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96" r:id="rId1"/>
    <p:sldMasterId id="2147483708" r:id="rId2"/>
    <p:sldMasterId id="2147483714" r:id="rId3"/>
  </p:sldMasterIdLst>
  <p:notesMasterIdLst>
    <p:notesMasterId r:id="rId85"/>
  </p:notesMasterIdLst>
  <p:handoutMasterIdLst>
    <p:handoutMasterId r:id="rId86"/>
  </p:handoutMasterIdLst>
  <p:sldIdLst>
    <p:sldId id="256" r:id="rId4"/>
    <p:sldId id="357" r:id="rId5"/>
    <p:sldId id="385" r:id="rId6"/>
    <p:sldId id="358" r:id="rId7"/>
    <p:sldId id="330" r:id="rId8"/>
    <p:sldId id="336" r:id="rId9"/>
    <p:sldId id="356" r:id="rId10"/>
    <p:sldId id="378" r:id="rId11"/>
    <p:sldId id="379" r:id="rId12"/>
    <p:sldId id="380" r:id="rId13"/>
    <p:sldId id="381" r:id="rId14"/>
    <p:sldId id="382" r:id="rId15"/>
    <p:sldId id="384" r:id="rId16"/>
    <p:sldId id="335" r:id="rId17"/>
    <p:sldId id="257" r:id="rId18"/>
    <p:sldId id="263" r:id="rId19"/>
    <p:sldId id="259" r:id="rId20"/>
    <p:sldId id="261" r:id="rId21"/>
    <p:sldId id="287" r:id="rId22"/>
    <p:sldId id="260" r:id="rId23"/>
    <p:sldId id="288" r:id="rId24"/>
    <p:sldId id="262" r:id="rId25"/>
    <p:sldId id="294" r:id="rId26"/>
    <p:sldId id="289" r:id="rId27"/>
    <p:sldId id="290" r:id="rId28"/>
    <p:sldId id="291" r:id="rId29"/>
    <p:sldId id="293" r:id="rId30"/>
    <p:sldId id="295" r:id="rId31"/>
    <p:sldId id="300" r:id="rId32"/>
    <p:sldId id="299" r:id="rId33"/>
    <p:sldId id="301" r:id="rId34"/>
    <p:sldId id="266" r:id="rId35"/>
    <p:sldId id="265" r:id="rId36"/>
    <p:sldId id="313" r:id="rId37"/>
    <p:sldId id="314" r:id="rId38"/>
    <p:sldId id="318" r:id="rId39"/>
    <p:sldId id="319" r:id="rId40"/>
    <p:sldId id="315" r:id="rId41"/>
    <p:sldId id="267" r:id="rId42"/>
    <p:sldId id="297" r:id="rId43"/>
    <p:sldId id="322" r:id="rId44"/>
    <p:sldId id="323" r:id="rId45"/>
    <p:sldId id="332" r:id="rId46"/>
    <p:sldId id="324" r:id="rId47"/>
    <p:sldId id="337" r:id="rId48"/>
    <p:sldId id="279" r:id="rId49"/>
    <p:sldId id="269" r:id="rId50"/>
    <p:sldId id="320" r:id="rId51"/>
    <p:sldId id="270" r:id="rId52"/>
    <p:sldId id="283" r:id="rId53"/>
    <p:sldId id="281" r:id="rId54"/>
    <p:sldId id="386" r:id="rId55"/>
    <p:sldId id="387" r:id="rId56"/>
    <p:sldId id="388" r:id="rId57"/>
    <p:sldId id="282" r:id="rId58"/>
    <p:sldId id="333" r:id="rId59"/>
    <p:sldId id="334" r:id="rId60"/>
    <p:sldId id="275" r:id="rId61"/>
    <p:sldId id="372" r:id="rId62"/>
    <p:sldId id="373" r:id="rId63"/>
    <p:sldId id="374" r:id="rId64"/>
    <p:sldId id="377" r:id="rId65"/>
    <p:sldId id="368" r:id="rId66"/>
    <p:sldId id="369" r:id="rId67"/>
    <p:sldId id="375" r:id="rId68"/>
    <p:sldId id="376" r:id="rId69"/>
    <p:sldId id="329" r:id="rId70"/>
    <p:sldId id="392" r:id="rId71"/>
    <p:sldId id="383" r:id="rId72"/>
    <p:sldId id="390" r:id="rId73"/>
    <p:sldId id="391" r:id="rId74"/>
    <p:sldId id="359" r:id="rId75"/>
    <p:sldId id="360" r:id="rId76"/>
    <p:sldId id="361" r:id="rId77"/>
    <p:sldId id="362" r:id="rId78"/>
    <p:sldId id="363" r:id="rId79"/>
    <p:sldId id="364" r:id="rId80"/>
    <p:sldId id="365" r:id="rId81"/>
    <p:sldId id="366" r:id="rId82"/>
    <p:sldId id="367" r:id="rId83"/>
    <p:sldId id="389" r:id="rId84"/>
  </p:sldIdLst>
  <p:sldSz cx="9144000" cy="6858000" type="letter"/>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pitchFamily="42"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42"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42"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42"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42" charset="-128"/>
        <a:cs typeface="+mn-cs"/>
      </a:defRPr>
    </a:lvl5pPr>
    <a:lvl6pPr marL="2286000" algn="l" defTabSz="914400" rtl="0" eaLnBrk="1" latinLnBrk="0" hangingPunct="1">
      <a:defRPr kern="1200">
        <a:solidFill>
          <a:schemeClr val="tx1"/>
        </a:solidFill>
        <a:latin typeface="Arial" charset="0"/>
        <a:ea typeface="ＭＳ Ｐゴシック" pitchFamily="42" charset="-128"/>
        <a:cs typeface="+mn-cs"/>
      </a:defRPr>
    </a:lvl6pPr>
    <a:lvl7pPr marL="2743200" algn="l" defTabSz="914400" rtl="0" eaLnBrk="1" latinLnBrk="0" hangingPunct="1">
      <a:defRPr kern="1200">
        <a:solidFill>
          <a:schemeClr val="tx1"/>
        </a:solidFill>
        <a:latin typeface="Arial" charset="0"/>
        <a:ea typeface="ＭＳ Ｐゴシック" pitchFamily="42" charset="-128"/>
        <a:cs typeface="+mn-cs"/>
      </a:defRPr>
    </a:lvl7pPr>
    <a:lvl8pPr marL="3200400" algn="l" defTabSz="914400" rtl="0" eaLnBrk="1" latinLnBrk="0" hangingPunct="1">
      <a:defRPr kern="1200">
        <a:solidFill>
          <a:schemeClr val="tx1"/>
        </a:solidFill>
        <a:latin typeface="Arial" charset="0"/>
        <a:ea typeface="ＭＳ Ｐゴシック" pitchFamily="42" charset="-128"/>
        <a:cs typeface="+mn-cs"/>
      </a:defRPr>
    </a:lvl8pPr>
    <a:lvl9pPr marL="3657600" algn="l" defTabSz="914400" rtl="0" eaLnBrk="1" latinLnBrk="0" hangingPunct="1">
      <a:defRPr kern="1200">
        <a:solidFill>
          <a:schemeClr val="tx1"/>
        </a:solidFill>
        <a:latin typeface="Arial" charset="0"/>
        <a:ea typeface="ＭＳ Ｐゴシック" pitchFamily="42"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C048"/>
    <a:srgbClr val="FFFF99"/>
    <a:srgbClr val="FFFF66"/>
    <a:srgbClr val="0000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85" autoAdjust="0"/>
    <p:restoredTop sz="99664" autoAdjust="0"/>
  </p:normalViewPr>
  <p:slideViewPr>
    <p:cSldViewPr snapToGrid="0">
      <p:cViewPr varScale="1">
        <p:scale>
          <a:sx n="87" d="100"/>
          <a:sy n="87" d="100"/>
        </p:scale>
        <p:origin x="-1640" y="-96"/>
      </p:cViewPr>
      <p:guideLst>
        <p:guide orient="horz" pos="2160"/>
        <p:guide pos="2880"/>
      </p:guideLst>
    </p:cSldViewPr>
  </p:slideViewPr>
  <p:notesTextViewPr>
    <p:cViewPr>
      <p:scale>
        <a:sx n="100" d="100"/>
        <a:sy n="100" d="100"/>
      </p:scale>
      <p:origin x="0" y="0"/>
    </p:cViewPr>
  </p:notesTextViewPr>
  <p:sorterViewPr>
    <p:cViewPr>
      <p:scale>
        <a:sx n="106" d="100"/>
        <a:sy n="10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notesMaster" Target="notesMasters/notesMaster1.xml"/><Relationship Id="rId86" Type="http://schemas.openxmlformats.org/officeDocument/2006/relationships/handoutMaster" Target="handoutMasters/handoutMaster1.xml"/><Relationship Id="rId87" Type="http://schemas.openxmlformats.org/officeDocument/2006/relationships/printerSettings" Target="printerSettings/printerSettings1.bin"/><Relationship Id="rId88" Type="http://schemas.openxmlformats.org/officeDocument/2006/relationships/presProps" Target="presProps.xml"/><Relationship Id="rId8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185D53CD-E98A-4AF1-B2E7-92E701A57799}" type="datetimeFigureOut">
              <a:rPr lang="en-US" smtClean="0"/>
              <a:pPr/>
              <a:t>5/16/11</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073A37DF-85D6-466E-9AAA-A487BE4CC7F9}" type="slidenum">
              <a:rPr lang="en-US" smtClean="0"/>
              <a:pPr/>
              <a:t>‹#›</a:t>
            </a:fld>
            <a:endParaRPr lang="en-US" dirty="0"/>
          </a:p>
        </p:txBody>
      </p:sp>
    </p:spTree>
    <p:extLst>
      <p:ext uri="{BB962C8B-B14F-4D97-AF65-F5344CB8AC3E}">
        <p14:creationId xmlns:p14="http://schemas.microsoft.com/office/powerpoint/2010/main" val="15033446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B6A8C79F-AB86-4E90-A866-3DA508B357B5}" type="datetimeFigureOut">
              <a:rPr lang="en-US" smtClean="0"/>
              <a:pPr/>
              <a:t>5/16/11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9D8D3913-6EFB-43FA-849B-45D24E24EF09}" type="slidenum">
              <a:rPr lang="en-US" smtClean="0"/>
              <a:pPr/>
              <a:t>‹#›</a:t>
            </a:fld>
            <a:endParaRPr lang="en-US" dirty="0"/>
          </a:p>
        </p:txBody>
      </p:sp>
    </p:spTree>
    <p:extLst>
      <p:ext uri="{BB962C8B-B14F-4D97-AF65-F5344CB8AC3E}">
        <p14:creationId xmlns:p14="http://schemas.microsoft.com/office/powerpoint/2010/main" val="4220727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graph shows that even though the price of expenditures skyrocketed, we kept buying.  Good</a:t>
            </a:r>
            <a:r>
              <a:rPr lang="en-US" baseline="0" dirty="0" smtClean="0"/>
              <a:t> example of co-dependence.</a:t>
            </a:r>
            <a:endParaRPr lang="en-US" dirty="0"/>
          </a:p>
        </p:txBody>
      </p:sp>
      <p:sp>
        <p:nvSpPr>
          <p:cNvPr id="4" name="Slide Number Placeholder 3"/>
          <p:cNvSpPr>
            <a:spLocks noGrp="1"/>
          </p:cNvSpPr>
          <p:nvPr>
            <p:ph type="sldNum" sz="quarter" idx="10"/>
          </p:nvPr>
        </p:nvSpPr>
        <p:spPr/>
        <p:txBody>
          <a:bodyPr/>
          <a:lstStyle/>
          <a:p>
            <a:fld id="{9D8D3913-6EFB-43FA-849B-45D24E24EF09}" type="slidenum">
              <a:rPr lang="en-US" smtClean="0"/>
              <a:pPr/>
              <a:t>36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p:spPr>
        <p:txBody>
          <a:bodyPr/>
          <a:lstStyle/>
          <a:p>
            <a:pPr eaLnBrk="1" hangingPunct="1"/>
            <a:endParaRPr lang="en-US" smtClean="0"/>
          </a:p>
        </p:txBody>
      </p:sp>
      <p:sp>
        <p:nvSpPr>
          <p:cNvPr id="14340" name="Slide Number Placeholder 3"/>
          <p:cNvSpPr>
            <a:spLocks noGrp="1"/>
          </p:cNvSpPr>
          <p:nvPr>
            <p:ph type="sldNum" sz="quarter" idx="5"/>
          </p:nvPr>
        </p:nvSpPr>
        <p:spPr>
          <a:noFill/>
        </p:spPr>
        <p:txBody>
          <a:bodyPr/>
          <a:lstStyle/>
          <a:p>
            <a:fld id="{57985C20-AF79-4314-A7E3-366DB733FDDA}" type="slidenum">
              <a:rPr lang="en-US" smtClean="0"/>
              <a:pPr/>
              <a:t>50</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pPr eaLnBrk="1" hangingPunct="1"/>
            <a:r>
              <a:rPr lang="en-US" dirty="0" smtClean="0"/>
              <a:t>We have two new Commercial Affiliates:  </a:t>
            </a:r>
            <a:r>
              <a:rPr lang="en-US" dirty="0" err="1" smtClean="0"/>
              <a:t>Sciquest</a:t>
            </a:r>
            <a:r>
              <a:rPr lang="en-US" dirty="0" smtClean="0"/>
              <a:t> and </a:t>
            </a:r>
            <a:r>
              <a:rPr lang="en-US" dirty="0" err="1" smtClean="0"/>
              <a:t>VivanTech</a:t>
            </a:r>
            <a:r>
              <a:rPr lang="en-US" dirty="0" smtClean="0"/>
              <a:t>.  </a:t>
            </a:r>
            <a:r>
              <a:rPr lang="en-US" dirty="0" err="1" smtClean="0"/>
              <a:t>Sciquest</a:t>
            </a:r>
            <a:r>
              <a:rPr lang="en-US" dirty="0" smtClean="0"/>
              <a:t> brings expertise in </a:t>
            </a:r>
            <a:r>
              <a:rPr lang="en-US" dirty="0" err="1" smtClean="0"/>
              <a:t>eprocurement</a:t>
            </a:r>
            <a:r>
              <a:rPr lang="en-US" dirty="0" smtClean="0"/>
              <a:t> and plan on assisting the KFS project with creating linkages between KFS and shopping carts within </a:t>
            </a:r>
            <a:r>
              <a:rPr lang="en-US" dirty="0" err="1" smtClean="0"/>
              <a:t>Sciquest</a:t>
            </a:r>
            <a:r>
              <a:rPr lang="en-US" dirty="0" smtClean="0"/>
              <a:t>.  </a:t>
            </a:r>
            <a:r>
              <a:rPr lang="en-US" dirty="0" err="1" smtClean="0"/>
              <a:t>VivanTech</a:t>
            </a:r>
            <a:r>
              <a:rPr lang="en-US" dirty="0" smtClean="0"/>
              <a:t> brings expertise in developing custom financial information systems, and has been assisting some of the </a:t>
            </a:r>
            <a:r>
              <a:rPr lang="en-US" dirty="0" err="1" smtClean="0"/>
              <a:t>Kuali</a:t>
            </a:r>
            <a:r>
              <a:rPr lang="en-US" dirty="0" smtClean="0"/>
              <a:t> partners in their implementation planning for KFS.  We welcome these 2 new CA’s.</a:t>
            </a:r>
          </a:p>
          <a:p>
            <a:pPr eaLnBrk="1" hangingPunct="1"/>
            <a:endParaRPr lang="en-US" dirty="0" smtClean="0"/>
          </a:p>
        </p:txBody>
      </p:sp>
      <p:sp>
        <p:nvSpPr>
          <p:cNvPr id="19460" name="Slide Number Placeholder 3"/>
          <p:cNvSpPr>
            <a:spLocks noGrp="1"/>
          </p:cNvSpPr>
          <p:nvPr>
            <p:ph type="sldNum" sz="quarter" idx="5"/>
          </p:nvPr>
        </p:nvSpPr>
        <p:spPr>
          <a:noFill/>
        </p:spPr>
        <p:txBody>
          <a:bodyPr/>
          <a:lstStyle/>
          <a:p>
            <a:fld id="{DED36179-8EC0-4032-A254-B10936F0213C}" type="slidenum">
              <a:rPr lang="en-US" smtClean="0"/>
              <a:pPr/>
              <a:t>55</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transition xmlns:p14="http://schemas.microsoft.com/office/powerpoint/2010/mai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smtClean="0"/>
              <a:t>Click to edit Master title style</a:t>
            </a:r>
            <a:endParaRPr lang="en-US"/>
          </a:p>
        </p:txBody>
      </p:sp>
    </p:spTree>
  </p:cSld>
  <p:clrMapOvr>
    <a:masterClrMapping/>
  </p:clrMapOvr>
  <p:transition xmlns:p14="http://schemas.microsoft.com/office/powerpoint/2010/mai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0790" y="2622204"/>
            <a:ext cx="8554453" cy="1362075"/>
          </a:xfrm>
          <a:prstGeom prst="rect">
            <a:avLst/>
          </a:prstGeom>
        </p:spPr>
        <p:txBody>
          <a:bodyPr anchor="t"/>
          <a:lstStyle>
            <a:lvl1pPr algn="ctr">
              <a:defRPr sz="5400" b="1" cap="none"/>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To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02" y="1190147"/>
            <a:ext cx="8554453" cy="1362075"/>
          </a:xfrm>
          <a:prstGeom prst="rect">
            <a:avLst/>
          </a:prstGeom>
        </p:spPr>
        <p:txBody>
          <a:bodyPr anchor="t"/>
          <a:lstStyle>
            <a:lvl1pPr algn="ctr">
              <a:defRPr sz="5400" b="1" cap="none"/>
            </a:lvl1pPr>
          </a:lstStyle>
          <a:p>
            <a:r>
              <a:rPr lang="en-US" dirty="0" smtClean="0"/>
              <a:t>Click to edit master title style</a:t>
            </a:r>
            <a:endParaRPr lang="en-US" dirty="0"/>
          </a:p>
        </p:txBody>
      </p:sp>
    </p:spTree>
    <p:extLst>
      <p:ext uri="{BB962C8B-B14F-4D97-AF65-F5344CB8AC3E}">
        <p14:creationId xmlns:p14="http://schemas.microsoft.com/office/powerpoint/2010/main" val="9990059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85800" y="685800"/>
            <a:ext cx="7620000" cy="5105400"/>
          </a:xfrm>
          <a:prstGeom prst="rect">
            <a:avLst/>
          </a:prstGeom>
        </p:spPr>
        <p:txBody>
          <a:bodyPr anchor="ctr">
            <a:normAutofit/>
          </a:bodyPr>
          <a:lstStyle>
            <a:lvl1pPr algn="l">
              <a:buNone/>
              <a:defRPr sz="4000" i="1"/>
            </a:lvl1pPr>
            <a:lvl2pPr>
              <a:buNone/>
              <a:defRPr/>
            </a:lvl2pPr>
            <a:lvl3pPr>
              <a:buNone/>
              <a:defRPr/>
            </a:lvl3pPr>
            <a:lvl4pPr>
              <a:buNone/>
              <a:defRPr/>
            </a:lvl4pPr>
            <a:lvl5pPr>
              <a:buNone/>
              <a:defRPr/>
            </a:lvl5pPr>
          </a:lstStyle>
          <a:p>
            <a:pPr lvl="0"/>
            <a:r>
              <a:rPr lang="en-US" dirty="0" smtClean="0"/>
              <a:t>Click to edit Master text styles</a:t>
            </a:r>
          </a:p>
        </p:txBody>
      </p:sp>
      <p:sp>
        <p:nvSpPr>
          <p:cNvPr id="5" name="Text Placeholder 4"/>
          <p:cNvSpPr>
            <a:spLocks noGrp="1"/>
          </p:cNvSpPr>
          <p:nvPr>
            <p:ph type="body" sz="quarter" idx="11"/>
          </p:nvPr>
        </p:nvSpPr>
        <p:spPr>
          <a:xfrm>
            <a:off x="5105400" y="6019800"/>
            <a:ext cx="3429000" cy="457200"/>
          </a:xfrm>
          <a:prstGeom prst="rect">
            <a:avLst/>
          </a:prstGeom>
        </p:spPr>
        <p:txBody>
          <a:bodyPr>
            <a:noAutofit/>
          </a:bodyPr>
          <a:lstStyle>
            <a:lvl1pPr algn="r">
              <a:buNone/>
              <a:defRPr sz="1800" i="1"/>
            </a:lvl1pPr>
            <a:lvl2pPr algn="r">
              <a:buNone/>
              <a:defRPr sz="1600" i="1"/>
            </a:lvl2pPr>
            <a:lvl3pPr algn="r">
              <a:buNone/>
              <a:defRPr sz="1400" i="1"/>
            </a:lvl3pPr>
            <a:lvl4pPr algn="r">
              <a:buNone/>
              <a:defRPr sz="1200" i="1"/>
            </a:lvl4pPr>
            <a:lvl5pPr algn="r">
              <a:buNone/>
              <a:defRPr sz="1200" i="1"/>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3273684594"/>
      </p:ext>
    </p:extLst>
  </p:cSld>
  <p:clrMapOvr>
    <a:masterClrMapping/>
  </p:clrMapOvr>
  <p:transition xmlns:p14="http://schemas.microsoft.com/office/powerpoint/2010/mai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Key-Poi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0794" y="2622205"/>
            <a:ext cx="8554453" cy="1362075"/>
          </a:xfrm>
          <a:prstGeom prst="rect">
            <a:avLst/>
          </a:prstGeom>
        </p:spPr>
        <p:txBody>
          <a:bodyPr anchor="t"/>
          <a:lstStyle>
            <a:lvl1pPr algn="ctr">
              <a:defRPr sz="5400" b="1" cap="none"/>
            </a:lvl1pPr>
          </a:lstStyle>
          <a:p>
            <a:r>
              <a:rPr lang="en-US" dirty="0" smtClean="0"/>
              <a:t>Click to edit master title style</a:t>
            </a:r>
            <a:endParaRPr lang="en-US" dirty="0"/>
          </a:p>
        </p:txBody>
      </p:sp>
    </p:spTree>
    <p:extLst>
      <p:ext uri="{BB962C8B-B14F-4D97-AF65-F5344CB8AC3E}">
        <p14:creationId xmlns:p14="http://schemas.microsoft.com/office/powerpoint/2010/main" val="271968810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800" b="1"/>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4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theme" Target="../theme/theme2.xml"/><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7" r:id="rId4"/>
    <p:sldLayoutId id="2147483702" r:id="rId5"/>
    <p:sldLayoutId id="2147483703" r:id="rId6"/>
    <p:sldLayoutId id="2147483706" r:id="rId7"/>
    <p:sldLayoutId id="2147483715" r:id="rId8"/>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ransition xmlns:p14="http://schemas.microsoft.com/office/powerpoint/2010/mai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dk1" tx1="lt1" bg2="dk2" tx2="lt2" accent1="accent1" accent2="accent2" accent3="accent3" accent4="accent4" accent5="accent5" accent6="accent6" hlink="hlink" folHlink="folHlink"/>
  <p:transition xmlns:p14="http://schemas.microsoft.com/office/powerpoint/2010/mai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6.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png"/><Relationship Id="rId3"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slideLayout" Target="../slideLayouts/slideLayout5.xml"/><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48.jpeg"/><Relationship Id="rId11" Type="http://schemas.openxmlformats.org/officeDocument/2006/relationships/image" Target="../media/image49.jpeg"/><Relationship Id="rId1" Type="http://schemas.openxmlformats.org/officeDocument/2006/relationships/tags" Target="../tags/tag1.xml"/><Relationship Id="rId2" Type="http://schemas.openxmlformats.org/officeDocument/2006/relationships/tags" Target="../tags/tag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1" Type="http://schemas.openxmlformats.org/officeDocument/2006/relationships/image" Target="../media/image59.png"/><Relationship Id="rId12" Type="http://schemas.openxmlformats.org/officeDocument/2006/relationships/image" Target="../media/image60.png"/><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0"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5.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5219" y="320118"/>
            <a:ext cx="7772400" cy="1470025"/>
          </a:xfrm>
        </p:spPr>
        <p:txBody>
          <a:bodyPr/>
          <a:lstStyle/>
          <a:p>
            <a:r>
              <a:rPr lang="en-US" sz="6000" b="1" dirty="0" smtClean="0"/>
              <a:t>Controlling the Higher Ed Enterprise </a:t>
            </a:r>
            <a:br>
              <a:rPr lang="en-US" sz="6000" b="1" dirty="0" smtClean="0"/>
            </a:br>
            <a:r>
              <a:rPr lang="en-US" sz="3600" b="1" dirty="0"/>
              <a:t>(</a:t>
            </a:r>
            <a:r>
              <a:rPr lang="en-US" sz="3600" b="1" dirty="0" smtClean="0"/>
              <a:t>for Less Than $5B)</a:t>
            </a:r>
            <a:endParaRPr lang="en-US" sz="6000" b="1" dirty="0"/>
          </a:p>
        </p:txBody>
      </p:sp>
      <p:sp>
        <p:nvSpPr>
          <p:cNvPr id="3" name="Subtitle 2"/>
          <p:cNvSpPr>
            <a:spLocks noGrp="1"/>
          </p:cNvSpPr>
          <p:nvPr>
            <p:ph type="subTitle" idx="1"/>
          </p:nvPr>
        </p:nvSpPr>
        <p:spPr>
          <a:xfrm>
            <a:off x="1211019" y="4364555"/>
            <a:ext cx="6400800" cy="1752600"/>
          </a:xfrm>
        </p:spPr>
        <p:txBody>
          <a:bodyPr/>
          <a:lstStyle/>
          <a:p>
            <a:r>
              <a:rPr lang="en-US" sz="3600" b="1" dirty="0" smtClean="0"/>
              <a:t>Brad Wheeler</a:t>
            </a:r>
          </a:p>
          <a:p>
            <a:r>
              <a:rPr lang="en-US" sz="2400" dirty="0" smtClean="0"/>
              <a:t>Vice President for IT and CIO, Dean, &amp; Professor</a:t>
            </a:r>
          </a:p>
          <a:p>
            <a:r>
              <a:rPr lang="en-US" sz="2400" dirty="0" smtClean="0"/>
              <a:t>Indiana University</a:t>
            </a:r>
            <a:endParaRPr lang="en-US" sz="2400" dirty="0"/>
          </a:p>
        </p:txBody>
      </p:sp>
      <p:sp>
        <p:nvSpPr>
          <p:cNvPr id="4" name="TextBox 3"/>
          <p:cNvSpPr txBox="1"/>
          <p:nvPr/>
        </p:nvSpPr>
        <p:spPr>
          <a:xfrm>
            <a:off x="27024" y="6496183"/>
            <a:ext cx="5833181" cy="307777"/>
          </a:xfrm>
          <a:prstGeom prst="rect">
            <a:avLst/>
          </a:prstGeom>
          <a:noFill/>
        </p:spPr>
        <p:txBody>
          <a:bodyPr wrap="square" rtlCol="0">
            <a:spAutoFit/>
          </a:bodyPr>
          <a:lstStyle/>
          <a:p>
            <a:r>
              <a:rPr lang="en-US" sz="1400" i="1" dirty="0" smtClean="0"/>
              <a:t>© Brad Wheeler, Creative Commons Attribution 3.0</a:t>
            </a:r>
            <a:endParaRPr lang="en-US" sz="1400" i="1" dirty="0"/>
          </a:p>
        </p:txBody>
      </p:sp>
    </p:spTree>
    <p:extLst>
      <p:ext uri="{BB962C8B-B14F-4D97-AF65-F5344CB8AC3E}">
        <p14:creationId xmlns:p14="http://schemas.microsoft.com/office/powerpoint/2010/main" val="34903098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20110514-0036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768935"/>
          </a:xfrm>
          <a:prstGeom prst="rect">
            <a:avLst/>
          </a:prstGeom>
        </p:spPr>
      </p:pic>
    </p:spTree>
    <p:extLst>
      <p:ext uri="{BB962C8B-B14F-4D97-AF65-F5344CB8AC3E}">
        <p14:creationId xmlns:p14="http://schemas.microsoft.com/office/powerpoint/2010/main" val="11586452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4154" y="583645"/>
            <a:ext cx="8408611" cy="5262979"/>
          </a:xfrm>
          <a:prstGeom prst="rect">
            <a:avLst/>
          </a:prstGeom>
        </p:spPr>
        <p:txBody>
          <a:bodyPr wrap="square">
            <a:spAutoFit/>
          </a:bodyPr>
          <a:lstStyle/>
          <a:p>
            <a:endParaRPr lang="en-US" sz="2400" dirty="0"/>
          </a:p>
          <a:p>
            <a:r>
              <a:rPr lang="en-US" sz="2400" dirty="0" smtClean="0"/>
              <a:t>“We </a:t>
            </a:r>
            <a:r>
              <a:rPr lang="en-US" sz="2400" dirty="0"/>
              <a:t>think the flowers we grow in our four greenhouses are better than any you can purchase. We plant in a 4-inch pot and in some cases even larger planters. So we already have a very nice plant when it hits the bed. We are using composted soil that really gives the plant a good growing media. </a:t>
            </a:r>
            <a:endParaRPr lang="en-US" sz="2400" dirty="0" smtClean="0"/>
          </a:p>
          <a:p>
            <a:endParaRPr lang="en-US" sz="2400" dirty="0" smtClean="0"/>
          </a:p>
          <a:p>
            <a:r>
              <a:rPr lang="en-US" sz="2400" dirty="0" smtClean="0"/>
              <a:t>We </a:t>
            </a:r>
            <a:r>
              <a:rPr lang="en-US" sz="2400" dirty="0"/>
              <a:t>are using “layers” of plants that as they grow really give layers of nice color in addition to nice height. Remember that these are annual flowers, which are all planted now so there is nothing in the greenhouses. We do grow approximately 10,000 mums which are lined out within the nursery. The best time to see all the color in the greenhouses is late April</a:t>
            </a:r>
            <a:r>
              <a:rPr lang="en-US" sz="2400" dirty="0" smtClean="0"/>
              <a:t>.”</a:t>
            </a:r>
            <a:endParaRPr lang="en-US" sz="2400" dirty="0"/>
          </a:p>
        </p:txBody>
      </p:sp>
    </p:spTree>
    <p:extLst>
      <p:ext uri="{BB962C8B-B14F-4D97-AF65-F5344CB8AC3E}">
        <p14:creationId xmlns:p14="http://schemas.microsoft.com/office/powerpoint/2010/main" val="183383187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Market-based Solution</a:t>
            </a:r>
            <a:br>
              <a:rPr lang="en-US" dirty="0" smtClean="0"/>
            </a:br>
            <a:r>
              <a:rPr lang="en-US" dirty="0" smtClean="0"/>
              <a:t>to Achieve a Goal</a:t>
            </a:r>
            <a:endParaRPr lang="en-US" dirty="0"/>
          </a:p>
        </p:txBody>
      </p:sp>
      <p:pic>
        <p:nvPicPr>
          <p:cNvPr id="3" name="Picture 2" descr="IMG-20110514-0036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992846"/>
            <a:ext cx="9144000" cy="3865153"/>
          </a:xfrm>
          <a:prstGeom prst="rect">
            <a:avLst/>
          </a:prstGeom>
          <a:ln>
            <a:noFill/>
          </a:ln>
          <a:effectLst>
            <a:softEdge rad="112500"/>
          </a:effectLst>
        </p:spPr>
      </p:pic>
    </p:spTree>
    <p:extLst>
      <p:ext uri="{BB962C8B-B14F-4D97-AF65-F5344CB8AC3E}">
        <p14:creationId xmlns:p14="http://schemas.microsoft.com/office/powerpoint/2010/main" val="64202187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 the Game…Scale Matters</a:t>
            </a:r>
            <a:endParaRPr lang="en-US" dirty="0"/>
          </a:p>
        </p:txBody>
      </p:sp>
    </p:spTree>
    <p:extLst>
      <p:ext uri="{BB962C8B-B14F-4D97-AF65-F5344CB8AC3E}">
        <p14:creationId xmlns:p14="http://schemas.microsoft.com/office/powerpoint/2010/main" val="18290779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600200"/>
            <a:ext cx="8433201" cy="4525963"/>
          </a:xfrm>
        </p:spPr>
        <p:txBody>
          <a:bodyPr/>
          <a:lstStyle/>
          <a:p>
            <a:pPr marL="0" indent="0">
              <a:buNone/>
            </a:pPr>
            <a:r>
              <a:rPr lang="en-US" u="sng" dirty="0" smtClean="0"/>
              <a:t>Problem:</a:t>
            </a:r>
          </a:p>
          <a:p>
            <a:pPr marL="0" indent="0">
              <a:buNone/>
            </a:pPr>
            <a:r>
              <a:rPr lang="en-US" dirty="0" smtClean="0"/>
              <a:t>Higher Education lacks a suitable structural capacity for [agile] collaborative action …at scale.</a:t>
            </a:r>
          </a:p>
          <a:p>
            <a:pPr marL="0" indent="0">
              <a:buNone/>
            </a:pPr>
            <a:endParaRPr lang="en-US" dirty="0"/>
          </a:p>
          <a:p>
            <a:pPr marL="0" indent="0">
              <a:buNone/>
            </a:pPr>
            <a:r>
              <a:rPr lang="en-US" u="sng" dirty="0" smtClean="0"/>
              <a:t>Answer:</a:t>
            </a:r>
            <a:endParaRPr lang="en-US" dirty="0" smtClean="0"/>
          </a:p>
          <a:p>
            <a:pPr marL="0" indent="0">
              <a:buNone/>
            </a:pPr>
            <a:r>
              <a:rPr lang="en-US" dirty="0" smtClean="0"/>
              <a:t>Higher Ed must become more sophisticated in choosing our (1) </a:t>
            </a:r>
            <a:r>
              <a:rPr lang="en-US" u="sng" dirty="0" smtClean="0"/>
              <a:t>games for aggregation</a:t>
            </a:r>
            <a:r>
              <a:rPr lang="en-US" dirty="0" smtClean="0"/>
              <a:t> and (2) </a:t>
            </a:r>
            <a:r>
              <a:rPr lang="en-US" u="sng" dirty="0" smtClean="0"/>
              <a:t>means for self-coordinating</a:t>
            </a:r>
            <a:r>
              <a:rPr lang="en-US" dirty="0" smtClean="0"/>
              <a:t> </a:t>
            </a:r>
            <a:r>
              <a:rPr lang="en-US" b="1" i="1" dirty="0" smtClean="0"/>
              <a:t>industry</a:t>
            </a:r>
            <a:r>
              <a:rPr lang="en-US" dirty="0" smtClean="0"/>
              <a:t> resources.</a:t>
            </a:r>
            <a:endParaRPr lang="en-US" dirty="0"/>
          </a:p>
        </p:txBody>
      </p:sp>
    </p:spTree>
    <p:extLst>
      <p:ext uri="{BB962C8B-B14F-4D97-AF65-F5344CB8AC3E}">
        <p14:creationId xmlns:p14="http://schemas.microsoft.com/office/powerpoint/2010/main" val="36239777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Games are Fun…</a:t>
            </a:r>
            <a:endParaRPr lang="en-US" b="1" dirty="0"/>
          </a:p>
        </p:txBody>
      </p:sp>
      <p:pic>
        <p:nvPicPr>
          <p:cNvPr id="23" name="Picture 2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4384" y="1176400"/>
            <a:ext cx="2937744" cy="1498513"/>
          </a:xfrm>
          <a:prstGeom prst="rect">
            <a:avLst/>
          </a:prstGeom>
          <a:effectLst>
            <a:softEdge rad="25400"/>
          </a:effectLst>
        </p:spPr>
      </p:pic>
      <p:pic>
        <p:nvPicPr>
          <p:cNvPr id="25" name="Picture 24"/>
          <p:cNvPicPr>
            <a:picLocks noChangeAspect="1"/>
          </p:cNvPicPr>
          <p:nvPr/>
        </p:nvPicPr>
        <p:blipFill>
          <a:blip r:embed="rId3"/>
          <a:stretch>
            <a:fillRect/>
          </a:stretch>
        </p:blipFill>
        <p:spPr>
          <a:xfrm>
            <a:off x="2805261" y="2186231"/>
            <a:ext cx="2601571" cy="1967438"/>
          </a:xfrm>
          <a:prstGeom prst="rect">
            <a:avLst/>
          </a:prstGeom>
          <a:effectLst>
            <a:softEdge rad="25400"/>
          </a:effectLst>
        </p:spPr>
      </p:pic>
      <p:pic>
        <p:nvPicPr>
          <p:cNvPr id="26" name="Picture 25"/>
          <p:cNvPicPr>
            <a:picLocks noChangeAspect="1"/>
          </p:cNvPicPr>
          <p:nvPr/>
        </p:nvPicPr>
        <p:blipFill>
          <a:blip r:embed="rId4"/>
          <a:stretch>
            <a:fillRect/>
          </a:stretch>
        </p:blipFill>
        <p:spPr>
          <a:xfrm>
            <a:off x="672739" y="3695772"/>
            <a:ext cx="2545871" cy="1693004"/>
          </a:xfrm>
          <a:prstGeom prst="rect">
            <a:avLst/>
          </a:prstGeom>
          <a:effectLst>
            <a:softEdge rad="25400"/>
          </a:effectLst>
        </p:spPr>
      </p:pic>
      <p:pic>
        <p:nvPicPr>
          <p:cNvPr id="27" name="Picture 26"/>
          <p:cNvPicPr>
            <a:picLocks noChangeAspect="1"/>
          </p:cNvPicPr>
          <p:nvPr/>
        </p:nvPicPr>
        <p:blipFill>
          <a:blip r:embed="rId5"/>
          <a:stretch>
            <a:fillRect/>
          </a:stretch>
        </p:blipFill>
        <p:spPr>
          <a:xfrm>
            <a:off x="5715511" y="1207632"/>
            <a:ext cx="2304195" cy="1961126"/>
          </a:xfrm>
          <a:prstGeom prst="rect">
            <a:avLst/>
          </a:prstGeom>
          <a:effectLst>
            <a:softEdge rad="25400"/>
          </a:effectLst>
        </p:spPr>
      </p:pic>
      <p:pic>
        <p:nvPicPr>
          <p:cNvPr id="28" name="Picture 27"/>
          <p:cNvPicPr>
            <a:picLocks noChangeAspect="1"/>
          </p:cNvPicPr>
          <p:nvPr/>
        </p:nvPicPr>
        <p:blipFill>
          <a:blip r:embed="rId6"/>
          <a:stretch>
            <a:fillRect/>
          </a:stretch>
        </p:blipFill>
        <p:spPr>
          <a:xfrm>
            <a:off x="4136095" y="4362053"/>
            <a:ext cx="2757307" cy="1902542"/>
          </a:xfrm>
          <a:prstGeom prst="rect">
            <a:avLst/>
          </a:prstGeom>
          <a:effectLst>
            <a:softEdge rad="25400"/>
          </a:effectLst>
        </p:spPr>
      </p:pic>
      <p:pic>
        <p:nvPicPr>
          <p:cNvPr id="29" name="Picture 28"/>
          <p:cNvPicPr>
            <a:picLocks noChangeAspect="1"/>
          </p:cNvPicPr>
          <p:nvPr/>
        </p:nvPicPr>
        <p:blipFill>
          <a:blip r:embed="rId7"/>
          <a:stretch>
            <a:fillRect/>
          </a:stretch>
        </p:blipFill>
        <p:spPr>
          <a:xfrm>
            <a:off x="6546007" y="2852511"/>
            <a:ext cx="2210812" cy="2210812"/>
          </a:xfrm>
          <a:prstGeom prst="rect">
            <a:avLst/>
          </a:prstGeom>
          <a:effectLst>
            <a:softEdge rad="25400"/>
          </a:effectLst>
        </p:spPr>
      </p:pic>
    </p:spTree>
    <p:extLst>
      <p:ext uri="{BB962C8B-B14F-4D97-AF65-F5344CB8AC3E}">
        <p14:creationId xmlns:p14="http://schemas.microsoft.com/office/powerpoint/2010/main" val="2988125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818" y="274638"/>
            <a:ext cx="8229600" cy="1143000"/>
          </a:xfrm>
        </p:spPr>
        <p:txBody>
          <a:bodyPr/>
          <a:lstStyle/>
          <a:p>
            <a:r>
              <a:rPr lang="en-US" b="1" dirty="0" smtClean="0"/>
              <a:t>Games have Participants</a:t>
            </a:r>
            <a:endParaRPr lang="en-US" b="1" dirty="0"/>
          </a:p>
        </p:txBody>
      </p:sp>
      <p:pic>
        <p:nvPicPr>
          <p:cNvPr id="4" name="Picture 3"/>
          <p:cNvPicPr>
            <a:picLocks noChangeAspect="1"/>
          </p:cNvPicPr>
          <p:nvPr/>
        </p:nvPicPr>
        <p:blipFill>
          <a:blip r:embed="rId2"/>
          <a:stretch>
            <a:fillRect/>
          </a:stretch>
        </p:blipFill>
        <p:spPr>
          <a:xfrm>
            <a:off x="1322995" y="1357731"/>
            <a:ext cx="6293003" cy="4189985"/>
          </a:xfrm>
          <a:prstGeom prst="rect">
            <a:avLst/>
          </a:prstGeom>
        </p:spPr>
      </p:pic>
      <p:sp>
        <p:nvSpPr>
          <p:cNvPr id="6" name="Rectangle 5"/>
          <p:cNvSpPr/>
          <p:nvPr/>
        </p:nvSpPr>
        <p:spPr>
          <a:xfrm>
            <a:off x="0" y="6642556"/>
            <a:ext cx="9144000" cy="215444"/>
          </a:xfrm>
          <a:prstGeom prst="rect">
            <a:avLst/>
          </a:prstGeom>
        </p:spPr>
        <p:txBody>
          <a:bodyPr wrap="square">
            <a:spAutoFit/>
          </a:bodyPr>
          <a:lstStyle/>
          <a:p>
            <a:r>
              <a:rPr lang="en-US" sz="800" dirty="0">
                <a:solidFill>
                  <a:schemeClr val="tx1">
                    <a:lumMod val="65000"/>
                  </a:schemeClr>
                </a:solidFill>
                <a:latin typeface="+mn-lt"/>
              </a:rPr>
              <a:t>http://</a:t>
            </a:r>
            <a:r>
              <a:rPr lang="en-US" sz="800" dirty="0" err="1">
                <a:solidFill>
                  <a:schemeClr val="tx1">
                    <a:lumMod val="65000"/>
                  </a:schemeClr>
                </a:solidFill>
                <a:latin typeface="+mn-lt"/>
              </a:rPr>
              <a:t>www.cbc.ca</a:t>
            </a:r>
            <a:r>
              <a:rPr lang="en-US" sz="800" dirty="0">
                <a:solidFill>
                  <a:schemeClr val="tx1">
                    <a:lumMod val="65000"/>
                  </a:schemeClr>
                </a:solidFill>
                <a:latin typeface="+mn-lt"/>
              </a:rPr>
              <a:t>/</a:t>
            </a:r>
            <a:r>
              <a:rPr lang="en-US" sz="800" dirty="0" err="1">
                <a:solidFill>
                  <a:schemeClr val="tx1">
                    <a:lumMod val="65000"/>
                  </a:schemeClr>
                </a:solidFill>
                <a:latin typeface="+mn-lt"/>
              </a:rPr>
              <a:t>gfx</a:t>
            </a:r>
            <a:r>
              <a:rPr lang="en-US" sz="800" dirty="0">
                <a:solidFill>
                  <a:schemeClr val="tx1">
                    <a:lumMod val="65000"/>
                  </a:schemeClr>
                </a:solidFill>
                <a:latin typeface="+mn-lt"/>
              </a:rPr>
              <a:t>/images/arts/photos/2009/06/25/whatever-works-chess-392.jpg</a:t>
            </a:r>
          </a:p>
        </p:txBody>
      </p:sp>
      <p:sp>
        <p:nvSpPr>
          <p:cNvPr id="5" name="Title 1"/>
          <p:cNvSpPr txBox="1">
            <a:spLocks/>
          </p:cNvSpPr>
          <p:nvPr/>
        </p:nvSpPr>
        <p:spPr>
          <a:xfrm>
            <a:off x="438818" y="558784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Participants vary in Skill</a:t>
            </a:r>
            <a:endParaRPr lang="en-US" b="1" dirty="0"/>
          </a:p>
        </p:txBody>
      </p:sp>
    </p:spTree>
    <p:extLst>
      <p:ext uri="{BB962C8B-B14F-4D97-AF65-F5344CB8AC3E}">
        <p14:creationId xmlns:p14="http://schemas.microsoft.com/office/powerpoint/2010/main" val="2888385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294" y="2949613"/>
            <a:ext cx="8229600" cy="1143000"/>
          </a:xfrm>
        </p:spPr>
        <p:txBody>
          <a:bodyPr/>
          <a:lstStyle/>
          <a:p>
            <a:r>
              <a:rPr lang="en-US" b="1" dirty="0" smtClean="0"/>
              <a:t>Games have Rules…</a:t>
            </a:r>
            <a:endParaRPr lang="en-US" b="1" dirty="0"/>
          </a:p>
        </p:txBody>
      </p:sp>
      <p:pic>
        <p:nvPicPr>
          <p:cNvPr id="6" name="Picture 5"/>
          <p:cNvPicPr>
            <a:picLocks noChangeAspect="1"/>
          </p:cNvPicPr>
          <p:nvPr/>
        </p:nvPicPr>
        <p:blipFill>
          <a:blip r:embed="rId2"/>
          <a:stretch>
            <a:fillRect/>
          </a:stretch>
        </p:blipFill>
        <p:spPr>
          <a:xfrm>
            <a:off x="1051482" y="579906"/>
            <a:ext cx="2056641" cy="2431676"/>
          </a:xfrm>
          <a:prstGeom prst="rect">
            <a:avLst/>
          </a:prstGeom>
          <a:effectLst>
            <a:softEdge rad="25400"/>
          </a:effectLst>
        </p:spPr>
      </p:pic>
      <p:pic>
        <p:nvPicPr>
          <p:cNvPr id="7" name="Picture 6"/>
          <p:cNvPicPr>
            <a:picLocks noChangeAspect="1"/>
          </p:cNvPicPr>
          <p:nvPr/>
        </p:nvPicPr>
        <p:blipFill>
          <a:blip r:embed="rId3"/>
          <a:stretch>
            <a:fillRect/>
          </a:stretch>
        </p:blipFill>
        <p:spPr>
          <a:xfrm>
            <a:off x="4378164" y="601062"/>
            <a:ext cx="3985920" cy="2391552"/>
          </a:xfrm>
          <a:prstGeom prst="rect">
            <a:avLst/>
          </a:prstGeom>
          <a:effectLst>
            <a:softEdge rad="25400"/>
          </a:effectLst>
        </p:spPr>
      </p:pic>
      <p:pic>
        <p:nvPicPr>
          <p:cNvPr id="8" name="Picture 7"/>
          <p:cNvPicPr>
            <a:picLocks noChangeAspect="1"/>
          </p:cNvPicPr>
          <p:nvPr/>
        </p:nvPicPr>
        <p:blipFill>
          <a:blip r:embed="rId4"/>
          <a:stretch>
            <a:fillRect/>
          </a:stretch>
        </p:blipFill>
        <p:spPr>
          <a:xfrm>
            <a:off x="5642239" y="4728115"/>
            <a:ext cx="2931283" cy="1686136"/>
          </a:xfrm>
          <a:prstGeom prst="rect">
            <a:avLst/>
          </a:prstGeom>
          <a:effectLst>
            <a:softEdge rad="25400"/>
          </a:effectLst>
        </p:spPr>
      </p:pic>
      <p:pic>
        <p:nvPicPr>
          <p:cNvPr id="10" name="Picture 9"/>
          <p:cNvPicPr>
            <a:picLocks noChangeAspect="1"/>
          </p:cNvPicPr>
          <p:nvPr/>
        </p:nvPicPr>
        <p:blipFill>
          <a:blip r:embed="rId5"/>
          <a:stretch>
            <a:fillRect/>
          </a:stretch>
        </p:blipFill>
        <p:spPr>
          <a:xfrm>
            <a:off x="456502" y="3946304"/>
            <a:ext cx="3422554" cy="2275998"/>
          </a:xfrm>
          <a:prstGeom prst="rect">
            <a:avLst/>
          </a:prstGeom>
          <a:effectLst>
            <a:softEdge rad="25400"/>
          </a:effectLst>
        </p:spPr>
      </p:pic>
      <p:pic>
        <p:nvPicPr>
          <p:cNvPr id="3" name="Picture 2"/>
          <p:cNvPicPr>
            <a:picLocks noChangeAspect="1"/>
          </p:cNvPicPr>
          <p:nvPr/>
        </p:nvPicPr>
        <p:blipFill>
          <a:blip r:embed="rId6"/>
          <a:stretch>
            <a:fillRect/>
          </a:stretch>
        </p:blipFill>
        <p:spPr>
          <a:xfrm>
            <a:off x="4387615" y="3871307"/>
            <a:ext cx="2087357" cy="1487242"/>
          </a:xfrm>
          <a:prstGeom prst="rect">
            <a:avLst/>
          </a:prstGeom>
          <a:effectLst>
            <a:softEdge rad="25400"/>
          </a:effectLst>
        </p:spPr>
      </p:pic>
    </p:spTree>
    <p:extLst>
      <p:ext uri="{BB962C8B-B14F-4D97-AF65-F5344CB8AC3E}">
        <p14:creationId xmlns:p14="http://schemas.microsoft.com/office/powerpoint/2010/main" val="414530407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90" y="1879154"/>
            <a:ext cx="8554453" cy="1362075"/>
          </a:xfrm>
        </p:spPr>
        <p:txBody>
          <a:bodyPr/>
          <a:lstStyle/>
          <a:p>
            <a:r>
              <a:rPr lang="en-US" dirty="0" smtClean="0"/>
              <a:t>We Don</a:t>
            </a:r>
            <a:r>
              <a:rPr lang="fr-FR" dirty="0" smtClean="0"/>
              <a:t>’</a:t>
            </a:r>
            <a:r>
              <a:rPr lang="en-US" dirty="0" smtClean="0"/>
              <a:t>t Like It When People Don</a:t>
            </a:r>
            <a:r>
              <a:rPr lang="fr-FR" dirty="0" smtClean="0"/>
              <a:t>’</a:t>
            </a:r>
            <a:r>
              <a:rPr lang="en-US" dirty="0" smtClean="0"/>
              <a:t>t Play by the Rules of the Game</a:t>
            </a:r>
            <a:endParaRPr lang="en-US" dirty="0"/>
          </a:p>
        </p:txBody>
      </p:sp>
      <p:sp>
        <p:nvSpPr>
          <p:cNvPr id="9" name="TextBox 8"/>
          <p:cNvSpPr txBox="1"/>
          <p:nvPr/>
        </p:nvSpPr>
        <p:spPr>
          <a:xfrm>
            <a:off x="276272" y="4207024"/>
            <a:ext cx="3325725" cy="1138773"/>
          </a:xfrm>
          <a:prstGeom prst="rect">
            <a:avLst/>
          </a:prstGeom>
          <a:noFill/>
        </p:spPr>
        <p:txBody>
          <a:bodyPr wrap="none" rtlCol="0">
            <a:spAutoFit/>
          </a:bodyPr>
          <a:lstStyle/>
          <a:p>
            <a:pPr algn="ctr">
              <a:lnSpc>
                <a:spcPct val="60000"/>
              </a:lnSpc>
            </a:pPr>
            <a:r>
              <a:rPr lang="en-US" sz="6000" b="1" i="1" dirty="0" smtClean="0">
                <a:solidFill>
                  <a:srgbClr val="FF0000"/>
                </a:solidFill>
                <a:latin typeface="+mn-lt"/>
              </a:rPr>
              <a:t>^</a:t>
            </a:r>
            <a:br>
              <a:rPr lang="en-US" sz="6000" b="1" i="1" dirty="0" smtClean="0">
                <a:solidFill>
                  <a:srgbClr val="FF0000"/>
                </a:solidFill>
                <a:latin typeface="+mn-lt"/>
              </a:rPr>
            </a:br>
            <a:r>
              <a:rPr lang="en-US" sz="4800" b="1" i="1" dirty="0" smtClean="0">
                <a:solidFill>
                  <a:srgbClr val="FF0000"/>
                </a:solidFill>
                <a:latin typeface="+mn-lt"/>
              </a:rPr>
              <a:t>Spirit of the</a:t>
            </a:r>
          </a:p>
        </p:txBody>
      </p:sp>
    </p:spTree>
    <p:extLst>
      <p:ext uri="{BB962C8B-B14F-4D97-AF65-F5344CB8AC3E}">
        <p14:creationId xmlns:p14="http://schemas.microsoft.com/office/powerpoint/2010/main" val="13722772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And…</a:t>
            </a:r>
            <a:endParaRPr lang="en-US" dirty="0"/>
          </a:p>
        </p:txBody>
      </p:sp>
    </p:spTree>
    <p:extLst>
      <p:ext uri="{BB962C8B-B14F-4D97-AF65-F5344CB8AC3E}">
        <p14:creationId xmlns:p14="http://schemas.microsoft.com/office/powerpoint/2010/main" val="41460805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07679" y="6029495"/>
            <a:ext cx="6790040" cy="707886"/>
          </a:xfrm>
          <a:prstGeom prst="rect">
            <a:avLst/>
          </a:prstGeom>
          <a:noFill/>
        </p:spPr>
        <p:txBody>
          <a:bodyPr wrap="none" rtlCol="0">
            <a:spAutoFit/>
          </a:bodyPr>
          <a:lstStyle/>
          <a:p>
            <a:pPr algn="r"/>
            <a:r>
              <a:rPr lang="en-US" sz="2000" dirty="0" smtClean="0">
                <a:latin typeface="+mn-lt"/>
              </a:rPr>
              <a:t>“The Promise and Performance for Enterprise Systems for H.E.” </a:t>
            </a:r>
          </a:p>
          <a:p>
            <a:r>
              <a:rPr lang="en-US" sz="2000" dirty="0" err="1" smtClean="0">
                <a:latin typeface="+mn-lt"/>
              </a:rPr>
              <a:t>Kvavik</a:t>
            </a:r>
            <a:r>
              <a:rPr lang="en-US" sz="2000" dirty="0" smtClean="0">
                <a:latin typeface="+mn-lt"/>
              </a:rPr>
              <a:t> &amp; Katz, ECAR, 2002</a:t>
            </a:r>
          </a:p>
        </p:txBody>
      </p:sp>
      <p:grpSp>
        <p:nvGrpSpPr>
          <p:cNvPr id="12" name="Group 11"/>
          <p:cNvGrpSpPr/>
          <p:nvPr/>
        </p:nvGrpSpPr>
        <p:grpSpPr>
          <a:xfrm>
            <a:off x="440713" y="554772"/>
            <a:ext cx="8283534" cy="5022143"/>
            <a:chOff x="440713" y="554772"/>
            <a:chExt cx="8283534" cy="5022143"/>
          </a:xfrm>
        </p:grpSpPr>
        <p:pic>
          <p:nvPicPr>
            <p:cNvPr id="4" name="Picture 3"/>
            <p:cNvPicPr>
              <a:picLocks noChangeAspect="1"/>
            </p:cNvPicPr>
            <p:nvPr/>
          </p:nvPicPr>
          <p:blipFill>
            <a:blip r:embed="rId2"/>
            <a:stretch>
              <a:fillRect/>
            </a:stretch>
          </p:blipFill>
          <p:spPr>
            <a:xfrm>
              <a:off x="440713" y="554772"/>
              <a:ext cx="8283534" cy="5022143"/>
            </a:xfrm>
            <a:prstGeom prst="rect">
              <a:avLst/>
            </a:prstGeom>
          </p:spPr>
        </p:pic>
        <p:cxnSp>
          <p:nvCxnSpPr>
            <p:cNvPr id="7" name="Straight Connector 6"/>
            <p:cNvCxnSpPr/>
            <p:nvPr/>
          </p:nvCxnSpPr>
          <p:spPr>
            <a:xfrm flipV="1">
              <a:off x="7284544" y="2525671"/>
              <a:ext cx="1211657" cy="14599"/>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561152" y="3109641"/>
              <a:ext cx="708899" cy="6409"/>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3" name="Rectangle 12"/>
          <p:cNvSpPr/>
          <p:nvPr/>
        </p:nvSpPr>
        <p:spPr>
          <a:xfrm>
            <a:off x="6934185" y="5007544"/>
            <a:ext cx="1562016" cy="4671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963487" y="5707470"/>
            <a:ext cx="1036478" cy="1150530"/>
          </a:xfrm>
          <a:prstGeom prst="rect">
            <a:avLst/>
          </a:prstGeom>
        </p:spPr>
      </p:pic>
    </p:spTree>
    <p:extLst>
      <p:ext uri="{BB962C8B-B14F-4D97-AF65-F5344CB8AC3E}">
        <p14:creationId xmlns:p14="http://schemas.microsoft.com/office/powerpoint/2010/main" val="63657056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473" y="233672"/>
            <a:ext cx="8229600" cy="1143000"/>
          </a:xfrm>
        </p:spPr>
        <p:txBody>
          <a:bodyPr/>
          <a:lstStyle/>
          <a:p>
            <a:r>
              <a:rPr lang="en-US" b="1" dirty="0"/>
              <a:t>t</a:t>
            </a:r>
            <a:r>
              <a:rPr lang="en-US" b="1" dirty="0" smtClean="0"/>
              <a:t>he Rules Sometimes Change…</a:t>
            </a:r>
            <a:endParaRPr lang="en-US" b="1" dirty="0"/>
          </a:p>
        </p:txBody>
      </p:sp>
      <p:pic>
        <p:nvPicPr>
          <p:cNvPr id="7" name="Picture 6"/>
          <p:cNvPicPr>
            <a:picLocks noChangeAspect="1"/>
          </p:cNvPicPr>
          <p:nvPr/>
        </p:nvPicPr>
        <p:blipFill>
          <a:blip r:embed="rId2"/>
          <a:stretch>
            <a:fillRect/>
          </a:stretch>
        </p:blipFill>
        <p:spPr>
          <a:xfrm>
            <a:off x="5483469" y="4796117"/>
            <a:ext cx="2521200" cy="1836874"/>
          </a:xfrm>
          <a:prstGeom prst="rect">
            <a:avLst/>
          </a:prstGeom>
          <a:effectLst>
            <a:softEdge rad="25400"/>
          </a:effectLst>
        </p:spPr>
      </p:pic>
      <p:pic>
        <p:nvPicPr>
          <p:cNvPr id="11" name="Picture 10"/>
          <p:cNvPicPr>
            <a:picLocks noChangeAspect="1"/>
          </p:cNvPicPr>
          <p:nvPr/>
        </p:nvPicPr>
        <p:blipFill>
          <a:blip r:embed="rId3"/>
          <a:stretch>
            <a:fillRect/>
          </a:stretch>
        </p:blipFill>
        <p:spPr>
          <a:xfrm>
            <a:off x="5530491" y="1030941"/>
            <a:ext cx="2714785" cy="2036089"/>
          </a:xfrm>
          <a:prstGeom prst="rect">
            <a:avLst/>
          </a:prstGeom>
          <a:effectLst>
            <a:softEdge rad="25400"/>
          </a:effectLst>
        </p:spPr>
      </p:pic>
      <p:pic>
        <p:nvPicPr>
          <p:cNvPr id="13" name="Picture 12"/>
          <p:cNvPicPr>
            <a:picLocks noChangeAspect="1"/>
          </p:cNvPicPr>
          <p:nvPr/>
        </p:nvPicPr>
        <p:blipFill>
          <a:blip r:embed="rId4"/>
          <a:stretch>
            <a:fillRect/>
          </a:stretch>
        </p:blipFill>
        <p:spPr>
          <a:xfrm>
            <a:off x="6895457" y="2809808"/>
            <a:ext cx="2248543" cy="2147359"/>
          </a:xfrm>
          <a:prstGeom prst="rect">
            <a:avLst/>
          </a:prstGeom>
          <a:effectLst>
            <a:softEdge rad="25400"/>
          </a:effectLst>
        </p:spPr>
      </p:pic>
      <p:sp>
        <p:nvSpPr>
          <p:cNvPr id="3" name="Rectangle 2"/>
          <p:cNvSpPr/>
          <p:nvPr/>
        </p:nvSpPr>
        <p:spPr>
          <a:xfrm>
            <a:off x="0" y="6488668"/>
            <a:ext cx="6155765" cy="307777"/>
          </a:xfrm>
          <a:prstGeom prst="rect">
            <a:avLst/>
          </a:prstGeom>
        </p:spPr>
        <p:txBody>
          <a:bodyPr wrap="square">
            <a:spAutoFit/>
          </a:bodyPr>
          <a:lstStyle/>
          <a:p>
            <a:r>
              <a:rPr lang="en-US" sz="1400" i="1" dirty="0">
                <a:latin typeface="+mn-lt"/>
              </a:rPr>
              <a:t>http://</a:t>
            </a:r>
            <a:r>
              <a:rPr lang="en-US" sz="1400" i="1" dirty="0" err="1">
                <a:latin typeface="+mn-lt"/>
              </a:rPr>
              <a:t>www.dsr.wa.gov.au</a:t>
            </a:r>
            <a:r>
              <a:rPr lang="en-US" sz="1400" i="1" dirty="0">
                <a:latin typeface="+mn-lt"/>
              </a:rPr>
              <a:t>/</a:t>
            </a:r>
            <a:r>
              <a:rPr lang="en-US" sz="1400" i="1" dirty="0" err="1">
                <a:latin typeface="+mn-lt"/>
              </a:rPr>
              <a:t>basketballdimensions</a:t>
            </a:r>
            <a:endParaRPr lang="en-US" sz="1400" i="1" dirty="0">
              <a:latin typeface="+mn-lt"/>
            </a:endParaRPr>
          </a:p>
        </p:txBody>
      </p:sp>
      <p:pic>
        <p:nvPicPr>
          <p:cNvPr id="4" name="Picture 3"/>
          <p:cNvPicPr>
            <a:picLocks noChangeAspect="1"/>
          </p:cNvPicPr>
          <p:nvPr/>
        </p:nvPicPr>
        <p:blipFill>
          <a:blip r:embed="rId5"/>
          <a:stretch>
            <a:fillRect/>
          </a:stretch>
        </p:blipFill>
        <p:spPr>
          <a:xfrm>
            <a:off x="475765" y="2285999"/>
            <a:ext cx="4529529" cy="369274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9053" y="1016000"/>
            <a:ext cx="1496604" cy="1070512"/>
          </a:xfrm>
          <a:prstGeom prst="rect">
            <a:avLst/>
          </a:prstGeom>
          <a:effectLst>
            <a:softEdge rad="25400"/>
          </a:effectLst>
        </p:spPr>
      </p:pic>
    </p:spTree>
    <p:extLst>
      <p:ext uri="{BB962C8B-B14F-4D97-AF65-F5344CB8AC3E}">
        <p14:creationId xmlns:p14="http://schemas.microsoft.com/office/powerpoint/2010/main" val="33174499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a:t>
            </a:r>
            <a:endParaRPr lang="en-US" dirty="0"/>
          </a:p>
        </p:txBody>
      </p:sp>
    </p:spTree>
    <p:extLst>
      <p:ext uri="{BB962C8B-B14F-4D97-AF65-F5344CB8AC3E}">
        <p14:creationId xmlns:p14="http://schemas.microsoft.com/office/powerpoint/2010/main" val="20667008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a:t>
            </a:r>
            <a:r>
              <a:rPr lang="en-US" u="sng" dirty="0" smtClean="0"/>
              <a:t>Rules</a:t>
            </a:r>
            <a:r>
              <a:rPr lang="en-US" dirty="0" smtClean="0"/>
              <a:t> of the Higher Ed IT </a:t>
            </a:r>
            <a:r>
              <a:rPr lang="en-US" u="sng" dirty="0" smtClean="0"/>
              <a:t>Game</a:t>
            </a:r>
            <a:r>
              <a:rPr lang="en-US" dirty="0" smtClean="0"/>
              <a:t>?</a:t>
            </a:r>
            <a:endParaRPr lang="en-US" dirty="0"/>
          </a:p>
        </p:txBody>
      </p:sp>
    </p:spTree>
    <p:extLst>
      <p:ext uri="{BB962C8B-B14F-4D97-AF65-F5344CB8AC3E}">
        <p14:creationId xmlns:p14="http://schemas.microsoft.com/office/powerpoint/2010/main" val="159067291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 #1:  Research and Education Become More Technologically Intensive</a:t>
            </a:r>
            <a:endParaRPr lang="en-US" dirty="0"/>
          </a:p>
        </p:txBody>
      </p:sp>
      <p:sp>
        <p:nvSpPr>
          <p:cNvPr id="3" name="TextBox 2"/>
          <p:cNvSpPr txBox="1"/>
          <p:nvPr/>
        </p:nvSpPr>
        <p:spPr>
          <a:xfrm>
            <a:off x="1708000" y="5241132"/>
            <a:ext cx="5315941" cy="461665"/>
          </a:xfrm>
          <a:prstGeom prst="rect">
            <a:avLst/>
          </a:prstGeom>
          <a:noFill/>
        </p:spPr>
        <p:txBody>
          <a:bodyPr wrap="none" rtlCol="0">
            <a:spAutoFit/>
          </a:bodyPr>
          <a:lstStyle/>
          <a:p>
            <a:r>
              <a:rPr lang="en-US" sz="2400" i="1" dirty="0" smtClean="0">
                <a:latin typeface="+mn-lt"/>
              </a:rPr>
              <a:t>Higher Ed Must Play.  No Passes Allowed</a:t>
            </a:r>
          </a:p>
        </p:txBody>
      </p:sp>
    </p:spTree>
    <p:extLst>
      <p:ext uri="{BB962C8B-B14F-4D97-AF65-F5344CB8AC3E}">
        <p14:creationId xmlns:p14="http://schemas.microsoft.com/office/powerpoint/2010/main" val="272362224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 #2:</a:t>
            </a:r>
            <a:br>
              <a:rPr lang="en-US" dirty="0" smtClean="0"/>
            </a:br>
            <a:r>
              <a:rPr lang="en-US" dirty="0" smtClean="0"/>
              <a:t>IT Imposes </a:t>
            </a:r>
            <a:r>
              <a:rPr lang="en-US" i="1" dirty="0" smtClean="0"/>
              <a:t>Inescapable </a:t>
            </a:r>
            <a:br>
              <a:rPr lang="en-US" i="1" dirty="0" smtClean="0"/>
            </a:br>
            <a:r>
              <a:rPr lang="en-US" dirty="0" smtClean="0"/>
              <a:t>Costs</a:t>
            </a:r>
            <a:endParaRPr lang="en-US" dirty="0"/>
          </a:p>
        </p:txBody>
      </p:sp>
      <p:sp>
        <p:nvSpPr>
          <p:cNvPr id="3" name="TextBox 2"/>
          <p:cNvSpPr txBox="1"/>
          <p:nvPr/>
        </p:nvSpPr>
        <p:spPr>
          <a:xfrm>
            <a:off x="986343" y="5750389"/>
            <a:ext cx="1877738" cy="461665"/>
          </a:xfrm>
          <a:prstGeom prst="rect">
            <a:avLst/>
          </a:prstGeom>
          <a:noFill/>
        </p:spPr>
        <p:txBody>
          <a:bodyPr wrap="none" rtlCol="0">
            <a:spAutoFit/>
          </a:bodyPr>
          <a:lstStyle/>
          <a:p>
            <a:r>
              <a:rPr lang="en-US" sz="2400" dirty="0" smtClean="0">
                <a:latin typeface="+mn-lt"/>
              </a:rPr>
              <a:t>Development</a:t>
            </a:r>
          </a:p>
        </p:txBody>
      </p:sp>
      <p:sp>
        <p:nvSpPr>
          <p:cNvPr id="4" name="TextBox 3"/>
          <p:cNvSpPr txBox="1"/>
          <p:nvPr/>
        </p:nvSpPr>
        <p:spPr>
          <a:xfrm>
            <a:off x="1972693" y="6214587"/>
            <a:ext cx="1086205" cy="461665"/>
          </a:xfrm>
          <a:prstGeom prst="rect">
            <a:avLst/>
          </a:prstGeom>
          <a:noFill/>
        </p:spPr>
        <p:txBody>
          <a:bodyPr wrap="none" rtlCol="0">
            <a:spAutoFit/>
          </a:bodyPr>
          <a:lstStyle/>
          <a:p>
            <a:r>
              <a:rPr lang="en-US" sz="2400" dirty="0" smtClean="0">
                <a:latin typeface="+mn-lt"/>
              </a:rPr>
              <a:t>Testing</a:t>
            </a:r>
          </a:p>
        </p:txBody>
      </p:sp>
      <p:sp>
        <p:nvSpPr>
          <p:cNvPr id="5" name="TextBox 4"/>
          <p:cNvSpPr txBox="1"/>
          <p:nvPr/>
        </p:nvSpPr>
        <p:spPr>
          <a:xfrm>
            <a:off x="81063" y="4687961"/>
            <a:ext cx="1943561" cy="461665"/>
          </a:xfrm>
          <a:prstGeom prst="rect">
            <a:avLst/>
          </a:prstGeom>
          <a:noFill/>
        </p:spPr>
        <p:txBody>
          <a:bodyPr wrap="none" rtlCol="0">
            <a:spAutoFit/>
          </a:bodyPr>
          <a:lstStyle/>
          <a:p>
            <a:r>
              <a:rPr lang="en-US" sz="2400" dirty="0" smtClean="0">
                <a:latin typeface="+mn-lt"/>
              </a:rPr>
              <a:t>Requirements</a:t>
            </a:r>
          </a:p>
        </p:txBody>
      </p:sp>
      <p:sp>
        <p:nvSpPr>
          <p:cNvPr id="6" name="TextBox 5"/>
          <p:cNvSpPr txBox="1"/>
          <p:nvPr/>
        </p:nvSpPr>
        <p:spPr>
          <a:xfrm>
            <a:off x="675575" y="5221605"/>
            <a:ext cx="1024740" cy="461665"/>
          </a:xfrm>
          <a:prstGeom prst="rect">
            <a:avLst/>
          </a:prstGeom>
          <a:noFill/>
        </p:spPr>
        <p:txBody>
          <a:bodyPr wrap="none" rtlCol="0">
            <a:spAutoFit/>
          </a:bodyPr>
          <a:lstStyle/>
          <a:p>
            <a:r>
              <a:rPr lang="en-US" sz="2400" dirty="0" smtClean="0">
                <a:latin typeface="+mn-lt"/>
              </a:rPr>
              <a:t>Design</a:t>
            </a:r>
          </a:p>
        </p:txBody>
      </p:sp>
      <p:sp>
        <p:nvSpPr>
          <p:cNvPr id="7" name="TextBox 6"/>
          <p:cNvSpPr txBox="1"/>
          <p:nvPr/>
        </p:nvSpPr>
        <p:spPr>
          <a:xfrm>
            <a:off x="2729343" y="5221605"/>
            <a:ext cx="1496624" cy="461665"/>
          </a:xfrm>
          <a:prstGeom prst="rect">
            <a:avLst/>
          </a:prstGeom>
          <a:noFill/>
        </p:spPr>
        <p:txBody>
          <a:bodyPr wrap="none" rtlCol="0">
            <a:spAutoFit/>
          </a:bodyPr>
          <a:lstStyle/>
          <a:p>
            <a:r>
              <a:rPr lang="en-US" sz="2400" dirty="0" smtClean="0">
                <a:latin typeface="+mn-lt"/>
              </a:rPr>
              <a:t>Evaluation</a:t>
            </a:r>
          </a:p>
        </p:txBody>
      </p:sp>
      <p:sp>
        <p:nvSpPr>
          <p:cNvPr id="8" name="TextBox 7"/>
          <p:cNvSpPr txBox="1"/>
          <p:nvPr/>
        </p:nvSpPr>
        <p:spPr>
          <a:xfrm>
            <a:off x="5120900" y="5181075"/>
            <a:ext cx="1575221" cy="461665"/>
          </a:xfrm>
          <a:prstGeom prst="rect">
            <a:avLst/>
          </a:prstGeom>
          <a:noFill/>
        </p:spPr>
        <p:txBody>
          <a:bodyPr wrap="none" rtlCol="0">
            <a:spAutoFit/>
          </a:bodyPr>
          <a:lstStyle/>
          <a:p>
            <a:r>
              <a:rPr lang="en-US" sz="2400" dirty="0" smtClean="0">
                <a:latin typeface="+mn-lt"/>
              </a:rPr>
              <a:t>Integration</a:t>
            </a:r>
          </a:p>
        </p:txBody>
      </p:sp>
      <p:sp>
        <p:nvSpPr>
          <p:cNvPr id="9" name="TextBox 8"/>
          <p:cNvSpPr txBox="1"/>
          <p:nvPr/>
        </p:nvSpPr>
        <p:spPr>
          <a:xfrm>
            <a:off x="2445600" y="4687961"/>
            <a:ext cx="1473631" cy="461665"/>
          </a:xfrm>
          <a:prstGeom prst="rect">
            <a:avLst/>
          </a:prstGeom>
          <a:noFill/>
        </p:spPr>
        <p:txBody>
          <a:bodyPr wrap="none" rtlCol="0">
            <a:spAutoFit/>
          </a:bodyPr>
          <a:lstStyle/>
          <a:p>
            <a:r>
              <a:rPr lang="en-US" sz="2400" dirty="0" smtClean="0">
                <a:latin typeface="+mn-lt"/>
              </a:rPr>
              <a:t>Marketing</a:t>
            </a:r>
          </a:p>
        </p:txBody>
      </p:sp>
      <p:sp>
        <p:nvSpPr>
          <p:cNvPr id="10" name="TextBox 9"/>
          <p:cNvSpPr txBox="1"/>
          <p:nvPr/>
        </p:nvSpPr>
        <p:spPr>
          <a:xfrm>
            <a:off x="4566927" y="4687961"/>
            <a:ext cx="2200242" cy="461665"/>
          </a:xfrm>
          <a:prstGeom prst="rect">
            <a:avLst/>
          </a:prstGeom>
          <a:noFill/>
        </p:spPr>
        <p:txBody>
          <a:bodyPr wrap="none" rtlCol="0">
            <a:spAutoFit/>
          </a:bodyPr>
          <a:lstStyle/>
          <a:p>
            <a:r>
              <a:rPr lang="en-US" sz="2400" dirty="0" smtClean="0">
                <a:latin typeface="+mn-lt"/>
              </a:rPr>
              <a:t>Implementation</a:t>
            </a:r>
          </a:p>
        </p:txBody>
      </p:sp>
      <p:sp>
        <p:nvSpPr>
          <p:cNvPr id="11" name="TextBox 10"/>
          <p:cNvSpPr txBox="1"/>
          <p:nvPr/>
        </p:nvSpPr>
        <p:spPr>
          <a:xfrm>
            <a:off x="7522131" y="5221605"/>
            <a:ext cx="1378653" cy="461665"/>
          </a:xfrm>
          <a:prstGeom prst="rect">
            <a:avLst/>
          </a:prstGeom>
          <a:noFill/>
        </p:spPr>
        <p:txBody>
          <a:bodyPr wrap="none" rtlCol="0">
            <a:spAutoFit/>
          </a:bodyPr>
          <a:lstStyle/>
          <a:p>
            <a:r>
              <a:rPr lang="en-US" sz="2400" dirty="0" smtClean="0">
                <a:latin typeface="+mn-lt"/>
              </a:rPr>
              <a:t>Upgrades</a:t>
            </a:r>
          </a:p>
        </p:txBody>
      </p:sp>
      <p:sp>
        <p:nvSpPr>
          <p:cNvPr id="12" name="TextBox 11"/>
          <p:cNvSpPr txBox="1"/>
          <p:nvPr/>
        </p:nvSpPr>
        <p:spPr>
          <a:xfrm>
            <a:off x="7062871" y="4687961"/>
            <a:ext cx="1837913" cy="461665"/>
          </a:xfrm>
          <a:prstGeom prst="rect">
            <a:avLst/>
          </a:prstGeom>
          <a:noFill/>
        </p:spPr>
        <p:txBody>
          <a:bodyPr wrap="none" rtlCol="0">
            <a:spAutoFit/>
          </a:bodyPr>
          <a:lstStyle/>
          <a:p>
            <a:r>
              <a:rPr lang="en-US" sz="2400" dirty="0" smtClean="0">
                <a:latin typeface="+mn-lt"/>
              </a:rPr>
              <a:t>Maintenance</a:t>
            </a:r>
          </a:p>
        </p:txBody>
      </p:sp>
      <p:sp>
        <p:nvSpPr>
          <p:cNvPr id="13" name="TextBox 12"/>
          <p:cNvSpPr txBox="1"/>
          <p:nvPr/>
        </p:nvSpPr>
        <p:spPr>
          <a:xfrm>
            <a:off x="5674876" y="5750389"/>
            <a:ext cx="1198916" cy="461665"/>
          </a:xfrm>
          <a:prstGeom prst="rect">
            <a:avLst/>
          </a:prstGeom>
          <a:noFill/>
        </p:spPr>
        <p:txBody>
          <a:bodyPr wrap="none" rtlCol="0">
            <a:spAutoFit/>
          </a:bodyPr>
          <a:lstStyle/>
          <a:p>
            <a:r>
              <a:rPr lang="en-US" sz="2400" dirty="0" smtClean="0">
                <a:latin typeface="+mn-lt"/>
              </a:rPr>
              <a:t>Training</a:t>
            </a:r>
          </a:p>
        </p:txBody>
      </p:sp>
      <p:sp>
        <p:nvSpPr>
          <p:cNvPr id="15" name="TextBox 14"/>
          <p:cNvSpPr txBox="1"/>
          <p:nvPr/>
        </p:nvSpPr>
        <p:spPr>
          <a:xfrm>
            <a:off x="3192516" y="5750389"/>
            <a:ext cx="1573418" cy="461665"/>
          </a:xfrm>
          <a:prstGeom prst="rect">
            <a:avLst/>
          </a:prstGeom>
          <a:noFill/>
        </p:spPr>
        <p:txBody>
          <a:bodyPr wrap="none" rtlCol="0">
            <a:spAutoFit/>
          </a:bodyPr>
          <a:lstStyle/>
          <a:p>
            <a:r>
              <a:rPr lang="en-US" sz="2400" dirty="0" smtClean="0">
                <a:latin typeface="+mn-lt"/>
              </a:rPr>
              <a:t>Acquisition</a:t>
            </a:r>
          </a:p>
        </p:txBody>
      </p:sp>
      <p:sp>
        <p:nvSpPr>
          <p:cNvPr id="16" name="TextBox 15"/>
          <p:cNvSpPr txBox="1"/>
          <p:nvPr/>
        </p:nvSpPr>
        <p:spPr>
          <a:xfrm>
            <a:off x="7873563" y="5782269"/>
            <a:ext cx="1256925" cy="461665"/>
          </a:xfrm>
          <a:prstGeom prst="rect">
            <a:avLst/>
          </a:prstGeom>
          <a:noFill/>
        </p:spPr>
        <p:txBody>
          <a:bodyPr wrap="none" rtlCol="0">
            <a:spAutoFit/>
          </a:bodyPr>
          <a:lstStyle/>
          <a:p>
            <a:r>
              <a:rPr lang="en-US" sz="2400" dirty="0" smtClean="0">
                <a:latin typeface="+mn-lt"/>
              </a:rPr>
              <a:t>(Repeat)</a:t>
            </a:r>
          </a:p>
        </p:txBody>
      </p:sp>
      <p:sp>
        <p:nvSpPr>
          <p:cNvPr id="17" name="TextBox 16"/>
          <p:cNvSpPr txBox="1"/>
          <p:nvPr/>
        </p:nvSpPr>
        <p:spPr>
          <a:xfrm>
            <a:off x="6147789" y="6220705"/>
            <a:ext cx="1183888" cy="461665"/>
          </a:xfrm>
          <a:prstGeom prst="rect">
            <a:avLst/>
          </a:prstGeom>
          <a:noFill/>
        </p:spPr>
        <p:txBody>
          <a:bodyPr wrap="none" rtlCol="0">
            <a:spAutoFit/>
          </a:bodyPr>
          <a:lstStyle/>
          <a:p>
            <a:r>
              <a:rPr lang="en-US" sz="2400" dirty="0" smtClean="0">
                <a:latin typeface="+mn-lt"/>
              </a:rPr>
              <a:t>Support</a:t>
            </a:r>
          </a:p>
        </p:txBody>
      </p:sp>
    </p:spTree>
    <p:extLst>
      <p:ext uri="{BB962C8B-B14F-4D97-AF65-F5344CB8AC3E}">
        <p14:creationId xmlns:p14="http://schemas.microsoft.com/office/powerpoint/2010/main" val="3130211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5"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7124" y="689008"/>
            <a:ext cx="2011037" cy="646331"/>
          </a:xfrm>
          <a:prstGeom prst="rect">
            <a:avLst/>
          </a:prstGeom>
          <a:noFill/>
        </p:spPr>
        <p:txBody>
          <a:bodyPr wrap="none" rtlCol="0">
            <a:spAutoFit/>
          </a:bodyPr>
          <a:lstStyle/>
          <a:p>
            <a:r>
              <a:rPr lang="en-US" sz="3600" b="1" dirty="0" smtClean="0">
                <a:latin typeface="+mn-lt"/>
              </a:rPr>
              <a:t>Sources $</a:t>
            </a:r>
          </a:p>
        </p:txBody>
      </p:sp>
      <p:sp>
        <p:nvSpPr>
          <p:cNvPr id="6" name="TextBox 5"/>
          <p:cNvSpPr txBox="1"/>
          <p:nvPr/>
        </p:nvSpPr>
        <p:spPr>
          <a:xfrm>
            <a:off x="5840814" y="692798"/>
            <a:ext cx="1529535" cy="646331"/>
          </a:xfrm>
          <a:prstGeom prst="rect">
            <a:avLst/>
          </a:prstGeom>
          <a:noFill/>
        </p:spPr>
        <p:txBody>
          <a:bodyPr wrap="none" rtlCol="0">
            <a:spAutoFit/>
          </a:bodyPr>
          <a:lstStyle/>
          <a:p>
            <a:r>
              <a:rPr lang="en-US" sz="3600" b="1" dirty="0" smtClean="0">
                <a:latin typeface="+mn-lt"/>
              </a:rPr>
              <a:t>Uses  $</a:t>
            </a:r>
          </a:p>
        </p:txBody>
      </p:sp>
      <p:sp>
        <p:nvSpPr>
          <p:cNvPr id="7" name="TextBox 6"/>
          <p:cNvSpPr txBox="1"/>
          <p:nvPr/>
        </p:nvSpPr>
        <p:spPr>
          <a:xfrm>
            <a:off x="1107954" y="2566895"/>
            <a:ext cx="2133918" cy="1569660"/>
          </a:xfrm>
          <a:prstGeom prst="rect">
            <a:avLst/>
          </a:prstGeom>
          <a:noFill/>
        </p:spPr>
        <p:txBody>
          <a:bodyPr wrap="none" rtlCol="0">
            <a:spAutoFit/>
          </a:bodyPr>
          <a:lstStyle/>
          <a:p>
            <a:pPr marL="342900" indent="-342900">
              <a:buFont typeface="Arial"/>
              <a:buChar char="•"/>
            </a:pPr>
            <a:r>
              <a:rPr lang="en-US" sz="2400" dirty="0" smtClean="0">
                <a:latin typeface="+mn-lt"/>
              </a:rPr>
              <a:t>Government</a:t>
            </a:r>
          </a:p>
          <a:p>
            <a:pPr marL="342900" indent="-342900">
              <a:buFont typeface="Arial"/>
              <a:buChar char="•"/>
            </a:pPr>
            <a:r>
              <a:rPr lang="en-US" sz="2400" dirty="0" smtClean="0">
                <a:latin typeface="+mn-lt"/>
              </a:rPr>
              <a:t>Tuition</a:t>
            </a:r>
          </a:p>
          <a:p>
            <a:pPr marL="342900" indent="-342900">
              <a:buFont typeface="Arial"/>
              <a:buChar char="•"/>
            </a:pPr>
            <a:r>
              <a:rPr lang="en-US" sz="2400" dirty="0" smtClean="0">
                <a:latin typeface="+mn-lt"/>
              </a:rPr>
              <a:t>Grants</a:t>
            </a:r>
          </a:p>
          <a:p>
            <a:pPr marL="342900" indent="-342900">
              <a:buFont typeface="Arial"/>
              <a:buChar char="•"/>
            </a:pPr>
            <a:r>
              <a:rPr lang="en-US" sz="2400" dirty="0" smtClean="0">
                <a:latin typeface="+mn-lt"/>
              </a:rPr>
              <a:t>Philanthropy</a:t>
            </a:r>
          </a:p>
        </p:txBody>
      </p:sp>
      <p:sp>
        <p:nvSpPr>
          <p:cNvPr id="8" name="TextBox 7"/>
          <p:cNvSpPr txBox="1"/>
          <p:nvPr/>
        </p:nvSpPr>
        <p:spPr>
          <a:xfrm>
            <a:off x="5107399" y="1729276"/>
            <a:ext cx="2920842" cy="1200328"/>
          </a:xfrm>
          <a:prstGeom prst="rect">
            <a:avLst/>
          </a:prstGeom>
          <a:noFill/>
        </p:spPr>
        <p:txBody>
          <a:bodyPr wrap="none" rtlCol="0">
            <a:spAutoFit/>
          </a:bodyPr>
          <a:lstStyle/>
          <a:p>
            <a:pPr algn="ctr"/>
            <a:r>
              <a:rPr lang="en-US" sz="2400" b="1" u="sng" dirty="0" smtClean="0">
                <a:latin typeface="+mn-lt"/>
              </a:rPr>
              <a:t>DIRECT</a:t>
            </a:r>
            <a:r>
              <a:rPr lang="en-US" sz="2400" b="1" dirty="0">
                <a:latin typeface="+mn-lt"/>
              </a:rPr>
              <a:t> </a:t>
            </a:r>
            <a:r>
              <a:rPr lang="en-US" sz="2400" b="1" dirty="0" smtClean="0">
                <a:latin typeface="+mn-lt"/>
              </a:rPr>
              <a:t/>
            </a:r>
            <a:br>
              <a:rPr lang="en-US" sz="2400" b="1" dirty="0" smtClean="0">
                <a:latin typeface="+mn-lt"/>
              </a:rPr>
            </a:br>
            <a:r>
              <a:rPr lang="en-US" sz="2400" dirty="0" smtClean="0">
                <a:latin typeface="+mn-lt"/>
              </a:rPr>
              <a:t>Investment in </a:t>
            </a:r>
          </a:p>
          <a:p>
            <a:r>
              <a:rPr lang="en-US" sz="2400" dirty="0" smtClean="0">
                <a:latin typeface="+mn-lt"/>
              </a:rPr>
              <a:t>Research &amp; Education</a:t>
            </a:r>
          </a:p>
        </p:txBody>
      </p:sp>
      <p:sp>
        <p:nvSpPr>
          <p:cNvPr id="9" name="TextBox 8"/>
          <p:cNvSpPr txBox="1"/>
          <p:nvPr/>
        </p:nvSpPr>
        <p:spPr>
          <a:xfrm>
            <a:off x="6136831" y="5052730"/>
            <a:ext cx="1056299" cy="461665"/>
          </a:xfrm>
          <a:prstGeom prst="rect">
            <a:avLst/>
          </a:prstGeom>
          <a:noFill/>
        </p:spPr>
        <p:txBody>
          <a:bodyPr wrap="none" rtlCol="0">
            <a:spAutoFit/>
          </a:bodyPr>
          <a:lstStyle/>
          <a:p>
            <a:r>
              <a:rPr lang="en-US" sz="2400" dirty="0" smtClean="0">
                <a:latin typeface="+mn-lt"/>
              </a:rPr>
              <a:t>Other?</a:t>
            </a:r>
          </a:p>
        </p:txBody>
      </p:sp>
      <p:cxnSp>
        <p:nvCxnSpPr>
          <p:cNvPr id="11" name="Straight Connector 10"/>
          <p:cNvCxnSpPr/>
          <p:nvPr/>
        </p:nvCxnSpPr>
        <p:spPr>
          <a:xfrm flipV="1">
            <a:off x="4702050" y="3201864"/>
            <a:ext cx="4039979" cy="4053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918097" y="3458553"/>
            <a:ext cx="1384213" cy="461665"/>
          </a:xfrm>
          <a:prstGeom prst="rect">
            <a:avLst/>
          </a:prstGeom>
          <a:noFill/>
        </p:spPr>
        <p:txBody>
          <a:bodyPr wrap="none" rtlCol="0">
            <a:spAutoFit/>
          </a:bodyPr>
          <a:lstStyle/>
          <a:p>
            <a:r>
              <a:rPr lang="en-US" sz="2400" b="1" u="sng" dirty="0" smtClean="0">
                <a:latin typeface="+mn-lt"/>
              </a:rPr>
              <a:t>INDIRECT</a:t>
            </a:r>
          </a:p>
        </p:txBody>
      </p:sp>
      <p:sp>
        <p:nvSpPr>
          <p:cNvPr id="13" name="TextBox 12"/>
          <p:cNvSpPr txBox="1"/>
          <p:nvPr/>
        </p:nvSpPr>
        <p:spPr>
          <a:xfrm>
            <a:off x="5855429" y="4228621"/>
            <a:ext cx="1476486" cy="461665"/>
          </a:xfrm>
          <a:prstGeom prst="rect">
            <a:avLst/>
          </a:prstGeom>
          <a:noFill/>
        </p:spPr>
        <p:txBody>
          <a:bodyPr wrap="none" rtlCol="0">
            <a:spAutoFit/>
          </a:bodyPr>
          <a:lstStyle/>
          <a:p>
            <a:r>
              <a:rPr lang="en-US" sz="2400" dirty="0" smtClean="0">
                <a:latin typeface="+mn-lt"/>
              </a:rPr>
              <a:t>+ Enabling</a:t>
            </a:r>
          </a:p>
        </p:txBody>
      </p:sp>
      <p:sp>
        <p:nvSpPr>
          <p:cNvPr id="14" name="TextBox 13"/>
          <p:cNvSpPr txBox="1"/>
          <p:nvPr/>
        </p:nvSpPr>
        <p:spPr>
          <a:xfrm>
            <a:off x="6074314" y="5917367"/>
            <a:ext cx="1038716" cy="461665"/>
          </a:xfrm>
          <a:prstGeom prst="rect">
            <a:avLst/>
          </a:prstGeom>
          <a:noFill/>
        </p:spPr>
        <p:txBody>
          <a:bodyPr wrap="none" rtlCol="0">
            <a:spAutoFit/>
          </a:bodyPr>
          <a:lstStyle/>
          <a:p>
            <a:r>
              <a:rPr lang="en-US" sz="2400" dirty="0" smtClean="0">
                <a:latin typeface="+mn-lt"/>
              </a:rPr>
              <a:t>- Leaks</a:t>
            </a:r>
          </a:p>
        </p:txBody>
      </p:sp>
      <p:cxnSp>
        <p:nvCxnSpPr>
          <p:cNvPr id="16" name="Straight Arrow Connector 15"/>
          <p:cNvCxnSpPr>
            <a:stCxn id="7" idx="3"/>
            <a:endCxn id="8" idx="1"/>
          </p:cNvCxnSpPr>
          <p:nvPr/>
        </p:nvCxnSpPr>
        <p:spPr>
          <a:xfrm flipV="1">
            <a:off x="3241872" y="2329440"/>
            <a:ext cx="1865527" cy="1022285"/>
          </a:xfrm>
          <a:prstGeom prst="straightConnector1">
            <a:avLst/>
          </a:prstGeom>
          <a:ln>
            <a:solidFill>
              <a:srgbClr val="FFFFFF"/>
            </a:solidFill>
            <a:tailEnd type="arrow"/>
          </a:ln>
        </p:spPr>
        <p:style>
          <a:lnRef idx="3">
            <a:schemeClr val="dk1"/>
          </a:lnRef>
          <a:fillRef idx="0">
            <a:schemeClr val="dk1"/>
          </a:fillRef>
          <a:effectRef idx="2">
            <a:schemeClr val="dk1"/>
          </a:effectRef>
          <a:fontRef idx="minor">
            <a:schemeClr val="tx1"/>
          </a:fontRef>
        </p:style>
      </p:cxnSp>
      <p:cxnSp>
        <p:nvCxnSpPr>
          <p:cNvPr id="17" name="Straight Arrow Connector 16"/>
          <p:cNvCxnSpPr>
            <a:stCxn id="7" idx="3"/>
          </p:cNvCxnSpPr>
          <p:nvPr/>
        </p:nvCxnSpPr>
        <p:spPr>
          <a:xfrm>
            <a:off x="3241872" y="3351725"/>
            <a:ext cx="1906062" cy="1309216"/>
          </a:xfrm>
          <a:prstGeom prst="straightConnector1">
            <a:avLst/>
          </a:prstGeom>
          <a:ln>
            <a:solidFill>
              <a:srgbClr val="FFFFFF"/>
            </a:solidFill>
            <a:tailEnd type="arrow"/>
          </a:ln>
        </p:spPr>
        <p:style>
          <a:lnRef idx="3">
            <a:schemeClr val="dk1"/>
          </a:lnRef>
          <a:fillRef idx="0">
            <a:schemeClr val="dk1"/>
          </a:fillRef>
          <a:effectRef idx="2">
            <a:schemeClr val="dk1"/>
          </a:effectRef>
          <a:fontRef idx="minor">
            <a:schemeClr val="tx1"/>
          </a:fontRef>
        </p:style>
      </p:cxnSp>
      <p:grpSp>
        <p:nvGrpSpPr>
          <p:cNvPr id="22" name="Group 21"/>
          <p:cNvGrpSpPr/>
          <p:nvPr/>
        </p:nvGrpSpPr>
        <p:grpSpPr>
          <a:xfrm>
            <a:off x="5580299" y="3998952"/>
            <a:ext cx="2611020" cy="2688485"/>
            <a:chOff x="5580299" y="3998952"/>
            <a:chExt cx="2611020" cy="2688485"/>
          </a:xfrm>
        </p:grpSpPr>
        <p:sp>
          <p:nvSpPr>
            <p:cNvPr id="20" name="Oval 19"/>
            <p:cNvSpPr/>
            <p:nvPr/>
          </p:nvSpPr>
          <p:spPr>
            <a:xfrm>
              <a:off x="5580299" y="3998952"/>
              <a:ext cx="2026747" cy="2688485"/>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647580" y="4944650"/>
              <a:ext cx="543739" cy="646331"/>
            </a:xfrm>
            <a:prstGeom prst="rect">
              <a:avLst/>
            </a:prstGeom>
            <a:noFill/>
          </p:spPr>
          <p:txBody>
            <a:bodyPr wrap="none" rtlCol="0">
              <a:spAutoFit/>
            </a:bodyPr>
            <a:lstStyle/>
            <a:p>
              <a:r>
                <a:rPr lang="en-US" sz="3600" b="1" dirty="0" smtClean="0">
                  <a:solidFill>
                    <a:srgbClr val="FF0000"/>
                  </a:solidFill>
                  <a:latin typeface="+mn-lt"/>
                </a:rPr>
                <a:t>IT</a:t>
              </a:r>
            </a:p>
          </p:txBody>
        </p:sp>
      </p:grpSp>
    </p:spTree>
    <p:extLst>
      <p:ext uri="{BB962C8B-B14F-4D97-AF65-F5344CB8AC3E}">
        <p14:creationId xmlns:p14="http://schemas.microsoft.com/office/powerpoint/2010/main" val="2106758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heel(1)">
                                      <p:cBhvr>
                                        <p:cTn id="5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 #3:</a:t>
            </a:r>
            <a:br>
              <a:rPr lang="en-US" dirty="0" smtClean="0"/>
            </a:br>
            <a:r>
              <a:rPr lang="en-US" dirty="0" smtClean="0"/>
              <a:t>IT </a:t>
            </a:r>
            <a:r>
              <a:rPr lang="en-US" i="1" dirty="0" smtClean="0"/>
              <a:t>is</a:t>
            </a:r>
            <a:r>
              <a:rPr lang="en-US" dirty="0" smtClean="0"/>
              <a:t> a Game of </a:t>
            </a:r>
            <a:r>
              <a:rPr lang="en-US" u="sng" dirty="0" smtClean="0"/>
              <a:t>Scale</a:t>
            </a:r>
            <a:endParaRPr lang="en-US" u="sng" dirty="0"/>
          </a:p>
        </p:txBody>
      </p:sp>
      <p:sp>
        <p:nvSpPr>
          <p:cNvPr id="3" name="TextBox 2"/>
          <p:cNvSpPr txBox="1"/>
          <p:nvPr/>
        </p:nvSpPr>
        <p:spPr>
          <a:xfrm>
            <a:off x="1591217" y="5372526"/>
            <a:ext cx="1582885" cy="584776"/>
          </a:xfrm>
          <a:prstGeom prst="rect">
            <a:avLst/>
          </a:prstGeom>
          <a:noFill/>
        </p:spPr>
        <p:txBody>
          <a:bodyPr wrap="none" rtlCol="0">
            <a:spAutoFit/>
          </a:bodyPr>
          <a:lstStyle/>
          <a:p>
            <a:r>
              <a:rPr lang="en-US" sz="3200" dirty="0" smtClean="0">
                <a:latin typeface="+mn-lt"/>
              </a:rPr>
              <a:t>Winners</a:t>
            </a:r>
          </a:p>
        </p:txBody>
      </p:sp>
      <p:sp>
        <p:nvSpPr>
          <p:cNvPr id="4" name="TextBox 3"/>
          <p:cNvSpPr txBox="1"/>
          <p:nvPr/>
        </p:nvSpPr>
        <p:spPr>
          <a:xfrm>
            <a:off x="6452445" y="5372526"/>
            <a:ext cx="1241846" cy="584776"/>
          </a:xfrm>
          <a:prstGeom prst="rect">
            <a:avLst/>
          </a:prstGeom>
          <a:noFill/>
        </p:spPr>
        <p:txBody>
          <a:bodyPr wrap="none" rtlCol="0">
            <a:spAutoFit/>
          </a:bodyPr>
          <a:lstStyle/>
          <a:p>
            <a:r>
              <a:rPr lang="en-US" sz="3200" dirty="0" smtClean="0">
                <a:latin typeface="+mn-lt"/>
              </a:rPr>
              <a:t>Losers</a:t>
            </a:r>
          </a:p>
        </p:txBody>
      </p:sp>
      <p:cxnSp>
        <p:nvCxnSpPr>
          <p:cNvPr id="6" name="Straight Arrow Connector 5"/>
          <p:cNvCxnSpPr>
            <a:stCxn id="3" idx="3"/>
            <a:endCxn id="4" idx="1"/>
          </p:cNvCxnSpPr>
          <p:nvPr/>
        </p:nvCxnSpPr>
        <p:spPr>
          <a:xfrm>
            <a:off x="3174102" y="5664914"/>
            <a:ext cx="3278343"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131349" y="3328629"/>
            <a:ext cx="5505897" cy="461665"/>
          </a:xfrm>
          <a:prstGeom prst="rect">
            <a:avLst/>
          </a:prstGeom>
          <a:noFill/>
        </p:spPr>
        <p:txBody>
          <a:bodyPr wrap="none" rtlCol="0">
            <a:spAutoFit/>
          </a:bodyPr>
          <a:lstStyle/>
          <a:p>
            <a:r>
              <a:rPr lang="en-US" sz="2400" i="1" dirty="0" smtClean="0">
                <a:latin typeface="+mn-lt"/>
              </a:rPr>
              <a:t>Rewards (profits/savings) accrue to  scale</a:t>
            </a:r>
          </a:p>
        </p:txBody>
      </p:sp>
      <p:grpSp>
        <p:nvGrpSpPr>
          <p:cNvPr id="8" name="Group 7"/>
          <p:cNvGrpSpPr/>
          <p:nvPr/>
        </p:nvGrpSpPr>
        <p:grpSpPr>
          <a:xfrm>
            <a:off x="790322" y="3576816"/>
            <a:ext cx="1808173" cy="1741989"/>
            <a:chOff x="1622425" y="2362200"/>
            <a:chExt cx="3048000" cy="3073400"/>
          </a:xfrm>
        </p:grpSpPr>
        <p:sp>
          <p:nvSpPr>
            <p:cNvPr id="9" name="Line 4"/>
            <p:cNvSpPr>
              <a:spLocks noChangeShapeType="1"/>
            </p:cNvSpPr>
            <p:nvPr/>
          </p:nvSpPr>
          <p:spPr bwMode="auto">
            <a:xfrm flipV="1">
              <a:off x="1622425" y="2362200"/>
              <a:ext cx="7938" cy="3073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Line 5"/>
            <p:cNvSpPr>
              <a:spLocks noChangeShapeType="1"/>
            </p:cNvSpPr>
            <p:nvPr/>
          </p:nvSpPr>
          <p:spPr bwMode="auto">
            <a:xfrm flipV="1">
              <a:off x="1622425" y="5435600"/>
              <a:ext cx="30480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 name="Arc 9"/>
            <p:cNvSpPr>
              <a:spLocks/>
            </p:cNvSpPr>
            <p:nvPr/>
          </p:nvSpPr>
          <p:spPr bwMode="auto">
            <a:xfrm rot="10987847">
              <a:off x="1801813" y="2389188"/>
              <a:ext cx="1295400" cy="26781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Arc 10"/>
            <p:cNvSpPr>
              <a:spLocks/>
            </p:cNvSpPr>
            <p:nvPr/>
          </p:nvSpPr>
          <p:spPr bwMode="auto">
            <a:xfrm rot="6373896">
              <a:off x="3373437" y="4583113"/>
              <a:ext cx="468313" cy="928688"/>
            </a:xfrm>
            <a:custGeom>
              <a:avLst/>
              <a:gdLst>
                <a:gd name="G0" fmla="+- 0 0 0"/>
                <a:gd name="G1" fmla="+- 15475 0 0"/>
                <a:gd name="G2" fmla="+- 21600 0 0"/>
                <a:gd name="T0" fmla="*/ 15069 w 21600"/>
                <a:gd name="T1" fmla="*/ 0 h 15475"/>
                <a:gd name="T2" fmla="*/ 21600 w 21600"/>
                <a:gd name="T3" fmla="*/ 15475 h 15475"/>
                <a:gd name="T4" fmla="*/ 0 w 21600"/>
                <a:gd name="T5" fmla="*/ 15475 h 15475"/>
              </a:gdLst>
              <a:ahLst/>
              <a:cxnLst>
                <a:cxn ang="0">
                  <a:pos x="T0" y="T1"/>
                </a:cxn>
                <a:cxn ang="0">
                  <a:pos x="T2" y="T3"/>
                </a:cxn>
                <a:cxn ang="0">
                  <a:pos x="T4" y="T5"/>
                </a:cxn>
              </a:cxnLst>
              <a:rect l="0" t="0" r="r" b="b"/>
              <a:pathLst>
                <a:path w="21600" h="15475" fill="none" extrusionOk="0">
                  <a:moveTo>
                    <a:pt x="15069" y="-1"/>
                  </a:moveTo>
                  <a:cubicBezTo>
                    <a:pt x="19244" y="4065"/>
                    <a:pt x="21600" y="9646"/>
                    <a:pt x="21600" y="15475"/>
                  </a:cubicBezTo>
                </a:path>
                <a:path w="21600" h="15475" stroke="0" extrusionOk="0">
                  <a:moveTo>
                    <a:pt x="15069" y="-1"/>
                  </a:moveTo>
                  <a:cubicBezTo>
                    <a:pt x="19244" y="4065"/>
                    <a:pt x="21600" y="9646"/>
                    <a:pt x="21600" y="15475"/>
                  </a:cubicBezTo>
                  <a:lnTo>
                    <a:pt x="0" y="15475"/>
                  </a:lnTo>
                  <a:close/>
                </a:path>
              </a:pathLst>
            </a:custGeom>
            <a:noFill/>
            <a:ln w="28575">
              <a:solidFill>
                <a:srgbClr val="FF0000"/>
              </a:solidFill>
              <a:prstDash val="dash"/>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874728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704" y="380695"/>
            <a:ext cx="8554453" cy="1362075"/>
          </a:xfrm>
        </p:spPr>
        <p:txBody>
          <a:bodyPr/>
          <a:lstStyle/>
          <a:p>
            <a:pPr algn="l"/>
            <a:r>
              <a:rPr lang="en-US" sz="2800" i="1" dirty="0" smtClean="0"/>
              <a:t>Therefore</a:t>
            </a:r>
            <a:r>
              <a:rPr lang="en-US" sz="4000" dirty="0" smtClean="0"/>
              <a:t/>
            </a:r>
            <a:br>
              <a:rPr lang="en-US" sz="4000" dirty="0" smtClean="0"/>
            </a:br>
            <a:r>
              <a:rPr lang="en-US" sz="4000" dirty="0" smtClean="0"/>
              <a:t>	#1  HE is increasingly IT dependent</a:t>
            </a:r>
            <a:br>
              <a:rPr lang="en-US" sz="4000" dirty="0" smtClean="0"/>
            </a:br>
            <a:r>
              <a:rPr lang="en-US" sz="4000" dirty="0" smtClean="0"/>
              <a:t>	#</a:t>
            </a:r>
            <a:r>
              <a:rPr lang="en-US" sz="4000" dirty="0"/>
              <a:t>2</a:t>
            </a:r>
            <a:r>
              <a:rPr lang="en-US" sz="4000" dirty="0" smtClean="0"/>
              <a:t>  IT cost $  </a:t>
            </a:r>
            <a:r>
              <a:rPr lang="en-US" sz="2800" dirty="0" smtClean="0"/>
              <a:t>(our job)</a:t>
            </a:r>
            <a:r>
              <a:rPr lang="en-US" sz="4000" dirty="0"/>
              <a:t/>
            </a:r>
            <a:br>
              <a:rPr lang="en-US" sz="4000" dirty="0"/>
            </a:br>
            <a:r>
              <a:rPr lang="en-US" sz="4000" dirty="0" smtClean="0"/>
              <a:t>	#3  Scale is advantageous</a:t>
            </a:r>
            <a:r>
              <a:rPr lang="en-US" sz="4800" dirty="0" smtClean="0"/>
              <a:t/>
            </a:r>
            <a:br>
              <a:rPr lang="en-US" sz="4800" dirty="0" smtClean="0"/>
            </a:br>
            <a:r>
              <a:rPr lang="en-US" sz="4000" dirty="0" smtClean="0"/>
              <a:t> </a:t>
            </a:r>
            <a:endParaRPr lang="en-US" sz="4800" dirty="0"/>
          </a:p>
        </p:txBody>
      </p:sp>
      <p:sp>
        <p:nvSpPr>
          <p:cNvPr id="3" name="Rectangle 2"/>
          <p:cNvSpPr/>
          <p:nvPr/>
        </p:nvSpPr>
        <p:spPr>
          <a:xfrm>
            <a:off x="669563" y="3772347"/>
            <a:ext cx="8220837" cy="2185214"/>
          </a:xfrm>
          <a:prstGeom prst="rect">
            <a:avLst/>
          </a:prstGeom>
        </p:spPr>
        <p:txBody>
          <a:bodyPr wrap="square">
            <a:spAutoFit/>
          </a:bodyPr>
          <a:lstStyle/>
          <a:p>
            <a:r>
              <a:rPr lang="en-US" sz="4000" i="1" dirty="0" smtClean="0"/>
              <a:t>Question</a:t>
            </a:r>
            <a:r>
              <a:rPr lang="en-US" sz="4000" dirty="0"/>
              <a:t>:  </a:t>
            </a:r>
            <a:br>
              <a:rPr lang="en-US" sz="4000" dirty="0"/>
            </a:br>
            <a:r>
              <a:rPr lang="en-US" sz="4000" dirty="0"/>
              <a:t>How does Higher Ed get Scale?</a:t>
            </a:r>
            <a:r>
              <a:rPr lang="en-US" sz="1600" dirty="0"/>
              <a:t/>
            </a:r>
            <a:br>
              <a:rPr lang="en-US" sz="1600" dirty="0"/>
            </a:br>
            <a:r>
              <a:rPr lang="en-US" sz="1600" dirty="0"/>
              <a:t/>
            </a:r>
            <a:br>
              <a:rPr lang="en-US" sz="1600" dirty="0"/>
            </a:br>
            <a:r>
              <a:rPr lang="en-US" sz="1400" dirty="0"/>
              <a:t> </a:t>
            </a:r>
            <a:r>
              <a:rPr lang="en-US" sz="4000" dirty="0"/>
              <a:t>             </a:t>
            </a:r>
            <a:r>
              <a:rPr lang="en-US" sz="4000" i="1" dirty="0" smtClean="0"/>
              <a:t>Answer</a:t>
            </a:r>
            <a:r>
              <a:rPr lang="en-US" sz="4000" dirty="0" smtClean="0"/>
              <a:t>:  </a:t>
            </a:r>
            <a:r>
              <a:rPr lang="en-US" sz="4000" dirty="0"/>
              <a:t>Via Aggregation</a:t>
            </a:r>
          </a:p>
        </p:txBody>
      </p:sp>
    </p:spTree>
    <p:extLst>
      <p:ext uri="{BB962C8B-B14F-4D97-AF65-F5344CB8AC3E}">
        <p14:creationId xmlns:p14="http://schemas.microsoft.com/office/powerpoint/2010/main" val="72912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Aggregator Needed</a:t>
            </a:r>
            <a:endParaRPr lang="en-US" dirty="0"/>
          </a:p>
        </p:txBody>
      </p:sp>
      <p:sp>
        <p:nvSpPr>
          <p:cNvPr id="5" name="TextBox 4"/>
          <p:cNvSpPr txBox="1"/>
          <p:nvPr/>
        </p:nvSpPr>
        <p:spPr>
          <a:xfrm>
            <a:off x="1038292" y="4210977"/>
            <a:ext cx="7077028" cy="461665"/>
          </a:xfrm>
          <a:prstGeom prst="rect">
            <a:avLst/>
          </a:prstGeom>
          <a:noFill/>
        </p:spPr>
        <p:txBody>
          <a:bodyPr wrap="none" rtlCol="0">
            <a:spAutoFit/>
          </a:bodyPr>
          <a:lstStyle/>
          <a:p>
            <a:r>
              <a:rPr lang="en-US" sz="2400" dirty="0" smtClean="0">
                <a:latin typeface="+mn-lt"/>
              </a:rPr>
              <a:t>What is the </a:t>
            </a:r>
            <a:r>
              <a:rPr lang="en-US" sz="2400" i="1" dirty="0" smtClean="0">
                <a:latin typeface="+mn-lt"/>
              </a:rPr>
              <a:t>game </a:t>
            </a:r>
            <a:r>
              <a:rPr lang="en-US" sz="2400" dirty="0" smtClean="0">
                <a:latin typeface="+mn-lt"/>
              </a:rPr>
              <a:t>for Aggregation?  How can H.E. play?</a:t>
            </a:r>
          </a:p>
        </p:txBody>
      </p:sp>
      <p:pic>
        <p:nvPicPr>
          <p:cNvPr id="6" name="Picture 5"/>
          <p:cNvPicPr>
            <a:picLocks noChangeAspect="1"/>
          </p:cNvPicPr>
          <p:nvPr/>
        </p:nvPicPr>
        <p:blipFill>
          <a:blip r:embed="rId2"/>
          <a:stretch>
            <a:fillRect/>
          </a:stretch>
        </p:blipFill>
        <p:spPr>
          <a:xfrm rot="20555215">
            <a:off x="620554" y="887010"/>
            <a:ext cx="1970362" cy="1563779"/>
          </a:xfrm>
          <a:prstGeom prst="rect">
            <a:avLst/>
          </a:prstGeom>
        </p:spPr>
      </p:pic>
    </p:spTree>
    <p:extLst>
      <p:ext uri="{BB962C8B-B14F-4D97-AF65-F5344CB8AC3E}">
        <p14:creationId xmlns:p14="http://schemas.microsoft.com/office/powerpoint/2010/main" val="133598899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Aggregator Game to Play?</a:t>
            </a:r>
            <a:br>
              <a:rPr lang="en-US" dirty="0" smtClean="0"/>
            </a:br>
            <a:r>
              <a:rPr lang="en-US" sz="2800" i="1" dirty="0" smtClean="0"/>
              <a:t>How to Achieve Scale?</a:t>
            </a:r>
            <a:endParaRPr lang="en-US" dirty="0"/>
          </a:p>
        </p:txBody>
      </p:sp>
      <p:sp>
        <p:nvSpPr>
          <p:cNvPr id="3" name="Content Placeholder 2"/>
          <p:cNvSpPr>
            <a:spLocks noGrp="1"/>
          </p:cNvSpPr>
          <p:nvPr>
            <p:ph idx="1"/>
          </p:nvPr>
        </p:nvSpPr>
        <p:spPr>
          <a:xfrm>
            <a:off x="544788" y="1979774"/>
            <a:ext cx="8229600" cy="4525963"/>
          </a:xfrm>
        </p:spPr>
        <p:txBody>
          <a:bodyPr/>
          <a:lstStyle/>
          <a:p>
            <a:pPr marL="514350" indent="-514350">
              <a:buFont typeface="+mj-lt"/>
              <a:buAutoNum type="alphaUcPeriod"/>
            </a:pPr>
            <a:r>
              <a:rPr lang="en-US" b="1" u="sng" dirty="0" smtClean="0"/>
              <a:t>Market</a:t>
            </a:r>
            <a:r>
              <a:rPr lang="en-US" dirty="0" smtClean="0"/>
              <a:t> of sellers and buyers (Commercial)?</a:t>
            </a:r>
          </a:p>
          <a:p>
            <a:pPr lvl="1">
              <a:buFont typeface="Arial"/>
              <a:buChar char="•"/>
            </a:pPr>
            <a:r>
              <a:rPr lang="en-US" dirty="0" smtClean="0"/>
              <a:t>Products, offers, terms, roles, contracts</a:t>
            </a:r>
            <a:br>
              <a:rPr lang="en-US" dirty="0" smtClean="0"/>
            </a:br>
            <a:endParaRPr lang="en-US" dirty="0" smtClean="0"/>
          </a:p>
          <a:p>
            <a:pPr marL="514350" indent="-514350">
              <a:buFont typeface="+mj-lt"/>
              <a:buAutoNum type="alphaUcPeriod"/>
            </a:pPr>
            <a:r>
              <a:rPr lang="en-US" dirty="0" smtClean="0"/>
              <a:t>Virtual </a:t>
            </a:r>
            <a:r>
              <a:rPr lang="en-US" b="1" u="sng" dirty="0" smtClean="0"/>
              <a:t>Hierarchy</a:t>
            </a:r>
            <a:r>
              <a:rPr lang="en-US" dirty="0" smtClean="0"/>
              <a:t> (Center of Excellence)?</a:t>
            </a:r>
          </a:p>
          <a:p>
            <a:pPr lvl="1">
              <a:buFont typeface="Arial"/>
              <a:buChar char="•"/>
            </a:pPr>
            <a:r>
              <a:rPr lang="en-US" dirty="0" smtClean="0"/>
              <a:t>Institution is aggregator/service provider</a:t>
            </a:r>
            <a:br>
              <a:rPr lang="en-US" dirty="0" smtClean="0"/>
            </a:br>
            <a:endParaRPr lang="en-US" dirty="0" smtClean="0"/>
          </a:p>
          <a:p>
            <a:pPr marL="514350" indent="-514350">
              <a:buFont typeface="+mj-lt"/>
              <a:buAutoNum type="alphaUcPeriod"/>
            </a:pPr>
            <a:r>
              <a:rPr lang="en-US" b="1" u="sng" dirty="0" smtClean="0"/>
              <a:t>Consortium</a:t>
            </a:r>
            <a:r>
              <a:rPr lang="en-US" dirty="0" smtClean="0"/>
              <a:t>?</a:t>
            </a:r>
          </a:p>
          <a:p>
            <a:pPr lvl="1">
              <a:buFont typeface="Arial"/>
              <a:buChar char="•"/>
            </a:pPr>
            <a:r>
              <a:rPr lang="en-US" dirty="0" smtClean="0"/>
              <a:t>Shared governance for service provision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46962" y="5664370"/>
            <a:ext cx="1237347" cy="631158"/>
          </a:xfrm>
          <a:prstGeom prst="rect">
            <a:avLst/>
          </a:prstGeom>
          <a:effectLst>
            <a:softEdge rad="254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91310" y="4113363"/>
            <a:ext cx="1095755" cy="828665"/>
          </a:xfrm>
          <a:prstGeom prst="rect">
            <a:avLst/>
          </a:prstGeom>
          <a:effectLst>
            <a:softEdge rad="254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52706" y="2474146"/>
            <a:ext cx="970503" cy="826006"/>
          </a:xfrm>
          <a:prstGeom prst="rect">
            <a:avLst/>
          </a:prstGeom>
          <a:effectLst>
            <a:softEdge rad="25400"/>
          </a:effectLst>
        </p:spPr>
      </p:pic>
    </p:spTree>
    <p:extLst>
      <p:ext uri="{BB962C8B-B14F-4D97-AF65-F5344CB8AC3E}">
        <p14:creationId xmlns:p14="http://schemas.microsoft.com/office/powerpoint/2010/main" val="19128229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6" name="TextBox 5"/>
          <p:cNvSpPr txBox="1"/>
          <p:nvPr/>
        </p:nvSpPr>
        <p:spPr>
          <a:xfrm>
            <a:off x="1883170" y="4087791"/>
            <a:ext cx="5301451" cy="1569660"/>
          </a:xfrm>
          <a:prstGeom prst="rect">
            <a:avLst/>
          </a:prstGeom>
          <a:noFill/>
        </p:spPr>
        <p:txBody>
          <a:bodyPr wrap="none" rtlCol="0">
            <a:spAutoFit/>
          </a:bodyPr>
          <a:lstStyle/>
          <a:p>
            <a:pPr marL="342900" indent="-342900">
              <a:buFont typeface="Arial"/>
              <a:buChar char="•"/>
            </a:pPr>
            <a:r>
              <a:rPr lang="en-US" sz="3200" dirty="0" smtClean="0">
                <a:latin typeface="+mn-lt"/>
              </a:rPr>
              <a:t>42% Replace Aging Systems</a:t>
            </a:r>
          </a:p>
          <a:p>
            <a:pPr marL="342900" indent="-342900">
              <a:buFont typeface="Arial"/>
              <a:buChar char="•"/>
            </a:pPr>
            <a:r>
              <a:rPr lang="en-US" sz="3200" dirty="0" smtClean="0">
                <a:latin typeface="+mn-lt"/>
              </a:rPr>
              <a:t>17% Improve Services</a:t>
            </a:r>
          </a:p>
          <a:p>
            <a:pPr marL="342900" indent="-342900">
              <a:buFont typeface="Arial"/>
              <a:buChar char="•"/>
            </a:pPr>
            <a:r>
              <a:rPr lang="en-US" sz="3200" dirty="0" smtClean="0">
                <a:latin typeface="+mn-lt"/>
              </a:rPr>
              <a:t>13% Integrate the Enterprise</a:t>
            </a:r>
            <a:endParaRPr lang="en-US" sz="3200" dirty="0" smtClean="0">
              <a:latin typeface="+mn-lt"/>
            </a:endParaRPr>
          </a:p>
        </p:txBody>
      </p:sp>
      <p:sp>
        <p:nvSpPr>
          <p:cNvPr id="7" name="TextBox 6"/>
          <p:cNvSpPr txBox="1"/>
          <p:nvPr/>
        </p:nvSpPr>
        <p:spPr>
          <a:xfrm>
            <a:off x="4220673" y="6248480"/>
            <a:ext cx="4808428" cy="523220"/>
          </a:xfrm>
          <a:prstGeom prst="rect">
            <a:avLst/>
          </a:prstGeom>
          <a:noFill/>
        </p:spPr>
        <p:txBody>
          <a:bodyPr wrap="none" rtlCol="0">
            <a:spAutoFit/>
          </a:bodyPr>
          <a:lstStyle/>
          <a:p>
            <a:pPr algn="r"/>
            <a:r>
              <a:rPr lang="en-US" sz="1400" dirty="0" smtClean="0">
                <a:latin typeface="+mn-lt"/>
              </a:rPr>
              <a:t>“The Promise and Performance for Enterprise Systems for H.E.” </a:t>
            </a:r>
          </a:p>
          <a:p>
            <a:r>
              <a:rPr lang="en-US" sz="1400" dirty="0" err="1" smtClean="0">
                <a:latin typeface="+mn-lt"/>
              </a:rPr>
              <a:t>Kvavik</a:t>
            </a:r>
            <a:r>
              <a:rPr lang="en-US" sz="1400" dirty="0" smtClean="0">
                <a:latin typeface="+mn-lt"/>
              </a:rPr>
              <a:t> &amp; Katz, ECAR, 2002</a:t>
            </a:r>
          </a:p>
        </p:txBody>
      </p:sp>
    </p:spTree>
    <p:extLst>
      <p:ext uri="{BB962C8B-B14F-4D97-AF65-F5344CB8AC3E}">
        <p14:creationId xmlns:p14="http://schemas.microsoft.com/office/powerpoint/2010/main" val="20197180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88604" y="4978346"/>
            <a:ext cx="2868466" cy="1463175"/>
          </a:xfrm>
          <a:prstGeom prst="rect">
            <a:avLst/>
          </a:prstGeom>
          <a:effectLst>
            <a:softEdge rad="25400"/>
          </a:effectLst>
        </p:spPr>
      </p:pic>
      <p:sp>
        <p:nvSpPr>
          <p:cNvPr id="4" name="Title 3"/>
          <p:cNvSpPr>
            <a:spLocks noGrp="1"/>
          </p:cNvSpPr>
          <p:nvPr>
            <p:ph type="title"/>
          </p:nvPr>
        </p:nvSpPr>
        <p:spPr/>
        <p:txBody>
          <a:bodyPr/>
          <a:lstStyle/>
          <a:p>
            <a:r>
              <a:rPr lang="en-US" dirty="0"/>
              <a:t>A</a:t>
            </a:r>
            <a:r>
              <a:rPr lang="en-US" dirty="0" smtClean="0"/>
              <a:t>re the Rules the Same </a:t>
            </a:r>
            <a:br>
              <a:rPr lang="en-US" dirty="0" smtClean="0"/>
            </a:br>
            <a:r>
              <a:rPr lang="en-US" dirty="0" smtClean="0"/>
              <a:t>for Each Game? </a:t>
            </a:r>
            <a:endParaRPr lang="en-US" dirty="0"/>
          </a:p>
        </p:txBody>
      </p:sp>
      <p:pic>
        <p:nvPicPr>
          <p:cNvPr id="5" name="Picture 4"/>
          <p:cNvPicPr>
            <a:picLocks noChangeAspect="1"/>
          </p:cNvPicPr>
          <p:nvPr/>
        </p:nvPicPr>
        <p:blipFill>
          <a:blip r:embed="rId3"/>
          <a:stretch>
            <a:fillRect/>
          </a:stretch>
        </p:blipFill>
        <p:spPr>
          <a:xfrm>
            <a:off x="2907437" y="3821348"/>
            <a:ext cx="2601571" cy="1967438"/>
          </a:xfrm>
          <a:prstGeom prst="rect">
            <a:avLst/>
          </a:prstGeom>
          <a:effectLst>
            <a:softEdge rad="25400"/>
          </a:effectLst>
        </p:spPr>
      </p:pic>
      <p:pic>
        <p:nvPicPr>
          <p:cNvPr id="6" name="Picture 5"/>
          <p:cNvPicPr>
            <a:picLocks noChangeAspect="1"/>
          </p:cNvPicPr>
          <p:nvPr/>
        </p:nvPicPr>
        <p:blipFill>
          <a:blip r:embed="rId4"/>
          <a:stretch>
            <a:fillRect/>
          </a:stretch>
        </p:blipFill>
        <p:spPr>
          <a:xfrm>
            <a:off x="588702" y="3048121"/>
            <a:ext cx="2757307" cy="1902542"/>
          </a:xfrm>
          <a:prstGeom prst="rect">
            <a:avLst/>
          </a:prstGeom>
          <a:effectLst>
            <a:softEdge rad="25400"/>
          </a:effectLst>
        </p:spPr>
      </p:pic>
      <p:sp>
        <p:nvSpPr>
          <p:cNvPr id="2" name="TextBox 1"/>
          <p:cNvSpPr txBox="1"/>
          <p:nvPr/>
        </p:nvSpPr>
        <p:spPr>
          <a:xfrm>
            <a:off x="1454540" y="5644060"/>
            <a:ext cx="1261107" cy="769441"/>
          </a:xfrm>
          <a:prstGeom prst="rect">
            <a:avLst/>
          </a:prstGeom>
          <a:noFill/>
        </p:spPr>
        <p:txBody>
          <a:bodyPr wrap="none" rtlCol="0">
            <a:spAutoFit/>
          </a:bodyPr>
          <a:lstStyle/>
          <a:p>
            <a:r>
              <a:rPr lang="en-US" sz="4400" b="1" dirty="0" smtClean="0">
                <a:latin typeface="+mn-lt"/>
              </a:rPr>
              <a:t>No…</a:t>
            </a:r>
          </a:p>
        </p:txBody>
      </p:sp>
    </p:spTree>
    <p:extLst>
      <p:ext uri="{BB962C8B-B14F-4D97-AF65-F5344CB8AC3E}">
        <p14:creationId xmlns:p14="http://schemas.microsoft.com/office/powerpoint/2010/main" val="1428273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 The Game of Buyers </a:t>
            </a:r>
            <a:br>
              <a:rPr lang="en-US" dirty="0" smtClean="0"/>
            </a:br>
            <a:r>
              <a:rPr lang="en-US" dirty="0" smtClean="0"/>
              <a:t>and Sellers…</a:t>
            </a:r>
            <a:r>
              <a:rPr lang="en-US" i="1" dirty="0" smtClean="0"/>
              <a:t>The Market</a:t>
            </a:r>
            <a:endParaRPr lang="en-US" dirty="0"/>
          </a:p>
        </p:txBody>
      </p:sp>
      <p:pic>
        <p:nvPicPr>
          <p:cNvPr id="4" name="Picture 3"/>
          <p:cNvPicPr>
            <a:picLocks noChangeAspect="1"/>
          </p:cNvPicPr>
          <p:nvPr/>
        </p:nvPicPr>
        <p:blipFill>
          <a:blip r:embed="rId2"/>
          <a:stretch>
            <a:fillRect/>
          </a:stretch>
        </p:blipFill>
        <p:spPr>
          <a:xfrm rot="20555215">
            <a:off x="620554" y="903505"/>
            <a:ext cx="1970362" cy="1563779"/>
          </a:xfrm>
          <a:prstGeom prst="rect">
            <a:avLst/>
          </a:prstGeom>
        </p:spPr>
      </p:pic>
    </p:spTree>
    <p:extLst>
      <p:ext uri="{BB962C8B-B14F-4D97-AF65-F5344CB8AC3E}">
        <p14:creationId xmlns:p14="http://schemas.microsoft.com/office/powerpoint/2010/main" val="340924147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8169" y="1274085"/>
            <a:ext cx="5981075" cy="3539430"/>
          </a:xfrm>
          <a:prstGeom prst="rect">
            <a:avLst/>
          </a:prstGeom>
        </p:spPr>
        <p:txBody>
          <a:bodyPr wrap="square">
            <a:spAutoFit/>
          </a:bodyPr>
          <a:lstStyle/>
          <a:p>
            <a:r>
              <a:rPr lang="en-US" sz="2800" dirty="0" smtClean="0"/>
              <a:t>“…there </a:t>
            </a:r>
            <a:r>
              <a:rPr lang="en-US" sz="2800" dirty="0"/>
              <a:t>is one and only one social responsibility of business–to use it resources and </a:t>
            </a:r>
            <a:r>
              <a:rPr lang="en-US" sz="2800" u="sng" dirty="0"/>
              <a:t>engage in activities designed to increase its profits </a:t>
            </a:r>
            <a:r>
              <a:rPr lang="en-US" sz="2800" dirty="0"/>
              <a:t>so long as it </a:t>
            </a:r>
            <a:r>
              <a:rPr lang="en-US" sz="2800" u="sng" dirty="0"/>
              <a:t>stays within the rules of the game</a:t>
            </a:r>
            <a:r>
              <a:rPr lang="en-US" sz="2800" dirty="0"/>
              <a:t>, which is to say, engages in open and free competition without deception or fraud."</a:t>
            </a:r>
          </a:p>
        </p:txBody>
      </p:sp>
      <p:sp>
        <p:nvSpPr>
          <p:cNvPr id="3" name="Rectangle 2"/>
          <p:cNvSpPr/>
          <p:nvPr/>
        </p:nvSpPr>
        <p:spPr>
          <a:xfrm>
            <a:off x="3440239" y="6236230"/>
            <a:ext cx="5703761" cy="369332"/>
          </a:xfrm>
          <a:prstGeom prst="rect">
            <a:avLst/>
          </a:prstGeom>
        </p:spPr>
        <p:txBody>
          <a:bodyPr wrap="square">
            <a:spAutoFit/>
          </a:bodyPr>
          <a:lstStyle/>
          <a:p>
            <a:r>
              <a:rPr lang="en-US" i="1" dirty="0"/>
              <a:t>The New York Times Magazine</a:t>
            </a:r>
            <a:r>
              <a:rPr lang="en-US" dirty="0"/>
              <a:t>, September 13, 1970</a:t>
            </a:r>
          </a:p>
        </p:txBody>
      </p:sp>
      <p:grpSp>
        <p:nvGrpSpPr>
          <p:cNvPr id="5" name="Group 4"/>
          <p:cNvGrpSpPr/>
          <p:nvPr/>
        </p:nvGrpSpPr>
        <p:grpSpPr>
          <a:xfrm>
            <a:off x="269826" y="1536645"/>
            <a:ext cx="2270365" cy="3146826"/>
            <a:chOff x="149906" y="1356765"/>
            <a:chExt cx="2270365" cy="3146826"/>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3563" y="1356765"/>
              <a:ext cx="154305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9906" y="3672594"/>
              <a:ext cx="2270365" cy="830997"/>
            </a:xfrm>
            <a:prstGeom prst="rect">
              <a:avLst/>
            </a:prstGeom>
            <a:noFill/>
          </p:spPr>
          <p:txBody>
            <a:bodyPr wrap="none" rtlCol="0">
              <a:spAutoFit/>
            </a:bodyPr>
            <a:lstStyle/>
            <a:p>
              <a:pPr algn="ctr"/>
              <a:r>
                <a:rPr lang="en-US" sz="2400" dirty="0" smtClean="0">
                  <a:latin typeface="+mn-lt"/>
                </a:rPr>
                <a:t>Milton Friedman</a:t>
              </a:r>
            </a:p>
            <a:p>
              <a:pPr algn="ctr"/>
              <a:r>
                <a:rPr lang="en-US" sz="2400" i="1" dirty="0" smtClean="0">
                  <a:latin typeface="+mn-lt"/>
                </a:rPr>
                <a:t>Nobel Laureate</a:t>
              </a:r>
            </a:p>
          </p:txBody>
        </p:sp>
      </p:grpSp>
    </p:spTree>
    <p:extLst>
      <p:ext uri="{BB962C8B-B14F-4D97-AF65-F5344CB8AC3E}">
        <p14:creationId xmlns:p14="http://schemas.microsoft.com/office/powerpoint/2010/main" val="359979605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0200" y="1739802"/>
            <a:ext cx="59436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26636" y="5174861"/>
            <a:ext cx="2890728" cy="584775"/>
          </a:xfrm>
          <a:prstGeom prst="rect">
            <a:avLst/>
          </a:prstGeom>
          <a:noFill/>
        </p:spPr>
        <p:txBody>
          <a:bodyPr wrap="none" rtlCol="0">
            <a:spAutoFit/>
          </a:bodyPr>
          <a:lstStyle/>
          <a:p>
            <a:r>
              <a:rPr lang="en-US" sz="3200" dirty="0" smtClean="0">
                <a:latin typeface="+mn-lt"/>
              </a:rPr>
              <a:t>“Greed is Good”</a:t>
            </a:r>
          </a:p>
        </p:txBody>
      </p:sp>
      <p:sp>
        <p:nvSpPr>
          <p:cNvPr id="2" name="TextBox 1"/>
          <p:cNvSpPr txBox="1"/>
          <p:nvPr/>
        </p:nvSpPr>
        <p:spPr>
          <a:xfrm>
            <a:off x="1" y="499710"/>
            <a:ext cx="9143999" cy="769441"/>
          </a:xfrm>
          <a:prstGeom prst="rect">
            <a:avLst/>
          </a:prstGeom>
          <a:noFill/>
        </p:spPr>
        <p:txBody>
          <a:bodyPr wrap="square" rtlCol="0">
            <a:spAutoFit/>
          </a:bodyPr>
          <a:lstStyle/>
          <a:p>
            <a:pPr algn="ctr"/>
            <a:r>
              <a:rPr lang="en-US" sz="4400" dirty="0" smtClean="0">
                <a:latin typeface="+mn-lt"/>
              </a:rPr>
              <a:t>The Commercial Model Plays Shrewdly</a:t>
            </a:r>
          </a:p>
        </p:txBody>
      </p:sp>
      <p:sp>
        <p:nvSpPr>
          <p:cNvPr id="3" name="TextBox 2"/>
          <p:cNvSpPr txBox="1"/>
          <p:nvPr/>
        </p:nvSpPr>
        <p:spPr>
          <a:xfrm>
            <a:off x="1500982" y="5954877"/>
            <a:ext cx="6154161" cy="523220"/>
          </a:xfrm>
          <a:prstGeom prst="rect">
            <a:avLst/>
          </a:prstGeom>
          <a:noFill/>
        </p:spPr>
        <p:txBody>
          <a:bodyPr wrap="none" rtlCol="0">
            <a:spAutoFit/>
          </a:bodyPr>
          <a:lstStyle/>
          <a:p>
            <a:r>
              <a:rPr lang="en-US" sz="2800" i="1" dirty="0" smtClean="0">
                <a:latin typeface="+mn-lt"/>
              </a:rPr>
              <a:t>Winners (usually) seek and achieve scale</a:t>
            </a:r>
          </a:p>
        </p:txBody>
      </p:sp>
    </p:spTree>
    <p:extLst>
      <p:ext uri="{BB962C8B-B14F-4D97-AF65-F5344CB8AC3E}">
        <p14:creationId xmlns:p14="http://schemas.microsoft.com/office/powerpoint/2010/main" val="1858577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2217" y="513335"/>
            <a:ext cx="7310815" cy="584776"/>
          </a:xfrm>
          <a:prstGeom prst="rect">
            <a:avLst/>
          </a:prstGeom>
        </p:spPr>
        <p:txBody>
          <a:bodyPr wrap="none">
            <a:spAutoFit/>
          </a:bodyPr>
          <a:lstStyle/>
          <a:p>
            <a:pPr lvl="0" fontAlgn="auto">
              <a:spcBef>
                <a:spcPct val="20000"/>
              </a:spcBef>
              <a:spcAft>
                <a:spcPts val="0"/>
              </a:spcAft>
            </a:pPr>
            <a:r>
              <a:rPr lang="en-US" sz="3200" dirty="0" smtClean="0">
                <a:solidFill>
                  <a:prstClr val="white"/>
                </a:solidFill>
                <a:latin typeface="Calibri"/>
                <a:ea typeface="+mn-ea"/>
              </a:rPr>
              <a:t>Example: The Market Game  Over 20 Years</a:t>
            </a:r>
            <a:endParaRPr lang="en-US" sz="3200" dirty="0">
              <a:solidFill>
                <a:prstClr val="white"/>
              </a:solidFill>
              <a:latin typeface="Calibri"/>
              <a:ea typeface="+mn-ea"/>
            </a:endParaRPr>
          </a:p>
        </p:txBody>
      </p:sp>
      <p:sp>
        <p:nvSpPr>
          <p:cNvPr id="5" name="Title 4"/>
          <p:cNvSpPr>
            <a:spLocks noGrp="1"/>
          </p:cNvSpPr>
          <p:nvPr>
            <p:ph type="title"/>
          </p:nvPr>
        </p:nvSpPr>
        <p:spPr>
          <a:xfrm>
            <a:off x="300790" y="2217474"/>
            <a:ext cx="8554453" cy="1362075"/>
          </a:xfrm>
        </p:spPr>
        <p:txBody>
          <a:bodyPr/>
          <a:lstStyle/>
          <a:p>
            <a:r>
              <a:rPr lang="en-US" dirty="0" smtClean="0"/>
              <a:t>Scholarly Communications</a:t>
            </a:r>
            <a:r>
              <a:rPr lang="en-US" dirty="0"/>
              <a:t/>
            </a:r>
            <a:br>
              <a:rPr lang="en-US" dirty="0"/>
            </a:br>
            <a:endParaRPr lang="en-US" dirty="0"/>
          </a:p>
        </p:txBody>
      </p:sp>
    </p:spTree>
    <p:extLst>
      <p:ext uri="{BB962C8B-B14F-4D97-AF65-F5344CB8AC3E}">
        <p14:creationId xmlns:p14="http://schemas.microsoft.com/office/powerpoint/2010/main" val="342873375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l expenditures 1986-2008.tiff"/>
          <p:cNvPicPr>
            <a:picLocks noChangeAspect="1"/>
          </p:cNvPicPr>
          <p:nvPr/>
        </p:nvPicPr>
        <p:blipFill>
          <a:blip r:embed="rId2"/>
          <a:stretch>
            <a:fillRect/>
          </a:stretch>
        </p:blipFill>
        <p:spPr>
          <a:xfrm>
            <a:off x="1514005" y="0"/>
            <a:ext cx="6115697" cy="6853166"/>
          </a:xfrm>
          <a:prstGeom prst="rect">
            <a:avLst/>
          </a:prstGeom>
        </p:spPr>
      </p:pic>
    </p:spTree>
    <p:extLst>
      <p:ext uri="{BB962C8B-B14F-4D97-AF65-F5344CB8AC3E}">
        <p14:creationId xmlns:p14="http://schemas.microsoft.com/office/powerpoint/2010/main" val="128002190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l expenditures 1986-2006.tiff"/>
          <p:cNvPicPr>
            <a:picLocks noChangeAspect="1"/>
          </p:cNvPicPr>
          <p:nvPr/>
        </p:nvPicPr>
        <p:blipFill>
          <a:blip r:embed="rId3"/>
          <a:stretch>
            <a:fillRect/>
          </a:stretch>
        </p:blipFill>
        <p:spPr>
          <a:xfrm>
            <a:off x="1324589" y="1"/>
            <a:ext cx="6180357" cy="6858000"/>
          </a:xfrm>
          <a:prstGeom prst="rect">
            <a:avLst/>
          </a:prstGeom>
        </p:spPr>
      </p:pic>
    </p:spTree>
    <p:extLst>
      <p:ext uri="{BB962C8B-B14F-4D97-AF65-F5344CB8AC3E}">
        <p14:creationId xmlns:p14="http://schemas.microsoft.com/office/powerpoint/2010/main" val="354428467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Supply Side Aggregates…</a:t>
            </a:r>
            <a:br>
              <a:rPr lang="en-US" dirty="0" smtClean="0"/>
            </a:br>
            <a:r>
              <a:rPr lang="en-US" dirty="0" smtClean="0"/>
              <a:t>Buy Side Fragments…</a:t>
            </a:r>
            <a:br>
              <a:rPr lang="en-US" dirty="0" smtClean="0"/>
            </a:br>
            <a:r>
              <a:rPr lang="en-US" dirty="0" smtClean="0"/>
              <a:t>Pricing Outcome…?</a:t>
            </a:r>
            <a:br>
              <a:rPr lang="en-US" dirty="0" smtClean="0"/>
            </a:br>
            <a:r>
              <a:rPr lang="en-US" dirty="0" smtClean="0"/>
              <a:t/>
            </a:r>
            <a:br>
              <a:rPr lang="en-US" dirty="0" smtClean="0"/>
            </a:br>
            <a:r>
              <a:rPr lang="en-US" dirty="0" smtClean="0"/>
              <a:t>100% </a:t>
            </a:r>
            <a:r>
              <a:rPr lang="en-US" i="1" dirty="0" smtClean="0"/>
              <a:t>Predictable</a:t>
            </a:r>
            <a:endParaRPr lang="en-US" dirty="0"/>
          </a:p>
        </p:txBody>
      </p:sp>
      <p:sp>
        <p:nvSpPr>
          <p:cNvPr id="5" name="Rectangle 4"/>
          <p:cNvSpPr/>
          <p:nvPr/>
        </p:nvSpPr>
        <p:spPr>
          <a:xfrm>
            <a:off x="212217" y="513335"/>
            <a:ext cx="4506963" cy="584776"/>
          </a:xfrm>
          <a:prstGeom prst="rect">
            <a:avLst/>
          </a:prstGeom>
        </p:spPr>
        <p:txBody>
          <a:bodyPr wrap="none">
            <a:spAutoFit/>
          </a:bodyPr>
          <a:lstStyle/>
          <a:p>
            <a:pPr lvl="0" fontAlgn="auto">
              <a:spcBef>
                <a:spcPct val="20000"/>
              </a:spcBef>
              <a:spcAft>
                <a:spcPts val="0"/>
              </a:spcAft>
            </a:pPr>
            <a:r>
              <a:rPr lang="en-US" sz="3200" dirty="0" smtClean="0">
                <a:solidFill>
                  <a:prstClr val="white"/>
                </a:solidFill>
                <a:latin typeface="Calibri"/>
                <a:ea typeface="+mn-ea"/>
              </a:rPr>
              <a:t>Market Game Conclusion:</a:t>
            </a:r>
            <a:endParaRPr lang="en-US" sz="3200" dirty="0">
              <a:solidFill>
                <a:prstClr val="white"/>
              </a:solidFill>
              <a:latin typeface="Calibri"/>
              <a:ea typeface="+mn-ea"/>
            </a:endParaRPr>
          </a:p>
        </p:txBody>
      </p:sp>
    </p:spTree>
    <p:extLst>
      <p:ext uri="{BB962C8B-B14F-4D97-AF65-F5344CB8AC3E}">
        <p14:creationId xmlns:p14="http://schemas.microsoft.com/office/powerpoint/2010/main" val="140900415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Commercial Supply Side is </a:t>
            </a:r>
            <a:r>
              <a:rPr lang="en-US" i="1" u="sng" dirty="0" smtClean="0"/>
              <a:t>not</a:t>
            </a:r>
            <a:r>
              <a:rPr lang="en-US" dirty="0" smtClean="0"/>
              <a:t> the Problem </a:t>
            </a:r>
            <a:endParaRPr lang="en-US" dirty="0"/>
          </a:p>
        </p:txBody>
      </p:sp>
      <p:sp>
        <p:nvSpPr>
          <p:cNvPr id="5" name="Rectangle 4"/>
          <p:cNvSpPr/>
          <p:nvPr/>
        </p:nvSpPr>
        <p:spPr>
          <a:xfrm>
            <a:off x="212217" y="513335"/>
            <a:ext cx="3877183" cy="584776"/>
          </a:xfrm>
          <a:prstGeom prst="rect">
            <a:avLst/>
          </a:prstGeom>
        </p:spPr>
        <p:txBody>
          <a:bodyPr wrap="none">
            <a:spAutoFit/>
          </a:bodyPr>
          <a:lstStyle/>
          <a:p>
            <a:pPr lvl="0" fontAlgn="auto">
              <a:spcBef>
                <a:spcPct val="20000"/>
              </a:spcBef>
              <a:spcAft>
                <a:spcPts val="0"/>
              </a:spcAft>
            </a:pPr>
            <a:r>
              <a:rPr lang="en-US" sz="3200" dirty="0" smtClean="0">
                <a:solidFill>
                  <a:prstClr val="white"/>
                </a:solidFill>
                <a:latin typeface="Calibri"/>
                <a:ea typeface="+mn-ea"/>
              </a:rPr>
              <a:t>In the market game…</a:t>
            </a:r>
            <a:endParaRPr lang="en-US" sz="3200" dirty="0">
              <a:solidFill>
                <a:prstClr val="white"/>
              </a:solidFill>
              <a:latin typeface="Calibri"/>
              <a:ea typeface="+mn-ea"/>
            </a:endParaRPr>
          </a:p>
        </p:txBody>
      </p:sp>
    </p:spTree>
    <p:extLst>
      <p:ext uri="{BB962C8B-B14F-4D97-AF65-F5344CB8AC3E}">
        <p14:creationId xmlns:p14="http://schemas.microsoft.com/office/powerpoint/2010/main" val="333132223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020" y="274638"/>
            <a:ext cx="8229600" cy="1143000"/>
          </a:xfrm>
        </p:spPr>
        <p:txBody>
          <a:bodyPr/>
          <a:lstStyle/>
          <a:p>
            <a:r>
              <a:rPr lang="en-US" sz="4000" dirty="0" smtClean="0"/>
              <a:t>Market Game </a:t>
            </a:r>
            <a:r>
              <a:rPr lang="en-US" sz="4000" i="1" dirty="0" smtClean="0"/>
              <a:t>is </a:t>
            </a:r>
            <a:r>
              <a:rPr lang="en-US" sz="4000" dirty="0" smtClean="0"/>
              <a:t>a </a:t>
            </a:r>
            <a:r>
              <a:rPr lang="en-US" sz="4000" u="sng" dirty="0" smtClean="0"/>
              <a:t>Values Conflict</a:t>
            </a:r>
            <a:endParaRPr lang="en-US" sz="4000" u="sng" dirty="0"/>
          </a:p>
        </p:txBody>
      </p:sp>
      <p:sp>
        <p:nvSpPr>
          <p:cNvPr id="3" name="Content Placeholder 2"/>
          <p:cNvSpPr>
            <a:spLocks noGrp="1"/>
          </p:cNvSpPr>
          <p:nvPr>
            <p:ph idx="1"/>
          </p:nvPr>
        </p:nvSpPr>
        <p:spPr>
          <a:xfrm>
            <a:off x="457200" y="1765384"/>
            <a:ext cx="8229600" cy="4525963"/>
          </a:xfrm>
        </p:spPr>
        <p:txBody>
          <a:bodyPr/>
          <a:lstStyle/>
          <a:p>
            <a:endParaRPr lang="en-US" dirty="0" smtClean="0"/>
          </a:p>
          <a:p>
            <a:r>
              <a:rPr lang="en-US" dirty="0" smtClean="0"/>
              <a:t>It is the responsibility of commercial firms is to transfer our money to their shareholders.</a:t>
            </a:r>
          </a:p>
          <a:p>
            <a:endParaRPr lang="en-US" dirty="0" smtClean="0"/>
          </a:p>
          <a:p>
            <a:r>
              <a:rPr lang="en-US" dirty="0" smtClean="0"/>
              <a:t>Our responsibility is to efficiently procure the services while minimizing our life-cycle costs.</a:t>
            </a:r>
          </a:p>
          <a:p>
            <a:endParaRPr lang="en-US" dirty="0"/>
          </a:p>
          <a:p>
            <a:pPr marL="0" indent="0">
              <a:buNone/>
            </a:pPr>
            <a:r>
              <a:rPr lang="en-US" dirty="0" smtClean="0"/>
              <a:t>                  </a:t>
            </a:r>
            <a:r>
              <a:rPr lang="en-US" i="1" dirty="0" smtClean="0"/>
              <a:t>How to affect the Rules of the Game?</a:t>
            </a:r>
          </a:p>
        </p:txBody>
      </p:sp>
      <p:sp>
        <p:nvSpPr>
          <p:cNvPr id="4" name="Rectangle 3"/>
          <p:cNvSpPr/>
          <p:nvPr/>
        </p:nvSpPr>
        <p:spPr>
          <a:xfrm>
            <a:off x="425379" y="1653019"/>
            <a:ext cx="4049431" cy="523220"/>
          </a:xfrm>
          <a:prstGeom prst="rect">
            <a:avLst/>
          </a:prstGeom>
        </p:spPr>
        <p:txBody>
          <a:bodyPr wrap="none">
            <a:spAutoFit/>
          </a:bodyPr>
          <a:lstStyle/>
          <a:p>
            <a:pPr marL="0" indent="0">
              <a:buNone/>
            </a:pPr>
            <a:r>
              <a:rPr lang="en-US" sz="2800" b="1" dirty="0">
                <a:latin typeface="+mn-lt"/>
              </a:rPr>
              <a:t>By the Rules of the Game:</a:t>
            </a:r>
          </a:p>
        </p:txBody>
      </p:sp>
    </p:spTree>
    <p:extLst>
      <p:ext uri="{BB962C8B-B14F-4D97-AF65-F5344CB8AC3E}">
        <p14:creationId xmlns:p14="http://schemas.microsoft.com/office/powerpoint/2010/main" val="579874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“Leading an IT Enterprise that </a:t>
            </a:r>
            <a:br>
              <a:rPr lang="en-US" b="1" dirty="0" smtClean="0"/>
            </a:br>
            <a:r>
              <a:rPr lang="en-US" b="1" dirty="0" smtClean="0"/>
              <a:t>                is out of Control”  </a:t>
            </a:r>
            <a:r>
              <a:rPr lang="en-US" sz="2400" dirty="0" smtClean="0"/>
              <a:t>Greg Jackson</a:t>
            </a:r>
            <a:endParaRPr lang="en-US" dirty="0"/>
          </a:p>
        </p:txBody>
      </p:sp>
      <p:sp>
        <p:nvSpPr>
          <p:cNvPr id="6" name="TextBox 5"/>
          <p:cNvSpPr txBox="1"/>
          <p:nvPr/>
        </p:nvSpPr>
        <p:spPr>
          <a:xfrm>
            <a:off x="727731" y="2525685"/>
            <a:ext cx="2029134" cy="1323439"/>
          </a:xfrm>
          <a:prstGeom prst="rect">
            <a:avLst/>
          </a:prstGeom>
          <a:ln/>
        </p:spPr>
        <p:style>
          <a:lnRef idx="3">
            <a:schemeClr val="lt1"/>
          </a:lnRef>
          <a:fillRef idx="1">
            <a:schemeClr val="dk1"/>
          </a:fillRef>
          <a:effectRef idx="1">
            <a:schemeClr val="dk1"/>
          </a:effectRef>
          <a:fontRef idx="minor">
            <a:schemeClr val="lt1"/>
          </a:fontRef>
        </p:style>
        <p:txBody>
          <a:bodyPr wrap="none" rtlCol="0">
            <a:spAutoFit/>
          </a:bodyPr>
          <a:lstStyle/>
          <a:p>
            <a:pPr algn="ctr"/>
            <a:r>
              <a:rPr lang="en-US" sz="3200" b="1" dirty="0" smtClean="0">
                <a:latin typeface="+mn-lt"/>
              </a:rPr>
              <a:t>Servers</a:t>
            </a:r>
            <a:endParaRPr lang="en-US" sz="2400" dirty="0">
              <a:latin typeface="+mn-lt"/>
            </a:endParaRPr>
          </a:p>
          <a:p>
            <a:pPr algn="ctr"/>
            <a:endParaRPr lang="en-US" sz="2400" dirty="0" smtClean="0">
              <a:latin typeface="+mn-lt"/>
            </a:endParaRPr>
          </a:p>
          <a:p>
            <a:pPr algn="ctr"/>
            <a:r>
              <a:rPr lang="en-US" sz="2400" i="1" dirty="0" smtClean="0">
                <a:latin typeface="+mn-lt"/>
              </a:rPr>
              <a:t>   To the Cloud   </a:t>
            </a:r>
          </a:p>
        </p:txBody>
      </p:sp>
      <p:sp>
        <p:nvSpPr>
          <p:cNvPr id="7" name="TextBox 6"/>
          <p:cNvSpPr txBox="1"/>
          <p:nvPr/>
        </p:nvSpPr>
        <p:spPr>
          <a:xfrm>
            <a:off x="3517138" y="2525685"/>
            <a:ext cx="2087443" cy="1323439"/>
          </a:xfrm>
          <a:prstGeom prst="rect">
            <a:avLst/>
          </a:prstGeom>
          <a:ln/>
        </p:spPr>
        <p:style>
          <a:lnRef idx="3">
            <a:schemeClr val="lt1"/>
          </a:lnRef>
          <a:fillRef idx="1">
            <a:schemeClr val="dk1"/>
          </a:fillRef>
          <a:effectRef idx="1">
            <a:schemeClr val="dk1"/>
          </a:effectRef>
          <a:fontRef idx="minor">
            <a:schemeClr val="lt1"/>
          </a:fontRef>
        </p:style>
        <p:txBody>
          <a:bodyPr wrap="none" rtlCol="0">
            <a:spAutoFit/>
          </a:bodyPr>
          <a:lstStyle/>
          <a:p>
            <a:pPr algn="ctr"/>
            <a:r>
              <a:rPr lang="en-US" sz="3200" b="1" dirty="0" smtClean="0">
                <a:latin typeface="+mn-lt"/>
              </a:rPr>
              <a:t>Networks</a:t>
            </a:r>
            <a:endParaRPr lang="en-US" sz="2400" dirty="0">
              <a:latin typeface="+mn-lt"/>
            </a:endParaRPr>
          </a:p>
          <a:p>
            <a:pPr algn="ctr"/>
            <a:endParaRPr lang="en-US" sz="2400" dirty="0" smtClean="0">
              <a:latin typeface="+mn-lt"/>
            </a:endParaRPr>
          </a:p>
          <a:p>
            <a:pPr algn="ctr"/>
            <a:r>
              <a:rPr lang="en-US" sz="2400" i="1" dirty="0" smtClean="0">
                <a:latin typeface="+mn-lt"/>
              </a:rPr>
              <a:t>To the Carriers</a:t>
            </a:r>
          </a:p>
        </p:txBody>
      </p:sp>
      <p:sp>
        <p:nvSpPr>
          <p:cNvPr id="8" name="TextBox 7"/>
          <p:cNvSpPr txBox="1"/>
          <p:nvPr/>
        </p:nvSpPr>
        <p:spPr>
          <a:xfrm>
            <a:off x="6364853" y="2525685"/>
            <a:ext cx="2233538" cy="1323439"/>
          </a:xfrm>
          <a:prstGeom prst="rect">
            <a:avLst/>
          </a:prstGeom>
          <a:ln/>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200" b="1" dirty="0" smtClean="0">
                <a:latin typeface="+mn-lt"/>
              </a:rPr>
              <a:t>  Devices  </a:t>
            </a:r>
            <a:endParaRPr lang="en-US" sz="2400" dirty="0">
              <a:latin typeface="+mn-lt"/>
            </a:endParaRPr>
          </a:p>
          <a:p>
            <a:pPr algn="ctr"/>
            <a:endParaRPr lang="en-US" sz="2400" dirty="0"/>
          </a:p>
          <a:p>
            <a:pPr algn="ctr"/>
            <a:r>
              <a:rPr lang="en-US" sz="2400" i="1" dirty="0" smtClean="0">
                <a:latin typeface="+mn-lt"/>
              </a:rPr>
              <a:t>To Personal</a:t>
            </a:r>
          </a:p>
        </p:txBody>
      </p:sp>
      <p:sp>
        <p:nvSpPr>
          <p:cNvPr id="9" name="TextBox 8"/>
          <p:cNvSpPr txBox="1"/>
          <p:nvPr/>
        </p:nvSpPr>
        <p:spPr>
          <a:xfrm>
            <a:off x="291965" y="1824907"/>
            <a:ext cx="5214350" cy="461665"/>
          </a:xfrm>
          <a:prstGeom prst="rect">
            <a:avLst/>
          </a:prstGeom>
          <a:noFill/>
        </p:spPr>
        <p:txBody>
          <a:bodyPr wrap="none" rtlCol="0">
            <a:spAutoFit/>
          </a:bodyPr>
          <a:lstStyle/>
          <a:p>
            <a:r>
              <a:rPr lang="en-US" sz="2400" i="1" dirty="0" smtClean="0">
                <a:latin typeface="+mn-lt"/>
              </a:rPr>
              <a:t>1) The Realm of IT Control is Changing…</a:t>
            </a:r>
          </a:p>
        </p:txBody>
      </p:sp>
      <p:sp>
        <p:nvSpPr>
          <p:cNvPr id="10" name="TextBox 9"/>
          <p:cNvSpPr txBox="1"/>
          <p:nvPr/>
        </p:nvSpPr>
        <p:spPr>
          <a:xfrm>
            <a:off x="335761" y="4452779"/>
            <a:ext cx="8242223" cy="461665"/>
          </a:xfrm>
          <a:prstGeom prst="rect">
            <a:avLst/>
          </a:prstGeom>
          <a:noFill/>
        </p:spPr>
        <p:txBody>
          <a:bodyPr wrap="none" rtlCol="0">
            <a:spAutoFit/>
          </a:bodyPr>
          <a:lstStyle/>
          <a:p>
            <a:r>
              <a:rPr lang="en-US" sz="2400" i="1" dirty="0" smtClean="0">
                <a:latin typeface="+mn-lt"/>
              </a:rPr>
              <a:t>2) Higher Ed Must Focus on Solving the </a:t>
            </a:r>
            <a:r>
              <a:rPr lang="en-US" sz="2400" i="1" u="sng" dirty="0" smtClean="0">
                <a:latin typeface="+mn-lt"/>
              </a:rPr>
              <a:t>Right</a:t>
            </a:r>
            <a:r>
              <a:rPr lang="en-US" sz="2400" i="1" dirty="0" smtClean="0">
                <a:latin typeface="+mn-lt"/>
              </a:rPr>
              <a:t> Strategic Problems</a:t>
            </a:r>
          </a:p>
        </p:txBody>
      </p:sp>
      <p:pic>
        <p:nvPicPr>
          <p:cNvPr id="11" name="Picture 10"/>
          <p:cNvPicPr>
            <a:picLocks noChangeAspect="1"/>
          </p:cNvPicPr>
          <p:nvPr/>
        </p:nvPicPr>
        <p:blipFill>
          <a:blip r:embed="rId2"/>
          <a:stretch>
            <a:fillRect/>
          </a:stretch>
        </p:blipFill>
        <p:spPr>
          <a:xfrm>
            <a:off x="3675376" y="5023634"/>
            <a:ext cx="2820861" cy="1574207"/>
          </a:xfrm>
          <a:prstGeom prst="rect">
            <a:avLst/>
          </a:prstGeom>
          <a:ln>
            <a:noFill/>
          </a:ln>
          <a:effectLst>
            <a:softEdge rad="112500"/>
          </a:effectLst>
        </p:spPr>
      </p:pic>
      <p:grpSp>
        <p:nvGrpSpPr>
          <p:cNvPr id="15" name="Group 14"/>
          <p:cNvGrpSpPr/>
          <p:nvPr/>
        </p:nvGrpSpPr>
        <p:grpSpPr>
          <a:xfrm>
            <a:off x="6775719" y="4949148"/>
            <a:ext cx="1626674" cy="1702334"/>
            <a:chOff x="5330491" y="5022144"/>
            <a:chExt cx="1626674" cy="1702334"/>
          </a:xfrm>
        </p:grpSpPr>
        <p:sp>
          <p:nvSpPr>
            <p:cNvPr id="14" name="Rectangle 13"/>
            <p:cNvSpPr/>
            <p:nvPr/>
          </p:nvSpPr>
          <p:spPr>
            <a:xfrm>
              <a:off x="5445160" y="5401724"/>
              <a:ext cx="1313845" cy="11679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634938" y="5226533"/>
              <a:ext cx="963486" cy="102194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30491" y="5022144"/>
              <a:ext cx="1626674" cy="1702334"/>
            </a:xfrm>
            <a:prstGeom prst="rect">
              <a:avLst/>
            </a:prstGeom>
          </p:spPr>
        </p:pic>
      </p:grpSp>
    </p:spTree>
    <p:extLst>
      <p:ext uri="{BB962C8B-B14F-4D97-AF65-F5344CB8AC3E}">
        <p14:creationId xmlns:p14="http://schemas.microsoft.com/office/powerpoint/2010/main" val="3062645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4832" y="525573"/>
            <a:ext cx="8406700" cy="5597319"/>
          </a:xfrm>
          <a:prstGeom prst="rect">
            <a:avLst/>
          </a:prstGeom>
        </p:spPr>
      </p:pic>
      <p:sp>
        <p:nvSpPr>
          <p:cNvPr id="6" name="Rectangle 5"/>
          <p:cNvSpPr/>
          <p:nvPr/>
        </p:nvSpPr>
        <p:spPr>
          <a:xfrm>
            <a:off x="0" y="6642556"/>
            <a:ext cx="9144000" cy="215444"/>
          </a:xfrm>
          <a:prstGeom prst="rect">
            <a:avLst/>
          </a:prstGeom>
        </p:spPr>
        <p:txBody>
          <a:bodyPr wrap="square">
            <a:spAutoFit/>
          </a:bodyPr>
          <a:lstStyle/>
          <a:p>
            <a:r>
              <a:rPr lang="en-US" sz="800" dirty="0">
                <a:solidFill>
                  <a:schemeClr val="tx1">
                    <a:lumMod val="65000"/>
                  </a:schemeClr>
                </a:solidFill>
                <a:latin typeface="+mn-lt"/>
              </a:rPr>
              <a:t>http://</a:t>
            </a:r>
            <a:r>
              <a:rPr lang="en-US" sz="800" dirty="0" err="1">
                <a:solidFill>
                  <a:schemeClr val="tx1">
                    <a:lumMod val="65000"/>
                  </a:schemeClr>
                </a:solidFill>
                <a:latin typeface="+mn-lt"/>
              </a:rPr>
              <a:t>www.cbc.ca</a:t>
            </a:r>
            <a:r>
              <a:rPr lang="en-US" sz="800" dirty="0">
                <a:solidFill>
                  <a:schemeClr val="tx1">
                    <a:lumMod val="65000"/>
                  </a:schemeClr>
                </a:solidFill>
                <a:latin typeface="+mn-lt"/>
              </a:rPr>
              <a:t>/</a:t>
            </a:r>
            <a:r>
              <a:rPr lang="en-US" sz="800" dirty="0" err="1">
                <a:solidFill>
                  <a:schemeClr val="tx1">
                    <a:lumMod val="65000"/>
                  </a:schemeClr>
                </a:solidFill>
                <a:latin typeface="+mn-lt"/>
              </a:rPr>
              <a:t>gfx</a:t>
            </a:r>
            <a:r>
              <a:rPr lang="en-US" sz="800" dirty="0">
                <a:solidFill>
                  <a:schemeClr val="tx1">
                    <a:lumMod val="65000"/>
                  </a:schemeClr>
                </a:solidFill>
                <a:latin typeface="+mn-lt"/>
              </a:rPr>
              <a:t>/images/arts/photos/2009/06/25/whatever-works-chess-392.jpg</a:t>
            </a:r>
          </a:p>
        </p:txBody>
      </p:sp>
    </p:spTree>
    <p:extLst>
      <p:ext uri="{BB962C8B-B14F-4D97-AF65-F5344CB8AC3E}">
        <p14:creationId xmlns:p14="http://schemas.microsoft.com/office/powerpoint/2010/main" val="390555528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t>
            </a:r>
            <a:r>
              <a:rPr lang="en-US" dirty="0" smtClean="0"/>
              <a:t>) The “Hierarchy” Game:</a:t>
            </a:r>
            <a:br>
              <a:rPr lang="en-US" dirty="0" smtClean="0"/>
            </a:br>
            <a:r>
              <a:rPr lang="en-US" i="1" dirty="0" smtClean="0"/>
              <a:t>The Higher Ed Store</a:t>
            </a:r>
            <a:endParaRPr lang="en-US" dirty="0"/>
          </a:p>
        </p:txBody>
      </p:sp>
      <p:sp>
        <p:nvSpPr>
          <p:cNvPr id="2" name="TextBox 1"/>
          <p:cNvSpPr txBox="1"/>
          <p:nvPr/>
        </p:nvSpPr>
        <p:spPr>
          <a:xfrm>
            <a:off x="5513294" y="5558118"/>
            <a:ext cx="2976446" cy="830997"/>
          </a:xfrm>
          <a:prstGeom prst="rect">
            <a:avLst/>
          </a:prstGeom>
          <a:noFill/>
        </p:spPr>
        <p:txBody>
          <a:bodyPr wrap="none" rtlCol="0">
            <a:spAutoFit/>
          </a:bodyPr>
          <a:lstStyle/>
          <a:p>
            <a:pPr algn="r"/>
            <a:r>
              <a:rPr lang="en-US" sz="2400" dirty="0" smtClean="0">
                <a:latin typeface="+mn-lt"/>
              </a:rPr>
              <a:t>In Corporate Speak:</a:t>
            </a:r>
            <a:br>
              <a:rPr lang="en-US" sz="2400" dirty="0" smtClean="0">
                <a:latin typeface="+mn-lt"/>
              </a:rPr>
            </a:br>
            <a:r>
              <a:rPr lang="en-US" sz="2400" dirty="0" smtClean="0">
                <a:latin typeface="+mn-lt"/>
              </a:rPr>
              <a:t>A Center of Excellence </a:t>
            </a:r>
          </a:p>
        </p:txBody>
      </p:sp>
      <p:pic>
        <p:nvPicPr>
          <p:cNvPr id="4" name="Picture 3"/>
          <p:cNvPicPr>
            <a:picLocks noChangeAspect="1"/>
          </p:cNvPicPr>
          <p:nvPr/>
        </p:nvPicPr>
        <p:blipFill>
          <a:blip r:embed="rId2"/>
          <a:stretch>
            <a:fillRect/>
          </a:stretch>
        </p:blipFill>
        <p:spPr>
          <a:xfrm rot="20555215">
            <a:off x="406132" y="474635"/>
            <a:ext cx="1970362" cy="1563779"/>
          </a:xfrm>
          <a:prstGeom prst="rect">
            <a:avLst/>
          </a:prstGeom>
        </p:spPr>
      </p:pic>
    </p:spTree>
    <p:extLst>
      <p:ext uri="{BB962C8B-B14F-4D97-AF65-F5344CB8AC3E}">
        <p14:creationId xmlns:p14="http://schemas.microsoft.com/office/powerpoint/2010/main" val="206427741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5458" y="197945"/>
            <a:ext cx="8955871" cy="6400251"/>
          </a:xfrm>
          <a:prstGeom prst="rect">
            <a:avLst/>
          </a:prstGeom>
        </p:spPr>
      </p:pic>
    </p:spTree>
    <p:extLst>
      <p:ext uri="{BB962C8B-B14F-4D97-AF65-F5344CB8AC3E}">
        <p14:creationId xmlns:p14="http://schemas.microsoft.com/office/powerpoint/2010/main" val="54191815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020" y="274638"/>
            <a:ext cx="8229600" cy="1143000"/>
          </a:xfrm>
        </p:spPr>
        <p:txBody>
          <a:bodyPr/>
          <a:lstStyle/>
          <a:p>
            <a:r>
              <a:rPr lang="en-US" sz="4000" dirty="0" smtClean="0"/>
              <a:t>Hierarchy Game can Match Values</a:t>
            </a:r>
            <a:endParaRPr lang="en-US" sz="4000" u="sng" dirty="0"/>
          </a:p>
        </p:txBody>
      </p:sp>
      <p:sp>
        <p:nvSpPr>
          <p:cNvPr id="3" name="Content Placeholder 2"/>
          <p:cNvSpPr>
            <a:spLocks noGrp="1"/>
          </p:cNvSpPr>
          <p:nvPr>
            <p:ph idx="1"/>
          </p:nvPr>
        </p:nvSpPr>
        <p:spPr>
          <a:xfrm>
            <a:off x="457200" y="1765384"/>
            <a:ext cx="8229600" cy="4525963"/>
          </a:xfrm>
        </p:spPr>
        <p:txBody>
          <a:bodyPr/>
          <a:lstStyle/>
          <a:p>
            <a:r>
              <a:rPr lang="en-US" dirty="0" smtClean="0"/>
              <a:t>Higher Ed Institution(s) is/are the provider(s)</a:t>
            </a:r>
          </a:p>
          <a:p>
            <a:endParaRPr lang="en-US" dirty="0" smtClean="0"/>
          </a:p>
          <a:p>
            <a:r>
              <a:rPr lang="en-US" dirty="0" smtClean="0"/>
              <a:t>Money (mostly) stays in higher </a:t>
            </a:r>
            <a:r>
              <a:rPr lang="en-US" dirty="0" err="1" smtClean="0"/>
              <a:t>ed</a:t>
            </a:r>
            <a:endParaRPr lang="en-US" dirty="0"/>
          </a:p>
          <a:p>
            <a:pPr marL="0" indent="0">
              <a:buNone/>
            </a:pPr>
            <a:endParaRPr lang="en-US" dirty="0" smtClean="0"/>
          </a:p>
          <a:p>
            <a:r>
              <a:rPr lang="en-US" dirty="0"/>
              <a:t>R</a:t>
            </a:r>
            <a:r>
              <a:rPr lang="en-US" dirty="0" smtClean="0"/>
              <a:t>isks</a:t>
            </a:r>
            <a:br>
              <a:rPr lang="en-US" dirty="0" smtClean="0"/>
            </a:br>
            <a:endParaRPr lang="en-US" dirty="0"/>
          </a:p>
          <a:p>
            <a:pPr marL="0" indent="0">
              <a:buNone/>
            </a:pPr>
            <a:r>
              <a:rPr lang="en-US" dirty="0" smtClean="0"/>
              <a:t>                  </a:t>
            </a:r>
            <a:r>
              <a:rPr lang="en-US" i="1" dirty="0" smtClean="0"/>
              <a:t>How to affect the Rules of the Game?</a:t>
            </a:r>
          </a:p>
        </p:txBody>
      </p:sp>
    </p:spTree>
    <p:extLst>
      <p:ext uri="{BB962C8B-B14F-4D97-AF65-F5344CB8AC3E}">
        <p14:creationId xmlns:p14="http://schemas.microsoft.com/office/powerpoint/2010/main" val="38183429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 The Consortium Game:</a:t>
            </a:r>
            <a:br>
              <a:rPr lang="en-US" dirty="0" smtClean="0"/>
            </a:br>
            <a:endParaRPr lang="en-US" dirty="0"/>
          </a:p>
        </p:txBody>
      </p:sp>
      <p:pic>
        <p:nvPicPr>
          <p:cNvPr id="4" name="Picture 3"/>
          <p:cNvPicPr>
            <a:picLocks noChangeAspect="1"/>
          </p:cNvPicPr>
          <p:nvPr/>
        </p:nvPicPr>
        <p:blipFill>
          <a:blip r:embed="rId2"/>
          <a:stretch>
            <a:fillRect/>
          </a:stretch>
        </p:blipFill>
        <p:spPr>
          <a:xfrm rot="20555215">
            <a:off x="406132" y="474635"/>
            <a:ext cx="1970362" cy="1563779"/>
          </a:xfrm>
          <a:prstGeom prst="rect">
            <a:avLst/>
          </a:prstGeom>
        </p:spPr>
      </p:pic>
      <p:sp>
        <p:nvSpPr>
          <p:cNvPr id="2" name="TextBox 1"/>
          <p:cNvSpPr txBox="1"/>
          <p:nvPr/>
        </p:nvSpPr>
        <p:spPr>
          <a:xfrm>
            <a:off x="1583448" y="4470277"/>
            <a:ext cx="5971106" cy="461665"/>
          </a:xfrm>
          <a:prstGeom prst="rect">
            <a:avLst/>
          </a:prstGeom>
          <a:noFill/>
        </p:spPr>
        <p:txBody>
          <a:bodyPr wrap="none" rtlCol="0">
            <a:spAutoFit/>
          </a:bodyPr>
          <a:lstStyle/>
          <a:p>
            <a:r>
              <a:rPr lang="en-US" sz="2400" dirty="0" smtClean="0">
                <a:latin typeface="+mn-lt"/>
              </a:rPr>
              <a:t>Formal coalitions, collaborations, partnerships</a:t>
            </a:r>
          </a:p>
        </p:txBody>
      </p:sp>
    </p:spTree>
    <p:extLst>
      <p:ext uri="{BB962C8B-B14F-4D97-AF65-F5344CB8AC3E}">
        <p14:creationId xmlns:p14="http://schemas.microsoft.com/office/powerpoint/2010/main" val="2063060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Higher Ed Collaboration</a:t>
            </a:r>
          </a:p>
        </p:txBody>
      </p:sp>
      <p:sp>
        <p:nvSpPr>
          <p:cNvPr id="59395" name="Rectangle 3"/>
          <p:cNvSpPr>
            <a:spLocks noGrp="1" noChangeArrowheads="1"/>
          </p:cNvSpPr>
          <p:nvPr>
            <p:ph type="body" idx="1"/>
          </p:nvPr>
        </p:nvSpPr>
        <p:spPr>
          <a:xfrm>
            <a:off x="685800" y="1371600"/>
            <a:ext cx="8229600" cy="1139825"/>
          </a:xfrm>
        </p:spPr>
        <p:txBody>
          <a:bodyPr/>
          <a:lstStyle/>
          <a:p>
            <a:pPr>
              <a:buFontTx/>
              <a:buNone/>
            </a:pPr>
            <a:r>
              <a:rPr lang="en-US" sz="2400"/>
              <a:t>Can higher ed capture economies of scale in software creation and maintenance?  </a:t>
            </a:r>
            <a:r>
              <a:rPr lang="en-US" sz="1800" i="1"/>
              <a:t>The $100 Million question…</a:t>
            </a:r>
          </a:p>
        </p:txBody>
      </p:sp>
      <p:sp>
        <p:nvSpPr>
          <p:cNvPr id="59396" name="Line 4"/>
          <p:cNvSpPr>
            <a:spLocks noChangeShapeType="1"/>
          </p:cNvSpPr>
          <p:nvPr/>
        </p:nvSpPr>
        <p:spPr bwMode="auto">
          <a:xfrm flipV="1">
            <a:off x="1622425" y="2362200"/>
            <a:ext cx="7938" cy="3073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397" name="Line 5"/>
          <p:cNvSpPr>
            <a:spLocks noChangeShapeType="1"/>
          </p:cNvSpPr>
          <p:nvPr/>
        </p:nvSpPr>
        <p:spPr bwMode="auto">
          <a:xfrm flipV="1">
            <a:off x="1622425" y="5435600"/>
            <a:ext cx="30480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398" name="Text Box 6"/>
          <p:cNvSpPr txBox="1">
            <a:spLocks noChangeArrowheads="1"/>
          </p:cNvSpPr>
          <p:nvPr/>
        </p:nvSpPr>
        <p:spPr bwMode="auto">
          <a:xfrm>
            <a:off x="50800" y="2452688"/>
            <a:ext cx="15430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pPr algn="r"/>
            <a:r>
              <a:rPr lang="en-US"/>
              <a:t>Lifecycle</a:t>
            </a:r>
          </a:p>
          <a:p>
            <a:pPr algn="r"/>
            <a:r>
              <a:rPr lang="en-US"/>
              <a:t>System</a:t>
            </a:r>
          </a:p>
          <a:p>
            <a:pPr algn="r"/>
            <a:r>
              <a:rPr lang="en-US"/>
              <a:t>Costs/</a:t>
            </a:r>
          </a:p>
          <a:p>
            <a:pPr algn="r"/>
            <a:r>
              <a:rPr lang="en-US"/>
              <a:t>Effectiveness</a:t>
            </a:r>
          </a:p>
        </p:txBody>
      </p:sp>
      <p:sp>
        <p:nvSpPr>
          <p:cNvPr id="59399" name="Text Box 7"/>
          <p:cNvSpPr txBox="1">
            <a:spLocks noChangeArrowheads="1"/>
          </p:cNvSpPr>
          <p:nvPr/>
        </p:nvSpPr>
        <p:spPr bwMode="auto">
          <a:xfrm>
            <a:off x="3511550" y="5624513"/>
            <a:ext cx="2317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t>Number Participating</a:t>
            </a:r>
          </a:p>
        </p:txBody>
      </p:sp>
      <p:sp>
        <p:nvSpPr>
          <p:cNvPr id="59400" name="Arc 8"/>
          <p:cNvSpPr>
            <a:spLocks/>
          </p:cNvSpPr>
          <p:nvPr/>
        </p:nvSpPr>
        <p:spPr bwMode="auto">
          <a:xfrm rot="5685638">
            <a:off x="3280568" y="3863182"/>
            <a:ext cx="1135063" cy="14414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8575">
            <a:solidFill>
              <a:schemeClr val="tx1"/>
            </a:solidFill>
            <a:prstDash val="dash"/>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401" name="Arc 9"/>
          <p:cNvSpPr>
            <a:spLocks/>
          </p:cNvSpPr>
          <p:nvPr/>
        </p:nvSpPr>
        <p:spPr bwMode="auto">
          <a:xfrm rot="10987847">
            <a:off x="1801813" y="2389188"/>
            <a:ext cx="1295400" cy="26781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402" name="Arc 10"/>
          <p:cNvSpPr>
            <a:spLocks/>
          </p:cNvSpPr>
          <p:nvPr/>
        </p:nvSpPr>
        <p:spPr bwMode="auto">
          <a:xfrm rot="6373896">
            <a:off x="3373437" y="4583113"/>
            <a:ext cx="468313" cy="928688"/>
          </a:xfrm>
          <a:custGeom>
            <a:avLst/>
            <a:gdLst>
              <a:gd name="G0" fmla="+- 0 0 0"/>
              <a:gd name="G1" fmla="+- 15475 0 0"/>
              <a:gd name="G2" fmla="+- 21600 0 0"/>
              <a:gd name="T0" fmla="*/ 15069 w 21600"/>
              <a:gd name="T1" fmla="*/ 0 h 15475"/>
              <a:gd name="T2" fmla="*/ 21600 w 21600"/>
              <a:gd name="T3" fmla="*/ 15475 h 15475"/>
              <a:gd name="T4" fmla="*/ 0 w 21600"/>
              <a:gd name="T5" fmla="*/ 15475 h 15475"/>
            </a:gdLst>
            <a:ahLst/>
            <a:cxnLst>
              <a:cxn ang="0">
                <a:pos x="T0" y="T1"/>
              </a:cxn>
              <a:cxn ang="0">
                <a:pos x="T2" y="T3"/>
              </a:cxn>
              <a:cxn ang="0">
                <a:pos x="T4" y="T5"/>
              </a:cxn>
            </a:cxnLst>
            <a:rect l="0" t="0" r="r" b="b"/>
            <a:pathLst>
              <a:path w="21600" h="15475" fill="none" extrusionOk="0">
                <a:moveTo>
                  <a:pt x="15069" y="-1"/>
                </a:moveTo>
                <a:cubicBezTo>
                  <a:pt x="19244" y="4065"/>
                  <a:pt x="21600" y="9646"/>
                  <a:pt x="21600" y="15475"/>
                </a:cubicBezTo>
              </a:path>
              <a:path w="21600" h="15475" stroke="0" extrusionOk="0">
                <a:moveTo>
                  <a:pt x="15069" y="-1"/>
                </a:moveTo>
                <a:cubicBezTo>
                  <a:pt x="19244" y="4065"/>
                  <a:pt x="21600" y="9646"/>
                  <a:pt x="21600" y="15475"/>
                </a:cubicBezTo>
                <a:lnTo>
                  <a:pt x="0" y="15475"/>
                </a:lnTo>
                <a:close/>
              </a:path>
            </a:pathLst>
          </a:custGeom>
          <a:noFill/>
          <a:ln w="28575">
            <a:solidFill>
              <a:schemeClr val="tx1"/>
            </a:solidFill>
            <a:prstDash val="dash"/>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9403" name="Group 11"/>
          <p:cNvGrpSpPr>
            <a:grpSpLocks/>
          </p:cNvGrpSpPr>
          <p:nvPr/>
        </p:nvGrpSpPr>
        <p:grpSpPr bwMode="auto">
          <a:xfrm>
            <a:off x="1695450" y="2455863"/>
            <a:ext cx="752475" cy="304800"/>
            <a:chOff x="1212" y="1709"/>
            <a:chExt cx="474" cy="192"/>
          </a:xfrm>
        </p:grpSpPr>
        <p:sp>
          <p:nvSpPr>
            <p:cNvPr id="59404" name="Oval 12"/>
            <p:cNvSpPr>
              <a:spLocks noChangeArrowheads="1"/>
            </p:cNvSpPr>
            <p:nvPr/>
          </p:nvSpPr>
          <p:spPr bwMode="auto">
            <a:xfrm>
              <a:off x="1212" y="1740"/>
              <a:ext cx="144" cy="144"/>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405" name="Text Box 13"/>
            <p:cNvSpPr txBox="1">
              <a:spLocks noChangeArrowheads="1"/>
            </p:cNvSpPr>
            <p:nvPr/>
          </p:nvSpPr>
          <p:spPr bwMode="auto">
            <a:xfrm>
              <a:off x="1328" y="1709"/>
              <a:ext cx="35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1400" b="1"/>
                <a:t>Solo</a:t>
              </a:r>
            </a:p>
          </p:txBody>
        </p:sp>
      </p:grpSp>
      <p:grpSp>
        <p:nvGrpSpPr>
          <p:cNvPr id="59406" name="Group 14"/>
          <p:cNvGrpSpPr>
            <a:grpSpLocks/>
          </p:cNvGrpSpPr>
          <p:nvPr/>
        </p:nvGrpSpPr>
        <p:grpSpPr bwMode="auto">
          <a:xfrm>
            <a:off x="2476500" y="4348163"/>
            <a:ext cx="1169988" cy="798512"/>
            <a:chOff x="1704" y="2901"/>
            <a:chExt cx="737" cy="503"/>
          </a:xfrm>
        </p:grpSpPr>
        <p:sp>
          <p:nvSpPr>
            <p:cNvPr id="59407" name="Oval 15"/>
            <p:cNvSpPr>
              <a:spLocks noChangeArrowheads="1"/>
            </p:cNvSpPr>
            <p:nvPr/>
          </p:nvSpPr>
          <p:spPr bwMode="auto">
            <a:xfrm>
              <a:off x="1853" y="3260"/>
              <a:ext cx="144" cy="144"/>
            </a:xfrm>
            <a:prstGeom prst="ellipse">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408" name="Text Box 16"/>
            <p:cNvSpPr txBox="1">
              <a:spLocks noChangeArrowheads="1"/>
            </p:cNvSpPr>
            <p:nvPr/>
          </p:nvSpPr>
          <p:spPr bwMode="auto">
            <a:xfrm>
              <a:off x="1704" y="2901"/>
              <a:ext cx="737"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1400" b="1"/>
                <a:t>Functional</a:t>
              </a:r>
            </a:p>
            <a:p>
              <a:r>
                <a:rPr lang="en-US" sz="1400" b="1"/>
                <a:t>Partnership</a:t>
              </a:r>
            </a:p>
          </p:txBody>
        </p:sp>
      </p:grpSp>
      <p:grpSp>
        <p:nvGrpSpPr>
          <p:cNvPr id="59409" name="Group 17"/>
          <p:cNvGrpSpPr>
            <a:grpSpLocks/>
          </p:cNvGrpSpPr>
          <p:nvPr/>
        </p:nvGrpSpPr>
        <p:grpSpPr bwMode="auto">
          <a:xfrm>
            <a:off x="4365625" y="4362450"/>
            <a:ext cx="1520825" cy="517525"/>
            <a:chOff x="2894" y="2910"/>
            <a:chExt cx="958" cy="326"/>
          </a:xfrm>
        </p:grpSpPr>
        <p:sp>
          <p:nvSpPr>
            <p:cNvPr id="59410" name="Oval 18"/>
            <p:cNvSpPr>
              <a:spLocks noChangeArrowheads="1"/>
            </p:cNvSpPr>
            <p:nvPr/>
          </p:nvSpPr>
          <p:spPr bwMode="auto">
            <a:xfrm>
              <a:off x="2894" y="2923"/>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411" name="Text Box 19"/>
            <p:cNvSpPr txBox="1">
              <a:spLocks noChangeArrowheads="1"/>
            </p:cNvSpPr>
            <p:nvPr/>
          </p:nvSpPr>
          <p:spPr bwMode="auto">
            <a:xfrm>
              <a:off x="2999" y="2910"/>
              <a:ext cx="853"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1400" b="1"/>
                <a:t>Dysfunctional</a:t>
              </a:r>
            </a:p>
            <a:p>
              <a:r>
                <a:rPr lang="en-US" sz="1400" b="1"/>
                <a:t>Partnership</a:t>
              </a:r>
            </a:p>
          </p:txBody>
        </p:sp>
      </p:grpSp>
      <p:sp>
        <p:nvSpPr>
          <p:cNvPr id="59412" name="Text Box 20"/>
          <p:cNvSpPr txBox="1">
            <a:spLocks noChangeArrowheads="1"/>
          </p:cNvSpPr>
          <p:nvPr/>
        </p:nvSpPr>
        <p:spPr bwMode="auto">
          <a:xfrm>
            <a:off x="2927350" y="4584700"/>
            <a:ext cx="5651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6000" b="1">
                <a:latin typeface="Times New Roman" charset="0"/>
              </a:rPr>
              <a:t>?</a:t>
            </a:r>
          </a:p>
        </p:txBody>
      </p:sp>
      <p:sp>
        <p:nvSpPr>
          <p:cNvPr id="59413" name="Text Box 21"/>
          <p:cNvSpPr txBox="1">
            <a:spLocks noChangeArrowheads="1"/>
          </p:cNvSpPr>
          <p:nvPr/>
        </p:nvSpPr>
        <p:spPr bwMode="auto">
          <a:xfrm>
            <a:off x="6003925" y="2438400"/>
            <a:ext cx="3140075" cy="20447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spAutoFit/>
          </a:bodyPr>
          <a:lstStyle/>
          <a:p>
            <a:r>
              <a:rPr lang="en-US" u="sng"/>
              <a:t>Capturing Industry Leverage:</a:t>
            </a:r>
          </a:p>
          <a:p>
            <a:pPr>
              <a:buFontTx/>
              <a:buChar char="•"/>
            </a:pPr>
            <a:r>
              <a:rPr lang="en-US"/>
              <a:t>Learning how to partner</a:t>
            </a:r>
          </a:p>
          <a:p>
            <a:pPr>
              <a:buFontTx/>
              <a:buChar char="•"/>
            </a:pPr>
            <a:r>
              <a:rPr lang="en-US"/>
              <a:t>Synchronizing institutional</a:t>
            </a:r>
          </a:p>
          <a:p>
            <a:r>
              <a:rPr lang="en-US"/>
              <a:t>    investments</a:t>
            </a:r>
          </a:p>
          <a:p>
            <a:pPr>
              <a:buFontTx/>
              <a:buChar char="•"/>
            </a:pPr>
            <a:r>
              <a:rPr lang="en-US"/>
              <a:t>IT architecture discipline</a:t>
            </a:r>
          </a:p>
          <a:p>
            <a:pPr>
              <a:buFontTx/>
              <a:buChar char="•"/>
            </a:pPr>
            <a:r>
              <a:rPr lang="en-US"/>
              <a:t>Creating effective consortia</a:t>
            </a:r>
          </a:p>
          <a:p>
            <a:pPr>
              <a:buFontTx/>
              <a:buChar char="•"/>
            </a:pPr>
            <a:r>
              <a:rPr lang="en-US" sz="2000" b="1"/>
              <a:t>Common licensing!!</a:t>
            </a:r>
          </a:p>
        </p:txBody>
      </p:sp>
      <p:sp>
        <p:nvSpPr>
          <p:cNvPr id="2" name="Rectangle 1"/>
          <p:cNvSpPr/>
          <p:nvPr/>
        </p:nvSpPr>
        <p:spPr>
          <a:xfrm rot="20439253">
            <a:off x="104230" y="397867"/>
            <a:ext cx="172520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2004</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9152794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401"/>
                                        </p:tgtEl>
                                        <p:attrNameLst>
                                          <p:attrName>style.visibility</p:attrName>
                                        </p:attrNameLst>
                                      </p:cBhvr>
                                      <p:to>
                                        <p:strVal val="visible"/>
                                      </p:to>
                                    </p:set>
                                    <p:animEffect transition="in" filter="wipe(left)">
                                      <p:cBhvr>
                                        <p:cTn id="7" dur="500"/>
                                        <p:tgtEl>
                                          <p:spTgt spid="594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9403"/>
                                        </p:tgtEl>
                                        <p:attrNameLst>
                                          <p:attrName>style.visibility</p:attrName>
                                        </p:attrNameLst>
                                      </p:cBhvr>
                                      <p:to>
                                        <p:strVal val="visible"/>
                                      </p:to>
                                    </p:set>
                                    <p:animEffect transition="in" filter="wipe(left)">
                                      <p:cBhvr>
                                        <p:cTn id="12" dur="500"/>
                                        <p:tgtEl>
                                          <p:spTgt spid="5940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9406"/>
                                        </p:tgtEl>
                                        <p:attrNameLst>
                                          <p:attrName>style.visibility</p:attrName>
                                        </p:attrNameLst>
                                      </p:cBhvr>
                                      <p:to>
                                        <p:strVal val="visible"/>
                                      </p:to>
                                    </p:set>
                                    <p:animEffect transition="in" filter="wipe(left)">
                                      <p:cBhvr>
                                        <p:cTn id="17" dur="500"/>
                                        <p:tgtEl>
                                          <p:spTgt spid="5940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5" presetClass="entr" presetSubtype="0" fill="hold" grpId="0" nodeType="clickEffect">
                                  <p:stCondLst>
                                    <p:cond delay="0"/>
                                  </p:stCondLst>
                                  <p:iterate type="lt">
                                    <p:tmPct val="10000"/>
                                  </p:iterate>
                                  <p:childTnLst>
                                    <p:set>
                                      <p:cBhvr>
                                        <p:cTn id="21" dur="1" fill="hold">
                                          <p:stCondLst>
                                            <p:cond delay="0"/>
                                          </p:stCondLst>
                                        </p:cTn>
                                        <p:tgtEl>
                                          <p:spTgt spid="59412"/>
                                        </p:tgtEl>
                                        <p:attrNameLst>
                                          <p:attrName>style.visibility</p:attrName>
                                        </p:attrNameLst>
                                      </p:cBhvr>
                                      <p:to>
                                        <p:strVal val="visible"/>
                                      </p:to>
                                    </p:set>
                                    <p:animEffect transition="in" filter="fade">
                                      <p:cBhvr>
                                        <p:cTn id="22" dur="2000"/>
                                        <p:tgtEl>
                                          <p:spTgt spid="59412"/>
                                        </p:tgtEl>
                                      </p:cBhvr>
                                    </p:animEffect>
                                    <p:anim calcmode="lin" valueType="num">
                                      <p:cBhvr>
                                        <p:cTn id="23" dur="2000" fill="hold"/>
                                        <p:tgtEl>
                                          <p:spTgt spid="59412"/>
                                        </p:tgtEl>
                                        <p:attrNameLst>
                                          <p:attrName>ppt_w</p:attrName>
                                        </p:attrNameLst>
                                      </p:cBhvr>
                                      <p:tavLst>
                                        <p:tav tm="0" fmla="#ppt_w*sin(2.5*pi*$)">
                                          <p:val>
                                            <p:fltVal val="0"/>
                                          </p:val>
                                        </p:tav>
                                        <p:tav tm="100000">
                                          <p:val>
                                            <p:fltVal val="1"/>
                                          </p:val>
                                        </p:tav>
                                      </p:tavLst>
                                    </p:anim>
                                    <p:anim calcmode="lin" valueType="num">
                                      <p:cBhvr>
                                        <p:cTn id="24" dur="2000" fill="hold"/>
                                        <p:tgtEl>
                                          <p:spTgt spid="59412"/>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9402"/>
                                        </p:tgtEl>
                                        <p:attrNameLst>
                                          <p:attrName>style.visibility</p:attrName>
                                        </p:attrNameLst>
                                      </p:cBhvr>
                                      <p:to>
                                        <p:strVal val="visible"/>
                                      </p:to>
                                    </p:set>
                                    <p:animEffect transition="in" filter="wipe(left)">
                                      <p:cBhvr>
                                        <p:cTn id="29" dur="500"/>
                                        <p:tgtEl>
                                          <p:spTgt spid="5940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9400"/>
                                        </p:tgtEl>
                                        <p:attrNameLst>
                                          <p:attrName>style.visibility</p:attrName>
                                        </p:attrNameLst>
                                      </p:cBhvr>
                                      <p:to>
                                        <p:strVal val="visible"/>
                                      </p:to>
                                    </p:set>
                                    <p:animEffect transition="in" filter="wipe(down)">
                                      <p:cBhvr>
                                        <p:cTn id="34" dur="500"/>
                                        <p:tgtEl>
                                          <p:spTgt spid="5940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59409"/>
                                        </p:tgtEl>
                                        <p:attrNameLst>
                                          <p:attrName>style.visibility</p:attrName>
                                        </p:attrNameLst>
                                      </p:cBhvr>
                                      <p:to>
                                        <p:strVal val="visible"/>
                                      </p:to>
                                    </p:set>
                                    <p:animEffect transition="in" filter="wipe(left)">
                                      <p:cBhvr>
                                        <p:cTn id="39" dur="500"/>
                                        <p:tgtEl>
                                          <p:spTgt spid="5940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9413"/>
                                        </p:tgtEl>
                                        <p:attrNameLst>
                                          <p:attrName>style.visibility</p:attrName>
                                        </p:attrNameLst>
                                      </p:cBhvr>
                                      <p:to>
                                        <p:strVal val="visible"/>
                                      </p:to>
                                    </p:set>
                                    <p:animEffect transition="in" filter="wipe(left)">
                                      <p:cBhvr>
                                        <p:cTn id="44" dur="500"/>
                                        <p:tgtEl>
                                          <p:spTgt spid="59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0" grpId="0" animBg="1"/>
      <p:bldP spid="59401" grpId="0" animBg="1"/>
      <p:bldP spid="59402" grpId="0" animBg="1"/>
      <p:bldP spid="59412" grpId="0"/>
      <p:bldP spid="594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Placeholder 2"/>
          <p:cNvSpPr>
            <a:spLocks noGrp="1"/>
          </p:cNvSpPr>
          <p:nvPr>
            <p:ph type="body" sz="quarter" idx="10"/>
          </p:nvPr>
        </p:nvSpPr>
        <p:spPr/>
        <p:txBody>
          <a:bodyPr>
            <a:normAutofit/>
          </a:bodyPr>
          <a:lstStyle/>
          <a:p>
            <a:r>
              <a:rPr lang="en-US" dirty="0" smtClean="0"/>
              <a:t>“</a:t>
            </a:r>
            <a:r>
              <a:rPr lang="en-US" u="sng" dirty="0" smtClean="0"/>
              <a:t>Collaboration</a:t>
            </a:r>
            <a:r>
              <a:rPr lang="en-US" dirty="0" smtClean="0"/>
              <a:t> is not the same as</a:t>
            </a:r>
          </a:p>
          <a:p>
            <a:r>
              <a:rPr lang="en-US" u="sng" dirty="0" smtClean="0"/>
              <a:t>cooperation</a:t>
            </a:r>
            <a:r>
              <a:rPr lang="en-US" dirty="0" smtClean="0"/>
              <a:t>. Collaboration requires</a:t>
            </a:r>
          </a:p>
          <a:p>
            <a:r>
              <a:rPr lang="en-US" dirty="0" smtClean="0"/>
              <a:t>alignment around a common goal.</a:t>
            </a:r>
          </a:p>
          <a:p>
            <a:r>
              <a:rPr lang="en-US" dirty="0" smtClean="0"/>
              <a:t>Collaboration is about doing</a:t>
            </a:r>
          </a:p>
          <a:p>
            <a:r>
              <a:rPr lang="en-US" dirty="0" smtClean="0"/>
              <a:t>something together. Collaboration</a:t>
            </a:r>
          </a:p>
          <a:p>
            <a:r>
              <a:rPr lang="en-US" dirty="0" smtClean="0"/>
              <a:t>only lasts as long as the alignment</a:t>
            </a:r>
          </a:p>
          <a:p>
            <a:r>
              <a:rPr lang="en-US" dirty="0" smtClean="0"/>
              <a:t>around common purpose lasts.”</a:t>
            </a:r>
          </a:p>
        </p:txBody>
      </p:sp>
      <p:sp>
        <p:nvSpPr>
          <p:cNvPr id="18435" name="Text Placeholder 3"/>
          <p:cNvSpPr>
            <a:spLocks noGrp="1"/>
          </p:cNvSpPr>
          <p:nvPr>
            <p:ph type="body" sz="quarter" idx="11"/>
          </p:nvPr>
        </p:nvSpPr>
        <p:spPr/>
        <p:txBody>
          <a:bodyPr/>
          <a:lstStyle/>
          <a:p>
            <a:r>
              <a:rPr lang="en-US" smtClean="0"/>
              <a:t>James Hilton, U. of Virginia</a:t>
            </a:r>
          </a:p>
        </p:txBody>
      </p:sp>
    </p:spTree>
    <p:extLst>
      <p:ext uri="{BB962C8B-B14F-4D97-AF65-F5344CB8AC3E}">
        <p14:creationId xmlns:p14="http://schemas.microsoft.com/office/powerpoint/2010/main" val="828249616"/>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Collaboration </a:t>
            </a:r>
            <a:r>
              <a:rPr lang="en-US" i="1" dirty="0" smtClean="0"/>
              <a:t>at Scale</a:t>
            </a:r>
            <a:r>
              <a:rPr lang="en-US" dirty="0" smtClean="0"/>
              <a:t> is Possible</a:t>
            </a:r>
            <a:endParaRPr lang="en-US" dirty="0"/>
          </a:p>
        </p:txBody>
      </p:sp>
      <p:pic>
        <p:nvPicPr>
          <p:cNvPr id="9" name="Picture 8" descr="Screen shot 2011-03-29 at 9.55.44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1644" y="3033059"/>
            <a:ext cx="7043595" cy="3101501"/>
          </a:xfrm>
          <a:prstGeom prst="rect">
            <a:avLst/>
          </a:prstGeom>
        </p:spPr>
      </p:pic>
      <p:pic>
        <p:nvPicPr>
          <p:cNvPr id="6" name="Picture 5"/>
          <p:cNvPicPr>
            <a:picLocks noChangeAspect="1"/>
          </p:cNvPicPr>
          <p:nvPr/>
        </p:nvPicPr>
        <p:blipFill>
          <a:blip r:embed="rId3">
            <a:clrChange>
              <a:clrFrom>
                <a:srgbClr val="000000"/>
              </a:clrFrom>
              <a:clrTo>
                <a:srgbClr val="000000">
                  <a:alpha val="0"/>
                </a:srgbClr>
              </a:clrTo>
            </a:clrChange>
          </a:blip>
          <a:stretch>
            <a:fillRect/>
          </a:stretch>
        </p:blipFill>
        <p:spPr>
          <a:xfrm>
            <a:off x="-109308" y="1152300"/>
            <a:ext cx="3211571" cy="2745893"/>
          </a:xfrm>
          <a:prstGeom prst="rect">
            <a:avLst/>
          </a:prstGeom>
        </p:spPr>
      </p:pic>
      <p:pic>
        <p:nvPicPr>
          <p:cNvPr id="4" name="Picture 3"/>
          <p:cNvPicPr>
            <a:picLocks noChangeAspect="1"/>
          </p:cNvPicPr>
          <p:nvPr/>
        </p:nvPicPr>
        <p:blipFill>
          <a:blip r:embed="rId4">
            <a:clrChange>
              <a:clrFrom>
                <a:srgbClr val="000000"/>
              </a:clrFrom>
              <a:clrTo>
                <a:srgbClr val="000000">
                  <a:alpha val="0"/>
                </a:srgbClr>
              </a:clrTo>
            </a:clrChange>
          </a:blip>
          <a:stretch>
            <a:fillRect/>
          </a:stretch>
        </p:blipFill>
        <p:spPr>
          <a:xfrm>
            <a:off x="6142597" y="4836385"/>
            <a:ext cx="4150100" cy="2021615"/>
          </a:xfrm>
          <a:prstGeom prst="rect">
            <a:avLst/>
          </a:prstGeom>
        </p:spPr>
      </p:pic>
      <p:sp>
        <p:nvSpPr>
          <p:cNvPr id="3" name="TextBox 2"/>
          <p:cNvSpPr txBox="1"/>
          <p:nvPr/>
        </p:nvSpPr>
        <p:spPr>
          <a:xfrm>
            <a:off x="3546272" y="2243371"/>
            <a:ext cx="5299047" cy="461665"/>
          </a:xfrm>
          <a:prstGeom prst="rect">
            <a:avLst/>
          </a:prstGeom>
          <a:noFill/>
        </p:spPr>
        <p:txBody>
          <a:bodyPr wrap="none" rtlCol="0">
            <a:spAutoFit/>
          </a:bodyPr>
          <a:lstStyle/>
          <a:p>
            <a:r>
              <a:rPr lang="en-US" sz="2400" dirty="0" smtClean="0">
                <a:latin typeface="+mn-lt"/>
              </a:rPr>
              <a:t>The Internet </a:t>
            </a:r>
            <a:r>
              <a:rPr lang="en-US" sz="2400" dirty="0">
                <a:latin typeface="+mn-lt"/>
              </a:rPr>
              <a:t>R</a:t>
            </a:r>
            <a:r>
              <a:rPr lang="en-US" sz="2400" dirty="0" smtClean="0">
                <a:latin typeface="+mn-lt"/>
              </a:rPr>
              <a:t>educes Coordination Costs</a:t>
            </a:r>
          </a:p>
        </p:txBody>
      </p:sp>
    </p:spTree>
    <p:extLst>
      <p:ext uri="{BB962C8B-B14F-4D97-AF65-F5344CB8AC3E}">
        <p14:creationId xmlns:p14="http://schemas.microsoft.com/office/powerpoint/2010/main" val="123812312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2009 Nobel Prize in Economics</a:t>
            </a:r>
            <a:endParaRPr lang="en-US" dirty="0"/>
          </a:p>
        </p:txBody>
      </p:sp>
      <p:grpSp>
        <p:nvGrpSpPr>
          <p:cNvPr id="10" name="Group 9"/>
          <p:cNvGrpSpPr/>
          <p:nvPr/>
        </p:nvGrpSpPr>
        <p:grpSpPr>
          <a:xfrm>
            <a:off x="838200" y="1295400"/>
            <a:ext cx="7848600" cy="2579132"/>
            <a:chOff x="838200" y="1295400"/>
            <a:chExt cx="7848600" cy="2579132"/>
          </a:xfrm>
        </p:grpSpPr>
        <p:sp>
          <p:nvSpPr>
            <p:cNvPr id="4" name="TextBox 3"/>
            <p:cNvSpPr txBox="1"/>
            <p:nvPr/>
          </p:nvSpPr>
          <p:spPr>
            <a:xfrm>
              <a:off x="1219200" y="3505200"/>
              <a:ext cx="1595309" cy="369332"/>
            </a:xfrm>
            <a:prstGeom prst="rect">
              <a:avLst/>
            </a:prstGeom>
            <a:noFill/>
          </p:spPr>
          <p:txBody>
            <a:bodyPr wrap="none" rtlCol="0">
              <a:spAutoFit/>
            </a:bodyPr>
            <a:lstStyle/>
            <a:p>
              <a:r>
                <a:rPr lang="en-US" dirty="0" err="1" smtClean="0"/>
                <a:t>Elinor</a:t>
              </a:r>
              <a:r>
                <a:rPr lang="en-US" dirty="0" smtClean="0"/>
                <a:t> </a:t>
              </a:r>
              <a:r>
                <a:rPr lang="en-US" dirty="0" err="1" smtClean="0"/>
                <a:t>Ostrom</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838200" y="1295400"/>
              <a:ext cx="2133600" cy="2133600"/>
            </a:xfrm>
            <a:prstGeom prst="rect">
              <a:avLst/>
            </a:prstGeom>
            <a:noFill/>
            <a:ln w="9525">
              <a:noFill/>
              <a:miter lim="800000"/>
              <a:headEnd/>
              <a:tailEnd/>
            </a:ln>
          </p:spPr>
        </p:pic>
        <p:sp>
          <p:nvSpPr>
            <p:cNvPr id="6" name="Rectangle 5"/>
            <p:cNvSpPr/>
            <p:nvPr/>
          </p:nvSpPr>
          <p:spPr>
            <a:xfrm>
              <a:off x="3429000" y="1447800"/>
              <a:ext cx="5257800" cy="1938992"/>
            </a:xfrm>
            <a:prstGeom prst="rect">
              <a:avLst/>
            </a:prstGeom>
          </p:spPr>
          <p:txBody>
            <a:bodyPr wrap="square">
              <a:spAutoFit/>
            </a:bodyPr>
            <a:lstStyle/>
            <a:p>
              <a:r>
                <a:rPr lang="en-US" sz="2400" dirty="0" smtClean="0"/>
                <a:t>“…challenged the conventional wisdom that common property is poorly managed and should be either regulated by central authorities or privatized.”</a:t>
              </a:r>
              <a:endParaRPr lang="en-US" sz="2400" dirty="0"/>
            </a:p>
          </p:txBody>
        </p:sp>
      </p:grpSp>
      <p:grpSp>
        <p:nvGrpSpPr>
          <p:cNvPr id="11" name="Group 10"/>
          <p:cNvGrpSpPr/>
          <p:nvPr/>
        </p:nvGrpSpPr>
        <p:grpSpPr>
          <a:xfrm>
            <a:off x="304800" y="3810000"/>
            <a:ext cx="8093512" cy="2830056"/>
            <a:chOff x="304800" y="3810000"/>
            <a:chExt cx="8093512" cy="2830056"/>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00" y="3810000"/>
              <a:ext cx="2302312" cy="2352675"/>
            </a:xfrm>
            <a:prstGeom prst="rect">
              <a:avLst/>
            </a:prstGeom>
            <a:noFill/>
            <a:ln w="9525">
              <a:noFill/>
              <a:miter lim="800000"/>
              <a:headEnd/>
              <a:tailEnd/>
            </a:ln>
          </p:spPr>
        </p:pic>
        <p:sp>
          <p:nvSpPr>
            <p:cNvPr id="8" name="TextBox 7"/>
            <p:cNvSpPr txBox="1"/>
            <p:nvPr/>
          </p:nvSpPr>
          <p:spPr>
            <a:xfrm>
              <a:off x="6324600" y="6248400"/>
              <a:ext cx="1967205" cy="369332"/>
            </a:xfrm>
            <a:prstGeom prst="rect">
              <a:avLst/>
            </a:prstGeom>
            <a:noFill/>
          </p:spPr>
          <p:txBody>
            <a:bodyPr wrap="none" rtlCol="0">
              <a:spAutoFit/>
            </a:bodyPr>
            <a:lstStyle/>
            <a:p>
              <a:r>
                <a:rPr lang="en-US" dirty="0" smtClean="0"/>
                <a:t>Oliver Williamson</a:t>
              </a:r>
              <a:endParaRPr lang="en-US" dirty="0"/>
            </a:p>
          </p:txBody>
        </p:sp>
        <p:sp>
          <p:nvSpPr>
            <p:cNvPr id="9" name="Rectangle 8"/>
            <p:cNvSpPr/>
            <p:nvPr/>
          </p:nvSpPr>
          <p:spPr>
            <a:xfrm>
              <a:off x="304800" y="3962400"/>
              <a:ext cx="5943600" cy="2677656"/>
            </a:xfrm>
            <a:prstGeom prst="rect">
              <a:avLst/>
            </a:prstGeom>
          </p:spPr>
          <p:txBody>
            <a:bodyPr wrap="square">
              <a:spAutoFit/>
            </a:bodyPr>
            <a:lstStyle/>
            <a:p>
              <a:r>
                <a:rPr lang="en-US" sz="2400" dirty="0" smtClean="0"/>
                <a:t>“…focuses on the problem of regulating transactions that are not covered by detailed contracts or legal rules. He has argued that markets and firms (hierarchies) should be seen as alternative governance structures that differ in how they resolve conflicts of interest.”</a:t>
              </a:r>
              <a:endParaRPr lang="en-US" sz="2400" dirty="0"/>
            </a:p>
          </p:txBody>
        </p:sp>
      </p:grpSp>
    </p:spTree>
    <p:extLst>
      <p:ext uri="{BB962C8B-B14F-4D97-AF65-F5344CB8AC3E}">
        <p14:creationId xmlns:p14="http://schemas.microsoft.com/office/powerpoint/2010/main" val="512665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46"/>
          <p:cNvGrpSpPr>
            <a:grpSpLocks/>
          </p:cNvGrpSpPr>
          <p:nvPr/>
        </p:nvGrpSpPr>
        <p:grpSpPr bwMode="auto">
          <a:xfrm>
            <a:off x="152400" y="2400300"/>
            <a:ext cx="1679575" cy="2008086"/>
            <a:chOff x="152400" y="2400300"/>
            <a:chExt cx="1678931" cy="2007530"/>
          </a:xfrm>
        </p:grpSpPr>
        <p:sp>
          <p:nvSpPr>
            <p:cNvPr id="6" name="Rounded Rectangle 5"/>
            <p:cNvSpPr/>
            <p:nvPr/>
          </p:nvSpPr>
          <p:spPr>
            <a:xfrm>
              <a:off x="153987" y="2400300"/>
              <a:ext cx="1675757" cy="144739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c</a:t>
              </a:r>
            </a:p>
          </p:txBody>
        </p:sp>
        <p:pic>
          <p:nvPicPr>
            <p:cNvPr id="32794"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2400" y="3276600"/>
              <a:ext cx="1678931" cy="304800"/>
            </a:xfrm>
            <a:prstGeom prst="rect">
              <a:avLst/>
            </a:prstGeom>
            <a:noFill/>
            <a:ln w="9525">
              <a:noFill/>
              <a:miter lim="800000"/>
              <a:headEnd/>
              <a:tailEnd/>
            </a:ln>
          </p:spPr>
        </p:pic>
        <p:pic>
          <p:nvPicPr>
            <p:cNvPr id="32795" name="Picture 3"/>
            <p:cNvPicPr>
              <a:picLocks noChangeAspect="1" noChangeArrowheads="1"/>
            </p:cNvPicPr>
            <p:nvPr/>
          </p:nvPicPr>
          <p:blipFill>
            <a:blip r:embed="rId6" cstate="print"/>
            <a:srcRect/>
            <a:stretch>
              <a:fillRect/>
            </a:stretch>
          </p:blipFill>
          <p:spPr bwMode="auto">
            <a:xfrm>
              <a:off x="601340" y="2438400"/>
              <a:ext cx="781050" cy="742950"/>
            </a:xfrm>
            <a:prstGeom prst="rect">
              <a:avLst/>
            </a:prstGeom>
            <a:noFill/>
            <a:ln w="9525">
              <a:noFill/>
              <a:miter lim="800000"/>
              <a:headEnd/>
              <a:tailEnd/>
            </a:ln>
          </p:spPr>
        </p:pic>
        <p:sp>
          <p:nvSpPr>
            <p:cNvPr id="32796" name="TextBox 19"/>
            <p:cNvSpPr txBox="1">
              <a:spLocks noChangeArrowheads="1"/>
            </p:cNvSpPr>
            <p:nvPr/>
          </p:nvSpPr>
          <p:spPr bwMode="auto">
            <a:xfrm>
              <a:off x="606531" y="4038600"/>
              <a:ext cx="761135" cy="369230"/>
            </a:xfrm>
            <a:prstGeom prst="rect">
              <a:avLst/>
            </a:prstGeom>
            <a:noFill/>
            <a:ln w="9525">
              <a:noFill/>
              <a:miter lim="800000"/>
              <a:headEnd/>
              <a:tailEnd/>
            </a:ln>
          </p:spPr>
          <p:txBody>
            <a:bodyPr wrap="none">
              <a:spAutoFit/>
            </a:bodyPr>
            <a:lstStyle/>
            <a:p>
              <a:r>
                <a:rPr lang="en-US" b="1" dirty="0" smtClean="0">
                  <a:latin typeface="Calibri" pitchFamily="34" charset="0"/>
                </a:rPr>
                <a:t>Books</a:t>
              </a:r>
              <a:endParaRPr lang="en-US" b="1" dirty="0">
                <a:latin typeface="Calibri" pitchFamily="34" charset="0"/>
              </a:endParaRPr>
            </a:p>
          </p:txBody>
        </p:sp>
      </p:grpSp>
      <p:grpSp>
        <p:nvGrpSpPr>
          <p:cNvPr id="32771" name="Group 44"/>
          <p:cNvGrpSpPr>
            <a:grpSpLocks/>
          </p:cNvGrpSpPr>
          <p:nvPr/>
        </p:nvGrpSpPr>
        <p:grpSpPr bwMode="auto">
          <a:xfrm>
            <a:off x="3697288" y="2411413"/>
            <a:ext cx="1676400" cy="2008187"/>
            <a:chOff x="1962150" y="2400300"/>
            <a:chExt cx="1676400" cy="2007632"/>
          </a:xfrm>
        </p:grpSpPr>
        <p:sp>
          <p:nvSpPr>
            <p:cNvPr id="2" name="Rounded Rectangle 1"/>
            <p:cNvSpPr/>
            <p:nvPr/>
          </p:nvSpPr>
          <p:spPr>
            <a:xfrm>
              <a:off x="1962150" y="2400300"/>
              <a:ext cx="1676400" cy="1447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c</a:t>
              </a:r>
            </a:p>
          </p:txBody>
        </p:sp>
        <p:pic>
          <p:nvPicPr>
            <p:cNvPr id="32791" name="Picture 4"/>
            <p:cNvPicPr>
              <a:picLocks noChangeAspect="1" noChangeArrowheads="1"/>
            </p:cNvPicPr>
            <p:nvPr/>
          </p:nvPicPr>
          <p:blipFill>
            <a:blip r:embed="rId7" cstate="print"/>
            <a:srcRect/>
            <a:stretch>
              <a:fillRect/>
            </a:stretch>
          </p:blipFill>
          <p:spPr bwMode="auto">
            <a:xfrm>
              <a:off x="2038350" y="2895600"/>
              <a:ext cx="1524000" cy="393290"/>
            </a:xfrm>
            <a:prstGeom prst="rect">
              <a:avLst/>
            </a:prstGeom>
            <a:noFill/>
            <a:ln w="9525">
              <a:noFill/>
              <a:miter lim="800000"/>
              <a:headEnd/>
              <a:tailEnd/>
            </a:ln>
          </p:spPr>
        </p:pic>
        <p:sp>
          <p:nvSpPr>
            <p:cNvPr id="32792" name="TextBox 39"/>
            <p:cNvSpPr txBox="1">
              <a:spLocks noChangeArrowheads="1"/>
            </p:cNvSpPr>
            <p:nvPr/>
          </p:nvSpPr>
          <p:spPr bwMode="auto">
            <a:xfrm>
              <a:off x="2239010" y="4038600"/>
              <a:ext cx="1146661" cy="369332"/>
            </a:xfrm>
            <a:prstGeom prst="rect">
              <a:avLst/>
            </a:prstGeom>
            <a:noFill/>
            <a:ln w="9525">
              <a:noFill/>
              <a:miter lim="800000"/>
              <a:headEnd/>
              <a:tailEnd/>
            </a:ln>
          </p:spPr>
          <p:txBody>
            <a:bodyPr wrap="none">
              <a:spAutoFit/>
            </a:bodyPr>
            <a:lstStyle/>
            <a:p>
              <a:r>
                <a:rPr lang="en-US" b="1">
                  <a:latin typeface="Calibri" pitchFamily="34" charset="0"/>
                </a:rPr>
                <a:t>Textbooks</a:t>
              </a:r>
            </a:p>
          </p:txBody>
        </p:sp>
      </p:grpSp>
      <p:grpSp>
        <p:nvGrpSpPr>
          <p:cNvPr id="32772" name="Group 50"/>
          <p:cNvGrpSpPr>
            <a:grpSpLocks/>
          </p:cNvGrpSpPr>
          <p:nvPr/>
        </p:nvGrpSpPr>
        <p:grpSpPr bwMode="auto">
          <a:xfrm>
            <a:off x="1925638" y="2400300"/>
            <a:ext cx="1676400" cy="2008188"/>
            <a:chOff x="1981200" y="1800225"/>
            <a:chExt cx="1676400" cy="1505724"/>
          </a:xfrm>
        </p:grpSpPr>
        <p:sp>
          <p:nvSpPr>
            <p:cNvPr id="3" name="Rounded Rectangle 2"/>
            <p:cNvSpPr/>
            <p:nvPr/>
          </p:nvSpPr>
          <p:spPr>
            <a:xfrm>
              <a:off x="1981200" y="1800225"/>
              <a:ext cx="1676400" cy="108554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c</a:t>
              </a:r>
            </a:p>
          </p:txBody>
        </p:sp>
        <p:grpSp>
          <p:nvGrpSpPr>
            <p:cNvPr id="32786" name="Group 49"/>
            <p:cNvGrpSpPr>
              <a:grpSpLocks/>
            </p:cNvGrpSpPr>
            <p:nvPr/>
          </p:nvGrpSpPr>
          <p:grpSpPr bwMode="auto">
            <a:xfrm>
              <a:off x="2247900" y="1847850"/>
              <a:ext cx="1143000" cy="990600"/>
              <a:chOff x="2247900" y="1809750"/>
              <a:chExt cx="1143000" cy="990600"/>
            </a:xfrm>
          </p:grpSpPr>
          <p:pic>
            <p:nvPicPr>
              <p:cNvPr id="32788" name="Picture 5"/>
              <p:cNvPicPr>
                <a:picLocks noChangeAspect="1" noChangeArrowheads="1"/>
              </p:cNvPicPr>
              <p:nvPr/>
            </p:nvPicPr>
            <p:blipFill>
              <a:blip r:embed="rId8" cstate="print"/>
              <a:srcRect/>
              <a:stretch>
                <a:fillRect/>
              </a:stretch>
            </p:blipFill>
            <p:spPr bwMode="auto">
              <a:xfrm>
                <a:off x="2247900" y="1809750"/>
                <a:ext cx="1143000" cy="581186"/>
              </a:xfrm>
              <a:prstGeom prst="rect">
                <a:avLst/>
              </a:prstGeom>
              <a:noFill/>
              <a:ln w="9525">
                <a:noFill/>
                <a:miter lim="800000"/>
                <a:headEnd/>
                <a:tailEnd/>
              </a:ln>
            </p:spPr>
          </p:pic>
          <p:sp>
            <p:nvSpPr>
              <p:cNvPr id="19" name="Rectangle 18"/>
              <p:cNvSpPr/>
              <p:nvPr/>
            </p:nvSpPr>
            <p:spPr>
              <a:xfrm>
                <a:off x="2247900" y="2342989"/>
                <a:ext cx="1143000" cy="4570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50" b="1" dirty="0">
                    <a:latin typeface="Times New Roman" pitchFamily="18" charset="0"/>
                    <a:cs typeface="Times New Roman" pitchFamily="18" charset="0"/>
                  </a:rPr>
                  <a:t>PUBLIC</a:t>
                </a:r>
                <a:br>
                  <a:rPr lang="en-US" sz="1050" b="1" dirty="0">
                    <a:latin typeface="Times New Roman" pitchFamily="18" charset="0"/>
                    <a:cs typeface="Times New Roman" pitchFamily="18" charset="0"/>
                  </a:rPr>
                </a:br>
                <a:r>
                  <a:rPr lang="en-US" sz="1050" b="1" dirty="0">
                    <a:latin typeface="Times New Roman" pitchFamily="18" charset="0"/>
                    <a:cs typeface="Times New Roman" pitchFamily="18" charset="0"/>
                  </a:rPr>
                  <a:t>KNOWLEDGE</a:t>
                </a:r>
              </a:p>
              <a:p>
                <a:pPr algn="ctr" fontAlgn="auto">
                  <a:spcBef>
                    <a:spcPts val="0"/>
                  </a:spcBef>
                  <a:spcAft>
                    <a:spcPts val="0"/>
                  </a:spcAft>
                  <a:defRPr/>
                </a:pPr>
                <a:r>
                  <a:rPr lang="en-US" sz="1050" b="1" dirty="0">
                    <a:latin typeface="Times New Roman" pitchFamily="18" charset="0"/>
                    <a:cs typeface="Times New Roman" pitchFamily="18" charset="0"/>
                  </a:rPr>
                  <a:t>PROJECT</a:t>
                </a:r>
                <a:endParaRPr lang="en-US" sz="1000" b="1" dirty="0">
                  <a:latin typeface="Times New Roman" pitchFamily="18" charset="0"/>
                  <a:cs typeface="Times New Roman" pitchFamily="18" charset="0"/>
                </a:endParaRPr>
              </a:p>
            </p:txBody>
          </p:sp>
        </p:grpSp>
        <p:sp>
          <p:nvSpPr>
            <p:cNvPr id="32787" name="TextBox 40"/>
            <p:cNvSpPr txBox="1">
              <a:spLocks noChangeArrowheads="1"/>
            </p:cNvSpPr>
            <p:nvPr/>
          </p:nvSpPr>
          <p:spPr bwMode="auto">
            <a:xfrm>
              <a:off x="2340744" y="3028950"/>
              <a:ext cx="974947" cy="276999"/>
            </a:xfrm>
            <a:prstGeom prst="rect">
              <a:avLst/>
            </a:prstGeom>
            <a:noFill/>
            <a:ln w="9525">
              <a:noFill/>
              <a:miter lim="800000"/>
              <a:headEnd/>
              <a:tailEnd/>
            </a:ln>
          </p:spPr>
          <p:txBody>
            <a:bodyPr wrap="none">
              <a:spAutoFit/>
            </a:bodyPr>
            <a:lstStyle/>
            <a:p>
              <a:r>
                <a:rPr lang="en-US" b="1">
                  <a:latin typeface="Calibri" pitchFamily="34" charset="0"/>
                </a:rPr>
                <a:t>Journals</a:t>
              </a:r>
            </a:p>
          </p:txBody>
        </p:sp>
      </p:grpSp>
      <p:grpSp>
        <p:nvGrpSpPr>
          <p:cNvPr id="32773" name="Group 47"/>
          <p:cNvGrpSpPr>
            <a:grpSpLocks/>
          </p:cNvGrpSpPr>
          <p:nvPr/>
        </p:nvGrpSpPr>
        <p:grpSpPr bwMode="auto">
          <a:xfrm>
            <a:off x="5467350" y="2400300"/>
            <a:ext cx="1676400" cy="2008188"/>
            <a:chOff x="5596592" y="2400300"/>
            <a:chExt cx="1676400" cy="2007632"/>
          </a:xfrm>
        </p:grpSpPr>
        <p:sp>
          <p:nvSpPr>
            <p:cNvPr id="4" name="Rounded Rectangle 3"/>
            <p:cNvSpPr/>
            <p:nvPr/>
          </p:nvSpPr>
          <p:spPr>
            <a:xfrm>
              <a:off x="5596592" y="2400300"/>
              <a:ext cx="1676400" cy="144739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c</a:t>
              </a:r>
            </a:p>
          </p:txBody>
        </p:sp>
        <p:pic>
          <p:nvPicPr>
            <p:cNvPr id="32783" name="Picture 7" descr="Sakai"/>
            <p:cNvPicPr>
              <a:picLocks noChangeAspect="1" noChangeArrowheads="1"/>
            </p:cNvPicPr>
            <p:nvPr>
              <p:custDataLst>
                <p:tags r:id="rId3"/>
              </p:custDataLst>
            </p:nvPr>
          </p:nvPicPr>
          <p:blipFill>
            <a:blip r:embed="rId9" cstate="print"/>
            <a:srcRect/>
            <a:stretch>
              <a:fillRect/>
            </a:stretch>
          </p:blipFill>
          <p:spPr bwMode="auto">
            <a:xfrm>
              <a:off x="5811698" y="2667000"/>
              <a:ext cx="1246188" cy="761074"/>
            </a:xfrm>
            <a:prstGeom prst="rect">
              <a:avLst/>
            </a:prstGeom>
            <a:noFill/>
            <a:ln w="9525">
              <a:noFill/>
              <a:miter lim="800000"/>
              <a:headEnd/>
              <a:tailEnd/>
            </a:ln>
          </p:spPr>
        </p:pic>
        <p:sp>
          <p:nvSpPr>
            <p:cNvPr id="32784" name="TextBox 41"/>
            <p:cNvSpPr txBox="1">
              <a:spLocks noChangeArrowheads="1"/>
            </p:cNvSpPr>
            <p:nvPr/>
          </p:nvSpPr>
          <p:spPr bwMode="auto">
            <a:xfrm>
              <a:off x="5986380" y="4038600"/>
              <a:ext cx="1005403" cy="369332"/>
            </a:xfrm>
            <a:prstGeom prst="rect">
              <a:avLst/>
            </a:prstGeom>
            <a:noFill/>
            <a:ln w="9525">
              <a:noFill/>
              <a:miter lim="800000"/>
              <a:headEnd/>
              <a:tailEnd/>
            </a:ln>
          </p:spPr>
          <p:txBody>
            <a:bodyPr wrap="none">
              <a:spAutoFit/>
            </a:bodyPr>
            <a:lstStyle/>
            <a:p>
              <a:r>
                <a:rPr lang="en-US" b="1">
                  <a:latin typeface="Calibri" pitchFamily="34" charset="0"/>
                </a:rPr>
                <a:t>Learning</a:t>
              </a:r>
            </a:p>
          </p:txBody>
        </p:sp>
      </p:grpSp>
      <p:grpSp>
        <p:nvGrpSpPr>
          <p:cNvPr id="32774" name="Group 48"/>
          <p:cNvGrpSpPr>
            <a:grpSpLocks/>
          </p:cNvGrpSpPr>
          <p:nvPr/>
        </p:nvGrpSpPr>
        <p:grpSpPr bwMode="auto">
          <a:xfrm>
            <a:off x="7239000" y="2400300"/>
            <a:ext cx="1676400" cy="2008188"/>
            <a:chOff x="7391400" y="2400300"/>
            <a:chExt cx="1676400" cy="2007632"/>
          </a:xfrm>
        </p:grpSpPr>
        <p:sp>
          <p:nvSpPr>
            <p:cNvPr id="5" name="Rounded Rectangle 4"/>
            <p:cNvSpPr/>
            <p:nvPr/>
          </p:nvSpPr>
          <p:spPr>
            <a:xfrm>
              <a:off x="7391400" y="2400300"/>
              <a:ext cx="1676400" cy="144739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c</a:t>
              </a:r>
            </a:p>
          </p:txBody>
        </p:sp>
        <p:pic>
          <p:nvPicPr>
            <p:cNvPr id="32779" name="Picture 9" descr="kuali_trans"/>
            <p:cNvPicPr>
              <a:picLocks noChangeAspect="1" noChangeArrowheads="1"/>
            </p:cNvPicPr>
            <p:nvPr>
              <p:custDataLst>
                <p:tags r:id="rId1"/>
              </p:custDataLst>
            </p:nvPr>
          </p:nvPicPr>
          <p:blipFill>
            <a:blip r:embed="rId10" cstate="print">
              <a:extLst>
                <a:ext uri="{28A0092B-C50C-407E-A947-70E740481C1C}">
                  <a14:useLocalDpi xmlns:a14="http://schemas.microsoft.com/office/drawing/2010/main"/>
                </a:ext>
              </a:extLst>
            </a:blip>
            <a:srcRect/>
            <a:stretch>
              <a:fillRect/>
            </a:stretch>
          </p:blipFill>
          <p:spPr bwMode="auto">
            <a:xfrm>
              <a:off x="7543800" y="3172028"/>
              <a:ext cx="1371600" cy="561772"/>
            </a:xfrm>
            <a:prstGeom prst="rect">
              <a:avLst/>
            </a:prstGeom>
            <a:noFill/>
            <a:ln w="9525">
              <a:noFill/>
              <a:miter lim="800000"/>
              <a:headEnd/>
              <a:tailEnd/>
            </a:ln>
          </p:spPr>
        </p:pic>
        <p:pic>
          <p:nvPicPr>
            <p:cNvPr id="32780" name="Picture 9" descr="kuali_trans"/>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a:ext>
              </a:extLst>
            </a:blip>
            <a:srcRect/>
            <a:stretch>
              <a:fillRect/>
            </a:stretch>
          </p:blipFill>
          <p:spPr bwMode="auto">
            <a:xfrm>
              <a:off x="7840953" y="2514600"/>
              <a:ext cx="777294" cy="762000"/>
            </a:xfrm>
            <a:prstGeom prst="rect">
              <a:avLst/>
            </a:prstGeom>
            <a:noFill/>
            <a:ln w="9525">
              <a:noFill/>
              <a:miter lim="800000"/>
              <a:headEnd/>
              <a:tailEnd/>
            </a:ln>
          </p:spPr>
        </p:pic>
        <p:sp>
          <p:nvSpPr>
            <p:cNvPr id="32781" name="TextBox 42"/>
            <p:cNvSpPr txBox="1">
              <a:spLocks noChangeArrowheads="1"/>
            </p:cNvSpPr>
            <p:nvPr/>
          </p:nvSpPr>
          <p:spPr bwMode="auto">
            <a:xfrm>
              <a:off x="7456215" y="4038600"/>
              <a:ext cx="1586653" cy="369332"/>
            </a:xfrm>
            <a:prstGeom prst="rect">
              <a:avLst/>
            </a:prstGeom>
            <a:noFill/>
            <a:ln w="9525">
              <a:noFill/>
              <a:miter lim="800000"/>
              <a:headEnd/>
              <a:tailEnd/>
            </a:ln>
          </p:spPr>
          <p:txBody>
            <a:bodyPr wrap="none">
              <a:spAutoFit/>
            </a:bodyPr>
            <a:lstStyle/>
            <a:p>
              <a:r>
                <a:rPr lang="en-US" b="1">
                  <a:latin typeface="Calibri" pitchFamily="34" charset="0"/>
                </a:rPr>
                <a:t>Administrative</a:t>
              </a:r>
            </a:p>
          </p:txBody>
        </p:sp>
      </p:grpSp>
      <p:sp>
        <p:nvSpPr>
          <p:cNvPr id="32775" name="Title 43"/>
          <p:cNvSpPr>
            <a:spLocks noGrp="1"/>
          </p:cNvSpPr>
          <p:nvPr>
            <p:ph type="title"/>
          </p:nvPr>
        </p:nvSpPr>
        <p:spPr/>
        <p:txBody>
          <a:bodyPr/>
          <a:lstStyle/>
          <a:p>
            <a:r>
              <a:rPr lang="en-US" smtClean="0"/>
              <a:t>Meta-university Collaborations</a:t>
            </a:r>
          </a:p>
        </p:txBody>
      </p:sp>
      <p:sp>
        <p:nvSpPr>
          <p:cNvPr id="32776" name="TextBox 26"/>
          <p:cNvSpPr txBox="1">
            <a:spLocks noChangeArrowheads="1"/>
          </p:cNvSpPr>
          <p:nvPr/>
        </p:nvSpPr>
        <p:spPr bwMode="auto">
          <a:xfrm>
            <a:off x="6620371" y="1168812"/>
            <a:ext cx="2239962" cy="369888"/>
          </a:xfrm>
          <a:prstGeom prst="rect">
            <a:avLst/>
          </a:prstGeom>
          <a:noFill/>
          <a:ln w="9525">
            <a:noFill/>
            <a:miter lim="800000"/>
            <a:headEnd/>
            <a:tailEnd/>
          </a:ln>
        </p:spPr>
        <p:txBody>
          <a:bodyPr wrap="none">
            <a:spAutoFit/>
          </a:bodyPr>
          <a:lstStyle/>
          <a:p>
            <a:r>
              <a:rPr lang="en-US" dirty="0">
                <a:latin typeface="Calibri" pitchFamily="34" charset="0"/>
              </a:rPr>
              <a:t>(Just to name a </a:t>
            </a:r>
            <a:r>
              <a:rPr lang="en-US" u="sng" dirty="0">
                <a:latin typeface="Calibri" pitchFamily="34" charset="0"/>
              </a:rPr>
              <a:t>few</a:t>
            </a:r>
            <a:r>
              <a:rPr lang="en-US" dirty="0">
                <a:latin typeface="Calibri" pitchFamily="34" charset="0"/>
              </a:rPr>
              <a:t>…)</a:t>
            </a:r>
          </a:p>
        </p:txBody>
      </p:sp>
      <p:sp>
        <p:nvSpPr>
          <p:cNvPr id="7" name="TextBox 6"/>
          <p:cNvSpPr txBox="1"/>
          <p:nvPr/>
        </p:nvSpPr>
        <p:spPr>
          <a:xfrm>
            <a:off x="324525" y="4987984"/>
            <a:ext cx="8169999" cy="830997"/>
          </a:xfrm>
          <a:prstGeom prst="rect">
            <a:avLst/>
          </a:prstGeom>
          <a:noFill/>
        </p:spPr>
        <p:txBody>
          <a:bodyPr wrap="none" rtlCol="0">
            <a:spAutoFit/>
          </a:bodyPr>
          <a:lstStyle/>
          <a:p>
            <a:pPr algn="ctr"/>
            <a:r>
              <a:rPr lang="en-US" sz="2400" i="1" dirty="0" smtClean="0"/>
              <a:t>Very real lessons and insights from the past decade.</a:t>
            </a:r>
            <a:br>
              <a:rPr lang="en-US" sz="2400" i="1" dirty="0" smtClean="0"/>
            </a:br>
            <a:r>
              <a:rPr lang="en-US" sz="2400" i="1" dirty="0" smtClean="0"/>
              <a:t>Rules of the game created FOR higher education’s values</a:t>
            </a:r>
            <a:endParaRPr lang="en-US" sz="2400" i="1" dirty="0"/>
          </a:p>
        </p:txBody>
      </p:sp>
    </p:spTree>
    <p:extLst>
      <p:ext uri="{BB962C8B-B14F-4D97-AF65-F5344CB8AC3E}">
        <p14:creationId xmlns:p14="http://schemas.microsoft.com/office/powerpoint/2010/main" val="1847429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500"/>
                                        <p:tgtEl>
                                          <p:spTgt spid="32770"/>
                                        </p:tgtEl>
                                      </p:cBhvr>
                                    </p:animEffect>
                                  </p:childTnLst>
                                </p:cTn>
                              </p:par>
                              <p:par>
                                <p:cTn id="8" presetID="10" presetClass="entr" presetSubtype="0" fill="hold" nodeType="withEffect">
                                  <p:stCondLst>
                                    <p:cond delay="1000"/>
                                  </p:stCondLst>
                                  <p:childTnLst>
                                    <p:set>
                                      <p:cBhvr>
                                        <p:cTn id="9" dur="1" fill="hold">
                                          <p:stCondLst>
                                            <p:cond delay="0"/>
                                          </p:stCondLst>
                                        </p:cTn>
                                        <p:tgtEl>
                                          <p:spTgt spid="32772"/>
                                        </p:tgtEl>
                                        <p:attrNameLst>
                                          <p:attrName>style.visibility</p:attrName>
                                        </p:attrNameLst>
                                      </p:cBhvr>
                                      <p:to>
                                        <p:strVal val="visible"/>
                                      </p:to>
                                    </p:set>
                                    <p:animEffect transition="in" filter="fade">
                                      <p:cBhvr>
                                        <p:cTn id="10" dur="500"/>
                                        <p:tgtEl>
                                          <p:spTgt spid="32772"/>
                                        </p:tgtEl>
                                      </p:cBhvr>
                                    </p:animEffect>
                                  </p:childTnLst>
                                </p:cTn>
                              </p:par>
                              <p:par>
                                <p:cTn id="11" presetID="10" presetClass="entr" presetSubtype="0" fill="hold" nodeType="withEffect">
                                  <p:stCondLst>
                                    <p:cond delay="2000"/>
                                  </p:stCondLst>
                                  <p:childTnLst>
                                    <p:set>
                                      <p:cBhvr>
                                        <p:cTn id="12" dur="1" fill="hold">
                                          <p:stCondLst>
                                            <p:cond delay="0"/>
                                          </p:stCondLst>
                                        </p:cTn>
                                        <p:tgtEl>
                                          <p:spTgt spid="32771"/>
                                        </p:tgtEl>
                                        <p:attrNameLst>
                                          <p:attrName>style.visibility</p:attrName>
                                        </p:attrNameLst>
                                      </p:cBhvr>
                                      <p:to>
                                        <p:strVal val="visible"/>
                                      </p:to>
                                    </p:set>
                                    <p:animEffect transition="in" filter="fade">
                                      <p:cBhvr>
                                        <p:cTn id="13" dur="500"/>
                                        <p:tgtEl>
                                          <p:spTgt spid="32771"/>
                                        </p:tgtEl>
                                      </p:cBhvr>
                                    </p:animEffect>
                                  </p:childTnLst>
                                </p:cTn>
                              </p:par>
                              <p:par>
                                <p:cTn id="14" presetID="10" presetClass="entr" presetSubtype="0" fill="hold" nodeType="withEffect">
                                  <p:stCondLst>
                                    <p:cond delay="3000"/>
                                  </p:stCondLst>
                                  <p:childTnLst>
                                    <p:set>
                                      <p:cBhvr>
                                        <p:cTn id="15" dur="1" fill="hold">
                                          <p:stCondLst>
                                            <p:cond delay="0"/>
                                          </p:stCondLst>
                                        </p:cTn>
                                        <p:tgtEl>
                                          <p:spTgt spid="32773"/>
                                        </p:tgtEl>
                                        <p:attrNameLst>
                                          <p:attrName>style.visibility</p:attrName>
                                        </p:attrNameLst>
                                      </p:cBhvr>
                                      <p:to>
                                        <p:strVal val="visible"/>
                                      </p:to>
                                    </p:set>
                                    <p:animEffect transition="in" filter="fade">
                                      <p:cBhvr>
                                        <p:cTn id="16" dur="500"/>
                                        <p:tgtEl>
                                          <p:spTgt spid="32773"/>
                                        </p:tgtEl>
                                      </p:cBhvr>
                                    </p:animEffect>
                                  </p:childTnLst>
                                </p:cTn>
                              </p:par>
                              <p:par>
                                <p:cTn id="17" presetID="10" presetClass="entr" presetSubtype="0" fill="hold" nodeType="withEffect">
                                  <p:stCondLst>
                                    <p:cond delay="4000"/>
                                  </p:stCondLst>
                                  <p:childTnLst>
                                    <p:set>
                                      <p:cBhvr>
                                        <p:cTn id="18" dur="1" fill="hold">
                                          <p:stCondLst>
                                            <p:cond delay="0"/>
                                          </p:stCondLst>
                                        </p:cTn>
                                        <p:tgtEl>
                                          <p:spTgt spid="32774"/>
                                        </p:tgtEl>
                                        <p:attrNameLst>
                                          <p:attrName>style.visibility</p:attrName>
                                        </p:attrNameLst>
                                      </p:cBhvr>
                                      <p:to>
                                        <p:strVal val="visible"/>
                                      </p:to>
                                    </p:set>
                                    <p:animEffect transition="in" filter="fade">
                                      <p:cBhvr>
                                        <p:cTn id="19" dur="500"/>
                                        <p:tgtEl>
                                          <p:spTgt spid="32774"/>
                                        </p:tgtEl>
                                      </p:cBhvr>
                                    </p:animEffect>
                                  </p:childTnLst>
                                </p:cTn>
                              </p:par>
                              <p:par>
                                <p:cTn id="20" presetID="2" presetClass="entr" presetSubtype="4" fill="hold" grpId="0" nodeType="withEffect">
                                  <p:stCondLst>
                                    <p:cond delay="5000"/>
                                  </p:stCondLst>
                                  <p:childTnLst>
                                    <p:set>
                                      <p:cBhvr>
                                        <p:cTn id="21" dur="1" fill="hold">
                                          <p:stCondLst>
                                            <p:cond delay="0"/>
                                          </p:stCondLst>
                                        </p:cTn>
                                        <p:tgtEl>
                                          <p:spTgt spid="32776"/>
                                        </p:tgtEl>
                                        <p:attrNameLst>
                                          <p:attrName>style.visibility</p:attrName>
                                        </p:attrNameLst>
                                      </p:cBhvr>
                                      <p:to>
                                        <p:strVal val="visible"/>
                                      </p:to>
                                    </p:set>
                                    <p:anim calcmode="lin" valueType="num">
                                      <p:cBhvr additive="base">
                                        <p:cTn id="22" dur="1000" fill="hold"/>
                                        <p:tgtEl>
                                          <p:spTgt spid="32776"/>
                                        </p:tgtEl>
                                        <p:attrNameLst>
                                          <p:attrName>ppt_x</p:attrName>
                                        </p:attrNameLst>
                                      </p:cBhvr>
                                      <p:tavLst>
                                        <p:tav tm="0">
                                          <p:val>
                                            <p:strVal val="#ppt_x"/>
                                          </p:val>
                                        </p:tav>
                                        <p:tav tm="100000">
                                          <p:val>
                                            <p:strVal val="#ppt_x"/>
                                          </p:val>
                                        </p:tav>
                                      </p:tavLst>
                                    </p:anim>
                                    <p:anim calcmode="lin" valueType="num">
                                      <p:cBhvr additive="base">
                                        <p:cTn id="23" dur="1000" fill="hold"/>
                                        <p:tgtEl>
                                          <p:spTgt spid="3277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a:t>
            </a:r>
            <a:r>
              <a:rPr lang="en-US" dirty="0" smtClean="0"/>
              <a:t>Economic Context </a:t>
            </a:r>
            <a:r>
              <a:rPr lang="en-US" dirty="0" smtClean="0"/>
              <a:t>for Higher </a:t>
            </a:r>
            <a:r>
              <a:rPr lang="en-US" dirty="0" smtClean="0"/>
              <a:t>Ed has </a:t>
            </a:r>
            <a:r>
              <a:rPr lang="en-US" dirty="0" smtClean="0"/>
              <a:t>Changed</a:t>
            </a:r>
            <a:endParaRPr lang="en-US" dirty="0"/>
          </a:p>
        </p:txBody>
      </p:sp>
      <p:grpSp>
        <p:nvGrpSpPr>
          <p:cNvPr id="15" name="Group 14"/>
          <p:cNvGrpSpPr/>
          <p:nvPr/>
        </p:nvGrpSpPr>
        <p:grpSpPr>
          <a:xfrm>
            <a:off x="467145" y="3649820"/>
            <a:ext cx="8370545" cy="2096780"/>
            <a:chOff x="467145" y="3649820"/>
            <a:chExt cx="8370545" cy="2096780"/>
          </a:xfrm>
        </p:grpSpPr>
        <p:cxnSp>
          <p:nvCxnSpPr>
            <p:cNvPr id="3" name="Straight Arrow Connector 2"/>
            <p:cNvCxnSpPr/>
            <p:nvPr/>
          </p:nvCxnSpPr>
          <p:spPr>
            <a:xfrm flipV="1">
              <a:off x="890495" y="5022144"/>
              <a:ext cx="7561911" cy="29198"/>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4554664" y="4204585"/>
              <a:ext cx="1" cy="1167941"/>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67145" y="5138940"/>
              <a:ext cx="808635" cy="461665"/>
            </a:xfrm>
            <a:prstGeom prst="rect">
              <a:avLst/>
            </a:prstGeom>
            <a:noFill/>
          </p:spPr>
          <p:txBody>
            <a:bodyPr wrap="none" rtlCol="0">
              <a:spAutoFit/>
            </a:bodyPr>
            <a:lstStyle/>
            <a:p>
              <a:r>
                <a:rPr lang="en-US" sz="2400" dirty="0" smtClean="0">
                  <a:latin typeface="+mn-lt"/>
                </a:rPr>
                <a:t>1995</a:t>
              </a:r>
            </a:p>
          </p:txBody>
        </p:sp>
        <p:sp>
          <p:nvSpPr>
            <p:cNvPr id="8" name="TextBox 7"/>
            <p:cNvSpPr txBox="1"/>
            <p:nvPr/>
          </p:nvSpPr>
          <p:spPr>
            <a:xfrm>
              <a:off x="8029055" y="5124344"/>
              <a:ext cx="808635" cy="461665"/>
            </a:xfrm>
            <a:prstGeom prst="rect">
              <a:avLst/>
            </a:prstGeom>
            <a:noFill/>
          </p:spPr>
          <p:txBody>
            <a:bodyPr wrap="none" rtlCol="0">
              <a:spAutoFit/>
            </a:bodyPr>
            <a:lstStyle/>
            <a:p>
              <a:r>
                <a:rPr lang="en-US" sz="2400" dirty="0" smtClean="0">
                  <a:latin typeface="+mn-lt"/>
                </a:rPr>
                <a:t>2020</a:t>
              </a:r>
            </a:p>
          </p:txBody>
        </p:sp>
        <p:sp>
          <p:nvSpPr>
            <p:cNvPr id="9" name="TextBox 8"/>
            <p:cNvSpPr txBox="1"/>
            <p:nvPr/>
          </p:nvSpPr>
          <p:spPr>
            <a:xfrm>
              <a:off x="4145915" y="5284935"/>
              <a:ext cx="808635" cy="461665"/>
            </a:xfrm>
            <a:prstGeom prst="rect">
              <a:avLst/>
            </a:prstGeom>
            <a:noFill/>
          </p:spPr>
          <p:txBody>
            <a:bodyPr wrap="none" rtlCol="0">
              <a:spAutoFit/>
            </a:bodyPr>
            <a:lstStyle/>
            <a:p>
              <a:r>
                <a:rPr lang="en-US" sz="2400" dirty="0" smtClean="0">
                  <a:latin typeface="+mn-lt"/>
                </a:rPr>
                <a:t>2010</a:t>
              </a:r>
            </a:p>
          </p:txBody>
        </p:sp>
        <p:sp>
          <p:nvSpPr>
            <p:cNvPr id="10" name="TextBox 9"/>
            <p:cNvSpPr txBox="1"/>
            <p:nvPr/>
          </p:nvSpPr>
          <p:spPr>
            <a:xfrm>
              <a:off x="2204339" y="4949149"/>
              <a:ext cx="1145478" cy="461665"/>
            </a:xfrm>
            <a:prstGeom prst="rect">
              <a:avLst/>
            </a:prstGeom>
            <a:noFill/>
          </p:spPr>
          <p:txBody>
            <a:bodyPr wrap="none" rtlCol="0">
              <a:spAutoFit/>
            </a:bodyPr>
            <a:lstStyle/>
            <a:p>
              <a:r>
                <a:rPr lang="en-US" sz="2400" i="1" dirty="0" smtClean="0">
                  <a:latin typeface="+mn-lt"/>
                </a:rPr>
                <a:t>History</a:t>
              </a:r>
            </a:p>
          </p:txBody>
        </p:sp>
        <p:sp>
          <p:nvSpPr>
            <p:cNvPr id="11" name="TextBox 10"/>
            <p:cNvSpPr txBox="1"/>
            <p:nvPr/>
          </p:nvSpPr>
          <p:spPr>
            <a:xfrm>
              <a:off x="6006239" y="4940960"/>
              <a:ext cx="1072592" cy="461665"/>
            </a:xfrm>
            <a:prstGeom prst="rect">
              <a:avLst/>
            </a:prstGeom>
            <a:noFill/>
          </p:spPr>
          <p:txBody>
            <a:bodyPr wrap="none" rtlCol="0">
              <a:spAutoFit/>
            </a:bodyPr>
            <a:lstStyle/>
            <a:p>
              <a:r>
                <a:rPr lang="en-US" sz="2400" i="1" dirty="0" smtClean="0">
                  <a:latin typeface="+mn-lt"/>
                </a:rPr>
                <a:t>Future</a:t>
              </a:r>
            </a:p>
          </p:txBody>
        </p:sp>
        <p:sp>
          <p:nvSpPr>
            <p:cNvPr id="12" name="TextBox 11"/>
            <p:cNvSpPr txBox="1"/>
            <p:nvPr/>
          </p:nvSpPr>
          <p:spPr>
            <a:xfrm>
              <a:off x="1167881" y="3649820"/>
              <a:ext cx="1965277" cy="1200329"/>
            </a:xfrm>
            <a:prstGeom prst="rect">
              <a:avLst/>
            </a:prstGeom>
            <a:noFill/>
          </p:spPr>
          <p:txBody>
            <a:bodyPr wrap="none" rtlCol="0">
              <a:spAutoFit/>
            </a:bodyPr>
            <a:lstStyle/>
            <a:p>
              <a:pPr algn="ctr"/>
              <a:r>
                <a:rPr lang="en-US" sz="3600" b="1" dirty="0" smtClean="0">
                  <a:latin typeface="+mn-lt"/>
                </a:rPr>
                <a:t>$5 Billion </a:t>
              </a:r>
              <a:br>
                <a:rPr lang="en-US" sz="3600" b="1" dirty="0" smtClean="0">
                  <a:latin typeface="+mn-lt"/>
                </a:rPr>
              </a:br>
              <a:r>
                <a:rPr lang="en-US" sz="3600" b="1" dirty="0" smtClean="0">
                  <a:latin typeface="+mn-lt"/>
                </a:rPr>
                <a:t>for ERP</a:t>
              </a:r>
            </a:p>
          </p:txBody>
        </p:sp>
        <p:sp>
          <p:nvSpPr>
            <p:cNvPr id="14" name="TextBox 13"/>
            <p:cNvSpPr txBox="1"/>
            <p:nvPr/>
          </p:nvSpPr>
          <p:spPr>
            <a:xfrm>
              <a:off x="6072887" y="3971002"/>
              <a:ext cx="846506" cy="646331"/>
            </a:xfrm>
            <a:prstGeom prst="rect">
              <a:avLst/>
            </a:prstGeom>
            <a:noFill/>
          </p:spPr>
          <p:txBody>
            <a:bodyPr wrap="none" rtlCol="0">
              <a:spAutoFit/>
            </a:bodyPr>
            <a:lstStyle/>
            <a:p>
              <a:r>
                <a:rPr lang="en-US" sz="3600" b="1" dirty="0" smtClean="0">
                  <a:latin typeface="+mn-lt"/>
                </a:rPr>
                <a:t>$??</a:t>
              </a:r>
            </a:p>
          </p:txBody>
        </p:sp>
      </p:grpSp>
    </p:spTree>
    <p:extLst>
      <p:ext uri="{BB962C8B-B14F-4D97-AF65-F5344CB8AC3E}">
        <p14:creationId xmlns:p14="http://schemas.microsoft.com/office/powerpoint/2010/main" val="17902280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190625" y="1447800"/>
            <a:ext cx="6734175" cy="2466975"/>
          </a:xfrm>
          <a:prstGeom prst="rect">
            <a:avLst/>
          </a:prstGeom>
          <a:noFill/>
          <a:ln w="9525">
            <a:noFill/>
            <a:miter lim="800000"/>
            <a:headEnd/>
            <a:tailEnd/>
          </a:ln>
          <a:effectLst>
            <a:reflection blurRad="6350" stA="50000" endA="300" endPos="90000" dist="50800" dir="5400000" sy="-100000" algn="bl" rotWithShape="0"/>
            <a:softEdge rad="63500"/>
          </a:effectLst>
        </p:spPr>
      </p:pic>
      <p:sp>
        <p:nvSpPr>
          <p:cNvPr id="2" name="TextBox 1"/>
          <p:cNvSpPr txBox="1"/>
          <p:nvPr/>
        </p:nvSpPr>
        <p:spPr>
          <a:xfrm>
            <a:off x="1769884" y="460404"/>
            <a:ext cx="5532534" cy="523220"/>
          </a:xfrm>
          <a:prstGeom prst="rect">
            <a:avLst/>
          </a:prstGeom>
          <a:noFill/>
        </p:spPr>
        <p:txBody>
          <a:bodyPr wrap="none" rtlCol="0">
            <a:spAutoFit/>
          </a:bodyPr>
          <a:lstStyle/>
          <a:p>
            <a:r>
              <a:rPr lang="en-US" sz="2800" b="1" dirty="0" smtClean="0"/>
              <a:t>Collaboration at Scale Example</a:t>
            </a:r>
            <a:endParaRPr lang="en-US" sz="2800" b="1" dirty="0" smtClean="0"/>
          </a:p>
        </p:txBody>
      </p:sp>
    </p:spTree>
    <p:extLst>
      <p:ext uri="{BB962C8B-B14F-4D97-AF65-F5344CB8AC3E}">
        <p14:creationId xmlns:p14="http://schemas.microsoft.com/office/powerpoint/2010/main" val="183214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1019" y="942408"/>
            <a:ext cx="4941175" cy="5693865"/>
          </a:xfrm>
          <a:prstGeom prst="rect">
            <a:avLst/>
          </a:prstGeom>
          <a:effectLst>
            <a:glow rad="101600">
              <a:srgbClr val="FFFF00">
                <a:alpha val="75000"/>
              </a:srgbClr>
            </a:glow>
          </a:effectLst>
        </p:spPr>
        <p:txBody>
          <a:bodyPr wrap="square">
            <a:spAutoFit/>
          </a:bodyPr>
          <a:lstStyle/>
          <a:p>
            <a:pPr>
              <a:buSzPct val="80000"/>
            </a:pPr>
            <a:r>
              <a:rPr lang="en-US" sz="1400" dirty="0" smtClean="0"/>
              <a:t>1. </a:t>
            </a:r>
            <a:r>
              <a:rPr lang="en-US" sz="1400" dirty="0" smtClean="0">
                <a:effectLst>
                  <a:glow rad="88900">
                    <a:srgbClr val="FFFF00">
                      <a:alpha val="44000"/>
                    </a:srgbClr>
                  </a:glow>
                </a:effectLst>
              </a:rPr>
              <a:t>  </a:t>
            </a:r>
            <a:r>
              <a:rPr lang="en-US" sz="1400" dirty="0"/>
              <a:t>Australian National University</a:t>
            </a:r>
          </a:p>
          <a:p>
            <a:pPr>
              <a:buSzPct val="80000"/>
            </a:pPr>
            <a:r>
              <a:rPr lang="en-US" sz="1400" dirty="0"/>
              <a:t>2.   Boston University</a:t>
            </a:r>
          </a:p>
          <a:p>
            <a:pPr>
              <a:buSzPct val="80000"/>
            </a:pPr>
            <a:r>
              <a:rPr lang="en-US" sz="1400" dirty="0" smtClean="0"/>
              <a:t>3.   Boston College</a:t>
            </a:r>
          </a:p>
          <a:p>
            <a:pPr>
              <a:buSzPct val="80000"/>
            </a:pPr>
            <a:r>
              <a:rPr lang="en-US" sz="1400" dirty="0" smtClean="0"/>
              <a:t>4.   Bradley University</a:t>
            </a:r>
          </a:p>
          <a:p>
            <a:pPr>
              <a:buSzPct val="80000"/>
            </a:pPr>
            <a:r>
              <a:rPr lang="en-US" sz="1400" dirty="0" smtClean="0"/>
              <a:t>5.   Brock University</a:t>
            </a:r>
          </a:p>
          <a:p>
            <a:pPr>
              <a:buSzPct val="80000"/>
            </a:pPr>
            <a:r>
              <a:rPr lang="en-US" sz="1400" dirty="0" smtClean="0"/>
              <a:t>6.   Brown University</a:t>
            </a:r>
          </a:p>
          <a:p>
            <a:pPr>
              <a:buSzPct val="80000"/>
            </a:pPr>
            <a:r>
              <a:rPr lang="en-US" sz="1400" dirty="0" smtClean="0"/>
              <a:t>7.   California State University – Office of the Chancellor</a:t>
            </a:r>
          </a:p>
          <a:p>
            <a:pPr>
              <a:buSzPct val="80000"/>
            </a:pPr>
            <a:r>
              <a:rPr lang="en-US" sz="1400" dirty="0" smtClean="0"/>
              <a:t>8.   Carnegie Mellon University</a:t>
            </a:r>
          </a:p>
          <a:p>
            <a:pPr>
              <a:buSzPct val="80000"/>
            </a:pPr>
            <a:r>
              <a:rPr lang="en-US" sz="1400" dirty="0" smtClean="0"/>
              <a:t>9.   Colorado State University</a:t>
            </a:r>
          </a:p>
          <a:p>
            <a:pPr>
              <a:buSzPct val="80000"/>
            </a:pPr>
            <a:r>
              <a:rPr lang="en-US" sz="1400" dirty="0" smtClean="0"/>
              <a:t>10. Cornell University</a:t>
            </a:r>
          </a:p>
          <a:p>
            <a:pPr>
              <a:buSzPct val="80000"/>
            </a:pPr>
            <a:r>
              <a:rPr lang="en-US" sz="1400" dirty="0" smtClean="0"/>
              <a:t>11.  Duke University</a:t>
            </a:r>
          </a:p>
          <a:p>
            <a:pPr>
              <a:buSzPct val="80000"/>
            </a:pPr>
            <a:r>
              <a:rPr lang="en-US" sz="1400" dirty="0" smtClean="0"/>
              <a:t>12.  Indiana University</a:t>
            </a:r>
          </a:p>
          <a:p>
            <a:pPr>
              <a:buSzPct val="80000"/>
            </a:pPr>
            <a:r>
              <a:rPr lang="en-US" sz="1400" dirty="0" smtClean="0"/>
              <a:t>13.  Indiana University Foundation</a:t>
            </a:r>
          </a:p>
          <a:p>
            <a:pPr>
              <a:buSzPct val="80000"/>
            </a:pPr>
            <a:r>
              <a:rPr lang="en-US" sz="1400" dirty="0" smtClean="0"/>
              <a:t>14.  Iowa State University</a:t>
            </a:r>
          </a:p>
          <a:p>
            <a:pPr>
              <a:buSzPct val="80000"/>
            </a:pPr>
            <a:r>
              <a:rPr lang="en-US" sz="1400" dirty="0" smtClean="0"/>
              <a:t>15.  Lehigh University</a:t>
            </a:r>
          </a:p>
          <a:p>
            <a:pPr>
              <a:buSzPct val="80000"/>
            </a:pPr>
            <a:r>
              <a:rPr lang="en-US" sz="1400" dirty="0" smtClean="0"/>
              <a:t>16.  Marist College</a:t>
            </a:r>
          </a:p>
          <a:p>
            <a:pPr>
              <a:buSzPct val="80000"/>
            </a:pPr>
            <a:r>
              <a:rPr lang="en-US" sz="1400" dirty="0" smtClean="0"/>
              <a:t>17.  Massachusetts Institute of Technology</a:t>
            </a:r>
          </a:p>
          <a:p>
            <a:pPr>
              <a:buSzPct val="80000"/>
            </a:pPr>
            <a:r>
              <a:rPr lang="en-US" sz="1400" dirty="0" smtClean="0"/>
              <a:t>18.  Michigan State University</a:t>
            </a:r>
          </a:p>
          <a:p>
            <a:pPr>
              <a:buSzPct val="80000"/>
            </a:pPr>
            <a:r>
              <a:rPr lang="en-US" sz="1400" dirty="0" smtClean="0"/>
              <a:t>19.  NACUBO</a:t>
            </a:r>
          </a:p>
          <a:p>
            <a:pPr>
              <a:buSzPct val="80000"/>
            </a:pPr>
            <a:r>
              <a:rPr lang="en-US" sz="1400" dirty="0" smtClean="0"/>
              <a:t>20.  Naval Postgraduate School</a:t>
            </a:r>
          </a:p>
          <a:p>
            <a:pPr>
              <a:buSzPct val="80000"/>
            </a:pPr>
            <a:r>
              <a:rPr lang="en-US" sz="1400" dirty="0" smtClean="0"/>
              <a:t>21.  North Carolina State University</a:t>
            </a:r>
          </a:p>
          <a:p>
            <a:pPr>
              <a:buSzPct val="80000"/>
            </a:pPr>
            <a:r>
              <a:rPr lang="en-US" sz="1400" dirty="0" smtClean="0"/>
              <a:t>22.  North West University (South Africa)</a:t>
            </a:r>
          </a:p>
          <a:p>
            <a:pPr>
              <a:buSzPct val="80000"/>
            </a:pPr>
            <a:r>
              <a:rPr lang="en-US" sz="1400" dirty="0" smtClean="0"/>
              <a:t>23.  Ontario College of Art and Design</a:t>
            </a:r>
          </a:p>
          <a:p>
            <a:pPr>
              <a:buSzPct val="80000"/>
            </a:pPr>
            <a:r>
              <a:rPr lang="en-US" sz="1400" dirty="0" smtClean="0"/>
              <a:t>24.  Pennsylvania State University</a:t>
            </a:r>
          </a:p>
          <a:p>
            <a:pPr>
              <a:buSzPct val="80000"/>
            </a:pPr>
            <a:r>
              <a:rPr lang="en-US" sz="1400" dirty="0" smtClean="0"/>
              <a:t>25.  Research Foundation of the City of New York</a:t>
            </a:r>
          </a:p>
        </p:txBody>
      </p:sp>
      <p:sp>
        <p:nvSpPr>
          <p:cNvPr id="7" name="TextBox 6"/>
          <p:cNvSpPr txBox="1"/>
          <p:nvPr/>
        </p:nvSpPr>
        <p:spPr>
          <a:xfrm flipH="1">
            <a:off x="5207333" y="1020288"/>
            <a:ext cx="4752202" cy="5539977"/>
          </a:xfrm>
          <a:prstGeom prst="rect">
            <a:avLst/>
          </a:prstGeom>
          <a:noFill/>
        </p:spPr>
        <p:txBody>
          <a:bodyPr wrap="square" rtlCol="0">
            <a:spAutoFit/>
          </a:bodyPr>
          <a:lstStyle/>
          <a:p>
            <a:pPr>
              <a:buSzPct val="80000"/>
            </a:pPr>
            <a:r>
              <a:rPr lang="en-US" sz="1400" dirty="0" smtClean="0"/>
              <a:t>26.  San Joaquin Delta Community College</a:t>
            </a:r>
          </a:p>
          <a:p>
            <a:pPr>
              <a:buSzPct val="80000"/>
            </a:pPr>
            <a:r>
              <a:rPr lang="en-US" sz="1400" dirty="0" smtClean="0"/>
              <a:t>27.  The University of Arizona</a:t>
            </a:r>
          </a:p>
          <a:p>
            <a:pPr>
              <a:buSzPct val="80000"/>
            </a:pPr>
            <a:r>
              <a:rPr lang="en-US" sz="1400" dirty="0" smtClean="0"/>
              <a:t>28.  Triangle Research Libraries Network</a:t>
            </a:r>
          </a:p>
          <a:p>
            <a:pPr>
              <a:buSzPct val="80000"/>
            </a:pPr>
            <a:r>
              <a:rPr lang="en-US" sz="1400" dirty="0" smtClean="0"/>
              <a:t>29.  Tufts University</a:t>
            </a:r>
          </a:p>
          <a:p>
            <a:pPr>
              <a:buSzPct val="80000"/>
            </a:pPr>
            <a:r>
              <a:rPr lang="en-US" sz="1400" dirty="0" smtClean="0"/>
              <a:t>30.  Tulane University</a:t>
            </a:r>
          </a:p>
          <a:p>
            <a:pPr>
              <a:buSzPct val="80000"/>
            </a:pPr>
            <a:r>
              <a:rPr lang="en-US" sz="1400" dirty="0" smtClean="0"/>
              <a:t>31.  University of British Columbia</a:t>
            </a:r>
          </a:p>
          <a:p>
            <a:pPr>
              <a:buSzPct val="80000"/>
            </a:pPr>
            <a:r>
              <a:rPr lang="en-US" sz="1400" dirty="0" smtClean="0"/>
              <a:t>32.  University of California- President's Office</a:t>
            </a:r>
          </a:p>
          <a:p>
            <a:pPr>
              <a:buSzPct val="80000"/>
            </a:pPr>
            <a:r>
              <a:rPr lang="en-US" sz="1400" dirty="0" smtClean="0"/>
              <a:t>33.  University of California-Berkeley</a:t>
            </a:r>
          </a:p>
          <a:p>
            <a:pPr>
              <a:buSzPct val="80000"/>
            </a:pPr>
            <a:r>
              <a:rPr lang="en-US" sz="1400" dirty="0" smtClean="0"/>
              <a:t>34.  University of California-Davis</a:t>
            </a:r>
          </a:p>
          <a:p>
            <a:pPr>
              <a:buSzPct val="80000"/>
            </a:pPr>
            <a:r>
              <a:rPr lang="en-US" sz="1400" dirty="0" smtClean="0"/>
              <a:t>35.  University of California-Irvine</a:t>
            </a:r>
          </a:p>
          <a:p>
            <a:pPr>
              <a:buSzPct val="80000"/>
            </a:pPr>
            <a:r>
              <a:rPr lang="en-US" sz="1400" dirty="0" smtClean="0"/>
              <a:t>36.  University of California-Santa Barbara</a:t>
            </a:r>
          </a:p>
          <a:p>
            <a:pPr>
              <a:buSzPct val="80000"/>
            </a:pPr>
            <a:r>
              <a:rPr lang="en-US" sz="1400" dirty="0" smtClean="0"/>
              <a:t>37.  University of California-San Diego</a:t>
            </a:r>
          </a:p>
          <a:p>
            <a:pPr>
              <a:buSzPct val="80000"/>
            </a:pPr>
            <a:r>
              <a:rPr lang="en-US" sz="1400" dirty="0" smtClean="0"/>
              <a:t>38.  University of Chicago</a:t>
            </a:r>
          </a:p>
          <a:p>
            <a:pPr>
              <a:buSzPct val="80000"/>
            </a:pPr>
            <a:r>
              <a:rPr lang="en-US" sz="1400" dirty="0" smtClean="0"/>
              <a:t>39.  University of Connecticut</a:t>
            </a:r>
          </a:p>
          <a:p>
            <a:pPr>
              <a:buSzPct val="80000"/>
            </a:pPr>
            <a:r>
              <a:rPr lang="en-US" sz="1400" dirty="0" smtClean="0"/>
              <a:t>40.  University of Florida</a:t>
            </a:r>
          </a:p>
          <a:p>
            <a:pPr>
              <a:buSzPct val="80000"/>
            </a:pPr>
            <a:r>
              <a:rPr lang="en-US" sz="1400" dirty="0" smtClean="0"/>
              <a:t>41.  University of Illinois</a:t>
            </a:r>
          </a:p>
          <a:p>
            <a:pPr>
              <a:buSzPct val="80000"/>
            </a:pPr>
            <a:r>
              <a:rPr lang="en-US" sz="1400" dirty="0" smtClean="0"/>
              <a:t>42.  University of Hawaii</a:t>
            </a:r>
          </a:p>
          <a:p>
            <a:pPr>
              <a:buSzPct val="80000"/>
            </a:pPr>
            <a:r>
              <a:rPr lang="en-US" sz="1400" dirty="0" smtClean="0"/>
              <a:t>43.  University of Maryland</a:t>
            </a:r>
          </a:p>
          <a:p>
            <a:pPr>
              <a:buSzPct val="80000"/>
            </a:pPr>
            <a:r>
              <a:rPr lang="en-US" sz="1400" dirty="0" smtClean="0"/>
              <a:t>44.  University of Pennsylvania</a:t>
            </a:r>
          </a:p>
          <a:p>
            <a:pPr>
              <a:buSzPct val="80000"/>
            </a:pPr>
            <a:r>
              <a:rPr lang="en-US" sz="1400" dirty="0" smtClean="0"/>
              <a:t>45.  University of Southern California</a:t>
            </a:r>
          </a:p>
          <a:p>
            <a:pPr>
              <a:buSzPct val="80000"/>
            </a:pPr>
            <a:r>
              <a:rPr lang="en-US" sz="1400" dirty="0" smtClean="0"/>
              <a:t>46.  University of Toronto</a:t>
            </a:r>
          </a:p>
          <a:p>
            <a:pPr>
              <a:buSzPct val="80000"/>
            </a:pPr>
            <a:r>
              <a:rPr lang="en-US" sz="1400" dirty="0" smtClean="0"/>
              <a:t>47.  University of Virginia</a:t>
            </a:r>
          </a:p>
          <a:p>
            <a:pPr>
              <a:buSzPct val="80000"/>
            </a:pPr>
            <a:r>
              <a:rPr lang="en-US" sz="1400" dirty="0" smtClean="0"/>
              <a:t>48.  University of Washington</a:t>
            </a:r>
          </a:p>
          <a:p>
            <a:pPr>
              <a:buSzPct val="80000"/>
            </a:pPr>
            <a:r>
              <a:rPr lang="en-US" sz="1400" dirty="0" smtClean="0"/>
              <a:t>49.  West Virginia University</a:t>
            </a:r>
          </a:p>
          <a:p>
            <a:pPr marL="342900" indent="-342900">
              <a:buFont typeface="+mj-lt"/>
              <a:buAutoNum type="arabicPeriod" startAt="23"/>
            </a:pPr>
            <a:endParaRPr lang="en-US" dirty="0"/>
          </a:p>
        </p:txBody>
      </p:sp>
      <p:sp>
        <p:nvSpPr>
          <p:cNvPr id="5" name="Title 4"/>
          <p:cNvSpPr>
            <a:spLocks noGrp="1"/>
          </p:cNvSpPr>
          <p:nvPr>
            <p:ph type="title"/>
          </p:nvPr>
        </p:nvSpPr>
        <p:spPr>
          <a:xfrm>
            <a:off x="435763" y="0"/>
            <a:ext cx="8229600" cy="791208"/>
          </a:xfrm>
        </p:spPr>
        <p:txBody>
          <a:bodyPr/>
          <a:lstStyle/>
          <a:p>
            <a:r>
              <a:rPr lang="en-US" sz="4200" dirty="0" err="1" smtClean="0"/>
              <a:t>Kuali</a:t>
            </a:r>
            <a:r>
              <a:rPr lang="en-US" sz="4200" dirty="0" smtClean="0"/>
              <a:t> Member Institutions</a:t>
            </a:r>
            <a:endParaRPr lang="en-US" sz="4200" dirty="0"/>
          </a:p>
        </p:txBody>
      </p:sp>
    </p:spTree>
    <p:extLst>
      <p:ext uri="{BB962C8B-B14F-4D97-AF65-F5344CB8AC3E}">
        <p14:creationId xmlns:p14="http://schemas.microsoft.com/office/powerpoint/2010/main" val="7031153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Ecosystem</a:t>
            </a:r>
            <a:endParaRPr lang="en-US" dirty="0"/>
          </a:p>
        </p:txBody>
      </p:sp>
      <p:sp>
        <p:nvSpPr>
          <p:cNvPr id="5" name="Oval 4"/>
          <p:cNvSpPr/>
          <p:nvPr/>
        </p:nvSpPr>
        <p:spPr>
          <a:xfrm>
            <a:off x="1167863" y="1927099"/>
            <a:ext cx="3357605" cy="2934450"/>
          </a:xfrm>
          <a:prstGeom prst="ellipse">
            <a:avLst/>
          </a:prstGeom>
          <a:ln w="57150" cmpd="sng">
            <a:solidFill>
              <a:srgbClr val="FFFF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Software</a:t>
            </a:r>
          </a:p>
          <a:p>
            <a:pPr algn="ctr"/>
            <a:r>
              <a:rPr lang="en-US" sz="2800" dirty="0" smtClean="0"/>
              <a:t>Producers</a:t>
            </a:r>
            <a:endParaRPr lang="en-US" sz="2800" dirty="0"/>
          </a:p>
        </p:txBody>
      </p:sp>
      <p:sp>
        <p:nvSpPr>
          <p:cNvPr id="7" name="Oval 6"/>
          <p:cNvSpPr/>
          <p:nvPr/>
        </p:nvSpPr>
        <p:spPr>
          <a:xfrm>
            <a:off x="2684320" y="3808616"/>
            <a:ext cx="3357605" cy="2934450"/>
          </a:xfrm>
          <a:prstGeom prst="ellipse">
            <a:avLst/>
          </a:prstGeom>
          <a:solidFill>
            <a:srgbClr val="008000"/>
          </a:solidFill>
          <a:ln w="57150" cmpd="sng">
            <a:solidFill>
              <a:srgbClr val="FFFF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Commercial</a:t>
            </a:r>
          </a:p>
          <a:p>
            <a:pPr algn="ctr"/>
            <a:r>
              <a:rPr lang="en-US" sz="2800" dirty="0" smtClean="0"/>
              <a:t>Support</a:t>
            </a:r>
            <a:endParaRPr lang="en-US" sz="2800" dirty="0"/>
          </a:p>
        </p:txBody>
      </p:sp>
      <p:sp>
        <p:nvSpPr>
          <p:cNvPr id="6" name="Oval 5"/>
          <p:cNvSpPr/>
          <p:nvPr/>
        </p:nvSpPr>
        <p:spPr>
          <a:xfrm>
            <a:off x="4239919" y="2079499"/>
            <a:ext cx="3357605" cy="2934450"/>
          </a:xfrm>
          <a:prstGeom prst="ellipse">
            <a:avLst/>
          </a:prstGeom>
          <a:solidFill>
            <a:srgbClr val="0000FF"/>
          </a:solidFill>
          <a:ln w="57150" cmpd="sng">
            <a:solidFill>
              <a:srgbClr val="FFFF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Software</a:t>
            </a:r>
          </a:p>
          <a:p>
            <a:pPr algn="ctr"/>
            <a:r>
              <a:rPr lang="en-US" sz="2800" dirty="0" smtClean="0"/>
              <a:t>Consumers</a:t>
            </a:r>
            <a:endParaRPr lang="en-US" sz="2800" dirty="0"/>
          </a:p>
        </p:txBody>
      </p:sp>
      <p:sp>
        <p:nvSpPr>
          <p:cNvPr id="8" name="TextBox 7"/>
          <p:cNvSpPr txBox="1"/>
          <p:nvPr/>
        </p:nvSpPr>
        <p:spPr>
          <a:xfrm>
            <a:off x="3430596" y="1182539"/>
            <a:ext cx="2077161" cy="461665"/>
          </a:xfrm>
          <a:prstGeom prst="rect">
            <a:avLst/>
          </a:prstGeom>
          <a:noFill/>
        </p:spPr>
        <p:txBody>
          <a:bodyPr wrap="none" rtlCol="0">
            <a:spAutoFit/>
          </a:bodyPr>
          <a:lstStyle/>
          <a:p>
            <a:r>
              <a:rPr lang="en-US" sz="2400" dirty="0" smtClean="0">
                <a:latin typeface="+mn-lt"/>
              </a:rPr>
              <a:t>Open Licensing</a:t>
            </a:r>
            <a:endParaRPr lang="en-US" sz="2400" dirty="0" smtClean="0">
              <a:latin typeface="+mn-lt"/>
            </a:endParaRPr>
          </a:p>
        </p:txBody>
      </p:sp>
    </p:spTree>
    <p:extLst>
      <p:ext uri="{BB962C8B-B14F-4D97-AF65-F5344CB8AC3E}">
        <p14:creationId xmlns:p14="http://schemas.microsoft.com/office/powerpoint/2010/main" val="2931040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Typical Project Stages</a:t>
            </a:r>
            <a:endParaRPr lang="en-US" dirty="0"/>
          </a:p>
        </p:txBody>
      </p:sp>
      <p:sp>
        <p:nvSpPr>
          <p:cNvPr id="14" name="TextBox 13"/>
          <p:cNvSpPr txBox="1"/>
          <p:nvPr/>
        </p:nvSpPr>
        <p:spPr>
          <a:xfrm>
            <a:off x="511322" y="3480548"/>
            <a:ext cx="1326806" cy="830997"/>
          </a:xfrm>
          <a:prstGeom prst="rect">
            <a:avLst/>
          </a:prstGeom>
          <a:noFill/>
        </p:spPr>
        <p:txBody>
          <a:bodyPr wrap="none" rtlCol="0">
            <a:spAutoFit/>
          </a:bodyPr>
          <a:lstStyle/>
          <a:p>
            <a:pPr algn="ctr"/>
            <a:r>
              <a:rPr lang="en-US" sz="2400" dirty="0" smtClean="0">
                <a:latin typeface="+mn-lt"/>
              </a:rPr>
              <a:t>Common</a:t>
            </a:r>
          </a:p>
          <a:p>
            <a:pPr algn="ctr"/>
            <a:r>
              <a:rPr lang="en-US" sz="2400" dirty="0" smtClean="0">
                <a:latin typeface="+mn-lt"/>
              </a:rPr>
              <a:t>Need</a:t>
            </a:r>
          </a:p>
        </p:txBody>
      </p:sp>
      <p:grpSp>
        <p:nvGrpSpPr>
          <p:cNvPr id="35" name="Group 34"/>
          <p:cNvGrpSpPr/>
          <p:nvPr/>
        </p:nvGrpSpPr>
        <p:grpSpPr>
          <a:xfrm>
            <a:off x="65973" y="1220674"/>
            <a:ext cx="3117413" cy="5270285"/>
            <a:chOff x="65973" y="1220674"/>
            <a:chExt cx="3117413" cy="5270285"/>
          </a:xfrm>
        </p:grpSpPr>
        <p:sp>
          <p:nvSpPr>
            <p:cNvPr id="9" name="Arc 8"/>
            <p:cNvSpPr/>
            <p:nvPr/>
          </p:nvSpPr>
          <p:spPr>
            <a:xfrm>
              <a:off x="65973" y="1476330"/>
              <a:ext cx="3117413" cy="5014629"/>
            </a:xfrm>
            <a:prstGeom prst="arc">
              <a:avLst>
                <a:gd name="adj1" fmla="val 17045068"/>
                <a:gd name="adj2" fmla="val 4472168"/>
              </a:avLst>
            </a:prstGeom>
            <a:ln w="38100" cmpd="sng">
              <a:solidFill>
                <a:srgbClr val="FFFFFF"/>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544308" y="1220674"/>
              <a:ext cx="1492265" cy="461665"/>
            </a:xfrm>
            <a:prstGeom prst="rect">
              <a:avLst/>
            </a:prstGeom>
            <a:noFill/>
          </p:spPr>
          <p:txBody>
            <a:bodyPr wrap="none" rtlCol="0">
              <a:spAutoFit/>
            </a:bodyPr>
            <a:lstStyle/>
            <a:p>
              <a:r>
                <a:rPr lang="en-US" sz="2400" u="sng" dirty="0" smtClean="0">
                  <a:latin typeface="+mn-lt"/>
                </a:rPr>
                <a:t>Discussion</a:t>
              </a:r>
            </a:p>
          </p:txBody>
        </p:sp>
      </p:grpSp>
      <p:grpSp>
        <p:nvGrpSpPr>
          <p:cNvPr id="36" name="Group 35"/>
          <p:cNvGrpSpPr/>
          <p:nvPr/>
        </p:nvGrpSpPr>
        <p:grpSpPr>
          <a:xfrm>
            <a:off x="1803367" y="1220674"/>
            <a:ext cx="3117413" cy="5270285"/>
            <a:chOff x="1803367" y="1220674"/>
            <a:chExt cx="3117413" cy="5270285"/>
          </a:xfrm>
        </p:grpSpPr>
        <p:sp>
          <p:nvSpPr>
            <p:cNvPr id="10" name="Arc 9"/>
            <p:cNvSpPr/>
            <p:nvPr/>
          </p:nvSpPr>
          <p:spPr>
            <a:xfrm>
              <a:off x="1803367" y="1476330"/>
              <a:ext cx="3117413" cy="5014629"/>
            </a:xfrm>
            <a:prstGeom prst="arc">
              <a:avLst>
                <a:gd name="adj1" fmla="val 17045068"/>
                <a:gd name="adj2" fmla="val 4472168"/>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2342182" y="1220674"/>
              <a:ext cx="1517513" cy="461665"/>
            </a:xfrm>
            <a:prstGeom prst="rect">
              <a:avLst/>
            </a:prstGeom>
            <a:noFill/>
          </p:spPr>
          <p:txBody>
            <a:bodyPr wrap="none" rtlCol="0">
              <a:spAutoFit/>
            </a:bodyPr>
            <a:lstStyle/>
            <a:p>
              <a:r>
                <a:rPr lang="en-US" sz="2400" u="sng" dirty="0" smtClean="0">
                  <a:latin typeface="+mn-lt"/>
                </a:rPr>
                <a:t>Incubation</a:t>
              </a:r>
            </a:p>
          </p:txBody>
        </p:sp>
      </p:grpSp>
      <p:grpSp>
        <p:nvGrpSpPr>
          <p:cNvPr id="37" name="Group 36"/>
          <p:cNvGrpSpPr/>
          <p:nvPr/>
        </p:nvGrpSpPr>
        <p:grpSpPr>
          <a:xfrm>
            <a:off x="3540761" y="1220674"/>
            <a:ext cx="3117413" cy="5270285"/>
            <a:chOff x="3540761" y="1220674"/>
            <a:chExt cx="3117413" cy="5270285"/>
          </a:xfrm>
        </p:grpSpPr>
        <p:sp>
          <p:nvSpPr>
            <p:cNvPr id="11" name="Arc 10"/>
            <p:cNvSpPr/>
            <p:nvPr/>
          </p:nvSpPr>
          <p:spPr>
            <a:xfrm>
              <a:off x="3540761" y="1476330"/>
              <a:ext cx="3117413" cy="5014629"/>
            </a:xfrm>
            <a:prstGeom prst="arc">
              <a:avLst>
                <a:gd name="adj1" fmla="val 17045068"/>
                <a:gd name="adj2" fmla="val 4472168"/>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4436950" y="1220674"/>
              <a:ext cx="816750" cy="461665"/>
            </a:xfrm>
            <a:prstGeom prst="rect">
              <a:avLst/>
            </a:prstGeom>
            <a:noFill/>
          </p:spPr>
          <p:txBody>
            <a:bodyPr wrap="none" rtlCol="0">
              <a:spAutoFit/>
            </a:bodyPr>
            <a:lstStyle/>
            <a:p>
              <a:r>
                <a:rPr lang="en-US" sz="2400" u="sng" dirty="0" smtClean="0">
                  <a:latin typeface="+mn-lt"/>
                </a:rPr>
                <a:t>Build</a:t>
              </a:r>
            </a:p>
          </p:txBody>
        </p:sp>
      </p:grpSp>
      <p:grpSp>
        <p:nvGrpSpPr>
          <p:cNvPr id="38" name="Group 37"/>
          <p:cNvGrpSpPr/>
          <p:nvPr/>
        </p:nvGrpSpPr>
        <p:grpSpPr>
          <a:xfrm>
            <a:off x="5278156" y="1220674"/>
            <a:ext cx="3117413" cy="5270285"/>
            <a:chOff x="5278156" y="1220674"/>
            <a:chExt cx="3117413" cy="5270285"/>
          </a:xfrm>
        </p:grpSpPr>
        <p:sp>
          <p:nvSpPr>
            <p:cNvPr id="12" name="Arc 11"/>
            <p:cNvSpPr/>
            <p:nvPr/>
          </p:nvSpPr>
          <p:spPr>
            <a:xfrm>
              <a:off x="5278156" y="1476330"/>
              <a:ext cx="3117413" cy="5014629"/>
            </a:xfrm>
            <a:prstGeom prst="arc">
              <a:avLst>
                <a:gd name="adj1" fmla="val 17045068"/>
                <a:gd name="adj2" fmla="val 4472168"/>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6069881" y="1220674"/>
              <a:ext cx="1250763" cy="461665"/>
            </a:xfrm>
            <a:prstGeom prst="rect">
              <a:avLst/>
            </a:prstGeom>
            <a:noFill/>
          </p:spPr>
          <p:txBody>
            <a:bodyPr wrap="none" rtlCol="0">
              <a:spAutoFit/>
            </a:bodyPr>
            <a:lstStyle/>
            <a:p>
              <a:r>
                <a:rPr lang="en-US" sz="2400" u="sng" dirty="0" smtClean="0">
                  <a:latin typeface="+mn-lt"/>
                </a:rPr>
                <a:t>Enhance</a:t>
              </a:r>
            </a:p>
          </p:txBody>
        </p:sp>
      </p:grpSp>
      <p:cxnSp>
        <p:nvCxnSpPr>
          <p:cNvPr id="20" name="Straight Arrow Connector 19"/>
          <p:cNvCxnSpPr>
            <a:stCxn id="14" idx="3"/>
          </p:cNvCxnSpPr>
          <p:nvPr/>
        </p:nvCxnSpPr>
        <p:spPr>
          <a:xfrm>
            <a:off x="1838128" y="3896047"/>
            <a:ext cx="6821353" cy="13384"/>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41207" y="2160909"/>
            <a:ext cx="1010463" cy="461665"/>
          </a:xfrm>
          <a:prstGeom prst="rect">
            <a:avLst/>
          </a:prstGeom>
          <a:noFill/>
        </p:spPr>
        <p:txBody>
          <a:bodyPr wrap="none" rtlCol="0">
            <a:spAutoFit/>
          </a:bodyPr>
          <a:lstStyle/>
          <a:p>
            <a:r>
              <a:rPr lang="en-US" sz="2400" dirty="0" smtClean="0">
                <a:latin typeface="+mn-lt"/>
              </a:rPr>
              <a:t>What?</a:t>
            </a:r>
          </a:p>
        </p:txBody>
      </p:sp>
      <p:sp>
        <p:nvSpPr>
          <p:cNvPr id="23" name="TextBox 22"/>
          <p:cNvSpPr txBox="1"/>
          <p:nvPr/>
        </p:nvSpPr>
        <p:spPr>
          <a:xfrm>
            <a:off x="1649425" y="2919702"/>
            <a:ext cx="925103" cy="461665"/>
          </a:xfrm>
          <a:prstGeom prst="rect">
            <a:avLst/>
          </a:prstGeom>
          <a:noFill/>
        </p:spPr>
        <p:txBody>
          <a:bodyPr wrap="none" rtlCol="0">
            <a:spAutoFit/>
          </a:bodyPr>
          <a:lstStyle/>
          <a:p>
            <a:r>
              <a:rPr lang="en-US" sz="2400" dirty="0" smtClean="0">
                <a:latin typeface="+mn-lt"/>
              </a:rPr>
              <a:t>Who?</a:t>
            </a:r>
          </a:p>
        </p:txBody>
      </p:sp>
      <p:sp>
        <p:nvSpPr>
          <p:cNvPr id="24" name="TextBox 23"/>
          <p:cNvSpPr txBox="1"/>
          <p:nvPr/>
        </p:nvSpPr>
        <p:spPr>
          <a:xfrm>
            <a:off x="758736" y="4965143"/>
            <a:ext cx="1077639" cy="461665"/>
          </a:xfrm>
          <a:prstGeom prst="rect">
            <a:avLst/>
          </a:prstGeom>
          <a:noFill/>
        </p:spPr>
        <p:txBody>
          <a:bodyPr wrap="none" rtlCol="0">
            <a:spAutoFit/>
          </a:bodyPr>
          <a:lstStyle/>
          <a:p>
            <a:r>
              <a:rPr lang="en-US" sz="2400" dirty="0" smtClean="0">
                <a:latin typeface="+mn-lt"/>
              </a:rPr>
              <a:t>When?</a:t>
            </a:r>
          </a:p>
        </p:txBody>
      </p:sp>
      <p:sp>
        <p:nvSpPr>
          <p:cNvPr id="25" name="TextBox 24"/>
          <p:cNvSpPr txBox="1"/>
          <p:nvPr/>
        </p:nvSpPr>
        <p:spPr>
          <a:xfrm>
            <a:off x="3084426" y="2111427"/>
            <a:ext cx="1309673" cy="461665"/>
          </a:xfrm>
          <a:prstGeom prst="rect">
            <a:avLst/>
          </a:prstGeom>
          <a:noFill/>
        </p:spPr>
        <p:txBody>
          <a:bodyPr wrap="none" rtlCol="0">
            <a:spAutoFit/>
          </a:bodyPr>
          <a:lstStyle/>
          <a:p>
            <a:r>
              <a:rPr lang="en-US" sz="2400" dirty="0" smtClean="0">
                <a:latin typeface="+mn-lt"/>
              </a:rPr>
              <a:t>Investors</a:t>
            </a:r>
          </a:p>
        </p:txBody>
      </p:sp>
      <p:sp>
        <p:nvSpPr>
          <p:cNvPr id="26" name="TextBox 25"/>
          <p:cNvSpPr txBox="1"/>
          <p:nvPr/>
        </p:nvSpPr>
        <p:spPr>
          <a:xfrm>
            <a:off x="3579253" y="3068161"/>
            <a:ext cx="930814" cy="461665"/>
          </a:xfrm>
          <a:prstGeom prst="rect">
            <a:avLst/>
          </a:prstGeom>
          <a:noFill/>
        </p:spPr>
        <p:txBody>
          <a:bodyPr wrap="none" rtlCol="0">
            <a:spAutoFit/>
          </a:bodyPr>
          <a:lstStyle/>
          <a:p>
            <a:r>
              <a:rPr lang="en-US" sz="2400" dirty="0" smtClean="0">
                <a:latin typeface="+mn-lt"/>
              </a:rPr>
              <a:t>Scope </a:t>
            </a:r>
          </a:p>
        </p:txBody>
      </p:sp>
      <p:sp>
        <p:nvSpPr>
          <p:cNvPr id="27" name="TextBox 26"/>
          <p:cNvSpPr txBox="1"/>
          <p:nvPr/>
        </p:nvSpPr>
        <p:spPr>
          <a:xfrm>
            <a:off x="3579252" y="4536260"/>
            <a:ext cx="723425" cy="461665"/>
          </a:xfrm>
          <a:prstGeom prst="rect">
            <a:avLst/>
          </a:prstGeom>
          <a:noFill/>
        </p:spPr>
        <p:txBody>
          <a:bodyPr wrap="none" rtlCol="0">
            <a:spAutoFit/>
          </a:bodyPr>
          <a:lstStyle/>
          <a:p>
            <a:r>
              <a:rPr lang="en-US" sz="2400" dirty="0" smtClean="0">
                <a:latin typeface="+mn-lt"/>
              </a:rPr>
              <a:t>Plan</a:t>
            </a:r>
          </a:p>
        </p:txBody>
      </p:sp>
      <p:sp>
        <p:nvSpPr>
          <p:cNvPr id="28" name="TextBox 27"/>
          <p:cNvSpPr txBox="1"/>
          <p:nvPr/>
        </p:nvSpPr>
        <p:spPr>
          <a:xfrm>
            <a:off x="2968969" y="5624962"/>
            <a:ext cx="1260381" cy="461665"/>
          </a:xfrm>
          <a:prstGeom prst="rect">
            <a:avLst/>
          </a:prstGeom>
          <a:noFill/>
        </p:spPr>
        <p:txBody>
          <a:bodyPr wrap="none" rtlCol="0">
            <a:spAutoFit/>
          </a:bodyPr>
          <a:lstStyle/>
          <a:p>
            <a:r>
              <a:rPr lang="en-US" sz="2400" dirty="0" smtClean="0">
                <a:latin typeface="+mn-lt"/>
              </a:rPr>
              <a:t>Timeline</a:t>
            </a:r>
          </a:p>
        </p:txBody>
      </p:sp>
      <p:sp>
        <p:nvSpPr>
          <p:cNvPr id="29" name="TextBox 28"/>
          <p:cNvSpPr txBox="1"/>
          <p:nvPr/>
        </p:nvSpPr>
        <p:spPr>
          <a:xfrm>
            <a:off x="4997758" y="2160909"/>
            <a:ext cx="926606" cy="461665"/>
          </a:xfrm>
          <a:prstGeom prst="rect">
            <a:avLst/>
          </a:prstGeom>
          <a:noFill/>
        </p:spPr>
        <p:txBody>
          <a:bodyPr wrap="none" rtlCol="0">
            <a:spAutoFit/>
          </a:bodyPr>
          <a:lstStyle/>
          <a:p>
            <a:r>
              <a:rPr lang="en-US" sz="2400" dirty="0" smtClean="0">
                <a:latin typeface="+mn-lt"/>
              </a:rPr>
              <a:t>Board</a:t>
            </a:r>
          </a:p>
        </p:txBody>
      </p:sp>
      <p:sp>
        <p:nvSpPr>
          <p:cNvPr id="30" name="TextBox 29"/>
          <p:cNvSpPr txBox="1"/>
          <p:nvPr/>
        </p:nvSpPr>
        <p:spPr>
          <a:xfrm>
            <a:off x="5063734" y="2969188"/>
            <a:ext cx="1493167" cy="830997"/>
          </a:xfrm>
          <a:prstGeom prst="rect">
            <a:avLst/>
          </a:prstGeom>
          <a:noFill/>
        </p:spPr>
        <p:txBody>
          <a:bodyPr wrap="none" rtlCol="0">
            <a:spAutoFit/>
          </a:bodyPr>
          <a:lstStyle/>
          <a:p>
            <a:pPr algn="ctr"/>
            <a:r>
              <a:rPr lang="en-US" sz="2400" dirty="0" smtClean="0">
                <a:latin typeface="+mn-lt"/>
              </a:rPr>
              <a:t>Functional</a:t>
            </a:r>
          </a:p>
          <a:p>
            <a:pPr algn="ctr"/>
            <a:r>
              <a:rPr lang="en-US" sz="2400" dirty="0" smtClean="0">
                <a:latin typeface="+mn-lt"/>
              </a:rPr>
              <a:t>Council</a:t>
            </a:r>
          </a:p>
        </p:txBody>
      </p:sp>
      <p:sp>
        <p:nvSpPr>
          <p:cNvPr id="31" name="TextBox 30"/>
          <p:cNvSpPr txBox="1"/>
          <p:nvPr/>
        </p:nvSpPr>
        <p:spPr>
          <a:xfrm>
            <a:off x="5129713" y="4288827"/>
            <a:ext cx="1330262" cy="830997"/>
          </a:xfrm>
          <a:prstGeom prst="rect">
            <a:avLst/>
          </a:prstGeom>
          <a:noFill/>
        </p:spPr>
        <p:txBody>
          <a:bodyPr wrap="none" rtlCol="0">
            <a:spAutoFit/>
          </a:bodyPr>
          <a:lstStyle/>
          <a:p>
            <a:pPr algn="ctr"/>
            <a:r>
              <a:rPr lang="en-US" sz="2400" dirty="0" smtClean="0">
                <a:latin typeface="+mn-lt"/>
              </a:rPr>
              <a:t>Technical</a:t>
            </a:r>
          </a:p>
          <a:p>
            <a:pPr algn="ctr"/>
            <a:r>
              <a:rPr lang="en-US" sz="2400" dirty="0" smtClean="0">
                <a:latin typeface="+mn-lt"/>
              </a:rPr>
              <a:t>Team</a:t>
            </a:r>
          </a:p>
        </p:txBody>
      </p:sp>
      <p:sp>
        <p:nvSpPr>
          <p:cNvPr id="32" name="TextBox 31"/>
          <p:cNvSpPr txBox="1"/>
          <p:nvPr/>
        </p:nvSpPr>
        <p:spPr>
          <a:xfrm>
            <a:off x="4684368" y="5657955"/>
            <a:ext cx="1243399" cy="461665"/>
          </a:xfrm>
          <a:prstGeom prst="rect">
            <a:avLst/>
          </a:prstGeom>
          <a:noFill/>
        </p:spPr>
        <p:txBody>
          <a:bodyPr wrap="none" rtlCol="0">
            <a:spAutoFit/>
          </a:bodyPr>
          <a:lstStyle/>
          <a:p>
            <a:r>
              <a:rPr lang="en-US" sz="2400" dirty="0" smtClean="0">
                <a:latin typeface="+mn-lt"/>
              </a:rPr>
              <a:t>Expand?</a:t>
            </a:r>
          </a:p>
        </p:txBody>
      </p:sp>
      <p:sp>
        <p:nvSpPr>
          <p:cNvPr id="33" name="TextBox 32"/>
          <p:cNvSpPr txBox="1"/>
          <p:nvPr/>
        </p:nvSpPr>
        <p:spPr>
          <a:xfrm>
            <a:off x="6845114" y="2639278"/>
            <a:ext cx="1083800" cy="461665"/>
          </a:xfrm>
          <a:prstGeom prst="rect">
            <a:avLst/>
          </a:prstGeom>
          <a:noFill/>
        </p:spPr>
        <p:txBody>
          <a:bodyPr wrap="none" rtlCol="0">
            <a:spAutoFit/>
          </a:bodyPr>
          <a:lstStyle/>
          <a:p>
            <a:r>
              <a:rPr lang="en-US" sz="2400" dirty="0" smtClean="0">
                <a:latin typeface="+mn-lt"/>
              </a:rPr>
              <a:t>Sustain</a:t>
            </a:r>
          </a:p>
        </p:txBody>
      </p:sp>
      <p:sp>
        <p:nvSpPr>
          <p:cNvPr id="34" name="TextBox 33"/>
          <p:cNvSpPr txBox="1"/>
          <p:nvPr/>
        </p:nvSpPr>
        <p:spPr>
          <a:xfrm>
            <a:off x="6828620" y="4618737"/>
            <a:ext cx="1317338" cy="461665"/>
          </a:xfrm>
          <a:prstGeom prst="rect">
            <a:avLst/>
          </a:prstGeom>
          <a:noFill/>
        </p:spPr>
        <p:txBody>
          <a:bodyPr wrap="none" rtlCol="0">
            <a:spAutoFit/>
          </a:bodyPr>
          <a:lstStyle/>
          <a:p>
            <a:r>
              <a:rPr lang="en-US" sz="2400" dirty="0" smtClean="0">
                <a:latin typeface="+mn-lt"/>
              </a:rPr>
              <a:t>Integrate</a:t>
            </a:r>
          </a:p>
        </p:txBody>
      </p:sp>
    </p:spTree>
    <p:extLst>
      <p:ext uri="{BB962C8B-B14F-4D97-AF65-F5344CB8AC3E}">
        <p14:creationId xmlns:p14="http://schemas.microsoft.com/office/powerpoint/2010/main" val="4052121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up)">
                                      <p:cBhvr>
                                        <p:cTn id="12" dur="500"/>
                                        <p:tgtEl>
                                          <p:spTgt spid="3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500"/>
                                        <p:tgtEl>
                                          <p:spTgt spid="36"/>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up)">
                                      <p:cBhvr>
                                        <p:cTn id="50" dur="500"/>
                                        <p:tgtEl>
                                          <p:spTgt spid="37"/>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par>
                          <p:cTn id="59" fill="hold">
                            <p:stCondLst>
                              <p:cond delay="1500"/>
                            </p:stCondLst>
                            <p:childTnLst>
                              <p:par>
                                <p:cTn id="60" presetID="10" presetClass="entr" presetSubtype="0"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par>
                          <p:cTn id="63" fill="hold">
                            <p:stCondLst>
                              <p:cond delay="2000"/>
                            </p:stCondLst>
                            <p:childTnLst>
                              <p:par>
                                <p:cTn id="64" presetID="10" presetClass="entr" presetSubtype="0" fill="hold" grpId="0" nodeType="after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wipe(up)">
                                      <p:cBhvr>
                                        <p:cTn id="71" dur="500"/>
                                        <p:tgtEl>
                                          <p:spTgt spid="3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wipe(left)">
                                      <p:cBhvr>
                                        <p:cTn id="8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err="1" smtClean="0"/>
              <a:t>Kuali</a:t>
            </a:r>
            <a:r>
              <a:rPr lang="en-US" dirty="0" smtClean="0"/>
              <a:t> Secret Sauce?... </a:t>
            </a:r>
            <a:r>
              <a:rPr lang="en-US" i="1" dirty="0" smtClean="0"/>
              <a:t>Values</a:t>
            </a:r>
            <a:endParaRPr lang="en-US" dirty="0"/>
          </a:p>
        </p:txBody>
      </p:sp>
      <p:sp>
        <p:nvSpPr>
          <p:cNvPr id="5" name="TextBox 4"/>
          <p:cNvSpPr txBox="1"/>
          <p:nvPr/>
        </p:nvSpPr>
        <p:spPr>
          <a:xfrm>
            <a:off x="3274511" y="3267561"/>
            <a:ext cx="2737649" cy="1446550"/>
          </a:xfrm>
          <a:prstGeom prst="rect">
            <a:avLst/>
          </a:prstGeom>
          <a:noFill/>
        </p:spPr>
        <p:txBody>
          <a:bodyPr wrap="none" rtlCol="0">
            <a:spAutoFit/>
          </a:bodyPr>
          <a:lstStyle/>
          <a:p>
            <a:pPr algn="ctr"/>
            <a:r>
              <a:rPr lang="en-US" sz="3200" b="1" dirty="0" smtClean="0"/>
              <a:t>Lightweight</a:t>
            </a:r>
          </a:p>
          <a:p>
            <a:pPr algn="ctr"/>
            <a:r>
              <a:rPr lang="en-US" sz="3200" b="1" dirty="0" smtClean="0"/>
              <a:t>Coordination</a:t>
            </a:r>
          </a:p>
          <a:p>
            <a:pPr algn="ctr"/>
            <a:r>
              <a:rPr lang="en-US" sz="2400" b="1" dirty="0" smtClean="0"/>
              <a:t>(few </a:t>
            </a:r>
            <a:r>
              <a:rPr lang="en-US" sz="2400" b="1" dirty="0" err="1" smtClean="0"/>
              <a:t>immutables</a:t>
            </a:r>
            <a:r>
              <a:rPr lang="en-US" sz="2400" b="1" dirty="0" smtClean="0"/>
              <a:t>)</a:t>
            </a:r>
          </a:p>
        </p:txBody>
      </p:sp>
      <p:grpSp>
        <p:nvGrpSpPr>
          <p:cNvPr id="12" name="Group 11"/>
          <p:cNvGrpSpPr/>
          <p:nvPr/>
        </p:nvGrpSpPr>
        <p:grpSpPr>
          <a:xfrm>
            <a:off x="361193" y="3390672"/>
            <a:ext cx="8243255" cy="1200328"/>
            <a:chOff x="323528" y="3236784"/>
            <a:chExt cx="8243255" cy="1200328"/>
          </a:xfrm>
        </p:grpSpPr>
        <p:sp>
          <p:nvSpPr>
            <p:cNvPr id="4" name="TextBox 3"/>
            <p:cNvSpPr txBox="1"/>
            <p:nvPr/>
          </p:nvSpPr>
          <p:spPr>
            <a:xfrm>
              <a:off x="323528" y="3236784"/>
              <a:ext cx="2168082" cy="1200328"/>
            </a:xfrm>
            <a:prstGeom prst="rect">
              <a:avLst/>
            </a:prstGeom>
            <a:noFill/>
          </p:spPr>
          <p:txBody>
            <a:bodyPr wrap="none" rtlCol="0">
              <a:spAutoFit/>
            </a:bodyPr>
            <a:lstStyle/>
            <a:p>
              <a:pPr algn="ctr"/>
              <a:r>
                <a:rPr lang="en-US" sz="2400" b="1" dirty="0" smtClean="0"/>
                <a:t>Valued</a:t>
              </a:r>
              <a:br>
                <a:rPr lang="en-US" sz="2400" b="1" dirty="0" smtClean="0"/>
              </a:br>
              <a:r>
                <a:rPr lang="en-US" sz="2400" b="1" dirty="0" smtClean="0"/>
                <a:t>Collaboration</a:t>
              </a:r>
            </a:p>
            <a:p>
              <a:pPr algn="ctr"/>
              <a:r>
                <a:rPr lang="en-US" sz="2400" b="1" i="1" dirty="0" smtClean="0"/>
                <a:t>(participate)</a:t>
              </a:r>
            </a:p>
          </p:txBody>
        </p:sp>
        <p:sp>
          <p:nvSpPr>
            <p:cNvPr id="6" name="TextBox 5"/>
            <p:cNvSpPr txBox="1"/>
            <p:nvPr/>
          </p:nvSpPr>
          <p:spPr>
            <a:xfrm>
              <a:off x="6680806" y="3236784"/>
              <a:ext cx="1885977" cy="1200328"/>
            </a:xfrm>
            <a:prstGeom prst="rect">
              <a:avLst/>
            </a:prstGeom>
            <a:noFill/>
          </p:spPr>
          <p:txBody>
            <a:bodyPr wrap="none" rtlCol="0">
              <a:spAutoFit/>
            </a:bodyPr>
            <a:lstStyle/>
            <a:p>
              <a:pPr algn="ctr"/>
              <a:r>
                <a:rPr lang="en-US" sz="2400" b="1" dirty="0" smtClean="0"/>
                <a:t>Severable</a:t>
              </a:r>
            </a:p>
            <a:p>
              <a:pPr algn="ctr"/>
              <a:r>
                <a:rPr lang="en-US" sz="2400" b="1" dirty="0" smtClean="0"/>
                <a:t>Property</a:t>
              </a:r>
            </a:p>
            <a:p>
              <a:pPr algn="ctr"/>
              <a:r>
                <a:rPr lang="en-US" sz="2400" b="1" i="1" dirty="0" smtClean="0"/>
                <a:t>(walkaway)</a:t>
              </a:r>
            </a:p>
          </p:txBody>
        </p:sp>
        <p:cxnSp>
          <p:nvCxnSpPr>
            <p:cNvPr id="8" name="Straight Arrow Connector 7"/>
            <p:cNvCxnSpPr>
              <a:stCxn id="5" idx="3"/>
              <a:endCxn id="6" idx="1"/>
            </p:cNvCxnSpPr>
            <p:nvPr/>
          </p:nvCxnSpPr>
          <p:spPr>
            <a:xfrm>
              <a:off x="5974495" y="3836948"/>
              <a:ext cx="706311" cy="0"/>
            </a:xfrm>
            <a:prstGeom prst="straightConnector1">
              <a:avLst/>
            </a:prstGeom>
            <a:ln w="571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1"/>
              <a:endCxn id="4" idx="3"/>
            </p:cNvCxnSpPr>
            <p:nvPr/>
          </p:nvCxnSpPr>
          <p:spPr>
            <a:xfrm flipH="1">
              <a:off x="2491610" y="3836948"/>
              <a:ext cx="745236" cy="0"/>
            </a:xfrm>
            <a:prstGeom prst="straightConnector1">
              <a:avLst/>
            </a:prstGeom>
            <a:ln w="571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66546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5946854" y="3021655"/>
            <a:ext cx="2187819" cy="838200"/>
            <a:chOff x="5867400" y="2438400"/>
            <a:chExt cx="2057400" cy="838200"/>
          </a:xfrm>
        </p:grpSpPr>
        <p:sp>
          <p:nvSpPr>
            <p:cNvPr id="8" name="Rectangle 7"/>
            <p:cNvSpPr/>
            <p:nvPr/>
          </p:nvSpPr>
          <p:spPr>
            <a:xfrm>
              <a:off x="5867400" y="2438400"/>
              <a:ext cx="2057400" cy="838200"/>
            </a:xfrm>
            <a:prstGeom prst="rect">
              <a:avLst/>
            </a:prstGeom>
            <a:solidFill>
              <a:schemeClr val="tx1"/>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radley Hand ITC" pitchFamily="66" charset="0"/>
              </a:endParaRPr>
            </a:p>
          </p:txBody>
        </p:sp>
        <p:pic>
          <p:nvPicPr>
            <p:cNvPr id="7" name="Picture 6" descr="vivan.gif"/>
            <p:cNvPicPr>
              <a:picLocks noChangeAspect="1"/>
            </p:cNvPicPr>
            <p:nvPr/>
          </p:nvPicPr>
          <p:blipFill>
            <a:blip r:embed="rId3" cstate="print">
              <a:extLst>
                <a:ext uri="{28A0092B-C50C-407E-A947-70E740481C1C}">
                  <a14:useLocalDpi xmlns:a14="http://schemas.microsoft.com/office/drawing/2010/main"/>
                </a:ext>
              </a:extLst>
            </a:blip>
            <a:srcRect l="2856" t="17403" r="5714" b="18788"/>
            <a:stretch>
              <a:fillRect/>
            </a:stretch>
          </p:blipFill>
          <p:spPr bwMode="auto">
            <a:xfrm>
              <a:off x="6152666" y="2593521"/>
              <a:ext cx="1543534" cy="530679"/>
            </a:xfrm>
            <a:prstGeom prst="rect">
              <a:avLst/>
            </a:prstGeom>
            <a:noFill/>
            <a:ln w="9525">
              <a:noFill/>
              <a:miter lim="800000"/>
              <a:headEnd/>
              <a:tailEnd/>
            </a:ln>
            <a:effectLst>
              <a:softEdge rad="25400"/>
            </a:effectLst>
          </p:spPr>
        </p:pic>
      </p:grpSp>
      <p:pic>
        <p:nvPicPr>
          <p:cNvPr id="18433" name="Picture 1"/>
          <p:cNvPicPr>
            <a:picLocks noChangeAspect="1" noChangeArrowheads="1"/>
          </p:cNvPicPr>
          <p:nvPr/>
        </p:nvPicPr>
        <p:blipFill>
          <a:blip r:embed="rId4" cstate="print"/>
          <a:srcRect/>
          <a:stretch>
            <a:fillRect/>
          </a:stretch>
        </p:blipFill>
        <p:spPr bwMode="auto">
          <a:xfrm>
            <a:off x="685800" y="1981200"/>
            <a:ext cx="2206939" cy="787400"/>
          </a:xfrm>
          <a:prstGeom prst="rect">
            <a:avLst/>
          </a:prstGeom>
          <a:noFill/>
          <a:ln w="9525">
            <a:noFill/>
            <a:miter lim="800000"/>
            <a:headEnd/>
            <a:tailEnd/>
          </a:ln>
          <a:effectLst>
            <a:softEdge rad="25400"/>
          </a:effectLst>
        </p:spPr>
      </p:pic>
      <p:pic>
        <p:nvPicPr>
          <p:cNvPr id="18435" name="Picture 3"/>
          <p:cNvPicPr>
            <a:picLocks noChangeAspect="1" noChangeArrowheads="1"/>
          </p:cNvPicPr>
          <p:nvPr/>
        </p:nvPicPr>
        <p:blipFill>
          <a:blip r:embed="rId5" cstate="print"/>
          <a:srcRect/>
          <a:stretch>
            <a:fillRect/>
          </a:stretch>
        </p:blipFill>
        <p:spPr bwMode="auto">
          <a:xfrm>
            <a:off x="5943601" y="1956142"/>
            <a:ext cx="2191201" cy="823953"/>
          </a:xfrm>
          <a:prstGeom prst="rect">
            <a:avLst/>
          </a:prstGeom>
          <a:noFill/>
          <a:ln w="9525">
            <a:noFill/>
            <a:miter lim="800000"/>
            <a:headEnd/>
            <a:tailEnd/>
          </a:ln>
          <a:effectLst>
            <a:softEdge rad="25400"/>
          </a:effectLst>
        </p:spPr>
      </p:pic>
      <p:pic>
        <p:nvPicPr>
          <p:cNvPr id="18436" name="Picture 4"/>
          <p:cNvPicPr>
            <a:picLocks noChangeAspect="1" noChangeArrowheads="1"/>
          </p:cNvPicPr>
          <p:nvPr/>
        </p:nvPicPr>
        <p:blipFill>
          <a:blip r:embed="rId6" cstate="print"/>
          <a:srcRect/>
          <a:stretch>
            <a:fillRect/>
          </a:stretch>
        </p:blipFill>
        <p:spPr bwMode="auto">
          <a:xfrm>
            <a:off x="3353874" y="3020353"/>
            <a:ext cx="2284927" cy="840448"/>
          </a:xfrm>
          <a:prstGeom prst="rect">
            <a:avLst/>
          </a:prstGeom>
          <a:solidFill>
            <a:schemeClr val="tx1"/>
          </a:solidFill>
          <a:ln>
            <a:noFill/>
          </a:ln>
          <a:effectLst>
            <a:softEdge rad="25400"/>
          </a:effectLst>
        </p:spPr>
      </p:pic>
      <p:pic>
        <p:nvPicPr>
          <p:cNvPr id="18437" name="Picture 5"/>
          <p:cNvPicPr>
            <a:picLocks noChangeAspect="1" noChangeArrowheads="1"/>
          </p:cNvPicPr>
          <p:nvPr/>
        </p:nvPicPr>
        <p:blipFill>
          <a:blip r:embed="rId7" cstate="print"/>
          <a:srcRect/>
          <a:stretch>
            <a:fillRect/>
          </a:stretch>
        </p:blipFill>
        <p:spPr bwMode="auto">
          <a:xfrm>
            <a:off x="686471" y="4191000"/>
            <a:ext cx="2205285" cy="806196"/>
          </a:xfrm>
          <a:prstGeom prst="rect">
            <a:avLst/>
          </a:prstGeom>
          <a:noFill/>
          <a:ln w="9525">
            <a:noFill/>
            <a:miter lim="800000"/>
            <a:headEnd/>
            <a:tailEnd/>
          </a:ln>
          <a:effectLst>
            <a:softEdge rad="25400"/>
          </a:effectLst>
        </p:spPr>
      </p:pic>
      <p:sp>
        <p:nvSpPr>
          <p:cNvPr id="18" name="Title 17"/>
          <p:cNvSpPr>
            <a:spLocks noGrp="1"/>
          </p:cNvSpPr>
          <p:nvPr>
            <p:ph type="title"/>
          </p:nvPr>
        </p:nvSpPr>
        <p:spPr/>
        <p:txBody>
          <a:bodyPr/>
          <a:lstStyle/>
          <a:p>
            <a:r>
              <a:rPr lang="en-US" dirty="0" err="1" smtClean="0"/>
              <a:t>Kuali</a:t>
            </a:r>
            <a:r>
              <a:rPr lang="en-US" dirty="0" smtClean="0"/>
              <a:t> Commercial Affiliates</a:t>
            </a:r>
            <a:endParaRPr lang="en-US" dirty="0"/>
          </a:p>
        </p:txBody>
      </p:sp>
      <p:pic>
        <p:nvPicPr>
          <p:cNvPr id="22" name="Picture 5"/>
          <p:cNvPicPr>
            <a:picLocks noChangeAspect="1" noChangeArrowheads="1"/>
          </p:cNvPicPr>
          <p:nvPr/>
        </p:nvPicPr>
        <p:blipFill>
          <a:blip r:embed="rId7" cstate="print"/>
          <a:srcRect/>
          <a:stretch>
            <a:fillRect/>
          </a:stretch>
        </p:blipFill>
        <p:spPr bwMode="auto">
          <a:xfrm>
            <a:off x="685801" y="4191000"/>
            <a:ext cx="2205956" cy="806196"/>
          </a:xfrm>
          <a:prstGeom prst="rect">
            <a:avLst/>
          </a:prstGeom>
          <a:solidFill>
            <a:schemeClr val="tx1"/>
          </a:solidFill>
          <a:ln>
            <a:noFill/>
          </a:ln>
          <a:effectLst>
            <a:softEdge rad="25400"/>
          </a:effectLst>
        </p:spPr>
      </p:pic>
      <p:pic>
        <p:nvPicPr>
          <p:cNvPr id="32" name="Picture 31"/>
          <p:cNvPicPr>
            <a:picLocks noChangeAspect="1"/>
          </p:cNvPicPr>
          <p:nvPr/>
        </p:nvPicPr>
        <p:blipFill>
          <a:blip r:embed="rId8"/>
          <a:stretch>
            <a:fillRect/>
          </a:stretch>
        </p:blipFill>
        <p:spPr>
          <a:xfrm>
            <a:off x="5938001" y="4056780"/>
            <a:ext cx="2207726" cy="923824"/>
          </a:xfrm>
          <a:prstGeom prst="rect">
            <a:avLst/>
          </a:prstGeom>
          <a:noFill/>
          <a:ln w="9525">
            <a:noFill/>
            <a:miter lim="800000"/>
            <a:headEnd/>
            <a:tailEnd/>
          </a:ln>
          <a:effectLst>
            <a:softEdge rad="25400"/>
          </a:effectLst>
        </p:spPr>
      </p:pic>
      <p:pic>
        <p:nvPicPr>
          <p:cNvPr id="33" name="Picture 32"/>
          <p:cNvPicPr>
            <a:picLocks noChangeAspect="1"/>
          </p:cNvPicPr>
          <p:nvPr/>
        </p:nvPicPr>
        <p:blipFill>
          <a:blip r:embed="rId9"/>
          <a:stretch>
            <a:fillRect/>
          </a:stretch>
        </p:blipFill>
        <p:spPr>
          <a:xfrm>
            <a:off x="3355124" y="1959225"/>
            <a:ext cx="2272768" cy="817816"/>
          </a:xfrm>
          <a:prstGeom prst="rect">
            <a:avLst/>
          </a:prstGeom>
          <a:solidFill>
            <a:schemeClr val="tx1"/>
          </a:solidFill>
          <a:ln>
            <a:noFill/>
          </a:ln>
          <a:effectLst>
            <a:softEdge rad="25400"/>
          </a:effectLst>
        </p:spPr>
      </p:pic>
      <p:sp>
        <p:nvSpPr>
          <p:cNvPr id="25" name="Rectangle 24"/>
          <p:cNvSpPr/>
          <p:nvPr/>
        </p:nvSpPr>
        <p:spPr>
          <a:xfrm>
            <a:off x="689748" y="3009167"/>
            <a:ext cx="2188397" cy="841657"/>
          </a:xfrm>
          <a:prstGeom prst="rect">
            <a:avLst/>
          </a:prstGeom>
          <a:solidFill>
            <a:schemeClr val="tx1"/>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radley Hand ITC" pitchFamily="66" charset="0"/>
            </a:endParaRPr>
          </a:p>
        </p:txBody>
      </p:sp>
      <p:sp>
        <p:nvSpPr>
          <p:cNvPr id="26" name="Rectangle 25"/>
          <p:cNvSpPr/>
          <p:nvPr/>
        </p:nvSpPr>
        <p:spPr>
          <a:xfrm>
            <a:off x="3352800" y="4191000"/>
            <a:ext cx="2286000" cy="838200"/>
          </a:xfrm>
          <a:prstGeom prst="rect">
            <a:avLst/>
          </a:prstGeom>
          <a:solidFill>
            <a:schemeClr val="tx1"/>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radley Hand ITC" pitchFamily="66" charset="0"/>
            </a:endParaRPr>
          </a:p>
        </p:txBody>
      </p:sp>
      <p:pic>
        <p:nvPicPr>
          <p:cNvPr id="27" name="Picture 26"/>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3581400" y="4267200"/>
            <a:ext cx="1905000" cy="628651"/>
          </a:xfrm>
          <a:prstGeom prst="rect">
            <a:avLst/>
          </a:prstGeom>
          <a:noFill/>
          <a:ln w="9525">
            <a:noFill/>
            <a:miter lim="800000"/>
            <a:headEnd/>
            <a:tailEnd/>
          </a:ln>
          <a:effectLst/>
        </p:spPr>
      </p:pic>
      <p:pic>
        <p:nvPicPr>
          <p:cNvPr id="28" name="Picture 27"/>
          <p:cNvPicPr>
            <a:picLocks noChangeAspect="1" noChangeArrowheads="1"/>
          </p:cNvPicPr>
          <p:nvPr/>
        </p:nvPicPr>
        <p:blipFill>
          <a:blip r:embed="rId11" cstate="print"/>
          <a:srcRect/>
          <a:stretch>
            <a:fillRect/>
          </a:stretch>
        </p:blipFill>
        <p:spPr bwMode="auto">
          <a:xfrm>
            <a:off x="765948" y="3237767"/>
            <a:ext cx="1998736" cy="411724"/>
          </a:xfrm>
          <a:prstGeom prst="rect">
            <a:avLst/>
          </a:prstGeom>
          <a:noFill/>
          <a:ln w="9525">
            <a:noFill/>
            <a:miter lim="800000"/>
            <a:headEnd/>
            <a:tailEnd/>
          </a:ln>
        </p:spPr>
      </p:pic>
      <p:pic>
        <p:nvPicPr>
          <p:cNvPr id="19" name="Picture 8"/>
          <p:cNvPicPr>
            <a:picLocks noChangeAspect="1" noChangeArrowheads="1"/>
          </p:cNvPicPr>
          <p:nvPr/>
        </p:nvPicPr>
        <p:blipFill>
          <a:blip r:embed="rId12">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828167" y="1556704"/>
            <a:ext cx="2425337" cy="160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8510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Changing the Game…?</a:t>
            </a:r>
            <a:br>
              <a:rPr lang="en-US" dirty="0" smtClean="0"/>
            </a:br>
            <a:r>
              <a:rPr lang="en-US" dirty="0" smtClean="0"/>
              <a:t>…Control the Rules!</a:t>
            </a:r>
            <a:endParaRPr lang="en-US" dirty="0"/>
          </a:p>
        </p:txBody>
      </p:sp>
    </p:spTree>
    <p:extLst>
      <p:ext uri="{BB962C8B-B14F-4D97-AF65-F5344CB8AC3E}">
        <p14:creationId xmlns:p14="http://schemas.microsoft.com/office/powerpoint/2010/main" val="74040588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60" y="274638"/>
            <a:ext cx="8824424" cy="1143000"/>
          </a:xfrm>
        </p:spPr>
        <p:txBody>
          <a:bodyPr/>
          <a:lstStyle/>
          <a:p>
            <a:r>
              <a:rPr lang="en-US" dirty="0" smtClean="0"/>
              <a:t>Which Game?   What Rules?</a:t>
            </a:r>
            <a:endParaRPr lang="en-US" dirty="0"/>
          </a:p>
        </p:txBody>
      </p:sp>
      <p:sp>
        <p:nvSpPr>
          <p:cNvPr id="3" name="Content Placeholder 2"/>
          <p:cNvSpPr>
            <a:spLocks noGrp="1"/>
          </p:cNvSpPr>
          <p:nvPr>
            <p:ph idx="1"/>
          </p:nvPr>
        </p:nvSpPr>
        <p:spPr>
          <a:xfrm>
            <a:off x="544788" y="1979774"/>
            <a:ext cx="8229600" cy="4525963"/>
          </a:xfrm>
        </p:spPr>
        <p:txBody>
          <a:bodyPr/>
          <a:lstStyle/>
          <a:p>
            <a:pPr marL="514350" indent="-514350">
              <a:buFont typeface="+mj-lt"/>
              <a:buAutoNum type="alphaUcPeriod"/>
            </a:pPr>
            <a:r>
              <a:rPr lang="en-US" b="1" u="sng" dirty="0" smtClean="0"/>
              <a:t>Market</a:t>
            </a:r>
            <a:r>
              <a:rPr lang="en-US" dirty="0" smtClean="0"/>
              <a:t> of sellers and buyers (Commercial)</a:t>
            </a:r>
          </a:p>
          <a:p>
            <a:pPr lvl="1">
              <a:buFont typeface="Arial"/>
              <a:buChar char="•"/>
            </a:pPr>
            <a:r>
              <a:rPr lang="en-US" dirty="0" smtClean="0"/>
              <a:t>Products, offers, terms, roles, contracts</a:t>
            </a:r>
            <a:br>
              <a:rPr lang="en-US" dirty="0" smtClean="0"/>
            </a:br>
            <a:endParaRPr lang="en-US" dirty="0" smtClean="0"/>
          </a:p>
          <a:p>
            <a:pPr marL="514350" indent="-514350">
              <a:buFont typeface="+mj-lt"/>
              <a:buAutoNum type="alphaUcPeriod"/>
            </a:pPr>
            <a:r>
              <a:rPr lang="en-US" dirty="0" smtClean="0"/>
              <a:t>Virtual </a:t>
            </a:r>
            <a:r>
              <a:rPr lang="en-US" b="1" u="sng" dirty="0" smtClean="0"/>
              <a:t>Hierarchy</a:t>
            </a:r>
            <a:r>
              <a:rPr lang="en-US" dirty="0" smtClean="0"/>
              <a:t> (Center of Excellence)</a:t>
            </a:r>
          </a:p>
          <a:p>
            <a:pPr lvl="1">
              <a:buFont typeface="Arial"/>
              <a:buChar char="•"/>
            </a:pPr>
            <a:r>
              <a:rPr lang="en-US" dirty="0" smtClean="0"/>
              <a:t>Institution is aggregator/service provider</a:t>
            </a:r>
            <a:br>
              <a:rPr lang="en-US" dirty="0" smtClean="0"/>
            </a:br>
            <a:endParaRPr lang="en-US" dirty="0" smtClean="0"/>
          </a:p>
          <a:p>
            <a:pPr marL="514350" indent="-514350">
              <a:buFont typeface="+mj-lt"/>
              <a:buAutoNum type="alphaUcPeriod"/>
            </a:pPr>
            <a:r>
              <a:rPr lang="en-US" b="1" u="sng" dirty="0" smtClean="0"/>
              <a:t>Consortium</a:t>
            </a:r>
            <a:endParaRPr lang="en-US" dirty="0" smtClean="0"/>
          </a:p>
          <a:p>
            <a:pPr lvl="1">
              <a:buFont typeface="Arial"/>
              <a:buChar char="•"/>
            </a:pPr>
            <a:r>
              <a:rPr lang="en-US" dirty="0" smtClean="0"/>
              <a:t>Shared governance for service provision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46962" y="5664370"/>
            <a:ext cx="1237347" cy="631158"/>
          </a:xfrm>
          <a:prstGeom prst="rect">
            <a:avLst/>
          </a:prstGeom>
          <a:effectLst>
            <a:softEdge rad="254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91310" y="4113363"/>
            <a:ext cx="1095755" cy="828665"/>
          </a:xfrm>
          <a:prstGeom prst="rect">
            <a:avLst/>
          </a:prstGeom>
          <a:effectLst>
            <a:softEdge rad="254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52706" y="2474146"/>
            <a:ext cx="970503" cy="826006"/>
          </a:xfrm>
          <a:prstGeom prst="rect">
            <a:avLst/>
          </a:prstGeom>
          <a:effectLst>
            <a:softEdge rad="25400"/>
          </a:effectLst>
        </p:spPr>
      </p:pic>
    </p:spTree>
    <p:extLst>
      <p:ext uri="{BB962C8B-B14F-4D97-AF65-F5344CB8AC3E}">
        <p14:creationId xmlns:p14="http://schemas.microsoft.com/office/powerpoint/2010/main" val="41013529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par>
                          <p:cTn id="27" fill="hold">
                            <p:stCondLst>
                              <p:cond delay="500"/>
                            </p:stCondLst>
                            <p:childTnLst>
                              <p:par>
                                <p:cTn id="28" presetID="10" presetClass="entr" presetSubtype="0" fill="hold" nodeType="afterEffect">
                                  <p:stCondLst>
                                    <p:cond delay="200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Assessing the Aggregation Games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19590894"/>
              </p:ext>
            </p:extLst>
          </p:nvPr>
        </p:nvGraphicFramePr>
        <p:xfrm>
          <a:off x="457200" y="1600200"/>
          <a:ext cx="8229600" cy="438912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pPr algn="ctr"/>
                      <a:endParaRPr lang="en-US" sz="2400" dirty="0" smtClean="0"/>
                    </a:p>
                    <a:p>
                      <a:pPr algn="r"/>
                      <a:r>
                        <a:rPr lang="en-US" sz="2400" dirty="0" smtClean="0"/>
                        <a:t>GAME</a:t>
                      </a:r>
                      <a:endParaRPr lang="en-US" sz="2400" dirty="0"/>
                    </a:p>
                  </a:txBody>
                  <a:tcPr/>
                </a:tc>
                <a:tc>
                  <a:txBody>
                    <a:bodyPr/>
                    <a:lstStyle/>
                    <a:p>
                      <a:pPr algn="ctr"/>
                      <a:endParaRPr lang="en-US" sz="2400" dirty="0" smtClean="0"/>
                    </a:p>
                    <a:p>
                      <a:pPr algn="ctr"/>
                      <a:r>
                        <a:rPr lang="en-US" sz="2400" dirty="0" smtClean="0"/>
                        <a:t>Values</a:t>
                      </a:r>
                      <a:endParaRPr lang="en-US" sz="2400" dirty="0"/>
                    </a:p>
                  </a:txBody>
                  <a:tcPr/>
                </a:tc>
                <a:tc>
                  <a:txBody>
                    <a:bodyPr/>
                    <a:lstStyle/>
                    <a:p>
                      <a:pPr algn="ctr"/>
                      <a:r>
                        <a:rPr lang="en-US" sz="2400" dirty="0" smtClean="0"/>
                        <a:t>Control/Power</a:t>
                      </a:r>
                      <a:endParaRPr lang="en-US" sz="2400" dirty="0"/>
                    </a:p>
                  </a:txBody>
                  <a:tcPr/>
                </a:tc>
                <a:tc>
                  <a:txBody>
                    <a:bodyPr/>
                    <a:lstStyle/>
                    <a:p>
                      <a:pPr algn="ctr"/>
                      <a:endParaRPr lang="en-US" sz="2400" dirty="0" smtClean="0"/>
                    </a:p>
                    <a:p>
                      <a:pPr algn="ctr"/>
                      <a:r>
                        <a:rPr lang="en-US" sz="2400" dirty="0" smtClean="0"/>
                        <a:t>Execution</a:t>
                      </a:r>
                      <a:endParaRPr lang="en-US" sz="2400" dirty="0"/>
                    </a:p>
                  </a:txBody>
                  <a:tcPr/>
                </a:tc>
              </a:tr>
              <a:tr h="370840">
                <a:tc>
                  <a:txBody>
                    <a:bodyPr/>
                    <a:lstStyle/>
                    <a:p>
                      <a:pPr algn="r"/>
                      <a:endParaRPr lang="en-US" sz="2400" b="1" dirty="0" smtClean="0"/>
                    </a:p>
                    <a:p>
                      <a:pPr algn="r"/>
                      <a:r>
                        <a:rPr lang="en-US" sz="2400" b="1" dirty="0" smtClean="0"/>
                        <a:t>Market</a:t>
                      </a:r>
                    </a:p>
                    <a:p>
                      <a:pPr algn="r"/>
                      <a:endParaRPr lang="en-US" sz="2400" b="1" dirty="0"/>
                    </a:p>
                  </a:txBody>
                  <a:tcPr/>
                </a:tc>
                <a:tc>
                  <a:txBody>
                    <a:bodyPr/>
                    <a:lstStyle/>
                    <a:p>
                      <a:pPr algn="ctr"/>
                      <a:endParaRPr lang="en-US" sz="2400" dirty="0" smtClean="0"/>
                    </a:p>
                    <a:p>
                      <a:pPr algn="ctr"/>
                      <a:r>
                        <a:rPr lang="en-US" sz="2400" dirty="0" smtClean="0"/>
                        <a:t>Conflict</a:t>
                      </a:r>
                    </a:p>
                    <a:p>
                      <a:pPr algn="ctr"/>
                      <a:endParaRPr lang="en-US" sz="2400" dirty="0"/>
                    </a:p>
                  </a:txBody>
                  <a:tcPr/>
                </a:tc>
                <a:tc>
                  <a:txBody>
                    <a:bodyPr/>
                    <a:lstStyle/>
                    <a:p>
                      <a:pPr algn="ctr"/>
                      <a:endParaRPr lang="en-US" sz="2400" dirty="0" smtClean="0"/>
                    </a:p>
                    <a:p>
                      <a:pPr algn="ctr"/>
                      <a:r>
                        <a:rPr lang="en-US" sz="2400" dirty="0" smtClean="0"/>
                        <a:t>Sellers</a:t>
                      </a:r>
                      <a:endParaRPr lang="en-US" sz="2400" dirty="0"/>
                    </a:p>
                  </a:txBody>
                  <a:tcPr/>
                </a:tc>
                <a:tc>
                  <a:txBody>
                    <a:bodyPr/>
                    <a:lstStyle/>
                    <a:p>
                      <a:pPr algn="ctr"/>
                      <a:endParaRPr lang="en-US" sz="2400" dirty="0" smtClean="0"/>
                    </a:p>
                    <a:p>
                      <a:pPr algn="ctr"/>
                      <a:r>
                        <a:rPr lang="en-US" sz="2400" dirty="0" smtClean="0"/>
                        <a:t>Proven</a:t>
                      </a:r>
                      <a:endParaRPr lang="en-US" sz="2400" dirty="0"/>
                    </a:p>
                  </a:txBody>
                  <a:tcPr/>
                </a:tc>
              </a:tr>
              <a:tr h="370840">
                <a:tc>
                  <a:txBody>
                    <a:bodyPr/>
                    <a:lstStyle/>
                    <a:p>
                      <a:pPr algn="r"/>
                      <a:endParaRPr lang="en-US" sz="2400" b="1" dirty="0" smtClean="0"/>
                    </a:p>
                    <a:p>
                      <a:pPr algn="r"/>
                      <a:r>
                        <a:rPr lang="en-US" sz="2400" b="1" dirty="0" smtClean="0"/>
                        <a:t>Hierarchy</a:t>
                      </a:r>
                    </a:p>
                    <a:p>
                      <a:pPr algn="r"/>
                      <a:endParaRPr lang="en-US" sz="2400" b="1" dirty="0"/>
                    </a:p>
                  </a:txBody>
                  <a:tcPr/>
                </a:tc>
                <a:tc>
                  <a:txBody>
                    <a:bodyPr/>
                    <a:lstStyle/>
                    <a:p>
                      <a:pPr algn="ctr"/>
                      <a:r>
                        <a:rPr lang="en-US" sz="2400" dirty="0" smtClean="0"/>
                        <a:t>Aligned…</a:t>
                      </a:r>
                      <a:br>
                        <a:rPr lang="en-US" sz="2400" dirty="0" smtClean="0"/>
                      </a:br>
                      <a:r>
                        <a:rPr lang="en-US" sz="2400" dirty="0" smtClean="0"/>
                        <a:t>but…</a:t>
                      </a:r>
                      <a:endParaRPr lang="en-US" sz="2400" dirty="0"/>
                    </a:p>
                  </a:txBody>
                  <a:tcPr/>
                </a:tc>
                <a:tc>
                  <a:txBody>
                    <a:bodyPr/>
                    <a:lstStyle/>
                    <a:p>
                      <a:pPr algn="ctr"/>
                      <a:endParaRPr lang="en-US" sz="2400" dirty="0" smtClean="0"/>
                    </a:p>
                    <a:p>
                      <a:pPr algn="ctr"/>
                      <a:r>
                        <a:rPr lang="en-US" sz="2400" dirty="0" smtClean="0"/>
                        <a:t>Institution</a:t>
                      </a:r>
                      <a:endParaRPr lang="en-US" sz="2400" dirty="0"/>
                    </a:p>
                  </a:txBody>
                  <a:tcPr/>
                </a:tc>
                <a:tc>
                  <a:txBody>
                    <a:bodyPr/>
                    <a:lstStyle/>
                    <a:p>
                      <a:pPr algn="ctr"/>
                      <a:endParaRPr lang="en-US" sz="2400" dirty="0" smtClean="0"/>
                    </a:p>
                    <a:p>
                      <a:pPr algn="ctr"/>
                      <a:r>
                        <a:rPr lang="en-US" sz="2400" dirty="0" smtClean="0"/>
                        <a:t>Mixed</a:t>
                      </a:r>
                      <a:endParaRPr lang="en-US" sz="2400" dirty="0"/>
                    </a:p>
                  </a:txBody>
                  <a:tcPr/>
                </a:tc>
              </a:tr>
              <a:tr h="370840">
                <a:tc>
                  <a:txBody>
                    <a:bodyPr/>
                    <a:lstStyle/>
                    <a:p>
                      <a:pPr algn="r"/>
                      <a:endParaRPr lang="en-US" sz="2400" b="1" dirty="0" smtClean="0"/>
                    </a:p>
                    <a:p>
                      <a:pPr algn="r"/>
                      <a:r>
                        <a:rPr lang="en-US" sz="2400" b="1" dirty="0" smtClean="0"/>
                        <a:t>Consortium</a:t>
                      </a:r>
                    </a:p>
                    <a:p>
                      <a:pPr algn="r"/>
                      <a:endParaRPr lang="en-US" sz="2400" b="1" dirty="0"/>
                    </a:p>
                  </a:txBody>
                  <a:tcPr/>
                </a:tc>
                <a:tc>
                  <a:txBody>
                    <a:bodyPr/>
                    <a:lstStyle/>
                    <a:p>
                      <a:pPr algn="ctr"/>
                      <a:r>
                        <a:rPr lang="en-US" sz="2400" dirty="0" smtClean="0"/>
                        <a:t>Aligned</a:t>
                      </a:r>
                    </a:p>
                    <a:p>
                      <a:pPr algn="ctr"/>
                      <a:r>
                        <a:rPr lang="en-US" sz="2400" dirty="0" err="1" smtClean="0"/>
                        <a:t>Coopetition</a:t>
                      </a:r>
                      <a:endParaRPr lang="en-US" sz="2400" dirty="0"/>
                    </a:p>
                  </a:txBody>
                  <a:tcPr/>
                </a:tc>
                <a:tc>
                  <a:txBody>
                    <a:bodyPr/>
                    <a:lstStyle/>
                    <a:p>
                      <a:pPr algn="ctr"/>
                      <a:endParaRPr lang="en-US" sz="2400" dirty="0" smtClean="0"/>
                    </a:p>
                    <a:p>
                      <a:pPr algn="ctr"/>
                      <a:r>
                        <a:rPr lang="en-US" sz="2400" dirty="0" smtClean="0"/>
                        <a:t>Members</a:t>
                      </a:r>
                      <a:endParaRPr lang="en-US" sz="2400" dirty="0"/>
                    </a:p>
                  </a:txBody>
                  <a:tcPr/>
                </a:tc>
                <a:tc>
                  <a:txBody>
                    <a:bodyPr/>
                    <a:lstStyle/>
                    <a:p>
                      <a:pPr algn="ctr"/>
                      <a:endParaRPr lang="en-US" sz="2400" dirty="0" smtClean="0"/>
                    </a:p>
                    <a:p>
                      <a:pPr algn="ctr"/>
                      <a:r>
                        <a:rPr lang="en-US" sz="2400" dirty="0" smtClean="0"/>
                        <a:t>Fledgling</a:t>
                      </a:r>
                      <a:endParaRPr lang="en-US" sz="2400" dirty="0"/>
                    </a:p>
                  </a:txBody>
                  <a:tcPr/>
                </a:tc>
              </a:tr>
            </a:tbl>
          </a:graphicData>
        </a:graphic>
      </p:graphicFrame>
    </p:spTree>
    <p:extLst>
      <p:ext uri="{BB962C8B-B14F-4D97-AF65-F5344CB8AC3E}">
        <p14:creationId xmlns:p14="http://schemas.microsoft.com/office/powerpoint/2010/main" val="223061652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Changing the Game…?</a:t>
            </a:r>
            <a:br>
              <a:rPr lang="en-US" dirty="0" smtClean="0"/>
            </a:br>
            <a:r>
              <a:rPr lang="en-US" dirty="0" smtClean="0"/>
              <a:t>Behavior Changes Required</a:t>
            </a:r>
            <a:endParaRPr lang="en-US" dirty="0"/>
          </a:p>
        </p:txBody>
      </p:sp>
      <p:pic>
        <p:nvPicPr>
          <p:cNvPr id="6" name="Picture 5"/>
          <p:cNvPicPr>
            <a:picLocks noChangeAspect="1"/>
          </p:cNvPicPr>
          <p:nvPr/>
        </p:nvPicPr>
        <p:blipFill>
          <a:blip r:embed="rId2"/>
          <a:stretch>
            <a:fillRect/>
          </a:stretch>
        </p:blipFill>
        <p:spPr>
          <a:xfrm>
            <a:off x="6629055" y="4671761"/>
            <a:ext cx="2147200" cy="1889536"/>
          </a:xfrm>
          <a:prstGeom prst="rect">
            <a:avLst/>
          </a:prstGeom>
        </p:spPr>
      </p:pic>
    </p:spTree>
    <p:extLst>
      <p:ext uri="{BB962C8B-B14F-4D97-AF65-F5344CB8AC3E}">
        <p14:creationId xmlns:p14="http://schemas.microsoft.com/office/powerpoint/2010/main" val="95239525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As </a:t>
            </a:r>
            <a:r>
              <a:rPr lang="en-US" dirty="0"/>
              <a:t>the Internet drives down coordination and distribution costs at an unprecedented scale worldwide, colleges and universities have the </a:t>
            </a:r>
            <a:r>
              <a:rPr lang="en-US" dirty="0" smtClean="0"/>
              <a:t>deep cultural </a:t>
            </a:r>
            <a:r>
              <a:rPr lang="en-US" u="sng" dirty="0"/>
              <a:t>values</a:t>
            </a:r>
            <a:r>
              <a:rPr lang="en-US" dirty="0"/>
              <a:t> and </a:t>
            </a:r>
            <a:r>
              <a:rPr lang="en-US" u="sng" dirty="0"/>
              <a:t>scale</a:t>
            </a:r>
            <a:r>
              <a:rPr lang="en-US" dirty="0"/>
              <a:t> to change the game to our advantage.  </a:t>
            </a:r>
            <a:r>
              <a:rPr lang="en-US" dirty="0" smtClean="0"/>
              <a:t/>
            </a:r>
            <a:br>
              <a:rPr lang="en-US" dirty="0" smtClean="0"/>
            </a:br>
            <a:r>
              <a:rPr lang="en-US" dirty="0" smtClean="0"/>
              <a:t/>
            </a:r>
            <a:br>
              <a:rPr lang="en-US" dirty="0" smtClean="0"/>
            </a:br>
            <a:r>
              <a:rPr lang="en-US" dirty="0" smtClean="0"/>
              <a:t>The </a:t>
            </a:r>
            <a:r>
              <a:rPr lang="en-US" dirty="0"/>
              <a:t>question is….do </a:t>
            </a:r>
            <a:r>
              <a:rPr lang="en-US" u="sng" dirty="0"/>
              <a:t>we</a:t>
            </a:r>
            <a:r>
              <a:rPr lang="en-US" dirty="0"/>
              <a:t> have the will to do </a:t>
            </a:r>
            <a:r>
              <a:rPr lang="en-US" dirty="0" smtClean="0"/>
              <a:t>so?</a:t>
            </a:r>
            <a:endParaRPr lang="en-US" dirty="0"/>
          </a:p>
          <a:p>
            <a:endParaRPr lang="en-US" dirty="0"/>
          </a:p>
        </p:txBody>
      </p:sp>
    </p:spTree>
    <p:extLst>
      <p:ext uri="{BB962C8B-B14F-4D97-AF65-F5344CB8AC3E}">
        <p14:creationId xmlns:p14="http://schemas.microsoft.com/office/powerpoint/2010/main" val="145088938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1) Above-campus Mindset</a:t>
            </a:r>
            <a:endParaRPr lang="en-US" dirty="0"/>
          </a:p>
        </p:txBody>
      </p:sp>
      <p:sp>
        <p:nvSpPr>
          <p:cNvPr id="4" name="Subtitle 3"/>
          <p:cNvSpPr>
            <a:spLocks noGrp="1"/>
          </p:cNvSpPr>
          <p:nvPr>
            <p:ph type="subTitle" idx="1"/>
          </p:nvPr>
        </p:nvSpPr>
        <p:spPr/>
        <p:txBody>
          <a:bodyPr/>
          <a:lstStyle/>
          <a:p>
            <a:r>
              <a:rPr lang="en-US" dirty="0" smtClean="0"/>
              <a:t>Local optimization </a:t>
            </a:r>
            <a:r>
              <a:rPr lang="en-US" i="1" dirty="0" smtClean="0"/>
              <a:t>is</a:t>
            </a:r>
            <a:r>
              <a:rPr lang="en-US" dirty="0" smtClean="0"/>
              <a:t/>
            </a:r>
            <a:br>
              <a:rPr lang="en-US" dirty="0" smtClean="0"/>
            </a:br>
            <a:r>
              <a:rPr lang="en-US" dirty="0" err="1" smtClean="0"/>
              <a:t>suboptimization</a:t>
            </a:r>
            <a:endParaRPr lang="en-US" dirty="0"/>
          </a:p>
        </p:txBody>
      </p:sp>
    </p:spTree>
    <p:extLst>
      <p:ext uri="{BB962C8B-B14F-4D97-AF65-F5344CB8AC3E}">
        <p14:creationId xmlns:p14="http://schemas.microsoft.com/office/powerpoint/2010/main" val="344485325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rrowheads="1"/>
          </p:cNvPicPr>
          <p:nvPr/>
        </p:nvPicPr>
        <p:blipFill>
          <a:blip r:embed="rId2" cstate="print">
            <a:lum bright="-10000"/>
          </a:blip>
          <a:srcRect/>
          <a:stretch>
            <a:fillRect/>
          </a:stretch>
        </p:blipFill>
        <p:spPr bwMode="auto">
          <a:xfrm>
            <a:off x="0" y="1"/>
            <a:ext cx="9144000" cy="6905123"/>
          </a:xfrm>
          <a:prstGeom prst="rect">
            <a:avLst/>
          </a:prstGeom>
          <a:noFill/>
          <a:ln w="9525">
            <a:noFill/>
            <a:miter lim="800000"/>
            <a:headEnd/>
            <a:tailEnd/>
          </a:ln>
        </p:spPr>
      </p:pic>
      <p:sp>
        <p:nvSpPr>
          <p:cNvPr id="5" name="Title 4"/>
          <p:cNvSpPr>
            <a:spLocks noGrp="1"/>
          </p:cNvSpPr>
          <p:nvPr>
            <p:ph type="title"/>
          </p:nvPr>
        </p:nvSpPr>
        <p:spPr>
          <a:xfrm>
            <a:off x="300792" y="2469805"/>
            <a:ext cx="8554453" cy="1721196"/>
          </a:xfrm>
        </p:spPr>
        <p:txBody>
          <a:bodyPr>
            <a:normAutofit fontScale="90000"/>
          </a:bodyPr>
          <a:lstStyle/>
          <a:p>
            <a:r>
              <a:rPr lang="en-US" dirty="0" smtClean="0"/>
              <a:t>Above Campus Services</a:t>
            </a:r>
            <a:br>
              <a:rPr lang="en-US" dirty="0" smtClean="0"/>
            </a:br>
            <a:r>
              <a:rPr lang="en-US" sz="2700" dirty="0" smtClean="0"/>
              <a:t>Shaping the Promise of Cloud Computing for Higher Education</a:t>
            </a:r>
            <a:br>
              <a:rPr lang="en-US" sz="2700" dirty="0" smtClean="0"/>
            </a:br>
            <a:r>
              <a:rPr lang="en-US" sz="2700" dirty="0" smtClean="0"/>
              <a:t/>
            </a:r>
            <a:br>
              <a:rPr lang="en-US" sz="2700" dirty="0" smtClean="0"/>
            </a:br>
            <a:r>
              <a:rPr lang="en-US" sz="2200" b="0" i="1" dirty="0" smtClean="0"/>
              <a:t>by Brad Wheeler and Shelton Waggener</a:t>
            </a:r>
            <a:endParaRPr lang="en-US" sz="4900" b="0" i="1" dirty="0"/>
          </a:p>
        </p:txBody>
      </p:sp>
      <p:sp>
        <p:nvSpPr>
          <p:cNvPr id="6" name="TextBox 5"/>
          <p:cNvSpPr txBox="1"/>
          <p:nvPr/>
        </p:nvSpPr>
        <p:spPr>
          <a:xfrm>
            <a:off x="5841577" y="6070600"/>
            <a:ext cx="3091917" cy="523220"/>
          </a:xfrm>
          <a:prstGeom prst="rect">
            <a:avLst/>
          </a:prstGeom>
          <a:noFill/>
        </p:spPr>
        <p:txBody>
          <a:bodyPr wrap="none" rtlCol="0">
            <a:spAutoFit/>
          </a:bodyPr>
          <a:lstStyle/>
          <a:p>
            <a:pPr algn="r"/>
            <a:r>
              <a:rPr lang="en-US" sz="1400" i="1" dirty="0" smtClean="0"/>
              <a:t>Illustration by Randy </a:t>
            </a:r>
            <a:r>
              <a:rPr lang="en-US" sz="1400" i="1" dirty="0" err="1" smtClean="0"/>
              <a:t>Lyhus</a:t>
            </a:r>
            <a:r>
              <a:rPr lang="en-US" sz="1400" i="1" dirty="0" smtClean="0"/>
              <a:t> ©2009</a:t>
            </a:r>
          </a:p>
          <a:p>
            <a:pPr algn="r"/>
            <a:r>
              <a:rPr lang="en-US" sz="1400" i="1" dirty="0" smtClean="0"/>
              <a:t>EDUCAUSE Review, Nov/Dec 2009</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Solutions as </a:t>
            </a:r>
            <a:r>
              <a:rPr lang="en-US" u="sng" dirty="0" smtClean="0"/>
              <a:t>Paths</a:t>
            </a:r>
            <a:r>
              <a:rPr lang="en-US" dirty="0" smtClean="0"/>
              <a:t/>
            </a:r>
            <a:br>
              <a:rPr lang="en-US" dirty="0" smtClean="0"/>
            </a:br>
            <a:r>
              <a:rPr lang="en-US" i="1" dirty="0" smtClean="0"/>
              <a:t>Not Just Products</a:t>
            </a:r>
            <a:endParaRPr lang="en-US" dirty="0"/>
          </a:p>
        </p:txBody>
      </p:sp>
      <p:sp>
        <p:nvSpPr>
          <p:cNvPr id="3" name="Rectangle 2"/>
          <p:cNvSpPr/>
          <p:nvPr/>
        </p:nvSpPr>
        <p:spPr>
          <a:xfrm>
            <a:off x="1284649" y="318151"/>
            <a:ext cx="7558717" cy="923330"/>
          </a:xfrm>
          <a:prstGeom prst="rect">
            <a:avLst/>
          </a:prstGeom>
        </p:spPr>
        <p:txBody>
          <a:bodyPr wrap="square">
            <a:spAutoFit/>
          </a:bodyPr>
          <a:lstStyle/>
          <a:p>
            <a:pPr algn="r"/>
            <a:r>
              <a:rPr lang="en-US" dirty="0"/>
              <a:t>“Some of us have seen fortunes slip through our hands as we learned how to implement these kinds of systems in universities;” </a:t>
            </a:r>
            <a:endParaRPr lang="en-US" dirty="0" smtClean="0"/>
          </a:p>
          <a:p>
            <a:pPr algn="r"/>
            <a:r>
              <a:rPr lang="en-US" dirty="0" smtClean="0"/>
              <a:t>MIT, </a:t>
            </a:r>
            <a:r>
              <a:rPr lang="en-US" dirty="0"/>
              <a:t>Cambridge, February 2000.</a:t>
            </a:r>
          </a:p>
        </p:txBody>
      </p:sp>
      <p:sp>
        <p:nvSpPr>
          <p:cNvPr id="4" name="Rectangle 3"/>
          <p:cNvSpPr/>
          <p:nvPr/>
        </p:nvSpPr>
        <p:spPr>
          <a:xfrm>
            <a:off x="198444" y="5675690"/>
            <a:ext cx="6283193" cy="923330"/>
          </a:xfrm>
          <a:prstGeom prst="rect">
            <a:avLst/>
          </a:prstGeom>
        </p:spPr>
        <p:txBody>
          <a:bodyPr wrap="square">
            <a:spAutoFit/>
          </a:bodyPr>
          <a:lstStyle/>
          <a:p>
            <a:r>
              <a:rPr lang="en-US" dirty="0" smtClean="0"/>
              <a:t>“Mitigating </a:t>
            </a:r>
            <a:r>
              <a:rPr lang="en-US" dirty="0"/>
              <a:t>the Risks of Big </a:t>
            </a:r>
            <a:r>
              <a:rPr lang="en-US" dirty="0" smtClean="0"/>
              <a:t>Systems”</a:t>
            </a:r>
          </a:p>
          <a:p>
            <a:r>
              <a:rPr lang="en-US" dirty="0" smtClean="0"/>
              <a:t>NACUBO </a:t>
            </a:r>
            <a:r>
              <a:rPr lang="en-US" dirty="0"/>
              <a:t>Business Officer </a:t>
            </a:r>
            <a:r>
              <a:rPr lang="en-US" dirty="0" smtClean="0"/>
              <a:t>Magazine </a:t>
            </a:r>
          </a:p>
          <a:p>
            <a:r>
              <a:rPr lang="en-US" dirty="0" smtClean="0"/>
              <a:t>July</a:t>
            </a:r>
            <a:r>
              <a:rPr lang="en-US" dirty="0"/>
              <a:t>-August 2007</a:t>
            </a:r>
          </a:p>
        </p:txBody>
      </p:sp>
    </p:spTree>
    <p:extLst>
      <p:ext uri="{BB962C8B-B14F-4D97-AF65-F5344CB8AC3E}">
        <p14:creationId xmlns:p14="http://schemas.microsoft.com/office/powerpoint/2010/main" val="117431834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117600" y="838200"/>
            <a:ext cx="6807200" cy="5105400"/>
          </a:xfrm>
          <a:prstGeom prst="rect">
            <a:avLst/>
          </a:prstGeom>
          <a:noFill/>
          <a:ln w="9525">
            <a:noFill/>
            <a:miter lim="800000"/>
            <a:headEnd/>
            <a:tailEnd/>
          </a:ln>
          <a:effectLst/>
        </p:spPr>
      </p:pic>
    </p:spTree>
    <p:extLst>
      <p:ext uri="{BB962C8B-B14F-4D97-AF65-F5344CB8AC3E}">
        <p14:creationId xmlns:p14="http://schemas.microsoft.com/office/powerpoint/2010/main" val="3110604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1828800" y="6153090"/>
            <a:ext cx="5943600" cy="15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flipH="1" flipV="1">
            <a:off x="-419100" y="3904396"/>
            <a:ext cx="4495800" cy="15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90800" y="6229290"/>
            <a:ext cx="4626972" cy="400110"/>
          </a:xfrm>
          <a:prstGeom prst="rect">
            <a:avLst/>
          </a:prstGeom>
          <a:noFill/>
        </p:spPr>
        <p:txBody>
          <a:bodyPr wrap="none" rtlCol="0">
            <a:spAutoFit/>
          </a:bodyPr>
          <a:lstStyle/>
          <a:p>
            <a:r>
              <a:rPr lang="en-US" sz="2000" dirty="0" smtClean="0">
                <a:solidFill>
                  <a:prstClr val="white"/>
                </a:solidFill>
                <a:ea typeface="+mn-ea"/>
              </a:rPr>
              <a:t>Number of Students, Faculty, Staff, etc.</a:t>
            </a:r>
            <a:endParaRPr lang="en-US" sz="2000" dirty="0">
              <a:solidFill>
                <a:prstClr val="white"/>
              </a:solidFill>
              <a:ea typeface="+mn-ea"/>
            </a:endParaRPr>
          </a:p>
        </p:txBody>
      </p:sp>
      <p:sp>
        <p:nvSpPr>
          <p:cNvPr id="10" name="TextBox 9"/>
          <p:cNvSpPr txBox="1"/>
          <p:nvPr/>
        </p:nvSpPr>
        <p:spPr>
          <a:xfrm rot="16200000">
            <a:off x="25581" y="3689109"/>
            <a:ext cx="3206327" cy="400110"/>
          </a:xfrm>
          <a:prstGeom prst="rect">
            <a:avLst/>
          </a:prstGeom>
          <a:noFill/>
        </p:spPr>
        <p:txBody>
          <a:bodyPr wrap="none" rtlCol="0">
            <a:spAutoFit/>
          </a:bodyPr>
          <a:lstStyle/>
          <a:p>
            <a:r>
              <a:rPr lang="en-US" sz="2000" dirty="0" smtClean="0">
                <a:solidFill>
                  <a:prstClr val="white"/>
                </a:solidFill>
                <a:ea typeface="+mn-ea"/>
              </a:rPr>
              <a:t>Licensing &amp; Support Costs</a:t>
            </a:r>
            <a:endParaRPr lang="en-US" sz="2000" dirty="0">
              <a:solidFill>
                <a:prstClr val="white"/>
              </a:solidFill>
              <a:ea typeface="+mn-ea"/>
            </a:endParaRPr>
          </a:p>
        </p:txBody>
      </p:sp>
      <p:cxnSp>
        <p:nvCxnSpPr>
          <p:cNvPr id="15" name="Elbow Connector 14"/>
          <p:cNvCxnSpPr/>
          <p:nvPr/>
        </p:nvCxnSpPr>
        <p:spPr>
          <a:xfrm flipV="1">
            <a:off x="2438400" y="4876800"/>
            <a:ext cx="2057400" cy="609600"/>
          </a:xfrm>
          <a:prstGeom prst="bentConnector3">
            <a:avLst>
              <a:gd name="adj1" fmla="val 50000"/>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flipV="1">
            <a:off x="4343400" y="3657600"/>
            <a:ext cx="2362200" cy="1219200"/>
          </a:xfrm>
          <a:prstGeom prst="bentConnector3">
            <a:avLst>
              <a:gd name="adj1" fmla="val 50000"/>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5400000" flipH="1" flipV="1">
            <a:off x="6467445" y="2200245"/>
            <a:ext cx="1695510" cy="1219200"/>
          </a:xfrm>
          <a:prstGeom prst="bentConnector3">
            <a:avLst>
              <a:gd name="adj1" fmla="val 50000"/>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905000" y="5334000"/>
            <a:ext cx="6549571" cy="762000"/>
            <a:chOff x="1905000" y="5334000"/>
            <a:chExt cx="6549571" cy="762000"/>
          </a:xfrm>
        </p:grpSpPr>
        <p:cxnSp>
          <p:nvCxnSpPr>
            <p:cNvPr id="24" name="Straight Arrow Connector 23"/>
            <p:cNvCxnSpPr/>
            <p:nvPr/>
          </p:nvCxnSpPr>
          <p:spPr>
            <a:xfrm>
              <a:off x="1905000" y="5943600"/>
              <a:ext cx="5715000" cy="1588"/>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5"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20000" y="5334000"/>
              <a:ext cx="834571" cy="762000"/>
            </a:xfrm>
            <a:prstGeom prst="rect">
              <a:avLst/>
            </a:prstGeom>
            <a:noFill/>
            <a:ln w="9525">
              <a:noFill/>
              <a:miter lim="800000"/>
              <a:headEnd/>
              <a:tailEnd/>
            </a:ln>
            <a:effectLst>
              <a:softEdge rad="31750"/>
            </a:effectLst>
          </p:spPr>
        </p:pic>
      </p:grpSp>
      <p:sp>
        <p:nvSpPr>
          <p:cNvPr id="27" name="Title 26"/>
          <p:cNvSpPr>
            <a:spLocks noGrp="1"/>
          </p:cNvSpPr>
          <p:nvPr>
            <p:ph type="title"/>
          </p:nvPr>
        </p:nvSpPr>
        <p:spPr/>
        <p:txBody>
          <a:bodyPr/>
          <a:lstStyle/>
          <a:p>
            <a:r>
              <a:rPr lang="en-US" dirty="0" smtClean="0"/>
              <a:t>Licensing </a:t>
            </a:r>
            <a:r>
              <a:rPr lang="en-US" i="1" dirty="0" smtClean="0"/>
              <a:t>Cost</a:t>
            </a:r>
            <a:r>
              <a:rPr lang="en-US" dirty="0" smtClean="0"/>
              <a:t> or </a:t>
            </a:r>
            <a:r>
              <a:rPr lang="en-US" i="1" dirty="0" smtClean="0"/>
              <a:t>Price</a:t>
            </a:r>
            <a:r>
              <a:rPr lang="en-US" dirty="0" smtClean="0"/>
              <a:t> Models?</a:t>
            </a:r>
            <a:endParaRPr lang="en-US" dirty="0"/>
          </a:p>
        </p:txBody>
      </p:sp>
      <p:cxnSp>
        <p:nvCxnSpPr>
          <p:cNvPr id="29" name="Straight Connector 28"/>
          <p:cNvCxnSpPr/>
          <p:nvPr/>
        </p:nvCxnSpPr>
        <p:spPr>
          <a:xfrm rot="10800000">
            <a:off x="1828800" y="5486400"/>
            <a:ext cx="1219200" cy="0"/>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1062758" y="4572000"/>
            <a:ext cx="2366242" cy="523220"/>
            <a:chOff x="1062758" y="4572000"/>
            <a:chExt cx="2366242" cy="523220"/>
          </a:xfrm>
        </p:grpSpPr>
        <p:sp>
          <p:nvSpPr>
            <p:cNvPr id="13" name="TextBox 12"/>
            <p:cNvSpPr txBox="1"/>
            <p:nvPr/>
          </p:nvSpPr>
          <p:spPr>
            <a:xfrm>
              <a:off x="1062758" y="4572000"/>
              <a:ext cx="385042" cy="523220"/>
            </a:xfrm>
            <a:prstGeom prst="rect">
              <a:avLst/>
            </a:prstGeom>
            <a:noFill/>
          </p:spPr>
          <p:txBody>
            <a:bodyPr wrap="none" rtlCol="0">
              <a:spAutoFit/>
            </a:bodyPr>
            <a:lstStyle/>
            <a:p>
              <a:r>
                <a:rPr lang="en-US" sz="2800" b="1" dirty="0" smtClean="0">
                  <a:solidFill>
                    <a:prstClr val="white"/>
                  </a:solidFill>
                  <a:ea typeface="+mn-ea"/>
                </a:rPr>
                <a:t>$</a:t>
              </a:r>
              <a:endParaRPr lang="en-US" sz="2800" b="1" dirty="0">
                <a:solidFill>
                  <a:prstClr val="white"/>
                </a:solidFill>
                <a:ea typeface="+mn-ea"/>
              </a:endParaRPr>
            </a:p>
          </p:txBody>
        </p:sp>
        <p:cxnSp>
          <p:nvCxnSpPr>
            <p:cNvPr id="38" name="Straight Connector 37"/>
            <p:cNvCxnSpPr/>
            <p:nvPr/>
          </p:nvCxnSpPr>
          <p:spPr>
            <a:xfrm rot="10800000">
              <a:off x="1828800" y="4876800"/>
              <a:ext cx="1600200" cy="0"/>
            </a:xfrm>
            <a:prstGeom prst="line">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914400" y="3362980"/>
            <a:ext cx="4572000" cy="523220"/>
            <a:chOff x="914400" y="4572000"/>
            <a:chExt cx="4572000" cy="523220"/>
          </a:xfrm>
        </p:grpSpPr>
        <p:sp>
          <p:nvSpPr>
            <p:cNvPr id="41" name="TextBox 40"/>
            <p:cNvSpPr txBox="1"/>
            <p:nvPr/>
          </p:nvSpPr>
          <p:spPr>
            <a:xfrm>
              <a:off x="914400" y="4572000"/>
              <a:ext cx="585417" cy="523220"/>
            </a:xfrm>
            <a:prstGeom prst="rect">
              <a:avLst/>
            </a:prstGeom>
            <a:noFill/>
          </p:spPr>
          <p:txBody>
            <a:bodyPr wrap="none" rtlCol="0">
              <a:spAutoFit/>
            </a:bodyPr>
            <a:lstStyle/>
            <a:p>
              <a:r>
                <a:rPr lang="en-US" sz="2800" b="1" dirty="0" smtClean="0">
                  <a:solidFill>
                    <a:prstClr val="white"/>
                  </a:solidFill>
                  <a:ea typeface="+mn-ea"/>
                </a:rPr>
                <a:t>$$</a:t>
              </a:r>
              <a:endParaRPr lang="en-US" sz="2800" b="1" dirty="0">
                <a:solidFill>
                  <a:prstClr val="white"/>
                </a:solidFill>
                <a:ea typeface="+mn-ea"/>
              </a:endParaRPr>
            </a:p>
          </p:txBody>
        </p:sp>
        <p:cxnSp>
          <p:nvCxnSpPr>
            <p:cNvPr id="42" name="Straight Connector 41"/>
            <p:cNvCxnSpPr/>
            <p:nvPr/>
          </p:nvCxnSpPr>
          <p:spPr>
            <a:xfrm rot="10800000" flipV="1">
              <a:off x="1828800" y="4866620"/>
              <a:ext cx="3657600" cy="10180"/>
            </a:xfrm>
            <a:prstGeom prst="line">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685800" y="2438400"/>
            <a:ext cx="5943601" cy="599420"/>
            <a:chOff x="914400" y="4572000"/>
            <a:chExt cx="5403274" cy="523220"/>
          </a:xfrm>
        </p:grpSpPr>
        <p:sp>
          <p:nvSpPr>
            <p:cNvPr id="46" name="TextBox 45"/>
            <p:cNvSpPr txBox="1"/>
            <p:nvPr/>
          </p:nvSpPr>
          <p:spPr>
            <a:xfrm>
              <a:off x="914400" y="4572000"/>
              <a:ext cx="785793" cy="523220"/>
            </a:xfrm>
            <a:prstGeom prst="rect">
              <a:avLst/>
            </a:prstGeom>
            <a:noFill/>
          </p:spPr>
          <p:txBody>
            <a:bodyPr wrap="none" rtlCol="0">
              <a:spAutoFit/>
            </a:bodyPr>
            <a:lstStyle/>
            <a:p>
              <a:r>
                <a:rPr lang="en-US" sz="2800" b="1" dirty="0" smtClean="0">
                  <a:solidFill>
                    <a:prstClr val="white"/>
                  </a:solidFill>
                  <a:ea typeface="+mn-ea"/>
                </a:rPr>
                <a:t>$$$</a:t>
              </a:r>
              <a:endParaRPr lang="en-US" sz="2800" b="1" dirty="0">
                <a:solidFill>
                  <a:prstClr val="white"/>
                </a:solidFill>
                <a:ea typeface="+mn-ea"/>
              </a:endParaRPr>
            </a:p>
          </p:txBody>
        </p:sp>
        <p:cxnSp>
          <p:nvCxnSpPr>
            <p:cNvPr id="47" name="Straight Connector 46"/>
            <p:cNvCxnSpPr/>
            <p:nvPr/>
          </p:nvCxnSpPr>
          <p:spPr>
            <a:xfrm rot="10800000">
              <a:off x="1967346" y="4876800"/>
              <a:ext cx="4350328" cy="18880"/>
            </a:xfrm>
            <a:prstGeom prst="line">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30857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right)">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righ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right)">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2000"/>
                                        <p:tgtEl>
                                          <p:spTgt spid="20"/>
                                        </p:tgtEl>
                                      </p:cBhvr>
                                    </p:animEffect>
                                    <p:set>
                                      <p:cBhvr>
                                        <p:cTn id="34" dur="1" fill="hold">
                                          <p:stCondLst>
                                            <p:cond delay="1999"/>
                                          </p:stCondLst>
                                        </p:cTn>
                                        <p:tgtEl>
                                          <p:spTgt spid="20"/>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2000"/>
                                        <p:tgtEl>
                                          <p:spTgt spid="45"/>
                                        </p:tgtEl>
                                      </p:cBhvr>
                                    </p:animEffect>
                                    <p:set>
                                      <p:cBhvr>
                                        <p:cTn id="37" dur="1" fill="hold">
                                          <p:stCondLst>
                                            <p:cond delay="1999"/>
                                          </p:stCondLst>
                                        </p:cTn>
                                        <p:tgtEl>
                                          <p:spTgt spid="45"/>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2000"/>
                                        <p:tgtEl>
                                          <p:spTgt spid="40"/>
                                        </p:tgtEl>
                                      </p:cBhvr>
                                    </p:animEffect>
                                    <p:set>
                                      <p:cBhvr>
                                        <p:cTn id="40" dur="1" fill="hold">
                                          <p:stCondLst>
                                            <p:cond delay="1999"/>
                                          </p:stCondLst>
                                        </p:cTn>
                                        <p:tgtEl>
                                          <p:spTgt spid="4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2000"/>
                                        <p:tgtEl>
                                          <p:spTgt spid="18"/>
                                        </p:tgtEl>
                                      </p:cBhvr>
                                    </p:animEffect>
                                    <p:set>
                                      <p:cBhvr>
                                        <p:cTn id="43" dur="1" fill="hold">
                                          <p:stCondLst>
                                            <p:cond delay="1999"/>
                                          </p:stCondLst>
                                        </p:cTn>
                                        <p:tgtEl>
                                          <p:spTgt spid="18"/>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2000"/>
                                        <p:tgtEl>
                                          <p:spTgt spid="15"/>
                                        </p:tgtEl>
                                      </p:cBhvr>
                                    </p:animEffect>
                                    <p:set>
                                      <p:cBhvr>
                                        <p:cTn id="46" dur="1" fill="hold">
                                          <p:stCondLst>
                                            <p:cond delay="1999"/>
                                          </p:stCondLst>
                                        </p:cTn>
                                        <p:tgtEl>
                                          <p:spTgt spid="15"/>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2000"/>
                                        <p:tgtEl>
                                          <p:spTgt spid="39"/>
                                        </p:tgtEl>
                                      </p:cBhvr>
                                    </p:animEffect>
                                    <p:set>
                                      <p:cBhvr>
                                        <p:cTn id="49" dur="1" fill="hold">
                                          <p:stCondLst>
                                            <p:cond delay="1999"/>
                                          </p:stCondLst>
                                        </p:cTn>
                                        <p:tgtEl>
                                          <p:spTgt spid="3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2000"/>
                                        <p:tgtEl>
                                          <p:spTgt spid="29"/>
                                        </p:tgtEl>
                                      </p:cBhvr>
                                    </p:animEffect>
                                    <p:set>
                                      <p:cBhvr>
                                        <p:cTn id="52" dur="1" fill="hold">
                                          <p:stCondLst>
                                            <p:cond delay="1999"/>
                                          </p:stCondLst>
                                        </p:cTn>
                                        <p:tgtEl>
                                          <p:spTgt spid="2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0790" y="1921452"/>
            <a:ext cx="8554453" cy="1362075"/>
          </a:xfrm>
        </p:spPr>
        <p:txBody>
          <a:bodyPr>
            <a:normAutofit fontScale="90000"/>
          </a:bodyPr>
          <a:lstStyle/>
          <a:p>
            <a:r>
              <a:rPr lang="en-US" dirty="0"/>
              <a:t>3</a:t>
            </a:r>
            <a:r>
              <a:rPr lang="en-US" dirty="0" smtClean="0"/>
              <a:t>) End ‘Murdered by the Matrix’</a:t>
            </a:r>
            <a:br>
              <a:rPr lang="en-US" dirty="0" smtClean="0"/>
            </a:br>
            <a:r>
              <a:rPr lang="en-US" dirty="0" smtClean="0"/>
              <a:t>Procurement Dance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575530483"/>
              </p:ext>
            </p:extLst>
          </p:nvPr>
        </p:nvGraphicFramePr>
        <p:xfrm>
          <a:off x="1407221" y="4112461"/>
          <a:ext cx="6096000" cy="2042160"/>
        </p:xfrm>
        <a:graphic>
          <a:graphicData uri="http://schemas.openxmlformats.org/drawingml/2006/table">
            <a:tbl>
              <a:tblPr firstRow="1" lastRow="1" bandRow="1">
                <a:tableStyleId>{18603FDC-E32A-4AB5-989C-0864C3EAD2B8}</a:tableStyleId>
              </a:tblPr>
              <a:tblGrid>
                <a:gridCol w="1524000"/>
                <a:gridCol w="1524000"/>
                <a:gridCol w="1524000"/>
                <a:gridCol w="1524000"/>
              </a:tblGrid>
              <a:tr h="370840">
                <a:tc>
                  <a:txBody>
                    <a:bodyPr/>
                    <a:lstStyle/>
                    <a:p>
                      <a:endParaRPr lang="en-US" dirty="0"/>
                    </a:p>
                  </a:txBody>
                  <a:tcPr/>
                </a:tc>
                <a:tc>
                  <a:txBody>
                    <a:bodyPr/>
                    <a:lstStyle/>
                    <a:p>
                      <a:pPr algn="ctr"/>
                      <a:r>
                        <a:rPr lang="en-US" sz="2000" dirty="0" smtClean="0"/>
                        <a:t>Product 1</a:t>
                      </a:r>
                      <a:endParaRPr lang="en-US" sz="2000" dirty="0"/>
                    </a:p>
                  </a:txBody>
                  <a:tcPr/>
                </a:tc>
                <a:tc>
                  <a:txBody>
                    <a:bodyPr/>
                    <a:lstStyle/>
                    <a:p>
                      <a:pPr algn="ctr"/>
                      <a:r>
                        <a:rPr lang="en-US" sz="2000" dirty="0" smtClean="0"/>
                        <a:t>Product 2</a:t>
                      </a:r>
                      <a:endParaRPr lang="en-US" sz="2000" dirty="0"/>
                    </a:p>
                  </a:txBody>
                  <a:tcPr/>
                </a:tc>
                <a:tc>
                  <a:txBody>
                    <a:bodyPr/>
                    <a:lstStyle/>
                    <a:p>
                      <a:pPr algn="ctr"/>
                      <a:r>
                        <a:rPr lang="en-US" sz="2000" dirty="0" smtClean="0"/>
                        <a:t>Product</a:t>
                      </a:r>
                      <a:r>
                        <a:rPr lang="en-US" sz="2000" baseline="0" dirty="0" smtClean="0"/>
                        <a:t> 3</a:t>
                      </a:r>
                      <a:endParaRPr lang="en-US" sz="2000" dirty="0"/>
                    </a:p>
                  </a:txBody>
                  <a:tcPr/>
                </a:tc>
              </a:tr>
              <a:tr h="370840">
                <a:tc>
                  <a:txBody>
                    <a:bodyPr/>
                    <a:lstStyle/>
                    <a:p>
                      <a:r>
                        <a:rPr lang="en-US" sz="2000" dirty="0" smtClean="0"/>
                        <a:t>Feature X</a:t>
                      </a:r>
                      <a:endParaRPr lang="en-US" sz="2000" dirty="0"/>
                    </a:p>
                  </a:txBody>
                  <a:tcPr/>
                </a:tc>
                <a:tc>
                  <a:txBody>
                    <a:bodyPr/>
                    <a:lstStyle/>
                    <a:p>
                      <a:pPr algn="ctr"/>
                      <a:r>
                        <a:rPr lang="en-US" sz="2000" dirty="0" smtClean="0"/>
                        <a:t>-1</a:t>
                      </a:r>
                      <a:endParaRPr lang="en-US" sz="2000" b="1" dirty="0"/>
                    </a:p>
                  </a:txBody>
                  <a:tcPr/>
                </a:tc>
                <a:tc>
                  <a:txBody>
                    <a:bodyPr/>
                    <a:lstStyle/>
                    <a:p>
                      <a:pPr algn="ctr"/>
                      <a:r>
                        <a:rPr lang="en-US" sz="2000" dirty="0" smtClean="0"/>
                        <a:t>+2</a:t>
                      </a:r>
                      <a:endParaRPr lang="en-US" sz="2000" b="1" dirty="0"/>
                    </a:p>
                  </a:txBody>
                  <a:tcPr/>
                </a:tc>
                <a:tc>
                  <a:txBody>
                    <a:bodyPr/>
                    <a:lstStyle/>
                    <a:p>
                      <a:pPr algn="ctr"/>
                      <a:r>
                        <a:rPr lang="en-US" sz="2000" dirty="0" smtClean="0"/>
                        <a:t>-2.4723</a:t>
                      </a:r>
                      <a:endParaRPr lang="en-US" sz="2000" b="1" dirty="0"/>
                    </a:p>
                  </a:txBody>
                  <a:tcPr/>
                </a:tc>
              </a:tr>
              <a:tr h="370840">
                <a:tc>
                  <a:txBody>
                    <a:bodyPr/>
                    <a:lstStyle/>
                    <a:p>
                      <a:r>
                        <a:rPr lang="en-US" sz="2000" dirty="0" smtClean="0"/>
                        <a:t>Feature Y</a:t>
                      </a:r>
                      <a:endParaRPr lang="en-US" sz="2000" dirty="0"/>
                    </a:p>
                  </a:txBody>
                  <a:tcPr/>
                </a:tc>
                <a:tc>
                  <a:txBody>
                    <a:bodyPr/>
                    <a:lstStyle/>
                    <a:p>
                      <a:pPr algn="ctr"/>
                      <a:r>
                        <a:rPr lang="en-US" sz="2000" dirty="0" smtClean="0"/>
                        <a:t>+2.7</a:t>
                      </a:r>
                      <a:endParaRPr lang="en-US" sz="2000" b="1" dirty="0"/>
                    </a:p>
                  </a:txBody>
                  <a:tcPr/>
                </a:tc>
                <a:tc>
                  <a:txBody>
                    <a:bodyPr/>
                    <a:lstStyle/>
                    <a:p>
                      <a:pPr algn="ctr"/>
                      <a:r>
                        <a:rPr lang="en-US" sz="2000" dirty="0" smtClean="0"/>
                        <a:t>-.5</a:t>
                      </a:r>
                      <a:endParaRPr lang="en-US" sz="2000" b="1" dirty="0"/>
                    </a:p>
                  </a:txBody>
                  <a:tcPr/>
                </a:tc>
                <a:tc>
                  <a:txBody>
                    <a:bodyPr/>
                    <a:lstStyle/>
                    <a:p>
                      <a:pPr algn="ctr"/>
                      <a:r>
                        <a:rPr lang="en-US" sz="2000" dirty="0" smtClean="0"/>
                        <a:t>+2.1111</a:t>
                      </a:r>
                      <a:endParaRPr lang="en-US" sz="2000" b="1" dirty="0"/>
                    </a:p>
                  </a:txBody>
                  <a:tcPr/>
                </a:tc>
              </a:tr>
              <a:tr h="370840">
                <a:tc>
                  <a:txBody>
                    <a:bodyPr/>
                    <a:lstStyle/>
                    <a:p>
                      <a:r>
                        <a:rPr lang="en-US" sz="2000" dirty="0" smtClean="0"/>
                        <a:t>Feature Z</a:t>
                      </a:r>
                      <a:endParaRPr lang="en-US" sz="2000" dirty="0"/>
                    </a:p>
                  </a:txBody>
                  <a:tcPr/>
                </a:tc>
                <a:tc>
                  <a:txBody>
                    <a:bodyPr/>
                    <a:lstStyle/>
                    <a:p>
                      <a:pPr algn="ctr"/>
                      <a:r>
                        <a:rPr lang="en-US" sz="2000" dirty="0" smtClean="0"/>
                        <a:t>N/A</a:t>
                      </a:r>
                      <a:endParaRPr lang="en-US" sz="2000" b="1" dirty="0"/>
                    </a:p>
                  </a:txBody>
                  <a:tcPr/>
                </a:tc>
                <a:tc>
                  <a:txBody>
                    <a:bodyPr/>
                    <a:lstStyle/>
                    <a:p>
                      <a:pPr algn="ctr"/>
                      <a:r>
                        <a:rPr lang="en-US" sz="2000" dirty="0" smtClean="0"/>
                        <a:t>+1</a:t>
                      </a:r>
                      <a:endParaRPr lang="en-US" sz="2000" b="1" dirty="0"/>
                    </a:p>
                  </a:txBody>
                  <a:tcPr/>
                </a:tc>
                <a:tc>
                  <a:txBody>
                    <a:bodyPr/>
                    <a:lstStyle/>
                    <a:p>
                      <a:pPr algn="ctr"/>
                      <a:r>
                        <a:rPr lang="en-US" sz="2000" dirty="0" smtClean="0"/>
                        <a:t>+2.4722</a:t>
                      </a:r>
                      <a:endParaRPr lang="en-US" sz="2000" b="1" dirty="0"/>
                    </a:p>
                  </a:txBody>
                  <a:tcPr/>
                </a:tc>
              </a:tr>
              <a:tr h="370840">
                <a:tc>
                  <a:txBody>
                    <a:bodyPr/>
                    <a:lstStyle/>
                    <a:p>
                      <a:endParaRPr lang="en-US" dirty="0"/>
                    </a:p>
                  </a:txBody>
                  <a:tcPr/>
                </a:tc>
                <a:tc>
                  <a:txBody>
                    <a:bodyPr/>
                    <a:lstStyle/>
                    <a:p>
                      <a:pPr algn="ctr"/>
                      <a:r>
                        <a:rPr lang="en-US" sz="2400" dirty="0" smtClean="0"/>
                        <a:t>1.7</a:t>
                      </a:r>
                      <a:endParaRPr lang="en-US" sz="2400" b="1" dirty="0"/>
                    </a:p>
                  </a:txBody>
                  <a:tcPr/>
                </a:tc>
                <a:tc>
                  <a:txBody>
                    <a:bodyPr/>
                    <a:lstStyle/>
                    <a:p>
                      <a:pPr algn="ctr"/>
                      <a:r>
                        <a:rPr lang="en-US" sz="2400" dirty="0" smtClean="0"/>
                        <a:t>2.5</a:t>
                      </a:r>
                      <a:endParaRPr lang="en-US" sz="2400" b="1" dirty="0"/>
                    </a:p>
                  </a:txBody>
                  <a:tcPr/>
                </a:tc>
                <a:tc>
                  <a:txBody>
                    <a:bodyPr/>
                    <a:lstStyle/>
                    <a:p>
                      <a:pPr algn="ctr"/>
                      <a:r>
                        <a:rPr lang="en-US" sz="2400" dirty="0" smtClean="0"/>
                        <a:t>+2.111</a:t>
                      </a:r>
                      <a:endParaRPr lang="en-US" sz="2400" b="1" dirty="0"/>
                    </a:p>
                  </a:txBody>
                  <a:tcPr/>
                </a:tc>
              </a:tr>
            </a:tbl>
          </a:graphicData>
        </a:graphic>
      </p:graphicFrame>
    </p:spTree>
    <p:extLst>
      <p:ext uri="{BB962C8B-B14F-4D97-AF65-F5344CB8AC3E}">
        <p14:creationId xmlns:p14="http://schemas.microsoft.com/office/powerpoint/2010/main" val="2093563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02906" y="569371"/>
            <a:ext cx="6596678" cy="5386089"/>
          </a:xfrm>
          <a:prstGeom prst="rect">
            <a:avLst/>
          </a:prstGeom>
          <a:noFill/>
        </p:spPr>
        <p:txBody>
          <a:bodyPr wrap="none" rtlCol="0">
            <a:spAutoFit/>
          </a:bodyPr>
          <a:lstStyle/>
          <a:p>
            <a:r>
              <a:rPr lang="en-US" sz="2800" b="1" dirty="0" smtClean="0">
                <a:latin typeface="+mn-lt"/>
              </a:rPr>
              <a:t>Request for Proposals</a:t>
            </a:r>
          </a:p>
          <a:p>
            <a:r>
              <a:rPr lang="en-US" sz="2800" b="1" dirty="0" smtClean="0">
                <a:latin typeface="+mn-lt"/>
              </a:rPr>
              <a:t>New Financial System Needed</a:t>
            </a:r>
          </a:p>
          <a:p>
            <a:endParaRPr lang="en-US" sz="2400" dirty="0">
              <a:latin typeface="+mn-lt"/>
            </a:endParaRPr>
          </a:p>
          <a:p>
            <a:r>
              <a:rPr lang="en-US" sz="2400" dirty="0" smtClean="0">
                <a:latin typeface="+mn-lt"/>
              </a:rPr>
              <a:t>Qualified Offers </a:t>
            </a:r>
            <a:r>
              <a:rPr lang="en-US" sz="2400" u="sng" dirty="0" smtClean="0">
                <a:latin typeface="+mn-lt"/>
              </a:rPr>
              <a:t>Must Not Exceed </a:t>
            </a:r>
            <a:r>
              <a:rPr lang="en-US" sz="2400" dirty="0" smtClean="0">
                <a:latin typeface="+mn-lt"/>
              </a:rPr>
              <a:t>Following Terms:</a:t>
            </a:r>
          </a:p>
          <a:p>
            <a:endParaRPr lang="en-US" sz="2400" dirty="0">
              <a:latin typeface="+mn-lt"/>
            </a:endParaRPr>
          </a:p>
          <a:p>
            <a:pPr marL="457200" indent="-457200">
              <a:buAutoNum type="alphaUcParenR"/>
            </a:pPr>
            <a:r>
              <a:rPr lang="en-US" sz="2400" dirty="0" smtClean="0">
                <a:latin typeface="+mn-lt"/>
              </a:rPr>
              <a:t>Fully-paid up, unmetered license, perpetual use</a:t>
            </a:r>
            <a:r>
              <a:rPr lang="en-US" sz="2400" dirty="0">
                <a:latin typeface="+mn-lt"/>
              </a:rPr>
              <a:t/>
            </a:r>
            <a:br>
              <a:rPr lang="en-US" sz="2400" dirty="0">
                <a:latin typeface="+mn-lt"/>
              </a:rPr>
            </a:br>
            <a:r>
              <a:rPr lang="en-US" sz="2400" dirty="0" smtClean="0">
                <a:latin typeface="+mn-lt"/>
              </a:rPr>
              <a:t>Less than $100,000, paid upon go-live.</a:t>
            </a:r>
            <a:br>
              <a:rPr lang="en-US" sz="2400" dirty="0" smtClean="0">
                <a:latin typeface="+mn-lt"/>
              </a:rPr>
            </a:br>
            <a:endParaRPr lang="en-US" sz="2400" dirty="0" smtClean="0">
              <a:latin typeface="+mn-lt"/>
            </a:endParaRPr>
          </a:p>
          <a:p>
            <a:pPr marL="457200" indent="-457200">
              <a:buAutoNum type="alphaUcParenR"/>
            </a:pPr>
            <a:r>
              <a:rPr lang="en-US" sz="2400" dirty="0" smtClean="0">
                <a:latin typeface="+mn-lt"/>
              </a:rPr>
              <a:t>10 Year maintenance/support agreement</a:t>
            </a:r>
            <a:br>
              <a:rPr lang="en-US" sz="2400" dirty="0" smtClean="0">
                <a:latin typeface="+mn-lt"/>
              </a:rPr>
            </a:br>
            <a:r>
              <a:rPr lang="en-US" sz="2400" dirty="0" smtClean="0">
                <a:latin typeface="+mn-lt"/>
              </a:rPr>
              <a:t>Not to exceed $50,000 per year for 10 years…</a:t>
            </a:r>
            <a:br>
              <a:rPr lang="en-US" sz="2400" dirty="0" smtClean="0">
                <a:latin typeface="+mn-lt"/>
              </a:rPr>
            </a:br>
            <a:endParaRPr lang="en-US" sz="2400" dirty="0" smtClean="0">
              <a:latin typeface="+mn-lt"/>
            </a:endParaRPr>
          </a:p>
          <a:p>
            <a:pPr marL="457200" indent="-457200">
              <a:buAutoNum type="alphaUcParenR"/>
            </a:pPr>
            <a:r>
              <a:rPr lang="en-US" sz="2400" dirty="0" smtClean="0">
                <a:latin typeface="+mn-lt"/>
              </a:rPr>
              <a:t>Up to 2,000 consulting hours @ $130 per</a:t>
            </a:r>
            <a:r>
              <a:rPr lang="en-US" sz="2400" dirty="0">
                <a:latin typeface="+mn-lt"/>
              </a:rPr>
              <a:t/>
            </a:r>
            <a:br>
              <a:rPr lang="en-US" sz="2400" dirty="0">
                <a:latin typeface="+mn-lt"/>
              </a:rPr>
            </a:br>
            <a:r>
              <a:rPr lang="en-US" sz="2400" dirty="0" smtClean="0">
                <a:latin typeface="+mn-lt"/>
              </a:rPr>
              <a:t>Additional 1,000 hours @ $100</a:t>
            </a:r>
            <a:br>
              <a:rPr lang="en-US" sz="2400" dirty="0" smtClean="0">
                <a:latin typeface="+mn-lt"/>
              </a:rPr>
            </a:br>
            <a:r>
              <a:rPr lang="en-US" sz="2400" dirty="0" smtClean="0">
                <a:latin typeface="+mn-lt"/>
              </a:rPr>
              <a:t>Additional 1,000 hours @ $60 per</a:t>
            </a:r>
          </a:p>
        </p:txBody>
      </p:sp>
      <p:sp>
        <p:nvSpPr>
          <p:cNvPr id="6" name="TextBox 5"/>
          <p:cNvSpPr txBox="1"/>
          <p:nvPr/>
        </p:nvSpPr>
        <p:spPr>
          <a:xfrm>
            <a:off x="5576555" y="175192"/>
            <a:ext cx="3389632" cy="461665"/>
          </a:xfrm>
          <a:prstGeom prst="rect">
            <a:avLst/>
          </a:prstGeom>
          <a:noFill/>
        </p:spPr>
        <p:txBody>
          <a:bodyPr wrap="none" rtlCol="0">
            <a:spAutoFit/>
          </a:bodyPr>
          <a:lstStyle/>
          <a:p>
            <a:r>
              <a:rPr lang="en-US" sz="2400" i="1" dirty="0" smtClean="0">
                <a:latin typeface="+mn-lt"/>
              </a:rPr>
              <a:t>Asserting An Offer to Buy</a:t>
            </a:r>
          </a:p>
        </p:txBody>
      </p:sp>
    </p:spTree>
    <p:extLst>
      <p:ext uri="{BB962C8B-B14F-4D97-AF65-F5344CB8AC3E}">
        <p14:creationId xmlns:p14="http://schemas.microsoft.com/office/powerpoint/2010/main" val="217894068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457199" y="1600200"/>
            <a:ext cx="8433201" cy="4525963"/>
          </a:xfrm>
        </p:spPr>
        <p:txBody>
          <a:bodyPr/>
          <a:lstStyle/>
          <a:p>
            <a:pPr marL="0" indent="0">
              <a:buNone/>
            </a:pPr>
            <a:r>
              <a:rPr lang="en-US" u="sng" dirty="0" smtClean="0"/>
              <a:t>Problem:</a:t>
            </a:r>
          </a:p>
          <a:p>
            <a:pPr marL="0" indent="0">
              <a:buNone/>
            </a:pPr>
            <a:r>
              <a:rPr lang="en-US" dirty="0" smtClean="0"/>
              <a:t>Higher Education lacks a suitable structural capacity for [agile] collaborative action …at scale.</a:t>
            </a:r>
          </a:p>
          <a:p>
            <a:pPr marL="0" indent="0">
              <a:buNone/>
            </a:pPr>
            <a:endParaRPr lang="en-US" dirty="0"/>
          </a:p>
          <a:p>
            <a:pPr marL="0" indent="0">
              <a:buNone/>
            </a:pPr>
            <a:r>
              <a:rPr lang="en-US" u="sng" dirty="0" smtClean="0"/>
              <a:t>Answer:</a:t>
            </a:r>
            <a:endParaRPr lang="en-US" dirty="0" smtClean="0"/>
          </a:p>
          <a:p>
            <a:pPr marL="0" indent="0">
              <a:buNone/>
            </a:pPr>
            <a:r>
              <a:rPr lang="en-US" dirty="0" smtClean="0"/>
              <a:t>Higher Ed must become more sophisticated in choosing our (1) </a:t>
            </a:r>
            <a:r>
              <a:rPr lang="en-US" u="sng" dirty="0" smtClean="0"/>
              <a:t>games for aggregation</a:t>
            </a:r>
            <a:r>
              <a:rPr lang="en-US" dirty="0" smtClean="0"/>
              <a:t> and (2) </a:t>
            </a:r>
            <a:r>
              <a:rPr lang="en-US" u="sng" dirty="0" smtClean="0"/>
              <a:t>means for self-coordinating</a:t>
            </a:r>
            <a:r>
              <a:rPr lang="en-US" dirty="0" smtClean="0"/>
              <a:t> </a:t>
            </a:r>
            <a:r>
              <a:rPr lang="en-US" b="1" i="1" dirty="0" smtClean="0"/>
              <a:t>industry</a:t>
            </a:r>
            <a:r>
              <a:rPr lang="en-US" dirty="0" smtClean="0"/>
              <a:t> resources.</a:t>
            </a:r>
            <a:endParaRPr lang="en-US" dirty="0"/>
          </a:p>
        </p:txBody>
      </p:sp>
    </p:spTree>
    <p:extLst>
      <p:ext uri="{BB962C8B-B14F-4D97-AF65-F5344CB8AC3E}">
        <p14:creationId xmlns:p14="http://schemas.microsoft.com/office/powerpoint/2010/main" val="110699245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20110514-0036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31394"/>
            <a:ext cx="9144000" cy="6726606"/>
          </a:xfrm>
          <a:prstGeom prst="rect">
            <a:avLst/>
          </a:prstGeom>
          <a:ln>
            <a:noFill/>
          </a:ln>
          <a:effectLst>
            <a:softEdge rad="112500"/>
          </a:effectLst>
        </p:spPr>
      </p:pic>
    </p:spTree>
    <p:extLst>
      <p:ext uri="{BB962C8B-B14F-4D97-AF65-F5344CB8AC3E}">
        <p14:creationId xmlns:p14="http://schemas.microsoft.com/office/powerpoint/2010/main" val="270497980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5219" y="320118"/>
            <a:ext cx="7772400" cy="1470025"/>
          </a:xfrm>
        </p:spPr>
        <p:txBody>
          <a:bodyPr/>
          <a:lstStyle/>
          <a:p>
            <a:r>
              <a:rPr lang="en-US" sz="6000" b="1" dirty="0" smtClean="0"/>
              <a:t>Controlling the Higher Ed Enterprise </a:t>
            </a:r>
            <a:br>
              <a:rPr lang="en-US" sz="6000" b="1" dirty="0" smtClean="0"/>
            </a:br>
            <a:r>
              <a:rPr lang="en-US" sz="3600" b="1" dirty="0"/>
              <a:t>(</a:t>
            </a:r>
            <a:r>
              <a:rPr lang="en-US" sz="3600" b="1" dirty="0" smtClean="0"/>
              <a:t>for Less Than $5B)</a:t>
            </a:r>
            <a:endParaRPr lang="en-US" sz="6000" b="1" dirty="0"/>
          </a:p>
        </p:txBody>
      </p:sp>
      <p:sp>
        <p:nvSpPr>
          <p:cNvPr id="3" name="Subtitle 2"/>
          <p:cNvSpPr>
            <a:spLocks noGrp="1"/>
          </p:cNvSpPr>
          <p:nvPr>
            <p:ph type="subTitle" idx="1"/>
          </p:nvPr>
        </p:nvSpPr>
        <p:spPr>
          <a:xfrm>
            <a:off x="1371600" y="4364555"/>
            <a:ext cx="6400800" cy="1752600"/>
          </a:xfrm>
        </p:spPr>
        <p:txBody>
          <a:bodyPr/>
          <a:lstStyle/>
          <a:p>
            <a:r>
              <a:rPr lang="en-US" sz="3600" b="1" dirty="0" smtClean="0"/>
              <a:t>Brad Wheeler</a:t>
            </a:r>
          </a:p>
          <a:p>
            <a:r>
              <a:rPr lang="en-US" sz="2400" dirty="0" smtClean="0"/>
              <a:t>Vice President for IT and CIO, Dean, &amp; Professor</a:t>
            </a:r>
          </a:p>
          <a:p>
            <a:r>
              <a:rPr lang="en-US" sz="2400" dirty="0" smtClean="0"/>
              <a:t>Indiana University</a:t>
            </a:r>
            <a:endParaRPr lang="en-US" sz="2400" dirty="0"/>
          </a:p>
        </p:txBody>
      </p:sp>
      <p:sp>
        <p:nvSpPr>
          <p:cNvPr id="4" name="TextBox 3"/>
          <p:cNvSpPr txBox="1"/>
          <p:nvPr/>
        </p:nvSpPr>
        <p:spPr>
          <a:xfrm>
            <a:off x="27024" y="6496183"/>
            <a:ext cx="5833181" cy="307777"/>
          </a:xfrm>
          <a:prstGeom prst="rect">
            <a:avLst/>
          </a:prstGeom>
          <a:noFill/>
        </p:spPr>
        <p:txBody>
          <a:bodyPr wrap="square" rtlCol="0">
            <a:spAutoFit/>
          </a:bodyPr>
          <a:lstStyle/>
          <a:p>
            <a:r>
              <a:rPr lang="en-US" sz="1400" i="1" dirty="0" smtClean="0"/>
              <a:t>© Brad Wheeler, Creative Commons Attribution 3.0</a:t>
            </a:r>
            <a:endParaRPr lang="en-US" sz="1400" i="1" dirty="0"/>
          </a:p>
        </p:txBody>
      </p:sp>
    </p:spTree>
    <p:extLst>
      <p:ext uri="{BB962C8B-B14F-4D97-AF65-F5344CB8AC3E}">
        <p14:creationId xmlns:p14="http://schemas.microsoft.com/office/powerpoint/2010/main" val="15245632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the Game</a:t>
            </a:r>
            <a:endParaRPr lang="en-US" dirty="0"/>
          </a:p>
        </p:txBody>
      </p:sp>
    </p:spTree>
    <p:extLst>
      <p:ext uri="{BB962C8B-B14F-4D97-AF65-F5344CB8AC3E}">
        <p14:creationId xmlns:p14="http://schemas.microsoft.com/office/powerpoint/2010/main" val="348519301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1676400" y="5867400"/>
            <a:ext cx="7162800" cy="1588"/>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524000" y="6107668"/>
            <a:ext cx="7541360" cy="369332"/>
          </a:xfrm>
          <a:prstGeom prst="rect">
            <a:avLst/>
          </a:prstGeom>
          <a:noFill/>
        </p:spPr>
        <p:txBody>
          <a:bodyPr wrap="none" rtlCol="0">
            <a:spAutoFit/>
          </a:bodyPr>
          <a:lstStyle/>
          <a:p>
            <a:r>
              <a:rPr lang="en-US" dirty="0" smtClean="0">
                <a:solidFill>
                  <a:prstClr val="white"/>
                </a:solidFill>
              </a:rPr>
              <a:t>2004     2005     2006     2007      2008     2009     2010     2011     2012</a:t>
            </a:r>
            <a:endParaRPr lang="en-US" dirty="0">
              <a:solidFill>
                <a:prstClr val="white"/>
              </a:solidFill>
            </a:endParaRPr>
          </a:p>
        </p:txBody>
      </p:sp>
      <p:cxnSp>
        <p:nvCxnSpPr>
          <p:cNvPr id="6" name="Straight Connector 5"/>
          <p:cNvCxnSpPr/>
          <p:nvPr/>
        </p:nvCxnSpPr>
        <p:spPr>
          <a:xfrm rot="5400000">
            <a:off x="6629400" y="5867400"/>
            <a:ext cx="457200" cy="0"/>
          </a:xfrm>
          <a:prstGeom prst="line">
            <a:avLst/>
          </a:prstGeom>
          <a:ln w="571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51" idx="7"/>
          </p:cNvCxnSpPr>
          <p:nvPr/>
        </p:nvCxnSpPr>
        <p:spPr>
          <a:xfrm>
            <a:off x="2895600" y="4117230"/>
            <a:ext cx="685800" cy="397"/>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51" idx="1"/>
            <a:endCxn id="47" idx="1"/>
          </p:cNvCxnSpPr>
          <p:nvPr/>
        </p:nvCxnSpPr>
        <p:spPr>
          <a:xfrm>
            <a:off x="4038600" y="4117627"/>
            <a:ext cx="1021195" cy="1"/>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7" idx="3"/>
            <a:endCxn id="48" idx="1"/>
          </p:cNvCxnSpPr>
          <p:nvPr/>
        </p:nvCxnSpPr>
        <p:spPr>
          <a:xfrm>
            <a:off x="5638800" y="4117628"/>
            <a:ext cx="373360" cy="0"/>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059795" y="3886795"/>
            <a:ext cx="579005" cy="461665"/>
          </a:xfrm>
          <a:prstGeom prst="rect">
            <a:avLst/>
          </a:prstGeom>
          <a:noFill/>
        </p:spPr>
        <p:txBody>
          <a:bodyPr wrap="none" rtlCol="0">
            <a:spAutoFit/>
          </a:bodyPr>
          <a:lstStyle/>
          <a:p>
            <a:r>
              <a:rPr lang="en-US" sz="2400" b="1" dirty="0" smtClean="0">
                <a:solidFill>
                  <a:prstClr val="white"/>
                </a:solidFill>
              </a:rPr>
              <a:t>R1</a:t>
            </a:r>
            <a:endParaRPr lang="en-US" sz="2400" b="1" dirty="0">
              <a:solidFill>
                <a:prstClr val="white"/>
              </a:solidFill>
            </a:endParaRPr>
          </a:p>
        </p:txBody>
      </p:sp>
      <p:sp>
        <p:nvSpPr>
          <p:cNvPr id="48" name="TextBox 47"/>
          <p:cNvSpPr txBox="1"/>
          <p:nvPr/>
        </p:nvSpPr>
        <p:spPr>
          <a:xfrm>
            <a:off x="6012160" y="3886795"/>
            <a:ext cx="920445" cy="461665"/>
          </a:xfrm>
          <a:prstGeom prst="rect">
            <a:avLst/>
          </a:prstGeom>
          <a:noFill/>
        </p:spPr>
        <p:txBody>
          <a:bodyPr wrap="none" rtlCol="0">
            <a:spAutoFit/>
          </a:bodyPr>
          <a:lstStyle/>
          <a:p>
            <a:r>
              <a:rPr lang="en-US" sz="2400" b="1" dirty="0" smtClean="0">
                <a:solidFill>
                  <a:prstClr val="white"/>
                </a:solidFill>
              </a:rPr>
              <a:t>R2x..</a:t>
            </a:r>
            <a:endParaRPr lang="en-US" sz="2400" b="1" dirty="0">
              <a:solidFill>
                <a:prstClr val="white"/>
              </a:solidFill>
            </a:endParaRPr>
          </a:p>
        </p:txBody>
      </p:sp>
      <p:sp>
        <p:nvSpPr>
          <p:cNvPr id="49" name="TextBox 48"/>
          <p:cNvSpPr txBox="1"/>
          <p:nvPr/>
        </p:nvSpPr>
        <p:spPr>
          <a:xfrm>
            <a:off x="7236296" y="3825240"/>
            <a:ext cx="708848" cy="584775"/>
          </a:xfrm>
          <a:prstGeom prst="rect">
            <a:avLst/>
          </a:prstGeom>
          <a:noFill/>
        </p:spPr>
        <p:txBody>
          <a:bodyPr wrap="none" rtlCol="0">
            <a:spAutoFit/>
          </a:bodyPr>
          <a:lstStyle/>
          <a:p>
            <a:r>
              <a:rPr lang="en-US" sz="3200" b="1" dirty="0" smtClean="0">
                <a:solidFill>
                  <a:srgbClr val="FFC000"/>
                </a:solidFill>
              </a:rPr>
              <a:t>R3</a:t>
            </a:r>
            <a:endParaRPr lang="en-US" sz="3200" b="1" dirty="0">
              <a:solidFill>
                <a:srgbClr val="FFC000"/>
              </a:solidFill>
            </a:endParaRPr>
          </a:p>
        </p:txBody>
      </p:sp>
      <p:cxnSp>
        <p:nvCxnSpPr>
          <p:cNvPr id="50" name="Straight Arrow Connector 49"/>
          <p:cNvCxnSpPr>
            <a:stCxn id="48" idx="3"/>
            <a:endCxn id="49" idx="1"/>
          </p:cNvCxnSpPr>
          <p:nvPr/>
        </p:nvCxnSpPr>
        <p:spPr>
          <a:xfrm>
            <a:off x="6932605" y="4117628"/>
            <a:ext cx="303691" cy="0"/>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1" name="12-Point Star 50"/>
          <p:cNvSpPr/>
          <p:nvPr/>
        </p:nvSpPr>
        <p:spPr>
          <a:xfrm>
            <a:off x="3581400" y="3889027"/>
            <a:ext cx="457200" cy="457200"/>
          </a:xfrm>
          <a:prstGeom prst="star12">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Calibri"/>
              </a:rPr>
              <a:t>$</a:t>
            </a:r>
            <a:endParaRPr lang="en-US" b="1" dirty="0">
              <a:solidFill>
                <a:prstClr val="white"/>
              </a:solidFill>
              <a:latin typeface="Calibri"/>
            </a:endParaRPr>
          </a:p>
        </p:txBody>
      </p:sp>
      <p:cxnSp>
        <p:nvCxnSpPr>
          <p:cNvPr id="52" name="Straight Arrow Connector 51"/>
          <p:cNvCxnSpPr>
            <a:stCxn id="49" idx="3"/>
          </p:cNvCxnSpPr>
          <p:nvPr/>
        </p:nvCxnSpPr>
        <p:spPr>
          <a:xfrm>
            <a:off x="7945144" y="4117628"/>
            <a:ext cx="665467" cy="1588"/>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81000" y="3886795"/>
            <a:ext cx="1503938" cy="461665"/>
          </a:xfrm>
          <a:prstGeom prst="rect">
            <a:avLst/>
          </a:prstGeom>
          <a:noFill/>
        </p:spPr>
        <p:txBody>
          <a:bodyPr wrap="none" rtlCol="0">
            <a:spAutoFit/>
          </a:bodyPr>
          <a:lstStyle/>
          <a:p>
            <a:r>
              <a:rPr lang="en-US" sz="2400" dirty="0" smtClean="0">
                <a:solidFill>
                  <a:prstClr val="white"/>
                </a:solidFill>
              </a:rPr>
              <a:t>Research</a:t>
            </a:r>
          </a:p>
        </p:txBody>
      </p:sp>
      <p:sp>
        <p:nvSpPr>
          <p:cNvPr id="67" name="TextBox 66"/>
          <p:cNvSpPr txBox="1"/>
          <p:nvPr/>
        </p:nvSpPr>
        <p:spPr>
          <a:xfrm>
            <a:off x="381000" y="3063835"/>
            <a:ext cx="801823" cy="461665"/>
          </a:xfrm>
          <a:prstGeom prst="rect">
            <a:avLst/>
          </a:prstGeom>
          <a:noFill/>
        </p:spPr>
        <p:txBody>
          <a:bodyPr wrap="none" rtlCol="0">
            <a:spAutoFit/>
          </a:bodyPr>
          <a:lstStyle/>
          <a:p>
            <a:r>
              <a:rPr lang="en-US" sz="2400" dirty="0" smtClean="0">
                <a:solidFill>
                  <a:prstClr val="white"/>
                </a:solidFill>
              </a:rPr>
              <a:t>Rice</a:t>
            </a:r>
          </a:p>
        </p:txBody>
      </p:sp>
      <p:grpSp>
        <p:nvGrpSpPr>
          <p:cNvPr id="2" name="Group 180"/>
          <p:cNvGrpSpPr/>
          <p:nvPr/>
        </p:nvGrpSpPr>
        <p:grpSpPr>
          <a:xfrm>
            <a:off x="3886200" y="2996625"/>
            <a:ext cx="4998605" cy="584775"/>
            <a:chOff x="3886200" y="2996625"/>
            <a:chExt cx="4998605" cy="584775"/>
          </a:xfrm>
        </p:grpSpPr>
        <p:cxnSp>
          <p:nvCxnSpPr>
            <p:cNvPr id="126" name="Straight Arrow Connector 125"/>
            <p:cNvCxnSpPr>
              <a:endCxn id="133" idx="7"/>
            </p:cNvCxnSpPr>
            <p:nvPr/>
          </p:nvCxnSpPr>
          <p:spPr>
            <a:xfrm>
              <a:off x="3886200" y="3276600"/>
              <a:ext cx="762000" cy="12412"/>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stCxn id="133" idx="1"/>
              <a:endCxn id="129" idx="1"/>
            </p:cNvCxnSpPr>
            <p:nvPr/>
          </p:nvCxnSpPr>
          <p:spPr>
            <a:xfrm>
              <a:off x="5105400" y="3289012"/>
              <a:ext cx="533400" cy="1"/>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129" idx="3"/>
              <a:endCxn id="130" idx="1"/>
            </p:cNvCxnSpPr>
            <p:nvPr/>
          </p:nvCxnSpPr>
          <p:spPr>
            <a:xfrm>
              <a:off x="7580357" y="3289013"/>
              <a:ext cx="344443" cy="1588"/>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5638800" y="3058180"/>
              <a:ext cx="1941557" cy="461665"/>
            </a:xfrm>
            <a:prstGeom prst="rect">
              <a:avLst/>
            </a:prstGeom>
            <a:noFill/>
          </p:spPr>
          <p:txBody>
            <a:bodyPr wrap="none" rtlCol="0">
              <a:spAutoFit/>
            </a:bodyPr>
            <a:lstStyle/>
            <a:p>
              <a:r>
                <a:rPr lang="en-US" sz="2400" b="1" dirty="0" smtClean="0">
                  <a:solidFill>
                    <a:prstClr val="white"/>
                  </a:solidFill>
                </a:rPr>
                <a:t>R1    .1     .2 </a:t>
              </a:r>
              <a:endParaRPr lang="en-US" sz="2400" b="1" dirty="0">
                <a:solidFill>
                  <a:prstClr val="white"/>
                </a:solidFill>
              </a:endParaRPr>
            </a:p>
          </p:txBody>
        </p:sp>
        <p:sp>
          <p:nvSpPr>
            <p:cNvPr id="130" name="TextBox 129"/>
            <p:cNvSpPr txBox="1"/>
            <p:nvPr/>
          </p:nvSpPr>
          <p:spPr>
            <a:xfrm>
              <a:off x="7924800" y="2996625"/>
              <a:ext cx="708848" cy="584775"/>
            </a:xfrm>
            <a:prstGeom prst="rect">
              <a:avLst/>
            </a:prstGeom>
            <a:noFill/>
          </p:spPr>
          <p:txBody>
            <a:bodyPr wrap="none" rtlCol="0">
              <a:spAutoFit/>
            </a:bodyPr>
            <a:lstStyle/>
            <a:p>
              <a:r>
                <a:rPr lang="en-US" sz="3200" b="1" dirty="0" smtClean="0">
                  <a:solidFill>
                    <a:srgbClr val="FFC000"/>
                  </a:solidFill>
                </a:rPr>
                <a:t>R2</a:t>
              </a:r>
            </a:p>
          </p:txBody>
        </p:sp>
        <p:cxnSp>
          <p:nvCxnSpPr>
            <p:cNvPr id="132" name="Straight Arrow Connector 131"/>
            <p:cNvCxnSpPr>
              <a:stCxn id="130" idx="3"/>
            </p:cNvCxnSpPr>
            <p:nvPr/>
          </p:nvCxnSpPr>
          <p:spPr>
            <a:xfrm flipV="1">
              <a:off x="8633648" y="3276600"/>
              <a:ext cx="251157" cy="12413"/>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33" name="12-Point Star 132"/>
            <p:cNvSpPr/>
            <p:nvPr/>
          </p:nvSpPr>
          <p:spPr>
            <a:xfrm>
              <a:off x="4648200" y="3060412"/>
              <a:ext cx="457200" cy="457200"/>
            </a:xfrm>
            <a:prstGeom prst="star12">
              <a:avLst/>
            </a:prstGeom>
            <a:solidFill>
              <a:srgbClr val="C00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Calibri"/>
                </a:rPr>
                <a:t>$</a:t>
              </a:r>
              <a:endParaRPr lang="en-US" b="1" dirty="0">
                <a:solidFill>
                  <a:prstClr val="white"/>
                </a:solidFill>
                <a:latin typeface="Calibri"/>
              </a:endParaRPr>
            </a:p>
          </p:txBody>
        </p:sp>
      </p:grpSp>
      <p:cxnSp>
        <p:nvCxnSpPr>
          <p:cNvPr id="59" name="Straight Arrow Connector 58"/>
          <p:cNvCxnSpPr/>
          <p:nvPr/>
        </p:nvCxnSpPr>
        <p:spPr>
          <a:xfrm flipV="1">
            <a:off x="1828800" y="4940986"/>
            <a:ext cx="533400" cy="12014"/>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971800" y="4938677"/>
            <a:ext cx="457200" cy="3821"/>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3962400" y="4939471"/>
            <a:ext cx="259195" cy="2233"/>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429000" y="4709755"/>
            <a:ext cx="579005" cy="461665"/>
          </a:xfrm>
          <a:prstGeom prst="rect">
            <a:avLst/>
          </a:prstGeom>
          <a:noFill/>
        </p:spPr>
        <p:txBody>
          <a:bodyPr wrap="none" rtlCol="0">
            <a:spAutoFit/>
          </a:bodyPr>
          <a:lstStyle/>
          <a:p>
            <a:r>
              <a:rPr lang="en-US" sz="2400" b="1" dirty="0" smtClean="0">
                <a:solidFill>
                  <a:prstClr val="white"/>
                </a:solidFill>
              </a:rPr>
              <a:t>R1</a:t>
            </a:r>
            <a:endParaRPr lang="en-US" sz="2400" b="1" dirty="0">
              <a:solidFill>
                <a:prstClr val="white"/>
              </a:solidFill>
            </a:endParaRPr>
          </a:p>
        </p:txBody>
      </p:sp>
      <p:sp>
        <p:nvSpPr>
          <p:cNvPr id="63" name="TextBox 62"/>
          <p:cNvSpPr txBox="1"/>
          <p:nvPr/>
        </p:nvSpPr>
        <p:spPr>
          <a:xfrm>
            <a:off x="4221595" y="4709755"/>
            <a:ext cx="579005" cy="461665"/>
          </a:xfrm>
          <a:prstGeom prst="rect">
            <a:avLst/>
          </a:prstGeom>
          <a:noFill/>
        </p:spPr>
        <p:txBody>
          <a:bodyPr wrap="none" rtlCol="0">
            <a:spAutoFit/>
          </a:bodyPr>
          <a:lstStyle/>
          <a:p>
            <a:r>
              <a:rPr lang="en-US" sz="2400" b="1" dirty="0" smtClean="0">
                <a:solidFill>
                  <a:prstClr val="white"/>
                </a:solidFill>
              </a:rPr>
              <a:t>R2</a:t>
            </a:r>
            <a:endParaRPr lang="en-US" sz="2400" b="1" dirty="0">
              <a:solidFill>
                <a:prstClr val="white"/>
              </a:solidFill>
            </a:endParaRPr>
          </a:p>
        </p:txBody>
      </p:sp>
      <p:sp>
        <p:nvSpPr>
          <p:cNvPr id="64" name="TextBox 63"/>
          <p:cNvSpPr txBox="1"/>
          <p:nvPr/>
        </p:nvSpPr>
        <p:spPr>
          <a:xfrm>
            <a:off x="5745595" y="4648200"/>
            <a:ext cx="708848" cy="584775"/>
          </a:xfrm>
          <a:prstGeom prst="rect">
            <a:avLst/>
          </a:prstGeom>
          <a:noFill/>
        </p:spPr>
        <p:txBody>
          <a:bodyPr wrap="none" rtlCol="0">
            <a:spAutoFit/>
          </a:bodyPr>
          <a:lstStyle/>
          <a:p>
            <a:r>
              <a:rPr lang="en-US" sz="3200" b="1" dirty="0" smtClean="0">
                <a:solidFill>
                  <a:srgbClr val="FFC000"/>
                </a:solidFill>
              </a:rPr>
              <a:t>R3</a:t>
            </a:r>
            <a:endParaRPr lang="en-US" sz="3200" b="1" dirty="0">
              <a:solidFill>
                <a:srgbClr val="FFC000"/>
              </a:solidFill>
            </a:endParaRPr>
          </a:p>
        </p:txBody>
      </p:sp>
      <p:cxnSp>
        <p:nvCxnSpPr>
          <p:cNvPr id="65" name="Straight Arrow Connector 64"/>
          <p:cNvCxnSpPr/>
          <p:nvPr/>
        </p:nvCxnSpPr>
        <p:spPr>
          <a:xfrm>
            <a:off x="4800600" y="4939793"/>
            <a:ext cx="944995" cy="1588"/>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66" name="12-Point Star 65"/>
          <p:cNvSpPr/>
          <p:nvPr/>
        </p:nvSpPr>
        <p:spPr>
          <a:xfrm>
            <a:off x="2438400" y="4711987"/>
            <a:ext cx="457200" cy="457200"/>
          </a:xfrm>
          <a:prstGeom prst="star12">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Calibri"/>
              </a:rPr>
              <a:t>$</a:t>
            </a:r>
            <a:endParaRPr lang="en-US" b="1" dirty="0">
              <a:solidFill>
                <a:prstClr val="white"/>
              </a:solidFill>
              <a:latin typeface="Calibri"/>
            </a:endParaRPr>
          </a:p>
        </p:txBody>
      </p:sp>
      <p:cxnSp>
        <p:nvCxnSpPr>
          <p:cNvPr id="68" name="Straight Arrow Connector 67"/>
          <p:cNvCxnSpPr>
            <a:endCxn id="69" idx="1"/>
          </p:cNvCxnSpPr>
          <p:nvPr/>
        </p:nvCxnSpPr>
        <p:spPr>
          <a:xfrm>
            <a:off x="6454443" y="4934381"/>
            <a:ext cx="482472" cy="6207"/>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6936915" y="4709755"/>
            <a:ext cx="2032227" cy="461665"/>
          </a:xfrm>
          <a:prstGeom prst="rect">
            <a:avLst/>
          </a:prstGeom>
          <a:noFill/>
        </p:spPr>
        <p:txBody>
          <a:bodyPr wrap="none" rtlCol="0">
            <a:spAutoFit/>
          </a:bodyPr>
          <a:lstStyle/>
          <a:p>
            <a:r>
              <a:rPr lang="en-US" sz="2400" b="1" dirty="0" smtClean="0">
                <a:solidFill>
                  <a:prstClr val="white"/>
                </a:solidFill>
              </a:rPr>
              <a:t>R4  .1   .2   .3</a:t>
            </a:r>
            <a:endParaRPr lang="en-US" sz="2400" b="1" dirty="0">
              <a:solidFill>
                <a:prstClr val="white"/>
              </a:solidFill>
            </a:endParaRPr>
          </a:p>
        </p:txBody>
      </p:sp>
      <p:sp>
        <p:nvSpPr>
          <p:cNvPr id="70" name="TextBox 69"/>
          <p:cNvSpPr txBox="1"/>
          <p:nvPr/>
        </p:nvSpPr>
        <p:spPr>
          <a:xfrm>
            <a:off x="381000" y="4709755"/>
            <a:ext cx="1418978" cy="461665"/>
          </a:xfrm>
          <a:prstGeom prst="rect">
            <a:avLst/>
          </a:prstGeom>
          <a:noFill/>
        </p:spPr>
        <p:txBody>
          <a:bodyPr wrap="none" rtlCol="0">
            <a:spAutoFit/>
          </a:bodyPr>
          <a:lstStyle/>
          <a:p>
            <a:r>
              <a:rPr lang="en-US" sz="2400" dirty="0" smtClean="0">
                <a:solidFill>
                  <a:prstClr val="white"/>
                </a:solidFill>
              </a:rPr>
              <a:t>Financial</a:t>
            </a:r>
          </a:p>
        </p:txBody>
      </p:sp>
      <p:sp>
        <p:nvSpPr>
          <p:cNvPr id="71" name="TextBox 70"/>
          <p:cNvSpPr txBox="1"/>
          <p:nvPr/>
        </p:nvSpPr>
        <p:spPr>
          <a:xfrm>
            <a:off x="381000" y="2240875"/>
            <a:ext cx="1245854" cy="461665"/>
          </a:xfrm>
          <a:prstGeom prst="rect">
            <a:avLst/>
          </a:prstGeom>
          <a:noFill/>
        </p:spPr>
        <p:txBody>
          <a:bodyPr wrap="none" rtlCol="0">
            <a:spAutoFit/>
          </a:bodyPr>
          <a:lstStyle/>
          <a:p>
            <a:r>
              <a:rPr lang="en-US" sz="2400" dirty="0" smtClean="0">
                <a:solidFill>
                  <a:prstClr val="white"/>
                </a:solidFill>
              </a:rPr>
              <a:t>Student</a:t>
            </a:r>
          </a:p>
        </p:txBody>
      </p:sp>
      <p:grpSp>
        <p:nvGrpSpPr>
          <p:cNvPr id="72" name="Group 71"/>
          <p:cNvGrpSpPr/>
          <p:nvPr/>
        </p:nvGrpSpPr>
        <p:grpSpPr>
          <a:xfrm>
            <a:off x="4267200" y="2271355"/>
            <a:ext cx="4648200" cy="461665"/>
            <a:chOff x="4267200" y="2271355"/>
            <a:chExt cx="4648200" cy="461665"/>
          </a:xfrm>
        </p:grpSpPr>
        <p:sp>
          <p:nvSpPr>
            <p:cNvPr id="73" name="TextBox 72"/>
            <p:cNvSpPr txBox="1"/>
            <p:nvPr/>
          </p:nvSpPr>
          <p:spPr>
            <a:xfrm>
              <a:off x="6629400" y="2271355"/>
              <a:ext cx="2084225" cy="461665"/>
            </a:xfrm>
            <a:prstGeom prst="rect">
              <a:avLst/>
            </a:prstGeom>
            <a:noFill/>
          </p:spPr>
          <p:txBody>
            <a:bodyPr wrap="none" rtlCol="0">
              <a:spAutoFit/>
            </a:bodyPr>
            <a:lstStyle/>
            <a:p>
              <a:r>
                <a:rPr lang="en-US" sz="2400" b="1" dirty="0" smtClean="0">
                  <a:solidFill>
                    <a:prstClr val="white"/>
                  </a:solidFill>
                </a:rPr>
                <a:t>M1…M2…M3</a:t>
              </a:r>
              <a:endParaRPr lang="en-US" sz="2400" b="1" dirty="0">
                <a:solidFill>
                  <a:prstClr val="white"/>
                </a:solidFill>
              </a:endParaRPr>
            </a:p>
          </p:txBody>
        </p:sp>
        <p:sp>
          <p:nvSpPr>
            <p:cNvPr id="74" name="12-Point Star 73"/>
            <p:cNvSpPr/>
            <p:nvPr/>
          </p:nvSpPr>
          <p:spPr>
            <a:xfrm>
              <a:off x="5029200" y="2273587"/>
              <a:ext cx="457200" cy="457200"/>
            </a:xfrm>
            <a:prstGeom prst="star12">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Calibri"/>
                </a:rPr>
                <a:t>$</a:t>
              </a:r>
              <a:endParaRPr lang="en-US" b="1" dirty="0">
                <a:solidFill>
                  <a:prstClr val="white"/>
                </a:solidFill>
                <a:latin typeface="Calibri"/>
              </a:endParaRPr>
            </a:p>
          </p:txBody>
        </p:sp>
        <p:cxnSp>
          <p:nvCxnSpPr>
            <p:cNvPr id="75" name="Straight Arrow Connector 74"/>
            <p:cNvCxnSpPr>
              <a:endCxn id="74" idx="7"/>
            </p:cNvCxnSpPr>
            <p:nvPr/>
          </p:nvCxnSpPr>
          <p:spPr>
            <a:xfrm flipV="1">
              <a:off x="4267200" y="2502187"/>
              <a:ext cx="762000" cy="12413"/>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74" idx="1"/>
              <a:endCxn id="73" idx="1"/>
            </p:cNvCxnSpPr>
            <p:nvPr/>
          </p:nvCxnSpPr>
          <p:spPr>
            <a:xfrm>
              <a:off x="5486400" y="2502187"/>
              <a:ext cx="1143000" cy="1"/>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73" idx="3"/>
            </p:cNvCxnSpPr>
            <p:nvPr/>
          </p:nvCxnSpPr>
          <p:spPr>
            <a:xfrm>
              <a:off x="8713625" y="2502188"/>
              <a:ext cx="201775" cy="12412"/>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grpSp>
      <p:pic>
        <p:nvPicPr>
          <p:cNvPr id="42" name="Picture 2"/>
          <p:cNvPicPr>
            <a:picLocks noChangeAspect="1" noChangeArrowheads="1"/>
          </p:cNvPicPr>
          <p:nvPr/>
        </p:nvPicPr>
        <p:blipFill>
          <a:blip r:embed="rId2" cstate="print"/>
          <a:srcRect/>
          <a:stretch>
            <a:fillRect/>
          </a:stretch>
        </p:blipFill>
        <p:spPr bwMode="auto">
          <a:xfrm>
            <a:off x="179512" y="5589240"/>
            <a:ext cx="1365151" cy="50010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left)">
                                      <p:cBhvr>
                                        <p:cTn id="12" dur="500"/>
                                        <p:tgtEl>
                                          <p:spTgt spid="6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left)">
                                      <p:cBhvr>
                                        <p:cTn id="16" dur="500"/>
                                        <p:tgtEl>
                                          <p:spTgt spid="6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left)">
                                      <p:cBhvr>
                                        <p:cTn id="21" dur="500"/>
                                        <p:tgtEl>
                                          <p:spTgt spid="61"/>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left)">
                                      <p:cBhvr>
                                        <p:cTn id="25" dur="500"/>
                                        <p:tgtEl>
                                          <p:spTgt spid="6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wipe(left)">
                                      <p:cBhvr>
                                        <p:cTn id="30" dur="500"/>
                                        <p:tgtEl>
                                          <p:spTgt spid="65"/>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wipe(left)">
                                      <p:cBhvr>
                                        <p:cTn id="34" dur="500"/>
                                        <p:tgtEl>
                                          <p:spTgt spid="6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wipe(left)">
                                      <p:cBhvr>
                                        <p:cTn id="39" dur="500"/>
                                        <p:tgtEl>
                                          <p:spTgt spid="6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wipe(left)">
                                      <p:cBhvr>
                                        <p:cTn id="43" dur="500"/>
                                        <p:tgtEl>
                                          <p:spTgt spid="6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left)">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wipe(left)">
                                      <p:cBhvr>
                                        <p:cTn id="62" dur="500"/>
                                        <p:tgtEl>
                                          <p:spTgt spid="45"/>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wipe(left)">
                                      <p:cBhvr>
                                        <p:cTn id="66" dur="500"/>
                                        <p:tgtEl>
                                          <p:spTgt spid="4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wipe(left)">
                                      <p:cBhvr>
                                        <p:cTn id="71" dur="500"/>
                                        <p:tgtEl>
                                          <p:spTgt spid="46"/>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wipe(left)">
                                      <p:cBhvr>
                                        <p:cTn id="75" dur="500"/>
                                        <p:tgtEl>
                                          <p:spTgt spid="4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wipe(left)">
                                      <p:cBhvr>
                                        <p:cTn id="80" dur="500"/>
                                        <p:tgtEl>
                                          <p:spTgt spid="50"/>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wipe(left)">
                                      <p:cBhvr>
                                        <p:cTn id="84" dur="500"/>
                                        <p:tgtEl>
                                          <p:spTgt spid="49"/>
                                        </p:tgtEl>
                                      </p:cBhvr>
                                    </p:animEffect>
                                  </p:childTnLst>
                                </p:cTn>
                              </p:par>
                            </p:childTnLst>
                          </p:cTn>
                        </p:par>
                        <p:par>
                          <p:cTn id="85" fill="hold">
                            <p:stCondLst>
                              <p:cond delay="1000"/>
                            </p:stCondLst>
                            <p:childTnLst>
                              <p:par>
                                <p:cTn id="86" presetID="22" presetClass="entr" presetSubtype="8" fill="hold" nodeType="after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wipe(left)">
                                      <p:cBhvr>
                                        <p:cTn id="88" dur="500"/>
                                        <p:tgtEl>
                                          <p:spTgt spid="52"/>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wipe(left)">
                                      <p:cBhvr>
                                        <p:cTn id="97" dur="2000"/>
                                        <p:tgtEl>
                                          <p:spTgt spid="2"/>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71"/>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72"/>
                                        </p:tgtEl>
                                        <p:attrNameLst>
                                          <p:attrName>style.visibility</p:attrName>
                                        </p:attrNameLst>
                                      </p:cBhvr>
                                      <p:to>
                                        <p:strVal val="visible"/>
                                      </p:to>
                                    </p:set>
                                    <p:animEffect transition="in" filter="wipe(left)">
                                      <p:cBhvr>
                                        <p:cTn id="106" dur="2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1" grpId="0" animBg="1"/>
      <p:bldP spid="55" grpId="0"/>
      <p:bldP spid="67" grpId="0"/>
      <p:bldP spid="62" grpId="0"/>
      <p:bldP spid="63" grpId="0"/>
      <p:bldP spid="64" grpId="0"/>
      <p:bldP spid="66" grpId="0" animBg="1"/>
      <p:bldP spid="69" grpId="0"/>
      <p:bldP spid="7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1676400" y="5867400"/>
            <a:ext cx="7162800" cy="1588"/>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524000" y="6107668"/>
            <a:ext cx="7541360" cy="369332"/>
          </a:xfrm>
          <a:prstGeom prst="rect">
            <a:avLst/>
          </a:prstGeom>
          <a:noFill/>
        </p:spPr>
        <p:txBody>
          <a:bodyPr wrap="none" rtlCol="0">
            <a:spAutoFit/>
          </a:bodyPr>
          <a:lstStyle/>
          <a:p>
            <a:r>
              <a:rPr lang="en-US" dirty="0" smtClean="0">
                <a:solidFill>
                  <a:prstClr val="white"/>
                </a:solidFill>
              </a:rPr>
              <a:t>2004     2005     2006     2007      2008     2009     2010     2011     2012</a:t>
            </a:r>
            <a:endParaRPr lang="en-US" dirty="0">
              <a:solidFill>
                <a:prstClr val="white"/>
              </a:solidFill>
            </a:endParaRPr>
          </a:p>
        </p:txBody>
      </p:sp>
      <p:cxnSp>
        <p:nvCxnSpPr>
          <p:cNvPr id="6" name="Straight Connector 5"/>
          <p:cNvCxnSpPr/>
          <p:nvPr/>
        </p:nvCxnSpPr>
        <p:spPr>
          <a:xfrm rot="5400000">
            <a:off x="6629400" y="5867400"/>
            <a:ext cx="457200" cy="0"/>
          </a:xfrm>
          <a:prstGeom prst="line">
            <a:avLst/>
          </a:prstGeom>
          <a:ln w="571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828800" y="5513275"/>
            <a:ext cx="533400" cy="12014"/>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971800" y="5510966"/>
            <a:ext cx="457200" cy="3821"/>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962400" y="5511760"/>
            <a:ext cx="259195" cy="2233"/>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429000" y="5282044"/>
            <a:ext cx="579005" cy="461665"/>
          </a:xfrm>
          <a:prstGeom prst="rect">
            <a:avLst/>
          </a:prstGeom>
          <a:noFill/>
        </p:spPr>
        <p:txBody>
          <a:bodyPr wrap="none" rtlCol="0">
            <a:spAutoFit/>
          </a:bodyPr>
          <a:lstStyle/>
          <a:p>
            <a:r>
              <a:rPr lang="en-US" sz="2400" b="1" dirty="0" smtClean="0">
                <a:solidFill>
                  <a:prstClr val="white"/>
                </a:solidFill>
              </a:rPr>
              <a:t>R1</a:t>
            </a:r>
            <a:endParaRPr lang="en-US" sz="2400" b="1" dirty="0">
              <a:solidFill>
                <a:prstClr val="white"/>
              </a:solidFill>
            </a:endParaRPr>
          </a:p>
        </p:txBody>
      </p:sp>
      <p:sp>
        <p:nvSpPr>
          <p:cNvPr id="15" name="TextBox 14"/>
          <p:cNvSpPr txBox="1"/>
          <p:nvPr/>
        </p:nvSpPr>
        <p:spPr>
          <a:xfrm>
            <a:off x="4221595" y="5282044"/>
            <a:ext cx="579005" cy="461665"/>
          </a:xfrm>
          <a:prstGeom prst="rect">
            <a:avLst/>
          </a:prstGeom>
          <a:noFill/>
        </p:spPr>
        <p:txBody>
          <a:bodyPr wrap="none" rtlCol="0">
            <a:spAutoFit/>
          </a:bodyPr>
          <a:lstStyle/>
          <a:p>
            <a:r>
              <a:rPr lang="en-US" sz="2400" b="1" dirty="0" smtClean="0">
                <a:solidFill>
                  <a:prstClr val="white"/>
                </a:solidFill>
              </a:rPr>
              <a:t>R2</a:t>
            </a:r>
            <a:endParaRPr lang="en-US" sz="2400" b="1" dirty="0">
              <a:solidFill>
                <a:prstClr val="white"/>
              </a:solidFill>
            </a:endParaRPr>
          </a:p>
        </p:txBody>
      </p:sp>
      <p:sp>
        <p:nvSpPr>
          <p:cNvPr id="16" name="TextBox 15"/>
          <p:cNvSpPr txBox="1"/>
          <p:nvPr/>
        </p:nvSpPr>
        <p:spPr>
          <a:xfrm>
            <a:off x="5745595" y="5220489"/>
            <a:ext cx="708848" cy="584775"/>
          </a:xfrm>
          <a:prstGeom prst="rect">
            <a:avLst/>
          </a:prstGeom>
          <a:noFill/>
        </p:spPr>
        <p:txBody>
          <a:bodyPr wrap="none" rtlCol="0">
            <a:spAutoFit/>
          </a:bodyPr>
          <a:lstStyle/>
          <a:p>
            <a:r>
              <a:rPr lang="en-US" sz="3200" b="1" dirty="0" smtClean="0">
                <a:solidFill>
                  <a:srgbClr val="FFC000"/>
                </a:solidFill>
              </a:rPr>
              <a:t>R3</a:t>
            </a:r>
            <a:endParaRPr lang="en-US" sz="3200" b="1" dirty="0">
              <a:solidFill>
                <a:srgbClr val="FFC000"/>
              </a:solidFill>
            </a:endParaRPr>
          </a:p>
        </p:txBody>
      </p:sp>
      <p:cxnSp>
        <p:nvCxnSpPr>
          <p:cNvPr id="19" name="Straight Arrow Connector 18"/>
          <p:cNvCxnSpPr/>
          <p:nvPr/>
        </p:nvCxnSpPr>
        <p:spPr>
          <a:xfrm>
            <a:off x="4800600" y="5512082"/>
            <a:ext cx="944995" cy="1588"/>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8" name="12-Point Star 27"/>
          <p:cNvSpPr/>
          <p:nvPr/>
        </p:nvSpPr>
        <p:spPr>
          <a:xfrm>
            <a:off x="2438400" y="5284276"/>
            <a:ext cx="457200" cy="457200"/>
          </a:xfrm>
          <a:prstGeom prst="star12">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Calibri"/>
              </a:rPr>
              <a:t>$</a:t>
            </a:r>
            <a:endParaRPr lang="en-US" b="1" dirty="0">
              <a:solidFill>
                <a:prstClr val="white"/>
              </a:solidFill>
              <a:latin typeface="Calibri"/>
            </a:endParaRPr>
          </a:p>
        </p:txBody>
      </p:sp>
      <p:cxnSp>
        <p:nvCxnSpPr>
          <p:cNvPr id="33" name="Straight Arrow Connector 32"/>
          <p:cNvCxnSpPr>
            <a:endCxn id="35" idx="1"/>
          </p:cNvCxnSpPr>
          <p:nvPr/>
        </p:nvCxnSpPr>
        <p:spPr>
          <a:xfrm>
            <a:off x="6454443" y="5506670"/>
            <a:ext cx="482472" cy="6207"/>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936915" y="5282044"/>
            <a:ext cx="1655772" cy="461665"/>
          </a:xfrm>
          <a:prstGeom prst="rect">
            <a:avLst/>
          </a:prstGeom>
          <a:noFill/>
        </p:spPr>
        <p:txBody>
          <a:bodyPr wrap="none" rtlCol="0">
            <a:spAutoFit/>
          </a:bodyPr>
          <a:lstStyle/>
          <a:p>
            <a:r>
              <a:rPr lang="en-US" sz="2400" b="1" dirty="0" smtClean="0">
                <a:solidFill>
                  <a:prstClr val="white"/>
                </a:solidFill>
              </a:rPr>
              <a:t>R4 ….1  .2</a:t>
            </a:r>
            <a:endParaRPr lang="en-US" sz="2400" b="1" dirty="0">
              <a:solidFill>
                <a:prstClr val="white"/>
              </a:solidFill>
            </a:endParaRPr>
          </a:p>
        </p:txBody>
      </p:sp>
      <p:sp>
        <p:nvSpPr>
          <p:cNvPr id="37" name="TextBox 36"/>
          <p:cNvSpPr txBox="1"/>
          <p:nvPr/>
        </p:nvSpPr>
        <p:spPr>
          <a:xfrm>
            <a:off x="381000" y="5282044"/>
            <a:ext cx="1418978" cy="461665"/>
          </a:xfrm>
          <a:prstGeom prst="rect">
            <a:avLst/>
          </a:prstGeom>
          <a:noFill/>
        </p:spPr>
        <p:txBody>
          <a:bodyPr wrap="none" rtlCol="0">
            <a:spAutoFit/>
          </a:bodyPr>
          <a:lstStyle/>
          <a:p>
            <a:r>
              <a:rPr lang="en-US" sz="2400" dirty="0" smtClean="0">
                <a:solidFill>
                  <a:prstClr val="white"/>
                </a:solidFill>
              </a:rPr>
              <a:t>Financial</a:t>
            </a:r>
          </a:p>
        </p:txBody>
      </p:sp>
      <p:cxnSp>
        <p:nvCxnSpPr>
          <p:cNvPr id="44" name="Straight Arrow Connector 43"/>
          <p:cNvCxnSpPr>
            <a:endCxn id="51" idx="7"/>
          </p:cNvCxnSpPr>
          <p:nvPr/>
        </p:nvCxnSpPr>
        <p:spPr>
          <a:xfrm>
            <a:off x="2895600" y="4689519"/>
            <a:ext cx="685800" cy="397"/>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51" idx="1"/>
            <a:endCxn id="47" idx="1"/>
          </p:cNvCxnSpPr>
          <p:nvPr/>
        </p:nvCxnSpPr>
        <p:spPr>
          <a:xfrm>
            <a:off x="4038600" y="4689916"/>
            <a:ext cx="1021195" cy="1"/>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7" idx="3"/>
            <a:endCxn id="48" idx="1"/>
          </p:cNvCxnSpPr>
          <p:nvPr/>
        </p:nvCxnSpPr>
        <p:spPr>
          <a:xfrm>
            <a:off x="5638800" y="4689917"/>
            <a:ext cx="609600" cy="1588"/>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059795" y="4459084"/>
            <a:ext cx="579005" cy="461665"/>
          </a:xfrm>
          <a:prstGeom prst="rect">
            <a:avLst/>
          </a:prstGeom>
          <a:noFill/>
        </p:spPr>
        <p:txBody>
          <a:bodyPr wrap="none" rtlCol="0">
            <a:spAutoFit/>
          </a:bodyPr>
          <a:lstStyle/>
          <a:p>
            <a:r>
              <a:rPr lang="en-US" sz="2400" b="1" dirty="0" smtClean="0">
                <a:solidFill>
                  <a:prstClr val="white"/>
                </a:solidFill>
              </a:rPr>
              <a:t>R1</a:t>
            </a:r>
            <a:endParaRPr lang="en-US" sz="2400" b="1" dirty="0">
              <a:solidFill>
                <a:prstClr val="white"/>
              </a:solidFill>
            </a:endParaRPr>
          </a:p>
        </p:txBody>
      </p:sp>
      <p:sp>
        <p:nvSpPr>
          <p:cNvPr id="48" name="TextBox 47"/>
          <p:cNvSpPr txBox="1"/>
          <p:nvPr/>
        </p:nvSpPr>
        <p:spPr>
          <a:xfrm>
            <a:off x="6248400" y="4459084"/>
            <a:ext cx="920445" cy="461665"/>
          </a:xfrm>
          <a:prstGeom prst="rect">
            <a:avLst/>
          </a:prstGeom>
          <a:noFill/>
        </p:spPr>
        <p:txBody>
          <a:bodyPr wrap="none" rtlCol="0">
            <a:spAutoFit/>
          </a:bodyPr>
          <a:lstStyle/>
          <a:p>
            <a:r>
              <a:rPr lang="en-US" sz="2400" b="1" dirty="0" smtClean="0">
                <a:solidFill>
                  <a:prstClr val="white"/>
                </a:solidFill>
              </a:rPr>
              <a:t>R2x..</a:t>
            </a:r>
            <a:endParaRPr lang="en-US" sz="2400" b="1" dirty="0">
              <a:solidFill>
                <a:prstClr val="white"/>
              </a:solidFill>
            </a:endParaRPr>
          </a:p>
        </p:txBody>
      </p:sp>
      <p:sp>
        <p:nvSpPr>
          <p:cNvPr id="49" name="TextBox 48"/>
          <p:cNvSpPr txBox="1"/>
          <p:nvPr/>
        </p:nvSpPr>
        <p:spPr>
          <a:xfrm>
            <a:off x="7391400" y="4397529"/>
            <a:ext cx="708848" cy="584775"/>
          </a:xfrm>
          <a:prstGeom prst="rect">
            <a:avLst/>
          </a:prstGeom>
          <a:noFill/>
        </p:spPr>
        <p:txBody>
          <a:bodyPr wrap="none" rtlCol="0">
            <a:spAutoFit/>
          </a:bodyPr>
          <a:lstStyle/>
          <a:p>
            <a:r>
              <a:rPr lang="en-US" sz="3200" b="1" dirty="0" smtClean="0">
                <a:solidFill>
                  <a:srgbClr val="FFC000"/>
                </a:solidFill>
              </a:rPr>
              <a:t>R3</a:t>
            </a:r>
            <a:endParaRPr lang="en-US" sz="3200" b="1" dirty="0">
              <a:solidFill>
                <a:srgbClr val="FFC000"/>
              </a:solidFill>
            </a:endParaRPr>
          </a:p>
        </p:txBody>
      </p:sp>
      <p:cxnSp>
        <p:nvCxnSpPr>
          <p:cNvPr id="50" name="Straight Arrow Connector 49"/>
          <p:cNvCxnSpPr>
            <a:stCxn id="48" idx="3"/>
            <a:endCxn id="49" idx="1"/>
          </p:cNvCxnSpPr>
          <p:nvPr/>
        </p:nvCxnSpPr>
        <p:spPr>
          <a:xfrm>
            <a:off x="7168845" y="4689917"/>
            <a:ext cx="222555" cy="1588"/>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1" name="12-Point Star 50"/>
          <p:cNvSpPr/>
          <p:nvPr/>
        </p:nvSpPr>
        <p:spPr>
          <a:xfrm>
            <a:off x="3581400" y="4461316"/>
            <a:ext cx="457200" cy="457200"/>
          </a:xfrm>
          <a:prstGeom prst="star12">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Calibri"/>
              </a:rPr>
              <a:t>$</a:t>
            </a:r>
            <a:endParaRPr lang="en-US" b="1" dirty="0">
              <a:solidFill>
                <a:prstClr val="white"/>
              </a:solidFill>
              <a:latin typeface="Calibri"/>
            </a:endParaRPr>
          </a:p>
        </p:txBody>
      </p:sp>
      <p:cxnSp>
        <p:nvCxnSpPr>
          <p:cNvPr id="52" name="Straight Arrow Connector 51"/>
          <p:cNvCxnSpPr>
            <a:stCxn id="49" idx="3"/>
          </p:cNvCxnSpPr>
          <p:nvPr/>
        </p:nvCxnSpPr>
        <p:spPr>
          <a:xfrm>
            <a:off x="8100248" y="4689917"/>
            <a:ext cx="665467" cy="1588"/>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81000" y="4459084"/>
            <a:ext cx="1503938" cy="461665"/>
          </a:xfrm>
          <a:prstGeom prst="rect">
            <a:avLst/>
          </a:prstGeom>
          <a:noFill/>
        </p:spPr>
        <p:txBody>
          <a:bodyPr wrap="none" rtlCol="0">
            <a:spAutoFit/>
          </a:bodyPr>
          <a:lstStyle/>
          <a:p>
            <a:r>
              <a:rPr lang="en-US" sz="2400" dirty="0" smtClean="0">
                <a:solidFill>
                  <a:prstClr val="white"/>
                </a:solidFill>
              </a:rPr>
              <a:t>Research</a:t>
            </a:r>
          </a:p>
        </p:txBody>
      </p:sp>
      <p:sp>
        <p:nvSpPr>
          <p:cNvPr id="82" name="TextBox 81"/>
          <p:cNvSpPr txBox="1"/>
          <p:nvPr/>
        </p:nvSpPr>
        <p:spPr>
          <a:xfrm>
            <a:off x="381000" y="2813164"/>
            <a:ext cx="1245854" cy="461665"/>
          </a:xfrm>
          <a:prstGeom prst="rect">
            <a:avLst/>
          </a:prstGeom>
          <a:noFill/>
        </p:spPr>
        <p:txBody>
          <a:bodyPr wrap="none" rtlCol="0">
            <a:spAutoFit/>
          </a:bodyPr>
          <a:lstStyle/>
          <a:p>
            <a:r>
              <a:rPr lang="en-US" sz="2400" dirty="0" smtClean="0">
                <a:solidFill>
                  <a:prstClr val="white"/>
                </a:solidFill>
              </a:rPr>
              <a:t>Student</a:t>
            </a:r>
          </a:p>
        </p:txBody>
      </p:sp>
      <p:sp>
        <p:nvSpPr>
          <p:cNvPr id="94" name="TextBox 93"/>
          <p:cNvSpPr txBox="1"/>
          <p:nvPr/>
        </p:nvSpPr>
        <p:spPr>
          <a:xfrm>
            <a:off x="381000" y="1990204"/>
            <a:ext cx="2117737" cy="461665"/>
          </a:xfrm>
          <a:prstGeom prst="rect">
            <a:avLst/>
          </a:prstGeom>
          <a:noFill/>
        </p:spPr>
        <p:txBody>
          <a:bodyPr wrap="none" rtlCol="0">
            <a:spAutoFit/>
          </a:bodyPr>
          <a:lstStyle/>
          <a:p>
            <a:r>
              <a:rPr lang="en-US" sz="2400" dirty="0" smtClean="0">
                <a:solidFill>
                  <a:prstClr val="white"/>
                </a:solidFill>
              </a:rPr>
              <a:t>Ready (</a:t>
            </a:r>
            <a:r>
              <a:rPr lang="en-US" sz="2400" dirty="0" err="1" smtClean="0">
                <a:solidFill>
                  <a:prstClr val="white"/>
                </a:solidFill>
              </a:rPr>
              <a:t>SaaS</a:t>
            </a:r>
            <a:r>
              <a:rPr lang="en-US" sz="2400" dirty="0" smtClean="0">
                <a:solidFill>
                  <a:prstClr val="white"/>
                </a:solidFill>
              </a:rPr>
              <a:t>)</a:t>
            </a:r>
          </a:p>
        </p:txBody>
      </p:sp>
      <p:sp>
        <p:nvSpPr>
          <p:cNvPr id="106" name="TextBox 105"/>
          <p:cNvSpPr txBox="1"/>
          <p:nvPr/>
        </p:nvSpPr>
        <p:spPr>
          <a:xfrm>
            <a:off x="381000" y="1167244"/>
            <a:ext cx="1127232" cy="461665"/>
          </a:xfrm>
          <a:prstGeom prst="rect">
            <a:avLst/>
          </a:prstGeom>
          <a:noFill/>
        </p:spPr>
        <p:txBody>
          <a:bodyPr wrap="none" rtlCol="0">
            <a:spAutoFit/>
          </a:bodyPr>
          <a:lstStyle/>
          <a:p>
            <a:r>
              <a:rPr lang="en-US" sz="2400" dirty="0" smtClean="0">
                <a:solidFill>
                  <a:prstClr val="white"/>
                </a:solidFill>
              </a:rPr>
              <a:t>Library</a:t>
            </a:r>
          </a:p>
        </p:txBody>
      </p:sp>
      <p:grpSp>
        <p:nvGrpSpPr>
          <p:cNvPr id="183" name="Group 182"/>
          <p:cNvGrpSpPr/>
          <p:nvPr/>
        </p:nvGrpSpPr>
        <p:grpSpPr>
          <a:xfrm>
            <a:off x="5255085" y="1968714"/>
            <a:ext cx="3549970" cy="584775"/>
            <a:chOff x="5255085" y="1396425"/>
            <a:chExt cx="3544354" cy="584775"/>
          </a:xfrm>
        </p:grpSpPr>
        <p:cxnSp>
          <p:nvCxnSpPr>
            <p:cNvPr id="144" name="Straight Arrow Connector 143"/>
            <p:cNvCxnSpPr>
              <a:endCxn id="151" idx="7"/>
            </p:cNvCxnSpPr>
            <p:nvPr/>
          </p:nvCxnSpPr>
          <p:spPr>
            <a:xfrm>
              <a:off x="5255085" y="1688415"/>
              <a:ext cx="685800" cy="397"/>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a:stCxn id="151" idx="1"/>
              <a:endCxn id="147" idx="1"/>
            </p:cNvCxnSpPr>
            <p:nvPr/>
          </p:nvCxnSpPr>
          <p:spPr>
            <a:xfrm>
              <a:off x="6398085" y="1688812"/>
              <a:ext cx="403222" cy="1"/>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a:stCxn id="147" idx="3"/>
              <a:endCxn id="149" idx="1"/>
            </p:cNvCxnSpPr>
            <p:nvPr/>
          </p:nvCxnSpPr>
          <p:spPr>
            <a:xfrm>
              <a:off x="7380312" y="1688813"/>
              <a:ext cx="356109" cy="0"/>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6801307" y="1457980"/>
              <a:ext cx="579005" cy="461665"/>
            </a:xfrm>
            <a:prstGeom prst="rect">
              <a:avLst/>
            </a:prstGeom>
            <a:noFill/>
          </p:spPr>
          <p:txBody>
            <a:bodyPr wrap="none" rtlCol="0">
              <a:spAutoFit/>
            </a:bodyPr>
            <a:lstStyle/>
            <a:p>
              <a:r>
                <a:rPr lang="en-US" sz="2400" b="1" dirty="0" smtClean="0">
                  <a:solidFill>
                    <a:prstClr val="white"/>
                  </a:solidFill>
                </a:rPr>
                <a:t>R1</a:t>
              </a:r>
              <a:endParaRPr lang="en-US" sz="2400" b="1" dirty="0">
                <a:solidFill>
                  <a:prstClr val="white"/>
                </a:solidFill>
              </a:endParaRPr>
            </a:p>
          </p:txBody>
        </p:sp>
        <p:sp>
          <p:nvSpPr>
            <p:cNvPr id="149" name="TextBox 148"/>
            <p:cNvSpPr txBox="1"/>
            <p:nvPr/>
          </p:nvSpPr>
          <p:spPr>
            <a:xfrm>
              <a:off x="7736420" y="1396425"/>
              <a:ext cx="708848" cy="584775"/>
            </a:xfrm>
            <a:prstGeom prst="rect">
              <a:avLst/>
            </a:prstGeom>
            <a:noFill/>
          </p:spPr>
          <p:txBody>
            <a:bodyPr wrap="none" rtlCol="0">
              <a:spAutoFit/>
            </a:bodyPr>
            <a:lstStyle/>
            <a:p>
              <a:r>
                <a:rPr lang="en-US" sz="3200" b="1" dirty="0" smtClean="0">
                  <a:solidFill>
                    <a:srgbClr val="FFC000"/>
                  </a:solidFill>
                </a:rPr>
                <a:t>R2</a:t>
              </a:r>
              <a:endParaRPr lang="en-US" sz="3200" b="1" dirty="0">
                <a:solidFill>
                  <a:srgbClr val="FFC000"/>
                </a:solidFill>
              </a:endParaRPr>
            </a:p>
          </p:txBody>
        </p:sp>
        <p:sp>
          <p:nvSpPr>
            <p:cNvPr id="151" name="12-Point Star 150"/>
            <p:cNvSpPr/>
            <p:nvPr/>
          </p:nvSpPr>
          <p:spPr>
            <a:xfrm>
              <a:off x="5940885" y="1460212"/>
              <a:ext cx="457200" cy="457200"/>
            </a:xfrm>
            <a:prstGeom prst="star12">
              <a:avLst/>
            </a:prstGeom>
            <a:solidFill>
              <a:srgbClr val="C00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Calibri"/>
                </a:rPr>
                <a:t>$</a:t>
              </a:r>
              <a:endParaRPr lang="en-US" b="1" dirty="0">
                <a:solidFill>
                  <a:prstClr val="white"/>
                </a:solidFill>
                <a:latin typeface="Calibri"/>
              </a:endParaRPr>
            </a:p>
          </p:txBody>
        </p:sp>
        <p:cxnSp>
          <p:nvCxnSpPr>
            <p:cNvPr id="152" name="Straight Arrow Connector 151"/>
            <p:cNvCxnSpPr>
              <a:stCxn id="149" idx="3"/>
            </p:cNvCxnSpPr>
            <p:nvPr/>
          </p:nvCxnSpPr>
          <p:spPr>
            <a:xfrm>
              <a:off x="8445267" y="1688813"/>
              <a:ext cx="354172" cy="11995"/>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p:nvGrpSpPr>
        <p:grpSpPr>
          <a:xfrm>
            <a:off x="5148066" y="1206714"/>
            <a:ext cx="4032444" cy="584775"/>
            <a:chOff x="5871834" y="634425"/>
            <a:chExt cx="3262453" cy="584775"/>
          </a:xfrm>
        </p:grpSpPr>
        <p:cxnSp>
          <p:nvCxnSpPr>
            <p:cNvPr id="153" name="Straight Arrow Connector 152"/>
            <p:cNvCxnSpPr>
              <a:endCxn id="160" idx="7"/>
            </p:cNvCxnSpPr>
            <p:nvPr/>
          </p:nvCxnSpPr>
          <p:spPr>
            <a:xfrm>
              <a:off x="5871834" y="901590"/>
              <a:ext cx="685800" cy="397"/>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stCxn id="160" idx="1"/>
              <a:endCxn id="156" idx="1"/>
            </p:cNvCxnSpPr>
            <p:nvPr/>
          </p:nvCxnSpPr>
          <p:spPr>
            <a:xfrm>
              <a:off x="7014835" y="901987"/>
              <a:ext cx="608321" cy="14646"/>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endCxn id="158" idx="1"/>
            </p:cNvCxnSpPr>
            <p:nvPr/>
          </p:nvCxnSpPr>
          <p:spPr>
            <a:xfrm>
              <a:off x="8085642" y="908720"/>
              <a:ext cx="339797" cy="18093"/>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7623156" y="685800"/>
              <a:ext cx="579005" cy="461665"/>
            </a:xfrm>
            <a:prstGeom prst="rect">
              <a:avLst/>
            </a:prstGeom>
            <a:noFill/>
          </p:spPr>
          <p:txBody>
            <a:bodyPr wrap="none" rtlCol="0">
              <a:spAutoFit/>
            </a:bodyPr>
            <a:lstStyle/>
            <a:p>
              <a:r>
                <a:rPr lang="en-US" sz="2400" b="1" dirty="0" smtClean="0">
                  <a:solidFill>
                    <a:prstClr val="white"/>
                  </a:solidFill>
                </a:rPr>
                <a:t>R1</a:t>
              </a:r>
              <a:endParaRPr lang="en-US" sz="2400" b="1" dirty="0">
                <a:solidFill>
                  <a:prstClr val="white"/>
                </a:solidFill>
              </a:endParaRPr>
            </a:p>
          </p:txBody>
        </p:sp>
        <p:sp>
          <p:nvSpPr>
            <p:cNvPr id="158" name="TextBox 157"/>
            <p:cNvSpPr txBox="1"/>
            <p:nvPr/>
          </p:nvSpPr>
          <p:spPr>
            <a:xfrm>
              <a:off x="8425439" y="634425"/>
              <a:ext cx="708848" cy="584775"/>
            </a:xfrm>
            <a:prstGeom prst="rect">
              <a:avLst/>
            </a:prstGeom>
            <a:noFill/>
          </p:spPr>
          <p:txBody>
            <a:bodyPr wrap="none" rtlCol="0">
              <a:spAutoFit/>
            </a:bodyPr>
            <a:lstStyle/>
            <a:p>
              <a:r>
                <a:rPr lang="en-US" sz="3200" b="1" dirty="0" smtClean="0">
                  <a:solidFill>
                    <a:srgbClr val="FFC000"/>
                  </a:solidFill>
                </a:rPr>
                <a:t>R2</a:t>
              </a:r>
              <a:endParaRPr lang="en-US" sz="3200" b="1" dirty="0">
                <a:solidFill>
                  <a:srgbClr val="FFC000"/>
                </a:solidFill>
              </a:endParaRPr>
            </a:p>
          </p:txBody>
        </p:sp>
        <p:sp>
          <p:nvSpPr>
            <p:cNvPr id="160" name="12-Point Star 159"/>
            <p:cNvSpPr/>
            <p:nvPr/>
          </p:nvSpPr>
          <p:spPr>
            <a:xfrm>
              <a:off x="6557635" y="673387"/>
              <a:ext cx="457200" cy="457200"/>
            </a:xfrm>
            <a:prstGeom prst="star12">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Calibri"/>
                </a:rPr>
                <a:t>$</a:t>
              </a:r>
              <a:endParaRPr lang="en-US" b="1" dirty="0">
                <a:solidFill>
                  <a:prstClr val="white"/>
                </a:solidFill>
                <a:latin typeface="Calibri"/>
              </a:endParaRPr>
            </a:p>
          </p:txBody>
        </p:sp>
      </p:grpSp>
      <p:grpSp>
        <p:nvGrpSpPr>
          <p:cNvPr id="186" name="Group 185"/>
          <p:cNvGrpSpPr/>
          <p:nvPr/>
        </p:nvGrpSpPr>
        <p:grpSpPr>
          <a:xfrm>
            <a:off x="4267200" y="2843644"/>
            <a:ext cx="4648200" cy="461665"/>
            <a:chOff x="4267200" y="2271355"/>
            <a:chExt cx="4648200" cy="461665"/>
          </a:xfrm>
        </p:grpSpPr>
        <p:sp>
          <p:nvSpPr>
            <p:cNvPr id="187" name="TextBox 186"/>
            <p:cNvSpPr txBox="1"/>
            <p:nvPr/>
          </p:nvSpPr>
          <p:spPr>
            <a:xfrm>
              <a:off x="6629400" y="2271355"/>
              <a:ext cx="2084225" cy="461665"/>
            </a:xfrm>
            <a:prstGeom prst="rect">
              <a:avLst/>
            </a:prstGeom>
            <a:noFill/>
          </p:spPr>
          <p:txBody>
            <a:bodyPr wrap="none" rtlCol="0">
              <a:spAutoFit/>
            </a:bodyPr>
            <a:lstStyle/>
            <a:p>
              <a:r>
                <a:rPr lang="en-US" sz="2400" b="1" dirty="0" smtClean="0">
                  <a:solidFill>
                    <a:prstClr val="white"/>
                  </a:solidFill>
                </a:rPr>
                <a:t>M1…M2…M3</a:t>
              </a:r>
              <a:endParaRPr lang="en-US" sz="2400" b="1" dirty="0">
                <a:solidFill>
                  <a:prstClr val="white"/>
                </a:solidFill>
              </a:endParaRPr>
            </a:p>
          </p:txBody>
        </p:sp>
        <p:sp>
          <p:nvSpPr>
            <p:cNvPr id="188" name="12-Point Star 187"/>
            <p:cNvSpPr/>
            <p:nvPr/>
          </p:nvSpPr>
          <p:spPr>
            <a:xfrm>
              <a:off x="5029200" y="2273587"/>
              <a:ext cx="457200" cy="457200"/>
            </a:xfrm>
            <a:prstGeom prst="star12">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Calibri"/>
                </a:rPr>
                <a:t>$</a:t>
              </a:r>
              <a:endParaRPr lang="en-US" b="1" dirty="0">
                <a:solidFill>
                  <a:prstClr val="white"/>
                </a:solidFill>
                <a:latin typeface="Calibri"/>
              </a:endParaRPr>
            </a:p>
          </p:txBody>
        </p:sp>
        <p:cxnSp>
          <p:nvCxnSpPr>
            <p:cNvPr id="189" name="Straight Arrow Connector 188"/>
            <p:cNvCxnSpPr>
              <a:endCxn id="188" idx="7"/>
            </p:cNvCxnSpPr>
            <p:nvPr/>
          </p:nvCxnSpPr>
          <p:spPr>
            <a:xfrm flipV="1">
              <a:off x="4267200" y="2502187"/>
              <a:ext cx="762000" cy="12413"/>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a:stCxn id="188" idx="1"/>
              <a:endCxn id="187" idx="1"/>
            </p:cNvCxnSpPr>
            <p:nvPr/>
          </p:nvCxnSpPr>
          <p:spPr>
            <a:xfrm>
              <a:off x="5486400" y="2502187"/>
              <a:ext cx="1143000" cy="1"/>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a:stCxn id="187" idx="3"/>
            </p:cNvCxnSpPr>
            <p:nvPr/>
          </p:nvCxnSpPr>
          <p:spPr>
            <a:xfrm>
              <a:off x="8713625" y="2502188"/>
              <a:ext cx="201775" cy="12412"/>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381000" y="3636124"/>
            <a:ext cx="801823" cy="461665"/>
          </a:xfrm>
          <a:prstGeom prst="rect">
            <a:avLst/>
          </a:prstGeom>
          <a:noFill/>
        </p:spPr>
        <p:txBody>
          <a:bodyPr wrap="none" rtlCol="0">
            <a:spAutoFit/>
          </a:bodyPr>
          <a:lstStyle/>
          <a:p>
            <a:r>
              <a:rPr lang="en-US" sz="2400" dirty="0" smtClean="0">
                <a:solidFill>
                  <a:prstClr val="white"/>
                </a:solidFill>
              </a:rPr>
              <a:t>Rice</a:t>
            </a:r>
          </a:p>
        </p:txBody>
      </p:sp>
      <p:grpSp>
        <p:nvGrpSpPr>
          <p:cNvPr id="60" name="Group 180"/>
          <p:cNvGrpSpPr/>
          <p:nvPr/>
        </p:nvGrpSpPr>
        <p:grpSpPr>
          <a:xfrm>
            <a:off x="3886200" y="3568914"/>
            <a:ext cx="4998605" cy="584775"/>
            <a:chOff x="3886200" y="2996625"/>
            <a:chExt cx="4998605" cy="584775"/>
          </a:xfrm>
        </p:grpSpPr>
        <p:cxnSp>
          <p:nvCxnSpPr>
            <p:cNvPr id="61" name="Straight Arrow Connector 60"/>
            <p:cNvCxnSpPr>
              <a:endCxn id="68" idx="7"/>
            </p:cNvCxnSpPr>
            <p:nvPr/>
          </p:nvCxnSpPr>
          <p:spPr>
            <a:xfrm>
              <a:off x="3886200" y="3276600"/>
              <a:ext cx="762000" cy="12412"/>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68" idx="1"/>
              <a:endCxn id="64" idx="1"/>
            </p:cNvCxnSpPr>
            <p:nvPr/>
          </p:nvCxnSpPr>
          <p:spPr>
            <a:xfrm>
              <a:off x="5105400" y="3289012"/>
              <a:ext cx="533400" cy="1"/>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64" idx="3"/>
              <a:endCxn id="65" idx="1"/>
            </p:cNvCxnSpPr>
            <p:nvPr/>
          </p:nvCxnSpPr>
          <p:spPr>
            <a:xfrm>
              <a:off x="7580357" y="3289013"/>
              <a:ext cx="344443" cy="1588"/>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5638800" y="3058180"/>
              <a:ext cx="1941557" cy="461665"/>
            </a:xfrm>
            <a:prstGeom prst="rect">
              <a:avLst/>
            </a:prstGeom>
            <a:noFill/>
          </p:spPr>
          <p:txBody>
            <a:bodyPr wrap="none" rtlCol="0">
              <a:spAutoFit/>
            </a:bodyPr>
            <a:lstStyle/>
            <a:p>
              <a:r>
                <a:rPr lang="en-US" sz="2400" b="1" dirty="0" smtClean="0">
                  <a:solidFill>
                    <a:prstClr val="white"/>
                  </a:solidFill>
                </a:rPr>
                <a:t>R1    .1     .2 </a:t>
              </a:r>
              <a:endParaRPr lang="en-US" sz="2400" b="1" dirty="0">
                <a:solidFill>
                  <a:prstClr val="white"/>
                </a:solidFill>
              </a:endParaRPr>
            </a:p>
          </p:txBody>
        </p:sp>
        <p:sp>
          <p:nvSpPr>
            <p:cNvPr id="65" name="TextBox 64"/>
            <p:cNvSpPr txBox="1"/>
            <p:nvPr/>
          </p:nvSpPr>
          <p:spPr>
            <a:xfrm>
              <a:off x="7924800" y="2996625"/>
              <a:ext cx="708848" cy="584775"/>
            </a:xfrm>
            <a:prstGeom prst="rect">
              <a:avLst/>
            </a:prstGeom>
            <a:noFill/>
          </p:spPr>
          <p:txBody>
            <a:bodyPr wrap="none" rtlCol="0">
              <a:spAutoFit/>
            </a:bodyPr>
            <a:lstStyle/>
            <a:p>
              <a:r>
                <a:rPr lang="en-US" sz="3200" b="1" dirty="0" smtClean="0">
                  <a:solidFill>
                    <a:srgbClr val="FFC000"/>
                  </a:solidFill>
                </a:rPr>
                <a:t>R2</a:t>
              </a:r>
            </a:p>
          </p:txBody>
        </p:sp>
        <p:cxnSp>
          <p:nvCxnSpPr>
            <p:cNvPr id="66" name="Straight Arrow Connector 65"/>
            <p:cNvCxnSpPr>
              <a:stCxn id="65" idx="3"/>
            </p:cNvCxnSpPr>
            <p:nvPr/>
          </p:nvCxnSpPr>
          <p:spPr>
            <a:xfrm flipV="1">
              <a:off x="8633648" y="3276600"/>
              <a:ext cx="251157" cy="12413"/>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68" name="12-Point Star 67"/>
            <p:cNvSpPr/>
            <p:nvPr/>
          </p:nvSpPr>
          <p:spPr>
            <a:xfrm>
              <a:off x="4648200" y="3060412"/>
              <a:ext cx="457200" cy="457200"/>
            </a:xfrm>
            <a:prstGeom prst="star12">
              <a:avLst/>
            </a:prstGeom>
            <a:solidFill>
              <a:srgbClr val="C00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Calibri"/>
                </a:rPr>
                <a:t>$</a:t>
              </a:r>
              <a:endParaRPr lang="en-US" b="1" dirty="0">
                <a:solidFill>
                  <a:prstClr val="white"/>
                </a:solidFill>
                <a:latin typeface="Calibri"/>
              </a:endParaRPr>
            </a:p>
          </p:txBody>
        </p:sp>
      </p:grpSp>
      <p:sp>
        <p:nvSpPr>
          <p:cNvPr id="70" name="TextBox 69"/>
          <p:cNvSpPr txBox="1"/>
          <p:nvPr/>
        </p:nvSpPr>
        <p:spPr>
          <a:xfrm>
            <a:off x="395536" y="404664"/>
            <a:ext cx="1143011" cy="461665"/>
          </a:xfrm>
          <a:prstGeom prst="rect">
            <a:avLst/>
          </a:prstGeom>
          <a:noFill/>
        </p:spPr>
        <p:txBody>
          <a:bodyPr wrap="none" rtlCol="0">
            <a:spAutoFit/>
          </a:bodyPr>
          <a:lstStyle/>
          <a:p>
            <a:r>
              <a:rPr lang="en-US" sz="2400" dirty="0" smtClean="0">
                <a:solidFill>
                  <a:prstClr val="white"/>
                </a:solidFill>
              </a:rPr>
              <a:t>People</a:t>
            </a:r>
          </a:p>
        </p:txBody>
      </p:sp>
      <p:grpSp>
        <p:nvGrpSpPr>
          <p:cNvPr id="71" name="Group 70"/>
          <p:cNvGrpSpPr/>
          <p:nvPr/>
        </p:nvGrpSpPr>
        <p:grpSpPr>
          <a:xfrm>
            <a:off x="6407212" y="538227"/>
            <a:ext cx="2485268" cy="461665"/>
            <a:chOff x="5255085" y="1457980"/>
            <a:chExt cx="2481336" cy="461665"/>
          </a:xfrm>
        </p:grpSpPr>
        <p:cxnSp>
          <p:nvCxnSpPr>
            <p:cNvPr id="72" name="Straight Arrow Connector 71"/>
            <p:cNvCxnSpPr>
              <a:endCxn id="77" idx="7"/>
            </p:cNvCxnSpPr>
            <p:nvPr/>
          </p:nvCxnSpPr>
          <p:spPr>
            <a:xfrm>
              <a:off x="5255085" y="1688415"/>
              <a:ext cx="685800" cy="397"/>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77" idx="1"/>
              <a:endCxn id="75" idx="1"/>
            </p:cNvCxnSpPr>
            <p:nvPr/>
          </p:nvCxnSpPr>
          <p:spPr>
            <a:xfrm>
              <a:off x="6398085" y="1688812"/>
              <a:ext cx="403222" cy="1"/>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75" idx="3"/>
            </p:cNvCxnSpPr>
            <p:nvPr/>
          </p:nvCxnSpPr>
          <p:spPr>
            <a:xfrm>
              <a:off x="7380312" y="1688813"/>
              <a:ext cx="356109" cy="0"/>
            </a:xfrm>
            <a:prstGeom prst="straightConnector1">
              <a:avLst/>
            </a:prstGeom>
            <a:ln w="57150">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6801307" y="1457980"/>
              <a:ext cx="579005" cy="461665"/>
            </a:xfrm>
            <a:prstGeom prst="rect">
              <a:avLst/>
            </a:prstGeom>
            <a:noFill/>
          </p:spPr>
          <p:txBody>
            <a:bodyPr wrap="none" rtlCol="0">
              <a:spAutoFit/>
            </a:bodyPr>
            <a:lstStyle/>
            <a:p>
              <a:r>
                <a:rPr lang="en-US" sz="2400" b="1" dirty="0" smtClean="0">
                  <a:solidFill>
                    <a:prstClr val="white"/>
                  </a:solidFill>
                </a:rPr>
                <a:t>R1</a:t>
              </a:r>
              <a:endParaRPr lang="en-US" sz="2400" b="1" dirty="0">
                <a:solidFill>
                  <a:prstClr val="white"/>
                </a:solidFill>
              </a:endParaRPr>
            </a:p>
          </p:txBody>
        </p:sp>
        <p:sp>
          <p:nvSpPr>
            <p:cNvPr id="77" name="12-Point Star 76"/>
            <p:cNvSpPr/>
            <p:nvPr/>
          </p:nvSpPr>
          <p:spPr>
            <a:xfrm>
              <a:off x="5940885" y="1460212"/>
              <a:ext cx="457200" cy="457200"/>
            </a:xfrm>
            <a:prstGeom prst="star12">
              <a:avLst/>
            </a:prstGeom>
            <a:solidFill>
              <a:srgbClr val="C00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Calibri"/>
                </a:rPr>
                <a:t>$</a:t>
              </a:r>
              <a:endParaRPr lang="en-US" b="1" dirty="0">
                <a:solidFill>
                  <a:prstClr val="white"/>
                </a:solidFill>
                <a:latin typeface="Calibri"/>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83"/>
                                        </p:tgtEl>
                                        <p:attrNameLst>
                                          <p:attrName>style.visibility</p:attrName>
                                        </p:attrNameLst>
                                      </p:cBhvr>
                                      <p:to>
                                        <p:strVal val="visible"/>
                                      </p:to>
                                    </p:set>
                                    <p:animEffect transition="in" filter="wipe(left)">
                                      <p:cBhvr>
                                        <p:cTn id="11" dur="2000"/>
                                        <p:tgtEl>
                                          <p:spTgt spid="18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4"/>
                                        </p:tgtEl>
                                        <p:attrNameLst>
                                          <p:attrName>style.visibility</p:attrName>
                                        </p:attrNameLst>
                                      </p:cBhvr>
                                      <p:to>
                                        <p:strVal val="visible"/>
                                      </p:to>
                                    </p:set>
                                    <p:animEffect transition="in" filter="wipe(left)">
                                      <p:cBhvr>
                                        <p:cTn id="20" dur="2000"/>
                                        <p:tgtEl>
                                          <p:spTgt spid="18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wipe(left)">
                                      <p:cBhvr>
                                        <p:cTn id="29"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06" grpId="0"/>
      <p:bldP spid="70" grpId="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Fair Questions…</a:t>
            </a:r>
            <a:endParaRPr lang="en-US" dirty="0"/>
          </a:p>
        </p:txBody>
      </p:sp>
      <p:sp>
        <p:nvSpPr>
          <p:cNvPr id="5" name="Subtitle 4"/>
          <p:cNvSpPr>
            <a:spLocks noGrp="1"/>
          </p:cNvSpPr>
          <p:nvPr>
            <p:ph type="subTitle" idx="1"/>
          </p:nvPr>
        </p:nvSpPr>
        <p:spPr/>
        <p:txBody>
          <a:bodyPr/>
          <a:lstStyle/>
          <a:p>
            <a:r>
              <a:rPr lang="en-US" dirty="0" smtClean="0"/>
              <a:t>(Circa 2004)</a:t>
            </a:r>
            <a:endParaRPr lang="en-US" dirty="0"/>
          </a:p>
        </p:txBody>
      </p:sp>
    </p:spTree>
    <p:extLst>
      <p:ext uri="{BB962C8B-B14F-4D97-AF65-F5344CB8AC3E}">
        <p14:creationId xmlns:p14="http://schemas.microsoft.com/office/powerpoint/2010/main" val="2453030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dirty="0" smtClean="0"/>
              <a:t>1. Can disparate institutions agree on software design?</a:t>
            </a:r>
            <a:endParaRPr lang="en-US" dirty="0"/>
          </a:p>
        </p:txBody>
      </p:sp>
      <p:sp>
        <p:nvSpPr>
          <p:cNvPr id="6" name="Subtitle 5"/>
          <p:cNvSpPr>
            <a:spLocks noGrp="1"/>
          </p:cNvSpPr>
          <p:nvPr>
            <p:ph type="subTitle" idx="1"/>
          </p:nvPr>
        </p:nvSpPr>
        <p:spPr/>
        <p:txBody>
          <a:bodyPr/>
          <a:lstStyle/>
          <a:p>
            <a:r>
              <a:rPr lang="en-US" sz="4800" b="1" dirty="0" smtClean="0">
                <a:sym typeface="Wingdings 2"/>
              </a:rPr>
              <a:t></a:t>
            </a:r>
            <a:r>
              <a:rPr lang="en-US" b="1" dirty="0" smtClean="0">
                <a:sym typeface="Wingdings 2"/>
              </a:rPr>
              <a:t> </a:t>
            </a:r>
            <a:r>
              <a:rPr lang="en-US" dirty="0" smtClean="0"/>
              <a:t>Yes</a:t>
            </a:r>
            <a:endParaRPr lang="en-US" dirty="0"/>
          </a:p>
        </p:txBody>
      </p:sp>
    </p:spTree>
    <p:extLst>
      <p:ext uri="{BB962C8B-B14F-4D97-AF65-F5344CB8AC3E}">
        <p14:creationId xmlns:p14="http://schemas.microsoft.com/office/powerpoint/2010/main" val="494967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2. Can distributed development teams code </a:t>
            </a:r>
            <a:r>
              <a:rPr lang="en-US" i="1" dirty="0" smtClean="0"/>
              <a:t>enterprise scale</a:t>
            </a:r>
            <a:r>
              <a:rPr lang="en-US" dirty="0" smtClean="0"/>
              <a:t> quality software?</a:t>
            </a:r>
            <a:endParaRPr lang="en-US" dirty="0"/>
          </a:p>
        </p:txBody>
      </p:sp>
      <p:sp>
        <p:nvSpPr>
          <p:cNvPr id="5" name="Subtitle 4"/>
          <p:cNvSpPr>
            <a:spLocks noGrp="1"/>
          </p:cNvSpPr>
          <p:nvPr>
            <p:ph type="subTitle" idx="1"/>
          </p:nvPr>
        </p:nvSpPr>
        <p:spPr/>
        <p:txBody>
          <a:bodyPr/>
          <a:lstStyle/>
          <a:p>
            <a:r>
              <a:rPr lang="en-US" sz="4800" b="1" dirty="0" smtClean="0">
                <a:sym typeface="Wingdings 2"/>
              </a:rPr>
              <a:t></a:t>
            </a:r>
            <a:r>
              <a:rPr lang="en-US" b="1" dirty="0" smtClean="0">
                <a:sym typeface="Wingdings 2"/>
              </a:rPr>
              <a:t> </a:t>
            </a:r>
            <a:r>
              <a:rPr lang="en-US" dirty="0" smtClean="0"/>
              <a:t>Yes</a:t>
            </a:r>
            <a:endParaRPr lang="en-US" dirty="0"/>
          </a:p>
        </p:txBody>
      </p:sp>
    </p:spTree>
    <p:extLst>
      <p:ext uri="{BB962C8B-B14F-4D97-AF65-F5344CB8AC3E}">
        <p14:creationId xmlns:p14="http://schemas.microsoft.com/office/powerpoint/2010/main" val="3359249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3. What about commercial support?</a:t>
            </a:r>
            <a:endParaRPr lang="en-US" dirty="0"/>
          </a:p>
        </p:txBody>
      </p:sp>
      <p:sp>
        <p:nvSpPr>
          <p:cNvPr id="5" name="Subtitle 4"/>
          <p:cNvSpPr>
            <a:spLocks noGrp="1"/>
          </p:cNvSpPr>
          <p:nvPr>
            <p:ph type="subTitle" idx="1"/>
          </p:nvPr>
        </p:nvSpPr>
        <p:spPr/>
        <p:txBody>
          <a:bodyPr>
            <a:normAutofit/>
          </a:bodyPr>
          <a:lstStyle/>
          <a:p>
            <a:r>
              <a:rPr lang="en-US" sz="6000" dirty="0" smtClean="0">
                <a:solidFill>
                  <a:srgbClr val="FF0000"/>
                </a:solidFill>
                <a:sym typeface="Wingdings 2"/>
              </a:rPr>
              <a:t></a:t>
            </a:r>
            <a:endParaRPr lang="en-US" sz="6000" dirty="0">
              <a:solidFill>
                <a:srgbClr val="FF0000"/>
              </a:solidFill>
            </a:endParaRPr>
          </a:p>
        </p:txBody>
      </p:sp>
    </p:spTree>
    <p:extLst>
      <p:ext uri="{BB962C8B-B14F-4D97-AF65-F5344CB8AC3E}">
        <p14:creationId xmlns:p14="http://schemas.microsoft.com/office/powerpoint/2010/main" val="1826024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4. Will it work?</a:t>
            </a:r>
            <a:endParaRPr lang="en-US" dirty="0"/>
          </a:p>
        </p:txBody>
      </p:sp>
      <p:sp>
        <p:nvSpPr>
          <p:cNvPr id="5" name="Subtitle 4"/>
          <p:cNvSpPr>
            <a:spLocks noGrp="1"/>
          </p:cNvSpPr>
          <p:nvPr>
            <p:ph type="subTitle" idx="1"/>
          </p:nvPr>
        </p:nvSpPr>
        <p:spPr/>
        <p:txBody>
          <a:bodyPr/>
          <a:lstStyle/>
          <a:p>
            <a:r>
              <a:rPr lang="en-US" sz="4800" b="1" dirty="0" smtClean="0">
                <a:sym typeface="Wingdings 2"/>
              </a:rPr>
              <a:t></a:t>
            </a:r>
            <a:r>
              <a:rPr lang="en-US" b="1" dirty="0" smtClean="0">
                <a:sym typeface="Wingdings 2"/>
              </a:rPr>
              <a:t> </a:t>
            </a:r>
            <a:r>
              <a:rPr lang="en-US" dirty="0" smtClean="0"/>
              <a:t>Yes</a:t>
            </a:r>
            <a:endParaRPr lang="en-US" dirty="0"/>
          </a:p>
        </p:txBody>
      </p:sp>
    </p:spTree>
    <p:extLst>
      <p:ext uri="{BB962C8B-B14F-4D97-AF65-F5344CB8AC3E}">
        <p14:creationId xmlns:p14="http://schemas.microsoft.com/office/powerpoint/2010/main" val="3607026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5. Will it really cost less to implement and sustain?</a:t>
            </a:r>
            <a:endParaRPr lang="en-US" dirty="0"/>
          </a:p>
        </p:txBody>
      </p:sp>
      <p:sp>
        <p:nvSpPr>
          <p:cNvPr id="5" name="Subtitle 4"/>
          <p:cNvSpPr>
            <a:spLocks noGrp="1"/>
          </p:cNvSpPr>
          <p:nvPr>
            <p:ph type="subTitle" idx="1"/>
          </p:nvPr>
        </p:nvSpPr>
        <p:spPr/>
        <p:txBody>
          <a:bodyPr/>
          <a:lstStyle/>
          <a:p>
            <a:r>
              <a:rPr lang="en-US" sz="4800" b="1" dirty="0" smtClean="0">
                <a:sym typeface="Wingdings 2"/>
              </a:rPr>
              <a:t></a:t>
            </a:r>
            <a:r>
              <a:rPr lang="en-US" sz="4400" b="1" dirty="0" smtClean="0">
                <a:sym typeface="Wingdings 2"/>
              </a:rPr>
              <a:t> </a:t>
            </a:r>
            <a:r>
              <a:rPr lang="en-US" dirty="0" smtClean="0"/>
              <a:t>Yes….(and soon to be) Yes</a:t>
            </a:r>
            <a:endParaRPr lang="en-US" dirty="0"/>
          </a:p>
        </p:txBody>
      </p:sp>
    </p:spTree>
    <p:extLst>
      <p:ext uri="{BB962C8B-B14F-4D97-AF65-F5344CB8AC3E}">
        <p14:creationId xmlns:p14="http://schemas.microsoft.com/office/powerpoint/2010/main" val="1709375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6. Is the community model extensible to other needs?</a:t>
            </a:r>
            <a:endParaRPr lang="en-US" dirty="0"/>
          </a:p>
        </p:txBody>
      </p:sp>
      <p:sp>
        <p:nvSpPr>
          <p:cNvPr id="5" name="Subtitle 4"/>
          <p:cNvSpPr>
            <a:spLocks noGrp="1"/>
          </p:cNvSpPr>
          <p:nvPr>
            <p:ph type="subTitle" idx="1"/>
          </p:nvPr>
        </p:nvSpPr>
        <p:spPr/>
        <p:txBody>
          <a:bodyPr/>
          <a:lstStyle/>
          <a:p>
            <a:r>
              <a:rPr lang="en-US" sz="4800" b="1" dirty="0" smtClean="0">
                <a:sym typeface="Wingdings 2"/>
              </a:rPr>
              <a:t> </a:t>
            </a:r>
            <a:r>
              <a:rPr lang="en-US" dirty="0" smtClean="0"/>
              <a:t>Definitely Yes</a:t>
            </a:r>
            <a:endParaRPr lang="en-US" dirty="0"/>
          </a:p>
        </p:txBody>
      </p:sp>
    </p:spTree>
    <p:extLst>
      <p:ext uri="{BB962C8B-B14F-4D97-AF65-F5344CB8AC3E}">
        <p14:creationId xmlns:p14="http://schemas.microsoft.com/office/powerpoint/2010/main" val="3895738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 Another Question</a:t>
            </a:r>
            <a:endParaRPr lang="en-US" dirty="0"/>
          </a:p>
        </p:txBody>
      </p:sp>
    </p:spTree>
    <p:extLst>
      <p:ext uri="{BB962C8B-B14F-4D97-AF65-F5344CB8AC3E}">
        <p14:creationId xmlns:p14="http://schemas.microsoft.com/office/powerpoint/2010/main" val="134819470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10514-0036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354424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smtClean="0"/>
              <a:t>How many faculty lines and scholarships did that decision cost you over a community source path?</a:t>
            </a:r>
            <a:endParaRPr lang="en-US" dirty="0"/>
          </a:p>
        </p:txBody>
      </p:sp>
      <p:sp>
        <p:nvSpPr>
          <p:cNvPr id="4" name="Subtitle 3"/>
          <p:cNvSpPr>
            <a:spLocks noGrp="1"/>
          </p:cNvSpPr>
          <p:nvPr>
            <p:ph type="subTitle" idx="1"/>
          </p:nvPr>
        </p:nvSpPr>
        <p:spPr/>
        <p:txBody>
          <a:bodyPr/>
          <a:lstStyle/>
          <a:p>
            <a:endParaRPr lang="en-US" dirty="0" smtClean="0"/>
          </a:p>
          <a:p>
            <a:r>
              <a:rPr lang="en-US" sz="5400" b="1" dirty="0" smtClean="0"/>
              <a:t>?</a:t>
            </a:r>
            <a:endParaRPr lang="en-US" sz="5400" b="1" dirty="0"/>
          </a:p>
        </p:txBody>
      </p:sp>
    </p:spTree>
    <p:extLst>
      <p:ext uri="{BB962C8B-B14F-4D97-AF65-F5344CB8AC3E}">
        <p14:creationId xmlns:p14="http://schemas.microsoft.com/office/powerpoint/2010/main" val="1836013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80">
                                          <p:stCondLst>
                                            <p:cond delay="0"/>
                                          </p:stCondLst>
                                        </p:cTn>
                                        <p:tgtEl>
                                          <p:spTgt spid="4">
                                            <p:txEl>
                                              <p:pRg st="1" end="1"/>
                                            </p:txEl>
                                          </p:spTgt>
                                        </p:tgtEl>
                                      </p:cBhvr>
                                    </p:animEffect>
                                    <p:anim calcmode="lin" valueType="num">
                                      <p:cBhvr>
                                        <p:cTn id="8"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1" end="1"/>
                                            </p:txEl>
                                          </p:spTgt>
                                        </p:tgtEl>
                                      </p:cBhvr>
                                      <p:to x="100000" y="60000"/>
                                    </p:animScale>
                                    <p:animScale>
                                      <p:cBhvr>
                                        <p:cTn id="14" dur="166" decel="50000">
                                          <p:stCondLst>
                                            <p:cond delay="676"/>
                                          </p:stCondLst>
                                        </p:cTn>
                                        <p:tgtEl>
                                          <p:spTgt spid="4">
                                            <p:txEl>
                                              <p:pRg st="1" end="1"/>
                                            </p:txEl>
                                          </p:spTgt>
                                        </p:tgtEl>
                                      </p:cBhvr>
                                      <p:to x="100000" y="100000"/>
                                    </p:animScale>
                                    <p:animScale>
                                      <p:cBhvr>
                                        <p:cTn id="15" dur="26">
                                          <p:stCondLst>
                                            <p:cond delay="1312"/>
                                          </p:stCondLst>
                                        </p:cTn>
                                        <p:tgtEl>
                                          <p:spTgt spid="4">
                                            <p:txEl>
                                              <p:pRg st="1" end="1"/>
                                            </p:txEl>
                                          </p:spTgt>
                                        </p:tgtEl>
                                      </p:cBhvr>
                                      <p:to x="100000" y="80000"/>
                                    </p:animScale>
                                    <p:animScale>
                                      <p:cBhvr>
                                        <p:cTn id="16" dur="166" decel="50000">
                                          <p:stCondLst>
                                            <p:cond delay="1338"/>
                                          </p:stCondLst>
                                        </p:cTn>
                                        <p:tgtEl>
                                          <p:spTgt spid="4">
                                            <p:txEl>
                                              <p:pRg st="1" end="1"/>
                                            </p:txEl>
                                          </p:spTgt>
                                        </p:tgtEl>
                                      </p:cBhvr>
                                      <p:to x="100000" y="100000"/>
                                    </p:animScale>
                                    <p:animScale>
                                      <p:cBhvr>
                                        <p:cTn id="17" dur="26">
                                          <p:stCondLst>
                                            <p:cond delay="1642"/>
                                          </p:stCondLst>
                                        </p:cTn>
                                        <p:tgtEl>
                                          <p:spTgt spid="4">
                                            <p:txEl>
                                              <p:pRg st="1" end="1"/>
                                            </p:txEl>
                                          </p:spTgt>
                                        </p:tgtEl>
                                      </p:cBhvr>
                                      <p:to x="100000" y="90000"/>
                                    </p:animScale>
                                    <p:animScale>
                                      <p:cBhvr>
                                        <p:cTn id="18" dur="166" decel="50000">
                                          <p:stCondLst>
                                            <p:cond delay="1668"/>
                                          </p:stCondLst>
                                        </p:cTn>
                                        <p:tgtEl>
                                          <p:spTgt spid="4">
                                            <p:txEl>
                                              <p:pRg st="1" end="1"/>
                                            </p:txEl>
                                          </p:spTgt>
                                        </p:tgtEl>
                                      </p:cBhvr>
                                      <p:to x="100000" y="100000"/>
                                    </p:animScale>
                                    <p:animScale>
                                      <p:cBhvr>
                                        <p:cTn id="19" dur="26">
                                          <p:stCondLst>
                                            <p:cond delay="1808"/>
                                          </p:stCondLst>
                                        </p:cTn>
                                        <p:tgtEl>
                                          <p:spTgt spid="4">
                                            <p:txEl>
                                              <p:pRg st="1" end="1"/>
                                            </p:txEl>
                                          </p:spTgt>
                                        </p:tgtEl>
                                      </p:cBhvr>
                                      <p:to x="100000" y="95000"/>
                                    </p:animScale>
                                    <p:animScale>
                                      <p:cBhvr>
                                        <p:cTn id="20" dur="166" decel="50000">
                                          <p:stCondLst>
                                            <p:cond delay="1834"/>
                                          </p:stCondLst>
                                        </p:cTn>
                                        <p:tgtEl>
                                          <p:spTgt spid="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Kuali</a:t>
            </a:r>
            <a:r>
              <a:rPr lang="en-US" dirty="0" smtClean="0"/>
              <a:t> Foundation &amp; Projects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u="sng" dirty="0" smtClean="0"/>
              <a:t>By GAAP Accounting:</a:t>
            </a:r>
          </a:p>
          <a:p>
            <a:pPr lvl="1"/>
            <a:r>
              <a:rPr lang="en-US" dirty="0" smtClean="0"/>
              <a:t>$800K in annual cash dues to foundation</a:t>
            </a:r>
          </a:p>
          <a:p>
            <a:pPr lvl="1"/>
            <a:r>
              <a:rPr lang="en-US" dirty="0" smtClean="0"/>
              <a:t>$11M in total annual revenue (project MOUs)</a:t>
            </a:r>
          </a:p>
          <a:p>
            <a:pPr lvl="1"/>
            <a:r>
              <a:rPr lang="en-US" dirty="0" smtClean="0"/>
              <a:t>$28M in foundation net assets (project MOUs)</a:t>
            </a:r>
          </a:p>
          <a:p>
            <a:endParaRPr lang="en-US" dirty="0" smtClean="0"/>
          </a:p>
          <a:p>
            <a:pPr marL="0" indent="0">
              <a:buNone/>
            </a:pPr>
            <a:r>
              <a:rPr lang="en-US" u="sng" dirty="0" smtClean="0"/>
              <a:t>People:</a:t>
            </a:r>
          </a:p>
          <a:p>
            <a:r>
              <a:rPr lang="en-US" dirty="0"/>
              <a:t>5</a:t>
            </a:r>
            <a:r>
              <a:rPr lang="en-US" dirty="0" smtClean="0"/>
              <a:t> foundation staff</a:t>
            </a:r>
          </a:p>
          <a:p>
            <a:r>
              <a:rPr lang="en-US" dirty="0" smtClean="0"/>
              <a:t>1,040 on </a:t>
            </a:r>
            <a:r>
              <a:rPr lang="en-US" dirty="0" err="1" smtClean="0"/>
              <a:t>Kuali</a:t>
            </a:r>
            <a:r>
              <a:rPr lang="en-US" dirty="0" smtClean="0"/>
              <a:t> </a:t>
            </a:r>
            <a:r>
              <a:rPr lang="en-US" i="1" dirty="0" smtClean="0"/>
              <a:t>All Hands</a:t>
            </a:r>
            <a:r>
              <a:rPr lang="en-US" dirty="0" smtClean="0"/>
              <a:t> list</a:t>
            </a:r>
          </a:p>
          <a:p>
            <a:r>
              <a:rPr lang="en-US" dirty="0" smtClean="0"/>
              <a:t>591 on project boards, councils, committees</a:t>
            </a:r>
          </a:p>
          <a:p>
            <a:r>
              <a:rPr lang="en-US" dirty="0" smtClean="0"/>
              <a:t>12 Commercial Affiliates, 50 Institutions</a:t>
            </a:r>
          </a:p>
          <a:p>
            <a:endParaRPr lang="en-US" dirty="0"/>
          </a:p>
        </p:txBody>
      </p:sp>
    </p:spTree>
    <p:extLst>
      <p:ext uri="{BB962C8B-B14F-4D97-AF65-F5344CB8AC3E}">
        <p14:creationId xmlns:p14="http://schemas.microsoft.com/office/powerpoint/2010/main" val="3491965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7949" y="2335556"/>
            <a:ext cx="8408611" cy="954107"/>
          </a:xfrm>
          <a:prstGeom prst="rect">
            <a:avLst/>
          </a:prstGeom>
        </p:spPr>
        <p:txBody>
          <a:bodyPr wrap="square">
            <a:spAutoFit/>
          </a:bodyPr>
          <a:lstStyle/>
          <a:p>
            <a:r>
              <a:rPr lang="en-US" sz="2800" dirty="0"/>
              <a:t>H-T: What’s this I hear about the nursery? Are all the flowers and plants on campus grown there</a:t>
            </a:r>
            <a:r>
              <a:rPr lang="en-US" sz="2800" dirty="0" smtClean="0"/>
              <a:t>?</a:t>
            </a:r>
            <a:endParaRPr lang="en-US" sz="2800" dirty="0"/>
          </a:p>
        </p:txBody>
      </p:sp>
      <p:sp>
        <p:nvSpPr>
          <p:cNvPr id="3" name="Title 2"/>
          <p:cNvSpPr>
            <a:spLocks noGrp="1"/>
          </p:cNvSpPr>
          <p:nvPr>
            <p:ph type="title"/>
          </p:nvPr>
        </p:nvSpPr>
        <p:spPr>
          <a:xfrm>
            <a:off x="116786" y="274638"/>
            <a:ext cx="9027214" cy="1143000"/>
          </a:xfrm>
        </p:spPr>
        <p:txBody>
          <a:bodyPr/>
          <a:lstStyle/>
          <a:p>
            <a:r>
              <a:rPr lang="en-US" dirty="0" smtClean="0"/>
              <a:t>“Putting </a:t>
            </a:r>
            <a:r>
              <a:rPr lang="en-US" dirty="0"/>
              <a:t>the BLOOM in </a:t>
            </a:r>
            <a:r>
              <a:rPr lang="en-US" dirty="0" smtClean="0"/>
              <a:t>Bloomington”</a:t>
            </a:r>
            <a:endParaRPr lang="en-US" dirty="0"/>
          </a:p>
        </p:txBody>
      </p:sp>
      <p:sp>
        <p:nvSpPr>
          <p:cNvPr id="4" name="Rectangle 3"/>
          <p:cNvSpPr/>
          <p:nvPr/>
        </p:nvSpPr>
        <p:spPr>
          <a:xfrm>
            <a:off x="5255382" y="1361030"/>
            <a:ext cx="3526128" cy="369332"/>
          </a:xfrm>
          <a:prstGeom prst="rect">
            <a:avLst/>
          </a:prstGeom>
        </p:spPr>
        <p:txBody>
          <a:bodyPr wrap="square">
            <a:spAutoFit/>
          </a:bodyPr>
          <a:lstStyle/>
          <a:p>
            <a:r>
              <a:rPr lang="cs-CZ" i="1" dirty="0" err="1" smtClean="0"/>
              <a:t>The</a:t>
            </a:r>
            <a:r>
              <a:rPr lang="cs-CZ" i="1" dirty="0" smtClean="0"/>
              <a:t> </a:t>
            </a:r>
            <a:r>
              <a:rPr lang="cs-CZ" i="1" dirty="0" err="1" smtClean="0"/>
              <a:t>Herald-Times</a:t>
            </a:r>
            <a:r>
              <a:rPr lang="cs-CZ" i="1" dirty="0" smtClean="0"/>
              <a:t>, </a:t>
            </a:r>
            <a:r>
              <a:rPr lang="cs-CZ" dirty="0" smtClean="0"/>
              <a:t>July </a:t>
            </a:r>
            <a:r>
              <a:rPr lang="cs-CZ" dirty="0"/>
              <a:t>29, 2007</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52290" y="4014795"/>
            <a:ext cx="2327837" cy="2365079"/>
          </a:xfrm>
          <a:prstGeom prst="rect">
            <a:avLst/>
          </a:prstGeom>
        </p:spPr>
      </p:pic>
      <p:sp>
        <p:nvSpPr>
          <p:cNvPr id="6" name="Rectangle 5"/>
          <p:cNvSpPr/>
          <p:nvPr/>
        </p:nvSpPr>
        <p:spPr>
          <a:xfrm>
            <a:off x="7251648" y="8544251"/>
            <a:ext cx="1857682" cy="461665"/>
          </a:xfrm>
          <a:prstGeom prst="rect">
            <a:avLst/>
          </a:prstGeom>
        </p:spPr>
        <p:txBody>
          <a:bodyPr wrap="square">
            <a:spAutoFit/>
          </a:bodyPr>
          <a:lstStyle/>
          <a:p>
            <a:pPr algn="ctr"/>
            <a:r>
              <a:rPr lang="en-US" sz="1200" dirty="0" smtClean="0"/>
              <a:t>Emily </a:t>
            </a:r>
            <a:r>
              <a:rPr lang="en-US" sz="1200" dirty="0" err="1"/>
              <a:t>Thickstun</a:t>
            </a:r>
            <a:r>
              <a:rPr lang="en-US" sz="1200" dirty="0"/>
              <a:t> | Herald-Times</a:t>
            </a:r>
          </a:p>
        </p:txBody>
      </p:sp>
      <p:pic>
        <p:nvPicPr>
          <p:cNvPr id="7" name="Picture 6"/>
          <p:cNvPicPr>
            <a:picLocks noChangeAspect="1"/>
          </p:cNvPicPr>
          <p:nvPr/>
        </p:nvPicPr>
        <p:blipFill>
          <a:blip r:embed="rId3"/>
          <a:stretch>
            <a:fillRect/>
          </a:stretch>
        </p:blipFill>
        <p:spPr>
          <a:xfrm>
            <a:off x="381968" y="4038392"/>
            <a:ext cx="3096102" cy="2326884"/>
          </a:xfrm>
          <a:prstGeom prst="rect">
            <a:avLst/>
          </a:prstGeom>
        </p:spPr>
      </p:pic>
      <p:sp>
        <p:nvSpPr>
          <p:cNvPr id="8" name="Rectangle 7"/>
          <p:cNvSpPr/>
          <p:nvPr/>
        </p:nvSpPr>
        <p:spPr>
          <a:xfrm>
            <a:off x="0" y="6477564"/>
            <a:ext cx="3538259" cy="276999"/>
          </a:xfrm>
          <a:prstGeom prst="rect">
            <a:avLst/>
          </a:prstGeom>
        </p:spPr>
        <p:txBody>
          <a:bodyPr wrap="square">
            <a:spAutoFit/>
          </a:bodyPr>
          <a:lstStyle/>
          <a:p>
            <a:pPr algn="ctr"/>
            <a:r>
              <a:rPr lang="en-US" sz="1200" dirty="0" smtClean="0">
                <a:solidFill>
                  <a:srgbClr val="C0C0C0"/>
                </a:solidFill>
              </a:rPr>
              <a:t>Emily </a:t>
            </a:r>
            <a:r>
              <a:rPr lang="en-US" sz="1200" dirty="0" err="1">
                <a:solidFill>
                  <a:srgbClr val="C0C0C0"/>
                </a:solidFill>
              </a:rPr>
              <a:t>Thickstun</a:t>
            </a:r>
            <a:r>
              <a:rPr lang="en-US" sz="1200" dirty="0">
                <a:solidFill>
                  <a:srgbClr val="C0C0C0"/>
                </a:solidFill>
              </a:rPr>
              <a:t> | Herald-Times</a:t>
            </a:r>
          </a:p>
        </p:txBody>
      </p:sp>
      <p:pic>
        <p:nvPicPr>
          <p:cNvPr id="9" name="Picture 8"/>
          <p:cNvPicPr/>
          <p:nvPr/>
        </p:nvPicPr>
        <p:blipFill>
          <a:blip r:embed="rId4" cstate="print">
            <a:extLst>
              <a:ext uri="{28A0092B-C50C-407E-A947-70E740481C1C}">
                <a14:useLocalDpi xmlns:a14="http://schemas.microsoft.com/office/drawing/2010/main"/>
              </a:ext>
            </a:extLst>
          </a:blip>
          <a:stretch>
            <a:fillRect/>
          </a:stretch>
        </p:blipFill>
        <p:spPr>
          <a:xfrm>
            <a:off x="3833732" y="4043994"/>
            <a:ext cx="2589508" cy="2314624"/>
          </a:xfrm>
          <a:prstGeom prst="rect">
            <a:avLst/>
          </a:prstGeom>
        </p:spPr>
      </p:pic>
      <p:sp>
        <p:nvSpPr>
          <p:cNvPr id="10" name="Rectangle 9"/>
          <p:cNvSpPr/>
          <p:nvPr/>
        </p:nvSpPr>
        <p:spPr>
          <a:xfrm>
            <a:off x="6677828" y="6425578"/>
            <a:ext cx="2577485" cy="276999"/>
          </a:xfrm>
          <a:prstGeom prst="rect">
            <a:avLst/>
          </a:prstGeom>
        </p:spPr>
        <p:txBody>
          <a:bodyPr wrap="square">
            <a:spAutoFit/>
          </a:bodyPr>
          <a:lstStyle/>
          <a:p>
            <a:pPr algn="ctr"/>
            <a:r>
              <a:rPr lang="en-US" sz="1200" dirty="0" smtClean="0">
                <a:solidFill>
                  <a:srgbClr val="C0C0C0"/>
                </a:solidFill>
              </a:rPr>
              <a:t>Emily </a:t>
            </a:r>
            <a:r>
              <a:rPr lang="en-US" sz="1200" dirty="0" err="1">
                <a:solidFill>
                  <a:srgbClr val="C0C0C0"/>
                </a:solidFill>
              </a:rPr>
              <a:t>Thickstun</a:t>
            </a:r>
            <a:r>
              <a:rPr lang="en-US" sz="1200" dirty="0">
                <a:solidFill>
                  <a:srgbClr val="C0C0C0"/>
                </a:solidFill>
              </a:rPr>
              <a:t> | Herald-Times</a:t>
            </a:r>
          </a:p>
        </p:txBody>
      </p:sp>
    </p:spTree>
    <p:extLst>
      <p:ext uri="{BB962C8B-B14F-4D97-AF65-F5344CB8AC3E}">
        <p14:creationId xmlns:p14="http://schemas.microsoft.com/office/powerpoint/2010/main" val="540020965"/>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ck-BC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400" dirty="0" smtClean="0">
            <a:latin typeface="+mn-lt"/>
          </a:defRPr>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7150">
          <a:solidFill>
            <a:schemeClr val="tx1"/>
          </a:solidFill>
          <a:prstDash val="sysDot"/>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buFont typeface="Arial" pitchFamily="34" charset="0"/>
          <a:buChar char="•"/>
          <a:defRPr dirty="0" smtClean="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Black-BCW.potx</Template>
  <TotalTime>16982</TotalTime>
  <Words>2081</Words>
  <Application>Microsoft Macintosh PowerPoint</Application>
  <PresentationFormat>Letter Paper (8.5x11 in)</PresentationFormat>
  <Paragraphs>466</Paragraphs>
  <Slides>81</Slides>
  <Notes>3</Notes>
  <HiddenSlides>0</HiddenSlides>
  <MMClips>0</MMClips>
  <ScaleCrop>false</ScaleCrop>
  <HeadingPairs>
    <vt:vector size="4" baseType="variant">
      <vt:variant>
        <vt:lpstr>Theme</vt:lpstr>
      </vt:variant>
      <vt:variant>
        <vt:i4>3</vt:i4>
      </vt:variant>
      <vt:variant>
        <vt:lpstr>Slide Titles</vt:lpstr>
      </vt:variant>
      <vt:variant>
        <vt:i4>81</vt:i4>
      </vt:variant>
    </vt:vector>
  </HeadingPairs>
  <TitlesOfParts>
    <vt:vector size="84" baseType="lpstr">
      <vt:lpstr>Black-BCW</vt:lpstr>
      <vt:lpstr>Custom Design</vt:lpstr>
      <vt:lpstr>Blank</vt:lpstr>
      <vt:lpstr>Controlling the Higher Ed Enterprise  (for Less Than $5B)</vt:lpstr>
      <vt:lpstr>PowerPoint Presentation</vt:lpstr>
      <vt:lpstr>Why?</vt:lpstr>
      <vt:lpstr>“Leading an IT Enterprise that                  is out of Control”  Greg Jackson</vt:lpstr>
      <vt:lpstr>The Economic Context for Higher Ed has Changed</vt:lpstr>
      <vt:lpstr>PowerPoint Presentation</vt:lpstr>
      <vt:lpstr>Changing the Game</vt:lpstr>
      <vt:lpstr>PowerPoint Presentation</vt:lpstr>
      <vt:lpstr>“Putting the BLOOM in Bloomington”</vt:lpstr>
      <vt:lpstr>PowerPoint Presentation</vt:lpstr>
      <vt:lpstr>PowerPoint Presentation</vt:lpstr>
      <vt:lpstr>Market-based Solution to Achieve a Goal</vt:lpstr>
      <vt:lpstr>In the Game…Scale Matters</vt:lpstr>
      <vt:lpstr>PowerPoint Presentation</vt:lpstr>
      <vt:lpstr>Games are Fun…</vt:lpstr>
      <vt:lpstr>Games have Participants</vt:lpstr>
      <vt:lpstr>Games have Rules…</vt:lpstr>
      <vt:lpstr>We Don’t Like It When People Don’t Play by the Rules of the Game</vt:lpstr>
      <vt:lpstr>And…</vt:lpstr>
      <vt:lpstr>the Rules Sometimes Change…</vt:lpstr>
      <vt:lpstr>So…</vt:lpstr>
      <vt:lpstr>What are the Rules of the Higher Ed IT Game?</vt:lpstr>
      <vt:lpstr>Rule #1:  Research and Education Become More Technologically Intensive</vt:lpstr>
      <vt:lpstr>Rule #2: IT Imposes Inescapable  Costs</vt:lpstr>
      <vt:lpstr>PowerPoint Presentation</vt:lpstr>
      <vt:lpstr>Rule #3: IT is a Game of Scale</vt:lpstr>
      <vt:lpstr>Therefore  #1  HE is increasingly IT dependent  #2  IT cost $  (our job)  #3  Scale is advantageous  </vt:lpstr>
      <vt:lpstr>Aggregator Needed</vt:lpstr>
      <vt:lpstr>Which Aggregator Game to Play? How to Achieve Scale?</vt:lpstr>
      <vt:lpstr>Are the Rules the Same  for Each Game? </vt:lpstr>
      <vt:lpstr>A) The Game of Buyers  and Sellers…The Market</vt:lpstr>
      <vt:lpstr>PowerPoint Presentation</vt:lpstr>
      <vt:lpstr>PowerPoint Presentation</vt:lpstr>
      <vt:lpstr>Scholarly Communications </vt:lpstr>
      <vt:lpstr>PowerPoint Presentation</vt:lpstr>
      <vt:lpstr>PowerPoint Presentation</vt:lpstr>
      <vt:lpstr> Supply Side Aggregates… Buy Side Fragments… Pricing Outcome…?  100% Predictable</vt:lpstr>
      <vt:lpstr>Commercial Supply Side is not the Problem </vt:lpstr>
      <vt:lpstr>Market Game is a Values Conflict</vt:lpstr>
      <vt:lpstr>PowerPoint Presentation</vt:lpstr>
      <vt:lpstr>B) The “Hierarchy” Game: The Higher Ed Store</vt:lpstr>
      <vt:lpstr>PowerPoint Presentation</vt:lpstr>
      <vt:lpstr>Hierarchy Game can Match Values</vt:lpstr>
      <vt:lpstr>C) The Consortium Game: </vt:lpstr>
      <vt:lpstr>Higher Ed Collaboration</vt:lpstr>
      <vt:lpstr>PowerPoint Presentation</vt:lpstr>
      <vt:lpstr>Collaboration at Scale is Possible</vt:lpstr>
      <vt:lpstr>2009 Nobel Prize in Economics</vt:lpstr>
      <vt:lpstr>Meta-university Collaborations</vt:lpstr>
      <vt:lpstr>PowerPoint Presentation</vt:lpstr>
      <vt:lpstr>Kuali Member Institutions</vt:lpstr>
      <vt:lpstr>Community Ecosystem</vt:lpstr>
      <vt:lpstr>Typical Project Stages</vt:lpstr>
      <vt:lpstr>Kuali Secret Sauce?... Values</vt:lpstr>
      <vt:lpstr>Kuali Commercial Affiliates</vt:lpstr>
      <vt:lpstr>Changing the Game…? …Control the Rules!</vt:lpstr>
      <vt:lpstr>Which Game?   What Rules?</vt:lpstr>
      <vt:lpstr>Assessing the Aggregation Games</vt:lpstr>
      <vt:lpstr>Changing the Game…? Behavior Changes Required</vt:lpstr>
      <vt:lpstr>1) Above-campus Mindset</vt:lpstr>
      <vt:lpstr>Above Campus Services Shaping the Promise of Cloud Computing for Higher Education  by Brad Wheeler and Shelton Waggener</vt:lpstr>
      <vt:lpstr>2) Solutions as Paths Not Just Products</vt:lpstr>
      <vt:lpstr>PowerPoint Presentation</vt:lpstr>
      <vt:lpstr>Licensing Cost or Price Models?</vt:lpstr>
      <vt:lpstr>3) End ‘Murdered by the Matrix’ Procurement Dance</vt:lpstr>
      <vt:lpstr>PowerPoint Presentation</vt:lpstr>
      <vt:lpstr>Conclusion:</vt:lpstr>
      <vt:lpstr>PowerPoint Presentation</vt:lpstr>
      <vt:lpstr>Controlling the Higher Ed Enterprise  (for Less Than $5B)</vt:lpstr>
      <vt:lpstr>PowerPoint Presentation</vt:lpstr>
      <vt:lpstr>PowerPoint Presentation</vt:lpstr>
      <vt:lpstr>Fair Questions…</vt:lpstr>
      <vt:lpstr>1. Can disparate institutions agree on software design?</vt:lpstr>
      <vt:lpstr>2. Can distributed development teams code enterprise scale quality software?</vt:lpstr>
      <vt:lpstr>3. What about commercial support?</vt:lpstr>
      <vt:lpstr>4. Will it work?</vt:lpstr>
      <vt:lpstr>5. Will it really cost less to implement and sustain?</vt:lpstr>
      <vt:lpstr>6. Is the community model extensible to other needs?</vt:lpstr>
      <vt:lpstr>… Another Question</vt:lpstr>
      <vt:lpstr>How many faculty lines and scholarships did that decision cost you over a community source path?</vt:lpstr>
      <vt:lpstr>Kuali Foundation &amp; Projects</vt:lpstr>
    </vt:vector>
  </TitlesOfParts>
  <Company>Indiana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IU Trustees VP for IT Briefing</dc:title>
  <dc:creator>Brad Wheeler</dc:creator>
  <cp:lastModifiedBy>Brad Wheeler</cp:lastModifiedBy>
  <cp:revision>358</cp:revision>
  <dcterms:created xsi:type="dcterms:W3CDTF">2008-08-27T18:18:02Z</dcterms:created>
  <dcterms:modified xsi:type="dcterms:W3CDTF">2011-05-17T12:02:44Z</dcterms:modified>
</cp:coreProperties>
</file>