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8"/>
  </p:notesMasterIdLst>
  <p:handoutMasterIdLst>
    <p:handoutMasterId r:id="rId29"/>
  </p:handoutMasterIdLst>
  <p:sldIdLst>
    <p:sldId id="256" r:id="rId5"/>
    <p:sldId id="258" r:id="rId6"/>
    <p:sldId id="281" r:id="rId7"/>
    <p:sldId id="269" r:id="rId8"/>
    <p:sldId id="282" r:id="rId9"/>
    <p:sldId id="259" r:id="rId10"/>
    <p:sldId id="262" r:id="rId11"/>
    <p:sldId id="260" r:id="rId12"/>
    <p:sldId id="270" r:id="rId13"/>
    <p:sldId id="274" r:id="rId14"/>
    <p:sldId id="272" r:id="rId15"/>
    <p:sldId id="273" r:id="rId16"/>
    <p:sldId id="261" r:id="rId17"/>
    <p:sldId id="264" r:id="rId18"/>
    <p:sldId id="263" r:id="rId19"/>
    <p:sldId id="276" r:id="rId20"/>
    <p:sldId id="277" r:id="rId21"/>
    <p:sldId id="278" r:id="rId22"/>
    <p:sldId id="279" r:id="rId23"/>
    <p:sldId id="266" r:id="rId24"/>
    <p:sldId id="267" r:id="rId25"/>
    <p:sldId id="268" r:id="rId26"/>
    <p:sldId id="280" r:id="rId27"/>
  </p:sldIdLst>
  <p:sldSz cx="9144000" cy="6858000" type="screen4x3"/>
  <p:notesSz cx="6858000" cy="9296400"/>
  <p:custDataLst>
    <p:tags r:id="rId30"/>
  </p:custDataLst>
  <p:defaultTextStyle>
    <a:defPPr>
      <a:defRPr lang="en-US"/>
    </a:defPPr>
    <a:lvl1pPr algn="l" rtl="0" fontAlgn="base">
      <a:spcBef>
        <a:spcPct val="0"/>
      </a:spcBef>
      <a:spcAft>
        <a:spcPct val="0"/>
      </a:spcAft>
      <a:defRPr kern="1200">
        <a:solidFill>
          <a:srgbClr val="F8F3D2"/>
        </a:solidFill>
        <a:latin typeface="Trade Gothic LT Std"/>
        <a:ea typeface="+mn-ea"/>
        <a:cs typeface="+mn-cs"/>
      </a:defRPr>
    </a:lvl1pPr>
    <a:lvl2pPr marL="457200" algn="l" rtl="0" fontAlgn="base">
      <a:spcBef>
        <a:spcPct val="0"/>
      </a:spcBef>
      <a:spcAft>
        <a:spcPct val="0"/>
      </a:spcAft>
      <a:defRPr kern="1200">
        <a:solidFill>
          <a:srgbClr val="F8F3D2"/>
        </a:solidFill>
        <a:latin typeface="Trade Gothic LT Std"/>
        <a:ea typeface="+mn-ea"/>
        <a:cs typeface="+mn-cs"/>
      </a:defRPr>
    </a:lvl2pPr>
    <a:lvl3pPr marL="914400" algn="l" rtl="0" fontAlgn="base">
      <a:spcBef>
        <a:spcPct val="0"/>
      </a:spcBef>
      <a:spcAft>
        <a:spcPct val="0"/>
      </a:spcAft>
      <a:defRPr kern="1200">
        <a:solidFill>
          <a:srgbClr val="F8F3D2"/>
        </a:solidFill>
        <a:latin typeface="Trade Gothic LT Std"/>
        <a:ea typeface="+mn-ea"/>
        <a:cs typeface="+mn-cs"/>
      </a:defRPr>
    </a:lvl3pPr>
    <a:lvl4pPr marL="1371600" algn="l" rtl="0" fontAlgn="base">
      <a:spcBef>
        <a:spcPct val="0"/>
      </a:spcBef>
      <a:spcAft>
        <a:spcPct val="0"/>
      </a:spcAft>
      <a:defRPr kern="1200">
        <a:solidFill>
          <a:srgbClr val="F8F3D2"/>
        </a:solidFill>
        <a:latin typeface="Trade Gothic LT Std"/>
        <a:ea typeface="+mn-ea"/>
        <a:cs typeface="+mn-cs"/>
      </a:defRPr>
    </a:lvl4pPr>
    <a:lvl5pPr marL="1828800" algn="l" rtl="0" fontAlgn="base">
      <a:spcBef>
        <a:spcPct val="0"/>
      </a:spcBef>
      <a:spcAft>
        <a:spcPct val="0"/>
      </a:spcAft>
      <a:defRPr kern="1200">
        <a:solidFill>
          <a:srgbClr val="F8F3D2"/>
        </a:solidFill>
        <a:latin typeface="Trade Gothic LT Std"/>
        <a:ea typeface="+mn-ea"/>
        <a:cs typeface="+mn-cs"/>
      </a:defRPr>
    </a:lvl5pPr>
    <a:lvl6pPr marL="2286000" algn="l" defTabSz="914400" rtl="0" eaLnBrk="1" latinLnBrk="0" hangingPunct="1">
      <a:defRPr kern="1200">
        <a:solidFill>
          <a:srgbClr val="F8F3D2"/>
        </a:solidFill>
        <a:latin typeface="Trade Gothic LT Std"/>
        <a:ea typeface="+mn-ea"/>
        <a:cs typeface="+mn-cs"/>
      </a:defRPr>
    </a:lvl6pPr>
    <a:lvl7pPr marL="2743200" algn="l" defTabSz="914400" rtl="0" eaLnBrk="1" latinLnBrk="0" hangingPunct="1">
      <a:defRPr kern="1200">
        <a:solidFill>
          <a:srgbClr val="F8F3D2"/>
        </a:solidFill>
        <a:latin typeface="Trade Gothic LT Std"/>
        <a:ea typeface="+mn-ea"/>
        <a:cs typeface="+mn-cs"/>
      </a:defRPr>
    </a:lvl7pPr>
    <a:lvl8pPr marL="3200400" algn="l" defTabSz="914400" rtl="0" eaLnBrk="1" latinLnBrk="0" hangingPunct="1">
      <a:defRPr kern="1200">
        <a:solidFill>
          <a:srgbClr val="F8F3D2"/>
        </a:solidFill>
        <a:latin typeface="Trade Gothic LT Std"/>
        <a:ea typeface="+mn-ea"/>
        <a:cs typeface="+mn-cs"/>
      </a:defRPr>
    </a:lvl8pPr>
    <a:lvl9pPr marL="3657600" algn="l" defTabSz="914400" rtl="0" eaLnBrk="1" latinLnBrk="0" hangingPunct="1">
      <a:defRPr kern="1200">
        <a:solidFill>
          <a:srgbClr val="F8F3D2"/>
        </a:solidFill>
        <a:latin typeface="Trade Gothic LT Std"/>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110C"/>
    <a:srgbClr val="000000"/>
    <a:srgbClr val="F8F3D2"/>
    <a:srgbClr val="CC00CC"/>
    <a:srgbClr val="FF66CC"/>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94633" autoAdjust="0"/>
  </p:normalViewPr>
  <p:slideViewPr>
    <p:cSldViewPr snapToGrid="0">
      <p:cViewPr>
        <p:scale>
          <a:sx n="79" d="100"/>
          <a:sy n="79" d="100"/>
        </p:scale>
        <p:origin x="-177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124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59436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1"/>
                </a:solidFill>
                <a:latin typeface="Trade Gothic LT Std" pitchFamily="50" charset="0"/>
              </a:defRPr>
            </a:lvl1pPr>
          </a:lstStyle>
          <a:p>
            <a:pPr>
              <a:defRPr/>
            </a:pPr>
            <a:r>
              <a:rPr lang="en-US"/>
              <a:t>Indiana University Office of the Vice President for IT &amp; CIO</a:t>
            </a:r>
          </a:p>
        </p:txBody>
      </p:sp>
      <p:sp>
        <p:nvSpPr>
          <p:cNvPr id="40964" name="Rectangle 4"/>
          <p:cNvSpPr>
            <a:spLocks noGrp="1" noChangeArrowheads="1"/>
          </p:cNvSpPr>
          <p:nvPr>
            <p:ph type="ftr" sz="quarter" idx="2"/>
          </p:nvPr>
        </p:nvSpPr>
        <p:spPr bwMode="auto">
          <a:xfrm>
            <a:off x="0" y="8986838"/>
            <a:ext cx="2971800" cy="307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tx1"/>
                </a:solidFill>
                <a:latin typeface="Trade Gothic LT Std" pitchFamily="50"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986838"/>
            <a:ext cx="2971800" cy="307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tx1"/>
                </a:solidFill>
                <a:latin typeface="Trade Gothic LT Std" pitchFamily="50" charset="0"/>
              </a:defRPr>
            </a:lvl1pPr>
          </a:lstStyle>
          <a:p>
            <a:pPr>
              <a:defRPr/>
            </a:pPr>
            <a:fld id="{099C3407-9471-40D9-9E12-07352AEA1BBE}" type="slidenum">
              <a:rPr lang="en-US"/>
              <a:pPr>
                <a:defRPr/>
              </a:pPr>
              <a:t>‹#›</a:t>
            </a:fld>
            <a:endParaRPr lang="en-US"/>
          </a:p>
        </p:txBody>
      </p:sp>
    </p:spTree>
    <p:extLst>
      <p:ext uri="{BB962C8B-B14F-4D97-AF65-F5344CB8AC3E}">
        <p14:creationId xmlns:p14="http://schemas.microsoft.com/office/powerpoint/2010/main" val="1662089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AEBAECE7-2D92-4F41-929E-15022DE2A18A}" type="slidenum">
              <a:rPr lang="en-US"/>
              <a:pPr>
                <a:defRPr/>
              </a:pPr>
              <a:t>‹#›</a:t>
            </a:fld>
            <a:endParaRPr lang="en-US"/>
          </a:p>
        </p:txBody>
      </p:sp>
    </p:spTree>
    <p:extLst>
      <p:ext uri="{BB962C8B-B14F-4D97-AF65-F5344CB8AC3E}">
        <p14:creationId xmlns:p14="http://schemas.microsoft.com/office/powerpoint/2010/main" val="35334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AECE7-2D92-4F41-929E-15022DE2A18A}" type="slidenum">
              <a:rPr lang="en-US"/>
              <a:pPr>
                <a:defRPr/>
              </a:pPr>
              <a:t>1</a:t>
            </a:fld>
            <a:endParaRPr lang="en-US"/>
          </a:p>
        </p:txBody>
      </p:sp>
    </p:spTree>
    <p:extLst>
      <p:ext uri="{BB962C8B-B14F-4D97-AF65-F5344CB8AC3E}">
        <p14:creationId xmlns:p14="http://schemas.microsoft.com/office/powerpoint/2010/main" val="158040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AECE7-2D92-4F41-929E-15022DE2A18A}" type="slidenum">
              <a:rPr lang="en-US"/>
              <a:pPr>
                <a:defRPr/>
              </a:pPr>
              <a:t>2</a:t>
            </a:fld>
            <a:endParaRPr lang="en-US"/>
          </a:p>
        </p:txBody>
      </p:sp>
    </p:spTree>
    <p:extLst>
      <p:ext uri="{BB962C8B-B14F-4D97-AF65-F5344CB8AC3E}">
        <p14:creationId xmlns:p14="http://schemas.microsoft.com/office/powerpoint/2010/main" val="114988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AECE7-2D92-4F41-929E-15022DE2A18A}" type="slidenum">
              <a:rPr lang="en-US"/>
              <a:pPr>
                <a:defRPr/>
              </a:pPr>
              <a:t>3</a:t>
            </a:fld>
            <a:endParaRPr lang="en-US"/>
          </a:p>
        </p:txBody>
      </p:sp>
    </p:spTree>
    <p:extLst>
      <p:ext uri="{BB962C8B-B14F-4D97-AF65-F5344CB8AC3E}">
        <p14:creationId xmlns:p14="http://schemas.microsoft.com/office/powerpoint/2010/main" val="264096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AECE7-2D92-4F41-929E-15022DE2A18A}" type="slidenum">
              <a:rPr lang="en-US"/>
              <a:pPr>
                <a:defRPr/>
              </a:pPr>
              <a:t>4</a:t>
            </a:fld>
            <a:endParaRPr lang="en-US"/>
          </a:p>
        </p:txBody>
      </p:sp>
    </p:spTree>
    <p:extLst>
      <p:ext uri="{BB962C8B-B14F-4D97-AF65-F5344CB8AC3E}">
        <p14:creationId xmlns:p14="http://schemas.microsoft.com/office/powerpoint/2010/main" val="264096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Infrastructure as a Service (</a:t>
            </a:r>
            <a:r>
              <a:rPr lang="en-US" dirty="0" err="1" smtClean="0"/>
              <a:t>IaaS</a:t>
            </a:r>
            <a:r>
              <a:rPr lang="en-US" dirty="0" smtClean="0"/>
              <a:t>)</a:t>
            </a:r>
          </a:p>
          <a:p>
            <a:pPr lvl="1" eaLnBrk="1" hangingPunct="1"/>
            <a:r>
              <a:rPr lang="en-US" dirty="0" smtClean="0"/>
              <a:t>Hardware </a:t>
            </a:r>
            <a:r>
              <a:rPr lang="en-US" dirty="0" err="1" smtClean="0"/>
              <a:t>IaaS</a:t>
            </a:r>
            <a:endParaRPr lang="en-US" dirty="0" smtClean="0"/>
          </a:p>
          <a:p>
            <a:pPr lvl="1" eaLnBrk="1" hangingPunct="1"/>
            <a:r>
              <a:rPr lang="en-US" dirty="0" smtClean="0"/>
              <a:t>Software </a:t>
            </a:r>
            <a:r>
              <a:rPr lang="en-US" dirty="0" err="1" smtClean="0"/>
              <a:t>IaaS</a:t>
            </a:r>
            <a:endParaRPr lang="en-US" dirty="0" smtClean="0"/>
          </a:p>
          <a:p>
            <a:pPr eaLnBrk="1" hangingPunct="1"/>
            <a:r>
              <a:rPr lang="en-US" dirty="0" smtClean="0"/>
              <a:t>Platform as a Service (</a:t>
            </a:r>
            <a:r>
              <a:rPr lang="en-US" dirty="0" err="1" smtClean="0"/>
              <a:t>PaaS</a:t>
            </a:r>
            <a:r>
              <a:rPr lang="en-US" dirty="0" smtClean="0"/>
              <a:t>)</a:t>
            </a:r>
          </a:p>
          <a:p>
            <a:pPr eaLnBrk="1" hangingPunct="1"/>
            <a:r>
              <a:rPr lang="en-US" dirty="0" smtClean="0"/>
              <a:t>Software as a Service (</a:t>
            </a:r>
            <a:r>
              <a:rPr lang="en-US" dirty="0" err="1" smtClean="0"/>
              <a:t>SaaS</a:t>
            </a:r>
            <a:r>
              <a:rPr lang="en-US" dirty="0" smtClean="0"/>
              <a:t>)</a:t>
            </a:r>
          </a:p>
          <a:p>
            <a:endParaRPr lang="en-US" dirty="0" smtClean="0"/>
          </a:p>
          <a:p>
            <a:r>
              <a:rPr lang="en-US" dirty="0" smtClean="0"/>
              <a:t>A very traditional look at cloud</a:t>
            </a:r>
            <a:r>
              <a:rPr lang="en-US" baseline="0" dirty="0" smtClean="0"/>
              <a:t> computing.  All of these models have value.   The virtualized data center is primarily looking at the  bottom layers of this stack.   They key is that it enables the top layers of the stack.</a:t>
            </a:r>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14</a:t>
            </a:fld>
            <a:endParaRPr lang="en-US"/>
          </a:p>
        </p:txBody>
      </p:sp>
    </p:spTree>
    <p:extLst>
      <p:ext uri="{BB962C8B-B14F-4D97-AF65-F5344CB8AC3E}">
        <p14:creationId xmlns:p14="http://schemas.microsoft.com/office/powerpoint/2010/main" val="115739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Budget -&gt;  Where is the budget, and where are the expenses </a:t>
            </a:r>
          </a:p>
          <a:p>
            <a:r>
              <a:rPr lang="en-US" dirty="0" smtClean="0"/>
              <a:t>Staff depth (Small shops</a:t>
            </a:r>
            <a:r>
              <a:rPr lang="en-US" baseline="0" dirty="0" smtClean="0"/>
              <a:t> may only have a single jack of all trades and not true technical depth / redundancy)</a:t>
            </a:r>
            <a:endParaRPr lang="en-US" dirty="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20</a:t>
            </a:fld>
            <a:endParaRPr lang="en-US"/>
          </a:p>
        </p:txBody>
      </p:sp>
    </p:spTree>
    <p:extLst>
      <p:ext uri="{BB962C8B-B14F-4D97-AF65-F5344CB8AC3E}">
        <p14:creationId xmlns:p14="http://schemas.microsoft.com/office/powerpoint/2010/main" val="80061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there are valid reasons a unit does not want to give up “control”</a:t>
            </a:r>
          </a:p>
          <a:p>
            <a:r>
              <a:rPr lang="en-US" dirty="0" smtClean="0"/>
              <a:t>Generally</a:t>
            </a:r>
            <a:r>
              <a:rPr lang="en-US" baseline="0" dirty="0" smtClean="0"/>
              <a:t> the level of control is not an real issue, but a perceived one.</a:t>
            </a:r>
          </a:p>
          <a:p>
            <a:r>
              <a:rPr lang="en-US" baseline="0" dirty="0" smtClean="0"/>
              <a:t>The issue is really one of trust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21</a:t>
            </a:fld>
            <a:endParaRPr lang="en-US"/>
          </a:p>
        </p:txBody>
      </p:sp>
    </p:spTree>
    <p:extLst>
      <p:ext uri="{BB962C8B-B14F-4D97-AF65-F5344CB8AC3E}">
        <p14:creationId xmlns:p14="http://schemas.microsoft.com/office/powerpoint/2010/main" val="258542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AECE7-2D92-4F41-929E-15022DE2A18A}" type="slidenum">
              <a:rPr lang="en-US"/>
              <a:pPr>
                <a:defRPr/>
              </a:pPr>
              <a:t>23</a:t>
            </a:fld>
            <a:endParaRPr lang="en-US"/>
          </a:p>
        </p:txBody>
      </p:sp>
    </p:spTree>
    <p:extLst>
      <p:ext uri="{BB962C8B-B14F-4D97-AF65-F5344CB8AC3E}">
        <p14:creationId xmlns:p14="http://schemas.microsoft.com/office/powerpoint/2010/main" val="1580409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477838" y="1585913"/>
            <a:ext cx="8262937" cy="468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2"/>
            <p:custDataLst>
              <p:tags r:id="rId1"/>
            </p:custDataLst>
          </p:nvPr>
        </p:nvSpPr>
        <p:spPr>
          <a:ln/>
        </p:spPr>
        <p:txBody>
          <a:bodyPr/>
          <a:lstStyle>
            <a:lvl1pPr>
              <a:defRPr>
                <a:latin typeface="Arial" pitchFamily="34" charset="0"/>
                <a:cs typeface="Arial" pitchFamily="34" charset="0"/>
              </a:defRPr>
            </a:lvl1pPr>
          </a:lstStyle>
          <a:p>
            <a:pPr>
              <a:defRPr/>
            </a:pPr>
            <a:fld id="{98F2F6E4-1C99-4430-A403-55A93A3A09EC}" type="slidenum">
              <a:rPr lang="en-US" smtClean="0"/>
              <a:pPr>
                <a:defRPr/>
              </a:pPr>
              <a:t>‹#›</a:t>
            </a:fld>
            <a:endParaRPr lang="en-US"/>
          </a:p>
        </p:txBody>
      </p:sp>
    </p:spTree>
    <p:extLst>
      <p:ext uri="{BB962C8B-B14F-4D97-AF65-F5344CB8AC3E}">
        <p14:creationId xmlns:p14="http://schemas.microsoft.com/office/powerpoint/2010/main" val="3347936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68636CD0-7682-4AC6-B708-58DE6D4C9379}" type="slidenum">
              <a:rPr lang="en-US"/>
              <a:pPr>
                <a:defRPr/>
              </a:pPr>
              <a:t>‹#›</a:t>
            </a:fld>
            <a:endParaRPr lang="en-US"/>
          </a:p>
        </p:txBody>
      </p:sp>
    </p:spTree>
    <p:extLst>
      <p:ext uri="{BB962C8B-B14F-4D97-AF65-F5344CB8AC3E}">
        <p14:creationId xmlns:p14="http://schemas.microsoft.com/office/powerpoint/2010/main" val="121478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D675BB5A-9911-40B1-97C1-1CD2A4D30577}" type="slidenum">
              <a:rPr lang="en-US"/>
              <a:pPr>
                <a:defRPr/>
              </a:pPr>
              <a:t>‹#›</a:t>
            </a:fld>
            <a:endParaRPr lang="en-US"/>
          </a:p>
        </p:txBody>
      </p:sp>
    </p:spTree>
    <p:extLst>
      <p:ext uri="{BB962C8B-B14F-4D97-AF65-F5344CB8AC3E}">
        <p14:creationId xmlns:p14="http://schemas.microsoft.com/office/powerpoint/2010/main" val="3245747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371E379F-1F1F-498B-BCEB-0B12867EC2D0}" type="slidenum">
              <a:rPr lang="en-US"/>
              <a:pPr>
                <a:defRPr/>
              </a:pPr>
              <a:t>‹#›</a:t>
            </a:fld>
            <a:endParaRPr lang="en-US"/>
          </a:p>
        </p:txBody>
      </p:sp>
    </p:spTree>
    <p:extLst>
      <p:ext uri="{BB962C8B-B14F-4D97-AF65-F5344CB8AC3E}">
        <p14:creationId xmlns:p14="http://schemas.microsoft.com/office/powerpoint/2010/main" val="3848685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712" y="275333"/>
            <a:ext cx="8230577" cy="58504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912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Tree>
    <p:extLst>
      <p:ext uri="{BB962C8B-B14F-4D97-AF65-F5344CB8AC3E}">
        <p14:creationId xmlns:p14="http://schemas.microsoft.com/office/powerpoint/2010/main" val="821024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74F6CA62-A571-42DA-8666-50D1FC8FCDA3}" type="slidenum">
              <a:rPr lang="en-US"/>
              <a:pPr>
                <a:defRPr/>
              </a:pPr>
              <a:t>‹#›</a:t>
            </a:fld>
            <a:endParaRPr lang="en-US"/>
          </a:p>
        </p:txBody>
      </p:sp>
    </p:spTree>
    <p:extLst>
      <p:ext uri="{BB962C8B-B14F-4D97-AF65-F5344CB8AC3E}">
        <p14:creationId xmlns:p14="http://schemas.microsoft.com/office/powerpoint/2010/main" val="298091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D177C11B-2B0E-4594-BB58-E9840185F86E}" type="slidenum">
              <a:rPr lang="en-US"/>
              <a:pPr>
                <a:defRPr/>
              </a:pPr>
              <a:t>‹#›</a:t>
            </a:fld>
            <a:endParaRPr lang="en-US"/>
          </a:p>
        </p:txBody>
      </p:sp>
    </p:spTree>
    <p:extLst>
      <p:ext uri="{BB962C8B-B14F-4D97-AF65-F5344CB8AC3E}">
        <p14:creationId xmlns:p14="http://schemas.microsoft.com/office/powerpoint/2010/main" val="240784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6F31106C-266A-41AA-B85E-9CA9ACC0B892}" type="slidenum">
              <a:rPr lang="en-US"/>
              <a:pPr>
                <a:defRPr/>
              </a:pPr>
              <a:t>‹#›</a:t>
            </a:fld>
            <a:endParaRPr lang="en-US"/>
          </a:p>
        </p:txBody>
      </p:sp>
    </p:spTree>
    <p:extLst>
      <p:ext uri="{BB962C8B-B14F-4D97-AF65-F5344CB8AC3E}">
        <p14:creationId xmlns:p14="http://schemas.microsoft.com/office/powerpoint/2010/main" val="296955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pPr>
              <a:defRPr/>
            </a:pPr>
            <a:fld id="{029B00E8-8688-4C69-B7EA-58DD9299BABB}" type="slidenum">
              <a:rPr lang="en-US"/>
              <a:pPr>
                <a:defRPr/>
              </a:pPr>
              <a:t>‹#›</a:t>
            </a:fld>
            <a:endParaRPr lang="en-US"/>
          </a:p>
        </p:txBody>
      </p:sp>
    </p:spTree>
    <p:extLst>
      <p:ext uri="{BB962C8B-B14F-4D97-AF65-F5344CB8AC3E}">
        <p14:creationId xmlns:p14="http://schemas.microsoft.com/office/powerpoint/2010/main" val="415243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E5C7667A-D105-4843-BBA2-03645EC892BC}" type="slidenum">
              <a:rPr lang="en-US"/>
              <a:pPr>
                <a:defRPr/>
              </a:pPr>
              <a:t>‹#›</a:t>
            </a:fld>
            <a:endParaRPr lang="en-US"/>
          </a:p>
        </p:txBody>
      </p:sp>
    </p:spTree>
    <p:extLst>
      <p:ext uri="{BB962C8B-B14F-4D97-AF65-F5344CB8AC3E}">
        <p14:creationId xmlns:p14="http://schemas.microsoft.com/office/powerpoint/2010/main" val="97190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27F6F277-9021-45D3-83F5-14F02C1FAC9E}" type="slidenum">
              <a:rPr lang="en-US"/>
              <a:pPr>
                <a:defRPr/>
              </a:pPr>
              <a:t>‹#›</a:t>
            </a:fld>
            <a:endParaRPr lang="en-US"/>
          </a:p>
        </p:txBody>
      </p:sp>
    </p:spTree>
    <p:extLst>
      <p:ext uri="{BB962C8B-B14F-4D97-AF65-F5344CB8AC3E}">
        <p14:creationId xmlns:p14="http://schemas.microsoft.com/office/powerpoint/2010/main" val="331861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F73CF939-D485-47B6-898F-7396E99A6DAD}" type="slidenum">
              <a:rPr lang="en-US"/>
              <a:pPr>
                <a:defRPr/>
              </a:pPr>
              <a:t>‹#›</a:t>
            </a:fld>
            <a:endParaRPr lang="en-US"/>
          </a:p>
        </p:txBody>
      </p:sp>
    </p:spTree>
    <p:extLst>
      <p:ext uri="{BB962C8B-B14F-4D97-AF65-F5344CB8AC3E}">
        <p14:creationId xmlns:p14="http://schemas.microsoft.com/office/powerpoint/2010/main" val="299583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background_01.jpg"/>
          <p:cNvPicPr>
            <a:picLocks noChangeAspect="1"/>
          </p:cNvPicPr>
          <p:nvPr userDrawn="1"/>
        </p:nvPicPr>
        <p:blipFill>
          <a:blip r:embed="rId18" cstate="print"/>
          <a:stretch>
            <a:fillRect/>
          </a:stretch>
        </p:blipFill>
        <p:spPr>
          <a:xfrm>
            <a:off x="0" y="0"/>
            <a:ext cx="9144000" cy="6858000"/>
          </a:xfrm>
          <a:prstGeom prst="rect">
            <a:avLst/>
          </a:prstGeom>
        </p:spPr>
      </p:pic>
      <p:sp>
        <p:nvSpPr>
          <p:cNvPr id="1026" name="Rectangle 2"/>
          <p:cNvSpPr>
            <a:spLocks noGrp="1" noChangeArrowheads="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custDataLst>
              <p:tags r:id="rId17"/>
            </p:custDataLst>
          </p:nvPr>
        </p:nvSpPr>
        <p:spPr bwMode="auto">
          <a:xfrm>
            <a:off x="6858000" y="650106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cs typeface="Arial" pitchFamily="34" charset="0"/>
              </a:defRPr>
            </a:lvl1pPr>
          </a:lstStyle>
          <a:p>
            <a:pPr>
              <a:defRPr/>
            </a:pPr>
            <a:fld id="{68E4017C-2784-4900-B719-65C951E2B2CE}"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708"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F8F3D2"/>
          </a:solidFill>
          <a:latin typeface="Adobe Garamond Pro" pitchFamily="18" charset="0"/>
        </a:defRPr>
      </a:lvl2pPr>
      <a:lvl3pPr algn="ctr" rtl="0" eaLnBrk="0" fontAlgn="base" hangingPunct="0">
        <a:spcBef>
          <a:spcPct val="0"/>
        </a:spcBef>
        <a:spcAft>
          <a:spcPct val="0"/>
        </a:spcAft>
        <a:defRPr sz="4400">
          <a:solidFill>
            <a:srgbClr val="F8F3D2"/>
          </a:solidFill>
          <a:latin typeface="Adobe Garamond Pro" pitchFamily="18" charset="0"/>
        </a:defRPr>
      </a:lvl3pPr>
      <a:lvl4pPr algn="ctr" rtl="0" eaLnBrk="0" fontAlgn="base" hangingPunct="0">
        <a:spcBef>
          <a:spcPct val="0"/>
        </a:spcBef>
        <a:spcAft>
          <a:spcPct val="0"/>
        </a:spcAft>
        <a:defRPr sz="4400">
          <a:solidFill>
            <a:srgbClr val="F8F3D2"/>
          </a:solidFill>
          <a:latin typeface="Adobe Garamond Pro" pitchFamily="18" charset="0"/>
        </a:defRPr>
      </a:lvl4pPr>
      <a:lvl5pPr algn="ctr" rtl="0" eaLnBrk="0" fontAlgn="base" hangingPunct="0">
        <a:spcBef>
          <a:spcPct val="0"/>
        </a:spcBef>
        <a:spcAft>
          <a:spcPct val="0"/>
        </a:spcAft>
        <a:defRPr sz="4400">
          <a:solidFill>
            <a:srgbClr val="F8F3D2"/>
          </a:solidFill>
          <a:latin typeface="Adobe Garamond Pro" pitchFamily="18" charset="0"/>
        </a:defRPr>
      </a:lvl5pPr>
      <a:lvl6pPr marL="457200" algn="ctr" rtl="0" eaLnBrk="1" fontAlgn="base" hangingPunct="1">
        <a:spcBef>
          <a:spcPct val="0"/>
        </a:spcBef>
        <a:spcAft>
          <a:spcPct val="0"/>
        </a:spcAft>
        <a:defRPr sz="4400">
          <a:solidFill>
            <a:srgbClr val="F8F3D2"/>
          </a:solidFill>
          <a:latin typeface="Trade Gothic LT Std" pitchFamily="50" charset="0"/>
        </a:defRPr>
      </a:lvl6pPr>
      <a:lvl7pPr marL="914400" algn="ctr" rtl="0" eaLnBrk="1" fontAlgn="base" hangingPunct="1">
        <a:spcBef>
          <a:spcPct val="0"/>
        </a:spcBef>
        <a:spcAft>
          <a:spcPct val="0"/>
        </a:spcAft>
        <a:defRPr sz="4400">
          <a:solidFill>
            <a:srgbClr val="F8F3D2"/>
          </a:solidFill>
          <a:latin typeface="Trade Gothic LT Std" pitchFamily="50" charset="0"/>
        </a:defRPr>
      </a:lvl7pPr>
      <a:lvl8pPr marL="1371600" algn="ctr" rtl="0" eaLnBrk="1" fontAlgn="base" hangingPunct="1">
        <a:spcBef>
          <a:spcPct val="0"/>
        </a:spcBef>
        <a:spcAft>
          <a:spcPct val="0"/>
        </a:spcAft>
        <a:defRPr sz="4400">
          <a:solidFill>
            <a:srgbClr val="F8F3D2"/>
          </a:solidFill>
          <a:latin typeface="Trade Gothic LT Std" pitchFamily="50" charset="0"/>
        </a:defRPr>
      </a:lvl8pPr>
      <a:lvl9pPr marL="1828800" algn="ctr" rtl="0" eaLnBrk="1" fontAlgn="base" hangingPunct="1">
        <a:spcBef>
          <a:spcPct val="0"/>
        </a:spcBef>
        <a:spcAft>
          <a:spcPct val="0"/>
        </a:spcAft>
        <a:defRPr sz="4400">
          <a:solidFill>
            <a:srgbClr val="F8F3D2"/>
          </a:solidFill>
          <a:latin typeface="Trade Gothic LT Std" pitchFamily="50" charset="0"/>
        </a:defRPr>
      </a:lvl9pPr>
    </p:titleStyle>
    <p:bodyStyle>
      <a:lvl1pPr marL="342900" indent="-342900" algn="l" rtl="0" eaLnBrk="0" fontAlgn="base" hangingPunct="0">
        <a:spcBef>
          <a:spcPct val="20000"/>
        </a:spcBef>
        <a:spcAft>
          <a:spcPct val="0"/>
        </a:spcAft>
        <a:buChar char="•"/>
        <a:defRPr sz="3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rgbClr val="F8F3D2"/>
          </a:solidFill>
          <a:latin typeface="+mn-lt"/>
        </a:defRPr>
      </a:lvl6pPr>
      <a:lvl7pPr marL="2971800" indent="-228600" algn="l" rtl="0" eaLnBrk="1" fontAlgn="base" hangingPunct="1">
        <a:spcBef>
          <a:spcPct val="20000"/>
        </a:spcBef>
        <a:spcAft>
          <a:spcPct val="0"/>
        </a:spcAft>
        <a:buChar char="•"/>
        <a:defRPr sz="2000">
          <a:solidFill>
            <a:srgbClr val="F8F3D2"/>
          </a:solidFill>
          <a:latin typeface="+mn-lt"/>
        </a:defRPr>
      </a:lvl7pPr>
      <a:lvl8pPr marL="3429000" indent="-228600" algn="l" rtl="0" eaLnBrk="1" fontAlgn="base" hangingPunct="1">
        <a:spcBef>
          <a:spcPct val="20000"/>
        </a:spcBef>
        <a:spcAft>
          <a:spcPct val="0"/>
        </a:spcAft>
        <a:buChar char="•"/>
        <a:defRPr sz="2000">
          <a:solidFill>
            <a:srgbClr val="F8F3D2"/>
          </a:solidFill>
          <a:latin typeface="+mn-lt"/>
        </a:defRPr>
      </a:lvl8pPr>
      <a:lvl9pPr marL="3886200" indent="-228600" algn="l" rtl="0" eaLnBrk="1" fontAlgn="base" hangingPunct="1">
        <a:spcBef>
          <a:spcPct val="20000"/>
        </a:spcBef>
        <a:spcAft>
          <a:spcPct val="0"/>
        </a:spcAft>
        <a:buChar char="•"/>
        <a:defRPr sz="2000">
          <a:solidFill>
            <a:srgbClr val="F8F3D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edtechmag.com/higher/videos.html?channelId=21ce57439add4859a1e12b4027da9aad&amp;channelListId=65c6e4d73e4d4516965bac2dc22f55a8&amp;mediaId=7c515aa208004df4968d43f00e2bfea9"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347520"/>
            <a:ext cx="9143999" cy="1720550"/>
          </a:xfrm>
        </p:spPr>
        <p:txBody>
          <a:bodyPr/>
          <a:lstStyle/>
          <a:p>
            <a:r>
              <a:rPr lang="en-US" sz="4200" b="1" dirty="0">
                <a:solidFill>
                  <a:srgbClr val="FFFFFF"/>
                </a:solidFill>
              </a:rPr>
              <a:t>A Path to </a:t>
            </a:r>
            <a:r>
              <a:rPr lang="en-US" sz="4200" b="1" dirty="0" smtClean="0">
                <a:solidFill>
                  <a:srgbClr val="FFFFFF"/>
                </a:solidFill>
              </a:rPr>
              <a:t>the Community Cloud</a:t>
            </a:r>
            <a:r>
              <a:rPr lang="en-US" b="1" dirty="0" smtClean="0">
                <a:solidFill>
                  <a:srgbClr val="FFFFFF"/>
                </a:solidFill>
              </a:rPr>
              <a:t/>
            </a:r>
            <a:br>
              <a:rPr lang="en-US" b="1" dirty="0" smtClean="0">
                <a:solidFill>
                  <a:srgbClr val="FFFFFF"/>
                </a:solidFill>
              </a:rPr>
            </a:br>
            <a:r>
              <a:rPr lang="en-US" sz="3000" b="1" i="1" dirty="0" smtClean="0">
                <a:solidFill>
                  <a:srgbClr val="FFFFFF"/>
                </a:solidFill>
              </a:rPr>
              <a:t>Making Above Campuses Services </a:t>
            </a:r>
            <a:r>
              <a:rPr lang="en-US" sz="3000" b="1" i="1" dirty="0">
                <a:solidFill>
                  <a:srgbClr val="FFFFFF"/>
                </a:solidFill>
              </a:rPr>
              <a:t>a </a:t>
            </a:r>
            <a:r>
              <a:rPr lang="en-US" sz="3000" b="1" i="1" dirty="0" smtClean="0">
                <a:solidFill>
                  <a:srgbClr val="FFFFFF"/>
                </a:solidFill>
              </a:rPr>
              <a:t>Reality</a:t>
            </a:r>
            <a:endParaRPr lang="en-US" sz="3000" b="1" i="1" dirty="0">
              <a:solidFill>
                <a:srgbClr val="FFFFFF"/>
              </a:solidFill>
            </a:endParaRPr>
          </a:p>
        </p:txBody>
      </p:sp>
      <p:sp>
        <p:nvSpPr>
          <p:cNvPr id="5" name="Subtitle 4"/>
          <p:cNvSpPr>
            <a:spLocks noGrp="1"/>
          </p:cNvSpPr>
          <p:nvPr>
            <p:ph type="subTitle" idx="4294967295"/>
          </p:nvPr>
        </p:nvSpPr>
        <p:spPr>
          <a:xfrm>
            <a:off x="1371599" y="2946664"/>
            <a:ext cx="6400800" cy="1285240"/>
          </a:xfrm>
        </p:spPr>
        <p:txBody>
          <a:bodyPr/>
          <a:lstStyle/>
          <a:p>
            <a:pPr algn="ctr">
              <a:buNone/>
            </a:pPr>
            <a:r>
              <a:rPr lang="en-US" sz="2000" dirty="0" smtClean="0">
                <a:solidFill>
                  <a:srgbClr val="FFFFFF"/>
                </a:solidFill>
              </a:rPr>
              <a:t>Elizabeth Van Gordon – vgordon@iu.edu</a:t>
            </a:r>
          </a:p>
          <a:p>
            <a:pPr algn="ctr">
              <a:buNone/>
            </a:pPr>
            <a:r>
              <a:rPr lang="en-US" sz="2000" dirty="0" smtClean="0">
                <a:solidFill>
                  <a:srgbClr val="FFFFFF"/>
                </a:solidFill>
              </a:rPr>
              <a:t>Dennis Cromwell – dcromwel@iu.edu</a:t>
            </a:r>
          </a:p>
          <a:p>
            <a:pPr algn="ctr">
              <a:buNone/>
            </a:pPr>
            <a:r>
              <a:rPr lang="en-US" sz="2000" dirty="0" smtClean="0">
                <a:solidFill>
                  <a:srgbClr val="FFFFFF"/>
                </a:solidFill>
              </a:rPr>
              <a:t>Rob Lowden – rlowden@iu.edu</a:t>
            </a:r>
            <a:endParaRPr lang="en-US" sz="2000" dirty="0">
              <a:solidFill>
                <a:srgbClr val="FFFFFF"/>
              </a:solidFill>
            </a:endParaRPr>
          </a:p>
        </p:txBody>
      </p:sp>
      <p:sp>
        <p:nvSpPr>
          <p:cNvPr id="6" name="Rectangle 5"/>
          <p:cNvSpPr/>
          <p:nvPr/>
        </p:nvSpPr>
        <p:spPr>
          <a:xfrm>
            <a:off x="240632" y="5777991"/>
            <a:ext cx="8722894" cy="830997"/>
          </a:xfrm>
          <a:prstGeom prst="rect">
            <a:avLst/>
          </a:prstGeom>
        </p:spPr>
        <p:txBody>
          <a:bodyPr wrap="square">
            <a:spAutoFit/>
          </a:bodyPr>
          <a:lstStyle/>
          <a:p>
            <a:r>
              <a:rPr lang="en-US" sz="1200" dirty="0" smtClean="0">
                <a:solidFill>
                  <a:srgbClr val="FFFFFF"/>
                </a:solidFill>
                <a:latin typeface="Arial" pitchFamily="34" charset="0"/>
                <a:cs typeface="Arial" pitchFamily="34" charset="0"/>
              </a:rPr>
              <a:t>© Copyright Van Gordon, Cromwell, Lowden, 2011. This work is the intellectual property of the authors. Permission is granted for this material to be shared for non-commercial, educational purposes, provided that this copyright statement appears on the reproduced materials and notice is given that the copying is by permission of authors. To disseminate otherwise or to republish requires written permission from one of the authors.</a:t>
            </a:r>
            <a:endParaRPr lang="en-US" sz="1200" dirty="0">
              <a:solidFill>
                <a:srgbClr val="FFFFFF"/>
              </a:solidFill>
              <a:latin typeface="Arial" pitchFamily="34" charset="0"/>
              <a:cs typeface="Arial" pitchFamily="34" charset="0"/>
            </a:endParaRPr>
          </a:p>
        </p:txBody>
      </p:sp>
      <p:pic>
        <p:nvPicPr>
          <p:cNvPr id="8" name="Picture 7" descr="VPITCIO.H.REV.png"/>
          <p:cNvPicPr>
            <a:picLocks noChangeAspect="1"/>
          </p:cNvPicPr>
          <p:nvPr/>
        </p:nvPicPr>
        <p:blipFill>
          <a:blip r:embed="rId3" cstate="print"/>
          <a:stretch>
            <a:fillRect/>
          </a:stretch>
        </p:blipFill>
        <p:spPr>
          <a:xfrm>
            <a:off x="2400299" y="4498544"/>
            <a:ext cx="4343400" cy="988293"/>
          </a:xfrm>
          <a:prstGeom prst="rect">
            <a:avLst/>
          </a:prstGeom>
        </p:spPr>
      </p:pic>
      <p:pic>
        <p:nvPicPr>
          <p:cNvPr id="9" name="Picture 8" descr="educause-logo.png"/>
          <p:cNvPicPr>
            <a:picLocks noChangeAspect="1"/>
          </p:cNvPicPr>
          <p:nvPr/>
        </p:nvPicPr>
        <p:blipFill>
          <a:blip r:embed="rId4" cstate="print"/>
          <a:stretch>
            <a:fillRect/>
          </a:stretch>
        </p:blipFill>
        <p:spPr>
          <a:xfrm>
            <a:off x="3098433" y="282521"/>
            <a:ext cx="2947132" cy="1253179"/>
          </a:xfrm>
          <a:prstGeom prst="rect">
            <a:avLst/>
          </a:prstGeom>
        </p:spPr>
      </p:pic>
    </p:spTree>
    <p:extLst>
      <p:ext uri="{BB962C8B-B14F-4D97-AF65-F5344CB8AC3E}">
        <p14:creationId xmlns:p14="http://schemas.microsoft.com/office/powerpoint/2010/main" val="3641035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274638"/>
            <a:ext cx="8229600" cy="1143000"/>
          </a:xfrm>
        </p:spPr>
        <p:txBody>
          <a:bodyPr/>
          <a:lstStyle/>
          <a:p>
            <a:r>
              <a:rPr lang="en-US" sz="4000" b="1" dirty="0" smtClean="0"/>
              <a:t>Technical Requirements	</a:t>
            </a:r>
            <a:endParaRPr lang="en-US" sz="4000" b="1" dirty="0"/>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63" y="1605976"/>
            <a:ext cx="2207282" cy="138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bwMode="auto">
          <a:xfrm>
            <a:off x="1084480" y="3006230"/>
            <a:ext cx="2274982"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Segoe UI" pitchFamily="34" charset="0"/>
                <a:cs typeface="Arial" pitchFamily="34" charset="0"/>
              </a:rPr>
              <a:t>Robust data center</a:t>
            </a:r>
            <a:endParaRPr lang="en-US" b="1" dirty="0">
              <a:solidFill>
                <a:srgbClr val="000000"/>
              </a:solidFill>
              <a:latin typeface="Arial" pitchFamily="34" charset="0"/>
              <a:ea typeface="Segoe UI"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24" y="1428233"/>
            <a:ext cx="1454506" cy="1879626"/>
          </a:xfrm>
          <a:prstGeom prst="rect">
            <a:avLst/>
          </a:prstGeom>
        </p:spPr>
      </p:pic>
      <p:sp>
        <p:nvSpPr>
          <p:cNvPr id="23" name="TextBox 22"/>
          <p:cNvSpPr txBox="1"/>
          <p:nvPr/>
        </p:nvSpPr>
        <p:spPr bwMode="auto">
          <a:xfrm>
            <a:off x="5296480" y="3279450"/>
            <a:ext cx="2634055"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High capacity network</a:t>
            </a:r>
            <a:endParaRPr lang="en-US" b="1" dirty="0">
              <a:solidFill>
                <a:srgbClr val="000000"/>
              </a:solidFill>
              <a:latin typeface="Arial" pitchFamily="34" charset="0"/>
              <a:ea typeface="Times New Roman" pitchFamily="18" charset="0"/>
              <a:cs typeface="Arial" pitchFamily="34" charset="0"/>
            </a:endParaRPr>
          </a:p>
        </p:txBody>
      </p:sp>
      <p:grpSp>
        <p:nvGrpSpPr>
          <p:cNvPr id="24" name="Group 53"/>
          <p:cNvGrpSpPr>
            <a:grpSpLocks/>
          </p:cNvGrpSpPr>
          <p:nvPr/>
        </p:nvGrpSpPr>
        <p:grpSpPr bwMode="auto">
          <a:xfrm>
            <a:off x="1702129" y="3654100"/>
            <a:ext cx="1149352" cy="1824790"/>
            <a:chOff x="132" y="2208"/>
            <a:chExt cx="684" cy="1344"/>
          </a:xfrm>
        </p:grpSpPr>
        <p:pic>
          <p:nvPicPr>
            <p:cNvPr id="25"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26"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27" name="TextBox 26"/>
          <p:cNvSpPr txBox="1"/>
          <p:nvPr/>
        </p:nvSpPr>
        <p:spPr bwMode="auto">
          <a:xfrm>
            <a:off x="993501" y="5498438"/>
            <a:ext cx="2544287" cy="646331"/>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Consolidated storage</a:t>
            </a:r>
          </a:p>
          <a:p>
            <a:pPr algn="ctr"/>
            <a:r>
              <a:rPr lang="en-US" b="1" dirty="0" smtClean="0">
                <a:solidFill>
                  <a:srgbClr val="000000"/>
                </a:solidFill>
                <a:latin typeface="Arial" pitchFamily="34" charset="0"/>
                <a:ea typeface="Times New Roman" pitchFamily="18" charset="0"/>
                <a:cs typeface="Arial" pitchFamily="34" charset="0"/>
              </a:rPr>
              <a:t> and virtual servers </a:t>
            </a:r>
            <a:endParaRPr lang="en-US" b="1" dirty="0">
              <a:solidFill>
                <a:srgbClr val="000000"/>
              </a:solidFill>
              <a:latin typeface="Arial" pitchFamily="34" charset="0"/>
              <a:ea typeface="Times New Roman" pitchFamily="18" charset="0"/>
              <a:cs typeface="Arial" pitchFamily="34" charset="0"/>
            </a:endParaRPr>
          </a:p>
        </p:txBody>
      </p:sp>
      <p:sp>
        <p:nvSpPr>
          <p:cNvPr id="28" name="TextBox 27"/>
          <p:cNvSpPr txBox="1"/>
          <p:nvPr/>
        </p:nvSpPr>
        <p:spPr bwMode="auto">
          <a:xfrm>
            <a:off x="5811256" y="5442795"/>
            <a:ext cx="1628569" cy="646331"/>
          </a:xfrm>
          <a:prstGeom prst="rect">
            <a:avLst/>
          </a:prstGeom>
          <a:noFill/>
          <a:ln w="9525">
            <a:noFill/>
            <a:miter lim="800000"/>
            <a:headEnd/>
            <a:tailEnd/>
          </a:ln>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Excellent DR capability </a:t>
            </a:r>
            <a:endParaRPr lang="en-US" b="1" dirty="0">
              <a:solidFill>
                <a:srgbClr val="000000"/>
              </a:solidFill>
              <a:latin typeface="Arial" pitchFamily="34" charset="0"/>
              <a:ea typeface="Times New Roman" pitchFamily="18" charset="0"/>
              <a:cs typeface="Arial" pitchFamily="34"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3887749"/>
            <a:ext cx="1802517" cy="1535320"/>
          </a:xfrm>
          <a:prstGeom prst="rect">
            <a:avLst/>
          </a:prstGeom>
        </p:spPr>
      </p:pic>
      <p:sp>
        <p:nvSpPr>
          <p:cNvPr id="30" name="Rectangle 29"/>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10</a:t>
            </a:fld>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526" y="401537"/>
            <a:ext cx="4223085" cy="5457400"/>
          </a:xfrm>
          <a:prstGeom prst="rect">
            <a:avLst/>
          </a:prstGeom>
        </p:spPr>
      </p:pic>
      <p:sp>
        <p:nvSpPr>
          <p:cNvPr id="17" name="TextBox 16"/>
          <p:cNvSpPr txBox="1"/>
          <p:nvPr/>
        </p:nvSpPr>
        <p:spPr bwMode="auto">
          <a:xfrm>
            <a:off x="2346249" y="5814102"/>
            <a:ext cx="4532011" cy="584775"/>
          </a:xfrm>
          <a:prstGeom prst="rect">
            <a:avLst/>
          </a:prstGeom>
          <a:noFill/>
          <a:ln w="9525">
            <a:noFill/>
            <a:miter lim="800000"/>
            <a:headEnd/>
            <a:tailEnd/>
          </a:ln>
        </p:spPr>
        <p:txBody>
          <a:bodyPr wrap="none" rtlCol="0">
            <a:spAutoFit/>
          </a:bodyPr>
          <a:lstStyle/>
          <a:p>
            <a:pPr algn="ctr"/>
            <a:r>
              <a:rPr lang="en-US" sz="3200" b="1" dirty="0" smtClean="0">
                <a:solidFill>
                  <a:srgbClr val="000000"/>
                </a:solidFill>
                <a:latin typeface="Arial" pitchFamily="34" charset="0"/>
                <a:ea typeface="Times New Roman" pitchFamily="18" charset="0"/>
                <a:cs typeface="Arial" pitchFamily="34" charset="0"/>
              </a:rPr>
              <a:t>High capacity network</a:t>
            </a:r>
            <a:endParaRPr lang="en-US" sz="32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72224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274638"/>
            <a:ext cx="8229600" cy="1143000"/>
          </a:xfrm>
        </p:spPr>
        <p:txBody>
          <a:bodyPr/>
          <a:lstStyle/>
          <a:p>
            <a:r>
              <a:rPr lang="en-US" sz="4000" b="1" dirty="0" smtClean="0"/>
              <a:t>Technical Requirements	</a:t>
            </a:r>
            <a:endParaRPr lang="en-US" sz="4000" b="1" dirty="0"/>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63" y="1605976"/>
            <a:ext cx="2207282" cy="138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bwMode="auto">
          <a:xfrm>
            <a:off x="1084480" y="3006230"/>
            <a:ext cx="2274982"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Segoe UI" pitchFamily="34" charset="0"/>
                <a:cs typeface="Arial" pitchFamily="34" charset="0"/>
              </a:rPr>
              <a:t>Robust data center</a:t>
            </a:r>
            <a:endParaRPr lang="en-US" b="1" dirty="0">
              <a:solidFill>
                <a:srgbClr val="000000"/>
              </a:solidFill>
              <a:latin typeface="Arial" pitchFamily="34" charset="0"/>
              <a:ea typeface="Segoe UI"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24" y="1428233"/>
            <a:ext cx="1454506" cy="1879626"/>
          </a:xfrm>
          <a:prstGeom prst="rect">
            <a:avLst/>
          </a:prstGeom>
        </p:spPr>
      </p:pic>
      <p:sp>
        <p:nvSpPr>
          <p:cNvPr id="23" name="TextBox 22"/>
          <p:cNvSpPr txBox="1"/>
          <p:nvPr/>
        </p:nvSpPr>
        <p:spPr bwMode="auto">
          <a:xfrm>
            <a:off x="5296480" y="3279450"/>
            <a:ext cx="2634055"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High capacity network</a:t>
            </a:r>
            <a:endParaRPr lang="en-US" b="1" dirty="0">
              <a:solidFill>
                <a:srgbClr val="000000"/>
              </a:solidFill>
              <a:latin typeface="Arial" pitchFamily="34" charset="0"/>
              <a:ea typeface="Times New Roman" pitchFamily="18" charset="0"/>
              <a:cs typeface="Arial" pitchFamily="34" charset="0"/>
            </a:endParaRPr>
          </a:p>
        </p:txBody>
      </p:sp>
      <p:grpSp>
        <p:nvGrpSpPr>
          <p:cNvPr id="24" name="Group 53"/>
          <p:cNvGrpSpPr>
            <a:grpSpLocks/>
          </p:cNvGrpSpPr>
          <p:nvPr/>
        </p:nvGrpSpPr>
        <p:grpSpPr bwMode="auto">
          <a:xfrm>
            <a:off x="1702129" y="3654100"/>
            <a:ext cx="1149352" cy="1824790"/>
            <a:chOff x="132" y="2208"/>
            <a:chExt cx="684" cy="1344"/>
          </a:xfrm>
        </p:grpSpPr>
        <p:pic>
          <p:nvPicPr>
            <p:cNvPr id="25"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26"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27" name="TextBox 26"/>
          <p:cNvSpPr txBox="1"/>
          <p:nvPr/>
        </p:nvSpPr>
        <p:spPr bwMode="auto">
          <a:xfrm>
            <a:off x="993501" y="5498438"/>
            <a:ext cx="2544287" cy="646331"/>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Consolidated storage</a:t>
            </a:r>
          </a:p>
          <a:p>
            <a:pPr algn="ctr"/>
            <a:r>
              <a:rPr lang="en-US" b="1" dirty="0" smtClean="0">
                <a:solidFill>
                  <a:srgbClr val="000000"/>
                </a:solidFill>
                <a:latin typeface="Arial" pitchFamily="34" charset="0"/>
                <a:ea typeface="Times New Roman" pitchFamily="18" charset="0"/>
                <a:cs typeface="Arial" pitchFamily="34" charset="0"/>
              </a:rPr>
              <a:t> and virtual servers </a:t>
            </a:r>
            <a:endParaRPr lang="en-US" b="1" dirty="0">
              <a:solidFill>
                <a:srgbClr val="000000"/>
              </a:solidFill>
              <a:latin typeface="Arial" pitchFamily="34" charset="0"/>
              <a:ea typeface="Times New Roman" pitchFamily="18" charset="0"/>
              <a:cs typeface="Arial" pitchFamily="34" charset="0"/>
            </a:endParaRPr>
          </a:p>
        </p:txBody>
      </p:sp>
      <p:sp>
        <p:nvSpPr>
          <p:cNvPr id="28" name="TextBox 27"/>
          <p:cNvSpPr txBox="1"/>
          <p:nvPr/>
        </p:nvSpPr>
        <p:spPr bwMode="auto">
          <a:xfrm>
            <a:off x="5811256" y="5442795"/>
            <a:ext cx="1628569" cy="646331"/>
          </a:xfrm>
          <a:prstGeom prst="rect">
            <a:avLst/>
          </a:prstGeom>
          <a:noFill/>
          <a:ln w="9525">
            <a:noFill/>
            <a:miter lim="800000"/>
            <a:headEnd/>
            <a:tailEnd/>
          </a:ln>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Excellent DR capability </a:t>
            </a:r>
            <a:endParaRPr lang="en-US" b="1" dirty="0">
              <a:solidFill>
                <a:srgbClr val="000000"/>
              </a:solidFill>
              <a:latin typeface="Arial" pitchFamily="34" charset="0"/>
              <a:ea typeface="Times New Roman" pitchFamily="18" charset="0"/>
              <a:cs typeface="Arial" pitchFamily="34"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3887749"/>
            <a:ext cx="1802517" cy="1535320"/>
          </a:xfrm>
          <a:prstGeom prst="rect">
            <a:avLst/>
          </a:prstGeom>
        </p:spPr>
      </p:pic>
      <p:sp>
        <p:nvSpPr>
          <p:cNvPr id="30" name="Rectangle 29"/>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11</a:t>
            </a:fld>
            <a:endParaRPr lang="en-US"/>
          </a:p>
        </p:txBody>
      </p:sp>
      <p:sp>
        <p:nvSpPr>
          <p:cNvPr id="16" name="TextBox 15"/>
          <p:cNvSpPr txBox="1"/>
          <p:nvPr/>
        </p:nvSpPr>
        <p:spPr bwMode="auto">
          <a:xfrm>
            <a:off x="1491918" y="5920059"/>
            <a:ext cx="6172499" cy="584775"/>
          </a:xfrm>
          <a:prstGeom prst="rect">
            <a:avLst/>
          </a:prstGeom>
          <a:noFill/>
          <a:ln w="9525">
            <a:noFill/>
            <a:miter lim="800000"/>
            <a:headEnd/>
            <a:tailEnd/>
          </a:ln>
        </p:spPr>
        <p:txBody>
          <a:bodyPr wrap="square" rtlCol="0">
            <a:spAutoFit/>
          </a:bodyPr>
          <a:lstStyle/>
          <a:p>
            <a:pPr algn="ctr"/>
            <a:r>
              <a:rPr lang="en-US" sz="3200" b="1" dirty="0" smtClean="0">
                <a:solidFill>
                  <a:srgbClr val="000000"/>
                </a:solidFill>
                <a:latin typeface="Arial" pitchFamily="34" charset="0"/>
                <a:ea typeface="Times New Roman" pitchFamily="18" charset="0"/>
                <a:cs typeface="Arial" pitchFamily="34" charset="0"/>
              </a:rPr>
              <a:t>Excellent DR capability </a:t>
            </a:r>
            <a:endParaRPr lang="en-US" sz="3200" b="1" dirty="0">
              <a:solidFill>
                <a:srgbClr val="000000"/>
              </a:solidFill>
              <a:latin typeface="Arial" pitchFamily="34" charset="0"/>
              <a:ea typeface="Times New Roman" pitchFamily="18" charset="0"/>
              <a:cs typeface="Arial" pitchFamily="34"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2129" y="1127980"/>
            <a:ext cx="5510470" cy="4693623"/>
          </a:xfrm>
          <a:prstGeom prst="rect">
            <a:avLst/>
          </a:prstGeom>
        </p:spPr>
      </p:pic>
    </p:spTree>
    <p:extLst>
      <p:ext uri="{BB962C8B-B14F-4D97-AF65-F5344CB8AC3E}">
        <p14:creationId xmlns:p14="http://schemas.microsoft.com/office/powerpoint/2010/main" val="372224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274638"/>
            <a:ext cx="8229600" cy="1143000"/>
          </a:xfrm>
        </p:spPr>
        <p:txBody>
          <a:bodyPr/>
          <a:lstStyle/>
          <a:p>
            <a:r>
              <a:rPr lang="en-US" sz="4000" b="1" dirty="0" smtClean="0"/>
              <a:t>Technical Requirements	</a:t>
            </a:r>
            <a:endParaRPr lang="en-US" sz="4000" b="1" dirty="0"/>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63" y="1605976"/>
            <a:ext cx="2207282" cy="138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bwMode="auto">
          <a:xfrm>
            <a:off x="1084480" y="3006230"/>
            <a:ext cx="2274982"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Segoe UI" pitchFamily="34" charset="0"/>
                <a:cs typeface="Arial" pitchFamily="34" charset="0"/>
              </a:rPr>
              <a:t>Robust data center</a:t>
            </a:r>
            <a:endParaRPr lang="en-US" b="1" dirty="0">
              <a:solidFill>
                <a:srgbClr val="000000"/>
              </a:solidFill>
              <a:latin typeface="Arial" pitchFamily="34" charset="0"/>
              <a:ea typeface="Segoe UI"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24" y="1428233"/>
            <a:ext cx="1454506" cy="1879626"/>
          </a:xfrm>
          <a:prstGeom prst="rect">
            <a:avLst/>
          </a:prstGeom>
        </p:spPr>
      </p:pic>
      <p:sp>
        <p:nvSpPr>
          <p:cNvPr id="25" name="TextBox 24"/>
          <p:cNvSpPr txBox="1"/>
          <p:nvPr/>
        </p:nvSpPr>
        <p:spPr bwMode="auto">
          <a:xfrm>
            <a:off x="5296480" y="3279450"/>
            <a:ext cx="2634055"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High capacity network</a:t>
            </a:r>
            <a:endParaRPr lang="en-US" b="1" dirty="0">
              <a:solidFill>
                <a:srgbClr val="000000"/>
              </a:solidFill>
              <a:latin typeface="Arial" pitchFamily="34" charset="0"/>
              <a:ea typeface="Times New Roman" pitchFamily="18" charset="0"/>
              <a:cs typeface="Arial" pitchFamily="34" charset="0"/>
            </a:endParaRPr>
          </a:p>
        </p:txBody>
      </p:sp>
      <p:grpSp>
        <p:nvGrpSpPr>
          <p:cNvPr id="26" name="Group 53"/>
          <p:cNvGrpSpPr>
            <a:grpSpLocks/>
          </p:cNvGrpSpPr>
          <p:nvPr/>
        </p:nvGrpSpPr>
        <p:grpSpPr bwMode="auto">
          <a:xfrm>
            <a:off x="1702129" y="3654100"/>
            <a:ext cx="1149352" cy="1824790"/>
            <a:chOff x="132" y="2208"/>
            <a:chExt cx="684" cy="1344"/>
          </a:xfrm>
        </p:grpSpPr>
        <p:pic>
          <p:nvPicPr>
            <p:cNvPr id="27"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28"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29" name="TextBox 28"/>
          <p:cNvSpPr txBox="1"/>
          <p:nvPr/>
        </p:nvSpPr>
        <p:spPr bwMode="auto">
          <a:xfrm>
            <a:off x="993501" y="5498438"/>
            <a:ext cx="2544287" cy="646331"/>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Consolidated storage</a:t>
            </a:r>
          </a:p>
          <a:p>
            <a:pPr algn="ctr"/>
            <a:r>
              <a:rPr lang="en-US" b="1" dirty="0" smtClean="0">
                <a:solidFill>
                  <a:srgbClr val="000000"/>
                </a:solidFill>
                <a:latin typeface="Arial" pitchFamily="34" charset="0"/>
                <a:ea typeface="Times New Roman" pitchFamily="18" charset="0"/>
                <a:cs typeface="Arial" pitchFamily="34" charset="0"/>
              </a:rPr>
              <a:t> and virtual servers </a:t>
            </a:r>
            <a:endParaRPr lang="en-US" b="1" dirty="0">
              <a:solidFill>
                <a:srgbClr val="000000"/>
              </a:solidFill>
              <a:latin typeface="Arial" pitchFamily="34" charset="0"/>
              <a:ea typeface="Times New Roman" pitchFamily="18" charset="0"/>
              <a:cs typeface="Arial" pitchFamily="34" charset="0"/>
            </a:endParaRPr>
          </a:p>
        </p:txBody>
      </p:sp>
      <p:sp>
        <p:nvSpPr>
          <p:cNvPr id="30" name="TextBox 29"/>
          <p:cNvSpPr txBox="1"/>
          <p:nvPr/>
        </p:nvSpPr>
        <p:spPr bwMode="auto">
          <a:xfrm>
            <a:off x="5811256" y="5442795"/>
            <a:ext cx="1628569" cy="646331"/>
          </a:xfrm>
          <a:prstGeom prst="rect">
            <a:avLst/>
          </a:prstGeom>
          <a:noFill/>
          <a:ln w="9525">
            <a:noFill/>
            <a:miter lim="800000"/>
            <a:headEnd/>
            <a:tailEnd/>
          </a:ln>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Excellent DR capability </a:t>
            </a:r>
            <a:endParaRPr lang="en-US" b="1" dirty="0">
              <a:solidFill>
                <a:srgbClr val="000000"/>
              </a:solidFill>
              <a:latin typeface="Arial" pitchFamily="34" charset="0"/>
              <a:ea typeface="Times New Roman" pitchFamily="18" charset="0"/>
              <a:cs typeface="Arial" pitchFamily="34"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3887749"/>
            <a:ext cx="1802517" cy="1535320"/>
          </a:xfrm>
          <a:prstGeom prst="rect">
            <a:avLst/>
          </a:prstGeom>
        </p:spPr>
      </p:pic>
      <p:sp>
        <p:nvSpPr>
          <p:cNvPr id="32" name="Rectangle 31"/>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12</a:t>
            </a:fld>
            <a:endParaRPr lang="en-US" dirty="0"/>
          </a:p>
        </p:txBody>
      </p:sp>
      <p:sp>
        <p:nvSpPr>
          <p:cNvPr id="15" name="Rectangle 14"/>
          <p:cNvSpPr/>
          <p:nvPr/>
        </p:nvSpPr>
        <p:spPr bwMode="auto">
          <a:xfrm>
            <a:off x="0" y="397042"/>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grpSp>
        <p:nvGrpSpPr>
          <p:cNvPr id="16" name="Group 53"/>
          <p:cNvGrpSpPr>
            <a:grpSpLocks/>
          </p:cNvGrpSpPr>
          <p:nvPr/>
        </p:nvGrpSpPr>
        <p:grpSpPr bwMode="auto">
          <a:xfrm>
            <a:off x="2925376" y="399943"/>
            <a:ext cx="3294987" cy="5231347"/>
            <a:chOff x="132" y="2208"/>
            <a:chExt cx="684" cy="1344"/>
          </a:xfrm>
        </p:grpSpPr>
        <p:pic>
          <p:nvPicPr>
            <p:cNvPr id="17"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18"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33" name="TextBox 32"/>
          <p:cNvSpPr txBox="1"/>
          <p:nvPr/>
        </p:nvSpPr>
        <p:spPr bwMode="auto">
          <a:xfrm>
            <a:off x="232190" y="5518486"/>
            <a:ext cx="8695242" cy="1077218"/>
          </a:xfrm>
          <a:prstGeom prst="rect">
            <a:avLst/>
          </a:prstGeom>
          <a:noFill/>
          <a:ln w="9525">
            <a:noFill/>
            <a:miter lim="800000"/>
            <a:headEnd/>
            <a:tailEnd/>
          </a:ln>
        </p:spPr>
        <p:txBody>
          <a:bodyPr wrap="square" rtlCol="0">
            <a:spAutoFit/>
          </a:bodyPr>
          <a:lstStyle/>
          <a:p>
            <a:pPr algn="ctr"/>
            <a:r>
              <a:rPr lang="en-US" sz="3200" b="1" dirty="0" smtClean="0">
                <a:solidFill>
                  <a:srgbClr val="000000"/>
                </a:solidFill>
                <a:latin typeface="Arial" pitchFamily="34" charset="0"/>
                <a:ea typeface="Times New Roman" pitchFamily="18" charset="0"/>
                <a:cs typeface="Arial" pitchFamily="34" charset="0"/>
              </a:rPr>
              <a:t>Consolidated storage</a:t>
            </a:r>
          </a:p>
          <a:p>
            <a:pPr algn="ctr"/>
            <a:r>
              <a:rPr lang="en-US" sz="3200" b="1" dirty="0" smtClean="0">
                <a:solidFill>
                  <a:srgbClr val="000000"/>
                </a:solidFill>
                <a:latin typeface="Arial" pitchFamily="34" charset="0"/>
                <a:ea typeface="Times New Roman" pitchFamily="18" charset="0"/>
                <a:cs typeface="Arial" pitchFamily="34" charset="0"/>
              </a:rPr>
              <a:t> and virtual servers </a:t>
            </a:r>
            <a:endParaRPr lang="en-US" sz="32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72224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Technical Requirements	</a:t>
            </a:r>
            <a:endParaRPr lang="en-US" sz="4000" b="1" dirty="0"/>
          </a:p>
        </p:txBody>
      </p:sp>
      <p:sp>
        <p:nvSpPr>
          <p:cNvPr id="3" name="Text Placeholder 2"/>
          <p:cNvSpPr>
            <a:spLocks noGrp="1"/>
          </p:cNvSpPr>
          <p:nvPr>
            <p:ph idx="1"/>
          </p:nvPr>
        </p:nvSpPr>
        <p:spPr/>
        <p:txBody>
          <a:bodyPr/>
          <a:lstStyle/>
          <a:p>
            <a:r>
              <a:rPr lang="en-US" dirty="0" smtClean="0"/>
              <a:t>Security </a:t>
            </a:r>
          </a:p>
          <a:p>
            <a:r>
              <a:rPr lang="en-US" dirty="0" smtClean="0"/>
              <a:t>Identity Management </a:t>
            </a:r>
          </a:p>
          <a:p>
            <a:r>
              <a:rPr lang="en-US" dirty="0" smtClean="0"/>
              <a:t>Leveraged services </a:t>
            </a:r>
          </a:p>
          <a:p>
            <a:r>
              <a:rPr lang="en-US" dirty="0" smtClean="0"/>
              <a:t>Accounting </a:t>
            </a:r>
          </a:p>
          <a:p>
            <a:r>
              <a:rPr lang="en-US" dirty="0" smtClean="0"/>
              <a:t>Customer facing interface </a:t>
            </a:r>
            <a:endParaRPr lang="en-US" dirty="0"/>
          </a:p>
        </p:txBody>
      </p:sp>
      <p:sp>
        <p:nvSpPr>
          <p:cNvPr id="5" name="Slide Number Placeholder 3"/>
          <p:cNvSpPr>
            <a:spLocks noGrp="1"/>
          </p:cNvSpPr>
          <p:nvPr>
            <p:ph type="sldNum" sz="quarter" idx="10"/>
          </p:nvPr>
        </p:nvSpPr>
        <p:spPr>
          <a:xfrm>
            <a:off x="6858000" y="6501064"/>
            <a:ext cx="2133600" cy="244475"/>
          </a:xfrm>
        </p:spPr>
        <p:txBody>
          <a:bodyPr/>
          <a:lstStyle/>
          <a:p>
            <a:pPr>
              <a:defRPr/>
            </a:pPr>
            <a:fld id="{DDE51E22-D867-4A24-829F-7671BC5A1471}" type="slidenum">
              <a:rPr lang="en-US" smtClean="0"/>
              <a:pPr>
                <a:defRPr/>
              </a:pPr>
              <a:t>13</a:t>
            </a:fld>
            <a:endParaRPr lang="en-US" dirty="0"/>
          </a:p>
        </p:txBody>
      </p:sp>
    </p:spTree>
    <p:extLst>
      <p:ext uri="{BB962C8B-B14F-4D97-AF65-F5344CB8AC3E}">
        <p14:creationId xmlns:p14="http://schemas.microsoft.com/office/powerpoint/2010/main" val="3393966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9620" y="535089"/>
            <a:ext cx="8229600" cy="1143000"/>
          </a:xfrm>
        </p:spPr>
        <p:txBody>
          <a:bodyPr>
            <a:normAutofit fontScale="90000"/>
          </a:bodyPr>
          <a:lstStyle/>
          <a:p>
            <a:pPr eaLnBrk="1" hangingPunct="1"/>
            <a:r>
              <a:rPr lang="en-US" b="1" dirty="0" smtClean="0"/>
              <a:t>Review of type of</a:t>
            </a:r>
            <a:br>
              <a:rPr lang="en-US" b="1" dirty="0" smtClean="0"/>
            </a:br>
            <a:r>
              <a:rPr lang="en-US" b="1" dirty="0" smtClean="0"/>
              <a:t>Cloud Services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6403" y="1696453"/>
            <a:ext cx="5759581" cy="476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a:xfrm>
            <a:off x="6858000" y="6501064"/>
            <a:ext cx="2133600" cy="244475"/>
          </a:xfrm>
        </p:spPr>
        <p:txBody>
          <a:bodyPr/>
          <a:lstStyle/>
          <a:p>
            <a:pPr>
              <a:defRPr/>
            </a:pPr>
            <a:fld id="{DDE51E22-D867-4A24-829F-7671BC5A1471}" type="slidenum">
              <a:rPr lang="en-US" smtClean="0"/>
              <a:pPr>
                <a:defRPr/>
              </a:pPr>
              <a:t>14</a:t>
            </a:fld>
            <a:endParaRPr lang="en-US" dirty="0"/>
          </a:p>
        </p:txBody>
      </p:sp>
    </p:spTree>
    <p:extLst>
      <p:ext uri="{BB962C8B-B14F-4D97-AF65-F5344CB8AC3E}">
        <p14:creationId xmlns:p14="http://schemas.microsoft.com/office/powerpoint/2010/main" val="311072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074" y="322773"/>
            <a:ext cx="8229600" cy="988678"/>
          </a:xfrm>
        </p:spPr>
        <p:txBody>
          <a:bodyPr/>
          <a:lstStyle/>
          <a:p>
            <a:r>
              <a:rPr lang="en-US" sz="4000" b="1" dirty="0" smtClean="0"/>
              <a:t>Examples of Services </a:t>
            </a:r>
            <a:endParaRPr lang="en-US" sz="4000" b="1" dirty="0"/>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15</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9069" y="1251293"/>
            <a:ext cx="3200700" cy="2109743"/>
          </a:xfrm>
          <a:prstGeom prst="rect">
            <a:avLst/>
          </a:prstGeom>
        </p:spPr>
      </p:pic>
      <p:sp>
        <p:nvSpPr>
          <p:cNvPr id="9" name="TextBox 8"/>
          <p:cNvSpPr txBox="1"/>
          <p:nvPr/>
        </p:nvSpPr>
        <p:spPr bwMode="auto">
          <a:xfrm>
            <a:off x="5953014" y="3469545"/>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PaaS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1" y="3881447"/>
            <a:ext cx="3199978" cy="218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83382" y="6105922"/>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021" y="1251293"/>
            <a:ext cx="3200700" cy="21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1283382" y="3361036"/>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IaaS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592" y="3878401"/>
            <a:ext cx="3186375" cy="21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6275143" y="6027284"/>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689657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074" y="322773"/>
            <a:ext cx="8229600" cy="988678"/>
          </a:xfrm>
        </p:spPr>
        <p:txBody>
          <a:bodyPr/>
          <a:lstStyle/>
          <a:p>
            <a:r>
              <a:rPr lang="en-US" sz="4000" b="1" dirty="0" smtClean="0"/>
              <a:t>Examples of Services </a:t>
            </a:r>
            <a:endParaRPr lang="en-US" sz="4000" b="1" dirty="0"/>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16</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9069" y="1251293"/>
            <a:ext cx="3200700" cy="2109743"/>
          </a:xfrm>
          <a:prstGeom prst="rect">
            <a:avLst/>
          </a:prstGeom>
        </p:spPr>
      </p:pic>
      <p:sp>
        <p:nvSpPr>
          <p:cNvPr id="9" name="TextBox 8"/>
          <p:cNvSpPr txBox="1"/>
          <p:nvPr/>
        </p:nvSpPr>
        <p:spPr bwMode="auto">
          <a:xfrm>
            <a:off x="5953014" y="3469545"/>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PaaS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1" y="3881447"/>
            <a:ext cx="3199978" cy="218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83382" y="6105922"/>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021" y="1251293"/>
            <a:ext cx="3200700" cy="21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1283382" y="3361036"/>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IaaS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592" y="3878401"/>
            <a:ext cx="3186375" cy="21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6275143" y="6027284"/>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sp>
        <p:nvSpPr>
          <p:cNvPr id="14" name="Rectangle 13"/>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86615" y="1128697"/>
            <a:ext cx="7334701" cy="4834671"/>
          </a:xfrm>
          <a:prstGeom prst="rect">
            <a:avLst/>
          </a:prstGeom>
        </p:spPr>
      </p:pic>
      <p:sp>
        <p:nvSpPr>
          <p:cNvPr id="16" name="TextBox 15"/>
          <p:cNvSpPr txBox="1"/>
          <p:nvPr/>
        </p:nvSpPr>
        <p:spPr bwMode="auto">
          <a:xfrm>
            <a:off x="3781938" y="5895689"/>
            <a:ext cx="1576137" cy="584775"/>
          </a:xfrm>
          <a:prstGeom prst="rect">
            <a:avLst/>
          </a:prstGeom>
          <a:noFill/>
          <a:ln w="9525">
            <a:noFill/>
            <a:miter lim="800000"/>
            <a:headEnd/>
            <a:tailEnd/>
          </a:ln>
        </p:spPr>
        <p:txBody>
          <a:bodyPr wrap="square" rtlCol="0">
            <a:spAutoFit/>
          </a:bodyPr>
          <a:lstStyle/>
          <a:p>
            <a:pPr algn="ctr"/>
            <a:r>
              <a:rPr lang="en-US" sz="3200" b="1" dirty="0" err="1" smtClean="0">
                <a:solidFill>
                  <a:srgbClr val="000000"/>
                </a:solidFill>
                <a:latin typeface="Arial" pitchFamily="34" charset="0"/>
                <a:ea typeface="Times New Roman" pitchFamily="18" charset="0"/>
                <a:cs typeface="Arial" pitchFamily="34" charset="0"/>
              </a:rPr>
              <a:t>IaaS</a:t>
            </a:r>
            <a:r>
              <a:rPr lang="en-US" sz="3200" b="1" dirty="0" smtClean="0">
                <a:solidFill>
                  <a:srgbClr val="000000"/>
                </a:solidFill>
                <a:latin typeface="Arial" pitchFamily="34" charset="0"/>
                <a:ea typeface="Times New Roman" pitchFamily="18" charset="0"/>
                <a:cs typeface="Arial" pitchFamily="34" charset="0"/>
              </a:rPr>
              <a:t> </a:t>
            </a:r>
            <a:endParaRPr lang="en-US" sz="32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68965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074" y="322773"/>
            <a:ext cx="8229600" cy="988678"/>
          </a:xfrm>
        </p:spPr>
        <p:txBody>
          <a:bodyPr/>
          <a:lstStyle/>
          <a:p>
            <a:r>
              <a:rPr lang="en-US" sz="4000" b="1" dirty="0" smtClean="0"/>
              <a:t>Examples of Services </a:t>
            </a:r>
            <a:endParaRPr lang="en-US" sz="4000" b="1" dirty="0"/>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17</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9069" y="1251293"/>
            <a:ext cx="3200700" cy="2109743"/>
          </a:xfrm>
          <a:prstGeom prst="rect">
            <a:avLst/>
          </a:prstGeom>
        </p:spPr>
      </p:pic>
      <p:sp>
        <p:nvSpPr>
          <p:cNvPr id="9" name="TextBox 8"/>
          <p:cNvSpPr txBox="1"/>
          <p:nvPr/>
        </p:nvSpPr>
        <p:spPr bwMode="auto">
          <a:xfrm>
            <a:off x="5953014" y="3469545"/>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PaaS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1" y="3881447"/>
            <a:ext cx="3199978" cy="218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83382" y="6105922"/>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021" y="1251293"/>
            <a:ext cx="3200700" cy="21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1283382" y="3361036"/>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IaaS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592" y="3878401"/>
            <a:ext cx="3186375" cy="21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6275143" y="6027284"/>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sp>
        <p:nvSpPr>
          <p:cNvPr id="14" name="Rectangle 13"/>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
        <p:nvSpPr>
          <p:cNvPr id="15" name="TextBox 14"/>
          <p:cNvSpPr txBox="1"/>
          <p:nvPr/>
        </p:nvSpPr>
        <p:spPr bwMode="auto">
          <a:xfrm>
            <a:off x="3783317" y="5907945"/>
            <a:ext cx="1576137" cy="584775"/>
          </a:xfrm>
          <a:prstGeom prst="rect">
            <a:avLst/>
          </a:prstGeom>
          <a:noFill/>
          <a:ln w="9525">
            <a:noFill/>
            <a:miter lim="800000"/>
            <a:headEnd/>
            <a:tailEnd/>
          </a:ln>
        </p:spPr>
        <p:txBody>
          <a:bodyPr wrap="square" rtlCol="0">
            <a:spAutoFit/>
          </a:bodyPr>
          <a:lstStyle/>
          <a:p>
            <a:pPr algn="ctr"/>
            <a:r>
              <a:rPr lang="en-US" sz="3200" b="1" dirty="0" err="1" smtClean="0">
                <a:solidFill>
                  <a:srgbClr val="000000"/>
                </a:solidFill>
                <a:latin typeface="Arial" pitchFamily="34" charset="0"/>
                <a:ea typeface="Times New Roman" pitchFamily="18" charset="0"/>
                <a:cs typeface="Arial" pitchFamily="34" charset="0"/>
              </a:rPr>
              <a:t>PaaS</a:t>
            </a:r>
            <a:r>
              <a:rPr lang="en-US" sz="3200" b="1" dirty="0" smtClean="0">
                <a:solidFill>
                  <a:srgbClr val="000000"/>
                </a:solidFill>
                <a:latin typeface="Arial" pitchFamily="34" charset="0"/>
                <a:ea typeface="Times New Roman" pitchFamily="18" charset="0"/>
                <a:cs typeface="Arial" pitchFamily="34" charset="0"/>
              </a:rPr>
              <a:t> </a:t>
            </a:r>
            <a:endParaRPr lang="en-US" sz="3200" b="1" dirty="0">
              <a:solidFill>
                <a:srgbClr val="000000"/>
              </a:solidFill>
              <a:latin typeface="Arial" pitchFamily="34" charset="0"/>
              <a:ea typeface="Times New Roman" pitchFamily="18" charset="0"/>
              <a:cs typeface="Arial"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035" y="1491896"/>
            <a:ext cx="6988700" cy="441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65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074" y="322773"/>
            <a:ext cx="8229600" cy="988678"/>
          </a:xfrm>
        </p:spPr>
        <p:txBody>
          <a:bodyPr/>
          <a:lstStyle/>
          <a:p>
            <a:r>
              <a:rPr lang="en-US" sz="4000" b="1" dirty="0" smtClean="0"/>
              <a:t>Examples of Services </a:t>
            </a:r>
            <a:endParaRPr lang="en-US" sz="4000" b="1" dirty="0"/>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18</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9069" y="1251293"/>
            <a:ext cx="3200700" cy="2109743"/>
          </a:xfrm>
          <a:prstGeom prst="rect">
            <a:avLst/>
          </a:prstGeom>
        </p:spPr>
      </p:pic>
      <p:sp>
        <p:nvSpPr>
          <p:cNvPr id="9" name="TextBox 8"/>
          <p:cNvSpPr txBox="1"/>
          <p:nvPr/>
        </p:nvSpPr>
        <p:spPr bwMode="auto">
          <a:xfrm>
            <a:off x="5953014" y="3469545"/>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PaaS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1" y="3881447"/>
            <a:ext cx="3199978" cy="218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83382" y="6105922"/>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021" y="1251293"/>
            <a:ext cx="3200700" cy="21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1283382" y="3361036"/>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IaaS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592" y="3878401"/>
            <a:ext cx="3186375" cy="21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6275143" y="6027284"/>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sp>
        <p:nvSpPr>
          <p:cNvPr id="14" name="Rectangle 13"/>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009" y="1063693"/>
            <a:ext cx="7228307" cy="48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bwMode="auto">
          <a:xfrm>
            <a:off x="3852784" y="5890926"/>
            <a:ext cx="1443789" cy="584775"/>
          </a:xfrm>
          <a:prstGeom prst="rect">
            <a:avLst/>
          </a:prstGeom>
          <a:noFill/>
          <a:ln w="9525">
            <a:noFill/>
            <a:miter lim="800000"/>
            <a:headEnd/>
            <a:tailEnd/>
          </a:ln>
        </p:spPr>
        <p:txBody>
          <a:bodyPr wrap="square" rtlCol="0">
            <a:spAutoFit/>
          </a:bodyPr>
          <a:lstStyle/>
          <a:p>
            <a:pPr algn="ctr"/>
            <a:r>
              <a:rPr lang="en-US" sz="3200" b="1" dirty="0" err="1" smtClean="0">
                <a:solidFill>
                  <a:srgbClr val="000000"/>
                </a:solidFill>
                <a:latin typeface="Arial" pitchFamily="34" charset="0"/>
                <a:ea typeface="Times New Roman" pitchFamily="18" charset="0"/>
                <a:cs typeface="Arial" pitchFamily="34" charset="0"/>
              </a:rPr>
              <a:t>SaaS</a:t>
            </a:r>
            <a:endParaRPr lang="en-US" sz="32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68965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074" y="322773"/>
            <a:ext cx="8229600" cy="988678"/>
          </a:xfrm>
        </p:spPr>
        <p:txBody>
          <a:bodyPr/>
          <a:lstStyle/>
          <a:p>
            <a:r>
              <a:rPr lang="en-US" sz="4000" b="1" dirty="0" smtClean="0"/>
              <a:t>Examples of Services </a:t>
            </a:r>
            <a:endParaRPr lang="en-US" sz="4000" b="1" dirty="0"/>
          </a:p>
        </p:txBody>
      </p:sp>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19</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9069" y="1251293"/>
            <a:ext cx="3200700" cy="2109743"/>
          </a:xfrm>
          <a:prstGeom prst="rect">
            <a:avLst/>
          </a:prstGeom>
        </p:spPr>
      </p:pic>
      <p:sp>
        <p:nvSpPr>
          <p:cNvPr id="9" name="TextBox 8"/>
          <p:cNvSpPr txBox="1"/>
          <p:nvPr/>
        </p:nvSpPr>
        <p:spPr bwMode="auto">
          <a:xfrm>
            <a:off x="5953014" y="3469545"/>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PaaS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1" y="3881447"/>
            <a:ext cx="3199978" cy="218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83382" y="6105922"/>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021" y="1251293"/>
            <a:ext cx="3200700" cy="21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1283382" y="3361036"/>
            <a:ext cx="1576137"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IaaS</a:t>
            </a:r>
            <a:r>
              <a:rPr lang="en-US" sz="1600" b="1" dirty="0" smtClean="0">
                <a:solidFill>
                  <a:srgbClr val="000000"/>
                </a:solidFill>
                <a:latin typeface="Arial" pitchFamily="34" charset="0"/>
                <a:ea typeface="Times New Roman" pitchFamily="18" charset="0"/>
                <a:cs typeface="Arial" pitchFamily="34" charset="0"/>
              </a:rPr>
              <a:t> </a:t>
            </a:r>
            <a:endParaRPr lang="en-US" sz="1600" b="1" dirty="0">
              <a:solidFill>
                <a:srgbClr val="000000"/>
              </a:solidFill>
              <a:latin typeface="Arial" pitchFamily="34" charset="0"/>
              <a:ea typeface="Times New Roman" pitchFamily="18"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592" y="3878401"/>
            <a:ext cx="3186375" cy="21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6275143" y="6027284"/>
            <a:ext cx="1443789" cy="338554"/>
          </a:xfrm>
          <a:prstGeom prst="rect">
            <a:avLst/>
          </a:prstGeom>
          <a:noFill/>
          <a:ln w="9525">
            <a:noFill/>
            <a:miter lim="800000"/>
            <a:headEnd/>
            <a:tailEnd/>
          </a:ln>
        </p:spPr>
        <p:txBody>
          <a:bodyPr wrap="square" rtlCol="0">
            <a:spAutoFit/>
          </a:bodyPr>
          <a:lstStyle/>
          <a:p>
            <a:pPr algn="ctr"/>
            <a:r>
              <a:rPr lang="en-US" sz="1600" b="1" dirty="0" err="1" smtClean="0">
                <a:solidFill>
                  <a:srgbClr val="000000"/>
                </a:solidFill>
                <a:latin typeface="Arial" pitchFamily="34" charset="0"/>
                <a:ea typeface="Times New Roman" pitchFamily="18" charset="0"/>
                <a:cs typeface="Arial" pitchFamily="34" charset="0"/>
              </a:rPr>
              <a:t>SaaS</a:t>
            </a:r>
            <a:endParaRPr lang="en-US" sz="1600" b="1" dirty="0">
              <a:solidFill>
                <a:srgbClr val="000000"/>
              </a:solidFill>
              <a:latin typeface="Arial" pitchFamily="34" charset="0"/>
              <a:ea typeface="Times New Roman" pitchFamily="18" charset="0"/>
              <a:cs typeface="Arial" pitchFamily="34" charset="0"/>
            </a:endParaRPr>
          </a:p>
        </p:txBody>
      </p:sp>
      <p:sp>
        <p:nvSpPr>
          <p:cNvPr id="14" name="Rectangle 13"/>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50" y="1193547"/>
            <a:ext cx="7327023" cy="48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bwMode="auto">
          <a:xfrm>
            <a:off x="3842100" y="5909399"/>
            <a:ext cx="1443789" cy="584775"/>
          </a:xfrm>
          <a:prstGeom prst="rect">
            <a:avLst/>
          </a:prstGeom>
          <a:noFill/>
          <a:ln w="9525">
            <a:noFill/>
            <a:miter lim="800000"/>
            <a:headEnd/>
            <a:tailEnd/>
          </a:ln>
        </p:spPr>
        <p:txBody>
          <a:bodyPr wrap="square" rtlCol="0">
            <a:spAutoFit/>
          </a:bodyPr>
          <a:lstStyle/>
          <a:p>
            <a:pPr algn="ctr"/>
            <a:r>
              <a:rPr lang="en-US" sz="3200" b="1" dirty="0" err="1" smtClean="0">
                <a:solidFill>
                  <a:srgbClr val="000000"/>
                </a:solidFill>
                <a:latin typeface="Arial" pitchFamily="34" charset="0"/>
                <a:ea typeface="Times New Roman" pitchFamily="18" charset="0"/>
                <a:cs typeface="Arial" pitchFamily="34" charset="0"/>
              </a:rPr>
              <a:t>SaaS</a:t>
            </a:r>
            <a:endParaRPr lang="en-US" sz="3200" b="1"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68965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7042"/>
            <a:ext cx="8229600" cy="1479884"/>
          </a:xfrm>
        </p:spPr>
        <p:txBody>
          <a:bodyPr/>
          <a:lstStyle/>
          <a:p>
            <a:r>
              <a:rPr lang="en-US" sz="3200" b="1" dirty="0" smtClean="0"/>
              <a:t>Indiana Commission for</a:t>
            </a:r>
            <a:br>
              <a:rPr lang="en-US" sz="3200" b="1" dirty="0" smtClean="0"/>
            </a:br>
            <a:r>
              <a:rPr lang="en-US" sz="3200" b="1" dirty="0" smtClean="0"/>
              <a:t>Higher Education</a:t>
            </a:r>
            <a:br>
              <a:rPr lang="en-US" sz="3200" b="1" dirty="0" smtClean="0"/>
            </a:br>
            <a:r>
              <a:rPr lang="en-US" sz="3200" b="1" dirty="0" smtClean="0"/>
              <a:t>Operating Efficiency Guidelines </a:t>
            </a:r>
            <a:endParaRPr lang="en-US" sz="3200" b="1" dirty="0"/>
          </a:p>
        </p:txBody>
      </p:sp>
      <p:sp>
        <p:nvSpPr>
          <p:cNvPr id="2" name="Slide Number Placeholder 1"/>
          <p:cNvSpPr>
            <a:spLocks noGrp="1"/>
          </p:cNvSpPr>
          <p:nvPr>
            <p:ph type="sldNum" sz="quarter" idx="10"/>
          </p:nvPr>
        </p:nvSpPr>
        <p:spPr/>
        <p:txBody>
          <a:bodyPr/>
          <a:lstStyle/>
          <a:p>
            <a:pPr>
              <a:defRPr/>
            </a:pPr>
            <a:fld id="{27F6F277-9021-45D3-83F5-14F02C1FAC9E}" type="slidenum">
              <a:rPr lang="en-US"/>
              <a:pPr>
                <a:defRPr/>
              </a:pPr>
              <a:t>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5436" y="5634069"/>
            <a:ext cx="3202921" cy="116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0317" y="1888977"/>
            <a:ext cx="8915400" cy="3785652"/>
          </a:xfrm>
          <a:prstGeom prst="rect">
            <a:avLst/>
          </a:prstGeom>
        </p:spPr>
        <p:txBody>
          <a:bodyPr wrap="square">
            <a:spAutoFit/>
          </a:bodyPr>
          <a:lstStyle/>
          <a:p>
            <a:pPr marL="457200" indent="-457200">
              <a:buFont typeface="+mj-lt"/>
              <a:buAutoNum type="arabicPeriod"/>
            </a:pPr>
            <a:r>
              <a:rPr lang="en-US" sz="2000" dirty="0" smtClean="0">
                <a:solidFill>
                  <a:srgbClr val="000000"/>
                </a:solidFill>
                <a:latin typeface="Arial" pitchFamily="34" charset="0"/>
                <a:cs typeface="Arial" pitchFamily="34" charset="0"/>
              </a:rPr>
              <a:t>Streamline </a:t>
            </a:r>
            <a:r>
              <a:rPr lang="en-US" sz="2000" dirty="0">
                <a:solidFill>
                  <a:srgbClr val="000000"/>
                </a:solidFill>
                <a:latin typeface="Arial" pitchFamily="34" charset="0"/>
                <a:cs typeface="Arial" pitchFamily="34" charset="0"/>
              </a:rPr>
              <a:t>administrative structure and personnel functions, including the elimination of redundant or unnecessary positions. </a:t>
            </a:r>
          </a:p>
          <a:p>
            <a:pPr marL="457200" indent="-457200">
              <a:buFont typeface="+mj-lt"/>
              <a:buAutoNum type="arabicPeriod"/>
            </a:pPr>
            <a:r>
              <a:rPr lang="en-US" sz="2000" dirty="0" smtClean="0">
                <a:solidFill>
                  <a:srgbClr val="000000"/>
                </a:solidFill>
                <a:latin typeface="Arial" pitchFamily="34" charset="0"/>
                <a:cs typeface="Arial" pitchFamily="34" charset="0"/>
              </a:rPr>
              <a:t>Expand </a:t>
            </a:r>
            <a:r>
              <a:rPr lang="en-US" sz="2000" dirty="0">
                <a:solidFill>
                  <a:srgbClr val="000000"/>
                </a:solidFill>
                <a:latin typeface="Arial" pitchFamily="34" charset="0"/>
                <a:cs typeface="Arial" pitchFamily="34" charset="0"/>
              </a:rPr>
              <a:t>joint purchasing agreements with other Indiana institutions, particularly in the areas of health insurance and energy. </a:t>
            </a:r>
          </a:p>
          <a:p>
            <a:pPr marL="457200" indent="-457200">
              <a:buFont typeface="+mj-lt"/>
              <a:buAutoNum type="arabicPeriod"/>
            </a:pPr>
            <a:r>
              <a:rPr lang="en-US" sz="2000" dirty="0" smtClean="0">
                <a:solidFill>
                  <a:srgbClr val="000000"/>
                </a:solidFill>
                <a:latin typeface="Arial" pitchFamily="34" charset="0"/>
                <a:cs typeface="Arial" pitchFamily="34" charset="0"/>
              </a:rPr>
              <a:t>Review </a:t>
            </a:r>
            <a:r>
              <a:rPr lang="en-US" sz="2000" dirty="0">
                <a:solidFill>
                  <a:srgbClr val="000000"/>
                </a:solidFill>
                <a:latin typeface="Arial" pitchFamily="34" charset="0"/>
                <a:cs typeface="Arial" pitchFamily="34" charset="0"/>
              </a:rPr>
              <a:t>the institution’s contribution to employee retirement and health care plans, and seek alignment with the private sector. </a:t>
            </a:r>
          </a:p>
          <a:p>
            <a:pPr marL="457200" indent="-457200">
              <a:buFont typeface="+mj-lt"/>
              <a:buAutoNum type="arabicPeriod"/>
            </a:pPr>
            <a:r>
              <a:rPr lang="en-US" sz="2000" b="1" dirty="0" smtClean="0">
                <a:solidFill>
                  <a:srgbClr val="000000"/>
                </a:solidFill>
                <a:latin typeface="Arial" pitchFamily="34" charset="0"/>
                <a:cs typeface="Arial" pitchFamily="34" charset="0"/>
              </a:rPr>
              <a:t>Explore </a:t>
            </a:r>
            <a:r>
              <a:rPr lang="en-US" sz="2000" b="1" dirty="0">
                <a:solidFill>
                  <a:srgbClr val="000000"/>
                </a:solidFill>
                <a:latin typeface="Arial" pitchFamily="34" charset="0"/>
                <a:cs typeface="Arial" pitchFamily="34" charset="0"/>
              </a:rPr>
              <a:t>options for </a:t>
            </a:r>
            <a:r>
              <a:rPr lang="en-US" sz="2000" b="1" i="1" dirty="0">
                <a:solidFill>
                  <a:srgbClr val="000000"/>
                </a:solidFill>
                <a:latin typeface="Arial" pitchFamily="34" charset="0"/>
                <a:cs typeface="Arial" pitchFamily="34" charset="0"/>
              </a:rPr>
              <a:t>consolidating </a:t>
            </a:r>
            <a:r>
              <a:rPr lang="en-US" sz="2000" b="1" dirty="0">
                <a:solidFill>
                  <a:srgbClr val="000000"/>
                </a:solidFill>
                <a:latin typeface="Arial" pitchFamily="34" charset="0"/>
                <a:cs typeface="Arial" pitchFamily="34" charset="0"/>
              </a:rPr>
              <a:t>and/or outsourcing all back‐office and non‐academic operations, including payroll, purchasing, marketing and technology. </a:t>
            </a:r>
          </a:p>
          <a:p>
            <a:pPr marL="457200" indent="-457200">
              <a:buFont typeface="+mj-lt"/>
              <a:buAutoNum type="arabicPeriod"/>
            </a:pPr>
            <a:r>
              <a:rPr lang="en-US" sz="2000" b="1" dirty="0" smtClean="0">
                <a:solidFill>
                  <a:srgbClr val="000000"/>
                </a:solidFill>
                <a:latin typeface="Arial" pitchFamily="34" charset="0"/>
                <a:cs typeface="Arial" pitchFamily="34" charset="0"/>
              </a:rPr>
              <a:t>Consider </a:t>
            </a:r>
            <a:r>
              <a:rPr lang="en-US" sz="2000" b="1" dirty="0">
                <a:solidFill>
                  <a:srgbClr val="000000"/>
                </a:solidFill>
                <a:latin typeface="Arial" pitchFamily="34" charset="0"/>
                <a:cs typeface="Arial" pitchFamily="34" charset="0"/>
              </a:rPr>
              <a:t>partnerships with non‐higher education entities, including the state, K‐12 school districts, and city/county governments, to achieve economies of scale and eliminate duplication</a:t>
            </a:r>
            <a:r>
              <a:rPr lang="en-US" sz="20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72657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214"/>
            <a:ext cx="8229600" cy="808204"/>
          </a:xfrm>
        </p:spPr>
        <p:txBody>
          <a:bodyPr/>
          <a:lstStyle/>
          <a:p>
            <a:r>
              <a:rPr lang="en-US" sz="4000" b="1" dirty="0" smtClean="0"/>
              <a:t>Barriers </a:t>
            </a:r>
            <a:endParaRPr lang="en-US" sz="4000" b="1" dirty="0"/>
          </a:p>
        </p:txBody>
      </p:sp>
      <p:sp>
        <p:nvSpPr>
          <p:cNvPr id="4" name="Text Placeholder 3"/>
          <p:cNvSpPr>
            <a:spLocks noGrp="1"/>
          </p:cNvSpPr>
          <p:nvPr>
            <p:ph type="body" idx="1"/>
          </p:nvPr>
        </p:nvSpPr>
        <p:spPr>
          <a:xfrm>
            <a:off x="300789" y="1631380"/>
            <a:ext cx="4040188" cy="639762"/>
          </a:xfrm>
        </p:spPr>
        <p:txBody>
          <a:bodyPr>
            <a:normAutofit fontScale="85000" lnSpcReduction="20000"/>
          </a:bodyPr>
          <a:lstStyle/>
          <a:p>
            <a:pPr algn="ctr"/>
            <a:r>
              <a:rPr lang="en-US" dirty="0" smtClean="0"/>
              <a:t>Budgeting in higher ed does not always look at true TCO</a:t>
            </a:r>
            <a:endParaRPr lang="en-US" dirty="0"/>
          </a:p>
        </p:txBody>
      </p:sp>
      <p:sp>
        <p:nvSpPr>
          <p:cNvPr id="5" name="Text Placeholder 4"/>
          <p:cNvSpPr>
            <a:spLocks noGrp="1"/>
          </p:cNvSpPr>
          <p:nvPr>
            <p:ph type="body" sz="half" idx="3"/>
          </p:nvPr>
        </p:nvSpPr>
        <p:spPr>
          <a:xfrm>
            <a:off x="4440481" y="1535113"/>
            <a:ext cx="4041775" cy="639762"/>
          </a:xfrm>
        </p:spPr>
        <p:txBody>
          <a:bodyPr/>
          <a:lstStyle/>
          <a:p>
            <a:r>
              <a:rPr lang="en-US" dirty="0" smtClean="0"/>
              <a:t>Expenses </a:t>
            </a:r>
            <a:endParaRPr lang="en-US" dirty="0"/>
          </a:p>
        </p:txBody>
      </p:sp>
      <p:pic>
        <p:nvPicPr>
          <p:cNvPr id="7170" name="Picture 2" descr="C:\Users\dcromwel\AppData\Local\Microsoft\Windows\Temporary Internet Files\Content.IE5\IJKA6XJM\MP900387250[1].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bwMode="auto">
          <a:xfrm>
            <a:off x="455988" y="2229774"/>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a:xfrm>
            <a:off x="4440481" y="2174875"/>
            <a:ext cx="4378666" cy="3951288"/>
          </a:xfrm>
        </p:spPr>
        <p:txBody>
          <a:bodyPr/>
          <a:lstStyle/>
          <a:p>
            <a:r>
              <a:rPr lang="en-US" dirty="0" smtClean="0"/>
              <a:t>Electricity Costs</a:t>
            </a:r>
          </a:p>
          <a:p>
            <a:r>
              <a:rPr lang="en-US" dirty="0" smtClean="0"/>
              <a:t>Building Costs</a:t>
            </a:r>
          </a:p>
          <a:p>
            <a:r>
              <a:rPr lang="en-US" dirty="0" smtClean="0"/>
              <a:t>How much is space worth?</a:t>
            </a:r>
          </a:p>
          <a:p>
            <a:r>
              <a:rPr lang="en-US" dirty="0" smtClean="0"/>
              <a:t>Saving a fraction of an FTE is not really a savings</a:t>
            </a:r>
          </a:p>
          <a:p>
            <a:r>
              <a:rPr lang="en-US" dirty="0" err="1" smtClean="0"/>
              <a:t>CapEx</a:t>
            </a:r>
            <a:r>
              <a:rPr lang="en-US" dirty="0" smtClean="0"/>
              <a:t> vs. </a:t>
            </a:r>
            <a:r>
              <a:rPr lang="en-US" dirty="0" err="1" smtClean="0"/>
              <a:t>OpEx</a:t>
            </a:r>
            <a:endParaRPr lang="en-US" dirty="0" smtClean="0"/>
          </a:p>
          <a:p>
            <a:pPr marL="0" indent="0">
              <a:buNone/>
            </a:pPr>
            <a:endParaRPr lang="en-US" dirty="0"/>
          </a:p>
        </p:txBody>
      </p:sp>
      <p:sp>
        <p:nvSpPr>
          <p:cNvPr id="7" name="Slide Number Placeholder 3"/>
          <p:cNvSpPr>
            <a:spLocks noGrp="1"/>
          </p:cNvSpPr>
          <p:nvPr>
            <p:ph type="sldNum" sz="quarter" idx="10"/>
          </p:nvPr>
        </p:nvSpPr>
        <p:spPr>
          <a:xfrm>
            <a:off x="6858000" y="6501064"/>
            <a:ext cx="2133600" cy="244475"/>
          </a:xfrm>
        </p:spPr>
        <p:txBody>
          <a:bodyPr/>
          <a:lstStyle/>
          <a:p>
            <a:pPr>
              <a:defRPr/>
            </a:pPr>
            <a:fld id="{DDE51E22-D867-4A24-829F-7671BC5A1471}" type="slidenum">
              <a:rPr lang="en-US" smtClean="0"/>
              <a:pPr>
                <a:defRPr/>
              </a:pPr>
              <a:t>20</a:t>
            </a:fld>
            <a:endParaRPr lang="en-US" dirty="0"/>
          </a:p>
        </p:txBody>
      </p:sp>
    </p:spTree>
    <p:extLst>
      <p:ext uri="{BB962C8B-B14F-4D97-AF65-F5344CB8AC3E}">
        <p14:creationId xmlns:p14="http://schemas.microsoft.com/office/powerpoint/2010/main" val="20466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01595" y="3165473"/>
            <a:ext cx="1609637" cy="1107996"/>
          </a:xfrm>
          <a:prstGeom prst="rect">
            <a:avLst/>
          </a:prstGeom>
          <a:noFill/>
        </p:spPr>
        <p:txBody>
          <a:bodyPr wrap="square" rtlCol="0">
            <a:spAutoFit/>
          </a:bodyPr>
          <a:lstStyle/>
          <a:p>
            <a:pPr algn="ctr"/>
            <a:r>
              <a:rPr lang="en-US" sz="6600" b="1" dirty="0" smtClean="0">
                <a:solidFill>
                  <a:srgbClr val="000000"/>
                </a:solidFill>
                <a:latin typeface="Arial" pitchFamily="34" charset="0"/>
                <a:cs typeface="Arial" pitchFamily="34" charset="0"/>
              </a:rPr>
              <a:t>vs. </a:t>
            </a:r>
            <a:endParaRPr lang="en-US" sz="6600" b="1" dirty="0">
              <a:solidFill>
                <a:srgbClr val="000000"/>
              </a:solidFill>
              <a:latin typeface="Arial" pitchFamily="34" charset="0"/>
              <a:cs typeface="Arial" pitchFamily="34" charset="0"/>
            </a:endParaRPr>
          </a:p>
        </p:txBody>
      </p:sp>
      <p:sp>
        <p:nvSpPr>
          <p:cNvPr id="6" name="Slide Number Placeholder 3"/>
          <p:cNvSpPr>
            <a:spLocks noGrp="1"/>
          </p:cNvSpPr>
          <p:nvPr>
            <p:ph type="sldNum" sz="quarter" idx="10"/>
          </p:nvPr>
        </p:nvSpPr>
        <p:spPr>
          <a:xfrm>
            <a:off x="6858000" y="6501064"/>
            <a:ext cx="2133600" cy="244475"/>
          </a:xfrm>
        </p:spPr>
        <p:txBody>
          <a:bodyPr/>
          <a:lstStyle/>
          <a:p>
            <a:pPr>
              <a:defRPr/>
            </a:pPr>
            <a:fld id="{DDE51E22-D867-4A24-829F-7671BC5A1471}" type="slidenum">
              <a:rPr lang="en-US" smtClean="0"/>
              <a:pPr>
                <a:defRPr/>
              </a:pPr>
              <a:t>21</a:t>
            </a:fld>
            <a:endParaRPr lang="en-US" dirty="0"/>
          </a:p>
        </p:txBody>
      </p:sp>
      <p:pic>
        <p:nvPicPr>
          <p:cNvPr id="9" name="Picture 8" descr="iStock_000008645527XLarge.png"/>
          <p:cNvPicPr>
            <a:picLocks noChangeAspect="1"/>
          </p:cNvPicPr>
          <p:nvPr/>
        </p:nvPicPr>
        <p:blipFill>
          <a:blip r:embed="rId3" cstate="print"/>
          <a:stretch>
            <a:fillRect/>
          </a:stretch>
        </p:blipFill>
        <p:spPr>
          <a:xfrm>
            <a:off x="5245768" y="1334113"/>
            <a:ext cx="3886200" cy="5632175"/>
          </a:xfrm>
          <a:prstGeom prst="rect">
            <a:avLst/>
          </a:prstGeom>
        </p:spPr>
      </p:pic>
      <p:pic>
        <p:nvPicPr>
          <p:cNvPr id="10" name="Picture 9" descr="iStock_000009558220Medium.png"/>
          <p:cNvPicPr>
            <a:picLocks noChangeAspect="1"/>
          </p:cNvPicPr>
          <p:nvPr/>
        </p:nvPicPr>
        <p:blipFill>
          <a:blip r:embed="rId4" cstate="print"/>
          <a:stretch>
            <a:fillRect/>
          </a:stretch>
        </p:blipFill>
        <p:spPr>
          <a:xfrm>
            <a:off x="-84224" y="2298026"/>
            <a:ext cx="4480740" cy="3360555"/>
          </a:xfrm>
          <a:prstGeom prst="rect">
            <a:avLst/>
          </a:prstGeom>
        </p:spPr>
      </p:pic>
      <p:sp>
        <p:nvSpPr>
          <p:cNvPr id="7" name="Title 6"/>
          <p:cNvSpPr>
            <a:spLocks noGrp="1"/>
          </p:cNvSpPr>
          <p:nvPr>
            <p:ph type="title"/>
          </p:nvPr>
        </p:nvSpPr>
        <p:spPr>
          <a:xfrm>
            <a:off x="204534" y="132340"/>
            <a:ext cx="8398041" cy="2129588"/>
          </a:xfrm>
        </p:spPr>
        <p:txBody>
          <a:bodyPr>
            <a:normAutofit/>
          </a:bodyPr>
          <a:lstStyle/>
          <a:p>
            <a:r>
              <a:rPr lang="en-US" sz="4000" b="1" dirty="0" smtClean="0"/>
              <a:t>Cultural Barriers</a:t>
            </a:r>
            <a:r>
              <a:rPr lang="en-US" b="1" dirty="0" smtClean="0"/>
              <a:t/>
            </a:r>
            <a:br>
              <a:rPr lang="en-US" b="1" dirty="0" smtClean="0"/>
            </a:br>
            <a:r>
              <a:rPr lang="en-US" sz="3600" b="1" i="1" dirty="0" smtClean="0"/>
              <a:t>Control is a Perception</a:t>
            </a:r>
            <a:br>
              <a:rPr lang="en-US" sz="3600" b="1" i="1" dirty="0" smtClean="0"/>
            </a:br>
            <a:r>
              <a:rPr lang="en-US" sz="3600" b="1" i="1" dirty="0" smtClean="0"/>
              <a:t>and Trust is Hard</a:t>
            </a:r>
            <a:endParaRPr lang="en-US" sz="4000" b="1" i="1" dirty="0"/>
          </a:p>
        </p:txBody>
      </p:sp>
    </p:spTree>
    <p:extLst>
      <p:ext uri="{BB962C8B-B14F-4D97-AF65-F5344CB8AC3E}">
        <p14:creationId xmlns:p14="http://schemas.microsoft.com/office/powerpoint/2010/main" val="253184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New Business Models </a:t>
            </a:r>
            <a:endParaRPr lang="en-US" sz="4000" b="1" dirty="0"/>
          </a:p>
        </p:txBody>
      </p:sp>
      <p:sp>
        <p:nvSpPr>
          <p:cNvPr id="4" name="Content Placeholder 3"/>
          <p:cNvSpPr>
            <a:spLocks noGrp="1"/>
          </p:cNvSpPr>
          <p:nvPr>
            <p:ph idx="1"/>
          </p:nvPr>
        </p:nvSpPr>
        <p:spPr/>
        <p:txBody>
          <a:bodyPr/>
          <a:lstStyle/>
          <a:p>
            <a:r>
              <a:rPr lang="en-US" dirty="0" smtClean="0"/>
              <a:t>New customer service and marketing models</a:t>
            </a:r>
          </a:p>
          <a:p>
            <a:r>
              <a:rPr lang="en-US" dirty="0" smtClean="0"/>
              <a:t>Dealing with geographic distance and multiple time zones</a:t>
            </a:r>
          </a:p>
          <a:p>
            <a:r>
              <a:rPr lang="en-US" dirty="0" smtClean="0"/>
              <a:t>Defining service level expectations</a:t>
            </a:r>
          </a:p>
          <a:p>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E5C7667A-D105-4843-BBA2-03645EC892BC}" type="slidenum">
              <a:rPr lang="en-US" smtClean="0"/>
              <a:pPr>
                <a:defRPr/>
              </a:pPr>
              <a:t>22</a:t>
            </a:fld>
            <a:endParaRPr lang="en-US"/>
          </a:p>
        </p:txBody>
      </p:sp>
    </p:spTree>
    <p:extLst>
      <p:ext uri="{BB962C8B-B14F-4D97-AF65-F5344CB8AC3E}">
        <p14:creationId xmlns:p14="http://schemas.microsoft.com/office/powerpoint/2010/main" val="341860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347520"/>
            <a:ext cx="9143999" cy="1720550"/>
          </a:xfrm>
        </p:spPr>
        <p:txBody>
          <a:bodyPr/>
          <a:lstStyle/>
          <a:p>
            <a:r>
              <a:rPr lang="en-US" sz="4200" b="1" dirty="0">
                <a:solidFill>
                  <a:srgbClr val="FFFFFF"/>
                </a:solidFill>
              </a:rPr>
              <a:t>A Path to </a:t>
            </a:r>
            <a:r>
              <a:rPr lang="en-US" sz="4200" b="1" dirty="0" smtClean="0">
                <a:solidFill>
                  <a:srgbClr val="FFFFFF"/>
                </a:solidFill>
              </a:rPr>
              <a:t>the Community Cloud</a:t>
            </a:r>
            <a:r>
              <a:rPr lang="en-US" b="1" dirty="0" smtClean="0">
                <a:solidFill>
                  <a:srgbClr val="FFFFFF"/>
                </a:solidFill>
              </a:rPr>
              <a:t/>
            </a:r>
            <a:br>
              <a:rPr lang="en-US" b="1" dirty="0" smtClean="0">
                <a:solidFill>
                  <a:srgbClr val="FFFFFF"/>
                </a:solidFill>
              </a:rPr>
            </a:br>
            <a:r>
              <a:rPr lang="en-US" sz="3000" b="1" i="1" dirty="0" smtClean="0">
                <a:solidFill>
                  <a:srgbClr val="FFFFFF"/>
                </a:solidFill>
              </a:rPr>
              <a:t>Making Above Campuses Services </a:t>
            </a:r>
            <a:r>
              <a:rPr lang="en-US" sz="3000" b="1" i="1" dirty="0">
                <a:solidFill>
                  <a:srgbClr val="FFFFFF"/>
                </a:solidFill>
              </a:rPr>
              <a:t>a </a:t>
            </a:r>
            <a:r>
              <a:rPr lang="en-US" sz="3000" b="1" i="1" dirty="0" smtClean="0">
                <a:solidFill>
                  <a:srgbClr val="FFFFFF"/>
                </a:solidFill>
              </a:rPr>
              <a:t>Reality</a:t>
            </a:r>
            <a:endParaRPr lang="en-US" sz="3000" b="1" i="1" dirty="0">
              <a:solidFill>
                <a:srgbClr val="FFFFFF"/>
              </a:solidFill>
            </a:endParaRPr>
          </a:p>
        </p:txBody>
      </p:sp>
      <p:sp>
        <p:nvSpPr>
          <p:cNvPr id="5" name="Subtitle 4"/>
          <p:cNvSpPr>
            <a:spLocks noGrp="1"/>
          </p:cNvSpPr>
          <p:nvPr>
            <p:ph type="subTitle" idx="4294967295"/>
          </p:nvPr>
        </p:nvSpPr>
        <p:spPr>
          <a:xfrm>
            <a:off x="1371599" y="2946664"/>
            <a:ext cx="6400800" cy="1285240"/>
          </a:xfrm>
        </p:spPr>
        <p:txBody>
          <a:bodyPr/>
          <a:lstStyle/>
          <a:p>
            <a:pPr algn="ctr">
              <a:buNone/>
            </a:pPr>
            <a:r>
              <a:rPr lang="en-US" sz="2000" dirty="0" smtClean="0">
                <a:solidFill>
                  <a:srgbClr val="FFFFFF"/>
                </a:solidFill>
              </a:rPr>
              <a:t>Elizabeth Van Gordon – vgordon@iu.edu</a:t>
            </a:r>
          </a:p>
          <a:p>
            <a:pPr algn="ctr">
              <a:buNone/>
            </a:pPr>
            <a:r>
              <a:rPr lang="en-US" sz="2000" dirty="0" smtClean="0">
                <a:solidFill>
                  <a:srgbClr val="FFFFFF"/>
                </a:solidFill>
              </a:rPr>
              <a:t>Dennis Cromwell – dcromwel@iu.edu</a:t>
            </a:r>
          </a:p>
          <a:p>
            <a:pPr algn="ctr">
              <a:buNone/>
            </a:pPr>
            <a:r>
              <a:rPr lang="en-US" sz="2000" dirty="0" smtClean="0">
                <a:solidFill>
                  <a:srgbClr val="FFFFFF"/>
                </a:solidFill>
              </a:rPr>
              <a:t>Rob Lowden – rlowden@iu.edu</a:t>
            </a:r>
            <a:endParaRPr lang="en-US" sz="2000" dirty="0">
              <a:solidFill>
                <a:srgbClr val="FFFFFF"/>
              </a:solidFill>
            </a:endParaRPr>
          </a:p>
        </p:txBody>
      </p:sp>
      <p:sp>
        <p:nvSpPr>
          <p:cNvPr id="6" name="Rectangle 5"/>
          <p:cNvSpPr/>
          <p:nvPr/>
        </p:nvSpPr>
        <p:spPr>
          <a:xfrm>
            <a:off x="240632" y="5777991"/>
            <a:ext cx="8722894" cy="830997"/>
          </a:xfrm>
          <a:prstGeom prst="rect">
            <a:avLst/>
          </a:prstGeom>
        </p:spPr>
        <p:txBody>
          <a:bodyPr wrap="square">
            <a:spAutoFit/>
          </a:bodyPr>
          <a:lstStyle/>
          <a:p>
            <a:r>
              <a:rPr lang="en-US" sz="1200" dirty="0" smtClean="0">
                <a:solidFill>
                  <a:srgbClr val="FFFFFF"/>
                </a:solidFill>
                <a:latin typeface="Arial" pitchFamily="34" charset="0"/>
                <a:cs typeface="Arial" pitchFamily="34" charset="0"/>
              </a:rPr>
              <a:t>© Copyright Van Gordon, Cromwell, Lowden, 2011. This work is the intellectual property of the authors. Permission is granted for this material to be shared for non-commercial, educational purposes, provided that this copyright statement appears on the reproduced materials and notice is given that the copying is by permission of authors. To disseminate otherwise or to republish requires written permission from one of the authors.</a:t>
            </a:r>
            <a:endParaRPr lang="en-US" sz="1200" dirty="0">
              <a:solidFill>
                <a:srgbClr val="FFFFFF"/>
              </a:solidFill>
              <a:latin typeface="Arial" pitchFamily="34" charset="0"/>
              <a:cs typeface="Arial" pitchFamily="34" charset="0"/>
            </a:endParaRPr>
          </a:p>
        </p:txBody>
      </p:sp>
      <p:pic>
        <p:nvPicPr>
          <p:cNvPr id="8" name="Picture 7" descr="VPITCIO.H.REV.png"/>
          <p:cNvPicPr>
            <a:picLocks noChangeAspect="1"/>
          </p:cNvPicPr>
          <p:nvPr/>
        </p:nvPicPr>
        <p:blipFill>
          <a:blip r:embed="rId3" cstate="print"/>
          <a:stretch>
            <a:fillRect/>
          </a:stretch>
        </p:blipFill>
        <p:spPr>
          <a:xfrm>
            <a:off x="2400299" y="4498544"/>
            <a:ext cx="4343400" cy="988293"/>
          </a:xfrm>
          <a:prstGeom prst="rect">
            <a:avLst/>
          </a:prstGeom>
        </p:spPr>
      </p:pic>
      <p:pic>
        <p:nvPicPr>
          <p:cNvPr id="9" name="Picture 8" descr="educause-logo.png"/>
          <p:cNvPicPr>
            <a:picLocks noChangeAspect="1"/>
          </p:cNvPicPr>
          <p:nvPr/>
        </p:nvPicPr>
        <p:blipFill>
          <a:blip r:embed="rId4" cstate="print"/>
          <a:stretch>
            <a:fillRect/>
          </a:stretch>
        </p:blipFill>
        <p:spPr>
          <a:xfrm>
            <a:off x="3098433" y="282521"/>
            <a:ext cx="2947132" cy="1253179"/>
          </a:xfrm>
          <a:prstGeom prst="rect">
            <a:avLst/>
          </a:prstGeom>
        </p:spPr>
      </p:pic>
    </p:spTree>
    <p:extLst>
      <p:ext uri="{BB962C8B-B14F-4D97-AF65-F5344CB8AC3E}">
        <p14:creationId xmlns:p14="http://schemas.microsoft.com/office/powerpoint/2010/main" val="3641035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3</a:t>
            </a:fld>
            <a:endParaRPr lang="en-US"/>
          </a:p>
        </p:txBody>
      </p:sp>
      <p:sp>
        <p:nvSpPr>
          <p:cNvPr id="2" name="Rectangle 1"/>
          <p:cNvSpPr/>
          <p:nvPr/>
        </p:nvSpPr>
        <p:spPr>
          <a:xfrm>
            <a:off x="3404939" y="1167053"/>
            <a:ext cx="5690938" cy="2554545"/>
          </a:xfrm>
          <a:prstGeom prst="rect">
            <a:avLst/>
          </a:prstGeom>
        </p:spPr>
        <p:txBody>
          <a:bodyPr wrap="square">
            <a:spAutoFit/>
          </a:bodyPr>
          <a:lstStyle/>
          <a:p>
            <a:pPr algn="ctr"/>
            <a:r>
              <a:rPr lang="en-US" sz="3200" i="1" dirty="0">
                <a:solidFill>
                  <a:srgbClr val="000000"/>
                </a:solidFill>
                <a:latin typeface="Arial" pitchFamily="34" charset="0"/>
                <a:ea typeface="Times New Roman" pitchFamily="18" charset="0"/>
                <a:cs typeface="Arial" pitchFamily="34" charset="0"/>
              </a:rPr>
              <a:t>“Indiana University’s core information technology plays an absolutely essential part in the university’s education and </a:t>
            </a:r>
            <a:r>
              <a:rPr lang="en-US" sz="3200" i="1" dirty="0" smtClean="0">
                <a:solidFill>
                  <a:srgbClr val="000000"/>
                </a:solidFill>
                <a:latin typeface="Arial" pitchFamily="34" charset="0"/>
                <a:ea typeface="Times New Roman" pitchFamily="18" charset="0"/>
                <a:cs typeface="Arial" pitchFamily="34" charset="0"/>
              </a:rPr>
              <a:t>research mission</a:t>
            </a:r>
            <a:r>
              <a:rPr lang="en-US" sz="3200" i="1" dirty="0">
                <a:solidFill>
                  <a:srgbClr val="000000"/>
                </a:solidFill>
                <a:latin typeface="Arial" pitchFamily="34" charset="0"/>
                <a:ea typeface="Times New Roman" pitchFamily="18" charset="0"/>
                <a:cs typeface="Arial" pitchFamily="34" charset="0"/>
              </a:rPr>
              <a:t>”  </a:t>
            </a:r>
            <a:endParaRPr lang="en-US" sz="3200" i="1" dirty="0">
              <a:solidFill>
                <a:srgbClr val="000000"/>
              </a:solidFill>
              <a:latin typeface="Arial" pitchFamily="34" charset="0"/>
              <a:ea typeface="Times New Roman" pitchFamily="18" charset="0"/>
              <a:cs typeface="Arial" pitchFamily="34" charset="0"/>
            </a:endParaRPr>
          </a:p>
        </p:txBody>
      </p:sp>
      <p:pic>
        <p:nvPicPr>
          <p:cNvPr id="7" name="Picture 6" descr="Michael_McRobbie6.png"/>
          <p:cNvPicPr>
            <a:picLocks noChangeAspect="1"/>
          </p:cNvPicPr>
          <p:nvPr/>
        </p:nvPicPr>
        <p:blipFill>
          <a:blip r:embed="rId3" cstate="print"/>
          <a:stretch>
            <a:fillRect/>
          </a:stretch>
        </p:blipFill>
        <p:spPr>
          <a:xfrm>
            <a:off x="-204544" y="226817"/>
            <a:ext cx="3970421" cy="6631183"/>
          </a:xfrm>
          <a:prstGeom prst="rect">
            <a:avLst/>
          </a:prstGeom>
        </p:spPr>
      </p:pic>
      <p:sp>
        <p:nvSpPr>
          <p:cNvPr id="8" name="TextBox 7"/>
          <p:cNvSpPr txBox="1"/>
          <p:nvPr/>
        </p:nvSpPr>
        <p:spPr bwMode="auto">
          <a:xfrm>
            <a:off x="183224" y="5956817"/>
            <a:ext cx="3317966" cy="584775"/>
          </a:xfrm>
          <a:prstGeom prst="rect">
            <a:avLst/>
          </a:prstGeom>
          <a:noFill/>
          <a:ln w="9525">
            <a:noFill/>
            <a:miter lim="800000"/>
            <a:headEnd/>
            <a:tailEnd/>
          </a:ln>
        </p:spPr>
        <p:txBody>
          <a:bodyPr wrap="square" rtlCol="0">
            <a:spAutoFit/>
          </a:bodyPr>
          <a:lstStyle/>
          <a:p>
            <a:pPr algn="ctr"/>
            <a:r>
              <a:rPr lang="en-US" sz="1600" b="1" dirty="0" smtClean="0">
                <a:solidFill>
                  <a:srgbClr val="FFFFFF"/>
                </a:solidFill>
                <a:latin typeface="Arial" pitchFamily="34" charset="0"/>
                <a:ea typeface="Times New Roman" pitchFamily="18" charset="0"/>
                <a:cs typeface="Arial" pitchFamily="34" charset="0"/>
              </a:rPr>
              <a:t>Michael A. McRobbie </a:t>
            </a:r>
          </a:p>
          <a:p>
            <a:pPr algn="ctr"/>
            <a:r>
              <a:rPr lang="en-US" sz="1600" b="1" i="1" dirty="0" smtClean="0">
                <a:solidFill>
                  <a:srgbClr val="FFFFFF"/>
                </a:solidFill>
                <a:latin typeface="Arial" pitchFamily="34" charset="0"/>
                <a:ea typeface="Times New Roman" pitchFamily="18" charset="0"/>
                <a:cs typeface="Arial" pitchFamily="34" charset="0"/>
              </a:rPr>
              <a:t>Indiana University President </a:t>
            </a:r>
            <a:endParaRPr lang="en-US" sz="1600" b="1" i="1" dirty="0">
              <a:solidFill>
                <a:srgbClr val="FFFFFF"/>
              </a:solidFill>
              <a:latin typeface="Arial" pitchFamily="34" charset="0"/>
              <a:ea typeface="Times New Roman" pitchFamily="18" charset="0"/>
              <a:cs typeface="Arial" pitchFamily="34" charset="0"/>
            </a:endParaRPr>
          </a:p>
        </p:txBody>
      </p:sp>
      <p:sp>
        <p:nvSpPr>
          <p:cNvPr id="6" name="TextBox 5"/>
          <p:cNvSpPr txBox="1"/>
          <p:nvPr/>
        </p:nvSpPr>
        <p:spPr bwMode="auto">
          <a:xfrm>
            <a:off x="183224" y="5956816"/>
            <a:ext cx="3317966" cy="584775"/>
          </a:xfrm>
          <a:prstGeom prst="rect">
            <a:avLst/>
          </a:prstGeom>
          <a:noFill/>
          <a:ln w="9525">
            <a:noFill/>
            <a:miter lim="800000"/>
            <a:headEnd/>
            <a:tailEnd/>
          </a:ln>
        </p:spPr>
        <p:txBody>
          <a:bodyPr wrap="square" rtlCol="0">
            <a:spAutoFit/>
          </a:bodyPr>
          <a:lstStyle/>
          <a:p>
            <a:pPr algn="ctr"/>
            <a:r>
              <a:rPr lang="en-US" sz="1600" b="1" dirty="0" smtClean="0">
                <a:solidFill>
                  <a:srgbClr val="FFFFFF"/>
                </a:solidFill>
                <a:latin typeface="Arial" pitchFamily="34" charset="0"/>
                <a:ea typeface="Times New Roman" pitchFamily="18" charset="0"/>
                <a:cs typeface="Arial" pitchFamily="34" charset="0"/>
              </a:rPr>
              <a:t>Michael A. McRobbie </a:t>
            </a:r>
          </a:p>
          <a:p>
            <a:pPr algn="ctr"/>
            <a:r>
              <a:rPr lang="en-US" sz="1600" b="1" i="1" dirty="0" smtClean="0">
                <a:solidFill>
                  <a:srgbClr val="FFFFFF"/>
                </a:solidFill>
                <a:latin typeface="Arial" pitchFamily="34" charset="0"/>
                <a:ea typeface="Times New Roman" pitchFamily="18" charset="0"/>
                <a:cs typeface="Arial" pitchFamily="34" charset="0"/>
              </a:rPr>
              <a:t>Indiana University President </a:t>
            </a:r>
            <a:endParaRPr lang="en-US" sz="1600" b="1" i="1" dirty="0">
              <a:solidFill>
                <a:srgbClr val="FFFFFF"/>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92855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4</a:t>
            </a:fld>
            <a:endParaRPr lang="en-US"/>
          </a:p>
        </p:txBody>
      </p:sp>
      <p:sp>
        <p:nvSpPr>
          <p:cNvPr id="2" name="Rectangle 1"/>
          <p:cNvSpPr/>
          <p:nvPr/>
        </p:nvSpPr>
        <p:spPr>
          <a:xfrm>
            <a:off x="3404939" y="1167053"/>
            <a:ext cx="5690938" cy="4708981"/>
          </a:xfrm>
          <a:prstGeom prst="rect">
            <a:avLst/>
          </a:prstGeom>
        </p:spPr>
        <p:txBody>
          <a:bodyPr wrap="square">
            <a:spAutoFit/>
          </a:bodyPr>
          <a:lstStyle/>
          <a:p>
            <a:pPr lvl="0" algn="ctr"/>
            <a:r>
              <a:rPr lang="en-US" sz="2500" i="1" dirty="0" smtClean="0">
                <a:solidFill>
                  <a:srgbClr val="000000"/>
                </a:solidFill>
                <a:latin typeface="Arial" pitchFamily="34" charset="0"/>
                <a:cs typeface="Arial" pitchFamily="34" charset="0"/>
              </a:rPr>
              <a:t>“…Moreover</a:t>
            </a:r>
            <a:r>
              <a:rPr lang="en-US" sz="2500" i="1" dirty="0">
                <a:solidFill>
                  <a:srgbClr val="000000"/>
                </a:solidFill>
                <a:latin typeface="Arial" pitchFamily="34" charset="0"/>
                <a:cs typeface="Arial" pitchFamily="34" charset="0"/>
              </a:rPr>
              <a:t>, through IU’s management of the I-Light </a:t>
            </a:r>
            <a:r>
              <a:rPr lang="en-US" sz="2500" i="1" dirty="0" smtClean="0">
                <a:solidFill>
                  <a:srgbClr val="000000"/>
                </a:solidFill>
                <a:latin typeface="Arial" pitchFamily="34" charset="0"/>
                <a:cs typeface="Arial" pitchFamily="34" charset="0"/>
              </a:rPr>
              <a:t/>
            </a:r>
            <a:br>
              <a:rPr lang="en-US" sz="2500" i="1" dirty="0" smtClean="0">
                <a:solidFill>
                  <a:srgbClr val="000000"/>
                </a:solidFill>
                <a:latin typeface="Arial" pitchFamily="34" charset="0"/>
                <a:cs typeface="Arial" pitchFamily="34" charset="0"/>
              </a:rPr>
            </a:br>
            <a:r>
              <a:rPr lang="en-US" sz="2500" i="1" dirty="0" smtClean="0">
                <a:solidFill>
                  <a:srgbClr val="000000"/>
                </a:solidFill>
                <a:latin typeface="Arial" pitchFamily="34" charset="0"/>
                <a:cs typeface="Arial" pitchFamily="34" charset="0"/>
              </a:rPr>
              <a:t>Optical </a:t>
            </a:r>
            <a:r>
              <a:rPr lang="en-US" sz="2500" i="1" dirty="0">
                <a:solidFill>
                  <a:srgbClr val="000000"/>
                </a:solidFill>
                <a:latin typeface="Arial" pitchFamily="34" charset="0"/>
                <a:cs typeface="Arial" pitchFamily="34" charset="0"/>
              </a:rPr>
              <a:t>Fiber </a:t>
            </a:r>
            <a:r>
              <a:rPr lang="en-US" sz="2500" i="1" dirty="0" smtClean="0">
                <a:solidFill>
                  <a:srgbClr val="000000"/>
                </a:solidFill>
                <a:latin typeface="Arial" pitchFamily="34" charset="0"/>
                <a:cs typeface="Arial" pitchFamily="34" charset="0"/>
              </a:rPr>
              <a:t>Network, the </a:t>
            </a:r>
            <a:r>
              <a:rPr lang="en-US" sz="2500" i="1" dirty="0">
                <a:solidFill>
                  <a:srgbClr val="000000"/>
                </a:solidFill>
                <a:latin typeface="Arial" pitchFamily="34" charset="0"/>
                <a:cs typeface="Arial" pitchFamily="34" charset="0"/>
              </a:rPr>
              <a:t>new Data Center is as valuable to every IU campus as it is to Bloomington. It hosts IU’s internal </a:t>
            </a:r>
            <a:r>
              <a:rPr lang="en-US" sz="2500" i="1" dirty="0" smtClean="0">
                <a:solidFill>
                  <a:srgbClr val="000000"/>
                </a:solidFill>
                <a:latin typeface="Arial" pitchFamily="34" charset="0"/>
                <a:cs typeface="Arial" pitchFamily="34" charset="0"/>
              </a:rPr>
              <a:t>‘Cloud’ </a:t>
            </a:r>
            <a:r>
              <a:rPr lang="en-US" sz="2500" i="1" dirty="0">
                <a:solidFill>
                  <a:srgbClr val="000000"/>
                </a:solidFill>
                <a:latin typeface="Arial" pitchFamily="34" charset="0"/>
                <a:cs typeface="Arial" pitchFamily="34" charset="0"/>
              </a:rPr>
              <a:t>of storage and virtualized servers that are available on-demand as needed. This means that schools and departments can reclaim </a:t>
            </a:r>
            <a:r>
              <a:rPr lang="en-US" sz="2500" i="1" dirty="0" smtClean="0">
                <a:solidFill>
                  <a:srgbClr val="000000"/>
                </a:solidFill>
                <a:latin typeface="Arial" pitchFamily="34" charset="0"/>
                <a:cs typeface="Arial" pitchFamily="34" charset="0"/>
              </a:rPr>
              <a:t>much-needed </a:t>
            </a:r>
            <a:r>
              <a:rPr lang="en-US" sz="2500" i="1" dirty="0">
                <a:solidFill>
                  <a:srgbClr val="000000"/>
                </a:solidFill>
                <a:latin typeface="Arial" pitchFamily="34" charset="0"/>
                <a:cs typeface="Arial" pitchFamily="34" charset="0"/>
              </a:rPr>
              <a:t>physical space </a:t>
            </a:r>
            <a:r>
              <a:rPr lang="en-US" sz="2500" i="1" dirty="0" smtClean="0">
                <a:solidFill>
                  <a:srgbClr val="000000"/>
                </a:solidFill>
                <a:latin typeface="Arial" pitchFamily="34" charset="0"/>
                <a:cs typeface="Arial" pitchFamily="34" charset="0"/>
              </a:rPr>
              <a:t>that was </a:t>
            </a:r>
            <a:r>
              <a:rPr lang="en-US" sz="2500" i="1" dirty="0">
                <a:solidFill>
                  <a:srgbClr val="000000"/>
                </a:solidFill>
                <a:latin typeface="Arial" pitchFamily="34" charset="0"/>
                <a:cs typeface="Arial" pitchFamily="34" charset="0"/>
              </a:rPr>
              <a:t>once devoted to </a:t>
            </a:r>
            <a:r>
              <a:rPr lang="en-US" sz="2500" i="1" dirty="0" smtClean="0">
                <a:solidFill>
                  <a:srgbClr val="000000"/>
                </a:solidFill>
                <a:latin typeface="Arial" pitchFamily="34" charset="0"/>
                <a:cs typeface="Arial" pitchFamily="34" charset="0"/>
              </a:rPr>
              <a:t>departmental and </a:t>
            </a:r>
            <a:r>
              <a:rPr lang="en-US" sz="2500" i="1" dirty="0">
                <a:solidFill>
                  <a:srgbClr val="000000"/>
                </a:solidFill>
                <a:latin typeface="Arial" pitchFamily="34" charset="0"/>
                <a:cs typeface="Arial" pitchFamily="34" charset="0"/>
              </a:rPr>
              <a:t>research </a:t>
            </a:r>
            <a:r>
              <a:rPr lang="en-US" sz="2500" i="1" dirty="0" smtClean="0">
                <a:solidFill>
                  <a:srgbClr val="000000"/>
                </a:solidFill>
                <a:latin typeface="Arial" pitchFamily="34" charset="0"/>
                <a:cs typeface="Arial" pitchFamily="34" charset="0"/>
              </a:rPr>
              <a:t>systems...”</a:t>
            </a:r>
            <a:endParaRPr lang="en-US" sz="2500" i="1" dirty="0">
              <a:solidFill>
                <a:srgbClr val="000000"/>
              </a:solidFill>
              <a:latin typeface="Arial" pitchFamily="34" charset="0"/>
              <a:ea typeface="Times New Roman" pitchFamily="18" charset="0"/>
              <a:cs typeface="Arial" pitchFamily="34" charset="0"/>
            </a:endParaRPr>
          </a:p>
        </p:txBody>
      </p:sp>
      <p:pic>
        <p:nvPicPr>
          <p:cNvPr id="7" name="Picture 6" descr="Michael_McRobbie6.png"/>
          <p:cNvPicPr>
            <a:picLocks noChangeAspect="1"/>
          </p:cNvPicPr>
          <p:nvPr/>
        </p:nvPicPr>
        <p:blipFill>
          <a:blip r:embed="rId3" cstate="print"/>
          <a:stretch>
            <a:fillRect/>
          </a:stretch>
        </p:blipFill>
        <p:spPr>
          <a:xfrm>
            <a:off x="-204544" y="226817"/>
            <a:ext cx="3970421" cy="6631183"/>
          </a:xfrm>
          <a:prstGeom prst="rect">
            <a:avLst/>
          </a:prstGeom>
        </p:spPr>
      </p:pic>
      <p:sp>
        <p:nvSpPr>
          <p:cNvPr id="8" name="TextBox 7"/>
          <p:cNvSpPr txBox="1"/>
          <p:nvPr/>
        </p:nvSpPr>
        <p:spPr bwMode="auto">
          <a:xfrm>
            <a:off x="183224" y="5956817"/>
            <a:ext cx="3317966" cy="584775"/>
          </a:xfrm>
          <a:prstGeom prst="rect">
            <a:avLst/>
          </a:prstGeom>
          <a:noFill/>
          <a:ln w="9525">
            <a:noFill/>
            <a:miter lim="800000"/>
            <a:headEnd/>
            <a:tailEnd/>
          </a:ln>
        </p:spPr>
        <p:txBody>
          <a:bodyPr wrap="square" rtlCol="0">
            <a:spAutoFit/>
          </a:bodyPr>
          <a:lstStyle/>
          <a:p>
            <a:pPr algn="ctr"/>
            <a:r>
              <a:rPr lang="en-US" sz="1600" b="1" dirty="0" smtClean="0">
                <a:solidFill>
                  <a:srgbClr val="FFFFFF"/>
                </a:solidFill>
                <a:latin typeface="Arial" pitchFamily="34" charset="0"/>
                <a:ea typeface="Times New Roman" pitchFamily="18" charset="0"/>
                <a:cs typeface="Arial" pitchFamily="34" charset="0"/>
              </a:rPr>
              <a:t>Michael A. McRobbie </a:t>
            </a:r>
          </a:p>
          <a:p>
            <a:pPr algn="ctr"/>
            <a:r>
              <a:rPr lang="en-US" sz="1600" b="1" i="1" dirty="0" smtClean="0">
                <a:solidFill>
                  <a:srgbClr val="FFFFFF"/>
                </a:solidFill>
                <a:latin typeface="Arial" pitchFamily="34" charset="0"/>
                <a:ea typeface="Times New Roman" pitchFamily="18" charset="0"/>
                <a:cs typeface="Arial" pitchFamily="34" charset="0"/>
              </a:rPr>
              <a:t>Indiana University President </a:t>
            </a:r>
            <a:endParaRPr lang="en-US" sz="1600" b="1" i="1" dirty="0">
              <a:solidFill>
                <a:srgbClr val="FFFFFF"/>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51903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7F6F277-9021-45D3-83F5-14F02C1FAC9E}" type="slidenum">
              <a:rPr lang="en-US" smtClean="0"/>
              <a:pPr>
                <a:defRPr/>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2979"/>
            <a:ext cx="2969875" cy="421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a:off x="0" y="3753034"/>
            <a:ext cx="2969874" cy="830997"/>
          </a:xfrm>
          <a:prstGeom prst="rect">
            <a:avLst/>
          </a:prstGeom>
          <a:noFill/>
          <a:ln w="9525">
            <a:noFill/>
            <a:miter lim="800000"/>
            <a:headEnd/>
            <a:tailEnd/>
          </a:ln>
        </p:spPr>
        <p:txBody>
          <a:bodyPr wrap="square" rtlCol="0">
            <a:spAutoFit/>
          </a:bodyPr>
          <a:lstStyle/>
          <a:p>
            <a:pPr algn="ctr"/>
            <a:r>
              <a:rPr lang="en-US" sz="1600" dirty="0" smtClean="0">
                <a:solidFill>
                  <a:srgbClr val="FFFFFF"/>
                </a:solidFill>
                <a:latin typeface="Arial" pitchFamily="34" charset="0"/>
                <a:ea typeface="Times New Roman" pitchFamily="18" charset="0"/>
                <a:cs typeface="Arial" pitchFamily="34" charset="0"/>
              </a:rPr>
              <a:t>Bradley C. Wheeler</a:t>
            </a:r>
          </a:p>
          <a:p>
            <a:pPr algn="ctr"/>
            <a:r>
              <a:rPr lang="en-US" sz="1600" dirty="0" smtClean="0">
                <a:solidFill>
                  <a:srgbClr val="FFFFFF"/>
                </a:solidFill>
                <a:latin typeface="Arial" pitchFamily="34" charset="0"/>
                <a:ea typeface="Times New Roman" pitchFamily="18" charset="0"/>
                <a:cs typeface="Arial" pitchFamily="34" charset="0"/>
              </a:rPr>
              <a:t>Vice President for Information Technology and CIO</a:t>
            </a:r>
            <a:endParaRPr lang="en-US" sz="1600" dirty="0">
              <a:solidFill>
                <a:srgbClr val="FFFFFF"/>
              </a:solidFill>
              <a:latin typeface="Arial" pitchFamily="34" charset="0"/>
              <a:ea typeface="Times New Roman" pitchFamily="18"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421" y="372980"/>
            <a:ext cx="3217870" cy="420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395661" y="4692333"/>
            <a:ext cx="7351295" cy="1754326"/>
          </a:xfrm>
          <a:prstGeom prst="rect">
            <a:avLst/>
          </a:prstGeom>
          <a:noFill/>
          <a:ln w="9525">
            <a:noFill/>
            <a:miter lim="800000"/>
            <a:headEnd/>
            <a:tailEnd/>
          </a:ln>
        </p:spPr>
        <p:txBody>
          <a:bodyPr wrap="square" rtlCol="0">
            <a:spAutoFit/>
          </a:bodyPr>
          <a:lstStyle/>
          <a:p>
            <a:pPr algn="ctr"/>
            <a:r>
              <a:rPr lang="en-US" b="1" dirty="0" smtClean="0">
                <a:solidFill>
                  <a:schemeClr val="tx1">
                    <a:lumMod val="10000"/>
                  </a:schemeClr>
                </a:solidFill>
              </a:rPr>
              <a:t>Action 7: IU </a:t>
            </a:r>
            <a:r>
              <a:rPr lang="en-US" b="1" dirty="0">
                <a:solidFill>
                  <a:schemeClr val="tx1">
                    <a:lumMod val="10000"/>
                  </a:schemeClr>
                </a:solidFill>
              </a:rPr>
              <a:t>should maintain and refresh its IT infrastructure by consolidating enterprise-scale (multi-campus) services for software systems, server and data hosting, networks, backup, messaging, support services, and training, while also enabling innovative departmental-scale technology services provided at the edge.</a:t>
            </a:r>
            <a:endParaRPr lang="en-US" b="1" dirty="0">
              <a:solidFill>
                <a:schemeClr val="tx1">
                  <a:lumMod val="10000"/>
                </a:schemeClr>
              </a:solidFill>
              <a:ea typeface="Times New Roman" pitchFamily="18" charset="0"/>
              <a:cs typeface="Arial" charset="0"/>
            </a:endParaRPr>
          </a:p>
        </p:txBody>
      </p:sp>
    </p:spTree>
    <p:extLst>
      <p:ext uri="{BB962C8B-B14F-4D97-AF65-F5344CB8AC3E}">
        <p14:creationId xmlns:p14="http://schemas.microsoft.com/office/powerpoint/2010/main" val="100549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9394"/>
            <a:ext cx="8229600" cy="1056690"/>
          </a:xfrm>
        </p:spPr>
        <p:txBody>
          <a:bodyPr/>
          <a:lstStyle/>
          <a:p>
            <a:r>
              <a:rPr lang="en-US" sz="4000" b="1" dirty="0" smtClean="0"/>
              <a:t>Making the</a:t>
            </a:r>
            <a:br>
              <a:rPr lang="en-US" sz="4000" b="1" dirty="0" smtClean="0"/>
            </a:br>
            <a:r>
              <a:rPr lang="en-US" sz="4000" b="1" dirty="0" smtClean="0"/>
              <a:t>Business Case</a:t>
            </a:r>
            <a:endParaRPr lang="en-US" sz="4000" b="1" dirty="0"/>
          </a:p>
        </p:txBody>
      </p:sp>
      <p:sp>
        <p:nvSpPr>
          <p:cNvPr id="4" name="Text Placeholder 3"/>
          <p:cNvSpPr>
            <a:spLocks noGrp="1"/>
          </p:cNvSpPr>
          <p:nvPr>
            <p:ph type="body" sz="quarter" idx="11"/>
          </p:nvPr>
        </p:nvSpPr>
        <p:spPr>
          <a:xfrm>
            <a:off x="477838" y="1720527"/>
            <a:ext cx="8262937" cy="4855662"/>
          </a:xfrm>
        </p:spPr>
        <p:txBody>
          <a:bodyPr/>
          <a:lstStyle/>
          <a:p>
            <a:r>
              <a:rPr lang="en-US" sz="2800" b="1" dirty="0" smtClean="0"/>
              <a:t>Hardware</a:t>
            </a:r>
          </a:p>
          <a:p>
            <a:pPr lvl="1"/>
            <a:r>
              <a:rPr lang="en-US" sz="2400" dirty="0" smtClean="0"/>
              <a:t>On demand expansion</a:t>
            </a:r>
          </a:p>
          <a:p>
            <a:pPr lvl="1"/>
            <a:r>
              <a:rPr lang="en-US" sz="2400" dirty="0" smtClean="0"/>
              <a:t>Reduced downtime during maintenance</a:t>
            </a:r>
          </a:p>
          <a:p>
            <a:r>
              <a:rPr lang="en-US" sz="2800" b="1" dirty="0" smtClean="0"/>
              <a:t>Staffing</a:t>
            </a:r>
          </a:p>
          <a:p>
            <a:r>
              <a:rPr lang="en-US" sz="2800" b="1" dirty="0" smtClean="0"/>
              <a:t>Facility</a:t>
            </a:r>
          </a:p>
          <a:p>
            <a:pPr lvl="1"/>
            <a:r>
              <a:rPr lang="en-US" sz="2400" dirty="0"/>
              <a:t>Security</a:t>
            </a:r>
          </a:p>
          <a:p>
            <a:pPr lvl="1"/>
            <a:r>
              <a:rPr lang="en-US" sz="2400" dirty="0"/>
              <a:t>Fire safety</a:t>
            </a:r>
          </a:p>
          <a:p>
            <a:pPr lvl="1"/>
            <a:r>
              <a:rPr lang="en-US" sz="2400" dirty="0"/>
              <a:t>Maintenance</a:t>
            </a:r>
          </a:p>
          <a:p>
            <a:pPr lvl="1"/>
            <a:r>
              <a:rPr lang="en-US" sz="2400" dirty="0" smtClean="0"/>
              <a:t>Utilities</a:t>
            </a:r>
            <a:endParaRPr lang="en-US" sz="2400" dirty="0"/>
          </a:p>
          <a:p>
            <a:r>
              <a:rPr lang="en-US" sz="2800" b="1" dirty="0" smtClean="0"/>
              <a:t>Business continuity</a:t>
            </a:r>
          </a:p>
        </p:txBody>
      </p:sp>
      <p:sp>
        <p:nvSpPr>
          <p:cNvPr id="2" name="Slide Number Placeholder 1"/>
          <p:cNvSpPr>
            <a:spLocks noGrp="1"/>
          </p:cNvSpPr>
          <p:nvPr>
            <p:ph type="sldNum" sz="quarter" idx="12"/>
          </p:nvPr>
        </p:nvSpPr>
        <p:spPr/>
        <p:txBody>
          <a:bodyPr/>
          <a:lstStyle/>
          <a:p>
            <a:pPr>
              <a:defRPr/>
            </a:pPr>
            <a:fld id="{27F6F277-9021-45D3-83F5-14F02C1FAC9E}" type="slidenum">
              <a:rPr lang="en-US" smtClean="0"/>
              <a:pPr>
                <a:defRPr/>
              </a:pPr>
              <a:t>6</a:t>
            </a:fld>
            <a:endParaRPr lang="en-US"/>
          </a:p>
        </p:txBody>
      </p:sp>
    </p:spTree>
    <p:extLst>
      <p:ext uri="{BB962C8B-B14F-4D97-AF65-F5344CB8AC3E}">
        <p14:creationId xmlns:p14="http://schemas.microsoft.com/office/powerpoint/2010/main" val="242992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7</a:t>
            </a:fld>
            <a:endParaRPr lang="en-US"/>
          </a:p>
        </p:txBody>
      </p:sp>
      <p:grpSp>
        <p:nvGrpSpPr>
          <p:cNvPr id="10" name="Group 9"/>
          <p:cNvGrpSpPr/>
          <p:nvPr/>
        </p:nvGrpSpPr>
        <p:grpSpPr>
          <a:xfrm>
            <a:off x="3175862" y="3104124"/>
            <a:ext cx="2664192" cy="649705"/>
            <a:chOff x="3175862" y="3104124"/>
            <a:chExt cx="2664192" cy="649705"/>
          </a:xfrm>
        </p:grpSpPr>
        <p:sp>
          <p:nvSpPr>
            <p:cNvPr id="9" name="Rounded Rectangle 8"/>
            <p:cNvSpPr/>
            <p:nvPr/>
          </p:nvSpPr>
          <p:spPr bwMode="auto">
            <a:xfrm>
              <a:off x="3200400" y="3104124"/>
              <a:ext cx="2634916" cy="649705"/>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sp>
          <p:nvSpPr>
            <p:cNvPr id="6" name="TextBox 5"/>
            <p:cNvSpPr txBox="1"/>
            <p:nvPr/>
          </p:nvSpPr>
          <p:spPr bwMode="auto">
            <a:xfrm>
              <a:off x="3175862" y="3104125"/>
              <a:ext cx="2664192" cy="646331"/>
            </a:xfrm>
            <a:prstGeom prst="rect">
              <a:avLst/>
            </a:prstGeom>
            <a:noFill/>
            <a:ln w="9525">
              <a:noFill/>
              <a:miter lim="800000"/>
              <a:headEnd/>
              <a:tailEnd/>
            </a:ln>
          </p:spPr>
          <p:txBody>
            <a:bodyPr wrap="none" rtlCol="0">
              <a:spAutoFit/>
            </a:bodyPr>
            <a:lstStyle/>
            <a:p>
              <a:pPr algn="ctr"/>
              <a:r>
                <a:rPr lang="en-US" sz="3600" b="1" dirty="0" smtClean="0">
                  <a:solidFill>
                    <a:srgbClr val="FFFFFF"/>
                  </a:solidFill>
                  <a:latin typeface="Arial" pitchFamily="34" charset="0"/>
                  <a:ea typeface="Times New Roman" pitchFamily="18" charset="0"/>
                  <a:cs typeface="Arial" pitchFamily="34" charset="0"/>
                  <a:hlinkClick r:id="rId2"/>
                </a:rPr>
                <a:t>CDW Video</a:t>
              </a:r>
              <a:endParaRPr lang="en-US" sz="3600" b="1" dirty="0">
                <a:solidFill>
                  <a:srgbClr val="FFFFFF"/>
                </a:solidFill>
                <a:latin typeface="Arial" pitchFamily="34" charset="0"/>
                <a:ea typeface="Times New Roman" pitchFamily="18" charset="0"/>
                <a:cs typeface="Arial" pitchFamily="34" charset="0"/>
              </a:endParaRPr>
            </a:p>
          </p:txBody>
        </p:sp>
      </p:grpSp>
    </p:spTree>
    <p:extLst>
      <p:ext uri="{BB962C8B-B14F-4D97-AF65-F5344CB8AC3E}">
        <p14:creationId xmlns:p14="http://schemas.microsoft.com/office/powerpoint/2010/main" val="28239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E51E22-D867-4A24-829F-7671BC5A1471}" type="slidenum">
              <a:rPr lang="en-US" smtClean="0"/>
              <a:pPr>
                <a:defRPr/>
              </a:pPr>
              <a:t>8</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63" y="1605976"/>
            <a:ext cx="2207282" cy="138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084480" y="3006230"/>
            <a:ext cx="2274982"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Segoe UI" pitchFamily="34" charset="0"/>
                <a:cs typeface="Arial" pitchFamily="34" charset="0"/>
              </a:rPr>
              <a:t>Robust data center</a:t>
            </a:r>
            <a:endParaRPr lang="en-US" b="1" dirty="0">
              <a:solidFill>
                <a:srgbClr val="000000"/>
              </a:solidFill>
              <a:latin typeface="Arial" pitchFamily="34" charset="0"/>
              <a:ea typeface="Segoe UI"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24" y="1428233"/>
            <a:ext cx="1454506" cy="1879626"/>
          </a:xfrm>
          <a:prstGeom prst="rect">
            <a:avLst/>
          </a:prstGeom>
        </p:spPr>
      </p:pic>
      <p:sp>
        <p:nvSpPr>
          <p:cNvPr id="7" name="TextBox 6"/>
          <p:cNvSpPr txBox="1"/>
          <p:nvPr/>
        </p:nvSpPr>
        <p:spPr bwMode="auto">
          <a:xfrm>
            <a:off x="5296480" y="3279450"/>
            <a:ext cx="2634055"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High capacity network</a:t>
            </a:r>
            <a:endParaRPr lang="en-US" b="1" dirty="0">
              <a:solidFill>
                <a:srgbClr val="000000"/>
              </a:solidFill>
              <a:latin typeface="Arial" pitchFamily="34" charset="0"/>
              <a:ea typeface="Times New Roman" pitchFamily="18" charset="0"/>
              <a:cs typeface="Arial" pitchFamily="34" charset="0"/>
            </a:endParaRPr>
          </a:p>
        </p:txBody>
      </p:sp>
      <p:grpSp>
        <p:nvGrpSpPr>
          <p:cNvPr id="9" name="Group 53"/>
          <p:cNvGrpSpPr>
            <a:grpSpLocks/>
          </p:cNvGrpSpPr>
          <p:nvPr/>
        </p:nvGrpSpPr>
        <p:grpSpPr bwMode="auto">
          <a:xfrm>
            <a:off x="1702129" y="3654100"/>
            <a:ext cx="1149352" cy="1824790"/>
            <a:chOff x="132" y="2208"/>
            <a:chExt cx="684" cy="1344"/>
          </a:xfrm>
        </p:grpSpPr>
        <p:pic>
          <p:nvPicPr>
            <p:cNvPr id="10"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11"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8" name="TextBox 7"/>
          <p:cNvSpPr txBox="1"/>
          <p:nvPr/>
        </p:nvSpPr>
        <p:spPr bwMode="auto">
          <a:xfrm>
            <a:off x="993501" y="5498438"/>
            <a:ext cx="2544287" cy="646331"/>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Consolidated storage</a:t>
            </a:r>
          </a:p>
          <a:p>
            <a:pPr algn="ctr"/>
            <a:r>
              <a:rPr lang="en-US" b="1" dirty="0" smtClean="0">
                <a:solidFill>
                  <a:srgbClr val="000000"/>
                </a:solidFill>
                <a:latin typeface="Arial" pitchFamily="34" charset="0"/>
                <a:ea typeface="Times New Roman" pitchFamily="18" charset="0"/>
                <a:cs typeface="Arial" pitchFamily="34" charset="0"/>
              </a:rPr>
              <a:t> and virtual servers </a:t>
            </a:r>
            <a:endParaRPr lang="en-US" b="1" dirty="0">
              <a:solidFill>
                <a:srgbClr val="000000"/>
              </a:solidFill>
              <a:latin typeface="Arial" pitchFamily="34" charset="0"/>
              <a:ea typeface="Times New Roman" pitchFamily="18" charset="0"/>
              <a:cs typeface="Arial" pitchFamily="34" charset="0"/>
            </a:endParaRPr>
          </a:p>
        </p:txBody>
      </p:sp>
      <p:sp>
        <p:nvSpPr>
          <p:cNvPr id="12" name="TextBox 11"/>
          <p:cNvSpPr txBox="1"/>
          <p:nvPr/>
        </p:nvSpPr>
        <p:spPr bwMode="auto">
          <a:xfrm>
            <a:off x="5811256" y="5442795"/>
            <a:ext cx="1628569" cy="646331"/>
          </a:xfrm>
          <a:prstGeom prst="rect">
            <a:avLst/>
          </a:prstGeom>
          <a:noFill/>
          <a:ln w="9525">
            <a:noFill/>
            <a:miter lim="800000"/>
            <a:headEnd/>
            <a:tailEnd/>
          </a:ln>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Excellent DR capability </a:t>
            </a:r>
            <a:endParaRPr lang="en-US" b="1" dirty="0">
              <a:solidFill>
                <a:srgbClr val="000000"/>
              </a:solidFill>
              <a:latin typeface="Arial" pitchFamily="34" charset="0"/>
              <a:ea typeface="Times New Roman" pitchFamily="18"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3887749"/>
            <a:ext cx="1802517" cy="1535320"/>
          </a:xfrm>
          <a:prstGeom prst="rect">
            <a:avLst/>
          </a:prstGeom>
        </p:spPr>
      </p:pic>
      <p:sp>
        <p:nvSpPr>
          <p:cNvPr id="16" name="Title 1"/>
          <p:cNvSpPr>
            <a:spLocks noGrp="1"/>
          </p:cNvSpPr>
          <p:nvPr>
            <p:ph type="title"/>
          </p:nvPr>
        </p:nvSpPr>
        <p:spPr>
          <a:xfrm>
            <a:off x="457200" y="274638"/>
            <a:ext cx="8229600" cy="1143000"/>
          </a:xfrm>
        </p:spPr>
        <p:txBody>
          <a:bodyPr/>
          <a:lstStyle/>
          <a:p>
            <a:r>
              <a:rPr lang="en-US" sz="4000" b="1" dirty="0" smtClean="0"/>
              <a:t>Technical Requirements	</a:t>
            </a:r>
            <a:endParaRPr lang="en-US" sz="4000" b="1" dirty="0"/>
          </a:p>
        </p:txBody>
      </p:sp>
    </p:spTree>
    <p:extLst>
      <p:ext uri="{BB962C8B-B14F-4D97-AF65-F5344CB8AC3E}">
        <p14:creationId xmlns:p14="http://schemas.microsoft.com/office/powerpoint/2010/main" val="372224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457200" y="274638"/>
            <a:ext cx="8229600" cy="1143000"/>
          </a:xfrm>
        </p:spPr>
        <p:txBody>
          <a:bodyPr/>
          <a:lstStyle/>
          <a:p>
            <a:r>
              <a:rPr lang="en-US" sz="4000" b="1" dirty="0" smtClean="0"/>
              <a:t>Technical Requirements	</a:t>
            </a:r>
            <a:endParaRPr lang="en-US" sz="4000" b="1" dirty="0"/>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63" y="1605976"/>
            <a:ext cx="2207282" cy="138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bwMode="auto">
          <a:xfrm>
            <a:off x="1084480" y="3006230"/>
            <a:ext cx="2274982"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Segoe UI" pitchFamily="34" charset="0"/>
                <a:cs typeface="Arial" pitchFamily="34" charset="0"/>
              </a:rPr>
              <a:t>Robust data center</a:t>
            </a:r>
            <a:endParaRPr lang="en-US" b="1" dirty="0">
              <a:solidFill>
                <a:srgbClr val="000000"/>
              </a:solidFill>
              <a:latin typeface="Arial" pitchFamily="34" charset="0"/>
              <a:ea typeface="Segoe UI" pitchFamily="34" charset="0"/>
              <a:cs typeface="Arial" pitchFamily="34" charset="0"/>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24" y="1428233"/>
            <a:ext cx="1454506" cy="1879626"/>
          </a:xfrm>
          <a:prstGeom prst="rect">
            <a:avLst/>
          </a:prstGeom>
        </p:spPr>
      </p:pic>
      <p:sp>
        <p:nvSpPr>
          <p:cNvPr id="35" name="TextBox 34"/>
          <p:cNvSpPr txBox="1"/>
          <p:nvPr/>
        </p:nvSpPr>
        <p:spPr bwMode="auto">
          <a:xfrm>
            <a:off x="5296480" y="3279450"/>
            <a:ext cx="2634055" cy="369332"/>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High capacity network</a:t>
            </a:r>
            <a:endParaRPr lang="en-US" b="1" dirty="0">
              <a:solidFill>
                <a:srgbClr val="000000"/>
              </a:solidFill>
              <a:latin typeface="Arial" pitchFamily="34" charset="0"/>
              <a:ea typeface="Times New Roman" pitchFamily="18" charset="0"/>
              <a:cs typeface="Arial" pitchFamily="34" charset="0"/>
            </a:endParaRPr>
          </a:p>
        </p:txBody>
      </p:sp>
      <p:grpSp>
        <p:nvGrpSpPr>
          <p:cNvPr id="36" name="Group 53"/>
          <p:cNvGrpSpPr>
            <a:grpSpLocks/>
          </p:cNvGrpSpPr>
          <p:nvPr/>
        </p:nvGrpSpPr>
        <p:grpSpPr bwMode="auto">
          <a:xfrm>
            <a:off x="1702129" y="3654100"/>
            <a:ext cx="1149352" cy="1824790"/>
            <a:chOff x="132" y="2208"/>
            <a:chExt cx="684" cy="1344"/>
          </a:xfrm>
        </p:grpSpPr>
        <p:pic>
          <p:nvPicPr>
            <p:cNvPr id="37" name="Picture 54"/>
            <p:cNvPicPr>
              <a:picLocks noChangeAspect="1" noChangeArrowheads="1"/>
            </p:cNvPicPr>
            <p:nvPr/>
          </p:nvPicPr>
          <p:blipFill>
            <a:blip r:embed="rId4" cstate="print"/>
            <a:srcRect/>
            <a:stretch>
              <a:fillRect/>
            </a:stretch>
          </p:blipFill>
          <p:spPr bwMode="auto">
            <a:xfrm>
              <a:off x="132" y="2208"/>
              <a:ext cx="684" cy="720"/>
            </a:xfrm>
            <a:prstGeom prst="rect">
              <a:avLst/>
            </a:prstGeom>
            <a:noFill/>
          </p:spPr>
        </p:pic>
        <p:pic>
          <p:nvPicPr>
            <p:cNvPr id="38" name="Picture 55"/>
            <p:cNvPicPr>
              <a:picLocks noChangeAspect="1" noChangeArrowheads="1"/>
            </p:cNvPicPr>
            <p:nvPr/>
          </p:nvPicPr>
          <p:blipFill>
            <a:blip r:embed="rId4" cstate="print"/>
            <a:srcRect/>
            <a:stretch>
              <a:fillRect/>
            </a:stretch>
          </p:blipFill>
          <p:spPr bwMode="auto">
            <a:xfrm>
              <a:off x="132" y="2832"/>
              <a:ext cx="684" cy="720"/>
            </a:xfrm>
            <a:prstGeom prst="rect">
              <a:avLst/>
            </a:prstGeom>
            <a:noFill/>
          </p:spPr>
        </p:pic>
      </p:grpSp>
      <p:sp>
        <p:nvSpPr>
          <p:cNvPr id="39" name="TextBox 38"/>
          <p:cNvSpPr txBox="1"/>
          <p:nvPr/>
        </p:nvSpPr>
        <p:spPr bwMode="auto">
          <a:xfrm>
            <a:off x="993501" y="5498438"/>
            <a:ext cx="2544287" cy="646331"/>
          </a:xfrm>
          <a:prstGeom prst="rect">
            <a:avLst/>
          </a:prstGeom>
          <a:noFill/>
          <a:ln w="9525">
            <a:noFill/>
            <a:miter lim="800000"/>
            <a:headEnd/>
            <a:tailEnd/>
          </a:ln>
        </p:spPr>
        <p:txBody>
          <a:bodyPr wrap="none" rtlCol="0">
            <a:spAutoFit/>
          </a:bodyPr>
          <a:lstStyle/>
          <a:p>
            <a:pPr algn="ctr"/>
            <a:r>
              <a:rPr lang="en-US" b="1" dirty="0" smtClean="0">
                <a:solidFill>
                  <a:srgbClr val="000000"/>
                </a:solidFill>
                <a:latin typeface="Arial" pitchFamily="34" charset="0"/>
                <a:ea typeface="Times New Roman" pitchFamily="18" charset="0"/>
                <a:cs typeface="Arial" pitchFamily="34" charset="0"/>
              </a:rPr>
              <a:t>Consolidated storage</a:t>
            </a:r>
          </a:p>
          <a:p>
            <a:pPr algn="ctr"/>
            <a:r>
              <a:rPr lang="en-US" b="1" dirty="0" smtClean="0">
                <a:solidFill>
                  <a:srgbClr val="000000"/>
                </a:solidFill>
                <a:latin typeface="Arial" pitchFamily="34" charset="0"/>
                <a:ea typeface="Times New Roman" pitchFamily="18" charset="0"/>
                <a:cs typeface="Arial" pitchFamily="34" charset="0"/>
              </a:rPr>
              <a:t> and virtual servers </a:t>
            </a:r>
            <a:endParaRPr lang="en-US" b="1" dirty="0">
              <a:solidFill>
                <a:srgbClr val="000000"/>
              </a:solidFill>
              <a:latin typeface="Arial" pitchFamily="34" charset="0"/>
              <a:ea typeface="Times New Roman" pitchFamily="18" charset="0"/>
              <a:cs typeface="Arial" pitchFamily="34" charset="0"/>
            </a:endParaRPr>
          </a:p>
        </p:txBody>
      </p:sp>
      <p:sp>
        <p:nvSpPr>
          <p:cNvPr id="40" name="TextBox 39"/>
          <p:cNvSpPr txBox="1"/>
          <p:nvPr/>
        </p:nvSpPr>
        <p:spPr bwMode="auto">
          <a:xfrm>
            <a:off x="5811256" y="5442795"/>
            <a:ext cx="1628569" cy="646331"/>
          </a:xfrm>
          <a:prstGeom prst="rect">
            <a:avLst/>
          </a:prstGeom>
          <a:noFill/>
          <a:ln w="9525">
            <a:noFill/>
            <a:miter lim="800000"/>
            <a:headEnd/>
            <a:tailEnd/>
          </a:ln>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Excellent DR capability </a:t>
            </a:r>
            <a:endParaRPr lang="en-US" b="1" dirty="0">
              <a:solidFill>
                <a:srgbClr val="000000"/>
              </a:solidFill>
              <a:latin typeface="Arial" pitchFamily="34" charset="0"/>
              <a:ea typeface="Times New Roman" pitchFamily="18" charset="0"/>
              <a:cs typeface="Arial" pitchFamily="34" charset="0"/>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3887749"/>
            <a:ext cx="1802517" cy="1535320"/>
          </a:xfrm>
          <a:prstGeom prst="rect">
            <a:avLst/>
          </a:prstGeom>
        </p:spPr>
      </p:pic>
      <p:sp>
        <p:nvSpPr>
          <p:cNvPr id="42" name="Rectangle 41"/>
          <p:cNvSpPr/>
          <p:nvPr/>
        </p:nvSpPr>
        <p:spPr bwMode="auto">
          <a:xfrm>
            <a:off x="0" y="409073"/>
            <a:ext cx="9144000" cy="608797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8F3D2"/>
              </a:solidFill>
              <a:effectLst/>
              <a:latin typeface="Trade Gothic LT Std" pitchFamily="50"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675" y="1265063"/>
            <a:ext cx="5570660" cy="35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1744578" y="4770917"/>
            <a:ext cx="5594685" cy="584775"/>
          </a:xfrm>
          <a:prstGeom prst="rect">
            <a:avLst/>
          </a:prstGeom>
          <a:noFill/>
          <a:ln w="9525">
            <a:noFill/>
            <a:miter lim="800000"/>
            <a:headEnd/>
            <a:tailEnd/>
          </a:ln>
        </p:spPr>
        <p:txBody>
          <a:bodyPr wrap="square" rtlCol="0">
            <a:spAutoFit/>
          </a:bodyPr>
          <a:lstStyle/>
          <a:p>
            <a:pPr algn="ctr"/>
            <a:r>
              <a:rPr lang="en-US" sz="3200" b="1" dirty="0" smtClean="0">
                <a:solidFill>
                  <a:srgbClr val="000000"/>
                </a:solidFill>
                <a:latin typeface="Arial" pitchFamily="34" charset="0"/>
                <a:ea typeface="Segoe UI" pitchFamily="34" charset="0"/>
                <a:cs typeface="Arial" pitchFamily="34" charset="0"/>
              </a:rPr>
              <a:t>Robust data center</a:t>
            </a:r>
            <a:endParaRPr lang="en-US" sz="3200" b="1" dirty="0">
              <a:solidFill>
                <a:srgbClr val="000000"/>
              </a:solidFill>
              <a:latin typeface="Arial" pitchFamily="34" charset="0"/>
              <a:ea typeface="Segoe UI" pitchFamily="34" charset="0"/>
              <a:cs typeface="Arial" pitchFamily="34" charset="0"/>
            </a:endParaRPr>
          </a:p>
        </p:txBody>
      </p:sp>
      <p:sp>
        <p:nvSpPr>
          <p:cNvPr id="43" name="Slide Number Placeholder 3"/>
          <p:cNvSpPr>
            <a:spLocks noGrp="1"/>
          </p:cNvSpPr>
          <p:nvPr>
            <p:ph type="sldNum" sz="quarter" idx="10"/>
          </p:nvPr>
        </p:nvSpPr>
        <p:spPr>
          <a:xfrm>
            <a:off x="6858000" y="6501064"/>
            <a:ext cx="2133600" cy="244475"/>
          </a:xfrm>
        </p:spPr>
        <p:txBody>
          <a:bodyPr/>
          <a:lstStyle/>
          <a:p>
            <a:pPr>
              <a:defRPr/>
            </a:pPr>
            <a:fld id="{DDE51E22-D867-4A24-829F-7671BC5A1471}" type="slidenum">
              <a:rPr lang="en-US" smtClean="0"/>
              <a:pPr>
                <a:defRPr/>
              </a:pPr>
              <a:t>9</a:t>
            </a:fld>
            <a:endParaRPr lang="en-US" dirty="0"/>
          </a:p>
        </p:txBody>
      </p:sp>
    </p:spTree>
    <p:extLst>
      <p:ext uri="{BB962C8B-B14F-4D97-AF65-F5344CB8AC3E}">
        <p14:creationId xmlns:p14="http://schemas.microsoft.com/office/powerpoint/2010/main" val="3722244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vpit-iu-integrated-image-2007-1">
  <a:themeElements>
    <a:clrScheme name="Office Theme 1">
      <a:dk1>
        <a:srgbClr val="4D4D4D"/>
      </a:dk1>
      <a:lt1>
        <a:srgbClr val="F8F3D2"/>
      </a:lt1>
      <a:dk2>
        <a:srgbClr val="7D110C"/>
      </a:dk2>
      <a:lt2>
        <a:srgbClr val="F8F3D2"/>
      </a:lt2>
      <a:accent1>
        <a:srgbClr val="F8F3D2"/>
      </a:accent1>
      <a:accent2>
        <a:srgbClr val="333333"/>
      </a:accent2>
      <a:accent3>
        <a:srgbClr val="BFAAAA"/>
      </a:accent3>
      <a:accent4>
        <a:srgbClr val="D4D0B3"/>
      </a:accent4>
      <a:accent5>
        <a:srgbClr val="FBF8E5"/>
      </a:accent5>
      <a:accent6>
        <a:srgbClr val="2D2D2D"/>
      </a:accent6>
      <a:hlink>
        <a:srgbClr val="FFFFFF"/>
      </a:hlink>
      <a:folHlink>
        <a:srgbClr val="FFFFFF"/>
      </a:folHlink>
    </a:clrScheme>
    <a:fontScheme name="Custom 1">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8F3D2"/>
            </a:solidFill>
            <a:effectLst/>
            <a:latin typeface="Trade Gothic LT Std"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8F3D2"/>
            </a:solidFill>
            <a:effectLst/>
            <a:latin typeface="Trade Gothic LT Std" pitchFamily="50" charset="0"/>
          </a:defRPr>
        </a:defPPr>
      </a:lstStyle>
    </a:lnDef>
    <a:txDef>
      <a:spPr bwMode="auto">
        <a:noFill/>
        <a:ln w="9525">
          <a:noFill/>
          <a:miter lim="800000"/>
          <a:headEnd/>
          <a:tailEnd/>
        </a:ln>
      </a:spPr>
      <a:bodyPr/>
      <a:lstStyle>
        <a:defPPr algn="ctr">
          <a:defRPr sz="1600">
            <a:ea typeface="Times New Roman" pitchFamily="18" charset="0"/>
            <a:cs typeface="Arial" charset="0"/>
          </a:defRPr>
        </a:defPPr>
      </a:lstStyle>
    </a:txDef>
  </a:objectDefaults>
  <a:extraClrSchemeLst>
    <a:extraClrScheme>
      <a:clrScheme name="Office Theme 1">
        <a:dk1>
          <a:srgbClr val="4D4D4D"/>
        </a:dk1>
        <a:lt1>
          <a:srgbClr val="F8F3D2"/>
        </a:lt1>
        <a:dk2>
          <a:srgbClr val="7D110C"/>
        </a:dk2>
        <a:lt2>
          <a:srgbClr val="F8F3D2"/>
        </a:lt2>
        <a:accent1>
          <a:srgbClr val="F8F3D2"/>
        </a:accent1>
        <a:accent2>
          <a:srgbClr val="333333"/>
        </a:accent2>
        <a:accent3>
          <a:srgbClr val="BFAAAA"/>
        </a:accent3>
        <a:accent4>
          <a:srgbClr val="D4D0B3"/>
        </a:accent4>
        <a:accent5>
          <a:srgbClr val="FBF8E5"/>
        </a:accent5>
        <a:accent6>
          <a:srgbClr val="2D2D2D"/>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E1A4B9A7D6344B47D88B1CF37A5C3" ma:contentTypeVersion="0" ma:contentTypeDescription="Create a new document." ma:contentTypeScope="" ma:versionID="4b225f75d94e27cb842779725c41cc6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7564D0-AEAD-4D0D-AB60-F345B16D6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2CAD31-D833-4409-BC4A-549B449F85A3}">
  <ds:schemaRefs>
    <ds:schemaRef ds:uri="http://schemas.microsoft.com/sharepoint/v3/contenttype/forms"/>
  </ds:schemaRefs>
</ds:datastoreItem>
</file>

<file path=customXml/itemProps3.xml><?xml version="1.0" encoding="utf-8"?>
<ds:datastoreItem xmlns:ds="http://schemas.openxmlformats.org/officeDocument/2006/customXml" ds:itemID="{A1212F60-330D-4113-8F0B-EFD66CE3244C}">
  <ds:schemaRef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ovpit-iu-integrated-image-2007-1</Template>
  <TotalTime>1390</TotalTime>
  <Words>813</Words>
  <Application>Microsoft Office PowerPoint</Application>
  <PresentationFormat>On-screen Show (4:3)</PresentationFormat>
  <Paragraphs>166</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ovpit-iu-integrated-image-2007-1</vt:lpstr>
      <vt:lpstr>A Path to the Community Cloud Making Above Campuses Services a Reality</vt:lpstr>
      <vt:lpstr>Indiana Commission for Higher Education Operating Efficiency Guidelines </vt:lpstr>
      <vt:lpstr>PowerPoint Presentation</vt:lpstr>
      <vt:lpstr>PowerPoint Presentation</vt:lpstr>
      <vt:lpstr>PowerPoint Presentation</vt:lpstr>
      <vt:lpstr>Making the Business Case</vt:lpstr>
      <vt:lpstr>PowerPoint Presentation</vt:lpstr>
      <vt:lpstr>Technical Requirements </vt:lpstr>
      <vt:lpstr>Technical Requirements </vt:lpstr>
      <vt:lpstr>Technical Requirements </vt:lpstr>
      <vt:lpstr>Technical Requirements </vt:lpstr>
      <vt:lpstr>Technical Requirements </vt:lpstr>
      <vt:lpstr>Technical Requirements </vt:lpstr>
      <vt:lpstr>Review of type of Cloud Services</vt:lpstr>
      <vt:lpstr>Examples of Services </vt:lpstr>
      <vt:lpstr>Examples of Services </vt:lpstr>
      <vt:lpstr>Examples of Services </vt:lpstr>
      <vt:lpstr>Examples of Services </vt:lpstr>
      <vt:lpstr>Examples of Services </vt:lpstr>
      <vt:lpstr>Barriers </vt:lpstr>
      <vt:lpstr>Cultural Barriers Control is a Perception and Trust is Hard</vt:lpstr>
      <vt:lpstr>New Business Models </vt:lpstr>
      <vt:lpstr>A Path to the Community Cloud Making Above Campuses Services a Reality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Path to the Community Cloud – Making Above Campuses Services a Reality</dc:title>
  <dc:subject>ENT11</dc:subject>
  <dc:creator>dcromwel;rlowden@iu.edu;vgordon@iupui.edu</dc:creator>
  <cp:lastModifiedBy>Dennis Cromwell</cp:lastModifiedBy>
  <cp:revision>101</cp:revision>
  <dcterms:created xsi:type="dcterms:W3CDTF">2008-02-09T17:55:32Z</dcterms:created>
  <dcterms:modified xsi:type="dcterms:W3CDTF">2011-05-09T21:09:34Z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0x010100694E1A4B9A7D6344B47D88B1CF37A5C3</vt:lpwstr>
  </property>
</Properties>
</file>