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notesSlides/notesSlide23.xml" ContentType="application/vnd.openxmlformats-officedocument.presentationml.notesSlide+xml"/>
  <Override PartName="/ppt/charts/chart2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7" r:id="rId2"/>
    <p:sldId id="258" r:id="rId3"/>
    <p:sldId id="291" r:id="rId4"/>
    <p:sldId id="281" r:id="rId5"/>
    <p:sldId id="263" r:id="rId6"/>
    <p:sldId id="261" r:id="rId7"/>
    <p:sldId id="264" r:id="rId8"/>
    <p:sldId id="275" r:id="rId9"/>
    <p:sldId id="282" r:id="rId10"/>
    <p:sldId id="262" r:id="rId11"/>
    <p:sldId id="285" r:id="rId12"/>
    <p:sldId id="276" r:id="rId13"/>
    <p:sldId id="279" r:id="rId14"/>
    <p:sldId id="265" r:id="rId15"/>
    <p:sldId id="266" r:id="rId16"/>
    <p:sldId id="284" r:id="rId17"/>
    <p:sldId id="259" r:id="rId18"/>
    <p:sldId id="294" r:id="rId19"/>
    <p:sldId id="290" r:id="rId20"/>
    <p:sldId id="283" r:id="rId21"/>
    <p:sldId id="272" r:id="rId22"/>
    <p:sldId id="271" r:id="rId23"/>
    <p:sldId id="273" r:id="rId24"/>
    <p:sldId id="292" r:id="rId25"/>
    <p:sldId id="278" r:id="rId26"/>
    <p:sldId id="270" r:id="rId27"/>
    <p:sldId id="286" r:id="rId28"/>
    <p:sldId id="287" r:id="rId29"/>
    <p:sldId id="288" r:id="rId30"/>
    <p:sldId id="289" r:id="rId31"/>
    <p:sldId id="260" r:id="rId32"/>
    <p:sldId id="29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EE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72387" autoAdjust="0"/>
  </p:normalViewPr>
  <p:slideViewPr>
    <p:cSldViewPr snapToGrid="0" snapToObjects="1">
      <p:cViewPr varScale="1">
        <p:scale>
          <a:sx n="81" d="100"/>
          <a:sy n="81" d="100"/>
        </p:scale>
        <p:origin x="-231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6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0090"/>
              </a:solidFill>
            </c:spPr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accent1"/>
              </a:solidFill>
            </c:spPr>
          </c:dPt>
          <c:cat>
            <c:strRef>
              <c:f>Sheet1!$A$2:$A$4</c:f>
              <c:strCache>
                <c:ptCount val="3"/>
                <c:pt idx="0">
                  <c:v>Demand</c:v>
                </c:pt>
                <c:pt idx="1">
                  <c:v>Design</c:v>
                </c:pt>
                <c:pt idx="2">
                  <c:v>Deliver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42.0</c:v>
                </c:pt>
                <c:pt idx="1">
                  <c:v>46.0</c:v>
                </c:pt>
                <c:pt idx="2">
                  <c:v>696.0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800000"/>
            </a:solidFill>
          </c:spPr>
          <c:explosion val="25"/>
          <c:dPt>
            <c:idx val="0"/>
            <c:bubble3D val="0"/>
            <c:spPr>
              <a:solidFill>
                <a:srgbClr val="000090"/>
              </a:solidFill>
            </c:spPr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cat>
            <c:strRef>
              <c:f>Sheet1!$A$2:$A$4</c:f>
              <c:strCache>
                <c:ptCount val="3"/>
                <c:pt idx="0">
                  <c:v>Demand</c:v>
                </c:pt>
                <c:pt idx="1">
                  <c:v>Design</c:v>
                </c:pt>
                <c:pt idx="2">
                  <c:v>Deliver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0.25</c:v>
                </c:pt>
                <c:pt idx="1">
                  <c:v>0.3</c:v>
                </c:pt>
                <c:pt idx="2">
                  <c:v>0.45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708CC-ADE6-284B-8345-DDE6F7A047EA}" type="datetimeFigureOut">
              <a:rPr lang="en-US" smtClean="0"/>
              <a:t>5/15/11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194A5-8179-5847-B0F9-2E3CE4988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13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54A4A-9BE5-904F-8396-88F1F02789AC}" type="datetimeFigureOut">
              <a:rPr lang="en-US" smtClean="0"/>
              <a:t>5/15/11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102E8-21E6-1042-A52D-0C5FF64CF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28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102E8-21E6-1042-A52D-0C5FF64CFE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01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102E8-21E6-1042-A52D-0C5FF64CFE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710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102E8-21E6-1042-A52D-0C5FF64CFE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33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102E8-21E6-1042-A52D-0C5FF64CFE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669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102E8-21E6-1042-A52D-0C5FF64CFE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55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Robert </a:t>
            </a:r>
            <a:r>
              <a:rPr lang="en-US" dirty="0" err="1" smtClean="0"/>
              <a:t>Nardelli</a:t>
            </a:r>
            <a:r>
              <a:rPr lang="en-US" dirty="0" smtClean="0"/>
              <a:t> on Charlie Rose, 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102E8-21E6-1042-A52D-0C5FF64CFE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97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102E8-21E6-1042-A52D-0C5FF64CFE8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471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102E8-21E6-1042-A52D-0C5FF64CFE8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974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102E8-21E6-1042-A52D-0C5FF64CFE8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036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 kidding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102E8-21E6-1042-A52D-0C5FF64CFE8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124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102E8-21E6-1042-A52D-0C5FF64CFE8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74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102E8-21E6-1042-A52D-0C5FF64CFE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689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Graphic</a:t>
            </a:r>
            <a:r>
              <a:rPr lang="en-US" baseline="0" dirty="0" smtClean="0"/>
              <a:t> from Time Magazine,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102E8-21E6-1042-A52D-0C5FF64CFE8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965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102E8-21E6-1042-A52D-0C5FF64CFE8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858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102E8-21E6-1042-A52D-0C5FF64CFE8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886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102E8-21E6-1042-A52D-0C5FF64CFE8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700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102E8-21E6-1042-A52D-0C5FF64CFE8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704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102E8-21E6-1042-A52D-0C5FF64CFE8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536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Swimlanes</a:t>
            </a:r>
            <a:r>
              <a:rPr lang="en-US" baseline="0" dirty="0" smtClean="0"/>
              <a:t> are:  developer, tech lead, team, functional owner, analyst, controller (exec) --- need change governance.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102E8-21E6-1042-A52D-0C5FF64CFE8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74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102E8-21E6-1042-A52D-0C5FF64CFE8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758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102E8-21E6-1042-A52D-0C5FF64CFE8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214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102E8-21E6-1042-A52D-0C5FF64CFE8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06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102E8-21E6-1042-A52D-0C5FF64CFE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833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102E8-21E6-1042-A52D-0C5FF64CFE8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367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102E8-21E6-1042-A52D-0C5FF64CFE8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13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102E8-21E6-1042-A52D-0C5FF64CFE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78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102E8-21E6-1042-A52D-0C5FF64CFE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19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102E8-21E6-1042-A52D-0C5FF64CFE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03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102E8-21E6-1042-A52D-0C5FF64CFE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22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102E8-21E6-1042-A52D-0C5FF64CFE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13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102E8-21E6-1042-A52D-0C5FF64CFE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2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5/15/11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5/15/11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5/15/11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5/15/11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5/15/11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5/15/11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jpeg"/><Relationship Id="rId5" Type="http://schemas.openxmlformats.org/officeDocument/2006/relationships/image" Target="../media/image28.gif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jpeg"/><Relationship Id="rId6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image" Target="../media/image47.png"/><Relationship Id="rId5" Type="http://schemas.openxmlformats.org/officeDocument/2006/relationships/image" Target="../media/image48.jpeg"/><Relationship Id="rId6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0.jpeg"/><Relationship Id="rId5" Type="http://schemas.openxmlformats.org/officeDocument/2006/relationships/image" Target="../media/image51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4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7" Type="http://schemas.openxmlformats.org/officeDocument/2006/relationships/image" Target="../media/image21.jpeg"/><Relationship Id="rId8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344" y="503238"/>
            <a:ext cx="8255551" cy="868362"/>
          </a:xfrm>
        </p:spPr>
        <p:txBody>
          <a:bodyPr/>
          <a:lstStyle/>
          <a:p>
            <a:r>
              <a:rPr lang="en-US" sz="2800" dirty="0" smtClean="0"/>
              <a:t>Breaking </a:t>
            </a:r>
            <a:r>
              <a:rPr lang="en-US" sz="2800" dirty="0"/>
              <a:t>Through the Barriers to Enterprise Standardization, W</a:t>
            </a:r>
            <a:r>
              <a:rPr lang="en-US" sz="2800" dirty="0" smtClean="0"/>
              <a:t>ithout </a:t>
            </a:r>
            <a:r>
              <a:rPr lang="en-US" sz="2800" dirty="0"/>
              <a:t>All the Pain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96448" y="5494948"/>
            <a:ext cx="42498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Bill Allison</a:t>
            </a:r>
          </a:p>
          <a:p>
            <a:r>
              <a:rPr lang="en-US" dirty="0" smtClean="0"/>
              <a:t>Director, Campus Technology Services / IST</a:t>
            </a:r>
          </a:p>
          <a:p>
            <a:r>
              <a:rPr lang="en-US" dirty="0" smtClean="0"/>
              <a:t>Chair, IT Architecture Committee</a:t>
            </a:r>
          </a:p>
          <a:p>
            <a:r>
              <a:rPr lang="en-US" dirty="0" smtClean="0"/>
              <a:t>UC Berkeley</a:t>
            </a:r>
            <a:endParaRPr lang="en-US" dirty="0"/>
          </a:p>
        </p:txBody>
      </p:sp>
      <p:pic>
        <p:nvPicPr>
          <p:cNvPr id="7" name="Picture 6" descr="[UC+Berkeley+sproul+plaza+students+2+bamn_com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1488" y="1697513"/>
            <a:ext cx="4811541" cy="339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50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494" y="503238"/>
            <a:ext cx="8194490" cy="868362"/>
          </a:xfrm>
        </p:spPr>
        <p:txBody>
          <a:bodyPr/>
          <a:lstStyle/>
          <a:p>
            <a:pPr algn="l"/>
            <a:r>
              <a:rPr lang="en-US" dirty="0" smtClean="0"/>
              <a:t>Business Process Standardization:</a:t>
            </a:r>
            <a:br>
              <a:rPr lang="en-US" dirty="0" smtClean="0"/>
            </a:br>
            <a:r>
              <a:rPr lang="en-US" sz="2400" dirty="0" smtClean="0"/>
              <a:t>(1990’s)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9" r="2509"/>
          <a:stretch>
            <a:fillRect/>
          </a:stretch>
        </p:blipFill>
        <p:spPr>
          <a:xfrm>
            <a:off x="4780368" y="1558726"/>
            <a:ext cx="3902615" cy="2164354"/>
          </a:xfrm>
        </p:spPr>
      </p:pic>
      <p:pic>
        <p:nvPicPr>
          <p:cNvPr id="6" name="Picture 5" descr="File:VV733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08" y="2317289"/>
            <a:ext cx="1247935" cy="16145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06443" y="2693510"/>
            <a:ext cx="2368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1920’s – Frank </a:t>
            </a:r>
            <a:r>
              <a:rPr lang="en-US" dirty="0" err="1" smtClean="0"/>
              <a:t>Gilbreth</a:t>
            </a:r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nd his “</a:t>
            </a:r>
            <a:r>
              <a:rPr lang="en-US" dirty="0" err="1" smtClean="0"/>
              <a:t>therblig</a:t>
            </a:r>
            <a:r>
              <a:rPr lang="en-US" dirty="0" smtClean="0"/>
              <a:t>” units</a:t>
            </a:r>
            <a:endParaRPr lang="en-US" dirty="0"/>
          </a:p>
        </p:txBody>
      </p:sp>
      <p:pic>
        <p:nvPicPr>
          <p:cNvPr id="13" name="Picture 12" descr="reengineering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3884" y="4004705"/>
            <a:ext cx="1689100" cy="2540000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758508" y="4022977"/>
            <a:ext cx="5821115" cy="2811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6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7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8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8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8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6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8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6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7"/>
              </a:buBlip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July 1990 HBR: Michael Hammer “Don’t automate, obliterate”</a:t>
            </a:r>
          </a:p>
          <a:p>
            <a:r>
              <a:rPr lang="en-US" dirty="0" smtClean="0"/>
              <a:t>Rethink business when bringing technology in</a:t>
            </a:r>
          </a:p>
          <a:p>
            <a:r>
              <a:rPr lang="en-US" dirty="0" smtClean="0"/>
              <a:t>Influence on ERP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325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ERP Comes to UC Berkeley</a:t>
            </a:r>
            <a:br>
              <a:rPr lang="en-US" dirty="0" smtClean="0"/>
            </a:br>
            <a:r>
              <a:rPr lang="en-US" sz="2400" dirty="0" smtClean="0"/>
              <a:t>(1994-2005)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ERP Immaturity</a:t>
            </a:r>
          </a:p>
          <a:p>
            <a:r>
              <a:rPr lang="en-US" dirty="0" smtClean="0"/>
              <a:t>Encoding existing practices</a:t>
            </a:r>
          </a:p>
          <a:p>
            <a:r>
              <a:rPr lang="en-US" dirty="0" smtClean="0"/>
              <a:t>Customization &amp; deferred maintenance</a:t>
            </a:r>
          </a:p>
          <a:p>
            <a:r>
              <a:rPr lang="en-US" dirty="0" smtClean="0"/>
              <a:t>Local control versus standardization</a:t>
            </a:r>
          </a:p>
          <a:p>
            <a:r>
              <a:rPr lang="en-US" dirty="0" smtClean="0"/>
              <a:t>HR and Financial Systems</a:t>
            </a:r>
          </a:p>
          <a:p>
            <a:r>
              <a:rPr lang="en-US" dirty="0" smtClean="0"/>
              <a:t>Reporting</a:t>
            </a:r>
          </a:p>
          <a:p>
            <a:r>
              <a:rPr lang="en-US" dirty="0" smtClean="0"/>
              <a:t>Automation without coordination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816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4971" y="3193050"/>
            <a:ext cx="3224661" cy="14289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547" y="146531"/>
            <a:ext cx="5105842" cy="59665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59388" y="146531"/>
            <a:ext cx="3560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Functional Owners &amp; the</a:t>
            </a:r>
          </a:p>
          <a:p>
            <a:r>
              <a:rPr lang="en-US" sz="2000" b="1" dirty="0" smtClean="0"/>
              <a:t>Departmental User</a:t>
            </a:r>
          </a:p>
        </p:txBody>
      </p:sp>
      <p:pic>
        <p:nvPicPr>
          <p:cNvPr id="7" name="Picture 6" descr="deliberation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4971" y="1113697"/>
            <a:ext cx="2141181" cy="1780308"/>
          </a:xfrm>
          <a:prstGeom prst="rect">
            <a:avLst/>
          </a:prstGeom>
        </p:spPr>
      </p:pic>
      <p:pic>
        <p:nvPicPr>
          <p:cNvPr id="10" name="Picture 9" descr="computer_user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4741" y="1069861"/>
            <a:ext cx="1155128" cy="1241763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394971" y="4681212"/>
            <a:ext cx="3424898" cy="159904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Fit/Gap</a:t>
            </a:r>
          </a:p>
          <a:p>
            <a:r>
              <a:rPr lang="en-US" dirty="0" smtClean="0"/>
              <a:t>Two Constituencies</a:t>
            </a:r>
          </a:p>
          <a:p>
            <a:r>
              <a:rPr lang="en-US" dirty="0" smtClean="0"/>
              <a:t>The Role of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677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Customization &amp; Satisfaction</a:t>
            </a:r>
            <a:br>
              <a:rPr lang="en-US" dirty="0" smtClean="0"/>
            </a:br>
            <a:r>
              <a:rPr lang="en-US" sz="2400" dirty="0" smtClean="0"/>
              <a:t>(2003)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520" y="1371600"/>
            <a:ext cx="3788679" cy="19568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8754" y="2998997"/>
            <a:ext cx="3214055" cy="3814738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38003" y="2229090"/>
            <a:ext cx="3955120" cy="4056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CHALLENGES:</a:t>
            </a:r>
          </a:p>
          <a:p>
            <a:r>
              <a:rPr lang="en-US" dirty="0" smtClean="0"/>
              <a:t>User satisfaction correlates with customization</a:t>
            </a:r>
          </a:p>
          <a:p>
            <a:r>
              <a:rPr lang="en-US" dirty="0" smtClean="0"/>
              <a:t>Cost also correlates with degree of customization</a:t>
            </a:r>
          </a:p>
          <a:p>
            <a:r>
              <a:rPr lang="en-US" dirty="0" smtClean="0"/>
              <a:t>Complexity / Maintainability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441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Dream</a:t>
            </a:r>
            <a:br>
              <a:rPr lang="en-US" dirty="0" smtClean="0"/>
            </a:br>
            <a:r>
              <a:rPr lang="en-US" sz="2400" dirty="0" smtClean="0"/>
              <a:t>(2008)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2406652"/>
            <a:ext cx="8001000" cy="4254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604" y="1885949"/>
            <a:ext cx="8777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“Charlie, we rolled out </a:t>
            </a:r>
            <a:r>
              <a:rPr lang="en-US" dirty="0" err="1" smtClean="0"/>
              <a:t>Peoplesoft</a:t>
            </a:r>
            <a:r>
              <a:rPr lang="en-US" dirty="0" smtClean="0"/>
              <a:t> HR in 6 months and full SAP in 3 months at </a:t>
            </a:r>
            <a:r>
              <a:rPr lang="en-US" dirty="0"/>
              <a:t>Home Depot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204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941" y="503238"/>
            <a:ext cx="8814059" cy="868362"/>
          </a:xfrm>
        </p:spPr>
        <p:txBody>
          <a:bodyPr/>
          <a:lstStyle/>
          <a:p>
            <a:pPr algn="l"/>
            <a:r>
              <a:rPr lang="en-US" dirty="0" smtClean="0"/>
              <a:t>Standardization: the push for vanilla</a:t>
            </a:r>
            <a:br>
              <a:rPr lang="en-US" dirty="0" smtClean="0"/>
            </a:br>
            <a:r>
              <a:rPr lang="en-US" sz="2400" dirty="0" smtClean="0"/>
              <a:t>(2008)</a:t>
            </a:r>
            <a:endParaRPr lang="en-US" sz="2400" dirty="0"/>
          </a:p>
        </p:txBody>
      </p:sp>
      <p:pic>
        <p:nvPicPr>
          <p:cNvPr id="6" name="Picture 5" descr="6a010536a07d60970b0147e3e4b5b5970b-800wi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941" y="3163059"/>
            <a:ext cx="4516868" cy="2466210"/>
          </a:xfrm>
          <a:prstGeom prst="rect">
            <a:avLst/>
          </a:prstGeom>
        </p:spPr>
      </p:pic>
      <p:sp>
        <p:nvSpPr>
          <p:cNvPr id="7" name="Notched Right Arrow 6"/>
          <p:cNvSpPr/>
          <p:nvPr/>
        </p:nvSpPr>
        <p:spPr>
          <a:xfrm>
            <a:off x="5104755" y="3962467"/>
            <a:ext cx="1441058" cy="1037935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homebrand-icecream-00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2112" y="3409035"/>
            <a:ext cx="203200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00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to Standardization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1052" y="1735138"/>
            <a:ext cx="4251177" cy="4056062"/>
          </a:xfrm>
        </p:spPr>
        <p:txBody>
          <a:bodyPr/>
          <a:lstStyle/>
          <a:p>
            <a:r>
              <a:rPr lang="en-US" dirty="0" smtClean="0"/>
              <a:t>Truly Unique Processes </a:t>
            </a:r>
          </a:p>
          <a:p>
            <a:r>
              <a:rPr lang="en-US" dirty="0" smtClean="0"/>
              <a:t>Cultural Resistance (</a:t>
            </a:r>
            <a:r>
              <a:rPr lang="en-US" dirty="0" smtClean="0"/>
              <a:t>Administration, IT </a:t>
            </a:r>
            <a:r>
              <a:rPr lang="en-US" dirty="0" smtClean="0"/>
              <a:t>&amp; Departments)</a:t>
            </a:r>
          </a:p>
          <a:p>
            <a:r>
              <a:rPr lang="en-US" dirty="0" smtClean="0"/>
              <a:t>Lack of exception process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5" descr="what-are-these-barriers-for-coloring-pag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862" y="3276844"/>
            <a:ext cx="2823191" cy="3250385"/>
          </a:xfrm>
          <a:prstGeom prst="rect">
            <a:avLst/>
          </a:prstGeom>
        </p:spPr>
      </p:pic>
      <p:pic>
        <p:nvPicPr>
          <p:cNvPr id="9" name="Picture 8" descr="bagjoke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784" y="1371600"/>
            <a:ext cx="1947246" cy="224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2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58616" y="169028"/>
            <a:ext cx="7313613" cy="1566110"/>
          </a:xfrm>
        </p:spPr>
        <p:txBody>
          <a:bodyPr/>
          <a:lstStyle/>
          <a:p>
            <a:pPr algn="l"/>
            <a:r>
              <a:rPr lang="en-US" dirty="0" smtClean="0"/>
              <a:t>We *Look* Great!  But…</a:t>
            </a:r>
            <a:br>
              <a:rPr lang="en-US" dirty="0" smtClean="0"/>
            </a:br>
            <a:r>
              <a:rPr lang="en-US" sz="2400" dirty="0" smtClean="0"/>
              <a:t>(2008-2010)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6298" y="1371600"/>
            <a:ext cx="3948680" cy="2193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229" y="453494"/>
            <a:ext cx="1111568" cy="1516444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8616" y="1985617"/>
            <a:ext cx="5253989" cy="41527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Everyone gets 1,500 to 40 (vanilla)</a:t>
            </a:r>
            <a:endParaRPr lang="en-US" dirty="0"/>
          </a:p>
          <a:p>
            <a:r>
              <a:rPr lang="en-US" dirty="0" smtClean="0"/>
              <a:t>Functional owners didn’t get departmental needs</a:t>
            </a:r>
          </a:p>
          <a:p>
            <a:r>
              <a:rPr lang="en-US" dirty="0" smtClean="0"/>
              <a:t>Process automation didn’t get reengineering</a:t>
            </a:r>
          </a:p>
          <a:p>
            <a:r>
              <a:rPr lang="en-US" dirty="0" smtClean="0"/>
              <a:t>Business rules didn’t get understood</a:t>
            </a:r>
          </a:p>
          <a:p>
            <a:r>
              <a:rPr lang="en-US" dirty="0" smtClean="0"/>
              <a:t>Everybody got pain: administration &amp; departments</a:t>
            </a:r>
          </a:p>
          <a:p>
            <a:r>
              <a:rPr lang="en-US" dirty="0" smtClean="0"/>
              <a:t>Pain got exacerbated by aggressive schedule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Computeruser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000" y="3809332"/>
            <a:ext cx="25400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65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</p:spPr>
        <p:txBody>
          <a:bodyPr/>
          <a:lstStyle/>
          <a:p>
            <a:pPr algn="l"/>
            <a:r>
              <a:rPr lang="en-US" dirty="0" smtClean="0"/>
              <a:t>Lessons of Vanilla</a:t>
            </a:r>
            <a:br>
              <a:rPr lang="en-US" dirty="0" smtClean="0"/>
            </a:br>
            <a:r>
              <a:rPr lang="en-US" sz="2400" dirty="0" smtClean="0"/>
              <a:t>(2010)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5592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Lessons of Vanilla</a:t>
            </a:r>
            <a:br>
              <a:rPr lang="en-US" dirty="0" smtClean="0"/>
            </a:br>
            <a:r>
              <a:rPr lang="en-US" sz="2400" dirty="0" smtClean="0"/>
              <a:t>(2010)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Move to “vanilla” brought stealth reengineering in the form of delivered processes</a:t>
            </a:r>
          </a:p>
          <a:p>
            <a:r>
              <a:rPr lang="en-US" dirty="0" smtClean="0"/>
              <a:t>Need for broad, multi-channel outreach &amp; engagement</a:t>
            </a:r>
          </a:p>
          <a:p>
            <a:r>
              <a:rPr lang="en-US" dirty="0" smtClean="0"/>
              <a:t>Broader representation needed (both constituencies)</a:t>
            </a:r>
          </a:p>
          <a:p>
            <a:r>
              <a:rPr lang="en-US" dirty="0" smtClean="0"/>
              <a:t>Temptation of leadership to over-sell benefits</a:t>
            </a:r>
          </a:p>
          <a:p>
            <a:r>
              <a:rPr lang="en-US" dirty="0" smtClean="0"/>
              <a:t>Change management and communications</a:t>
            </a:r>
          </a:p>
          <a:p>
            <a:r>
              <a:rPr lang="en-US" dirty="0" smtClean="0"/>
              <a:t>“We need less consensus and more participation”</a:t>
            </a:r>
          </a:p>
          <a:p>
            <a:r>
              <a:rPr lang="en-US" dirty="0" smtClean="0"/>
              <a:t>Delays from fear of being wrong – paralysis and then snap decisions</a:t>
            </a:r>
          </a:p>
          <a:p>
            <a:endParaRPr lang="en-US" dirty="0"/>
          </a:p>
        </p:txBody>
      </p:sp>
      <p:pic>
        <p:nvPicPr>
          <p:cNvPr id="6" name="Picture 5" descr="Menu_ice_cream_cone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7729" y="306912"/>
            <a:ext cx="1317513" cy="132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88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Context:  UC Berkeley</a:t>
            </a:r>
            <a:endParaRPr lang="en-US" dirty="0"/>
          </a:p>
        </p:txBody>
      </p:sp>
      <p:pic>
        <p:nvPicPr>
          <p:cNvPr id="6" name="Picture 5" descr="UC Berkeley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955" y="381447"/>
            <a:ext cx="1778000" cy="111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50261" y="2014814"/>
            <a:ext cx="4408661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Year Chartered:		1868</a:t>
            </a:r>
          </a:p>
          <a:p>
            <a:r>
              <a:rPr lang="en-US" dirty="0" smtClean="0"/>
              <a:t>Carnegie Classification:	RU/VH (R1)</a:t>
            </a:r>
          </a:p>
          <a:p>
            <a:r>
              <a:rPr lang="en-US" dirty="0" smtClean="0"/>
              <a:t>Fulltime Faculty:		1,582</a:t>
            </a:r>
          </a:p>
          <a:p>
            <a:r>
              <a:rPr lang="en-US" dirty="0" smtClean="0"/>
              <a:t>Part-time Faculty: 		500</a:t>
            </a:r>
          </a:p>
          <a:p>
            <a:r>
              <a:rPr lang="en-US" dirty="0" smtClean="0"/>
              <a:t>Undergraduate Students:	25,500</a:t>
            </a:r>
          </a:p>
          <a:p>
            <a:r>
              <a:rPr lang="en-US" dirty="0" smtClean="0"/>
              <a:t>Graduate Students:		10,298</a:t>
            </a:r>
          </a:p>
          <a:p>
            <a:r>
              <a:rPr lang="en-US" dirty="0" smtClean="0"/>
              <a:t>Staff:			10,000</a:t>
            </a:r>
          </a:p>
          <a:p>
            <a:r>
              <a:rPr lang="en-US" dirty="0" smtClean="0"/>
              <a:t>Academic Departments:	130</a:t>
            </a:r>
          </a:p>
          <a:p>
            <a:r>
              <a:rPr lang="en-US" dirty="0" smtClean="0"/>
              <a:t>Annual Revenue:		$1.78B</a:t>
            </a:r>
          </a:p>
          <a:p>
            <a:r>
              <a:rPr lang="en-US" dirty="0" smtClean="0"/>
              <a:t>	State (gen funds):	$498M</a:t>
            </a:r>
          </a:p>
          <a:p>
            <a:r>
              <a:rPr lang="en-US" dirty="0"/>
              <a:t>	</a:t>
            </a:r>
            <a:r>
              <a:rPr lang="en-US" dirty="0" smtClean="0"/>
              <a:t>Research:		$650M</a:t>
            </a:r>
          </a:p>
          <a:p>
            <a:r>
              <a:rPr lang="en-US" dirty="0"/>
              <a:t>	</a:t>
            </a:r>
            <a:r>
              <a:rPr lang="en-US" dirty="0" smtClean="0"/>
              <a:t>Tuition:		$330M</a:t>
            </a:r>
          </a:p>
          <a:p>
            <a:r>
              <a:rPr lang="en-US" dirty="0" smtClean="0"/>
              <a:t>Central IT Budget:  		</a:t>
            </a:r>
            <a:r>
              <a:rPr lang="en-US" dirty="0" smtClean="0"/>
              <a:t>$ 60M</a:t>
            </a:r>
            <a:endParaRPr lang="en-US" dirty="0" smtClean="0"/>
          </a:p>
          <a:p>
            <a:r>
              <a:rPr lang="en-US" dirty="0" smtClean="0"/>
              <a:t>Total campus IT spending:  	</a:t>
            </a:r>
            <a:r>
              <a:rPr lang="en-US" dirty="0" smtClean="0"/>
              <a:t>$</a:t>
            </a:r>
            <a:r>
              <a:rPr lang="en-US" dirty="0" smtClean="0"/>
              <a:t>16</a:t>
            </a:r>
            <a:r>
              <a:rPr lang="en-US" dirty="0" smtClean="0"/>
              <a:t>0M</a:t>
            </a:r>
            <a:endParaRPr lang="en-US" dirty="0" smtClean="0"/>
          </a:p>
          <a:p>
            <a:r>
              <a:rPr lang="en-US" dirty="0" smtClean="0"/>
              <a:t>Total campus IT Staff (FTE):	</a:t>
            </a:r>
            <a:r>
              <a:rPr lang="en-US" dirty="0" smtClean="0"/>
              <a:t>~800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" name="Picture 9" descr="Source of UC Berkeley fund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1046" y="1609271"/>
            <a:ext cx="3208796" cy="444647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50261" y="6320596"/>
            <a:ext cx="31398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Reference: http</a:t>
            </a:r>
            <a:r>
              <a:rPr lang="en-US" sz="1200" dirty="0"/>
              <a:t>://</a:t>
            </a:r>
            <a:r>
              <a:rPr lang="en-US" sz="1200" dirty="0" err="1"/>
              <a:t>berkeley.edu</a:t>
            </a:r>
            <a:r>
              <a:rPr lang="en-US" sz="1200" dirty="0"/>
              <a:t>/about/</a:t>
            </a:r>
            <a:r>
              <a:rPr lang="en-US" sz="1200" dirty="0" err="1"/>
              <a:t>fact.shtml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85018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1473" y="385291"/>
            <a:ext cx="6157495" cy="868362"/>
          </a:xfrm>
        </p:spPr>
        <p:txBody>
          <a:bodyPr/>
          <a:lstStyle/>
          <a:p>
            <a:pPr algn="l"/>
            <a:r>
              <a:rPr lang="en-US" dirty="0" smtClean="0"/>
              <a:t>Change Is Coming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484" y="1611540"/>
            <a:ext cx="7559484" cy="4217068"/>
          </a:xfrm>
          <a:prstGeom prst="rect">
            <a:avLst/>
          </a:prstGeom>
        </p:spPr>
      </p:pic>
      <p:pic>
        <p:nvPicPr>
          <p:cNvPr id="21" name="Picture 20" descr="newmoney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5601" y="4144211"/>
            <a:ext cx="3410819" cy="2433051"/>
          </a:xfrm>
          <a:prstGeom prst="rect">
            <a:avLst/>
          </a:prstGeom>
        </p:spPr>
      </p:pic>
      <p:pic>
        <p:nvPicPr>
          <p:cNvPr id="22" name="Picture 21" descr="UC Berkeley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955" y="381447"/>
            <a:ext cx="17780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0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 Berkeley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955" y="381447"/>
            <a:ext cx="1778000" cy="11176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31473" y="385291"/>
            <a:ext cx="6157495" cy="868362"/>
          </a:xfrm>
        </p:spPr>
        <p:txBody>
          <a:bodyPr/>
          <a:lstStyle/>
          <a:p>
            <a:pPr algn="l"/>
            <a:r>
              <a:rPr lang="en-US" dirty="0" smtClean="0"/>
              <a:t>Change Is Coming to Cal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14400" y="1735137"/>
            <a:ext cx="7975600" cy="4842125"/>
          </a:xfrm>
        </p:spPr>
        <p:txBody>
          <a:bodyPr>
            <a:normAutofit/>
          </a:bodyPr>
          <a:lstStyle/>
          <a:p>
            <a:r>
              <a:rPr lang="en-US" dirty="0" smtClean="0"/>
              <a:t>Leadership must make more nimble, effective decisions</a:t>
            </a:r>
          </a:p>
          <a:p>
            <a:r>
              <a:rPr lang="en-US" dirty="0" smtClean="0"/>
              <a:t>Campus must define governance: input vs. decision rights; who makes decisions and how</a:t>
            </a:r>
          </a:p>
          <a:p>
            <a:r>
              <a:rPr lang="en-US" dirty="0" smtClean="0"/>
              <a:t>The institution must simplify its processes</a:t>
            </a:r>
          </a:p>
          <a:p>
            <a:r>
              <a:rPr lang="en-US" dirty="0" smtClean="0"/>
              <a:t>The institution must reengineer the way it selects, configures and deploys technology</a:t>
            </a:r>
          </a:p>
          <a:p>
            <a:r>
              <a:rPr lang="en-US" dirty="0" smtClean="0"/>
              <a:t>The campuses must standardize where we can across the UC system</a:t>
            </a:r>
          </a:p>
          <a:p>
            <a:r>
              <a:rPr lang="en-US" dirty="0" smtClean="0"/>
              <a:t>This requires re-thinking the organization’s staffing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934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IT Organization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633" y="1735137"/>
            <a:ext cx="4839368" cy="47886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784 Berkeley staff classified in IT </a:t>
            </a:r>
            <a:r>
              <a:rPr lang="en-US" dirty="0" smtClean="0"/>
              <a:t>jobs today</a:t>
            </a:r>
            <a:endParaRPr lang="en-US" dirty="0"/>
          </a:p>
          <a:p>
            <a:pPr lvl="1"/>
            <a:r>
              <a:rPr lang="en-US" dirty="0" smtClean="0"/>
              <a:t>($</a:t>
            </a:r>
            <a:r>
              <a:rPr lang="en-US" dirty="0"/>
              <a:t>81M </a:t>
            </a:r>
            <a:r>
              <a:rPr lang="en-US" dirty="0" smtClean="0"/>
              <a:t>annually)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2"/>
            <a:r>
              <a:rPr lang="en-US" dirty="0"/>
              <a:t>42 work in </a:t>
            </a:r>
            <a:r>
              <a:rPr lang="en-US" i="1" dirty="0">
                <a:solidFill>
                  <a:srgbClr val="FF0000"/>
                </a:solidFill>
              </a:rPr>
              <a:t>demand</a:t>
            </a:r>
            <a:r>
              <a:rPr lang="en-US" i="1" dirty="0"/>
              <a:t> </a:t>
            </a:r>
            <a:r>
              <a:rPr lang="en-US" dirty="0"/>
              <a:t>to identify and document all aspects of the problem to be solved </a:t>
            </a:r>
            <a:endParaRPr lang="en-US" i="1" dirty="0"/>
          </a:p>
          <a:p>
            <a:pPr lvl="2"/>
            <a:r>
              <a:rPr lang="en-US" dirty="0"/>
              <a:t>46 work in </a:t>
            </a:r>
            <a:r>
              <a:rPr lang="en-US" i="1" dirty="0">
                <a:solidFill>
                  <a:srgbClr val="FF0000"/>
                </a:solidFill>
              </a:rPr>
              <a:t>design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and business analysis of projects</a:t>
            </a:r>
          </a:p>
          <a:p>
            <a:pPr lvl="2"/>
            <a:r>
              <a:rPr lang="en-US" dirty="0"/>
              <a:t>696 work in </a:t>
            </a:r>
            <a:r>
              <a:rPr lang="en-US" i="1" dirty="0">
                <a:solidFill>
                  <a:srgbClr val="FF0000"/>
                </a:solidFill>
              </a:rPr>
              <a:t>delivery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of services (the fire-</a:t>
            </a:r>
            <a:r>
              <a:rPr lang="en-US" dirty="0" smtClean="0"/>
              <a:t>fighters)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803945790"/>
              </p:ext>
            </p:extLst>
          </p:nvPr>
        </p:nvGraphicFramePr>
        <p:xfrm>
          <a:off x="4719053" y="2379578"/>
          <a:ext cx="4184316" cy="3689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65450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382926"/>
            <a:ext cx="7313613" cy="868362"/>
          </a:xfrm>
        </p:spPr>
        <p:txBody>
          <a:bodyPr/>
          <a:lstStyle/>
          <a:p>
            <a:r>
              <a:rPr lang="en-US" dirty="0" smtClean="0"/>
              <a:t>Need to balance:</a:t>
            </a:r>
            <a:br>
              <a:rPr lang="en-US" dirty="0" smtClean="0"/>
            </a:br>
            <a:r>
              <a:rPr lang="en-US" dirty="0" smtClean="0"/>
              <a:t>Demand, Design, Delivery</a:t>
            </a:r>
            <a:endParaRPr lang="en-US" dirty="0"/>
          </a:p>
        </p:txBody>
      </p:sp>
      <p:pic>
        <p:nvPicPr>
          <p:cNvPr id="7" name="Picture 6" descr="DPMK_large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520" y="1991899"/>
            <a:ext cx="1269999" cy="1269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84964" y="1804750"/>
            <a:ext cx="3622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Demand Planning:  25%</a:t>
            </a:r>
          </a:p>
          <a:p>
            <a:r>
              <a:rPr lang="en-US" sz="2400" dirty="0" smtClean="0"/>
              <a:t>Identify and document all aspects of the problem to be solved</a:t>
            </a:r>
            <a:endParaRPr lang="en-US" sz="2400" dirty="0"/>
          </a:p>
        </p:txBody>
      </p:sp>
      <p:pic>
        <p:nvPicPr>
          <p:cNvPr id="11" name="Picture 10" descr="Isle_of_man_web_design_lean_six_sigma_sitemap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14" y="3992375"/>
            <a:ext cx="1297022" cy="8603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63580" y="3454366"/>
            <a:ext cx="36228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Detailed Design:  30%</a:t>
            </a:r>
          </a:p>
          <a:p>
            <a:r>
              <a:rPr lang="en-US" sz="2400" dirty="0" smtClean="0"/>
              <a:t>Analyze process, data and technology options and map the solution at the right layer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863579" y="5432830"/>
            <a:ext cx="401852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Delivery:  45%</a:t>
            </a:r>
          </a:p>
          <a:p>
            <a:r>
              <a:rPr lang="en-US" sz="2400" dirty="0" smtClean="0"/>
              <a:t>Borrow, buy, or build the right solution to achieve the design</a:t>
            </a:r>
            <a:endParaRPr lang="en-US" sz="2400" dirty="0"/>
          </a:p>
        </p:txBody>
      </p:sp>
      <p:pic>
        <p:nvPicPr>
          <p:cNvPr id="16" name="Picture 15" descr="cogs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520" y="5580510"/>
            <a:ext cx="1256800" cy="942600"/>
          </a:xfrm>
          <a:prstGeom prst="rect">
            <a:avLst/>
          </a:prstGeom>
        </p:spPr>
      </p:pic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922321821"/>
              </p:ext>
            </p:extLst>
          </p:nvPr>
        </p:nvGraphicFramePr>
        <p:xfrm>
          <a:off x="5227053" y="2227188"/>
          <a:ext cx="3823368" cy="3815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624767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6117337" cy="4056062"/>
          </a:xfrm>
        </p:spPr>
        <p:txBody>
          <a:bodyPr/>
          <a:lstStyle/>
          <a:p>
            <a:r>
              <a:rPr lang="en-US" dirty="0" smtClean="0"/>
              <a:t>24 Timekeeping systems at UC Berkeley</a:t>
            </a:r>
          </a:p>
          <a:p>
            <a:r>
              <a:rPr lang="en-US" dirty="0"/>
              <a:t>2</a:t>
            </a:r>
            <a:r>
              <a:rPr lang="en-US" dirty="0" smtClean="0"/>
              <a:t> that integrate with PPS electronically</a:t>
            </a:r>
          </a:p>
          <a:p>
            <a:r>
              <a:rPr lang="en-US" dirty="0" smtClean="0"/>
              <a:t>Standardizing on solution</a:t>
            </a:r>
          </a:p>
          <a:p>
            <a:r>
              <a:rPr lang="en-US" dirty="0" smtClean="0"/>
              <a:t>Standard rules :  Nonstandard interpretation</a:t>
            </a:r>
          </a:p>
          <a:p>
            <a:r>
              <a:rPr lang="en-US" dirty="0" smtClean="0"/>
              <a:t>The importance of stupid questions</a:t>
            </a:r>
          </a:p>
          <a:p>
            <a:r>
              <a:rPr lang="en-US" dirty="0" smtClean="0"/>
              <a:t>Incentives matter</a:t>
            </a:r>
            <a:endParaRPr lang="en-US" dirty="0"/>
          </a:p>
        </p:txBody>
      </p:sp>
      <p:pic>
        <p:nvPicPr>
          <p:cNvPr id="6" name="Picture 5" descr="kronos_clock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1737" y="1371600"/>
            <a:ext cx="1863775" cy="1863775"/>
          </a:xfrm>
          <a:prstGeom prst="rect">
            <a:avLst/>
          </a:prstGeom>
        </p:spPr>
      </p:pic>
      <p:pic>
        <p:nvPicPr>
          <p:cNvPr id="9" name="Picture 8" descr="time_sheet_med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1960" y="3409173"/>
            <a:ext cx="1773552" cy="1198491"/>
          </a:xfrm>
          <a:prstGeom prst="rect">
            <a:avLst/>
          </a:prstGeom>
        </p:spPr>
      </p:pic>
      <p:pic>
        <p:nvPicPr>
          <p:cNvPr id="12" name="Picture 11" descr="leaveAdjustment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6246" y="4724674"/>
            <a:ext cx="3589266" cy="192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38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6927" y="1350610"/>
            <a:ext cx="4997363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3339"/>
            <a:ext cx="7313613" cy="868362"/>
          </a:xfrm>
        </p:spPr>
        <p:txBody>
          <a:bodyPr/>
          <a:lstStyle/>
          <a:p>
            <a:r>
              <a:rPr lang="en-US" dirty="0" smtClean="0"/>
              <a:t>Aligning Design with Vision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77123" y="1350610"/>
            <a:ext cx="6170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Strategy: </a:t>
            </a:r>
            <a:r>
              <a:rPr lang="en-US" sz="2400" b="1" i="1" dirty="0" smtClean="0"/>
              <a:t> “Become more student-centric”</a:t>
            </a:r>
            <a:endParaRPr lang="en-US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76978" y="2248534"/>
            <a:ext cx="3243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Team’s Interpretation:</a:t>
            </a:r>
            <a:endParaRPr lang="en-US" sz="2400" b="1" i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5081318" y="2249068"/>
            <a:ext cx="3243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Registrar’s Vision:</a:t>
            </a:r>
            <a:endParaRPr lang="en-US" sz="2400" b="1" i="1" u="sng" dirty="0"/>
          </a:p>
        </p:txBody>
      </p:sp>
      <p:pic>
        <p:nvPicPr>
          <p:cNvPr id="10" name="Picture 9" descr="StudentLoung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91" y="2710199"/>
            <a:ext cx="3545846" cy="2482092"/>
          </a:xfrm>
          <a:prstGeom prst="rect">
            <a:avLst/>
          </a:prstGeom>
        </p:spPr>
      </p:pic>
      <p:pic>
        <p:nvPicPr>
          <p:cNvPr id="13" name="Picture 12" descr="hotel_bell_L.jpe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7698" y="2710734"/>
            <a:ext cx="1920201" cy="248155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09747" y="5149533"/>
            <a:ext cx="23613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Student-service focus:</a:t>
            </a:r>
          </a:p>
          <a:p>
            <a:pPr algn="ctr"/>
            <a:r>
              <a:rPr lang="en-US" sz="2000" u="sng" dirty="0" smtClean="0"/>
              <a:t>No Wait</a:t>
            </a:r>
            <a:endParaRPr lang="en-US" sz="2000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554191" y="5192292"/>
            <a:ext cx="3545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Student-service focus:</a:t>
            </a:r>
          </a:p>
          <a:p>
            <a:pPr algn="ctr"/>
            <a:r>
              <a:rPr lang="en-US" sz="2000" u="sng" dirty="0" smtClean="0"/>
              <a:t>Comfortable Wait</a:t>
            </a:r>
            <a:endParaRPr lang="en-US" sz="2000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386536" y="5867433"/>
            <a:ext cx="3892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Initiative team designed new comfortable waiting area with couches, TV etc.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15083" y="5867433"/>
            <a:ext cx="3892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he meant:  Design the registration process to run “like a hotel check-in”</a:t>
            </a:r>
          </a:p>
        </p:txBody>
      </p:sp>
    </p:spTree>
    <p:extLst>
      <p:ext uri="{BB962C8B-B14F-4D97-AF65-F5344CB8AC3E}">
        <p14:creationId xmlns:p14="http://schemas.microsoft.com/office/powerpoint/2010/main" val="1803359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41908"/>
            <a:ext cx="7313613" cy="687784"/>
          </a:xfrm>
        </p:spPr>
        <p:txBody>
          <a:bodyPr/>
          <a:lstStyle/>
          <a:p>
            <a:r>
              <a:rPr lang="en-US" dirty="0" smtClean="0"/>
              <a:t>Sustaining Standards through Change Management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56" y="1422199"/>
            <a:ext cx="8775163" cy="526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729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Multi-campus </a:t>
            </a:r>
            <a:r>
              <a:rPr lang="en-US" dirty="0" err="1" smtClean="0"/>
              <a:t>eProcurement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Using Lessons from Vanilla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model in play:  </a:t>
            </a:r>
            <a:r>
              <a:rPr lang="en-US" dirty="0" err="1" smtClean="0"/>
              <a:t>Saas</a:t>
            </a:r>
            <a:endParaRPr lang="en-US" dirty="0" smtClean="0"/>
          </a:p>
          <a:p>
            <a:r>
              <a:rPr lang="en-US" dirty="0" smtClean="0"/>
              <a:t>A New Role for IT</a:t>
            </a:r>
          </a:p>
          <a:p>
            <a:r>
              <a:rPr lang="en-US" dirty="0" smtClean="0"/>
              <a:t>Business in the Driver’s Seat</a:t>
            </a:r>
          </a:p>
          <a:p>
            <a:r>
              <a:rPr lang="en-US" dirty="0" smtClean="0"/>
              <a:t>Managing Risk and Expectations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303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Staffing A Project for Standardization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990" y="1816636"/>
            <a:ext cx="6899998" cy="476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881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Clearly Defining Roles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991" y="1371600"/>
            <a:ext cx="5810366" cy="40740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023" y="2321103"/>
            <a:ext cx="6338385" cy="422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14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121" y="256264"/>
            <a:ext cx="6705956" cy="868362"/>
          </a:xfrm>
        </p:spPr>
        <p:txBody>
          <a:bodyPr/>
          <a:lstStyle/>
          <a:p>
            <a:r>
              <a:rPr lang="en-US" dirty="0" smtClean="0"/>
              <a:t>UC Berkeley’s “Enterprise”</a:t>
            </a:r>
            <a:endParaRPr lang="en-US" dirty="0"/>
          </a:p>
        </p:txBody>
      </p:sp>
      <p:pic>
        <p:nvPicPr>
          <p:cNvPr id="6" name="Picture 5" descr="uow018140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2442" y="2405813"/>
            <a:ext cx="4140200" cy="4114800"/>
          </a:xfrm>
          <a:prstGeom prst="rect">
            <a:avLst/>
          </a:prstGeom>
        </p:spPr>
      </p:pic>
      <p:pic>
        <p:nvPicPr>
          <p:cNvPr id="7" name="Picture 6" descr="UC Berkeley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955" y="381447"/>
            <a:ext cx="1778000" cy="1117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4854" y="1570065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UC Berkeley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12148" y="2769661"/>
            <a:ext cx="1968470" cy="3750952"/>
          </a:xfrm>
          <a:prstGeom prst="rect">
            <a:avLst/>
          </a:prstGeom>
          <a:solidFill>
            <a:srgbClr val="00009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Sample (of the 130) Academic</a:t>
            </a:r>
          </a:p>
          <a:p>
            <a:pPr algn="ctr"/>
            <a:r>
              <a:rPr lang="en-US" dirty="0" smtClean="0"/>
              <a:t>Departments: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Letters &amp; Sciences</a:t>
            </a:r>
          </a:p>
          <a:p>
            <a:pPr algn="ctr"/>
            <a:r>
              <a:rPr lang="en-US" dirty="0" smtClean="0"/>
              <a:t>Business School</a:t>
            </a:r>
          </a:p>
          <a:p>
            <a:pPr algn="ctr"/>
            <a:r>
              <a:rPr lang="en-US" dirty="0" smtClean="0"/>
              <a:t>Law School</a:t>
            </a:r>
          </a:p>
          <a:p>
            <a:pPr algn="ctr"/>
            <a:r>
              <a:rPr lang="en-US" dirty="0" smtClean="0"/>
              <a:t>Public Health</a:t>
            </a:r>
          </a:p>
          <a:p>
            <a:pPr algn="ctr"/>
            <a:r>
              <a:rPr lang="en-US" dirty="0" smtClean="0"/>
              <a:t>Optometry</a:t>
            </a:r>
          </a:p>
          <a:p>
            <a:pPr algn="ctr"/>
            <a:r>
              <a:rPr lang="en-US" dirty="0" smtClean="0"/>
              <a:t>Public Policy</a:t>
            </a:r>
          </a:p>
          <a:p>
            <a:pPr algn="ctr"/>
            <a:r>
              <a:rPr lang="en-US" dirty="0" smtClean="0"/>
              <a:t>EECS</a:t>
            </a:r>
          </a:p>
          <a:p>
            <a:pPr algn="ctr"/>
            <a:r>
              <a:rPr lang="en-US" dirty="0" smtClean="0"/>
              <a:t>Forestry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1941" y="2780933"/>
            <a:ext cx="1692592" cy="2934801"/>
          </a:xfrm>
          <a:prstGeom prst="rect">
            <a:avLst/>
          </a:prstGeom>
          <a:solidFill>
            <a:srgbClr val="00009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Sample Administrative</a:t>
            </a:r>
          </a:p>
          <a:p>
            <a:pPr algn="ctr"/>
            <a:r>
              <a:rPr lang="en-US" dirty="0" smtClean="0"/>
              <a:t>Departments: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Finance</a:t>
            </a:r>
          </a:p>
          <a:p>
            <a:pPr algn="ctr"/>
            <a:r>
              <a:rPr lang="en-US" dirty="0" smtClean="0"/>
              <a:t>HR Center</a:t>
            </a:r>
          </a:p>
          <a:p>
            <a:pPr algn="ctr"/>
            <a:r>
              <a:rPr lang="en-US" dirty="0" smtClean="0"/>
              <a:t>Student Affairs</a:t>
            </a:r>
          </a:p>
          <a:p>
            <a:pPr algn="ctr"/>
            <a:r>
              <a:rPr lang="en-US" dirty="0" smtClean="0"/>
              <a:t>IST (IT)</a:t>
            </a:r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56602" y="2011094"/>
            <a:ext cx="4680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And one campus in the larger “UC Enterprise”:</a:t>
            </a:r>
            <a:endParaRPr lang="en-US" b="1" dirty="0"/>
          </a:p>
        </p:txBody>
      </p:sp>
      <p:sp>
        <p:nvSpPr>
          <p:cNvPr id="15" name="Right Brace 14"/>
          <p:cNvSpPr/>
          <p:nvPr/>
        </p:nvSpPr>
        <p:spPr>
          <a:xfrm rot="16200000">
            <a:off x="1869782" y="386109"/>
            <a:ext cx="582995" cy="4038679"/>
          </a:xfrm>
          <a:prstGeom prst="rightBrace">
            <a:avLst>
              <a:gd name="adj1" fmla="val 8333"/>
              <a:gd name="adj2" fmla="val 50388"/>
            </a:avLst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84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Risk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001" y="1484521"/>
            <a:ext cx="7106012" cy="525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68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go from here?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4683" y="4675019"/>
            <a:ext cx="3597522" cy="1800784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927805" cy="4056062"/>
          </a:xfrm>
        </p:spPr>
        <p:txBody>
          <a:bodyPr/>
          <a:lstStyle/>
          <a:p>
            <a:r>
              <a:rPr lang="en-US" dirty="0" smtClean="0"/>
              <a:t>Shared Service Centers</a:t>
            </a:r>
          </a:p>
          <a:p>
            <a:r>
              <a:rPr lang="en-US" dirty="0" smtClean="0"/>
              <a:t>Re-engineered organization (demand, design, deliver)</a:t>
            </a:r>
          </a:p>
          <a:p>
            <a:r>
              <a:rPr lang="en-US" dirty="0" smtClean="0"/>
              <a:t>IT shifts more focus to a consultative role to the business</a:t>
            </a:r>
          </a:p>
          <a:p>
            <a:r>
              <a:rPr lang="en-US" dirty="0" smtClean="0"/>
              <a:t>Defining governance and funding for common good</a:t>
            </a:r>
          </a:p>
          <a:p>
            <a:r>
              <a:rPr lang="en-US" dirty="0" smtClean="0"/>
              <a:t>Robust program management function</a:t>
            </a:r>
          </a:p>
        </p:txBody>
      </p:sp>
    </p:spTree>
    <p:extLst>
      <p:ext uri="{BB962C8B-B14F-4D97-AF65-F5344CB8AC3E}">
        <p14:creationId xmlns:p14="http://schemas.microsoft.com/office/powerpoint/2010/main" val="3522985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&amp;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552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for You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309" y="1795238"/>
            <a:ext cx="635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46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7154"/>
            <a:ext cx="7313613" cy="868362"/>
          </a:xfrm>
        </p:spPr>
        <p:txBody>
          <a:bodyPr/>
          <a:lstStyle/>
          <a:p>
            <a:r>
              <a:rPr lang="en-US" dirty="0" smtClean="0"/>
              <a:t>Enterprise Standardization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2612" y="2607859"/>
            <a:ext cx="2403427" cy="1874116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792544" y="1735138"/>
            <a:ext cx="4862892" cy="3239668"/>
          </a:xfrm>
        </p:spPr>
        <p:txBody>
          <a:bodyPr/>
          <a:lstStyle/>
          <a:p>
            <a:r>
              <a:rPr lang="en-US" dirty="0" smtClean="0"/>
              <a:t>Enterprise = whole organization</a:t>
            </a:r>
          </a:p>
          <a:p>
            <a:r>
              <a:rPr lang="en-US" dirty="0" smtClean="0"/>
              <a:t>Standardization = agreement on common approach</a:t>
            </a:r>
          </a:p>
          <a:p>
            <a:r>
              <a:rPr lang="en-US" dirty="0" smtClean="0"/>
              <a:t>Optimizing the greater good</a:t>
            </a:r>
          </a:p>
          <a:p>
            <a:r>
              <a:rPr lang="en-US" dirty="0" smtClean="0"/>
              <a:t>Local sub-optimization implied</a:t>
            </a:r>
          </a:p>
        </p:txBody>
      </p:sp>
      <p:pic>
        <p:nvPicPr>
          <p:cNvPr id="18" name="Picture 17" descr="dwinelle_ext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4471" y="5133577"/>
            <a:ext cx="1834355" cy="1375766"/>
          </a:xfrm>
          <a:prstGeom prst="rect">
            <a:avLst/>
          </a:prstGeom>
        </p:spPr>
      </p:pic>
      <p:pic>
        <p:nvPicPr>
          <p:cNvPr id="21" name="Picture 20" descr="12520877_fbd94e412c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2612" y="5133577"/>
            <a:ext cx="1834354" cy="1375766"/>
          </a:xfrm>
          <a:prstGeom prst="rect">
            <a:avLst/>
          </a:prstGeom>
        </p:spPr>
      </p:pic>
      <p:pic>
        <p:nvPicPr>
          <p:cNvPr id="24" name="Picture 23" descr="images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8826" y="5133578"/>
            <a:ext cx="1836718" cy="1375766"/>
          </a:xfrm>
          <a:prstGeom prst="rect">
            <a:avLst/>
          </a:prstGeom>
        </p:spPr>
      </p:pic>
      <p:pic>
        <p:nvPicPr>
          <p:cNvPr id="27" name="Picture 26" descr="Sutardja-Dai_1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5544" y="5133577"/>
            <a:ext cx="2068821" cy="1375766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272612" y="4674907"/>
            <a:ext cx="7571753" cy="441029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GOAL: Different divisions with common processes and Shared Service Centers</a:t>
            </a:r>
            <a:endParaRPr lang="en-US" dirty="0"/>
          </a:p>
        </p:txBody>
      </p:sp>
      <p:pic>
        <p:nvPicPr>
          <p:cNvPr id="31" name="Picture 30" descr="assembly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151" y="1175516"/>
            <a:ext cx="2292921" cy="171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38" y="536079"/>
            <a:ext cx="7411548" cy="868362"/>
          </a:xfrm>
        </p:spPr>
        <p:txBody>
          <a:bodyPr/>
          <a:lstStyle/>
          <a:p>
            <a:r>
              <a:rPr lang="en-US" dirty="0" smtClean="0"/>
              <a:t>Enterprise Systems History</a:t>
            </a:r>
            <a:endParaRPr lang="en-US" dirty="0"/>
          </a:p>
        </p:txBody>
      </p:sp>
      <p:pic>
        <p:nvPicPr>
          <p:cNvPr id="6" name="Picture 5" descr="imgr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94" y="1735138"/>
            <a:ext cx="2599499" cy="3106718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792543" y="1735138"/>
            <a:ext cx="5291925" cy="3239668"/>
          </a:xfrm>
        </p:spPr>
        <p:txBody>
          <a:bodyPr/>
          <a:lstStyle/>
          <a:p>
            <a:r>
              <a:rPr lang="en-US" dirty="0" smtClean="0"/>
              <a:t>Patterns recur, but in different form</a:t>
            </a:r>
          </a:p>
          <a:p>
            <a:r>
              <a:rPr lang="en-US" dirty="0" smtClean="0"/>
              <a:t>Pattern of Evolution/Maturity</a:t>
            </a:r>
          </a:p>
          <a:p>
            <a:r>
              <a:rPr lang="en-US" dirty="0" smtClean="0"/>
              <a:t>At first People </a:t>
            </a:r>
            <a:r>
              <a:rPr lang="en-US" i="1" dirty="0" smtClean="0"/>
              <a:t>were</a:t>
            </a:r>
            <a:r>
              <a:rPr lang="en-US" dirty="0" smtClean="0"/>
              <a:t> the Process</a:t>
            </a:r>
          </a:p>
          <a:p>
            <a:r>
              <a:rPr lang="en-US" dirty="0" smtClean="0"/>
              <a:t>Scope of Process expands</a:t>
            </a:r>
          </a:p>
          <a:p>
            <a:r>
              <a:rPr lang="en-US" dirty="0" smtClean="0"/>
              <a:t>Economic, consumer drivers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6145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32175"/>
            <a:ext cx="8229600" cy="405606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dirty="0" smtClean="0"/>
              <a:t>Enterprise Systems at Berkeley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Growth of Complexity and Cost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The Dream of Standardization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Barriers to Standardization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Case Studies – overcoming the barriers</a:t>
            </a:r>
          </a:p>
        </p:txBody>
      </p:sp>
      <p:pic>
        <p:nvPicPr>
          <p:cNvPr id="14" name="Picture 13" descr="img47924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5569" y="4798293"/>
            <a:ext cx="2917618" cy="198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930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31" y="503238"/>
            <a:ext cx="8343595" cy="868362"/>
          </a:xfrm>
        </p:spPr>
        <p:txBody>
          <a:bodyPr/>
          <a:lstStyle/>
          <a:p>
            <a:pPr algn="l"/>
            <a:r>
              <a:rPr lang="en-US" dirty="0" smtClean="0"/>
              <a:t>The UC Payroll/Personnel System</a:t>
            </a:r>
            <a:br>
              <a:rPr lang="en-US" dirty="0" smtClean="0"/>
            </a:br>
            <a:r>
              <a:rPr lang="en-US" sz="2400" dirty="0" smtClean="0"/>
              <a:t>(1970’s)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1976: UC needs a payroll system</a:t>
            </a:r>
          </a:p>
          <a:p>
            <a:r>
              <a:rPr lang="en-US" smtClean="0"/>
              <a:t>The Integral </a:t>
            </a:r>
            <a:r>
              <a:rPr lang="en-US" dirty="0" smtClean="0"/>
              <a:t>contract and design</a:t>
            </a:r>
          </a:p>
          <a:p>
            <a:r>
              <a:rPr lang="en-US" dirty="0"/>
              <a:t>Attempts to standardize pay </a:t>
            </a:r>
            <a:r>
              <a:rPr lang="en-US" dirty="0" smtClean="0"/>
              <a:t>rules</a:t>
            </a:r>
          </a:p>
          <a:p>
            <a:r>
              <a:rPr lang="en-US" dirty="0" smtClean="0"/>
              <a:t>Maintenance</a:t>
            </a:r>
          </a:p>
          <a:p>
            <a:r>
              <a:rPr lang="en-US" dirty="0" smtClean="0"/>
              <a:t>Mainframe systems through PC era, selling point is customization:  “no change required”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291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176" y="503237"/>
            <a:ext cx="8371854" cy="1366725"/>
          </a:xfrm>
        </p:spPr>
        <p:txBody>
          <a:bodyPr/>
          <a:lstStyle/>
          <a:p>
            <a:pPr algn="l"/>
            <a:r>
              <a:rPr lang="en-US" dirty="0" smtClean="0"/>
              <a:t>Meanwhile, in the business world…</a:t>
            </a:r>
            <a:br>
              <a:rPr lang="en-US" dirty="0" smtClean="0"/>
            </a:br>
            <a:r>
              <a:rPr lang="en-US" sz="2400" dirty="0" smtClean="0"/>
              <a:t>(Late 1980’s-1990’s)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8072" y="1735138"/>
            <a:ext cx="3267364" cy="4799226"/>
          </a:xfrm>
        </p:spPr>
        <p:txBody>
          <a:bodyPr/>
          <a:lstStyle/>
          <a:p>
            <a:r>
              <a:rPr lang="en-US" dirty="0" smtClean="0"/>
              <a:t>Ratio of managers to workers increased from 19% in 1950 to 32% in 1987</a:t>
            </a:r>
          </a:p>
          <a:p>
            <a:r>
              <a:rPr lang="en-US" dirty="0" smtClean="0"/>
              <a:t>Since 1988 1/3 - 1/2 of all med/large U.S. businesses downsized every year</a:t>
            </a:r>
          </a:p>
          <a:p>
            <a:r>
              <a:rPr lang="en-US" dirty="0" smtClean="0"/>
              <a:t>“Compact” Broken in 1990’s</a:t>
            </a:r>
            <a:endParaRPr lang="en-US" dirty="0"/>
          </a:p>
        </p:txBody>
      </p:sp>
      <p:pic>
        <p:nvPicPr>
          <p:cNvPr id="9" name="Picture 8" descr="downsize+for+food-310x299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305" y="2219232"/>
            <a:ext cx="39370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783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3927</TotalTime>
  <Words>936</Words>
  <Application>Microsoft Macintosh PowerPoint</Application>
  <PresentationFormat>On-screen Show (4:3)</PresentationFormat>
  <Paragraphs>208</Paragraphs>
  <Slides>32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Inkwell</vt:lpstr>
      <vt:lpstr>Breaking Through the Barriers to Enterprise Standardization, Without All the Pain</vt:lpstr>
      <vt:lpstr>Context:  UC Berkeley</vt:lpstr>
      <vt:lpstr>UC Berkeley’s “Enterprise”</vt:lpstr>
      <vt:lpstr>Questions for You</vt:lpstr>
      <vt:lpstr>Enterprise Standardization</vt:lpstr>
      <vt:lpstr>Enterprise Systems History</vt:lpstr>
      <vt:lpstr>Approach for Today</vt:lpstr>
      <vt:lpstr>The UC Payroll/Personnel System (1970’s)</vt:lpstr>
      <vt:lpstr>Meanwhile, in the business world… (Late 1980’s-1990’s)</vt:lpstr>
      <vt:lpstr>Business Process Standardization: (1990’s)</vt:lpstr>
      <vt:lpstr>ERP Comes to UC Berkeley (1994-2005)</vt:lpstr>
      <vt:lpstr>PowerPoint Presentation</vt:lpstr>
      <vt:lpstr>Customization &amp; Satisfaction (2003)</vt:lpstr>
      <vt:lpstr>The Dream (2008)</vt:lpstr>
      <vt:lpstr>Standardization: the push for vanilla (2008)</vt:lpstr>
      <vt:lpstr>Barriers to Standardization</vt:lpstr>
      <vt:lpstr>We *Look* Great!  But… (2008-2010)</vt:lpstr>
      <vt:lpstr>Lessons of Vanilla (2010)</vt:lpstr>
      <vt:lpstr>Lessons of Vanilla (2010)</vt:lpstr>
      <vt:lpstr>Change Is Coming</vt:lpstr>
      <vt:lpstr>Change Is Coming to Cal</vt:lpstr>
      <vt:lpstr>The IT Organization Today</vt:lpstr>
      <vt:lpstr>Need to balance: Demand, Design, Delivery</vt:lpstr>
      <vt:lpstr>Managing Demand</vt:lpstr>
      <vt:lpstr>Aligning Design with Vision</vt:lpstr>
      <vt:lpstr>Sustaining Standards through Change Management</vt:lpstr>
      <vt:lpstr>Multi-campus eProcurement Using Lessons from Vanilla</vt:lpstr>
      <vt:lpstr>Staffing A Project for Standardization</vt:lpstr>
      <vt:lpstr>Clearly Defining Roles</vt:lpstr>
      <vt:lpstr>Managing Risk</vt:lpstr>
      <vt:lpstr>Where do we go from here?</vt:lpstr>
      <vt:lpstr>Discussion &amp; Questions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Breaking Through the Barriers to Enterprise Standardization, Without All the Pain</dc:title>
  <dc:creator>Bill Allison</dc:creator>
  <cp:lastModifiedBy>Bill Allison</cp:lastModifiedBy>
  <cp:revision>94</cp:revision>
  <cp:lastPrinted>2011-05-15T17:29:38Z</cp:lastPrinted>
  <dcterms:created xsi:type="dcterms:W3CDTF">2011-05-08T20:06:08Z</dcterms:created>
  <dcterms:modified xsi:type="dcterms:W3CDTF">2011-05-15T20:33:21Z</dcterms:modified>
</cp:coreProperties>
</file>