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88" r:id="rId4"/>
    <p:sldId id="259" r:id="rId5"/>
    <p:sldId id="260" r:id="rId6"/>
    <p:sldId id="285" r:id="rId7"/>
    <p:sldId id="271" r:id="rId8"/>
    <p:sldId id="279" r:id="rId9"/>
    <p:sldId id="280" r:id="rId10"/>
    <p:sldId id="274" r:id="rId11"/>
    <p:sldId id="264" r:id="rId12"/>
    <p:sldId id="287" r:id="rId13"/>
    <p:sldId id="286" r:id="rId14"/>
    <p:sldId id="28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56262" autoAdjust="0"/>
  </p:normalViewPr>
  <p:slideViewPr>
    <p:cSldViewPr snapToGrid="0" snapToObjects="1">
      <p:cViewPr>
        <p:scale>
          <a:sx n="33" d="100"/>
          <a:sy n="33" d="100"/>
        </p:scale>
        <p:origin x="-1651" y="230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4A643A-D828-4748-9E28-CB5F1674ACA3}" type="datetimeFigureOut">
              <a:rPr lang="en-US" smtClean="0"/>
              <a:t>5/18/2012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977F1-3F9E-481A-AA60-97BDEC2C6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62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C977F1-3F9E-481A-AA60-97BDEC2C6B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92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48E2E-2E9D-5C4F-B45F-82EE181E05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40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48E2E-2E9D-5C4F-B45F-82EE181E055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40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87130"/>
            <a:ext cx="7543800" cy="2593975"/>
          </a:xfrm>
        </p:spPr>
        <p:txBody>
          <a:bodyPr anchor="b"/>
          <a:lstStyle>
            <a:lvl1pPr>
              <a:defRPr sz="40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038600"/>
            <a:ext cx="754380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Master subtitle </a:t>
            </a:r>
            <a:r>
              <a:rPr lang="en-US" dirty="0" err="1" smtClean="0"/>
              <a:t>styleClick</a:t>
            </a:r>
            <a:r>
              <a:rPr lang="en-US" dirty="0" smtClean="0"/>
              <a:t> to edit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May 17,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Educause</a:t>
            </a:r>
            <a:r>
              <a:rPr lang="en-US" dirty="0" smtClean="0"/>
              <a:t> IT Enterprise Conference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1F50-7D12-B546-A6A2-F174CDD634BF}" type="datetimeFigureOut">
              <a:rPr lang="en-US" smtClean="0"/>
              <a:t>5/18/2012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1F50-7D12-B546-A6A2-F174CDD634BF}" type="datetimeFigureOut">
              <a:rPr lang="en-US" smtClean="0"/>
              <a:t>5/18/2012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1F50-7D12-B546-A6A2-F174CDD634BF}" type="datetimeFigureOut">
              <a:rPr lang="en-US" smtClean="0"/>
              <a:t>5/18/2012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1F50-7D12-B546-A6A2-F174CDD634BF}" type="datetimeFigureOut">
              <a:rPr lang="en-US" smtClean="0"/>
              <a:t>5/18/2012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1F50-7D12-B546-A6A2-F174CDD634BF}" type="datetimeFigureOut">
              <a:rPr lang="en-US" smtClean="0"/>
              <a:t>5/18/2012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1F50-7D12-B546-A6A2-F174CDD634BF}" type="datetimeFigureOut">
              <a:rPr lang="en-US" smtClean="0"/>
              <a:t>5/18/2012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1F50-7D12-B546-A6A2-F174CDD634BF}" type="datetimeFigureOut">
              <a:rPr lang="en-US" smtClean="0"/>
              <a:t>5/18/2012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1F50-7D12-B546-A6A2-F174CDD634BF}" type="datetimeFigureOut">
              <a:rPr lang="en-US" smtClean="0"/>
              <a:t>5/18/2012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1F50-7D12-B546-A6A2-F174CDD634BF}" type="datetimeFigureOut">
              <a:rPr lang="en-US" smtClean="0"/>
              <a:t>5/18/2012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21F50-7D12-B546-A6A2-F174CDD634BF}" type="datetimeFigureOut">
              <a:rPr lang="en-US" smtClean="0"/>
              <a:t>5/18/2012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6C1CC0F-BC11-DF43-854D-BEF5603F860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0721F50-7D12-B546-A6A2-F174CDD634BF}" type="datetimeFigureOut">
              <a:rPr lang="en-US" smtClean="0"/>
              <a:t>5/18/2012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cornell.edu/services/box/policy.cf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844" y="587130"/>
            <a:ext cx="7543800" cy="2593975"/>
          </a:xfrm>
        </p:spPr>
        <p:txBody>
          <a:bodyPr/>
          <a:lstStyle/>
          <a:p>
            <a:pPr algn="ctr"/>
            <a:r>
              <a:rPr lang="en-US" dirty="0" smtClean="0"/>
              <a:t>Outsource Contracting</a:t>
            </a:r>
            <a:br>
              <a:rPr lang="en-US" dirty="0" smtClean="0"/>
            </a:br>
            <a:r>
              <a:rPr lang="en-US" dirty="0" smtClean="0"/>
              <a:t>Law, Policy, &amp; Process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692" y="3558162"/>
            <a:ext cx="5668505" cy="1066800"/>
          </a:xfrm>
        </p:spPr>
        <p:txBody>
          <a:bodyPr/>
          <a:lstStyle/>
          <a:p>
            <a:r>
              <a:rPr lang="en-US" dirty="0" smtClean="0"/>
              <a:t>  Tracy </a:t>
            </a:r>
            <a:r>
              <a:rPr lang="en-US" dirty="0" err="1" smtClean="0"/>
              <a:t>Mitrano</a:t>
            </a:r>
            <a:r>
              <a:rPr lang="en-US" dirty="0" smtClean="0"/>
              <a:t>	       Ann Geyer</a:t>
            </a:r>
          </a:p>
          <a:p>
            <a:r>
              <a:rPr lang="en-US" dirty="0" smtClean="0"/>
              <a:t>Cornell University        </a:t>
            </a:r>
            <a:r>
              <a:rPr lang="en-US" dirty="0" err="1" smtClean="0"/>
              <a:t>UC</a:t>
            </a:r>
            <a:r>
              <a:rPr lang="en-US" dirty="0" smtClean="0"/>
              <a:t> Berkeley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32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for Data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classification</a:t>
            </a:r>
          </a:p>
          <a:p>
            <a:pPr lvl="1"/>
            <a:r>
              <a:rPr lang="en-US" dirty="0" smtClean="0"/>
              <a:t>Protection Levels matched to Protection Profiles</a:t>
            </a:r>
          </a:p>
          <a:p>
            <a:pPr lvl="1"/>
            <a:r>
              <a:rPr lang="en-US" dirty="0" smtClean="0"/>
              <a:t>Both vendor and university communicate in same framework</a:t>
            </a:r>
          </a:p>
          <a:p>
            <a:pPr lvl="1"/>
            <a:r>
              <a:rPr lang="en-US" dirty="0" smtClean="0"/>
              <a:t>Changes to policy, operations, applications, infrastructure described in terms of compatibility with protection level requirements (+/-)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1263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314991"/>
              </p:ext>
            </p:extLst>
          </p:nvPr>
        </p:nvGraphicFramePr>
        <p:xfrm>
          <a:off x="387458" y="1417640"/>
          <a:ext cx="7547675" cy="4457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8908"/>
                <a:gridCol w="3323573"/>
                <a:gridCol w="1503336"/>
                <a:gridCol w="1301858"/>
              </a:tblGrid>
              <a:tr h="535146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Protection Level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5750" algn="l"/>
                        </a:tabLst>
                      </a:pPr>
                      <a:r>
                        <a:rPr lang="en-US" sz="2000" b="1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Data Category</a:t>
                      </a:r>
                      <a:endParaRPr lang="en-US" sz="20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Permitted </a:t>
                      </a:r>
                      <a:endParaRPr lang="en-US" sz="1800" b="1" dirty="0" smtClean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on </a:t>
                      </a:r>
                      <a:r>
                        <a:rPr lang="en-US" sz="1800" b="1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Box?</a:t>
                      </a:r>
                      <a:endParaRPr lang="en-US" sz="18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Permitted on Google?</a:t>
                      </a:r>
                      <a:endParaRPr lang="en-US" sz="18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3250">
                <a:tc>
                  <a:txBody>
                    <a:bodyPr/>
                    <a:lstStyle/>
                    <a:p>
                      <a:r>
                        <a:rPr lang="en-US" dirty="0" smtClean="0"/>
                        <a:t>PL0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De-identified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 data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aseline="0" dirty="0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Public consumption data</a:t>
                      </a:r>
                      <a:endParaRPr lang="en-US" sz="18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Yes</a:t>
                      </a:r>
                      <a:endParaRPr lang="en-US" sz="18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Yes</a:t>
                      </a:r>
                      <a:endParaRPr lang="en-US" sz="18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3250">
                <a:tc>
                  <a:txBody>
                    <a:bodyPr/>
                    <a:lstStyle/>
                    <a:p>
                      <a:r>
                        <a:rPr lang="en-US" dirty="0" smtClean="0"/>
                        <a:t>PL1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Student Education Records (</a:t>
                      </a:r>
                      <a:r>
                        <a:rPr lang="en-US" sz="1800" dirty="0" err="1">
                          <a:effectLst/>
                          <a:latin typeface="+mn-lt"/>
                          <a:ea typeface="MS Mincho"/>
                          <a:cs typeface="Times New Roman"/>
                        </a:rPr>
                        <a:t>FERPA</a:t>
                      </a: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Yes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Yes</a:t>
                      </a:r>
                    </a:p>
                  </a:txBody>
                  <a:tcPr marL="68580" marR="68580" marT="0" marB="0" anchor="ctr"/>
                </a:tc>
              </a:tr>
              <a:tr h="421271">
                <a:tc>
                  <a:txBody>
                    <a:bodyPr/>
                    <a:lstStyle/>
                    <a:p>
                      <a:r>
                        <a:rPr lang="en-US" dirty="0" smtClean="0"/>
                        <a:t>PL2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Patient Health Information (PHI)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</a:tr>
              <a:tr h="623250">
                <a:tc>
                  <a:txBody>
                    <a:bodyPr/>
                    <a:lstStyle/>
                    <a:p>
                      <a:r>
                        <a:rPr lang="en-US" dirty="0" smtClean="0"/>
                        <a:t>PL2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Payment Card Industry (PCI) Information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</a:tr>
              <a:tr h="623250">
                <a:tc>
                  <a:txBody>
                    <a:bodyPr/>
                    <a:lstStyle/>
                    <a:p>
                      <a:r>
                        <a:rPr lang="en-US" dirty="0" smtClean="0"/>
                        <a:t>PL2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  <a:ea typeface="MS Mincho"/>
                          <a:cs typeface="Times New Roman"/>
                        </a:rPr>
                        <a:t>California State Law Notice‐Triggering Information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</a:tr>
              <a:tr h="421271">
                <a:tc>
                  <a:txBody>
                    <a:bodyPr/>
                    <a:lstStyle/>
                    <a:p>
                      <a:r>
                        <a:rPr lang="en-US" dirty="0" smtClean="0"/>
                        <a:t>PL2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Human Subject Research 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Data </a:t>
                      </a:r>
                      <a:endParaRPr lang="en-US" sz="18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</a:tr>
              <a:tr h="421271">
                <a:tc>
                  <a:txBody>
                    <a:bodyPr/>
                    <a:lstStyle/>
                    <a:p>
                      <a:r>
                        <a:rPr lang="en-US" dirty="0" smtClean="0"/>
                        <a:t>PL2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Export Controlled Data</a:t>
                      </a:r>
                      <a:endParaRPr lang="en-US" sz="18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No</a:t>
                      </a:r>
                      <a:endParaRPr lang="en-US" sz="18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No</a:t>
                      </a:r>
                      <a:endParaRPr lang="en-US" sz="18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</a:t>
            </a:r>
            <a:r>
              <a:rPr lang="en-US" dirty="0" smtClean="0"/>
              <a:t>Recommendations (Berkeley)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6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Classification 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627847"/>
              </p:ext>
            </p:extLst>
          </p:nvPr>
        </p:nvGraphicFramePr>
        <p:xfrm>
          <a:off x="457200" y="1435144"/>
          <a:ext cx="7710407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813302"/>
                <a:gridCol w="2278251"/>
                <a:gridCol w="22472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Protection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Suitable 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Protection  Profiles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(Requirements </a:t>
                      </a:r>
                      <a:r>
                        <a:rPr lang="en-US" baseline="0" dirty="0" smtClean="0"/>
                        <a:t> &amp; Standards)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Risks or Variances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PL0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MSS</a:t>
                      </a:r>
                      <a:r>
                        <a:rPr lang="en-US" dirty="0" smtClean="0"/>
                        <a:t>-network</a:t>
                      </a:r>
                      <a:r>
                        <a:rPr lang="en-US" baseline="0" dirty="0" smtClean="0"/>
                        <a:t>ed devices</a:t>
                      </a:r>
                      <a:br>
                        <a:rPr lang="en-US" baseline="0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5095">
                <a:tc>
                  <a:txBody>
                    <a:bodyPr/>
                    <a:lstStyle/>
                    <a:p>
                      <a:r>
                        <a:rPr lang="en-US" dirty="0" smtClean="0"/>
                        <a:t>PL1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Box</a:t>
                      </a:r>
                    </a:p>
                    <a:p>
                      <a:r>
                        <a:rPr lang="en-US" dirty="0" smtClean="0"/>
                        <a:t>Google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Baseline data profile</a:t>
                      </a:r>
                      <a:br>
                        <a:rPr lang="en-US" baseline="0" dirty="0" smtClean="0"/>
                      </a:br>
                      <a:r>
                        <a:rPr lang="en-US" baseline="0" dirty="0" err="1" smtClean="0"/>
                        <a:t>FIPPS</a:t>
                      </a:r>
                      <a:r>
                        <a:rPr lang="en-US" baseline="0" dirty="0" smtClean="0"/>
                        <a:t> controls for </a:t>
                      </a:r>
                      <a:r>
                        <a:rPr lang="en-US" baseline="0" dirty="0" err="1" smtClean="0"/>
                        <a:t>PII</a:t>
                      </a:r>
                      <a:endParaRPr lang="en-US" baseline="0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Auditing immature</a:t>
                      </a:r>
                    </a:p>
                    <a:p>
                      <a:r>
                        <a:rPr lang="en-US" dirty="0" err="1" smtClean="0"/>
                        <a:t>Adm</a:t>
                      </a:r>
                      <a:r>
                        <a:rPr lang="en-US" dirty="0" smtClean="0"/>
                        <a:t> access w/o notice</a:t>
                      </a:r>
                    </a:p>
                    <a:p>
                      <a:r>
                        <a:rPr lang="en-US" dirty="0" smtClean="0"/>
                        <a:t>Data</a:t>
                      </a:r>
                      <a:r>
                        <a:rPr lang="en-US" baseline="0" dirty="0" smtClean="0"/>
                        <a:t> leakage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party apps</a:t>
                      </a:r>
                      <a:br>
                        <a:rPr lang="en-US" baseline="0" dirty="0" smtClean="0"/>
                      </a:b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PL2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Calshare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err="1" smtClean="0"/>
                        <a:t>EMR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err="1" smtClean="0"/>
                        <a:t>MSS-NTD</a:t>
                      </a:r>
                      <a:endParaRPr lang="en-US" baseline="0" dirty="0" smtClean="0"/>
                    </a:p>
                    <a:p>
                      <a:r>
                        <a:rPr lang="en-US" dirty="0" err="1" smtClean="0"/>
                        <a:t>HIPAA</a:t>
                      </a:r>
                      <a:r>
                        <a:rPr lang="en-US" baseline="0" dirty="0" smtClean="0"/>
                        <a:t> profile</a:t>
                      </a:r>
                      <a:br>
                        <a:rPr lang="en-US" baseline="0" dirty="0" smtClean="0"/>
                      </a:b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DB</a:t>
                      </a:r>
                      <a:r>
                        <a:rPr lang="en-US" baseline="0" dirty="0" smtClean="0"/>
                        <a:t> not encrypted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None</a:t>
                      </a:r>
                      <a:br>
                        <a:rPr lang="en-US" baseline="0" dirty="0" smtClean="0"/>
                      </a:b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82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Berkeley </a:t>
            </a:r>
            <a:r>
              <a:rPr lang="en-US" b="1" dirty="0" smtClean="0"/>
              <a:t>Data </a:t>
            </a:r>
            <a:r>
              <a:rPr lang="en-US" dirty="0" smtClean="0"/>
              <a:t>Classification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563351"/>
              </p:ext>
            </p:extLst>
          </p:nvPr>
        </p:nvGraphicFramePr>
        <p:xfrm>
          <a:off x="457200" y="1228248"/>
          <a:ext cx="7620000" cy="540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000"/>
                <a:gridCol w="1678983"/>
                <a:gridCol w="2697853"/>
                <a:gridCol w="197316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Protection Level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Impact 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Protection  Profiles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(Requirements </a:t>
                      </a:r>
                      <a:r>
                        <a:rPr lang="en-US" baseline="0" dirty="0" smtClean="0"/>
                        <a:t> &amp; Standards)</a:t>
                      </a:r>
                      <a:endParaRPr lang="en-US" dirty="0" smtClean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Examples</a:t>
                      </a:r>
                      <a:endParaRPr lang="en-US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PL0</a:t>
                      </a:r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Limited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Availability</a:t>
                      </a:r>
                    </a:p>
                    <a:p>
                      <a:r>
                        <a:rPr lang="en-US" dirty="0" smtClean="0"/>
                        <a:t>Reliability</a:t>
                      </a:r>
                    </a:p>
                    <a:p>
                      <a:r>
                        <a:rPr lang="en-US" dirty="0" smtClean="0"/>
                        <a:t>Fair Use</a:t>
                      </a:r>
                      <a:br>
                        <a:rPr lang="en-US" dirty="0" smtClean="0"/>
                      </a:b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Published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Open access</a:t>
                      </a:r>
                      <a:endParaRPr lang="en-US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PL1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Privacy</a:t>
                      </a:r>
                      <a:r>
                        <a:rPr lang="en-US" baseline="0" dirty="0" smtClean="0"/>
                        <a:t> impact assessment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FIPPS</a:t>
                      </a:r>
                      <a:r>
                        <a:rPr lang="en-US" baseline="0" dirty="0" smtClean="0"/>
                        <a:t> controls for </a:t>
                      </a:r>
                      <a:r>
                        <a:rPr lang="en-US" baseline="0" dirty="0" err="1" smtClean="0"/>
                        <a:t>PII</a:t>
                      </a:r>
                      <a:endParaRPr lang="en-US" dirty="0" smtClean="0"/>
                    </a:p>
                    <a:p>
                      <a:r>
                        <a:rPr lang="en-US" baseline="0" dirty="0" smtClean="0"/>
                        <a:t>Baseline  assessment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Nondisclosure</a:t>
                      </a:r>
                    </a:p>
                    <a:p>
                      <a:endParaRPr lang="en-US" dirty="0" smtClean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data</a:t>
                      </a:r>
                    </a:p>
                    <a:p>
                      <a:r>
                        <a:rPr lang="en-US" dirty="0" smtClean="0"/>
                        <a:t>Low value data</a:t>
                      </a:r>
                    </a:p>
                    <a:p>
                      <a:endParaRPr lang="en-US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PL2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Privacy</a:t>
                      </a:r>
                      <a:r>
                        <a:rPr lang="en-US" baseline="0" dirty="0" smtClean="0"/>
                        <a:t> impact assessment</a:t>
                      </a:r>
                    </a:p>
                    <a:p>
                      <a:r>
                        <a:rPr lang="en-US" baseline="0" dirty="0" smtClean="0"/>
                        <a:t>Full risk assessment</a:t>
                      </a:r>
                    </a:p>
                    <a:p>
                      <a:r>
                        <a:rPr lang="en-US" baseline="0" dirty="0" smtClean="0"/>
                        <a:t>Comprehensive security</a:t>
                      </a:r>
                    </a:p>
                    <a:p>
                      <a:r>
                        <a:rPr lang="en-US" baseline="0" dirty="0" smtClean="0"/>
                        <a:t>Need to know monitoring</a:t>
                      </a:r>
                    </a:p>
                    <a:p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Actively</a:t>
                      </a:r>
                      <a:r>
                        <a:rPr lang="en-US" baseline="0" dirty="0" smtClean="0"/>
                        <a:t> regulated</a:t>
                      </a:r>
                    </a:p>
                    <a:p>
                      <a:r>
                        <a:rPr lang="en-US" baseline="0" dirty="0" smtClean="0"/>
                        <a:t>Home &amp; family</a:t>
                      </a:r>
                    </a:p>
                    <a:p>
                      <a:r>
                        <a:rPr lang="en-US" baseline="0" dirty="0" smtClean="0"/>
                        <a:t>High value </a:t>
                      </a:r>
                    </a:p>
                    <a:p>
                      <a:endParaRPr lang="en-US" dirty="0"/>
                    </a:p>
                  </a:txBody>
                  <a:tcPr marL="84667" marR="8466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PL3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Mission Critical</a:t>
                      </a:r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4667" marR="84667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SSO</a:t>
                      </a:r>
                      <a:r>
                        <a:rPr lang="en-US" dirty="0" smtClean="0"/>
                        <a:t> DB</a:t>
                      </a:r>
                      <a:endParaRPr lang="en-US" dirty="0"/>
                    </a:p>
                  </a:txBody>
                  <a:tcPr marL="84667" marR="8466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152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Demystifying the Cloud</a:t>
            </a:r>
          </a:p>
          <a:p>
            <a:pPr lvl="1"/>
            <a:r>
              <a:rPr lang="en-US" dirty="0" smtClean="0"/>
              <a:t>Not just outsourcing arrangement</a:t>
            </a:r>
          </a:p>
          <a:p>
            <a:pPr lvl="1"/>
            <a:r>
              <a:rPr lang="en-US" dirty="0" smtClean="0"/>
              <a:t>Contract is essential to mediate the Cloud relationship</a:t>
            </a:r>
          </a:p>
          <a:p>
            <a:pPr lvl="1"/>
            <a:r>
              <a:rPr lang="en-US" dirty="0" smtClean="0"/>
              <a:t>Contract should retain institutional integrity, provide an opportunity for strategic planning, and create efficient/effective outcomes for the university</a:t>
            </a:r>
          </a:p>
          <a:p>
            <a:r>
              <a:rPr lang="en-US" dirty="0" smtClean="0"/>
              <a:t>Relationship Contracting</a:t>
            </a:r>
          </a:p>
          <a:p>
            <a:pPr lvl="1"/>
            <a:r>
              <a:rPr lang="en-US" dirty="0" smtClean="0"/>
              <a:t>Building a meaningful vendor relationship</a:t>
            </a:r>
          </a:p>
          <a:p>
            <a:pPr lvl="1"/>
            <a:r>
              <a:rPr lang="en-US" dirty="0" smtClean="0"/>
              <a:t>Defining the relationship terms</a:t>
            </a:r>
          </a:p>
          <a:p>
            <a:pPr lvl="1"/>
            <a:r>
              <a:rPr lang="en-US" dirty="0" smtClean="0"/>
              <a:t>Memorializing shared risk and responsibilities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6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Challenge of 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The challenge of cloud computing revolves around the transition from a managed infrastructure and information to vendor products and services.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Substantively, contracts bridge control of institutional information and business process.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Procedurally, cloud computing requires rethinking the information technology organizational process from conception to implementation of a cloud service.</a:t>
            </a:r>
          </a:p>
        </p:txBody>
      </p:sp>
    </p:spTree>
    <p:extLst>
      <p:ext uri="{BB962C8B-B14F-4D97-AF65-F5344CB8AC3E}">
        <p14:creationId xmlns:p14="http://schemas.microsoft.com/office/powerpoint/2010/main" val="162098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Contracting --Past</a:t>
            </a:r>
            <a:r>
              <a:rPr lang="en-US" dirty="0" smtClean="0"/>
              <a:t>, Present, and Future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7482783"/>
              </p:ext>
            </p:extLst>
          </p:nvPr>
        </p:nvGraphicFramePr>
        <p:xfrm>
          <a:off x="457200" y="1600198"/>
          <a:ext cx="7620000" cy="2863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512"/>
                <a:gridCol w="2902488"/>
                <a:gridCol w="2540000"/>
              </a:tblGrid>
              <a:tr h="548409">
                <a:tc>
                  <a:txBody>
                    <a:bodyPr/>
                    <a:lstStyle/>
                    <a:p>
                      <a:r>
                        <a:rPr lang="en-US" dirty="0" smtClean="0"/>
                        <a:t>Pre Box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Post Box</a:t>
                      </a:r>
                      <a:endParaRPr lang="en-US" dirty="0"/>
                    </a:p>
                  </a:txBody>
                  <a:tcPr/>
                </a:tc>
              </a:tr>
              <a:tr h="2314904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Click Thru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Nobody knows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or cares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/>
                        <a:t>Consortium</a:t>
                      </a:r>
                      <a:r>
                        <a:rPr lang="en-US" b="1" baseline="0" smtClean="0"/>
                        <a:t> Contract</a:t>
                      </a:r>
                      <a:endParaRPr lang="en-US" b="1" baseline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I2/Net+</a:t>
                      </a:r>
                      <a:r>
                        <a:rPr lang="en-US" baseline="0" dirty="0" smtClean="0"/>
                        <a:t> intermediated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Customized terms for HE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err="1" smtClean="0"/>
                        <a:t>Adhoc</a:t>
                      </a:r>
                      <a:r>
                        <a:rPr lang="en-US" baseline="0" dirty="0" smtClean="0"/>
                        <a:t> negotiation 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Relationship contract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Lessons learned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Memorialize</a:t>
                      </a:r>
                      <a:r>
                        <a:rPr lang="en-US" baseline="0" dirty="0" smtClean="0"/>
                        <a:t> reliance </a:t>
                      </a:r>
                      <a:r>
                        <a:rPr lang="en-US" baseline="0" dirty="0" smtClean="0"/>
                        <a:t>components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Create framework for management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77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Cloud Computing Operational Process</a:t>
            </a:r>
            <a:endParaRPr lang="en-US" sz="36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22056"/>
              </p:ext>
            </p:extLst>
          </p:nvPr>
        </p:nvGraphicFramePr>
        <p:xfrm>
          <a:off x="549798" y="1208868"/>
          <a:ext cx="8485322" cy="5609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Document" r:id="rId3" imgW="5491805" imgH="5104264" progId="Word.Document.12">
                  <p:embed/>
                </p:oleObj>
              </mc:Choice>
              <mc:Fallback>
                <p:oleObj name="Document" r:id="rId3" imgW="5491805" imgH="510426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9798" y="1208868"/>
                        <a:ext cx="8485322" cy="56091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255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Cornell Box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>
                <a:hlinkClick r:id="rId2"/>
              </a:rPr>
              <a:t>http://www.it.cornell.edu/services/box/policy.cfm</a:t>
            </a:r>
            <a:endParaRPr lang="en-US" sz="2800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49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Janus face of cloud computing</a:t>
            </a:r>
          </a:p>
          <a:p>
            <a:pPr lvl="1"/>
            <a:r>
              <a:rPr lang="en-US" dirty="0" smtClean="0"/>
              <a:t>Outsourcing</a:t>
            </a:r>
          </a:p>
          <a:p>
            <a:pPr lvl="1"/>
            <a:r>
              <a:rPr lang="en-US" dirty="0" smtClean="0"/>
              <a:t>Contract</a:t>
            </a:r>
          </a:p>
          <a:p>
            <a:pPr lvl="1"/>
            <a:r>
              <a:rPr lang="en-US" dirty="0" smtClean="0"/>
              <a:t>Process</a:t>
            </a:r>
          </a:p>
          <a:p>
            <a:r>
              <a:rPr lang="en-US" dirty="0" smtClean="0"/>
              <a:t>Contracts revisited</a:t>
            </a:r>
          </a:p>
          <a:p>
            <a:pPr lvl="1"/>
            <a:r>
              <a:rPr lang="en-US" dirty="0" smtClean="0"/>
              <a:t>Obsolescent  linear process</a:t>
            </a:r>
          </a:p>
          <a:p>
            <a:pPr lvl="1"/>
            <a:r>
              <a:rPr lang="en-US" dirty="0" smtClean="0"/>
              <a:t>New vendor relationship</a:t>
            </a:r>
          </a:p>
          <a:p>
            <a:r>
              <a:rPr lang="en-US" dirty="0" smtClean="0"/>
              <a:t>Cloud computing &amp; institutional missions</a:t>
            </a:r>
          </a:p>
          <a:p>
            <a:pPr lvl="1"/>
            <a:r>
              <a:rPr lang="en-US" dirty="0" smtClean="0"/>
              <a:t>Strategic planning</a:t>
            </a:r>
          </a:p>
          <a:p>
            <a:pPr lvl="1"/>
            <a:r>
              <a:rPr lang="en-US" dirty="0" smtClean="0"/>
              <a:t>Effectiveness &amp; efficiencies</a:t>
            </a:r>
          </a:p>
          <a:p>
            <a:pPr lvl="1"/>
            <a:r>
              <a:rPr lang="en-US" dirty="0" smtClean="0"/>
              <a:t>Institutional integrity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66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Cloud Contract Objectives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Recognize service and data control strategy is different</a:t>
            </a:r>
          </a:p>
          <a:p>
            <a:pPr lvl="1"/>
            <a:r>
              <a:rPr lang="en-US" dirty="0" smtClean="0"/>
              <a:t>University has diminished direct control</a:t>
            </a:r>
          </a:p>
          <a:p>
            <a:pPr lvl="1"/>
            <a:r>
              <a:rPr lang="en-US" dirty="0" smtClean="0"/>
              <a:t>Must rely on vendor policy, operations, and sub-vendors</a:t>
            </a:r>
          </a:p>
          <a:p>
            <a:pPr lvl="1"/>
            <a:r>
              <a:rPr lang="en-US" dirty="0" smtClean="0"/>
              <a:t>Recognize that the service environment is always changing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Contract objectives</a:t>
            </a:r>
          </a:p>
          <a:p>
            <a:pPr lvl="1"/>
            <a:r>
              <a:rPr lang="en-US" dirty="0" smtClean="0"/>
              <a:t>Create a defined ongoing relationship </a:t>
            </a:r>
          </a:p>
          <a:p>
            <a:pPr lvl="1"/>
            <a:r>
              <a:rPr lang="en-US" dirty="0" smtClean="0"/>
              <a:t>Share risk and responsibilities</a:t>
            </a:r>
          </a:p>
          <a:p>
            <a:pPr lvl="1"/>
            <a:r>
              <a:rPr lang="en-US" dirty="0" smtClean="0"/>
              <a:t>Assign protection requirements</a:t>
            </a:r>
          </a:p>
          <a:p>
            <a:pPr lvl="2"/>
            <a:r>
              <a:rPr lang="en-US" dirty="0" smtClean="0"/>
              <a:t>Vendor—traditional asset protection</a:t>
            </a:r>
          </a:p>
          <a:p>
            <a:pPr lvl="2"/>
            <a:r>
              <a:rPr lang="en-US" dirty="0" smtClean="0"/>
              <a:t>University—focus on data and user protections</a:t>
            </a:r>
          </a:p>
          <a:p>
            <a:pPr lvl="2"/>
            <a:r>
              <a:rPr lang="en-US" dirty="0" smtClean="0"/>
              <a:t>Both—a comprehensive protection structure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62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Contract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Open Communications &amp; Shared Decision-making</a:t>
            </a:r>
          </a:p>
          <a:p>
            <a:pPr lvl="1"/>
            <a:r>
              <a:rPr lang="en-US" dirty="0" smtClean="0"/>
              <a:t>Example provisions</a:t>
            </a:r>
          </a:p>
          <a:p>
            <a:pPr lvl="2"/>
            <a:r>
              <a:rPr lang="en-US" dirty="0" smtClean="0"/>
              <a:t>Ownership of data (IP) </a:t>
            </a:r>
          </a:p>
          <a:p>
            <a:pPr lvl="2"/>
            <a:r>
              <a:rPr lang="en-US" dirty="0" smtClean="0"/>
              <a:t>Right to use data (access, mining, indexing, etc.)</a:t>
            </a:r>
          </a:p>
          <a:p>
            <a:pPr lvl="2"/>
            <a:r>
              <a:rPr lang="en-US" dirty="0" smtClean="0"/>
              <a:t>Privacy and security protections</a:t>
            </a:r>
          </a:p>
          <a:p>
            <a:pPr lvl="2"/>
            <a:r>
              <a:rPr lang="en-US" dirty="0" smtClean="0"/>
              <a:t>Regulatory compliance</a:t>
            </a:r>
          </a:p>
          <a:p>
            <a:pPr lvl="2"/>
            <a:r>
              <a:rPr lang="en-US" dirty="0" smtClean="0"/>
              <a:t>Mediate differences</a:t>
            </a:r>
          </a:p>
          <a:p>
            <a:pPr lvl="2"/>
            <a:r>
              <a:rPr lang="en-US" dirty="0" smtClean="0"/>
              <a:t>Contract expiration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96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Contract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terms </a:t>
            </a:r>
            <a:r>
              <a:rPr lang="en-US" dirty="0"/>
              <a:t>to protect </a:t>
            </a:r>
            <a:r>
              <a:rPr lang="en-US" dirty="0" smtClean="0"/>
              <a:t>the university</a:t>
            </a:r>
          </a:p>
          <a:p>
            <a:pPr lvl="1"/>
            <a:r>
              <a:rPr lang="en-US" sz="2400" dirty="0" smtClean="0"/>
              <a:t>Vendor may never unilaterally “share” data with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party</a:t>
            </a:r>
          </a:p>
          <a:p>
            <a:pPr lvl="1"/>
            <a:r>
              <a:rPr lang="en-US" sz="2400" dirty="0" smtClean="0"/>
              <a:t>Frequent communication &amp; notification by vendor</a:t>
            </a:r>
          </a:p>
          <a:p>
            <a:pPr lvl="1"/>
            <a:r>
              <a:rPr lang="en-US" sz="2400" dirty="0" smtClean="0"/>
              <a:t>Corrective action timeframes</a:t>
            </a:r>
          </a:p>
          <a:p>
            <a:pPr lvl="1"/>
            <a:r>
              <a:rPr lang="en-US" sz="2400" dirty="0" smtClean="0"/>
              <a:t>Indemnification for vendor errors</a:t>
            </a:r>
          </a:p>
          <a:p>
            <a:pPr lvl="1"/>
            <a:r>
              <a:rPr lang="en-US" sz="2400" dirty="0" smtClean="0"/>
              <a:t>Contract terms tied to data classification levels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123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53&quot;/&gt;&lt;lineCharCount val=&quot;60&quot;/&gt;&lt;lineCharCount val=&quot;55&quot;/&gt;&lt;lineCharCount val=&quot;47&quot;/&gt;&lt;lineCharCount val=&quot;58&quot;/&gt;&lt;/TableIndex&gt;&lt;/ShapeTextInfo&gt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1079</TotalTime>
  <Words>546</Words>
  <Application>Microsoft Office PowerPoint</Application>
  <PresentationFormat>On-screen Show (4:3)</PresentationFormat>
  <Paragraphs>176</Paragraphs>
  <Slides>14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Adjacency</vt:lpstr>
      <vt:lpstr>Document</vt:lpstr>
      <vt:lpstr>Outsource Contracting Law, Policy, &amp; Process </vt:lpstr>
      <vt:lpstr>The Challenge of Cloud Computing</vt:lpstr>
      <vt:lpstr>Contracting --Past, Present, and Future</vt:lpstr>
      <vt:lpstr>Cloud Computing Operational Process</vt:lpstr>
      <vt:lpstr>Cornell Box Policy</vt:lpstr>
      <vt:lpstr>Lessons Learned </vt:lpstr>
      <vt:lpstr>Cloud Contract Objectives</vt:lpstr>
      <vt:lpstr>Relationship Contract Concept</vt:lpstr>
      <vt:lpstr>Other Contract Issues</vt:lpstr>
      <vt:lpstr>Role for Data Classification</vt:lpstr>
      <vt:lpstr>Current Recommendations (Berkeley)</vt:lpstr>
      <vt:lpstr>Service Classification Example</vt:lpstr>
      <vt:lpstr>Berkeley Data Classification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Tracy Beth Mitrano</dc:creator>
  <cp:lastModifiedBy>AGeyer</cp:lastModifiedBy>
  <cp:revision>40</cp:revision>
  <dcterms:created xsi:type="dcterms:W3CDTF">2012-05-07T15:02:18Z</dcterms:created>
  <dcterms:modified xsi:type="dcterms:W3CDTF">2012-05-18T09:18:24Z</dcterms:modified>
</cp:coreProperties>
</file>