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7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92" r:id="rId4"/>
    <p:sldId id="304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97" r:id="rId19"/>
    <p:sldId id="298" r:id="rId20"/>
    <p:sldId id="299" r:id="rId21"/>
    <p:sldId id="295" r:id="rId22"/>
    <p:sldId id="302" r:id="rId23"/>
    <p:sldId id="279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yer" initials="mas" lastIdx="7" clrIdx="0"/>
  <p:cmAuthor id="1" name="Mark E. Yerger" initials="MEY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2A74"/>
    <a:srgbClr val="E3D6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7178" autoAdjust="0"/>
  </p:normalViewPr>
  <p:slideViewPr>
    <p:cSldViewPr snapToGrid="0">
      <p:cViewPr>
        <p:scale>
          <a:sx n="80" d="100"/>
          <a:sy n="80" d="100"/>
        </p:scale>
        <p:origin x="-798" y="72"/>
      </p:cViewPr>
      <p:guideLst>
        <p:guide orient="horz" pos="935"/>
        <p:guide pos="9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174A234D-85F6-4456-9859-25E5B05D3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15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F095F47-986F-40C5-BCC3-BD95BD7B0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5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250" y="2362200"/>
            <a:ext cx="8229600" cy="1374775"/>
          </a:xfrm>
          <a:prstGeom prst="rect">
            <a:avLst/>
          </a:prstGeom>
        </p:spPr>
        <p:txBody>
          <a:bodyPr anchor="b"/>
          <a:lstStyle>
            <a:lvl1pPr>
              <a:defRPr sz="4400" cap="all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3813175"/>
            <a:ext cx="6781800" cy="1447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1">
                <a:solidFill>
                  <a:schemeClr val="bg2">
                    <a:lumMod val="50000"/>
                  </a:schemeClr>
                </a:solidFill>
                <a:latin typeface="Times"/>
                <a:cs typeface="Time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444953"/>
            <a:ext cx="8801100" cy="365125"/>
          </a:xfrm>
          <a:prstGeom prst="rect">
            <a:avLst/>
          </a:prstGeom>
        </p:spPr>
        <p:txBody>
          <a:bodyPr/>
          <a:lstStyle>
            <a:lvl1pPr algn="ctr">
              <a:defRPr sz="130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31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82912"/>
            <a:ext cx="4040188" cy="38750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431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82912"/>
            <a:ext cx="4041775" cy="38750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224462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1036637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748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rtrand_Illustration2_FPO.t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  <a:duotone>
              <a:schemeClr val="accent1">
                <a:shade val="45000"/>
                <a:satMod val="135000"/>
              </a:schemeClr>
              <a:prstClr val="white"/>
            </a:duotone>
            <a:lum bright="-25000"/>
          </a:blip>
          <a:srcRect r="30997" b="9022"/>
          <a:stretch>
            <a:fillRect/>
          </a:stretch>
        </p:blipFill>
        <p:spPr>
          <a:xfrm>
            <a:off x="5334000" y="710859"/>
            <a:ext cx="3810000" cy="61471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600200" y="-1"/>
            <a:ext cx="7543800" cy="584542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00200" y="584541"/>
            <a:ext cx="7543800" cy="1012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BUWordmark_Path_rgb.t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" contrast="3000"/>
          </a:blip>
          <a:stretch>
            <a:fillRect/>
          </a:stretch>
        </p:blipFill>
        <p:spPr>
          <a:xfrm>
            <a:off x="173654" y="128262"/>
            <a:ext cx="1252892" cy="557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yerger@bucknell.edu" TargetMode="External"/><Relationship Id="rId2" Type="http://schemas.openxmlformats.org/officeDocument/2006/relationships/hyperlink" Target="mailto:param.bedi@bucknell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inyurl.com/jan2012WorldshareWebE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71525" y="1368425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cap="none" dirty="0" smtClean="0">
                <a:latin typeface="Arial" charset="0"/>
                <a:ea typeface="ＭＳ Ｐゴシック" pitchFamily="96" charset="-128"/>
              </a:rPr>
              <a:t>Moving Your Library to the Cloud</a:t>
            </a:r>
            <a:br>
              <a:rPr lang="en-US" sz="3200" cap="none" dirty="0" smtClean="0">
                <a:latin typeface="Arial" charset="0"/>
                <a:ea typeface="ＭＳ Ｐゴシック" pitchFamily="96" charset="-128"/>
              </a:rPr>
            </a:br>
            <a:r>
              <a:rPr lang="en-US" sz="2400" cap="none" dirty="0" smtClean="0">
                <a:latin typeface="Arial" charset="0"/>
                <a:ea typeface="ＭＳ Ｐゴシック" pitchFamily="96" charset="-128"/>
              </a:rPr>
              <a:t>(…and other “cumulus” successes)</a:t>
            </a:r>
            <a:endParaRPr lang="en-US" sz="3200" cap="none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095625"/>
            <a:ext cx="6400800" cy="28003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100" dirty="0" smtClean="0">
                <a:latin typeface="Arial" charset="0"/>
                <a:ea typeface="ＭＳ Ｐゴシック" pitchFamily="96" charset="-128"/>
              </a:rPr>
              <a:t>Param Bedi, </a:t>
            </a:r>
            <a:r>
              <a:rPr lang="en-US" sz="1600" dirty="0" smtClean="0">
                <a:latin typeface="Arial" charset="0"/>
                <a:ea typeface="ＭＳ Ｐゴシック" pitchFamily="96" charset="-128"/>
              </a:rPr>
              <a:t>VP, Library and Information Technology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charset="0"/>
                <a:ea typeface="ＭＳ Ｐゴシック" pitchFamily="96" charset="-128"/>
              </a:rPr>
              <a:t>Mark Yerger</a:t>
            </a:r>
            <a:r>
              <a:rPr lang="en-US" sz="1600" dirty="0">
                <a:latin typeface="Arial" charset="0"/>
                <a:ea typeface="ＭＳ Ｐゴシック" pitchFamily="96" charset="-128"/>
              </a:rPr>
              <a:t>, Director of Enterprise Systems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Arial" charset="0"/>
                <a:ea typeface="ＭＳ Ｐゴシック" pitchFamily="96" charset="-128"/>
              </a:rPr>
              <a:t>In </a:t>
            </a:r>
            <a:r>
              <a:rPr lang="en-US" sz="1200" dirty="0">
                <a:latin typeface="Arial" charset="0"/>
                <a:ea typeface="ＭＳ Ｐゴシック" pitchFamily="96" charset="-128"/>
              </a:rPr>
              <a:t>Collaboration with Carrie Rampp, Director of Library </a:t>
            </a:r>
            <a:r>
              <a:rPr lang="en-US" sz="1200" dirty="0" smtClean="0">
                <a:latin typeface="Arial" charset="0"/>
                <a:ea typeface="ＭＳ Ｐゴシック" pitchFamily="96" charset="-128"/>
              </a:rPr>
              <a:t>Services</a:t>
            </a:r>
            <a:endParaRPr lang="en-US" sz="1200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endParaRPr lang="en-US" sz="1600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pitchFamily="96" charset="-128"/>
              </a:rPr>
              <a:t>Bucknell University</a:t>
            </a:r>
            <a:endParaRPr lang="en-US" sz="1400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pitchFamily="96" charset="-128"/>
              </a:rPr>
              <a:t>May 2012</a:t>
            </a:r>
          </a:p>
        </p:txBody>
      </p:sp>
    </p:spTree>
    <p:extLst>
      <p:ext uri="{BB962C8B-B14F-4D97-AF65-F5344CB8AC3E}">
        <p14:creationId xmlns:p14="http://schemas.microsoft.com/office/powerpoint/2010/main" val="20893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47574" y="71146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Timeline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67" y="4170145"/>
            <a:ext cx="3121152" cy="2340864"/>
          </a:xfrm>
          <a:prstGeom prst="rect">
            <a:avLst/>
          </a:prstGeom>
        </p:spPr>
      </p:pic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March 2011 -- Bibliographic Data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8 files of 90,000 </a:t>
            </a:r>
            <a:r>
              <a:rPr lang="en-US" sz="1800" dirty="0" smtClean="0">
                <a:solidFill>
                  <a:schemeClr val="tx1"/>
                </a:solidFill>
              </a:rPr>
              <a:t>records each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Ceased shipments of all new materials, except for </a:t>
            </a:r>
            <a:r>
              <a:rPr lang="en-US" sz="1600" dirty="0" smtClean="0">
                <a:solidFill>
                  <a:schemeClr val="tx1"/>
                </a:solidFill>
              </a:rPr>
              <a:t>RUSH</a:t>
            </a:r>
          </a:p>
          <a:p>
            <a:pPr lvl="2"/>
            <a:r>
              <a:rPr lang="en-US" sz="1600" dirty="0"/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reated a (manageable) backlog </a:t>
            </a:r>
            <a:r>
              <a:rPr lang="en-US" sz="1600" dirty="0">
                <a:solidFill>
                  <a:schemeClr val="tx1"/>
                </a:solidFill>
              </a:rPr>
              <a:t>of several thousand </a:t>
            </a:r>
            <a:r>
              <a:rPr lang="en-US" sz="1600" dirty="0" smtClean="0">
                <a:solidFill>
                  <a:schemeClr val="tx1"/>
                </a:solidFill>
              </a:rPr>
              <a:t>titles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May </a:t>
            </a:r>
            <a:r>
              <a:rPr lang="en-US" sz="2000" b="1" dirty="0">
                <a:solidFill>
                  <a:schemeClr val="tx1"/>
                </a:solidFill>
              </a:rPr>
              <a:t>2011 -- Patron Data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Ceased adding new patrons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June 2011 --  Circulation Transaction Data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Manual circulations for a couple of weeks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June 13 – WENT LIVE!!!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Loaded manual circs from spreadsheet</a:t>
            </a:r>
          </a:p>
        </p:txBody>
      </p:sp>
    </p:spTree>
    <p:extLst>
      <p:ext uri="{BB962C8B-B14F-4D97-AF65-F5344CB8AC3E}">
        <p14:creationId xmlns:p14="http://schemas.microsoft.com/office/powerpoint/2010/main" val="42137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76450" y="682591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Immediately after go-live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Cataloging </a:t>
            </a:r>
            <a:r>
              <a:rPr lang="en-US" sz="2400" dirty="0">
                <a:solidFill>
                  <a:schemeClr val="tx1"/>
                </a:solidFill>
              </a:rPr>
              <a:t>and Circulation had exception reports and other migration issues to clean-up – which were mostly done by the middle of </a:t>
            </a:r>
            <a:r>
              <a:rPr lang="en-US" sz="2400" dirty="0" smtClean="0">
                <a:solidFill>
                  <a:schemeClr val="tx1"/>
                </a:solidFill>
              </a:rPr>
              <a:t>August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Verify…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Bib records, patron records, circulation transactions, holdings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CAS Authentication (Single-sign on</a:t>
            </a:r>
            <a:r>
              <a:rPr lang="en-US" sz="2000" dirty="0" smtClean="0">
                <a:solidFill>
                  <a:schemeClr val="tx1"/>
                </a:solidFill>
              </a:rPr>
              <a:t>)-Available in July 2011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On to module by module….</a:t>
            </a:r>
            <a:endParaRPr lang="en-US" sz="2400" i="1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54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77507" y="71146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Circulation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82" y="4298684"/>
            <a:ext cx="2743200" cy="2048933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0617" y="1600200"/>
            <a:ext cx="79987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Char char="§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Char char="§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Char char="§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Char char="§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Char char="§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r>
              <a:rPr lang="en-US" sz="2400" dirty="0" smtClean="0"/>
              <a:t>Module fairly basic, but evolving</a:t>
            </a:r>
          </a:p>
          <a:p>
            <a:r>
              <a:rPr lang="en-US" sz="2400" dirty="0" smtClean="0"/>
              <a:t>Reserves module very new at time of go-live</a:t>
            </a:r>
          </a:p>
          <a:p>
            <a:r>
              <a:rPr lang="en-US" sz="2400" dirty="0" smtClean="0"/>
              <a:t>Limited reports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25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18699" y="663341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Acquisitions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Use WorldShare acquisitions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only for rush orders, items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requested through Get-It.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Catalogers need not do anything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with items ordered through acquisition module as OCLC  local holding record is automatically created.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52" y="4161042"/>
            <a:ext cx="3624780" cy="24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37950" y="69221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Collection Development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Patron Driven Acquisitions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Get-It button in </a:t>
            </a:r>
            <a:r>
              <a:rPr lang="en-US" dirty="0" smtClean="0">
                <a:solidFill>
                  <a:schemeClr val="tx1"/>
                </a:solidFill>
              </a:rPr>
              <a:t>WorldCat </a:t>
            </a:r>
            <a:r>
              <a:rPr lang="en-US" dirty="0">
                <a:solidFill>
                  <a:schemeClr val="tx1"/>
                </a:solidFill>
              </a:rPr>
              <a:t>allows us to make buy/borrow decisions </a:t>
            </a:r>
            <a:r>
              <a:rPr lang="en-US" dirty="0" smtClean="0">
                <a:solidFill>
                  <a:schemeClr val="tx1"/>
                </a:solidFill>
              </a:rPr>
              <a:t>immediately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Knowledge Base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50" y="3520045"/>
            <a:ext cx="2999157" cy="2066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650" y="5699464"/>
            <a:ext cx="2999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12-seat FinalCut/Apple Xsan video editing lab in library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6825" y="69221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Cataloging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Changed </a:t>
            </a:r>
            <a:r>
              <a:rPr lang="en-US" sz="2000" dirty="0">
                <a:solidFill>
                  <a:schemeClr val="tx1"/>
                </a:solidFill>
              </a:rPr>
              <a:t>from YBP to OCLC WorldCat Cataloging partners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Receive 90% of materials shelf-ready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Bucknell symbol and OCLC local holdings record created by WorldCat Cataloging partners—</a:t>
            </a:r>
            <a:r>
              <a:rPr lang="en-US" sz="1100" b="1" dirty="0" smtClean="0">
                <a:solidFill>
                  <a:schemeClr val="tx1"/>
                </a:solidFill>
              </a:rPr>
              <a:t>Means most of what we get goes straight to the shelves upon arriving.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Huge savings  -- </a:t>
            </a:r>
            <a:r>
              <a:rPr lang="en-US" sz="1600" dirty="0" smtClean="0">
                <a:solidFill>
                  <a:schemeClr val="tx1"/>
                </a:solidFill>
              </a:rPr>
              <a:t>$$$$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Since </a:t>
            </a:r>
            <a:r>
              <a:rPr lang="en-US" sz="1600" dirty="0" smtClean="0">
                <a:solidFill>
                  <a:schemeClr val="tx1"/>
                </a:solidFill>
              </a:rPr>
              <a:t>June 2011, </a:t>
            </a:r>
            <a:r>
              <a:rPr lang="en-US" sz="1600" dirty="0" smtClean="0"/>
              <a:t>20%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fewer books for original cataloging/cataloging review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Accepting additional levels of </a:t>
            </a:r>
            <a:r>
              <a:rPr lang="en-US" sz="1400" dirty="0" smtClean="0">
                <a:solidFill>
                  <a:schemeClr val="tx1"/>
                </a:solidFill>
              </a:rPr>
              <a:t>cataloging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No more redundant </a:t>
            </a:r>
            <a:r>
              <a:rPr lang="en-US" sz="2000" dirty="0" smtClean="0">
                <a:solidFill>
                  <a:schemeClr val="tx1"/>
                </a:solidFill>
              </a:rPr>
              <a:t>work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 However</a:t>
            </a:r>
            <a:r>
              <a:rPr lang="en-US" sz="1600" dirty="0">
                <a:solidFill>
                  <a:schemeClr val="tx1"/>
                </a:solidFill>
              </a:rPr>
              <a:t>, we can’t slack with brief records any more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 need to maintain local </a:t>
            </a:r>
            <a:r>
              <a:rPr lang="en-US" sz="2000" dirty="0" smtClean="0">
                <a:solidFill>
                  <a:schemeClr val="tx1"/>
                </a:solidFill>
              </a:rPr>
              <a:t>records – share our work with everyone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Cataloging DVDs is a little more </a:t>
            </a:r>
            <a:r>
              <a:rPr lang="en-US" sz="2000" dirty="0" smtClean="0">
                <a:solidFill>
                  <a:schemeClr val="tx1"/>
                </a:solidFill>
              </a:rPr>
              <a:t>cumbersome—short term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 call number browse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Limited information on </a:t>
            </a:r>
            <a:r>
              <a:rPr lang="en-US" sz="1800" dirty="0" smtClean="0">
                <a:solidFill>
                  <a:schemeClr val="tx1"/>
                </a:solidFill>
              </a:rPr>
              <a:t>hit-lists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2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37949" y="682591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Costs/ Savings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We </a:t>
            </a:r>
            <a:r>
              <a:rPr lang="en-US" sz="2800" dirty="0" smtClean="0">
                <a:solidFill>
                  <a:schemeClr val="tx1"/>
                </a:solidFill>
              </a:rPr>
              <a:t>have saved A LOT of $$$.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Indirect costs – servers, staff time, </a:t>
            </a:r>
            <a:r>
              <a:rPr lang="en-US" sz="2800" dirty="0" smtClean="0">
                <a:solidFill>
                  <a:schemeClr val="tx1"/>
                </a:solidFill>
              </a:rPr>
              <a:t>new staff opportunities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We expected an increase in ILL activity, but we have not – in fact, it’s gone </a:t>
            </a:r>
            <a:r>
              <a:rPr lang="en-US" sz="2800" dirty="0" smtClean="0">
                <a:solidFill>
                  <a:schemeClr val="tx1"/>
                </a:solidFill>
              </a:rPr>
              <a:t>down</a:t>
            </a:r>
          </a:p>
          <a:p>
            <a:r>
              <a:rPr lang="en-US" sz="2800" dirty="0" smtClean="0"/>
              <a:t>Consolidation of services from OCLC: (Summon, A-Z list, etc.)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37949" y="70184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Looking forward to…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Improved and customizable notices (May 2012)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Self-check (May 2012)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Reports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Plan to eliminate: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Serials Solutions, A-Z list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Summon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Maybe, 12 </a:t>
            </a:r>
            <a:r>
              <a:rPr lang="en-US" sz="2400" i="1" dirty="0" smtClean="0">
                <a:solidFill>
                  <a:schemeClr val="tx1"/>
                </a:solidFill>
              </a:rPr>
              <a:t>months…</a:t>
            </a:r>
            <a:r>
              <a:rPr lang="en-US" sz="2400" i="1" dirty="0" err="1" smtClean="0">
                <a:solidFill>
                  <a:schemeClr val="tx1"/>
                </a:solidFill>
              </a:rPr>
              <a:t>ILLiad</a:t>
            </a: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98" y="2595007"/>
            <a:ext cx="3657600" cy="2449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936" y="5164133"/>
            <a:ext cx="46618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First year students participate in the library’s late-night orientation program.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Other Cloud Moves: </a:t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Apps</a:t>
            </a:r>
          </a:p>
          <a:p>
            <a:r>
              <a:rPr lang="en-US" dirty="0" smtClean="0"/>
              <a:t>Significant annual savings </a:t>
            </a:r>
            <a:r>
              <a:rPr lang="en-US" sz="1800" dirty="0" smtClean="0"/>
              <a:t>(includes staff reallocation)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41" y="1151432"/>
            <a:ext cx="2233001" cy="921308"/>
          </a:xfrm>
          <a:prstGeom prst="rect">
            <a:avLst/>
          </a:prstGeom>
        </p:spPr>
      </p:pic>
      <p:pic>
        <p:nvPicPr>
          <p:cNvPr id="1026" name="Picture 2" descr="C:\Users\mey004\AppData\Local\Microsoft\Windows\Temporary Internet Files\Content.IE5\6AQ86ZV0\MC90043268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286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Other Cloud Moves: 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	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eProcurement</a:t>
            </a:r>
          </a:p>
          <a:p>
            <a:r>
              <a:rPr lang="en-US" dirty="0" smtClean="0"/>
              <a:t>Projected to save 5% to 15% of typical “procurement” spend.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t="34891" r="65981" b="56469"/>
          <a:stretch/>
        </p:blipFill>
        <p:spPr bwMode="auto">
          <a:xfrm>
            <a:off x="3875714" y="1070262"/>
            <a:ext cx="1624328" cy="84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mey004\AppData\Local\Microsoft\Windows\Temporary Internet Files\Content.IE5\2GFX1B7A\MC90044149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7" y="4635031"/>
            <a:ext cx="2222969" cy="222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Quick overview of Bucknell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Bucknell </a:t>
            </a:r>
            <a:r>
              <a:rPr lang="en-US" sz="2800" dirty="0">
                <a:solidFill>
                  <a:schemeClr val="tx1"/>
                </a:solidFill>
              </a:rPr>
              <a:t>University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Located in rural Lewisburg, PA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Largest liberal arts university in U.S., founded 1846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3400 undergraduates, 150 graduate students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350 faculty, 50 majors</a:t>
            </a:r>
          </a:p>
          <a:p>
            <a:pPr marL="288925" lvl="1" indent="0" algn="r">
              <a:buNone/>
            </a:pPr>
            <a:endParaRPr lang="en-US" sz="1050" dirty="0" smtClean="0"/>
          </a:p>
          <a:p>
            <a:pPr marL="288925" lvl="1" indent="0" algn="r">
              <a:buNone/>
            </a:pPr>
            <a:endParaRPr lang="en-US" sz="1050" dirty="0"/>
          </a:p>
          <a:p>
            <a:pPr marL="288925" lvl="1" indent="0" algn="r">
              <a:buNone/>
            </a:pPr>
            <a:r>
              <a:rPr lang="en-US" sz="1050" dirty="0" smtClean="0"/>
              <a:t>Elmo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creator</a:t>
            </a:r>
            <a:r>
              <a:rPr lang="en-US" sz="1050" dirty="0"/>
              <a:t> Kevin </a:t>
            </a:r>
            <a:r>
              <a:rPr lang="en-US" sz="1050" dirty="0" smtClean="0"/>
              <a:t>Clash, Bucknell Forum</a:t>
            </a:r>
          </a:p>
          <a:p>
            <a:pPr marL="288925" lvl="1" indent="0" algn="r">
              <a:buNone/>
            </a:pPr>
            <a:r>
              <a:rPr lang="en-US" sz="1050" dirty="0" smtClean="0"/>
              <a:t> </a:t>
            </a:r>
            <a:r>
              <a:rPr lang="en-US" sz="1050" dirty="0"/>
              <a:t>"Creativity: Beyond the Box" speaker </a:t>
            </a:r>
            <a:r>
              <a:rPr lang="en-US" sz="1050" dirty="0" smtClean="0"/>
              <a:t>series</a:t>
            </a:r>
            <a:endParaRPr lang="en-US" sz="1050" dirty="0"/>
          </a:p>
          <a:p>
            <a:pPr marL="288925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Organization – Library &amp; Information Technology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Merged </a:t>
            </a:r>
            <a:r>
              <a:rPr lang="en-US" sz="1400" dirty="0">
                <a:solidFill>
                  <a:schemeClr val="tx1"/>
                </a:solidFill>
              </a:rPr>
              <a:t>with approximately </a:t>
            </a:r>
            <a:r>
              <a:rPr lang="en-US" sz="1400" dirty="0" smtClean="0">
                <a:solidFill>
                  <a:schemeClr val="tx1"/>
                </a:solidFill>
              </a:rPr>
              <a:t>85 </a:t>
            </a:r>
            <a:r>
              <a:rPr lang="en-US" sz="1400" dirty="0">
                <a:solidFill>
                  <a:schemeClr val="tx1"/>
                </a:solidFill>
              </a:rPr>
              <a:t>staff, nearly 25 directly related to the library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One University library, approximately 810,000 physical volumes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Approximately $3m materials budget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Receive more than 90% of materials shelf-ready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54" y="2142800"/>
            <a:ext cx="27622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Significant annual license savings starting in 2013</a:t>
            </a:r>
          </a:p>
          <a:p>
            <a:r>
              <a:rPr lang="en-US" dirty="0" smtClean="0"/>
              <a:t>Equal or better performance than legacy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22" y="975546"/>
            <a:ext cx="3526482" cy="81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5" y="4708026"/>
            <a:ext cx="2322454" cy="20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Progress On the Ground</a:t>
            </a:r>
            <a:br>
              <a:rPr lang="en-US" dirty="0" smtClean="0"/>
            </a:br>
            <a:r>
              <a:rPr lang="en-US" sz="2400" i="1" dirty="0">
                <a:solidFill>
                  <a:schemeClr val="accent2"/>
                </a:solidFill>
              </a:rPr>
              <a:t>Funded Projects and Reallocation of Resources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L&amp;IT had no </a:t>
            </a:r>
            <a:r>
              <a:rPr lang="en-US" sz="2800" dirty="0" smtClean="0"/>
              <a:t>additional </a:t>
            </a:r>
            <a:r>
              <a:rPr lang="en-US" sz="2800" dirty="0"/>
              <a:t>staff since </a:t>
            </a:r>
            <a:r>
              <a:rPr lang="en-US" sz="2800" dirty="0" smtClean="0"/>
              <a:t>2008</a:t>
            </a:r>
          </a:p>
          <a:p>
            <a:r>
              <a:rPr lang="en-US" sz="2800" dirty="0" smtClean="0"/>
              <a:t>Budgets have been flat since 2008</a:t>
            </a:r>
            <a:endParaRPr lang="en-US" sz="2800" dirty="0"/>
          </a:p>
          <a:p>
            <a:r>
              <a:rPr lang="en-US" sz="2800" dirty="0" smtClean="0"/>
              <a:t>Academic:</a:t>
            </a:r>
          </a:p>
          <a:p>
            <a:pPr lvl="1"/>
            <a:r>
              <a:rPr lang="en-US" sz="2000" dirty="0" smtClean="0"/>
              <a:t>Academic Video Lab</a:t>
            </a:r>
          </a:p>
          <a:p>
            <a:pPr lvl="1"/>
            <a:r>
              <a:rPr lang="en-US" sz="2000" dirty="0" smtClean="0"/>
              <a:t>Geographic Information Services (GIS)</a:t>
            </a:r>
          </a:p>
          <a:p>
            <a:pPr lvl="1"/>
            <a:r>
              <a:rPr lang="en-US" sz="2000" dirty="0"/>
              <a:t>Double our Instructional Technology (ITEC) team</a:t>
            </a:r>
          </a:p>
          <a:p>
            <a:pPr lvl="1"/>
            <a:r>
              <a:rPr lang="en-US" sz="2000" dirty="0"/>
              <a:t>No cuts in online </a:t>
            </a:r>
            <a:r>
              <a:rPr lang="en-US" sz="2000" dirty="0" smtClean="0"/>
              <a:t>databases</a:t>
            </a:r>
          </a:p>
          <a:p>
            <a:pPr lvl="1"/>
            <a:r>
              <a:rPr lang="en-US" sz="2000" dirty="0" smtClean="0"/>
              <a:t>Upgraded </a:t>
            </a:r>
            <a:r>
              <a:rPr lang="en-US" sz="2000" dirty="0"/>
              <a:t>technology in </a:t>
            </a:r>
            <a:r>
              <a:rPr lang="en-US" sz="2000" dirty="0" smtClean="0"/>
              <a:t>70 </a:t>
            </a:r>
            <a:r>
              <a:rPr lang="en-US" sz="2000" dirty="0"/>
              <a:t>classroom and labs</a:t>
            </a:r>
          </a:p>
          <a:p>
            <a:pPr lvl="1"/>
            <a:r>
              <a:rPr lang="en-US" sz="2000" dirty="0"/>
              <a:t>Summer Technology Faculty Workshops</a:t>
            </a:r>
          </a:p>
          <a:p>
            <a:pPr lvl="1"/>
            <a:r>
              <a:rPr lang="en-US" sz="2000" dirty="0"/>
              <a:t>Faculty Course Development Grants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7420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Progress On the Ground</a:t>
            </a:r>
            <a:br>
              <a:rPr lang="en-US" dirty="0"/>
            </a:br>
            <a:r>
              <a:rPr lang="en-US" sz="2400" i="1" dirty="0">
                <a:solidFill>
                  <a:schemeClr val="accent2"/>
                </a:solidFill>
              </a:rPr>
              <a:t>Funded Projects and Reallocation of Resources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Academic and Administrative</a:t>
            </a:r>
          </a:p>
          <a:p>
            <a:pPr lvl="1"/>
            <a:r>
              <a:rPr lang="en-US" sz="2400" dirty="0"/>
              <a:t>Mobile Technology</a:t>
            </a:r>
          </a:p>
          <a:p>
            <a:pPr lvl="1"/>
            <a:r>
              <a:rPr lang="en-US" sz="2400" dirty="0" smtClean="0"/>
              <a:t>Kaltura</a:t>
            </a:r>
            <a:r>
              <a:rPr lang="en-US" sz="2400" dirty="0"/>
              <a:t>: </a:t>
            </a:r>
            <a:r>
              <a:rPr lang="en-US" sz="2400" dirty="0" smtClean="0"/>
              <a:t>Video Management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Administrative</a:t>
            </a:r>
          </a:p>
          <a:p>
            <a:pPr lvl="1"/>
            <a:r>
              <a:rPr lang="en-US" sz="2400" dirty="0" smtClean="0"/>
              <a:t>Business </a:t>
            </a:r>
            <a:r>
              <a:rPr lang="en-US" sz="2400" dirty="0"/>
              <a:t>Intelligence</a:t>
            </a:r>
          </a:p>
          <a:p>
            <a:pPr lvl="1"/>
            <a:r>
              <a:rPr lang="en-US" sz="2400" dirty="0" smtClean="0"/>
              <a:t>Document Imaging</a:t>
            </a:r>
          </a:p>
          <a:p>
            <a:pPr lvl="1"/>
            <a:r>
              <a:rPr lang="en-US" sz="2400" dirty="0" smtClean="0"/>
              <a:t>SciQuest </a:t>
            </a:r>
            <a:r>
              <a:rPr lang="en-US" sz="2400" dirty="0"/>
              <a:t>– eProcurement</a:t>
            </a:r>
          </a:p>
          <a:p>
            <a:pPr lvl="1"/>
            <a:r>
              <a:rPr lang="en-US" sz="2400" dirty="0" smtClean="0"/>
              <a:t>Concur </a:t>
            </a:r>
            <a:r>
              <a:rPr lang="en-US" sz="2400" dirty="0"/>
              <a:t>Travel and Expense System</a:t>
            </a:r>
          </a:p>
          <a:p>
            <a:pPr lvl="1"/>
            <a:r>
              <a:rPr lang="en-US" sz="2400" dirty="0" smtClean="0"/>
              <a:t>TouchNet </a:t>
            </a:r>
            <a:r>
              <a:rPr lang="en-US" sz="2400" dirty="0"/>
              <a:t>B-bill and payment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6333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Thanks for your attention!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Other info: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Param Bedi: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param.bedi@bucknell.edu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/>
              <a:t>Mark Yerger: </a:t>
            </a:r>
            <a:r>
              <a:rPr lang="en-US" sz="2000" dirty="0" smtClean="0">
                <a:hlinkClick r:id="rId3"/>
              </a:rPr>
              <a:t>mark.yerger@bucknell.edu</a:t>
            </a:r>
            <a:endParaRPr lang="en-US" sz="2000" dirty="0" smtClean="0"/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WebEx playback for WorldShare event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://tinyurl.com/jan2012WorldshareWebEx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“Cloud” Strategy @ Bucknell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case for each project</a:t>
            </a:r>
          </a:p>
          <a:p>
            <a:pPr lvl="1"/>
            <a:r>
              <a:rPr lang="en-US" dirty="0" smtClean="0"/>
              <a:t>What is the overall value?</a:t>
            </a:r>
          </a:p>
          <a:p>
            <a:pPr lvl="1"/>
            <a:r>
              <a:rPr lang="en-US" dirty="0" smtClean="0"/>
              <a:t>What are the risks and tradeoffs?</a:t>
            </a:r>
          </a:p>
          <a:p>
            <a:pPr lvl="2"/>
            <a:r>
              <a:rPr lang="en-US" dirty="0" smtClean="0"/>
              <a:t>Application and Data Security</a:t>
            </a:r>
          </a:p>
          <a:p>
            <a:pPr lvl="2"/>
            <a:r>
              <a:rPr lang="en-US" dirty="0" smtClean="0"/>
              <a:t>Enterprise Risk Management</a:t>
            </a:r>
          </a:p>
          <a:p>
            <a:pPr lvl="1"/>
            <a:r>
              <a:rPr lang="en-US" dirty="0" smtClean="0"/>
              <a:t>Back out Strategy</a:t>
            </a:r>
          </a:p>
          <a:p>
            <a:pPr lvl="2"/>
            <a:r>
              <a:rPr lang="en-US" dirty="0" smtClean="0"/>
              <a:t>What is it?</a:t>
            </a:r>
          </a:p>
          <a:p>
            <a:pPr lvl="2"/>
            <a:r>
              <a:rPr lang="en-US" dirty="0" smtClean="0"/>
              <a:t>Do we need one?</a:t>
            </a:r>
          </a:p>
          <a:p>
            <a:r>
              <a:rPr lang="en-US" dirty="0" smtClean="0"/>
              <a:t>Reinvest savings on strategic initiatives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98" y="4715582"/>
            <a:ext cx="2958702" cy="13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Key Successes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Library – WorldShare Management Services</a:t>
            </a:r>
          </a:p>
          <a:p>
            <a:r>
              <a:rPr lang="en-US" sz="2800" dirty="0" smtClean="0"/>
              <a:t>E-mail – Google Apps</a:t>
            </a:r>
          </a:p>
          <a:p>
            <a:r>
              <a:rPr lang="en-US" sz="2800" dirty="0" smtClean="0"/>
              <a:t>Purchasing – eProcurement</a:t>
            </a:r>
          </a:p>
          <a:p>
            <a:r>
              <a:rPr lang="en-US" sz="2800" dirty="0" smtClean="0"/>
              <a:t>E-billing - </a:t>
            </a:r>
            <a:r>
              <a:rPr lang="en-US" sz="2800" dirty="0" err="1" smtClean="0"/>
              <a:t>TouchNet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LMS - Moodle</a:t>
            </a:r>
            <a:endParaRPr lang="en-US" sz="2800" dirty="0"/>
          </a:p>
        </p:txBody>
      </p:sp>
      <p:pic>
        <p:nvPicPr>
          <p:cNvPr id="4100" name="Picture 4" descr="C:\Users\mey004\AppData\Local\Microsoft\Windows\Temporary Internet Files\Content.IE5\6AQ86ZV0\MP9004010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58" y="4644968"/>
            <a:ext cx="1668740" cy="20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722152"/>
            <a:ext cx="8229600" cy="1143000"/>
          </a:xfrm>
        </p:spPr>
        <p:txBody>
          <a:bodyPr/>
          <a:lstStyle/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Case In Point: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Library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OCLC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WorldShare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Management Services</a:t>
            </a:r>
            <a:endParaRPr lang="en-US" sz="3200" cap="none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809925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Savings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 LOT of $$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Staff time (approaching 2 FTEs to date)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Far less duplicated work/effort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MOST IMPORTANT: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WorldCAT integration – One source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Even closer to our goal of one-stop discovery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One stream for patron-driven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acquisitions/inter-library loan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What </a:t>
            </a:r>
            <a:r>
              <a:rPr lang="en-US" sz="2400" b="1" dirty="0" smtClean="0">
                <a:solidFill>
                  <a:schemeClr val="tx1"/>
                </a:solidFill>
              </a:rPr>
              <a:t>will </a:t>
            </a:r>
            <a:r>
              <a:rPr lang="en-US" sz="2400" b="1" dirty="0"/>
              <a:t>w</a:t>
            </a:r>
            <a:r>
              <a:rPr lang="en-US" sz="2400" b="1" dirty="0" smtClean="0">
                <a:solidFill>
                  <a:schemeClr val="tx1"/>
                </a:solidFill>
              </a:rPr>
              <a:t>e cover?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</a:t>
            </a:r>
            <a:r>
              <a:rPr lang="en-US" sz="1600" dirty="0" smtClean="0">
                <a:solidFill>
                  <a:schemeClr val="tx1"/>
                </a:solidFill>
              </a:rPr>
              <a:t>ur path to implementation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Bucknell perspective, a little insight into each major system module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What comes next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95" y="2307337"/>
            <a:ext cx="2743200" cy="20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722152"/>
            <a:ext cx="8229600" cy="1143000"/>
          </a:xfrm>
        </p:spPr>
        <p:txBody>
          <a:bodyPr/>
          <a:lstStyle/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Case In Point: Library</a:t>
            </a:r>
            <a:r>
              <a:rPr lang="en-US" cap="none" dirty="0" smtClean="0">
                <a:latin typeface="Arial" charset="0"/>
                <a:ea typeface="ＭＳ Ｐゴシック" pitchFamily="96" charset="-128"/>
              </a:rPr>
              <a:t/>
            </a:r>
            <a:br>
              <a:rPr lang="en-US" cap="none" dirty="0" smtClean="0">
                <a:latin typeface="Arial" charset="0"/>
                <a:ea typeface="ＭＳ Ｐゴシック" pitchFamily="96" charset="-128"/>
              </a:rPr>
            </a:br>
            <a:r>
              <a:rPr lang="en-US" cap="none" dirty="0" smtClean="0">
                <a:latin typeface="Arial" charset="0"/>
                <a:ea typeface="ＭＳ Ｐゴシック" pitchFamily="96" charset="-128"/>
              </a:rPr>
              <a:t>                 How did we get here?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963024"/>
            <a:ext cx="8218993" cy="416313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OCLC</a:t>
            </a:r>
          </a:p>
          <a:p>
            <a:pPr lvl="1"/>
            <a:r>
              <a:rPr lang="en-US" sz="2000" dirty="0" smtClean="0"/>
              <a:t>Nonprofit</a:t>
            </a:r>
            <a:r>
              <a:rPr lang="en-US" sz="2000" dirty="0"/>
              <a:t>, membership, computer library service &amp;</a:t>
            </a:r>
            <a:r>
              <a:rPr lang="en-US" sz="2000" dirty="0" smtClean="0"/>
              <a:t> </a:t>
            </a:r>
            <a:r>
              <a:rPr lang="en-US" sz="2000" dirty="0"/>
              <a:t>research </a:t>
            </a:r>
            <a:r>
              <a:rPr lang="en-US" sz="2000" dirty="0" smtClean="0"/>
              <a:t>org 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edicated </a:t>
            </a:r>
            <a:r>
              <a:rPr lang="en-US" sz="2000" dirty="0"/>
              <a:t>to </a:t>
            </a:r>
            <a:r>
              <a:rPr lang="en-US" sz="2000" dirty="0" smtClean="0"/>
              <a:t>furthering public access </a:t>
            </a:r>
            <a:r>
              <a:rPr lang="en-US" sz="2000" dirty="0"/>
              <a:t>to the world’s information and reducing information costs. </a:t>
            </a:r>
            <a:endParaRPr lang="en-US" sz="2000" dirty="0" smtClean="0"/>
          </a:p>
          <a:p>
            <a:pPr lvl="1"/>
            <a:r>
              <a:rPr lang="en-US" sz="2000" dirty="0" smtClean="0"/>
              <a:t>More </a:t>
            </a:r>
            <a:r>
              <a:rPr lang="en-US" sz="2000" dirty="0"/>
              <a:t>than 72,000 libraries in </a:t>
            </a:r>
            <a:r>
              <a:rPr lang="en-US" sz="2000" dirty="0" smtClean="0"/>
              <a:t>170 countries and </a:t>
            </a:r>
            <a:r>
              <a:rPr lang="en-US" sz="2000" dirty="0"/>
              <a:t>territories around the world have used OCLC services to locate, acquire, catalog, lend and preserve library materials.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3 </a:t>
            </a:r>
            <a:r>
              <a:rPr lang="en-US" sz="2400" dirty="0" smtClean="0">
                <a:solidFill>
                  <a:schemeClr val="tx1"/>
                </a:solidFill>
              </a:rPr>
              <a:t>most commonly asked questions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How </a:t>
            </a:r>
            <a:r>
              <a:rPr lang="en-US" sz="1400" dirty="0">
                <a:solidFill>
                  <a:schemeClr val="tx1"/>
                </a:solidFill>
              </a:rPr>
              <a:t>did you make this decision?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What is the cloud?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Why not open source?</a:t>
            </a:r>
          </a:p>
          <a:p>
            <a:pPr lvl="1"/>
            <a:r>
              <a:rPr lang="en-US" sz="1400" b="1" i="1" dirty="0">
                <a:solidFill>
                  <a:srgbClr val="FF0000"/>
                </a:solidFill>
              </a:rPr>
              <a:t>Positively received by the </a:t>
            </a:r>
            <a:r>
              <a:rPr lang="en-US" sz="1400" b="1" i="1" dirty="0" smtClean="0">
                <a:solidFill>
                  <a:srgbClr val="FF0000"/>
                </a:solidFill>
              </a:rPr>
              <a:t>community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21" y="4215493"/>
            <a:ext cx="2714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In the beginning…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July </a:t>
            </a:r>
            <a:r>
              <a:rPr lang="en-US" dirty="0">
                <a:solidFill>
                  <a:schemeClr val="tx1"/>
                </a:solidFill>
              </a:rPr>
              <a:t>2010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sz="2400" dirty="0" smtClean="0">
                <a:solidFill>
                  <a:schemeClr val="tx1"/>
                </a:solidFill>
              </a:rPr>
              <a:t>Invited </a:t>
            </a:r>
            <a:r>
              <a:rPr lang="en-US" sz="2400" dirty="0">
                <a:solidFill>
                  <a:schemeClr val="tx1"/>
                </a:solidFill>
              </a:rPr>
              <a:t>by OCLC to participate in the early-adopter program for WMS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Internal discussions focused on…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Privacy  and data security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OCLC Business </a:t>
            </a:r>
            <a:r>
              <a:rPr lang="en-US" sz="1600" dirty="0">
                <a:solidFill>
                  <a:schemeClr val="tx1"/>
                </a:solidFill>
              </a:rPr>
              <a:t>plan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Cost/Benefit analysis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What’s the back-up plan?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SLA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4325143"/>
            <a:ext cx="2714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80772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Then, there’s the contract…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Show </a:t>
            </a:r>
            <a:r>
              <a:rPr lang="en-US" dirty="0">
                <a:solidFill>
                  <a:schemeClr val="tx1"/>
                </a:solidFill>
              </a:rPr>
              <a:t>Stoppers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University counsel and OCLC counsel negotiation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CAS implementation for authentication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Support for Summon feed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Go </a:t>
            </a:r>
            <a:r>
              <a:rPr lang="en-US" sz="1800" dirty="0" smtClean="0">
                <a:solidFill>
                  <a:schemeClr val="tx1"/>
                </a:solidFill>
              </a:rPr>
              <a:t>Live </a:t>
            </a:r>
            <a:r>
              <a:rPr lang="en-US" sz="1800" dirty="0">
                <a:solidFill>
                  <a:schemeClr val="tx1"/>
                </a:solidFill>
              </a:rPr>
              <a:t>date – prior to June 30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2011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marL="288925" lvl="1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pPr marL="288925" lvl="1" indent="0" algn="r">
              <a:buNone/>
            </a:pPr>
            <a:endParaRPr lang="en-US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8925" lvl="1" indent="0" algn="r">
              <a:buNone/>
            </a:pP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pPr marL="288925" lvl="1" indent="0" algn="r">
              <a:buNone/>
            </a:pPr>
            <a:endParaRPr lang="en-US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8925" lvl="1" indent="0" algn="r">
              <a:buNone/>
            </a:pP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pPr marL="288925" lvl="1" indent="0" algn="r">
              <a:buNone/>
            </a:pPr>
            <a:endParaRPr lang="en-US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8925" lvl="1" indent="0" algn="r">
              <a:buNone/>
            </a:pPr>
            <a:endParaRPr lang="en-US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8925" lvl="1" indent="0" algn="r">
              <a:buNone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Bertrand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Library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12" y="4180279"/>
            <a:ext cx="27146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95701" y="71146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Getting started…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90617" y="1600200"/>
            <a:ext cx="7998781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Cohort </a:t>
            </a:r>
            <a:r>
              <a:rPr lang="en-US" sz="2800" dirty="0">
                <a:solidFill>
                  <a:schemeClr val="tx1"/>
                </a:solidFill>
              </a:rPr>
              <a:t>Group (8 other </a:t>
            </a:r>
            <a:r>
              <a:rPr lang="en-US" sz="2800" dirty="0" smtClean="0">
                <a:solidFill>
                  <a:schemeClr val="tx1"/>
                </a:solidFill>
              </a:rPr>
              <a:t>libraries)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Weekly </a:t>
            </a:r>
            <a:r>
              <a:rPr lang="en-US" sz="2400" dirty="0">
                <a:solidFill>
                  <a:schemeClr val="tx1"/>
                </a:solidFill>
              </a:rPr>
              <a:t>online </a:t>
            </a:r>
            <a:r>
              <a:rPr lang="en-US" sz="2400" dirty="0" smtClean="0">
                <a:solidFill>
                  <a:schemeClr val="tx1"/>
                </a:solidFill>
              </a:rPr>
              <a:t>meetings (3-4 </a:t>
            </a:r>
            <a:r>
              <a:rPr lang="en-US" sz="2400" dirty="0" err="1" smtClean="0">
                <a:solidFill>
                  <a:schemeClr val="tx1"/>
                </a:solidFill>
              </a:rPr>
              <a:t>hrs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wk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Assignments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Presentations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Local task-force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>
                <a:solidFill>
                  <a:schemeClr val="tx1"/>
                </a:solidFill>
              </a:rPr>
              <a:t>eekly </a:t>
            </a:r>
            <a:r>
              <a:rPr lang="en-US" sz="2400" dirty="0" smtClean="0">
                <a:solidFill>
                  <a:schemeClr val="tx1"/>
                </a:solidFill>
              </a:rPr>
              <a:t>meetings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Filled out many, many forms…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85" y="2318936"/>
            <a:ext cx="2304288" cy="3072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7837" y="5575177"/>
            <a:ext cx="28248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Artist John Kovaleski, panel from “Unbound”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cknell">
  <a:themeElements>
    <a:clrScheme name="Bucknell">
      <a:dk1>
        <a:srgbClr val="26336A"/>
      </a:dk1>
      <a:lt1>
        <a:srgbClr val="CDCDB5"/>
      </a:lt1>
      <a:dk2>
        <a:srgbClr val="26336A"/>
      </a:dk2>
      <a:lt2>
        <a:srgbClr val="FFFFFF"/>
      </a:lt2>
      <a:accent1>
        <a:srgbClr val="F1AD36"/>
      </a:accent1>
      <a:accent2>
        <a:srgbClr val="F05C00"/>
      </a:accent2>
      <a:accent3>
        <a:srgbClr val="99CC66"/>
      </a:accent3>
      <a:accent4>
        <a:srgbClr val="660066"/>
      </a:accent4>
      <a:accent5>
        <a:srgbClr val="0099CC"/>
      </a:accent5>
      <a:accent6>
        <a:srgbClr val="CC0000"/>
      </a:accent6>
      <a:hlink>
        <a:srgbClr val="0000FF"/>
      </a:hlink>
      <a:folHlink>
        <a:srgbClr val="C4EA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15438</TotalTime>
  <Words>960</Words>
  <Application>Microsoft Office PowerPoint</Application>
  <PresentationFormat>On-screen Show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Bucknell</vt:lpstr>
      <vt:lpstr>Moving Your Library to the Cloud (…and other “cumulus” successes)</vt:lpstr>
      <vt:lpstr>Quick overview of Bucknell</vt:lpstr>
      <vt:lpstr>“Cloud” Strategy @ Bucknell</vt:lpstr>
      <vt:lpstr>Key Successes </vt:lpstr>
      <vt:lpstr>Case In Point: Library    OCLC WorldShare Management Services</vt:lpstr>
      <vt:lpstr>Case In Point: Library                  How did we get here?</vt:lpstr>
      <vt:lpstr>In the beginning…</vt:lpstr>
      <vt:lpstr>Then, there’s the contract…</vt:lpstr>
      <vt:lpstr>Getting started…</vt:lpstr>
      <vt:lpstr>Timeline</vt:lpstr>
      <vt:lpstr>Immediately after go-live</vt:lpstr>
      <vt:lpstr>Circulation</vt:lpstr>
      <vt:lpstr>Acquisitions</vt:lpstr>
      <vt:lpstr>Collection Development</vt:lpstr>
      <vt:lpstr>Cataloging</vt:lpstr>
      <vt:lpstr>Costs/ Savings</vt:lpstr>
      <vt:lpstr>Looking forward to…</vt:lpstr>
      <vt:lpstr>Other Cloud Moves:  </vt:lpstr>
      <vt:lpstr>Other Cloud Moves:         </vt:lpstr>
      <vt:lpstr>PowerPoint Presentation</vt:lpstr>
      <vt:lpstr>Link to Progress On the Ground Funded Projects and Reallocation of Resources</vt:lpstr>
      <vt:lpstr>Link to Progress On the Ground Funded Projects and Reallocation of Resources</vt:lpstr>
      <vt:lpstr>Thanks for your attention!</vt:lpstr>
    </vt:vector>
  </TitlesOfParts>
  <Company>Stephanie Zettlemoyer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Bucknell University</dc:title>
  <dc:creator>Rycroft Melissa Elaine</dc:creator>
  <cp:lastModifiedBy>Mark E. Yerger</cp:lastModifiedBy>
  <cp:revision>1527</cp:revision>
  <cp:lastPrinted>2006-10-24T14:16:18Z</cp:lastPrinted>
  <dcterms:created xsi:type="dcterms:W3CDTF">2008-09-02T14:01:43Z</dcterms:created>
  <dcterms:modified xsi:type="dcterms:W3CDTF">2012-05-17T22:16:51Z</dcterms:modified>
</cp:coreProperties>
</file>