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4"/>
  </p:notesMasterIdLst>
  <p:handoutMasterIdLst>
    <p:handoutMasterId r:id="rId55"/>
  </p:handout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11" r:id="rId11"/>
    <p:sldId id="30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56" r:id="rId21"/>
    <p:sldId id="257" r:id="rId22"/>
    <p:sldId id="258" r:id="rId23"/>
    <p:sldId id="266" r:id="rId24"/>
    <p:sldId id="259" r:id="rId25"/>
    <p:sldId id="265" r:id="rId26"/>
    <p:sldId id="268" r:id="rId27"/>
    <p:sldId id="261" r:id="rId28"/>
    <p:sldId id="271" r:id="rId29"/>
    <p:sldId id="263" r:id="rId30"/>
    <p:sldId id="267" r:id="rId31"/>
    <p:sldId id="269" r:id="rId32"/>
    <p:sldId id="260" r:id="rId33"/>
    <p:sldId id="270" r:id="rId34"/>
    <p:sldId id="262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307" r:id="rId49"/>
    <p:sldId id="308" r:id="rId50"/>
    <p:sldId id="309" r:id="rId51"/>
    <p:sldId id="285" r:id="rId52"/>
    <p:sldId id="312" r:id="rId5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40" autoAdjust="0"/>
    <p:restoredTop sz="69014" autoAdjust="0"/>
  </p:normalViewPr>
  <p:slideViewPr>
    <p:cSldViewPr>
      <p:cViewPr>
        <p:scale>
          <a:sx n="50" d="100"/>
          <a:sy n="50" d="100"/>
        </p:scale>
        <p:origin x="-3384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63FD284-0FA1-4016-9FDD-D56D57D1728E}" type="datetimeFigureOut">
              <a:rPr lang="en-US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0BAD03-1996-43C7-8238-EDC2665AB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63B0F1-9623-4422-92B0-B59425AF72D2}" type="datetimeFigureOut">
              <a:rPr lang="en-US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F3589F-087F-4F75-BA9D-E02E2B54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89ED71-BCBB-4AA3-B1E3-199F2562D08A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7E0DF5-9D06-48A7-A7A1-3FB62BDF8B5F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FA089-E47C-49D6-A1C1-A20D3D47F5C1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Ambiguity in language</a:t>
            </a:r>
          </a:p>
          <a:p>
            <a:pPr eaLnBrk="1" hangingPunct="1"/>
            <a:r>
              <a:rPr lang="en-US" smtClean="0"/>
              <a:t>	n Discuss “sustainability”, “climate change”, “green”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*General agreement that significant climate change is occuring----the debate as such is the effect of human activity on climate change.</a:t>
            </a:r>
          </a:p>
          <a:p>
            <a:pPr eaLnBrk="1" hangingPunct="1"/>
            <a:r>
              <a:rPr lang="en-US" smtClean="0"/>
              <a:t>*Refer to the Intergovernmental Panel on Climate Change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69876-6759-4030-B6B2-8B3D967879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D745D-B4DE-4441-9C2B-2239CF2FDA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E6EB79-91E2-42B3-A8CF-2C54480C73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D7F8E-7BCE-4B79-8B57-34E0FC4A79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6B644-45A5-47D3-B9F4-9D348FA5AB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Almost all current desktops can achieve basic Energy Star compliance, but less than 25% currently comply with the more stringent Energy Star 4.0. 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437F86-C212-40FC-9C9E-2A52D8C0E4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Almost all current desktops can achieve basic Energy Star compliance, but less than 25% currently comply with the more stringent Energy Star 4.0.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7182A-9AD3-4FEC-9639-8308CFBD14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871AE-2200-4BFF-8C75-7D915B4A74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3E22E-48B8-4E5F-8757-EA38E2662D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99899-EA59-470A-885E-F6B2DAD462B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38D1B-F83D-46BE-9D90-CD7EE93E1A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F62A8D-C3EA-4B5E-BFD8-C31E106DA23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Bookstore has a toner cartridge recycling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B8A458-751B-4C98-8809-649B26A649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8E46C-F475-447F-A875-3B1D869B2DD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E51FDE-2B5D-4904-86A6-1F7C3314F1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E3A20-EABB-484C-A7F0-F74AD93417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64772-44D2-4524-B7F4-70235175F1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E2D69-D41E-4F17-B8CF-E26A6B4ED4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11F9B-80C2-45DE-9986-E1FB1DFBFC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33291-05B0-4B9A-B916-BE36E9712B31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762E63-DDED-49F5-9717-B9E0DFADCE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ED806-8B93-4B83-9B36-82B0D9DCEC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5EC85-C96B-4949-8462-F6429381F0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A05DCC-65BB-470D-B71C-FE52A3F6A1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9DBDE-DB14-426A-8B15-2BFC40BAA37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D7858-49BD-4BF3-8D53-5552CC8D6B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D44D51-B7C7-4BF4-9A9A-8E9945F5A7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64A77-9E43-4299-AA1F-774B62E54C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218B5-DBCF-418C-931D-2FA569167663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DAB2FE-3590-4490-A787-9699084067D8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EF058-6AD7-46AB-BB1D-4303087F9CAF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EA70E2-1CB2-47B8-8713-B64134E1477C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8BA19-F2E2-4FD5-AF59-7F9607DD7D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B98B0E-A820-423E-A678-1C594E5F7DA5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0EC7F-6FE1-4190-9966-C9A86CE2A88C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AC406D-7D19-474F-B7DF-786002B824AE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B5EF2E-A115-40B5-A396-29C0975A38A6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5D8B1A7-5FD0-4308-93C5-B78987EE1288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85300E0-5ADA-4049-AD06-122997165D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5C66B3-AB2A-42A6-BBDD-4DDD0AE1BC74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3FCFB8-0131-4922-B36C-9C3CF1E5C9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F66520-A38A-48E9-83C3-314EA93118C4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CD11A1-3E93-49B3-8FCB-FCB7CD82DB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06BF0F-DE6B-4A1A-BE45-28D7AC1CBB06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063495-C492-4A9F-B34C-6D155FF599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0435CC-F9C3-4932-AD27-806A39328D54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6532EA-9CF3-4EE6-90A5-75CF28D437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F2E874-0349-450C-B7A6-5354F652E791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1B6DABA-41B5-4682-98CF-727D84E8B2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42B5D8-E4BB-42C2-8B60-583DF974C46D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1317F9-9F60-496D-AFCD-7DB2D06FF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BC433D-E898-402B-8AF7-C76060602C81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BD8222-3D27-4F05-8C10-B7EA67B2AC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E2D9E6-33C7-4E73-8FA4-C2ADED99393C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2685E6-DEC9-4679-8427-953B000CF6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D7CEDB0A-C65B-4C69-896A-459F26C85678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79C44A-24CD-4D6B-A9B8-5396606D17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0435CC-F9C3-4932-AD27-806A39328D54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36532EA-9CF3-4EE6-90A5-75CF28D437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80435CC-F9C3-4932-AD27-806A39328D54}" type="datetimeFigureOut">
              <a:rPr lang="en-US" smtClean="0"/>
              <a:pPr>
                <a:defRPr/>
              </a:pPr>
              <a:t>1/22/2009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36532EA-9CF3-4EE6-90A5-75CF28D437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enn.edu/computing/greeni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star.gov/index.cfm?c=home.inde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l.com/content/topics/segtopic.aspx/dell_recycling?c=us&amp;cs=19&amp;l=en&amp;s=dh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novo.ecotakeback.com/" TargetMode="External"/><Relationship Id="rId5" Type="http://schemas.openxmlformats.org/officeDocument/2006/relationships/hyperlink" Target="http://www.hp.com/hpinfo/globalcitizenship/environment/return/index.html" TargetMode="External"/><Relationship Id="rId4" Type="http://schemas.openxmlformats.org/officeDocument/2006/relationships/hyperlink" Target="http://www.apple.com/environment/recycling/nationalservices/u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prowiki.isc.upenn.edu/images/1/1c/Poor-cabling.JPG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 What's Your Carbon Footprint? Sustainability and Green IT Initiatives That Make a Difference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endParaRPr lang="en-US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143000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0" y="5334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381000" y="3429000"/>
            <a:ext cx="472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</a:t>
            </a:r>
          </a:p>
          <a:p>
            <a:pPr>
              <a:spcBef>
                <a:spcPct val="20000"/>
              </a:spcBef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8, 2009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24927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IT unit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Focus on Data Center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operations around campus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Desktops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Distributed servers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in support of other initiatives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Teleworking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Online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Online business processes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General Threads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IT Initiatives Making a Difference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Philadelphia University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Undergraduate and graduate programs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Six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	3,400 total student head 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		2,850 total undergrads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		1,250 resident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		110 acre campus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Programs include engineering, industrial design, architecture, and sustainable design</a:t>
            </a:r>
            <a:r>
              <a:rPr lang="en-US" sz="2400" smtClean="0"/>
              <a:t> 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381000" y="1827213"/>
            <a:ext cx="83820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Students Drive the Shift to Sustainability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Engineering, industrial design, architecture, and sustainable design students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Asked hard questions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	Obvious topics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	Several obscure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Distinct focus on recycling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Bicycle program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Philly CarShare site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Consumption measurement /competitions</a:t>
            </a:r>
            <a:endParaRPr lang="en-US" sz="2400" smtClean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81000" y="1827213"/>
            <a:ext cx="83820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A Campus-Wide Sustainability Committee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Students,faculty, and staff membership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Two members of OIR are committee members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Broad range of green issues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Many involving technology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Recycling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Disposal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	Energy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600" smtClean="0"/>
              <a:t>Opportunities were abundant, direct and indirect</a:t>
            </a:r>
            <a:endParaRPr lang="en-US" sz="2400" smtClean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81000" y="1827213"/>
            <a:ext cx="83820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IT Involvement and Action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Identified low difficulty, low impact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Electronic reserves (in place prior to green inits.)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All-in-one PCs with LCD monitors (since 2001)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Quickly moved to low difficulty, high impact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Recycled paper, letterhead, and toner cartridges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Print management and quotas (since 2003)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Elimination of printed directories, documentation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Energy Star purchases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Solar-powered emergency phones (planned)</a:t>
            </a:r>
            <a:endParaRPr lang="en-US" sz="2000" smtClean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81000" y="1827213"/>
            <a:ext cx="83820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IT Involvement and Action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69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Focused on high difficulty, high impact activities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Outsourcing services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Student email, CMS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	Reduces our carbon footprint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Disposal techniques and practices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Render farm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Unified messaging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Replace aging voicemail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	Reduces our carbon footprint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81000" y="1827213"/>
            <a:ext cx="83820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IT Involvement and Action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Focused on high difficulty, high impact activities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Outsourced telephone services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Reduces our carbon footprint (cooling and HVAC)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Data Center power generation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Multiple purpose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Synergy and opportunity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Close/consolidate labs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Relocate computing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	Library, Student Center, Residence Halls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	Potential for energy savings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	Reduction in shuttle van schedule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	Safety benefits</a:t>
            </a:r>
            <a:endParaRPr lang="en-US" sz="2200" smtClean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81000" y="1827213"/>
            <a:ext cx="83820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IT Involvement and Action - Next Stages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Student Suggestions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Focused on education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Consumption/conservation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Paper saving (micro)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Student technology ownership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Presents additional need to conserve/educate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Opportunities to partner and address needs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Printers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Large LCD TVs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Gaming</a:t>
            </a:r>
            <a:endParaRPr lang="en-US" sz="1800" smtClean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81000" y="1827213"/>
            <a:ext cx="83820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IT Initiatives Making a Difference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smtClean="0"/>
              <a:t>Focus on conservation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smtClean="0"/>
              <a:t>Continuously educate and communicate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smtClean="0"/>
              <a:t>Identify areas of synergy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smtClean="0"/>
              <a:t>Participate in campus green committees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smtClean="0"/>
              <a:t>Solicit suggestions and participation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0" smtClean="0"/>
              <a:t>Report and publicize results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381000" y="1827213"/>
            <a:ext cx="8382000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3" action="ppaction://hlinksldjump"/>
              </a:rPr>
              <a:t>What are we talking about? </a:t>
            </a:r>
            <a:endParaRPr lang="en-US" smtClean="0"/>
          </a:p>
          <a:p>
            <a:pPr eaLnBrk="1" hangingPunct="1"/>
            <a:r>
              <a:rPr lang="en-US" smtClean="0">
                <a:hlinkClick r:id="rId4" action="ppaction://hlinksldjump"/>
              </a:rPr>
              <a:t>Is “sustainability” a current fad or truly significant?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 Hot Topic, but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Penn Green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MARC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January 8, 2009</a:t>
            </a:r>
            <a:endParaRPr lang="en-US" dirty="0"/>
          </a:p>
        </p:txBody>
      </p:sp>
      <p:pic>
        <p:nvPicPr>
          <p:cNvPr id="30724" name="Content Placeholder 3" descr="GreenIT_squa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590800"/>
            <a:ext cx="17240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9561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28" charset="2"/>
              <a:buNone/>
            </a:pPr>
            <a:endParaRPr lang="en-US" sz="3200" dirty="0" smtClean="0"/>
          </a:p>
          <a:p>
            <a:pPr eaLnBrk="1" hangingPunct="1">
              <a:buFont typeface="Wingdings 2" pitchFamily="28" charset="2"/>
              <a:buNone/>
            </a:pPr>
            <a:r>
              <a:rPr lang="en-US" sz="3200" dirty="0" smtClean="0"/>
              <a:t>University of Pennsylvania</a:t>
            </a:r>
          </a:p>
          <a:p>
            <a:pPr eaLnBrk="1" hangingPunct="1">
              <a:buFont typeface="Wingdings 2" pitchFamily="28" charset="2"/>
              <a:buNone/>
            </a:pPr>
            <a:r>
              <a:rPr lang="en-US" sz="3200" dirty="0" smtClean="0"/>
              <a:t>	Philadelphia, PA</a:t>
            </a:r>
          </a:p>
          <a:p>
            <a:pPr eaLnBrk="1" hangingPunct="1"/>
            <a:r>
              <a:rPr lang="en-US" sz="3200" dirty="0" smtClean="0"/>
              <a:t>24,107 students </a:t>
            </a:r>
          </a:p>
          <a:p>
            <a:pPr lvl="1" eaLnBrk="1" hangingPunct="1"/>
            <a:r>
              <a:rPr lang="en-US" sz="2800" dirty="0" smtClean="0"/>
              <a:t>includes graduate/professional students and undergrads</a:t>
            </a:r>
          </a:p>
          <a:p>
            <a:pPr eaLnBrk="1" hangingPunct="1"/>
            <a:r>
              <a:rPr lang="en-US" sz="3200" dirty="0" smtClean="0"/>
              <a:t>20,381 staff and faculty</a:t>
            </a:r>
          </a:p>
          <a:p>
            <a:pPr eaLnBrk="1" hangingPunct="1"/>
            <a:r>
              <a:rPr lang="en-US" sz="3200" dirty="0" smtClean="0"/>
              <a:t>750+ staff with IT-related jobs</a:t>
            </a:r>
          </a:p>
          <a:p>
            <a:pPr eaLnBrk="1" hangingPunct="1"/>
            <a:r>
              <a:rPr lang="en-US" sz="3200" dirty="0" smtClean="0"/>
              <a:t>Responsibilities, decision making and funding are highly decentralized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Penn Landscape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4724400"/>
          </a:xfrm>
        </p:spPr>
        <p:txBody>
          <a:bodyPr/>
          <a:lstStyle/>
          <a:p>
            <a:pPr eaLnBrk="1" hangingPunct="1"/>
            <a:r>
              <a:rPr lang="en-US" smtClean="0"/>
              <a:t>Green Teams sprouting up all over campus in different schools/centers—Green IT and beyond</a:t>
            </a:r>
          </a:p>
          <a:p>
            <a:pPr eaLnBrk="1" hangingPunct="1"/>
            <a:r>
              <a:rPr lang="en-US" smtClean="0"/>
              <a:t>IT participation planned in Recylemania 2009 events</a:t>
            </a:r>
          </a:p>
          <a:p>
            <a:pPr eaLnBrk="1" hangingPunct="1"/>
            <a:r>
              <a:rPr lang="en-US" smtClean="0"/>
              <a:t>Green IT a regular topic of discussion at annual Penn IT staff event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3820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Collaboration &amp; Communication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Cross-campus working group of IT staff created last Spring to make Green IT recommendations—documented work online</a:t>
            </a:r>
          </a:p>
          <a:p>
            <a:pPr marL="547751" lvl="1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Data Centers and Servers</a:t>
            </a:r>
          </a:p>
          <a:p>
            <a:pPr marL="547751" lvl="1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Desktops and End Users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Developed a Green IT web site, focused on what actions end users can take to green up their computing practices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hlinkClick r:id="rId3"/>
              </a:rPr>
              <a:t>http://www.upenn.edu/computing/greenit/</a:t>
            </a:r>
            <a:endParaRPr lang="en-US" dirty="0" smtClean="0"/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Communications blitz imminent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3820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Collaboration &amp; Communication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03238" y="838200"/>
            <a:ext cx="8183562" cy="4419600"/>
          </a:xfrm>
        </p:spPr>
        <p:txBody>
          <a:bodyPr/>
          <a:lstStyle/>
          <a:p>
            <a:pPr eaLnBrk="1" hangingPunct="1"/>
            <a:r>
              <a:rPr lang="en-US" smtClean="0"/>
              <a:t>Green Purchasing</a:t>
            </a:r>
          </a:p>
          <a:p>
            <a:pPr eaLnBrk="1" hangingPunct="1"/>
            <a:r>
              <a:rPr lang="en-US" smtClean="0"/>
              <a:t>Reducing Electricity Consumption</a:t>
            </a:r>
          </a:p>
          <a:p>
            <a:pPr eaLnBrk="1" hangingPunct="1"/>
            <a:r>
              <a:rPr lang="en-US" smtClean="0"/>
              <a:t>Appropriate E-Waste Disposal</a:t>
            </a:r>
          </a:p>
          <a:p>
            <a:pPr eaLnBrk="1" hangingPunct="1"/>
            <a:r>
              <a:rPr lang="en-US" smtClean="0"/>
              <a:t>Batteries, Batteries, Batteries</a:t>
            </a:r>
          </a:p>
          <a:p>
            <a:pPr eaLnBrk="1" hangingPunct="1"/>
            <a:r>
              <a:rPr lang="en-US" smtClean="0"/>
              <a:t>Smart Printing</a:t>
            </a:r>
          </a:p>
          <a:p>
            <a:pPr eaLnBrk="1" hangingPunct="1"/>
            <a:r>
              <a:rPr lang="en-US" smtClean="0"/>
              <a:t>Other Green Work Practices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6 Areas of Focus for End Users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03238" y="609600"/>
            <a:ext cx="8183562" cy="4800600"/>
          </a:xfrm>
        </p:spPr>
        <p:txBody>
          <a:bodyPr/>
          <a:lstStyle/>
          <a:p>
            <a:pPr eaLnBrk="1" hangingPunct="1"/>
            <a:r>
              <a:rPr lang="en-US" sz="2400" smtClean="0"/>
              <a:t>Consider buying small form factor or all-in-one desktops.</a:t>
            </a:r>
          </a:p>
          <a:p>
            <a:pPr eaLnBrk="1" hangingPunct="1"/>
            <a:r>
              <a:rPr lang="en-US" sz="2400" smtClean="0"/>
              <a:t>Purchase new displays every other computer replacement cycle, instead of every cycle—although do replace those CRTs. </a:t>
            </a:r>
          </a:p>
          <a:p>
            <a:pPr eaLnBrk="1" hangingPunct="1"/>
            <a:r>
              <a:rPr lang="en-US" sz="2400" smtClean="0"/>
              <a:t>Do not buy a bigger monitor than you need.</a:t>
            </a:r>
          </a:p>
          <a:p>
            <a:pPr eaLnBrk="1" hangingPunct="1"/>
            <a:r>
              <a:rPr lang="en-US" sz="2400" smtClean="0"/>
              <a:t>Purchase desktops that are </a:t>
            </a:r>
            <a:r>
              <a:rPr lang="en-US" sz="2400" smtClean="0">
                <a:hlinkClick r:id="rId3"/>
              </a:rPr>
              <a:t>Energy Star 4.0</a:t>
            </a:r>
            <a:r>
              <a:rPr lang="en-US" sz="2400" smtClean="0"/>
              <a:t>-compliant. </a:t>
            </a:r>
          </a:p>
          <a:p>
            <a:pPr eaLnBrk="1" hangingPunct="1"/>
            <a:r>
              <a:rPr lang="en-US" sz="2400" smtClean="0"/>
              <a:t>Consider purchasing solid-state drives instead of traditional hard drive technologies in order to reduce power consumption. 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4325"/>
            <a:ext cx="8183563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Purchasing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83563" cy="5029200"/>
          </a:xfrm>
        </p:spPr>
        <p:txBody>
          <a:bodyPr/>
          <a:lstStyle/>
          <a:p>
            <a:pPr eaLnBrk="1" hangingPunct="1"/>
            <a:r>
              <a:rPr lang="en-US" sz="2400" smtClean="0"/>
              <a:t>Purchase multiple pieces of equipment from the same vendor at the same time to reduce cost and carbon footprint associated with multiple shipments. </a:t>
            </a:r>
          </a:p>
          <a:p>
            <a:pPr eaLnBrk="1" hangingPunct="1"/>
            <a:r>
              <a:rPr lang="en-US" sz="2400" smtClean="0"/>
              <a:t>Request fewer manuals and copies of drivers/installation media when placing bulk equipment orders. </a:t>
            </a:r>
          </a:p>
          <a:p>
            <a:pPr eaLnBrk="1" hangingPunct="1"/>
            <a:r>
              <a:rPr lang="en-US" sz="2400" smtClean="0"/>
              <a:t>Work with vendors when placing bulk equipment orders to receive them without individual packaging.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4325"/>
            <a:ext cx="8183563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Purchasing 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183563" cy="4724400"/>
          </a:xfrm>
        </p:spPr>
        <p:txBody>
          <a:bodyPr>
            <a:normAutofit fontScale="9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Shut down computers at the end of work days or work sessions.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Turn off unused monitors, printers, and other peripheral equipment, even when computers cannot be turned off.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Invest in a Smart Strip, a power strip which shuts off electricity to other outlets on the strip when a device connected to the "master" outlet is powered off.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Set your monitors to enter an energy-saving "sleep" mode after a specified period of inactivity.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 not use screen savers.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Turn down the brightness setting of monitors and laptop displays.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394325"/>
            <a:ext cx="8183562" cy="777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Reducing Electricity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3" descr="LCG3-22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81000"/>
            <a:ext cx="4648200" cy="4648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21275"/>
            <a:ext cx="8183562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My Favorite Eco Gadget…</a:t>
            </a:r>
            <a:endParaRPr lang="en-US" dirty="0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5562600" y="1371600"/>
            <a:ext cx="2743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Smart Strip</a:t>
            </a:r>
          </a:p>
          <a:p>
            <a:endParaRPr lang="en-US" sz="4000"/>
          </a:p>
          <a:p>
            <a:r>
              <a:rPr lang="en-US" sz="4000"/>
              <a:t>Retails $30-$40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4879975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Work with IT Support to make sure all data is securely wiped from your hard drive, before sending computers to be donated or recycled.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Choose a reputable e-waste recycler who will make sure the devices are disposed of properly.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Donate old equipment to give your computer a second life.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Use vendor recycling programs. Programs are available through </a:t>
            </a:r>
            <a:r>
              <a:rPr lang="en-US" dirty="0" smtClean="0">
                <a:hlinkClick r:id="rId3"/>
              </a:rPr>
              <a:t>Dell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Apple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HP</a:t>
            </a:r>
            <a:r>
              <a:rPr lang="en-US" dirty="0" smtClean="0"/>
              <a:t>, and </a:t>
            </a:r>
            <a:r>
              <a:rPr lang="en-US" dirty="0" smtClean="0">
                <a:hlinkClick r:id="rId6"/>
              </a:rPr>
              <a:t>Lenovo</a:t>
            </a:r>
            <a:r>
              <a:rPr lang="en-US" dirty="0" smtClean="0"/>
              <a:t>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Participate in municipal hazardous waste collection days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212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E-Waste Disposal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Wide ranging, and overlapping, vocabulary</a:t>
            </a:r>
          </a:p>
          <a:p>
            <a:pPr lvl="1" eaLnBrk="1" hangingPunct="1"/>
            <a:r>
              <a:rPr lang="en-US" smtClean="0"/>
              <a:t>“Sustainable”: Human systems have less impact on ecological systems</a:t>
            </a:r>
          </a:p>
          <a:p>
            <a:pPr lvl="1" eaLnBrk="1" hangingPunct="1"/>
            <a:r>
              <a:rPr lang="en-US" smtClean="0"/>
              <a:t>“Green”: Focused on efficient use of resources</a:t>
            </a:r>
          </a:p>
          <a:p>
            <a:pPr lvl="1" eaLnBrk="1" hangingPunct="1"/>
            <a:r>
              <a:rPr lang="en-US" smtClean="0"/>
              <a:t>“Climate Change”: Focused on reducing emission of Greenhouse Gases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>
                <a:hlinkClick r:id="rId3" action="ppaction://hlinksldjump"/>
              </a:rPr>
              <a:t>Sustainability, Green, Climate Change, Green House Gases…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8799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smtClean="0"/>
              <a:t>Do not overcharge batteries. </a:t>
            </a:r>
          </a:p>
          <a:p>
            <a:pPr eaLnBrk="1" hangingPunct="1"/>
            <a:r>
              <a:rPr lang="en-US" sz="2400" smtClean="0"/>
              <a:t>Unplug power adapters when they are not in use. </a:t>
            </a:r>
          </a:p>
          <a:p>
            <a:pPr eaLnBrk="1" hangingPunct="1"/>
            <a:r>
              <a:rPr lang="en-US" sz="2400" smtClean="0"/>
              <a:t>Recycle your old cell phone by donating them.</a:t>
            </a:r>
          </a:p>
          <a:p>
            <a:pPr lvl="1" eaLnBrk="1" hangingPunct="1"/>
            <a:r>
              <a:rPr lang="en-US" sz="2000" smtClean="0"/>
              <a:t>Make sure that you wipe it clean of all of your personal data before recycling. </a:t>
            </a:r>
          </a:p>
          <a:p>
            <a:pPr eaLnBrk="1" hangingPunct="1"/>
            <a:r>
              <a:rPr lang="en-US" sz="2400" smtClean="0"/>
              <a:t>Use rechargeable instead of disposable batteries. </a:t>
            </a:r>
          </a:p>
          <a:p>
            <a:pPr lvl="1" eaLnBrk="1" hangingPunct="1"/>
            <a:r>
              <a:rPr lang="en-US" sz="1800" smtClean="0"/>
              <a:t>Disposable alkaline batteries can take a lot more energy to produce than they provide.</a:t>
            </a:r>
          </a:p>
          <a:p>
            <a:pPr lvl="1" eaLnBrk="1" hangingPunct="1"/>
            <a:r>
              <a:rPr lang="en-US" sz="1800" smtClean="0"/>
              <a:t>Fewer batteries used can reduce the amount of lead, mercury, and other heavy metals from leaking into the water supply. </a:t>
            </a:r>
          </a:p>
          <a:p>
            <a:pPr eaLnBrk="1" hangingPunct="1"/>
            <a:r>
              <a:rPr lang="en-US" sz="2400" smtClean="0"/>
              <a:t>Dispose of all batteries properly. Penn’s Office of Environmental Health and Radiation Safety recycles batteries or use national non-profit like Call2Recycle Program.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Battery Devices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Content Placeholder 3" descr="landfill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143000"/>
            <a:ext cx="3856038" cy="381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05400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Paper, paper, everywhere…</a:t>
            </a:r>
            <a:endParaRPr lang="en-US" dirty="0"/>
          </a:p>
        </p:txBody>
      </p:sp>
      <p:sp>
        <p:nvSpPr>
          <p:cNvPr id="41988" name="Rectangle 1"/>
          <p:cNvSpPr>
            <a:spLocks noChangeArrowheads="1"/>
          </p:cNvSpPr>
          <p:nvPr/>
        </p:nvSpPr>
        <p:spPr bwMode="auto">
          <a:xfrm>
            <a:off x="4953000" y="1309688"/>
            <a:ext cx="38862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/>
              <a:t>Paper accounts for more than 40% of a typical landfill's contents, according to the EPA's web site. </a:t>
            </a:r>
            <a:endParaRPr lang="en-US" sz="7200">
              <a:latin typeface="Verdana" pitchFamily="2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183563" cy="4879975"/>
          </a:xfrm>
        </p:spPr>
        <p:txBody>
          <a:bodyPr>
            <a:normAutofit fontScale="8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Print as little as possible.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Distribute documents electronically.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Reduce font size and margin size to reduce paper usage.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Print on both sides of the page whenever possible and appropriate.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Set your printer to draft/ink-saving mode when you don't require high-quality printing.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Use </a:t>
            </a:r>
            <a:r>
              <a:rPr lang="en-US" dirty="0" err="1" smtClean="0"/>
              <a:t>Ecofont</a:t>
            </a:r>
            <a:r>
              <a:rPr lang="en-US" dirty="0" smtClean="0"/>
              <a:t> to save ink.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Print in black-and-white when color is not required.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Use recycled paper.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Save discarded paper to be used as scratch paper.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Place well-marked paper recycling bins near printers, copiers, and doors.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Recycle depleted toner cartridges.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0540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Printing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Content Placeholder 3" descr="ecofont_voorbeeld_klein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219200"/>
            <a:ext cx="6862763" cy="15478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05400"/>
            <a:ext cx="8183562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Ecofont</a:t>
            </a:r>
            <a:r>
              <a:rPr lang="en-US" dirty="0" smtClean="0"/>
              <a:t> by SPRANQ, Netherlands</a:t>
            </a:r>
            <a:endParaRPr 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0" y="3352800"/>
            <a:ext cx="609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Reported to use up to 20% less ink</a:t>
            </a:r>
          </a:p>
          <a:p>
            <a:endParaRPr lang="en-US" sz="2800"/>
          </a:p>
          <a:p>
            <a:r>
              <a:rPr lang="en-US" sz="2800"/>
              <a:t>Suggested font size 9 or 10 pt.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/>
            <a:r>
              <a:rPr lang="en-US" sz="2400" smtClean="0"/>
              <a:t>Use E-Fax instead of a traditional fax.</a:t>
            </a:r>
          </a:p>
          <a:p>
            <a:pPr eaLnBrk="1" hangingPunct="1"/>
            <a:r>
              <a:rPr lang="en-US" sz="2400" smtClean="0"/>
              <a:t>Utilize instant messaging (IM). </a:t>
            </a:r>
          </a:p>
          <a:p>
            <a:pPr eaLnBrk="1" hangingPunct="1"/>
            <a:r>
              <a:rPr lang="en-US" sz="2400" smtClean="0"/>
              <a:t>Explore online collaboration tools and document stores, like wikis and content managers.</a:t>
            </a:r>
          </a:p>
          <a:p>
            <a:pPr eaLnBrk="1" hangingPunct="1"/>
            <a:r>
              <a:rPr lang="en-US" sz="2400" smtClean="0"/>
              <a:t>Use all the features of available teaching tools, like Blackboard, etc.</a:t>
            </a:r>
          </a:p>
          <a:p>
            <a:pPr eaLnBrk="1" hangingPunct="1"/>
            <a:r>
              <a:rPr lang="en-US" sz="2400" smtClean="0"/>
              <a:t>Conduct meetings through video conferencing or teleconferencing especially when traveling is far away and costly.</a:t>
            </a:r>
          </a:p>
          <a:p>
            <a:pPr eaLnBrk="1" hangingPunct="1"/>
            <a:r>
              <a:rPr lang="en-US" sz="2400" smtClean="0"/>
              <a:t>Promote flexible work arrangements which include teleworking.</a:t>
            </a:r>
          </a:p>
          <a:p>
            <a:pPr eaLnBrk="1" hangingPunct="1">
              <a:buFont typeface="Wingdings 2" pitchFamily="28" charset="2"/>
              <a:buNone/>
            </a:pPr>
            <a:endParaRPr lang="en-US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212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Work Practices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Penn (and Wharton!) Green 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MARC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January 8, 2009</a:t>
            </a:r>
            <a:endParaRPr lang="en-US" dirty="0"/>
          </a:p>
        </p:txBody>
      </p:sp>
      <p:pic>
        <p:nvPicPr>
          <p:cNvPr id="46084" name="Content Placeholder 3" descr="GreenIT_squar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590800"/>
            <a:ext cx="17240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Low-voltage CPUs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4260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Servers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7108" name="Picture 3" descr="http://www.slashgear.com/wp-content/uploads/2008/03/xe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00200"/>
            <a:ext cx="3459163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http://www.cpu-world.com/CPUs/K7/L_AMD-AX1600DMT3C%20(green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667000"/>
            <a:ext cx="30559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 your server 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25780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Servers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8132" name="Picture 5" descr="http://file-hosting.paradox-productions.net/files/1/windows%20xp%20deskt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Rack-dense Form-factor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25780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Servers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9156" name="Picture 2" descr="http://publib.boulder.ibm.com/infocenter/toolsctr/v1r0/topic/com.ibm.bccmpscom.doc/bladecent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676400"/>
            <a:ext cx="6362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Consolidate &amp; </a:t>
            </a:r>
            <a:r>
              <a:rPr lang="en-US" sz="36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Virtualize</a:t>
            </a:r>
            <a:endParaRPr lang="en-US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25780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Servers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9663" y="2343150"/>
            <a:ext cx="69246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27"/>
          <p:cNvSpPr>
            <a:spLocks noGrp="1" noChangeArrowheads="1"/>
          </p:cNvSpPr>
          <p:nvPr>
            <p:ph idx="1"/>
          </p:nvPr>
        </p:nvSpPr>
        <p:spPr>
          <a:xfrm>
            <a:off x="388938" y="914400"/>
            <a:ext cx="8297862" cy="3505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  <a:r>
              <a:rPr lang="en-US" sz="2400" smtClean="0"/>
              <a:t>“What does this mean for society? A vast majority of climate scientists agree with the IPCC consensus that Earth will warm along with increasing greenhouse gases. However, the effects will be far more varied than a simple and uniform warming over the entire planet, because heating also alters the water cycle, among other changes. As a result, some regions will become considerably hotter or cooler, or wetter or drier, than others.”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hlinkClick r:id="" action="ppaction://hlinkshowjump?jump=nextslide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US" sz="1400" smtClean="0">
                <a:hlinkClick r:id="" action="ppaction://hlinkshowjump?jump=nextslide"/>
              </a:rPr>
              <a:t>http://www.ncar.ucar.edu/research/climate/future.php</a:t>
            </a:r>
            <a:endParaRPr lang="en-US" smtClean="0"/>
          </a:p>
        </p:txBody>
      </p:sp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aisle &amp; Cold aisle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25780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Data Centers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1204" name="Picture 3" descr="http://homepage.mac.com/stephenodonnell/blog/images/1637984877_59899242bd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Cooling and Raise </a:t>
            </a:r>
            <a:r>
              <a:rPr lang="en-US" sz="36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Setpoints</a:t>
            </a:r>
            <a:endParaRPr lang="en-US" sz="36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8160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Data Centers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2228" name="Picture 5" descr="http://www.rittenhouse.ca/content/images/big%5Csoil_thermometer_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2857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8" descr="http://farm1.static.flickr.com/21/34012604_a7285aeac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62200"/>
            <a:ext cx="38623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2743200"/>
            <a:ext cx="13541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208V (480V?) &amp; 3-phase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25780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Data Centers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3252" name="Picture 6" descr="http://www.woodlandia.ca/depository/pictures/misc/high-voltage-icon.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71650"/>
            <a:ext cx="32480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7" descr="http://www.canaries-live.com/media/electrici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09800"/>
            <a:ext cx="20574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Racking and Cabling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25780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Data Centers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4276" name="Picture 2" descr="Image:Poor-cabl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47800"/>
            <a:ext cx="2801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 descr="http://prowiki.isc.upenn.edu/images/0/06/Excellent-cabl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47800"/>
            <a:ext cx="2503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Monitor, Meter, Report, Analyze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25780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Data Centers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5300" name="Picture 6" descr="Kill A Watt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828800"/>
            <a:ext cx="24526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10" descr="http://www.mcmaster.com/catalog/114/gfx/large/8264tp1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524000"/>
            <a:ext cx="1028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2" descr="http://site.i-techcompany.com/Images/servertech/C-24V/CDU-24V1_Meter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286000"/>
            <a:ext cx="2590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181600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Virtualization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6324" name="Picture 4" descr="trad_ar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990600" y="1600200"/>
            <a:ext cx="3198813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9" descr="ESX 2D architecture sim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28194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 Virtualization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Blades and 200 VMs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4260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Virtualization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7348" name="Picture 7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513" y="2538413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8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098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10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3" y="2843213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11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9718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12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9113" y="3148013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13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1336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14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5814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35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3528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36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146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37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860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38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8194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39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4384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40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41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098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42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7432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43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1913" y="2690813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4" name="Picture 44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0574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5" name="Picture 45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050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6" name="Picture 46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5146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7" name="Picture 47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9718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8" name="Picture 48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3" y="2843213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9" name="Picture 49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5146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0" name="Picture 50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6670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1" name="Picture 51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8194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2" name="Picture 52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1336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3" name="Picture 53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098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4" name="Picture 54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3528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5" name="Picture 55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8288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6" name="Picture 56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002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7" name="Picture 57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0386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8" name="Picture 58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194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9" name="Picture 59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713" y="2995613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0" name="Picture 60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576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1" name="Picture 61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9113" y="3148013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82" name="Picture 62" descr="C:\Users\jcruz\AppData\Local\Microsoft\Windows\Temporary Internet Files\Content.IE5\B050B0CT\MCj042479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581400"/>
            <a:ext cx="17049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Virtualization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542607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Focus on Virtualization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8372" name="Picture 4" descr="http://upload.wikimedia.org/wikipedia/en/4/4b/Matrix_Ag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40560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6" descr="http://nettuts.s3.amazonaws.com/003_S3/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895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8" descr="http://inkscapetutorials.files.wordpress.com/2007/06/clou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752600"/>
            <a:ext cx="28051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Has your institution made any enterprise climate commitments?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If not, why not?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If so, have you engaged in a baseline assessment of energy use?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You need to know where you are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You do what you measure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initiatives do you have underway that have climate change impact?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Note they may not have been initiated with climate change in mind.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Questions to Take Back to Your Campus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Recall the 3 operational areas---policy, practice, technology</a:t>
            </a:r>
          </a:p>
          <a:p>
            <a:pPr lvl="1" eaLnBrk="1" hangingPunct="1"/>
            <a:r>
              <a:rPr lang="en-US" smtClean="0"/>
              <a:t>What can your campus do in each area?</a:t>
            </a:r>
          </a:p>
          <a:p>
            <a:pPr lvl="1" eaLnBrk="1" hangingPunct="1"/>
            <a:r>
              <a:rPr lang="en-US" smtClean="0"/>
              <a:t>What is the role of the IT organization in supporting these activities?</a:t>
            </a:r>
          </a:p>
          <a:p>
            <a:pPr eaLnBrk="1" hangingPunct="1"/>
            <a:r>
              <a:rPr lang="en-US" smtClean="0"/>
              <a:t>Can you form alliances with other campus units in effecting operational changes?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</a:t>
            </a:r>
          </a:p>
          <a:p>
            <a:pPr eaLnBrk="1" hangingPunct="1"/>
            <a:r>
              <a:rPr lang="en-US" smtClean="0"/>
              <a:t>Education of coming generations and community at large</a:t>
            </a:r>
          </a:p>
          <a:p>
            <a:pPr eaLnBrk="1" hangingPunct="1"/>
            <a:r>
              <a:rPr lang="en-US" smtClean="0"/>
              <a:t>Operations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Role of HE in Sustainability Initiatives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can you get leadership from the top to relay message that this is important and may take resources?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What are the cultural barriers on your campus that might need to be addressed moving forward?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83563" cy="5181600"/>
          </a:xfrm>
        </p:spPr>
        <p:txBody>
          <a:bodyPr/>
          <a:lstStyle/>
          <a:p>
            <a:pPr eaLnBrk="1" hangingPunct="1">
              <a:buFont typeface="Wingdings 2" pitchFamily="28" charset="2"/>
              <a:buNone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Continue the Conversation</a:t>
            </a:r>
            <a:endParaRPr lang="en-US" sz="4400" dirty="0" smtClean="0">
              <a:solidFill>
                <a:schemeClr val="accent1"/>
              </a:solidFill>
              <a:latin typeface="Calibri" pitchFamily="28" charset="0"/>
            </a:endParaRPr>
          </a:p>
          <a:p>
            <a:pPr algn="ctr" eaLnBrk="1" hangingPunct="1">
              <a:buNone/>
            </a:pPr>
            <a:r>
              <a:rPr lang="en-US" sz="4400" dirty="0" smtClean="0">
                <a:solidFill>
                  <a:schemeClr val="accent1"/>
                </a:solidFill>
                <a:latin typeface="Calibri" pitchFamily="28" charset="0"/>
              </a:rPr>
              <a:t>dspicer@usmd.edu</a:t>
            </a:r>
          </a:p>
          <a:p>
            <a:pPr algn="ctr" eaLnBrk="1" hangingPunct="1">
              <a:buNone/>
            </a:pPr>
            <a:r>
              <a:rPr lang="en-US" sz="4400" dirty="0" smtClean="0">
                <a:solidFill>
                  <a:schemeClr val="accent1"/>
                </a:solidFill>
                <a:latin typeface="Calibri" pitchFamily="28" charset="0"/>
              </a:rPr>
              <a:t>cepullj@philau.edu</a:t>
            </a:r>
            <a:endParaRPr lang="en-US" sz="4400" dirty="0" smtClean="0">
              <a:solidFill>
                <a:schemeClr val="accent1"/>
              </a:solidFill>
            </a:endParaRPr>
          </a:p>
          <a:p>
            <a:pPr algn="ctr" eaLnBrk="1" hangingPunct="1">
              <a:buFont typeface="Wingdings 2" pitchFamily="28" charset="2"/>
              <a:buNone/>
            </a:pPr>
            <a:r>
              <a:rPr lang="en-US" sz="4400" dirty="0" smtClean="0">
                <a:solidFill>
                  <a:schemeClr val="accent1"/>
                </a:solidFill>
                <a:latin typeface="Calibri" pitchFamily="28" charset="0"/>
              </a:rPr>
              <a:t>amyp@upenn.edu</a:t>
            </a:r>
            <a:endParaRPr lang="en-US" sz="4400" i="1" dirty="0" smtClean="0">
              <a:solidFill>
                <a:schemeClr val="accent1"/>
              </a:solidFill>
              <a:latin typeface="Calibri" pitchFamily="28" charset="0"/>
            </a:endParaRPr>
          </a:p>
          <a:p>
            <a:pPr algn="ctr" eaLnBrk="1" hangingPunct="1">
              <a:buNone/>
            </a:pPr>
            <a:r>
              <a:rPr lang="en-US" sz="4400" dirty="0" smtClean="0">
                <a:solidFill>
                  <a:schemeClr val="accent1"/>
                </a:solidFill>
                <a:latin typeface="Calibri" pitchFamily="28" charset="0"/>
              </a:rPr>
              <a:t>guamaniac@wharton.upenn.edu</a:t>
            </a:r>
          </a:p>
          <a:p>
            <a:pPr algn="ctr" eaLnBrk="1" hangingPunct="1">
              <a:buNone/>
            </a:pPr>
            <a:r>
              <a:rPr lang="en-US" sz="3600" i="1" dirty="0" smtClean="0">
                <a:solidFill>
                  <a:schemeClr val="accent1"/>
                </a:solidFill>
                <a:latin typeface="Calibri" pitchFamily="28" charset="0"/>
              </a:rPr>
              <a:t>@</a:t>
            </a:r>
            <a:r>
              <a:rPr lang="en-US" sz="3600" i="1" dirty="0" err="1" smtClean="0">
                <a:solidFill>
                  <a:schemeClr val="accent1"/>
                </a:solidFill>
                <a:latin typeface="Calibri" pitchFamily="28" charset="0"/>
              </a:rPr>
              <a:t>guamaniac</a:t>
            </a:r>
            <a:r>
              <a:rPr lang="en-US" sz="3600" i="1" dirty="0" smtClean="0">
                <a:solidFill>
                  <a:schemeClr val="accent1"/>
                </a:solidFill>
                <a:latin typeface="Calibri" pitchFamily="28" charset="0"/>
              </a:rPr>
              <a:t> on twitter</a:t>
            </a:r>
            <a:endParaRPr lang="en-US" sz="3600" dirty="0" smtClean="0">
              <a:solidFill>
                <a:schemeClr val="accent1"/>
              </a:solidFill>
              <a:latin typeface="Calibri" pitchFamily="28" charset="0"/>
            </a:endParaRPr>
          </a:p>
          <a:p>
            <a:pPr algn="ctr" eaLnBrk="1" hangingPunct="1">
              <a:buFont typeface="Wingdings 2" pitchFamily="28" charset="2"/>
              <a:buNone/>
            </a:pPr>
            <a:endParaRPr lang="en-US" sz="4400" dirty="0" smtClean="0">
              <a:solidFill>
                <a:schemeClr val="accent1"/>
              </a:solidFill>
              <a:latin typeface="Calibri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60337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/>
              <a:t>American College and University President’s Climate Commitment*</a:t>
            </a:r>
          </a:p>
          <a:p>
            <a:pPr eaLnBrk="1" hangingPunct="1"/>
            <a:r>
              <a:rPr lang="en-US" smtClean="0"/>
              <a:t>Chancellor’s Initiative</a:t>
            </a:r>
          </a:p>
          <a:p>
            <a:pPr eaLnBrk="1" hangingPunct="1"/>
            <a:r>
              <a:rPr lang="en-US" smtClean="0"/>
              <a:t>Governor’s Initiative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All 13 University System of Maryland Institutions Signed Commitment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My Context for Engagement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38200" y="5410200"/>
            <a:ext cx="4884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*http://www.presidentsclimatecommitment.org/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Plant</a:t>
            </a:r>
          </a:p>
          <a:p>
            <a:pPr eaLnBrk="1" hangingPunct="1"/>
            <a:r>
              <a:rPr lang="en-US" smtClean="0"/>
              <a:t>Capital Planning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Question To Be Asked</a:t>
            </a:r>
          </a:p>
          <a:p>
            <a:pPr lvl="1" eaLnBrk="1" hangingPunct="1"/>
            <a:r>
              <a:rPr lang="en-US" smtClean="0"/>
              <a:t>What is the role of the IT organization??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Who Do Campus Leaders Turn To For Operational Sustainability?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All Maryland institutions where President signed commitment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Plus University of Penn.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19 in all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Hour long interview with CIO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Survey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What initiatives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Barriers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Most important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Study for an ECAR </a:t>
            </a:r>
            <a:br>
              <a:rPr lang="en-US"/>
            </a:br>
            <a:r>
              <a:rPr lang="en-US"/>
              <a:t>Research Bulletin*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66800" y="5638800"/>
            <a:ext cx="329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*not an ECAR Research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Policy </a:t>
            </a:r>
          </a:p>
          <a:p>
            <a:pPr lvl="1" eaLnBrk="1" hangingPunct="1"/>
            <a:r>
              <a:rPr lang="en-US" smtClean="0"/>
              <a:t>E.g. teleworking</a:t>
            </a:r>
          </a:p>
          <a:p>
            <a:pPr eaLnBrk="1" hangingPunct="1"/>
            <a:r>
              <a:rPr lang="en-US" smtClean="0"/>
              <a:t>Practice </a:t>
            </a:r>
          </a:p>
          <a:p>
            <a:pPr lvl="1" eaLnBrk="1" hangingPunct="1"/>
            <a:r>
              <a:rPr lang="en-US" smtClean="0"/>
              <a:t>E.g. buying energy star hardware</a:t>
            </a:r>
          </a:p>
          <a:p>
            <a:pPr eaLnBrk="1" hangingPunct="1"/>
            <a:r>
              <a:rPr lang="en-US" smtClean="0"/>
              <a:t>Technology</a:t>
            </a:r>
          </a:p>
          <a:p>
            <a:pPr lvl="1" eaLnBrk="1" hangingPunct="1"/>
            <a:r>
              <a:rPr lang="en-US" smtClean="0"/>
              <a:t>E.g. Virtualization</a:t>
            </a:r>
          </a:p>
          <a:p>
            <a:pPr lvl="1" eaLnBrk="1" hangingPunct="1"/>
            <a:endParaRPr lang="en-US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Main Foci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6053</TotalTime>
  <Words>1485</Words>
  <Application>Microsoft Office PowerPoint</Application>
  <PresentationFormat>On-screen Show (4:3)</PresentationFormat>
  <Paragraphs>324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Concourse</vt:lpstr>
      <vt:lpstr> What's Your Carbon Footprint? Sustainability and Green IT Initiatives That Make a Difference</vt:lpstr>
      <vt:lpstr>A Hot Topic, but</vt:lpstr>
      <vt:lpstr>Sustainability, Green, Climate Change, Green House Gases…</vt:lpstr>
      <vt:lpstr>Slide 4</vt:lpstr>
      <vt:lpstr>Role of HE in Sustainability Initiatives</vt:lpstr>
      <vt:lpstr>My Context for Engagement</vt:lpstr>
      <vt:lpstr>Who Do Campus Leaders Turn To For Operational Sustainability?</vt:lpstr>
      <vt:lpstr>Study for an ECAR  Research Bulletin*</vt:lpstr>
      <vt:lpstr>Main Foci</vt:lpstr>
      <vt:lpstr>Slide 10</vt:lpstr>
      <vt:lpstr>General Threads</vt:lpstr>
      <vt:lpstr>IT Initiatives Making a Difference</vt:lpstr>
      <vt:lpstr>Students Drive the Shift to Sustainability</vt:lpstr>
      <vt:lpstr>A Campus-Wide Sustainability Committee</vt:lpstr>
      <vt:lpstr>IT Involvement and Action</vt:lpstr>
      <vt:lpstr>IT Involvement and Action</vt:lpstr>
      <vt:lpstr>IT Involvement and Action</vt:lpstr>
      <vt:lpstr>IT Involvement and Action - Next Stages</vt:lpstr>
      <vt:lpstr>IT Initiatives Making a Difference</vt:lpstr>
      <vt:lpstr>Penn Green IT</vt:lpstr>
      <vt:lpstr>Penn Landscape</vt:lpstr>
      <vt:lpstr>Collaboration &amp; Communication</vt:lpstr>
      <vt:lpstr>Collaboration &amp; Communication</vt:lpstr>
      <vt:lpstr>6 Areas of Focus for End Users</vt:lpstr>
      <vt:lpstr>Focus on Purchasing</vt:lpstr>
      <vt:lpstr>Focus on Purchasing </vt:lpstr>
      <vt:lpstr>Focus on Reducing Electricity</vt:lpstr>
      <vt:lpstr>My Favorite Eco Gadget…</vt:lpstr>
      <vt:lpstr>Focus on E-Waste Disposal</vt:lpstr>
      <vt:lpstr>Focus on Battery Devices</vt:lpstr>
      <vt:lpstr>Paper, paper, everywhere…</vt:lpstr>
      <vt:lpstr>Focus on Printing</vt:lpstr>
      <vt:lpstr>Ecofont by SPRANQ, Netherlands</vt:lpstr>
      <vt:lpstr>Focus on Work Practices</vt:lpstr>
      <vt:lpstr>Penn (and Wharton!) Green IT</vt:lpstr>
      <vt:lpstr>Focus on Servers</vt:lpstr>
      <vt:lpstr>Focus on Servers</vt:lpstr>
      <vt:lpstr>Focus on Servers</vt:lpstr>
      <vt:lpstr>Focus on Servers</vt:lpstr>
      <vt:lpstr>Focus on Data Centers</vt:lpstr>
      <vt:lpstr>Focus on Data Centers</vt:lpstr>
      <vt:lpstr>Focus on Data Centers</vt:lpstr>
      <vt:lpstr>Focus on Data Centers</vt:lpstr>
      <vt:lpstr>Focus on Data Centers</vt:lpstr>
      <vt:lpstr>Focus on Virtualization</vt:lpstr>
      <vt:lpstr>Focus on Virtualization</vt:lpstr>
      <vt:lpstr>Focus on Virtualization</vt:lpstr>
      <vt:lpstr>Questions to Take Back to Your Campus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amyp</dc:creator>
  <cp:lastModifiedBy>Cruz, Joe</cp:lastModifiedBy>
  <cp:revision>213</cp:revision>
  <dcterms:created xsi:type="dcterms:W3CDTF">2008-11-07T20:10:24Z</dcterms:created>
  <dcterms:modified xsi:type="dcterms:W3CDTF">2009-01-23T02:45:04Z</dcterms:modified>
</cp:coreProperties>
</file>