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8" r:id="rId2"/>
    <p:sldId id="259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  <p:sldId id="269" r:id="rId14"/>
    <p:sldId id="270" r:id="rId15"/>
  </p:sldIdLst>
  <p:sldSz cx="9144000" cy="6858000" type="screen4x3"/>
  <p:notesSz cx="6858000" cy="91995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D3208-1CCC-4A75-9819-73C6D730CF86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90563"/>
            <a:ext cx="4597400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69793"/>
            <a:ext cx="5486400" cy="4139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37988"/>
            <a:ext cx="2971800" cy="4599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734C8-8D95-4257-AFFF-580410D7A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Weblink</a:t>
            </a:r>
            <a:r>
              <a:rPr lang="en-US" dirty="0" smtClean="0"/>
              <a:t> moved: http://www.drexel.edu/IRT/services/workshops/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239FB-DE4F-4682-B182-6A43826ED16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239FB-DE4F-4682-B182-6A43826ED16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9734C8-8D95-4257-AFFF-580410D7A48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A893BF-6EF1-4CDB-B20E-A94F5697E65A}" type="datetimeFigureOut">
              <a:rPr lang="en-US" smtClean="0"/>
              <a:pPr/>
              <a:t>1/9/2009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6A4F78-684A-4585-93FE-03DE7DACAFE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olt@drexel.ed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Implementing SharePoint </a:t>
            </a:r>
            <a:br>
              <a:rPr lang="en-US" dirty="0" smtClean="0"/>
            </a:br>
            <a:r>
              <a:rPr lang="en-US" dirty="0" smtClean="0"/>
              <a:t>at Drexel University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Chris Shields</a:t>
            </a:r>
          </a:p>
          <a:p>
            <a:r>
              <a:rPr lang="en-US" dirty="0" smtClean="0"/>
              <a:t>Director of Online Learning</a:t>
            </a:r>
          </a:p>
          <a:p>
            <a:r>
              <a:rPr lang="en-US" dirty="0" smtClean="0"/>
              <a:t>Drexel University</a:t>
            </a:r>
          </a:p>
          <a:p>
            <a:r>
              <a:rPr lang="en-US" dirty="0" smtClean="0"/>
              <a:t>Information Resources &amp; Technology (IRT)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Drexel SharePoint user group / community for Knowledge-Share</a:t>
            </a:r>
          </a:p>
          <a:p>
            <a:r>
              <a:rPr lang="en-US" dirty="0" smtClean="0"/>
              <a:t>Develop Drexel-specific </a:t>
            </a:r>
            <a:r>
              <a:rPr lang="en-US" dirty="0" err="1" smtClean="0"/>
              <a:t>Webparts</a:t>
            </a:r>
            <a:endParaRPr lang="en-US" dirty="0" smtClean="0"/>
          </a:p>
          <a:p>
            <a:r>
              <a:rPr lang="en-US" dirty="0" smtClean="0"/>
              <a:t>Work on developing Portal Site</a:t>
            </a:r>
          </a:p>
          <a:p>
            <a:r>
              <a:rPr lang="en-US" dirty="0" smtClean="0"/>
              <a:t>Create Self-Service site form </a:t>
            </a:r>
          </a:p>
          <a:p>
            <a:r>
              <a:rPr lang="en-US" dirty="0" smtClean="0"/>
              <a:t>Open My Sites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143000" y="3352800"/>
            <a:ext cx="6629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32766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May</a:t>
            </a:r>
          </a:p>
          <a:p>
            <a:pPr algn="ctr"/>
            <a:r>
              <a:rPr lang="en-US" sz="1600" dirty="0" smtClean="0"/>
              <a:t> 2007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772400" y="32766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January  2009</a:t>
            </a:r>
            <a:endParaRPr lang="en-US" sz="1600" dirty="0"/>
          </a:p>
        </p:txBody>
      </p:sp>
      <p:cxnSp>
        <p:nvCxnSpPr>
          <p:cNvPr id="11" name="Straight Connector 10"/>
          <p:cNvCxnSpPr>
            <a:endCxn id="12" idx="2"/>
          </p:cNvCxnSpPr>
          <p:nvPr/>
        </p:nvCxnSpPr>
        <p:spPr>
          <a:xfrm rot="16200000" flipV="1">
            <a:off x="1672798" y="3272999"/>
            <a:ext cx="15960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43000" y="2362200"/>
            <a:ext cx="12192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July 2007 – Consulting group hired</a:t>
            </a:r>
            <a:endParaRPr lang="en-US" sz="1600" dirty="0"/>
          </a:p>
        </p:txBody>
      </p:sp>
      <p:cxnSp>
        <p:nvCxnSpPr>
          <p:cNvPr id="17" name="Straight Connector 16"/>
          <p:cNvCxnSpPr>
            <a:endCxn id="18" idx="0"/>
          </p:cNvCxnSpPr>
          <p:nvPr/>
        </p:nvCxnSpPr>
        <p:spPr>
          <a:xfrm rot="16200000" flipH="1">
            <a:off x="1333500" y="3924300"/>
            <a:ext cx="15240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76400" y="4953000"/>
            <a:ext cx="1371600" cy="1066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August 2007 – Stable Test Environment configured</a:t>
            </a:r>
            <a:endParaRPr lang="en-US" sz="1600" dirty="0"/>
          </a:p>
        </p:txBody>
      </p:sp>
      <p:cxnSp>
        <p:nvCxnSpPr>
          <p:cNvPr id="29" name="Straight Connector 28"/>
          <p:cNvCxnSpPr>
            <a:endCxn id="30" idx="0"/>
          </p:cNvCxnSpPr>
          <p:nvPr/>
        </p:nvCxnSpPr>
        <p:spPr>
          <a:xfrm rot="5400000">
            <a:off x="666750" y="3638550"/>
            <a:ext cx="6858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52400" y="4114800"/>
            <a:ext cx="1447800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Internal planning committee Formed</a:t>
            </a:r>
            <a:endParaRPr lang="en-US" sz="1600" dirty="0"/>
          </a:p>
        </p:txBody>
      </p:sp>
      <p:cxnSp>
        <p:nvCxnSpPr>
          <p:cNvPr id="33" name="Straight Connector 32"/>
          <p:cNvCxnSpPr>
            <a:stCxn id="38" idx="2"/>
          </p:cNvCxnSpPr>
          <p:nvPr/>
        </p:nvCxnSpPr>
        <p:spPr>
          <a:xfrm rot="5400000">
            <a:off x="2195959" y="2843659"/>
            <a:ext cx="1132582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828800" y="1219200"/>
            <a:ext cx="1905000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October 2007 – </a:t>
            </a:r>
            <a:br>
              <a:rPr lang="en-US" sz="1600" dirty="0" smtClean="0"/>
            </a:br>
            <a:r>
              <a:rPr lang="en-US" sz="1600" dirty="0" smtClean="0"/>
              <a:t>Production Environment created</a:t>
            </a:r>
            <a:endParaRPr lang="en-US" sz="1600" dirty="0"/>
          </a:p>
        </p:txBody>
      </p:sp>
      <p:cxnSp>
        <p:nvCxnSpPr>
          <p:cNvPr id="42" name="Straight Connector 41"/>
          <p:cNvCxnSpPr/>
          <p:nvPr/>
        </p:nvCxnSpPr>
        <p:spPr>
          <a:xfrm rot="5400000">
            <a:off x="3048000" y="35052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62200" y="3733800"/>
            <a:ext cx="1752600" cy="838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November 2007 – </a:t>
            </a:r>
            <a:br>
              <a:rPr lang="en-US" sz="1600" dirty="0" smtClean="0"/>
            </a:br>
            <a:r>
              <a:rPr lang="en-US" sz="1600" dirty="0" smtClean="0"/>
              <a:t>Provost Site Collection</a:t>
            </a:r>
            <a:endParaRPr lang="en-US" sz="1600" dirty="0"/>
          </a:p>
        </p:txBody>
      </p:sp>
      <p:cxnSp>
        <p:nvCxnSpPr>
          <p:cNvPr id="46" name="Straight Connector 45"/>
          <p:cNvCxnSpPr>
            <a:endCxn id="48" idx="2"/>
          </p:cNvCxnSpPr>
          <p:nvPr/>
        </p:nvCxnSpPr>
        <p:spPr>
          <a:xfrm flipV="1">
            <a:off x="3733800" y="3099375"/>
            <a:ext cx="304800" cy="253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4724400" y="3505200"/>
            <a:ext cx="228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267200" y="3733801"/>
            <a:ext cx="1752600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April 2008 – </a:t>
            </a:r>
            <a:br>
              <a:rPr lang="en-US" sz="1600" dirty="0" smtClean="0"/>
            </a:br>
            <a:r>
              <a:rPr lang="en-US" sz="1600" dirty="0" smtClean="0"/>
              <a:t>Investment, Withdrawal, Course Approval projects initiated</a:t>
            </a:r>
            <a:endParaRPr lang="en-US" sz="1600" dirty="0"/>
          </a:p>
        </p:txBody>
      </p:sp>
      <p:cxnSp>
        <p:nvCxnSpPr>
          <p:cNvPr id="59" name="Straight Connector 58"/>
          <p:cNvCxnSpPr/>
          <p:nvPr/>
        </p:nvCxnSpPr>
        <p:spPr>
          <a:xfrm rot="5400000" flipH="1" flipV="1">
            <a:off x="4076700" y="2781300"/>
            <a:ext cx="1066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962400" y="1295400"/>
            <a:ext cx="2133600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March 2008 –</a:t>
            </a:r>
            <a:br>
              <a:rPr lang="en-US" sz="1600" dirty="0" smtClean="0"/>
            </a:br>
            <a:r>
              <a:rPr lang="en-US" sz="1600" dirty="0" smtClean="0"/>
              <a:t>Planning Committee disbanded, service committee formed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2895600" y="2514600"/>
            <a:ext cx="228600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January 2008 – Tenure &amp; Promotions  opened</a:t>
            </a:r>
            <a:endParaRPr lang="en-US" sz="1600" dirty="0"/>
          </a:p>
        </p:txBody>
      </p:sp>
      <p:cxnSp>
        <p:nvCxnSpPr>
          <p:cNvPr id="63" name="Straight Connector 62"/>
          <p:cNvCxnSpPr/>
          <p:nvPr/>
        </p:nvCxnSpPr>
        <p:spPr>
          <a:xfrm rot="10800000">
            <a:off x="5638800" y="3276600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486400" y="2438400"/>
            <a:ext cx="16764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June 2008 –</a:t>
            </a:r>
          </a:p>
          <a:p>
            <a:r>
              <a:rPr lang="en-US" sz="1600" dirty="0" smtClean="0"/>
              <a:t>Trustees Project initiated</a:t>
            </a:r>
            <a:endParaRPr lang="en-US" sz="1600" dirty="0"/>
          </a:p>
        </p:txBody>
      </p:sp>
      <p:cxnSp>
        <p:nvCxnSpPr>
          <p:cNvPr id="69" name="Straight Connector 68"/>
          <p:cNvCxnSpPr/>
          <p:nvPr/>
        </p:nvCxnSpPr>
        <p:spPr>
          <a:xfrm rot="5400000">
            <a:off x="6400800" y="3581400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6096000" y="3733800"/>
            <a:ext cx="17526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September 2008 –</a:t>
            </a:r>
            <a:br>
              <a:rPr lang="en-US" sz="1600" dirty="0" smtClean="0"/>
            </a:br>
            <a:r>
              <a:rPr lang="en-US" sz="1600" dirty="0" smtClean="0"/>
              <a:t>Univ. Withdrawal goes live</a:t>
            </a:r>
            <a:endParaRPr lang="en-US" sz="1600" dirty="0"/>
          </a:p>
        </p:txBody>
      </p:sp>
      <p:cxnSp>
        <p:nvCxnSpPr>
          <p:cNvPr id="72" name="Straight Connector 71"/>
          <p:cNvCxnSpPr/>
          <p:nvPr/>
        </p:nvCxnSpPr>
        <p:spPr>
          <a:xfrm rot="5400000" flipH="1" flipV="1">
            <a:off x="7314406" y="3124200"/>
            <a:ext cx="457994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239000" y="2057400"/>
            <a:ext cx="175260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December 2008 – </a:t>
            </a:r>
            <a:br>
              <a:rPr lang="en-US" sz="1600" dirty="0" smtClean="0"/>
            </a:br>
            <a:r>
              <a:rPr lang="en-US" sz="1600" dirty="0" smtClean="0"/>
              <a:t>31 Site projects in process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66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Site Collections &amp; Highlighted Sites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66800" y="2514600"/>
            <a:ext cx="2133600" cy="1706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IRT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OLT (*)</a:t>
            </a:r>
          </a:p>
          <a:p>
            <a:pPr>
              <a:buFont typeface="Arial" pitchFamily="34" charset="0"/>
              <a:buChar char="•"/>
            </a:pPr>
            <a:r>
              <a:rPr lang="en-US" dirty="0" err="1" smtClean="0"/>
              <a:t>HelpDesk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Cabrini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SharePoint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05200" y="2514600"/>
            <a:ext cx="2133600" cy="17068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Provost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Academic Administrators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University Withdraw (*)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943600" y="4419600"/>
            <a:ext cx="2133600" cy="995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Library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Library Internal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>
          <a:xfrm>
            <a:off x="990600" y="4343400"/>
            <a:ext cx="2209800" cy="1864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Committees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Course Change (*)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Sacramento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Departmental IT Staff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429000" y="4343400"/>
            <a:ext cx="2362200" cy="1864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Departments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Fashion &amp; Design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General Business Studies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University Relations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867400" y="2514600"/>
            <a:ext cx="2133600" cy="1635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Trustees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Board of </a:t>
            </a:r>
            <a:r>
              <a:rPr lang="en-US" smtClean="0"/>
              <a:t>Trustees Site (*)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943600" y="5562600"/>
            <a:ext cx="21336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Communities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Cities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95400" y="6488668"/>
            <a:ext cx="6668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(*) Sites make significant use of workflows to reduce paper processes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3429000" y="1524000"/>
            <a:ext cx="22860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SharePoint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Welcome Site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Mindsharp</a:t>
            </a:r>
            <a:r>
              <a:rPr lang="en-US" dirty="0" smtClean="0"/>
              <a:t> (www.mindsharp.com)</a:t>
            </a:r>
          </a:p>
          <a:p>
            <a:pPr lvl="1"/>
            <a:r>
              <a:rPr lang="en-US" dirty="0" smtClean="0"/>
              <a:t>Consulting group run by Bill English</a:t>
            </a:r>
          </a:p>
          <a:p>
            <a:r>
              <a:rPr lang="en-US" dirty="0" smtClean="0"/>
              <a:t>Philly </a:t>
            </a:r>
            <a:r>
              <a:rPr lang="en-US" dirty="0" err="1" smtClean="0"/>
              <a:t>Sharepoint</a:t>
            </a:r>
            <a:r>
              <a:rPr lang="en-US" dirty="0" smtClean="0"/>
              <a:t> Users Group</a:t>
            </a:r>
          </a:p>
          <a:p>
            <a:r>
              <a:rPr lang="en-US" dirty="0" smtClean="0"/>
              <a:t>Heather Solomon</a:t>
            </a:r>
          </a:p>
          <a:p>
            <a:r>
              <a:rPr lang="en-US" dirty="0" err="1" smtClean="0"/>
              <a:t>Sharepoint</a:t>
            </a:r>
            <a:r>
              <a:rPr lang="en-US" dirty="0" smtClean="0"/>
              <a:t> Community</a:t>
            </a:r>
          </a:p>
          <a:p>
            <a:pPr lvl="1"/>
            <a:r>
              <a:rPr lang="en-US" dirty="0" smtClean="0"/>
              <a:t>Sharepoint.microsoft.com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498080" cy="3429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Online Learning Team</a:t>
            </a:r>
          </a:p>
          <a:p>
            <a:r>
              <a:rPr lang="en-US" dirty="0" smtClean="0">
                <a:hlinkClick r:id="rId3"/>
              </a:rPr>
              <a:t>olt@drexel.edu</a:t>
            </a:r>
            <a:endParaRPr lang="en-US" dirty="0" smtClean="0"/>
          </a:p>
          <a:p>
            <a:r>
              <a:rPr lang="en-US" dirty="0" smtClean="0"/>
              <a:t>215-895-1224</a:t>
            </a:r>
          </a:p>
          <a:p>
            <a:r>
              <a:rPr lang="en-US" dirty="0" err="1" smtClean="0"/>
              <a:t>Korman</a:t>
            </a:r>
            <a:r>
              <a:rPr lang="en-US" dirty="0" smtClean="0"/>
              <a:t> 109</a:t>
            </a:r>
          </a:p>
          <a:p>
            <a:pPr lvl="1"/>
            <a:r>
              <a:rPr lang="en-US" dirty="0" smtClean="0"/>
              <a:t>8:00 am – 6:00 pm</a:t>
            </a:r>
            <a:endParaRPr lang="en-US" dirty="0"/>
          </a:p>
        </p:txBody>
      </p:sp>
      <p:pic>
        <p:nvPicPr>
          <p:cNvPr id="4098" name="Picture 2" descr="C:\Documents and Settings\armaley\Local Settings\Temporary Internet Files\Content.IE5\OLYF89MN\MPj03848320000[1]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505200" y="4267200"/>
            <a:ext cx="3124200" cy="20560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MOSS 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Microsoft Office SharePoint Server</a:t>
            </a:r>
          </a:p>
          <a:p>
            <a:r>
              <a:rPr lang="en-US" dirty="0" smtClean="0"/>
              <a:t>Integrated Suite of Server Technologies</a:t>
            </a:r>
          </a:p>
          <a:p>
            <a:r>
              <a:rPr lang="en-US" dirty="0" smtClean="0"/>
              <a:t>An “Out of the Box solution for” </a:t>
            </a:r>
          </a:p>
          <a:p>
            <a:pPr lvl="1" algn="ctr">
              <a:buNone/>
            </a:pPr>
            <a:r>
              <a:rPr lang="en-US" dirty="0" smtClean="0"/>
              <a:t>Content Management</a:t>
            </a:r>
          </a:p>
          <a:p>
            <a:pPr lvl="1" algn="ctr">
              <a:buNone/>
            </a:pPr>
            <a:r>
              <a:rPr lang="en-US" sz="2400" dirty="0" smtClean="0"/>
              <a:t>Business Process Platform</a:t>
            </a:r>
          </a:p>
          <a:p>
            <a:pPr lvl="1" algn="ctr">
              <a:buNone/>
            </a:pPr>
            <a:r>
              <a:rPr lang="en-US" sz="2000" dirty="0" smtClean="0"/>
              <a:t>Enterprise Search</a:t>
            </a:r>
          </a:p>
          <a:p>
            <a:pPr lvl="1" algn="ctr">
              <a:buNone/>
            </a:pPr>
            <a:r>
              <a:rPr lang="en-US" sz="1800" dirty="0" smtClean="0"/>
              <a:t>Extranet</a:t>
            </a:r>
          </a:p>
          <a:p>
            <a:pPr lvl="1" algn="ctr">
              <a:buNone/>
            </a:pPr>
            <a:r>
              <a:rPr lang="en-US" sz="1600" dirty="0" smtClean="0"/>
              <a:t>Intranet</a:t>
            </a:r>
          </a:p>
          <a:p>
            <a:pPr lvl="1" algn="ctr">
              <a:buNone/>
            </a:pPr>
            <a:r>
              <a:rPr lang="en-US" sz="1400" dirty="0" smtClean="0"/>
              <a:t>Wiki</a:t>
            </a:r>
          </a:p>
          <a:p>
            <a:pPr lvl="1" algn="ctr">
              <a:buNone/>
            </a:pPr>
            <a:r>
              <a:rPr lang="en-US" sz="1200" dirty="0" smtClean="0"/>
              <a:t>Kitchen Sink</a:t>
            </a:r>
          </a:p>
          <a:p>
            <a:pPr lvl="1" algn="ctr">
              <a:buNone/>
            </a:pPr>
            <a:endParaRPr lang="en-US" sz="1200" dirty="0" smtClean="0"/>
          </a:p>
          <a:p>
            <a:pPr lvl="1" algn="ctr">
              <a:buNone/>
            </a:pPr>
            <a:endParaRPr lang="en-US" sz="1200" dirty="0" smtClean="0"/>
          </a:p>
          <a:p>
            <a:pPr lvl="1"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isn’t it? What do I do with it?</a:t>
            </a:r>
          </a:p>
          <a:p>
            <a:pPr lvl="1"/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648200" y="5257800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bjc63\AppData\Local\Microsoft\Windows\Temporary Internet Files\Content.IE5\2POKD3BD\MCj0434859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0"/>
            <a:ext cx="3048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MOSS 2007?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few business units set up their own SharePoint v2 servers</a:t>
            </a:r>
          </a:p>
          <a:p>
            <a:r>
              <a:rPr lang="en-US" dirty="0" smtClean="0"/>
              <a:t>Microsoft added it into our licensing and made it “free” for employees</a:t>
            </a:r>
          </a:p>
          <a:p>
            <a:r>
              <a:rPr lang="en-US" dirty="0" smtClean="0"/>
              <a:t>Opportunity to centralize support</a:t>
            </a:r>
          </a:p>
          <a:p>
            <a:r>
              <a:rPr lang="en-US" dirty="0" smtClean="0"/>
              <a:t>Provost a huge fan</a:t>
            </a:r>
          </a:p>
          <a:p>
            <a:r>
              <a:rPr lang="en-US" dirty="0" smtClean="0"/>
              <a:t>“Low hanging fruit”</a:t>
            </a:r>
            <a:endParaRPr lang="en-US" dirty="0"/>
          </a:p>
        </p:txBody>
      </p:sp>
      <p:pic>
        <p:nvPicPr>
          <p:cNvPr id="2051" name="Picture 3" descr="C:\Users\bjc63\AppData\Local\Microsoft\Windows\Temporary Internet Files\Content.IE5\3P2WV4FG\MCj0104752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114800"/>
            <a:ext cx="2406650" cy="2505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Drexel University Existing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website being redesigned (Site Studio)</a:t>
            </a:r>
          </a:p>
          <a:p>
            <a:r>
              <a:rPr lang="en-US" dirty="0" smtClean="0"/>
              <a:t>Course Management Systems </a:t>
            </a:r>
          </a:p>
          <a:p>
            <a:pPr lvl="1"/>
            <a:r>
              <a:rPr lang="en-US" dirty="0" smtClean="0"/>
              <a:t>Blackboard Vista</a:t>
            </a:r>
          </a:p>
          <a:p>
            <a:pPr lvl="1"/>
            <a:r>
              <a:rPr lang="en-US" dirty="0" smtClean="0"/>
              <a:t>Blackboard Classic</a:t>
            </a:r>
          </a:p>
          <a:p>
            <a:r>
              <a:rPr lang="en-US" dirty="0" smtClean="0"/>
              <a:t>Portal (</a:t>
            </a:r>
            <a:r>
              <a:rPr lang="en-US" dirty="0" err="1" smtClean="0"/>
              <a:t>Luminus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SIS (Banner)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does MOSS 2007 fit?   </a:t>
            </a:r>
            <a:br>
              <a:rPr lang="en-US" dirty="0" smtClean="0"/>
            </a:br>
            <a:r>
              <a:rPr lang="en-US" dirty="0" smtClean="0"/>
              <a:t>Secure, collaborative committee work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IRT Internal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4800600" cy="220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May 2007 an internal committee formed to service MOSS</a:t>
            </a:r>
          </a:p>
          <a:p>
            <a:r>
              <a:rPr lang="en-US" dirty="0" smtClean="0"/>
              <a:t>Consisted of members of networking, user support and database groups</a:t>
            </a:r>
          </a:p>
        </p:txBody>
      </p:sp>
      <p:pic>
        <p:nvPicPr>
          <p:cNvPr id="7175" name="Picture 7" descr="C:\Users\bjc63\AppData\Local\Microsoft\Windows\Temporary Internet Files\Content.IE5\2POKD3BD\MPj042776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1828800"/>
            <a:ext cx="2908422" cy="2133600"/>
          </a:xfrm>
          <a:prstGeom prst="rect">
            <a:avLst/>
          </a:prstGeom>
          <a:noFill/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533400" y="3962400"/>
            <a:ext cx="7772400" cy="289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Advisory members: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Assoc. VP of Instructional Technology Support (ITS)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Assoc. VP of Core Technology Infrastructure (CTI)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 weekly to discuss MOSS rollout progress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Quickly discovered no one knew what it was!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6477000" cy="4297363"/>
          </a:xfrm>
        </p:spPr>
        <p:txBody>
          <a:bodyPr>
            <a:normAutofit/>
          </a:bodyPr>
          <a:lstStyle/>
          <a:p>
            <a:r>
              <a:rPr lang="en-US" dirty="0" smtClean="0"/>
              <a:t>We spent 2 months internally going round and round with issues </a:t>
            </a:r>
          </a:p>
          <a:p>
            <a:pPr lvl="1"/>
            <a:r>
              <a:rPr lang="en-US" dirty="0" smtClean="0"/>
              <a:t>Management, Governance, Security, Restrictions, Hierarchy, support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I noticed that a lot of “I think that” or “I’ll have to check”</a:t>
            </a:r>
          </a:p>
          <a:p>
            <a:r>
              <a:rPr lang="en-US" dirty="0" smtClean="0"/>
              <a:t>Hired Consultant for 2 Day overview and 8 Day implementation</a:t>
            </a:r>
          </a:p>
          <a:p>
            <a:r>
              <a:rPr lang="en-US" dirty="0" smtClean="0"/>
              <a:t>Didn’t meet planned results, but got Value</a:t>
            </a:r>
          </a:p>
        </p:txBody>
      </p:sp>
      <p:pic>
        <p:nvPicPr>
          <p:cNvPr id="4" name="Picture 2" descr="C:\Users\bjc63\AppData\Local\Microsoft\Windows\Temporary Internet Files\Content.IE5\3P2WV4FG\MCj039777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77502" y="2971800"/>
            <a:ext cx="1950598" cy="1600200"/>
          </a:xfrm>
          <a:prstGeom prst="rect">
            <a:avLst/>
          </a:prstGeom>
          <a:noFill/>
        </p:spPr>
      </p:pic>
      <p:pic>
        <p:nvPicPr>
          <p:cNvPr id="3075" name="Picture 3" descr="C:\Users\bjc63\AppData\Local\Microsoft\Windows\Temporary Internet Files\Content.IE5\FUNO85C4\MCj04347910000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228600"/>
            <a:ext cx="2286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Implementation:</a:t>
            </a:r>
            <a:br>
              <a:rPr lang="en-US" sz="4000" dirty="0" smtClean="0"/>
            </a:br>
            <a:r>
              <a:rPr lang="en-US" sz="4000" dirty="0" smtClean="0"/>
              <a:t>Learn to Stop Worrying and Like MOSS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worked with the Consultant to build our Farm and design a Template.</a:t>
            </a:r>
          </a:p>
          <a:p>
            <a:pPr lvl="1"/>
            <a:r>
              <a:rPr lang="en-US" dirty="0" smtClean="0"/>
              <a:t>Comfort level in server build and maintenance</a:t>
            </a:r>
          </a:p>
          <a:p>
            <a:pPr lvl="1"/>
            <a:r>
              <a:rPr lang="en-US" dirty="0" smtClean="0"/>
              <a:t>Learned how to approach site design</a:t>
            </a:r>
          </a:p>
          <a:p>
            <a:r>
              <a:rPr lang="en-US" dirty="0" smtClean="0"/>
              <a:t>Targeted specific internal IRT groups for usage</a:t>
            </a:r>
          </a:p>
          <a:p>
            <a:pPr lvl="1"/>
            <a:r>
              <a:rPr lang="en-US" dirty="0" smtClean="0"/>
              <a:t>Helped to build internal knowledge and define a support team</a:t>
            </a:r>
          </a:p>
          <a:p>
            <a:r>
              <a:rPr lang="en-US" dirty="0" smtClean="0"/>
              <a:t>Decided to have IRT users act as mentors to external site managers</a:t>
            </a:r>
          </a:p>
          <a:p>
            <a:pPr lvl="1"/>
            <a:r>
              <a:rPr lang="en-US" dirty="0" smtClean="0"/>
              <a:t>Controlled expectations</a:t>
            </a:r>
          </a:p>
          <a:p>
            <a:pPr lvl="1"/>
            <a:r>
              <a:rPr lang="en-US" dirty="0" smtClean="0"/>
              <a:t>Restricts unmanaged growth</a:t>
            </a:r>
          </a:p>
          <a:p>
            <a:pPr lvl="1"/>
            <a:r>
              <a:rPr lang="en-US" dirty="0" smtClean="0"/>
              <a:t>Allows IRT to continue to learn from end users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Grassroots Rollout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828800"/>
            <a:ext cx="52578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Targeted specific committee projects for first successes</a:t>
            </a:r>
          </a:p>
          <a:p>
            <a:r>
              <a:rPr lang="en-US" dirty="0" smtClean="0"/>
              <a:t>Led to slow but steady growth</a:t>
            </a:r>
          </a:p>
          <a:p>
            <a:pPr lvl="1"/>
            <a:r>
              <a:rPr lang="en-US" dirty="0" smtClean="0"/>
              <a:t>Tenure &amp; Promotion site</a:t>
            </a:r>
          </a:p>
          <a:p>
            <a:pPr lvl="1"/>
            <a:r>
              <a:rPr lang="en-US" dirty="0" smtClean="0"/>
              <a:t>Online Learning Support site</a:t>
            </a:r>
          </a:p>
          <a:p>
            <a:r>
              <a:rPr lang="en-US" dirty="0" smtClean="0"/>
              <a:t>Users who liked the environment requested sites for other purposes</a:t>
            </a:r>
          </a:p>
          <a:p>
            <a:r>
              <a:rPr lang="en-US" dirty="0" smtClean="0"/>
              <a:t>Led to creation of 6 general site collections</a:t>
            </a:r>
          </a:p>
          <a:p>
            <a:pPr lvl="1"/>
            <a:r>
              <a:rPr lang="en-US" dirty="0" smtClean="0"/>
              <a:t>IRT, Provost, Portal, Committees, Communities, Departments</a:t>
            </a:r>
            <a:endParaRPr lang="en-US" dirty="0"/>
          </a:p>
        </p:txBody>
      </p:sp>
      <p:pic>
        <p:nvPicPr>
          <p:cNvPr id="6146" name="Picture 2" descr="C:\Users\bjc63\AppData\Local\Microsoft\Windows\Temporary Internet Files\Content.IE5\2POKD3BD\MCj0437079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804988"/>
            <a:ext cx="1319212" cy="1319212"/>
          </a:xfrm>
          <a:prstGeom prst="rect">
            <a:avLst/>
          </a:prstGeom>
          <a:noFill/>
        </p:spPr>
      </p:pic>
      <p:pic>
        <p:nvPicPr>
          <p:cNvPr id="6147" name="Picture 3" descr="C:\Users\bjc63\AppData\Local\Microsoft\Windows\Temporary Internet Files\Content.IE5\DYAWXR4H\MPj0433069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514838"/>
            <a:ext cx="2895600" cy="1742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Accelerant: Ramping up adoption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Board of Trustees Site to improve communication</a:t>
            </a:r>
          </a:p>
          <a:p>
            <a:pPr lvl="1"/>
            <a:r>
              <a:rPr lang="en-US" sz="2400" dirty="0" smtClean="0"/>
              <a:t>Go Paperless</a:t>
            </a:r>
          </a:p>
          <a:p>
            <a:pPr lvl="1"/>
            <a:r>
              <a:rPr lang="en-US" sz="2400" dirty="0" smtClean="0"/>
              <a:t>Organize Committee work</a:t>
            </a:r>
          </a:p>
          <a:p>
            <a:pPr lvl="2"/>
            <a:r>
              <a:rPr lang="en-US" dirty="0" smtClean="0"/>
              <a:t>e.g. Investment committee monitors endowment</a:t>
            </a:r>
          </a:p>
          <a:p>
            <a:pPr lvl="1"/>
            <a:r>
              <a:rPr lang="en-US" sz="2400" dirty="0" smtClean="0"/>
              <a:t>Provide Self Service information to Trustees</a:t>
            </a:r>
          </a:p>
          <a:p>
            <a:r>
              <a:rPr lang="en-US" sz="2800" dirty="0" smtClean="0"/>
              <a:t>Result is </a:t>
            </a:r>
            <a:r>
              <a:rPr lang="en-US" sz="2800" b="1" i="1" dirty="0" smtClean="0"/>
              <a:t>High Exposure to Business Units</a:t>
            </a:r>
          </a:p>
          <a:p>
            <a:r>
              <a:rPr lang="en-US" sz="2800" dirty="0" smtClean="0"/>
              <a:t>Accelerating Requests for usage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752</TotalTime>
  <Words>600</Words>
  <Application>Microsoft Office PowerPoint</Application>
  <PresentationFormat>On-screen Show (4:3)</PresentationFormat>
  <Paragraphs>150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Implementing SharePoint  at Drexel University</vt:lpstr>
      <vt:lpstr>What is MOSS ?</vt:lpstr>
      <vt:lpstr>Why MOSS 2007?</vt:lpstr>
      <vt:lpstr>Drexel University Existing Systems</vt:lpstr>
      <vt:lpstr>IRT Internal Committee</vt:lpstr>
      <vt:lpstr>Progression</vt:lpstr>
      <vt:lpstr>Implementation: Learn to Stop Worrying and Like MOSS</vt:lpstr>
      <vt:lpstr>Grassroots Rollout</vt:lpstr>
      <vt:lpstr>Accelerant: Ramping up adoption</vt:lpstr>
      <vt:lpstr>Next steps</vt:lpstr>
      <vt:lpstr>Timeline</vt:lpstr>
      <vt:lpstr>Site Collections &amp; Highlighted Sites</vt:lpstr>
      <vt:lpstr>Resources</vt:lpstr>
      <vt:lpstr>Contact 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SharePoint MOSS 2007 @ Drexel</dc:title>
  <dc:creator>Chris Shields</dc:creator>
  <cp:lastModifiedBy>Shields,Christopher</cp:lastModifiedBy>
  <cp:revision>83</cp:revision>
  <dcterms:created xsi:type="dcterms:W3CDTF">2009-01-05T12:49:56Z</dcterms:created>
  <dcterms:modified xsi:type="dcterms:W3CDTF">2009-01-09T19:56:28Z</dcterms:modified>
</cp:coreProperties>
</file>