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7"/>
  </p:notesMasterIdLst>
  <p:sldIdLst>
    <p:sldId id="256" r:id="rId2"/>
    <p:sldId id="258" r:id="rId3"/>
    <p:sldId id="326" r:id="rId4"/>
    <p:sldId id="325" r:id="rId5"/>
    <p:sldId id="257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327" r:id="rId16"/>
    <p:sldId id="328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305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24EC8-D617-46D9-B07F-B7575FA8E772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F355B-5D38-40A4-9486-9725CFFE52C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F355B-5D38-40A4-9486-9725CFFE52C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1/7/2009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stevenma@sh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0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Enterprise Storage</a:t>
            </a:r>
            <a:br>
              <a:rPr lang="en-US" dirty="0" smtClean="0"/>
            </a:br>
            <a:r>
              <a:rPr lang="en-US" dirty="0" smtClean="0"/>
              <a:t>at Seton Hall University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Matt Stevenson – IT Architect</a:t>
            </a:r>
          </a:p>
          <a:p>
            <a:r>
              <a:rPr lang="en-US" dirty="0" smtClean="0"/>
              <a:t>Seton Hall University</a:t>
            </a:r>
          </a:p>
          <a:p>
            <a:r>
              <a:rPr lang="en-US" dirty="0" smtClean="0"/>
              <a:t>stevenma@shu.edu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228600" y="533400"/>
            <a:ext cx="8229600" cy="1066800"/>
          </a:xfrm>
        </p:spPr>
        <p:txBody>
          <a:bodyPr/>
          <a:lstStyle/>
          <a:p>
            <a:r>
              <a:rPr lang="en-US" dirty="0" smtClean="0"/>
              <a:t>Storage Virtualization (1) - Logical</a:t>
            </a:r>
            <a:endParaRPr lang="en-US" dirty="0"/>
          </a:p>
        </p:txBody>
      </p:sp>
      <p:sp>
        <p:nvSpPr>
          <p:cNvPr id="15363" name="Content Placeholder 7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/>
          </a:bodyPr>
          <a:lstStyle/>
          <a:p>
            <a:pPr lvl="1">
              <a:buFontTx/>
              <a:buNone/>
            </a:pPr>
            <a:endParaRPr lang="en-US" dirty="0" smtClean="0">
              <a:solidFill>
                <a:srgbClr val="78382E"/>
              </a:solidFill>
            </a:endParaRPr>
          </a:p>
          <a:p>
            <a:pPr lvl="1">
              <a:buFontTx/>
              <a:buNone/>
            </a:pPr>
            <a:r>
              <a:rPr lang="en-US" dirty="0" smtClean="0">
                <a:solidFill>
                  <a:srgbClr val="78382E"/>
                </a:solidFill>
              </a:rPr>
              <a:t>Server</a:t>
            </a:r>
          </a:p>
          <a:p>
            <a:pPr lvl="1"/>
            <a:endParaRPr lang="en-US" dirty="0" smtClean="0">
              <a:solidFill>
                <a:srgbClr val="78382E"/>
              </a:solidFill>
            </a:endParaRPr>
          </a:p>
          <a:p>
            <a:pPr lvl="1">
              <a:buFontTx/>
              <a:buNone/>
            </a:pPr>
            <a:r>
              <a:rPr lang="en-US" dirty="0" smtClean="0">
                <a:solidFill>
                  <a:srgbClr val="78382E"/>
                </a:solidFill>
              </a:rPr>
              <a:t>SAN Switch</a:t>
            </a:r>
          </a:p>
          <a:p>
            <a:pPr lvl="1">
              <a:buFontTx/>
              <a:buNone/>
            </a:pPr>
            <a:endParaRPr lang="en-US" dirty="0" smtClean="0">
              <a:solidFill>
                <a:srgbClr val="78382E"/>
              </a:solidFill>
            </a:endParaRPr>
          </a:p>
          <a:p>
            <a:pPr lvl="1">
              <a:buFontTx/>
              <a:buNone/>
            </a:pPr>
            <a:r>
              <a:rPr lang="en-US" dirty="0" smtClean="0">
                <a:solidFill>
                  <a:srgbClr val="78382E"/>
                </a:solidFill>
              </a:rPr>
              <a:t>Virtualization</a:t>
            </a:r>
          </a:p>
          <a:p>
            <a:pPr lvl="1">
              <a:buFontTx/>
              <a:buNone/>
            </a:pPr>
            <a:endParaRPr lang="en-US" dirty="0" smtClean="0">
              <a:solidFill>
                <a:srgbClr val="78382E"/>
              </a:solidFill>
            </a:endParaRPr>
          </a:p>
          <a:p>
            <a:pPr lvl="1">
              <a:buFontTx/>
              <a:buNone/>
            </a:pPr>
            <a:endParaRPr lang="en-US" dirty="0" smtClean="0">
              <a:solidFill>
                <a:srgbClr val="78382E"/>
              </a:solidFill>
            </a:endParaRPr>
          </a:p>
          <a:p>
            <a:pPr lvl="1">
              <a:buFontTx/>
              <a:buNone/>
            </a:pPr>
            <a:r>
              <a:rPr lang="en-US" dirty="0" smtClean="0">
                <a:solidFill>
                  <a:srgbClr val="78382E"/>
                </a:solidFill>
              </a:rPr>
              <a:t>Storage</a:t>
            </a:r>
          </a:p>
        </p:txBody>
      </p:sp>
      <p:sp>
        <p:nvSpPr>
          <p:cNvPr id="15366" name="Rectangle 4"/>
          <p:cNvSpPr>
            <a:spLocks noChangeArrowheads="1"/>
          </p:cNvSpPr>
          <p:nvPr/>
        </p:nvSpPr>
        <p:spPr bwMode="auto">
          <a:xfrm>
            <a:off x="3657600" y="1828800"/>
            <a:ext cx="1143000" cy="6858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/>
              <a:t>Blade 1</a:t>
            </a:r>
          </a:p>
        </p:txBody>
      </p:sp>
      <p:sp>
        <p:nvSpPr>
          <p:cNvPr id="15367" name="Rectangle 6"/>
          <p:cNvSpPr>
            <a:spLocks noChangeArrowheads="1"/>
          </p:cNvSpPr>
          <p:nvPr/>
        </p:nvSpPr>
        <p:spPr bwMode="auto">
          <a:xfrm>
            <a:off x="7620000" y="1828800"/>
            <a:ext cx="1143000" cy="6858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/>
              <a:t>Blade 4</a:t>
            </a: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5029200" y="1828800"/>
            <a:ext cx="1143000" cy="6858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Blade 2</a:t>
            </a:r>
          </a:p>
        </p:txBody>
      </p:sp>
      <p:sp>
        <p:nvSpPr>
          <p:cNvPr id="15369" name="Rectangle 8"/>
          <p:cNvSpPr>
            <a:spLocks noChangeArrowheads="1"/>
          </p:cNvSpPr>
          <p:nvPr/>
        </p:nvSpPr>
        <p:spPr bwMode="auto">
          <a:xfrm>
            <a:off x="6324600" y="1828800"/>
            <a:ext cx="1143000" cy="6858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/>
              <a:t>Blade 3</a:t>
            </a:r>
          </a:p>
        </p:txBody>
      </p:sp>
      <p:sp>
        <p:nvSpPr>
          <p:cNvPr id="15370" name="Rectangle 18"/>
          <p:cNvSpPr>
            <a:spLocks noChangeArrowheads="1"/>
          </p:cNvSpPr>
          <p:nvPr/>
        </p:nvSpPr>
        <p:spPr bwMode="auto">
          <a:xfrm>
            <a:off x="4267200" y="2971800"/>
            <a:ext cx="1524000" cy="304800"/>
          </a:xfrm>
          <a:prstGeom prst="rect">
            <a:avLst/>
          </a:prstGeom>
          <a:solidFill>
            <a:schemeClr val="accent6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/>
              <a:t>SAN Switch 1</a:t>
            </a:r>
          </a:p>
        </p:txBody>
      </p:sp>
      <p:sp>
        <p:nvSpPr>
          <p:cNvPr id="15371" name="Rectangle 22"/>
          <p:cNvSpPr>
            <a:spLocks noChangeArrowheads="1"/>
          </p:cNvSpPr>
          <p:nvPr/>
        </p:nvSpPr>
        <p:spPr bwMode="auto">
          <a:xfrm>
            <a:off x="6248400" y="2971800"/>
            <a:ext cx="1524000" cy="304800"/>
          </a:xfrm>
          <a:prstGeom prst="rect">
            <a:avLst/>
          </a:prstGeom>
          <a:solidFill>
            <a:schemeClr val="accent6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/>
              <a:t>SAN Switch 2</a:t>
            </a:r>
          </a:p>
        </p:txBody>
      </p:sp>
      <p:sp>
        <p:nvSpPr>
          <p:cNvPr id="15372" name="Rectangle 23"/>
          <p:cNvSpPr>
            <a:spLocks noChangeArrowheads="1"/>
          </p:cNvSpPr>
          <p:nvPr/>
        </p:nvSpPr>
        <p:spPr bwMode="auto">
          <a:xfrm>
            <a:off x="4267200" y="3810000"/>
            <a:ext cx="1524000" cy="381000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 err="1"/>
              <a:t>IPStor</a:t>
            </a:r>
            <a:r>
              <a:rPr lang="en-US" dirty="0"/>
              <a:t> 1</a:t>
            </a:r>
          </a:p>
        </p:txBody>
      </p:sp>
      <p:sp>
        <p:nvSpPr>
          <p:cNvPr id="15373" name="Rectangle 24"/>
          <p:cNvSpPr>
            <a:spLocks noChangeArrowheads="1"/>
          </p:cNvSpPr>
          <p:nvPr/>
        </p:nvSpPr>
        <p:spPr bwMode="auto">
          <a:xfrm>
            <a:off x="6248400" y="3810000"/>
            <a:ext cx="1524000" cy="381000"/>
          </a:xfrm>
          <a:prstGeom prst="rect">
            <a:avLst/>
          </a:prstGeom>
          <a:solidFill>
            <a:schemeClr val="accent2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IPStor 2</a:t>
            </a:r>
          </a:p>
        </p:txBody>
      </p:sp>
      <p:sp>
        <p:nvSpPr>
          <p:cNvPr id="15374" name="Rectangle 25"/>
          <p:cNvSpPr>
            <a:spLocks noChangeArrowheads="1"/>
          </p:cNvSpPr>
          <p:nvPr/>
        </p:nvSpPr>
        <p:spPr bwMode="auto">
          <a:xfrm>
            <a:off x="4267200" y="4648200"/>
            <a:ext cx="1447800" cy="15240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 smtClean="0"/>
              <a:t>IBM</a:t>
            </a:r>
          </a:p>
          <a:p>
            <a:pPr algn="ctr"/>
            <a:r>
              <a:rPr lang="en-US" dirty="0" smtClean="0"/>
              <a:t>DS8000</a:t>
            </a:r>
            <a:endParaRPr lang="en-US" dirty="0"/>
          </a:p>
        </p:txBody>
      </p:sp>
      <p:sp>
        <p:nvSpPr>
          <p:cNvPr id="15375" name="Rectangle 26"/>
          <p:cNvSpPr>
            <a:spLocks noChangeArrowheads="1"/>
          </p:cNvSpPr>
          <p:nvPr/>
        </p:nvSpPr>
        <p:spPr bwMode="auto">
          <a:xfrm>
            <a:off x="6324600" y="4648200"/>
            <a:ext cx="1447800" cy="1524000"/>
          </a:xfrm>
          <a:prstGeom prst="rect">
            <a:avLst/>
          </a:prstGeom>
          <a:solidFill>
            <a:schemeClr val="accent4"/>
          </a:solidFill>
          <a:ln w="9525">
            <a:miter lim="800000"/>
            <a:headEnd/>
            <a:tailEnd/>
          </a:ln>
          <a:scene3d>
            <a:camera prst="legacyPerspectiveTop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chemeClr val="accent4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dirty="0" smtClean="0"/>
              <a:t>Sun</a:t>
            </a:r>
          </a:p>
          <a:p>
            <a:pPr algn="ctr"/>
            <a:r>
              <a:rPr lang="en-US" dirty="0" smtClean="0"/>
              <a:t>Flex380</a:t>
            </a:r>
            <a:endParaRPr lang="en-US" dirty="0"/>
          </a:p>
        </p:txBody>
      </p:sp>
      <p:sp>
        <p:nvSpPr>
          <p:cNvPr id="15377" name="Line 33"/>
          <p:cNvSpPr>
            <a:spLocks noChangeShapeType="1"/>
          </p:cNvSpPr>
          <p:nvPr/>
        </p:nvSpPr>
        <p:spPr bwMode="auto">
          <a:xfrm>
            <a:off x="3352800" y="1600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Storage Virtualization (2) - Software</a:t>
            </a:r>
          </a:p>
        </p:txBody>
      </p:sp>
      <p:sp>
        <p:nvSpPr>
          <p:cNvPr id="16389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r>
              <a:rPr lang="en-US" dirty="0" err="1" smtClean="0"/>
              <a:t>FalconStor</a:t>
            </a:r>
            <a:r>
              <a:rPr lang="en-US" dirty="0" smtClean="0"/>
              <a:t> </a:t>
            </a:r>
            <a:r>
              <a:rPr lang="en-US" dirty="0" err="1" smtClean="0"/>
              <a:t>IPStor</a:t>
            </a:r>
            <a:r>
              <a:rPr lang="en-US" dirty="0" smtClean="0"/>
              <a:t> software (v5)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“Virtualizes” all storage, allows resize, assign/remove on the fly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Allows mirroring/physical disk moves with no downtime (between multiple physical storage units)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Single “pane of glass” management for all storage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Freedom from vendor limitations (LUNs, sizes, etc)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dirty="0" smtClean="0"/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Snapshots of live data possible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Storage Virtualization (3)</a:t>
            </a:r>
          </a:p>
        </p:txBody>
      </p:sp>
      <p:sp>
        <p:nvSpPr>
          <p:cNvPr id="17413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/>
            <a:r>
              <a:rPr lang="en-US" dirty="0" err="1" smtClean="0"/>
              <a:t>FalconStor</a:t>
            </a:r>
            <a:r>
              <a:rPr lang="en-US" dirty="0" smtClean="0"/>
              <a:t> </a:t>
            </a:r>
            <a:r>
              <a:rPr lang="en-US" dirty="0" err="1" smtClean="0"/>
              <a:t>IPStor</a:t>
            </a:r>
            <a:r>
              <a:rPr lang="en-US" dirty="0" smtClean="0"/>
              <a:t> software (v5)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In-band solution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Active/Active cluster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Single software interface for all management (Linux/Windows) via Java web start launcher</a:t>
            </a:r>
          </a:p>
          <a:p>
            <a:pPr lvl="1"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Clients available for snapshots for Oracle, Notes/Exchange, SQL Server, etc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Storage Virtualization (4)</a:t>
            </a:r>
          </a:p>
        </p:txBody>
      </p:sp>
      <p:sp>
        <p:nvSpPr>
          <p:cNvPr id="18437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/>
            <a:r>
              <a:rPr lang="en-US" dirty="0" smtClean="0"/>
              <a:t>Tasks for administrators:</a:t>
            </a:r>
          </a:p>
          <a:p>
            <a:pPr eaLnBrk="1" hangingPunct="1">
              <a:buFontTx/>
              <a:buNone/>
            </a:pPr>
            <a:endParaRPr lang="en-US" dirty="0" smtClean="0"/>
          </a:p>
          <a:p>
            <a:pPr lvl="1" eaLnBrk="1" hangingPunct="1"/>
            <a:r>
              <a:rPr lang="en-US" dirty="0" smtClean="0"/>
              <a:t>Mirror data (Upgrades, backups)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Move data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Add additional storage from selected tier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n-US" dirty="0" smtClean="0"/>
              <a:t>Provision new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Storage Virtualization (5)</a:t>
            </a:r>
          </a:p>
        </p:txBody>
      </p:sp>
      <p:sp>
        <p:nvSpPr>
          <p:cNvPr id="19459" name="Rectangle 3"/>
          <p:cNvSpPr>
            <a:spLocks noGrp="1" noChangeAspect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/>
            <a:r>
              <a:rPr lang="en-US" sz="2200" dirty="0" smtClean="0"/>
              <a:t>Mirror Command</a:t>
            </a:r>
          </a:p>
          <a:p>
            <a:pPr lvl="1" eaLnBrk="1" hangingPunct="1"/>
            <a:r>
              <a:rPr lang="en-US" sz="2000" dirty="0" smtClean="0"/>
              <a:t>Move data</a:t>
            </a:r>
          </a:p>
          <a:p>
            <a:pPr lvl="1" eaLnBrk="1" hangingPunct="1"/>
            <a:r>
              <a:rPr lang="en-US" sz="2000" dirty="0" smtClean="0"/>
              <a:t>“Swap” mirrors</a:t>
            </a:r>
          </a:p>
          <a:p>
            <a:pPr lvl="1" eaLnBrk="1" hangingPunct="1"/>
            <a:r>
              <a:rPr lang="en-US" sz="2000" dirty="0" smtClean="0"/>
              <a:t>“Promote” mirror to primary storage</a:t>
            </a:r>
          </a:p>
          <a:p>
            <a:pPr lvl="1"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Moving storage from one array to another</a:t>
            </a:r>
          </a:p>
        </p:txBody>
      </p:sp>
      <p:pic>
        <p:nvPicPr>
          <p:cNvPr id="19462" name="Picture 11" descr="ipstor-mirrorcomman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843463" y="2209800"/>
            <a:ext cx="3762375" cy="4343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Migrating storage between Arrays (1)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5146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 Array (Primary)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19800" y="25146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Array (Secondary)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67200" y="3505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Mirror Data</a:t>
            </a:r>
            <a:endParaRPr lang="en-US" dirty="0"/>
          </a:p>
        </p:txBody>
      </p:sp>
      <p:sp>
        <p:nvSpPr>
          <p:cNvPr id="11" name="Left-Right Arrow 10"/>
          <p:cNvSpPr/>
          <p:nvPr/>
        </p:nvSpPr>
        <p:spPr>
          <a:xfrm>
            <a:off x="4343400" y="3124200"/>
            <a:ext cx="1219200" cy="304800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90800" y="43434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 Array</a:t>
            </a:r>
          </a:p>
          <a:p>
            <a:pPr algn="ctr"/>
            <a:r>
              <a:rPr lang="en-US" dirty="0" smtClean="0"/>
              <a:t>(Secondary)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019800" y="43434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Array (Primary)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267200" y="5334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Mirror Data</a:t>
            </a:r>
            <a:endParaRPr lang="en-US" dirty="0"/>
          </a:p>
        </p:txBody>
      </p:sp>
      <p:sp>
        <p:nvSpPr>
          <p:cNvPr id="15" name="Left-Right Arrow 14"/>
          <p:cNvSpPr/>
          <p:nvPr/>
        </p:nvSpPr>
        <p:spPr>
          <a:xfrm>
            <a:off x="4343400" y="4953000"/>
            <a:ext cx="1219200" cy="304800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381000" y="2514600"/>
            <a:ext cx="1676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1</a:t>
            </a:r>
          </a:p>
          <a:p>
            <a:r>
              <a:rPr lang="en-US" dirty="0" smtClean="0"/>
              <a:t>- Mirror Data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4419600"/>
            <a:ext cx="167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2</a:t>
            </a:r>
          </a:p>
          <a:p>
            <a:r>
              <a:rPr lang="en-US" dirty="0" smtClean="0"/>
              <a:t>- Swap Primary/Secondary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&quot;No&quot; Symbol 16"/>
          <p:cNvSpPr/>
          <p:nvPr/>
        </p:nvSpPr>
        <p:spPr>
          <a:xfrm>
            <a:off x="4267200" y="2667000"/>
            <a:ext cx="1371600" cy="10668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Migrating storage between Arrays (2)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5146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 Array (Secondary)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19800" y="25146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Array (Primary)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267200" y="3733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Break Mirror</a:t>
            </a:r>
            <a:endParaRPr lang="en-US" dirty="0"/>
          </a:p>
        </p:txBody>
      </p:sp>
      <p:sp>
        <p:nvSpPr>
          <p:cNvPr id="11" name="Left-Right Arrow 10"/>
          <p:cNvSpPr/>
          <p:nvPr/>
        </p:nvSpPr>
        <p:spPr>
          <a:xfrm>
            <a:off x="4343400" y="3048000"/>
            <a:ext cx="1219200" cy="304800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90800" y="43434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Old Array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019800" y="4343400"/>
            <a:ext cx="1447800" cy="1447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Array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81000" y="25146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3</a:t>
            </a:r>
          </a:p>
          <a:p>
            <a:r>
              <a:rPr lang="en-US" dirty="0" smtClean="0"/>
              <a:t>- “Promote” Mirrors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81000" y="44196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Step 4</a:t>
            </a:r>
          </a:p>
          <a:p>
            <a:r>
              <a:rPr lang="en-US" dirty="0" smtClean="0"/>
              <a:t>- Remove Old Storage</a:t>
            </a:r>
            <a:endParaRPr lang="en-US" dirty="0"/>
          </a:p>
        </p:txBody>
      </p:sp>
      <p:sp>
        <p:nvSpPr>
          <p:cNvPr id="19" name="Multiply 18"/>
          <p:cNvSpPr/>
          <p:nvPr/>
        </p:nvSpPr>
        <p:spPr>
          <a:xfrm>
            <a:off x="2667000" y="4343400"/>
            <a:ext cx="1371600" cy="15240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Additional Features</a:t>
            </a:r>
          </a:p>
        </p:txBody>
      </p:sp>
      <p:sp>
        <p:nvSpPr>
          <p:cNvPr id="2150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Replication</a:t>
            </a:r>
          </a:p>
          <a:p>
            <a:endParaRPr lang="en-US" dirty="0" smtClean="0"/>
          </a:p>
          <a:p>
            <a:r>
              <a:rPr lang="en-US" dirty="0" smtClean="0"/>
              <a:t>“Hot Zone”</a:t>
            </a:r>
          </a:p>
          <a:p>
            <a:endParaRPr lang="en-US" dirty="0" smtClean="0"/>
          </a:p>
          <a:p>
            <a:r>
              <a:rPr lang="en-US" dirty="0" smtClean="0"/>
              <a:t>Snapshots</a:t>
            </a:r>
          </a:p>
          <a:p>
            <a:endParaRPr lang="en-US" dirty="0" smtClean="0"/>
          </a:p>
          <a:p>
            <a:r>
              <a:rPr lang="en-US" dirty="0" smtClean="0"/>
              <a:t>Reports</a:t>
            </a:r>
          </a:p>
        </p:txBody>
      </p:sp>
      <p:sp>
        <p:nvSpPr>
          <p:cNvPr id="21511" name="AutoShape 6"/>
          <p:cNvSpPr>
            <a:spLocks noChangeArrowheads="1"/>
          </p:cNvSpPr>
          <p:nvPr/>
        </p:nvSpPr>
        <p:spPr bwMode="auto">
          <a:xfrm>
            <a:off x="3048000" y="4343400"/>
            <a:ext cx="457200" cy="333375"/>
          </a:xfrm>
          <a:prstGeom prst="rightArrow">
            <a:avLst>
              <a:gd name="adj1" fmla="val 50000"/>
              <a:gd name="adj2" fmla="val 342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1512" name="Picture 5" descr="SANReport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3733800" y="2057400"/>
            <a:ext cx="5029200" cy="4495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System Performance</a:t>
            </a:r>
          </a:p>
        </p:txBody>
      </p:sp>
      <p:sp>
        <p:nvSpPr>
          <p:cNvPr id="20485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Applications currently utilizing storage virtualization – 100+ server clients</a:t>
            </a:r>
          </a:p>
          <a:p>
            <a:pPr eaLnBrk="1" hangingPunct="1">
              <a:lnSpc>
                <a:spcPct val="90000"/>
              </a:lnSpc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Lotus Domino (campus wide)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Sungard</a:t>
            </a:r>
            <a:r>
              <a:rPr lang="en-US" dirty="0" smtClean="0"/>
              <a:t> Banner (Approx 12 instances with multiple add-ons)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File/Print services (campus wide)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Content management system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Luminis</a:t>
            </a:r>
            <a:r>
              <a:rPr lang="en-US" dirty="0" smtClean="0"/>
              <a:t> Portal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VMWare</a:t>
            </a:r>
            <a:r>
              <a:rPr lang="en-US" dirty="0" smtClean="0"/>
              <a:t> ESX Servers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Storage Virtualization Sample Configuration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Banner ERP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Seton Hall University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Located in South Orange NJ</a:t>
            </a:r>
          </a:p>
          <a:p>
            <a:r>
              <a:rPr lang="en-US" dirty="0" smtClean="0"/>
              <a:t>Approx 12,000 Students/Faculty/Staff</a:t>
            </a:r>
          </a:p>
          <a:p>
            <a:r>
              <a:rPr lang="en-US" dirty="0" smtClean="0"/>
              <a:t>Main campus and Law School</a:t>
            </a:r>
          </a:p>
          <a:p>
            <a:endParaRPr lang="en-US" dirty="0"/>
          </a:p>
        </p:txBody>
      </p:sp>
      <p:pic>
        <p:nvPicPr>
          <p:cNvPr id="4" name="Picture 6" descr="20070917_3LINESQ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657600"/>
            <a:ext cx="5715000" cy="26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Virtualization and Banner (1)</a:t>
            </a:r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Banner Hardware and Operating Systems</a:t>
            </a:r>
          </a:p>
          <a:p>
            <a:endParaRPr lang="en-US" dirty="0" smtClean="0"/>
          </a:p>
          <a:p>
            <a:pPr>
              <a:buFontTx/>
              <a:buNone/>
            </a:pPr>
            <a:r>
              <a:rPr lang="en-US" dirty="0" smtClean="0"/>
              <a:t>	Hardware (Application and DB servers)</a:t>
            </a:r>
          </a:p>
          <a:p>
            <a:pPr lvl="1"/>
            <a:r>
              <a:rPr lang="en-US" dirty="0" smtClean="0"/>
              <a:t>IBM LS21 AMD </a:t>
            </a:r>
            <a:r>
              <a:rPr lang="en-US" dirty="0" err="1" smtClean="0"/>
              <a:t>Opteron</a:t>
            </a:r>
            <a:r>
              <a:rPr lang="en-US" dirty="0" smtClean="0"/>
              <a:t> Dual Core, Dual Processor blade</a:t>
            </a:r>
          </a:p>
          <a:p>
            <a:pPr lvl="1"/>
            <a:r>
              <a:rPr lang="en-US" dirty="0" smtClean="0"/>
              <a:t>8GB RAM</a:t>
            </a:r>
          </a:p>
          <a:p>
            <a:pPr lvl="1"/>
            <a:r>
              <a:rPr lang="en-US" dirty="0" smtClean="0"/>
              <a:t>4Gb Fiber Channel HBA, Boot from SAN</a:t>
            </a:r>
          </a:p>
          <a:p>
            <a:pPr lvl="1"/>
            <a:r>
              <a:rPr lang="en-US" dirty="0" smtClean="0"/>
              <a:t>Dual </a:t>
            </a:r>
            <a:r>
              <a:rPr lang="en-US" dirty="0" err="1" smtClean="0"/>
              <a:t>GigE</a:t>
            </a:r>
            <a:r>
              <a:rPr lang="en-US" dirty="0" smtClean="0"/>
              <a:t> Ethernet</a:t>
            </a:r>
          </a:p>
          <a:p>
            <a:pPr lvl="1">
              <a:buFontTx/>
              <a:buNone/>
            </a:pPr>
            <a:endParaRPr lang="en-US" dirty="0" smtClean="0"/>
          </a:p>
          <a:p>
            <a:r>
              <a:rPr lang="en-US" dirty="0" smtClean="0"/>
              <a:t>Operating System</a:t>
            </a:r>
          </a:p>
          <a:p>
            <a:pPr lvl="1"/>
            <a:r>
              <a:rPr lang="en-US" dirty="0" smtClean="0"/>
              <a:t>RedHat Enterprise Linux AS 3.0 – Update 9 (32Bit)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6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Storage Virtualization and Banner (2)</a:t>
            </a:r>
          </a:p>
        </p:txBody>
      </p:sp>
      <p:sp>
        <p:nvSpPr>
          <p:cNvPr id="24579" name="Content Placeholder 7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/>
          <a:lstStyle/>
          <a:p>
            <a:r>
              <a:rPr lang="en-US" dirty="0" smtClean="0"/>
              <a:t>Production Banner layout</a:t>
            </a:r>
          </a:p>
          <a:p>
            <a:endParaRPr lang="en-US" dirty="0" smtClean="0"/>
          </a:p>
        </p:txBody>
      </p:sp>
      <p:sp>
        <p:nvSpPr>
          <p:cNvPr id="24582" name="Rectangle 9"/>
          <p:cNvSpPr>
            <a:spLocks noChangeArrowheads="1"/>
          </p:cNvSpPr>
          <p:nvPr/>
        </p:nvSpPr>
        <p:spPr bwMode="auto">
          <a:xfrm>
            <a:off x="2057400" y="2667000"/>
            <a:ext cx="2133600" cy="381000"/>
          </a:xfrm>
          <a:prstGeom prst="rect">
            <a:avLst/>
          </a:prstGeom>
          <a:solidFill>
            <a:srgbClr val="CFBB94"/>
          </a:solidFill>
          <a:ln w="9525" algn="ctr">
            <a:solidFill>
              <a:srgbClr val="CFBB94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Prod App Server #1</a:t>
            </a:r>
          </a:p>
        </p:txBody>
      </p:sp>
      <p:sp>
        <p:nvSpPr>
          <p:cNvPr id="24583" name="Rectangle 11"/>
          <p:cNvSpPr>
            <a:spLocks noChangeArrowheads="1"/>
          </p:cNvSpPr>
          <p:nvPr/>
        </p:nvSpPr>
        <p:spPr bwMode="auto">
          <a:xfrm>
            <a:off x="4876800" y="2667000"/>
            <a:ext cx="2133600" cy="381000"/>
          </a:xfrm>
          <a:prstGeom prst="rect">
            <a:avLst/>
          </a:prstGeom>
          <a:solidFill>
            <a:srgbClr val="CFBB94"/>
          </a:solidFill>
          <a:ln w="9525" algn="ctr">
            <a:solidFill>
              <a:srgbClr val="CFBB94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Prod App Server #2</a:t>
            </a:r>
          </a:p>
        </p:txBody>
      </p:sp>
      <p:sp>
        <p:nvSpPr>
          <p:cNvPr id="24584" name="Rectangle 12"/>
          <p:cNvSpPr>
            <a:spLocks noChangeArrowheads="1"/>
          </p:cNvSpPr>
          <p:nvPr/>
        </p:nvSpPr>
        <p:spPr bwMode="auto">
          <a:xfrm>
            <a:off x="3429000" y="3657600"/>
            <a:ext cx="2133600" cy="381000"/>
          </a:xfrm>
          <a:prstGeom prst="rect">
            <a:avLst/>
          </a:prstGeom>
          <a:solidFill>
            <a:srgbClr val="CFBB94"/>
          </a:solidFill>
          <a:ln w="9525" algn="ctr">
            <a:solidFill>
              <a:srgbClr val="CFBB94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Banner Prod DB #1</a:t>
            </a:r>
          </a:p>
        </p:txBody>
      </p:sp>
      <p:sp>
        <p:nvSpPr>
          <p:cNvPr id="24585" name="Rectangle 13"/>
          <p:cNvSpPr>
            <a:spLocks noChangeArrowheads="1"/>
          </p:cNvSpPr>
          <p:nvPr/>
        </p:nvSpPr>
        <p:spPr bwMode="auto">
          <a:xfrm>
            <a:off x="2743200" y="5410200"/>
            <a:ext cx="990600" cy="1295400"/>
          </a:xfrm>
          <a:prstGeom prst="rect">
            <a:avLst/>
          </a:prstGeom>
          <a:solidFill>
            <a:srgbClr val="9BA07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600"/>
          </a:p>
          <a:p>
            <a:pPr algn="ctr"/>
            <a:r>
              <a:rPr lang="en-US" sz="1600"/>
              <a:t>DS8000</a:t>
            </a:r>
          </a:p>
          <a:p>
            <a:pPr algn="ctr"/>
            <a:r>
              <a:rPr lang="en-US" sz="1600"/>
              <a:t>Storage</a:t>
            </a:r>
          </a:p>
        </p:txBody>
      </p:sp>
      <p:sp>
        <p:nvSpPr>
          <p:cNvPr id="24586" name="Rectangle 14"/>
          <p:cNvSpPr>
            <a:spLocks noChangeArrowheads="1"/>
          </p:cNvSpPr>
          <p:nvPr/>
        </p:nvSpPr>
        <p:spPr bwMode="auto">
          <a:xfrm>
            <a:off x="5410200" y="5410200"/>
            <a:ext cx="990600" cy="1295400"/>
          </a:xfrm>
          <a:prstGeom prst="rect">
            <a:avLst/>
          </a:prstGeom>
          <a:solidFill>
            <a:srgbClr val="9BA07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 sz="1600"/>
          </a:p>
          <a:p>
            <a:pPr algn="ctr"/>
            <a:r>
              <a:rPr lang="en-US" sz="1600"/>
              <a:t>Flex380</a:t>
            </a:r>
          </a:p>
          <a:p>
            <a:pPr algn="ctr"/>
            <a:r>
              <a:rPr lang="en-US" sz="1600"/>
              <a:t>Storage</a:t>
            </a:r>
          </a:p>
        </p:txBody>
      </p:sp>
      <p:sp>
        <p:nvSpPr>
          <p:cNvPr id="24587" name="Rectangle 15"/>
          <p:cNvSpPr>
            <a:spLocks noChangeArrowheads="1"/>
          </p:cNvSpPr>
          <p:nvPr/>
        </p:nvSpPr>
        <p:spPr bwMode="auto">
          <a:xfrm>
            <a:off x="3429000" y="4572000"/>
            <a:ext cx="2133600" cy="381000"/>
          </a:xfrm>
          <a:prstGeom prst="rect">
            <a:avLst/>
          </a:prstGeom>
          <a:solidFill>
            <a:srgbClr val="B9BCA3"/>
          </a:solidFill>
          <a:ln w="9525" algn="ctr">
            <a:solidFill>
              <a:srgbClr val="CFBB94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Storage Virtualization</a:t>
            </a:r>
          </a:p>
        </p:txBody>
      </p:sp>
      <p:cxnSp>
        <p:nvCxnSpPr>
          <p:cNvPr id="24588" name="Straight Arrow Connector 17"/>
          <p:cNvCxnSpPr>
            <a:cxnSpLocks noChangeShapeType="1"/>
          </p:cNvCxnSpPr>
          <p:nvPr/>
        </p:nvCxnSpPr>
        <p:spPr bwMode="auto">
          <a:xfrm>
            <a:off x="2438400" y="3505200"/>
            <a:ext cx="914400" cy="914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89" name="Straight Arrow Connector 18"/>
          <p:cNvCxnSpPr>
            <a:cxnSpLocks noChangeShapeType="1"/>
          </p:cNvCxnSpPr>
          <p:nvPr/>
        </p:nvCxnSpPr>
        <p:spPr bwMode="auto">
          <a:xfrm rot="5400000">
            <a:off x="5638800" y="3581400"/>
            <a:ext cx="914400" cy="762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0" name="Straight Arrow Connector 25"/>
          <p:cNvCxnSpPr>
            <a:cxnSpLocks noChangeShapeType="1"/>
          </p:cNvCxnSpPr>
          <p:nvPr/>
        </p:nvCxnSpPr>
        <p:spPr bwMode="auto">
          <a:xfrm rot="5400000">
            <a:off x="4305301" y="4305300"/>
            <a:ext cx="381000" cy="31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1" name="Straight Arrow Connector 27"/>
          <p:cNvCxnSpPr>
            <a:cxnSpLocks noChangeShapeType="1"/>
          </p:cNvCxnSpPr>
          <p:nvPr/>
        </p:nvCxnSpPr>
        <p:spPr bwMode="auto">
          <a:xfrm rot="5400000">
            <a:off x="3389313" y="5143500"/>
            <a:ext cx="3825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2" name="Straight Arrow Connector 29"/>
          <p:cNvCxnSpPr>
            <a:cxnSpLocks noChangeShapeType="1"/>
          </p:cNvCxnSpPr>
          <p:nvPr/>
        </p:nvCxnSpPr>
        <p:spPr bwMode="auto">
          <a:xfrm rot="5400000">
            <a:off x="5295900" y="5143500"/>
            <a:ext cx="3825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4593" name="Straight Arrow Connector 31"/>
          <p:cNvCxnSpPr>
            <a:cxnSpLocks noChangeShapeType="1"/>
          </p:cNvCxnSpPr>
          <p:nvPr/>
        </p:nvCxnSpPr>
        <p:spPr bwMode="auto">
          <a:xfrm>
            <a:off x="3886200" y="5943600"/>
            <a:ext cx="1371600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4594" name="TextBox 32"/>
          <p:cNvSpPr txBox="1">
            <a:spLocks noChangeArrowheads="1"/>
          </p:cNvSpPr>
          <p:nvPr/>
        </p:nvSpPr>
        <p:spPr bwMode="auto">
          <a:xfrm>
            <a:off x="3733800" y="6019800"/>
            <a:ext cx="16843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Data Mirrored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Storage Virtualization and Banner (3)</a:t>
            </a:r>
          </a:p>
        </p:txBody>
      </p:sp>
      <p:sp>
        <p:nvSpPr>
          <p:cNvPr id="25603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Banner DB Layout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sz="1600" i="1" dirty="0" smtClean="0"/>
              <a:t>	Virtual Disk	Mount Point</a:t>
            </a:r>
          </a:p>
          <a:p>
            <a:pPr lvl="1"/>
            <a:r>
              <a:rPr lang="en-US" sz="1600" dirty="0" smtClean="0"/>
              <a:t>32GB 	OS </a:t>
            </a:r>
            <a:r>
              <a:rPr lang="en-US" sz="1600" dirty="0" err="1" smtClean="0"/>
              <a:t>Filesystems</a:t>
            </a:r>
            <a:endParaRPr lang="en-US" sz="1600" dirty="0" smtClean="0"/>
          </a:p>
          <a:p>
            <a:pPr lvl="1"/>
            <a:r>
              <a:rPr lang="en-US" sz="1600" dirty="0" smtClean="0"/>
              <a:t>32GB 	/u00/app/oracle</a:t>
            </a:r>
          </a:p>
          <a:p>
            <a:pPr lvl="1"/>
            <a:r>
              <a:rPr lang="en-US" sz="1600" dirty="0" smtClean="0"/>
              <a:t>100GB 	/u00/archive</a:t>
            </a:r>
          </a:p>
          <a:p>
            <a:pPr lvl="1"/>
            <a:r>
              <a:rPr lang="en-US" sz="1600" dirty="0" smtClean="0"/>
              <a:t>120GB 	/u00/backup</a:t>
            </a:r>
          </a:p>
          <a:p>
            <a:pPr lvl="1"/>
            <a:r>
              <a:rPr lang="en-US" sz="1600" dirty="0" smtClean="0"/>
              <a:t>30GB	/u00/</a:t>
            </a:r>
            <a:r>
              <a:rPr lang="en-US" sz="1600" dirty="0" err="1" smtClean="0"/>
              <a:t>oradata</a:t>
            </a:r>
            <a:endParaRPr lang="en-US" sz="1600" dirty="0" smtClean="0"/>
          </a:p>
          <a:p>
            <a:pPr lvl="1"/>
            <a:r>
              <a:rPr lang="en-US" sz="1600" dirty="0" smtClean="0"/>
              <a:t>100GB	/u01/</a:t>
            </a:r>
            <a:r>
              <a:rPr lang="en-US" sz="1600" dirty="0" err="1" smtClean="0"/>
              <a:t>oradata</a:t>
            </a:r>
            <a:endParaRPr lang="en-US" sz="1600" dirty="0" smtClean="0"/>
          </a:p>
          <a:p>
            <a:pPr lvl="1"/>
            <a:r>
              <a:rPr lang="en-US" sz="1600" dirty="0" smtClean="0"/>
              <a:t>32GB	/u02/</a:t>
            </a:r>
            <a:r>
              <a:rPr lang="en-US" sz="1600" dirty="0" err="1" smtClean="0"/>
              <a:t>oradata</a:t>
            </a:r>
            <a:endParaRPr lang="en-US" sz="1600" dirty="0" smtClean="0"/>
          </a:p>
          <a:p>
            <a:pPr lvl="1"/>
            <a:r>
              <a:rPr lang="en-US" sz="1600" dirty="0" smtClean="0"/>
              <a:t>32GB	/app/</a:t>
            </a:r>
            <a:r>
              <a:rPr lang="en-US" sz="1600" dirty="0" err="1" smtClean="0"/>
              <a:t>sct</a:t>
            </a:r>
            <a:endParaRPr lang="en-US" sz="1600" dirty="0" smtClean="0"/>
          </a:p>
        </p:txBody>
      </p:sp>
      <p:sp>
        <p:nvSpPr>
          <p:cNvPr id="25604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z="2000" dirty="0" smtClean="0"/>
          </a:p>
          <a:p>
            <a:r>
              <a:rPr lang="en-US" sz="2000" dirty="0" smtClean="0"/>
              <a:t>Banner App Server Layout</a:t>
            </a:r>
          </a:p>
          <a:p>
            <a:pPr>
              <a:buFontTx/>
              <a:buNone/>
            </a:pPr>
            <a:endParaRPr lang="en-US" sz="2000" dirty="0" smtClean="0"/>
          </a:p>
          <a:p>
            <a:pPr>
              <a:buFontTx/>
              <a:buNone/>
            </a:pPr>
            <a:r>
              <a:rPr lang="en-US" sz="1600" i="1" dirty="0" smtClean="0"/>
              <a:t>	Virtual Disk	Mount Point</a:t>
            </a:r>
            <a:endParaRPr lang="en-US" sz="1600" dirty="0" smtClean="0"/>
          </a:p>
          <a:p>
            <a:pPr lvl="1"/>
            <a:r>
              <a:rPr lang="en-US" sz="1600" dirty="0" smtClean="0"/>
              <a:t>32GB	OS </a:t>
            </a:r>
            <a:r>
              <a:rPr lang="en-US" sz="1600" dirty="0" err="1" smtClean="0"/>
              <a:t>Filesystems</a:t>
            </a:r>
            <a:endParaRPr lang="en-US" sz="1600" dirty="0" smtClean="0"/>
          </a:p>
          <a:p>
            <a:pPr lvl="1"/>
            <a:r>
              <a:rPr lang="en-US" sz="1600" dirty="0" smtClean="0"/>
              <a:t>32GB	/u00/app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Storage Virtualization and Banner (4)</a:t>
            </a:r>
          </a:p>
        </p:txBody>
      </p:sp>
      <p:sp>
        <p:nvSpPr>
          <p:cNvPr id="26627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Storage Virtualization Banner tasks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Mirror Data</a:t>
            </a:r>
          </a:p>
          <a:p>
            <a:pPr lvl="2"/>
            <a:r>
              <a:rPr lang="en-US" dirty="0" smtClean="0"/>
              <a:t>Specific virtual disks or entire system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Monitor performance</a:t>
            </a:r>
          </a:p>
          <a:p>
            <a:pPr lvl="2"/>
            <a:r>
              <a:rPr lang="en-US" dirty="0" smtClean="0"/>
              <a:t>Read/Write usage of specific virtual disks or entire system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Resize virtual disks and </a:t>
            </a:r>
            <a:r>
              <a:rPr lang="en-US" dirty="0" err="1" smtClean="0"/>
              <a:t>filesystems</a:t>
            </a:r>
            <a:r>
              <a:rPr lang="en-US" dirty="0" smtClean="0"/>
              <a:t> when necessary</a:t>
            </a:r>
          </a:p>
          <a:p>
            <a:pPr lvl="2"/>
            <a:r>
              <a:rPr lang="en-US" dirty="0" smtClean="0"/>
              <a:t>RHEL AS 3.0 requires offline </a:t>
            </a:r>
            <a:r>
              <a:rPr lang="en-US" dirty="0" err="1" smtClean="0"/>
              <a:t>filesystem</a:t>
            </a:r>
            <a:r>
              <a:rPr lang="en-US" dirty="0" smtClean="0"/>
              <a:t> resize</a:t>
            </a:r>
          </a:p>
          <a:p>
            <a:pPr lvl="2"/>
            <a:r>
              <a:rPr lang="en-US" dirty="0" smtClean="0"/>
              <a:t>Online resize available in RHEL AS 4.0+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Storage Virtualization - Review</a:t>
            </a:r>
          </a:p>
        </p:txBody>
      </p:sp>
      <p:sp>
        <p:nvSpPr>
          <p:cNvPr id="27653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8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Single pane of glass for administration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Migration between physical disk arrays is a non-issue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Simplification means no full time storage administrator necessary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Avoid Single Point of Failure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Storage Virtualization Banner usage is no different than any other system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Questions</a:t>
            </a:r>
          </a:p>
        </p:txBody>
      </p:sp>
      <p:sp>
        <p:nvSpPr>
          <p:cNvPr id="54277" name="Rectangle 3"/>
          <p:cNvSpPr>
            <a:spLocks noGrp="1" noChangeAspect="1" noChangeArrowheads="1"/>
          </p:cNvSpPr>
          <p:nvPr>
            <p:ph type="body" idx="1"/>
          </p:nvPr>
        </p:nvSpPr>
        <p:spPr>
          <a:xfrm>
            <a:off x="381000" y="3048000"/>
            <a:ext cx="8305800" cy="26670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sz="2400" dirty="0" smtClean="0"/>
              <a:t>Matt Stevenson – IT Architect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/>
              <a:t>Seton Hall University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>
                <a:hlinkClick r:id="rId2"/>
              </a:rPr>
              <a:t>stevenma@shu.edu</a:t>
            </a:r>
            <a:endParaRPr lang="en-US" sz="2400" dirty="0" smtClean="0"/>
          </a:p>
          <a:p>
            <a:pPr marL="0" indent="0" algn="ctr"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Enterprise Storage Focus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of a larger virtualization effort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Virtualize</a:t>
            </a:r>
            <a:r>
              <a:rPr lang="en-US" dirty="0" smtClean="0"/>
              <a:t> Everything”</a:t>
            </a:r>
          </a:p>
          <a:p>
            <a:pPr lvl="1"/>
            <a:r>
              <a:rPr lang="en-US" dirty="0" smtClean="0"/>
              <a:t>Servers</a:t>
            </a:r>
          </a:p>
          <a:p>
            <a:pPr lvl="1"/>
            <a:r>
              <a:rPr lang="en-US" dirty="0" smtClean="0"/>
              <a:t>Desktops</a:t>
            </a:r>
          </a:p>
          <a:p>
            <a:pPr lvl="1"/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Storage</a:t>
            </a:r>
          </a:p>
          <a:p>
            <a:endParaRPr lang="en-US" dirty="0" smtClean="0"/>
          </a:p>
          <a:p>
            <a:r>
              <a:rPr lang="en-US" dirty="0" smtClean="0"/>
              <a:t>All storage is using “storage virtualization”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storage virtualization?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Layer residing between the host (server, desktop, etc) and the physical storage array (out of band or in band)</a:t>
            </a:r>
          </a:p>
          <a:p>
            <a:endParaRPr lang="en-US" dirty="0" smtClean="0"/>
          </a:p>
          <a:p>
            <a:r>
              <a:rPr lang="en-US" dirty="0" smtClean="0"/>
              <a:t>Manipulates physical array(s) to overcome array limitations (maximum LUNs, number of partitions, replication, mirroring, heterogeneous storage environments)</a:t>
            </a:r>
          </a:p>
          <a:p>
            <a:endParaRPr lang="en-US" dirty="0" smtClean="0"/>
          </a:p>
          <a:p>
            <a:r>
              <a:rPr lang="en-US" dirty="0" smtClean="0"/>
              <a:t>Platform is usually one of the following:</a:t>
            </a:r>
          </a:p>
          <a:p>
            <a:pPr lvl="1">
              <a:buNone/>
            </a:pPr>
            <a:r>
              <a:rPr lang="en-US" dirty="0" smtClean="0"/>
              <a:t>Stand alone appliances</a:t>
            </a:r>
          </a:p>
          <a:p>
            <a:pPr lvl="1">
              <a:buNone/>
            </a:pPr>
            <a:r>
              <a:rPr lang="en-US" dirty="0" smtClean="0"/>
              <a:t>Included in the physical array</a:t>
            </a:r>
          </a:p>
          <a:p>
            <a:pPr lvl="1">
              <a:buNone/>
            </a:pPr>
            <a:r>
              <a:rPr lang="en-US" dirty="0" smtClean="0"/>
              <a:t>Storage switch based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2004 / 2005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In 2004 SHU had stand alone servers and various disk islands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Most storage was direct attached</a:t>
            </a:r>
          </a:p>
          <a:p>
            <a:pPr>
              <a:lnSpc>
                <a:spcPct val="90000"/>
              </a:lnSpc>
              <a:buNone/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Standard “1U” rack servers, one per application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Architectural Changes (1)</a:t>
            </a:r>
          </a:p>
        </p:txBody>
      </p:sp>
      <p:sp>
        <p:nvSpPr>
          <p:cNvPr id="11269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Implement SAN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Reduce dependency on direct attached disk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Provide more centralized management of disk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Reduce server sprawl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Research virtualization technology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Focus on Blade technology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Smaller size, power, and cabling requirements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Architectural Changes (2)</a:t>
            </a:r>
          </a:p>
        </p:txBody>
      </p:sp>
      <p:sp>
        <p:nvSpPr>
          <p:cNvPr id="12291" name="Rectangle 3"/>
          <p:cNvSpPr>
            <a:spLocks noGrp="1" noChangeAspect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endParaRPr lang="en-US" sz="1800" smtClean="0"/>
          </a:p>
          <a:p>
            <a:pPr eaLnBrk="1" hangingPunct="1">
              <a:lnSpc>
                <a:spcPct val="80000"/>
              </a:lnSpc>
            </a:pPr>
            <a:r>
              <a:rPr lang="en-US" sz="1800" smtClean="0"/>
              <a:t>IBM Blade Center Technology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8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Modular design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6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Includes Network, Storage Switch, and Management in single chassis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6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Lower power requirements for servers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6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70 Servers per rack</a:t>
            </a:r>
          </a:p>
          <a:p>
            <a:pPr lvl="1" eaLnBrk="1" hangingPunct="1">
              <a:lnSpc>
                <a:spcPct val="80000"/>
              </a:lnSpc>
            </a:pPr>
            <a:endParaRPr lang="en-US" sz="1600" smtClean="0"/>
          </a:p>
          <a:p>
            <a:pPr lvl="1" eaLnBrk="1" hangingPunct="1">
              <a:lnSpc>
                <a:spcPct val="80000"/>
              </a:lnSpc>
            </a:pPr>
            <a:r>
              <a:rPr lang="en-US" sz="1600" smtClean="0"/>
              <a:t>Boot from SAN for no moving parts on blades</a:t>
            </a:r>
          </a:p>
          <a:p>
            <a:pPr eaLnBrk="1" hangingPunct="1">
              <a:lnSpc>
                <a:spcPct val="80000"/>
              </a:lnSpc>
            </a:pPr>
            <a:endParaRPr lang="en-US" smtClean="0"/>
          </a:p>
        </p:txBody>
      </p:sp>
      <p:sp>
        <p:nvSpPr>
          <p:cNvPr id="12292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2295" name="Picture 4" descr="IBM Blade Cent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30099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5" descr="IBM Blade Cent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30099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6" descr="IBM Blade Cent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46101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8" name="Picture 7" descr="IBM Blade Center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6600" y="4610100"/>
            <a:ext cx="133350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Architectural Changes (3)</a:t>
            </a:r>
          </a:p>
        </p:txBody>
      </p:sp>
      <p:sp>
        <p:nvSpPr>
          <p:cNvPr id="13317" name="Rectangle 3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800" dirty="0" smtClean="0"/>
          </a:p>
          <a:p>
            <a:pPr eaLnBrk="1" hangingPunct="1"/>
            <a:r>
              <a:rPr lang="en-US" dirty="0" smtClean="0"/>
              <a:t>Implement SAN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Reduce server sprawl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Focus on Blade technology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All led to: </a:t>
            </a:r>
          </a:p>
          <a:p>
            <a:pPr lvl="1"/>
            <a:r>
              <a:rPr lang="en-US" dirty="0" smtClean="0"/>
              <a:t> </a:t>
            </a:r>
            <a:r>
              <a:rPr lang="en-US" u="sng" dirty="0" smtClean="0"/>
              <a:t>Requirement for Storage Virtualization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(SAN)</a:t>
            </a:r>
          </a:p>
        </p:txBody>
      </p:sp>
      <p:sp>
        <p:nvSpPr>
          <p:cNvPr id="14339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SAN Storage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IBM DS8000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StorageTek</a:t>
            </a:r>
            <a:r>
              <a:rPr lang="en-US" sz="2000" dirty="0" smtClean="0"/>
              <a:t> Flex380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Sun 6140</a:t>
            </a:r>
          </a:p>
          <a:p>
            <a:pPr lvl="1" eaLnBrk="1" hangingPunct="1">
              <a:lnSpc>
                <a:spcPct val="80000"/>
              </a:lnSpc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SAN Infrastructure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err="1" smtClean="0"/>
              <a:t>qLogic</a:t>
            </a:r>
            <a:r>
              <a:rPr lang="en-US" sz="2000" dirty="0" smtClean="0"/>
              <a:t> </a:t>
            </a:r>
            <a:r>
              <a:rPr lang="en-US" sz="2000" dirty="0" err="1" smtClean="0"/>
              <a:t>SANBox</a:t>
            </a:r>
            <a:r>
              <a:rPr lang="en-US" sz="2000" dirty="0" smtClean="0"/>
              <a:t> 9000 (Blades)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Up to 256 Ports (2/4/8G + 10G ready)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 dirty="0" smtClean="0"/>
              <a:t>Ability to expand SAN to other buildings/long distance (DR, etc)</a:t>
            </a:r>
          </a:p>
          <a:p>
            <a:endParaRPr lang="en-US" dirty="0" smtClean="0"/>
          </a:p>
        </p:txBody>
      </p:sp>
      <p:sp>
        <p:nvSpPr>
          <p:cNvPr id="14340" name="Content Placeholder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4343" name="Picture 4" descr="ds8000_200"/>
          <p:cNvPicPr>
            <a:picLocks noChangeAspect="1" noChangeArrowheads="1"/>
          </p:cNvPicPr>
          <p:nvPr/>
        </p:nvPicPr>
        <p:blipFill>
          <a:blip r:embed="rId3"/>
          <a:srcRect l="15663" t="3847" r="4819" b="7692"/>
          <a:stretch>
            <a:fillRect/>
          </a:stretch>
        </p:blipFill>
        <p:spPr bwMode="auto">
          <a:xfrm>
            <a:off x="6400800" y="23622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8" descr="sanbox900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10101"/>
              </a:clrFrom>
              <a:clrTo>
                <a:srgbClr val="0101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21300" y="4572000"/>
            <a:ext cx="31115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922</TotalTime>
  <Words>795</Words>
  <Application>Microsoft Office PowerPoint</Application>
  <PresentationFormat>On-screen Show (4:3)</PresentationFormat>
  <Paragraphs>265</Paragraphs>
  <Slides>25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Urban</vt:lpstr>
      <vt:lpstr>Enterprise Storage at Seton Hall University</vt:lpstr>
      <vt:lpstr>About Seton Hall University</vt:lpstr>
      <vt:lpstr>Enterprise Storage Focus</vt:lpstr>
      <vt:lpstr>What is storage virtualization?</vt:lpstr>
      <vt:lpstr>History 2004 / 2005</vt:lpstr>
      <vt:lpstr>Architectural Changes (1)</vt:lpstr>
      <vt:lpstr>Architectural Changes (2)</vt:lpstr>
      <vt:lpstr>Architectural Changes (3)</vt:lpstr>
      <vt:lpstr>Storage (SAN)</vt:lpstr>
      <vt:lpstr>Storage Virtualization (1) - Logical</vt:lpstr>
      <vt:lpstr>Storage Virtualization (2) - Software</vt:lpstr>
      <vt:lpstr>Storage Virtualization (3)</vt:lpstr>
      <vt:lpstr>Storage Virtualization (4)</vt:lpstr>
      <vt:lpstr>Storage Virtualization (5)</vt:lpstr>
      <vt:lpstr>Migrating storage between Arrays (1)</vt:lpstr>
      <vt:lpstr>Migrating storage between Arrays (2)</vt:lpstr>
      <vt:lpstr>Additional Features</vt:lpstr>
      <vt:lpstr>System Performance</vt:lpstr>
      <vt:lpstr>Storage Virtualization Sample Configuration</vt:lpstr>
      <vt:lpstr>Storage Virtualization and Banner (1)</vt:lpstr>
      <vt:lpstr>Storage Virtualization and Banner (2)</vt:lpstr>
      <vt:lpstr>Storage Virtualization and Banner (3)</vt:lpstr>
      <vt:lpstr>Storage Virtualization and Banner (4)</vt:lpstr>
      <vt:lpstr>Storage Virtualization - Review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Enterprise Storage at Seton Hall University</dc:title>
  <dc:creator>SHU</dc:creator>
  <dc:description>MARC 2009</dc:description>
  <cp:lastModifiedBy>SHU-USER</cp:lastModifiedBy>
  <cp:revision>89</cp:revision>
  <dcterms:created xsi:type="dcterms:W3CDTF">2008-05-23T15:14:54Z</dcterms:created>
  <dcterms:modified xsi:type="dcterms:W3CDTF">2009-01-07T22:41:03Z</dcterms:modified>
</cp:coreProperties>
</file>