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79" r:id="rId3"/>
    <p:sldMasterId id="2147483681" r:id="rId4"/>
    <p:sldMasterId id="2147483683" r:id="rId5"/>
  </p:sldMasterIdLst>
  <p:notesMasterIdLst>
    <p:notesMasterId r:id="rId46"/>
  </p:notesMasterIdLst>
  <p:sldIdLst>
    <p:sldId id="256" r:id="rId6"/>
    <p:sldId id="299" r:id="rId7"/>
    <p:sldId id="300" r:id="rId8"/>
    <p:sldId id="301" r:id="rId9"/>
    <p:sldId id="302" r:id="rId10"/>
    <p:sldId id="303" r:id="rId11"/>
    <p:sldId id="259" r:id="rId12"/>
    <p:sldId id="257" r:id="rId13"/>
    <p:sldId id="261" r:id="rId14"/>
    <p:sldId id="262" r:id="rId15"/>
    <p:sldId id="264" r:id="rId16"/>
    <p:sldId id="265" r:id="rId17"/>
    <p:sldId id="266" r:id="rId18"/>
    <p:sldId id="279" r:id="rId19"/>
    <p:sldId id="267" r:id="rId20"/>
    <p:sldId id="280" r:id="rId21"/>
    <p:sldId id="268" r:id="rId22"/>
    <p:sldId id="269" r:id="rId23"/>
    <p:sldId id="284" r:id="rId24"/>
    <p:sldId id="285" r:id="rId25"/>
    <p:sldId id="286" r:id="rId26"/>
    <p:sldId id="277" r:id="rId27"/>
    <p:sldId id="278" r:id="rId28"/>
    <p:sldId id="270" r:id="rId29"/>
    <p:sldId id="274" r:id="rId30"/>
    <p:sldId id="283" r:id="rId31"/>
    <p:sldId id="282" r:id="rId32"/>
    <p:sldId id="287" r:id="rId33"/>
    <p:sldId id="272" r:id="rId34"/>
    <p:sldId id="275" r:id="rId35"/>
    <p:sldId id="271" r:id="rId36"/>
    <p:sldId id="288" r:id="rId37"/>
    <p:sldId id="289" r:id="rId38"/>
    <p:sldId id="290" r:id="rId39"/>
    <p:sldId id="291" r:id="rId40"/>
    <p:sldId id="276" r:id="rId41"/>
    <p:sldId id="258" r:id="rId42"/>
    <p:sldId id="260" r:id="rId43"/>
    <p:sldId id="292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59" autoAdjust="0"/>
  </p:normalViewPr>
  <p:slideViewPr>
    <p:cSldViewPr snapToGrid="0" snapToObjects="1">
      <p:cViewPr varScale="1">
        <p:scale>
          <a:sx n="76" d="100"/>
          <a:sy n="76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Secure wireless percentage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2009/2010</c:v>
                </c:pt>
                <c:pt idx="1">
                  <c:v>Current Faculty &amp; Staff</c:v>
                </c:pt>
                <c:pt idx="2">
                  <c:v>Current Students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General">
                  <c:v>0.5</c:v>
                </c:pt>
                <c:pt idx="1">
                  <c:v>0.99</c:v>
                </c:pt>
                <c:pt idx="2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Open wireless perecentage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2009/2010</c:v>
                </c:pt>
                <c:pt idx="1">
                  <c:v>Current Faculty &amp; Staff</c:v>
                </c:pt>
                <c:pt idx="2">
                  <c:v>Current Students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General">
                  <c:v>0.5</c:v>
                </c:pt>
                <c:pt idx="1">
                  <c:v>0.01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4879784"/>
        <c:axId val="478152376"/>
      </c:barChart>
      <c:catAx>
        <c:axId val="624879784"/>
        <c:scaling>
          <c:orientation val="minMax"/>
        </c:scaling>
        <c:delete val="0"/>
        <c:axPos val="b"/>
        <c:majorTickMark val="out"/>
        <c:minorTickMark val="none"/>
        <c:tickLblPos val="nextTo"/>
        <c:crossAx val="478152376"/>
        <c:crosses val="autoZero"/>
        <c:auto val="1"/>
        <c:lblAlgn val="ctr"/>
        <c:lblOffset val="100"/>
        <c:noMultiLvlLbl val="0"/>
      </c:catAx>
      <c:valAx>
        <c:axId val="4781523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24879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A7D528-9AA4-6241-9016-F10A2CFF5218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35573-7F65-6641-9BD9-1373CE548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5573-7F65-6641-9BD9-1373CE548E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8B32D-723A-4BA9-821F-9A5277A9379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5573-7F65-6641-9BD9-1373CE548E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5573-7F65-6641-9BD9-1373CE548E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4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35573-7F65-6641-9BD9-1373CE548E0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9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609600" y="155895"/>
            <a:ext cx="8400874" cy="6629400"/>
          </a:xfrm>
          <a:prstGeom prst="roundRect">
            <a:avLst>
              <a:gd name="adj" fmla="val 4663"/>
            </a:avLst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40000"/>
          </a:blip>
          <a:srcRect l="22500" r="37500" b="27778"/>
          <a:stretch>
            <a:fillRect/>
          </a:stretch>
        </p:blipFill>
        <p:spPr bwMode="auto">
          <a:xfrm>
            <a:off x="76200" y="1905000"/>
            <a:ext cx="3657600" cy="4953000"/>
          </a:xfrm>
          <a:prstGeom prst="rect">
            <a:avLst/>
          </a:prstGeom>
          <a:noFill/>
        </p:spPr>
      </p:pic>
      <p:pic>
        <p:nvPicPr>
          <p:cNvPr id="19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2500" r="71667" b="27778"/>
          <a:stretch>
            <a:fillRect/>
          </a:stretch>
        </p:blipFill>
        <p:spPr bwMode="auto">
          <a:xfrm>
            <a:off x="76200" y="1905000"/>
            <a:ext cx="533400" cy="495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 rot="16200000">
            <a:off x="-3289012" y="2527012"/>
            <a:ext cx="71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Q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uick.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asy.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S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ecure</a:t>
            </a:r>
            <a:r>
              <a:rPr lang="en-US" sz="2400" spc="3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.    </a:t>
            </a:r>
            <a:endParaRPr lang="en-US" sz="2400" spc="300" dirty="0">
              <a:solidFill>
                <a:prstClr val="white"/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781800"/>
            <a:ext cx="5181600" cy="7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04655" y="16303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413080" y="556227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609600" y="155895"/>
            <a:ext cx="8400874" cy="6629400"/>
          </a:xfrm>
          <a:prstGeom prst="roundRect">
            <a:avLst>
              <a:gd name="adj" fmla="val 4663"/>
            </a:avLst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40000"/>
          </a:blip>
          <a:srcRect l="22500" r="37500" b="27778"/>
          <a:stretch>
            <a:fillRect/>
          </a:stretch>
        </p:blipFill>
        <p:spPr bwMode="auto">
          <a:xfrm>
            <a:off x="76200" y="1905000"/>
            <a:ext cx="3657600" cy="4953000"/>
          </a:xfrm>
          <a:prstGeom prst="rect">
            <a:avLst/>
          </a:prstGeom>
          <a:noFill/>
        </p:spPr>
      </p:pic>
      <p:pic>
        <p:nvPicPr>
          <p:cNvPr id="19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2500" r="71667" b="27778"/>
          <a:stretch>
            <a:fillRect/>
          </a:stretch>
        </p:blipFill>
        <p:spPr bwMode="auto">
          <a:xfrm>
            <a:off x="76200" y="1905000"/>
            <a:ext cx="533400" cy="495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 rot="16200000">
            <a:off x="-3289012" y="2527012"/>
            <a:ext cx="71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Q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uick.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asy.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S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ecure</a:t>
            </a:r>
            <a:r>
              <a:rPr lang="en-US" sz="2400" spc="3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.    </a:t>
            </a:r>
            <a:endParaRPr lang="en-US" sz="2400" spc="300" dirty="0">
              <a:solidFill>
                <a:prstClr val="white"/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781800"/>
            <a:ext cx="5181600" cy="7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04655" y="16303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413080" y="556227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609600" y="155895"/>
            <a:ext cx="8400874" cy="6629400"/>
          </a:xfrm>
          <a:prstGeom prst="roundRect">
            <a:avLst>
              <a:gd name="adj" fmla="val 4663"/>
            </a:avLst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40000"/>
          </a:blip>
          <a:srcRect l="22500" r="37500" b="27778"/>
          <a:stretch>
            <a:fillRect/>
          </a:stretch>
        </p:blipFill>
        <p:spPr bwMode="auto">
          <a:xfrm>
            <a:off x="76200" y="1905000"/>
            <a:ext cx="3657600" cy="4953000"/>
          </a:xfrm>
          <a:prstGeom prst="rect">
            <a:avLst/>
          </a:prstGeom>
          <a:noFill/>
        </p:spPr>
      </p:pic>
      <p:pic>
        <p:nvPicPr>
          <p:cNvPr id="19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2500" r="71667" b="27778"/>
          <a:stretch>
            <a:fillRect/>
          </a:stretch>
        </p:blipFill>
        <p:spPr bwMode="auto">
          <a:xfrm>
            <a:off x="76200" y="1905000"/>
            <a:ext cx="533400" cy="495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 rot="16200000">
            <a:off x="-3289012" y="2527012"/>
            <a:ext cx="71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Q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uick.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asy.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S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ecure</a:t>
            </a:r>
            <a:r>
              <a:rPr lang="en-US" sz="2400" spc="3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.    </a:t>
            </a:r>
            <a:endParaRPr lang="en-US" sz="2400" spc="300" dirty="0">
              <a:solidFill>
                <a:prstClr val="white"/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781800"/>
            <a:ext cx="5181600" cy="7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04655" y="16303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413080" y="556227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609600" y="155895"/>
            <a:ext cx="8400874" cy="6629400"/>
          </a:xfrm>
          <a:prstGeom prst="roundRect">
            <a:avLst>
              <a:gd name="adj" fmla="val 4663"/>
            </a:avLst>
          </a:prstGeom>
          <a:solidFill>
            <a:schemeClr val="bg1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6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0" contrast="-40000"/>
          </a:blip>
          <a:srcRect l="22500" r="37500" b="27778"/>
          <a:stretch>
            <a:fillRect/>
          </a:stretch>
        </p:blipFill>
        <p:spPr bwMode="auto">
          <a:xfrm>
            <a:off x="76200" y="1905000"/>
            <a:ext cx="3657600" cy="4953000"/>
          </a:xfrm>
          <a:prstGeom prst="rect">
            <a:avLst/>
          </a:prstGeom>
          <a:noFill/>
        </p:spPr>
      </p:pic>
      <p:pic>
        <p:nvPicPr>
          <p:cNvPr id="19" name="Picture 2" descr="G:\iStock_000004333554Medium._CharacterHooray_MODIFIED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22500" r="71667" b="27778"/>
          <a:stretch>
            <a:fillRect/>
          </a:stretch>
        </p:blipFill>
        <p:spPr bwMode="auto">
          <a:xfrm>
            <a:off x="76200" y="1905000"/>
            <a:ext cx="533400" cy="4953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 rot="16200000">
            <a:off x="-3289012" y="2527012"/>
            <a:ext cx="716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Q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uick.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asy.  </a:t>
            </a:r>
            <a:r>
              <a:rPr lang="en-US" sz="32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S</a:t>
            </a:r>
            <a:r>
              <a:rPr lang="en-US" sz="2400" spc="6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ecure</a:t>
            </a:r>
            <a:r>
              <a:rPr lang="en-US" sz="2400" spc="300" dirty="0" smtClean="0">
                <a:solidFill>
                  <a:prstClr val="white"/>
                </a:solidFill>
                <a:latin typeface="Calibri"/>
                <a:ea typeface="ＭＳ Ｐゴシック" pitchFamily="-80" charset="-128"/>
              </a:rPr>
              <a:t>.    </a:t>
            </a:r>
            <a:endParaRPr lang="en-US" sz="2400" spc="300" dirty="0">
              <a:solidFill>
                <a:prstClr val="white"/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1/13/11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6781800"/>
            <a:ext cx="5181600" cy="76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04655" y="16303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7413080" y="5562273"/>
            <a:ext cx="16002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79BC7E7-EA8E-4DA7-915E-CC098D9BADCB}" type="datetimeFigureOut">
              <a:rPr lang="en-US" smtClean="0"/>
              <a:pPr/>
              <a:t>1/13/11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2F5E10-5301-4EE6-90D2-A6C4A3F62B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1/13/11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1/13/11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1/13/11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6346B-3B4B-4DA5-9035-AFB85887C3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1/13/11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7964A-D796-4AD6-821F-EDBFFBD66D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-80" charset="-128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ＭＳ Ｐゴシック" pitchFamily="-8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gif"/><Relationship Id="rId3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Biola_logo16.png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://en.wikipedia.org/wiki/File:UTTYLERLOGO-ORANGEBLOCK-150.jpg" TargetMode="External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eg"/><Relationship Id="rId12" Type="http://schemas.openxmlformats.org/officeDocument/2006/relationships/hyperlink" Target="http://thenextweb.com/mobile/files/2010/03/android-logo-white.jpg" TargetMode="External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gif"/><Relationship Id="rId3" Type="http://schemas.openxmlformats.org/officeDocument/2006/relationships/hyperlink" Target="http://www.bing.com/images/search?q=Windows+7+logo&amp;FORM=IGRE1%23focal=db206982df66a60b84b4c6e3c5e23de7&amp;furl=http://huskynet.stcloudstate.edu/software/titles/images/windows-7-logo.jpg" TargetMode="Externa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evin@cloudpath.net" TargetMode="External"/><Relationship Id="rId3" Type="http://schemas.openxmlformats.org/officeDocument/2006/relationships/hyperlink" Target="mailto:mcourtney@wlu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http://images.google.com/imgres?imgurl=http://farm3.static.flickr.com/2107/2412348459_218e4d1b2a.jpg?v=1208161662&amp;imgrefurl=http://flickr.com/photos/two-eyes/2412348459/&amp;usg=__J0s8Pca6m_W13HSjLxL6eY6WVPc=&amp;h=181&amp;w=194&amp;sz=14&amp;hl=en&amp;start=5&amp;itbs=1&amp;tbnid=h0zrVKPiUGeejM:&amp;tbnh=96&amp;tbnw=103&amp;prev=/images?q=wireless+icon&amp;hl=en&amp;tbo=1&amp;gbv=2&amp;tbs=isch:1" TargetMode="External"/><Relationship Id="rId5" Type="http://schemas.openxmlformats.org/officeDocument/2006/relationships/image" Target="../media/image25.jpeg"/><Relationship Id="rId6" Type="http://schemas.openxmlformats.org/officeDocument/2006/relationships/image" Target="../media/image26.gi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gif"/><Relationship Id="rId1" Type="http://schemas.openxmlformats.org/officeDocument/2006/relationships/slideLayout" Target="../slideLayouts/slideLayout20.xml"/><Relationship Id="rId2" Type="http://schemas.openxmlformats.org/officeDocument/2006/relationships/hyperlink" Target="http://images.google.com/imgres?imgurl=http://farm3.static.flickr.com/2107/2412348459_218e4d1b2a.jpg?v=1208161662&amp;imgrefurl=http://flickr.com/photos/two-eyes/2412348459/&amp;usg=__J0s8Pca6m_W13HSjLxL6eY6WVPc=&amp;h=181&amp;w=194&amp;sz=14&amp;hl=en&amp;start=5&amp;itbs=1&amp;tbnid=h0zrVKPiUGeejM:&amp;tbnh=96&amp;tbnw=103&amp;prev=/images?q=wireless+icon&amp;hl=en&amp;tbo=1&amp;gbv=2&amp;tbs=isch: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The </a:t>
            </a:r>
            <a:r>
              <a:rPr lang="en-US" sz="4000" dirty="0" err="1" smtClean="0"/>
              <a:t>Hows</a:t>
            </a:r>
            <a:r>
              <a:rPr lang="en-US" sz="4000" dirty="0" smtClean="0"/>
              <a:t> </a:t>
            </a:r>
            <a:r>
              <a:rPr lang="en-US" sz="4000" dirty="0"/>
              <a:t>and </a:t>
            </a:r>
            <a:r>
              <a:rPr lang="en-US" sz="4000" dirty="0" smtClean="0"/>
              <a:t>Whys </a:t>
            </a:r>
            <a:r>
              <a:rPr lang="en-US" sz="4000" dirty="0"/>
              <a:t>of a wireless WPA2/802.1X </a:t>
            </a:r>
            <a:r>
              <a:rPr lang="en-US" sz="4000" dirty="0" smtClean="0"/>
              <a:t>network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32551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Presenters</a:t>
            </a:r>
            <a:r>
              <a:rPr lang="en-US" b="1" dirty="0" smtClean="0"/>
              <a:t>:</a:t>
            </a:r>
          </a:p>
          <a:p>
            <a:r>
              <a:rPr lang="en-US" b="1" dirty="0"/>
              <a:t>Kevin </a:t>
            </a:r>
            <a:r>
              <a:rPr lang="en-US" b="1" dirty="0" err="1"/>
              <a:t>Koster</a:t>
            </a:r>
            <a:r>
              <a:rPr lang="en-US" b="1" dirty="0"/>
              <a:t>, Founder and Technical Lead at Cloudpath </a:t>
            </a:r>
            <a:r>
              <a:rPr lang="en-US" b="1" dirty="0" smtClean="0"/>
              <a:t>Networks</a:t>
            </a:r>
            <a:endParaRPr lang="en-US" b="1" dirty="0" smtClean="0"/>
          </a:p>
          <a:p>
            <a:r>
              <a:rPr lang="en-US" b="1" dirty="0" smtClean="0"/>
              <a:t>Mike Courtney, Network Engineer at Washington and Lee </a:t>
            </a:r>
            <a:r>
              <a:rPr lang="en-US" b="1" dirty="0" smtClean="0"/>
              <a:t>University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115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History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1215429" y="3225297"/>
            <a:ext cx="5128788" cy="2136617"/>
          </a:xfrm>
          <a:prstGeom prst="lin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32914" y="3005748"/>
            <a:ext cx="1457614" cy="9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742384" y="2580237"/>
            <a:ext cx="1548144" cy="43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2008/09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26744" y="2390114"/>
            <a:ext cx="3832121" cy="124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Open/Guest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SSIDs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WPA/802.1X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SSIDs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Wireless Vendors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46341" y="4441791"/>
            <a:ext cx="1457614" cy="9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1355811" y="4016280"/>
            <a:ext cx="1548144" cy="434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2009/10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40171" y="3826157"/>
            <a:ext cx="5484738" cy="124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Open/Guest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SSIDs (50% Users)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WPA/802.1X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SSIDs (50% Users)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Wireless Vendors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78134" y="5939161"/>
            <a:ext cx="1457614" cy="90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1980476" y="5553074"/>
            <a:ext cx="1548144" cy="1003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1"/>
              </a:buClr>
              <a:buSzPct val="90000"/>
              <a:tabLst/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571964" y="5323527"/>
            <a:ext cx="5234685" cy="1249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Open/Guest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SSID 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buClr>
                <a:schemeClr val="accent1"/>
              </a:buClr>
              <a:buSzPct val="90000"/>
              <a:buFont typeface="Wingdings" pitchFamily="2" charset="2"/>
              <a:buChar char="S"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WPA2/802.1X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SSID (&gt;90% Users)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Char char="S"/>
              <a:tabLst/>
              <a:defRPr/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Wireless Vendor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wireless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1. A</a:t>
            </a:r>
            <a:r>
              <a:rPr lang="en-US" b="1" dirty="0" smtClean="0"/>
              <a:t> single-vendor wireless solution.</a:t>
            </a:r>
            <a:endParaRPr lang="en-US" b="1" dirty="0"/>
          </a:p>
          <a:p>
            <a:r>
              <a:rPr lang="en-US" b="1" dirty="0"/>
              <a:t>2</a:t>
            </a:r>
            <a:r>
              <a:rPr lang="en-US" b="1" dirty="0" smtClean="0"/>
              <a:t>. A </a:t>
            </a:r>
            <a:r>
              <a:rPr lang="en-US" b="1" dirty="0"/>
              <a:t>unified SSID schema that would be available to students and staff on- and off-campus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3. A</a:t>
            </a:r>
            <a:r>
              <a:rPr lang="en-US" b="1" dirty="0" smtClean="0"/>
              <a:t> </a:t>
            </a:r>
            <a:r>
              <a:rPr lang="en-US" b="1" dirty="0"/>
              <a:t>one-</a:t>
            </a:r>
            <a:r>
              <a:rPr lang="en-US" b="1" dirty="0" smtClean="0"/>
              <a:t>touch software </a:t>
            </a:r>
            <a:r>
              <a:rPr lang="en-US" b="1" dirty="0"/>
              <a:t>solution to configure </a:t>
            </a:r>
            <a:r>
              <a:rPr lang="en-US" b="1" dirty="0" smtClean="0"/>
              <a:t>WPA2/802.1X for all </a:t>
            </a:r>
            <a:r>
              <a:rPr lang="en-US" b="1" dirty="0"/>
              <a:t>our staff and student devices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9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wireless </a:t>
            </a:r>
            <a:r>
              <a:rPr lang="en-US" dirty="0" smtClean="0"/>
              <a:t>goals,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4. R</a:t>
            </a:r>
            <a:r>
              <a:rPr lang="en-US" b="1" dirty="0" smtClean="0"/>
              <a:t>ole-based access for students, staff, guests, </a:t>
            </a:r>
            <a:r>
              <a:rPr lang="en-US" b="1" dirty="0"/>
              <a:t>and MAC authenticated </a:t>
            </a:r>
            <a:r>
              <a:rPr lang="en-US" b="1" dirty="0" smtClean="0"/>
              <a:t>devices.</a:t>
            </a:r>
            <a:endParaRPr lang="en-US" b="1" dirty="0"/>
          </a:p>
          <a:p>
            <a:r>
              <a:rPr lang="en-US" b="1" dirty="0"/>
              <a:t>5. </a:t>
            </a:r>
            <a:r>
              <a:rPr lang="en-US" b="1" dirty="0" smtClean="0"/>
              <a:t>90</a:t>
            </a:r>
            <a:r>
              <a:rPr lang="en-US" b="1" dirty="0"/>
              <a:t>%+ of our users on the secure WPA2/</a:t>
            </a:r>
            <a:r>
              <a:rPr lang="en-US" b="1" dirty="0" smtClean="0"/>
              <a:t>802.1X </a:t>
            </a:r>
            <a:r>
              <a:rPr lang="en-US" b="1" dirty="0"/>
              <a:t>network.</a:t>
            </a:r>
          </a:p>
          <a:p>
            <a:r>
              <a:rPr lang="en-US" b="1" dirty="0" smtClean="0"/>
              <a:t>6. </a:t>
            </a:r>
            <a:r>
              <a:rPr lang="en-US" b="1" dirty="0"/>
              <a:t>T</a:t>
            </a:r>
            <a:r>
              <a:rPr lang="en-US" b="1" dirty="0" smtClean="0"/>
              <a:t>o shift the </a:t>
            </a:r>
            <a:r>
              <a:rPr lang="en-US" b="1" dirty="0"/>
              <a:t>day-to-day operations of the wireless network from Tier-3 and Tier-2 support to our Tier-1 / Help Desk staff.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9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Single vendor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96572"/>
            <a:ext cx="7662864" cy="3267169"/>
          </a:xfrm>
        </p:spPr>
        <p:txBody>
          <a:bodyPr/>
          <a:lstStyle/>
          <a:p>
            <a:r>
              <a:rPr lang="en-US" b="1" dirty="0" smtClean="0"/>
              <a:t>We chose Aruba Networks for our wireless network</a:t>
            </a:r>
          </a:p>
          <a:p>
            <a:r>
              <a:rPr lang="en-US" b="1" dirty="0" smtClean="0"/>
              <a:t>We have deployed </a:t>
            </a:r>
            <a:r>
              <a:rPr lang="en-US" b="1" dirty="0"/>
              <a:t>6 wireless controllers and </a:t>
            </a:r>
            <a:r>
              <a:rPr lang="en-US" b="1" dirty="0" smtClean="0"/>
              <a:t>455 Aruba access points in a single master, 5 local configuration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Picture 4" descr="MC-famil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4" y="3725980"/>
            <a:ext cx="7260684" cy="316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Single vendor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Very intuitive GUI and a “Cisco / Brocade” </a:t>
            </a:r>
            <a:r>
              <a:rPr lang="en-US" b="1" dirty="0" err="1" smtClean="0"/>
              <a:t>ish</a:t>
            </a:r>
            <a:r>
              <a:rPr lang="en-US" b="1" dirty="0" smtClean="0"/>
              <a:t> CLI</a:t>
            </a:r>
          </a:p>
          <a:p>
            <a:r>
              <a:rPr lang="en-US" b="1" dirty="0" smtClean="0"/>
              <a:t>2.4Ghz and 5Ghz 802.11n solution</a:t>
            </a:r>
          </a:p>
          <a:p>
            <a:r>
              <a:rPr lang="en-US" b="1" dirty="0"/>
              <a:t>It takes </a:t>
            </a:r>
            <a:r>
              <a:rPr lang="en-US" b="1" dirty="0" smtClean="0"/>
              <a:t>less than a minute </a:t>
            </a:r>
            <a:r>
              <a:rPr lang="en-US" b="1" dirty="0"/>
              <a:t>to turn up an entire </a:t>
            </a:r>
            <a:r>
              <a:rPr lang="en-US" b="1" dirty="0" smtClean="0"/>
              <a:t>building</a:t>
            </a:r>
          </a:p>
          <a:p>
            <a:r>
              <a:rPr lang="en-US" b="1" dirty="0" smtClean="0"/>
              <a:t>Airwave Management tool is very impressive</a:t>
            </a:r>
          </a:p>
          <a:p>
            <a:r>
              <a:rPr lang="en-US" b="1" dirty="0" smtClean="0"/>
              <a:t>Very responsive TAC and sales engineering staff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4681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Unified SSID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We now have </a:t>
            </a:r>
            <a:r>
              <a:rPr lang="en-US" b="1" dirty="0"/>
              <a:t>two wireless SSIDs on the campus</a:t>
            </a:r>
            <a:r>
              <a:rPr lang="en-US" b="1" dirty="0" smtClean="0"/>
              <a:t>:</a:t>
            </a:r>
            <a:endParaRPr lang="en-US" b="1" dirty="0"/>
          </a:p>
        </p:txBody>
      </p:sp>
      <p:pic>
        <p:nvPicPr>
          <p:cNvPr id="5" name="Picture 4" descr="Screen shot 2011-01-11 at 3.59.0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208" y="3491064"/>
            <a:ext cx="3581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Unified SSID schema,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WLUsec</a:t>
            </a:r>
            <a:r>
              <a:rPr lang="en-US" b="1" dirty="0" smtClean="0"/>
              <a:t> </a:t>
            </a:r>
            <a:r>
              <a:rPr lang="en-US" b="1" dirty="0"/>
              <a:t>- WPA2/</a:t>
            </a:r>
            <a:r>
              <a:rPr lang="en-US" b="1" dirty="0" smtClean="0"/>
              <a:t>802.1X </a:t>
            </a:r>
            <a:r>
              <a:rPr lang="en-US" b="1" dirty="0"/>
              <a:t>- using EAP-PEAP/MSCHAPv2 that authenticates against  Microsoft Windows 2008 server running NPS / RADIUS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 smtClean="0"/>
              <a:t>WLU – open </a:t>
            </a:r>
            <a:r>
              <a:rPr lang="en-US" b="1" dirty="0"/>
              <a:t>network that can authenticate </a:t>
            </a:r>
            <a:r>
              <a:rPr lang="en-US" b="1" dirty="0" smtClean="0"/>
              <a:t>AD </a:t>
            </a:r>
            <a:r>
              <a:rPr lang="en-US" b="1" dirty="0"/>
              <a:t>credentials via LDAP, a guest account, a campus sponsored account, or can provide MAC authentication.</a:t>
            </a:r>
          </a:p>
        </p:txBody>
      </p:sp>
    </p:spTree>
    <p:extLst>
      <p:ext uri="{BB962C8B-B14F-4D97-AF65-F5344CB8AC3E}">
        <p14:creationId xmlns:p14="http://schemas.microsoft.com/office/powerpoint/2010/main" val="69647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WPA2/802.1X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</a:t>
            </a:r>
            <a:r>
              <a:rPr lang="en-US" b="1" dirty="0"/>
              <a:t>chose </a:t>
            </a:r>
            <a:r>
              <a:rPr lang="en-US" b="1" dirty="0" err="1"/>
              <a:t>XpressConnect</a:t>
            </a:r>
            <a:r>
              <a:rPr lang="en-US" b="1" dirty="0"/>
              <a:t> from Cloudpath </a:t>
            </a:r>
            <a:r>
              <a:rPr lang="en-US" b="1" dirty="0" smtClean="0"/>
              <a:t>Networks</a:t>
            </a:r>
          </a:p>
          <a:p>
            <a:r>
              <a:rPr lang="en-US" b="1" dirty="0" smtClean="0"/>
              <a:t>This </a:t>
            </a:r>
            <a:r>
              <a:rPr lang="en-US" b="1" dirty="0"/>
              <a:t>is </a:t>
            </a:r>
            <a:r>
              <a:rPr lang="en-US" b="1" dirty="0" smtClean="0"/>
              <a:t>the </a:t>
            </a:r>
            <a:r>
              <a:rPr lang="en-US" b="1" dirty="0"/>
              <a:t>key to our WPA2/</a:t>
            </a:r>
            <a:r>
              <a:rPr lang="en-US" b="1" dirty="0" smtClean="0"/>
              <a:t>802.1X </a:t>
            </a:r>
            <a:r>
              <a:rPr lang="en-US" b="1" dirty="0"/>
              <a:t>implementation. </a:t>
            </a:r>
            <a:r>
              <a:rPr lang="en-US" b="1" dirty="0" err="1" smtClean="0"/>
              <a:t>XpressConnect</a:t>
            </a:r>
            <a:r>
              <a:rPr lang="en-US" b="1" dirty="0" smtClean="0"/>
              <a:t> </a:t>
            </a:r>
            <a:r>
              <a:rPr lang="en-US" b="1" dirty="0"/>
              <a:t>is a </a:t>
            </a:r>
            <a:r>
              <a:rPr lang="en-US" b="1" dirty="0" smtClean="0"/>
              <a:t>web-based </a:t>
            </a:r>
            <a:r>
              <a:rPr lang="en-US" b="1" dirty="0"/>
              <a:t>solution that allows students and staff to self-configure their devices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We </a:t>
            </a:r>
            <a:r>
              <a:rPr lang="en-US" b="1" dirty="0"/>
              <a:t>have an off-campus and on-campus deployment. (web ASP script on Windows 2008 IIS server)</a:t>
            </a:r>
          </a:p>
        </p:txBody>
      </p:sp>
    </p:spTree>
    <p:extLst>
      <p:ext uri="{BB962C8B-B14F-4D97-AF65-F5344CB8AC3E}">
        <p14:creationId xmlns:p14="http://schemas.microsoft.com/office/powerpoint/2010/main" val="9919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WPA2/</a:t>
            </a:r>
            <a:r>
              <a:rPr lang="en-US" dirty="0" smtClean="0"/>
              <a:t>802.1X soft.,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</a:t>
            </a:r>
            <a:r>
              <a:rPr lang="en-US" b="1" dirty="0" err="1" smtClean="0"/>
              <a:t>XpressConnect</a:t>
            </a:r>
            <a:r>
              <a:rPr lang="en-US" b="1" dirty="0" smtClean="0"/>
              <a:t> is a </a:t>
            </a:r>
            <a:r>
              <a:rPr lang="en-US" b="1" dirty="0"/>
              <a:t>q</a:t>
            </a:r>
            <a:r>
              <a:rPr lang="en-US" b="1" dirty="0" smtClean="0"/>
              <a:t>uasi</a:t>
            </a:r>
            <a:r>
              <a:rPr lang="en-US" b="1" dirty="0"/>
              <a:t>-</a:t>
            </a:r>
            <a:r>
              <a:rPr lang="en-US" b="1" dirty="0" smtClean="0"/>
              <a:t>NAC that can be packaged </a:t>
            </a:r>
            <a:r>
              <a:rPr lang="en-US" b="1" dirty="0"/>
              <a:t>Cloudpath as an IIS, Apache, CD image, or a USB image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2</a:t>
            </a:r>
            <a:r>
              <a:rPr lang="en-US" b="1" dirty="0" smtClean="0"/>
              <a:t>. </a:t>
            </a:r>
            <a:r>
              <a:rPr lang="en-US" b="1" dirty="0"/>
              <a:t>It configures Windows XP, Vista, 7, Mac 10.4 - 10.6</a:t>
            </a:r>
            <a:r>
              <a:rPr lang="en-US" b="1" dirty="0" smtClean="0"/>
              <a:t>, Ubuntu 9+, </a:t>
            </a:r>
            <a:r>
              <a:rPr lang="en-US" b="1" dirty="0" err="1"/>
              <a:t>iOS</a:t>
            </a:r>
            <a:r>
              <a:rPr lang="en-US" b="1" dirty="0"/>
              <a:t> iPods and </a:t>
            </a:r>
            <a:r>
              <a:rPr lang="en-US" b="1" dirty="0" err="1"/>
              <a:t>iPads</a:t>
            </a:r>
            <a:r>
              <a:rPr lang="en-US" b="1" dirty="0"/>
              <a:t>, Android 2.1+ devices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/>
              <a:t>3</a:t>
            </a:r>
            <a:r>
              <a:rPr lang="en-US" b="1" dirty="0" smtClean="0"/>
              <a:t>. </a:t>
            </a:r>
            <a:r>
              <a:rPr lang="en-US" b="1" dirty="0"/>
              <a:t>It saved </a:t>
            </a:r>
            <a:r>
              <a:rPr lang="en-US" b="1" dirty="0" smtClean="0"/>
              <a:t>us an </a:t>
            </a:r>
            <a:r>
              <a:rPr lang="en-US" b="1" dirty="0"/>
              <a:t>unbelievable amounts </a:t>
            </a:r>
            <a:r>
              <a:rPr lang="en-US" b="1" dirty="0" smtClean="0"/>
              <a:t>of software development hours.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91908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WPA2/</a:t>
            </a:r>
            <a:r>
              <a:rPr lang="en-US" dirty="0" smtClean="0"/>
              <a:t>802.1X soft., </a:t>
            </a:r>
            <a:r>
              <a:rPr lang="en-US" dirty="0"/>
              <a:t>cont.</a:t>
            </a:r>
          </a:p>
        </p:txBody>
      </p:sp>
      <p:pic>
        <p:nvPicPr>
          <p:cNvPr id="4" name="Content Placeholder 3" descr="Screen shot 2011-01-11 at 4.14.3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8262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Documents and Settings\kevin\Desktop\customer images\kent_state_universi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29400" y="4191000"/>
            <a:ext cx="233363" cy="23336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438400" y="5257800"/>
            <a:ext cx="1219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627287"/>
            <a:ext cx="6553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Company: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Headquartered in Denver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Domain Expertise in Wireless &amp; 802.1X</a:t>
            </a:r>
          </a:p>
          <a:p>
            <a:endParaRPr lang="en-US" sz="1200" dirty="0" smtClean="0">
              <a:solidFill>
                <a:prstClr val="black"/>
              </a:solidFill>
              <a:latin typeface="Calibri"/>
              <a:ea typeface="ＭＳ Ｐゴシック" pitchFamily="-80" charset="-12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Focus: </a:t>
            </a:r>
          </a:p>
          <a:p>
            <a:pPr lvl="1"/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Simplify Adoption of Standards-based Network Security in Diverse Environments</a:t>
            </a:r>
          </a:p>
          <a:p>
            <a:endParaRPr lang="en-US" sz="1200" dirty="0" smtClean="0">
              <a:solidFill>
                <a:prstClr val="black"/>
              </a:solidFill>
              <a:latin typeface="Calibri"/>
              <a:ea typeface="ＭＳ Ｐゴシック" pitchFamily="-80" charset="-128"/>
            </a:endParaRPr>
          </a:p>
          <a:p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Benefits of Working With Cloudpath: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Responsive &amp; Proactive Support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Shared Knowledge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Calibri"/>
              <a:ea typeface="ＭＳ Ｐゴシック" pitchFamily="-80" charset="-128"/>
            </a:endParaRPr>
          </a:p>
        </p:txBody>
      </p:sp>
      <p:pic>
        <p:nvPicPr>
          <p:cNvPr id="6" name="Picture 5" descr="C:\cloudpath\images\logos\cloudpathnetworks_logo\output\CLOUDPATH_LOGO_BLACK_ON_TRANSPARENT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57200"/>
            <a:ext cx="3497009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WPA2/</a:t>
            </a:r>
            <a:r>
              <a:rPr lang="en-US" dirty="0" smtClean="0"/>
              <a:t>802.1X soft., </a:t>
            </a:r>
            <a:r>
              <a:rPr lang="en-US" dirty="0"/>
              <a:t>cont.</a:t>
            </a:r>
          </a:p>
        </p:txBody>
      </p:sp>
      <p:pic>
        <p:nvPicPr>
          <p:cNvPr id="4" name="Content Placeholder 3" descr="Screen shot 2011-01-11 at 4.14.38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8183" b="-138183"/>
          <a:stretch>
            <a:fillRect/>
          </a:stretch>
        </p:blipFill>
        <p:spPr>
          <a:xfrm>
            <a:off x="739775" y="2638225"/>
            <a:ext cx="7662863" cy="3267075"/>
          </a:xfrm>
        </p:spPr>
      </p:pic>
    </p:spTree>
    <p:extLst>
      <p:ext uri="{BB962C8B-B14F-4D97-AF65-F5344CB8AC3E}">
        <p14:creationId xmlns:p14="http://schemas.microsoft.com/office/powerpoint/2010/main" val="156543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WPA2/</a:t>
            </a:r>
            <a:r>
              <a:rPr lang="en-US" dirty="0" smtClean="0"/>
              <a:t>802.1X soft., </a:t>
            </a:r>
            <a:r>
              <a:rPr lang="en-US" dirty="0"/>
              <a:t>cont.</a:t>
            </a:r>
          </a:p>
        </p:txBody>
      </p:sp>
      <p:pic>
        <p:nvPicPr>
          <p:cNvPr id="4" name="Content Placeholder 3" descr="Screen shot 2011-01-11 at 4.14.5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197" r="-79197"/>
          <a:stretch>
            <a:fillRect/>
          </a:stretch>
        </p:blipFill>
        <p:spPr>
          <a:xfrm>
            <a:off x="-1152212" y="2028945"/>
            <a:ext cx="11326134" cy="4829055"/>
          </a:xfrm>
        </p:spPr>
      </p:pic>
    </p:spTree>
    <p:extLst>
      <p:ext uri="{BB962C8B-B14F-4D97-AF65-F5344CB8AC3E}">
        <p14:creationId xmlns:p14="http://schemas.microsoft.com/office/powerpoint/2010/main" val="1150723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WPA2/802.1X soft., cont.</a:t>
            </a:r>
            <a:endParaRPr lang="en-US" dirty="0"/>
          </a:p>
        </p:txBody>
      </p:sp>
      <p:pic>
        <p:nvPicPr>
          <p:cNvPr id="4" name="Content Placeholder 3" descr="Wireless Network Flow Diagram - on-campu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34" r="-38334"/>
          <a:stretch>
            <a:fillRect/>
          </a:stretch>
        </p:blipFill>
        <p:spPr>
          <a:xfrm>
            <a:off x="-1063080" y="2055521"/>
            <a:ext cx="11263802" cy="4802479"/>
          </a:xfrm>
        </p:spPr>
      </p:pic>
    </p:spTree>
    <p:extLst>
      <p:ext uri="{BB962C8B-B14F-4D97-AF65-F5344CB8AC3E}">
        <p14:creationId xmlns:p14="http://schemas.microsoft.com/office/powerpoint/2010/main" val="344680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WPA2/</a:t>
            </a:r>
            <a:r>
              <a:rPr lang="en-US" dirty="0" smtClean="0"/>
              <a:t>802.1X software</a:t>
            </a:r>
            <a:r>
              <a:rPr lang="en-US" dirty="0"/>
              <a:t>, cont.</a:t>
            </a:r>
          </a:p>
        </p:txBody>
      </p:sp>
      <p:pic>
        <p:nvPicPr>
          <p:cNvPr id="4" name="Content Placeholder 3" descr="Wireless Network Flow Diagram - off-campu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115" r="-89115"/>
          <a:stretch>
            <a:fillRect/>
          </a:stretch>
        </p:blipFill>
        <p:spPr>
          <a:xfrm>
            <a:off x="-601524" y="2198212"/>
            <a:ext cx="10640063" cy="4536540"/>
          </a:xfrm>
        </p:spPr>
      </p:pic>
    </p:spTree>
    <p:extLst>
      <p:ext uri="{BB962C8B-B14F-4D97-AF65-F5344CB8AC3E}">
        <p14:creationId xmlns:p14="http://schemas.microsoft.com/office/powerpoint/2010/main" val="3435506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Role</a:t>
            </a:r>
            <a:r>
              <a:rPr lang="en-US" dirty="0"/>
              <a:t>-based </a:t>
            </a:r>
            <a:r>
              <a:rPr lang="en-US" dirty="0" smtClean="0"/>
              <a:t>user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Users derive their </a:t>
            </a:r>
            <a:r>
              <a:rPr lang="en-US" b="1" dirty="0" smtClean="0"/>
              <a:t>security roles </a:t>
            </a:r>
            <a:r>
              <a:rPr lang="en-US" b="1" dirty="0"/>
              <a:t>via </a:t>
            </a:r>
            <a:r>
              <a:rPr lang="en-US" b="1" dirty="0" smtClean="0"/>
              <a:t>RADIUS, </a:t>
            </a:r>
            <a:r>
              <a:rPr lang="en-US" b="1" dirty="0"/>
              <a:t>for the WPA2/</a:t>
            </a:r>
            <a:r>
              <a:rPr lang="en-US" b="1" dirty="0" smtClean="0"/>
              <a:t>802.1X </a:t>
            </a:r>
            <a:r>
              <a:rPr lang="en-US" b="1" dirty="0"/>
              <a:t>network</a:t>
            </a:r>
            <a:r>
              <a:rPr lang="en-US" b="1" dirty="0" smtClean="0"/>
              <a:t>, and LDAP, </a:t>
            </a:r>
            <a:r>
              <a:rPr lang="en-US" b="1" dirty="0"/>
              <a:t>for the open </a:t>
            </a:r>
            <a:r>
              <a:rPr lang="en-US" b="1" dirty="0" smtClean="0"/>
              <a:t>network</a:t>
            </a:r>
          </a:p>
          <a:p>
            <a:r>
              <a:rPr lang="en-US" b="1" dirty="0" smtClean="0"/>
              <a:t>User devices are authenticated via MAC addresses within the Aruba user database.</a:t>
            </a:r>
          </a:p>
          <a:p>
            <a:r>
              <a:rPr lang="en-US" b="1" dirty="0" smtClean="0"/>
              <a:t>We </a:t>
            </a:r>
            <a:r>
              <a:rPr lang="en-US" b="1" dirty="0"/>
              <a:t>can </a:t>
            </a:r>
            <a:r>
              <a:rPr lang="en-US" b="1" dirty="0" smtClean="0"/>
              <a:t>push </a:t>
            </a:r>
            <a:r>
              <a:rPr lang="en-US" b="1" dirty="0" err="1" smtClean="0"/>
              <a:t>stateful</a:t>
            </a:r>
            <a:r>
              <a:rPr lang="en-US" b="1" dirty="0" smtClean="0"/>
              <a:t> firewall </a:t>
            </a:r>
            <a:r>
              <a:rPr lang="en-US" b="1" dirty="0"/>
              <a:t>changes to entire classes of users with a few lines of code or a couple of mouse clicks.</a:t>
            </a:r>
          </a:p>
        </p:txBody>
      </p:sp>
    </p:spTree>
    <p:extLst>
      <p:ext uri="{BB962C8B-B14F-4D97-AF65-F5344CB8AC3E}">
        <p14:creationId xmlns:p14="http://schemas.microsoft.com/office/powerpoint/2010/main" val="587991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Role-based user </a:t>
            </a:r>
            <a:r>
              <a:rPr lang="en-US" dirty="0" smtClean="0"/>
              <a:t>access, cont.</a:t>
            </a:r>
            <a:endParaRPr lang="en-US" dirty="0"/>
          </a:p>
        </p:txBody>
      </p:sp>
      <p:pic>
        <p:nvPicPr>
          <p:cNvPr id="4" name="Content Placeholder 3" descr="Open-Network-Auth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215" r="-62215"/>
          <a:stretch>
            <a:fillRect/>
          </a:stretch>
        </p:blipFill>
        <p:spPr>
          <a:xfrm>
            <a:off x="-976881" y="1977328"/>
            <a:ext cx="11103865" cy="4734152"/>
          </a:xfrm>
        </p:spPr>
      </p:pic>
    </p:spTree>
    <p:extLst>
      <p:ext uri="{BB962C8B-B14F-4D97-AF65-F5344CB8AC3E}">
        <p14:creationId xmlns:p14="http://schemas.microsoft.com/office/powerpoint/2010/main" val="412752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Role-based user </a:t>
            </a:r>
            <a:r>
              <a:rPr lang="en-US" dirty="0" smtClean="0"/>
              <a:t>access, cont.</a:t>
            </a:r>
            <a:endParaRPr lang="en-US" dirty="0"/>
          </a:p>
        </p:txBody>
      </p:sp>
      <p:pic>
        <p:nvPicPr>
          <p:cNvPr id="5" name="Content Placeholder 4" descr="Secure-Network-Auth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66" r="-6566"/>
          <a:stretch>
            <a:fillRect/>
          </a:stretch>
        </p:blipFill>
        <p:spPr>
          <a:xfrm>
            <a:off x="-340816" y="2309369"/>
            <a:ext cx="9989952" cy="4259355"/>
          </a:xfrm>
        </p:spPr>
      </p:pic>
    </p:spTree>
    <p:extLst>
      <p:ext uri="{BB962C8B-B14F-4D97-AF65-F5344CB8AC3E}">
        <p14:creationId xmlns:p14="http://schemas.microsoft.com/office/powerpoint/2010/main" val="2137868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Increasing WPA2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Students expect wireless throughout the entire campus.</a:t>
            </a:r>
          </a:p>
          <a:p>
            <a:r>
              <a:rPr lang="en-US" b="1" dirty="0" smtClean="0"/>
              <a:t>That being said, they’ll keep logging into portals over and over and over again…</a:t>
            </a:r>
            <a:endParaRPr lang="en-US" b="1" dirty="0"/>
          </a:p>
          <a:p>
            <a:r>
              <a:rPr lang="en-US" b="1" dirty="0"/>
              <a:t>The question became: "How are we going to force students to use the secure network</a:t>
            </a:r>
            <a:r>
              <a:rPr lang="en-US" b="1" dirty="0" smtClean="0"/>
              <a:t>?”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685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Increasing WPA2 usage,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Answer: </a:t>
            </a:r>
            <a:r>
              <a:rPr lang="en-US" b="1" dirty="0" err="1" smtClean="0"/>
              <a:t>stateful</a:t>
            </a:r>
            <a:r>
              <a:rPr lang="en-US" b="1" dirty="0" smtClean="0"/>
              <a:t> firewall “fun restrictions” on “-Restricted” roles</a:t>
            </a:r>
          </a:p>
          <a:p>
            <a:r>
              <a:rPr lang="en-US" b="1" dirty="0" smtClean="0"/>
              <a:t>We blocked the following sites on the open network:</a:t>
            </a:r>
          </a:p>
          <a:p>
            <a:pPr lvl="1"/>
            <a:r>
              <a:rPr lang="en-US" b="1" dirty="0" smtClean="0"/>
              <a:t>Facebook</a:t>
            </a:r>
          </a:p>
          <a:p>
            <a:pPr lvl="1"/>
            <a:r>
              <a:rPr lang="fi-FI" b="1" dirty="0" err="1" smtClean="0"/>
              <a:t>Hulu</a:t>
            </a:r>
            <a:endParaRPr lang="fi-FI" b="1" dirty="0"/>
          </a:p>
          <a:p>
            <a:pPr lvl="1"/>
            <a:r>
              <a:rPr lang="fi-FI" b="1" dirty="0" err="1" smtClean="0"/>
              <a:t>Pandora</a:t>
            </a:r>
            <a:r>
              <a:rPr lang="fi-FI" b="1" dirty="0" smtClean="0"/>
              <a:t> </a:t>
            </a:r>
            <a:endParaRPr lang="fi-FI" b="1" dirty="0"/>
          </a:p>
          <a:p>
            <a:pPr lvl="1"/>
            <a:r>
              <a:rPr lang="fi-FI" b="1" dirty="0" err="1" smtClean="0"/>
              <a:t>MySpace</a:t>
            </a:r>
            <a:r>
              <a:rPr lang="fi-FI" b="1" dirty="0" smtClean="0"/>
              <a:t> </a:t>
            </a:r>
            <a:endParaRPr lang="fi-FI" b="1" dirty="0"/>
          </a:p>
          <a:p>
            <a:pPr lvl="1"/>
            <a:r>
              <a:rPr lang="fi-FI" b="1" dirty="0" smtClean="0"/>
              <a:t>ESPN</a:t>
            </a:r>
            <a:endParaRPr lang="fi-FI" b="1" dirty="0"/>
          </a:p>
          <a:p>
            <a:pPr lvl="1"/>
            <a:r>
              <a:rPr lang="fi-FI" b="1" dirty="0" err="1" smtClean="0"/>
              <a:t>Youtube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965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Current WPA2/802.1X usage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5307522"/>
              </p:ext>
            </p:extLst>
          </p:nvPr>
        </p:nvGraphicFramePr>
        <p:xfrm>
          <a:off x="739775" y="2770188"/>
          <a:ext cx="7662863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3331028" y="3178629"/>
            <a:ext cx="3199266" cy="1088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30294" y="2993572"/>
            <a:ext cx="1850572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Goal 90%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92287" y="4757839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99%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27172" y="4757839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96%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4757839"/>
            <a:ext cx="74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ola logo16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01200" y="4038600"/>
            <a:ext cx="1371600" cy="1371600"/>
          </a:xfrm>
          <a:prstGeom prst="rect">
            <a:avLst/>
          </a:prstGeom>
          <a:noFill/>
        </p:spPr>
      </p:pic>
      <p:pic>
        <p:nvPicPr>
          <p:cNvPr id="2058" name="Picture 10" descr="University of Texas - UT TYLER LOGO">
            <a:hlinkClick r:id="rId5" tooltip="University of Texas - UT TYLER LOGO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77400" y="3200400"/>
            <a:ext cx="961401" cy="685800"/>
          </a:xfrm>
          <a:prstGeom prst="rect">
            <a:avLst/>
          </a:prstGeom>
          <a:noFill/>
        </p:spPr>
      </p:pic>
      <p:pic>
        <p:nvPicPr>
          <p:cNvPr id="31" name="Picture 30" descr="logoboard2---ForPptImage.jpg"/>
          <p:cNvPicPr>
            <a:picLocks noChangeAspect="1"/>
          </p:cNvPicPr>
          <p:nvPr/>
        </p:nvPicPr>
        <p:blipFill>
          <a:blip r:embed="rId7" cstate="print"/>
          <a:srcRect l="1787" t="1667" r="833" b="1667"/>
          <a:stretch>
            <a:fillRect/>
          </a:stretch>
        </p:blipFill>
        <p:spPr>
          <a:xfrm>
            <a:off x="609600" y="1447800"/>
            <a:ext cx="8413376" cy="4198126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X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pressConnect</a:t>
            </a:r>
            <a:r>
              <a:rPr lang="en-US" sz="2000" b="1" baseline="100000" dirty="0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™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 Customers</a:t>
            </a:r>
            <a:endParaRPr lang="en-US" sz="2800" baseline="100000" dirty="0" smtClean="0">
              <a:solidFill>
                <a:prstClr val="black"/>
              </a:solidFill>
              <a:latin typeface="Arial" pitchFamily="34" charset="0"/>
              <a:ea typeface="ＭＳ Ｐゴシック" pitchFamily="-80" charset="-128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85800" y="6019800"/>
            <a:ext cx="8305800" cy="609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&gt; 100 Universities              &gt; 1 Million Students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Tier-1 / Help Desk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wireless network had been a “black box” for our Tier-1 / Help Desk staff in previous years.</a:t>
            </a:r>
          </a:p>
          <a:p>
            <a:r>
              <a:rPr lang="en-US" b="1" dirty="0" smtClean="0"/>
              <a:t>They now have read-only access to Airwave – Aruba’s vendor-neutral wireless management system.</a:t>
            </a:r>
          </a:p>
          <a:p>
            <a:r>
              <a:rPr lang="en-US" b="1" dirty="0" smtClean="0"/>
              <a:t>We </a:t>
            </a:r>
            <a:r>
              <a:rPr lang="en-US" b="1" dirty="0"/>
              <a:t>had staff training to interpret the data </a:t>
            </a:r>
            <a:r>
              <a:rPr lang="en-US" b="1" dirty="0" smtClean="0"/>
              <a:t>in Airwave.</a:t>
            </a:r>
          </a:p>
          <a:p>
            <a:r>
              <a:rPr lang="en-US" b="1" dirty="0" smtClean="0"/>
              <a:t>Help Desk staff provisions and creates sponsored guests.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752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Tier-1 / Help Desk support</a:t>
            </a:r>
          </a:p>
        </p:txBody>
      </p:sp>
      <p:pic>
        <p:nvPicPr>
          <p:cNvPr id="6" name="Content Placeholder 5" descr="Screen shot 2011-01-11 at 4.37.36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05" r="-19405"/>
          <a:stretch>
            <a:fillRect/>
          </a:stretch>
        </p:blipFill>
        <p:spPr>
          <a:xfrm>
            <a:off x="-544938" y="1955250"/>
            <a:ext cx="10240336" cy="4366110"/>
          </a:xfrm>
        </p:spPr>
      </p:pic>
    </p:spTree>
    <p:extLst>
      <p:ext uri="{BB962C8B-B14F-4D97-AF65-F5344CB8AC3E}">
        <p14:creationId xmlns:p14="http://schemas.microsoft.com/office/powerpoint/2010/main" val="193289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Tier-1 / Help Desk support</a:t>
            </a:r>
          </a:p>
        </p:txBody>
      </p:sp>
      <p:pic>
        <p:nvPicPr>
          <p:cNvPr id="4" name="Content Placeholder 3" descr="Screen shot 2011-01-11 at 4.44.39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82" b="-217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5185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Tier-1 / Help Desk support</a:t>
            </a:r>
          </a:p>
        </p:txBody>
      </p:sp>
      <p:pic>
        <p:nvPicPr>
          <p:cNvPr id="4" name="Content Placeholder 3" descr="Screen shot 2011-01-11 at 4.40.3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39" r="-6939"/>
          <a:stretch>
            <a:fillRect/>
          </a:stretch>
        </p:blipFill>
        <p:spPr>
          <a:xfrm>
            <a:off x="0" y="2389751"/>
            <a:ext cx="9142858" cy="3898185"/>
          </a:xfrm>
        </p:spPr>
      </p:pic>
    </p:spTree>
    <p:extLst>
      <p:ext uri="{BB962C8B-B14F-4D97-AF65-F5344CB8AC3E}">
        <p14:creationId xmlns:p14="http://schemas.microsoft.com/office/powerpoint/2010/main" val="325175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Tier-1 / Help Desk support</a:t>
            </a:r>
          </a:p>
        </p:txBody>
      </p:sp>
      <p:pic>
        <p:nvPicPr>
          <p:cNvPr id="4" name="Content Placeholder 3" descr="Screen shot 2011-01-11 at 4.40.42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99" r="-24999"/>
          <a:stretch>
            <a:fillRect/>
          </a:stretch>
        </p:blipFill>
        <p:spPr>
          <a:xfrm>
            <a:off x="-458947" y="2265637"/>
            <a:ext cx="10281408" cy="4383622"/>
          </a:xfrm>
        </p:spPr>
      </p:pic>
    </p:spTree>
    <p:extLst>
      <p:ext uri="{BB962C8B-B14F-4D97-AF65-F5344CB8AC3E}">
        <p14:creationId xmlns:p14="http://schemas.microsoft.com/office/powerpoint/2010/main" val="198773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Tier-1 / Help Desk support</a:t>
            </a:r>
          </a:p>
        </p:txBody>
      </p:sp>
      <p:pic>
        <p:nvPicPr>
          <p:cNvPr id="4" name="Content Placeholder 3" descr="Screen shot 2011-01-11 at 4.40.50 PM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30" b="-44730"/>
          <a:stretch>
            <a:fillRect/>
          </a:stretch>
        </p:blipFill>
        <p:spPr>
          <a:xfrm>
            <a:off x="121140" y="2770095"/>
            <a:ext cx="8885011" cy="3788248"/>
          </a:xfrm>
        </p:spPr>
      </p:pic>
    </p:spTree>
    <p:extLst>
      <p:ext uri="{BB962C8B-B14F-4D97-AF65-F5344CB8AC3E}">
        <p14:creationId xmlns:p14="http://schemas.microsoft.com/office/powerpoint/2010/main" val="140722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Successful deployment!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We were able to meet all of our stated goals!</a:t>
            </a:r>
          </a:p>
          <a:p>
            <a:r>
              <a:rPr lang="en-US" b="1" dirty="0" smtClean="0"/>
              <a:t>But…</a:t>
            </a:r>
          </a:p>
          <a:p>
            <a:r>
              <a:rPr lang="en-US" b="1" dirty="0" smtClean="0"/>
              <a:t>There’s no such thing as a canned WPA2/802.1X deployment… we ran into some “gotchas”…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25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“Gotchas”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Not all wireless 802.1X devices are the same…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3409950"/>
            <a:ext cx="26416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1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“Gotchas,”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A </a:t>
            </a:r>
            <a:r>
              <a:rPr lang="en-US" b="1" dirty="0"/>
              <a:t>one-to-one replacement of older wireless equipment may lead to problems.</a:t>
            </a:r>
          </a:p>
          <a:p>
            <a:pPr lvl="1"/>
            <a:r>
              <a:rPr lang="en-US" b="1" dirty="0" smtClean="0"/>
              <a:t>Hallway </a:t>
            </a:r>
            <a:r>
              <a:rPr lang="en-US" b="1" dirty="0"/>
              <a:t>deployment of APs may cause problems.</a:t>
            </a:r>
          </a:p>
          <a:p>
            <a:pPr lvl="1"/>
            <a:r>
              <a:rPr lang="en-US" b="1" dirty="0" smtClean="0"/>
              <a:t>Apple </a:t>
            </a:r>
            <a:r>
              <a:rPr lang="en-US" b="1" dirty="0"/>
              <a:t>devices tend to "cling" to </a:t>
            </a:r>
            <a:r>
              <a:rPr lang="en-US" b="1" dirty="0" smtClean="0"/>
              <a:t>5Ghz</a:t>
            </a:r>
          </a:p>
        </p:txBody>
      </p:sp>
      <p:pic>
        <p:nvPicPr>
          <p:cNvPr id="4" name="Picture 3" descr="ToomerResidenceHallDorm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7317"/>
            <a:ext cx="9115172" cy="16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5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 WPA2/802.1X network is an achievable goal!</a:t>
            </a:r>
          </a:p>
          <a:p>
            <a:endParaRPr lang="en-US" b="1" dirty="0"/>
          </a:p>
          <a:p>
            <a:r>
              <a:rPr lang="en-US" b="1" dirty="0" smtClean="0"/>
              <a:t>96% of students and 99% of staff use WPA2/802.1X</a:t>
            </a:r>
          </a:p>
          <a:p>
            <a:endParaRPr lang="en-US" b="1" dirty="0"/>
          </a:p>
          <a:p>
            <a:r>
              <a:rPr lang="en-US" b="1" dirty="0" smtClean="0"/>
              <a:t>There’s always more work to do…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3874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4800" b="1" dirty="0" err="1" smtClean="0">
                <a:solidFill>
                  <a:srgbClr val="404040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X</a:t>
            </a:r>
            <a:r>
              <a:rPr lang="en-US" sz="3200" b="1" dirty="0" err="1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pressConnect</a:t>
            </a:r>
            <a:r>
              <a:rPr lang="en-US" sz="2000" b="1" baseline="100000" dirty="0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™</a:t>
            </a: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 Capabilities</a:t>
            </a:r>
            <a:endParaRPr lang="en-US" sz="2800" baseline="100000" dirty="0" smtClean="0">
              <a:solidFill>
                <a:prstClr val="black"/>
              </a:solidFill>
              <a:latin typeface="Arial" pitchFamily="34" charset="0"/>
              <a:ea typeface="ＭＳ Ｐゴシック" pitchFamily="-80" charset="-128"/>
              <a:cs typeface="Arial" pitchFamily="34" charset="0"/>
            </a:endParaRPr>
          </a:p>
        </p:txBody>
      </p:sp>
      <p:pic>
        <p:nvPicPr>
          <p:cNvPr id="10" name="Picture 9" descr="C:\Documents and Settings\kevin\Desktop\customer images\kent_state_universit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34200" y="3657600"/>
            <a:ext cx="233363" cy="233363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914400" y="1592282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Comprehensive On-Ramping Tool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Perform Network Configuration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Resolve Software Conflicts Affecting Wireless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Minimize User Errors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Install Network-Related Software (NAC Agents, Pharos, etc)</a:t>
            </a:r>
          </a:p>
          <a:p>
            <a:pPr marL="971550" lvl="1" indent="-514350">
              <a:buFont typeface="Arial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Verify Association, Authentication &amp; DHCP Success</a:t>
            </a:r>
          </a:p>
          <a:p>
            <a:pPr marL="514350" indent="-514350"/>
            <a:endParaRPr lang="en-US" sz="2800" dirty="0" smtClean="0">
              <a:solidFill>
                <a:prstClr val="black"/>
              </a:solidFill>
              <a:latin typeface="Calibri"/>
              <a:ea typeface="ＭＳ Ｐゴシック" pitchFamily="-80" charset="-128"/>
            </a:endParaRPr>
          </a:p>
          <a:p>
            <a:pPr marL="514350" indent="-514350"/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Wireless &amp; Wired 802.1X Networks</a:t>
            </a:r>
          </a:p>
          <a:p>
            <a:pPr marL="971550" lvl="1" indent="-514350"/>
            <a:endParaRPr lang="en-US" sz="2000" b="1" dirty="0" smtClean="0">
              <a:solidFill>
                <a:prstClr val="black"/>
              </a:solidFill>
              <a:latin typeface="Calibri"/>
              <a:ea typeface="ＭＳ Ｐゴシック" pitchFamily="-80" charset="-128"/>
            </a:endParaRPr>
          </a:p>
          <a:p>
            <a:pPr marL="514350" indent="-514350"/>
            <a:r>
              <a:rPr lang="en-US" sz="2800" dirty="0" smtClean="0">
                <a:solidFill>
                  <a:prstClr val="black"/>
                </a:solidFill>
                <a:latin typeface="Calibri"/>
                <a:ea typeface="ＭＳ Ｐゴシック" pitchFamily="-80" charset="-128"/>
              </a:rPr>
              <a:t>Cross-Platform Support</a:t>
            </a:r>
          </a:p>
          <a:p>
            <a:pPr marL="971550" lvl="1" indent="-514350">
              <a:buFont typeface="Arial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  <a:ea typeface="ＭＳ Ｐゴシック" pitchFamily="-80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85800" y="5257800"/>
            <a:ext cx="8305800" cy="1066801"/>
            <a:chOff x="685800" y="2514600"/>
            <a:chExt cx="8305800" cy="1066801"/>
          </a:xfrm>
        </p:grpSpPr>
        <p:grpSp>
          <p:nvGrpSpPr>
            <p:cNvPr id="2" name="Group 20"/>
            <p:cNvGrpSpPr/>
            <p:nvPr/>
          </p:nvGrpSpPr>
          <p:grpSpPr>
            <a:xfrm>
              <a:off x="685800" y="2514600"/>
              <a:ext cx="7391400" cy="1066801"/>
              <a:chOff x="1447800" y="2895599"/>
              <a:chExt cx="7391400" cy="1066801"/>
            </a:xfrm>
          </p:grpSpPr>
          <p:pic>
            <p:nvPicPr>
              <p:cNvPr id="1028" name="Picture 4" descr="http://ts1.mm.bing.net/images/thumbnail.aspx?q=1501943105030&amp;id=941e260101eb4ae90a644113d6b606cc&amp;tmaxh=85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657600" y="3124199"/>
                <a:ext cx="839095" cy="685800"/>
              </a:xfrm>
              <a:prstGeom prst="rect">
                <a:avLst/>
              </a:prstGeom>
              <a:noFill/>
            </p:spPr>
          </p:pic>
          <p:pic>
            <p:nvPicPr>
              <p:cNvPr id="1030" name="Picture 6" descr="http://ts2.mm.bing.net/images/thumbnail.aspx?q=1582396277237&amp;id=8656dd9bfca71d44f829035bab9e0799&amp;url=http%3a%2f%2fwww.blog.wareseeker.com%2fwp-content%2fuploads%2f2009%2f10%2fLogo-Windows-XPI-4-652-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447800" y="3124200"/>
                <a:ext cx="1156137" cy="838200"/>
              </a:xfrm>
              <a:prstGeom prst="rect">
                <a:avLst/>
              </a:prstGeom>
              <a:noFill/>
            </p:spPr>
          </p:pic>
          <p:pic>
            <p:nvPicPr>
              <p:cNvPr id="1032" name="Picture 8" descr="http://ts3.mm.bing.net/images/thumbnail.aspx?q=1461539701098&amp;id=2be52c7566aa6d884350b2baabda54a2&amp;url=http%3a%2f%2fwww.visualsteps.com%2fimages%2fwindows_Vista_logo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667000" y="3047999"/>
                <a:ext cx="1033220" cy="762000"/>
              </a:xfrm>
              <a:prstGeom prst="rect">
                <a:avLst/>
              </a:prstGeom>
              <a:noFill/>
            </p:spPr>
          </p:pic>
          <p:pic>
            <p:nvPicPr>
              <p:cNvPr id="1036" name="Picture 12" descr="http://ts1.mm.bing.net/images/thumbnail.aspx?q=1621092208400&amp;id=b209619bf3769339e800571bb4299fec&amp;url=http%3a%2f%2fcdn1.afterdawn.com%2fv3%2fnews%2fos_x_leopard-logo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486400" y="2971799"/>
                <a:ext cx="838200" cy="838200"/>
              </a:xfrm>
              <a:prstGeom prst="rect">
                <a:avLst/>
              </a:prstGeom>
              <a:noFill/>
            </p:spPr>
          </p:pic>
          <p:pic>
            <p:nvPicPr>
              <p:cNvPr id="1038" name="Picture 14" descr="http://ts1.mm.bing.net/images/thumbnail.aspx?q=1427625019392&amp;id=dcf77d3102c0cad3d471912f04e6fc01&amp;url=http%3a%2f%2fen.onsoftware.com%2fwp-content%2fuploads%2f2009%2f06%2fsnowleopardlogo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400800" y="2971799"/>
                <a:ext cx="822483" cy="838200"/>
              </a:xfrm>
              <a:prstGeom prst="rect">
                <a:avLst/>
              </a:prstGeom>
              <a:noFill/>
            </p:spPr>
          </p:pic>
          <p:pic>
            <p:nvPicPr>
              <p:cNvPr id="1040" name="Picture 16" descr="http://ts1.mm.bing.net/images/thumbnail.aspx?q=1354875409292&amp;id=f9b20410a73578777b376d2678689e93&amp;url=http%3a%2f%2fwww.theapplecollection.com%2fshop%2fimages%2ftiger_cd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15385"/>
              <a:stretch>
                <a:fillRect/>
              </a:stretch>
            </p:blipFill>
            <p:spPr bwMode="auto">
              <a:xfrm>
                <a:off x="4572000" y="2971800"/>
                <a:ext cx="842010" cy="838200"/>
              </a:xfrm>
              <a:prstGeom prst="rect">
                <a:avLst/>
              </a:prstGeom>
              <a:noFill/>
            </p:spPr>
          </p:pic>
          <p:pic>
            <p:nvPicPr>
              <p:cNvPr id="1042" name="Picture 18" descr="http://ts3.mm.bing.net/images/thumbnail.aspx?q=1356012783286&amp;id=f47842cb9646d3231a8b3e51a6dc2168&amp;url=http%3a%2f%2fwww.crackpot.ws%2fwp-content%2fuploads%2f2009%2f08%2fubuntu-logo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391400" y="2971800"/>
                <a:ext cx="722947" cy="838200"/>
              </a:xfrm>
              <a:prstGeom prst="rect">
                <a:avLst/>
              </a:prstGeom>
              <a:noFill/>
            </p:spPr>
          </p:pic>
          <p:pic>
            <p:nvPicPr>
              <p:cNvPr id="1044" name="Picture 20" descr="http://ts2.mm.bing.net/images/thumbnail.aspx?q=1469427824225&amp;id=a973f9607412f127afdf991d62dc396e&amp;url=http%3a%2f%2fwww.mapds.com.au%2fnewsletters%2f0807%2fiphone_home.gif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8244840" y="2895599"/>
                <a:ext cx="594360" cy="990600"/>
              </a:xfrm>
              <a:prstGeom prst="rect">
                <a:avLst/>
              </a:prstGeom>
              <a:noFill/>
            </p:spPr>
          </p:pic>
        </p:grpSp>
        <p:pic>
          <p:nvPicPr>
            <p:cNvPr id="5123" name="Picture 3" descr="android-logo-white">
              <a:hlinkClick r:id="rId12" tooltip="android-logo-white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115300" y="2552700"/>
              <a:ext cx="876300" cy="8763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Kevin </a:t>
            </a:r>
            <a:r>
              <a:rPr lang="en-US" b="1" dirty="0" err="1"/>
              <a:t>Koster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 algn="ctr">
              <a:buNone/>
            </a:pPr>
            <a:r>
              <a:rPr lang="en-US" b="1" dirty="0" smtClean="0"/>
              <a:t>Founder </a:t>
            </a:r>
            <a:r>
              <a:rPr lang="en-US" b="1" dirty="0"/>
              <a:t>and Technical Lead – Cloudpath Networks </a:t>
            </a:r>
            <a:r>
              <a:rPr lang="en-US" b="1" dirty="0" smtClean="0"/>
              <a:t> </a:t>
            </a:r>
            <a:r>
              <a:rPr lang="en-US" b="1" dirty="0">
                <a:hlinkClick r:id="rId2"/>
              </a:rPr>
              <a:t>kevin@</a:t>
            </a:r>
            <a:r>
              <a:rPr lang="en-US" b="1" dirty="0" smtClean="0">
                <a:hlinkClick r:id="rId2"/>
              </a:rPr>
              <a:t>cloudpath.net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Mike Courtney</a:t>
            </a:r>
          </a:p>
          <a:p>
            <a:pPr marL="0" indent="0" algn="ctr">
              <a:buNone/>
            </a:pPr>
            <a:r>
              <a:rPr lang="en-US" b="1" dirty="0" smtClean="0"/>
              <a:t>Network Engineer – Washington and Lee University </a:t>
            </a:r>
            <a:r>
              <a:rPr lang="en-US" b="1" dirty="0" smtClean="0">
                <a:hlinkClick r:id="rId3"/>
              </a:rPr>
              <a:t>mcourtney@wlu.edu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657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0400" y="2972930"/>
            <a:ext cx="2971800" cy="229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10800000">
            <a:off x="1524000" y="2362200"/>
            <a:ext cx="4038602" cy="3581402"/>
          </a:xfrm>
          <a:prstGeom prst="straightConnector1">
            <a:avLst/>
          </a:prstGeom>
          <a:ln w="1270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990600"/>
            <a:ext cx="3810000" cy="529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5448300" y="3848100"/>
            <a:ext cx="3657600" cy="838200"/>
          </a:xfrm>
          <a:prstGeom prst="straightConnector1">
            <a:avLst/>
          </a:prstGeom>
          <a:ln w="1270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7" descr="http://t3.gstatic.com/images?q=tbn:h0zrVKPiUGeejM:http://farm3.static.flickr.com/2107/2412348459_218e4d1b2a.jpg%3Fv%3D12081616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274929" y="1321469"/>
            <a:ext cx="981075" cy="914401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Student Experience – Day 1</a:t>
            </a:r>
            <a:endParaRPr lang="en-US" sz="4000" baseline="100000" dirty="0" smtClean="0">
              <a:solidFill>
                <a:prstClr val="black"/>
              </a:solidFill>
              <a:latin typeface="Arial" pitchFamily="34" charset="0"/>
              <a:ea typeface="ＭＳ Ｐゴシック" pitchFamily="-80" charset="-128"/>
              <a:cs typeface="Arial" pitchFamily="34" charset="0"/>
            </a:endParaRPr>
          </a:p>
        </p:txBody>
      </p:sp>
      <p:pic>
        <p:nvPicPr>
          <p:cNvPr id="30723" name="Picture 3" descr="G:\mac_tiger_laptop_slanted_xp.gif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91000" y="4876800"/>
            <a:ext cx="3396173" cy="2362200"/>
          </a:xfrm>
          <a:prstGeom prst="rect">
            <a:avLst/>
          </a:prstGeom>
          <a:noFill/>
        </p:spPr>
      </p:pic>
      <p:pic>
        <p:nvPicPr>
          <p:cNvPr id="12" name="Picture 7" descr="http://t3.gstatic.com/images?q=tbn:h0zrVKPiUGeejM:http://farm3.static.flickr.com/2107/2412348459_218e4d1b2a.jpg%3Fv%3D12081616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990600" y="1371600"/>
            <a:ext cx="981075" cy="9144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511201">
            <a:off x="6611218" y="1253687"/>
            <a:ext cx="267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univ</a:t>
            </a:r>
            <a:r>
              <a: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-secure</a:t>
            </a:r>
            <a:endParaRPr lang="en-US" sz="3200" b="1" dirty="0">
              <a:solidFill>
                <a:prstClr val="black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 rot="21389678">
            <a:off x="549059" y="1248264"/>
            <a:ext cx="237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univ</a:t>
            </a:r>
            <a:r>
              <a: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-open</a:t>
            </a:r>
            <a:endParaRPr lang="en-US" sz="3200" b="1" dirty="0">
              <a:solidFill>
                <a:prstClr val="black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27" name="Arc 26"/>
          <p:cNvSpPr/>
          <p:nvPr/>
        </p:nvSpPr>
        <p:spPr>
          <a:xfrm flipH="1">
            <a:off x="1295400" y="2476500"/>
            <a:ext cx="7010400" cy="2400300"/>
          </a:xfrm>
          <a:prstGeom prst="arc">
            <a:avLst>
              <a:gd name="adj1" fmla="val 11896587"/>
              <a:gd name="adj2" fmla="val 20515314"/>
            </a:avLst>
          </a:prstGeom>
          <a:ln w="101600">
            <a:solidFill>
              <a:schemeClr val="accent6">
                <a:lumMod val="75000"/>
              </a:schemeClr>
            </a:solidFill>
            <a:prstDash val="sysDot"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1905000" y="2667000"/>
            <a:ext cx="685800" cy="685800"/>
          </a:xfrm>
          <a:prstGeom prst="ellipse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C00000"/>
                </a:solidFill>
                <a:latin typeface="Calibri"/>
              </a:rPr>
              <a:t>1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00600" y="3886200"/>
            <a:ext cx="685800" cy="6858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C00000"/>
                </a:solidFill>
                <a:latin typeface="Calibri"/>
              </a:rPr>
              <a:t>2</a:t>
            </a:r>
            <a:endParaRPr lang="en-US" sz="2400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15200" y="2590800"/>
            <a:ext cx="685800" cy="6858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9BBB59"/>
                </a:solidFill>
                <a:latin typeface="Calibri"/>
              </a:rPr>
              <a:t>3</a:t>
            </a:r>
            <a:endParaRPr lang="en-US" sz="2400" dirty="0">
              <a:solidFill>
                <a:srgbClr val="9BBB59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  <p:bldP spid="31" grpId="1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 rot="5400000" flipH="1" flipV="1">
            <a:off x="5600700" y="3695700"/>
            <a:ext cx="3429000" cy="762000"/>
          </a:xfrm>
          <a:prstGeom prst="straightConnector1">
            <a:avLst/>
          </a:prstGeom>
          <a:ln w="1270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7" descr="http://t3.gstatic.com/images?q=tbn:h0zrVKPiUGeejM:http://farm3.static.flickr.com/2107/2412348459_218e4d1b2a.jpg%3Fv%3D12081616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274929" y="1321469"/>
            <a:ext cx="981075" cy="914401"/>
          </a:xfrm>
          <a:prstGeom prst="rect">
            <a:avLst/>
          </a:prstGeom>
          <a:noFill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304800"/>
            <a:ext cx="8839200" cy="9906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Arial" pitchFamily="34" charset="0"/>
                <a:ea typeface="ＭＳ Ｐゴシック" pitchFamily="-80" charset="-128"/>
                <a:cs typeface="Arial" pitchFamily="34" charset="0"/>
              </a:rPr>
              <a:t>Student Experience – Day 2+</a:t>
            </a:r>
            <a:endParaRPr lang="en-US" sz="4000" baseline="100000" dirty="0" smtClean="0">
              <a:solidFill>
                <a:prstClr val="black"/>
              </a:solidFill>
              <a:latin typeface="Arial" pitchFamily="34" charset="0"/>
              <a:ea typeface="ＭＳ Ｐゴシック" pitchFamily="-80" charset="-128"/>
              <a:cs typeface="Arial" pitchFamily="34" charset="0"/>
            </a:endParaRPr>
          </a:p>
        </p:txBody>
      </p:sp>
      <p:pic>
        <p:nvPicPr>
          <p:cNvPr id="30723" name="Picture 3" descr="G:\mac_tiger_laptop_slanted_xp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191000" y="4876800"/>
            <a:ext cx="3396173" cy="2362200"/>
          </a:xfrm>
          <a:prstGeom prst="rect">
            <a:avLst/>
          </a:prstGeom>
          <a:noFill/>
        </p:spPr>
      </p:pic>
      <p:pic>
        <p:nvPicPr>
          <p:cNvPr id="12" name="Picture 7" descr="http://t3.gstatic.com/images?q=tbn:h0zrVKPiUGeejM:http://farm3.static.flickr.com/2107/2412348459_218e4d1b2a.jpg%3Fv%3D120816166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990600" y="1371600"/>
            <a:ext cx="981075" cy="91440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511201">
            <a:off x="6611218" y="1253687"/>
            <a:ext cx="2678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univ</a:t>
            </a:r>
            <a:r>
              <a: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-secure</a:t>
            </a:r>
            <a:endParaRPr lang="en-US" sz="3200" b="1" dirty="0">
              <a:solidFill>
                <a:prstClr val="black"/>
              </a:solidFill>
              <a:latin typeface="Arial" charset="0"/>
              <a:ea typeface="ＭＳ Ｐゴシック" pitchFamily="-80" charset="-128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010400" y="3581400"/>
            <a:ext cx="685800" cy="6858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9BBB59"/>
                </a:solidFill>
                <a:latin typeface="Calibri"/>
              </a:rPr>
              <a:t>1</a:t>
            </a:r>
            <a:endParaRPr lang="en-US" sz="2400" dirty="0">
              <a:solidFill>
                <a:srgbClr val="9BBB59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 rot="21389678">
            <a:off x="549059" y="1248264"/>
            <a:ext cx="2371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univ</a:t>
            </a:r>
            <a:r>
              <a:rPr lang="en-US" sz="3200" b="1" dirty="0" smtClean="0">
                <a:solidFill>
                  <a:prstClr val="black"/>
                </a:solidFill>
                <a:latin typeface="Arial" charset="0"/>
                <a:ea typeface="ＭＳ Ｐゴシック" pitchFamily="-80" charset="-128"/>
              </a:rPr>
              <a:t>-open</a:t>
            </a:r>
            <a:endParaRPr lang="en-US" sz="3200" b="1" dirty="0">
              <a:solidFill>
                <a:prstClr val="black"/>
              </a:solidFill>
              <a:latin typeface="Arial" charset="0"/>
              <a:ea typeface="ＭＳ Ｐゴシック" pitchFamily="-80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Provide a history of wireless networking at WLU</a:t>
            </a:r>
          </a:p>
          <a:p>
            <a:r>
              <a:rPr lang="en-US" b="1" dirty="0" smtClean="0"/>
              <a:t>2.</a:t>
            </a:r>
            <a:r>
              <a:rPr lang="en-US" b="1" dirty="0"/>
              <a:t> </a:t>
            </a:r>
            <a:r>
              <a:rPr lang="en-US" b="1" dirty="0" smtClean="0"/>
              <a:t>Describe the </a:t>
            </a:r>
            <a:r>
              <a:rPr lang="en-US" b="1" dirty="0"/>
              <a:t>goals </a:t>
            </a:r>
            <a:r>
              <a:rPr lang="en-US" b="1" dirty="0" smtClean="0"/>
              <a:t>of our WPA2/802.1X project</a:t>
            </a:r>
            <a:endParaRPr lang="en-US" b="1" dirty="0"/>
          </a:p>
          <a:p>
            <a:r>
              <a:rPr lang="en-US" b="1" dirty="0" smtClean="0"/>
              <a:t>3. Discuss the </a:t>
            </a:r>
            <a:r>
              <a:rPr lang="en-US" b="1" dirty="0"/>
              <a:t>technologies that </a:t>
            </a:r>
            <a:r>
              <a:rPr lang="en-US" b="1" dirty="0" smtClean="0"/>
              <a:t>implemented </a:t>
            </a:r>
            <a:r>
              <a:rPr lang="en-US" b="1" dirty="0"/>
              <a:t>those goals</a:t>
            </a:r>
            <a:endParaRPr lang="en-US" b="1" dirty="0" smtClean="0"/>
          </a:p>
          <a:p>
            <a:r>
              <a:rPr lang="en-US" b="1" dirty="0"/>
              <a:t>4</a:t>
            </a:r>
            <a:r>
              <a:rPr lang="en-US" b="1" dirty="0" smtClean="0"/>
              <a:t>. The </a:t>
            </a:r>
            <a:r>
              <a:rPr lang="en-US" b="1" dirty="0"/>
              <a:t>"gotchas" that we hadn't anticipated.</a:t>
            </a:r>
          </a:p>
        </p:txBody>
      </p:sp>
    </p:spTree>
    <p:extLst>
      <p:ext uri="{BB962C8B-B14F-4D97-AF65-F5344CB8AC3E}">
        <p14:creationId xmlns:p14="http://schemas.microsoft.com/office/powerpoint/2010/main" val="29424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</a:t>
            </a:r>
            <a:r>
              <a:rPr lang="en-US" b="1" dirty="0"/>
              <a:t>. How many </a:t>
            </a:r>
            <a:r>
              <a:rPr lang="en-US" b="1" dirty="0" smtClean="0"/>
              <a:t>of you </a:t>
            </a:r>
            <a:r>
              <a:rPr lang="en-US" b="1" dirty="0"/>
              <a:t>are currently running a WPA2/</a:t>
            </a:r>
            <a:r>
              <a:rPr lang="en-US" b="1" dirty="0" smtClean="0"/>
              <a:t>802.1X </a:t>
            </a:r>
            <a:r>
              <a:rPr lang="en-US" b="1" dirty="0"/>
              <a:t>wireless network?</a:t>
            </a:r>
          </a:p>
          <a:p>
            <a:r>
              <a:rPr lang="en-US" b="1" dirty="0"/>
              <a:t>2. How many people are currently </a:t>
            </a:r>
            <a:r>
              <a:rPr lang="en-US" b="1" dirty="0" smtClean="0"/>
              <a:t>evaluating a WPA2</a:t>
            </a:r>
            <a:r>
              <a:rPr lang="en-US" b="1" dirty="0"/>
              <a:t>/</a:t>
            </a:r>
            <a:r>
              <a:rPr lang="en-US" b="1" dirty="0" smtClean="0"/>
              <a:t>802.1X </a:t>
            </a:r>
            <a:r>
              <a:rPr lang="en-US" b="1" dirty="0"/>
              <a:t>wireless </a:t>
            </a:r>
            <a:r>
              <a:rPr lang="en-US" b="1" dirty="0" smtClean="0"/>
              <a:t>solution?</a:t>
            </a:r>
            <a:endParaRPr lang="en-US" b="1" dirty="0"/>
          </a:p>
          <a:p>
            <a:r>
              <a:rPr lang="en-US" b="1" dirty="0"/>
              <a:t>3. What are you looking to get out of this presentation?</a:t>
            </a:r>
          </a:p>
        </p:txBody>
      </p:sp>
    </p:spTree>
    <p:extLst>
      <p:ext uri="{BB962C8B-B14F-4D97-AF65-F5344CB8AC3E}">
        <p14:creationId xmlns:p14="http://schemas.microsoft.com/office/powerpoint/2010/main" val="4230678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WLU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Washington </a:t>
            </a:r>
            <a:r>
              <a:rPr lang="en-US" b="1" dirty="0"/>
              <a:t>and Lee University is </a:t>
            </a:r>
            <a:r>
              <a:rPr lang="en-US" b="1" dirty="0" smtClean="0"/>
              <a:t>a </a:t>
            </a:r>
            <a:r>
              <a:rPr lang="en-US" b="1" dirty="0"/>
              <a:t>top 15 liberal arts university and a top 25 law school located in Lexington, Virginia. </a:t>
            </a:r>
            <a:endParaRPr lang="en-US" b="1" dirty="0" smtClean="0"/>
          </a:p>
          <a:p>
            <a:r>
              <a:rPr lang="en-US" b="1" dirty="0" smtClean="0"/>
              <a:t>There are </a:t>
            </a:r>
            <a:r>
              <a:rPr lang="en-US" b="1" dirty="0"/>
              <a:t>approximately 2,200 undergraduate and law students, 250 academic staff members, and </a:t>
            </a:r>
            <a:r>
              <a:rPr lang="en-US" b="1" dirty="0" smtClean="0"/>
              <a:t>550 professional staff members.</a:t>
            </a:r>
          </a:p>
        </p:txBody>
      </p:sp>
    </p:spTree>
    <p:extLst>
      <p:ext uri="{BB962C8B-B14F-4D97-AF65-F5344CB8AC3E}">
        <p14:creationId xmlns:p14="http://schemas.microsoft.com/office/powerpoint/2010/main" val="4196821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659</TotalTime>
  <Words>1280</Words>
  <Application>Microsoft Macintosh PowerPoint</Application>
  <PresentationFormat>On-screen Show (4:3)</PresentationFormat>
  <Paragraphs>163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Genesis</vt:lpstr>
      <vt:lpstr>4_Office Theme</vt:lpstr>
      <vt:lpstr>8_Office Theme</vt:lpstr>
      <vt:lpstr>6_Office Theme</vt:lpstr>
      <vt:lpstr>7_Office Theme</vt:lpstr>
      <vt:lpstr>The Hows and Whys of a wireless WPA2/802.1X network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 summary</vt:lpstr>
      <vt:lpstr>Opening questions</vt:lpstr>
      <vt:lpstr> WLU Overview</vt:lpstr>
      <vt:lpstr>Wireless History</vt:lpstr>
      <vt:lpstr>New wireless goals</vt:lpstr>
      <vt:lpstr>New wireless goals, cont.</vt:lpstr>
      <vt:lpstr>1. Single vendor solution</vt:lpstr>
      <vt:lpstr>1. Single vendor solution</vt:lpstr>
      <vt:lpstr>2. Unified SSID schema</vt:lpstr>
      <vt:lpstr>2. Unified SSID schema, cont.</vt:lpstr>
      <vt:lpstr>3. WPA2/802.1X software</vt:lpstr>
      <vt:lpstr>3. WPA2/802.1X soft., cont.</vt:lpstr>
      <vt:lpstr>3. WPA2/802.1X soft., cont.</vt:lpstr>
      <vt:lpstr>3. WPA2/802.1X soft., cont.</vt:lpstr>
      <vt:lpstr>3. WPA2/802.1X soft., cont.</vt:lpstr>
      <vt:lpstr>3. WPA2/802.1X soft., cont.</vt:lpstr>
      <vt:lpstr>WPA2/802.1X software, cont.</vt:lpstr>
      <vt:lpstr>4. Role-based user access</vt:lpstr>
      <vt:lpstr>4. Role-based user access, cont.</vt:lpstr>
      <vt:lpstr>4. Role-based user access, cont.</vt:lpstr>
      <vt:lpstr>5. Increasing WPA2 usage</vt:lpstr>
      <vt:lpstr>5. Increasing WPA2 usage, cont.</vt:lpstr>
      <vt:lpstr>5. Current WPA2/802.1X usage</vt:lpstr>
      <vt:lpstr>6. Tier-1 / Help Desk support</vt:lpstr>
      <vt:lpstr>6. Tier-1 / Help Desk support</vt:lpstr>
      <vt:lpstr>6. Tier-1 / Help Desk support</vt:lpstr>
      <vt:lpstr>6. Tier-1 / Help Desk support</vt:lpstr>
      <vt:lpstr>6. Tier-1 / Help Desk support</vt:lpstr>
      <vt:lpstr>6. Tier-1 / Help Desk support</vt:lpstr>
      <vt:lpstr>Successful deployment!</vt:lpstr>
      <vt:lpstr>“Gotchas”</vt:lpstr>
      <vt:lpstr>“Gotchas,” cont.</vt:lpstr>
      <vt:lpstr>Conclusion</vt:lpstr>
      <vt:lpstr>Contact</vt:lpstr>
    </vt:vector>
  </TitlesOfParts>
  <Company>Washington and Lee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How's and Why's of a wireless WPA2/802.1X network</dc:title>
  <dc:creator>Mike Courtney</dc:creator>
  <cp:lastModifiedBy>Mike Courtney</cp:lastModifiedBy>
  <cp:revision>60</cp:revision>
  <dcterms:created xsi:type="dcterms:W3CDTF">2011-01-05T01:14:40Z</dcterms:created>
  <dcterms:modified xsi:type="dcterms:W3CDTF">2011-01-13T14:12:35Z</dcterms:modified>
</cp:coreProperties>
</file>