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67" r:id="rId3"/>
    <p:sldId id="268" r:id="rId4"/>
    <p:sldId id="279" r:id="rId5"/>
    <p:sldId id="269" r:id="rId6"/>
    <p:sldId id="270" r:id="rId7"/>
    <p:sldId id="273" r:id="rId8"/>
    <p:sldId id="272" r:id="rId9"/>
    <p:sldId id="293" r:id="rId10"/>
    <p:sldId id="294" r:id="rId11"/>
    <p:sldId id="295" r:id="rId12"/>
    <p:sldId id="278" r:id="rId13"/>
    <p:sldId id="261" r:id="rId14"/>
    <p:sldId id="259" r:id="rId15"/>
    <p:sldId id="275" r:id="rId16"/>
    <p:sldId id="281" r:id="rId17"/>
    <p:sldId id="282" r:id="rId18"/>
    <p:sldId id="283" r:id="rId19"/>
    <p:sldId id="286" r:id="rId20"/>
    <p:sldId id="285" r:id="rId21"/>
    <p:sldId id="284" r:id="rId22"/>
    <p:sldId id="287" r:id="rId23"/>
    <p:sldId id="288" r:id="rId24"/>
    <p:sldId id="289" r:id="rId25"/>
    <p:sldId id="291" r:id="rId26"/>
    <p:sldId id="290" r:id="rId27"/>
    <p:sldId id="292" r:id="rId28"/>
    <p:sldId id="296" r:id="rId29"/>
    <p:sldId id="276" r:id="rId30"/>
    <p:sldId id="277" r:id="rId31"/>
    <p:sldId id="29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A7A7"/>
    <a:srgbClr val="CF5555"/>
    <a:srgbClr val="9FB783"/>
    <a:srgbClr val="FFE389"/>
    <a:srgbClr val="89A666"/>
    <a:srgbClr val="996633"/>
    <a:srgbClr val="74A879"/>
    <a:srgbClr val="B0AC00"/>
    <a:srgbClr val="73AC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1" autoAdjust="0"/>
  </p:normalViewPr>
  <p:slideViewPr>
    <p:cSldViewPr>
      <p:cViewPr>
        <p:scale>
          <a:sx n="94" d="100"/>
          <a:sy n="94" d="100"/>
        </p:scale>
        <p:origin x="-96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6B33B-E810-428D-8D1F-18C9461BE402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C8C4A-B6F2-4BD3-8179-066D600E4A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FAA8-C9D6-4AE2-A209-E52C3B03CD2C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FAA8-C9D6-4AE2-A209-E52C3B03CD2C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FAA8-C9D6-4AE2-A209-E52C3B03CD2C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FCFAA8-C9D6-4AE2-A209-E52C3B03CD2C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FC8C4A-B6F2-4BD3-8179-066D600E4AC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10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20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46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903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060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5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27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11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51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4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99D9F-1D0D-49B0-AB68-8E90FF2E0447}" type="datetimeFigureOut">
              <a:rPr lang="en-US" smtClean="0"/>
              <a:pPr/>
              <a:t>1/3/2011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3628-8960-4A1E-A8DB-ADA04518F4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6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Loey.knapp@umontana.edu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haron1.ohare@umontana.edu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4"/>
            <a:ext cx="872473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7733" y="2514600"/>
            <a:ext cx="6477000" cy="1470025"/>
          </a:xfrm>
        </p:spPr>
        <p:txBody>
          <a:bodyPr/>
          <a:lstStyle/>
          <a:p>
            <a:pPr algn="r"/>
            <a:r>
              <a:rPr lang="en-US" dirty="0" smtClean="0"/>
              <a:t>Academic Planner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4648200"/>
            <a:ext cx="6553200" cy="1752600"/>
          </a:xfrm>
        </p:spPr>
        <p:txBody>
          <a:bodyPr>
            <a:normAutofit/>
          </a:bodyPr>
          <a:lstStyle/>
          <a:p>
            <a:pPr algn="r"/>
            <a:r>
              <a:rPr lang="en-US" sz="2000" dirty="0" smtClean="0"/>
              <a:t>Loey Knapp, Associate CIO, Technology Support Services</a:t>
            </a:r>
          </a:p>
          <a:p>
            <a:pPr algn="r"/>
            <a:r>
              <a:rPr lang="en-US" sz="2000" dirty="0" smtClean="0"/>
              <a:t>Sharon O’Hare, Executive Director, Office for Student Success</a:t>
            </a:r>
          </a:p>
          <a:p>
            <a:pPr algn="r"/>
            <a:r>
              <a:rPr lang="en-US" sz="2000" dirty="0" smtClean="0"/>
              <a:t>EDUCAUSE Mid-Atlantic Regional Conference</a:t>
            </a:r>
          </a:p>
          <a:p>
            <a:pPr algn="r"/>
            <a:r>
              <a:rPr lang="en-US" sz="2000" dirty="0" smtClean="0"/>
              <a:t>January 13, 2011</a:t>
            </a:r>
            <a:endParaRPr lang="en-US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2400"/>
            <a:ext cx="22642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128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7955"/>
            <a:ext cx="9144000" cy="58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30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68" y="1066800"/>
            <a:ext cx="9204758" cy="458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5338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2" y="2209801"/>
            <a:ext cx="850794" cy="1155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355" y="2235198"/>
            <a:ext cx="888889" cy="1104762"/>
          </a:xfrm>
          <a:prstGeom prst="rect">
            <a:avLst/>
          </a:prstGeom>
        </p:spPr>
      </p:pic>
      <p:pic>
        <p:nvPicPr>
          <p:cNvPr id="12" name="Picture 2" descr="C:\Users\loey.knapp\AppData\Local\Microsoft\Windows\Temporary Internet Files\Content.IE5\GBQKL4CG\MC90043983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922" y="1342328"/>
            <a:ext cx="2771896" cy="2771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6847" y="1981201"/>
            <a:ext cx="1492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Academic </a:t>
            </a:r>
          </a:p>
          <a:p>
            <a:r>
              <a:rPr lang="en-US" sz="2400" b="1" dirty="0" smtClean="0"/>
              <a:t>Planner</a:t>
            </a:r>
          </a:p>
          <a:p>
            <a:r>
              <a:rPr lang="en-US" sz="2400" b="1" dirty="0" smtClean="0"/>
              <a:t>V3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704194" y="2358944"/>
            <a:ext cx="1755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- Advising forum</a:t>
            </a:r>
            <a:endParaRPr lang="en-US" b="1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05200" y="2787579"/>
            <a:ext cx="5715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34200" y="2787579"/>
            <a:ext cx="5715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Bent Arrow 19"/>
          <p:cNvSpPr/>
          <p:nvPr/>
        </p:nvSpPr>
        <p:spPr>
          <a:xfrm flipH="1" flipV="1">
            <a:off x="7543800" y="3581112"/>
            <a:ext cx="762000" cy="106622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Bent Arrow 20"/>
          <p:cNvSpPr/>
          <p:nvPr/>
        </p:nvSpPr>
        <p:spPr>
          <a:xfrm flipV="1">
            <a:off x="2819400" y="3581112"/>
            <a:ext cx="762000" cy="106622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43400"/>
            <a:ext cx="3510212" cy="1614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227094" y="5190744"/>
            <a:ext cx="745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Posts</a:t>
            </a:r>
            <a:endParaRPr lang="en-US" sz="2000" b="1" dirty="0"/>
          </a:p>
        </p:txBody>
      </p:sp>
      <p:sp>
        <p:nvSpPr>
          <p:cNvPr id="24" name="Right Arrow 23"/>
          <p:cNvSpPr/>
          <p:nvPr/>
        </p:nvSpPr>
        <p:spPr>
          <a:xfrm flipH="1">
            <a:off x="2593244" y="5253607"/>
            <a:ext cx="914400" cy="3200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282322" y="5098411"/>
            <a:ext cx="223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Registration</a:t>
            </a:r>
            <a:endParaRPr lang="en-US" sz="32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960524" y="396240"/>
            <a:ext cx="9156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2011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026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/>
      <p:bldP spid="24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782669"/>
            <a:ext cx="923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Student</a:t>
            </a:r>
          </a:p>
          <a:p>
            <a:pPr algn="ctr"/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86" y="3429000"/>
            <a:ext cx="850794" cy="11555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690" y="0"/>
            <a:ext cx="618811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63940"/>
            <a:ext cx="685800" cy="93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86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080" y="821174"/>
            <a:ext cx="1405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Advisor 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33400"/>
            <a:ext cx="888889" cy="11047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52" y="1843285"/>
            <a:ext cx="6838096" cy="31714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200400"/>
            <a:ext cx="2835310" cy="31422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Bent Arrow 7"/>
          <p:cNvSpPr/>
          <p:nvPr/>
        </p:nvSpPr>
        <p:spPr>
          <a:xfrm flipV="1">
            <a:off x="4572000" y="3374495"/>
            <a:ext cx="762000" cy="1066224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6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has this led?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lot of student planning activities</a:t>
            </a:r>
          </a:p>
          <a:p>
            <a:pPr lvl="1"/>
            <a:r>
              <a:rPr lang="en-US" dirty="0" smtClean="0"/>
              <a:t>V1 (no marketing): 6,000 plans</a:t>
            </a:r>
          </a:p>
          <a:p>
            <a:pPr lvl="1"/>
            <a:r>
              <a:rPr lang="en-US" dirty="0" smtClean="0"/>
              <a:t>V2 (some marketing): 13,000 plans</a:t>
            </a:r>
          </a:p>
          <a:p>
            <a:r>
              <a:rPr lang="en-US" dirty="0" smtClean="0"/>
              <a:t>Additional tools</a:t>
            </a:r>
          </a:p>
          <a:p>
            <a:pPr lvl="1"/>
            <a:r>
              <a:rPr lang="en-US" dirty="0" smtClean="0"/>
              <a:t>Course search on main UM web page</a:t>
            </a:r>
          </a:p>
          <a:p>
            <a:r>
              <a:rPr lang="en-US" dirty="0" smtClean="0"/>
              <a:t>Additional uses</a:t>
            </a:r>
          </a:p>
          <a:p>
            <a:pPr lvl="1"/>
            <a:r>
              <a:rPr lang="en-US" dirty="0" smtClean="0"/>
              <a:t>Freshman pre-registration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685800" y="609600"/>
            <a:ext cx="1371600" cy="533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93668"/>
            <a:ext cx="6858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Academic Application: 	  Freshmen Pre-registration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Used by </a:t>
            </a:r>
            <a:r>
              <a:rPr lang="en-US" sz="3200" dirty="0" err="1" smtClean="0"/>
              <a:t>UM’s</a:t>
            </a:r>
            <a:r>
              <a:rPr lang="en-US" sz="3200" dirty="0" smtClean="0"/>
              <a:t> academic advisors to build schedules for new freshmen BEFORE summer Orientations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62200"/>
            <a:ext cx="1295400" cy="1759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57400" y="3048000"/>
            <a:ext cx="9156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2010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962400"/>
            <a:ext cx="5715000" cy="1384995"/>
          </a:xfrm>
          <a:prstGeom prst="rect">
            <a:avLst/>
          </a:prstGeom>
          <a:solidFill>
            <a:srgbClr val="7DA7A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Increase freshmen engagement with college by guaranteeing enrollment in course(s) that interest them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297359"/>
            <a:ext cx="7162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Why pre-register freshmen?</a:t>
            </a:r>
          </a:p>
          <a:p>
            <a:endParaRPr lang="en-US" sz="3200" dirty="0" smtClean="0"/>
          </a:p>
          <a:p>
            <a:r>
              <a:rPr lang="en-US" sz="3200" dirty="0" smtClean="0"/>
              <a:t>Increase Freshmen retention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895600" y="2362200"/>
            <a:ext cx="5715000" cy="1384995"/>
          </a:xfrm>
          <a:prstGeom prst="rect">
            <a:avLst/>
          </a:prstGeom>
          <a:solidFill>
            <a:srgbClr val="FFE389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Ensure freshmen get off to a strong start enrolled in courses appropriate for their major AND college readiness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5562600"/>
            <a:ext cx="5715000" cy="954107"/>
          </a:xfrm>
          <a:prstGeom prst="rect">
            <a:avLst/>
          </a:prstGeom>
          <a:solidFill>
            <a:srgbClr val="CF5555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Create equity  - all freshmen have same access to courses</a:t>
            </a:r>
            <a:endParaRPr lang="en-US" sz="2800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305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How did we do it? </a:t>
            </a:r>
          </a:p>
          <a:p>
            <a:r>
              <a:rPr lang="en-US" sz="3200" dirty="0" smtClean="0"/>
              <a:t>We collected information</a:t>
            </a:r>
          </a:p>
          <a:p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828800"/>
          <a:ext cx="8001000" cy="4569721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581400"/>
                <a:gridCol w="4419600"/>
              </a:tblGrid>
              <a:tr h="48540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From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55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Information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5555"/>
                    </a:solidFill>
                  </a:tcPr>
                </a:tc>
              </a:tr>
              <a:tr h="849452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Academic Departments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7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Core Courses for the First Semester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A7A7"/>
                    </a:solidFill>
                  </a:tcPr>
                </a:tc>
              </a:tr>
              <a:tr h="213359">
                <a:tc>
                  <a:txBody>
                    <a:bodyPr/>
                    <a:lstStyle/>
                    <a:p>
                      <a:endParaRPr lang="en-US" sz="800" b="1" dirty="0">
                        <a:solidFill>
                          <a:srgbClr val="92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1213503">
                <a:tc rowSpan="4">
                  <a:txBody>
                    <a:bodyPr/>
                    <a:lstStyle/>
                    <a:p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Incoming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</a:rPr>
                        <a:t> F</a:t>
                      </a:r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reshmen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Their answers to questions on their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major’s </a:t>
                      </a:r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Academic Interest Questionnaire 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21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Placement Test</a:t>
                      </a:r>
                      <a:r>
                        <a:rPr lang="en-US" sz="2800" baseline="0" dirty="0" smtClean="0">
                          <a:solidFill>
                            <a:schemeClr val="tx1"/>
                          </a:solidFill>
                        </a:rPr>
                        <a:t> Scores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9"/>
                    </a:solidFill>
                  </a:tcPr>
                </a:tc>
              </a:tr>
              <a:tr h="4921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ACT/SAT scores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92143">
                <a:tc vMerge="1"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AC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AP Coursework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93" descr="PPT9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57200"/>
            <a:ext cx="5105400" cy="4470830"/>
          </a:xfrm>
          <a:prstGeom prst="rect">
            <a:avLst/>
          </a:prstGeom>
        </p:spPr>
      </p:pic>
      <p:sp>
        <p:nvSpPr>
          <p:cNvPr id="6" name="Explosion 2 5"/>
          <p:cNvSpPr/>
          <p:nvPr/>
        </p:nvSpPr>
        <p:spPr>
          <a:xfrm>
            <a:off x="0" y="1371600"/>
            <a:ext cx="4495800" cy="3581400"/>
          </a:xfrm>
          <a:prstGeom prst="irregularSeal2">
            <a:avLst/>
          </a:prstGeom>
          <a:solidFill>
            <a:srgbClr val="7DA7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Departments defined the courses for their majors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955040"/>
            <a:ext cx="3429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Goal:</a:t>
            </a:r>
          </a:p>
          <a:p>
            <a:pPr algn="ctr"/>
            <a:r>
              <a:rPr lang="en-US" sz="4000" dirty="0" smtClean="0"/>
              <a:t>Student Engagement &amp; Retention</a:t>
            </a:r>
            <a:endParaRPr lang="en-US" sz="4000" dirty="0"/>
          </a:p>
        </p:txBody>
      </p:sp>
      <p:sp>
        <p:nvSpPr>
          <p:cNvPr id="4" name="Up Arrow 3"/>
          <p:cNvSpPr/>
          <p:nvPr/>
        </p:nvSpPr>
        <p:spPr>
          <a:xfrm>
            <a:off x="1981200" y="3429000"/>
            <a:ext cx="5334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800600"/>
            <a:ext cx="850794" cy="11555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4866382"/>
            <a:ext cx="243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Comprehensive Academic Planning</a:t>
            </a:r>
            <a:endParaRPr lang="en-US" sz="2800" dirty="0"/>
          </a:p>
        </p:txBody>
      </p:sp>
      <p:sp>
        <p:nvSpPr>
          <p:cNvPr id="7" name="Up Arrow 6"/>
          <p:cNvSpPr/>
          <p:nvPr/>
        </p:nvSpPr>
        <p:spPr>
          <a:xfrm rot="16200000">
            <a:off x="3962400" y="4806878"/>
            <a:ext cx="533400" cy="1143000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00501"/>
            <a:ext cx="3429000" cy="24003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468492" y="4406205"/>
            <a:ext cx="3190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Tools for Effective Academic</a:t>
            </a:r>
          </a:p>
          <a:p>
            <a:pPr algn="ctr"/>
            <a:r>
              <a:rPr lang="en-US" sz="2800" dirty="0" smtClean="0"/>
              <a:t>Decision Making</a:t>
            </a:r>
            <a:endParaRPr lang="en-US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1" y="762000"/>
            <a:ext cx="3657599" cy="353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4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90" descr="PPT9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0"/>
            <a:ext cx="6929438" cy="6858000"/>
          </a:xfrm>
          <a:prstGeom prst="rect">
            <a:avLst/>
          </a:prstGeom>
        </p:spPr>
      </p:pic>
      <p:sp>
        <p:nvSpPr>
          <p:cNvPr id="8" name="Oval 7"/>
          <p:cNvSpPr>
            <a:spLocks noChangeAspect="1"/>
          </p:cNvSpPr>
          <p:nvPr/>
        </p:nvSpPr>
        <p:spPr>
          <a:xfrm>
            <a:off x="685798" y="2624328"/>
            <a:ext cx="118872" cy="1188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85800" y="3657600"/>
            <a:ext cx="118872" cy="1188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85800" y="5486400"/>
            <a:ext cx="118872" cy="118872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2 10"/>
          <p:cNvSpPr/>
          <p:nvPr/>
        </p:nvSpPr>
        <p:spPr>
          <a:xfrm>
            <a:off x="4267200" y="533400"/>
            <a:ext cx="5334000" cy="3581400"/>
          </a:xfrm>
          <a:prstGeom prst="irregularSeal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Student’s A-IQ  answers told us what courses to select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0800000">
            <a:off x="2057400" y="2667000"/>
            <a:ext cx="3124200" cy="1588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1828800" y="2971800"/>
            <a:ext cx="3505200" cy="685800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2743200" y="3429000"/>
            <a:ext cx="2743200" cy="1828800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09600" y="5410200"/>
            <a:ext cx="4419600" cy="609600"/>
          </a:xfrm>
          <a:prstGeom prst="roundRect">
            <a:avLst/>
          </a:prstGeom>
          <a:solidFill>
            <a:srgbClr val="FFC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810000" y="762000"/>
            <a:ext cx="4895553" cy="4495800"/>
            <a:chOff x="3128002" y="762000"/>
            <a:chExt cx="4590815" cy="4267200"/>
          </a:xfrm>
        </p:grpSpPr>
        <p:grpSp>
          <p:nvGrpSpPr>
            <p:cNvPr id="8" name="Group 7"/>
            <p:cNvGrpSpPr/>
            <p:nvPr/>
          </p:nvGrpSpPr>
          <p:grpSpPr>
            <a:xfrm>
              <a:off x="3128002" y="762000"/>
              <a:ext cx="4590815" cy="4267200"/>
              <a:chOff x="3348348" y="1624539"/>
              <a:chExt cx="5181600" cy="4686300"/>
            </a:xfrm>
          </p:grpSpPr>
          <p:pic>
            <p:nvPicPr>
              <p:cNvPr id="2050" name="Picture 2" descr="http://customerknowledge.files.wordpress.com/2008/07/call-center.jpg"/>
              <p:cNvPicPr>
                <a:picLocks noChangeAspect="1" noChangeArrowheads="1"/>
              </p:cNvPicPr>
              <p:nvPr/>
            </p:nvPicPr>
            <p:blipFill>
              <a:blip r:embed="rId3">
                <a:lum bright="28000" contrast="96000"/>
              </a:blip>
              <a:srcRect t="-10811" r="22108"/>
              <a:stretch>
                <a:fillRect/>
              </a:stretch>
            </p:blipFill>
            <p:spPr bwMode="auto">
              <a:xfrm>
                <a:off x="3348348" y="1624539"/>
                <a:ext cx="5181600" cy="4686300"/>
              </a:xfrm>
              <a:prstGeom prst="rect">
                <a:avLst/>
              </a:prstGeom>
              <a:noFill/>
            </p:spPr>
          </p:pic>
          <p:sp>
            <p:nvSpPr>
              <p:cNvPr id="7" name="Rectangle 6"/>
              <p:cNvSpPr/>
              <p:nvPr/>
            </p:nvSpPr>
            <p:spPr>
              <a:xfrm>
                <a:off x="3348348" y="1808409"/>
                <a:ext cx="5181600" cy="1219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5" descr="Office for Student Success logo.jpg"/>
            <p:cNvPicPr>
              <a:picLocks noChangeAspect="1"/>
            </p:cNvPicPr>
            <p:nvPr/>
          </p:nvPicPr>
          <p:blipFill>
            <a:blip r:embed="rId4">
              <a:lum/>
            </a:blip>
            <a:stretch>
              <a:fillRect/>
            </a:stretch>
          </p:blipFill>
          <p:spPr>
            <a:xfrm>
              <a:off x="6477000" y="1066800"/>
              <a:ext cx="1066800" cy="838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>
              <a:off x="4128396" y="1412929"/>
              <a:ext cx="2286615" cy="438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3 weeks in June</a:t>
              </a:r>
              <a:endParaRPr lang="en-US" sz="2400" dirty="0"/>
            </a:p>
          </p:txBody>
        </p:sp>
      </p:grpSp>
      <p:sp>
        <p:nvSpPr>
          <p:cNvPr id="14" name="Explosion 2 13"/>
          <p:cNvSpPr/>
          <p:nvPr/>
        </p:nvSpPr>
        <p:spPr>
          <a:xfrm>
            <a:off x="228600" y="0"/>
            <a:ext cx="4800600" cy="4358045"/>
          </a:xfrm>
          <a:prstGeom prst="irregularSeal2">
            <a:avLst/>
          </a:prstGeom>
          <a:solidFill>
            <a:srgbClr val="CF55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91440" rtlCol="0" anchor="t" anchorCtr="0">
            <a:spAutoFit/>
          </a:bodyPr>
          <a:lstStyle/>
          <a:p>
            <a:pPr algn="ctr"/>
            <a:endParaRPr lang="en-US" sz="2400" dirty="0" smtClean="0">
              <a:solidFill>
                <a:schemeClr val="tx1"/>
              </a:solidFill>
            </a:endParaRPr>
          </a:p>
          <a:p>
            <a:pPr defTabSz="2116138">
              <a:tabLst>
                <a:tab pos="2455863" algn="l"/>
              </a:tabLst>
            </a:pPr>
            <a:r>
              <a:rPr lang="en-US" sz="2400" dirty="0" smtClean="0">
                <a:solidFill>
                  <a:schemeClr val="tx1"/>
                </a:solidFill>
              </a:rPr>
              <a:t>Advisors built schedules for 1600 incoming Freshmen . . 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10000" y="5334000"/>
            <a:ext cx="4876800" cy="523220"/>
          </a:xfrm>
          <a:prstGeom prst="rect">
            <a:avLst/>
          </a:prstGeom>
          <a:solidFill>
            <a:srgbClr val="CF5555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. . . using </a:t>
            </a:r>
            <a:r>
              <a:rPr lang="en-US" sz="2800" b="1" dirty="0" smtClean="0"/>
              <a:t>Academic Planner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5800" y="1524000"/>
            <a:ext cx="7772400" cy="762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Live Demonstration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nagit_PPTA4" descr="PPTA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07891"/>
            <a:ext cx="9144000" cy="4168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nagit_PPT98" descr="PPT9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2982"/>
            <a:ext cx="9144000" cy="5890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A" descr="PPT9A.png"/>
          <p:cNvPicPr>
            <a:picLocks noChangeAspect="1"/>
          </p:cNvPicPr>
          <p:nvPr/>
        </p:nvPicPr>
        <p:blipFill>
          <a:blip r:embed="rId3"/>
          <a:srcRect t="9739"/>
          <a:stretch>
            <a:fillRect/>
          </a:stretch>
        </p:blipFill>
        <p:spPr>
          <a:xfrm>
            <a:off x="0" y="744932"/>
            <a:ext cx="9144000" cy="5808268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800100" y="3009900"/>
            <a:ext cx="190500" cy="639166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8480" y="3643986"/>
            <a:ext cx="13716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Schedule Conflict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9C" descr="PPT9C.png"/>
          <p:cNvPicPr>
            <a:picLocks noChangeAspect="1"/>
          </p:cNvPicPr>
          <p:nvPr/>
        </p:nvPicPr>
        <p:blipFill>
          <a:blip r:embed="rId3"/>
          <a:srcRect t="11052"/>
          <a:stretch>
            <a:fillRect/>
          </a:stretch>
        </p:blipFill>
        <p:spPr>
          <a:xfrm>
            <a:off x="0" y="659996"/>
            <a:ext cx="9144000" cy="4293004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rot="16200000" flipV="1">
            <a:off x="76200" y="2819400"/>
            <a:ext cx="1219200" cy="152400"/>
          </a:xfrm>
          <a:prstGeom prst="straightConnector1">
            <a:avLst/>
          </a:prstGeom>
          <a:ln w="825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8600" y="3505200"/>
            <a:ext cx="13716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Conflict</a:t>
            </a:r>
          </a:p>
          <a:p>
            <a:r>
              <a:rPr lang="en-US" sz="2400" dirty="0" smtClean="0"/>
              <a:t>Removed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A2" descr="PPTA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5800"/>
            <a:ext cx="9144000" cy="50912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02521"/>
            <a:ext cx="7391399" cy="62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5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we go?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7239000" y="617220"/>
            <a:ext cx="1371600" cy="5334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752600"/>
            <a:ext cx="2264229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22803"/>
            <a:ext cx="1828800" cy="1630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05200" y="24384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Partners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7600" y="25908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Partners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2743200"/>
            <a:ext cx="18288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Partners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7" name="Bent Arrow 6"/>
          <p:cNvSpPr/>
          <p:nvPr/>
        </p:nvSpPr>
        <p:spPr>
          <a:xfrm flipV="1">
            <a:off x="2438400" y="2667000"/>
            <a:ext cx="762000" cy="7620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Bent Arrow 11"/>
          <p:cNvSpPr/>
          <p:nvPr/>
        </p:nvSpPr>
        <p:spPr>
          <a:xfrm flipV="1">
            <a:off x="5410200" y="3962400"/>
            <a:ext cx="762000" cy="7620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49835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Would this be of value to your university?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Do you have an equivalent tool in use?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Would you be interested in partnering?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Would you use this if it were open source?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142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5765587" y="855223"/>
            <a:ext cx="2438400" cy="205740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-Transcript</a:t>
            </a:r>
          </a:p>
          <a:p>
            <a:r>
              <a:rPr lang="en-US" b="1" dirty="0" smtClean="0"/>
              <a:t>-Open </a:t>
            </a:r>
            <a:r>
              <a:rPr lang="en-US" b="1" dirty="0"/>
              <a:t>S</a:t>
            </a:r>
            <a:r>
              <a:rPr lang="en-US" b="1" dirty="0" smtClean="0"/>
              <a:t>eats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4408" y="38100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ERP</a:t>
            </a:r>
            <a:endParaRPr lang="en-US" sz="2400" dirty="0"/>
          </a:p>
        </p:txBody>
      </p:sp>
      <p:pic>
        <p:nvPicPr>
          <p:cNvPr id="1027" name="Picture 3" descr="C:\Users\loey.knapp\AppData\Local\Microsoft\Windows\Temporary Internet Files\Content.IE5\2DYZPFZS\MC9003838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805341"/>
            <a:ext cx="2093913" cy="20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6916" y="381000"/>
            <a:ext cx="2048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Course Catalog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4033" y="3505200"/>
            <a:ext cx="196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Piece of Paper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44" y="1905000"/>
            <a:ext cx="850794" cy="115555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 flipV="1">
            <a:off x="3200400" y="1883923"/>
            <a:ext cx="609600" cy="40207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9200" y="1883923"/>
            <a:ext cx="628073" cy="4691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loey.knapp\AppData\Local\Microsoft\Windows\Temporary Internet Files\Content.IE5\0Q8Y12BG\MC900432579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66" y="2967682"/>
            <a:ext cx="7683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83" y="4113857"/>
            <a:ext cx="2440917" cy="220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50493" y="1502006"/>
            <a:ext cx="1734791" cy="7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90600" y="1502924"/>
            <a:ext cx="2028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700" b="1" dirty="0" smtClean="0"/>
              <a:t>Course listings</a:t>
            </a:r>
          </a:p>
          <a:p>
            <a:pPr marL="285750" indent="-285750">
              <a:buFontTx/>
              <a:buChar char="-"/>
            </a:pPr>
            <a:r>
              <a:rPr lang="en-US" sz="1700" b="1" dirty="0" smtClean="0"/>
              <a:t>Course schedules</a:t>
            </a:r>
            <a:endParaRPr lang="en-US" sz="17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60524" y="396240"/>
            <a:ext cx="9156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787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Presenters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Dr. Loey Knapp</a:t>
            </a:r>
          </a:p>
          <a:p>
            <a:pPr marL="457200" lvl="1" indent="0">
              <a:buNone/>
            </a:pPr>
            <a:r>
              <a:rPr lang="en-US" sz="2200" dirty="0" smtClean="0"/>
              <a:t>Associate Chief Information Officer, Technology Support Services</a:t>
            </a:r>
          </a:p>
          <a:p>
            <a:pPr marL="457200" lvl="1" indent="0">
              <a:buNone/>
            </a:pPr>
            <a:r>
              <a:rPr lang="en-US" sz="2200" dirty="0" smtClean="0"/>
              <a:t>University of Montana</a:t>
            </a:r>
          </a:p>
          <a:p>
            <a:pPr marL="457200" lvl="1" indent="0">
              <a:buNone/>
            </a:pPr>
            <a:r>
              <a:rPr lang="en-US" sz="2200" dirty="0" smtClean="0">
                <a:hlinkClick r:id="rId3"/>
              </a:rPr>
              <a:t>Loey.knapp@umontana.edu</a:t>
            </a:r>
            <a:endParaRPr lang="en-US" sz="2200" dirty="0" smtClean="0"/>
          </a:p>
          <a:p>
            <a:pPr marL="457200" lvl="1" indent="0">
              <a:buNone/>
            </a:pPr>
            <a:r>
              <a:rPr lang="en-US" sz="2200" dirty="0" smtClean="0"/>
              <a:t>406-243-6309</a:t>
            </a:r>
          </a:p>
          <a:p>
            <a:r>
              <a:rPr lang="en-US" dirty="0" smtClean="0"/>
              <a:t>Ms. Sharon O’Hare</a:t>
            </a:r>
          </a:p>
          <a:p>
            <a:pPr marL="457200" lvl="1" indent="0">
              <a:buNone/>
            </a:pPr>
            <a:r>
              <a:rPr lang="en-US" sz="2000" dirty="0" smtClean="0"/>
              <a:t>Executive Director, Office for Student Success</a:t>
            </a:r>
          </a:p>
          <a:p>
            <a:pPr marL="457200" lvl="1" indent="0">
              <a:buNone/>
            </a:pPr>
            <a:r>
              <a:rPr lang="en-US" sz="2000" dirty="0" smtClean="0"/>
              <a:t>University of Montana</a:t>
            </a:r>
          </a:p>
          <a:p>
            <a:pPr marL="457200" lvl="1" indent="0">
              <a:buNone/>
            </a:pPr>
            <a:r>
              <a:rPr lang="en-US" sz="2000" dirty="0" smtClean="0">
                <a:hlinkClick r:id="rId4"/>
              </a:rPr>
              <a:t>Sharon1.ohare@umontana.edu</a:t>
            </a:r>
            <a:endParaRPr lang="en-US" sz="2000" dirty="0" smtClean="0"/>
          </a:p>
          <a:p>
            <a:pPr marL="457200" lvl="1" indent="0">
              <a:buNone/>
            </a:pPr>
            <a:r>
              <a:rPr lang="en-US" sz="2000" dirty="0" smtClean="0"/>
              <a:t>406-243-5672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70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25584"/>
            <a:ext cx="71810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Academic Planner Technical Specifications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524000"/>
            <a:ext cx="720267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Server Side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Java / Spring / Hibernate</a:t>
            </a:r>
          </a:p>
          <a:p>
            <a:r>
              <a:rPr lang="en-US" sz="2400" dirty="0" smtClean="0"/>
              <a:t>User Interface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GWT (UI written in Java, compiled to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Security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Spring Security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CAS single sign on</a:t>
            </a:r>
          </a:p>
          <a:p>
            <a:r>
              <a:rPr lang="en-US" sz="2400" dirty="0" smtClean="0"/>
              <a:t>ERP (Banner) Access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JDBC / Oracle stored procedures</a:t>
            </a:r>
          </a:p>
          <a:p>
            <a:r>
              <a:rPr lang="en-US" sz="2400" dirty="0" smtClean="0"/>
              <a:t>Running on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</a:t>
            </a:r>
            <a:r>
              <a:rPr lang="en-US" sz="2400" dirty="0" err="1" smtClean="0"/>
              <a:t>Redhat</a:t>
            </a:r>
            <a:endParaRPr lang="en-US" sz="2400" dirty="0" smtClean="0"/>
          </a:p>
          <a:p>
            <a:r>
              <a:rPr lang="en-US" sz="2400" dirty="0"/>
              <a:t>	</a:t>
            </a:r>
            <a:r>
              <a:rPr lang="en-US" sz="2400" dirty="0" smtClean="0"/>
              <a:t>- Apache Tomcat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Oracle 10g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253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mputr1"/>
          <p:cNvSpPr>
            <a:spLocks noEditPoints="1" noChangeArrowheads="1"/>
          </p:cNvSpPr>
          <p:nvPr/>
        </p:nvSpPr>
        <p:spPr bwMode="auto">
          <a:xfrm>
            <a:off x="5765587" y="855223"/>
            <a:ext cx="2438400" cy="205740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07763" dir="135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b="1" dirty="0" smtClean="0"/>
              <a:t>-Transcript</a:t>
            </a:r>
          </a:p>
          <a:p>
            <a:r>
              <a:rPr lang="en-US" b="1" dirty="0" smtClean="0"/>
              <a:t>-Open </a:t>
            </a:r>
            <a:r>
              <a:rPr lang="en-US" b="1" dirty="0"/>
              <a:t>S</a:t>
            </a:r>
            <a:r>
              <a:rPr lang="en-US" b="1" dirty="0" smtClean="0"/>
              <a:t>eats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654408" y="381000"/>
            <a:ext cx="660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ERP</a:t>
            </a:r>
            <a:endParaRPr lang="en-US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434033" y="3505200"/>
            <a:ext cx="1968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Piece of Paper</a:t>
            </a:r>
            <a:endParaRPr lang="en-US" sz="2400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944" y="1905000"/>
            <a:ext cx="850794" cy="1155556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 flipH="1" flipV="1">
            <a:off x="3200400" y="1883923"/>
            <a:ext cx="609600" cy="402077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5029200" y="1883923"/>
            <a:ext cx="628073" cy="469109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loey.knapp\AppData\Local\Microsoft\Windows\Temporary Internet Files\Content.IE5\0Q8Y12BG\MC900432579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66" y="2967682"/>
            <a:ext cx="76835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6199027" y="5882725"/>
            <a:ext cx="223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Registration</a:t>
            </a:r>
            <a:endParaRPr lang="en-US" sz="3200" b="1" dirty="0"/>
          </a:p>
        </p:txBody>
      </p:sp>
      <p:sp>
        <p:nvSpPr>
          <p:cNvPr id="45" name="Bent Arrow 44"/>
          <p:cNvSpPr/>
          <p:nvPr/>
        </p:nvSpPr>
        <p:spPr>
          <a:xfrm rot="16200000" flipH="1" flipV="1">
            <a:off x="6539268" y="3351857"/>
            <a:ext cx="762000" cy="762000"/>
          </a:xfrm>
          <a:prstGeom prst="ben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886200"/>
            <a:ext cx="888889" cy="1104762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762539" y="4191000"/>
            <a:ext cx="1881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 paper</a:t>
            </a:r>
          </a:p>
          <a:p>
            <a:r>
              <a:rPr lang="en-US" sz="2400" dirty="0"/>
              <a:t>w</a:t>
            </a:r>
            <a:r>
              <a:rPr lang="en-US" sz="2400" dirty="0" smtClean="0"/>
              <a:t>ith advisor</a:t>
            </a:r>
            <a:endParaRPr lang="en-US" sz="2400" dirty="0"/>
          </a:p>
        </p:txBody>
      </p:sp>
      <p:sp>
        <p:nvSpPr>
          <p:cNvPr id="48" name="Up Arrow 47"/>
          <p:cNvSpPr/>
          <p:nvPr/>
        </p:nvSpPr>
        <p:spPr>
          <a:xfrm flipV="1">
            <a:off x="6907780" y="5314771"/>
            <a:ext cx="393488" cy="628829"/>
          </a:xfrm>
          <a:prstGeom prst="upArrow">
            <a:avLst/>
          </a:prstGeom>
          <a:solidFill>
            <a:srgbClr val="C000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883" y="4113857"/>
            <a:ext cx="2440917" cy="220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 descr="C:\Users\loey.knapp\AppData\Local\Microsoft\Windows\Temporary Internet Files\Content.IE5\2DYZPFZS\MC90038389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" y="805341"/>
            <a:ext cx="2093913" cy="209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76916" y="381000"/>
            <a:ext cx="2048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Course Catalog</a:t>
            </a:r>
            <a:endParaRPr lang="en-US" sz="2400" dirty="0"/>
          </a:p>
        </p:txBody>
      </p:sp>
      <p:sp>
        <p:nvSpPr>
          <p:cNvPr id="22" name="Rectangle 21"/>
          <p:cNvSpPr/>
          <p:nvPr/>
        </p:nvSpPr>
        <p:spPr>
          <a:xfrm>
            <a:off x="1081884" y="1502006"/>
            <a:ext cx="1828800" cy="713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004128" y="1542693"/>
            <a:ext cx="2028632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700" b="1" dirty="0" smtClean="0"/>
              <a:t>Course listings</a:t>
            </a:r>
          </a:p>
          <a:p>
            <a:pPr marL="285750" indent="-285750">
              <a:buFontTx/>
              <a:buChar char="-"/>
            </a:pPr>
            <a:r>
              <a:rPr lang="en-US" sz="1700" b="1" dirty="0" smtClean="0"/>
              <a:t>Course schedules</a:t>
            </a:r>
            <a:endParaRPr lang="en-US" sz="17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60524" y="396240"/>
            <a:ext cx="9156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2007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534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5" grpId="0" animBg="1"/>
      <p:bldP spid="43" grpId="0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oey.knapp\AppData\Local\Microsoft\Windows\Temporary Internet Files\Content.IE5\GBQKL4CG\MC900439833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762000"/>
            <a:ext cx="31242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70152" y="1371600"/>
            <a:ext cx="26308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Transcript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Course listings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Course schedules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Open seats</a:t>
            </a:r>
          </a:p>
          <a:p>
            <a:pPr marL="285750" indent="-285750">
              <a:buFontTx/>
              <a:buChar char="-"/>
            </a:pPr>
            <a:r>
              <a:rPr lang="en-US" b="1" dirty="0" smtClean="0">
                <a:solidFill>
                  <a:schemeClr val="bg1"/>
                </a:solidFill>
              </a:rPr>
              <a:t>‘virtual piece of paper</a:t>
            </a:r>
            <a:r>
              <a:rPr lang="en-US" dirty="0" smtClean="0"/>
              <a:t>’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2" y="1757786"/>
            <a:ext cx="850794" cy="115555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705104" y="2335564"/>
            <a:ext cx="1143000" cy="0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1798385"/>
            <a:ext cx="1492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Academic </a:t>
            </a:r>
          </a:p>
          <a:p>
            <a:r>
              <a:rPr lang="en-US" sz="2400" b="1" dirty="0" smtClean="0"/>
              <a:t>Planner</a:t>
            </a:r>
          </a:p>
          <a:p>
            <a:r>
              <a:rPr lang="en-US" sz="2400" b="1" dirty="0" smtClean="0"/>
              <a:t>V1, 2</a:t>
            </a:r>
            <a:endParaRPr lang="en-US" sz="2400" b="1" dirty="0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792" y="4495800"/>
            <a:ext cx="2346408" cy="1798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49774" y="5715000"/>
            <a:ext cx="1389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Digital Plan</a:t>
            </a:r>
            <a:endParaRPr lang="en-US" sz="2000" b="1" dirty="0"/>
          </a:p>
        </p:txBody>
      </p:sp>
      <p:sp>
        <p:nvSpPr>
          <p:cNvPr id="30" name="Right Arrow 29"/>
          <p:cNvSpPr/>
          <p:nvPr/>
        </p:nvSpPr>
        <p:spPr>
          <a:xfrm flipH="1">
            <a:off x="4496320" y="5219243"/>
            <a:ext cx="609080" cy="3583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" y="5105400"/>
            <a:ext cx="2232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Registration</a:t>
            </a:r>
            <a:endParaRPr lang="en-US" sz="3200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49" y="4472857"/>
            <a:ext cx="888889" cy="110476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3109691" y="5684222"/>
            <a:ext cx="16911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Review plan</a:t>
            </a:r>
            <a:endParaRPr lang="en-US" sz="2400" dirty="0"/>
          </a:p>
        </p:txBody>
      </p:sp>
      <p:sp>
        <p:nvSpPr>
          <p:cNvPr id="35" name="Right Arrow 34"/>
          <p:cNvSpPr/>
          <p:nvPr/>
        </p:nvSpPr>
        <p:spPr>
          <a:xfrm flipH="1">
            <a:off x="2657848" y="5219243"/>
            <a:ext cx="609080" cy="3583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 rot="16200000" flipH="1">
            <a:off x="6199248" y="3886200"/>
            <a:ext cx="609080" cy="358376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960524" y="396240"/>
            <a:ext cx="915635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/>
              <a:t>2010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224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0" grpId="0" animBg="1"/>
      <p:bldP spid="32" grpId="0"/>
      <p:bldP spid="31" grpId="0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 Demonstration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93" y="0"/>
            <a:ext cx="8433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8" y="0"/>
            <a:ext cx="85117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826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242"/>
            <a:ext cx="9144000" cy="309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5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2661</TotalTime>
  <Words>402</Words>
  <Application>Microsoft Office PowerPoint</Application>
  <PresentationFormat>On-screen Show (4:3)</PresentationFormat>
  <Paragraphs>157</Paragraphs>
  <Slides>31</Slides>
  <Notes>26</Notes>
  <HiddenSlides>10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Academic Planner</vt:lpstr>
      <vt:lpstr>PowerPoint Presentation</vt:lpstr>
      <vt:lpstr>PowerPoint Presentation</vt:lpstr>
      <vt:lpstr>PowerPoint Presentation</vt:lpstr>
      <vt:lpstr>PowerPoint Presentation</vt:lpstr>
      <vt:lpstr>Live Demonstration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has this led?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should we go?</vt:lpstr>
      <vt:lpstr>The Presenters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Planner v3</dc:title>
  <dc:creator>Knapp, Loey</dc:creator>
  <cp:lastModifiedBy>Knapp, Loey</cp:lastModifiedBy>
  <cp:revision>75</cp:revision>
  <dcterms:created xsi:type="dcterms:W3CDTF">2010-12-06T17:21:46Z</dcterms:created>
  <dcterms:modified xsi:type="dcterms:W3CDTF">2011-01-03T21:54:34Z</dcterms:modified>
</cp:coreProperties>
</file>