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54"/>
  </p:notesMasterIdLst>
  <p:handoutMasterIdLst>
    <p:handoutMasterId r:id="rId55"/>
  </p:handoutMasterIdLst>
  <p:sldIdLst>
    <p:sldId id="286" r:id="rId2"/>
    <p:sldId id="388" r:id="rId3"/>
    <p:sldId id="389" r:id="rId4"/>
    <p:sldId id="390" r:id="rId5"/>
    <p:sldId id="391" r:id="rId6"/>
    <p:sldId id="392" r:id="rId7"/>
    <p:sldId id="393" r:id="rId8"/>
    <p:sldId id="394" r:id="rId9"/>
    <p:sldId id="395" r:id="rId10"/>
    <p:sldId id="396" r:id="rId11"/>
    <p:sldId id="397" r:id="rId12"/>
    <p:sldId id="398" r:id="rId13"/>
    <p:sldId id="399" r:id="rId14"/>
    <p:sldId id="400" r:id="rId15"/>
    <p:sldId id="401" r:id="rId16"/>
    <p:sldId id="402" r:id="rId17"/>
    <p:sldId id="403" r:id="rId18"/>
    <p:sldId id="404" r:id="rId19"/>
    <p:sldId id="405" r:id="rId20"/>
    <p:sldId id="406" r:id="rId21"/>
    <p:sldId id="407" r:id="rId22"/>
    <p:sldId id="408" r:id="rId23"/>
    <p:sldId id="409" r:id="rId24"/>
    <p:sldId id="410" r:id="rId25"/>
    <p:sldId id="386" r:id="rId26"/>
    <p:sldId id="371" r:id="rId27"/>
    <p:sldId id="372" r:id="rId28"/>
    <p:sldId id="373" r:id="rId29"/>
    <p:sldId id="354" r:id="rId30"/>
    <p:sldId id="355" r:id="rId31"/>
    <p:sldId id="374" r:id="rId32"/>
    <p:sldId id="356" r:id="rId33"/>
    <p:sldId id="358" r:id="rId34"/>
    <p:sldId id="357" r:id="rId35"/>
    <p:sldId id="359" r:id="rId36"/>
    <p:sldId id="375" r:id="rId37"/>
    <p:sldId id="361" r:id="rId38"/>
    <p:sldId id="380" r:id="rId39"/>
    <p:sldId id="378" r:id="rId40"/>
    <p:sldId id="379" r:id="rId41"/>
    <p:sldId id="383" r:id="rId42"/>
    <p:sldId id="385" r:id="rId43"/>
    <p:sldId id="382" r:id="rId44"/>
    <p:sldId id="362" r:id="rId45"/>
    <p:sldId id="411" r:id="rId46"/>
    <p:sldId id="384" r:id="rId47"/>
    <p:sldId id="376" r:id="rId48"/>
    <p:sldId id="363" r:id="rId49"/>
    <p:sldId id="368" r:id="rId50"/>
    <p:sldId id="367" r:id="rId51"/>
    <p:sldId id="369" r:id="rId52"/>
    <p:sldId id="318" r:id="rId53"/>
  </p:sldIdLst>
  <p:sldSz cx="9144000" cy="6858000" type="screen4x3"/>
  <p:notesSz cx="7019925" cy="9305925"/>
  <p:defaultTextStyle>
    <a:defPPr>
      <a:defRPr lang="en-US"/>
    </a:defPPr>
    <a:lvl1pPr algn="l" rtl="0" fontAlgn="base">
      <a:spcBef>
        <a:spcPct val="0"/>
      </a:spcBef>
      <a:spcAft>
        <a:spcPct val="0"/>
      </a:spcAft>
      <a:defRPr sz="2400" kern="1200">
        <a:solidFill>
          <a:schemeClr val="tx1"/>
        </a:solidFill>
        <a:latin typeface="Times" pitchFamily="18" charset="0"/>
        <a:ea typeface="MS PGothic"/>
        <a:cs typeface="MS PGothic"/>
      </a:defRPr>
    </a:lvl1pPr>
    <a:lvl2pPr marL="457200" algn="l" rtl="0" fontAlgn="base">
      <a:spcBef>
        <a:spcPct val="0"/>
      </a:spcBef>
      <a:spcAft>
        <a:spcPct val="0"/>
      </a:spcAft>
      <a:defRPr sz="2400" kern="1200">
        <a:solidFill>
          <a:schemeClr val="tx1"/>
        </a:solidFill>
        <a:latin typeface="Times" pitchFamily="18" charset="0"/>
        <a:ea typeface="MS PGothic"/>
        <a:cs typeface="MS PGothic"/>
      </a:defRPr>
    </a:lvl2pPr>
    <a:lvl3pPr marL="914400" algn="l" rtl="0" fontAlgn="base">
      <a:spcBef>
        <a:spcPct val="0"/>
      </a:spcBef>
      <a:spcAft>
        <a:spcPct val="0"/>
      </a:spcAft>
      <a:defRPr sz="2400" kern="1200">
        <a:solidFill>
          <a:schemeClr val="tx1"/>
        </a:solidFill>
        <a:latin typeface="Times" pitchFamily="18" charset="0"/>
        <a:ea typeface="MS PGothic"/>
        <a:cs typeface="MS PGothic"/>
      </a:defRPr>
    </a:lvl3pPr>
    <a:lvl4pPr marL="1371600" algn="l" rtl="0" fontAlgn="base">
      <a:spcBef>
        <a:spcPct val="0"/>
      </a:spcBef>
      <a:spcAft>
        <a:spcPct val="0"/>
      </a:spcAft>
      <a:defRPr sz="2400" kern="1200">
        <a:solidFill>
          <a:schemeClr val="tx1"/>
        </a:solidFill>
        <a:latin typeface="Times" pitchFamily="18" charset="0"/>
        <a:ea typeface="MS PGothic"/>
        <a:cs typeface="MS PGothic"/>
      </a:defRPr>
    </a:lvl4pPr>
    <a:lvl5pPr marL="1828800" algn="l" rtl="0" fontAlgn="base">
      <a:spcBef>
        <a:spcPct val="0"/>
      </a:spcBef>
      <a:spcAft>
        <a:spcPct val="0"/>
      </a:spcAft>
      <a:defRPr sz="2400" kern="1200">
        <a:solidFill>
          <a:schemeClr val="tx1"/>
        </a:solidFill>
        <a:latin typeface="Times" pitchFamily="18" charset="0"/>
        <a:ea typeface="MS PGothic"/>
        <a:cs typeface="MS PGothic"/>
      </a:defRPr>
    </a:lvl5pPr>
    <a:lvl6pPr marL="2286000" algn="l" defTabSz="914400" rtl="0" eaLnBrk="1" latinLnBrk="0" hangingPunct="1">
      <a:defRPr sz="2400" kern="1200">
        <a:solidFill>
          <a:schemeClr val="tx1"/>
        </a:solidFill>
        <a:latin typeface="Times" pitchFamily="18" charset="0"/>
        <a:ea typeface="MS PGothic"/>
        <a:cs typeface="MS PGothic"/>
      </a:defRPr>
    </a:lvl6pPr>
    <a:lvl7pPr marL="2743200" algn="l" defTabSz="914400" rtl="0" eaLnBrk="1" latinLnBrk="0" hangingPunct="1">
      <a:defRPr sz="2400" kern="1200">
        <a:solidFill>
          <a:schemeClr val="tx1"/>
        </a:solidFill>
        <a:latin typeface="Times" pitchFamily="18" charset="0"/>
        <a:ea typeface="MS PGothic"/>
        <a:cs typeface="MS PGothic"/>
      </a:defRPr>
    </a:lvl7pPr>
    <a:lvl8pPr marL="3200400" algn="l" defTabSz="914400" rtl="0" eaLnBrk="1" latinLnBrk="0" hangingPunct="1">
      <a:defRPr sz="2400" kern="1200">
        <a:solidFill>
          <a:schemeClr val="tx1"/>
        </a:solidFill>
        <a:latin typeface="Times" pitchFamily="18" charset="0"/>
        <a:ea typeface="MS PGothic"/>
        <a:cs typeface="MS PGothic"/>
      </a:defRPr>
    </a:lvl8pPr>
    <a:lvl9pPr marL="3657600" algn="l" defTabSz="914400" rtl="0" eaLnBrk="1" latinLnBrk="0" hangingPunct="1">
      <a:defRPr sz="2400" kern="1200">
        <a:solidFill>
          <a:schemeClr val="tx1"/>
        </a:solidFill>
        <a:latin typeface="Times" pitchFamily="18" charset="0"/>
        <a:ea typeface="MS PGothic"/>
        <a:cs typeface="MS PGothic"/>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2D050"/>
    <a:srgbClr val="B4D050"/>
    <a:srgbClr val="00008D"/>
    <a:srgbClr val="87BEDC"/>
    <a:srgbClr val="395E87"/>
    <a:srgbClr val="009242"/>
    <a:srgbClr val="B01600"/>
    <a:srgbClr val="0066FF"/>
    <a:srgbClr val="003399"/>
    <a:srgbClr val="3F5BC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9" autoAdjust="0"/>
    <p:restoredTop sz="80800" autoAdjust="0"/>
  </p:normalViewPr>
  <p:slideViewPr>
    <p:cSldViewPr>
      <p:cViewPr>
        <p:scale>
          <a:sx n="68" d="100"/>
          <a:sy n="68" d="100"/>
        </p:scale>
        <p:origin x="-3018" y="-9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2"/>
    </p:cViewPr>
  </p:sorterViewPr>
  <p:notesViewPr>
    <p:cSldViewPr>
      <p:cViewPr varScale="1">
        <p:scale>
          <a:sx n="117" d="100"/>
          <a:sy n="117" d="100"/>
        </p:scale>
        <p:origin x="-1536" y="-120"/>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41650" cy="465139"/>
          </a:xfrm>
          <a:prstGeom prst="rect">
            <a:avLst/>
          </a:prstGeom>
          <a:noFill/>
          <a:ln w="9525">
            <a:noFill/>
            <a:miter lim="800000"/>
            <a:headEnd/>
            <a:tailEnd/>
          </a:ln>
          <a:effectLst/>
        </p:spPr>
        <p:txBody>
          <a:bodyPr vert="horz" wrap="square" lIns="93273" tIns="46636" rIns="93273" bIns="46636" numCol="1" anchor="t" anchorCtr="0" compatLnSpc="1">
            <a:prstTxWarp prst="textNoShape">
              <a:avLst/>
            </a:prstTxWarp>
          </a:bodyPr>
          <a:lstStyle>
            <a:lvl1pPr eaLnBrk="0" hangingPunct="0">
              <a:defRPr sz="1100">
                <a:latin typeface="Times" pitchFamily="-108" charset="0"/>
                <a:ea typeface="ＭＳ Ｐゴシック" pitchFamily="34" charset="-128"/>
                <a:cs typeface="+mn-cs"/>
              </a:defRPr>
            </a:lvl1pPr>
          </a:lstStyle>
          <a:p>
            <a:pPr>
              <a:defRPr/>
            </a:pPr>
            <a:endParaRPr lang="en-US" dirty="0"/>
          </a:p>
        </p:txBody>
      </p:sp>
      <p:sp>
        <p:nvSpPr>
          <p:cNvPr id="5123" name="Rectangle 3"/>
          <p:cNvSpPr>
            <a:spLocks noGrp="1" noChangeArrowheads="1"/>
          </p:cNvSpPr>
          <p:nvPr>
            <p:ph type="dt" sz="quarter" idx="1"/>
          </p:nvPr>
        </p:nvSpPr>
        <p:spPr bwMode="auto">
          <a:xfrm>
            <a:off x="3978276" y="0"/>
            <a:ext cx="3041650" cy="465139"/>
          </a:xfrm>
          <a:prstGeom prst="rect">
            <a:avLst/>
          </a:prstGeom>
          <a:noFill/>
          <a:ln w="9525">
            <a:noFill/>
            <a:miter lim="800000"/>
            <a:headEnd/>
            <a:tailEnd/>
          </a:ln>
          <a:effectLst/>
        </p:spPr>
        <p:txBody>
          <a:bodyPr vert="horz" wrap="square" lIns="93273" tIns="46636" rIns="93273" bIns="46636" numCol="1" anchor="t" anchorCtr="0" compatLnSpc="1">
            <a:prstTxWarp prst="textNoShape">
              <a:avLst/>
            </a:prstTxWarp>
          </a:bodyPr>
          <a:lstStyle>
            <a:lvl1pPr algn="r" eaLnBrk="0" hangingPunct="0">
              <a:defRPr sz="1100">
                <a:latin typeface="Times" pitchFamily="-108" charset="0"/>
                <a:ea typeface="ＭＳ Ｐゴシック" pitchFamily="34" charset="-128"/>
                <a:cs typeface="+mn-cs"/>
              </a:defRPr>
            </a:lvl1pPr>
          </a:lstStyle>
          <a:p>
            <a:pPr>
              <a:defRPr/>
            </a:pPr>
            <a:endParaRPr lang="en-US" dirty="0"/>
          </a:p>
        </p:txBody>
      </p:sp>
      <p:sp>
        <p:nvSpPr>
          <p:cNvPr id="5124" name="Rectangle 4"/>
          <p:cNvSpPr>
            <a:spLocks noGrp="1" noChangeArrowheads="1"/>
          </p:cNvSpPr>
          <p:nvPr>
            <p:ph type="ftr" sz="quarter" idx="2"/>
          </p:nvPr>
        </p:nvSpPr>
        <p:spPr bwMode="auto">
          <a:xfrm>
            <a:off x="0" y="8840789"/>
            <a:ext cx="3041650" cy="465137"/>
          </a:xfrm>
          <a:prstGeom prst="rect">
            <a:avLst/>
          </a:prstGeom>
          <a:noFill/>
          <a:ln w="9525">
            <a:noFill/>
            <a:miter lim="800000"/>
            <a:headEnd/>
            <a:tailEnd/>
          </a:ln>
          <a:effectLst/>
        </p:spPr>
        <p:txBody>
          <a:bodyPr vert="horz" wrap="square" lIns="93273" tIns="46636" rIns="93273" bIns="46636" numCol="1" anchor="b" anchorCtr="0" compatLnSpc="1">
            <a:prstTxWarp prst="textNoShape">
              <a:avLst/>
            </a:prstTxWarp>
          </a:bodyPr>
          <a:lstStyle>
            <a:lvl1pPr eaLnBrk="0" hangingPunct="0">
              <a:defRPr sz="1100">
                <a:latin typeface="Times" pitchFamily="-108" charset="0"/>
                <a:ea typeface="ＭＳ Ｐゴシック" pitchFamily="34" charset="-128"/>
                <a:cs typeface="+mn-cs"/>
              </a:defRPr>
            </a:lvl1pPr>
          </a:lstStyle>
          <a:p>
            <a:pPr>
              <a:defRPr/>
            </a:pPr>
            <a:endParaRPr lang="en-US" dirty="0"/>
          </a:p>
        </p:txBody>
      </p:sp>
      <p:sp>
        <p:nvSpPr>
          <p:cNvPr id="5125" name="Rectangle 5"/>
          <p:cNvSpPr>
            <a:spLocks noGrp="1" noChangeArrowheads="1"/>
          </p:cNvSpPr>
          <p:nvPr>
            <p:ph type="sldNum" sz="quarter" idx="3"/>
          </p:nvPr>
        </p:nvSpPr>
        <p:spPr bwMode="auto">
          <a:xfrm>
            <a:off x="3978276" y="8840789"/>
            <a:ext cx="3041650" cy="465137"/>
          </a:xfrm>
          <a:prstGeom prst="rect">
            <a:avLst/>
          </a:prstGeom>
          <a:noFill/>
          <a:ln w="9525">
            <a:noFill/>
            <a:miter lim="800000"/>
            <a:headEnd/>
            <a:tailEnd/>
          </a:ln>
          <a:effectLst/>
        </p:spPr>
        <p:txBody>
          <a:bodyPr vert="horz" wrap="square" lIns="93273" tIns="46636" rIns="93273" bIns="46636" numCol="1" anchor="b" anchorCtr="0" compatLnSpc="1">
            <a:prstTxWarp prst="textNoShape">
              <a:avLst/>
            </a:prstTxWarp>
          </a:bodyPr>
          <a:lstStyle>
            <a:lvl1pPr algn="r" eaLnBrk="0" hangingPunct="0">
              <a:defRPr sz="1100">
                <a:latin typeface="Times" pitchFamily="-108" charset="0"/>
                <a:ea typeface="ＭＳ Ｐゴシック" pitchFamily="34" charset="-128"/>
                <a:cs typeface="+mn-cs"/>
              </a:defRPr>
            </a:lvl1pPr>
          </a:lstStyle>
          <a:p>
            <a:pPr>
              <a:defRPr/>
            </a:pPr>
            <a:fld id="{92D49310-27FB-4B84-8AF0-04837593E6E0}" type="slidenum">
              <a:rPr lang="en-US"/>
              <a:pPr>
                <a:defRPr/>
              </a:pPr>
              <a:t>‹#›</a:t>
            </a:fld>
            <a:endParaRPr lang="en-US" dirty="0"/>
          </a:p>
        </p:txBody>
      </p:sp>
    </p:spTree>
    <p:extLst>
      <p:ext uri="{BB962C8B-B14F-4D97-AF65-F5344CB8AC3E}">
        <p14:creationId xmlns:p14="http://schemas.microsoft.com/office/powerpoint/2010/main" xmlns="" val="1974495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41650" cy="465139"/>
          </a:xfrm>
          <a:prstGeom prst="rect">
            <a:avLst/>
          </a:prstGeom>
          <a:noFill/>
          <a:ln w="9525">
            <a:noFill/>
            <a:miter lim="800000"/>
            <a:headEnd/>
            <a:tailEnd/>
          </a:ln>
          <a:effectLst/>
        </p:spPr>
        <p:txBody>
          <a:bodyPr vert="horz" wrap="square" lIns="93273" tIns="46636" rIns="93273" bIns="46636" numCol="1" anchor="t" anchorCtr="0" compatLnSpc="1">
            <a:prstTxWarp prst="textNoShape">
              <a:avLst/>
            </a:prstTxWarp>
          </a:bodyPr>
          <a:lstStyle>
            <a:lvl1pPr eaLnBrk="0" hangingPunct="0">
              <a:defRPr sz="1100">
                <a:latin typeface="Times" pitchFamily="-108" charset="0"/>
                <a:ea typeface="ＭＳ Ｐゴシック" pitchFamily="34" charset="-128"/>
                <a:cs typeface="+mn-cs"/>
              </a:defRPr>
            </a:lvl1pPr>
          </a:lstStyle>
          <a:p>
            <a:pPr>
              <a:defRPr/>
            </a:pPr>
            <a:endParaRPr lang="en-US" dirty="0"/>
          </a:p>
        </p:txBody>
      </p:sp>
      <p:sp>
        <p:nvSpPr>
          <p:cNvPr id="7171" name="Rectangle 3"/>
          <p:cNvSpPr>
            <a:spLocks noGrp="1" noChangeArrowheads="1"/>
          </p:cNvSpPr>
          <p:nvPr>
            <p:ph type="dt" idx="1"/>
          </p:nvPr>
        </p:nvSpPr>
        <p:spPr bwMode="auto">
          <a:xfrm>
            <a:off x="3978276" y="0"/>
            <a:ext cx="3041650" cy="465139"/>
          </a:xfrm>
          <a:prstGeom prst="rect">
            <a:avLst/>
          </a:prstGeom>
          <a:noFill/>
          <a:ln w="9525">
            <a:noFill/>
            <a:miter lim="800000"/>
            <a:headEnd/>
            <a:tailEnd/>
          </a:ln>
          <a:effectLst/>
        </p:spPr>
        <p:txBody>
          <a:bodyPr vert="horz" wrap="square" lIns="93273" tIns="46636" rIns="93273" bIns="46636" numCol="1" anchor="t" anchorCtr="0" compatLnSpc="1">
            <a:prstTxWarp prst="textNoShape">
              <a:avLst/>
            </a:prstTxWarp>
          </a:bodyPr>
          <a:lstStyle>
            <a:lvl1pPr algn="r" eaLnBrk="0" hangingPunct="0">
              <a:defRPr sz="1100">
                <a:latin typeface="Times" pitchFamily="-108" charset="0"/>
                <a:ea typeface="ＭＳ Ｐゴシック" pitchFamily="34" charset="-128"/>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84275" y="698500"/>
            <a:ext cx="4652963" cy="348932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36626" y="4419600"/>
            <a:ext cx="5146676" cy="4187825"/>
          </a:xfrm>
          <a:prstGeom prst="rect">
            <a:avLst/>
          </a:prstGeom>
          <a:noFill/>
          <a:ln w="9525">
            <a:noFill/>
            <a:miter lim="800000"/>
            <a:headEnd/>
            <a:tailEnd/>
          </a:ln>
          <a:effectLst/>
        </p:spPr>
        <p:txBody>
          <a:bodyPr vert="horz" wrap="square" lIns="93273" tIns="46636" rIns="93273" bIns="4663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40789"/>
            <a:ext cx="3041650" cy="465137"/>
          </a:xfrm>
          <a:prstGeom prst="rect">
            <a:avLst/>
          </a:prstGeom>
          <a:noFill/>
          <a:ln w="9525">
            <a:noFill/>
            <a:miter lim="800000"/>
            <a:headEnd/>
            <a:tailEnd/>
          </a:ln>
          <a:effectLst/>
        </p:spPr>
        <p:txBody>
          <a:bodyPr vert="horz" wrap="square" lIns="93273" tIns="46636" rIns="93273" bIns="46636" numCol="1" anchor="b" anchorCtr="0" compatLnSpc="1">
            <a:prstTxWarp prst="textNoShape">
              <a:avLst/>
            </a:prstTxWarp>
          </a:bodyPr>
          <a:lstStyle>
            <a:lvl1pPr eaLnBrk="0" hangingPunct="0">
              <a:defRPr sz="1100">
                <a:latin typeface="Times" pitchFamily="-108" charset="0"/>
                <a:ea typeface="ＭＳ Ｐゴシック" pitchFamily="34" charset="-128"/>
                <a:cs typeface="+mn-cs"/>
              </a:defRPr>
            </a:lvl1pPr>
          </a:lstStyle>
          <a:p>
            <a:pPr>
              <a:defRPr/>
            </a:pPr>
            <a:endParaRPr lang="en-US" dirty="0"/>
          </a:p>
        </p:txBody>
      </p:sp>
      <p:sp>
        <p:nvSpPr>
          <p:cNvPr id="7175" name="Rectangle 7"/>
          <p:cNvSpPr>
            <a:spLocks noGrp="1" noChangeArrowheads="1"/>
          </p:cNvSpPr>
          <p:nvPr>
            <p:ph type="sldNum" sz="quarter" idx="5"/>
          </p:nvPr>
        </p:nvSpPr>
        <p:spPr bwMode="auto">
          <a:xfrm>
            <a:off x="3978276" y="8840789"/>
            <a:ext cx="3041650" cy="465137"/>
          </a:xfrm>
          <a:prstGeom prst="rect">
            <a:avLst/>
          </a:prstGeom>
          <a:noFill/>
          <a:ln w="9525">
            <a:noFill/>
            <a:miter lim="800000"/>
            <a:headEnd/>
            <a:tailEnd/>
          </a:ln>
          <a:effectLst/>
        </p:spPr>
        <p:txBody>
          <a:bodyPr vert="horz" wrap="square" lIns="93273" tIns="46636" rIns="93273" bIns="46636" numCol="1" anchor="b" anchorCtr="0" compatLnSpc="1">
            <a:prstTxWarp prst="textNoShape">
              <a:avLst/>
            </a:prstTxWarp>
          </a:bodyPr>
          <a:lstStyle>
            <a:lvl1pPr algn="r" eaLnBrk="0" hangingPunct="0">
              <a:defRPr sz="1100">
                <a:latin typeface="Times" pitchFamily="-108" charset="0"/>
                <a:ea typeface="ＭＳ Ｐゴシック" pitchFamily="34" charset="-128"/>
                <a:cs typeface="+mn-cs"/>
              </a:defRPr>
            </a:lvl1pPr>
          </a:lstStyle>
          <a:p>
            <a:pPr>
              <a:defRPr/>
            </a:pPr>
            <a:fld id="{E43D754F-A8F1-46E1-A297-B84F446375A3}" type="slidenum">
              <a:rPr lang="en-US"/>
              <a:pPr>
                <a:defRPr/>
              </a:pPr>
              <a:t>‹#›</a:t>
            </a:fld>
            <a:endParaRPr lang="en-US" dirty="0"/>
          </a:p>
        </p:txBody>
      </p:sp>
    </p:spTree>
    <p:extLst>
      <p:ext uri="{BB962C8B-B14F-4D97-AF65-F5344CB8AC3E}">
        <p14:creationId xmlns:p14="http://schemas.microsoft.com/office/powerpoint/2010/main" xmlns="" val="524003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8" charset="0"/>
        <a:ea typeface="MS PGothic" pitchFamily="34" charset="-128"/>
        <a:cs typeface="MS PGothic"/>
      </a:defRPr>
    </a:lvl1pPr>
    <a:lvl2pPr marL="457200" algn="l" rtl="0" eaLnBrk="0" fontAlgn="base" hangingPunct="0">
      <a:spcBef>
        <a:spcPct val="30000"/>
      </a:spcBef>
      <a:spcAft>
        <a:spcPct val="0"/>
      </a:spcAft>
      <a:defRPr sz="1200" kern="1200">
        <a:solidFill>
          <a:schemeClr val="tx1"/>
        </a:solidFill>
        <a:latin typeface="Times" pitchFamily="-108" charset="0"/>
        <a:ea typeface="MS PGothic" pitchFamily="34" charset="-128"/>
        <a:cs typeface="MS PGothic"/>
      </a:defRPr>
    </a:lvl2pPr>
    <a:lvl3pPr marL="914400" algn="l" rtl="0" eaLnBrk="0" fontAlgn="base" hangingPunct="0">
      <a:spcBef>
        <a:spcPct val="30000"/>
      </a:spcBef>
      <a:spcAft>
        <a:spcPct val="0"/>
      </a:spcAft>
      <a:defRPr sz="1200" kern="1200">
        <a:solidFill>
          <a:schemeClr val="tx1"/>
        </a:solidFill>
        <a:latin typeface="Times" pitchFamily="-108" charset="0"/>
        <a:ea typeface="MS PGothic" pitchFamily="34" charset="-128"/>
        <a:cs typeface="MS PGothic"/>
      </a:defRPr>
    </a:lvl3pPr>
    <a:lvl4pPr marL="1371600" algn="l" rtl="0" eaLnBrk="0" fontAlgn="base" hangingPunct="0">
      <a:spcBef>
        <a:spcPct val="30000"/>
      </a:spcBef>
      <a:spcAft>
        <a:spcPct val="0"/>
      </a:spcAft>
      <a:defRPr sz="1200" kern="1200">
        <a:solidFill>
          <a:schemeClr val="tx1"/>
        </a:solidFill>
        <a:latin typeface="Times" pitchFamily="-108" charset="0"/>
        <a:ea typeface="MS PGothic" pitchFamily="34" charset="-128"/>
        <a:cs typeface="MS PGothic"/>
      </a:defRPr>
    </a:lvl4pPr>
    <a:lvl5pPr marL="1828800" algn="l" rtl="0" eaLnBrk="0" fontAlgn="base" hangingPunct="0">
      <a:spcBef>
        <a:spcPct val="30000"/>
      </a:spcBef>
      <a:spcAft>
        <a:spcPct val="0"/>
      </a:spcAft>
      <a:defRPr sz="1200" kern="1200">
        <a:solidFill>
          <a:schemeClr val="tx1"/>
        </a:solidFill>
        <a:latin typeface="Times" pitchFamily="-108" charset="0"/>
        <a:ea typeface="MS PGothic" pitchFamily="34" charset="-128"/>
        <a:cs typeface="MS PGothic"/>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EA9F816A-B84D-41D7-8816-A550779428D9}" type="slidenum">
              <a:rPr lang="en-US" smtClean="0">
                <a:latin typeface="Arial" pitchFamily="34" charset="0"/>
              </a:rPr>
              <a:pPr/>
              <a:t>16</a:t>
            </a:fld>
            <a:endParaRPr lang="en-US" dirty="0" smtClean="0">
              <a:latin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lnSpc>
                <a:spcPct val="80000"/>
              </a:lnSpc>
            </a:pPr>
            <a:endParaRPr lang="en-US" sz="800" dirty="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dirty="0" smtClean="0">
              <a:latin typeface="Time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en-US" dirty="0" smtClean="0">
              <a:latin typeface="Time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dirty="0" smtClean="0">
              <a:latin typeface="Time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dirty="0" smtClean="0">
              <a:latin typeface="Time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r>
              <a:rPr lang="en-US" dirty="0" smtClean="0">
                <a:latin typeface="Times"/>
              </a:rPr>
              <a:t>For</a:t>
            </a:r>
            <a:r>
              <a:rPr lang="en-US" baseline="0" dirty="0" smtClean="0">
                <a:latin typeface="Times"/>
              </a:rPr>
              <a:t> visual learners here is a chart</a:t>
            </a:r>
            <a:endParaRPr lang="en-US" dirty="0" smtClean="0">
              <a:latin typeface="Time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en-US" dirty="0" smtClean="0">
                <a:latin typeface="Times" pitchFamily="18" charset="0"/>
                <a:ea typeface="MS PGothic"/>
              </a:rPr>
              <a:t>Dwight</a:t>
            </a:r>
            <a:r>
              <a:rPr lang="en-US" baseline="0" dirty="0" smtClean="0">
                <a:latin typeface="Times" pitchFamily="18" charset="0"/>
                <a:ea typeface="MS PGothic"/>
              </a:rPr>
              <a:t> Fischer</a:t>
            </a:r>
            <a:endParaRPr lang="en-US" dirty="0" smtClean="0">
              <a:latin typeface="Times" pitchFamily="18" charset="0"/>
              <a:ea typeface="MS PGothic"/>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en-US" dirty="0" smtClean="0">
                <a:latin typeface="Times" pitchFamily="18" charset="0"/>
                <a:ea typeface="MS PGothic"/>
              </a:rPr>
              <a:t>This</a:t>
            </a:r>
            <a:r>
              <a:rPr lang="en-US" baseline="0" dirty="0" smtClean="0">
                <a:latin typeface="Times" pitchFamily="18" charset="0"/>
                <a:ea typeface="MS PGothic"/>
              </a:rPr>
              <a:t> won’t be rocket science to you but these points are worthy of investigation.</a:t>
            </a:r>
          </a:p>
          <a:p>
            <a:r>
              <a:rPr lang="en-US" baseline="0" dirty="0" smtClean="0">
                <a:latin typeface="Times" pitchFamily="18" charset="0"/>
                <a:ea typeface="MS PGothic"/>
              </a:rPr>
              <a:t>-These points may seem off topic for some of you but they are interrelated</a:t>
            </a:r>
          </a:p>
          <a:p>
            <a:r>
              <a:rPr lang="en-US" baseline="0" dirty="0" smtClean="0">
                <a:latin typeface="Times" pitchFamily="18" charset="0"/>
                <a:ea typeface="MS PGothic"/>
              </a:rPr>
              <a:t>-We won’t be discussing improving execution as it is not directly related</a:t>
            </a:r>
            <a:endParaRPr lang="en-US" dirty="0" smtClean="0">
              <a:latin typeface="Times" pitchFamily="18" charset="0"/>
              <a:ea typeface="MS PGothic"/>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pitchFamily="18" charset="0"/>
                <a:ea typeface="MS PGothic"/>
              </a:rPr>
              <a:t>First need to help stakeholders understand</a:t>
            </a:r>
            <a:r>
              <a:rPr lang="en-US" baseline="0" dirty="0" smtClean="0">
                <a:latin typeface="Times" pitchFamily="18" charset="0"/>
                <a:ea typeface="MS PGothic"/>
              </a:rPr>
              <a:t> </a:t>
            </a:r>
            <a:r>
              <a:rPr lang="en-US" baseline="0" dirty="0" smtClean="0">
                <a:latin typeface="Times" pitchFamily="18" charset="0"/>
                <a:ea typeface="MS PGothic"/>
              </a:rPr>
              <a:t>IT because many time they do not. </a:t>
            </a:r>
            <a:r>
              <a:rPr lang="en-US" baseline="0" dirty="0" smtClean="0">
                <a:latin typeface="Times" pitchFamily="18" charset="0"/>
                <a:ea typeface="MS PGothic"/>
              </a:rPr>
              <a:t>Quantity and type of work, Constraints, future commitments, current priorities.</a:t>
            </a:r>
            <a:endParaRPr lang="en-US" dirty="0" smtClean="0">
              <a:latin typeface="Times" pitchFamily="18" charset="0"/>
              <a:ea typeface="MS PGothic"/>
            </a:endParaRPr>
          </a:p>
          <a:p>
            <a:r>
              <a:rPr lang="en-US" dirty="0" smtClean="0">
                <a:latin typeface="Times" pitchFamily="18" charset="0"/>
                <a:ea typeface="MS PGothic"/>
              </a:rPr>
              <a:t>. Factual</a:t>
            </a:r>
            <a:r>
              <a:rPr lang="en-US" baseline="0" dirty="0" smtClean="0">
                <a:latin typeface="Times" pitchFamily="18" charset="0"/>
                <a:ea typeface="MS PGothic"/>
              </a:rPr>
              <a:t> data increases credibility</a:t>
            </a:r>
          </a:p>
          <a:p>
            <a:r>
              <a:rPr lang="en-US" baseline="0" dirty="0" smtClean="0">
                <a:latin typeface="Times" pitchFamily="18" charset="0"/>
                <a:ea typeface="MS PGothic"/>
              </a:rPr>
              <a:t>-This may be the first step or building the committees and centralizing demand management may be the first step. It will depend on the culture and pains at your </a:t>
            </a:r>
            <a:r>
              <a:rPr lang="en-US" baseline="0" dirty="0" smtClean="0">
                <a:latin typeface="Times" pitchFamily="18" charset="0"/>
                <a:ea typeface="MS PGothic"/>
              </a:rPr>
              <a:t>institution</a:t>
            </a:r>
          </a:p>
          <a:p>
            <a:r>
              <a:rPr lang="en-US" baseline="0" dirty="0" smtClean="0">
                <a:latin typeface="Times" pitchFamily="18" charset="0"/>
                <a:ea typeface="MS PGothic"/>
              </a:rPr>
              <a:t>-services are articulated from the perspective of the customer. How they consume services (a deep subject in and of itself)</a:t>
            </a:r>
            <a:endParaRPr lang="en-US" dirty="0" smtClean="0">
              <a:latin typeface="Times" pitchFamily="18" charset="0"/>
              <a:ea typeface="MS PGothic"/>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en-US" dirty="0" smtClean="0">
                <a:latin typeface="Times" pitchFamily="18" charset="0"/>
                <a:ea typeface="MS PGothic"/>
              </a:rPr>
              <a:t>Transition</a:t>
            </a:r>
            <a:r>
              <a:rPr lang="en-US" baseline="0" dirty="0" smtClean="0">
                <a:latin typeface="Times" pitchFamily="18" charset="0"/>
                <a:ea typeface="MS PGothic"/>
              </a:rPr>
              <a:t> to articulating services and portfolios. Stakeholders don’t know what virtualization can bring but they do  know what reducing operations costs by 15% means. </a:t>
            </a:r>
            <a:r>
              <a:rPr lang="en-US" dirty="0" smtClean="0">
                <a:latin typeface="Times" pitchFamily="18" charset="0"/>
                <a:ea typeface="MS PGothic"/>
              </a:rPr>
              <a:t>This</a:t>
            </a:r>
            <a:r>
              <a:rPr lang="en-US" baseline="0" dirty="0" smtClean="0">
                <a:latin typeface="Times" pitchFamily="18" charset="0"/>
                <a:ea typeface="MS PGothic"/>
              </a:rPr>
              <a:t> </a:t>
            </a:r>
            <a:r>
              <a:rPr lang="en-US" baseline="0" dirty="0" smtClean="0">
                <a:latin typeface="Times" pitchFamily="18" charset="0"/>
                <a:ea typeface="MS PGothic"/>
              </a:rPr>
              <a:t>can be tracked in a PPM tool or in excel. Can be managed by an individual and small staff minimizing the need for change. Maturity and budget should dictate which.</a:t>
            </a:r>
          </a:p>
          <a:p>
            <a:r>
              <a:rPr lang="en-US" baseline="0" dirty="0" smtClean="0">
                <a:latin typeface="Times" pitchFamily="18" charset="0"/>
                <a:ea typeface="MS PGothic"/>
              </a:rPr>
              <a:t>Tom mentioned the use of portfolios as a key communication tool</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en-US" dirty="0" smtClean="0">
                <a:latin typeface="Times" pitchFamily="18" charset="0"/>
                <a:ea typeface="MS PGothic"/>
              </a:rPr>
              <a:t>-Tom</a:t>
            </a:r>
            <a:r>
              <a:rPr lang="en-US" baseline="0" dirty="0" smtClean="0">
                <a:latin typeface="Times" pitchFamily="18" charset="0"/>
                <a:ea typeface="MS PGothic"/>
              </a:rPr>
              <a:t> mentioned that the portfolio is critical for communication. We agree.</a:t>
            </a:r>
            <a:endParaRPr lang="en-US" dirty="0" smtClean="0">
              <a:latin typeface="Times" pitchFamily="18" charset="0"/>
              <a:ea typeface="MS PGothic"/>
            </a:endParaRPr>
          </a:p>
          <a:p>
            <a:r>
              <a:rPr lang="en-US" dirty="0" smtClean="0">
                <a:latin typeface="Times" pitchFamily="18" charset="0"/>
                <a:ea typeface="MS PGothic"/>
              </a:rPr>
              <a:t>-Don’t</a:t>
            </a:r>
            <a:r>
              <a:rPr lang="en-US" baseline="0" dirty="0" smtClean="0">
                <a:latin typeface="Times" pitchFamily="18" charset="0"/>
                <a:ea typeface="MS PGothic"/>
              </a:rPr>
              <a:t> need tools to report. Could use excel or </a:t>
            </a:r>
            <a:r>
              <a:rPr lang="en-US" baseline="0" dirty="0" smtClean="0">
                <a:latin typeface="Times" pitchFamily="18" charset="0"/>
                <a:ea typeface="MS PGothic"/>
              </a:rPr>
              <a:t>PowerPoint. </a:t>
            </a:r>
            <a:r>
              <a:rPr lang="en-US" baseline="0" dirty="0" smtClean="0">
                <a:latin typeface="Times" pitchFamily="18" charset="0"/>
                <a:ea typeface="MS PGothic"/>
              </a:rPr>
              <a:t>Doesn’t need to be task level</a:t>
            </a:r>
          </a:p>
          <a:p>
            <a:r>
              <a:rPr lang="en-US" baseline="0" dirty="0" smtClean="0">
                <a:latin typeface="Times" pitchFamily="18" charset="0"/>
                <a:ea typeface="MS PGothic"/>
              </a:rPr>
              <a:t>-Use the concept of a grouping of projects for different audiences. Portfolio, Department specific. One size does not fit all when it comes to marketing IT.</a:t>
            </a:r>
            <a:endParaRPr lang="en-US" dirty="0" smtClean="0">
              <a:latin typeface="Times" pitchFamily="18" charset="0"/>
              <a:ea typeface="MS PGothic"/>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en-US" dirty="0" smtClean="0">
                <a:latin typeface="Times" pitchFamily="18" charset="0"/>
                <a:ea typeface="MS PGothic"/>
              </a:rPr>
              <a:t>Don’t</a:t>
            </a:r>
            <a:r>
              <a:rPr lang="en-US" baseline="0" dirty="0" smtClean="0">
                <a:latin typeface="Times" pitchFamily="18" charset="0"/>
                <a:ea typeface="MS PGothic"/>
              </a:rPr>
              <a:t> need tools to report. Could use excel or </a:t>
            </a:r>
            <a:r>
              <a:rPr lang="en-US" baseline="0" dirty="0" smtClean="0">
                <a:latin typeface="Times" pitchFamily="18" charset="0"/>
                <a:ea typeface="MS PGothic"/>
              </a:rPr>
              <a:t>PowerPoint. </a:t>
            </a:r>
            <a:r>
              <a:rPr lang="en-US" baseline="0" dirty="0" smtClean="0">
                <a:latin typeface="Times" pitchFamily="18" charset="0"/>
                <a:ea typeface="MS PGothic"/>
              </a:rPr>
              <a:t>Doesn’t need to be task level</a:t>
            </a:r>
          </a:p>
          <a:p>
            <a:endParaRPr lang="en-US" dirty="0" smtClean="0">
              <a:latin typeface="Times" pitchFamily="18" charset="0"/>
              <a:ea typeface="MS PGothic"/>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en-US" dirty="0" smtClean="0">
                <a:latin typeface="Times" pitchFamily="18" charset="0"/>
                <a:ea typeface="MS PGothic"/>
              </a:rPr>
              <a:t>Educate stakeholders about future commitments</a:t>
            </a:r>
            <a:r>
              <a:rPr lang="en-US" baseline="0" dirty="0" smtClean="0">
                <a:latin typeface="Times" pitchFamily="18" charset="0"/>
                <a:ea typeface="MS PGothic"/>
              </a:rPr>
              <a:t> so the expectation is set that resources are scarce in the future.</a:t>
            </a:r>
          </a:p>
          <a:p>
            <a:r>
              <a:rPr lang="en-US" baseline="0" dirty="0" smtClean="0">
                <a:latin typeface="Times" pitchFamily="18" charset="0"/>
                <a:ea typeface="MS PGothic"/>
              </a:rPr>
              <a:t>-With these reports we begin the education process. The process of building understanding and then support.</a:t>
            </a:r>
            <a:endParaRPr lang="en-US" dirty="0" smtClean="0">
              <a:latin typeface="Times" pitchFamily="18" charset="0"/>
              <a:ea typeface="MS PGothic"/>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r>
              <a:rPr lang="en-US" dirty="0" smtClean="0">
                <a:latin typeface="Times"/>
              </a:rPr>
              <a:t>Do</a:t>
            </a:r>
            <a:r>
              <a:rPr lang="en-US" baseline="0" dirty="0" smtClean="0">
                <a:latin typeface="Times"/>
              </a:rPr>
              <a:t> you remember the operational work line?</a:t>
            </a:r>
            <a:endParaRPr lang="en-US" dirty="0" smtClean="0">
              <a:latin typeface="Time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pitchFamily="18" charset="0"/>
                <a:ea typeface="MS PGothic"/>
              </a:rPr>
              <a:t>A</a:t>
            </a:r>
            <a:r>
              <a:rPr lang="en-US" baseline="0" dirty="0" smtClean="0">
                <a:latin typeface="Times" pitchFamily="18" charset="0"/>
                <a:ea typeface="MS PGothic"/>
              </a:rPr>
              <a:t>n emerging trend that we see picking up steam</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Times" pitchFamily="18" charset="0"/>
                <a:ea typeface="MS PGothic"/>
              </a:rPr>
              <a:t>-ITSM constructs apply </a:t>
            </a:r>
            <a:r>
              <a:rPr lang="en-US" baseline="0" dirty="0" smtClean="0">
                <a:latin typeface="Times" pitchFamily="18" charset="0"/>
                <a:ea typeface="MS PGothic"/>
              </a:rPr>
              <a:t>here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Times" pitchFamily="18" charset="0"/>
                <a:ea typeface="MS PGothic"/>
              </a:rPr>
              <a:t>-Moving away from thinking about projects and then “other stuff” and moving towards looking at service delivery and the tools required to manage both</a:t>
            </a:r>
            <a:endParaRPr lang="en-US" baseline="0" dirty="0" smtClean="0">
              <a:latin typeface="Times" pitchFamily="18" charset="0"/>
              <a:ea typeface="MS PGothic"/>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Times" pitchFamily="18" charset="0"/>
                <a:ea typeface="MS PGothic"/>
              </a:rPr>
              <a:t>-some of you may have thought this was missing from the earlier section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Times" pitchFamily="18" charset="0"/>
                <a:ea typeface="MS PGothic"/>
              </a:rPr>
              <a:t>-This may be as simple as creating high level representation of the operational demands being placed on IT</a:t>
            </a:r>
            <a:endParaRPr lang="en-US" dirty="0" smtClean="0">
              <a:latin typeface="Times" pitchFamily="18" charset="0"/>
              <a:ea typeface="MS PGothic"/>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en-US" dirty="0" smtClean="0">
                <a:latin typeface="Times" pitchFamily="18" charset="0"/>
                <a:ea typeface="MS PGothic"/>
              </a:rPr>
              <a:t>Sometimes</a:t>
            </a:r>
            <a:r>
              <a:rPr lang="en-US" baseline="0" dirty="0" smtClean="0">
                <a:latin typeface="Times" pitchFamily="18" charset="0"/>
                <a:ea typeface="MS PGothic"/>
              </a:rPr>
              <a:t> a visual gives us new perspectives.  This visual depicts the complexity of each of your resources workload.  It makes sense that reporting one dimension would be only telling part of the story.  Now obviously resources aren’t weighted evenly between the categories</a:t>
            </a:r>
            <a:r>
              <a:rPr lang="en-US" baseline="0" dirty="0" smtClean="0">
                <a:latin typeface="Times" pitchFamily="18" charset="0"/>
                <a:ea typeface="MS PGothic"/>
              </a:rPr>
              <a:t>.  Need a great way to consolidate work of your people. Something we’re seeing our clients do.</a:t>
            </a:r>
            <a:endParaRPr lang="en-US" dirty="0" smtClean="0">
              <a:latin typeface="Times" pitchFamily="18" charset="0"/>
              <a:ea typeface="MS PGothic"/>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en-US" baseline="0" dirty="0" smtClean="0">
                <a:latin typeface="Times" pitchFamily="18" charset="0"/>
                <a:ea typeface="MS PGothic"/>
              </a:rPr>
              <a:t>The granularity required will largely be dictated by reporting needs. Build your process or configure your tool to handle added complexity.</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en-US" dirty="0" smtClean="0">
                <a:latin typeface="Times" pitchFamily="18" charset="0"/>
                <a:ea typeface="MS PGothic"/>
              </a:rPr>
              <a:t>Don’t</a:t>
            </a:r>
            <a:r>
              <a:rPr lang="en-US" baseline="0" dirty="0" smtClean="0">
                <a:latin typeface="Times" pitchFamily="18" charset="0"/>
                <a:ea typeface="MS PGothic"/>
              </a:rPr>
              <a:t> need tools to report. Could use excel or </a:t>
            </a:r>
            <a:r>
              <a:rPr lang="en-US" baseline="0" dirty="0" smtClean="0">
                <a:latin typeface="Times" pitchFamily="18" charset="0"/>
                <a:ea typeface="MS PGothic"/>
              </a:rPr>
              <a:t>PowerPoint. </a:t>
            </a:r>
            <a:endParaRPr lang="en-US" dirty="0" smtClean="0">
              <a:latin typeface="Times" pitchFamily="18" charset="0"/>
              <a:ea typeface="MS PGothic"/>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en-US" dirty="0" smtClean="0">
                <a:latin typeface="Times" pitchFamily="18" charset="0"/>
                <a:ea typeface="MS PGothic"/>
              </a:rPr>
              <a:t>Don’t</a:t>
            </a:r>
            <a:r>
              <a:rPr lang="en-US" baseline="0" dirty="0" smtClean="0">
                <a:latin typeface="Times" pitchFamily="18" charset="0"/>
                <a:ea typeface="MS PGothic"/>
              </a:rPr>
              <a:t> need tools to report. Could use excel or </a:t>
            </a:r>
            <a:r>
              <a:rPr lang="en-US" baseline="0" dirty="0" smtClean="0">
                <a:latin typeface="Times" pitchFamily="18" charset="0"/>
                <a:ea typeface="MS PGothic"/>
              </a:rPr>
              <a:t>PowerPoint. </a:t>
            </a:r>
            <a:r>
              <a:rPr lang="en-US" baseline="0" dirty="0" smtClean="0">
                <a:latin typeface="Times" pitchFamily="18" charset="0"/>
                <a:ea typeface="MS PGothic"/>
              </a:rPr>
              <a:t>Doesn’t need to be task level</a:t>
            </a:r>
            <a:endParaRPr lang="en-US" dirty="0" smtClean="0">
              <a:latin typeface="Times" pitchFamily="18" charset="0"/>
              <a:ea typeface="MS PGothic"/>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en-US" dirty="0" smtClean="0">
                <a:latin typeface="Times" pitchFamily="18" charset="0"/>
                <a:ea typeface="MS PGothic"/>
              </a:rPr>
              <a:t>These</a:t>
            </a:r>
            <a:r>
              <a:rPr lang="en-US" baseline="0" dirty="0" smtClean="0">
                <a:latin typeface="Times" pitchFamily="18" charset="0"/>
                <a:ea typeface="MS PGothic"/>
              </a:rPr>
              <a:t> are the very basic key success factors. If it’s not possible to assemble a true governance committee then assemble a committee strictly for the purpose of educating stakeholders.  From that foundation we see schools interject suggestions guiding leadership towards accepting or even better suggesting a governance structure.</a:t>
            </a:r>
          </a:p>
          <a:p>
            <a:r>
              <a:rPr lang="en-US" baseline="0" dirty="0" smtClean="0">
                <a:latin typeface="Times" pitchFamily="18" charset="0"/>
                <a:ea typeface="MS PGothic"/>
              </a:rPr>
              <a:t>-If you’d like more information please see me after the presentation</a:t>
            </a:r>
            <a:endParaRPr lang="en-US" dirty="0" smtClean="0">
              <a:latin typeface="Times" pitchFamily="18" charset="0"/>
              <a:ea typeface="MS PGothic"/>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en-US" dirty="0" smtClean="0">
                <a:latin typeface="Times" pitchFamily="18" charset="0"/>
                <a:ea typeface="MS PGothic"/>
              </a:rPr>
              <a:t>Could be automated or could be a word document</a:t>
            </a:r>
          </a:p>
          <a:p>
            <a:r>
              <a:rPr lang="en-US" dirty="0" smtClean="0">
                <a:latin typeface="Times" pitchFamily="18" charset="0"/>
                <a:ea typeface="MS PGothic"/>
              </a:rPr>
              <a:t>-leverage templates there are</a:t>
            </a:r>
            <a:r>
              <a:rPr lang="en-US" baseline="0" dirty="0" smtClean="0">
                <a:latin typeface="Times" pitchFamily="18" charset="0"/>
                <a:ea typeface="MS PGothic"/>
              </a:rPr>
              <a:t> a lot of them out there that have been proven.</a:t>
            </a:r>
            <a:endParaRPr lang="en-US" dirty="0" smtClean="0">
              <a:latin typeface="Times" pitchFamily="18" charset="0"/>
              <a:ea typeface="MS PGothic"/>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en-US" dirty="0" smtClean="0">
                <a:latin typeface="Times" pitchFamily="18" charset="0"/>
                <a:ea typeface="MS PGothic"/>
              </a:rPr>
              <a:t>We have alread</a:t>
            </a:r>
            <a:r>
              <a:rPr lang="en-US" baseline="0" dirty="0" smtClean="0">
                <a:latin typeface="Times" pitchFamily="18" charset="0"/>
                <a:ea typeface="MS PGothic"/>
              </a:rPr>
              <a:t>y laid a solid foundation by educating stakeholders and establishing guidelines for how work requests are processed. Negotiation and expectation is now easier to facilitate and more successful.</a:t>
            </a:r>
            <a:endParaRPr lang="en-US" dirty="0" smtClean="0">
              <a:latin typeface="Times" pitchFamily="18" charset="0"/>
              <a:ea typeface="MS PGothic"/>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en-US" dirty="0" smtClean="0">
                <a:latin typeface="Times" pitchFamily="18" charset="0"/>
                <a:ea typeface="MS PGothic"/>
              </a:rPr>
              <a:t>Helps explain</a:t>
            </a:r>
            <a:r>
              <a:rPr lang="en-US" baseline="0" dirty="0" smtClean="0">
                <a:latin typeface="Times" pitchFamily="18" charset="0"/>
                <a:ea typeface="MS PGothic"/>
              </a:rPr>
              <a:t> choices</a:t>
            </a:r>
            <a:endParaRPr lang="en-US" dirty="0" smtClean="0">
              <a:latin typeface="Times" pitchFamily="18" charset="0"/>
              <a:ea typeface="MS PGothic"/>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en-US" dirty="0" smtClean="0">
                <a:latin typeface="Times" pitchFamily="18" charset="0"/>
                <a:ea typeface="MS PGothic"/>
              </a:rPr>
              <a:t>Easier said than done. This</a:t>
            </a:r>
            <a:r>
              <a:rPr lang="en-US" baseline="0" dirty="0" smtClean="0">
                <a:latin typeface="Times" pitchFamily="18" charset="0"/>
                <a:ea typeface="MS PGothic"/>
              </a:rPr>
              <a:t> is what we help clients do.</a:t>
            </a:r>
          </a:p>
          <a:p>
            <a:r>
              <a:rPr lang="en-US" dirty="0" smtClean="0">
                <a:latin typeface="Times" pitchFamily="18" charset="0"/>
                <a:ea typeface="MS PGothic"/>
              </a:rPr>
              <a:t>Much like </a:t>
            </a:r>
            <a:r>
              <a:rPr lang="en-US" baseline="0" dirty="0" smtClean="0">
                <a:latin typeface="Times" pitchFamily="18" charset="0"/>
                <a:ea typeface="MS PGothic"/>
              </a:rPr>
              <a:t> CMU’s</a:t>
            </a:r>
            <a:r>
              <a:rPr lang="en-US" dirty="0" smtClean="0">
                <a:latin typeface="Times" pitchFamily="18" charset="0"/>
                <a:ea typeface="MS PGothic"/>
              </a:rPr>
              <a:t> approach</a:t>
            </a:r>
          </a:p>
          <a:p>
            <a:r>
              <a:rPr lang="en-US" baseline="0" dirty="0" smtClean="0">
                <a:latin typeface="Times" pitchFamily="18" charset="0"/>
                <a:ea typeface="MS PGothic"/>
              </a:rPr>
              <a:t>-</a:t>
            </a:r>
            <a:endParaRPr lang="en-US" dirty="0" smtClean="0">
              <a:latin typeface="Times" pitchFamily="18" charset="0"/>
              <a:ea typeface="MS PGothic"/>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dirty="0" smtClean="0">
              <a:latin typeface="Times" pitchFamily="18" charset="0"/>
              <a:ea typeface="MS PGothic"/>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608013"/>
            <a:ext cx="1562100" cy="5487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09800" y="608013"/>
            <a:ext cx="4533900" cy="5487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09800" y="608013"/>
            <a:ext cx="6248400" cy="5487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Content and Text">
    <p:spTree>
      <p:nvGrpSpPr>
        <p:cNvPr id="1" name=""/>
        <p:cNvGrpSpPr/>
        <p:nvPr/>
      </p:nvGrpSpPr>
      <p:grpSpPr>
        <a:xfrm>
          <a:off x="0" y="0"/>
          <a:ext cx="0" cy="0"/>
          <a:chOff x="0" y="0"/>
          <a:chExt cx="0" cy="0"/>
        </a:xfrm>
      </p:grpSpPr>
      <p:sp>
        <p:nvSpPr>
          <p:cNvPr id="4" name="Rectangle 19"/>
          <p:cNvSpPr>
            <a:spLocks noChangeArrowheads="1"/>
          </p:cNvSpPr>
          <p:nvPr/>
        </p:nvSpPr>
        <p:spPr bwMode="auto">
          <a:xfrm>
            <a:off x="0" y="762000"/>
            <a:ext cx="9144000" cy="103188"/>
          </a:xfrm>
          <a:prstGeom prst="rect">
            <a:avLst/>
          </a:prstGeom>
          <a:solidFill>
            <a:srgbClr val="800000"/>
          </a:solidFill>
          <a:ln w="9525">
            <a:noFill/>
            <a:miter lim="800000"/>
            <a:headEnd/>
            <a:tailEnd/>
          </a:ln>
          <a:effectLst/>
        </p:spPr>
        <p:txBody>
          <a:bodyPr wrap="none" anchor="ctr"/>
          <a:lstStyle/>
          <a:p>
            <a:pPr>
              <a:defRPr/>
            </a:pPr>
            <a:endParaRPr lang="en-US" dirty="0">
              <a:latin typeface="Times New Roman" pitchFamily="26" charset="0"/>
              <a:ea typeface="ＭＳ Ｐゴシック" pitchFamily="26" charset="-128"/>
              <a:cs typeface="+mn-cs"/>
            </a:endParaRPr>
          </a:p>
        </p:txBody>
      </p:sp>
      <p:pic>
        <p:nvPicPr>
          <p:cNvPr id="5" name="Picture 5" descr="C:\Documents and Settings\cfulton\Desktop\CMU Logo2.gif"/>
          <p:cNvPicPr>
            <a:picLocks noChangeAspect="1" noChangeArrowheads="1"/>
          </p:cNvPicPr>
          <p:nvPr userDrawn="1"/>
        </p:nvPicPr>
        <p:blipFill>
          <a:blip r:embed="rId2"/>
          <a:srcRect/>
          <a:stretch>
            <a:fillRect/>
          </a:stretch>
        </p:blipFill>
        <p:spPr bwMode="auto">
          <a:xfrm>
            <a:off x="152400" y="5410200"/>
            <a:ext cx="1371600" cy="1336675"/>
          </a:xfrm>
          <a:prstGeom prst="rect">
            <a:avLst/>
          </a:prstGeom>
          <a:noFill/>
          <a:ln w="9525">
            <a:noFill/>
            <a:miter lim="800000"/>
            <a:headEnd/>
            <a:tailEnd/>
          </a:ln>
        </p:spPr>
      </p:pic>
      <p:sp>
        <p:nvSpPr>
          <p:cNvPr id="2" name="Title 1"/>
          <p:cNvSpPr>
            <a:spLocks noGrp="1"/>
          </p:cNvSpPr>
          <p:nvPr>
            <p:ph type="title"/>
          </p:nvPr>
        </p:nvSpPr>
        <p:spPr>
          <a:xfrm>
            <a:off x="457200" y="80963"/>
            <a:ext cx="8229600" cy="68103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914400"/>
            <a:ext cx="8229600" cy="4648200"/>
          </a:xfrm>
        </p:spPr>
        <p:txBody>
          <a:bodyPr/>
          <a:lstStyle>
            <a:lvl1pPr>
              <a:buClr>
                <a:srgbClr val="800000"/>
              </a:buClr>
              <a:defRPr/>
            </a:lvl1pPr>
            <a:lvl2pPr>
              <a:buClr>
                <a:srgbClr val="800000"/>
              </a:buClr>
              <a:defRPr/>
            </a:lvl2pPr>
            <a:lvl3pPr>
              <a:buClr>
                <a:srgbClr val="800000"/>
              </a:buClr>
              <a:defRPr/>
            </a:lvl3pPr>
            <a:lvl4pPr>
              <a:buClr>
                <a:srgbClr val="800000"/>
              </a:buClr>
              <a:defRPr/>
            </a:lvl4pPr>
            <a:lvl5pPr>
              <a:buClr>
                <a:srgbClr val="8000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3"/>
          <p:cNvSpPr>
            <a:spLocks noGrp="1" noChangeArrowheads="1"/>
          </p:cNvSpPr>
          <p:nvPr>
            <p:ph type="sldNum" sz="quarter" idx="10"/>
          </p:nvPr>
        </p:nvSpPr>
        <p:spPr>
          <a:xfrm>
            <a:off x="8602663" y="0"/>
            <a:ext cx="541337" cy="304800"/>
          </a:xfrm>
          <a:prstGeom prst="rect">
            <a:avLst/>
          </a:prstGeom>
        </p:spPr>
        <p:txBody>
          <a:bodyPr/>
          <a:lstStyle>
            <a:lvl1pPr>
              <a:defRPr/>
            </a:lvl1pPr>
          </a:lstStyle>
          <a:p>
            <a:pPr>
              <a:defRPr/>
            </a:pPr>
            <a:fld id="{6AFBC6AF-0FEB-4C25-A73D-83C4FA06D43B}" type="slidenum">
              <a:rPr lang="en-US"/>
              <a:pPr>
                <a:defRPr/>
              </a:pPr>
              <a:t>‹#›</a:t>
            </a:fld>
            <a:endParaRPr lang="en-US" dirty="0"/>
          </a:p>
        </p:txBody>
      </p:sp>
      <p:sp>
        <p:nvSpPr>
          <p:cNvPr id="8" name="TextBox 7"/>
          <p:cNvSpPr txBox="1"/>
          <p:nvPr userDrawn="1"/>
        </p:nvSpPr>
        <p:spPr>
          <a:xfrm>
            <a:off x="304800" y="6477000"/>
            <a:ext cx="685800" cy="461665"/>
          </a:xfrm>
          <a:prstGeom prst="rect">
            <a:avLst/>
          </a:prstGeom>
          <a:noFill/>
        </p:spPr>
        <p:txBody>
          <a:bodyPr wrap="square" rtlCol="0">
            <a:spAutoFit/>
          </a:bodyPr>
          <a:lstStyle/>
          <a:p>
            <a:r>
              <a:rPr lang="en-US" dirty="0" smtClean="0"/>
              <a:t>&lt;#&gt;</a:t>
            </a:r>
            <a:endParaRPr lang="en-US" dirty="0"/>
          </a:p>
        </p:txBody>
      </p:sp>
    </p:spTree>
    <p:extLst>
      <p:ext uri="{BB962C8B-B14F-4D97-AF65-F5344CB8AC3E}">
        <p14:creationId xmlns="" xmlns:p14="http://schemas.microsoft.com/office/powerpoint/2010/main" val="15126928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09800" y="1619250"/>
            <a:ext cx="1676400" cy="4476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8600" y="1619250"/>
            <a:ext cx="1676400" cy="4476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l="-13000" r="-13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09800" y="608013"/>
            <a:ext cx="6248400" cy="820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09800" y="1619250"/>
            <a:ext cx="3505200" cy="4476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2400">
          <a:solidFill>
            <a:srgbClr val="E81E2A"/>
          </a:solidFill>
          <a:latin typeface="+mj-lt"/>
          <a:ea typeface="MS PGothic" pitchFamily="34" charset="-128"/>
          <a:cs typeface="MS PGothic"/>
        </a:defRPr>
      </a:lvl1pPr>
      <a:lvl2pPr algn="l" rtl="0" eaLnBrk="0" fontAlgn="base" hangingPunct="0">
        <a:spcBef>
          <a:spcPct val="0"/>
        </a:spcBef>
        <a:spcAft>
          <a:spcPct val="0"/>
        </a:spcAft>
        <a:defRPr sz="2400">
          <a:solidFill>
            <a:srgbClr val="E81E2A"/>
          </a:solidFill>
          <a:latin typeface="TriplexBold" charset="0"/>
          <a:ea typeface="MS PGothic" pitchFamily="34" charset="-128"/>
          <a:cs typeface="MS PGothic"/>
        </a:defRPr>
      </a:lvl2pPr>
      <a:lvl3pPr algn="l" rtl="0" eaLnBrk="0" fontAlgn="base" hangingPunct="0">
        <a:spcBef>
          <a:spcPct val="0"/>
        </a:spcBef>
        <a:spcAft>
          <a:spcPct val="0"/>
        </a:spcAft>
        <a:defRPr sz="2400">
          <a:solidFill>
            <a:srgbClr val="E81E2A"/>
          </a:solidFill>
          <a:latin typeface="TriplexBold" charset="0"/>
          <a:ea typeface="MS PGothic" pitchFamily="34" charset="-128"/>
          <a:cs typeface="MS PGothic"/>
        </a:defRPr>
      </a:lvl3pPr>
      <a:lvl4pPr algn="l" rtl="0" eaLnBrk="0" fontAlgn="base" hangingPunct="0">
        <a:spcBef>
          <a:spcPct val="0"/>
        </a:spcBef>
        <a:spcAft>
          <a:spcPct val="0"/>
        </a:spcAft>
        <a:defRPr sz="2400">
          <a:solidFill>
            <a:srgbClr val="E81E2A"/>
          </a:solidFill>
          <a:latin typeface="TriplexBold" charset="0"/>
          <a:ea typeface="MS PGothic" pitchFamily="34" charset="-128"/>
          <a:cs typeface="MS PGothic"/>
        </a:defRPr>
      </a:lvl4pPr>
      <a:lvl5pPr algn="l" rtl="0" eaLnBrk="0" fontAlgn="base" hangingPunct="0">
        <a:spcBef>
          <a:spcPct val="0"/>
        </a:spcBef>
        <a:spcAft>
          <a:spcPct val="0"/>
        </a:spcAft>
        <a:defRPr sz="2400">
          <a:solidFill>
            <a:srgbClr val="E81E2A"/>
          </a:solidFill>
          <a:latin typeface="TriplexBold" charset="0"/>
          <a:ea typeface="MS PGothic" pitchFamily="34" charset="-128"/>
          <a:cs typeface="MS PGothic"/>
        </a:defRPr>
      </a:lvl5pPr>
      <a:lvl6pPr marL="457200" algn="l" rtl="0" fontAlgn="base">
        <a:spcBef>
          <a:spcPct val="0"/>
        </a:spcBef>
        <a:spcAft>
          <a:spcPct val="0"/>
        </a:spcAft>
        <a:defRPr sz="2400">
          <a:solidFill>
            <a:srgbClr val="E81E2A"/>
          </a:solidFill>
          <a:latin typeface="TriplexBold" charset="0"/>
        </a:defRPr>
      </a:lvl6pPr>
      <a:lvl7pPr marL="914400" algn="l" rtl="0" fontAlgn="base">
        <a:spcBef>
          <a:spcPct val="0"/>
        </a:spcBef>
        <a:spcAft>
          <a:spcPct val="0"/>
        </a:spcAft>
        <a:defRPr sz="2400">
          <a:solidFill>
            <a:srgbClr val="E81E2A"/>
          </a:solidFill>
          <a:latin typeface="TriplexBold" charset="0"/>
        </a:defRPr>
      </a:lvl7pPr>
      <a:lvl8pPr marL="1371600" algn="l" rtl="0" fontAlgn="base">
        <a:spcBef>
          <a:spcPct val="0"/>
        </a:spcBef>
        <a:spcAft>
          <a:spcPct val="0"/>
        </a:spcAft>
        <a:defRPr sz="2400">
          <a:solidFill>
            <a:srgbClr val="E81E2A"/>
          </a:solidFill>
          <a:latin typeface="TriplexBold" charset="0"/>
        </a:defRPr>
      </a:lvl8pPr>
      <a:lvl9pPr marL="1828800" algn="l" rtl="0" fontAlgn="base">
        <a:spcBef>
          <a:spcPct val="0"/>
        </a:spcBef>
        <a:spcAft>
          <a:spcPct val="0"/>
        </a:spcAft>
        <a:defRPr sz="2400">
          <a:solidFill>
            <a:srgbClr val="E81E2A"/>
          </a:solidFill>
          <a:latin typeface="TriplexBold" charset="0"/>
        </a:defRPr>
      </a:lvl9pPr>
    </p:titleStyle>
    <p:bodyStyle>
      <a:lvl1pPr marL="342900" indent="-342900" algn="l" rtl="0" eaLnBrk="0" fontAlgn="base" hangingPunct="0">
        <a:lnSpc>
          <a:spcPts val="1700"/>
        </a:lnSpc>
        <a:spcBef>
          <a:spcPct val="40000"/>
        </a:spcBef>
        <a:spcAft>
          <a:spcPct val="0"/>
        </a:spcAft>
        <a:buChar char="»"/>
        <a:defRPr sz="1600">
          <a:solidFill>
            <a:srgbClr val="3366CC"/>
          </a:solidFill>
          <a:latin typeface="+mn-lt"/>
          <a:ea typeface="MS PGothic" pitchFamily="34" charset="-128"/>
          <a:cs typeface="MS PGothic"/>
        </a:defRPr>
      </a:lvl1pPr>
      <a:lvl2pPr marL="742950" indent="-285750" algn="l" rtl="0" eaLnBrk="0" fontAlgn="base" hangingPunct="0">
        <a:spcBef>
          <a:spcPct val="20000"/>
        </a:spcBef>
        <a:spcAft>
          <a:spcPct val="0"/>
        </a:spcAft>
        <a:buChar char="–"/>
        <a:defRPr sz="1600">
          <a:solidFill>
            <a:schemeClr val="bg2"/>
          </a:solidFill>
          <a:latin typeface="+mn-lt"/>
          <a:ea typeface="MS PGothic" pitchFamily="34" charset="-128"/>
          <a:cs typeface="MS PGothic"/>
        </a:defRPr>
      </a:lvl2pPr>
      <a:lvl3pPr marL="1143000" indent="-228600" algn="l" rtl="0" eaLnBrk="0" fontAlgn="base" hangingPunct="0">
        <a:spcBef>
          <a:spcPct val="20000"/>
        </a:spcBef>
        <a:spcAft>
          <a:spcPct val="0"/>
        </a:spcAft>
        <a:buChar char="»"/>
        <a:defRPr sz="1400">
          <a:solidFill>
            <a:schemeClr val="bg2"/>
          </a:solidFill>
          <a:latin typeface="+mn-lt"/>
          <a:ea typeface="MS PGothic" pitchFamily="34" charset="-128"/>
          <a:cs typeface="MS PGothic"/>
        </a:defRPr>
      </a:lvl3pPr>
      <a:lvl4pPr marL="1600200" indent="-228600" algn="l" rtl="0" eaLnBrk="0" fontAlgn="base" hangingPunct="0">
        <a:spcBef>
          <a:spcPct val="20000"/>
        </a:spcBef>
        <a:spcAft>
          <a:spcPct val="0"/>
        </a:spcAft>
        <a:buChar char="–"/>
        <a:defRPr sz="2000">
          <a:solidFill>
            <a:schemeClr val="tx1"/>
          </a:solidFill>
          <a:latin typeface="Times" pitchFamily="-108" charset="0"/>
          <a:ea typeface="MS PGothic" pitchFamily="34" charset="-128"/>
          <a:cs typeface="MS PGothic"/>
        </a:defRPr>
      </a:lvl4pPr>
      <a:lvl5pPr marL="2057400" indent="-228600" algn="l" rtl="0" eaLnBrk="0" fontAlgn="base" hangingPunct="0">
        <a:spcBef>
          <a:spcPct val="20000"/>
        </a:spcBef>
        <a:spcAft>
          <a:spcPct val="0"/>
        </a:spcAft>
        <a:buChar char="»"/>
        <a:defRPr sz="2000">
          <a:solidFill>
            <a:schemeClr val="tx1"/>
          </a:solidFill>
          <a:latin typeface="Times" pitchFamily="-108" charset="0"/>
          <a:ea typeface="MS PGothic" pitchFamily="34" charset="-128"/>
          <a:cs typeface="MS PGothic"/>
        </a:defRPr>
      </a:lvl5pPr>
      <a:lvl6pPr marL="2514600" indent="-228600" algn="l" rtl="0" fontAlgn="base">
        <a:spcBef>
          <a:spcPct val="20000"/>
        </a:spcBef>
        <a:spcAft>
          <a:spcPct val="0"/>
        </a:spcAft>
        <a:buChar char="»"/>
        <a:defRPr sz="2000">
          <a:solidFill>
            <a:schemeClr val="tx1"/>
          </a:solidFill>
          <a:latin typeface="Times" pitchFamily="-108" charset="0"/>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Times" pitchFamily="-108" charset="0"/>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Times" pitchFamily="-108" charset="0"/>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Times" pitchFamily="-108" charset="0"/>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8.gif"/></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0.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Microsoft_Office_Word_97_-_2003_Document1.doc"/><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gi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Microsoft_Office_Excel_97-2003_Worksheet2.xls"/><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gif"/></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gif"/></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1.gif"/><Relationship Id="rId13" Type="http://schemas.openxmlformats.org/officeDocument/2006/relationships/image" Target="../media/image26.jpeg"/><Relationship Id="rId18" Type="http://schemas.openxmlformats.org/officeDocument/2006/relationships/image" Target="../media/image31.jpeg"/><Relationship Id="rId3" Type="http://schemas.openxmlformats.org/officeDocument/2006/relationships/image" Target="../media/image5.png"/><Relationship Id="rId21" Type="http://schemas.openxmlformats.org/officeDocument/2006/relationships/image" Target="../media/image34.png"/><Relationship Id="rId7" Type="http://schemas.openxmlformats.org/officeDocument/2006/relationships/image" Target="../media/image20.jpeg"/><Relationship Id="rId12" Type="http://schemas.openxmlformats.org/officeDocument/2006/relationships/image" Target="../media/image25.jpeg"/><Relationship Id="rId17" Type="http://schemas.openxmlformats.org/officeDocument/2006/relationships/image" Target="../media/image30.png"/><Relationship Id="rId2" Type="http://schemas.openxmlformats.org/officeDocument/2006/relationships/notesSlide" Target="../notesSlides/notesSlide27.xml"/><Relationship Id="rId16" Type="http://schemas.openxmlformats.org/officeDocument/2006/relationships/image" Target="../media/image29.jpeg"/><Relationship Id="rId20"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gif"/><Relationship Id="rId5" Type="http://schemas.openxmlformats.org/officeDocument/2006/relationships/image" Target="../media/image18.png"/><Relationship Id="rId15" Type="http://schemas.openxmlformats.org/officeDocument/2006/relationships/image" Target="../media/image28.gif"/><Relationship Id="rId10" Type="http://schemas.openxmlformats.org/officeDocument/2006/relationships/image" Target="../media/image23.gif"/><Relationship Id="rId19" Type="http://schemas.openxmlformats.org/officeDocument/2006/relationships/image" Target="../media/image32.jpeg"/><Relationship Id="rId4" Type="http://schemas.openxmlformats.org/officeDocument/2006/relationships/image" Target="../media/image17.png"/><Relationship Id="rId9" Type="http://schemas.openxmlformats.org/officeDocument/2006/relationships/image" Target="../media/image22.gif"/><Relationship Id="rId14" Type="http://schemas.openxmlformats.org/officeDocument/2006/relationships/image" Target="../media/image27.jpeg"/><Relationship Id="rId22"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hyperlink" Target="http://www.educause.edu/EDUCAUSE+Review/EDUCAUSEReviewMagazineVolume46/TopTenITIssues2011/228654"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533400" y="685800"/>
            <a:ext cx="7772400" cy="571500"/>
          </a:xfrm>
          <a:prstGeom prst="rect">
            <a:avLst/>
          </a:prstGeom>
          <a:noFill/>
          <a:ln w="9525">
            <a:noFill/>
            <a:miter lim="800000"/>
            <a:headEnd/>
            <a:tailEnd/>
          </a:ln>
        </p:spPr>
        <p:txBody>
          <a:bodyPr anchor="ctr"/>
          <a:lstStyle/>
          <a:p>
            <a:r>
              <a:rPr lang="en-US" sz="2800" dirty="0">
                <a:solidFill>
                  <a:srgbClr val="B01600"/>
                </a:solidFill>
                <a:latin typeface="Arial" charset="0"/>
              </a:rPr>
              <a:t>TeamDynamix Overview</a:t>
            </a:r>
            <a:endParaRPr lang="en-US" dirty="0">
              <a:solidFill>
                <a:srgbClr val="B01600"/>
              </a:solidFill>
              <a:latin typeface="TriplexBold"/>
            </a:endParaRPr>
          </a:p>
        </p:txBody>
      </p:sp>
      <p:sp>
        <p:nvSpPr>
          <p:cNvPr id="16386" name="Rectangle 3"/>
          <p:cNvSpPr>
            <a:spLocks noChangeArrowheads="1"/>
          </p:cNvSpPr>
          <p:nvPr/>
        </p:nvSpPr>
        <p:spPr bwMode="auto">
          <a:xfrm>
            <a:off x="304800" y="1371600"/>
            <a:ext cx="8229600" cy="1524000"/>
          </a:xfrm>
          <a:prstGeom prst="rect">
            <a:avLst/>
          </a:prstGeom>
          <a:noFill/>
          <a:ln w="9525">
            <a:noFill/>
            <a:miter lim="800000"/>
            <a:headEnd/>
            <a:tailEnd/>
          </a:ln>
        </p:spPr>
        <p:txBody>
          <a:bodyPr/>
          <a:lstStyle/>
          <a:p>
            <a:pPr marL="342900" indent="-342900">
              <a:lnSpc>
                <a:spcPts val="2700"/>
              </a:lnSpc>
              <a:spcBef>
                <a:spcPct val="40000"/>
              </a:spcBef>
            </a:pPr>
            <a:r>
              <a:rPr lang="en-US" sz="2000" dirty="0">
                <a:solidFill>
                  <a:srgbClr val="3F5BC8"/>
                </a:solidFill>
                <a:latin typeface="Arial" charset="0"/>
              </a:rPr>
              <a:t>	</a:t>
            </a:r>
            <a:r>
              <a:rPr lang="en-US" sz="2000" dirty="0">
                <a:solidFill>
                  <a:srgbClr val="3366CC"/>
                </a:solidFill>
                <a:latin typeface="Arial" charset="0"/>
              </a:rPr>
              <a:t>TeamDynamix provide Higher Education specific Project and Portfolio Management solutions (PPM). TeamDynamix software and services adhere to a simple and proven higher education specific PPM deployment approach. </a:t>
            </a:r>
          </a:p>
          <a:p>
            <a:pPr marL="342900" indent="-342900">
              <a:lnSpc>
                <a:spcPts val="2700"/>
              </a:lnSpc>
              <a:spcBef>
                <a:spcPct val="40000"/>
              </a:spcBef>
            </a:pPr>
            <a:r>
              <a:rPr lang="en-US" sz="2000" dirty="0">
                <a:solidFill>
                  <a:srgbClr val="3366CC"/>
                </a:solidFill>
                <a:latin typeface="Arial" charset="0"/>
              </a:rPr>
              <a:t>	</a:t>
            </a:r>
          </a:p>
        </p:txBody>
      </p:sp>
      <p:sp>
        <p:nvSpPr>
          <p:cNvPr id="16387" name="Rectangle 3"/>
          <p:cNvSpPr>
            <a:spLocks noChangeArrowheads="1"/>
          </p:cNvSpPr>
          <p:nvPr/>
        </p:nvSpPr>
        <p:spPr bwMode="auto">
          <a:xfrm>
            <a:off x="685800" y="3124200"/>
            <a:ext cx="8229600" cy="1524000"/>
          </a:xfrm>
          <a:prstGeom prst="rect">
            <a:avLst/>
          </a:prstGeom>
          <a:noFill/>
          <a:ln w="9525">
            <a:noFill/>
            <a:miter lim="800000"/>
            <a:headEnd/>
            <a:tailEnd/>
          </a:ln>
        </p:spPr>
        <p:txBody>
          <a:bodyPr/>
          <a:lstStyle/>
          <a:p>
            <a:pPr marL="342900" indent="-342900">
              <a:lnSpc>
                <a:spcPts val="1700"/>
              </a:lnSpc>
              <a:spcBef>
                <a:spcPct val="40000"/>
              </a:spcBef>
            </a:pPr>
            <a:r>
              <a:rPr lang="en-US" b="1" dirty="0">
                <a:solidFill>
                  <a:srgbClr val="3F5BC8"/>
                </a:solidFill>
                <a:latin typeface="Arial" charset="0"/>
              </a:rPr>
              <a:t>Highlights</a:t>
            </a:r>
          </a:p>
          <a:p>
            <a:pPr marL="342900" indent="-342900">
              <a:lnSpc>
                <a:spcPts val="1700"/>
              </a:lnSpc>
              <a:spcBef>
                <a:spcPct val="40000"/>
              </a:spcBef>
              <a:buFontTx/>
              <a:buChar char="»"/>
            </a:pPr>
            <a:r>
              <a:rPr lang="en-US" sz="2000" dirty="0">
                <a:solidFill>
                  <a:srgbClr val="3F5BC8"/>
                </a:solidFill>
                <a:latin typeface="Arial" charset="0"/>
              </a:rPr>
              <a:t>Built specifically to support the evolution of the Higher Ed PMO</a:t>
            </a:r>
          </a:p>
          <a:p>
            <a:pPr marL="342900" indent="-342900">
              <a:lnSpc>
                <a:spcPts val="1700"/>
              </a:lnSpc>
              <a:spcBef>
                <a:spcPct val="40000"/>
              </a:spcBef>
              <a:buFontTx/>
              <a:buChar char="»"/>
            </a:pPr>
            <a:r>
              <a:rPr lang="en-US" sz="2000" dirty="0">
                <a:solidFill>
                  <a:srgbClr val="3F5BC8"/>
                </a:solidFill>
                <a:latin typeface="Arial" charset="0"/>
              </a:rPr>
              <a:t>Embedded Higher Ed best practices (ECAR/Spellings) </a:t>
            </a:r>
          </a:p>
          <a:p>
            <a:pPr marL="342900" indent="-342900">
              <a:lnSpc>
                <a:spcPts val="1700"/>
              </a:lnSpc>
              <a:spcBef>
                <a:spcPct val="40000"/>
              </a:spcBef>
              <a:buFontTx/>
              <a:buChar char="»"/>
            </a:pPr>
            <a:r>
              <a:rPr lang="en-US" sz="2000" dirty="0">
                <a:solidFill>
                  <a:srgbClr val="3F5BC8"/>
                </a:solidFill>
                <a:latin typeface="Arial" charset="0"/>
              </a:rPr>
              <a:t>Higher Education implementation approach (PEMM)</a:t>
            </a:r>
          </a:p>
          <a:p>
            <a:pPr marL="342900" indent="-342900">
              <a:lnSpc>
                <a:spcPts val="1700"/>
              </a:lnSpc>
              <a:spcBef>
                <a:spcPct val="40000"/>
              </a:spcBef>
              <a:buFontTx/>
              <a:buChar char="»"/>
            </a:pPr>
            <a:r>
              <a:rPr lang="en-US" sz="2000" dirty="0">
                <a:solidFill>
                  <a:srgbClr val="3F5BC8"/>
                </a:solidFill>
                <a:latin typeface="Arial" charset="0"/>
              </a:rPr>
              <a:t>Intuitive solutions</a:t>
            </a:r>
          </a:p>
          <a:p>
            <a:pPr marL="342900" indent="-342900">
              <a:lnSpc>
                <a:spcPts val="1700"/>
              </a:lnSpc>
              <a:spcBef>
                <a:spcPct val="40000"/>
              </a:spcBef>
            </a:pPr>
            <a:endParaRPr lang="en-US" sz="2000" dirty="0">
              <a:solidFill>
                <a:srgbClr val="3366CC"/>
              </a:solidFill>
              <a:latin typeface="Arial" charset="0"/>
            </a:endParaRPr>
          </a:p>
        </p:txBody>
      </p:sp>
      <p:sp>
        <p:nvSpPr>
          <p:cNvPr id="16388" name="Rectangle 7"/>
          <p:cNvSpPr>
            <a:spLocks noChangeArrowheads="1"/>
          </p:cNvSpPr>
          <p:nvPr/>
        </p:nvSpPr>
        <p:spPr bwMode="auto">
          <a:xfrm>
            <a:off x="0" y="0"/>
            <a:ext cx="9144000" cy="6858000"/>
          </a:xfrm>
          <a:prstGeom prst="rect">
            <a:avLst/>
          </a:prstGeom>
          <a:solidFill>
            <a:schemeClr val="tx1"/>
          </a:solidFill>
          <a:ln w="9525" algn="ctr">
            <a:solidFill>
              <a:schemeClr val="tx1"/>
            </a:solidFill>
            <a:round/>
            <a:headEnd/>
            <a:tailEnd/>
          </a:ln>
        </p:spPr>
        <p:txBody>
          <a:bodyPr/>
          <a:lstStyle/>
          <a:p>
            <a:pPr eaLnBrk="0" hangingPunct="0"/>
            <a:endParaRPr lang="en-US" dirty="0"/>
          </a:p>
        </p:txBody>
      </p:sp>
      <p:pic>
        <p:nvPicPr>
          <p:cNvPr id="16389" name="Picture 11" descr="PPT_Intro.jpg"/>
          <p:cNvPicPr>
            <a:picLocks noChangeAspect="1"/>
          </p:cNvPicPr>
          <p:nvPr/>
        </p:nvPicPr>
        <p:blipFill>
          <a:blip r:embed="rId3"/>
          <a:srcRect/>
          <a:stretch>
            <a:fillRect/>
          </a:stretch>
        </p:blipFill>
        <p:spPr bwMode="auto">
          <a:xfrm>
            <a:off x="-76200" y="0"/>
            <a:ext cx="9220200" cy="6972300"/>
          </a:xfrm>
          <a:prstGeom prst="rect">
            <a:avLst/>
          </a:prstGeom>
          <a:noFill/>
          <a:ln w="9525">
            <a:noFill/>
            <a:miter lim="800000"/>
            <a:headEnd/>
            <a:tailEnd/>
          </a:ln>
        </p:spPr>
      </p:pic>
      <p:sp>
        <p:nvSpPr>
          <p:cNvPr id="16390" name="Rectangle 12"/>
          <p:cNvSpPr>
            <a:spLocks noChangeArrowheads="1"/>
          </p:cNvSpPr>
          <p:nvPr/>
        </p:nvSpPr>
        <p:spPr bwMode="auto">
          <a:xfrm>
            <a:off x="-76200" y="2209800"/>
            <a:ext cx="9220200" cy="3581400"/>
          </a:xfrm>
          <a:prstGeom prst="rect">
            <a:avLst/>
          </a:prstGeom>
          <a:solidFill>
            <a:schemeClr val="bg1"/>
          </a:solidFill>
          <a:ln w="9525" algn="ctr">
            <a:noFill/>
            <a:round/>
            <a:headEnd/>
            <a:tailEnd/>
          </a:ln>
        </p:spPr>
        <p:txBody>
          <a:bodyPr/>
          <a:lstStyle/>
          <a:p>
            <a:pPr eaLnBrk="0" hangingPunct="0"/>
            <a:endParaRPr lang="en-US" dirty="0"/>
          </a:p>
        </p:txBody>
      </p:sp>
      <p:sp>
        <p:nvSpPr>
          <p:cNvPr id="16391" name="TextBox 8"/>
          <p:cNvSpPr txBox="1">
            <a:spLocks noChangeArrowheads="1"/>
          </p:cNvSpPr>
          <p:nvPr/>
        </p:nvSpPr>
        <p:spPr bwMode="auto">
          <a:xfrm>
            <a:off x="381000" y="2590800"/>
            <a:ext cx="8382000" cy="1846659"/>
          </a:xfrm>
          <a:prstGeom prst="rect">
            <a:avLst/>
          </a:prstGeom>
          <a:noFill/>
          <a:ln w="9525">
            <a:noFill/>
            <a:miter lim="800000"/>
            <a:headEnd/>
            <a:tailEnd/>
          </a:ln>
        </p:spPr>
        <p:txBody>
          <a:bodyPr wrap="square">
            <a:spAutoFit/>
          </a:bodyPr>
          <a:lstStyle/>
          <a:p>
            <a:pPr algn="ctr"/>
            <a:r>
              <a:rPr lang="en-US" sz="2800" dirty="0">
                <a:latin typeface="Arial" pitchFamily="34" charset="0"/>
                <a:cs typeface="Arial" pitchFamily="34" charset="0"/>
              </a:rPr>
              <a:t>Bridging the gap between stakeholder expectations and reality through effective IT governance and management </a:t>
            </a:r>
            <a:r>
              <a:rPr lang="en-US" sz="2800" dirty="0" smtClean="0">
                <a:latin typeface="Arial" pitchFamily="34" charset="0"/>
                <a:cs typeface="Arial" pitchFamily="34" charset="0"/>
              </a:rPr>
              <a:t>practices</a:t>
            </a:r>
          </a:p>
          <a:p>
            <a:pPr algn="ctr"/>
            <a:endParaRPr lang="en-US" sz="1000" i="1" dirty="0" smtClean="0">
              <a:latin typeface="Arial" pitchFamily="34" charset="0"/>
              <a:cs typeface="Arial" pitchFamily="34" charset="0"/>
            </a:endParaRPr>
          </a:p>
          <a:p>
            <a:pPr algn="ctr"/>
            <a:r>
              <a:rPr lang="en-US" sz="2000" i="1" dirty="0" smtClean="0">
                <a:latin typeface="Arial" pitchFamily="34" charset="0"/>
                <a:cs typeface="Arial" pitchFamily="34" charset="0"/>
              </a:rPr>
              <a:t>Educause Mid-Atlantic Conference 2012</a:t>
            </a:r>
            <a:endParaRPr lang="en-US" sz="2000" i="1" dirty="0">
              <a:latin typeface="Arial" pitchFamily="34" charset="0"/>
              <a:cs typeface="Arial"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286000" y="4631267"/>
            <a:ext cx="4267200" cy="1007533"/>
          </a:xfrm>
          <a:prstGeom prst="rect">
            <a:avLst/>
          </a:prstGeom>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sp>
        <p:nvSpPr>
          <p:cNvPr id="26626" name="Rectangle 2"/>
          <p:cNvSpPr>
            <a:spLocks noChangeArrowheads="1"/>
          </p:cNvSpPr>
          <p:nvPr/>
        </p:nvSpPr>
        <p:spPr bwMode="auto">
          <a:xfrm>
            <a:off x="533400" y="381000"/>
            <a:ext cx="7772400" cy="571500"/>
          </a:xfrm>
          <a:prstGeom prst="rect">
            <a:avLst/>
          </a:prstGeom>
          <a:noFill/>
          <a:ln w="9525">
            <a:noFill/>
            <a:miter lim="800000"/>
            <a:headEnd/>
            <a:tailEnd/>
          </a:ln>
        </p:spPr>
        <p:txBody>
          <a:bodyPr anchor="ctr"/>
          <a:lstStyle/>
          <a:p>
            <a:r>
              <a:rPr lang="en-US" sz="2800" b="1" dirty="0" smtClean="0">
                <a:solidFill>
                  <a:srgbClr val="B01600"/>
                </a:solidFill>
                <a:latin typeface="Arial" charset="0"/>
              </a:rPr>
              <a:t>Carnegie Mellon: ESCC</a:t>
            </a:r>
            <a:endParaRPr lang="en-US" sz="2800" b="1" dirty="0">
              <a:solidFill>
                <a:srgbClr val="B01600"/>
              </a:solidFill>
              <a:latin typeface="TriplexBold"/>
            </a:endParaRPr>
          </a:p>
        </p:txBody>
      </p:sp>
      <p:pic>
        <p:nvPicPr>
          <p:cNvPr id="10" name="Picture 9" descr="C:\Documents and Settings\cfulton\Desktop\CMU Logo2.gif"/>
          <p:cNvPicPr>
            <a:picLocks noChangeAspect="1" noChangeArrowheads="1"/>
          </p:cNvPicPr>
          <p:nvPr/>
        </p:nvPicPr>
        <p:blipFill>
          <a:blip r:embed="rId3"/>
          <a:srcRect/>
          <a:stretch>
            <a:fillRect/>
          </a:stretch>
        </p:blipFill>
        <p:spPr bwMode="auto">
          <a:xfrm>
            <a:off x="7010400" y="4876800"/>
            <a:ext cx="1504950" cy="1466850"/>
          </a:xfrm>
          <a:prstGeom prst="rect">
            <a:avLst/>
          </a:prstGeom>
          <a:noFill/>
          <a:ln w="9525">
            <a:noFill/>
            <a:miter lim="800000"/>
            <a:headEnd/>
            <a:tailEnd/>
          </a:ln>
        </p:spPr>
      </p:pic>
      <p:sp>
        <p:nvSpPr>
          <p:cNvPr id="11" name="TextBox 10"/>
          <p:cNvSpPr txBox="1"/>
          <p:nvPr/>
        </p:nvSpPr>
        <p:spPr>
          <a:xfrm>
            <a:off x="838200" y="1295400"/>
            <a:ext cx="7772400" cy="3785652"/>
          </a:xfrm>
          <a:prstGeom prst="rect">
            <a:avLst/>
          </a:prstGeom>
          <a:noFill/>
        </p:spPr>
        <p:txBody>
          <a:bodyPr wrap="square" rtlCol="0">
            <a:spAutoFit/>
          </a:bodyPr>
          <a:lstStyle/>
          <a:p>
            <a:pPr marL="342900" indent="-342900">
              <a:buFontTx/>
              <a:buChar char="-"/>
            </a:pPr>
            <a:r>
              <a:rPr lang="en-US" dirty="0" smtClean="0">
                <a:solidFill>
                  <a:srgbClr val="0070C0"/>
                </a:solidFill>
                <a:latin typeface="Arial" pitchFamily="34" charset="0"/>
                <a:cs typeface="Arial" pitchFamily="34" charset="0"/>
              </a:rPr>
              <a:t>Advisory Body to the Vice Provost and CIO Office</a:t>
            </a:r>
          </a:p>
          <a:p>
            <a:pPr marL="342900" indent="-342900">
              <a:buFontTx/>
              <a:buChar char="-"/>
            </a:pPr>
            <a:r>
              <a:rPr lang="en-US" dirty="0" smtClean="0">
                <a:solidFill>
                  <a:srgbClr val="0070C0"/>
                </a:solidFill>
                <a:latin typeface="Arial" pitchFamily="34" charset="0"/>
                <a:cs typeface="Arial" pitchFamily="34" charset="0"/>
              </a:rPr>
              <a:t>Consists of all the Vice President’s and (3) three College Deans</a:t>
            </a:r>
          </a:p>
          <a:p>
            <a:pPr marL="342900" indent="-342900">
              <a:buFontTx/>
              <a:buChar char="-"/>
            </a:pPr>
            <a:r>
              <a:rPr lang="en-US" dirty="0" smtClean="0">
                <a:solidFill>
                  <a:srgbClr val="0070C0"/>
                </a:solidFill>
                <a:latin typeface="Arial" pitchFamily="34" charset="0"/>
                <a:cs typeface="Arial" pitchFamily="34" charset="0"/>
              </a:rPr>
              <a:t>Sub Teams typically include distributed and functional IT Directors</a:t>
            </a:r>
          </a:p>
          <a:p>
            <a:pPr marL="342900" indent="-342900">
              <a:buFontTx/>
              <a:buChar char="-"/>
            </a:pPr>
            <a:r>
              <a:rPr lang="en-US" dirty="0" smtClean="0">
                <a:solidFill>
                  <a:srgbClr val="0070C0"/>
                </a:solidFill>
                <a:latin typeface="Arial" pitchFamily="34" charset="0"/>
                <a:cs typeface="Arial" pitchFamily="34" charset="0"/>
              </a:rPr>
              <a:t>Meet monthly to review and recommend priority on portfolio of work</a:t>
            </a:r>
          </a:p>
          <a:p>
            <a:pPr marL="342900" indent="-342900">
              <a:buFontTx/>
              <a:buChar char="-"/>
            </a:pPr>
            <a:r>
              <a:rPr lang="en-US" dirty="0" smtClean="0">
                <a:solidFill>
                  <a:srgbClr val="0070C0"/>
                </a:solidFill>
                <a:latin typeface="Arial" pitchFamily="34" charset="0"/>
                <a:cs typeface="Arial" pitchFamily="34" charset="0"/>
              </a:rPr>
              <a:t>Also a key opportunity to educate the campus on the work we do and challenges IT Faces</a:t>
            </a:r>
          </a:p>
          <a:p>
            <a:pPr lvl="1"/>
            <a:endParaRPr lang="en-US" dirty="0">
              <a:solidFill>
                <a:srgbClr val="0070C0"/>
              </a:solidFill>
              <a:latin typeface="Arial" pitchFamily="34" charset="0"/>
              <a:cs typeface="Arial" pitchFamily="34" charset="0"/>
            </a:endParaRPr>
          </a:p>
        </p:txBody>
      </p:sp>
      <p:sp>
        <p:nvSpPr>
          <p:cNvPr id="9" name="TextBox 8"/>
          <p:cNvSpPr txBox="1"/>
          <p:nvPr/>
        </p:nvSpPr>
        <p:spPr>
          <a:xfrm>
            <a:off x="5562600" y="6581001"/>
            <a:ext cx="35814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Mid-Atlantic Conference - 1/11/2012</a:t>
            </a:r>
          </a:p>
        </p:txBody>
      </p:sp>
      <p:sp>
        <p:nvSpPr>
          <p:cNvPr id="12" name="TextBox 11"/>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10</a:t>
            </a:fld>
            <a:endParaRPr lang="en-US" sz="1200" dirty="0" smtClean="0">
              <a:solidFill>
                <a:schemeClr val="bg1"/>
              </a:solidFill>
              <a:latin typeface="Arial" pitchFamily="34" charset="0"/>
              <a:cs typeface="Arial" pitchFamily="34" charset="0"/>
            </a:endParaRPr>
          </a:p>
        </p:txBody>
      </p:sp>
      <p:pic>
        <p:nvPicPr>
          <p:cNvPr id="13" name="Picture 4" descr="logotdhe.gif"/>
          <p:cNvPicPr>
            <a:picLocks noChangeAspect="1"/>
          </p:cNvPicPr>
          <p:nvPr/>
        </p:nvPicPr>
        <p:blipFill>
          <a:blip r:embed="rId4"/>
          <a:srcRect/>
          <a:stretch>
            <a:fillRect/>
          </a:stretch>
        </p:blipFill>
        <p:spPr bwMode="auto">
          <a:xfrm>
            <a:off x="419100" y="5600700"/>
            <a:ext cx="3086100" cy="419100"/>
          </a:xfrm>
          <a:prstGeom prst="rect">
            <a:avLst/>
          </a:prstGeom>
          <a:noFill/>
          <a:ln w="9525">
            <a:noFill/>
            <a:miter lim="800000"/>
            <a:headEnd/>
            <a:tailEnd/>
          </a:ln>
        </p:spPr>
      </p:pic>
      <p:sp>
        <p:nvSpPr>
          <p:cNvPr id="14"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extLst>
      <p:ext uri="{BB962C8B-B14F-4D97-AF65-F5344CB8AC3E}">
        <p14:creationId xmlns="" xmlns:p14="http://schemas.microsoft.com/office/powerpoint/2010/main" val="354400892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sp>
        <p:nvSpPr>
          <p:cNvPr id="26626" name="Rectangle 2"/>
          <p:cNvSpPr>
            <a:spLocks noChangeArrowheads="1"/>
          </p:cNvSpPr>
          <p:nvPr/>
        </p:nvSpPr>
        <p:spPr bwMode="auto">
          <a:xfrm>
            <a:off x="533400" y="381000"/>
            <a:ext cx="7772400" cy="571500"/>
          </a:xfrm>
          <a:prstGeom prst="rect">
            <a:avLst/>
          </a:prstGeom>
          <a:noFill/>
          <a:ln w="9525">
            <a:noFill/>
            <a:miter lim="800000"/>
            <a:headEnd/>
            <a:tailEnd/>
          </a:ln>
        </p:spPr>
        <p:txBody>
          <a:bodyPr anchor="ctr"/>
          <a:lstStyle/>
          <a:p>
            <a:r>
              <a:rPr lang="en-US" sz="2800" b="1" dirty="0" smtClean="0">
                <a:solidFill>
                  <a:srgbClr val="B01600"/>
                </a:solidFill>
                <a:latin typeface="Arial" charset="0"/>
              </a:rPr>
              <a:t>Carnegie Mellon: Computer Facilities Group</a:t>
            </a:r>
            <a:endParaRPr lang="en-US" sz="2800" b="1" dirty="0">
              <a:solidFill>
                <a:srgbClr val="B01600"/>
              </a:solidFill>
              <a:latin typeface="TriplexBold"/>
            </a:endParaRPr>
          </a:p>
        </p:txBody>
      </p:sp>
      <p:pic>
        <p:nvPicPr>
          <p:cNvPr id="10" name="Picture 9" descr="C:\Documents and Settings\cfulton\Desktop\CMU Logo2.gif"/>
          <p:cNvPicPr>
            <a:picLocks noChangeAspect="1" noChangeArrowheads="1"/>
          </p:cNvPicPr>
          <p:nvPr/>
        </p:nvPicPr>
        <p:blipFill>
          <a:blip r:embed="rId3"/>
          <a:srcRect/>
          <a:stretch>
            <a:fillRect/>
          </a:stretch>
        </p:blipFill>
        <p:spPr bwMode="auto">
          <a:xfrm>
            <a:off x="7010400" y="4876800"/>
            <a:ext cx="1504950" cy="1466850"/>
          </a:xfrm>
          <a:prstGeom prst="rect">
            <a:avLst/>
          </a:prstGeom>
          <a:noFill/>
          <a:ln w="9525">
            <a:noFill/>
            <a:miter lim="800000"/>
            <a:headEnd/>
            <a:tailEnd/>
          </a:ln>
        </p:spPr>
      </p:pic>
      <p:sp>
        <p:nvSpPr>
          <p:cNvPr id="11" name="TextBox 10"/>
          <p:cNvSpPr txBox="1"/>
          <p:nvPr/>
        </p:nvSpPr>
        <p:spPr>
          <a:xfrm>
            <a:off x="838200" y="1295400"/>
            <a:ext cx="7772400" cy="3416320"/>
          </a:xfrm>
          <a:prstGeom prst="rect">
            <a:avLst/>
          </a:prstGeom>
          <a:noFill/>
        </p:spPr>
        <p:txBody>
          <a:bodyPr wrap="square" rtlCol="0">
            <a:spAutoFit/>
          </a:bodyPr>
          <a:lstStyle/>
          <a:p>
            <a:pPr marL="342900" indent="-342900">
              <a:buFontTx/>
              <a:buChar char="-"/>
            </a:pPr>
            <a:r>
              <a:rPr lang="en-US" dirty="0" smtClean="0">
                <a:solidFill>
                  <a:srgbClr val="0070C0"/>
                </a:solidFill>
                <a:latin typeface="Arial" pitchFamily="34" charset="0"/>
                <a:cs typeface="Arial" pitchFamily="34" charset="0"/>
              </a:rPr>
              <a:t>Chaired by the Vice Provost for Computing/CIO</a:t>
            </a:r>
          </a:p>
          <a:p>
            <a:pPr marL="342900" indent="-342900">
              <a:buFontTx/>
              <a:buChar char="-"/>
            </a:pPr>
            <a:r>
              <a:rPr lang="en-US" dirty="0" smtClean="0">
                <a:solidFill>
                  <a:srgbClr val="0070C0"/>
                </a:solidFill>
                <a:latin typeface="Arial" pitchFamily="34" charset="0"/>
                <a:cs typeface="Arial" pitchFamily="34" charset="0"/>
              </a:rPr>
              <a:t>Distributed IT Group Leaders with significant IT operations</a:t>
            </a:r>
          </a:p>
          <a:p>
            <a:pPr marL="342900" indent="-342900">
              <a:buFontTx/>
              <a:buChar char="-"/>
            </a:pPr>
            <a:r>
              <a:rPr lang="en-US" dirty="0" smtClean="0">
                <a:solidFill>
                  <a:srgbClr val="0070C0"/>
                </a:solidFill>
                <a:latin typeface="Arial" pitchFamily="34" charset="0"/>
                <a:cs typeface="Arial" pitchFamily="34" charset="0"/>
              </a:rPr>
              <a:t>Advisory group that provided feedback and input on our central and distributed IT plans</a:t>
            </a:r>
          </a:p>
          <a:p>
            <a:pPr marL="342900" indent="-342900">
              <a:buFontTx/>
              <a:buChar char="-"/>
            </a:pPr>
            <a:r>
              <a:rPr lang="en-US" dirty="0" smtClean="0">
                <a:solidFill>
                  <a:srgbClr val="0070C0"/>
                </a:solidFill>
                <a:latin typeface="Arial" pitchFamily="34" charset="0"/>
                <a:cs typeface="Arial" pitchFamily="34" charset="0"/>
              </a:rPr>
              <a:t>Includes groups such as the School of Computer Science, Software Engineering Institute, &amp; Electrical Computer Engineering</a:t>
            </a:r>
          </a:p>
          <a:p>
            <a:pPr lvl="1"/>
            <a:endParaRPr lang="en-US" dirty="0">
              <a:solidFill>
                <a:srgbClr val="0070C0"/>
              </a:solidFill>
              <a:latin typeface="Arial" pitchFamily="34" charset="0"/>
              <a:cs typeface="Arial" pitchFamily="34" charset="0"/>
            </a:endParaRPr>
          </a:p>
        </p:txBody>
      </p:sp>
      <p:sp>
        <p:nvSpPr>
          <p:cNvPr id="9" name="TextBox 8"/>
          <p:cNvSpPr txBox="1"/>
          <p:nvPr/>
        </p:nvSpPr>
        <p:spPr>
          <a:xfrm>
            <a:off x="5562600" y="6581001"/>
            <a:ext cx="35814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Mid-Atlantic Conference - 1/11/2012</a:t>
            </a:r>
          </a:p>
        </p:txBody>
      </p:sp>
      <p:sp>
        <p:nvSpPr>
          <p:cNvPr id="12" name="TextBox 11"/>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11</a:t>
            </a:fld>
            <a:endParaRPr lang="en-US" sz="1200" dirty="0" smtClean="0">
              <a:solidFill>
                <a:schemeClr val="bg1"/>
              </a:solidFill>
              <a:latin typeface="Arial" pitchFamily="34" charset="0"/>
              <a:cs typeface="Arial" pitchFamily="34" charset="0"/>
            </a:endParaRPr>
          </a:p>
        </p:txBody>
      </p:sp>
      <p:pic>
        <p:nvPicPr>
          <p:cNvPr id="13" name="Picture 4" descr="logotdhe.gif"/>
          <p:cNvPicPr>
            <a:picLocks noChangeAspect="1"/>
          </p:cNvPicPr>
          <p:nvPr/>
        </p:nvPicPr>
        <p:blipFill>
          <a:blip r:embed="rId4"/>
          <a:srcRect/>
          <a:stretch>
            <a:fillRect/>
          </a:stretch>
        </p:blipFill>
        <p:spPr bwMode="auto">
          <a:xfrm>
            <a:off x="419100" y="5600700"/>
            <a:ext cx="3086100" cy="419100"/>
          </a:xfrm>
          <a:prstGeom prst="rect">
            <a:avLst/>
          </a:prstGeom>
          <a:noFill/>
          <a:ln w="9525">
            <a:noFill/>
            <a:miter lim="800000"/>
            <a:headEnd/>
            <a:tailEnd/>
          </a:ln>
        </p:spPr>
      </p:pic>
      <p:sp>
        <p:nvSpPr>
          <p:cNvPr id="14"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extLst>
      <p:ext uri="{BB962C8B-B14F-4D97-AF65-F5344CB8AC3E}">
        <p14:creationId xmlns="" xmlns:p14="http://schemas.microsoft.com/office/powerpoint/2010/main" val="3099922673"/>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sp>
        <p:nvSpPr>
          <p:cNvPr id="26626" name="Rectangle 2"/>
          <p:cNvSpPr>
            <a:spLocks noChangeArrowheads="1"/>
          </p:cNvSpPr>
          <p:nvPr/>
        </p:nvSpPr>
        <p:spPr bwMode="auto">
          <a:xfrm>
            <a:off x="533400" y="381000"/>
            <a:ext cx="7772400" cy="571500"/>
          </a:xfrm>
          <a:prstGeom prst="rect">
            <a:avLst/>
          </a:prstGeom>
          <a:noFill/>
          <a:ln w="9525">
            <a:noFill/>
            <a:miter lim="800000"/>
            <a:headEnd/>
            <a:tailEnd/>
          </a:ln>
        </p:spPr>
        <p:txBody>
          <a:bodyPr anchor="ctr"/>
          <a:lstStyle/>
          <a:p>
            <a:r>
              <a:rPr lang="en-US" sz="2800" b="1" dirty="0" smtClean="0">
                <a:solidFill>
                  <a:srgbClr val="B01600"/>
                </a:solidFill>
                <a:latin typeface="Arial" charset="0"/>
              </a:rPr>
              <a:t>Carnegie Mellon: Faculty Senate &amp; ALG</a:t>
            </a:r>
            <a:endParaRPr lang="en-US" sz="2800" b="1" dirty="0">
              <a:solidFill>
                <a:srgbClr val="B01600"/>
              </a:solidFill>
              <a:latin typeface="TriplexBold"/>
            </a:endParaRPr>
          </a:p>
        </p:txBody>
      </p:sp>
      <p:pic>
        <p:nvPicPr>
          <p:cNvPr id="10" name="Picture 9" descr="C:\Documents and Settings\cfulton\Desktop\CMU Logo2.gif"/>
          <p:cNvPicPr>
            <a:picLocks noChangeAspect="1" noChangeArrowheads="1"/>
          </p:cNvPicPr>
          <p:nvPr/>
        </p:nvPicPr>
        <p:blipFill>
          <a:blip r:embed="rId3"/>
          <a:srcRect/>
          <a:stretch>
            <a:fillRect/>
          </a:stretch>
        </p:blipFill>
        <p:spPr bwMode="auto">
          <a:xfrm>
            <a:off x="7010400" y="4876800"/>
            <a:ext cx="1504950" cy="1466850"/>
          </a:xfrm>
          <a:prstGeom prst="rect">
            <a:avLst/>
          </a:prstGeom>
          <a:noFill/>
          <a:ln w="9525">
            <a:noFill/>
            <a:miter lim="800000"/>
            <a:headEnd/>
            <a:tailEnd/>
          </a:ln>
        </p:spPr>
      </p:pic>
      <p:sp>
        <p:nvSpPr>
          <p:cNvPr id="11" name="TextBox 10"/>
          <p:cNvSpPr txBox="1"/>
          <p:nvPr/>
        </p:nvSpPr>
        <p:spPr>
          <a:xfrm>
            <a:off x="838200" y="1295400"/>
            <a:ext cx="7772400" cy="3416320"/>
          </a:xfrm>
          <a:prstGeom prst="rect">
            <a:avLst/>
          </a:prstGeom>
          <a:noFill/>
        </p:spPr>
        <p:txBody>
          <a:bodyPr wrap="square" rtlCol="0">
            <a:spAutoFit/>
          </a:bodyPr>
          <a:lstStyle/>
          <a:p>
            <a:r>
              <a:rPr lang="en-US" dirty="0" smtClean="0">
                <a:solidFill>
                  <a:srgbClr val="0070C0"/>
                </a:solidFill>
                <a:latin typeface="Arial" pitchFamily="34" charset="0"/>
                <a:cs typeface="Arial" pitchFamily="34" charset="0"/>
              </a:rPr>
              <a:t>Faculty Senate</a:t>
            </a:r>
          </a:p>
          <a:p>
            <a:pPr marL="342900" indent="-342900">
              <a:buFontTx/>
              <a:buChar char="-"/>
            </a:pPr>
            <a:r>
              <a:rPr lang="en-US" dirty="0" smtClean="0">
                <a:solidFill>
                  <a:srgbClr val="0070C0"/>
                </a:solidFill>
                <a:latin typeface="Arial" pitchFamily="34" charset="0"/>
                <a:cs typeface="Arial" pitchFamily="34" charset="0"/>
              </a:rPr>
              <a:t>Tenured and elected Faculty from across campus</a:t>
            </a:r>
          </a:p>
          <a:p>
            <a:pPr marL="342900" indent="-342900">
              <a:buFontTx/>
              <a:buChar char="-"/>
            </a:pPr>
            <a:r>
              <a:rPr lang="en-US" dirty="0" smtClean="0">
                <a:solidFill>
                  <a:srgbClr val="0070C0"/>
                </a:solidFill>
                <a:latin typeface="Arial" pitchFamily="34" charset="0"/>
                <a:cs typeface="Arial" pitchFamily="34" charset="0"/>
              </a:rPr>
              <a:t>Meets regularly but only has IT updates upon request or need</a:t>
            </a:r>
          </a:p>
          <a:p>
            <a:endParaRPr lang="en-US" dirty="0">
              <a:solidFill>
                <a:srgbClr val="0070C0"/>
              </a:solidFill>
              <a:latin typeface="Arial" pitchFamily="34" charset="0"/>
              <a:cs typeface="Arial" pitchFamily="34" charset="0"/>
            </a:endParaRPr>
          </a:p>
          <a:p>
            <a:r>
              <a:rPr lang="en-US" dirty="0" smtClean="0">
                <a:solidFill>
                  <a:srgbClr val="0070C0"/>
                </a:solidFill>
                <a:latin typeface="Arial" pitchFamily="34" charset="0"/>
                <a:cs typeface="Arial" pitchFamily="34" charset="0"/>
              </a:rPr>
              <a:t>Administrative Leaders Group</a:t>
            </a:r>
          </a:p>
          <a:p>
            <a:pPr marL="342900" indent="-342900">
              <a:buFontTx/>
              <a:buChar char="-"/>
            </a:pPr>
            <a:r>
              <a:rPr lang="en-US" dirty="0" smtClean="0">
                <a:solidFill>
                  <a:srgbClr val="0070C0"/>
                </a:solidFill>
                <a:latin typeface="Arial" pitchFamily="34" charset="0"/>
                <a:cs typeface="Arial" pitchFamily="34" charset="0"/>
              </a:rPr>
              <a:t>Chaired by the CFO</a:t>
            </a:r>
          </a:p>
          <a:p>
            <a:pPr marL="342900" indent="-342900">
              <a:buFontTx/>
              <a:buChar char="-"/>
            </a:pPr>
            <a:r>
              <a:rPr lang="en-US" dirty="0" smtClean="0">
                <a:solidFill>
                  <a:srgbClr val="0070C0"/>
                </a:solidFill>
                <a:latin typeface="Arial" pitchFamily="34" charset="0"/>
                <a:cs typeface="Arial" pitchFamily="34" charset="0"/>
              </a:rPr>
              <a:t>Meets monthly</a:t>
            </a:r>
          </a:p>
          <a:p>
            <a:pPr marL="342900" indent="-342900">
              <a:buFontTx/>
              <a:buChar char="-"/>
            </a:pPr>
            <a:r>
              <a:rPr lang="en-US" dirty="0" smtClean="0">
                <a:solidFill>
                  <a:srgbClr val="0070C0"/>
                </a:solidFill>
                <a:latin typeface="Arial" pitchFamily="34" charset="0"/>
                <a:cs typeface="Arial" pitchFamily="34" charset="0"/>
              </a:rPr>
              <a:t>Includes business/functional organization leaders</a:t>
            </a:r>
          </a:p>
        </p:txBody>
      </p:sp>
      <p:sp>
        <p:nvSpPr>
          <p:cNvPr id="9" name="TextBox 8"/>
          <p:cNvSpPr txBox="1"/>
          <p:nvPr/>
        </p:nvSpPr>
        <p:spPr>
          <a:xfrm>
            <a:off x="5562600" y="6581001"/>
            <a:ext cx="35814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Mid-Atlantic Conference - 1/11/2012</a:t>
            </a:r>
          </a:p>
        </p:txBody>
      </p:sp>
      <p:sp>
        <p:nvSpPr>
          <p:cNvPr id="12" name="TextBox 11"/>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12</a:t>
            </a:fld>
            <a:endParaRPr lang="en-US" sz="1200" dirty="0" smtClean="0">
              <a:solidFill>
                <a:schemeClr val="bg1"/>
              </a:solidFill>
              <a:latin typeface="Arial" pitchFamily="34" charset="0"/>
              <a:cs typeface="Arial" pitchFamily="34" charset="0"/>
            </a:endParaRPr>
          </a:p>
        </p:txBody>
      </p:sp>
      <p:pic>
        <p:nvPicPr>
          <p:cNvPr id="13" name="Picture 4" descr="logotdhe.gif"/>
          <p:cNvPicPr>
            <a:picLocks noChangeAspect="1"/>
          </p:cNvPicPr>
          <p:nvPr/>
        </p:nvPicPr>
        <p:blipFill>
          <a:blip r:embed="rId4"/>
          <a:srcRect/>
          <a:stretch>
            <a:fillRect/>
          </a:stretch>
        </p:blipFill>
        <p:spPr bwMode="auto">
          <a:xfrm>
            <a:off x="419100" y="5600700"/>
            <a:ext cx="3086100" cy="419100"/>
          </a:xfrm>
          <a:prstGeom prst="rect">
            <a:avLst/>
          </a:prstGeom>
          <a:noFill/>
          <a:ln w="9525">
            <a:noFill/>
            <a:miter lim="800000"/>
            <a:headEnd/>
            <a:tailEnd/>
          </a:ln>
        </p:spPr>
      </p:pic>
      <p:sp>
        <p:nvSpPr>
          <p:cNvPr id="14"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extLst>
      <p:ext uri="{BB962C8B-B14F-4D97-AF65-F5344CB8AC3E}">
        <p14:creationId xmlns="" xmlns:p14="http://schemas.microsoft.com/office/powerpoint/2010/main" val="404925988"/>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sp>
        <p:nvSpPr>
          <p:cNvPr id="26626" name="Rectangle 2"/>
          <p:cNvSpPr>
            <a:spLocks noChangeArrowheads="1"/>
          </p:cNvSpPr>
          <p:nvPr/>
        </p:nvSpPr>
        <p:spPr bwMode="auto">
          <a:xfrm>
            <a:off x="533400" y="381000"/>
            <a:ext cx="7772400" cy="571500"/>
          </a:xfrm>
          <a:prstGeom prst="rect">
            <a:avLst/>
          </a:prstGeom>
          <a:noFill/>
          <a:ln w="9525">
            <a:noFill/>
            <a:miter lim="800000"/>
            <a:headEnd/>
            <a:tailEnd/>
          </a:ln>
        </p:spPr>
        <p:txBody>
          <a:bodyPr anchor="ctr"/>
          <a:lstStyle/>
          <a:p>
            <a:r>
              <a:rPr lang="en-US" sz="2800" b="1" dirty="0" smtClean="0">
                <a:solidFill>
                  <a:srgbClr val="B01600"/>
                </a:solidFill>
                <a:latin typeface="Arial" charset="0"/>
              </a:rPr>
              <a:t>Carnegie Mellon: Additional Governance</a:t>
            </a:r>
            <a:endParaRPr lang="en-US" sz="2800" b="1" dirty="0">
              <a:solidFill>
                <a:srgbClr val="B01600"/>
              </a:solidFill>
              <a:latin typeface="TriplexBold"/>
            </a:endParaRPr>
          </a:p>
        </p:txBody>
      </p:sp>
      <p:pic>
        <p:nvPicPr>
          <p:cNvPr id="10" name="Picture 9" descr="C:\Documents and Settings\cfulton\Desktop\CMU Logo2.gif"/>
          <p:cNvPicPr>
            <a:picLocks noChangeAspect="1" noChangeArrowheads="1"/>
          </p:cNvPicPr>
          <p:nvPr/>
        </p:nvPicPr>
        <p:blipFill>
          <a:blip r:embed="rId3"/>
          <a:srcRect/>
          <a:stretch>
            <a:fillRect/>
          </a:stretch>
        </p:blipFill>
        <p:spPr bwMode="auto">
          <a:xfrm>
            <a:off x="7010400" y="4876800"/>
            <a:ext cx="1504950" cy="1466850"/>
          </a:xfrm>
          <a:prstGeom prst="rect">
            <a:avLst/>
          </a:prstGeom>
          <a:noFill/>
          <a:ln w="9525">
            <a:noFill/>
            <a:miter lim="800000"/>
            <a:headEnd/>
            <a:tailEnd/>
          </a:ln>
        </p:spPr>
      </p:pic>
      <p:sp>
        <p:nvSpPr>
          <p:cNvPr id="2" name="TextBox 1"/>
          <p:cNvSpPr txBox="1"/>
          <p:nvPr/>
        </p:nvSpPr>
        <p:spPr>
          <a:xfrm>
            <a:off x="815788" y="1295026"/>
            <a:ext cx="7391400" cy="2862322"/>
          </a:xfrm>
          <a:prstGeom prst="rect">
            <a:avLst/>
          </a:prstGeom>
          <a:noFill/>
        </p:spPr>
        <p:txBody>
          <a:bodyPr wrap="square" rtlCol="0">
            <a:spAutoFit/>
          </a:bodyPr>
          <a:lstStyle/>
          <a:p>
            <a:r>
              <a:rPr lang="en-US" dirty="0" smtClean="0">
                <a:solidFill>
                  <a:srgbClr val="0070C0"/>
                </a:solidFill>
                <a:latin typeface="Arial" pitchFamily="34" charset="0"/>
                <a:cs typeface="Arial" pitchFamily="34" charset="0"/>
              </a:rPr>
              <a:t>Directorate/Departmental Level:</a:t>
            </a:r>
          </a:p>
          <a:p>
            <a:pPr marL="342900" indent="-342900">
              <a:buFontTx/>
              <a:buChar char="-"/>
            </a:pPr>
            <a:r>
              <a:rPr lang="en-US" dirty="0" smtClean="0">
                <a:solidFill>
                  <a:srgbClr val="0070C0"/>
                </a:solidFill>
                <a:latin typeface="Arial" pitchFamily="34" charset="0"/>
                <a:cs typeface="Arial" pitchFamily="34" charset="0"/>
              </a:rPr>
              <a:t>Service/Department-based Advisory Groups</a:t>
            </a:r>
          </a:p>
          <a:p>
            <a:pPr marL="342900" indent="-342900">
              <a:buFontTx/>
              <a:buChar char="-"/>
            </a:pPr>
            <a:r>
              <a:rPr lang="en-US" dirty="0" smtClean="0">
                <a:solidFill>
                  <a:srgbClr val="0070C0"/>
                </a:solidFill>
                <a:latin typeface="Arial" pitchFamily="34" charset="0"/>
                <a:cs typeface="Arial" pitchFamily="34" charset="0"/>
              </a:rPr>
              <a:t>Department Computing Forum</a:t>
            </a:r>
          </a:p>
          <a:p>
            <a:pPr marL="342900" indent="-342900">
              <a:buFontTx/>
              <a:buChar char="-"/>
            </a:pPr>
            <a:r>
              <a:rPr lang="en-US" dirty="0" smtClean="0">
                <a:solidFill>
                  <a:srgbClr val="0070C0"/>
                </a:solidFill>
                <a:latin typeface="Arial" pitchFamily="34" charset="0"/>
                <a:cs typeface="Arial" pitchFamily="34" charset="0"/>
              </a:rPr>
              <a:t>Student Advisory Council</a:t>
            </a:r>
          </a:p>
          <a:p>
            <a:pPr marL="342900" indent="-342900">
              <a:buFontTx/>
              <a:buChar char="-"/>
            </a:pPr>
            <a:r>
              <a:rPr lang="en-US" dirty="0" smtClean="0">
                <a:solidFill>
                  <a:srgbClr val="0070C0"/>
                </a:solidFill>
                <a:latin typeface="Arial" pitchFamily="34" charset="0"/>
                <a:cs typeface="Arial" pitchFamily="34" charset="0"/>
              </a:rPr>
              <a:t>Computer Steering Committee</a:t>
            </a:r>
          </a:p>
          <a:p>
            <a:pPr marL="342900" indent="-342900">
              <a:buFontTx/>
              <a:buChar char="-"/>
            </a:pPr>
            <a:r>
              <a:rPr lang="en-US" dirty="0" smtClean="0">
                <a:solidFill>
                  <a:srgbClr val="0070C0"/>
                </a:solidFill>
                <a:latin typeface="Arial" pitchFamily="34" charset="0"/>
                <a:cs typeface="Arial" pitchFamily="34" charset="0"/>
              </a:rPr>
              <a:t>Customer Relationship Management </a:t>
            </a:r>
            <a:endParaRPr lang="en-US" dirty="0">
              <a:solidFill>
                <a:srgbClr val="0070C0"/>
              </a:solidFill>
              <a:latin typeface="Arial" pitchFamily="34" charset="0"/>
              <a:cs typeface="Arial" pitchFamily="34" charset="0"/>
            </a:endParaRPr>
          </a:p>
          <a:p>
            <a:pPr lvl="1"/>
            <a:r>
              <a:rPr lang="en-US" sz="1800" i="1" dirty="0" smtClean="0">
                <a:solidFill>
                  <a:srgbClr val="0070C0"/>
                </a:solidFill>
                <a:latin typeface="Arial" pitchFamily="34" charset="0"/>
                <a:cs typeface="Arial" pitchFamily="34" charset="0"/>
              </a:rPr>
              <a:t>*Considering Adopting an IT Ambassador Program in the future for departments and students</a:t>
            </a:r>
          </a:p>
        </p:txBody>
      </p:sp>
      <p:sp>
        <p:nvSpPr>
          <p:cNvPr id="9" name="TextBox 8"/>
          <p:cNvSpPr txBox="1"/>
          <p:nvPr/>
        </p:nvSpPr>
        <p:spPr>
          <a:xfrm>
            <a:off x="5562600" y="6581001"/>
            <a:ext cx="35814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Mid-Atlantic Conference - 1/11/2012</a:t>
            </a:r>
          </a:p>
        </p:txBody>
      </p:sp>
      <p:sp>
        <p:nvSpPr>
          <p:cNvPr id="11" name="TextBox 10"/>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13</a:t>
            </a:fld>
            <a:endParaRPr lang="en-US" sz="1200" dirty="0" smtClean="0">
              <a:solidFill>
                <a:schemeClr val="bg1"/>
              </a:solidFill>
              <a:latin typeface="Arial" pitchFamily="34" charset="0"/>
              <a:cs typeface="Arial" pitchFamily="34" charset="0"/>
            </a:endParaRPr>
          </a:p>
        </p:txBody>
      </p:sp>
      <p:pic>
        <p:nvPicPr>
          <p:cNvPr id="12" name="Picture 4" descr="logotdhe.gif"/>
          <p:cNvPicPr>
            <a:picLocks noChangeAspect="1"/>
          </p:cNvPicPr>
          <p:nvPr/>
        </p:nvPicPr>
        <p:blipFill>
          <a:blip r:embed="rId4"/>
          <a:srcRect/>
          <a:stretch>
            <a:fillRect/>
          </a:stretch>
        </p:blipFill>
        <p:spPr bwMode="auto">
          <a:xfrm>
            <a:off x="419100" y="5600700"/>
            <a:ext cx="3086100" cy="419100"/>
          </a:xfrm>
          <a:prstGeom prst="rect">
            <a:avLst/>
          </a:prstGeom>
          <a:noFill/>
          <a:ln w="9525">
            <a:noFill/>
            <a:miter lim="800000"/>
            <a:headEnd/>
            <a:tailEnd/>
          </a:ln>
        </p:spPr>
      </p:pic>
      <p:sp>
        <p:nvSpPr>
          <p:cNvPr id="13"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extLst>
      <p:ext uri="{BB962C8B-B14F-4D97-AF65-F5344CB8AC3E}">
        <p14:creationId xmlns="" xmlns:p14="http://schemas.microsoft.com/office/powerpoint/2010/main" val="404734704"/>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sp>
        <p:nvSpPr>
          <p:cNvPr id="26626" name="Rectangle 2"/>
          <p:cNvSpPr>
            <a:spLocks noChangeArrowheads="1"/>
          </p:cNvSpPr>
          <p:nvPr/>
        </p:nvSpPr>
        <p:spPr bwMode="auto">
          <a:xfrm>
            <a:off x="533400" y="381000"/>
            <a:ext cx="7772400" cy="571500"/>
          </a:xfrm>
          <a:prstGeom prst="rect">
            <a:avLst/>
          </a:prstGeom>
          <a:noFill/>
          <a:ln w="9525">
            <a:noFill/>
            <a:miter lim="800000"/>
            <a:headEnd/>
            <a:tailEnd/>
          </a:ln>
        </p:spPr>
        <p:txBody>
          <a:bodyPr anchor="ctr"/>
          <a:lstStyle/>
          <a:p>
            <a:r>
              <a:rPr lang="en-US" sz="2800" b="1" dirty="0" smtClean="0">
                <a:solidFill>
                  <a:srgbClr val="B01600"/>
                </a:solidFill>
                <a:latin typeface="Arial" charset="0"/>
              </a:rPr>
              <a:t>Carnegie Mellon: What has Helped? </a:t>
            </a:r>
            <a:endParaRPr lang="en-US" sz="2800" b="1" dirty="0">
              <a:solidFill>
                <a:srgbClr val="B01600"/>
              </a:solidFill>
              <a:latin typeface="TriplexBold"/>
            </a:endParaRPr>
          </a:p>
        </p:txBody>
      </p:sp>
      <p:pic>
        <p:nvPicPr>
          <p:cNvPr id="10" name="Picture 9" descr="C:\Documents and Settings\cfulton\Desktop\CMU Logo2.gif"/>
          <p:cNvPicPr>
            <a:picLocks noChangeAspect="1" noChangeArrowheads="1"/>
          </p:cNvPicPr>
          <p:nvPr/>
        </p:nvPicPr>
        <p:blipFill>
          <a:blip r:embed="rId3"/>
          <a:srcRect/>
          <a:stretch>
            <a:fillRect/>
          </a:stretch>
        </p:blipFill>
        <p:spPr bwMode="auto">
          <a:xfrm>
            <a:off x="7010400" y="4876800"/>
            <a:ext cx="1504950" cy="1466850"/>
          </a:xfrm>
          <a:prstGeom prst="rect">
            <a:avLst/>
          </a:prstGeom>
          <a:noFill/>
          <a:ln w="9525">
            <a:noFill/>
            <a:miter lim="800000"/>
            <a:headEnd/>
            <a:tailEnd/>
          </a:ln>
        </p:spPr>
      </p:pic>
      <p:sp>
        <p:nvSpPr>
          <p:cNvPr id="2" name="TextBox 1"/>
          <p:cNvSpPr txBox="1"/>
          <p:nvPr/>
        </p:nvSpPr>
        <p:spPr>
          <a:xfrm>
            <a:off x="838200" y="1219200"/>
            <a:ext cx="7677150" cy="1569660"/>
          </a:xfrm>
          <a:prstGeom prst="rect">
            <a:avLst/>
          </a:prstGeom>
          <a:noFill/>
        </p:spPr>
        <p:txBody>
          <a:bodyPr wrap="square" rtlCol="0">
            <a:spAutoFit/>
          </a:bodyPr>
          <a:lstStyle/>
          <a:p>
            <a:r>
              <a:rPr lang="en-US" dirty="0" smtClean="0">
                <a:solidFill>
                  <a:srgbClr val="0070C0"/>
                </a:solidFill>
                <a:latin typeface="Arial" pitchFamily="34" charset="0"/>
                <a:cs typeface="Arial" pitchFamily="34" charset="0"/>
              </a:rPr>
              <a:t>Continuously Improving Portfolio/Project Management:</a:t>
            </a:r>
          </a:p>
          <a:p>
            <a:pPr marL="342900" indent="-342900">
              <a:buFontTx/>
              <a:buChar char="-"/>
            </a:pPr>
            <a:r>
              <a:rPr lang="en-US" dirty="0" smtClean="0">
                <a:solidFill>
                  <a:srgbClr val="0070C0"/>
                </a:solidFill>
                <a:latin typeface="Arial" pitchFamily="34" charset="0"/>
                <a:cs typeface="Arial" pitchFamily="34" charset="0"/>
              </a:rPr>
              <a:t>Project Submission Process</a:t>
            </a:r>
          </a:p>
          <a:p>
            <a:pPr marL="342900" indent="-342900">
              <a:buFontTx/>
              <a:buChar char="-"/>
            </a:pPr>
            <a:r>
              <a:rPr lang="en-US" dirty="0" smtClean="0">
                <a:solidFill>
                  <a:srgbClr val="0070C0"/>
                </a:solidFill>
                <a:latin typeface="Arial" pitchFamily="34" charset="0"/>
                <a:cs typeface="Arial" pitchFamily="34" charset="0"/>
              </a:rPr>
              <a:t>Open Comment Period for Project Submissions</a:t>
            </a:r>
          </a:p>
          <a:p>
            <a:pPr marL="342900" indent="-342900">
              <a:buFontTx/>
              <a:buChar char="-"/>
            </a:pPr>
            <a:r>
              <a:rPr lang="en-US" dirty="0" smtClean="0">
                <a:solidFill>
                  <a:srgbClr val="0070C0"/>
                </a:solidFill>
                <a:latin typeface="Arial" pitchFamily="34" charset="0"/>
                <a:cs typeface="Arial" pitchFamily="34" charset="0"/>
              </a:rPr>
              <a:t>Project Request Review Team (PRRT)</a:t>
            </a:r>
            <a:endParaRPr lang="en-US" dirty="0">
              <a:solidFill>
                <a:srgbClr val="0070C0"/>
              </a:solidFill>
              <a:latin typeface="Arial" pitchFamily="34" charset="0"/>
              <a:cs typeface="Arial" pitchFamily="34" charset="0"/>
            </a:endParaRPr>
          </a:p>
        </p:txBody>
      </p:sp>
      <p:sp>
        <p:nvSpPr>
          <p:cNvPr id="11" name="TextBox 10"/>
          <p:cNvSpPr txBox="1"/>
          <p:nvPr/>
        </p:nvSpPr>
        <p:spPr>
          <a:xfrm>
            <a:off x="838200" y="3200400"/>
            <a:ext cx="6858000" cy="1569660"/>
          </a:xfrm>
          <a:prstGeom prst="rect">
            <a:avLst/>
          </a:prstGeom>
          <a:noFill/>
        </p:spPr>
        <p:txBody>
          <a:bodyPr wrap="square" rtlCol="0">
            <a:spAutoFit/>
          </a:bodyPr>
          <a:lstStyle/>
          <a:p>
            <a:r>
              <a:rPr lang="en-US" dirty="0" smtClean="0">
                <a:solidFill>
                  <a:srgbClr val="0070C0"/>
                </a:solidFill>
                <a:latin typeface="Arial" pitchFamily="34" charset="0"/>
                <a:cs typeface="Arial" pitchFamily="34" charset="0"/>
              </a:rPr>
              <a:t>Better Reporting and Transparency:</a:t>
            </a:r>
          </a:p>
          <a:p>
            <a:pPr marL="342900" indent="-342900">
              <a:buFontTx/>
              <a:buChar char="-"/>
            </a:pPr>
            <a:r>
              <a:rPr lang="en-US" dirty="0" smtClean="0">
                <a:solidFill>
                  <a:srgbClr val="0070C0"/>
                </a:solidFill>
                <a:latin typeface="Arial" pitchFamily="34" charset="0"/>
                <a:cs typeface="Arial" pitchFamily="34" charset="0"/>
              </a:rPr>
              <a:t>TeamDynamix Portfolio Analysis Reports</a:t>
            </a:r>
          </a:p>
          <a:p>
            <a:pPr marL="342900" indent="-342900">
              <a:buFontTx/>
              <a:buChar char="-"/>
            </a:pPr>
            <a:r>
              <a:rPr lang="en-US" dirty="0" smtClean="0">
                <a:solidFill>
                  <a:srgbClr val="0070C0"/>
                </a:solidFill>
                <a:latin typeface="Arial" pitchFamily="34" charset="0"/>
                <a:cs typeface="Arial" pitchFamily="34" charset="0"/>
              </a:rPr>
              <a:t>Technical Commitments Document</a:t>
            </a:r>
          </a:p>
          <a:p>
            <a:pPr marL="342900" indent="-342900">
              <a:buFontTx/>
              <a:buChar char="-"/>
            </a:pPr>
            <a:r>
              <a:rPr lang="en-US" dirty="0" smtClean="0">
                <a:solidFill>
                  <a:srgbClr val="0070C0"/>
                </a:solidFill>
                <a:latin typeface="Arial" pitchFamily="34" charset="0"/>
                <a:cs typeface="Arial" pitchFamily="34" charset="0"/>
              </a:rPr>
              <a:t>Directorate Operational Roadmap   </a:t>
            </a:r>
            <a:endParaRPr lang="en-US" dirty="0">
              <a:solidFill>
                <a:srgbClr val="0070C0"/>
              </a:solidFill>
              <a:latin typeface="Arial" pitchFamily="34" charset="0"/>
              <a:cs typeface="Arial" pitchFamily="34" charset="0"/>
            </a:endParaRPr>
          </a:p>
        </p:txBody>
      </p:sp>
      <p:sp>
        <p:nvSpPr>
          <p:cNvPr id="12" name="TextBox 11"/>
          <p:cNvSpPr txBox="1"/>
          <p:nvPr/>
        </p:nvSpPr>
        <p:spPr>
          <a:xfrm>
            <a:off x="5562600" y="6581001"/>
            <a:ext cx="35814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Mid-Atlantic Conference - 1/11/2012</a:t>
            </a:r>
          </a:p>
        </p:txBody>
      </p:sp>
      <p:sp>
        <p:nvSpPr>
          <p:cNvPr id="13" name="TextBox 12"/>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14</a:t>
            </a:fld>
            <a:endParaRPr lang="en-US" sz="1200" dirty="0" smtClean="0">
              <a:solidFill>
                <a:schemeClr val="bg1"/>
              </a:solidFill>
              <a:latin typeface="Arial" pitchFamily="34" charset="0"/>
              <a:cs typeface="Arial" pitchFamily="34" charset="0"/>
            </a:endParaRPr>
          </a:p>
        </p:txBody>
      </p:sp>
      <p:pic>
        <p:nvPicPr>
          <p:cNvPr id="14" name="Picture 4" descr="logotdhe.gif"/>
          <p:cNvPicPr>
            <a:picLocks noChangeAspect="1"/>
          </p:cNvPicPr>
          <p:nvPr/>
        </p:nvPicPr>
        <p:blipFill>
          <a:blip r:embed="rId4"/>
          <a:srcRect/>
          <a:stretch>
            <a:fillRect/>
          </a:stretch>
        </p:blipFill>
        <p:spPr bwMode="auto">
          <a:xfrm>
            <a:off x="419100" y="5600700"/>
            <a:ext cx="3086100" cy="419100"/>
          </a:xfrm>
          <a:prstGeom prst="rect">
            <a:avLst/>
          </a:prstGeom>
          <a:noFill/>
          <a:ln w="9525">
            <a:noFill/>
            <a:miter lim="800000"/>
            <a:headEnd/>
            <a:tailEnd/>
          </a:ln>
        </p:spPr>
      </p:pic>
      <p:sp>
        <p:nvSpPr>
          <p:cNvPr id="15"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extLst>
      <p:ext uri="{BB962C8B-B14F-4D97-AF65-F5344CB8AC3E}">
        <p14:creationId xmlns="" xmlns:p14="http://schemas.microsoft.com/office/powerpoint/2010/main" val="2466385706"/>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sp>
        <p:nvSpPr>
          <p:cNvPr id="26626" name="Rectangle 2"/>
          <p:cNvSpPr>
            <a:spLocks noChangeArrowheads="1"/>
          </p:cNvSpPr>
          <p:nvPr/>
        </p:nvSpPr>
        <p:spPr bwMode="auto">
          <a:xfrm>
            <a:off x="533400" y="381000"/>
            <a:ext cx="7772400" cy="838200"/>
          </a:xfrm>
          <a:prstGeom prst="rect">
            <a:avLst/>
          </a:prstGeom>
          <a:noFill/>
          <a:ln w="9525">
            <a:noFill/>
            <a:miter lim="800000"/>
            <a:headEnd/>
            <a:tailEnd/>
          </a:ln>
        </p:spPr>
        <p:txBody>
          <a:bodyPr anchor="ctr"/>
          <a:lstStyle/>
          <a:p>
            <a:r>
              <a:rPr lang="en-US" sz="2800" b="1" dirty="0" smtClean="0">
                <a:solidFill>
                  <a:srgbClr val="B01600"/>
                </a:solidFill>
                <a:latin typeface="Arial" charset="0"/>
              </a:rPr>
              <a:t>Carnegie Mellon: We Didn’t Get Here Overnight</a:t>
            </a:r>
            <a:endParaRPr lang="en-US" sz="2800" b="1" dirty="0">
              <a:solidFill>
                <a:srgbClr val="B01600"/>
              </a:solidFill>
              <a:latin typeface="TriplexBold"/>
            </a:endParaRPr>
          </a:p>
        </p:txBody>
      </p:sp>
      <p:pic>
        <p:nvPicPr>
          <p:cNvPr id="10" name="Picture 9" descr="C:\Documents and Settings\cfulton\Desktop\CMU Logo2.gif"/>
          <p:cNvPicPr>
            <a:picLocks noChangeAspect="1" noChangeArrowheads="1"/>
          </p:cNvPicPr>
          <p:nvPr/>
        </p:nvPicPr>
        <p:blipFill>
          <a:blip r:embed="rId3"/>
          <a:srcRect/>
          <a:stretch>
            <a:fillRect/>
          </a:stretch>
        </p:blipFill>
        <p:spPr bwMode="auto">
          <a:xfrm>
            <a:off x="7010400" y="4876800"/>
            <a:ext cx="1504950" cy="1466850"/>
          </a:xfrm>
          <a:prstGeom prst="rect">
            <a:avLst/>
          </a:prstGeom>
          <a:noFill/>
          <a:ln w="9525">
            <a:noFill/>
            <a:miter lim="800000"/>
            <a:headEnd/>
            <a:tailEnd/>
          </a:ln>
        </p:spPr>
      </p:pic>
      <p:pic>
        <p:nvPicPr>
          <p:cNvPr id="3074" name="Picture 2" descr="PPM Workflow"/>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066800" y="1752600"/>
            <a:ext cx="6410325" cy="2524126"/>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5562600" y="6581001"/>
            <a:ext cx="35814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Mid-Atlantic Conference - 1/11/2012</a:t>
            </a:r>
          </a:p>
        </p:txBody>
      </p:sp>
      <p:sp>
        <p:nvSpPr>
          <p:cNvPr id="12" name="TextBox 11"/>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15</a:t>
            </a:fld>
            <a:endParaRPr lang="en-US" sz="1200" dirty="0" smtClean="0">
              <a:solidFill>
                <a:schemeClr val="bg1"/>
              </a:solidFill>
              <a:latin typeface="Arial" pitchFamily="34" charset="0"/>
              <a:cs typeface="Arial" pitchFamily="34" charset="0"/>
            </a:endParaRPr>
          </a:p>
        </p:txBody>
      </p:sp>
      <p:pic>
        <p:nvPicPr>
          <p:cNvPr id="11" name="Picture 4" descr="logotdhe.gif"/>
          <p:cNvPicPr>
            <a:picLocks noChangeAspect="1"/>
          </p:cNvPicPr>
          <p:nvPr/>
        </p:nvPicPr>
        <p:blipFill>
          <a:blip r:embed="rId5"/>
          <a:srcRect/>
          <a:stretch>
            <a:fillRect/>
          </a:stretch>
        </p:blipFill>
        <p:spPr bwMode="auto">
          <a:xfrm>
            <a:off x="419100" y="5600700"/>
            <a:ext cx="3086100" cy="419100"/>
          </a:xfrm>
          <a:prstGeom prst="rect">
            <a:avLst/>
          </a:prstGeom>
          <a:noFill/>
          <a:ln w="9525">
            <a:noFill/>
            <a:miter lim="800000"/>
            <a:headEnd/>
            <a:tailEnd/>
          </a:ln>
        </p:spPr>
      </p:pic>
      <p:sp>
        <p:nvSpPr>
          <p:cNvPr id="13"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extLst>
      <p:ext uri="{BB962C8B-B14F-4D97-AF65-F5344CB8AC3E}">
        <p14:creationId xmlns="" xmlns:p14="http://schemas.microsoft.com/office/powerpoint/2010/main" val="664073607"/>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9"/>
          <p:cNvSpPr>
            <a:spLocks noChangeArrowheads="1"/>
          </p:cNvSpPr>
          <p:nvPr/>
        </p:nvSpPr>
        <p:spPr bwMode="auto">
          <a:xfrm>
            <a:off x="152400" y="0"/>
            <a:ext cx="8915400" cy="6858000"/>
          </a:xfrm>
          <a:prstGeom prst="rect">
            <a:avLst/>
          </a:prstGeom>
          <a:solidFill>
            <a:schemeClr val="bg1"/>
          </a:solidFill>
          <a:ln w="9525" algn="ctr">
            <a:noFill/>
            <a:round/>
            <a:headEnd/>
            <a:tailEnd/>
          </a:ln>
        </p:spPr>
        <p:txBody>
          <a:bodyPr/>
          <a:lstStyle/>
          <a:p>
            <a:pPr eaLnBrk="0" hangingPunct="0"/>
            <a:endParaRPr lang="en-US" dirty="0"/>
          </a:p>
        </p:txBody>
      </p:sp>
      <p:sp>
        <p:nvSpPr>
          <p:cNvPr id="18434" name="Oval 2"/>
          <p:cNvSpPr>
            <a:spLocks noChangeArrowheads="1"/>
          </p:cNvSpPr>
          <p:nvPr/>
        </p:nvSpPr>
        <p:spPr bwMode="auto">
          <a:xfrm>
            <a:off x="228600" y="2819400"/>
            <a:ext cx="1752600" cy="838200"/>
          </a:xfrm>
          <a:prstGeom prst="ellipse">
            <a:avLst/>
          </a:prstGeom>
          <a:solidFill>
            <a:srgbClr val="FFFF99"/>
          </a:solidFill>
          <a:ln w="25400">
            <a:solidFill>
              <a:srgbClr val="808000"/>
            </a:solidFill>
            <a:round/>
            <a:headEnd/>
            <a:tailEnd/>
          </a:ln>
        </p:spPr>
        <p:txBody>
          <a:bodyPr wrap="none" anchor="ctr"/>
          <a:lstStyle/>
          <a:p>
            <a:endParaRPr lang="en-US" dirty="0"/>
          </a:p>
        </p:txBody>
      </p:sp>
      <p:sp>
        <p:nvSpPr>
          <p:cNvPr id="18435" name="Rectangle 3"/>
          <p:cNvSpPr>
            <a:spLocks noGrp="1" noChangeArrowheads="1"/>
          </p:cNvSpPr>
          <p:nvPr>
            <p:ph type="title"/>
          </p:nvPr>
        </p:nvSpPr>
        <p:spPr/>
        <p:txBody>
          <a:bodyPr/>
          <a:lstStyle/>
          <a:p>
            <a:pPr eaLnBrk="1" hangingPunct="1"/>
            <a:r>
              <a:rPr lang="en-US" dirty="0" smtClean="0">
                <a:solidFill>
                  <a:srgbClr val="C00000"/>
                </a:solidFill>
              </a:rPr>
              <a:t>Expectation Management @ Carnegie Mellon</a:t>
            </a:r>
            <a:endParaRPr lang="en-US" sz="3600" b="1" dirty="0" smtClean="0">
              <a:solidFill>
                <a:srgbClr val="C00000"/>
              </a:solidFill>
            </a:endParaRPr>
          </a:p>
        </p:txBody>
      </p:sp>
      <p:sp>
        <p:nvSpPr>
          <p:cNvPr id="18436" name="Line 4"/>
          <p:cNvSpPr>
            <a:spLocks noChangeShapeType="1"/>
          </p:cNvSpPr>
          <p:nvPr/>
        </p:nvSpPr>
        <p:spPr bwMode="auto">
          <a:xfrm flipV="1">
            <a:off x="990600" y="2057400"/>
            <a:ext cx="5638800" cy="2362200"/>
          </a:xfrm>
          <a:prstGeom prst="line">
            <a:avLst/>
          </a:prstGeom>
          <a:noFill/>
          <a:ln w="57150">
            <a:solidFill>
              <a:srgbClr val="008000"/>
            </a:solidFill>
            <a:round/>
            <a:headEnd/>
            <a:tailEnd type="none" w="lg" len="lg"/>
          </a:ln>
        </p:spPr>
        <p:txBody>
          <a:bodyPr/>
          <a:lstStyle/>
          <a:p>
            <a:endParaRPr lang="en-US" dirty="0"/>
          </a:p>
        </p:txBody>
      </p:sp>
      <p:pic>
        <p:nvPicPr>
          <p:cNvPr id="18437" name="Picture 5" descr="MCj04259280000[1]"/>
          <p:cNvPicPr>
            <a:picLocks noChangeAspect="1" noChangeArrowheads="1"/>
          </p:cNvPicPr>
          <p:nvPr/>
        </p:nvPicPr>
        <p:blipFill>
          <a:blip r:embed="rId3"/>
          <a:srcRect/>
          <a:stretch>
            <a:fillRect/>
          </a:stretch>
        </p:blipFill>
        <p:spPr bwMode="auto">
          <a:xfrm>
            <a:off x="228600" y="3787083"/>
            <a:ext cx="1044575" cy="1158875"/>
          </a:xfrm>
          <a:prstGeom prst="rect">
            <a:avLst/>
          </a:prstGeom>
          <a:noFill/>
          <a:ln w="9525">
            <a:noFill/>
            <a:miter lim="800000"/>
            <a:headEnd/>
            <a:tailEnd/>
          </a:ln>
        </p:spPr>
      </p:pic>
      <p:sp>
        <p:nvSpPr>
          <p:cNvPr id="18438" name="Text Box 6"/>
          <p:cNvSpPr txBox="1">
            <a:spLocks noChangeArrowheads="1"/>
          </p:cNvSpPr>
          <p:nvPr/>
        </p:nvSpPr>
        <p:spPr bwMode="auto">
          <a:xfrm>
            <a:off x="342900" y="3048000"/>
            <a:ext cx="1524000" cy="307777"/>
          </a:xfrm>
          <a:prstGeom prst="rect">
            <a:avLst/>
          </a:prstGeom>
          <a:noFill/>
          <a:ln w="25400">
            <a:noFill/>
            <a:miter lim="800000"/>
            <a:headEnd/>
            <a:tailEnd/>
          </a:ln>
        </p:spPr>
        <p:txBody>
          <a:bodyPr wrap="square">
            <a:spAutoFit/>
          </a:bodyPr>
          <a:lstStyle/>
          <a:p>
            <a:pPr>
              <a:spcBef>
                <a:spcPct val="50000"/>
              </a:spcBef>
            </a:pPr>
            <a:r>
              <a:rPr lang="en-US" sz="1400" dirty="0">
                <a:solidFill>
                  <a:srgbClr val="336600"/>
                </a:solidFill>
                <a:latin typeface="Arial" pitchFamily="34" charset="0"/>
                <a:cs typeface="Arial" pitchFamily="34" charset="0"/>
              </a:rPr>
              <a:t>Seat of the pants</a:t>
            </a:r>
          </a:p>
        </p:txBody>
      </p:sp>
      <p:sp>
        <p:nvSpPr>
          <p:cNvPr id="18439" name="Oval 7"/>
          <p:cNvSpPr>
            <a:spLocks noChangeArrowheads="1"/>
          </p:cNvSpPr>
          <p:nvPr/>
        </p:nvSpPr>
        <p:spPr bwMode="auto">
          <a:xfrm>
            <a:off x="2133600" y="2133600"/>
            <a:ext cx="1752600" cy="838200"/>
          </a:xfrm>
          <a:prstGeom prst="ellipse">
            <a:avLst/>
          </a:prstGeom>
          <a:solidFill>
            <a:srgbClr val="FFFF99"/>
          </a:solidFill>
          <a:ln w="25400">
            <a:solidFill>
              <a:srgbClr val="336600"/>
            </a:solidFill>
            <a:round/>
            <a:headEnd/>
            <a:tailEnd/>
          </a:ln>
        </p:spPr>
        <p:txBody>
          <a:bodyPr wrap="none" anchor="ctr"/>
          <a:lstStyle/>
          <a:p>
            <a:endParaRPr lang="en-US" dirty="0"/>
          </a:p>
        </p:txBody>
      </p:sp>
      <p:sp>
        <p:nvSpPr>
          <p:cNvPr id="18440" name="Oval 8"/>
          <p:cNvSpPr>
            <a:spLocks noChangeArrowheads="1"/>
          </p:cNvSpPr>
          <p:nvPr/>
        </p:nvSpPr>
        <p:spPr bwMode="auto">
          <a:xfrm>
            <a:off x="3733800" y="1447800"/>
            <a:ext cx="1752600" cy="838200"/>
          </a:xfrm>
          <a:prstGeom prst="ellipse">
            <a:avLst/>
          </a:prstGeom>
          <a:solidFill>
            <a:srgbClr val="FFFF99"/>
          </a:solidFill>
          <a:ln w="25400">
            <a:solidFill>
              <a:srgbClr val="808000"/>
            </a:solidFill>
            <a:round/>
            <a:headEnd/>
            <a:tailEnd/>
          </a:ln>
        </p:spPr>
        <p:txBody>
          <a:bodyPr wrap="none" anchor="ctr"/>
          <a:lstStyle/>
          <a:p>
            <a:endParaRPr lang="en-US" dirty="0"/>
          </a:p>
        </p:txBody>
      </p:sp>
      <p:sp>
        <p:nvSpPr>
          <p:cNvPr id="18441" name="Oval 9"/>
          <p:cNvSpPr>
            <a:spLocks noChangeArrowheads="1"/>
          </p:cNvSpPr>
          <p:nvPr/>
        </p:nvSpPr>
        <p:spPr bwMode="auto">
          <a:xfrm>
            <a:off x="5410200" y="914400"/>
            <a:ext cx="1752600" cy="838200"/>
          </a:xfrm>
          <a:prstGeom prst="ellipse">
            <a:avLst/>
          </a:prstGeom>
          <a:solidFill>
            <a:srgbClr val="FFFF99"/>
          </a:solidFill>
          <a:ln w="25400">
            <a:solidFill>
              <a:srgbClr val="808000"/>
            </a:solidFill>
            <a:round/>
            <a:headEnd/>
            <a:tailEnd/>
          </a:ln>
        </p:spPr>
        <p:txBody>
          <a:bodyPr wrap="none" anchor="ctr"/>
          <a:lstStyle/>
          <a:p>
            <a:endParaRPr lang="en-US" dirty="0"/>
          </a:p>
        </p:txBody>
      </p:sp>
      <p:sp>
        <p:nvSpPr>
          <p:cNvPr id="18442" name="Text Box 10"/>
          <p:cNvSpPr txBox="1">
            <a:spLocks noChangeArrowheads="1"/>
          </p:cNvSpPr>
          <p:nvPr/>
        </p:nvSpPr>
        <p:spPr bwMode="auto">
          <a:xfrm>
            <a:off x="2514600" y="2367072"/>
            <a:ext cx="1066800" cy="307777"/>
          </a:xfrm>
          <a:prstGeom prst="rect">
            <a:avLst/>
          </a:prstGeom>
          <a:noFill/>
          <a:ln w="25400">
            <a:noFill/>
            <a:miter lim="800000"/>
            <a:headEnd/>
            <a:tailEnd/>
          </a:ln>
        </p:spPr>
        <p:txBody>
          <a:bodyPr wrap="square">
            <a:spAutoFit/>
          </a:bodyPr>
          <a:lstStyle/>
          <a:p>
            <a:pPr>
              <a:spcBef>
                <a:spcPct val="50000"/>
              </a:spcBef>
            </a:pPr>
            <a:r>
              <a:rPr lang="en-US" sz="1400" dirty="0">
                <a:solidFill>
                  <a:srgbClr val="336600"/>
                </a:solidFill>
                <a:latin typeface="Arial" pitchFamily="34" charset="0"/>
                <a:cs typeface="Arial" pitchFamily="34" charset="0"/>
              </a:rPr>
              <a:t>Awareness</a:t>
            </a:r>
          </a:p>
        </p:txBody>
      </p:sp>
      <p:sp>
        <p:nvSpPr>
          <p:cNvPr id="18443" name="Text Box 11"/>
          <p:cNvSpPr txBox="1">
            <a:spLocks noChangeArrowheads="1"/>
          </p:cNvSpPr>
          <p:nvPr/>
        </p:nvSpPr>
        <p:spPr bwMode="auto">
          <a:xfrm>
            <a:off x="3962400" y="1600200"/>
            <a:ext cx="1371600" cy="523220"/>
          </a:xfrm>
          <a:prstGeom prst="rect">
            <a:avLst/>
          </a:prstGeom>
          <a:noFill/>
          <a:ln w="25400">
            <a:noFill/>
            <a:miter lim="800000"/>
            <a:headEnd/>
            <a:tailEnd/>
          </a:ln>
        </p:spPr>
        <p:txBody>
          <a:bodyPr>
            <a:spAutoFit/>
          </a:bodyPr>
          <a:lstStyle/>
          <a:p>
            <a:pPr algn="ctr">
              <a:spcBef>
                <a:spcPct val="50000"/>
              </a:spcBef>
            </a:pPr>
            <a:r>
              <a:rPr lang="en-US" sz="1400" dirty="0">
                <a:solidFill>
                  <a:srgbClr val="336600"/>
                </a:solidFill>
                <a:latin typeface="Arial" pitchFamily="34" charset="0"/>
                <a:cs typeface="Arial" pitchFamily="34" charset="0"/>
              </a:rPr>
              <a:t>Confident Competence</a:t>
            </a:r>
          </a:p>
        </p:txBody>
      </p:sp>
      <p:sp>
        <p:nvSpPr>
          <p:cNvPr id="18444" name="Text Box 12"/>
          <p:cNvSpPr txBox="1">
            <a:spLocks noChangeArrowheads="1"/>
          </p:cNvSpPr>
          <p:nvPr/>
        </p:nvSpPr>
        <p:spPr bwMode="auto">
          <a:xfrm>
            <a:off x="5715000" y="1066800"/>
            <a:ext cx="1143000" cy="523220"/>
          </a:xfrm>
          <a:prstGeom prst="rect">
            <a:avLst/>
          </a:prstGeom>
          <a:noFill/>
          <a:ln w="25400">
            <a:noFill/>
            <a:miter lim="800000"/>
            <a:headEnd/>
            <a:tailEnd/>
          </a:ln>
        </p:spPr>
        <p:txBody>
          <a:bodyPr wrap="square">
            <a:spAutoFit/>
          </a:bodyPr>
          <a:lstStyle/>
          <a:p>
            <a:pPr algn="ctr">
              <a:spcBef>
                <a:spcPct val="50000"/>
              </a:spcBef>
            </a:pPr>
            <a:r>
              <a:rPr lang="en-US" sz="1400" dirty="0">
                <a:solidFill>
                  <a:srgbClr val="336600"/>
                </a:solidFill>
                <a:latin typeface="Arial" pitchFamily="34" charset="0"/>
                <a:cs typeface="Arial" pitchFamily="34" charset="0"/>
              </a:rPr>
              <a:t>Best Practice</a:t>
            </a:r>
          </a:p>
        </p:txBody>
      </p:sp>
      <p:pic>
        <p:nvPicPr>
          <p:cNvPr id="18445" name="Picture 14" descr="MCj02124410000[1]"/>
          <p:cNvPicPr>
            <a:picLocks noChangeAspect="1" noChangeArrowheads="1"/>
          </p:cNvPicPr>
          <p:nvPr/>
        </p:nvPicPr>
        <p:blipFill>
          <a:blip r:embed="rId4"/>
          <a:srcRect/>
          <a:stretch>
            <a:fillRect/>
          </a:stretch>
        </p:blipFill>
        <p:spPr bwMode="auto">
          <a:xfrm>
            <a:off x="7942263" y="990600"/>
            <a:ext cx="1201737" cy="1258888"/>
          </a:xfrm>
          <a:prstGeom prst="rect">
            <a:avLst/>
          </a:prstGeom>
          <a:noFill/>
          <a:ln w="9525">
            <a:noFill/>
            <a:miter lim="800000"/>
            <a:headEnd/>
            <a:tailEnd/>
          </a:ln>
        </p:spPr>
      </p:pic>
      <p:sp>
        <p:nvSpPr>
          <p:cNvPr id="26640" name="Rectangle 18"/>
          <p:cNvSpPr>
            <a:spLocks noChangeArrowheads="1"/>
          </p:cNvSpPr>
          <p:nvPr/>
        </p:nvSpPr>
        <p:spPr bwMode="auto">
          <a:xfrm>
            <a:off x="495300" y="5410200"/>
            <a:ext cx="990600" cy="1219200"/>
          </a:xfrm>
          <a:prstGeom prst="rect">
            <a:avLst/>
          </a:prstGeom>
          <a:noFill/>
          <a:ln w="25400" algn="ctr">
            <a:solidFill>
              <a:schemeClr val="tx1"/>
            </a:solidFill>
            <a:round/>
            <a:headEnd/>
            <a:tailEnd/>
          </a:ln>
        </p:spPr>
        <p:txBody>
          <a:bodyPr/>
          <a:lstStyle/>
          <a:p>
            <a:endParaRPr lang="en-US" dirty="0"/>
          </a:p>
        </p:txBody>
      </p:sp>
      <p:sp>
        <p:nvSpPr>
          <p:cNvPr id="26641" name="TextBox 19"/>
          <p:cNvSpPr txBox="1">
            <a:spLocks noChangeArrowheads="1"/>
          </p:cNvSpPr>
          <p:nvPr/>
        </p:nvSpPr>
        <p:spPr bwMode="auto">
          <a:xfrm>
            <a:off x="589429" y="4942555"/>
            <a:ext cx="914400" cy="461665"/>
          </a:xfrm>
          <a:prstGeom prst="rect">
            <a:avLst/>
          </a:prstGeom>
          <a:noFill/>
          <a:ln w="9525">
            <a:noFill/>
            <a:miter lim="800000"/>
            <a:headEnd/>
            <a:tailEnd/>
          </a:ln>
        </p:spPr>
        <p:txBody>
          <a:bodyPr>
            <a:spAutoFit/>
          </a:bodyPr>
          <a:lstStyle/>
          <a:p>
            <a:r>
              <a:rPr lang="en-US" dirty="0">
                <a:latin typeface="Arial" pitchFamily="34" charset="0"/>
                <a:cs typeface="Arial" pitchFamily="34" charset="0"/>
              </a:rPr>
              <a:t>2006 </a:t>
            </a:r>
          </a:p>
        </p:txBody>
      </p:sp>
      <p:sp>
        <p:nvSpPr>
          <p:cNvPr id="26642" name="TextBox 20"/>
          <p:cNvSpPr txBox="1">
            <a:spLocks noChangeArrowheads="1"/>
          </p:cNvSpPr>
          <p:nvPr/>
        </p:nvSpPr>
        <p:spPr bwMode="auto">
          <a:xfrm>
            <a:off x="1676400" y="4555890"/>
            <a:ext cx="914400" cy="461665"/>
          </a:xfrm>
          <a:prstGeom prst="rect">
            <a:avLst/>
          </a:prstGeom>
          <a:noFill/>
          <a:ln w="9525">
            <a:noFill/>
            <a:miter lim="800000"/>
            <a:headEnd/>
            <a:tailEnd/>
          </a:ln>
        </p:spPr>
        <p:txBody>
          <a:bodyPr wrap="square">
            <a:spAutoFit/>
          </a:bodyPr>
          <a:lstStyle/>
          <a:p>
            <a:r>
              <a:rPr lang="en-US" dirty="0">
                <a:latin typeface="Arial" pitchFamily="34" charset="0"/>
                <a:cs typeface="Arial" pitchFamily="34" charset="0"/>
              </a:rPr>
              <a:t>2007 </a:t>
            </a:r>
          </a:p>
        </p:txBody>
      </p:sp>
      <p:sp>
        <p:nvSpPr>
          <p:cNvPr id="26643" name="Rectangle 21"/>
          <p:cNvSpPr>
            <a:spLocks noChangeArrowheads="1"/>
          </p:cNvSpPr>
          <p:nvPr/>
        </p:nvSpPr>
        <p:spPr bwMode="auto">
          <a:xfrm>
            <a:off x="1595718" y="5181600"/>
            <a:ext cx="1219200" cy="1447800"/>
          </a:xfrm>
          <a:prstGeom prst="rect">
            <a:avLst/>
          </a:prstGeom>
          <a:noFill/>
          <a:ln w="25400" algn="ctr">
            <a:solidFill>
              <a:schemeClr val="tx1"/>
            </a:solidFill>
            <a:round/>
            <a:headEnd/>
            <a:tailEnd/>
          </a:ln>
        </p:spPr>
        <p:txBody>
          <a:bodyPr/>
          <a:lstStyle/>
          <a:p>
            <a:endParaRPr lang="en-US" dirty="0"/>
          </a:p>
        </p:txBody>
      </p:sp>
      <p:sp>
        <p:nvSpPr>
          <p:cNvPr id="26644" name="TextBox 22"/>
          <p:cNvSpPr txBox="1">
            <a:spLocks noChangeArrowheads="1"/>
          </p:cNvSpPr>
          <p:nvPr/>
        </p:nvSpPr>
        <p:spPr bwMode="auto">
          <a:xfrm>
            <a:off x="1582271" y="5187501"/>
            <a:ext cx="1219200" cy="1477328"/>
          </a:xfrm>
          <a:prstGeom prst="rect">
            <a:avLst/>
          </a:prstGeom>
          <a:noFill/>
          <a:ln w="9525">
            <a:noFill/>
            <a:miter lim="800000"/>
            <a:headEnd/>
            <a:tailEnd/>
          </a:ln>
        </p:spPr>
        <p:txBody>
          <a:bodyPr wrap="square">
            <a:spAutoFit/>
          </a:bodyPr>
          <a:lstStyle/>
          <a:p>
            <a:pPr marL="171450" indent="-171450">
              <a:buFontTx/>
              <a:buChar char="-"/>
            </a:pPr>
            <a:r>
              <a:rPr lang="en-US" sz="900" dirty="0" smtClean="0">
                <a:latin typeface="Arial" pitchFamily="34" charset="0"/>
                <a:cs typeface="Arial" pitchFamily="34" charset="0"/>
              </a:rPr>
              <a:t>Centralized Coordination of 1 page charters</a:t>
            </a:r>
          </a:p>
          <a:p>
            <a:endParaRPr lang="en-US" sz="900" dirty="0" smtClean="0">
              <a:latin typeface="Arial" pitchFamily="34" charset="0"/>
              <a:cs typeface="Arial" pitchFamily="34" charset="0"/>
            </a:endParaRPr>
          </a:p>
          <a:p>
            <a:pPr marL="171450" indent="-171450">
              <a:buFontTx/>
              <a:buChar char="-"/>
            </a:pPr>
            <a:r>
              <a:rPr lang="en-US" sz="900" dirty="0" smtClean="0">
                <a:latin typeface="Arial" pitchFamily="34" charset="0"/>
                <a:cs typeface="Arial" pitchFamily="34" charset="0"/>
              </a:rPr>
              <a:t>Re-adoption </a:t>
            </a:r>
            <a:r>
              <a:rPr lang="en-US" sz="900" dirty="0">
                <a:latin typeface="Arial" pitchFamily="34" charset="0"/>
                <a:cs typeface="Arial" pitchFamily="34" charset="0"/>
              </a:rPr>
              <a:t>of ESCC and Creation of the Technical Commitments </a:t>
            </a:r>
            <a:r>
              <a:rPr lang="en-US" sz="900" dirty="0" smtClean="0">
                <a:latin typeface="Arial" pitchFamily="34" charset="0"/>
                <a:cs typeface="Arial" pitchFamily="34" charset="0"/>
              </a:rPr>
              <a:t>Document</a:t>
            </a:r>
            <a:endParaRPr lang="en-US" sz="900" dirty="0">
              <a:latin typeface="Arial" pitchFamily="34" charset="0"/>
              <a:cs typeface="Arial" pitchFamily="34" charset="0"/>
            </a:endParaRPr>
          </a:p>
        </p:txBody>
      </p:sp>
      <p:sp>
        <p:nvSpPr>
          <p:cNvPr id="26645" name="TextBox 23"/>
          <p:cNvSpPr txBox="1">
            <a:spLocks noChangeArrowheads="1"/>
          </p:cNvSpPr>
          <p:nvPr/>
        </p:nvSpPr>
        <p:spPr bwMode="auto">
          <a:xfrm>
            <a:off x="3148853" y="3702843"/>
            <a:ext cx="990600" cy="461665"/>
          </a:xfrm>
          <a:prstGeom prst="rect">
            <a:avLst/>
          </a:prstGeom>
          <a:noFill/>
          <a:ln w="9525">
            <a:noFill/>
            <a:miter lim="800000"/>
            <a:headEnd/>
            <a:tailEnd/>
          </a:ln>
        </p:spPr>
        <p:txBody>
          <a:bodyPr>
            <a:spAutoFit/>
          </a:bodyPr>
          <a:lstStyle/>
          <a:p>
            <a:r>
              <a:rPr lang="en-US" dirty="0">
                <a:latin typeface="Arial" pitchFamily="34" charset="0"/>
                <a:cs typeface="Arial" pitchFamily="34" charset="0"/>
              </a:rPr>
              <a:t>2008</a:t>
            </a:r>
          </a:p>
        </p:txBody>
      </p:sp>
      <p:sp>
        <p:nvSpPr>
          <p:cNvPr id="26646" name="Rectangle 24"/>
          <p:cNvSpPr>
            <a:spLocks noChangeArrowheads="1"/>
          </p:cNvSpPr>
          <p:nvPr/>
        </p:nvSpPr>
        <p:spPr bwMode="auto">
          <a:xfrm>
            <a:off x="2895600" y="4202393"/>
            <a:ext cx="1371600" cy="2438400"/>
          </a:xfrm>
          <a:prstGeom prst="rect">
            <a:avLst/>
          </a:prstGeom>
          <a:noFill/>
          <a:ln w="25400" algn="ctr">
            <a:solidFill>
              <a:schemeClr val="tx1"/>
            </a:solidFill>
            <a:round/>
            <a:headEnd/>
            <a:tailEnd/>
          </a:ln>
        </p:spPr>
        <p:txBody>
          <a:bodyPr/>
          <a:lstStyle/>
          <a:p>
            <a:endParaRPr lang="en-US" dirty="0"/>
          </a:p>
        </p:txBody>
      </p:sp>
      <p:sp>
        <p:nvSpPr>
          <p:cNvPr id="26647" name="TextBox 25"/>
          <p:cNvSpPr txBox="1">
            <a:spLocks noChangeArrowheads="1"/>
          </p:cNvSpPr>
          <p:nvPr/>
        </p:nvSpPr>
        <p:spPr bwMode="auto">
          <a:xfrm>
            <a:off x="2895600" y="4348371"/>
            <a:ext cx="1371600" cy="2246769"/>
          </a:xfrm>
          <a:prstGeom prst="rect">
            <a:avLst/>
          </a:prstGeom>
          <a:noFill/>
          <a:ln w="9525">
            <a:noFill/>
            <a:miter lim="800000"/>
            <a:headEnd/>
            <a:tailEnd/>
          </a:ln>
        </p:spPr>
        <p:txBody>
          <a:bodyPr wrap="square">
            <a:spAutoFit/>
          </a:bodyPr>
          <a:lstStyle/>
          <a:p>
            <a:pPr marL="171450" indent="-171450">
              <a:buFontTx/>
              <a:buChar char="-"/>
            </a:pPr>
            <a:r>
              <a:rPr lang="en-US" sz="1000" dirty="0" smtClean="0">
                <a:latin typeface="Arial" pitchFamily="34" charset="0"/>
                <a:cs typeface="Arial" pitchFamily="34" charset="0"/>
              </a:rPr>
              <a:t>Development of Detailed Project Charters and Portfolio Vetting at the Central Computing Management Team Level</a:t>
            </a:r>
          </a:p>
          <a:p>
            <a:endParaRPr lang="en-US" sz="1000" dirty="0" smtClean="0">
              <a:latin typeface="Arial" pitchFamily="34" charset="0"/>
              <a:cs typeface="Arial" pitchFamily="34" charset="0"/>
            </a:endParaRPr>
          </a:p>
          <a:p>
            <a:pPr marL="171450" indent="-171450">
              <a:buFontTx/>
              <a:buChar char="-"/>
            </a:pPr>
            <a:r>
              <a:rPr lang="en-US" sz="1000" dirty="0" smtClean="0">
                <a:latin typeface="Arial" pitchFamily="34" charset="0"/>
                <a:cs typeface="Arial" pitchFamily="34" charset="0"/>
              </a:rPr>
              <a:t>Disclosure of Projects via Technical Commitments</a:t>
            </a:r>
          </a:p>
          <a:p>
            <a:endParaRPr lang="en-US" sz="1000" dirty="0" smtClean="0">
              <a:latin typeface="Arial" pitchFamily="34" charset="0"/>
              <a:cs typeface="Arial" pitchFamily="34" charset="0"/>
            </a:endParaRPr>
          </a:p>
        </p:txBody>
      </p:sp>
      <p:sp>
        <p:nvSpPr>
          <p:cNvPr id="20502" name="AutoShape 13"/>
          <p:cNvSpPr>
            <a:spLocks noChangeArrowheads="1"/>
          </p:cNvSpPr>
          <p:nvPr/>
        </p:nvSpPr>
        <p:spPr bwMode="auto">
          <a:xfrm>
            <a:off x="6629400" y="1524000"/>
            <a:ext cx="1066800" cy="1219200"/>
          </a:xfrm>
          <a:custGeom>
            <a:avLst/>
            <a:gdLst>
              <a:gd name="T0" fmla="*/ 533400 w 1066800"/>
              <a:gd name="T1" fmla="*/ 0 h 1219200"/>
              <a:gd name="T2" fmla="*/ 1 w 1066800"/>
              <a:gd name="T3" fmla="*/ 465692 h 1219200"/>
              <a:gd name="T4" fmla="*/ 203740 w 1066800"/>
              <a:gd name="T5" fmla="*/ 1219196 h 1219200"/>
              <a:gd name="T6" fmla="*/ 863060 w 1066800"/>
              <a:gd name="T7" fmla="*/ 1219196 h 1219200"/>
              <a:gd name="T8" fmla="*/ 1066799 w 1066800"/>
              <a:gd name="T9" fmla="*/ 465692 h 1219200"/>
              <a:gd name="T10" fmla="*/ 17694720 60000 65536"/>
              <a:gd name="T11" fmla="*/ 11796480 60000 65536"/>
              <a:gd name="T12" fmla="*/ 5898240 60000 65536"/>
              <a:gd name="T13" fmla="*/ 5898240 60000 65536"/>
              <a:gd name="T14" fmla="*/ 0 60000 65536"/>
              <a:gd name="T15" fmla="*/ 329663 w 1066800"/>
              <a:gd name="T16" fmla="*/ 465695 h 1219200"/>
              <a:gd name="T17" fmla="*/ 737137 w 1066800"/>
              <a:gd name="T18" fmla="*/ 931380 h 1219200"/>
            </a:gdLst>
            <a:ahLst/>
            <a:cxnLst>
              <a:cxn ang="T10">
                <a:pos x="T0" y="T1"/>
              </a:cxn>
              <a:cxn ang="T11">
                <a:pos x="T2" y="T3"/>
              </a:cxn>
              <a:cxn ang="T12">
                <a:pos x="T4" y="T5"/>
              </a:cxn>
              <a:cxn ang="T13">
                <a:pos x="T6" y="T7"/>
              </a:cxn>
              <a:cxn ang="T14">
                <a:pos x="T8" y="T9"/>
              </a:cxn>
            </a:cxnLst>
            <a:rect l="T15" t="T16" r="T17" b="T18"/>
            <a:pathLst>
              <a:path w="1066800" h="1219200">
                <a:moveTo>
                  <a:pt x="1" y="465692"/>
                </a:moveTo>
                <a:lnTo>
                  <a:pt x="407484" y="465695"/>
                </a:lnTo>
                <a:lnTo>
                  <a:pt x="533400" y="0"/>
                </a:lnTo>
                <a:lnTo>
                  <a:pt x="659316" y="465695"/>
                </a:lnTo>
                <a:lnTo>
                  <a:pt x="1066799" y="465692"/>
                </a:lnTo>
                <a:lnTo>
                  <a:pt x="737137" y="753503"/>
                </a:lnTo>
                <a:lnTo>
                  <a:pt x="863060" y="1219196"/>
                </a:lnTo>
                <a:lnTo>
                  <a:pt x="533400" y="931380"/>
                </a:lnTo>
                <a:lnTo>
                  <a:pt x="203740" y="1219196"/>
                </a:lnTo>
                <a:lnTo>
                  <a:pt x="329663" y="753503"/>
                </a:lnTo>
                <a:close/>
              </a:path>
            </a:pathLst>
          </a:custGeom>
          <a:solidFill>
            <a:srgbClr val="3366FF"/>
          </a:solidFill>
          <a:ln w="25400">
            <a:solidFill>
              <a:srgbClr val="0033CC"/>
            </a:solidFill>
            <a:miter lim="800000"/>
            <a:headEnd/>
            <a:tailEnd/>
          </a:ln>
        </p:spPr>
        <p:txBody>
          <a:bodyPr wrap="none" anchor="ctr"/>
          <a:lstStyle/>
          <a:p>
            <a:endParaRPr lang="en-US" dirty="0"/>
          </a:p>
        </p:txBody>
      </p:sp>
      <p:sp>
        <p:nvSpPr>
          <p:cNvPr id="18455" name="Line 8"/>
          <p:cNvSpPr>
            <a:spLocks noChangeShapeType="1"/>
          </p:cNvSpPr>
          <p:nvPr/>
        </p:nvSpPr>
        <p:spPr bwMode="auto">
          <a:xfrm flipV="1">
            <a:off x="7315200" y="1295400"/>
            <a:ext cx="762000" cy="457200"/>
          </a:xfrm>
          <a:prstGeom prst="line">
            <a:avLst/>
          </a:prstGeom>
          <a:noFill/>
          <a:ln w="57150">
            <a:solidFill>
              <a:srgbClr val="008000"/>
            </a:solidFill>
            <a:prstDash val="sysDot"/>
            <a:round/>
            <a:headEnd/>
            <a:tailEnd type="triangle" w="lg" len="lg"/>
          </a:ln>
        </p:spPr>
        <p:txBody>
          <a:bodyPr/>
          <a:lstStyle/>
          <a:p>
            <a:endParaRPr lang="en-US" dirty="0"/>
          </a:p>
        </p:txBody>
      </p:sp>
      <p:sp>
        <p:nvSpPr>
          <p:cNvPr id="26" name="Rectangle 24"/>
          <p:cNvSpPr>
            <a:spLocks noChangeArrowheads="1"/>
          </p:cNvSpPr>
          <p:nvPr/>
        </p:nvSpPr>
        <p:spPr bwMode="auto">
          <a:xfrm>
            <a:off x="4383741" y="3601911"/>
            <a:ext cx="1371600" cy="3048000"/>
          </a:xfrm>
          <a:prstGeom prst="rect">
            <a:avLst/>
          </a:prstGeom>
          <a:noFill/>
          <a:ln w="25400" algn="ctr">
            <a:solidFill>
              <a:schemeClr val="tx1"/>
            </a:solidFill>
            <a:round/>
            <a:headEnd/>
            <a:tailEnd/>
          </a:ln>
        </p:spPr>
        <p:txBody>
          <a:bodyPr/>
          <a:lstStyle/>
          <a:p>
            <a:endParaRPr lang="en-US" dirty="0"/>
          </a:p>
        </p:txBody>
      </p:sp>
      <p:sp>
        <p:nvSpPr>
          <p:cNvPr id="27" name="Rectangle 24"/>
          <p:cNvSpPr>
            <a:spLocks noChangeArrowheads="1"/>
          </p:cNvSpPr>
          <p:nvPr/>
        </p:nvSpPr>
        <p:spPr bwMode="auto">
          <a:xfrm>
            <a:off x="5867400" y="3235829"/>
            <a:ext cx="1447800" cy="3429000"/>
          </a:xfrm>
          <a:prstGeom prst="rect">
            <a:avLst/>
          </a:prstGeom>
          <a:noFill/>
          <a:ln w="25400" algn="ctr">
            <a:solidFill>
              <a:schemeClr val="tx1"/>
            </a:solidFill>
            <a:round/>
            <a:headEnd/>
            <a:tailEnd/>
          </a:ln>
        </p:spPr>
        <p:txBody>
          <a:bodyPr/>
          <a:lstStyle/>
          <a:p>
            <a:endParaRPr lang="en-US" dirty="0"/>
          </a:p>
        </p:txBody>
      </p:sp>
      <p:sp>
        <p:nvSpPr>
          <p:cNvPr id="28" name="TextBox 25"/>
          <p:cNvSpPr txBox="1">
            <a:spLocks noChangeArrowheads="1"/>
          </p:cNvSpPr>
          <p:nvPr/>
        </p:nvSpPr>
        <p:spPr bwMode="auto">
          <a:xfrm>
            <a:off x="5865159" y="3330892"/>
            <a:ext cx="1409700" cy="3016210"/>
          </a:xfrm>
          <a:prstGeom prst="rect">
            <a:avLst/>
          </a:prstGeom>
          <a:noFill/>
          <a:ln w="9525">
            <a:noFill/>
            <a:miter lim="800000"/>
            <a:headEnd/>
            <a:tailEnd/>
          </a:ln>
        </p:spPr>
        <p:txBody>
          <a:bodyPr wrap="square">
            <a:spAutoFit/>
          </a:bodyPr>
          <a:lstStyle/>
          <a:p>
            <a:pPr marL="171450" indent="-171450">
              <a:buFontTx/>
              <a:buChar char="-"/>
            </a:pPr>
            <a:r>
              <a:rPr lang="en-US" sz="1000" dirty="0" smtClean="0">
                <a:latin typeface="Arial" pitchFamily="34" charset="0"/>
                <a:cs typeface="Arial" pitchFamily="34" charset="0"/>
              </a:rPr>
              <a:t>Continuous Ongoing Project Submission and Review Electronically</a:t>
            </a:r>
          </a:p>
          <a:p>
            <a:endParaRPr lang="en-US" sz="1000" dirty="0">
              <a:latin typeface="Arial" pitchFamily="34" charset="0"/>
              <a:cs typeface="Arial" pitchFamily="34" charset="0"/>
            </a:endParaRPr>
          </a:p>
          <a:p>
            <a:pPr marL="171450" indent="-171450">
              <a:buFontTx/>
              <a:buChar char="-"/>
            </a:pPr>
            <a:r>
              <a:rPr lang="en-US" sz="1000" dirty="0" smtClean="0">
                <a:latin typeface="Arial" pitchFamily="34" charset="0"/>
                <a:cs typeface="Arial" pitchFamily="34" charset="0"/>
              </a:rPr>
              <a:t>Monthly Portfolio Review from the Vice Provost for Computing Office</a:t>
            </a:r>
          </a:p>
          <a:p>
            <a:endParaRPr lang="en-US" sz="1000" dirty="0">
              <a:latin typeface="Arial" pitchFamily="34" charset="0"/>
              <a:cs typeface="Arial" pitchFamily="34" charset="0"/>
            </a:endParaRPr>
          </a:p>
          <a:p>
            <a:pPr marL="171450" indent="-171450">
              <a:buFontTx/>
              <a:buChar char="-"/>
            </a:pPr>
            <a:r>
              <a:rPr lang="en-US" sz="1000" dirty="0" smtClean="0">
                <a:latin typeface="Arial" pitchFamily="34" charset="0"/>
                <a:cs typeface="Arial" pitchFamily="34" charset="0"/>
              </a:rPr>
              <a:t>Start of Budget and Resource Inclusion in Project Submissions via TeamDynamix</a:t>
            </a:r>
          </a:p>
          <a:p>
            <a:endParaRPr lang="en-US" sz="1000" dirty="0"/>
          </a:p>
          <a:p>
            <a:endParaRPr lang="en-US" sz="1000" dirty="0" smtClean="0"/>
          </a:p>
        </p:txBody>
      </p:sp>
      <p:sp>
        <p:nvSpPr>
          <p:cNvPr id="29" name="TextBox 25"/>
          <p:cNvSpPr txBox="1">
            <a:spLocks noChangeArrowheads="1"/>
          </p:cNvSpPr>
          <p:nvPr/>
        </p:nvSpPr>
        <p:spPr bwMode="auto">
          <a:xfrm>
            <a:off x="4383740" y="3787083"/>
            <a:ext cx="1331259" cy="2708434"/>
          </a:xfrm>
          <a:prstGeom prst="rect">
            <a:avLst/>
          </a:prstGeom>
          <a:noFill/>
          <a:ln w="9525">
            <a:noFill/>
            <a:miter lim="800000"/>
            <a:headEnd/>
            <a:tailEnd/>
          </a:ln>
        </p:spPr>
        <p:txBody>
          <a:bodyPr wrap="square">
            <a:spAutoFit/>
          </a:bodyPr>
          <a:lstStyle/>
          <a:p>
            <a:pPr marL="171450" indent="-171450">
              <a:buFontTx/>
              <a:buChar char="-"/>
            </a:pPr>
            <a:r>
              <a:rPr lang="en-US" sz="1000" dirty="0" smtClean="0">
                <a:latin typeface="Arial" pitchFamily="34" charset="0"/>
                <a:cs typeface="Arial" pitchFamily="34" charset="0"/>
              </a:rPr>
              <a:t>Introduction of Electronic Portfolio Planning (TeamDynamix)</a:t>
            </a:r>
          </a:p>
          <a:p>
            <a:endParaRPr lang="en-US" sz="1000" dirty="0">
              <a:latin typeface="Arial" pitchFamily="34" charset="0"/>
              <a:cs typeface="Arial" pitchFamily="34" charset="0"/>
            </a:endParaRPr>
          </a:p>
          <a:p>
            <a:pPr marL="171450" indent="-171450">
              <a:buFontTx/>
              <a:buChar char="-"/>
            </a:pPr>
            <a:r>
              <a:rPr lang="en-US" sz="1000" dirty="0" smtClean="0">
                <a:latin typeface="Arial" pitchFamily="34" charset="0"/>
                <a:cs typeface="Arial" pitchFamily="34" charset="0"/>
              </a:rPr>
              <a:t>Internal Portfolio Management and Project Submission Process</a:t>
            </a:r>
          </a:p>
          <a:p>
            <a:endParaRPr lang="en-US" sz="1000" dirty="0">
              <a:latin typeface="Arial" pitchFamily="34" charset="0"/>
              <a:cs typeface="Arial" pitchFamily="34" charset="0"/>
            </a:endParaRPr>
          </a:p>
          <a:p>
            <a:pPr marL="171450" indent="-171450">
              <a:buFontTx/>
              <a:buChar char="-"/>
            </a:pPr>
            <a:r>
              <a:rPr lang="en-US" sz="1000" dirty="0" smtClean="0">
                <a:latin typeface="Arial" pitchFamily="34" charset="0"/>
                <a:cs typeface="Arial" pitchFamily="34" charset="0"/>
              </a:rPr>
              <a:t>Sequencing of Work via Technical Commitments</a:t>
            </a:r>
          </a:p>
          <a:p>
            <a:pPr algn="ctr"/>
            <a:endParaRPr lang="en-US" sz="1000" b="1" dirty="0"/>
          </a:p>
        </p:txBody>
      </p:sp>
      <p:sp>
        <p:nvSpPr>
          <p:cNvPr id="30" name="TextBox 23"/>
          <p:cNvSpPr txBox="1">
            <a:spLocks noChangeArrowheads="1"/>
          </p:cNvSpPr>
          <p:nvPr/>
        </p:nvSpPr>
        <p:spPr bwMode="auto">
          <a:xfrm>
            <a:off x="4616824" y="3081802"/>
            <a:ext cx="990600" cy="461665"/>
          </a:xfrm>
          <a:prstGeom prst="rect">
            <a:avLst/>
          </a:prstGeom>
          <a:noFill/>
          <a:ln w="9525">
            <a:noFill/>
            <a:miter lim="800000"/>
            <a:headEnd/>
            <a:tailEnd/>
          </a:ln>
        </p:spPr>
        <p:txBody>
          <a:bodyPr>
            <a:spAutoFit/>
          </a:bodyPr>
          <a:lstStyle/>
          <a:p>
            <a:r>
              <a:rPr lang="en-US" dirty="0" smtClean="0">
                <a:latin typeface="Arial" pitchFamily="34" charset="0"/>
                <a:cs typeface="Arial" pitchFamily="34" charset="0"/>
              </a:rPr>
              <a:t>2009</a:t>
            </a:r>
            <a:endParaRPr lang="en-US" dirty="0">
              <a:latin typeface="Arial" pitchFamily="34" charset="0"/>
              <a:cs typeface="Arial" pitchFamily="34" charset="0"/>
            </a:endParaRPr>
          </a:p>
        </p:txBody>
      </p:sp>
      <p:sp>
        <p:nvSpPr>
          <p:cNvPr id="31" name="TextBox 23"/>
          <p:cNvSpPr txBox="1">
            <a:spLocks noChangeArrowheads="1"/>
          </p:cNvSpPr>
          <p:nvPr/>
        </p:nvSpPr>
        <p:spPr bwMode="auto">
          <a:xfrm>
            <a:off x="6134100" y="2664766"/>
            <a:ext cx="990600" cy="461665"/>
          </a:xfrm>
          <a:prstGeom prst="rect">
            <a:avLst/>
          </a:prstGeom>
          <a:noFill/>
          <a:ln w="9525">
            <a:noFill/>
            <a:miter lim="800000"/>
            <a:headEnd/>
            <a:tailEnd/>
          </a:ln>
        </p:spPr>
        <p:txBody>
          <a:bodyPr>
            <a:spAutoFit/>
          </a:bodyPr>
          <a:lstStyle/>
          <a:p>
            <a:r>
              <a:rPr lang="en-US" dirty="0" smtClean="0">
                <a:latin typeface="Arial" pitchFamily="34" charset="0"/>
                <a:cs typeface="Arial" pitchFamily="34" charset="0"/>
              </a:rPr>
              <a:t>2010</a:t>
            </a:r>
            <a:endParaRPr lang="en-US" dirty="0">
              <a:latin typeface="Arial" pitchFamily="34" charset="0"/>
              <a:cs typeface="Arial" pitchFamily="34" charset="0"/>
            </a:endParaRPr>
          </a:p>
        </p:txBody>
      </p:sp>
      <p:sp>
        <p:nvSpPr>
          <p:cNvPr id="33" name="Rectangle 24"/>
          <p:cNvSpPr>
            <a:spLocks noChangeArrowheads="1"/>
          </p:cNvSpPr>
          <p:nvPr/>
        </p:nvSpPr>
        <p:spPr bwMode="auto">
          <a:xfrm>
            <a:off x="7467600" y="2895598"/>
            <a:ext cx="1447800" cy="3769231"/>
          </a:xfrm>
          <a:prstGeom prst="rect">
            <a:avLst/>
          </a:prstGeom>
          <a:noFill/>
          <a:ln w="25400" algn="ctr">
            <a:solidFill>
              <a:schemeClr val="tx1"/>
            </a:solidFill>
            <a:round/>
            <a:headEnd/>
            <a:tailEnd/>
          </a:ln>
        </p:spPr>
        <p:txBody>
          <a:bodyPr/>
          <a:lstStyle/>
          <a:p>
            <a:endParaRPr lang="en-US" dirty="0"/>
          </a:p>
        </p:txBody>
      </p:sp>
      <p:sp>
        <p:nvSpPr>
          <p:cNvPr id="34" name="TextBox 23"/>
          <p:cNvSpPr txBox="1">
            <a:spLocks noChangeArrowheads="1"/>
          </p:cNvSpPr>
          <p:nvPr/>
        </p:nvSpPr>
        <p:spPr bwMode="auto">
          <a:xfrm>
            <a:off x="7756712" y="2375842"/>
            <a:ext cx="990600" cy="461665"/>
          </a:xfrm>
          <a:prstGeom prst="rect">
            <a:avLst/>
          </a:prstGeom>
          <a:noFill/>
          <a:ln w="9525">
            <a:noFill/>
            <a:miter lim="800000"/>
            <a:headEnd/>
            <a:tailEnd/>
          </a:ln>
        </p:spPr>
        <p:txBody>
          <a:bodyPr>
            <a:spAutoFit/>
          </a:bodyPr>
          <a:lstStyle/>
          <a:p>
            <a:r>
              <a:rPr lang="en-US" dirty="0" smtClean="0">
                <a:latin typeface="Arial" pitchFamily="34" charset="0"/>
                <a:cs typeface="Arial" pitchFamily="34" charset="0"/>
              </a:rPr>
              <a:t>2011</a:t>
            </a:r>
            <a:endParaRPr lang="en-US" dirty="0">
              <a:latin typeface="Arial" pitchFamily="34" charset="0"/>
              <a:cs typeface="Arial" pitchFamily="34" charset="0"/>
            </a:endParaRPr>
          </a:p>
        </p:txBody>
      </p:sp>
      <p:sp>
        <p:nvSpPr>
          <p:cNvPr id="35" name="Oval 9"/>
          <p:cNvSpPr>
            <a:spLocks noChangeArrowheads="1"/>
          </p:cNvSpPr>
          <p:nvPr/>
        </p:nvSpPr>
        <p:spPr bwMode="auto">
          <a:xfrm>
            <a:off x="7124700" y="228600"/>
            <a:ext cx="1752600" cy="838200"/>
          </a:xfrm>
          <a:prstGeom prst="ellipse">
            <a:avLst/>
          </a:prstGeom>
          <a:solidFill>
            <a:srgbClr val="FFFF99"/>
          </a:solidFill>
          <a:ln w="25400">
            <a:solidFill>
              <a:srgbClr val="808000"/>
            </a:solidFill>
            <a:round/>
            <a:headEnd/>
            <a:tailEnd/>
          </a:ln>
        </p:spPr>
        <p:txBody>
          <a:bodyPr wrap="none" anchor="ctr"/>
          <a:lstStyle/>
          <a:p>
            <a:pPr algn="ctr">
              <a:spcBef>
                <a:spcPct val="50000"/>
              </a:spcBef>
            </a:pPr>
            <a:r>
              <a:rPr lang="en-US" sz="1400" dirty="0" smtClean="0">
                <a:solidFill>
                  <a:srgbClr val="336600"/>
                </a:solidFill>
                <a:latin typeface="Arial" pitchFamily="34" charset="0"/>
                <a:cs typeface="Arial" pitchFamily="34" charset="0"/>
              </a:rPr>
              <a:t>Maturity</a:t>
            </a:r>
            <a:endParaRPr lang="en-US" sz="1400" dirty="0">
              <a:solidFill>
                <a:srgbClr val="336600"/>
              </a:solidFill>
              <a:latin typeface="Arial" pitchFamily="34" charset="0"/>
              <a:cs typeface="Arial" pitchFamily="34" charset="0"/>
            </a:endParaRPr>
          </a:p>
        </p:txBody>
      </p:sp>
      <p:sp>
        <p:nvSpPr>
          <p:cNvPr id="2" name="TextBox 1"/>
          <p:cNvSpPr txBox="1"/>
          <p:nvPr/>
        </p:nvSpPr>
        <p:spPr>
          <a:xfrm>
            <a:off x="495299" y="5511718"/>
            <a:ext cx="990599" cy="707886"/>
          </a:xfrm>
          <a:prstGeom prst="rect">
            <a:avLst/>
          </a:prstGeom>
          <a:noFill/>
        </p:spPr>
        <p:txBody>
          <a:bodyPr wrap="square" rtlCol="0">
            <a:spAutoFit/>
          </a:bodyPr>
          <a:lstStyle/>
          <a:p>
            <a:pPr marL="171450" indent="-171450">
              <a:buFontTx/>
              <a:buChar char="-"/>
            </a:pPr>
            <a:r>
              <a:rPr lang="en-US" sz="1000" dirty="0" smtClean="0">
                <a:latin typeface="Arial" pitchFamily="34" charset="0"/>
                <a:cs typeface="Arial" pitchFamily="34" charset="0"/>
              </a:rPr>
              <a:t>Distributed Portfolio of Projects</a:t>
            </a:r>
          </a:p>
          <a:p>
            <a:endParaRPr lang="en-US" sz="1000" dirty="0">
              <a:latin typeface="Arial" pitchFamily="34" charset="0"/>
              <a:cs typeface="Arial" pitchFamily="34" charset="0"/>
            </a:endParaRPr>
          </a:p>
        </p:txBody>
      </p:sp>
      <p:sp>
        <p:nvSpPr>
          <p:cNvPr id="3" name="TextBox 2"/>
          <p:cNvSpPr txBox="1"/>
          <p:nvPr/>
        </p:nvSpPr>
        <p:spPr>
          <a:xfrm>
            <a:off x="7467600" y="3048000"/>
            <a:ext cx="1447800" cy="3170099"/>
          </a:xfrm>
          <a:prstGeom prst="rect">
            <a:avLst/>
          </a:prstGeom>
          <a:noFill/>
        </p:spPr>
        <p:txBody>
          <a:bodyPr wrap="square" rtlCol="0">
            <a:spAutoFit/>
          </a:bodyPr>
          <a:lstStyle/>
          <a:p>
            <a:pPr marL="171450" indent="-171450">
              <a:buFontTx/>
              <a:buChar char="-"/>
            </a:pPr>
            <a:r>
              <a:rPr lang="en-US" sz="1000" dirty="0" smtClean="0">
                <a:latin typeface="Arial" pitchFamily="34" charset="0"/>
                <a:cs typeface="Arial" pitchFamily="34" charset="0"/>
              </a:rPr>
              <a:t>Portfolio Management as Standard Operating Procedure (SOP)</a:t>
            </a:r>
          </a:p>
          <a:p>
            <a:endParaRPr lang="en-US" sz="1000" dirty="0">
              <a:latin typeface="Arial" pitchFamily="34" charset="0"/>
              <a:cs typeface="Arial" pitchFamily="34" charset="0"/>
            </a:endParaRPr>
          </a:p>
          <a:p>
            <a:pPr marL="171450" indent="-171450">
              <a:buFontTx/>
              <a:buChar char="-"/>
            </a:pPr>
            <a:r>
              <a:rPr lang="en-US" sz="1000" dirty="0" smtClean="0">
                <a:latin typeface="Arial" pitchFamily="34" charset="0"/>
                <a:cs typeface="Arial" pitchFamily="34" charset="0"/>
              </a:rPr>
              <a:t>ESCC with Visibility and Input into our Organization and our Projects, Resources, and Priorities</a:t>
            </a:r>
          </a:p>
          <a:p>
            <a:endParaRPr lang="en-US" sz="1000" dirty="0">
              <a:latin typeface="Arial" pitchFamily="34" charset="0"/>
              <a:cs typeface="Arial" pitchFamily="34" charset="0"/>
            </a:endParaRPr>
          </a:p>
          <a:p>
            <a:pPr marL="171450" indent="-171450">
              <a:buFontTx/>
              <a:buChar char="-"/>
            </a:pPr>
            <a:r>
              <a:rPr lang="en-US" sz="1000" dirty="0" smtClean="0">
                <a:latin typeface="Arial" pitchFamily="34" charset="0"/>
                <a:cs typeface="Arial" pitchFamily="34" charset="0"/>
              </a:rPr>
              <a:t>Cross Directorate Collaboration and Vetting Projects using Transparency and Review Processes</a:t>
            </a:r>
          </a:p>
        </p:txBody>
      </p:sp>
      <p:sp>
        <p:nvSpPr>
          <p:cNvPr id="4" name="Slide Number Placeholder 3"/>
          <p:cNvSpPr>
            <a:spLocks noGrp="1"/>
          </p:cNvSpPr>
          <p:nvPr>
            <p:ph type="sldNum" sz="quarter" idx="10"/>
          </p:nvPr>
        </p:nvSpPr>
        <p:spPr/>
        <p:txBody>
          <a:bodyPr/>
          <a:lstStyle/>
          <a:p>
            <a:pPr>
              <a:defRPr/>
            </a:pPr>
            <a:fld id="{6AFBC6AF-0FEB-4C25-A73D-83C4FA06D43B}" type="slidenum">
              <a:rPr lang="en-US" smtClean="0"/>
              <a:pPr>
                <a:defRPr/>
              </a:pPr>
              <a:t>16</a:t>
            </a:fld>
            <a:endParaRPr lang="en-US" dirty="0"/>
          </a:p>
        </p:txBody>
      </p:sp>
    </p:spTree>
    <p:extLst>
      <p:ext uri="{BB962C8B-B14F-4D97-AF65-F5344CB8AC3E}">
        <p14:creationId xmlns="" xmlns:p14="http://schemas.microsoft.com/office/powerpoint/2010/main" val="398816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ipe(down)">
                                      <p:cBhvr>
                                        <p:cTn id="7" dur="500"/>
                                        <p:tgtEl>
                                          <p:spTgt spid="1843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438"/>
                                        </p:tgtEl>
                                        <p:attrNameLst>
                                          <p:attrName>style.visibility</p:attrName>
                                        </p:attrNameLst>
                                      </p:cBhvr>
                                      <p:to>
                                        <p:strVal val="visible"/>
                                      </p:to>
                                    </p:set>
                                    <p:animEffect transition="in" filter="wipe(down)">
                                      <p:cBhvr>
                                        <p:cTn id="10" dur="500"/>
                                        <p:tgtEl>
                                          <p:spTgt spid="1843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6642"/>
                                        </p:tgtEl>
                                        <p:attrNameLst>
                                          <p:attrName>style.visibility</p:attrName>
                                        </p:attrNameLst>
                                      </p:cBhvr>
                                      <p:to>
                                        <p:strVal val="visible"/>
                                      </p:to>
                                    </p:set>
                                    <p:animEffect transition="in" filter="wipe(down)">
                                      <p:cBhvr>
                                        <p:cTn id="16" dur="500"/>
                                        <p:tgtEl>
                                          <p:spTgt spid="2664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641"/>
                                        </p:tgtEl>
                                        <p:attrNameLst>
                                          <p:attrName>style.visibility</p:attrName>
                                        </p:attrNameLst>
                                      </p:cBhvr>
                                      <p:to>
                                        <p:strVal val="visible"/>
                                      </p:to>
                                    </p:set>
                                    <p:animEffect transition="in" filter="wipe(down)">
                                      <p:cBhvr>
                                        <p:cTn id="19" dur="500"/>
                                        <p:tgtEl>
                                          <p:spTgt spid="2664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6644"/>
                                        </p:tgtEl>
                                        <p:attrNameLst>
                                          <p:attrName>style.visibility</p:attrName>
                                        </p:attrNameLst>
                                      </p:cBhvr>
                                      <p:to>
                                        <p:strVal val="visible"/>
                                      </p:to>
                                    </p:set>
                                    <p:animEffect transition="in" filter="wipe(down)">
                                      <p:cBhvr>
                                        <p:cTn id="22" dur="500"/>
                                        <p:tgtEl>
                                          <p:spTgt spid="266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442"/>
                                        </p:tgtEl>
                                        <p:attrNameLst>
                                          <p:attrName>style.visibility</p:attrName>
                                        </p:attrNameLst>
                                      </p:cBhvr>
                                      <p:to>
                                        <p:strVal val="visible"/>
                                      </p:to>
                                    </p:set>
                                    <p:animEffect transition="in" filter="wipe(down)">
                                      <p:cBhvr>
                                        <p:cTn id="27" dur="500"/>
                                        <p:tgtEl>
                                          <p:spTgt spid="1844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8439"/>
                                        </p:tgtEl>
                                        <p:attrNameLst>
                                          <p:attrName>style.visibility</p:attrName>
                                        </p:attrNameLst>
                                      </p:cBhvr>
                                      <p:to>
                                        <p:strVal val="visible"/>
                                      </p:to>
                                    </p:set>
                                    <p:animEffect transition="in" filter="wipe(down)">
                                      <p:cBhvr>
                                        <p:cTn id="30" dur="500"/>
                                        <p:tgtEl>
                                          <p:spTgt spid="1843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6647"/>
                                        </p:tgtEl>
                                        <p:attrNameLst>
                                          <p:attrName>style.visibility</p:attrName>
                                        </p:attrNameLst>
                                      </p:cBhvr>
                                      <p:to>
                                        <p:strVal val="visible"/>
                                      </p:to>
                                    </p:set>
                                    <p:animEffect transition="in" filter="wipe(down)">
                                      <p:cBhvr>
                                        <p:cTn id="33" dur="500"/>
                                        <p:tgtEl>
                                          <p:spTgt spid="2664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6645"/>
                                        </p:tgtEl>
                                        <p:attrNameLst>
                                          <p:attrName>style.visibility</p:attrName>
                                        </p:attrNameLst>
                                      </p:cBhvr>
                                      <p:to>
                                        <p:strVal val="visible"/>
                                      </p:to>
                                    </p:set>
                                    <p:animEffect transition="in" filter="wipe(down)">
                                      <p:cBhvr>
                                        <p:cTn id="36" dur="500"/>
                                        <p:tgtEl>
                                          <p:spTgt spid="2664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8443"/>
                                        </p:tgtEl>
                                        <p:attrNameLst>
                                          <p:attrName>style.visibility</p:attrName>
                                        </p:attrNameLst>
                                      </p:cBhvr>
                                      <p:to>
                                        <p:strVal val="visible"/>
                                      </p:to>
                                    </p:set>
                                    <p:animEffect transition="in" filter="wipe(down)">
                                      <p:cBhvr>
                                        <p:cTn id="42" dur="500"/>
                                        <p:tgtEl>
                                          <p:spTgt spid="1844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down)">
                                      <p:cBhvr>
                                        <p:cTn id="45" dur="500"/>
                                        <p:tgtEl>
                                          <p:spTgt spid="29"/>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8440"/>
                                        </p:tgtEl>
                                        <p:attrNameLst>
                                          <p:attrName>style.visibility</p:attrName>
                                        </p:attrNameLst>
                                      </p:cBhvr>
                                      <p:to>
                                        <p:strVal val="visible"/>
                                      </p:to>
                                    </p:set>
                                    <p:animEffect transition="in" filter="wipe(down)">
                                      <p:cBhvr>
                                        <p:cTn id="48" dur="500"/>
                                        <p:tgtEl>
                                          <p:spTgt spid="1844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500"/>
                                        <p:tgtEl>
                                          <p:spTgt spid="28"/>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down)">
                                      <p:cBhvr>
                                        <p:cTn id="56" dur="500"/>
                                        <p:tgtEl>
                                          <p:spTgt spid="3"/>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down)">
                                      <p:cBhvr>
                                        <p:cTn id="59" dur="500"/>
                                        <p:tgtEl>
                                          <p:spTgt spid="34"/>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down)">
                                      <p:cBhvr>
                                        <p:cTn id="62" dur="500"/>
                                        <p:tgtEl>
                                          <p:spTgt spid="31"/>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8441"/>
                                        </p:tgtEl>
                                        <p:attrNameLst>
                                          <p:attrName>style.visibility</p:attrName>
                                        </p:attrNameLst>
                                      </p:cBhvr>
                                      <p:to>
                                        <p:strVal val="visible"/>
                                      </p:to>
                                    </p:set>
                                    <p:animEffect transition="in" filter="wipe(down)">
                                      <p:cBhvr>
                                        <p:cTn id="65" dur="500"/>
                                        <p:tgtEl>
                                          <p:spTgt spid="18441"/>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down)">
                                      <p:cBhvr>
                                        <p:cTn id="6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8" grpId="0"/>
      <p:bldP spid="18439" grpId="0" animBg="1"/>
      <p:bldP spid="18440" grpId="0" animBg="1"/>
      <p:bldP spid="18441" grpId="0" animBg="1"/>
      <p:bldP spid="18442" grpId="0"/>
      <p:bldP spid="18443" grpId="0"/>
      <p:bldP spid="26641" grpId="0"/>
      <p:bldP spid="26642" grpId="0"/>
      <p:bldP spid="26644" grpId="0"/>
      <p:bldP spid="26645" grpId="0"/>
      <p:bldP spid="26647" grpId="0"/>
      <p:bldP spid="28" grpId="0"/>
      <p:bldP spid="29" grpId="0"/>
      <p:bldP spid="30" grpId="0"/>
      <p:bldP spid="31" grpId="0"/>
      <p:bldP spid="34" grpId="0"/>
      <p:bldP spid="35" grpId="0" animBg="1"/>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r>
              <a:rPr lang="en-US" dirty="0" smtClean="0"/>
              <a:t> </a:t>
            </a:r>
            <a:endParaRPr lang="en-US" dirty="0"/>
          </a:p>
        </p:txBody>
      </p:sp>
      <p:sp>
        <p:nvSpPr>
          <p:cNvPr id="26626" name="Rectangle 2"/>
          <p:cNvSpPr>
            <a:spLocks noChangeArrowheads="1"/>
          </p:cNvSpPr>
          <p:nvPr/>
        </p:nvSpPr>
        <p:spPr bwMode="auto">
          <a:xfrm>
            <a:off x="569258" y="152400"/>
            <a:ext cx="7946091" cy="838200"/>
          </a:xfrm>
          <a:prstGeom prst="rect">
            <a:avLst/>
          </a:prstGeom>
          <a:noFill/>
          <a:ln w="9525">
            <a:noFill/>
            <a:miter lim="800000"/>
            <a:headEnd/>
            <a:tailEnd/>
          </a:ln>
        </p:spPr>
        <p:txBody>
          <a:bodyPr anchor="ctr"/>
          <a:lstStyle/>
          <a:p>
            <a:r>
              <a:rPr lang="en-US" sz="2800" b="1" dirty="0" smtClean="0">
                <a:solidFill>
                  <a:srgbClr val="B01600"/>
                </a:solidFill>
                <a:latin typeface="Arial" charset="0"/>
              </a:rPr>
              <a:t>Carnegie Mellon: Submitting Requests (Then)</a:t>
            </a:r>
            <a:endParaRPr lang="en-US" sz="2800" b="1" dirty="0">
              <a:solidFill>
                <a:srgbClr val="B01600"/>
              </a:solidFill>
              <a:latin typeface="TriplexBold"/>
            </a:endParaRPr>
          </a:p>
        </p:txBody>
      </p:sp>
      <p:sp>
        <p:nvSpPr>
          <p:cNvPr id="9" name="TextBox 8"/>
          <p:cNvSpPr txBox="1"/>
          <p:nvPr/>
        </p:nvSpPr>
        <p:spPr>
          <a:xfrm>
            <a:off x="5562600" y="6581001"/>
            <a:ext cx="35814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Mid-Atlantic Conference - 1/11/2012</a:t>
            </a:r>
          </a:p>
        </p:txBody>
      </p:sp>
      <p:sp>
        <p:nvSpPr>
          <p:cNvPr id="11" name="TextBox 10"/>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17</a:t>
            </a:fld>
            <a:endParaRPr lang="en-US" sz="1200" dirty="0" smtClean="0">
              <a:solidFill>
                <a:schemeClr val="bg1"/>
              </a:solidFill>
              <a:latin typeface="Arial" pitchFamily="34" charset="0"/>
              <a:cs typeface="Arial" pitchFamily="34" charset="0"/>
            </a:endParaRPr>
          </a:p>
        </p:txBody>
      </p:sp>
      <p:pic>
        <p:nvPicPr>
          <p:cNvPr id="10" name="Picture 9" descr="C:\Documents and Settings\cfulton\Desktop\CMU Logo2.gif"/>
          <p:cNvPicPr>
            <a:picLocks noChangeAspect="1" noChangeArrowheads="1"/>
          </p:cNvPicPr>
          <p:nvPr/>
        </p:nvPicPr>
        <p:blipFill>
          <a:blip r:embed="rId4"/>
          <a:srcRect/>
          <a:stretch>
            <a:fillRect/>
          </a:stretch>
        </p:blipFill>
        <p:spPr bwMode="auto">
          <a:xfrm>
            <a:off x="7010400" y="4876800"/>
            <a:ext cx="1504950" cy="1466850"/>
          </a:xfrm>
          <a:prstGeom prst="rect">
            <a:avLst/>
          </a:prstGeom>
          <a:noFill/>
          <a:ln w="9525">
            <a:noFill/>
            <a:miter lim="800000"/>
            <a:headEnd/>
            <a:tailEnd/>
          </a:ln>
        </p:spPr>
      </p:pic>
      <p:graphicFrame>
        <p:nvGraphicFramePr>
          <p:cNvPr id="3" name="Object 2"/>
          <p:cNvGraphicFramePr>
            <a:graphicFrameLocks noChangeAspect="1"/>
          </p:cNvGraphicFramePr>
          <p:nvPr>
            <p:extLst>
              <p:ext uri="{D42A27DB-BD31-4B8C-83A1-F6EECF244321}">
                <p14:modId xmlns="" xmlns:p14="http://schemas.microsoft.com/office/powerpoint/2010/main" val="1699970900"/>
              </p:ext>
            </p:extLst>
          </p:nvPr>
        </p:nvGraphicFramePr>
        <p:xfrm>
          <a:off x="2667001" y="861982"/>
          <a:ext cx="3411538" cy="4548218"/>
        </p:xfrm>
        <a:graphic>
          <a:graphicData uri="http://schemas.openxmlformats.org/presentationml/2006/ole">
            <p:oleObj spid="_x0000_s1026" name="Document" r:id="rId5" imgW="6084561" imgH="8201463" progId="Word.Document.8">
              <p:embed/>
            </p:oleObj>
          </a:graphicData>
        </a:graphic>
      </p:graphicFrame>
      <p:pic>
        <p:nvPicPr>
          <p:cNvPr id="12" name="Picture 4" descr="logotdhe.gif"/>
          <p:cNvPicPr>
            <a:picLocks noChangeAspect="1"/>
          </p:cNvPicPr>
          <p:nvPr/>
        </p:nvPicPr>
        <p:blipFill>
          <a:blip r:embed="rId6"/>
          <a:srcRect/>
          <a:stretch>
            <a:fillRect/>
          </a:stretch>
        </p:blipFill>
        <p:spPr bwMode="auto">
          <a:xfrm>
            <a:off x="419100" y="5600700"/>
            <a:ext cx="3086100" cy="419100"/>
          </a:xfrm>
          <a:prstGeom prst="rect">
            <a:avLst/>
          </a:prstGeom>
          <a:noFill/>
          <a:ln w="9525">
            <a:noFill/>
            <a:miter lim="800000"/>
            <a:headEnd/>
            <a:tailEnd/>
          </a:ln>
        </p:spPr>
      </p:pic>
      <p:sp>
        <p:nvSpPr>
          <p:cNvPr id="13"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extLst>
      <p:ext uri="{BB962C8B-B14F-4D97-AF65-F5344CB8AC3E}">
        <p14:creationId xmlns="" xmlns:p14="http://schemas.microsoft.com/office/powerpoint/2010/main" val="2276525467"/>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6" name="Rectangle 2"/>
          <p:cNvSpPr>
            <a:spLocks noChangeArrowheads="1"/>
          </p:cNvSpPr>
          <p:nvPr/>
        </p:nvSpPr>
        <p:spPr bwMode="auto">
          <a:xfrm>
            <a:off x="569258" y="152400"/>
            <a:ext cx="7888941" cy="838200"/>
          </a:xfrm>
          <a:prstGeom prst="rect">
            <a:avLst/>
          </a:prstGeom>
          <a:noFill/>
          <a:ln w="9525">
            <a:noFill/>
            <a:miter lim="800000"/>
            <a:headEnd/>
            <a:tailEnd/>
          </a:ln>
        </p:spPr>
        <p:txBody>
          <a:bodyPr anchor="ctr"/>
          <a:lstStyle/>
          <a:p>
            <a:r>
              <a:rPr lang="en-US" sz="2800" b="1" dirty="0" smtClean="0">
                <a:solidFill>
                  <a:srgbClr val="B01600"/>
                </a:solidFill>
                <a:latin typeface="Arial" charset="0"/>
              </a:rPr>
              <a:t>Carnegie Mellon: Submitting Requests (Now)</a:t>
            </a:r>
            <a:endParaRPr lang="en-US" sz="2800" b="1" dirty="0">
              <a:solidFill>
                <a:srgbClr val="B01600"/>
              </a:solidFill>
              <a:latin typeface="TriplexBold"/>
            </a:endParaRPr>
          </a:p>
        </p:txBody>
      </p:sp>
      <p:sp>
        <p:nvSpPr>
          <p:cNvPr id="9" name="TextBox 8"/>
          <p:cNvSpPr txBox="1"/>
          <p:nvPr/>
        </p:nvSpPr>
        <p:spPr>
          <a:xfrm>
            <a:off x="5562600" y="6581001"/>
            <a:ext cx="35814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Mid-Atlantic Conference - 1/11/2012</a:t>
            </a:r>
          </a:p>
        </p:txBody>
      </p:sp>
      <p:sp>
        <p:nvSpPr>
          <p:cNvPr id="11" name="TextBox 10"/>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18</a:t>
            </a:fld>
            <a:endParaRPr lang="en-US" sz="1200" dirty="0" smtClean="0">
              <a:solidFill>
                <a:schemeClr val="bg1"/>
              </a:solidFill>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95400" y="914400"/>
            <a:ext cx="6019800" cy="4580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9" descr="C:\Documents and Settings\cfulton\Desktop\CMU Logo2.gif"/>
          <p:cNvPicPr>
            <a:picLocks noChangeAspect="1" noChangeArrowheads="1"/>
          </p:cNvPicPr>
          <p:nvPr/>
        </p:nvPicPr>
        <p:blipFill>
          <a:blip r:embed="rId4"/>
          <a:srcRect/>
          <a:stretch>
            <a:fillRect/>
          </a:stretch>
        </p:blipFill>
        <p:spPr bwMode="auto">
          <a:xfrm>
            <a:off x="7258050" y="5010150"/>
            <a:ext cx="1504950" cy="1466850"/>
          </a:xfrm>
          <a:prstGeom prst="rect">
            <a:avLst/>
          </a:prstGeom>
          <a:noFill/>
          <a:ln w="9525">
            <a:noFill/>
            <a:miter lim="800000"/>
            <a:headEnd/>
            <a:tailEnd/>
          </a:ln>
        </p:spPr>
      </p:pic>
      <p:pic>
        <p:nvPicPr>
          <p:cNvPr id="12" name="Picture 4" descr="logotdhe.gif"/>
          <p:cNvPicPr>
            <a:picLocks noChangeAspect="1"/>
          </p:cNvPicPr>
          <p:nvPr/>
        </p:nvPicPr>
        <p:blipFill>
          <a:blip r:embed="rId5"/>
          <a:srcRect/>
          <a:stretch>
            <a:fillRect/>
          </a:stretch>
        </p:blipFill>
        <p:spPr bwMode="auto">
          <a:xfrm>
            <a:off x="419100" y="5600700"/>
            <a:ext cx="3086100" cy="419100"/>
          </a:xfrm>
          <a:prstGeom prst="rect">
            <a:avLst/>
          </a:prstGeom>
          <a:noFill/>
          <a:ln w="9525">
            <a:noFill/>
            <a:miter lim="800000"/>
            <a:headEnd/>
            <a:tailEnd/>
          </a:ln>
        </p:spPr>
      </p:pic>
      <p:sp>
        <p:nvSpPr>
          <p:cNvPr id="13"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extLst>
      <p:ext uri="{BB962C8B-B14F-4D97-AF65-F5344CB8AC3E}">
        <p14:creationId xmlns="" xmlns:p14="http://schemas.microsoft.com/office/powerpoint/2010/main" val="282001897"/>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sp>
        <p:nvSpPr>
          <p:cNvPr id="26626" name="Rectangle 2"/>
          <p:cNvSpPr>
            <a:spLocks noChangeArrowheads="1"/>
          </p:cNvSpPr>
          <p:nvPr/>
        </p:nvSpPr>
        <p:spPr bwMode="auto">
          <a:xfrm>
            <a:off x="533400" y="381000"/>
            <a:ext cx="7772400" cy="838200"/>
          </a:xfrm>
          <a:prstGeom prst="rect">
            <a:avLst/>
          </a:prstGeom>
          <a:noFill/>
          <a:ln w="9525">
            <a:noFill/>
            <a:miter lim="800000"/>
            <a:headEnd/>
            <a:tailEnd/>
          </a:ln>
        </p:spPr>
        <p:txBody>
          <a:bodyPr anchor="ctr"/>
          <a:lstStyle/>
          <a:p>
            <a:r>
              <a:rPr lang="en-US" sz="2800" b="1" dirty="0" smtClean="0">
                <a:solidFill>
                  <a:srgbClr val="B01600"/>
                </a:solidFill>
                <a:latin typeface="Arial" charset="0"/>
              </a:rPr>
              <a:t>Carnegie Mellon: Portfolio Reporting (Then)</a:t>
            </a:r>
            <a:endParaRPr lang="en-US" sz="2800" b="1" dirty="0">
              <a:solidFill>
                <a:srgbClr val="B01600"/>
              </a:solidFill>
              <a:latin typeface="TriplexBold"/>
            </a:endParaRPr>
          </a:p>
        </p:txBody>
      </p:sp>
      <p:pic>
        <p:nvPicPr>
          <p:cNvPr id="10" name="Picture 9" descr="C:\Documents and Settings\cfulton\Desktop\CMU Logo2.gif"/>
          <p:cNvPicPr>
            <a:picLocks noChangeAspect="1" noChangeArrowheads="1"/>
          </p:cNvPicPr>
          <p:nvPr/>
        </p:nvPicPr>
        <p:blipFill>
          <a:blip r:embed="rId4"/>
          <a:srcRect/>
          <a:stretch>
            <a:fillRect/>
          </a:stretch>
        </p:blipFill>
        <p:spPr bwMode="auto">
          <a:xfrm>
            <a:off x="7010400" y="4876800"/>
            <a:ext cx="1504950" cy="1466850"/>
          </a:xfrm>
          <a:prstGeom prst="rect">
            <a:avLst/>
          </a:prstGeom>
          <a:noFill/>
          <a:ln w="9525">
            <a:noFill/>
            <a:miter lim="800000"/>
            <a:headEnd/>
            <a:tailEnd/>
          </a:ln>
        </p:spPr>
      </p:pic>
      <p:sp>
        <p:nvSpPr>
          <p:cNvPr id="9" name="TextBox 8"/>
          <p:cNvSpPr txBox="1"/>
          <p:nvPr/>
        </p:nvSpPr>
        <p:spPr>
          <a:xfrm>
            <a:off x="5562600" y="6581001"/>
            <a:ext cx="35814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Mid-Atlantic Conference - 1/11/2012</a:t>
            </a:r>
          </a:p>
        </p:txBody>
      </p:sp>
      <p:sp>
        <p:nvSpPr>
          <p:cNvPr id="11" name="TextBox 10"/>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19</a:t>
            </a:fld>
            <a:endParaRPr lang="en-US" sz="1200" dirty="0" smtClean="0">
              <a:solidFill>
                <a:schemeClr val="bg1"/>
              </a:solidFill>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 xmlns:p14="http://schemas.microsoft.com/office/powerpoint/2010/main" val="2958604426"/>
              </p:ext>
            </p:extLst>
          </p:nvPr>
        </p:nvGraphicFramePr>
        <p:xfrm>
          <a:off x="2286001" y="1142999"/>
          <a:ext cx="4267199" cy="5169875"/>
        </p:xfrm>
        <a:graphic>
          <a:graphicData uri="http://schemas.openxmlformats.org/presentationml/2006/ole">
            <p:oleObj spid="_x0000_s2050" name="Worksheet" r:id="rId5" imgW="8239135" imgH="12639640" progId="Excel.Sheet.8">
              <p:embed/>
            </p:oleObj>
          </a:graphicData>
        </a:graphic>
      </p:graphicFrame>
    </p:spTree>
    <p:extLst>
      <p:ext uri="{BB962C8B-B14F-4D97-AF65-F5344CB8AC3E}">
        <p14:creationId xmlns="" xmlns:p14="http://schemas.microsoft.com/office/powerpoint/2010/main" val="32751129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pic>
        <p:nvPicPr>
          <p:cNvPr id="18436" name="Picture 4" descr="logotdhe.gif"/>
          <p:cNvPicPr>
            <a:picLocks noChangeAspect="1"/>
          </p:cNvPicPr>
          <p:nvPr/>
        </p:nvPicPr>
        <p:blipFill>
          <a:blip r:embed="rId3"/>
          <a:srcRect/>
          <a:stretch>
            <a:fillRect/>
          </a:stretch>
        </p:blipFill>
        <p:spPr bwMode="auto">
          <a:xfrm>
            <a:off x="609600" y="228600"/>
            <a:ext cx="3086100" cy="419100"/>
          </a:xfrm>
          <a:prstGeom prst="rect">
            <a:avLst/>
          </a:prstGeom>
          <a:noFill/>
          <a:ln w="9525">
            <a:noFill/>
            <a:miter lim="800000"/>
            <a:headEnd/>
            <a:tailEnd/>
          </a:ln>
        </p:spPr>
      </p:pic>
      <p:sp>
        <p:nvSpPr>
          <p:cNvPr id="18434" name="Rectangle 2"/>
          <p:cNvSpPr>
            <a:spLocks noChangeArrowheads="1"/>
          </p:cNvSpPr>
          <p:nvPr/>
        </p:nvSpPr>
        <p:spPr bwMode="auto">
          <a:xfrm>
            <a:off x="609600" y="685800"/>
            <a:ext cx="7772400" cy="571500"/>
          </a:xfrm>
          <a:prstGeom prst="rect">
            <a:avLst/>
          </a:prstGeom>
          <a:noFill/>
          <a:ln w="9525">
            <a:noFill/>
            <a:miter lim="800000"/>
            <a:headEnd/>
            <a:tailEnd/>
          </a:ln>
        </p:spPr>
        <p:txBody>
          <a:bodyPr anchor="ctr"/>
          <a:lstStyle/>
          <a:p>
            <a:r>
              <a:rPr lang="en-US" sz="2800" b="1" dirty="0">
                <a:solidFill>
                  <a:srgbClr val="B01600"/>
                </a:solidFill>
                <a:latin typeface="Arial" charset="0"/>
              </a:rPr>
              <a:t>Agenda</a:t>
            </a:r>
            <a:endParaRPr lang="en-US" b="1" dirty="0">
              <a:solidFill>
                <a:srgbClr val="B01600"/>
              </a:solidFill>
              <a:latin typeface="TriplexBold"/>
            </a:endParaRPr>
          </a:p>
        </p:txBody>
      </p:sp>
      <p:sp>
        <p:nvSpPr>
          <p:cNvPr id="18435" name="Rectangle 3"/>
          <p:cNvSpPr>
            <a:spLocks noChangeArrowheads="1"/>
          </p:cNvSpPr>
          <p:nvPr/>
        </p:nvSpPr>
        <p:spPr bwMode="auto">
          <a:xfrm>
            <a:off x="533400" y="1143000"/>
            <a:ext cx="8229600" cy="4343400"/>
          </a:xfrm>
          <a:prstGeom prst="rect">
            <a:avLst/>
          </a:prstGeom>
          <a:noFill/>
          <a:ln w="9525">
            <a:noFill/>
            <a:miter lim="800000"/>
            <a:headEnd/>
            <a:tailEnd/>
          </a:ln>
        </p:spPr>
        <p:txBody>
          <a:bodyPr/>
          <a:lstStyle/>
          <a:p>
            <a:pPr marL="342900" indent="-342900">
              <a:spcBef>
                <a:spcPct val="40000"/>
              </a:spcBef>
              <a:buFontTx/>
              <a:buChar char="»"/>
            </a:pPr>
            <a:endParaRPr lang="en-US" sz="3200" dirty="0" smtClean="0">
              <a:solidFill>
                <a:srgbClr val="3F5BC8"/>
              </a:solidFill>
              <a:latin typeface="Arial" charset="0"/>
            </a:endParaRPr>
          </a:p>
          <a:p>
            <a:pPr marL="342900" indent="-342900">
              <a:spcBef>
                <a:spcPct val="40000"/>
              </a:spcBef>
              <a:buFontTx/>
              <a:buChar char="»"/>
            </a:pPr>
            <a:r>
              <a:rPr lang="en-US" sz="3200" dirty="0" smtClean="0">
                <a:solidFill>
                  <a:srgbClr val="0070C0"/>
                </a:solidFill>
                <a:latin typeface="Arial" charset="0"/>
              </a:rPr>
              <a:t>Managing Stakeholder Expectations while Delivering Quality </a:t>
            </a:r>
            <a:r>
              <a:rPr lang="en-US" sz="3200" dirty="0">
                <a:solidFill>
                  <a:srgbClr val="0070C0"/>
                </a:solidFill>
                <a:latin typeface="Arial" charset="0"/>
              </a:rPr>
              <a:t>S</a:t>
            </a:r>
            <a:r>
              <a:rPr lang="en-US" sz="3200" dirty="0" smtClean="0">
                <a:solidFill>
                  <a:srgbClr val="0070C0"/>
                </a:solidFill>
                <a:latin typeface="Arial" charset="0"/>
              </a:rPr>
              <a:t>ervices at Carnegie Mellon University</a:t>
            </a:r>
            <a:endParaRPr lang="en-US" sz="3200" dirty="0">
              <a:solidFill>
                <a:srgbClr val="0070C0"/>
              </a:solidFill>
              <a:latin typeface="Arial" charset="0"/>
            </a:endParaRPr>
          </a:p>
          <a:p>
            <a:pPr marL="342900" indent="-342900">
              <a:spcBef>
                <a:spcPct val="40000"/>
              </a:spcBef>
              <a:buFontTx/>
              <a:buChar char="»"/>
            </a:pPr>
            <a:r>
              <a:rPr lang="en-US" sz="3200" dirty="0" smtClean="0">
                <a:solidFill>
                  <a:srgbClr val="0070C0"/>
                </a:solidFill>
                <a:latin typeface="Arial" charset="0"/>
              </a:rPr>
              <a:t>Industry Best Practices</a:t>
            </a:r>
          </a:p>
          <a:p>
            <a:pPr marL="342900" indent="-342900">
              <a:spcBef>
                <a:spcPct val="40000"/>
              </a:spcBef>
              <a:buFontTx/>
              <a:buChar char="»"/>
            </a:pPr>
            <a:r>
              <a:rPr lang="en-US" sz="3200" dirty="0" smtClean="0">
                <a:solidFill>
                  <a:srgbClr val="0070C0"/>
                </a:solidFill>
                <a:latin typeface="Arial" charset="0"/>
              </a:rPr>
              <a:t>Discussion and Questions</a:t>
            </a:r>
          </a:p>
          <a:p>
            <a:pPr marL="342900" indent="-342900">
              <a:lnSpc>
                <a:spcPts val="1700"/>
              </a:lnSpc>
              <a:spcBef>
                <a:spcPct val="40000"/>
              </a:spcBef>
              <a:buFontTx/>
              <a:buChar char="»"/>
            </a:pPr>
            <a:endParaRPr lang="en-US" sz="2000" dirty="0" smtClean="0">
              <a:solidFill>
                <a:srgbClr val="3F5BC8"/>
              </a:solidFill>
              <a:latin typeface="Arial" charset="0"/>
            </a:endParaRPr>
          </a:p>
          <a:p>
            <a:pPr marL="342900" indent="-342900">
              <a:lnSpc>
                <a:spcPts val="1700"/>
              </a:lnSpc>
              <a:spcBef>
                <a:spcPct val="40000"/>
              </a:spcBef>
              <a:buFontTx/>
              <a:buChar char="»"/>
            </a:pPr>
            <a:endParaRPr lang="en-US" sz="2000" dirty="0">
              <a:solidFill>
                <a:srgbClr val="3F5BC8"/>
              </a:solidFill>
              <a:latin typeface="Arial" charset="0"/>
            </a:endParaRPr>
          </a:p>
          <a:p>
            <a:pPr marL="342900" indent="-342900">
              <a:lnSpc>
                <a:spcPts val="1700"/>
              </a:lnSpc>
              <a:spcBef>
                <a:spcPct val="40000"/>
              </a:spcBef>
            </a:pPr>
            <a:endParaRPr lang="en-US" sz="1000" dirty="0">
              <a:solidFill>
                <a:srgbClr val="3F5BC8"/>
              </a:solidFill>
              <a:latin typeface="Arial" charset="0"/>
            </a:endParaRPr>
          </a:p>
          <a:p>
            <a:pPr marL="342900" indent="-342900">
              <a:lnSpc>
                <a:spcPts val="1700"/>
              </a:lnSpc>
              <a:spcBef>
                <a:spcPct val="40000"/>
              </a:spcBef>
              <a:buFontTx/>
              <a:buChar char="»"/>
            </a:pPr>
            <a:endParaRPr lang="en-US" sz="1000" dirty="0">
              <a:solidFill>
                <a:srgbClr val="3F5BC8"/>
              </a:solidFill>
              <a:latin typeface="Arial" charset="0"/>
            </a:endParaRPr>
          </a:p>
          <a:p>
            <a:pPr marL="342900" indent="-342900">
              <a:lnSpc>
                <a:spcPts val="1700"/>
              </a:lnSpc>
              <a:spcBef>
                <a:spcPct val="40000"/>
              </a:spcBef>
              <a:buFontTx/>
              <a:buChar char="»"/>
            </a:pPr>
            <a:endParaRPr lang="en-US" sz="1000" dirty="0">
              <a:solidFill>
                <a:srgbClr val="3F5BC8"/>
              </a:solidFill>
              <a:latin typeface="Arial" charset="0"/>
            </a:endParaRPr>
          </a:p>
        </p:txBody>
      </p:sp>
      <p:pic>
        <p:nvPicPr>
          <p:cNvPr id="6" name="Picture 5" descr="C:\Documents and Settings\cfulton\Desktop\CMU Logo2.gif"/>
          <p:cNvPicPr>
            <a:picLocks noChangeAspect="1" noChangeArrowheads="1"/>
          </p:cNvPicPr>
          <p:nvPr/>
        </p:nvPicPr>
        <p:blipFill>
          <a:blip r:embed="rId4"/>
          <a:srcRect/>
          <a:stretch>
            <a:fillRect/>
          </a:stretch>
        </p:blipFill>
        <p:spPr bwMode="auto">
          <a:xfrm>
            <a:off x="7010400" y="4876800"/>
            <a:ext cx="1504950" cy="1466850"/>
          </a:xfrm>
          <a:prstGeom prst="rect">
            <a:avLst/>
          </a:prstGeom>
          <a:noFill/>
          <a:ln w="9525">
            <a:noFill/>
            <a:miter lim="800000"/>
            <a:headEnd/>
            <a:tailEnd/>
          </a:ln>
        </p:spPr>
      </p:pic>
      <p:pic>
        <p:nvPicPr>
          <p:cNvPr id="7" name="Picture 4" descr="logotdhe.gif"/>
          <p:cNvPicPr>
            <a:picLocks noChangeAspect="1"/>
          </p:cNvPicPr>
          <p:nvPr/>
        </p:nvPicPr>
        <p:blipFill>
          <a:blip r:embed="rId3"/>
          <a:srcRect/>
          <a:stretch>
            <a:fillRect/>
          </a:stretch>
        </p:blipFill>
        <p:spPr bwMode="auto">
          <a:xfrm>
            <a:off x="419100" y="5600700"/>
            <a:ext cx="3086100" cy="419100"/>
          </a:xfrm>
          <a:prstGeom prst="rect">
            <a:avLst/>
          </a:prstGeom>
          <a:noFill/>
          <a:ln w="9525">
            <a:noFill/>
            <a:miter lim="800000"/>
            <a:headEnd/>
            <a:tailEnd/>
          </a:ln>
        </p:spPr>
      </p:pic>
      <p:sp>
        <p:nvSpPr>
          <p:cNvPr id="3" name="TextBox 2"/>
          <p:cNvSpPr txBox="1"/>
          <p:nvPr/>
        </p:nvSpPr>
        <p:spPr>
          <a:xfrm>
            <a:off x="5562600" y="6581001"/>
            <a:ext cx="35814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Mid-Atlantic Conference - 1/11/2012</a:t>
            </a:r>
          </a:p>
        </p:txBody>
      </p:sp>
      <p:sp>
        <p:nvSpPr>
          <p:cNvPr id="4" name="TextBox 3"/>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2</a:t>
            </a:fld>
            <a:endParaRPr lang="en-US" sz="1200" dirty="0" smtClean="0">
              <a:solidFill>
                <a:schemeClr val="bg1"/>
              </a:solidFill>
              <a:latin typeface="Arial" pitchFamily="34" charset="0"/>
              <a:cs typeface="Arial" pitchFamily="34" charset="0"/>
            </a:endParaRPr>
          </a:p>
        </p:txBody>
      </p:sp>
      <p:sp>
        <p:nvSpPr>
          <p:cNvPr id="11"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6628" name="Picture 4" descr="logotdhe.gif"/>
          <p:cNvPicPr>
            <a:picLocks noChangeAspect="1"/>
          </p:cNvPicPr>
          <p:nvPr/>
        </p:nvPicPr>
        <p:blipFill>
          <a:blip r:embed="rId3"/>
          <a:srcRect/>
          <a:stretch>
            <a:fillRect/>
          </a:stretch>
        </p:blipFill>
        <p:spPr bwMode="auto">
          <a:xfrm>
            <a:off x="533400" y="5486400"/>
            <a:ext cx="3086100" cy="419100"/>
          </a:xfrm>
          <a:prstGeom prst="rect">
            <a:avLst/>
          </a:prstGeom>
          <a:noFill/>
          <a:ln w="9525">
            <a:noFill/>
            <a:miter lim="800000"/>
            <a:headEnd/>
            <a:tailEnd/>
          </a:ln>
        </p:spPr>
      </p:pic>
      <p:sp>
        <p:nvSpPr>
          <p:cNvPr id="26626" name="Rectangle 2"/>
          <p:cNvSpPr>
            <a:spLocks noChangeArrowheads="1"/>
          </p:cNvSpPr>
          <p:nvPr/>
        </p:nvSpPr>
        <p:spPr bwMode="auto">
          <a:xfrm>
            <a:off x="533400" y="381000"/>
            <a:ext cx="7772400" cy="838200"/>
          </a:xfrm>
          <a:prstGeom prst="rect">
            <a:avLst/>
          </a:prstGeom>
          <a:noFill/>
          <a:ln w="9525">
            <a:noFill/>
            <a:miter lim="800000"/>
            <a:headEnd/>
            <a:tailEnd/>
          </a:ln>
        </p:spPr>
        <p:txBody>
          <a:bodyPr anchor="ctr"/>
          <a:lstStyle/>
          <a:p>
            <a:r>
              <a:rPr lang="en-US" sz="2800" b="1" dirty="0" smtClean="0">
                <a:solidFill>
                  <a:srgbClr val="B01600"/>
                </a:solidFill>
                <a:latin typeface="Arial" charset="0"/>
              </a:rPr>
              <a:t>Carnegie Mellon: Portfolio Reporting (Now)</a:t>
            </a:r>
            <a:endParaRPr lang="en-US" sz="2800" b="1" dirty="0">
              <a:solidFill>
                <a:srgbClr val="B01600"/>
              </a:solidFill>
              <a:latin typeface="TriplexBold"/>
            </a:endParaRPr>
          </a:p>
        </p:txBody>
      </p:sp>
      <p:pic>
        <p:nvPicPr>
          <p:cNvPr id="10" name="Picture 9" descr="C:\Documents and Settings\cfulton\Desktop\CMU Logo2.gif"/>
          <p:cNvPicPr>
            <a:picLocks noChangeAspect="1" noChangeArrowheads="1"/>
          </p:cNvPicPr>
          <p:nvPr/>
        </p:nvPicPr>
        <p:blipFill>
          <a:blip r:embed="rId4"/>
          <a:srcRect/>
          <a:stretch>
            <a:fillRect/>
          </a:stretch>
        </p:blipFill>
        <p:spPr bwMode="auto">
          <a:xfrm>
            <a:off x="7010400" y="4876800"/>
            <a:ext cx="1504950" cy="1466850"/>
          </a:xfrm>
          <a:prstGeom prst="rect">
            <a:avLst/>
          </a:prstGeom>
          <a:noFill/>
          <a:ln w="9525">
            <a:noFill/>
            <a:miter lim="800000"/>
            <a:headEnd/>
            <a:tailEnd/>
          </a:ln>
        </p:spPr>
      </p:pic>
      <p:pic>
        <p:nvPicPr>
          <p:cNvPr id="6146"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33399" y="1207994"/>
            <a:ext cx="7942729" cy="49642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562600" y="6581001"/>
            <a:ext cx="35814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Mid-Atlantic Conference - 1/11/2012</a:t>
            </a:r>
          </a:p>
        </p:txBody>
      </p:sp>
      <p:sp>
        <p:nvSpPr>
          <p:cNvPr id="11" name="TextBox 10"/>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20</a:t>
            </a:fld>
            <a:endParaRPr lang="en-US" sz="1200" dirty="0" smtClean="0">
              <a:solidFill>
                <a:schemeClr val="bg1"/>
              </a:solidFill>
              <a:latin typeface="Arial" pitchFamily="34" charset="0"/>
              <a:cs typeface="Arial" pitchFamily="34" charset="0"/>
            </a:endParaRPr>
          </a:p>
        </p:txBody>
      </p:sp>
    </p:spTree>
    <p:extLst>
      <p:ext uri="{BB962C8B-B14F-4D97-AF65-F5344CB8AC3E}">
        <p14:creationId xmlns="" xmlns:p14="http://schemas.microsoft.com/office/powerpoint/2010/main" val="44334586"/>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6628" name="Picture 4" descr="logotdhe.gif"/>
          <p:cNvPicPr>
            <a:picLocks noChangeAspect="1"/>
          </p:cNvPicPr>
          <p:nvPr/>
        </p:nvPicPr>
        <p:blipFill>
          <a:blip r:embed="rId3"/>
          <a:srcRect/>
          <a:stretch>
            <a:fillRect/>
          </a:stretch>
        </p:blipFill>
        <p:spPr bwMode="auto">
          <a:xfrm>
            <a:off x="533400" y="5486400"/>
            <a:ext cx="3086100" cy="419100"/>
          </a:xfrm>
          <a:prstGeom prst="rect">
            <a:avLst/>
          </a:prstGeom>
          <a:noFill/>
          <a:ln w="9525">
            <a:noFill/>
            <a:miter lim="800000"/>
            <a:headEnd/>
            <a:tailEnd/>
          </a:ln>
        </p:spPr>
      </p:pic>
      <p:sp>
        <p:nvSpPr>
          <p:cNvPr id="26626" name="Rectangle 2"/>
          <p:cNvSpPr>
            <a:spLocks noChangeArrowheads="1"/>
          </p:cNvSpPr>
          <p:nvPr/>
        </p:nvSpPr>
        <p:spPr bwMode="auto">
          <a:xfrm>
            <a:off x="533400" y="193862"/>
            <a:ext cx="7772400" cy="838200"/>
          </a:xfrm>
          <a:prstGeom prst="rect">
            <a:avLst/>
          </a:prstGeom>
          <a:noFill/>
          <a:ln w="9525">
            <a:noFill/>
            <a:miter lim="800000"/>
            <a:headEnd/>
            <a:tailEnd/>
          </a:ln>
        </p:spPr>
        <p:txBody>
          <a:bodyPr anchor="ctr"/>
          <a:lstStyle/>
          <a:p>
            <a:r>
              <a:rPr lang="en-US" sz="2800" b="1" dirty="0" smtClean="0">
                <a:solidFill>
                  <a:srgbClr val="B01600"/>
                </a:solidFill>
                <a:latin typeface="Arial" charset="0"/>
              </a:rPr>
              <a:t>Carnegie Mellon: Stripy Sheets (Technical Commitments and Directorate Roadmap)</a:t>
            </a:r>
            <a:endParaRPr lang="en-US" sz="2800" b="1" dirty="0">
              <a:solidFill>
                <a:srgbClr val="B01600"/>
              </a:solidFill>
              <a:latin typeface="TriplexBold"/>
            </a:endParaRPr>
          </a:p>
        </p:txBody>
      </p:sp>
      <p:pic>
        <p:nvPicPr>
          <p:cNvPr id="1026"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33400" y="1162050"/>
            <a:ext cx="7971692" cy="4857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9" descr="C:\Documents and Settings\cfulton\Desktop\CMU Logo2.gif"/>
          <p:cNvPicPr>
            <a:picLocks noChangeAspect="1" noChangeArrowheads="1"/>
          </p:cNvPicPr>
          <p:nvPr/>
        </p:nvPicPr>
        <p:blipFill>
          <a:blip r:embed="rId5"/>
          <a:srcRect/>
          <a:stretch>
            <a:fillRect/>
          </a:stretch>
        </p:blipFill>
        <p:spPr bwMode="auto">
          <a:xfrm>
            <a:off x="7010400" y="4876800"/>
            <a:ext cx="1504950" cy="1466850"/>
          </a:xfrm>
          <a:prstGeom prst="rect">
            <a:avLst/>
          </a:prstGeom>
          <a:noFill/>
          <a:ln w="9525">
            <a:noFill/>
            <a:miter lim="800000"/>
            <a:headEnd/>
            <a:tailEnd/>
          </a:ln>
        </p:spPr>
      </p:pic>
      <p:sp>
        <p:nvSpPr>
          <p:cNvPr id="11" name="TextBox 10"/>
          <p:cNvSpPr txBox="1"/>
          <p:nvPr/>
        </p:nvSpPr>
        <p:spPr>
          <a:xfrm>
            <a:off x="5562600" y="6581001"/>
            <a:ext cx="35814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Mid-Atlantic Conference - 1/11/2012</a:t>
            </a:r>
          </a:p>
        </p:txBody>
      </p:sp>
      <p:sp>
        <p:nvSpPr>
          <p:cNvPr id="12" name="TextBox 11"/>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21</a:t>
            </a:fld>
            <a:endParaRPr lang="en-US" sz="1200" dirty="0" smtClean="0">
              <a:solidFill>
                <a:schemeClr val="bg1"/>
              </a:solidFill>
              <a:latin typeface="Arial" pitchFamily="34" charset="0"/>
              <a:cs typeface="Arial" pitchFamily="34" charset="0"/>
            </a:endParaRPr>
          </a:p>
        </p:txBody>
      </p:sp>
    </p:spTree>
    <p:extLst>
      <p:ext uri="{BB962C8B-B14F-4D97-AF65-F5344CB8AC3E}">
        <p14:creationId xmlns="" xmlns:p14="http://schemas.microsoft.com/office/powerpoint/2010/main" val="1645946111"/>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sp>
        <p:nvSpPr>
          <p:cNvPr id="26626" name="Rectangle 2"/>
          <p:cNvSpPr>
            <a:spLocks noChangeArrowheads="1"/>
          </p:cNvSpPr>
          <p:nvPr/>
        </p:nvSpPr>
        <p:spPr bwMode="auto">
          <a:xfrm>
            <a:off x="533400" y="193862"/>
            <a:ext cx="7772400" cy="838200"/>
          </a:xfrm>
          <a:prstGeom prst="rect">
            <a:avLst/>
          </a:prstGeom>
          <a:noFill/>
          <a:ln w="9525">
            <a:noFill/>
            <a:miter lim="800000"/>
            <a:headEnd/>
            <a:tailEnd/>
          </a:ln>
        </p:spPr>
        <p:txBody>
          <a:bodyPr anchor="ctr"/>
          <a:lstStyle/>
          <a:p>
            <a:r>
              <a:rPr lang="en-US" sz="2800" b="1" dirty="0" smtClean="0">
                <a:solidFill>
                  <a:srgbClr val="B01600"/>
                </a:solidFill>
                <a:latin typeface="Arial" charset="0"/>
              </a:rPr>
              <a:t>Carnegie Mellon: Next Up – Resources!</a:t>
            </a:r>
            <a:endParaRPr lang="en-US" sz="2800" b="1" dirty="0">
              <a:solidFill>
                <a:srgbClr val="B01600"/>
              </a:solidFill>
              <a:latin typeface="TriplexBold"/>
            </a:endParaRPr>
          </a:p>
        </p:txBody>
      </p:sp>
      <p:sp>
        <p:nvSpPr>
          <p:cNvPr id="11" name="TextBox 10"/>
          <p:cNvSpPr txBox="1"/>
          <p:nvPr/>
        </p:nvSpPr>
        <p:spPr>
          <a:xfrm>
            <a:off x="5562600" y="6581001"/>
            <a:ext cx="35814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Mid-Atlantic Conference - 1/11/2012</a:t>
            </a:r>
          </a:p>
        </p:txBody>
      </p:sp>
      <p:sp>
        <p:nvSpPr>
          <p:cNvPr id="12" name="TextBox 11"/>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22</a:t>
            </a:fld>
            <a:endParaRPr lang="en-US" sz="1200" dirty="0" smtClean="0">
              <a:solidFill>
                <a:schemeClr val="bg1"/>
              </a:solidFill>
              <a:latin typeface="Arial" pitchFamily="34" charset="0"/>
              <a:cs typeface="Arial" pitchFamily="34" charset="0"/>
            </a:endParaRPr>
          </a:p>
        </p:txBody>
      </p:sp>
      <p:pic>
        <p:nvPicPr>
          <p:cNvPr id="409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2392" y="914399"/>
            <a:ext cx="7974415" cy="44196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9" descr="C:\Documents and Settings\cfulton\Desktop\CMU Logo2.gif"/>
          <p:cNvPicPr>
            <a:picLocks noChangeAspect="1" noChangeArrowheads="1"/>
          </p:cNvPicPr>
          <p:nvPr/>
        </p:nvPicPr>
        <p:blipFill>
          <a:blip r:embed="rId4"/>
          <a:srcRect/>
          <a:stretch>
            <a:fillRect/>
          </a:stretch>
        </p:blipFill>
        <p:spPr bwMode="auto">
          <a:xfrm>
            <a:off x="7010400" y="4876800"/>
            <a:ext cx="1504950" cy="1466850"/>
          </a:xfrm>
          <a:prstGeom prst="rect">
            <a:avLst/>
          </a:prstGeom>
          <a:noFill/>
          <a:ln w="9525">
            <a:noFill/>
            <a:miter lim="800000"/>
            <a:headEnd/>
            <a:tailEnd/>
          </a:ln>
        </p:spPr>
      </p:pic>
      <p:pic>
        <p:nvPicPr>
          <p:cNvPr id="13" name="Picture 4" descr="logotdhe.gif"/>
          <p:cNvPicPr>
            <a:picLocks noChangeAspect="1"/>
          </p:cNvPicPr>
          <p:nvPr/>
        </p:nvPicPr>
        <p:blipFill>
          <a:blip r:embed="rId5"/>
          <a:srcRect/>
          <a:stretch>
            <a:fillRect/>
          </a:stretch>
        </p:blipFill>
        <p:spPr bwMode="auto">
          <a:xfrm>
            <a:off x="419100" y="5600700"/>
            <a:ext cx="3086100" cy="419100"/>
          </a:xfrm>
          <a:prstGeom prst="rect">
            <a:avLst/>
          </a:prstGeom>
          <a:noFill/>
          <a:ln w="9525">
            <a:noFill/>
            <a:miter lim="800000"/>
            <a:headEnd/>
            <a:tailEnd/>
          </a:ln>
        </p:spPr>
      </p:pic>
      <p:sp>
        <p:nvSpPr>
          <p:cNvPr id="14"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extLst>
      <p:ext uri="{BB962C8B-B14F-4D97-AF65-F5344CB8AC3E}">
        <p14:creationId xmlns="" xmlns:p14="http://schemas.microsoft.com/office/powerpoint/2010/main" val="3001897984"/>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sp>
        <p:nvSpPr>
          <p:cNvPr id="26626" name="Rectangle 2"/>
          <p:cNvSpPr>
            <a:spLocks noChangeArrowheads="1"/>
          </p:cNvSpPr>
          <p:nvPr/>
        </p:nvSpPr>
        <p:spPr bwMode="auto">
          <a:xfrm>
            <a:off x="533400" y="381000"/>
            <a:ext cx="7772400" cy="571500"/>
          </a:xfrm>
          <a:prstGeom prst="rect">
            <a:avLst/>
          </a:prstGeom>
          <a:noFill/>
          <a:ln w="9525">
            <a:noFill/>
            <a:miter lim="800000"/>
            <a:headEnd/>
            <a:tailEnd/>
          </a:ln>
        </p:spPr>
        <p:txBody>
          <a:bodyPr anchor="ctr"/>
          <a:lstStyle/>
          <a:p>
            <a:r>
              <a:rPr lang="en-US" sz="2800" b="1" dirty="0" smtClean="0">
                <a:solidFill>
                  <a:srgbClr val="B01600"/>
                </a:solidFill>
                <a:latin typeface="Arial" charset="0"/>
              </a:rPr>
              <a:t>Carnegie Mellon: Summary</a:t>
            </a:r>
            <a:endParaRPr lang="en-US" sz="2800" b="1" dirty="0">
              <a:solidFill>
                <a:srgbClr val="B01600"/>
              </a:solidFill>
              <a:latin typeface="TriplexBold"/>
            </a:endParaRPr>
          </a:p>
        </p:txBody>
      </p:sp>
      <p:pic>
        <p:nvPicPr>
          <p:cNvPr id="10" name="Picture 9" descr="C:\Documents and Settings\cfulton\Desktop\CMU Logo2.gif"/>
          <p:cNvPicPr>
            <a:picLocks noChangeAspect="1" noChangeArrowheads="1"/>
          </p:cNvPicPr>
          <p:nvPr/>
        </p:nvPicPr>
        <p:blipFill>
          <a:blip r:embed="rId3"/>
          <a:srcRect/>
          <a:stretch>
            <a:fillRect/>
          </a:stretch>
        </p:blipFill>
        <p:spPr bwMode="auto">
          <a:xfrm>
            <a:off x="7010400" y="4876800"/>
            <a:ext cx="1504950" cy="1466850"/>
          </a:xfrm>
          <a:prstGeom prst="rect">
            <a:avLst/>
          </a:prstGeom>
          <a:noFill/>
          <a:ln w="9525">
            <a:noFill/>
            <a:miter lim="800000"/>
            <a:headEnd/>
            <a:tailEnd/>
          </a:ln>
        </p:spPr>
      </p:pic>
      <p:sp>
        <p:nvSpPr>
          <p:cNvPr id="2" name="TextBox 1"/>
          <p:cNvSpPr txBox="1"/>
          <p:nvPr/>
        </p:nvSpPr>
        <p:spPr>
          <a:xfrm>
            <a:off x="815788" y="1295026"/>
            <a:ext cx="7391400" cy="2677656"/>
          </a:xfrm>
          <a:prstGeom prst="rect">
            <a:avLst/>
          </a:prstGeom>
          <a:noFill/>
        </p:spPr>
        <p:txBody>
          <a:bodyPr wrap="square" rtlCol="0">
            <a:spAutoFit/>
          </a:bodyPr>
          <a:lstStyle/>
          <a:p>
            <a:r>
              <a:rPr lang="en-US" dirty="0" smtClean="0">
                <a:solidFill>
                  <a:srgbClr val="0070C0"/>
                </a:solidFill>
                <a:latin typeface="Arial" pitchFamily="34" charset="0"/>
                <a:cs typeface="Arial" pitchFamily="34" charset="0"/>
              </a:rPr>
              <a:t>Key Items to Consider for Expectation Management and IT Governance</a:t>
            </a:r>
          </a:p>
          <a:p>
            <a:pPr marL="342900" indent="-342900">
              <a:buFontTx/>
              <a:buChar char="-"/>
            </a:pPr>
            <a:r>
              <a:rPr lang="en-US" dirty="0" smtClean="0">
                <a:solidFill>
                  <a:srgbClr val="0070C0"/>
                </a:solidFill>
                <a:latin typeface="Arial" pitchFamily="34" charset="0"/>
                <a:cs typeface="Arial" pitchFamily="34" charset="0"/>
              </a:rPr>
              <a:t>Tell your story though your IT portfolio</a:t>
            </a:r>
          </a:p>
          <a:p>
            <a:pPr marL="342900" indent="-342900">
              <a:buFontTx/>
              <a:buChar char="-"/>
            </a:pPr>
            <a:r>
              <a:rPr lang="en-US" dirty="0" smtClean="0">
                <a:solidFill>
                  <a:srgbClr val="0070C0"/>
                </a:solidFill>
                <a:latin typeface="Arial" pitchFamily="34" charset="0"/>
                <a:cs typeface="Arial" pitchFamily="34" charset="0"/>
              </a:rPr>
              <a:t>Establish advisory bodies with key stakeholders</a:t>
            </a:r>
          </a:p>
          <a:p>
            <a:pPr marL="342900" indent="-342900">
              <a:buFontTx/>
              <a:buChar char="-"/>
            </a:pPr>
            <a:r>
              <a:rPr lang="en-US" dirty="0" smtClean="0">
                <a:solidFill>
                  <a:srgbClr val="0070C0"/>
                </a:solidFill>
                <a:latin typeface="Arial" pitchFamily="34" charset="0"/>
                <a:cs typeface="Arial" pitchFamily="34" charset="0"/>
              </a:rPr>
              <a:t>Create communication opportunities throughout the IT organization with the community</a:t>
            </a:r>
          </a:p>
          <a:p>
            <a:pPr marL="342900" indent="-342900">
              <a:buFontTx/>
              <a:buChar char="-"/>
            </a:pPr>
            <a:r>
              <a:rPr lang="en-US" dirty="0" smtClean="0">
                <a:solidFill>
                  <a:srgbClr val="0070C0"/>
                </a:solidFill>
                <a:latin typeface="Arial" pitchFamily="34" charset="0"/>
                <a:cs typeface="Arial" pitchFamily="34" charset="0"/>
              </a:rPr>
              <a:t>Be Transparent and open wherever possible</a:t>
            </a:r>
          </a:p>
        </p:txBody>
      </p:sp>
      <p:sp>
        <p:nvSpPr>
          <p:cNvPr id="9" name="TextBox 8"/>
          <p:cNvSpPr txBox="1"/>
          <p:nvPr/>
        </p:nvSpPr>
        <p:spPr>
          <a:xfrm>
            <a:off x="5562600" y="6581001"/>
            <a:ext cx="35814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Mid-Atlantic Conference - 1/11/2012</a:t>
            </a:r>
          </a:p>
        </p:txBody>
      </p:sp>
      <p:sp>
        <p:nvSpPr>
          <p:cNvPr id="11" name="TextBox 10"/>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23</a:t>
            </a:fld>
            <a:endParaRPr lang="en-US" sz="1200" dirty="0" smtClean="0">
              <a:solidFill>
                <a:schemeClr val="bg1"/>
              </a:solidFill>
              <a:latin typeface="Arial" pitchFamily="34" charset="0"/>
              <a:cs typeface="Arial" pitchFamily="34" charset="0"/>
            </a:endParaRPr>
          </a:p>
        </p:txBody>
      </p:sp>
      <p:pic>
        <p:nvPicPr>
          <p:cNvPr id="12" name="Picture 4" descr="logotdhe.gif"/>
          <p:cNvPicPr>
            <a:picLocks noChangeAspect="1"/>
          </p:cNvPicPr>
          <p:nvPr/>
        </p:nvPicPr>
        <p:blipFill>
          <a:blip r:embed="rId4"/>
          <a:srcRect/>
          <a:stretch>
            <a:fillRect/>
          </a:stretch>
        </p:blipFill>
        <p:spPr bwMode="auto">
          <a:xfrm>
            <a:off x="419100" y="5600700"/>
            <a:ext cx="3086100" cy="419100"/>
          </a:xfrm>
          <a:prstGeom prst="rect">
            <a:avLst/>
          </a:prstGeom>
          <a:noFill/>
          <a:ln w="9525">
            <a:noFill/>
            <a:miter lim="800000"/>
            <a:headEnd/>
            <a:tailEnd/>
          </a:ln>
        </p:spPr>
      </p:pic>
      <p:sp>
        <p:nvSpPr>
          <p:cNvPr id="13"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extLst>
      <p:ext uri="{BB962C8B-B14F-4D97-AF65-F5344CB8AC3E}">
        <p14:creationId xmlns="" xmlns:p14="http://schemas.microsoft.com/office/powerpoint/2010/main" val="1714734859"/>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pic>
        <p:nvPicPr>
          <p:cNvPr id="18436" name="Picture 4" descr="logotdhe.gif"/>
          <p:cNvPicPr>
            <a:picLocks noChangeAspect="1"/>
          </p:cNvPicPr>
          <p:nvPr/>
        </p:nvPicPr>
        <p:blipFill>
          <a:blip r:embed="rId3"/>
          <a:srcRect/>
          <a:stretch>
            <a:fillRect/>
          </a:stretch>
        </p:blipFill>
        <p:spPr bwMode="auto">
          <a:xfrm>
            <a:off x="609600" y="228600"/>
            <a:ext cx="3086100" cy="419100"/>
          </a:xfrm>
          <a:prstGeom prst="rect">
            <a:avLst/>
          </a:prstGeom>
          <a:noFill/>
          <a:ln w="9525">
            <a:noFill/>
            <a:miter lim="800000"/>
            <a:headEnd/>
            <a:tailEnd/>
          </a:ln>
        </p:spPr>
      </p:pic>
      <p:sp>
        <p:nvSpPr>
          <p:cNvPr id="18434" name="Rectangle 2"/>
          <p:cNvSpPr>
            <a:spLocks noChangeArrowheads="1"/>
          </p:cNvSpPr>
          <p:nvPr/>
        </p:nvSpPr>
        <p:spPr bwMode="auto">
          <a:xfrm>
            <a:off x="609600" y="685800"/>
            <a:ext cx="7772400" cy="571500"/>
          </a:xfrm>
          <a:prstGeom prst="rect">
            <a:avLst/>
          </a:prstGeom>
          <a:noFill/>
          <a:ln w="9525">
            <a:noFill/>
            <a:miter lim="800000"/>
            <a:headEnd/>
            <a:tailEnd/>
          </a:ln>
        </p:spPr>
        <p:txBody>
          <a:bodyPr anchor="ctr"/>
          <a:lstStyle/>
          <a:p>
            <a:r>
              <a:rPr lang="en-US" sz="2800" b="1" dirty="0">
                <a:solidFill>
                  <a:srgbClr val="B01600"/>
                </a:solidFill>
                <a:latin typeface="Arial" charset="0"/>
              </a:rPr>
              <a:t>Agenda</a:t>
            </a:r>
            <a:endParaRPr lang="en-US" b="1" dirty="0">
              <a:solidFill>
                <a:srgbClr val="B01600"/>
              </a:solidFill>
              <a:latin typeface="TriplexBold"/>
            </a:endParaRPr>
          </a:p>
        </p:txBody>
      </p:sp>
      <p:sp>
        <p:nvSpPr>
          <p:cNvPr id="18435" name="Rectangle 3"/>
          <p:cNvSpPr>
            <a:spLocks noChangeArrowheads="1"/>
          </p:cNvSpPr>
          <p:nvPr/>
        </p:nvSpPr>
        <p:spPr bwMode="auto">
          <a:xfrm>
            <a:off x="533400" y="1143000"/>
            <a:ext cx="8229600" cy="4343400"/>
          </a:xfrm>
          <a:prstGeom prst="rect">
            <a:avLst/>
          </a:prstGeom>
          <a:noFill/>
          <a:ln w="9525">
            <a:noFill/>
            <a:miter lim="800000"/>
            <a:headEnd/>
            <a:tailEnd/>
          </a:ln>
        </p:spPr>
        <p:txBody>
          <a:bodyPr/>
          <a:lstStyle/>
          <a:p>
            <a:pPr marL="342900" indent="-342900">
              <a:spcBef>
                <a:spcPct val="40000"/>
              </a:spcBef>
              <a:buFontTx/>
              <a:buChar char="»"/>
            </a:pPr>
            <a:endParaRPr lang="en-US" sz="3200" dirty="0" smtClean="0">
              <a:solidFill>
                <a:srgbClr val="3F5BC8"/>
              </a:solidFill>
              <a:latin typeface="Arial" charset="0"/>
            </a:endParaRPr>
          </a:p>
          <a:p>
            <a:pPr marL="342900" indent="-342900">
              <a:spcBef>
                <a:spcPct val="40000"/>
              </a:spcBef>
              <a:buFontTx/>
              <a:buChar char="»"/>
            </a:pPr>
            <a:r>
              <a:rPr lang="en-US" sz="3200" dirty="0" smtClean="0">
                <a:solidFill>
                  <a:schemeClr val="accent5"/>
                </a:solidFill>
                <a:latin typeface="Arial" charset="0"/>
              </a:rPr>
              <a:t>Managing Stakeholder Expectations while Delivering Quality </a:t>
            </a:r>
            <a:r>
              <a:rPr lang="en-US" sz="3200" dirty="0">
                <a:solidFill>
                  <a:schemeClr val="accent5"/>
                </a:solidFill>
                <a:latin typeface="Arial" charset="0"/>
              </a:rPr>
              <a:t>S</a:t>
            </a:r>
            <a:r>
              <a:rPr lang="en-US" sz="3200" dirty="0" smtClean="0">
                <a:solidFill>
                  <a:schemeClr val="accent5"/>
                </a:solidFill>
                <a:latin typeface="Arial" charset="0"/>
              </a:rPr>
              <a:t>ervices at Carnegie Mellon University</a:t>
            </a:r>
            <a:endParaRPr lang="en-US" sz="3200" dirty="0">
              <a:solidFill>
                <a:schemeClr val="accent5"/>
              </a:solidFill>
              <a:latin typeface="Arial" charset="0"/>
            </a:endParaRPr>
          </a:p>
          <a:p>
            <a:pPr marL="342900" indent="-342900">
              <a:spcBef>
                <a:spcPct val="40000"/>
              </a:spcBef>
              <a:buFontTx/>
              <a:buChar char="»"/>
            </a:pPr>
            <a:r>
              <a:rPr lang="en-US" sz="3200" dirty="0" smtClean="0">
                <a:solidFill>
                  <a:srgbClr val="0070C0"/>
                </a:solidFill>
                <a:latin typeface="Arial" charset="0"/>
              </a:rPr>
              <a:t>Industry Best Practices</a:t>
            </a:r>
          </a:p>
          <a:p>
            <a:pPr marL="342900" indent="-342900">
              <a:spcBef>
                <a:spcPct val="40000"/>
              </a:spcBef>
              <a:buFontTx/>
              <a:buChar char="»"/>
            </a:pPr>
            <a:r>
              <a:rPr lang="en-US" sz="3200" dirty="0" smtClean="0">
                <a:solidFill>
                  <a:schemeClr val="accent5"/>
                </a:solidFill>
                <a:latin typeface="Arial" charset="0"/>
              </a:rPr>
              <a:t>Discussion and Questions</a:t>
            </a:r>
          </a:p>
          <a:p>
            <a:pPr marL="342900" indent="-342900">
              <a:lnSpc>
                <a:spcPts val="1700"/>
              </a:lnSpc>
              <a:spcBef>
                <a:spcPct val="40000"/>
              </a:spcBef>
              <a:buFontTx/>
              <a:buChar char="»"/>
            </a:pPr>
            <a:endParaRPr lang="en-US" sz="2000" dirty="0" smtClean="0">
              <a:solidFill>
                <a:srgbClr val="3F5BC8"/>
              </a:solidFill>
              <a:latin typeface="Arial" charset="0"/>
            </a:endParaRPr>
          </a:p>
          <a:p>
            <a:pPr marL="342900" indent="-342900">
              <a:lnSpc>
                <a:spcPts val="1700"/>
              </a:lnSpc>
              <a:spcBef>
                <a:spcPct val="40000"/>
              </a:spcBef>
              <a:buFontTx/>
              <a:buChar char="»"/>
            </a:pPr>
            <a:endParaRPr lang="en-US" sz="2000" dirty="0">
              <a:solidFill>
                <a:srgbClr val="3F5BC8"/>
              </a:solidFill>
              <a:latin typeface="Arial" charset="0"/>
            </a:endParaRPr>
          </a:p>
          <a:p>
            <a:pPr marL="342900" indent="-342900">
              <a:lnSpc>
                <a:spcPts val="1700"/>
              </a:lnSpc>
              <a:spcBef>
                <a:spcPct val="40000"/>
              </a:spcBef>
            </a:pPr>
            <a:endParaRPr lang="en-US" sz="1000" dirty="0">
              <a:solidFill>
                <a:srgbClr val="3F5BC8"/>
              </a:solidFill>
              <a:latin typeface="Arial" charset="0"/>
            </a:endParaRPr>
          </a:p>
          <a:p>
            <a:pPr marL="342900" indent="-342900">
              <a:lnSpc>
                <a:spcPts val="1700"/>
              </a:lnSpc>
              <a:spcBef>
                <a:spcPct val="40000"/>
              </a:spcBef>
              <a:buFontTx/>
              <a:buChar char="»"/>
            </a:pPr>
            <a:endParaRPr lang="en-US" sz="1000" dirty="0">
              <a:solidFill>
                <a:srgbClr val="3F5BC8"/>
              </a:solidFill>
              <a:latin typeface="Arial" charset="0"/>
            </a:endParaRPr>
          </a:p>
          <a:p>
            <a:pPr marL="342900" indent="-342900">
              <a:lnSpc>
                <a:spcPts val="1700"/>
              </a:lnSpc>
              <a:spcBef>
                <a:spcPct val="40000"/>
              </a:spcBef>
              <a:buFontTx/>
              <a:buChar char="»"/>
            </a:pPr>
            <a:endParaRPr lang="en-US" sz="1000" dirty="0">
              <a:solidFill>
                <a:srgbClr val="3F5BC8"/>
              </a:solidFill>
              <a:latin typeface="Arial" charset="0"/>
            </a:endParaRPr>
          </a:p>
        </p:txBody>
      </p:sp>
      <p:pic>
        <p:nvPicPr>
          <p:cNvPr id="6" name="Picture 5" descr="C:\Documents and Settings\cfulton\Desktop\CMU Logo2.gif"/>
          <p:cNvPicPr>
            <a:picLocks noChangeAspect="1" noChangeArrowheads="1"/>
          </p:cNvPicPr>
          <p:nvPr/>
        </p:nvPicPr>
        <p:blipFill>
          <a:blip r:embed="rId4"/>
          <a:srcRect/>
          <a:stretch>
            <a:fillRect/>
          </a:stretch>
        </p:blipFill>
        <p:spPr bwMode="auto">
          <a:xfrm>
            <a:off x="7010400" y="4876800"/>
            <a:ext cx="1504950" cy="1466850"/>
          </a:xfrm>
          <a:prstGeom prst="rect">
            <a:avLst/>
          </a:prstGeom>
          <a:noFill/>
          <a:ln w="9525">
            <a:noFill/>
            <a:miter lim="800000"/>
            <a:headEnd/>
            <a:tailEnd/>
          </a:ln>
        </p:spPr>
      </p:pic>
      <p:sp>
        <p:nvSpPr>
          <p:cNvPr id="10" name="TextBox 9"/>
          <p:cNvSpPr txBox="1"/>
          <p:nvPr/>
        </p:nvSpPr>
        <p:spPr>
          <a:xfrm>
            <a:off x="5562600" y="6581001"/>
            <a:ext cx="35814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Mid-Atlantic Conference - 1/11/2012</a:t>
            </a:r>
          </a:p>
        </p:txBody>
      </p:sp>
      <p:sp>
        <p:nvSpPr>
          <p:cNvPr id="11" name="TextBox 10"/>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24</a:t>
            </a:fld>
            <a:endParaRPr lang="en-US" sz="1200" dirty="0" smtClean="0">
              <a:solidFill>
                <a:schemeClr val="bg1"/>
              </a:solidFill>
              <a:latin typeface="Arial" pitchFamily="34" charset="0"/>
              <a:cs typeface="Arial" pitchFamily="34" charset="0"/>
            </a:endParaRPr>
          </a:p>
        </p:txBody>
      </p:sp>
      <p:pic>
        <p:nvPicPr>
          <p:cNvPr id="12" name="Picture 4" descr="logotdhe.gif"/>
          <p:cNvPicPr>
            <a:picLocks noChangeAspect="1"/>
          </p:cNvPicPr>
          <p:nvPr/>
        </p:nvPicPr>
        <p:blipFill>
          <a:blip r:embed="rId3"/>
          <a:srcRect/>
          <a:stretch>
            <a:fillRect/>
          </a:stretch>
        </p:blipFill>
        <p:spPr bwMode="auto">
          <a:xfrm>
            <a:off x="419100" y="5600700"/>
            <a:ext cx="3086100" cy="419100"/>
          </a:xfrm>
          <a:prstGeom prst="rect">
            <a:avLst/>
          </a:prstGeom>
          <a:noFill/>
          <a:ln w="9525">
            <a:noFill/>
            <a:miter lim="800000"/>
            <a:headEnd/>
            <a:tailEnd/>
          </a:ln>
        </p:spPr>
      </p:pic>
      <p:sp>
        <p:nvSpPr>
          <p:cNvPr id="13"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extLst>
      <p:ext uri="{BB962C8B-B14F-4D97-AF65-F5344CB8AC3E}">
        <p14:creationId xmlns:p14="http://schemas.microsoft.com/office/powerpoint/2010/main" xmlns="" val="3505605322"/>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ChangeArrowheads="1"/>
          </p:cNvSpPr>
          <p:nvPr/>
        </p:nvSpPr>
        <p:spPr bwMode="auto">
          <a:xfrm>
            <a:off x="457200" y="0"/>
            <a:ext cx="8382000" cy="6477000"/>
          </a:xfrm>
          <a:prstGeom prst="rect">
            <a:avLst/>
          </a:prstGeom>
          <a:solidFill>
            <a:schemeClr val="bg1"/>
          </a:solidFill>
          <a:ln w="9525" algn="ctr">
            <a:noFill/>
            <a:round/>
            <a:headEnd/>
            <a:tailEnd/>
          </a:ln>
        </p:spPr>
        <p:txBody>
          <a:bodyPr/>
          <a:lstStyle/>
          <a:p>
            <a:pPr eaLnBrk="0" hangingPunct="0"/>
            <a:endParaRPr lang="en-US" dirty="0"/>
          </a:p>
        </p:txBody>
      </p:sp>
      <p:sp>
        <p:nvSpPr>
          <p:cNvPr id="18435" name="Rectangle 3"/>
          <p:cNvSpPr>
            <a:spLocks noChangeArrowheads="1"/>
          </p:cNvSpPr>
          <p:nvPr/>
        </p:nvSpPr>
        <p:spPr bwMode="auto">
          <a:xfrm>
            <a:off x="685800" y="1219200"/>
            <a:ext cx="8229600" cy="5334000"/>
          </a:xfrm>
          <a:prstGeom prst="rect">
            <a:avLst/>
          </a:prstGeom>
          <a:noFill/>
          <a:ln w="9525">
            <a:noFill/>
            <a:miter lim="800000"/>
            <a:headEnd/>
            <a:tailEnd/>
          </a:ln>
        </p:spPr>
        <p:txBody>
          <a:bodyPr/>
          <a:lstStyle/>
          <a:p>
            <a:pPr marL="342900" indent="-342900">
              <a:lnSpc>
                <a:spcPts val="1700"/>
              </a:lnSpc>
              <a:spcBef>
                <a:spcPct val="40000"/>
              </a:spcBef>
            </a:pPr>
            <a:endParaRPr lang="en-US" b="1" dirty="0">
              <a:solidFill>
                <a:srgbClr val="3F5BC8"/>
              </a:solidFill>
              <a:latin typeface="Arial" pitchFamily="34" charset="0"/>
            </a:endParaRPr>
          </a:p>
          <a:p>
            <a:pPr marL="342900" indent="-342900">
              <a:lnSpc>
                <a:spcPts val="1700"/>
              </a:lnSpc>
              <a:spcBef>
                <a:spcPct val="40000"/>
              </a:spcBef>
              <a:buFontTx/>
              <a:buChar char="»"/>
            </a:pPr>
            <a:r>
              <a:rPr lang="en-US" dirty="0" smtClean="0">
                <a:solidFill>
                  <a:srgbClr val="3F5BC8"/>
                </a:solidFill>
                <a:latin typeface="Arial" pitchFamily="34" charset="0"/>
              </a:rPr>
              <a:t>TeamDynamixHE overview</a:t>
            </a:r>
          </a:p>
          <a:p>
            <a:pPr marL="342900" indent="-342900">
              <a:lnSpc>
                <a:spcPts val="1700"/>
              </a:lnSpc>
              <a:spcBef>
                <a:spcPct val="40000"/>
              </a:spcBef>
            </a:pPr>
            <a:endParaRPr lang="en-US" dirty="0" smtClean="0">
              <a:solidFill>
                <a:srgbClr val="3F5BC8"/>
              </a:solidFill>
              <a:latin typeface="Arial" pitchFamily="34" charset="0"/>
            </a:endParaRPr>
          </a:p>
          <a:p>
            <a:pPr marL="342900" indent="-342900">
              <a:lnSpc>
                <a:spcPts val="1700"/>
              </a:lnSpc>
              <a:spcBef>
                <a:spcPct val="40000"/>
              </a:spcBef>
              <a:buFontTx/>
              <a:buChar char="»"/>
            </a:pPr>
            <a:r>
              <a:rPr lang="en-US" dirty="0" smtClean="0">
                <a:solidFill>
                  <a:srgbClr val="3F5BC8"/>
                </a:solidFill>
                <a:latin typeface="Arial" pitchFamily="34" charset="0"/>
              </a:rPr>
              <a:t>Impacts of the “New Normal” driving IT Governance</a:t>
            </a:r>
          </a:p>
          <a:p>
            <a:pPr marL="342900" indent="-342900">
              <a:lnSpc>
                <a:spcPts val="1700"/>
              </a:lnSpc>
              <a:spcBef>
                <a:spcPct val="40000"/>
              </a:spcBef>
            </a:pPr>
            <a:endParaRPr lang="en-US" dirty="0" smtClean="0">
              <a:solidFill>
                <a:srgbClr val="3F5BC8"/>
              </a:solidFill>
              <a:latin typeface="Arial" pitchFamily="34" charset="0"/>
            </a:endParaRPr>
          </a:p>
          <a:p>
            <a:pPr marL="342900" indent="-342900">
              <a:lnSpc>
                <a:spcPts val="1700"/>
              </a:lnSpc>
              <a:spcBef>
                <a:spcPct val="40000"/>
              </a:spcBef>
              <a:buFontTx/>
              <a:buChar char="»"/>
            </a:pPr>
            <a:r>
              <a:rPr lang="en-US" dirty="0" smtClean="0">
                <a:solidFill>
                  <a:srgbClr val="3F5BC8"/>
                </a:solidFill>
                <a:latin typeface="Arial" pitchFamily="34" charset="0"/>
              </a:rPr>
              <a:t>Higher education IT Governance best practices</a:t>
            </a:r>
          </a:p>
          <a:p>
            <a:pPr marL="342900" indent="-342900">
              <a:lnSpc>
                <a:spcPts val="1700"/>
              </a:lnSpc>
              <a:spcBef>
                <a:spcPct val="40000"/>
              </a:spcBef>
              <a:buFontTx/>
              <a:buChar char="»"/>
            </a:pPr>
            <a:endParaRPr lang="en-US" dirty="0" smtClean="0">
              <a:solidFill>
                <a:srgbClr val="3F5BC8"/>
              </a:solidFill>
              <a:latin typeface="Arial" pitchFamily="34" charset="0"/>
            </a:endParaRPr>
          </a:p>
          <a:p>
            <a:pPr marL="342900" indent="-342900">
              <a:lnSpc>
                <a:spcPts val="1700"/>
              </a:lnSpc>
              <a:spcBef>
                <a:spcPct val="40000"/>
              </a:spcBef>
              <a:buFontTx/>
              <a:buChar char="»"/>
            </a:pPr>
            <a:r>
              <a:rPr lang="en-US" dirty="0" smtClean="0">
                <a:solidFill>
                  <a:srgbClr val="3F5BC8"/>
                </a:solidFill>
                <a:latin typeface="Arial" pitchFamily="34" charset="0"/>
              </a:rPr>
              <a:t>Proven first steps</a:t>
            </a:r>
          </a:p>
          <a:p>
            <a:pPr marL="342900" indent="-342900">
              <a:lnSpc>
                <a:spcPts val="1700"/>
              </a:lnSpc>
              <a:spcBef>
                <a:spcPct val="40000"/>
              </a:spcBef>
            </a:pPr>
            <a:endParaRPr lang="en-US" sz="800" dirty="0" smtClean="0">
              <a:solidFill>
                <a:srgbClr val="3F5BC8"/>
              </a:solidFill>
              <a:latin typeface="Arial" pitchFamily="34" charset="0"/>
            </a:endParaRPr>
          </a:p>
          <a:p>
            <a:pPr marL="342900" indent="-342900">
              <a:lnSpc>
                <a:spcPts val="1700"/>
              </a:lnSpc>
              <a:spcBef>
                <a:spcPct val="40000"/>
              </a:spcBef>
            </a:pPr>
            <a:endParaRPr lang="en-US" sz="800" dirty="0">
              <a:solidFill>
                <a:srgbClr val="3F5BC8"/>
              </a:solidFill>
              <a:latin typeface="Arial" pitchFamily="34" charset="0"/>
            </a:endParaRPr>
          </a:p>
          <a:p>
            <a:pPr marL="342900" indent="-342900">
              <a:lnSpc>
                <a:spcPts val="1700"/>
              </a:lnSpc>
              <a:spcBef>
                <a:spcPct val="40000"/>
              </a:spcBef>
              <a:buFontTx/>
              <a:buChar char="»"/>
            </a:pPr>
            <a:endParaRPr lang="en-US" sz="800" dirty="0" smtClean="0">
              <a:solidFill>
                <a:srgbClr val="3F5BC8"/>
              </a:solidFill>
              <a:latin typeface="Arial" pitchFamily="34" charset="0"/>
            </a:endParaRPr>
          </a:p>
          <a:p>
            <a:pPr marL="342900" indent="-342900">
              <a:lnSpc>
                <a:spcPts val="1700"/>
              </a:lnSpc>
              <a:spcBef>
                <a:spcPct val="40000"/>
              </a:spcBef>
            </a:pPr>
            <a:endParaRPr lang="en-US" sz="1000" dirty="0">
              <a:solidFill>
                <a:srgbClr val="3F5BC8"/>
              </a:solidFill>
              <a:latin typeface="Arial" pitchFamily="34" charset="0"/>
            </a:endParaRPr>
          </a:p>
        </p:txBody>
      </p:sp>
      <p:pic>
        <p:nvPicPr>
          <p:cNvPr id="18436" name="Picture 4" descr="logotdhe.gif"/>
          <p:cNvPicPr>
            <a:picLocks noChangeAspect="1"/>
          </p:cNvPicPr>
          <p:nvPr/>
        </p:nvPicPr>
        <p:blipFill>
          <a:blip r:embed="rId3"/>
          <a:srcRect/>
          <a:stretch>
            <a:fillRect/>
          </a:stretch>
        </p:blipFill>
        <p:spPr bwMode="auto">
          <a:xfrm>
            <a:off x="609600" y="228600"/>
            <a:ext cx="3086100" cy="419100"/>
          </a:xfrm>
          <a:prstGeom prst="rect">
            <a:avLst/>
          </a:prstGeom>
          <a:noFill/>
          <a:ln w="9525">
            <a:noFill/>
            <a:miter lim="800000"/>
            <a:headEnd/>
            <a:tailEnd/>
          </a:ln>
        </p:spPr>
      </p:pic>
      <p:sp>
        <p:nvSpPr>
          <p:cNvPr id="6" name="Rectangle 2"/>
          <p:cNvSpPr>
            <a:spLocks noChangeArrowheads="1"/>
          </p:cNvSpPr>
          <p:nvPr/>
        </p:nvSpPr>
        <p:spPr bwMode="auto">
          <a:xfrm>
            <a:off x="533400" y="647700"/>
            <a:ext cx="6248400" cy="571500"/>
          </a:xfrm>
          <a:prstGeom prst="rect">
            <a:avLst/>
          </a:prstGeom>
          <a:noFill/>
          <a:ln w="9525">
            <a:noFill/>
            <a:miter lim="800000"/>
            <a:headEnd/>
            <a:tailEnd/>
          </a:ln>
        </p:spPr>
        <p:txBody>
          <a:bodyPr anchor="ct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Industry Best Practices Agenda</a:t>
            </a:r>
            <a:endParaRPr lang="en-US" b="1" dirty="0">
              <a:solidFill>
                <a:srgbClr val="92D050"/>
              </a:solidFill>
              <a:effectLst>
                <a:outerShdw blurRad="38100" dist="38100" dir="2700000" algn="ctr" rotWithShape="0">
                  <a:schemeClr val="bg1">
                    <a:lumMod val="85000"/>
                  </a:schemeClr>
                </a:outerShdw>
              </a:effectLst>
              <a:latin typeface="TriplexBold"/>
            </a:endParaRP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0484" name="Rectangle 4"/>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0485" name="Picture 5"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8" name="Rectangle 2"/>
          <p:cNvSpPr>
            <a:spLocks noChangeArrowheads="1"/>
          </p:cNvSpPr>
          <p:nvPr/>
        </p:nvSpPr>
        <p:spPr bwMode="auto">
          <a:xfrm>
            <a:off x="533400" y="647700"/>
            <a:ext cx="6248400" cy="571500"/>
          </a:xfrm>
          <a:prstGeom prst="rect">
            <a:avLst/>
          </a:prstGeom>
          <a:noFill/>
          <a:ln w="9525">
            <a:noFill/>
            <a:miter lim="800000"/>
            <a:headEnd/>
            <a:tailEnd/>
          </a:ln>
        </p:spPr>
        <p:txBody>
          <a:bodyPr anchor="ct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TeamDynamixHE Overview</a:t>
            </a:r>
            <a:endParaRPr lang="en-US" b="1" dirty="0">
              <a:solidFill>
                <a:srgbClr val="92D050"/>
              </a:solidFill>
              <a:effectLst>
                <a:outerShdw blurRad="38100" dist="38100" dir="2700000" algn="ctr" rotWithShape="0">
                  <a:schemeClr val="bg1">
                    <a:lumMod val="85000"/>
                  </a:schemeClr>
                </a:outerShdw>
              </a:effectLst>
              <a:latin typeface="TriplexBold"/>
            </a:endParaRPr>
          </a:p>
        </p:txBody>
      </p:sp>
      <p:sp>
        <p:nvSpPr>
          <p:cNvPr id="9" name="Rectangle 3"/>
          <p:cNvSpPr>
            <a:spLocks noChangeArrowheads="1"/>
          </p:cNvSpPr>
          <p:nvPr/>
        </p:nvSpPr>
        <p:spPr bwMode="auto">
          <a:xfrm>
            <a:off x="304800" y="2133600"/>
            <a:ext cx="8229600" cy="1524000"/>
          </a:xfrm>
          <a:prstGeom prst="rect">
            <a:avLst/>
          </a:prstGeom>
          <a:noFill/>
          <a:ln w="9525">
            <a:noFill/>
            <a:miter lim="800000"/>
            <a:headEnd/>
            <a:tailEnd/>
          </a:ln>
        </p:spPr>
        <p:txBody>
          <a:bodyPr/>
          <a:lstStyle/>
          <a:p>
            <a:pPr marL="342900" indent="-342900">
              <a:lnSpc>
                <a:spcPts val="2700"/>
              </a:lnSpc>
              <a:spcBef>
                <a:spcPct val="40000"/>
              </a:spcBef>
            </a:pPr>
            <a:r>
              <a:rPr lang="en-US" sz="2000" dirty="0">
                <a:solidFill>
                  <a:srgbClr val="3F5BC8"/>
                </a:solidFill>
                <a:latin typeface="Arial" pitchFamily="34" charset="0"/>
              </a:rPr>
              <a:t>	</a:t>
            </a:r>
            <a:r>
              <a:rPr lang="en-US" sz="2000" b="1" dirty="0" smtClean="0">
                <a:solidFill>
                  <a:srgbClr val="3F5BC8"/>
                </a:solidFill>
                <a:latin typeface="Arial" pitchFamily="34" charset="0"/>
              </a:rPr>
              <a:t>“To enable college and university IT organizations to achieve their business objectives through products and services that foster operational excellence and exceed expectations”</a:t>
            </a:r>
          </a:p>
          <a:p>
            <a:pPr marL="342900" indent="-342900">
              <a:lnSpc>
                <a:spcPts val="2700"/>
              </a:lnSpc>
              <a:spcBef>
                <a:spcPct val="40000"/>
              </a:spcBef>
            </a:pPr>
            <a:endParaRPr lang="en-US" sz="2000" b="1" dirty="0" smtClean="0">
              <a:solidFill>
                <a:srgbClr val="3F5BC8"/>
              </a:solidFill>
              <a:latin typeface="Arial" pitchFamily="34" charset="0"/>
            </a:endParaRPr>
          </a:p>
          <a:p>
            <a:pPr marL="342900" indent="-342900">
              <a:lnSpc>
                <a:spcPts val="2700"/>
              </a:lnSpc>
              <a:spcBef>
                <a:spcPct val="40000"/>
              </a:spcBef>
            </a:pPr>
            <a:endParaRPr lang="en-US" sz="800" dirty="0" smtClean="0">
              <a:solidFill>
                <a:srgbClr val="3F5BC8"/>
              </a:solidFill>
              <a:latin typeface="Arial" pitchFamily="34" charset="0"/>
            </a:endParaRPr>
          </a:p>
          <a:p>
            <a:pPr marL="342900" indent="-342900">
              <a:lnSpc>
                <a:spcPts val="2700"/>
              </a:lnSpc>
              <a:spcBef>
                <a:spcPct val="40000"/>
              </a:spcBef>
            </a:pPr>
            <a:r>
              <a:rPr lang="en-US" sz="2000" dirty="0" smtClean="0">
                <a:solidFill>
                  <a:srgbClr val="3F5BC8"/>
                </a:solidFill>
                <a:latin typeface="Arial" pitchFamily="34" charset="0"/>
              </a:rPr>
              <a:t>     </a:t>
            </a:r>
            <a:endParaRPr lang="en-US" sz="2000" dirty="0">
              <a:solidFill>
                <a:srgbClr val="3366CC"/>
              </a:solidFill>
              <a:latin typeface="Arial" pitchFamily="34" charset="0"/>
            </a:endParaRPr>
          </a:p>
          <a:p>
            <a:pPr marL="342900" indent="-342900">
              <a:lnSpc>
                <a:spcPts val="2700"/>
              </a:lnSpc>
              <a:spcBef>
                <a:spcPct val="40000"/>
              </a:spcBef>
            </a:pPr>
            <a:r>
              <a:rPr lang="en-US" sz="2000" dirty="0">
                <a:solidFill>
                  <a:srgbClr val="3366CC"/>
                </a:solidFill>
                <a:latin typeface="Arial" pitchFamily="34" charset="0"/>
              </a:rPr>
              <a:t>	</a:t>
            </a:r>
          </a:p>
        </p:txBody>
      </p:sp>
      <p:sp>
        <p:nvSpPr>
          <p:cNvPr id="11"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5"/>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2531" name="Rectangle 10"/>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2532" name="Picture 9"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18" name="Rectangle 2"/>
          <p:cNvSpPr>
            <a:spLocks noChangeArrowheads="1"/>
          </p:cNvSpPr>
          <p:nvPr/>
        </p:nvSpPr>
        <p:spPr bwMode="auto">
          <a:xfrm>
            <a:off x="381000" y="5791200"/>
            <a:ext cx="4648200" cy="571500"/>
          </a:xfrm>
          <a:prstGeom prst="rect">
            <a:avLst/>
          </a:prstGeom>
          <a:noFill/>
          <a:ln w="9525">
            <a:noFill/>
            <a:miter lim="800000"/>
            <a:headEnd/>
            <a:tailEnd/>
          </a:ln>
        </p:spPr>
        <p:txBody>
          <a:bodyPr anchor="ctr"/>
          <a:lstStyle/>
          <a:p>
            <a:pPr>
              <a:defRPr/>
            </a:pPr>
            <a:r>
              <a:rPr lang="en-US" sz="2400"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sz="2400"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pic>
        <p:nvPicPr>
          <p:cNvPr id="41" name="Picture 16" descr="byu_ro"/>
          <p:cNvPicPr>
            <a:picLocks noChangeAspect="1" noChangeArrowheads="1"/>
          </p:cNvPicPr>
          <p:nvPr/>
        </p:nvPicPr>
        <p:blipFill>
          <a:blip r:embed="rId4"/>
          <a:srcRect/>
          <a:stretch>
            <a:fillRect/>
          </a:stretch>
        </p:blipFill>
        <p:spPr bwMode="auto">
          <a:xfrm>
            <a:off x="7010400" y="2438400"/>
            <a:ext cx="1276350" cy="1600200"/>
          </a:xfrm>
          <a:prstGeom prst="rect">
            <a:avLst/>
          </a:prstGeom>
          <a:noFill/>
          <a:ln w="9525">
            <a:noFill/>
            <a:miter lim="800000"/>
            <a:headEnd/>
            <a:tailEnd/>
          </a:ln>
        </p:spPr>
      </p:pic>
      <p:pic>
        <p:nvPicPr>
          <p:cNvPr id="42" name="Picture 20" descr="syracuse_ro"/>
          <p:cNvPicPr>
            <a:picLocks noChangeAspect="1" noChangeArrowheads="1"/>
          </p:cNvPicPr>
          <p:nvPr/>
        </p:nvPicPr>
        <p:blipFill>
          <a:blip r:embed="rId5"/>
          <a:srcRect/>
          <a:stretch>
            <a:fillRect/>
          </a:stretch>
        </p:blipFill>
        <p:spPr bwMode="auto">
          <a:xfrm>
            <a:off x="1981200" y="1219200"/>
            <a:ext cx="1003536" cy="1295400"/>
          </a:xfrm>
          <a:prstGeom prst="rect">
            <a:avLst/>
          </a:prstGeom>
          <a:noFill/>
          <a:ln w="9525">
            <a:noFill/>
            <a:miter lim="800000"/>
            <a:headEnd/>
            <a:tailEnd/>
          </a:ln>
        </p:spPr>
      </p:pic>
      <p:pic>
        <p:nvPicPr>
          <p:cNvPr id="43" name="Picture 21" descr="unlv_ro"/>
          <p:cNvPicPr>
            <a:picLocks noChangeAspect="1" noChangeArrowheads="1"/>
          </p:cNvPicPr>
          <p:nvPr/>
        </p:nvPicPr>
        <p:blipFill>
          <a:blip r:embed="rId6"/>
          <a:srcRect/>
          <a:stretch>
            <a:fillRect/>
          </a:stretch>
        </p:blipFill>
        <p:spPr bwMode="auto">
          <a:xfrm>
            <a:off x="3429000" y="1143000"/>
            <a:ext cx="1295400" cy="1176655"/>
          </a:xfrm>
          <a:prstGeom prst="rect">
            <a:avLst/>
          </a:prstGeom>
          <a:noFill/>
          <a:ln w="9525">
            <a:noFill/>
            <a:miter lim="800000"/>
            <a:headEnd/>
            <a:tailEnd/>
          </a:ln>
        </p:spPr>
      </p:pic>
      <p:pic>
        <p:nvPicPr>
          <p:cNvPr id="44" name="Picture 22" descr="McGill copy"/>
          <p:cNvPicPr>
            <a:picLocks noChangeAspect="1" noChangeArrowheads="1"/>
          </p:cNvPicPr>
          <p:nvPr/>
        </p:nvPicPr>
        <p:blipFill>
          <a:blip r:embed="rId7"/>
          <a:srcRect/>
          <a:stretch>
            <a:fillRect/>
          </a:stretch>
        </p:blipFill>
        <p:spPr bwMode="auto">
          <a:xfrm>
            <a:off x="533400" y="3048000"/>
            <a:ext cx="2306640" cy="1312863"/>
          </a:xfrm>
          <a:prstGeom prst="rect">
            <a:avLst/>
          </a:prstGeom>
          <a:noFill/>
          <a:ln w="9525">
            <a:noFill/>
            <a:miter lim="800000"/>
            <a:headEnd/>
            <a:tailEnd/>
          </a:ln>
        </p:spPr>
      </p:pic>
      <p:pic>
        <p:nvPicPr>
          <p:cNvPr id="45" name="Picture 13" descr="jccc.gif"/>
          <p:cNvPicPr>
            <a:picLocks noChangeAspect="1"/>
          </p:cNvPicPr>
          <p:nvPr/>
        </p:nvPicPr>
        <p:blipFill>
          <a:blip r:embed="rId8"/>
          <a:srcRect/>
          <a:stretch>
            <a:fillRect/>
          </a:stretch>
        </p:blipFill>
        <p:spPr bwMode="auto">
          <a:xfrm>
            <a:off x="6858000" y="1828800"/>
            <a:ext cx="1390650" cy="381000"/>
          </a:xfrm>
          <a:prstGeom prst="rect">
            <a:avLst/>
          </a:prstGeom>
          <a:noFill/>
          <a:ln w="9525">
            <a:noFill/>
            <a:miter lim="800000"/>
            <a:headEnd/>
            <a:tailEnd/>
          </a:ln>
        </p:spPr>
      </p:pic>
      <p:pic>
        <p:nvPicPr>
          <p:cNvPr id="46" name="Picture 14" descr="img11.gif"/>
          <p:cNvPicPr>
            <a:picLocks noChangeAspect="1"/>
          </p:cNvPicPr>
          <p:nvPr/>
        </p:nvPicPr>
        <p:blipFill>
          <a:blip r:embed="rId9"/>
          <a:srcRect/>
          <a:stretch>
            <a:fillRect/>
          </a:stretch>
        </p:blipFill>
        <p:spPr bwMode="auto">
          <a:xfrm>
            <a:off x="3810000" y="4495800"/>
            <a:ext cx="971550" cy="1314450"/>
          </a:xfrm>
          <a:prstGeom prst="rect">
            <a:avLst/>
          </a:prstGeom>
          <a:noFill/>
          <a:ln w="9525">
            <a:noFill/>
            <a:miter lim="800000"/>
            <a:headEnd/>
            <a:tailEnd/>
          </a:ln>
        </p:spPr>
      </p:pic>
      <p:pic>
        <p:nvPicPr>
          <p:cNvPr id="47" name="Picture 15" descr="img12.gif"/>
          <p:cNvPicPr>
            <a:picLocks noChangeAspect="1"/>
          </p:cNvPicPr>
          <p:nvPr/>
        </p:nvPicPr>
        <p:blipFill>
          <a:blip r:embed="rId10"/>
          <a:srcRect/>
          <a:stretch>
            <a:fillRect/>
          </a:stretch>
        </p:blipFill>
        <p:spPr bwMode="auto">
          <a:xfrm>
            <a:off x="7086600" y="3962400"/>
            <a:ext cx="1381125" cy="1314450"/>
          </a:xfrm>
          <a:prstGeom prst="rect">
            <a:avLst/>
          </a:prstGeom>
          <a:noFill/>
          <a:ln w="9525">
            <a:noFill/>
            <a:miter lim="800000"/>
            <a:headEnd/>
            <a:tailEnd/>
          </a:ln>
        </p:spPr>
      </p:pic>
      <p:pic>
        <p:nvPicPr>
          <p:cNvPr id="48" name="Picture 16" descr="img2_ro.gif"/>
          <p:cNvPicPr>
            <a:picLocks noChangeAspect="1"/>
          </p:cNvPicPr>
          <p:nvPr/>
        </p:nvPicPr>
        <p:blipFill>
          <a:blip r:embed="rId11"/>
          <a:srcRect/>
          <a:stretch>
            <a:fillRect/>
          </a:stretch>
        </p:blipFill>
        <p:spPr bwMode="auto">
          <a:xfrm>
            <a:off x="5181600" y="1066800"/>
            <a:ext cx="1285875" cy="1543050"/>
          </a:xfrm>
          <a:prstGeom prst="rect">
            <a:avLst/>
          </a:prstGeom>
          <a:noFill/>
          <a:ln w="9525">
            <a:noFill/>
            <a:miter lim="800000"/>
            <a:headEnd/>
            <a:tailEnd/>
          </a:ln>
        </p:spPr>
      </p:pic>
      <p:pic>
        <p:nvPicPr>
          <p:cNvPr id="49" name="Picture 17" descr="colorado.jpg"/>
          <p:cNvPicPr>
            <a:picLocks noChangeAspect="1"/>
          </p:cNvPicPr>
          <p:nvPr/>
        </p:nvPicPr>
        <p:blipFill>
          <a:blip r:embed="rId12"/>
          <a:srcRect/>
          <a:stretch>
            <a:fillRect/>
          </a:stretch>
        </p:blipFill>
        <p:spPr bwMode="auto">
          <a:xfrm>
            <a:off x="2362200" y="4648200"/>
            <a:ext cx="1152525" cy="838200"/>
          </a:xfrm>
          <a:prstGeom prst="rect">
            <a:avLst/>
          </a:prstGeom>
          <a:noFill/>
          <a:ln w="9525">
            <a:noFill/>
            <a:miter lim="800000"/>
            <a:headEnd/>
            <a:tailEnd/>
          </a:ln>
        </p:spPr>
      </p:pic>
      <p:pic>
        <p:nvPicPr>
          <p:cNvPr id="50" name="Picture 49" descr="iowastatelogo.jpg"/>
          <p:cNvPicPr>
            <a:picLocks noChangeAspect="1"/>
          </p:cNvPicPr>
          <p:nvPr/>
        </p:nvPicPr>
        <p:blipFill>
          <a:blip r:embed="rId13"/>
          <a:stretch>
            <a:fillRect/>
          </a:stretch>
        </p:blipFill>
        <p:spPr>
          <a:xfrm>
            <a:off x="5715000" y="2895600"/>
            <a:ext cx="1123950" cy="786765"/>
          </a:xfrm>
          <a:prstGeom prst="rect">
            <a:avLst/>
          </a:prstGeom>
        </p:spPr>
      </p:pic>
      <p:pic>
        <p:nvPicPr>
          <p:cNvPr id="51" name="Picture 50" descr="matclogo.jpg"/>
          <p:cNvPicPr>
            <a:picLocks noChangeAspect="1"/>
          </p:cNvPicPr>
          <p:nvPr/>
        </p:nvPicPr>
        <p:blipFill>
          <a:blip r:embed="rId14"/>
          <a:stretch>
            <a:fillRect/>
          </a:stretch>
        </p:blipFill>
        <p:spPr>
          <a:xfrm>
            <a:off x="843681" y="4601289"/>
            <a:ext cx="1104900" cy="619125"/>
          </a:xfrm>
          <a:prstGeom prst="rect">
            <a:avLst/>
          </a:prstGeom>
        </p:spPr>
      </p:pic>
      <p:pic>
        <p:nvPicPr>
          <p:cNvPr id="52" name="Picture 51" descr="Xavier.gif"/>
          <p:cNvPicPr>
            <a:picLocks noChangeAspect="1"/>
          </p:cNvPicPr>
          <p:nvPr/>
        </p:nvPicPr>
        <p:blipFill>
          <a:blip r:embed="rId15"/>
          <a:stretch>
            <a:fillRect/>
          </a:stretch>
        </p:blipFill>
        <p:spPr>
          <a:xfrm>
            <a:off x="609600" y="1828800"/>
            <a:ext cx="1181100" cy="666750"/>
          </a:xfrm>
          <a:prstGeom prst="rect">
            <a:avLst/>
          </a:prstGeom>
        </p:spPr>
      </p:pic>
      <p:pic>
        <p:nvPicPr>
          <p:cNvPr id="53" name="Picture 52" descr="virginiatech.jpg"/>
          <p:cNvPicPr>
            <a:picLocks noChangeAspect="1"/>
          </p:cNvPicPr>
          <p:nvPr/>
        </p:nvPicPr>
        <p:blipFill>
          <a:blip r:embed="rId16"/>
          <a:stretch>
            <a:fillRect/>
          </a:stretch>
        </p:blipFill>
        <p:spPr>
          <a:xfrm>
            <a:off x="2971800" y="3276600"/>
            <a:ext cx="995362" cy="995362"/>
          </a:xfrm>
          <a:prstGeom prst="rect">
            <a:avLst/>
          </a:prstGeom>
        </p:spPr>
      </p:pic>
      <p:pic>
        <p:nvPicPr>
          <p:cNvPr id="54" name="Picture 53" descr="FloridaStateUniversity.png"/>
          <p:cNvPicPr>
            <a:picLocks noChangeAspect="1"/>
          </p:cNvPicPr>
          <p:nvPr/>
        </p:nvPicPr>
        <p:blipFill>
          <a:blip r:embed="rId17"/>
          <a:stretch>
            <a:fillRect/>
          </a:stretch>
        </p:blipFill>
        <p:spPr>
          <a:xfrm>
            <a:off x="5181600" y="5029200"/>
            <a:ext cx="929721" cy="929721"/>
          </a:xfrm>
          <a:prstGeom prst="rect">
            <a:avLst/>
          </a:prstGeom>
        </p:spPr>
      </p:pic>
      <p:pic>
        <p:nvPicPr>
          <p:cNvPr id="55" name="Picture 54" descr="centralmissouri.jpg"/>
          <p:cNvPicPr>
            <a:picLocks noChangeAspect="1"/>
          </p:cNvPicPr>
          <p:nvPr/>
        </p:nvPicPr>
        <p:blipFill>
          <a:blip r:embed="rId18"/>
          <a:stretch>
            <a:fillRect/>
          </a:stretch>
        </p:blipFill>
        <p:spPr>
          <a:xfrm>
            <a:off x="6553200" y="5334000"/>
            <a:ext cx="1905000" cy="800100"/>
          </a:xfrm>
          <a:prstGeom prst="rect">
            <a:avLst/>
          </a:prstGeom>
        </p:spPr>
      </p:pic>
      <p:pic>
        <p:nvPicPr>
          <p:cNvPr id="56" name="Picture 55" descr="umass.jpg"/>
          <p:cNvPicPr>
            <a:picLocks noChangeAspect="1"/>
          </p:cNvPicPr>
          <p:nvPr/>
        </p:nvPicPr>
        <p:blipFill>
          <a:blip r:embed="rId19"/>
          <a:stretch>
            <a:fillRect/>
          </a:stretch>
        </p:blipFill>
        <p:spPr>
          <a:xfrm>
            <a:off x="4204759" y="2743200"/>
            <a:ext cx="1205441" cy="1210821"/>
          </a:xfrm>
          <a:prstGeom prst="rect">
            <a:avLst/>
          </a:prstGeom>
        </p:spPr>
      </p:pic>
      <p:pic>
        <p:nvPicPr>
          <p:cNvPr id="57" name="Picture 56" descr="unh3.jpg"/>
          <p:cNvPicPr>
            <a:picLocks noChangeAspect="1"/>
          </p:cNvPicPr>
          <p:nvPr/>
        </p:nvPicPr>
        <p:blipFill>
          <a:blip r:embed="rId20"/>
          <a:stretch>
            <a:fillRect/>
          </a:stretch>
        </p:blipFill>
        <p:spPr>
          <a:xfrm>
            <a:off x="4825149" y="4191000"/>
            <a:ext cx="2109051" cy="395447"/>
          </a:xfrm>
          <a:prstGeom prst="rect">
            <a:avLst/>
          </a:prstGeom>
        </p:spPr>
      </p:pic>
      <p:pic>
        <p:nvPicPr>
          <p:cNvPr id="58" name="Picture 2"/>
          <p:cNvPicPr>
            <a:picLocks noChangeAspect="1" noChangeArrowheads="1"/>
          </p:cNvPicPr>
          <p:nvPr/>
        </p:nvPicPr>
        <p:blipFill>
          <a:blip r:embed="rId21"/>
          <a:srcRect/>
          <a:stretch>
            <a:fillRect/>
          </a:stretch>
        </p:blipFill>
        <p:spPr bwMode="auto">
          <a:xfrm>
            <a:off x="2209800" y="2590800"/>
            <a:ext cx="2051666" cy="351088"/>
          </a:xfrm>
          <a:prstGeom prst="rect">
            <a:avLst/>
          </a:prstGeom>
          <a:noFill/>
          <a:ln w="9525">
            <a:noFill/>
            <a:miter lim="800000"/>
            <a:headEnd/>
            <a:tailEnd/>
          </a:ln>
        </p:spPr>
      </p:pic>
      <p:sp>
        <p:nvSpPr>
          <p:cNvPr id="22530" name="Rectangle 2"/>
          <p:cNvSpPr>
            <a:spLocks noChangeArrowheads="1"/>
          </p:cNvSpPr>
          <p:nvPr/>
        </p:nvSpPr>
        <p:spPr bwMode="auto">
          <a:xfrm>
            <a:off x="533400" y="647700"/>
            <a:ext cx="2819400" cy="571500"/>
          </a:xfrm>
          <a:prstGeom prst="rect">
            <a:avLst/>
          </a:prstGeom>
          <a:noFill/>
          <a:ln w="9525">
            <a:noFill/>
            <a:miter lim="800000"/>
            <a:headEnd/>
            <a:tailEnd/>
          </a:ln>
        </p:spPr>
        <p:txBody>
          <a:bodyPr anchor="ctr"/>
          <a:lstStyle/>
          <a:p>
            <a:r>
              <a:rPr lang="en-US" sz="2800" b="1" dirty="0">
                <a:solidFill>
                  <a:srgbClr val="92D050"/>
                </a:solidFill>
                <a:effectLst>
                  <a:outerShdw blurRad="38100" dist="38100" dir="2700000" algn="ctr" rotWithShape="0">
                    <a:schemeClr val="bg1">
                      <a:lumMod val="85000"/>
                    </a:schemeClr>
                  </a:outerShdw>
                </a:effectLst>
                <a:latin typeface="Arial" charset="0"/>
              </a:rPr>
              <a:t>Client Sample</a:t>
            </a:r>
            <a:endParaRPr lang="en-US" b="1" dirty="0">
              <a:solidFill>
                <a:srgbClr val="92D050"/>
              </a:solidFill>
              <a:effectLst>
                <a:outerShdw blurRad="38100" dist="38100" dir="2700000" algn="ctr" rotWithShape="0">
                  <a:schemeClr val="bg1">
                    <a:lumMod val="85000"/>
                  </a:schemeClr>
                </a:outerShdw>
              </a:effectLst>
              <a:latin typeface="TriplexBold"/>
            </a:endParaRPr>
          </a:p>
        </p:txBody>
      </p:sp>
      <p:pic>
        <p:nvPicPr>
          <p:cNvPr id="1027" name="Picture 3"/>
          <p:cNvPicPr>
            <a:picLocks noChangeAspect="1" noChangeArrowheads="1"/>
          </p:cNvPicPr>
          <p:nvPr/>
        </p:nvPicPr>
        <p:blipFill>
          <a:blip r:embed="rId22"/>
          <a:srcRect/>
          <a:stretch>
            <a:fillRect/>
          </a:stretch>
        </p:blipFill>
        <p:spPr bwMode="auto">
          <a:xfrm>
            <a:off x="6629400" y="762000"/>
            <a:ext cx="1743075" cy="9810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ChangeArrowheads="1"/>
          </p:cNvSpPr>
          <p:nvPr/>
        </p:nvSpPr>
        <p:spPr bwMode="auto">
          <a:xfrm>
            <a:off x="3810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2531" name="Rectangle 3"/>
          <p:cNvSpPr>
            <a:spLocks noChangeArrowheads="1"/>
          </p:cNvSpPr>
          <p:nvPr/>
        </p:nvSpPr>
        <p:spPr bwMode="auto">
          <a:xfrm>
            <a:off x="685800" y="1371600"/>
            <a:ext cx="8229600" cy="4191000"/>
          </a:xfrm>
          <a:prstGeom prst="rect">
            <a:avLst/>
          </a:prstGeom>
          <a:noFill/>
          <a:ln w="9525">
            <a:noFill/>
            <a:miter lim="800000"/>
            <a:headEnd/>
            <a:tailEnd/>
          </a:ln>
        </p:spPr>
        <p:txBody>
          <a:bodyPr/>
          <a:lstStyle/>
          <a:p>
            <a:pPr marL="342900" indent="-342900">
              <a:lnSpc>
                <a:spcPts val="1700"/>
              </a:lnSpc>
              <a:spcBef>
                <a:spcPct val="40000"/>
              </a:spcBef>
            </a:pPr>
            <a:r>
              <a:rPr lang="en-US" sz="2400" b="1" dirty="0">
                <a:solidFill>
                  <a:srgbClr val="3F5BC8"/>
                </a:solidFill>
                <a:latin typeface="Arial" pitchFamily="34" charset="0"/>
              </a:rPr>
              <a:t>Key Attributes</a:t>
            </a:r>
          </a:p>
          <a:p>
            <a:pPr marL="342900" indent="-342900">
              <a:lnSpc>
                <a:spcPts val="1800"/>
              </a:lnSpc>
              <a:spcBef>
                <a:spcPts val="1200"/>
              </a:spcBef>
              <a:buFontTx/>
              <a:buChar char="»"/>
            </a:pPr>
            <a:r>
              <a:rPr lang="en-US" sz="2000" dirty="0" smtClean="0">
                <a:solidFill>
                  <a:srgbClr val="3F5BC8"/>
                </a:solidFill>
                <a:latin typeface="Arial" pitchFamily="34" charset="0"/>
              </a:rPr>
              <a:t>Have helped more institutions succeed with PPM than any other vendor</a:t>
            </a:r>
          </a:p>
          <a:p>
            <a:pPr marL="342900" indent="-342900">
              <a:lnSpc>
                <a:spcPts val="1800"/>
              </a:lnSpc>
              <a:spcBef>
                <a:spcPts val="1200"/>
              </a:spcBef>
              <a:buFontTx/>
              <a:buChar char="»"/>
            </a:pPr>
            <a:r>
              <a:rPr lang="en-US" sz="2000" dirty="0" smtClean="0">
                <a:solidFill>
                  <a:srgbClr val="3F5BC8"/>
                </a:solidFill>
                <a:latin typeface="Arial" pitchFamily="34" charset="0"/>
              </a:rPr>
              <a:t>Offer the only extensive Higher Education specific library of PPM implementation templates</a:t>
            </a:r>
          </a:p>
          <a:p>
            <a:pPr marL="342900" indent="-342900">
              <a:lnSpc>
                <a:spcPts val="1800"/>
              </a:lnSpc>
              <a:spcBef>
                <a:spcPts val="1200"/>
              </a:spcBef>
              <a:buFontTx/>
              <a:buChar char="»"/>
            </a:pPr>
            <a:r>
              <a:rPr lang="en-US" sz="2000" dirty="0" smtClean="0">
                <a:solidFill>
                  <a:srgbClr val="3F5BC8"/>
                </a:solidFill>
                <a:latin typeface="Arial" pitchFamily="34" charset="0"/>
              </a:rPr>
              <a:t>Product Governance: TeamDynamixHE Advisory Council (TAC)</a:t>
            </a:r>
          </a:p>
          <a:p>
            <a:pPr marL="342900" indent="-342900">
              <a:lnSpc>
                <a:spcPts val="1800"/>
              </a:lnSpc>
              <a:spcBef>
                <a:spcPts val="1200"/>
              </a:spcBef>
              <a:buFontTx/>
              <a:buChar char="»"/>
            </a:pPr>
            <a:r>
              <a:rPr lang="en-US" sz="2000" dirty="0" smtClean="0">
                <a:solidFill>
                  <a:srgbClr val="3F5BC8"/>
                </a:solidFill>
                <a:latin typeface="Arial" pitchFamily="34" charset="0"/>
              </a:rPr>
              <a:t>Higher Ed Governance/PPM Community: TDHE Community</a:t>
            </a:r>
          </a:p>
          <a:p>
            <a:pPr marL="342900" indent="-342900">
              <a:lnSpc>
                <a:spcPts val="1800"/>
              </a:lnSpc>
              <a:spcBef>
                <a:spcPts val="1200"/>
              </a:spcBef>
              <a:buFontTx/>
              <a:buChar char="»"/>
            </a:pPr>
            <a:r>
              <a:rPr lang="en-US" sz="2000" dirty="0" smtClean="0">
                <a:solidFill>
                  <a:srgbClr val="3F5BC8"/>
                </a:solidFill>
                <a:latin typeface="Arial" pitchFamily="34" charset="0"/>
              </a:rPr>
              <a:t>Proven Higher Ed implementation approach (PEMM)</a:t>
            </a:r>
          </a:p>
          <a:p>
            <a:pPr marL="342900" indent="-342900">
              <a:lnSpc>
                <a:spcPts val="1800"/>
              </a:lnSpc>
              <a:spcBef>
                <a:spcPts val="1200"/>
              </a:spcBef>
              <a:buFontTx/>
              <a:buChar char="»"/>
            </a:pPr>
            <a:endParaRPr lang="en-US" sz="2000" dirty="0">
              <a:solidFill>
                <a:srgbClr val="3366CC"/>
              </a:solidFill>
              <a:latin typeface="Arial" pitchFamily="34" charset="0"/>
            </a:endParaRPr>
          </a:p>
        </p:txBody>
      </p:sp>
      <p:sp>
        <p:nvSpPr>
          <p:cNvPr id="22532" name="Rectangle 4"/>
          <p:cNvSpPr>
            <a:spLocks noChangeArrowheads="1"/>
          </p:cNvSpPr>
          <p:nvPr/>
        </p:nvSpPr>
        <p:spPr bwMode="auto">
          <a:xfrm>
            <a:off x="381000" y="0"/>
            <a:ext cx="8382000" cy="685800"/>
          </a:xfrm>
          <a:prstGeom prst="rect">
            <a:avLst/>
          </a:prstGeom>
          <a:solidFill>
            <a:schemeClr val="bg1"/>
          </a:solidFill>
          <a:ln w="9525" algn="ctr">
            <a:noFill/>
            <a:round/>
            <a:headEnd/>
            <a:tailEnd/>
          </a:ln>
        </p:spPr>
        <p:txBody>
          <a:bodyPr/>
          <a:lstStyle/>
          <a:p>
            <a:pPr eaLnBrk="0" hangingPunct="0"/>
            <a:endParaRPr lang="en-US" dirty="0"/>
          </a:p>
        </p:txBody>
      </p:sp>
      <p:pic>
        <p:nvPicPr>
          <p:cNvPr id="22533" name="Picture 5"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8" name="Rectangle 2"/>
          <p:cNvSpPr>
            <a:spLocks noChangeArrowheads="1"/>
          </p:cNvSpPr>
          <p:nvPr/>
        </p:nvSpPr>
        <p:spPr bwMode="auto">
          <a:xfrm>
            <a:off x="533400" y="647700"/>
            <a:ext cx="6248400" cy="571500"/>
          </a:xfrm>
          <a:prstGeom prst="rect">
            <a:avLst/>
          </a:prstGeom>
          <a:noFill/>
          <a:ln w="9525">
            <a:noFill/>
            <a:miter lim="800000"/>
            <a:headEnd/>
            <a:tailEnd/>
          </a:ln>
        </p:spPr>
        <p:txBody>
          <a:bodyPr anchor="ct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TeamDynamixHE Overview</a:t>
            </a:r>
            <a:endParaRPr lang="en-US" b="1" dirty="0">
              <a:solidFill>
                <a:srgbClr val="92D050"/>
              </a:solidFill>
              <a:effectLst>
                <a:outerShdw blurRad="38100" dist="38100" dir="2700000" algn="ctr" rotWithShape="0">
                  <a:schemeClr val="bg1">
                    <a:lumMod val="85000"/>
                  </a:schemeClr>
                </a:outerShdw>
              </a:effectLst>
              <a:latin typeface="TriplexBold"/>
            </a:endParaRPr>
          </a:p>
        </p:txBody>
      </p:sp>
      <p:sp>
        <p:nvSpPr>
          <p:cNvPr id="9"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ChangeArrowheads="1"/>
          </p:cNvSpPr>
          <p:nvPr/>
        </p:nvSpPr>
        <p:spPr bwMode="auto">
          <a:xfrm>
            <a:off x="3810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2531" name="Rectangle 3"/>
          <p:cNvSpPr>
            <a:spLocks noChangeArrowheads="1"/>
          </p:cNvSpPr>
          <p:nvPr/>
        </p:nvSpPr>
        <p:spPr bwMode="auto">
          <a:xfrm>
            <a:off x="533400" y="1371600"/>
            <a:ext cx="8229600" cy="4191000"/>
          </a:xfrm>
          <a:prstGeom prst="rect">
            <a:avLst/>
          </a:prstGeom>
          <a:noFill/>
          <a:ln w="9525">
            <a:noFill/>
            <a:miter lim="800000"/>
            <a:headEnd/>
            <a:tailEnd/>
          </a:ln>
        </p:spPr>
        <p:txBody>
          <a:bodyPr/>
          <a:lstStyle/>
          <a:p>
            <a:pPr marL="342900" indent="-342900">
              <a:spcBef>
                <a:spcPts val="1200"/>
              </a:spcBef>
              <a:buFontTx/>
              <a:buChar char="»"/>
            </a:pPr>
            <a:r>
              <a:rPr lang="en-US" dirty="0" smtClean="0">
                <a:solidFill>
                  <a:srgbClr val="3F5BC8"/>
                </a:solidFill>
                <a:latin typeface="Arial" pitchFamily="34" charset="0"/>
              </a:rPr>
              <a:t>Budgets are tight. IT leadership needs to balance cost cutting with providing service to customers.</a:t>
            </a:r>
          </a:p>
          <a:p>
            <a:pPr marL="342900" indent="-342900">
              <a:spcBef>
                <a:spcPts val="1200"/>
              </a:spcBef>
              <a:buFontTx/>
              <a:buChar char="»"/>
            </a:pPr>
            <a:endParaRPr lang="en-US" dirty="0" smtClean="0">
              <a:solidFill>
                <a:srgbClr val="3F5BC8"/>
              </a:solidFill>
              <a:latin typeface="Arial" pitchFamily="34" charset="0"/>
            </a:endParaRPr>
          </a:p>
          <a:p>
            <a:pPr marL="342900" indent="-342900">
              <a:spcBef>
                <a:spcPts val="1200"/>
              </a:spcBef>
              <a:buFontTx/>
              <a:buChar char="»"/>
            </a:pPr>
            <a:r>
              <a:rPr lang="en-US" dirty="0" smtClean="0">
                <a:solidFill>
                  <a:srgbClr val="3F5BC8"/>
                </a:solidFill>
                <a:latin typeface="Arial" pitchFamily="34" charset="0"/>
              </a:rPr>
              <a:t>IT is under fire.  IT leadership needs to find objective ways to negotiate schedules and demonstrate workloads and deliver results.</a:t>
            </a:r>
          </a:p>
          <a:p>
            <a:pPr marL="342900" indent="-342900">
              <a:spcBef>
                <a:spcPts val="1200"/>
              </a:spcBef>
            </a:pPr>
            <a:endParaRPr lang="en-US" dirty="0" smtClean="0">
              <a:solidFill>
                <a:srgbClr val="3F5BC8"/>
              </a:solidFill>
              <a:latin typeface="Arial" pitchFamily="34" charset="0"/>
            </a:endParaRPr>
          </a:p>
          <a:p>
            <a:pPr marL="342900" indent="-342900">
              <a:lnSpc>
                <a:spcPts val="1800"/>
              </a:lnSpc>
              <a:spcBef>
                <a:spcPts val="1200"/>
              </a:spcBef>
              <a:buFontTx/>
              <a:buChar char="»"/>
            </a:pPr>
            <a:endParaRPr lang="en-US" sz="2000" dirty="0">
              <a:solidFill>
                <a:srgbClr val="3366CC"/>
              </a:solidFill>
              <a:latin typeface="Arial" pitchFamily="34" charset="0"/>
            </a:endParaRPr>
          </a:p>
        </p:txBody>
      </p:sp>
      <p:sp>
        <p:nvSpPr>
          <p:cNvPr id="22532" name="Rectangle 4"/>
          <p:cNvSpPr>
            <a:spLocks noChangeArrowheads="1"/>
          </p:cNvSpPr>
          <p:nvPr/>
        </p:nvSpPr>
        <p:spPr bwMode="auto">
          <a:xfrm>
            <a:off x="381000" y="0"/>
            <a:ext cx="8382000" cy="685800"/>
          </a:xfrm>
          <a:prstGeom prst="rect">
            <a:avLst/>
          </a:prstGeom>
          <a:solidFill>
            <a:schemeClr val="bg1"/>
          </a:solidFill>
          <a:ln w="9525" algn="ctr">
            <a:noFill/>
            <a:round/>
            <a:headEnd/>
            <a:tailEnd/>
          </a:ln>
        </p:spPr>
        <p:txBody>
          <a:bodyPr/>
          <a:lstStyle/>
          <a:p>
            <a:pPr eaLnBrk="0" hangingPunct="0"/>
            <a:endParaRPr lang="en-US" dirty="0"/>
          </a:p>
        </p:txBody>
      </p:sp>
      <p:pic>
        <p:nvPicPr>
          <p:cNvPr id="22533" name="Picture 5"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8" name="Rectangle 2"/>
          <p:cNvSpPr>
            <a:spLocks noChangeArrowheads="1"/>
          </p:cNvSpPr>
          <p:nvPr/>
        </p:nvSpPr>
        <p:spPr bwMode="auto">
          <a:xfrm>
            <a:off x="533400" y="647700"/>
            <a:ext cx="7848600" cy="571500"/>
          </a:xfrm>
          <a:prstGeom prst="rect">
            <a:avLst/>
          </a:prstGeom>
          <a:noFill/>
          <a:ln w="9525">
            <a:noFill/>
            <a:miter lim="800000"/>
            <a:headEnd/>
            <a:tailEnd/>
          </a:ln>
        </p:spPr>
        <p:txBody>
          <a:bodyPr anchor="ct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Higher Education Trends: The “New Normal”</a:t>
            </a:r>
            <a:endParaRPr lang="en-US" b="1" dirty="0">
              <a:solidFill>
                <a:srgbClr val="92D050"/>
              </a:solidFill>
              <a:effectLst>
                <a:outerShdw blurRad="38100" dist="38100" dir="2700000" algn="ctr" rotWithShape="0">
                  <a:schemeClr val="bg1">
                    <a:lumMod val="85000"/>
                  </a:schemeClr>
                </a:outerShdw>
              </a:effectLst>
              <a:latin typeface="TriplexBold"/>
            </a:endParaRPr>
          </a:p>
        </p:txBody>
      </p:sp>
      <p:sp>
        <p:nvSpPr>
          <p:cNvPr id="10"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pic>
        <p:nvPicPr>
          <p:cNvPr id="18436" name="Picture 4" descr="logotdhe.gif"/>
          <p:cNvPicPr>
            <a:picLocks noChangeAspect="1"/>
          </p:cNvPicPr>
          <p:nvPr/>
        </p:nvPicPr>
        <p:blipFill>
          <a:blip r:embed="rId3"/>
          <a:srcRect/>
          <a:stretch>
            <a:fillRect/>
          </a:stretch>
        </p:blipFill>
        <p:spPr bwMode="auto">
          <a:xfrm>
            <a:off x="609600" y="228600"/>
            <a:ext cx="3086100" cy="419100"/>
          </a:xfrm>
          <a:prstGeom prst="rect">
            <a:avLst/>
          </a:prstGeom>
          <a:noFill/>
          <a:ln w="9525">
            <a:noFill/>
            <a:miter lim="800000"/>
            <a:headEnd/>
            <a:tailEnd/>
          </a:ln>
        </p:spPr>
      </p:pic>
      <p:sp>
        <p:nvSpPr>
          <p:cNvPr id="18434" name="Rectangle 2"/>
          <p:cNvSpPr>
            <a:spLocks noChangeArrowheads="1"/>
          </p:cNvSpPr>
          <p:nvPr/>
        </p:nvSpPr>
        <p:spPr bwMode="auto">
          <a:xfrm>
            <a:off x="609600" y="685800"/>
            <a:ext cx="7772400" cy="571500"/>
          </a:xfrm>
          <a:prstGeom prst="rect">
            <a:avLst/>
          </a:prstGeom>
          <a:noFill/>
          <a:ln w="9525">
            <a:noFill/>
            <a:miter lim="800000"/>
            <a:headEnd/>
            <a:tailEnd/>
          </a:ln>
        </p:spPr>
        <p:txBody>
          <a:bodyPr anchor="ctr"/>
          <a:lstStyle/>
          <a:p>
            <a:r>
              <a:rPr lang="en-US" sz="2800" b="1" dirty="0">
                <a:solidFill>
                  <a:srgbClr val="B01600"/>
                </a:solidFill>
                <a:latin typeface="Arial" charset="0"/>
              </a:rPr>
              <a:t>Agenda</a:t>
            </a:r>
            <a:endParaRPr lang="en-US" b="1" dirty="0">
              <a:solidFill>
                <a:srgbClr val="B01600"/>
              </a:solidFill>
              <a:latin typeface="TriplexBold"/>
            </a:endParaRPr>
          </a:p>
        </p:txBody>
      </p:sp>
      <p:sp>
        <p:nvSpPr>
          <p:cNvPr id="18435" name="Rectangle 3"/>
          <p:cNvSpPr>
            <a:spLocks noChangeArrowheads="1"/>
          </p:cNvSpPr>
          <p:nvPr/>
        </p:nvSpPr>
        <p:spPr bwMode="auto">
          <a:xfrm>
            <a:off x="533400" y="1143000"/>
            <a:ext cx="8229600" cy="4343400"/>
          </a:xfrm>
          <a:prstGeom prst="rect">
            <a:avLst/>
          </a:prstGeom>
          <a:noFill/>
          <a:ln w="9525">
            <a:noFill/>
            <a:miter lim="800000"/>
            <a:headEnd/>
            <a:tailEnd/>
          </a:ln>
        </p:spPr>
        <p:txBody>
          <a:bodyPr/>
          <a:lstStyle/>
          <a:p>
            <a:pPr marL="342900" indent="-342900">
              <a:spcBef>
                <a:spcPct val="40000"/>
              </a:spcBef>
              <a:buFontTx/>
              <a:buChar char="»"/>
            </a:pPr>
            <a:endParaRPr lang="en-US" sz="3200" dirty="0" smtClean="0">
              <a:solidFill>
                <a:srgbClr val="3F5BC8"/>
              </a:solidFill>
              <a:latin typeface="Arial" charset="0"/>
            </a:endParaRPr>
          </a:p>
          <a:p>
            <a:pPr marL="342900" indent="-342900">
              <a:spcBef>
                <a:spcPct val="40000"/>
              </a:spcBef>
              <a:buFontTx/>
              <a:buChar char="»"/>
            </a:pPr>
            <a:r>
              <a:rPr lang="en-US" sz="3200" dirty="0" smtClean="0">
                <a:solidFill>
                  <a:srgbClr val="0070C0"/>
                </a:solidFill>
                <a:latin typeface="Arial" charset="0"/>
              </a:rPr>
              <a:t>Managing Stakeholder Expectations while Delivering Quality </a:t>
            </a:r>
            <a:r>
              <a:rPr lang="en-US" sz="3200" dirty="0">
                <a:solidFill>
                  <a:srgbClr val="0070C0"/>
                </a:solidFill>
                <a:latin typeface="Arial" charset="0"/>
              </a:rPr>
              <a:t>S</a:t>
            </a:r>
            <a:r>
              <a:rPr lang="en-US" sz="3200" dirty="0" smtClean="0">
                <a:solidFill>
                  <a:srgbClr val="0070C0"/>
                </a:solidFill>
                <a:latin typeface="Arial" charset="0"/>
              </a:rPr>
              <a:t>ervices at Carnegie Mellon University</a:t>
            </a:r>
            <a:endParaRPr lang="en-US" sz="3200" dirty="0">
              <a:solidFill>
                <a:srgbClr val="0070C0"/>
              </a:solidFill>
              <a:latin typeface="Arial" charset="0"/>
            </a:endParaRPr>
          </a:p>
          <a:p>
            <a:pPr marL="342900" indent="-342900">
              <a:spcBef>
                <a:spcPct val="40000"/>
              </a:spcBef>
              <a:buFontTx/>
              <a:buChar char="»"/>
            </a:pPr>
            <a:r>
              <a:rPr lang="en-US" sz="3200" dirty="0" smtClean="0">
                <a:solidFill>
                  <a:schemeClr val="accent1"/>
                </a:solidFill>
                <a:latin typeface="Arial" charset="0"/>
              </a:rPr>
              <a:t>Industry Best Practices</a:t>
            </a:r>
          </a:p>
          <a:p>
            <a:pPr marL="342900" indent="-342900">
              <a:spcBef>
                <a:spcPct val="40000"/>
              </a:spcBef>
              <a:buFontTx/>
              <a:buChar char="»"/>
            </a:pPr>
            <a:r>
              <a:rPr lang="en-US" sz="3200" dirty="0" smtClean="0">
                <a:solidFill>
                  <a:schemeClr val="accent1"/>
                </a:solidFill>
                <a:latin typeface="Arial" charset="0"/>
              </a:rPr>
              <a:t>Discussion and Questions</a:t>
            </a:r>
          </a:p>
          <a:p>
            <a:pPr marL="342900" indent="-342900">
              <a:lnSpc>
                <a:spcPts val="1700"/>
              </a:lnSpc>
              <a:spcBef>
                <a:spcPct val="40000"/>
              </a:spcBef>
              <a:buFontTx/>
              <a:buChar char="»"/>
            </a:pPr>
            <a:endParaRPr lang="en-US" sz="2000" dirty="0" smtClean="0">
              <a:solidFill>
                <a:srgbClr val="3F5BC8"/>
              </a:solidFill>
              <a:latin typeface="Arial" charset="0"/>
            </a:endParaRPr>
          </a:p>
          <a:p>
            <a:pPr marL="342900" indent="-342900">
              <a:lnSpc>
                <a:spcPts val="1700"/>
              </a:lnSpc>
              <a:spcBef>
                <a:spcPct val="40000"/>
              </a:spcBef>
              <a:buFontTx/>
              <a:buChar char="»"/>
            </a:pPr>
            <a:endParaRPr lang="en-US" sz="2000" dirty="0">
              <a:solidFill>
                <a:srgbClr val="3F5BC8"/>
              </a:solidFill>
              <a:latin typeface="Arial" charset="0"/>
            </a:endParaRPr>
          </a:p>
          <a:p>
            <a:pPr marL="342900" indent="-342900">
              <a:lnSpc>
                <a:spcPts val="1700"/>
              </a:lnSpc>
              <a:spcBef>
                <a:spcPct val="40000"/>
              </a:spcBef>
            </a:pPr>
            <a:endParaRPr lang="en-US" sz="1000" dirty="0">
              <a:solidFill>
                <a:srgbClr val="3F5BC8"/>
              </a:solidFill>
              <a:latin typeface="Arial" charset="0"/>
            </a:endParaRPr>
          </a:p>
          <a:p>
            <a:pPr marL="342900" indent="-342900">
              <a:lnSpc>
                <a:spcPts val="1700"/>
              </a:lnSpc>
              <a:spcBef>
                <a:spcPct val="40000"/>
              </a:spcBef>
              <a:buFontTx/>
              <a:buChar char="»"/>
            </a:pPr>
            <a:endParaRPr lang="en-US" sz="1000" dirty="0">
              <a:solidFill>
                <a:srgbClr val="3F5BC8"/>
              </a:solidFill>
              <a:latin typeface="Arial" charset="0"/>
            </a:endParaRPr>
          </a:p>
          <a:p>
            <a:pPr marL="342900" indent="-342900">
              <a:lnSpc>
                <a:spcPts val="1700"/>
              </a:lnSpc>
              <a:spcBef>
                <a:spcPct val="40000"/>
              </a:spcBef>
              <a:buFontTx/>
              <a:buChar char="»"/>
            </a:pPr>
            <a:endParaRPr lang="en-US" sz="1000" dirty="0">
              <a:solidFill>
                <a:srgbClr val="3F5BC8"/>
              </a:solidFill>
              <a:latin typeface="Arial" charset="0"/>
            </a:endParaRPr>
          </a:p>
        </p:txBody>
      </p:sp>
      <p:pic>
        <p:nvPicPr>
          <p:cNvPr id="6" name="Picture 5" descr="C:\Documents and Settings\cfulton\Desktop\CMU Logo2.gif"/>
          <p:cNvPicPr>
            <a:picLocks noChangeAspect="1" noChangeArrowheads="1"/>
          </p:cNvPicPr>
          <p:nvPr/>
        </p:nvPicPr>
        <p:blipFill>
          <a:blip r:embed="rId4"/>
          <a:srcRect/>
          <a:stretch>
            <a:fillRect/>
          </a:stretch>
        </p:blipFill>
        <p:spPr bwMode="auto">
          <a:xfrm>
            <a:off x="7010400" y="4876800"/>
            <a:ext cx="1504950" cy="1466850"/>
          </a:xfrm>
          <a:prstGeom prst="rect">
            <a:avLst/>
          </a:prstGeom>
          <a:noFill/>
          <a:ln w="9525">
            <a:noFill/>
            <a:miter lim="800000"/>
            <a:headEnd/>
            <a:tailEnd/>
          </a:ln>
        </p:spPr>
      </p:pic>
      <p:sp>
        <p:nvSpPr>
          <p:cNvPr id="10" name="TextBox 9"/>
          <p:cNvSpPr txBox="1"/>
          <p:nvPr/>
        </p:nvSpPr>
        <p:spPr>
          <a:xfrm>
            <a:off x="5562600" y="6581001"/>
            <a:ext cx="35814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Mid-Atlantic Conference - 1/11/2012</a:t>
            </a:r>
          </a:p>
        </p:txBody>
      </p:sp>
      <p:sp>
        <p:nvSpPr>
          <p:cNvPr id="11" name="TextBox 10"/>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3</a:t>
            </a:fld>
            <a:endParaRPr lang="en-US" sz="1200" dirty="0" smtClean="0">
              <a:solidFill>
                <a:schemeClr val="bg1"/>
              </a:solidFill>
              <a:latin typeface="Arial" pitchFamily="34" charset="0"/>
              <a:cs typeface="Arial" pitchFamily="34" charset="0"/>
            </a:endParaRPr>
          </a:p>
        </p:txBody>
      </p:sp>
      <p:pic>
        <p:nvPicPr>
          <p:cNvPr id="12" name="Picture 4" descr="logotdhe.gif"/>
          <p:cNvPicPr>
            <a:picLocks noChangeAspect="1"/>
          </p:cNvPicPr>
          <p:nvPr/>
        </p:nvPicPr>
        <p:blipFill>
          <a:blip r:embed="rId3"/>
          <a:srcRect/>
          <a:stretch>
            <a:fillRect/>
          </a:stretch>
        </p:blipFill>
        <p:spPr bwMode="auto">
          <a:xfrm>
            <a:off x="419100" y="5600700"/>
            <a:ext cx="3086100" cy="419100"/>
          </a:xfrm>
          <a:prstGeom prst="rect">
            <a:avLst/>
          </a:prstGeom>
          <a:noFill/>
          <a:ln w="9525">
            <a:noFill/>
            <a:miter lim="800000"/>
            <a:headEnd/>
            <a:tailEnd/>
          </a:ln>
        </p:spPr>
      </p:pic>
      <p:sp>
        <p:nvSpPr>
          <p:cNvPr id="13"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extLst>
      <p:ext uri="{BB962C8B-B14F-4D97-AF65-F5344CB8AC3E}">
        <p14:creationId xmlns="" xmlns:p14="http://schemas.microsoft.com/office/powerpoint/2010/main" val="2631704782"/>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ChangeArrowheads="1"/>
          </p:cNvSpPr>
          <p:nvPr/>
        </p:nvSpPr>
        <p:spPr bwMode="auto">
          <a:xfrm>
            <a:off x="3810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2532" name="Rectangle 4"/>
          <p:cNvSpPr>
            <a:spLocks noChangeArrowheads="1"/>
          </p:cNvSpPr>
          <p:nvPr/>
        </p:nvSpPr>
        <p:spPr bwMode="auto">
          <a:xfrm>
            <a:off x="381000" y="0"/>
            <a:ext cx="8382000" cy="685800"/>
          </a:xfrm>
          <a:prstGeom prst="rect">
            <a:avLst/>
          </a:prstGeom>
          <a:solidFill>
            <a:schemeClr val="bg1"/>
          </a:solidFill>
          <a:ln w="9525" algn="ctr">
            <a:noFill/>
            <a:round/>
            <a:headEnd/>
            <a:tailEnd/>
          </a:ln>
        </p:spPr>
        <p:txBody>
          <a:bodyPr/>
          <a:lstStyle/>
          <a:p>
            <a:pPr eaLnBrk="0" hangingPunct="0"/>
            <a:endParaRPr lang="en-US" dirty="0"/>
          </a:p>
        </p:txBody>
      </p:sp>
      <p:pic>
        <p:nvPicPr>
          <p:cNvPr id="22533" name="Picture 5"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pic>
        <p:nvPicPr>
          <p:cNvPr id="4099" name="Picture 3"/>
          <p:cNvPicPr>
            <a:picLocks noChangeAspect="1" noChangeArrowheads="1"/>
          </p:cNvPicPr>
          <p:nvPr/>
        </p:nvPicPr>
        <p:blipFill>
          <a:blip r:embed="rId4"/>
          <a:srcRect/>
          <a:stretch>
            <a:fillRect/>
          </a:stretch>
        </p:blipFill>
        <p:spPr bwMode="auto">
          <a:xfrm>
            <a:off x="1619250" y="990600"/>
            <a:ext cx="5905500" cy="4210050"/>
          </a:xfrm>
          <a:prstGeom prst="rect">
            <a:avLst/>
          </a:prstGeom>
          <a:noFill/>
          <a:ln w="9525">
            <a:noFill/>
            <a:miter lim="800000"/>
            <a:headEnd/>
            <a:tailEnd/>
          </a:ln>
        </p:spPr>
      </p:pic>
      <p:sp>
        <p:nvSpPr>
          <p:cNvPr id="7"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fontAlgn="base" hangingPunct="0">
              <a:spcBef>
                <a:spcPct val="0"/>
              </a:spcBef>
              <a:spcAft>
                <a:spcPct val="0"/>
              </a:spcAft>
            </a:pPr>
            <a:endParaRPr lang="en-US" sz="2400" dirty="0">
              <a:solidFill>
                <a:srgbClr val="000000"/>
              </a:solidFill>
              <a:latin typeface="Times" pitchFamily="18" charset="0"/>
              <a:ea typeface="MS PGothic"/>
            </a:endParaRPr>
          </a:p>
        </p:txBody>
      </p:sp>
      <p:sp>
        <p:nvSpPr>
          <p:cNvPr id="26626" name="Rectangle 2"/>
          <p:cNvSpPr>
            <a:spLocks noChangeArrowheads="1"/>
          </p:cNvSpPr>
          <p:nvPr/>
        </p:nvSpPr>
        <p:spPr bwMode="auto">
          <a:xfrm>
            <a:off x="533400" y="685800"/>
            <a:ext cx="7772400" cy="571500"/>
          </a:xfrm>
          <a:prstGeom prst="rect">
            <a:avLst/>
          </a:prstGeom>
          <a:noFill/>
          <a:ln w="9525">
            <a:noFill/>
            <a:miter lim="800000"/>
            <a:headEnd/>
            <a:tailEnd/>
          </a:ln>
        </p:spPr>
        <p:txBody>
          <a:bodyPr anchor="ctr"/>
          <a:lstStyle/>
          <a:p>
            <a:pPr fontAlgn="base">
              <a:spcBef>
                <a:spcPct val="0"/>
              </a:spcBef>
              <a:spcAft>
                <a:spcPct val="0"/>
              </a:spcAft>
            </a:pPr>
            <a:r>
              <a:rPr lang="en-US" sz="2800" b="1" dirty="0" smtClean="0">
                <a:solidFill>
                  <a:srgbClr val="92D050"/>
                </a:solidFill>
                <a:effectLst>
                  <a:outerShdw blurRad="38100" dist="38100" dir="2700000" algn="ctr" rotWithShape="0">
                    <a:srgbClr val="FFFFFF">
                      <a:lumMod val="85000"/>
                    </a:srgbClr>
                  </a:outerShdw>
                </a:effectLst>
                <a:latin typeface="Arial" charset="0"/>
                <a:ea typeface="MS PGothic"/>
              </a:rPr>
              <a:t>The Typical Result.</a:t>
            </a:r>
            <a:endParaRPr lang="en-US" sz="2400" b="1" dirty="0">
              <a:solidFill>
                <a:srgbClr val="92D050"/>
              </a:solidFill>
              <a:effectLst>
                <a:outerShdw blurRad="38100" dist="38100" dir="2700000" algn="ctr" rotWithShape="0">
                  <a:srgbClr val="FFFFFF">
                    <a:lumMod val="85000"/>
                  </a:srgbClr>
                </a:outerShdw>
              </a:effectLst>
              <a:latin typeface="TriplexBold"/>
              <a:ea typeface="MS PGothic"/>
            </a:endParaRPr>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fontAlgn="base" hangingPunct="0">
              <a:spcBef>
                <a:spcPct val="0"/>
              </a:spcBef>
              <a:spcAft>
                <a:spcPct val="0"/>
              </a:spcAft>
            </a:pPr>
            <a:endParaRPr lang="en-US" sz="2400" dirty="0">
              <a:solidFill>
                <a:srgbClr val="000000"/>
              </a:solidFill>
              <a:latin typeface="Times" pitchFamily="18" charset="0"/>
              <a:ea typeface="MS PGothic"/>
            </a:endParaRPr>
          </a:p>
        </p:txBody>
      </p:sp>
      <p:pic>
        <p:nvPicPr>
          <p:cNvPr id="26628" name="Picture 4" descr="logotdhe.gif"/>
          <p:cNvPicPr>
            <a:picLocks noChangeAspect="1"/>
          </p:cNvPicPr>
          <p:nvPr/>
        </p:nvPicPr>
        <p:blipFill>
          <a:blip r:embed="rId3" cstate="print"/>
          <a:srcRect/>
          <a:stretch>
            <a:fillRect/>
          </a:stretch>
        </p:blipFill>
        <p:spPr bwMode="auto">
          <a:xfrm>
            <a:off x="533400" y="152400"/>
            <a:ext cx="3086100" cy="419100"/>
          </a:xfrm>
          <a:prstGeom prst="rect">
            <a:avLst/>
          </a:prstGeom>
          <a:noFill/>
          <a:ln w="9525">
            <a:noFill/>
            <a:miter lim="800000"/>
            <a:headEnd/>
            <a:tailEnd/>
          </a:ln>
        </p:spPr>
      </p:pic>
      <p:pic>
        <p:nvPicPr>
          <p:cNvPr id="9" name="Picture 8" descr="donkeyandcart.jpg"/>
          <p:cNvPicPr>
            <a:picLocks noChangeAspect="1"/>
          </p:cNvPicPr>
          <p:nvPr/>
        </p:nvPicPr>
        <p:blipFill>
          <a:blip r:embed="rId4" cstate="print"/>
          <a:stretch>
            <a:fillRect/>
          </a:stretch>
        </p:blipFill>
        <p:spPr>
          <a:xfrm>
            <a:off x="2133600" y="1371600"/>
            <a:ext cx="4425950" cy="4242125"/>
          </a:xfrm>
          <a:prstGeom prst="rect">
            <a:avLst/>
          </a:prstGeom>
          <a:ln>
            <a:solidFill>
              <a:schemeClr val="accent1">
                <a:lumMod val="90000"/>
              </a:schemeClr>
            </a:solidFill>
          </a:ln>
        </p:spPr>
      </p:pic>
      <p:sp>
        <p:nvSpPr>
          <p:cNvPr id="10"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6" name="Rectangle 2"/>
          <p:cNvSpPr>
            <a:spLocks noChangeArrowheads="1"/>
          </p:cNvSpPr>
          <p:nvPr/>
        </p:nvSpPr>
        <p:spPr bwMode="auto">
          <a:xfrm>
            <a:off x="533400" y="685800"/>
            <a:ext cx="7772400" cy="571500"/>
          </a:xfrm>
          <a:prstGeom prst="rect">
            <a:avLst/>
          </a:prstGeom>
          <a:noFill/>
          <a:ln w="9525">
            <a:noFill/>
            <a:miter lim="800000"/>
            <a:headEnd/>
            <a:tailEnd/>
          </a:ln>
        </p:spPr>
        <p:txBody>
          <a:bodyPr anchor="ct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Trends in HE IT Governance: Focus Areas</a:t>
            </a:r>
            <a:endParaRPr lang="en-US" b="1" dirty="0">
              <a:solidFill>
                <a:srgbClr val="92D050"/>
              </a:solidFill>
              <a:effectLst>
                <a:outerShdw blurRad="38100" dist="38100" dir="2700000" algn="ctr" rotWithShape="0">
                  <a:schemeClr val="bg1">
                    <a:lumMod val="85000"/>
                  </a:schemeClr>
                </a:outerShdw>
              </a:effectLst>
              <a:latin typeface="TriplexBold"/>
            </a:endParaRPr>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6628" name="Picture 4"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9" name="Rectangle 3"/>
          <p:cNvSpPr>
            <a:spLocks noChangeArrowheads="1"/>
          </p:cNvSpPr>
          <p:nvPr/>
        </p:nvSpPr>
        <p:spPr bwMode="auto">
          <a:xfrm>
            <a:off x="228600" y="1371600"/>
            <a:ext cx="8534400" cy="4648200"/>
          </a:xfrm>
          <a:prstGeom prst="rect">
            <a:avLst/>
          </a:prstGeom>
          <a:noFill/>
          <a:ln w="9525">
            <a:noFill/>
            <a:miter lim="800000"/>
            <a:headEnd/>
            <a:tailEnd/>
          </a:ln>
        </p:spPr>
        <p:txBody>
          <a:bodyPr/>
          <a:lstStyle/>
          <a:p>
            <a:pPr marL="547688" lvl="1" indent="-342900">
              <a:spcBef>
                <a:spcPct val="40000"/>
              </a:spcBef>
              <a:buFontTx/>
              <a:buChar char="»"/>
            </a:pPr>
            <a:r>
              <a:rPr lang="en-US" sz="2000" dirty="0" smtClean="0">
                <a:solidFill>
                  <a:srgbClr val="3F5BC8"/>
                </a:solidFill>
                <a:latin typeface="Arial" pitchFamily="34" charset="0"/>
                <a:cs typeface="Arial" pitchFamily="34" charset="0"/>
              </a:rPr>
              <a:t>Educating Stakeholders: </a:t>
            </a:r>
            <a:r>
              <a:rPr lang="en-US" sz="2000" dirty="0" smtClean="0">
                <a:solidFill>
                  <a:srgbClr val="3F5BC8"/>
                </a:solidFill>
                <a:latin typeface="Arial" pitchFamily="34" charset="0"/>
                <a:cs typeface="Arial" pitchFamily="34" charset="0"/>
              </a:rPr>
              <a:t>Telling IT’s Story (the whole story</a:t>
            </a:r>
            <a:r>
              <a:rPr lang="en-US" sz="2000" dirty="0" smtClean="0">
                <a:solidFill>
                  <a:srgbClr val="3F5BC8"/>
                </a:solidFill>
                <a:latin typeface="Arial" pitchFamily="34" charset="0"/>
                <a:cs typeface="Arial" pitchFamily="34" charset="0"/>
              </a:rPr>
              <a:t>)</a:t>
            </a:r>
            <a:endParaRPr lang="en-US" sz="2000" dirty="0" smtClean="0">
              <a:solidFill>
                <a:srgbClr val="3F5BC8"/>
              </a:solidFill>
              <a:latin typeface="Arial" pitchFamily="34" charset="0"/>
              <a:cs typeface="Arial" pitchFamily="34" charset="0"/>
            </a:endParaRPr>
          </a:p>
          <a:p>
            <a:pPr marL="547688" lvl="1" indent="-342900">
              <a:spcBef>
                <a:spcPct val="40000"/>
              </a:spcBef>
              <a:buFontTx/>
              <a:buChar char="»"/>
            </a:pPr>
            <a:r>
              <a:rPr lang="en-US" sz="2000" dirty="0" smtClean="0">
                <a:solidFill>
                  <a:srgbClr val="3F5BC8"/>
                </a:solidFill>
                <a:latin typeface="Arial" pitchFamily="34" charset="0"/>
                <a:cs typeface="Arial" pitchFamily="34" charset="0"/>
              </a:rPr>
              <a:t>Central management of </a:t>
            </a:r>
            <a:r>
              <a:rPr lang="en-US" sz="2000" dirty="0" smtClean="0">
                <a:solidFill>
                  <a:srgbClr val="3F5BC8"/>
                </a:solidFill>
                <a:latin typeface="Arial" pitchFamily="34" charset="0"/>
                <a:cs typeface="Arial" pitchFamily="34" charset="0"/>
              </a:rPr>
              <a:t>demand</a:t>
            </a:r>
            <a:endParaRPr lang="en-US" sz="2000" dirty="0" smtClean="0">
              <a:solidFill>
                <a:srgbClr val="3F5BC8"/>
              </a:solidFill>
              <a:latin typeface="Arial" pitchFamily="34" charset="0"/>
              <a:cs typeface="Arial" pitchFamily="34" charset="0"/>
            </a:endParaRPr>
          </a:p>
          <a:p>
            <a:pPr marL="547688" lvl="1" indent="-342900">
              <a:spcBef>
                <a:spcPct val="40000"/>
              </a:spcBef>
              <a:buFontTx/>
              <a:buChar char="»"/>
            </a:pPr>
            <a:r>
              <a:rPr lang="en-US" sz="2000" dirty="0" smtClean="0">
                <a:solidFill>
                  <a:srgbClr val="3F5BC8"/>
                </a:solidFill>
                <a:latin typeface="Arial" pitchFamily="34" charset="0"/>
                <a:cs typeface="Arial" pitchFamily="34" charset="0"/>
              </a:rPr>
              <a:t>Shift of macro level </a:t>
            </a:r>
            <a:r>
              <a:rPr lang="en-US" sz="2000" dirty="0" smtClean="0">
                <a:solidFill>
                  <a:srgbClr val="3F5BC8"/>
                </a:solidFill>
                <a:latin typeface="Arial" pitchFamily="34" charset="0"/>
                <a:cs typeface="Arial" pitchFamily="34" charset="0"/>
              </a:rPr>
              <a:t>decision making </a:t>
            </a:r>
            <a:r>
              <a:rPr lang="en-US" sz="2000" dirty="0" smtClean="0">
                <a:solidFill>
                  <a:srgbClr val="3F5BC8"/>
                </a:solidFill>
                <a:latin typeface="Arial" pitchFamily="34" charset="0"/>
                <a:cs typeface="Arial" pitchFamily="34" charset="0"/>
              </a:rPr>
              <a:t>to the customer (governance committee</a:t>
            </a:r>
            <a:r>
              <a:rPr lang="en-US" sz="2000" dirty="0" smtClean="0">
                <a:solidFill>
                  <a:srgbClr val="3F5BC8"/>
                </a:solidFill>
                <a:latin typeface="Arial" pitchFamily="34" charset="0"/>
                <a:cs typeface="Arial" pitchFamily="34" charset="0"/>
              </a:rPr>
              <a:t>)</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Setting </a:t>
            </a:r>
            <a:r>
              <a:rPr lang="en-US" sz="2000" dirty="0" smtClean="0">
                <a:solidFill>
                  <a:srgbClr val="3F5BC8"/>
                </a:solidFill>
                <a:latin typeface="Arial" pitchFamily="34" charset="0"/>
                <a:cs typeface="Arial" pitchFamily="34" charset="0"/>
              </a:rPr>
              <a:t>and managing reasonable expectations and objectively negotiating schedules</a:t>
            </a:r>
            <a:endParaRPr lang="en-US" sz="2000" dirty="0" smtClean="0">
              <a:solidFill>
                <a:schemeClr val="bg2">
                  <a:lumMod val="75000"/>
                </a:schemeClr>
              </a:solidFill>
              <a:latin typeface="Arial" pitchFamily="34" charset="0"/>
              <a:cs typeface="Arial" pitchFamily="34" charset="0"/>
            </a:endParaRPr>
          </a:p>
          <a:p>
            <a:pPr marL="547688" lvl="1" indent="-342900">
              <a:spcBef>
                <a:spcPct val="40000"/>
              </a:spcBef>
              <a:buFontTx/>
              <a:buChar char="»"/>
            </a:pPr>
            <a:r>
              <a:rPr lang="en-US" sz="2000" dirty="0" smtClean="0">
                <a:solidFill>
                  <a:schemeClr val="bg2">
                    <a:lumMod val="75000"/>
                  </a:schemeClr>
                </a:solidFill>
                <a:latin typeface="Arial" pitchFamily="34" charset="0"/>
                <a:cs typeface="Arial" pitchFamily="34" charset="0"/>
              </a:rPr>
              <a:t>Improving execution</a:t>
            </a:r>
            <a:endParaRPr lang="en-US" sz="2000" b="1" dirty="0" smtClean="0">
              <a:solidFill>
                <a:schemeClr val="bg2">
                  <a:lumMod val="75000"/>
                </a:schemeClr>
              </a:solidFill>
              <a:latin typeface="Arial" pitchFamily="34" charset="0"/>
              <a:cs typeface="Arial" pitchFamily="34" charset="0"/>
            </a:endParaRPr>
          </a:p>
          <a:p>
            <a:pPr marL="547688" lvl="1" indent="-342900">
              <a:spcBef>
                <a:spcPct val="40000"/>
              </a:spcBef>
              <a:buFontTx/>
              <a:buChar char="»"/>
            </a:pPr>
            <a:endParaRPr lang="en-US" sz="2000" dirty="0" smtClean="0">
              <a:solidFill>
                <a:srgbClr val="3F5BC8"/>
              </a:solidFill>
              <a:latin typeface="Arial" pitchFamily="34" charset="0"/>
              <a:cs typeface="Arial" pitchFamily="34" charset="0"/>
            </a:endParaRPr>
          </a:p>
          <a:p>
            <a:pPr marL="547688" lvl="1" indent="-342900">
              <a:spcBef>
                <a:spcPct val="40000"/>
              </a:spcBef>
            </a:pPr>
            <a:r>
              <a:rPr lang="en-US" sz="2000" i="1" dirty="0" smtClean="0">
                <a:solidFill>
                  <a:srgbClr val="3F5BC8"/>
                </a:solidFill>
                <a:latin typeface="Arial" pitchFamily="34" charset="0"/>
                <a:cs typeface="Arial" pitchFamily="34" charset="0"/>
              </a:rPr>
              <a:t>		</a:t>
            </a:r>
            <a:endParaRPr lang="en-US" sz="2000" b="1" dirty="0">
              <a:solidFill>
                <a:srgbClr val="3F5BC8"/>
              </a:solidFill>
              <a:latin typeface="Arial" charset="0"/>
            </a:endParaRPr>
          </a:p>
        </p:txBody>
      </p:sp>
      <p:sp>
        <p:nvSpPr>
          <p:cNvPr id="10"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6" name="Rectangle 2"/>
          <p:cNvSpPr>
            <a:spLocks noChangeArrowheads="1"/>
          </p:cNvSpPr>
          <p:nvPr/>
        </p:nvSpPr>
        <p:spPr bwMode="auto">
          <a:xfrm>
            <a:off x="533400" y="685800"/>
            <a:ext cx="7772400" cy="571500"/>
          </a:xfrm>
          <a:prstGeom prst="rect">
            <a:avLst/>
          </a:prstGeom>
          <a:noFill/>
          <a:ln w="9525">
            <a:noFill/>
            <a:miter lim="800000"/>
            <a:headEnd/>
            <a:tailEnd/>
          </a:ln>
        </p:spPr>
        <p:txBody>
          <a:bodyPr anchor="ct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Educating Stakeholders</a:t>
            </a:r>
            <a:r>
              <a:rPr lang="en-US" sz="2800" b="1" dirty="0" smtClean="0">
                <a:solidFill>
                  <a:srgbClr val="92D050"/>
                </a:solidFill>
                <a:effectLst>
                  <a:outerShdw blurRad="38100" dist="38100" dir="2700000" algn="ctr" rotWithShape="0">
                    <a:schemeClr val="bg1">
                      <a:lumMod val="85000"/>
                    </a:schemeClr>
                  </a:outerShdw>
                </a:effectLst>
                <a:latin typeface="Arial" charset="0"/>
              </a:rPr>
              <a:t>: </a:t>
            </a:r>
            <a:r>
              <a:rPr lang="en-US" sz="2800" b="1" dirty="0" smtClean="0">
                <a:solidFill>
                  <a:srgbClr val="92D050"/>
                </a:solidFill>
                <a:effectLst>
                  <a:outerShdw blurRad="38100" dist="38100" dir="2700000" algn="ctr" rotWithShape="0">
                    <a:schemeClr val="bg1">
                      <a:lumMod val="85000"/>
                    </a:schemeClr>
                  </a:outerShdw>
                </a:effectLst>
                <a:latin typeface="Arial" charset="0"/>
              </a:rPr>
              <a:t>Telling IT’s Story</a:t>
            </a:r>
            <a:endParaRPr lang="en-US" b="1" dirty="0">
              <a:solidFill>
                <a:srgbClr val="92D050"/>
              </a:solidFill>
              <a:effectLst>
                <a:outerShdw blurRad="38100" dist="38100" dir="2700000" algn="ctr" rotWithShape="0">
                  <a:schemeClr val="bg1">
                    <a:lumMod val="85000"/>
                  </a:schemeClr>
                </a:outerShdw>
              </a:effectLst>
              <a:latin typeface="TriplexBold"/>
            </a:endParaRPr>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6628" name="Picture 4"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8"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
        <p:nvSpPr>
          <p:cNvPr id="9" name="Rectangle 3"/>
          <p:cNvSpPr>
            <a:spLocks noChangeArrowheads="1"/>
          </p:cNvSpPr>
          <p:nvPr/>
        </p:nvSpPr>
        <p:spPr bwMode="auto">
          <a:xfrm>
            <a:off x="228600" y="1371600"/>
            <a:ext cx="8534400" cy="4648200"/>
          </a:xfrm>
          <a:prstGeom prst="rect">
            <a:avLst/>
          </a:prstGeom>
          <a:noFill/>
          <a:ln w="9525">
            <a:noFill/>
            <a:miter lim="800000"/>
            <a:headEnd/>
            <a:tailEnd/>
          </a:ln>
        </p:spPr>
        <p:txBody>
          <a:bodyPr/>
          <a:lstStyle/>
          <a:p>
            <a:pPr marL="547688" lvl="1" indent="-342900">
              <a:spcBef>
                <a:spcPct val="40000"/>
              </a:spcBef>
              <a:buFontTx/>
              <a:buChar char="»"/>
            </a:pPr>
            <a:r>
              <a:rPr lang="en-US" sz="2000" dirty="0" smtClean="0">
                <a:solidFill>
                  <a:srgbClr val="3F5BC8"/>
                </a:solidFill>
                <a:latin typeface="Arial" pitchFamily="34" charset="0"/>
                <a:cs typeface="Arial" pitchFamily="34" charset="0"/>
              </a:rPr>
              <a:t>Increase stakeholders’ understanding of the status of work </a:t>
            </a:r>
            <a:r>
              <a:rPr lang="en-US" sz="2000" b="1" dirty="0" smtClean="0">
                <a:solidFill>
                  <a:srgbClr val="3F5BC8"/>
                </a:solidFill>
                <a:latin typeface="Arial" pitchFamily="34" charset="0"/>
                <a:cs typeface="Arial" pitchFamily="34" charset="0"/>
              </a:rPr>
              <a:t>they</a:t>
            </a:r>
            <a:r>
              <a:rPr lang="en-US" sz="2000" dirty="0" smtClean="0">
                <a:solidFill>
                  <a:srgbClr val="3F5BC8"/>
                </a:solidFill>
                <a:latin typeface="Arial" pitchFamily="34" charset="0"/>
                <a:cs typeface="Arial" pitchFamily="34" charset="0"/>
              </a:rPr>
              <a:t> requested</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Increase stakeholders understanding of how IT work supports </a:t>
            </a:r>
            <a:r>
              <a:rPr lang="en-US" sz="2000" b="1" dirty="0" smtClean="0">
                <a:solidFill>
                  <a:srgbClr val="3F5BC8"/>
                </a:solidFill>
                <a:latin typeface="Arial" pitchFamily="34" charset="0"/>
                <a:cs typeface="Arial" pitchFamily="34" charset="0"/>
              </a:rPr>
              <a:t>their </a:t>
            </a:r>
            <a:r>
              <a:rPr lang="en-US" sz="2000" dirty="0" smtClean="0">
                <a:solidFill>
                  <a:srgbClr val="3F5BC8"/>
                </a:solidFill>
                <a:latin typeface="Arial" pitchFamily="34" charset="0"/>
                <a:cs typeface="Arial" pitchFamily="34" charset="0"/>
              </a:rPr>
              <a:t>objectives and measures (services)</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Increase stakeholders’ understanding of how IT supports the </a:t>
            </a:r>
            <a:r>
              <a:rPr lang="en-US" sz="2000" b="1" dirty="0" smtClean="0">
                <a:solidFill>
                  <a:srgbClr val="3F5BC8"/>
                </a:solidFill>
                <a:latin typeface="Arial" pitchFamily="34" charset="0"/>
                <a:cs typeface="Arial" pitchFamily="34" charset="0"/>
              </a:rPr>
              <a:t>organization</a:t>
            </a:r>
            <a:r>
              <a:rPr lang="en-US" sz="2000" dirty="0" smtClean="0">
                <a:solidFill>
                  <a:srgbClr val="3F5BC8"/>
                </a:solidFill>
                <a:latin typeface="Arial" pitchFamily="34" charset="0"/>
                <a:cs typeface="Arial" pitchFamily="34" charset="0"/>
              </a:rPr>
              <a:t> (</a:t>
            </a:r>
            <a:r>
              <a:rPr lang="en-US" sz="2000" dirty="0" smtClean="0">
                <a:solidFill>
                  <a:srgbClr val="3F5BC8"/>
                </a:solidFill>
                <a:latin typeface="Arial" pitchFamily="34" charset="0"/>
                <a:cs typeface="Arial" pitchFamily="34" charset="0"/>
              </a:rPr>
              <a:t>services &amp; portfolio)</a:t>
            </a:r>
            <a:endParaRPr lang="en-US" sz="2000" dirty="0" smtClean="0">
              <a:solidFill>
                <a:srgbClr val="3F5BC8"/>
              </a:solidFill>
              <a:latin typeface="Arial" pitchFamily="34" charset="0"/>
              <a:cs typeface="Arial" pitchFamily="34" charset="0"/>
            </a:endParaRPr>
          </a:p>
          <a:p>
            <a:pPr marL="547688" lvl="1" indent="-342900">
              <a:spcBef>
                <a:spcPct val="40000"/>
              </a:spcBef>
              <a:buFontTx/>
              <a:buChar char="»"/>
            </a:pPr>
            <a:r>
              <a:rPr lang="en-US" sz="2000" dirty="0" smtClean="0">
                <a:solidFill>
                  <a:srgbClr val="3F5BC8"/>
                </a:solidFill>
                <a:latin typeface="Arial" pitchFamily="34" charset="0"/>
                <a:cs typeface="Arial" pitchFamily="34" charset="0"/>
              </a:rPr>
              <a:t>Increase stakeholder’s understanding of IT’s constraints</a:t>
            </a:r>
          </a:p>
          <a:p>
            <a:pPr marL="547688" lvl="1" indent="-342900">
              <a:spcBef>
                <a:spcPct val="40000"/>
              </a:spcBef>
              <a:buFontTx/>
              <a:buChar char="»"/>
            </a:pPr>
            <a:endParaRPr lang="en-US" sz="2000" dirty="0" smtClean="0">
              <a:solidFill>
                <a:srgbClr val="3F5BC8"/>
              </a:solidFill>
              <a:latin typeface="Arial" pitchFamily="34" charset="0"/>
              <a:cs typeface="Arial" pitchFamily="34" charset="0"/>
            </a:endParaRPr>
          </a:p>
          <a:p>
            <a:pPr marL="547688" lvl="1" indent="-342900">
              <a:spcBef>
                <a:spcPct val="40000"/>
              </a:spcBef>
            </a:pPr>
            <a:r>
              <a:rPr lang="en-US" sz="2000" i="1" dirty="0" smtClean="0">
                <a:solidFill>
                  <a:srgbClr val="3F5BC8"/>
                </a:solidFill>
                <a:latin typeface="Arial" pitchFamily="34" charset="0"/>
                <a:cs typeface="Arial" pitchFamily="34" charset="0"/>
              </a:rPr>
              <a:t>		</a:t>
            </a:r>
            <a:endParaRPr lang="en-US" sz="2000" b="1" dirty="0">
              <a:solidFill>
                <a:srgbClr val="3F5BC8"/>
              </a:solidFill>
              <a:latin typeface="Arial" charset="0"/>
            </a:endParaRP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6" name="Rectangle 2"/>
          <p:cNvSpPr>
            <a:spLocks noChangeArrowheads="1"/>
          </p:cNvSpPr>
          <p:nvPr/>
        </p:nvSpPr>
        <p:spPr bwMode="auto">
          <a:xfrm>
            <a:off x="533400" y="685800"/>
            <a:ext cx="7772400" cy="571500"/>
          </a:xfrm>
          <a:prstGeom prst="rect">
            <a:avLst/>
          </a:prstGeom>
          <a:noFill/>
          <a:ln w="9525">
            <a:noFill/>
            <a:miter lim="800000"/>
            <a:headEnd/>
            <a:tailEnd/>
          </a:ln>
        </p:spPr>
        <p:txBody>
          <a:bodyPr anchor="ct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Telling IT’s Story: Basic Required Data</a:t>
            </a:r>
            <a:endParaRPr lang="en-US" b="1" dirty="0">
              <a:solidFill>
                <a:srgbClr val="92D050"/>
              </a:solidFill>
              <a:effectLst>
                <a:outerShdw blurRad="38100" dist="38100" dir="2700000" algn="ctr" rotWithShape="0">
                  <a:schemeClr val="bg1">
                    <a:lumMod val="85000"/>
                  </a:schemeClr>
                </a:outerShdw>
              </a:effectLst>
              <a:latin typeface="TriplexBold"/>
            </a:endParaRPr>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6628" name="Picture 4"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8"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
        <p:nvSpPr>
          <p:cNvPr id="9" name="Rectangle 3"/>
          <p:cNvSpPr>
            <a:spLocks noChangeArrowheads="1"/>
          </p:cNvSpPr>
          <p:nvPr/>
        </p:nvSpPr>
        <p:spPr bwMode="auto">
          <a:xfrm>
            <a:off x="228600" y="1371600"/>
            <a:ext cx="8534400" cy="4343400"/>
          </a:xfrm>
          <a:prstGeom prst="rect">
            <a:avLst/>
          </a:prstGeom>
          <a:noFill/>
          <a:ln w="9525">
            <a:noFill/>
            <a:miter lim="800000"/>
            <a:headEnd/>
            <a:tailEnd/>
          </a:ln>
        </p:spPr>
        <p:txBody>
          <a:bodyPr/>
          <a:lstStyle/>
          <a:p>
            <a:pPr marL="547688" lvl="1" indent="-342900">
              <a:spcBef>
                <a:spcPct val="40000"/>
              </a:spcBef>
              <a:buFontTx/>
              <a:buChar char="»"/>
            </a:pPr>
            <a:r>
              <a:rPr lang="en-US" sz="2000" dirty="0" smtClean="0">
                <a:solidFill>
                  <a:srgbClr val="3F5BC8"/>
                </a:solidFill>
                <a:latin typeface="Arial" pitchFamily="34" charset="0"/>
                <a:cs typeface="Arial" pitchFamily="34" charset="0"/>
              </a:rPr>
              <a:t>Skill set inventory (high level)</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Key services inventory (services provided to stakeholder groups)</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Work inventory by customer</a:t>
            </a:r>
          </a:p>
          <a:p>
            <a:pPr marL="1004888" lvl="2" indent="-342900">
              <a:spcBef>
                <a:spcPct val="40000"/>
              </a:spcBef>
              <a:buFontTx/>
              <a:buChar char="»"/>
            </a:pPr>
            <a:r>
              <a:rPr lang="en-US" sz="2000" dirty="0" smtClean="0">
                <a:solidFill>
                  <a:srgbClr val="3F5BC8"/>
                </a:solidFill>
                <a:latin typeface="Arial" pitchFamily="34" charset="0"/>
                <a:cs typeface="Arial" pitchFamily="34" charset="0"/>
              </a:rPr>
              <a:t>Operational (keep the lights on)</a:t>
            </a:r>
          </a:p>
          <a:p>
            <a:pPr marL="1004888" lvl="2" indent="-342900">
              <a:spcBef>
                <a:spcPct val="40000"/>
              </a:spcBef>
              <a:buFontTx/>
              <a:buChar char="»"/>
            </a:pPr>
            <a:r>
              <a:rPr lang="en-US" sz="2000" dirty="0" smtClean="0">
                <a:solidFill>
                  <a:srgbClr val="3F5BC8"/>
                </a:solidFill>
                <a:latin typeface="Arial" pitchFamily="34" charset="0"/>
                <a:cs typeface="Arial" pitchFamily="34" charset="0"/>
              </a:rPr>
              <a:t>Project work </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Who is working on what </a:t>
            </a:r>
            <a:r>
              <a:rPr lang="en-US" sz="2000" dirty="0" smtClean="0">
                <a:solidFill>
                  <a:srgbClr val="3F5BC8"/>
                </a:solidFill>
                <a:latin typeface="Arial" pitchFamily="34" charset="0"/>
                <a:cs typeface="Arial" pitchFamily="34" charset="0"/>
              </a:rPr>
              <a:t>for how long employing </a:t>
            </a:r>
            <a:r>
              <a:rPr lang="en-US" sz="2000" dirty="0" smtClean="0">
                <a:solidFill>
                  <a:srgbClr val="3F5BC8"/>
                </a:solidFill>
                <a:latin typeface="Arial" pitchFamily="34" charset="0"/>
                <a:cs typeface="Arial" pitchFamily="34" charset="0"/>
              </a:rPr>
              <a:t>which skill sets? (high level)</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Align work with key services </a:t>
            </a:r>
            <a:r>
              <a:rPr lang="en-US" sz="2000" dirty="0" smtClean="0">
                <a:solidFill>
                  <a:srgbClr val="3F5BC8"/>
                </a:solidFill>
                <a:latin typeface="Arial" pitchFamily="34" charset="0"/>
                <a:cs typeface="Arial" pitchFamily="34" charset="0"/>
              </a:rPr>
              <a:t>&amp;</a:t>
            </a:r>
            <a:r>
              <a:rPr lang="en-US" sz="2000" dirty="0" smtClean="0">
                <a:solidFill>
                  <a:srgbClr val="3F5BC8"/>
                </a:solidFill>
                <a:latin typeface="Arial" pitchFamily="34" charset="0"/>
                <a:cs typeface="Arial" pitchFamily="34" charset="0"/>
              </a:rPr>
              <a:t> portfolio</a:t>
            </a:r>
            <a:endParaRPr lang="en-US" sz="2000" dirty="0" smtClean="0">
              <a:solidFill>
                <a:srgbClr val="3F5BC8"/>
              </a:solidFill>
              <a:latin typeface="Arial" pitchFamily="34" charset="0"/>
              <a:cs typeface="Arial" pitchFamily="34" charset="0"/>
            </a:endParaRPr>
          </a:p>
          <a:p>
            <a:pPr marL="547688" lvl="1" indent="-342900">
              <a:spcBef>
                <a:spcPct val="40000"/>
              </a:spcBef>
              <a:buFontTx/>
              <a:buChar char="»"/>
            </a:pPr>
            <a:r>
              <a:rPr lang="en-US" sz="2000" dirty="0" smtClean="0">
                <a:solidFill>
                  <a:srgbClr val="3F5BC8"/>
                </a:solidFill>
                <a:latin typeface="Arial" pitchFamily="34" charset="0"/>
                <a:cs typeface="Arial" pitchFamily="34" charset="0"/>
              </a:rPr>
              <a:t>Request inventory with required skill sets and duration (future/requested commitments)</a:t>
            </a:r>
            <a:endParaRPr lang="en-US" sz="2800" dirty="0" smtClean="0">
              <a:solidFill>
                <a:srgbClr val="3F5BC8"/>
              </a:solidFill>
              <a:latin typeface="Arial" pitchFamily="34" charset="0"/>
              <a:cs typeface="Arial" pitchFamily="34" charset="0"/>
            </a:endParaRPr>
          </a:p>
          <a:p>
            <a:pPr marL="547688" lvl="1" indent="-342900">
              <a:spcBef>
                <a:spcPct val="40000"/>
              </a:spcBef>
              <a:buFontTx/>
              <a:buChar char="»"/>
            </a:pPr>
            <a:endParaRPr lang="en-US" sz="2000" dirty="0" smtClean="0">
              <a:solidFill>
                <a:srgbClr val="3F5BC8"/>
              </a:solidFill>
              <a:latin typeface="Arial" pitchFamily="34" charset="0"/>
              <a:cs typeface="Arial" pitchFamily="34" charset="0"/>
            </a:endParaRPr>
          </a:p>
          <a:p>
            <a:pPr marL="547688" lvl="1" indent="-342900">
              <a:spcBef>
                <a:spcPct val="40000"/>
              </a:spcBef>
            </a:pPr>
            <a:r>
              <a:rPr lang="en-US" sz="2000" i="1" dirty="0" smtClean="0">
                <a:solidFill>
                  <a:srgbClr val="3F5BC8"/>
                </a:solidFill>
                <a:latin typeface="Arial" pitchFamily="34" charset="0"/>
                <a:cs typeface="Arial" pitchFamily="34" charset="0"/>
              </a:rPr>
              <a:t>		</a:t>
            </a:r>
            <a:endParaRPr lang="en-US" sz="2000" b="1" dirty="0">
              <a:solidFill>
                <a:srgbClr val="3F5BC8"/>
              </a:solidFill>
              <a:latin typeface="Arial" charset="0"/>
            </a:endParaRP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pic>
        <p:nvPicPr>
          <p:cNvPr id="26628" name="Picture 4"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9" name="Rectangle 2"/>
          <p:cNvSpPr>
            <a:spLocks noChangeArrowheads="1"/>
          </p:cNvSpPr>
          <p:nvPr/>
        </p:nvSpPr>
        <p:spPr bwMode="auto">
          <a:xfrm>
            <a:off x="457200" y="495300"/>
            <a:ext cx="8153400" cy="571500"/>
          </a:xfrm>
          <a:prstGeom prst="rect">
            <a:avLst/>
          </a:prstGeom>
          <a:noFill/>
          <a:ln w="9525">
            <a:noFill/>
            <a:miter lim="800000"/>
            <a:headEnd/>
            <a:tailEnd/>
          </a:ln>
        </p:spPr>
        <p:txBody>
          <a:bodyPr anchor="ctr"/>
          <a:lstStyle/>
          <a:p>
            <a:r>
              <a:rPr lang="en-US" sz="2000" b="1" dirty="0" smtClean="0">
                <a:solidFill>
                  <a:srgbClr val="92D050"/>
                </a:solidFill>
                <a:effectLst>
                  <a:outerShdw blurRad="38100" dist="38100" dir="2700000" algn="ctr" rotWithShape="0">
                    <a:schemeClr val="bg1">
                      <a:lumMod val="85000"/>
                    </a:schemeClr>
                  </a:outerShdw>
                </a:effectLst>
                <a:latin typeface="Arial" charset="0"/>
              </a:rPr>
              <a:t>Reporting Example: The Portfolio View</a:t>
            </a:r>
            <a:endParaRPr lang="en-US" sz="2000" b="1" dirty="0">
              <a:solidFill>
                <a:srgbClr val="92D050"/>
              </a:solidFill>
              <a:effectLst>
                <a:outerShdw blurRad="38100" dist="38100" dir="2700000" algn="ctr" rotWithShape="0">
                  <a:schemeClr val="bg1">
                    <a:lumMod val="85000"/>
                  </a:schemeClr>
                </a:outerShdw>
              </a:effectLst>
              <a:latin typeface="TriplexBold"/>
            </a:endParaRPr>
          </a:p>
        </p:txBody>
      </p:sp>
      <p:pic>
        <p:nvPicPr>
          <p:cNvPr id="2" name="Picture 2"/>
          <p:cNvPicPr>
            <a:picLocks noChangeAspect="1" noChangeArrowheads="1"/>
          </p:cNvPicPr>
          <p:nvPr/>
        </p:nvPicPr>
        <p:blipFill>
          <a:blip r:embed="rId4"/>
          <a:srcRect/>
          <a:stretch>
            <a:fillRect/>
          </a:stretch>
        </p:blipFill>
        <p:spPr bwMode="auto">
          <a:xfrm>
            <a:off x="533400" y="1066800"/>
            <a:ext cx="4471813" cy="2895600"/>
          </a:xfrm>
          <a:prstGeom prst="rect">
            <a:avLst/>
          </a:prstGeom>
          <a:noFill/>
          <a:ln w="3175">
            <a:solidFill>
              <a:srgbClr val="395E87"/>
            </a:solidFill>
            <a:miter lim="800000"/>
            <a:headEnd/>
            <a:tailEnd/>
          </a:ln>
        </p:spPr>
      </p:pic>
      <p:pic>
        <p:nvPicPr>
          <p:cNvPr id="1027" name="Picture 3"/>
          <p:cNvPicPr>
            <a:picLocks noChangeAspect="1" noChangeArrowheads="1"/>
          </p:cNvPicPr>
          <p:nvPr/>
        </p:nvPicPr>
        <p:blipFill>
          <a:blip r:embed="rId5"/>
          <a:srcRect/>
          <a:stretch>
            <a:fillRect/>
          </a:stretch>
        </p:blipFill>
        <p:spPr bwMode="auto">
          <a:xfrm>
            <a:off x="3733800" y="2667000"/>
            <a:ext cx="4581570" cy="3200400"/>
          </a:xfrm>
          <a:prstGeom prst="rect">
            <a:avLst/>
          </a:prstGeom>
          <a:noFill/>
          <a:ln w="3175">
            <a:solidFill>
              <a:srgbClr val="395E87"/>
            </a:solidFill>
            <a:miter lim="800000"/>
            <a:headEnd/>
            <a:tailEnd/>
          </a:ln>
        </p:spPr>
      </p:pic>
      <p:sp>
        <p:nvSpPr>
          <p:cNvPr id="7"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pic>
        <p:nvPicPr>
          <p:cNvPr id="26628" name="Picture 4"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9" name="Rectangle 2"/>
          <p:cNvSpPr>
            <a:spLocks noChangeArrowheads="1"/>
          </p:cNvSpPr>
          <p:nvPr/>
        </p:nvSpPr>
        <p:spPr bwMode="auto">
          <a:xfrm>
            <a:off x="457200" y="495300"/>
            <a:ext cx="8153400" cy="571500"/>
          </a:xfrm>
          <a:prstGeom prst="rect">
            <a:avLst/>
          </a:prstGeom>
          <a:noFill/>
          <a:ln w="9525">
            <a:noFill/>
            <a:miter lim="800000"/>
            <a:headEnd/>
            <a:tailEnd/>
          </a:ln>
        </p:spPr>
        <p:txBody>
          <a:bodyPr anchor="ctr"/>
          <a:lstStyle/>
          <a:p>
            <a:r>
              <a:rPr lang="en-US" sz="2000" b="1" dirty="0" smtClean="0">
                <a:solidFill>
                  <a:srgbClr val="92D050"/>
                </a:solidFill>
                <a:effectLst>
                  <a:outerShdw blurRad="38100" dist="38100" dir="2700000" algn="ctr" rotWithShape="0">
                    <a:schemeClr val="bg1">
                      <a:lumMod val="85000"/>
                    </a:schemeClr>
                  </a:outerShdw>
                </a:effectLst>
                <a:latin typeface="Arial" charset="0"/>
              </a:rPr>
              <a:t>Reporting Example: Workload and Constraints</a:t>
            </a:r>
            <a:endParaRPr lang="en-US" sz="2000" b="1" dirty="0">
              <a:solidFill>
                <a:srgbClr val="92D050"/>
              </a:solidFill>
              <a:effectLst>
                <a:outerShdw blurRad="38100" dist="38100" dir="2700000" algn="ctr" rotWithShape="0">
                  <a:schemeClr val="bg1">
                    <a:lumMod val="85000"/>
                  </a:schemeClr>
                </a:outerShdw>
              </a:effectLst>
              <a:latin typeface="TriplexBold"/>
            </a:endParaRPr>
          </a:p>
        </p:txBody>
      </p:sp>
      <p:pic>
        <p:nvPicPr>
          <p:cNvPr id="1026" name="Picture 2"/>
          <p:cNvPicPr>
            <a:picLocks noChangeAspect="1" noChangeArrowheads="1"/>
          </p:cNvPicPr>
          <p:nvPr/>
        </p:nvPicPr>
        <p:blipFill>
          <a:blip r:embed="rId4"/>
          <a:srcRect t="2392"/>
          <a:stretch>
            <a:fillRect/>
          </a:stretch>
        </p:blipFill>
        <p:spPr bwMode="auto">
          <a:xfrm>
            <a:off x="533400" y="1081384"/>
            <a:ext cx="4895850" cy="3109616"/>
          </a:xfrm>
          <a:prstGeom prst="rect">
            <a:avLst/>
          </a:prstGeom>
          <a:noFill/>
          <a:ln w="9525">
            <a:noFill/>
            <a:miter lim="800000"/>
            <a:headEnd/>
            <a:tailEnd/>
          </a:ln>
        </p:spPr>
      </p:pic>
      <p:pic>
        <p:nvPicPr>
          <p:cNvPr id="7" name="Picture 6"/>
          <p:cNvPicPr/>
          <p:nvPr/>
        </p:nvPicPr>
        <p:blipFill>
          <a:blip r:embed="rId5" cstate="print"/>
          <a:srcRect/>
          <a:stretch>
            <a:fillRect/>
          </a:stretch>
        </p:blipFill>
        <p:spPr bwMode="auto">
          <a:xfrm>
            <a:off x="3352800" y="3276600"/>
            <a:ext cx="5181600" cy="2667000"/>
          </a:xfrm>
          <a:prstGeom prst="rect">
            <a:avLst/>
          </a:prstGeom>
          <a:noFill/>
          <a:ln w="9525">
            <a:noFill/>
            <a:miter lim="800000"/>
            <a:headEnd/>
            <a:tailEnd/>
          </a:ln>
        </p:spPr>
      </p:pic>
      <p:sp>
        <p:nvSpPr>
          <p:cNvPr id="8"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pic>
        <p:nvPicPr>
          <p:cNvPr id="26628" name="Picture 4"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8"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pic>
        <p:nvPicPr>
          <p:cNvPr id="6" name="Picture 5"/>
          <p:cNvPicPr/>
          <p:nvPr/>
        </p:nvPicPr>
        <p:blipFill>
          <a:blip r:embed="rId4" cstate="print"/>
          <a:srcRect/>
          <a:stretch>
            <a:fillRect/>
          </a:stretch>
        </p:blipFill>
        <p:spPr bwMode="auto">
          <a:xfrm>
            <a:off x="457200" y="1371600"/>
            <a:ext cx="8229600" cy="3073998"/>
          </a:xfrm>
          <a:prstGeom prst="rect">
            <a:avLst/>
          </a:prstGeom>
          <a:noFill/>
          <a:ln w="9525">
            <a:noFill/>
            <a:miter lim="800000"/>
            <a:headEnd/>
            <a:tailEnd/>
          </a:ln>
        </p:spPr>
      </p:pic>
      <p:sp>
        <p:nvSpPr>
          <p:cNvPr id="7" name="Rectangle 2"/>
          <p:cNvSpPr>
            <a:spLocks noChangeArrowheads="1"/>
          </p:cNvSpPr>
          <p:nvPr/>
        </p:nvSpPr>
        <p:spPr bwMode="auto">
          <a:xfrm>
            <a:off x="457200" y="495300"/>
            <a:ext cx="8153400" cy="571500"/>
          </a:xfrm>
          <a:prstGeom prst="rect">
            <a:avLst/>
          </a:prstGeom>
          <a:noFill/>
          <a:ln w="9525">
            <a:noFill/>
            <a:miter lim="800000"/>
            <a:headEnd/>
            <a:tailEnd/>
          </a:ln>
        </p:spPr>
        <p:txBody>
          <a:bodyPr anchor="ctr"/>
          <a:lstStyle/>
          <a:p>
            <a:r>
              <a:rPr lang="en-US" sz="2000" b="1" dirty="0" smtClean="0">
                <a:solidFill>
                  <a:srgbClr val="92D050"/>
                </a:solidFill>
                <a:effectLst>
                  <a:outerShdw blurRad="38100" dist="38100" dir="2700000" algn="ctr" rotWithShape="0">
                    <a:schemeClr val="bg1">
                      <a:lumMod val="85000"/>
                    </a:schemeClr>
                  </a:outerShdw>
                </a:effectLst>
                <a:latin typeface="Arial" charset="0"/>
              </a:rPr>
              <a:t>Reporting Example: Upcoming Commitments</a:t>
            </a:r>
            <a:endParaRPr lang="en-US" sz="2000" b="1" dirty="0">
              <a:solidFill>
                <a:srgbClr val="92D050"/>
              </a:solidFill>
              <a:effectLst>
                <a:outerShdw blurRad="38100" dist="38100" dir="2700000" algn="ctr" rotWithShape="0">
                  <a:schemeClr val="bg1">
                    <a:lumMod val="85000"/>
                  </a:schemeClr>
                </a:outerShdw>
              </a:effectLst>
              <a:latin typeface="TriplexBold"/>
            </a:endParaRP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2532" name="Rectangle 4"/>
          <p:cNvSpPr>
            <a:spLocks noChangeArrowheads="1"/>
          </p:cNvSpPr>
          <p:nvPr/>
        </p:nvSpPr>
        <p:spPr bwMode="auto">
          <a:xfrm>
            <a:off x="381000" y="0"/>
            <a:ext cx="8382000" cy="685800"/>
          </a:xfrm>
          <a:prstGeom prst="rect">
            <a:avLst/>
          </a:prstGeom>
          <a:solidFill>
            <a:schemeClr val="bg1"/>
          </a:solidFill>
          <a:ln w="9525" algn="ctr">
            <a:noFill/>
            <a:round/>
            <a:headEnd/>
            <a:tailEnd/>
          </a:ln>
        </p:spPr>
        <p:txBody>
          <a:bodyPr/>
          <a:lstStyle/>
          <a:p>
            <a:pPr eaLnBrk="0" hangingPunct="0"/>
            <a:endParaRPr lang="en-US" dirty="0"/>
          </a:p>
        </p:txBody>
      </p:sp>
      <p:pic>
        <p:nvPicPr>
          <p:cNvPr id="22533" name="Picture 5"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9"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pic>
        <p:nvPicPr>
          <p:cNvPr id="4099" name="Picture 3"/>
          <p:cNvPicPr>
            <a:picLocks noChangeAspect="1" noChangeArrowheads="1"/>
          </p:cNvPicPr>
          <p:nvPr/>
        </p:nvPicPr>
        <p:blipFill>
          <a:blip r:embed="rId4"/>
          <a:srcRect/>
          <a:stretch>
            <a:fillRect/>
          </a:stretch>
        </p:blipFill>
        <p:spPr bwMode="auto">
          <a:xfrm>
            <a:off x="1619250" y="990600"/>
            <a:ext cx="5905500" cy="42100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6" name="Rectangle 2"/>
          <p:cNvSpPr>
            <a:spLocks noChangeArrowheads="1"/>
          </p:cNvSpPr>
          <p:nvPr/>
        </p:nvSpPr>
        <p:spPr bwMode="auto">
          <a:xfrm>
            <a:off x="533400" y="685800"/>
            <a:ext cx="7772400" cy="571500"/>
          </a:xfrm>
          <a:prstGeom prst="rect">
            <a:avLst/>
          </a:prstGeom>
          <a:noFill/>
          <a:ln w="9525">
            <a:noFill/>
            <a:miter lim="800000"/>
            <a:headEnd/>
            <a:tailEnd/>
          </a:ln>
        </p:spPr>
        <p:txBody>
          <a:bodyPr anchor="ct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Effectively Telling the </a:t>
            </a:r>
            <a:r>
              <a:rPr lang="en-US" sz="2800" b="1" u="sng" dirty="0" smtClean="0">
                <a:solidFill>
                  <a:srgbClr val="92D050"/>
                </a:solidFill>
                <a:effectLst>
                  <a:outerShdw blurRad="38100" dist="38100" dir="2700000" algn="ctr" rotWithShape="0">
                    <a:schemeClr val="bg1">
                      <a:lumMod val="85000"/>
                    </a:schemeClr>
                  </a:outerShdw>
                </a:effectLst>
                <a:latin typeface="Arial" charset="0"/>
              </a:rPr>
              <a:t>Whole</a:t>
            </a:r>
            <a:r>
              <a:rPr lang="en-US" sz="2800" b="1" dirty="0" smtClean="0">
                <a:solidFill>
                  <a:srgbClr val="92D050"/>
                </a:solidFill>
                <a:effectLst>
                  <a:outerShdw blurRad="38100" dist="38100" dir="2700000" algn="ctr" rotWithShape="0">
                    <a:schemeClr val="bg1">
                      <a:lumMod val="85000"/>
                    </a:schemeClr>
                  </a:outerShdw>
                </a:effectLst>
                <a:latin typeface="Arial" charset="0"/>
              </a:rPr>
              <a:t> Story</a:t>
            </a:r>
            <a:endParaRPr lang="en-US" b="1" dirty="0">
              <a:solidFill>
                <a:srgbClr val="92D050"/>
              </a:solidFill>
              <a:effectLst>
                <a:outerShdw blurRad="38100" dist="38100" dir="2700000" algn="ctr" rotWithShape="0">
                  <a:schemeClr val="bg1">
                    <a:lumMod val="85000"/>
                  </a:schemeClr>
                </a:outerShdw>
              </a:effectLst>
              <a:latin typeface="TriplexBold"/>
            </a:endParaRPr>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6628" name="Picture 4"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8"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
        <p:nvSpPr>
          <p:cNvPr id="9" name="Rectangle 3"/>
          <p:cNvSpPr>
            <a:spLocks noChangeArrowheads="1"/>
          </p:cNvSpPr>
          <p:nvPr/>
        </p:nvSpPr>
        <p:spPr bwMode="auto">
          <a:xfrm>
            <a:off x="228600" y="1371600"/>
            <a:ext cx="8534400" cy="4648200"/>
          </a:xfrm>
          <a:prstGeom prst="rect">
            <a:avLst/>
          </a:prstGeom>
          <a:noFill/>
          <a:ln w="9525">
            <a:noFill/>
            <a:miter lim="800000"/>
            <a:headEnd/>
            <a:tailEnd/>
          </a:ln>
        </p:spPr>
        <p:txBody>
          <a:bodyPr/>
          <a:lstStyle/>
          <a:p>
            <a:pPr marL="547688" lvl="1" indent="-342900">
              <a:spcBef>
                <a:spcPct val="40000"/>
              </a:spcBef>
              <a:buFontTx/>
              <a:buChar char="»"/>
            </a:pPr>
            <a:r>
              <a:rPr lang="en-US" sz="2000" dirty="0" smtClean="0">
                <a:solidFill>
                  <a:srgbClr val="3F5BC8"/>
                </a:solidFill>
                <a:latin typeface="Arial" pitchFamily="34" charset="0"/>
                <a:cs typeface="Arial" pitchFamily="34" charset="0"/>
              </a:rPr>
              <a:t>Resource consumption and work activities are multi dimensional</a:t>
            </a:r>
          </a:p>
          <a:p>
            <a:pPr marL="1004888" lvl="2" indent="-342900">
              <a:spcBef>
                <a:spcPct val="40000"/>
              </a:spcBef>
              <a:buFontTx/>
              <a:buChar char="»"/>
            </a:pPr>
            <a:r>
              <a:rPr lang="en-US" sz="2000" dirty="0" smtClean="0">
                <a:solidFill>
                  <a:srgbClr val="3F5BC8"/>
                </a:solidFill>
                <a:latin typeface="Arial" pitchFamily="34" charset="0"/>
                <a:cs typeface="Arial" pitchFamily="34" charset="0"/>
              </a:rPr>
              <a:t>Projects</a:t>
            </a:r>
          </a:p>
          <a:p>
            <a:pPr marL="1004888" lvl="2" indent="-342900">
              <a:spcBef>
                <a:spcPct val="40000"/>
              </a:spcBef>
              <a:buFontTx/>
              <a:buChar char="»"/>
            </a:pPr>
            <a:r>
              <a:rPr lang="en-US" sz="2000" dirty="0" smtClean="0">
                <a:solidFill>
                  <a:srgbClr val="3F5BC8"/>
                </a:solidFill>
                <a:latin typeface="Arial" pitchFamily="34" charset="0"/>
                <a:cs typeface="Arial" pitchFamily="34" charset="0"/>
              </a:rPr>
              <a:t>“Smaller than a Project” Work</a:t>
            </a:r>
          </a:p>
          <a:p>
            <a:pPr marL="1004888" lvl="2" indent="-342900">
              <a:spcBef>
                <a:spcPct val="40000"/>
              </a:spcBef>
              <a:buFontTx/>
              <a:buChar char="»"/>
            </a:pPr>
            <a:r>
              <a:rPr lang="en-US" sz="2000" dirty="0" smtClean="0">
                <a:solidFill>
                  <a:srgbClr val="3F5BC8"/>
                </a:solidFill>
                <a:latin typeface="Arial" pitchFamily="34" charset="0"/>
                <a:cs typeface="Arial" pitchFamily="34" charset="0"/>
              </a:rPr>
              <a:t>Incidents</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All consume resources and drive costs</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Required to fully explain </a:t>
            </a:r>
            <a:r>
              <a:rPr lang="en-US" sz="2000" dirty="0" smtClean="0">
                <a:solidFill>
                  <a:srgbClr val="3F5BC8"/>
                </a:solidFill>
                <a:latin typeface="Arial" pitchFamily="34" charset="0"/>
                <a:cs typeface="Arial" pitchFamily="34" charset="0"/>
              </a:rPr>
              <a:t>constraints and demands</a:t>
            </a:r>
            <a:endParaRPr lang="en-US" sz="2000" dirty="0" smtClean="0">
              <a:solidFill>
                <a:srgbClr val="3F5BC8"/>
              </a:solidFill>
              <a:latin typeface="Arial" pitchFamily="34" charset="0"/>
              <a:cs typeface="Arial" pitchFamily="34" charset="0"/>
            </a:endParaRPr>
          </a:p>
          <a:p>
            <a:pPr marL="547688" lvl="1" indent="-342900">
              <a:spcBef>
                <a:spcPct val="40000"/>
              </a:spcBef>
              <a:buFontTx/>
              <a:buChar char="»"/>
            </a:pPr>
            <a:r>
              <a:rPr lang="en-US" sz="2000" dirty="0" smtClean="0">
                <a:solidFill>
                  <a:srgbClr val="3F5BC8"/>
                </a:solidFill>
                <a:latin typeface="Arial" pitchFamily="34" charset="0"/>
                <a:cs typeface="Arial" pitchFamily="34" charset="0"/>
              </a:rPr>
              <a:t>Including all dimensions in reporting increases credibility</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Especially helpful when negotiating/justifying IT budgets</a:t>
            </a:r>
          </a:p>
          <a:p>
            <a:pPr marL="547688" lvl="1" indent="-342900">
              <a:spcBef>
                <a:spcPct val="40000"/>
              </a:spcBef>
            </a:pPr>
            <a:r>
              <a:rPr lang="en-US" sz="2000" i="1" dirty="0" smtClean="0">
                <a:solidFill>
                  <a:srgbClr val="3F5BC8"/>
                </a:solidFill>
                <a:latin typeface="Arial" pitchFamily="34" charset="0"/>
                <a:cs typeface="Arial" pitchFamily="34" charset="0"/>
              </a:rPr>
              <a:t>		</a:t>
            </a:r>
            <a:endParaRPr lang="en-US" sz="2000" b="1" dirty="0">
              <a:solidFill>
                <a:srgbClr val="3F5BC8"/>
              </a:solidFill>
              <a:latin typeface="Arial" charset="0"/>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pic>
        <p:nvPicPr>
          <p:cNvPr id="18436" name="Picture 4" descr="logotdhe.gif"/>
          <p:cNvPicPr>
            <a:picLocks noChangeAspect="1"/>
          </p:cNvPicPr>
          <p:nvPr/>
        </p:nvPicPr>
        <p:blipFill>
          <a:blip r:embed="rId3"/>
          <a:srcRect/>
          <a:stretch>
            <a:fillRect/>
          </a:stretch>
        </p:blipFill>
        <p:spPr bwMode="auto">
          <a:xfrm>
            <a:off x="609600" y="228600"/>
            <a:ext cx="3086100" cy="419100"/>
          </a:xfrm>
          <a:prstGeom prst="rect">
            <a:avLst/>
          </a:prstGeom>
          <a:noFill/>
          <a:ln w="9525">
            <a:noFill/>
            <a:miter lim="800000"/>
            <a:headEnd/>
            <a:tailEnd/>
          </a:ln>
        </p:spPr>
      </p:pic>
      <p:sp>
        <p:nvSpPr>
          <p:cNvPr id="18435" name="Rectangle 3"/>
          <p:cNvSpPr>
            <a:spLocks noChangeArrowheads="1"/>
          </p:cNvSpPr>
          <p:nvPr/>
        </p:nvSpPr>
        <p:spPr bwMode="auto">
          <a:xfrm>
            <a:off x="419100" y="762000"/>
            <a:ext cx="8229600" cy="4724400"/>
          </a:xfrm>
          <a:prstGeom prst="rect">
            <a:avLst/>
          </a:prstGeom>
          <a:noFill/>
          <a:ln w="9525">
            <a:noFill/>
            <a:miter lim="800000"/>
            <a:headEnd/>
            <a:tailEnd/>
          </a:ln>
        </p:spPr>
        <p:txBody>
          <a:bodyPr/>
          <a:lstStyle/>
          <a:p>
            <a:pPr algn="ctr"/>
            <a:r>
              <a:rPr lang="en-US" b="1" i="1" dirty="0" smtClean="0">
                <a:solidFill>
                  <a:srgbClr val="C00000"/>
                </a:solidFill>
                <a:latin typeface="Arial" pitchFamily="34" charset="0"/>
                <a:cs typeface="Arial" pitchFamily="34" charset="0"/>
              </a:rPr>
              <a:t>Top-Ten </a:t>
            </a:r>
            <a:r>
              <a:rPr lang="en-US" b="1" i="1" dirty="0">
                <a:solidFill>
                  <a:srgbClr val="C00000"/>
                </a:solidFill>
                <a:latin typeface="Arial" pitchFamily="34" charset="0"/>
                <a:cs typeface="Arial" pitchFamily="34" charset="0"/>
              </a:rPr>
              <a:t>IT Issues, 2011 </a:t>
            </a:r>
            <a:endParaRPr lang="en-US" b="1" i="1" dirty="0" smtClean="0">
              <a:solidFill>
                <a:srgbClr val="C00000"/>
              </a:solidFill>
              <a:latin typeface="Arial" pitchFamily="34" charset="0"/>
              <a:cs typeface="Arial" pitchFamily="34" charset="0"/>
            </a:endParaRPr>
          </a:p>
          <a:p>
            <a:pPr algn="ctr"/>
            <a:r>
              <a:rPr lang="en-US" b="1" i="1" dirty="0" smtClean="0">
                <a:solidFill>
                  <a:srgbClr val="C00000"/>
                </a:solidFill>
                <a:latin typeface="Arial" pitchFamily="34" charset="0"/>
                <a:cs typeface="Arial" pitchFamily="34" charset="0"/>
              </a:rPr>
              <a:t>According to Educause 2011 Current Issues Committee</a:t>
            </a:r>
          </a:p>
          <a:p>
            <a:endParaRPr lang="en-US" sz="2000" b="1" dirty="0" smtClean="0">
              <a:solidFill>
                <a:srgbClr val="C00000"/>
              </a:solidFill>
              <a:latin typeface="Arial" pitchFamily="34" charset="0"/>
              <a:cs typeface="Arial" pitchFamily="34" charset="0"/>
            </a:endParaRPr>
          </a:p>
          <a:p>
            <a:pPr lvl="1"/>
            <a:r>
              <a:rPr lang="en-US" sz="2000" dirty="0" smtClean="0">
                <a:solidFill>
                  <a:srgbClr val="0070C0"/>
                </a:solidFill>
                <a:latin typeface="Arial" pitchFamily="34" charset="0"/>
                <a:cs typeface="Arial" pitchFamily="34" charset="0"/>
              </a:rPr>
              <a:t>1. Funding IT</a:t>
            </a:r>
            <a:br>
              <a:rPr lang="en-US" sz="2000" dirty="0" smtClean="0">
                <a:solidFill>
                  <a:srgbClr val="0070C0"/>
                </a:solidFill>
                <a:latin typeface="Arial" pitchFamily="34" charset="0"/>
                <a:cs typeface="Arial" pitchFamily="34" charset="0"/>
              </a:rPr>
            </a:br>
            <a:r>
              <a:rPr lang="en-US" sz="2000" dirty="0" smtClean="0">
                <a:solidFill>
                  <a:srgbClr val="0070C0"/>
                </a:solidFill>
                <a:latin typeface="Arial" pitchFamily="34" charset="0"/>
                <a:cs typeface="Arial" pitchFamily="34" charset="0"/>
              </a:rPr>
              <a:t>2. Administrative/ERP/Information Systems</a:t>
            </a:r>
            <a:br>
              <a:rPr lang="en-US" sz="2000" dirty="0" smtClean="0">
                <a:solidFill>
                  <a:srgbClr val="0070C0"/>
                </a:solidFill>
                <a:latin typeface="Arial" pitchFamily="34" charset="0"/>
                <a:cs typeface="Arial" pitchFamily="34" charset="0"/>
              </a:rPr>
            </a:br>
            <a:r>
              <a:rPr lang="en-US" sz="2000" dirty="0" smtClean="0">
                <a:solidFill>
                  <a:srgbClr val="0070C0"/>
                </a:solidFill>
                <a:latin typeface="Arial" pitchFamily="34" charset="0"/>
                <a:cs typeface="Arial" pitchFamily="34" charset="0"/>
              </a:rPr>
              <a:t>3. Teaching and Learning with Technology</a:t>
            </a:r>
            <a:br>
              <a:rPr lang="en-US" sz="2000" dirty="0" smtClean="0">
                <a:solidFill>
                  <a:srgbClr val="0070C0"/>
                </a:solidFill>
                <a:latin typeface="Arial" pitchFamily="34" charset="0"/>
                <a:cs typeface="Arial" pitchFamily="34" charset="0"/>
              </a:rPr>
            </a:br>
            <a:r>
              <a:rPr lang="en-US" sz="2000" dirty="0" smtClean="0">
                <a:solidFill>
                  <a:srgbClr val="0070C0"/>
                </a:solidFill>
                <a:latin typeface="Arial" pitchFamily="34" charset="0"/>
                <a:cs typeface="Arial" pitchFamily="34" charset="0"/>
              </a:rPr>
              <a:t>4. Security</a:t>
            </a:r>
            <a:br>
              <a:rPr lang="en-US" sz="2000" dirty="0" smtClean="0">
                <a:solidFill>
                  <a:srgbClr val="0070C0"/>
                </a:solidFill>
                <a:latin typeface="Arial" pitchFamily="34" charset="0"/>
                <a:cs typeface="Arial" pitchFamily="34" charset="0"/>
              </a:rPr>
            </a:br>
            <a:r>
              <a:rPr lang="en-US" sz="2000" dirty="0" smtClean="0">
                <a:solidFill>
                  <a:srgbClr val="0070C0"/>
                </a:solidFill>
                <a:latin typeface="Arial" pitchFamily="34" charset="0"/>
                <a:cs typeface="Arial" pitchFamily="34" charset="0"/>
              </a:rPr>
              <a:t>5. Mobile Technologies</a:t>
            </a:r>
            <a:br>
              <a:rPr lang="en-US" sz="2000" dirty="0" smtClean="0">
                <a:solidFill>
                  <a:srgbClr val="0070C0"/>
                </a:solidFill>
                <a:latin typeface="Arial" pitchFamily="34" charset="0"/>
                <a:cs typeface="Arial" pitchFamily="34" charset="0"/>
              </a:rPr>
            </a:br>
            <a:r>
              <a:rPr lang="en-US" sz="2000" dirty="0" smtClean="0">
                <a:solidFill>
                  <a:srgbClr val="0070C0"/>
                </a:solidFill>
                <a:latin typeface="Arial" pitchFamily="34" charset="0"/>
                <a:cs typeface="Arial" pitchFamily="34" charset="0"/>
              </a:rPr>
              <a:t>6. Agility/Adaptability/Responsiveness</a:t>
            </a:r>
            <a:br>
              <a:rPr lang="en-US" sz="2000" dirty="0" smtClean="0">
                <a:solidFill>
                  <a:srgbClr val="0070C0"/>
                </a:solidFill>
                <a:latin typeface="Arial" pitchFamily="34" charset="0"/>
                <a:cs typeface="Arial" pitchFamily="34" charset="0"/>
              </a:rPr>
            </a:br>
            <a:r>
              <a:rPr lang="en-US" sz="2000" b="1" i="1" u="heavy" dirty="0" smtClean="0">
                <a:solidFill>
                  <a:srgbClr val="0070C0"/>
                </a:solidFill>
                <a:latin typeface="Arial" pitchFamily="34" charset="0"/>
                <a:cs typeface="Arial" pitchFamily="34" charset="0"/>
              </a:rPr>
              <a:t>7. Governance, Portfolio/Project Management</a:t>
            </a:r>
            <a:r>
              <a:rPr lang="en-US" sz="2000" dirty="0" smtClean="0">
                <a:solidFill>
                  <a:srgbClr val="0070C0"/>
                </a:solidFill>
                <a:latin typeface="Arial" pitchFamily="34" charset="0"/>
                <a:cs typeface="Arial" pitchFamily="34" charset="0"/>
              </a:rPr>
              <a:t/>
            </a:r>
            <a:br>
              <a:rPr lang="en-US" sz="2000" dirty="0" smtClean="0">
                <a:solidFill>
                  <a:srgbClr val="0070C0"/>
                </a:solidFill>
                <a:latin typeface="Arial" pitchFamily="34" charset="0"/>
                <a:cs typeface="Arial" pitchFamily="34" charset="0"/>
              </a:rPr>
            </a:br>
            <a:r>
              <a:rPr lang="en-US" sz="2000" dirty="0" smtClean="0">
                <a:solidFill>
                  <a:srgbClr val="0070C0"/>
                </a:solidFill>
                <a:latin typeface="Arial" pitchFamily="34" charset="0"/>
                <a:cs typeface="Arial" pitchFamily="34" charset="0"/>
              </a:rPr>
              <a:t>8. Infrastructure/</a:t>
            </a:r>
            <a:r>
              <a:rPr lang="en-US" sz="2000" dirty="0" smtClean="0">
                <a:solidFill>
                  <a:srgbClr val="0070C0"/>
                </a:solidFill>
                <a:latin typeface="Arial" pitchFamily="34" charset="0"/>
                <a:cs typeface="Arial" pitchFamily="34" charset="0"/>
              </a:rPr>
              <a:t>Cyberinfrastructure</a:t>
            </a:r>
            <a:r>
              <a:rPr lang="en-US" sz="2000" dirty="0" smtClean="0">
                <a:solidFill>
                  <a:srgbClr val="0070C0"/>
                </a:solidFill>
                <a:latin typeface="Arial" pitchFamily="34" charset="0"/>
                <a:cs typeface="Arial" pitchFamily="34" charset="0"/>
              </a:rPr>
              <a:t/>
            </a:r>
            <a:br>
              <a:rPr lang="en-US" sz="2000" dirty="0" smtClean="0">
                <a:solidFill>
                  <a:srgbClr val="0070C0"/>
                </a:solidFill>
                <a:latin typeface="Arial" pitchFamily="34" charset="0"/>
                <a:cs typeface="Arial" pitchFamily="34" charset="0"/>
              </a:rPr>
            </a:br>
            <a:r>
              <a:rPr lang="en-US" sz="2000" dirty="0" smtClean="0">
                <a:solidFill>
                  <a:srgbClr val="0070C0"/>
                </a:solidFill>
                <a:latin typeface="Arial" pitchFamily="34" charset="0"/>
                <a:cs typeface="Arial" pitchFamily="34" charset="0"/>
              </a:rPr>
              <a:t>9. Disaster Recovery / Business Continuity</a:t>
            </a:r>
            <a:br>
              <a:rPr lang="en-US" sz="2000" dirty="0" smtClean="0">
                <a:solidFill>
                  <a:srgbClr val="0070C0"/>
                </a:solidFill>
                <a:latin typeface="Arial" pitchFamily="34" charset="0"/>
                <a:cs typeface="Arial" pitchFamily="34" charset="0"/>
              </a:rPr>
            </a:br>
            <a:r>
              <a:rPr lang="en-US" sz="2000" dirty="0" smtClean="0">
                <a:solidFill>
                  <a:srgbClr val="0070C0"/>
                </a:solidFill>
                <a:latin typeface="Arial" pitchFamily="34" charset="0"/>
                <a:cs typeface="Arial" pitchFamily="34" charset="0"/>
              </a:rPr>
              <a:t>10. Strategic Planning </a:t>
            </a:r>
          </a:p>
          <a:p>
            <a:endParaRPr lang="en-US" sz="2000" dirty="0">
              <a:latin typeface="Arial" pitchFamily="34" charset="0"/>
              <a:cs typeface="Arial" pitchFamily="34" charset="0"/>
            </a:endParaRPr>
          </a:p>
          <a:p>
            <a:r>
              <a:rPr lang="en-US" sz="800" dirty="0">
                <a:latin typeface="Arial" pitchFamily="34" charset="0"/>
                <a:cs typeface="Arial" pitchFamily="34" charset="0"/>
                <a:hlinkClick r:id="rId4"/>
              </a:rPr>
              <a:t>http://</a:t>
            </a:r>
            <a:r>
              <a:rPr lang="en-US" sz="800" dirty="0" smtClean="0">
                <a:latin typeface="Arial" pitchFamily="34" charset="0"/>
                <a:cs typeface="Arial" pitchFamily="34" charset="0"/>
                <a:hlinkClick r:id="rId4"/>
              </a:rPr>
              <a:t>www.educause.edu/EDUCAUSE+Review/EDUCAUSEReviewMagazineVolume46/TopTenITIssues2011/228654</a:t>
            </a:r>
            <a:endParaRPr lang="en-US" sz="800" dirty="0" smtClean="0">
              <a:latin typeface="Arial" pitchFamily="34" charset="0"/>
              <a:cs typeface="Arial" pitchFamily="34" charset="0"/>
            </a:endParaRPr>
          </a:p>
          <a:p>
            <a:endParaRPr lang="en-US" sz="800" dirty="0">
              <a:latin typeface="Arial" pitchFamily="34" charset="0"/>
              <a:cs typeface="Arial" pitchFamily="34" charset="0"/>
            </a:endParaRPr>
          </a:p>
          <a:p>
            <a:pPr marL="342900" indent="-342900">
              <a:lnSpc>
                <a:spcPts val="1700"/>
              </a:lnSpc>
              <a:spcBef>
                <a:spcPct val="40000"/>
              </a:spcBef>
              <a:buFontTx/>
              <a:buChar char="»"/>
            </a:pPr>
            <a:endParaRPr lang="en-US" sz="2000" dirty="0" smtClean="0">
              <a:solidFill>
                <a:srgbClr val="3F5BC8"/>
              </a:solidFill>
              <a:latin typeface="Arial" charset="0"/>
            </a:endParaRPr>
          </a:p>
          <a:p>
            <a:pPr marL="342900" indent="-342900">
              <a:lnSpc>
                <a:spcPts val="1700"/>
              </a:lnSpc>
              <a:spcBef>
                <a:spcPct val="40000"/>
              </a:spcBef>
              <a:buFontTx/>
              <a:buChar char="»"/>
            </a:pPr>
            <a:endParaRPr lang="en-US" sz="2000" dirty="0">
              <a:solidFill>
                <a:srgbClr val="3F5BC8"/>
              </a:solidFill>
              <a:latin typeface="Arial" charset="0"/>
            </a:endParaRPr>
          </a:p>
          <a:p>
            <a:pPr marL="342900" indent="-342900">
              <a:lnSpc>
                <a:spcPts val="1700"/>
              </a:lnSpc>
              <a:spcBef>
                <a:spcPct val="40000"/>
              </a:spcBef>
            </a:pPr>
            <a:endParaRPr lang="en-US" sz="1000" dirty="0">
              <a:solidFill>
                <a:srgbClr val="3F5BC8"/>
              </a:solidFill>
              <a:latin typeface="Arial" charset="0"/>
            </a:endParaRPr>
          </a:p>
          <a:p>
            <a:pPr marL="342900" indent="-342900">
              <a:lnSpc>
                <a:spcPts val="1700"/>
              </a:lnSpc>
              <a:spcBef>
                <a:spcPct val="40000"/>
              </a:spcBef>
              <a:buFontTx/>
              <a:buChar char="»"/>
            </a:pPr>
            <a:endParaRPr lang="en-US" sz="1000" dirty="0">
              <a:solidFill>
                <a:srgbClr val="3F5BC8"/>
              </a:solidFill>
              <a:latin typeface="Arial" charset="0"/>
            </a:endParaRPr>
          </a:p>
          <a:p>
            <a:pPr marL="342900" indent="-342900">
              <a:lnSpc>
                <a:spcPts val="1700"/>
              </a:lnSpc>
              <a:spcBef>
                <a:spcPct val="40000"/>
              </a:spcBef>
              <a:buFontTx/>
              <a:buChar char="»"/>
            </a:pPr>
            <a:endParaRPr lang="en-US" sz="1000" dirty="0">
              <a:solidFill>
                <a:srgbClr val="3F5BC8"/>
              </a:solidFill>
              <a:latin typeface="Arial" charset="0"/>
            </a:endParaRPr>
          </a:p>
        </p:txBody>
      </p:sp>
      <p:pic>
        <p:nvPicPr>
          <p:cNvPr id="6" name="Picture 5" descr="C:\Documents and Settings\cfulton\Desktop\CMU Logo2.gif"/>
          <p:cNvPicPr>
            <a:picLocks noChangeAspect="1" noChangeArrowheads="1"/>
          </p:cNvPicPr>
          <p:nvPr/>
        </p:nvPicPr>
        <p:blipFill>
          <a:blip r:embed="rId5"/>
          <a:srcRect/>
          <a:stretch>
            <a:fillRect/>
          </a:stretch>
        </p:blipFill>
        <p:spPr bwMode="auto">
          <a:xfrm>
            <a:off x="7010400" y="4876800"/>
            <a:ext cx="1504950" cy="1466850"/>
          </a:xfrm>
          <a:prstGeom prst="rect">
            <a:avLst/>
          </a:prstGeom>
          <a:noFill/>
          <a:ln w="9525">
            <a:noFill/>
            <a:miter lim="800000"/>
            <a:headEnd/>
            <a:tailEnd/>
          </a:ln>
        </p:spPr>
      </p:pic>
      <p:sp>
        <p:nvSpPr>
          <p:cNvPr id="10" name="TextBox 9"/>
          <p:cNvSpPr txBox="1"/>
          <p:nvPr/>
        </p:nvSpPr>
        <p:spPr>
          <a:xfrm>
            <a:off x="5562600" y="6581001"/>
            <a:ext cx="35814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Mid-Atlantic Conference - 1/11/2012</a:t>
            </a:r>
          </a:p>
        </p:txBody>
      </p:sp>
      <p:sp>
        <p:nvSpPr>
          <p:cNvPr id="11" name="TextBox 10"/>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4</a:t>
            </a:fld>
            <a:endParaRPr lang="en-US" sz="1200" dirty="0" smtClean="0">
              <a:solidFill>
                <a:schemeClr val="bg1"/>
              </a:solidFill>
              <a:latin typeface="Arial" pitchFamily="34" charset="0"/>
              <a:cs typeface="Arial" pitchFamily="34" charset="0"/>
            </a:endParaRPr>
          </a:p>
        </p:txBody>
      </p:sp>
      <p:pic>
        <p:nvPicPr>
          <p:cNvPr id="13" name="Picture 4" descr="logotdhe.gif"/>
          <p:cNvPicPr>
            <a:picLocks noChangeAspect="1"/>
          </p:cNvPicPr>
          <p:nvPr/>
        </p:nvPicPr>
        <p:blipFill>
          <a:blip r:embed="rId3"/>
          <a:srcRect/>
          <a:stretch>
            <a:fillRect/>
          </a:stretch>
        </p:blipFill>
        <p:spPr bwMode="auto">
          <a:xfrm>
            <a:off x="419100" y="5600700"/>
            <a:ext cx="3086100" cy="419100"/>
          </a:xfrm>
          <a:prstGeom prst="rect">
            <a:avLst/>
          </a:prstGeom>
          <a:noFill/>
          <a:ln w="9525">
            <a:noFill/>
            <a:miter lim="800000"/>
            <a:headEnd/>
            <a:tailEnd/>
          </a:ln>
        </p:spPr>
      </p:pic>
      <p:sp>
        <p:nvSpPr>
          <p:cNvPr id="14"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extLst>
      <p:ext uri="{BB962C8B-B14F-4D97-AF65-F5344CB8AC3E}">
        <p14:creationId xmlns="" xmlns:p14="http://schemas.microsoft.com/office/powerpoint/2010/main" val="2730224252"/>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pic>
        <p:nvPicPr>
          <p:cNvPr id="26628" name="Picture 4"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9" name="Rectangle 2"/>
          <p:cNvSpPr>
            <a:spLocks noChangeArrowheads="1"/>
          </p:cNvSpPr>
          <p:nvPr/>
        </p:nvSpPr>
        <p:spPr bwMode="auto">
          <a:xfrm>
            <a:off x="457200" y="457200"/>
            <a:ext cx="8153400" cy="571500"/>
          </a:xfrm>
          <a:prstGeom prst="rect">
            <a:avLst/>
          </a:prstGeom>
          <a:noFill/>
          <a:ln w="9525">
            <a:noFill/>
            <a:miter lim="800000"/>
            <a:headEnd/>
            <a:tailEnd/>
          </a:ln>
        </p:spPr>
        <p:txBody>
          <a:bodyPr anchor="ctr"/>
          <a:lstStyle/>
          <a:p>
            <a:r>
              <a:rPr lang="en-US" sz="2000" b="1" dirty="0" smtClean="0">
                <a:solidFill>
                  <a:srgbClr val="92D050"/>
                </a:solidFill>
                <a:effectLst>
                  <a:outerShdw blurRad="38100" dist="38100" dir="2700000" algn="ctr" rotWithShape="0">
                    <a:schemeClr val="bg1">
                      <a:lumMod val="85000"/>
                    </a:schemeClr>
                  </a:outerShdw>
                </a:effectLst>
                <a:latin typeface="Arial" charset="0"/>
              </a:rPr>
              <a:t>The “Demand and Resource Consumption Collage”</a:t>
            </a:r>
            <a:endParaRPr lang="en-US" sz="2000" b="1" dirty="0">
              <a:solidFill>
                <a:srgbClr val="92D050"/>
              </a:solidFill>
              <a:effectLst>
                <a:outerShdw blurRad="38100" dist="38100" dir="2700000" algn="ctr" rotWithShape="0">
                  <a:schemeClr val="bg1">
                    <a:lumMod val="85000"/>
                  </a:schemeClr>
                </a:outerShdw>
              </a:effectLst>
              <a:latin typeface="TriplexBold"/>
            </a:endParaRPr>
          </a:p>
        </p:txBody>
      </p:sp>
      <p:sp>
        <p:nvSpPr>
          <p:cNvPr id="16" name="Rounded Rectangle 15"/>
          <p:cNvSpPr/>
          <p:nvPr/>
        </p:nvSpPr>
        <p:spPr bwMode="auto">
          <a:xfrm>
            <a:off x="2667000" y="3505200"/>
            <a:ext cx="1066800" cy="568411"/>
          </a:xfrm>
          <a:prstGeom prst="roundRect">
            <a:avLst/>
          </a:prstGeom>
          <a:solidFill>
            <a:srgbClr val="87BEDC"/>
          </a:solidFill>
          <a:ln w="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extrusionH="76200" contourW="12700">
            <a:extrusionClr>
              <a:schemeClr val="bg1"/>
            </a:extrusionClr>
            <a:contourClr>
              <a:schemeClr val="bg1"/>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Segoe UI" pitchFamily="34" charset="0"/>
                <a:cs typeface="Segoe UI" pitchFamily="34" charset="0"/>
              </a:rPr>
              <a:t>Operations</a:t>
            </a:r>
            <a:endParaRPr kumimoji="0" lang="en-US" sz="1200" b="0" i="0" u="none" strike="noStrike" cap="none" normalizeH="0" baseline="0" dirty="0">
              <a:ln>
                <a:noFill/>
              </a:ln>
              <a:effectLst/>
              <a:latin typeface="Segoe UI" pitchFamily="34" charset="0"/>
              <a:cs typeface="Segoe UI" pitchFamily="34" charset="0"/>
            </a:endParaRPr>
          </a:p>
        </p:txBody>
      </p:sp>
      <p:sp>
        <p:nvSpPr>
          <p:cNvPr id="19" name="Rounded Rectangle 18"/>
          <p:cNvSpPr/>
          <p:nvPr/>
        </p:nvSpPr>
        <p:spPr bwMode="auto">
          <a:xfrm>
            <a:off x="609600" y="3505200"/>
            <a:ext cx="901390" cy="454111"/>
          </a:xfrm>
          <a:prstGeom prst="roundRect">
            <a:avLst/>
          </a:prstGeom>
          <a:solidFill>
            <a:srgbClr val="00008D"/>
          </a:solidFill>
          <a:ln w="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extrusionH="76200" contourW="12700">
            <a:extrusionClr>
              <a:schemeClr val="bg1"/>
            </a:extrusionClr>
            <a:contourClr>
              <a:schemeClr val="bg1"/>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bg1"/>
                </a:solidFill>
                <a:latin typeface="Segoe UI" pitchFamily="34" charset="0"/>
                <a:cs typeface="Segoe UI" pitchFamily="34" charset="0"/>
              </a:rPr>
              <a:t>Projects</a:t>
            </a:r>
            <a:endParaRPr kumimoji="0" lang="en-US" sz="1200" b="0" i="0" u="none" strike="noStrike" cap="none" normalizeH="0" baseline="0" dirty="0">
              <a:ln>
                <a:noFill/>
              </a:ln>
              <a:solidFill>
                <a:schemeClr val="bg1"/>
              </a:solidFill>
              <a:effectLst/>
              <a:latin typeface="Segoe UI" pitchFamily="34" charset="0"/>
              <a:cs typeface="Segoe UI" pitchFamily="34" charset="0"/>
            </a:endParaRPr>
          </a:p>
        </p:txBody>
      </p:sp>
      <p:sp>
        <p:nvSpPr>
          <p:cNvPr id="20" name="Rounded Rectangle 19"/>
          <p:cNvSpPr/>
          <p:nvPr/>
        </p:nvSpPr>
        <p:spPr bwMode="auto">
          <a:xfrm>
            <a:off x="1371600" y="5448301"/>
            <a:ext cx="1600200" cy="952499"/>
          </a:xfrm>
          <a:prstGeom prst="roundRect">
            <a:avLst/>
          </a:prstGeom>
          <a:solidFill>
            <a:srgbClr val="92D050"/>
          </a:solidFill>
          <a:ln w="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extrusionH="76200" contourW="12700">
            <a:extrusionClr>
              <a:schemeClr val="bg1"/>
            </a:extrusionClr>
            <a:contourClr>
              <a:schemeClr val="bg1"/>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latin typeface="Segoe UI" pitchFamily="34" charset="0"/>
                <a:cs typeface="Segoe UI" pitchFamily="34" charset="0"/>
              </a:rPr>
              <a:t>Incidents</a:t>
            </a:r>
            <a:endParaRPr kumimoji="0" lang="en-US" sz="1400" b="0" i="0" u="none" strike="noStrike" cap="none" normalizeH="0" baseline="0" dirty="0">
              <a:ln>
                <a:noFill/>
              </a:ln>
              <a:effectLst/>
              <a:latin typeface="Segoe UI" pitchFamily="34" charset="0"/>
              <a:cs typeface="Segoe UI" pitchFamily="34" charset="0"/>
            </a:endParaRPr>
          </a:p>
        </p:txBody>
      </p:sp>
      <p:cxnSp>
        <p:nvCxnSpPr>
          <p:cNvPr id="25" name="Straight Arrow Connector 24"/>
          <p:cNvCxnSpPr/>
          <p:nvPr/>
        </p:nvCxnSpPr>
        <p:spPr bwMode="auto">
          <a:xfrm flipH="1" flipV="1">
            <a:off x="1587190" y="4002559"/>
            <a:ext cx="275063" cy="213154"/>
          </a:xfrm>
          <a:prstGeom prst="straightConnector1">
            <a:avLst/>
          </a:prstGeom>
          <a:solidFill>
            <a:schemeClr val="accent1"/>
          </a:solidFill>
          <a:ln w="28575" cap="flat" cmpd="sng" algn="ctr">
            <a:solidFill>
              <a:srgbClr val="1B3A89"/>
            </a:solidFill>
            <a:prstDash val="solid"/>
            <a:round/>
            <a:headEnd type="arrow"/>
            <a:tailEnd type="arrow"/>
          </a:ln>
          <a:effectLst/>
        </p:spPr>
      </p:cxnSp>
      <p:sp>
        <p:nvSpPr>
          <p:cNvPr id="32" name="Rounded Rectangle 31"/>
          <p:cNvSpPr/>
          <p:nvPr/>
        </p:nvSpPr>
        <p:spPr bwMode="auto">
          <a:xfrm>
            <a:off x="7393259" y="2895600"/>
            <a:ext cx="1217341" cy="1101811"/>
          </a:xfrm>
          <a:prstGeom prst="roundRect">
            <a:avLst/>
          </a:prstGeom>
          <a:solidFill>
            <a:srgbClr val="87BEDC"/>
          </a:solidFill>
          <a:ln w="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extrusionH="76200" contourW="12700">
            <a:extrusionClr>
              <a:schemeClr val="bg1"/>
            </a:extrusionClr>
            <a:contourClr>
              <a:schemeClr val="bg1"/>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latin typeface="Segoe UI" pitchFamily="34" charset="0"/>
                <a:cs typeface="Segoe UI" pitchFamily="34" charset="0"/>
              </a:rPr>
              <a:t>Operations</a:t>
            </a:r>
            <a:endParaRPr kumimoji="0" lang="en-US" sz="1400" b="0" i="0" u="none" strike="noStrike" cap="none" normalizeH="0" baseline="0" dirty="0">
              <a:ln>
                <a:noFill/>
              </a:ln>
              <a:effectLst/>
              <a:latin typeface="Segoe UI" pitchFamily="34" charset="0"/>
              <a:cs typeface="Segoe UI" pitchFamily="34" charset="0"/>
            </a:endParaRPr>
          </a:p>
        </p:txBody>
      </p:sp>
      <p:sp>
        <p:nvSpPr>
          <p:cNvPr id="33" name="Rounded Rectangle 32"/>
          <p:cNvSpPr/>
          <p:nvPr/>
        </p:nvSpPr>
        <p:spPr bwMode="auto">
          <a:xfrm>
            <a:off x="5486400" y="3581401"/>
            <a:ext cx="762000" cy="304799"/>
          </a:xfrm>
          <a:prstGeom prst="roundRect">
            <a:avLst/>
          </a:prstGeom>
          <a:solidFill>
            <a:srgbClr val="00008D"/>
          </a:solidFill>
          <a:ln w="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extrusionH="76200" contourW="12700">
            <a:extrusionClr>
              <a:schemeClr val="bg1"/>
            </a:extrusionClr>
            <a:contourClr>
              <a:schemeClr val="bg1"/>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bg1"/>
                </a:solidFill>
                <a:latin typeface="Segoe UI" pitchFamily="34" charset="0"/>
                <a:cs typeface="Segoe UI" pitchFamily="34" charset="0"/>
              </a:rPr>
              <a:t>Projects</a:t>
            </a:r>
            <a:endParaRPr kumimoji="0" lang="en-US" sz="1200" b="0" i="0" u="none" strike="noStrike" cap="none" normalizeH="0" baseline="0" dirty="0">
              <a:ln>
                <a:noFill/>
              </a:ln>
              <a:solidFill>
                <a:schemeClr val="bg1"/>
              </a:solidFill>
              <a:effectLst/>
              <a:latin typeface="Segoe UI" pitchFamily="34" charset="0"/>
              <a:cs typeface="Segoe UI" pitchFamily="34" charset="0"/>
            </a:endParaRPr>
          </a:p>
        </p:txBody>
      </p:sp>
      <p:sp>
        <p:nvSpPr>
          <p:cNvPr id="34" name="Rounded Rectangle 33"/>
          <p:cNvSpPr/>
          <p:nvPr/>
        </p:nvSpPr>
        <p:spPr bwMode="auto">
          <a:xfrm>
            <a:off x="6488939" y="5603789"/>
            <a:ext cx="1054861" cy="644611"/>
          </a:xfrm>
          <a:prstGeom prst="roundRect">
            <a:avLst/>
          </a:prstGeom>
          <a:solidFill>
            <a:srgbClr val="92D050"/>
          </a:solidFill>
          <a:ln w="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extrusionH="76200" contourW="12700">
            <a:extrusionClr>
              <a:schemeClr val="bg1"/>
            </a:extrusionClr>
            <a:contourClr>
              <a:schemeClr val="bg1"/>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Segoe UI" pitchFamily="34" charset="0"/>
                <a:cs typeface="Segoe UI" pitchFamily="34" charset="0"/>
              </a:rPr>
              <a:t>Incidents</a:t>
            </a:r>
            <a:endParaRPr kumimoji="0" lang="en-US" sz="1200" b="0" i="0" u="none" strike="noStrike" cap="none" normalizeH="0" baseline="0" dirty="0">
              <a:ln>
                <a:noFill/>
              </a:ln>
              <a:effectLst/>
              <a:latin typeface="Segoe UI" pitchFamily="34" charset="0"/>
              <a:cs typeface="Segoe UI" pitchFamily="34" charset="0"/>
            </a:endParaRPr>
          </a:p>
        </p:txBody>
      </p:sp>
      <p:sp>
        <p:nvSpPr>
          <p:cNvPr id="42" name="Rounded Rectangle 41"/>
          <p:cNvSpPr/>
          <p:nvPr/>
        </p:nvSpPr>
        <p:spPr bwMode="auto">
          <a:xfrm>
            <a:off x="5181600" y="1295400"/>
            <a:ext cx="990600" cy="531342"/>
          </a:xfrm>
          <a:prstGeom prst="roundRect">
            <a:avLst/>
          </a:prstGeom>
          <a:solidFill>
            <a:srgbClr val="87BEDC"/>
          </a:solidFill>
          <a:ln w="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extrusionH="76200" contourW="12700">
            <a:extrusionClr>
              <a:schemeClr val="bg1"/>
            </a:extrusionClr>
            <a:contourClr>
              <a:schemeClr val="bg1"/>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Segoe UI" pitchFamily="34" charset="0"/>
                <a:cs typeface="Segoe UI" pitchFamily="34" charset="0"/>
              </a:rPr>
              <a:t>Operations</a:t>
            </a:r>
            <a:endParaRPr kumimoji="0" lang="en-US" sz="1200" b="0" i="0" u="none" strike="noStrike" cap="none" normalizeH="0" baseline="0" dirty="0">
              <a:ln>
                <a:noFill/>
              </a:ln>
              <a:effectLst/>
              <a:latin typeface="Segoe UI" pitchFamily="34" charset="0"/>
              <a:cs typeface="Segoe UI" pitchFamily="34" charset="0"/>
            </a:endParaRPr>
          </a:p>
        </p:txBody>
      </p:sp>
      <p:sp>
        <p:nvSpPr>
          <p:cNvPr id="43" name="Rounded Rectangle 42"/>
          <p:cNvSpPr/>
          <p:nvPr/>
        </p:nvSpPr>
        <p:spPr bwMode="auto">
          <a:xfrm>
            <a:off x="2743200" y="1064741"/>
            <a:ext cx="1286611" cy="788773"/>
          </a:xfrm>
          <a:prstGeom prst="roundRect">
            <a:avLst/>
          </a:prstGeom>
          <a:solidFill>
            <a:srgbClr val="00008D"/>
          </a:solidFill>
          <a:ln w="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extrusionH="76200" contourW="12700">
            <a:extrusionClr>
              <a:schemeClr val="bg1"/>
            </a:extrusionClr>
            <a:contourClr>
              <a:schemeClr val="bg1"/>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bg1"/>
                </a:solidFill>
                <a:latin typeface="Segoe UI" pitchFamily="34" charset="0"/>
                <a:cs typeface="Segoe UI" pitchFamily="34" charset="0"/>
              </a:rPr>
              <a:t>Projects</a:t>
            </a:r>
            <a:endParaRPr kumimoji="0" lang="en-US" sz="1400" b="0" i="0" u="none" strike="noStrike" cap="none" normalizeH="0" baseline="0" dirty="0">
              <a:ln>
                <a:noFill/>
              </a:ln>
              <a:solidFill>
                <a:schemeClr val="bg1"/>
              </a:solidFill>
              <a:effectLst/>
              <a:latin typeface="Segoe UI" pitchFamily="34" charset="0"/>
              <a:cs typeface="Segoe UI" pitchFamily="34" charset="0"/>
            </a:endParaRPr>
          </a:p>
        </p:txBody>
      </p:sp>
      <p:sp>
        <p:nvSpPr>
          <p:cNvPr id="44" name="Rounded Rectangle 43"/>
          <p:cNvSpPr/>
          <p:nvPr/>
        </p:nvSpPr>
        <p:spPr bwMode="auto">
          <a:xfrm>
            <a:off x="4243329" y="3352801"/>
            <a:ext cx="862071" cy="228599"/>
          </a:xfrm>
          <a:prstGeom prst="roundRect">
            <a:avLst/>
          </a:prstGeom>
          <a:solidFill>
            <a:srgbClr val="92D050"/>
          </a:solidFill>
          <a:ln w="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extrusionH="76200" contourW="12700">
            <a:extrusionClr>
              <a:schemeClr val="bg1"/>
            </a:extrusionClr>
            <a:contourClr>
              <a:schemeClr val="bg1"/>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Segoe UI" pitchFamily="34" charset="0"/>
                <a:cs typeface="Segoe UI" pitchFamily="34" charset="0"/>
              </a:rPr>
              <a:t>Incidents</a:t>
            </a:r>
            <a:endParaRPr kumimoji="0" lang="en-US" sz="1200" b="0" i="0" u="none" strike="noStrike" cap="none" normalizeH="0" baseline="0" dirty="0">
              <a:ln>
                <a:noFill/>
              </a:ln>
              <a:effectLst/>
              <a:latin typeface="Segoe UI" pitchFamily="34" charset="0"/>
              <a:cs typeface="Segoe UI" pitchFamily="34" charset="0"/>
            </a:endParaRPr>
          </a:p>
        </p:txBody>
      </p:sp>
      <p:cxnSp>
        <p:nvCxnSpPr>
          <p:cNvPr id="45" name="Straight Arrow Connector 44"/>
          <p:cNvCxnSpPr/>
          <p:nvPr/>
        </p:nvCxnSpPr>
        <p:spPr bwMode="auto">
          <a:xfrm flipH="1" flipV="1">
            <a:off x="4066929" y="1847335"/>
            <a:ext cx="276471" cy="210065"/>
          </a:xfrm>
          <a:prstGeom prst="straightConnector1">
            <a:avLst/>
          </a:prstGeom>
          <a:solidFill>
            <a:schemeClr val="accent1"/>
          </a:solidFill>
          <a:ln w="28575" cap="flat" cmpd="sng" algn="ctr">
            <a:solidFill>
              <a:srgbClr val="1B3A89"/>
            </a:solidFill>
            <a:prstDash val="solid"/>
            <a:round/>
            <a:headEnd type="arrow"/>
            <a:tailEnd type="arrow"/>
          </a:ln>
          <a:effectLst/>
        </p:spPr>
      </p:cxnSp>
      <p:cxnSp>
        <p:nvCxnSpPr>
          <p:cNvPr id="29" name="Straight Arrow Connector 28"/>
          <p:cNvCxnSpPr/>
          <p:nvPr/>
        </p:nvCxnSpPr>
        <p:spPr bwMode="auto">
          <a:xfrm flipV="1">
            <a:off x="6934200" y="5132173"/>
            <a:ext cx="3669" cy="354227"/>
          </a:xfrm>
          <a:prstGeom prst="straightConnector1">
            <a:avLst/>
          </a:prstGeom>
          <a:solidFill>
            <a:schemeClr val="accent1"/>
          </a:solidFill>
          <a:ln w="28575" cap="flat" cmpd="sng" algn="ctr">
            <a:solidFill>
              <a:srgbClr val="1B3A89"/>
            </a:solidFill>
            <a:prstDash val="solid"/>
            <a:round/>
            <a:headEnd type="arrow"/>
            <a:tailEnd type="arrow"/>
          </a:ln>
          <a:effectLst/>
        </p:spPr>
      </p:cxnSp>
      <p:pic>
        <p:nvPicPr>
          <p:cNvPr id="1027" name="Picture 3"/>
          <p:cNvPicPr>
            <a:picLocks noChangeAspect="1" noChangeArrowheads="1"/>
          </p:cNvPicPr>
          <p:nvPr/>
        </p:nvPicPr>
        <p:blipFill>
          <a:blip r:embed="rId4"/>
          <a:srcRect/>
          <a:stretch>
            <a:fillRect/>
          </a:stretch>
        </p:blipFill>
        <p:spPr bwMode="auto">
          <a:xfrm>
            <a:off x="1828800" y="4114800"/>
            <a:ext cx="600075" cy="1047750"/>
          </a:xfrm>
          <a:prstGeom prst="rect">
            <a:avLst/>
          </a:prstGeom>
          <a:noFill/>
          <a:ln w="9525">
            <a:noFill/>
            <a:miter lim="800000"/>
            <a:headEnd/>
            <a:tailEnd/>
          </a:ln>
        </p:spPr>
      </p:pic>
      <p:cxnSp>
        <p:nvCxnSpPr>
          <p:cNvPr id="11" name="Straight Arrow Connector 10"/>
          <p:cNvCxnSpPr/>
          <p:nvPr/>
        </p:nvCxnSpPr>
        <p:spPr bwMode="auto">
          <a:xfrm flipV="1">
            <a:off x="2343615" y="4002559"/>
            <a:ext cx="275063" cy="213154"/>
          </a:xfrm>
          <a:prstGeom prst="straightConnector1">
            <a:avLst/>
          </a:prstGeom>
          <a:solidFill>
            <a:schemeClr val="accent1"/>
          </a:solidFill>
          <a:ln w="28575" cap="flat" cmpd="sng" algn="ctr">
            <a:solidFill>
              <a:srgbClr val="1B3A89"/>
            </a:solidFill>
            <a:prstDash val="solid"/>
            <a:round/>
            <a:headEnd type="arrow"/>
            <a:tailEnd type="arrow"/>
          </a:ln>
          <a:effectLst/>
        </p:spPr>
      </p:cxnSp>
      <p:cxnSp>
        <p:nvCxnSpPr>
          <p:cNvPr id="27" name="Straight Arrow Connector 26"/>
          <p:cNvCxnSpPr/>
          <p:nvPr/>
        </p:nvCxnSpPr>
        <p:spPr bwMode="auto">
          <a:xfrm flipV="1">
            <a:off x="2133600" y="5029200"/>
            <a:ext cx="3669" cy="354227"/>
          </a:xfrm>
          <a:prstGeom prst="straightConnector1">
            <a:avLst/>
          </a:prstGeom>
          <a:solidFill>
            <a:schemeClr val="accent1"/>
          </a:solidFill>
          <a:ln w="28575" cap="flat" cmpd="sng" algn="ctr">
            <a:solidFill>
              <a:srgbClr val="1B3A89"/>
            </a:solidFill>
            <a:prstDash val="solid"/>
            <a:round/>
            <a:headEnd type="arrow"/>
            <a:tailEnd type="arrow"/>
          </a:ln>
          <a:effectLst/>
        </p:spPr>
      </p:cxnSp>
      <p:pic>
        <p:nvPicPr>
          <p:cNvPr id="1028" name="Picture 4"/>
          <p:cNvPicPr>
            <a:picLocks noChangeAspect="1" noChangeArrowheads="1"/>
          </p:cNvPicPr>
          <p:nvPr/>
        </p:nvPicPr>
        <p:blipFill>
          <a:blip r:embed="rId5"/>
          <a:srcRect/>
          <a:stretch>
            <a:fillRect/>
          </a:stretch>
        </p:blipFill>
        <p:spPr bwMode="auto">
          <a:xfrm>
            <a:off x="6553200" y="4114800"/>
            <a:ext cx="809625" cy="1047750"/>
          </a:xfrm>
          <a:prstGeom prst="rect">
            <a:avLst/>
          </a:prstGeom>
          <a:noFill/>
          <a:ln w="9525">
            <a:noFill/>
            <a:miter lim="800000"/>
            <a:headEnd/>
            <a:tailEnd/>
          </a:ln>
        </p:spPr>
      </p:pic>
      <p:cxnSp>
        <p:nvCxnSpPr>
          <p:cNvPr id="31" name="Straight Arrow Connector 30"/>
          <p:cNvCxnSpPr/>
          <p:nvPr/>
        </p:nvCxnSpPr>
        <p:spPr bwMode="auto">
          <a:xfrm flipV="1">
            <a:off x="7110761" y="3926359"/>
            <a:ext cx="282498" cy="213154"/>
          </a:xfrm>
          <a:prstGeom prst="straightConnector1">
            <a:avLst/>
          </a:prstGeom>
          <a:solidFill>
            <a:schemeClr val="accent1"/>
          </a:solidFill>
          <a:ln w="28575" cap="flat" cmpd="sng" algn="ctr">
            <a:solidFill>
              <a:srgbClr val="1B3A89"/>
            </a:solidFill>
            <a:prstDash val="solid"/>
            <a:round/>
            <a:headEnd type="arrow"/>
            <a:tailEnd type="arrow"/>
          </a:ln>
          <a:effectLst/>
        </p:spPr>
      </p:cxnSp>
      <p:cxnSp>
        <p:nvCxnSpPr>
          <p:cNvPr id="35" name="Straight Arrow Connector 34"/>
          <p:cNvCxnSpPr/>
          <p:nvPr/>
        </p:nvCxnSpPr>
        <p:spPr bwMode="auto">
          <a:xfrm flipH="1" flipV="1">
            <a:off x="6333893" y="3926359"/>
            <a:ext cx="282498" cy="213154"/>
          </a:xfrm>
          <a:prstGeom prst="straightConnector1">
            <a:avLst/>
          </a:prstGeom>
          <a:solidFill>
            <a:schemeClr val="accent1"/>
          </a:solidFill>
          <a:ln w="28575" cap="flat" cmpd="sng" algn="ctr">
            <a:solidFill>
              <a:srgbClr val="1B3A89"/>
            </a:solidFill>
            <a:prstDash val="solid"/>
            <a:round/>
            <a:headEnd type="arrow"/>
            <a:tailEnd type="arrow"/>
          </a:ln>
          <a:effectLst/>
        </p:spPr>
      </p:cxnSp>
      <p:pic>
        <p:nvPicPr>
          <p:cNvPr id="1030" name="Picture 6"/>
          <p:cNvPicPr>
            <a:picLocks noChangeAspect="1" noChangeArrowheads="1"/>
          </p:cNvPicPr>
          <p:nvPr/>
        </p:nvPicPr>
        <p:blipFill>
          <a:blip r:embed="rId6"/>
          <a:srcRect/>
          <a:stretch>
            <a:fillRect/>
          </a:stretch>
        </p:blipFill>
        <p:spPr bwMode="auto">
          <a:xfrm>
            <a:off x="4219575" y="2057400"/>
            <a:ext cx="885825" cy="914400"/>
          </a:xfrm>
          <a:prstGeom prst="rect">
            <a:avLst/>
          </a:prstGeom>
          <a:noFill/>
          <a:ln w="9525">
            <a:noFill/>
            <a:miter lim="800000"/>
            <a:headEnd/>
            <a:tailEnd/>
          </a:ln>
        </p:spPr>
      </p:pic>
      <p:cxnSp>
        <p:nvCxnSpPr>
          <p:cNvPr id="41" name="Straight Arrow Connector 40"/>
          <p:cNvCxnSpPr/>
          <p:nvPr/>
        </p:nvCxnSpPr>
        <p:spPr bwMode="auto">
          <a:xfrm flipV="1">
            <a:off x="4775683" y="1783492"/>
            <a:ext cx="276471" cy="210065"/>
          </a:xfrm>
          <a:prstGeom prst="straightConnector1">
            <a:avLst/>
          </a:prstGeom>
          <a:solidFill>
            <a:schemeClr val="accent1"/>
          </a:solidFill>
          <a:ln w="28575" cap="flat" cmpd="sng" algn="ctr">
            <a:solidFill>
              <a:srgbClr val="1B3A89"/>
            </a:solidFill>
            <a:prstDash val="solid"/>
            <a:round/>
            <a:headEnd type="arrow"/>
            <a:tailEnd type="arrow"/>
          </a:ln>
          <a:effectLst/>
        </p:spPr>
      </p:cxnSp>
      <p:cxnSp>
        <p:nvCxnSpPr>
          <p:cNvPr id="46" name="Straight Arrow Connector 45"/>
          <p:cNvCxnSpPr/>
          <p:nvPr/>
        </p:nvCxnSpPr>
        <p:spPr bwMode="auto">
          <a:xfrm flipV="1">
            <a:off x="4644531" y="2922373"/>
            <a:ext cx="3669" cy="354227"/>
          </a:xfrm>
          <a:prstGeom prst="straightConnector1">
            <a:avLst/>
          </a:prstGeom>
          <a:solidFill>
            <a:schemeClr val="accent1"/>
          </a:solidFill>
          <a:ln w="28575" cap="flat" cmpd="sng" algn="ctr">
            <a:solidFill>
              <a:srgbClr val="1B3A89"/>
            </a:solidFill>
            <a:prstDash val="solid"/>
            <a:round/>
            <a:headEnd type="arrow"/>
            <a:tailEnd type="arrow"/>
          </a:ln>
          <a:effectLst/>
        </p:spPr>
      </p:cxn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6" name="Rectangle 2"/>
          <p:cNvSpPr>
            <a:spLocks noChangeArrowheads="1"/>
          </p:cNvSpPr>
          <p:nvPr/>
        </p:nvSpPr>
        <p:spPr bwMode="auto">
          <a:xfrm>
            <a:off x="533400" y="685800"/>
            <a:ext cx="8001000" cy="571500"/>
          </a:xfrm>
          <a:prstGeom prst="rect">
            <a:avLst/>
          </a:prstGeom>
          <a:noFill/>
          <a:ln w="9525">
            <a:noFill/>
            <a:miter lim="800000"/>
            <a:headEnd/>
            <a:tailEnd/>
          </a:ln>
        </p:spPr>
        <p:txBody>
          <a:bodyPr anchor="ct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Telling the Whole Story: Basic Required Data</a:t>
            </a:r>
            <a:endParaRPr lang="en-US" b="1" dirty="0">
              <a:solidFill>
                <a:srgbClr val="92D050"/>
              </a:solidFill>
              <a:effectLst>
                <a:outerShdw blurRad="38100" dist="38100" dir="2700000" algn="ctr" rotWithShape="0">
                  <a:schemeClr val="bg1">
                    <a:lumMod val="85000"/>
                  </a:schemeClr>
                </a:outerShdw>
              </a:effectLst>
              <a:latin typeface="TriplexBold"/>
            </a:endParaRPr>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6628" name="Picture 4"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8"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
        <p:nvSpPr>
          <p:cNvPr id="9" name="Rectangle 3"/>
          <p:cNvSpPr>
            <a:spLocks noChangeArrowheads="1"/>
          </p:cNvSpPr>
          <p:nvPr/>
        </p:nvSpPr>
        <p:spPr bwMode="auto">
          <a:xfrm>
            <a:off x="228600" y="1371600"/>
            <a:ext cx="8534400" cy="4648200"/>
          </a:xfrm>
          <a:prstGeom prst="rect">
            <a:avLst/>
          </a:prstGeom>
          <a:noFill/>
          <a:ln w="9525">
            <a:noFill/>
            <a:miter lim="800000"/>
            <a:headEnd/>
            <a:tailEnd/>
          </a:ln>
        </p:spPr>
        <p:txBody>
          <a:bodyPr/>
          <a:lstStyle/>
          <a:p>
            <a:pPr marL="547688" lvl="1" indent="-342900">
              <a:spcBef>
                <a:spcPct val="40000"/>
              </a:spcBef>
              <a:buFontTx/>
              <a:buChar char="»"/>
            </a:pPr>
            <a:r>
              <a:rPr lang="en-US" sz="2000" dirty="0" smtClean="0">
                <a:solidFill>
                  <a:srgbClr val="3F5BC8"/>
                </a:solidFill>
                <a:latin typeface="Arial" pitchFamily="34" charset="0"/>
                <a:cs typeface="Arial" pitchFamily="34" charset="0"/>
              </a:rPr>
              <a:t>Builds upon basic requirements already presented</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Work inventory by category</a:t>
            </a:r>
          </a:p>
          <a:p>
            <a:pPr marL="1004888" lvl="2" indent="-342900">
              <a:spcBef>
                <a:spcPct val="40000"/>
              </a:spcBef>
              <a:buFontTx/>
              <a:buChar char="»"/>
            </a:pPr>
            <a:r>
              <a:rPr lang="en-US" sz="2000" dirty="0" smtClean="0">
                <a:solidFill>
                  <a:srgbClr val="3F5BC8"/>
                </a:solidFill>
                <a:latin typeface="Arial" pitchFamily="34" charset="0"/>
                <a:cs typeface="Arial" pitchFamily="34" charset="0"/>
              </a:rPr>
              <a:t>“Smaller than a project” work activities</a:t>
            </a:r>
          </a:p>
          <a:p>
            <a:pPr marL="1004888" lvl="2" indent="-342900">
              <a:spcBef>
                <a:spcPct val="40000"/>
              </a:spcBef>
              <a:buFontTx/>
              <a:buChar char="»"/>
            </a:pPr>
            <a:r>
              <a:rPr lang="en-US" sz="2000" dirty="0" smtClean="0">
                <a:solidFill>
                  <a:srgbClr val="3F5BC8"/>
                </a:solidFill>
                <a:latin typeface="Arial" pitchFamily="34" charset="0"/>
                <a:cs typeface="Arial" pitchFamily="34" charset="0"/>
              </a:rPr>
              <a:t>Incidents (if within scope)</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Formal service portfolio</a:t>
            </a:r>
          </a:p>
          <a:p>
            <a:pPr marL="547688" lvl="1" indent="-342900">
              <a:spcBef>
                <a:spcPct val="40000"/>
              </a:spcBef>
              <a:buFontTx/>
              <a:buChar char="»"/>
            </a:pPr>
            <a:r>
              <a:rPr lang="en-US" sz="2000" b="1" dirty="0" smtClean="0">
                <a:solidFill>
                  <a:srgbClr val="3F5BC8"/>
                </a:solidFill>
                <a:latin typeface="Arial" pitchFamily="34" charset="0"/>
                <a:cs typeface="Arial" pitchFamily="34" charset="0"/>
              </a:rPr>
              <a:t>Added </a:t>
            </a:r>
            <a:r>
              <a:rPr lang="en-US" sz="2000" b="1" dirty="0" smtClean="0">
                <a:solidFill>
                  <a:srgbClr val="3F5BC8"/>
                </a:solidFill>
                <a:latin typeface="Arial" pitchFamily="34" charset="0"/>
                <a:cs typeface="Arial" pitchFamily="34" charset="0"/>
              </a:rPr>
              <a:t>complexity </a:t>
            </a:r>
          </a:p>
          <a:p>
            <a:pPr marL="1004888" lvl="2" indent="-342900">
              <a:spcBef>
                <a:spcPct val="40000"/>
              </a:spcBef>
              <a:buFontTx/>
              <a:buChar char="»"/>
            </a:pPr>
            <a:r>
              <a:rPr lang="en-US" sz="2000" dirty="0" smtClean="0">
                <a:solidFill>
                  <a:srgbClr val="3F5BC8"/>
                </a:solidFill>
                <a:latin typeface="Arial" pitchFamily="34" charset="0"/>
                <a:cs typeface="Arial" pitchFamily="34" charset="0"/>
              </a:rPr>
              <a:t>Requires </a:t>
            </a:r>
            <a:r>
              <a:rPr lang="en-US" sz="2000" dirty="0" smtClean="0">
                <a:solidFill>
                  <a:srgbClr val="3F5BC8"/>
                </a:solidFill>
                <a:latin typeface="Arial" pitchFamily="34" charset="0"/>
                <a:cs typeface="Arial" pitchFamily="34" charset="0"/>
              </a:rPr>
              <a:t>more</a:t>
            </a:r>
            <a:r>
              <a:rPr lang="en-US" sz="2000" dirty="0" smtClean="0">
                <a:solidFill>
                  <a:srgbClr val="3F5BC8"/>
                </a:solidFill>
                <a:latin typeface="Arial" pitchFamily="34" charset="0"/>
                <a:cs typeface="Arial" pitchFamily="34" charset="0"/>
              </a:rPr>
              <a:t> </a:t>
            </a:r>
            <a:r>
              <a:rPr lang="en-US" sz="2000" dirty="0" smtClean="0">
                <a:solidFill>
                  <a:srgbClr val="3F5BC8"/>
                </a:solidFill>
                <a:latin typeface="Arial" pitchFamily="34" charset="0"/>
                <a:cs typeface="Arial" pitchFamily="34" charset="0"/>
              </a:rPr>
              <a:t>process </a:t>
            </a:r>
            <a:r>
              <a:rPr lang="en-US" sz="2000" dirty="0" smtClean="0">
                <a:solidFill>
                  <a:srgbClr val="3F5BC8"/>
                </a:solidFill>
                <a:latin typeface="Arial" pitchFamily="34" charset="0"/>
                <a:cs typeface="Arial" pitchFamily="34" charset="0"/>
              </a:rPr>
              <a:t>rigor</a:t>
            </a:r>
          </a:p>
          <a:p>
            <a:pPr marL="1004888" lvl="2" indent="-342900">
              <a:spcBef>
                <a:spcPct val="40000"/>
              </a:spcBef>
              <a:buFontTx/>
              <a:buChar char="»"/>
            </a:pPr>
            <a:r>
              <a:rPr lang="en-US" sz="2000" dirty="0" smtClean="0">
                <a:solidFill>
                  <a:srgbClr val="3F5BC8"/>
                </a:solidFill>
                <a:latin typeface="Arial" pitchFamily="34" charset="0"/>
                <a:cs typeface="Arial" pitchFamily="34" charset="0"/>
              </a:rPr>
              <a:t>Clear definitions of services and catalog items</a:t>
            </a:r>
            <a:endParaRPr lang="en-US" sz="2000" dirty="0" smtClean="0">
              <a:solidFill>
                <a:srgbClr val="3F5BC8"/>
              </a:solidFill>
              <a:latin typeface="Arial" pitchFamily="34" charset="0"/>
              <a:cs typeface="Arial" pitchFamily="34" charset="0"/>
            </a:endParaRPr>
          </a:p>
          <a:p>
            <a:pPr marL="1004888" lvl="2" indent="-342900">
              <a:spcBef>
                <a:spcPct val="40000"/>
              </a:spcBef>
              <a:buFontTx/>
              <a:buChar char="»"/>
            </a:pPr>
            <a:r>
              <a:rPr lang="en-US" sz="2000" b="1" dirty="0" smtClean="0">
                <a:solidFill>
                  <a:srgbClr val="3F5BC8"/>
                </a:solidFill>
                <a:latin typeface="Arial" pitchFamily="34" charset="0"/>
                <a:cs typeface="Arial" pitchFamily="34" charset="0"/>
              </a:rPr>
              <a:t>Automation tools highly beneficial</a:t>
            </a:r>
          </a:p>
          <a:p>
            <a:pPr marL="547688" lvl="1" indent="-342900">
              <a:spcBef>
                <a:spcPct val="40000"/>
              </a:spcBef>
              <a:buFontTx/>
              <a:buChar char="»"/>
            </a:pPr>
            <a:endParaRPr lang="en-US" sz="2800" dirty="0" smtClean="0">
              <a:solidFill>
                <a:srgbClr val="3F5BC8"/>
              </a:solidFill>
              <a:latin typeface="Arial" pitchFamily="34" charset="0"/>
              <a:cs typeface="Arial" pitchFamily="34" charset="0"/>
            </a:endParaRPr>
          </a:p>
          <a:p>
            <a:pPr marL="547688" lvl="1" indent="-342900">
              <a:spcBef>
                <a:spcPct val="40000"/>
              </a:spcBef>
              <a:buFontTx/>
              <a:buChar char="»"/>
            </a:pPr>
            <a:endParaRPr lang="en-US" sz="2000" dirty="0" smtClean="0">
              <a:solidFill>
                <a:srgbClr val="3F5BC8"/>
              </a:solidFill>
              <a:latin typeface="Arial" pitchFamily="34" charset="0"/>
              <a:cs typeface="Arial" pitchFamily="34" charset="0"/>
            </a:endParaRPr>
          </a:p>
          <a:p>
            <a:pPr marL="547688" lvl="1" indent="-342900">
              <a:spcBef>
                <a:spcPct val="40000"/>
              </a:spcBef>
            </a:pPr>
            <a:r>
              <a:rPr lang="en-US" sz="2000" i="1" dirty="0" smtClean="0">
                <a:solidFill>
                  <a:srgbClr val="3F5BC8"/>
                </a:solidFill>
                <a:latin typeface="Arial" pitchFamily="34" charset="0"/>
                <a:cs typeface="Arial" pitchFamily="34" charset="0"/>
              </a:rPr>
              <a:t>		</a:t>
            </a:r>
            <a:endParaRPr lang="en-US" sz="2000" b="1" dirty="0">
              <a:solidFill>
                <a:srgbClr val="3F5BC8"/>
              </a:solidFill>
              <a:latin typeface="Arial" charset="0"/>
            </a:endParaRPr>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pic>
        <p:nvPicPr>
          <p:cNvPr id="26628" name="Picture 4"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pic>
        <p:nvPicPr>
          <p:cNvPr id="5" name="Picture 3"/>
          <p:cNvPicPr>
            <a:picLocks noChangeAspect="1" noChangeArrowheads="1"/>
          </p:cNvPicPr>
          <p:nvPr/>
        </p:nvPicPr>
        <p:blipFill>
          <a:blip r:embed="rId4"/>
          <a:srcRect/>
          <a:stretch>
            <a:fillRect/>
          </a:stretch>
        </p:blipFill>
        <p:spPr bwMode="auto">
          <a:xfrm>
            <a:off x="609600" y="1143000"/>
            <a:ext cx="4581570" cy="3200400"/>
          </a:xfrm>
          <a:prstGeom prst="rect">
            <a:avLst/>
          </a:prstGeom>
          <a:noFill/>
          <a:ln w="3175">
            <a:solidFill>
              <a:srgbClr val="395E87"/>
            </a:solidFill>
            <a:miter lim="800000"/>
            <a:headEnd/>
            <a:tailEnd/>
          </a:ln>
        </p:spPr>
      </p:pic>
      <p:pic>
        <p:nvPicPr>
          <p:cNvPr id="2050" name="Picture 2"/>
          <p:cNvPicPr>
            <a:picLocks noChangeAspect="1" noChangeArrowheads="1"/>
          </p:cNvPicPr>
          <p:nvPr/>
        </p:nvPicPr>
        <p:blipFill>
          <a:blip r:embed="rId5"/>
          <a:srcRect/>
          <a:stretch>
            <a:fillRect/>
          </a:stretch>
        </p:blipFill>
        <p:spPr bwMode="auto">
          <a:xfrm>
            <a:off x="3657600" y="2362200"/>
            <a:ext cx="4848737" cy="3876675"/>
          </a:xfrm>
          <a:prstGeom prst="rect">
            <a:avLst/>
          </a:prstGeom>
          <a:noFill/>
          <a:ln w="3175">
            <a:solidFill>
              <a:srgbClr val="395E87"/>
            </a:solidFill>
            <a:miter lim="800000"/>
            <a:headEnd/>
            <a:tailEnd/>
          </a:ln>
        </p:spPr>
      </p:pic>
      <p:sp>
        <p:nvSpPr>
          <p:cNvPr id="7" name="Rectangle 2"/>
          <p:cNvSpPr>
            <a:spLocks noChangeArrowheads="1"/>
          </p:cNvSpPr>
          <p:nvPr/>
        </p:nvSpPr>
        <p:spPr bwMode="auto">
          <a:xfrm>
            <a:off x="457200" y="495300"/>
            <a:ext cx="8153400" cy="571500"/>
          </a:xfrm>
          <a:prstGeom prst="rect">
            <a:avLst/>
          </a:prstGeom>
          <a:noFill/>
          <a:ln w="9525">
            <a:noFill/>
            <a:miter lim="800000"/>
            <a:headEnd/>
            <a:tailEnd/>
          </a:ln>
        </p:spPr>
        <p:txBody>
          <a:bodyPr anchor="ctr"/>
          <a:lstStyle/>
          <a:p>
            <a:r>
              <a:rPr lang="en-US" sz="2000" b="1" dirty="0" smtClean="0">
                <a:solidFill>
                  <a:srgbClr val="92D050"/>
                </a:solidFill>
                <a:effectLst>
                  <a:outerShdw blurRad="38100" dist="38100" dir="2700000" algn="ctr" rotWithShape="0">
                    <a:schemeClr val="bg1">
                      <a:lumMod val="85000"/>
                    </a:schemeClr>
                  </a:outerShdw>
                </a:effectLst>
                <a:latin typeface="Arial" charset="0"/>
              </a:rPr>
              <a:t>Reporting Example: The Portfolio View with Operational Work</a:t>
            </a:r>
            <a:endParaRPr lang="en-US" sz="2000" b="1" dirty="0">
              <a:solidFill>
                <a:srgbClr val="92D050"/>
              </a:solidFill>
              <a:effectLst>
                <a:outerShdw blurRad="38100" dist="38100" dir="2700000" algn="ctr" rotWithShape="0">
                  <a:schemeClr val="bg1">
                    <a:lumMod val="85000"/>
                  </a:schemeClr>
                </a:outerShdw>
              </a:effectLst>
              <a:latin typeface="TriplexBold"/>
            </a:endParaRPr>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pic>
        <p:nvPicPr>
          <p:cNvPr id="26628" name="Picture 4"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9" name="Rectangle 2"/>
          <p:cNvSpPr>
            <a:spLocks noChangeArrowheads="1"/>
          </p:cNvSpPr>
          <p:nvPr/>
        </p:nvSpPr>
        <p:spPr bwMode="auto">
          <a:xfrm>
            <a:off x="457200" y="495300"/>
            <a:ext cx="8153400" cy="571500"/>
          </a:xfrm>
          <a:prstGeom prst="rect">
            <a:avLst/>
          </a:prstGeom>
          <a:noFill/>
          <a:ln w="9525">
            <a:noFill/>
            <a:miter lim="800000"/>
            <a:headEnd/>
            <a:tailEnd/>
          </a:ln>
        </p:spPr>
        <p:txBody>
          <a:bodyPr anchor="ctr"/>
          <a:lstStyle/>
          <a:p>
            <a:r>
              <a:rPr lang="en-US" sz="2000" b="1" dirty="0" smtClean="0">
                <a:solidFill>
                  <a:srgbClr val="92D050"/>
                </a:solidFill>
                <a:effectLst>
                  <a:outerShdw blurRad="38100" dist="38100" dir="2700000" algn="ctr" rotWithShape="0">
                    <a:schemeClr val="bg1">
                      <a:lumMod val="85000"/>
                    </a:schemeClr>
                  </a:outerShdw>
                </a:effectLst>
                <a:latin typeface="Arial" charset="0"/>
              </a:rPr>
              <a:t>Reporting Example: Projects vs. Operational Work</a:t>
            </a:r>
            <a:endParaRPr lang="en-US" sz="2000" b="1" dirty="0">
              <a:solidFill>
                <a:srgbClr val="92D050"/>
              </a:solidFill>
              <a:effectLst>
                <a:outerShdw blurRad="38100" dist="38100" dir="2700000" algn="ctr" rotWithShape="0">
                  <a:schemeClr val="bg1">
                    <a:lumMod val="85000"/>
                  </a:schemeClr>
                </a:outerShdw>
              </a:effectLst>
              <a:latin typeface="TriplexBold"/>
            </a:endParaRPr>
          </a:p>
        </p:txBody>
      </p:sp>
      <p:pic>
        <p:nvPicPr>
          <p:cNvPr id="3074" name="Picture 2"/>
          <p:cNvPicPr>
            <a:picLocks noChangeAspect="1" noChangeArrowheads="1"/>
          </p:cNvPicPr>
          <p:nvPr/>
        </p:nvPicPr>
        <p:blipFill>
          <a:blip r:embed="rId4"/>
          <a:srcRect/>
          <a:stretch>
            <a:fillRect/>
          </a:stretch>
        </p:blipFill>
        <p:spPr bwMode="auto">
          <a:xfrm>
            <a:off x="1219200" y="1066800"/>
            <a:ext cx="6238875" cy="4914669"/>
          </a:xfrm>
          <a:prstGeom prst="rect">
            <a:avLst/>
          </a:prstGeom>
          <a:noFill/>
          <a:ln w="3175">
            <a:solidFill>
              <a:srgbClr val="395E87"/>
            </a:solidFill>
            <a:miter lim="800000"/>
            <a:headEnd/>
            <a:tailEnd/>
          </a:ln>
        </p:spPr>
      </p:pic>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6" name="Rectangle 2"/>
          <p:cNvSpPr>
            <a:spLocks noChangeArrowheads="1"/>
          </p:cNvSpPr>
          <p:nvPr/>
        </p:nvSpPr>
        <p:spPr bwMode="auto">
          <a:xfrm>
            <a:off x="457200" y="685800"/>
            <a:ext cx="8153400" cy="571500"/>
          </a:xfrm>
          <a:prstGeom prst="rect">
            <a:avLst/>
          </a:prstGeom>
          <a:noFill/>
          <a:ln w="9525">
            <a:noFill/>
            <a:miter lim="800000"/>
            <a:headEnd/>
            <a:tailEnd/>
          </a:ln>
        </p:spPr>
        <p:txBody>
          <a:bodyPr anchor="ctr"/>
          <a:lstStyle/>
          <a:p>
            <a:r>
              <a:rPr lang="en-US" b="1" dirty="0" smtClean="0">
                <a:solidFill>
                  <a:srgbClr val="92D050"/>
                </a:solidFill>
                <a:effectLst>
                  <a:outerShdw blurRad="38100" dist="38100" dir="2700000" algn="ctr" rotWithShape="0">
                    <a:schemeClr val="bg1">
                      <a:lumMod val="85000"/>
                    </a:schemeClr>
                  </a:outerShdw>
                </a:effectLst>
                <a:latin typeface="Arial" charset="0"/>
              </a:rPr>
              <a:t>Shift in Decision Making: Governance </a:t>
            </a:r>
            <a:r>
              <a:rPr lang="en-US" b="1" dirty="0" smtClean="0">
                <a:solidFill>
                  <a:srgbClr val="92D050"/>
                </a:solidFill>
                <a:effectLst>
                  <a:outerShdw blurRad="38100" dist="38100" dir="2700000" algn="ctr" rotWithShape="0">
                    <a:schemeClr val="bg1">
                      <a:lumMod val="85000"/>
                    </a:schemeClr>
                  </a:outerShdw>
                </a:effectLst>
                <a:latin typeface="Arial" charset="0"/>
              </a:rPr>
              <a:t>Committees (abbreviated)</a:t>
            </a:r>
            <a:endParaRPr lang="en-US" b="1" dirty="0">
              <a:solidFill>
                <a:srgbClr val="92D050"/>
              </a:solidFill>
              <a:effectLst>
                <a:outerShdw blurRad="38100" dist="38100" dir="2700000" algn="ctr" rotWithShape="0">
                  <a:schemeClr val="bg1">
                    <a:lumMod val="85000"/>
                  </a:schemeClr>
                </a:outerShdw>
              </a:effectLst>
              <a:latin typeface="TriplexBold"/>
            </a:endParaRPr>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6628" name="Picture 4"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8"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
        <p:nvSpPr>
          <p:cNvPr id="9" name="Rectangle 3"/>
          <p:cNvSpPr>
            <a:spLocks noChangeArrowheads="1"/>
          </p:cNvSpPr>
          <p:nvPr/>
        </p:nvSpPr>
        <p:spPr bwMode="auto">
          <a:xfrm>
            <a:off x="228600" y="1371600"/>
            <a:ext cx="8534400" cy="4648200"/>
          </a:xfrm>
          <a:prstGeom prst="rect">
            <a:avLst/>
          </a:prstGeom>
          <a:noFill/>
          <a:ln w="9525">
            <a:noFill/>
            <a:miter lim="800000"/>
            <a:headEnd/>
            <a:tailEnd/>
          </a:ln>
        </p:spPr>
        <p:txBody>
          <a:bodyPr/>
          <a:lstStyle/>
          <a:p>
            <a:pPr marL="547688" lvl="1" indent="-342900">
              <a:spcBef>
                <a:spcPct val="40000"/>
              </a:spcBef>
              <a:buFontTx/>
              <a:buChar char="»"/>
            </a:pPr>
            <a:r>
              <a:rPr lang="en-US" sz="2000" dirty="0" smtClean="0">
                <a:solidFill>
                  <a:srgbClr val="3F5BC8"/>
                </a:solidFill>
                <a:latin typeface="Arial" pitchFamily="34" charset="0"/>
                <a:cs typeface="Arial" pitchFamily="34" charset="0"/>
              </a:rPr>
              <a:t>Many structures </a:t>
            </a:r>
            <a:r>
              <a:rPr lang="en-US" sz="1000" dirty="0" smtClean="0">
                <a:solidFill>
                  <a:srgbClr val="3F5BC8"/>
                </a:solidFill>
                <a:latin typeface="Arial" pitchFamily="34" charset="0"/>
                <a:cs typeface="Arial" pitchFamily="34" charset="0"/>
              </a:rPr>
              <a:t>(worthy of several presentations!)</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Points Requiring Majority Agreement </a:t>
            </a:r>
            <a:r>
              <a:rPr lang="en-US" sz="1400" dirty="0" smtClean="0">
                <a:solidFill>
                  <a:srgbClr val="3F5BC8"/>
                </a:solidFill>
                <a:latin typeface="Arial" pitchFamily="34" charset="0"/>
                <a:cs typeface="Arial" pitchFamily="34" charset="0"/>
              </a:rPr>
              <a:t>(and/or executive requirement)</a:t>
            </a:r>
          </a:p>
          <a:p>
            <a:pPr marL="1004888" lvl="2" indent="-342900">
              <a:spcBef>
                <a:spcPct val="40000"/>
              </a:spcBef>
              <a:buFontTx/>
              <a:buChar char="»"/>
            </a:pPr>
            <a:r>
              <a:rPr lang="en-US" sz="2000" dirty="0" smtClean="0">
                <a:solidFill>
                  <a:srgbClr val="3F5BC8"/>
                </a:solidFill>
                <a:latin typeface="Arial" pitchFamily="34" charset="0"/>
                <a:cs typeface="Arial" pitchFamily="34" charset="0"/>
              </a:rPr>
              <a:t>Scope of decision making power</a:t>
            </a:r>
          </a:p>
          <a:p>
            <a:pPr marL="1004888" lvl="2" indent="-342900">
              <a:spcBef>
                <a:spcPct val="40000"/>
              </a:spcBef>
              <a:buFontTx/>
              <a:buChar char="»"/>
            </a:pPr>
            <a:r>
              <a:rPr lang="en-US" sz="2000" dirty="0" smtClean="0">
                <a:solidFill>
                  <a:srgbClr val="3F5BC8"/>
                </a:solidFill>
                <a:latin typeface="Arial" pitchFamily="34" charset="0"/>
                <a:cs typeface="Arial" pitchFamily="34" charset="0"/>
              </a:rPr>
              <a:t>Structure of meetings</a:t>
            </a:r>
          </a:p>
          <a:p>
            <a:pPr marL="1004888" lvl="2" indent="-342900">
              <a:spcBef>
                <a:spcPct val="40000"/>
              </a:spcBef>
              <a:buFontTx/>
              <a:buChar char="»"/>
            </a:pPr>
            <a:r>
              <a:rPr lang="en-US" sz="2000" dirty="0" smtClean="0">
                <a:solidFill>
                  <a:srgbClr val="3F5BC8"/>
                </a:solidFill>
                <a:latin typeface="Arial" pitchFamily="34" charset="0"/>
                <a:cs typeface="Arial" pitchFamily="34" charset="0"/>
              </a:rPr>
              <a:t>Frequency of meetings</a:t>
            </a:r>
          </a:p>
          <a:p>
            <a:pPr marL="1004888" lvl="2" indent="-342900">
              <a:spcBef>
                <a:spcPct val="40000"/>
              </a:spcBef>
              <a:buFontTx/>
              <a:buChar char="»"/>
            </a:pPr>
            <a:r>
              <a:rPr lang="en-US" sz="2000" dirty="0" smtClean="0">
                <a:solidFill>
                  <a:srgbClr val="3F5BC8"/>
                </a:solidFill>
                <a:latin typeface="Arial" pitchFamily="34" charset="0"/>
                <a:cs typeface="Arial" pitchFamily="34" charset="0"/>
              </a:rPr>
              <a:t>Information to be prepared for meetings </a:t>
            </a:r>
            <a:r>
              <a:rPr lang="en-US" sz="1400" dirty="0" smtClean="0">
                <a:solidFill>
                  <a:srgbClr val="3F5BC8"/>
                </a:solidFill>
                <a:latin typeface="Arial" pitchFamily="34" charset="0"/>
                <a:cs typeface="Arial" pitchFamily="34" charset="0"/>
              </a:rPr>
              <a:t>(by whom/when</a:t>
            </a:r>
            <a:r>
              <a:rPr lang="en-US" sz="1400" dirty="0" smtClean="0">
                <a:solidFill>
                  <a:srgbClr val="3F5BC8"/>
                </a:solidFill>
                <a:latin typeface="Arial" pitchFamily="34" charset="0"/>
                <a:cs typeface="Arial" pitchFamily="34" charset="0"/>
              </a:rPr>
              <a:t>)</a:t>
            </a:r>
          </a:p>
          <a:p>
            <a:pPr marL="1462088" lvl="3" indent="-342900">
              <a:spcBef>
                <a:spcPct val="40000"/>
              </a:spcBef>
              <a:buFontTx/>
              <a:buChar char="»"/>
            </a:pPr>
            <a:r>
              <a:rPr lang="en-US" sz="1400" dirty="0" smtClean="0">
                <a:solidFill>
                  <a:srgbClr val="3F5BC8"/>
                </a:solidFill>
                <a:latin typeface="Arial" pitchFamily="34" charset="0"/>
                <a:cs typeface="Arial" pitchFamily="34" charset="0"/>
              </a:rPr>
              <a:t>Portfolio/Service structure?</a:t>
            </a:r>
            <a:endParaRPr lang="en-US" sz="1400" dirty="0" smtClean="0">
              <a:solidFill>
                <a:srgbClr val="3F5BC8"/>
              </a:solidFill>
              <a:latin typeface="Arial" pitchFamily="34" charset="0"/>
              <a:cs typeface="Arial" pitchFamily="34" charset="0"/>
            </a:endParaRPr>
          </a:p>
          <a:p>
            <a:pPr marL="547688" lvl="1" indent="-342900">
              <a:spcBef>
                <a:spcPct val="40000"/>
              </a:spcBef>
              <a:buFontTx/>
              <a:buChar char="»"/>
            </a:pPr>
            <a:r>
              <a:rPr lang="en-US" sz="2000" dirty="0" smtClean="0">
                <a:solidFill>
                  <a:srgbClr val="3F5BC8"/>
                </a:solidFill>
                <a:latin typeface="Arial" pitchFamily="34" charset="0"/>
                <a:cs typeface="Arial" pitchFamily="34" charset="0"/>
              </a:rPr>
              <a:t>Agreement creates buy in &amp; self regulation </a:t>
            </a:r>
            <a:r>
              <a:rPr lang="en-US" sz="1400" dirty="0" smtClean="0">
                <a:solidFill>
                  <a:srgbClr val="3F5BC8"/>
                </a:solidFill>
                <a:latin typeface="Arial" pitchFamily="34" charset="0"/>
                <a:cs typeface="Arial" pitchFamily="34" charset="0"/>
              </a:rPr>
              <a:t>(removing burden from IT)</a:t>
            </a:r>
          </a:p>
          <a:p>
            <a:pPr marL="547688" lvl="1" indent="-342900">
              <a:spcBef>
                <a:spcPct val="40000"/>
              </a:spcBef>
              <a:buFontTx/>
              <a:buChar char="»"/>
            </a:pPr>
            <a:endParaRPr lang="en-US" sz="1400" dirty="0" smtClean="0">
              <a:solidFill>
                <a:srgbClr val="3F5BC8"/>
              </a:solidFill>
              <a:latin typeface="Arial" pitchFamily="34" charset="0"/>
              <a:cs typeface="Arial" pitchFamily="34" charset="0"/>
            </a:endParaRPr>
          </a:p>
          <a:p>
            <a:pPr marL="547688" lvl="1" indent="-342900">
              <a:spcBef>
                <a:spcPct val="40000"/>
              </a:spcBef>
              <a:buFontTx/>
              <a:buChar char="»"/>
            </a:pPr>
            <a:endParaRPr lang="en-US" sz="2000" dirty="0" smtClean="0">
              <a:solidFill>
                <a:srgbClr val="3F5BC8"/>
              </a:solidFill>
              <a:latin typeface="Arial" pitchFamily="34" charset="0"/>
              <a:cs typeface="Arial" pitchFamily="34" charset="0"/>
            </a:endParaRPr>
          </a:p>
          <a:p>
            <a:pPr marL="547688" lvl="1" indent="-342900">
              <a:spcBef>
                <a:spcPct val="40000"/>
              </a:spcBef>
            </a:pPr>
            <a:r>
              <a:rPr lang="en-US" sz="2000" i="1" dirty="0" smtClean="0">
                <a:solidFill>
                  <a:srgbClr val="3F5BC8"/>
                </a:solidFill>
                <a:latin typeface="Arial" pitchFamily="34" charset="0"/>
                <a:cs typeface="Arial" pitchFamily="34" charset="0"/>
              </a:rPr>
              <a:t>		</a:t>
            </a:r>
            <a:endParaRPr lang="en-US" sz="2000" b="1" dirty="0">
              <a:solidFill>
                <a:srgbClr val="3F5BC8"/>
              </a:solidFill>
              <a:latin typeface="Arial" charset="0"/>
            </a:endParaRPr>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6" name="Rectangle 2"/>
          <p:cNvSpPr>
            <a:spLocks noChangeArrowheads="1"/>
          </p:cNvSpPr>
          <p:nvPr/>
        </p:nvSpPr>
        <p:spPr bwMode="auto">
          <a:xfrm>
            <a:off x="457200" y="685800"/>
            <a:ext cx="8153400" cy="571500"/>
          </a:xfrm>
          <a:prstGeom prst="rect">
            <a:avLst/>
          </a:prstGeom>
          <a:noFill/>
          <a:ln w="9525">
            <a:noFill/>
            <a:miter lim="800000"/>
            <a:headEnd/>
            <a:tailEnd/>
          </a:ln>
        </p:spPr>
        <p:txBody>
          <a:bodyPr anchor="ctr"/>
          <a:lstStyle/>
          <a:p>
            <a:r>
              <a:rPr lang="en-US" b="1" dirty="0" smtClean="0">
                <a:solidFill>
                  <a:srgbClr val="92D050"/>
                </a:solidFill>
                <a:effectLst>
                  <a:outerShdw blurRad="38100" dist="38100" dir="2700000" algn="ctr" rotWithShape="0">
                    <a:schemeClr val="bg1">
                      <a:lumMod val="85000"/>
                    </a:schemeClr>
                  </a:outerShdw>
                </a:effectLst>
                <a:latin typeface="Arial" charset="0"/>
              </a:rPr>
              <a:t>Central Management of Demand</a:t>
            </a:r>
            <a:endParaRPr lang="en-US" b="1" dirty="0">
              <a:solidFill>
                <a:srgbClr val="92D050"/>
              </a:solidFill>
              <a:effectLst>
                <a:outerShdw blurRad="38100" dist="38100" dir="2700000" algn="ctr" rotWithShape="0">
                  <a:schemeClr val="bg1">
                    <a:lumMod val="85000"/>
                  </a:schemeClr>
                </a:outerShdw>
              </a:effectLst>
              <a:latin typeface="TriplexBold"/>
            </a:endParaRPr>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6628" name="Picture 4"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8" name="Rectangle 2"/>
          <p:cNvSpPr>
            <a:spLocks noChangeArrowheads="1"/>
          </p:cNvSpPr>
          <p:nvPr/>
        </p:nvSpPr>
        <p:spPr bwMode="auto">
          <a:xfrm>
            <a:off x="381000" y="57912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
        <p:nvSpPr>
          <p:cNvPr id="9" name="Rectangle 3"/>
          <p:cNvSpPr>
            <a:spLocks noChangeArrowheads="1"/>
          </p:cNvSpPr>
          <p:nvPr/>
        </p:nvSpPr>
        <p:spPr bwMode="auto">
          <a:xfrm>
            <a:off x="228600" y="1295400"/>
            <a:ext cx="8534400" cy="4648200"/>
          </a:xfrm>
          <a:prstGeom prst="rect">
            <a:avLst/>
          </a:prstGeom>
          <a:noFill/>
          <a:ln w="9525">
            <a:noFill/>
            <a:miter lim="800000"/>
            <a:headEnd/>
            <a:tailEnd/>
          </a:ln>
        </p:spPr>
        <p:txBody>
          <a:bodyPr/>
          <a:lstStyle/>
          <a:p>
            <a:pPr marL="547688" lvl="1" indent="-342900">
              <a:spcBef>
                <a:spcPct val="40000"/>
              </a:spcBef>
              <a:buFontTx/>
              <a:buChar char="»"/>
            </a:pPr>
            <a:r>
              <a:rPr lang="en-US" sz="2000" dirty="0" smtClean="0">
                <a:solidFill>
                  <a:srgbClr val="3F5BC8"/>
                </a:solidFill>
                <a:latin typeface="Arial" pitchFamily="34" charset="0"/>
                <a:cs typeface="Arial" pitchFamily="34" charset="0"/>
              </a:rPr>
              <a:t>Required for effective resource management</a:t>
            </a:r>
            <a:endParaRPr lang="en-US" sz="2000" dirty="0" smtClean="0">
              <a:solidFill>
                <a:srgbClr val="FF0000"/>
              </a:solidFill>
              <a:latin typeface="Arial" pitchFamily="34" charset="0"/>
              <a:cs typeface="Arial" pitchFamily="34" charset="0"/>
            </a:endParaRPr>
          </a:p>
          <a:p>
            <a:pPr marL="547688" lvl="1" indent="-342900">
              <a:spcBef>
                <a:spcPct val="40000"/>
              </a:spcBef>
              <a:buFontTx/>
              <a:buChar char="»"/>
            </a:pPr>
            <a:r>
              <a:rPr lang="en-US" sz="2000" dirty="0" smtClean="0">
                <a:solidFill>
                  <a:srgbClr val="3F5BC8"/>
                </a:solidFill>
                <a:latin typeface="Arial" pitchFamily="34" charset="0"/>
                <a:cs typeface="Arial" pitchFamily="34" charset="0"/>
              </a:rPr>
              <a:t>Clearly define how work is requested</a:t>
            </a:r>
          </a:p>
          <a:p>
            <a:pPr marL="1004888" lvl="2" indent="-342900">
              <a:spcBef>
                <a:spcPct val="40000"/>
              </a:spcBef>
              <a:buFontTx/>
              <a:buChar char="»"/>
            </a:pPr>
            <a:r>
              <a:rPr lang="en-US" sz="1200" dirty="0" smtClean="0">
                <a:solidFill>
                  <a:srgbClr val="3F5BC8"/>
                </a:solidFill>
                <a:latin typeface="Arial" pitchFamily="34" charset="0"/>
                <a:cs typeface="Arial" pitchFamily="34" charset="0"/>
              </a:rPr>
              <a:t>Word doc</a:t>
            </a:r>
          </a:p>
          <a:p>
            <a:pPr marL="1004888" lvl="2" indent="-342900">
              <a:spcBef>
                <a:spcPct val="40000"/>
              </a:spcBef>
              <a:buFontTx/>
              <a:buChar char="»"/>
            </a:pPr>
            <a:r>
              <a:rPr lang="en-US" sz="1200" dirty="0" smtClean="0">
                <a:solidFill>
                  <a:srgbClr val="3F5BC8"/>
                </a:solidFill>
                <a:latin typeface="Arial" pitchFamily="34" charset="0"/>
                <a:cs typeface="Arial" pitchFamily="34" charset="0"/>
              </a:rPr>
              <a:t>Email</a:t>
            </a:r>
          </a:p>
          <a:p>
            <a:pPr marL="1004888" lvl="2" indent="-342900">
              <a:spcBef>
                <a:spcPct val="40000"/>
              </a:spcBef>
              <a:buFontTx/>
              <a:buChar char="»"/>
            </a:pPr>
            <a:r>
              <a:rPr lang="en-US" sz="1200" dirty="0" smtClean="0">
                <a:solidFill>
                  <a:srgbClr val="3F5BC8"/>
                </a:solidFill>
                <a:latin typeface="Arial" pitchFamily="34" charset="0"/>
                <a:cs typeface="Arial" pitchFamily="34" charset="0"/>
              </a:rPr>
              <a:t>Online form</a:t>
            </a:r>
          </a:p>
          <a:p>
            <a:pPr marL="1004888" lvl="2" indent="-342900">
              <a:spcBef>
                <a:spcPct val="40000"/>
              </a:spcBef>
              <a:buFontTx/>
              <a:buChar char="»"/>
            </a:pPr>
            <a:r>
              <a:rPr lang="en-US" sz="1200" dirty="0" smtClean="0">
                <a:solidFill>
                  <a:srgbClr val="3F5BC8"/>
                </a:solidFill>
                <a:latin typeface="Arial" pitchFamily="34" charset="0"/>
                <a:cs typeface="Arial" pitchFamily="34" charset="0"/>
              </a:rPr>
              <a:t>PPM tool</a:t>
            </a:r>
          </a:p>
          <a:p>
            <a:pPr marL="1004888" lvl="2" indent="-342900">
              <a:spcBef>
                <a:spcPct val="40000"/>
              </a:spcBef>
              <a:buFontTx/>
              <a:buChar char="»"/>
            </a:pPr>
            <a:r>
              <a:rPr lang="en-US" sz="1200" dirty="0" smtClean="0">
                <a:solidFill>
                  <a:srgbClr val="3F5BC8"/>
                </a:solidFill>
                <a:latin typeface="Arial" pitchFamily="34" charset="0"/>
                <a:cs typeface="Arial" pitchFamily="34" charset="0"/>
              </a:rPr>
              <a:t>Napkin and crayon</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Clearly define the data required for work requests</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Educate requesters about the value of centralized request process</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Educate requesters thoroughly about the process requests will follow (they fear the “black hole” of IT)</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Train. Train. Train.</a:t>
            </a:r>
          </a:p>
          <a:p>
            <a:pPr marL="547688" lvl="1" indent="-342900">
              <a:spcBef>
                <a:spcPct val="40000"/>
              </a:spcBef>
              <a:buFontTx/>
              <a:buChar char="»"/>
            </a:pPr>
            <a:endParaRPr lang="en-US" sz="2000" dirty="0" smtClean="0">
              <a:solidFill>
                <a:srgbClr val="3F5BC8"/>
              </a:solidFill>
              <a:latin typeface="Arial" pitchFamily="34" charset="0"/>
              <a:cs typeface="Arial" pitchFamily="34" charset="0"/>
            </a:endParaRPr>
          </a:p>
          <a:p>
            <a:pPr marL="547688" lvl="1" indent="-342900">
              <a:spcBef>
                <a:spcPct val="40000"/>
              </a:spcBef>
              <a:buFontTx/>
              <a:buChar char="»"/>
            </a:pPr>
            <a:endParaRPr lang="en-US" sz="2000" dirty="0" smtClean="0">
              <a:solidFill>
                <a:srgbClr val="3F5BC8"/>
              </a:solidFill>
              <a:latin typeface="Arial" pitchFamily="34" charset="0"/>
              <a:cs typeface="Arial" pitchFamily="34" charset="0"/>
            </a:endParaRPr>
          </a:p>
          <a:p>
            <a:pPr marL="547688" lvl="1" indent="-342900">
              <a:spcBef>
                <a:spcPct val="40000"/>
              </a:spcBef>
            </a:pPr>
            <a:r>
              <a:rPr lang="en-US" sz="2000" i="1" dirty="0" smtClean="0">
                <a:solidFill>
                  <a:srgbClr val="3F5BC8"/>
                </a:solidFill>
                <a:latin typeface="Arial" pitchFamily="34" charset="0"/>
                <a:cs typeface="Arial" pitchFamily="34" charset="0"/>
              </a:rPr>
              <a:t>		</a:t>
            </a:r>
            <a:endParaRPr lang="en-US" sz="2000" b="1" dirty="0">
              <a:solidFill>
                <a:srgbClr val="3F5BC8"/>
              </a:solidFill>
              <a:latin typeface="Arial" charset="0"/>
            </a:endParaRPr>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pic>
        <p:nvPicPr>
          <p:cNvPr id="26628" name="Picture 4"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9" name="Rectangle 2"/>
          <p:cNvSpPr>
            <a:spLocks noChangeArrowheads="1"/>
          </p:cNvSpPr>
          <p:nvPr/>
        </p:nvSpPr>
        <p:spPr bwMode="auto">
          <a:xfrm>
            <a:off x="457200" y="495300"/>
            <a:ext cx="8153400" cy="571500"/>
          </a:xfrm>
          <a:prstGeom prst="rect">
            <a:avLst/>
          </a:prstGeom>
          <a:noFill/>
          <a:ln w="9525">
            <a:noFill/>
            <a:miter lim="800000"/>
            <a:headEnd/>
            <a:tailEnd/>
          </a:ln>
        </p:spPr>
        <p:txBody>
          <a:bodyPr anchor="ctr"/>
          <a:lstStyle/>
          <a:p>
            <a:r>
              <a:rPr lang="en-US" sz="2000" b="1" dirty="0" smtClean="0">
                <a:solidFill>
                  <a:srgbClr val="92D050"/>
                </a:solidFill>
                <a:effectLst>
                  <a:outerShdw blurRad="38100" dist="38100" dir="2700000" algn="ctr" rotWithShape="0">
                    <a:schemeClr val="bg1">
                      <a:lumMod val="85000"/>
                    </a:schemeClr>
                  </a:outerShdw>
                </a:effectLst>
                <a:latin typeface="Arial" charset="0"/>
              </a:rPr>
              <a:t>Example: Request Forms</a:t>
            </a:r>
            <a:endParaRPr lang="en-US" sz="2000" b="1" dirty="0">
              <a:solidFill>
                <a:srgbClr val="92D050"/>
              </a:solidFill>
              <a:effectLst>
                <a:outerShdw blurRad="38100" dist="38100" dir="2700000" algn="ctr" rotWithShape="0">
                  <a:schemeClr val="bg1">
                    <a:lumMod val="85000"/>
                  </a:schemeClr>
                </a:outerShdw>
              </a:effectLst>
              <a:latin typeface="TriplexBold"/>
            </a:endParaRPr>
          </a:p>
        </p:txBody>
      </p:sp>
      <p:pic>
        <p:nvPicPr>
          <p:cNvPr id="4099" name="Picture 3"/>
          <p:cNvPicPr>
            <a:picLocks noChangeAspect="1" noChangeArrowheads="1"/>
          </p:cNvPicPr>
          <p:nvPr/>
        </p:nvPicPr>
        <p:blipFill>
          <a:blip r:embed="rId4"/>
          <a:srcRect/>
          <a:stretch>
            <a:fillRect/>
          </a:stretch>
        </p:blipFill>
        <p:spPr bwMode="auto">
          <a:xfrm>
            <a:off x="457200" y="1066800"/>
            <a:ext cx="4610166" cy="4562475"/>
          </a:xfrm>
          <a:prstGeom prst="rect">
            <a:avLst/>
          </a:prstGeom>
          <a:noFill/>
          <a:ln w="9525">
            <a:solidFill>
              <a:srgbClr val="395E87"/>
            </a:solidFill>
            <a:miter lim="800000"/>
            <a:headEnd/>
            <a:tailEnd/>
          </a:ln>
        </p:spPr>
      </p:pic>
      <p:pic>
        <p:nvPicPr>
          <p:cNvPr id="4098" name="Picture 2"/>
          <p:cNvPicPr>
            <a:picLocks noChangeAspect="1" noChangeArrowheads="1"/>
          </p:cNvPicPr>
          <p:nvPr/>
        </p:nvPicPr>
        <p:blipFill>
          <a:blip r:embed="rId5"/>
          <a:srcRect/>
          <a:stretch>
            <a:fillRect/>
          </a:stretch>
        </p:blipFill>
        <p:spPr bwMode="auto">
          <a:xfrm>
            <a:off x="3496233" y="2438400"/>
            <a:ext cx="5114367" cy="3790950"/>
          </a:xfrm>
          <a:prstGeom prst="rect">
            <a:avLst/>
          </a:prstGeom>
          <a:noFill/>
          <a:ln w="9525">
            <a:solidFill>
              <a:srgbClr val="395E87"/>
            </a:solidFill>
            <a:miter lim="800000"/>
            <a:headEnd/>
            <a:tailEnd/>
          </a:ln>
        </p:spPr>
      </p:pic>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6" name="Rectangle 2"/>
          <p:cNvSpPr>
            <a:spLocks noChangeArrowheads="1"/>
          </p:cNvSpPr>
          <p:nvPr/>
        </p:nvSpPr>
        <p:spPr bwMode="auto">
          <a:xfrm>
            <a:off x="457200" y="685800"/>
            <a:ext cx="8153400" cy="571500"/>
          </a:xfrm>
          <a:prstGeom prst="rect">
            <a:avLst/>
          </a:prstGeom>
          <a:noFill/>
          <a:ln w="9525">
            <a:noFill/>
            <a:miter lim="800000"/>
            <a:headEnd/>
            <a:tailEnd/>
          </a:ln>
        </p:spPr>
        <p:txBody>
          <a:bodyPr anchor="ctr"/>
          <a:lstStyle/>
          <a:p>
            <a:r>
              <a:rPr lang="en-US" b="1" dirty="0" smtClean="0">
                <a:solidFill>
                  <a:srgbClr val="92D050"/>
                </a:solidFill>
                <a:effectLst>
                  <a:outerShdw blurRad="38100" dist="38100" dir="2700000" algn="ctr" rotWithShape="0">
                    <a:schemeClr val="bg1">
                      <a:lumMod val="85000"/>
                    </a:schemeClr>
                  </a:outerShdw>
                </a:effectLst>
                <a:latin typeface="Arial" charset="0"/>
              </a:rPr>
              <a:t>Setting and Managing Stakeholder Expectations</a:t>
            </a:r>
            <a:endParaRPr lang="en-US" b="1" dirty="0">
              <a:solidFill>
                <a:srgbClr val="92D050"/>
              </a:solidFill>
              <a:effectLst>
                <a:outerShdw blurRad="38100" dist="38100" dir="2700000" algn="ctr" rotWithShape="0">
                  <a:schemeClr val="bg1">
                    <a:lumMod val="85000"/>
                  </a:schemeClr>
                </a:outerShdw>
              </a:effectLst>
              <a:latin typeface="TriplexBold"/>
            </a:endParaRPr>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6628" name="Picture 4"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8"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
        <p:nvSpPr>
          <p:cNvPr id="9" name="Rectangle 3"/>
          <p:cNvSpPr>
            <a:spLocks noChangeArrowheads="1"/>
          </p:cNvSpPr>
          <p:nvPr/>
        </p:nvSpPr>
        <p:spPr bwMode="auto">
          <a:xfrm>
            <a:off x="228600" y="1371600"/>
            <a:ext cx="8534400" cy="4648200"/>
          </a:xfrm>
          <a:prstGeom prst="rect">
            <a:avLst/>
          </a:prstGeom>
          <a:noFill/>
          <a:ln w="9525">
            <a:noFill/>
            <a:miter lim="800000"/>
            <a:headEnd/>
            <a:tailEnd/>
          </a:ln>
        </p:spPr>
        <p:txBody>
          <a:bodyPr/>
          <a:lstStyle/>
          <a:p>
            <a:pPr marL="547688" lvl="1" indent="-342900">
              <a:spcBef>
                <a:spcPct val="40000"/>
              </a:spcBef>
              <a:buFontTx/>
              <a:buChar char="»"/>
            </a:pPr>
            <a:r>
              <a:rPr lang="en-US" sz="2000" dirty="0" smtClean="0">
                <a:solidFill>
                  <a:srgbClr val="3F5BC8"/>
                </a:solidFill>
                <a:latin typeface="Arial" pitchFamily="34" charset="0"/>
                <a:cs typeface="Arial" pitchFamily="34" charset="0"/>
              </a:rPr>
              <a:t>Clearly communicate commitments and constraints</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Help stakeholders understand the impacts of priority changes</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Clearly and factually present the roadblocks to completing requested work</a:t>
            </a:r>
          </a:p>
          <a:p>
            <a:pPr marL="547688" lvl="1" indent="-342900">
              <a:spcBef>
                <a:spcPct val="40000"/>
              </a:spcBef>
              <a:buFontTx/>
              <a:buChar char="»"/>
            </a:pPr>
            <a:r>
              <a:rPr lang="en-US" sz="2000" dirty="0" smtClean="0">
                <a:solidFill>
                  <a:srgbClr val="3F5BC8"/>
                </a:solidFill>
                <a:latin typeface="Arial" pitchFamily="34" charset="0"/>
                <a:cs typeface="Arial" pitchFamily="34" charset="0"/>
              </a:rPr>
              <a:t>Give Stakeholders objective and tenable choices to make</a:t>
            </a:r>
          </a:p>
          <a:p>
            <a:pPr marL="1004888" lvl="2" indent="-342900">
              <a:spcBef>
                <a:spcPct val="40000"/>
              </a:spcBef>
              <a:buFontTx/>
              <a:buChar char="»"/>
            </a:pPr>
            <a:r>
              <a:rPr lang="en-US" sz="1800" dirty="0" smtClean="0">
                <a:solidFill>
                  <a:srgbClr val="3F5BC8"/>
                </a:solidFill>
                <a:latin typeface="Arial" pitchFamily="34" charset="0"/>
                <a:cs typeface="Arial" pitchFamily="34" charset="0"/>
              </a:rPr>
              <a:t>Timing</a:t>
            </a:r>
          </a:p>
          <a:p>
            <a:pPr marL="1004888" lvl="2" indent="-342900">
              <a:spcBef>
                <a:spcPct val="40000"/>
              </a:spcBef>
              <a:buFontTx/>
              <a:buChar char="»"/>
            </a:pPr>
            <a:r>
              <a:rPr lang="en-US" sz="1800" dirty="0" smtClean="0">
                <a:solidFill>
                  <a:srgbClr val="3F5BC8"/>
                </a:solidFill>
                <a:latin typeface="Arial" pitchFamily="34" charset="0"/>
                <a:cs typeface="Arial" pitchFamily="34" charset="0"/>
              </a:rPr>
              <a:t>Prioritization</a:t>
            </a:r>
          </a:p>
          <a:p>
            <a:pPr marL="1004888" lvl="2" indent="-342900">
              <a:spcBef>
                <a:spcPct val="40000"/>
              </a:spcBef>
              <a:buFontTx/>
              <a:buChar char="»"/>
            </a:pPr>
            <a:r>
              <a:rPr lang="en-US" sz="1800" dirty="0" smtClean="0">
                <a:solidFill>
                  <a:srgbClr val="3F5BC8"/>
                </a:solidFill>
                <a:latin typeface="Arial" pitchFamily="34" charset="0"/>
                <a:cs typeface="Arial" pitchFamily="34" charset="0"/>
              </a:rPr>
              <a:t>Reprioritization</a:t>
            </a:r>
          </a:p>
          <a:p>
            <a:pPr marL="547688" lvl="1" indent="-342900">
              <a:spcBef>
                <a:spcPct val="40000"/>
              </a:spcBef>
            </a:pPr>
            <a:endParaRPr lang="en-US" sz="800" dirty="0" smtClean="0">
              <a:solidFill>
                <a:srgbClr val="3F5BC8"/>
              </a:solidFill>
              <a:latin typeface="Arial" pitchFamily="34" charset="0"/>
              <a:cs typeface="Arial" pitchFamily="34" charset="0"/>
            </a:endParaRPr>
          </a:p>
          <a:p>
            <a:pPr marL="547688" lvl="1" indent="-342900">
              <a:spcBef>
                <a:spcPct val="40000"/>
              </a:spcBef>
              <a:buFontTx/>
              <a:buChar char="»"/>
            </a:pPr>
            <a:r>
              <a:rPr lang="en-US" sz="1800" dirty="0" smtClean="0">
                <a:solidFill>
                  <a:srgbClr val="3F5BC8"/>
                </a:solidFill>
                <a:latin typeface="Arial" pitchFamily="34" charset="0"/>
                <a:cs typeface="Arial" pitchFamily="34" charset="0"/>
              </a:rPr>
              <a:t>Clearly communicate when work is slated to begin, what the stakeholder’s role is and when work is slated to be completed</a:t>
            </a:r>
          </a:p>
          <a:p>
            <a:pPr marL="547688" lvl="1" indent="-342900">
              <a:spcBef>
                <a:spcPct val="40000"/>
              </a:spcBef>
            </a:pPr>
            <a:endParaRPr lang="en-US" sz="2000" dirty="0" smtClean="0">
              <a:solidFill>
                <a:srgbClr val="3F5BC8"/>
              </a:solidFill>
              <a:latin typeface="Arial" pitchFamily="34" charset="0"/>
              <a:cs typeface="Arial" pitchFamily="34" charset="0"/>
            </a:endParaRPr>
          </a:p>
          <a:p>
            <a:pPr marL="547688" lvl="1" indent="-342900">
              <a:spcBef>
                <a:spcPct val="40000"/>
              </a:spcBef>
            </a:pPr>
            <a:r>
              <a:rPr lang="en-US" sz="2000" i="1" dirty="0" smtClean="0">
                <a:solidFill>
                  <a:srgbClr val="3F5BC8"/>
                </a:solidFill>
                <a:latin typeface="Arial" pitchFamily="34" charset="0"/>
                <a:cs typeface="Arial" pitchFamily="34" charset="0"/>
              </a:rPr>
              <a:t>		</a:t>
            </a:r>
            <a:endParaRPr lang="en-US" sz="2000" b="1" dirty="0">
              <a:solidFill>
                <a:srgbClr val="3F5BC8"/>
              </a:solidFill>
              <a:latin typeface="Arial" charset="0"/>
            </a:endParaRPr>
          </a:p>
        </p:txBody>
      </p:sp>
      <p:sp>
        <p:nvSpPr>
          <p:cNvPr id="10" name="TextBox 9"/>
          <p:cNvSpPr txBox="1"/>
          <p:nvPr/>
        </p:nvSpPr>
        <p:spPr>
          <a:xfrm>
            <a:off x="2438400" y="3352800"/>
            <a:ext cx="3733800" cy="1144929"/>
          </a:xfrm>
          <a:prstGeom prst="rect">
            <a:avLst/>
          </a:prstGeom>
          <a:noFill/>
        </p:spPr>
        <p:txBody>
          <a:bodyPr wrap="square" rtlCol="0">
            <a:spAutoFit/>
          </a:bodyPr>
          <a:lstStyle/>
          <a:p>
            <a:pPr marL="1004888" lvl="2" indent="-342900">
              <a:spcBef>
                <a:spcPct val="40000"/>
              </a:spcBef>
              <a:buFontTx/>
              <a:buChar char="»"/>
            </a:pPr>
            <a:r>
              <a:rPr lang="en-US" sz="1800" dirty="0" smtClean="0">
                <a:solidFill>
                  <a:srgbClr val="3F5BC8"/>
                </a:solidFill>
                <a:latin typeface="Arial" pitchFamily="34" charset="0"/>
                <a:cs typeface="Arial" pitchFamily="34" charset="0"/>
              </a:rPr>
              <a:t>Resource adjustments</a:t>
            </a:r>
          </a:p>
          <a:p>
            <a:pPr marL="1004888" lvl="2" indent="-342900">
              <a:spcBef>
                <a:spcPct val="40000"/>
              </a:spcBef>
              <a:buFontTx/>
              <a:buChar char="»"/>
            </a:pPr>
            <a:r>
              <a:rPr lang="en-US" sz="1800" dirty="0" smtClean="0">
                <a:solidFill>
                  <a:srgbClr val="3F5BC8"/>
                </a:solidFill>
                <a:latin typeface="Arial" pitchFamily="34" charset="0"/>
                <a:cs typeface="Arial" pitchFamily="34" charset="0"/>
              </a:rPr>
              <a:t>Budget adjustments</a:t>
            </a:r>
          </a:p>
          <a:p>
            <a:pPr marL="1004888" lvl="2" indent="-342900">
              <a:spcBef>
                <a:spcPct val="40000"/>
              </a:spcBef>
              <a:buFontTx/>
              <a:buChar char="»"/>
            </a:pPr>
            <a:r>
              <a:rPr lang="en-US" sz="1800" dirty="0" smtClean="0">
                <a:solidFill>
                  <a:srgbClr val="3F5BC8"/>
                </a:solidFill>
                <a:latin typeface="Arial" pitchFamily="34" charset="0"/>
                <a:cs typeface="Arial" pitchFamily="34" charset="0"/>
              </a:rPr>
              <a:t>Scope adjustments</a:t>
            </a:r>
            <a:endParaRPr lang="en-US" dirty="0"/>
          </a:p>
        </p:txBody>
      </p:sp>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pic>
        <p:nvPicPr>
          <p:cNvPr id="26628" name="Picture 4"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8"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
        <p:nvSpPr>
          <p:cNvPr id="10" name="Rectangle 2"/>
          <p:cNvSpPr>
            <a:spLocks noChangeArrowheads="1"/>
          </p:cNvSpPr>
          <p:nvPr/>
        </p:nvSpPr>
        <p:spPr bwMode="auto">
          <a:xfrm>
            <a:off x="457200" y="495300"/>
            <a:ext cx="8153400" cy="571500"/>
          </a:xfrm>
          <a:prstGeom prst="rect">
            <a:avLst/>
          </a:prstGeom>
          <a:noFill/>
          <a:ln w="9525">
            <a:noFill/>
            <a:miter lim="800000"/>
            <a:headEnd/>
            <a:tailEnd/>
          </a:ln>
        </p:spPr>
        <p:txBody>
          <a:bodyPr anchor="ctr"/>
          <a:lstStyle/>
          <a:p>
            <a:r>
              <a:rPr lang="en-US" sz="2000" b="1" dirty="0" smtClean="0">
                <a:solidFill>
                  <a:srgbClr val="92D050"/>
                </a:solidFill>
                <a:effectLst>
                  <a:outerShdw blurRad="38100" dist="38100" dir="2700000" algn="ctr" rotWithShape="0">
                    <a:schemeClr val="bg1">
                      <a:lumMod val="85000"/>
                    </a:schemeClr>
                  </a:outerShdw>
                </a:effectLst>
                <a:latin typeface="Arial" charset="0"/>
              </a:rPr>
              <a:t>Reporting Example: Impacts of Priority Changes</a:t>
            </a:r>
            <a:endParaRPr lang="en-US" sz="2000" b="1" dirty="0">
              <a:solidFill>
                <a:srgbClr val="92D050"/>
              </a:solidFill>
              <a:effectLst>
                <a:outerShdw blurRad="38100" dist="38100" dir="2700000" algn="ctr" rotWithShape="0">
                  <a:schemeClr val="bg1">
                    <a:lumMod val="85000"/>
                  </a:schemeClr>
                </a:outerShdw>
              </a:effectLst>
              <a:latin typeface="TriplexBold"/>
            </a:endParaRPr>
          </a:p>
        </p:txBody>
      </p:sp>
      <p:pic>
        <p:nvPicPr>
          <p:cNvPr id="2050" name="Picture 2"/>
          <p:cNvPicPr>
            <a:picLocks noChangeAspect="1" noChangeArrowheads="1"/>
          </p:cNvPicPr>
          <p:nvPr/>
        </p:nvPicPr>
        <p:blipFill>
          <a:blip r:embed="rId4"/>
          <a:srcRect/>
          <a:stretch>
            <a:fillRect/>
          </a:stretch>
        </p:blipFill>
        <p:spPr bwMode="auto">
          <a:xfrm>
            <a:off x="533400" y="1255228"/>
            <a:ext cx="7842439" cy="3850171"/>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6" name="Rectangle 2"/>
          <p:cNvSpPr>
            <a:spLocks noChangeArrowheads="1"/>
          </p:cNvSpPr>
          <p:nvPr/>
        </p:nvSpPr>
        <p:spPr bwMode="auto">
          <a:xfrm>
            <a:off x="457200" y="685800"/>
            <a:ext cx="8153400" cy="571500"/>
          </a:xfrm>
          <a:prstGeom prst="rect">
            <a:avLst/>
          </a:prstGeom>
          <a:noFill/>
          <a:ln w="9525">
            <a:noFill/>
            <a:miter lim="800000"/>
            <a:headEnd/>
            <a:tailEnd/>
          </a:ln>
        </p:spPr>
        <p:txBody>
          <a:bodyPr anchor="ct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Proven First Steps</a:t>
            </a:r>
            <a:endParaRPr lang="en-US" sz="2800" b="1" dirty="0">
              <a:solidFill>
                <a:srgbClr val="92D050"/>
              </a:solidFill>
              <a:effectLst>
                <a:outerShdw blurRad="38100" dist="38100" dir="2700000" algn="ctr" rotWithShape="0">
                  <a:schemeClr val="bg1">
                    <a:lumMod val="85000"/>
                  </a:schemeClr>
                </a:outerShdw>
              </a:effectLst>
              <a:latin typeface="TriplexBold"/>
            </a:endParaRPr>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6628" name="Picture 4"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26630" name="Rectangle 3"/>
          <p:cNvSpPr>
            <a:spLocks noChangeArrowheads="1"/>
          </p:cNvSpPr>
          <p:nvPr/>
        </p:nvSpPr>
        <p:spPr bwMode="auto">
          <a:xfrm>
            <a:off x="228600" y="1295400"/>
            <a:ext cx="8534400" cy="3886200"/>
          </a:xfrm>
          <a:prstGeom prst="rect">
            <a:avLst/>
          </a:prstGeom>
          <a:noFill/>
          <a:ln w="9525">
            <a:noFill/>
            <a:miter lim="800000"/>
            <a:headEnd/>
            <a:tailEnd/>
          </a:ln>
        </p:spPr>
        <p:txBody>
          <a:bodyPr/>
          <a:lstStyle/>
          <a:p>
            <a:pPr marL="547688" indent="-342900">
              <a:spcBef>
                <a:spcPct val="40000"/>
              </a:spcBef>
              <a:buFontTx/>
              <a:buChar char="»"/>
            </a:pPr>
            <a:r>
              <a:rPr lang="en-US" dirty="0" smtClean="0">
                <a:solidFill>
                  <a:srgbClr val="3F5BC8"/>
                </a:solidFill>
                <a:latin typeface="Arial" charset="0"/>
              </a:rPr>
              <a:t>#1: Secure executive support</a:t>
            </a:r>
          </a:p>
          <a:p>
            <a:pPr marL="547688" indent="-342900">
              <a:spcBef>
                <a:spcPct val="40000"/>
              </a:spcBef>
              <a:buFontTx/>
              <a:buChar char="»"/>
            </a:pPr>
            <a:r>
              <a:rPr lang="en-US" dirty="0" smtClean="0">
                <a:solidFill>
                  <a:srgbClr val="3F5BC8"/>
                </a:solidFill>
                <a:latin typeface="Arial" charset="0"/>
              </a:rPr>
              <a:t>Identify and prioritize key pains </a:t>
            </a:r>
            <a:r>
              <a:rPr lang="en-US" sz="1600" dirty="0" smtClean="0">
                <a:solidFill>
                  <a:srgbClr val="3F5BC8"/>
                </a:solidFill>
                <a:latin typeface="Arial" charset="0"/>
              </a:rPr>
              <a:t>(tackle them first)</a:t>
            </a:r>
          </a:p>
          <a:p>
            <a:pPr marL="547688" indent="-342900">
              <a:spcBef>
                <a:spcPct val="40000"/>
              </a:spcBef>
              <a:buFontTx/>
              <a:buChar char="»"/>
            </a:pPr>
            <a:r>
              <a:rPr lang="en-US" dirty="0" smtClean="0">
                <a:solidFill>
                  <a:srgbClr val="3F5BC8"/>
                </a:solidFill>
                <a:latin typeface="Arial" charset="0"/>
              </a:rPr>
              <a:t>Identify the MINIMUM amount of process/tool necessary to address key pains </a:t>
            </a:r>
            <a:r>
              <a:rPr lang="en-US" sz="1600" dirty="0" smtClean="0">
                <a:solidFill>
                  <a:srgbClr val="3F5BC8"/>
                </a:solidFill>
                <a:latin typeface="Arial" charset="0"/>
              </a:rPr>
              <a:t>(digestible bites)</a:t>
            </a:r>
          </a:p>
          <a:p>
            <a:pPr marL="547688" indent="-342900">
              <a:spcBef>
                <a:spcPct val="40000"/>
              </a:spcBef>
              <a:buFontTx/>
              <a:buChar char="»"/>
            </a:pPr>
            <a:r>
              <a:rPr lang="en-US" dirty="0" smtClean="0">
                <a:solidFill>
                  <a:srgbClr val="3F5BC8"/>
                </a:solidFill>
                <a:latin typeface="Arial" charset="0"/>
              </a:rPr>
              <a:t>Spend time planning for change </a:t>
            </a:r>
            <a:r>
              <a:rPr lang="en-US" sz="1200" dirty="0" smtClean="0">
                <a:solidFill>
                  <a:srgbClr val="3F5BC8"/>
                </a:solidFill>
                <a:latin typeface="Arial" charset="0"/>
              </a:rPr>
              <a:t>(</a:t>
            </a:r>
            <a:r>
              <a:rPr lang="en-US" sz="1600" dirty="0" smtClean="0">
                <a:solidFill>
                  <a:srgbClr val="3F5BC8"/>
                </a:solidFill>
                <a:latin typeface="Arial" charset="0"/>
              </a:rPr>
              <a:t>cultural change mgmt</a:t>
            </a:r>
            <a:r>
              <a:rPr lang="en-US" sz="1200" dirty="0" smtClean="0">
                <a:solidFill>
                  <a:srgbClr val="3F5BC8"/>
                </a:solidFill>
                <a:latin typeface="Arial" charset="0"/>
              </a:rPr>
              <a:t>.)</a:t>
            </a:r>
          </a:p>
          <a:p>
            <a:pPr marL="547688" indent="-342900">
              <a:spcBef>
                <a:spcPct val="40000"/>
              </a:spcBef>
              <a:buFontTx/>
              <a:buChar char="»"/>
            </a:pPr>
            <a:r>
              <a:rPr lang="en-US" dirty="0" smtClean="0">
                <a:solidFill>
                  <a:srgbClr val="3F5BC8"/>
                </a:solidFill>
                <a:latin typeface="Arial" charset="0"/>
              </a:rPr>
              <a:t>Communicate regularly </a:t>
            </a:r>
            <a:r>
              <a:rPr lang="en-US" sz="1600" dirty="0" smtClean="0">
                <a:solidFill>
                  <a:srgbClr val="3F5BC8"/>
                </a:solidFill>
                <a:latin typeface="Arial" charset="0"/>
              </a:rPr>
              <a:t>(Marketing-frequency and format)</a:t>
            </a:r>
          </a:p>
          <a:p>
            <a:pPr marL="547688" indent="-342900">
              <a:spcBef>
                <a:spcPct val="40000"/>
              </a:spcBef>
              <a:buFontTx/>
              <a:buChar char="»"/>
            </a:pPr>
            <a:r>
              <a:rPr lang="en-US" dirty="0" smtClean="0">
                <a:solidFill>
                  <a:srgbClr val="3F5BC8"/>
                </a:solidFill>
                <a:latin typeface="Arial" charset="0"/>
              </a:rPr>
              <a:t>Leverage all stars to create change</a:t>
            </a:r>
          </a:p>
          <a:p>
            <a:pPr marL="547688" indent="-342900">
              <a:spcBef>
                <a:spcPct val="40000"/>
              </a:spcBef>
              <a:buFontTx/>
              <a:buChar char="»"/>
            </a:pPr>
            <a:r>
              <a:rPr lang="en-US" dirty="0" smtClean="0">
                <a:solidFill>
                  <a:srgbClr val="3F5BC8"/>
                </a:solidFill>
                <a:latin typeface="Arial" charset="0"/>
              </a:rPr>
              <a:t>Promote successes </a:t>
            </a:r>
            <a:r>
              <a:rPr lang="en-US" sz="1400" dirty="0" smtClean="0">
                <a:solidFill>
                  <a:srgbClr val="3F5BC8"/>
                </a:solidFill>
                <a:latin typeface="Arial" charset="0"/>
              </a:rPr>
              <a:t>(</a:t>
            </a:r>
            <a:r>
              <a:rPr lang="en-US" sz="1600" dirty="0" smtClean="0">
                <a:solidFill>
                  <a:srgbClr val="3F5BC8"/>
                </a:solidFill>
                <a:latin typeface="Arial" charset="0"/>
              </a:rPr>
              <a:t>marketing creates leverage</a:t>
            </a:r>
            <a:r>
              <a:rPr lang="en-US" sz="1400" dirty="0" smtClean="0">
                <a:solidFill>
                  <a:srgbClr val="3F5BC8"/>
                </a:solidFill>
                <a:latin typeface="Arial" charset="0"/>
              </a:rPr>
              <a:t>)</a:t>
            </a:r>
          </a:p>
          <a:p>
            <a:pPr marL="547688" indent="-342900">
              <a:spcBef>
                <a:spcPct val="40000"/>
              </a:spcBef>
              <a:buFontTx/>
              <a:buChar char="»"/>
            </a:pPr>
            <a:r>
              <a:rPr lang="en-US" dirty="0" smtClean="0">
                <a:solidFill>
                  <a:srgbClr val="3F5BC8"/>
                </a:solidFill>
                <a:latin typeface="Arial" charset="0"/>
              </a:rPr>
              <a:t>REPEAT!</a:t>
            </a:r>
          </a:p>
        </p:txBody>
      </p:sp>
      <p:sp>
        <p:nvSpPr>
          <p:cNvPr id="8"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pic>
        <p:nvPicPr>
          <p:cNvPr id="18436" name="Picture 4" descr="logotdhe.gif"/>
          <p:cNvPicPr>
            <a:picLocks noChangeAspect="1"/>
          </p:cNvPicPr>
          <p:nvPr/>
        </p:nvPicPr>
        <p:blipFill>
          <a:blip r:embed="rId3"/>
          <a:srcRect/>
          <a:stretch>
            <a:fillRect/>
          </a:stretch>
        </p:blipFill>
        <p:spPr bwMode="auto">
          <a:xfrm>
            <a:off x="609600" y="228600"/>
            <a:ext cx="3086100" cy="419100"/>
          </a:xfrm>
          <a:prstGeom prst="rect">
            <a:avLst/>
          </a:prstGeom>
          <a:noFill/>
          <a:ln w="9525">
            <a:noFill/>
            <a:miter lim="800000"/>
            <a:headEnd/>
            <a:tailEnd/>
          </a:ln>
        </p:spPr>
      </p:pic>
      <p:sp>
        <p:nvSpPr>
          <p:cNvPr id="18435" name="Rectangle 3"/>
          <p:cNvSpPr>
            <a:spLocks noChangeArrowheads="1"/>
          </p:cNvSpPr>
          <p:nvPr/>
        </p:nvSpPr>
        <p:spPr bwMode="auto">
          <a:xfrm>
            <a:off x="419100" y="762000"/>
            <a:ext cx="8229600" cy="4724400"/>
          </a:xfrm>
          <a:prstGeom prst="rect">
            <a:avLst/>
          </a:prstGeom>
          <a:noFill/>
          <a:ln w="9525">
            <a:noFill/>
            <a:miter lim="800000"/>
            <a:headEnd/>
            <a:tailEnd/>
          </a:ln>
        </p:spPr>
        <p:txBody>
          <a:bodyPr/>
          <a:lstStyle/>
          <a:p>
            <a:r>
              <a:rPr lang="en-US" b="1" dirty="0" smtClean="0">
                <a:solidFill>
                  <a:srgbClr val="C00000"/>
                </a:solidFill>
                <a:latin typeface="Arial" pitchFamily="34" charset="0"/>
                <a:cs typeface="Arial" pitchFamily="34" charset="0"/>
              </a:rPr>
              <a:t>Expectations of IT versus Delivery of IT Services</a:t>
            </a:r>
          </a:p>
          <a:p>
            <a:endParaRPr lang="en-US" sz="2000" b="1" dirty="0" smtClean="0">
              <a:solidFill>
                <a:srgbClr val="C00000"/>
              </a:solidFill>
              <a:latin typeface="Arial" pitchFamily="34" charset="0"/>
              <a:cs typeface="Arial" pitchFamily="34" charset="0"/>
            </a:endParaRPr>
          </a:p>
          <a:p>
            <a:pPr marL="342900" indent="-342900">
              <a:lnSpc>
                <a:spcPts val="1700"/>
              </a:lnSpc>
              <a:spcBef>
                <a:spcPct val="40000"/>
              </a:spcBef>
              <a:buFontTx/>
              <a:buChar char="»"/>
            </a:pPr>
            <a:endParaRPr lang="en-US" sz="1000" dirty="0">
              <a:solidFill>
                <a:srgbClr val="3F5BC8"/>
              </a:solidFill>
              <a:latin typeface="Arial" charset="0"/>
            </a:endParaRPr>
          </a:p>
        </p:txBody>
      </p:sp>
      <p:sp>
        <p:nvSpPr>
          <p:cNvPr id="10" name="TextBox 9"/>
          <p:cNvSpPr txBox="1"/>
          <p:nvPr/>
        </p:nvSpPr>
        <p:spPr>
          <a:xfrm>
            <a:off x="5562600" y="6581001"/>
            <a:ext cx="35814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Mid-Atlantic Conference - 1/11/2012</a:t>
            </a:r>
          </a:p>
        </p:txBody>
      </p:sp>
      <p:sp>
        <p:nvSpPr>
          <p:cNvPr id="11" name="TextBox 10"/>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5</a:t>
            </a:fld>
            <a:endParaRPr lang="en-US" sz="1200" dirty="0" smtClean="0">
              <a:solidFill>
                <a:schemeClr val="bg1"/>
              </a:solidFill>
              <a:latin typeface="Arial" pitchFamily="34" charset="0"/>
              <a:cs typeface="Arial" pitchFamily="34" charset="0"/>
            </a:endParaRPr>
          </a:p>
        </p:txBody>
      </p:sp>
      <p:pic>
        <p:nvPicPr>
          <p:cNvPr id="2" name="Picture 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70379" y="1371600"/>
            <a:ext cx="6019800" cy="4003110"/>
          </a:xfrm>
          <a:prstGeom prst="rect">
            <a:avLst/>
          </a:prstGeom>
        </p:spPr>
      </p:pic>
      <p:pic>
        <p:nvPicPr>
          <p:cNvPr id="6" name="Picture 5" descr="C:\Documents and Settings\cfulton\Desktop\CMU Logo2.gif"/>
          <p:cNvPicPr>
            <a:picLocks noChangeAspect="1" noChangeArrowheads="1"/>
          </p:cNvPicPr>
          <p:nvPr/>
        </p:nvPicPr>
        <p:blipFill>
          <a:blip r:embed="rId5"/>
          <a:srcRect/>
          <a:stretch>
            <a:fillRect/>
          </a:stretch>
        </p:blipFill>
        <p:spPr bwMode="auto">
          <a:xfrm>
            <a:off x="7010400" y="4876800"/>
            <a:ext cx="1504950" cy="1466850"/>
          </a:xfrm>
          <a:prstGeom prst="rect">
            <a:avLst/>
          </a:prstGeom>
          <a:noFill/>
          <a:ln w="9525">
            <a:noFill/>
            <a:miter lim="800000"/>
            <a:headEnd/>
            <a:tailEnd/>
          </a:ln>
        </p:spPr>
      </p:pic>
      <p:pic>
        <p:nvPicPr>
          <p:cNvPr id="12" name="Picture 4" descr="logotdhe.gif"/>
          <p:cNvPicPr>
            <a:picLocks noChangeAspect="1"/>
          </p:cNvPicPr>
          <p:nvPr/>
        </p:nvPicPr>
        <p:blipFill>
          <a:blip r:embed="rId3"/>
          <a:srcRect/>
          <a:stretch>
            <a:fillRect/>
          </a:stretch>
        </p:blipFill>
        <p:spPr bwMode="auto">
          <a:xfrm>
            <a:off x="419100" y="5600700"/>
            <a:ext cx="3086100" cy="419100"/>
          </a:xfrm>
          <a:prstGeom prst="rect">
            <a:avLst/>
          </a:prstGeom>
          <a:noFill/>
          <a:ln w="9525">
            <a:noFill/>
            <a:miter lim="800000"/>
            <a:headEnd/>
            <a:tailEnd/>
          </a:ln>
        </p:spPr>
      </p:pic>
      <p:sp>
        <p:nvSpPr>
          <p:cNvPr id="13"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extLst>
      <p:ext uri="{BB962C8B-B14F-4D97-AF65-F5344CB8AC3E}">
        <p14:creationId xmlns="" xmlns:p14="http://schemas.microsoft.com/office/powerpoint/2010/main" val="3813894906"/>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6" name="Rectangle 2"/>
          <p:cNvSpPr>
            <a:spLocks noChangeArrowheads="1"/>
          </p:cNvSpPr>
          <p:nvPr/>
        </p:nvSpPr>
        <p:spPr bwMode="auto">
          <a:xfrm>
            <a:off x="457200" y="685800"/>
            <a:ext cx="8153400" cy="571500"/>
          </a:xfrm>
          <a:prstGeom prst="rect">
            <a:avLst/>
          </a:prstGeom>
          <a:noFill/>
          <a:ln w="9525">
            <a:noFill/>
            <a:miter lim="800000"/>
            <a:headEnd/>
            <a:tailEnd/>
          </a:ln>
        </p:spPr>
        <p:txBody>
          <a:bodyPr anchor="ct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IT Governance: Delivers Results</a:t>
            </a:r>
            <a:endParaRPr lang="en-US" sz="2800" b="1" dirty="0">
              <a:solidFill>
                <a:srgbClr val="92D050"/>
              </a:solidFill>
              <a:effectLst>
                <a:outerShdw blurRad="38100" dist="38100" dir="2700000" algn="ctr" rotWithShape="0">
                  <a:schemeClr val="bg1">
                    <a:lumMod val="85000"/>
                  </a:schemeClr>
                </a:outerShdw>
              </a:effectLst>
              <a:latin typeface="TriplexBold"/>
            </a:endParaRPr>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6628" name="Picture 4" descr="logotdhe.gif"/>
          <p:cNvPicPr>
            <a:picLocks noChangeAspect="1"/>
          </p:cNvPicPr>
          <p:nvPr/>
        </p:nvPicPr>
        <p:blipFill>
          <a:blip r:embed="rId3"/>
          <a:srcRect/>
          <a:stretch>
            <a:fillRect/>
          </a:stretch>
        </p:blipFill>
        <p:spPr bwMode="auto">
          <a:xfrm>
            <a:off x="533400" y="152400"/>
            <a:ext cx="3086100" cy="419100"/>
          </a:xfrm>
          <a:prstGeom prst="rect">
            <a:avLst/>
          </a:prstGeom>
          <a:noFill/>
          <a:ln w="9525">
            <a:noFill/>
            <a:miter lim="800000"/>
            <a:headEnd/>
            <a:tailEnd/>
          </a:ln>
        </p:spPr>
      </p:pic>
      <p:sp>
        <p:nvSpPr>
          <p:cNvPr id="26630" name="Rectangle 3"/>
          <p:cNvSpPr>
            <a:spLocks noChangeArrowheads="1"/>
          </p:cNvSpPr>
          <p:nvPr/>
        </p:nvSpPr>
        <p:spPr bwMode="auto">
          <a:xfrm>
            <a:off x="228600" y="990600"/>
            <a:ext cx="8534400" cy="3886200"/>
          </a:xfrm>
          <a:prstGeom prst="rect">
            <a:avLst/>
          </a:prstGeom>
          <a:noFill/>
          <a:ln w="9525">
            <a:noFill/>
            <a:miter lim="800000"/>
            <a:headEnd/>
            <a:tailEnd/>
          </a:ln>
        </p:spPr>
        <p:txBody>
          <a:bodyPr/>
          <a:lstStyle/>
          <a:p>
            <a:pPr marL="547688" indent="-342900">
              <a:spcBef>
                <a:spcPct val="40000"/>
              </a:spcBef>
            </a:pPr>
            <a:endParaRPr lang="en-US" sz="1800" dirty="0" smtClean="0">
              <a:solidFill>
                <a:srgbClr val="3F5BC8"/>
              </a:solidFill>
              <a:latin typeface="Arial" charset="0"/>
            </a:endParaRPr>
          </a:p>
          <a:p>
            <a:pPr marL="547688" indent="-33338">
              <a:spcBef>
                <a:spcPct val="40000"/>
              </a:spcBef>
            </a:pPr>
            <a:r>
              <a:rPr lang="en-US" dirty="0" smtClean="0">
                <a:solidFill>
                  <a:srgbClr val="3F5BC8"/>
                </a:solidFill>
                <a:latin typeface="Arial" pitchFamily="34" charset="0"/>
                <a:cs typeface="Arial" pitchFamily="34" charset="0"/>
              </a:rPr>
              <a:t>“TDHE has given IT leadership tools to understand capacity when making commitments and to clearly articulate constraints to stakeholders to set reasonable and achievable expectations.”</a:t>
            </a:r>
          </a:p>
          <a:p>
            <a:pPr marL="547688" indent="-33338">
              <a:spcBef>
                <a:spcPct val="40000"/>
              </a:spcBef>
            </a:pPr>
            <a:r>
              <a:rPr lang="en-US" sz="1800" dirty="0" smtClean="0">
                <a:solidFill>
                  <a:srgbClr val="3F5BC8"/>
                </a:solidFill>
                <a:latin typeface="Arial" pitchFamily="34" charset="0"/>
                <a:cs typeface="Arial" pitchFamily="34" charset="0"/>
              </a:rPr>
              <a:t>-Johnson County Community College </a:t>
            </a:r>
          </a:p>
        </p:txBody>
      </p:sp>
      <p:sp>
        <p:nvSpPr>
          <p:cNvPr id="8" name="Rectangle 2"/>
          <p:cNvSpPr>
            <a:spLocks noChangeArrowheads="1"/>
          </p:cNvSpPr>
          <p:nvPr/>
        </p:nvSpPr>
        <p:spPr bwMode="auto">
          <a:xfrm>
            <a:off x="381000" y="58293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pic>
        <p:nvPicPr>
          <p:cNvPr id="18436" name="Picture 4" descr="logotdhe.gif"/>
          <p:cNvPicPr>
            <a:picLocks noChangeAspect="1"/>
          </p:cNvPicPr>
          <p:nvPr/>
        </p:nvPicPr>
        <p:blipFill>
          <a:blip r:embed="rId3"/>
          <a:srcRect/>
          <a:stretch>
            <a:fillRect/>
          </a:stretch>
        </p:blipFill>
        <p:spPr bwMode="auto">
          <a:xfrm>
            <a:off x="609600" y="228600"/>
            <a:ext cx="3086100" cy="419100"/>
          </a:xfrm>
          <a:prstGeom prst="rect">
            <a:avLst/>
          </a:prstGeom>
          <a:noFill/>
          <a:ln w="9525">
            <a:noFill/>
            <a:miter lim="800000"/>
            <a:headEnd/>
            <a:tailEnd/>
          </a:ln>
        </p:spPr>
      </p:pic>
      <p:sp>
        <p:nvSpPr>
          <p:cNvPr id="18434" name="Rectangle 2"/>
          <p:cNvSpPr>
            <a:spLocks noChangeArrowheads="1"/>
          </p:cNvSpPr>
          <p:nvPr/>
        </p:nvSpPr>
        <p:spPr bwMode="auto">
          <a:xfrm>
            <a:off x="609600" y="685800"/>
            <a:ext cx="7772400" cy="571500"/>
          </a:xfrm>
          <a:prstGeom prst="rect">
            <a:avLst/>
          </a:prstGeom>
          <a:noFill/>
          <a:ln w="9525">
            <a:noFill/>
            <a:miter lim="800000"/>
            <a:headEnd/>
            <a:tailEnd/>
          </a:ln>
        </p:spPr>
        <p:txBody>
          <a:bodyPr anchor="ctr"/>
          <a:lstStyle/>
          <a:p>
            <a:r>
              <a:rPr lang="en-US" sz="2800" b="1" dirty="0">
                <a:solidFill>
                  <a:srgbClr val="B01600"/>
                </a:solidFill>
                <a:latin typeface="Arial" charset="0"/>
              </a:rPr>
              <a:t>Agenda</a:t>
            </a:r>
            <a:endParaRPr lang="en-US" b="1" dirty="0">
              <a:solidFill>
                <a:srgbClr val="B01600"/>
              </a:solidFill>
              <a:latin typeface="TriplexBold"/>
            </a:endParaRPr>
          </a:p>
        </p:txBody>
      </p:sp>
      <p:sp>
        <p:nvSpPr>
          <p:cNvPr id="18435" name="Rectangle 3"/>
          <p:cNvSpPr>
            <a:spLocks noChangeArrowheads="1"/>
          </p:cNvSpPr>
          <p:nvPr/>
        </p:nvSpPr>
        <p:spPr bwMode="auto">
          <a:xfrm>
            <a:off x="533400" y="1143000"/>
            <a:ext cx="8229600" cy="4343400"/>
          </a:xfrm>
          <a:prstGeom prst="rect">
            <a:avLst/>
          </a:prstGeom>
          <a:noFill/>
          <a:ln w="9525">
            <a:noFill/>
            <a:miter lim="800000"/>
            <a:headEnd/>
            <a:tailEnd/>
          </a:ln>
        </p:spPr>
        <p:txBody>
          <a:bodyPr/>
          <a:lstStyle/>
          <a:p>
            <a:pPr marL="342900" indent="-342900">
              <a:spcBef>
                <a:spcPct val="40000"/>
              </a:spcBef>
              <a:buFontTx/>
              <a:buChar char="»"/>
            </a:pPr>
            <a:endParaRPr lang="en-US" sz="3200" dirty="0" smtClean="0">
              <a:solidFill>
                <a:srgbClr val="3F5BC8"/>
              </a:solidFill>
              <a:latin typeface="Arial" charset="0"/>
            </a:endParaRPr>
          </a:p>
          <a:p>
            <a:pPr marL="342900" indent="-342900">
              <a:spcBef>
                <a:spcPct val="40000"/>
              </a:spcBef>
              <a:buFontTx/>
              <a:buChar char="»"/>
            </a:pPr>
            <a:r>
              <a:rPr lang="en-US" sz="3200" dirty="0" smtClean="0">
                <a:solidFill>
                  <a:schemeClr val="accent5"/>
                </a:solidFill>
                <a:latin typeface="Arial" charset="0"/>
              </a:rPr>
              <a:t>Managing Stakeholder Expectations while Delivering Quality </a:t>
            </a:r>
            <a:r>
              <a:rPr lang="en-US" sz="3200" dirty="0">
                <a:solidFill>
                  <a:schemeClr val="accent5"/>
                </a:solidFill>
                <a:latin typeface="Arial" charset="0"/>
              </a:rPr>
              <a:t>S</a:t>
            </a:r>
            <a:r>
              <a:rPr lang="en-US" sz="3200" dirty="0" smtClean="0">
                <a:solidFill>
                  <a:schemeClr val="accent5"/>
                </a:solidFill>
                <a:latin typeface="Arial" charset="0"/>
              </a:rPr>
              <a:t>ervices at Carnegie Mellon University</a:t>
            </a:r>
            <a:endParaRPr lang="en-US" sz="3200" dirty="0">
              <a:solidFill>
                <a:schemeClr val="accent5"/>
              </a:solidFill>
              <a:latin typeface="Arial" charset="0"/>
            </a:endParaRPr>
          </a:p>
          <a:p>
            <a:pPr marL="342900" indent="-342900">
              <a:spcBef>
                <a:spcPct val="40000"/>
              </a:spcBef>
              <a:buFontTx/>
              <a:buChar char="»"/>
            </a:pPr>
            <a:r>
              <a:rPr lang="en-US" sz="3200" dirty="0" smtClean="0">
                <a:solidFill>
                  <a:schemeClr val="accent5"/>
                </a:solidFill>
                <a:latin typeface="Arial" charset="0"/>
              </a:rPr>
              <a:t>Industry Best Practices</a:t>
            </a:r>
          </a:p>
          <a:p>
            <a:pPr marL="342900" indent="-342900">
              <a:spcBef>
                <a:spcPct val="40000"/>
              </a:spcBef>
              <a:buFontTx/>
              <a:buChar char="»"/>
            </a:pPr>
            <a:r>
              <a:rPr lang="en-US" sz="3200" dirty="0" smtClean="0">
                <a:solidFill>
                  <a:srgbClr val="0070C0"/>
                </a:solidFill>
                <a:latin typeface="Arial" charset="0"/>
              </a:rPr>
              <a:t>Discussion and Questions</a:t>
            </a:r>
          </a:p>
          <a:p>
            <a:pPr marL="342900" indent="-342900">
              <a:lnSpc>
                <a:spcPts val="1700"/>
              </a:lnSpc>
              <a:spcBef>
                <a:spcPct val="40000"/>
              </a:spcBef>
              <a:buFontTx/>
              <a:buChar char="»"/>
            </a:pPr>
            <a:endParaRPr lang="en-US" sz="2000" dirty="0" smtClean="0">
              <a:solidFill>
                <a:srgbClr val="3F5BC8"/>
              </a:solidFill>
              <a:latin typeface="Arial" charset="0"/>
            </a:endParaRPr>
          </a:p>
          <a:p>
            <a:pPr marL="342900" indent="-342900">
              <a:lnSpc>
                <a:spcPts val="1700"/>
              </a:lnSpc>
              <a:spcBef>
                <a:spcPct val="40000"/>
              </a:spcBef>
              <a:buFontTx/>
              <a:buChar char="»"/>
            </a:pPr>
            <a:endParaRPr lang="en-US" sz="2000" dirty="0">
              <a:solidFill>
                <a:srgbClr val="3F5BC8"/>
              </a:solidFill>
              <a:latin typeface="Arial" charset="0"/>
            </a:endParaRPr>
          </a:p>
          <a:p>
            <a:pPr marL="342900" indent="-342900">
              <a:lnSpc>
                <a:spcPts val="1700"/>
              </a:lnSpc>
              <a:spcBef>
                <a:spcPct val="40000"/>
              </a:spcBef>
            </a:pPr>
            <a:endParaRPr lang="en-US" sz="1000" dirty="0">
              <a:solidFill>
                <a:srgbClr val="3F5BC8"/>
              </a:solidFill>
              <a:latin typeface="Arial" charset="0"/>
            </a:endParaRPr>
          </a:p>
          <a:p>
            <a:pPr marL="342900" indent="-342900">
              <a:lnSpc>
                <a:spcPts val="1700"/>
              </a:lnSpc>
              <a:spcBef>
                <a:spcPct val="40000"/>
              </a:spcBef>
              <a:buFontTx/>
              <a:buChar char="»"/>
            </a:pPr>
            <a:endParaRPr lang="en-US" sz="1000" dirty="0">
              <a:solidFill>
                <a:srgbClr val="3F5BC8"/>
              </a:solidFill>
              <a:latin typeface="Arial" charset="0"/>
            </a:endParaRPr>
          </a:p>
          <a:p>
            <a:pPr marL="342900" indent="-342900">
              <a:lnSpc>
                <a:spcPts val="1700"/>
              </a:lnSpc>
              <a:spcBef>
                <a:spcPct val="40000"/>
              </a:spcBef>
              <a:buFontTx/>
              <a:buChar char="»"/>
            </a:pPr>
            <a:endParaRPr lang="en-US" sz="1000" dirty="0">
              <a:solidFill>
                <a:srgbClr val="3F5BC8"/>
              </a:solidFill>
              <a:latin typeface="Arial" charset="0"/>
            </a:endParaRPr>
          </a:p>
        </p:txBody>
      </p:sp>
      <p:pic>
        <p:nvPicPr>
          <p:cNvPr id="6" name="Picture 5" descr="C:\Documents and Settings\cfulton\Desktop\CMU Logo2.gif"/>
          <p:cNvPicPr>
            <a:picLocks noChangeAspect="1" noChangeArrowheads="1"/>
          </p:cNvPicPr>
          <p:nvPr/>
        </p:nvPicPr>
        <p:blipFill>
          <a:blip r:embed="rId4"/>
          <a:srcRect/>
          <a:stretch>
            <a:fillRect/>
          </a:stretch>
        </p:blipFill>
        <p:spPr bwMode="auto">
          <a:xfrm>
            <a:off x="7010400" y="4876800"/>
            <a:ext cx="1504950" cy="1466850"/>
          </a:xfrm>
          <a:prstGeom prst="rect">
            <a:avLst/>
          </a:prstGeom>
          <a:noFill/>
          <a:ln w="9525">
            <a:noFill/>
            <a:miter lim="800000"/>
            <a:headEnd/>
            <a:tailEnd/>
          </a:ln>
        </p:spPr>
      </p:pic>
      <p:pic>
        <p:nvPicPr>
          <p:cNvPr id="7" name="Picture 4" descr="logotdhe.gif"/>
          <p:cNvPicPr>
            <a:picLocks noChangeAspect="1"/>
          </p:cNvPicPr>
          <p:nvPr/>
        </p:nvPicPr>
        <p:blipFill>
          <a:blip r:embed="rId3"/>
          <a:srcRect/>
          <a:stretch>
            <a:fillRect/>
          </a:stretch>
        </p:blipFill>
        <p:spPr bwMode="auto">
          <a:xfrm>
            <a:off x="533400" y="5486400"/>
            <a:ext cx="3086100" cy="419100"/>
          </a:xfrm>
          <a:prstGeom prst="rect">
            <a:avLst/>
          </a:prstGeom>
          <a:noFill/>
          <a:ln w="9525">
            <a:noFill/>
            <a:miter lim="800000"/>
            <a:headEnd/>
            <a:tailEnd/>
          </a:ln>
        </p:spPr>
      </p:pic>
      <p:sp>
        <p:nvSpPr>
          <p:cNvPr id="10" name="TextBox 9"/>
          <p:cNvSpPr txBox="1"/>
          <p:nvPr/>
        </p:nvSpPr>
        <p:spPr>
          <a:xfrm>
            <a:off x="5562600" y="6581001"/>
            <a:ext cx="35814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Mid-Atlantic Conference - 1/11/2012</a:t>
            </a:r>
          </a:p>
        </p:txBody>
      </p:sp>
      <p:sp>
        <p:nvSpPr>
          <p:cNvPr id="11" name="TextBox 10"/>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51</a:t>
            </a:fld>
            <a:endParaRPr lang="en-US" sz="1200" dirty="0" smtClean="0">
              <a:solidFill>
                <a:schemeClr val="bg1"/>
              </a:solidFill>
              <a:latin typeface="Arial" pitchFamily="34" charset="0"/>
              <a:cs typeface="Arial" pitchFamily="34" charset="0"/>
            </a:endParaRPr>
          </a:p>
        </p:txBody>
      </p:sp>
      <p:sp>
        <p:nvSpPr>
          <p:cNvPr id="13" name="Rectangle 2"/>
          <p:cNvSpPr>
            <a:spLocks noChangeArrowheads="1"/>
          </p:cNvSpPr>
          <p:nvPr/>
        </p:nvSpPr>
        <p:spPr bwMode="auto">
          <a:xfrm>
            <a:off x="381000" y="58293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extLst>
      <p:ext uri="{BB962C8B-B14F-4D97-AF65-F5344CB8AC3E}">
        <p14:creationId xmlns:p14="http://schemas.microsoft.com/office/powerpoint/2010/main" xmlns="" val="2361820195"/>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533400" y="685800"/>
            <a:ext cx="7772400" cy="571500"/>
          </a:xfrm>
          <a:prstGeom prst="rect">
            <a:avLst/>
          </a:prstGeom>
          <a:noFill/>
          <a:ln w="9525">
            <a:noFill/>
            <a:miter lim="800000"/>
            <a:headEnd/>
            <a:tailEnd/>
          </a:ln>
        </p:spPr>
        <p:txBody>
          <a:bodyPr anchor="ctr"/>
          <a:lstStyle/>
          <a:p>
            <a:r>
              <a:rPr lang="en-US" sz="2800" dirty="0">
                <a:solidFill>
                  <a:srgbClr val="B01600"/>
                </a:solidFill>
                <a:latin typeface="Arial" charset="0"/>
              </a:rPr>
              <a:t>TeamDynamix Overview</a:t>
            </a:r>
            <a:endParaRPr lang="en-US" dirty="0">
              <a:solidFill>
                <a:srgbClr val="B01600"/>
              </a:solidFill>
              <a:latin typeface="TriplexBold"/>
            </a:endParaRPr>
          </a:p>
        </p:txBody>
      </p:sp>
      <p:sp>
        <p:nvSpPr>
          <p:cNvPr id="36866" name="Rectangle 3"/>
          <p:cNvSpPr>
            <a:spLocks noChangeArrowheads="1"/>
          </p:cNvSpPr>
          <p:nvPr/>
        </p:nvSpPr>
        <p:spPr bwMode="auto">
          <a:xfrm>
            <a:off x="304800" y="1371600"/>
            <a:ext cx="8229600" cy="1524000"/>
          </a:xfrm>
          <a:prstGeom prst="rect">
            <a:avLst/>
          </a:prstGeom>
          <a:noFill/>
          <a:ln w="9525">
            <a:noFill/>
            <a:miter lim="800000"/>
            <a:headEnd/>
            <a:tailEnd/>
          </a:ln>
        </p:spPr>
        <p:txBody>
          <a:bodyPr/>
          <a:lstStyle/>
          <a:p>
            <a:pPr marL="342900" indent="-342900">
              <a:lnSpc>
                <a:spcPts val="2700"/>
              </a:lnSpc>
              <a:spcBef>
                <a:spcPct val="40000"/>
              </a:spcBef>
            </a:pPr>
            <a:r>
              <a:rPr lang="en-US" sz="2000" dirty="0">
                <a:solidFill>
                  <a:srgbClr val="3F5BC8"/>
                </a:solidFill>
                <a:latin typeface="Arial" charset="0"/>
              </a:rPr>
              <a:t>	</a:t>
            </a:r>
            <a:r>
              <a:rPr lang="en-US" sz="2000" dirty="0">
                <a:solidFill>
                  <a:srgbClr val="3366CC"/>
                </a:solidFill>
                <a:latin typeface="Arial" charset="0"/>
              </a:rPr>
              <a:t>TeamDynamix provide Higher Education specific Project and Portfolio Management solutions (PPM). TeamDynamix software and services adhere to a simple and proven higher education specific PPM deployment approach. </a:t>
            </a:r>
          </a:p>
          <a:p>
            <a:pPr marL="342900" indent="-342900">
              <a:lnSpc>
                <a:spcPts val="2700"/>
              </a:lnSpc>
              <a:spcBef>
                <a:spcPct val="40000"/>
              </a:spcBef>
            </a:pPr>
            <a:r>
              <a:rPr lang="en-US" sz="2000" dirty="0">
                <a:solidFill>
                  <a:srgbClr val="3366CC"/>
                </a:solidFill>
                <a:latin typeface="Arial" charset="0"/>
              </a:rPr>
              <a:t>	</a:t>
            </a:r>
          </a:p>
        </p:txBody>
      </p:sp>
      <p:sp>
        <p:nvSpPr>
          <p:cNvPr id="36867" name="Rectangle 3"/>
          <p:cNvSpPr>
            <a:spLocks noChangeArrowheads="1"/>
          </p:cNvSpPr>
          <p:nvPr/>
        </p:nvSpPr>
        <p:spPr bwMode="auto">
          <a:xfrm>
            <a:off x="685800" y="3124200"/>
            <a:ext cx="8229600" cy="1524000"/>
          </a:xfrm>
          <a:prstGeom prst="rect">
            <a:avLst/>
          </a:prstGeom>
          <a:noFill/>
          <a:ln w="9525">
            <a:noFill/>
            <a:miter lim="800000"/>
            <a:headEnd/>
            <a:tailEnd/>
          </a:ln>
        </p:spPr>
        <p:txBody>
          <a:bodyPr/>
          <a:lstStyle/>
          <a:p>
            <a:pPr marL="342900" indent="-342900">
              <a:lnSpc>
                <a:spcPts val="1700"/>
              </a:lnSpc>
              <a:spcBef>
                <a:spcPct val="40000"/>
              </a:spcBef>
            </a:pPr>
            <a:r>
              <a:rPr lang="en-US" b="1" dirty="0">
                <a:solidFill>
                  <a:srgbClr val="3F5BC8"/>
                </a:solidFill>
                <a:latin typeface="Arial" charset="0"/>
              </a:rPr>
              <a:t>Highlights</a:t>
            </a:r>
          </a:p>
          <a:p>
            <a:pPr marL="342900" indent="-342900">
              <a:lnSpc>
                <a:spcPts val="1700"/>
              </a:lnSpc>
              <a:spcBef>
                <a:spcPct val="40000"/>
              </a:spcBef>
              <a:buFontTx/>
              <a:buChar char="»"/>
            </a:pPr>
            <a:r>
              <a:rPr lang="en-US" sz="2000" dirty="0">
                <a:solidFill>
                  <a:srgbClr val="3F5BC8"/>
                </a:solidFill>
                <a:latin typeface="Arial" charset="0"/>
              </a:rPr>
              <a:t>Built specifically to support the evolution of the Higher Ed PMO</a:t>
            </a:r>
          </a:p>
          <a:p>
            <a:pPr marL="342900" indent="-342900">
              <a:lnSpc>
                <a:spcPts val="1700"/>
              </a:lnSpc>
              <a:spcBef>
                <a:spcPct val="40000"/>
              </a:spcBef>
              <a:buFontTx/>
              <a:buChar char="»"/>
            </a:pPr>
            <a:r>
              <a:rPr lang="en-US" sz="2000" dirty="0">
                <a:solidFill>
                  <a:srgbClr val="3F5BC8"/>
                </a:solidFill>
                <a:latin typeface="Arial" charset="0"/>
              </a:rPr>
              <a:t>Embedded Higher Ed best practices (ECAR/Spellings) </a:t>
            </a:r>
          </a:p>
          <a:p>
            <a:pPr marL="342900" indent="-342900">
              <a:lnSpc>
                <a:spcPts val="1700"/>
              </a:lnSpc>
              <a:spcBef>
                <a:spcPct val="40000"/>
              </a:spcBef>
              <a:buFontTx/>
              <a:buChar char="»"/>
            </a:pPr>
            <a:r>
              <a:rPr lang="en-US" sz="2000" dirty="0">
                <a:solidFill>
                  <a:srgbClr val="3F5BC8"/>
                </a:solidFill>
                <a:latin typeface="Arial" charset="0"/>
              </a:rPr>
              <a:t>Higher Education implementation approach (PEMM)</a:t>
            </a:r>
          </a:p>
          <a:p>
            <a:pPr marL="342900" indent="-342900">
              <a:lnSpc>
                <a:spcPts val="1700"/>
              </a:lnSpc>
              <a:spcBef>
                <a:spcPct val="40000"/>
              </a:spcBef>
              <a:buFontTx/>
              <a:buChar char="»"/>
            </a:pPr>
            <a:r>
              <a:rPr lang="en-US" sz="2000" dirty="0">
                <a:solidFill>
                  <a:srgbClr val="3F5BC8"/>
                </a:solidFill>
                <a:latin typeface="Arial" charset="0"/>
              </a:rPr>
              <a:t>Intuitive solutions</a:t>
            </a:r>
          </a:p>
          <a:p>
            <a:pPr marL="342900" indent="-342900">
              <a:lnSpc>
                <a:spcPts val="1700"/>
              </a:lnSpc>
              <a:spcBef>
                <a:spcPct val="40000"/>
              </a:spcBef>
            </a:pPr>
            <a:endParaRPr lang="en-US" sz="2000" dirty="0">
              <a:solidFill>
                <a:srgbClr val="3366CC"/>
              </a:solidFill>
              <a:latin typeface="Arial" charset="0"/>
            </a:endParaRPr>
          </a:p>
        </p:txBody>
      </p:sp>
      <p:sp>
        <p:nvSpPr>
          <p:cNvPr id="36868" name="Rectangle 7"/>
          <p:cNvSpPr>
            <a:spLocks noChangeArrowheads="1"/>
          </p:cNvSpPr>
          <p:nvPr/>
        </p:nvSpPr>
        <p:spPr bwMode="auto">
          <a:xfrm>
            <a:off x="0" y="0"/>
            <a:ext cx="9144000" cy="6858000"/>
          </a:xfrm>
          <a:prstGeom prst="rect">
            <a:avLst/>
          </a:prstGeom>
          <a:solidFill>
            <a:schemeClr val="tx1"/>
          </a:solidFill>
          <a:ln w="9525" algn="ctr">
            <a:solidFill>
              <a:schemeClr val="tx1"/>
            </a:solidFill>
            <a:round/>
            <a:headEnd/>
            <a:tailEnd/>
          </a:ln>
        </p:spPr>
        <p:txBody>
          <a:bodyPr/>
          <a:lstStyle/>
          <a:p>
            <a:pPr eaLnBrk="0" hangingPunct="0"/>
            <a:endParaRPr lang="en-US" dirty="0"/>
          </a:p>
        </p:txBody>
      </p:sp>
      <p:pic>
        <p:nvPicPr>
          <p:cNvPr id="36869" name="Picture 11" descr="PPT_Intro.jpg"/>
          <p:cNvPicPr>
            <a:picLocks noChangeAspect="1"/>
          </p:cNvPicPr>
          <p:nvPr/>
        </p:nvPicPr>
        <p:blipFill>
          <a:blip r:embed="rId3"/>
          <a:srcRect/>
          <a:stretch>
            <a:fillRect/>
          </a:stretch>
        </p:blipFill>
        <p:spPr bwMode="auto">
          <a:xfrm>
            <a:off x="0" y="0"/>
            <a:ext cx="9220200" cy="6972300"/>
          </a:xfrm>
          <a:prstGeom prst="rect">
            <a:avLst/>
          </a:prstGeom>
          <a:noFill/>
          <a:ln w="9525">
            <a:noFill/>
            <a:miter lim="800000"/>
            <a:headEnd/>
            <a:tailEnd/>
          </a:ln>
        </p:spPr>
      </p:pic>
      <p:sp>
        <p:nvSpPr>
          <p:cNvPr id="36870" name="Rectangle 12"/>
          <p:cNvSpPr>
            <a:spLocks noChangeArrowheads="1"/>
          </p:cNvSpPr>
          <p:nvPr/>
        </p:nvSpPr>
        <p:spPr bwMode="auto">
          <a:xfrm>
            <a:off x="-76200" y="3810000"/>
            <a:ext cx="9296400" cy="2057400"/>
          </a:xfrm>
          <a:prstGeom prst="rect">
            <a:avLst/>
          </a:prstGeom>
          <a:solidFill>
            <a:schemeClr val="bg1"/>
          </a:solidFill>
          <a:ln w="9525" algn="ctr">
            <a:noFill/>
            <a:round/>
            <a:headEnd/>
            <a:tailEnd/>
          </a:ln>
        </p:spPr>
        <p:txBody>
          <a:bodyPr/>
          <a:lstStyle/>
          <a:p>
            <a:pPr eaLnBrk="0" hangingPunct="0"/>
            <a:endParaRPr lang="en-US" dirty="0"/>
          </a:p>
        </p:txBody>
      </p:sp>
      <p:sp>
        <p:nvSpPr>
          <p:cNvPr id="36871" name="Rectangle 8"/>
          <p:cNvSpPr>
            <a:spLocks noChangeArrowheads="1"/>
          </p:cNvSpPr>
          <p:nvPr/>
        </p:nvSpPr>
        <p:spPr bwMode="auto">
          <a:xfrm>
            <a:off x="2895600" y="3886200"/>
            <a:ext cx="3581400" cy="769441"/>
          </a:xfrm>
          <a:prstGeom prst="rect">
            <a:avLst/>
          </a:prstGeom>
          <a:noFill/>
          <a:ln w="9525">
            <a:noFill/>
            <a:miter lim="800000"/>
            <a:headEnd/>
            <a:tailEnd/>
          </a:ln>
        </p:spPr>
        <p:txBody>
          <a:bodyPr wrap="square">
            <a:spAutoFit/>
          </a:bodyPr>
          <a:lstStyle/>
          <a:p>
            <a:pPr>
              <a:spcBef>
                <a:spcPct val="50000"/>
              </a:spcBef>
            </a:pPr>
            <a:r>
              <a:rPr lang="en-US" sz="4400" dirty="0" smtClean="0">
                <a:solidFill>
                  <a:srgbClr val="B01600"/>
                </a:solidFill>
                <a:latin typeface="Arial" charset="0"/>
              </a:rPr>
              <a:t>Questions?</a:t>
            </a:r>
            <a:endParaRPr lang="en-US" sz="4400" dirty="0">
              <a:solidFill>
                <a:srgbClr val="B01600"/>
              </a:solidFill>
              <a:latin typeface="Arial" charset="0"/>
            </a:endParaRPr>
          </a:p>
        </p:txBody>
      </p:sp>
      <p:sp>
        <p:nvSpPr>
          <p:cNvPr id="9" name="TextBox 8"/>
          <p:cNvSpPr txBox="1"/>
          <p:nvPr/>
        </p:nvSpPr>
        <p:spPr>
          <a:xfrm>
            <a:off x="457200" y="4800600"/>
            <a:ext cx="3657600" cy="830997"/>
          </a:xfrm>
          <a:prstGeom prst="rect">
            <a:avLst/>
          </a:prstGeom>
          <a:noFill/>
        </p:spPr>
        <p:txBody>
          <a:bodyPr wrap="square" rtlCol="0">
            <a:spAutoFit/>
          </a:bodyPr>
          <a:lstStyle/>
          <a:p>
            <a:r>
              <a:rPr lang="en-US" dirty="0" smtClean="0">
                <a:solidFill>
                  <a:srgbClr val="C00000"/>
                </a:solidFill>
                <a:latin typeface="Arial" pitchFamily="34" charset="0"/>
                <a:cs typeface="Arial" pitchFamily="34" charset="0"/>
              </a:rPr>
              <a:t>Tom Dugas</a:t>
            </a:r>
          </a:p>
          <a:p>
            <a:r>
              <a:rPr lang="en-US" dirty="0" smtClean="0">
                <a:solidFill>
                  <a:srgbClr val="C00000"/>
                </a:solidFill>
                <a:latin typeface="Arial" pitchFamily="34" charset="0"/>
                <a:cs typeface="Arial" pitchFamily="34" charset="0"/>
              </a:rPr>
              <a:t>tdugas@andrew.cmu.edu</a:t>
            </a:r>
            <a:endParaRPr lang="en-US" dirty="0">
              <a:solidFill>
                <a:srgbClr val="C00000"/>
              </a:solidFill>
              <a:latin typeface="Arial" pitchFamily="34" charset="0"/>
              <a:cs typeface="Arial" pitchFamily="34" charset="0"/>
            </a:endParaRPr>
          </a:p>
        </p:txBody>
      </p:sp>
      <p:sp>
        <p:nvSpPr>
          <p:cNvPr id="10" name="TextBox 9"/>
          <p:cNvSpPr txBox="1"/>
          <p:nvPr/>
        </p:nvSpPr>
        <p:spPr>
          <a:xfrm>
            <a:off x="5029200" y="4800600"/>
            <a:ext cx="4038600" cy="830997"/>
          </a:xfrm>
          <a:prstGeom prst="rect">
            <a:avLst/>
          </a:prstGeom>
          <a:noFill/>
        </p:spPr>
        <p:txBody>
          <a:bodyPr wrap="square" rtlCol="0">
            <a:spAutoFit/>
          </a:bodyPr>
          <a:lstStyle/>
          <a:p>
            <a:r>
              <a:rPr lang="en-US" dirty="0" smtClean="0">
                <a:solidFill>
                  <a:srgbClr val="C00000"/>
                </a:solidFill>
                <a:latin typeface="Arial" pitchFamily="34" charset="0"/>
                <a:cs typeface="Arial" pitchFamily="34" charset="0"/>
              </a:rPr>
              <a:t>Andrew Graf</a:t>
            </a:r>
          </a:p>
          <a:p>
            <a:r>
              <a:rPr lang="en-US" dirty="0" smtClean="0">
                <a:solidFill>
                  <a:srgbClr val="C00000"/>
                </a:solidFill>
                <a:latin typeface="Arial" pitchFamily="34" charset="0"/>
                <a:cs typeface="Arial" pitchFamily="34" charset="0"/>
              </a:rPr>
              <a:t>agraf@teamdynamixhe.com</a:t>
            </a:r>
            <a:endParaRPr lang="en-US" dirty="0">
              <a:solidFill>
                <a:srgbClr val="C00000"/>
              </a:solidFill>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pic>
        <p:nvPicPr>
          <p:cNvPr id="18436" name="Picture 4" descr="logotdhe.gif"/>
          <p:cNvPicPr>
            <a:picLocks noChangeAspect="1"/>
          </p:cNvPicPr>
          <p:nvPr/>
        </p:nvPicPr>
        <p:blipFill>
          <a:blip r:embed="rId3"/>
          <a:srcRect/>
          <a:stretch>
            <a:fillRect/>
          </a:stretch>
        </p:blipFill>
        <p:spPr bwMode="auto">
          <a:xfrm>
            <a:off x="609600" y="228600"/>
            <a:ext cx="3086100" cy="419100"/>
          </a:xfrm>
          <a:prstGeom prst="rect">
            <a:avLst/>
          </a:prstGeom>
          <a:noFill/>
          <a:ln w="9525">
            <a:noFill/>
            <a:miter lim="800000"/>
            <a:headEnd/>
            <a:tailEnd/>
          </a:ln>
        </p:spPr>
      </p:pic>
      <p:sp>
        <p:nvSpPr>
          <p:cNvPr id="18435" name="Rectangle 3"/>
          <p:cNvSpPr>
            <a:spLocks noChangeArrowheads="1"/>
          </p:cNvSpPr>
          <p:nvPr/>
        </p:nvSpPr>
        <p:spPr bwMode="auto">
          <a:xfrm>
            <a:off x="419100" y="762000"/>
            <a:ext cx="8229600" cy="4724400"/>
          </a:xfrm>
          <a:prstGeom prst="rect">
            <a:avLst/>
          </a:prstGeom>
          <a:noFill/>
          <a:ln w="9525">
            <a:noFill/>
            <a:miter lim="800000"/>
            <a:headEnd/>
            <a:tailEnd/>
          </a:ln>
        </p:spPr>
        <p:txBody>
          <a:bodyPr/>
          <a:lstStyle/>
          <a:p>
            <a:r>
              <a:rPr lang="en-US" b="1" dirty="0" smtClean="0">
                <a:solidFill>
                  <a:srgbClr val="C00000"/>
                </a:solidFill>
                <a:latin typeface="Arial" pitchFamily="34" charset="0"/>
                <a:cs typeface="Arial" pitchFamily="34" charset="0"/>
              </a:rPr>
              <a:t>IT Demand versus IT Budget Availability</a:t>
            </a:r>
          </a:p>
          <a:p>
            <a:endParaRPr lang="en-US" sz="2000" b="1" dirty="0" smtClean="0">
              <a:solidFill>
                <a:srgbClr val="C00000"/>
              </a:solidFill>
              <a:latin typeface="Arial" pitchFamily="34" charset="0"/>
              <a:cs typeface="Arial" pitchFamily="34" charset="0"/>
            </a:endParaRPr>
          </a:p>
          <a:p>
            <a:pPr marL="342900" indent="-342900">
              <a:lnSpc>
                <a:spcPts val="1700"/>
              </a:lnSpc>
              <a:spcBef>
                <a:spcPct val="40000"/>
              </a:spcBef>
              <a:buFontTx/>
              <a:buChar char="»"/>
            </a:pPr>
            <a:endParaRPr lang="en-US" sz="1000" dirty="0">
              <a:solidFill>
                <a:srgbClr val="3F5BC8"/>
              </a:solidFill>
              <a:latin typeface="Arial" charset="0"/>
            </a:endParaRPr>
          </a:p>
        </p:txBody>
      </p:sp>
      <p:sp>
        <p:nvSpPr>
          <p:cNvPr id="10" name="TextBox 9"/>
          <p:cNvSpPr txBox="1"/>
          <p:nvPr/>
        </p:nvSpPr>
        <p:spPr>
          <a:xfrm>
            <a:off x="5562600" y="6581001"/>
            <a:ext cx="35814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Mid-Atlantic Conference - 1/11/2012</a:t>
            </a:r>
          </a:p>
        </p:txBody>
      </p:sp>
      <p:sp>
        <p:nvSpPr>
          <p:cNvPr id="11" name="TextBox 10"/>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6</a:t>
            </a:fld>
            <a:endParaRPr lang="en-US" sz="1200" dirty="0" smtClean="0">
              <a:solidFill>
                <a:schemeClr val="bg1"/>
              </a:solidFill>
              <a:latin typeface="Arial" pitchFamily="34" charset="0"/>
              <a:cs typeface="Arial" pitchFamily="34" charset="0"/>
            </a:endParaRPr>
          </a:p>
        </p:txBody>
      </p:sp>
      <p:pic>
        <p:nvPicPr>
          <p:cNvPr id="6" name="Picture 5" descr="C:\Documents and Settings\cfulton\Desktop\CMU Logo2.gif"/>
          <p:cNvPicPr>
            <a:picLocks noChangeAspect="1" noChangeArrowheads="1"/>
          </p:cNvPicPr>
          <p:nvPr/>
        </p:nvPicPr>
        <p:blipFill>
          <a:blip r:embed="rId4"/>
          <a:srcRect/>
          <a:stretch>
            <a:fillRect/>
          </a:stretch>
        </p:blipFill>
        <p:spPr bwMode="auto">
          <a:xfrm>
            <a:off x="7010400" y="4876800"/>
            <a:ext cx="1504950" cy="1466850"/>
          </a:xfrm>
          <a:prstGeom prst="rect">
            <a:avLst/>
          </a:prstGeom>
          <a:noFill/>
          <a:ln w="9525">
            <a:noFill/>
            <a:miter lim="800000"/>
            <a:headEnd/>
            <a:tailEnd/>
          </a:ln>
        </p:spPr>
      </p:pic>
      <p:pic>
        <p:nvPicPr>
          <p:cNvPr id="3" name="Picture 2"/>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2705100" y="1409700"/>
            <a:ext cx="2743200" cy="3657600"/>
          </a:xfrm>
          <a:prstGeom prst="rect">
            <a:avLst/>
          </a:prstGeom>
        </p:spPr>
      </p:pic>
      <p:pic>
        <p:nvPicPr>
          <p:cNvPr id="12" name="Picture 4" descr="logotdhe.gif"/>
          <p:cNvPicPr>
            <a:picLocks noChangeAspect="1"/>
          </p:cNvPicPr>
          <p:nvPr/>
        </p:nvPicPr>
        <p:blipFill>
          <a:blip r:embed="rId3"/>
          <a:srcRect/>
          <a:stretch>
            <a:fillRect/>
          </a:stretch>
        </p:blipFill>
        <p:spPr bwMode="auto">
          <a:xfrm>
            <a:off x="419100" y="5600700"/>
            <a:ext cx="3086100" cy="419100"/>
          </a:xfrm>
          <a:prstGeom prst="rect">
            <a:avLst/>
          </a:prstGeom>
          <a:noFill/>
          <a:ln w="9525">
            <a:noFill/>
            <a:miter lim="800000"/>
            <a:headEnd/>
            <a:tailEnd/>
          </a:ln>
        </p:spPr>
      </p:pic>
      <p:sp>
        <p:nvSpPr>
          <p:cNvPr id="13"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extLst>
      <p:ext uri="{BB962C8B-B14F-4D97-AF65-F5344CB8AC3E}">
        <p14:creationId xmlns="" xmlns:p14="http://schemas.microsoft.com/office/powerpoint/2010/main" val="888437694"/>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sp>
        <p:nvSpPr>
          <p:cNvPr id="26626" name="Rectangle 2"/>
          <p:cNvSpPr>
            <a:spLocks noChangeArrowheads="1"/>
          </p:cNvSpPr>
          <p:nvPr/>
        </p:nvSpPr>
        <p:spPr bwMode="auto">
          <a:xfrm>
            <a:off x="533400" y="381000"/>
            <a:ext cx="7772400" cy="838200"/>
          </a:xfrm>
          <a:prstGeom prst="rect">
            <a:avLst/>
          </a:prstGeom>
          <a:noFill/>
          <a:ln w="9525">
            <a:noFill/>
            <a:miter lim="800000"/>
            <a:headEnd/>
            <a:tailEnd/>
          </a:ln>
        </p:spPr>
        <p:txBody>
          <a:bodyPr anchor="ctr"/>
          <a:lstStyle/>
          <a:p>
            <a:r>
              <a:rPr lang="en-US" sz="2800" b="1" dirty="0" smtClean="0">
                <a:solidFill>
                  <a:srgbClr val="B01600"/>
                </a:solidFill>
                <a:latin typeface="Arial" charset="0"/>
              </a:rPr>
              <a:t>Carnegie Mellon: Solution -  IT Planning </a:t>
            </a:r>
            <a:endParaRPr lang="en-US" sz="2800" b="1" dirty="0">
              <a:solidFill>
                <a:srgbClr val="B01600"/>
              </a:solidFill>
              <a:latin typeface="TriplexBold"/>
            </a:endParaRPr>
          </a:p>
        </p:txBody>
      </p:sp>
      <p:pic>
        <p:nvPicPr>
          <p:cNvPr id="10" name="Picture 9" descr="C:\Documents and Settings\cfulton\Desktop\CMU Logo2.gif"/>
          <p:cNvPicPr>
            <a:picLocks noChangeAspect="1" noChangeArrowheads="1"/>
          </p:cNvPicPr>
          <p:nvPr/>
        </p:nvPicPr>
        <p:blipFill>
          <a:blip r:embed="rId3"/>
          <a:srcRect/>
          <a:stretch>
            <a:fillRect/>
          </a:stretch>
        </p:blipFill>
        <p:spPr bwMode="auto">
          <a:xfrm>
            <a:off x="7010400" y="4876800"/>
            <a:ext cx="1504950" cy="1466850"/>
          </a:xfrm>
          <a:prstGeom prst="rect">
            <a:avLst/>
          </a:prstGeom>
          <a:noFill/>
          <a:ln w="9525">
            <a:noFill/>
            <a:miter lim="800000"/>
            <a:headEnd/>
            <a:tailEnd/>
          </a:ln>
        </p:spPr>
      </p:pic>
      <p:pic>
        <p:nvPicPr>
          <p:cNvPr id="3074" name="Picture 2" descr="PPM Workflow"/>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066800" y="1752600"/>
            <a:ext cx="6410325" cy="2524126"/>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5562600" y="6581001"/>
            <a:ext cx="35814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Mid-Atlantic Conference - 1/11/2012</a:t>
            </a:r>
          </a:p>
        </p:txBody>
      </p:sp>
      <p:sp>
        <p:nvSpPr>
          <p:cNvPr id="12" name="TextBox 11"/>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7</a:t>
            </a:fld>
            <a:endParaRPr lang="en-US" sz="1200" dirty="0" smtClean="0">
              <a:solidFill>
                <a:schemeClr val="bg1"/>
              </a:solidFill>
              <a:latin typeface="Arial" pitchFamily="34" charset="0"/>
              <a:cs typeface="Arial" pitchFamily="34" charset="0"/>
            </a:endParaRPr>
          </a:p>
        </p:txBody>
      </p:sp>
      <p:pic>
        <p:nvPicPr>
          <p:cNvPr id="11" name="Picture 4" descr="logotdhe.gif"/>
          <p:cNvPicPr>
            <a:picLocks noChangeAspect="1"/>
          </p:cNvPicPr>
          <p:nvPr/>
        </p:nvPicPr>
        <p:blipFill>
          <a:blip r:embed="rId5"/>
          <a:srcRect/>
          <a:stretch>
            <a:fillRect/>
          </a:stretch>
        </p:blipFill>
        <p:spPr bwMode="auto">
          <a:xfrm>
            <a:off x="419100" y="5600700"/>
            <a:ext cx="3086100" cy="419100"/>
          </a:xfrm>
          <a:prstGeom prst="rect">
            <a:avLst/>
          </a:prstGeom>
          <a:noFill/>
          <a:ln w="9525">
            <a:noFill/>
            <a:miter lim="800000"/>
            <a:headEnd/>
            <a:tailEnd/>
          </a:ln>
        </p:spPr>
      </p:pic>
      <p:sp>
        <p:nvSpPr>
          <p:cNvPr id="13"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extLst>
      <p:ext uri="{BB962C8B-B14F-4D97-AF65-F5344CB8AC3E}">
        <p14:creationId xmlns="" xmlns:p14="http://schemas.microsoft.com/office/powerpoint/2010/main" val="2856988085"/>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sp>
        <p:nvSpPr>
          <p:cNvPr id="26626" name="Rectangle 2"/>
          <p:cNvSpPr>
            <a:spLocks noChangeArrowheads="1"/>
          </p:cNvSpPr>
          <p:nvPr/>
        </p:nvSpPr>
        <p:spPr bwMode="auto">
          <a:xfrm>
            <a:off x="533400" y="381000"/>
            <a:ext cx="7772400" cy="571500"/>
          </a:xfrm>
          <a:prstGeom prst="rect">
            <a:avLst/>
          </a:prstGeom>
          <a:noFill/>
          <a:ln w="9525">
            <a:noFill/>
            <a:miter lim="800000"/>
            <a:headEnd/>
            <a:tailEnd/>
          </a:ln>
        </p:spPr>
        <p:txBody>
          <a:bodyPr anchor="ctr"/>
          <a:lstStyle/>
          <a:p>
            <a:r>
              <a:rPr lang="en-US" sz="2800" b="1" dirty="0" smtClean="0">
                <a:solidFill>
                  <a:srgbClr val="B01600"/>
                </a:solidFill>
                <a:latin typeface="Arial" charset="0"/>
              </a:rPr>
              <a:t>Carnegie Mellon: Governance</a:t>
            </a:r>
            <a:endParaRPr lang="en-US" sz="2800" b="1" dirty="0">
              <a:solidFill>
                <a:srgbClr val="B01600"/>
              </a:solidFill>
              <a:latin typeface="TriplexBold"/>
            </a:endParaRPr>
          </a:p>
        </p:txBody>
      </p:sp>
      <p:pic>
        <p:nvPicPr>
          <p:cNvPr id="10" name="Picture 9" descr="C:\Documents and Settings\cfulton\Desktop\CMU Logo2.gif"/>
          <p:cNvPicPr>
            <a:picLocks noChangeAspect="1" noChangeArrowheads="1"/>
          </p:cNvPicPr>
          <p:nvPr/>
        </p:nvPicPr>
        <p:blipFill>
          <a:blip r:embed="rId3"/>
          <a:srcRect/>
          <a:stretch>
            <a:fillRect/>
          </a:stretch>
        </p:blipFill>
        <p:spPr bwMode="auto">
          <a:xfrm>
            <a:off x="7010400" y="4876800"/>
            <a:ext cx="1504950" cy="1466850"/>
          </a:xfrm>
          <a:prstGeom prst="rect">
            <a:avLst/>
          </a:prstGeom>
          <a:noFill/>
          <a:ln w="9525">
            <a:noFill/>
            <a:miter lim="800000"/>
            <a:headEnd/>
            <a:tailEnd/>
          </a:ln>
        </p:spPr>
      </p:pic>
      <p:sp>
        <p:nvSpPr>
          <p:cNvPr id="11" name="TextBox 10"/>
          <p:cNvSpPr txBox="1"/>
          <p:nvPr/>
        </p:nvSpPr>
        <p:spPr>
          <a:xfrm>
            <a:off x="838200" y="1295400"/>
            <a:ext cx="7772400" cy="3046988"/>
          </a:xfrm>
          <a:prstGeom prst="rect">
            <a:avLst/>
          </a:prstGeom>
          <a:noFill/>
        </p:spPr>
        <p:txBody>
          <a:bodyPr wrap="square" rtlCol="0">
            <a:spAutoFit/>
          </a:bodyPr>
          <a:lstStyle/>
          <a:p>
            <a:r>
              <a:rPr lang="en-US" dirty="0" smtClean="0">
                <a:solidFill>
                  <a:srgbClr val="0070C0"/>
                </a:solidFill>
                <a:latin typeface="Arial" pitchFamily="34" charset="0"/>
                <a:cs typeface="Arial" pitchFamily="34" charset="0"/>
              </a:rPr>
              <a:t>Executive Level:</a:t>
            </a:r>
          </a:p>
          <a:p>
            <a:pPr marL="342900" indent="-342900">
              <a:buFontTx/>
              <a:buChar char="-"/>
            </a:pPr>
            <a:r>
              <a:rPr lang="en-US" dirty="0" smtClean="0">
                <a:solidFill>
                  <a:srgbClr val="0070C0"/>
                </a:solidFill>
                <a:latin typeface="Arial" pitchFamily="34" charset="0"/>
                <a:cs typeface="Arial" pitchFamily="34" charset="0"/>
              </a:rPr>
              <a:t>President’s Office Advisory Board (Every 5 yrs)</a:t>
            </a:r>
          </a:p>
          <a:p>
            <a:pPr marL="342900" indent="-342900">
              <a:buFontTx/>
              <a:buChar char="-"/>
            </a:pPr>
            <a:r>
              <a:rPr lang="en-US" dirty="0" smtClean="0">
                <a:solidFill>
                  <a:srgbClr val="0070C0"/>
                </a:solidFill>
                <a:latin typeface="Arial" pitchFamily="34" charset="0"/>
                <a:cs typeface="Arial" pitchFamily="34" charset="0"/>
              </a:rPr>
              <a:t>Executive Steering Committee on Computing (ESCC)</a:t>
            </a:r>
          </a:p>
          <a:p>
            <a:pPr marL="342900" indent="-342900">
              <a:buFontTx/>
              <a:buChar char="-"/>
            </a:pPr>
            <a:r>
              <a:rPr lang="en-US" dirty="0" smtClean="0">
                <a:solidFill>
                  <a:srgbClr val="0070C0"/>
                </a:solidFill>
                <a:latin typeface="Arial" pitchFamily="34" charset="0"/>
                <a:cs typeface="Arial" pitchFamily="34" charset="0"/>
              </a:rPr>
              <a:t>Working Sub Teams from ESCC on Initiatives</a:t>
            </a:r>
          </a:p>
          <a:p>
            <a:pPr marL="342900" indent="-342900">
              <a:buFontTx/>
              <a:buChar char="-"/>
            </a:pPr>
            <a:r>
              <a:rPr lang="en-US" dirty="0" smtClean="0">
                <a:solidFill>
                  <a:srgbClr val="0070C0"/>
                </a:solidFill>
                <a:latin typeface="Arial" pitchFamily="34" charset="0"/>
                <a:cs typeface="Arial" pitchFamily="34" charset="0"/>
              </a:rPr>
              <a:t>Computing Facilities Group</a:t>
            </a:r>
          </a:p>
          <a:p>
            <a:pPr marL="342900" indent="-342900">
              <a:buFontTx/>
              <a:buChar char="-"/>
            </a:pPr>
            <a:r>
              <a:rPr lang="en-US" dirty="0" smtClean="0">
                <a:solidFill>
                  <a:srgbClr val="0070C0"/>
                </a:solidFill>
                <a:latin typeface="Arial" pitchFamily="34" charset="0"/>
                <a:cs typeface="Arial" pitchFamily="34" charset="0"/>
              </a:rPr>
              <a:t>Faculty Senate</a:t>
            </a:r>
          </a:p>
          <a:p>
            <a:pPr marL="342900" indent="-342900">
              <a:buFontTx/>
              <a:buChar char="-"/>
            </a:pPr>
            <a:r>
              <a:rPr lang="en-US" dirty="0" smtClean="0">
                <a:solidFill>
                  <a:srgbClr val="0070C0"/>
                </a:solidFill>
                <a:latin typeface="Arial" pitchFamily="34" charset="0"/>
                <a:cs typeface="Arial" pitchFamily="34" charset="0"/>
              </a:rPr>
              <a:t>Administrative Leaders Group </a:t>
            </a:r>
          </a:p>
          <a:p>
            <a:pPr marL="800100" lvl="1" indent="-342900">
              <a:buFontTx/>
              <a:buChar char="-"/>
            </a:pPr>
            <a:endParaRPr lang="en-US" dirty="0">
              <a:solidFill>
                <a:srgbClr val="0070C0"/>
              </a:solidFill>
              <a:latin typeface="Arial" pitchFamily="34" charset="0"/>
              <a:cs typeface="Arial" pitchFamily="34" charset="0"/>
            </a:endParaRPr>
          </a:p>
        </p:txBody>
      </p:sp>
      <p:sp>
        <p:nvSpPr>
          <p:cNvPr id="9" name="TextBox 8"/>
          <p:cNvSpPr txBox="1"/>
          <p:nvPr/>
        </p:nvSpPr>
        <p:spPr>
          <a:xfrm>
            <a:off x="5562600" y="6581001"/>
            <a:ext cx="35814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Mid-Atlantic Conference - 1/11/2012</a:t>
            </a:r>
          </a:p>
        </p:txBody>
      </p:sp>
      <p:sp>
        <p:nvSpPr>
          <p:cNvPr id="12" name="TextBox 11"/>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8</a:t>
            </a:fld>
            <a:endParaRPr lang="en-US" sz="1200" dirty="0" smtClean="0">
              <a:solidFill>
                <a:schemeClr val="bg1"/>
              </a:solidFill>
              <a:latin typeface="Arial" pitchFamily="34" charset="0"/>
              <a:cs typeface="Arial" pitchFamily="34" charset="0"/>
            </a:endParaRPr>
          </a:p>
        </p:txBody>
      </p:sp>
      <p:pic>
        <p:nvPicPr>
          <p:cNvPr id="13" name="Picture 4" descr="logotdhe.gif"/>
          <p:cNvPicPr>
            <a:picLocks noChangeAspect="1"/>
          </p:cNvPicPr>
          <p:nvPr/>
        </p:nvPicPr>
        <p:blipFill>
          <a:blip r:embed="rId4"/>
          <a:srcRect/>
          <a:stretch>
            <a:fillRect/>
          </a:stretch>
        </p:blipFill>
        <p:spPr bwMode="auto">
          <a:xfrm>
            <a:off x="419100" y="5600700"/>
            <a:ext cx="3086100" cy="419100"/>
          </a:xfrm>
          <a:prstGeom prst="rect">
            <a:avLst/>
          </a:prstGeom>
          <a:noFill/>
          <a:ln w="9525">
            <a:noFill/>
            <a:miter lim="800000"/>
            <a:headEnd/>
            <a:tailEnd/>
          </a:ln>
        </p:spPr>
      </p:pic>
      <p:sp>
        <p:nvSpPr>
          <p:cNvPr id="14"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extLst>
      <p:ext uri="{BB962C8B-B14F-4D97-AF65-F5344CB8AC3E}">
        <p14:creationId xmlns="" xmlns:p14="http://schemas.microsoft.com/office/powerpoint/2010/main" val="1262416967"/>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6627" name="Rectangle 3"/>
          <p:cNvSpPr>
            <a:spLocks noChangeArrowheads="1"/>
          </p:cNvSpPr>
          <p:nvPr/>
        </p:nvSpPr>
        <p:spPr bwMode="auto">
          <a:xfrm>
            <a:off x="304800" y="0"/>
            <a:ext cx="8458200" cy="685800"/>
          </a:xfrm>
          <a:prstGeom prst="rect">
            <a:avLst/>
          </a:prstGeom>
          <a:solidFill>
            <a:schemeClr val="bg1"/>
          </a:solidFill>
          <a:ln w="9525" algn="ctr">
            <a:noFill/>
            <a:round/>
            <a:headEnd/>
            <a:tailEnd/>
          </a:ln>
        </p:spPr>
        <p:txBody>
          <a:bodyPr/>
          <a:lstStyle/>
          <a:p>
            <a:pPr eaLnBrk="0" hangingPunct="0"/>
            <a:endParaRPr lang="en-US" dirty="0"/>
          </a:p>
        </p:txBody>
      </p:sp>
      <p:sp>
        <p:nvSpPr>
          <p:cNvPr id="26626" name="Rectangle 2"/>
          <p:cNvSpPr>
            <a:spLocks noChangeArrowheads="1"/>
          </p:cNvSpPr>
          <p:nvPr/>
        </p:nvSpPr>
        <p:spPr bwMode="auto">
          <a:xfrm>
            <a:off x="533400" y="381000"/>
            <a:ext cx="7772400" cy="571500"/>
          </a:xfrm>
          <a:prstGeom prst="rect">
            <a:avLst/>
          </a:prstGeom>
          <a:noFill/>
          <a:ln w="9525">
            <a:noFill/>
            <a:miter lim="800000"/>
            <a:headEnd/>
            <a:tailEnd/>
          </a:ln>
        </p:spPr>
        <p:txBody>
          <a:bodyPr anchor="ctr"/>
          <a:lstStyle/>
          <a:p>
            <a:r>
              <a:rPr lang="en-US" sz="2800" b="1" dirty="0" smtClean="0">
                <a:solidFill>
                  <a:srgbClr val="B01600"/>
                </a:solidFill>
                <a:latin typeface="Arial" charset="0"/>
              </a:rPr>
              <a:t>Carnegie Mellon: President’s Office Advisory Board</a:t>
            </a:r>
            <a:endParaRPr lang="en-US" sz="2800" b="1" dirty="0">
              <a:solidFill>
                <a:srgbClr val="B01600"/>
              </a:solidFill>
              <a:latin typeface="TriplexBold"/>
            </a:endParaRPr>
          </a:p>
        </p:txBody>
      </p:sp>
      <p:pic>
        <p:nvPicPr>
          <p:cNvPr id="10" name="Picture 9" descr="C:\Documents and Settings\cfulton\Desktop\CMU Logo2.gif"/>
          <p:cNvPicPr>
            <a:picLocks noChangeAspect="1" noChangeArrowheads="1"/>
          </p:cNvPicPr>
          <p:nvPr/>
        </p:nvPicPr>
        <p:blipFill>
          <a:blip r:embed="rId3"/>
          <a:srcRect/>
          <a:stretch>
            <a:fillRect/>
          </a:stretch>
        </p:blipFill>
        <p:spPr bwMode="auto">
          <a:xfrm>
            <a:off x="7010400" y="4876800"/>
            <a:ext cx="1504950" cy="1466850"/>
          </a:xfrm>
          <a:prstGeom prst="rect">
            <a:avLst/>
          </a:prstGeom>
          <a:noFill/>
          <a:ln w="9525">
            <a:noFill/>
            <a:miter lim="800000"/>
            <a:headEnd/>
            <a:tailEnd/>
          </a:ln>
        </p:spPr>
      </p:pic>
      <p:sp>
        <p:nvSpPr>
          <p:cNvPr id="11" name="TextBox 10"/>
          <p:cNvSpPr txBox="1"/>
          <p:nvPr/>
        </p:nvSpPr>
        <p:spPr>
          <a:xfrm>
            <a:off x="838200" y="1295400"/>
            <a:ext cx="7772400" cy="3416320"/>
          </a:xfrm>
          <a:prstGeom prst="rect">
            <a:avLst/>
          </a:prstGeom>
          <a:noFill/>
        </p:spPr>
        <p:txBody>
          <a:bodyPr wrap="square" rtlCol="0">
            <a:spAutoFit/>
          </a:bodyPr>
          <a:lstStyle/>
          <a:p>
            <a:pPr marL="342900" indent="-342900">
              <a:buFontTx/>
              <a:buChar char="-"/>
            </a:pPr>
            <a:r>
              <a:rPr lang="en-US" dirty="0" smtClean="0">
                <a:solidFill>
                  <a:srgbClr val="0070C0"/>
                </a:solidFill>
                <a:latin typeface="Arial" pitchFamily="34" charset="0"/>
                <a:cs typeface="Arial" pitchFamily="34" charset="0"/>
              </a:rPr>
              <a:t>Outside review of operations by appointed committee by the President of the university</a:t>
            </a:r>
          </a:p>
          <a:p>
            <a:pPr marL="342900" indent="-342900">
              <a:buFontTx/>
              <a:buChar char="-"/>
            </a:pPr>
            <a:r>
              <a:rPr lang="en-US" dirty="0" smtClean="0">
                <a:solidFill>
                  <a:srgbClr val="0070C0"/>
                </a:solidFill>
                <a:latin typeface="Arial" pitchFamily="34" charset="0"/>
                <a:cs typeface="Arial" pitchFamily="34" charset="0"/>
              </a:rPr>
              <a:t>Occurs every 5 years</a:t>
            </a:r>
          </a:p>
          <a:p>
            <a:pPr marL="342900" indent="-342900">
              <a:buFontTx/>
              <a:buChar char="-"/>
            </a:pPr>
            <a:r>
              <a:rPr lang="en-US" dirty="0" smtClean="0">
                <a:solidFill>
                  <a:srgbClr val="0070C0"/>
                </a:solidFill>
                <a:latin typeface="Arial" pitchFamily="34" charset="0"/>
                <a:cs typeface="Arial" pitchFamily="34" charset="0"/>
              </a:rPr>
              <a:t>Includes leaders from industry, Higher Ed IT, and our Board of Trustees</a:t>
            </a:r>
          </a:p>
          <a:p>
            <a:pPr marL="342900" indent="-342900">
              <a:buFontTx/>
              <a:buChar char="-"/>
            </a:pPr>
            <a:r>
              <a:rPr lang="en-US" dirty="0" smtClean="0">
                <a:solidFill>
                  <a:srgbClr val="0070C0"/>
                </a:solidFill>
                <a:latin typeface="Arial" pitchFamily="34" charset="0"/>
                <a:cs typeface="Arial" pitchFamily="34" charset="0"/>
              </a:rPr>
              <a:t>Report is owned by the President’s Office</a:t>
            </a:r>
          </a:p>
          <a:p>
            <a:pPr marL="342900" indent="-342900">
              <a:buFontTx/>
              <a:buChar char="-"/>
            </a:pPr>
            <a:r>
              <a:rPr lang="en-US" dirty="0" smtClean="0">
                <a:solidFill>
                  <a:srgbClr val="0070C0"/>
                </a:solidFill>
                <a:latin typeface="Arial" pitchFamily="34" charset="0"/>
                <a:cs typeface="Arial" pitchFamily="34" charset="0"/>
              </a:rPr>
              <a:t>Relevant/Necessary information is shared with Computing Services</a:t>
            </a:r>
          </a:p>
          <a:p>
            <a:pPr marL="800100" lvl="1" indent="-342900">
              <a:buFontTx/>
              <a:buChar char="-"/>
            </a:pPr>
            <a:endParaRPr lang="en-US" dirty="0">
              <a:solidFill>
                <a:srgbClr val="0070C0"/>
              </a:solidFill>
              <a:latin typeface="Arial" pitchFamily="34" charset="0"/>
              <a:cs typeface="Arial" pitchFamily="34" charset="0"/>
            </a:endParaRPr>
          </a:p>
        </p:txBody>
      </p:sp>
      <p:sp>
        <p:nvSpPr>
          <p:cNvPr id="9" name="TextBox 8"/>
          <p:cNvSpPr txBox="1"/>
          <p:nvPr/>
        </p:nvSpPr>
        <p:spPr>
          <a:xfrm>
            <a:off x="5562600" y="6581001"/>
            <a:ext cx="35814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Educause Mid-Atlantic Conference - 1/11/2012</a:t>
            </a:r>
          </a:p>
        </p:txBody>
      </p:sp>
      <p:sp>
        <p:nvSpPr>
          <p:cNvPr id="12" name="TextBox 11"/>
          <p:cNvSpPr txBox="1"/>
          <p:nvPr/>
        </p:nvSpPr>
        <p:spPr>
          <a:xfrm>
            <a:off x="304800" y="6581000"/>
            <a:ext cx="609600" cy="276999"/>
          </a:xfrm>
          <a:prstGeom prst="rect">
            <a:avLst/>
          </a:prstGeom>
          <a:noFill/>
        </p:spPr>
        <p:txBody>
          <a:bodyPr wrap="square" rtlCol="0">
            <a:spAutoFit/>
          </a:bodyPr>
          <a:lstStyle/>
          <a:p>
            <a:pPr algn="ctr"/>
            <a:fld id="{FDE0289A-0F96-4952-A6E1-42F2667E487D}" type="slidenum">
              <a:rPr lang="en-US" sz="1200" smtClean="0">
                <a:solidFill>
                  <a:schemeClr val="bg1"/>
                </a:solidFill>
                <a:latin typeface="Arial" pitchFamily="34" charset="0"/>
                <a:cs typeface="Arial" pitchFamily="34" charset="0"/>
              </a:rPr>
              <a:pPr algn="ctr"/>
              <a:t>9</a:t>
            </a:fld>
            <a:endParaRPr lang="en-US" sz="1200" dirty="0" smtClean="0">
              <a:solidFill>
                <a:schemeClr val="bg1"/>
              </a:solidFill>
              <a:latin typeface="Arial" pitchFamily="34" charset="0"/>
              <a:cs typeface="Arial" pitchFamily="34" charset="0"/>
            </a:endParaRPr>
          </a:p>
        </p:txBody>
      </p:sp>
      <p:pic>
        <p:nvPicPr>
          <p:cNvPr id="13" name="Picture 4" descr="logotdhe.gif"/>
          <p:cNvPicPr>
            <a:picLocks noChangeAspect="1"/>
          </p:cNvPicPr>
          <p:nvPr/>
        </p:nvPicPr>
        <p:blipFill>
          <a:blip r:embed="rId4"/>
          <a:srcRect/>
          <a:stretch>
            <a:fillRect/>
          </a:stretch>
        </p:blipFill>
        <p:spPr bwMode="auto">
          <a:xfrm>
            <a:off x="419100" y="5600700"/>
            <a:ext cx="3086100" cy="419100"/>
          </a:xfrm>
          <a:prstGeom prst="rect">
            <a:avLst/>
          </a:prstGeom>
          <a:noFill/>
          <a:ln w="9525">
            <a:noFill/>
            <a:miter lim="800000"/>
            <a:headEnd/>
            <a:tailEnd/>
          </a:ln>
        </p:spPr>
      </p:pic>
      <p:sp>
        <p:nvSpPr>
          <p:cNvPr id="14" name="Rectangle 2"/>
          <p:cNvSpPr>
            <a:spLocks noChangeArrowheads="1"/>
          </p:cNvSpPr>
          <p:nvPr/>
        </p:nvSpPr>
        <p:spPr bwMode="auto">
          <a:xfrm>
            <a:off x="381000" y="5905500"/>
            <a:ext cx="4648200" cy="571500"/>
          </a:xfrm>
          <a:prstGeom prst="rect">
            <a:avLst/>
          </a:prstGeom>
          <a:noFill/>
          <a:ln w="9525">
            <a:noFill/>
            <a:miter lim="800000"/>
            <a:headEnd/>
            <a:tailEnd/>
          </a:ln>
        </p:spPr>
        <p:txBody>
          <a:bodyPr anchor="ctr"/>
          <a:lstStyle/>
          <a:p>
            <a:pPr>
              <a:defRPr/>
            </a:pPr>
            <a:r>
              <a:rPr lang="en-US" dirty="0" smtClean="0">
                <a:solidFill>
                  <a:srgbClr val="92D050"/>
                </a:solidFill>
                <a:effectLst>
                  <a:outerShdw blurRad="38100" dist="38100" dir="2700000" algn="ctr" rotWithShape="0">
                    <a:schemeClr val="bg1">
                      <a:lumMod val="85000"/>
                    </a:schemeClr>
                  </a:outerShdw>
                </a:effectLst>
                <a:latin typeface="Arial" charset="0"/>
                <a:ea typeface="ＭＳ Ｐゴシック" pitchFamily="34" charset="-128"/>
                <a:cs typeface="+mn-cs"/>
              </a:rPr>
              <a:t>www.TeamDynamixHE.com</a:t>
            </a:r>
            <a:endParaRPr lang="en-US" dirty="0">
              <a:solidFill>
                <a:srgbClr val="92D050"/>
              </a:solidFill>
              <a:effectLst>
                <a:outerShdw blurRad="38100" dist="38100" dir="2700000" algn="ctr" rotWithShape="0">
                  <a:schemeClr val="bg1">
                    <a:lumMod val="85000"/>
                  </a:schemeClr>
                </a:outerShdw>
              </a:effectLst>
              <a:latin typeface="TriplexBold" charset="0"/>
              <a:ea typeface="ＭＳ Ｐゴシック" pitchFamily="34" charset="-128"/>
              <a:cs typeface="+mn-cs"/>
            </a:endParaRPr>
          </a:p>
        </p:txBody>
      </p:sp>
    </p:spTree>
    <p:extLst>
      <p:ext uri="{BB962C8B-B14F-4D97-AF65-F5344CB8AC3E}">
        <p14:creationId xmlns="" xmlns:p14="http://schemas.microsoft.com/office/powerpoint/2010/main" val="2519152081"/>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riplexBold"/>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33054</TotalTime>
  <Words>2398</Words>
  <Application>Microsoft Office PowerPoint</Application>
  <PresentationFormat>On-screen Show (4:3)</PresentationFormat>
  <Paragraphs>444</Paragraphs>
  <Slides>52</Slides>
  <Notes>52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55" baseType="lpstr">
      <vt:lpstr>Blank Presentation</vt:lpstr>
      <vt:lpstr>Document</vt:lpstr>
      <vt:lpstr>Worksheet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Expectation Management @ Carnegie Mellon</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Company>THROTTLE,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Brua</dc:creator>
  <cp:lastModifiedBy>Andrew Graf</cp:lastModifiedBy>
  <cp:revision>329</cp:revision>
  <dcterms:created xsi:type="dcterms:W3CDTF">2008-05-16T15:32:14Z</dcterms:created>
  <dcterms:modified xsi:type="dcterms:W3CDTF">2012-01-11T16:37:07Z</dcterms:modified>
</cp:coreProperties>
</file>