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63" r:id="rId3"/>
    <p:sldId id="262" r:id="rId4"/>
    <p:sldId id="264" r:id="rId5"/>
    <p:sldId id="265" r:id="rId6"/>
    <p:sldId id="267" r:id="rId7"/>
    <p:sldId id="266" r:id="rId8"/>
    <p:sldId id="284" r:id="rId9"/>
    <p:sldId id="268" r:id="rId10"/>
    <p:sldId id="269" r:id="rId11"/>
    <p:sldId id="270" r:id="rId12"/>
    <p:sldId id="271" r:id="rId13"/>
    <p:sldId id="272" r:id="rId14"/>
    <p:sldId id="283" r:id="rId15"/>
    <p:sldId id="274" r:id="rId16"/>
    <p:sldId id="275" r:id="rId17"/>
    <p:sldId id="276" r:id="rId18"/>
    <p:sldId id="273" r:id="rId19"/>
    <p:sldId id="279" r:id="rId20"/>
    <p:sldId id="280" r:id="rId21"/>
    <p:sldId id="281" r:id="rId22"/>
    <p:sldId id="282" r:id="rId23"/>
    <p:sldId id="277" r:id="rId24"/>
    <p:sldId id="261"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71" autoAdjust="0"/>
  </p:normalViewPr>
  <p:slideViewPr>
    <p:cSldViewPr snapToGrid="0" snapToObjects="1">
      <p:cViewPr>
        <p:scale>
          <a:sx n="120" d="100"/>
          <a:sy n="120" d="100"/>
        </p:scale>
        <p:origin x="-370" y="17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lang="ja-JP"/>
            </a:pPr>
            <a:r>
              <a:rPr lang="en-US" b="0" dirty="0">
                <a:latin typeface="Gill Sans"/>
                <a:cs typeface="Gill Sans"/>
              </a:rPr>
              <a:t>Project Spending</a:t>
            </a:r>
          </a:p>
        </c:rich>
      </c:tx>
      <c:layout/>
    </c:title>
    <c:plotArea>
      <c:layout/>
      <c:pieChart>
        <c:varyColors val="1"/>
        <c:ser>
          <c:idx val="0"/>
          <c:order val="0"/>
          <c:tx>
            <c:strRef>
              <c:f>Sheet1!$B$1</c:f>
              <c:strCache>
                <c:ptCount val="1"/>
                <c:pt idx="0">
                  <c:v>Project Spending</c:v>
                </c:pt>
              </c:strCache>
            </c:strRef>
          </c:tx>
          <c:explosion val="27"/>
          <c:dPt>
            <c:idx val="1"/>
            <c:explosion val="0"/>
          </c:dPt>
          <c:cat>
            <c:numRef>
              <c:f>Sheet1!$A$2:$A$5</c:f>
              <c:numCache>
                <c:formatCode>General</c:formatCode>
                <c:ptCount val="4"/>
                <c:pt idx="0">
                  <c:v>2010</c:v>
                </c:pt>
                <c:pt idx="1">
                  <c:v>2014</c:v>
                </c:pt>
              </c:numCache>
            </c:numRef>
          </c:cat>
          <c:val>
            <c:numRef>
              <c:f>Sheet1!$B$2:$B$5</c:f>
              <c:numCache>
                <c:formatCode>0%</c:formatCode>
                <c:ptCount val="4"/>
                <c:pt idx="0">
                  <c:v>1</c:v>
                </c:pt>
                <c:pt idx="1">
                  <c:v>0.30000000000000004</c:v>
                </c:pt>
              </c:numCache>
            </c:numRef>
          </c:val>
        </c:ser>
        <c:dLbls/>
        <c:firstSliceAng val="0"/>
      </c:pieChart>
    </c:plotArea>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1/11/2012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dirty="0"/>
          </a:p>
        </p:txBody>
      </p:sp>
    </p:spTree>
    <p:extLst>
      <p:ext uri="{BB962C8B-B14F-4D97-AF65-F5344CB8AC3E}">
        <p14:creationId xmlns:p14="http://schemas.microsoft.com/office/powerpoint/2010/main" xmlns="" val="639518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1/11/2012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dirty="0"/>
          </a:p>
        </p:txBody>
      </p:sp>
    </p:spTree>
    <p:extLst>
      <p:ext uri="{BB962C8B-B14F-4D97-AF65-F5344CB8AC3E}">
        <p14:creationId xmlns:p14="http://schemas.microsoft.com/office/powerpoint/2010/main" xmlns="" val="1234150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a:t>
            </a:r>
            <a:r>
              <a:rPr lang="en-US" baseline="0" dirty="0" smtClean="0"/>
              <a:t> introductions about us</a:t>
            </a:r>
          </a:p>
          <a:p>
            <a:endParaRPr lang="en-US" baseline="0" dirty="0" smtClean="0"/>
          </a:p>
          <a:p>
            <a:r>
              <a:rPr lang="en-US" baseline="0" dirty="0" smtClean="0"/>
              <a:t>Presentation not a sales pitch. – industry expert and case study.</a:t>
            </a:r>
          </a:p>
        </p:txBody>
      </p:sp>
      <p:sp>
        <p:nvSpPr>
          <p:cNvPr id="4" name="Slide Number Placeholder 3"/>
          <p:cNvSpPr>
            <a:spLocks noGrp="1"/>
          </p:cNvSpPr>
          <p:nvPr>
            <p:ph type="sldNum" sz="quarter" idx="10"/>
          </p:nvPr>
        </p:nvSpPr>
        <p:spPr/>
        <p:txBody>
          <a:bodyPr/>
          <a:lstStyle/>
          <a:p>
            <a:fld id="{8954E0C0-7263-45AD-BDE4-6C593E36980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AtTask to the rescue.</a:t>
            </a:r>
          </a:p>
          <a:p>
            <a:endParaRPr lang="en-US" dirty="0" smtClean="0"/>
          </a:p>
          <a:p>
            <a:r>
              <a:rPr lang="en-US" dirty="0" smtClean="0"/>
              <a:t>PPM</a:t>
            </a:r>
            <a:r>
              <a:rPr lang="en-US" baseline="0" dirty="0" smtClean="0"/>
              <a:t> system</a:t>
            </a:r>
          </a:p>
          <a:p>
            <a:r>
              <a:rPr lang="en-US" baseline="0" dirty="0" smtClean="0"/>
              <a:t>Help us manage work, and not just project work. </a:t>
            </a:r>
          </a:p>
          <a:p>
            <a:r>
              <a:rPr lang="en-US" baseline="0" dirty="0" smtClean="0"/>
              <a:t>Helps us manage our portfolio of projects</a:t>
            </a:r>
          </a:p>
          <a:p>
            <a:r>
              <a:rPr lang="en-US" baseline="0" dirty="0" smtClean="0"/>
              <a:t>Helps us manage our resource allocations capacity.</a:t>
            </a:r>
          </a:p>
          <a:p>
            <a:r>
              <a:rPr lang="en-US" baseline="0" dirty="0" smtClean="0"/>
              <a:t>Helps give executives and managers insight into the work we do</a:t>
            </a:r>
          </a:p>
          <a:p>
            <a:endParaRPr lang="en-US" baseline="0" dirty="0" smtClean="0"/>
          </a:p>
          <a:p>
            <a:r>
              <a:rPr lang="en-US" baseline="0" dirty="0" smtClean="0"/>
              <a:t>Things we needed it to do….</a:t>
            </a:r>
          </a:p>
          <a:p>
            <a:endParaRPr lang="en-US" baseline="0" dirty="0" smtClean="0"/>
          </a:p>
          <a:p>
            <a:r>
              <a:rPr lang="en-US" baseline="0" dirty="0" smtClean="0"/>
              <a:t>So how do we use AtTask?</a:t>
            </a:r>
          </a:p>
        </p:txBody>
      </p:sp>
      <p:sp>
        <p:nvSpPr>
          <p:cNvPr id="4" name="Slide Number Placeholder 3"/>
          <p:cNvSpPr>
            <a:spLocks noGrp="1"/>
          </p:cNvSpPr>
          <p:nvPr>
            <p:ph type="sldNum" sz="quarter" idx="10"/>
          </p:nvPr>
        </p:nvSpPr>
        <p:spPr/>
        <p:txBody>
          <a:bodyPr/>
          <a:lstStyle/>
          <a:p>
            <a:fld id="{8954E0C0-7263-45AD-BDE4-6C593E3698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Every</a:t>
            </a:r>
            <a:r>
              <a:rPr lang="en-US" baseline="0" dirty="0" smtClean="0"/>
              <a:t> person’s day is different, 3 headed monster is different for everyone.</a:t>
            </a:r>
          </a:p>
          <a:p>
            <a:endParaRPr lang="en-US" baseline="0" dirty="0" smtClean="0"/>
          </a:p>
          <a:p>
            <a:r>
              <a:rPr lang="en-US" baseline="0" dirty="0" smtClean="0"/>
              <a:t>Created an allocation tracking project.</a:t>
            </a:r>
          </a:p>
          <a:p>
            <a:endParaRPr lang="en-US" baseline="0" dirty="0" smtClean="0"/>
          </a:p>
          <a:p>
            <a:r>
              <a:rPr lang="en-US" baseline="0" dirty="0" smtClean="0"/>
              <a:t>Estimated operational time  (add blue)</a:t>
            </a:r>
          </a:p>
          <a:p>
            <a:r>
              <a:rPr lang="en-US" baseline="0" dirty="0" smtClean="0"/>
              <a:t>Estimated over head time (add orange)</a:t>
            </a:r>
          </a:p>
          <a:p>
            <a:endParaRPr lang="en-US" baseline="0" dirty="0" smtClean="0"/>
          </a:p>
          <a:p>
            <a:r>
              <a:rPr lang="en-US" baseline="0" dirty="0" smtClean="0"/>
              <a:t>This is done for every person in department</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left?  The time they are available for project time. </a:t>
            </a:r>
          </a:p>
          <a:p>
            <a:endParaRPr lang="en-US" dirty="0" smtClean="0"/>
          </a:p>
          <a:p>
            <a:r>
              <a:rPr lang="en-US" dirty="0" smtClean="0"/>
              <a:t>We</a:t>
            </a:r>
            <a:r>
              <a:rPr lang="en-US" baseline="0" dirty="0" smtClean="0"/>
              <a:t> use a user utilization search that shows all of the person’s hours that they have allocated, and lets us drill down to see what’s taking up their time</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a:t>
            </a:r>
            <a:r>
              <a:rPr lang="en-US" baseline="0" dirty="0" smtClean="0"/>
              <a:t> a governance process in place that brings all project requests into central place where they get ran through a scorecard to determine the classification of project and also an impact score which we use for the priority of the project.</a:t>
            </a:r>
          </a:p>
          <a:p>
            <a:endParaRPr lang="en-US" baseline="0" dirty="0" smtClean="0"/>
          </a:p>
          <a:p>
            <a:r>
              <a:rPr lang="en-US" baseline="0" dirty="0" smtClean="0"/>
              <a:t>Every project then gets resources estimated, how much time a resource will be needed for the project and when.</a:t>
            </a:r>
          </a:p>
          <a:p>
            <a:endParaRPr lang="en-US" baseline="0" dirty="0" smtClean="0"/>
          </a:p>
          <a:p>
            <a:r>
              <a:rPr lang="en-US" baseline="0" dirty="0" smtClean="0"/>
              <a:t>We then add all our projects into the capacity planner, in order according to their classification and impact score, with our operations and overhead allocation tracking projects first, and then we can see where we have issues with not enough resources.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are tracking their work on the tasks that they are assigned.</a:t>
            </a:r>
          </a:p>
          <a:p>
            <a:endParaRPr lang="en-US" dirty="0" smtClean="0"/>
          </a:p>
          <a:p>
            <a:r>
              <a:rPr lang="en-US" dirty="0" smtClean="0"/>
              <a:t>Visibility</a:t>
            </a:r>
            <a:r>
              <a:rPr lang="en-US" baseline="0" dirty="0" smtClean="0"/>
              <a:t> into all work going on, not just projects lets better allocation of resource.</a:t>
            </a:r>
            <a:endParaRPr lang="en-US" dirty="0" smtClean="0"/>
          </a:p>
          <a:p>
            <a:endParaRPr lang="en-US" dirty="0" smtClean="0"/>
          </a:p>
          <a:p>
            <a:r>
              <a:rPr lang="en-US" dirty="0" smtClean="0"/>
              <a:t>Used</a:t>
            </a:r>
            <a:r>
              <a:rPr lang="en-US" baseline="0" dirty="0" smtClean="0"/>
              <a:t> for planned vs actual, better time estimating in future.</a:t>
            </a:r>
          </a:p>
          <a:p>
            <a:r>
              <a:rPr lang="en-US" baseline="0" dirty="0" smtClean="0"/>
              <a:t>We are also in process of rolling out ITIL framework, and people will be able to track time against services from our service catalogue as well as other stuff that they may be doing, giving us closer estimates for their operational and overhead time</a:t>
            </a:r>
          </a:p>
          <a:p>
            <a:endParaRPr lang="en-US" baseline="0" dirty="0" smtClean="0"/>
          </a:p>
          <a:p>
            <a:r>
              <a:rPr lang="en-US" baseline="0" dirty="0" smtClean="0"/>
              <a:t>Long process to get all of this information, and wasn’t easy…..adoption was key…had to get buy in from everyone…</a:t>
            </a:r>
          </a:p>
          <a:p>
            <a:r>
              <a:rPr lang="en-US" baseline="0" dirty="0" smtClean="0"/>
              <a:t>Had to show reasons why we were doing things, we understood what they were going through, everything that they were doing was to become more efficient, less projects at a time, less stress for them, etc.</a:t>
            </a:r>
          </a:p>
          <a:p>
            <a:endParaRPr lang="en-US" baseline="0"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Successfully implementing is just a tool…there is a mind set that needs to happen….</a:t>
            </a:r>
          </a:p>
          <a:p>
            <a:endParaRPr lang="en-US" dirty="0" smtClean="0"/>
          </a:p>
          <a:p>
            <a:r>
              <a:rPr lang="en-US" dirty="0" smtClean="0"/>
              <a:t>Ty – that’s really great Scott. You’ve done</a:t>
            </a:r>
            <a:r>
              <a:rPr lang="en-US" baseline="0" dirty="0" smtClean="0"/>
              <a:t> a great job of figuring out how much stuff can you really be taking in at any given time. To audience - that’s only half of the battle.</a:t>
            </a:r>
          </a:p>
          <a:p>
            <a:r>
              <a:rPr lang="en-US" baseline="0" dirty="0" smtClean="0"/>
              <a:t>There really needs to be a paradigm shift…..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Focusing on team members…..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team members want….</a:t>
            </a:r>
          </a:p>
          <a:p>
            <a:r>
              <a:rPr lang="en-US" dirty="0" smtClean="0"/>
              <a:t/>
            </a:r>
            <a:br>
              <a:rPr lang="en-US" dirty="0" smtClean="0"/>
            </a:br>
            <a:r>
              <a:rPr lang="en-US" dirty="0" smtClean="0"/>
              <a:t>Scott to</a:t>
            </a:r>
            <a:r>
              <a:rPr lang="en-US" baseline="0" dirty="0" smtClean="0"/>
              <a:t> Ty – absolutely!  We’re doing this at Loyola too!  Let me show you….</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this clip…..a team member changed</a:t>
            </a:r>
            <a:r>
              <a:rPr lang="en-US" baseline="0" dirty="0" smtClean="0"/>
              <a:t> the planned completion date of a task assigned to her.  She was able to use the system to communicate her needs, have a documented conversation about the change,  gained a sense of ownership of her task because it was on her terms now, which also was better accountability to make sure it was going to get done.  It also showed that she was committed</a:t>
            </a:r>
          </a:p>
          <a:p>
            <a:endParaRPr lang="en-US" baseline="0" dirty="0" smtClean="0"/>
          </a:p>
          <a:p>
            <a:r>
              <a:rPr lang="en-US" dirty="0" smtClean="0"/>
              <a:t>Ty – excellent!</a:t>
            </a:r>
          </a:p>
          <a:p>
            <a:r>
              <a:rPr lang="en-US" dirty="0" smtClean="0"/>
              <a:t>You see, work management is more then just your projects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some traditional approaches</a:t>
            </a:r>
            <a:r>
              <a:rPr lang="en-US" baseline="0" dirty="0" smtClean="0"/>
              <a:t> and the work management approach….</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Agenda of what to expect from our presentation</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talk</a:t>
            </a:r>
            <a:r>
              <a:rPr lang="en-US" baseline="0" dirty="0" smtClean="0"/>
              <a:t> each point, clicking brings new point in.</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360 degree view of it all….</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through roots</a:t>
            </a:r>
            <a:r>
              <a:rPr lang="en-US" baseline="0" dirty="0" smtClean="0"/>
              <a:t> of PM</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Gartner</a:t>
            </a:r>
            <a:r>
              <a:rPr lang="en-US" baseline="0" dirty="0" smtClean="0"/>
              <a:t> prediction</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 of work…..</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Kind</a:t>
            </a:r>
            <a:r>
              <a:rPr lang="en-US" baseline="0" dirty="0" smtClean="0"/>
              <a:t> of ask rhetorical to audience.  Sax to interrupt, “glad you asked that…let me tell you about Loyola’s story….”</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many, we had</a:t>
            </a:r>
            <a:r>
              <a:rPr lang="en-US" baseline="0" dirty="0" smtClean="0"/>
              <a:t> too many projects, competing priorities, not enough time, and not enough resources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35 columns</a:t>
            </a:r>
          </a:p>
          <a:p>
            <a:r>
              <a:rPr lang="en-US" dirty="0" smtClean="0"/>
              <a:t>130 rows</a:t>
            </a:r>
          </a:p>
          <a:p>
            <a:r>
              <a:rPr lang="en-US" dirty="0" smtClean="0"/>
              <a:t>5 worksheets</a:t>
            </a:r>
          </a:p>
          <a:p>
            <a:endParaRPr lang="en-US" dirty="0" smtClean="0"/>
          </a:p>
          <a:p>
            <a:r>
              <a:rPr lang="en-US" dirty="0" smtClean="0"/>
              <a:t>Versioning – a nightmare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person’s typical day</a:t>
            </a:r>
            <a:r>
              <a:rPr lang="en-US" baseline="0" dirty="0" smtClean="0"/>
              <a:t> broken into 3 types of work…</a:t>
            </a:r>
          </a:p>
          <a:p>
            <a:endParaRPr lang="en-US" baseline="0" dirty="0" smtClean="0"/>
          </a:p>
          <a:p>
            <a:r>
              <a:rPr lang="en-US" baseline="0" dirty="0" smtClean="0"/>
              <a:t>Operational – things like ticket support, fixing things that break, patch work</a:t>
            </a:r>
          </a:p>
          <a:p>
            <a:endParaRPr lang="en-US" baseline="0" dirty="0" smtClean="0"/>
          </a:p>
          <a:p>
            <a:r>
              <a:rPr lang="en-US" baseline="0" dirty="0" smtClean="0"/>
              <a:t>Overhead work –just stuff…answering emails, ad hoc conversations, department meetings</a:t>
            </a:r>
          </a:p>
          <a:p>
            <a:endParaRPr lang="en-US" baseline="0" dirty="0" smtClean="0"/>
          </a:p>
          <a:p>
            <a:r>
              <a:rPr lang="en-US" baseline="0" dirty="0" smtClean="0"/>
              <a:t>Project Work – structured, scheduled work with specific start and end</a:t>
            </a:r>
          </a:p>
          <a:p>
            <a:endParaRPr lang="en-US" baseline="0" dirty="0" smtClean="0"/>
          </a:p>
          <a:p>
            <a:r>
              <a:rPr lang="en-US" baseline="0" dirty="0" smtClean="0"/>
              <a:t>3 headed monster</a:t>
            </a:r>
          </a:p>
          <a:p>
            <a:endParaRPr lang="en-US" baseline="0" dirty="0" smtClean="0"/>
          </a:p>
          <a:p>
            <a:r>
              <a:rPr lang="en-US" baseline="0" dirty="0" smtClean="0"/>
              <a:t>Ty – </a:t>
            </a:r>
            <a:r>
              <a:rPr lang="en-US" baseline="0" dirty="0" err="1" smtClean="0"/>
              <a:t>forrester</a:t>
            </a:r>
            <a:r>
              <a:rPr lang="en-US" baseline="0" dirty="0" smtClean="0"/>
              <a:t> report.</a:t>
            </a:r>
          </a:p>
          <a:p>
            <a:r>
              <a:rPr lang="en-US" baseline="0" dirty="0" smtClean="0"/>
              <a:t/>
            </a:r>
            <a:br>
              <a:rPr lang="en-US" baseline="0" dirty="0" smtClean="0"/>
            </a:br>
            <a:r>
              <a:rPr lang="en-US" baseline="0" dirty="0" smtClean="0"/>
              <a:t>What do we do?</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1/11/2012</a:t>
            </a:fld>
            <a:endParaRPr lang="en-US" dirty="0"/>
          </a:p>
        </p:txBody>
      </p:sp>
      <p:sp>
        <p:nvSpPr>
          <p:cNvPr id="7" name="Footer Placeholder 4"/>
          <p:cNvSpPr>
            <a:spLocks noGrp="1"/>
          </p:cNvSpPr>
          <p:nvPr userDrawn="1">
            <p:ph type="ftr" sz="quarter" idx="11"/>
          </p:nvPr>
        </p:nvSpPr>
        <p:spPr/>
        <p:txBody>
          <a:bodyPr/>
          <a:lstStyle>
            <a:lvl1pPr>
              <a:defRPr/>
            </a:lvl1pPr>
          </a:lstStyle>
          <a:p>
            <a:r>
              <a:rPr lang="en-US" dirty="0"/>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1/11/2012</a:t>
            </a:fld>
            <a:endParaRPr lang="en-US" dirty="0"/>
          </a:p>
        </p:txBody>
      </p:sp>
      <p:sp>
        <p:nvSpPr>
          <p:cNvPr id="5" name="Footer Placeholder 4"/>
          <p:cNvSpPr>
            <a:spLocks noGrp="1"/>
          </p:cNvSpPr>
          <p:nvPr>
            <p:ph type="ftr" sz="quarter" idx="11"/>
          </p:nvPr>
        </p:nvSpPr>
        <p:spPr/>
        <p:txBody>
          <a:bodyPr/>
          <a:lstStyle>
            <a:lvl1pPr>
              <a:defRPr/>
            </a:lvl1pPr>
          </a:lstStyle>
          <a:p>
            <a:r>
              <a:rPr lang="en-US" dirty="0"/>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1/11/2012</a:t>
            </a:fld>
            <a:endParaRPr lang="en-US" dirty="0"/>
          </a:p>
        </p:txBody>
      </p:sp>
      <p:sp>
        <p:nvSpPr>
          <p:cNvPr id="4" name="Footer Placeholder 2"/>
          <p:cNvSpPr>
            <a:spLocks noGrp="1"/>
          </p:cNvSpPr>
          <p:nvPr>
            <p:ph type="ftr" sz="quarter" idx="11"/>
          </p:nvPr>
        </p:nvSpPr>
        <p:spPr/>
        <p:txBody>
          <a:bodyPr/>
          <a:lstStyle>
            <a:lvl1pPr>
              <a:defRPr/>
            </a:lvl1pPr>
          </a:lstStyle>
          <a:p>
            <a:r>
              <a:rPr lang="en-US" dirty="0"/>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1/11/2012</a:t>
            </a:fld>
            <a:endParaRPr lang="en-US" dirty="0"/>
          </a:p>
        </p:txBody>
      </p:sp>
      <p:sp>
        <p:nvSpPr>
          <p:cNvPr id="6" name="Footer Placeholder 4"/>
          <p:cNvSpPr>
            <a:spLocks noGrp="1"/>
          </p:cNvSpPr>
          <p:nvPr>
            <p:ph type="ftr" sz="quarter" idx="11"/>
          </p:nvPr>
        </p:nvSpPr>
        <p:spPr/>
        <p:txBody>
          <a:bodyPr/>
          <a:lstStyle>
            <a:lvl1pPr>
              <a:defRPr/>
            </a:lvl1pPr>
          </a:lstStyle>
          <a:p>
            <a:r>
              <a:rPr lang="en-US" dirty="0"/>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1/11/2012</a:t>
            </a:fld>
            <a:endParaRPr lang="en-US" dirty="0"/>
          </a:p>
        </p:txBody>
      </p:sp>
      <p:sp>
        <p:nvSpPr>
          <p:cNvPr id="8" name="Footer Placeholder 4"/>
          <p:cNvSpPr>
            <a:spLocks noGrp="1"/>
          </p:cNvSpPr>
          <p:nvPr>
            <p:ph type="ftr" sz="quarter" idx="11"/>
          </p:nvPr>
        </p:nvSpPr>
        <p:spPr/>
        <p:txBody>
          <a:bodyPr/>
          <a:lstStyle>
            <a:lvl1pPr>
              <a:defRPr/>
            </a:lvl1pPr>
          </a:lstStyle>
          <a:p>
            <a:r>
              <a:rPr lang="en-US" dirty="0"/>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1/11/2012</a:t>
            </a:fld>
            <a:endParaRPr lang="en-US" dirty="0"/>
          </a:p>
        </p:txBody>
      </p:sp>
      <p:sp>
        <p:nvSpPr>
          <p:cNvPr id="5" name="Footer Placeholder 4"/>
          <p:cNvSpPr>
            <a:spLocks noGrp="1"/>
          </p:cNvSpPr>
          <p:nvPr>
            <p:ph type="ftr" sz="quarter" idx="11"/>
          </p:nvPr>
        </p:nvSpPr>
        <p:spPr/>
        <p:txBody>
          <a:bodyPr/>
          <a:lstStyle>
            <a:lvl1pPr>
              <a:defRPr/>
            </a:lvl1pPr>
          </a:lstStyle>
          <a:p>
            <a:r>
              <a:rPr lang="en-US" dirty="0"/>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1/11/2012</a:t>
            </a:fld>
            <a:endParaRPr lang="en-US" dirty="0"/>
          </a:p>
        </p:txBody>
      </p:sp>
      <p:sp>
        <p:nvSpPr>
          <p:cNvPr id="4" name="Footer Placeholder 4"/>
          <p:cNvSpPr>
            <a:spLocks noGrp="1"/>
          </p:cNvSpPr>
          <p:nvPr>
            <p:ph type="ftr" sz="quarter" idx="11"/>
          </p:nvPr>
        </p:nvSpPr>
        <p:spPr/>
        <p:txBody>
          <a:bodyPr/>
          <a:lstStyle>
            <a:lvl1pPr>
              <a:defRPr/>
            </a:lvl1pPr>
          </a:lstStyle>
          <a:p>
            <a:r>
              <a:rPr lang="en-US" dirty="0"/>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1/11/2012</a:t>
            </a:fld>
            <a:endParaRPr lang="en-US" dirty="0"/>
          </a:p>
        </p:txBody>
      </p:sp>
      <p:sp>
        <p:nvSpPr>
          <p:cNvPr id="6" name="Footer Placeholder 4"/>
          <p:cNvSpPr>
            <a:spLocks noGrp="1"/>
          </p:cNvSpPr>
          <p:nvPr>
            <p:ph type="ftr" sz="quarter" idx="11"/>
          </p:nvPr>
        </p:nvSpPr>
        <p:spPr/>
        <p:txBody>
          <a:bodyPr/>
          <a:lstStyle>
            <a:lvl1pPr>
              <a:defRPr/>
            </a:lvl1pPr>
          </a:lstStyle>
          <a:p>
            <a:r>
              <a:rPr lang="en-US" dirty="0"/>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1/11/2012</a:t>
            </a:fld>
            <a:endParaRPr lang="en-US" dirty="0"/>
          </a:p>
        </p:txBody>
      </p:sp>
      <p:sp>
        <p:nvSpPr>
          <p:cNvPr id="6" name="Footer Placeholder 4"/>
          <p:cNvSpPr>
            <a:spLocks noGrp="1"/>
          </p:cNvSpPr>
          <p:nvPr>
            <p:ph type="ftr" sz="quarter" idx="11"/>
          </p:nvPr>
        </p:nvSpPr>
        <p:spPr/>
        <p:txBody>
          <a:bodyPr/>
          <a:lstStyle>
            <a:lvl1pPr>
              <a:defRPr/>
            </a:lvl1pPr>
          </a:lstStyle>
          <a:p>
            <a:r>
              <a:rPr lang="en-US" dirty="0"/>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xmlns="" val="0"/>
              </a:ext>
            </a:extLst>
          </a:blip>
          <a:stretch>
            <a:fillRect/>
          </a:stretch>
        </p:blipFill>
        <p:spPr>
          <a:xfrm>
            <a:off x="0" y="6344525"/>
            <a:ext cx="9144000" cy="537537"/>
          </a:xfrm>
          <a:prstGeom prst="rect">
            <a:avLst/>
          </a:prstGeom>
        </p:spPr>
      </p:pic>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1/11/2012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dirty="0"/>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dirty="0"/>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ming copy.png"/>
          <p:cNvPicPr>
            <a:picLocks noChangeAspect="1"/>
          </p:cNvPicPr>
          <p:nvPr/>
        </p:nvPicPr>
        <p:blipFill>
          <a:blip r:embed="rId3"/>
          <a:stretch>
            <a:fillRect/>
          </a:stretch>
        </p:blipFill>
        <p:spPr>
          <a:xfrm>
            <a:off x="321962" y="-371181"/>
            <a:ext cx="8572500" cy="6858000"/>
          </a:xfrm>
          <a:prstGeom prst="rect">
            <a:avLst/>
          </a:prstGeom>
        </p:spPr>
      </p:pic>
      <p:sp>
        <p:nvSpPr>
          <p:cNvPr id="15362" name="Title 1"/>
          <p:cNvSpPr>
            <a:spLocks noGrp="1"/>
          </p:cNvSpPr>
          <p:nvPr>
            <p:ph type="ctrTitle"/>
          </p:nvPr>
        </p:nvSpPr>
        <p:spPr bwMode="auto">
          <a:xfrm rot="-300000">
            <a:off x="201862" y="4661128"/>
            <a:ext cx="6662847" cy="1470025"/>
          </a:xfrm>
        </p:spPr>
        <p:txBody>
          <a:bodyPr>
            <a:normAutofit/>
          </a:bodyPr>
          <a:lstStyle/>
          <a:p>
            <a:r>
              <a:rPr lang="en-US" sz="2800" dirty="0" smtClean="0"/>
              <a:t>How AtTask and Loyola Slayed the Work Management Beast</a:t>
            </a:r>
            <a:endParaRPr lang="en-US" sz="2800" dirty="0"/>
          </a:p>
        </p:txBody>
      </p:sp>
      <p:sp>
        <p:nvSpPr>
          <p:cNvPr id="5" name="Subtitle 4"/>
          <p:cNvSpPr>
            <a:spLocks noGrp="1"/>
          </p:cNvSpPr>
          <p:nvPr>
            <p:ph type="subTitle" idx="1"/>
          </p:nvPr>
        </p:nvSpPr>
        <p:spPr>
          <a:xfrm rot="600000">
            <a:off x="69722" y="1592376"/>
            <a:ext cx="3159598" cy="1079440"/>
          </a:xfrm>
        </p:spPr>
        <p:txBody>
          <a:bodyPr>
            <a:normAutofit/>
          </a:bodyPr>
          <a:lstStyle/>
          <a:p>
            <a:r>
              <a:rPr lang="en-US" sz="1400" dirty="0" smtClean="0"/>
              <a:t>Scott Sax</a:t>
            </a:r>
          </a:p>
          <a:p>
            <a:r>
              <a:rPr lang="en-US" sz="1200" dirty="0" smtClean="0"/>
              <a:t>Associate Director, PMO</a:t>
            </a:r>
            <a:br>
              <a:rPr lang="en-US" sz="1200" dirty="0" smtClean="0"/>
            </a:br>
            <a:r>
              <a:rPr lang="en-US" sz="1200" dirty="0" smtClean="0"/>
              <a:t>Loyola University Maryland</a:t>
            </a:r>
            <a:r>
              <a:rPr lang="en-US" dirty="0" smtClean="0"/>
              <a:t> </a:t>
            </a:r>
            <a:endParaRPr lang="en-US" dirty="0"/>
          </a:p>
        </p:txBody>
      </p:sp>
      <p:sp>
        <p:nvSpPr>
          <p:cNvPr id="7" name="Subtitle 4"/>
          <p:cNvSpPr txBox="1">
            <a:spLocks/>
          </p:cNvSpPr>
          <p:nvPr/>
        </p:nvSpPr>
        <p:spPr bwMode="auto">
          <a:xfrm rot="-540000">
            <a:off x="6502971" y="2663971"/>
            <a:ext cx="2572435" cy="1079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457200" rtl="0" eaLnBrk="0" fontAlgn="base" latinLnBrk="0" hangingPunct="0">
              <a:lnSpc>
                <a:spcPct val="100000"/>
              </a:lnSpc>
              <a:spcBef>
                <a:spcPct val="20000"/>
              </a:spcBef>
              <a:spcAft>
                <a:spcPct val="0"/>
              </a:spcAft>
              <a:buClr>
                <a:srgbClr val="558B34"/>
              </a:buClr>
              <a:buSzPct val="80000"/>
              <a:buFont typeface="Wingdings" pitchFamily="96" charset="2"/>
              <a:buNone/>
              <a:tabLst/>
              <a:defRPr/>
            </a:pPr>
            <a:r>
              <a:rPr kumimoji="0" lang="en-US" sz="14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rPr>
              <a:t>Ty Kiisel</a:t>
            </a:r>
          </a:p>
          <a:p>
            <a:pPr marL="0" marR="0" lvl="0" indent="0" algn="ctr" defTabSz="457200" rtl="0" eaLnBrk="0" fontAlgn="base" latinLnBrk="0" hangingPunct="0">
              <a:lnSpc>
                <a:spcPct val="100000"/>
              </a:lnSpc>
              <a:spcBef>
                <a:spcPct val="20000"/>
              </a:spcBef>
              <a:spcAft>
                <a:spcPct val="0"/>
              </a:spcAft>
              <a:buClr>
                <a:srgbClr val="558B34"/>
              </a:buClr>
              <a:buSzPct val="80000"/>
              <a:buFont typeface="Wingdings" pitchFamily="96" charset="2"/>
              <a:buNone/>
              <a:tabLst/>
              <a:defRPr/>
            </a:pPr>
            <a:r>
              <a:rPr kumimoji="0" lang="en-US" sz="12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rPr>
              <a:t>Manager, Social Outreach</a:t>
            </a:r>
            <a:br>
              <a:rPr kumimoji="0" lang="en-US" sz="12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rPr>
            </a:br>
            <a:r>
              <a:rPr kumimoji="0" lang="en-US" sz="12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rPr>
              <a:t>AtTask</a:t>
            </a:r>
            <a:r>
              <a:rPr kumimoji="0" lang="en-US" sz="2000" b="0" i="0" u="none" strike="noStrike" kern="1200" cap="none" spc="0" normalizeH="0" baseline="0" noProof="0" dirty="0" smtClean="0">
                <a:ln>
                  <a:noFill/>
                </a:ln>
                <a:solidFill>
                  <a:srgbClr val="38434D"/>
                </a:solidFill>
                <a:effectLst/>
                <a:uLnTx/>
                <a:uFillTx/>
                <a:latin typeface="Arial"/>
                <a:ea typeface="ＭＳ Ｐゴシック" pitchFamily="48" charset="-128"/>
                <a:cs typeface="Arial"/>
              </a:rPr>
              <a:t> </a:t>
            </a:r>
            <a:endParaRPr kumimoji="0" lang="en-US" sz="2000" b="0" i="0" u="none" strike="noStrike" kern="1200" cap="none" spc="0" normalizeH="0" baseline="0" noProof="0" dirty="0">
              <a:ln>
                <a:noFill/>
              </a:ln>
              <a:solidFill>
                <a:srgbClr val="38434D"/>
              </a:solidFill>
              <a:effectLst/>
              <a:uLnTx/>
              <a:uFillTx/>
              <a:latin typeface="Arial"/>
              <a:ea typeface="ＭＳ Ｐゴシック" pitchFamily="48" charset="-128"/>
              <a:cs typeface="Arial"/>
            </a:endParaRPr>
          </a:p>
        </p:txBody>
      </p:sp>
      <p:pic>
        <p:nvPicPr>
          <p:cNvPr id="6" name="Picture 5" descr="ty-stache.png"/>
          <p:cNvPicPr>
            <a:picLocks noChangeAspect="1"/>
          </p:cNvPicPr>
          <p:nvPr/>
        </p:nvPicPr>
        <p:blipFill>
          <a:blip r:embed="rId4"/>
          <a:stretch>
            <a:fillRect/>
          </a:stretch>
        </p:blipFill>
        <p:spPr>
          <a:xfrm rot="120000">
            <a:off x="7747692" y="4265872"/>
            <a:ext cx="442257" cy="216322"/>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comes AtTask!</a:t>
            </a:r>
            <a:endParaRPr lang="en-US" dirty="0"/>
          </a:p>
        </p:txBody>
      </p:sp>
      <p:pic>
        <p:nvPicPr>
          <p:cNvPr id="5" name="Picture 4" descr="ty-carry.png"/>
          <p:cNvPicPr>
            <a:picLocks noChangeAspect="1"/>
          </p:cNvPicPr>
          <p:nvPr/>
        </p:nvPicPr>
        <p:blipFill>
          <a:blip r:embed="rId3"/>
          <a:stretch>
            <a:fillRect/>
          </a:stretch>
        </p:blipFill>
        <p:spPr>
          <a:xfrm>
            <a:off x="2286000" y="-117695"/>
            <a:ext cx="4572000" cy="6858000"/>
          </a:xfrm>
          <a:prstGeom prst="rect">
            <a:avLst/>
          </a:prstGeom>
        </p:spPr>
      </p:pic>
      <p:pic>
        <p:nvPicPr>
          <p:cNvPr id="4" name="Picture 3" descr="ty-stache.png"/>
          <p:cNvPicPr>
            <a:picLocks noChangeAspect="1"/>
          </p:cNvPicPr>
          <p:nvPr/>
        </p:nvPicPr>
        <p:blipFill>
          <a:blip r:embed="rId4"/>
          <a:stretch>
            <a:fillRect/>
          </a:stretch>
        </p:blipFill>
        <p:spPr>
          <a:xfrm rot="120000">
            <a:off x="4851970" y="2751053"/>
            <a:ext cx="757584" cy="370559"/>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61564" y="3654535"/>
            <a:ext cx="8496300" cy="1066800"/>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627824" y="1670442"/>
            <a:ext cx="8343900" cy="15335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Estimating Time</a:t>
            </a:r>
            <a:endParaRPr lang="en-US" dirty="0"/>
          </a:p>
        </p:txBody>
      </p:sp>
      <p:pic>
        <p:nvPicPr>
          <p:cNvPr id="10" name="Picture 9" descr="boy-stick-figure-hi.png"/>
          <p:cNvPicPr>
            <a:picLocks noChangeAspect="1"/>
          </p:cNvPicPr>
          <p:nvPr/>
        </p:nvPicPr>
        <p:blipFill>
          <a:blip r:embed="rId5"/>
          <a:stretch>
            <a:fillRect/>
          </a:stretch>
        </p:blipFill>
        <p:spPr>
          <a:xfrm>
            <a:off x="207123" y="3203967"/>
            <a:ext cx="1197651" cy="3079674"/>
          </a:xfrm>
          <a:prstGeom prst="rect">
            <a:avLst/>
          </a:prstGeom>
        </p:spPr>
      </p:pic>
      <p:pic>
        <p:nvPicPr>
          <p:cNvPr id="11" name="Picture 10" descr="stick-figure-arms.png"/>
          <p:cNvPicPr>
            <a:picLocks noChangeAspect="1"/>
          </p:cNvPicPr>
          <p:nvPr/>
        </p:nvPicPr>
        <p:blipFill>
          <a:blip r:embed="rId6"/>
          <a:stretch>
            <a:fillRect/>
          </a:stretch>
        </p:blipFill>
        <p:spPr>
          <a:xfrm>
            <a:off x="207123" y="4437117"/>
            <a:ext cx="1197651" cy="615935"/>
          </a:xfrm>
          <a:prstGeom prst="rect">
            <a:avLst/>
          </a:prstGeom>
        </p:spPr>
      </p:pic>
      <p:pic>
        <p:nvPicPr>
          <p:cNvPr id="14" name="Picture 13" descr="stick-figure-legs.png"/>
          <p:cNvPicPr>
            <a:picLocks noChangeAspect="1"/>
          </p:cNvPicPr>
          <p:nvPr/>
        </p:nvPicPr>
        <p:blipFill>
          <a:blip r:embed="rId7"/>
          <a:stretch>
            <a:fillRect/>
          </a:stretch>
        </p:blipFill>
        <p:spPr>
          <a:xfrm>
            <a:off x="207123" y="5055556"/>
            <a:ext cx="1197651" cy="122331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ser-utilization.png"/>
          <p:cNvPicPr>
            <a:picLocks noChangeAspect="1"/>
          </p:cNvPicPr>
          <p:nvPr/>
        </p:nvPicPr>
        <p:blipFill>
          <a:blip r:embed="rId3"/>
          <a:stretch>
            <a:fillRect/>
          </a:stretch>
        </p:blipFill>
        <p:spPr>
          <a:xfrm>
            <a:off x="591493" y="1736402"/>
            <a:ext cx="8247707" cy="2970803"/>
          </a:xfrm>
          <a:prstGeom prst="rect">
            <a:avLst/>
          </a:prstGeom>
        </p:spPr>
      </p:pic>
      <p:sp>
        <p:nvSpPr>
          <p:cNvPr id="2" name="Title 1"/>
          <p:cNvSpPr>
            <a:spLocks noGrp="1"/>
          </p:cNvSpPr>
          <p:nvPr>
            <p:ph type="title"/>
          </p:nvPr>
        </p:nvSpPr>
        <p:spPr/>
        <p:txBody>
          <a:bodyPr/>
          <a:lstStyle/>
          <a:p>
            <a:r>
              <a:rPr lang="en-US" dirty="0" smtClean="0"/>
              <a:t>Project Time</a:t>
            </a:r>
            <a:endParaRPr lang="en-US" dirty="0"/>
          </a:p>
        </p:txBody>
      </p:sp>
      <p:pic>
        <p:nvPicPr>
          <p:cNvPr id="12" name="Picture 11" descr="boy-stick-figure-hi.png"/>
          <p:cNvPicPr>
            <a:picLocks noChangeAspect="1"/>
          </p:cNvPicPr>
          <p:nvPr/>
        </p:nvPicPr>
        <p:blipFill>
          <a:blip r:embed="rId4"/>
          <a:stretch>
            <a:fillRect/>
          </a:stretch>
        </p:blipFill>
        <p:spPr>
          <a:xfrm>
            <a:off x="207123" y="3203967"/>
            <a:ext cx="1197651" cy="3079674"/>
          </a:xfrm>
          <a:prstGeom prst="rect">
            <a:avLst/>
          </a:prstGeom>
        </p:spPr>
      </p:pic>
      <p:pic>
        <p:nvPicPr>
          <p:cNvPr id="13" name="Picture 12" descr="stick-figure-arms.png"/>
          <p:cNvPicPr>
            <a:picLocks noChangeAspect="1"/>
          </p:cNvPicPr>
          <p:nvPr/>
        </p:nvPicPr>
        <p:blipFill>
          <a:blip r:embed="rId5"/>
          <a:stretch>
            <a:fillRect/>
          </a:stretch>
        </p:blipFill>
        <p:spPr>
          <a:xfrm>
            <a:off x="207123" y="4437117"/>
            <a:ext cx="1197651" cy="615935"/>
          </a:xfrm>
          <a:prstGeom prst="rect">
            <a:avLst/>
          </a:prstGeom>
        </p:spPr>
      </p:pic>
      <p:pic>
        <p:nvPicPr>
          <p:cNvPr id="14" name="Picture 13" descr="stick-figure-head.png"/>
          <p:cNvPicPr>
            <a:picLocks noChangeAspect="1"/>
          </p:cNvPicPr>
          <p:nvPr/>
        </p:nvPicPr>
        <p:blipFill>
          <a:blip r:embed="rId6"/>
          <a:stretch>
            <a:fillRect/>
          </a:stretch>
        </p:blipFill>
        <p:spPr>
          <a:xfrm>
            <a:off x="207123" y="3196693"/>
            <a:ext cx="1197651" cy="1240424"/>
          </a:xfrm>
          <a:prstGeom prst="rect">
            <a:avLst/>
          </a:prstGeom>
        </p:spPr>
      </p:pic>
      <p:pic>
        <p:nvPicPr>
          <p:cNvPr id="15" name="Picture 14" descr="stick-figure-legs.png"/>
          <p:cNvPicPr>
            <a:picLocks noChangeAspect="1"/>
          </p:cNvPicPr>
          <p:nvPr/>
        </p:nvPicPr>
        <p:blipFill>
          <a:blip r:embed="rId7"/>
          <a:stretch>
            <a:fillRect/>
          </a:stretch>
        </p:blipFill>
        <p:spPr>
          <a:xfrm>
            <a:off x="207123" y="5055556"/>
            <a:ext cx="1197651" cy="122331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Estimating</a:t>
            </a:r>
            <a:endParaRPr lang="en-US" dirty="0"/>
          </a:p>
        </p:txBody>
      </p:sp>
      <p:pic>
        <p:nvPicPr>
          <p:cNvPr id="1026" name="Picture 2"/>
          <p:cNvPicPr>
            <a:picLocks noChangeAspect="1" noChangeArrowheads="1"/>
          </p:cNvPicPr>
          <p:nvPr/>
        </p:nvPicPr>
        <p:blipFill>
          <a:blip r:embed="rId3"/>
          <a:srcRect/>
          <a:stretch>
            <a:fillRect/>
          </a:stretch>
        </p:blipFill>
        <p:spPr bwMode="auto">
          <a:xfrm>
            <a:off x="623179" y="1488641"/>
            <a:ext cx="7010400" cy="154305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1863933" y="3031691"/>
            <a:ext cx="6826250" cy="2952750"/>
          </a:xfrm>
          <a:prstGeom prst="rect">
            <a:avLst/>
          </a:prstGeom>
          <a:noFill/>
          <a:ln w="9525">
            <a:noFill/>
            <a:miter lim="800000"/>
            <a:headEnd/>
            <a:tailEnd/>
          </a:ln>
        </p:spPr>
      </p:pic>
      <p:pic>
        <p:nvPicPr>
          <p:cNvPr id="11" name="Picture 10" descr="boy-stick-figure-hi.png"/>
          <p:cNvPicPr>
            <a:picLocks noChangeAspect="1"/>
          </p:cNvPicPr>
          <p:nvPr/>
        </p:nvPicPr>
        <p:blipFill>
          <a:blip r:embed="rId5"/>
          <a:stretch>
            <a:fillRect/>
          </a:stretch>
        </p:blipFill>
        <p:spPr>
          <a:xfrm>
            <a:off x="207123" y="3203967"/>
            <a:ext cx="1197651" cy="3079674"/>
          </a:xfrm>
          <a:prstGeom prst="rect">
            <a:avLst/>
          </a:prstGeom>
        </p:spPr>
      </p:pic>
      <p:pic>
        <p:nvPicPr>
          <p:cNvPr id="12" name="Picture 11" descr="stick-figure-arms.png"/>
          <p:cNvPicPr>
            <a:picLocks noChangeAspect="1"/>
          </p:cNvPicPr>
          <p:nvPr/>
        </p:nvPicPr>
        <p:blipFill>
          <a:blip r:embed="rId6"/>
          <a:stretch>
            <a:fillRect/>
          </a:stretch>
        </p:blipFill>
        <p:spPr>
          <a:xfrm>
            <a:off x="207123" y="4437117"/>
            <a:ext cx="1197651" cy="615935"/>
          </a:xfrm>
          <a:prstGeom prst="rect">
            <a:avLst/>
          </a:prstGeom>
        </p:spPr>
      </p:pic>
      <p:pic>
        <p:nvPicPr>
          <p:cNvPr id="13" name="Picture 12" descr="stick-figure-head.png"/>
          <p:cNvPicPr>
            <a:picLocks noChangeAspect="1"/>
          </p:cNvPicPr>
          <p:nvPr/>
        </p:nvPicPr>
        <p:blipFill>
          <a:blip r:embed="rId7"/>
          <a:stretch>
            <a:fillRect/>
          </a:stretch>
        </p:blipFill>
        <p:spPr>
          <a:xfrm>
            <a:off x="207123" y="3196693"/>
            <a:ext cx="1197651" cy="1240424"/>
          </a:xfrm>
          <a:prstGeom prst="rect">
            <a:avLst/>
          </a:prstGeom>
        </p:spPr>
      </p:pic>
      <p:pic>
        <p:nvPicPr>
          <p:cNvPr id="14" name="Picture 13" descr="stick-figure-legs.png"/>
          <p:cNvPicPr>
            <a:picLocks noChangeAspect="1"/>
          </p:cNvPicPr>
          <p:nvPr/>
        </p:nvPicPr>
        <p:blipFill>
          <a:blip r:embed="rId8"/>
          <a:stretch>
            <a:fillRect/>
          </a:stretch>
        </p:blipFill>
        <p:spPr>
          <a:xfrm>
            <a:off x="207123" y="5055556"/>
            <a:ext cx="1197651" cy="122331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Time</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457200" y="1601788"/>
            <a:ext cx="8382000" cy="395377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a:t>
            </a:r>
            <a:endParaRPr lang="en-US" dirty="0"/>
          </a:p>
        </p:txBody>
      </p:sp>
      <p:pic>
        <p:nvPicPr>
          <p:cNvPr id="5" name="Picture 4"/>
          <p:cNvPicPr>
            <a:picLocks noChangeAspect="1"/>
          </p:cNvPicPr>
          <p:nvPr/>
        </p:nvPicPr>
        <p:blipFill>
          <a:blip r:embed="rId3"/>
          <a:stretch>
            <a:fillRect/>
          </a:stretch>
        </p:blipFill>
        <p:spPr>
          <a:xfrm>
            <a:off x="2890442" y="1979468"/>
            <a:ext cx="4130367" cy="2785411"/>
          </a:xfrm>
          <a:prstGeom prst="rect">
            <a:avLst/>
          </a:prstGeom>
        </p:spPr>
      </p:pic>
      <p:sp>
        <p:nvSpPr>
          <p:cNvPr id="6" name="Rectangle 5"/>
          <p:cNvSpPr/>
          <p:nvPr/>
        </p:nvSpPr>
        <p:spPr>
          <a:xfrm>
            <a:off x="1604017" y="4944993"/>
            <a:ext cx="6010780" cy="461665"/>
          </a:xfrm>
          <a:prstGeom prst="rect">
            <a:avLst/>
          </a:prstGeom>
        </p:spPr>
        <p:txBody>
          <a:bodyPr wrap="none">
            <a:spAutoFit/>
          </a:bodyPr>
          <a:lstStyle/>
          <a:p>
            <a:r>
              <a:rPr lang="en-US" sz="2400" dirty="0" smtClean="0"/>
              <a:t>Seeing the same information in a different way</a:t>
            </a:r>
            <a:endParaRPr 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About People</a:t>
            </a:r>
            <a:endParaRPr lang="en-US" dirty="0"/>
          </a:p>
        </p:txBody>
      </p:sp>
      <p:sp>
        <p:nvSpPr>
          <p:cNvPr id="3" name="Content Placeholder 2"/>
          <p:cNvSpPr>
            <a:spLocks noGrp="1"/>
          </p:cNvSpPr>
          <p:nvPr>
            <p:ph idx="1"/>
          </p:nvPr>
        </p:nvSpPr>
        <p:spPr/>
        <p:txBody>
          <a:bodyPr/>
          <a:lstStyle/>
          <a:p>
            <a:r>
              <a:rPr lang="en-US" dirty="0" smtClean="0"/>
              <a:t>Command-and-Control Management Methodologies Aren’t Effective</a:t>
            </a:r>
          </a:p>
          <a:p>
            <a:pPr lvl="1"/>
            <a:r>
              <a:rPr lang="en-US" dirty="0" smtClean="0"/>
              <a:t>Project information that’s untrustworthy</a:t>
            </a:r>
          </a:p>
          <a:p>
            <a:pPr lvl="1"/>
            <a:r>
              <a:rPr lang="en-US" dirty="0" smtClean="0"/>
              <a:t>An overly structured work environment people dislike</a:t>
            </a:r>
          </a:p>
          <a:p>
            <a:pPr lvl="1"/>
            <a:r>
              <a:rPr lang="en-US" dirty="0" smtClean="0"/>
              <a:t>Frustrated project teams whose work often goes unrecognized</a:t>
            </a:r>
          </a:p>
          <a:p>
            <a:pPr lvl="1">
              <a:buNone/>
            </a:pPr>
            <a:endParaRPr lang="en-US" dirty="0"/>
          </a:p>
        </p:txBody>
      </p:sp>
      <p:sp>
        <p:nvSpPr>
          <p:cNvPr id="12" name="Rectangle 11"/>
          <p:cNvSpPr/>
          <p:nvPr/>
        </p:nvSpPr>
        <p:spPr>
          <a:xfrm>
            <a:off x="2814705" y="5225143"/>
            <a:ext cx="3595881" cy="646331"/>
          </a:xfrm>
          <a:prstGeom prst="rect">
            <a:avLst/>
          </a:prstGeom>
        </p:spPr>
        <p:txBody>
          <a:bodyPr wrap="none">
            <a:spAutoFit/>
          </a:bodyPr>
          <a:lstStyle/>
          <a:p>
            <a:r>
              <a:rPr lang="en-US" sz="3600" i="1" dirty="0" smtClean="0"/>
              <a:t>Players or Pawns?</a:t>
            </a:r>
            <a:endParaRPr lang="en-US" sz="3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About People</a:t>
            </a:r>
            <a:endParaRPr lang="en-US" dirty="0"/>
          </a:p>
        </p:txBody>
      </p:sp>
      <p:sp>
        <p:nvSpPr>
          <p:cNvPr id="3" name="Content Placeholder 2"/>
          <p:cNvSpPr>
            <a:spLocks noGrp="1"/>
          </p:cNvSpPr>
          <p:nvPr>
            <p:ph idx="1"/>
          </p:nvPr>
        </p:nvSpPr>
        <p:spPr/>
        <p:txBody>
          <a:bodyPr/>
          <a:lstStyle/>
          <a:p>
            <a:r>
              <a:rPr lang="en-US" dirty="0" smtClean="0"/>
              <a:t>Key Drivers to Team Member Engagement</a:t>
            </a:r>
            <a:br>
              <a:rPr lang="en-US" dirty="0" smtClean="0"/>
            </a:br>
            <a:endParaRPr lang="en-US" dirty="0" smtClean="0"/>
          </a:p>
          <a:p>
            <a:pPr lvl="1"/>
            <a:r>
              <a:rPr lang="en-US" dirty="0" smtClean="0"/>
              <a:t>  I’m empowered to do what I do best</a:t>
            </a:r>
            <a:br>
              <a:rPr lang="en-US" dirty="0" smtClean="0"/>
            </a:br>
            <a:endParaRPr lang="en-US" dirty="0" smtClean="0"/>
          </a:p>
          <a:p>
            <a:pPr lvl="1"/>
            <a:r>
              <a:rPr lang="en-US" dirty="0" smtClean="0"/>
              <a:t>  I have the tools I need to do my work right</a:t>
            </a:r>
            <a:br>
              <a:rPr lang="en-US" dirty="0" smtClean="0"/>
            </a:br>
            <a:endParaRPr lang="en-US" dirty="0" smtClean="0"/>
          </a:p>
          <a:p>
            <a:pPr lvl="1"/>
            <a:r>
              <a:rPr lang="en-US" dirty="0" smtClean="0"/>
              <a:t>  I’m recognized for my contributions</a:t>
            </a:r>
            <a:br>
              <a:rPr lang="en-US" dirty="0" smtClean="0"/>
            </a:br>
            <a:endParaRPr lang="en-US" dirty="0" smtClean="0"/>
          </a:p>
          <a:p>
            <a:pPr lvl="1"/>
            <a:r>
              <a:rPr lang="en-US" dirty="0" smtClean="0"/>
              <a:t>  I know what’s expected of me</a:t>
            </a:r>
          </a:p>
          <a:p>
            <a:pPr lvl="1">
              <a:buNone/>
            </a:pPr>
            <a:endParaRPr lang="en-US" dirty="0"/>
          </a:p>
        </p:txBody>
      </p:sp>
      <p:pic>
        <p:nvPicPr>
          <p:cNvPr id="5" name="Picture 4"/>
          <p:cNvPicPr>
            <a:picLocks noChangeAspect="1"/>
          </p:cNvPicPr>
          <p:nvPr/>
        </p:nvPicPr>
        <p:blipFill>
          <a:blip r:embed="rId3"/>
          <a:stretch>
            <a:fillRect/>
          </a:stretch>
        </p:blipFill>
        <p:spPr>
          <a:xfrm>
            <a:off x="654604" y="5034695"/>
            <a:ext cx="443991" cy="212055"/>
          </a:xfrm>
          <a:prstGeom prst="rect">
            <a:avLst/>
          </a:prstGeom>
        </p:spPr>
      </p:pic>
      <p:pic>
        <p:nvPicPr>
          <p:cNvPr id="6" name="Picture 5"/>
          <p:cNvPicPr>
            <a:picLocks noChangeAspect="1"/>
          </p:cNvPicPr>
          <p:nvPr/>
        </p:nvPicPr>
        <p:blipFill>
          <a:blip r:embed="rId4"/>
          <a:stretch>
            <a:fillRect/>
          </a:stretch>
        </p:blipFill>
        <p:spPr>
          <a:xfrm>
            <a:off x="751885" y="4235434"/>
            <a:ext cx="262040" cy="342667"/>
          </a:xfrm>
          <a:prstGeom prst="rect">
            <a:avLst/>
          </a:prstGeom>
        </p:spPr>
      </p:pic>
      <p:pic>
        <p:nvPicPr>
          <p:cNvPr id="7" name="Picture 6"/>
          <p:cNvPicPr>
            <a:picLocks noChangeAspect="1"/>
          </p:cNvPicPr>
          <p:nvPr/>
        </p:nvPicPr>
        <p:blipFill>
          <a:blip r:embed="rId5"/>
          <a:stretch>
            <a:fillRect/>
          </a:stretch>
        </p:blipFill>
        <p:spPr>
          <a:xfrm>
            <a:off x="654604" y="3342371"/>
            <a:ext cx="443991" cy="365218"/>
          </a:xfrm>
          <a:prstGeom prst="rect">
            <a:avLst/>
          </a:prstGeom>
        </p:spPr>
      </p:pic>
      <p:pic>
        <p:nvPicPr>
          <p:cNvPr id="8" name="Picture 7"/>
          <p:cNvPicPr>
            <a:picLocks noChangeAspect="1"/>
          </p:cNvPicPr>
          <p:nvPr/>
        </p:nvPicPr>
        <p:blipFill>
          <a:blip r:embed="rId6"/>
          <a:stretch>
            <a:fillRect/>
          </a:stretch>
        </p:blipFill>
        <p:spPr>
          <a:xfrm>
            <a:off x="680004" y="2500832"/>
            <a:ext cx="450095" cy="43244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About People</a:t>
            </a:r>
            <a:endParaRPr lang="en-US" dirty="0"/>
          </a:p>
        </p:txBody>
      </p:sp>
      <p:pic>
        <p:nvPicPr>
          <p:cNvPr id="2051" name="Picture 3"/>
          <p:cNvPicPr>
            <a:picLocks noChangeAspect="1" noChangeArrowheads="1"/>
          </p:cNvPicPr>
          <p:nvPr/>
        </p:nvPicPr>
        <p:blipFill>
          <a:blip r:embed="rId3"/>
          <a:srcRect/>
          <a:stretch>
            <a:fillRect/>
          </a:stretch>
        </p:blipFill>
        <p:spPr bwMode="auto">
          <a:xfrm>
            <a:off x="409575" y="1922421"/>
            <a:ext cx="8429625" cy="3352800"/>
          </a:xfrm>
          <a:prstGeom prst="rect">
            <a:avLst/>
          </a:prstGeom>
          <a:noFill/>
          <a:ln w="9525">
            <a:noFill/>
            <a:miter lim="800000"/>
            <a:headEnd/>
            <a:tailEnd/>
          </a:ln>
        </p:spPr>
      </p:pic>
      <p:sp>
        <p:nvSpPr>
          <p:cNvPr id="8" name="TextBox 7"/>
          <p:cNvSpPr txBox="1"/>
          <p:nvPr/>
        </p:nvSpPr>
        <p:spPr>
          <a:xfrm rot="-840000">
            <a:off x="409575" y="5438899"/>
            <a:ext cx="2262158" cy="369332"/>
          </a:xfrm>
          <a:prstGeom prst="rect">
            <a:avLst/>
          </a:prstGeom>
          <a:noFill/>
        </p:spPr>
        <p:txBody>
          <a:bodyPr wrap="none" rtlCol="0">
            <a:spAutoFit/>
          </a:bodyPr>
          <a:lstStyle/>
          <a:p>
            <a:r>
              <a:rPr lang="en-US" dirty="0" smtClean="0"/>
              <a:t>Sense of Ownership</a:t>
            </a:r>
            <a:endParaRPr lang="en-US" dirty="0"/>
          </a:p>
        </p:txBody>
      </p:sp>
      <p:sp>
        <p:nvSpPr>
          <p:cNvPr id="9" name="TextBox 8"/>
          <p:cNvSpPr txBox="1"/>
          <p:nvPr/>
        </p:nvSpPr>
        <p:spPr>
          <a:xfrm rot="-1320000">
            <a:off x="6547111" y="5465936"/>
            <a:ext cx="2467342" cy="369332"/>
          </a:xfrm>
          <a:prstGeom prst="rect">
            <a:avLst/>
          </a:prstGeom>
          <a:noFill/>
        </p:spPr>
        <p:txBody>
          <a:bodyPr wrap="none" rtlCol="0">
            <a:spAutoFit/>
          </a:bodyPr>
          <a:lstStyle/>
          <a:p>
            <a:r>
              <a:rPr lang="en-US" dirty="0" smtClean="0"/>
              <a:t>Better Communication</a:t>
            </a:r>
            <a:endParaRPr lang="en-US" dirty="0"/>
          </a:p>
        </p:txBody>
      </p:sp>
      <p:sp>
        <p:nvSpPr>
          <p:cNvPr id="10" name="TextBox 9"/>
          <p:cNvSpPr txBox="1"/>
          <p:nvPr/>
        </p:nvSpPr>
        <p:spPr>
          <a:xfrm rot="720000">
            <a:off x="2814238" y="5438360"/>
            <a:ext cx="1608133" cy="369332"/>
          </a:xfrm>
          <a:prstGeom prst="rect">
            <a:avLst/>
          </a:prstGeom>
          <a:noFill/>
        </p:spPr>
        <p:txBody>
          <a:bodyPr wrap="none" rtlCol="0">
            <a:spAutoFit/>
          </a:bodyPr>
          <a:lstStyle/>
          <a:p>
            <a:r>
              <a:rPr lang="en-US" dirty="0" smtClean="0"/>
              <a:t>Accountability</a:t>
            </a:r>
            <a:endParaRPr lang="en-US" dirty="0"/>
          </a:p>
        </p:txBody>
      </p:sp>
      <p:sp>
        <p:nvSpPr>
          <p:cNvPr id="11" name="TextBox 10"/>
          <p:cNvSpPr txBox="1"/>
          <p:nvPr/>
        </p:nvSpPr>
        <p:spPr>
          <a:xfrm rot="600000">
            <a:off x="4698060" y="5356308"/>
            <a:ext cx="1492716" cy="369332"/>
          </a:xfrm>
          <a:prstGeom prst="rect">
            <a:avLst/>
          </a:prstGeom>
          <a:noFill/>
        </p:spPr>
        <p:txBody>
          <a:bodyPr wrap="none" rtlCol="0">
            <a:spAutoFit/>
          </a:bodyPr>
          <a:lstStyle/>
          <a:p>
            <a:r>
              <a:rPr lang="en-US" dirty="0" smtClean="0"/>
              <a:t>Commitment</a:t>
            </a:r>
            <a:endParaRPr 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03" y="913038"/>
            <a:ext cx="9144000" cy="4223917"/>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Project Management &amp; Work Management</a:t>
            </a:r>
          </a:p>
          <a:p>
            <a:r>
              <a:rPr lang="en-US" dirty="0" smtClean="0"/>
              <a:t>Loyola’s story</a:t>
            </a:r>
          </a:p>
          <a:p>
            <a:r>
              <a:rPr lang="en-US" dirty="0" smtClean="0"/>
              <a:t>The Paradigm Shift</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03" y="910922"/>
            <a:ext cx="9143999" cy="4270849"/>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Democratized Work</a:t>
            </a:r>
            <a:endParaRPr lang="en-US" dirty="0"/>
          </a:p>
        </p:txBody>
      </p:sp>
      <p:sp>
        <p:nvSpPr>
          <p:cNvPr id="3" name="Content Placeholder 2"/>
          <p:cNvSpPr>
            <a:spLocks noGrp="1"/>
          </p:cNvSpPr>
          <p:nvPr>
            <p:ph idx="1"/>
          </p:nvPr>
        </p:nvSpPr>
        <p:spPr/>
        <p:txBody>
          <a:bodyPr/>
          <a:lstStyle/>
          <a:p>
            <a:r>
              <a:rPr lang="en-US" dirty="0" smtClean="0"/>
              <a:t>Maximum buy-in</a:t>
            </a:r>
          </a:p>
          <a:p>
            <a:r>
              <a:rPr lang="en-US" dirty="0" smtClean="0"/>
              <a:t>Promotes Involvement</a:t>
            </a:r>
          </a:p>
          <a:p>
            <a:r>
              <a:rPr lang="en-US" dirty="0" smtClean="0"/>
              <a:t>Effective Collaboration</a:t>
            </a:r>
          </a:p>
          <a:p>
            <a:r>
              <a:rPr lang="en-US" dirty="0" smtClean="0"/>
              <a:t>Empowers self-direction</a:t>
            </a:r>
          </a:p>
          <a:p>
            <a:r>
              <a:rPr lang="en-US" dirty="0" smtClean="0"/>
              <a:t>Increases innovation and creativity</a:t>
            </a:r>
          </a:p>
          <a:p>
            <a:pPr>
              <a:buNone/>
            </a:pPr>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Work Management: Order out of Chaos</a:t>
            </a:r>
            <a:endParaRPr lang="en-US" sz="2800" dirty="0"/>
          </a:p>
        </p:txBody>
      </p:sp>
      <p:pic>
        <p:nvPicPr>
          <p:cNvPr id="5" name="Picture 4"/>
          <p:cNvPicPr>
            <a:picLocks noChangeAspect="1"/>
          </p:cNvPicPr>
          <p:nvPr/>
        </p:nvPicPr>
        <p:blipFill>
          <a:blip r:embed="rId3"/>
          <a:stretch>
            <a:fillRect/>
          </a:stretch>
        </p:blipFill>
        <p:spPr>
          <a:xfrm>
            <a:off x="1399805" y="2293560"/>
            <a:ext cx="2293285" cy="1250882"/>
          </a:xfrm>
          <a:prstGeom prst="rect">
            <a:avLst/>
          </a:prstGeom>
        </p:spPr>
      </p:pic>
      <p:pic>
        <p:nvPicPr>
          <p:cNvPr id="6" name="Picture 5"/>
          <p:cNvPicPr>
            <a:picLocks noChangeAspect="1"/>
          </p:cNvPicPr>
          <p:nvPr/>
        </p:nvPicPr>
        <p:blipFill>
          <a:blip r:embed="rId4"/>
          <a:stretch>
            <a:fillRect/>
          </a:stretch>
        </p:blipFill>
        <p:spPr>
          <a:xfrm>
            <a:off x="5231272" y="2351821"/>
            <a:ext cx="3468228" cy="1322108"/>
          </a:xfrm>
          <a:prstGeom prst="rect">
            <a:avLst/>
          </a:prstGeom>
        </p:spPr>
      </p:pic>
      <p:pic>
        <p:nvPicPr>
          <p:cNvPr id="7" name="Picture 6"/>
          <p:cNvPicPr>
            <a:picLocks noChangeAspect="1"/>
          </p:cNvPicPr>
          <p:nvPr/>
        </p:nvPicPr>
        <p:blipFill>
          <a:blip r:embed="rId5"/>
          <a:stretch>
            <a:fillRect/>
          </a:stretch>
        </p:blipFill>
        <p:spPr>
          <a:xfrm>
            <a:off x="1374404" y="4167477"/>
            <a:ext cx="2213346" cy="1435167"/>
          </a:xfrm>
          <a:prstGeom prst="rect">
            <a:avLst/>
          </a:prstGeom>
        </p:spPr>
      </p:pic>
      <p:pic>
        <p:nvPicPr>
          <p:cNvPr id="8" name="Picture 7"/>
          <p:cNvPicPr>
            <a:picLocks noChangeAspect="1"/>
          </p:cNvPicPr>
          <p:nvPr/>
        </p:nvPicPr>
        <p:blipFill>
          <a:blip r:embed="rId6"/>
          <a:stretch>
            <a:fillRect/>
          </a:stretch>
        </p:blipFill>
        <p:spPr>
          <a:xfrm>
            <a:off x="5180472" y="4167477"/>
            <a:ext cx="3370610" cy="1313048"/>
          </a:xfrm>
          <a:prstGeom prst="rect">
            <a:avLst/>
          </a:prstGeom>
        </p:spPr>
      </p:pic>
      <p:pic>
        <p:nvPicPr>
          <p:cNvPr id="9" name="Picture 8" descr="sax.png"/>
          <p:cNvPicPr>
            <a:picLocks noChangeAspect="1"/>
          </p:cNvPicPr>
          <p:nvPr/>
        </p:nvPicPr>
        <p:blipFill>
          <a:blip r:embed="rId7"/>
          <a:stretch>
            <a:fillRect/>
          </a:stretch>
        </p:blipFill>
        <p:spPr>
          <a:xfrm>
            <a:off x="3943463" y="2351821"/>
            <a:ext cx="1177634" cy="340937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Management</a:t>
            </a:r>
            <a:endParaRPr lang="en-US" dirty="0"/>
          </a:p>
        </p:txBody>
      </p:sp>
      <p:pic>
        <p:nvPicPr>
          <p:cNvPr id="4" name="Picture 3"/>
          <p:cNvPicPr>
            <a:picLocks noChangeAspect="1"/>
          </p:cNvPicPr>
          <p:nvPr/>
        </p:nvPicPr>
        <p:blipFill>
          <a:blip r:embed="rId3"/>
          <a:stretch>
            <a:fillRect/>
          </a:stretch>
        </p:blipFill>
        <p:spPr>
          <a:xfrm>
            <a:off x="1223810" y="2031707"/>
            <a:ext cx="6407150" cy="3565867"/>
          </a:xfrm>
          <a:prstGeom prst="rect">
            <a:avLst/>
          </a:prstGeom>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1944025"/>
            <a:ext cx="7772400" cy="1470025"/>
          </a:xfrm>
        </p:spPr>
        <p:txBody>
          <a:bodyPr/>
          <a:lstStyle/>
          <a:p>
            <a:pPr eaLnBrk="1" hangingPunct="1"/>
            <a:r>
              <a:rPr lang="en-US" cap="none" dirty="0" smtClean="0">
                <a:latin typeface="Arial" charset="0"/>
                <a:ea typeface="ＭＳ Ｐゴシック" pitchFamily="96" charset="-128"/>
              </a:rPr>
              <a:t>Questions?</a:t>
            </a:r>
          </a:p>
        </p:txBody>
      </p:sp>
      <p:sp>
        <p:nvSpPr>
          <p:cNvPr id="3" name="TextBox 2"/>
          <p:cNvSpPr txBox="1"/>
          <p:nvPr/>
        </p:nvSpPr>
        <p:spPr>
          <a:xfrm>
            <a:off x="762000" y="3740727"/>
            <a:ext cx="2954655" cy="1200329"/>
          </a:xfrm>
          <a:prstGeom prst="rect">
            <a:avLst/>
          </a:prstGeom>
          <a:noFill/>
        </p:spPr>
        <p:txBody>
          <a:bodyPr wrap="none" rtlCol="0">
            <a:spAutoFit/>
          </a:bodyPr>
          <a:lstStyle/>
          <a:p>
            <a:r>
              <a:rPr lang="en-US" dirty="0" smtClean="0"/>
              <a:t>Scott Sax</a:t>
            </a:r>
          </a:p>
          <a:p>
            <a:r>
              <a:rPr lang="en-US" dirty="0" smtClean="0"/>
              <a:t>Associate Director, PMO</a:t>
            </a:r>
          </a:p>
          <a:p>
            <a:r>
              <a:rPr lang="en-US" dirty="0" smtClean="0"/>
              <a:t>Loyola University Maryland</a:t>
            </a:r>
          </a:p>
          <a:p>
            <a:r>
              <a:rPr lang="en-US" dirty="0" smtClean="0"/>
              <a:t>sssax@loyola.edu</a:t>
            </a:r>
            <a:endParaRPr lang="en-US" dirty="0"/>
          </a:p>
        </p:txBody>
      </p:sp>
      <p:sp>
        <p:nvSpPr>
          <p:cNvPr id="4" name="TextBox 3"/>
          <p:cNvSpPr txBox="1"/>
          <p:nvPr/>
        </p:nvSpPr>
        <p:spPr>
          <a:xfrm>
            <a:off x="5557525" y="3740727"/>
            <a:ext cx="2954655" cy="1200329"/>
          </a:xfrm>
          <a:prstGeom prst="rect">
            <a:avLst/>
          </a:prstGeom>
          <a:noFill/>
        </p:spPr>
        <p:txBody>
          <a:bodyPr wrap="none" rtlCol="0">
            <a:spAutoFit/>
          </a:bodyPr>
          <a:lstStyle/>
          <a:p>
            <a:r>
              <a:rPr lang="en-US" dirty="0" smtClean="0"/>
              <a:t>Ty Kiisel</a:t>
            </a:r>
          </a:p>
          <a:p>
            <a:r>
              <a:rPr lang="en-US" dirty="0" smtClean="0"/>
              <a:t>Manager, Social Outreach</a:t>
            </a:r>
          </a:p>
          <a:p>
            <a:r>
              <a:rPr lang="en-US" dirty="0" smtClean="0"/>
              <a:t>AtTask, Inc.</a:t>
            </a:r>
          </a:p>
          <a:p>
            <a:r>
              <a:rPr lang="en-US" dirty="0" smtClean="0"/>
              <a:t>Ty.kiisel@attask.com</a:t>
            </a: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Roots of Project Management</a:t>
            </a:r>
            <a:endParaRPr lang="en-US" dirty="0"/>
          </a:p>
        </p:txBody>
      </p:sp>
      <p:pic>
        <p:nvPicPr>
          <p:cNvPr id="4" name="Picture 3"/>
          <p:cNvPicPr>
            <a:picLocks noChangeAspect="1"/>
          </p:cNvPicPr>
          <p:nvPr/>
        </p:nvPicPr>
        <p:blipFill>
          <a:blip r:embed="rId3"/>
          <a:stretch>
            <a:fillRect/>
          </a:stretch>
        </p:blipFill>
        <p:spPr>
          <a:xfrm>
            <a:off x="3606251" y="2387054"/>
            <a:ext cx="2000101" cy="2764367"/>
          </a:xfrm>
          <a:prstGeom prst="rect">
            <a:avLst/>
          </a:prstGeom>
          <a:effectLst>
            <a:outerShdw blurRad="50800" dist="38100" dir="5400000">
              <a:srgbClr val="000000">
                <a:alpha val="43000"/>
              </a:srgbClr>
            </a:outerShdw>
          </a:effectLst>
        </p:spPr>
      </p:pic>
      <p:pic>
        <p:nvPicPr>
          <p:cNvPr id="5" name="Picture 4"/>
          <p:cNvPicPr>
            <a:picLocks noChangeAspect="1"/>
          </p:cNvPicPr>
          <p:nvPr/>
        </p:nvPicPr>
        <p:blipFill>
          <a:blip r:embed="rId4"/>
          <a:stretch>
            <a:fillRect/>
          </a:stretch>
        </p:blipFill>
        <p:spPr>
          <a:xfrm>
            <a:off x="420988" y="1854996"/>
            <a:ext cx="3047963" cy="2124338"/>
          </a:xfrm>
          <a:prstGeom prst="rect">
            <a:avLst/>
          </a:prstGeom>
          <a:effectLst>
            <a:outerShdw blurRad="50800" dist="38100" dir="8100000" algn="bl">
              <a:srgbClr val="000000">
                <a:alpha val="43000"/>
              </a:srgbClr>
            </a:outerShdw>
          </a:effectLst>
        </p:spPr>
      </p:pic>
      <p:pic>
        <p:nvPicPr>
          <p:cNvPr id="6" name="Picture 5"/>
          <p:cNvPicPr>
            <a:picLocks noChangeAspect="1"/>
          </p:cNvPicPr>
          <p:nvPr/>
        </p:nvPicPr>
        <p:blipFill>
          <a:blip r:embed="rId5"/>
          <a:stretch>
            <a:fillRect/>
          </a:stretch>
        </p:blipFill>
        <p:spPr>
          <a:xfrm>
            <a:off x="5742147" y="3550170"/>
            <a:ext cx="3194525" cy="2022569"/>
          </a:xfrm>
          <a:prstGeom prst="rect">
            <a:avLst/>
          </a:prstGeom>
          <a:effectLst>
            <a:outerShdw blurRad="50800" dist="38100" dir="2700000" algn="br">
              <a:srgbClr val="000000">
                <a:alpha val="43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Gartner Predicts:</a:t>
            </a:r>
            <a:br>
              <a:rPr lang="en-US" dirty="0" smtClean="0"/>
            </a:br>
            <a:endParaRPr lang="en-US" dirty="0"/>
          </a:p>
        </p:txBody>
      </p:sp>
      <p:graphicFrame>
        <p:nvGraphicFramePr>
          <p:cNvPr id="6" name="Chart 5"/>
          <p:cNvGraphicFramePr/>
          <p:nvPr/>
        </p:nvGraphicFramePr>
        <p:xfrm>
          <a:off x="6146800" y="2164924"/>
          <a:ext cx="2660649" cy="343535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2073364"/>
            <a:ext cx="5543550" cy="1200328"/>
          </a:xfrm>
          <a:prstGeom prst="rect">
            <a:avLst/>
          </a:prstGeom>
        </p:spPr>
        <p:txBody>
          <a:bodyPr wrap="square">
            <a:spAutoFit/>
          </a:bodyPr>
          <a:lstStyle/>
          <a:p>
            <a:r>
              <a:rPr lang="en-US" sz="2400" dirty="0" smtClean="0"/>
              <a:t>“By 2014, organizations will invest 30% less time and money in traditional IT project management than in 2010.”</a:t>
            </a:r>
            <a:endParaRPr lang="en-US" sz="2400" dirty="0"/>
          </a:p>
        </p:txBody>
      </p:sp>
      <p:sp>
        <p:nvSpPr>
          <p:cNvPr id="8" name="TextBox 7"/>
          <p:cNvSpPr txBox="1"/>
          <p:nvPr/>
        </p:nvSpPr>
        <p:spPr>
          <a:xfrm>
            <a:off x="1913470" y="4291343"/>
            <a:ext cx="4233330" cy="1077218"/>
          </a:xfrm>
          <a:prstGeom prst="rect">
            <a:avLst/>
          </a:prstGeom>
          <a:noFill/>
        </p:spPr>
        <p:txBody>
          <a:bodyPr wrap="square" rtlCol="0">
            <a:spAutoFit/>
          </a:bodyPr>
          <a:lstStyle/>
          <a:p>
            <a:pPr algn="r"/>
            <a:r>
              <a:rPr lang="en-US" sz="1600" b="1" dirty="0" smtClean="0">
                <a:solidFill>
                  <a:schemeClr val="bg1">
                    <a:lumMod val="50000"/>
                  </a:schemeClr>
                </a:solidFill>
                <a:latin typeface="Gill Sans"/>
                <a:cs typeface="Gill Sans"/>
              </a:rPr>
              <a:t>Audrey Apfel</a:t>
            </a:r>
          </a:p>
          <a:p>
            <a:pPr algn="r"/>
            <a:r>
              <a:rPr lang="en-US" sz="1600" b="1" dirty="0" smtClean="0">
                <a:solidFill>
                  <a:schemeClr val="bg1">
                    <a:lumMod val="50000"/>
                  </a:schemeClr>
                </a:solidFill>
                <a:latin typeface="Gill Sans"/>
                <a:cs typeface="Gill Sans"/>
              </a:rPr>
              <a:t>Managing Vice President and</a:t>
            </a:r>
          </a:p>
          <a:p>
            <a:pPr algn="r"/>
            <a:r>
              <a:rPr lang="en-US" sz="1600" b="1" dirty="0" smtClean="0">
                <a:solidFill>
                  <a:schemeClr val="bg1">
                    <a:lumMod val="50000"/>
                  </a:schemeClr>
                </a:solidFill>
                <a:latin typeface="Gill Sans"/>
                <a:cs typeface="Gill Sans"/>
              </a:rPr>
              <a:t>Gartner Fellow Emeritus</a:t>
            </a:r>
          </a:p>
          <a:p>
            <a:pPr algn="r"/>
            <a:r>
              <a:rPr lang="en-US" sz="1600" b="1" dirty="0" smtClean="0">
                <a:solidFill>
                  <a:schemeClr val="bg1">
                    <a:lumMod val="50000"/>
                  </a:schemeClr>
                </a:solidFill>
                <a:latin typeface="Gill Sans"/>
                <a:cs typeface="Gill Sans"/>
              </a:rPr>
              <a:t>February 24, 2010</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really a project?</a:t>
            </a:r>
            <a:endParaRPr lang="en-US" dirty="0"/>
          </a:p>
        </p:txBody>
      </p:sp>
      <p:pic>
        <p:nvPicPr>
          <p:cNvPr id="4" name="Picture 3"/>
          <p:cNvPicPr>
            <a:picLocks noChangeAspect="1"/>
          </p:cNvPicPr>
          <p:nvPr/>
        </p:nvPicPr>
        <p:blipFill>
          <a:blip r:embed="rId3"/>
          <a:stretch>
            <a:fillRect/>
          </a:stretch>
        </p:blipFill>
        <p:spPr>
          <a:xfrm>
            <a:off x="1939478" y="1874913"/>
            <a:ext cx="6412847" cy="3523107"/>
          </a:xfrm>
          <a:prstGeom prst="rect">
            <a:avLst/>
          </a:prstGeom>
        </p:spPr>
      </p:pic>
      <p:sp>
        <p:nvSpPr>
          <p:cNvPr id="5" name="Rectangle 4"/>
          <p:cNvSpPr/>
          <p:nvPr/>
        </p:nvSpPr>
        <p:spPr>
          <a:xfrm>
            <a:off x="547730" y="4618866"/>
            <a:ext cx="4572000" cy="830997"/>
          </a:xfrm>
          <a:prstGeom prst="rect">
            <a:avLst/>
          </a:prstGeom>
        </p:spPr>
        <p:txBody>
          <a:bodyPr>
            <a:spAutoFit/>
          </a:bodyPr>
          <a:lstStyle/>
          <a:p>
            <a:r>
              <a:rPr lang="en-US" sz="1200" b="1" dirty="0" smtClean="0">
                <a:solidFill>
                  <a:schemeClr val="bg1">
                    <a:lumMod val="50000"/>
                  </a:schemeClr>
                </a:solidFill>
                <a:latin typeface="Gill Sans"/>
                <a:cs typeface="Gill Sans"/>
              </a:rPr>
              <a:t>Audrey Apfel</a:t>
            </a:r>
          </a:p>
          <a:p>
            <a:r>
              <a:rPr lang="en-US" sz="1200" b="1" dirty="0" smtClean="0">
                <a:solidFill>
                  <a:schemeClr val="bg1">
                    <a:lumMod val="50000"/>
                  </a:schemeClr>
                </a:solidFill>
                <a:latin typeface="Gill Sans"/>
                <a:cs typeface="Gill Sans"/>
              </a:rPr>
              <a:t>“Be Prepared for the Future of</a:t>
            </a:r>
          </a:p>
          <a:p>
            <a:r>
              <a:rPr lang="en-US" sz="1200" b="1" dirty="0" smtClean="0">
                <a:solidFill>
                  <a:schemeClr val="bg1">
                    <a:lumMod val="50000"/>
                  </a:schemeClr>
                </a:solidFill>
                <a:latin typeface="Gill Sans"/>
                <a:cs typeface="Gill Sans"/>
              </a:rPr>
              <a:t>Program and Portfolio Management”</a:t>
            </a:r>
          </a:p>
          <a:p>
            <a:r>
              <a:rPr lang="en-US" sz="1200" b="1" dirty="0" smtClean="0">
                <a:solidFill>
                  <a:schemeClr val="bg1">
                    <a:lumMod val="50000"/>
                  </a:schemeClr>
                </a:solidFill>
                <a:latin typeface="Gill Sans"/>
                <a:cs typeface="Gill Sans"/>
              </a:rPr>
              <a:t>February 24, 2011</a:t>
            </a:r>
          </a:p>
        </p:txBody>
      </p:sp>
      <p:sp>
        <p:nvSpPr>
          <p:cNvPr id="6" name="Rectangle 5"/>
          <p:cNvSpPr/>
          <p:nvPr/>
        </p:nvSpPr>
        <p:spPr>
          <a:xfrm>
            <a:off x="4358641" y="2726409"/>
            <a:ext cx="1415772" cy="646331"/>
          </a:xfrm>
          <a:prstGeom prst="rect">
            <a:avLst/>
          </a:prstGeom>
        </p:spPr>
        <p:txBody>
          <a:bodyPr wrap="none">
            <a:spAutoFit/>
          </a:bodyPr>
          <a:lstStyle/>
          <a:p>
            <a:pPr algn="ctr"/>
            <a:r>
              <a:rPr lang="en-US" dirty="0" smtClean="0"/>
              <a:t>Iterative </a:t>
            </a:r>
          </a:p>
          <a:p>
            <a:pPr algn="ctr"/>
            <a:r>
              <a:rPr lang="en-US" dirty="0" smtClean="0"/>
              <a:t>Approaches</a:t>
            </a:r>
            <a:endParaRPr lang="en-US" dirty="0"/>
          </a:p>
        </p:txBody>
      </p:sp>
      <p:sp>
        <p:nvSpPr>
          <p:cNvPr id="7" name="Rectangle 6"/>
          <p:cNvSpPr/>
          <p:nvPr/>
        </p:nvSpPr>
        <p:spPr>
          <a:xfrm>
            <a:off x="4409344" y="4320259"/>
            <a:ext cx="1314370" cy="646331"/>
          </a:xfrm>
          <a:prstGeom prst="rect">
            <a:avLst/>
          </a:prstGeom>
        </p:spPr>
        <p:txBody>
          <a:bodyPr wrap="none">
            <a:spAutoFit/>
          </a:bodyPr>
          <a:lstStyle/>
          <a:p>
            <a:pPr algn="ctr"/>
            <a:r>
              <a:rPr lang="en-US" dirty="0" smtClean="0"/>
              <a:t>“Change</a:t>
            </a:r>
          </a:p>
          <a:p>
            <a:pPr algn="ctr"/>
            <a:r>
              <a:rPr lang="en-US" dirty="0" smtClean="0"/>
              <a:t>Operations”</a:t>
            </a:r>
            <a:endParaRPr lang="en-US" dirty="0"/>
          </a:p>
        </p:txBody>
      </p:sp>
      <p:sp>
        <p:nvSpPr>
          <p:cNvPr id="9" name="Rectangle 8"/>
          <p:cNvSpPr/>
          <p:nvPr/>
        </p:nvSpPr>
        <p:spPr>
          <a:xfrm>
            <a:off x="6311115" y="4326609"/>
            <a:ext cx="2044738" cy="646331"/>
          </a:xfrm>
          <a:prstGeom prst="rect">
            <a:avLst/>
          </a:prstGeom>
        </p:spPr>
        <p:txBody>
          <a:bodyPr wrap="none">
            <a:spAutoFit/>
          </a:bodyPr>
          <a:lstStyle/>
          <a:p>
            <a:pPr algn="ctr"/>
            <a:r>
              <a:rPr lang="en-US" dirty="0" smtClean="0"/>
              <a:t>Repeatable Projects</a:t>
            </a:r>
          </a:p>
          <a:p>
            <a:pPr algn="ctr"/>
            <a:r>
              <a:rPr lang="en-US" dirty="0" smtClean="0"/>
              <a:t>&amp; Managed Work</a:t>
            </a:r>
            <a:endParaRPr lang="en-US" dirty="0"/>
          </a:p>
        </p:txBody>
      </p:sp>
      <p:sp>
        <p:nvSpPr>
          <p:cNvPr id="8" name="Rectangle 7"/>
          <p:cNvSpPr/>
          <p:nvPr/>
        </p:nvSpPr>
        <p:spPr>
          <a:xfrm>
            <a:off x="6341600" y="2732759"/>
            <a:ext cx="1983761" cy="646331"/>
          </a:xfrm>
          <a:prstGeom prst="rect">
            <a:avLst/>
          </a:prstGeom>
        </p:spPr>
        <p:txBody>
          <a:bodyPr wrap="none">
            <a:spAutoFit/>
          </a:bodyPr>
          <a:lstStyle/>
          <a:p>
            <a:pPr algn="ctr"/>
            <a:r>
              <a:rPr lang="en-US" dirty="0" smtClean="0"/>
              <a:t>Programs &amp;</a:t>
            </a:r>
          </a:p>
          <a:p>
            <a:pPr algn="ctr"/>
            <a:r>
              <a:rPr lang="en-US" dirty="0" smtClean="0"/>
              <a:t>Traditional Projects</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2227152"/>
            <a:ext cx="7772400" cy="1500187"/>
          </a:xfrm>
        </p:spPr>
        <p:txBody>
          <a:bodyPr/>
          <a:lstStyle/>
          <a:p>
            <a:pPr algn="ctr"/>
            <a:r>
              <a:rPr lang="en-US" sz="2600" dirty="0" smtClean="0"/>
              <a:t>Is there a better way to get work done?</a:t>
            </a:r>
            <a:endParaRPr lang="en-US" sz="26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Loyola’s Story</a:t>
            </a:r>
            <a:endParaRPr lang="en-US" dirty="0"/>
          </a:p>
        </p:txBody>
      </p:sp>
      <p:pic>
        <p:nvPicPr>
          <p:cNvPr id="4" name="Picture 3" descr="hourglass.png"/>
          <p:cNvPicPr>
            <a:picLocks noChangeAspect="1"/>
          </p:cNvPicPr>
          <p:nvPr/>
        </p:nvPicPr>
        <p:blipFill>
          <a:blip r:embed="rId3"/>
          <a:stretch>
            <a:fillRect/>
          </a:stretch>
        </p:blipFill>
        <p:spPr>
          <a:xfrm rot="-660000">
            <a:off x="2449229" y="1529402"/>
            <a:ext cx="1380917" cy="1849592"/>
          </a:xfrm>
          <a:prstGeom prst="rect">
            <a:avLst/>
          </a:prstGeom>
        </p:spPr>
      </p:pic>
      <p:pic>
        <p:nvPicPr>
          <p:cNvPr id="8" name="Picture 7" descr="sax-juggle.png"/>
          <p:cNvPicPr>
            <a:picLocks noChangeAspect="1"/>
          </p:cNvPicPr>
          <p:nvPr/>
        </p:nvPicPr>
        <p:blipFill>
          <a:blip r:embed="rId4"/>
          <a:stretch>
            <a:fillRect/>
          </a:stretch>
        </p:blipFill>
        <p:spPr>
          <a:xfrm>
            <a:off x="5067549" y="63371"/>
            <a:ext cx="4212218" cy="6370083"/>
          </a:xfrm>
          <a:prstGeom prst="rect">
            <a:avLst/>
          </a:prstGeom>
        </p:spPr>
      </p:pic>
      <p:pic>
        <p:nvPicPr>
          <p:cNvPr id="9" name="Picture 8" descr="sax- stretched.png"/>
          <p:cNvPicPr>
            <a:picLocks noChangeAspect="1"/>
          </p:cNvPicPr>
          <p:nvPr/>
        </p:nvPicPr>
        <p:blipFill>
          <a:blip r:embed="rId5"/>
          <a:stretch>
            <a:fillRect/>
          </a:stretch>
        </p:blipFill>
        <p:spPr>
          <a:xfrm rot="480000">
            <a:off x="160" y="3650169"/>
            <a:ext cx="5158596" cy="2862792"/>
          </a:xfrm>
          <a:prstGeom prst="rect">
            <a:avLst/>
          </a:prstGeom>
        </p:spPr>
      </p:pic>
      <p:sp>
        <p:nvSpPr>
          <p:cNvPr id="10" name="TextBox 9"/>
          <p:cNvSpPr txBox="1"/>
          <p:nvPr/>
        </p:nvSpPr>
        <p:spPr>
          <a:xfrm rot="660000">
            <a:off x="354032" y="1983527"/>
            <a:ext cx="2127018" cy="369332"/>
          </a:xfrm>
          <a:prstGeom prst="rect">
            <a:avLst/>
          </a:prstGeom>
          <a:noFill/>
        </p:spPr>
        <p:txBody>
          <a:bodyPr wrap="square" rtlCol="0">
            <a:spAutoFit/>
          </a:bodyPr>
          <a:lstStyle/>
          <a:p>
            <a:r>
              <a:rPr lang="en-US" dirty="0" smtClean="0">
                <a:solidFill>
                  <a:srgbClr val="0070C0"/>
                </a:solidFill>
              </a:rPr>
              <a:t>Not enough time</a:t>
            </a:r>
            <a:endParaRPr lang="en-US" dirty="0">
              <a:solidFill>
                <a:srgbClr val="0070C0"/>
              </a:solidFill>
            </a:endParaRPr>
          </a:p>
        </p:txBody>
      </p:sp>
      <p:sp>
        <p:nvSpPr>
          <p:cNvPr id="11" name="TextBox 10"/>
          <p:cNvSpPr txBox="1"/>
          <p:nvPr/>
        </p:nvSpPr>
        <p:spPr>
          <a:xfrm rot="600000">
            <a:off x="3149007" y="5407637"/>
            <a:ext cx="2975416" cy="369332"/>
          </a:xfrm>
          <a:prstGeom prst="rect">
            <a:avLst/>
          </a:prstGeom>
          <a:noFill/>
        </p:spPr>
        <p:txBody>
          <a:bodyPr wrap="square" rtlCol="0">
            <a:spAutoFit/>
          </a:bodyPr>
          <a:lstStyle/>
          <a:p>
            <a:r>
              <a:rPr lang="en-US" dirty="0" smtClean="0">
                <a:solidFill>
                  <a:srgbClr val="0070C0"/>
                </a:solidFill>
              </a:rPr>
              <a:t>Resources stretched thin</a:t>
            </a:r>
            <a:endParaRPr lang="en-US" dirty="0">
              <a:solidFill>
                <a:srgbClr val="0070C0"/>
              </a:solidFill>
            </a:endParaRPr>
          </a:p>
        </p:txBody>
      </p:sp>
      <p:sp>
        <p:nvSpPr>
          <p:cNvPr id="12" name="TextBox 11"/>
          <p:cNvSpPr txBox="1"/>
          <p:nvPr/>
        </p:nvSpPr>
        <p:spPr>
          <a:xfrm rot="-360000">
            <a:off x="3324823" y="3327191"/>
            <a:ext cx="2978465" cy="369332"/>
          </a:xfrm>
          <a:prstGeom prst="rect">
            <a:avLst/>
          </a:prstGeom>
          <a:noFill/>
        </p:spPr>
        <p:txBody>
          <a:bodyPr wrap="square" rtlCol="0">
            <a:spAutoFit/>
          </a:bodyPr>
          <a:lstStyle/>
          <a:p>
            <a:r>
              <a:rPr lang="en-US" dirty="0" smtClean="0">
                <a:solidFill>
                  <a:srgbClr val="0070C0"/>
                </a:solidFill>
              </a:rPr>
              <a:t>Too many projects at once</a:t>
            </a:r>
            <a:endParaRPr lang="en-US" dirty="0">
              <a:solidFill>
                <a:srgbClr val="0070C0"/>
              </a:solidFill>
            </a:endParaRPr>
          </a:p>
        </p:txBody>
      </p:sp>
      <p:sp>
        <p:nvSpPr>
          <p:cNvPr id="13" name="TextBox 12"/>
          <p:cNvSpPr txBox="1"/>
          <p:nvPr/>
        </p:nvSpPr>
        <p:spPr>
          <a:xfrm rot="-600000">
            <a:off x="3865175" y="1175663"/>
            <a:ext cx="2784974" cy="369332"/>
          </a:xfrm>
          <a:prstGeom prst="rect">
            <a:avLst/>
          </a:prstGeom>
          <a:noFill/>
        </p:spPr>
        <p:txBody>
          <a:bodyPr wrap="square" rtlCol="0">
            <a:spAutoFit/>
          </a:bodyPr>
          <a:lstStyle/>
          <a:p>
            <a:r>
              <a:rPr lang="en-US" dirty="0" smtClean="0">
                <a:solidFill>
                  <a:srgbClr val="0070C0"/>
                </a:solidFill>
              </a:rPr>
              <a:t>Competing priorities</a:t>
            </a:r>
            <a:endParaRPr lang="en-US" dirty="0">
              <a:solidFill>
                <a:srgbClr val="0070C0"/>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 Portfolio</a:t>
            </a:r>
            <a:endParaRPr lang="en-US" dirty="0"/>
          </a:p>
        </p:txBody>
      </p:sp>
      <p:pic>
        <p:nvPicPr>
          <p:cNvPr id="1026" name="Picture 2"/>
          <p:cNvPicPr>
            <a:picLocks noChangeAspect="1" noChangeArrowheads="1"/>
          </p:cNvPicPr>
          <p:nvPr/>
        </p:nvPicPr>
        <p:blipFill>
          <a:blip r:embed="rId3"/>
          <a:srcRect/>
          <a:stretch>
            <a:fillRect/>
          </a:stretch>
        </p:blipFill>
        <p:spPr bwMode="auto">
          <a:xfrm>
            <a:off x="745067" y="1599384"/>
            <a:ext cx="7370233" cy="452677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600200"/>
            <a:ext cx="8382000" cy="4525963"/>
          </a:xfrm>
        </p:spPr>
        <p:txBody>
          <a:bodyPr/>
          <a:lstStyle/>
          <a:p>
            <a:r>
              <a:rPr lang="en-US" dirty="0" smtClean="0"/>
              <a:t>A Person’s time divided by:</a:t>
            </a:r>
            <a:endParaRPr lang="en-US" dirty="0"/>
          </a:p>
        </p:txBody>
      </p:sp>
      <p:sp>
        <p:nvSpPr>
          <p:cNvPr id="2" name="Title 1"/>
          <p:cNvSpPr>
            <a:spLocks noGrp="1"/>
          </p:cNvSpPr>
          <p:nvPr>
            <p:ph type="title"/>
          </p:nvPr>
        </p:nvSpPr>
        <p:spPr/>
        <p:txBody>
          <a:bodyPr/>
          <a:lstStyle/>
          <a:p>
            <a:r>
              <a:rPr lang="en-US" dirty="0" smtClean="0"/>
              <a:t>8 hours in the work day</a:t>
            </a:r>
            <a:endParaRPr lang="en-US" dirty="0"/>
          </a:p>
        </p:txBody>
      </p:sp>
      <p:pic>
        <p:nvPicPr>
          <p:cNvPr id="7" name="Picture 6" descr="dragon-operations.png"/>
          <p:cNvPicPr>
            <a:picLocks noChangeAspect="1"/>
          </p:cNvPicPr>
          <p:nvPr/>
        </p:nvPicPr>
        <p:blipFill>
          <a:blip r:embed="rId3"/>
          <a:stretch>
            <a:fillRect/>
          </a:stretch>
        </p:blipFill>
        <p:spPr>
          <a:xfrm>
            <a:off x="647060" y="2552765"/>
            <a:ext cx="2278385" cy="2451114"/>
          </a:xfrm>
          <a:prstGeom prst="rect">
            <a:avLst/>
          </a:prstGeom>
        </p:spPr>
      </p:pic>
      <p:pic>
        <p:nvPicPr>
          <p:cNvPr id="8" name="Picture 7" descr="dragon-overhead.png"/>
          <p:cNvPicPr>
            <a:picLocks noChangeAspect="1"/>
          </p:cNvPicPr>
          <p:nvPr/>
        </p:nvPicPr>
        <p:blipFill>
          <a:blip r:embed="rId4"/>
          <a:stretch>
            <a:fillRect/>
          </a:stretch>
        </p:blipFill>
        <p:spPr>
          <a:xfrm>
            <a:off x="6154894" y="2407909"/>
            <a:ext cx="2023403" cy="2747222"/>
          </a:xfrm>
          <a:prstGeom prst="rect">
            <a:avLst/>
          </a:prstGeom>
        </p:spPr>
      </p:pic>
      <p:pic>
        <p:nvPicPr>
          <p:cNvPr id="9" name="Picture 8" descr="dragon-projects.png"/>
          <p:cNvPicPr>
            <a:picLocks noChangeAspect="1"/>
          </p:cNvPicPr>
          <p:nvPr/>
        </p:nvPicPr>
        <p:blipFill>
          <a:blip r:embed="rId5"/>
          <a:stretch>
            <a:fillRect/>
          </a:stretch>
        </p:blipFill>
        <p:spPr>
          <a:xfrm>
            <a:off x="3624615" y="2552765"/>
            <a:ext cx="1768421" cy="3166708"/>
          </a:xfrm>
          <a:prstGeom prst="rect">
            <a:avLst/>
          </a:prstGeom>
        </p:spPr>
      </p:pic>
      <p:sp>
        <p:nvSpPr>
          <p:cNvPr id="11" name="TextBox 10"/>
          <p:cNvSpPr txBox="1"/>
          <p:nvPr/>
        </p:nvSpPr>
        <p:spPr>
          <a:xfrm>
            <a:off x="1176950" y="5003879"/>
            <a:ext cx="1975862" cy="369332"/>
          </a:xfrm>
          <a:prstGeom prst="rect">
            <a:avLst/>
          </a:prstGeom>
          <a:noFill/>
        </p:spPr>
        <p:txBody>
          <a:bodyPr wrap="none" rtlCol="0">
            <a:spAutoFit/>
          </a:bodyPr>
          <a:lstStyle/>
          <a:p>
            <a:r>
              <a:rPr lang="en-US" dirty="0" smtClean="0">
                <a:solidFill>
                  <a:srgbClr val="0070C0"/>
                </a:solidFill>
              </a:rPr>
              <a:t>Operational Work</a:t>
            </a:r>
            <a:endParaRPr lang="en-US" dirty="0">
              <a:solidFill>
                <a:srgbClr val="0070C0"/>
              </a:solidFill>
            </a:endParaRPr>
          </a:p>
        </p:txBody>
      </p:sp>
      <p:sp>
        <p:nvSpPr>
          <p:cNvPr id="12" name="TextBox 11"/>
          <p:cNvSpPr txBox="1"/>
          <p:nvPr/>
        </p:nvSpPr>
        <p:spPr>
          <a:xfrm>
            <a:off x="5718075" y="5155131"/>
            <a:ext cx="1796326" cy="369332"/>
          </a:xfrm>
          <a:prstGeom prst="rect">
            <a:avLst/>
          </a:prstGeom>
          <a:noFill/>
        </p:spPr>
        <p:txBody>
          <a:bodyPr wrap="none" rtlCol="0">
            <a:spAutoFit/>
          </a:bodyPr>
          <a:lstStyle/>
          <a:p>
            <a:r>
              <a:rPr lang="en-US" dirty="0" smtClean="0">
                <a:solidFill>
                  <a:srgbClr val="0070C0"/>
                </a:solidFill>
              </a:rPr>
              <a:t>Overhead Work</a:t>
            </a:r>
            <a:endParaRPr lang="en-US" dirty="0">
              <a:solidFill>
                <a:srgbClr val="0070C0"/>
              </a:solidFill>
            </a:endParaRPr>
          </a:p>
        </p:txBody>
      </p:sp>
      <p:sp>
        <p:nvSpPr>
          <p:cNvPr id="13" name="TextBox 12"/>
          <p:cNvSpPr txBox="1"/>
          <p:nvPr/>
        </p:nvSpPr>
        <p:spPr>
          <a:xfrm>
            <a:off x="3697817" y="5561966"/>
            <a:ext cx="1501373" cy="369332"/>
          </a:xfrm>
          <a:prstGeom prst="rect">
            <a:avLst/>
          </a:prstGeom>
          <a:noFill/>
        </p:spPr>
        <p:txBody>
          <a:bodyPr wrap="none" rtlCol="0">
            <a:spAutoFit/>
          </a:bodyPr>
          <a:lstStyle/>
          <a:p>
            <a:r>
              <a:rPr lang="en-US" dirty="0" smtClean="0">
                <a:solidFill>
                  <a:srgbClr val="0070C0"/>
                </a:solidFill>
              </a:rPr>
              <a:t>Project Work</a:t>
            </a:r>
            <a:endParaRPr lang="en-US" dirty="0">
              <a:solidFill>
                <a:srgbClr val="0070C0"/>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2485</TotalTime>
  <Words>1050</Words>
  <Application>Microsoft Office PowerPoint</Application>
  <PresentationFormat>On-screen Show (4:3)</PresentationFormat>
  <Paragraphs>184</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How AtTask and Loyola Slayed the Work Management Beast</vt:lpstr>
      <vt:lpstr>Agenda</vt:lpstr>
      <vt:lpstr>The Roots of Project Management</vt:lpstr>
      <vt:lpstr>Gartner Predicts: </vt:lpstr>
      <vt:lpstr>Is it really a project?</vt:lpstr>
      <vt:lpstr>Slide 6</vt:lpstr>
      <vt:lpstr>Loyola’s Story</vt:lpstr>
      <vt:lpstr>The Project Portfolio</vt:lpstr>
      <vt:lpstr>8 hours in the work day</vt:lpstr>
      <vt:lpstr>Here comes AtTask!</vt:lpstr>
      <vt:lpstr>Estimating Time</vt:lpstr>
      <vt:lpstr>Project Time</vt:lpstr>
      <vt:lpstr>Resource Estimating</vt:lpstr>
      <vt:lpstr>Tracking Time</vt:lpstr>
      <vt:lpstr>Paradigm Shift</vt:lpstr>
      <vt:lpstr>It’s About People</vt:lpstr>
      <vt:lpstr>It’s About People</vt:lpstr>
      <vt:lpstr>It’s About People</vt:lpstr>
      <vt:lpstr>Slide 19</vt:lpstr>
      <vt:lpstr>Slide 20</vt:lpstr>
      <vt:lpstr>Democratized Work</vt:lpstr>
      <vt:lpstr>Work Management: Order out of Chaos</vt:lpstr>
      <vt:lpstr>Work Management</vt:lpstr>
      <vt:lpstr>Questions?</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saxy46</cp:lastModifiedBy>
  <cp:revision>108</cp:revision>
  <dcterms:created xsi:type="dcterms:W3CDTF">2009-07-28T17:41:50Z</dcterms:created>
  <dcterms:modified xsi:type="dcterms:W3CDTF">2012-01-12T03:32:57Z</dcterms:modified>
</cp:coreProperties>
</file>