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59" r:id="rId5"/>
    <p:sldId id="281" r:id="rId6"/>
    <p:sldId id="263" r:id="rId7"/>
    <p:sldId id="282" r:id="rId8"/>
    <p:sldId id="264" r:id="rId9"/>
    <p:sldId id="273" r:id="rId10"/>
    <p:sldId id="274" r:id="rId11"/>
    <p:sldId id="283" r:id="rId12"/>
    <p:sldId id="261" r:id="rId13"/>
    <p:sldId id="266" r:id="rId14"/>
    <p:sldId id="267" r:id="rId15"/>
    <p:sldId id="265" r:id="rId16"/>
    <p:sldId id="268" r:id="rId17"/>
    <p:sldId id="262" r:id="rId18"/>
    <p:sldId id="279" r:id="rId19"/>
    <p:sldId id="271" r:id="rId20"/>
    <p:sldId id="277" r:id="rId21"/>
    <p:sldId id="272" r:id="rId22"/>
    <p:sldId id="27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193" autoAdjust="0"/>
  </p:normalViewPr>
  <p:slideViewPr>
    <p:cSldViewPr snapToGrid="0" snapToObjects="1">
      <p:cViewPr varScale="1">
        <p:scale>
          <a:sx n="78" d="100"/>
          <a:sy n="78" d="100"/>
        </p:scale>
        <p:origin x="-83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0C4A5E-6464-C243-B260-19A4097CFF45}" type="datetimeFigureOut">
              <a:rPr lang="en-US" smtClean="0"/>
              <a:pPr/>
              <a:t>1/13/2012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C0CF5A-C430-DC4A-8017-B28A16D936FF}" type="slidenum">
              <a:rPr lang="en-US" smtClean="0"/>
              <a:pPr/>
              <a:t>‹#›</a:t>
            </a:fld>
            <a:endParaRPr lang="en-US"/>
          </a:p>
        </p:txBody>
      </p:sp>
    </p:spTree>
    <p:extLst>
      <p:ext uri="{BB962C8B-B14F-4D97-AF65-F5344CB8AC3E}">
        <p14:creationId xmlns:p14="http://schemas.microsoft.com/office/powerpoint/2010/main" xmlns="" val="25658619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current system</a:t>
            </a:r>
            <a:r>
              <a:rPr lang="en-US" baseline="0" dirty="0" smtClean="0"/>
              <a:t>: Open Source, single point of failure, inability to get downtime, etc.</a:t>
            </a:r>
          </a:p>
          <a:p>
            <a:endParaRPr lang="en-US" baseline="0" dirty="0" smtClean="0"/>
          </a:p>
          <a:p>
            <a:r>
              <a:rPr lang="en-US" baseline="0" dirty="0" smtClean="0"/>
              <a:t>Solutions considered: </a:t>
            </a:r>
            <a:r>
              <a:rPr lang="en-US" baseline="0" dirty="0" err="1" smtClean="0"/>
              <a:t>Zimbra</a:t>
            </a:r>
            <a:r>
              <a:rPr lang="en-US" baseline="0" dirty="0" smtClean="0"/>
              <a:t>, GAE, revamp current setup</a:t>
            </a:r>
          </a:p>
          <a:p>
            <a:endParaRPr lang="en-US" baseline="0" dirty="0" smtClean="0"/>
          </a:p>
          <a:p>
            <a:r>
              <a:rPr lang="en-US" baseline="0" dirty="0" smtClean="0"/>
              <a:t>Mention Student Survey</a:t>
            </a:r>
            <a:endParaRPr lang="en-US" dirty="0" smtClean="0"/>
          </a:p>
        </p:txBody>
      </p:sp>
      <p:sp>
        <p:nvSpPr>
          <p:cNvPr id="4" name="Slide Number Placeholder 3"/>
          <p:cNvSpPr>
            <a:spLocks noGrp="1"/>
          </p:cNvSpPr>
          <p:nvPr>
            <p:ph type="sldNum" sz="quarter" idx="10"/>
          </p:nvPr>
        </p:nvSpPr>
        <p:spPr/>
        <p:txBody>
          <a:bodyPr/>
          <a:lstStyle/>
          <a:p>
            <a:fld id="{C4C0CF5A-C430-DC4A-8017-B28A16D936FF}" type="slidenum">
              <a:rPr lang="en-US" smtClean="0"/>
              <a:pPr/>
              <a:t>6</a:t>
            </a:fld>
            <a:endParaRPr lang="en-US"/>
          </a:p>
        </p:txBody>
      </p:sp>
    </p:spTree>
    <p:extLst>
      <p:ext uri="{BB962C8B-B14F-4D97-AF65-F5344CB8AC3E}">
        <p14:creationId xmlns:p14="http://schemas.microsoft.com/office/powerpoint/2010/main" xmlns="" val="2394721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 setup was supposed to only be a temporary</a:t>
            </a:r>
            <a:r>
              <a:rPr lang="en-US" baseline="0" dirty="0" smtClean="0"/>
              <a:t> fix. It allowed us to buy time while we got other pieces in order.</a:t>
            </a:r>
          </a:p>
          <a:p>
            <a:endParaRPr lang="en-US" baseline="0" dirty="0" smtClean="0"/>
          </a:p>
          <a:p>
            <a:r>
              <a:rPr lang="en-US" baseline="0" dirty="0" smtClean="0"/>
              <a:t>First serious foray was Fall 2009 (?). We engaged each school individually to hear the concerns of their technical leaders.</a:t>
            </a:r>
          </a:p>
          <a:p>
            <a:endParaRPr lang="en-US" baseline="0" dirty="0" smtClean="0"/>
          </a:p>
          <a:p>
            <a:r>
              <a:rPr lang="en-US" baseline="0" dirty="0" smtClean="0"/>
              <a:t>By then, many universities had already switched or were planning to switch.</a:t>
            </a:r>
            <a:endParaRPr lang="en-US" dirty="0"/>
          </a:p>
        </p:txBody>
      </p:sp>
      <p:sp>
        <p:nvSpPr>
          <p:cNvPr id="4" name="Slide Number Placeholder 3"/>
          <p:cNvSpPr>
            <a:spLocks noGrp="1"/>
          </p:cNvSpPr>
          <p:nvPr>
            <p:ph type="sldNum" sz="quarter" idx="10"/>
          </p:nvPr>
        </p:nvSpPr>
        <p:spPr/>
        <p:txBody>
          <a:bodyPr/>
          <a:lstStyle/>
          <a:p>
            <a:fld id="{C4C0CF5A-C430-DC4A-8017-B28A16D936FF}" type="slidenum">
              <a:rPr lang="en-US" smtClean="0"/>
              <a:pPr/>
              <a:t>8</a:t>
            </a:fld>
            <a:endParaRPr lang="en-US"/>
          </a:p>
        </p:txBody>
      </p:sp>
    </p:spTree>
    <p:extLst>
      <p:ext uri="{BB962C8B-B14F-4D97-AF65-F5344CB8AC3E}">
        <p14:creationId xmlns:p14="http://schemas.microsoft.com/office/powerpoint/2010/main" xmlns="" val="1918822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with the deepest pockets, it would be hard to provide a solution that matches</a:t>
            </a:r>
            <a:r>
              <a:rPr lang="en-US" baseline="0" dirty="0" smtClean="0"/>
              <a:t> Google’s offerings.</a:t>
            </a:r>
          </a:p>
          <a:p>
            <a:endParaRPr lang="en-US" baseline="0" dirty="0" smtClean="0"/>
          </a:p>
          <a:p>
            <a:r>
              <a:rPr lang="en-US" baseline="0" dirty="0" smtClean="0"/>
              <a:t>Students already know and were using Google anyway.</a:t>
            </a:r>
          </a:p>
          <a:p>
            <a:endParaRPr lang="en-US" baseline="0" dirty="0" smtClean="0"/>
          </a:p>
          <a:p>
            <a:r>
              <a:rPr lang="en-US" baseline="0" dirty="0" smtClean="0"/>
              <a:t>Google provided additional levels of functionality, along with continual improvement.</a:t>
            </a:r>
            <a:endParaRPr lang="en-US" dirty="0"/>
          </a:p>
        </p:txBody>
      </p:sp>
      <p:sp>
        <p:nvSpPr>
          <p:cNvPr id="4" name="Slide Number Placeholder 3"/>
          <p:cNvSpPr>
            <a:spLocks noGrp="1"/>
          </p:cNvSpPr>
          <p:nvPr>
            <p:ph type="sldNum" sz="quarter" idx="10"/>
          </p:nvPr>
        </p:nvSpPr>
        <p:spPr/>
        <p:txBody>
          <a:bodyPr/>
          <a:lstStyle/>
          <a:p>
            <a:fld id="{C4C0CF5A-C430-DC4A-8017-B28A16D936FF}" type="slidenum">
              <a:rPr lang="en-US" smtClean="0"/>
              <a:pPr/>
              <a:t>9</a:t>
            </a:fld>
            <a:endParaRPr lang="en-US"/>
          </a:p>
        </p:txBody>
      </p:sp>
    </p:spTree>
    <p:extLst>
      <p:ext uri="{BB962C8B-B14F-4D97-AF65-F5344CB8AC3E}">
        <p14:creationId xmlns:p14="http://schemas.microsoft.com/office/powerpoint/2010/main" xmlns="" val="2444165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who in the room has already made the switch.</a:t>
            </a:r>
          </a:p>
          <a:p>
            <a:endParaRPr lang="en-US" dirty="0" smtClean="0"/>
          </a:p>
          <a:p>
            <a:r>
              <a:rPr lang="en-US" dirty="0" smtClean="0"/>
              <a:t>Despite your best efforts, nothing is as smooth</a:t>
            </a:r>
            <a:r>
              <a:rPr lang="en-US" baseline="0" dirty="0" smtClean="0"/>
              <a:t> as you hope it will be. There will be resistance to anything new, try not to let the loud and uninformed control the debate.</a:t>
            </a:r>
          </a:p>
          <a:p>
            <a:endParaRPr lang="en-US" baseline="0" dirty="0" smtClean="0"/>
          </a:p>
          <a:p>
            <a:r>
              <a:rPr lang="en-US" baseline="0" dirty="0" smtClean="0"/>
              <a:t>It’s important to hear peoples’ needs out, but at a certain point it’s impossible to accommodate every single desire. Stick to your core plans as best as possible, but if something can be done to help out a group and it doesn’t throw you off track, you should accommodate that.</a:t>
            </a:r>
            <a:endParaRPr lang="en-US" dirty="0"/>
          </a:p>
        </p:txBody>
      </p:sp>
      <p:sp>
        <p:nvSpPr>
          <p:cNvPr id="4" name="Slide Number Placeholder 3"/>
          <p:cNvSpPr>
            <a:spLocks noGrp="1"/>
          </p:cNvSpPr>
          <p:nvPr>
            <p:ph type="sldNum" sz="quarter" idx="10"/>
          </p:nvPr>
        </p:nvSpPr>
        <p:spPr/>
        <p:txBody>
          <a:bodyPr/>
          <a:lstStyle/>
          <a:p>
            <a:fld id="{C4C0CF5A-C430-DC4A-8017-B28A16D936FF}" type="slidenum">
              <a:rPr lang="en-US" smtClean="0"/>
              <a:pPr/>
              <a:t>10</a:t>
            </a:fld>
            <a:endParaRPr lang="en-US"/>
          </a:p>
        </p:txBody>
      </p:sp>
    </p:spTree>
    <p:extLst>
      <p:ext uri="{BB962C8B-B14F-4D97-AF65-F5344CB8AC3E}">
        <p14:creationId xmlns:p14="http://schemas.microsoft.com/office/powerpoint/2010/main" xmlns="" val="3956010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SSO:</a:t>
            </a:r>
            <a:r>
              <a:rPr lang="en-US" baseline="0" dirty="0" smtClean="0"/>
              <a:t> Unified logins for web only. Local logins still needed for Mobile and IMAP/POP access, if you’re going to enable it. This either means separate logins, or somehow syncing your campus credentials with GAE.</a:t>
            </a:r>
          </a:p>
          <a:p>
            <a:endParaRPr lang="en-US" baseline="0" dirty="0" smtClean="0"/>
          </a:p>
          <a:p>
            <a:r>
              <a:rPr lang="en-US" baseline="0" dirty="0" smtClean="0"/>
              <a:t>Clean up mail routing prior to moving any mailboxes. If you can, move mail routing to the outer edges of your campus domain. </a:t>
            </a:r>
          </a:p>
          <a:p>
            <a:endParaRPr lang="en-US" baseline="0" dirty="0" smtClean="0"/>
          </a:p>
          <a:p>
            <a:r>
              <a:rPr lang="en-US" baseline="0" dirty="0" smtClean="0"/>
              <a:t>Talk to your Identity management team to ensure that your plans fit with the capabilities of your ID infrastructure. Work closely with this team as you move forward, you’ll probably find that current IDM business practices will need altering.</a:t>
            </a:r>
          </a:p>
          <a:p>
            <a:endParaRPr lang="en-US" baseline="0" dirty="0" smtClean="0"/>
          </a:p>
          <a:p>
            <a:r>
              <a:rPr lang="en-US" baseline="0" dirty="0" smtClean="0"/>
              <a:t>Make sure to create a pilot group representative of the users you plan on hosting in GAE. In our case, since it’s a student system, we went to the SGA. This allowed us to get representatives from all the schools involved in testing. For us, more than anything, they helped us find flaws in our migration processes that we were able to fix prior to going live.</a:t>
            </a:r>
          </a:p>
          <a:p>
            <a:endParaRPr lang="en-US" baseline="0" dirty="0" smtClean="0"/>
          </a:p>
          <a:p>
            <a:r>
              <a:rPr lang="en-US" dirty="0" smtClean="0"/>
              <a:t>Rollout:</a:t>
            </a:r>
            <a:r>
              <a:rPr lang="en-US" baseline="0" dirty="0" smtClean="0"/>
              <a:t> We chose a hybrid approach. We had a six month window where students could migrate their mail on their own time. Then we had a hard cutover on October 1, 2011. At this point, only accounts were created; no mail was automatically moved. Students still have the ability to log into the migration tool and “finish” moving their mail. We plan on keeping that option around at least through the current Spring semester.</a:t>
            </a:r>
            <a:endParaRPr lang="en-US" dirty="0"/>
          </a:p>
        </p:txBody>
      </p:sp>
      <p:sp>
        <p:nvSpPr>
          <p:cNvPr id="4" name="Slide Number Placeholder 3"/>
          <p:cNvSpPr>
            <a:spLocks noGrp="1"/>
          </p:cNvSpPr>
          <p:nvPr>
            <p:ph type="sldNum" sz="quarter" idx="10"/>
          </p:nvPr>
        </p:nvSpPr>
        <p:spPr/>
        <p:txBody>
          <a:bodyPr/>
          <a:lstStyle/>
          <a:p>
            <a:fld id="{C4C0CF5A-C430-DC4A-8017-B28A16D936FF}" type="slidenum">
              <a:rPr lang="en-US" smtClean="0"/>
              <a:pPr/>
              <a:t>11</a:t>
            </a:fld>
            <a:endParaRPr lang="en-US"/>
          </a:p>
        </p:txBody>
      </p:sp>
    </p:spTree>
    <p:extLst>
      <p:ext uri="{BB962C8B-B14F-4D97-AF65-F5344CB8AC3E}">
        <p14:creationId xmlns:p14="http://schemas.microsoft.com/office/powerpoint/2010/main" xmlns="" val="890894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7A4B3-F8F7-0C4B-8488-75AAAC4ABD20}" type="datetimeFigureOut">
              <a:rPr lang="en-US" smtClean="0"/>
              <a:pPr/>
              <a:t>1/13/2012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A4024-9BE3-154F-A06D-CD2277C0E91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mancuso@umaryland.edu" TargetMode="External"/><Relationship Id="rId2" Type="http://schemas.openxmlformats.org/officeDocument/2006/relationships/hyperlink" Target="mailto:jleoni@umaryland.edu" TargetMode="External"/><Relationship Id="rId1" Type="http://schemas.openxmlformats.org/officeDocument/2006/relationships/slideLayout" Target="../slideLayouts/slideLayout1.xml"/><Relationship Id="rId4" Type="http://schemas.openxmlformats.org/officeDocument/2006/relationships/hyperlink" Target="mailto:mriedel@umaryland.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mailto:jmancuso@umaryland.edu" TargetMode="External"/><Relationship Id="rId2" Type="http://schemas.openxmlformats.org/officeDocument/2006/relationships/hyperlink" Target="mailto:jleoni@umaryland.edu" TargetMode="External"/><Relationship Id="rId1" Type="http://schemas.openxmlformats.org/officeDocument/2006/relationships/slideLayout" Target="../slideLayouts/slideLayout1.xml"/><Relationship Id="rId4" Type="http://schemas.openxmlformats.org/officeDocument/2006/relationships/hyperlink" Target="mailto:mriedel@umaryland.ed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noAutofit/>
          </a:bodyPr>
          <a:lstStyle/>
          <a:p>
            <a:r>
              <a:rPr lang="en-US" sz="3600" dirty="0" smtClean="0"/>
              <a:t>Leverage the cloud + </a:t>
            </a:r>
            <a:br>
              <a:rPr lang="en-US" sz="3600" dirty="0" smtClean="0"/>
            </a:br>
            <a:r>
              <a:rPr lang="en-US" sz="3600" dirty="0" smtClean="0"/>
              <a:t>Leverage in-house + Improve security = </a:t>
            </a:r>
            <a:br>
              <a:rPr lang="en-US" sz="3600" dirty="0" smtClean="0"/>
            </a:br>
            <a:r>
              <a:rPr lang="en-US" sz="3600" dirty="0" smtClean="0"/>
              <a:t>Save Money</a:t>
            </a:r>
            <a:endParaRPr lang="en-US" sz="3600" dirty="0"/>
          </a:p>
        </p:txBody>
      </p:sp>
      <p:sp>
        <p:nvSpPr>
          <p:cNvPr id="3" name="Subtitle 2"/>
          <p:cNvSpPr>
            <a:spLocks noGrp="1"/>
          </p:cNvSpPr>
          <p:nvPr>
            <p:ph type="subTitle" idx="1"/>
          </p:nvPr>
        </p:nvSpPr>
        <p:spPr>
          <a:xfrm>
            <a:off x="2927132" y="4030717"/>
            <a:ext cx="3221421" cy="1045780"/>
          </a:xfrm>
        </p:spPr>
        <p:txBody>
          <a:bodyPr>
            <a:normAutofit fontScale="92500" lnSpcReduction="20000"/>
          </a:bodyPr>
          <a:lstStyle/>
          <a:p>
            <a:r>
              <a:rPr lang="en-US" sz="1600" b="1" dirty="0" smtClean="0">
                <a:solidFill>
                  <a:schemeClr val="tx1"/>
                </a:solidFill>
              </a:rPr>
              <a:t>James G. Leoni</a:t>
            </a:r>
          </a:p>
          <a:p>
            <a:r>
              <a:rPr lang="en-US" sz="1600" b="1" dirty="0" smtClean="0">
                <a:solidFill>
                  <a:schemeClr val="tx1"/>
                </a:solidFill>
              </a:rPr>
              <a:t>Assoc. Vice </a:t>
            </a:r>
            <a:r>
              <a:rPr lang="en-US" sz="1700" b="1" dirty="0" smtClean="0">
                <a:solidFill>
                  <a:schemeClr val="tx1"/>
                </a:solidFill>
              </a:rPr>
              <a:t>President</a:t>
            </a:r>
            <a:r>
              <a:rPr lang="en-US" sz="1600" b="1" dirty="0" smtClean="0">
                <a:solidFill>
                  <a:schemeClr val="tx1"/>
                </a:solidFill>
              </a:rPr>
              <a:t> &amp; Deputy CIO</a:t>
            </a:r>
          </a:p>
          <a:p>
            <a:r>
              <a:rPr lang="en-US" sz="1600" b="1" dirty="0" smtClean="0">
                <a:solidFill>
                  <a:schemeClr val="tx1"/>
                </a:solidFill>
              </a:rPr>
              <a:t>University of </a:t>
            </a:r>
            <a:r>
              <a:rPr lang="en-US" sz="1700" b="1" dirty="0" smtClean="0">
                <a:solidFill>
                  <a:schemeClr val="tx1"/>
                </a:solidFill>
              </a:rPr>
              <a:t>Maryland</a:t>
            </a:r>
            <a:r>
              <a:rPr lang="en-US" sz="1600" b="1" dirty="0" smtClean="0">
                <a:solidFill>
                  <a:schemeClr val="tx1"/>
                </a:solidFill>
              </a:rPr>
              <a:t> - CITS</a:t>
            </a:r>
          </a:p>
          <a:p>
            <a:r>
              <a:rPr lang="en-US" sz="1600" b="1" u="sng" dirty="0" smtClean="0">
                <a:solidFill>
                  <a:schemeClr val="tx1"/>
                </a:solidFill>
                <a:hlinkClick r:id="rId2"/>
              </a:rPr>
              <a:t>jleoni@umaryland.edu</a:t>
            </a:r>
            <a:endParaRPr lang="en-US" sz="1600" b="1" dirty="0" smtClean="0">
              <a:solidFill>
                <a:schemeClr val="tx1"/>
              </a:solidFill>
            </a:endParaRPr>
          </a:p>
          <a:p>
            <a:endParaRPr lang="en-US" sz="1600" dirty="0"/>
          </a:p>
        </p:txBody>
      </p:sp>
      <p:sp>
        <p:nvSpPr>
          <p:cNvPr id="5" name="Subtitle 2"/>
          <p:cNvSpPr txBox="1">
            <a:spLocks/>
          </p:cNvSpPr>
          <p:nvPr/>
        </p:nvSpPr>
        <p:spPr>
          <a:xfrm>
            <a:off x="254876" y="5323489"/>
            <a:ext cx="2866697" cy="1066801"/>
          </a:xfrm>
          <a:prstGeom prst="rect">
            <a:avLst/>
          </a:prstGeom>
        </p:spPr>
        <p:txBody>
          <a:bodyPr vert="horz" lIns="91440" tIns="45720" rIns="91440" bIns="45720" rtlCol="0">
            <a:normAutofit/>
          </a:bodyPr>
          <a:lstStyle/>
          <a:p>
            <a:r>
              <a:rPr lang="en-US" sz="1600" b="1" dirty="0" smtClean="0"/>
              <a:t>Joe Mancuso</a:t>
            </a:r>
          </a:p>
          <a:p>
            <a:r>
              <a:rPr lang="en-US" sz="1600" b="1" dirty="0" smtClean="0"/>
              <a:t>Director Infrastructure Services</a:t>
            </a:r>
          </a:p>
          <a:p>
            <a:r>
              <a:rPr lang="en-US" sz="1600" b="1" dirty="0" smtClean="0"/>
              <a:t>University of Maryland - CITS</a:t>
            </a:r>
          </a:p>
          <a:p>
            <a:r>
              <a:rPr lang="en-US" sz="1600" b="1" u="sng" dirty="0" smtClean="0">
                <a:hlinkClick r:id="rId3"/>
              </a:rPr>
              <a:t>jmancuso@umaryland.edu</a:t>
            </a:r>
            <a:endParaRPr lang="en-US" sz="1600" b="1" dirty="0" smtClean="0"/>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Subtitle 2"/>
          <p:cNvSpPr txBox="1">
            <a:spLocks/>
          </p:cNvSpPr>
          <p:nvPr/>
        </p:nvSpPr>
        <p:spPr>
          <a:xfrm>
            <a:off x="6148553" y="5323489"/>
            <a:ext cx="2690648" cy="1066801"/>
          </a:xfrm>
          <a:prstGeom prst="rect">
            <a:avLst/>
          </a:prstGeom>
        </p:spPr>
        <p:txBody>
          <a:bodyPr vert="horz" lIns="91440" tIns="45720" rIns="91440" bIns="45720" rtlCol="0">
            <a:normAutofit/>
          </a:bodyPr>
          <a:lstStyle/>
          <a:p>
            <a:r>
              <a:rPr lang="en-US" sz="1600" b="1" dirty="0" smtClean="0"/>
              <a:t>Matt Riedel</a:t>
            </a:r>
          </a:p>
          <a:p>
            <a:r>
              <a:rPr lang="en-US" sz="1600" b="1" dirty="0" smtClean="0"/>
              <a:t>Lead Systems Administrator</a:t>
            </a:r>
          </a:p>
          <a:p>
            <a:r>
              <a:rPr lang="en-US" sz="1600" b="1" dirty="0" smtClean="0"/>
              <a:t>University of Maryland - CITS</a:t>
            </a:r>
          </a:p>
          <a:p>
            <a:r>
              <a:rPr lang="en-US" sz="1600" b="1" u="sng" dirty="0" smtClean="0">
                <a:hlinkClick r:id="rId4"/>
              </a:rPr>
              <a:t>mriedel@umaryland.edu</a:t>
            </a:r>
            <a:endParaRPr lang="en-US" sz="1600" b="1" dirty="0" smtClean="0"/>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Migration Tips</a:t>
            </a:r>
            <a:endParaRPr lang="en-US" b="1" u="sng" dirty="0"/>
          </a:p>
        </p:txBody>
      </p:sp>
      <p:sp>
        <p:nvSpPr>
          <p:cNvPr id="3" name="Content Placeholder 2"/>
          <p:cNvSpPr>
            <a:spLocks noGrp="1"/>
          </p:cNvSpPr>
          <p:nvPr>
            <p:ph idx="1"/>
          </p:nvPr>
        </p:nvSpPr>
        <p:spPr>
          <a:xfrm>
            <a:off x="457200" y="1600200"/>
            <a:ext cx="7359805" cy="4525963"/>
          </a:xfrm>
        </p:spPr>
        <p:txBody>
          <a:bodyPr>
            <a:normAutofit/>
          </a:bodyPr>
          <a:lstStyle/>
          <a:p>
            <a:r>
              <a:rPr lang="en-US" dirty="0" smtClean="0"/>
              <a:t>Due diligence</a:t>
            </a:r>
          </a:p>
          <a:p>
            <a:pPr lvl="1"/>
            <a:r>
              <a:rPr lang="en-US" dirty="0"/>
              <a:t>Get your house in order</a:t>
            </a:r>
          </a:p>
          <a:p>
            <a:pPr lvl="1"/>
            <a:r>
              <a:rPr lang="en-US" dirty="0" smtClean="0"/>
              <a:t>Plan for the worst, hope for the best</a:t>
            </a:r>
          </a:p>
          <a:p>
            <a:endParaRPr lang="en-US" dirty="0" smtClean="0"/>
          </a:p>
          <a:p>
            <a:r>
              <a:rPr lang="en-US" dirty="0" smtClean="0"/>
              <a:t>Be flexible, but not a pushover</a:t>
            </a:r>
          </a:p>
          <a:p>
            <a:pPr lvl="1"/>
            <a:r>
              <a:rPr lang="en-US" dirty="0" smtClean="0"/>
              <a:t>Avoid 100 chefs in the kitchen</a:t>
            </a:r>
          </a:p>
        </p:txBody>
      </p:sp>
      <p:pic>
        <p:nvPicPr>
          <p:cNvPr id="4" name="Picture 3" descr="v3_05.JPG"/>
          <p:cNvPicPr>
            <a:picLocks noChangeAspect="1"/>
          </p:cNvPicPr>
          <p:nvPr/>
        </p:nvPicPr>
        <p:blipFill>
          <a:blip r:embed="rId3"/>
          <a:stretch>
            <a:fillRect/>
          </a:stretch>
        </p:blipFill>
        <p:spPr>
          <a:xfrm>
            <a:off x="6043961" y="4984595"/>
            <a:ext cx="2899317" cy="1668540"/>
          </a:xfrm>
          <a:prstGeom prst="rect">
            <a:avLst/>
          </a:prstGeom>
        </p:spPr>
      </p:pic>
    </p:spTree>
    <p:extLst>
      <p:ext uri="{BB962C8B-B14F-4D97-AF65-F5344CB8AC3E}">
        <p14:creationId xmlns:p14="http://schemas.microsoft.com/office/powerpoint/2010/main" xmlns="" val="767352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Migration Tips</a:t>
            </a:r>
            <a:endParaRPr lang="en-US" b="1" u="sng" dirty="0"/>
          </a:p>
        </p:txBody>
      </p:sp>
      <p:sp>
        <p:nvSpPr>
          <p:cNvPr id="3" name="Content Placeholder 2"/>
          <p:cNvSpPr>
            <a:spLocks noGrp="1"/>
          </p:cNvSpPr>
          <p:nvPr>
            <p:ph idx="1"/>
          </p:nvPr>
        </p:nvSpPr>
        <p:spPr/>
        <p:txBody>
          <a:bodyPr/>
          <a:lstStyle/>
          <a:p>
            <a:r>
              <a:rPr lang="en-US" dirty="0" smtClean="0"/>
              <a:t>Consider using Single Sign-On (SSO)</a:t>
            </a:r>
          </a:p>
          <a:p>
            <a:pPr lvl="1"/>
            <a:r>
              <a:rPr lang="en-US" dirty="0" smtClean="0"/>
              <a:t>Pros &amp; Cons</a:t>
            </a:r>
            <a:endParaRPr lang="en-US" dirty="0"/>
          </a:p>
          <a:p>
            <a:r>
              <a:rPr lang="en-US" dirty="0" smtClean="0"/>
              <a:t>Remove dependency on legacy systems</a:t>
            </a:r>
          </a:p>
          <a:p>
            <a:r>
              <a:rPr lang="en-US" dirty="0" smtClean="0"/>
              <a:t>Get your Identity Mgt. team involved early</a:t>
            </a:r>
          </a:p>
          <a:p>
            <a:r>
              <a:rPr lang="en-US" dirty="0" smtClean="0"/>
              <a:t>Consider a pilot group – SGA?</a:t>
            </a:r>
          </a:p>
          <a:p>
            <a:r>
              <a:rPr lang="en-US" dirty="0" smtClean="0"/>
              <a:t>Rollout plan</a:t>
            </a:r>
          </a:p>
          <a:p>
            <a:pPr lvl="1"/>
            <a:r>
              <a:rPr lang="en-US" dirty="0" smtClean="0"/>
              <a:t>Phased/Opt-In or All-at-Once?</a:t>
            </a:r>
          </a:p>
        </p:txBody>
      </p:sp>
    </p:spTree>
    <p:extLst>
      <p:ext uri="{BB962C8B-B14F-4D97-AF65-F5344CB8AC3E}">
        <p14:creationId xmlns:p14="http://schemas.microsoft.com/office/powerpoint/2010/main" xmlns="" val="1332253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u="sng" dirty="0" smtClean="0"/>
              <a:t>The HIPAA Dilemma</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How do we provide students with the cloud based services they are asking for and at the same time provide secure communications required for HIPPA compliance?</a:t>
            </a:r>
          </a:p>
          <a:p>
            <a:endParaRPr lang="en-US" dirty="0" smtClean="0"/>
          </a:p>
          <a:p>
            <a:endParaRPr lang="en-US" dirty="0"/>
          </a:p>
        </p:txBody>
      </p:sp>
      <p:pic>
        <p:nvPicPr>
          <p:cNvPr id="5" name="Picture 4" descr="06.JPG"/>
          <p:cNvPicPr>
            <a:picLocks noChangeAspect="1"/>
          </p:cNvPicPr>
          <p:nvPr/>
        </p:nvPicPr>
        <p:blipFill>
          <a:blip r:embed="rId2"/>
          <a:stretch>
            <a:fillRect/>
          </a:stretch>
        </p:blipFill>
        <p:spPr>
          <a:xfrm>
            <a:off x="201419" y="3858321"/>
            <a:ext cx="4148255" cy="2464419"/>
          </a:xfrm>
          <a:prstGeom prst="rect">
            <a:avLst/>
          </a:prstGeom>
        </p:spPr>
      </p:pic>
      <p:pic>
        <p:nvPicPr>
          <p:cNvPr id="6" name="Picture 5" descr="16.JPG"/>
          <p:cNvPicPr>
            <a:picLocks noChangeAspect="1"/>
          </p:cNvPicPr>
          <p:nvPr/>
        </p:nvPicPr>
        <p:blipFill>
          <a:blip r:embed="rId3"/>
          <a:stretch>
            <a:fillRect/>
          </a:stretch>
        </p:blipFill>
        <p:spPr>
          <a:xfrm>
            <a:off x="4494640" y="3858322"/>
            <a:ext cx="4482092" cy="246441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6117"/>
            <a:ext cx="8229600" cy="6132443"/>
          </a:xfrm>
        </p:spPr>
        <p:txBody>
          <a:bodyPr/>
          <a:lstStyle/>
          <a:p>
            <a:r>
              <a:rPr lang="en-US" dirty="0" smtClean="0"/>
              <a:t>Migrating student email to GAE raised compliance concerns</a:t>
            </a:r>
          </a:p>
          <a:p>
            <a:endParaRPr lang="en-US" sz="1800" dirty="0" smtClean="0"/>
          </a:p>
          <a:p>
            <a:r>
              <a:rPr lang="en-US" dirty="0" smtClean="0"/>
              <a:t>Highlighted the need for better controls and secure email communications </a:t>
            </a:r>
          </a:p>
          <a:p>
            <a:pPr lvl="1"/>
            <a:r>
              <a:rPr lang="en-US" dirty="0" smtClean="0"/>
              <a:t>Not only for students but also for faculty and staff</a:t>
            </a:r>
          </a:p>
          <a:p>
            <a:pPr lvl="1"/>
            <a:endParaRPr lang="en-US" sz="1800" dirty="0" smtClean="0"/>
          </a:p>
          <a:p>
            <a:r>
              <a:rPr lang="en-US" dirty="0" smtClean="0"/>
              <a:t>Existing policies and practices for secure email vary greatly across campus</a:t>
            </a:r>
          </a:p>
          <a:p>
            <a:pPr lvl="1"/>
            <a:endParaRPr lang="en-US" dirty="0" smtClean="0"/>
          </a:p>
          <a:p>
            <a:endParaRPr lang="en-US" dirty="0"/>
          </a:p>
        </p:txBody>
      </p:sp>
      <p:pic>
        <p:nvPicPr>
          <p:cNvPr id="4" name="Picture 3" descr="11.JPG"/>
          <p:cNvPicPr>
            <a:picLocks noChangeAspect="1"/>
          </p:cNvPicPr>
          <p:nvPr/>
        </p:nvPicPr>
        <p:blipFill>
          <a:blip r:embed="rId2"/>
          <a:stretch>
            <a:fillRect/>
          </a:stretch>
        </p:blipFill>
        <p:spPr>
          <a:xfrm>
            <a:off x="190500" y="5107259"/>
            <a:ext cx="8641266" cy="148238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815"/>
            <a:ext cx="8229600" cy="985450"/>
          </a:xfrm>
        </p:spPr>
        <p:txBody>
          <a:bodyPr/>
          <a:lstStyle/>
          <a:p>
            <a:r>
              <a:rPr lang="en-US" b="1" u="sng" dirty="0" smtClean="0"/>
              <a:t>Laying the Foundation</a:t>
            </a:r>
            <a:endParaRPr lang="en-US" b="1" u="sng" dirty="0"/>
          </a:p>
        </p:txBody>
      </p:sp>
      <p:sp>
        <p:nvSpPr>
          <p:cNvPr id="3" name="Content Placeholder 2"/>
          <p:cNvSpPr>
            <a:spLocks noGrp="1"/>
          </p:cNvSpPr>
          <p:nvPr>
            <p:ph idx="1"/>
          </p:nvPr>
        </p:nvSpPr>
        <p:spPr>
          <a:xfrm>
            <a:off x="457200" y="1119265"/>
            <a:ext cx="8229600" cy="4333681"/>
          </a:xfrm>
        </p:spPr>
        <p:txBody>
          <a:bodyPr>
            <a:normAutofit fontScale="85000" lnSpcReduction="10000"/>
          </a:bodyPr>
          <a:lstStyle/>
          <a:p>
            <a:r>
              <a:rPr lang="en-US" sz="2800" dirty="0" smtClean="0"/>
              <a:t>Fall 2008 - CITS deployed Cisco IronPort appliances at the perimeter of the campus network processing all </a:t>
            </a:r>
            <a:r>
              <a:rPr lang="en-US" sz="2800" u="sng" dirty="0" smtClean="0"/>
              <a:t>inbound </a:t>
            </a:r>
            <a:r>
              <a:rPr lang="en-US" sz="2800" dirty="0" smtClean="0"/>
              <a:t>traffic </a:t>
            </a:r>
            <a:endParaRPr lang="en-US" sz="1400" dirty="0" smtClean="0"/>
          </a:p>
          <a:p>
            <a:endParaRPr lang="en-US" sz="1600" dirty="0" smtClean="0"/>
          </a:p>
          <a:p>
            <a:r>
              <a:rPr lang="en-US" sz="2800" dirty="0" smtClean="0"/>
              <a:t>Summer 2010 - CITS worked with the campus admins getting all </a:t>
            </a:r>
            <a:r>
              <a:rPr lang="en-US" sz="2800" u="sng" dirty="0" smtClean="0"/>
              <a:t>outbound</a:t>
            </a:r>
            <a:r>
              <a:rPr lang="en-US" sz="2800" dirty="0" smtClean="0"/>
              <a:t> email through the IronPort appliances</a:t>
            </a:r>
          </a:p>
          <a:p>
            <a:endParaRPr lang="en-US" sz="1600" dirty="0" smtClean="0"/>
          </a:p>
          <a:p>
            <a:r>
              <a:rPr lang="en-US" sz="2800" dirty="0" smtClean="0"/>
              <a:t>Spring 2011 – TLS “preferred” encryption enabled</a:t>
            </a:r>
          </a:p>
          <a:p>
            <a:endParaRPr lang="en-US" sz="1600" dirty="0" smtClean="0"/>
          </a:p>
          <a:p>
            <a:r>
              <a:rPr lang="en-US" sz="2800" dirty="0" smtClean="0"/>
              <a:t>Summer 2011 - </a:t>
            </a:r>
            <a:r>
              <a:rPr lang="en-US" sz="2800" u="sng" dirty="0" smtClean="0"/>
              <a:t>Data Loss Prevention</a:t>
            </a:r>
            <a:r>
              <a:rPr lang="en-US" sz="2800" dirty="0" smtClean="0"/>
              <a:t> (DLP) and </a:t>
            </a:r>
            <a:r>
              <a:rPr lang="en-US" sz="2800" u="sng" dirty="0" smtClean="0"/>
              <a:t>Encryption</a:t>
            </a:r>
            <a:r>
              <a:rPr lang="en-US" sz="2800" dirty="0" smtClean="0"/>
              <a:t> deployed </a:t>
            </a:r>
          </a:p>
          <a:p>
            <a:pPr lvl="1"/>
            <a:r>
              <a:rPr lang="en-US" sz="2400" dirty="0" smtClean="0"/>
              <a:t>Provides a technical solution that can couple with UM campus policies and practices to ensure compliance with HIPAA, FERPA, etc…</a:t>
            </a:r>
          </a:p>
          <a:p>
            <a:endParaRPr lang="en-US" dirty="0"/>
          </a:p>
        </p:txBody>
      </p:sp>
      <p:pic>
        <p:nvPicPr>
          <p:cNvPr id="4" name="Picture 3" descr="09.JPG"/>
          <p:cNvPicPr>
            <a:picLocks noChangeAspect="1"/>
          </p:cNvPicPr>
          <p:nvPr/>
        </p:nvPicPr>
        <p:blipFill>
          <a:blip r:embed="rId2"/>
          <a:stretch>
            <a:fillRect/>
          </a:stretch>
        </p:blipFill>
        <p:spPr>
          <a:xfrm>
            <a:off x="245327" y="5452945"/>
            <a:ext cx="8686800" cy="115972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What is Data Loss Prevention?</a:t>
            </a:r>
            <a:endParaRPr lang="en-US" b="1" dirty="0"/>
          </a:p>
        </p:txBody>
      </p:sp>
      <p:sp>
        <p:nvSpPr>
          <p:cNvPr id="3" name="Content Placeholder 2"/>
          <p:cNvSpPr>
            <a:spLocks noGrp="1"/>
          </p:cNvSpPr>
          <p:nvPr>
            <p:ph idx="1"/>
          </p:nvPr>
        </p:nvSpPr>
        <p:spPr>
          <a:xfrm>
            <a:off x="457200" y="1417638"/>
            <a:ext cx="8229600" cy="4525963"/>
          </a:xfrm>
        </p:spPr>
        <p:txBody>
          <a:bodyPr>
            <a:normAutofit lnSpcReduction="10000"/>
          </a:bodyPr>
          <a:lstStyle/>
          <a:p>
            <a:r>
              <a:rPr lang="en-US" dirty="0" smtClean="0"/>
              <a:t>DLP detects inappropriate content in outbound email messages</a:t>
            </a:r>
          </a:p>
          <a:p>
            <a:r>
              <a:rPr lang="en-US" dirty="0" smtClean="0"/>
              <a:t>Based upon your policies you can take action; block or encrypt the message, warn the sender, notify someone else about the violation </a:t>
            </a:r>
          </a:p>
          <a:p>
            <a:r>
              <a:rPr lang="en-US" dirty="0" smtClean="0"/>
              <a:t>Messages sent from the campus, including GAE, can be scanned for compliance and encrypted to ensure data is protected</a:t>
            </a:r>
          </a:p>
          <a:p>
            <a:pPr>
              <a:buNone/>
            </a:pPr>
            <a:endParaRPr lang="en-US" dirty="0"/>
          </a:p>
        </p:txBody>
      </p:sp>
      <p:pic>
        <p:nvPicPr>
          <p:cNvPr id="4" name="Picture 3" descr="v3_03.JPG"/>
          <p:cNvPicPr>
            <a:picLocks noChangeAspect="1"/>
          </p:cNvPicPr>
          <p:nvPr/>
        </p:nvPicPr>
        <p:blipFill>
          <a:blip r:embed="rId2"/>
          <a:stretch>
            <a:fillRect/>
          </a:stretch>
        </p:blipFill>
        <p:spPr>
          <a:xfrm rot="1015617">
            <a:off x="7380623" y="5062066"/>
            <a:ext cx="1582859" cy="147554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4761"/>
          </a:xfrm>
        </p:spPr>
        <p:txBody>
          <a:bodyPr/>
          <a:lstStyle/>
          <a:p>
            <a:r>
              <a:rPr lang="en-US" b="1" u="sng" dirty="0" smtClean="0"/>
              <a:t>Benefits beyond Securing GAE</a:t>
            </a:r>
            <a:endParaRPr lang="en-US" b="1" u="sng" dirty="0"/>
          </a:p>
        </p:txBody>
      </p:sp>
      <p:sp>
        <p:nvSpPr>
          <p:cNvPr id="3" name="Content Placeholder 2"/>
          <p:cNvSpPr>
            <a:spLocks noGrp="1"/>
          </p:cNvSpPr>
          <p:nvPr>
            <p:ph idx="1"/>
          </p:nvPr>
        </p:nvSpPr>
        <p:spPr>
          <a:xfrm>
            <a:off x="457199" y="1014761"/>
            <a:ext cx="8229600" cy="4525963"/>
          </a:xfrm>
        </p:spPr>
        <p:txBody>
          <a:bodyPr/>
          <a:lstStyle/>
          <a:p>
            <a:r>
              <a:rPr lang="en-US" dirty="0" smtClean="0"/>
              <a:t>We leveraged our investment in existing technology which proved cost effective</a:t>
            </a:r>
          </a:p>
          <a:p>
            <a:endParaRPr lang="en-US" sz="1800" dirty="0" smtClean="0"/>
          </a:p>
          <a:p>
            <a:r>
              <a:rPr lang="en-US" dirty="0" smtClean="0"/>
              <a:t>In addition to securing student email where appropriate, we could also secure staff and faculty email across a variety of email systems</a:t>
            </a:r>
            <a:endParaRPr lang="en-US" dirty="0"/>
          </a:p>
        </p:txBody>
      </p:sp>
      <p:pic>
        <p:nvPicPr>
          <p:cNvPr id="6" name="Picture 5" descr="InterlakenSwitzerland.jpg"/>
          <p:cNvPicPr>
            <a:picLocks noChangeAspect="1"/>
          </p:cNvPicPr>
          <p:nvPr/>
        </p:nvPicPr>
        <p:blipFill>
          <a:blip r:embed="rId2"/>
          <a:stretch>
            <a:fillRect/>
          </a:stretch>
        </p:blipFill>
        <p:spPr>
          <a:xfrm>
            <a:off x="301084" y="4081346"/>
            <a:ext cx="8385716" cy="241981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LP Diagram"/>
          <p:cNvPicPr/>
          <p:nvPr/>
        </p:nvPicPr>
        <p:blipFill>
          <a:blip r:embed="rId2" cstate="print"/>
          <a:srcRect/>
          <a:stretch>
            <a:fillRect/>
          </a:stretch>
        </p:blipFill>
        <p:spPr bwMode="auto">
          <a:xfrm>
            <a:off x="1276709" y="1000664"/>
            <a:ext cx="6193766" cy="36748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5134"/>
            <a:ext cx="8229600" cy="1143000"/>
          </a:xfrm>
        </p:spPr>
        <p:txBody>
          <a:bodyPr/>
          <a:lstStyle/>
          <a:p>
            <a:r>
              <a:rPr lang="en-US" dirty="0" smtClean="0"/>
              <a:t>Demo!</a:t>
            </a:r>
            <a:endParaRPr lang="en-US" dirty="0"/>
          </a:p>
        </p:txBody>
      </p:sp>
    </p:spTree>
    <p:extLst>
      <p:ext uri="{BB962C8B-B14F-4D97-AF65-F5344CB8AC3E}">
        <p14:creationId xmlns:p14="http://schemas.microsoft.com/office/powerpoint/2010/main" xmlns="" val="132514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Lessons Learned</a:t>
            </a:r>
            <a:endParaRPr lang="en-US" b="1" u="sng" dirty="0"/>
          </a:p>
        </p:txBody>
      </p:sp>
      <p:sp>
        <p:nvSpPr>
          <p:cNvPr id="3" name="Content Placeholder 2"/>
          <p:cNvSpPr>
            <a:spLocks noGrp="1"/>
          </p:cNvSpPr>
          <p:nvPr>
            <p:ph idx="1"/>
          </p:nvPr>
        </p:nvSpPr>
        <p:spPr>
          <a:xfrm>
            <a:off x="457200" y="1232452"/>
            <a:ext cx="8229600" cy="5287618"/>
          </a:xfrm>
        </p:spPr>
        <p:txBody>
          <a:bodyPr>
            <a:normAutofit lnSpcReduction="10000"/>
          </a:bodyPr>
          <a:lstStyle/>
          <a:p>
            <a:endParaRPr lang="en-US" dirty="0" smtClean="0"/>
          </a:p>
          <a:p>
            <a:r>
              <a:rPr lang="en-US" dirty="0" smtClean="0"/>
              <a:t>Deploying cloud services forced us to consider how we could also improve our existing </a:t>
            </a:r>
            <a:r>
              <a:rPr lang="en-US" b="1" dirty="0" smtClean="0"/>
              <a:t>internal </a:t>
            </a:r>
            <a:r>
              <a:rPr lang="en-US" dirty="0" smtClean="0"/>
              <a:t>practices</a:t>
            </a:r>
          </a:p>
          <a:p>
            <a:endParaRPr lang="en-US" dirty="0" smtClean="0"/>
          </a:p>
          <a:p>
            <a:r>
              <a:rPr lang="en-US" dirty="0" smtClean="0"/>
              <a:t>Had to re-think our existing IT systems in a changing landscape</a:t>
            </a:r>
          </a:p>
          <a:p>
            <a:pPr lvl="1"/>
            <a:r>
              <a:rPr lang="en-US" dirty="0" smtClean="0"/>
              <a:t>Tough budgets</a:t>
            </a:r>
          </a:p>
          <a:p>
            <a:pPr lvl="1"/>
            <a:r>
              <a:rPr lang="en-US" dirty="0" smtClean="0"/>
              <a:t>Increasing student demands</a:t>
            </a:r>
          </a:p>
          <a:p>
            <a:pPr lvl="1"/>
            <a:r>
              <a:rPr lang="en-US" dirty="0" smtClean="0"/>
              <a:t>Growing compliance awareness</a:t>
            </a:r>
          </a:p>
          <a:p>
            <a:endParaRPr lang="en-US" dirty="0" smtClean="0"/>
          </a:p>
        </p:txBody>
      </p:sp>
      <p:pic>
        <p:nvPicPr>
          <p:cNvPr id="5" name="Picture 4" descr="ColoradoRiverCatarctCanyon-Utah.jpg"/>
          <p:cNvPicPr>
            <a:picLocks noChangeAspect="1"/>
          </p:cNvPicPr>
          <p:nvPr/>
        </p:nvPicPr>
        <p:blipFill>
          <a:blip r:embed="rId2"/>
          <a:stretch>
            <a:fillRect/>
          </a:stretch>
        </p:blipFill>
        <p:spPr>
          <a:xfrm rot="975462">
            <a:off x="6395168" y="4586154"/>
            <a:ext cx="2525315" cy="195749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966"/>
            <a:ext cx="8229600" cy="858643"/>
          </a:xfrm>
        </p:spPr>
        <p:txBody>
          <a:bodyPr>
            <a:normAutofit/>
          </a:bodyPr>
          <a:lstStyle/>
          <a:p>
            <a:r>
              <a:rPr lang="en-US" b="1" u="sng" dirty="0" smtClean="0"/>
              <a:t>UM – The Founding Campus</a:t>
            </a:r>
            <a:endParaRPr lang="en-US" b="1" u="sng" dirty="0"/>
          </a:p>
        </p:txBody>
      </p:sp>
      <p:sp>
        <p:nvSpPr>
          <p:cNvPr id="3" name="Content Placeholder 2"/>
          <p:cNvSpPr>
            <a:spLocks noGrp="1"/>
          </p:cNvSpPr>
          <p:nvPr>
            <p:ph idx="1"/>
          </p:nvPr>
        </p:nvSpPr>
        <p:spPr>
          <a:xfrm>
            <a:off x="457200" y="1170878"/>
            <a:ext cx="8229600" cy="4114800"/>
          </a:xfrm>
        </p:spPr>
        <p:txBody>
          <a:bodyPr>
            <a:normAutofit/>
          </a:bodyPr>
          <a:lstStyle/>
          <a:p>
            <a:pPr lvl="0"/>
            <a:r>
              <a:rPr lang="en-US" dirty="0" smtClean="0"/>
              <a:t>Baltimore campus of the University of Maryland founded in 1807</a:t>
            </a:r>
          </a:p>
          <a:p>
            <a:pPr lvl="0"/>
            <a:endParaRPr lang="en-US" sz="1500" dirty="0" smtClean="0"/>
          </a:p>
          <a:p>
            <a:pPr lvl="0"/>
            <a:r>
              <a:rPr lang="en-US" dirty="0" smtClean="0"/>
              <a:t>Seven professional and graduate schools; we have very few undergrads</a:t>
            </a:r>
          </a:p>
          <a:p>
            <a:pPr lvl="0"/>
            <a:endParaRPr lang="en-US" sz="1500" dirty="0" smtClean="0"/>
          </a:p>
          <a:p>
            <a:pPr lvl="0"/>
            <a:r>
              <a:rPr lang="en-US" dirty="0" smtClean="0"/>
              <a:t>Close affiliation with UM Medical Center &amp; UM </a:t>
            </a:r>
            <a:r>
              <a:rPr lang="en-US" dirty="0" err="1" smtClean="0"/>
              <a:t>BioPark</a:t>
            </a:r>
            <a:endParaRPr lang="en-US" dirty="0" smtClean="0"/>
          </a:p>
          <a:p>
            <a:pPr lvl="0"/>
            <a:endParaRPr lang="en-US" dirty="0" smtClean="0"/>
          </a:p>
          <a:p>
            <a:endParaRPr lang="en-US" dirty="0"/>
          </a:p>
        </p:txBody>
      </p:sp>
      <p:pic>
        <p:nvPicPr>
          <p:cNvPr id="4" name="Picture 3" descr="10.JPG"/>
          <p:cNvPicPr>
            <a:picLocks noChangeAspect="1"/>
          </p:cNvPicPr>
          <p:nvPr/>
        </p:nvPicPr>
        <p:blipFill>
          <a:blip r:embed="rId2"/>
          <a:stretch>
            <a:fillRect/>
          </a:stretch>
        </p:blipFill>
        <p:spPr>
          <a:xfrm>
            <a:off x="257175" y="5285678"/>
            <a:ext cx="8763000" cy="1143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74299"/>
          </a:xfrm>
        </p:spPr>
        <p:txBody>
          <a:bodyPr/>
          <a:lstStyle/>
          <a:p>
            <a:r>
              <a:rPr lang="en-US" b="1" u="sng" dirty="0" smtClean="0"/>
              <a:t>Lessons Learned</a:t>
            </a:r>
            <a:endParaRPr lang="en-US" b="1" u="sng" dirty="0"/>
          </a:p>
        </p:txBody>
      </p:sp>
      <p:sp>
        <p:nvSpPr>
          <p:cNvPr id="3" name="Content Placeholder 2"/>
          <p:cNvSpPr>
            <a:spLocks noGrp="1"/>
          </p:cNvSpPr>
          <p:nvPr>
            <p:ph idx="1"/>
          </p:nvPr>
        </p:nvSpPr>
        <p:spPr>
          <a:xfrm>
            <a:off x="457200" y="747132"/>
            <a:ext cx="8229600" cy="3958683"/>
          </a:xfrm>
        </p:spPr>
        <p:txBody>
          <a:bodyPr>
            <a:normAutofit fontScale="92500" lnSpcReduction="10000"/>
          </a:bodyPr>
          <a:lstStyle/>
          <a:p>
            <a:pPr>
              <a:buNone/>
            </a:pPr>
            <a:endParaRPr lang="en-US" dirty="0" smtClean="0"/>
          </a:p>
          <a:p>
            <a:r>
              <a:rPr lang="en-US" dirty="0" smtClean="0"/>
              <a:t>Deploying our email security solution at the network perimeter provided greater flexibility</a:t>
            </a:r>
          </a:p>
          <a:p>
            <a:endParaRPr lang="en-US" sz="1500" dirty="0" smtClean="0"/>
          </a:p>
          <a:p>
            <a:r>
              <a:rPr lang="en-US" dirty="0" smtClean="0"/>
              <a:t>We were able to protect a variety of systems and entities with different requirements</a:t>
            </a:r>
          </a:p>
          <a:p>
            <a:pPr>
              <a:buNone/>
            </a:pPr>
            <a:endParaRPr lang="en-US" sz="1500" dirty="0" smtClean="0"/>
          </a:p>
          <a:p>
            <a:r>
              <a:rPr lang="en-US" dirty="0" smtClean="0"/>
              <a:t>Choosing cloud based solutions is not an either/or decision</a:t>
            </a:r>
            <a:endParaRPr lang="en-US" dirty="0"/>
          </a:p>
        </p:txBody>
      </p:sp>
      <p:pic>
        <p:nvPicPr>
          <p:cNvPr id="5" name="Picture 4" descr="17.JPG"/>
          <p:cNvPicPr>
            <a:picLocks noChangeAspect="1"/>
          </p:cNvPicPr>
          <p:nvPr/>
        </p:nvPicPr>
        <p:blipFill>
          <a:blip r:embed="rId2"/>
          <a:stretch>
            <a:fillRect/>
          </a:stretch>
        </p:blipFill>
        <p:spPr>
          <a:xfrm>
            <a:off x="2196789" y="4705815"/>
            <a:ext cx="4538546" cy="150785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6892" y="2107580"/>
            <a:ext cx="7772400" cy="1497657"/>
          </a:xfrm>
        </p:spPr>
        <p:txBody>
          <a:bodyPr/>
          <a:lstStyle/>
          <a:p>
            <a:r>
              <a:rPr lang="en-US" dirty="0" smtClean="0"/>
              <a:t>Questions &amp; Discussion</a:t>
            </a:r>
            <a:endParaRPr lang="en-US" dirty="0"/>
          </a:p>
        </p:txBody>
      </p:sp>
      <p:pic>
        <p:nvPicPr>
          <p:cNvPr id="7" name="Picture 6" descr="YosemiteValleyCA.jpg"/>
          <p:cNvPicPr>
            <a:picLocks noChangeAspect="1"/>
          </p:cNvPicPr>
          <p:nvPr/>
        </p:nvPicPr>
        <p:blipFill>
          <a:blip r:embed="rId2"/>
          <a:stretch>
            <a:fillRect/>
          </a:stretch>
        </p:blipFill>
        <p:spPr>
          <a:xfrm>
            <a:off x="437322" y="3757961"/>
            <a:ext cx="8360990" cy="2939739"/>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noAutofit/>
          </a:bodyPr>
          <a:lstStyle/>
          <a:p>
            <a:r>
              <a:rPr lang="en-US" sz="8000" dirty="0" smtClean="0"/>
              <a:t>Thank You</a:t>
            </a:r>
            <a:endParaRPr lang="en-US" sz="8000" dirty="0"/>
          </a:p>
        </p:txBody>
      </p:sp>
      <p:sp>
        <p:nvSpPr>
          <p:cNvPr id="3" name="Subtitle 2"/>
          <p:cNvSpPr>
            <a:spLocks noGrp="1"/>
          </p:cNvSpPr>
          <p:nvPr>
            <p:ph type="subTitle" idx="1"/>
          </p:nvPr>
        </p:nvSpPr>
        <p:spPr>
          <a:xfrm>
            <a:off x="2927132" y="4030717"/>
            <a:ext cx="3221421" cy="1045780"/>
          </a:xfrm>
        </p:spPr>
        <p:txBody>
          <a:bodyPr>
            <a:normAutofit fontScale="92500" lnSpcReduction="20000"/>
          </a:bodyPr>
          <a:lstStyle/>
          <a:p>
            <a:r>
              <a:rPr lang="en-US" sz="1600" b="1" dirty="0" smtClean="0">
                <a:solidFill>
                  <a:schemeClr val="tx1"/>
                </a:solidFill>
              </a:rPr>
              <a:t>James G. Leoni</a:t>
            </a:r>
          </a:p>
          <a:p>
            <a:r>
              <a:rPr lang="en-US" sz="1600" b="1" dirty="0" smtClean="0">
                <a:solidFill>
                  <a:schemeClr val="tx1"/>
                </a:solidFill>
              </a:rPr>
              <a:t>Assoc. Vice </a:t>
            </a:r>
            <a:r>
              <a:rPr lang="en-US" sz="1700" b="1" dirty="0" smtClean="0">
                <a:solidFill>
                  <a:schemeClr val="tx1"/>
                </a:solidFill>
              </a:rPr>
              <a:t>President</a:t>
            </a:r>
            <a:r>
              <a:rPr lang="en-US" sz="1600" b="1" dirty="0" smtClean="0">
                <a:solidFill>
                  <a:schemeClr val="tx1"/>
                </a:solidFill>
              </a:rPr>
              <a:t> &amp; Deputy CIO</a:t>
            </a:r>
          </a:p>
          <a:p>
            <a:r>
              <a:rPr lang="en-US" sz="1600" b="1" dirty="0" smtClean="0">
                <a:solidFill>
                  <a:schemeClr val="tx1"/>
                </a:solidFill>
              </a:rPr>
              <a:t>University of </a:t>
            </a:r>
            <a:r>
              <a:rPr lang="en-US" sz="1700" b="1" dirty="0" smtClean="0">
                <a:solidFill>
                  <a:schemeClr val="tx1"/>
                </a:solidFill>
              </a:rPr>
              <a:t>Maryland</a:t>
            </a:r>
            <a:r>
              <a:rPr lang="en-US" sz="1600" b="1" dirty="0" smtClean="0">
                <a:solidFill>
                  <a:schemeClr val="tx1"/>
                </a:solidFill>
              </a:rPr>
              <a:t> - CITS</a:t>
            </a:r>
          </a:p>
          <a:p>
            <a:r>
              <a:rPr lang="en-US" sz="1600" b="1" u="sng" dirty="0" smtClean="0">
                <a:solidFill>
                  <a:schemeClr val="tx1"/>
                </a:solidFill>
                <a:hlinkClick r:id="rId2"/>
              </a:rPr>
              <a:t>jleoni@umaryland.edu</a:t>
            </a:r>
            <a:endParaRPr lang="en-US" sz="1600" b="1" dirty="0" smtClean="0">
              <a:solidFill>
                <a:schemeClr val="tx1"/>
              </a:solidFill>
            </a:endParaRPr>
          </a:p>
          <a:p>
            <a:endParaRPr lang="en-US" sz="1600" dirty="0"/>
          </a:p>
        </p:txBody>
      </p:sp>
      <p:sp>
        <p:nvSpPr>
          <p:cNvPr id="5" name="Subtitle 2"/>
          <p:cNvSpPr txBox="1">
            <a:spLocks/>
          </p:cNvSpPr>
          <p:nvPr/>
        </p:nvSpPr>
        <p:spPr>
          <a:xfrm>
            <a:off x="254876" y="5323489"/>
            <a:ext cx="2866697" cy="1066801"/>
          </a:xfrm>
          <a:prstGeom prst="rect">
            <a:avLst/>
          </a:prstGeom>
        </p:spPr>
        <p:txBody>
          <a:bodyPr vert="horz" lIns="91440" tIns="45720" rIns="91440" bIns="45720" rtlCol="0">
            <a:normAutofit/>
          </a:bodyPr>
          <a:lstStyle/>
          <a:p>
            <a:r>
              <a:rPr lang="en-US" sz="1600" b="1" dirty="0" smtClean="0"/>
              <a:t>Joe Mancuso</a:t>
            </a:r>
          </a:p>
          <a:p>
            <a:r>
              <a:rPr lang="en-US" sz="1600" b="1" dirty="0" smtClean="0"/>
              <a:t>Director Infrastructure Services</a:t>
            </a:r>
          </a:p>
          <a:p>
            <a:r>
              <a:rPr lang="en-US" sz="1600" b="1" dirty="0" smtClean="0"/>
              <a:t>University of Maryland - CITS</a:t>
            </a:r>
          </a:p>
          <a:p>
            <a:r>
              <a:rPr lang="en-US" sz="1600" b="1" u="sng" dirty="0" smtClean="0">
                <a:hlinkClick r:id="rId3"/>
              </a:rPr>
              <a:t>jmancuso@umaryland.edu</a:t>
            </a:r>
            <a:endParaRPr lang="en-US" sz="1600" b="1" dirty="0" smtClean="0"/>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Subtitle 2"/>
          <p:cNvSpPr txBox="1">
            <a:spLocks/>
          </p:cNvSpPr>
          <p:nvPr/>
        </p:nvSpPr>
        <p:spPr>
          <a:xfrm>
            <a:off x="6148553" y="5323489"/>
            <a:ext cx="2690648" cy="1066801"/>
          </a:xfrm>
          <a:prstGeom prst="rect">
            <a:avLst/>
          </a:prstGeom>
        </p:spPr>
        <p:txBody>
          <a:bodyPr vert="horz" lIns="91440" tIns="45720" rIns="91440" bIns="45720" rtlCol="0">
            <a:normAutofit/>
          </a:bodyPr>
          <a:lstStyle/>
          <a:p>
            <a:r>
              <a:rPr lang="en-US" sz="1600" b="1" dirty="0" smtClean="0"/>
              <a:t>Matt Riedel</a:t>
            </a:r>
          </a:p>
          <a:p>
            <a:r>
              <a:rPr lang="en-US" sz="1600" b="1" dirty="0" smtClean="0"/>
              <a:t>Lead Systems Administrator</a:t>
            </a:r>
          </a:p>
          <a:p>
            <a:r>
              <a:rPr lang="en-US" sz="1600" b="1" dirty="0" smtClean="0"/>
              <a:t>University of Maryland - CITS</a:t>
            </a:r>
          </a:p>
          <a:p>
            <a:r>
              <a:rPr lang="en-US" sz="1600" b="1" u="sng" dirty="0" smtClean="0">
                <a:hlinkClick r:id="rId4"/>
              </a:rPr>
              <a:t>mriedel@umaryland.edu</a:t>
            </a:r>
            <a:endParaRPr lang="en-US" sz="1600" b="1" dirty="0" smtClean="0"/>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51996"/>
          </a:xfrm>
        </p:spPr>
        <p:txBody>
          <a:bodyPr>
            <a:noAutofit/>
          </a:bodyPr>
          <a:lstStyle/>
          <a:p>
            <a:r>
              <a:rPr lang="en-US" sz="3200" b="1" u="sng" dirty="0" smtClean="0"/>
              <a:t>Center for Information Technology Services</a:t>
            </a:r>
            <a:endParaRPr lang="en-US" sz="3200" u="sng" dirty="0"/>
          </a:p>
        </p:txBody>
      </p:sp>
      <p:sp>
        <p:nvSpPr>
          <p:cNvPr id="3" name="Content Placeholder 2"/>
          <p:cNvSpPr>
            <a:spLocks noGrp="1"/>
          </p:cNvSpPr>
          <p:nvPr>
            <p:ph idx="1"/>
          </p:nvPr>
        </p:nvSpPr>
        <p:spPr>
          <a:xfrm>
            <a:off x="457200" y="1028700"/>
            <a:ext cx="8229600" cy="3954463"/>
          </a:xfrm>
        </p:spPr>
        <p:txBody>
          <a:bodyPr>
            <a:normAutofit/>
          </a:bodyPr>
          <a:lstStyle/>
          <a:p>
            <a:pPr lvl="0"/>
            <a:r>
              <a:rPr lang="en-US" dirty="0" smtClean="0"/>
              <a:t>Is the central information technology organization for the University</a:t>
            </a:r>
          </a:p>
          <a:p>
            <a:pPr lvl="0">
              <a:buNone/>
            </a:pPr>
            <a:endParaRPr lang="en-US" sz="1400" dirty="0" smtClean="0"/>
          </a:p>
          <a:p>
            <a:pPr lvl="0"/>
            <a:r>
              <a:rPr lang="en-US" dirty="0" smtClean="0"/>
              <a:t>Develops and maintains mission-critical information systems and technologies</a:t>
            </a:r>
          </a:p>
          <a:p>
            <a:pPr lvl="0"/>
            <a:endParaRPr lang="en-US" sz="1400" dirty="0" smtClean="0"/>
          </a:p>
          <a:p>
            <a:pPr lvl="0"/>
            <a:r>
              <a:rPr lang="en-US" dirty="0" smtClean="0"/>
              <a:t>Maintains the network infrastructure as well as telecommunications</a:t>
            </a:r>
          </a:p>
        </p:txBody>
      </p:sp>
      <p:pic>
        <p:nvPicPr>
          <p:cNvPr id="4" name="Picture 3" descr="09.JPG"/>
          <p:cNvPicPr>
            <a:picLocks noChangeAspect="1"/>
          </p:cNvPicPr>
          <p:nvPr/>
        </p:nvPicPr>
        <p:blipFill>
          <a:blip r:embed="rId2"/>
          <a:stretch>
            <a:fillRect/>
          </a:stretch>
        </p:blipFill>
        <p:spPr>
          <a:xfrm>
            <a:off x="457200" y="4983163"/>
            <a:ext cx="8229600" cy="140648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5879"/>
          </a:xfrm>
        </p:spPr>
        <p:txBody>
          <a:bodyPr>
            <a:normAutofit fontScale="90000"/>
          </a:bodyPr>
          <a:lstStyle/>
          <a:p>
            <a:r>
              <a:rPr lang="en-US" sz="4000" b="1" u="sng" dirty="0" smtClean="0"/>
              <a:t>What is this session about?</a:t>
            </a:r>
            <a:r>
              <a:rPr lang="en-US" dirty="0" smtClean="0"/>
              <a:t/>
            </a:r>
            <a:br>
              <a:rPr lang="en-US" dirty="0" smtClean="0"/>
            </a:br>
            <a:endParaRPr lang="en-US" dirty="0"/>
          </a:p>
        </p:txBody>
      </p:sp>
      <p:sp>
        <p:nvSpPr>
          <p:cNvPr id="3" name="Content Placeholder 2"/>
          <p:cNvSpPr>
            <a:spLocks noGrp="1"/>
          </p:cNvSpPr>
          <p:nvPr>
            <p:ph idx="1"/>
          </p:nvPr>
        </p:nvSpPr>
        <p:spPr>
          <a:xfrm>
            <a:off x="457200" y="724829"/>
            <a:ext cx="8229600" cy="5051503"/>
          </a:xfrm>
        </p:spPr>
        <p:txBody>
          <a:bodyPr>
            <a:normAutofit fontScale="85000" lnSpcReduction="20000"/>
          </a:bodyPr>
          <a:lstStyle/>
          <a:p>
            <a:pPr lvl="0"/>
            <a:r>
              <a:rPr lang="en-US" sz="3800" dirty="0" smtClean="0"/>
              <a:t>Ties together many issues:</a:t>
            </a:r>
          </a:p>
          <a:p>
            <a:pPr lvl="1"/>
            <a:r>
              <a:rPr lang="en-US" sz="3800" dirty="0" smtClean="0"/>
              <a:t>Moving to the cloud</a:t>
            </a:r>
          </a:p>
          <a:p>
            <a:pPr lvl="1"/>
            <a:r>
              <a:rPr lang="en-US" sz="3800" dirty="0" smtClean="0"/>
              <a:t>Security of existing in-house systems</a:t>
            </a:r>
          </a:p>
          <a:p>
            <a:pPr lvl="1"/>
            <a:r>
              <a:rPr lang="en-US" sz="3800" dirty="0" smtClean="0"/>
              <a:t>Leveraging existing technology to meet new demands</a:t>
            </a:r>
          </a:p>
          <a:p>
            <a:pPr lvl="0">
              <a:buNone/>
            </a:pPr>
            <a:endParaRPr lang="en-US" sz="2900" dirty="0" smtClean="0"/>
          </a:p>
          <a:p>
            <a:pPr lvl="0"/>
            <a:r>
              <a:rPr lang="en-US" sz="3800" dirty="0" smtClean="0"/>
              <a:t>Challenges we faced</a:t>
            </a:r>
          </a:p>
          <a:p>
            <a:pPr lvl="0"/>
            <a:endParaRPr lang="en-US" sz="2900" dirty="0" smtClean="0"/>
          </a:p>
          <a:p>
            <a:pPr lvl="0"/>
            <a:r>
              <a:rPr lang="en-US" sz="3800" dirty="0" smtClean="0"/>
              <a:t>Our implementation process</a:t>
            </a:r>
          </a:p>
          <a:p>
            <a:pPr lvl="0"/>
            <a:endParaRPr lang="en-US" sz="2900" dirty="0" smtClean="0"/>
          </a:p>
          <a:p>
            <a:pPr lvl="0"/>
            <a:r>
              <a:rPr lang="en-US" sz="3800" dirty="0" smtClean="0"/>
              <a:t>A live demo sending an encrypted email</a:t>
            </a:r>
          </a:p>
          <a:p>
            <a:endParaRPr lang="en-US" sz="2900" dirty="0" smtClean="0"/>
          </a:p>
        </p:txBody>
      </p:sp>
      <p:pic>
        <p:nvPicPr>
          <p:cNvPr id="4" name="Picture 3" descr="15.JPG"/>
          <p:cNvPicPr>
            <a:picLocks noChangeAspect="1"/>
          </p:cNvPicPr>
          <p:nvPr/>
        </p:nvPicPr>
        <p:blipFill>
          <a:blip r:embed="rId2"/>
          <a:stretch>
            <a:fillRect/>
          </a:stretch>
        </p:blipFill>
        <p:spPr>
          <a:xfrm>
            <a:off x="170404" y="5776332"/>
            <a:ext cx="8728269" cy="90324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5879"/>
          </a:xfrm>
        </p:spPr>
        <p:txBody>
          <a:bodyPr>
            <a:normAutofit fontScale="90000"/>
          </a:bodyPr>
          <a:lstStyle/>
          <a:p>
            <a:r>
              <a:rPr lang="en-US" sz="4000" b="1" u="sng" dirty="0" smtClean="0"/>
              <a:t>Who may be interested in this session?</a:t>
            </a:r>
            <a:r>
              <a:rPr lang="en-US" dirty="0" smtClean="0"/>
              <a:t/>
            </a:r>
            <a:br>
              <a:rPr lang="en-US" dirty="0" smtClean="0"/>
            </a:br>
            <a:endParaRPr lang="en-US" dirty="0"/>
          </a:p>
        </p:txBody>
      </p:sp>
      <p:sp>
        <p:nvSpPr>
          <p:cNvPr id="3" name="Content Placeholder 2"/>
          <p:cNvSpPr>
            <a:spLocks noGrp="1"/>
          </p:cNvSpPr>
          <p:nvPr>
            <p:ph idx="1"/>
          </p:nvPr>
        </p:nvSpPr>
        <p:spPr>
          <a:xfrm>
            <a:off x="457200" y="1070517"/>
            <a:ext cx="8229600" cy="4705815"/>
          </a:xfrm>
        </p:spPr>
        <p:txBody>
          <a:bodyPr>
            <a:normAutofit lnSpcReduction="10000"/>
          </a:bodyPr>
          <a:lstStyle/>
          <a:p>
            <a:r>
              <a:rPr lang="en-US" sz="3600" dirty="0" smtClean="0"/>
              <a:t>Those considering cloud email services</a:t>
            </a:r>
          </a:p>
          <a:p>
            <a:endParaRPr lang="en-US" sz="3600" dirty="0" smtClean="0"/>
          </a:p>
          <a:p>
            <a:r>
              <a:rPr lang="en-US" sz="3600" dirty="0" smtClean="0"/>
              <a:t>Those wanting to secure in-house email services</a:t>
            </a:r>
          </a:p>
          <a:p>
            <a:endParaRPr lang="en-US" sz="3600" dirty="0" smtClean="0"/>
          </a:p>
          <a:p>
            <a:r>
              <a:rPr lang="en-US" sz="3600" dirty="0" smtClean="0"/>
              <a:t>Those interested in data loss prevention and encryption to meet compliance issues</a:t>
            </a:r>
            <a:endParaRPr lang="en-US" sz="3600" dirty="0"/>
          </a:p>
        </p:txBody>
      </p:sp>
      <p:pic>
        <p:nvPicPr>
          <p:cNvPr id="4" name="Picture 3" descr="15.JPG"/>
          <p:cNvPicPr>
            <a:picLocks noChangeAspect="1"/>
          </p:cNvPicPr>
          <p:nvPr/>
        </p:nvPicPr>
        <p:blipFill>
          <a:blip r:embed="rId2"/>
          <a:stretch>
            <a:fillRect/>
          </a:stretch>
        </p:blipFill>
        <p:spPr>
          <a:xfrm>
            <a:off x="170404" y="5776332"/>
            <a:ext cx="8728269" cy="90324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3147"/>
          </a:xfrm>
        </p:spPr>
        <p:txBody>
          <a:bodyPr/>
          <a:lstStyle/>
          <a:p>
            <a:r>
              <a:rPr lang="en-US" b="1" u="sng" dirty="0" smtClean="0"/>
              <a:t>Background</a:t>
            </a:r>
            <a:endParaRPr lang="en-US" b="1" u="sng" dirty="0"/>
          </a:p>
        </p:txBody>
      </p:sp>
      <p:sp>
        <p:nvSpPr>
          <p:cNvPr id="3" name="Content Placeholder 2"/>
          <p:cNvSpPr>
            <a:spLocks noGrp="1"/>
          </p:cNvSpPr>
          <p:nvPr>
            <p:ph idx="1"/>
          </p:nvPr>
        </p:nvSpPr>
        <p:spPr>
          <a:xfrm>
            <a:off x="457200" y="963147"/>
            <a:ext cx="8229600" cy="2704170"/>
          </a:xfrm>
        </p:spPr>
        <p:txBody>
          <a:bodyPr/>
          <a:lstStyle/>
          <a:p>
            <a:r>
              <a:rPr lang="en-US" dirty="0" smtClean="0"/>
              <a:t>Needed to replace our student email system</a:t>
            </a:r>
          </a:p>
          <a:p>
            <a:endParaRPr lang="en-US" sz="1800" dirty="0" smtClean="0"/>
          </a:p>
          <a:p>
            <a:r>
              <a:rPr lang="en-US" dirty="0" smtClean="0"/>
              <a:t>Considered both an in-house &amp; cloud</a:t>
            </a:r>
          </a:p>
          <a:p>
            <a:endParaRPr lang="en-US" sz="1800" dirty="0" smtClean="0"/>
          </a:p>
          <a:p>
            <a:r>
              <a:rPr lang="en-US" dirty="0" smtClean="0"/>
              <a:t>Students overwhelming desire for Google</a:t>
            </a:r>
          </a:p>
          <a:p>
            <a:endParaRPr lang="en-US" dirty="0"/>
          </a:p>
        </p:txBody>
      </p:sp>
      <p:pic>
        <p:nvPicPr>
          <p:cNvPr id="5" name="Picture 4" descr="v4_02.JPG"/>
          <p:cNvPicPr>
            <a:picLocks noChangeAspect="1"/>
          </p:cNvPicPr>
          <p:nvPr/>
        </p:nvPicPr>
        <p:blipFill>
          <a:blip r:embed="rId3"/>
          <a:stretch>
            <a:fillRect/>
          </a:stretch>
        </p:blipFill>
        <p:spPr>
          <a:xfrm>
            <a:off x="209549" y="3868039"/>
            <a:ext cx="8633367" cy="24479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Actual Student Quotes</a:t>
            </a:r>
            <a:endParaRPr lang="en-US" b="1" u="sng" dirty="0"/>
          </a:p>
        </p:txBody>
      </p:sp>
      <p:sp>
        <p:nvSpPr>
          <p:cNvPr id="3" name="Content Placeholder 2"/>
          <p:cNvSpPr>
            <a:spLocks noGrp="1"/>
          </p:cNvSpPr>
          <p:nvPr>
            <p:ph idx="1"/>
          </p:nvPr>
        </p:nvSpPr>
        <p:spPr/>
        <p:txBody>
          <a:bodyPr>
            <a:noAutofit/>
          </a:bodyPr>
          <a:lstStyle/>
          <a:p>
            <a:r>
              <a:rPr lang="en-US" sz="2800" dirty="0" smtClean="0"/>
              <a:t>“</a:t>
            </a:r>
            <a:r>
              <a:rPr lang="en-US" sz="2800" dirty="0"/>
              <a:t>Your mail is irrelevant. Everyone I know simply forwards incoming messages to Gmail</a:t>
            </a:r>
            <a:r>
              <a:rPr lang="en-US" sz="2800" dirty="0" smtClean="0"/>
              <a:t>.”</a:t>
            </a:r>
          </a:p>
          <a:p>
            <a:r>
              <a:rPr lang="en-US" sz="2800" dirty="0" smtClean="0"/>
              <a:t>“</a:t>
            </a:r>
            <a:r>
              <a:rPr lang="en-US" sz="2800" dirty="0"/>
              <a:t>Switch to Google Apps for Education, I beg you</a:t>
            </a:r>
            <a:r>
              <a:rPr lang="en-US" sz="2800" dirty="0" smtClean="0"/>
              <a:t>.”</a:t>
            </a:r>
          </a:p>
          <a:p>
            <a:r>
              <a:rPr lang="en-US" sz="2800" dirty="0" smtClean="0"/>
              <a:t>“</a:t>
            </a:r>
            <a:r>
              <a:rPr lang="en-US" sz="2800" dirty="0"/>
              <a:t>As long as we can continue to bypass it and forward to Gmail, I'm content. If we were to have to start using it, I would suggest the school change applications - to Google apps</a:t>
            </a:r>
            <a:r>
              <a:rPr lang="en-US" sz="2800" dirty="0" smtClean="0"/>
              <a:t>.”</a:t>
            </a:r>
          </a:p>
          <a:p>
            <a:r>
              <a:rPr lang="en-US" sz="2800" dirty="0" smtClean="0"/>
              <a:t>“</a:t>
            </a:r>
            <a:r>
              <a:rPr lang="en-US" sz="2800" dirty="0"/>
              <a:t>At this point, I can't even remember how to get into the student email. I just have it all forward to my </a:t>
            </a:r>
            <a:r>
              <a:rPr lang="en-US" sz="2800" dirty="0" err="1"/>
              <a:t>gmail</a:t>
            </a:r>
            <a:r>
              <a:rPr lang="en-US" sz="2800" dirty="0"/>
              <a:t> account</a:t>
            </a:r>
            <a:r>
              <a:rPr lang="en-US" sz="2800" dirty="0" smtClean="0"/>
              <a:t>.”</a:t>
            </a:r>
            <a:endParaRPr lang="en-US" sz="2800" dirty="0"/>
          </a:p>
        </p:txBody>
      </p:sp>
    </p:spTree>
    <p:extLst>
      <p:ext uri="{BB962C8B-B14F-4D97-AF65-F5344CB8AC3E}">
        <p14:creationId xmlns:p14="http://schemas.microsoft.com/office/powerpoint/2010/main" xmlns="" val="3634175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4299"/>
          </a:xfrm>
        </p:spPr>
        <p:txBody>
          <a:bodyPr/>
          <a:lstStyle/>
          <a:p>
            <a:r>
              <a:rPr lang="en-US" b="1" u="sng" dirty="0" smtClean="0"/>
              <a:t>Decision to move to GAE </a:t>
            </a:r>
            <a:endParaRPr lang="en-US" u="sng" dirty="0"/>
          </a:p>
        </p:txBody>
      </p:sp>
      <p:sp>
        <p:nvSpPr>
          <p:cNvPr id="3" name="Content Placeholder 2"/>
          <p:cNvSpPr>
            <a:spLocks noGrp="1"/>
          </p:cNvSpPr>
          <p:nvPr>
            <p:ph idx="1"/>
          </p:nvPr>
        </p:nvSpPr>
        <p:spPr>
          <a:xfrm>
            <a:off x="457200" y="1248937"/>
            <a:ext cx="8229600" cy="2603810"/>
          </a:xfrm>
          <a:noFill/>
        </p:spPr>
        <p:txBody>
          <a:bodyPr>
            <a:normAutofit/>
          </a:bodyPr>
          <a:lstStyle/>
          <a:p>
            <a:r>
              <a:rPr lang="en-US" dirty="0" smtClean="0">
                <a:solidFill>
                  <a:srgbClr val="000000"/>
                </a:solidFill>
              </a:rPr>
              <a:t>Aging infrastructure, costly replacement</a:t>
            </a:r>
          </a:p>
          <a:p>
            <a:endParaRPr lang="en-US" sz="2400" dirty="0" smtClean="0">
              <a:solidFill>
                <a:srgbClr val="FF0000"/>
              </a:solidFill>
            </a:endParaRPr>
          </a:p>
          <a:p>
            <a:r>
              <a:rPr lang="en-US" dirty="0" smtClean="0"/>
              <a:t>We proceeded conservatively</a:t>
            </a:r>
          </a:p>
          <a:p>
            <a:pPr>
              <a:buNone/>
            </a:pPr>
            <a:endParaRPr lang="en-US" sz="1800" dirty="0" smtClean="0"/>
          </a:p>
          <a:p>
            <a:r>
              <a:rPr lang="en-US" dirty="0" smtClean="0"/>
              <a:t>GAE has been available for years</a:t>
            </a:r>
          </a:p>
          <a:p>
            <a:pPr>
              <a:buNone/>
            </a:pPr>
            <a:endParaRPr lang="en-US" dirty="0" smtClean="0"/>
          </a:p>
          <a:p>
            <a:endParaRPr lang="en-US" dirty="0"/>
          </a:p>
        </p:txBody>
      </p:sp>
      <p:pic>
        <p:nvPicPr>
          <p:cNvPr id="4" name="Picture 3" descr="01.JPG"/>
          <p:cNvPicPr>
            <a:picLocks noChangeAspect="1"/>
          </p:cNvPicPr>
          <p:nvPr/>
        </p:nvPicPr>
        <p:blipFill>
          <a:blip r:embed="rId3"/>
          <a:stretch>
            <a:fillRect/>
          </a:stretch>
        </p:blipFill>
        <p:spPr>
          <a:xfrm>
            <a:off x="289932" y="4114800"/>
            <a:ext cx="8396868" cy="231457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Hard to resist…</a:t>
            </a:r>
            <a:endParaRPr lang="en-US" b="1" u="sng" dirty="0"/>
          </a:p>
        </p:txBody>
      </p:sp>
      <p:sp>
        <p:nvSpPr>
          <p:cNvPr id="3" name="Content Placeholder 2"/>
          <p:cNvSpPr>
            <a:spLocks noGrp="1"/>
          </p:cNvSpPr>
          <p:nvPr>
            <p:ph idx="1"/>
          </p:nvPr>
        </p:nvSpPr>
        <p:spPr>
          <a:xfrm>
            <a:off x="457200" y="1417638"/>
            <a:ext cx="8229600" cy="4525963"/>
          </a:xfrm>
        </p:spPr>
        <p:txBody>
          <a:bodyPr numCol="2"/>
          <a:lstStyle/>
          <a:p>
            <a:r>
              <a:rPr lang="en-US" dirty="0" smtClean="0"/>
              <a:t>Home Brewed</a:t>
            </a:r>
          </a:p>
          <a:p>
            <a:endParaRPr lang="en-US" dirty="0" smtClean="0"/>
          </a:p>
          <a:p>
            <a:endParaRPr lang="en-US" dirty="0" smtClean="0"/>
          </a:p>
          <a:p>
            <a:endParaRPr lang="en-US" dirty="0"/>
          </a:p>
          <a:p>
            <a:r>
              <a:rPr lang="en-US" dirty="0" smtClean="0"/>
              <a:t>Google</a:t>
            </a:r>
          </a:p>
          <a:p>
            <a:endParaRPr lang="en-US" dirty="0" smtClean="0"/>
          </a:p>
          <a:p>
            <a:pPr lvl="1"/>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xmlns="" val="2282861511"/>
              </p:ext>
            </p:extLst>
          </p:nvPr>
        </p:nvGraphicFramePr>
        <p:xfrm>
          <a:off x="1589364" y="4646818"/>
          <a:ext cx="6096000" cy="1112520"/>
        </p:xfrm>
        <a:graphic>
          <a:graphicData uri="http://schemas.openxmlformats.org/drawingml/2006/table">
            <a:tbl>
              <a:tblPr>
                <a:tableStyleId>{2D5ABB26-0587-4C30-8999-92F81FD0307C}</a:tableStyleId>
              </a:tblPr>
              <a:tblGrid>
                <a:gridCol w="3048000"/>
                <a:gridCol w="3048000"/>
              </a:tblGrid>
              <a:tr h="370840">
                <a:tc>
                  <a:txBody>
                    <a:bodyPr/>
                    <a:lstStyle/>
                    <a:p>
                      <a:r>
                        <a:rPr lang="en-US" dirty="0" smtClean="0"/>
                        <a:t>Robust</a:t>
                      </a:r>
                      <a:endParaRPr lang="en-US" dirty="0"/>
                    </a:p>
                  </a:txBody>
                  <a:tcPr/>
                </a:tc>
                <a:tc>
                  <a:txBody>
                    <a:bodyPr/>
                    <a:lstStyle/>
                    <a:p>
                      <a:r>
                        <a:rPr lang="en-US" dirty="0" smtClean="0"/>
                        <a:t>Omnipresent</a:t>
                      </a:r>
                      <a:endParaRPr lang="en-US" dirty="0"/>
                    </a:p>
                  </a:txBody>
                  <a:tcPr/>
                </a:tc>
              </a:tr>
              <a:tr h="370840">
                <a:tc>
                  <a:txBody>
                    <a:bodyPr/>
                    <a:lstStyle/>
                    <a:p>
                      <a:r>
                        <a:rPr lang="en-US" dirty="0" smtClean="0"/>
                        <a:t>Feature-rich</a:t>
                      </a:r>
                      <a:endParaRPr lang="en-US" dirty="0"/>
                    </a:p>
                  </a:txBody>
                  <a:tcPr/>
                </a:tc>
                <a:tc>
                  <a:txBody>
                    <a:bodyPr/>
                    <a:lstStyle/>
                    <a:p>
                      <a:r>
                        <a:rPr lang="en-US" dirty="0" smtClean="0"/>
                        <a:t>Proven</a:t>
                      </a:r>
                      <a:endParaRPr lang="en-US" dirty="0"/>
                    </a:p>
                  </a:txBody>
                  <a:tcPr/>
                </a:tc>
              </a:tr>
              <a:tr h="370840">
                <a:tc>
                  <a:txBody>
                    <a:bodyPr/>
                    <a:lstStyle/>
                    <a:p>
                      <a:r>
                        <a:rPr lang="en-US" dirty="0" smtClean="0"/>
                        <a:t>Familiar</a:t>
                      </a:r>
                      <a:endParaRPr lang="en-US" dirty="0"/>
                    </a:p>
                  </a:txBody>
                  <a:tcPr/>
                </a:tc>
                <a:tc>
                  <a:txBody>
                    <a:bodyPr/>
                    <a:lstStyle/>
                    <a:p>
                      <a:r>
                        <a:rPr lang="en-US" b="1" i="1" dirty="0" smtClean="0"/>
                        <a:t>Free!</a:t>
                      </a:r>
                      <a:endParaRPr lang="en-US" b="1" i="1"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918091977"/>
              </p:ext>
            </p:extLst>
          </p:nvPr>
        </p:nvGraphicFramePr>
        <p:xfrm>
          <a:off x="1524000" y="2225581"/>
          <a:ext cx="6096000" cy="1381760"/>
        </p:xfrm>
        <a:graphic>
          <a:graphicData uri="http://schemas.openxmlformats.org/drawingml/2006/table">
            <a:tbl>
              <a:tblPr>
                <a:tableStyleId>{2D5ABB26-0587-4C30-8999-92F81FD0307C}</a:tableStyleId>
              </a:tblPr>
              <a:tblGrid>
                <a:gridCol w="3048000"/>
                <a:gridCol w="3048000"/>
              </a:tblGrid>
              <a:tr h="370840">
                <a:tc>
                  <a:txBody>
                    <a:bodyPr/>
                    <a:lstStyle/>
                    <a:p>
                      <a:r>
                        <a:rPr lang="en-US" dirty="0" smtClean="0"/>
                        <a:t>Total control/Total</a:t>
                      </a:r>
                      <a:r>
                        <a:rPr lang="en-US" baseline="0" dirty="0" smtClean="0"/>
                        <a:t> responsibility</a:t>
                      </a:r>
                      <a:endParaRPr lang="en-US" dirty="0"/>
                    </a:p>
                  </a:txBody>
                  <a:tcPr/>
                </a:tc>
                <a:tc>
                  <a:txBody>
                    <a:bodyPr/>
                    <a:lstStyle/>
                    <a:p>
                      <a:r>
                        <a:rPr lang="en-US" dirty="0" smtClean="0"/>
                        <a:t>Subject to local issues</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Inferior</a:t>
                      </a:r>
                      <a:r>
                        <a:rPr lang="en-US" baseline="0" dirty="0" smtClean="0"/>
                        <a:t> user experience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H/W refresh</a:t>
                      </a:r>
                      <a:r>
                        <a:rPr lang="en-US" baseline="0" dirty="0" smtClean="0"/>
                        <a:t> cycle monster</a:t>
                      </a:r>
                      <a:endParaRPr lang="en-US" dirty="0" smtClean="0"/>
                    </a:p>
                  </a:txBody>
                  <a:tcPr/>
                </a:tc>
              </a:tr>
              <a:tr h="370840">
                <a:tc>
                  <a:txBody>
                    <a:bodyPr/>
                    <a:lstStyle/>
                    <a:p>
                      <a:r>
                        <a:rPr lang="en-US" dirty="0" smtClean="0"/>
                        <a:t>Unfamiliar</a:t>
                      </a:r>
                      <a:endParaRPr lang="en-US" dirty="0"/>
                    </a:p>
                  </a:txBody>
                  <a:tcPr/>
                </a:tc>
                <a:tc>
                  <a:txBody>
                    <a:bodyPr/>
                    <a:lstStyle/>
                    <a:p>
                      <a:r>
                        <a:rPr lang="en-US" b="1" i="1" dirty="0" smtClean="0"/>
                        <a:t>Expensive!</a:t>
                      </a:r>
                      <a:endParaRPr lang="en-US" b="1" i="1" dirty="0"/>
                    </a:p>
                  </a:txBody>
                  <a:tcPr/>
                </a:tc>
              </a:tr>
            </a:tbl>
          </a:graphicData>
        </a:graphic>
      </p:graphicFrame>
      <p:pic>
        <p:nvPicPr>
          <p:cNvPr id="6" name="Picture 5" descr="v2_15.JPG"/>
          <p:cNvPicPr>
            <a:picLocks noChangeAspect="1"/>
          </p:cNvPicPr>
          <p:nvPr/>
        </p:nvPicPr>
        <p:blipFill>
          <a:blip r:embed="rId3"/>
          <a:stretch>
            <a:fillRect/>
          </a:stretch>
        </p:blipFill>
        <p:spPr>
          <a:xfrm>
            <a:off x="6223658" y="3428999"/>
            <a:ext cx="2759772" cy="3083313"/>
          </a:xfrm>
          <a:prstGeom prst="rect">
            <a:avLst/>
          </a:prstGeom>
        </p:spPr>
      </p:pic>
    </p:spTree>
    <p:extLst>
      <p:ext uri="{BB962C8B-B14F-4D97-AF65-F5344CB8AC3E}">
        <p14:creationId xmlns:p14="http://schemas.microsoft.com/office/powerpoint/2010/main" xmlns="" val="4018247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462</TotalTime>
  <Words>1283</Words>
  <Application>Microsoft Office PowerPoint</Application>
  <PresentationFormat>On-screen Show (4:3)</PresentationFormat>
  <Paragraphs>181</Paragraphs>
  <Slides>22</Slides>
  <Notes>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Leverage the cloud +  Leverage in-house + Improve security =  Save Money</vt:lpstr>
      <vt:lpstr>UM – The Founding Campus</vt:lpstr>
      <vt:lpstr>Center for Information Technology Services</vt:lpstr>
      <vt:lpstr>What is this session about? </vt:lpstr>
      <vt:lpstr>Who may be interested in this session? </vt:lpstr>
      <vt:lpstr>Background</vt:lpstr>
      <vt:lpstr>Actual Student Quotes</vt:lpstr>
      <vt:lpstr>Decision to move to GAE </vt:lpstr>
      <vt:lpstr>Hard to resist…</vt:lpstr>
      <vt:lpstr>Migration Tips</vt:lpstr>
      <vt:lpstr>Migration Tips</vt:lpstr>
      <vt:lpstr>The HIPAA Dilemma </vt:lpstr>
      <vt:lpstr>Slide 13</vt:lpstr>
      <vt:lpstr>Laying the Foundation</vt:lpstr>
      <vt:lpstr>What is Data Loss Prevention?</vt:lpstr>
      <vt:lpstr>Benefits beyond Securing GAE</vt:lpstr>
      <vt:lpstr>Slide 17</vt:lpstr>
      <vt:lpstr>Demo!</vt:lpstr>
      <vt:lpstr>Lessons Learned</vt:lpstr>
      <vt:lpstr>Lessons Learned</vt:lpstr>
      <vt:lpstr>Questions &amp; Discussion</vt:lpstr>
      <vt:lpstr>Thank You</vt:lpstr>
    </vt:vector>
  </TitlesOfParts>
  <Company>Univ of Maryland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Leverage the cloud + Leverage in-house + Improve security </dc:title>
  <dc:subject>MARC12</dc:subject>
  <dc:creator>Jim Leoni, Joe Mancuso, Matt Riedel</dc:creator>
  <cp:lastModifiedBy>jmancuso</cp:lastModifiedBy>
  <cp:revision>91</cp:revision>
  <dcterms:created xsi:type="dcterms:W3CDTF">2011-07-11T15:55:14Z</dcterms:created>
  <dcterms:modified xsi:type="dcterms:W3CDTF">2012-01-13T16:37:28Z</dcterms:modified>
</cp:coreProperties>
</file>