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47"/>
  </p:notesMasterIdLst>
  <p:sldIdLst>
    <p:sldId id="377" r:id="rId3"/>
    <p:sldId id="388" r:id="rId4"/>
    <p:sldId id="421" r:id="rId5"/>
    <p:sldId id="443" r:id="rId6"/>
    <p:sldId id="363" r:id="rId7"/>
    <p:sldId id="439" r:id="rId8"/>
    <p:sldId id="366" r:id="rId9"/>
    <p:sldId id="367" r:id="rId10"/>
    <p:sldId id="423" r:id="rId11"/>
    <p:sldId id="425" r:id="rId12"/>
    <p:sldId id="427" r:id="rId13"/>
    <p:sldId id="369" r:id="rId14"/>
    <p:sldId id="370" r:id="rId15"/>
    <p:sldId id="440" r:id="rId16"/>
    <p:sldId id="372" r:id="rId17"/>
    <p:sldId id="373" r:id="rId18"/>
    <p:sldId id="375" r:id="rId19"/>
    <p:sldId id="376" r:id="rId20"/>
    <p:sldId id="394" r:id="rId21"/>
    <p:sldId id="399" r:id="rId22"/>
    <p:sldId id="400" r:id="rId23"/>
    <p:sldId id="402" r:id="rId24"/>
    <p:sldId id="403" r:id="rId25"/>
    <p:sldId id="404" r:id="rId26"/>
    <p:sldId id="405" r:id="rId27"/>
    <p:sldId id="395" r:id="rId28"/>
    <p:sldId id="442" r:id="rId29"/>
    <p:sldId id="409" r:id="rId30"/>
    <p:sldId id="411" r:id="rId31"/>
    <p:sldId id="414" r:id="rId32"/>
    <p:sldId id="416" r:id="rId33"/>
    <p:sldId id="418" r:id="rId34"/>
    <p:sldId id="420" r:id="rId35"/>
    <p:sldId id="380" r:id="rId36"/>
    <p:sldId id="379" r:id="rId37"/>
    <p:sldId id="429" r:id="rId38"/>
    <p:sldId id="434" r:id="rId39"/>
    <p:sldId id="393" r:id="rId40"/>
    <p:sldId id="436" r:id="rId41"/>
    <p:sldId id="391" r:id="rId42"/>
    <p:sldId id="381" r:id="rId43"/>
    <p:sldId id="444" r:id="rId44"/>
    <p:sldId id="432" r:id="rId45"/>
    <p:sldId id="441"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roway" initials="pja" lastIdx="1" clrIdx="0"/>
  <p:cmAuthor id="1" name="Leah Lang" initials="L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32638"/>
    <a:srgbClr val="FFCC00"/>
    <a:srgbClr val="E46C0A"/>
    <a:srgbClr val="FFFFFF"/>
    <a:srgbClr val="FFFF00"/>
    <a:srgbClr val="27829E"/>
    <a:srgbClr val="4F6228"/>
    <a:srgbClr val="C4B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6" autoAdjust="0"/>
    <p:restoredTop sz="82614" autoAdjust="0"/>
  </p:normalViewPr>
  <p:slideViewPr>
    <p:cSldViewPr snapToGrid="0">
      <p:cViewPr varScale="1">
        <p:scale>
          <a:sx n="70" d="100"/>
          <a:sy n="70" d="100"/>
        </p:scale>
        <p:origin x="-976" y="-64"/>
      </p:cViewPr>
      <p:guideLst>
        <p:guide orient="horz" pos="2160"/>
        <p:guide pos="2880"/>
      </p:guideLst>
    </p:cSldViewPr>
  </p:slideViewPr>
  <p:notesTextViewPr>
    <p:cViewPr>
      <p:scale>
        <a:sx n="75" d="100"/>
        <a:sy n="75" d="100"/>
      </p:scale>
      <p:origin x="0" y="0"/>
    </p:cViewPr>
  </p:notesTextViewPr>
  <p:sorterViewPr>
    <p:cViewPr>
      <p:scale>
        <a:sx n="100" d="100"/>
        <a:sy n="100" d="100"/>
      </p:scale>
      <p:origin x="0" y="6480"/>
    </p:cViewPr>
  </p:sorterViewPr>
  <p:notesViewPr>
    <p:cSldViewPr snapToGrid="0">
      <p:cViewPr varScale="1">
        <p:scale>
          <a:sx n="62" d="100"/>
          <a:sy n="62" d="100"/>
        </p:scale>
        <p:origin x="-1666" y="-10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2005 (N = 126)</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Sheet1!$A$2:$A$9</c:f>
              <c:strCache>
                <c:ptCount val="8"/>
                <c:pt idx="0">
                  <c:v>1–1.49</c:v>
                </c:pt>
                <c:pt idx="1">
                  <c:v>1.5–1.99</c:v>
                </c:pt>
                <c:pt idx="2">
                  <c:v>2–2.49</c:v>
                </c:pt>
                <c:pt idx="3">
                  <c:v>2.5–2.99</c:v>
                </c:pt>
                <c:pt idx="4">
                  <c:v>3–3.49</c:v>
                </c:pt>
                <c:pt idx="5">
                  <c:v>3.5–3.99</c:v>
                </c:pt>
                <c:pt idx="6">
                  <c:v>4–4.49</c:v>
                </c:pt>
                <c:pt idx="7">
                  <c:v>4.5–5</c:v>
                </c:pt>
              </c:strCache>
            </c:strRef>
          </c:cat>
          <c:val>
            <c:numRef>
              <c:f>Sheet1!$B$2:$B$9</c:f>
              <c:numCache>
                <c:formatCode>0%</c:formatCode>
                <c:ptCount val="8"/>
                <c:pt idx="0">
                  <c:v>0</c:v>
                </c:pt>
                <c:pt idx="1">
                  <c:v>1.6E-2</c:v>
                </c:pt>
                <c:pt idx="2">
                  <c:v>0.19</c:v>
                </c:pt>
                <c:pt idx="3">
                  <c:v>0.222</c:v>
                </c:pt>
                <c:pt idx="4">
                  <c:v>0.30199999999999999</c:v>
                </c:pt>
                <c:pt idx="5">
                  <c:v>0.16700000000000001</c:v>
                </c:pt>
                <c:pt idx="6">
                  <c:v>8.6999999999999994E-2</c:v>
                </c:pt>
                <c:pt idx="7">
                  <c:v>1.6E-2</c:v>
                </c:pt>
              </c:numCache>
            </c:numRef>
          </c:val>
        </c:ser>
        <c:ser>
          <c:idx val="1"/>
          <c:order val="1"/>
          <c:tx>
            <c:strRef>
              <c:f>Sheet1!$C$1</c:f>
              <c:strCache>
                <c:ptCount val="1"/>
                <c:pt idx="0">
                  <c:v>2010 (N = 117)</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Sheet1!$A$2:$A$9</c:f>
              <c:strCache>
                <c:ptCount val="8"/>
                <c:pt idx="0">
                  <c:v>1–1.49</c:v>
                </c:pt>
                <c:pt idx="1">
                  <c:v>1.5–1.99</c:v>
                </c:pt>
                <c:pt idx="2">
                  <c:v>2–2.49</c:v>
                </c:pt>
                <c:pt idx="3">
                  <c:v>2.5–2.99</c:v>
                </c:pt>
                <c:pt idx="4">
                  <c:v>3–3.49</c:v>
                </c:pt>
                <c:pt idx="5">
                  <c:v>3.5–3.99</c:v>
                </c:pt>
                <c:pt idx="6">
                  <c:v>4–4.49</c:v>
                </c:pt>
                <c:pt idx="7">
                  <c:v>4.5–5</c:v>
                </c:pt>
              </c:strCache>
            </c:strRef>
          </c:cat>
          <c:val>
            <c:numRef>
              <c:f>Sheet1!$C$2:$C$9</c:f>
              <c:numCache>
                <c:formatCode>0%</c:formatCode>
                <c:ptCount val="8"/>
                <c:pt idx="0">
                  <c:v>0</c:v>
                </c:pt>
                <c:pt idx="1">
                  <c:v>1.7000000000000001E-2</c:v>
                </c:pt>
                <c:pt idx="2">
                  <c:v>7.6999999999999999E-2</c:v>
                </c:pt>
                <c:pt idx="3">
                  <c:v>0.13700000000000001</c:v>
                </c:pt>
                <c:pt idx="4">
                  <c:v>0.308</c:v>
                </c:pt>
                <c:pt idx="5">
                  <c:v>0.25600000000000001</c:v>
                </c:pt>
                <c:pt idx="6">
                  <c:v>0.13700000000000001</c:v>
                </c:pt>
                <c:pt idx="7">
                  <c:v>6.8000000000000005E-2</c:v>
                </c:pt>
              </c:numCache>
            </c:numRef>
          </c:val>
        </c:ser>
        <c:dLbls>
          <c:showLegendKey val="0"/>
          <c:showVal val="0"/>
          <c:showCatName val="0"/>
          <c:showSerName val="0"/>
          <c:showPercent val="0"/>
          <c:showBubbleSize val="0"/>
        </c:dLbls>
        <c:gapWidth val="100"/>
        <c:axId val="32098176"/>
        <c:axId val="32104448"/>
      </c:barChart>
      <c:catAx>
        <c:axId val="32098176"/>
        <c:scaling>
          <c:orientation val="minMax"/>
        </c:scaling>
        <c:delete val="0"/>
        <c:axPos val="b"/>
        <c:title>
          <c:tx>
            <c:rich>
              <a:bodyPr/>
              <a:lstStyle/>
              <a:p>
                <a:pPr>
                  <a:defRPr sz="1400"/>
                </a:pPr>
                <a:r>
                  <a:rPr lang="en-US" sz="1400" b="0" dirty="0" smtClean="0"/>
                  <a:t>Capability Score*</a:t>
                </a:r>
                <a:endParaRPr lang="en-US" sz="1400" b="0" dirty="0"/>
              </a:p>
            </c:rich>
          </c:tx>
          <c:layout/>
          <c:overlay val="0"/>
        </c:title>
        <c:majorTickMark val="in"/>
        <c:minorTickMark val="none"/>
        <c:tickLblPos val="nextTo"/>
        <c:txPr>
          <a:bodyPr/>
          <a:lstStyle/>
          <a:p>
            <a:pPr>
              <a:defRPr sz="1400"/>
            </a:pPr>
            <a:endParaRPr lang="en-US"/>
          </a:p>
        </c:txPr>
        <c:crossAx val="32104448"/>
        <c:crosses val="autoZero"/>
        <c:auto val="1"/>
        <c:lblAlgn val="ctr"/>
        <c:lblOffset val="100"/>
        <c:noMultiLvlLbl val="0"/>
      </c:catAx>
      <c:valAx>
        <c:axId val="32104448"/>
        <c:scaling>
          <c:orientation val="minMax"/>
        </c:scaling>
        <c:delete val="0"/>
        <c:axPos val="l"/>
        <c:title>
          <c:tx>
            <c:rich>
              <a:bodyPr rot="-5400000" vert="horz"/>
              <a:lstStyle/>
              <a:p>
                <a:pPr>
                  <a:defRPr sz="1400"/>
                </a:pPr>
                <a:r>
                  <a:rPr lang="en-US" sz="1400" b="0" dirty="0" smtClean="0"/>
                  <a:t>Percentage of Institutions</a:t>
                </a:r>
                <a:endParaRPr lang="en-US" sz="1400" b="0" dirty="0"/>
              </a:p>
            </c:rich>
          </c:tx>
          <c:layout/>
          <c:overlay val="0"/>
        </c:title>
        <c:numFmt formatCode="0%" sourceLinked="1"/>
        <c:majorTickMark val="in"/>
        <c:minorTickMark val="none"/>
        <c:tickLblPos val="nextTo"/>
        <c:crossAx val="32098176"/>
        <c:crosses val="autoZero"/>
        <c:crossBetween val="between"/>
      </c:valAx>
    </c:plotArea>
    <c:legend>
      <c:legendPos val="b"/>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2006_q1</c:v>
                </c:pt>
              </c:strCache>
            </c:strRef>
          </c:tx>
          <c:spPr>
            <a:noFill/>
            <a:ln>
              <a:no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Sheet1!$B$2:$B$36</c:f>
              <c:numCache>
                <c:formatCode>General</c:formatCode>
                <c:ptCount val="35"/>
                <c:pt idx="0" formatCode="0.00">
                  <c:v>1058.6443605999996</c:v>
                </c:pt>
                <c:pt idx="6" formatCode="0.00">
                  <c:v>826.22643739</c:v>
                </c:pt>
                <c:pt idx="12" formatCode="0.00">
                  <c:v>682.32966288999955</c:v>
                </c:pt>
                <c:pt idx="18" formatCode="0.00">
                  <c:v>1204.7014681999999</c:v>
                </c:pt>
                <c:pt idx="24" formatCode="0.00">
                  <c:v>658.85288637999997</c:v>
                </c:pt>
                <c:pt idx="30" formatCode="0.00">
                  <c:v>494.11240907000001</c:v>
                </c:pt>
              </c:numCache>
            </c:numRef>
          </c:val>
        </c:ser>
        <c:ser>
          <c:idx val="1"/>
          <c:order val="1"/>
          <c:tx>
            <c:strRef>
              <c:f>Sheet1!$C$1</c:f>
              <c:strCache>
                <c:ptCount val="1"/>
                <c:pt idx="0">
                  <c:v>2006_q2-q1</c:v>
                </c:pt>
              </c:strCache>
            </c:strRef>
          </c:tx>
          <c:spPr>
            <a:ln w="19050" cmpd="sng">
              <a:solidFill>
                <a:schemeClr val="bg1"/>
              </a:solid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Sheet1!$C$2:$C$36</c:f>
              <c:numCache>
                <c:formatCode>General</c:formatCode>
                <c:ptCount val="35"/>
                <c:pt idx="0" formatCode="0.00">
                  <c:v>409.19624599999986</c:v>
                </c:pt>
                <c:pt idx="6" formatCode="0.00">
                  <c:v>300.06240041000001</c:v>
                </c:pt>
                <c:pt idx="12" formatCode="0.00">
                  <c:v>226.32337546999997</c:v>
                </c:pt>
                <c:pt idx="18" formatCode="0.00">
                  <c:v>576.59575380000001</c:v>
                </c:pt>
                <c:pt idx="24" formatCode="0.00">
                  <c:v>204.91089809000005</c:v>
                </c:pt>
                <c:pt idx="30" formatCode="0.00">
                  <c:v>197.87898878000001</c:v>
                </c:pt>
              </c:numCache>
            </c:numRef>
          </c:val>
        </c:ser>
        <c:ser>
          <c:idx val="2"/>
          <c:order val="2"/>
          <c:tx>
            <c:strRef>
              <c:f>Sheet1!$D$1</c:f>
              <c:strCache>
                <c:ptCount val="1"/>
                <c:pt idx="0">
                  <c:v>2006_q3-q2</c:v>
                </c:pt>
              </c:strCache>
            </c:strRef>
          </c:tx>
          <c:spPr>
            <a:ln w="19050" cmpd="sng">
              <a:solidFill>
                <a:schemeClr val="bg1"/>
              </a:solid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Sheet1!$D$2:$D$36</c:f>
              <c:numCache>
                <c:formatCode>General</c:formatCode>
                <c:ptCount val="35"/>
                <c:pt idx="0" formatCode="0.00">
                  <c:v>873.27370110000049</c:v>
                </c:pt>
                <c:pt idx="6" formatCode="0.00">
                  <c:v>391.79824979999978</c:v>
                </c:pt>
                <c:pt idx="12" formatCode="0.00">
                  <c:v>294.60163383999998</c:v>
                </c:pt>
                <c:pt idx="18" formatCode="0.00">
                  <c:v>735.18533110000044</c:v>
                </c:pt>
                <c:pt idx="24" formatCode="0.00">
                  <c:v>383.87744023000016</c:v>
                </c:pt>
                <c:pt idx="30" formatCode="0.00">
                  <c:v>243.83672888000007</c:v>
                </c:pt>
              </c:numCache>
            </c:numRef>
          </c:val>
        </c:ser>
        <c:ser>
          <c:idx val="3"/>
          <c:order val="3"/>
          <c:tx>
            <c:strRef>
              <c:f>Sheet1!$E$1</c:f>
              <c:strCache>
                <c:ptCount val="1"/>
                <c:pt idx="0">
                  <c:v>2007_q1</c:v>
                </c:pt>
              </c:strCache>
            </c:strRef>
          </c:tx>
          <c:spPr>
            <a:noFill/>
            <a:ln>
              <a:no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Sheet1!$E$2:$E$36</c:f>
              <c:numCache>
                <c:formatCode>0.00</c:formatCode>
                <c:ptCount val="35"/>
                <c:pt idx="1">
                  <c:v>1062.0086788000001</c:v>
                </c:pt>
                <c:pt idx="7">
                  <c:v>834.93361242999981</c:v>
                </c:pt>
                <c:pt idx="13">
                  <c:v>689.35280917999967</c:v>
                </c:pt>
                <c:pt idx="19">
                  <c:v>1162.8837859</c:v>
                </c:pt>
                <c:pt idx="25">
                  <c:v>595.46439950000001</c:v>
                </c:pt>
                <c:pt idx="31">
                  <c:v>467.81404585000001</c:v>
                </c:pt>
              </c:numCache>
            </c:numRef>
          </c:val>
        </c:ser>
        <c:ser>
          <c:idx val="4"/>
          <c:order val="4"/>
          <c:tx>
            <c:strRef>
              <c:f>Sheet1!$F$1</c:f>
              <c:strCache>
                <c:ptCount val="1"/>
                <c:pt idx="0">
                  <c:v>2007_q2-q1</c:v>
                </c:pt>
              </c:strCache>
            </c:strRef>
          </c:tx>
          <c:spPr>
            <a:ln w="19050" cmpd="sng">
              <a:solidFill>
                <a:schemeClr val="bg1"/>
              </a:solid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Sheet1!$F$2:$F$36</c:f>
              <c:numCache>
                <c:formatCode>0.00</c:formatCode>
                <c:ptCount val="35"/>
                <c:pt idx="1">
                  <c:v>410.49457429999967</c:v>
                </c:pt>
                <c:pt idx="7">
                  <c:v>278.39091256999984</c:v>
                </c:pt>
                <c:pt idx="13">
                  <c:v>216.25574425000002</c:v>
                </c:pt>
                <c:pt idx="19">
                  <c:v>575.79247379999993</c:v>
                </c:pt>
                <c:pt idx="25">
                  <c:v>236.14747467999996</c:v>
                </c:pt>
                <c:pt idx="31">
                  <c:v>221.59396048999997</c:v>
                </c:pt>
              </c:numCache>
            </c:numRef>
          </c:val>
        </c:ser>
        <c:ser>
          <c:idx val="5"/>
          <c:order val="5"/>
          <c:tx>
            <c:strRef>
              <c:f>Sheet1!$G$1</c:f>
              <c:strCache>
                <c:ptCount val="1"/>
                <c:pt idx="0">
                  <c:v>2007_q3-q2</c:v>
                </c:pt>
              </c:strCache>
            </c:strRef>
          </c:tx>
          <c:spPr>
            <a:ln w="19050" cmpd="sng">
              <a:solidFill>
                <a:schemeClr val="bg1"/>
              </a:solid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Sheet1!$G$2:$G$36</c:f>
              <c:numCache>
                <c:formatCode>0.00</c:formatCode>
                <c:ptCount val="35"/>
                <c:pt idx="1">
                  <c:v>904.47501309999961</c:v>
                </c:pt>
                <c:pt idx="7">
                  <c:v>384.61239419999998</c:v>
                </c:pt>
                <c:pt idx="13">
                  <c:v>298.69310196999993</c:v>
                </c:pt>
                <c:pt idx="19">
                  <c:v>841.02516109999988</c:v>
                </c:pt>
                <c:pt idx="25">
                  <c:v>304.97225712000011</c:v>
                </c:pt>
                <c:pt idx="31">
                  <c:v>246.54407369999993</c:v>
                </c:pt>
              </c:numCache>
            </c:numRef>
          </c:val>
        </c:ser>
        <c:ser>
          <c:idx val="6"/>
          <c:order val="6"/>
          <c:tx>
            <c:strRef>
              <c:f>Sheet1!$H$1</c:f>
              <c:strCache>
                <c:ptCount val="1"/>
                <c:pt idx="0">
                  <c:v>2008_q1</c:v>
                </c:pt>
              </c:strCache>
            </c:strRef>
          </c:tx>
          <c:spPr>
            <a:noFill/>
            <a:ln>
              <a:no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Sheet1!$H$2:$H$36</c:f>
              <c:numCache>
                <c:formatCode>General</c:formatCode>
                <c:ptCount val="35"/>
                <c:pt idx="2" formatCode="0.00">
                  <c:v>1075.8855013000004</c:v>
                </c:pt>
                <c:pt idx="8" formatCode="0.00">
                  <c:v>828.27641960000005</c:v>
                </c:pt>
                <c:pt idx="14" formatCode="0.00">
                  <c:v>699.54054266000003</c:v>
                </c:pt>
                <c:pt idx="20" formatCode="0.00">
                  <c:v>1136.2677855000004</c:v>
                </c:pt>
                <c:pt idx="26" formatCode="0.00">
                  <c:v>630.60954037000022</c:v>
                </c:pt>
                <c:pt idx="32" formatCode="0.00">
                  <c:v>481.25870085000003</c:v>
                </c:pt>
              </c:numCache>
            </c:numRef>
          </c:val>
        </c:ser>
        <c:ser>
          <c:idx val="7"/>
          <c:order val="7"/>
          <c:tx>
            <c:strRef>
              <c:f>Sheet1!$I$1</c:f>
              <c:strCache>
                <c:ptCount val="1"/>
                <c:pt idx="0">
                  <c:v>2008_q2-q1</c:v>
                </c:pt>
              </c:strCache>
            </c:strRef>
          </c:tx>
          <c:spPr>
            <a:ln w="19050" cmpd="sng">
              <a:solidFill>
                <a:schemeClr val="bg1"/>
              </a:solid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Sheet1!$I$2:$I$36</c:f>
              <c:numCache>
                <c:formatCode>General</c:formatCode>
                <c:ptCount val="35"/>
                <c:pt idx="2" formatCode="0.00">
                  <c:v>319.32090360000007</c:v>
                </c:pt>
                <c:pt idx="8" formatCode="0.00">
                  <c:v>282.27530779999967</c:v>
                </c:pt>
                <c:pt idx="14" formatCode="0.00">
                  <c:v>217.86096227999997</c:v>
                </c:pt>
                <c:pt idx="20" formatCode="0.00">
                  <c:v>554.73505509999973</c:v>
                </c:pt>
                <c:pt idx="26" formatCode="0.00">
                  <c:v>342.84785073000012</c:v>
                </c:pt>
                <c:pt idx="32" formatCode="0.00">
                  <c:v>195.16282787</c:v>
                </c:pt>
              </c:numCache>
            </c:numRef>
          </c:val>
        </c:ser>
        <c:ser>
          <c:idx val="8"/>
          <c:order val="8"/>
          <c:tx>
            <c:strRef>
              <c:f>Sheet1!$J$1</c:f>
              <c:strCache>
                <c:ptCount val="1"/>
                <c:pt idx="0">
                  <c:v>2008_q3-q2</c:v>
                </c:pt>
              </c:strCache>
            </c:strRef>
          </c:tx>
          <c:spPr>
            <a:ln w="19050" cmpd="sng">
              <a:solidFill>
                <a:schemeClr val="bg1"/>
              </a:solid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Sheet1!$J$2:$J$36</c:f>
              <c:numCache>
                <c:formatCode>General</c:formatCode>
                <c:ptCount val="35"/>
                <c:pt idx="2" formatCode="0.00">
                  <c:v>537.15403279999987</c:v>
                </c:pt>
                <c:pt idx="8" formatCode="0.00">
                  <c:v>365.43054130000019</c:v>
                </c:pt>
                <c:pt idx="14" formatCode="0.00">
                  <c:v>312.31802125999991</c:v>
                </c:pt>
                <c:pt idx="20" formatCode="0.00">
                  <c:v>817.88894559999994</c:v>
                </c:pt>
                <c:pt idx="26" formatCode="0.00">
                  <c:v>302.39600499999995</c:v>
                </c:pt>
                <c:pt idx="32" formatCode="0.00">
                  <c:v>252.80618966000009</c:v>
                </c:pt>
              </c:numCache>
            </c:numRef>
          </c:val>
        </c:ser>
        <c:ser>
          <c:idx val="9"/>
          <c:order val="9"/>
          <c:tx>
            <c:strRef>
              <c:f>Sheet1!$K$1</c:f>
              <c:strCache>
                <c:ptCount val="1"/>
                <c:pt idx="0">
                  <c:v>2009_q1</c:v>
                </c:pt>
              </c:strCache>
            </c:strRef>
          </c:tx>
          <c:spPr>
            <a:noFill/>
            <a:ln>
              <a:no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Sheet1!$K$2:$K$36</c:f>
              <c:numCache>
                <c:formatCode>General</c:formatCode>
                <c:ptCount val="35"/>
                <c:pt idx="3" formatCode="0.00">
                  <c:v>1029.5551003</c:v>
                </c:pt>
                <c:pt idx="9" formatCode="0.00">
                  <c:v>842.94297620999998</c:v>
                </c:pt>
                <c:pt idx="15" formatCode="0.00">
                  <c:v>720.86554473999979</c:v>
                </c:pt>
                <c:pt idx="21" formatCode="0.00">
                  <c:v>1152.9963462999995</c:v>
                </c:pt>
                <c:pt idx="27" formatCode="0.00">
                  <c:v>586.41203901999972</c:v>
                </c:pt>
                <c:pt idx="33" formatCode="0.00">
                  <c:v>471.97585325999989</c:v>
                </c:pt>
              </c:numCache>
            </c:numRef>
          </c:val>
        </c:ser>
        <c:ser>
          <c:idx val="10"/>
          <c:order val="10"/>
          <c:tx>
            <c:strRef>
              <c:f>Sheet1!$L$1</c:f>
              <c:strCache>
                <c:ptCount val="1"/>
                <c:pt idx="0">
                  <c:v>2009_q2-q1</c:v>
                </c:pt>
              </c:strCache>
            </c:strRef>
          </c:tx>
          <c:spPr>
            <a:ln w="19050" cmpd="sng">
              <a:solidFill>
                <a:schemeClr val="bg1"/>
              </a:solid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Sheet1!$L$2:$L$36</c:f>
              <c:numCache>
                <c:formatCode>General</c:formatCode>
                <c:ptCount val="35"/>
                <c:pt idx="3" formatCode="0.00">
                  <c:v>353.0201887999998</c:v>
                </c:pt>
                <c:pt idx="9" formatCode="0.00">
                  <c:v>285.75604869000006</c:v>
                </c:pt>
                <c:pt idx="15" formatCode="0.00">
                  <c:v>235.81609659000003</c:v>
                </c:pt>
                <c:pt idx="21" formatCode="0.00">
                  <c:v>568.86600879999969</c:v>
                </c:pt>
                <c:pt idx="27" formatCode="0.00">
                  <c:v>272.4627009699999</c:v>
                </c:pt>
                <c:pt idx="33" formatCode="0.00">
                  <c:v>195.00255104999997</c:v>
                </c:pt>
              </c:numCache>
            </c:numRef>
          </c:val>
        </c:ser>
        <c:ser>
          <c:idx val="11"/>
          <c:order val="11"/>
          <c:tx>
            <c:strRef>
              <c:f>Sheet1!$M$1</c:f>
              <c:strCache>
                <c:ptCount val="1"/>
                <c:pt idx="0">
                  <c:v>2009_q3-q2</c:v>
                </c:pt>
              </c:strCache>
            </c:strRef>
          </c:tx>
          <c:spPr>
            <a:ln w="19050" cmpd="sng">
              <a:solidFill>
                <a:schemeClr val="bg1"/>
              </a:solid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Sheet1!$M$2:$M$36</c:f>
              <c:numCache>
                <c:formatCode>General</c:formatCode>
                <c:ptCount val="35"/>
                <c:pt idx="3" formatCode="0.00">
                  <c:v>664.28842510000004</c:v>
                </c:pt>
                <c:pt idx="9" formatCode="0.00">
                  <c:v>370.02720699999975</c:v>
                </c:pt>
                <c:pt idx="15" formatCode="0.00">
                  <c:v>295.18518646999985</c:v>
                </c:pt>
                <c:pt idx="21" formatCode="0.00">
                  <c:v>986.39708299999961</c:v>
                </c:pt>
                <c:pt idx="27" formatCode="0.00">
                  <c:v>296.88474131000021</c:v>
                </c:pt>
                <c:pt idx="33" formatCode="0.00">
                  <c:v>218.50516691000007</c:v>
                </c:pt>
              </c:numCache>
            </c:numRef>
          </c:val>
        </c:ser>
        <c:ser>
          <c:idx val="12"/>
          <c:order val="12"/>
          <c:tx>
            <c:strRef>
              <c:f>Sheet1!$N$1</c:f>
              <c:strCache>
                <c:ptCount val="1"/>
                <c:pt idx="0">
                  <c:v>2010_q1</c:v>
                </c:pt>
              </c:strCache>
            </c:strRef>
          </c:tx>
          <c:spPr>
            <a:noFill/>
            <a:ln>
              <a:no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Sheet1!$N$2:$N$36</c:f>
              <c:numCache>
                <c:formatCode>General</c:formatCode>
                <c:ptCount val="35"/>
                <c:pt idx="4" formatCode="0.00">
                  <c:v>985.14255086999981</c:v>
                </c:pt>
                <c:pt idx="10" formatCode="0.00">
                  <c:v>760.00922226</c:v>
                </c:pt>
                <c:pt idx="16" formatCode="0.00">
                  <c:v>627.63451865000002</c:v>
                </c:pt>
                <c:pt idx="22" formatCode="0.00">
                  <c:v>1231.0703957000001</c:v>
                </c:pt>
                <c:pt idx="28" formatCode="0.00">
                  <c:v>643.43311687999972</c:v>
                </c:pt>
                <c:pt idx="34" formatCode="0.00">
                  <c:v>434.90717299999989</c:v>
                </c:pt>
              </c:numCache>
            </c:numRef>
          </c:val>
        </c:ser>
        <c:ser>
          <c:idx val="13"/>
          <c:order val="13"/>
          <c:tx>
            <c:strRef>
              <c:f>Sheet1!$O$1</c:f>
              <c:strCache>
                <c:ptCount val="1"/>
                <c:pt idx="0">
                  <c:v>2010_q2-q1</c:v>
                </c:pt>
              </c:strCache>
            </c:strRef>
          </c:tx>
          <c:spPr>
            <a:ln w="19050" cmpd="sng">
              <a:solidFill>
                <a:schemeClr val="bg1"/>
              </a:solid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Sheet1!$O$2:$O$36</c:f>
              <c:numCache>
                <c:formatCode>General</c:formatCode>
                <c:ptCount val="35"/>
                <c:pt idx="4" formatCode="0.00">
                  <c:v>330.36458333000024</c:v>
                </c:pt>
                <c:pt idx="10" formatCode="0.00">
                  <c:v>318.51486294</c:v>
                </c:pt>
                <c:pt idx="16" formatCode="0.00">
                  <c:v>238.87049571</c:v>
                </c:pt>
                <c:pt idx="22" formatCode="0.00">
                  <c:v>650.98164339999971</c:v>
                </c:pt>
                <c:pt idx="28" formatCode="0.00">
                  <c:v>339.26709785000003</c:v>
                </c:pt>
                <c:pt idx="34" formatCode="0.00">
                  <c:v>121.53612351000001</c:v>
                </c:pt>
              </c:numCache>
            </c:numRef>
          </c:val>
        </c:ser>
        <c:ser>
          <c:idx val="14"/>
          <c:order val="14"/>
          <c:tx>
            <c:strRef>
              <c:f>Sheet1!$P$1</c:f>
              <c:strCache>
                <c:ptCount val="1"/>
                <c:pt idx="0">
                  <c:v>2010_q3-q2</c:v>
                </c:pt>
              </c:strCache>
            </c:strRef>
          </c:tx>
          <c:spPr>
            <a:ln w="19050" cmpd="sng">
              <a:solidFill>
                <a:schemeClr val="bg1"/>
              </a:solidFill>
            </a:ln>
          </c:spPr>
          <c:invertIfNegative val="0"/>
          <c:cat>
            <c:strRef>
              <c:f>Sheet1!$A$2:$A$36</c:f>
              <c:strCache>
                <c:ptCount val="33"/>
                <c:pt idx="2">
                  <c:v>DR EXT</c:v>
                </c:pt>
                <c:pt idx="5">
                  <c:v> </c:v>
                </c:pt>
                <c:pt idx="8">
                  <c:v>DR INT</c:v>
                </c:pt>
                <c:pt idx="14">
                  <c:v>MA</c:v>
                </c:pt>
                <c:pt idx="20">
                  <c:v>BA LA</c:v>
                </c:pt>
                <c:pt idx="26">
                  <c:v>BA GEN</c:v>
                </c:pt>
                <c:pt idx="32">
                  <c:v>AA</c:v>
                </c:pt>
              </c:strCache>
            </c:strRef>
          </c:cat>
          <c:val>
            <c:numRef>
              <c:f>Sheet1!$P$2:$P$36</c:f>
              <c:numCache>
                <c:formatCode>General</c:formatCode>
                <c:ptCount val="35"/>
                <c:pt idx="4" formatCode="0.00">
                  <c:v>677.26991549999957</c:v>
                </c:pt>
                <c:pt idx="10" formatCode="0.00">
                  <c:v>271.17240660000027</c:v>
                </c:pt>
                <c:pt idx="16" formatCode="0.00">
                  <c:v>411.54772174000004</c:v>
                </c:pt>
                <c:pt idx="22" formatCode="0.00">
                  <c:v>772.41192969999997</c:v>
                </c:pt>
                <c:pt idx="28" formatCode="0.00">
                  <c:v>473.2708191700001</c:v>
                </c:pt>
                <c:pt idx="34" formatCode="0.00">
                  <c:v>228.94568015999999</c:v>
                </c:pt>
              </c:numCache>
            </c:numRef>
          </c:val>
        </c:ser>
        <c:dLbls>
          <c:showLegendKey val="0"/>
          <c:showVal val="0"/>
          <c:showCatName val="0"/>
          <c:showSerName val="0"/>
          <c:showPercent val="0"/>
          <c:showBubbleSize val="0"/>
        </c:dLbls>
        <c:gapWidth val="0"/>
        <c:overlap val="100"/>
        <c:axId val="177324800"/>
        <c:axId val="177326336"/>
      </c:barChart>
      <c:catAx>
        <c:axId val="177324800"/>
        <c:scaling>
          <c:orientation val="minMax"/>
        </c:scaling>
        <c:delete val="0"/>
        <c:axPos val="b"/>
        <c:majorTickMark val="in"/>
        <c:minorTickMark val="none"/>
        <c:tickLblPos val="nextTo"/>
        <c:txPr>
          <a:bodyPr/>
          <a:lstStyle/>
          <a:p>
            <a:pPr>
              <a:defRPr sz="1600"/>
            </a:pPr>
            <a:endParaRPr lang="en-US"/>
          </a:p>
        </c:txPr>
        <c:crossAx val="177326336"/>
        <c:crosses val="autoZero"/>
        <c:auto val="1"/>
        <c:lblAlgn val="ctr"/>
        <c:lblOffset val="100"/>
        <c:noMultiLvlLbl val="0"/>
      </c:catAx>
      <c:valAx>
        <c:axId val="177326336"/>
        <c:scaling>
          <c:orientation val="minMax"/>
          <c:max val="3000"/>
          <c:min val="0"/>
        </c:scaling>
        <c:delete val="0"/>
        <c:axPos val="l"/>
        <c:majorGridlines>
          <c:spPr>
            <a:ln>
              <a:noFill/>
            </a:ln>
          </c:spPr>
        </c:majorGridlines>
        <c:numFmt formatCode="&quot;$&quot;#,##0" sourceLinked="0"/>
        <c:majorTickMark val="in"/>
        <c:minorTickMark val="none"/>
        <c:tickLblPos val="nextTo"/>
        <c:txPr>
          <a:bodyPr/>
          <a:lstStyle/>
          <a:p>
            <a:pPr>
              <a:defRPr sz="1200"/>
            </a:pPr>
            <a:endParaRPr lang="en-US"/>
          </a:p>
        </c:txPr>
        <c:crossAx val="1773248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94430036730849"/>
          <c:y val="3.7972940361427787E-2"/>
          <c:w val="0.87715277704269046"/>
          <c:h val="0.71416787502875811"/>
        </c:manualLayout>
      </c:layout>
      <c:barChart>
        <c:barDir val="col"/>
        <c:grouping val="clustered"/>
        <c:varyColors val="0"/>
        <c:ser>
          <c:idx val="0"/>
          <c:order val="0"/>
          <c:tx>
            <c:strRef>
              <c:f>Sheet1!$B$1</c:f>
              <c:strCache>
                <c:ptCount val="1"/>
                <c:pt idx="0">
                  <c:v>AA</c:v>
                </c:pt>
              </c:strCache>
            </c:strRef>
          </c:tx>
          <c:invertIfNegative val="0"/>
          <c:cat>
            <c:strRef>
              <c:f>Sheet1!$A$2:$A$5</c:f>
              <c:strCache>
                <c:ptCount val="4"/>
                <c:pt idx="0">
                  <c:v>Google</c:v>
                </c:pt>
                <c:pt idx="1">
                  <c:v>Microsoft</c:v>
                </c:pt>
                <c:pt idx="2">
                  <c:v>Google and Microsoft</c:v>
                </c:pt>
                <c:pt idx="3">
                  <c:v>Other</c:v>
                </c:pt>
              </c:strCache>
            </c:strRef>
          </c:cat>
          <c:val>
            <c:numRef>
              <c:f>Sheet1!$B$2:$B$5</c:f>
              <c:numCache>
                <c:formatCode>0%</c:formatCode>
                <c:ptCount val="4"/>
                <c:pt idx="0">
                  <c:v>0.61</c:v>
                </c:pt>
                <c:pt idx="1">
                  <c:v>0.38</c:v>
                </c:pt>
                <c:pt idx="2">
                  <c:v>0</c:v>
                </c:pt>
                <c:pt idx="3">
                  <c:v>0.01</c:v>
                </c:pt>
              </c:numCache>
            </c:numRef>
          </c:val>
        </c:ser>
        <c:ser>
          <c:idx val="1"/>
          <c:order val="1"/>
          <c:tx>
            <c:strRef>
              <c:f>Sheet1!$C$1</c:f>
              <c:strCache>
                <c:ptCount val="1"/>
                <c:pt idx="0">
                  <c:v>BA LA</c:v>
                </c:pt>
              </c:strCache>
            </c:strRef>
          </c:tx>
          <c:invertIfNegative val="0"/>
          <c:cat>
            <c:strRef>
              <c:f>Sheet1!$A$2:$A$5</c:f>
              <c:strCache>
                <c:ptCount val="4"/>
                <c:pt idx="0">
                  <c:v>Google</c:v>
                </c:pt>
                <c:pt idx="1">
                  <c:v>Microsoft</c:v>
                </c:pt>
                <c:pt idx="2">
                  <c:v>Google and Microsoft</c:v>
                </c:pt>
                <c:pt idx="3">
                  <c:v>Other</c:v>
                </c:pt>
              </c:strCache>
            </c:strRef>
          </c:cat>
          <c:val>
            <c:numRef>
              <c:f>Sheet1!$C$2:$C$5</c:f>
              <c:numCache>
                <c:formatCode>0%</c:formatCode>
                <c:ptCount val="4"/>
                <c:pt idx="0">
                  <c:v>0.83</c:v>
                </c:pt>
                <c:pt idx="1">
                  <c:v>0.14000000000000001</c:v>
                </c:pt>
                <c:pt idx="2">
                  <c:v>0</c:v>
                </c:pt>
                <c:pt idx="3">
                  <c:v>0.02</c:v>
                </c:pt>
              </c:numCache>
            </c:numRef>
          </c:val>
        </c:ser>
        <c:ser>
          <c:idx val="2"/>
          <c:order val="2"/>
          <c:tx>
            <c:strRef>
              <c:f>Sheet1!$D$1</c:f>
              <c:strCache>
                <c:ptCount val="1"/>
                <c:pt idx="0">
                  <c:v>BA Other</c:v>
                </c:pt>
              </c:strCache>
            </c:strRef>
          </c:tx>
          <c:invertIfNegative val="0"/>
          <c:cat>
            <c:strRef>
              <c:f>Sheet1!$A$2:$A$5</c:f>
              <c:strCache>
                <c:ptCount val="4"/>
                <c:pt idx="0">
                  <c:v>Google</c:v>
                </c:pt>
                <c:pt idx="1">
                  <c:v>Microsoft</c:v>
                </c:pt>
                <c:pt idx="2">
                  <c:v>Google and Microsoft</c:v>
                </c:pt>
                <c:pt idx="3">
                  <c:v>Other</c:v>
                </c:pt>
              </c:strCache>
            </c:strRef>
          </c:cat>
          <c:val>
            <c:numRef>
              <c:f>Sheet1!$D$2:$D$5</c:f>
              <c:numCache>
                <c:formatCode>0%</c:formatCode>
                <c:ptCount val="4"/>
                <c:pt idx="0">
                  <c:v>0.39</c:v>
                </c:pt>
                <c:pt idx="1">
                  <c:v>0.54</c:v>
                </c:pt>
                <c:pt idx="2">
                  <c:v>7.0000000000000007E-2</c:v>
                </c:pt>
                <c:pt idx="3">
                  <c:v>0</c:v>
                </c:pt>
              </c:numCache>
            </c:numRef>
          </c:val>
        </c:ser>
        <c:ser>
          <c:idx val="3"/>
          <c:order val="3"/>
          <c:tx>
            <c:strRef>
              <c:f>Sheet1!$E$1</c:f>
              <c:strCache>
                <c:ptCount val="1"/>
                <c:pt idx="0">
                  <c:v>MA</c:v>
                </c:pt>
              </c:strCache>
            </c:strRef>
          </c:tx>
          <c:invertIfNegative val="0"/>
          <c:cat>
            <c:strRef>
              <c:f>Sheet1!$A$2:$A$5</c:f>
              <c:strCache>
                <c:ptCount val="4"/>
                <c:pt idx="0">
                  <c:v>Google</c:v>
                </c:pt>
                <c:pt idx="1">
                  <c:v>Microsoft</c:v>
                </c:pt>
                <c:pt idx="2">
                  <c:v>Google and Microsoft</c:v>
                </c:pt>
                <c:pt idx="3">
                  <c:v>Other</c:v>
                </c:pt>
              </c:strCache>
            </c:strRef>
          </c:cat>
          <c:val>
            <c:numRef>
              <c:f>Sheet1!$E$2:$E$5</c:f>
              <c:numCache>
                <c:formatCode>0%</c:formatCode>
                <c:ptCount val="4"/>
                <c:pt idx="0">
                  <c:v>0.6</c:v>
                </c:pt>
                <c:pt idx="1">
                  <c:v>0.35</c:v>
                </c:pt>
                <c:pt idx="2">
                  <c:v>0.02</c:v>
                </c:pt>
                <c:pt idx="3">
                  <c:v>0.04</c:v>
                </c:pt>
              </c:numCache>
            </c:numRef>
          </c:val>
        </c:ser>
        <c:ser>
          <c:idx val="4"/>
          <c:order val="4"/>
          <c:tx>
            <c:strRef>
              <c:f>Sheet1!$F$1</c:f>
              <c:strCache>
                <c:ptCount val="1"/>
                <c:pt idx="0">
                  <c:v>DR</c:v>
                </c:pt>
              </c:strCache>
            </c:strRef>
          </c:tx>
          <c:invertIfNegative val="0"/>
          <c:cat>
            <c:strRef>
              <c:f>Sheet1!$A$2:$A$5</c:f>
              <c:strCache>
                <c:ptCount val="4"/>
                <c:pt idx="0">
                  <c:v>Google</c:v>
                </c:pt>
                <c:pt idx="1">
                  <c:v>Microsoft</c:v>
                </c:pt>
                <c:pt idx="2">
                  <c:v>Google and Microsoft</c:v>
                </c:pt>
                <c:pt idx="3">
                  <c:v>Other</c:v>
                </c:pt>
              </c:strCache>
            </c:strRef>
          </c:cat>
          <c:val>
            <c:numRef>
              <c:f>Sheet1!$F$2:$F$5</c:f>
              <c:numCache>
                <c:formatCode>0%</c:formatCode>
                <c:ptCount val="4"/>
                <c:pt idx="0">
                  <c:v>0.52</c:v>
                </c:pt>
                <c:pt idx="1">
                  <c:v>0.38</c:v>
                </c:pt>
                <c:pt idx="2">
                  <c:v>0.05</c:v>
                </c:pt>
                <c:pt idx="3">
                  <c:v>0.05</c:v>
                </c:pt>
              </c:numCache>
            </c:numRef>
          </c:val>
        </c:ser>
        <c:dLbls>
          <c:showLegendKey val="0"/>
          <c:showVal val="0"/>
          <c:showCatName val="0"/>
          <c:showSerName val="0"/>
          <c:showPercent val="0"/>
          <c:showBubbleSize val="0"/>
        </c:dLbls>
        <c:gapWidth val="150"/>
        <c:axId val="170600320"/>
        <c:axId val="170601856"/>
      </c:barChart>
      <c:catAx>
        <c:axId val="170600320"/>
        <c:scaling>
          <c:orientation val="minMax"/>
        </c:scaling>
        <c:delete val="0"/>
        <c:axPos val="b"/>
        <c:majorTickMark val="none"/>
        <c:minorTickMark val="none"/>
        <c:tickLblPos val="nextTo"/>
        <c:crossAx val="170601856"/>
        <c:crosses val="autoZero"/>
        <c:auto val="1"/>
        <c:lblAlgn val="ctr"/>
        <c:lblOffset val="100"/>
        <c:noMultiLvlLbl val="0"/>
      </c:catAx>
      <c:valAx>
        <c:axId val="170601856"/>
        <c:scaling>
          <c:orientation val="minMax"/>
          <c:max val="1"/>
        </c:scaling>
        <c:delete val="0"/>
        <c:axPos val="l"/>
        <c:numFmt formatCode="0%" sourceLinked="1"/>
        <c:majorTickMark val="in"/>
        <c:minorTickMark val="none"/>
        <c:tickLblPos val="nextTo"/>
        <c:crossAx val="170600320"/>
        <c:crosses val="autoZero"/>
        <c:crossBetween val="between"/>
        <c:majorUnit val="0.2"/>
      </c:valAx>
    </c:plotArea>
    <c:legend>
      <c:legendPos val="r"/>
      <c:layout>
        <c:manualLayout>
          <c:xMode val="edge"/>
          <c:yMode val="edge"/>
          <c:x val="0.73010729924174267"/>
          <c:y val="0.2435745451094859"/>
          <c:w val="0.13844730716892545"/>
          <c:h val="0.37186187726870357"/>
        </c:manualLayout>
      </c:layout>
      <c:overlay val="1"/>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19737941307533"/>
          <c:y val="8.1245628546026932E-2"/>
          <c:w val="0.8398268181079136"/>
          <c:h val="0.72470511143993854"/>
        </c:manualLayout>
      </c:layout>
      <c:barChart>
        <c:barDir val="col"/>
        <c:grouping val="clustered"/>
        <c:varyColors val="0"/>
        <c:ser>
          <c:idx val="0"/>
          <c:order val="0"/>
          <c:tx>
            <c:strRef>
              <c:f>Sheet1!$B$1</c:f>
              <c:strCache>
                <c:ptCount val="1"/>
                <c:pt idx="0">
                  <c:v>2005</c:v>
                </c:pt>
              </c:strCache>
            </c:strRef>
          </c:tx>
          <c:invertIfNegative val="0"/>
          <c:dLbls>
            <c:showLegendKey val="0"/>
            <c:showVal val="1"/>
            <c:showCatName val="0"/>
            <c:showSerName val="0"/>
            <c:showPercent val="0"/>
            <c:showBubbleSize val="0"/>
            <c:showLeaderLines val="0"/>
          </c:dLbls>
          <c:cat>
            <c:strRef>
              <c:f>Sheet1!$A$2:$A$4</c:f>
              <c:strCache>
                <c:ptCount val="3"/>
                <c:pt idx="0">
                  <c:v>Using strong passwords</c:v>
                </c:pt>
                <c:pt idx="1">
                  <c:v>Identifiers unique for all time in all cases</c:v>
                </c:pt>
                <c:pt idx="2">
                  <c:v>Prohibiting unencrypted passwords in all cases</c:v>
                </c:pt>
              </c:strCache>
            </c:strRef>
          </c:cat>
          <c:val>
            <c:numRef>
              <c:f>Sheet1!$B$2:$B$4</c:f>
              <c:numCache>
                <c:formatCode>0%</c:formatCode>
                <c:ptCount val="3"/>
                <c:pt idx="0">
                  <c:v>0.59199999999999997</c:v>
                </c:pt>
                <c:pt idx="1">
                  <c:v>0.44900000000000001</c:v>
                </c:pt>
                <c:pt idx="2">
                  <c:v>0.28699999999999998</c:v>
                </c:pt>
              </c:numCache>
            </c:numRef>
          </c:val>
        </c:ser>
        <c:ser>
          <c:idx val="1"/>
          <c:order val="1"/>
          <c:tx>
            <c:strRef>
              <c:f>Sheet1!$C$1</c:f>
              <c:strCache>
                <c:ptCount val="1"/>
                <c:pt idx="0">
                  <c:v>2010</c:v>
                </c:pt>
              </c:strCache>
            </c:strRef>
          </c:tx>
          <c:invertIfNegative val="0"/>
          <c:dLbls>
            <c:showLegendKey val="0"/>
            <c:showVal val="1"/>
            <c:showCatName val="0"/>
            <c:showSerName val="0"/>
            <c:showPercent val="0"/>
            <c:showBubbleSize val="0"/>
            <c:showLeaderLines val="0"/>
          </c:dLbls>
          <c:cat>
            <c:strRef>
              <c:f>Sheet1!$A$2:$A$4</c:f>
              <c:strCache>
                <c:ptCount val="3"/>
                <c:pt idx="0">
                  <c:v>Using strong passwords</c:v>
                </c:pt>
                <c:pt idx="1">
                  <c:v>Identifiers unique for all time in all cases</c:v>
                </c:pt>
                <c:pt idx="2">
                  <c:v>Prohibiting unencrypted passwords in all cases</c:v>
                </c:pt>
              </c:strCache>
            </c:strRef>
          </c:cat>
          <c:val>
            <c:numRef>
              <c:f>Sheet1!$C$2:$C$4</c:f>
              <c:numCache>
                <c:formatCode>0%</c:formatCode>
                <c:ptCount val="3"/>
                <c:pt idx="0">
                  <c:v>0.75</c:v>
                </c:pt>
                <c:pt idx="1">
                  <c:v>0.63900000000000001</c:v>
                </c:pt>
                <c:pt idx="2">
                  <c:v>0.57599999999999996</c:v>
                </c:pt>
              </c:numCache>
            </c:numRef>
          </c:val>
        </c:ser>
        <c:dLbls>
          <c:showLegendKey val="0"/>
          <c:showVal val="0"/>
          <c:showCatName val="0"/>
          <c:showSerName val="0"/>
          <c:showPercent val="0"/>
          <c:showBubbleSize val="0"/>
        </c:dLbls>
        <c:gapWidth val="150"/>
        <c:axId val="57451648"/>
        <c:axId val="57453568"/>
      </c:barChart>
      <c:catAx>
        <c:axId val="57451648"/>
        <c:scaling>
          <c:orientation val="minMax"/>
        </c:scaling>
        <c:delete val="0"/>
        <c:axPos val="b"/>
        <c:numFmt formatCode="General" sourceLinked="1"/>
        <c:majorTickMark val="in"/>
        <c:minorTickMark val="none"/>
        <c:tickLblPos val="nextTo"/>
        <c:crossAx val="57453568"/>
        <c:crosses val="autoZero"/>
        <c:auto val="1"/>
        <c:lblAlgn val="ctr"/>
        <c:lblOffset val="100"/>
        <c:noMultiLvlLbl val="0"/>
      </c:catAx>
      <c:valAx>
        <c:axId val="57453568"/>
        <c:scaling>
          <c:orientation val="minMax"/>
        </c:scaling>
        <c:delete val="0"/>
        <c:axPos val="l"/>
        <c:title>
          <c:tx>
            <c:rich>
              <a:bodyPr rot="-5400000" vert="horz"/>
              <a:lstStyle/>
              <a:p>
                <a:pPr>
                  <a:defRPr b="0"/>
                </a:pPr>
                <a:r>
                  <a:rPr lang="en-US" b="0"/>
                  <a:t>Percentage of Institutions</a:t>
                </a:r>
              </a:p>
            </c:rich>
          </c:tx>
          <c:layout>
            <c:manualLayout>
              <c:xMode val="edge"/>
              <c:yMode val="edge"/>
              <c:x val="1.4887282007656318E-2"/>
              <c:y val="0.24645414032962221"/>
            </c:manualLayout>
          </c:layout>
          <c:overlay val="0"/>
        </c:title>
        <c:numFmt formatCode="0%" sourceLinked="1"/>
        <c:majorTickMark val="in"/>
        <c:minorTickMark val="none"/>
        <c:tickLblPos val="nextTo"/>
        <c:crossAx val="57451648"/>
        <c:crosses val="autoZero"/>
        <c:crossBetween val="between"/>
        <c:majorUnit val="0.2"/>
      </c:valAx>
    </c:plotArea>
    <c:legend>
      <c:legendPos val="b"/>
      <c:layout/>
      <c:overlay val="0"/>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dirty="0" smtClean="0"/>
              <a:t>Implementation</a:t>
            </a:r>
            <a:r>
              <a:rPr lang="en-US" sz="2000" b="1" baseline="0" dirty="0" smtClean="0"/>
              <a:t> of Automated Role-Based Authorization</a:t>
            </a:r>
            <a:endParaRPr lang="en-US" sz="2000" b="1" dirty="0"/>
          </a:p>
        </c:rich>
      </c:tx>
      <c:layout>
        <c:manualLayout>
          <c:xMode val="edge"/>
          <c:yMode val="edge"/>
          <c:x val="0.10886719078186476"/>
          <c:y val="0.13917002939446352"/>
        </c:manualLayout>
      </c:layout>
      <c:overlay val="0"/>
    </c:title>
    <c:autoTitleDeleted val="0"/>
    <c:plotArea>
      <c:layout/>
      <c:barChart>
        <c:barDir val="bar"/>
        <c:grouping val="stacked"/>
        <c:varyColors val="0"/>
        <c:ser>
          <c:idx val="0"/>
          <c:order val="0"/>
          <c:tx>
            <c:strRef>
              <c:f>Sheet1!$B$1</c:f>
              <c:strCache>
                <c:ptCount val="1"/>
                <c:pt idx="0">
                  <c:v>Not considering</c:v>
                </c:pt>
              </c:strCache>
            </c:strRef>
          </c:tx>
          <c:invertIfNegative val="0"/>
          <c:dLbls>
            <c:txPr>
              <a:bodyPr/>
              <a:lstStyle/>
              <a:p>
                <a:pPr>
                  <a:defRPr sz="1200">
                    <a:solidFill>
                      <a:schemeClr val="bg1"/>
                    </a:solidFill>
                  </a:defRPr>
                </a:pPr>
                <a:endParaRPr lang="en-US"/>
              </a:p>
            </c:txPr>
            <c:dLblPos val="ctr"/>
            <c:showLegendKey val="0"/>
            <c:showVal val="0"/>
            <c:showCatName val="0"/>
            <c:showSerName val="1"/>
            <c:showPercent val="0"/>
            <c:showBubbleSize val="0"/>
            <c:showLeaderLines val="0"/>
          </c:dLbls>
          <c:cat>
            <c:numRef>
              <c:f>Sheet1!$A$2</c:f>
              <c:numCache>
                <c:formatCode>General</c:formatCode>
                <c:ptCount val="1"/>
                <c:pt idx="0">
                  <c:v>2010</c:v>
                </c:pt>
              </c:numCache>
            </c:numRef>
          </c:cat>
          <c:val>
            <c:numRef>
              <c:f>Sheet1!$B$2</c:f>
              <c:numCache>
                <c:formatCode>0%</c:formatCode>
                <c:ptCount val="1"/>
                <c:pt idx="0">
                  <c:v>0.15</c:v>
                </c:pt>
              </c:numCache>
            </c:numRef>
          </c:val>
        </c:ser>
        <c:ser>
          <c:idx val="1"/>
          <c:order val="1"/>
          <c:tx>
            <c:strRef>
              <c:f>Sheet1!$C$1</c:f>
              <c:strCache>
                <c:ptCount val="1"/>
                <c:pt idx="0">
                  <c:v>Evaluating</c:v>
                </c:pt>
              </c:strCache>
            </c:strRef>
          </c:tx>
          <c:invertIfNegative val="0"/>
          <c:dLbls>
            <c:txPr>
              <a:bodyPr/>
              <a:lstStyle/>
              <a:p>
                <a:pPr>
                  <a:defRPr sz="1200"/>
                </a:pPr>
                <a:endParaRPr lang="en-US"/>
              </a:p>
            </c:txPr>
            <c:showLegendKey val="0"/>
            <c:showVal val="0"/>
            <c:showCatName val="0"/>
            <c:showSerName val="1"/>
            <c:showPercent val="0"/>
            <c:showBubbleSize val="0"/>
            <c:showLeaderLines val="0"/>
          </c:dLbls>
          <c:cat>
            <c:numRef>
              <c:f>Sheet1!$A$2</c:f>
              <c:numCache>
                <c:formatCode>General</c:formatCode>
                <c:ptCount val="1"/>
                <c:pt idx="0">
                  <c:v>2010</c:v>
                </c:pt>
              </c:numCache>
            </c:numRef>
          </c:cat>
          <c:val>
            <c:numRef>
              <c:f>Sheet1!$C$2</c:f>
              <c:numCache>
                <c:formatCode>0%</c:formatCode>
                <c:ptCount val="1"/>
                <c:pt idx="0">
                  <c:v>0.2</c:v>
                </c:pt>
              </c:numCache>
            </c:numRef>
          </c:val>
        </c:ser>
        <c:ser>
          <c:idx val="2"/>
          <c:order val="2"/>
          <c:tx>
            <c:strRef>
              <c:f>Sheet1!$D$1</c:f>
              <c:strCache>
                <c:ptCount val="1"/>
                <c:pt idx="0">
                  <c:v>Planning</c:v>
                </c:pt>
              </c:strCache>
            </c:strRef>
          </c:tx>
          <c:invertIfNegative val="0"/>
          <c:dLbls>
            <c:dLbl>
              <c:idx val="0"/>
              <c:layout>
                <c:manualLayout>
                  <c:x val="3.8589080862785185E-3"/>
                  <c:y val="0"/>
                </c:manualLayout>
              </c:layout>
              <c:spPr/>
              <c:txPr>
                <a:bodyPr/>
                <a:lstStyle/>
                <a:p>
                  <a:pPr>
                    <a:defRPr sz="1200">
                      <a:solidFill>
                        <a:schemeClr val="bg1"/>
                      </a:solidFill>
                    </a:defRPr>
                  </a:pPr>
                  <a:endParaRPr lang="en-US"/>
                </a:p>
              </c:txPr>
              <c:dLblPos val="ctr"/>
              <c:showLegendKey val="0"/>
              <c:showVal val="0"/>
              <c:showCatName val="0"/>
              <c:showSerName val="1"/>
              <c:showPercent val="0"/>
              <c:showBubbleSize val="0"/>
            </c:dLbl>
            <c:txPr>
              <a:bodyPr/>
              <a:lstStyle/>
              <a:p>
                <a:pPr>
                  <a:defRPr sz="1200"/>
                </a:pPr>
                <a:endParaRPr lang="en-US"/>
              </a:p>
            </c:txPr>
            <c:dLblPos val="inEnd"/>
            <c:showLegendKey val="0"/>
            <c:showVal val="0"/>
            <c:showCatName val="0"/>
            <c:showSerName val="1"/>
            <c:showPercent val="0"/>
            <c:showBubbleSize val="0"/>
            <c:showLeaderLines val="0"/>
          </c:dLbls>
          <c:cat>
            <c:numRef>
              <c:f>Sheet1!$A$2</c:f>
              <c:numCache>
                <c:formatCode>General</c:formatCode>
                <c:ptCount val="1"/>
                <c:pt idx="0">
                  <c:v>2010</c:v>
                </c:pt>
              </c:numCache>
            </c:numRef>
          </c:cat>
          <c:val>
            <c:numRef>
              <c:f>Sheet1!$D$2</c:f>
              <c:numCache>
                <c:formatCode>0%</c:formatCode>
                <c:ptCount val="1"/>
                <c:pt idx="0">
                  <c:v>0.18</c:v>
                </c:pt>
              </c:numCache>
            </c:numRef>
          </c:val>
        </c:ser>
        <c:ser>
          <c:idx val="3"/>
          <c:order val="3"/>
          <c:tx>
            <c:strRef>
              <c:f>Sheet1!$E$1</c:f>
              <c:strCache>
                <c:ptCount val="1"/>
                <c:pt idx="0">
                  <c:v>Partial Implementation</c:v>
                </c:pt>
              </c:strCache>
            </c:strRef>
          </c:tx>
          <c:invertIfNegative val="0"/>
          <c:dLbls>
            <c:dLbl>
              <c:idx val="0"/>
              <c:spPr/>
              <c:txPr>
                <a:bodyPr/>
                <a:lstStyle/>
                <a:p>
                  <a:pPr>
                    <a:defRPr sz="1400"/>
                  </a:pPr>
                  <a:endParaRPr lang="en-US"/>
                </a:p>
              </c:txPr>
              <c:showLegendKey val="0"/>
              <c:showVal val="0"/>
              <c:showCatName val="0"/>
              <c:showSerName val="1"/>
              <c:showPercent val="0"/>
              <c:showBubbleSize val="0"/>
            </c:dLbl>
            <c:txPr>
              <a:bodyPr/>
              <a:lstStyle/>
              <a:p>
                <a:pPr>
                  <a:defRPr sz="1200"/>
                </a:pPr>
                <a:endParaRPr lang="en-US"/>
              </a:p>
            </c:txPr>
            <c:showLegendKey val="0"/>
            <c:showVal val="0"/>
            <c:showCatName val="0"/>
            <c:showSerName val="1"/>
            <c:showPercent val="0"/>
            <c:showBubbleSize val="0"/>
            <c:showLeaderLines val="0"/>
          </c:dLbls>
          <c:cat>
            <c:numRef>
              <c:f>Sheet1!$A$2</c:f>
              <c:numCache>
                <c:formatCode>General</c:formatCode>
                <c:ptCount val="1"/>
                <c:pt idx="0">
                  <c:v>2010</c:v>
                </c:pt>
              </c:numCache>
            </c:numRef>
          </c:cat>
          <c:val>
            <c:numRef>
              <c:f>Sheet1!$E$2</c:f>
              <c:numCache>
                <c:formatCode>0%</c:formatCode>
                <c:ptCount val="1"/>
                <c:pt idx="0">
                  <c:v>0.37</c:v>
                </c:pt>
              </c:numCache>
            </c:numRef>
          </c:val>
        </c:ser>
        <c:ser>
          <c:idx val="4"/>
          <c:order val="4"/>
          <c:tx>
            <c:strRef>
              <c:f>Sheet1!$F$1</c:f>
              <c:strCache>
                <c:ptCount val="1"/>
                <c:pt idx="0">
                  <c:v>Full Implementation</c:v>
                </c:pt>
              </c:strCache>
            </c:strRef>
          </c:tx>
          <c:invertIfNegative val="0"/>
          <c:dLbls>
            <c:dLbl>
              <c:idx val="0"/>
              <c:layout>
                <c:manualLayout>
                  <c:x val="0"/>
                  <c:y val="-0.21710524585536312"/>
                </c:manualLayout>
              </c:layout>
              <c:tx>
                <c:rich>
                  <a:bodyPr/>
                  <a:lstStyle/>
                  <a:p>
                    <a:pPr>
                      <a:defRPr sz="1600">
                        <a:solidFill>
                          <a:schemeClr val="tx1"/>
                        </a:solidFill>
                      </a:defRPr>
                    </a:pPr>
                    <a:r>
                      <a:rPr lang="en-US" sz="1600" smtClean="0">
                        <a:solidFill>
                          <a:schemeClr val="tx1"/>
                        </a:solidFill>
                      </a:rPr>
                      <a:t>Full</a:t>
                    </a:r>
                    <a:br>
                      <a:rPr lang="en-US" sz="1600" smtClean="0">
                        <a:solidFill>
                          <a:schemeClr val="tx1"/>
                        </a:solidFill>
                      </a:rPr>
                    </a:br>
                    <a:r>
                      <a:rPr lang="en-US" sz="1600" smtClean="0">
                        <a:solidFill>
                          <a:schemeClr val="tx1"/>
                        </a:solidFill>
                      </a:rPr>
                      <a:t>Implementation</a:t>
                    </a:r>
                    <a:endParaRPr lang="en-US" sz="1600">
                      <a:solidFill>
                        <a:schemeClr val="bg1"/>
                      </a:solidFill>
                    </a:endParaRPr>
                  </a:p>
                </c:rich>
              </c:tx>
              <c:spPr/>
              <c:showLegendKey val="0"/>
              <c:showVal val="0"/>
              <c:showCatName val="0"/>
              <c:showSerName val="1"/>
              <c:showPercent val="0"/>
              <c:showBubbleSize val="0"/>
            </c:dLbl>
            <c:txPr>
              <a:bodyPr/>
              <a:lstStyle/>
              <a:p>
                <a:pPr>
                  <a:defRPr sz="1200">
                    <a:solidFill>
                      <a:schemeClr val="tx1"/>
                    </a:solidFill>
                  </a:defRPr>
                </a:pPr>
                <a:endParaRPr lang="en-US"/>
              </a:p>
            </c:txPr>
            <c:showLegendKey val="0"/>
            <c:showVal val="0"/>
            <c:showCatName val="0"/>
            <c:showSerName val="1"/>
            <c:showPercent val="0"/>
            <c:showBubbleSize val="0"/>
            <c:showLeaderLines val="0"/>
          </c:dLbls>
          <c:cat>
            <c:numRef>
              <c:f>Sheet1!$A$2</c:f>
              <c:numCache>
                <c:formatCode>General</c:formatCode>
                <c:ptCount val="1"/>
                <c:pt idx="0">
                  <c:v>2010</c:v>
                </c:pt>
              </c:numCache>
            </c:numRef>
          </c:cat>
          <c:val>
            <c:numRef>
              <c:f>Sheet1!$F$2</c:f>
              <c:numCache>
                <c:formatCode>0%</c:formatCode>
                <c:ptCount val="1"/>
                <c:pt idx="0">
                  <c:v>0.1</c:v>
                </c:pt>
              </c:numCache>
            </c:numRef>
          </c:val>
        </c:ser>
        <c:dLbls>
          <c:showLegendKey val="0"/>
          <c:showVal val="0"/>
          <c:showCatName val="0"/>
          <c:showSerName val="0"/>
          <c:showPercent val="0"/>
          <c:showBubbleSize val="0"/>
        </c:dLbls>
        <c:gapWidth val="150"/>
        <c:overlap val="100"/>
        <c:axId val="167168640"/>
        <c:axId val="167252352"/>
      </c:barChart>
      <c:catAx>
        <c:axId val="167168640"/>
        <c:scaling>
          <c:orientation val="minMax"/>
        </c:scaling>
        <c:delete val="1"/>
        <c:axPos val="l"/>
        <c:numFmt formatCode="General" sourceLinked="1"/>
        <c:majorTickMark val="out"/>
        <c:minorTickMark val="none"/>
        <c:tickLblPos val="nextTo"/>
        <c:crossAx val="167252352"/>
        <c:crosses val="autoZero"/>
        <c:auto val="1"/>
        <c:lblAlgn val="ctr"/>
        <c:lblOffset val="100"/>
        <c:noMultiLvlLbl val="0"/>
      </c:catAx>
      <c:valAx>
        <c:axId val="167252352"/>
        <c:scaling>
          <c:orientation val="minMax"/>
          <c:max val="1"/>
        </c:scaling>
        <c:delete val="0"/>
        <c:axPos val="b"/>
        <c:majorGridlines>
          <c:spPr>
            <a:ln>
              <a:noFill/>
            </a:ln>
          </c:spPr>
        </c:majorGridlines>
        <c:numFmt formatCode="0%" sourceLinked="1"/>
        <c:majorTickMark val="in"/>
        <c:minorTickMark val="none"/>
        <c:tickLblPos val="nextTo"/>
        <c:txPr>
          <a:bodyPr/>
          <a:lstStyle/>
          <a:p>
            <a:pPr>
              <a:defRPr sz="1400"/>
            </a:pPr>
            <a:endParaRPr lang="en-US"/>
          </a:p>
        </c:txPr>
        <c:crossAx val="167168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Stage of Implementation of Federated Identity </a:t>
            </a:r>
          </a:p>
        </c:rich>
      </c:tx>
      <c:layout>
        <c:manualLayout>
          <c:xMode val="edge"/>
          <c:yMode val="edge"/>
          <c:x val="0.23333522079116117"/>
          <c:y val="0"/>
        </c:manualLayout>
      </c:layout>
      <c:overlay val="0"/>
    </c:title>
    <c:autoTitleDeleted val="0"/>
    <c:plotArea>
      <c:layout>
        <c:manualLayout>
          <c:layoutTarget val="inner"/>
          <c:xMode val="edge"/>
          <c:yMode val="edge"/>
          <c:x val="0.13756768251190823"/>
          <c:y val="7.8103817521037733E-2"/>
          <c:w val="0.82476256440167206"/>
          <c:h val="0.66298744145737043"/>
        </c:manualLayout>
      </c:layout>
      <c:barChart>
        <c:barDir val="bar"/>
        <c:grouping val="percentStacked"/>
        <c:varyColors val="0"/>
        <c:ser>
          <c:idx val="0"/>
          <c:order val="0"/>
          <c:tx>
            <c:strRef>
              <c:f>Sheet1!$B$1</c:f>
              <c:strCache>
                <c:ptCount val="1"/>
                <c:pt idx="0">
                  <c:v>Not considering</c:v>
                </c:pt>
              </c:strCache>
            </c:strRef>
          </c:tx>
          <c:spPr>
            <a:solidFill>
              <a:schemeClr val="accent1">
                <a:lumMod val="20000"/>
                <a:lumOff val="80000"/>
              </a:schemeClr>
            </a:solidFill>
          </c:spPr>
          <c:invertIfNegative val="0"/>
          <c:dLbls>
            <c:showLegendKey val="0"/>
            <c:showVal val="1"/>
            <c:showCatName val="0"/>
            <c:showSerName val="0"/>
            <c:showPercent val="0"/>
            <c:showBubbleSize val="0"/>
            <c:showLeaderLines val="0"/>
          </c:dLbls>
          <c:cat>
            <c:strRef>
              <c:f>Sheet1!$A$2:$A$6</c:f>
              <c:strCache>
                <c:ptCount val="5"/>
                <c:pt idx="0">
                  <c:v>AA</c:v>
                </c:pt>
                <c:pt idx="1">
                  <c:v>BA Gen</c:v>
                </c:pt>
                <c:pt idx="2">
                  <c:v>BA LA</c:v>
                </c:pt>
                <c:pt idx="3">
                  <c:v>MA</c:v>
                </c:pt>
                <c:pt idx="4">
                  <c:v>DR</c:v>
                </c:pt>
              </c:strCache>
            </c:strRef>
          </c:cat>
          <c:val>
            <c:numRef>
              <c:f>Sheet1!$B$2:$B$6</c:f>
              <c:numCache>
                <c:formatCode>0%</c:formatCode>
                <c:ptCount val="5"/>
                <c:pt idx="0">
                  <c:v>0.436</c:v>
                </c:pt>
                <c:pt idx="1">
                  <c:v>0.32</c:v>
                </c:pt>
                <c:pt idx="2">
                  <c:v>0.20599999999999999</c:v>
                </c:pt>
                <c:pt idx="3">
                  <c:v>0.33700000000000002</c:v>
                </c:pt>
                <c:pt idx="4">
                  <c:v>5.7000000000000002E-2</c:v>
                </c:pt>
              </c:numCache>
            </c:numRef>
          </c:val>
        </c:ser>
        <c:ser>
          <c:idx val="1"/>
          <c:order val="1"/>
          <c:tx>
            <c:strRef>
              <c:f>Sheet1!$C$1</c:f>
              <c:strCache>
                <c:ptCount val="1"/>
                <c:pt idx="0">
                  <c:v>Currently evaluating</c:v>
                </c:pt>
              </c:strCache>
            </c:strRef>
          </c:tx>
          <c:spPr>
            <a:solidFill>
              <a:schemeClr val="tx2">
                <a:lumMod val="20000"/>
                <a:lumOff val="80000"/>
              </a:schemeClr>
            </a:solidFill>
          </c:spPr>
          <c:invertIfNegative val="0"/>
          <c:dLbls>
            <c:showLegendKey val="0"/>
            <c:showVal val="1"/>
            <c:showCatName val="0"/>
            <c:showSerName val="0"/>
            <c:showPercent val="0"/>
            <c:showBubbleSize val="0"/>
            <c:showLeaderLines val="0"/>
          </c:dLbls>
          <c:cat>
            <c:strRef>
              <c:f>Sheet1!$A$2:$A$6</c:f>
              <c:strCache>
                <c:ptCount val="5"/>
                <c:pt idx="0">
                  <c:v>AA</c:v>
                </c:pt>
                <c:pt idx="1">
                  <c:v>BA Gen</c:v>
                </c:pt>
                <c:pt idx="2">
                  <c:v>BA LA</c:v>
                </c:pt>
                <c:pt idx="3">
                  <c:v>MA</c:v>
                </c:pt>
                <c:pt idx="4">
                  <c:v>DR</c:v>
                </c:pt>
              </c:strCache>
            </c:strRef>
          </c:cat>
          <c:val>
            <c:numRef>
              <c:f>Sheet1!$C$2:$C$6</c:f>
              <c:numCache>
                <c:formatCode>0%</c:formatCode>
                <c:ptCount val="5"/>
                <c:pt idx="0">
                  <c:v>0.33300000000000002</c:v>
                </c:pt>
                <c:pt idx="1">
                  <c:v>0.44</c:v>
                </c:pt>
                <c:pt idx="2">
                  <c:v>0.441</c:v>
                </c:pt>
                <c:pt idx="3">
                  <c:v>0.30099999999999999</c:v>
                </c:pt>
                <c:pt idx="4">
                  <c:v>0.184</c:v>
                </c:pt>
              </c:numCache>
            </c:numRef>
          </c:val>
        </c:ser>
        <c:ser>
          <c:idx val="2"/>
          <c:order val="2"/>
          <c:tx>
            <c:strRef>
              <c:f>Sheet1!$D$1</c:f>
              <c:strCache>
                <c:ptCount val="1"/>
                <c:pt idx="0">
                  <c:v>Planning</c:v>
                </c:pt>
              </c:strCache>
            </c:strRef>
          </c:tx>
          <c:spPr>
            <a:solidFill>
              <a:schemeClr val="tx2">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AA</c:v>
                </c:pt>
                <c:pt idx="1">
                  <c:v>BA Gen</c:v>
                </c:pt>
                <c:pt idx="2">
                  <c:v>BA LA</c:v>
                </c:pt>
                <c:pt idx="3">
                  <c:v>MA</c:v>
                </c:pt>
                <c:pt idx="4">
                  <c:v>DR</c:v>
                </c:pt>
              </c:strCache>
            </c:strRef>
          </c:cat>
          <c:val>
            <c:numRef>
              <c:f>Sheet1!$D$2:$D$6</c:f>
              <c:numCache>
                <c:formatCode>0%</c:formatCode>
                <c:ptCount val="5"/>
                <c:pt idx="0">
                  <c:v>0.154</c:v>
                </c:pt>
                <c:pt idx="1">
                  <c:v>0.12</c:v>
                </c:pt>
                <c:pt idx="2">
                  <c:v>0.17599999999999999</c:v>
                </c:pt>
                <c:pt idx="3">
                  <c:v>7.1999999999999995E-2</c:v>
                </c:pt>
                <c:pt idx="4">
                  <c:v>0.184</c:v>
                </c:pt>
              </c:numCache>
            </c:numRef>
          </c:val>
        </c:ser>
        <c:ser>
          <c:idx val="3"/>
          <c:order val="3"/>
          <c:tx>
            <c:strRef>
              <c:f>Sheet1!$E$1</c:f>
              <c:strCache>
                <c:ptCount val="1"/>
                <c:pt idx="0">
                  <c:v>Implementing or partially operational</c:v>
                </c:pt>
              </c:strCache>
            </c:strRef>
          </c:tx>
          <c:spPr>
            <a:solidFill>
              <a:schemeClr val="tx2">
                <a:lumMod val="60000"/>
                <a:lumOff val="40000"/>
              </a:schemeClr>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AA</c:v>
                </c:pt>
                <c:pt idx="1">
                  <c:v>BA Gen</c:v>
                </c:pt>
                <c:pt idx="2">
                  <c:v>BA LA</c:v>
                </c:pt>
                <c:pt idx="3">
                  <c:v>MA</c:v>
                </c:pt>
                <c:pt idx="4">
                  <c:v>DR</c:v>
                </c:pt>
              </c:strCache>
            </c:strRef>
          </c:cat>
          <c:val>
            <c:numRef>
              <c:f>Sheet1!$E$2:$E$6</c:f>
              <c:numCache>
                <c:formatCode>0%</c:formatCode>
                <c:ptCount val="5"/>
                <c:pt idx="0">
                  <c:v>5.0999999999999997E-2</c:v>
                </c:pt>
                <c:pt idx="1">
                  <c:v>0.08</c:v>
                </c:pt>
                <c:pt idx="2">
                  <c:v>5.8999999999999997E-2</c:v>
                </c:pt>
                <c:pt idx="3">
                  <c:v>0.193</c:v>
                </c:pt>
                <c:pt idx="4">
                  <c:v>0.31</c:v>
                </c:pt>
              </c:numCache>
            </c:numRef>
          </c:val>
        </c:ser>
        <c:ser>
          <c:idx val="4"/>
          <c:order val="4"/>
          <c:tx>
            <c:strRef>
              <c:f>Sheet1!$F$1</c:f>
              <c:strCache>
                <c:ptCount val="1"/>
                <c:pt idx="0">
                  <c:v>Fully operational</c:v>
                </c:pt>
              </c:strCache>
            </c:strRef>
          </c:tx>
          <c:spPr>
            <a:solidFill>
              <a:schemeClr val="tx2"/>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AA</c:v>
                </c:pt>
                <c:pt idx="1">
                  <c:v>BA Gen</c:v>
                </c:pt>
                <c:pt idx="2">
                  <c:v>BA LA</c:v>
                </c:pt>
                <c:pt idx="3">
                  <c:v>MA</c:v>
                </c:pt>
                <c:pt idx="4">
                  <c:v>DR</c:v>
                </c:pt>
              </c:strCache>
            </c:strRef>
          </c:cat>
          <c:val>
            <c:numRef>
              <c:f>Sheet1!$F$2:$F$6</c:f>
              <c:numCache>
                <c:formatCode>0%</c:formatCode>
                <c:ptCount val="5"/>
                <c:pt idx="0">
                  <c:v>2.5999999999999999E-2</c:v>
                </c:pt>
                <c:pt idx="1">
                  <c:v>0.04</c:v>
                </c:pt>
                <c:pt idx="2">
                  <c:v>0.11799999999999999</c:v>
                </c:pt>
                <c:pt idx="3">
                  <c:v>9.6000000000000002E-2</c:v>
                </c:pt>
                <c:pt idx="4">
                  <c:v>0.26400000000000001</c:v>
                </c:pt>
              </c:numCache>
            </c:numRef>
          </c:val>
        </c:ser>
        <c:dLbls>
          <c:showLegendKey val="0"/>
          <c:showVal val="0"/>
          <c:showCatName val="0"/>
          <c:showSerName val="0"/>
          <c:showPercent val="0"/>
          <c:showBubbleSize val="0"/>
        </c:dLbls>
        <c:gapWidth val="150"/>
        <c:overlap val="100"/>
        <c:axId val="167330176"/>
        <c:axId val="167331712"/>
      </c:barChart>
      <c:catAx>
        <c:axId val="167330176"/>
        <c:scaling>
          <c:orientation val="minMax"/>
        </c:scaling>
        <c:delete val="0"/>
        <c:axPos val="l"/>
        <c:majorTickMark val="in"/>
        <c:minorTickMark val="none"/>
        <c:tickLblPos val="nextTo"/>
        <c:crossAx val="167331712"/>
        <c:crosses val="autoZero"/>
        <c:auto val="1"/>
        <c:lblAlgn val="ctr"/>
        <c:lblOffset val="100"/>
        <c:noMultiLvlLbl val="0"/>
      </c:catAx>
      <c:valAx>
        <c:axId val="167331712"/>
        <c:scaling>
          <c:orientation val="minMax"/>
        </c:scaling>
        <c:delete val="0"/>
        <c:axPos val="b"/>
        <c:title>
          <c:tx>
            <c:rich>
              <a:bodyPr/>
              <a:lstStyle/>
              <a:p>
                <a:pPr>
                  <a:defRPr/>
                </a:pPr>
                <a:r>
                  <a:rPr lang="en-US"/>
                  <a:t>Percentage of Institutions</a:t>
                </a:r>
              </a:p>
            </c:rich>
          </c:tx>
          <c:layout/>
          <c:overlay val="0"/>
        </c:title>
        <c:numFmt formatCode="0%" sourceLinked="1"/>
        <c:majorTickMark val="in"/>
        <c:minorTickMark val="none"/>
        <c:tickLblPos val="nextTo"/>
        <c:crossAx val="167330176"/>
        <c:crosses val="autoZero"/>
        <c:crossBetween val="between"/>
      </c:valAx>
    </c:plotArea>
    <c:legend>
      <c:legendPos val="b"/>
      <c:layout>
        <c:manualLayout>
          <c:xMode val="edge"/>
          <c:yMode val="edge"/>
          <c:x val="0"/>
          <c:y val="0.83860354725304664"/>
          <c:w val="1"/>
          <c:h val="0.1401650266922492"/>
        </c:manualLayout>
      </c:layout>
      <c:overlay val="0"/>
      <c:txPr>
        <a:bodyPr/>
        <a:lstStyle/>
        <a:p>
          <a:pPr>
            <a:defRPr sz="14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689462428307575"/>
          <c:y val="8.2142076724887061E-2"/>
          <c:w val="0.44726584524156704"/>
          <c:h val="0.81326758526306919"/>
        </c:manualLayout>
      </c:layout>
      <c:pieChart>
        <c:varyColors val="1"/>
        <c:ser>
          <c:idx val="0"/>
          <c:order val="0"/>
          <c:tx>
            <c:strRef>
              <c:f>Sheet1!$B$1</c:f>
              <c:strCache>
                <c:ptCount val="1"/>
                <c:pt idx="0">
                  <c:v>CIOs</c:v>
                </c:pt>
              </c:strCache>
            </c:strRef>
          </c:tx>
          <c:dLbls>
            <c:dLbl>
              <c:idx val="1"/>
              <c:layout>
                <c:manualLayout>
                  <c:x val="-8.714924838940584E-2"/>
                  <c:y val="-3.3672612878187472E-2"/>
                </c:manualLayout>
              </c:layout>
              <c:dLblPos val="bestFit"/>
              <c:showLegendKey val="0"/>
              <c:showVal val="0"/>
              <c:showCatName val="1"/>
              <c:showSerName val="0"/>
              <c:showPercent val="1"/>
              <c:showBubbleSize val="0"/>
            </c:dLbl>
            <c:dLbl>
              <c:idx val="2"/>
              <c:layout>
                <c:manualLayout>
                  <c:x val="-9.2592592592592744E-3"/>
                  <c:y val="0.14871973102740815"/>
                </c:manualLayout>
              </c:layout>
              <c:dLblPos val="bestFit"/>
              <c:showLegendKey val="0"/>
              <c:showVal val="0"/>
              <c:showCatName val="1"/>
              <c:showSerName val="0"/>
              <c:showPercent val="1"/>
              <c:showBubbleSize val="0"/>
            </c:dLbl>
            <c:dLbl>
              <c:idx val="3"/>
              <c:layout>
                <c:manualLayout>
                  <c:x val="-1.3636363636363636E-2"/>
                  <c:y val="0"/>
                </c:manualLayout>
              </c:layout>
              <c:tx>
                <c:rich>
                  <a:bodyPr/>
                  <a:lstStyle/>
                  <a:p>
                    <a:r>
                      <a:rPr lang="en-US" sz="1200"/>
                      <a:t>Plan to  leave higher education in next six years
9%</a:t>
                    </a:r>
                    <a:endParaRPr lang="en-US"/>
                  </a:p>
                </c:rich>
              </c:tx>
              <c:dLblPos val="bestFit"/>
              <c:showLegendKey val="0"/>
              <c:showVal val="0"/>
              <c:showCatName val="1"/>
              <c:showSerName val="0"/>
              <c:showPercent val="1"/>
              <c:showBubbleSize val="0"/>
            </c:dLbl>
            <c:txPr>
              <a:bodyPr/>
              <a:lstStyle/>
              <a:p>
                <a:pPr>
                  <a:defRPr sz="1200"/>
                </a:pPr>
                <a:endParaRPr lang="en-US"/>
              </a:p>
            </c:txPr>
            <c:dLblPos val="outEnd"/>
            <c:showLegendKey val="0"/>
            <c:showVal val="0"/>
            <c:showCatName val="1"/>
            <c:showSerName val="0"/>
            <c:showPercent val="1"/>
            <c:showBubbleSize val="0"/>
            <c:showLeaderLines val="0"/>
          </c:dLbls>
          <c:cat>
            <c:strRef>
              <c:f>Sheet1!$A$2:$A$5</c:f>
              <c:strCache>
                <c:ptCount val="4"/>
                <c:pt idx="0">
                  <c:v>Plan to stay in higher education</c:v>
                </c:pt>
                <c:pt idx="1">
                  <c:v>Did not know or did not give enough information</c:v>
                </c:pt>
                <c:pt idx="2">
                  <c:v>Plan to retire in next six years</c:v>
                </c:pt>
                <c:pt idx="3">
                  <c:v>Plan to  leave higher education in next six years</c:v>
                </c:pt>
              </c:strCache>
            </c:strRef>
          </c:cat>
          <c:val>
            <c:numRef>
              <c:f>Sheet1!$B$2:$B$5</c:f>
              <c:numCache>
                <c:formatCode>General</c:formatCode>
                <c:ptCount val="4"/>
                <c:pt idx="0">
                  <c:v>153</c:v>
                </c:pt>
                <c:pt idx="1">
                  <c:v>102</c:v>
                </c:pt>
                <c:pt idx="2">
                  <c:v>81</c:v>
                </c:pt>
                <c:pt idx="3">
                  <c:v>32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6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7549510856598"/>
          <c:y val="3.9845663784701738E-2"/>
          <c:w val="0.87357826294440466"/>
          <c:h val="0.86318712724783653"/>
        </c:manualLayout>
      </c:layout>
      <c:barChart>
        <c:barDir val="col"/>
        <c:grouping val="stacked"/>
        <c:varyColors val="0"/>
        <c:ser>
          <c:idx val="0"/>
          <c:order val="0"/>
          <c:tx>
            <c:strRef>
              <c:f>Sheet1!$B$1</c:f>
              <c:strCache>
                <c:ptCount val="1"/>
                <c:pt idx="0">
                  <c:v>Column2</c:v>
                </c:pt>
              </c:strCache>
            </c:strRef>
          </c:tx>
          <c:invertIfNegative val="0"/>
          <c:dLbls>
            <c:txPr>
              <a:bodyPr/>
              <a:lstStyle/>
              <a:p>
                <a:pPr>
                  <a:defRPr sz="14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Sheet1!$A$2:$A$3</c:f>
              <c:strCache>
                <c:ptCount val="2"/>
                <c:pt idx="0">
                  <c:v>Aspirants</c:v>
                </c:pt>
                <c:pt idx="1">
                  <c:v>Expected Vacancies</c:v>
                </c:pt>
              </c:strCache>
            </c:strRef>
          </c:cat>
          <c:val>
            <c:numRef>
              <c:f>Sheet1!$B$2:$B$3</c:f>
              <c:numCache>
                <c:formatCode>General</c:formatCode>
                <c:ptCount val="2"/>
                <c:pt idx="1">
                  <c:v>113</c:v>
                </c:pt>
              </c:numCache>
            </c:numRef>
          </c:val>
        </c:ser>
        <c:ser>
          <c:idx val="1"/>
          <c:order val="1"/>
          <c:tx>
            <c:strRef>
              <c:f>Sheet1!$C$1</c:f>
              <c:strCache>
                <c:ptCount val="1"/>
                <c:pt idx="0">
                  <c:v>Currently at
executive level</c:v>
                </c:pt>
              </c:strCache>
            </c:strRef>
          </c:tx>
          <c:invertIfNegative val="0"/>
          <c:dLbls>
            <c:txPr>
              <a:bodyPr/>
              <a:lstStyle/>
              <a:p>
                <a:pPr>
                  <a:defRPr sz="1400" b="1">
                    <a:effectLst/>
                  </a:defRPr>
                </a:pPr>
                <a:endParaRPr lang="en-US"/>
              </a:p>
            </c:txPr>
            <c:showLegendKey val="0"/>
            <c:showVal val="1"/>
            <c:showCatName val="0"/>
            <c:showSerName val="0"/>
            <c:showPercent val="0"/>
            <c:showBubbleSize val="0"/>
            <c:showLeaderLines val="0"/>
          </c:dLbls>
          <c:cat>
            <c:strRef>
              <c:f>Sheet1!$A$2:$A$3</c:f>
              <c:strCache>
                <c:ptCount val="2"/>
                <c:pt idx="0">
                  <c:v>Aspirants</c:v>
                </c:pt>
                <c:pt idx="1">
                  <c:v>Expected Vacancies</c:v>
                </c:pt>
              </c:strCache>
            </c:strRef>
          </c:cat>
          <c:val>
            <c:numRef>
              <c:f>Sheet1!$C$2:$C$3</c:f>
              <c:numCache>
                <c:formatCode>General</c:formatCode>
                <c:ptCount val="2"/>
                <c:pt idx="0">
                  <c:v>186</c:v>
                </c:pt>
              </c:numCache>
            </c:numRef>
          </c:val>
        </c:ser>
        <c:ser>
          <c:idx val="2"/>
          <c:order val="2"/>
          <c:tx>
            <c:strRef>
              <c:f>Sheet1!$D$1</c:f>
              <c:strCache>
                <c:ptCount val="1"/>
                <c:pt idx="0">
                  <c:v>Currently at 
non-executive level</c:v>
                </c:pt>
              </c:strCache>
            </c:strRef>
          </c:tx>
          <c:invertIfNegative val="0"/>
          <c:dLbls>
            <c:txPr>
              <a:bodyPr/>
              <a:lstStyle/>
              <a:p>
                <a:pPr>
                  <a:defRPr sz="14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Sheet1!$A$2:$A$3</c:f>
              <c:strCache>
                <c:ptCount val="2"/>
                <c:pt idx="0">
                  <c:v>Aspirants</c:v>
                </c:pt>
                <c:pt idx="1">
                  <c:v>Expected Vacancies</c:v>
                </c:pt>
              </c:strCache>
            </c:strRef>
          </c:cat>
          <c:val>
            <c:numRef>
              <c:f>Sheet1!$D$2:$D$3</c:f>
              <c:numCache>
                <c:formatCode>General</c:formatCode>
                <c:ptCount val="2"/>
                <c:pt idx="0">
                  <c:v>234</c:v>
                </c:pt>
              </c:numCache>
            </c:numRef>
          </c:val>
        </c:ser>
        <c:dLbls>
          <c:showLegendKey val="0"/>
          <c:showVal val="0"/>
          <c:showCatName val="0"/>
          <c:showSerName val="0"/>
          <c:showPercent val="0"/>
          <c:showBubbleSize val="0"/>
        </c:dLbls>
        <c:gapWidth val="150"/>
        <c:overlap val="100"/>
        <c:axId val="167065088"/>
        <c:axId val="167066624"/>
      </c:barChart>
      <c:catAx>
        <c:axId val="167065088"/>
        <c:scaling>
          <c:orientation val="minMax"/>
        </c:scaling>
        <c:delete val="0"/>
        <c:axPos val="b"/>
        <c:majorTickMark val="in"/>
        <c:minorTickMark val="none"/>
        <c:tickLblPos val="nextTo"/>
        <c:txPr>
          <a:bodyPr/>
          <a:lstStyle/>
          <a:p>
            <a:pPr>
              <a:defRPr sz="1600"/>
            </a:pPr>
            <a:endParaRPr lang="en-US"/>
          </a:p>
        </c:txPr>
        <c:crossAx val="167066624"/>
        <c:crosses val="autoZero"/>
        <c:auto val="1"/>
        <c:lblAlgn val="ctr"/>
        <c:lblOffset val="100"/>
        <c:noMultiLvlLbl val="0"/>
      </c:catAx>
      <c:valAx>
        <c:axId val="167066624"/>
        <c:scaling>
          <c:orientation val="minMax"/>
        </c:scaling>
        <c:delete val="0"/>
        <c:axPos val="l"/>
        <c:majorGridlines>
          <c:spPr>
            <a:ln>
              <a:noFill/>
            </a:ln>
          </c:spPr>
        </c:majorGridlines>
        <c:title>
          <c:tx>
            <c:rich>
              <a:bodyPr rot="-5400000" vert="horz"/>
              <a:lstStyle/>
              <a:p>
                <a:pPr>
                  <a:defRPr sz="1200" b="0"/>
                </a:pPr>
                <a:r>
                  <a:rPr lang="en-US" sz="1200" b="0"/>
                  <a:t>Number of Respondents</a:t>
                </a:r>
              </a:p>
            </c:rich>
          </c:tx>
          <c:layout>
            <c:manualLayout>
              <c:xMode val="edge"/>
              <c:yMode val="edge"/>
              <c:x val="1.2220830350751612E-2"/>
              <c:y val="0.19952063240463963"/>
            </c:manualLayout>
          </c:layout>
          <c:overlay val="0"/>
        </c:title>
        <c:numFmt formatCode="General" sourceLinked="1"/>
        <c:majorTickMark val="in"/>
        <c:minorTickMark val="none"/>
        <c:tickLblPos val="nextTo"/>
        <c:txPr>
          <a:bodyPr/>
          <a:lstStyle/>
          <a:p>
            <a:pPr>
              <a:defRPr sz="1200"/>
            </a:pPr>
            <a:endParaRPr lang="en-US"/>
          </a:p>
        </c:txPr>
        <c:crossAx val="167065088"/>
        <c:crosses val="autoZero"/>
        <c:crossBetween val="between"/>
      </c:valAx>
    </c:plotArea>
    <c:plotVisOnly val="1"/>
    <c:dispBlanksAs val="gap"/>
    <c:showDLblsOverMax val="0"/>
  </c:chart>
  <c:txPr>
    <a:bodyPr/>
    <a:lstStyle/>
    <a:p>
      <a:pPr>
        <a:defRPr sz="1600">
          <a:latin typeface="Arial" pitchFamily="34" charset="0"/>
          <a:cs typeface="Arial"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Sheet1!$A$2:$A$13</c:f>
              <c:strCache>
                <c:ptCount val="12"/>
                <c:pt idx="0">
                  <c:v>Laptop computer</c:v>
                </c:pt>
                <c:pt idx="1">
                  <c:v>Wi-Fi</c:v>
                </c:pt>
                <c:pt idx="2">
                  <c:v>USB Thumbdrive/portable harddrive</c:v>
                </c:pt>
                <c:pt idx="3">
                  <c:v>Netbook</c:v>
                </c:pt>
                <c:pt idx="4">
                  <c:v>Net: Smartphones</c:v>
                </c:pt>
                <c:pt idx="5">
                  <c:v>eReader (e.g., Kindle, NOOK)</c:v>
                </c:pt>
                <c:pt idx="6">
                  <c:v>Other mobile/cell phone</c:v>
                </c:pt>
                <c:pt idx="7">
                  <c:v>Other tablet - not an iPad</c:v>
                </c:pt>
                <c:pt idx="8">
                  <c:v>iPad</c:v>
                </c:pt>
                <c:pt idx="9">
                  <c:v>mp3 player/music device (other than iPod)</c:v>
                </c:pt>
                <c:pt idx="10">
                  <c:v>iPod</c:v>
                </c:pt>
                <c:pt idx="11">
                  <c:v>Handheld/portable gaming device </c:v>
                </c:pt>
              </c:strCache>
            </c:strRef>
          </c:cat>
          <c:val>
            <c:numRef>
              <c:f>Sheet1!$B$2:$B$13</c:f>
              <c:numCache>
                <c:formatCode>0%</c:formatCode>
                <c:ptCount val="12"/>
                <c:pt idx="0">
                  <c:v>0.81</c:v>
                </c:pt>
                <c:pt idx="1">
                  <c:v>0.78</c:v>
                </c:pt>
                <c:pt idx="2">
                  <c:v>0.64</c:v>
                </c:pt>
                <c:pt idx="3">
                  <c:v>0.46</c:v>
                </c:pt>
                <c:pt idx="4">
                  <c:v>0.33</c:v>
                </c:pt>
                <c:pt idx="5">
                  <c:v>0.33</c:v>
                </c:pt>
                <c:pt idx="6">
                  <c:v>0.32</c:v>
                </c:pt>
                <c:pt idx="7">
                  <c:v>0.26</c:v>
                </c:pt>
                <c:pt idx="8">
                  <c:v>0.24</c:v>
                </c:pt>
                <c:pt idx="9">
                  <c:v>0.23</c:v>
                </c:pt>
                <c:pt idx="10">
                  <c:v>0.18</c:v>
                </c:pt>
                <c:pt idx="11">
                  <c:v>0.14000000000000001</c:v>
                </c:pt>
              </c:numCache>
            </c:numRef>
          </c:val>
        </c:ser>
        <c:dLbls>
          <c:showLegendKey val="0"/>
          <c:showVal val="0"/>
          <c:showCatName val="0"/>
          <c:showSerName val="0"/>
          <c:showPercent val="0"/>
          <c:showBubbleSize val="0"/>
        </c:dLbls>
        <c:gapWidth val="80"/>
        <c:axId val="174268800"/>
        <c:axId val="174270336"/>
      </c:barChart>
      <c:catAx>
        <c:axId val="174268800"/>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174270336"/>
        <c:crosses val="autoZero"/>
        <c:auto val="1"/>
        <c:lblAlgn val="ctr"/>
        <c:lblOffset val="100"/>
        <c:noMultiLvlLbl val="0"/>
      </c:catAx>
      <c:valAx>
        <c:axId val="174270336"/>
        <c:scaling>
          <c:orientation val="minMax"/>
          <c:max val="1"/>
          <c:min val="0"/>
        </c:scaling>
        <c:delete val="1"/>
        <c:axPos val="t"/>
        <c:numFmt formatCode="0%" sourceLinked="1"/>
        <c:majorTickMark val="out"/>
        <c:minorTickMark val="none"/>
        <c:tickLblPos val="none"/>
        <c:crossAx val="174268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9227838455677"/>
          <c:y val="1.0850536845261946E-2"/>
          <c:w val="0.81230928428991356"/>
          <c:h val="0.94032204735105895"/>
        </c:manualLayout>
      </c:layout>
      <c:barChart>
        <c:barDir val="bar"/>
        <c:grouping val="stacked"/>
        <c:varyColors val="0"/>
        <c:ser>
          <c:idx val="0"/>
          <c:order val="0"/>
          <c:tx>
            <c:strRef>
              <c:f>Sheet1!$B$1</c:f>
              <c:strCache>
                <c:ptCount val="1"/>
                <c:pt idx="0">
                  <c:v>Several times a day</c:v>
                </c:pt>
              </c:strCache>
            </c:strRef>
          </c:tx>
          <c:invertIfNegative val="0"/>
          <c:dLbls>
            <c:dLbl>
              <c:idx val="10"/>
              <c:delete val="1"/>
            </c:dLbl>
            <c:dLbl>
              <c:idx val="12"/>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Sheet1!$A$2:$A$7</c:f>
              <c:strCache>
                <c:ptCount val="6"/>
                <c:pt idx="0">
                  <c:v>E-mail</c:v>
                </c:pt>
                <c:pt idx="1">
                  <c:v>Text message</c:v>
                </c:pt>
                <c:pt idx="2">
                  <c:v>Use Facebook</c:v>
                </c:pt>
                <c:pt idx="3">
                  <c:v>Instant message</c:v>
                </c:pt>
                <c:pt idx="4">
                  <c:v>Download
Web-based videos</c:v>
                </c:pt>
                <c:pt idx="5">
                  <c:v>Read Wikis</c:v>
                </c:pt>
              </c:strCache>
            </c:strRef>
          </c:cat>
          <c:val>
            <c:numRef>
              <c:f>Sheet1!$B$2:$B$7</c:f>
              <c:numCache>
                <c:formatCode>0%</c:formatCode>
                <c:ptCount val="6"/>
                <c:pt idx="0">
                  <c:v>0.75</c:v>
                </c:pt>
                <c:pt idx="1">
                  <c:v>0.74</c:v>
                </c:pt>
                <c:pt idx="2">
                  <c:v>0.57999999999999996</c:v>
                </c:pt>
                <c:pt idx="3">
                  <c:v>0.27</c:v>
                </c:pt>
                <c:pt idx="4">
                  <c:v>0.2</c:v>
                </c:pt>
                <c:pt idx="5">
                  <c:v>0.12</c:v>
                </c:pt>
              </c:numCache>
            </c:numRef>
          </c:val>
        </c:ser>
        <c:ser>
          <c:idx val="1"/>
          <c:order val="1"/>
          <c:tx>
            <c:strRef>
              <c:f>Sheet1!$C$1</c:f>
              <c:strCache>
                <c:ptCount val="1"/>
                <c:pt idx="0">
                  <c:v>Once a day</c:v>
                </c:pt>
              </c:strCache>
            </c:strRef>
          </c:tx>
          <c:invertIfNegative val="0"/>
          <c:dLbls>
            <c:dLbl>
              <c:idx val="11"/>
              <c:delete val="1"/>
            </c:dLbl>
            <c:dLbl>
              <c:idx val="12"/>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E-mail</c:v>
                </c:pt>
                <c:pt idx="1">
                  <c:v>Text message</c:v>
                </c:pt>
                <c:pt idx="2">
                  <c:v>Use Facebook</c:v>
                </c:pt>
                <c:pt idx="3">
                  <c:v>Instant message</c:v>
                </c:pt>
                <c:pt idx="4">
                  <c:v>Download
Web-based videos</c:v>
                </c:pt>
                <c:pt idx="5">
                  <c:v>Read Wikis</c:v>
                </c:pt>
              </c:strCache>
            </c:strRef>
          </c:cat>
          <c:val>
            <c:numRef>
              <c:f>Sheet1!$C$2:$C$7</c:f>
              <c:numCache>
                <c:formatCode>0%</c:formatCode>
                <c:ptCount val="6"/>
                <c:pt idx="0">
                  <c:v>0.13</c:v>
                </c:pt>
                <c:pt idx="1">
                  <c:v>0.06</c:v>
                </c:pt>
                <c:pt idx="2">
                  <c:v>0.14000000000000001</c:v>
                </c:pt>
                <c:pt idx="3">
                  <c:v>0.12</c:v>
                </c:pt>
                <c:pt idx="4">
                  <c:v>0.14000000000000001</c:v>
                </c:pt>
                <c:pt idx="5">
                  <c:v>0.12</c:v>
                </c:pt>
              </c:numCache>
            </c:numRef>
          </c:val>
        </c:ser>
        <c:ser>
          <c:idx val="2"/>
          <c:order val="2"/>
          <c:tx>
            <c:strRef>
              <c:f>Sheet1!$D$1</c:f>
              <c:strCache>
                <c:ptCount val="1"/>
                <c:pt idx="0">
                  <c:v>A few times a week</c:v>
                </c:pt>
              </c:strCache>
            </c:strRef>
          </c:tx>
          <c:invertIfNegative val="0"/>
          <c:dLbls>
            <c:dLbl>
              <c:idx val="23"/>
              <c:delete val="1"/>
            </c:dLbl>
            <c:dLbl>
              <c:idx val="24"/>
              <c:delete val="1"/>
            </c:dLbl>
            <c:txPr>
              <a:bodyPr/>
              <a:lstStyle/>
              <a:p>
                <a:pPr>
                  <a:defRPr sz="1400">
                    <a:solidFill>
                      <a:schemeClr val="bg1"/>
                    </a:solidFill>
                  </a:defRPr>
                </a:pPr>
                <a:endParaRPr lang="en-US"/>
              </a:p>
            </c:txPr>
            <c:dLblPos val="inBase"/>
            <c:showLegendKey val="0"/>
            <c:showVal val="1"/>
            <c:showCatName val="0"/>
            <c:showSerName val="0"/>
            <c:showPercent val="0"/>
            <c:showBubbleSize val="0"/>
            <c:showLeaderLines val="0"/>
          </c:dLbls>
          <c:cat>
            <c:strRef>
              <c:f>Sheet1!$A$2:$A$7</c:f>
              <c:strCache>
                <c:ptCount val="6"/>
                <c:pt idx="0">
                  <c:v>E-mail</c:v>
                </c:pt>
                <c:pt idx="1">
                  <c:v>Text message</c:v>
                </c:pt>
                <c:pt idx="2">
                  <c:v>Use Facebook</c:v>
                </c:pt>
                <c:pt idx="3">
                  <c:v>Instant message</c:v>
                </c:pt>
                <c:pt idx="4">
                  <c:v>Download
Web-based videos</c:v>
                </c:pt>
                <c:pt idx="5">
                  <c:v>Read Wikis</c:v>
                </c:pt>
              </c:strCache>
            </c:strRef>
          </c:cat>
          <c:val>
            <c:numRef>
              <c:f>Sheet1!$D$2:$D$7</c:f>
              <c:numCache>
                <c:formatCode>0%</c:formatCode>
                <c:ptCount val="6"/>
                <c:pt idx="0">
                  <c:v>0.09</c:v>
                </c:pt>
                <c:pt idx="1">
                  <c:v>0.08</c:v>
                </c:pt>
                <c:pt idx="2">
                  <c:v>0.11</c:v>
                </c:pt>
                <c:pt idx="3">
                  <c:v>0.22</c:v>
                </c:pt>
                <c:pt idx="4">
                  <c:v>0.33</c:v>
                </c:pt>
                <c:pt idx="5">
                  <c:v>0.35</c:v>
                </c:pt>
              </c:numCache>
            </c:numRef>
          </c:val>
        </c:ser>
        <c:ser>
          <c:idx val="3"/>
          <c:order val="3"/>
          <c:tx>
            <c:strRef>
              <c:f>Sheet1!$E$1</c:f>
              <c:strCache>
                <c:ptCount val="1"/>
                <c:pt idx="0">
                  <c:v>Less often</c:v>
                </c:pt>
              </c:strCache>
            </c:strRef>
          </c:tx>
          <c:invertIfNegative val="0"/>
          <c:dLbls>
            <c:dLbl>
              <c:idx val="0"/>
              <c:delete val="1"/>
            </c:dLbl>
            <c:dLbl>
              <c:idx val="1"/>
              <c:delete val="1"/>
            </c:dLbl>
            <c:dLbl>
              <c:idx val="2"/>
              <c:delete val="1"/>
            </c:dLbl>
            <c:txPr>
              <a:bodyPr/>
              <a:lstStyle/>
              <a:p>
                <a:pPr>
                  <a:defRPr sz="1400"/>
                </a:pPr>
                <a:endParaRPr lang="en-US"/>
              </a:p>
            </c:txPr>
            <c:dLblPos val="ctr"/>
            <c:showLegendKey val="0"/>
            <c:showVal val="1"/>
            <c:showCatName val="0"/>
            <c:showSerName val="0"/>
            <c:showPercent val="0"/>
            <c:showBubbleSize val="0"/>
            <c:showLeaderLines val="0"/>
          </c:dLbls>
          <c:cat>
            <c:strRef>
              <c:f>Sheet1!$A$2:$A$7</c:f>
              <c:strCache>
                <c:ptCount val="6"/>
                <c:pt idx="0">
                  <c:v>E-mail</c:v>
                </c:pt>
                <c:pt idx="1">
                  <c:v>Text message</c:v>
                </c:pt>
                <c:pt idx="2">
                  <c:v>Use Facebook</c:v>
                </c:pt>
                <c:pt idx="3">
                  <c:v>Instant message</c:v>
                </c:pt>
                <c:pt idx="4">
                  <c:v>Download
Web-based videos</c:v>
                </c:pt>
                <c:pt idx="5">
                  <c:v>Read Wikis</c:v>
                </c:pt>
              </c:strCache>
            </c:strRef>
          </c:cat>
          <c:val>
            <c:numRef>
              <c:f>Sheet1!$E$2:$E$7</c:f>
              <c:numCache>
                <c:formatCode>0%</c:formatCode>
                <c:ptCount val="6"/>
                <c:pt idx="0">
                  <c:v>0.02</c:v>
                </c:pt>
                <c:pt idx="1">
                  <c:v>0.05</c:v>
                </c:pt>
                <c:pt idx="2">
                  <c:v>7.0000000000000007E-2</c:v>
                </c:pt>
                <c:pt idx="3">
                  <c:v>0.2</c:v>
                </c:pt>
                <c:pt idx="4">
                  <c:v>0.18</c:v>
                </c:pt>
                <c:pt idx="5">
                  <c:v>0.26</c:v>
                </c:pt>
              </c:numCache>
            </c:numRef>
          </c:val>
        </c:ser>
        <c:dLbls>
          <c:showLegendKey val="0"/>
          <c:showVal val="1"/>
          <c:showCatName val="0"/>
          <c:showSerName val="0"/>
          <c:showPercent val="0"/>
          <c:showBubbleSize val="0"/>
        </c:dLbls>
        <c:gapWidth val="80"/>
        <c:overlap val="100"/>
        <c:axId val="175136768"/>
        <c:axId val="175138304"/>
      </c:barChart>
      <c:catAx>
        <c:axId val="175136768"/>
        <c:scaling>
          <c:orientation val="maxMin"/>
        </c:scaling>
        <c:delete val="0"/>
        <c:axPos val="l"/>
        <c:numFmt formatCode="General" sourceLinked="1"/>
        <c:majorTickMark val="out"/>
        <c:minorTickMark val="none"/>
        <c:tickLblPos val="nextTo"/>
        <c:txPr>
          <a:bodyPr/>
          <a:lstStyle/>
          <a:p>
            <a:pPr>
              <a:defRPr sz="1400"/>
            </a:pPr>
            <a:endParaRPr lang="en-US"/>
          </a:p>
        </c:txPr>
        <c:crossAx val="175138304"/>
        <c:crosses val="autoZero"/>
        <c:auto val="1"/>
        <c:lblAlgn val="ctr"/>
        <c:lblOffset val="100"/>
        <c:noMultiLvlLbl val="0"/>
      </c:catAx>
      <c:valAx>
        <c:axId val="175138304"/>
        <c:scaling>
          <c:orientation val="minMax"/>
          <c:max val="1.1000000000000001"/>
          <c:min val="0"/>
        </c:scaling>
        <c:delete val="1"/>
        <c:axPos val="t"/>
        <c:numFmt formatCode="0%" sourceLinked="1"/>
        <c:majorTickMark val="out"/>
        <c:minorTickMark val="none"/>
        <c:tickLblPos val="none"/>
        <c:crossAx val="175136768"/>
        <c:crosses val="autoZero"/>
        <c:crossBetween val="between"/>
      </c:valAx>
    </c:plotArea>
    <c:legend>
      <c:legendPos val="b"/>
      <c:layout>
        <c:manualLayout>
          <c:xMode val="edge"/>
          <c:yMode val="edge"/>
          <c:x val="0.10430660394818891"/>
          <c:y val="0.94053509679829983"/>
          <c:w val="0.78837330592247334"/>
          <c:h val="5.4400530841927981E-2"/>
        </c:manualLayout>
      </c:layout>
      <c:overlay val="0"/>
      <c:txPr>
        <a:bodyPr/>
        <a:lstStyle/>
        <a:p>
          <a:pPr>
            <a:defRPr sz="1400"/>
          </a:pPr>
          <a:endParaRPr lang="en-US"/>
        </a:p>
      </c:txPr>
    </c:legend>
    <c:plotVisOnly val="1"/>
    <c:dispBlanksAs val="gap"/>
    <c:showDLblsOverMax val="0"/>
  </c:chart>
  <c:txPr>
    <a:bodyPr/>
    <a:lstStyle/>
    <a:p>
      <a:pPr>
        <a:defRPr sz="900">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Seminars and other smaller classes with some online components</c:v>
                </c:pt>
                <c:pt idx="1">
                  <c:v>Classes that give me the option to use as many or as few online components as I need to</c:v>
                </c:pt>
                <c:pt idx="2">
                  <c:v>Large lecture classes with some online components</c:v>
                </c:pt>
                <c:pt idx="3">
                  <c:v>Seminars and other smaller classers with no online components</c:v>
                </c:pt>
                <c:pt idx="4">
                  <c:v>Seminars and other smaller classes that are completely online</c:v>
                </c:pt>
                <c:pt idx="5">
                  <c:v>Large lecture classes with no online components</c:v>
                </c:pt>
                <c:pt idx="6">
                  <c:v>Large lecture classes that are completely online</c:v>
                </c:pt>
              </c:strCache>
            </c:strRef>
          </c:cat>
          <c:val>
            <c:numRef>
              <c:f>Sheet1!$B$2:$B$8</c:f>
              <c:numCache>
                <c:formatCode>0%</c:formatCode>
                <c:ptCount val="7"/>
                <c:pt idx="0">
                  <c:v>0.36</c:v>
                </c:pt>
                <c:pt idx="1">
                  <c:v>0.22</c:v>
                </c:pt>
                <c:pt idx="2">
                  <c:v>0.16</c:v>
                </c:pt>
                <c:pt idx="3">
                  <c:v>0.1</c:v>
                </c:pt>
                <c:pt idx="4">
                  <c:v>0.06</c:v>
                </c:pt>
                <c:pt idx="5">
                  <c:v>0.05</c:v>
                </c:pt>
                <c:pt idx="6">
                  <c:v>0.05</c:v>
                </c:pt>
              </c:numCache>
            </c:numRef>
          </c:val>
        </c:ser>
        <c:dLbls>
          <c:showLegendKey val="0"/>
          <c:showVal val="0"/>
          <c:showCatName val="0"/>
          <c:showSerName val="0"/>
          <c:showPercent val="0"/>
          <c:showBubbleSize val="0"/>
        </c:dLbls>
        <c:gapWidth val="80"/>
        <c:axId val="174707840"/>
        <c:axId val="174709376"/>
      </c:barChart>
      <c:catAx>
        <c:axId val="174707840"/>
        <c:scaling>
          <c:orientation val="maxMin"/>
        </c:scaling>
        <c:delete val="0"/>
        <c:axPos val="l"/>
        <c:majorTickMark val="out"/>
        <c:minorTickMark val="none"/>
        <c:tickLblPos val="nextTo"/>
        <c:txPr>
          <a:bodyPr/>
          <a:lstStyle/>
          <a:p>
            <a:pPr>
              <a:defRPr sz="1200">
                <a:latin typeface="Arial" pitchFamily="34" charset="0"/>
                <a:cs typeface="Arial" pitchFamily="34" charset="0"/>
              </a:defRPr>
            </a:pPr>
            <a:endParaRPr lang="en-US"/>
          </a:p>
        </c:txPr>
        <c:crossAx val="174709376"/>
        <c:crosses val="autoZero"/>
        <c:auto val="1"/>
        <c:lblAlgn val="ctr"/>
        <c:lblOffset val="100"/>
        <c:noMultiLvlLbl val="0"/>
      </c:catAx>
      <c:valAx>
        <c:axId val="174709376"/>
        <c:scaling>
          <c:orientation val="minMax"/>
          <c:max val="1"/>
          <c:min val="0"/>
        </c:scaling>
        <c:delete val="1"/>
        <c:axPos val="t"/>
        <c:numFmt formatCode="0%" sourceLinked="1"/>
        <c:majorTickMark val="out"/>
        <c:minorTickMark val="none"/>
        <c:tickLblPos val="none"/>
        <c:crossAx val="174707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0.42397</cdr:x>
      <cdr:y>0.20806</cdr:y>
    </cdr:from>
    <cdr:to>
      <cdr:x>0.66322</cdr:x>
      <cdr:y>0.39372</cdr:y>
    </cdr:to>
    <cdr:sp macro="" textlink="">
      <cdr:nvSpPr>
        <cdr:cNvPr id="2" name="TextBox 1"/>
        <cdr:cNvSpPr txBox="1"/>
      </cdr:nvSpPr>
      <cdr:spPr>
        <a:xfrm xmlns:a="http://schemas.openxmlformats.org/drawingml/2006/main">
          <a:off x="3553717" y="941682"/>
          <a:ext cx="2005393" cy="8402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Currently at non-executive level</a:t>
          </a:r>
          <a:endParaRPr lang="en-US" sz="2000" dirty="0"/>
        </a:p>
      </cdr:txBody>
    </cdr:sp>
  </cdr:relSizeAnchor>
  <cdr:relSizeAnchor xmlns:cdr="http://schemas.openxmlformats.org/drawingml/2006/chartDrawing">
    <cdr:from>
      <cdr:x>0.43003</cdr:x>
      <cdr:y>0.62942</cdr:y>
    </cdr:from>
    <cdr:to>
      <cdr:x>0.65565</cdr:x>
      <cdr:y>0.87507</cdr:y>
    </cdr:to>
    <cdr:sp macro="" textlink="">
      <cdr:nvSpPr>
        <cdr:cNvPr id="3" name="TextBox 1"/>
        <cdr:cNvSpPr txBox="1"/>
      </cdr:nvSpPr>
      <cdr:spPr>
        <a:xfrm xmlns:a="http://schemas.openxmlformats.org/drawingml/2006/main">
          <a:off x="3604511" y="2848718"/>
          <a:ext cx="1891147" cy="11118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t>Currently at executive level</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1850BE-C8EB-4898-904C-1C129B47BE05}" type="datetimeFigureOut">
              <a:rPr lang="en-US" smtClean="0"/>
              <a:t>1/12/2012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BC7F15-F77B-48E1-BEED-77173FACEC55}" type="slidenum">
              <a:rPr lang="en-US" smtClean="0"/>
              <a:t>‹#›</a:t>
            </a:fld>
            <a:endParaRPr lang="en-US"/>
          </a:p>
        </p:txBody>
      </p:sp>
    </p:spTree>
    <p:extLst>
      <p:ext uri="{BB962C8B-B14F-4D97-AF65-F5344CB8AC3E}">
        <p14:creationId xmlns:p14="http://schemas.microsoft.com/office/powerpoint/2010/main" val="318444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2</a:t>
            </a:fld>
            <a:endParaRPr lang="en-US"/>
          </a:p>
        </p:txBody>
      </p:sp>
    </p:spTree>
    <p:extLst>
      <p:ext uri="{BB962C8B-B14F-4D97-AF65-F5344CB8AC3E}">
        <p14:creationId xmlns:p14="http://schemas.microsoft.com/office/powerpoint/2010/main" val="378685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a:t>
            </a:r>
            <a:r>
              <a:rPr lang="en-US" baseline="0" dirty="0" smtClean="0"/>
              <a:t> of Implementation of Federated Identity, by Carnegie Class (N=268)</a:t>
            </a:r>
          </a:p>
          <a:p>
            <a:r>
              <a:rPr lang="en-US" baseline="0" dirty="0" smtClean="0"/>
              <a:t>	Significance = 0.000; Eta = 0.455</a:t>
            </a:r>
          </a:p>
          <a:p>
            <a:endParaRPr lang="en-US" baseline="0" dirty="0" smtClean="0"/>
          </a:p>
          <a:p>
            <a:r>
              <a:rPr lang="en-US" baseline="0" dirty="0" smtClean="0"/>
              <a:t>DR (N = 87)</a:t>
            </a:r>
          </a:p>
          <a:p>
            <a:pPr lvl="1"/>
            <a:r>
              <a:rPr lang="en-US" baseline="0" dirty="0" smtClean="0"/>
              <a:t>Not 		Currently	Planned but won’t			Planned to start			Implementation	Partially	Fully</a:t>
            </a:r>
          </a:p>
          <a:p>
            <a:pPr lvl="1"/>
            <a:r>
              <a:rPr lang="en-US" baseline="0" dirty="0" smtClean="0"/>
              <a:t>Considering	Evaluating	start within next 12 months	within  the next 12 months		in progress		Operational	Operational</a:t>
            </a:r>
            <a:endParaRPr lang="en-US" dirty="0" smtClean="0"/>
          </a:p>
          <a:p>
            <a:pPr lvl="1"/>
            <a:r>
              <a:rPr lang="en-US" dirty="0" smtClean="0"/>
              <a:t>6%		18%		3%					15%					15%			16%		26%</a:t>
            </a:r>
          </a:p>
          <a:p>
            <a:endParaRPr lang="en-US" baseline="0" dirty="0" smtClean="0"/>
          </a:p>
          <a:p>
            <a:r>
              <a:rPr lang="en-US" baseline="0" dirty="0" smtClean="0"/>
              <a:t>MA (N = 83)</a:t>
            </a:r>
          </a:p>
          <a:p>
            <a:pPr lvl="1"/>
            <a:r>
              <a:rPr lang="en-US" baseline="0" dirty="0" smtClean="0"/>
              <a:t>Not 		Currently	Planned but won’t			Planned to start			Implementation	Partially	Fully</a:t>
            </a:r>
          </a:p>
          <a:p>
            <a:pPr lvl="1"/>
            <a:r>
              <a:rPr lang="en-US" baseline="0" dirty="0" smtClean="0"/>
              <a:t>Considering	Evaluating	start within next 12 months	within  the next 12 months		in progress		Operational	Operational</a:t>
            </a:r>
            <a:endParaRPr lang="en-US" dirty="0" smtClean="0"/>
          </a:p>
          <a:p>
            <a:pPr lvl="1"/>
            <a:r>
              <a:rPr lang="en-US" dirty="0" smtClean="0"/>
              <a:t>34%		30%		2%					5%					8%			11%		10%</a:t>
            </a:r>
          </a:p>
          <a:p>
            <a:endParaRPr lang="en-US" baseline="0" dirty="0" smtClean="0"/>
          </a:p>
          <a:p>
            <a:r>
              <a:rPr lang="en-US" baseline="0" dirty="0" smtClean="0"/>
              <a:t>BA Liberal Arts (N = 34)</a:t>
            </a:r>
          </a:p>
          <a:p>
            <a:pPr lvl="1"/>
            <a:r>
              <a:rPr lang="en-US" baseline="0" dirty="0" smtClean="0"/>
              <a:t>Not 		Currently	Planned but won’t			Planned to start			Implementation	Partially	Fully</a:t>
            </a:r>
          </a:p>
          <a:p>
            <a:pPr lvl="1"/>
            <a:r>
              <a:rPr lang="en-US" baseline="0" dirty="0" smtClean="0"/>
              <a:t>Considering	Evaluating	start within next 12 months	within  the next 12 months		in progress		Operational	Operational</a:t>
            </a:r>
            <a:endParaRPr lang="en-US" dirty="0" smtClean="0"/>
          </a:p>
          <a:p>
            <a:pPr lvl="1"/>
            <a:r>
              <a:rPr lang="en-US" dirty="0" smtClean="0"/>
              <a:t>21%		44%		6%					12%					0%			6%		12%</a:t>
            </a:r>
          </a:p>
          <a:p>
            <a:endParaRPr lang="en-US" baseline="0" dirty="0" smtClean="0"/>
          </a:p>
          <a:p>
            <a:r>
              <a:rPr lang="en-US" baseline="0" dirty="0" smtClean="0"/>
              <a:t>BA Other (N = 25)</a:t>
            </a:r>
          </a:p>
          <a:p>
            <a:pPr lvl="1"/>
            <a:r>
              <a:rPr lang="en-US" baseline="0" dirty="0" smtClean="0"/>
              <a:t>Not 		Currently	Planned but won’t			Planned to start			Implementation	Partially	Fully</a:t>
            </a:r>
          </a:p>
          <a:p>
            <a:pPr lvl="1"/>
            <a:r>
              <a:rPr lang="en-US" baseline="0" dirty="0" smtClean="0"/>
              <a:t>Considering	Evaluating	start within next 12 months	within  the next 12 months		in progress		Operational	Operational</a:t>
            </a:r>
            <a:endParaRPr lang="en-US" dirty="0" smtClean="0"/>
          </a:p>
          <a:p>
            <a:pPr lvl="1"/>
            <a:r>
              <a:rPr lang="en-US" dirty="0" smtClean="0"/>
              <a:t>32%		44%		8%					4%					4%			4%		4%</a:t>
            </a:r>
          </a:p>
          <a:p>
            <a:endParaRPr lang="en-US" dirty="0" smtClean="0"/>
          </a:p>
          <a:p>
            <a:r>
              <a:rPr lang="en-US" baseline="0" dirty="0" smtClean="0"/>
              <a:t>AA (N = 39)</a:t>
            </a:r>
          </a:p>
          <a:p>
            <a:pPr lvl="1"/>
            <a:r>
              <a:rPr lang="en-US" baseline="0" dirty="0" smtClean="0"/>
              <a:t>Not 		Currently	Planned but won’t			Planned to start			Implementation	Partially	Fully</a:t>
            </a:r>
          </a:p>
          <a:p>
            <a:pPr lvl="1"/>
            <a:r>
              <a:rPr lang="en-US" baseline="0" dirty="0" smtClean="0"/>
              <a:t>Considering	Evaluating	start within next 12 months	within  the next 12 months		in progress		Operational	Operational</a:t>
            </a:r>
          </a:p>
          <a:p>
            <a:pPr lvl="1"/>
            <a:r>
              <a:rPr lang="en-US" baseline="0" dirty="0" smtClean="0"/>
              <a:t>43%		33%		8%					8%					5%			0%		3%		</a:t>
            </a:r>
          </a:p>
          <a:p>
            <a:endParaRPr lang="en-US" dirty="0" smtClean="0"/>
          </a:p>
          <a:p>
            <a:r>
              <a:rPr lang="en-US" dirty="0" smtClean="0"/>
              <a:t>Over the next 12 months, demand for cloud computing resources will increase need for federated identity services (N=321)</a:t>
            </a:r>
          </a:p>
          <a:p>
            <a:r>
              <a:rPr lang="en-US" dirty="0" smtClean="0"/>
              <a:t>	Strongly agree, 11%</a:t>
            </a:r>
          </a:p>
          <a:p>
            <a:r>
              <a:rPr lang="en-US" dirty="0" smtClean="0"/>
              <a:t>	Agree, 43%</a:t>
            </a:r>
          </a:p>
          <a:p>
            <a:r>
              <a:rPr lang="en-US" dirty="0" smtClean="0"/>
              <a:t>	Neutral, 29%</a:t>
            </a:r>
          </a:p>
          <a:p>
            <a:r>
              <a:rPr lang="en-US" dirty="0" smtClean="0"/>
              <a:t>	Disagree, 12%</a:t>
            </a:r>
          </a:p>
          <a:p>
            <a:r>
              <a:rPr lang="en-US" dirty="0" smtClean="0"/>
              <a:t>	Strongly disagree, 6%</a:t>
            </a: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11</a:t>
            </a:fld>
            <a:endParaRPr lang="en-US"/>
          </a:p>
        </p:txBody>
      </p:sp>
    </p:spTree>
    <p:extLst>
      <p:ext uri="{BB962C8B-B14F-4D97-AF65-F5344CB8AC3E}">
        <p14:creationId xmlns:p14="http://schemas.microsoft.com/office/powerpoint/2010/main" val="39354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EDUCAUSE Center for Applied Research (ECAR) conducted a survey and follow-up interviews in 2010 and 2011 with questions about the IT workforce and leadership, expanding on similar ECAR studies published in 2004 and 2008. The study and this slide deck also draw on the 2005–2009 EDUCAUSE Core Data Service (CDS) and the 2006–2011 EDUCAUSE Current Issues Surveys.</a:t>
            </a:r>
          </a:p>
          <a:p>
            <a:endParaRPr lang="en-US"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Source: 2005–2009 EDUCAUSE Core Data Survey IT Organization, Staffing and Planning, Question 3: What functions report to or are included in the responsibilities of the highest ranking information technology administrator/officer on your campus?</a:t>
            </a:r>
            <a:r>
              <a:rPr lang="en-US" i="1" dirty="0" smtClean="0"/>
              <a:t> </a:t>
            </a:r>
          </a:p>
          <a:p>
            <a:endParaRPr lang="en-US" i="1" dirty="0"/>
          </a:p>
          <a:p>
            <a:r>
              <a:rPr lang="en-US" dirty="0"/>
              <a:t>“Standard” functions (selected by over 90% of all institutions) were user support/desktop computing, administrative information systems, network infrastructure, data center operations, and IT security and policy, with telephony not too far behind at 87%. </a:t>
            </a:r>
          </a:p>
          <a:p>
            <a:endParaRPr lang="en-US" dirty="0"/>
          </a:p>
          <a:p>
            <a:r>
              <a:rPr lang="en-US" dirty="0"/>
              <a:t>Over the period 2005–2009, more than half of institutions reported adding more functions to those responsibilities, while 21% reported reductions (28% reported no change). The most commonly added function was IT planning and budgeting, which was added by 27% of institutions, with 87% of doctoral institutions now reporting this function under the CIO but only 55% of BA GEN schools doing so.</a:t>
            </a:r>
          </a:p>
        </p:txBody>
      </p:sp>
      <p:sp>
        <p:nvSpPr>
          <p:cNvPr id="4" name="Slide Number Placeholder 3"/>
          <p:cNvSpPr>
            <a:spLocks noGrp="1"/>
          </p:cNvSpPr>
          <p:nvPr>
            <p:ph type="sldNum" sz="quarter" idx="10"/>
          </p:nvPr>
        </p:nvSpPr>
        <p:spPr/>
        <p:txBody>
          <a:bodyPr/>
          <a:lstStyle/>
          <a:p>
            <a:fld id="{0E2CE150-F13F-42BE-A68A-1A8C1975105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Source: EDUCAUSE Current Issues Survey 2011, Question 3: Which issues are you, as an IT leader or administrator, spending most of your time addressing? Check up to five [5] issues. </a:t>
            </a:r>
          </a:p>
          <a:p>
            <a:endParaRPr lang="en-US" dirty="0" smtClean="0"/>
          </a:p>
          <a:p>
            <a:r>
              <a:rPr lang="en-US" dirty="0"/>
              <a:t>Every CIO respondent (100%) to the 2011 ECAR study indicated that communications skills are important to the job (high or very high), while only 31% put technical proficiency in the same category. Being prepared to take on the job of CIO isn’t just about skills. It is also about broad-based organizational background and understanding. </a:t>
            </a:r>
            <a:endParaRPr lang="en-US" dirty="0" smtClean="0"/>
          </a:p>
        </p:txBody>
      </p:sp>
      <p:sp>
        <p:nvSpPr>
          <p:cNvPr id="4" name="Slide Number Placeholder 3"/>
          <p:cNvSpPr>
            <a:spLocks noGrp="1"/>
          </p:cNvSpPr>
          <p:nvPr>
            <p:ph type="sldNum" sz="quarter" idx="10"/>
          </p:nvPr>
        </p:nvSpPr>
        <p:spPr/>
        <p:txBody>
          <a:bodyPr/>
          <a:lstStyle/>
          <a:p>
            <a:fld id="{0E2CE150-F13F-42BE-A68A-1A8C1975105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a:t>Source: 2011 ECAR Workforce Survey</a:t>
            </a:r>
          </a:p>
          <a:p>
            <a:r>
              <a:rPr lang="en-US" b="0" i="1" baseline="0" dirty="0" smtClean="0"/>
              <a:t>Question 1.26: </a:t>
            </a:r>
            <a:r>
              <a:rPr lang="en-US" i="1" dirty="0"/>
              <a:t>How much longer do you plan to remain at your current institution?</a:t>
            </a:r>
          </a:p>
          <a:p>
            <a:r>
              <a:rPr lang="en-US" i="1" dirty="0"/>
              <a:t>Question 1.27: How much longer do you plan to remain in higher education?</a:t>
            </a:r>
          </a:p>
          <a:p>
            <a:r>
              <a:rPr lang="en-US" i="1" dirty="0"/>
              <a:t>Question 1.28: At what age do you plan to retire?</a:t>
            </a:r>
          </a:p>
          <a:p>
            <a:r>
              <a:rPr lang="en-US" i="1" dirty="0"/>
              <a:t>Question 1.3: What is your age?</a:t>
            </a:r>
            <a:endParaRPr lang="en-US" dirty="0" smtClean="0"/>
          </a:p>
          <a:p>
            <a:endParaRPr lang="en-US" dirty="0" smtClean="0"/>
          </a:p>
          <a:p>
            <a:r>
              <a:rPr lang="en-US" b="1" dirty="0"/>
              <a:t>Key Finding: </a:t>
            </a:r>
            <a:r>
              <a:rPr lang="en-US" dirty="0"/>
              <a:t>31% of current CIOs expect to retire or leave higher education within the next six years; 52% in 10 years.</a:t>
            </a:r>
          </a:p>
          <a:p>
            <a:endParaRPr lang="en-US" dirty="0" smtClean="0"/>
          </a:p>
          <a:p>
            <a:r>
              <a:rPr lang="en-US" dirty="0" smtClean="0"/>
              <a:t>Among the 368 CIOs reporting their plans in the current ECAR study, 42% plan to stay in higher education for at least the next six years, and 31% expect to retire (22%) or leave higher education (9%) over that time. The 2011 ECAR study also found that 52% of higher education CIOs plan to retire or leave higher education within the next 10 years, similar to findings in other surveys.</a:t>
            </a:r>
          </a:p>
          <a:p>
            <a:endParaRPr lang="en-US" dirty="0" smtClean="0"/>
          </a:p>
          <a:p>
            <a:r>
              <a:rPr lang="en-US" dirty="0" smtClean="0"/>
              <a:t>There is also some indication that the baby-boom generation will be working longer overall. Recent economic conditions have caused workers across many sectors to consider postponing retirement, and higher education CIOs are no exception. Pew Research found in 2009 that among workers in general 50–64 years old, average expected retirement age was 66, approximately four years later than for current retirees. In the year prior to the study, more than half (52%) of people in this age bracket had considered delaying retirement. An additional 16% said that they never plan to quit working.</a:t>
            </a: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Source: 2011 ECAR Workforce Survey</a:t>
            </a:r>
          </a:p>
          <a:p>
            <a:r>
              <a:rPr lang="en-US" i="1" dirty="0"/>
              <a:t>Question 1.27: How much longer do you plan to remain in higher education?</a:t>
            </a:r>
          </a:p>
          <a:p>
            <a:r>
              <a:rPr lang="en-US" i="1" dirty="0"/>
              <a:t>Question 1.28: At what age do you plan to retire?</a:t>
            </a:r>
            <a:endParaRPr lang="en-US" dirty="0"/>
          </a:p>
          <a:p>
            <a:r>
              <a:rPr lang="en-US" i="1" dirty="0"/>
              <a:t>Question 1.3: What is your age?</a:t>
            </a:r>
            <a:endParaRPr lang="en-US" dirty="0"/>
          </a:p>
          <a:p>
            <a:pPr defTabSz="931774">
              <a:defRPr/>
            </a:pPr>
            <a:r>
              <a:rPr lang="en-US" i="1" dirty="0"/>
              <a:t>Question 5.10: Do you aspire to a CIO position in higher education (institution’s senior-most IT leader)?</a:t>
            </a:r>
            <a:endParaRPr lang="en-US" dirty="0"/>
          </a:p>
          <a:p>
            <a:r>
              <a:rPr lang="en-US" i="1" dirty="0"/>
              <a:t>Question 1.8: What best describes your current IT position?</a:t>
            </a:r>
          </a:p>
          <a:p>
            <a:endParaRPr lang="en-US" i="1" dirty="0"/>
          </a:p>
          <a:p>
            <a:r>
              <a:rPr lang="en-US" b="1" dirty="0"/>
              <a:t>Key Finding: </a:t>
            </a:r>
            <a:r>
              <a:rPr lang="en-US" dirty="0"/>
              <a:t>Of the 368 CIOs in the sample, 113 individuals plan to vacate that position within six years; while 420 individuals identified themselves as CIO aspirants who will be ready within six years; 44% of these aspirants are already in executive non-CIO positions.</a:t>
            </a:r>
          </a:p>
          <a:p>
            <a:endParaRPr lang="en-US" dirty="0"/>
          </a:p>
          <a:p>
            <a:r>
              <a:rPr lang="en-US" dirty="0"/>
              <a:t>These numbers suggest that there will be roughly four </a:t>
            </a:r>
            <a:r>
              <a:rPr lang="en-US" i="1" dirty="0"/>
              <a:t>higher education </a:t>
            </a:r>
            <a:r>
              <a:rPr lang="en-US" dirty="0"/>
              <a:t>candidates for each open CIO position. At the same time, some CIOs come from outside higher education—currently that proportion is about one-fourth. Factoring non–higher education candidates into the projection, one might expect there to be five or more </a:t>
            </a:r>
            <a:r>
              <a:rPr lang="en-US" i="1" dirty="0"/>
              <a:t>total </a:t>
            </a:r>
            <a:r>
              <a:rPr lang="en-US" dirty="0"/>
              <a:t>candidates for each open CIO position. Even with the additional openings created when CIOs move to other institutions or leave for non-retirement-related reasons, our results strongly suggest that there will be a sufficient supply of CIO candidates over the coming years.</a:t>
            </a:r>
          </a:p>
        </p:txBody>
      </p:sp>
      <p:sp>
        <p:nvSpPr>
          <p:cNvPr id="4" name="Slide Number Placeholder 3"/>
          <p:cNvSpPr>
            <a:spLocks noGrp="1"/>
          </p:cNvSpPr>
          <p:nvPr>
            <p:ph type="sldNum" sz="quarter" idx="10"/>
          </p:nvPr>
        </p:nvSpPr>
        <p:spPr/>
        <p:txBody>
          <a:bodyPr/>
          <a:lstStyle/>
          <a:p>
            <a:fld id="{0E2CE150-F13F-42BE-A68A-1A8C1975105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a:t>Source: 2011 ECAR Workforce Survey</a:t>
            </a:r>
          </a:p>
          <a:p>
            <a:pPr defTabSz="931774">
              <a:defRPr/>
            </a:pPr>
            <a:r>
              <a:rPr lang="en-US" i="1" dirty="0"/>
              <a:t>Question 1.15: In what type of organization/institution was your most recent previous position?</a:t>
            </a:r>
          </a:p>
          <a:p>
            <a:pPr defTabSz="931774">
              <a:defRPr/>
            </a:pPr>
            <a:r>
              <a:rPr lang="en-US" i="1" dirty="0"/>
              <a:t>Question  5.3: Which of the following describes your role in your previous position?</a:t>
            </a:r>
          </a:p>
          <a:p>
            <a:r>
              <a:rPr lang="en-US" i="1" dirty="0"/>
              <a:t>Question 5.4: Please indicate your level of agreement with the following statements about succession planning for your position. (a) I am held accountable by my supervisor for developing my successor. (b) I have identified one or more individuals within my organization who could succeed me now. (c) My successor is likely to be recruited from within the institution.</a:t>
            </a:r>
          </a:p>
          <a:p>
            <a:pPr defTabSz="931774">
              <a:defRPr/>
            </a:pPr>
            <a:r>
              <a:rPr lang="en-US" i="1" dirty="0"/>
              <a:t>Question 5.12: Please indicate your level of agreement with the following statements. (a) I have sufficient opportunities to develop the skills I will need to become a CIO. (b) I believe there will be a sufficient number of CIO job openings in higher education for me to become a CIO within my desired time frame. (c) My manager/supervisor is helping to groom me as a future CIO. (d) To become a CIO, I will need to leave my current institution.</a:t>
            </a:r>
          </a:p>
          <a:p>
            <a:r>
              <a:rPr lang="en-US" i="1" dirty="0"/>
              <a:t>Question 2.3: Which of the following contribute most significantly to your professional growth and development? Select up to three.</a:t>
            </a:r>
          </a:p>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ECAR study of undergraduate students and information technology sheds lights on how information technology affects the college experience. ECAR has conducted this annual study since 2004, and though students' ownership and utilization of technology changes from year to year, students consistently rely upon their instructors and institutions to meet their technology expectations and needs. The 2011 study differs from past studies in that the questionnaire was reengineered and responses were gathered from a nationally representative sample of 3,000 students in 1,179 colleges and universities.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…PREFER SMALL, MOBILE DEVICES</a:t>
            </a:r>
          </a:p>
          <a:p>
            <a:endParaRPr lang="en-US" b="0" dirty="0" smtClean="0"/>
          </a:p>
          <a:p>
            <a:r>
              <a:rPr lang="en-US" b="1" dirty="0" smtClean="0"/>
              <a:t>Students are still attached to “standard issue” technology.</a:t>
            </a:r>
            <a:r>
              <a:rPr lang="en-US" dirty="0" smtClean="0"/>
              <a:t> A majority of students own a printer (81%), a DVD player (75%), a stationary gaming device (66%), an HDTV (56%), and a desktop computer (53%). </a:t>
            </a:r>
          </a:p>
          <a:p>
            <a:endParaRPr lang="en-US" dirty="0" smtClean="0"/>
          </a:p>
          <a:p>
            <a:r>
              <a:rPr lang="en-US" dirty="0" smtClean="0"/>
              <a:t>Graphic</a:t>
            </a:r>
            <a:r>
              <a:rPr lang="en-US" baseline="0" dirty="0" smtClean="0"/>
              <a:t> depicts 15 of the 34 devices that students were asked about owning.</a:t>
            </a:r>
          </a:p>
          <a:p>
            <a:endParaRPr lang="en-US" baseline="0" dirty="0" smtClean="0"/>
          </a:p>
          <a:p>
            <a:r>
              <a:rPr lang="en-US" baseline="0" dirty="0" smtClean="0"/>
              <a:t>Trends – 2010 Student Study: 84% own laptops, 46% own desktops, 13% own netbooks</a:t>
            </a:r>
            <a:endParaRPr lang="en-US" dirty="0" smtClean="0"/>
          </a:p>
          <a:p>
            <a:endParaRPr lang="en-US" dirty="0"/>
          </a:p>
        </p:txBody>
      </p:sp>
      <p:sp>
        <p:nvSpPr>
          <p:cNvPr id="4" name="Slide Number Placeholder 3"/>
          <p:cNvSpPr>
            <a:spLocks noGrp="1"/>
          </p:cNvSpPr>
          <p:nvPr>
            <p:ph type="sldNum" sz="quarter" idx="10"/>
          </p:nvPr>
        </p:nvSpPr>
        <p:spPr/>
        <p:txBody>
          <a:bodyPr/>
          <a:lstStyle/>
          <a:p>
            <a:fld id="{3CF19D64-809C-4395-AB43-438D1F99DEF0}" type="slidenum">
              <a:rPr lang="en-US" smtClean="0"/>
              <a:pPr/>
              <a:t>20</a:t>
            </a:fld>
            <a:endParaRPr lang="en-US"/>
          </a:p>
        </p:txBody>
      </p:sp>
    </p:spTree>
    <p:extLst>
      <p:ext uri="{BB962C8B-B14F-4D97-AF65-F5344CB8AC3E}">
        <p14:creationId xmlns:p14="http://schemas.microsoft.com/office/powerpoint/2010/main" val="9543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Identity Management in Higher Education (June 2011)</a:t>
            </a:r>
          </a:p>
          <a:p>
            <a:r>
              <a:rPr lang="en-US" dirty="0" smtClean="0"/>
              <a:t>The Higher Education CIO: Portrait of today, Landscape of Tomorrow (October 2011)</a:t>
            </a:r>
          </a:p>
          <a:p>
            <a:r>
              <a:rPr lang="en-US" dirty="0" smtClean="0"/>
              <a:t>ECAR National Study of Undergraduate Students and Information Technology, 2011 (October 2011)</a:t>
            </a:r>
          </a:p>
          <a:p>
            <a:r>
              <a:rPr lang="en-US" dirty="0" smtClean="0"/>
              <a:t>Mobile IT in Higher Education (December 2011)</a:t>
            </a: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3</a:t>
            </a:fld>
            <a:endParaRPr lang="en-US"/>
          </a:p>
        </p:txBody>
      </p:sp>
    </p:spTree>
    <p:extLst>
      <p:ext uri="{BB962C8B-B14F-4D97-AF65-F5344CB8AC3E}">
        <p14:creationId xmlns:p14="http://schemas.microsoft.com/office/powerpoint/2010/main" val="974539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19D64-809C-4395-AB43-438D1F99DEF0}" type="slidenum">
              <a:rPr lang="en-US" smtClean="0"/>
              <a:pPr/>
              <a:t>21</a:t>
            </a:fld>
            <a:endParaRPr lang="en-US"/>
          </a:p>
        </p:txBody>
      </p:sp>
    </p:spTree>
    <p:extLst>
      <p:ext uri="{BB962C8B-B14F-4D97-AF65-F5344CB8AC3E}">
        <p14:creationId xmlns:p14="http://schemas.microsoft.com/office/powerpoint/2010/main" val="189928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57">
              <a:defRPr/>
            </a:pPr>
            <a:r>
              <a:rPr lang="en-US" dirty="0" smtClean="0"/>
              <a:t>Students value software/program basics for academics.</a:t>
            </a:r>
            <a:r>
              <a:rPr lang="en-US" baseline="0" dirty="0" smtClean="0"/>
              <a:t> Longitudinal data will provide insight into which of the these technologies are waxing and which are waning in terms of value to 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3CF19D64-809C-4395-AB43-438D1F99DEF0}" type="slidenum">
              <a:rPr lang="en-US" smtClean="0"/>
              <a:pPr/>
              <a:t>22</a:t>
            </a:fld>
            <a:endParaRPr lang="en-US"/>
          </a:p>
        </p:txBody>
      </p:sp>
    </p:spTree>
    <p:extLst>
      <p:ext uri="{BB962C8B-B14F-4D97-AF65-F5344CB8AC3E}">
        <p14:creationId xmlns:p14="http://schemas.microsoft.com/office/powerpoint/2010/main" val="1830103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Overall</a:t>
            </a:r>
            <a:r>
              <a:rPr lang="en-US" baseline="0" dirty="0" smtClean="0"/>
              <a:t>, students say their instructors use presentation devices effectively, but devices that inspire interactivity and participation, not so much.</a:t>
            </a:r>
          </a:p>
          <a:p>
            <a:endParaRPr lang="en-US" baseline="0" dirty="0" smtClean="0"/>
          </a:p>
          <a:p>
            <a:r>
              <a:rPr lang="en-US" dirty="0" smtClean="0"/>
              <a:t>Students report that projectors, Wi-Fi, laptops, desktops, and document cameras or digital overhead projectors are devices that instructors use “extremely effectively” to teach, mentor, or communicate—and these are generally the technologies that students also value highly. More personal technologies, such as e-readers, </a:t>
            </a:r>
            <a:r>
              <a:rPr lang="en-US" dirty="0" err="1" smtClean="0"/>
              <a:t>iPads</a:t>
            </a:r>
            <a:r>
              <a:rPr lang="en-US" dirty="0" smtClean="0"/>
              <a:t>, smartphones, and student response systems (clickers) are not used as effectively, students say. That students do not consider student response systems as more effectively used is notable, given that this technology is designed specifically for instructional support, as opposed to other, general-purpose devices.</a:t>
            </a:r>
          </a:p>
          <a:p>
            <a:endParaRPr lang="en-US" dirty="0" smtClean="0"/>
          </a:p>
          <a:p>
            <a:pPr defTabSz="931628">
              <a:defRPr/>
            </a:pPr>
            <a:r>
              <a:rPr lang="en-US" dirty="0" smtClean="0"/>
              <a:t>Successful teaching with technology is like a coin, with obverse and reverse sides together constituting the whole. Successful instructors combine technology (obverse) with targeted pedagogical activities (reverse). Managing diverse technologies and weaving them all into a coordinated pedagogy is a challenging business requiring diverse expertise. As demonstrated by students’ lackluster response to student response systems (clickers), there are opportunities to inspire student participation and interactivity with existing technology, but the technology by itself isn't sufficient and doesn't guarantee successful learning outcomes.</a:t>
            </a:r>
          </a:p>
          <a:p>
            <a:endParaRPr lang="en-US" dirty="0" smtClean="0"/>
          </a:p>
          <a:p>
            <a:r>
              <a:rPr lang="en-US" dirty="0" smtClean="0"/>
              <a:t>Instructors at associate’s colleges and other two-year programs are significantly less likely to use a wide variety of technologies in class, students say. Devices that instructors at two or more other institutional types are significantly more likely to use than associate’s college instructors include laptops, projectors, Wi-Fi, student response systems, document cameras, USB thumb drives, interactive whiteboards, smartphones, webcams, </a:t>
            </a:r>
            <a:r>
              <a:rPr lang="en-US" dirty="0" err="1" smtClean="0"/>
              <a:t>iPads</a:t>
            </a:r>
            <a:r>
              <a:rPr lang="en-US" dirty="0" smtClean="0"/>
              <a:t>, and digital and Flip video cameras. </a:t>
            </a:r>
          </a:p>
          <a:p>
            <a:r>
              <a:rPr lang="en-US" dirty="0" smtClean="0"/>
              <a:t> </a:t>
            </a:r>
          </a:p>
          <a:p>
            <a:r>
              <a:rPr lang="en-US" dirty="0" smtClean="0"/>
              <a:t>Notably, however, for the technologies that associate’s college instructors do use, students say those instructors often use those technologies more effectively. These include desktop computers, laptop computers, webcams, scanners, printers, projectors, and interactive whiteboards. In fact, instructors at other institution types do not use any devices more effectively than associate’s college instructors do, according to students.</a:t>
            </a:r>
            <a:endParaRPr lang="en-US" dirty="0"/>
          </a:p>
        </p:txBody>
      </p:sp>
      <p:sp>
        <p:nvSpPr>
          <p:cNvPr id="4" name="Slide Number Placeholder 3"/>
          <p:cNvSpPr>
            <a:spLocks noGrp="1"/>
          </p:cNvSpPr>
          <p:nvPr>
            <p:ph type="sldNum" sz="quarter" idx="10"/>
          </p:nvPr>
        </p:nvSpPr>
        <p:spPr/>
        <p:txBody>
          <a:bodyPr/>
          <a:lstStyle/>
          <a:p>
            <a:fld id="{3CF19D64-809C-4395-AB43-438D1F99DEF0}" type="slidenum">
              <a:rPr lang="en-US" smtClean="0"/>
              <a:pPr/>
              <a:t>23</a:t>
            </a:fld>
            <a:endParaRPr lang="en-US"/>
          </a:p>
        </p:txBody>
      </p:sp>
    </p:spTree>
    <p:extLst>
      <p:ext uri="{BB962C8B-B14F-4D97-AF65-F5344CB8AC3E}">
        <p14:creationId xmlns:p14="http://schemas.microsoft.com/office/powerpoint/2010/main" val="1830103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19D64-809C-4395-AB43-438D1F99DEF0}" type="slidenum">
              <a:rPr lang="en-US" smtClean="0"/>
              <a:pPr/>
              <a:t>24</a:t>
            </a:fld>
            <a:endParaRPr lang="en-US"/>
          </a:p>
        </p:txBody>
      </p:sp>
    </p:spTree>
    <p:extLst>
      <p:ext uri="{BB962C8B-B14F-4D97-AF65-F5344CB8AC3E}">
        <p14:creationId xmlns:p14="http://schemas.microsoft.com/office/powerpoint/2010/main" val="1899283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19D64-809C-4395-AB43-438D1F99DEF0}" type="slidenum">
              <a:rPr lang="en-US" smtClean="0"/>
              <a:pPr/>
              <a:t>25</a:t>
            </a:fld>
            <a:endParaRPr lang="en-US"/>
          </a:p>
        </p:txBody>
      </p:sp>
    </p:spTree>
    <p:extLst>
      <p:ext uri="{BB962C8B-B14F-4D97-AF65-F5344CB8AC3E}">
        <p14:creationId xmlns:p14="http://schemas.microsoft.com/office/powerpoint/2010/main" val="1379644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ECAR mobile IT study gathered quantitative and qualitative data from a representative sample of 209 higher education institutions.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Right click chart and select “Edit Data…” to view data pertinent to this slide.</a:t>
            </a:r>
          </a:p>
          <a:p>
            <a:pPr>
              <a:spcBef>
                <a:spcPct val="0"/>
              </a:spcBef>
            </a:pPr>
            <a:endParaRPr lang="en-US" dirty="0" smtClean="0"/>
          </a:p>
          <a:p>
            <a:pPr>
              <a:spcBef>
                <a:spcPct val="0"/>
              </a:spcBef>
            </a:pPr>
            <a:r>
              <a:rPr lang="en-US" dirty="0" smtClean="0"/>
              <a:t>The highest priority services were also those whose mobile enablement was furthest along, suggesting reasonable alignment of priority and activity. Note that five of the top six items are student-facing. Our experience suggests that the sixth item in order of mean priority and enablement, IT services and support, is often available to faculty, staff, and students alike. The remaining items on the list, with the exception of health services, are more administrative in their focus.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B03DA43-DCF5-4EB6-A934-4ED87CB04405}" type="slidenum">
              <a:rPr lang="en-US"/>
              <a:pPr fontAlgn="base">
                <a:spcBef>
                  <a:spcPct val="0"/>
                </a:spcBef>
                <a:spcAft>
                  <a:spcPct val="0"/>
                </a:spcAft>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Right click chart in bottom right corner and select “Edit data…” to see details and statistics.</a:t>
            </a:r>
          </a:p>
          <a:p>
            <a:pPr>
              <a:spcBef>
                <a:spcPct val="0"/>
              </a:spcBef>
            </a:pPr>
            <a:endParaRPr lang="en-US" dirty="0" smtClean="0"/>
          </a:p>
          <a:p>
            <a:pPr>
              <a:spcBef>
                <a:spcPct val="0"/>
              </a:spcBef>
            </a:pPr>
            <a:r>
              <a:rPr lang="en-US" dirty="0" smtClean="0"/>
              <a:t>None of the services, applications, and websites we asked about appears to have entered the “mainstream” in mobile form. The institution’s main web presence and its LMS/CMS are closest, as they transition out of the experimental stage. Student- and public-facing items dominate the experimental category, reflecting their higher priority. More purely administrative services (largely serving institutional employees) dominate the emergent category. </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3FADF97-90C2-4449-A55E-A75948EC4F09}" type="slidenum">
              <a:rPr lang="en-US"/>
              <a:pPr fontAlgn="base">
                <a:spcBef>
                  <a:spcPct val="0"/>
                </a:spcBef>
                <a:spcAft>
                  <a:spcPct val="0"/>
                </a:spcAft>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Outlying data points exaggerate most means, but median number of items mobile-enabled follows a regular pattern of increase as spending increases. Spending on infrastructure and tools for mobile enablement and the number of staff working on that task, taken together, explain about half of the overall variation in number of items enabled.</a:t>
            </a:r>
          </a:p>
          <a:p>
            <a:pPr>
              <a:spcBef>
                <a:spcPct val="0"/>
              </a:spcBef>
            </a:pPr>
            <a:endParaRPr lang="en-US" b="1" dirty="0" smtClean="0"/>
          </a:p>
          <a:p>
            <a:pPr>
              <a:buFont typeface="Arial" charset="0"/>
              <a:buChar char="•"/>
            </a:pPr>
            <a:r>
              <a:rPr lang="en-US" sz="1200" dirty="0" smtClean="0">
                <a:latin typeface="Arial" charset="0"/>
              </a:rPr>
              <a:t>One-fifth of institutions have zero FTEs assigned to mobile-enablement.</a:t>
            </a:r>
          </a:p>
          <a:p>
            <a:pPr>
              <a:buFont typeface="Arial" charset="0"/>
              <a:buChar char="•"/>
            </a:pPr>
            <a:r>
              <a:rPr lang="en-US" sz="1200" dirty="0" smtClean="0">
                <a:latin typeface="Arial" charset="0"/>
              </a:rPr>
              <a:t>The largest proportion have between 1 and 2 FTEs working on mobile-enablement. </a:t>
            </a:r>
          </a:p>
          <a:p>
            <a:pPr>
              <a:buFont typeface="Arial" charset="0"/>
              <a:buChar char="•"/>
            </a:pPr>
            <a:r>
              <a:rPr lang="en-US" sz="1200" dirty="0" smtClean="0">
                <a:latin typeface="Arial" charset="0"/>
              </a:rPr>
              <a:t>DR institutions have the highest staffing levels ~4 FTE.</a:t>
            </a:r>
          </a:p>
          <a:p>
            <a:pPr>
              <a:spcBef>
                <a:spcPct val="0"/>
              </a:spcBef>
            </a:pPr>
            <a:endParaRPr lang="en-US" b="1"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A5777EB-15F7-4252-83E7-ACE7AFB59F35}" type="slidenum">
              <a:rPr lang="en-US"/>
              <a:pPr fontAlgn="base">
                <a:spcBef>
                  <a:spcPct val="0"/>
                </a:spcBef>
                <a:spcAft>
                  <a:spcPct val="0"/>
                </a:spcAft>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EDUCAUSE Core Data Service has been providing comparative data on IT in higher education since 2002, thanks to the dedicated contributions of over 800 institutions annually. The 2011 service was substantially redesigned to provide new interfaces for data entry and reporting, and new and expanded content. For 2012, we continue to refine content and will release a reporting/analytics tool.</a:t>
            </a:r>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4</a:t>
            </a:fld>
            <a:endParaRPr lang="en-US"/>
          </a:p>
        </p:txBody>
      </p:sp>
    </p:spTree>
    <p:extLst>
      <p:ext uri="{BB962C8B-B14F-4D97-AF65-F5344CB8AC3E}">
        <p14:creationId xmlns:p14="http://schemas.microsoft.com/office/powerpoint/2010/main" val="3267044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The number of staff assigned to mobile enablement is significantly associated with our best quantitative measure of mobile IT progress, the number of institutional services, applications, and websites enabled. As with other factors, productivity varies substantially within each FTE category, so median number of items enabled may be a more predictive measure than the </a:t>
            </a:r>
          </a:p>
          <a:p>
            <a:pPr>
              <a:spcBef>
                <a:spcPct val="0"/>
              </a:spcBef>
            </a:pPr>
            <a:endParaRPr lang="en-US" dirty="0" smtClean="0"/>
          </a:p>
          <a:p>
            <a:pPr>
              <a:spcBef>
                <a:spcPct val="0"/>
              </a:spcBef>
            </a:pPr>
            <a:r>
              <a:rPr lang="en-US" dirty="0" smtClean="0"/>
              <a:t>What</a:t>
            </a:r>
            <a:r>
              <a:rPr lang="en-US" baseline="0" dirty="0" smtClean="0"/>
              <a:t> more can we say about enablement and staffing?</a:t>
            </a:r>
            <a:endParaRPr lang="en-US" dirty="0" smtClean="0"/>
          </a:p>
          <a:p>
            <a:pPr>
              <a:buFont typeface="Arial" charset="0"/>
              <a:buChar char="•"/>
            </a:pPr>
            <a:r>
              <a:rPr lang="en-US" dirty="0" smtClean="0">
                <a:latin typeface="Arial" charset="0"/>
              </a:rPr>
              <a:t>One-fifth of institutions have zero FTEs assigned to mobile-enablement</a:t>
            </a:r>
          </a:p>
          <a:p>
            <a:pPr>
              <a:buFont typeface="Arial" charset="0"/>
              <a:buChar char="•"/>
            </a:pPr>
            <a:r>
              <a:rPr lang="en-US" dirty="0" smtClean="0">
                <a:latin typeface="Arial" charset="0"/>
              </a:rPr>
              <a:t>The largest proportion have between 1 and 2 FTEs working on mobile-enablement</a:t>
            </a:r>
          </a:p>
          <a:p>
            <a:pPr>
              <a:buFont typeface="Arial" charset="0"/>
              <a:buChar char="•"/>
            </a:pPr>
            <a:r>
              <a:rPr lang="en-US" dirty="0" smtClean="0">
                <a:latin typeface="Arial" charset="0"/>
              </a:rPr>
              <a:t>DR institutions have the highest staffing levels ~4 FTE</a:t>
            </a:r>
          </a:p>
          <a:p>
            <a:pPr>
              <a:spcBef>
                <a:spcPct val="0"/>
              </a:spcBef>
            </a:pPr>
            <a:r>
              <a:rPr lang="en-US" dirty="0" smtClean="0"/>
              <a:t>mean.</a:t>
            </a:r>
          </a:p>
          <a:p>
            <a:pPr>
              <a:spcBef>
                <a:spcPct val="0"/>
              </a:spcBef>
            </a:pPr>
            <a:endParaRPr lang="en-US" dirty="0" smtClean="0"/>
          </a:p>
          <a:p>
            <a:pPr>
              <a:spcBef>
                <a:spcPct val="0"/>
              </a:spcBef>
            </a:pPr>
            <a:r>
              <a:rPr lang="en-US" dirty="0" smtClean="0"/>
              <a:t>Who is in charge of</a:t>
            </a:r>
            <a:r>
              <a:rPr lang="en-US" baseline="0" dirty="0" smtClean="0"/>
              <a:t> mobile enablement?</a:t>
            </a:r>
            <a:endParaRPr lang="en-US" dirty="0" smtClean="0"/>
          </a:p>
          <a:p>
            <a:pPr>
              <a:buFont typeface="Arial" charset="0"/>
              <a:buChar char="•"/>
            </a:pPr>
            <a:r>
              <a:rPr lang="en-US" sz="1200" dirty="0" smtClean="0">
                <a:latin typeface="Arial" charset="0"/>
              </a:rPr>
              <a:t>For the 14 service areas we asked about, central IT has primary responsibility for mobile-enablement for more than 6 areas, on average.</a:t>
            </a:r>
          </a:p>
          <a:p>
            <a:pPr>
              <a:buFont typeface="Arial" charset="0"/>
              <a:buChar char="•"/>
            </a:pPr>
            <a:r>
              <a:rPr lang="en-US" sz="1200" dirty="0" smtClean="0">
                <a:latin typeface="Arial" charset="0"/>
              </a:rPr>
              <a:t>Institutions with smaller staffs and budgets said they are looking to vendors to take a larger role in mobile development. </a:t>
            </a:r>
          </a:p>
          <a:p>
            <a:pPr>
              <a:spcBef>
                <a:spcPct val="0"/>
              </a:spcBef>
            </a:pPr>
            <a:endParaRPr 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40306E4-FA41-4C39-8DF8-4BCFB48BF1B7}" type="slidenum">
              <a:rPr lang="en-US"/>
              <a:pPr fontAlgn="base">
                <a:spcBef>
                  <a:spcPct val="0"/>
                </a:spcBef>
                <a:spcAft>
                  <a:spcPct val="0"/>
                </a:spcAft>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r>
              <a:rPr lang="en-US" dirty="0" smtClean="0"/>
              <a:t>Right click chart and select “Edit Data…” to view data pertinent to this slide.</a:t>
            </a:r>
          </a:p>
          <a:p>
            <a:pPr defTabSz="930275">
              <a:spcBef>
                <a:spcPct val="0"/>
              </a:spcBef>
            </a:pPr>
            <a:endParaRPr lang="en-US" b="1" dirty="0" smtClean="0"/>
          </a:p>
          <a:p>
            <a:pPr defTabSz="930275">
              <a:spcBef>
                <a:spcPct val="0"/>
              </a:spcBef>
            </a:pPr>
            <a:r>
              <a:rPr lang="en-US" dirty="0" smtClean="0"/>
              <a:t>There are many ways to mobile-enable services, and we found wide variation in the adoption of various strategies. This slide shows the proportion of each Carnegie class that reported sparse or broad deployment of seven strategies—i.e., the proportion that were actually putting the technologies to use at the time of our survey. All classes made substantial use of generic mobile web technologies. Interestingly, native applications, whether built or bought, were in more frequent use than any of the more sophisticated browser-based mobile web technologies. </a:t>
            </a:r>
          </a:p>
          <a:p>
            <a:pPr defTabSz="930275">
              <a:spcBef>
                <a:spcPct val="0"/>
              </a:spcBef>
            </a:pPr>
            <a:endParaRPr lang="en-US" dirty="0" smtClean="0"/>
          </a:p>
          <a:p>
            <a:pPr defTabSz="930275">
              <a:spcBef>
                <a:spcPct val="0"/>
              </a:spcBef>
            </a:pPr>
            <a:r>
              <a:rPr lang="en-US" dirty="0" smtClean="0"/>
              <a:t>Pattern of Development</a:t>
            </a:r>
            <a:r>
              <a:rPr lang="en-US" baseline="0" dirty="0" smtClean="0"/>
              <a:t> Strategy:</a:t>
            </a:r>
          </a:p>
          <a:p>
            <a:pPr>
              <a:buFont typeface="Arial" charset="0"/>
              <a:buChar char="•"/>
            </a:pPr>
            <a:r>
              <a:rPr lang="en-US" sz="1200" dirty="0" smtClean="0">
                <a:latin typeface="Arial" charset="0"/>
              </a:rPr>
              <a:t>When we organized development strategies into three groups—mobile web, native apps, and mobile frameworks—close to half of respondents appear not to be pursuing any of these strategies.</a:t>
            </a:r>
          </a:p>
          <a:p>
            <a:pPr>
              <a:buFont typeface="Arial" charset="0"/>
              <a:buChar char="•"/>
            </a:pPr>
            <a:r>
              <a:rPr lang="en-US" sz="1200" dirty="0" smtClean="0">
                <a:latin typeface="Arial" charset="0"/>
              </a:rPr>
              <a:t>Large percentages seem to be focusing on mobile web only or a combination of this and native apps. </a:t>
            </a:r>
          </a:p>
          <a:p>
            <a:pPr>
              <a:buFont typeface="Arial" charset="0"/>
              <a:buChar char="•"/>
            </a:pPr>
            <a:r>
              <a:rPr lang="en-US" sz="1200" dirty="0" smtClean="0">
                <a:latin typeface="Arial" charset="0"/>
              </a:rPr>
              <a:t>Adoption of mobile frameworks remains low.</a:t>
            </a:r>
          </a:p>
          <a:p>
            <a:pPr defTabSz="930275">
              <a:spcBef>
                <a:spcPct val="0"/>
              </a:spcBef>
            </a:pPr>
            <a:endParaRPr 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1588E59-05C7-4FA0-94DA-D1658D532D92}" type="slidenum">
              <a:rPr lang="en-US"/>
              <a:pPr fontAlgn="base">
                <a:spcBef>
                  <a:spcPct val="0"/>
                </a:spcBef>
                <a:spcAft>
                  <a:spcPct val="0"/>
                </a:spcAft>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Right click charts and select “Edit Data…” to view data pertinent to this slide.</a:t>
            </a:r>
          </a:p>
          <a:p>
            <a:pPr>
              <a:spcBef>
                <a:spcPct val="0"/>
              </a:spcBef>
            </a:pPr>
            <a:endParaRPr lang="en-US" b="1" dirty="0" smtClean="0"/>
          </a:p>
          <a:p>
            <a:pPr>
              <a:spcBef>
                <a:spcPct val="0"/>
              </a:spcBef>
            </a:pPr>
            <a:r>
              <a:rPr lang="en-US" dirty="0" smtClean="0"/>
              <a:t>Interest in cross-institutional IT collaborations runs high. Most respondents are in favor of them, feel they would be a successful model for developing and maintaining applications, believe they could save higher education significant sums of money. Nearly 8 in 10 say they might even accept functional compromises in order to realize the benefits of collaborative solutions. Overall, the prospects for cross-institutional collaborations to develop mobile applications look very good.</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2BAF84-59CF-4826-8806-29910361AC29}" type="slidenum">
              <a:rPr lang="en-US"/>
              <a:pPr fontAlgn="base">
                <a:spcBef>
                  <a:spcPct val="0"/>
                </a:spcBef>
                <a:spcAft>
                  <a:spcPct val="0"/>
                </a:spcAft>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 are</a:t>
            </a:r>
            <a:r>
              <a:rPr lang="en-US" baseline="0" dirty="0" smtClean="0"/>
              <a:t> a smattering of results from the 2011 Core Data Service. More details can be found in the collection of reports and analyses on the Core Data web site.</a:t>
            </a:r>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34</a:t>
            </a:fld>
            <a:endParaRPr lang="en-US"/>
          </a:p>
        </p:txBody>
      </p:sp>
    </p:spTree>
    <p:extLst>
      <p:ext uri="{BB962C8B-B14F-4D97-AF65-F5344CB8AC3E}">
        <p14:creationId xmlns:p14="http://schemas.microsoft.com/office/powerpoint/2010/main" val="1745170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a typeface="ＭＳ Ｐゴシック" pitchFamily="-111" charset="-128"/>
                <a:cs typeface="ＭＳ Ｐゴシック" charset="0"/>
              </a:rPr>
              <a:t>Student FTEs (from IPEDS)</a:t>
            </a:r>
          </a:p>
          <a:p>
            <a:endParaRPr lang="en-US" dirty="0">
              <a:ea typeface="ＭＳ Ｐゴシック" pitchFamily="-111" charset="-128"/>
              <a:cs typeface="ＭＳ Ｐゴシック" charset="0"/>
            </a:endParaRPr>
          </a:p>
          <a:p>
            <a:r>
              <a:rPr lang="en-US" dirty="0">
                <a:ea typeface="ＭＳ Ｐゴシック" pitchFamily="-111" charset="-128"/>
                <a:cs typeface="ＭＳ Ｐゴシック" charset="0"/>
              </a:rPr>
              <a:t>Total of all “Last FY actuals” sub-items for Module 1, Question 28. Central IT funding amounts, in US dollars (USD), that central IT (a) received in the last FY (FY 2009</a:t>
            </a:r>
            <a:r>
              <a:rPr lang="en-US" dirty="0"/>
              <a:t>–</a:t>
            </a:r>
            <a:r>
              <a:rPr lang="en-US" dirty="0">
                <a:ea typeface="ＭＳ Ｐゴシック" pitchFamily="-111" charset="-128"/>
                <a:cs typeface="ＭＳ Ｐゴシック" charset="0"/>
              </a:rPr>
              <a:t>2010) and (b) has budgeted for the current FY (FY 2010</a:t>
            </a:r>
            <a:r>
              <a:rPr lang="en-US" dirty="0"/>
              <a:t>–</a:t>
            </a:r>
            <a:r>
              <a:rPr lang="en-US" dirty="0">
                <a:ea typeface="ＭＳ Ｐゴシック" pitchFamily="-111" charset="-128"/>
                <a:cs typeface="ＭＳ Ｐゴシック" charset="0"/>
              </a:rPr>
              <a:t>2011) from each funding category.</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21 teaching and learning technologies listed are in varying stages of deployment, as measured on the following scale: deployed broadly, deployed sparsely, in planning, experimenting/considering, considered; not pursued, and no discussion to date. Only one technology, document management tools, is broadly deployed in as many as half (51%) of institutions. One-third of the technologies are broadly deployed in more than one-quarter of institutions: Document management tools (51%), hybrid courses (43%), e-learning (wholly online courses) (35%), distance learning: local instructor and remote students (34%), collaboration tools (e.g., Google Apps, SharePoint) (29%), interactive learning (29%), and an information literacy requirement (28%). For all the talk about using technology to improve and innovate with teaching, most institutions are doing little more than experimenting with such technologies as Facebook, mobile apps for learning, simulations, e-textbooks, Twitter, open content and gaming. None is broadly deployed at more than 10% of institutions. Gaming and open content are deployed in the fewest number of institutions.</a:t>
            </a: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36</a:t>
            </a:fld>
            <a:endParaRPr lang="en-US"/>
          </a:p>
        </p:txBody>
      </p:sp>
    </p:spTree>
    <p:extLst>
      <p:ext uri="{BB962C8B-B14F-4D97-AF65-F5344CB8AC3E}">
        <p14:creationId xmlns:p14="http://schemas.microsoft.com/office/powerpoint/2010/main" val="2158521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Over half of US institutions (58%) are outsourcing student e-mail. Outsourcing varies significantly by type of institution, with associate’s institutions most likely to be outsourcing e-mail (65%) and bachelor’s institutions least likely (39%)</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 very small percentage are outsourcing staff and faculty e-mail (7%). </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An additional 16% have plans to outsource, and almost none are planning to insource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Multiple factors drove outsourcing of student e-mail, although cost (savings or avoidance—increased storage) was the leading motivator </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The potential to move to integrated suites of applications provided by outsourcers was also a strong factor for most outsourcing institutions.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Of those institutions who outsource email, more institutions outsource to Google any other option, with Microsoft as the dominant alternative</a:t>
            </a: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37</a:t>
            </a:fld>
            <a:endParaRPr lang="en-US"/>
          </a:p>
        </p:txBody>
      </p:sp>
    </p:spTree>
    <p:extLst>
      <p:ext uri="{BB962C8B-B14F-4D97-AF65-F5344CB8AC3E}">
        <p14:creationId xmlns:p14="http://schemas.microsoft.com/office/powerpoint/2010/main" val="3824737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t>
            </a:r>
            <a:r>
              <a:rPr lang="en-US" baseline="0" dirty="0" smtClean="0"/>
              <a:t>a of the bubble is proportional to the percentage of institutions who are providing the service who use the specified source. Of those institutions with an ERP, a very large percentage use operating appropriations to fund this service; very few use resale of products.</a:t>
            </a:r>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39</a:t>
            </a:fld>
            <a:endParaRPr lang="en-US"/>
          </a:p>
        </p:txBody>
      </p:sp>
    </p:spTree>
    <p:extLst>
      <p:ext uri="{BB962C8B-B14F-4D97-AF65-F5344CB8AC3E}">
        <p14:creationId xmlns:p14="http://schemas.microsoft.com/office/powerpoint/2010/main" val="2764066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41</a:t>
            </a:fld>
            <a:endParaRPr lang="en-US"/>
          </a:p>
        </p:txBody>
      </p:sp>
    </p:spTree>
    <p:extLst>
      <p:ext uri="{BB962C8B-B14F-4D97-AF65-F5344CB8AC3E}">
        <p14:creationId xmlns:p14="http://schemas.microsoft.com/office/powerpoint/2010/main" val="157367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eaLnBrk="0" fontAlgn="base" hangingPunct="0">
              <a:spcBef>
                <a:spcPct val="30000"/>
              </a:spcBef>
              <a:spcAft>
                <a:spcPct val="0"/>
              </a:spcAft>
              <a:defRPr/>
            </a:pPr>
            <a:r>
              <a:rPr lang="en-US" dirty="0">
                <a:ea typeface="ＭＳ Ｐゴシック" pitchFamily="48" charset="-128"/>
                <a:cs typeface="ＭＳ Ｐゴシック" pitchFamily="48" charset="-128"/>
              </a:rPr>
              <a:t>ECAR’s 2011 study of identity management in higher education updates our 2005 research on that topic and extends our work into the domain of federated identity. In </a:t>
            </a:r>
            <a:r>
              <a:rPr lang="en-US" dirty="0" smtClean="0">
                <a:ea typeface="ＭＳ Ｐゴシック" pitchFamily="48" charset="-128"/>
                <a:cs typeface="ＭＳ Ｐゴシック" pitchFamily="48" charset="-128"/>
              </a:rPr>
              <a:t>2010, invitations were sent to all</a:t>
            </a:r>
            <a:r>
              <a:rPr lang="en-US" baseline="0" dirty="0" smtClean="0">
                <a:ea typeface="ＭＳ Ｐゴシック" pitchFamily="48" charset="-128"/>
                <a:cs typeface="ＭＳ Ｐゴシック" pitchFamily="48" charset="-128"/>
              </a:rPr>
              <a:t> EDUCAUSE member institutions. Responses were received from</a:t>
            </a:r>
            <a:r>
              <a:rPr lang="en-US" dirty="0" smtClean="0">
                <a:ea typeface="ＭＳ Ｐゴシック" pitchFamily="48" charset="-128"/>
                <a:cs typeface="ＭＳ Ｐゴシック" pitchFamily="48" charset="-128"/>
              </a:rPr>
              <a:t> </a:t>
            </a:r>
            <a:r>
              <a:rPr lang="en-US" dirty="0">
                <a:ea typeface="ＭＳ Ｐゴシック" pitchFamily="48" charset="-128"/>
                <a:cs typeface="ＭＳ Ｐゴシック" pitchFamily="48" charset="-128"/>
              </a:rPr>
              <a:t>323 higher education institutions in the U.S. and </a:t>
            </a:r>
            <a:r>
              <a:rPr lang="en-US" dirty="0" smtClean="0">
                <a:ea typeface="ＭＳ Ｐゴシック" pitchFamily="48" charset="-128"/>
                <a:cs typeface="ＭＳ Ｐゴシック" pitchFamily="48" charset="-128"/>
              </a:rPr>
              <a:t>Canada.</a:t>
            </a:r>
            <a:r>
              <a:rPr lang="en-US" baseline="0" dirty="0" smtClean="0">
                <a:ea typeface="ＭＳ Ｐゴシック" pitchFamily="48" charset="-128"/>
                <a:cs typeface="ＭＳ Ｐゴシック" pitchFamily="48" charset="-128"/>
              </a:rPr>
              <a:t> In addition,</a:t>
            </a:r>
            <a:r>
              <a:rPr lang="en-US" dirty="0" smtClean="0">
                <a:ea typeface="ＭＳ Ｐゴシック" pitchFamily="48" charset="-128"/>
                <a:cs typeface="ＭＳ Ｐゴシック" pitchFamily="48" charset="-128"/>
              </a:rPr>
              <a:t> </a:t>
            </a:r>
            <a:r>
              <a:rPr lang="en-US" dirty="0">
                <a:ea typeface="ＭＳ Ｐゴシック" pitchFamily="48" charset="-128"/>
                <a:cs typeface="ＭＳ Ｐゴシック" pitchFamily="48" charset="-128"/>
              </a:rPr>
              <a:t>interviews </a:t>
            </a:r>
            <a:r>
              <a:rPr lang="en-US" dirty="0" smtClean="0">
                <a:ea typeface="ＭＳ Ｐゴシック" pitchFamily="48" charset="-128"/>
                <a:cs typeface="ＭＳ Ｐゴシック" pitchFamily="48" charset="-128"/>
              </a:rPr>
              <a:t>were conducted with </a:t>
            </a:r>
            <a:r>
              <a:rPr lang="en-US" dirty="0">
                <a:ea typeface="ＭＳ Ｐゴシック" pitchFamily="48" charset="-128"/>
                <a:cs typeface="ＭＳ Ｐゴシック" pitchFamily="48" charset="-128"/>
              </a:rPr>
              <a:t>55 IT leaders at 43 institutions. </a:t>
            </a:r>
            <a:endParaRPr lang="en-US" dirty="0" smtClean="0">
              <a:ea typeface="ＭＳ Ｐゴシック" pitchFamily="48" charset="-128"/>
              <a:cs typeface="ＭＳ Ｐゴシック" pitchFamily="48" charset="-128"/>
            </a:endParaRPr>
          </a:p>
          <a:p>
            <a:pPr defTabSz="465887" eaLnBrk="0" fontAlgn="base" hangingPunct="0">
              <a:spcBef>
                <a:spcPct val="30000"/>
              </a:spcBef>
              <a:spcAft>
                <a:spcPct val="0"/>
              </a:spcAft>
              <a:defRPr/>
            </a:pPr>
            <a:endParaRPr lang="en-US" dirty="0" smtClean="0">
              <a:ea typeface="ＭＳ Ｐゴシック" pitchFamily="48" charset="-128"/>
              <a:cs typeface="ＭＳ Ｐゴシック" pitchFamily="48" charset="-128"/>
            </a:endParaRPr>
          </a:p>
          <a:p>
            <a:pPr defTabSz="465887" eaLnBrk="0" fontAlgn="base" hangingPunct="0">
              <a:spcBef>
                <a:spcPct val="30000"/>
              </a:spcBef>
              <a:spcAft>
                <a:spcPct val="0"/>
              </a:spcAft>
              <a:defRPr/>
            </a:pPr>
            <a:r>
              <a:rPr lang="en-US" dirty="0" err="1" smtClean="0">
                <a:ea typeface="ＭＳ Ｐゴシック" pitchFamily="48" charset="-128"/>
                <a:cs typeface="ＭＳ Ｐゴシック" pitchFamily="48" charset="-128"/>
              </a:rPr>
              <a:t>Bottomline</a:t>
            </a:r>
            <a:r>
              <a:rPr lang="en-US" dirty="0" smtClean="0">
                <a:ea typeface="ＭＳ Ｐゴシック" pitchFamily="48" charset="-128"/>
                <a:cs typeface="ＭＳ Ｐゴシック" pitchFamily="48" charset="-128"/>
              </a:rPr>
              <a:t>:</a:t>
            </a:r>
            <a:r>
              <a:rPr lang="en-US" baseline="0" dirty="0" smtClean="0">
                <a:ea typeface="ＭＳ Ｐゴシック" pitchFamily="48" charset="-128"/>
                <a:cs typeface="ＭＳ Ｐゴシック" pitchFamily="48" charset="-128"/>
              </a:rPr>
              <a:t> </a:t>
            </a:r>
            <a:r>
              <a:rPr lang="en-US" dirty="0" smtClean="0">
                <a:ea typeface="ＭＳ Ｐゴシック" pitchFamily="48" charset="-128"/>
                <a:cs typeface="ＭＳ Ｐゴシック" pitchFamily="48" charset="-128"/>
              </a:rPr>
              <a:t>Higher </a:t>
            </a:r>
            <a:r>
              <a:rPr lang="en-US" dirty="0">
                <a:ea typeface="ＭＳ Ｐゴシック" pitchFamily="48" charset="-128"/>
                <a:cs typeface="ＭＳ Ｐゴシック" pitchFamily="48" charset="-128"/>
              </a:rPr>
              <a:t>education has made substantial progress in the last five years, but many institutions are still struggling to deliver the full benefits of IdM. Institutions that report the greatest success have invested in all infrastructure aspects—technical, administrative, and political--required for identity management.</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Authentication: are you who you say you are?</a:t>
            </a:r>
          </a:p>
          <a:p>
            <a:r>
              <a:rPr lang="en-US" dirty="0" smtClean="0"/>
              <a:t>Enterprise Directory: single authoritative repository</a:t>
            </a:r>
            <a:r>
              <a:rPr lang="en-US" baseline="0" dirty="0" smtClean="0"/>
              <a:t> of information about IT resources and users</a:t>
            </a:r>
          </a:p>
          <a:p>
            <a:r>
              <a:rPr lang="en-US" baseline="0" dirty="0" smtClean="0"/>
              <a:t>Reduced or single sign-on: Keeping the number of usernames and passwords needed manageable</a:t>
            </a:r>
          </a:p>
          <a:p>
            <a:r>
              <a:rPr lang="en-US" baseline="0" dirty="0" smtClean="0"/>
              <a:t>Role-based authentication: Users with different roles have different access</a:t>
            </a:r>
          </a:p>
          <a:p>
            <a:r>
              <a:rPr lang="en-US" baseline="0" dirty="0" smtClean="0"/>
              <a:t>Federated identity: Use locally assigned credentials to access remote resources (at another institution)</a:t>
            </a:r>
          </a:p>
          <a:p>
            <a:endParaRPr lang="en-US" baseline="0" dirty="0" smtClean="0"/>
          </a:p>
          <a:p>
            <a:r>
              <a:rPr lang="en-US" baseline="0" dirty="0" smtClean="0"/>
              <a:t>Other motivators: enhanced user services, regulatory compliance, position the institution for implementation of federated identity</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Capability</a:t>
            </a:r>
            <a:r>
              <a:rPr lang="en-US" baseline="0" dirty="0" smtClean="0"/>
              <a:t> score was calculated only for respondents who answered all 14 capability questions. (</a:t>
            </a:r>
            <a:r>
              <a:rPr lang="en-US" sz="1200" b="0" i="0" u="none" strike="noStrike" kern="1200" baseline="0" dirty="0" smtClean="0">
                <a:solidFill>
                  <a:schemeClr val="tx1"/>
                </a:solidFill>
                <a:latin typeface="+mn-lt"/>
                <a:ea typeface="+mn-ea"/>
                <a:cs typeface="+mn-cs"/>
              </a:rPr>
              <a:t>Questions 3.1-3.14 on the survey instrument.)</a:t>
            </a:r>
            <a:endParaRPr lang="en-US" baseline="0" dirty="0" smtClean="0"/>
          </a:p>
          <a:p>
            <a:r>
              <a:rPr lang="en-US" baseline="0" dirty="0" smtClean="0"/>
              <a:t>The 14 items include things like </a:t>
            </a:r>
            <a:r>
              <a:rPr lang="en-US" sz="1200" b="1" i="0" u="none" strike="noStrike" kern="1200" baseline="0" dirty="0" smtClean="0">
                <a:solidFill>
                  <a:schemeClr val="tx1"/>
                </a:solidFill>
                <a:latin typeface="+mn-lt"/>
                <a:ea typeface="+mn-ea"/>
                <a:cs typeface="+mn-cs"/>
              </a:rPr>
              <a:t>immediately enable all authorized services for a new user , immediately change authorized services for a user who changes roles , reduced or single sign-on, strong authentication.  </a:t>
            </a:r>
          </a:p>
          <a:p>
            <a:r>
              <a:rPr lang="en-US" sz="1200" b="0" i="0" u="none" strike="noStrike" kern="1200" baseline="0" dirty="0" smtClean="0">
                <a:solidFill>
                  <a:schemeClr val="tx1"/>
                </a:solidFill>
                <a:latin typeface="+mn-lt"/>
                <a:ea typeface="+mn-ea"/>
                <a:cs typeface="+mn-cs"/>
              </a:rPr>
              <a:t>Responses were on a scale of 1-5, 1=capability is very low, 5=capability is very high.</a:t>
            </a:r>
          </a:p>
          <a:p>
            <a:r>
              <a:rPr lang="en-US" sz="1200" b="0" i="0" u="none" strike="noStrike" kern="1200" baseline="0" dirty="0" smtClean="0">
                <a:solidFill>
                  <a:schemeClr val="tx1"/>
                </a:solidFill>
                <a:latin typeface="+mn-lt"/>
                <a:ea typeface="+mn-ea"/>
                <a:cs typeface="+mn-cs"/>
              </a:rPr>
              <a:t>Each institution’s average score over the 14 items is their capability score.</a:t>
            </a:r>
          </a:p>
          <a:p>
            <a:endParaRPr lang="en-US" dirty="0" smtClean="0"/>
          </a:p>
          <a:p>
            <a:r>
              <a:rPr lang="en-US" dirty="0" smtClean="0"/>
              <a:t>Mean capability score</a:t>
            </a:r>
            <a:r>
              <a:rPr lang="en-US" baseline="0" dirty="0" smtClean="0"/>
              <a:t> increased significantly from 2005 to 2010. (p=0.014)</a:t>
            </a:r>
          </a:p>
          <a:p>
            <a:endParaRPr lang="en-US" baseline="0" dirty="0" smtClean="0"/>
          </a:p>
          <a:p>
            <a:r>
              <a:rPr lang="en-US" baseline="0" dirty="0" smtClean="0"/>
              <a:t>Mean capability scores in 2010 did not differ significantly across Carnegie classes, size of institution or institutional control (public/private).</a:t>
            </a:r>
            <a:endParaRPr lang="en-US" dirty="0" smtClean="0"/>
          </a:p>
          <a:p>
            <a:pPr defTabSz="465857">
              <a:defRPr/>
            </a:pPr>
            <a:endParaRPr lang="en-US" baseline="0" dirty="0" smtClean="0"/>
          </a:p>
          <a:p>
            <a:pPr defTabSz="465857">
              <a:defRPr/>
            </a:pPr>
            <a:endParaRPr lang="en-US" baseline="0"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2005 and 2010, use of strong passwords rose 25% and banning use of unencrypted passwords doubled.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Passwords remain the primary authentication method. (over </a:t>
            </a:r>
            <a:r>
              <a:rPr lang="en-US" dirty="0" err="1" smtClean="0"/>
              <a:t>kerberos</a:t>
            </a:r>
            <a:r>
              <a:rPr lang="en-US" dirty="0" smtClean="0"/>
              <a:t>, PKI certificate</a:t>
            </a:r>
            <a:r>
              <a:rPr lang="en-US" baseline="0" dirty="0" smtClean="0"/>
              <a:t> or hardware token, biometrics)</a:t>
            </a:r>
            <a:endParaRPr lang="en-US" dirty="0" smtClean="0"/>
          </a:p>
          <a:p>
            <a:endParaRPr lang="en-US" dirty="0" smtClean="0"/>
          </a:p>
          <a:p>
            <a:r>
              <a:rPr lang="en-US" dirty="0" smtClean="0"/>
              <a:t>(sampl</a:t>
            </a:r>
            <a:r>
              <a:rPr lang="en-US" baseline="0" dirty="0" smtClean="0"/>
              <a:t>e size is about 125; margin of error is about 9%; so a difference of about 18% is stat </a:t>
            </a:r>
            <a:r>
              <a:rPr lang="en-US" baseline="0" dirty="0" err="1" smtClean="0"/>
              <a:t>signif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9</a:t>
            </a:fld>
            <a:endParaRPr lang="en-US"/>
          </a:p>
        </p:txBody>
      </p:sp>
    </p:spTree>
    <p:extLst>
      <p:ext uri="{BB962C8B-B14F-4D97-AF65-F5344CB8AC3E}">
        <p14:creationId xmlns:p14="http://schemas.microsoft.com/office/powerpoint/2010/main" val="4608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Institutions engaged</a:t>
            </a:r>
            <a:r>
              <a:rPr lang="en-US" baseline="0" dirty="0" smtClean="0"/>
              <a:t> in automated role-based authorization projects grew 37% to 47%.</a:t>
            </a:r>
          </a:p>
          <a:p>
            <a:endParaRPr lang="en-US" baseline="0" dirty="0" smtClean="0"/>
          </a:p>
          <a:p>
            <a:r>
              <a:rPr lang="en-US" dirty="0" smtClean="0"/>
              <a:t>Stage</a:t>
            </a:r>
            <a:r>
              <a:rPr lang="en-US" baseline="0" dirty="0" smtClean="0"/>
              <a:t> of Implementation of Automated Role-Based Authorization (2010), by Carnegie Class (N=268)</a:t>
            </a:r>
          </a:p>
          <a:p>
            <a:pPr lvl="1"/>
            <a:r>
              <a:rPr lang="en-US" sz="1200" b="0" i="0" u="none" strike="noStrike" kern="1200" dirty="0" smtClean="0">
                <a:solidFill>
                  <a:schemeClr val="tx1"/>
                </a:solidFill>
                <a:latin typeface="+mn-lt"/>
                <a:ea typeface="ＭＳ Ｐゴシック" pitchFamily="48" charset="-128"/>
                <a:cs typeface="+mn-cs"/>
              </a:rPr>
              <a:t>Fully Operational Implementation: DR </a:t>
            </a:r>
            <a:r>
              <a:rPr lang="en-US" sz="1200" b="0" i="0" u="none" strike="noStrike" kern="1200" baseline="0" dirty="0" smtClean="0">
                <a:solidFill>
                  <a:schemeClr val="tx1"/>
                </a:solidFill>
                <a:latin typeface="+mn-lt"/>
                <a:ea typeface="ＭＳ Ｐゴシック" pitchFamily="48" charset="-128"/>
                <a:cs typeface="+mn-cs"/>
              </a:rPr>
              <a:t>= 14</a:t>
            </a:r>
            <a:r>
              <a:rPr lang="en-US" sz="1200" b="0" i="0" u="none" strike="noStrike" kern="1200" dirty="0" smtClean="0">
                <a:solidFill>
                  <a:schemeClr val="tx1"/>
                </a:solidFill>
                <a:latin typeface="+mn-lt"/>
                <a:ea typeface="ＭＳ Ｐゴシック" pitchFamily="48" charset="-128"/>
                <a:cs typeface="+mn-cs"/>
              </a:rPr>
              <a:t>%	MA</a:t>
            </a:r>
            <a:r>
              <a:rPr lang="en-US" sz="1200" b="0" i="0" u="none" strike="noStrike" kern="1200" baseline="0" dirty="0" smtClean="0">
                <a:solidFill>
                  <a:schemeClr val="tx1"/>
                </a:solidFill>
                <a:latin typeface="+mn-lt"/>
                <a:ea typeface="ＭＳ Ｐゴシック" pitchFamily="48" charset="-128"/>
                <a:cs typeface="+mn-cs"/>
              </a:rPr>
              <a:t> = 11</a:t>
            </a:r>
            <a:r>
              <a:rPr lang="en-US" sz="1200" b="0" i="0" u="none" strike="noStrike" kern="1200" dirty="0" smtClean="0">
                <a:solidFill>
                  <a:schemeClr val="tx1"/>
                </a:solidFill>
                <a:latin typeface="+mn-lt"/>
                <a:ea typeface="ＭＳ Ｐゴシック" pitchFamily="48" charset="-128"/>
                <a:cs typeface="+mn-cs"/>
              </a:rPr>
              <a:t>%	BA Liberal Arts = 6%	BA</a:t>
            </a:r>
            <a:r>
              <a:rPr lang="en-US" sz="1200" b="0" i="0" u="none" strike="noStrike" kern="1200" baseline="0" dirty="0" smtClean="0">
                <a:solidFill>
                  <a:schemeClr val="tx1"/>
                </a:solidFill>
                <a:latin typeface="+mn-lt"/>
                <a:ea typeface="ＭＳ Ｐゴシック" pitchFamily="48" charset="-128"/>
                <a:cs typeface="+mn-cs"/>
              </a:rPr>
              <a:t> Other</a:t>
            </a:r>
            <a:r>
              <a:rPr lang="en-US" sz="1200" b="0" i="0" u="none" strike="noStrike" kern="1200" dirty="0" smtClean="0">
                <a:solidFill>
                  <a:schemeClr val="tx1"/>
                </a:solidFill>
                <a:latin typeface="+mn-lt"/>
                <a:ea typeface="ＭＳ Ｐゴシック" pitchFamily="48" charset="-128"/>
                <a:cs typeface="+mn-cs"/>
              </a:rPr>
              <a:t> </a:t>
            </a:r>
            <a:r>
              <a:rPr lang="en-US" sz="1200" b="0" i="0" u="none" strike="noStrike" kern="1200" baseline="0" dirty="0" smtClean="0">
                <a:solidFill>
                  <a:schemeClr val="tx1"/>
                </a:solidFill>
                <a:latin typeface="+mn-lt"/>
                <a:ea typeface="ＭＳ Ｐゴシック" pitchFamily="48" charset="-128"/>
                <a:cs typeface="+mn-cs"/>
              </a:rPr>
              <a:t>= 0</a:t>
            </a:r>
            <a:r>
              <a:rPr lang="en-US" sz="1200" b="0" i="0" u="none" strike="noStrike" kern="1200" dirty="0" smtClean="0">
                <a:solidFill>
                  <a:schemeClr val="tx1"/>
                </a:solidFill>
                <a:latin typeface="+mn-lt"/>
                <a:ea typeface="ＭＳ Ｐゴシック" pitchFamily="48" charset="-128"/>
                <a:cs typeface="+mn-cs"/>
              </a:rPr>
              <a:t>%</a:t>
            </a:r>
            <a:r>
              <a:rPr lang="en-US" dirty="0" smtClean="0"/>
              <a:t> 	AA = 8%</a:t>
            </a:r>
          </a:p>
          <a:p>
            <a:pPr lvl="1"/>
            <a:r>
              <a:rPr lang="en-US" dirty="0" smtClean="0"/>
              <a:t>Significance =</a:t>
            </a:r>
            <a:r>
              <a:rPr lang="en-US" baseline="0" dirty="0" smtClean="0"/>
              <a:t> 0.002; Eta = 0.276</a:t>
            </a:r>
          </a:p>
          <a:p>
            <a:pPr lvl="1"/>
            <a:endParaRPr lang="en-US" baseline="0" dirty="0" smtClean="0"/>
          </a:p>
          <a:p>
            <a:pPr lvl="0"/>
            <a:r>
              <a:rPr lang="en-US" baseline="0" dirty="0" smtClean="0"/>
              <a:t>Stage of Implementation of Automated Role-Based Authorization (2010), by Institution Size (FTE Students)</a:t>
            </a:r>
          </a:p>
          <a:p>
            <a:pPr lvl="0"/>
            <a:r>
              <a:rPr lang="en-US" baseline="0" dirty="0" smtClean="0"/>
              <a:t>	Fully Operational Implementation: 1 – 4,000 FTE = 6%	4,001 – 15,000 FTE = 11%	More than 15,000 FTE = 12%</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	Significance =</a:t>
            </a:r>
            <a:r>
              <a:rPr lang="en-US" baseline="0" dirty="0" smtClean="0"/>
              <a:t> 0.005; Eta = 0.236</a:t>
            </a: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10</a:t>
            </a:fld>
            <a:endParaRPr lang="en-US"/>
          </a:p>
        </p:txBody>
      </p:sp>
    </p:spTree>
    <p:extLst>
      <p:ext uri="{BB962C8B-B14F-4D97-AF65-F5344CB8AC3E}">
        <p14:creationId xmlns:p14="http://schemas.microsoft.com/office/powerpoint/2010/main" val="3024421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1" descr="cyber.jpg"/>
          <p:cNvPicPr>
            <a:picLocks noChangeAspect="1"/>
          </p:cNvPicPr>
          <p:nvPr userDrawn="1"/>
        </p:nvPicPr>
        <p:blipFill>
          <a:blip r:embed="rId2"/>
          <a:srcRect r="52750"/>
          <a:stretch>
            <a:fillRect/>
          </a:stretch>
        </p:blipFill>
        <p:spPr bwMode="auto">
          <a:xfrm>
            <a:off x="2919413" y="1082675"/>
            <a:ext cx="3316287" cy="4127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299C75B8-58D2-4B10-B5BF-66E5F0001427}" type="datetime1">
              <a:rPr lang="en-US" smtClean="0"/>
              <a:t>1/12/2012</a:t>
            </a:fld>
            <a:endParaRPr lang="en-US"/>
          </a:p>
        </p:txBody>
      </p:sp>
      <p:sp>
        <p:nvSpPr>
          <p:cNvPr id="9" name="Footer Placeholder 8"/>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t>©2012 EDUCAUSE</a:t>
            </a:r>
            <a:endParaRPr lang="en-US" dirty="0"/>
          </a:p>
        </p:txBody>
      </p:sp>
      <p:sp>
        <p:nvSpPr>
          <p:cNvPr id="10" name="Slide Number Placeholder 9"/>
          <p:cNvSpPr>
            <a:spLocks noGrp="1"/>
          </p:cNvSpPr>
          <p:nvPr>
            <p:ph type="sldNum" sz="quarter" idx="12"/>
          </p:nvPr>
        </p:nvSpPr>
        <p:spPr/>
        <p:txBody>
          <a:bodyPr/>
          <a:lstStyle/>
          <a:p>
            <a:fld id="{09E5805D-992F-49FF-BE10-978F9F2FB302}" type="slidenum">
              <a:rPr lang="en-US" smtClean="0"/>
              <a:t>‹#›</a:t>
            </a:fld>
            <a:endParaRPr lang="en-US"/>
          </a:p>
        </p:txBody>
      </p:sp>
    </p:spTree>
    <p:extLst>
      <p:ext uri="{BB962C8B-B14F-4D97-AF65-F5344CB8AC3E}">
        <p14:creationId xmlns:p14="http://schemas.microsoft.com/office/powerpoint/2010/main" val="290944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480EB-E324-408A-BEBB-D1BEB5348527}" type="datetime1">
              <a:rPr lang="en-US" smtClean="0"/>
              <a:t>1/12/2012</a:t>
            </a:fld>
            <a:endParaRPr lang="en-US"/>
          </a:p>
        </p:txBody>
      </p:sp>
      <p:sp>
        <p:nvSpPr>
          <p:cNvPr id="5" name="Footer Placeholder 4"/>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E5805D-992F-49FF-BE10-978F9F2FB302}" type="slidenum">
              <a:rPr lang="en-US" smtClean="0"/>
              <a:t>‹#›</a:t>
            </a:fld>
            <a:endParaRPr lang="en-US"/>
          </a:p>
        </p:txBody>
      </p:sp>
      <p:pic>
        <p:nvPicPr>
          <p:cNvPr id="7"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71352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85D4D-4638-4C36-B768-66A1252A150F}" type="datetime1">
              <a:rPr lang="en-US" smtClean="0"/>
              <a:t>1/12/2012</a:t>
            </a:fld>
            <a:endParaRPr lang="en-US"/>
          </a:p>
        </p:txBody>
      </p:sp>
      <p:sp>
        <p:nvSpPr>
          <p:cNvPr id="5" name="Footer Placeholder 4"/>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E5805D-992F-49FF-BE10-978F9F2FB302}" type="slidenum">
              <a:rPr lang="en-US" smtClean="0"/>
              <a:t>‹#›</a:t>
            </a:fld>
            <a:endParaRPr lang="en-US"/>
          </a:p>
        </p:txBody>
      </p:sp>
      <p:pic>
        <p:nvPicPr>
          <p:cNvPr id="7"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20022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4F885-16E0-4A20-9B11-ABBC8F5FE788}" type="datetime1">
              <a:rPr lang="en-US" smtClean="0"/>
              <a:t>1/12/2012</a:t>
            </a:fld>
            <a:endParaRPr lang="en-US"/>
          </a:p>
        </p:txBody>
      </p:sp>
      <p:sp>
        <p:nvSpPr>
          <p:cNvPr id="5" name="Footer Placeholder 4"/>
          <p:cNvSpPr>
            <a:spLocks noGrp="1"/>
          </p:cNvSpPr>
          <p:nvPr>
            <p:ph type="ftr" sz="quarter" idx="11"/>
          </p:nvPr>
        </p:nvSpPr>
        <p:spPr/>
        <p:txBody>
          <a:bodyPr/>
          <a:lstStyle/>
          <a:p>
            <a:r>
              <a:rPr lang="en-US" smtClean="0"/>
              <a:t>©2012 EDUCAUSE</a:t>
            </a:r>
            <a:endParaRPr lang="en-US"/>
          </a:p>
        </p:txBody>
      </p:sp>
      <p:sp>
        <p:nvSpPr>
          <p:cNvPr id="6" name="Slide Number Placeholder 5"/>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4039633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2BE87-215B-4A1B-A36C-F1A2A621DC58}" type="datetime1">
              <a:rPr lang="en-US" smtClean="0"/>
              <a:t>1/12/2012</a:t>
            </a:fld>
            <a:endParaRPr lang="en-US"/>
          </a:p>
        </p:txBody>
      </p:sp>
      <p:sp>
        <p:nvSpPr>
          <p:cNvPr id="5" name="Footer Placeholder 4"/>
          <p:cNvSpPr>
            <a:spLocks noGrp="1"/>
          </p:cNvSpPr>
          <p:nvPr>
            <p:ph type="ftr" sz="quarter" idx="11"/>
          </p:nvPr>
        </p:nvSpPr>
        <p:spPr/>
        <p:txBody>
          <a:bodyPr/>
          <a:lstStyle/>
          <a:p>
            <a:r>
              <a:rPr lang="en-US" smtClean="0"/>
              <a:t>©2012 EDUCAUSE</a:t>
            </a:r>
            <a:endParaRPr lang="en-US"/>
          </a:p>
        </p:txBody>
      </p:sp>
      <p:sp>
        <p:nvSpPr>
          <p:cNvPr id="6" name="Slide Number Placeholder 5"/>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1806802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1D067-01F1-4422-8642-4F3C5FCCD69B}" type="datetime1">
              <a:rPr lang="en-US" smtClean="0"/>
              <a:t>1/12/2012</a:t>
            </a:fld>
            <a:endParaRPr lang="en-US"/>
          </a:p>
        </p:txBody>
      </p:sp>
      <p:sp>
        <p:nvSpPr>
          <p:cNvPr id="5" name="Footer Placeholder 4"/>
          <p:cNvSpPr>
            <a:spLocks noGrp="1"/>
          </p:cNvSpPr>
          <p:nvPr>
            <p:ph type="ftr" sz="quarter" idx="11"/>
          </p:nvPr>
        </p:nvSpPr>
        <p:spPr/>
        <p:txBody>
          <a:bodyPr/>
          <a:lstStyle/>
          <a:p>
            <a:r>
              <a:rPr lang="en-US" smtClean="0"/>
              <a:t>©2012 EDUCAUSE</a:t>
            </a:r>
            <a:endParaRPr lang="en-US"/>
          </a:p>
        </p:txBody>
      </p:sp>
      <p:sp>
        <p:nvSpPr>
          <p:cNvPr id="6" name="Slide Number Placeholder 5"/>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599219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73B1D8-E68B-4F5E-8A6C-F33714FF17AF}" type="datetime1">
              <a:rPr lang="en-US" smtClean="0"/>
              <a:t>1/12/2012</a:t>
            </a:fld>
            <a:endParaRPr lang="en-US"/>
          </a:p>
        </p:txBody>
      </p:sp>
      <p:sp>
        <p:nvSpPr>
          <p:cNvPr id="6" name="Footer Placeholder 5"/>
          <p:cNvSpPr>
            <a:spLocks noGrp="1"/>
          </p:cNvSpPr>
          <p:nvPr>
            <p:ph type="ftr" sz="quarter" idx="11"/>
          </p:nvPr>
        </p:nvSpPr>
        <p:spPr/>
        <p:txBody>
          <a:bodyPr/>
          <a:lstStyle/>
          <a:p>
            <a:r>
              <a:rPr lang="en-US" smtClean="0"/>
              <a:t>©2012 EDUCAUSE</a:t>
            </a:r>
            <a:endParaRPr lang="en-US"/>
          </a:p>
        </p:txBody>
      </p:sp>
      <p:sp>
        <p:nvSpPr>
          <p:cNvPr id="7" name="Slide Number Placeholder 6"/>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414366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300C7B-4D19-4071-B096-5680F87BC829}" type="datetime1">
              <a:rPr lang="en-US" smtClean="0"/>
              <a:t>1/12/2012</a:t>
            </a:fld>
            <a:endParaRPr lang="en-US"/>
          </a:p>
        </p:txBody>
      </p:sp>
      <p:sp>
        <p:nvSpPr>
          <p:cNvPr id="8" name="Footer Placeholder 7"/>
          <p:cNvSpPr>
            <a:spLocks noGrp="1"/>
          </p:cNvSpPr>
          <p:nvPr>
            <p:ph type="ftr" sz="quarter" idx="11"/>
          </p:nvPr>
        </p:nvSpPr>
        <p:spPr/>
        <p:txBody>
          <a:bodyPr/>
          <a:lstStyle/>
          <a:p>
            <a:r>
              <a:rPr lang="en-US" smtClean="0"/>
              <a:t>©2012 EDUCAUSE</a:t>
            </a:r>
            <a:endParaRPr lang="en-US"/>
          </a:p>
        </p:txBody>
      </p:sp>
      <p:sp>
        <p:nvSpPr>
          <p:cNvPr id="9" name="Slide Number Placeholder 8"/>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4012812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35BC0D-0B96-4C07-8802-5AB097A7526E}" type="datetime1">
              <a:rPr lang="en-US" smtClean="0"/>
              <a:t>1/12/2012</a:t>
            </a:fld>
            <a:endParaRPr lang="en-US"/>
          </a:p>
        </p:txBody>
      </p:sp>
      <p:sp>
        <p:nvSpPr>
          <p:cNvPr id="4" name="Footer Placeholder 3"/>
          <p:cNvSpPr>
            <a:spLocks noGrp="1"/>
          </p:cNvSpPr>
          <p:nvPr>
            <p:ph type="ftr" sz="quarter" idx="11"/>
          </p:nvPr>
        </p:nvSpPr>
        <p:spPr/>
        <p:txBody>
          <a:bodyPr/>
          <a:lstStyle/>
          <a:p>
            <a:r>
              <a:rPr lang="en-US" smtClean="0"/>
              <a:t>©2012 EDUCAUSE</a:t>
            </a:r>
            <a:endParaRPr lang="en-US"/>
          </a:p>
        </p:txBody>
      </p:sp>
      <p:sp>
        <p:nvSpPr>
          <p:cNvPr id="5" name="Slide Number Placeholder 4"/>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370880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2F156-3CDB-49F5-9D18-59254283AE7B}" type="datetime1">
              <a:rPr lang="en-US" smtClean="0"/>
              <a:t>1/12/2012</a:t>
            </a:fld>
            <a:endParaRPr lang="en-US"/>
          </a:p>
        </p:txBody>
      </p:sp>
      <p:sp>
        <p:nvSpPr>
          <p:cNvPr id="3" name="Footer Placeholder 2"/>
          <p:cNvSpPr>
            <a:spLocks noGrp="1"/>
          </p:cNvSpPr>
          <p:nvPr>
            <p:ph type="ftr" sz="quarter" idx="11"/>
          </p:nvPr>
        </p:nvSpPr>
        <p:spPr/>
        <p:txBody>
          <a:bodyPr/>
          <a:lstStyle/>
          <a:p>
            <a:r>
              <a:rPr lang="en-US" smtClean="0"/>
              <a:t>©2012 EDUCAUSE</a:t>
            </a:r>
            <a:endParaRPr lang="en-US"/>
          </a:p>
        </p:txBody>
      </p:sp>
      <p:sp>
        <p:nvSpPr>
          <p:cNvPr id="4" name="Slide Number Placeholder 3"/>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2726327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E60C9-3864-4576-8923-A265FA300328}" type="datetime1">
              <a:rPr lang="en-US" smtClean="0"/>
              <a:t>1/12/2012</a:t>
            </a:fld>
            <a:endParaRPr lang="en-US"/>
          </a:p>
        </p:txBody>
      </p:sp>
      <p:sp>
        <p:nvSpPr>
          <p:cNvPr id="6" name="Footer Placeholder 5"/>
          <p:cNvSpPr>
            <a:spLocks noGrp="1"/>
          </p:cNvSpPr>
          <p:nvPr>
            <p:ph type="ftr" sz="quarter" idx="11"/>
          </p:nvPr>
        </p:nvSpPr>
        <p:spPr/>
        <p:txBody>
          <a:bodyPr/>
          <a:lstStyle/>
          <a:p>
            <a:r>
              <a:rPr lang="en-US" smtClean="0"/>
              <a:t>©2012 EDUCAUSE</a:t>
            </a:r>
            <a:endParaRPr lang="en-US"/>
          </a:p>
        </p:txBody>
      </p:sp>
      <p:sp>
        <p:nvSpPr>
          <p:cNvPr id="7" name="Slide Number Placeholder 6"/>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381852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46CAB-0979-4EE0-A896-1C7D1B4068B4}" type="datetime1">
              <a:rPr lang="en-US" smtClean="0"/>
              <a:t>1/12/2012</a:t>
            </a:fld>
            <a:endParaRPr lang="en-US"/>
          </a:p>
        </p:txBody>
      </p:sp>
      <p:sp>
        <p:nvSpPr>
          <p:cNvPr id="5" name="Footer Placeholder 4"/>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E5805D-992F-49FF-BE10-978F9F2FB302}" type="slidenum">
              <a:rPr lang="en-US" smtClean="0"/>
              <a:t>‹#›</a:t>
            </a:fld>
            <a:endParaRPr lang="en-US"/>
          </a:p>
        </p:txBody>
      </p:sp>
      <p:pic>
        <p:nvPicPr>
          <p:cNvPr id="7"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1793839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63ED4-1745-4B67-B44D-91EF8FB63289}" type="datetime1">
              <a:rPr lang="en-US" smtClean="0"/>
              <a:t>1/12/2012</a:t>
            </a:fld>
            <a:endParaRPr lang="en-US"/>
          </a:p>
        </p:txBody>
      </p:sp>
      <p:sp>
        <p:nvSpPr>
          <p:cNvPr id="6" name="Footer Placeholder 5"/>
          <p:cNvSpPr>
            <a:spLocks noGrp="1"/>
          </p:cNvSpPr>
          <p:nvPr>
            <p:ph type="ftr" sz="quarter" idx="11"/>
          </p:nvPr>
        </p:nvSpPr>
        <p:spPr/>
        <p:txBody>
          <a:bodyPr/>
          <a:lstStyle/>
          <a:p>
            <a:r>
              <a:rPr lang="en-US" smtClean="0"/>
              <a:t>©2012 EDUCAUSE</a:t>
            </a:r>
            <a:endParaRPr lang="en-US"/>
          </a:p>
        </p:txBody>
      </p:sp>
      <p:sp>
        <p:nvSpPr>
          <p:cNvPr id="7" name="Slide Number Placeholder 6"/>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4067631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1484B-C0ED-487C-A272-35FB9D8B2275}" type="datetime1">
              <a:rPr lang="en-US" smtClean="0"/>
              <a:t>1/12/2012</a:t>
            </a:fld>
            <a:endParaRPr lang="en-US"/>
          </a:p>
        </p:txBody>
      </p:sp>
      <p:sp>
        <p:nvSpPr>
          <p:cNvPr id="5" name="Footer Placeholder 4"/>
          <p:cNvSpPr>
            <a:spLocks noGrp="1"/>
          </p:cNvSpPr>
          <p:nvPr>
            <p:ph type="ftr" sz="quarter" idx="11"/>
          </p:nvPr>
        </p:nvSpPr>
        <p:spPr/>
        <p:txBody>
          <a:bodyPr/>
          <a:lstStyle/>
          <a:p>
            <a:r>
              <a:rPr lang="en-US" smtClean="0"/>
              <a:t>©2012 EDUCAUSE</a:t>
            </a:r>
            <a:endParaRPr lang="en-US"/>
          </a:p>
        </p:txBody>
      </p:sp>
      <p:sp>
        <p:nvSpPr>
          <p:cNvPr id="6" name="Slide Number Placeholder 5"/>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1401241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9D8E5-C4D3-4154-AC29-046936FE6CC2}" type="datetime1">
              <a:rPr lang="en-US" smtClean="0"/>
              <a:t>1/12/2012</a:t>
            </a:fld>
            <a:endParaRPr lang="en-US"/>
          </a:p>
        </p:txBody>
      </p:sp>
      <p:sp>
        <p:nvSpPr>
          <p:cNvPr id="5" name="Footer Placeholder 4"/>
          <p:cNvSpPr>
            <a:spLocks noGrp="1"/>
          </p:cNvSpPr>
          <p:nvPr>
            <p:ph type="ftr" sz="quarter" idx="11"/>
          </p:nvPr>
        </p:nvSpPr>
        <p:spPr/>
        <p:txBody>
          <a:bodyPr/>
          <a:lstStyle/>
          <a:p>
            <a:r>
              <a:rPr lang="en-US" smtClean="0"/>
              <a:t>©2012 EDUCAUSE</a:t>
            </a:r>
            <a:endParaRPr lang="en-US"/>
          </a:p>
        </p:txBody>
      </p:sp>
      <p:sp>
        <p:nvSpPr>
          <p:cNvPr id="6" name="Slide Number Placeholder 5"/>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176744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D5D09C-44FA-446E-BEE5-7BBEF460236F}" type="datetime1">
              <a:rPr lang="en-US" smtClean="0"/>
              <a:t>1/12/2012</a:t>
            </a:fld>
            <a:endParaRPr lang="en-US"/>
          </a:p>
        </p:txBody>
      </p:sp>
      <p:sp>
        <p:nvSpPr>
          <p:cNvPr id="5" name="Footer Placeholder 4"/>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E5805D-992F-49FF-BE10-978F9F2FB302}" type="slidenum">
              <a:rPr lang="en-US" smtClean="0"/>
              <a:t>‹#›</a:t>
            </a:fld>
            <a:endParaRPr lang="en-US"/>
          </a:p>
        </p:txBody>
      </p:sp>
      <p:pic>
        <p:nvPicPr>
          <p:cNvPr id="7"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227421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C4E040-A8EE-48D3-AD9F-48FF46494854}" type="datetime1">
              <a:rPr lang="en-US" smtClean="0"/>
              <a:t>1/12/2012</a:t>
            </a:fld>
            <a:endParaRPr lang="en-US"/>
          </a:p>
        </p:txBody>
      </p:sp>
      <p:sp>
        <p:nvSpPr>
          <p:cNvPr id="6" name="Footer Placeholder 5"/>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09E5805D-992F-49FF-BE10-978F9F2FB302}" type="slidenum">
              <a:rPr lang="en-US" smtClean="0"/>
              <a:t>‹#›</a:t>
            </a:fld>
            <a:endParaRPr lang="en-US"/>
          </a:p>
        </p:txBody>
      </p:sp>
      <p:pic>
        <p:nvPicPr>
          <p:cNvPr id="8"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197493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D51FE-0B6D-4B1B-BDC9-3F30F3B625CF}" type="datetime1">
              <a:rPr lang="en-US" smtClean="0"/>
              <a:t>1/12/2012</a:t>
            </a:fld>
            <a:endParaRPr lang="en-US"/>
          </a:p>
        </p:txBody>
      </p:sp>
      <p:sp>
        <p:nvSpPr>
          <p:cNvPr id="8" name="Footer Placeholder 7"/>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09E5805D-992F-49FF-BE10-978F9F2FB302}" type="slidenum">
              <a:rPr lang="en-US" smtClean="0"/>
              <a:t>‹#›</a:t>
            </a:fld>
            <a:endParaRPr lang="en-US"/>
          </a:p>
        </p:txBody>
      </p:sp>
      <p:pic>
        <p:nvPicPr>
          <p:cNvPr id="10"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328288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9CA9BF-0C26-4358-83AA-9685EC4C816A}" type="datetime1">
              <a:rPr lang="en-US" smtClean="0"/>
              <a:t>1/12/2012</a:t>
            </a:fld>
            <a:endParaRPr lang="en-US"/>
          </a:p>
        </p:txBody>
      </p:sp>
      <p:sp>
        <p:nvSpPr>
          <p:cNvPr id="4" name="Footer Placeholder 3"/>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a:t>
            </a:fld>
            <a:endParaRPr lang="en-US"/>
          </a:p>
        </p:txBody>
      </p:sp>
      <p:pic>
        <p:nvPicPr>
          <p:cNvPr id="6"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133761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0C822-E691-4469-AB21-0947D274362D}" type="datetime1">
              <a:rPr lang="en-US" smtClean="0"/>
              <a:t>1/12/2012</a:t>
            </a:fld>
            <a:endParaRPr lang="en-US"/>
          </a:p>
        </p:txBody>
      </p:sp>
      <p:sp>
        <p:nvSpPr>
          <p:cNvPr id="3" name="Footer Placeholder 2"/>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9E5805D-992F-49FF-BE10-978F9F2FB302}" type="slidenum">
              <a:rPr lang="en-US" smtClean="0"/>
              <a:t>‹#›</a:t>
            </a:fld>
            <a:endParaRPr lang="en-US"/>
          </a:p>
        </p:txBody>
      </p:sp>
      <p:pic>
        <p:nvPicPr>
          <p:cNvPr id="5"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248000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DC4EF4-22C1-4D49-A7EF-6DAEC51407DF}" type="datetime1">
              <a:rPr lang="en-US" smtClean="0"/>
              <a:t>1/12/2012</a:t>
            </a:fld>
            <a:endParaRPr lang="en-US"/>
          </a:p>
        </p:txBody>
      </p:sp>
      <p:sp>
        <p:nvSpPr>
          <p:cNvPr id="6" name="Footer Placeholder 5"/>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09E5805D-992F-49FF-BE10-978F9F2FB302}" type="slidenum">
              <a:rPr lang="en-US" smtClean="0"/>
              <a:t>‹#›</a:t>
            </a:fld>
            <a:endParaRPr lang="en-US"/>
          </a:p>
        </p:txBody>
      </p:sp>
      <p:pic>
        <p:nvPicPr>
          <p:cNvPr id="8"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9069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FDF14-C547-4919-A7EC-04AC4AF4620E}" type="datetime1">
              <a:rPr lang="en-US" smtClean="0"/>
              <a:t>1/12/2012</a:t>
            </a:fld>
            <a:endParaRPr lang="en-US"/>
          </a:p>
        </p:txBody>
      </p:sp>
      <p:sp>
        <p:nvSpPr>
          <p:cNvPr id="6" name="Footer Placeholder 5"/>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09E5805D-992F-49FF-BE10-978F9F2FB302}" type="slidenum">
              <a:rPr lang="en-US" smtClean="0"/>
              <a:t>‹#›</a:t>
            </a:fld>
            <a:endParaRPr lang="en-US"/>
          </a:p>
        </p:txBody>
      </p:sp>
      <p:pic>
        <p:nvPicPr>
          <p:cNvPr id="8"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42204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3B5A4-485A-4290-A265-831EFCE0F3BB}" type="datetime1">
              <a:rPr lang="en-US" smtClean="0"/>
              <a:t>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en-US" dirty="0" smtClean="0"/>
              <a:t>©2012 EDUCAUSE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5805D-992F-49FF-BE10-978F9F2FB302}" type="slidenum">
              <a:rPr lang="en-US" smtClean="0"/>
              <a:t>‹#›</a:t>
            </a:fld>
            <a:endParaRPr lang="en-US"/>
          </a:p>
        </p:txBody>
      </p:sp>
    </p:spTree>
    <p:extLst>
      <p:ext uri="{BB962C8B-B14F-4D97-AF65-F5344CB8AC3E}">
        <p14:creationId xmlns:p14="http://schemas.microsoft.com/office/powerpoint/2010/main" val="416755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115C2-5B95-4A46-AB11-07C26934A15E}" type="datetime1">
              <a:rPr lang="en-US" smtClean="0"/>
              <a:t>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en-US" dirty="0" smtClean="0"/>
              <a:t>©2012 EDUCAUSE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46865-D011-46AB-8CC7-F4E4D65A2E5C}" type="slidenum">
              <a:rPr lang="en-US" smtClean="0"/>
              <a:t>‹#›</a:t>
            </a:fld>
            <a:endParaRPr lang="en-US"/>
          </a:p>
        </p:txBody>
      </p:sp>
    </p:spTree>
    <p:extLst>
      <p:ext uri="{BB962C8B-B14F-4D97-AF65-F5344CB8AC3E}">
        <p14:creationId xmlns:p14="http://schemas.microsoft.com/office/powerpoint/2010/main" val="480044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ducause.edu/ECAR/TheHigherEducationCIOPortraito/236114"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ducause.edu/Resources/ECARNationalStudyofUndergradua/238012"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www.educause.edu/Resources/MobileITinHigherEducation2011R/238470"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2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 Id="rId9"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ducause.edu/ECAR/TheHigherEducationCIOPortraito/236114" TargetMode="External"/><Relationship Id="rId7" Type="http://schemas.openxmlformats.org/officeDocument/2006/relationships/hyperlink" Target="http://www.educause.edu/ecaridm110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educause.edu/Resources/MobileITinHigherEducation2011R/238470"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www.educause.edu/Resources/ECARNationalStudyofUndergradua/238012"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Microsoft_Excel_97-2003_Worksheet6.xls"/><Relationship Id="rId3" Type="http://schemas.openxmlformats.org/officeDocument/2006/relationships/notesSlide" Target="../notesSlides/notesSlide30.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png"/><Relationship Id="rId5" Type="http://schemas.openxmlformats.org/officeDocument/2006/relationships/oleObject" Target="../embeddings/Microsoft_Excel_97-2003_Worksheet5.xls"/><Relationship Id="rId4" Type="http://schemas.openxmlformats.org/officeDocument/2006/relationships/oleObject" Target="../embeddings/oleObject5.bin"/><Relationship Id="rId9" Type="http://schemas.openxmlformats.org/officeDocument/2006/relationships/image" Target="../media/image27.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Microsoft_Excel_97-2003_Worksheet8.xls"/><Relationship Id="rId3" Type="http://schemas.openxmlformats.org/officeDocument/2006/relationships/notesSlide" Target="../notesSlides/notesSlide31.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png"/><Relationship Id="rId5" Type="http://schemas.openxmlformats.org/officeDocument/2006/relationships/oleObject" Target="../embeddings/Microsoft_Excel_97-2003_Worksheet7.xls"/><Relationship Id="rId4" Type="http://schemas.openxmlformats.org/officeDocument/2006/relationships/oleObject" Target="../embeddings/oleObject7.bin"/><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Microsoft_Excel_97-2003_Worksheet10.xls"/><Relationship Id="rId13" Type="http://schemas.openxmlformats.org/officeDocument/2006/relationships/oleObject" Target="../embeddings/oleObject12.bin"/><Relationship Id="rId3" Type="http://schemas.openxmlformats.org/officeDocument/2006/relationships/notesSlide" Target="../notesSlides/notesSlide32.xml"/><Relationship Id="rId7" Type="http://schemas.openxmlformats.org/officeDocument/2006/relationships/oleObject" Target="../embeddings/oleObject10.bin"/><Relationship Id="rId12"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emf"/><Relationship Id="rId11" Type="http://schemas.openxmlformats.org/officeDocument/2006/relationships/oleObject" Target="../embeddings/Microsoft_Excel_97-2003_Worksheet11.xls"/><Relationship Id="rId5" Type="http://schemas.openxmlformats.org/officeDocument/2006/relationships/oleObject" Target="../embeddings/Microsoft_Excel_97-2003_Worksheet9.xls"/><Relationship Id="rId15" Type="http://schemas.openxmlformats.org/officeDocument/2006/relationships/image" Target="../media/image33.emf"/><Relationship Id="rId10" Type="http://schemas.openxmlformats.org/officeDocument/2006/relationships/oleObject" Target="../embeddings/oleObject11.bin"/><Relationship Id="rId4" Type="http://schemas.openxmlformats.org/officeDocument/2006/relationships/oleObject" Target="../embeddings/oleObject9.bin"/><Relationship Id="rId9" Type="http://schemas.openxmlformats.org/officeDocument/2006/relationships/image" Target="../media/image31.emf"/><Relationship Id="rId14" Type="http://schemas.openxmlformats.org/officeDocument/2006/relationships/oleObject" Target="../embeddings/Microsoft_Excel_97-2003_Worksheet12.xls"/></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educause.edu/coredat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educause.edu/ECAR/ECARHome/SubscriptionsandSubscribers/9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educause.edu/ec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ducause.edu/ecaridm110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06766"/>
            <a:ext cx="7772400" cy="2500829"/>
          </a:xfrm>
        </p:spPr>
        <p:txBody>
          <a:bodyPr>
            <a:noAutofit/>
          </a:bodyPr>
          <a:lstStyle/>
          <a:p>
            <a:r>
              <a:rPr lang="en-US" dirty="0"/>
              <a:t>EDUCAUSE Research </a:t>
            </a:r>
            <a:r>
              <a:rPr lang="en-US" dirty="0" smtClean="0"/>
              <a:t>Findings: </a:t>
            </a:r>
            <a:r>
              <a:rPr lang="en-US" sz="3600" dirty="0"/>
              <a:t>CIOs, u</a:t>
            </a:r>
            <a:r>
              <a:rPr lang="en-US" sz="3600" dirty="0" smtClean="0"/>
              <a:t>ndergraduates</a:t>
            </a:r>
            <a:r>
              <a:rPr lang="en-US" sz="3600" dirty="0"/>
              <a:t>, </a:t>
            </a:r>
            <a:r>
              <a:rPr lang="en-US" sz="3600" dirty="0" smtClean="0"/>
              <a:t>mobile devices, </a:t>
            </a:r>
            <a:br>
              <a:rPr lang="en-US" sz="3600" dirty="0" smtClean="0"/>
            </a:br>
            <a:r>
              <a:rPr lang="en-US" sz="3600" dirty="0" smtClean="0"/>
              <a:t>IT </a:t>
            </a:r>
            <a:r>
              <a:rPr lang="en-US" sz="3600" dirty="0"/>
              <a:t>organizations…and more</a:t>
            </a:r>
          </a:p>
        </p:txBody>
      </p:sp>
      <p:sp>
        <p:nvSpPr>
          <p:cNvPr id="7" name="Subtitle 6"/>
          <p:cNvSpPr>
            <a:spLocks noGrp="1"/>
          </p:cNvSpPr>
          <p:nvPr>
            <p:ph type="subTitle" idx="1"/>
          </p:nvPr>
        </p:nvSpPr>
        <p:spPr>
          <a:xfrm>
            <a:off x="1371600" y="4315863"/>
            <a:ext cx="6400800" cy="1752600"/>
          </a:xfrm>
        </p:spPr>
        <p:txBody>
          <a:bodyPr>
            <a:normAutofit/>
          </a:bodyPr>
          <a:lstStyle/>
          <a:p>
            <a:r>
              <a:rPr lang="en-US" dirty="0" smtClean="0"/>
              <a:t>Pam Arroway, EDUCAUSE</a:t>
            </a:r>
          </a:p>
          <a:p>
            <a:r>
              <a:rPr lang="en-US" dirty="0" smtClean="0"/>
              <a:t>Mid-Atlantic Regional Conference</a:t>
            </a:r>
          </a:p>
          <a:p>
            <a:r>
              <a:rPr lang="en-US" dirty="0" smtClean="0"/>
              <a:t>January 2012</a:t>
            </a:r>
            <a:endParaRPr lang="en-US" dirty="0"/>
          </a:p>
        </p:txBody>
      </p:sp>
      <p:sp>
        <p:nvSpPr>
          <p:cNvPr id="4" name="Footer Placeholder 3"/>
          <p:cNvSpPr>
            <a:spLocks noGrp="1"/>
          </p:cNvSpPr>
          <p:nvPr>
            <p:ph type="ftr" sz="quarter" idx="11"/>
          </p:nvPr>
        </p:nvSpPr>
        <p:spPr>
          <a:xfrm>
            <a:off x="3124200" y="6356350"/>
            <a:ext cx="2895600" cy="365125"/>
          </a:xfrm>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356350"/>
            <a:ext cx="2133600" cy="365125"/>
          </a:xfrm>
        </p:spPr>
        <p:txBody>
          <a:bodyPr/>
          <a:lstStyle/>
          <a:p>
            <a:fld id="{09E5805D-992F-49FF-BE10-978F9F2FB302}" type="slidenum">
              <a:rPr lang="en-US" smtClean="0"/>
              <a:t>1</a:t>
            </a:fld>
            <a:endParaRPr lang="en-US" dirty="0"/>
          </a:p>
        </p:txBody>
      </p:sp>
    </p:spTree>
    <p:extLst>
      <p:ext uri="{BB962C8B-B14F-4D97-AF65-F5344CB8AC3E}">
        <p14:creationId xmlns:p14="http://schemas.microsoft.com/office/powerpoint/2010/main" val="886803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9E5805D-992F-49FF-BE10-978F9F2FB302}" type="slidenum">
              <a:rPr lang="en-US" smtClean="0"/>
              <a:t>10</a:t>
            </a:fld>
            <a:endParaRPr lang="en-US"/>
          </a:p>
        </p:txBody>
      </p:sp>
      <p:graphicFrame>
        <p:nvGraphicFramePr>
          <p:cNvPr id="4" name="Chart 3"/>
          <p:cNvGraphicFramePr/>
          <p:nvPr>
            <p:extLst>
              <p:ext uri="{D42A27DB-BD31-4B8C-83A1-F6EECF244321}">
                <p14:modId xmlns:p14="http://schemas.microsoft.com/office/powerpoint/2010/main" val="4188025276"/>
              </p:ext>
            </p:extLst>
          </p:nvPr>
        </p:nvGraphicFramePr>
        <p:xfrm>
          <a:off x="55083" y="258135"/>
          <a:ext cx="8950704" cy="22813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57199" y="2907678"/>
            <a:ext cx="8146473" cy="1569660"/>
          </a:xfrm>
          <a:prstGeom prst="rect">
            <a:avLst/>
          </a:prstGeom>
        </p:spPr>
        <p:txBody>
          <a:bodyPr wrap="square">
            <a:spAutoFit/>
          </a:bodyPr>
          <a:lstStyle/>
          <a:p>
            <a:r>
              <a:rPr lang="en-US" sz="3200" dirty="0"/>
              <a:t>Institutions </a:t>
            </a:r>
            <a:r>
              <a:rPr lang="en-US" sz="3200" dirty="0" smtClean="0"/>
              <a:t>with </a:t>
            </a:r>
            <a:r>
              <a:rPr lang="en-US" sz="3200" dirty="0"/>
              <a:t>fully operational implementations reported better </a:t>
            </a:r>
            <a:r>
              <a:rPr lang="en-US" sz="3200" dirty="0" err="1"/>
              <a:t>IdM</a:t>
            </a:r>
            <a:r>
              <a:rPr lang="en-US" sz="3200" dirty="0"/>
              <a:t> </a:t>
            </a:r>
            <a:r>
              <a:rPr lang="en-US" sz="3200" dirty="0" smtClean="0"/>
              <a:t>outcomes</a:t>
            </a:r>
            <a:r>
              <a:rPr lang="en-US" sz="3200" dirty="0"/>
              <a:t>:</a:t>
            </a:r>
          </a:p>
        </p:txBody>
      </p:sp>
      <p:sp>
        <p:nvSpPr>
          <p:cNvPr id="6" name="TextBox 5"/>
          <p:cNvSpPr txBox="1"/>
          <p:nvPr/>
        </p:nvSpPr>
        <p:spPr>
          <a:xfrm>
            <a:off x="800102" y="4371705"/>
            <a:ext cx="7803570" cy="2092881"/>
          </a:xfrm>
          <a:prstGeom prst="rect">
            <a:avLst/>
          </a:prstGeom>
          <a:noFill/>
        </p:spPr>
        <p:txBody>
          <a:bodyPr wrap="square" rtlCol="0">
            <a:spAutoFit/>
          </a:bodyPr>
          <a:lstStyle/>
          <a:p>
            <a:pPr marL="514350" indent="-514350">
              <a:buFont typeface="+mj-lt"/>
              <a:buAutoNum type="arabicPeriod"/>
            </a:pPr>
            <a:r>
              <a:rPr lang="en-US" sz="2800" dirty="0" smtClean="0"/>
              <a:t>Getting expected value from </a:t>
            </a:r>
            <a:r>
              <a:rPr lang="en-US" sz="2800" dirty="0" err="1" smtClean="0"/>
              <a:t>IdM</a:t>
            </a:r>
            <a:r>
              <a:rPr lang="en-US" sz="2800" dirty="0" smtClean="0"/>
              <a:t> projects</a:t>
            </a:r>
          </a:p>
          <a:p>
            <a:pPr marL="514350" indent="-514350">
              <a:buFont typeface="+mj-lt"/>
              <a:buAutoNum type="arabicPeriod"/>
            </a:pPr>
            <a:r>
              <a:rPr lang="en-US" sz="2800" dirty="0" smtClean="0"/>
              <a:t>Meeting expectations about cost savings from </a:t>
            </a:r>
            <a:r>
              <a:rPr lang="en-US" sz="2800" dirty="0" err="1" smtClean="0"/>
              <a:t>IdM</a:t>
            </a:r>
            <a:r>
              <a:rPr lang="en-US" sz="2800" dirty="0" smtClean="0"/>
              <a:t> projects</a:t>
            </a:r>
          </a:p>
          <a:p>
            <a:pPr marL="514350" indent="-514350">
              <a:buFont typeface="+mj-lt"/>
              <a:buAutoNum type="arabicPeriod"/>
            </a:pPr>
            <a:r>
              <a:rPr lang="en-US" sz="2800" dirty="0" smtClean="0"/>
              <a:t>Reported capability to engage in </a:t>
            </a:r>
            <a:r>
              <a:rPr lang="en-US" sz="2800" dirty="0" err="1" smtClean="0"/>
              <a:t>IdM</a:t>
            </a:r>
            <a:r>
              <a:rPr lang="en-US" sz="2800" dirty="0" smtClean="0"/>
              <a:t> projects</a:t>
            </a:r>
          </a:p>
          <a:p>
            <a:endParaRPr lang="en-US" dirty="0"/>
          </a:p>
        </p:txBody>
      </p:sp>
    </p:spTree>
    <p:extLst>
      <p:ext uri="{BB962C8B-B14F-4D97-AF65-F5344CB8AC3E}">
        <p14:creationId xmlns:p14="http://schemas.microsoft.com/office/powerpoint/2010/main" val="246834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11</a:t>
            </a:fld>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3604865657"/>
              </p:ext>
            </p:extLst>
          </p:nvPr>
        </p:nvGraphicFramePr>
        <p:xfrm>
          <a:off x="103909" y="363682"/>
          <a:ext cx="8936182" cy="586047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394738" y="715148"/>
            <a:ext cx="811441" cy="523220"/>
          </a:xfrm>
          <a:prstGeom prst="rect">
            <a:avLst/>
          </a:prstGeom>
          <a:solidFill>
            <a:schemeClr val="bg1"/>
          </a:solidFill>
          <a:ln>
            <a:solidFill>
              <a:schemeClr val="accent1">
                <a:shade val="50000"/>
              </a:schemeClr>
            </a:solidFill>
          </a:ln>
        </p:spPr>
        <p:txBody>
          <a:bodyPr wrap="none" lIns="91440" tIns="45720" rIns="91440" bIns="45720">
            <a:spAutoFit/>
          </a:bodyPr>
          <a:lstStyle/>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57%</a:t>
            </a:r>
            <a:endParaRPr lang="en-US"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Rectangle 9"/>
          <p:cNvSpPr/>
          <p:nvPr/>
        </p:nvSpPr>
        <p:spPr>
          <a:xfrm>
            <a:off x="7299699" y="1515555"/>
            <a:ext cx="811441" cy="523220"/>
          </a:xfrm>
          <a:prstGeom prst="rect">
            <a:avLst/>
          </a:prstGeom>
          <a:solidFill>
            <a:schemeClr val="bg1"/>
          </a:solidFill>
          <a:ln>
            <a:solidFill>
              <a:schemeClr val="accent1">
                <a:shade val="50000"/>
              </a:schemeClr>
            </a:solidFill>
          </a:ln>
        </p:spPr>
        <p:txBody>
          <a:bodyPr wrap="none" lIns="91440" tIns="45720" rIns="91440" bIns="45720">
            <a:spAutoFit/>
          </a:bodyPr>
          <a:lstStyle/>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29%</a:t>
            </a:r>
            <a:endParaRPr lang="en-US"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1" name="Rectangle 10"/>
          <p:cNvSpPr/>
          <p:nvPr/>
        </p:nvSpPr>
        <p:spPr>
          <a:xfrm>
            <a:off x="7495699" y="2316110"/>
            <a:ext cx="811441" cy="523220"/>
          </a:xfrm>
          <a:prstGeom prst="rect">
            <a:avLst/>
          </a:prstGeom>
          <a:solidFill>
            <a:schemeClr val="bg1"/>
          </a:solidFill>
          <a:ln>
            <a:solidFill>
              <a:schemeClr val="accent1">
                <a:shade val="50000"/>
              </a:schemeClr>
            </a:solidFill>
          </a:ln>
        </p:spPr>
        <p:txBody>
          <a:bodyPr wrap="none" lIns="91440" tIns="45720" rIns="91440" bIns="45720">
            <a:spAutoFit/>
          </a:bodyPr>
          <a:lstStyle/>
          <a:p>
            <a:pPr algn="ct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18</a:t>
            </a: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2" name="Rectangle 11"/>
          <p:cNvSpPr/>
          <p:nvPr/>
        </p:nvSpPr>
        <p:spPr>
          <a:xfrm>
            <a:off x="7893619" y="3056394"/>
            <a:ext cx="811441" cy="523220"/>
          </a:xfrm>
          <a:prstGeom prst="rect">
            <a:avLst/>
          </a:prstGeom>
          <a:solidFill>
            <a:schemeClr val="bg1"/>
          </a:solidFill>
          <a:ln>
            <a:solidFill>
              <a:schemeClr val="accent1">
                <a:shade val="50000"/>
              </a:schemeClr>
            </a:solidFill>
          </a:ln>
        </p:spPr>
        <p:txBody>
          <a:bodyPr wrap="none" lIns="91440" tIns="45720" rIns="91440" bIns="45720">
            <a:spAutoFit/>
          </a:bodyPr>
          <a:lstStyle/>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12%</a:t>
            </a:r>
            <a:endParaRPr lang="en-US"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3" name="Rectangle 12"/>
          <p:cNvSpPr/>
          <p:nvPr/>
        </p:nvSpPr>
        <p:spPr>
          <a:xfrm>
            <a:off x="8073774" y="3774366"/>
            <a:ext cx="628697" cy="523220"/>
          </a:xfrm>
          <a:prstGeom prst="rect">
            <a:avLst/>
          </a:prstGeom>
          <a:solidFill>
            <a:schemeClr val="bg1"/>
          </a:solidFill>
          <a:ln>
            <a:solidFill>
              <a:schemeClr val="accent1">
                <a:shade val="50000"/>
              </a:schemeClr>
            </a:solidFill>
          </a:ln>
        </p:spPr>
        <p:txBody>
          <a:bodyPr wrap="none" lIns="91440" tIns="45720" rIns="91440" bIns="45720">
            <a:spAutoFit/>
          </a:bodyPr>
          <a:lstStyle/>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8%</a:t>
            </a:r>
            <a:endParaRPr lang="en-US"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Cloud 6"/>
          <p:cNvSpPr/>
          <p:nvPr/>
        </p:nvSpPr>
        <p:spPr>
          <a:xfrm>
            <a:off x="1688537" y="976758"/>
            <a:ext cx="6385237" cy="3725143"/>
          </a:xfrm>
          <a:prstGeom prst="clou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800" dirty="0" smtClean="0">
                <a:effectLst>
                  <a:outerShdw blurRad="38100" dist="38100" dir="2700000" algn="tl">
                    <a:srgbClr val="000000">
                      <a:alpha val="43137"/>
                    </a:srgbClr>
                  </a:outerShdw>
                </a:effectLst>
              </a:rPr>
              <a:t>Demand for cloud computing in the coming year will increase the need for federated ID solutions.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70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3952" y="4784282"/>
            <a:ext cx="8291946" cy="1752600"/>
          </a:xfrm>
        </p:spPr>
        <p:txBody>
          <a:bodyPr>
            <a:normAutofit/>
          </a:bodyPr>
          <a:lstStyle/>
          <a:p>
            <a:endParaRPr lang="en-US" sz="2000" dirty="0" smtClean="0">
              <a:hlinkClick r:id="rId3"/>
            </a:endParaRPr>
          </a:p>
          <a:p>
            <a:endParaRPr lang="en-US" sz="2000" dirty="0">
              <a:hlinkClick r:id="rId3"/>
            </a:endParaRPr>
          </a:p>
          <a:p>
            <a:r>
              <a:rPr lang="en-US" sz="2000" dirty="0" smtClean="0">
                <a:hlinkClick r:id="rId3"/>
              </a:rPr>
              <a:t>http</a:t>
            </a:r>
            <a:r>
              <a:rPr lang="en-US" sz="2000" dirty="0">
                <a:hlinkClick r:id="rId3"/>
              </a:rPr>
              <a:t>://www.educause.edu/ECAR/TheHigherEducationCIOPortraito/236114</a:t>
            </a:r>
            <a:endParaRPr lang="en-US" sz="2000" dirty="0"/>
          </a:p>
          <a:p>
            <a:r>
              <a:rPr lang="en-US" sz="2000" dirty="0"/>
              <a:t>Full report </a:t>
            </a:r>
            <a:r>
              <a:rPr lang="en-US" sz="2000" dirty="0" smtClean="0"/>
              <a:t>publicly available in March 2012.</a:t>
            </a:r>
            <a:endParaRPr lang="en-US" sz="2000" dirty="0"/>
          </a:p>
          <a:p>
            <a:endParaRPr lang="en-US" sz="2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324" y="1756396"/>
            <a:ext cx="6511203" cy="347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E5805D-992F-49FF-BE10-978F9F2FB302}" type="slidenum">
              <a:rPr lang="en-US" smtClean="0"/>
              <a:t>12</a:t>
            </a:fld>
            <a:endParaRPr lang="en-US"/>
          </a:p>
        </p:txBody>
      </p:sp>
    </p:spTree>
    <p:extLst>
      <p:ext uri="{BB962C8B-B14F-4D97-AF65-F5344CB8AC3E}">
        <p14:creationId xmlns:p14="http://schemas.microsoft.com/office/powerpoint/2010/main" val="460336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p:spPr>
        <p:txBody>
          <a:bodyPr>
            <a:noAutofit/>
          </a:bodyPr>
          <a:lstStyle/>
          <a:p>
            <a:r>
              <a:rPr lang="en-US" dirty="0" smtClean="0"/>
              <a:t>IT Workforce and Leadership Study</a:t>
            </a:r>
            <a:endParaRPr lang="en-US" cap="none" dirty="0"/>
          </a:p>
        </p:txBody>
      </p:sp>
      <p:sp>
        <p:nvSpPr>
          <p:cNvPr id="3" name="Content Placeholder 2"/>
          <p:cNvSpPr>
            <a:spLocks noGrp="1"/>
          </p:cNvSpPr>
          <p:nvPr>
            <p:ph idx="1"/>
          </p:nvPr>
        </p:nvSpPr>
        <p:spPr>
          <a:xfrm>
            <a:off x="457200" y="1600201"/>
            <a:ext cx="8382000" cy="4419600"/>
          </a:xfrm>
        </p:spPr>
        <p:txBody>
          <a:bodyPr>
            <a:normAutofit/>
          </a:bodyPr>
          <a:lstStyle/>
          <a:p>
            <a:pPr>
              <a:buClr>
                <a:srgbClr val="A32638"/>
              </a:buClr>
            </a:pPr>
            <a:r>
              <a:rPr lang="en-US" dirty="0" smtClean="0"/>
              <a:t>30,000 individuals in the EDUCAUSE database </a:t>
            </a:r>
            <a:r>
              <a:rPr lang="en-US" dirty="0"/>
              <a:t>were invited to </a:t>
            </a:r>
            <a:r>
              <a:rPr lang="en-US" dirty="0" smtClean="0"/>
              <a:t>respond</a:t>
            </a:r>
            <a:endParaRPr lang="en-US" dirty="0"/>
          </a:p>
          <a:p>
            <a:pPr>
              <a:buClr>
                <a:srgbClr val="A32638"/>
              </a:buClr>
            </a:pPr>
            <a:r>
              <a:rPr lang="en-US" dirty="0" smtClean="0"/>
              <a:t>Responses </a:t>
            </a:r>
            <a:r>
              <a:rPr lang="en-US" dirty="0"/>
              <a:t>were received from 3,400 people from more than 1,000 institutions. </a:t>
            </a:r>
          </a:p>
          <a:p>
            <a:pPr lvl="1">
              <a:buClrTx/>
            </a:pPr>
            <a:r>
              <a:rPr lang="en-US" dirty="0"/>
              <a:t>368 senior IT leaders (whom we refer to as CIOs)</a:t>
            </a:r>
          </a:p>
          <a:p>
            <a:pPr lvl="1">
              <a:buClrTx/>
            </a:pPr>
            <a:r>
              <a:rPr lang="en-US" dirty="0"/>
              <a:t>545 CIO “aspirants”</a:t>
            </a:r>
          </a:p>
          <a:p>
            <a:pPr lvl="1">
              <a:buClrTx/>
            </a:pPr>
            <a:r>
              <a:rPr lang="en-US" dirty="0"/>
              <a:t>2,487 other IT </a:t>
            </a:r>
            <a:r>
              <a:rPr lang="en-US" dirty="0" smtClean="0"/>
              <a:t>staff who do not aspire to be CIOs</a:t>
            </a:r>
          </a:p>
          <a:p>
            <a:r>
              <a:rPr lang="en-US" dirty="0" smtClean="0"/>
              <a:t>Report also used Core Data Service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©2012 EDUCAUSE</a:t>
            </a:r>
            <a:endParaRPr lang="en-US" dirty="0"/>
          </a:p>
        </p:txBody>
      </p:sp>
      <p:sp>
        <p:nvSpPr>
          <p:cNvPr id="5" name="Slide Number Placeholder 4"/>
          <p:cNvSpPr>
            <a:spLocks noGrp="1"/>
          </p:cNvSpPr>
          <p:nvPr>
            <p:ph type="sldNum" sz="quarter" idx="12"/>
          </p:nvPr>
        </p:nvSpPr>
        <p:spPr/>
        <p:txBody>
          <a:bodyPr/>
          <a:lstStyle/>
          <a:p>
            <a:fld id="{94B21EF6-A51D-4BDF-92F7-55E6C4F413CE}" type="slidenum">
              <a:rPr lang="en-US" smtClean="0"/>
              <a:pPr/>
              <a:t>13</a:t>
            </a:fld>
            <a:endParaRPr lang="en-US"/>
          </a:p>
        </p:txBody>
      </p:sp>
    </p:spTree>
    <p:extLst>
      <p:ext uri="{BB962C8B-B14F-4D97-AF65-F5344CB8AC3E}">
        <p14:creationId xmlns:p14="http://schemas.microsoft.com/office/powerpoint/2010/main" val="28646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p:spPr>
        <p:txBody>
          <a:bodyPr>
            <a:noAutofit/>
          </a:bodyPr>
          <a:lstStyle/>
          <a:p>
            <a:r>
              <a:rPr lang="en-US" cap="none" dirty="0" smtClean="0"/>
              <a:t>Higher Education </a:t>
            </a:r>
            <a:r>
              <a:rPr lang="en-US" cap="none" dirty="0" err="1" smtClean="0"/>
              <a:t>CIOs</a:t>
            </a:r>
            <a:r>
              <a:rPr lang="en-US" cap="none" dirty="0" smtClean="0"/>
              <a:t> Are </a:t>
            </a:r>
            <a:br>
              <a:rPr lang="en-US" cap="none" dirty="0" smtClean="0"/>
            </a:br>
            <a:r>
              <a:rPr lang="en-US" cap="none" dirty="0" smtClean="0"/>
              <a:t>Doing More</a:t>
            </a:r>
            <a:endParaRPr lang="en-US" cap="none" dirty="0"/>
          </a:p>
        </p:txBody>
      </p:sp>
      <p:sp>
        <p:nvSpPr>
          <p:cNvPr id="3" name="Content Placeholder 2"/>
          <p:cNvSpPr>
            <a:spLocks noGrp="1"/>
          </p:cNvSpPr>
          <p:nvPr>
            <p:ph idx="1"/>
          </p:nvPr>
        </p:nvSpPr>
        <p:spPr>
          <a:xfrm>
            <a:off x="457200" y="1600201"/>
            <a:ext cx="8382000" cy="4419600"/>
          </a:xfrm>
        </p:spPr>
        <p:txBody>
          <a:bodyPr>
            <a:normAutofit/>
          </a:bodyPr>
          <a:lstStyle/>
          <a:p>
            <a:pPr>
              <a:buClr>
                <a:srgbClr val="A32638"/>
              </a:buClr>
              <a:buFont typeface="Wingdings" pitchFamily="2" charset="2"/>
              <a:buChar char="§"/>
            </a:pPr>
            <a:r>
              <a:rPr lang="en-US" sz="2800" dirty="0" smtClean="0"/>
              <a:t>Standard functions reporting to the CIO include user support, administrative information systems, network infrastructure, data center operations, IT security and policy, and telephony.</a:t>
            </a:r>
          </a:p>
          <a:p>
            <a:pPr>
              <a:buClr>
                <a:srgbClr val="A32638"/>
              </a:buClr>
              <a:buFont typeface="Wingdings" pitchFamily="2" charset="2"/>
              <a:buChar char="§"/>
            </a:pPr>
            <a:r>
              <a:rPr lang="en-US" sz="2800" dirty="0" smtClean="0"/>
              <a:t>From 2005 to 2009, half of institutions reported adding more official functions to the central IT organization.</a:t>
            </a:r>
          </a:p>
          <a:p>
            <a:pPr>
              <a:buClr>
                <a:srgbClr val="A32638"/>
              </a:buClr>
              <a:buFont typeface="Wingdings" pitchFamily="2" charset="2"/>
              <a:buChar char="§"/>
            </a:pPr>
            <a:r>
              <a:rPr lang="en-US" sz="2800" dirty="0" smtClean="0"/>
              <a:t>IT planning and budgeting activities have significantly increased in central IT. </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©2012 EDUCAUSE</a:t>
            </a:r>
            <a:endParaRPr lang="en-US" dirty="0"/>
          </a:p>
        </p:txBody>
      </p:sp>
      <p:sp>
        <p:nvSpPr>
          <p:cNvPr id="5" name="Slide Number Placeholder 4"/>
          <p:cNvSpPr>
            <a:spLocks noGrp="1"/>
          </p:cNvSpPr>
          <p:nvPr>
            <p:ph type="sldNum" sz="quarter" idx="12"/>
          </p:nvPr>
        </p:nvSpPr>
        <p:spPr/>
        <p:txBody>
          <a:bodyPr/>
          <a:lstStyle/>
          <a:p>
            <a:fld id="{94B21EF6-A51D-4BDF-92F7-55E6C4F413CE}" type="slidenum">
              <a:rPr lang="en-US" smtClean="0"/>
              <a:pPr/>
              <a:t>14</a:t>
            </a:fld>
            <a:endParaRPr lang="en-US"/>
          </a:p>
        </p:txBody>
      </p:sp>
    </p:spTree>
    <p:extLst>
      <p:ext uri="{BB962C8B-B14F-4D97-AF65-F5344CB8AC3E}">
        <p14:creationId xmlns:p14="http://schemas.microsoft.com/office/powerpoint/2010/main" val="104271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dirty="0" smtClean="0"/>
              <a:t>The CIO is No Longer in the “IT Box”</a:t>
            </a:r>
            <a:endParaRPr lang="en-US" dirty="0"/>
          </a:p>
        </p:txBody>
      </p:sp>
      <p:sp>
        <p:nvSpPr>
          <p:cNvPr id="3" name="Content Placeholder 2"/>
          <p:cNvSpPr>
            <a:spLocks noGrp="1"/>
          </p:cNvSpPr>
          <p:nvPr>
            <p:ph idx="1"/>
          </p:nvPr>
        </p:nvSpPr>
        <p:spPr/>
        <p:txBody>
          <a:bodyPr>
            <a:normAutofit/>
          </a:bodyPr>
          <a:lstStyle/>
          <a:p>
            <a:pPr>
              <a:buClr>
                <a:srgbClr val="A32638"/>
              </a:buClr>
              <a:buFont typeface="Wingdings" pitchFamily="2" charset="2"/>
              <a:buChar char="§"/>
            </a:pPr>
            <a:r>
              <a:rPr lang="en-US" sz="2800" dirty="0" smtClean="0"/>
              <a:t>The CIO position is more strategically oriented.</a:t>
            </a:r>
          </a:p>
          <a:p>
            <a:pPr>
              <a:buClr>
                <a:srgbClr val="A32638"/>
              </a:buClr>
              <a:buFont typeface="Wingdings" pitchFamily="2" charset="2"/>
              <a:buChar char="§"/>
            </a:pPr>
            <a:r>
              <a:rPr lang="en-US" sz="2800" dirty="0" smtClean="0"/>
              <a:t>Half of CIOs selected IT funding as one of the top-five issues they spend time on.</a:t>
            </a:r>
          </a:p>
          <a:p>
            <a:pPr>
              <a:buClr>
                <a:srgbClr val="A32638"/>
              </a:buClr>
              <a:buFont typeface="Wingdings" pitchFamily="2" charset="2"/>
              <a:buChar char="§"/>
            </a:pPr>
            <a:r>
              <a:rPr lang="en-US" sz="2800" dirty="0" smtClean="0"/>
              <a:t>CIOs cited the importance of being able to communicate, think strategically, influence, negotiate, and manage relationships.</a:t>
            </a:r>
          </a:p>
          <a:p>
            <a:pPr>
              <a:buClr>
                <a:srgbClr val="A32638"/>
              </a:buClr>
              <a:buFont typeface="Wingdings" pitchFamily="2" charset="2"/>
              <a:buChar char="§"/>
            </a:pPr>
            <a:r>
              <a:rPr lang="en-US" sz="2800" dirty="0" smtClean="0"/>
              <a:t>CIOs must know </a:t>
            </a:r>
            <a:r>
              <a:rPr lang="en-US" sz="2800" i="1" dirty="0" smtClean="0"/>
              <a:t>how</a:t>
            </a:r>
            <a:r>
              <a:rPr lang="en-US" sz="2800" dirty="0" smtClean="0"/>
              <a:t> to introduce a new technology, as well as which ones to introduce.</a:t>
            </a:r>
          </a:p>
        </p:txBody>
      </p:sp>
      <p:sp>
        <p:nvSpPr>
          <p:cNvPr id="4" name="Footer Placeholder 3"/>
          <p:cNvSpPr>
            <a:spLocks noGrp="1"/>
          </p:cNvSpPr>
          <p:nvPr>
            <p:ph type="ftr" sz="quarter" idx="11"/>
          </p:nvPr>
        </p:nvSpPr>
        <p:spPr/>
        <p:txBody>
          <a:bodyPr/>
          <a:lstStyle/>
          <a:p>
            <a:r>
              <a:rPr lang="en-US" smtClean="0"/>
              <a:t>©2012 EDUCAUSE</a:t>
            </a:r>
            <a:endParaRPr lang="en-US"/>
          </a:p>
        </p:txBody>
      </p:sp>
      <p:sp>
        <p:nvSpPr>
          <p:cNvPr id="5" name="Slide Number Placeholder 4"/>
          <p:cNvSpPr>
            <a:spLocks noGrp="1"/>
          </p:cNvSpPr>
          <p:nvPr>
            <p:ph type="sldNum" sz="quarter" idx="12"/>
          </p:nvPr>
        </p:nvSpPr>
        <p:spPr/>
        <p:txBody>
          <a:bodyPr/>
          <a:lstStyle/>
          <a:p>
            <a:fld id="{94B21EF6-A51D-4BDF-92F7-55E6C4F413CE}" type="slidenum">
              <a:rPr lang="en-US" smtClean="0"/>
              <a:pPr/>
              <a:t>15</a:t>
            </a:fld>
            <a:endParaRPr lang="en-US"/>
          </a:p>
        </p:txBody>
      </p:sp>
    </p:spTree>
    <p:extLst>
      <p:ext uri="{BB962C8B-B14F-4D97-AF65-F5344CB8AC3E}">
        <p14:creationId xmlns:p14="http://schemas.microsoft.com/office/powerpoint/2010/main" val="354322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740"/>
            <a:ext cx="8229600" cy="1143000"/>
          </a:xfrm>
        </p:spPr>
        <p:txBody>
          <a:bodyPr>
            <a:noAutofit/>
          </a:bodyPr>
          <a:lstStyle/>
          <a:p>
            <a:r>
              <a:rPr lang="en-US" dirty="0" smtClean="0"/>
              <a:t>In Next Six Years, 31% of </a:t>
            </a:r>
            <a:r>
              <a:rPr lang="en-US" cap="none" dirty="0" smtClean="0"/>
              <a:t>CIOs</a:t>
            </a:r>
            <a:r>
              <a:rPr lang="en-US" dirty="0" smtClean="0"/>
              <a:t> Plan to Retire or Leave Higher Education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4326626"/>
              </p:ext>
            </p:extLst>
          </p:nvPr>
        </p:nvGraphicFramePr>
        <p:xfrm>
          <a:off x="457200" y="1916935"/>
          <a:ext cx="8047822" cy="420922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p:cNvSpPr>
            <a:spLocks noGrp="1"/>
          </p:cNvSpPr>
          <p:nvPr>
            <p:ph type="ftr" sz="quarter" idx="11"/>
          </p:nvPr>
        </p:nvSpPr>
        <p:spPr/>
        <p:txBody>
          <a:bodyPr/>
          <a:lstStyle/>
          <a:p>
            <a:r>
              <a:rPr lang="en-US" smtClean="0"/>
              <a:t>©2012 EDUCAUSE</a:t>
            </a:r>
            <a:endParaRPr lang="en-US" dirty="0"/>
          </a:p>
        </p:txBody>
      </p:sp>
      <p:sp>
        <p:nvSpPr>
          <p:cNvPr id="5" name="Slide Number Placeholder 4"/>
          <p:cNvSpPr>
            <a:spLocks noGrp="1"/>
          </p:cNvSpPr>
          <p:nvPr>
            <p:ph type="sldNum" sz="quarter" idx="12"/>
          </p:nvPr>
        </p:nvSpPr>
        <p:spPr/>
        <p:txBody>
          <a:bodyPr/>
          <a:lstStyle/>
          <a:p>
            <a:fld id="{94B21EF6-A51D-4BDF-92F7-55E6C4F413CE}" type="slidenum">
              <a:rPr lang="en-US" smtClean="0"/>
              <a:pPr/>
              <a:t>16</a:t>
            </a:fld>
            <a:endParaRPr lang="en-US"/>
          </a:p>
        </p:txBody>
      </p:sp>
      <p:sp>
        <p:nvSpPr>
          <p:cNvPr id="7" name="TextBox 6"/>
          <p:cNvSpPr txBox="1"/>
          <p:nvPr/>
        </p:nvSpPr>
        <p:spPr>
          <a:xfrm>
            <a:off x="6037545" y="6085871"/>
            <a:ext cx="914400" cy="307777"/>
          </a:xfrm>
          <a:prstGeom prst="rect">
            <a:avLst/>
          </a:prstGeom>
          <a:noFill/>
        </p:spPr>
        <p:txBody>
          <a:bodyPr wrap="square" rtlCol="0">
            <a:spAutoFit/>
          </a:bodyPr>
          <a:lstStyle/>
          <a:p>
            <a:r>
              <a:rPr lang="en-US" sz="1400" i="1" dirty="0" smtClean="0">
                <a:latin typeface="Arial" pitchFamily="34" charset="0"/>
                <a:cs typeface="Arial" pitchFamily="34" charset="0"/>
              </a:rPr>
              <a:t>n = 368</a:t>
            </a:r>
            <a:endParaRPr lang="en-US" sz="1400" i="1" dirty="0">
              <a:latin typeface="Arial" pitchFamily="34" charset="0"/>
              <a:cs typeface="Arial" pitchFamily="34" charset="0"/>
            </a:endParaRPr>
          </a:p>
        </p:txBody>
      </p:sp>
      <p:sp>
        <p:nvSpPr>
          <p:cNvPr id="3" name="Oval 2"/>
          <p:cNvSpPr/>
          <p:nvPr/>
        </p:nvSpPr>
        <p:spPr>
          <a:xfrm>
            <a:off x="2987644" y="1801640"/>
            <a:ext cx="2064190" cy="8600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28115" y="3447860"/>
            <a:ext cx="2064190" cy="8600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48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Results Suggest a Sufficient Supply of Aspirants in Coming Years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5608119"/>
              </p:ext>
            </p:extLst>
          </p:nvPr>
        </p:nvGraphicFramePr>
        <p:xfrm>
          <a:off x="457200" y="1600200"/>
          <a:ext cx="8382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p:cNvSpPr>
            <a:spLocks noGrp="1"/>
          </p:cNvSpPr>
          <p:nvPr>
            <p:ph type="ftr" sz="quarter" idx="11"/>
          </p:nvPr>
        </p:nvSpPr>
        <p:spPr/>
        <p:txBody>
          <a:bodyPr/>
          <a:lstStyle/>
          <a:p>
            <a:r>
              <a:rPr lang="en-US" smtClean="0"/>
              <a:t>©2012 EDUCAUSE</a:t>
            </a:r>
            <a:endParaRPr lang="en-US"/>
          </a:p>
        </p:txBody>
      </p:sp>
      <p:sp>
        <p:nvSpPr>
          <p:cNvPr id="5" name="Slide Number Placeholder 4"/>
          <p:cNvSpPr>
            <a:spLocks noGrp="1"/>
          </p:cNvSpPr>
          <p:nvPr>
            <p:ph type="sldNum" sz="quarter" idx="12"/>
          </p:nvPr>
        </p:nvSpPr>
        <p:spPr/>
        <p:txBody>
          <a:bodyPr/>
          <a:lstStyle/>
          <a:p>
            <a:fld id="{94B21EF6-A51D-4BDF-92F7-55E6C4F413CE}" type="slidenum">
              <a:rPr lang="en-US" smtClean="0"/>
              <a:pPr/>
              <a:t>17</a:t>
            </a:fld>
            <a:endParaRPr lang="en-US"/>
          </a:p>
        </p:txBody>
      </p:sp>
    </p:spTree>
    <p:extLst>
      <p:ext uri="{BB962C8B-B14F-4D97-AF65-F5344CB8AC3E}">
        <p14:creationId xmlns:p14="http://schemas.microsoft.com/office/powerpoint/2010/main" val="261563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 Culture of Succession Planning is Needed Within Higher Education</a:t>
            </a:r>
            <a:endParaRPr lang="en-US" dirty="0"/>
          </a:p>
        </p:txBody>
      </p:sp>
      <p:sp>
        <p:nvSpPr>
          <p:cNvPr id="3" name="Content Placeholder 2"/>
          <p:cNvSpPr>
            <a:spLocks noGrp="1"/>
          </p:cNvSpPr>
          <p:nvPr>
            <p:ph idx="1"/>
          </p:nvPr>
        </p:nvSpPr>
        <p:spPr>
          <a:xfrm>
            <a:off x="457200" y="1600200"/>
            <a:ext cx="8229600" cy="4572000"/>
          </a:xfrm>
        </p:spPr>
        <p:txBody>
          <a:bodyPr>
            <a:normAutofit/>
          </a:bodyPr>
          <a:lstStyle/>
          <a:p>
            <a:pPr>
              <a:buClr>
                <a:srgbClr val="A32638"/>
              </a:buClr>
              <a:buFont typeface="Wingdings" pitchFamily="2" charset="2"/>
              <a:buChar char="§"/>
            </a:pPr>
            <a:r>
              <a:rPr lang="en-US" sz="2800" dirty="0" smtClean="0"/>
              <a:t>74% of CIOs come from within higher education. Roughly half of those from within the institution.</a:t>
            </a:r>
          </a:p>
          <a:p>
            <a:pPr>
              <a:buClr>
                <a:srgbClr val="A32638"/>
              </a:buClr>
              <a:buFont typeface="Wingdings" pitchFamily="2" charset="2"/>
              <a:buChar char="§"/>
            </a:pPr>
            <a:r>
              <a:rPr lang="en-US" sz="2800" dirty="0" smtClean="0"/>
              <a:t>Only 31% of CIOs indicated that they are held responsible for identifying a successor.</a:t>
            </a:r>
          </a:p>
          <a:p>
            <a:pPr lvl="1">
              <a:buClrTx/>
            </a:pPr>
            <a:r>
              <a:rPr lang="en-US" sz="2600" dirty="0" smtClean="0"/>
              <a:t>However, 64% of CIOs </a:t>
            </a:r>
            <a:r>
              <a:rPr lang="en-US" sz="2600" i="1" dirty="0" smtClean="0"/>
              <a:t>have</a:t>
            </a:r>
            <a:r>
              <a:rPr lang="en-US" sz="2600" dirty="0" smtClean="0"/>
              <a:t> identified a successor.</a:t>
            </a:r>
          </a:p>
          <a:p>
            <a:pPr>
              <a:buClr>
                <a:srgbClr val="A32638"/>
              </a:buClr>
              <a:buFont typeface="Wingdings" pitchFamily="2" charset="2"/>
              <a:buChar char="§"/>
            </a:pPr>
            <a:r>
              <a:rPr lang="en-US" sz="2800" dirty="0" smtClean="0"/>
              <a:t>Aspirants who are being groomed for the CIO position are more optimistic about job opportunities.</a:t>
            </a:r>
          </a:p>
          <a:p>
            <a:pPr lvl="1">
              <a:buClrTx/>
            </a:pPr>
            <a:r>
              <a:rPr lang="en-US" sz="2600" dirty="0" smtClean="0"/>
              <a:t>However, less than one-third of staff selected mentoring as a top factor in their professional growth.</a:t>
            </a:r>
          </a:p>
          <a:p>
            <a:endParaRPr lang="en-US" dirty="0"/>
          </a:p>
        </p:txBody>
      </p:sp>
      <p:sp>
        <p:nvSpPr>
          <p:cNvPr id="4" name="Footer Placeholder 3"/>
          <p:cNvSpPr>
            <a:spLocks noGrp="1"/>
          </p:cNvSpPr>
          <p:nvPr>
            <p:ph type="ftr" sz="quarter" idx="11"/>
          </p:nvPr>
        </p:nvSpPr>
        <p:spPr/>
        <p:txBody>
          <a:bodyPr/>
          <a:lstStyle/>
          <a:p>
            <a:r>
              <a:rPr lang="en-US" smtClean="0"/>
              <a:t>©2012 EDUCAUSE</a:t>
            </a:r>
            <a:endParaRPr lang="en-US" dirty="0"/>
          </a:p>
        </p:txBody>
      </p:sp>
      <p:sp>
        <p:nvSpPr>
          <p:cNvPr id="5" name="Slide Number Placeholder 4"/>
          <p:cNvSpPr>
            <a:spLocks noGrp="1"/>
          </p:cNvSpPr>
          <p:nvPr>
            <p:ph type="sldNum" sz="quarter" idx="12"/>
          </p:nvPr>
        </p:nvSpPr>
        <p:spPr/>
        <p:txBody>
          <a:bodyPr/>
          <a:lstStyle/>
          <a:p>
            <a:fld id="{94B21EF6-A51D-4BDF-92F7-55E6C4F413CE}" type="slidenum">
              <a:rPr lang="en-US" smtClean="0"/>
              <a:pPr/>
              <a:t>18</a:t>
            </a:fld>
            <a:endParaRPr lang="en-US"/>
          </a:p>
        </p:txBody>
      </p:sp>
    </p:spTree>
    <p:extLst>
      <p:ext uri="{BB962C8B-B14F-4D97-AF65-F5344CB8AC3E}">
        <p14:creationId xmlns:p14="http://schemas.microsoft.com/office/powerpoint/2010/main" val="2028064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145457" y="4770191"/>
            <a:ext cx="6480312" cy="1625600"/>
          </a:xfrm>
        </p:spPr>
        <p:txBody>
          <a:bodyPr>
            <a:normAutofit fontScale="92500" lnSpcReduction="20000"/>
          </a:bodyPr>
          <a:lstStyle/>
          <a:p>
            <a:endParaRPr lang="en-US" sz="2400" dirty="0" smtClean="0">
              <a:latin typeface="Arial" charset="0"/>
              <a:ea typeface="ＭＳ Ｐゴシック" pitchFamily="96" charset="-128"/>
              <a:cs typeface="Arial" charset="0"/>
            </a:endParaRPr>
          </a:p>
          <a:p>
            <a:endParaRPr lang="en-US" sz="2400" dirty="0" smtClean="0">
              <a:latin typeface="Arial" charset="0"/>
              <a:ea typeface="ＭＳ Ｐゴシック" pitchFamily="96" charset="-128"/>
              <a:cs typeface="Arial" charset="0"/>
            </a:endParaRPr>
          </a:p>
          <a:p>
            <a:r>
              <a:rPr lang="en-US" sz="2200" dirty="0" smtClean="0">
                <a:hlinkClick r:id="rId3"/>
              </a:rPr>
              <a:t>http://www.educause.edu/Resources/ECARNationalStudyofUndergradua/238012</a:t>
            </a:r>
            <a:r>
              <a:rPr lang="en-US" sz="2200" dirty="0" smtClean="0"/>
              <a:t> </a:t>
            </a:r>
          </a:p>
          <a:p>
            <a:r>
              <a:rPr lang="en-US" sz="2200" dirty="0" smtClean="0">
                <a:ea typeface="ＭＳ Ｐゴシック" pitchFamily="96" charset="-128"/>
                <a:cs typeface="Arial" charset="0"/>
              </a:rPr>
              <a:t>All study materials are publicly available.</a:t>
            </a: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209" y="1724890"/>
            <a:ext cx="6274809" cy="334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©2012 EDUCAUSE</a:t>
            </a:r>
            <a:endParaRPr lang="en-US" dirty="0"/>
          </a:p>
        </p:txBody>
      </p:sp>
      <p:sp>
        <p:nvSpPr>
          <p:cNvPr id="4" name="Slide Number Placeholder 3"/>
          <p:cNvSpPr>
            <a:spLocks noGrp="1"/>
          </p:cNvSpPr>
          <p:nvPr>
            <p:ph type="sldNum" sz="quarter" idx="12"/>
          </p:nvPr>
        </p:nvSpPr>
        <p:spPr/>
        <p:txBody>
          <a:bodyPr/>
          <a:lstStyle/>
          <a:p>
            <a:fld id="{09E5805D-992F-49FF-BE10-978F9F2FB302}" type="slidenum">
              <a:rPr lang="en-US" smtClean="0"/>
              <a:t>19</a:t>
            </a:fld>
            <a:endParaRPr lang="en-US"/>
          </a:p>
        </p:txBody>
      </p:sp>
    </p:spTree>
    <p:extLst>
      <p:ext uri="{BB962C8B-B14F-4D97-AF65-F5344CB8AC3E}">
        <p14:creationId xmlns:p14="http://schemas.microsoft.com/office/powerpoint/2010/main" val="407374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727113"/>
            <a:ext cx="8229600" cy="5399050"/>
          </a:xfrm>
        </p:spPr>
        <p:txBody>
          <a:bodyPr>
            <a:normAutofit/>
          </a:bodyPr>
          <a:lstStyle/>
          <a:p>
            <a:pPr marL="0" indent="0" algn="ctr">
              <a:buNone/>
            </a:pPr>
            <a:r>
              <a:rPr lang="en-US" sz="3600" b="1" dirty="0" smtClean="0"/>
              <a:t>EDUCAUSE </a:t>
            </a:r>
            <a:r>
              <a:rPr lang="en-US" sz="3600" b="1" dirty="0"/>
              <a:t>Center for Applied Research </a:t>
            </a:r>
            <a:endParaRPr lang="en-US" sz="3600" b="1" dirty="0" smtClean="0"/>
          </a:p>
          <a:p>
            <a:pPr marL="0" indent="0" algn="ctr">
              <a:buNone/>
            </a:pPr>
            <a:endParaRPr lang="en-US" dirty="0" smtClean="0"/>
          </a:p>
          <a:p>
            <a:pPr marL="0" indent="0" algn="ctr">
              <a:buNone/>
            </a:pPr>
            <a:r>
              <a:rPr lang="en-US" sz="3000" dirty="0" smtClean="0"/>
              <a:t>Established in 2001 to provide </a:t>
            </a:r>
          </a:p>
          <a:p>
            <a:pPr marL="0" indent="0" algn="ctr">
              <a:buNone/>
            </a:pPr>
            <a:r>
              <a:rPr lang="en-US" sz="3000" dirty="0" smtClean="0"/>
              <a:t>research-based evidence to </a:t>
            </a:r>
          </a:p>
          <a:p>
            <a:pPr marL="0" indent="0" algn="ctr">
              <a:buNone/>
            </a:pPr>
            <a:r>
              <a:rPr lang="en-US" sz="3000" dirty="0" smtClean="0"/>
              <a:t>support effective decision making </a:t>
            </a:r>
          </a:p>
          <a:p>
            <a:pPr marL="0" indent="0" algn="ctr">
              <a:buNone/>
            </a:pPr>
            <a:r>
              <a:rPr lang="en-US" sz="3000" dirty="0" smtClean="0"/>
              <a:t>in higher education.</a:t>
            </a:r>
          </a:p>
          <a:p>
            <a:pPr marL="0" indent="0">
              <a:buNone/>
            </a:pPr>
            <a:endParaRPr lang="en-US" sz="3000" dirty="0" smtClean="0"/>
          </a:p>
          <a:p>
            <a:pPr marL="0" indent="0" algn="ctr">
              <a:buNone/>
            </a:pPr>
            <a:r>
              <a:rPr lang="en-US" sz="3000" dirty="0" smtClean="0"/>
              <a:t>Nearly 500 colleges and universities </a:t>
            </a:r>
          </a:p>
          <a:p>
            <a:pPr marL="0" indent="0" algn="ctr">
              <a:buNone/>
            </a:pPr>
            <a:r>
              <a:rPr lang="en-US" sz="3000" dirty="0" smtClean="0"/>
              <a:t>subscribe to ECAR.</a:t>
            </a:r>
          </a:p>
        </p:txBody>
      </p:sp>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2</a:t>
            </a:fld>
            <a:endParaRPr lang="en-US"/>
          </a:p>
        </p:txBody>
      </p:sp>
    </p:spTree>
    <p:extLst>
      <p:ext uri="{BB962C8B-B14F-4D97-AF65-F5344CB8AC3E}">
        <p14:creationId xmlns:p14="http://schemas.microsoft.com/office/powerpoint/2010/main" val="38787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3" end="3"/>
                                            </p:txEl>
                                          </p:spTgt>
                                        </p:tgtEl>
                                        <p:attrNameLst>
                                          <p:attrName>style.color</p:attrName>
                                        </p:attrNameLst>
                                      </p:cBhvr>
                                      <p:to>
                                        <p:clrVal>
                                          <a:srgbClr val="FF0000"/>
                                        </p:clrVal>
                                      </p:to>
                                    </p:set>
                                    <p:set>
                                      <p:cBhvr>
                                        <p:cTn id="7" dur="500" fill="hold"/>
                                        <p:tgtEl>
                                          <p:spTgt spid="7">
                                            <p:txEl>
                                              <p:pRg st="3" end="3"/>
                                            </p:txEl>
                                          </p:spTgt>
                                        </p:tgtEl>
                                        <p:attrNameLst>
                                          <p:attrName>fillcolor</p:attrName>
                                        </p:attrNameLst>
                                      </p:cBhvr>
                                      <p:to>
                                        <p:clrVal>
                                          <a:srgbClr val="FF0000"/>
                                        </p:clrVal>
                                      </p:to>
                                    </p:set>
                                    <p:set>
                                      <p:cBhvr>
                                        <p:cTn id="8" dur="500" fill="hold"/>
                                        <p:tgtEl>
                                          <p:spTgt spid="7">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7">
                                            <p:txEl>
                                              <p:pRg st="4" end="4"/>
                                            </p:txEl>
                                          </p:spTgt>
                                        </p:tgtEl>
                                        <p:attrNameLst>
                                          <p:attrName>style.color</p:attrName>
                                        </p:attrNameLst>
                                      </p:cBhvr>
                                      <p:to>
                                        <p:clrVal>
                                          <a:srgbClr val="FF0000"/>
                                        </p:clrVal>
                                      </p:to>
                                    </p:set>
                                    <p:set>
                                      <p:cBhvr>
                                        <p:cTn id="13" dur="500" fill="hold"/>
                                        <p:tgtEl>
                                          <p:spTgt spid="7">
                                            <p:txEl>
                                              <p:pRg st="4" end="4"/>
                                            </p:txEl>
                                          </p:spTgt>
                                        </p:tgtEl>
                                        <p:attrNameLst>
                                          <p:attrName>fillcolor</p:attrName>
                                        </p:attrNameLst>
                                      </p:cBhvr>
                                      <p:to>
                                        <p:clrVal>
                                          <a:srgbClr val="FF0000"/>
                                        </p:clrVal>
                                      </p:to>
                                    </p:set>
                                    <p:set>
                                      <p:cBhvr>
                                        <p:cTn id="14" dur="500" fill="hold"/>
                                        <p:tgtEl>
                                          <p:spTgt spid="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2177569" y="303144"/>
            <a:ext cx="8229600" cy="1143000"/>
          </a:xfrm>
        </p:spPr>
        <p:txBody>
          <a:bodyPr>
            <a:normAutofit/>
          </a:bodyPr>
          <a:lstStyle/>
          <a:p>
            <a:pPr eaLnBrk="1" hangingPunct="1"/>
            <a:r>
              <a:rPr lang="en-US" sz="3200" dirty="0" smtClean="0"/>
              <a:t>…they prefer small, mobile ones.</a:t>
            </a:r>
            <a:endParaRPr lang="en-US" cap="none" dirty="0" smtClean="0">
              <a:solidFill>
                <a:schemeClr val="bg1"/>
              </a:solidFill>
              <a:latin typeface="Arial" charset="0"/>
              <a:ea typeface="ＭＳ Ｐゴシック" pitchFamily="96" charset="-128"/>
            </a:endParaRPr>
          </a:p>
        </p:txBody>
      </p:sp>
      <p:sp>
        <p:nvSpPr>
          <p:cNvPr id="16387" name="Content Placeholder 2"/>
          <p:cNvSpPr>
            <a:spLocks noGrp="1"/>
          </p:cNvSpPr>
          <p:nvPr>
            <p:ph idx="4294967295"/>
          </p:nvPr>
        </p:nvSpPr>
        <p:spPr>
          <a:xfrm>
            <a:off x="533400" y="1600200"/>
            <a:ext cx="8229600" cy="4525963"/>
          </a:xfrm>
        </p:spPr>
        <p:txBody>
          <a:bodyPr/>
          <a:lstStyle/>
          <a:p>
            <a:pPr eaLnBrk="1" hangingPunct="1"/>
            <a:endParaRPr lang="en-US" dirty="0" smtClean="0">
              <a:latin typeface="Arial" charset="0"/>
              <a:ea typeface="ＭＳ Ｐゴシック" pitchFamily="96" charset="-128"/>
            </a:endParaRPr>
          </a:p>
        </p:txBody>
      </p:sp>
      <p:sp>
        <p:nvSpPr>
          <p:cNvPr id="5" name="Footer Placeholder 4"/>
          <p:cNvSpPr>
            <a:spLocks noGrp="1"/>
          </p:cNvSpPr>
          <p:nvPr>
            <p:ph type="ftr" sz="quarter" idx="11"/>
          </p:nvPr>
        </p:nvSpPr>
        <p:spPr>
          <a:xfrm>
            <a:off x="3124200" y="6480925"/>
            <a:ext cx="2895600" cy="365125"/>
          </a:xfrm>
        </p:spPr>
        <p:txBody>
          <a:bodyPr/>
          <a:lstStyle/>
          <a:p>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480925"/>
            <a:ext cx="2133600" cy="365125"/>
          </a:xfrm>
        </p:spPr>
        <p:txBody>
          <a:bodyPr/>
          <a:lstStyle/>
          <a:p>
            <a:fld id="{94B21EF6-A51D-4BDF-92F7-55E6C4F413CE}" type="slidenum">
              <a:rPr lang="en-US" smtClean="0"/>
              <a:pPr/>
              <a:t>20</a:t>
            </a:fld>
            <a:endParaRPr lang="en-US"/>
          </a:p>
        </p:txBody>
      </p:sp>
      <p:pic>
        <p:nvPicPr>
          <p:cNvPr id="7" name="Picture 6" descr="Dorm2_desktop.jpg"/>
          <p:cNvPicPr>
            <a:picLocks noChangeAspect="1"/>
          </p:cNvPicPr>
          <p:nvPr/>
        </p:nvPicPr>
        <p:blipFill>
          <a:blip r:embed="rId3"/>
          <a:srcRect l="3042" r="18108"/>
          <a:stretch>
            <a:fillRect/>
          </a:stretch>
        </p:blipFill>
        <p:spPr>
          <a:xfrm>
            <a:off x="-8275" y="1173936"/>
            <a:ext cx="6733309" cy="5692921"/>
          </a:xfrm>
          <a:prstGeom prst="rect">
            <a:avLst/>
          </a:prstGeom>
        </p:spPr>
      </p:pic>
      <p:cxnSp>
        <p:nvCxnSpPr>
          <p:cNvPr id="8" name="Straight Connector 7"/>
          <p:cNvCxnSpPr/>
          <p:nvPr/>
        </p:nvCxnSpPr>
        <p:spPr>
          <a:xfrm flipV="1">
            <a:off x="-8275" y="1153444"/>
            <a:ext cx="9144000" cy="1902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735425" y="1173764"/>
            <a:ext cx="2400300" cy="570261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365472027"/>
              </p:ext>
            </p:extLst>
          </p:nvPr>
        </p:nvGraphicFramePr>
        <p:xfrm>
          <a:off x="7024984" y="1174254"/>
          <a:ext cx="1766927" cy="4536500"/>
        </p:xfrm>
        <a:graphic>
          <a:graphicData uri="http://schemas.openxmlformats.org/drawingml/2006/table">
            <a:tbl>
              <a:tblPr/>
              <a:tblGrid>
                <a:gridCol w="1102389"/>
                <a:gridCol w="664538"/>
              </a:tblGrid>
              <a:tr h="638357">
                <a:tc>
                  <a:txBody>
                    <a:bodyPr/>
                    <a:lstStyle/>
                    <a:p>
                      <a:pPr algn="l" fontAlgn="ctr">
                        <a:lnSpc>
                          <a:spcPct val="100000"/>
                        </a:lnSpc>
                      </a:pPr>
                      <a:r>
                        <a:rPr lang="en-US" sz="1000" b="1" i="0" u="none" strike="noStrike" dirty="0" smtClean="0">
                          <a:solidFill>
                            <a:schemeClr val="accent2">
                              <a:lumMod val="50000"/>
                            </a:schemeClr>
                          </a:solidFill>
                          <a:latin typeface="Arial"/>
                        </a:rPr>
                        <a:t>Technology</a:t>
                      </a:r>
                      <a:endParaRPr lang="en-US" sz="1000" b="1" i="0" u="none" strike="noStrike" dirty="0">
                        <a:solidFill>
                          <a:schemeClr val="accent2">
                            <a:lumMod val="50000"/>
                          </a:schemeClr>
                        </a:solidFill>
                        <a:latin typeface="Arial"/>
                      </a:endParaRP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800" b="1" i="0" u="none" strike="noStrike" dirty="0" smtClean="0">
                          <a:solidFill>
                            <a:schemeClr val="accent2">
                              <a:lumMod val="50000"/>
                            </a:schemeClr>
                          </a:solidFill>
                          <a:latin typeface="Arial"/>
                        </a:rPr>
                        <a:t>Students</a:t>
                      </a:r>
                      <a:r>
                        <a:rPr lang="en-US" sz="800" b="1" i="0" u="none" strike="noStrike" baseline="0" dirty="0" smtClean="0">
                          <a:solidFill>
                            <a:schemeClr val="accent2">
                              <a:lumMod val="50000"/>
                            </a:schemeClr>
                          </a:solidFill>
                          <a:latin typeface="Arial"/>
                        </a:rPr>
                        <a:t> Own</a:t>
                      </a:r>
                      <a:endParaRPr lang="en-US" sz="800" b="1" i="0" u="none" strike="noStrike" dirty="0">
                        <a:solidFill>
                          <a:schemeClr val="accent2">
                            <a:lumMod val="50000"/>
                          </a:schemeClr>
                        </a:solidFill>
                        <a:latin typeface="Arial"/>
                      </a:endParaRP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Laptop</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smtClean="0"/>
                        <a:t>87%</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Printer</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81%</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DVD Player</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75%</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USB Thumbdrive</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70%</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Wi-Fi*</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67%</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Stationary gaming device</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66%</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iPod</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62%</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HDTV</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56%</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Smartphone</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55%</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Digital Camera</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55%</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Webcam</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t>55%</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Desktop Computer</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53%</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Handheld Gaming Device</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38%</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Netbook</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11%</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err="1" smtClean="0"/>
                        <a:t>iPad</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8%</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1" name="Group 143"/>
          <p:cNvGrpSpPr/>
          <p:nvPr/>
        </p:nvGrpSpPr>
        <p:grpSpPr>
          <a:xfrm>
            <a:off x="3334711" y="5260161"/>
            <a:ext cx="342900" cy="307777"/>
            <a:chOff x="3342986" y="5122717"/>
            <a:chExt cx="342900" cy="307777"/>
          </a:xfrm>
        </p:grpSpPr>
        <p:sp>
          <p:nvSpPr>
            <p:cNvPr id="12" name="Rectangle 11"/>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342986" y="5122717"/>
              <a:ext cx="342900" cy="307777"/>
            </a:xfrm>
            <a:prstGeom prst="rect">
              <a:avLst/>
            </a:prstGeom>
            <a:noFill/>
          </p:spPr>
          <p:txBody>
            <a:bodyPr wrap="square" rtlCol="0">
              <a:spAutoFit/>
            </a:bodyPr>
            <a:lstStyle/>
            <a:p>
              <a:r>
                <a:rPr lang="en-US" sz="1400" b="1" dirty="0" smtClean="0">
                  <a:solidFill>
                    <a:schemeClr val="bg2"/>
                  </a:solidFill>
                  <a:latin typeface="Fabrica" pitchFamily="50" charset="0"/>
                </a:rPr>
                <a:t>1</a:t>
              </a:r>
            </a:p>
          </p:txBody>
        </p:sp>
      </p:grpSp>
      <p:grpSp>
        <p:nvGrpSpPr>
          <p:cNvPr id="14" name="Group 144"/>
          <p:cNvGrpSpPr/>
          <p:nvPr/>
        </p:nvGrpSpPr>
        <p:grpSpPr>
          <a:xfrm>
            <a:off x="2085638" y="5907861"/>
            <a:ext cx="342900" cy="307777"/>
            <a:chOff x="3342986" y="5122717"/>
            <a:chExt cx="342900" cy="307777"/>
          </a:xfrm>
        </p:grpSpPr>
        <p:sp>
          <p:nvSpPr>
            <p:cNvPr id="15" name="Rectangle 14"/>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8</a:t>
              </a:r>
            </a:p>
          </p:txBody>
        </p:sp>
      </p:grpSp>
      <p:grpSp>
        <p:nvGrpSpPr>
          <p:cNvPr id="17" name="Group 147"/>
          <p:cNvGrpSpPr/>
          <p:nvPr/>
        </p:nvGrpSpPr>
        <p:grpSpPr>
          <a:xfrm>
            <a:off x="1333163" y="5564961"/>
            <a:ext cx="342900" cy="307777"/>
            <a:chOff x="3342986" y="5122717"/>
            <a:chExt cx="342900" cy="307777"/>
          </a:xfrm>
        </p:grpSpPr>
        <p:sp>
          <p:nvSpPr>
            <p:cNvPr id="18" name="Rectangle 17"/>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2</a:t>
              </a:r>
            </a:p>
          </p:txBody>
        </p:sp>
      </p:grpSp>
      <p:grpSp>
        <p:nvGrpSpPr>
          <p:cNvPr id="20" name="Group 150"/>
          <p:cNvGrpSpPr/>
          <p:nvPr/>
        </p:nvGrpSpPr>
        <p:grpSpPr>
          <a:xfrm>
            <a:off x="199688" y="5584011"/>
            <a:ext cx="342900" cy="307777"/>
            <a:chOff x="3342986" y="5122717"/>
            <a:chExt cx="342900" cy="307777"/>
          </a:xfrm>
        </p:grpSpPr>
        <p:sp>
          <p:nvSpPr>
            <p:cNvPr id="21" name="Rectangle 20"/>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3</a:t>
              </a:r>
            </a:p>
          </p:txBody>
        </p:sp>
      </p:grpSp>
      <p:grpSp>
        <p:nvGrpSpPr>
          <p:cNvPr id="23" name="Group 153"/>
          <p:cNvGrpSpPr/>
          <p:nvPr/>
        </p:nvGrpSpPr>
        <p:grpSpPr>
          <a:xfrm>
            <a:off x="3788736" y="5517336"/>
            <a:ext cx="342900" cy="307777"/>
            <a:chOff x="3342986" y="5122717"/>
            <a:chExt cx="342900" cy="307777"/>
          </a:xfrm>
        </p:grpSpPr>
        <p:sp>
          <p:nvSpPr>
            <p:cNvPr id="24" name="Rectangle 23"/>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4</a:t>
              </a:r>
            </a:p>
          </p:txBody>
        </p:sp>
      </p:grpSp>
      <p:grpSp>
        <p:nvGrpSpPr>
          <p:cNvPr id="26" name="Group 157"/>
          <p:cNvGrpSpPr/>
          <p:nvPr/>
        </p:nvGrpSpPr>
        <p:grpSpPr>
          <a:xfrm>
            <a:off x="3204825" y="3993247"/>
            <a:ext cx="342900" cy="307777"/>
            <a:chOff x="3342986" y="5122717"/>
            <a:chExt cx="342900" cy="307777"/>
          </a:xfrm>
        </p:grpSpPr>
        <p:sp>
          <p:nvSpPr>
            <p:cNvPr id="27" name="Rectangle 26"/>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5</a:t>
              </a:r>
            </a:p>
          </p:txBody>
        </p:sp>
      </p:grpSp>
      <p:grpSp>
        <p:nvGrpSpPr>
          <p:cNvPr id="29" name="Group 181"/>
          <p:cNvGrpSpPr/>
          <p:nvPr/>
        </p:nvGrpSpPr>
        <p:grpSpPr>
          <a:xfrm>
            <a:off x="6268700" y="4284192"/>
            <a:ext cx="342900" cy="307777"/>
            <a:chOff x="3342986" y="5122717"/>
            <a:chExt cx="342900" cy="307777"/>
          </a:xfrm>
        </p:grpSpPr>
        <p:sp>
          <p:nvSpPr>
            <p:cNvPr id="30" name="Rectangle 29"/>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7</a:t>
              </a:r>
            </a:p>
          </p:txBody>
        </p:sp>
      </p:grpSp>
      <p:grpSp>
        <p:nvGrpSpPr>
          <p:cNvPr id="32" name="Group 184"/>
          <p:cNvGrpSpPr/>
          <p:nvPr/>
        </p:nvGrpSpPr>
        <p:grpSpPr>
          <a:xfrm>
            <a:off x="5165387" y="5855817"/>
            <a:ext cx="342900" cy="307777"/>
            <a:chOff x="3342986" y="5122717"/>
            <a:chExt cx="342900" cy="307777"/>
          </a:xfrm>
        </p:grpSpPr>
        <p:sp>
          <p:nvSpPr>
            <p:cNvPr id="33" name="Rectangle 32"/>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9</a:t>
              </a:r>
            </a:p>
          </p:txBody>
        </p:sp>
      </p:grpSp>
      <p:grpSp>
        <p:nvGrpSpPr>
          <p:cNvPr id="35" name="Group 194"/>
          <p:cNvGrpSpPr/>
          <p:nvPr/>
        </p:nvGrpSpPr>
        <p:grpSpPr>
          <a:xfrm>
            <a:off x="1250611" y="5122392"/>
            <a:ext cx="465139" cy="307777"/>
            <a:chOff x="3304885" y="5122717"/>
            <a:chExt cx="465139" cy="307777"/>
          </a:xfrm>
        </p:grpSpPr>
        <p:sp>
          <p:nvSpPr>
            <p:cNvPr id="36" name="Rectangle 35"/>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3304885"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10</a:t>
              </a:r>
            </a:p>
          </p:txBody>
        </p:sp>
      </p:grpSp>
      <p:grpSp>
        <p:nvGrpSpPr>
          <p:cNvPr id="38" name="Group 197"/>
          <p:cNvGrpSpPr/>
          <p:nvPr/>
        </p:nvGrpSpPr>
        <p:grpSpPr>
          <a:xfrm>
            <a:off x="3168311" y="4865217"/>
            <a:ext cx="465139" cy="307777"/>
            <a:chOff x="3304885" y="5122717"/>
            <a:chExt cx="465139" cy="307777"/>
          </a:xfrm>
        </p:grpSpPr>
        <p:sp>
          <p:nvSpPr>
            <p:cNvPr id="39" name="Rectangle 38"/>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3304885"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11</a:t>
              </a:r>
            </a:p>
          </p:txBody>
        </p:sp>
      </p:grpSp>
      <p:grpSp>
        <p:nvGrpSpPr>
          <p:cNvPr id="41" name="Group 234"/>
          <p:cNvGrpSpPr/>
          <p:nvPr/>
        </p:nvGrpSpPr>
        <p:grpSpPr>
          <a:xfrm>
            <a:off x="3547725" y="4506244"/>
            <a:ext cx="465139" cy="307777"/>
            <a:chOff x="3295360" y="5122717"/>
            <a:chExt cx="465139" cy="307777"/>
          </a:xfrm>
        </p:grpSpPr>
        <p:sp>
          <p:nvSpPr>
            <p:cNvPr id="42" name="Rectangle 41"/>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3295360"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12</a:t>
              </a:r>
            </a:p>
          </p:txBody>
        </p:sp>
      </p:grpSp>
      <p:grpSp>
        <p:nvGrpSpPr>
          <p:cNvPr id="44" name="Group 248"/>
          <p:cNvGrpSpPr/>
          <p:nvPr/>
        </p:nvGrpSpPr>
        <p:grpSpPr>
          <a:xfrm>
            <a:off x="5024100" y="6185819"/>
            <a:ext cx="465139" cy="307777"/>
            <a:chOff x="3295360" y="5122717"/>
            <a:chExt cx="465139" cy="307777"/>
          </a:xfrm>
        </p:grpSpPr>
        <p:sp>
          <p:nvSpPr>
            <p:cNvPr id="45" name="Rectangle 44"/>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295360"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13</a:t>
              </a:r>
            </a:p>
          </p:txBody>
        </p:sp>
      </p:grpSp>
      <p:grpSp>
        <p:nvGrpSpPr>
          <p:cNvPr id="47" name="Group 252"/>
          <p:cNvGrpSpPr/>
          <p:nvPr/>
        </p:nvGrpSpPr>
        <p:grpSpPr>
          <a:xfrm>
            <a:off x="860087" y="5122392"/>
            <a:ext cx="388938" cy="307777"/>
            <a:chOff x="3295361" y="5122717"/>
            <a:chExt cx="388938" cy="307777"/>
          </a:xfrm>
        </p:grpSpPr>
        <p:sp>
          <p:nvSpPr>
            <p:cNvPr id="48" name="Rectangle 47"/>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3295361" y="5122717"/>
              <a:ext cx="388938" cy="307777"/>
            </a:xfrm>
            <a:prstGeom prst="rect">
              <a:avLst/>
            </a:prstGeom>
            <a:noFill/>
          </p:spPr>
          <p:txBody>
            <a:bodyPr wrap="square" rtlCol="0">
              <a:spAutoFit/>
            </a:bodyPr>
            <a:lstStyle/>
            <a:p>
              <a:r>
                <a:rPr lang="en-US" sz="1400" dirty="0" smtClean="0">
                  <a:solidFill>
                    <a:schemeClr val="bg2"/>
                  </a:solidFill>
                  <a:latin typeface="Fabrica" pitchFamily="50" charset="0"/>
                </a:rPr>
                <a:t>14</a:t>
              </a:r>
            </a:p>
          </p:txBody>
        </p:sp>
      </p:grpSp>
      <p:grpSp>
        <p:nvGrpSpPr>
          <p:cNvPr id="50" name="Group 256"/>
          <p:cNvGrpSpPr/>
          <p:nvPr/>
        </p:nvGrpSpPr>
        <p:grpSpPr>
          <a:xfrm>
            <a:off x="6259175" y="6463830"/>
            <a:ext cx="388938" cy="307777"/>
            <a:chOff x="3285836" y="5122717"/>
            <a:chExt cx="388938" cy="307777"/>
          </a:xfrm>
        </p:grpSpPr>
        <p:sp>
          <p:nvSpPr>
            <p:cNvPr id="51" name="Rectangle 50"/>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3285836" y="5122717"/>
              <a:ext cx="388938" cy="307777"/>
            </a:xfrm>
            <a:prstGeom prst="rect">
              <a:avLst/>
            </a:prstGeom>
            <a:noFill/>
          </p:spPr>
          <p:txBody>
            <a:bodyPr wrap="square" rtlCol="0">
              <a:spAutoFit/>
            </a:bodyPr>
            <a:lstStyle/>
            <a:p>
              <a:r>
                <a:rPr lang="en-US" sz="1400" dirty="0" smtClean="0">
                  <a:solidFill>
                    <a:schemeClr val="bg2"/>
                  </a:solidFill>
                  <a:latin typeface="Fabrica" pitchFamily="50" charset="0"/>
                </a:rPr>
                <a:t>15</a:t>
              </a:r>
            </a:p>
          </p:txBody>
        </p:sp>
      </p:grpSp>
      <p:grpSp>
        <p:nvGrpSpPr>
          <p:cNvPr id="53" name="Group 263"/>
          <p:cNvGrpSpPr/>
          <p:nvPr/>
        </p:nvGrpSpPr>
        <p:grpSpPr>
          <a:xfrm>
            <a:off x="6735982" y="1823364"/>
            <a:ext cx="268045" cy="246221"/>
            <a:chOff x="6782357" y="2076445"/>
            <a:chExt cx="268045" cy="246221"/>
          </a:xfrm>
        </p:grpSpPr>
        <p:sp>
          <p:nvSpPr>
            <p:cNvPr id="54" name="Rectangle 53"/>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1</a:t>
              </a:r>
            </a:p>
          </p:txBody>
        </p:sp>
      </p:grpSp>
      <p:grpSp>
        <p:nvGrpSpPr>
          <p:cNvPr id="56" name="Group 264"/>
          <p:cNvGrpSpPr/>
          <p:nvPr/>
        </p:nvGrpSpPr>
        <p:grpSpPr>
          <a:xfrm>
            <a:off x="6735982" y="2059584"/>
            <a:ext cx="268045" cy="246221"/>
            <a:chOff x="6782357" y="2076445"/>
            <a:chExt cx="268045" cy="246221"/>
          </a:xfrm>
        </p:grpSpPr>
        <p:sp>
          <p:nvSpPr>
            <p:cNvPr id="57" name="Rectangle 56"/>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2</a:t>
              </a:r>
            </a:p>
          </p:txBody>
        </p:sp>
      </p:grpSp>
      <p:grpSp>
        <p:nvGrpSpPr>
          <p:cNvPr id="59" name="Group 267"/>
          <p:cNvGrpSpPr/>
          <p:nvPr/>
        </p:nvGrpSpPr>
        <p:grpSpPr>
          <a:xfrm>
            <a:off x="6735982" y="2333904"/>
            <a:ext cx="268045" cy="246221"/>
            <a:chOff x="6782357" y="2076445"/>
            <a:chExt cx="268045" cy="246221"/>
          </a:xfrm>
        </p:grpSpPr>
        <p:sp>
          <p:nvSpPr>
            <p:cNvPr id="60" name="Rectangle 59"/>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3</a:t>
              </a:r>
            </a:p>
          </p:txBody>
        </p:sp>
      </p:grpSp>
      <p:grpSp>
        <p:nvGrpSpPr>
          <p:cNvPr id="62" name="Group 270"/>
          <p:cNvGrpSpPr/>
          <p:nvPr/>
        </p:nvGrpSpPr>
        <p:grpSpPr>
          <a:xfrm>
            <a:off x="6735982" y="2577744"/>
            <a:ext cx="268045" cy="246221"/>
            <a:chOff x="6782357" y="2076445"/>
            <a:chExt cx="268045" cy="246221"/>
          </a:xfrm>
        </p:grpSpPr>
        <p:sp>
          <p:nvSpPr>
            <p:cNvPr id="63" name="Rectangle 62"/>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4</a:t>
              </a:r>
            </a:p>
          </p:txBody>
        </p:sp>
      </p:grpSp>
      <p:grpSp>
        <p:nvGrpSpPr>
          <p:cNvPr id="65" name="Group 273"/>
          <p:cNvGrpSpPr/>
          <p:nvPr/>
        </p:nvGrpSpPr>
        <p:grpSpPr>
          <a:xfrm>
            <a:off x="6735982" y="2852064"/>
            <a:ext cx="268045" cy="246221"/>
            <a:chOff x="6782357" y="2076445"/>
            <a:chExt cx="268045" cy="246221"/>
          </a:xfrm>
        </p:grpSpPr>
        <p:sp>
          <p:nvSpPr>
            <p:cNvPr id="66" name="Rectangle 65"/>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5</a:t>
              </a:r>
            </a:p>
          </p:txBody>
        </p:sp>
      </p:grpSp>
      <p:grpSp>
        <p:nvGrpSpPr>
          <p:cNvPr id="68" name="Group 276"/>
          <p:cNvGrpSpPr/>
          <p:nvPr/>
        </p:nvGrpSpPr>
        <p:grpSpPr>
          <a:xfrm>
            <a:off x="6735982" y="3088284"/>
            <a:ext cx="268045" cy="246221"/>
            <a:chOff x="6782357" y="2076445"/>
            <a:chExt cx="268045" cy="246221"/>
          </a:xfrm>
        </p:grpSpPr>
        <p:sp>
          <p:nvSpPr>
            <p:cNvPr id="69" name="Rectangle 68"/>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6</a:t>
              </a:r>
            </a:p>
          </p:txBody>
        </p:sp>
      </p:grpSp>
      <p:grpSp>
        <p:nvGrpSpPr>
          <p:cNvPr id="71" name="Group 279"/>
          <p:cNvGrpSpPr/>
          <p:nvPr/>
        </p:nvGrpSpPr>
        <p:grpSpPr>
          <a:xfrm>
            <a:off x="6735982" y="3385464"/>
            <a:ext cx="268045" cy="246221"/>
            <a:chOff x="6782357" y="2076445"/>
            <a:chExt cx="268045" cy="246221"/>
          </a:xfrm>
        </p:grpSpPr>
        <p:sp>
          <p:nvSpPr>
            <p:cNvPr id="72" name="Rectangle 71"/>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7</a:t>
              </a:r>
            </a:p>
          </p:txBody>
        </p:sp>
      </p:grpSp>
      <p:grpSp>
        <p:nvGrpSpPr>
          <p:cNvPr id="74" name="Group 282"/>
          <p:cNvGrpSpPr/>
          <p:nvPr/>
        </p:nvGrpSpPr>
        <p:grpSpPr>
          <a:xfrm>
            <a:off x="6735982" y="3644544"/>
            <a:ext cx="268045" cy="246221"/>
            <a:chOff x="6782357" y="2076445"/>
            <a:chExt cx="268045" cy="246221"/>
          </a:xfrm>
        </p:grpSpPr>
        <p:sp>
          <p:nvSpPr>
            <p:cNvPr id="75" name="Rectangle 74"/>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8</a:t>
              </a:r>
            </a:p>
          </p:txBody>
        </p:sp>
      </p:grpSp>
      <p:grpSp>
        <p:nvGrpSpPr>
          <p:cNvPr id="77" name="Group 285"/>
          <p:cNvGrpSpPr/>
          <p:nvPr/>
        </p:nvGrpSpPr>
        <p:grpSpPr>
          <a:xfrm>
            <a:off x="6735982" y="3850284"/>
            <a:ext cx="268045" cy="246221"/>
            <a:chOff x="6782357" y="2076445"/>
            <a:chExt cx="268045" cy="246221"/>
          </a:xfrm>
        </p:grpSpPr>
        <p:sp>
          <p:nvSpPr>
            <p:cNvPr id="78" name="Rectangle 77"/>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9</a:t>
              </a:r>
            </a:p>
          </p:txBody>
        </p:sp>
      </p:grpSp>
      <p:grpSp>
        <p:nvGrpSpPr>
          <p:cNvPr id="80" name="Group 288"/>
          <p:cNvGrpSpPr/>
          <p:nvPr/>
        </p:nvGrpSpPr>
        <p:grpSpPr>
          <a:xfrm>
            <a:off x="6710582" y="4137944"/>
            <a:ext cx="327103" cy="215444"/>
            <a:chOff x="6756957" y="2089145"/>
            <a:chExt cx="327103" cy="215444"/>
          </a:xfrm>
        </p:grpSpPr>
        <p:sp>
          <p:nvSpPr>
            <p:cNvPr id="81" name="Rectangle 80"/>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10</a:t>
              </a:r>
            </a:p>
          </p:txBody>
        </p:sp>
      </p:grpSp>
      <p:grpSp>
        <p:nvGrpSpPr>
          <p:cNvPr id="83" name="Group 312"/>
          <p:cNvGrpSpPr/>
          <p:nvPr/>
        </p:nvGrpSpPr>
        <p:grpSpPr>
          <a:xfrm>
            <a:off x="6710582" y="4423694"/>
            <a:ext cx="327103" cy="215444"/>
            <a:chOff x="6756957" y="2089145"/>
            <a:chExt cx="327103" cy="215444"/>
          </a:xfrm>
        </p:grpSpPr>
        <p:sp>
          <p:nvSpPr>
            <p:cNvPr id="84" name="Rectangle 83"/>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11</a:t>
              </a:r>
            </a:p>
          </p:txBody>
        </p:sp>
      </p:grpSp>
      <p:grpSp>
        <p:nvGrpSpPr>
          <p:cNvPr id="86" name="Group 315"/>
          <p:cNvGrpSpPr/>
          <p:nvPr/>
        </p:nvGrpSpPr>
        <p:grpSpPr>
          <a:xfrm>
            <a:off x="6710582" y="4645944"/>
            <a:ext cx="327103" cy="215444"/>
            <a:chOff x="6756957" y="2089145"/>
            <a:chExt cx="327103" cy="215444"/>
          </a:xfrm>
        </p:grpSpPr>
        <p:sp>
          <p:nvSpPr>
            <p:cNvPr id="87" name="Rectangle 86"/>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12</a:t>
              </a:r>
            </a:p>
          </p:txBody>
        </p:sp>
      </p:grpSp>
      <p:grpSp>
        <p:nvGrpSpPr>
          <p:cNvPr id="89" name="Group 318"/>
          <p:cNvGrpSpPr/>
          <p:nvPr/>
        </p:nvGrpSpPr>
        <p:grpSpPr>
          <a:xfrm>
            <a:off x="6710582" y="4887244"/>
            <a:ext cx="327103" cy="215444"/>
            <a:chOff x="6756957" y="2089145"/>
            <a:chExt cx="327103" cy="215444"/>
          </a:xfrm>
        </p:grpSpPr>
        <p:sp>
          <p:nvSpPr>
            <p:cNvPr id="90" name="Rectangle 89"/>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13</a:t>
              </a:r>
            </a:p>
          </p:txBody>
        </p:sp>
      </p:grpSp>
      <p:grpSp>
        <p:nvGrpSpPr>
          <p:cNvPr id="92" name="Group 321"/>
          <p:cNvGrpSpPr/>
          <p:nvPr/>
        </p:nvGrpSpPr>
        <p:grpSpPr>
          <a:xfrm>
            <a:off x="6710582" y="5192044"/>
            <a:ext cx="327103" cy="215444"/>
            <a:chOff x="6756957" y="2089145"/>
            <a:chExt cx="327103" cy="215444"/>
          </a:xfrm>
        </p:grpSpPr>
        <p:sp>
          <p:nvSpPr>
            <p:cNvPr id="93" name="Rectangle 92"/>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14</a:t>
              </a:r>
            </a:p>
          </p:txBody>
        </p:sp>
      </p:grpSp>
      <p:grpSp>
        <p:nvGrpSpPr>
          <p:cNvPr id="95" name="Group 324"/>
          <p:cNvGrpSpPr/>
          <p:nvPr/>
        </p:nvGrpSpPr>
        <p:grpSpPr>
          <a:xfrm>
            <a:off x="6710582" y="5433344"/>
            <a:ext cx="327103" cy="215444"/>
            <a:chOff x="6756957" y="2089145"/>
            <a:chExt cx="327103" cy="215444"/>
          </a:xfrm>
        </p:grpSpPr>
        <p:sp>
          <p:nvSpPr>
            <p:cNvPr id="96" name="Rectangle 95"/>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15</a:t>
              </a:r>
            </a:p>
          </p:txBody>
        </p:sp>
      </p:grpSp>
      <p:sp>
        <p:nvSpPr>
          <p:cNvPr id="98" name="TextBox 97"/>
          <p:cNvSpPr txBox="1"/>
          <p:nvPr/>
        </p:nvSpPr>
        <p:spPr>
          <a:xfrm>
            <a:off x="6875034" y="6082027"/>
            <a:ext cx="2106704" cy="646331"/>
          </a:xfrm>
          <a:prstGeom prst="rect">
            <a:avLst/>
          </a:prstGeom>
          <a:solidFill>
            <a:schemeClr val="bg1">
              <a:lumMod val="85000"/>
              <a:alpha val="89804"/>
            </a:schemeClr>
          </a:solidFill>
          <a:ln w="19050">
            <a:solidFill>
              <a:schemeClr val="tx1">
                <a:lumMod val="75000"/>
                <a:lumOff val="25000"/>
              </a:schemeClr>
            </a:solidFill>
          </a:ln>
        </p:spPr>
        <p:txBody>
          <a:bodyPr wrap="square" rtlCol="0">
            <a:spAutoFit/>
          </a:bodyPr>
          <a:lstStyle/>
          <a:p>
            <a:r>
              <a:rPr lang="en-US" sz="900" dirty="0" smtClean="0">
                <a:latin typeface="Century Gothic" pitchFamily="34" charset="0"/>
              </a:rPr>
              <a:t>Traditional age college students (18-24) and those from households of $100K+ own more technology than their counterparts.</a:t>
            </a:r>
          </a:p>
        </p:txBody>
      </p:sp>
      <p:pic>
        <p:nvPicPr>
          <p:cNvPr id="100" name="Picture 99" descr="xbox-controller[1].png"/>
          <p:cNvPicPr>
            <a:picLocks noChangeAspect="1"/>
          </p:cNvPicPr>
          <p:nvPr/>
        </p:nvPicPr>
        <p:blipFill>
          <a:blip r:embed="rId4" cstate="print">
            <a:lum contrast="-20000"/>
          </a:blip>
          <a:stretch>
            <a:fillRect/>
          </a:stretch>
        </p:blipFill>
        <p:spPr>
          <a:xfrm rot="1687204">
            <a:off x="2871203" y="2032284"/>
            <a:ext cx="418806" cy="342582"/>
          </a:xfrm>
          <a:prstGeom prst="rect">
            <a:avLst/>
          </a:prstGeom>
        </p:spPr>
      </p:pic>
      <p:grpSp>
        <p:nvGrpSpPr>
          <p:cNvPr id="101" name="Group 172"/>
          <p:cNvGrpSpPr/>
          <p:nvPr/>
        </p:nvGrpSpPr>
        <p:grpSpPr>
          <a:xfrm>
            <a:off x="2795523" y="2176741"/>
            <a:ext cx="342900" cy="307777"/>
            <a:chOff x="3342986" y="5122717"/>
            <a:chExt cx="342900" cy="307777"/>
          </a:xfrm>
        </p:grpSpPr>
        <p:sp>
          <p:nvSpPr>
            <p:cNvPr id="102" name="Rectangle 101"/>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6</a:t>
              </a:r>
            </a:p>
          </p:txBody>
        </p:sp>
      </p:grpSp>
      <p:sp>
        <p:nvSpPr>
          <p:cNvPr id="104" name="TextBox 103"/>
          <p:cNvSpPr txBox="1"/>
          <p:nvPr/>
        </p:nvSpPr>
        <p:spPr>
          <a:xfrm>
            <a:off x="144125" y="1288382"/>
            <a:ext cx="1941513" cy="584775"/>
          </a:xfrm>
          <a:prstGeom prst="rect">
            <a:avLst/>
          </a:prstGeom>
          <a:noFill/>
        </p:spPr>
        <p:txBody>
          <a:bodyPr wrap="square" rtlCol="0">
            <a:spAutoFit/>
          </a:bodyPr>
          <a:lstStyle/>
          <a:p>
            <a:r>
              <a:rPr lang="en-US" sz="1600" dirty="0" smtClean="0">
                <a:solidFill>
                  <a:schemeClr val="bg1"/>
                </a:solidFill>
              </a:rPr>
              <a:t>Technology Ownership</a:t>
            </a:r>
          </a:p>
        </p:txBody>
      </p:sp>
      <p:sp>
        <p:nvSpPr>
          <p:cNvPr id="105" name="TextBox 104"/>
          <p:cNvSpPr txBox="1"/>
          <p:nvPr/>
        </p:nvSpPr>
        <p:spPr>
          <a:xfrm>
            <a:off x="6824122" y="5690954"/>
            <a:ext cx="2033625" cy="338554"/>
          </a:xfrm>
          <a:prstGeom prst="rect">
            <a:avLst/>
          </a:prstGeom>
          <a:noFill/>
        </p:spPr>
        <p:txBody>
          <a:bodyPr wrap="square" rtlCol="0">
            <a:spAutoFit/>
          </a:bodyPr>
          <a:lstStyle/>
          <a:p>
            <a:r>
              <a:rPr lang="en-US" sz="800" dirty="0" smtClean="0"/>
              <a:t>*Likely interpreted by the respondent as having access to Wi-Fi</a:t>
            </a:r>
          </a:p>
        </p:txBody>
      </p:sp>
      <p:sp>
        <p:nvSpPr>
          <p:cNvPr id="107" name="Slide Number Placeholder 224"/>
          <p:cNvSpPr txBox="1">
            <a:spLocks/>
          </p:cNvSpPr>
          <p:nvPr/>
        </p:nvSpPr>
        <p:spPr>
          <a:xfrm>
            <a:off x="6544925" y="649379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A6A6A6"/>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2" name="Right Arrow 1"/>
          <p:cNvSpPr/>
          <p:nvPr/>
        </p:nvSpPr>
        <p:spPr>
          <a:xfrm rot="10800000">
            <a:off x="8678525" y="1875756"/>
            <a:ext cx="303213"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ight Arrow 107"/>
          <p:cNvSpPr/>
          <p:nvPr/>
        </p:nvSpPr>
        <p:spPr>
          <a:xfrm rot="10800000">
            <a:off x="8706140" y="5538119"/>
            <a:ext cx="303213"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ight Arrow 108"/>
          <p:cNvSpPr/>
          <p:nvPr/>
        </p:nvSpPr>
        <p:spPr>
          <a:xfrm rot="10800000">
            <a:off x="8706140" y="5267866"/>
            <a:ext cx="303213"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Arrow 109"/>
          <p:cNvSpPr/>
          <p:nvPr/>
        </p:nvSpPr>
        <p:spPr>
          <a:xfrm rot="10800000">
            <a:off x="8683026" y="2635016"/>
            <a:ext cx="303213"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p:cNvSpPr/>
          <p:nvPr/>
        </p:nvSpPr>
        <p:spPr>
          <a:xfrm rot="10800000">
            <a:off x="8706139" y="3437856"/>
            <a:ext cx="303213"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Arrow 111"/>
          <p:cNvSpPr/>
          <p:nvPr/>
        </p:nvSpPr>
        <p:spPr>
          <a:xfrm rot="10800000">
            <a:off x="8675068" y="3953635"/>
            <a:ext cx="303213"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ight Arrow 112"/>
          <p:cNvSpPr/>
          <p:nvPr/>
        </p:nvSpPr>
        <p:spPr>
          <a:xfrm rot="10800000">
            <a:off x="8690763" y="4229586"/>
            <a:ext cx="303213"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ight Arrow 113"/>
          <p:cNvSpPr/>
          <p:nvPr/>
        </p:nvSpPr>
        <p:spPr>
          <a:xfrm rot="10800000">
            <a:off x="8706140" y="4991917"/>
            <a:ext cx="303213"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itle 1"/>
          <p:cNvSpPr txBox="1">
            <a:spLocks/>
          </p:cNvSpPr>
          <p:nvPr/>
        </p:nvSpPr>
        <p:spPr bwMode="auto">
          <a:xfrm>
            <a:off x="-208801" y="-149087"/>
            <a:ext cx="935352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Students own many different devices...</a:t>
            </a:r>
            <a:endParaRPr lang="en-US" dirty="0" smtClean="0">
              <a:solidFill>
                <a:schemeClr val="bg1"/>
              </a:solidFill>
              <a:ea typeface="ＭＳ Ｐゴシック" pitchFamily="96" charset="-128"/>
            </a:endParaRPr>
          </a:p>
        </p:txBody>
      </p:sp>
    </p:spTree>
    <p:extLst>
      <p:ext uri="{BB962C8B-B14F-4D97-AF65-F5344CB8AC3E}">
        <p14:creationId xmlns:p14="http://schemas.microsoft.com/office/powerpoint/2010/main" val="333110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par>
                          <p:cTn id="8" fill="hold">
                            <p:stCondLst>
                              <p:cond delay="500"/>
                            </p:stCondLst>
                            <p:childTnLst>
                              <p:par>
                                <p:cTn id="9" presetID="31"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31" presetClass="entr" presetSubtype="0" fill="hold" grpId="0" nodeType="withEffect">
                                  <p:stCondLst>
                                    <p:cond delay="50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1000" fill="hold"/>
                                        <p:tgtEl>
                                          <p:spTgt spid="110"/>
                                        </p:tgtEl>
                                        <p:attrNameLst>
                                          <p:attrName>ppt_w</p:attrName>
                                        </p:attrNameLst>
                                      </p:cBhvr>
                                      <p:tavLst>
                                        <p:tav tm="0">
                                          <p:val>
                                            <p:fltVal val="0"/>
                                          </p:val>
                                        </p:tav>
                                        <p:tav tm="100000">
                                          <p:val>
                                            <p:strVal val="#ppt_w"/>
                                          </p:val>
                                        </p:tav>
                                      </p:tavLst>
                                    </p:anim>
                                    <p:anim calcmode="lin" valueType="num">
                                      <p:cBhvr>
                                        <p:cTn id="18" dur="1000" fill="hold"/>
                                        <p:tgtEl>
                                          <p:spTgt spid="110"/>
                                        </p:tgtEl>
                                        <p:attrNameLst>
                                          <p:attrName>ppt_h</p:attrName>
                                        </p:attrNameLst>
                                      </p:cBhvr>
                                      <p:tavLst>
                                        <p:tav tm="0">
                                          <p:val>
                                            <p:fltVal val="0"/>
                                          </p:val>
                                        </p:tav>
                                        <p:tav tm="100000">
                                          <p:val>
                                            <p:strVal val="#ppt_h"/>
                                          </p:val>
                                        </p:tav>
                                      </p:tavLst>
                                    </p:anim>
                                    <p:anim calcmode="lin" valueType="num">
                                      <p:cBhvr>
                                        <p:cTn id="19" dur="1000" fill="hold"/>
                                        <p:tgtEl>
                                          <p:spTgt spid="110"/>
                                        </p:tgtEl>
                                        <p:attrNameLst>
                                          <p:attrName>style.rotation</p:attrName>
                                        </p:attrNameLst>
                                      </p:cBhvr>
                                      <p:tavLst>
                                        <p:tav tm="0">
                                          <p:val>
                                            <p:fltVal val="90"/>
                                          </p:val>
                                        </p:tav>
                                        <p:tav tm="100000">
                                          <p:val>
                                            <p:fltVal val="0"/>
                                          </p:val>
                                        </p:tav>
                                      </p:tavLst>
                                    </p:anim>
                                    <p:animEffect transition="in" filter="fade">
                                      <p:cBhvr>
                                        <p:cTn id="20" dur="1000"/>
                                        <p:tgtEl>
                                          <p:spTgt spid="110"/>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111"/>
                                        </p:tgtEl>
                                        <p:attrNameLst>
                                          <p:attrName>style.visibility</p:attrName>
                                        </p:attrNameLst>
                                      </p:cBhvr>
                                      <p:to>
                                        <p:strVal val="visible"/>
                                      </p:to>
                                    </p:set>
                                    <p:anim calcmode="lin" valueType="num">
                                      <p:cBhvr>
                                        <p:cTn id="23" dur="1000" fill="hold"/>
                                        <p:tgtEl>
                                          <p:spTgt spid="111"/>
                                        </p:tgtEl>
                                        <p:attrNameLst>
                                          <p:attrName>ppt_w</p:attrName>
                                        </p:attrNameLst>
                                      </p:cBhvr>
                                      <p:tavLst>
                                        <p:tav tm="0">
                                          <p:val>
                                            <p:fltVal val="0"/>
                                          </p:val>
                                        </p:tav>
                                        <p:tav tm="100000">
                                          <p:val>
                                            <p:strVal val="#ppt_w"/>
                                          </p:val>
                                        </p:tav>
                                      </p:tavLst>
                                    </p:anim>
                                    <p:anim calcmode="lin" valueType="num">
                                      <p:cBhvr>
                                        <p:cTn id="24" dur="1000" fill="hold"/>
                                        <p:tgtEl>
                                          <p:spTgt spid="111"/>
                                        </p:tgtEl>
                                        <p:attrNameLst>
                                          <p:attrName>ppt_h</p:attrName>
                                        </p:attrNameLst>
                                      </p:cBhvr>
                                      <p:tavLst>
                                        <p:tav tm="0">
                                          <p:val>
                                            <p:fltVal val="0"/>
                                          </p:val>
                                        </p:tav>
                                        <p:tav tm="100000">
                                          <p:val>
                                            <p:strVal val="#ppt_h"/>
                                          </p:val>
                                        </p:tav>
                                      </p:tavLst>
                                    </p:anim>
                                    <p:anim calcmode="lin" valueType="num">
                                      <p:cBhvr>
                                        <p:cTn id="25" dur="1000" fill="hold"/>
                                        <p:tgtEl>
                                          <p:spTgt spid="111"/>
                                        </p:tgtEl>
                                        <p:attrNameLst>
                                          <p:attrName>style.rotation</p:attrName>
                                        </p:attrNameLst>
                                      </p:cBhvr>
                                      <p:tavLst>
                                        <p:tav tm="0">
                                          <p:val>
                                            <p:fltVal val="90"/>
                                          </p:val>
                                        </p:tav>
                                        <p:tav tm="100000">
                                          <p:val>
                                            <p:fltVal val="0"/>
                                          </p:val>
                                        </p:tav>
                                      </p:tavLst>
                                    </p:anim>
                                    <p:animEffect transition="in" filter="fade">
                                      <p:cBhvr>
                                        <p:cTn id="26" dur="1000"/>
                                        <p:tgtEl>
                                          <p:spTgt spid="111"/>
                                        </p:tgtEl>
                                      </p:cBhvr>
                                    </p:animEffect>
                                  </p:childTnLst>
                                </p:cTn>
                              </p:par>
                              <p:par>
                                <p:cTn id="27" presetID="31" presetClass="entr" presetSubtype="0" fill="hold" grpId="0" nodeType="withEffect">
                                  <p:stCondLst>
                                    <p:cond delay="500"/>
                                  </p:stCondLst>
                                  <p:childTnLst>
                                    <p:set>
                                      <p:cBhvr>
                                        <p:cTn id="28" dur="1" fill="hold">
                                          <p:stCondLst>
                                            <p:cond delay="0"/>
                                          </p:stCondLst>
                                        </p:cTn>
                                        <p:tgtEl>
                                          <p:spTgt spid="112"/>
                                        </p:tgtEl>
                                        <p:attrNameLst>
                                          <p:attrName>style.visibility</p:attrName>
                                        </p:attrNameLst>
                                      </p:cBhvr>
                                      <p:to>
                                        <p:strVal val="visible"/>
                                      </p:to>
                                    </p:set>
                                    <p:anim calcmode="lin" valueType="num">
                                      <p:cBhvr>
                                        <p:cTn id="29" dur="1000" fill="hold"/>
                                        <p:tgtEl>
                                          <p:spTgt spid="112"/>
                                        </p:tgtEl>
                                        <p:attrNameLst>
                                          <p:attrName>ppt_w</p:attrName>
                                        </p:attrNameLst>
                                      </p:cBhvr>
                                      <p:tavLst>
                                        <p:tav tm="0">
                                          <p:val>
                                            <p:fltVal val="0"/>
                                          </p:val>
                                        </p:tav>
                                        <p:tav tm="100000">
                                          <p:val>
                                            <p:strVal val="#ppt_w"/>
                                          </p:val>
                                        </p:tav>
                                      </p:tavLst>
                                    </p:anim>
                                    <p:anim calcmode="lin" valueType="num">
                                      <p:cBhvr>
                                        <p:cTn id="30" dur="1000" fill="hold"/>
                                        <p:tgtEl>
                                          <p:spTgt spid="112"/>
                                        </p:tgtEl>
                                        <p:attrNameLst>
                                          <p:attrName>ppt_h</p:attrName>
                                        </p:attrNameLst>
                                      </p:cBhvr>
                                      <p:tavLst>
                                        <p:tav tm="0">
                                          <p:val>
                                            <p:fltVal val="0"/>
                                          </p:val>
                                        </p:tav>
                                        <p:tav tm="100000">
                                          <p:val>
                                            <p:strVal val="#ppt_h"/>
                                          </p:val>
                                        </p:tav>
                                      </p:tavLst>
                                    </p:anim>
                                    <p:anim calcmode="lin" valueType="num">
                                      <p:cBhvr>
                                        <p:cTn id="31" dur="1000" fill="hold"/>
                                        <p:tgtEl>
                                          <p:spTgt spid="112"/>
                                        </p:tgtEl>
                                        <p:attrNameLst>
                                          <p:attrName>style.rotation</p:attrName>
                                        </p:attrNameLst>
                                      </p:cBhvr>
                                      <p:tavLst>
                                        <p:tav tm="0">
                                          <p:val>
                                            <p:fltVal val="90"/>
                                          </p:val>
                                        </p:tav>
                                        <p:tav tm="100000">
                                          <p:val>
                                            <p:fltVal val="0"/>
                                          </p:val>
                                        </p:tav>
                                      </p:tavLst>
                                    </p:anim>
                                    <p:animEffect transition="in" filter="fade">
                                      <p:cBhvr>
                                        <p:cTn id="32" dur="1000"/>
                                        <p:tgtEl>
                                          <p:spTgt spid="112"/>
                                        </p:tgtEl>
                                      </p:cBhvr>
                                    </p:animEffect>
                                  </p:childTnLst>
                                </p:cTn>
                              </p:par>
                              <p:par>
                                <p:cTn id="33" presetID="31" presetClass="entr" presetSubtype="0" fill="hold" grpId="0" nodeType="withEffect">
                                  <p:stCondLst>
                                    <p:cond delay="500"/>
                                  </p:stCondLst>
                                  <p:childTnLst>
                                    <p:set>
                                      <p:cBhvr>
                                        <p:cTn id="34" dur="1" fill="hold">
                                          <p:stCondLst>
                                            <p:cond delay="0"/>
                                          </p:stCondLst>
                                        </p:cTn>
                                        <p:tgtEl>
                                          <p:spTgt spid="113"/>
                                        </p:tgtEl>
                                        <p:attrNameLst>
                                          <p:attrName>style.visibility</p:attrName>
                                        </p:attrNameLst>
                                      </p:cBhvr>
                                      <p:to>
                                        <p:strVal val="visible"/>
                                      </p:to>
                                    </p:set>
                                    <p:anim calcmode="lin" valueType="num">
                                      <p:cBhvr>
                                        <p:cTn id="35" dur="1000" fill="hold"/>
                                        <p:tgtEl>
                                          <p:spTgt spid="113"/>
                                        </p:tgtEl>
                                        <p:attrNameLst>
                                          <p:attrName>ppt_w</p:attrName>
                                        </p:attrNameLst>
                                      </p:cBhvr>
                                      <p:tavLst>
                                        <p:tav tm="0">
                                          <p:val>
                                            <p:fltVal val="0"/>
                                          </p:val>
                                        </p:tav>
                                        <p:tav tm="100000">
                                          <p:val>
                                            <p:strVal val="#ppt_w"/>
                                          </p:val>
                                        </p:tav>
                                      </p:tavLst>
                                    </p:anim>
                                    <p:anim calcmode="lin" valueType="num">
                                      <p:cBhvr>
                                        <p:cTn id="36" dur="1000" fill="hold"/>
                                        <p:tgtEl>
                                          <p:spTgt spid="113"/>
                                        </p:tgtEl>
                                        <p:attrNameLst>
                                          <p:attrName>ppt_h</p:attrName>
                                        </p:attrNameLst>
                                      </p:cBhvr>
                                      <p:tavLst>
                                        <p:tav tm="0">
                                          <p:val>
                                            <p:fltVal val="0"/>
                                          </p:val>
                                        </p:tav>
                                        <p:tav tm="100000">
                                          <p:val>
                                            <p:strVal val="#ppt_h"/>
                                          </p:val>
                                        </p:tav>
                                      </p:tavLst>
                                    </p:anim>
                                    <p:anim calcmode="lin" valueType="num">
                                      <p:cBhvr>
                                        <p:cTn id="37" dur="1000" fill="hold"/>
                                        <p:tgtEl>
                                          <p:spTgt spid="113"/>
                                        </p:tgtEl>
                                        <p:attrNameLst>
                                          <p:attrName>style.rotation</p:attrName>
                                        </p:attrNameLst>
                                      </p:cBhvr>
                                      <p:tavLst>
                                        <p:tav tm="0">
                                          <p:val>
                                            <p:fltVal val="90"/>
                                          </p:val>
                                        </p:tav>
                                        <p:tav tm="100000">
                                          <p:val>
                                            <p:fltVal val="0"/>
                                          </p:val>
                                        </p:tav>
                                      </p:tavLst>
                                    </p:anim>
                                    <p:animEffect transition="in" filter="fade">
                                      <p:cBhvr>
                                        <p:cTn id="38" dur="1000"/>
                                        <p:tgtEl>
                                          <p:spTgt spid="113"/>
                                        </p:tgtEl>
                                      </p:cBhvr>
                                    </p:animEffect>
                                  </p:childTnLst>
                                </p:cTn>
                              </p:par>
                              <p:par>
                                <p:cTn id="39" presetID="31" presetClass="entr" presetSubtype="0" fill="hold" grpId="0" nodeType="withEffect">
                                  <p:stCondLst>
                                    <p:cond delay="500"/>
                                  </p:stCondLst>
                                  <p:childTnLst>
                                    <p:set>
                                      <p:cBhvr>
                                        <p:cTn id="40" dur="1" fill="hold">
                                          <p:stCondLst>
                                            <p:cond delay="0"/>
                                          </p:stCondLst>
                                        </p:cTn>
                                        <p:tgtEl>
                                          <p:spTgt spid="114"/>
                                        </p:tgtEl>
                                        <p:attrNameLst>
                                          <p:attrName>style.visibility</p:attrName>
                                        </p:attrNameLst>
                                      </p:cBhvr>
                                      <p:to>
                                        <p:strVal val="visible"/>
                                      </p:to>
                                    </p:set>
                                    <p:anim calcmode="lin" valueType="num">
                                      <p:cBhvr>
                                        <p:cTn id="41" dur="1000" fill="hold"/>
                                        <p:tgtEl>
                                          <p:spTgt spid="114"/>
                                        </p:tgtEl>
                                        <p:attrNameLst>
                                          <p:attrName>ppt_w</p:attrName>
                                        </p:attrNameLst>
                                      </p:cBhvr>
                                      <p:tavLst>
                                        <p:tav tm="0">
                                          <p:val>
                                            <p:fltVal val="0"/>
                                          </p:val>
                                        </p:tav>
                                        <p:tav tm="100000">
                                          <p:val>
                                            <p:strVal val="#ppt_w"/>
                                          </p:val>
                                        </p:tav>
                                      </p:tavLst>
                                    </p:anim>
                                    <p:anim calcmode="lin" valueType="num">
                                      <p:cBhvr>
                                        <p:cTn id="42" dur="1000" fill="hold"/>
                                        <p:tgtEl>
                                          <p:spTgt spid="114"/>
                                        </p:tgtEl>
                                        <p:attrNameLst>
                                          <p:attrName>ppt_h</p:attrName>
                                        </p:attrNameLst>
                                      </p:cBhvr>
                                      <p:tavLst>
                                        <p:tav tm="0">
                                          <p:val>
                                            <p:fltVal val="0"/>
                                          </p:val>
                                        </p:tav>
                                        <p:tav tm="100000">
                                          <p:val>
                                            <p:strVal val="#ppt_h"/>
                                          </p:val>
                                        </p:tav>
                                      </p:tavLst>
                                    </p:anim>
                                    <p:anim calcmode="lin" valueType="num">
                                      <p:cBhvr>
                                        <p:cTn id="43" dur="1000" fill="hold"/>
                                        <p:tgtEl>
                                          <p:spTgt spid="114"/>
                                        </p:tgtEl>
                                        <p:attrNameLst>
                                          <p:attrName>style.rotation</p:attrName>
                                        </p:attrNameLst>
                                      </p:cBhvr>
                                      <p:tavLst>
                                        <p:tav tm="0">
                                          <p:val>
                                            <p:fltVal val="90"/>
                                          </p:val>
                                        </p:tav>
                                        <p:tav tm="100000">
                                          <p:val>
                                            <p:fltVal val="0"/>
                                          </p:val>
                                        </p:tav>
                                      </p:tavLst>
                                    </p:anim>
                                    <p:animEffect transition="in" filter="fade">
                                      <p:cBhvr>
                                        <p:cTn id="44" dur="1000"/>
                                        <p:tgtEl>
                                          <p:spTgt spid="114"/>
                                        </p:tgtEl>
                                      </p:cBhvr>
                                    </p:animEffect>
                                  </p:childTnLst>
                                </p:cTn>
                              </p:par>
                              <p:par>
                                <p:cTn id="45" presetID="31" presetClass="entr" presetSubtype="0" fill="hold" grpId="0" nodeType="withEffect">
                                  <p:stCondLst>
                                    <p:cond delay="500"/>
                                  </p:stCondLst>
                                  <p:childTnLst>
                                    <p:set>
                                      <p:cBhvr>
                                        <p:cTn id="46" dur="1" fill="hold">
                                          <p:stCondLst>
                                            <p:cond delay="0"/>
                                          </p:stCondLst>
                                        </p:cTn>
                                        <p:tgtEl>
                                          <p:spTgt spid="109"/>
                                        </p:tgtEl>
                                        <p:attrNameLst>
                                          <p:attrName>style.visibility</p:attrName>
                                        </p:attrNameLst>
                                      </p:cBhvr>
                                      <p:to>
                                        <p:strVal val="visible"/>
                                      </p:to>
                                    </p:set>
                                    <p:anim calcmode="lin" valueType="num">
                                      <p:cBhvr>
                                        <p:cTn id="47" dur="1000" fill="hold"/>
                                        <p:tgtEl>
                                          <p:spTgt spid="109"/>
                                        </p:tgtEl>
                                        <p:attrNameLst>
                                          <p:attrName>ppt_w</p:attrName>
                                        </p:attrNameLst>
                                      </p:cBhvr>
                                      <p:tavLst>
                                        <p:tav tm="0">
                                          <p:val>
                                            <p:fltVal val="0"/>
                                          </p:val>
                                        </p:tav>
                                        <p:tav tm="100000">
                                          <p:val>
                                            <p:strVal val="#ppt_w"/>
                                          </p:val>
                                        </p:tav>
                                      </p:tavLst>
                                    </p:anim>
                                    <p:anim calcmode="lin" valueType="num">
                                      <p:cBhvr>
                                        <p:cTn id="48" dur="1000" fill="hold"/>
                                        <p:tgtEl>
                                          <p:spTgt spid="109"/>
                                        </p:tgtEl>
                                        <p:attrNameLst>
                                          <p:attrName>ppt_h</p:attrName>
                                        </p:attrNameLst>
                                      </p:cBhvr>
                                      <p:tavLst>
                                        <p:tav tm="0">
                                          <p:val>
                                            <p:fltVal val="0"/>
                                          </p:val>
                                        </p:tav>
                                        <p:tav tm="100000">
                                          <p:val>
                                            <p:strVal val="#ppt_h"/>
                                          </p:val>
                                        </p:tav>
                                      </p:tavLst>
                                    </p:anim>
                                    <p:anim calcmode="lin" valueType="num">
                                      <p:cBhvr>
                                        <p:cTn id="49" dur="1000" fill="hold"/>
                                        <p:tgtEl>
                                          <p:spTgt spid="109"/>
                                        </p:tgtEl>
                                        <p:attrNameLst>
                                          <p:attrName>style.rotation</p:attrName>
                                        </p:attrNameLst>
                                      </p:cBhvr>
                                      <p:tavLst>
                                        <p:tav tm="0">
                                          <p:val>
                                            <p:fltVal val="90"/>
                                          </p:val>
                                        </p:tav>
                                        <p:tav tm="100000">
                                          <p:val>
                                            <p:fltVal val="0"/>
                                          </p:val>
                                        </p:tav>
                                      </p:tavLst>
                                    </p:anim>
                                    <p:animEffect transition="in" filter="fade">
                                      <p:cBhvr>
                                        <p:cTn id="50" dur="1000"/>
                                        <p:tgtEl>
                                          <p:spTgt spid="109"/>
                                        </p:tgtEl>
                                      </p:cBhvr>
                                    </p:animEffect>
                                  </p:childTnLst>
                                </p:cTn>
                              </p:par>
                              <p:par>
                                <p:cTn id="51" presetID="31" presetClass="entr" presetSubtype="0" fill="hold" grpId="0" nodeType="withEffect">
                                  <p:stCondLst>
                                    <p:cond delay="50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1000" fill="hold"/>
                                        <p:tgtEl>
                                          <p:spTgt spid="108"/>
                                        </p:tgtEl>
                                        <p:attrNameLst>
                                          <p:attrName>ppt_w</p:attrName>
                                        </p:attrNameLst>
                                      </p:cBhvr>
                                      <p:tavLst>
                                        <p:tav tm="0">
                                          <p:val>
                                            <p:fltVal val="0"/>
                                          </p:val>
                                        </p:tav>
                                        <p:tav tm="100000">
                                          <p:val>
                                            <p:strVal val="#ppt_w"/>
                                          </p:val>
                                        </p:tav>
                                      </p:tavLst>
                                    </p:anim>
                                    <p:anim calcmode="lin" valueType="num">
                                      <p:cBhvr>
                                        <p:cTn id="54" dur="1000" fill="hold"/>
                                        <p:tgtEl>
                                          <p:spTgt spid="108"/>
                                        </p:tgtEl>
                                        <p:attrNameLst>
                                          <p:attrName>ppt_h</p:attrName>
                                        </p:attrNameLst>
                                      </p:cBhvr>
                                      <p:tavLst>
                                        <p:tav tm="0">
                                          <p:val>
                                            <p:fltVal val="0"/>
                                          </p:val>
                                        </p:tav>
                                        <p:tav tm="100000">
                                          <p:val>
                                            <p:strVal val="#ppt_h"/>
                                          </p:val>
                                        </p:tav>
                                      </p:tavLst>
                                    </p:anim>
                                    <p:anim calcmode="lin" valueType="num">
                                      <p:cBhvr>
                                        <p:cTn id="55" dur="1000" fill="hold"/>
                                        <p:tgtEl>
                                          <p:spTgt spid="108"/>
                                        </p:tgtEl>
                                        <p:attrNameLst>
                                          <p:attrName>style.rotation</p:attrName>
                                        </p:attrNameLst>
                                      </p:cBhvr>
                                      <p:tavLst>
                                        <p:tav tm="0">
                                          <p:val>
                                            <p:fltVal val="90"/>
                                          </p:val>
                                        </p:tav>
                                        <p:tav tm="100000">
                                          <p:val>
                                            <p:fltVal val="0"/>
                                          </p:val>
                                        </p:tav>
                                      </p:tavLst>
                                    </p:anim>
                                    <p:animEffect transition="in" filter="fade">
                                      <p:cBhvr>
                                        <p:cTn id="56"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2" grpId="0" animBg="1"/>
      <p:bldP spid="108" grpId="0" animBg="1"/>
      <p:bldP spid="109" grpId="0" animBg="1"/>
      <p:bldP spid="110" grpId="0" animBg="1"/>
      <p:bldP spid="111" grpId="0" animBg="1"/>
      <p:bldP spid="112" grpId="0" animBg="1"/>
      <p:bldP spid="113" grpId="0" animBg="1"/>
      <p:bldP spid="1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208721" y="185185"/>
            <a:ext cx="9064487" cy="1143000"/>
          </a:xfrm>
        </p:spPr>
        <p:txBody>
          <a:bodyPr>
            <a:noAutofit/>
          </a:bodyPr>
          <a:lstStyle/>
          <a:p>
            <a:pPr eaLnBrk="1" hangingPunct="1"/>
            <a:r>
              <a:rPr lang="en-US" dirty="0" smtClean="0"/>
              <a:t>Students Rely on Traditional Devices…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22" y="1083366"/>
            <a:ext cx="3707296" cy="254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4343400" y="2492646"/>
            <a:ext cx="4800600" cy="18989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t>…and Core Software</a:t>
            </a:r>
            <a:endParaRPr lang="en-US" sz="25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874" y="3698759"/>
            <a:ext cx="7450306" cy="252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745435" y="1948069"/>
            <a:ext cx="1510748" cy="0"/>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21</a:t>
            </a:fld>
            <a:endParaRPr lang="en-US"/>
          </a:p>
        </p:txBody>
      </p:sp>
    </p:spTree>
    <p:extLst>
      <p:ext uri="{BB962C8B-B14F-4D97-AF65-F5344CB8AC3E}">
        <p14:creationId xmlns:p14="http://schemas.microsoft.com/office/powerpoint/2010/main" val="48478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34056" y="131411"/>
            <a:ext cx="8229600" cy="1143000"/>
          </a:xfrm>
        </p:spPr>
        <p:txBody>
          <a:bodyPr>
            <a:noAutofit/>
          </a:bodyPr>
          <a:lstStyle/>
          <a:p>
            <a:pPr eaLnBrk="1" hangingPunct="1"/>
            <a:r>
              <a:rPr lang="en-US" dirty="0" smtClean="0"/>
              <a:t>Students Recognize the Major Benefits of Technology</a:t>
            </a:r>
            <a:endParaRPr lang="en-US" dirty="0"/>
          </a:p>
        </p:txBody>
      </p:sp>
      <p:graphicFrame>
        <p:nvGraphicFramePr>
          <p:cNvPr id="6" name="Chart 5"/>
          <p:cNvGraphicFramePr>
            <a:graphicFrameLocks noChangeAspect="1"/>
          </p:cNvGraphicFramePr>
          <p:nvPr>
            <p:extLst>
              <p:ext uri="{D42A27DB-BD31-4B8C-83A1-F6EECF244321}">
                <p14:modId xmlns:p14="http://schemas.microsoft.com/office/powerpoint/2010/main" val="1001855088"/>
              </p:ext>
            </p:extLst>
          </p:nvPr>
        </p:nvGraphicFramePr>
        <p:xfrm>
          <a:off x="3895043" y="3096170"/>
          <a:ext cx="5128631" cy="343013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91282" y="2885098"/>
            <a:ext cx="3653979"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Value of Technology for Academic Success</a:t>
            </a:r>
          </a:p>
          <a:p>
            <a:pPr algn="ctr"/>
            <a:r>
              <a:rPr lang="en-US" sz="1000" dirty="0" smtClean="0">
                <a:solidFill>
                  <a:schemeClr val="accent5">
                    <a:lumMod val="50000"/>
                  </a:schemeClr>
                </a:solidFill>
                <a:latin typeface="Arial" pitchFamily="34" charset="0"/>
                <a:cs typeface="Arial" pitchFamily="34" charset="0"/>
              </a:rPr>
              <a:t>Percent Responding “Extremely Valuable”</a:t>
            </a:r>
            <a:endParaRPr lang="en-US" dirty="0"/>
          </a:p>
        </p:txBody>
      </p:sp>
      <p:sp>
        <p:nvSpPr>
          <p:cNvPr id="10" name="TextBox 9"/>
          <p:cNvSpPr txBox="1"/>
          <p:nvPr/>
        </p:nvSpPr>
        <p:spPr>
          <a:xfrm>
            <a:off x="7935420" y="5049278"/>
            <a:ext cx="1146912" cy="1169551"/>
          </a:xfrm>
          <a:prstGeom prst="rect">
            <a:avLst/>
          </a:prstGeom>
          <a:solidFill>
            <a:schemeClr val="bg2">
              <a:lumMod val="65000"/>
            </a:schemeClr>
          </a:solidFill>
        </p:spPr>
        <p:txBody>
          <a:bodyPr wrap="square" rtlCol="0">
            <a:spAutoFit/>
          </a:bodyPr>
          <a:lstStyle/>
          <a:p>
            <a:pPr algn="r"/>
            <a:r>
              <a:rPr lang="en-US" sz="1000" dirty="0" smtClean="0"/>
              <a:t>Wi-Fi access is </a:t>
            </a:r>
          </a:p>
          <a:p>
            <a:pPr algn="r"/>
            <a:r>
              <a:rPr lang="en-US" sz="1000" dirty="0" smtClean="0"/>
              <a:t>key to student success, and students want access from everywhere </a:t>
            </a:r>
            <a:br>
              <a:rPr lang="en-US" sz="1000" dirty="0" smtClean="0"/>
            </a:br>
            <a:r>
              <a:rPr lang="en-US" sz="1000" dirty="0" smtClean="0"/>
              <a:t>on campus.</a:t>
            </a:r>
          </a:p>
        </p:txBody>
      </p:sp>
      <p:cxnSp>
        <p:nvCxnSpPr>
          <p:cNvPr id="11" name="Straight Connector 10"/>
          <p:cNvCxnSpPr/>
          <p:nvPr/>
        </p:nvCxnSpPr>
        <p:spPr>
          <a:xfrm flipV="1">
            <a:off x="8179747" y="4313419"/>
            <a:ext cx="0" cy="116347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623227" y="3828643"/>
            <a:ext cx="0" cy="48477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130602" y="5424744"/>
            <a:ext cx="98290" cy="104307"/>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401487" y="3618178"/>
            <a:ext cx="309466" cy="21046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8179747" y="4313419"/>
            <a:ext cx="44348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bwMode="auto">
          <a:xfrm>
            <a:off x="4839992" y="1953170"/>
            <a:ext cx="448056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t>…they value anytime, </a:t>
            </a:r>
          </a:p>
          <a:p>
            <a:r>
              <a:rPr lang="en-US" sz="2500" dirty="0" smtClean="0"/>
              <a:t>anywhere access</a:t>
            </a:r>
            <a:endParaRPr lang="en-US" sz="2500" dirty="0"/>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31" y="1744450"/>
            <a:ext cx="4793634" cy="173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itle 1"/>
          <p:cNvSpPr txBox="1">
            <a:spLocks/>
          </p:cNvSpPr>
          <p:nvPr/>
        </p:nvSpPr>
        <p:spPr bwMode="auto">
          <a:xfrm>
            <a:off x="-48030" y="1250069"/>
            <a:ext cx="590253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500" dirty="0" smtClean="0"/>
              <a:t>…they use their smartphones for academics</a:t>
            </a:r>
            <a:endParaRPr lang="en-US" sz="2500" dirty="0"/>
          </a:p>
        </p:txBody>
      </p:sp>
      <p:sp>
        <p:nvSpPr>
          <p:cNvPr id="31" name="Title 1"/>
          <p:cNvSpPr txBox="1">
            <a:spLocks/>
          </p:cNvSpPr>
          <p:nvPr/>
        </p:nvSpPr>
        <p:spPr bwMode="auto">
          <a:xfrm>
            <a:off x="232940" y="3741919"/>
            <a:ext cx="724219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t>…they wish their instructors</a:t>
            </a:r>
          </a:p>
          <a:p>
            <a:pPr algn="l"/>
            <a:r>
              <a:rPr lang="en-US" sz="2500" dirty="0" smtClean="0"/>
              <a:t>used technology more often</a:t>
            </a:r>
            <a:endParaRPr lang="en-US" sz="2500" dirty="0"/>
          </a:p>
        </p:txBody>
      </p:sp>
      <p:pic>
        <p:nvPicPr>
          <p:cNvPr id="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410" y="4407057"/>
            <a:ext cx="1095538" cy="104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9208" y="4820908"/>
            <a:ext cx="1117019" cy="118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8432" y="4407057"/>
            <a:ext cx="1127760" cy="11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9E5805D-992F-49FF-BE10-978F9F2FB302}" type="slidenum">
              <a:rPr lang="en-US" smtClean="0"/>
              <a:t>22</a:t>
            </a:fld>
            <a:endParaRPr lang="en-US"/>
          </a:p>
        </p:txBody>
      </p:sp>
    </p:spTree>
    <p:extLst>
      <p:ext uri="{BB962C8B-B14F-4D97-AF65-F5344CB8AC3E}">
        <p14:creationId xmlns:p14="http://schemas.microsoft.com/office/powerpoint/2010/main" val="83366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79034" y="61837"/>
            <a:ext cx="8776253" cy="1143000"/>
          </a:xfrm>
        </p:spPr>
        <p:txBody>
          <a:bodyPr>
            <a:noAutofit/>
          </a:bodyPr>
          <a:lstStyle/>
          <a:p>
            <a:pPr eaLnBrk="1" hangingPunct="1"/>
            <a:r>
              <a:rPr lang="en-US" dirty="0" smtClean="0"/>
              <a:t>Students Report Uneven </a:t>
            </a:r>
            <a:br>
              <a:rPr lang="en-US" dirty="0" smtClean="0"/>
            </a:br>
            <a:r>
              <a:rPr lang="en-US" dirty="0" smtClean="0"/>
              <a:t>Perceptions of Technology</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453" y="4244940"/>
            <a:ext cx="1581443" cy="213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667" y="2722451"/>
            <a:ext cx="1666853" cy="18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50" y="4896793"/>
            <a:ext cx="4406520" cy="122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6573520" y="3024726"/>
            <a:ext cx="2479040" cy="11013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t>…I know more than my teachers</a:t>
            </a:r>
            <a:endParaRPr lang="en-US" sz="2500" dirty="0"/>
          </a:p>
        </p:txBody>
      </p:sp>
      <p:sp>
        <p:nvSpPr>
          <p:cNvPr id="9" name="Title 1"/>
          <p:cNvSpPr txBox="1">
            <a:spLocks/>
          </p:cNvSpPr>
          <p:nvPr/>
        </p:nvSpPr>
        <p:spPr bwMode="auto">
          <a:xfrm>
            <a:off x="4668530" y="4953228"/>
            <a:ext cx="2551725" cy="12871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t>PD opportunities for faculty…</a:t>
            </a:r>
            <a:endParaRPr lang="en-US" sz="2500" dirty="0"/>
          </a:p>
        </p:txBody>
      </p:sp>
      <p:sp>
        <p:nvSpPr>
          <p:cNvPr id="12" name="Title 1"/>
          <p:cNvSpPr txBox="1">
            <a:spLocks/>
          </p:cNvSpPr>
          <p:nvPr/>
        </p:nvSpPr>
        <p:spPr bwMode="auto">
          <a:xfrm>
            <a:off x="5470764" y="1333880"/>
            <a:ext cx="2026920" cy="1362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500" dirty="0" smtClean="0"/>
              <a:t>…but students</a:t>
            </a:r>
          </a:p>
          <a:p>
            <a:pPr algn="r"/>
            <a:r>
              <a:rPr lang="en-US" sz="2500" dirty="0" smtClean="0"/>
              <a:t>want more </a:t>
            </a:r>
          </a:p>
          <a:p>
            <a:pPr algn="r"/>
            <a:r>
              <a:rPr lang="en-US" sz="2500" dirty="0" smtClean="0"/>
              <a:t>technology</a:t>
            </a:r>
            <a:endParaRPr lang="en-US" sz="25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7684" y="1339902"/>
            <a:ext cx="1459331" cy="145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bwMode="auto">
          <a:xfrm>
            <a:off x="72399" y="1443413"/>
            <a:ext cx="5553670" cy="3885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t>Institutions provide these services well…</a:t>
            </a:r>
            <a:endParaRPr lang="en-US" sz="2500" dirty="0"/>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50" y="1832006"/>
            <a:ext cx="4553664" cy="282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9E5805D-992F-49FF-BE10-978F9F2FB302}" type="slidenum">
              <a:rPr lang="en-US" smtClean="0"/>
              <a:t>23</a:t>
            </a:fld>
            <a:endParaRPr lang="en-US"/>
          </a:p>
        </p:txBody>
      </p:sp>
    </p:spTree>
    <p:extLst>
      <p:ext uri="{BB962C8B-B14F-4D97-AF65-F5344CB8AC3E}">
        <p14:creationId xmlns:p14="http://schemas.microsoft.com/office/powerpoint/2010/main" val="211328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ChangeAspect="1"/>
          </p:cNvGraphicFramePr>
          <p:nvPr>
            <p:extLst>
              <p:ext uri="{D42A27DB-BD31-4B8C-83A1-F6EECF244321}">
                <p14:modId xmlns:p14="http://schemas.microsoft.com/office/powerpoint/2010/main" val="1187373003"/>
              </p:ext>
            </p:extLst>
          </p:nvPr>
        </p:nvGraphicFramePr>
        <p:xfrm>
          <a:off x="334978" y="1149790"/>
          <a:ext cx="8428776" cy="5015429"/>
        </p:xfrm>
        <a:graphic>
          <a:graphicData uri="http://schemas.openxmlformats.org/drawingml/2006/chart">
            <c:chart xmlns:c="http://schemas.openxmlformats.org/drawingml/2006/chart" xmlns:r="http://schemas.openxmlformats.org/officeDocument/2006/relationships" r:id="rId3"/>
          </a:graphicData>
        </a:graphic>
      </p:graphicFrame>
      <p:sp>
        <p:nvSpPr>
          <p:cNvPr id="16386" name="Title 1"/>
          <p:cNvSpPr>
            <a:spLocks noGrp="1"/>
          </p:cNvSpPr>
          <p:nvPr>
            <p:ph type="title"/>
          </p:nvPr>
        </p:nvSpPr>
        <p:spPr bwMode="auto">
          <a:xfrm>
            <a:off x="-1" y="185185"/>
            <a:ext cx="9144001" cy="1143000"/>
          </a:xfrm>
        </p:spPr>
        <p:txBody>
          <a:bodyPr>
            <a:noAutofit/>
          </a:bodyPr>
          <a:lstStyle/>
          <a:p>
            <a:pPr eaLnBrk="1" hangingPunct="1"/>
            <a:r>
              <a:rPr lang="en-US" dirty="0" smtClean="0"/>
              <a:t>Students Juggle Communication Tools</a:t>
            </a:r>
            <a:endParaRPr lang="en-US" dirty="0"/>
          </a:p>
        </p:txBody>
      </p:sp>
      <p:sp>
        <p:nvSpPr>
          <p:cNvPr id="20" name="TextBox 9"/>
          <p:cNvSpPr txBox="1"/>
          <p:nvPr/>
        </p:nvSpPr>
        <p:spPr>
          <a:xfrm>
            <a:off x="2081291" y="2044653"/>
            <a:ext cx="4758535" cy="1815882"/>
          </a:xfrm>
          <a:prstGeom prst="rect">
            <a:avLst/>
          </a:prstGeom>
          <a:solidFill>
            <a:schemeClr val="bg2">
              <a:lumMod val="65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2880"/>
            <a:r>
              <a:rPr lang="en-US" sz="2800" dirty="0" smtClean="0"/>
              <a:t>Students are comfortable communicating with other students on Facebook about academics</a:t>
            </a:r>
          </a:p>
        </p:txBody>
      </p:sp>
      <p:sp>
        <p:nvSpPr>
          <p:cNvPr id="2" name="Footer Placeholder 1"/>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9E5805D-992F-49FF-BE10-978F9F2FB302}" type="slidenum">
              <a:rPr lang="en-US" smtClean="0"/>
              <a:t>24</a:t>
            </a:fld>
            <a:endParaRPr lang="en-US"/>
          </a:p>
        </p:txBody>
      </p:sp>
      <p:sp>
        <p:nvSpPr>
          <p:cNvPr id="11" name="TextBox 9"/>
          <p:cNvSpPr txBox="1"/>
          <p:nvPr/>
        </p:nvSpPr>
        <p:spPr>
          <a:xfrm>
            <a:off x="832919" y="3860535"/>
            <a:ext cx="7025490" cy="707886"/>
          </a:xfrm>
          <a:prstGeom prst="rect">
            <a:avLst/>
          </a:prstGeom>
          <a:solidFill>
            <a:schemeClr val="bg2">
              <a:lumMod val="65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2880" indent="-182880"/>
            <a:r>
              <a:rPr lang="en-US" sz="4000" dirty="0" smtClean="0"/>
              <a:t>They prefer email for instructors</a:t>
            </a:r>
          </a:p>
        </p:txBody>
      </p:sp>
    </p:spTree>
    <p:extLst>
      <p:ext uri="{BB962C8B-B14F-4D97-AF65-F5344CB8AC3E}">
        <p14:creationId xmlns:p14="http://schemas.microsoft.com/office/powerpoint/2010/main" val="3724065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normAutofit/>
          </a:bodyPr>
          <a:lstStyle/>
          <a:p>
            <a:pPr eaLnBrk="1" hangingPunct="1"/>
            <a:r>
              <a:rPr lang="en-US" dirty="0" smtClean="0"/>
              <a:t>Students Prefer…</a:t>
            </a:r>
            <a:endParaRPr lang="en-US" dirty="0"/>
          </a:p>
        </p:txBody>
      </p:sp>
      <p:sp>
        <p:nvSpPr>
          <p:cNvPr id="4" name="TextBox 3"/>
          <p:cNvSpPr txBox="1"/>
          <p:nvPr/>
        </p:nvSpPr>
        <p:spPr>
          <a:xfrm>
            <a:off x="914400" y="6019800"/>
            <a:ext cx="7467600" cy="307777"/>
          </a:xfrm>
          <a:prstGeom prst="rect">
            <a:avLst/>
          </a:prstGeom>
          <a:noFill/>
        </p:spPr>
        <p:txBody>
          <a:bodyPr wrap="square" rtlCol="0">
            <a:spAutoFit/>
          </a:bodyPr>
          <a:lstStyle/>
          <a:p>
            <a:pPr defTabSz="457200" fontAlgn="base">
              <a:spcBef>
                <a:spcPct val="0"/>
              </a:spcBef>
              <a:spcAft>
                <a:spcPct val="0"/>
              </a:spcAft>
            </a:pPr>
            <a:endParaRPr lang="en-US" sz="1400" dirty="0">
              <a:solidFill>
                <a:prstClr val="black"/>
              </a:solidFill>
              <a:latin typeface="Century Gothic" pitchFamily="34" charset="0"/>
              <a:ea typeface="ＭＳ Ｐゴシック" charset="-128"/>
            </a:endParaRPr>
          </a:p>
        </p:txBody>
      </p:sp>
      <p:graphicFrame>
        <p:nvGraphicFramePr>
          <p:cNvPr id="7" name="Chart 6"/>
          <p:cNvGraphicFramePr>
            <a:graphicFrameLocks noChangeAspect="1"/>
          </p:cNvGraphicFramePr>
          <p:nvPr>
            <p:extLst>
              <p:ext uri="{D42A27DB-BD31-4B8C-83A1-F6EECF244321}">
                <p14:modId xmlns:p14="http://schemas.microsoft.com/office/powerpoint/2010/main" val="1746719070"/>
              </p:ext>
            </p:extLst>
          </p:nvPr>
        </p:nvGraphicFramePr>
        <p:xfrm>
          <a:off x="144266" y="2083895"/>
          <a:ext cx="6113730" cy="4387986"/>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405" y="3669163"/>
            <a:ext cx="3079119" cy="273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bwMode="auto">
          <a:xfrm>
            <a:off x="5340016" y="2753399"/>
            <a:ext cx="3693815" cy="949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t>…and say they learn more</a:t>
            </a:r>
            <a:br>
              <a:rPr lang="en-US" sz="2500" dirty="0" smtClean="0"/>
            </a:br>
            <a:r>
              <a:rPr lang="en-US" sz="2500" dirty="0" smtClean="0"/>
              <a:t>   in blended courses</a:t>
            </a:r>
            <a:endParaRPr lang="en-US" sz="2500" dirty="0"/>
          </a:p>
        </p:txBody>
      </p:sp>
      <p:sp>
        <p:nvSpPr>
          <p:cNvPr id="16" name="Title 1"/>
          <p:cNvSpPr txBox="1">
            <a:spLocks/>
          </p:cNvSpPr>
          <p:nvPr/>
        </p:nvSpPr>
        <p:spPr bwMode="auto">
          <a:xfrm>
            <a:off x="134325" y="1280397"/>
            <a:ext cx="6077631" cy="699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t>…courses with online components…</a:t>
            </a:r>
            <a:endParaRPr lang="en-US" sz="2500" dirty="0"/>
          </a:p>
        </p:txBody>
      </p:sp>
      <p:grpSp>
        <p:nvGrpSpPr>
          <p:cNvPr id="5" name="Group 4"/>
          <p:cNvGrpSpPr/>
          <p:nvPr/>
        </p:nvGrpSpPr>
        <p:grpSpPr>
          <a:xfrm>
            <a:off x="134326" y="1886937"/>
            <a:ext cx="5081314" cy="4374538"/>
            <a:chOff x="134326" y="1953039"/>
            <a:chExt cx="5081314" cy="4374538"/>
          </a:xfrm>
        </p:grpSpPr>
        <p:sp>
          <p:nvSpPr>
            <p:cNvPr id="6" name="TextBox 5"/>
            <p:cNvSpPr txBox="1"/>
            <p:nvPr/>
          </p:nvSpPr>
          <p:spPr>
            <a:xfrm>
              <a:off x="1709288" y="1953039"/>
              <a:ext cx="3354025" cy="307777"/>
            </a:xfrm>
            <a:prstGeom prst="rect">
              <a:avLst/>
            </a:prstGeom>
            <a:noFill/>
          </p:spPr>
          <p:txBody>
            <a:bodyPr wrap="square" rtlCol="0">
              <a:spAutoFit/>
            </a:bodyPr>
            <a:lstStyle/>
            <a:p>
              <a:pPr algn="ctr" defTabSz="457200" fontAlgn="base">
                <a:spcBef>
                  <a:spcPct val="0"/>
                </a:spcBef>
                <a:spcAft>
                  <a:spcPct val="0"/>
                </a:spcAft>
              </a:pPr>
              <a:r>
                <a:rPr lang="en-US" sz="1400" b="1" dirty="0">
                  <a:solidFill>
                    <a:prstClr val="black"/>
                  </a:solidFill>
                  <a:latin typeface="Arial" pitchFamily="34" charset="0"/>
                  <a:ea typeface="ＭＳ Ｐゴシック" charset="-128"/>
                  <a:cs typeface="Arial" pitchFamily="34" charset="0"/>
                </a:rPr>
                <a:t>Preferred Learning Environment</a:t>
              </a:r>
              <a:endParaRPr lang="en-US" sz="1400" dirty="0">
                <a:solidFill>
                  <a:prstClr val="black"/>
                </a:solidFill>
                <a:latin typeface="Arial" pitchFamily="34" charset="0"/>
                <a:ea typeface="ＭＳ Ｐゴシック" charset="-128"/>
                <a:cs typeface="Arial" pitchFamily="34" charset="0"/>
              </a:endParaRPr>
            </a:p>
          </p:txBody>
        </p:sp>
        <p:sp>
          <p:nvSpPr>
            <p:cNvPr id="12" name="Rounded Rectangle 11"/>
            <p:cNvSpPr/>
            <p:nvPr/>
          </p:nvSpPr>
          <p:spPr>
            <a:xfrm>
              <a:off x="134326" y="2228941"/>
              <a:ext cx="4676214" cy="554016"/>
            </a:xfrm>
            <a:prstGeom prst="roundRect">
              <a:avLst/>
            </a:prstGeom>
            <a:solidFill>
              <a:srgbClr val="376092">
                <a:alpha val="20000"/>
              </a:srgb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3" name="Rounded Rectangle 12"/>
            <p:cNvSpPr/>
            <p:nvPr/>
          </p:nvSpPr>
          <p:spPr>
            <a:xfrm>
              <a:off x="144266" y="3399183"/>
              <a:ext cx="4676214" cy="567439"/>
            </a:xfrm>
            <a:prstGeom prst="roundRect">
              <a:avLst/>
            </a:prstGeom>
            <a:solidFill>
              <a:srgbClr val="376092">
                <a:alpha val="20000"/>
              </a:srgb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5" name="Rounded Rectangle 14"/>
            <p:cNvSpPr/>
            <p:nvPr/>
          </p:nvSpPr>
          <p:spPr>
            <a:xfrm>
              <a:off x="134326" y="5805959"/>
              <a:ext cx="4676214" cy="521618"/>
            </a:xfrm>
            <a:prstGeom prst="roundRect">
              <a:avLst/>
            </a:prstGeom>
            <a:solidFill>
              <a:srgbClr val="376092">
                <a:alpha val="20000"/>
              </a:srgb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7" name="Rounded Rectangle 16"/>
            <p:cNvSpPr/>
            <p:nvPr/>
          </p:nvSpPr>
          <p:spPr>
            <a:xfrm>
              <a:off x="144266" y="2782957"/>
              <a:ext cx="4676214" cy="616226"/>
            </a:xfrm>
            <a:prstGeom prst="roundRect">
              <a:avLst/>
            </a:prstGeom>
            <a:solidFill>
              <a:srgbClr val="376092">
                <a:alpha val="20000"/>
              </a:srgb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8" name="Rounded Rectangle 17"/>
            <p:cNvSpPr/>
            <p:nvPr/>
          </p:nvSpPr>
          <p:spPr>
            <a:xfrm rot="16200000">
              <a:off x="2882603" y="3994539"/>
              <a:ext cx="4098636" cy="567439"/>
            </a:xfrm>
            <a:prstGeom prst="roundRect">
              <a:avLst/>
            </a:prstGeom>
            <a:solidFill>
              <a:srgbClr val="376092">
                <a:alpha val="20000"/>
              </a:srgb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tx1"/>
                  </a:solidFill>
                </a:rPr>
                <a:t>Nearly 80% prefer blended environments</a:t>
              </a:r>
              <a:endParaRPr lang="en-US" sz="1600" dirty="0">
                <a:solidFill>
                  <a:schemeClr val="tx1"/>
                </a:solidFill>
              </a:endParaRPr>
            </a:p>
          </p:txBody>
        </p:sp>
      </p:grpSp>
      <p:sp>
        <p:nvSpPr>
          <p:cNvPr id="2" name="Footer Placeholder 1"/>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9E5805D-992F-49FF-BE10-978F9F2FB302}" type="slidenum">
              <a:rPr lang="en-US" smtClean="0"/>
              <a:t>25</a:t>
            </a:fld>
            <a:endParaRPr lang="en-US"/>
          </a:p>
        </p:txBody>
      </p:sp>
    </p:spTree>
    <p:extLst>
      <p:ext uri="{BB962C8B-B14F-4D97-AF65-F5344CB8AC3E}">
        <p14:creationId xmlns:p14="http://schemas.microsoft.com/office/powerpoint/2010/main" val="3850706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281546" y="5086554"/>
            <a:ext cx="6400800" cy="1219200"/>
          </a:xfrm>
        </p:spPr>
        <p:txBody>
          <a:bodyPr>
            <a:normAutofit fontScale="25000" lnSpcReduction="20000"/>
          </a:bodyPr>
          <a:lstStyle/>
          <a:p>
            <a:endParaRPr lang="en-US" sz="2400" dirty="0" smtClean="0">
              <a:latin typeface="Arial" charset="0"/>
              <a:ea typeface="ＭＳ Ｐゴシック" pitchFamily="96" charset="-128"/>
              <a:cs typeface="Arial" charset="0"/>
            </a:endParaRPr>
          </a:p>
          <a:p>
            <a:r>
              <a:rPr lang="en-US" sz="8000" dirty="0" smtClean="0">
                <a:ea typeface="ＭＳ Ｐゴシック" pitchFamily="96" charset="-128"/>
                <a:cs typeface="Arial" charset="0"/>
                <a:hlinkClick r:id="rId3"/>
              </a:rPr>
              <a:t>http://www.educause.edu/Resources/MobileITinHigherEducation2011R/238470</a:t>
            </a:r>
            <a:endParaRPr lang="en-US" sz="8000" dirty="0" smtClean="0">
              <a:ea typeface="ＭＳ Ｐゴシック" pitchFamily="96" charset="-128"/>
              <a:cs typeface="Arial" charset="0"/>
            </a:endParaRPr>
          </a:p>
          <a:p>
            <a:r>
              <a:rPr lang="en-US" sz="8000" dirty="0" smtClean="0"/>
              <a:t>Full report publicly available in May 2012.</a:t>
            </a:r>
            <a:endParaRPr lang="en-US" sz="8000"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545" y="1704109"/>
            <a:ext cx="5505882" cy="293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©2012 EDUCAUSE</a:t>
            </a:r>
            <a:endParaRPr lang="en-US" dirty="0"/>
          </a:p>
        </p:txBody>
      </p:sp>
      <p:sp>
        <p:nvSpPr>
          <p:cNvPr id="3" name="Slide Number Placeholder 2"/>
          <p:cNvSpPr>
            <a:spLocks noGrp="1"/>
          </p:cNvSpPr>
          <p:nvPr>
            <p:ph type="sldNum" sz="quarter" idx="12"/>
          </p:nvPr>
        </p:nvSpPr>
        <p:spPr/>
        <p:txBody>
          <a:bodyPr/>
          <a:lstStyle/>
          <a:p>
            <a:fld id="{09E5805D-992F-49FF-BE10-978F9F2FB302}" type="slidenum">
              <a:rPr lang="en-US" smtClean="0"/>
              <a:t>26</a:t>
            </a:fld>
            <a:endParaRPr lang="en-US"/>
          </a:p>
        </p:txBody>
      </p:sp>
    </p:spTree>
    <p:extLst>
      <p:ext uri="{BB962C8B-B14F-4D97-AF65-F5344CB8AC3E}">
        <p14:creationId xmlns:p14="http://schemas.microsoft.com/office/powerpoint/2010/main" val="407374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p:spPr>
        <p:txBody>
          <a:bodyPr>
            <a:noAutofit/>
          </a:bodyPr>
          <a:lstStyle/>
          <a:p>
            <a:r>
              <a:rPr lang="en-US" dirty="0" smtClean="0"/>
              <a:t>ECAR Mobile IT Study</a:t>
            </a:r>
            <a:endParaRPr lang="en-US" cap="none" dirty="0"/>
          </a:p>
        </p:txBody>
      </p:sp>
      <p:sp>
        <p:nvSpPr>
          <p:cNvPr id="3" name="Content Placeholder 2"/>
          <p:cNvSpPr>
            <a:spLocks noGrp="1"/>
          </p:cNvSpPr>
          <p:nvPr>
            <p:ph idx="1"/>
          </p:nvPr>
        </p:nvSpPr>
        <p:spPr>
          <a:xfrm>
            <a:off x="457200" y="1600201"/>
            <a:ext cx="8382000" cy="4419600"/>
          </a:xfrm>
        </p:spPr>
        <p:txBody>
          <a:bodyPr>
            <a:normAutofit/>
          </a:bodyPr>
          <a:lstStyle/>
          <a:p>
            <a:pPr>
              <a:buClr>
                <a:srgbClr val="A32638"/>
              </a:buClr>
            </a:pPr>
            <a:r>
              <a:rPr lang="en-US" dirty="0" smtClean="0"/>
              <a:t>925 </a:t>
            </a:r>
            <a:r>
              <a:rPr lang="en-US" dirty="0"/>
              <a:t>EDUCAUSE members were invited to </a:t>
            </a:r>
            <a:r>
              <a:rPr lang="en-US" dirty="0" smtClean="0"/>
              <a:t>respond</a:t>
            </a:r>
          </a:p>
          <a:p>
            <a:pPr lvl="1">
              <a:buClr>
                <a:srgbClr val="A32638"/>
              </a:buClr>
            </a:pPr>
            <a:r>
              <a:rPr lang="en-US" dirty="0" smtClean="0"/>
              <a:t>Roughly half of EDUCAUSE members invited</a:t>
            </a:r>
          </a:p>
          <a:p>
            <a:pPr lvl="1">
              <a:buClr>
                <a:srgbClr val="A32638"/>
              </a:buClr>
            </a:pPr>
            <a:r>
              <a:rPr lang="en-US" dirty="0" smtClean="0"/>
              <a:t>Stratified across Carnegie classes</a:t>
            </a:r>
            <a:endParaRPr lang="en-US" dirty="0"/>
          </a:p>
          <a:p>
            <a:pPr>
              <a:buClr>
                <a:srgbClr val="A32638"/>
              </a:buClr>
            </a:pPr>
            <a:r>
              <a:rPr lang="en-US" dirty="0" smtClean="0"/>
              <a:t>Responses </a:t>
            </a:r>
            <a:r>
              <a:rPr lang="en-US" dirty="0"/>
              <a:t>were received from </a:t>
            </a:r>
            <a:r>
              <a:rPr lang="en-US" dirty="0" smtClean="0"/>
              <a:t>209 institutions</a:t>
            </a:r>
            <a:endParaRPr lang="en-US" dirty="0"/>
          </a:p>
          <a:p>
            <a:pPr lvl="1">
              <a:buClr>
                <a:srgbClr val="A32638"/>
              </a:buClr>
            </a:pPr>
            <a:r>
              <a:rPr lang="en-US" dirty="0" smtClean="0"/>
              <a:t>Overall response rate of 23% </a:t>
            </a: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©2012 EDUCAUSE</a:t>
            </a:r>
            <a:endParaRPr lang="en-US" dirty="0"/>
          </a:p>
        </p:txBody>
      </p:sp>
      <p:sp>
        <p:nvSpPr>
          <p:cNvPr id="5" name="Slide Number Placeholder 4"/>
          <p:cNvSpPr>
            <a:spLocks noGrp="1"/>
          </p:cNvSpPr>
          <p:nvPr>
            <p:ph type="sldNum" sz="quarter" idx="12"/>
          </p:nvPr>
        </p:nvSpPr>
        <p:spPr/>
        <p:txBody>
          <a:bodyPr/>
          <a:lstStyle/>
          <a:p>
            <a:fld id="{94B21EF6-A51D-4BDF-92F7-55E6C4F413CE}" type="slidenum">
              <a:rPr lang="en-US" smtClean="0"/>
              <a:pPr/>
              <a:t>27</a:t>
            </a:fld>
            <a:endParaRPr lang="en-US"/>
          </a:p>
        </p:txBody>
      </p:sp>
    </p:spTree>
    <p:extLst>
      <p:ext uri="{BB962C8B-B14F-4D97-AF65-F5344CB8AC3E}">
        <p14:creationId xmlns:p14="http://schemas.microsoft.com/office/powerpoint/2010/main" val="413659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©2012 EDUCAUSE</a:t>
            </a:r>
            <a:endParaRPr lang="en-US"/>
          </a:p>
        </p:txBody>
      </p:sp>
      <p:sp>
        <p:nvSpPr>
          <p:cNvPr id="5" name="Slide Number Placeholder 4"/>
          <p:cNvSpPr>
            <a:spLocks noGrp="1"/>
          </p:cNvSpPr>
          <p:nvPr>
            <p:ph type="sldNum" sz="quarter" idx="12"/>
          </p:nvPr>
        </p:nvSpPr>
        <p:spPr/>
        <p:txBody>
          <a:bodyPr/>
          <a:lstStyle/>
          <a:p>
            <a:pPr>
              <a:defRPr/>
            </a:pPr>
            <a:fld id="{B4A3DBD4-0ABC-4E14-AEFA-3D10A3C4E92A}" type="slidenum">
              <a:rPr lang="en-US" smtClean="0"/>
              <a:pPr>
                <a:defRPr/>
              </a:pPr>
              <a:t>28</a:t>
            </a:fld>
            <a:endParaRPr lang="en-US" dirty="0"/>
          </a:p>
        </p:txBody>
      </p:sp>
      <p:sp>
        <p:nvSpPr>
          <p:cNvPr id="29700" name="Title 1"/>
          <p:cNvSpPr>
            <a:spLocks noGrp="1"/>
          </p:cNvSpPr>
          <p:nvPr>
            <p:ph type="title"/>
          </p:nvPr>
        </p:nvSpPr>
        <p:spPr>
          <a:xfrm>
            <a:off x="457200" y="122238"/>
            <a:ext cx="8229600" cy="858837"/>
          </a:xfrm>
        </p:spPr>
        <p:txBody>
          <a:bodyPr>
            <a:noAutofit/>
          </a:bodyPr>
          <a:lstStyle/>
          <a:p>
            <a:r>
              <a:rPr lang="en-US" sz="2800" dirty="0" smtClean="0">
                <a:latin typeface="+mn-lt"/>
                <a:cs typeface="Arial" charset="0"/>
              </a:rPr>
              <a:t>Student- and Public-Facing Services Are Enabled First</a:t>
            </a:r>
          </a:p>
        </p:txBody>
      </p:sp>
      <p:graphicFrame>
        <p:nvGraphicFramePr>
          <p:cNvPr id="29701" name="Content Placeholder 8"/>
          <p:cNvGraphicFramePr>
            <a:graphicFrameLocks noGrp="1"/>
          </p:cNvGraphicFramePr>
          <p:nvPr>
            <p:ph idx="1"/>
            <p:extLst>
              <p:ext uri="{D42A27DB-BD31-4B8C-83A1-F6EECF244321}">
                <p14:modId xmlns:p14="http://schemas.microsoft.com/office/powerpoint/2010/main" val="1319296111"/>
              </p:ext>
            </p:extLst>
          </p:nvPr>
        </p:nvGraphicFramePr>
        <p:xfrm>
          <a:off x="77119" y="903383"/>
          <a:ext cx="8860254" cy="5332164"/>
        </p:xfrm>
        <a:graphic>
          <a:graphicData uri="http://schemas.openxmlformats.org/presentationml/2006/ole">
            <mc:AlternateContent xmlns:mc="http://schemas.openxmlformats.org/markup-compatibility/2006">
              <mc:Choice xmlns:v="urn:schemas-microsoft-com:vml" Requires="v">
                <p:oleObj spid="_x0000_s4234" r:id="rId5" imgW="8766808" imgH="4419983" progId="Excel.Chart.8">
                  <p:embed/>
                </p:oleObj>
              </mc:Choice>
              <mc:Fallback>
                <p:oleObj r:id="rId5" imgW="8766808" imgH="4419983"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19" y="903383"/>
                        <a:ext cx="8860254" cy="5332164"/>
                      </a:xfrm>
                      <a:prstGeom prst="rect">
                        <a:avLst/>
                      </a:prstGeom>
                    </p:spPr>
                  </p:pic>
                </p:oleObj>
              </mc:Fallback>
            </mc:AlternateContent>
          </a:graphicData>
        </a:graphic>
      </p:graphicFrame>
      <p:graphicFrame>
        <p:nvGraphicFramePr>
          <p:cNvPr id="2" name="Object 1"/>
          <p:cNvGraphicFramePr>
            <a:graphicFrameLocks noGrp="1"/>
          </p:cNvGraphicFramePr>
          <p:nvPr>
            <p:extLst>
              <p:ext uri="{D42A27DB-BD31-4B8C-83A1-F6EECF244321}">
                <p14:modId xmlns:p14="http://schemas.microsoft.com/office/powerpoint/2010/main" val="1533296158"/>
              </p:ext>
            </p:extLst>
          </p:nvPr>
        </p:nvGraphicFramePr>
        <p:xfrm>
          <a:off x="4667177" y="2935995"/>
          <a:ext cx="4476822" cy="2571750"/>
        </p:xfrm>
        <a:graphic>
          <a:graphicData uri="http://schemas.openxmlformats.org/presentationml/2006/ole">
            <mc:AlternateContent xmlns:mc="http://schemas.openxmlformats.org/markup-compatibility/2006">
              <mc:Choice xmlns:v="urn:schemas-microsoft-com:vml" Requires="v">
                <p:oleObj spid="_x0000_s4235" name="Worksheet" r:id="rId8" imgW="6857946" imgH="3977740" progId="Excel.Sheet.8">
                  <p:embed/>
                </p:oleObj>
              </mc:Choice>
              <mc:Fallback>
                <p:oleObj name="Worksheet" r:id="rId8" imgW="6857946" imgH="3977740" progId="Excel.Sheet.8">
                  <p:embed/>
                  <p:pic>
                    <p:nvPicPr>
                      <p:cNvPr id="0" name="Content Placeholder 5"/>
                      <p:cNvPicPr>
                        <a:picLocks noGrp="1" noChangeArrowheads="1"/>
                      </p:cNvPicPr>
                      <p:nvPr/>
                    </p:nvPicPr>
                    <p:blipFill>
                      <a:blip r:embed="rId9"/>
                      <a:srcRect/>
                      <a:stretch>
                        <a:fillRect/>
                      </a:stretch>
                    </p:blipFill>
                    <p:spPr bwMode="auto">
                      <a:xfrm>
                        <a:off x="4667177" y="2935995"/>
                        <a:ext cx="4476822" cy="2571750"/>
                      </a:xfrm>
                      <a:prstGeom prst="rect">
                        <a:avLst/>
                      </a:prstGeom>
                      <a:noFill/>
                      <a:ln>
                        <a:noFill/>
                      </a:ln>
                    </p:spPr>
                  </p:pic>
                </p:oleObj>
              </mc:Fallback>
            </mc:AlternateContent>
          </a:graphicData>
        </a:graphic>
      </p:graphicFrame>
      <p:sp>
        <p:nvSpPr>
          <p:cNvPr id="9" name="Title 1"/>
          <p:cNvSpPr txBox="1">
            <a:spLocks/>
          </p:cNvSpPr>
          <p:nvPr/>
        </p:nvSpPr>
        <p:spPr bwMode="auto">
          <a:xfrm>
            <a:off x="4667177" y="3059335"/>
            <a:ext cx="3478496" cy="8141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atin typeface="+mn-lt"/>
              </a:rPr>
              <a:t>Services focused on staff </a:t>
            </a:r>
            <a:r>
              <a:rPr lang="en-US" sz="1400" b="1" dirty="0" smtClean="0">
                <a:latin typeface="+mn-lt"/>
              </a:rPr>
              <a:t>are</a:t>
            </a:r>
            <a:br>
              <a:rPr lang="en-US" sz="1400" b="1" dirty="0" smtClean="0">
                <a:latin typeface="+mn-lt"/>
              </a:rPr>
            </a:br>
            <a:r>
              <a:rPr lang="en-US" sz="1400" b="1" dirty="0" smtClean="0">
                <a:latin typeface="+mn-lt"/>
              </a:rPr>
              <a:t>languishing</a:t>
            </a:r>
            <a:r>
              <a:rPr lang="en-US" sz="1400" b="1" dirty="0">
                <a:latin typeface="+mn-lt"/>
              </a:rPr>
              <a:t>, relative </a:t>
            </a:r>
            <a:r>
              <a:rPr lang="en-US" sz="1400" b="1" dirty="0" smtClean="0">
                <a:latin typeface="+mn-lt"/>
              </a:rPr>
              <a:t>to</a:t>
            </a:r>
            <a:br>
              <a:rPr lang="en-US" sz="1400" b="1" dirty="0" smtClean="0">
                <a:latin typeface="+mn-lt"/>
              </a:rPr>
            </a:br>
            <a:r>
              <a:rPr lang="en-US" sz="1400" b="1" dirty="0" smtClean="0">
                <a:latin typeface="+mn-lt"/>
              </a:rPr>
              <a:t>student-focused services.</a:t>
            </a:r>
            <a:endParaRPr lang="en-US" sz="1400" b="1" dirty="0">
              <a:latin typeface="+mn-lt"/>
            </a:endParaRPr>
          </a:p>
        </p:txBody>
      </p:sp>
      <p:sp>
        <p:nvSpPr>
          <p:cNvPr id="4" name="Rounded Rectangle 3"/>
          <p:cNvSpPr/>
          <p:nvPr/>
        </p:nvSpPr>
        <p:spPr>
          <a:xfrm>
            <a:off x="153909" y="950614"/>
            <a:ext cx="2779414" cy="2108721"/>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6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P spid="9"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©2012 EDUCAUSE</a:t>
            </a:r>
            <a:endParaRPr lang="en-US"/>
          </a:p>
        </p:txBody>
      </p:sp>
      <p:sp>
        <p:nvSpPr>
          <p:cNvPr id="3" name="Slide Number Placeholder 2"/>
          <p:cNvSpPr>
            <a:spLocks noGrp="1"/>
          </p:cNvSpPr>
          <p:nvPr>
            <p:ph type="sldNum" sz="quarter" idx="12"/>
          </p:nvPr>
        </p:nvSpPr>
        <p:spPr/>
        <p:txBody>
          <a:bodyPr/>
          <a:lstStyle/>
          <a:p>
            <a:pPr>
              <a:defRPr/>
            </a:pPr>
            <a:fld id="{E1E09C78-47A6-4AAF-BB2D-BC78E5C1F83A}" type="slidenum">
              <a:rPr lang="en-US"/>
              <a:pPr>
                <a:defRPr/>
              </a:pPr>
              <a:t>29</a:t>
            </a:fld>
            <a:endParaRPr lang="en-US"/>
          </a:p>
        </p:txBody>
      </p:sp>
      <p:sp>
        <p:nvSpPr>
          <p:cNvPr id="31748" name="TextBox 59"/>
          <p:cNvSpPr txBox="1">
            <a:spLocks noChangeArrowheads="1"/>
          </p:cNvSpPr>
          <p:nvPr/>
        </p:nvSpPr>
        <p:spPr bwMode="auto">
          <a:xfrm>
            <a:off x="0" y="1905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dirty="0">
                <a:solidFill>
                  <a:srgbClr val="353637"/>
                </a:solidFill>
                <a:latin typeface="+mn-lt"/>
                <a:ea typeface="ＭＳ Ｐゴシック" pitchFamily="34" charset="-128"/>
              </a:rPr>
              <a:t>Maturity for Mobile-Enablement</a:t>
            </a:r>
            <a:endParaRPr lang="en-GB" sz="2800" dirty="0">
              <a:solidFill>
                <a:srgbClr val="353637"/>
              </a:solidFill>
              <a:latin typeface="+mn-lt"/>
              <a:ea typeface="ＭＳ Ｐゴシック" pitchFamily="34" charset="-128"/>
            </a:endParaRPr>
          </a:p>
        </p:txBody>
      </p:sp>
      <p:grpSp>
        <p:nvGrpSpPr>
          <p:cNvPr id="31749" name="Group 33"/>
          <p:cNvGrpSpPr>
            <a:grpSpLocks/>
          </p:cNvGrpSpPr>
          <p:nvPr/>
        </p:nvGrpSpPr>
        <p:grpSpPr bwMode="auto">
          <a:xfrm>
            <a:off x="4284663" y="1493838"/>
            <a:ext cx="2487612" cy="1019175"/>
            <a:chOff x="4284351" y="1600787"/>
            <a:chExt cx="2487925" cy="1019066"/>
          </a:xfrm>
        </p:grpSpPr>
        <p:sp>
          <p:nvSpPr>
            <p:cNvPr id="31812" name="Rounded Rectangle 18"/>
            <p:cNvSpPr>
              <a:spLocks noChangeArrowheads="1"/>
            </p:cNvSpPr>
            <p:nvPr/>
          </p:nvSpPr>
          <p:spPr bwMode="auto">
            <a:xfrm>
              <a:off x="4284351" y="1600787"/>
              <a:ext cx="2414587" cy="979243"/>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endParaRPr lang="en-US">
                <a:solidFill>
                  <a:srgbClr val="FFFFFF"/>
                </a:solidFill>
                <a:latin typeface="Arial" charset="0"/>
                <a:ea typeface="ＭＳ Ｐゴシック" pitchFamily="34" charset="-128"/>
              </a:endParaRPr>
            </a:p>
          </p:txBody>
        </p:sp>
        <p:sp>
          <p:nvSpPr>
            <p:cNvPr id="31813" name="TextBox 17"/>
            <p:cNvSpPr txBox="1">
              <a:spLocks noChangeArrowheads="1"/>
            </p:cNvSpPr>
            <p:nvPr/>
          </p:nvSpPr>
          <p:spPr bwMode="auto">
            <a:xfrm>
              <a:off x="4451124" y="2019689"/>
              <a:ext cx="223868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100">
                  <a:solidFill>
                    <a:srgbClr val="595959"/>
                  </a:solidFill>
                  <a:latin typeface="Arial" charset="0"/>
                  <a:ea typeface="ＭＳ Ｐゴシック" pitchFamily="34" charset="-128"/>
                </a:rPr>
                <a:t>Primary web presence</a:t>
              </a:r>
            </a:p>
            <a:p>
              <a:pPr>
                <a:buFont typeface="Arial" charset="0"/>
                <a:buChar char="•"/>
              </a:pPr>
              <a:r>
                <a:rPr lang="en-US" sz="1100">
                  <a:solidFill>
                    <a:srgbClr val="595959"/>
                  </a:solidFill>
                  <a:latin typeface="Arial" charset="0"/>
                  <a:ea typeface="ＭＳ Ｐゴシック" pitchFamily="34" charset="-128"/>
                </a:rPr>
                <a:t>Learning/course management services</a:t>
              </a:r>
            </a:p>
          </p:txBody>
        </p:sp>
        <p:sp>
          <p:nvSpPr>
            <p:cNvPr id="31814" name="TextBox 18"/>
            <p:cNvSpPr txBox="1">
              <a:spLocks noChangeArrowheads="1"/>
            </p:cNvSpPr>
            <p:nvPr/>
          </p:nvSpPr>
          <p:spPr bwMode="auto">
            <a:xfrm>
              <a:off x="4448173" y="1642350"/>
              <a:ext cx="23241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a:solidFill>
                    <a:schemeClr val="tx1"/>
                  </a:solidFill>
                  <a:latin typeface="Calibri" pitchFamily="34" charset="0"/>
                </a:defRPr>
              </a:lvl1pPr>
              <a:lvl2pPr marL="742950" indent="-285750" defTabSz="801688">
                <a:defRPr>
                  <a:solidFill>
                    <a:schemeClr val="tx1"/>
                  </a:solidFill>
                  <a:latin typeface="Calibri" pitchFamily="34" charset="0"/>
                </a:defRPr>
              </a:lvl2pPr>
              <a:lvl3pPr marL="1143000" indent="-228600" defTabSz="801688">
                <a:defRPr>
                  <a:solidFill>
                    <a:schemeClr val="tx1"/>
                  </a:solidFill>
                  <a:latin typeface="Calibri" pitchFamily="34" charset="0"/>
                </a:defRPr>
              </a:lvl3pPr>
              <a:lvl4pPr marL="1600200" indent="-228600" defTabSz="801688">
                <a:defRPr>
                  <a:solidFill>
                    <a:schemeClr val="tx1"/>
                  </a:solidFill>
                  <a:latin typeface="Calibri" pitchFamily="34" charset="0"/>
                </a:defRPr>
              </a:lvl4pPr>
              <a:lvl5pPr marL="2057400" indent="-228600" defTabSz="801688">
                <a:defRPr>
                  <a:solidFill>
                    <a:schemeClr val="tx1"/>
                  </a:solidFill>
                  <a:latin typeface="Calibri" pitchFamily="34" charset="0"/>
                </a:defRPr>
              </a:lvl5pPr>
              <a:lvl6pPr marL="2514600" indent="-228600" defTabSz="801688" fontAlgn="base">
                <a:spcBef>
                  <a:spcPct val="0"/>
                </a:spcBef>
                <a:spcAft>
                  <a:spcPct val="0"/>
                </a:spcAft>
                <a:defRPr>
                  <a:solidFill>
                    <a:schemeClr val="tx1"/>
                  </a:solidFill>
                  <a:latin typeface="Calibri" pitchFamily="34" charset="0"/>
                </a:defRPr>
              </a:lvl6pPr>
              <a:lvl7pPr marL="2971800" indent="-228600" defTabSz="801688" fontAlgn="base">
                <a:spcBef>
                  <a:spcPct val="0"/>
                </a:spcBef>
                <a:spcAft>
                  <a:spcPct val="0"/>
                </a:spcAft>
                <a:defRPr>
                  <a:solidFill>
                    <a:schemeClr val="tx1"/>
                  </a:solidFill>
                  <a:latin typeface="Calibri" pitchFamily="34" charset="0"/>
                </a:defRPr>
              </a:lvl7pPr>
              <a:lvl8pPr marL="3429000" indent="-228600" defTabSz="801688" fontAlgn="base">
                <a:spcBef>
                  <a:spcPct val="0"/>
                </a:spcBef>
                <a:spcAft>
                  <a:spcPct val="0"/>
                </a:spcAft>
                <a:defRPr>
                  <a:solidFill>
                    <a:schemeClr val="tx1"/>
                  </a:solidFill>
                  <a:latin typeface="Calibri" pitchFamily="34" charset="0"/>
                </a:defRPr>
              </a:lvl8pPr>
              <a:lvl9pPr marL="3886200" indent="-228600" defTabSz="801688" fontAlgn="base">
                <a:spcBef>
                  <a:spcPct val="0"/>
                </a:spcBef>
                <a:spcAft>
                  <a:spcPct val="0"/>
                </a:spcAft>
                <a:defRPr>
                  <a:solidFill>
                    <a:schemeClr val="tx1"/>
                  </a:solidFill>
                  <a:latin typeface="Calibri" pitchFamily="34" charset="0"/>
                </a:defRPr>
              </a:lvl9pPr>
            </a:lstStyle>
            <a:p>
              <a:pPr>
                <a:spcBef>
                  <a:spcPct val="20000"/>
                </a:spcBef>
              </a:pPr>
              <a:r>
                <a:rPr lang="en-US" sz="1100" b="1" noProof="1">
                  <a:solidFill>
                    <a:srgbClr val="080808"/>
                  </a:solidFill>
                  <a:latin typeface="Arial" charset="0"/>
                  <a:ea typeface="ＭＳ Ｐゴシック" pitchFamily="34" charset="-128"/>
                </a:rPr>
                <a:t>TRANSITIONING TO MAINSTREAM</a:t>
              </a:r>
            </a:p>
          </p:txBody>
        </p:sp>
      </p:grpSp>
      <p:grpSp>
        <p:nvGrpSpPr>
          <p:cNvPr id="31750" name="Group 34"/>
          <p:cNvGrpSpPr>
            <a:grpSpLocks/>
          </p:cNvGrpSpPr>
          <p:nvPr/>
        </p:nvGrpSpPr>
        <p:grpSpPr bwMode="auto">
          <a:xfrm>
            <a:off x="4283075" y="2568575"/>
            <a:ext cx="2489200" cy="1900238"/>
            <a:chOff x="4283074" y="2639405"/>
            <a:chExt cx="2489203" cy="1899990"/>
          </a:xfrm>
        </p:grpSpPr>
        <p:sp>
          <p:nvSpPr>
            <p:cNvPr id="31809" name="Rounded Rectangle 11"/>
            <p:cNvSpPr>
              <a:spLocks noChangeArrowheads="1"/>
            </p:cNvSpPr>
            <p:nvPr/>
          </p:nvSpPr>
          <p:spPr bwMode="auto">
            <a:xfrm>
              <a:off x="4283074" y="2639405"/>
              <a:ext cx="2414587" cy="1813007"/>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endParaRPr lang="en-US">
                <a:solidFill>
                  <a:srgbClr val="FFFFFF"/>
                </a:solidFill>
                <a:latin typeface="Arial" charset="0"/>
                <a:ea typeface="ＭＳ Ｐゴシック" pitchFamily="34" charset="-128"/>
              </a:endParaRPr>
            </a:p>
          </p:txBody>
        </p:sp>
        <p:sp>
          <p:nvSpPr>
            <p:cNvPr id="31810" name="TextBox 17"/>
            <p:cNvSpPr txBox="1">
              <a:spLocks noChangeArrowheads="1"/>
            </p:cNvSpPr>
            <p:nvPr/>
          </p:nvSpPr>
          <p:spPr bwMode="auto">
            <a:xfrm>
              <a:off x="4448173" y="2923568"/>
              <a:ext cx="232410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100">
                  <a:solidFill>
                    <a:srgbClr val="595959"/>
                  </a:solidFill>
                  <a:latin typeface="Arial" charset="0"/>
                  <a:ea typeface="ＭＳ Ｐゴシック" pitchFamily="34" charset="-128"/>
                </a:rPr>
                <a:t>Library catalog and other library services</a:t>
              </a:r>
            </a:p>
            <a:p>
              <a:pPr>
                <a:buFont typeface="Arial" charset="0"/>
                <a:buChar char="•"/>
              </a:pPr>
              <a:r>
                <a:rPr lang="en-US" sz="1100">
                  <a:solidFill>
                    <a:srgbClr val="595959"/>
                  </a:solidFill>
                  <a:latin typeface="Arial" charset="0"/>
                  <a:ea typeface="ＭＳ Ｐゴシック" pitchFamily="34" charset="-128"/>
                </a:rPr>
                <a:t>IT services and support</a:t>
              </a:r>
            </a:p>
            <a:p>
              <a:pPr>
                <a:buFont typeface="Arial" charset="0"/>
                <a:buChar char="•"/>
              </a:pPr>
              <a:r>
                <a:rPr lang="en-US" sz="1100">
                  <a:solidFill>
                    <a:srgbClr val="595959"/>
                  </a:solidFill>
                  <a:latin typeface="Arial" charset="0"/>
                  <a:ea typeface="ＭＳ Ｐゴシック" pitchFamily="34" charset="-128"/>
                </a:rPr>
                <a:t>Administrative services for student information</a:t>
              </a:r>
            </a:p>
            <a:p>
              <a:pPr>
                <a:buFont typeface="Arial" charset="0"/>
                <a:buChar char="•"/>
              </a:pPr>
              <a:r>
                <a:rPr lang="en-US" sz="1100">
                  <a:solidFill>
                    <a:srgbClr val="595959"/>
                  </a:solidFill>
                  <a:latin typeface="Arial" charset="0"/>
                  <a:ea typeface="ＭＳ Ｐゴシック" pitchFamily="34" charset="-128"/>
                </a:rPr>
                <a:t>Student recruitment and admissions</a:t>
              </a:r>
            </a:p>
            <a:p>
              <a:pPr>
                <a:buFont typeface="Arial" charset="0"/>
                <a:buChar char="•"/>
              </a:pPr>
              <a:r>
                <a:rPr lang="en-US" sz="1100">
                  <a:solidFill>
                    <a:srgbClr val="595959"/>
                  </a:solidFill>
                  <a:latin typeface="Arial" charset="0"/>
                  <a:ea typeface="ＭＳ Ｐゴシック" pitchFamily="34" charset="-128"/>
                </a:rPr>
                <a:t>Advancement/development/ alumni services</a:t>
              </a:r>
            </a:p>
          </p:txBody>
        </p:sp>
        <p:sp>
          <p:nvSpPr>
            <p:cNvPr id="31811" name="TextBox 18"/>
            <p:cNvSpPr txBox="1">
              <a:spLocks noChangeArrowheads="1"/>
            </p:cNvSpPr>
            <p:nvPr/>
          </p:nvSpPr>
          <p:spPr bwMode="auto">
            <a:xfrm>
              <a:off x="4448174" y="2702906"/>
              <a:ext cx="2201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a:solidFill>
                    <a:schemeClr val="tx1"/>
                  </a:solidFill>
                  <a:latin typeface="Calibri" pitchFamily="34" charset="0"/>
                </a:defRPr>
              </a:lvl1pPr>
              <a:lvl2pPr marL="742950" indent="-285750" defTabSz="801688">
                <a:defRPr>
                  <a:solidFill>
                    <a:schemeClr val="tx1"/>
                  </a:solidFill>
                  <a:latin typeface="Calibri" pitchFamily="34" charset="0"/>
                </a:defRPr>
              </a:lvl2pPr>
              <a:lvl3pPr marL="1143000" indent="-228600" defTabSz="801688">
                <a:defRPr>
                  <a:solidFill>
                    <a:schemeClr val="tx1"/>
                  </a:solidFill>
                  <a:latin typeface="Calibri" pitchFamily="34" charset="0"/>
                </a:defRPr>
              </a:lvl3pPr>
              <a:lvl4pPr marL="1600200" indent="-228600" defTabSz="801688">
                <a:defRPr>
                  <a:solidFill>
                    <a:schemeClr val="tx1"/>
                  </a:solidFill>
                  <a:latin typeface="Calibri" pitchFamily="34" charset="0"/>
                </a:defRPr>
              </a:lvl4pPr>
              <a:lvl5pPr marL="2057400" indent="-228600" defTabSz="801688">
                <a:defRPr>
                  <a:solidFill>
                    <a:schemeClr val="tx1"/>
                  </a:solidFill>
                  <a:latin typeface="Calibri" pitchFamily="34" charset="0"/>
                </a:defRPr>
              </a:lvl5pPr>
              <a:lvl6pPr marL="2514600" indent="-228600" defTabSz="801688" fontAlgn="base">
                <a:spcBef>
                  <a:spcPct val="0"/>
                </a:spcBef>
                <a:spcAft>
                  <a:spcPct val="0"/>
                </a:spcAft>
                <a:defRPr>
                  <a:solidFill>
                    <a:schemeClr val="tx1"/>
                  </a:solidFill>
                  <a:latin typeface="Calibri" pitchFamily="34" charset="0"/>
                </a:defRPr>
              </a:lvl6pPr>
              <a:lvl7pPr marL="2971800" indent="-228600" defTabSz="801688" fontAlgn="base">
                <a:spcBef>
                  <a:spcPct val="0"/>
                </a:spcBef>
                <a:spcAft>
                  <a:spcPct val="0"/>
                </a:spcAft>
                <a:defRPr>
                  <a:solidFill>
                    <a:schemeClr val="tx1"/>
                  </a:solidFill>
                  <a:latin typeface="Calibri" pitchFamily="34" charset="0"/>
                </a:defRPr>
              </a:lvl7pPr>
              <a:lvl8pPr marL="3429000" indent="-228600" defTabSz="801688" fontAlgn="base">
                <a:spcBef>
                  <a:spcPct val="0"/>
                </a:spcBef>
                <a:spcAft>
                  <a:spcPct val="0"/>
                </a:spcAft>
                <a:defRPr>
                  <a:solidFill>
                    <a:schemeClr val="tx1"/>
                  </a:solidFill>
                  <a:latin typeface="Calibri" pitchFamily="34" charset="0"/>
                </a:defRPr>
              </a:lvl8pPr>
              <a:lvl9pPr marL="3886200" indent="-228600" defTabSz="801688" fontAlgn="base">
                <a:spcBef>
                  <a:spcPct val="0"/>
                </a:spcBef>
                <a:spcAft>
                  <a:spcPct val="0"/>
                </a:spcAft>
                <a:defRPr>
                  <a:solidFill>
                    <a:schemeClr val="tx1"/>
                  </a:solidFill>
                  <a:latin typeface="Calibri" pitchFamily="34" charset="0"/>
                </a:defRPr>
              </a:lvl9pPr>
            </a:lstStyle>
            <a:p>
              <a:pPr>
                <a:spcBef>
                  <a:spcPct val="20000"/>
                </a:spcBef>
              </a:pPr>
              <a:r>
                <a:rPr lang="en-US" sz="1100" b="1" noProof="1">
                  <a:solidFill>
                    <a:srgbClr val="080808"/>
                  </a:solidFill>
                  <a:latin typeface="Arial" charset="0"/>
                  <a:ea typeface="ＭＳ Ｐゴシック" pitchFamily="34" charset="-128"/>
                </a:rPr>
                <a:t>EXPERIMENTAL</a:t>
              </a:r>
            </a:p>
          </p:txBody>
        </p:sp>
      </p:grpSp>
      <p:grpSp>
        <p:nvGrpSpPr>
          <p:cNvPr id="31751" name="Group 21"/>
          <p:cNvGrpSpPr>
            <a:grpSpLocks/>
          </p:cNvGrpSpPr>
          <p:nvPr/>
        </p:nvGrpSpPr>
        <p:grpSpPr bwMode="auto">
          <a:xfrm>
            <a:off x="4283075" y="4476750"/>
            <a:ext cx="2593975" cy="1925638"/>
            <a:chOff x="4283074" y="4251238"/>
            <a:chExt cx="2593975" cy="1925860"/>
          </a:xfrm>
        </p:grpSpPr>
        <p:sp>
          <p:nvSpPr>
            <p:cNvPr id="31806" name="Rounded Rectangle 26"/>
            <p:cNvSpPr>
              <a:spLocks noChangeArrowheads="1"/>
            </p:cNvSpPr>
            <p:nvPr/>
          </p:nvSpPr>
          <p:spPr bwMode="auto">
            <a:xfrm>
              <a:off x="4283074" y="4251238"/>
              <a:ext cx="2414588" cy="1925860"/>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endParaRPr lang="en-US">
                <a:solidFill>
                  <a:srgbClr val="FFFFFF"/>
                </a:solidFill>
                <a:latin typeface="Arial" charset="0"/>
                <a:ea typeface="ＭＳ Ｐゴシック" pitchFamily="34" charset="-128"/>
              </a:endParaRPr>
            </a:p>
          </p:txBody>
        </p:sp>
        <p:sp>
          <p:nvSpPr>
            <p:cNvPr id="31807" name="TextBox 18"/>
            <p:cNvSpPr txBox="1">
              <a:spLocks noChangeArrowheads="1"/>
            </p:cNvSpPr>
            <p:nvPr/>
          </p:nvSpPr>
          <p:spPr bwMode="auto">
            <a:xfrm>
              <a:off x="4443411" y="4348056"/>
              <a:ext cx="2433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a:solidFill>
                    <a:schemeClr val="tx1"/>
                  </a:solidFill>
                  <a:latin typeface="Calibri" pitchFamily="34" charset="0"/>
                </a:defRPr>
              </a:lvl1pPr>
              <a:lvl2pPr marL="742950" indent="-285750" defTabSz="801688">
                <a:defRPr>
                  <a:solidFill>
                    <a:schemeClr val="tx1"/>
                  </a:solidFill>
                  <a:latin typeface="Calibri" pitchFamily="34" charset="0"/>
                </a:defRPr>
              </a:lvl2pPr>
              <a:lvl3pPr marL="1143000" indent="-228600" defTabSz="801688">
                <a:defRPr>
                  <a:solidFill>
                    <a:schemeClr val="tx1"/>
                  </a:solidFill>
                  <a:latin typeface="Calibri" pitchFamily="34" charset="0"/>
                </a:defRPr>
              </a:lvl3pPr>
              <a:lvl4pPr marL="1600200" indent="-228600" defTabSz="801688">
                <a:defRPr>
                  <a:solidFill>
                    <a:schemeClr val="tx1"/>
                  </a:solidFill>
                  <a:latin typeface="Calibri" pitchFamily="34" charset="0"/>
                </a:defRPr>
              </a:lvl4pPr>
              <a:lvl5pPr marL="2057400" indent="-228600" defTabSz="801688">
                <a:defRPr>
                  <a:solidFill>
                    <a:schemeClr val="tx1"/>
                  </a:solidFill>
                  <a:latin typeface="Calibri" pitchFamily="34" charset="0"/>
                </a:defRPr>
              </a:lvl5pPr>
              <a:lvl6pPr marL="2514600" indent="-228600" defTabSz="801688" fontAlgn="base">
                <a:spcBef>
                  <a:spcPct val="0"/>
                </a:spcBef>
                <a:spcAft>
                  <a:spcPct val="0"/>
                </a:spcAft>
                <a:defRPr>
                  <a:solidFill>
                    <a:schemeClr val="tx1"/>
                  </a:solidFill>
                  <a:latin typeface="Calibri" pitchFamily="34" charset="0"/>
                </a:defRPr>
              </a:lvl6pPr>
              <a:lvl7pPr marL="2971800" indent="-228600" defTabSz="801688" fontAlgn="base">
                <a:spcBef>
                  <a:spcPct val="0"/>
                </a:spcBef>
                <a:spcAft>
                  <a:spcPct val="0"/>
                </a:spcAft>
                <a:defRPr>
                  <a:solidFill>
                    <a:schemeClr val="tx1"/>
                  </a:solidFill>
                  <a:latin typeface="Calibri" pitchFamily="34" charset="0"/>
                </a:defRPr>
              </a:lvl7pPr>
              <a:lvl8pPr marL="3429000" indent="-228600" defTabSz="801688" fontAlgn="base">
                <a:spcBef>
                  <a:spcPct val="0"/>
                </a:spcBef>
                <a:spcAft>
                  <a:spcPct val="0"/>
                </a:spcAft>
                <a:defRPr>
                  <a:solidFill>
                    <a:schemeClr val="tx1"/>
                  </a:solidFill>
                  <a:latin typeface="Calibri" pitchFamily="34" charset="0"/>
                </a:defRPr>
              </a:lvl8pPr>
              <a:lvl9pPr marL="3886200" indent="-228600" defTabSz="801688" fontAlgn="base">
                <a:spcBef>
                  <a:spcPct val="0"/>
                </a:spcBef>
                <a:spcAft>
                  <a:spcPct val="0"/>
                </a:spcAft>
                <a:defRPr>
                  <a:solidFill>
                    <a:schemeClr val="tx1"/>
                  </a:solidFill>
                  <a:latin typeface="Calibri" pitchFamily="34" charset="0"/>
                </a:defRPr>
              </a:lvl9pPr>
            </a:lstStyle>
            <a:p>
              <a:pPr>
                <a:spcBef>
                  <a:spcPct val="20000"/>
                </a:spcBef>
              </a:pPr>
              <a:r>
                <a:rPr lang="en-US" sz="1100" b="1" noProof="1">
                  <a:solidFill>
                    <a:srgbClr val="080808"/>
                  </a:solidFill>
                  <a:latin typeface="Arial" charset="0"/>
                  <a:ea typeface="ＭＳ Ｐゴシック" pitchFamily="34" charset="-128"/>
                </a:rPr>
                <a:t>EMERGENT</a:t>
              </a:r>
            </a:p>
          </p:txBody>
        </p:sp>
        <p:sp>
          <p:nvSpPr>
            <p:cNvPr id="31808" name="TextBox 17"/>
            <p:cNvSpPr txBox="1">
              <a:spLocks noChangeArrowheads="1"/>
            </p:cNvSpPr>
            <p:nvPr/>
          </p:nvSpPr>
          <p:spPr bwMode="auto">
            <a:xfrm>
              <a:off x="4481509" y="4552579"/>
              <a:ext cx="2182812"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100">
                  <a:solidFill>
                    <a:srgbClr val="595959"/>
                  </a:solidFill>
                  <a:latin typeface="Arial" charset="0"/>
                  <a:ea typeface="ＭＳ Ｐゴシック" pitchFamily="34" charset="-128"/>
                </a:rPr>
                <a:t>Faculty biographies and CVs</a:t>
              </a:r>
            </a:p>
            <a:p>
              <a:pPr>
                <a:buFont typeface="Arial" charset="0"/>
                <a:buChar char="•"/>
              </a:pPr>
              <a:r>
                <a:rPr lang="en-US" sz="1100">
                  <a:solidFill>
                    <a:srgbClr val="595959"/>
                  </a:solidFill>
                  <a:latin typeface="Arial" charset="0"/>
                  <a:ea typeface="ＭＳ Ｐゴシック" pitchFamily="34" charset="-128"/>
                </a:rPr>
                <a:t>Facilities and space services</a:t>
              </a:r>
            </a:p>
            <a:p>
              <a:pPr>
                <a:buFont typeface="Arial" charset="0"/>
                <a:buChar char="•"/>
              </a:pPr>
              <a:r>
                <a:rPr lang="en-US" sz="1100">
                  <a:solidFill>
                    <a:srgbClr val="595959"/>
                  </a:solidFill>
                  <a:latin typeface="Arial" charset="0"/>
                  <a:ea typeface="ＭＳ Ｐゴシック" pitchFamily="34" charset="-128"/>
                </a:rPr>
                <a:t>Payroll and benefits services</a:t>
              </a:r>
            </a:p>
            <a:p>
              <a:pPr>
                <a:buFont typeface="Arial" charset="0"/>
                <a:buChar char="•"/>
              </a:pPr>
              <a:r>
                <a:rPr lang="en-US" sz="1100">
                  <a:solidFill>
                    <a:srgbClr val="595959"/>
                  </a:solidFill>
                  <a:latin typeface="Arial" charset="0"/>
                  <a:ea typeface="ＭＳ Ｐゴシック" pitchFamily="34" charset="-128"/>
                </a:rPr>
                <a:t>Financial services</a:t>
              </a:r>
            </a:p>
            <a:p>
              <a:pPr>
                <a:buFont typeface="Arial" charset="0"/>
                <a:buChar char="•"/>
              </a:pPr>
              <a:r>
                <a:rPr lang="en-US" sz="1100">
                  <a:solidFill>
                    <a:srgbClr val="595959"/>
                  </a:solidFill>
                  <a:latin typeface="Arial" charset="0"/>
                  <a:ea typeface="ＭＳ Ｐゴシック" pitchFamily="34" charset="-128"/>
                </a:rPr>
                <a:t>Procurement services</a:t>
              </a:r>
            </a:p>
            <a:p>
              <a:pPr>
                <a:buFont typeface="Arial" charset="0"/>
                <a:buChar char="•"/>
              </a:pPr>
              <a:r>
                <a:rPr lang="en-US" sz="1100">
                  <a:solidFill>
                    <a:srgbClr val="595959"/>
                  </a:solidFill>
                  <a:latin typeface="Arial" charset="0"/>
                  <a:ea typeface="ＭＳ Ｐゴシック" pitchFamily="34" charset="-128"/>
                </a:rPr>
                <a:t>Health services (institutional health center)</a:t>
              </a:r>
            </a:p>
            <a:p>
              <a:pPr>
                <a:buFont typeface="Arial" charset="0"/>
                <a:buChar char="•"/>
              </a:pPr>
              <a:r>
                <a:rPr lang="en-US" sz="1100">
                  <a:solidFill>
                    <a:srgbClr val="595959"/>
                  </a:solidFill>
                  <a:latin typeface="Arial" charset="0"/>
                  <a:ea typeface="ＭＳ Ｐゴシック" pitchFamily="34" charset="-128"/>
                </a:rPr>
                <a:t>Grants management services</a:t>
              </a:r>
            </a:p>
          </p:txBody>
        </p:sp>
      </p:grpSp>
      <p:sp>
        <p:nvSpPr>
          <p:cNvPr id="32" name="Freeform 10" descr="© INSCALE GmbH, 26.05.2010&#10;http://www.presentationload.com/"/>
          <p:cNvSpPr>
            <a:spLocks/>
          </p:cNvSpPr>
          <p:nvPr/>
        </p:nvSpPr>
        <p:spPr bwMode="auto">
          <a:xfrm flipH="1">
            <a:off x="6273794" y="1405339"/>
            <a:ext cx="2616201" cy="2302914"/>
          </a:xfrm>
          <a:custGeom>
            <a:avLst/>
            <a:gdLst>
              <a:gd name="T0" fmla="*/ 226 w 1020"/>
              <a:gd name="T1" fmla="*/ 905 h 974"/>
              <a:gd name="T2" fmla="*/ 0 w 1020"/>
              <a:gd name="T3" fmla="*/ 0 h 974"/>
              <a:gd name="T4" fmla="*/ 224 w 1020"/>
              <a:gd name="T5" fmla="*/ 717 h 974"/>
              <a:gd name="T6" fmla="*/ 224 w 1020"/>
              <a:gd name="T7" fmla="*/ 639 h 974"/>
              <a:gd name="T8" fmla="*/ 11 w 1020"/>
              <a:gd name="T9" fmla="*/ 809 h 974"/>
              <a:gd name="T10" fmla="*/ 227 w 1020"/>
              <a:gd name="T11" fmla="*/ 974 h 974"/>
              <a:gd name="T12" fmla="*/ 226 w 1020"/>
              <a:gd name="T13" fmla="*/ 905 h 974"/>
              <a:gd name="T14" fmla="*/ 0 60000 65536"/>
              <a:gd name="T15" fmla="*/ 0 60000 65536"/>
              <a:gd name="T16" fmla="*/ 0 60000 65536"/>
              <a:gd name="T17" fmla="*/ 0 60000 65536"/>
              <a:gd name="T18" fmla="*/ 0 60000 65536"/>
              <a:gd name="T19" fmla="*/ 0 60000 65536"/>
              <a:gd name="T20" fmla="*/ 0 60000 65536"/>
              <a:gd name="T21" fmla="*/ 0 w 1020"/>
              <a:gd name="T22" fmla="*/ 0 h 974"/>
              <a:gd name="T23" fmla="*/ 1020 w 1020"/>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0" h="974">
                <a:moveTo>
                  <a:pt x="226" y="905"/>
                </a:moveTo>
                <a:cubicBezTo>
                  <a:pt x="999" y="905"/>
                  <a:pt x="1020" y="0"/>
                  <a:pt x="0" y="0"/>
                </a:cubicBezTo>
                <a:cubicBezTo>
                  <a:pt x="809" y="0"/>
                  <a:pt x="960" y="717"/>
                  <a:pt x="224" y="717"/>
                </a:cubicBezTo>
                <a:cubicBezTo>
                  <a:pt x="224" y="639"/>
                  <a:pt x="224" y="639"/>
                  <a:pt x="224" y="639"/>
                </a:cubicBezTo>
                <a:cubicBezTo>
                  <a:pt x="11" y="809"/>
                  <a:pt x="11" y="809"/>
                  <a:pt x="11" y="809"/>
                </a:cubicBezTo>
                <a:cubicBezTo>
                  <a:pt x="227" y="974"/>
                  <a:pt x="227" y="974"/>
                  <a:pt x="227" y="974"/>
                </a:cubicBezTo>
                <a:lnTo>
                  <a:pt x="226" y="905"/>
                </a:lnTo>
                <a:close/>
              </a:path>
            </a:pathLst>
          </a:custGeom>
          <a:solidFill>
            <a:schemeClr val="accent5">
              <a:lumMod val="75000"/>
            </a:schemeClr>
          </a:solidFill>
          <a:ln w="9525">
            <a:solidFill>
              <a:schemeClr val="accent5">
                <a:lumMod val="75000"/>
              </a:schemeClr>
            </a:solidFill>
            <a:round/>
            <a:headEnd/>
            <a:tailEnd/>
          </a:ln>
          <a:effectLst>
            <a:outerShdw blurRad="63500" dist="63500" dir="2700000" algn="tl" rotWithShape="0">
              <a:srgbClr val="000000">
                <a:alpha val="39999"/>
              </a:srgbClr>
            </a:outerShdw>
          </a:effectLst>
          <a:scene3d>
            <a:camera prst="orthographicFront">
              <a:rot lat="0" lon="0" rev="10800000"/>
            </a:camera>
            <a:lightRig rig="threePt" dir="t"/>
          </a:scene3d>
        </p:spPr>
        <p:txBody>
          <a:bodyPr/>
          <a:lstStyle/>
          <a:p>
            <a:pPr fontAlgn="auto">
              <a:spcBef>
                <a:spcPts val="0"/>
              </a:spcBef>
              <a:spcAft>
                <a:spcPts val="0"/>
              </a:spcAft>
              <a:defRPr/>
            </a:pPr>
            <a:endParaRPr lang="en-US">
              <a:latin typeface="+mn-lt"/>
              <a:cs typeface="+mn-cs"/>
            </a:endParaRPr>
          </a:p>
        </p:txBody>
      </p:sp>
      <p:sp>
        <p:nvSpPr>
          <p:cNvPr id="33" name="Rectangle 32"/>
          <p:cNvSpPr/>
          <p:nvPr/>
        </p:nvSpPr>
        <p:spPr>
          <a:xfrm>
            <a:off x="6845300" y="2266950"/>
            <a:ext cx="1765300" cy="1108075"/>
          </a:xfrm>
          <a:prstGeom prst="rect">
            <a:avLst/>
          </a:prstGeom>
        </p:spPr>
        <p:txBody>
          <a:bodyPr>
            <a:spAutoFit/>
          </a:bodyPr>
          <a:lstStyle/>
          <a:p>
            <a:pPr algn="ctr" fontAlgn="auto">
              <a:spcBef>
                <a:spcPts val="0"/>
              </a:spcBef>
              <a:spcAft>
                <a:spcPts val="0"/>
              </a:spcAft>
              <a:defRPr/>
            </a:pPr>
            <a:r>
              <a:rPr lang="en-US" sz="1100" b="1" dirty="0">
                <a:solidFill>
                  <a:srgbClr val="595959"/>
                </a:solidFill>
                <a:latin typeface="Arial"/>
                <a:cs typeface="Arial"/>
              </a:rPr>
              <a:t>In</a:t>
            </a:r>
            <a:r>
              <a:rPr lang="en-US" sz="1100" dirty="0">
                <a:solidFill>
                  <a:srgbClr val="595959"/>
                </a:solidFill>
                <a:latin typeface="Arial"/>
                <a:cs typeface="Arial"/>
              </a:rPr>
              <a:t> </a:t>
            </a:r>
            <a:r>
              <a:rPr lang="en-US" sz="1100" b="1" dirty="0">
                <a:solidFill>
                  <a:srgbClr val="595959"/>
                </a:solidFill>
                <a:latin typeface="Arial"/>
                <a:cs typeface="Arial"/>
              </a:rPr>
              <a:t>transition</a:t>
            </a:r>
          </a:p>
          <a:p>
            <a:pPr marL="182880" indent="-182880" fontAlgn="auto">
              <a:spcBef>
                <a:spcPts val="0"/>
              </a:spcBef>
              <a:spcAft>
                <a:spcPts val="0"/>
              </a:spcAft>
              <a:buFont typeface="Arial" charset="0"/>
              <a:buChar char="•"/>
              <a:defRPr/>
            </a:pPr>
            <a:r>
              <a:rPr lang="en-US" sz="1100" dirty="0">
                <a:solidFill>
                  <a:srgbClr val="595959"/>
                </a:solidFill>
                <a:latin typeface="Arial"/>
                <a:cs typeface="Arial"/>
              </a:rPr>
              <a:t>Administrative services for student information</a:t>
            </a:r>
          </a:p>
          <a:p>
            <a:pPr marL="182880" indent="-182880" fontAlgn="auto">
              <a:spcBef>
                <a:spcPts val="0"/>
              </a:spcBef>
              <a:spcAft>
                <a:spcPts val="0"/>
              </a:spcAft>
              <a:buFont typeface="Arial" charset="0"/>
              <a:buChar char="•"/>
              <a:defRPr/>
            </a:pPr>
            <a:r>
              <a:rPr lang="en-US" sz="1100" dirty="0">
                <a:solidFill>
                  <a:srgbClr val="595959"/>
                </a:solidFill>
                <a:latin typeface="Arial"/>
                <a:cs typeface="Arial"/>
              </a:rPr>
              <a:t>Student recruitment and admissions</a:t>
            </a:r>
          </a:p>
        </p:txBody>
      </p:sp>
      <p:sp>
        <p:nvSpPr>
          <p:cNvPr id="31754" name="Rounded Rectangle 58"/>
          <p:cNvSpPr>
            <a:spLocks noChangeArrowheads="1"/>
          </p:cNvSpPr>
          <p:nvPr/>
        </p:nvSpPr>
        <p:spPr bwMode="auto">
          <a:xfrm>
            <a:off x="4284663" y="823913"/>
            <a:ext cx="2414587" cy="581025"/>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marL="285750" indent="-285750" algn="ctr">
              <a:buFont typeface="Arial" charset="0"/>
              <a:buChar char="•"/>
            </a:pPr>
            <a:endParaRPr lang="en-US">
              <a:solidFill>
                <a:srgbClr val="FFFFFF"/>
              </a:solidFill>
              <a:latin typeface="Arial" charset="0"/>
              <a:ea typeface="ＭＳ Ｐゴシック" pitchFamily="34" charset="-128"/>
            </a:endParaRPr>
          </a:p>
        </p:txBody>
      </p:sp>
      <p:sp>
        <p:nvSpPr>
          <p:cNvPr id="31755" name="TextBox 18"/>
          <p:cNvSpPr txBox="1">
            <a:spLocks noChangeArrowheads="1"/>
          </p:cNvSpPr>
          <p:nvPr/>
        </p:nvSpPr>
        <p:spPr bwMode="auto">
          <a:xfrm>
            <a:off x="4437063" y="920750"/>
            <a:ext cx="2201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a:solidFill>
                  <a:schemeClr val="tx1"/>
                </a:solidFill>
                <a:latin typeface="Calibri" pitchFamily="34" charset="0"/>
              </a:defRPr>
            </a:lvl1pPr>
            <a:lvl2pPr marL="742950" indent="-285750" defTabSz="801688">
              <a:defRPr>
                <a:solidFill>
                  <a:schemeClr val="tx1"/>
                </a:solidFill>
                <a:latin typeface="Calibri" pitchFamily="34" charset="0"/>
              </a:defRPr>
            </a:lvl2pPr>
            <a:lvl3pPr marL="1143000" indent="-228600" defTabSz="801688">
              <a:defRPr>
                <a:solidFill>
                  <a:schemeClr val="tx1"/>
                </a:solidFill>
                <a:latin typeface="Calibri" pitchFamily="34" charset="0"/>
              </a:defRPr>
            </a:lvl3pPr>
            <a:lvl4pPr marL="1600200" indent="-228600" defTabSz="801688">
              <a:defRPr>
                <a:solidFill>
                  <a:schemeClr val="tx1"/>
                </a:solidFill>
                <a:latin typeface="Calibri" pitchFamily="34" charset="0"/>
              </a:defRPr>
            </a:lvl4pPr>
            <a:lvl5pPr marL="2057400" indent="-228600" defTabSz="801688">
              <a:defRPr>
                <a:solidFill>
                  <a:schemeClr val="tx1"/>
                </a:solidFill>
                <a:latin typeface="Calibri" pitchFamily="34" charset="0"/>
              </a:defRPr>
            </a:lvl5pPr>
            <a:lvl6pPr marL="2514600" indent="-228600" defTabSz="801688" fontAlgn="base">
              <a:spcBef>
                <a:spcPct val="0"/>
              </a:spcBef>
              <a:spcAft>
                <a:spcPct val="0"/>
              </a:spcAft>
              <a:defRPr>
                <a:solidFill>
                  <a:schemeClr val="tx1"/>
                </a:solidFill>
                <a:latin typeface="Calibri" pitchFamily="34" charset="0"/>
              </a:defRPr>
            </a:lvl6pPr>
            <a:lvl7pPr marL="2971800" indent="-228600" defTabSz="801688" fontAlgn="base">
              <a:spcBef>
                <a:spcPct val="0"/>
              </a:spcBef>
              <a:spcAft>
                <a:spcPct val="0"/>
              </a:spcAft>
              <a:defRPr>
                <a:solidFill>
                  <a:schemeClr val="tx1"/>
                </a:solidFill>
                <a:latin typeface="Calibri" pitchFamily="34" charset="0"/>
              </a:defRPr>
            </a:lvl7pPr>
            <a:lvl8pPr marL="3429000" indent="-228600" defTabSz="801688" fontAlgn="base">
              <a:spcBef>
                <a:spcPct val="0"/>
              </a:spcBef>
              <a:spcAft>
                <a:spcPct val="0"/>
              </a:spcAft>
              <a:defRPr>
                <a:solidFill>
                  <a:schemeClr val="tx1"/>
                </a:solidFill>
                <a:latin typeface="Calibri" pitchFamily="34" charset="0"/>
              </a:defRPr>
            </a:lvl8pPr>
            <a:lvl9pPr marL="3886200" indent="-228600" defTabSz="801688" fontAlgn="base">
              <a:spcBef>
                <a:spcPct val="0"/>
              </a:spcBef>
              <a:spcAft>
                <a:spcPct val="0"/>
              </a:spcAft>
              <a:defRPr>
                <a:solidFill>
                  <a:schemeClr val="tx1"/>
                </a:solidFill>
                <a:latin typeface="Calibri" pitchFamily="34" charset="0"/>
              </a:defRPr>
            </a:lvl9pPr>
          </a:lstStyle>
          <a:p>
            <a:pPr>
              <a:spcBef>
                <a:spcPct val="20000"/>
              </a:spcBef>
            </a:pPr>
            <a:r>
              <a:rPr lang="en-US" sz="1100" b="1" noProof="1">
                <a:solidFill>
                  <a:srgbClr val="080808"/>
                </a:solidFill>
                <a:latin typeface="Arial" charset="0"/>
                <a:ea typeface="ＭＳ Ｐゴシック" pitchFamily="34" charset="-128"/>
              </a:rPr>
              <a:t>MAINSTREAM</a:t>
            </a:r>
          </a:p>
        </p:txBody>
      </p:sp>
      <p:sp>
        <p:nvSpPr>
          <p:cNvPr id="31756" name="TextBox 17"/>
          <p:cNvSpPr txBox="1">
            <a:spLocks noChangeArrowheads="1"/>
          </p:cNvSpPr>
          <p:nvPr/>
        </p:nvSpPr>
        <p:spPr bwMode="auto">
          <a:xfrm>
            <a:off x="4437063" y="1081088"/>
            <a:ext cx="22399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1100" dirty="0">
                <a:solidFill>
                  <a:srgbClr val="595959"/>
                </a:solidFill>
                <a:latin typeface="Arial" charset="0"/>
                <a:ea typeface="ＭＳ Ｐゴシック" pitchFamily="34" charset="-128"/>
              </a:rPr>
              <a:t>None</a:t>
            </a:r>
          </a:p>
        </p:txBody>
      </p:sp>
      <p:grpSp>
        <p:nvGrpSpPr>
          <p:cNvPr id="31757" name="Group 69"/>
          <p:cNvGrpSpPr>
            <a:grpSpLocks/>
          </p:cNvGrpSpPr>
          <p:nvPr/>
        </p:nvGrpSpPr>
        <p:grpSpPr bwMode="auto">
          <a:xfrm>
            <a:off x="3668713" y="823913"/>
            <a:ext cx="539750" cy="539750"/>
            <a:chOff x="1511947" y="2498530"/>
            <a:chExt cx="552224" cy="635870"/>
          </a:xfrm>
        </p:grpSpPr>
        <p:sp>
          <p:nvSpPr>
            <p:cNvPr id="114" name="Donut 113"/>
            <p:cNvSpPr/>
            <p:nvPr/>
          </p:nvSpPr>
          <p:spPr>
            <a:xfrm>
              <a:off x="1511947" y="2498530"/>
              <a:ext cx="552224" cy="635870"/>
            </a:xfrm>
            <a:prstGeom prst="donut">
              <a:avLst>
                <a:gd name="adj" fmla="val 14855"/>
              </a:avLst>
            </a:prstGeom>
            <a:gradFill flip="none" rotWithShape="1">
              <a:gsLst>
                <a:gs pos="0">
                  <a:schemeClr val="accent5">
                    <a:lumMod val="50000"/>
                  </a:schemeClr>
                </a:gs>
                <a:gs pos="100000">
                  <a:schemeClr val="accent5"/>
                </a:gs>
              </a:gsLst>
              <a:path path="circle">
                <a:fillToRect l="100000" t="100000"/>
              </a:path>
              <a:tileRect r="-100000" b="-100000"/>
            </a:gra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sp>
          <p:nvSpPr>
            <p:cNvPr id="115" name="Pie 114"/>
            <p:cNvSpPr/>
            <p:nvPr/>
          </p:nvSpPr>
          <p:spPr>
            <a:xfrm>
              <a:off x="1615895" y="2618223"/>
              <a:ext cx="337831" cy="389003"/>
            </a:xfrm>
            <a:prstGeom prst="pie">
              <a:avLst>
                <a:gd name="adj1" fmla="val 16252264"/>
                <a:gd name="adj2" fmla="val 16161732"/>
              </a:avLst>
            </a:prstGeom>
            <a:solidFill>
              <a:schemeClr val="accent6">
                <a:lumMod val="50000"/>
              </a:schemeClr>
            </a:soli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grpSp>
      <p:grpSp>
        <p:nvGrpSpPr>
          <p:cNvPr id="31758" name="Group 66"/>
          <p:cNvGrpSpPr>
            <a:grpSpLocks/>
          </p:cNvGrpSpPr>
          <p:nvPr/>
        </p:nvGrpSpPr>
        <p:grpSpPr bwMode="auto">
          <a:xfrm>
            <a:off x="3663950" y="1493838"/>
            <a:ext cx="542925" cy="542925"/>
            <a:chOff x="1333500" y="2514599"/>
            <a:chExt cx="657225" cy="657225"/>
          </a:xfrm>
        </p:grpSpPr>
        <p:sp>
          <p:nvSpPr>
            <p:cNvPr id="117" name="Donut 116"/>
            <p:cNvSpPr/>
            <p:nvPr/>
          </p:nvSpPr>
          <p:spPr>
            <a:xfrm>
              <a:off x="1333500" y="2514599"/>
              <a:ext cx="657225" cy="657225"/>
            </a:xfrm>
            <a:prstGeom prst="donut">
              <a:avLst>
                <a:gd name="adj" fmla="val 14855"/>
              </a:avLst>
            </a:prstGeom>
            <a:gradFill flip="none" rotWithShape="1">
              <a:gsLst>
                <a:gs pos="0">
                  <a:schemeClr val="accent5">
                    <a:lumMod val="50000"/>
                  </a:schemeClr>
                </a:gs>
                <a:gs pos="100000">
                  <a:schemeClr val="accent5"/>
                </a:gs>
              </a:gsLst>
              <a:path path="circle">
                <a:fillToRect l="100000" t="100000"/>
              </a:path>
              <a:tileRect r="-100000" b="-100000"/>
            </a:gra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sp>
          <p:nvSpPr>
            <p:cNvPr id="118" name="Pie 117"/>
            <p:cNvSpPr/>
            <p:nvPr/>
          </p:nvSpPr>
          <p:spPr>
            <a:xfrm>
              <a:off x="1462255" y="2643353"/>
              <a:ext cx="399716" cy="399716"/>
            </a:xfrm>
            <a:prstGeom prst="pie">
              <a:avLst>
                <a:gd name="adj1" fmla="val 16252264"/>
                <a:gd name="adj2" fmla="val 9062718"/>
              </a:avLst>
            </a:prstGeom>
            <a:solidFill>
              <a:schemeClr val="accent6">
                <a:lumMod val="50000"/>
              </a:schemeClr>
            </a:soli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grpSp>
      <p:grpSp>
        <p:nvGrpSpPr>
          <p:cNvPr id="119" name="Group 118"/>
          <p:cNvGrpSpPr>
            <a:grpSpLocks/>
          </p:cNvGrpSpPr>
          <p:nvPr/>
        </p:nvGrpSpPr>
        <p:grpSpPr bwMode="auto">
          <a:xfrm>
            <a:off x="3668396" y="2568155"/>
            <a:ext cx="542925" cy="542925"/>
            <a:chOff x="1411834" y="2532046"/>
            <a:chExt cx="657225" cy="657225"/>
          </a:xfrm>
          <a:gradFill>
            <a:gsLst>
              <a:gs pos="0">
                <a:schemeClr val="accent5">
                  <a:lumMod val="50000"/>
                </a:schemeClr>
              </a:gs>
              <a:gs pos="100000">
                <a:schemeClr val="accent5"/>
              </a:gs>
            </a:gsLst>
          </a:gradFill>
        </p:grpSpPr>
        <p:sp>
          <p:nvSpPr>
            <p:cNvPr id="120" name="Donut 119"/>
            <p:cNvSpPr/>
            <p:nvPr/>
          </p:nvSpPr>
          <p:spPr>
            <a:xfrm>
              <a:off x="1411834" y="2532046"/>
              <a:ext cx="657225" cy="657225"/>
            </a:xfrm>
            <a:prstGeom prst="donut">
              <a:avLst>
                <a:gd name="adj" fmla="val 14855"/>
              </a:avLst>
            </a:prstGeom>
            <a:grp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sp>
          <p:nvSpPr>
            <p:cNvPr id="121" name="Pie 120"/>
            <p:cNvSpPr/>
            <p:nvPr/>
          </p:nvSpPr>
          <p:spPr>
            <a:xfrm>
              <a:off x="1540589" y="2660801"/>
              <a:ext cx="399716" cy="399716"/>
            </a:xfrm>
            <a:prstGeom prst="pie">
              <a:avLst>
                <a:gd name="adj1" fmla="val 16252264"/>
                <a:gd name="adj2" fmla="val 2393927"/>
              </a:avLst>
            </a:prstGeom>
            <a:solidFill>
              <a:schemeClr val="accent6">
                <a:lumMod val="50000"/>
              </a:schemeClr>
            </a:soli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grpSp>
      <p:grpSp>
        <p:nvGrpSpPr>
          <p:cNvPr id="122" name="Group 63"/>
          <p:cNvGrpSpPr>
            <a:grpSpLocks/>
          </p:cNvGrpSpPr>
          <p:nvPr/>
        </p:nvGrpSpPr>
        <p:grpSpPr bwMode="auto">
          <a:xfrm>
            <a:off x="3663170" y="4476863"/>
            <a:ext cx="542925" cy="542925"/>
            <a:chOff x="1411834" y="2532046"/>
            <a:chExt cx="657225" cy="657225"/>
          </a:xfrm>
          <a:gradFill>
            <a:gsLst>
              <a:gs pos="0">
                <a:schemeClr val="accent5">
                  <a:lumMod val="50000"/>
                </a:schemeClr>
              </a:gs>
              <a:gs pos="100000">
                <a:schemeClr val="accent5"/>
              </a:gs>
            </a:gsLst>
          </a:gradFill>
        </p:grpSpPr>
        <p:sp>
          <p:nvSpPr>
            <p:cNvPr id="123" name="Donut 122"/>
            <p:cNvSpPr/>
            <p:nvPr/>
          </p:nvSpPr>
          <p:spPr>
            <a:xfrm>
              <a:off x="1411834" y="2532046"/>
              <a:ext cx="657225" cy="657225"/>
            </a:xfrm>
            <a:prstGeom prst="donut">
              <a:avLst>
                <a:gd name="adj" fmla="val 14855"/>
              </a:avLst>
            </a:prstGeom>
            <a:grp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sp>
          <p:nvSpPr>
            <p:cNvPr id="124" name="Pie 123"/>
            <p:cNvSpPr/>
            <p:nvPr/>
          </p:nvSpPr>
          <p:spPr>
            <a:xfrm>
              <a:off x="1540589" y="2660801"/>
              <a:ext cx="399716" cy="399716"/>
            </a:xfrm>
            <a:prstGeom prst="pie">
              <a:avLst>
                <a:gd name="adj1" fmla="val 16252264"/>
                <a:gd name="adj2" fmla="val 18866768"/>
              </a:avLst>
            </a:prstGeom>
            <a:solidFill>
              <a:schemeClr val="accent6">
                <a:lumMod val="50000"/>
              </a:schemeClr>
            </a:soli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grpSp>
      <p:sp>
        <p:nvSpPr>
          <p:cNvPr id="63" name="Rectangle 62"/>
          <p:cNvSpPr/>
          <p:nvPr/>
        </p:nvSpPr>
        <p:spPr bwMode="auto">
          <a:xfrm>
            <a:off x="1801813" y="2095500"/>
            <a:ext cx="776287" cy="3992563"/>
          </a:xfrm>
          <a:prstGeom prst="rect">
            <a:avLst/>
          </a:prstGeom>
          <a:solidFill>
            <a:schemeClr val="accent5">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a typeface="ＭＳ Ｐゴシック" pitchFamily="-109" charset="-128"/>
              <a:cs typeface="Arial"/>
            </a:endParaRPr>
          </a:p>
        </p:txBody>
      </p:sp>
      <p:grpSp>
        <p:nvGrpSpPr>
          <p:cNvPr id="64" name="Group 63"/>
          <p:cNvGrpSpPr>
            <a:grpSpLocks/>
          </p:cNvGrpSpPr>
          <p:nvPr/>
        </p:nvGrpSpPr>
        <p:grpSpPr bwMode="auto">
          <a:xfrm>
            <a:off x="1146314" y="2196571"/>
            <a:ext cx="542925" cy="542925"/>
            <a:chOff x="1411834" y="2532046"/>
            <a:chExt cx="657225" cy="657225"/>
          </a:xfrm>
          <a:gradFill>
            <a:gsLst>
              <a:gs pos="0">
                <a:schemeClr val="accent5">
                  <a:lumMod val="50000"/>
                </a:schemeClr>
              </a:gs>
              <a:gs pos="100000">
                <a:schemeClr val="accent5"/>
              </a:gs>
            </a:gsLst>
          </a:gradFill>
        </p:grpSpPr>
        <p:sp>
          <p:nvSpPr>
            <p:cNvPr id="66" name="Donut 65"/>
            <p:cNvSpPr/>
            <p:nvPr/>
          </p:nvSpPr>
          <p:spPr>
            <a:xfrm>
              <a:off x="1411834" y="2532046"/>
              <a:ext cx="657225" cy="657225"/>
            </a:xfrm>
            <a:prstGeom prst="donut">
              <a:avLst>
                <a:gd name="adj" fmla="val 14855"/>
              </a:avLst>
            </a:prstGeom>
            <a:grp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sp>
          <p:nvSpPr>
            <p:cNvPr id="68" name="Pie 67"/>
            <p:cNvSpPr/>
            <p:nvPr/>
          </p:nvSpPr>
          <p:spPr>
            <a:xfrm>
              <a:off x="1540589" y="2660801"/>
              <a:ext cx="399716" cy="399716"/>
            </a:xfrm>
            <a:prstGeom prst="pie">
              <a:avLst>
                <a:gd name="adj1" fmla="val 16252264"/>
                <a:gd name="adj2" fmla="val 2393927"/>
              </a:avLst>
            </a:prstGeom>
            <a:solidFill>
              <a:schemeClr val="accent6">
                <a:lumMod val="50000"/>
              </a:schemeClr>
            </a:soli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grpSp>
      <p:grpSp>
        <p:nvGrpSpPr>
          <p:cNvPr id="31763" name="Group 66"/>
          <p:cNvGrpSpPr>
            <a:grpSpLocks/>
          </p:cNvGrpSpPr>
          <p:nvPr/>
        </p:nvGrpSpPr>
        <p:grpSpPr bwMode="auto">
          <a:xfrm>
            <a:off x="1916113" y="1470025"/>
            <a:ext cx="542925" cy="542925"/>
            <a:chOff x="1333500" y="2514599"/>
            <a:chExt cx="657225" cy="657225"/>
          </a:xfrm>
        </p:grpSpPr>
        <p:sp>
          <p:nvSpPr>
            <p:cNvPr id="76" name="Donut 75"/>
            <p:cNvSpPr/>
            <p:nvPr/>
          </p:nvSpPr>
          <p:spPr>
            <a:xfrm>
              <a:off x="1333500" y="2514599"/>
              <a:ext cx="657225" cy="657225"/>
            </a:xfrm>
            <a:prstGeom prst="donut">
              <a:avLst>
                <a:gd name="adj" fmla="val 14855"/>
              </a:avLst>
            </a:prstGeom>
            <a:gradFill flip="none" rotWithShape="1">
              <a:gsLst>
                <a:gs pos="0">
                  <a:schemeClr val="accent5">
                    <a:lumMod val="50000"/>
                  </a:schemeClr>
                </a:gs>
                <a:gs pos="100000">
                  <a:schemeClr val="accent5"/>
                </a:gs>
              </a:gsLst>
              <a:path path="circle">
                <a:fillToRect l="100000" t="100000"/>
              </a:path>
              <a:tileRect r="-100000" b="-100000"/>
            </a:gra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sp>
          <p:nvSpPr>
            <p:cNvPr id="77" name="Pie 76"/>
            <p:cNvSpPr/>
            <p:nvPr/>
          </p:nvSpPr>
          <p:spPr>
            <a:xfrm>
              <a:off x="1462254" y="2643354"/>
              <a:ext cx="399716" cy="399716"/>
            </a:xfrm>
            <a:prstGeom prst="pie">
              <a:avLst>
                <a:gd name="adj1" fmla="val 16252264"/>
                <a:gd name="adj2" fmla="val 9062718"/>
              </a:avLst>
            </a:prstGeom>
            <a:solidFill>
              <a:schemeClr val="accent6">
                <a:lumMod val="50000"/>
              </a:schemeClr>
            </a:soli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grpSp>
      <p:sp>
        <p:nvSpPr>
          <p:cNvPr id="104" name="Rectangle 103"/>
          <p:cNvSpPr/>
          <p:nvPr/>
        </p:nvSpPr>
        <p:spPr bwMode="auto">
          <a:xfrm>
            <a:off x="257175" y="3573463"/>
            <a:ext cx="776288" cy="2514600"/>
          </a:xfrm>
          <a:prstGeom prst="rect">
            <a:avLst/>
          </a:prstGeom>
          <a:solidFill>
            <a:schemeClr val="accent6">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a typeface="ＭＳ Ｐゴシック" pitchFamily="-109" charset="-128"/>
              <a:cs typeface="Arial"/>
            </a:endParaRPr>
          </a:p>
        </p:txBody>
      </p:sp>
      <p:sp>
        <p:nvSpPr>
          <p:cNvPr id="105" name="Rectangle 104"/>
          <p:cNvSpPr/>
          <p:nvPr/>
        </p:nvSpPr>
        <p:spPr bwMode="auto">
          <a:xfrm>
            <a:off x="1028700" y="2820988"/>
            <a:ext cx="777875" cy="3267075"/>
          </a:xfrm>
          <a:prstGeom prst="rect">
            <a:avLst/>
          </a:prstGeom>
          <a:solidFill>
            <a:schemeClr val="accent6">
              <a:lumMod val="5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a typeface="ＭＳ Ｐゴシック" pitchFamily="-109" charset="-128"/>
              <a:cs typeface="Arial"/>
            </a:endParaRPr>
          </a:p>
        </p:txBody>
      </p:sp>
      <p:sp>
        <p:nvSpPr>
          <p:cNvPr id="106" name="Rectangle 105"/>
          <p:cNvSpPr/>
          <p:nvPr/>
        </p:nvSpPr>
        <p:spPr bwMode="auto">
          <a:xfrm>
            <a:off x="2573338" y="1514475"/>
            <a:ext cx="777875" cy="4572000"/>
          </a:xfrm>
          <a:prstGeom prst="rect">
            <a:avLst/>
          </a:prstGeom>
          <a:solidFill>
            <a:schemeClr val="accent5">
              <a:lumMod val="5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a typeface="ＭＳ Ｐゴシック" pitchFamily="-109" charset="-128"/>
              <a:cs typeface="Arial"/>
            </a:endParaRPr>
          </a:p>
        </p:txBody>
      </p:sp>
      <p:grpSp>
        <p:nvGrpSpPr>
          <p:cNvPr id="31767" name="Group 53"/>
          <p:cNvGrpSpPr>
            <a:grpSpLocks/>
          </p:cNvGrpSpPr>
          <p:nvPr/>
        </p:nvGrpSpPr>
        <p:grpSpPr bwMode="auto">
          <a:xfrm>
            <a:off x="436563" y="2924175"/>
            <a:ext cx="430212" cy="1917700"/>
            <a:chOff x="822343" y="4359245"/>
            <a:chExt cx="228600" cy="1582040"/>
          </a:xfrm>
        </p:grpSpPr>
        <p:sp>
          <p:nvSpPr>
            <p:cNvPr id="31792" name="Rektangel 91"/>
            <p:cNvSpPr>
              <a:spLocks noChangeArrowheads="1"/>
            </p:cNvSpPr>
            <p:nvPr/>
          </p:nvSpPr>
          <p:spPr bwMode="auto">
            <a:xfrm rot="-5400000">
              <a:off x="231075" y="4987263"/>
              <a:ext cx="1411135" cy="15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a:solidFill>
                    <a:srgbClr val="080808"/>
                  </a:solidFill>
                  <a:latin typeface="Arial" charset="0"/>
                </a:rPr>
                <a:t>Emergent</a:t>
              </a:r>
            </a:p>
          </p:txBody>
        </p:sp>
        <p:sp>
          <p:nvSpPr>
            <p:cNvPr id="31793" name="Isosceles Triangle 55"/>
            <p:cNvSpPr>
              <a:spLocks noChangeArrowheads="1"/>
            </p:cNvSpPr>
            <p:nvPr/>
          </p:nvSpPr>
          <p:spPr bwMode="auto">
            <a:xfrm rot="10800000">
              <a:off x="822343" y="5799998"/>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a:latin typeface="Arial" charset="0"/>
              </a:endParaRPr>
            </a:p>
          </p:txBody>
        </p:sp>
      </p:grpSp>
      <p:grpSp>
        <p:nvGrpSpPr>
          <p:cNvPr id="31768" name="Group 56"/>
          <p:cNvGrpSpPr>
            <a:grpSpLocks/>
          </p:cNvGrpSpPr>
          <p:nvPr/>
        </p:nvGrpSpPr>
        <p:grpSpPr bwMode="auto">
          <a:xfrm>
            <a:off x="1201738" y="2501900"/>
            <a:ext cx="431800" cy="1770063"/>
            <a:chOff x="656041" y="4772313"/>
            <a:chExt cx="228600" cy="1458214"/>
          </a:xfrm>
        </p:grpSpPr>
        <p:sp>
          <p:nvSpPr>
            <p:cNvPr id="31790" name="Rektangel 91"/>
            <p:cNvSpPr>
              <a:spLocks noChangeArrowheads="1"/>
            </p:cNvSpPr>
            <p:nvPr/>
          </p:nvSpPr>
          <p:spPr bwMode="auto">
            <a:xfrm rot="-5400000">
              <a:off x="126686" y="5338418"/>
              <a:ext cx="1287310" cy="15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a:solidFill>
                    <a:srgbClr val="080808"/>
                  </a:solidFill>
                  <a:latin typeface="Arial" charset="0"/>
                </a:rPr>
                <a:t>Experimental</a:t>
              </a:r>
            </a:p>
          </p:txBody>
        </p:sp>
        <p:sp>
          <p:nvSpPr>
            <p:cNvPr id="31791" name="Isosceles Triangle 58"/>
            <p:cNvSpPr>
              <a:spLocks noChangeArrowheads="1"/>
            </p:cNvSpPr>
            <p:nvPr/>
          </p:nvSpPr>
          <p:spPr bwMode="auto">
            <a:xfrm rot="10800000">
              <a:off x="656041" y="6089240"/>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a:latin typeface="Arial" charset="0"/>
              </a:endParaRPr>
            </a:p>
          </p:txBody>
        </p:sp>
      </p:grpSp>
      <p:grpSp>
        <p:nvGrpSpPr>
          <p:cNvPr id="31769" name="Group 59"/>
          <p:cNvGrpSpPr>
            <a:grpSpLocks/>
          </p:cNvGrpSpPr>
          <p:nvPr/>
        </p:nvGrpSpPr>
        <p:grpSpPr bwMode="auto">
          <a:xfrm>
            <a:off x="2752725" y="1454150"/>
            <a:ext cx="430213" cy="1644650"/>
            <a:chOff x="991466" y="4598099"/>
            <a:chExt cx="228600" cy="1355916"/>
          </a:xfrm>
        </p:grpSpPr>
        <p:sp>
          <p:nvSpPr>
            <p:cNvPr id="31788" name="Rektangel 91"/>
            <p:cNvSpPr>
              <a:spLocks noChangeArrowheads="1"/>
            </p:cNvSpPr>
            <p:nvPr/>
          </p:nvSpPr>
          <p:spPr bwMode="auto">
            <a:xfrm rot="-5400000">
              <a:off x="521267" y="5098892"/>
              <a:ext cx="1185011" cy="1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a:solidFill>
                    <a:srgbClr val="080808"/>
                  </a:solidFill>
                  <a:latin typeface="Arial" charset="0"/>
                </a:rPr>
                <a:t>Mainstream</a:t>
              </a:r>
            </a:p>
          </p:txBody>
        </p:sp>
        <p:sp>
          <p:nvSpPr>
            <p:cNvPr id="31789" name="Isosceles Triangle 61"/>
            <p:cNvSpPr>
              <a:spLocks noChangeArrowheads="1"/>
            </p:cNvSpPr>
            <p:nvPr/>
          </p:nvSpPr>
          <p:spPr bwMode="auto">
            <a:xfrm rot="10800000">
              <a:off x="991466" y="5812728"/>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a:latin typeface="Arial" charset="0"/>
              </a:endParaRPr>
            </a:p>
          </p:txBody>
        </p:sp>
      </p:grpSp>
      <p:grpSp>
        <p:nvGrpSpPr>
          <p:cNvPr id="31770" name="Group 69"/>
          <p:cNvGrpSpPr>
            <a:grpSpLocks/>
          </p:cNvGrpSpPr>
          <p:nvPr/>
        </p:nvGrpSpPr>
        <p:grpSpPr bwMode="auto">
          <a:xfrm>
            <a:off x="2703513" y="892175"/>
            <a:ext cx="539750" cy="539750"/>
            <a:chOff x="1511947" y="2498530"/>
            <a:chExt cx="552224" cy="635870"/>
          </a:xfrm>
        </p:grpSpPr>
        <p:sp>
          <p:nvSpPr>
            <p:cNvPr id="91" name="Donut 90"/>
            <p:cNvSpPr/>
            <p:nvPr/>
          </p:nvSpPr>
          <p:spPr>
            <a:xfrm>
              <a:off x="1511947" y="2498530"/>
              <a:ext cx="552224" cy="635870"/>
            </a:xfrm>
            <a:prstGeom prst="donut">
              <a:avLst>
                <a:gd name="adj" fmla="val 14855"/>
              </a:avLst>
            </a:prstGeom>
            <a:gradFill flip="none" rotWithShape="1">
              <a:gsLst>
                <a:gs pos="0">
                  <a:schemeClr val="accent5">
                    <a:lumMod val="50000"/>
                  </a:schemeClr>
                </a:gs>
                <a:gs pos="100000">
                  <a:schemeClr val="accent5"/>
                </a:gs>
              </a:gsLst>
              <a:path path="circle">
                <a:fillToRect l="100000" t="100000"/>
              </a:path>
              <a:tileRect r="-100000" b="-100000"/>
            </a:gra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sp>
          <p:nvSpPr>
            <p:cNvPr id="92" name="Pie 91"/>
            <p:cNvSpPr/>
            <p:nvPr/>
          </p:nvSpPr>
          <p:spPr>
            <a:xfrm>
              <a:off x="1615895" y="2618223"/>
              <a:ext cx="337831" cy="389003"/>
            </a:xfrm>
            <a:prstGeom prst="pie">
              <a:avLst>
                <a:gd name="adj1" fmla="val 16252264"/>
                <a:gd name="adj2" fmla="val 16161732"/>
              </a:avLst>
            </a:prstGeom>
            <a:solidFill>
              <a:schemeClr val="accent6">
                <a:lumMod val="50000"/>
              </a:schemeClr>
            </a:soli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grpSp>
      <p:grpSp>
        <p:nvGrpSpPr>
          <p:cNvPr id="31771" name="Group 39"/>
          <p:cNvGrpSpPr>
            <a:grpSpLocks/>
          </p:cNvGrpSpPr>
          <p:nvPr/>
        </p:nvGrpSpPr>
        <p:grpSpPr bwMode="auto">
          <a:xfrm>
            <a:off x="1943100" y="2047875"/>
            <a:ext cx="493713" cy="1644650"/>
            <a:chOff x="2190090" y="2133516"/>
            <a:chExt cx="492443" cy="1644697"/>
          </a:xfrm>
        </p:grpSpPr>
        <p:sp>
          <p:nvSpPr>
            <p:cNvPr id="31782" name="Rektangel 91"/>
            <p:cNvSpPr>
              <a:spLocks noChangeArrowheads="1"/>
            </p:cNvSpPr>
            <p:nvPr/>
          </p:nvSpPr>
          <p:spPr bwMode="auto">
            <a:xfrm rot="-5400000">
              <a:off x="1717615" y="2605991"/>
              <a:ext cx="14373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a:solidFill>
                    <a:srgbClr val="080808"/>
                  </a:solidFill>
                  <a:latin typeface="Arial" charset="0"/>
                </a:rPr>
                <a:t>Transitioning to Mainstream</a:t>
              </a:r>
            </a:p>
          </p:txBody>
        </p:sp>
        <p:sp>
          <p:nvSpPr>
            <p:cNvPr id="31783" name="Isosceles Triangle 61"/>
            <p:cNvSpPr>
              <a:spLocks noChangeArrowheads="1"/>
            </p:cNvSpPr>
            <p:nvPr/>
          </p:nvSpPr>
          <p:spPr bwMode="auto">
            <a:xfrm rot="10800000">
              <a:off x="2205744" y="3606835"/>
              <a:ext cx="430947" cy="171378"/>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a:latin typeface="Arial" charset="0"/>
              </a:endParaRPr>
            </a:p>
          </p:txBody>
        </p:sp>
      </p:grpSp>
      <p:sp>
        <p:nvSpPr>
          <p:cNvPr id="45" name="Freeform 44"/>
          <p:cNvSpPr/>
          <p:nvPr/>
        </p:nvSpPr>
        <p:spPr>
          <a:xfrm>
            <a:off x="255588" y="2957513"/>
            <a:ext cx="3094037" cy="3135312"/>
          </a:xfrm>
          <a:custGeom>
            <a:avLst/>
            <a:gdLst>
              <a:gd name="connsiteX0" fmla="*/ 0 w 3093522"/>
              <a:gd name="connsiteY0" fmla="*/ 3135085 h 3135085"/>
              <a:gd name="connsiteX1" fmla="*/ 3093522 w 3093522"/>
              <a:gd name="connsiteY1" fmla="*/ 3135085 h 3135085"/>
              <a:gd name="connsiteX2" fmla="*/ 3093522 w 3093522"/>
              <a:gd name="connsiteY2" fmla="*/ 0 h 3135085"/>
              <a:gd name="connsiteX3" fmla="*/ 5938 w 3093522"/>
              <a:gd name="connsiteY3" fmla="*/ 2309750 h 3135085"/>
              <a:gd name="connsiteX4" fmla="*/ 0 w 3093522"/>
              <a:gd name="connsiteY4" fmla="*/ 3135085 h 3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522" h="3135085">
                <a:moveTo>
                  <a:pt x="0" y="3135085"/>
                </a:moveTo>
                <a:lnTo>
                  <a:pt x="3093522" y="3135085"/>
                </a:lnTo>
                <a:lnTo>
                  <a:pt x="3093522" y="0"/>
                </a:lnTo>
                <a:lnTo>
                  <a:pt x="5938" y="2309750"/>
                </a:lnTo>
                <a:cubicBezTo>
                  <a:pt x="3959" y="2584862"/>
                  <a:pt x="1979" y="2859973"/>
                  <a:pt x="0" y="313508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9" name="Group 63"/>
          <p:cNvGrpSpPr>
            <a:grpSpLocks/>
          </p:cNvGrpSpPr>
          <p:nvPr/>
        </p:nvGrpSpPr>
        <p:grpSpPr bwMode="auto">
          <a:xfrm>
            <a:off x="411162" y="2949228"/>
            <a:ext cx="542925" cy="542925"/>
            <a:chOff x="1411834" y="2532046"/>
            <a:chExt cx="657225" cy="657225"/>
          </a:xfrm>
          <a:gradFill>
            <a:gsLst>
              <a:gs pos="0">
                <a:schemeClr val="accent5">
                  <a:lumMod val="50000"/>
                </a:schemeClr>
              </a:gs>
              <a:gs pos="100000">
                <a:schemeClr val="accent5"/>
              </a:gs>
            </a:gsLst>
          </a:gradFill>
        </p:grpSpPr>
        <p:sp>
          <p:nvSpPr>
            <p:cNvPr id="110" name="Donut 109"/>
            <p:cNvSpPr/>
            <p:nvPr/>
          </p:nvSpPr>
          <p:spPr>
            <a:xfrm>
              <a:off x="1411834" y="2532046"/>
              <a:ext cx="657225" cy="657225"/>
            </a:xfrm>
            <a:prstGeom prst="donut">
              <a:avLst>
                <a:gd name="adj" fmla="val 14855"/>
              </a:avLst>
            </a:prstGeom>
            <a:grp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sp>
          <p:nvSpPr>
            <p:cNvPr id="111" name="Pie 110"/>
            <p:cNvSpPr/>
            <p:nvPr/>
          </p:nvSpPr>
          <p:spPr>
            <a:xfrm>
              <a:off x="1540589" y="2660801"/>
              <a:ext cx="399716" cy="399716"/>
            </a:xfrm>
            <a:prstGeom prst="pie">
              <a:avLst>
                <a:gd name="adj1" fmla="val 16252264"/>
                <a:gd name="adj2" fmla="val 18866768"/>
              </a:avLst>
            </a:prstGeom>
            <a:solidFill>
              <a:schemeClr val="accent6">
                <a:lumMod val="50000"/>
              </a:schemeClr>
            </a:solidFill>
            <a:ln w="9" cap="flat">
              <a:noFill/>
              <a:prstDash val="solid"/>
              <a:miter lim="800000"/>
              <a:headEnd/>
              <a:tailEnd/>
            </a:ln>
          </p:spPr>
          <p:txBody>
            <a:bodyPr/>
            <a:lstStyle/>
            <a:p>
              <a:pPr fontAlgn="auto">
                <a:spcBef>
                  <a:spcPts val="0"/>
                </a:spcBef>
                <a:spcAft>
                  <a:spcPts val="0"/>
                </a:spcAft>
                <a:defRPr/>
              </a:pPr>
              <a:endParaRPr lang="en-US">
                <a:latin typeface="Arial"/>
                <a:ea typeface="ＭＳ Ｐゴシック" pitchFamily="-109" charset="-128"/>
                <a:cs typeface="Arial"/>
              </a:endParaRPr>
            </a:p>
          </p:txBody>
        </p:sp>
      </p:grpSp>
      <p:grpSp>
        <p:nvGrpSpPr>
          <p:cNvPr id="31774" name="Group 38"/>
          <p:cNvGrpSpPr>
            <a:grpSpLocks/>
          </p:cNvGrpSpPr>
          <p:nvPr/>
        </p:nvGrpSpPr>
        <p:grpSpPr bwMode="auto">
          <a:xfrm>
            <a:off x="1562100" y="4292600"/>
            <a:ext cx="1371600" cy="577850"/>
            <a:chOff x="1716913" y="4527446"/>
            <a:chExt cx="1371600" cy="457200"/>
          </a:xfrm>
        </p:grpSpPr>
        <p:sp>
          <p:nvSpPr>
            <p:cNvPr id="74" name="_color1"/>
            <p:cNvSpPr>
              <a:spLocks/>
            </p:cNvSpPr>
            <p:nvPr/>
          </p:nvSpPr>
          <p:spPr bwMode="gray">
            <a:xfrm>
              <a:off x="1718501" y="4534982"/>
              <a:ext cx="1363662" cy="447152"/>
            </a:xfrm>
            <a:custGeom>
              <a:avLst/>
              <a:gdLst>
                <a:gd name="connsiteX0" fmla="*/ 0 w 10000"/>
                <a:gd name="connsiteY0" fmla="*/ 10000 h 10000"/>
                <a:gd name="connsiteX1" fmla="*/ 9114 w 10000"/>
                <a:gd name="connsiteY1" fmla="*/ 10000 h 10000"/>
                <a:gd name="connsiteX2" fmla="*/ 10000 w 10000"/>
                <a:gd name="connsiteY2" fmla="*/ 4917 h 10000"/>
                <a:gd name="connsiteX3" fmla="*/ 963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767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83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322 w 10000"/>
                <a:gd name="connsiteY1" fmla="*/ 9791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975 w 10000"/>
                <a:gd name="connsiteY1" fmla="*/ 9999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lnTo>
                    <a:pt x="8975" y="9999"/>
                  </a:lnTo>
                  <a:lnTo>
                    <a:pt x="10000" y="4917"/>
                  </a:lnTo>
                  <a:cubicBezTo>
                    <a:pt x="9877" y="3278"/>
                    <a:pt x="9126" y="1639"/>
                    <a:pt x="9003" y="0"/>
                  </a:cubicBezTo>
                  <a:lnTo>
                    <a:pt x="0" y="0"/>
                  </a:lnTo>
                  <a:lnTo>
                    <a:pt x="0" y="1000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noProof="1">
                <a:solidFill>
                  <a:schemeClr val="tx1"/>
                </a:solidFill>
                <a:latin typeface="Arial"/>
                <a:ea typeface="ＭＳ Ｐゴシック" pitchFamily="-109" charset="-128"/>
                <a:cs typeface="Arial"/>
              </a:endParaRPr>
            </a:p>
          </p:txBody>
        </p:sp>
        <p:sp>
          <p:nvSpPr>
            <p:cNvPr id="71" name="_color1"/>
            <p:cNvSpPr>
              <a:spLocks/>
            </p:cNvSpPr>
            <p:nvPr/>
          </p:nvSpPr>
          <p:spPr bwMode="gray">
            <a:xfrm>
              <a:off x="1716913" y="4527446"/>
              <a:ext cx="1371600" cy="457200"/>
            </a:xfrm>
            <a:custGeom>
              <a:avLst/>
              <a:gdLst>
                <a:gd name="connsiteX0" fmla="*/ 0 w 10000"/>
                <a:gd name="connsiteY0" fmla="*/ 10000 h 10000"/>
                <a:gd name="connsiteX1" fmla="*/ 9114 w 10000"/>
                <a:gd name="connsiteY1" fmla="*/ 10000 h 10000"/>
                <a:gd name="connsiteX2" fmla="*/ 10000 w 10000"/>
                <a:gd name="connsiteY2" fmla="*/ 4917 h 10000"/>
                <a:gd name="connsiteX3" fmla="*/ 963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767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83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322 w 10000"/>
                <a:gd name="connsiteY1" fmla="*/ 9791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975 w 10000"/>
                <a:gd name="connsiteY1" fmla="*/ 9999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lnTo>
                    <a:pt x="8975" y="9999"/>
                  </a:lnTo>
                  <a:lnTo>
                    <a:pt x="10000" y="4917"/>
                  </a:lnTo>
                  <a:cubicBezTo>
                    <a:pt x="9877" y="3278"/>
                    <a:pt x="9126" y="1639"/>
                    <a:pt x="9003" y="0"/>
                  </a:cubicBezTo>
                  <a:lnTo>
                    <a:pt x="0" y="0"/>
                  </a:lnTo>
                  <a:lnTo>
                    <a:pt x="0" y="10000"/>
                  </a:lnTo>
                  <a:close/>
                </a:path>
              </a:pathLst>
            </a:custGeom>
            <a:solidFill>
              <a:schemeClr val="accent5">
                <a:lumMod val="75000"/>
                <a:alpha val="64706"/>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100" b="1" noProof="1">
                  <a:solidFill>
                    <a:schemeClr val="tx1"/>
                  </a:solidFill>
                  <a:latin typeface="Arial"/>
                  <a:ea typeface="ＭＳ Ｐゴシック" pitchFamily="-109" charset="-128"/>
                  <a:cs typeface="Arial"/>
                </a:rPr>
                <a:t>Main public- and</a:t>
              </a:r>
            </a:p>
            <a:p>
              <a:pPr algn="ctr" fontAlgn="auto">
                <a:spcBef>
                  <a:spcPts val="0"/>
                </a:spcBef>
                <a:spcAft>
                  <a:spcPts val="0"/>
                </a:spcAft>
                <a:defRPr/>
              </a:pPr>
              <a:r>
                <a:rPr lang="en-US" sz="1100" b="1" noProof="1">
                  <a:solidFill>
                    <a:schemeClr val="tx1"/>
                  </a:solidFill>
                  <a:latin typeface="Arial"/>
                  <a:ea typeface="ＭＳ Ｐゴシック" pitchFamily="-109" charset="-128"/>
                  <a:cs typeface="Arial"/>
                </a:rPr>
                <a:t>student-facing services</a:t>
              </a:r>
            </a:p>
          </p:txBody>
        </p:sp>
      </p:grpSp>
      <p:sp>
        <p:nvSpPr>
          <p:cNvPr id="4" name="Rectangle 3"/>
          <p:cNvSpPr/>
          <p:nvPr/>
        </p:nvSpPr>
        <p:spPr>
          <a:xfrm>
            <a:off x="255588" y="5278170"/>
            <a:ext cx="1907381" cy="8083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_color1"/>
          <p:cNvSpPr>
            <a:spLocks/>
          </p:cNvSpPr>
          <p:nvPr/>
        </p:nvSpPr>
        <p:spPr bwMode="gray">
          <a:xfrm>
            <a:off x="795338" y="4891088"/>
            <a:ext cx="1363662" cy="558800"/>
          </a:xfrm>
          <a:custGeom>
            <a:avLst/>
            <a:gdLst>
              <a:gd name="connsiteX0" fmla="*/ 0 w 10000"/>
              <a:gd name="connsiteY0" fmla="*/ 10000 h 10000"/>
              <a:gd name="connsiteX1" fmla="*/ 9114 w 10000"/>
              <a:gd name="connsiteY1" fmla="*/ 10000 h 10000"/>
              <a:gd name="connsiteX2" fmla="*/ 10000 w 10000"/>
              <a:gd name="connsiteY2" fmla="*/ 4917 h 10000"/>
              <a:gd name="connsiteX3" fmla="*/ 963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767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83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322 w 10000"/>
              <a:gd name="connsiteY1" fmla="*/ 9791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975 w 10000"/>
              <a:gd name="connsiteY1" fmla="*/ 9999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lnTo>
                  <a:pt x="8975" y="9999"/>
                </a:lnTo>
                <a:lnTo>
                  <a:pt x="10000" y="4917"/>
                </a:lnTo>
                <a:cubicBezTo>
                  <a:pt x="9877" y="3278"/>
                  <a:pt x="9126" y="1639"/>
                  <a:pt x="9003" y="0"/>
                </a:cubicBezTo>
                <a:lnTo>
                  <a:pt x="0" y="0"/>
                </a:lnTo>
                <a:lnTo>
                  <a:pt x="0" y="1000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noProof="1">
              <a:solidFill>
                <a:schemeClr val="tx1"/>
              </a:solidFill>
              <a:latin typeface="Arial"/>
              <a:ea typeface="ＭＳ Ｐゴシック" pitchFamily="-109" charset="-128"/>
              <a:cs typeface="Arial"/>
            </a:endParaRPr>
          </a:p>
        </p:txBody>
      </p:sp>
      <p:sp>
        <p:nvSpPr>
          <p:cNvPr id="70" name="_color1"/>
          <p:cNvSpPr>
            <a:spLocks/>
          </p:cNvSpPr>
          <p:nvPr/>
        </p:nvSpPr>
        <p:spPr bwMode="gray">
          <a:xfrm>
            <a:off x="791369" y="4883150"/>
            <a:ext cx="1371600" cy="571500"/>
          </a:xfrm>
          <a:custGeom>
            <a:avLst/>
            <a:gdLst>
              <a:gd name="connsiteX0" fmla="*/ 0 w 10000"/>
              <a:gd name="connsiteY0" fmla="*/ 10000 h 10000"/>
              <a:gd name="connsiteX1" fmla="*/ 9114 w 10000"/>
              <a:gd name="connsiteY1" fmla="*/ 10000 h 10000"/>
              <a:gd name="connsiteX2" fmla="*/ 10000 w 10000"/>
              <a:gd name="connsiteY2" fmla="*/ 4917 h 10000"/>
              <a:gd name="connsiteX3" fmla="*/ 963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767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83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322 w 10000"/>
              <a:gd name="connsiteY1" fmla="*/ 9791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975 w 10000"/>
              <a:gd name="connsiteY1" fmla="*/ 9999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lnTo>
                  <a:pt x="8975" y="9999"/>
                </a:lnTo>
                <a:lnTo>
                  <a:pt x="10000" y="4917"/>
                </a:lnTo>
                <a:cubicBezTo>
                  <a:pt x="9877" y="3278"/>
                  <a:pt x="9126" y="1639"/>
                  <a:pt x="9003" y="0"/>
                </a:cubicBezTo>
                <a:lnTo>
                  <a:pt x="0" y="0"/>
                </a:lnTo>
                <a:lnTo>
                  <a:pt x="0" y="10000"/>
                </a:lnTo>
                <a:close/>
              </a:path>
            </a:pathLst>
          </a:custGeom>
          <a:solidFill>
            <a:schemeClr val="accent6">
              <a:lumMod val="50000"/>
              <a:alpha val="6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100" b="1" noProof="1">
                <a:solidFill>
                  <a:schemeClr val="tx1"/>
                </a:solidFill>
                <a:latin typeface="Arial"/>
                <a:ea typeface="ＭＳ Ｐゴシック" pitchFamily="-109" charset="-128"/>
                <a:cs typeface="Arial"/>
              </a:rPr>
              <a:t>Library, IT, and </a:t>
            </a:r>
          </a:p>
          <a:p>
            <a:pPr algn="ctr" fontAlgn="auto">
              <a:spcBef>
                <a:spcPts val="0"/>
              </a:spcBef>
              <a:spcAft>
                <a:spcPts val="0"/>
              </a:spcAft>
              <a:defRPr/>
            </a:pPr>
            <a:r>
              <a:rPr lang="en-US" sz="1100" b="1" noProof="1">
                <a:solidFill>
                  <a:schemeClr val="tx1"/>
                </a:solidFill>
                <a:latin typeface="Arial"/>
                <a:ea typeface="ＭＳ Ｐゴシック" pitchFamily="-109" charset="-128"/>
                <a:cs typeface="Arial"/>
              </a:rPr>
              <a:t>key constituent services</a:t>
            </a:r>
          </a:p>
        </p:txBody>
      </p:sp>
      <p:sp>
        <p:nvSpPr>
          <p:cNvPr id="72" name="_color1"/>
          <p:cNvSpPr>
            <a:spLocks/>
          </p:cNvSpPr>
          <p:nvPr/>
        </p:nvSpPr>
        <p:spPr bwMode="gray">
          <a:xfrm>
            <a:off x="273050" y="5454650"/>
            <a:ext cx="1362075" cy="631825"/>
          </a:xfrm>
          <a:custGeom>
            <a:avLst/>
            <a:gdLst>
              <a:gd name="connsiteX0" fmla="*/ 0 w 10000"/>
              <a:gd name="connsiteY0" fmla="*/ 10000 h 10000"/>
              <a:gd name="connsiteX1" fmla="*/ 9114 w 10000"/>
              <a:gd name="connsiteY1" fmla="*/ 10000 h 10000"/>
              <a:gd name="connsiteX2" fmla="*/ 10000 w 10000"/>
              <a:gd name="connsiteY2" fmla="*/ 4917 h 10000"/>
              <a:gd name="connsiteX3" fmla="*/ 963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767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83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322 w 10000"/>
              <a:gd name="connsiteY1" fmla="*/ 9791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975 w 10000"/>
              <a:gd name="connsiteY1" fmla="*/ 9999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lnTo>
                  <a:pt x="8975" y="9999"/>
                </a:lnTo>
                <a:lnTo>
                  <a:pt x="10000" y="4917"/>
                </a:lnTo>
                <a:cubicBezTo>
                  <a:pt x="9877" y="3278"/>
                  <a:pt x="9126" y="1639"/>
                  <a:pt x="9003" y="0"/>
                </a:cubicBezTo>
                <a:lnTo>
                  <a:pt x="0" y="0"/>
                </a:lnTo>
                <a:lnTo>
                  <a:pt x="0" y="1000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noProof="1">
              <a:solidFill>
                <a:schemeClr val="tx1"/>
              </a:solidFill>
              <a:latin typeface="Arial"/>
              <a:ea typeface="ＭＳ Ｐゴシック" pitchFamily="-109" charset="-128"/>
              <a:cs typeface="Arial"/>
            </a:endParaRPr>
          </a:p>
        </p:txBody>
      </p:sp>
      <p:sp>
        <p:nvSpPr>
          <p:cNvPr id="38" name="_color1"/>
          <p:cNvSpPr>
            <a:spLocks/>
          </p:cNvSpPr>
          <p:nvPr/>
        </p:nvSpPr>
        <p:spPr bwMode="gray">
          <a:xfrm>
            <a:off x="269875" y="5449888"/>
            <a:ext cx="1371600" cy="642937"/>
          </a:xfrm>
          <a:custGeom>
            <a:avLst/>
            <a:gdLst>
              <a:gd name="connsiteX0" fmla="*/ 0 w 10000"/>
              <a:gd name="connsiteY0" fmla="*/ 10000 h 10000"/>
              <a:gd name="connsiteX1" fmla="*/ 9114 w 10000"/>
              <a:gd name="connsiteY1" fmla="*/ 10000 h 10000"/>
              <a:gd name="connsiteX2" fmla="*/ 10000 w 10000"/>
              <a:gd name="connsiteY2" fmla="*/ 4917 h 10000"/>
              <a:gd name="connsiteX3" fmla="*/ 9630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767 w 10000"/>
              <a:gd name="connsiteY1" fmla="*/ 10000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14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183 w 10000"/>
              <a:gd name="connsiteY1" fmla="*/ 9583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9322 w 10000"/>
              <a:gd name="connsiteY1" fmla="*/ 9791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 name="connsiteX0" fmla="*/ 0 w 10000"/>
              <a:gd name="connsiteY0" fmla="*/ 10000 h 10000"/>
              <a:gd name="connsiteX1" fmla="*/ 8975 w 10000"/>
              <a:gd name="connsiteY1" fmla="*/ 9999 h 10000"/>
              <a:gd name="connsiteX2" fmla="*/ 10000 w 10000"/>
              <a:gd name="connsiteY2" fmla="*/ 4917 h 10000"/>
              <a:gd name="connsiteX3" fmla="*/ 9003 w 10000"/>
              <a:gd name="connsiteY3" fmla="*/ 0 h 10000"/>
              <a:gd name="connsiteX4" fmla="*/ 0 w 10000"/>
              <a:gd name="connsiteY4" fmla="*/ 0 h 10000"/>
              <a:gd name="connsiteX5" fmla="*/ 0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lnTo>
                  <a:pt x="8975" y="9999"/>
                </a:lnTo>
                <a:lnTo>
                  <a:pt x="10000" y="4917"/>
                </a:lnTo>
                <a:cubicBezTo>
                  <a:pt x="9877" y="3278"/>
                  <a:pt x="9126" y="1639"/>
                  <a:pt x="9003" y="0"/>
                </a:cubicBezTo>
                <a:lnTo>
                  <a:pt x="0" y="0"/>
                </a:lnTo>
                <a:lnTo>
                  <a:pt x="0" y="10000"/>
                </a:lnTo>
                <a:close/>
              </a:path>
            </a:pathLst>
          </a:custGeom>
          <a:solidFill>
            <a:schemeClr val="accent6">
              <a:lumMod val="75000"/>
              <a:alpha val="6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100" b="1" noProof="1">
                <a:solidFill>
                  <a:schemeClr val="tx1"/>
                </a:solidFill>
                <a:latin typeface="Arial"/>
                <a:ea typeface="ＭＳ Ｐゴシック" pitchFamily="-109" charset="-128"/>
                <a:cs typeface="Arial"/>
              </a:rPr>
              <a:t>Peripheral services for faculty and students</a:t>
            </a:r>
          </a:p>
        </p:txBody>
      </p:sp>
      <p:graphicFrame>
        <p:nvGraphicFramePr>
          <p:cNvPr id="31779" name="Chart 77"/>
          <p:cNvGraphicFramePr>
            <a:graphicFrameLocks/>
          </p:cNvGraphicFramePr>
          <p:nvPr>
            <p:extLst>
              <p:ext uri="{D42A27DB-BD31-4B8C-83A1-F6EECF244321}">
                <p14:modId xmlns:p14="http://schemas.microsoft.com/office/powerpoint/2010/main" val="4195091674"/>
              </p:ext>
            </p:extLst>
          </p:nvPr>
        </p:nvGraphicFramePr>
        <p:xfrm>
          <a:off x="7531100" y="5303838"/>
          <a:ext cx="1358900" cy="1006475"/>
        </p:xfrm>
        <a:graphic>
          <a:graphicData uri="http://schemas.openxmlformats.org/presentationml/2006/ole">
            <mc:AlternateContent xmlns:mc="http://schemas.openxmlformats.org/markup-compatibility/2006">
              <mc:Choice xmlns:v="urn:schemas-microsoft-com:vml" Requires="v">
                <p:oleObj spid="_x0000_s6214" name="Worksheet" r:id="rId5" imgW="1358949" imgH="1003390" progId="Excel.Sheet.8">
                  <p:embed/>
                </p:oleObj>
              </mc:Choice>
              <mc:Fallback>
                <p:oleObj name="Worksheet" r:id="rId5" imgW="1358949" imgH="1003390" progId="Excel.Sheet.8">
                  <p:embed/>
                  <p:pic>
                    <p:nvPicPr>
                      <p:cNvPr id="0" name=""/>
                      <p:cNvPicPr>
                        <a:picLocks noChangeArrowheads="1"/>
                      </p:cNvPicPr>
                      <p:nvPr/>
                    </p:nvPicPr>
                    <p:blipFill>
                      <a:blip r:embed="rId6"/>
                      <a:srcRect/>
                      <a:stretch>
                        <a:fillRect/>
                      </a:stretch>
                    </p:blipFill>
                    <p:spPr bwMode="auto">
                      <a:xfrm>
                        <a:off x="7531100" y="5303838"/>
                        <a:ext cx="1358900"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16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69"/>
                                        </p:tgtEl>
                                        <p:attrNameLst>
                                          <p:attrName>style.visibility</p:attrName>
                                        </p:attrNameLst>
                                      </p:cBhvr>
                                      <p:to>
                                        <p:strVal val="visible"/>
                                      </p:to>
                                    </p:set>
                                    <p:animEffect transition="in" filter="fade">
                                      <p:cBhvr>
                                        <p:cTn id="7" dur="500"/>
                                        <p:tgtEl>
                                          <p:spTgt spid="31769"/>
                                        </p:tgtEl>
                                      </p:cBhvr>
                                    </p:animEffect>
                                  </p:childTnLst>
                                </p:cTn>
                              </p:par>
                              <p:par>
                                <p:cTn id="8" presetID="10" presetClass="entr" presetSubtype="0" fill="hold" nodeType="withEffect">
                                  <p:stCondLst>
                                    <p:cond delay="0"/>
                                  </p:stCondLst>
                                  <p:childTnLst>
                                    <p:set>
                                      <p:cBhvr>
                                        <p:cTn id="9" dur="1" fill="hold">
                                          <p:stCondLst>
                                            <p:cond delay="0"/>
                                          </p:stCondLst>
                                        </p:cTn>
                                        <p:tgtEl>
                                          <p:spTgt spid="31770"/>
                                        </p:tgtEl>
                                        <p:attrNameLst>
                                          <p:attrName>style.visibility</p:attrName>
                                        </p:attrNameLst>
                                      </p:cBhvr>
                                      <p:to>
                                        <p:strVal val="visible"/>
                                      </p:to>
                                    </p:set>
                                    <p:animEffect transition="in" filter="fade">
                                      <p:cBhvr>
                                        <p:cTn id="10" dur="500"/>
                                        <p:tgtEl>
                                          <p:spTgt spid="317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par>
                                <p:cTn id="14" presetID="10" presetClass="entr" presetSubtype="0" fill="hold" nodeType="withEffect">
                                  <p:stCondLst>
                                    <p:cond delay="0"/>
                                  </p:stCondLst>
                                  <p:childTnLst>
                                    <p:set>
                                      <p:cBhvr>
                                        <p:cTn id="15" dur="1" fill="hold">
                                          <p:stCondLst>
                                            <p:cond delay="0"/>
                                          </p:stCondLst>
                                        </p:cTn>
                                        <p:tgtEl>
                                          <p:spTgt spid="31757"/>
                                        </p:tgtEl>
                                        <p:attrNameLst>
                                          <p:attrName>style.visibility</p:attrName>
                                        </p:attrNameLst>
                                      </p:cBhvr>
                                      <p:to>
                                        <p:strVal val="visible"/>
                                      </p:to>
                                    </p:set>
                                    <p:animEffect transition="in" filter="fade">
                                      <p:cBhvr>
                                        <p:cTn id="16" dur="500"/>
                                        <p:tgtEl>
                                          <p:spTgt spid="317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756"/>
                                        </p:tgtEl>
                                        <p:attrNameLst>
                                          <p:attrName>style.visibility</p:attrName>
                                        </p:attrNameLst>
                                      </p:cBhvr>
                                      <p:to>
                                        <p:strVal val="visible"/>
                                      </p:to>
                                    </p:set>
                                    <p:animEffect transition="in" filter="fade">
                                      <p:cBhvr>
                                        <p:cTn id="19" dur="500"/>
                                        <p:tgtEl>
                                          <p:spTgt spid="317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754"/>
                                        </p:tgtEl>
                                        <p:attrNameLst>
                                          <p:attrName>style.visibility</p:attrName>
                                        </p:attrNameLst>
                                      </p:cBhvr>
                                      <p:to>
                                        <p:strVal val="visible"/>
                                      </p:to>
                                    </p:set>
                                    <p:animEffect transition="in" filter="fade">
                                      <p:cBhvr>
                                        <p:cTn id="22" dur="500"/>
                                        <p:tgtEl>
                                          <p:spTgt spid="317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755"/>
                                        </p:tgtEl>
                                        <p:attrNameLst>
                                          <p:attrName>style.visibility</p:attrName>
                                        </p:attrNameLst>
                                      </p:cBhvr>
                                      <p:to>
                                        <p:strVal val="visible"/>
                                      </p:to>
                                    </p:set>
                                    <p:animEffect transition="in" filter="fade">
                                      <p:cBhvr>
                                        <p:cTn id="25" dur="500"/>
                                        <p:tgtEl>
                                          <p:spTgt spid="317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779"/>
                                        </p:tgtEl>
                                        <p:attrNameLst>
                                          <p:attrName>style.visibility</p:attrName>
                                        </p:attrNameLst>
                                      </p:cBhvr>
                                      <p:to>
                                        <p:strVal val="visible"/>
                                      </p:to>
                                    </p:set>
                                    <p:animEffect transition="in" filter="fade">
                                      <p:cBhvr>
                                        <p:cTn id="28" dur="500"/>
                                        <p:tgtEl>
                                          <p:spTgt spid="317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763"/>
                                        </p:tgtEl>
                                        <p:attrNameLst>
                                          <p:attrName>style.visibility</p:attrName>
                                        </p:attrNameLst>
                                      </p:cBhvr>
                                      <p:to>
                                        <p:strVal val="visible"/>
                                      </p:to>
                                    </p:set>
                                    <p:animEffect transition="in" filter="fade">
                                      <p:cBhvr>
                                        <p:cTn id="38" dur="500"/>
                                        <p:tgtEl>
                                          <p:spTgt spid="31763"/>
                                        </p:tgtEl>
                                      </p:cBhvr>
                                    </p:animEffect>
                                  </p:childTnLst>
                                </p:cTn>
                              </p:par>
                              <p:par>
                                <p:cTn id="39" presetID="10" presetClass="entr" presetSubtype="0" fill="hold" nodeType="withEffect">
                                  <p:stCondLst>
                                    <p:cond delay="0"/>
                                  </p:stCondLst>
                                  <p:childTnLst>
                                    <p:set>
                                      <p:cBhvr>
                                        <p:cTn id="40" dur="1" fill="hold">
                                          <p:stCondLst>
                                            <p:cond delay="0"/>
                                          </p:stCondLst>
                                        </p:cTn>
                                        <p:tgtEl>
                                          <p:spTgt spid="31771"/>
                                        </p:tgtEl>
                                        <p:attrNameLst>
                                          <p:attrName>style.visibility</p:attrName>
                                        </p:attrNameLst>
                                      </p:cBhvr>
                                      <p:to>
                                        <p:strVal val="visible"/>
                                      </p:to>
                                    </p:set>
                                    <p:animEffect transition="in" filter="fade">
                                      <p:cBhvr>
                                        <p:cTn id="41" dur="500"/>
                                        <p:tgtEl>
                                          <p:spTgt spid="3177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10" presetClass="entr" presetSubtype="0" fill="hold" nodeType="withEffect">
                                  <p:stCondLst>
                                    <p:cond delay="0"/>
                                  </p:stCondLst>
                                  <p:childTnLst>
                                    <p:set>
                                      <p:cBhvr>
                                        <p:cTn id="46" dur="1" fill="hold">
                                          <p:stCondLst>
                                            <p:cond delay="0"/>
                                          </p:stCondLst>
                                        </p:cTn>
                                        <p:tgtEl>
                                          <p:spTgt spid="31774"/>
                                        </p:tgtEl>
                                        <p:attrNameLst>
                                          <p:attrName>style.visibility</p:attrName>
                                        </p:attrNameLst>
                                      </p:cBhvr>
                                      <p:to>
                                        <p:strVal val="visible"/>
                                      </p:to>
                                    </p:set>
                                    <p:animEffect transition="in" filter="fade">
                                      <p:cBhvr>
                                        <p:cTn id="47" dur="500"/>
                                        <p:tgtEl>
                                          <p:spTgt spid="31774"/>
                                        </p:tgtEl>
                                      </p:cBhvr>
                                    </p:animEffect>
                                  </p:childTnLst>
                                </p:cTn>
                              </p:par>
                              <p:par>
                                <p:cTn id="48" presetID="10" presetClass="entr" presetSubtype="0" fill="hold" nodeType="withEffect">
                                  <p:stCondLst>
                                    <p:cond delay="0"/>
                                  </p:stCondLst>
                                  <p:childTnLst>
                                    <p:set>
                                      <p:cBhvr>
                                        <p:cTn id="49" dur="1" fill="hold">
                                          <p:stCondLst>
                                            <p:cond delay="0"/>
                                          </p:stCondLst>
                                        </p:cTn>
                                        <p:tgtEl>
                                          <p:spTgt spid="31758"/>
                                        </p:tgtEl>
                                        <p:attrNameLst>
                                          <p:attrName>style.visibility</p:attrName>
                                        </p:attrNameLst>
                                      </p:cBhvr>
                                      <p:to>
                                        <p:strVal val="visible"/>
                                      </p:to>
                                    </p:set>
                                    <p:animEffect transition="in" filter="fade">
                                      <p:cBhvr>
                                        <p:cTn id="50" dur="500"/>
                                        <p:tgtEl>
                                          <p:spTgt spid="31758"/>
                                        </p:tgtEl>
                                      </p:cBhvr>
                                    </p:animEffect>
                                  </p:childTnLst>
                                </p:cTn>
                              </p:par>
                              <p:par>
                                <p:cTn id="51" presetID="10" presetClass="entr" presetSubtype="0" fill="hold" nodeType="withEffect">
                                  <p:stCondLst>
                                    <p:cond delay="0"/>
                                  </p:stCondLst>
                                  <p:childTnLst>
                                    <p:set>
                                      <p:cBhvr>
                                        <p:cTn id="52" dur="1" fill="hold">
                                          <p:stCondLst>
                                            <p:cond delay="0"/>
                                          </p:stCondLst>
                                        </p:cTn>
                                        <p:tgtEl>
                                          <p:spTgt spid="31749"/>
                                        </p:tgtEl>
                                        <p:attrNameLst>
                                          <p:attrName>style.visibility</p:attrName>
                                        </p:attrNameLst>
                                      </p:cBhvr>
                                      <p:to>
                                        <p:strVal val="visible"/>
                                      </p:to>
                                    </p:set>
                                    <p:animEffect transition="in" filter="fade">
                                      <p:cBhvr>
                                        <p:cTn id="53" dur="500"/>
                                        <p:tgtEl>
                                          <p:spTgt spid="3174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10" presetClass="entr" presetSubtype="0" fill="hold" nodeType="withEffect">
                                  <p:stCondLst>
                                    <p:cond delay="0"/>
                                  </p:stCondLst>
                                  <p:childTnLst>
                                    <p:set>
                                      <p:cBhvr>
                                        <p:cTn id="66" dur="1" fill="hold">
                                          <p:stCondLst>
                                            <p:cond delay="0"/>
                                          </p:stCondLst>
                                        </p:cTn>
                                        <p:tgtEl>
                                          <p:spTgt spid="31768"/>
                                        </p:tgtEl>
                                        <p:attrNameLst>
                                          <p:attrName>style.visibility</p:attrName>
                                        </p:attrNameLst>
                                      </p:cBhvr>
                                      <p:to>
                                        <p:strVal val="visible"/>
                                      </p:to>
                                    </p:set>
                                    <p:animEffect transition="in" filter="fade">
                                      <p:cBhvr>
                                        <p:cTn id="67" dur="500"/>
                                        <p:tgtEl>
                                          <p:spTgt spid="3176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fade">
                                      <p:cBhvr>
                                        <p:cTn id="70" dur="500"/>
                                        <p:tgtEl>
                                          <p:spTgt spid="10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childTnLst>
                                </p:cTn>
                              </p:par>
                              <p:par>
                                <p:cTn id="74" presetID="10" presetClass="entr" presetSubtype="0" fill="hold" nodeType="with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fade">
                                      <p:cBhvr>
                                        <p:cTn id="76" dur="500"/>
                                        <p:tgtEl>
                                          <p:spTgt spid="119"/>
                                        </p:tgtEl>
                                      </p:cBhvr>
                                    </p:animEffect>
                                  </p:childTnLst>
                                </p:cTn>
                              </p:par>
                              <p:par>
                                <p:cTn id="77" presetID="10" presetClass="entr" presetSubtype="0" fill="hold" nodeType="withEffect">
                                  <p:stCondLst>
                                    <p:cond delay="0"/>
                                  </p:stCondLst>
                                  <p:childTnLst>
                                    <p:set>
                                      <p:cBhvr>
                                        <p:cTn id="78" dur="1" fill="hold">
                                          <p:stCondLst>
                                            <p:cond delay="0"/>
                                          </p:stCondLst>
                                        </p:cTn>
                                        <p:tgtEl>
                                          <p:spTgt spid="31750"/>
                                        </p:tgtEl>
                                        <p:attrNameLst>
                                          <p:attrName>style.visibility</p:attrName>
                                        </p:attrNameLst>
                                      </p:cBhvr>
                                      <p:to>
                                        <p:strVal val="visible"/>
                                      </p:to>
                                    </p:set>
                                    <p:animEffect transition="in" filter="fade">
                                      <p:cBhvr>
                                        <p:cTn id="79" dur="500"/>
                                        <p:tgtEl>
                                          <p:spTgt spid="317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fade">
                                      <p:cBhvr>
                                        <p:cTn id="87" dur="500"/>
                                        <p:tgtEl>
                                          <p:spTgt spid="104"/>
                                        </p:tgtEl>
                                      </p:cBhvr>
                                    </p:animEffect>
                                  </p:childTnLst>
                                </p:cTn>
                              </p:par>
                              <p:par>
                                <p:cTn id="88" presetID="10" presetClass="entr" presetSubtype="0" fill="hold" nodeType="withEffect">
                                  <p:stCondLst>
                                    <p:cond delay="0"/>
                                  </p:stCondLst>
                                  <p:childTnLst>
                                    <p:set>
                                      <p:cBhvr>
                                        <p:cTn id="89" dur="1" fill="hold">
                                          <p:stCondLst>
                                            <p:cond delay="0"/>
                                          </p:stCondLst>
                                        </p:cTn>
                                        <p:tgtEl>
                                          <p:spTgt spid="31767"/>
                                        </p:tgtEl>
                                        <p:attrNameLst>
                                          <p:attrName>style.visibility</p:attrName>
                                        </p:attrNameLst>
                                      </p:cBhvr>
                                      <p:to>
                                        <p:strVal val="visible"/>
                                      </p:to>
                                    </p:set>
                                    <p:animEffect transition="in" filter="fade">
                                      <p:cBhvr>
                                        <p:cTn id="90" dur="500"/>
                                        <p:tgtEl>
                                          <p:spTgt spid="31767"/>
                                        </p:tgtEl>
                                      </p:cBhvr>
                                    </p:animEffect>
                                  </p:childTnLst>
                                </p:cTn>
                              </p:par>
                              <p:par>
                                <p:cTn id="91" presetID="10" presetClass="entr" presetSubtype="0" fill="hold" nodeType="with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fade">
                                      <p:cBhvr>
                                        <p:cTn id="93" dur="500"/>
                                        <p:tgtEl>
                                          <p:spTgt spid="10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10"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par>
                                <p:cTn id="100" presetID="10" presetClass="entr" presetSubtype="0" fill="hold" nodeType="withEffect">
                                  <p:stCondLst>
                                    <p:cond delay="0"/>
                                  </p:stCondLst>
                                  <p:childTnLst>
                                    <p:set>
                                      <p:cBhvr>
                                        <p:cTn id="101" dur="1" fill="hold">
                                          <p:stCondLst>
                                            <p:cond delay="0"/>
                                          </p:stCondLst>
                                        </p:cTn>
                                        <p:tgtEl>
                                          <p:spTgt spid="31751"/>
                                        </p:tgtEl>
                                        <p:attrNameLst>
                                          <p:attrName>style.visibility</p:attrName>
                                        </p:attrNameLst>
                                      </p:cBhvr>
                                      <p:to>
                                        <p:strVal val="visible"/>
                                      </p:to>
                                    </p:set>
                                    <p:animEffect transition="in" filter="fade">
                                      <p:cBhvr>
                                        <p:cTn id="102"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1754" grpId="0" animBg="1"/>
      <p:bldP spid="31755" grpId="0"/>
      <p:bldP spid="31756" grpId="0"/>
      <p:bldP spid="63" grpId="0" animBg="1"/>
      <p:bldP spid="104" grpId="0" animBg="1"/>
      <p:bldP spid="105" grpId="0" animBg="1"/>
      <p:bldP spid="106" grpId="0" animBg="1"/>
      <p:bldP spid="45" grpId="0" animBg="1"/>
      <p:bldP spid="4" grpId="0" animBg="1"/>
      <p:bldP spid="73" grpId="0" animBg="1"/>
      <p:bldP spid="70" grpId="0" animBg="1"/>
      <p:bldP spid="38" grpId="0" animBg="1"/>
      <p:bldOleChart spid="317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3</a:t>
            </a:fld>
            <a:endParaRPr lang="en-US"/>
          </a:p>
        </p:txBody>
      </p:sp>
      <p:pic>
        <p:nvPicPr>
          <p:cNvPr id="1741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199" y="1250372"/>
            <a:ext cx="35718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6199" y="3429000"/>
            <a:ext cx="35718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745" y="1250372"/>
            <a:ext cx="35718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3745" y="3429000"/>
            <a:ext cx="35718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2011 Major Research Studies</a:t>
            </a:r>
            <a:endParaRPr lang="en-US" dirty="0"/>
          </a:p>
        </p:txBody>
      </p:sp>
    </p:spTree>
    <p:extLst>
      <p:ext uri="{BB962C8B-B14F-4D97-AF65-F5344CB8AC3E}">
        <p14:creationId xmlns:p14="http://schemas.microsoft.com/office/powerpoint/2010/main" val="3301429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sz="2800" dirty="0" smtClean="0">
                <a:latin typeface="+mn-lt"/>
                <a:cs typeface="Arial" charset="0"/>
              </a:rPr>
              <a:t>On Average, More Mobile Enablement Occurs Where Central IT Spends More On It</a:t>
            </a:r>
          </a:p>
        </p:txBody>
      </p:sp>
      <p:graphicFrame>
        <p:nvGraphicFramePr>
          <p:cNvPr id="38915" name="Content Placeholder 5"/>
          <p:cNvGraphicFramePr>
            <a:graphicFrameLocks noGrp="1"/>
          </p:cNvGraphicFramePr>
          <p:nvPr>
            <p:ph idx="1"/>
          </p:nvPr>
        </p:nvGraphicFramePr>
        <p:xfrm>
          <a:off x="201613" y="1336675"/>
          <a:ext cx="8677275" cy="4840288"/>
        </p:xfrm>
        <a:graphic>
          <a:graphicData uri="http://schemas.openxmlformats.org/presentationml/2006/ole">
            <mc:AlternateContent xmlns:mc="http://schemas.openxmlformats.org/markup-compatibility/2006">
              <mc:Choice xmlns:v="urn:schemas-microsoft-com:vml" Requires="v">
                <p:oleObj spid="_x0000_s9287" r:id="rId5" imgW="8681456" imgH="4840644" progId="Excel.Chart.8">
                  <p:embed/>
                </p:oleObj>
              </mc:Choice>
              <mc:Fallback>
                <p:oleObj r:id="rId5" imgW="8681456" imgH="4840644"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13" y="1336675"/>
                        <a:ext cx="8677275" cy="4840288"/>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smtClean="0"/>
              <a:t>©2012 EDUCAUSE</a:t>
            </a:r>
            <a:endParaRPr lang="en-US"/>
          </a:p>
        </p:txBody>
      </p:sp>
      <p:sp>
        <p:nvSpPr>
          <p:cNvPr id="5" name="Slide Number Placeholder 4"/>
          <p:cNvSpPr>
            <a:spLocks noGrp="1"/>
          </p:cNvSpPr>
          <p:nvPr>
            <p:ph type="sldNum" sz="quarter" idx="12"/>
          </p:nvPr>
        </p:nvSpPr>
        <p:spPr/>
        <p:txBody>
          <a:bodyPr/>
          <a:lstStyle/>
          <a:p>
            <a:pPr>
              <a:defRPr/>
            </a:pPr>
            <a:fld id="{B73ED7C1-0ADC-416E-BDC7-6716F11ADEF4}" type="slidenum">
              <a:rPr lang="en-US"/>
              <a:pPr>
                <a:defRPr/>
              </a:pPr>
              <a:t>30</a:t>
            </a:fld>
            <a:endParaRPr lang="en-US"/>
          </a:p>
        </p:txBody>
      </p:sp>
      <p:sp>
        <p:nvSpPr>
          <p:cNvPr id="7" name="Title 1"/>
          <p:cNvSpPr txBox="1">
            <a:spLocks/>
          </p:cNvSpPr>
          <p:nvPr/>
        </p:nvSpPr>
        <p:spPr bwMode="auto">
          <a:xfrm>
            <a:off x="895601" y="1977128"/>
            <a:ext cx="1709530" cy="2506736"/>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t>It costs roughly $5k to mobile-enable a service</a:t>
            </a:r>
            <a:endParaRPr lang="en-US" sz="2500" dirty="0"/>
          </a:p>
        </p:txBody>
      </p:sp>
    </p:spTree>
    <p:extLst>
      <p:ext uri="{BB962C8B-B14F-4D97-AF65-F5344CB8AC3E}">
        <p14:creationId xmlns:p14="http://schemas.microsoft.com/office/powerpoint/2010/main" val="21378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Content Placeholder 8"/>
          <p:cNvGraphicFramePr>
            <a:graphicFrameLocks noGrp="1"/>
          </p:cNvGraphicFramePr>
          <p:nvPr>
            <p:ph idx="1"/>
            <p:extLst>
              <p:ext uri="{D42A27DB-BD31-4B8C-83A1-F6EECF244321}">
                <p14:modId xmlns:p14="http://schemas.microsoft.com/office/powerpoint/2010/main" val="2990839822"/>
              </p:ext>
            </p:extLst>
          </p:nvPr>
        </p:nvGraphicFramePr>
        <p:xfrm>
          <a:off x="406400" y="1349375"/>
          <a:ext cx="8331200" cy="4827588"/>
        </p:xfrm>
        <a:graphic>
          <a:graphicData uri="http://schemas.openxmlformats.org/presentationml/2006/ole">
            <mc:AlternateContent xmlns:mc="http://schemas.openxmlformats.org/markup-compatibility/2006">
              <mc:Choice xmlns:v="urn:schemas-microsoft-com:vml" Requires="v">
                <p:oleObj spid="_x0000_s11401" r:id="rId5" imgW="8327858" imgH="4828450" progId="Excel.Chart.8">
                  <p:embed/>
                </p:oleObj>
              </mc:Choice>
              <mc:Fallback>
                <p:oleObj r:id="rId5" imgW="8327858" imgH="4828450"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1349375"/>
                        <a:ext cx="8331200" cy="4827588"/>
                      </a:xfrm>
                      <a:prstGeom prst="rect">
                        <a:avLst/>
                      </a:prstGeom>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smtClean="0"/>
              <a:t>©2012 EDUCAUSE</a:t>
            </a:r>
            <a:endParaRPr lang="en-US"/>
          </a:p>
        </p:txBody>
      </p:sp>
      <p:sp>
        <p:nvSpPr>
          <p:cNvPr id="6" name="Slide Number Placeholder 5"/>
          <p:cNvSpPr>
            <a:spLocks noGrp="1"/>
          </p:cNvSpPr>
          <p:nvPr>
            <p:ph type="sldNum" sz="quarter" idx="12"/>
          </p:nvPr>
        </p:nvSpPr>
        <p:spPr/>
        <p:txBody>
          <a:bodyPr/>
          <a:lstStyle/>
          <a:p>
            <a:pPr>
              <a:defRPr/>
            </a:pPr>
            <a:fld id="{BC9C2561-DFBD-4D08-8600-74E18D30D91D}" type="slidenum">
              <a:rPr lang="en-US"/>
              <a:pPr>
                <a:defRPr/>
              </a:pPr>
              <a:t>31</a:t>
            </a:fld>
            <a:endParaRPr lang="en-US" dirty="0"/>
          </a:p>
        </p:txBody>
      </p:sp>
      <p:sp>
        <p:nvSpPr>
          <p:cNvPr id="45061" name="Title 1"/>
          <p:cNvSpPr>
            <a:spLocks noGrp="1"/>
          </p:cNvSpPr>
          <p:nvPr>
            <p:ph type="title"/>
          </p:nvPr>
        </p:nvSpPr>
        <p:spPr/>
        <p:txBody>
          <a:bodyPr>
            <a:noAutofit/>
          </a:bodyPr>
          <a:lstStyle/>
          <a:p>
            <a:r>
              <a:rPr lang="en-US" sz="2800" dirty="0" smtClean="0">
                <a:latin typeface="+mn-lt"/>
                <a:cs typeface="Arial" charset="0"/>
              </a:rPr>
              <a:t>More Staff Working on Mobile-Enablement </a:t>
            </a:r>
            <a:br>
              <a:rPr lang="en-US" sz="2800" dirty="0" smtClean="0">
                <a:latin typeface="+mn-lt"/>
                <a:cs typeface="Arial" charset="0"/>
              </a:rPr>
            </a:br>
            <a:r>
              <a:rPr lang="en-US" sz="2800" dirty="0" smtClean="0">
                <a:latin typeface="+mn-lt"/>
                <a:cs typeface="Arial" charset="0"/>
              </a:rPr>
              <a:t>Results in Greater Progress</a:t>
            </a:r>
          </a:p>
        </p:txBody>
      </p:sp>
      <p:graphicFrame>
        <p:nvGraphicFramePr>
          <p:cNvPr id="2" name="Object 1"/>
          <p:cNvGraphicFramePr>
            <a:graphicFrameLocks noGrp="1"/>
          </p:cNvGraphicFramePr>
          <p:nvPr>
            <p:extLst>
              <p:ext uri="{D42A27DB-BD31-4B8C-83A1-F6EECF244321}">
                <p14:modId xmlns:p14="http://schemas.microsoft.com/office/powerpoint/2010/main" val="2746993530"/>
              </p:ext>
            </p:extLst>
          </p:nvPr>
        </p:nvGraphicFramePr>
        <p:xfrm>
          <a:off x="1173163" y="1789113"/>
          <a:ext cx="4897437" cy="2187575"/>
        </p:xfrm>
        <a:graphic>
          <a:graphicData uri="http://schemas.openxmlformats.org/presentationml/2006/ole">
            <mc:AlternateContent xmlns:mc="http://schemas.openxmlformats.org/markup-compatibility/2006">
              <mc:Choice xmlns:v="urn:schemas-microsoft-com:vml" Requires="v">
                <p:oleObj spid="_x0000_s11402" name="Worksheet" r:id="rId8" imgW="7612340" imgH="3558632" progId="Excel.Sheet.8">
                  <p:embed/>
                </p:oleObj>
              </mc:Choice>
              <mc:Fallback>
                <p:oleObj name="Worksheet" r:id="rId8" imgW="7612340" imgH="3558632" progId="Excel.Sheet.8">
                  <p:embed/>
                  <p:pic>
                    <p:nvPicPr>
                      <p:cNvPr id="0" name="Content Placeholder 5"/>
                      <p:cNvPicPr>
                        <a:picLocks noGrp="1" noChangeArrowheads="1"/>
                      </p:cNvPicPr>
                      <p:nvPr/>
                    </p:nvPicPr>
                    <p:blipFill>
                      <a:blip r:embed="rId9"/>
                      <a:srcRect/>
                      <a:stretch>
                        <a:fillRect/>
                      </a:stretch>
                    </p:blipFill>
                    <p:spPr bwMode="auto">
                      <a:xfrm>
                        <a:off x="1173163" y="1789113"/>
                        <a:ext cx="4897437" cy="2187575"/>
                      </a:xfrm>
                      <a:prstGeom prst="rect">
                        <a:avLst/>
                      </a:prstGeom>
                      <a:noFill/>
                      <a:ln>
                        <a:noFill/>
                      </a:ln>
                    </p:spPr>
                  </p:pic>
                </p:oleObj>
              </mc:Fallback>
            </mc:AlternateContent>
          </a:graphicData>
        </a:graphic>
      </p:graphicFrame>
      <p:sp>
        <p:nvSpPr>
          <p:cNvPr id="8" name="Title 1"/>
          <p:cNvSpPr txBox="1">
            <a:spLocks/>
          </p:cNvSpPr>
          <p:nvPr/>
        </p:nvSpPr>
        <p:spPr>
          <a:xfrm>
            <a:off x="2166729" y="2158379"/>
            <a:ext cx="4065105" cy="7064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latin typeface="Arial" charset="0"/>
                <a:cs typeface="Arial" charset="0"/>
              </a:rPr>
              <a:t>Who Is in Charge of Mobile-Enablement?</a:t>
            </a:r>
          </a:p>
        </p:txBody>
      </p:sp>
    </p:spTree>
    <p:extLst>
      <p:ext uri="{BB962C8B-B14F-4D97-AF65-F5344CB8AC3E}">
        <p14:creationId xmlns:p14="http://schemas.microsoft.com/office/powerpoint/2010/main" val="313663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Content Placeholder 5"/>
          <p:cNvGraphicFramePr>
            <a:graphicFrameLocks noGrp="1"/>
          </p:cNvGraphicFramePr>
          <p:nvPr>
            <p:ph idx="1"/>
          </p:nvPr>
        </p:nvGraphicFramePr>
        <p:xfrm>
          <a:off x="517525" y="895350"/>
          <a:ext cx="8331200" cy="5335588"/>
        </p:xfrm>
        <a:graphic>
          <a:graphicData uri="http://schemas.openxmlformats.org/presentationml/2006/ole">
            <mc:AlternateContent xmlns:mc="http://schemas.openxmlformats.org/markup-compatibility/2006">
              <mc:Choice xmlns:v="urn:schemas-microsoft-com:vml" Requires="v">
                <p:oleObj spid="_x0000_s13450" r:id="rId5" imgW="8333954" imgH="5334462" progId="Excel.Chart.8">
                  <p:embed/>
                </p:oleObj>
              </mc:Choice>
              <mc:Fallback>
                <p:oleObj r:id="rId5" imgW="8333954" imgH="5334462"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525" y="895350"/>
                        <a:ext cx="8331200" cy="5335588"/>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smtClean="0"/>
              <a:t>©2012 EDUCAUSE</a:t>
            </a:r>
            <a:endParaRPr lang="en-US"/>
          </a:p>
        </p:txBody>
      </p:sp>
      <p:sp>
        <p:nvSpPr>
          <p:cNvPr id="5" name="Slide Number Placeholder 4"/>
          <p:cNvSpPr>
            <a:spLocks noGrp="1"/>
          </p:cNvSpPr>
          <p:nvPr>
            <p:ph type="sldNum" sz="quarter" idx="12"/>
          </p:nvPr>
        </p:nvSpPr>
        <p:spPr/>
        <p:txBody>
          <a:bodyPr/>
          <a:lstStyle/>
          <a:p>
            <a:pPr>
              <a:defRPr/>
            </a:pPr>
            <a:fld id="{5F3A5FBF-4052-4AC7-A7B1-41E97D4BCBF5}" type="slidenum">
              <a:rPr lang="en-US"/>
              <a:pPr>
                <a:defRPr/>
              </a:pPr>
              <a:t>32</a:t>
            </a:fld>
            <a:endParaRPr lang="en-US"/>
          </a:p>
        </p:txBody>
      </p:sp>
      <p:sp>
        <p:nvSpPr>
          <p:cNvPr id="52229" name="Title 1"/>
          <p:cNvSpPr>
            <a:spLocks noGrp="1"/>
          </p:cNvSpPr>
          <p:nvPr>
            <p:ph type="title"/>
          </p:nvPr>
        </p:nvSpPr>
        <p:spPr>
          <a:xfrm>
            <a:off x="457200" y="274638"/>
            <a:ext cx="8229600" cy="750887"/>
          </a:xfrm>
        </p:spPr>
        <p:txBody>
          <a:bodyPr>
            <a:normAutofit/>
          </a:bodyPr>
          <a:lstStyle/>
          <a:p>
            <a:r>
              <a:rPr lang="en-US" sz="2800" dirty="0" smtClean="0">
                <a:latin typeface="+mn-lt"/>
                <a:cs typeface="Arial" charset="0"/>
              </a:rPr>
              <a:t>Most Activity is in Generic Mobile Web</a:t>
            </a:r>
          </a:p>
        </p:txBody>
      </p:sp>
      <p:graphicFrame>
        <p:nvGraphicFramePr>
          <p:cNvPr id="2" name="Object 1"/>
          <p:cNvGraphicFramePr>
            <a:graphicFrameLocks noGrp="1"/>
          </p:cNvGraphicFramePr>
          <p:nvPr>
            <p:extLst>
              <p:ext uri="{D42A27DB-BD31-4B8C-83A1-F6EECF244321}">
                <p14:modId xmlns:p14="http://schemas.microsoft.com/office/powerpoint/2010/main" val="305561436"/>
              </p:ext>
            </p:extLst>
          </p:nvPr>
        </p:nvGraphicFramePr>
        <p:xfrm>
          <a:off x="3509203" y="2758523"/>
          <a:ext cx="6224588" cy="2960688"/>
        </p:xfrm>
        <a:graphic>
          <a:graphicData uri="http://schemas.openxmlformats.org/presentationml/2006/ole">
            <mc:AlternateContent xmlns:mc="http://schemas.openxmlformats.org/markup-compatibility/2006">
              <mc:Choice xmlns:v="urn:schemas-microsoft-com:vml" Requires="v">
                <p:oleObj spid="_x0000_s13451" r:id="rId8" imgW="6224555" imgH="2962913" progId="Excel.Chart.8">
                  <p:embed/>
                </p:oleObj>
              </mc:Choice>
              <mc:Fallback>
                <p:oleObj r:id="rId8" imgW="6224555" imgH="2962913" progId="Excel.Chart.8">
                  <p:embed/>
                  <p:pic>
                    <p:nvPicPr>
                      <p:cNvPr id="0" name="Content Placeholder 7"/>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9203" y="2758523"/>
                        <a:ext cx="6224588"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1"/>
          <p:cNvSpPr txBox="1">
            <a:spLocks/>
          </p:cNvSpPr>
          <p:nvPr/>
        </p:nvSpPr>
        <p:spPr>
          <a:xfrm>
            <a:off x="2961861" y="2219187"/>
            <a:ext cx="8229600" cy="9128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latin typeface="Arial" charset="0"/>
                <a:cs typeface="Arial" charset="0"/>
              </a:rPr>
              <a:t>Pattern of Inactivity is Reflected in </a:t>
            </a:r>
            <a:br>
              <a:rPr lang="en-US" sz="1800" b="1" dirty="0" smtClean="0">
                <a:latin typeface="Arial" charset="0"/>
                <a:cs typeface="Arial" charset="0"/>
              </a:rPr>
            </a:br>
            <a:r>
              <a:rPr lang="en-US" sz="1800" b="1" dirty="0" smtClean="0">
                <a:latin typeface="Arial" charset="0"/>
                <a:cs typeface="Arial" charset="0"/>
              </a:rPr>
              <a:t>Development Strategy</a:t>
            </a:r>
          </a:p>
        </p:txBody>
      </p:sp>
    </p:spTree>
    <p:extLst>
      <p:ext uri="{BB962C8B-B14F-4D97-AF65-F5344CB8AC3E}">
        <p14:creationId xmlns:p14="http://schemas.microsoft.com/office/powerpoint/2010/main" val="212256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11125"/>
            <a:ext cx="8229600" cy="769938"/>
          </a:xfrm>
        </p:spPr>
        <p:txBody>
          <a:bodyPr>
            <a:normAutofit/>
          </a:bodyPr>
          <a:lstStyle/>
          <a:p>
            <a:r>
              <a:rPr lang="en-US" sz="2800" dirty="0" smtClean="0">
                <a:latin typeface="+mn-lt"/>
                <a:cs typeface="Arial" charset="0"/>
              </a:rPr>
              <a:t>Respondents Broadly Support Collaborations</a:t>
            </a:r>
          </a:p>
        </p:txBody>
      </p:sp>
      <p:sp>
        <p:nvSpPr>
          <p:cNvPr id="4" name="Footer Placeholder 3"/>
          <p:cNvSpPr>
            <a:spLocks noGrp="1"/>
          </p:cNvSpPr>
          <p:nvPr>
            <p:ph type="ftr" sz="quarter" idx="11"/>
          </p:nvPr>
        </p:nvSpPr>
        <p:spPr/>
        <p:txBody>
          <a:bodyPr/>
          <a:lstStyle/>
          <a:p>
            <a:pPr>
              <a:defRPr/>
            </a:pPr>
            <a:r>
              <a:rPr lang="en-US" smtClean="0"/>
              <a:t>©2012 EDUCAUSE</a:t>
            </a:r>
            <a:endParaRPr lang="en-US"/>
          </a:p>
        </p:txBody>
      </p:sp>
      <p:sp>
        <p:nvSpPr>
          <p:cNvPr id="5" name="Slide Number Placeholder 4"/>
          <p:cNvSpPr>
            <a:spLocks noGrp="1"/>
          </p:cNvSpPr>
          <p:nvPr>
            <p:ph type="sldNum" sz="quarter" idx="12"/>
          </p:nvPr>
        </p:nvSpPr>
        <p:spPr/>
        <p:txBody>
          <a:bodyPr/>
          <a:lstStyle/>
          <a:p>
            <a:pPr>
              <a:defRPr/>
            </a:pPr>
            <a:fld id="{71E46ADF-7177-4A2D-B3B4-818CC5DE6A82}" type="slidenum">
              <a:rPr lang="en-US"/>
              <a:pPr>
                <a:defRPr/>
              </a:pPr>
              <a:t>33</a:t>
            </a:fld>
            <a:endParaRPr lang="en-US"/>
          </a:p>
        </p:txBody>
      </p:sp>
      <p:graphicFrame>
        <p:nvGraphicFramePr>
          <p:cNvPr id="56325" name="Chart 2"/>
          <p:cNvGraphicFramePr>
            <a:graphicFrameLocks/>
          </p:cNvGraphicFramePr>
          <p:nvPr>
            <p:extLst>
              <p:ext uri="{D42A27DB-BD31-4B8C-83A1-F6EECF244321}">
                <p14:modId xmlns:p14="http://schemas.microsoft.com/office/powerpoint/2010/main" val="4149527774"/>
              </p:ext>
            </p:extLst>
          </p:nvPr>
        </p:nvGraphicFramePr>
        <p:xfrm>
          <a:off x="-52388" y="876300"/>
          <a:ext cx="4587876" cy="2843213"/>
        </p:xfrm>
        <a:graphic>
          <a:graphicData uri="http://schemas.openxmlformats.org/presentationml/2006/ole">
            <mc:AlternateContent xmlns:mc="http://schemas.openxmlformats.org/markup-compatibility/2006">
              <mc:Choice xmlns:v="urn:schemas-microsoft-com:vml" Requires="v">
                <p:oleObj spid="_x0000_s15630" name="Worksheet" r:id="rId5" imgW="4587213" imgH="2842323" progId="Excel.Sheet.8">
                  <p:embed/>
                </p:oleObj>
              </mc:Choice>
              <mc:Fallback>
                <p:oleObj name="Worksheet" r:id="rId5" imgW="4587213" imgH="2842323" progId="Excel.Sheet.8">
                  <p:embed/>
                  <p:pic>
                    <p:nvPicPr>
                      <p:cNvPr id="0" name=""/>
                      <p:cNvPicPr>
                        <a:picLocks noChangeArrowheads="1"/>
                      </p:cNvPicPr>
                      <p:nvPr/>
                    </p:nvPicPr>
                    <p:blipFill>
                      <a:blip r:embed="rId6"/>
                      <a:srcRect/>
                      <a:stretch>
                        <a:fillRect/>
                      </a:stretch>
                    </p:blipFill>
                    <p:spPr bwMode="auto">
                      <a:xfrm>
                        <a:off x="-52388" y="876300"/>
                        <a:ext cx="4587876" cy="284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6" name="Chart 13"/>
          <p:cNvGraphicFramePr>
            <a:graphicFrameLocks/>
          </p:cNvGraphicFramePr>
          <p:nvPr>
            <p:extLst>
              <p:ext uri="{D42A27DB-BD31-4B8C-83A1-F6EECF244321}">
                <p14:modId xmlns:p14="http://schemas.microsoft.com/office/powerpoint/2010/main" val="3974171"/>
              </p:ext>
            </p:extLst>
          </p:nvPr>
        </p:nvGraphicFramePr>
        <p:xfrm>
          <a:off x="4518025" y="850900"/>
          <a:ext cx="4546600" cy="2860675"/>
        </p:xfrm>
        <a:graphic>
          <a:graphicData uri="http://schemas.openxmlformats.org/presentationml/2006/ole">
            <mc:AlternateContent xmlns:mc="http://schemas.openxmlformats.org/markup-compatibility/2006">
              <mc:Choice xmlns:v="urn:schemas-microsoft-com:vml" Requires="v">
                <p:oleObj spid="_x0000_s15631" name="Worksheet" r:id="rId8" imgW="4541466" imgH="2857454" progId="Excel.Sheet.8">
                  <p:embed/>
                </p:oleObj>
              </mc:Choice>
              <mc:Fallback>
                <p:oleObj name="Worksheet" r:id="rId8" imgW="4541466" imgH="2857454" progId="Excel.Sheet.8">
                  <p:embed/>
                  <p:pic>
                    <p:nvPicPr>
                      <p:cNvPr id="0" name=""/>
                      <p:cNvPicPr>
                        <a:picLocks noChangeArrowheads="1"/>
                      </p:cNvPicPr>
                      <p:nvPr/>
                    </p:nvPicPr>
                    <p:blipFill>
                      <a:blip r:embed="rId9"/>
                      <a:srcRect/>
                      <a:stretch>
                        <a:fillRect/>
                      </a:stretch>
                    </p:blipFill>
                    <p:spPr bwMode="auto">
                      <a:xfrm>
                        <a:off x="4518025" y="850900"/>
                        <a:ext cx="4546600" cy="286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7" name="Chart 14"/>
          <p:cNvGraphicFramePr>
            <a:graphicFrameLocks/>
          </p:cNvGraphicFramePr>
          <p:nvPr>
            <p:extLst>
              <p:ext uri="{D42A27DB-BD31-4B8C-83A1-F6EECF244321}">
                <p14:modId xmlns:p14="http://schemas.microsoft.com/office/powerpoint/2010/main" val="839273004"/>
              </p:ext>
            </p:extLst>
          </p:nvPr>
        </p:nvGraphicFramePr>
        <p:xfrm>
          <a:off x="36513" y="3629025"/>
          <a:ext cx="4587875" cy="2700338"/>
        </p:xfrm>
        <a:graphic>
          <a:graphicData uri="http://schemas.openxmlformats.org/presentationml/2006/ole">
            <mc:AlternateContent xmlns:mc="http://schemas.openxmlformats.org/markup-compatibility/2006">
              <mc:Choice xmlns:v="urn:schemas-microsoft-com:vml" Requires="v">
                <p:oleObj spid="_x0000_s15632" name="Worksheet" r:id="rId11" imgW="4587213" imgH="2705070" progId="Excel.Sheet.8">
                  <p:embed/>
                </p:oleObj>
              </mc:Choice>
              <mc:Fallback>
                <p:oleObj name="Worksheet" r:id="rId11" imgW="4587213" imgH="2705070" progId="Excel.Sheet.8">
                  <p:embed/>
                  <p:pic>
                    <p:nvPicPr>
                      <p:cNvPr id="0" name=""/>
                      <p:cNvPicPr>
                        <a:picLocks noChangeArrowheads="1"/>
                      </p:cNvPicPr>
                      <p:nvPr/>
                    </p:nvPicPr>
                    <p:blipFill>
                      <a:blip r:embed="rId12"/>
                      <a:srcRect/>
                      <a:stretch>
                        <a:fillRect/>
                      </a:stretch>
                    </p:blipFill>
                    <p:spPr bwMode="auto">
                      <a:xfrm>
                        <a:off x="36513" y="3629025"/>
                        <a:ext cx="4587875" cy="270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8" name="Chart 15"/>
          <p:cNvGraphicFramePr>
            <a:graphicFrameLocks/>
          </p:cNvGraphicFramePr>
          <p:nvPr>
            <p:extLst>
              <p:ext uri="{D42A27DB-BD31-4B8C-83A1-F6EECF244321}">
                <p14:modId xmlns:p14="http://schemas.microsoft.com/office/powerpoint/2010/main" val="559303571"/>
              </p:ext>
            </p:extLst>
          </p:nvPr>
        </p:nvGraphicFramePr>
        <p:xfrm>
          <a:off x="4533422" y="3568126"/>
          <a:ext cx="4525962" cy="2805113"/>
        </p:xfrm>
        <a:graphic>
          <a:graphicData uri="http://schemas.openxmlformats.org/presentationml/2006/ole">
            <mc:AlternateContent xmlns:mc="http://schemas.openxmlformats.org/markup-compatibility/2006">
              <mc:Choice xmlns:v="urn:schemas-microsoft-com:vml" Requires="v">
                <p:oleObj spid="_x0000_s15633" name="Worksheet" r:id="rId14" imgW="4526361" imgH="2804065" progId="Excel.Sheet.8">
                  <p:embed/>
                </p:oleObj>
              </mc:Choice>
              <mc:Fallback>
                <p:oleObj name="Worksheet" r:id="rId14" imgW="4526361" imgH="2804065" progId="Excel.Sheet.8">
                  <p:embed/>
                  <p:pic>
                    <p:nvPicPr>
                      <p:cNvPr id="0" name=""/>
                      <p:cNvPicPr>
                        <a:picLocks noChangeArrowheads="1"/>
                      </p:cNvPicPr>
                      <p:nvPr/>
                    </p:nvPicPr>
                    <p:blipFill>
                      <a:blip r:embed="rId15"/>
                      <a:srcRect/>
                      <a:stretch>
                        <a:fillRect/>
                      </a:stretch>
                    </p:blipFill>
                    <p:spPr bwMode="auto">
                      <a:xfrm>
                        <a:off x="4533422" y="3568126"/>
                        <a:ext cx="4525962" cy="280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36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7"/>
                                        </p:tgtEl>
                                        <p:attrNameLst>
                                          <p:attrName>style.visibility</p:attrName>
                                        </p:attrNameLst>
                                      </p:cBhvr>
                                      <p:to>
                                        <p:strVal val="visible"/>
                                      </p:to>
                                    </p:set>
                                    <p:animEffect transition="in" filter="fade">
                                      <p:cBhvr>
                                        <p:cTn id="12" dur="500"/>
                                        <p:tgtEl>
                                          <p:spTgt spid="563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6"/>
                                        </p:tgtEl>
                                        <p:attrNameLst>
                                          <p:attrName>style.visibility</p:attrName>
                                        </p:attrNameLst>
                                      </p:cBhvr>
                                      <p:to>
                                        <p:strVal val="visible"/>
                                      </p:to>
                                    </p:set>
                                    <p:animEffect transition="in" filter="fade">
                                      <p:cBhvr>
                                        <p:cTn id="17" dur="500"/>
                                        <p:tgtEl>
                                          <p:spTgt spid="563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8"/>
                                        </p:tgtEl>
                                        <p:attrNameLst>
                                          <p:attrName>style.visibility</p:attrName>
                                        </p:attrNameLst>
                                      </p:cBhvr>
                                      <p:to>
                                        <p:strVal val="visible"/>
                                      </p:to>
                                    </p:set>
                                    <p:animEffect transition="in" filter="fade">
                                      <p:cBhvr>
                                        <p:cTn id="22"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325" grpId="0"/>
      <p:bldOleChart spid="56326" grpId="0"/>
      <p:bldOleChart spid="56327" grpId="0"/>
      <p:bldOleChart spid="563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52" y="535996"/>
            <a:ext cx="30194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7852" y="5225324"/>
            <a:ext cx="7584929" cy="461665"/>
          </a:xfrm>
          <a:prstGeom prst="rect">
            <a:avLst/>
          </a:prstGeom>
          <a:noFill/>
        </p:spPr>
        <p:txBody>
          <a:bodyPr wrap="square" rtlCol="0">
            <a:spAutoFit/>
          </a:bodyPr>
          <a:lstStyle/>
          <a:p>
            <a:pPr algn="ctr"/>
            <a:r>
              <a:rPr lang="en-US" sz="2400" dirty="0"/>
              <a:t>http://www.educause.edu/coredata</a:t>
            </a:r>
          </a:p>
        </p:txBody>
      </p:sp>
      <p:pic>
        <p:nvPicPr>
          <p:cNvPr id="163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486" t="7369" r="9430" b="5160"/>
          <a:stretch/>
        </p:blipFill>
        <p:spPr bwMode="auto">
          <a:xfrm>
            <a:off x="1658039" y="3187204"/>
            <a:ext cx="6026226" cy="192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9E5805D-992F-49FF-BE10-978F9F2FB302}" type="slidenum">
              <a:rPr lang="en-US" smtClean="0"/>
              <a:t>34</a:t>
            </a:fld>
            <a:endParaRPr lang="en-US"/>
          </a:p>
        </p:txBody>
      </p:sp>
    </p:spTree>
    <p:extLst>
      <p:ext uri="{BB962C8B-B14F-4D97-AF65-F5344CB8AC3E}">
        <p14:creationId xmlns:p14="http://schemas.microsoft.com/office/powerpoint/2010/main" val="3760055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00"/>
            <a:ext cx="8229600" cy="1086709"/>
          </a:xfrm>
        </p:spPr>
        <p:txBody>
          <a:bodyPr>
            <a:noAutofit/>
          </a:bodyPr>
          <a:lstStyle/>
          <a:p>
            <a:r>
              <a:rPr lang="en-US" sz="2800" dirty="0">
                <a:latin typeface="+mn-lt"/>
              </a:rPr>
              <a:t>C</a:t>
            </a:r>
            <a:r>
              <a:rPr lang="en-US" sz="2800" dirty="0" smtClean="0">
                <a:latin typeface="+mn-lt"/>
              </a:rPr>
              <a:t>entralized IT Funding per Student FTE, Adjusted for Inflation 2006</a:t>
            </a:r>
            <a:r>
              <a:rPr lang="en-US" sz="2800" dirty="0">
                <a:latin typeface="+mn-lt"/>
              </a:rPr>
              <a:t>–</a:t>
            </a:r>
            <a:r>
              <a:rPr lang="en-US" sz="2800" dirty="0" smtClean="0">
                <a:latin typeface="+mn-lt"/>
              </a:rPr>
              <a:t>2010</a:t>
            </a:r>
            <a:endParaRPr lang="en-US" sz="28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3461690"/>
              </p:ext>
            </p:extLst>
          </p:nvPr>
        </p:nvGraphicFramePr>
        <p:xfrm>
          <a:off x="505190" y="1446121"/>
          <a:ext cx="8526874" cy="45621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1312703" y="2926435"/>
            <a:ext cx="2997202" cy="276999"/>
          </a:xfrm>
          <a:prstGeom prst="rect">
            <a:avLst/>
          </a:prstGeom>
          <a:noFill/>
        </p:spPr>
        <p:txBody>
          <a:bodyPr wrap="square" rtlCol="0">
            <a:spAutoFit/>
          </a:bodyPr>
          <a:lstStyle/>
          <a:p>
            <a:pPr algn="ctr"/>
            <a:r>
              <a:rPr lang="en-US" sz="1200" dirty="0" smtClean="0">
                <a:latin typeface="+mn-lt"/>
              </a:rPr>
              <a:t>US Dollars per Student FTE</a:t>
            </a:r>
            <a:endParaRPr lang="en-US" sz="1200" dirty="0">
              <a:latin typeface="+mn-lt"/>
            </a:endParaRPr>
          </a:p>
        </p:txBody>
      </p:sp>
      <p:grpSp>
        <p:nvGrpSpPr>
          <p:cNvPr id="11" name="Group 10"/>
          <p:cNvGrpSpPr/>
          <p:nvPr/>
        </p:nvGrpSpPr>
        <p:grpSpPr>
          <a:xfrm>
            <a:off x="1242271" y="5493083"/>
            <a:ext cx="7652870" cy="247828"/>
            <a:chOff x="1242271" y="5107488"/>
            <a:chExt cx="7652870" cy="247828"/>
          </a:xfrm>
        </p:grpSpPr>
        <p:grpSp>
          <p:nvGrpSpPr>
            <p:cNvPr id="7" name="Group 6"/>
            <p:cNvGrpSpPr/>
            <p:nvPr/>
          </p:nvGrpSpPr>
          <p:grpSpPr>
            <a:xfrm>
              <a:off x="1242271" y="5107488"/>
              <a:ext cx="1174163" cy="234743"/>
              <a:chOff x="1045045" y="5266024"/>
              <a:chExt cx="1174163" cy="234743"/>
            </a:xfrm>
          </p:grpSpPr>
          <p:sp>
            <p:nvSpPr>
              <p:cNvPr id="8" name="TextBox 7"/>
              <p:cNvSpPr txBox="1"/>
              <p:nvPr/>
            </p:nvSpPr>
            <p:spPr>
              <a:xfrm>
                <a:off x="1045045" y="5266024"/>
                <a:ext cx="470371" cy="230832"/>
              </a:xfrm>
              <a:prstGeom prst="rect">
                <a:avLst/>
              </a:prstGeom>
              <a:noFill/>
            </p:spPr>
            <p:txBody>
              <a:bodyPr wrap="square" rtlCol="0">
                <a:spAutoFit/>
              </a:bodyPr>
              <a:lstStyle/>
              <a:p>
                <a:r>
                  <a:rPr lang="en-US" sz="900" dirty="0" smtClean="0">
                    <a:latin typeface="+mn-lt"/>
                  </a:rPr>
                  <a:t>2006</a:t>
                </a:r>
                <a:endParaRPr lang="en-US" sz="900" dirty="0">
                  <a:latin typeface="+mn-lt"/>
                </a:endParaRPr>
              </a:p>
            </p:txBody>
          </p:sp>
          <p:sp>
            <p:nvSpPr>
              <p:cNvPr id="9" name="TextBox 8"/>
              <p:cNvSpPr txBox="1"/>
              <p:nvPr/>
            </p:nvSpPr>
            <p:spPr>
              <a:xfrm>
                <a:off x="1748837" y="5266024"/>
                <a:ext cx="470371" cy="230832"/>
              </a:xfrm>
              <a:prstGeom prst="rect">
                <a:avLst/>
              </a:prstGeom>
              <a:noFill/>
            </p:spPr>
            <p:txBody>
              <a:bodyPr wrap="square" rtlCol="0">
                <a:spAutoFit/>
              </a:bodyPr>
              <a:lstStyle/>
              <a:p>
                <a:r>
                  <a:rPr lang="en-US" sz="900" dirty="0" smtClean="0">
                    <a:latin typeface="+mn-lt"/>
                  </a:rPr>
                  <a:t>2010</a:t>
                </a:r>
                <a:endParaRPr lang="en-US" sz="900" dirty="0">
                  <a:latin typeface="+mn-lt"/>
                </a:endParaRPr>
              </a:p>
            </p:txBody>
          </p:sp>
          <p:sp>
            <p:nvSpPr>
              <p:cNvPr id="10" name="TextBox 9"/>
              <p:cNvSpPr txBox="1"/>
              <p:nvPr/>
            </p:nvSpPr>
            <p:spPr>
              <a:xfrm>
                <a:off x="1397117" y="5269935"/>
                <a:ext cx="470371" cy="230832"/>
              </a:xfrm>
              <a:prstGeom prst="rect">
                <a:avLst/>
              </a:prstGeom>
              <a:noFill/>
            </p:spPr>
            <p:txBody>
              <a:bodyPr wrap="square" rtlCol="0">
                <a:spAutoFit/>
              </a:bodyPr>
              <a:lstStyle/>
              <a:p>
                <a:r>
                  <a:rPr lang="en-US" sz="900" dirty="0" smtClean="0">
                    <a:latin typeface="+mn-lt"/>
                  </a:rPr>
                  <a:t>2008</a:t>
                </a:r>
                <a:endParaRPr lang="en-US" sz="900" dirty="0">
                  <a:latin typeface="+mn-lt"/>
                </a:endParaRPr>
              </a:p>
            </p:txBody>
          </p:sp>
        </p:grpSp>
        <p:grpSp>
          <p:nvGrpSpPr>
            <p:cNvPr id="15" name="Group 14"/>
            <p:cNvGrpSpPr/>
            <p:nvPr/>
          </p:nvGrpSpPr>
          <p:grpSpPr>
            <a:xfrm>
              <a:off x="3829650" y="5120573"/>
              <a:ext cx="1174163" cy="234743"/>
              <a:chOff x="1045045" y="5266024"/>
              <a:chExt cx="1174163" cy="234743"/>
            </a:xfrm>
          </p:grpSpPr>
          <p:sp>
            <p:nvSpPr>
              <p:cNvPr id="16" name="TextBox 15"/>
              <p:cNvSpPr txBox="1"/>
              <p:nvPr/>
            </p:nvSpPr>
            <p:spPr>
              <a:xfrm>
                <a:off x="1045045" y="5266024"/>
                <a:ext cx="470371" cy="230832"/>
              </a:xfrm>
              <a:prstGeom prst="rect">
                <a:avLst/>
              </a:prstGeom>
              <a:noFill/>
            </p:spPr>
            <p:txBody>
              <a:bodyPr wrap="square" rtlCol="0">
                <a:spAutoFit/>
              </a:bodyPr>
              <a:lstStyle/>
              <a:p>
                <a:r>
                  <a:rPr lang="en-US" sz="900" dirty="0" smtClean="0">
                    <a:latin typeface="+mn-lt"/>
                  </a:rPr>
                  <a:t>2006</a:t>
                </a:r>
                <a:endParaRPr lang="en-US" sz="900" dirty="0">
                  <a:latin typeface="+mn-lt"/>
                </a:endParaRPr>
              </a:p>
            </p:txBody>
          </p:sp>
          <p:sp>
            <p:nvSpPr>
              <p:cNvPr id="17" name="TextBox 16"/>
              <p:cNvSpPr txBox="1"/>
              <p:nvPr/>
            </p:nvSpPr>
            <p:spPr>
              <a:xfrm>
                <a:off x="1748837" y="5266024"/>
                <a:ext cx="470371" cy="230832"/>
              </a:xfrm>
              <a:prstGeom prst="rect">
                <a:avLst/>
              </a:prstGeom>
              <a:noFill/>
            </p:spPr>
            <p:txBody>
              <a:bodyPr wrap="square" rtlCol="0">
                <a:spAutoFit/>
              </a:bodyPr>
              <a:lstStyle/>
              <a:p>
                <a:r>
                  <a:rPr lang="en-US" sz="900" dirty="0" smtClean="0">
                    <a:latin typeface="+mn-lt"/>
                  </a:rPr>
                  <a:t>2010</a:t>
                </a:r>
                <a:endParaRPr lang="en-US" sz="900" dirty="0">
                  <a:latin typeface="+mn-lt"/>
                </a:endParaRPr>
              </a:p>
            </p:txBody>
          </p:sp>
          <p:sp>
            <p:nvSpPr>
              <p:cNvPr id="18" name="TextBox 17"/>
              <p:cNvSpPr txBox="1"/>
              <p:nvPr/>
            </p:nvSpPr>
            <p:spPr>
              <a:xfrm>
                <a:off x="1397117" y="5269935"/>
                <a:ext cx="470371" cy="230832"/>
              </a:xfrm>
              <a:prstGeom prst="rect">
                <a:avLst/>
              </a:prstGeom>
              <a:noFill/>
            </p:spPr>
            <p:txBody>
              <a:bodyPr wrap="square" rtlCol="0">
                <a:spAutoFit/>
              </a:bodyPr>
              <a:lstStyle/>
              <a:p>
                <a:r>
                  <a:rPr lang="en-US" sz="900" dirty="0" smtClean="0">
                    <a:latin typeface="+mn-lt"/>
                  </a:rPr>
                  <a:t>2008</a:t>
                </a:r>
                <a:endParaRPr lang="en-US" sz="900" dirty="0">
                  <a:latin typeface="+mn-lt"/>
                </a:endParaRPr>
              </a:p>
            </p:txBody>
          </p:sp>
        </p:grpSp>
        <p:grpSp>
          <p:nvGrpSpPr>
            <p:cNvPr id="19" name="Group 18"/>
            <p:cNvGrpSpPr/>
            <p:nvPr/>
          </p:nvGrpSpPr>
          <p:grpSpPr>
            <a:xfrm>
              <a:off x="2539917" y="5107488"/>
              <a:ext cx="1174163" cy="234743"/>
              <a:chOff x="1045045" y="5266024"/>
              <a:chExt cx="1174163" cy="234743"/>
            </a:xfrm>
          </p:grpSpPr>
          <p:sp>
            <p:nvSpPr>
              <p:cNvPr id="20" name="TextBox 19"/>
              <p:cNvSpPr txBox="1"/>
              <p:nvPr/>
            </p:nvSpPr>
            <p:spPr>
              <a:xfrm>
                <a:off x="1045045" y="5266024"/>
                <a:ext cx="470371" cy="230832"/>
              </a:xfrm>
              <a:prstGeom prst="rect">
                <a:avLst/>
              </a:prstGeom>
              <a:noFill/>
            </p:spPr>
            <p:txBody>
              <a:bodyPr wrap="square" rtlCol="0">
                <a:spAutoFit/>
              </a:bodyPr>
              <a:lstStyle/>
              <a:p>
                <a:r>
                  <a:rPr lang="en-US" sz="900" dirty="0" smtClean="0">
                    <a:latin typeface="+mn-lt"/>
                  </a:rPr>
                  <a:t>2006</a:t>
                </a:r>
                <a:endParaRPr lang="en-US" sz="900" dirty="0">
                  <a:latin typeface="+mn-lt"/>
                </a:endParaRPr>
              </a:p>
            </p:txBody>
          </p:sp>
          <p:sp>
            <p:nvSpPr>
              <p:cNvPr id="21" name="TextBox 20"/>
              <p:cNvSpPr txBox="1"/>
              <p:nvPr/>
            </p:nvSpPr>
            <p:spPr>
              <a:xfrm>
                <a:off x="1748837" y="5266024"/>
                <a:ext cx="470371" cy="230832"/>
              </a:xfrm>
              <a:prstGeom prst="rect">
                <a:avLst/>
              </a:prstGeom>
              <a:noFill/>
            </p:spPr>
            <p:txBody>
              <a:bodyPr wrap="square" rtlCol="0">
                <a:spAutoFit/>
              </a:bodyPr>
              <a:lstStyle/>
              <a:p>
                <a:r>
                  <a:rPr lang="en-US" sz="900" dirty="0" smtClean="0">
                    <a:latin typeface="+mn-lt"/>
                  </a:rPr>
                  <a:t>2010</a:t>
                </a:r>
                <a:endParaRPr lang="en-US" sz="900" dirty="0">
                  <a:latin typeface="+mn-lt"/>
                </a:endParaRPr>
              </a:p>
            </p:txBody>
          </p:sp>
          <p:sp>
            <p:nvSpPr>
              <p:cNvPr id="22" name="TextBox 21"/>
              <p:cNvSpPr txBox="1"/>
              <p:nvPr/>
            </p:nvSpPr>
            <p:spPr>
              <a:xfrm>
                <a:off x="1397117" y="5269935"/>
                <a:ext cx="470371" cy="230832"/>
              </a:xfrm>
              <a:prstGeom prst="rect">
                <a:avLst/>
              </a:prstGeom>
              <a:noFill/>
            </p:spPr>
            <p:txBody>
              <a:bodyPr wrap="square" rtlCol="0">
                <a:spAutoFit/>
              </a:bodyPr>
              <a:lstStyle/>
              <a:p>
                <a:r>
                  <a:rPr lang="en-US" sz="900" dirty="0" smtClean="0">
                    <a:latin typeface="+mn-lt"/>
                  </a:rPr>
                  <a:t>2008</a:t>
                </a:r>
                <a:endParaRPr lang="en-US" sz="900" dirty="0">
                  <a:latin typeface="+mn-lt"/>
                </a:endParaRPr>
              </a:p>
            </p:txBody>
          </p:sp>
        </p:grpSp>
        <p:grpSp>
          <p:nvGrpSpPr>
            <p:cNvPr id="23" name="Group 22"/>
            <p:cNvGrpSpPr/>
            <p:nvPr/>
          </p:nvGrpSpPr>
          <p:grpSpPr>
            <a:xfrm>
              <a:off x="7720978" y="5119000"/>
              <a:ext cx="1174163" cy="234743"/>
              <a:chOff x="1045045" y="5266024"/>
              <a:chExt cx="1174163" cy="234743"/>
            </a:xfrm>
          </p:grpSpPr>
          <p:sp>
            <p:nvSpPr>
              <p:cNvPr id="24" name="TextBox 23"/>
              <p:cNvSpPr txBox="1"/>
              <p:nvPr/>
            </p:nvSpPr>
            <p:spPr>
              <a:xfrm>
                <a:off x="1045045" y="5266024"/>
                <a:ext cx="470371" cy="230832"/>
              </a:xfrm>
              <a:prstGeom prst="rect">
                <a:avLst/>
              </a:prstGeom>
              <a:noFill/>
            </p:spPr>
            <p:txBody>
              <a:bodyPr wrap="square" rtlCol="0">
                <a:spAutoFit/>
              </a:bodyPr>
              <a:lstStyle/>
              <a:p>
                <a:r>
                  <a:rPr lang="en-US" sz="900" dirty="0" smtClean="0">
                    <a:latin typeface="+mn-lt"/>
                  </a:rPr>
                  <a:t>2006</a:t>
                </a:r>
                <a:endParaRPr lang="en-US" sz="900" dirty="0">
                  <a:latin typeface="+mn-lt"/>
                </a:endParaRPr>
              </a:p>
            </p:txBody>
          </p:sp>
          <p:sp>
            <p:nvSpPr>
              <p:cNvPr id="25" name="TextBox 24"/>
              <p:cNvSpPr txBox="1"/>
              <p:nvPr/>
            </p:nvSpPr>
            <p:spPr>
              <a:xfrm>
                <a:off x="1748837" y="5266024"/>
                <a:ext cx="470371" cy="230832"/>
              </a:xfrm>
              <a:prstGeom prst="rect">
                <a:avLst/>
              </a:prstGeom>
              <a:noFill/>
            </p:spPr>
            <p:txBody>
              <a:bodyPr wrap="square" rtlCol="0">
                <a:spAutoFit/>
              </a:bodyPr>
              <a:lstStyle/>
              <a:p>
                <a:r>
                  <a:rPr lang="en-US" sz="900" dirty="0" smtClean="0">
                    <a:latin typeface="+mn-lt"/>
                  </a:rPr>
                  <a:t>2010</a:t>
                </a:r>
                <a:endParaRPr lang="en-US" sz="900" dirty="0">
                  <a:latin typeface="+mn-lt"/>
                </a:endParaRPr>
              </a:p>
            </p:txBody>
          </p:sp>
          <p:sp>
            <p:nvSpPr>
              <p:cNvPr id="26" name="TextBox 25"/>
              <p:cNvSpPr txBox="1"/>
              <p:nvPr/>
            </p:nvSpPr>
            <p:spPr>
              <a:xfrm>
                <a:off x="1397117" y="5269935"/>
                <a:ext cx="470371" cy="230832"/>
              </a:xfrm>
              <a:prstGeom prst="rect">
                <a:avLst/>
              </a:prstGeom>
              <a:noFill/>
            </p:spPr>
            <p:txBody>
              <a:bodyPr wrap="square" rtlCol="0">
                <a:spAutoFit/>
              </a:bodyPr>
              <a:lstStyle/>
              <a:p>
                <a:r>
                  <a:rPr lang="en-US" sz="900" dirty="0" smtClean="0">
                    <a:latin typeface="+mn-lt"/>
                  </a:rPr>
                  <a:t>2008</a:t>
                </a:r>
                <a:endParaRPr lang="en-US" sz="900" dirty="0">
                  <a:latin typeface="+mn-lt"/>
                </a:endParaRPr>
              </a:p>
            </p:txBody>
          </p:sp>
        </p:grpSp>
        <p:grpSp>
          <p:nvGrpSpPr>
            <p:cNvPr id="27" name="Group 26"/>
            <p:cNvGrpSpPr/>
            <p:nvPr/>
          </p:nvGrpSpPr>
          <p:grpSpPr>
            <a:xfrm>
              <a:off x="6422403" y="5116662"/>
              <a:ext cx="1174163" cy="234743"/>
              <a:chOff x="1045045" y="5266024"/>
              <a:chExt cx="1174163" cy="234743"/>
            </a:xfrm>
          </p:grpSpPr>
          <p:sp>
            <p:nvSpPr>
              <p:cNvPr id="28" name="TextBox 27"/>
              <p:cNvSpPr txBox="1"/>
              <p:nvPr/>
            </p:nvSpPr>
            <p:spPr>
              <a:xfrm>
                <a:off x="1045045" y="5266024"/>
                <a:ext cx="470371" cy="230832"/>
              </a:xfrm>
              <a:prstGeom prst="rect">
                <a:avLst/>
              </a:prstGeom>
              <a:noFill/>
            </p:spPr>
            <p:txBody>
              <a:bodyPr wrap="square" rtlCol="0">
                <a:spAutoFit/>
              </a:bodyPr>
              <a:lstStyle/>
              <a:p>
                <a:r>
                  <a:rPr lang="en-US" sz="900" dirty="0" smtClean="0">
                    <a:latin typeface="+mn-lt"/>
                  </a:rPr>
                  <a:t>2006</a:t>
                </a:r>
                <a:endParaRPr lang="en-US" sz="900" dirty="0">
                  <a:latin typeface="+mn-lt"/>
                </a:endParaRPr>
              </a:p>
            </p:txBody>
          </p:sp>
          <p:sp>
            <p:nvSpPr>
              <p:cNvPr id="29" name="TextBox 28"/>
              <p:cNvSpPr txBox="1"/>
              <p:nvPr/>
            </p:nvSpPr>
            <p:spPr>
              <a:xfrm>
                <a:off x="1748837" y="5266024"/>
                <a:ext cx="470371" cy="230832"/>
              </a:xfrm>
              <a:prstGeom prst="rect">
                <a:avLst/>
              </a:prstGeom>
              <a:noFill/>
            </p:spPr>
            <p:txBody>
              <a:bodyPr wrap="square" rtlCol="0">
                <a:spAutoFit/>
              </a:bodyPr>
              <a:lstStyle/>
              <a:p>
                <a:r>
                  <a:rPr lang="en-US" sz="900" dirty="0" smtClean="0">
                    <a:latin typeface="+mn-lt"/>
                  </a:rPr>
                  <a:t>2010</a:t>
                </a:r>
                <a:endParaRPr lang="en-US" sz="900" dirty="0">
                  <a:latin typeface="+mn-lt"/>
                </a:endParaRPr>
              </a:p>
            </p:txBody>
          </p:sp>
          <p:sp>
            <p:nvSpPr>
              <p:cNvPr id="30" name="TextBox 29"/>
              <p:cNvSpPr txBox="1"/>
              <p:nvPr/>
            </p:nvSpPr>
            <p:spPr>
              <a:xfrm>
                <a:off x="1397117" y="5269935"/>
                <a:ext cx="470371" cy="230832"/>
              </a:xfrm>
              <a:prstGeom prst="rect">
                <a:avLst/>
              </a:prstGeom>
              <a:noFill/>
            </p:spPr>
            <p:txBody>
              <a:bodyPr wrap="square" rtlCol="0">
                <a:spAutoFit/>
              </a:bodyPr>
              <a:lstStyle/>
              <a:p>
                <a:r>
                  <a:rPr lang="en-US" sz="900" dirty="0" smtClean="0">
                    <a:latin typeface="+mn-lt"/>
                  </a:rPr>
                  <a:t>2008</a:t>
                </a:r>
                <a:endParaRPr lang="en-US" sz="900" dirty="0">
                  <a:latin typeface="+mn-lt"/>
                </a:endParaRPr>
              </a:p>
            </p:txBody>
          </p:sp>
        </p:grpSp>
        <p:grpSp>
          <p:nvGrpSpPr>
            <p:cNvPr id="31" name="Group 30"/>
            <p:cNvGrpSpPr/>
            <p:nvPr/>
          </p:nvGrpSpPr>
          <p:grpSpPr>
            <a:xfrm>
              <a:off x="5128908" y="5120573"/>
              <a:ext cx="1174163" cy="234743"/>
              <a:chOff x="1045045" y="5266024"/>
              <a:chExt cx="1174163" cy="234743"/>
            </a:xfrm>
          </p:grpSpPr>
          <p:sp>
            <p:nvSpPr>
              <p:cNvPr id="32" name="TextBox 31"/>
              <p:cNvSpPr txBox="1"/>
              <p:nvPr/>
            </p:nvSpPr>
            <p:spPr>
              <a:xfrm>
                <a:off x="1045045" y="5266024"/>
                <a:ext cx="470371" cy="230832"/>
              </a:xfrm>
              <a:prstGeom prst="rect">
                <a:avLst/>
              </a:prstGeom>
              <a:noFill/>
            </p:spPr>
            <p:txBody>
              <a:bodyPr wrap="square" rtlCol="0">
                <a:spAutoFit/>
              </a:bodyPr>
              <a:lstStyle/>
              <a:p>
                <a:r>
                  <a:rPr lang="en-US" sz="900" dirty="0" smtClean="0">
                    <a:latin typeface="+mn-lt"/>
                  </a:rPr>
                  <a:t>2006</a:t>
                </a:r>
                <a:endParaRPr lang="en-US" sz="900" dirty="0">
                  <a:latin typeface="+mn-lt"/>
                </a:endParaRPr>
              </a:p>
            </p:txBody>
          </p:sp>
          <p:sp>
            <p:nvSpPr>
              <p:cNvPr id="33" name="TextBox 32"/>
              <p:cNvSpPr txBox="1"/>
              <p:nvPr/>
            </p:nvSpPr>
            <p:spPr>
              <a:xfrm>
                <a:off x="1748837" y="5266024"/>
                <a:ext cx="470371" cy="230832"/>
              </a:xfrm>
              <a:prstGeom prst="rect">
                <a:avLst/>
              </a:prstGeom>
              <a:noFill/>
            </p:spPr>
            <p:txBody>
              <a:bodyPr wrap="square" rtlCol="0">
                <a:spAutoFit/>
              </a:bodyPr>
              <a:lstStyle/>
              <a:p>
                <a:r>
                  <a:rPr lang="en-US" sz="900" dirty="0" smtClean="0">
                    <a:latin typeface="+mn-lt"/>
                  </a:rPr>
                  <a:t>2010</a:t>
                </a:r>
                <a:endParaRPr lang="en-US" sz="900" dirty="0">
                  <a:latin typeface="+mn-lt"/>
                </a:endParaRPr>
              </a:p>
            </p:txBody>
          </p:sp>
          <p:sp>
            <p:nvSpPr>
              <p:cNvPr id="34" name="TextBox 33"/>
              <p:cNvSpPr txBox="1"/>
              <p:nvPr/>
            </p:nvSpPr>
            <p:spPr>
              <a:xfrm>
                <a:off x="1397117" y="5269935"/>
                <a:ext cx="470371" cy="230832"/>
              </a:xfrm>
              <a:prstGeom prst="rect">
                <a:avLst/>
              </a:prstGeom>
              <a:noFill/>
            </p:spPr>
            <p:txBody>
              <a:bodyPr wrap="square" rtlCol="0">
                <a:spAutoFit/>
              </a:bodyPr>
              <a:lstStyle/>
              <a:p>
                <a:r>
                  <a:rPr lang="en-US" sz="900" dirty="0" smtClean="0">
                    <a:latin typeface="+mn-lt"/>
                  </a:rPr>
                  <a:t>2008</a:t>
                </a:r>
                <a:endParaRPr lang="en-US" sz="900" dirty="0">
                  <a:latin typeface="+mn-lt"/>
                </a:endParaRPr>
              </a:p>
            </p:txBody>
          </p:sp>
        </p:grpSp>
      </p:grpSp>
      <p:sp>
        <p:nvSpPr>
          <p:cNvPr id="35" name="TextBox 34"/>
          <p:cNvSpPr txBox="1"/>
          <p:nvPr/>
        </p:nvSpPr>
        <p:spPr>
          <a:xfrm>
            <a:off x="1008591" y="5920477"/>
            <a:ext cx="8135409" cy="307777"/>
          </a:xfrm>
          <a:prstGeom prst="rect">
            <a:avLst/>
          </a:prstGeom>
          <a:noFill/>
        </p:spPr>
        <p:txBody>
          <a:bodyPr wrap="square" rtlCol="0">
            <a:spAutoFit/>
          </a:bodyPr>
          <a:lstStyle/>
          <a:p>
            <a:r>
              <a:rPr lang="en-US" sz="1400" dirty="0" smtClean="0">
                <a:latin typeface="+mn-lt"/>
              </a:rPr>
              <a:t>Note:  Bottom of bar = 25</a:t>
            </a:r>
            <a:r>
              <a:rPr lang="en-US" sz="1400" baseline="30000" dirty="0" smtClean="0">
                <a:latin typeface="+mn-lt"/>
              </a:rPr>
              <a:t>th</a:t>
            </a:r>
            <a:r>
              <a:rPr lang="en-US" sz="1400" dirty="0" smtClean="0">
                <a:latin typeface="+mn-lt"/>
              </a:rPr>
              <a:t> percentile, line in bar = 50</a:t>
            </a:r>
            <a:r>
              <a:rPr lang="en-US" sz="1400" baseline="30000" dirty="0" smtClean="0">
                <a:latin typeface="+mn-lt"/>
              </a:rPr>
              <a:t>th</a:t>
            </a:r>
            <a:r>
              <a:rPr lang="en-US" sz="1400" dirty="0" smtClean="0">
                <a:latin typeface="+mn-lt"/>
              </a:rPr>
              <a:t> percentile/median, top of bar = 75</a:t>
            </a:r>
            <a:r>
              <a:rPr lang="en-US" sz="1400" baseline="30000" dirty="0" smtClean="0">
                <a:latin typeface="+mn-lt"/>
              </a:rPr>
              <a:t>th</a:t>
            </a:r>
            <a:r>
              <a:rPr lang="en-US" sz="1400" dirty="0" smtClean="0">
                <a:latin typeface="+mn-lt"/>
              </a:rPr>
              <a:t> percentile.</a:t>
            </a:r>
            <a:endParaRPr lang="en-US" sz="1400" dirty="0">
              <a:latin typeface="+mn-lt"/>
            </a:endParaRPr>
          </a:p>
        </p:txBody>
      </p:sp>
      <p:sp>
        <p:nvSpPr>
          <p:cNvPr id="3" name="Footer Placeholder 2"/>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E5805D-992F-49FF-BE10-978F9F2FB302}" type="slidenum">
              <a:rPr lang="en-US" smtClean="0"/>
              <a:t>35</a:t>
            </a:fld>
            <a:endParaRPr lang="en-US"/>
          </a:p>
        </p:txBody>
      </p:sp>
    </p:spTree>
    <p:extLst>
      <p:ext uri="{BB962C8B-B14F-4D97-AF65-F5344CB8AC3E}">
        <p14:creationId xmlns:p14="http://schemas.microsoft.com/office/powerpoint/2010/main" val="40536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9"/>
          <p:cNvSpPr txBox="1">
            <a:spLocks noChangeArrowheads="1"/>
          </p:cNvSpPr>
          <p:nvPr/>
        </p:nvSpPr>
        <p:spPr bwMode="auto">
          <a:xfrm>
            <a:off x="0" y="14484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smtClean="0">
                <a:solidFill>
                  <a:srgbClr val="353637"/>
                </a:solidFill>
                <a:latin typeface="+mn-lt"/>
                <a:cs typeface="Arial"/>
              </a:rPr>
              <a:t>Deployment Maturity: Teaching &amp; Learning Technologies</a:t>
            </a:r>
            <a:endParaRPr lang="en-GB" sz="2800" dirty="0">
              <a:solidFill>
                <a:srgbClr val="353637"/>
              </a:solidFill>
              <a:latin typeface="+mn-lt"/>
              <a:cs typeface="Arial"/>
            </a:endParaRPr>
          </a:p>
        </p:txBody>
      </p:sp>
      <p:grpSp>
        <p:nvGrpSpPr>
          <p:cNvPr id="41997" name="Group 63"/>
          <p:cNvGrpSpPr>
            <a:grpSpLocks/>
          </p:cNvGrpSpPr>
          <p:nvPr/>
        </p:nvGrpSpPr>
        <p:grpSpPr bwMode="auto">
          <a:xfrm>
            <a:off x="553012" y="2495801"/>
            <a:ext cx="542925" cy="542925"/>
            <a:chOff x="1411834" y="2532046"/>
            <a:chExt cx="657225" cy="657225"/>
          </a:xfrm>
        </p:grpSpPr>
        <p:sp>
          <p:nvSpPr>
            <p:cNvPr id="65" name="Donut 64"/>
            <p:cNvSpPr/>
            <p:nvPr/>
          </p:nvSpPr>
          <p:spPr>
            <a:xfrm>
              <a:off x="1411834" y="2532046"/>
              <a:ext cx="657225" cy="657225"/>
            </a:xfrm>
            <a:prstGeom prst="donut">
              <a:avLst>
                <a:gd name="adj" fmla="val 14855"/>
              </a:avLst>
            </a:prstGeom>
            <a:gradFill>
              <a:gsLst>
                <a:gs pos="0">
                  <a:schemeClr val="accent3">
                    <a:lumMod val="75000"/>
                  </a:schemeClr>
                </a:gs>
                <a:gs pos="91000">
                  <a:srgbClr val="27829E"/>
                </a:gs>
              </a:gsLst>
              <a:lin ang="1800000" scaled="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66" name="Pie 65"/>
            <p:cNvSpPr/>
            <p:nvPr/>
          </p:nvSpPr>
          <p:spPr>
            <a:xfrm>
              <a:off x="1540589" y="2660801"/>
              <a:ext cx="399716" cy="399716"/>
            </a:xfrm>
            <a:prstGeom prst="pie">
              <a:avLst>
                <a:gd name="adj1" fmla="val 16252264"/>
                <a:gd name="adj2" fmla="val 2393927"/>
              </a:avLst>
            </a:prstGeom>
            <a:solidFill>
              <a:srgbClr val="27829E"/>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grpSp>
        <p:nvGrpSpPr>
          <p:cNvPr id="41998" name="Group 66"/>
          <p:cNvGrpSpPr>
            <a:grpSpLocks/>
          </p:cNvGrpSpPr>
          <p:nvPr/>
        </p:nvGrpSpPr>
        <p:grpSpPr bwMode="auto">
          <a:xfrm>
            <a:off x="1584094" y="1763468"/>
            <a:ext cx="542925" cy="542925"/>
            <a:chOff x="1333500" y="2514599"/>
            <a:chExt cx="657225" cy="657225"/>
          </a:xfrm>
        </p:grpSpPr>
        <p:sp>
          <p:nvSpPr>
            <p:cNvPr id="68" name="Donut 67"/>
            <p:cNvSpPr/>
            <p:nvPr/>
          </p:nvSpPr>
          <p:spPr>
            <a:xfrm>
              <a:off x="1333500" y="2514599"/>
              <a:ext cx="657225" cy="657225"/>
            </a:xfrm>
            <a:prstGeom prst="donut">
              <a:avLst>
                <a:gd name="adj" fmla="val 14855"/>
              </a:avLst>
            </a:prstGeom>
            <a:gradFill>
              <a:gsLst>
                <a:gs pos="0">
                  <a:schemeClr val="accent3">
                    <a:lumMod val="75000"/>
                  </a:schemeClr>
                </a:gs>
                <a:gs pos="91000">
                  <a:schemeClr val="accent3">
                    <a:lumMod val="50000"/>
                  </a:schemeClr>
                </a:gs>
              </a:gsLst>
              <a:lin ang="1800000" scaled="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69" name="Pie 68"/>
            <p:cNvSpPr/>
            <p:nvPr/>
          </p:nvSpPr>
          <p:spPr>
            <a:xfrm>
              <a:off x="1462254" y="2643353"/>
              <a:ext cx="399716" cy="399716"/>
            </a:xfrm>
            <a:prstGeom prst="pie">
              <a:avLst>
                <a:gd name="adj1" fmla="val 16252264"/>
                <a:gd name="adj2" fmla="val 9062718"/>
              </a:avLst>
            </a:prstGeom>
            <a:solidFill>
              <a:srgbClr val="27829E"/>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grpSp>
        <p:nvGrpSpPr>
          <p:cNvPr id="3" name="Group 2"/>
          <p:cNvGrpSpPr/>
          <p:nvPr/>
        </p:nvGrpSpPr>
        <p:grpSpPr>
          <a:xfrm>
            <a:off x="3763962" y="2749505"/>
            <a:ext cx="3151186" cy="1899990"/>
            <a:chOff x="4881562" y="2199020"/>
            <a:chExt cx="3151186" cy="1899990"/>
          </a:xfrm>
        </p:grpSpPr>
        <p:sp>
          <p:nvSpPr>
            <p:cNvPr id="111" name="Rounded Rectangle 110"/>
            <p:cNvSpPr>
              <a:spLocks noChangeArrowheads="1"/>
            </p:cNvSpPr>
            <p:nvPr/>
          </p:nvSpPr>
          <p:spPr bwMode="auto">
            <a:xfrm>
              <a:off x="5353049" y="2199020"/>
              <a:ext cx="2480955" cy="1899989"/>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a:solidFill>
                  <a:srgbClr val="FFFFFF"/>
                </a:solidFill>
                <a:latin typeface="Arial"/>
                <a:ea typeface="ＭＳ Ｐゴシック" pitchFamily="-109" charset="-128"/>
                <a:cs typeface="Arial"/>
              </a:endParaRPr>
            </a:p>
          </p:txBody>
        </p:sp>
        <p:sp>
          <p:nvSpPr>
            <p:cNvPr id="41991" name="TextBox 17"/>
            <p:cNvSpPr txBox="1">
              <a:spLocks noChangeArrowheads="1"/>
            </p:cNvSpPr>
            <p:nvPr/>
          </p:nvSpPr>
          <p:spPr bwMode="auto">
            <a:xfrm>
              <a:off x="5565773" y="2483183"/>
              <a:ext cx="232410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US" sz="1100" dirty="0">
                  <a:solidFill>
                    <a:srgbClr val="595959"/>
                  </a:solidFill>
                  <a:latin typeface="Arial"/>
                  <a:cs typeface="Arial"/>
                </a:rPr>
                <a:t>Facebook</a:t>
              </a:r>
            </a:p>
            <a:p>
              <a:pPr marL="182880" indent="-182880" eaLnBrk="1" hangingPunct="1">
                <a:buFont typeface="Arial" charset="0"/>
                <a:buChar char="•"/>
              </a:pPr>
              <a:r>
                <a:rPr lang="en-US" sz="1100" dirty="0">
                  <a:solidFill>
                    <a:srgbClr val="595959"/>
                  </a:solidFill>
                  <a:latin typeface="Arial"/>
                  <a:cs typeface="Arial"/>
                </a:rPr>
                <a:t>Distance learning with local students and remote instructor</a:t>
              </a:r>
            </a:p>
            <a:p>
              <a:pPr marL="182880" indent="-182880" eaLnBrk="1" hangingPunct="1">
                <a:buFont typeface="Arial" charset="0"/>
                <a:buChar char="•"/>
              </a:pPr>
              <a:r>
                <a:rPr lang="en-US" sz="1100" dirty="0">
                  <a:solidFill>
                    <a:srgbClr val="595959"/>
                  </a:solidFill>
                  <a:latin typeface="Arial"/>
                  <a:cs typeface="Arial"/>
                </a:rPr>
                <a:t>E-portfolios</a:t>
              </a:r>
            </a:p>
            <a:p>
              <a:pPr marL="182880" indent="-182880" eaLnBrk="1" hangingPunct="1">
                <a:buFont typeface="Arial" charset="0"/>
                <a:buChar char="•"/>
              </a:pPr>
              <a:r>
                <a:rPr lang="en-US" sz="1100" dirty="0">
                  <a:solidFill>
                    <a:srgbClr val="595959"/>
                  </a:solidFill>
                  <a:latin typeface="Arial"/>
                  <a:cs typeface="Arial"/>
                </a:rPr>
                <a:t>Learning objects</a:t>
              </a:r>
            </a:p>
            <a:p>
              <a:pPr marL="182880" indent="-182880" eaLnBrk="1" hangingPunct="1">
                <a:buFont typeface="Arial" charset="0"/>
                <a:buChar char="•"/>
              </a:pPr>
              <a:r>
                <a:rPr lang="en-US" sz="1100" dirty="0">
                  <a:solidFill>
                    <a:srgbClr val="595959"/>
                  </a:solidFill>
                  <a:latin typeface="Arial"/>
                  <a:cs typeface="Arial"/>
                </a:rPr>
                <a:t>Lecture capture</a:t>
              </a:r>
            </a:p>
            <a:p>
              <a:pPr marL="182880" indent="-182880" eaLnBrk="1" hangingPunct="1">
                <a:buFont typeface="Arial" charset="0"/>
                <a:buChar char="•"/>
              </a:pPr>
              <a:r>
                <a:rPr lang="en-US" sz="1100" dirty="0" smtClean="0">
                  <a:solidFill>
                    <a:srgbClr val="595959"/>
                  </a:solidFill>
                  <a:latin typeface="Arial"/>
                  <a:cs typeface="Arial"/>
                </a:rPr>
                <a:t>Wikis</a:t>
              </a:r>
            </a:p>
            <a:p>
              <a:pPr marL="182880" indent="-182880" eaLnBrk="1" hangingPunct="1">
                <a:buFont typeface="Arial" charset="0"/>
                <a:buChar char="•"/>
              </a:pPr>
              <a:r>
                <a:rPr lang="en-US" sz="1100" dirty="0" smtClean="0">
                  <a:solidFill>
                    <a:srgbClr val="595959"/>
                  </a:solidFill>
                  <a:latin typeface="Arial"/>
                  <a:cs typeface="Arial"/>
                </a:rPr>
                <a:t>E-books</a:t>
              </a:r>
              <a:endParaRPr lang="en-US" sz="1100" dirty="0">
                <a:solidFill>
                  <a:srgbClr val="595959"/>
                </a:solidFill>
                <a:latin typeface="Arial"/>
                <a:cs typeface="Arial"/>
              </a:endParaRPr>
            </a:p>
            <a:p>
              <a:pPr marL="182880" indent="-182880" eaLnBrk="1" hangingPunct="1">
                <a:buFont typeface="Arial" charset="0"/>
                <a:buChar char="•"/>
              </a:pPr>
              <a:r>
                <a:rPr lang="en-US" sz="1100" dirty="0" smtClean="0">
                  <a:solidFill>
                    <a:srgbClr val="595959"/>
                  </a:solidFill>
                  <a:latin typeface="Arial"/>
                  <a:cs typeface="Arial"/>
                </a:rPr>
                <a:t>Simulation</a:t>
              </a:r>
              <a:endParaRPr lang="en-US" sz="1100" dirty="0">
                <a:solidFill>
                  <a:srgbClr val="595959"/>
                </a:solidFill>
                <a:latin typeface="Arial"/>
                <a:cs typeface="Arial"/>
              </a:endParaRPr>
            </a:p>
          </p:txBody>
        </p:sp>
        <p:sp>
          <p:nvSpPr>
            <p:cNvPr id="41992" name="TextBox 18"/>
            <p:cNvSpPr txBox="1">
              <a:spLocks noChangeArrowheads="1"/>
            </p:cNvSpPr>
            <p:nvPr/>
          </p:nvSpPr>
          <p:spPr bwMode="auto">
            <a:xfrm>
              <a:off x="5335275" y="2262521"/>
              <a:ext cx="26974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TRANSITIONING TO MAINSTREAM</a:t>
              </a:r>
              <a:endParaRPr sz="1100" b="1" noProof="1">
                <a:solidFill>
                  <a:srgbClr val="080808"/>
                </a:solidFill>
                <a:latin typeface="Arial"/>
                <a:cs typeface="Arial"/>
              </a:endParaRPr>
            </a:p>
          </p:txBody>
        </p:sp>
        <p:grpSp>
          <p:nvGrpSpPr>
            <p:cNvPr id="42000" name="Group 75"/>
            <p:cNvGrpSpPr>
              <a:grpSpLocks/>
            </p:cNvGrpSpPr>
            <p:nvPr/>
          </p:nvGrpSpPr>
          <p:grpSpPr bwMode="auto">
            <a:xfrm>
              <a:off x="4881562" y="2244465"/>
              <a:ext cx="384175" cy="384175"/>
              <a:chOff x="1205855" y="1809991"/>
              <a:chExt cx="657225" cy="657225"/>
            </a:xfrm>
          </p:grpSpPr>
          <p:sp>
            <p:nvSpPr>
              <p:cNvPr id="77" name="Donut 76"/>
              <p:cNvSpPr/>
              <p:nvPr/>
            </p:nvSpPr>
            <p:spPr>
              <a:xfrm>
                <a:off x="1205855" y="1809991"/>
                <a:ext cx="657225" cy="657225"/>
              </a:xfrm>
              <a:prstGeom prst="donut">
                <a:avLst>
                  <a:gd name="adj" fmla="val 14855"/>
                </a:avLst>
              </a:prstGeom>
              <a:gradFill>
                <a:gsLst>
                  <a:gs pos="0">
                    <a:schemeClr val="accent3">
                      <a:lumMod val="75000"/>
                    </a:schemeClr>
                  </a:gs>
                  <a:gs pos="91000">
                    <a:schemeClr val="accent3">
                      <a:lumMod val="50000"/>
                    </a:schemeClr>
                  </a:gs>
                </a:gsLst>
                <a:lin ang="1800000" scaled="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78" name="Pie 77"/>
              <p:cNvSpPr/>
              <p:nvPr/>
            </p:nvSpPr>
            <p:spPr>
              <a:xfrm>
                <a:off x="1333499" y="1937633"/>
                <a:ext cx="401939" cy="401939"/>
              </a:xfrm>
              <a:prstGeom prst="pie">
                <a:avLst>
                  <a:gd name="adj1" fmla="val 16252264"/>
                  <a:gd name="adj2" fmla="val 9062718"/>
                </a:avLst>
              </a:prstGeom>
              <a:solidFill>
                <a:srgbClr val="27829E"/>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grpSp>
      <p:grpSp>
        <p:nvGrpSpPr>
          <p:cNvPr id="9" name="Group 8"/>
          <p:cNvGrpSpPr/>
          <p:nvPr/>
        </p:nvGrpSpPr>
        <p:grpSpPr>
          <a:xfrm>
            <a:off x="3763962" y="947410"/>
            <a:ext cx="3008315" cy="1602299"/>
            <a:chOff x="4449761" y="872617"/>
            <a:chExt cx="3008315" cy="1602299"/>
          </a:xfrm>
        </p:grpSpPr>
        <p:sp>
          <p:nvSpPr>
            <p:cNvPr id="88" name="Rounded Rectangle 87"/>
            <p:cNvSpPr>
              <a:spLocks noChangeArrowheads="1"/>
            </p:cNvSpPr>
            <p:nvPr/>
          </p:nvSpPr>
          <p:spPr bwMode="auto">
            <a:xfrm>
              <a:off x="4903475" y="872617"/>
              <a:ext cx="2498728" cy="1602299"/>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a:solidFill>
                  <a:srgbClr val="FFFFFF"/>
                </a:solidFill>
                <a:latin typeface="Arial"/>
                <a:ea typeface="ＭＳ Ｐゴシック" pitchFamily="-109" charset="-128"/>
                <a:cs typeface="Arial"/>
              </a:endParaRPr>
            </a:p>
          </p:txBody>
        </p:sp>
        <p:sp>
          <p:nvSpPr>
            <p:cNvPr id="41994" name="TextBox 17"/>
            <p:cNvSpPr txBox="1">
              <a:spLocks noChangeArrowheads="1"/>
            </p:cNvSpPr>
            <p:nvPr/>
          </p:nvSpPr>
          <p:spPr bwMode="auto">
            <a:xfrm>
              <a:off x="5070248" y="1127871"/>
              <a:ext cx="2387828"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GB" sz="1100" dirty="0" smtClean="0">
                  <a:solidFill>
                    <a:srgbClr val="595959"/>
                  </a:solidFill>
                  <a:latin typeface="Arial"/>
                  <a:cs typeface="Arial"/>
                </a:rPr>
                <a:t>Document management tools</a:t>
              </a:r>
            </a:p>
            <a:p>
              <a:pPr marL="182880" indent="-182880" eaLnBrk="1" hangingPunct="1">
                <a:buFont typeface="Arial" charset="0"/>
                <a:buChar char="•"/>
              </a:pPr>
              <a:r>
                <a:rPr lang="en-GB" sz="1100" dirty="0" smtClean="0">
                  <a:solidFill>
                    <a:srgbClr val="595959"/>
                  </a:solidFill>
                  <a:latin typeface="Arial"/>
                  <a:cs typeface="Arial"/>
                </a:rPr>
                <a:t>Hybrid courses</a:t>
              </a:r>
            </a:p>
            <a:p>
              <a:pPr marL="182880" indent="-182880" eaLnBrk="1" hangingPunct="1">
                <a:buFont typeface="Arial" charset="0"/>
                <a:buChar char="•"/>
              </a:pPr>
              <a:r>
                <a:rPr lang="en-US" sz="1100" dirty="0">
                  <a:solidFill>
                    <a:srgbClr val="595959"/>
                  </a:solidFill>
                  <a:latin typeface="Arial"/>
                  <a:cs typeface="Arial"/>
                </a:rPr>
                <a:t>E-learning (wholly online courses</a:t>
              </a:r>
              <a:r>
                <a:rPr lang="en-US" sz="1100" dirty="0" smtClean="0">
                  <a:solidFill>
                    <a:srgbClr val="595959"/>
                  </a:solidFill>
                  <a:latin typeface="Arial"/>
                  <a:cs typeface="Arial"/>
                </a:rPr>
                <a:t>)</a:t>
              </a:r>
            </a:p>
            <a:p>
              <a:pPr marL="182880" indent="-182880" eaLnBrk="1" hangingPunct="1">
                <a:buFont typeface="Arial" charset="0"/>
                <a:buChar char="•"/>
              </a:pPr>
              <a:r>
                <a:rPr lang="en-US" sz="1100" dirty="0">
                  <a:solidFill>
                    <a:srgbClr val="595959"/>
                  </a:solidFill>
                  <a:latin typeface="Arial"/>
                  <a:cs typeface="Arial"/>
                </a:rPr>
                <a:t>Distance learning with local instructor and remote </a:t>
              </a:r>
              <a:r>
                <a:rPr lang="en-US" sz="1100" dirty="0" smtClean="0">
                  <a:solidFill>
                    <a:srgbClr val="595959"/>
                  </a:solidFill>
                  <a:latin typeface="Arial"/>
                  <a:cs typeface="Arial"/>
                </a:rPr>
                <a:t>students</a:t>
              </a:r>
              <a:endParaRPr lang="en-US" sz="1100" dirty="0">
                <a:solidFill>
                  <a:srgbClr val="595959"/>
                </a:solidFill>
                <a:latin typeface="Arial"/>
                <a:cs typeface="Arial"/>
              </a:endParaRPr>
            </a:p>
            <a:p>
              <a:pPr marL="182880" indent="-182880" eaLnBrk="1" hangingPunct="1">
                <a:buFont typeface="Arial" charset="0"/>
                <a:buChar char="•"/>
              </a:pPr>
              <a:endParaRPr lang="en-GB" sz="1100" dirty="0">
                <a:solidFill>
                  <a:srgbClr val="595959"/>
                </a:solidFill>
                <a:latin typeface="Arial"/>
                <a:cs typeface="Arial"/>
              </a:endParaRPr>
            </a:p>
          </p:txBody>
        </p:sp>
        <p:sp>
          <p:nvSpPr>
            <p:cNvPr id="41995" name="TextBox 18"/>
            <p:cNvSpPr txBox="1">
              <a:spLocks noChangeArrowheads="1"/>
            </p:cNvSpPr>
            <p:nvPr/>
          </p:nvSpPr>
          <p:spPr bwMode="auto">
            <a:xfrm>
              <a:off x="5172073" y="926307"/>
              <a:ext cx="2201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MAINSTREAM</a:t>
              </a:r>
              <a:endParaRPr sz="1100" b="1" noProof="1">
                <a:solidFill>
                  <a:srgbClr val="080808"/>
                </a:solidFill>
                <a:latin typeface="Arial"/>
                <a:cs typeface="Arial"/>
              </a:endParaRPr>
            </a:p>
          </p:txBody>
        </p:sp>
        <p:grpSp>
          <p:nvGrpSpPr>
            <p:cNvPr id="42002" name="Group 90"/>
            <p:cNvGrpSpPr>
              <a:grpSpLocks/>
            </p:cNvGrpSpPr>
            <p:nvPr/>
          </p:nvGrpSpPr>
          <p:grpSpPr bwMode="auto">
            <a:xfrm>
              <a:off x="4449761" y="926307"/>
              <a:ext cx="384175" cy="384175"/>
              <a:chOff x="7525537" y="-5381070"/>
              <a:chExt cx="657225" cy="657225"/>
            </a:xfrm>
          </p:grpSpPr>
          <p:sp>
            <p:nvSpPr>
              <p:cNvPr id="93" name="Donut 92"/>
              <p:cNvSpPr/>
              <p:nvPr/>
            </p:nvSpPr>
            <p:spPr>
              <a:xfrm>
                <a:off x="7525537" y="-5381070"/>
                <a:ext cx="657225" cy="657225"/>
              </a:xfrm>
              <a:prstGeom prst="donut">
                <a:avLst>
                  <a:gd name="adj" fmla="val 14855"/>
                </a:avLst>
              </a:prstGeom>
              <a:gradFill>
                <a:gsLst>
                  <a:gs pos="0">
                    <a:schemeClr val="accent3">
                      <a:lumMod val="75000"/>
                    </a:schemeClr>
                  </a:gs>
                  <a:gs pos="91000">
                    <a:schemeClr val="accent3">
                      <a:lumMod val="50000"/>
                    </a:schemeClr>
                  </a:gs>
                </a:gsLst>
                <a:lin ang="1800000" scaled="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94" name="Pie 93"/>
              <p:cNvSpPr/>
              <p:nvPr/>
            </p:nvSpPr>
            <p:spPr>
              <a:xfrm>
                <a:off x="7653181" y="-5253428"/>
                <a:ext cx="401939" cy="401939"/>
              </a:xfrm>
              <a:prstGeom prst="pie">
                <a:avLst>
                  <a:gd name="adj1" fmla="val 16252264"/>
                  <a:gd name="adj2" fmla="val 16161732"/>
                </a:avLst>
              </a:prstGeom>
              <a:solidFill>
                <a:srgbClr val="27829E"/>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grpSp>
      <p:grpSp>
        <p:nvGrpSpPr>
          <p:cNvPr id="10" name="Group 9"/>
          <p:cNvGrpSpPr/>
          <p:nvPr/>
        </p:nvGrpSpPr>
        <p:grpSpPr>
          <a:xfrm>
            <a:off x="3797298" y="4848953"/>
            <a:ext cx="3117851" cy="1355854"/>
            <a:chOff x="4449761" y="4725447"/>
            <a:chExt cx="3117851" cy="1355854"/>
          </a:xfrm>
        </p:grpSpPr>
        <p:grpSp>
          <p:nvGrpSpPr>
            <p:cNvPr id="42001" name="Group 81"/>
            <p:cNvGrpSpPr>
              <a:grpSpLocks/>
            </p:cNvGrpSpPr>
            <p:nvPr/>
          </p:nvGrpSpPr>
          <p:grpSpPr bwMode="auto">
            <a:xfrm>
              <a:off x="4449761" y="4780358"/>
              <a:ext cx="384175" cy="384175"/>
              <a:chOff x="1271034" y="2514599"/>
              <a:chExt cx="657225" cy="657225"/>
            </a:xfrm>
          </p:grpSpPr>
          <p:sp>
            <p:nvSpPr>
              <p:cNvPr id="83" name="Donut 82"/>
              <p:cNvSpPr/>
              <p:nvPr/>
            </p:nvSpPr>
            <p:spPr>
              <a:xfrm>
                <a:off x="1271034" y="2514599"/>
                <a:ext cx="657225" cy="657225"/>
              </a:xfrm>
              <a:prstGeom prst="donut">
                <a:avLst>
                  <a:gd name="adj" fmla="val 14855"/>
                </a:avLst>
              </a:prstGeom>
              <a:gradFill>
                <a:gsLst>
                  <a:gs pos="0">
                    <a:schemeClr val="accent3">
                      <a:lumMod val="75000"/>
                    </a:schemeClr>
                  </a:gs>
                  <a:gs pos="90000">
                    <a:schemeClr val="accent3">
                      <a:lumMod val="50000"/>
                    </a:schemeClr>
                  </a:gs>
                </a:gsLst>
                <a:lin ang="1800000" scaled="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84" name="Pie 83"/>
              <p:cNvSpPr/>
              <p:nvPr/>
            </p:nvSpPr>
            <p:spPr>
              <a:xfrm>
                <a:off x="1398677" y="2642243"/>
                <a:ext cx="401939" cy="401939"/>
              </a:xfrm>
              <a:prstGeom prst="pie">
                <a:avLst>
                  <a:gd name="adj1" fmla="val 16252264"/>
                  <a:gd name="adj2" fmla="val 2393927"/>
                </a:avLst>
              </a:prstGeom>
              <a:solidFill>
                <a:srgbClr val="27829E"/>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sp>
          <p:nvSpPr>
            <p:cNvPr id="118" name="Rounded Rectangle 117"/>
            <p:cNvSpPr>
              <a:spLocks noChangeArrowheads="1"/>
            </p:cNvSpPr>
            <p:nvPr/>
          </p:nvSpPr>
          <p:spPr bwMode="auto">
            <a:xfrm>
              <a:off x="4887912" y="4725447"/>
              <a:ext cx="2498728" cy="1342218"/>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a:solidFill>
                  <a:srgbClr val="FFFFFF"/>
                </a:solidFill>
                <a:latin typeface="Arial"/>
                <a:ea typeface="ＭＳ Ｐゴシック" pitchFamily="-109" charset="-128"/>
                <a:cs typeface="Arial"/>
              </a:endParaRPr>
            </a:p>
          </p:txBody>
        </p:sp>
        <p:sp>
          <p:nvSpPr>
            <p:cNvPr id="41989" name="TextBox 18"/>
            <p:cNvSpPr txBox="1">
              <a:spLocks noChangeArrowheads="1"/>
            </p:cNvSpPr>
            <p:nvPr/>
          </p:nvSpPr>
          <p:spPr bwMode="auto">
            <a:xfrm>
              <a:off x="5133974" y="4757084"/>
              <a:ext cx="2433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100" b="1" noProof="1" smtClean="0">
                  <a:solidFill>
                    <a:srgbClr val="080808"/>
                  </a:solidFill>
                  <a:latin typeface="Arial"/>
                  <a:cs typeface="Arial"/>
                </a:rPr>
                <a:t>EXPERIMENTAL</a:t>
              </a:r>
              <a:endParaRPr sz="1100" b="1" noProof="1">
                <a:solidFill>
                  <a:srgbClr val="080808"/>
                </a:solidFill>
                <a:latin typeface="Arial"/>
                <a:cs typeface="Arial"/>
              </a:endParaRPr>
            </a:p>
          </p:txBody>
        </p:sp>
        <p:sp>
          <p:nvSpPr>
            <p:cNvPr id="41988" name="TextBox 17"/>
            <p:cNvSpPr txBox="1">
              <a:spLocks noChangeArrowheads="1"/>
            </p:cNvSpPr>
            <p:nvPr/>
          </p:nvSpPr>
          <p:spPr bwMode="auto">
            <a:xfrm>
              <a:off x="5133972" y="5142582"/>
              <a:ext cx="21828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lvl="0" indent="-182880" eaLnBrk="1" hangingPunct="1">
                <a:buFont typeface="Arial" charset="0"/>
                <a:buChar char="•"/>
              </a:pPr>
              <a:r>
                <a:rPr lang="en-US" sz="1100" dirty="0" smtClean="0">
                  <a:solidFill>
                    <a:srgbClr val="595959"/>
                  </a:solidFill>
                  <a:latin typeface="Arial"/>
                  <a:cs typeface="Arial"/>
                </a:rPr>
                <a:t>Mobile applications</a:t>
              </a:r>
            </a:p>
            <a:p>
              <a:pPr marL="182880" lvl="0" indent="-182880" eaLnBrk="1" hangingPunct="1">
                <a:buFont typeface="Arial" charset="0"/>
                <a:buChar char="•"/>
              </a:pPr>
              <a:r>
                <a:rPr lang="en-US" sz="1100" dirty="0" smtClean="0">
                  <a:solidFill>
                    <a:srgbClr val="595959"/>
                  </a:solidFill>
                  <a:latin typeface="Arial"/>
                  <a:cs typeface="Arial"/>
                </a:rPr>
                <a:t>E</a:t>
              </a:r>
              <a:r>
                <a:rPr lang="en-US" sz="1100" dirty="0">
                  <a:solidFill>
                    <a:srgbClr val="595959"/>
                  </a:solidFill>
                  <a:latin typeface="Arial"/>
                  <a:cs typeface="Arial"/>
                </a:rPr>
                <a:t>-</a:t>
              </a:r>
              <a:r>
                <a:rPr lang="en-US" sz="1100" dirty="0" smtClean="0">
                  <a:solidFill>
                    <a:srgbClr val="595959"/>
                  </a:solidFill>
                  <a:latin typeface="Arial"/>
                  <a:cs typeface="Arial"/>
                </a:rPr>
                <a:t>textbooks</a:t>
              </a:r>
            </a:p>
            <a:p>
              <a:pPr marL="182880" lvl="0" indent="-182880" eaLnBrk="1" hangingPunct="1">
                <a:buFont typeface="Arial" charset="0"/>
                <a:buChar char="•"/>
              </a:pPr>
              <a:r>
                <a:rPr lang="en-US" sz="1100" dirty="0" smtClean="0">
                  <a:solidFill>
                    <a:srgbClr val="595959"/>
                  </a:solidFill>
                  <a:latin typeface="Arial"/>
                  <a:cs typeface="Arial"/>
                </a:rPr>
                <a:t>Twitter</a:t>
              </a:r>
              <a:endParaRPr lang="en-US" sz="1100" dirty="0">
                <a:solidFill>
                  <a:srgbClr val="595959"/>
                </a:solidFill>
                <a:latin typeface="Arial"/>
                <a:cs typeface="Arial"/>
              </a:endParaRPr>
            </a:p>
            <a:p>
              <a:pPr marL="182880" lvl="0" indent="-182880" eaLnBrk="1" hangingPunct="1">
                <a:buFont typeface="Arial" charset="0"/>
                <a:buChar char="•"/>
              </a:pPr>
              <a:r>
                <a:rPr lang="en-US" sz="1100" dirty="0">
                  <a:solidFill>
                    <a:srgbClr val="595959"/>
                  </a:solidFill>
                  <a:latin typeface="Arial"/>
                  <a:cs typeface="Arial"/>
                </a:rPr>
                <a:t>Open content</a:t>
              </a:r>
            </a:p>
            <a:p>
              <a:pPr marL="182880" lvl="0" indent="-182880" eaLnBrk="1" hangingPunct="1">
                <a:buFont typeface="Arial" charset="0"/>
                <a:buChar char="•"/>
              </a:pPr>
              <a:r>
                <a:rPr lang="en-US" sz="1100" dirty="0" smtClean="0">
                  <a:solidFill>
                    <a:srgbClr val="595959"/>
                  </a:solidFill>
                  <a:latin typeface="Arial"/>
                  <a:cs typeface="Arial"/>
                </a:rPr>
                <a:t>Gaming</a:t>
              </a:r>
            </a:p>
          </p:txBody>
        </p:sp>
      </p:grpSp>
      <p:sp>
        <p:nvSpPr>
          <p:cNvPr id="58" name="Freeform 10" descr="© INSCALE GmbH, 26.05.2010&#10;http://www.presentationload.com/"/>
          <p:cNvSpPr>
            <a:spLocks/>
          </p:cNvSpPr>
          <p:nvPr/>
        </p:nvSpPr>
        <p:spPr bwMode="auto">
          <a:xfrm flipH="1">
            <a:off x="6273794" y="1405339"/>
            <a:ext cx="2616201" cy="2302914"/>
          </a:xfrm>
          <a:custGeom>
            <a:avLst/>
            <a:gdLst>
              <a:gd name="T0" fmla="*/ 226 w 1020"/>
              <a:gd name="T1" fmla="*/ 905 h 974"/>
              <a:gd name="T2" fmla="*/ 0 w 1020"/>
              <a:gd name="T3" fmla="*/ 0 h 974"/>
              <a:gd name="T4" fmla="*/ 224 w 1020"/>
              <a:gd name="T5" fmla="*/ 717 h 974"/>
              <a:gd name="T6" fmla="*/ 224 w 1020"/>
              <a:gd name="T7" fmla="*/ 639 h 974"/>
              <a:gd name="T8" fmla="*/ 11 w 1020"/>
              <a:gd name="T9" fmla="*/ 809 h 974"/>
              <a:gd name="T10" fmla="*/ 227 w 1020"/>
              <a:gd name="T11" fmla="*/ 974 h 974"/>
              <a:gd name="T12" fmla="*/ 226 w 1020"/>
              <a:gd name="T13" fmla="*/ 905 h 974"/>
              <a:gd name="T14" fmla="*/ 0 60000 65536"/>
              <a:gd name="T15" fmla="*/ 0 60000 65536"/>
              <a:gd name="T16" fmla="*/ 0 60000 65536"/>
              <a:gd name="T17" fmla="*/ 0 60000 65536"/>
              <a:gd name="T18" fmla="*/ 0 60000 65536"/>
              <a:gd name="T19" fmla="*/ 0 60000 65536"/>
              <a:gd name="T20" fmla="*/ 0 60000 65536"/>
              <a:gd name="T21" fmla="*/ 0 w 1020"/>
              <a:gd name="T22" fmla="*/ 0 h 974"/>
              <a:gd name="T23" fmla="*/ 1020 w 1020"/>
              <a:gd name="T24" fmla="*/ 974 h 9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0" h="974">
                <a:moveTo>
                  <a:pt x="226" y="905"/>
                </a:moveTo>
                <a:cubicBezTo>
                  <a:pt x="999" y="905"/>
                  <a:pt x="1020" y="0"/>
                  <a:pt x="0" y="0"/>
                </a:cubicBezTo>
                <a:cubicBezTo>
                  <a:pt x="809" y="0"/>
                  <a:pt x="960" y="717"/>
                  <a:pt x="224" y="717"/>
                </a:cubicBezTo>
                <a:cubicBezTo>
                  <a:pt x="224" y="639"/>
                  <a:pt x="224" y="639"/>
                  <a:pt x="224" y="639"/>
                </a:cubicBezTo>
                <a:cubicBezTo>
                  <a:pt x="11" y="809"/>
                  <a:pt x="11" y="809"/>
                  <a:pt x="11" y="809"/>
                </a:cubicBezTo>
                <a:cubicBezTo>
                  <a:pt x="227" y="974"/>
                  <a:pt x="227" y="974"/>
                  <a:pt x="227" y="974"/>
                </a:cubicBezTo>
                <a:lnTo>
                  <a:pt x="226" y="905"/>
                </a:lnTo>
                <a:close/>
              </a:path>
            </a:pathLst>
          </a:custGeom>
          <a:solidFill>
            <a:schemeClr val="accent5">
              <a:lumMod val="75000"/>
            </a:schemeClr>
          </a:solidFill>
          <a:ln w="9525">
            <a:solidFill>
              <a:schemeClr val="accent5">
                <a:lumMod val="75000"/>
              </a:schemeClr>
            </a:solidFill>
            <a:round/>
            <a:headEnd/>
            <a:tailEnd/>
          </a:ln>
          <a:effectLst>
            <a:outerShdw blurRad="63500" dist="63500" dir="2700000" algn="tl" rotWithShape="0">
              <a:srgbClr val="000000">
                <a:alpha val="39999"/>
              </a:srgbClr>
            </a:outerShdw>
          </a:effectLst>
          <a:scene3d>
            <a:camera prst="orthographicFront">
              <a:rot lat="0" lon="0" rev="10800000"/>
            </a:camera>
            <a:lightRig rig="threePt" dir="t"/>
          </a:scene3d>
        </p:spPr>
        <p:txBody>
          <a:bodyPr/>
          <a:lstStyle/>
          <a:p>
            <a:endParaRPr lang="en-US"/>
          </a:p>
        </p:txBody>
      </p:sp>
      <p:sp>
        <p:nvSpPr>
          <p:cNvPr id="7" name="Rectangle 6"/>
          <p:cNvSpPr/>
          <p:nvPr/>
        </p:nvSpPr>
        <p:spPr>
          <a:xfrm>
            <a:off x="6845759" y="2267710"/>
            <a:ext cx="1765300" cy="1107996"/>
          </a:xfrm>
          <a:prstGeom prst="rect">
            <a:avLst/>
          </a:prstGeom>
        </p:spPr>
        <p:txBody>
          <a:bodyPr wrap="square">
            <a:spAutoFit/>
          </a:bodyPr>
          <a:lstStyle/>
          <a:p>
            <a:pPr algn="ctr"/>
            <a:r>
              <a:rPr lang="en-US" sz="1100" b="1" dirty="0" smtClean="0">
                <a:solidFill>
                  <a:srgbClr val="595959"/>
                </a:solidFill>
                <a:latin typeface="Arial"/>
                <a:cs typeface="Arial"/>
              </a:rPr>
              <a:t>In</a:t>
            </a:r>
            <a:r>
              <a:rPr lang="en-US" sz="1100" dirty="0" smtClean="0">
                <a:solidFill>
                  <a:srgbClr val="595959"/>
                </a:solidFill>
                <a:latin typeface="Arial"/>
                <a:cs typeface="Arial"/>
              </a:rPr>
              <a:t> </a:t>
            </a:r>
            <a:r>
              <a:rPr lang="en-US" sz="1100" b="1" dirty="0" smtClean="0">
                <a:solidFill>
                  <a:srgbClr val="595959"/>
                </a:solidFill>
                <a:latin typeface="Arial"/>
                <a:cs typeface="Arial"/>
              </a:rPr>
              <a:t>transition</a:t>
            </a:r>
          </a:p>
          <a:p>
            <a:pPr marL="182880" indent="-182880">
              <a:buFont typeface="Arial" charset="0"/>
              <a:buChar char="•"/>
            </a:pPr>
            <a:r>
              <a:rPr lang="en-US" sz="1100" dirty="0" smtClean="0">
                <a:solidFill>
                  <a:srgbClr val="595959"/>
                </a:solidFill>
                <a:latin typeface="Arial"/>
                <a:ea typeface="ＭＳ Ｐゴシック" charset="0"/>
                <a:cs typeface="Arial"/>
              </a:rPr>
              <a:t>Interactive learning</a:t>
            </a:r>
          </a:p>
          <a:p>
            <a:pPr marL="182880" indent="-182880">
              <a:buFont typeface="Arial" charset="0"/>
              <a:buChar char="•"/>
            </a:pPr>
            <a:r>
              <a:rPr lang="en-US" sz="1100" dirty="0" smtClean="0">
                <a:solidFill>
                  <a:srgbClr val="595959"/>
                </a:solidFill>
                <a:latin typeface="Arial"/>
                <a:cs typeface="Arial"/>
              </a:rPr>
              <a:t>Collaboration tools (e.g., Google Apps, </a:t>
            </a:r>
            <a:r>
              <a:rPr lang="en-US" sz="1100" dirty="0" err="1" smtClean="0">
                <a:solidFill>
                  <a:srgbClr val="595959"/>
                </a:solidFill>
                <a:latin typeface="Arial"/>
                <a:cs typeface="Arial"/>
              </a:rPr>
              <a:t>Sharepoint</a:t>
            </a:r>
            <a:r>
              <a:rPr lang="en-US" sz="1100" dirty="0" smtClean="0">
                <a:solidFill>
                  <a:srgbClr val="595959"/>
                </a:solidFill>
                <a:latin typeface="Arial"/>
                <a:cs typeface="Arial"/>
              </a:rPr>
              <a:t>)</a:t>
            </a:r>
          </a:p>
          <a:p>
            <a:pPr marL="182880" indent="-182880">
              <a:buFont typeface="Arial" charset="0"/>
              <a:buChar char="•"/>
            </a:pPr>
            <a:r>
              <a:rPr lang="en-US" sz="1100" dirty="0" smtClean="0">
                <a:solidFill>
                  <a:srgbClr val="595959"/>
                </a:solidFill>
                <a:latin typeface="Arial"/>
                <a:cs typeface="Arial"/>
              </a:rPr>
              <a:t>Blogs</a:t>
            </a:r>
            <a:endParaRPr lang="en-US" sz="1100" dirty="0">
              <a:solidFill>
                <a:srgbClr val="595959"/>
              </a:solidFill>
              <a:latin typeface="Arial"/>
              <a:cs typeface="Arial"/>
            </a:endParaRPr>
          </a:p>
        </p:txBody>
      </p:sp>
      <p:grpSp>
        <p:nvGrpSpPr>
          <p:cNvPr id="4" name="Group 3"/>
          <p:cNvGrpSpPr/>
          <p:nvPr/>
        </p:nvGrpSpPr>
        <p:grpSpPr>
          <a:xfrm>
            <a:off x="335582" y="847724"/>
            <a:ext cx="3111505" cy="5232081"/>
            <a:chOff x="238037" y="645317"/>
            <a:chExt cx="3111505" cy="5232081"/>
          </a:xfrm>
        </p:grpSpPr>
        <p:grpSp>
          <p:nvGrpSpPr>
            <p:cNvPr id="2" name="Group 1"/>
            <p:cNvGrpSpPr/>
            <p:nvPr/>
          </p:nvGrpSpPr>
          <p:grpSpPr>
            <a:xfrm>
              <a:off x="238037" y="645317"/>
              <a:ext cx="3111505" cy="5232081"/>
              <a:chOff x="228600" y="916824"/>
              <a:chExt cx="3111505" cy="5094246"/>
            </a:xfrm>
          </p:grpSpPr>
          <p:grpSp>
            <p:nvGrpSpPr>
              <p:cNvPr id="41996" name="Group 62"/>
              <p:cNvGrpSpPr>
                <a:grpSpLocks/>
              </p:cNvGrpSpPr>
              <p:nvPr/>
            </p:nvGrpSpPr>
            <p:grpSpPr bwMode="auto">
              <a:xfrm>
                <a:off x="228600" y="1565275"/>
                <a:ext cx="3111505" cy="4445795"/>
                <a:chOff x="1582420" y="1917382"/>
                <a:chExt cx="1951958" cy="3764359"/>
              </a:xfrm>
            </p:grpSpPr>
            <p:grpSp>
              <p:nvGrpSpPr>
                <p:cNvPr id="42017" name="Group 49"/>
                <p:cNvGrpSpPr>
                  <a:grpSpLocks/>
                </p:cNvGrpSpPr>
                <p:nvPr/>
              </p:nvGrpSpPr>
              <p:grpSpPr bwMode="auto">
                <a:xfrm>
                  <a:off x="1582420" y="1917383"/>
                  <a:ext cx="1951958" cy="3764358"/>
                  <a:chOff x="2633980" y="2273999"/>
                  <a:chExt cx="1951958" cy="3764358"/>
                </a:xfrm>
              </p:grpSpPr>
              <p:sp>
                <p:nvSpPr>
                  <p:cNvPr id="53" name="Rectangle 52"/>
                  <p:cNvSpPr/>
                  <p:nvPr/>
                </p:nvSpPr>
                <p:spPr>
                  <a:xfrm>
                    <a:off x="2633980" y="3629915"/>
                    <a:ext cx="639898" cy="2408442"/>
                  </a:xfrm>
                  <a:prstGeom prst="rect">
                    <a:avLst/>
                  </a:prstGeom>
                  <a:solidFill>
                    <a:srgbClr val="27829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pitchFamily="-109" charset="-128"/>
                      <a:cs typeface="Arial"/>
                    </a:endParaRPr>
                  </a:p>
                </p:txBody>
              </p:sp>
              <p:sp>
                <p:nvSpPr>
                  <p:cNvPr id="52" name="Rectangle 51"/>
                  <p:cNvSpPr/>
                  <p:nvPr/>
                </p:nvSpPr>
                <p:spPr>
                  <a:xfrm>
                    <a:off x="3275222" y="3023351"/>
                    <a:ext cx="645275" cy="3015006"/>
                  </a:xfrm>
                  <a:prstGeom prst="rect">
                    <a:avLst/>
                  </a:prstGeom>
                  <a:solidFill>
                    <a:srgbClr val="27829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pitchFamily="-109" charset="-128"/>
                      <a:cs typeface="Arial"/>
                    </a:endParaRPr>
                  </a:p>
                </p:txBody>
              </p:sp>
              <p:sp>
                <p:nvSpPr>
                  <p:cNvPr id="51" name="Rectangle 50"/>
                  <p:cNvSpPr/>
                  <p:nvPr/>
                </p:nvSpPr>
                <p:spPr>
                  <a:xfrm>
                    <a:off x="3927219" y="2273999"/>
                    <a:ext cx="658719" cy="3764358"/>
                  </a:xfrm>
                  <a:prstGeom prst="rect">
                    <a:avLst/>
                  </a:prstGeom>
                  <a:solidFill>
                    <a:schemeClr val="accent3">
                      <a:lumMod val="5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pitchFamily="-109" charset="-128"/>
                      <a:cs typeface="Arial"/>
                    </a:endParaRPr>
                  </a:p>
                </p:txBody>
              </p:sp>
            </p:grpSp>
            <p:grpSp>
              <p:nvGrpSpPr>
                <p:cNvPr id="42018" name="Group 53"/>
                <p:cNvGrpSpPr>
                  <a:grpSpLocks/>
                </p:cNvGrpSpPr>
                <p:nvPr/>
              </p:nvGrpSpPr>
              <p:grpSpPr bwMode="auto">
                <a:xfrm>
                  <a:off x="1813027" y="3091434"/>
                  <a:ext cx="228600" cy="1582039"/>
                  <a:chOff x="924085" y="4371975"/>
                  <a:chExt cx="228600" cy="1582039"/>
                </a:xfrm>
              </p:grpSpPr>
              <p:sp>
                <p:nvSpPr>
                  <p:cNvPr id="42026" name="Rektangel 91"/>
                  <p:cNvSpPr>
                    <a:spLocks noChangeArrowheads="1"/>
                  </p:cNvSpPr>
                  <p:nvPr/>
                </p:nvSpPr>
                <p:spPr bwMode="auto">
                  <a:xfrm rot="16200000">
                    <a:off x="332817" y="4985830"/>
                    <a:ext cx="1411135" cy="1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smtClean="0">
                        <a:solidFill>
                          <a:srgbClr val="080808"/>
                        </a:solidFill>
                        <a:latin typeface="Arial"/>
                        <a:cs typeface="Arial"/>
                      </a:rPr>
                      <a:t>Experimental</a:t>
                    </a:r>
                    <a:endParaRPr sz="1300" b="1" noProof="1">
                      <a:solidFill>
                        <a:srgbClr val="080808"/>
                      </a:solidFill>
                      <a:latin typeface="Arial"/>
                      <a:cs typeface="Arial"/>
                    </a:endParaRPr>
                  </a:p>
                </p:txBody>
              </p:sp>
              <p:sp>
                <p:nvSpPr>
                  <p:cNvPr id="42027" name="Isosceles Triangle 55"/>
                  <p:cNvSpPr>
                    <a:spLocks noChangeArrowheads="1"/>
                  </p:cNvSpPr>
                  <p:nvPr/>
                </p:nvSpPr>
                <p:spPr bwMode="auto">
                  <a:xfrm rot="10800000">
                    <a:off x="924085" y="5812727"/>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a:latin typeface="Arial"/>
                      <a:cs typeface="Arial"/>
                    </a:endParaRPr>
                  </a:p>
                </p:txBody>
              </p:sp>
            </p:grpSp>
            <p:grpSp>
              <p:nvGrpSpPr>
                <p:cNvPr id="42019" name="Group 56"/>
                <p:cNvGrpSpPr>
                  <a:grpSpLocks/>
                </p:cNvGrpSpPr>
                <p:nvPr/>
              </p:nvGrpSpPr>
              <p:grpSpPr bwMode="auto">
                <a:xfrm>
                  <a:off x="2419697" y="2538984"/>
                  <a:ext cx="308927" cy="1458214"/>
                  <a:chOff x="883921" y="4495800"/>
                  <a:chExt cx="308927" cy="1458214"/>
                </a:xfrm>
              </p:grpSpPr>
              <p:sp>
                <p:nvSpPr>
                  <p:cNvPr id="42024" name="Rektangel 91"/>
                  <p:cNvSpPr>
                    <a:spLocks noChangeArrowheads="1"/>
                  </p:cNvSpPr>
                  <p:nvPr/>
                </p:nvSpPr>
                <p:spPr bwMode="auto">
                  <a:xfrm rot="16200000">
                    <a:off x="394730" y="4984991"/>
                    <a:ext cx="1287310" cy="3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smtClean="0">
                        <a:solidFill>
                          <a:srgbClr val="080808"/>
                        </a:solidFill>
                        <a:latin typeface="Arial"/>
                        <a:cs typeface="Arial"/>
                      </a:rPr>
                      <a:t>Transitioning to Mainstream</a:t>
                    </a:r>
                    <a:endParaRPr sz="1300" b="1" noProof="1">
                      <a:solidFill>
                        <a:srgbClr val="080808"/>
                      </a:solidFill>
                      <a:latin typeface="Arial"/>
                      <a:cs typeface="Arial"/>
                    </a:endParaRPr>
                  </a:p>
                </p:txBody>
              </p:sp>
              <p:sp>
                <p:nvSpPr>
                  <p:cNvPr id="42025" name="Isosceles Triangle 58"/>
                  <p:cNvSpPr>
                    <a:spLocks noChangeArrowheads="1"/>
                  </p:cNvSpPr>
                  <p:nvPr/>
                </p:nvSpPr>
                <p:spPr bwMode="auto">
                  <a:xfrm rot="10800000">
                    <a:off x="924085" y="5812727"/>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a:latin typeface="Arial"/>
                      <a:cs typeface="Arial"/>
                    </a:endParaRPr>
                  </a:p>
                </p:txBody>
              </p:sp>
            </p:grpSp>
            <p:grpSp>
              <p:nvGrpSpPr>
                <p:cNvPr id="42020" name="Group 59"/>
                <p:cNvGrpSpPr>
                  <a:grpSpLocks/>
                </p:cNvGrpSpPr>
                <p:nvPr/>
              </p:nvGrpSpPr>
              <p:grpSpPr bwMode="auto">
                <a:xfrm>
                  <a:off x="3106695" y="1917382"/>
                  <a:ext cx="228600" cy="1355916"/>
                  <a:chOff x="924085" y="4598098"/>
                  <a:chExt cx="228600" cy="1355916"/>
                </a:xfrm>
              </p:grpSpPr>
              <p:sp>
                <p:nvSpPr>
                  <p:cNvPr id="42022" name="Rektangel 91"/>
                  <p:cNvSpPr>
                    <a:spLocks noChangeArrowheads="1"/>
                  </p:cNvSpPr>
                  <p:nvPr/>
                </p:nvSpPr>
                <p:spPr bwMode="auto">
                  <a:xfrm rot="16200000">
                    <a:off x="453887" y="5098890"/>
                    <a:ext cx="1185010" cy="1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01688">
                      <a:spcBef>
                        <a:spcPct val="20000"/>
                      </a:spcBef>
                    </a:pPr>
                    <a:r>
                      <a:rPr lang="en-US" sz="1300" b="1" noProof="1" smtClean="0">
                        <a:solidFill>
                          <a:srgbClr val="080808"/>
                        </a:solidFill>
                        <a:latin typeface="Arial"/>
                        <a:cs typeface="Arial"/>
                      </a:rPr>
                      <a:t>Mainstream</a:t>
                    </a:r>
                    <a:endParaRPr sz="1300" b="1" noProof="1">
                      <a:solidFill>
                        <a:srgbClr val="080808"/>
                      </a:solidFill>
                      <a:latin typeface="Arial"/>
                      <a:cs typeface="Arial"/>
                    </a:endParaRPr>
                  </a:p>
                </p:txBody>
              </p:sp>
              <p:sp>
                <p:nvSpPr>
                  <p:cNvPr id="42023" name="Isosceles Triangle 61"/>
                  <p:cNvSpPr>
                    <a:spLocks noChangeArrowheads="1"/>
                  </p:cNvSpPr>
                  <p:nvPr/>
                </p:nvSpPr>
                <p:spPr bwMode="auto">
                  <a:xfrm rot="10800000">
                    <a:off x="924085" y="5812727"/>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a:latin typeface="Arial"/>
                      <a:cs typeface="Arial"/>
                    </a:endParaRPr>
                  </a:p>
                </p:txBody>
              </p:sp>
            </p:grpSp>
            <p:sp>
              <p:nvSpPr>
                <p:cNvPr id="7211" name="Freeform 9"/>
                <p:cNvSpPr>
                  <a:spLocks/>
                </p:cNvSpPr>
                <p:nvPr/>
              </p:nvSpPr>
              <p:spPr bwMode="auto">
                <a:xfrm>
                  <a:off x="1585868" y="3086301"/>
                  <a:ext cx="1939099" cy="2595439"/>
                </a:xfrm>
                <a:custGeom>
                  <a:avLst/>
                  <a:gdLst>
                    <a:gd name="T0" fmla="*/ 0 w 508"/>
                    <a:gd name="T1" fmla="*/ 523 h 721"/>
                    <a:gd name="T2" fmla="*/ 0 w 508"/>
                    <a:gd name="T3" fmla="*/ 721 h 721"/>
                    <a:gd name="T4" fmla="*/ 508 w 508"/>
                    <a:gd name="T5" fmla="*/ 721 h 721"/>
                    <a:gd name="T6" fmla="*/ 508 w 508"/>
                    <a:gd name="T7" fmla="*/ 0 h 721"/>
                    <a:gd name="T8" fmla="*/ 150 w 508"/>
                    <a:gd name="T9" fmla="*/ 402 h 721"/>
                    <a:gd name="T10" fmla="*/ 0 w 508"/>
                    <a:gd name="T11" fmla="*/ 523 h 721"/>
                    <a:gd name="T12" fmla="*/ 0 60000 65536"/>
                    <a:gd name="T13" fmla="*/ 0 60000 65536"/>
                    <a:gd name="T14" fmla="*/ 0 60000 65536"/>
                    <a:gd name="T15" fmla="*/ 0 60000 65536"/>
                    <a:gd name="T16" fmla="*/ 0 60000 65536"/>
                    <a:gd name="T17" fmla="*/ 0 60000 65536"/>
                    <a:gd name="T18" fmla="*/ 0 w 508"/>
                    <a:gd name="T19" fmla="*/ 0 h 721"/>
                    <a:gd name="T20" fmla="*/ 508 w 508"/>
                    <a:gd name="T21" fmla="*/ 721 h 721"/>
                  </a:gdLst>
                  <a:ahLst/>
                  <a:cxnLst>
                    <a:cxn ang="T12">
                      <a:pos x="T0" y="T1"/>
                    </a:cxn>
                    <a:cxn ang="T13">
                      <a:pos x="T2" y="T3"/>
                    </a:cxn>
                    <a:cxn ang="T14">
                      <a:pos x="T4" y="T5"/>
                    </a:cxn>
                    <a:cxn ang="T15">
                      <a:pos x="T6" y="T7"/>
                    </a:cxn>
                    <a:cxn ang="T16">
                      <a:pos x="T8" y="T9"/>
                    </a:cxn>
                    <a:cxn ang="T17">
                      <a:pos x="T10" y="T11"/>
                    </a:cxn>
                  </a:cxnLst>
                  <a:rect l="T18" t="T19" r="T20" b="T21"/>
                  <a:pathLst>
                    <a:path w="508" h="721">
                      <a:moveTo>
                        <a:pt x="0" y="523"/>
                      </a:moveTo>
                      <a:cubicBezTo>
                        <a:pt x="0" y="721"/>
                        <a:pt x="0" y="721"/>
                        <a:pt x="0" y="721"/>
                      </a:cubicBezTo>
                      <a:cubicBezTo>
                        <a:pt x="508" y="721"/>
                        <a:pt x="508" y="721"/>
                        <a:pt x="508" y="721"/>
                      </a:cubicBezTo>
                      <a:cubicBezTo>
                        <a:pt x="508" y="0"/>
                        <a:pt x="508" y="0"/>
                        <a:pt x="508" y="0"/>
                      </a:cubicBezTo>
                      <a:cubicBezTo>
                        <a:pt x="429" y="92"/>
                        <a:pt x="330" y="222"/>
                        <a:pt x="150" y="402"/>
                      </a:cubicBezTo>
                      <a:cubicBezTo>
                        <a:pt x="103" y="448"/>
                        <a:pt x="52" y="489"/>
                        <a:pt x="0" y="523"/>
                      </a:cubicBezTo>
                      <a:close/>
                    </a:path>
                  </a:pathLst>
                </a:custGeom>
                <a:gradFill rotWithShape="0">
                  <a:gsLst>
                    <a:gs pos="0">
                      <a:schemeClr val="accent3">
                        <a:lumMod val="75000"/>
                      </a:schemeClr>
                    </a:gs>
                    <a:gs pos="91000">
                      <a:schemeClr val="accent3">
                        <a:lumMod val="50000"/>
                      </a:schemeClr>
                    </a:gs>
                    <a:gs pos="100000">
                      <a:schemeClr val="accent3">
                        <a:lumMod val="50000"/>
                      </a:schemeClr>
                    </a:gs>
                  </a:gsLst>
                  <a:lin ang="1800000"/>
                </a:gradFill>
                <a:ln w="9">
                  <a:noFill/>
                  <a:miter lim="800000"/>
                  <a:headEnd/>
                  <a:tailEnd/>
                </a:ln>
                <a:effectLst>
                  <a:reflection stA="50000" endPos="11000" dist="12700" dir="5400000" sy="-100000" algn="bl" rotWithShape="0"/>
                </a:effectLst>
              </p:spPr>
              <p:txBody>
                <a:bodyPr/>
                <a:lstStyle/>
                <a:p>
                  <a:pPr>
                    <a:defRPr/>
                  </a:pPr>
                  <a:endParaRPr lang="en-US" dirty="0">
                    <a:latin typeface="Arial"/>
                    <a:ea typeface="ＭＳ Ｐゴシック" pitchFamily="-109" charset="-128"/>
                    <a:cs typeface="Arial"/>
                  </a:endParaRPr>
                </a:p>
              </p:txBody>
            </p:sp>
          </p:grpSp>
          <p:grpSp>
            <p:nvGrpSpPr>
              <p:cNvPr id="41999" name="Group 69"/>
              <p:cNvGrpSpPr>
                <a:grpSpLocks/>
              </p:cNvGrpSpPr>
              <p:nvPr/>
            </p:nvGrpSpPr>
            <p:grpSpPr bwMode="auto">
              <a:xfrm>
                <a:off x="2520958" y="916824"/>
                <a:ext cx="542925" cy="542925"/>
                <a:chOff x="1333500" y="2477176"/>
                <a:chExt cx="657225" cy="657225"/>
              </a:xfrm>
            </p:grpSpPr>
            <p:sp>
              <p:nvSpPr>
                <p:cNvPr id="71" name="Donut 70"/>
                <p:cNvSpPr/>
                <p:nvPr/>
              </p:nvSpPr>
              <p:spPr>
                <a:xfrm>
                  <a:off x="1333500" y="2477176"/>
                  <a:ext cx="657225" cy="657225"/>
                </a:xfrm>
                <a:prstGeom prst="donut">
                  <a:avLst>
                    <a:gd name="adj" fmla="val 14855"/>
                  </a:avLst>
                </a:prstGeom>
                <a:gradFill>
                  <a:gsLst>
                    <a:gs pos="0">
                      <a:schemeClr val="accent3">
                        <a:lumMod val="75000"/>
                      </a:schemeClr>
                    </a:gs>
                    <a:gs pos="90000">
                      <a:srgbClr val="27829E"/>
                    </a:gs>
                  </a:gsLst>
                  <a:lin ang="1800000" scaled="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72" name="Pie 71"/>
                <p:cNvSpPr/>
                <p:nvPr/>
              </p:nvSpPr>
              <p:spPr>
                <a:xfrm>
                  <a:off x="1462255" y="2605931"/>
                  <a:ext cx="399716" cy="399715"/>
                </a:xfrm>
                <a:prstGeom prst="pie">
                  <a:avLst>
                    <a:gd name="adj1" fmla="val 16252264"/>
                    <a:gd name="adj2" fmla="val 16161732"/>
                  </a:avLst>
                </a:prstGeom>
                <a:solidFill>
                  <a:srgbClr val="27829E"/>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grpSp>
        <p:sp>
          <p:nvSpPr>
            <p:cNvPr id="56" name="_color1"/>
            <p:cNvSpPr>
              <a:spLocks/>
            </p:cNvSpPr>
            <p:nvPr/>
          </p:nvSpPr>
          <p:spPr bwMode="gray">
            <a:xfrm>
              <a:off x="1597852" y="4778951"/>
              <a:ext cx="1736687" cy="221569"/>
            </a:xfrm>
            <a:custGeom>
              <a:avLst/>
              <a:gdLst/>
              <a:ahLst/>
              <a:cxnLst>
                <a:cxn ang="0">
                  <a:pos x="0" y="659"/>
                </a:cxn>
                <a:cxn ang="0">
                  <a:pos x="8350" y="659"/>
                </a:cxn>
                <a:cxn ang="0">
                  <a:pos x="8683" y="324"/>
                </a:cxn>
                <a:cxn ang="0">
                  <a:pos x="8362" y="0"/>
                </a:cxn>
                <a:cxn ang="0">
                  <a:pos x="0" y="0"/>
                </a:cxn>
                <a:cxn ang="0">
                  <a:pos x="0" y="659"/>
                </a:cxn>
              </a:cxnLst>
              <a:rect l="0" t="0" r="r" b="b"/>
              <a:pathLst>
                <a:path w="8683" h="659">
                  <a:moveTo>
                    <a:pt x="0" y="659"/>
                  </a:moveTo>
                  <a:lnTo>
                    <a:pt x="8350" y="659"/>
                  </a:lnTo>
                  <a:lnTo>
                    <a:pt x="8683" y="324"/>
                  </a:lnTo>
                  <a:lnTo>
                    <a:pt x="8362" y="0"/>
                  </a:lnTo>
                  <a:lnTo>
                    <a:pt x="0" y="0"/>
                  </a:lnTo>
                  <a:lnTo>
                    <a:pt x="0" y="659"/>
                  </a:lnTo>
                  <a:close/>
                </a:path>
              </a:pathLst>
            </a:custGeom>
            <a:solidFill>
              <a:schemeClr val="accent5">
                <a:lumMod val="20000"/>
                <a:lumOff val="8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noProof="1" smtClean="0">
                  <a:solidFill>
                    <a:schemeClr val="tx1"/>
                  </a:solidFill>
                  <a:latin typeface="Arial"/>
                  <a:ea typeface="ＭＳ Ｐゴシック" pitchFamily="-109" charset="-128"/>
                  <a:cs typeface="Arial"/>
                </a:rPr>
                <a:t>Content management</a:t>
              </a:r>
              <a:endParaRPr lang="en-US" sz="1000" noProof="1">
                <a:solidFill>
                  <a:schemeClr val="tx1"/>
                </a:solidFill>
                <a:latin typeface="Arial"/>
                <a:ea typeface="ＭＳ Ｐゴシック" pitchFamily="-109" charset="-128"/>
                <a:cs typeface="Arial"/>
              </a:endParaRPr>
            </a:p>
          </p:txBody>
        </p:sp>
        <p:sp>
          <p:nvSpPr>
            <p:cNvPr id="57" name="_color1"/>
            <p:cNvSpPr>
              <a:spLocks/>
            </p:cNvSpPr>
            <p:nvPr/>
          </p:nvSpPr>
          <p:spPr bwMode="gray">
            <a:xfrm>
              <a:off x="1235765" y="5000520"/>
              <a:ext cx="1545535" cy="201500"/>
            </a:xfrm>
            <a:custGeom>
              <a:avLst/>
              <a:gdLst/>
              <a:ahLst/>
              <a:cxnLst>
                <a:cxn ang="0">
                  <a:pos x="0" y="659"/>
                </a:cxn>
                <a:cxn ang="0">
                  <a:pos x="8350" y="659"/>
                </a:cxn>
                <a:cxn ang="0">
                  <a:pos x="8683" y="324"/>
                </a:cxn>
                <a:cxn ang="0">
                  <a:pos x="8362" y="0"/>
                </a:cxn>
                <a:cxn ang="0">
                  <a:pos x="0" y="0"/>
                </a:cxn>
                <a:cxn ang="0">
                  <a:pos x="0" y="659"/>
                </a:cxn>
              </a:cxnLst>
              <a:rect l="0" t="0" r="r" b="b"/>
              <a:pathLst>
                <a:path w="8683" h="659">
                  <a:moveTo>
                    <a:pt x="0" y="659"/>
                  </a:moveTo>
                  <a:lnTo>
                    <a:pt x="8350" y="659"/>
                  </a:lnTo>
                  <a:lnTo>
                    <a:pt x="8683" y="324"/>
                  </a:lnTo>
                  <a:lnTo>
                    <a:pt x="8362" y="0"/>
                  </a:lnTo>
                  <a:lnTo>
                    <a:pt x="0" y="0"/>
                  </a:lnTo>
                  <a:lnTo>
                    <a:pt x="0" y="659"/>
                  </a:lnTo>
                  <a:close/>
                </a:path>
              </a:pathLst>
            </a:custGeom>
            <a:solidFill>
              <a:schemeClr val="accent5">
                <a:lumMod val="40000"/>
                <a:lumOff val="60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noProof="1" smtClean="0">
                  <a:solidFill>
                    <a:schemeClr val="tx1"/>
                  </a:solidFill>
                  <a:latin typeface="Arial"/>
                  <a:ea typeface="ＭＳ Ｐゴシック" pitchFamily="-109" charset="-128"/>
                  <a:cs typeface="Arial"/>
                </a:rPr>
                <a:t>Instruction</a:t>
              </a:r>
              <a:endParaRPr lang="en-US" sz="1000" noProof="1">
                <a:solidFill>
                  <a:schemeClr val="tx1"/>
                </a:solidFill>
                <a:latin typeface="Arial"/>
                <a:ea typeface="ＭＳ Ｐゴシック" pitchFamily="-109" charset="-128"/>
                <a:cs typeface="Arial"/>
              </a:endParaRPr>
            </a:p>
          </p:txBody>
        </p:sp>
        <p:sp>
          <p:nvSpPr>
            <p:cNvPr id="59" name="_color1"/>
            <p:cNvSpPr>
              <a:spLocks/>
            </p:cNvSpPr>
            <p:nvPr/>
          </p:nvSpPr>
          <p:spPr bwMode="gray">
            <a:xfrm>
              <a:off x="773512" y="5202256"/>
              <a:ext cx="1545535" cy="201500"/>
            </a:xfrm>
            <a:custGeom>
              <a:avLst/>
              <a:gdLst/>
              <a:ahLst/>
              <a:cxnLst>
                <a:cxn ang="0">
                  <a:pos x="0" y="659"/>
                </a:cxn>
                <a:cxn ang="0">
                  <a:pos x="8350" y="659"/>
                </a:cxn>
                <a:cxn ang="0">
                  <a:pos x="8683" y="324"/>
                </a:cxn>
                <a:cxn ang="0">
                  <a:pos x="8362" y="0"/>
                </a:cxn>
                <a:cxn ang="0">
                  <a:pos x="0" y="0"/>
                </a:cxn>
                <a:cxn ang="0">
                  <a:pos x="0" y="659"/>
                </a:cxn>
              </a:cxnLst>
              <a:rect l="0" t="0" r="r" b="b"/>
              <a:pathLst>
                <a:path w="8683" h="659">
                  <a:moveTo>
                    <a:pt x="0" y="659"/>
                  </a:moveTo>
                  <a:lnTo>
                    <a:pt x="8350" y="659"/>
                  </a:lnTo>
                  <a:lnTo>
                    <a:pt x="8683" y="324"/>
                  </a:lnTo>
                  <a:lnTo>
                    <a:pt x="8362" y="0"/>
                  </a:lnTo>
                  <a:lnTo>
                    <a:pt x="0" y="0"/>
                  </a:lnTo>
                  <a:lnTo>
                    <a:pt x="0" y="659"/>
                  </a:lnTo>
                  <a:close/>
                </a:path>
              </a:pathLst>
            </a:cu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noProof="1" smtClean="0">
                  <a:solidFill>
                    <a:schemeClr val="tx1"/>
                  </a:solidFill>
                  <a:latin typeface="Arial"/>
                  <a:ea typeface="ＭＳ Ｐゴシック" pitchFamily="-109" charset="-128"/>
                  <a:cs typeface="Arial"/>
                </a:rPr>
                <a:t>Social media</a:t>
              </a:r>
              <a:endParaRPr lang="en-US" sz="1000" noProof="1">
                <a:solidFill>
                  <a:schemeClr val="tx1"/>
                </a:solidFill>
                <a:latin typeface="Arial"/>
                <a:ea typeface="ＭＳ Ｐゴシック" pitchFamily="-109" charset="-128"/>
                <a:cs typeface="Arial"/>
              </a:endParaRPr>
            </a:p>
          </p:txBody>
        </p:sp>
        <p:sp>
          <p:nvSpPr>
            <p:cNvPr id="60" name="_color1"/>
            <p:cNvSpPr>
              <a:spLocks/>
            </p:cNvSpPr>
            <p:nvPr/>
          </p:nvSpPr>
          <p:spPr bwMode="gray">
            <a:xfrm>
              <a:off x="690033" y="5403756"/>
              <a:ext cx="1067039" cy="201500"/>
            </a:xfrm>
            <a:custGeom>
              <a:avLst/>
              <a:gdLst/>
              <a:ahLst/>
              <a:cxnLst>
                <a:cxn ang="0">
                  <a:pos x="0" y="659"/>
                </a:cxn>
                <a:cxn ang="0">
                  <a:pos x="8350" y="659"/>
                </a:cxn>
                <a:cxn ang="0">
                  <a:pos x="8683" y="324"/>
                </a:cxn>
                <a:cxn ang="0">
                  <a:pos x="8362" y="0"/>
                </a:cxn>
                <a:cxn ang="0">
                  <a:pos x="0" y="0"/>
                </a:cxn>
                <a:cxn ang="0">
                  <a:pos x="0" y="659"/>
                </a:cxn>
              </a:cxnLst>
              <a:rect l="0" t="0" r="r" b="b"/>
              <a:pathLst>
                <a:path w="8683" h="659">
                  <a:moveTo>
                    <a:pt x="0" y="659"/>
                  </a:moveTo>
                  <a:lnTo>
                    <a:pt x="8350" y="659"/>
                  </a:lnTo>
                  <a:lnTo>
                    <a:pt x="8683" y="324"/>
                  </a:lnTo>
                  <a:lnTo>
                    <a:pt x="8362" y="0"/>
                  </a:lnTo>
                  <a:lnTo>
                    <a:pt x="0" y="0"/>
                  </a:lnTo>
                  <a:lnTo>
                    <a:pt x="0" y="659"/>
                  </a:lnTo>
                  <a:close/>
                </a:path>
              </a:pathLst>
            </a:cu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noProof="1">
                  <a:solidFill>
                    <a:srgbClr val="000000"/>
                  </a:solidFill>
                  <a:latin typeface="Arial"/>
                  <a:ea typeface="ＭＳ Ｐゴシック" pitchFamily="-109" charset="-128"/>
                  <a:cs typeface="Arial"/>
                </a:rPr>
                <a:t>Content</a:t>
              </a:r>
            </a:p>
          </p:txBody>
        </p:sp>
        <p:sp>
          <p:nvSpPr>
            <p:cNvPr id="61" name="_color1"/>
            <p:cNvSpPr>
              <a:spLocks/>
            </p:cNvSpPr>
            <p:nvPr/>
          </p:nvSpPr>
          <p:spPr bwMode="gray">
            <a:xfrm>
              <a:off x="243533" y="5605256"/>
              <a:ext cx="1304711" cy="201500"/>
            </a:xfrm>
            <a:custGeom>
              <a:avLst/>
              <a:gdLst/>
              <a:ahLst/>
              <a:cxnLst>
                <a:cxn ang="0">
                  <a:pos x="0" y="659"/>
                </a:cxn>
                <a:cxn ang="0">
                  <a:pos x="8350" y="659"/>
                </a:cxn>
                <a:cxn ang="0">
                  <a:pos x="8683" y="324"/>
                </a:cxn>
                <a:cxn ang="0">
                  <a:pos x="8362" y="0"/>
                </a:cxn>
                <a:cxn ang="0">
                  <a:pos x="0" y="0"/>
                </a:cxn>
                <a:cxn ang="0">
                  <a:pos x="0" y="659"/>
                </a:cxn>
              </a:cxnLst>
              <a:rect l="0" t="0" r="r" b="b"/>
              <a:pathLst>
                <a:path w="8683" h="659">
                  <a:moveTo>
                    <a:pt x="0" y="659"/>
                  </a:moveTo>
                  <a:lnTo>
                    <a:pt x="8350" y="659"/>
                  </a:lnTo>
                  <a:lnTo>
                    <a:pt x="8683" y="324"/>
                  </a:lnTo>
                  <a:lnTo>
                    <a:pt x="8362" y="0"/>
                  </a:lnTo>
                  <a:lnTo>
                    <a:pt x="0" y="0"/>
                  </a:lnTo>
                  <a:lnTo>
                    <a:pt x="0" y="659"/>
                  </a:lnTo>
                  <a:close/>
                </a:path>
              </a:pathLst>
            </a:cu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000" noProof="1" smtClean="0">
                  <a:solidFill>
                    <a:srgbClr val="000000"/>
                  </a:solidFill>
                  <a:latin typeface="Arial"/>
                  <a:ea typeface="ＭＳ Ｐゴシック" pitchFamily="-109" charset="-128"/>
                  <a:cs typeface="Arial"/>
                </a:rPr>
                <a:t>Innovative learning</a:t>
              </a:r>
              <a:endParaRPr lang="en-US" sz="1000" noProof="1">
                <a:solidFill>
                  <a:srgbClr val="000000"/>
                </a:solidFill>
                <a:latin typeface="Arial"/>
                <a:ea typeface="ＭＳ Ｐゴシック" pitchFamily="-109" charset="-128"/>
                <a:cs typeface="Arial"/>
              </a:endParaRPr>
            </a:p>
          </p:txBody>
        </p:sp>
      </p:grpSp>
      <p:sp>
        <p:nvSpPr>
          <p:cNvPr id="5" name="Footer Placeholder 4"/>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E5805D-992F-49FF-BE10-978F9F2FB302}" type="slidenum">
              <a:rPr lang="en-US" smtClean="0"/>
              <a:t>36</a:t>
            </a:fld>
            <a:endParaRPr lang="en-US"/>
          </a:p>
        </p:txBody>
      </p:sp>
    </p:spTree>
    <p:extLst>
      <p:ext uri="{BB962C8B-B14F-4D97-AF65-F5344CB8AC3E}">
        <p14:creationId xmlns:p14="http://schemas.microsoft.com/office/powerpoint/2010/main" val="1100996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1629" y="264405"/>
            <a:ext cx="8229600" cy="791333"/>
          </a:xfrm>
        </p:spPr>
        <p:txBody>
          <a:bodyPr>
            <a:normAutofit/>
          </a:bodyPr>
          <a:lstStyle/>
          <a:p>
            <a:r>
              <a:rPr lang="en-US" dirty="0" smtClean="0"/>
              <a:t>E-Mail</a:t>
            </a:r>
            <a:endParaRPr lang="en-US" dirty="0"/>
          </a:p>
        </p:txBody>
      </p:sp>
      <p:sp>
        <p:nvSpPr>
          <p:cNvPr id="2" name="Footer Placeholder 1"/>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9E5805D-992F-49FF-BE10-978F9F2FB302}" type="slidenum">
              <a:rPr lang="en-US" smtClean="0"/>
              <a:t>37</a:t>
            </a:fld>
            <a:endParaRPr lang="en-US"/>
          </a:p>
        </p:txBody>
      </p:sp>
      <p:graphicFrame>
        <p:nvGraphicFramePr>
          <p:cNvPr id="9" name="Chart 8"/>
          <p:cNvGraphicFramePr>
            <a:graphicFrameLocks/>
          </p:cNvGraphicFramePr>
          <p:nvPr>
            <p:extLst>
              <p:ext uri="{D42A27DB-BD31-4B8C-83A1-F6EECF244321}">
                <p14:modId xmlns:p14="http://schemas.microsoft.com/office/powerpoint/2010/main" val="1719442520"/>
              </p:ext>
            </p:extLst>
          </p:nvPr>
        </p:nvGraphicFramePr>
        <p:xfrm>
          <a:off x="270418" y="2418080"/>
          <a:ext cx="8502390" cy="422040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35429" y="1060225"/>
            <a:ext cx="4191000" cy="1231106"/>
          </a:xfrm>
          <a:prstGeom prst="rect">
            <a:avLst/>
          </a:prstGeom>
          <a:noFill/>
        </p:spPr>
        <p:txBody>
          <a:bodyPr wrap="square" rtlCol="0">
            <a:spAutoFit/>
          </a:bodyPr>
          <a:lstStyle/>
          <a:p>
            <a:r>
              <a:rPr lang="en-US" sz="2000" dirty="0" smtClean="0"/>
              <a:t>Reasons for Outsourcing</a:t>
            </a:r>
          </a:p>
          <a:p>
            <a:pPr marL="285750" indent="-285750">
              <a:buClr>
                <a:srgbClr val="A32638"/>
              </a:buClr>
              <a:buFont typeface="Wingdings" pitchFamily="2" charset="2"/>
              <a:buChar char="§"/>
            </a:pPr>
            <a:r>
              <a:rPr lang="en-US" dirty="0" smtClean="0"/>
              <a:t>Reduce costs</a:t>
            </a:r>
          </a:p>
          <a:p>
            <a:pPr marL="285750" indent="-285750">
              <a:buClr>
                <a:srgbClr val="A32638"/>
              </a:buClr>
              <a:buFont typeface="Wingdings" pitchFamily="2" charset="2"/>
              <a:buChar char="§"/>
            </a:pPr>
            <a:r>
              <a:rPr lang="en-US" dirty="0" smtClean="0"/>
              <a:t>Increase storage</a:t>
            </a:r>
          </a:p>
          <a:p>
            <a:pPr marL="285750" indent="-285750">
              <a:buClr>
                <a:srgbClr val="A32638"/>
              </a:buClr>
              <a:buFont typeface="Wingdings" pitchFamily="2" charset="2"/>
              <a:buChar char="§"/>
            </a:pPr>
            <a:r>
              <a:rPr lang="en-US" dirty="0" smtClean="0"/>
              <a:t>Access to additional applications</a:t>
            </a:r>
            <a:endParaRPr lang="en-US" dirty="0"/>
          </a:p>
        </p:txBody>
      </p:sp>
      <p:sp>
        <p:nvSpPr>
          <p:cNvPr id="6" name="TextBox 5"/>
          <p:cNvSpPr txBox="1"/>
          <p:nvPr/>
        </p:nvSpPr>
        <p:spPr>
          <a:xfrm>
            <a:off x="5142368" y="1055738"/>
            <a:ext cx="3856776" cy="2062103"/>
          </a:xfrm>
          <a:prstGeom prst="rect">
            <a:avLst/>
          </a:prstGeom>
          <a:noFill/>
        </p:spPr>
        <p:txBody>
          <a:bodyPr wrap="square" rtlCol="0">
            <a:spAutoFit/>
          </a:bodyPr>
          <a:lstStyle/>
          <a:p>
            <a:r>
              <a:rPr lang="en-US" sz="2000" dirty="0"/>
              <a:t>Outsourcing </a:t>
            </a:r>
            <a:r>
              <a:rPr lang="en-US" sz="2000" dirty="0" smtClean="0"/>
              <a:t>Student E-Mail</a:t>
            </a:r>
            <a:endParaRPr lang="en-US" sz="2000" dirty="0"/>
          </a:p>
          <a:p>
            <a:pPr marL="285750" indent="-285750">
              <a:buClr>
                <a:srgbClr val="A32638"/>
              </a:buClr>
              <a:buFont typeface="Wingdings" pitchFamily="2" charset="2"/>
              <a:buChar char="§"/>
            </a:pPr>
            <a:r>
              <a:rPr lang="en-US" dirty="0"/>
              <a:t>58% of </a:t>
            </a:r>
            <a:r>
              <a:rPr lang="en-US" dirty="0" smtClean="0"/>
              <a:t>U.S. </a:t>
            </a:r>
            <a:r>
              <a:rPr lang="en-US" dirty="0"/>
              <a:t>institutions are outsourcing student e-mail</a:t>
            </a:r>
          </a:p>
          <a:p>
            <a:pPr marL="742950" lvl="1" indent="-285750">
              <a:buFont typeface="Arial" pitchFamily="34" charset="0"/>
              <a:buChar char="•"/>
            </a:pPr>
            <a:r>
              <a:rPr lang="en-US" dirty="0"/>
              <a:t>65% of </a:t>
            </a:r>
            <a:r>
              <a:rPr lang="en-US" dirty="0" smtClean="0"/>
              <a:t>AA institutions</a:t>
            </a:r>
            <a:endParaRPr lang="en-US" dirty="0"/>
          </a:p>
          <a:p>
            <a:pPr marL="742950" lvl="1" indent="-285750">
              <a:buFont typeface="Arial" pitchFamily="34" charset="0"/>
              <a:buChar char="•"/>
            </a:pPr>
            <a:r>
              <a:rPr lang="en-US" dirty="0"/>
              <a:t>39% of </a:t>
            </a:r>
            <a:r>
              <a:rPr lang="en-US" dirty="0" smtClean="0"/>
              <a:t>BA institutions</a:t>
            </a:r>
            <a:endParaRPr lang="en-US" dirty="0"/>
          </a:p>
          <a:p>
            <a:pPr marL="285750" indent="-285750">
              <a:buClr>
                <a:srgbClr val="A32638"/>
              </a:buClr>
              <a:buFont typeface="Wingdings" pitchFamily="2" charset="2"/>
              <a:buChar char="§"/>
            </a:pPr>
            <a:r>
              <a:rPr lang="en-US" dirty="0"/>
              <a:t>16% have plans to outsource</a:t>
            </a:r>
          </a:p>
          <a:p>
            <a:endParaRPr lang="en-US" dirty="0"/>
          </a:p>
        </p:txBody>
      </p:sp>
    </p:spTree>
    <p:extLst>
      <p:ext uri="{BB962C8B-B14F-4D97-AF65-F5344CB8AC3E}">
        <p14:creationId xmlns:p14="http://schemas.microsoft.com/office/powerpoint/2010/main" val="326500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2"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38</a:t>
            </a:fld>
            <a:endParaRPr lang="en-US"/>
          </a:p>
        </p:txBody>
      </p:sp>
      <p:sp>
        <p:nvSpPr>
          <p:cNvPr id="3" name="Content Placeholder 2"/>
          <p:cNvSpPr>
            <a:spLocks noGrp="1"/>
          </p:cNvSpPr>
          <p:nvPr>
            <p:ph idx="4294967295"/>
          </p:nvPr>
        </p:nvSpPr>
        <p:spPr>
          <a:xfrm>
            <a:off x="716436" y="1989297"/>
            <a:ext cx="8229600" cy="3342869"/>
          </a:xfrm>
        </p:spPr>
        <p:txBody>
          <a:bodyPr>
            <a:normAutofit/>
          </a:bodyPr>
          <a:lstStyle/>
          <a:p>
            <a:pPr marL="0" indent="0">
              <a:buNone/>
            </a:pPr>
            <a:r>
              <a:rPr lang="en-US" dirty="0"/>
              <a:t>D</a:t>
            </a:r>
            <a:r>
              <a:rPr lang="en-US" dirty="0" smtClean="0"/>
              <a:t>eeper dive into selected portions of CDS</a:t>
            </a:r>
          </a:p>
          <a:p>
            <a:pPr>
              <a:buClr>
                <a:srgbClr val="A32638"/>
              </a:buClr>
              <a:buFont typeface="Wingdings" pitchFamily="2" charset="2"/>
              <a:buChar char="§"/>
            </a:pPr>
            <a:r>
              <a:rPr lang="en-US" sz="2600" dirty="0" smtClean="0"/>
              <a:t>September: Connecting Student Data from ECAR and CDS</a:t>
            </a:r>
          </a:p>
          <a:p>
            <a:pPr>
              <a:buClr>
                <a:srgbClr val="A32638"/>
              </a:buClr>
              <a:buFont typeface="Wingdings" pitchFamily="2" charset="2"/>
              <a:buChar char="§"/>
            </a:pPr>
            <a:r>
              <a:rPr lang="en-US" sz="2600" dirty="0" smtClean="0"/>
              <a:t>January: Funding Model Archetypes</a:t>
            </a:r>
          </a:p>
          <a:p>
            <a:pPr>
              <a:buClr>
                <a:srgbClr val="A32638"/>
              </a:buClr>
              <a:buFont typeface="Wingdings" pitchFamily="2" charset="2"/>
              <a:buChar char="§"/>
            </a:pPr>
            <a:r>
              <a:rPr lang="en-US" sz="2600" dirty="0" smtClean="0"/>
              <a:t>February: IT Expenses</a:t>
            </a:r>
          </a:p>
          <a:p>
            <a:pPr>
              <a:buClr>
                <a:srgbClr val="A32638"/>
              </a:buClr>
              <a:buFont typeface="Wingdings" pitchFamily="2" charset="2"/>
              <a:buChar char="§"/>
            </a:pPr>
            <a:r>
              <a:rPr lang="en-US" sz="2600" dirty="0" smtClean="0"/>
              <a:t>Future: Help desk practices, IT security practices, Cyberinfrastructure update</a:t>
            </a:r>
            <a:endParaRPr lang="en-US" sz="26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691" y="163167"/>
            <a:ext cx="6282970" cy="144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694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9E5805D-992F-49FF-BE10-978F9F2FB302}" type="slidenum">
              <a:rPr lang="en-US" smtClean="0"/>
              <a:t>39</a:t>
            </a:fld>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20" y="1249377"/>
            <a:ext cx="8195515" cy="40921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97941"/>
            <a:ext cx="9143999" cy="769441"/>
          </a:xfrm>
          <a:prstGeom prst="rect">
            <a:avLst/>
          </a:prstGeom>
          <a:noFill/>
        </p:spPr>
        <p:txBody>
          <a:bodyPr wrap="square" rtlCol="0">
            <a:spAutoFit/>
          </a:bodyPr>
          <a:lstStyle/>
          <a:p>
            <a:pPr algn="ctr"/>
            <a:r>
              <a:rPr lang="en-US" sz="4400" dirty="0" smtClean="0"/>
              <a:t>Funding Sources by IT Function</a:t>
            </a:r>
            <a:endParaRPr lang="en-US" sz="4400" dirty="0"/>
          </a:p>
        </p:txBody>
      </p:sp>
      <p:sp>
        <p:nvSpPr>
          <p:cNvPr id="4" name="TextBox 3"/>
          <p:cNvSpPr txBox="1"/>
          <p:nvPr/>
        </p:nvSpPr>
        <p:spPr>
          <a:xfrm>
            <a:off x="203620" y="1865014"/>
            <a:ext cx="1444111" cy="307777"/>
          </a:xfrm>
          <a:prstGeom prst="rect">
            <a:avLst/>
          </a:prstGeom>
          <a:solidFill>
            <a:schemeClr val="bg1"/>
          </a:solidFill>
        </p:spPr>
        <p:txBody>
          <a:bodyPr wrap="square" rtlCol="0">
            <a:spAutoFit/>
          </a:bodyPr>
          <a:lstStyle/>
          <a:p>
            <a:pPr algn="r"/>
            <a:r>
              <a:rPr lang="en-US" sz="1400" dirty="0" smtClean="0"/>
              <a:t>System/District</a:t>
            </a:r>
            <a:endParaRPr lang="en-US" sz="1400" dirty="0"/>
          </a:p>
        </p:txBody>
      </p:sp>
      <p:sp>
        <p:nvSpPr>
          <p:cNvPr id="8" name="TextBox 7"/>
          <p:cNvSpPr txBox="1"/>
          <p:nvPr/>
        </p:nvSpPr>
        <p:spPr>
          <a:xfrm>
            <a:off x="53367" y="2642071"/>
            <a:ext cx="1592863" cy="307777"/>
          </a:xfrm>
          <a:prstGeom prst="rect">
            <a:avLst/>
          </a:prstGeom>
          <a:solidFill>
            <a:schemeClr val="bg1"/>
          </a:solidFill>
        </p:spPr>
        <p:txBody>
          <a:bodyPr wrap="square" rtlCol="0">
            <a:spAutoFit/>
          </a:bodyPr>
          <a:lstStyle/>
          <a:p>
            <a:pPr algn="r"/>
            <a:r>
              <a:rPr lang="en-US" sz="1400" dirty="0" smtClean="0"/>
              <a:t>Resale of Products</a:t>
            </a:r>
            <a:endParaRPr lang="en-US" sz="1400" dirty="0"/>
          </a:p>
        </p:txBody>
      </p:sp>
      <p:sp>
        <p:nvSpPr>
          <p:cNvPr id="5" name="Rectangle 4"/>
          <p:cNvSpPr/>
          <p:nvPr/>
        </p:nvSpPr>
        <p:spPr>
          <a:xfrm>
            <a:off x="1628124" y="4612664"/>
            <a:ext cx="6771011" cy="87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2011" y="3049463"/>
            <a:ext cx="1444111" cy="307777"/>
          </a:xfrm>
          <a:prstGeom prst="rect">
            <a:avLst/>
          </a:prstGeom>
          <a:solidFill>
            <a:schemeClr val="bg1"/>
          </a:solidFill>
        </p:spPr>
        <p:txBody>
          <a:bodyPr wrap="square" rtlCol="0">
            <a:spAutoFit/>
          </a:bodyPr>
          <a:lstStyle/>
          <a:p>
            <a:pPr algn="r"/>
            <a:r>
              <a:rPr lang="en-US" sz="1400" dirty="0" smtClean="0"/>
              <a:t>Other Sources</a:t>
            </a:r>
            <a:endParaRPr lang="en-US" sz="1400" dirty="0"/>
          </a:p>
        </p:txBody>
      </p:sp>
      <p:sp>
        <p:nvSpPr>
          <p:cNvPr id="10" name="TextBox 9"/>
          <p:cNvSpPr txBox="1"/>
          <p:nvPr/>
        </p:nvSpPr>
        <p:spPr>
          <a:xfrm>
            <a:off x="81481" y="3411599"/>
            <a:ext cx="1551707" cy="307777"/>
          </a:xfrm>
          <a:prstGeom prst="rect">
            <a:avLst/>
          </a:prstGeom>
          <a:solidFill>
            <a:schemeClr val="bg1"/>
          </a:solidFill>
        </p:spPr>
        <p:txBody>
          <a:bodyPr wrap="square" rtlCol="0">
            <a:spAutoFit/>
          </a:bodyPr>
          <a:lstStyle/>
          <a:p>
            <a:pPr algn="r"/>
            <a:r>
              <a:rPr lang="en-US" sz="1400" dirty="0" smtClean="0"/>
              <a:t>Operating </a:t>
            </a:r>
            <a:r>
              <a:rPr lang="en-US" sz="1400" dirty="0" err="1" smtClean="0"/>
              <a:t>Approp</a:t>
            </a:r>
            <a:r>
              <a:rPr lang="en-US" sz="1400" dirty="0" smtClean="0"/>
              <a:t>.</a:t>
            </a:r>
            <a:endParaRPr lang="en-US" sz="1400" dirty="0"/>
          </a:p>
        </p:txBody>
      </p:sp>
      <p:sp>
        <p:nvSpPr>
          <p:cNvPr id="11" name="TextBox 10"/>
          <p:cNvSpPr txBox="1"/>
          <p:nvPr/>
        </p:nvSpPr>
        <p:spPr>
          <a:xfrm>
            <a:off x="189078" y="3808450"/>
            <a:ext cx="1444111" cy="307777"/>
          </a:xfrm>
          <a:prstGeom prst="rect">
            <a:avLst/>
          </a:prstGeom>
          <a:solidFill>
            <a:schemeClr val="bg1"/>
          </a:solidFill>
        </p:spPr>
        <p:txBody>
          <a:bodyPr wrap="square" rtlCol="0">
            <a:spAutoFit/>
          </a:bodyPr>
          <a:lstStyle/>
          <a:p>
            <a:pPr algn="r"/>
            <a:r>
              <a:rPr lang="en-US" sz="1400" dirty="0" smtClean="0"/>
              <a:t>Cost Recovery</a:t>
            </a:r>
            <a:endParaRPr lang="en-US" sz="1400" dirty="0"/>
          </a:p>
        </p:txBody>
      </p:sp>
      <p:sp>
        <p:nvSpPr>
          <p:cNvPr id="12" name="TextBox 11"/>
          <p:cNvSpPr txBox="1"/>
          <p:nvPr/>
        </p:nvSpPr>
        <p:spPr>
          <a:xfrm>
            <a:off x="207268" y="4249094"/>
            <a:ext cx="1444111" cy="307777"/>
          </a:xfrm>
          <a:prstGeom prst="rect">
            <a:avLst/>
          </a:prstGeom>
          <a:solidFill>
            <a:schemeClr val="bg1"/>
          </a:solidFill>
        </p:spPr>
        <p:txBody>
          <a:bodyPr wrap="square" rtlCol="0">
            <a:spAutoFit/>
          </a:bodyPr>
          <a:lstStyle/>
          <a:p>
            <a:pPr algn="r"/>
            <a:r>
              <a:rPr lang="en-US" sz="1400" dirty="0" smtClean="0"/>
              <a:t>Capital </a:t>
            </a:r>
            <a:r>
              <a:rPr lang="en-US" sz="1400" dirty="0" err="1" smtClean="0"/>
              <a:t>Approp</a:t>
            </a:r>
            <a:r>
              <a:rPr lang="en-US" sz="1400" dirty="0" smtClean="0"/>
              <a:t>.</a:t>
            </a:r>
            <a:endParaRPr lang="en-US" sz="1400" dirty="0"/>
          </a:p>
        </p:txBody>
      </p:sp>
      <p:sp>
        <p:nvSpPr>
          <p:cNvPr id="13" name="TextBox 12"/>
          <p:cNvSpPr txBox="1"/>
          <p:nvPr/>
        </p:nvSpPr>
        <p:spPr>
          <a:xfrm>
            <a:off x="184013" y="2252792"/>
            <a:ext cx="1444111" cy="307777"/>
          </a:xfrm>
          <a:prstGeom prst="rect">
            <a:avLst/>
          </a:prstGeom>
          <a:solidFill>
            <a:schemeClr val="bg1"/>
          </a:solidFill>
        </p:spPr>
        <p:txBody>
          <a:bodyPr wrap="square" rtlCol="0">
            <a:spAutoFit/>
          </a:bodyPr>
          <a:lstStyle/>
          <a:p>
            <a:pPr algn="r"/>
            <a:r>
              <a:rPr lang="en-US" sz="1400" dirty="0" smtClean="0"/>
              <a:t>Student IT Fees</a:t>
            </a:r>
            <a:endParaRPr lang="en-US" sz="1400" dirty="0"/>
          </a:p>
        </p:txBody>
      </p:sp>
      <p:sp>
        <p:nvSpPr>
          <p:cNvPr id="14" name="TextBox 13"/>
          <p:cNvSpPr txBox="1"/>
          <p:nvPr/>
        </p:nvSpPr>
        <p:spPr>
          <a:xfrm rot="19248957">
            <a:off x="843474" y="5124884"/>
            <a:ext cx="1692812" cy="307777"/>
          </a:xfrm>
          <a:prstGeom prst="rect">
            <a:avLst/>
          </a:prstGeom>
          <a:solidFill>
            <a:schemeClr val="bg1"/>
          </a:solidFill>
        </p:spPr>
        <p:txBody>
          <a:bodyPr wrap="square" rtlCol="0">
            <a:spAutoFit/>
          </a:bodyPr>
          <a:lstStyle/>
          <a:p>
            <a:pPr algn="r"/>
            <a:r>
              <a:rPr lang="en-US" sz="1400" dirty="0" smtClean="0"/>
              <a:t>Info Systems, ERP</a:t>
            </a:r>
            <a:endParaRPr lang="en-US" sz="1400" dirty="0"/>
          </a:p>
        </p:txBody>
      </p:sp>
      <p:sp>
        <p:nvSpPr>
          <p:cNvPr id="15" name="TextBox 14"/>
          <p:cNvSpPr txBox="1"/>
          <p:nvPr/>
        </p:nvSpPr>
        <p:spPr>
          <a:xfrm rot="19248957">
            <a:off x="3014693" y="5096224"/>
            <a:ext cx="1692812" cy="307777"/>
          </a:xfrm>
          <a:prstGeom prst="rect">
            <a:avLst/>
          </a:prstGeom>
          <a:solidFill>
            <a:schemeClr val="bg1"/>
          </a:solidFill>
        </p:spPr>
        <p:txBody>
          <a:bodyPr wrap="square" rtlCol="0">
            <a:spAutoFit/>
          </a:bodyPr>
          <a:lstStyle/>
          <a:p>
            <a:pPr algn="r"/>
            <a:r>
              <a:rPr lang="en-US" sz="1400" dirty="0" smtClean="0"/>
              <a:t>Web Support Serv.</a:t>
            </a:r>
            <a:endParaRPr lang="en-US" sz="1400" dirty="0"/>
          </a:p>
        </p:txBody>
      </p:sp>
      <p:sp>
        <p:nvSpPr>
          <p:cNvPr id="16" name="TextBox 15"/>
          <p:cNvSpPr txBox="1"/>
          <p:nvPr/>
        </p:nvSpPr>
        <p:spPr>
          <a:xfrm rot="19248957">
            <a:off x="3728379" y="5112829"/>
            <a:ext cx="1692812" cy="307777"/>
          </a:xfrm>
          <a:prstGeom prst="rect">
            <a:avLst/>
          </a:prstGeom>
          <a:solidFill>
            <a:schemeClr val="bg1"/>
          </a:solidFill>
        </p:spPr>
        <p:txBody>
          <a:bodyPr wrap="square" rtlCol="0">
            <a:spAutoFit/>
          </a:bodyPr>
          <a:lstStyle/>
          <a:p>
            <a:pPr algn="r"/>
            <a:r>
              <a:rPr lang="en-US" sz="1400" dirty="0" smtClean="0"/>
              <a:t>Data Center </a:t>
            </a:r>
            <a:r>
              <a:rPr lang="en-US" sz="1400" dirty="0" err="1" smtClean="0"/>
              <a:t>Oper</a:t>
            </a:r>
            <a:r>
              <a:rPr lang="en-US" sz="1400" dirty="0" smtClean="0"/>
              <a:t>.</a:t>
            </a:r>
            <a:endParaRPr lang="en-US" sz="1400" dirty="0"/>
          </a:p>
        </p:txBody>
      </p:sp>
      <p:sp>
        <p:nvSpPr>
          <p:cNvPr id="17" name="TextBox 16"/>
          <p:cNvSpPr txBox="1"/>
          <p:nvPr/>
        </p:nvSpPr>
        <p:spPr>
          <a:xfrm rot="19248957">
            <a:off x="4414906" y="5102275"/>
            <a:ext cx="1692812" cy="307777"/>
          </a:xfrm>
          <a:prstGeom prst="rect">
            <a:avLst/>
          </a:prstGeom>
          <a:solidFill>
            <a:schemeClr val="bg1"/>
          </a:solidFill>
        </p:spPr>
        <p:txBody>
          <a:bodyPr wrap="square" rtlCol="0">
            <a:spAutoFit/>
          </a:bodyPr>
          <a:lstStyle/>
          <a:p>
            <a:pPr algn="r"/>
            <a:r>
              <a:rPr lang="en-US" sz="1400" dirty="0" smtClean="0"/>
              <a:t>Support Services</a:t>
            </a:r>
            <a:endParaRPr lang="en-US" sz="1400" dirty="0"/>
          </a:p>
        </p:txBody>
      </p:sp>
      <p:sp>
        <p:nvSpPr>
          <p:cNvPr id="18" name="TextBox 17"/>
          <p:cNvSpPr txBox="1"/>
          <p:nvPr/>
        </p:nvSpPr>
        <p:spPr>
          <a:xfrm rot="19248957">
            <a:off x="5101433" y="5087023"/>
            <a:ext cx="1692812" cy="307777"/>
          </a:xfrm>
          <a:prstGeom prst="rect">
            <a:avLst/>
          </a:prstGeom>
          <a:solidFill>
            <a:schemeClr val="bg1"/>
          </a:solidFill>
        </p:spPr>
        <p:txBody>
          <a:bodyPr wrap="square" rtlCol="0">
            <a:spAutoFit/>
          </a:bodyPr>
          <a:lstStyle/>
          <a:p>
            <a:pPr algn="r"/>
            <a:r>
              <a:rPr lang="en-US" sz="1400" dirty="0" smtClean="0"/>
              <a:t>Identity Mgmt.</a:t>
            </a:r>
            <a:endParaRPr lang="en-US" sz="1400" dirty="0"/>
          </a:p>
        </p:txBody>
      </p:sp>
      <p:sp>
        <p:nvSpPr>
          <p:cNvPr id="19" name="TextBox 18"/>
          <p:cNvSpPr txBox="1"/>
          <p:nvPr/>
        </p:nvSpPr>
        <p:spPr>
          <a:xfrm rot="19248957">
            <a:off x="5778907" y="5090220"/>
            <a:ext cx="1692812" cy="307777"/>
          </a:xfrm>
          <a:prstGeom prst="rect">
            <a:avLst/>
          </a:prstGeom>
          <a:solidFill>
            <a:schemeClr val="bg1"/>
          </a:solidFill>
        </p:spPr>
        <p:txBody>
          <a:bodyPr wrap="square" rtlCol="0">
            <a:spAutoFit/>
          </a:bodyPr>
          <a:lstStyle/>
          <a:p>
            <a:pPr algn="r"/>
            <a:r>
              <a:rPr lang="en-US" sz="1400" dirty="0" smtClean="0"/>
              <a:t>Educational Tech.</a:t>
            </a:r>
            <a:endParaRPr lang="en-US" sz="1400" dirty="0"/>
          </a:p>
        </p:txBody>
      </p:sp>
      <p:sp>
        <p:nvSpPr>
          <p:cNvPr id="20" name="TextBox 19"/>
          <p:cNvSpPr txBox="1"/>
          <p:nvPr/>
        </p:nvSpPr>
        <p:spPr>
          <a:xfrm rot="19248957">
            <a:off x="6301518" y="5167776"/>
            <a:ext cx="1857094" cy="307777"/>
          </a:xfrm>
          <a:prstGeom prst="rect">
            <a:avLst/>
          </a:prstGeom>
          <a:solidFill>
            <a:schemeClr val="bg1"/>
          </a:solidFill>
        </p:spPr>
        <p:txBody>
          <a:bodyPr wrap="square" rtlCol="0">
            <a:spAutoFit/>
          </a:bodyPr>
          <a:lstStyle/>
          <a:p>
            <a:pPr algn="r"/>
            <a:r>
              <a:rPr lang="en-US" sz="1400" dirty="0" smtClean="0"/>
              <a:t>Comm. Infrastructure</a:t>
            </a:r>
            <a:endParaRPr lang="en-US" sz="1400" dirty="0"/>
          </a:p>
        </p:txBody>
      </p:sp>
      <p:sp>
        <p:nvSpPr>
          <p:cNvPr id="21" name="TextBox 20"/>
          <p:cNvSpPr txBox="1"/>
          <p:nvPr/>
        </p:nvSpPr>
        <p:spPr>
          <a:xfrm rot="19248957">
            <a:off x="2325164" y="5130935"/>
            <a:ext cx="1692812" cy="307777"/>
          </a:xfrm>
          <a:prstGeom prst="rect">
            <a:avLst/>
          </a:prstGeom>
          <a:solidFill>
            <a:schemeClr val="bg1"/>
          </a:solidFill>
        </p:spPr>
        <p:txBody>
          <a:bodyPr wrap="square" rtlCol="0">
            <a:spAutoFit/>
          </a:bodyPr>
          <a:lstStyle/>
          <a:p>
            <a:pPr algn="r"/>
            <a:r>
              <a:rPr lang="en-US" sz="1400" dirty="0" smtClean="0"/>
              <a:t>Office of the CIO</a:t>
            </a:r>
            <a:endParaRPr lang="en-US" sz="1400" dirty="0"/>
          </a:p>
        </p:txBody>
      </p:sp>
      <p:sp>
        <p:nvSpPr>
          <p:cNvPr id="22" name="TextBox 21"/>
          <p:cNvSpPr txBox="1"/>
          <p:nvPr/>
        </p:nvSpPr>
        <p:spPr>
          <a:xfrm rot="19248957">
            <a:off x="1644688" y="5120381"/>
            <a:ext cx="1692812" cy="307777"/>
          </a:xfrm>
          <a:prstGeom prst="rect">
            <a:avLst/>
          </a:prstGeom>
          <a:solidFill>
            <a:schemeClr val="bg1"/>
          </a:solidFill>
        </p:spPr>
        <p:txBody>
          <a:bodyPr wrap="square" rtlCol="0">
            <a:spAutoFit/>
          </a:bodyPr>
          <a:lstStyle/>
          <a:p>
            <a:pPr algn="r"/>
            <a:r>
              <a:rPr lang="en-US" sz="1400" dirty="0" smtClean="0"/>
              <a:t>Research Computing</a:t>
            </a:r>
            <a:endParaRPr lang="en-US" sz="1400" dirty="0"/>
          </a:p>
        </p:txBody>
      </p:sp>
    </p:spTree>
    <p:extLst>
      <p:ext uri="{BB962C8B-B14F-4D97-AF65-F5344CB8AC3E}">
        <p14:creationId xmlns:p14="http://schemas.microsoft.com/office/powerpoint/2010/main" val="3092290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52" y="535996"/>
            <a:ext cx="30194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7852" y="5225324"/>
            <a:ext cx="7584929" cy="461665"/>
          </a:xfrm>
          <a:prstGeom prst="rect">
            <a:avLst/>
          </a:prstGeom>
          <a:noFill/>
        </p:spPr>
        <p:txBody>
          <a:bodyPr wrap="square" rtlCol="0">
            <a:spAutoFit/>
          </a:bodyPr>
          <a:lstStyle/>
          <a:p>
            <a:pPr algn="ctr"/>
            <a:r>
              <a:rPr lang="en-US" sz="2400" dirty="0">
                <a:hlinkClick r:id="rId3"/>
              </a:rPr>
              <a:t>http://www.educause.edu/coredata</a:t>
            </a:r>
            <a:endParaRPr lang="en-US" sz="2400" dirty="0"/>
          </a:p>
        </p:txBody>
      </p:sp>
      <p:pic>
        <p:nvPicPr>
          <p:cNvPr id="16387" name="Picture 3">
            <a:hlinkClick r:id="rId3"/>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86" t="7369" r="9430" b="5160"/>
          <a:stretch/>
        </p:blipFill>
        <p:spPr bwMode="auto">
          <a:xfrm>
            <a:off x="1658039" y="3187204"/>
            <a:ext cx="6026226" cy="192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9E5805D-992F-49FF-BE10-978F9F2FB302}" type="slidenum">
              <a:rPr lang="en-US" smtClean="0"/>
              <a:t>4</a:t>
            </a:fld>
            <a:endParaRPr lang="en-US"/>
          </a:p>
        </p:txBody>
      </p:sp>
    </p:spTree>
    <p:extLst>
      <p:ext uri="{BB962C8B-B14F-4D97-AF65-F5344CB8AC3E}">
        <p14:creationId xmlns:p14="http://schemas.microsoft.com/office/powerpoint/2010/main" val="93841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553"/>
            <a:ext cx="8229600" cy="1143000"/>
          </a:xfrm>
        </p:spPr>
        <p:txBody>
          <a:bodyPr/>
          <a:lstStyle/>
          <a:p>
            <a:r>
              <a:rPr lang="en-US" dirty="0" smtClean="0"/>
              <a:t>Other Popular Research Bulletins</a:t>
            </a:r>
            <a:endParaRPr lang="en-US" dirty="0"/>
          </a:p>
        </p:txBody>
      </p:sp>
      <p:sp>
        <p:nvSpPr>
          <p:cNvPr id="3" name="Content Placeholder 2"/>
          <p:cNvSpPr>
            <a:spLocks noGrp="1"/>
          </p:cNvSpPr>
          <p:nvPr>
            <p:ph idx="1"/>
          </p:nvPr>
        </p:nvSpPr>
        <p:spPr>
          <a:xfrm>
            <a:off x="457200" y="1465117"/>
            <a:ext cx="8229600" cy="4525963"/>
          </a:xfrm>
        </p:spPr>
        <p:txBody>
          <a:bodyPr>
            <a:normAutofit fontScale="92500" lnSpcReduction="20000"/>
          </a:bodyPr>
          <a:lstStyle/>
          <a:p>
            <a:pPr>
              <a:buClr>
                <a:srgbClr val="A32638"/>
              </a:buClr>
              <a:buFont typeface="Wingdings" pitchFamily="2" charset="2"/>
              <a:buChar char="§"/>
            </a:pPr>
            <a:r>
              <a:rPr lang="en-US" sz="3000" dirty="0" smtClean="0"/>
              <a:t>“How Are Students Actually Using IT</a:t>
            </a:r>
            <a:r>
              <a:rPr lang="en-US" sz="3000" dirty="0"/>
              <a:t>? An </a:t>
            </a:r>
            <a:r>
              <a:rPr lang="en-US" sz="3000" dirty="0" smtClean="0"/>
              <a:t>Ethnographic Study” (Nov. </a:t>
            </a:r>
            <a:r>
              <a:rPr lang="en-US" sz="3000" dirty="0"/>
              <a:t>2011)</a:t>
            </a:r>
          </a:p>
          <a:p>
            <a:pPr>
              <a:buClr>
                <a:srgbClr val="A32638"/>
              </a:buClr>
              <a:buFont typeface="Wingdings" pitchFamily="2" charset="2"/>
              <a:buChar char="§"/>
            </a:pPr>
            <a:r>
              <a:rPr lang="en-US" sz="3000" dirty="0" smtClean="0"/>
              <a:t>“From Learning Commons to Learning Outcomes: Assessing Collaborative Services and Spaces” (Sept. 2011)</a:t>
            </a:r>
          </a:p>
          <a:p>
            <a:pPr>
              <a:buClr>
                <a:srgbClr val="A32638"/>
              </a:buClr>
              <a:buFont typeface="Wingdings" pitchFamily="2" charset="2"/>
              <a:buChar char="§"/>
            </a:pPr>
            <a:r>
              <a:rPr lang="en-US" sz="3000" dirty="0" smtClean="0"/>
              <a:t>“Evaluating </a:t>
            </a:r>
            <a:r>
              <a:rPr lang="en-US" sz="3000" dirty="0"/>
              <a:t>IT and </a:t>
            </a:r>
            <a:r>
              <a:rPr lang="en-US" sz="3000" dirty="0" smtClean="0"/>
              <a:t>Library Services with </a:t>
            </a:r>
            <a:r>
              <a:rPr lang="en-US" sz="3000" dirty="0"/>
              <a:t>the MISO </a:t>
            </a:r>
            <a:r>
              <a:rPr lang="en-US" sz="3000" dirty="0" smtClean="0"/>
              <a:t>Survey” </a:t>
            </a:r>
            <a:r>
              <a:rPr lang="en-US" sz="3000" dirty="0"/>
              <a:t>(</a:t>
            </a:r>
            <a:r>
              <a:rPr lang="en-US" sz="3000" dirty="0" smtClean="0"/>
              <a:t>Jul. </a:t>
            </a:r>
            <a:r>
              <a:rPr lang="en-US" sz="3000" dirty="0"/>
              <a:t>2011)</a:t>
            </a:r>
          </a:p>
          <a:p>
            <a:pPr>
              <a:buClr>
                <a:srgbClr val="A32638"/>
              </a:buClr>
              <a:buFont typeface="Wingdings" pitchFamily="2" charset="2"/>
              <a:buChar char="§"/>
            </a:pPr>
            <a:r>
              <a:rPr lang="en-US" sz="3000" dirty="0" smtClean="0"/>
              <a:t>“Clickers </a:t>
            </a:r>
            <a:r>
              <a:rPr lang="en-US" sz="3000" dirty="0"/>
              <a:t>in the </a:t>
            </a:r>
            <a:r>
              <a:rPr lang="en-US" sz="3000" dirty="0" smtClean="0"/>
              <a:t>Classroom: Transforming Students into Active Learners” (Jul. </a:t>
            </a:r>
            <a:r>
              <a:rPr lang="en-US" sz="3000" dirty="0"/>
              <a:t>2011)</a:t>
            </a:r>
          </a:p>
          <a:p>
            <a:pPr>
              <a:buClr>
                <a:srgbClr val="A32638"/>
              </a:buClr>
              <a:buFont typeface="Wingdings" pitchFamily="2" charset="2"/>
              <a:buChar char="§"/>
            </a:pPr>
            <a:r>
              <a:rPr lang="en-US" sz="3000" dirty="0" smtClean="0"/>
              <a:t>“Doing Academic Analytics Right: Intelligent Answers to Simple Questions” (Feb. 2011)</a:t>
            </a:r>
          </a:p>
          <a:p>
            <a:endParaRPr lang="en-US" dirty="0"/>
          </a:p>
        </p:txBody>
      </p:sp>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40</a:t>
            </a:fld>
            <a:endParaRPr lang="en-US"/>
          </a:p>
        </p:txBody>
      </p:sp>
    </p:spTree>
    <p:extLst>
      <p:ext uri="{BB962C8B-B14F-4D97-AF65-F5344CB8AC3E}">
        <p14:creationId xmlns:p14="http://schemas.microsoft.com/office/powerpoint/2010/main" val="1643656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08"/>
            <a:ext cx="8229600" cy="1143000"/>
          </a:xfrm>
        </p:spPr>
        <p:txBody>
          <a:bodyPr/>
          <a:lstStyle/>
          <a:p>
            <a:r>
              <a:rPr lang="en-US" dirty="0" smtClean="0"/>
              <a:t>ECAR 2012 Research Agenda</a:t>
            </a:r>
            <a:endParaRPr lang="en-US" dirty="0"/>
          </a:p>
        </p:txBody>
      </p:sp>
      <p:sp>
        <p:nvSpPr>
          <p:cNvPr id="3" name="Content Placeholder 2"/>
          <p:cNvSpPr>
            <a:spLocks noGrp="1"/>
          </p:cNvSpPr>
          <p:nvPr>
            <p:ph idx="1"/>
          </p:nvPr>
        </p:nvSpPr>
        <p:spPr>
          <a:xfrm>
            <a:off x="457200" y="1671310"/>
            <a:ext cx="8229600" cy="4167628"/>
          </a:xfrm>
        </p:spPr>
        <p:txBody>
          <a:bodyPr>
            <a:normAutofit/>
          </a:bodyPr>
          <a:lstStyle/>
          <a:p>
            <a:pPr>
              <a:buClr>
                <a:srgbClr val="A32638"/>
              </a:buClr>
              <a:buFont typeface="Wingdings" pitchFamily="2" charset="2"/>
              <a:buChar char="§"/>
            </a:pPr>
            <a:r>
              <a:rPr lang="en-US" sz="2800" dirty="0"/>
              <a:t>2012 ECAR </a:t>
            </a:r>
            <a:r>
              <a:rPr lang="en-US" sz="2800" dirty="0" smtClean="0"/>
              <a:t>study of students and information technology </a:t>
            </a:r>
          </a:p>
          <a:p>
            <a:pPr>
              <a:buClr>
                <a:srgbClr val="A32638"/>
              </a:buClr>
              <a:buFont typeface="Wingdings" pitchFamily="2" charset="2"/>
              <a:buChar char="§"/>
            </a:pPr>
            <a:r>
              <a:rPr lang="en-US" sz="2800" dirty="0" smtClean="0"/>
              <a:t>Cross-institutional </a:t>
            </a:r>
            <a:r>
              <a:rPr lang="en-US" sz="2800" dirty="0"/>
              <a:t>collaborations and shared services </a:t>
            </a:r>
            <a:endParaRPr lang="en-US" sz="2800" dirty="0" smtClean="0"/>
          </a:p>
          <a:p>
            <a:pPr>
              <a:buClr>
                <a:srgbClr val="A32638"/>
              </a:buClr>
              <a:buFont typeface="Wingdings" pitchFamily="2" charset="2"/>
              <a:buChar char="§"/>
            </a:pPr>
            <a:r>
              <a:rPr lang="en-US" sz="2800" dirty="0" smtClean="0"/>
              <a:t>Analytics </a:t>
            </a:r>
            <a:r>
              <a:rPr lang="en-US" sz="2800" dirty="0"/>
              <a:t>readiness and needs assessment </a:t>
            </a:r>
            <a:endParaRPr lang="en-US" sz="2800" dirty="0" smtClean="0"/>
          </a:p>
          <a:p>
            <a:pPr>
              <a:buClr>
                <a:srgbClr val="A32638"/>
              </a:buClr>
              <a:buFont typeface="Wingdings" pitchFamily="2" charset="2"/>
              <a:buChar char="§"/>
            </a:pPr>
            <a:r>
              <a:rPr lang="en-US" sz="2800" dirty="0" smtClean="0"/>
              <a:t>Service </a:t>
            </a:r>
            <a:r>
              <a:rPr lang="en-US" sz="2800" dirty="0"/>
              <a:t>catalogs </a:t>
            </a:r>
            <a:endParaRPr lang="en-US" sz="2800" dirty="0" smtClean="0"/>
          </a:p>
          <a:p>
            <a:pPr>
              <a:buClr>
                <a:srgbClr val="A32638"/>
              </a:buClr>
              <a:buFont typeface="Wingdings" pitchFamily="2" charset="2"/>
              <a:buChar char="§"/>
            </a:pPr>
            <a:r>
              <a:rPr lang="en-US" sz="2800" dirty="0" smtClean="0"/>
              <a:t>Benchmarking </a:t>
            </a:r>
            <a:r>
              <a:rPr lang="en-US" sz="2800" dirty="0"/>
              <a:t>user satisfaction </a:t>
            </a:r>
            <a:endParaRPr lang="en-US" sz="2800" dirty="0" smtClean="0"/>
          </a:p>
          <a:p>
            <a:pPr>
              <a:buClr>
                <a:srgbClr val="A32638"/>
              </a:buClr>
              <a:buFont typeface="Wingdings" pitchFamily="2" charset="2"/>
              <a:buChar char="§"/>
            </a:pPr>
            <a:r>
              <a:rPr lang="en-US" sz="2800" dirty="0" smtClean="0"/>
              <a:t>Research </a:t>
            </a:r>
            <a:r>
              <a:rPr lang="en-US" sz="2800" dirty="0"/>
              <a:t>computing: key performance indicators and maturity index </a:t>
            </a:r>
          </a:p>
        </p:txBody>
      </p:sp>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41</a:t>
            </a:fld>
            <a:endParaRPr lang="en-US"/>
          </a:p>
        </p:txBody>
      </p:sp>
      <p:sp>
        <p:nvSpPr>
          <p:cNvPr id="6" name="TextBox 5"/>
          <p:cNvSpPr txBox="1"/>
          <p:nvPr/>
        </p:nvSpPr>
        <p:spPr>
          <a:xfrm>
            <a:off x="2598344" y="2055138"/>
            <a:ext cx="2933323" cy="646331"/>
          </a:xfrm>
          <a:prstGeom prst="rect">
            <a:avLst/>
          </a:prstGeom>
          <a:solidFill>
            <a:srgbClr val="A32638"/>
          </a:solidFill>
          <a:ln w="3175">
            <a:solidFill>
              <a:schemeClr val="tx1"/>
            </a:solidFill>
          </a:ln>
        </p:spPr>
        <p:txBody>
          <a:bodyPr wrap="square" rtlCol="0">
            <a:spAutoFit/>
          </a:bodyPr>
          <a:lstStyle/>
          <a:p>
            <a:r>
              <a:rPr lang="en-US" dirty="0" smtClean="0">
                <a:solidFill>
                  <a:schemeClr val="bg1"/>
                </a:solidFill>
              </a:rPr>
              <a:t>Ask me how your institution can participate!</a:t>
            </a:r>
            <a:endParaRPr lang="en-US" dirty="0">
              <a:solidFill>
                <a:schemeClr val="bg1"/>
              </a:solidFill>
            </a:endParaRPr>
          </a:p>
        </p:txBody>
      </p:sp>
    </p:spTree>
    <p:extLst>
      <p:ext uri="{BB962C8B-B14F-4D97-AF65-F5344CB8AC3E}">
        <p14:creationId xmlns:p14="http://schemas.microsoft.com/office/powerpoint/2010/main" val="5361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Budding Research Partnerships</a:t>
            </a:r>
            <a:endParaRPr lang="en-US" dirty="0"/>
          </a:p>
        </p:txBody>
      </p:sp>
      <p:sp>
        <p:nvSpPr>
          <p:cNvPr id="3" name="Content Placeholder 2"/>
          <p:cNvSpPr>
            <a:spLocks noGrp="1"/>
          </p:cNvSpPr>
          <p:nvPr>
            <p:ph idx="1"/>
          </p:nvPr>
        </p:nvSpPr>
        <p:spPr/>
        <p:txBody>
          <a:bodyPr>
            <a:normAutofit/>
          </a:bodyPr>
          <a:lstStyle/>
          <a:p>
            <a:r>
              <a:rPr lang="en-US" dirty="0" smtClean="0"/>
              <a:t>Gartner Research</a:t>
            </a:r>
          </a:p>
          <a:p>
            <a:pPr lvl="1"/>
            <a:r>
              <a:rPr lang="en-US" dirty="0" smtClean="0"/>
              <a:t>ECAR subscribers will have access to some Gartner Research</a:t>
            </a:r>
          </a:p>
          <a:p>
            <a:r>
              <a:rPr lang="en-US" dirty="0" smtClean="0"/>
              <a:t>CHECS surveys of CIOs and Technology Leaders</a:t>
            </a:r>
          </a:p>
          <a:p>
            <a:pPr lvl="1"/>
            <a:r>
              <a:rPr lang="en-US" dirty="0" smtClean="0"/>
              <a:t>ECAR subscribers will have access to CHECS reports</a:t>
            </a:r>
          </a:p>
          <a:p>
            <a:r>
              <a:rPr lang="en-US" dirty="0" smtClean="0"/>
              <a:t>NSSE technology module</a:t>
            </a:r>
          </a:p>
        </p:txBody>
      </p:sp>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42</a:t>
            </a:fld>
            <a:endParaRPr lang="en-US"/>
          </a:p>
        </p:txBody>
      </p:sp>
    </p:spTree>
    <p:extLst>
      <p:ext uri="{BB962C8B-B14F-4D97-AF65-F5344CB8AC3E}">
        <p14:creationId xmlns:p14="http://schemas.microsoft.com/office/powerpoint/2010/main" val="2187773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ECAR Subscriptions</a:t>
            </a:r>
            <a:endParaRPr lang="en-US" dirty="0"/>
          </a:p>
        </p:txBody>
      </p:sp>
      <p:sp>
        <p:nvSpPr>
          <p:cNvPr id="3" name="Content Placeholder 2"/>
          <p:cNvSpPr>
            <a:spLocks noGrp="1"/>
          </p:cNvSpPr>
          <p:nvPr>
            <p:ph idx="1"/>
          </p:nvPr>
        </p:nvSpPr>
        <p:spPr>
          <a:xfrm>
            <a:off x="457200" y="1600200"/>
            <a:ext cx="8229600" cy="2608243"/>
          </a:xfrm>
        </p:spPr>
        <p:txBody>
          <a:bodyPr/>
          <a:lstStyle/>
          <a:p>
            <a:pPr>
              <a:buClr>
                <a:srgbClr val="A32638"/>
              </a:buClr>
              <a:buFont typeface="Wingdings" pitchFamily="2" charset="2"/>
              <a:buChar char="§"/>
            </a:pPr>
            <a:r>
              <a:rPr lang="en-US" dirty="0" smtClean="0"/>
              <a:t>Subscriptions are being renewed right now!</a:t>
            </a:r>
          </a:p>
          <a:p>
            <a:pPr>
              <a:buClr>
                <a:srgbClr val="A32638"/>
              </a:buClr>
              <a:buFont typeface="Wingdings" pitchFamily="2" charset="2"/>
              <a:buChar char="§"/>
            </a:pPr>
            <a:r>
              <a:rPr lang="en-US" dirty="0" smtClean="0"/>
              <a:t>Or become a new subscriber to ECAR.</a:t>
            </a:r>
          </a:p>
          <a:p>
            <a:endParaRPr lang="en-US" dirty="0"/>
          </a:p>
          <a:p>
            <a:pPr marL="0" indent="0">
              <a:buNone/>
            </a:pPr>
            <a:r>
              <a:rPr lang="en-US" sz="2000" dirty="0">
                <a:hlinkClick r:id="rId2"/>
              </a:rPr>
              <a:t>http://www.educause.edu/ECAR/ECARHome/SubscriptionsandSubscribers/98</a:t>
            </a:r>
            <a:endParaRPr lang="en-US" sz="2000" dirty="0"/>
          </a:p>
        </p:txBody>
      </p:sp>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43</a:t>
            </a:fld>
            <a:endParaRPr lang="en-US"/>
          </a:p>
        </p:txBody>
      </p:sp>
    </p:spTree>
    <p:extLst>
      <p:ext uri="{BB962C8B-B14F-4D97-AF65-F5344CB8AC3E}">
        <p14:creationId xmlns:p14="http://schemas.microsoft.com/office/powerpoint/2010/main" val="2934177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600200"/>
            <a:ext cx="8229600" cy="2608243"/>
          </a:xfrm>
        </p:spPr>
        <p:txBody>
          <a:bodyPr/>
          <a:lstStyle/>
          <a:p>
            <a:pPr marL="0" indent="0" algn="ctr">
              <a:buClr>
                <a:srgbClr val="A32638"/>
              </a:buClr>
              <a:buNone/>
            </a:pPr>
            <a:r>
              <a:rPr lang="en-US" dirty="0">
                <a:hlinkClick r:id="rId2"/>
              </a:rPr>
              <a:t>http://</a:t>
            </a:r>
            <a:r>
              <a:rPr lang="en-US" dirty="0" smtClean="0">
                <a:hlinkClick r:id="rId2"/>
              </a:rPr>
              <a:t>www.educause.edu/ecar</a:t>
            </a:r>
            <a:endParaRPr lang="en-US" dirty="0" smtClean="0"/>
          </a:p>
          <a:p>
            <a:pPr marL="0" indent="0">
              <a:buClr>
                <a:srgbClr val="A32638"/>
              </a:buClr>
              <a:buNone/>
            </a:pPr>
            <a:endParaRPr lang="en-US" dirty="0"/>
          </a:p>
          <a:p>
            <a:pPr marL="0" indent="0" algn="ctr">
              <a:buClr>
                <a:srgbClr val="A32638"/>
              </a:buClr>
              <a:buNone/>
            </a:pPr>
            <a:r>
              <a:rPr lang="en-US" dirty="0" smtClean="0"/>
              <a:t>Pam Arroway</a:t>
            </a:r>
          </a:p>
          <a:p>
            <a:pPr marL="0" indent="0" algn="ctr">
              <a:buClr>
                <a:srgbClr val="A32638"/>
              </a:buClr>
              <a:buNone/>
            </a:pPr>
            <a:r>
              <a:rPr lang="en-US" dirty="0" smtClean="0"/>
              <a:t>parroway@educause.edu</a:t>
            </a:r>
            <a:endParaRPr lang="en-US" dirty="0"/>
          </a:p>
        </p:txBody>
      </p:sp>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44</a:t>
            </a:fld>
            <a:endParaRPr lang="en-US"/>
          </a:p>
        </p:txBody>
      </p:sp>
    </p:spTree>
    <p:extLst>
      <p:ext uri="{BB962C8B-B14F-4D97-AF65-F5344CB8AC3E}">
        <p14:creationId xmlns:p14="http://schemas.microsoft.com/office/powerpoint/2010/main" val="206623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294318" y="4910282"/>
            <a:ext cx="6400800" cy="1219200"/>
          </a:xfrm>
        </p:spPr>
        <p:txBody>
          <a:bodyPr>
            <a:normAutofit/>
          </a:bodyPr>
          <a:lstStyle/>
          <a:p>
            <a:endParaRPr lang="en-US" sz="2400" dirty="0" smtClean="0">
              <a:latin typeface="Arial" charset="0"/>
              <a:ea typeface="ＭＳ Ｐゴシック" pitchFamily="96" charset="-128"/>
              <a:cs typeface="Arial" charset="0"/>
            </a:endParaRPr>
          </a:p>
          <a:p>
            <a:r>
              <a:rPr lang="en-US" sz="2000" dirty="0" smtClean="0">
                <a:ea typeface="ＭＳ Ｐゴシック" pitchFamily="96" charset="-128"/>
                <a:cs typeface="Arial" charset="0"/>
                <a:hlinkClick r:id="rId3"/>
              </a:rPr>
              <a:t>http</a:t>
            </a:r>
            <a:r>
              <a:rPr lang="en-US" sz="2000" dirty="0">
                <a:ea typeface="ＭＳ Ｐゴシック" pitchFamily="96" charset="-128"/>
                <a:cs typeface="Arial" charset="0"/>
                <a:hlinkClick r:id="rId3"/>
              </a:rPr>
              <a:t>://</a:t>
            </a:r>
            <a:r>
              <a:rPr lang="en-US" sz="2000" dirty="0" smtClean="0">
                <a:ea typeface="ＭＳ Ｐゴシック" pitchFamily="96" charset="-128"/>
                <a:cs typeface="Arial" charset="0"/>
                <a:hlinkClick r:id="rId3"/>
              </a:rPr>
              <a:t>www.educause.edu/ecaridm1101</a:t>
            </a:r>
            <a:endParaRPr lang="en-US" sz="2000" dirty="0" smtClean="0">
              <a:ea typeface="ＭＳ Ｐゴシック" pitchFamily="96" charset="-128"/>
              <a:cs typeface="Arial" charset="0"/>
            </a:endParaRPr>
          </a:p>
          <a:p>
            <a:r>
              <a:rPr lang="en-US" sz="2000" dirty="0" smtClean="0">
                <a:ea typeface="ＭＳ Ｐゴシック" pitchFamily="96" charset="-128"/>
                <a:cs typeface="Arial" charset="0"/>
              </a:rPr>
              <a:t>All study materials are now publicly available.</a:t>
            </a:r>
          </a:p>
        </p:txBody>
      </p:sp>
      <p:pic>
        <p:nvPicPr>
          <p:cNvPr id="4"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327" y="1749137"/>
            <a:ext cx="5848782" cy="31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dirty="0"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9E5805D-992F-49FF-BE10-978F9F2FB302}" type="slidenum">
              <a:rPr lang="en-US" smtClean="0"/>
              <a:t>5</a:t>
            </a:fld>
            <a:endParaRPr lang="en-US"/>
          </a:p>
        </p:txBody>
      </p:sp>
    </p:spTree>
    <p:extLst>
      <p:ext uri="{BB962C8B-B14F-4D97-AF65-F5344CB8AC3E}">
        <p14:creationId xmlns:p14="http://schemas.microsoft.com/office/powerpoint/2010/main" val="657073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p:spPr>
        <p:txBody>
          <a:bodyPr>
            <a:noAutofit/>
          </a:bodyPr>
          <a:lstStyle/>
          <a:p>
            <a:r>
              <a:rPr lang="en-US" cap="none" dirty="0" smtClean="0"/>
              <a:t>Identity Management Study</a:t>
            </a:r>
            <a:endParaRPr lang="en-US" cap="none" dirty="0"/>
          </a:p>
        </p:txBody>
      </p:sp>
      <p:sp>
        <p:nvSpPr>
          <p:cNvPr id="3" name="Content Placeholder 2"/>
          <p:cNvSpPr>
            <a:spLocks noGrp="1"/>
          </p:cNvSpPr>
          <p:nvPr>
            <p:ph idx="1"/>
          </p:nvPr>
        </p:nvSpPr>
        <p:spPr>
          <a:xfrm>
            <a:off x="457200" y="1600201"/>
            <a:ext cx="8382000" cy="4419600"/>
          </a:xfrm>
        </p:spPr>
        <p:txBody>
          <a:bodyPr>
            <a:normAutofit lnSpcReduction="10000"/>
          </a:bodyPr>
          <a:lstStyle/>
          <a:p>
            <a:pPr>
              <a:buClr>
                <a:srgbClr val="A32638"/>
              </a:buClr>
              <a:buFont typeface="Wingdings" pitchFamily="2" charset="2"/>
              <a:buChar char="§"/>
            </a:pPr>
            <a:r>
              <a:rPr lang="en-US" sz="2800" dirty="0" smtClean="0">
                <a:ea typeface="ＭＳ Ｐゴシック" pitchFamily="48" charset="-128"/>
                <a:cs typeface="ＭＳ Ｐゴシック" pitchFamily="48" charset="-128"/>
              </a:rPr>
              <a:t>In 2010, a survey was sent to EDUCAUSE members</a:t>
            </a:r>
          </a:p>
          <a:p>
            <a:pPr lvl="1">
              <a:buClr>
                <a:srgbClr val="A32638"/>
              </a:buClr>
              <a:buFont typeface="Wingdings" pitchFamily="2" charset="2"/>
              <a:buChar char="§"/>
            </a:pPr>
            <a:r>
              <a:rPr lang="en-US" sz="2400" dirty="0" smtClean="0">
                <a:ea typeface="ＭＳ Ｐゴシック" pitchFamily="48" charset="-128"/>
                <a:cs typeface="ＭＳ Ｐゴシック" pitchFamily="48" charset="-128"/>
              </a:rPr>
              <a:t>323 institutions </a:t>
            </a:r>
            <a:r>
              <a:rPr lang="en-US" sz="2400" dirty="0">
                <a:ea typeface="ＭＳ Ｐゴシック" pitchFamily="48" charset="-128"/>
                <a:cs typeface="ＭＳ Ｐゴシック" pitchFamily="48" charset="-128"/>
              </a:rPr>
              <a:t>in the </a:t>
            </a:r>
            <a:r>
              <a:rPr lang="en-US" sz="2400" dirty="0" smtClean="0">
                <a:ea typeface="ＭＳ Ｐゴシック" pitchFamily="48" charset="-128"/>
                <a:cs typeface="ＭＳ Ｐゴシック" pitchFamily="48" charset="-128"/>
              </a:rPr>
              <a:t>US </a:t>
            </a:r>
            <a:r>
              <a:rPr lang="en-US" sz="2400" dirty="0">
                <a:ea typeface="ＭＳ Ｐゴシック" pitchFamily="48" charset="-128"/>
                <a:cs typeface="ＭＳ Ｐゴシック" pitchFamily="48" charset="-128"/>
              </a:rPr>
              <a:t>and Canada </a:t>
            </a:r>
            <a:r>
              <a:rPr lang="en-US" sz="2400" dirty="0" smtClean="0">
                <a:ea typeface="ＭＳ Ｐゴシック" pitchFamily="48" charset="-128"/>
                <a:cs typeface="ＭＳ Ｐゴシック" pitchFamily="48" charset="-128"/>
              </a:rPr>
              <a:t>responded</a:t>
            </a:r>
          </a:p>
          <a:p>
            <a:pPr>
              <a:buClr>
                <a:srgbClr val="A32638"/>
              </a:buClr>
              <a:buFont typeface="Wingdings" pitchFamily="2" charset="2"/>
              <a:buChar char="§"/>
            </a:pPr>
            <a:r>
              <a:rPr lang="en-US" sz="2800" dirty="0">
                <a:ea typeface="ＭＳ Ｐゴシック" pitchFamily="48" charset="-128"/>
                <a:cs typeface="ＭＳ Ｐゴシック" pitchFamily="48" charset="-128"/>
              </a:rPr>
              <a:t>I</a:t>
            </a:r>
            <a:r>
              <a:rPr lang="en-US" sz="2800" dirty="0" smtClean="0">
                <a:ea typeface="ＭＳ Ｐゴシック" pitchFamily="48" charset="-128"/>
                <a:cs typeface="ＭＳ Ｐゴシック" pitchFamily="48" charset="-128"/>
              </a:rPr>
              <a:t>nterviews </a:t>
            </a:r>
            <a:r>
              <a:rPr lang="en-US" sz="2800" dirty="0">
                <a:ea typeface="ＭＳ Ｐゴシック" pitchFamily="48" charset="-128"/>
                <a:cs typeface="ＭＳ Ｐゴシック" pitchFamily="48" charset="-128"/>
              </a:rPr>
              <a:t>with 55 IT leaders at 43 institutions. </a:t>
            </a:r>
            <a:endParaRPr lang="en-US" sz="2800" dirty="0" smtClean="0">
              <a:ea typeface="ＭＳ Ｐゴシック" pitchFamily="48" charset="-128"/>
              <a:cs typeface="ＭＳ Ｐゴシック" pitchFamily="48" charset="-128"/>
            </a:endParaRPr>
          </a:p>
          <a:p>
            <a:pPr>
              <a:buClr>
                <a:srgbClr val="A32638"/>
              </a:buClr>
              <a:buFont typeface="Wingdings" pitchFamily="2" charset="2"/>
              <a:buChar char="§"/>
            </a:pPr>
            <a:r>
              <a:rPr lang="en-US" sz="2800" dirty="0" smtClean="0">
                <a:ea typeface="ＭＳ Ｐゴシック" pitchFamily="48" charset="-128"/>
                <a:cs typeface="ＭＳ Ｐゴシック" pitchFamily="48" charset="-128"/>
              </a:rPr>
              <a:t>Higher </a:t>
            </a:r>
            <a:r>
              <a:rPr lang="en-US" sz="2800" dirty="0">
                <a:ea typeface="ＭＳ Ｐゴシック" pitchFamily="48" charset="-128"/>
                <a:cs typeface="ＭＳ Ｐゴシック" pitchFamily="48" charset="-128"/>
              </a:rPr>
              <a:t>education has made substantial progress in the last five years, but many institutions are still struggling to deliver the full benefits of </a:t>
            </a:r>
            <a:r>
              <a:rPr lang="en-US" sz="2800" dirty="0" err="1">
                <a:ea typeface="ＭＳ Ｐゴシック" pitchFamily="48" charset="-128"/>
                <a:cs typeface="ＭＳ Ｐゴシック" pitchFamily="48" charset="-128"/>
              </a:rPr>
              <a:t>IdM</a:t>
            </a:r>
            <a:r>
              <a:rPr lang="en-US" sz="2800" dirty="0">
                <a:ea typeface="ＭＳ Ｐゴシック" pitchFamily="48" charset="-128"/>
                <a:cs typeface="ＭＳ Ｐゴシック" pitchFamily="48" charset="-128"/>
              </a:rPr>
              <a:t>. </a:t>
            </a:r>
            <a:endParaRPr lang="en-US" sz="2800" dirty="0" smtClean="0">
              <a:ea typeface="ＭＳ Ｐゴシック" pitchFamily="48" charset="-128"/>
              <a:cs typeface="ＭＳ Ｐゴシック" pitchFamily="48" charset="-128"/>
            </a:endParaRPr>
          </a:p>
          <a:p>
            <a:pPr>
              <a:buClr>
                <a:srgbClr val="A32638"/>
              </a:buClr>
              <a:buFont typeface="Wingdings" pitchFamily="2" charset="2"/>
              <a:buChar char="§"/>
            </a:pPr>
            <a:r>
              <a:rPr lang="en-US" sz="2800" dirty="0" smtClean="0">
                <a:ea typeface="ＭＳ Ｐゴシック" pitchFamily="48" charset="-128"/>
                <a:cs typeface="ＭＳ Ｐゴシック" pitchFamily="48" charset="-128"/>
              </a:rPr>
              <a:t>Institutions </a:t>
            </a:r>
            <a:r>
              <a:rPr lang="en-US" sz="2800" dirty="0">
                <a:ea typeface="ＭＳ Ｐゴシック" pitchFamily="48" charset="-128"/>
                <a:cs typeface="ＭＳ Ｐゴシック" pitchFamily="48" charset="-128"/>
              </a:rPr>
              <a:t>that report the greatest success have invested in all infrastructure aspects—technical, administrative, and political--required for identity management.</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©2012 EDUCAUSE</a:t>
            </a:r>
            <a:endParaRPr lang="en-US" dirty="0"/>
          </a:p>
        </p:txBody>
      </p:sp>
      <p:sp>
        <p:nvSpPr>
          <p:cNvPr id="5" name="Slide Number Placeholder 4"/>
          <p:cNvSpPr>
            <a:spLocks noGrp="1"/>
          </p:cNvSpPr>
          <p:nvPr>
            <p:ph type="sldNum" sz="quarter" idx="12"/>
          </p:nvPr>
        </p:nvSpPr>
        <p:spPr/>
        <p:txBody>
          <a:bodyPr/>
          <a:lstStyle/>
          <a:p>
            <a:fld id="{94B21EF6-A51D-4BDF-92F7-55E6C4F413CE}" type="slidenum">
              <a:rPr lang="en-US" smtClean="0"/>
              <a:pPr/>
              <a:t>6</a:t>
            </a:fld>
            <a:endParaRPr lang="en-US"/>
          </a:p>
        </p:txBody>
      </p:sp>
    </p:spTree>
    <p:extLst>
      <p:ext uri="{BB962C8B-B14F-4D97-AF65-F5344CB8AC3E}">
        <p14:creationId xmlns:p14="http://schemas.microsoft.com/office/powerpoint/2010/main" val="34744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2"/>
          <p:cNvSpPr txBox="1">
            <a:spLocks/>
          </p:cNvSpPr>
          <p:nvPr/>
        </p:nvSpPr>
        <p:spPr>
          <a:xfrm>
            <a:off x="457200" y="304552"/>
            <a:ext cx="8382000" cy="1347977"/>
          </a:xfrm>
          <a:prstGeom prst="rect">
            <a:avLst/>
          </a:prstGeom>
        </p:spPr>
        <p:txBody>
          <a:bodyP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i="0" u="none" strike="noStrike" kern="1200" spc="0" normalizeH="0" noProof="0" dirty="0" smtClean="0">
                <a:ln>
                  <a:noFill/>
                </a:ln>
                <a:solidFill>
                  <a:schemeClr val="tx1"/>
                </a:solidFill>
                <a:effectLst/>
                <a:uLnTx/>
                <a:uFillTx/>
                <a:ea typeface="ＭＳ Ｐゴシック" pitchFamily="48" charset="-128"/>
                <a:cs typeface="Arial"/>
              </a:rPr>
              <a:t>Five Core Identity </a:t>
            </a:r>
            <a:br>
              <a:rPr kumimoji="0" lang="en-US" sz="4400" i="0" u="none" strike="noStrike" kern="1200" spc="0" normalizeH="0" noProof="0" dirty="0" smtClean="0">
                <a:ln>
                  <a:noFill/>
                </a:ln>
                <a:solidFill>
                  <a:schemeClr val="tx1"/>
                </a:solidFill>
                <a:effectLst/>
                <a:uLnTx/>
                <a:uFillTx/>
                <a:ea typeface="ＭＳ Ｐゴシック" pitchFamily="48" charset="-128"/>
                <a:cs typeface="Arial"/>
              </a:rPr>
            </a:br>
            <a:r>
              <a:rPr kumimoji="0" lang="en-US" sz="4400" i="0" u="none" strike="noStrike" kern="1200" spc="0" normalizeH="0" noProof="0" dirty="0" smtClean="0">
                <a:ln>
                  <a:noFill/>
                </a:ln>
                <a:solidFill>
                  <a:schemeClr val="tx1"/>
                </a:solidFill>
                <a:effectLst/>
                <a:uLnTx/>
                <a:uFillTx/>
                <a:ea typeface="ＭＳ Ｐゴシック" pitchFamily="48" charset="-128"/>
                <a:cs typeface="Arial"/>
              </a:rPr>
              <a:t>Management Elements</a:t>
            </a:r>
            <a:endParaRPr kumimoji="0" lang="en-US" sz="4400" i="0" u="none" strike="noStrike" kern="1200" spc="0" normalizeH="0" noProof="0" dirty="0">
              <a:ln>
                <a:noFill/>
              </a:ln>
              <a:solidFill>
                <a:schemeClr val="tx1"/>
              </a:solidFill>
              <a:effectLst/>
              <a:uLnTx/>
              <a:uFillTx/>
              <a:ea typeface="ＭＳ Ｐゴシック" pitchFamily="48" charset="-128"/>
              <a:cs typeface="Arial"/>
            </a:endParaRPr>
          </a:p>
        </p:txBody>
      </p:sp>
      <p:sp>
        <p:nvSpPr>
          <p:cNvPr id="30" name="Slide Number Placeholder 29"/>
          <p:cNvSpPr>
            <a:spLocks noGrp="1"/>
          </p:cNvSpPr>
          <p:nvPr>
            <p:ph type="sldNum" sz="quarter" idx="12"/>
          </p:nvPr>
        </p:nvSpPr>
        <p:spPr/>
        <p:txBody>
          <a:bodyPr/>
          <a:lstStyle/>
          <a:p>
            <a:pPr>
              <a:defRPr/>
            </a:pPr>
            <a:fld id="{6D12A522-FF6E-4044-9AB3-9EB3C4EA2D66}" type="slidenum">
              <a:rPr lang="en-US" smtClean="0"/>
              <a:pPr>
                <a:defRPr/>
              </a:pPr>
              <a:t>7</a:t>
            </a:fld>
            <a:endParaRPr lang="en-US"/>
          </a:p>
        </p:txBody>
      </p:sp>
      <p:sp>
        <p:nvSpPr>
          <p:cNvPr id="31" name="Footer Placeholder 30"/>
          <p:cNvSpPr>
            <a:spLocks noGrp="1"/>
          </p:cNvSpPr>
          <p:nvPr>
            <p:ph type="ftr" sz="quarter" idx="11"/>
          </p:nvPr>
        </p:nvSpPr>
        <p:spPr/>
        <p:txBody>
          <a:bodyPr/>
          <a:lstStyle/>
          <a:p>
            <a:pPr>
              <a:defRPr/>
            </a:pPr>
            <a:r>
              <a:rPr lang="en-US" dirty="0" smtClean="0">
                <a:latin typeface="Arial" pitchFamily="34" charset="0"/>
                <a:cs typeface="Arial" pitchFamily="34" charset="0"/>
              </a:rPr>
              <a:t>©2012 EDUCAUSE</a:t>
            </a:r>
            <a:endParaRPr lang="en-US" dirty="0">
              <a:latin typeface="Arial" pitchFamily="34" charset="0"/>
              <a:cs typeface="Arial" pitchFamily="34" charset="0"/>
            </a:endParaRPr>
          </a:p>
        </p:txBody>
      </p:sp>
      <p:grpSp>
        <p:nvGrpSpPr>
          <p:cNvPr id="60" name="Group 59"/>
          <p:cNvGrpSpPr/>
          <p:nvPr/>
        </p:nvGrpSpPr>
        <p:grpSpPr>
          <a:xfrm>
            <a:off x="1211855" y="2476336"/>
            <a:ext cx="2496527" cy="1800728"/>
            <a:chOff x="1009301" y="1574527"/>
            <a:chExt cx="2663631" cy="2070040"/>
          </a:xfrm>
        </p:grpSpPr>
        <p:sp>
          <p:nvSpPr>
            <p:cNvPr id="50" name="Freeform 49"/>
            <p:cNvSpPr/>
            <p:nvPr/>
          </p:nvSpPr>
          <p:spPr>
            <a:xfrm rot="4934260">
              <a:off x="1362800" y="1334434"/>
              <a:ext cx="2002704" cy="2617561"/>
            </a:xfrm>
            <a:custGeom>
              <a:avLst/>
              <a:gdLst>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79289 w 2877836"/>
                <a:gd name="connsiteY29" fmla="*/ 667569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150013 w 2877836"/>
                <a:gd name="connsiteY0" fmla="*/ 746106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38794 w 2877836"/>
                <a:gd name="connsiteY10" fmla="*/ 2473929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50013 w 2877836"/>
                <a:gd name="connsiteY10" fmla="*/ 2423441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256599 w 2984422"/>
                <a:gd name="connsiteY0" fmla="*/ 746106 h 3332231"/>
                <a:gd name="connsiteX1" fmla="*/ 112196 w 2984422"/>
                <a:gd name="connsiteY1" fmla="*/ 650739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2984422"/>
                <a:gd name="connsiteY0" fmla="*/ 746106 h 3332231"/>
                <a:gd name="connsiteX1" fmla="*/ 0 w 2984422"/>
                <a:gd name="connsiteY1" fmla="*/ 622690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2984422 w 3062959"/>
                <a:gd name="connsiteY18" fmla="*/ 253563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3062959 w 3062959"/>
                <a:gd name="connsiteY18" fmla="*/ 251880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774155 w 3062959"/>
                <a:gd name="connsiteY5" fmla="*/ 1267819 h 3332231"/>
                <a:gd name="connsiteX6" fmla="*/ 886351 w 3062959"/>
                <a:gd name="connsiteY6" fmla="*/ 1593188 h 3332231"/>
                <a:gd name="connsiteX7" fmla="*/ 734886 w 3062959"/>
                <a:gd name="connsiteY7" fmla="*/ 1901728 h 3332231"/>
                <a:gd name="connsiteX8" fmla="*/ 403907 w 3062959"/>
                <a:gd name="connsiteY8" fmla="*/ 2036364 h 3332231"/>
                <a:gd name="connsiteX9" fmla="*/ 106586 w 3062959"/>
                <a:gd name="connsiteY9" fmla="*/ 1800751 h 3332231"/>
                <a:gd name="connsiteX10" fmla="*/ 0 w 3062959"/>
                <a:gd name="connsiteY10" fmla="*/ 2518807 h 3332231"/>
                <a:gd name="connsiteX11" fmla="*/ 1256599 w 3062959"/>
                <a:gd name="connsiteY11" fmla="*/ 2423441 h 3332231"/>
                <a:gd name="connsiteX12" fmla="*/ 1071475 w 3062959"/>
                <a:gd name="connsiteY12" fmla="*/ 2754420 h 3332231"/>
                <a:gd name="connsiteX13" fmla="*/ 1144402 w 3062959"/>
                <a:gd name="connsiteY13" fmla="*/ 3135888 h 3332231"/>
                <a:gd name="connsiteX14" fmla="*/ 1380015 w 3062959"/>
                <a:gd name="connsiteY14" fmla="*/ 3292962 h 3332231"/>
                <a:gd name="connsiteX15" fmla="*/ 1649286 w 3062959"/>
                <a:gd name="connsiteY15" fmla="*/ 3332231 h 3332231"/>
                <a:gd name="connsiteX16" fmla="*/ 1940996 w 3062959"/>
                <a:gd name="connsiteY16" fmla="*/ 3158327 h 3332231"/>
                <a:gd name="connsiteX17" fmla="*/ 2041973 w 3062959"/>
                <a:gd name="connsiteY17" fmla="*/ 2838567 h 3332231"/>
                <a:gd name="connsiteX18" fmla="*/ 1884898 w 3062959"/>
                <a:gd name="connsiteY18" fmla="*/ 2445880 h 3332231"/>
                <a:gd name="connsiteX19" fmla="*/ 3062959 w 3062959"/>
                <a:gd name="connsiteY19" fmla="*/ 2518807 h 3332231"/>
                <a:gd name="connsiteX20" fmla="*/ 2984422 w 3062959"/>
                <a:gd name="connsiteY20" fmla="*/ 1778312 h 3332231"/>
                <a:gd name="connsiteX21" fmla="*/ 2832957 w 3062959"/>
                <a:gd name="connsiteY21" fmla="*/ 2002705 h 3332231"/>
                <a:gd name="connsiteX22" fmla="*/ 2597345 w 3062959"/>
                <a:gd name="connsiteY22" fmla="*/ 2025144 h 3332231"/>
                <a:gd name="connsiteX23" fmla="*/ 2350513 w 3062959"/>
                <a:gd name="connsiteY23" fmla="*/ 1907338 h 3332231"/>
                <a:gd name="connsiteX24" fmla="*/ 2215877 w 3062959"/>
                <a:gd name="connsiteY24" fmla="*/ 1677335 h 3332231"/>
                <a:gd name="connsiteX25" fmla="*/ 2221487 w 3062959"/>
                <a:gd name="connsiteY25" fmla="*/ 1402454 h 3332231"/>
                <a:gd name="connsiteX26" fmla="*/ 2367342 w 3062959"/>
                <a:gd name="connsiteY26" fmla="*/ 1211721 h 3332231"/>
                <a:gd name="connsiteX27" fmla="*/ 2636613 w 3062959"/>
                <a:gd name="connsiteY27" fmla="*/ 1099524 h 3332231"/>
                <a:gd name="connsiteX28" fmla="*/ 2984422 w 3062959"/>
                <a:gd name="connsiteY28" fmla="*/ 1312697 h 3332231"/>
                <a:gd name="connsiteX29" fmla="*/ 3062959 w 3062959"/>
                <a:gd name="connsiteY29" fmla="*/ 532933 h 3332231"/>
                <a:gd name="connsiteX30" fmla="*/ 1912947 w 3062959"/>
                <a:gd name="connsiteY30" fmla="*/ 757326 h 3332231"/>
                <a:gd name="connsiteX31" fmla="*/ 2036363 w 3062959"/>
                <a:gd name="connsiteY31" fmla="*/ 415127 h 3332231"/>
                <a:gd name="connsiteX32" fmla="*/ 1896118 w 3062959"/>
                <a:gd name="connsiteY32" fmla="*/ 140246 h 3332231"/>
                <a:gd name="connsiteX33" fmla="*/ 1660505 w 3062959"/>
                <a:gd name="connsiteY33" fmla="*/ 0 h 3332231"/>
                <a:gd name="connsiteX34" fmla="*/ 1351966 w 3062959"/>
                <a:gd name="connsiteY34" fmla="*/ 33659 h 3332231"/>
                <a:gd name="connsiteX35" fmla="*/ 1161232 w 3062959"/>
                <a:gd name="connsiteY35" fmla="*/ 179515 h 3332231"/>
                <a:gd name="connsiteX36" fmla="*/ 1071475 w 3062959"/>
                <a:gd name="connsiteY36" fmla="*/ 415127 h 3332231"/>
                <a:gd name="connsiteX37" fmla="*/ 1256599 w 3062959"/>
                <a:gd name="connsiteY3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86351 w 3062959"/>
                <a:gd name="connsiteY7" fmla="*/ 1593188 h 3332231"/>
                <a:gd name="connsiteX8" fmla="*/ 734886 w 3062959"/>
                <a:gd name="connsiteY8" fmla="*/ 1901728 h 3332231"/>
                <a:gd name="connsiteX9" fmla="*/ 403907 w 3062959"/>
                <a:gd name="connsiteY9" fmla="*/ 2036364 h 3332231"/>
                <a:gd name="connsiteX10" fmla="*/ 106586 w 3062959"/>
                <a:gd name="connsiteY10" fmla="*/ 1800751 h 3332231"/>
                <a:gd name="connsiteX11" fmla="*/ 0 w 3062959"/>
                <a:gd name="connsiteY11" fmla="*/ 2518807 h 3332231"/>
                <a:gd name="connsiteX12" fmla="*/ 1256599 w 3062959"/>
                <a:gd name="connsiteY12" fmla="*/ 2423441 h 3332231"/>
                <a:gd name="connsiteX13" fmla="*/ 1071475 w 3062959"/>
                <a:gd name="connsiteY13" fmla="*/ 2754420 h 3332231"/>
                <a:gd name="connsiteX14" fmla="*/ 1144402 w 3062959"/>
                <a:gd name="connsiteY14" fmla="*/ 3135888 h 3332231"/>
                <a:gd name="connsiteX15" fmla="*/ 1380015 w 3062959"/>
                <a:gd name="connsiteY15" fmla="*/ 3292962 h 3332231"/>
                <a:gd name="connsiteX16" fmla="*/ 1649286 w 3062959"/>
                <a:gd name="connsiteY16" fmla="*/ 3332231 h 3332231"/>
                <a:gd name="connsiteX17" fmla="*/ 1940996 w 3062959"/>
                <a:gd name="connsiteY17" fmla="*/ 3158327 h 3332231"/>
                <a:gd name="connsiteX18" fmla="*/ 2041973 w 3062959"/>
                <a:gd name="connsiteY18" fmla="*/ 2838567 h 3332231"/>
                <a:gd name="connsiteX19" fmla="*/ 1884898 w 3062959"/>
                <a:gd name="connsiteY19" fmla="*/ 2445880 h 3332231"/>
                <a:gd name="connsiteX20" fmla="*/ 3062959 w 3062959"/>
                <a:gd name="connsiteY20" fmla="*/ 2518807 h 3332231"/>
                <a:gd name="connsiteX21" fmla="*/ 2984422 w 3062959"/>
                <a:gd name="connsiteY21" fmla="*/ 1778312 h 3332231"/>
                <a:gd name="connsiteX22" fmla="*/ 2832957 w 3062959"/>
                <a:gd name="connsiteY22" fmla="*/ 2002705 h 3332231"/>
                <a:gd name="connsiteX23" fmla="*/ 2597345 w 3062959"/>
                <a:gd name="connsiteY23" fmla="*/ 2025144 h 3332231"/>
                <a:gd name="connsiteX24" fmla="*/ 2350513 w 3062959"/>
                <a:gd name="connsiteY24" fmla="*/ 1907338 h 3332231"/>
                <a:gd name="connsiteX25" fmla="*/ 2215877 w 3062959"/>
                <a:gd name="connsiteY25" fmla="*/ 1677335 h 3332231"/>
                <a:gd name="connsiteX26" fmla="*/ 2221487 w 3062959"/>
                <a:gd name="connsiteY26" fmla="*/ 1402454 h 3332231"/>
                <a:gd name="connsiteX27" fmla="*/ 2367342 w 3062959"/>
                <a:gd name="connsiteY27" fmla="*/ 1211721 h 3332231"/>
                <a:gd name="connsiteX28" fmla="*/ 2636613 w 3062959"/>
                <a:gd name="connsiteY28" fmla="*/ 1099524 h 3332231"/>
                <a:gd name="connsiteX29" fmla="*/ 2984422 w 3062959"/>
                <a:gd name="connsiteY29" fmla="*/ 1312697 h 3332231"/>
                <a:gd name="connsiteX30" fmla="*/ 3062959 w 3062959"/>
                <a:gd name="connsiteY30" fmla="*/ 532933 h 3332231"/>
                <a:gd name="connsiteX31" fmla="*/ 1912947 w 3062959"/>
                <a:gd name="connsiteY31" fmla="*/ 757326 h 3332231"/>
                <a:gd name="connsiteX32" fmla="*/ 2036363 w 3062959"/>
                <a:gd name="connsiteY32" fmla="*/ 415127 h 3332231"/>
                <a:gd name="connsiteX33" fmla="*/ 1896118 w 3062959"/>
                <a:gd name="connsiteY33" fmla="*/ 140246 h 3332231"/>
                <a:gd name="connsiteX34" fmla="*/ 1660505 w 3062959"/>
                <a:gd name="connsiteY34" fmla="*/ 0 h 3332231"/>
                <a:gd name="connsiteX35" fmla="*/ 1351966 w 3062959"/>
                <a:gd name="connsiteY35" fmla="*/ 33659 h 3332231"/>
                <a:gd name="connsiteX36" fmla="*/ 1161232 w 3062959"/>
                <a:gd name="connsiteY36" fmla="*/ 179515 h 3332231"/>
                <a:gd name="connsiteX37" fmla="*/ 1071475 w 3062959"/>
                <a:gd name="connsiteY37" fmla="*/ 415127 h 3332231"/>
                <a:gd name="connsiteX38" fmla="*/ 1256599 w 3062959"/>
                <a:gd name="connsiteY3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734886 w 3062959"/>
                <a:gd name="connsiteY9" fmla="*/ 1901728 h 3332231"/>
                <a:gd name="connsiteX10" fmla="*/ 403907 w 3062959"/>
                <a:gd name="connsiteY10" fmla="*/ 2036364 h 3332231"/>
                <a:gd name="connsiteX11" fmla="*/ 106586 w 3062959"/>
                <a:gd name="connsiteY11" fmla="*/ 1800751 h 3332231"/>
                <a:gd name="connsiteX12" fmla="*/ 0 w 3062959"/>
                <a:gd name="connsiteY12" fmla="*/ 2518807 h 3332231"/>
                <a:gd name="connsiteX13" fmla="*/ 1256599 w 3062959"/>
                <a:gd name="connsiteY13" fmla="*/ 2423441 h 3332231"/>
                <a:gd name="connsiteX14" fmla="*/ 1071475 w 3062959"/>
                <a:gd name="connsiteY14" fmla="*/ 2754420 h 3332231"/>
                <a:gd name="connsiteX15" fmla="*/ 1144402 w 3062959"/>
                <a:gd name="connsiteY15" fmla="*/ 3135888 h 3332231"/>
                <a:gd name="connsiteX16" fmla="*/ 1380015 w 3062959"/>
                <a:gd name="connsiteY16" fmla="*/ 3292962 h 3332231"/>
                <a:gd name="connsiteX17" fmla="*/ 1649286 w 3062959"/>
                <a:gd name="connsiteY17" fmla="*/ 3332231 h 3332231"/>
                <a:gd name="connsiteX18" fmla="*/ 1940996 w 3062959"/>
                <a:gd name="connsiteY18" fmla="*/ 3158327 h 3332231"/>
                <a:gd name="connsiteX19" fmla="*/ 2041973 w 3062959"/>
                <a:gd name="connsiteY19" fmla="*/ 2838567 h 3332231"/>
                <a:gd name="connsiteX20" fmla="*/ 1884898 w 3062959"/>
                <a:gd name="connsiteY20" fmla="*/ 2445880 h 3332231"/>
                <a:gd name="connsiteX21" fmla="*/ 3062959 w 3062959"/>
                <a:gd name="connsiteY21" fmla="*/ 2518807 h 3332231"/>
                <a:gd name="connsiteX22" fmla="*/ 2984422 w 3062959"/>
                <a:gd name="connsiteY22" fmla="*/ 1778312 h 3332231"/>
                <a:gd name="connsiteX23" fmla="*/ 2832957 w 3062959"/>
                <a:gd name="connsiteY23" fmla="*/ 2002705 h 3332231"/>
                <a:gd name="connsiteX24" fmla="*/ 2597345 w 3062959"/>
                <a:gd name="connsiteY24" fmla="*/ 2025144 h 3332231"/>
                <a:gd name="connsiteX25" fmla="*/ 2350513 w 3062959"/>
                <a:gd name="connsiteY25" fmla="*/ 1907338 h 3332231"/>
                <a:gd name="connsiteX26" fmla="*/ 2215877 w 3062959"/>
                <a:gd name="connsiteY26" fmla="*/ 1677335 h 3332231"/>
                <a:gd name="connsiteX27" fmla="*/ 2221487 w 3062959"/>
                <a:gd name="connsiteY27" fmla="*/ 1402454 h 3332231"/>
                <a:gd name="connsiteX28" fmla="*/ 2367342 w 3062959"/>
                <a:gd name="connsiteY28" fmla="*/ 1211721 h 3332231"/>
                <a:gd name="connsiteX29" fmla="*/ 2636613 w 3062959"/>
                <a:gd name="connsiteY29" fmla="*/ 1099524 h 3332231"/>
                <a:gd name="connsiteX30" fmla="*/ 2984422 w 3062959"/>
                <a:gd name="connsiteY30" fmla="*/ 1312697 h 3332231"/>
                <a:gd name="connsiteX31" fmla="*/ 3062959 w 3062959"/>
                <a:gd name="connsiteY31" fmla="*/ 532933 h 3332231"/>
                <a:gd name="connsiteX32" fmla="*/ 1912947 w 3062959"/>
                <a:gd name="connsiteY32" fmla="*/ 757326 h 3332231"/>
                <a:gd name="connsiteX33" fmla="*/ 2036363 w 3062959"/>
                <a:gd name="connsiteY33" fmla="*/ 415127 h 3332231"/>
                <a:gd name="connsiteX34" fmla="*/ 1896118 w 3062959"/>
                <a:gd name="connsiteY34" fmla="*/ 140246 h 3332231"/>
                <a:gd name="connsiteX35" fmla="*/ 1660505 w 3062959"/>
                <a:gd name="connsiteY35" fmla="*/ 0 h 3332231"/>
                <a:gd name="connsiteX36" fmla="*/ 1351966 w 3062959"/>
                <a:gd name="connsiteY36" fmla="*/ 33659 h 3332231"/>
                <a:gd name="connsiteX37" fmla="*/ 1161232 w 3062959"/>
                <a:gd name="connsiteY37" fmla="*/ 179515 h 3332231"/>
                <a:gd name="connsiteX38" fmla="*/ 1071475 w 3062959"/>
                <a:gd name="connsiteY38" fmla="*/ 415127 h 3332231"/>
                <a:gd name="connsiteX39" fmla="*/ 1256599 w 3062959"/>
                <a:gd name="connsiteY3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403907 w 3062959"/>
                <a:gd name="connsiteY11" fmla="*/ 2036364 h 3332231"/>
                <a:gd name="connsiteX12" fmla="*/ 106586 w 3062959"/>
                <a:gd name="connsiteY12" fmla="*/ 1800751 h 3332231"/>
                <a:gd name="connsiteX13" fmla="*/ 0 w 3062959"/>
                <a:gd name="connsiteY13" fmla="*/ 2518807 h 3332231"/>
                <a:gd name="connsiteX14" fmla="*/ 1256599 w 3062959"/>
                <a:gd name="connsiteY14" fmla="*/ 2423441 h 3332231"/>
                <a:gd name="connsiteX15" fmla="*/ 1071475 w 3062959"/>
                <a:gd name="connsiteY15" fmla="*/ 2754420 h 3332231"/>
                <a:gd name="connsiteX16" fmla="*/ 1144402 w 3062959"/>
                <a:gd name="connsiteY16" fmla="*/ 3135888 h 3332231"/>
                <a:gd name="connsiteX17" fmla="*/ 1380015 w 3062959"/>
                <a:gd name="connsiteY17" fmla="*/ 3292962 h 3332231"/>
                <a:gd name="connsiteX18" fmla="*/ 1649286 w 3062959"/>
                <a:gd name="connsiteY18" fmla="*/ 3332231 h 3332231"/>
                <a:gd name="connsiteX19" fmla="*/ 1940996 w 3062959"/>
                <a:gd name="connsiteY19" fmla="*/ 3158327 h 3332231"/>
                <a:gd name="connsiteX20" fmla="*/ 2041973 w 3062959"/>
                <a:gd name="connsiteY20" fmla="*/ 2838567 h 3332231"/>
                <a:gd name="connsiteX21" fmla="*/ 1884898 w 3062959"/>
                <a:gd name="connsiteY21" fmla="*/ 2445880 h 3332231"/>
                <a:gd name="connsiteX22" fmla="*/ 3062959 w 3062959"/>
                <a:gd name="connsiteY22" fmla="*/ 2518807 h 3332231"/>
                <a:gd name="connsiteX23" fmla="*/ 2984422 w 3062959"/>
                <a:gd name="connsiteY23" fmla="*/ 1778312 h 3332231"/>
                <a:gd name="connsiteX24" fmla="*/ 2832957 w 3062959"/>
                <a:gd name="connsiteY24" fmla="*/ 2002705 h 3332231"/>
                <a:gd name="connsiteX25" fmla="*/ 2597345 w 3062959"/>
                <a:gd name="connsiteY25" fmla="*/ 2025144 h 3332231"/>
                <a:gd name="connsiteX26" fmla="*/ 2350513 w 3062959"/>
                <a:gd name="connsiteY26" fmla="*/ 1907338 h 3332231"/>
                <a:gd name="connsiteX27" fmla="*/ 2215877 w 3062959"/>
                <a:gd name="connsiteY27" fmla="*/ 1677335 h 3332231"/>
                <a:gd name="connsiteX28" fmla="*/ 2221487 w 3062959"/>
                <a:gd name="connsiteY28" fmla="*/ 1402454 h 3332231"/>
                <a:gd name="connsiteX29" fmla="*/ 2367342 w 3062959"/>
                <a:gd name="connsiteY29" fmla="*/ 1211721 h 3332231"/>
                <a:gd name="connsiteX30" fmla="*/ 2636613 w 3062959"/>
                <a:gd name="connsiteY30" fmla="*/ 1099524 h 3332231"/>
                <a:gd name="connsiteX31" fmla="*/ 2984422 w 3062959"/>
                <a:gd name="connsiteY31" fmla="*/ 1312697 h 3332231"/>
                <a:gd name="connsiteX32" fmla="*/ 3062959 w 3062959"/>
                <a:gd name="connsiteY32" fmla="*/ 532933 h 3332231"/>
                <a:gd name="connsiteX33" fmla="*/ 1912947 w 3062959"/>
                <a:gd name="connsiteY33" fmla="*/ 757326 h 3332231"/>
                <a:gd name="connsiteX34" fmla="*/ 2036363 w 3062959"/>
                <a:gd name="connsiteY34" fmla="*/ 415127 h 3332231"/>
                <a:gd name="connsiteX35" fmla="*/ 1896118 w 3062959"/>
                <a:gd name="connsiteY35" fmla="*/ 140246 h 3332231"/>
                <a:gd name="connsiteX36" fmla="*/ 1660505 w 3062959"/>
                <a:gd name="connsiteY36" fmla="*/ 0 h 3332231"/>
                <a:gd name="connsiteX37" fmla="*/ 1351966 w 3062959"/>
                <a:gd name="connsiteY37" fmla="*/ 33659 h 3332231"/>
                <a:gd name="connsiteX38" fmla="*/ 1161232 w 3062959"/>
                <a:gd name="connsiteY38" fmla="*/ 179515 h 3332231"/>
                <a:gd name="connsiteX39" fmla="*/ 1071475 w 3062959"/>
                <a:gd name="connsiteY39" fmla="*/ 415127 h 3332231"/>
                <a:gd name="connsiteX40" fmla="*/ 1256599 w 3062959"/>
                <a:gd name="connsiteY4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106586 w 3062959"/>
                <a:gd name="connsiteY13" fmla="*/ 1800751 h 3332231"/>
                <a:gd name="connsiteX14" fmla="*/ 0 w 3062959"/>
                <a:gd name="connsiteY14" fmla="*/ 2518807 h 3332231"/>
                <a:gd name="connsiteX15" fmla="*/ 1256599 w 3062959"/>
                <a:gd name="connsiteY15" fmla="*/ 2423441 h 3332231"/>
                <a:gd name="connsiteX16" fmla="*/ 1071475 w 3062959"/>
                <a:gd name="connsiteY16" fmla="*/ 2754420 h 3332231"/>
                <a:gd name="connsiteX17" fmla="*/ 1144402 w 3062959"/>
                <a:gd name="connsiteY17" fmla="*/ 3135888 h 3332231"/>
                <a:gd name="connsiteX18" fmla="*/ 1380015 w 3062959"/>
                <a:gd name="connsiteY18" fmla="*/ 3292962 h 3332231"/>
                <a:gd name="connsiteX19" fmla="*/ 1649286 w 3062959"/>
                <a:gd name="connsiteY19" fmla="*/ 3332231 h 3332231"/>
                <a:gd name="connsiteX20" fmla="*/ 1940996 w 3062959"/>
                <a:gd name="connsiteY20" fmla="*/ 3158327 h 3332231"/>
                <a:gd name="connsiteX21" fmla="*/ 2041973 w 3062959"/>
                <a:gd name="connsiteY21" fmla="*/ 2838567 h 3332231"/>
                <a:gd name="connsiteX22" fmla="*/ 1884898 w 3062959"/>
                <a:gd name="connsiteY22" fmla="*/ 2445880 h 3332231"/>
                <a:gd name="connsiteX23" fmla="*/ 3062959 w 3062959"/>
                <a:gd name="connsiteY23" fmla="*/ 2518807 h 3332231"/>
                <a:gd name="connsiteX24" fmla="*/ 2984422 w 3062959"/>
                <a:gd name="connsiteY24" fmla="*/ 1778312 h 3332231"/>
                <a:gd name="connsiteX25" fmla="*/ 2832957 w 3062959"/>
                <a:gd name="connsiteY25" fmla="*/ 2002705 h 3332231"/>
                <a:gd name="connsiteX26" fmla="*/ 2597345 w 3062959"/>
                <a:gd name="connsiteY26" fmla="*/ 2025144 h 3332231"/>
                <a:gd name="connsiteX27" fmla="*/ 2350513 w 3062959"/>
                <a:gd name="connsiteY27" fmla="*/ 1907338 h 3332231"/>
                <a:gd name="connsiteX28" fmla="*/ 2215877 w 3062959"/>
                <a:gd name="connsiteY28" fmla="*/ 1677335 h 3332231"/>
                <a:gd name="connsiteX29" fmla="*/ 2221487 w 3062959"/>
                <a:gd name="connsiteY29" fmla="*/ 1402454 h 3332231"/>
                <a:gd name="connsiteX30" fmla="*/ 2367342 w 3062959"/>
                <a:gd name="connsiteY30" fmla="*/ 1211721 h 3332231"/>
                <a:gd name="connsiteX31" fmla="*/ 2636613 w 3062959"/>
                <a:gd name="connsiteY31" fmla="*/ 1099524 h 3332231"/>
                <a:gd name="connsiteX32" fmla="*/ 2984422 w 3062959"/>
                <a:gd name="connsiteY32" fmla="*/ 1312697 h 3332231"/>
                <a:gd name="connsiteX33" fmla="*/ 3062959 w 3062959"/>
                <a:gd name="connsiteY33" fmla="*/ 532933 h 3332231"/>
                <a:gd name="connsiteX34" fmla="*/ 1912947 w 3062959"/>
                <a:gd name="connsiteY34" fmla="*/ 757326 h 3332231"/>
                <a:gd name="connsiteX35" fmla="*/ 2036363 w 3062959"/>
                <a:gd name="connsiteY35" fmla="*/ 415127 h 3332231"/>
                <a:gd name="connsiteX36" fmla="*/ 1896118 w 3062959"/>
                <a:gd name="connsiteY36" fmla="*/ 140246 h 3332231"/>
                <a:gd name="connsiteX37" fmla="*/ 1660505 w 3062959"/>
                <a:gd name="connsiteY37" fmla="*/ 0 h 3332231"/>
                <a:gd name="connsiteX38" fmla="*/ 1351966 w 3062959"/>
                <a:gd name="connsiteY38" fmla="*/ 33659 h 3332231"/>
                <a:gd name="connsiteX39" fmla="*/ 1161232 w 3062959"/>
                <a:gd name="connsiteY39" fmla="*/ 179515 h 3332231"/>
                <a:gd name="connsiteX40" fmla="*/ 1071475 w 3062959"/>
                <a:gd name="connsiteY40" fmla="*/ 415127 h 3332231"/>
                <a:gd name="connsiteX41" fmla="*/ 1256599 w 3062959"/>
                <a:gd name="connsiteY4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071475 w 3062959"/>
                <a:gd name="connsiteY17" fmla="*/ 2754420 h 3332231"/>
                <a:gd name="connsiteX18" fmla="*/ 1144402 w 3062959"/>
                <a:gd name="connsiteY18" fmla="*/ 3135888 h 3332231"/>
                <a:gd name="connsiteX19" fmla="*/ 1380015 w 3062959"/>
                <a:gd name="connsiteY19" fmla="*/ 3292962 h 3332231"/>
                <a:gd name="connsiteX20" fmla="*/ 1649286 w 3062959"/>
                <a:gd name="connsiteY20" fmla="*/ 3332231 h 3332231"/>
                <a:gd name="connsiteX21" fmla="*/ 1940996 w 3062959"/>
                <a:gd name="connsiteY21" fmla="*/ 3158327 h 3332231"/>
                <a:gd name="connsiteX22" fmla="*/ 2041973 w 3062959"/>
                <a:gd name="connsiteY22" fmla="*/ 2838567 h 3332231"/>
                <a:gd name="connsiteX23" fmla="*/ 1884898 w 3062959"/>
                <a:gd name="connsiteY23" fmla="*/ 2445880 h 3332231"/>
                <a:gd name="connsiteX24" fmla="*/ 3062959 w 3062959"/>
                <a:gd name="connsiteY24" fmla="*/ 2518807 h 3332231"/>
                <a:gd name="connsiteX25" fmla="*/ 2984422 w 3062959"/>
                <a:gd name="connsiteY25" fmla="*/ 1778312 h 3332231"/>
                <a:gd name="connsiteX26" fmla="*/ 2832957 w 3062959"/>
                <a:gd name="connsiteY26" fmla="*/ 2002705 h 3332231"/>
                <a:gd name="connsiteX27" fmla="*/ 2597345 w 3062959"/>
                <a:gd name="connsiteY27" fmla="*/ 2025144 h 3332231"/>
                <a:gd name="connsiteX28" fmla="*/ 2350513 w 3062959"/>
                <a:gd name="connsiteY28" fmla="*/ 1907338 h 3332231"/>
                <a:gd name="connsiteX29" fmla="*/ 2215877 w 3062959"/>
                <a:gd name="connsiteY29" fmla="*/ 1677335 h 3332231"/>
                <a:gd name="connsiteX30" fmla="*/ 2221487 w 3062959"/>
                <a:gd name="connsiteY30" fmla="*/ 1402454 h 3332231"/>
                <a:gd name="connsiteX31" fmla="*/ 2367342 w 3062959"/>
                <a:gd name="connsiteY31" fmla="*/ 1211721 h 3332231"/>
                <a:gd name="connsiteX32" fmla="*/ 2636613 w 3062959"/>
                <a:gd name="connsiteY32" fmla="*/ 1099524 h 3332231"/>
                <a:gd name="connsiteX33" fmla="*/ 2984422 w 3062959"/>
                <a:gd name="connsiteY33" fmla="*/ 1312697 h 3332231"/>
                <a:gd name="connsiteX34" fmla="*/ 3062959 w 3062959"/>
                <a:gd name="connsiteY34" fmla="*/ 532933 h 3332231"/>
                <a:gd name="connsiteX35" fmla="*/ 1912947 w 3062959"/>
                <a:gd name="connsiteY35" fmla="*/ 757326 h 3332231"/>
                <a:gd name="connsiteX36" fmla="*/ 2036363 w 3062959"/>
                <a:gd name="connsiteY36" fmla="*/ 415127 h 3332231"/>
                <a:gd name="connsiteX37" fmla="*/ 1896118 w 3062959"/>
                <a:gd name="connsiteY37" fmla="*/ 140246 h 3332231"/>
                <a:gd name="connsiteX38" fmla="*/ 1660505 w 3062959"/>
                <a:gd name="connsiteY38" fmla="*/ 0 h 3332231"/>
                <a:gd name="connsiteX39" fmla="*/ 1351966 w 3062959"/>
                <a:gd name="connsiteY39" fmla="*/ 33659 h 3332231"/>
                <a:gd name="connsiteX40" fmla="*/ 1161232 w 3062959"/>
                <a:gd name="connsiteY40" fmla="*/ 179515 h 3332231"/>
                <a:gd name="connsiteX41" fmla="*/ 1071475 w 3062959"/>
                <a:gd name="connsiteY41" fmla="*/ 415127 h 3332231"/>
                <a:gd name="connsiteX42" fmla="*/ 1256599 w 3062959"/>
                <a:gd name="connsiteY4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144402 w 3062959"/>
                <a:gd name="connsiteY19" fmla="*/ 3135888 h 3332231"/>
                <a:gd name="connsiteX20" fmla="*/ 1380015 w 3062959"/>
                <a:gd name="connsiteY20" fmla="*/ 3292962 h 3332231"/>
                <a:gd name="connsiteX21" fmla="*/ 1649286 w 3062959"/>
                <a:gd name="connsiteY21" fmla="*/ 3332231 h 3332231"/>
                <a:gd name="connsiteX22" fmla="*/ 1940996 w 3062959"/>
                <a:gd name="connsiteY22" fmla="*/ 3158327 h 3332231"/>
                <a:gd name="connsiteX23" fmla="*/ 2041973 w 3062959"/>
                <a:gd name="connsiteY23" fmla="*/ 2838567 h 3332231"/>
                <a:gd name="connsiteX24" fmla="*/ 1884898 w 3062959"/>
                <a:gd name="connsiteY24" fmla="*/ 2445880 h 3332231"/>
                <a:gd name="connsiteX25" fmla="*/ 3062959 w 3062959"/>
                <a:gd name="connsiteY25" fmla="*/ 2518807 h 3332231"/>
                <a:gd name="connsiteX26" fmla="*/ 2984422 w 3062959"/>
                <a:gd name="connsiteY26" fmla="*/ 1778312 h 3332231"/>
                <a:gd name="connsiteX27" fmla="*/ 2832957 w 3062959"/>
                <a:gd name="connsiteY27" fmla="*/ 2002705 h 3332231"/>
                <a:gd name="connsiteX28" fmla="*/ 2597345 w 3062959"/>
                <a:gd name="connsiteY28" fmla="*/ 2025144 h 3332231"/>
                <a:gd name="connsiteX29" fmla="*/ 2350513 w 3062959"/>
                <a:gd name="connsiteY29" fmla="*/ 1907338 h 3332231"/>
                <a:gd name="connsiteX30" fmla="*/ 2215877 w 3062959"/>
                <a:gd name="connsiteY30" fmla="*/ 1677335 h 3332231"/>
                <a:gd name="connsiteX31" fmla="*/ 2221487 w 3062959"/>
                <a:gd name="connsiteY31" fmla="*/ 1402454 h 3332231"/>
                <a:gd name="connsiteX32" fmla="*/ 2367342 w 3062959"/>
                <a:gd name="connsiteY32" fmla="*/ 1211721 h 3332231"/>
                <a:gd name="connsiteX33" fmla="*/ 2636613 w 3062959"/>
                <a:gd name="connsiteY33" fmla="*/ 1099524 h 3332231"/>
                <a:gd name="connsiteX34" fmla="*/ 2984422 w 3062959"/>
                <a:gd name="connsiteY34" fmla="*/ 1312697 h 3332231"/>
                <a:gd name="connsiteX35" fmla="*/ 3062959 w 3062959"/>
                <a:gd name="connsiteY35" fmla="*/ 532933 h 3332231"/>
                <a:gd name="connsiteX36" fmla="*/ 1912947 w 3062959"/>
                <a:gd name="connsiteY36" fmla="*/ 757326 h 3332231"/>
                <a:gd name="connsiteX37" fmla="*/ 2036363 w 3062959"/>
                <a:gd name="connsiteY37" fmla="*/ 415127 h 3332231"/>
                <a:gd name="connsiteX38" fmla="*/ 1896118 w 3062959"/>
                <a:gd name="connsiteY38" fmla="*/ 140246 h 3332231"/>
                <a:gd name="connsiteX39" fmla="*/ 1660505 w 3062959"/>
                <a:gd name="connsiteY39" fmla="*/ 0 h 3332231"/>
                <a:gd name="connsiteX40" fmla="*/ 1351966 w 3062959"/>
                <a:gd name="connsiteY40" fmla="*/ 33659 h 3332231"/>
                <a:gd name="connsiteX41" fmla="*/ 1161232 w 3062959"/>
                <a:gd name="connsiteY41" fmla="*/ 179515 h 3332231"/>
                <a:gd name="connsiteX42" fmla="*/ 1071475 w 3062959"/>
                <a:gd name="connsiteY42" fmla="*/ 415127 h 3332231"/>
                <a:gd name="connsiteX43" fmla="*/ 1256599 w 3062959"/>
                <a:gd name="connsiteY4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380015 w 3062959"/>
                <a:gd name="connsiteY21" fmla="*/ 3292962 h 3332231"/>
                <a:gd name="connsiteX22" fmla="*/ 1649286 w 3062959"/>
                <a:gd name="connsiteY22" fmla="*/ 3332231 h 3332231"/>
                <a:gd name="connsiteX23" fmla="*/ 1940996 w 3062959"/>
                <a:gd name="connsiteY23" fmla="*/ 3158327 h 3332231"/>
                <a:gd name="connsiteX24" fmla="*/ 2041973 w 3062959"/>
                <a:gd name="connsiteY24" fmla="*/ 2838567 h 3332231"/>
                <a:gd name="connsiteX25" fmla="*/ 1884898 w 3062959"/>
                <a:gd name="connsiteY25" fmla="*/ 2445880 h 3332231"/>
                <a:gd name="connsiteX26" fmla="*/ 3062959 w 3062959"/>
                <a:gd name="connsiteY26" fmla="*/ 2518807 h 3332231"/>
                <a:gd name="connsiteX27" fmla="*/ 2984422 w 3062959"/>
                <a:gd name="connsiteY27" fmla="*/ 1778312 h 3332231"/>
                <a:gd name="connsiteX28" fmla="*/ 2832957 w 3062959"/>
                <a:gd name="connsiteY28" fmla="*/ 2002705 h 3332231"/>
                <a:gd name="connsiteX29" fmla="*/ 2597345 w 3062959"/>
                <a:gd name="connsiteY29" fmla="*/ 2025144 h 3332231"/>
                <a:gd name="connsiteX30" fmla="*/ 2350513 w 3062959"/>
                <a:gd name="connsiteY30" fmla="*/ 1907338 h 3332231"/>
                <a:gd name="connsiteX31" fmla="*/ 2215877 w 3062959"/>
                <a:gd name="connsiteY31" fmla="*/ 1677335 h 3332231"/>
                <a:gd name="connsiteX32" fmla="*/ 2221487 w 3062959"/>
                <a:gd name="connsiteY32" fmla="*/ 1402454 h 3332231"/>
                <a:gd name="connsiteX33" fmla="*/ 2367342 w 3062959"/>
                <a:gd name="connsiteY33" fmla="*/ 1211721 h 3332231"/>
                <a:gd name="connsiteX34" fmla="*/ 2636613 w 3062959"/>
                <a:gd name="connsiteY34" fmla="*/ 1099524 h 3332231"/>
                <a:gd name="connsiteX35" fmla="*/ 2984422 w 3062959"/>
                <a:gd name="connsiteY35" fmla="*/ 1312697 h 3332231"/>
                <a:gd name="connsiteX36" fmla="*/ 3062959 w 3062959"/>
                <a:gd name="connsiteY36" fmla="*/ 532933 h 3332231"/>
                <a:gd name="connsiteX37" fmla="*/ 1912947 w 3062959"/>
                <a:gd name="connsiteY37" fmla="*/ 757326 h 3332231"/>
                <a:gd name="connsiteX38" fmla="*/ 2036363 w 3062959"/>
                <a:gd name="connsiteY38" fmla="*/ 415127 h 3332231"/>
                <a:gd name="connsiteX39" fmla="*/ 1896118 w 3062959"/>
                <a:gd name="connsiteY39" fmla="*/ 140246 h 3332231"/>
                <a:gd name="connsiteX40" fmla="*/ 1660505 w 3062959"/>
                <a:gd name="connsiteY40" fmla="*/ 0 h 3332231"/>
                <a:gd name="connsiteX41" fmla="*/ 1351966 w 3062959"/>
                <a:gd name="connsiteY41" fmla="*/ 33659 h 3332231"/>
                <a:gd name="connsiteX42" fmla="*/ 1161232 w 3062959"/>
                <a:gd name="connsiteY42" fmla="*/ 179515 h 3332231"/>
                <a:gd name="connsiteX43" fmla="*/ 1071475 w 3062959"/>
                <a:gd name="connsiteY43" fmla="*/ 415127 h 3332231"/>
                <a:gd name="connsiteX44" fmla="*/ 1256599 w 3062959"/>
                <a:gd name="connsiteY4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649286 w 3062959"/>
                <a:gd name="connsiteY23" fmla="*/ 3332231 h 3332231"/>
                <a:gd name="connsiteX24" fmla="*/ 1940996 w 3062959"/>
                <a:gd name="connsiteY24" fmla="*/ 3158327 h 3332231"/>
                <a:gd name="connsiteX25" fmla="*/ 2041973 w 3062959"/>
                <a:gd name="connsiteY25" fmla="*/ 2838567 h 3332231"/>
                <a:gd name="connsiteX26" fmla="*/ 1884898 w 3062959"/>
                <a:gd name="connsiteY26" fmla="*/ 2445880 h 3332231"/>
                <a:gd name="connsiteX27" fmla="*/ 3062959 w 3062959"/>
                <a:gd name="connsiteY27" fmla="*/ 2518807 h 3332231"/>
                <a:gd name="connsiteX28" fmla="*/ 2984422 w 3062959"/>
                <a:gd name="connsiteY28" fmla="*/ 1778312 h 3332231"/>
                <a:gd name="connsiteX29" fmla="*/ 2832957 w 3062959"/>
                <a:gd name="connsiteY29" fmla="*/ 2002705 h 3332231"/>
                <a:gd name="connsiteX30" fmla="*/ 2597345 w 3062959"/>
                <a:gd name="connsiteY30" fmla="*/ 2025144 h 3332231"/>
                <a:gd name="connsiteX31" fmla="*/ 2350513 w 3062959"/>
                <a:gd name="connsiteY31" fmla="*/ 1907338 h 3332231"/>
                <a:gd name="connsiteX32" fmla="*/ 2215877 w 3062959"/>
                <a:gd name="connsiteY32" fmla="*/ 1677335 h 3332231"/>
                <a:gd name="connsiteX33" fmla="*/ 2221487 w 3062959"/>
                <a:gd name="connsiteY33" fmla="*/ 1402454 h 3332231"/>
                <a:gd name="connsiteX34" fmla="*/ 2367342 w 3062959"/>
                <a:gd name="connsiteY34" fmla="*/ 1211721 h 3332231"/>
                <a:gd name="connsiteX35" fmla="*/ 2636613 w 3062959"/>
                <a:gd name="connsiteY35" fmla="*/ 1099524 h 3332231"/>
                <a:gd name="connsiteX36" fmla="*/ 2984422 w 3062959"/>
                <a:gd name="connsiteY36" fmla="*/ 1312697 h 3332231"/>
                <a:gd name="connsiteX37" fmla="*/ 3062959 w 3062959"/>
                <a:gd name="connsiteY37" fmla="*/ 532933 h 3332231"/>
                <a:gd name="connsiteX38" fmla="*/ 1912947 w 3062959"/>
                <a:gd name="connsiteY38" fmla="*/ 757326 h 3332231"/>
                <a:gd name="connsiteX39" fmla="*/ 2036363 w 3062959"/>
                <a:gd name="connsiteY39" fmla="*/ 415127 h 3332231"/>
                <a:gd name="connsiteX40" fmla="*/ 1896118 w 3062959"/>
                <a:gd name="connsiteY40" fmla="*/ 140246 h 3332231"/>
                <a:gd name="connsiteX41" fmla="*/ 1660505 w 3062959"/>
                <a:gd name="connsiteY41" fmla="*/ 0 h 3332231"/>
                <a:gd name="connsiteX42" fmla="*/ 1351966 w 3062959"/>
                <a:gd name="connsiteY42" fmla="*/ 33659 h 3332231"/>
                <a:gd name="connsiteX43" fmla="*/ 1161232 w 3062959"/>
                <a:gd name="connsiteY43" fmla="*/ 179515 h 3332231"/>
                <a:gd name="connsiteX44" fmla="*/ 1071475 w 3062959"/>
                <a:gd name="connsiteY44" fmla="*/ 415127 h 3332231"/>
                <a:gd name="connsiteX45" fmla="*/ 1256599 w 3062959"/>
                <a:gd name="connsiteY4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0019 w 3062959"/>
                <a:gd name="connsiteY25" fmla="*/ 3332231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884898 w 3062959"/>
                <a:gd name="connsiteY29" fmla="*/ 2445880 h 3332231"/>
                <a:gd name="connsiteX30" fmla="*/ 3062959 w 3062959"/>
                <a:gd name="connsiteY30" fmla="*/ 2518807 h 3332231"/>
                <a:gd name="connsiteX31" fmla="*/ 2984422 w 3062959"/>
                <a:gd name="connsiteY31" fmla="*/ 1778312 h 3332231"/>
                <a:gd name="connsiteX32" fmla="*/ 2832957 w 3062959"/>
                <a:gd name="connsiteY32" fmla="*/ 2002705 h 3332231"/>
                <a:gd name="connsiteX33" fmla="*/ 2597345 w 3062959"/>
                <a:gd name="connsiteY33" fmla="*/ 2025144 h 3332231"/>
                <a:gd name="connsiteX34" fmla="*/ 2350513 w 3062959"/>
                <a:gd name="connsiteY34" fmla="*/ 1907338 h 3332231"/>
                <a:gd name="connsiteX35" fmla="*/ 2215877 w 3062959"/>
                <a:gd name="connsiteY35" fmla="*/ 1677335 h 3332231"/>
                <a:gd name="connsiteX36" fmla="*/ 2221487 w 3062959"/>
                <a:gd name="connsiteY36" fmla="*/ 1402454 h 3332231"/>
                <a:gd name="connsiteX37" fmla="*/ 2367342 w 3062959"/>
                <a:gd name="connsiteY37" fmla="*/ 1211721 h 3332231"/>
                <a:gd name="connsiteX38" fmla="*/ 2636613 w 3062959"/>
                <a:gd name="connsiteY38" fmla="*/ 1099524 h 3332231"/>
                <a:gd name="connsiteX39" fmla="*/ 2984422 w 3062959"/>
                <a:gd name="connsiteY39" fmla="*/ 1312697 h 3332231"/>
                <a:gd name="connsiteX40" fmla="*/ 3062959 w 3062959"/>
                <a:gd name="connsiteY40" fmla="*/ 532933 h 3332231"/>
                <a:gd name="connsiteX41" fmla="*/ 1912947 w 3062959"/>
                <a:gd name="connsiteY41" fmla="*/ 757326 h 3332231"/>
                <a:gd name="connsiteX42" fmla="*/ 2036363 w 3062959"/>
                <a:gd name="connsiteY42" fmla="*/ 415127 h 3332231"/>
                <a:gd name="connsiteX43" fmla="*/ 1896118 w 3062959"/>
                <a:gd name="connsiteY43" fmla="*/ 140246 h 3332231"/>
                <a:gd name="connsiteX44" fmla="*/ 1660505 w 3062959"/>
                <a:gd name="connsiteY44" fmla="*/ 0 h 3332231"/>
                <a:gd name="connsiteX45" fmla="*/ 1351966 w 3062959"/>
                <a:gd name="connsiteY45" fmla="*/ 33659 h 3332231"/>
                <a:gd name="connsiteX46" fmla="*/ 1161232 w 3062959"/>
                <a:gd name="connsiteY46" fmla="*/ 179515 h 3332231"/>
                <a:gd name="connsiteX47" fmla="*/ 1071475 w 3062959"/>
                <a:gd name="connsiteY47" fmla="*/ 415127 h 3332231"/>
                <a:gd name="connsiteX48" fmla="*/ 1256599 w 3062959"/>
                <a:gd name="connsiteY4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32957 w 3062959"/>
                <a:gd name="connsiteY33" fmla="*/ 2002705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13924 w 3062959"/>
                <a:gd name="connsiteY43" fmla="*/ 40390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896118 w 3062959"/>
                <a:gd name="connsiteY45" fmla="*/ 140246 h 3332231"/>
                <a:gd name="connsiteX46" fmla="*/ 1660505 w 3062959"/>
                <a:gd name="connsiteY46" fmla="*/ 0 h 3332231"/>
                <a:gd name="connsiteX47" fmla="*/ 1351966 w 3062959"/>
                <a:gd name="connsiteY47" fmla="*/ 33659 h 3332231"/>
                <a:gd name="connsiteX48" fmla="*/ 1161232 w 3062959"/>
                <a:gd name="connsiteY48" fmla="*/ 179515 h 3332231"/>
                <a:gd name="connsiteX49" fmla="*/ 1071475 w 3062959"/>
                <a:gd name="connsiteY49" fmla="*/ 415127 h 3332231"/>
                <a:gd name="connsiteX50" fmla="*/ 1256599 w 3062959"/>
                <a:gd name="connsiteY5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660505 w 3062959"/>
                <a:gd name="connsiteY47" fmla="*/ 0 h 3332231"/>
                <a:gd name="connsiteX48" fmla="*/ 1351966 w 3062959"/>
                <a:gd name="connsiteY48" fmla="*/ 33659 h 3332231"/>
                <a:gd name="connsiteX49" fmla="*/ 1161232 w 3062959"/>
                <a:gd name="connsiteY49" fmla="*/ 179515 h 3332231"/>
                <a:gd name="connsiteX50" fmla="*/ 1071475 w 3062959"/>
                <a:gd name="connsiteY50" fmla="*/ 415127 h 3332231"/>
                <a:gd name="connsiteX51" fmla="*/ 1256599 w 3062959"/>
                <a:gd name="connsiteY5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351966 w 3062959"/>
                <a:gd name="connsiteY49" fmla="*/ 33659 h 3332231"/>
                <a:gd name="connsiteX50" fmla="*/ 1161232 w 3062959"/>
                <a:gd name="connsiteY50" fmla="*/ 179515 h 3332231"/>
                <a:gd name="connsiteX51" fmla="*/ 1071475 w 3062959"/>
                <a:gd name="connsiteY51" fmla="*/ 415127 h 3332231"/>
                <a:gd name="connsiteX52" fmla="*/ 1256599 w 3062959"/>
                <a:gd name="connsiteY5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161232 w 3062959"/>
                <a:gd name="connsiteY51" fmla="*/ 179515 h 3332231"/>
                <a:gd name="connsiteX52" fmla="*/ 1071475 w 3062959"/>
                <a:gd name="connsiteY52" fmla="*/ 415127 h 3332231"/>
                <a:gd name="connsiteX53" fmla="*/ 1256599 w 3062959"/>
                <a:gd name="connsiteY5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71475 w 3062959"/>
                <a:gd name="connsiteY53" fmla="*/ 415127 h 3332231"/>
                <a:gd name="connsiteX54" fmla="*/ 1256599 w 3062959"/>
                <a:gd name="connsiteY5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256599 w 3062959"/>
                <a:gd name="connsiteY5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256599 w 3062959"/>
                <a:gd name="connsiteY0" fmla="*/ 746106 h 3332231"/>
                <a:gd name="connsiteX1" fmla="*/ 230002 w 3062959"/>
                <a:gd name="connsiteY1" fmla="*/ 63952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956373 w 2956373"/>
                <a:gd name="connsiteY31" fmla="*/ 251880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748810 w 2956373"/>
                <a:gd name="connsiteY31" fmla="*/ 250197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14901 w 2877836"/>
                <a:gd name="connsiteY36" fmla="*/ 1626847 h 3332231"/>
                <a:gd name="connsiteX37" fmla="*/ 2120510 w 2877836"/>
                <a:gd name="connsiteY37" fmla="*/ 1368795 h 3332231"/>
                <a:gd name="connsiteX38" fmla="*/ 2260756 w 2877836"/>
                <a:gd name="connsiteY38" fmla="*/ 1211721 h 3332231"/>
                <a:gd name="connsiteX39" fmla="*/ 2558076 w 2877836"/>
                <a:gd name="connsiteY39" fmla="*/ 1161232 h 3332231"/>
                <a:gd name="connsiteX40" fmla="*/ 2877836 w 2877836"/>
                <a:gd name="connsiteY40" fmla="*/ 1312697 h 3332231"/>
                <a:gd name="connsiteX41" fmla="*/ 2760029 w 2877836"/>
                <a:gd name="connsiteY41" fmla="*/ 577812 h 3332231"/>
                <a:gd name="connsiteX42" fmla="*/ 1806361 w 2877836"/>
                <a:gd name="connsiteY42" fmla="*/ 757326 h 3332231"/>
                <a:gd name="connsiteX43" fmla="*/ 1868069 w 2877836"/>
                <a:gd name="connsiteY43" fmla="*/ 611470 h 3332231"/>
                <a:gd name="connsiteX44" fmla="*/ 1907338 w 2877836"/>
                <a:gd name="connsiteY44" fmla="*/ 403907 h 3332231"/>
                <a:gd name="connsiteX45" fmla="*/ 1873678 w 2877836"/>
                <a:gd name="connsiteY45" fmla="*/ 258052 h 3332231"/>
                <a:gd name="connsiteX46" fmla="*/ 1789532 w 2877836"/>
                <a:gd name="connsiteY46" fmla="*/ 140246 h 3332231"/>
                <a:gd name="connsiteX47" fmla="*/ 1688555 w 2877836"/>
                <a:gd name="connsiteY47" fmla="*/ 67318 h 3332231"/>
                <a:gd name="connsiteX48" fmla="*/ 1553919 w 2877836"/>
                <a:gd name="connsiteY48" fmla="*/ 0 h 3332231"/>
                <a:gd name="connsiteX49" fmla="*/ 1380015 w 2877836"/>
                <a:gd name="connsiteY49" fmla="*/ 0 h 3332231"/>
                <a:gd name="connsiteX50" fmla="*/ 1245380 w 2877836"/>
                <a:gd name="connsiteY50" fmla="*/ 33659 h 3332231"/>
                <a:gd name="connsiteX51" fmla="*/ 1127573 w 2877836"/>
                <a:gd name="connsiteY51" fmla="*/ 100977 h 3332231"/>
                <a:gd name="connsiteX52" fmla="*/ 1054646 w 2877836"/>
                <a:gd name="connsiteY52" fmla="*/ 179515 h 3332231"/>
                <a:gd name="connsiteX53" fmla="*/ 992937 w 2877836"/>
                <a:gd name="connsiteY53" fmla="*/ 263661 h 3332231"/>
                <a:gd name="connsiteX54" fmla="*/ 964889 w 2877836"/>
                <a:gd name="connsiteY54" fmla="*/ 415127 h 3332231"/>
                <a:gd name="connsiteX55" fmla="*/ 998547 w 2877836"/>
                <a:gd name="connsiteY55" fmla="*/ 555372 h 3332231"/>
                <a:gd name="connsiteX56" fmla="*/ 1150013 w 2877836"/>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120510 w 2877836"/>
                <a:gd name="connsiteY38" fmla="*/ 1368795 h 3332231"/>
                <a:gd name="connsiteX39" fmla="*/ 2260756 w 2877836"/>
                <a:gd name="connsiteY39" fmla="*/ 1211721 h 3332231"/>
                <a:gd name="connsiteX40" fmla="*/ 2558076 w 2877836"/>
                <a:gd name="connsiteY40" fmla="*/ 1161232 h 3332231"/>
                <a:gd name="connsiteX41" fmla="*/ 2877836 w 2877836"/>
                <a:gd name="connsiteY41" fmla="*/ 1312697 h 3332231"/>
                <a:gd name="connsiteX42" fmla="*/ 2760029 w 2877836"/>
                <a:gd name="connsiteY42" fmla="*/ 577812 h 3332231"/>
                <a:gd name="connsiteX43" fmla="*/ 1806361 w 2877836"/>
                <a:gd name="connsiteY43" fmla="*/ 757326 h 3332231"/>
                <a:gd name="connsiteX44" fmla="*/ 1868069 w 2877836"/>
                <a:gd name="connsiteY44" fmla="*/ 611470 h 3332231"/>
                <a:gd name="connsiteX45" fmla="*/ 1907338 w 2877836"/>
                <a:gd name="connsiteY45" fmla="*/ 403907 h 3332231"/>
                <a:gd name="connsiteX46" fmla="*/ 1873678 w 2877836"/>
                <a:gd name="connsiteY46" fmla="*/ 258052 h 3332231"/>
                <a:gd name="connsiteX47" fmla="*/ 1789532 w 2877836"/>
                <a:gd name="connsiteY47" fmla="*/ 140246 h 3332231"/>
                <a:gd name="connsiteX48" fmla="*/ 1688555 w 2877836"/>
                <a:gd name="connsiteY48" fmla="*/ 67318 h 3332231"/>
                <a:gd name="connsiteX49" fmla="*/ 1553919 w 2877836"/>
                <a:gd name="connsiteY49" fmla="*/ 0 h 3332231"/>
                <a:gd name="connsiteX50" fmla="*/ 1380015 w 2877836"/>
                <a:gd name="connsiteY50" fmla="*/ 0 h 3332231"/>
                <a:gd name="connsiteX51" fmla="*/ 1245380 w 2877836"/>
                <a:gd name="connsiteY51" fmla="*/ 33659 h 3332231"/>
                <a:gd name="connsiteX52" fmla="*/ 1127573 w 2877836"/>
                <a:gd name="connsiteY52" fmla="*/ 100977 h 3332231"/>
                <a:gd name="connsiteX53" fmla="*/ 1054646 w 2877836"/>
                <a:gd name="connsiteY53" fmla="*/ 179515 h 3332231"/>
                <a:gd name="connsiteX54" fmla="*/ 992937 w 2877836"/>
                <a:gd name="connsiteY54" fmla="*/ 263661 h 3332231"/>
                <a:gd name="connsiteX55" fmla="*/ 964889 w 2877836"/>
                <a:gd name="connsiteY55" fmla="*/ 415127 h 3332231"/>
                <a:gd name="connsiteX56" fmla="*/ 998547 w 2877836"/>
                <a:gd name="connsiteY56" fmla="*/ 555372 h 3332231"/>
                <a:gd name="connsiteX57" fmla="*/ 1150013 w 2877836"/>
                <a:gd name="connsiteY57"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260756 w 2877836"/>
                <a:gd name="connsiteY40" fmla="*/ 1211721 h 3332231"/>
                <a:gd name="connsiteX41" fmla="*/ 2558076 w 2877836"/>
                <a:gd name="connsiteY41" fmla="*/ 1161232 h 3332231"/>
                <a:gd name="connsiteX42" fmla="*/ 2877836 w 2877836"/>
                <a:gd name="connsiteY42" fmla="*/ 1312697 h 3332231"/>
                <a:gd name="connsiteX43" fmla="*/ 2760029 w 2877836"/>
                <a:gd name="connsiteY43" fmla="*/ 577812 h 3332231"/>
                <a:gd name="connsiteX44" fmla="*/ 1806361 w 2877836"/>
                <a:gd name="connsiteY44" fmla="*/ 757326 h 3332231"/>
                <a:gd name="connsiteX45" fmla="*/ 1868069 w 2877836"/>
                <a:gd name="connsiteY45" fmla="*/ 611470 h 3332231"/>
                <a:gd name="connsiteX46" fmla="*/ 1907338 w 2877836"/>
                <a:gd name="connsiteY46" fmla="*/ 403907 h 3332231"/>
                <a:gd name="connsiteX47" fmla="*/ 1873678 w 2877836"/>
                <a:gd name="connsiteY47" fmla="*/ 258052 h 3332231"/>
                <a:gd name="connsiteX48" fmla="*/ 1789532 w 2877836"/>
                <a:gd name="connsiteY48" fmla="*/ 140246 h 3332231"/>
                <a:gd name="connsiteX49" fmla="*/ 1688555 w 2877836"/>
                <a:gd name="connsiteY49" fmla="*/ 67318 h 3332231"/>
                <a:gd name="connsiteX50" fmla="*/ 1553919 w 2877836"/>
                <a:gd name="connsiteY50" fmla="*/ 0 h 3332231"/>
                <a:gd name="connsiteX51" fmla="*/ 1380015 w 2877836"/>
                <a:gd name="connsiteY51" fmla="*/ 0 h 3332231"/>
                <a:gd name="connsiteX52" fmla="*/ 1245380 w 2877836"/>
                <a:gd name="connsiteY52" fmla="*/ 33659 h 3332231"/>
                <a:gd name="connsiteX53" fmla="*/ 1127573 w 2877836"/>
                <a:gd name="connsiteY53" fmla="*/ 100977 h 3332231"/>
                <a:gd name="connsiteX54" fmla="*/ 1054646 w 2877836"/>
                <a:gd name="connsiteY54" fmla="*/ 179515 h 3332231"/>
                <a:gd name="connsiteX55" fmla="*/ 992937 w 2877836"/>
                <a:gd name="connsiteY55" fmla="*/ 263661 h 3332231"/>
                <a:gd name="connsiteX56" fmla="*/ 964889 w 2877836"/>
                <a:gd name="connsiteY56" fmla="*/ 415127 h 3332231"/>
                <a:gd name="connsiteX57" fmla="*/ 998547 w 2877836"/>
                <a:gd name="connsiteY57" fmla="*/ 555372 h 3332231"/>
                <a:gd name="connsiteX58" fmla="*/ 1150013 w 2877836"/>
                <a:gd name="connsiteY58"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558076 w 2877836"/>
                <a:gd name="connsiteY42" fmla="*/ 1161232 h 3332231"/>
                <a:gd name="connsiteX43" fmla="*/ 2877836 w 2877836"/>
                <a:gd name="connsiteY43" fmla="*/ 1312697 h 3332231"/>
                <a:gd name="connsiteX44" fmla="*/ 2760029 w 2877836"/>
                <a:gd name="connsiteY44" fmla="*/ 577812 h 3332231"/>
                <a:gd name="connsiteX45" fmla="*/ 1806361 w 2877836"/>
                <a:gd name="connsiteY45" fmla="*/ 757326 h 3332231"/>
                <a:gd name="connsiteX46" fmla="*/ 1868069 w 2877836"/>
                <a:gd name="connsiteY46" fmla="*/ 611470 h 3332231"/>
                <a:gd name="connsiteX47" fmla="*/ 1907338 w 2877836"/>
                <a:gd name="connsiteY47" fmla="*/ 403907 h 3332231"/>
                <a:gd name="connsiteX48" fmla="*/ 1873678 w 2877836"/>
                <a:gd name="connsiteY48" fmla="*/ 258052 h 3332231"/>
                <a:gd name="connsiteX49" fmla="*/ 1789532 w 2877836"/>
                <a:gd name="connsiteY49" fmla="*/ 140246 h 3332231"/>
                <a:gd name="connsiteX50" fmla="*/ 1688555 w 2877836"/>
                <a:gd name="connsiteY50" fmla="*/ 67318 h 3332231"/>
                <a:gd name="connsiteX51" fmla="*/ 1553919 w 2877836"/>
                <a:gd name="connsiteY51" fmla="*/ 0 h 3332231"/>
                <a:gd name="connsiteX52" fmla="*/ 1380015 w 2877836"/>
                <a:gd name="connsiteY52" fmla="*/ 0 h 3332231"/>
                <a:gd name="connsiteX53" fmla="*/ 1245380 w 2877836"/>
                <a:gd name="connsiteY53" fmla="*/ 33659 h 3332231"/>
                <a:gd name="connsiteX54" fmla="*/ 1127573 w 2877836"/>
                <a:gd name="connsiteY54" fmla="*/ 100977 h 3332231"/>
                <a:gd name="connsiteX55" fmla="*/ 1054646 w 2877836"/>
                <a:gd name="connsiteY55" fmla="*/ 179515 h 3332231"/>
                <a:gd name="connsiteX56" fmla="*/ 992937 w 2877836"/>
                <a:gd name="connsiteY56" fmla="*/ 263661 h 3332231"/>
                <a:gd name="connsiteX57" fmla="*/ 964889 w 2877836"/>
                <a:gd name="connsiteY57" fmla="*/ 415127 h 3332231"/>
                <a:gd name="connsiteX58" fmla="*/ 998547 w 2877836"/>
                <a:gd name="connsiteY58" fmla="*/ 555372 h 3332231"/>
                <a:gd name="connsiteX59" fmla="*/ 1150013 w 2877836"/>
                <a:gd name="connsiteY59"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877836 w 2877836"/>
                <a:gd name="connsiteY44" fmla="*/ 1312697 h 3332231"/>
                <a:gd name="connsiteX45" fmla="*/ 2760029 w 2877836"/>
                <a:gd name="connsiteY45" fmla="*/ 577812 h 3332231"/>
                <a:gd name="connsiteX46" fmla="*/ 1806361 w 2877836"/>
                <a:gd name="connsiteY46" fmla="*/ 757326 h 3332231"/>
                <a:gd name="connsiteX47" fmla="*/ 1868069 w 2877836"/>
                <a:gd name="connsiteY47" fmla="*/ 611470 h 3332231"/>
                <a:gd name="connsiteX48" fmla="*/ 1907338 w 2877836"/>
                <a:gd name="connsiteY48" fmla="*/ 403907 h 3332231"/>
                <a:gd name="connsiteX49" fmla="*/ 1873678 w 2877836"/>
                <a:gd name="connsiteY49" fmla="*/ 258052 h 3332231"/>
                <a:gd name="connsiteX50" fmla="*/ 1789532 w 2877836"/>
                <a:gd name="connsiteY50" fmla="*/ 140246 h 3332231"/>
                <a:gd name="connsiteX51" fmla="*/ 1688555 w 2877836"/>
                <a:gd name="connsiteY51" fmla="*/ 67318 h 3332231"/>
                <a:gd name="connsiteX52" fmla="*/ 1553919 w 2877836"/>
                <a:gd name="connsiteY52" fmla="*/ 0 h 3332231"/>
                <a:gd name="connsiteX53" fmla="*/ 1380015 w 2877836"/>
                <a:gd name="connsiteY53" fmla="*/ 0 h 3332231"/>
                <a:gd name="connsiteX54" fmla="*/ 1245380 w 2877836"/>
                <a:gd name="connsiteY54" fmla="*/ 33659 h 3332231"/>
                <a:gd name="connsiteX55" fmla="*/ 1127573 w 2877836"/>
                <a:gd name="connsiteY55" fmla="*/ 100977 h 3332231"/>
                <a:gd name="connsiteX56" fmla="*/ 1054646 w 2877836"/>
                <a:gd name="connsiteY56" fmla="*/ 179515 h 3332231"/>
                <a:gd name="connsiteX57" fmla="*/ 992937 w 2877836"/>
                <a:gd name="connsiteY57" fmla="*/ 263661 h 3332231"/>
                <a:gd name="connsiteX58" fmla="*/ 964889 w 2877836"/>
                <a:gd name="connsiteY58" fmla="*/ 415127 h 3332231"/>
                <a:gd name="connsiteX59" fmla="*/ 998547 w 2877836"/>
                <a:gd name="connsiteY59" fmla="*/ 555372 h 3332231"/>
                <a:gd name="connsiteX60" fmla="*/ 1150013 w 2877836"/>
                <a:gd name="connsiteY60"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715151 w 2877836"/>
                <a:gd name="connsiteY44" fmla="*/ 1200501 h 3332231"/>
                <a:gd name="connsiteX45" fmla="*/ 2877836 w 2877836"/>
                <a:gd name="connsiteY45" fmla="*/ 1312697 h 3332231"/>
                <a:gd name="connsiteX46" fmla="*/ 2760029 w 2877836"/>
                <a:gd name="connsiteY46" fmla="*/ 577812 h 3332231"/>
                <a:gd name="connsiteX47" fmla="*/ 1806361 w 2877836"/>
                <a:gd name="connsiteY47" fmla="*/ 757326 h 3332231"/>
                <a:gd name="connsiteX48" fmla="*/ 1868069 w 2877836"/>
                <a:gd name="connsiteY48" fmla="*/ 611470 h 3332231"/>
                <a:gd name="connsiteX49" fmla="*/ 1907338 w 2877836"/>
                <a:gd name="connsiteY49" fmla="*/ 403907 h 3332231"/>
                <a:gd name="connsiteX50" fmla="*/ 1873678 w 2877836"/>
                <a:gd name="connsiteY50" fmla="*/ 258052 h 3332231"/>
                <a:gd name="connsiteX51" fmla="*/ 1789532 w 2877836"/>
                <a:gd name="connsiteY51" fmla="*/ 140246 h 3332231"/>
                <a:gd name="connsiteX52" fmla="*/ 1688555 w 2877836"/>
                <a:gd name="connsiteY52" fmla="*/ 67318 h 3332231"/>
                <a:gd name="connsiteX53" fmla="*/ 1553919 w 2877836"/>
                <a:gd name="connsiteY53" fmla="*/ 0 h 3332231"/>
                <a:gd name="connsiteX54" fmla="*/ 1380015 w 2877836"/>
                <a:gd name="connsiteY54" fmla="*/ 0 h 3332231"/>
                <a:gd name="connsiteX55" fmla="*/ 1245380 w 2877836"/>
                <a:gd name="connsiteY55" fmla="*/ 33659 h 3332231"/>
                <a:gd name="connsiteX56" fmla="*/ 1127573 w 2877836"/>
                <a:gd name="connsiteY56" fmla="*/ 100977 h 3332231"/>
                <a:gd name="connsiteX57" fmla="*/ 1054646 w 2877836"/>
                <a:gd name="connsiteY57" fmla="*/ 179515 h 3332231"/>
                <a:gd name="connsiteX58" fmla="*/ 992937 w 2877836"/>
                <a:gd name="connsiteY58" fmla="*/ 263661 h 3332231"/>
                <a:gd name="connsiteX59" fmla="*/ 964889 w 2877836"/>
                <a:gd name="connsiteY59" fmla="*/ 415127 h 3332231"/>
                <a:gd name="connsiteX60" fmla="*/ 998547 w 2877836"/>
                <a:gd name="connsiteY60" fmla="*/ 555372 h 3332231"/>
                <a:gd name="connsiteX61" fmla="*/ 1150013 w 2877836"/>
                <a:gd name="connsiteY61"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15151 w 2877836"/>
                <a:gd name="connsiteY33" fmla="*/ 1924168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77836" h="3332231">
                  <a:moveTo>
                    <a:pt x="1150013" y="746106"/>
                  </a:moveTo>
                  <a:lnTo>
                    <a:pt x="123416" y="639520"/>
                  </a:lnTo>
                  <a:lnTo>
                    <a:pt x="0" y="1318307"/>
                  </a:lnTo>
                  <a:lnTo>
                    <a:pt x="151465" y="1172452"/>
                  </a:lnTo>
                  <a:lnTo>
                    <a:pt x="370248" y="1093915"/>
                  </a:lnTo>
                  <a:lnTo>
                    <a:pt x="549762" y="1166842"/>
                  </a:lnTo>
                  <a:lnTo>
                    <a:pt x="667569" y="1267819"/>
                  </a:lnTo>
                  <a:lnTo>
                    <a:pt x="757326" y="1402454"/>
                  </a:lnTo>
                  <a:lnTo>
                    <a:pt x="779765" y="1593188"/>
                  </a:lnTo>
                  <a:lnTo>
                    <a:pt x="751716" y="1739043"/>
                  </a:lnTo>
                  <a:lnTo>
                    <a:pt x="628300" y="1901728"/>
                  </a:lnTo>
                  <a:lnTo>
                    <a:pt x="488054" y="2002705"/>
                  </a:lnTo>
                  <a:lnTo>
                    <a:pt x="297321" y="2036364"/>
                  </a:lnTo>
                  <a:lnTo>
                    <a:pt x="134636" y="1974656"/>
                  </a:lnTo>
                  <a:lnTo>
                    <a:pt x="0" y="1800751"/>
                  </a:lnTo>
                  <a:lnTo>
                    <a:pt x="95367" y="2507588"/>
                  </a:lnTo>
                  <a:lnTo>
                    <a:pt x="1150013" y="2423441"/>
                  </a:lnTo>
                  <a:lnTo>
                    <a:pt x="1032206" y="2586125"/>
                  </a:lnTo>
                  <a:lnTo>
                    <a:pt x="964889" y="2754420"/>
                  </a:lnTo>
                  <a:lnTo>
                    <a:pt x="953669" y="2950763"/>
                  </a:lnTo>
                  <a:lnTo>
                    <a:pt x="1037816" y="3135888"/>
                  </a:lnTo>
                  <a:lnTo>
                    <a:pt x="1144402" y="3242474"/>
                  </a:lnTo>
                  <a:lnTo>
                    <a:pt x="1273429" y="3292962"/>
                  </a:lnTo>
                  <a:lnTo>
                    <a:pt x="1391234" y="3332231"/>
                  </a:lnTo>
                  <a:lnTo>
                    <a:pt x="1542700" y="3332231"/>
                  </a:lnTo>
                  <a:lnTo>
                    <a:pt x="1739043" y="3253693"/>
                  </a:lnTo>
                  <a:lnTo>
                    <a:pt x="1834410" y="3158327"/>
                  </a:lnTo>
                  <a:lnTo>
                    <a:pt x="1924167" y="3012471"/>
                  </a:lnTo>
                  <a:lnTo>
                    <a:pt x="1935387" y="2838567"/>
                  </a:lnTo>
                  <a:lnTo>
                    <a:pt x="1879288" y="2636614"/>
                  </a:lnTo>
                  <a:lnTo>
                    <a:pt x="1778312" y="2445880"/>
                  </a:lnTo>
                  <a:lnTo>
                    <a:pt x="2748810" y="2501977"/>
                  </a:lnTo>
                  <a:lnTo>
                    <a:pt x="2877836" y="1778312"/>
                  </a:lnTo>
                  <a:lnTo>
                    <a:pt x="2715151" y="1924168"/>
                  </a:lnTo>
                  <a:lnTo>
                    <a:pt x="2513198" y="1985875"/>
                  </a:lnTo>
                  <a:lnTo>
                    <a:pt x="2350513" y="1946606"/>
                  </a:lnTo>
                  <a:lnTo>
                    <a:pt x="2238318" y="1879289"/>
                  </a:lnTo>
                  <a:lnTo>
                    <a:pt x="2159779" y="1755873"/>
                  </a:lnTo>
                  <a:lnTo>
                    <a:pt x="2114901" y="1626847"/>
                  </a:lnTo>
                  <a:lnTo>
                    <a:pt x="2092461" y="1480992"/>
                  </a:lnTo>
                  <a:lnTo>
                    <a:pt x="2120510" y="1368795"/>
                  </a:lnTo>
                  <a:lnTo>
                    <a:pt x="2187828" y="1273428"/>
                  </a:lnTo>
                  <a:lnTo>
                    <a:pt x="2260756" y="1211721"/>
                  </a:lnTo>
                  <a:lnTo>
                    <a:pt x="2401001" y="1161232"/>
                  </a:lnTo>
                  <a:lnTo>
                    <a:pt x="2558076" y="1161232"/>
                  </a:lnTo>
                  <a:lnTo>
                    <a:pt x="2715151" y="1200501"/>
                  </a:lnTo>
                  <a:lnTo>
                    <a:pt x="2877836" y="1312697"/>
                  </a:lnTo>
                  <a:lnTo>
                    <a:pt x="2760029" y="577812"/>
                  </a:lnTo>
                  <a:lnTo>
                    <a:pt x="1806361" y="757326"/>
                  </a:lnTo>
                  <a:lnTo>
                    <a:pt x="1868069" y="611470"/>
                  </a:lnTo>
                  <a:lnTo>
                    <a:pt x="1907338" y="403907"/>
                  </a:lnTo>
                  <a:lnTo>
                    <a:pt x="1873678" y="258052"/>
                  </a:lnTo>
                  <a:lnTo>
                    <a:pt x="1789532" y="140246"/>
                  </a:lnTo>
                  <a:lnTo>
                    <a:pt x="1688555" y="67318"/>
                  </a:lnTo>
                  <a:lnTo>
                    <a:pt x="1553919" y="0"/>
                  </a:lnTo>
                  <a:lnTo>
                    <a:pt x="1380015" y="0"/>
                  </a:lnTo>
                  <a:lnTo>
                    <a:pt x="1245380" y="33659"/>
                  </a:lnTo>
                  <a:lnTo>
                    <a:pt x="1127573" y="100977"/>
                  </a:lnTo>
                  <a:lnTo>
                    <a:pt x="1054646" y="179515"/>
                  </a:lnTo>
                  <a:lnTo>
                    <a:pt x="992937" y="263661"/>
                  </a:lnTo>
                  <a:lnTo>
                    <a:pt x="964889" y="415127"/>
                  </a:lnTo>
                  <a:lnTo>
                    <a:pt x="998547" y="555372"/>
                  </a:lnTo>
                  <a:lnTo>
                    <a:pt x="1150013" y="746106"/>
                  </a:lnTo>
                  <a:close/>
                </a:path>
              </a:pathLst>
            </a:custGeom>
            <a:solidFill>
              <a:schemeClr val="bg1">
                <a:lumMod val="65000"/>
              </a:schemeClr>
            </a:solidFill>
            <a:ln>
              <a:solidFill>
                <a:schemeClr val="bg1">
                  <a:lumMod val="50000"/>
                </a:schemeClr>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grpSp>
          <p:nvGrpSpPr>
            <p:cNvPr id="26" name="Group 25"/>
            <p:cNvGrpSpPr/>
            <p:nvPr/>
          </p:nvGrpSpPr>
          <p:grpSpPr>
            <a:xfrm>
              <a:off x="1009301" y="1574527"/>
              <a:ext cx="2617561" cy="2002704"/>
              <a:chOff x="1009301" y="1574527"/>
              <a:chExt cx="2617561" cy="2002704"/>
            </a:xfrm>
          </p:grpSpPr>
          <p:sp>
            <p:nvSpPr>
              <p:cNvPr id="15" name="Freeform 14"/>
              <p:cNvSpPr/>
              <p:nvPr/>
            </p:nvSpPr>
            <p:spPr>
              <a:xfrm rot="4934260">
                <a:off x="1316730" y="1267098"/>
                <a:ext cx="2002704" cy="2617561"/>
              </a:xfrm>
              <a:custGeom>
                <a:avLst/>
                <a:gdLst>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79289 w 2877836"/>
                  <a:gd name="connsiteY29" fmla="*/ 667569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150013 w 2877836"/>
                  <a:gd name="connsiteY0" fmla="*/ 746106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38794 w 2877836"/>
                  <a:gd name="connsiteY10" fmla="*/ 2473929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50013 w 2877836"/>
                  <a:gd name="connsiteY10" fmla="*/ 2423441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256599 w 2984422"/>
                  <a:gd name="connsiteY0" fmla="*/ 746106 h 3332231"/>
                  <a:gd name="connsiteX1" fmla="*/ 112196 w 2984422"/>
                  <a:gd name="connsiteY1" fmla="*/ 650739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2984422"/>
                  <a:gd name="connsiteY0" fmla="*/ 746106 h 3332231"/>
                  <a:gd name="connsiteX1" fmla="*/ 0 w 2984422"/>
                  <a:gd name="connsiteY1" fmla="*/ 622690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2984422 w 3062959"/>
                  <a:gd name="connsiteY18" fmla="*/ 253563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3062959 w 3062959"/>
                  <a:gd name="connsiteY18" fmla="*/ 251880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774155 w 3062959"/>
                  <a:gd name="connsiteY5" fmla="*/ 1267819 h 3332231"/>
                  <a:gd name="connsiteX6" fmla="*/ 886351 w 3062959"/>
                  <a:gd name="connsiteY6" fmla="*/ 1593188 h 3332231"/>
                  <a:gd name="connsiteX7" fmla="*/ 734886 w 3062959"/>
                  <a:gd name="connsiteY7" fmla="*/ 1901728 h 3332231"/>
                  <a:gd name="connsiteX8" fmla="*/ 403907 w 3062959"/>
                  <a:gd name="connsiteY8" fmla="*/ 2036364 h 3332231"/>
                  <a:gd name="connsiteX9" fmla="*/ 106586 w 3062959"/>
                  <a:gd name="connsiteY9" fmla="*/ 1800751 h 3332231"/>
                  <a:gd name="connsiteX10" fmla="*/ 0 w 3062959"/>
                  <a:gd name="connsiteY10" fmla="*/ 2518807 h 3332231"/>
                  <a:gd name="connsiteX11" fmla="*/ 1256599 w 3062959"/>
                  <a:gd name="connsiteY11" fmla="*/ 2423441 h 3332231"/>
                  <a:gd name="connsiteX12" fmla="*/ 1071475 w 3062959"/>
                  <a:gd name="connsiteY12" fmla="*/ 2754420 h 3332231"/>
                  <a:gd name="connsiteX13" fmla="*/ 1144402 w 3062959"/>
                  <a:gd name="connsiteY13" fmla="*/ 3135888 h 3332231"/>
                  <a:gd name="connsiteX14" fmla="*/ 1380015 w 3062959"/>
                  <a:gd name="connsiteY14" fmla="*/ 3292962 h 3332231"/>
                  <a:gd name="connsiteX15" fmla="*/ 1649286 w 3062959"/>
                  <a:gd name="connsiteY15" fmla="*/ 3332231 h 3332231"/>
                  <a:gd name="connsiteX16" fmla="*/ 1940996 w 3062959"/>
                  <a:gd name="connsiteY16" fmla="*/ 3158327 h 3332231"/>
                  <a:gd name="connsiteX17" fmla="*/ 2041973 w 3062959"/>
                  <a:gd name="connsiteY17" fmla="*/ 2838567 h 3332231"/>
                  <a:gd name="connsiteX18" fmla="*/ 1884898 w 3062959"/>
                  <a:gd name="connsiteY18" fmla="*/ 2445880 h 3332231"/>
                  <a:gd name="connsiteX19" fmla="*/ 3062959 w 3062959"/>
                  <a:gd name="connsiteY19" fmla="*/ 2518807 h 3332231"/>
                  <a:gd name="connsiteX20" fmla="*/ 2984422 w 3062959"/>
                  <a:gd name="connsiteY20" fmla="*/ 1778312 h 3332231"/>
                  <a:gd name="connsiteX21" fmla="*/ 2832957 w 3062959"/>
                  <a:gd name="connsiteY21" fmla="*/ 2002705 h 3332231"/>
                  <a:gd name="connsiteX22" fmla="*/ 2597345 w 3062959"/>
                  <a:gd name="connsiteY22" fmla="*/ 2025144 h 3332231"/>
                  <a:gd name="connsiteX23" fmla="*/ 2350513 w 3062959"/>
                  <a:gd name="connsiteY23" fmla="*/ 1907338 h 3332231"/>
                  <a:gd name="connsiteX24" fmla="*/ 2215877 w 3062959"/>
                  <a:gd name="connsiteY24" fmla="*/ 1677335 h 3332231"/>
                  <a:gd name="connsiteX25" fmla="*/ 2221487 w 3062959"/>
                  <a:gd name="connsiteY25" fmla="*/ 1402454 h 3332231"/>
                  <a:gd name="connsiteX26" fmla="*/ 2367342 w 3062959"/>
                  <a:gd name="connsiteY26" fmla="*/ 1211721 h 3332231"/>
                  <a:gd name="connsiteX27" fmla="*/ 2636613 w 3062959"/>
                  <a:gd name="connsiteY27" fmla="*/ 1099524 h 3332231"/>
                  <a:gd name="connsiteX28" fmla="*/ 2984422 w 3062959"/>
                  <a:gd name="connsiteY28" fmla="*/ 1312697 h 3332231"/>
                  <a:gd name="connsiteX29" fmla="*/ 3062959 w 3062959"/>
                  <a:gd name="connsiteY29" fmla="*/ 532933 h 3332231"/>
                  <a:gd name="connsiteX30" fmla="*/ 1912947 w 3062959"/>
                  <a:gd name="connsiteY30" fmla="*/ 757326 h 3332231"/>
                  <a:gd name="connsiteX31" fmla="*/ 2036363 w 3062959"/>
                  <a:gd name="connsiteY31" fmla="*/ 415127 h 3332231"/>
                  <a:gd name="connsiteX32" fmla="*/ 1896118 w 3062959"/>
                  <a:gd name="connsiteY32" fmla="*/ 140246 h 3332231"/>
                  <a:gd name="connsiteX33" fmla="*/ 1660505 w 3062959"/>
                  <a:gd name="connsiteY33" fmla="*/ 0 h 3332231"/>
                  <a:gd name="connsiteX34" fmla="*/ 1351966 w 3062959"/>
                  <a:gd name="connsiteY34" fmla="*/ 33659 h 3332231"/>
                  <a:gd name="connsiteX35" fmla="*/ 1161232 w 3062959"/>
                  <a:gd name="connsiteY35" fmla="*/ 179515 h 3332231"/>
                  <a:gd name="connsiteX36" fmla="*/ 1071475 w 3062959"/>
                  <a:gd name="connsiteY36" fmla="*/ 415127 h 3332231"/>
                  <a:gd name="connsiteX37" fmla="*/ 1256599 w 3062959"/>
                  <a:gd name="connsiteY3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86351 w 3062959"/>
                  <a:gd name="connsiteY7" fmla="*/ 1593188 h 3332231"/>
                  <a:gd name="connsiteX8" fmla="*/ 734886 w 3062959"/>
                  <a:gd name="connsiteY8" fmla="*/ 1901728 h 3332231"/>
                  <a:gd name="connsiteX9" fmla="*/ 403907 w 3062959"/>
                  <a:gd name="connsiteY9" fmla="*/ 2036364 h 3332231"/>
                  <a:gd name="connsiteX10" fmla="*/ 106586 w 3062959"/>
                  <a:gd name="connsiteY10" fmla="*/ 1800751 h 3332231"/>
                  <a:gd name="connsiteX11" fmla="*/ 0 w 3062959"/>
                  <a:gd name="connsiteY11" fmla="*/ 2518807 h 3332231"/>
                  <a:gd name="connsiteX12" fmla="*/ 1256599 w 3062959"/>
                  <a:gd name="connsiteY12" fmla="*/ 2423441 h 3332231"/>
                  <a:gd name="connsiteX13" fmla="*/ 1071475 w 3062959"/>
                  <a:gd name="connsiteY13" fmla="*/ 2754420 h 3332231"/>
                  <a:gd name="connsiteX14" fmla="*/ 1144402 w 3062959"/>
                  <a:gd name="connsiteY14" fmla="*/ 3135888 h 3332231"/>
                  <a:gd name="connsiteX15" fmla="*/ 1380015 w 3062959"/>
                  <a:gd name="connsiteY15" fmla="*/ 3292962 h 3332231"/>
                  <a:gd name="connsiteX16" fmla="*/ 1649286 w 3062959"/>
                  <a:gd name="connsiteY16" fmla="*/ 3332231 h 3332231"/>
                  <a:gd name="connsiteX17" fmla="*/ 1940996 w 3062959"/>
                  <a:gd name="connsiteY17" fmla="*/ 3158327 h 3332231"/>
                  <a:gd name="connsiteX18" fmla="*/ 2041973 w 3062959"/>
                  <a:gd name="connsiteY18" fmla="*/ 2838567 h 3332231"/>
                  <a:gd name="connsiteX19" fmla="*/ 1884898 w 3062959"/>
                  <a:gd name="connsiteY19" fmla="*/ 2445880 h 3332231"/>
                  <a:gd name="connsiteX20" fmla="*/ 3062959 w 3062959"/>
                  <a:gd name="connsiteY20" fmla="*/ 2518807 h 3332231"/>
                  <a:gd name="connsiteX21" fmla="*/ 2984422 w 3062959"/>
                  <a:gd name="connsiteY21" fmla="*/ 1778312 h 3332231"/>
                  <a:gd name="connsiteX22" fmla="*/ 2832957 w 3062959"/>
                  <a:gd name="connsiteY22" fmla="*/ 2002705 h 3332231"/>
                  <a:gd name="connsiteX23" fmla="*/ 2597345 w 3062959"/>
                  <a:gd name="connsiteY23" fmla="*/ 2025144 h 3332231"/>
                  <a:gd name="connsiteX24" fmla="*/ 2350513 w 3062959"/>
                  <a:gd name="connsiteY24" fmla="*/ 1907338 h 3332231"/>
                  <a:gd name="connsiteX25" fmla="*/ 2215877 w 3062959"/>
                  <a:gd name="connsiteY25" fmla="*/ 1677335 h 3332231"/>
                  <a:gd name="connsiteX26" fmla="*/ 2221487 w 3062959"/>
                  <a:gd name="connsiteY26" fmla="*/ 1402454 h 3332231"/>
                  <a:gd name="connsiteX27" fmla="*/ 2367342 w 3062959"/>
                  <a:gd name="connsiteY27" fmla="*/ 1211721 h 3332231"/>
                  <a:gd name="connsiteX28" fmla="*/ 2636613 w 3062959"/>
                  <a:gd name="connsiteY28" fmla="*/ 1099524 h 3332231"/>
                  <a:gd name="connsiteX29" fmla="*/ 2984422 w 3062959"/>
                  <a:gd name="connsiteY29" fmla="*/ 1312697 h 3332231"/>
                  <a:gd name="connsiteX30" fmla="*/ 3062959 w 3062959"/>
                  <a:gd name="connsiteY30" fmla="*/ 532933 h 3332231"/>
                  <a:gd name="connsiteX31" fmla="*/ 1912947 w 3062959"/>
                  <a:gd name="connsiteY31" fmla="*/ 757326 h 3332231"/>
                  <a:gd name="connsiteX32" fmla="*/ 2036363 w 3062959"/>
                  <a:gd name="connsiteY32" fmla="*/ 415127 h 3332231"/>
                  <a:gd name="connsiteX33" fmla="*/ 1896118 w 3062959"/>
                  <a:gd name="connsiteY33" fmla="*/ 140246 h 3332231"/>
                  <a:gd name="connsiteX34" fmla="*/ 1660505 w 3062959"/>
                  <a:gd name="connsiteY34" fmla="*/ 0 h 3332231"/>
                  <a:gd name="connsiteX35" fmla="*/ 1351966 w 3062959"/>
                  <a:gd name="connsiteY35" fmla="*/ 33659 h 3332231"/>
                  <a:gd name="connsiteX36" fmla="*/ 1161232 w 3062959"/>
                  <a:gd name="connsiteY36" fmla="*/ 179515 h 3332231"/>
                  <a:gd name="connsiteX37" fmla="*/ 1071475 w 3062959"/>
                  <a:gd name="connsiteY37" fmla="*/ 415127 h 3332231"/>
                  <a:gd name="connsiteX38" fmla="*/ 1256599 w 3062959"/>
                  <a:gd name="connsiteY3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734886 w 3062959"/>
                  <a:gd name="connsiteY9" fmla="*/ 1901728 h 3332231"/>
                  <a:gd name="connsiteX10" fmla="*/ 403907 w 3062959"/>
                  <a:gd name="connsiteY10" fmla="*/ 2036364 h 3332231"/>
                  <a:gd name="connsiteX11" fmla="*/ 106586 w 3062959"/>
                  <a:gd name="connsiteY11" fmla="*/ 1800751 h 3332231"/>
                  <a:gd name="connsiteX12" fmla="*/ 0 w 3062959"/>
                  <a:gd name="connsiteY12" fmla="*/ 2518807 h 3332231"/>
                  <a:gd name="connsiteX13" fmla="*/ 1256599 w 3062959"/>
                  <a:gd name="connsiteY13" fmla="*/ 2423441 h 3332231"/>
                  <a:gd name="connsiteX14" fmla="*/ 1071475 w 3062959"/>
                  <a:gd name="connsiteY14" fmla="*/ 2754420 h 3332231"/>
                  <a:gd name="connsiteX15" fmla="*/ 1144402 w 3062959"/>
                  <a:gd name="connsiteY15" fmla="*/ 3135888 h 3332231"/>
                  <a:gd name="connsiteX16" fmla="*/ 1380015 w 3062959"/>
                  <a:gd name="connsiteY16" fmla="*/ 3292962 h 3332231"/>
                  <a:gd name="connsiteX17" fmla="*/ 1649286 w 3062959"/>
                  <a:gd name="connsiteY17" fmla="*/ 3332231 h 3332231"/>
                  <a:gd name="connsiteX18" fmla="*/ 1940996 w 3062959"/>
                  <a:gd name="connsiteY18" fmla="*/ 3158327 h 3332231"/>
                  <a:gd name="connsiteX19" fmla="*/ 2041973 w 3062959"/>
                  <a:gd name="connsiteY19" fmla="*/ 2838567 h 3332231"/>
                  <a:gd name="connsiteX20" fmla="*/ 1884898 w 3062959"/>
                  <a:gd name="connsiteY20" fmla="*/ 2445880 h 3332231"/>
                  <a:gd name="connsiteX21" fmla="*/ 3062959 w 3062959"/>
                  <a:gd name="connsiteY21" fmla="*/ 2518807 h 3332231"/>
                  <a:gd name="connsiteX22" fmla="*/ 2984422 w 3062959"/>
                  <a:gd name="connsiteY22" fmla="*/ 1778312 h 3332231"/>
                  <a:gd name="connsiteX23" fmla="*/ 2832957 w 3062959"/>
                  <a:gd name="connsiteY23" fmla="*/ 2002705 h 3332231"/>
                  <a:gd name="connsiteX24" fmla="*/ 2597345 w 3062959"/>
                  <a:gd name="connsiteY24" fmla="*/ 2025144 h 3332231"/>
                  <a:gd name="connsiteX25" fmla="*/ 2350513 w 3062959"/>
                  <a:gd name="connsiteY25" fmla="*/ 1907338 h 3332231"/>
                  <a:gd name="connsiteX26" fmla="*/ 2215877 w 3062959"/>
                  <a:gd name="connsiteY26" fmla="*/ 1677335 h 3332231"/>
                  <a:gd name="connsiteX27" fmla="*/ 2221487 w 3062959"/>
                  <a:gd name="connsiteY27" fmla="*/ 1402454 h 3332231"/>
                  <a:gd name="connsiteX28" fmla="*/ 2367342 w 3062959"/>
                  <a:gd name="connsiteY28" fmla="*/ 1211721 h 3332231"/>
                  <a:gd name="connsiteX29" fmla="*/ 2636613 w 3062959"/>
                  <a:gd name="connsiteY29" fmla="*/ 1099524 h 3332231"/>
                  <a:gd name="connsiteX30" fmla="*/ 2984422 w 3062959"/>
                  <a:gd name="connsiteY30" fmla="*/ 1312697 h 3332231"/>
                  <a:gd name="connsiteX31" fmla="*/ 3062959 w 3062959"/>
                  <a:gd name="connsiteY31" fmla="*/ 532933 h 3332231"/>
                  <a:gd name="connsiteX32" fmla="*/ 1912947 w 3062959"/>
                  <a:gd name="connsiteY32" fmla="*/ 757326 h 3332231"/>
                  <a:gd name="connsiteX33" fmla="*/ 2036363 w 3062959"/>
                  <a:gd name="connsiteY33" fmla="*/ 415127 h 3332231"/>
                  <a:gd name="connsiteX34" fmla="*/ 1896118 w 3062959"/>
                  <a:gd name="connsiteY34" fmla="*/ 140246 h 3332231"/>
                  <a:gd name="connsiteX35" fmla="*/ 1660505 w 3062959"/>
                  <a:gd name="connsiteY35" fmla="*/ 0 h 3332231"/>
                  <a:gd name="connsiteX36" fmla="*/ 1351966 w 3062959"/>
                  <a:gd name="connsiteY36" fmla="*/ 33659 h 3332231"/>
                  <a:gd name="connsiteX37" fmla="*/ 1161232 w 3062959"/>
                  <a:gd name="connsiteY37" fmla="*/ 179515 h 3332231"/>
                  <a:gd name="connsiteX38" fmla="*/ 1071475 w 3062959"/>
                  <a:gd name="connsiteY38" fmla="*/ 415127 h 3332231"/>
                  <a:gd name="connsiteX39" fmla="*/ 1256599 w 3062959"/>
                  <a:gd name="connsiteY3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403907 w 3062959"/>
                  <a:gd name="connsiteY11" fmla="*/ 2036364 h 3332231"/>
                  <a:gd name="connsiteX12" fmla="*/ 106586 w 3062959"/>
                  <a:gd name="connsiteY12" fmla="*/ 1800751 h 3332231"/>
                  <a:gd name="connsiteX13" fmla="*/ 0 w 3062959"/>
                  <a:gd name="connsiteY13" fmla="*/ 2518807 h 3332231"/>
                  <a:gd name="connsiteX14" fmla="*/ 1256599 w 3062959"/>
                  <a:gd name="connsiteY14" fmla="*/ 2423441 h 3332231"/>
                  <a:gd name="connsiteX15" fmla="*/ 1071475 w 3062959"/>
                  <a:gd name="connsiteY15" fmla="*/ 2754420 h 3332231"/>
                  <a:gd name="connsiteX16" fmla="*/ 1144402 w 3062959"/>
                  <a:gd name="connsiteY16" fmla="*/ 3135888 h 3332231"/>
                  <a:gd name="connsiteX17" fmla="*/ 1380015 w 3062959"/>
                  <a:gd name="connsiteY17" fmla="*/ 3292962 h 3332231"/>
                  <a:gd name="connsiteX18" fmla="*/ 1649286 w 3062959"/>
                  <a:gd name="connsiteY18" fmla="*/ 3332231 h 3332231"/>
                  <a:gd name="connsiteX19" fmla="*/ 1940996 w 3062959"/>
                  <a:gd name="connsiteY19" fmla="*/ 3158327 h 3332231"/>
                  <a:gd name="connsiteX20" fmla="*/ 2041973 w 3062959"/>
                  <a:gd name="connsiteY20" fmla="*/ 2838567 h 3332231"/>
                  <a:gd name="connsiteX21" fmla="*/ 1884898 w 3062959"/>
                  <a:gd name="connsiteY21" fmla="*/ 2445880 h 3332231"/>
                  <a:gd name="connsiteX22" fmla="*/ 3062959 w 3062959"/>
                  <a:gd name="connsiteY22" fmla="*/ 2518807 h 3332231"/>
                  <a:gd name="connsiteX23" fmla="*/ 2984422 w 3062959"/>
                  <a:gd name="connsiteY23" fmla="*/ 1778312 h 3332231"/>
                  <a:gd name="connsiteX24" fmla="*/ 2832957 w 3062959"/>
                  <a:gd name="connsiteY24" fmla="*/ 2002705 h 3332231"/>
                  <a:gd name="connsiteX25" fmla="*/ 2597345 w 3062959"/>
                  <a:gd name="connsiteY25" fmla="*/ 2025144 h 3332231"/>
                  <a:gd name="connsiteX26" fmla="*/ 2350513 w 3062959"/>
                  <a:gd name="connsiteY26" fmla="*/ 1907338 h 3332231"/>
                  <a:gd name="connsiteX27" fmla="*/ 2215877 w 3062959"/>
                  <a:gd name="connsiteY27" fmla="*/ 1677335 h 3332231"/>
                  <a:gd name="connsiteX28" fmla="*/ 2221487 w 3062959"/>
                  <a:gd name="connsiteY28" fmla="*/ 1402454 h 3332231"/>
                  <a:gd name="connsiteX29" fmla="*/ 2367342 w 3062959"/>
                  <a:gd name="connsiteY29" fmla="*/ 1211721 h 3332231"/>
                  <a:gd name="connsiteX30" fmla="*/ 2636613 w 3062959"/>
                  <a:gd name="connsiteY30" fmla="*/ 1099524 h 3332231"/>
                  <a:gd name="connsiteX31" fmla="*/ 2984422 w 3062959"/>
                  <a:gd name="connsiteY31" fmla="*/ 1312697 h 3332231"/>
                  <a:gd name="connsiteX32" fmla="*/ 3062959 w 3062959"/>
                  <a:gd name="connsiteY32" fmla="*/ 532933 h 3332231"/>
                  <a:gd name="connsiteX33" fmla="*/ 1912947 w 3062959"/>
                  <a:gd name="connsiteY33" fmla="*/ 757326 h 3332231"/>
                  <a:gd name="connsiteX34" fmla="*/ 2036363 w 3062959"/>
                  <a:gd name="connsiteY34" fmla="*/ 415127 h 3332231"/>
                  <a:gd name="connsiteX35" fmla="*/ 1896118 w 3062959"/>
                  <a:gd name="connsiteY35" fmla="*/ 140246 h 3332231"/>
                  <a:gd name="connsiteX36" fmla="*/ 1660505 w 3062959"/>
                  <a:gd name="connsiteY36" fmla="*/ 0 h 3332231"/>
                  <a:gd name="connsiteX37" fmla="*/ 1351966 w 3062959"/>
                  <a:gd name="connsiteY37" fmla="*/ 33659 h 3332231"/>
                  <a:gd name="connsiteX38" fmla="*/ 1161232 w 3062959"/>
                  <a:gd name="connsiteY38" fmla="*/ 179515 h 3332231"/>
                  <a:gd name="connsiteX39" fmla="*/ 1071475 w 3062959"/>
                  <a:gd name="connsiteY39" fmla="*/ 415127 h 3332231"/>
                  <a:gd name="connsiteX40" fmla="*/ 1256599 w 3062959"/>
                  <a:gd name="connsiteY4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106586 w 3062959"/>
                  <a:gd name="connsiteY13" fmla="*/ 1800751 h 3332231"/>
                  <a:gd name="connsiteX14" fmla="*/ 0 w 3062959"/>
                  <a:gd name="connsiteY14" fmla="*/ 2518807 h 3332231"/>
                  <a:gd name="connsiteX15" fmla="*/ 1256599 w 3062959"/>
                  <a:gd name="connsiteY15" fmla="*/ 2423441 h 3332231"/>
                  <a:gd name="connsiteX16" fmla="*/ 1071475 w 3062959"/>
                  <a:gd name="connsiteY16" fmla="*/ 2754420 h 3332231"/>
                  <a:gd name="connsiteX17" fmla="*/ 1144402 w 3062959"/>
                  <a:gd name="connsiteY17" fmla="*/ 3135888 h 3332231"/>
                  <a:gd name="connsiteX18" fmla="*/ 1380015 w 3062959"/>
                  <a:gd name="connsiteY18" fmla="*/ 3292962 h 3332231"/>
                  <a:gd name="connsiteX19" fmla="*/ 1649286 w 3062959"/>
                  <a:gd name="connsiteY19" fmla="*/ 3332231 h 3332231"/>
                  <a:gd name="connsiteX20" fmla="*/ 1940996 w 3062959"/>
                  <a:gd name="connsiteY20" fmla="*/ 3158327 h 3332231"/>
                  <a:gd name="connsiteX21" fmla="*/ 2041973 w 3062959"/>
                  <a:gd name="connsiteY21" fmla="*/ 2838567 h 3332231"/>
                  <a:gd name="connsiteX22" fmla="*/ 1884898 w 3062959"/>
                  <a:gd name="connsiteY22" fmla="*/ 2445880 h 3332231"/>
                  <a:gd name="connsiteX23" fmla="*/ 3062959 w 3062959"/>
                  <a:gd name="connsiteY23" fmla="*/ 2518807 h 3332231"/>
                  <a:gd name="connsiteX24" fmla="*/ 2984422 w 3062959"/>
                  <a:gd name="connsiteY24" fmla="*/ 1778312 h 3332231"/>
                  <a:gd name="connsiteX25" fmla="*/ 2832957 w 3062959"/>
                  <a:gd name="connsiteY25" fmla="*/ 2002705 h 3332231"/>
                  <a:gd name="connsiteX26" fmla="*/ 2597345 w 3062959"/>
                  <a:gd name="connsiteY26" fmla="*/ 2025144 h 3332231"/>
                  <a:gd name="connsiteX27" fmla="*/ 2350513 w 3062959"/>
                  <a:gd name="connsiteY27" fmla="*/ 1907338 h 3332231"/>
                  <a:gd name="connsiteX28" fmla="*/ 2215877 w 3062959"/>
                  <a:gd name="connsiteY28" fmla="*/ 1677335 h 3332231"/>
                  <a:gd name="connsiteX29" fmla="*/ 2221487 w 3062959"/>
                  <a:gd name="connsiteY29" fmla="*/ 1402454 h 3332231"/>
                  <a:gd name="connsiteX30" fmla="*/ 2367342 w 3062959"/>
                  <a:gd name="connsiteY30" fmla="*/ 1211721 h 3332231"/>
                  <a:gd name="connsiteX31" fmla="*/ 2636613 w 3062959"/>
                  <a:gd name="connsiteY31" fmla="*/ 1099524 h 3332231"/>
                  <a:gd name="connsiteX32" fmla="*/ 2984422 w 3062959"/>
                  <a:gd name="connsiteY32" fmla="*/ 1312697 h 3332231"/>
                  <a:gd name="connsiteX33" fmla="*/ 3062959 w 3062959"/>
                  <a:gd name="connsiteY33" fmla="*/ 532933 h 3332231"/>
                  <a:gd name="connsiteX34" fmla="*/ 1912947 w 3062959"/>
                  <a:gd name="connsiteY34" fmla="*/ 757326 h 3332231"/>
                  <a:gd name="connsiteX35" fmla="*/ 2036363 w 3062959"/>
                  <a:gd name="connsiteY35" fmla="*/ 415127 h 3332231"/>
                  <a:gd name="connsiteX36" fmla="*/ 1896118 w 3062959"/>
                  <a:gd name="connsiteY36" fmla="*/ 140246 h 3332231"/>
                  <a:gd name="connsiteX37" fmla="*/ 1660505 w 3062959"/>
                  <a:gd name="connsiteY37" fmla="*/ 0 h 3332231"/>
                  <a:gd name="connsiteX38" fmla="*/ 1351966 w 3062959"/>
                  <a:gd name="connsiteY38" fmla="*/ 33659 h 3332231"/>
                  <a:gd name="connsiteX39" fmla="*/ 1161232 w 3062959"/>
                  <a:gd name="connsiteY39" fmla="*/ 179515 h 3332231"/>
                  <a:gd name="connsiteX40" fmla="*/ 1071475 w 3062959"/>
                  <a:gd name="connsiteY40" fmla="*/ 415127 h 3332231"/>
                  <a:gd name="connsiteX41" fmla="*/ 1256599 w 3062959"/>
                  <a:gd name="connsiteY4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071475 w 3062959"/>
                  <a:gd name="connsiteY17" fmla="*/ 2754420 h 3332231"/>
                  <a:gd name="connsiteX18" fmla="*/ 1144402 w 3062959"/>
                  <a:gd name="connsiteY18" fmla="*/ 3135888 h 3332231"/>
                  <a:gd name="connsiteX19" fmla="*/ 1380015 w 3062959"/>
                  <a:gd name="connsiteY19" fmla="*/ 3292962 h 3332231"/>
                  <a:gd name="connsiteX20" fmla="*/ 1649286 w 3062959"/>
                  <a:gd name="connsiteY20" fmla="*/ 3332231 h 3332231"/>
                  <a:gd name="connsiteX21" fmla="*/ 1940996 w 3062959"/>
                  <a:gd name="connsiteY21" fmla="*/ 3158327 h 3332231"/>
                  <a:gd name="connsiteX22" fmla="*/ 2041973 w 3062959"/>
                  <a:gd name="connsiteY22" fmla="*/ 2838567 h 3332231"/>
                  <a:gd name="connsiteX23" fmla="*/ 1884898 w 3062959"/>
                  <a:gd name="connsiteY23" fmla="*/ 2445880 h 3332231"/>
                  <a:gd name="connsiteX24" fmla="*/ 3062959 w 3062959"/>
                  <a:gd name="connsiteY24" fmla="*/ 2518807 h 3332231"/>
                  <a:gd name="connsiteX25" fmla="*/ 2984422 w 3062959"/>
                  <a:gd name="connsiteY25" fmla="*/ 1778312 h 3332231"/>
                  <a:gd name="connsiteX26" fmla="*/ 2832957 w 3062959"/>
                  <a:gd name="connsiteY26" fmla="*/ 2002705 h 3332231"/>
                  <a:gd name="connsiteX27" fmla="*/ 2597345 w 3062959"/>
                  <a:gd name="connsiteY27" fmla="*/ 2025144 h 3332231"/>
                  <a:gd name="connsiteX28" fmla="*/ 2350513 w 3062959"/>
                  <a:gd name="connsiteY28" fmla="*/ 1907338 h 3332231"/>
                  <a:gd name="connsiteX29" fmla="*/ 2215877 w 3062959"/>
                  <a:gd name="connsiteY29" fmla="*/ 1677335 h 3332231"/>
                  <a:gd name="connsiteX30" fmla="*/ 2221487 w 3062959"/>
                  <a:gd name="connsiteY30" fmla="*/ 1402454 h 3332231"/>
                  <a:gd name="connsiteX31" fmla="*/ 2367342 w 3062959"/>
                  <a:gd name="connsiteY31" fmla="*/ 1211721 h 3332231"/>
                  <a:gd name="connsiteX32" fmla="*/ 2636613 w 3062959"/>
                  <a:gd name="connsiteY32" fmla="*/ 1099524 h 3332231"/>
                  <a:gd name="connsiteX33" fmla="*/ 2984422 w 3062959"/>
                  <a:gd name="connsiteY33" fmla="*/ 1312697 h 3332231"/>
                  <a:gd name="connsiteX34" fmla="*/ 3062959 w 3062959"/>
                  <a:gd name="connsiteY34" fmla="*/ 532933 h 3332231"/>
                  <a:gd name="connsiteX35" fmla="*/ 1912947 w 3062959"/>
                  <a:gd name="connsiteY35" fmla="*/ 757326 h 3332231"/>
                  <a:gd name="connsiteX36" fmla="*/ 2036363 w 3062959"/>
                  <a:gd name="connsiteY36" fmla="*/ 415127 h 3332231"/>
                  <a:gd name="connsiteX37" fmla="*/ 1896118 w 3062959"/>
                  <a:gd name="connsiteY37" fmla="*/ 140246 h 3332231"/>
                  <a:gd name="connsiteX38" fmla="*/ 1660505 w 3062959"/>
                  <a:gd name="connsiteY38" fmla="*/ 0 h 3332231"/>
                  <a:gd name="connsiteX39" fmla="*/ 1351966 w 3062959"/>
                  <a:gd name="connsiteY39" fmla="*/ 33659 h 3332231"/>
                  <a:gd name="connsiteX40" fmla="*/ 1161232 w 3062959"/>
                  <a:gd name="connsiteY40" fmla="*/ 179515 h 3332231"/>
                  <a:gd name="connsiteX41" fmla="*/ 1071475 w 3062959"/>
                  <a:gd name="connsiteY41" fmla="*/ 415127 h 3332231"/>
                  <a:gd name="connsiteX42" fmla="*/ 1256599 w 3062959"/>
                  <a:gd name="connsiteY4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144402 w 3062959"/>
                  <a:gd name="connsiteY19" fmla="*/ 3135888 h 3332231"/>
                  <a:gd name="connsiteX20" fmla="*/ 1380015 w 3062959"/>
                  <a:gd name="connsiteY20" fmla="*/ 3292962 h 3332231"/>
                  <a:gd name="connsiteX21" fmla="*/ 1649286 w 3062959"/>
                  <a:gd name="connsiteY21" fmla="*/ 3332231 h 3332231"/>
                  <a:gd name="connsiteX22" fmla="*/ 1940996 w 3062959"/>
                  <a:gd name="connsiteY22" fmla="*/ 3158327 h 3332231"/>
                  <a:gd name="connsiteX23" fmla="*/ 2041973 w 3062959"/>
                  <a:gd name="connsiteY23" fmla="*/ 2838567 h 3332231"/>
                  <a:gd name="connsiteX24" fmla="*/ 1884898 w 3062959"/>
                  <a:gd name="connsiteY24" fmla="*/ 2445880 h 3332231"/>
                  <a:gd name="connsiteX25" fmla="*/ 3062959 w 3062959"/>
                  <a:gd name="connsiteY25" fmla="*/ 2518807 h 3332231"/>
                  <a:gd name="connsiteX26" fmla="*/ 2984422 w 3062959"/>
                  <a:gd name="connsiteY26" fmla="*/ 1778312 h 3332231"/>
                  <a:gd name="connsiteX27" fmla="*/ 2832957 w 3062959"/>
                  <a:gd name="connsiteY27" fmla="*/ 2002705 h 3332231"/>
                  <a:gd name="connsiteX28" fmla="*/ 2597345 w 3062959"/>
                  <a:gd name="connsiteY28" fmla="*/ 2025144 h 3332231"/>
                  <a:gd name="connsiteX29" fmla="*/ 2350513 w 3062959"/>
                  <a:gd name="connsiteY29" fmla="*/ 1907338 h 3332231"/>
                  <a:gd name="connsiteX30" fmla="*/ 2215877 w 3062959"/>
                  <a:gd name="connsiteY30" fmla="*/ 1677335 h 3332231"/>
                  <a:gd name="connsiteX31" fmla="*/ 2221487 w 3062959"/>
                  <a:gd name="connsiteY31" fmla="*/ 1402454 h 3332231"/>
                  <a:gd name="connsiteX32" fmla="*/ 2367342 w 3062959"/>
                  <a:gd name="connsiteY32" fmla="*/ 1211721 h 3332231"/>
                  <a:gd name="connsiteX33" fmla="*/ 2636613 w 3062959"/>
                  <a:gd name="connsiteY33" fmla="*/ 1099524 h 3332231"/>
                  <a:gd name="connsiteX34" fmla="*/ 2984422 w 3062959"/>
                  <a:gd name="connsiteY34" fmla="*/ 1312697 h 3332231"/>
                  <a:gd name="connsiteX35" fmla="*/ 3062959 w 3062959"/>
                  <a:gd name="connsiteY35" fmla="*/ 532933 h 3332231"/>
                  <a:gd name="connsiteX36" fmla="*/ 1912947 w 3062959"/>
                  <a:gd name="connsiteY36" fmla="*/ 757326 h 3332231"/>
                  <a:gd name="connsiteX37" fmla="*/ 2036363 w 3062959"/>
                  <a:gd name="connsiteY37" fmla="*/ 415127 h 3332231"/>
                  <a:gd name="connsiteX38" fmla="*/ 1896118 w 3062959"/>
                  <a:gd name="connsiteY38" fmla="*/ 140246 h 3332231"/>
                  <a:gd name="connsiteX39" fmla="*/ 1660505 w 3062959"/>
                  <a:gd name="connsiteY39" fmla="*/ 0 h 3332231"/>
                  <a:gd name="connsiteX40" fmla="*/ 1351966 w 3062959"/>
                  <a:gd name="connsiteY40" fmla="*/ 33659 h 3332231"/>
                  <a:gd name="connsiteX41" fmla="*/ 1161232 w 3062959"/>
                  <a:gd name="connsiteY41" fmla="*/ 179515 h 3332231"/>
                  <a:gd name="connsiteX42" fmla="*/ 1071475 w 3062959"/>
                  <a:gd name="connsiteY42" fmla="*/ 415127 h 3332231"/>
                  <a:gd name="connsiteX43" fmla="*/ 1256599 w 3062959"/>
                  <a:gd name="connsiteY4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380015 w 3062959"/>
                  <a:gd name="connsiteY21" fmla="*/ 3292962 h 3332231"/>
                  <a:gd name="connsiteX22" fmla="*/ 1649286 w 3062959"/>
                  <a:gd name="connsiteY22" fmla="*/ 3332231 h 3332231"/>
                  <a:gd name="connsiteX23" fmla="*/ 1940996 w 3062959"/>
                  <a:gd name="connsiteY23" fmla="*/ 3158327 h 3332231"/>
                  <a:gd name="connsiteX24" fmla="*/ 2041973 w 3062959"/>
                  <a:gd name="connsiteY24" fmla="*/ 2838567 h 3332231"/>
                  <a:gd name="connsiteX25" fmla="*/ 1884898 w 3062959"/>
                  <a:gd name="connsiteY25" fmla="*/ 2445880 h 3332231"/>
                  <a:gd name="connsiteX26" fmla="*/ 3062959 w 3062959"/>
                  <a:gd name="connsiteY26" fmla="*/ 2518807 h 3332231"/>
                  <a:gd name="connsiteX27" fmla="*/ 2984422 w 3062959"/>
                  <a:gd name="connsiteY27" fmla="*/ 1778312 h 3332231"/>
                  <a:gd name="connsiteX28" fmla="*/ 2832957 w 3062959"/>
                  <a:gd name="connsiteY28" fmla="*/ 2002705 h 3332231"/>
                  <a:gd name="connsiteX29" fmla="*/ 2597345 w 3062959"/>
                  <a:gd name="connsiteY29" fmla="*/ 2025144 h 3332231"/>
                  <a:gd name="connsiteX30" fmla="*/ 2350513 w 3062959"/>
                  <a:gd name="connsiteY30" fmla="*/ 1907338 h 3332231"/>
                  <a:gd name="connsiteX31" fmla="*/ 2215877 w 3062959"/>
                  <a:gd name="connsiteY31" fmla="*/ 1677335 h 3332231"/>
                  <a:gd name="connsiteX32" fmla="*/ 2221487 w 3062959"/>
                  <a:gd name="connsiteY32" fmla="*/ 1402454 h 3332231"/>
                  <a:gd name="connsiteX33" fmla="*/ 2367342 w 3062959"/>
                  <a:gd name="connsiteY33" fmla="*/ 1211721 h 3332231"/>
                  <a:gd name="connsiteX34" fmla="*/ 2636613 w 3062959"/>
                  <a:gd name="connsiteY34" fmla="*/ 1099524 h 3332231"/>
                  <a:gd name="connsiteX35" fmla="*/ 2984422 w 3062959"/>
                  <a:gd name="connsiteY35" fmla="*/ 1312697 h 3332231"/>
                  <a:gd name="connsiteX36" fmla="*/ 3062959 w 3062959"/>
                  <a:gd name="connsiteY36" fmla="*/ 532933 h 3332231"/>
                  <a:gd name="connsiteX37" fmla="*/ 1912947 w 3062959"/>
                  <a:gd name="connsiteY37" fmla="*/ 757326 h 3332231"/>
                  <a:gd name="connsiteX38" fmla="*/ 2036363 w 3062959"/>
                  <a:gd name="connsiteY38" fmla="*/ 415127 h 3332231"/>
                  <a:gd name="connsiteX39" fmla="*/ 1896118 w 3062959"/>
                  <a:gd name="connsiteY39" fmla="*/ 140246 h 3332231"/>
                  <a:gd name="connsiteX40" fmla="*/ 1660505 w 3062959"/>
                  <a:gd name="connsiteY40" fmla="*/ 0 h 3332231"/>
                  <a:gd name="connsiteX41" fmla="*/ 1351966 w 3062959"/>
                  <a:gd name="connsiteY41" fmla="*/ 33659 h 3332231"/>
                  <a:gd name="connsiteX42" fmla="*/ 1161232 w 3062959"/>
                  <a:gd name="connsiteY42" fmla="*/ 179515 h 3332231"/>
                  <a:gd name="connsiteX43" fmla="*/ 1071475 w 3062959"/>
                  <a:gd name="connsiteY43" fmla="*/ 415127 h 3332231"/>
                  <a:gd name="connsiteX44" fmla="*/ 1256599 w 3062959"/>
                  <a:gd name="connsiteY4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649286 w 3062959"/>
                  <a:gd name="connsiteY23" fmla="*/ 3332231 h 3332231"/>
                  <a:gd name="connsiteX24" fmla="*/ 1940996 w 3062959"/>
                  <a:gd name="connsiteY24" fmla="*/ 3158327 h 3332231"/>
                  <a:gd name="connsiteX25" fmla="*/ 2041973 w 3062959"/>
                  <a:gd name="connsiteY25" fmla="*/ 2838567 h 3332231"/>
                  <a:gd name="connsiteX26" fmla="*/ 1884898 w 3062959"/>
                  <a:gd name="connsiteY26" fmla="*/ 2445880 h 3332231"/>
                  <a:gd name="connsiteX27" fmla="*/ 3062959 w 3062959"/>
                  <a:gd name="connsiteY27" fmla="*/ 2518807 h 3332231"/>
                  <a:gd name="connsiteX28" fmla="*/ 2984422 w 3062959"/>
                  <a:gd name="connsiteY28" fmla="*/ 1778312 h 3332231"/>
                  <a:gd name="connsiteX29" fmla="*/ 2832957 w 3062959"/>
                  <a:gd name="connsiteY29" fmla="*/ 2002705 h 3332231"/>
                  <a:gd name="connsiteX30" fmla="*/ 2597345 w 3062959"/>
                  <a:gd name="connsiteY30" fmla="*/ 2025144 h 3332231"/>
                  <a:gd name="connsiteX31" fmla="*/ 2350513 w 3062959"/>
                  <a:gd name="connsiteY31" fmla="*/ 1907338 h 3332231"/>
                  <a:gd name="connsiteX32" fmla="*/ 2215877 w 3062959"/>
                  <a:gd name="connsiteY32" fmla="*/ 1677335 h 3332231"/>
                  <a:gd name="connsiteX33" fmla="*/ 2221487 w 3062959"/>
                  <a:gd name="connsiteY33" fmla="*/ 1402454 h 3332231"/>
                  <a:gd name="connsiteX34" fmla="*/ 2367342 w 3062959"/>
                  <a:gd name="connsiteY34" fmla="*/ 1211721 h 3332231"/>
                  <a:gd name="connsiteX35" fmla="*/ 2636613 w 3062959"/>
                  <a:gd name="connsiteY35" fmla="*/ 1099524 h 3332231"/>
                  <a:gd name="connsiteX36" fmla="*/ 2984422 w 3062959"/>
                  <a:gd name="connsiteY36" fmla="*/ 1312697 h 3332231"/>
                  <a:gd name="connsiteX37" fmla="*/ 3062959 w 3062959"/>
                  <a:gd name="connsiteY37" fmla="*/ 532933 h 3332231"/>
                  <a:gd name="connsiteX38" fmla="*/ 1912947 w 3062959"/>
                  <a:gd name="connsiteY38" fmla="*/ 757326 h 3332231"/>
                  <a:gd name="connsiteX39" fmla="*/ 2036363 w 3062959"/>
                  <a:gd name="connsiteY39" fmla="*/ 415127 h 3332231"/>
                  <a:gd name="connsiteX40" fmla="*/ 1896118 w 3062959"/>
                  <a:gd name="connsiteY40" fmla="*/ 140246 h 3332231"/>
                  <a:gd name="connsiteX41" fmla="*/ 1660505 w 3062959"/>
                  <a:gd name="connsiteY41" fmla="*/ 0 h 3332231"/>
                  <a:gd name="connsiteX42" fmla="*/ 1351966 w 3062959"/>
                  <a:gd name="connsiteY42" fmla="*/ 33659 h 3332231"/>
                  <a:gd name="connsiteX43" fmla="*/ 1161232 w 3062959"/>
                  <a:gd name="connsiteY43" fmla="*/ 179515 h 3332231"/>
                  <a:gd name="connsiteX44" fmla="*/ 1071475 w 3062959"/>
                  <a:gd name="connsiteY44" fmla="*/ 415127 h 3332231"/>
                  <a:gd name="connsiteX45" fmla="*/ 1256599 w 3062959"/>
                  <a:gd name="connsiteY4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0019 w 3062959"/>
                  <a:gd name="connsiteY25" fmla="*/ 3332231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884898 w 3062959"/>
                  <a:gd name="connsiteY29" fmla="*/ 2445880 h 3332231"/>
                  <a:gd name="connsiteX30" fmla="*/ 3062959 w 3062959"/>
                  <a:gd name="connsiteY30" fmla="*/ 2518807 h 3332231"/>
                  <a:gd name="connsiteX31" fmla="*/ 2984422 w 3062959"/>
                  <a:gd name="connsiteY31" fmla="*/ 1778312 h 3332231"/>
                  <a:gd name="connsiteX32" fmla="*/ 2832957 w 3062959"/>
                  <a:gd name="connsiteY32" fmla="*/ 2002705 h 3332231"/>
                  <a:gd name="connsiteX33" fmla="*/ 2597345 w 3062959"/>
                  <a:gd name="connsiteY33" fmla="*/ 2025144 h 3332231"/>
                  <a:gd name="connsiteX34" fmla="*/ 2350513 w 3062959"/>
                  <a:gd name="connsiteY34" fmla="*/ 1907338 h 3332231"/>
                  <a:gd name="connsiteX35" fmla="*/ 2215877 w 3062959"/>
                  <a:gd name="connsiteY35" fmla="*/ 1677335 h 3332231"/>
                  <a:gd name="connsiteX36" fmla="*/ 2221487 w 3062959"/>
                  <a:gd name="connsiteY36" fmla="*/ 1402454 h 3332231"/>
                  <a:gd name="connsiteX37" fmla="*/ 2367342 w 3062959"/>
                  <a:gd name="connsiteY37" fmla="*/ 1211721 h 3332231"/>
                  <a:gd name="connsiteX38" fmla="*/ 2636613 w 3062959"/>
                  <a:gd name="connsiteY38" fmla="*/ 1099524 h 3332231"/>
                  <a:gd name="connsiteX39" fmla="*/ 2984422 w 3062959"/>
                  <a:gd name="connsiteY39" fmla="*/ 1312697 h 3332231"/>
                  <a:gd name="connsiteX40" fmla="*/ 3062959 w 3062959"/>
                  <a:gd name="connsiteY40" fmla="*/ 532933 h 3332231"/>
                  <a:gd name="connsiteX41" fmla="*/ 1912947 w 3062959"/>
                  <a:gd name="connsiteY41" fmla="*/ 757326 h 3332231"/>
                  <a:gd name="connsiteX42" fmla="*/ 2036363 w 3062959"/>
                  <a:gd name="connsiteY42" fmla="*/ 415127 h 3332231"/>
                  <a:gd name="connsiteX43" fmla="*/ 1896118 w 3062959"/>
                  <a:gd name="connsiteY43" fmla="*/ 140246 h 3332231"/>
                  <a:gd name="connsiteX44" fmla="*/ 1660505 w 3062959"/>
                  <a:gd name="connsiteY44" fmla="*/ 0 h 3332231"/>
                  <a:gd name="connsiteX45" fmla="*/ 1351966 w 3062959"/>
                  <a:gd name="connsiteY45" fmla="*/ 33659 h 3332231"/>
                  <a:gd name="connsiteX46" fmla="*/ 1161232 w 3062959"/>
                  <a:gd name="connsiteY46" fmla="*/ 179515 h 3332231"/>
                  <a:gd name="connsiteX47" fmla="*/ 1071475 w 3062959"/>
                  <a:gd name="connsiteY47" fmla="*/ 415127 h 3332231"/>
                  <a:gd name="connsiteX48" fmla="*/ 1256599 w 3062959"/>
                  <a:gd name="connsiteY4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32957 w 3062959"/>
                  <a:gd name="connsiteY33" fmla="*/ 2002705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13924 w 3062959"/>
                  <a:gd name="connsiteY43" fmla="*/ 40390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896118 w 3062959"/>
                  <a:gd name="connsiteY45" fmla="*/ 140246 h 3332231"/>
                  <a:gd name="connsiteX46" fmla="*/ 1660505 w 3062959"/>
                  <a:gd name="connsiteY46" fmla="*/ 0 h 3332231"/>
                  <a:gd name="connsiteX47" fmla="*/ 1351966 w 3062959"/>
                  <a:gd name="connsiteY47" fmla="*/ 33659 h 3332231"/>
                  <a:gd name="connsiteX48" fmla="*/ 1161232 w 3062959"/>
                  <a:gd name="connsiteY48" fmla="*/ 179515 h 3332231"/>
                  <a:gd name="connsiteX49" fmla="*/ 1071475 w 3062959"/>
                  <a:gd name="connsiteY49" fmla="*/ 415127 h 3332231"/>
                  <a:gd name="connsiteX50" fmla="*/ 1256599 w 3062959"/>
                  <a:gd name="connsiteY5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660505 w 3062959"/>
                  <a:gd name="connsiteY47" fmla="*/ 0 h 3332231"/>
                  <a:gd name="connsiteX48" fmla="*/ 1351966 w 3062959"/>
                  <a:gd name="connsiteY48" fmla="*/ 33659 h 3332231"/>
                  <a:gd name="connsiteX49" fmla="*/ 1161232 w 3062959"/>
                  <a:gd name="connsiteY49" fmla="*/ 179515 h 3332231"/>
                  <a:gd name="connsiteX50" fmla="*/ 1071475 w 3062959"/>
                  <a:gd name="connsiteY50" fmla="*/ 415127 h 3332231"/>
                  <a:gd name="connsiteX51" fmla="*/ 1256599 w 3062959"/>
                  <a:gd name="connsiteY5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351966 w 3062959"/>
                  <a:gd name="connsiteY49" fmla="*/ 33659 h 3332231"/>
                  <a:gd name="connsiteX50" fmla="*/ 1161232 w 3062959"/>
                  <a:gd name="connsiteY50" fmla="*/ 179515 h 3332231"/>
                  <a:gd name="connsiteX51" fmla="*/ 1071475 w 3062959"/>
                  <a:gd name="connsiteY51" fmla="*/ 415127 h 3332231"/>
                  <a:gd name="connsiteX52" fmla="*/ 1256599 w 3062959"/>
                  <a:gd name="connsiteY5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161232 w 3062959"/>
                  <a:gd name="connsiteY51" fmla="*/ 179515 h 3332231"/>
                  <a:gd name="connsiteX52" fmla="*/ 1071475 w 3062959"/>
                  <a:gd name="connsiteY52" fmla="*/ 415127 h 3332231"/>
                  <a:gd name="connsiteX53" fmla="*/ 1256599 w 3062959"/>
                  <a:gd name="connsiteY5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71475 w 3062959"/>
                  <a:gd name="connsiteY53" fmla="*/ 415127 h 3332231"/>
                  <a:gd name="connsiteX54" fmla="*/ 1256599 w 3062959"/>
                  <a:gd name="connsiteY5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256599 w 3062959"/>
                  <a:gd name="connsiteY5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256599 w 3062959"/>
                  <a:gd name="connsiteY0" fmla="*/ 746106 h 3332231"/>
                  <a:gd name="connsiteX1" fmla="*/ 230002 w 3062959"/>
                  <a:gd name="connsiteY1" fmla="*/ 63952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956373 w 2956373"/>
                  <a:gd name="connsiteY31" fmla="*/ 251880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748810 w 2956373"/>
                  <a:gd name="connsiteY31" fmla="*/ 250197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14901 w 2877836"/>
                  <a:gd name="connsiteY36" fmla="*/ 1626847 h 3332231"/>
                  <a:gd name="connsiteX37" fmla="*/ 2120510 w 2877836"/>
                  <a:gd name="connsiteY37" fmla="*/ 1368795 h 3332231"/>
                  <a:gd name="connsiteX38" fmla="*/ 2260756 w 2877836"/>
                  <a:gd name="connsiteY38" fmla="*/ 1211721 h 3332231"/>
                  <a:gd name="connsiteX39" fmla="*/ 2558076 w 2877836"/>
                  <a:gd name="connsiteY39" fmla="*/ 1161232 h 3332231"/>
                  <a:gd name="connsiteX40" fmla="*/ 2877836 w 2877836"/>
                  <a:gd name="connsiteY40" fmla="*/ 1312697 h 3332231"/>
                  <a:gd name="connsiteX41" fmla="*/ 2760029 w 2877836"/>
                  <a:gd name="connsiteY41" fmla="*/ 577812 h 3332231"/>
                  <a:gd name="connsiteX42" fmla="*/ 1806361 w 2877836"/>
                  <a:gd name="connsiteY42" fmla="*/ 757326 h 3332231"/>
                  <a:gd name="connsiteX43" fmla="*/ 1868069 w 2877836"/>
                  <a:gd name="connsiteY43" fmla="*/ 611470 h 3332231"/>
                  <a:gd name="connsiteX44" fmla="*/ 1907338 w 2877836"/>
                  <a:gd name="connsiteY44" fmla="*/ 403907 h 3332231"/>
                  <a:gd name="connsiteX45" fmla="*/ 1873678 w 2877836"/>
                  <a:gd name="connsiteY45" fmla="*/ 258052 h 3332231"/>
                  <a:gd name="connsiteX46" fmla="*/ 1789532 w 2877836"/>
                  <a:gd name="connsiteY46" fmla="*/ 140246 h 3332231"/>
                  <a:gd name="connsiteX47" fmla="*/ 1688555 w 2877836"/>
                  <a:gd name="connsiteY47" fmla="*/ 67318 h 3332231"/>
                  <a:gd name="connsiteX48" fmla="*/ 1553919 w 2877836"/>
                  <a:gd name="connsiteY48" fmla="*/ 0 h 3332231"/>
                  <a:gd name="connsiteX49" fmla="*/ 1380015 w 2877836"/>
                  <a:gd name="connsiteY49" fmla="*/ 0 h 3332231"/>
                  <a:gd name="connsiteX50" fmla="*/ 1245380 w 2877836"/>
                  <a:gd name="connsiteY50" fmla="*/ 33659 h 3332231"/>
                  <a:gd name="connsiteX51" fmla="*/ 1127573 w 2877836"/>
                  <a:gd name="connsiteY51" fmla="*/ 100977 h 3332231"/>
                  <a:gd name="connsiteX52" fmla="*/ 1054646 w 2877836"/>
                  <a:gd name="connsiteY52" fmla="*/ 179515 h 3332231"/>
                  <a:gd name="connsiteX53" fmla="*/ 992937 w 2877836"/>
                  <a:gd name="connsiteY53" fmla="*/ 263661 h 3332231"/>
                  <a:gd name="connsiteX54" fmla="*/ 964889 w 2877836"/>
                  <a:gd name="connsiteY54" fmla="*/ 415127 h 3332231"/>
                  <a:gd name="connsiteX55" fmla="*/ 998547 w 2877836"/>
                  <a:gd name="connsiteY55" fmla="*/ 555372 h 3332231"/>
                  <a:gd name="connsiteX56" fmla="*/ 1150013 w 2877836"/>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120510 w 2877836"/>
                  <a:gd name="connsiteY38" fmla="*/ 1368795 h 3332231"/>
                  <a:gd name="connsiteX39" fmla="*/ 2260756 w 2877836"/>
                  <a:gd name="connsiteY39" fmla="*/ 1211721 h 3332231"/>
                  <a:gd name="connsiteX40" fmla="*/ 2558076 w 2877836"/>
                  <a:gd name="connsiteY40" fmla="*/ 1161232 h 3332231"/>
                  <a:gd name="connsiteX41" fmla="*/ 2877836 w 2877836"/>
                  <a:gd name="connsiteY41" fmla="*/ 1312697 h 3332231"/>
                  <a:gd name="connsiteX42" fmla="*/ 2760029 w 2877836"/>
                  <a:gd name="connsiteY42" fmla="*/ 577812 h 3332231"/>
                  <a:gd name="connsiteX43" fmla="*/ 1806361 w 2877836"/>
                  <a:gd name="connsiteY43" fmla="*/ 757326 h 3332231"/>
                  <a:gd name="connsiteX44" fmla="*/ 1868069 w 2877836"/>
                  <a:gd name="connsiteY44" fmla="*/ 611470 h 3332231"/>
                  <a:gd name="connsiteX45" fmla="*/ 1907338 w 2877836"/>
                  <a:gd name="connsiteY45" fmla="*/ 403907 h 3332231"/>
                  <a:gd name="connsiteX46" fmla="*/ 1873678 w 2877836"/>
                  <a:gd name="connsiteY46" fmla="*/ 258052 h 3332231"/>
                  <a:gd name="connsiteX47" fmla="*/ 1789532 w 2877836"/>
                  <a:gd name="connsiteY47" fmla="*/ 140246 h 3332231"/>
                  <a:gd name="connsiteX48" fmla="*/ 1688555 w 2877836"/>
                  <a:gd name="connsiteY48" fmla="*/ 67318 h 3332231"/>
                  <a:gd name="connsiteX49" fmla="*/ 1553919 w 2877836"/>
                  <a:gd name="connsiteY49" fmla="*/ 0 h 3332231"/>
                  <a:gd name="connsiteX50" fmla="*/ 1380015 w 2877836"/>
                  <a:gd name="connsiteY50" fmla="*/ 0 h 3332231"/>
                  <a:gd name="connsiteX51" fmla="*/ 1245380 w 2877836"/>
                  <a:gd name="connsiteY51" fmla="*/ 33659 h 3332231"/>
                  <a:gd name="connsiteX52" fmla="*/ 1127573 w 2877836"/>
                  <a:gd name="connsiteY52" fmla="*/ 100977 h 3332231"/>
                  <a:gd name="connsiteX53" fmla="*/ 1054646 w 2877836"/>
                  <a:gd name="connsiteY53" fmla="*/ 179515 h 3332231"/>
                  <a:gd name="connsiteX54" fmla="*/ 992937 w 2877836"/>
                  <a:gd name="connsiteY54" fmla="*/ 263661 h 3332231"/>
                  <a:gd name="connsiteX55" fmla="*/ 964889 w 2877836"/>
                  <a:gd name="connsiteY55" fmla="*/ 415127 h 3332231"/>
                  <a:gd name="connsiteX56" fmla="*/ 998547 w 2877836"/>
                  <a:gd name="connsiteY56" fmla="*/ 555372 h 3332231"/>
                  <a:gd name="connsiteX57" fmla="*/ 1150013 w 2877836"/>
                  <a:gd name="connsiteY57"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260756 w 2877836"/>
                  <a:gd name="connsiteY40" fmla="*/ 1211721 h 3332231"/>
                  <a:gd name="connsiteX41" fmla="*/ 2558076 w 2877836"/>
                  <a:gd name="connsiteY41" fmla="*/ 1161232 h 3332231"/>
                  <a:gd name="connsiteX42" fmla="*/ 2877836 w 2877836"/>
                  <a:gd name="connsiteY42" fmla="*/ 1312697 h 3332231"/>
                  <a:gd name="connsiteX43" fmla="*/ 2760029 w 2877836"/>
                  <a:gd name="connsiteY43" fmla="*/ 577812 h 3332231"/>
                  <a:gd name="connsiteX44" fmla="*/ 1806361 w 2877836"/>
                  <a:gd name="connsiteY44" fmla="*/ 757326 h 3332231"/>
                  <a:gd name="connsiteX45" fmla="*/ 1868069 w 2877836"/>
                  <a:gd name="connsiteY45" fmla="*/ 611470 h 3332231"/>
                  <a:gd name="connsiteX46" fmla="*/ 1907338 w 2877836"/>
                  <a:gd name="connsiteY46" fmla="*/ 403907 h 3332231"/>
                  <a:gd name="connsiteX47" fmla="*/ 1873678 w 2877836"/>
                  <a:gd name="connsiteY47" fmla="*/ 258052 h 3332231"/>
                  <a:gd name="connsiteX48" fmla="*/ 1789532 w 2877836"/>
                  <a:gd name="connsiteY48" fmla="*/ 140246 h 3332231"/>
                  <a:gd name="connsiteX49" fmla="*/ 1688555 w 2877836"/>
                  <a:gd name="connsiteY49" fmla="*/ 67318 h 3332231"/>
                  <a:gd name="connsiteX50" fmla="*/ 1553919 w 2877836"/>
                  <a:gd name="connsiteY50" fmla="*/ 0 h 3332231"/>
                  <a:gd name="connsiteX51" fmla="*/ 1380015 w 2877836"/>
                  <a:gd name="connsiteY51" fmla="*/ 0 h 3332231"/>
                  <a:gd name="connsiteX52" fmla="*/ 1245380 w 2877836"/>
                  <a:gd name="connsiteY52" fmla="*/ 33659 h 3332231"/>
                  <a:gd name="connsiteX53" fmla="*/ 1127573 w 2877836"/>
                  <a:gd name="connsiteY53" fmla="*/ 100977 h 3332231"/>
                  <a:gd name="connsiteX54" fmla="*/ 1054646 w 2877836"/>
                  <a:gd name="connsiteY54" fmla="*/ 179515 h 3332231"/>
                  <a:gd name="connsiteX55" fmla="*/ 992937 w 2877836"/>
                  <a:gd name="connsiteY55" fmla="*/ 263661 h 3332231"/>
                  <a:gd name="connsiteX56" fmla="*/ 964889 w 2877836"/>
                  <a:gd name="connsiteY56" fmla="*/ 415127 h 3332231"/>
                  <a:gd name="connsiteX57" fmla="*/ 998547 w 2877836"/>
                  <a:gd name="connsiteY57" fmla="*/ 555372 h 3332231"/>
                  <a:gd name="connsiteX58" fmla="*/ 1150013 w 2877836"/>
                  <a:gd name="connsiteY58"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558076 w 2877836"/>
                  <a:gd name="connsiteY42" fmla="*/ 1161232 h 3332231"/>
                  <a:gd name="connsiteX43" fmla="*/ 2877836 w 2877836"/>
                  <a:gd name="connsiteY43" fmla="*/ 1312697 h 3332231"/>
                  <a:gd name="connsiteX44" fmla="*/ 2760029 w 2877836"/>
                  <a:gd name="connsiteY44" fmla="*/ 577812 h 3332231"/>
                  <a:gd name="connsiteX45" fmla="*/ 1806361 w 2877836"/>
                  <a:gd name="connsiteY45" fmla="*/ 757326 h 3332231"/>
                  <a:gd name="connsiteX46" fmla="*/ 1868069 w 2877836"/>
                  <a:gd name="connsiteY46" fmla="*/ 611470 h 3332231"/>
                  <a:gd name="connsiteX47" fmla="*/ 1907338 w 2877836"/>
                  <a:gd name="connsiteY47" fmla="*/ 403907 h 3332231"/>
                  <a:gd name="connsiteX48" fmla="*/ 1873678 w 2877836"/>
                  <a:gd name="connsiteY48" fmla="*/ 258052 h 3332231"/>
                  <a:gd name="connsiteX49" fmla="*/ 1789532 w 2877836"/>
                  <a:gd name="connsiteY49" fmla="*/ 140246 h 3332231"/>
                  <a:gd name="connsiteX50" fmla="*/ 1688555 w 2877836"/>
                  <a:gd name="connsiteY50" fmla="*/ 67318 h 3332231"/>
                  <a:gd name="connsiteX51" fmla="*/ 1553919 w 2877836"/>
                  <a:gd name="connsiteY51" fmla="*/ 0 h 3332231"/>
                  <a:gd name="connsiteX52" fmla="*/ 1380015 w 2877836"/>
                  <a:gd name="connsiteY52" fmla="*/ 0 h 3332231"/>
                  <a:gd name="connsiteX53" fmla="*/ 1245380 w 2877836"/>
                  <a:gd name="connsiteY53" fmla="*/ 33659 h 3332231"/>
                  <a:gd name="connsiteX54" fmla="*/ 1127573 w 2877836"/>
                  <a:gd name="connsiteY54" fmla="*/ 100977 h 3332231"/>
                  <a:gd name="connsiteX55" fmla="*/ 1054646 w 2877836"/>
                  <a:gd name="connsiteY55" fmla="*/ 179515 h 3332231"/>
                  <a:gd name="connsiteX56" fmla="*/ 992937 w 2877836"/>
                  <a:gd name="connsiteY56" fmla="*/ 263661 h 3332231"/>
                  <a:gd name="connsiteX57" fmla="*/ 964889 w 2877836"/>
                  <a:gd name="connsiteY57" fmla="*/ 415127 h 3332231"/>
                  <a:gd name="connsiteX58" fmla="*/ 998547 w 2877836"/>
                  <a:gd name="connsiteY58" fmla="*/ 555372 h 3332231"/>
                  <a:gd name="connsiteX59" fmla="*/ 1150013 w 2877836"/>
                  <a:gd name="connsiteY59"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877836 w 2877836"/>
                  <a:gd name="connsiteY44" fmla="*/ 1312697 h 3332231"/>
                  <a:gd name="connsiteX45" fmla="*/ 2760029 w 2877836"/>
                  <a:gd name="connsiteY45" fmla="*/ 577812 h 3332231"/>
                  <a:gd name="connsiteX46" fmla="*/ 1806361 w 2877836"/>
                  <a:gd name="connsiteY46" fmla="*/ 757326 h 3332231"/>
                  <a:gd name="connsiteX47" fmla="*/ 1868069 w 2877836"/>
                  <a:gd name="connsiteY47" fmla="*/ 611470 h 3332231"/>
                  <a:gd name="connsiteX48" fmla="*/ 1907338 w 2877836"/>
                  <a:gd name="connsiteY48" fmla="*/ 403907 h 3332231"/>
                  <a:gd name="connsiteX49" fmla="*/ 1873678 w 2877836"/>
                  <a:gd name="connsiteY49" fmla="*/ 258052 h 3332231"/>
                  <a:gd name="connsiteX50" fmla="*/ 1789532 w 2877836"/>
                  <a:gd name="connsiteY50" fmla="*/ 140246 h 3332231"/>
                  <a:gd name="connsiteX51" fmla="*/ 1688555 w 2877836"/>
                  <a:gd name="connsiteY51" fmla="*/ 67318 h 3332231"/>
                  <a:gd name="connsiteX52" fmla="*/ 1553919 w 2877836"/>
                  <a:gd name="connsiteY52" fmla="*/ 0 h 3332231"/>
                  <a:gd name="connsiteX53" fmla="*/ 1380015 w 2877836"/>
                  <a:gd name="connsiteY53" fmla="*/ 0 h 3332231"/>
                  <a:gd name="connsiteX54" fmla="*/ 1245380 w 2877836"/>
                  <a:gd name="connsiteY54" fmla="*/ 33659 h 3332231"/>
                  <a:gd name="connsiteX55" fmla="*/ 1127573 w 2877836"/>
                  <a:gd name="connsiteY55" fmla="*/ 100977 h 3332231"/>
                  <a:gd name="connsiteX56" fmla="*/ 1054646 w 2877836"/>
                  <a:gd name="connsiteY56" fmla="*/ 179515 h 3332231"/>
                  <a:gd name="connsiteX57" fmla="*/ 992937 w 2877836"/>
                  <a:gd name="connsiteY57" fmla="*/ 263661 h 3332231"/>
                  <a:gd name="connsiteX58" fmla="*/ 964889 w 2877836"/>
                  <a:gd name="connsiteY58" fmla="*/ 415127 h 3332231"/>
                  <a:gd name="connsiteX59" fmla="*/ 998547 w 2877836"/>
                  <a:gd name="connsiteY59" fmla="*/ 555372 h 3332231"/>
                  <a:gd name="connsiteX60" fmla="*/ 1150013 w 2877836"/>
                  <a:gd name="connsiteY60"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715151 w 2877836"/>
                  <a:gd name="connsiteY44" fmla="*/ 1200501 h 3332231"/>
                  <a:gd name="connsiteX45" fmla="*/ 2877836 w 2877836"/>
                  <a:gd name="connsiteY45" fmla="*/ 1312697 h 3332231"/>
                  <a:gd name="connsiteX46" fmla="*/ 2760029 w 2877836"/>
                  <a:gd name="connsiteY46" fmla="*/ 577812 h 3332231"/>
                  <a:gd name="connsiteX47" fmla="*/ 1806361 w 2877836"/>
                  <a:gd name="connsiteY47" fmla="*/ 757326 h 3332231"/>
                  <a:gd name="connsiteX48" fmla="*/ 1868069 w 2877836"/>
                  <a:gd name="connsiteY48" fmla="*/ 611470 h 3332231"/>
                  <a:gd name="connsiteX49" fmla="*/ 1907338 w 2877836"/>
                  <a:gd name="connsiteY49" fmla="*/ 403907 h 3332231"/>
                  <a:gd name="connsiteX50" fmla="*/ 1873678 w 2877836"/>
                  <a:gd name="connsiteY50" fmla="*/ 258052 h 3332231"/>
                  <a:gd name="connsiteX51" fmla="*/ 1789532 w 2877836"/>
                  <a:gd name="connsiteY51" fmla="*/ 140246 h 3332231"/>
                  <a:gd name="connsiteX52" fmla="*/ 1688555 w 2877836"/>
                  <a:gd name="connsiteY52" fmla="*/ 67318 h 3332231"/>
                  <a:gd name="connsiteX53" fmla="*/ 1553919 w 2877836"/>
                  <a:gd name="connsiteY53" fmla="*/ 0 h 3332231"/>
                  <a:gd name="connsiteX54" fmla="*/ 1380015 w 2877836"/>
                  <a:gd name="connsiteY54" fmla="*/ 0 h 3332231"/>
                  <a:gd name="connsiteX55" fmla="*/ 1245380 w 2877836"/>
                  <a:gd name="connsiteY55" fmla="*/ 33659 h 3332231"/>
                  <a:gd name="connsiteX56" fmla="*/ 1127573 w 2877836"/>
                  <a:gd name="connsiteY56" fmla="*/ 100977 h 3332231"/>
                  <a:gd name="connsiteX57" fmla="*/ 1054646 w 2877836"/>
                  <a:gd name="connsiteY57" fmla="*/ 179515 h 3332231"/>
                  <a:gd name="connsiteX58" fmla="*/ 992937 w 2877836"/>
                  <a:gd name="connsiteY58" fmla="*/ 263661 h 3332231"/>
                  <a:gd name="connsiteX59" fmla="*/ 964889 w 2877836"/>
                  <a:gd name="connsiteY59" fmla="*/ 415127 h 3332231"/>
                  <a:gd name="connsiteX60" fmla="*/ 998547 w 2877836"/>
                  <a:gd name="connsiteY60" fmla="*/ 555372 h 3332231"/>
                  <a:gd name="connsiteX61" fmla="*/ 1150013 w 2877836"/>
                  <a:gd name="connsiteY61"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15151 w 2877836"/>
                  <a:gd name="connsiteY33" fmla="*/ 1924168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77836" h="3332231">
                    <a:moveTo>
                      <a:pt x="1150013" y="746106"/>
                    </a:moveTo>
                    <a:lnTo>
                      <a:pt x="123416" y="639520"/>
                    </a:lnTo>
                    <a:lnTo>
                      <a:pt x="0" y="1318307"/>
                    </a:lnTo>
                    <a:lnTo>
                      <a:pt x="151465" y="1172452"/>
                    </a:lnTo>
                    <a:lnTo>
                      <a:pt x="370248" y="1093915"/>
                    </a:lnTo>
                    <a:lnTo>
                      <a:pt x="549762" y="1166842"/>
                    </a:lnTo>
                    <a:lnTo>
                      <a:pt x="667569" y="1267819"/>
                    </a:lnTo>
                    <a:lnTo>
                      <a:pt x="757326" y="1402454"/>
                    </a:lnTo>
                    <a:lnTo>
                      <a:pt x="779765" y="1593188"/>
                    </a:lnTo>
                    <a:lnTo>
                      <a:pt x="751716" y="1739043"/>
                    </a:lnTo>
                    <a:lnTo>
                      <a:pt x="628300" y="1901728"/>
                    </a:lnTo>
                    <a:lnTo>
                      <a:pt x="488054" y="2002705"/>
                    </a:lnTo>
                    <a:lnTo>
                      <a:pt x="297321" y="2036364"/>
                    </a:lnTo>
                    <a:lnTo>
                      <a:pt x="134636" y="1974656"/>
                    </a:lnTo>
                    <a:lnTo>
                      <a:pt x="0" y="1800751"/>
                    </a:lnTo>
                    <a:lnTo>
                      <a:pt x="95367" y="2507588"/>
                    </a:lnTo>
                    <a:lnTo>
                      <a:pt x="1150013" y="2423441"/>
                    </a:lnTo>
                    <a:lnTo>
                      <a:pt x="1032206" y="2586125"/>
                    </a:lnTo>
                    <a:lnTo>
                      <a:pt x="964889" y="2754420"/>
                    </a:lnTo>
                    <a:lnTo>
                      <a:pt x="953669" y="2950763"/>
                    </a:lnTo>
                    <a:lnTo>
                      <a:pt x="1037816" y="3135888"/>
                    </a:lnTo>
                    <a:lnTo>
                      <a:pt x="1144402" y="3242474"/>
                    </a:lnTo>
                    <a:lnTo>
                      <a:pt x="1273429" y="3292962"/>
                    </a:lnTo>
                    <a:lnTo>
                      <a:pt x="1391234" y="3332231"/>
                    </a:lnTo>
                    <a:lnTo>
                      <a:pt x="1542700" y="3332231"/>
                    </a:lnTo>
                    <a:lnTo>
                      <a:pt x="1739043" y="3253693"/>
                    </a:lnTo>
                    <a:lnTo>
                      <a:pt x="1834410" y="3158327"/>
                    </a:lnTo>
                    <a:lnTo>
                      <a:pt x="1924167" y="3012471"/>
                    </a:lnTo>
                    <a:lnTo>
                      <a:pt x="1935387" y="2838567"/>
                    </a:lnTo>
                    <a:lnTo>
                      <a:pt x="1879288" y="2636614"/>
                    </a:lnTo>
                    <a:lnTo>
                      <a:pt x="1778312" y="2445880"/>
                    </a:lnTo>
                    <a:lnTo>
                      <a:pt x="2748810" y="2501977"/>
                    </a:lnTo>
                    <a:lnTo>
                      <a:pt x="2877836" y="1778312"/>
                    </a:lnTo>
                    <a:lnTo>
                      <a:pt x="2715151" y="1924168"/>
                    </a:lnTo>
                    <a:lnTo>
                      <a:pt x="2513198" y="1985875"/>
                    </a:lnTo>
                    <a:lnTo>
                      <a:pt x="2350513" y="1946606"/>
                    </a:lnTo>
                    <a:lnTo>
                      <a:pt x="2238318" y="1879289"/>
                    </a:lnTo>
                    <a:lnTo>
                      <a:pt x="2159779" y="1755873"/>
                    </a:lnTo>
                    <a:lnTo>
                      <a:pt x="2114901" y="1626847"/>
                    </a:lnTo>
                    <a:lnTo>
                      <a:pt x="2092461" y="1480992"/>
                    </a:lnTo>
                    <a:lnTo>
                      <a:pt x="2120510" y="1368795"/>
                    </a:lnTo>
                    <a:lnTo>
                      <a:pt x="2187828" y="1273428"/>
                    </a:lnTo>
                    <a:lnTo>
                      <a:pt x="2260756" y="1211721"/>
                    </a:lnTo>
                    <a:lnTo>
                      <a:pt x="2401001" y="1161232"/>
                    </a:lnTo>
                    <a:lnTo>
                      <a:pt x="2558076" y="1161232"/>
                    </a:lnTo>
                    <a:lnTo>
                      <a:pt x="2715151" y="1200501"/>
                    </a:lnTo>
                    <a:lnTo>
                      <a:pt x="2877836" y="1312697"/>
                    </a:lnTo>
                    <a:lnTo>
                      <a:pt x="2760029" y="577812"/>
                    </a:lnTo>
                    <a:lnTo>
                      <a:pt x="1806361" y="757326"/>
                    </a:lnTo>
                    <a:lnTo>
                      <a:pt x="1868069" y="611470"/>
                    </a:lnTo>
                    <a:lnTo>
                      <a:pt x="1907338" y="403907"/>
                    </a:lnTo>
                    <a:lnTo>
                      <a:pt x="1873678" y="258052"/>
                    </a:lnTo>
                    <a:lnTo>
                      <a:pt x="1789532" y="140246"/>
                    </a:lnTo>
                    <a:lnTo>
                      <a:pt x="1688555" y="67318"/>
                    </a:lnTo>
                    <a:lnTo>
                      <a:pt x="1553919" y="0"/>
                    </a:lnTo>
                    <a:lnTo>
                      <a:pt x="1380015" y="0"/>
                    </a:lnTo>
                    <a:lnTo>
                      <a:pt x="1245380" y="33659"/>
                    </a:lnTo>
                    <a:lnTo>
                      <a:pt x="1127573" y="100977"/>
                    </a:lnTo>
                    <a:lnTo>
                      <a:pt x="1054646" y="179515"/>
                    </a:lnTo>
                    <a:lnTo>
                      <a:pt x="992937" y="263661"/>
                    </a:lnTo>
                    <a:lnTo>
                      <a:pt x="964889" y="415127"/>
                    </a:lnTo>
                    <a:lnTo>
                      <a:pt x="998547" y="555372"/>
                    </a:lnTo>
                    <a:lnTo>
                      <a:pt x="1150013" y="746106"/>
                    </a:lnTo>
                    <a:close/>
                  </a:path>
                </a:pathLst>
              </a:custGeom>
              <a:solidFill>
                <a:schemeClr val="accent1"/>
              </a:solidFill>
              <a:ln>
                <a:solidFill>
                  <a:schemeClr val="accent1">
                    <a:lumMod val="75000"/>
                  </a:schemeClr>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rot="21134260">
                <a:off x="1588333" y="2359421"/>
                <a:ext cx="1571264" cy="353943"/>
              </a:xfrm>
              <a:prstGeom prst="rect">
                <a:avLst/>
              </a:prstGeom>
              <a:noFill/>
              <a:ln>
                <a:noFill/>
              </a:ln>
            </p:spPr>
            <p:txBody>
              <a:bodyPr wrap="none" rtlCol="0">
                <a:spAutoFit/>
              </a:bodyPr>
              <a:lstStyle/>
              <a:p>
                <a:pPr algn="ctr"/>
                <a:r>
                  <a:rPr lang="en-US" sz="1700" dirty="0" smtClean="0">
                    <a:solidFill>
                      <a:schemeClr val="bg1"/>
                    </a:solidFill>
                  </a:rPr>
                  <a:t>Authentication</a:t>
                </a:r>
              </a:p>
            </p:txBody>
          </p:sp>
        </p:grpSp>
      </p:grpSp>
      <p:grpSp>
        <p:nvGrpSpPr>
          <p:cNvPr id="59" name="Group 58"/>
          <p:cNvGrpSpPr/>
          <p:nvPr/>
        </p:nvGrpSpPr>
        <p:grpSpPr>
          <a:xfrm>
            <a:off x="2259842" y="3777643"/>
            <a:ext cx="2567725" cy="1934227"/>
            <a:chOff x="2127435" y="3070455"/>
            <a:chExt cx="2739595" cy="2223505"/>
          </a:xfrm>
        </p:grpSpPr>
        <p:sp>
          <p:nvSpPr>
            <p:cNvPr id="42" name="Freeform 41"/>
            <p:cNvSpPr/>
            <p:nvPr/>
          </p:nvSpPr>
          <p:spPr>
            <a:xfrm rot="15886408">
              <a:off x="2442183" y="2869113"/>
              <a:ext cx="2156169" cy="2693525"/>
            </a:xfrm>
            <a:custGeom>
              <a:avLst/>
              <a:gdLst>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79289 w 2877836"/>
                <a:gd name="connsiteY29" fmla="*/ 667569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150013 w 2877836"/>
                <a:gd name="connsiteY0" fmla="*/ 746106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38794 w 2877836"/>
                <a:gd name="connsiteY10" fmla="*/ 2473929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50013 w 2877836"/>
                <a:gd name="connsiteY10" fmla="*/ 2423441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256599 w 2984422"/>
                <a:gd name="connsiteY0" fmla="*/ 746106 h 3332231"/>
                <a:gd name="connsiteX1" fmla="*/ 112196 w 2984422"/>
                <a:gd name="connsiteY1" fmla="*/ 650739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2984422"/>
                <a:gd name="connsiteY0" fmla="*/ 746106 h 3332231"/>
                <a:gd name="connsiteX1" fmla="*/ 0 w 2984422"/>
                <a:gd name="connsiteY1" fmla="*/ 622690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2984422 w 3062959"/>
                <a:gd name="connsiteY18" fmla="*/ 253563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3062959 w 3062959"/>
                <a:gd name="connsiteY18" fmla="*/ 251880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774155 w 3062959"/>
                <a:gd name="connsiteY5" fmla="*/ 1267819 h 3332231"/>
                <a:gd name="connsiteX6" fmla="*/ 886351 w 3062959"/>
                <a:gd name="connsiteY6" fmla="*/ 1593188 h 3332231"/>
                <a:gd name="connsiteX7" fmla="*/ 734886 w 3062959"/>
                <a:gd name="connsiteY7" fmla="*/ 1901728 h 3332231"/>
                <a:gd name="connsiteX8" fmla="*/ 403907 w 3062959"/>
                <a:gd name="connsiteY8" fmla="*/ 2036364 h 3332231"/>
                <a:gd name="connsiteX9" fmla="*/ 106586 w 3062959"/>
                <a:gd name="connsiteY9" fmla="*/ 1800751 h 3332231"/>
                <a:gd name="connsiteX10" fmla="*/ 0 w 3062959"/>
                <a:gd name="connsiteY10" fmla="*/ 2518807 h 3332231"/>
                <a:gd name="connsiteX11" fmla="*/ 1256599 w 3062959"/>
                <a:gd name="connsiteY11" fmla="*/ 2423441 h 3332231"/>
                <a:gd name="connsiteX12" fmla="*/ 1071475 w 3062959"/>
                <a:gd name="connsiteY12" fmla="*/ 2754420 h 3332231"/>
                <a:gd name="connsiteX13" fmla="*/ 1144402 w 3062959"/>
                <a:gd name="connsiteY13" fmla="*/ 3135888 h 3332231"/>
                <a:gd name="connsiteX14" fmla="*/ 1380015 w 3062959"/>
                <a:gd name="connsiteY14" fmla="*/ 3292962 h 3332231"/>
                <a:gd name="connsiteX15" fmla="*/ 1649286 w 3062959"/>
                <a:gd name="connsiteY15" fmla="*/ 3332231 h 3332231"/>
                <a:gd name="connsiteX16" fmla="*/ 1940996 w 3062959"/>
                <a:gd name="connsiteY16" fmla="*/ 3158327 h 3332231"/>
                <a:gd name="connsiteX17" fmla="*/ 2041973 w 3062959"/>
                <a:gd name="connsiteY17" fmla="*/ 2838567 h 3332231"/>
                <a:gd name="connsiteX18" fmla="*/ 1884898 w 3062959"/>
                <a:gd name="connsiteY18" fmla="*/ 2445880 h 3332231"/>
                <a:gd name="connsiteX19" fmla="*/ 3062959 w 3062959"/>
                <a:gd name="connsiteY19" fmla="*/ 2518807 h 3332231"/>
                <a:gd name="connsiteX20" fmla="*/ 2984422 w 3062959"/>
                <a:gd name="connsiteY20" fmla="*/ 1778312 h 3332231"/>
                <a:gd name="connsiteX21" fmla="*/ 2832957 w 3062959"/>
                <a:gd name="connsiteY21" fmla="*/ 2002705 h 3332231"/>
                <a:gd name="connsiteX22" fmla="*/ 2597345 w 3062959"/>
                <a:gd name="connsiteY22" fmla="*/ 2025144 h 3332231"/>
                <a:gd name="connsiteX23" fmla="*/ 2350513 w 3062959"/>
                <a:gd name="connsiteY23" fmla="*/ 1907338 h 3332231"/>
                <a:gd name="connsiteX24" fmla="*/ 2215877 w 3062959"/>
                <a:gd name="connsiteY24" fmla="*/ 1677335 h 3332231"/>
                <a:gd name="connsiteX25" fmla="*/ 2221487 w 3062959"/>
                <a:gd name="connsiteY25" fmla="*/ 1402454 h 3332231"/>
                <a:gd name="connsiteX26" fmla="*/ 2367342 w 3062959"/>
                <a:gd name="connsiteY26" fmla="*/ 1211721 h 3332231"/>
                <a:gd name="connsiteX27" fmla="*/ 2636613 w 3062959"/>
                <a:gd name="connsiteY27" fmla="*/ 1099524 h 3332231"/>
                <a:gd name="connsiteX28" fmla="*/ 2984422 w 3062959"/>
                <a:gd name="connsiteY28" fmla="*/ 1312697 h 3332231"/>
                <a:gd name="connsiteX29" fmla="*/ 3062959 w 3062959"/>
                <a:gd name="connsiteY29" fmla="*/ 532933 h 3332231"/>
                <a:gd name="connsiteX30" fmla="*/ 1912947 w 3062959"/>
                <a:gd name="connsiteY30" fmla="*/ 757326 h 3332231"/>
                <a:gd name="connsiteX31" fmla="*/ 2036363 w 3062959"/>
                <a:gd name="connsiteY31" fmla="*/ 415127 h 3332231"/>
                <a:gd name="connsiteX32" fmla="*/ 1896118 w 3062959"/>
                <a:gd name="connsiteY32" fmla="*/ 140246 h 3332231"/>
                <a:gd name="connsiteX33" fmla="*/ 1660505 w 3062959"/>
                <a:gd name="connsiteY33" fmla="*/ 0 h 3332231"/>
                <a:gd name="connsiteX34" fmla="*/ 1351966 w 3062959"/>
                <a:gd name="connsiteY34" fmla="*/ 33659 h 3332231"/>
                <a:gd name="connsiteX35" fmla="*/ 1161232 w 3062959"/>
                <a:gd name="connsiteY35" fmla="*/ 179515 h 3332231"/>
                <a:gd name="connsiteX36" fmla="*/ 1071475 w 3062959"/>
                <a:gd name="connsiteY36" fmla="*/ 415127 h 3332231"/>
                <a:gd name="connsiteX37" fmla="*/ 1256599 w 3062959"/>
                <a:gd name="connsiteY3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86351 w 3062959"/>
                <a:gd name="connsiteY7" fmla="*/ 1593188 h 3332231"/>
                <a:gd name="connsiteX8" fmla="*/ 734886 w 3062959"/>
                <a:gd name="connsiteY8" fmla="*/ 1901728 h 3332231"/>
                <a:gd name="connsiteX9" fmla="*/ 403907 w 3062959"/>
                <a:gd name="connsiteY9" fmla="*/ 2036364 h 3332231"/>
                <a:gd name="connsiteX10" fmla="*/ 106586 w 3062959"/>
                <a:gd name="connsiteY10" fmla="*/ 1800751 h 3332231"/>
                <a:gd name="connsiteX11" fmla="*/ 0 w 3062959"/>
                <a:gd name="connsiteY11" fmla="*/ 2518807 h 3332231"/>
                <a:gd name="connsiteX12" fmla="*/ 1256599 w 3062959"/>
                <a:gd name="connsiteY12" fmla="*/ 2423441 h 3332231"/>
                <a:gd name="connsiteX13" fmla="*/ 1071475 w 3062959"/>
                <a:gd name="connsiteY13" fmla="*/ 2754420 h 3332231"/>
                <a:gd name="connsiteX14" fmla="*/ 1144402 w 3062959"/>
                <a:gd name="connsiteY14" fmla="*/ 3135888 h 3332231"/>
                <a:gd name="connsiteX15" fmla="*/ 1380015 w 3062959"/>
                <a:gd name="connsiteY15" fmla="*/ 3292962 h 3332231"/>
                <a:gd name="connsiteX16" fmla="*/ 1649286 w 3062959"/>
                <a:gd name="connsiteY16" fmla="*/ 3332231 h 3332231"/>
                <a:gd name="connsiteX17" fmla="*/ 1940996 w 3062959"/>
                <a:gd name="connsiteY17" fmla="*/ 3158327 h 3332231"/>
                <a:gd name="connsiteX18" fmla="*/ 2041973 w 3062959"/>
                <a:gd name="connsiteY18" fmla="*/ 2838567 h 3332231"/>
                <a:gd name="connsiteX19" fmla="*/ 1884898 w 3062959"/>
                <a:gd name="connsiteY19" fmla="*/ 2445880 h 3332231"/>
                <a:gd name="connsiteX20" fmla="*/ 3062959 w 3062959"/>
                <a:gd name="connsiteY20" fmla="*/ 2518807 h 3332231"/>
                <a:gd name="connsiteX21" fmla="*/ 2984422 w 3062959"/>
                <a:gd name="connsiteY21" fmla="*/ 1778312 h 3332231"/>
                <a:gd name="connsiteX22" fmla="*/ 2832957 w 3062959"/>
                <a:gd name="connsiteY22" fmla="*/ 2002705 h 3332231"/>
                <a:gd name="connsiteX23" fmla="*/ 2597345 w 3062959"/>
                <a:gd name="connsiteY23" fmla="*/ 2025144 h 3332231"/>
                <a:gd name="connsiteX24" fmla="*/ 2350513 w 3062959"/>
                <a:gd name="connsiteY24" fmla="*/ 1907338 h 3332231"/>
                <a:gd name="connsiteX25" fmla="*/ 2215877 w 3062959"/>
                <a:gd name="connsiteY25" fmla="*/ 1677335 h 3332231"/>
                <a:gd name="connsiteX26" fmla="*/ 2221487 w 3062959"/>
                <a:gd name="connsiteY26" fmla="*/ 1402454 h 3332231"/>
                <a:gd name="connsiteX27" fmla="*/ 2367342 w 3062959"/>
                <a:gd name="connsiteY27" fmla="*/ 1211721 h 3332231"/>
                <a:gd name="connsiteX28" fmla="*/ 2636613 w 3062959"/>
                <a:gd name="connsiteY28" fmla="*/ 1099524 h 3332231"/>
                <a:gd name="connsiteX29" fmla="*/ 2984422 w 3062959"/>
                <a:gd name="connsiteY29" fmla="*/ 1312697 h 3332231"/>
                <a:gd name="connsiteX30" fmla="*/ 3062959 w 3062959"/>
                <a:gd name="connsiteY30" fmla="*/ 532933 h 3332231"/>
                <a:gd name="connsiteX31" fmla="*/ 1912947 w 3062959"/>
                <a:gd name="connsiteY31" fmla="*/ 757326 h 3332231"/>
                <a:gd name="connsiteX32" fmla="*/ 2036363 w 3062959"/>
                <a:gd name="connsiteY32" fmla="*/ 415127 h 3332231"/>
                <a:gd name="connsiteX33" fmla="*/ 1896118 w 3062959"/>
                <a:gd name="connsiteY33" fmla="*/ 140246 h 3332231"/>
                <a:gd name="connsiteX34" fmla="*/ 1660505 w 3062959"/>
                <a:gd name="connsiteY34" fmla="*/ 0 h 3332231"/>
                <a:gd name="connsiteX35" fmla="*/ 1351966 w 3062959"/>
                <a:gd name="connsiteY35" fmla="*/ 33659 h 3332231"/>
                <a:gd name="connsiteX36" fmla="*/ 1161232 w 3062959"/>
                <a:gd name="connsiteY36" fmla="*/ 179515 h 3332231"/>
                <a:gd name="connsiteX37" fmla="*/ 1071475 w 3062959"/>
                <a:gd name="connsiteY37" fmla="*/ 415127 h 3332231"/>
                <a:gd name="connsiteX38" fmla="*/ 1256599 w 3062959"/>
                <a:gd name="connsiteY3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734886 w 3062959"/>
                <a:gd name="connsiteY9" fmla="*/ 1901728 h 3332231"/>
                <a:gd name="connsiteX10" fmla="*/ 403907 w 3062959"/>
                <a:gd name="connsiteY10" fmla="*/ 2036364 h 3332231"/>
                <a:gd name="connsiteX11" fmla="*/ 106586 w 3062959"/>
                <a:gd name="connsiteY11" fmla="*/ 1800751 h 3332231"/>
                <a:gd name="connsiteX12" fmla="*/ 0 w 3062959"/>
                <a:gd name="connsiteY12" fmla="*/ 2518807 h 3332231"/>
                <a:gd name="connsiteX13" fmla="*/ 1256599 w 3062959"/>
                <a:gd name="connsiteY13" fmla="*/ 2423441 h 3332231"/>
                <a:gd name="connsiteX14" fmla="*/ 1071475 w 3062959"/>
                <a:gd name="connsiteY14" fmla="*/ 2754420 h 3332231"/>
                <a:gd name="connsiteX15" fmla="*/ 1144402 w 3062959"/>
                <a:gd name="connsiteY15" fmla="*/ 3135888 h 3332231"/>
                <a:gd name="connsiteX16" fmla="*/ 1380015 w 3062959"/>
                <a:gd name="connsiteY16" fmla="*/ 3292962 h 3332231"/>
                <a:gd name="connsiteX17" fmla="*/ 1649286 w 3062959"/>
                <a:gd name="connsiteY17" fmla="*/ 3332231 h 3332231"/>
                <a:gd name="connsiteX18" fmla="*/ 1940996 w 3062959"/>
                <a:gd name="connsiteY18" fmla="*/ 3158327 h 3332231"/>
                <a:gd name="connsiteX19" fmla="*/ 2041973 w 3062959"/>
                <a:gd name="connsiteY19" fmla="*/ 2838567 h 3332231"/>
                <a:gd name="connsiteX20" fmla="*/ 1884898 w 3062959"/>
                <a:gd name="connsiteY20" fmla="*/ 2445880 h 3332231"/>
                <a:gd name="connsiteX21" fmla="*/ 3062959 w 3062959"/>
                <a:gd name="connsiteY21" fmla="*/ 2518807 h 3332231"/>
                <a:gd name="connsiteX22" fmla="*/ 2984422 w 3062959"/>
                <a:gd name="connsiteY22" fmla="*/ 1778312 h 3332231"/>
                <a:gd name="connsiteX23" fmla="*/ 2832957 w 3062959"/>
                <a:gd name="connsiteY23" fmla="*/ 2002705 h 3332231"/>
                <a:gd name="connsiteX24" fmla="*/ 2597345 w 3062959"/>
                <a:gd name="connsiteY24" fmla="*/ 2025144 h 3332231"/>
                <a:gd name="connsiteX25" fmla="*/ 2350513 w 3062959"/>
                <a:gd name="connsiteY25" fmla="*/ 1907338 h 3332231"/>
                <a:gd name="connsiteX26" fmla="*/ 2215877 w 3062959"/>
                <a:gd name="connsiteY26" fmla="*/ 1677335 h 3332231"/>
                <a:gd name="connsiteX27" fmla="*/ 2221487 w 3062959"/>
                <a:gd name="connsiteY27" fmla="*/ 1402454 h 3332231"/>
                <a:gd name="connsiteX28" fmla="*/ 2367342 w 3062959"/>
                <a:gd name="connsiteY28" fmla="*/ 1211721 h 3332231"/>
                <a:gd name="connsiteX29" fmla="*/ 2636613 w 3062959"/>
                <a:gd name="connsiteY29" fmla="*/ 1099524 h 3332231"/>
                <a:gd name="connsiteX30" fmla="*/ 2984422 w 3062959"/>
                <a:gd name="connsiteY30" fmla="*/ 1312697 h 3332231"/>
                <a:gd name="connsiteX31" fmla="*/ 3062959 w 3062959"/>
                <a:gd name="connsiteY31" fmla="*/ 532933 h 3332231"/>
                <a:gd name="connsiteX32" fmla="*/ 1912947 w 3062959"/>
                <a:gd name="connsiteY32" fmla="*/ 757326 h 3332231"/>
                <a:gd name="connsiteX33" fmla="*/ 2036363 w 3062959"/>
                <a:gd name="connsiteY33" fmla="*/ 415127 h 3332231"/>
                <a:gd name="connsiteX34" fmla="*/ 1896118 w 3062959"/>
                <a:gd name="connsiteY34" fmla="*/ 140246 h 3332231"/>
                <a:gd name="connsiteX35" fmla="*/ 1660505 w 3062959"/>
                <a:gd name="connsiteY35" fmla="*/ 0 h 3332231"/>
                <a:gd name="connsiteX36" fmla="*/ 1351966 w 3062959"/>
                <a:gd name="connsiteY36" fmla="*/ 33659 h 3332231"/>
                <a:gd name="connsiteX37" fmla="*/ 1161232 w 3062959"/>
                <a:gd name="connsiteY37" fmla="*/ 179515 h 3332231"/>
                <a:gd name="connsiteX38" fmla="*/ 1071475 w 3062959"/>
                <a:gd name="connsiteY38" fmla="*/ 415127 h 3332231"/>
                <a:gd name="connsiteX39" fmla="*/ 1256599 w 3062959"/>
                <a:gd name="connsiteY3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403907 w 3062959"/>
                <a:gd name="connsiteY11" fmla="*/ 2036364 h 3332231"/>
                <a:gd name="connsiteX12" fmla="*/ 106586 w 3062959"/>
                <a:gd name="connsiteY12" fmla="*/ 1800751 h 3332231"/>
                <a:gd name="connsiteX13" fmla="*/ 0 w 3062959"/>
                <a:gd name="connsiteY13" fmla="*/ 2518807 h 3332231"/>
                <a:gd name="connsiteX14" fmla="*/ 1256599 w 3062959"/>
                <a:gd name="connsiteY14" fmla="*/ 2423441 h 3332231"/>
                <a:gd name="connsiteX15" fmla="*/ 1071475 w 3062959"/>
                <a:gd name="connsiteY15" fmla="*/ 2754420 h 3332231"/>
                <a:gd name="connsiteX16" fmla="*/ 1144402 w 3062959"/>
                <a:gd name="connsiteY16" fmla="*/ 3135888 h 3332231"/>
                <a:gd name="connsiteX17" fmla="*/ 1380015 w 3062959"/>
                <a:gd name="connsiteY17" fmla="*/ 3292962 h 3332231"/>
                <a:gd name="connsiteX18" fmla="*/ 1649286 w 3062959"/>
                <a:gd name="connsiteY18" fmla="*/ 3332231 h 3332231"/>
                <a:gd name="connsiteX19" fmla="*/ 1940996 w 3062959"/>
                <a:gd name="connsiteY19" fmla="*/ 3158327 h 3332231"/>
                <a:gd name="connsiteX20" fmla="*/ 2041973 w 3062959"/>
                <a:gd name="connsiteY20" fmla="*/ 2838567 h 3332231"/>
                <a:gd name="connsiteX21" fmla="*/ 1884898 w 3062959"/>
                <a:gd name="connsiteY21" fmla="*/ 2445880 h 3332231"/>
                <a:gd name="connsiteX22" fmla="*/ 3062959 w 3062959"/>
                <a:gd name="connsiteY22" fmla="*/ 2518807 h 3332231"/>
                <a:gd name="connsiteX23" fmla="*/ 2984422 w 3062959"/>
                <a:gd name="connsiteY23" fmla="*/ 1778312 h 3332231"/>
                <a:gd name="connsiteX24" fmla="*/ 2832957 w 3062959"/>
                <a:gd name="connsiteY24" fmla="*/ 2002705 h 3332231"/>
                <a:gd name="connsiteX25" fmla="*/ 2597345 w 3062959"/>
                <a:gd name="connsiteY25" fmla="*/ 2025144 h 3332231"/>
                <a:gd name="connsiteX26" fmla="*/ 2350513 w 3062959"/>
                <a:gd name="connsiteY26" fmla="*/ 1907338 h 3332231"/>
                <a:gd name="connsiteX27" fmla="*/ 2215877 w 3062959"/>
                <a:gd name="connsiteY27" fmla="*/ 1677335 h 3332231"/>
                <a:gd name="connsiteX28" fmla="*/ 2221487 w 3062959"/>
                <a:gd name="connsiteY28" fmla="*/ 1402454 h 3332231"/>
                <a:gd name="connsiteX29" fmla="*/ 2367342 w 3062959"/>
                <a:gd name="connsiteY29" fmla="*/ 1211721 h 3332231"/>
                <a:gd name="connsiteX30" fmla="*/ 2636613 w 3062959"/>
                <a:gd name="connsiteY30" fmla="*/ 1099524 h 3332231"/>
                <a:gd name="connsiteX31" fmla="*/ 2984422 w 3062959"/>
                <a:gd name="connsiteY31" fmla="*/ 1312697 h 3332231"/>
                <a:gd name="connsiteX32" fmla="*/ 3062959 w 3062959"/>
                <a:gd name="connsiteY32" fmla="*/ 532933 h 3332231"/>
                <a:gd name="connsiteX33" fmla="*/ 1912947 w 3062959"/>
                <a:gd name="connsiteY33" fmla="*/ 757326 h 3332231"/>
                <a:gd name="connsiteX34" fmla="*/ 2036363 w 3062959"/>
                <a:gd name="connsiteY34" fmla="*/ 415127 h 3332231"/>
                <a:gd name="connsiteX35" fmla="*/ 1896118 w 3062959"/>
                <a:gd name="connsiteY35" fmla="*/ 140246 h 3332231"/>
                <a:gd name="connsiteX36" fmla="*/ 1660505 w 3062959"/>
                <a:gd name="connsiteY36" fmla="*/ 0 h 3332231"/>
                <a:gd name="connsiteX37" fmla="*/ 1351966 w 3062959"/>
                <a:gd name="connsiteY37" fmla="*/ 33659 h 3332231"/>
                <a:gd name="connsiteX38" fmla="*/ 1161232 w 3062959"/>
                <a:gd name="connsiteY38" fmla="*/ 179515 h 3332231"/>
                <a:gd name="connsiteX39" fmla="*/ 1071475 w 3062959"/>
                <a:gd name="connsiteY39" fmla="*/ 415127 h 3332231"/>
                <a:gd name="connsiteX40" fmla="*/ 1256599 w 3062959"/>
                <a:gd name="connsiteY4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106586 w 3062959"/>
                <a:gd name="connsiteY13" fmla="*/ 1800751 h 3332231"/>
                <a:gd name="connsiteX14" fmla="*/ 0 w 3062959"/>
                <a:gd name="connsiteY14" fmla="*/ 2518807 h 3332231"/>
                <a:gd name="connsiteX15" fmla="*/ 1256599 w 3062959"/>
                <a:gd name="connsiteY15" fmla="*/ 2423441 h 3332231"/>
                <a:gd name="connsiteX16" fmla="*/ 1071475 w 3062959"/>
                <a:gd name="connsiteY16" fmla="*/ 2754420 h 3332231"/>
                <a:gd name="connsiteX17" fmla="*/ 1144402 w 3062959"/>
                <a:gd name="connsiteY17" fmla="*/ 3135888 h 3332231"/>
                <a:gd name="connsiteX18" fmla="*/ 1380015 w 3062959"/>
                <a:gd name="connsiteY18" fmla="*/ 3292962 h 3332231"/>
                <a:gd name="connsiteX19" fmla="*/ 1649286 w 3062959"/>
                <a:gd name="connsiteY19" fmla="*/ 3332231 h 3332231"/>
                <a:gd name="connsiteX20" fmla="*/ 1940996 w 3062959"/>
                <a:gd name="connsiteY20" fmla="*/ 3158327 h 3332231"/>
                <a:gd name="connsiteX21" fmla="*/ 2041973 w 3062959"/>
                <a:gd name="connsiteY21" fmla="*/ 2838567 h 3332231"/>
                <a:gd name="connsiteX22" fmla="*/ 1884898 w 3062959"/>
                <a:gd name="connsiteY22" fmla="*/ 2445880 h 3332231"/>
                <a:gd name="connsiteX23" fmla="*/ 3062959 w 3062959"/>
                <a:gd name="connsiteY23" fmla="*/ 2518807 h 3332231"/>
                <a:gd name="connsiteX24" fmla="*/ 2984422 w 3062959"/>
                <a:gd name="connsiteY24" fmla="*/ 1778312 h 3332231"/>
                <a:gd name="connsiteX25" fmla="*/ 2832957 w 3062959"/>
                <a:gd name="connsiteY25" fmla="*/ 2002705 h 3332231"/>
                <a:gd name="connsiteX26" fmla="*/ 2597345 w 3062959"/>
                <a:gd name="connsiteY26" fmla="*/ 2025144 h 3332231"/>
                <a:gd name="connsiteX27" fmla="*/ 2350513 w 3062959"/>
                <a:gd name="connsiteY27" fmla="*/ 1907338 h 3332231"/>
                <a:gd name="connsiteX28" fmla="*/ 2215877 w 3062959"/>
                <a:gd name="connsiteY28" fmla="*/ 1677335 h 3332231"/>
                <a:gd name="connsiteX29" fmla="*/ 2221487 w 3062959"/>
                <a:gd name="connsiteY29" fmla="*/ 1402454 h 3332231"/>
                <a:gd name="connsiteX30" fmla="*/ 2367342 w 3062959"/>
                <a:gd name="connsiteY30" fmla="*/ 1211721 h 3332231"/>
                <a:gd name="connsiteX31" fmla="*/ 2636613 w 3062959"/>
                <a:gd name="connsiteY31" fmla="*/ 1099524 h 3332231"/>
                <a:gd name="connsiteX32" fmla="*/ 2984422 w 3062959"/>
                <a:gd name="connsiteY32" fmla="*/ 1312697 h 3332231"/>
                <a:gd name="connsiteX33" fmla="*/ 3062959 w 3062959"/>
                <a:gd name="connsiteY33" fmla="*/ 532933 h 3332231"/>
                <a:gd name="connsiteX34" fmla="*/ 1912947 w 3062959"/>
                <a:gd name="connsiteY34" fmla="*/ 757326 h 3332231"/>
                <a:gd name="connsiteX35" fmla="*/ 2036363 w 3062959"/>
                <a:gd name="connsiteY35" fmla="*/ 415127 h 3332231"/>
                <a:gd name="connsiteX36" fmla="*/ 1896118 w 3062959"/>
                <a:gd name="connsiteY36" fmla="*/ 140246 h 3332231"/>
                <a:gd name="connsiteX37" fmla="*/ 1660505 w 3062959"/>
                <a:gd name="connsiteY37" fmla="*/ 0 h 3332231"/>
                <a:gd name="connsiteX38" fmla="*/ 1351966 w 3062959"/>
                <a:gd name="connsiteY38" fmla="*/ 33659 h 3332231"/>
                <a:gd name="connsiteX39" fmla="*/ 1161232 w 3062959"/>
                <a:gd name="connsiteY39" fmla="*/ 179515 h 3332231"/>
                <a:gd name="connsiteX40" fmla="*/ 1071475 w 3062959"/>
                <a:gd name="connsiteY40" fmla="*/ 415127 h 3332231"/>
                <a:gd name="connsiteX41" fmla="*/ 1256599 w 3062959"/>
                <a:gd name="connsiteY4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071475 w 3062959"/>
                <a:gd name="connsiteY17" fmla="*/ 2754420 h 3332231"/>
                <a:gd name="connsiteX18" fmla="*/ 1144402 w 3062959"/>
                <a:gd name="connsiteY18" fmla="*/ 3135888 h 3332231"/>
                <a:gd name="connsiteX19" fmla="*/ 1380015 w 3062959"/>
                <a:gd name="connsiteY19" fmla="*/ 3292962 h 3332231"/>
                <a:gd name="connsiteX20" fmla="*/ 1649286 w 3062959"/>
                <a:gd name="connsiteY20" fmla="*/ 3332231 h 3332231"/>
                <a:gd name="connsiteX21" fmla="*/ 1940996 w 3062959"/>
                <a:gd name="connsiteY21" fmla="*/ 3158327 h 3332231"/>
                <a:gd name="connsiteX22" fmla="*/ 2041973 w 3062959"/>
                <a:gd name="connsiteY22" fmla="*/ 2838567 h 3332231"/>
                <a:gd name="connsiteX23" fmla="*/ 1884898 w 3062959"/>
                <a:gd name="connsiteY23" fmla="*/ 2445880 h 3332231"/>
                <a:gd name="connsiteX24" fmla="*/ 3062959 w 3062959"/>
                <a:gd name="connsiteY24" fmla="*/ 2518807 h 3332231"/>
                <a:gd name="connsiteX25" fmla="*/ 2984422 w 3062959"/>
                <a:gd name="connsiteY25" fmla="*/ 1778312 h 3332231"/>
                <a:gd name="connsiteX26" fmla="*/ 2832957 w 3062959"/>
                <a:gd name="connsiteY26" fmla="*/ 2002705 h 3332231"/>
                <a:gd name="connsiteX27" fmla="*/ 2597345 w 3062959"/>
                <a:gd name="connsiteY27" fmla="*/ 2025144 h 3332231"/>
                <a:gd name="connsiteX28" fmla="*/ 2350513 w 3062959"/>
                <a:gd name="connsiteY28" fmla="*/ 1907338 h 3332231"/>
                <a:gd name="connsiteX29" fmla="*/ 2215877 w 3062959"/>
                <a:gd name="connsiteY29" fmla="*/ 1677335 h 3332231"/>
                <a:gd name="connsiteX30" fmla="*/ 2221487 w 3062959"/>
                <a:gd name="connsiteY30" fmla="*/ 1402454 h 3332231"/>
                <a:gd name="connsiteX31" fmla="*/ 2367342 w 3062959"/>
                <a:gd name="connsiteY31" fmla="*/ 1211721 h 3332231"/>
                <a:gd name="connsiteX32" fmla="*/ 2636613 w 3062959"/>
                <a:gd name="connsiteY32" fmla="*/ 1099524 h 3332231"/>
                <a:gd name="connsiteX33" fmla="*/ 2984422 w 3062959"/>
                <a:gd name="connsiteY33" fmla="*/ 1312697 h 3332231"/>
                <a:gd name="connsiteX34" fmla="*/ 3062959 w 3062959"/>
                <a:gd name="connsiteY34" fmla="*/ 532933 h 3332231"/>
                <a:gd name="connsiteX35" fmla="*/ 1912947 w 3062959"/>
                <a:gd name="connsiteY35" fmla="*/ 757326 h 3332231"/>
                <a:gd name="connsiteX36" fmla="*/ 2036363 w 3062959"/>
                <a:gd name="connsiteY36" fmla="*/ 415127 h 3332231"/>
                <a:gd name="connsiteX37" fmla="*/ 1896118 w 3062959"/>
                <a:gd name="connsiteY37" fmla="*/ 140246 h 3332231"/>
                <a:gd name="connsiteX38" fmla="*/ 1660505 w 3062959"/>
                <a:gd name="connsiteY38" fmla="*/ 0 h 3332231"/>
                <a:gd name="connsiteX39" fmla="*/ 1351966 w 3062959"/>
                <a:gd name="connsiteY39" fmla="*/ 33659 h 3332231"/>
                <a:gd name="connsiteX40" fmla="*/ 1161232 w 3062959"/>
                <a:gd name="connsiteY40" fmla="*/ 179515 h 3332231"/>
                <a:gd name="connsiteX41" fmla="*/ 1071475 w 3062959"/>
                <a:gd name="connsiteY41" fmla="*/ 415127 h 3332231"/>
                <a:gd name="connsiteX42" fmla="*/ 1256599 w 3062959"/>
                <a:gd name="connsiteY4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144402 w 3062959"/>
                <a:gd name="connsiteY19" fmla="*/ 3135888 h 3332231"/>
                <a:gd name="connsiteX20" fmla="*/ 1380015 w 3062959"/>
                <a:gd name="connsiteY20" fmla="*/ 3292962 h 3332231"/>
                <a:gd name="connsiteX21" fmla="*/ 1649286 w 3062959"/>
                <a:gd name="connsiteY21" fmla="*/ 3332231 h 3332231"/>
                <a:gd name="connsiteX22" fmla="*/ 1940996 w 3062959"/>
                <a:gd name="connsiteY22" fmla="*/ 3158327 h 3332231"/>
                <a:gd name="connsiteX23" fmla="*/ 2041973 w 3062959"/>
                <a:gd name="connsiteY23" fmla="*/ 2838567 h 3332231"/>
                <a:gd name="connsiteX24" fmla="*/ 1884898 w 3062959"/>
                <a:gd name="connsiteY24" fmla="*/ 2445880 h 3332231"/>
                <a:gd name="connsiteX25" fmla="*/ 3062959 w 3062959"/>
                <a:gd name="connsiteY25" fmla="*/ 2518807 h 3332231"/>
                <a:gd name="connsiteX26" fmla="*/ 2984422 w 3062959"/>
                <a:gd name="connsiteY26" fmla="*/ 1778312 h 3332231"/>
                <a:gd name="connsiteX27" fmla="*/ 2832957 w 3062959"/>
                <a:gd name="connsiteY27" fmla="*/ 2002705 h 3332231"/>
                <a:gd name="connsiteX28" fmla="*/ 2597345 w 3062959"/>
                <a:gd name="connsiteY28" fmla="*/ 2025144 h 3332231"/>
                <a:gd name="connsiteX29" fmla="*/ 2350513 w 3062959"/>
                <a:gd name="connsiteY29" fmla="*/ 1907338 h 3332231"/>
                <a:gd name="connsiteX30" fmla="*/ 2215877 w 3062959"/>
                <a:gd name="connsiteY30" fmla="*/ 1677335 h 3332231"/>
                <a:gd name="connsiteX31" fmla="*/ 2221487 w 3062959"/>
                <a:gd name="connsiteY31" fmla="*/ 1402454 h 3332231"/>
                <a:gd name="connsiteX32" fmla="*/ 2367342 w 3062959"/>
                <a:gd name="connsiteY32" fmla="*/ 1211721 h 3332231"/>
                <a:gd name="connsiteX33" fmla="*/ 2636613 w 3062959"/>
                <a:gd name="connsiteY33" fmla="*/ 1099524 h 3332231"/>
                <a:gd name="connsiteX34" fmla="*/ 2984422 w 3062959"/>
                <a:gd name="connsiteY34" fmla="*/ 1312697 h 3332231"/>
                <a:gd name="connsiteX35" fmla="*/ 3062959 w 3062959"/>
                <a:gd name="connsiteY35" fmla="*/ 532933 h 3332231"/>
                <a:gd name="connsiteX36" fmla="*/ 1912947 w 3062959"/>
                <a:gd name="connsiteY36" fmla="*/ 757326 h 3332231"/>
                <a:gd name="connsiteX37" fmla="*/ 2036363 w 3062959"/>
                <a:gd name="connsiteY37" fmla="*/ 415127 h 3332231"/>
                <a:gd name="connsiteX38" fmla="*/ 1896118 w 3062959"/>
                <a:gd name="connsiteY38" fmla="*/ 140246 h 3332231"/>
                <a:gd name="connsiteX39" fmla="*/ 1660505 w 3062959"/>
                <a:gd name="connsiteY39" fmla="*/ 0 h 3332231"/>
                <a:gd name="connsiteX40" fmla="*/ 1351966 w 3062959"/>
                <a:gd name="connsiteY40" fmla="*/ 33659 h 3332231"/>
                <a:gd name="connsiteX41" fmla="*/ 1161232 w 3062959"/>
                <a:gd name="connsiteY41" fmla="*/ 179515 h 3332231"/>
                <a:gd name="connsiteX42" fmla="*/ 1071475 w 3062959"/>
                <a:gd name="connsiteY42" fmla="*/ 415127 h 3332231"/>
                <a:gd name="connsiteX43" fmla="*/ 1256599 w 3062959"/>
                <a:gd name="connsiteY4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380015 w 3062959"/>
                <a:gd name="connsiteY21" fmla="*/ 3292962 h 3332231"/>
                <a:gd name="connsiteX22" fmla="*/ 1649286 w 3062959"/>
                <a:gd name="connsiteY22" fmla="*/ 3332231 h 3332231"/>
                <a:gd name="connsiteX23" fmla="*/ 1940996 w 3062959"/>
                <a:gd name="connsiteY23" fmla="*/ 3158327 h 3332231"/>
                <a:gd name="connsiteX24" fmla="*/ 2041973 w 3062959"/>
                <a:gd name="connsiteY24" fmla="*/ 2838567 h 3332231"/>
                <a:gd name="connsiteX25" fmla="*/ 1884898 w 3062959"/>
                <a:gd name="connsiteY25" fmla="*/ 2445880 h 3332231"/>
                <a:gd name="connsiteX26" fmla="*/ 3062959 w 3062959"/>
                <a:gd name="connsiteY26" fmla="*/ 2518807 h 3332231"/>
                <a:gd name="connsiteX27" fmla="*/ 2984422 w 3062959"/>
                <a:gd name="connsiteY27" fmla="*/ 1778312 h 3332231"/>
                <a:gd name="connsiteX28" fmla="*/ 2832957 w 3062959"/>
                <a:gd name="connsiteY28" fmla="*/ 2002705 h 3332231"/>
                <a:gd name="connsiteX29" fmla="*/ 2597345 w 3062959"/>
                <a:gd name="connsiteY29" fmla="*/ 2025144 h 3332231"/>
                <a:gd name="connsiteX30" fmla="*/ 2350513 w 3062959"/>
                <a:gd name="connsiteY30" fmla="*/ 1907338 h 3332231"/>
                <a:gd name="connsiteX31" fmla="*/ 2215877 w 3062959"/>
                <a:gd name="connsiteY31" fmla="*/ 1677335 h 3332231"/>
                <a:gd name="connsiteX32" fmla="*/ 2221487 w 3062959"/>
                <a:gd name="connsiteY32" fmla="*/ 1402454 h 3332231"/>
                <a:gd name="connsiteX33" fmla="*/ 2367342 w 3062959"/>
                <a:gd name="connsiteY33" fmla="*/ 1211721 h 3332231"/>
                <a:gd name="connsiteX34" fmla="*/ 2636613 w 3062959"/>
                <a:gd name="connsiteY34" fmla="*/ 1099524 h 3332231"/>
                <a:gd name="connsiteX35" fmla="*/ 2984422 w 3062959"/>
                <a:gd name="connsiteY35" fmla="*/ 1312697 h 3332231"/>
                <a:gd name="connsiteX36" fmla="*/ 3062959 w 3062959"/>
                <a:gd name="connsiteY36" fmla="*/ 532933 h 3332231"/>
                <a:gd name="connsiteX37" fmla="*/ 1912947 w 3062959"/>
                <a:gd name="connsiteY37" fmla="*/ 757326 h 3332231"/>
                <a:gd name="connsiteX38" fmla="*/ 2036363 w 3062959"/>
                <a:gd name="connsiteY38" fmla="*/ 415127 h 3332231"/>
                <a:gd name="connsiteX39" fmla="*/ 1896118 w 3062959"/>
                <a:gd name="connsiteY39" fmla="*/ 140246 h 3332231"/>
                <a:gd name="connsiteX40" fmla="*/ 1660505 w 3062959"/>
                <a:gd name="connsiteY40" fmla="*/ 0 h 3332231"/>
                <a:gd name="connsiteX41" fmla="*/ 1351966 w 3062959"/>
                <a:gd name="connsiteY41" fmla="*/ 33659 h 3332231"/>
                <a:gd name="connsiteX42" fmla="*/ 1161232 w 3062959"/>
                <a:gd name="connsiteY42" fmla="*/ 179515 h 3332231"/>
                <a:gd name="connsiteX43" fmla="*/ 1071475 w 3062959"/>
                <a:gd name="connsiteY43" fmla="*/ 415127 h 3332231"/>
                <a:gd name="connsiteX44" fmla="*/ 1256599 w 3062959"/>
                <a:gd name="connsiteY4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649286 w 3062959"/>
                <a:gd name="connsiteY23" fmla="*/ 3332231 h 3332231"/>
                <a:gd name="connsiteX24" fmla="*/ 1940996 w 3062959"/>
                <a:gd name="connsiteY24" fmla="*/ 3158327 h 3332231"/>
                <a:gd name="connsiteX25" fmla="*/ 2041973 w 3062959"/>
                <a:gd name="connsiteY25" fmla="*/ 2838567 h 3332231"/>
                <a:gd name="connsiteX26" fmla="*/ 1884898 w 3062959"/>
                <a:gd name="connsiteY26" fmla="*/ 2445880 h 3332231"/>
                <a:gd name="connsiteX27" fmla="*/ 3062959 w 3062959"/>
                <a:gd name="connsiteY27" fmla="*/ 2518807 h 3332231"/>
                <a:gd name="connsiteX28" fmla="*/ 2984422 w 3062959"/>
                <a:gd name="connsiteY28" fmla="*/ 1778312 h 3332231"/>
                <a:gd name="connsiteX29" fmla="*/ 2832957 w 3062959"/>
                <a:gd name="connsiteY29" fmla="*/ 2002705 h 3332231"/>
                <a:gd name="connsiteX30" fmla="*/ 2597345 w 3062959"/>
                <a:gd name="connsiteY30" fmla="*/ 2025144 h 3332231"/>
                <a:gd name="connsiteX31" fmla="*/ 2350513 w 3062959"/>
                <a:gd name="connsiteY31" fmla="*/ 1907338 h 3332231"/>
                <a:gd name="connsiteX32" fmla="*/ 2215877 w 3062959"/>
                <a:gd name="connsiteY32" fmla="*/ 1677335 h 3332231"/>
                <a:gd name="connsiteX33" fmla="*/ 2221487 w 3062959"/>
                <a:gd name="connsiteY33" fmla="*/ 1402454 h 3332231"/>
                <a:gd name="connsiteX34" fmla="*/ 2367342 w 3062959"/>
                <a:gd name="connsiteY34" fmla="*/ 1211721 h 3332231"/>
                <a:gd name="connsiteX35" fmla="*/ 2636613 w 3062959"/>
                <a:gd name="connsiteY35" fmla="*/ 1099524 h 3332231"/>
                <a:gd name="connsiteX36" fmla="*/ 2984422 w 3062959"/>
                <a:gd name="connsiteY36" fmla="*/ 1312697 h 3332231"/>
                <a:gd name="connsiteX37" fmla="*/ 3062959 w 3062959"/>
                <a:gd name="connsiteY37" fmla="*/ 532933 h 3332231"/>
                <a:gd name="connsiteX38" fmla="*/ 1912947 w 3062959"/>
                <a:gd name="connsiteY38" fmla="*/ 757326 h 3332231"/>
                <a:gd name="connsiteX39" fmla="*/ 2036363 w 3062959"/>
                <a:gd name="connsiteY39" fmla="*/ 415127 h 3332231"/>
                <a:gd name="connsiteX40" fmla="*/ 1896118 w 3062959"/>
                <a:gd name="connsiteY40" fmla="*/ 140246 h 3332231"/>
                <a:gd name="connsiteX41" fmla="*/ 1660505 w 3062959"/>
                <a:gd name="connsiteY41" fmla="*/ 0 h 3332231"/>
                <a:gd name="connsiteX42" fmla="*/ 1351966 w 3062959"/>
                <a:gd name="connsiteY42" fmla="*/ 33659 h 3332231"/>
                <a:gd name="connsiteX43" fmla="*/ 1161232 w 3062959"/>
                <a:gd name="connsiteY43" fmla="*/ 179515 h 3332231"/>
                <a:gd name="connsiteX44" fmla="*/ 1071475 w 3062959"/>
                <a:gd name="connsiteY44" fmla="*/ 415127 h 3332231"/>
                <a:gd name="connsiteX45" fmla="*/ 1256599 w 3062959"/>
                <a:gd name="connsiteY4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0019 w 3062959"/>
                <a:gd name="connsiteY25" fmla="*/ 3332231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884898 w 3062959"/>
                <a:gd name="connsiteY29" fmla="*/ 2445880 h 3332231"/>
                <a:gd name="connsiteX30" fmla="*/ 3062959 w 3062959"/>
                <a:gd name="connsiteY30" fmla="*/ 2518807 h 3332231"/>
                <a:gd name="connsiteX31" fmla="*/ 2984422 w 3062959"/>
                <a:gd name="connsiteY31" fmla="*/ 1778312 h 3332231"/>
                <a:gd name="connsiteX32" fmla="*/ 2832957 w 3062959"/>
                <a:gd name="connsiteY32" fmla="*/ 2002705 h 3332231"/>
                <a:gd name="connsiteX33" fmla="*/ 2597345 w 3062959"/>
                <a:gd name="connsiteY33" fmla="*/ 2025144 h 3332231"/>
                <a:gd name="connsiteX34" fmla="*/ 2350513 w 3062959"/>
                <a:gd name="connsiteY34" fmla="*/ 1907338 h 3332231"/>
                <a:gd name="connsiteX35" fmla="*/ 2215877 w 3062959"/>
                <a:gd name="connsiteY35" fmla="*/ 1677335 h 3332231"/>
                <a:gd name="connsiteX36" fmla="*/ 2221487 w 3062959"/>
                <a:gd name="connsiteY36" fmla="*/ 1402454 h 3332231"/>
                <a:gd name="connsiteX37" fmla="*/ 2367342 w 3062959"/>
                <a:gd name="connsiteY37" fmla="*/ 1211721 h 3332231"/>
                <a:gd name="connsiteX38" fmla="*/ 2636613 w 3062959"/>
                <a:gd name="connsiteY38" fmla="*/ 1099524 h 3332231"/>
                <a:gd name="connsiteX39" fmla="*/ 2984422 w 3062959"/>
                <a:gd name="connsiteY39" fmla="*/ 1312697 h 3332231"/>
                <a:gd name="connsiteX40" fmla="*/ 3062959 w 3062959"/>
                <a:gd name="connsiteY40" fmla="*/ 532933 h 3332231"/>
                <a:gd name="connsiteX41" fmla="*/ 1912947 w 3062959"/>
                <a:gd name="connsiteY41" fmla="*/ 757326 h 3332231"/>
                <a:gd name="connsiteX42" fmla="*/ 2036363 w 3062959"/>
                <a:gd name="connsiteY42" fmla="*/ 415127 h 3332231"/>
                <a:gd name="connsiteX43" fmla="*/ 1896118 w 3062959"/>
                <a:gd name="connsiteY43" fmla="*/ 140246 h 3332231"/>
                <a:gd name="connsiteX44" fmla="*/ 1660505 w 3062959"/>
                <a:gd name="connsiteY44" fmla="*/ 0 h 3332231"/>
                <a:gd name="connsiteX45" fmla="*/ 1351966 w 3062959"/>
                <a:gd name="connsiteY45" fmla="*/ 33659 h 3332231"/>
                <a:gd name="connsiteX46" fmla="*/ 1161232 w 3062959"/>
                <a:gd name="connsiteY46" fmla="*/ 179515 h 3332231"/>
                <a:gd name="connsiteX47" fmla="*/ 1071475 w 3062959"/>
                <a:gd name="connsiteY47" fmla="*/ 415127 h 3332231"/>
                <a:gd name="connsiteX48" fmla="*/ 1256599 w 3062959"/>
                <a:gd name="connsiteY4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32957 w 3062959"/>
                <a:gd name="connsiteY33" fmla="*/ 2002705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13924 w 3062959"/>
                <a:gd name="connsiteY43" fmla="*/ 40390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896118 w 3062959"/>
                <a:gd name="connsiteY45" fmla="*/ 140246 h 3332231"/>
                <a:gd name="connsiteX46" fmla="*/ 1660505 w 3062959"/>
                <a:gd name="connsiteY46" fmla="*/ 0 h 3332231"/>
                <a:gd name="connsiteX47" fmla="*/ 1351966 w 3062959"/>
                <a:gd name="connsiteY47" fmla="*/ 33659 h 3332231"/>
                <a:gd name="connsiteX48" fmla="*/ 1161232 w 3062959"/>
                <a:gd name="connsiteY48" fmla="*/ 179515 h 3332231"/>
                <a:gd name="connsiteX49" fmla="*/ 1071475 w 3062959"/>
                <a:gd name="connsiteY49" fmla="*/ 415127 h 3332231"/>
                <a:gd name="connsiteX50" fmla="*/ 1256599 w 3062959"/>
                <a:gd name="connsiteY5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660505 w 3062959"/>
                <a:gd name="connsiteY47" fmla="*/ 0 h 3332231"/>
                <a:gd name="connsiteX48" fmla="*/ 1351966 w 3062959"/>
                <a:gd name="connsiteY48" fmla="*/ 33659 h 3332231"/>
                <a:gd name="connsiteX49" fmla="*/ 1161232 w 3062959"/>
                <a:gd name="connsiteY49" fmla="*/ 179515 h 3332231"/>
                <a:gd name="connsiteX50" fmla="*/ 1071475 w 3062959"/>
                <a:gd name="connsiteY50" fmla="*/ 415127 h 3332231"/>
                <a:gd name="connsiteX51" fmla="*/ 1256599 w 3062959"/>
                <a:gd name="connsiteY5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351966 w 3062959"/>
                <a:gd name="connsiteY49" fmla="*/ 33659 h 3332231"/>
                <a:gd name="connsiteX50" fmla="*/ 1161232 w 3062959"/>
                <a:gd name="connsiteY50" fmla="*/ 179515 h 3332231"/>
                <a:gd name="connsiteX51" fmla="*/ 1071475 w 3062959"/>
                <a:gd name="connsiteY51" fmla="*/ 415127 h 3332231"/>
                <a:gd name="connsiteX52" fmla="*/ 1256599 w 3062959"/>
                <a:gd name="connsiteY5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161232 w 3062959"/>
                <a:gd name="connsiteY51" fmla="*/ 179515 h 3332231"/>
                <a:gd name="connsiteX52" fmla="*/ 1071475 w 3062959"/>
                <a:gd name="connsiteY52" fmla="*/ 415127 h 3332231"/>
                <a:gd name="connsiteX53" fmla="*/ 1256599 w 3062959"/>
                <a:gd name="connsiteY5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71475 w 3062959"/>
                <a:gd name="connsiteY53" fmla="*/ 415127 h 3332231"/>
                <a:gd name="connsiteX54" fmla="*/ 1256599 w 3062959"/>
                <a:gd name="connsiteY5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256599 w 3062959"/>
                <a:gd name="connsiteY5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256599 w 3062959"/>
                <a:gd name="connsiteY0" fmla="*/ 746106 h 3332231"/>
                <a:gd name="connsiteX1" fmla="*/ 230002 w 3062959"/>
                <a:gd name="connsiteY1" fmla="*/ 63952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956373 w 2956373"/>
                <a:gd name="connsiteY31" fmla="*/ 251880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748810 w 2956373"/>
                <a:gd name="connsiteY31" fmla="*/ 250197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14901 w 2877836"/>
                <a:gd name="connsiteY36" fmla="*/ 1626847 h 3332231"/>
                <a:gd name="connsiteX37" fmla="*/ 2120510 w 2877836"/>
                <a:gd name="connsiteY37" fmla="*/ 1368795 h 3332231"/>
                <a:gd name="connsiteX38" fmla="*/ 2260756 w 2877836"/>
                <a:gd name="connsiteY38" fmla="*/ 1211721 h 3332231"/>
                <a:gd name="connsiteX39" fmla="*/ 2558076 w 2877836"/>
                <a:gd name="connsiteY39" fmla="*/ 1161232 h 3332231"/>
                <a:gd name="connsiteX40" fmla="*/ 2877836 w 2877836"/>
                <a:gd name="connsiteY40" fmla="*/ 1312697 h 3332231"/>
                <a:gd name="connsiteX41" fmla="*/ 2760029 w 2877836"/>
                <a:gd name="connsiteY41" fmla="*/ 577812 h 3332231"/>
                <a:gd name="connsiteX42" fmla="*/ 1806361 w 2877836"/>
                <a:gd name="connsiteY42" fmla="*/ 757326 h 3332231"/>
                <a:gd name="connsiteX43" fmla="*/ 1868069 w 2877836"/>
                <a:gd name="connsiteY43" fmla="*/ 611470 h 3332231"/>
                <a:gd name="connsiteX44" fmla="*/ 1907338 w 2877836"/>
                <a:gd name="connsiteY44" fmla="*/ 403907 h 3332231"/>
                <a:gd name="connsiteX45" fmla="*/ 1873678 w 2877836"/>
                <a:gd name="connsiteY45" fmla="*/ 258052 h 3332231"/>
                <a:gd name="connsiteX46" fmla="*/ 1789532 w 2877836"/>
                <a:gd name="connsiteY46" fmla="*/ 140246 h 3332231"/>
                <a:gd name="connsiteX47" fmla="*/ 1688555 w 2877836"/>
                <a:gd name="connsiteY47" fmla="*/ 67318 h 3332231"/>
                <a:gd name="connsiteX48" fmla="*/ 1553919 w 2877836"/>
                <a:gd name="connsiteY48" fmla="*/ 0 h 3332231"/>
                <a:gd name="connsiteX49" fmla="*/ 1380015 w 2877836"/>
                <a:gd name="connsiteY49" fmla="*/ 0 h 3332231"/>
                <a:gd name="connsiteX50" fmla="*/ 1245380 w 2877836"/>
                <a:gd name="connsiteY50" fmla="*/ 33659 h 3332231"/>
                <a:gd name="connsiteX51" fmla="*/ 1127573 w 2877836"/>
                <a:gd name="connsiteY51" fmla="*/ 100977 h 3332231"/>
                <a:gd name="connsiteX52" fmla="*/ 1054646 w 2877836"/>
                <a:gd name="connsiteY52" fmla="*/ 179515 h 3332231"/>
                <a:gd name="connsiteX53" fmla="*/ 992937 w 2877836"/>
                <a:gd name="connsiteY53" fmla="*/ 263661 h 3332231"/>
                <a:gd name="connsiteX54" fmla="*/ 964889 w 2877836"/>
                <a:gd name="connsiteY54" fmla="*/ 415127 h 3332231"/>
                <a:gd name="connsiteX55" fmla="*/ 998547 w 2877836"/>
                <a:gd name="connsiteY55" fmla="*/ 555372 h 3332231"/>
                <a:gd name="connsiteX56" fmla="*/ 1150013 w 2877836"/>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120510 w 2877836"/>
                <a:gd name="connsiteY38" fmla="*/ 1368795 h 3332231"/>
                <a:gd name="connsiteX39" fmla="*/ 2260756 w 2877836"/>
                <a:gd name="connsiteY39" fmla="*/ 1211721 h 3332231"/>
                <a:gd name="connsiteX40" fmla="*/ 2558076 w 2877836"/>
                <a:gd name="connsiteY40" fmla="*/ 1161232 h 3332231"/>
                <a:gd name="connsiteX41" fmla="*/ 2877836 w 2877836"/>
                <a:gd name="connsiteY41" fmla="*/ 1312697 h 3332231"/>
                <a:gd name="connsiteX42" fmla="*/ 2760029 w 2877836"/>
                <a:gd name="connsiteY42" fmla="*/ 577812 h 3332231"/>
                <a:gd name="connsiteX43" fmla="*/ 1806361 w 2877836"/>
                <a:gd name="connsiteY43" fmla="*/ 757326 h 3332231"/>
                <a:gd name="connsiteX44" fmla="*/ 1868069 w 2877836"/>
                <a:gd name="connsiteY44" fmla="*/ 611470 h 3332231"/>
                <a:gd name="connsiteX45" fmla="*/ 1907338 w 2877836"/>
                <a:gd name="connsiteY45" fmla="*/ 403907 h 3332231"/>
                <a:gd name="connsiteX46" fmla="*/ 1873678 w 2877836"/>
                <a:gd name="connsiteY46" fmla="*/ 258052 h 3332231"/>
                <a:gd name="connsiteX47" fmla="*/ 1789532 w 2877836"/>
                <a:gd name="connsiteY47" fmla="*/ 140246 h 3332231"/>
                <a:gd name="connsiteX48" fmla="*/ 1688555 w 2877836"/>
                <a:gd name="connsiteY48" fmla="*/ 67318 h 3332231"/>
                <a:gd name="connsiteX49" fmla="*/ 1553919 w 2877836"/>
                <a:gd name="connsiteY49" fmla="*/ 0 h 3332231"/>
                <a:gd name="connsiteX50" fmla="*/ 1380015 w 2877836"/>
                <a:gd name="connsiteY50" fmla="*/ 0 h 3332231"/>
                <a:gd name="connsiteX51" fmla="*/ 1245380 w 2877836"/>
                <a:gd name="connsiteY51" fmla="*/ 33659 h 3332231"/>
                <a:gd name="connsiteX52" fmla="*/ 1127573 w 2877836"/>
                <a:gd name="connsiteY52" fmla="*/ 100977 h 3332231"/>
                <a:gd name="connsiteX53" fmla="*/ 1054646 w 2877836"/>
                <a:gd name="connsiteY53" fmla="*/ 179515 h 3332231"/>
                <a:gd name="connsiteX54" fmla="*/ 992937 w 2877836"/>
                <a:gd name="connsiteY54" fmla="*/ 263661 h 3332231"/>
                <a:gd name="connsiteX55" fmla="*/ 964889 w 2877836"/>
                <a:gd name="connsiteY55" fmla="*/ 415127 h 3332231"/>
                <a:gd name="connsiteX56" fmla="*/ 998547 w 2877836"/>
                <a:gd name="connsiteY56" fmla="*/ 555372 h 3332231"/>
                <a:gd name="connsiteX57" fmla="*/ 1150013 w 2877836"/>
                <a:gd name="connsiteY57"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260756 w 2877836"/>
                <a:gd name="connsiteY40" fmla="*/ 1211721 h 3332231"/>
                <a:gd name="connsiteX41" fmla="*/ 2558076 w 2877836"/>
                <a:gd name="connsiteY41" fmla="*/ 1161232 h 3332231"/>
                <a:gd name="connsiteX42" fmla="*/ 2877836 w 2877836"/>
                <a:gd name="connsiteY42" fmla="*/ 1312697 h 3332231"/>
                <a:gd name="connsiteX43" fmla="*/ 2760029 w 2877836"/>
                <a:gd name="connsiteY43" fmla="*/ 577812 h 3332231"/>
                <a:gd name="connsiteX44" fmla="*/ 1806361 w 2877836"/>
                <a:gd name="connsiteY44" fmla="*/ 757326 h 3332231"/>
                <a:gd name="connsiteX45" fmla="*/ 1868069 w 2877836"/>
                <a:gd name="connsiteY45" fmla="*/ 611470 h 3332231"/>
                <a:gd name="connsiteX46" fmla="*/ 1907338 w 2877836"/>
                <a:gd name="connsiteY46" fmla="*/ 403907 h 3332231"/>
                <a:gd name="connsiteX47" fmla="*/ 1873678 w 2877836"/>
                <a:gd name="connsiteY47" fmla="*/ 258052 h 3332231"/>
                <a:gd name="connsiteX48" fmla="*/ 1789532 w 2877836"/>
                <a:gd name="connsiteY48" fmla="*/ 140246 h 3332231"/>
                <a:gd name="connsiteX49" fmla="*/ 1688555 w 2877836"/>
                <a:gd name="connsiteY49" fmla="*/ 67318 h 3332231"/>
                <a:gd name="connsiteX50" fmla="*/ 1553919 w 2877836"/>
                <a:gd name="connsiteY50" fmla="*/ 0 h 3332231"/>
                <a:gd name="connsiteX51" fmla="*/ 1380015 w 2877836"/>
                <a:gd name="connsiteY51" fmla="*/ 0 h 3332231"/>
                <a:gd name="connsiteX52" fmla="*/ 1245380 w 2877836"/>
                <a:gd name="connsiteY52" fmla="*/ 33659 h 3332231"/>
                <a:gd name="connsiteX53" fmla="*/ 1127573 w 2877836"/>
                <a:gd name="connsiteY53" fmla="*/ 100977 h 3332231"/>
                <a:gd name="connsiteX54" fmla="*/ 1054646 w 2877836"/>
                <a:gd name="connsiteY54" fmla="*/ 179515 h 3332231"/>
                <a:gd name="connsiteX55" fmla="*/ 992937 w 2877836"/>
                <a:gd name="connsiteY55" fmla="*/ 263661 h 3332231"/>
                <a:gd name="connsiteX56" fmla="*/ 964889 w 2877836"/>
                <a:gd name="connsiteY56" fmla="*/ 415127 h 3332231"/>
                <a:gd name="connsiteX57" fmla="*/ 998547 w 2877836"/>
                <a:gd name="connsiteY57" fmla="*/ 555372 h 3332231"/>
                <a:gd name="connsiteX58" fmla="*/ 1150013 w 2877836"/>
                <a:gd name="connsiteY58"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558076 w 2877836"/>
                <a:gd name="connsiteY42" fmla="*/ 1161232 h 3332231"/>
                <a:gd name="connsiteX43" fmla="*/ 2877836 w 2877836"/>
                <a:gd name="connsiteY43" fmla="*/ 1312697 h 3332231"/>
                <a:gd name="connsiteX44" fmla="*/ 2760029 w 2877836"/>
                <a:gd name="connsiteY44" fmla="*/ 577812 h 3332231"/>
                <a:gd name="connsiteX45" fmla="*/ 1806361 w 2877836"/>
                <a:gd name="connsiteY45" fmla="*/ 757326 h 3332231"/>
                <a:gd name="connsiteX46" fmla="*/ 1868069 w 2877836"/>
                <a:gd name="connsiteY46" fmla="*/ 611470 h 3332231"/>
                <a:gd name="connsiteX47" fmla="*/ 1907338 w 2877836"/>
                <a:gd name="connsiteY47" fmla="*/ 403907 h 3332231"/>
                <a:gd name="connsiteX48" fmla="*/ 1873678 w 2877836"/>
                <a:gd name="connsiteY48" fmla="*/ 258052 h 3332231"/>
                <a:gd name="connsiteX49" fmla="*/ 1789532 w 2877836"/>
                <a:gd name="connsiteY49" fmla="*/ 140246 h 3332231"/>
                <a:gd name="connsiteX50" fmla="*/ 1688555 w 2877836"/>
                <a:gd name="connsiteY50" fmla="*/ 67318 h 3332231"/>
                <a:gd name="connsiteX51" fmla="*/ 1553919 w 2877836"/>
                <a:gd name="connsiteY51" fmla="*/ 0 h 3332231"/>
                <a:gd name="connsiteX52" fmla="*/ 1380015 w 2877836"/>
                <a:gd name="connsiteY52" fmla="*/ 0 h 3332231"/>
                <a:gd name="connsiteX53" fmla="*/ 1245380 w 2877836"/>
                <a:gd name="connsiteY53" fmla="*/ 33659 h 3332231"/>
                <a:gd name="connsiteX54" fmla="*/ 1127573 w 2877836"/>
                <a:gd name="connsiteY54" fmla="*/ 100977 h 3332231"/>
                <a:gd name="connsiteX55" fmla="*/ 1054646 w 2877836"/>
                <a:gd name="connsiteY55" fmla="*/ 179515 h 3332231"/>
                <a:gd name="connsiteX56" fmla="*/ 992937 w 2877836"/>
                <a:gd name="connsiteY56" fmla="*/ 263661 h 3332231"/>
                <a:gd name="connsiteX57" fmla="*/ 964889 w 2877836"/>
                <a:gd name="connsiteY57" fmla="*/ 415127 h 3332231"/>
                <a:gd name="connsiteX58" fmla="*/ 998547 w 2877836"/>
                <a:gd name="connsiteY58" fmla="*/ 555372 h 3332231"/>
                <a:gd name="connsiteX59" fmla="*/ 1150013 w 2877836"/>
                <a:gd name="connsiteY59"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877836 w 2877836"/>
                <a:gd name="connsiteY44" fmla="*/ 1312697 h 3332231"/>
                <a:gd name="connsiteX45" fmla="*/ 2760029 w 2877836"/>
                <a:gd name="connsiteY45" fmla="*/ 577812 h 3332231"/>
                <a:gd name="connsiteX46" fmla="*/ 1806361 w 2877836"/>
                <a:gd name="connsiteY46" fmla="*/ 757326 h 3332231"/>
                <a:gd name="connsiteX47" fmla="*/ 1868069 w 2877836"/>
                <a:gd name="connsiteY47" fmla="*/ 611470 h 3332231"/>
                <a:gd name="connsiteX48" fmla="*/ 1907338 w 2877836"/>
                <a:gd name="connsiteY48" fmla="*/ 403907 h 3332231"/>
                <a:gd name="connsiteX49" fmla="*/ 1873678 w 2877836"/>
                <a:gd name="connsiteY49" fmla="*/ 258052 h 3332231"/>
                <a:gd name="connsiteX50" fmla="*/ 1789532 w 2877836"/>
                <a:gd name="connsiteY50" fmla="*/ 140246 h 3332231"/>
                <a:gd name="connsiteX51" fmla="*/ 1688555 w 2877836"/>
                <a:gd name="connsiteY51" fmla="*/ 67318 h 3332231"/>
                <a:gd name="connsiteX52" fmla="*/ 1553919 w 2877836"/>
                <a:gd name="connsiteY52" fmla="*/ 0 h 3332231"/>
                <a:gd name="connsiteX53" fmla="*/ 1380015 w 2877836"/>
                <a:gd name="connsiteY53" fmla="*/ 0 h 3332231"/>
                <a:gd name="connsiteX54" fmla="*/ 1245380 w 2877836"/>
                <a:gd name="connsiteY54" fmla="*/ 33659 h 3332231"/>
                <a:gd name="connsiteX55" fmla="*/ 1127573 w 2877836"/>
                <a:gd name="connsiteY55" fmla="*/ 100977 h 3332231"/>
                <a:gd name="connsiteX56" fmla="*/ 1054646 w 2877836"/>
                <a:gd name="connsiteY56" fmla="*/ 179515 h 3332231"/>
                <a:gd name="connsiteX57" fmla="*/ 992937 w 2877836"/>
                <a:gd name="connsiteY57" fmla="*/ 263661 h 3332231"/>
                <a:gd name="connsiteX58" fmla="*/ 964889 w 2877836"/>
                <a:gd name="connsiteY58" fmla="*/ 415127 h 3332231"/>
                <a:gd name="connsiteX59" fmla="*/ 998547 w 2877836"/>
                <a:gd name="connsiteY59" fmla="*/ 555372 h 3332231"/>
                <a:gd name="connsiteX60" fmla="*/ 1150013 w 2877836"/>
                <a:gd name="connsiteY60"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715151 w 2877836"/>
                <a:gd name="connsiteY44" fmla="*/ 1200501 h 3332231"/>
                <a:gd name="connsiteX45" fmla="*/ 2877836 w 2877836"/>
                <a:gd name="connsiteY45" fmla="*/ 1312697 h 3332231"/>
                <a:gd name="connsiteX46" fmla="*/ 2760029 w 2877836"/>
                <a:gd name="connsiteY46" fmla="*/ 577812 h 3332231"/>
                <a:gd name="connsiteX47" fmla="*/ 1806361 w 2877836"/>
                <a:gd name="connsiteY47" fmla="*/ 757326 h 3332231"/>
                <a:gd name="connsiteX48" fmla="*/ 1868069 w 2877836"/>
                <a:gd name="connsiteY48" fmla="*/ 611470 h 3332231"/>
                <a:gd name="connsiteX49" fmla="*/ 1907338 w 2877836"/>
                <a:gd name="connsiteY49" fmla="*/ 403907 h 3332231"/>
                <a:gd name="connsiteX50" fmla="*/ 1873678 w 2877836"/>
                <a:gd name="connsiteY50" fmla="*/ 258052 h 3332231"/>
                <a:gd name="connsiteX51" fmla="*/ 1789532 w 2877836"/>
                <a:gd name="connsiteY51" fmla="*/ 140246 h 3332231"/>
                <a:gd name="connsiteX52" fmla="*/ 1688555 w 2877836"/>
                <a:gd name="connsiteY52" fmla="*/ 67318 h 3332231"/>
                <a:gd name="connsiteX53" fmla="*/ 1553919 w 2877836"/>
                <a:gd name="connsiteY53" fmla="*/ 0 h 3332231"/>
                <a:gd name="connsiteX54" fmla="*/ 1380015 w 2877836"/>
                <a:gd name="connsiteY54" fmla="*/ 0 h 3332231"/>
                <a:gd name="connsiteX55" fmla="*/ 1245380 w 2877836"/>
                <a:gd name="connsiteY55" fmla="*/ 33659 h 3332231"/>
                <a:gd name="connsiteX56" fmla="*/ 1127573 w 2877836"/>
                <a:gd name="connsiteY56" fmla="*/ 100977 h 3332231"/>
                <a:gd name="connsiteX57" fmla="*/ 1054646 w 2877836"/>
                <a:gd name="connsiteY57" fmla="*/ 179515 h 3332231"/>
                <a:gd name="connsiteX58" fmla="*/ 992937 w 2877836"/>
                <a:gd name="connsiteY58" fmla="*/ 263661 h 3332231"/>
                <a:gd name="connsiteX59" fmla="*/ 964889 w 2877836"/>
                <a:gd name="connsiteY59" fmla="*/ 415127 h 3332231"/>
                <a:gd name="connsiteX60" fmla="*/ 998547 w 2877836"/>
                <a:gd name="connsiteY60" fmla="*/ 555372 h 3332231"/>
                <a:gd name="connsiteX61" fmla="*/ 1150013 w 2877836"/>
                <a:gd name="connsiteY61"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15151 w 2877836"/>
                <a:gd name="connsiteY33" fmla="*/ 1924168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77836" h="3332231">
                  <a:moveTo>
                    <a:pt x="1150013" y="746106"/>
                  </a:moveTo>
                  <a:lnTo>
                    <a:pt x="123416" y="639520"/>
                  </a:lnTo>
                  <a:lnTo>
                    <a:pt x="0" y="1318307"/>
                  </a:lnTo>
                  <a:lnTo>
                    <a:pt x="151465" y="1172452"/>
                  </a:lnTo>
                  <a:lnTo>
                    <a:pt x="370248" y="1093915"/>
                  </a:lnTo>
                  <a:lnTo>
                    <a:pt x="549762" y="1166842"/>
                  </a:lnTo>
                  <a:lnTo>
                    <a:pt x="667569" y="1267819"/>
                  </a:lnTo>
                  <a:lnTo>
                    <a:pt x="757326" y="1402454"/>
                  </a:lnTo>
                  <a:lnTo>
                    <a:pt x="779765" y="1593188"/>
                  </a:lnTo>
                  <a:lnTo>
                    <a:pt x="751716" y="1739043"/>
                  </a:lnTo>
                  <a:lnTo>
                    <a:pt x="628300" y="1901728"/>
                  </a:lnTo>
                  <a:lnTo>
                    <a:pt x="488054" y="2002705"/>
                  </a:lnTo>
                  <a:lnTo>
                    <a:pt x="297321" y="2036364"/>
                  </a:lnTo>
                  <a:lnTo>
                    <a:pt x="134636" y="1974656"/>
                  </a:lnTo>
                  <a:lnTo>
                    <a:pt x="0" y="1800751"/>
                  </a:lnTo>
                  <a:lnTo>
                    <a:pt x="95367" y="2507588"/>
                  </a:lnTo>
                  <a:lnTo>
                    <a:pt x="1150013" y="2423441"/>
                  </a:lnTo>
                  <a:lnTo>
                    <a:pt x="1032206" y="2586125"/>
                  </a:lnTo>
                  <a:lnTo>
                    <a:pt x="964889" y="2754420"/>
                  </a:lnTo>
                  <a:lnTo>
                    <a:pt x="953669" y="2950763"/>
                  </a:lnTo>
                  <a:lnTo>
                    <a:pt x="1037816" y="3135888"/>
                  </a:lnTo>
                  <a:lnTo>
                    <a:pt x="1144402" y="3242474"/>
                  </a:lnTo>
                  <a:lnTo>
                    <a:pt x="1273429" y="3292962"/>
                  </a:lnTo>
                  <a:lnTo>
                    <a:pt x="1391234" y="3332231"/>
                  </a:lnTo>
                  <a:lnTo>
                    <a:pt x="1542700" y="3332231"/>
                  </a:lnTo>
                  <a:lnTo>
                    <a:pt x="1739043" y="3253693"/>
                  </a:lnTo>
                  <a:lnTo>
                    <a:pt x="1834410" y="3158327"/>
                  </a:lnTo>
                  <a:lnTo>
                    <a:pt x="1924167" y="3012471"/>
                  </a:lnTo>
                  <a:lnTo>
                    <a:pt x="1935387" y="2838567"/>
                  </a:lnTo>
                  <a:lnTo>
                    <a:pt x="1879288" y="2636614"/>
                  </a:lnTo>
                  <a:lnTo>
                    <a:pt x="1778312" y="2445880"/>
                  </a:lnTo>
                  <a:lnTo>
                    <a:pt x="2748810" y="2501977"/>
                  </a:lnTo>
                  <a:lnTo>
                    <a:pt x="2877836" y="1778312"/>
                  </a:lnTo>
                  <a:lnTo>
                    <a:pt x="2715151" y="1924168"/>
                  </a:lnTo>
                  <a:lnTo>
                    <a:pt x="2513198" y="1985875"/>
                  </a:lnTo>
                  <a:lnTo>
                    <a:pt x="2350513" y="1946606"/>
                  </a:lnTo>
                  <a:lnTo>
                    <a:pt x="2238318" y="1879289"/>
                  </a:lnTo>
                  <a:lnTo>
                    <a:pt x="2159779" y="1755873"/>
                  </a:lnTo>
                  <a:lnTo>
                    <a:pt x="2114901" y="1626847"/>
                  </a:lnTo>
                  <a:lnTo>
                    <a:pt x="2092461" y="1480992"/>
                  </a:lnTo>
                  <a:lnTo>
                    <a:pt x="2120510" y="1368795"/>
                  </a:lnTo>
                  <a:lnTo>
                    <a:pt x="2187828" y="1273428"/>
                  </a:lnTo>
                  <a:lnTo>
                    <a:pt x="2260756" y="1211721"/>
                  </a:lnTo>
                  <a:lnTo>
                    <a:pt x="2401001" y="1161232"/>
                  </a:lnTo>
                  <a:lnTo>
                    <a:pt x="2558076" y="1161232"/>
                  </a:lnTo>
                  <a:lnTo>
                    <a:pt x="2715151" y="1200501"/>
                  </a:lnTo>
                  <a:lnTo>
                    <a:pt x="2877836" y="1312697"/>
                  </a:lnTo>
                  <a:lnTo>
                    <a:pt x="2760029" y="577812"/>
                  </a:lnTo>
                  <a:lnTo>
                    <a:pt x="1806361" y="757326"/>
                  </a:lnTo>
                  <a:lnTo>
                    <a:pt x="1868069" y="611470"/>
                  </a:lnTo>
                  <a:lnTo>
                    <a:pt x="1907338" y="403907"/>
                  </a:lnTo>
                  <a:lnTo>
                    <a:pt x="1873678" y="258052"/>
                  </a:lnTo>
                  <a:lnTo>
                    <a:pt x="1789532" y="140246"/>
                  </a:lnTo>
                  <a:lnTo>
                    <a:pt x="1688555" y="67318"/>
                  </a:lnTo>
                  <a:lnTo>
                    <a:pt x="1553919" y="0"/>
                  </a:lnTo>
                  <a:lnTo>
                    <a:pt x="1380015" y="0"/>
                  </a:lnTo>
                  <a:lnTo>
                    <a:pt x="1245380" y="33659"/>
                  </a:lnTo>
                  <a:lnTo>
                    <a:pt x="1127573" y="100977"/>
                  </a:lnTo>
                  <a:lnTo>
                    <a:pt x="1054646" y="179515"/>
                  </a:lnTo>
                  <a:lnTo>
                    <a:pt x="992937" y="263661"/>
                  </a:lnTo>
                  <a:lnTo>
                    <a:pt x="964889" y="415127"/>
                  </a:lnTo>
                  <a:lnTo>
                    <a:pt x="998547" y="555372"/>
                  </a:lnTo>
                  <a:lnTo>
                    <a:pt x="1150013" y="746106"/>
                  </a:lnTo>
                  <a:close/>
                </a:path>
              </a:pathLst>
            </a:custGeom>
            <a:solidFill>
              <a:schemeClr val="bg1">
                <a:lumMod val="65000"/>
              </a:schemeClr>
            </a:solidFill>
            <a:ln>
              <a:solidFill>
                <a:schemeClr val="bg1">
                  <a:lumMod val="50000"/>
                </a:schemeClr>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grpSp>
          <p:nvGrpSpPr>
            <p:cNvPr id="33" name="Group 32"/>
            <p:cNvGrpSpPr/>
            <p:nvPr/>
          </p:nvGrpSpPr>
          <p:grpSpPr>
            <a:xfrm>
              <a:off x="2127435" y="3070455"/>
              <a:ext cx="2693525" cy="2156169"/>
              <a:chOff x="4069874" y="3637775"/>
              <a:chExt cx="2693525" cy="2156169"/>
            </a:xfrm>
          </p:grpSpPr>
          <p:sp>
            <p:nvSpPr>
              <p:cNvPr id="14" name="Freeform 13"/>
              <p:cNvSpPr/>
              <p:nvPr/>
            </p:nvSpPr>
            <p:spPr>
              <a:xfrm rot="15886408">
                <a:off x="4338552" y="3369097"/>
                <a:ext cx="2156169" cy="2693525"/>
              </a:xfrm>
              <a:custGeom>
                <a:avLst/>
                <a:gdLst>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79289 w 2877836"/>
                  <a:gd name="connsiteY29" fmla="*/ 667569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150013 w 2877836"/>
                  <a:gd name="connsiteY0" fmla="*/ 746106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38794 w 2877836"/>
                  <a:gd name="connsiteY10" fmla="*/ 2473929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50013 w 2877836"/>
                  <a:gd name="connsiteY10" fmla="*/ 2423441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256599 w 2984422"/>
                  <a:gd name="connsiteY0" fmla="*/ 746106 h 3332231"/>
                  <a:gd name="connsiteX1" fmla="*/ 112196 w 2984422"/>
                  <a:gd name="connsiteY1" fmla="*/ 650739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2984422"/>
                  <a:gd name="connsiteY0" fmla="*/ 746106 h 3332231"/>
                  <a:gd name="connsiteX1" fmla="*/ 0 w 2984422"/>
                  <a:gd name="connsiteY1" fmla="*/ 622690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2984422 w 3062959"/>
                  <a:gd name="connsiteY18" fmla="*/ 253563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3062959 w 3062959"/>
                  <a:gd name="connsiteY18" fmla="*/ 251880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774155 w 3062959"/>
                  <a:gd name="connsiteY5" fmla="*/ 1267819 h 3332231"/>
                  <a:gd name="connsiteX6" fmla="*/ 886351 w 3062959"/>
                  <a:gd name="connsiteY6" fmla="*/ 1593188 h 3332231"/>
                  <a:gd name="connsiteX7" fmla="*/ 734886 w 3062959"/>
                  <a:gd name="connsiteY7" fmla="*/ 1901728 h 3332231"/>
                  <a:gd name="connsiteX8" fmla="*/ 403907 w 3062959"/>
                  <a:gd name="connsiteY8" fmla="*/ 2036364 h 3332231"/>
                  <a:gd name="connsiteX9" fmla="*/ 106586 w 3062959"/>
                  <a:gd name="connsiteY9" fmla="*/ 1800751 h 3332231"/>
                  <a:gd name="connsiteX10" fmla="*/ 0 w 3062959"/>
                  <a:gd name="connsiteY10" fmla="*/ 2518807 h 3332231"/>
                  <a:gd name="connsiteX11" fmla="*/ 1256599 w 3062959"/>
                  <a:gd name="connsiteY11" fmla="*/ 2423441 h 3332231"/>
                  <a:gd name="connsiteX12" fmla="*/ 1071475 w 3062959"/>
                  <a:gd name="connsiteY12" fmla="*/ 2754420 h 3332231"/>
                  <a:gd name="connsiteX13" fmla="*/ 1144402 w 3062959"/>
                  <a:gd name="connsiteY13" fmla="*/ 3135888 h 3332231"/>
                  <a:gd name="connsiteX14" fmla="*/ 1380015 w 3062959"/>
                  <a:gd name="connsiteY14" fmla="*/ 3292962 h 3332231"/>
                  <a:gd name="connsiteX15" fmla="*/ 1649286 w 3062959"/>
                  <a:gd name="connsiteY15" fmla="*/ 3332231 h 3332231"/>
                  <a:gd name="connsiteX16" fmla="*/ 1940996 w 3062959"/>
                  <a:gd name="connsiteY16" fmla="*/ 3158327 h 3332231"/>
                  <a:gd name="connsiteX17" fmla="*/ 2041973 w 3062959"/>
                  <a:gd name="connsiteY17" fmla="*/ 2838567 h 3332231"/>
                  <a:gd name="connsiteX18" fmla="*/ 1884898 w 3062959"/>
                  <a:gd name="connsiteY18" fmla="*/ 2445880 h 3332231"/>
                  <a:gd name="connsiteX19" fmla="*/ 3062959 w 3062959"/>
                  <a:gd name="connsiteY19" fmla="*/ 2518807 h 3332231"/>
                  <a:gd name="connsiteX20" fmla="*/ 2984422 w 3062959"/>
                  <a:gd name="connsiteY20" fmla="*/ 1778312 h 3332231"/>
                  <a:gd name="connsiteX21" fmla="*/ 2832957 w 3062959"/>
                  <a:gd name="connsiteY21" fmla="*/ 2002705 h 3332231"/>
                  <a:gd name="connsiteX22" fmla="*/ 2597345 w 3062959"/>
                  <a:gd name="connsiteY22" fmla="*/ 2025144 h 3332231"/>
                  <a:gd name="connsiteX23" fmla="*/ 2350513 w 3062959"/>
                  <a:gd name="connsiteY23" fmla="*/ 1907338 h 3332231"/>
                  <a:gd name="connsiteX24" fmla="*/ 2215877 w 3062959"/>
                  <a:gd name="connsiteY24" fmla="*/ 1677335 h 3332231"/>
                  <a:gd name="connsiteX25" fmla="*/ 2221487 w 3062959"/>
                  <a:gd name="connsiteY25" fmla="*/ 1402454 h 3332231"/>
                  <a:gd name="connsiteX26" fmla="*/ 2367342 w 3062959"/>
                  <a:gd name="connsiteY26" fmla="*/ 1211721 h 3332231"/>
                  <a:gd name="connsiteX27" fmla="*/ 2636613 w 3062959"/>
                  <a:gd name="connsiteY27" fmla="*/ 1099524 h 3332231"/>
                  <a:gd name="connsiteX28" fmla="*/ 2984422 w 3062959"/>
                  <a:gd name="connsiteY28" fmla="*/ 1312697 h 3332231"/>
                  <a:gd name="connsiteX29" fmla="*/ 3062959 w 3062959"/>
                  <a:gd name="connsiteY29" fmla="*/ 532933 h 3332231"/>
                  <a:gd name="connsiteX30" fmla="*/ 1912947 w 3062959"/>
                  <a:gd name="connsiteY30" fmla="*/ 757326 h 3332231"/>
                  <a:gd name="connsiteX31" fmla="*/ 2036363 w 3062959"/>
                  <a:gd name="connsiteY31" fmla="*/ 415127 h 3332231"/>
                  <a:gd name="connsiteX32" fmla="*/ 1896118 w 3062959"/>
                  <a:gd name="connsiteY32" fmla="*/ 140246 h 3332231"/>
                  <a:gd name="connsiteX33" fmla="*/ 1660505 w 3062959"/>
                  <a:gd name="connsiteY33" fmla="*/ 0 h 3332231"/>
                  <a:gd name="connsiteX34" fmla="*/ 1351966 w 3062959"/>
                  <a:gd name="connsiteY34" fmla="*/ 33659 h 3332231"/>
                  <a:gd name="connsiteX35" fmla="*/ 1161232 w 3062959"/>
                  <a:gd name="connsiteY35" fmla="*/ 179515 h 3332231"/>
                  <a:gd name="connsiteX36" fmla="*/ 1071475 w 3062959"/>
                  <a:gd name="connsiteY36" fmla="*/ 415127 h 3332231"/>
                  <a:gd name="connsiteX37" fmla="*/ 1256599 w 3062959"/>
                  <a:gd name="connsiteY3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86351 w 3062959"/>
                  <a:gd name="connsiteY7" fmla="*/ 1593188 h 3332231"/>
                  <a:gd name="connsiteX8" fmla="*/ 734886 w 3062959"/>
                  <a:gd name="connsiteY8" fmla="*/ 1901728 h 3332231"/>
                  <a:gd name="connsiteX9" fmla="*/ 403907 w 3062959"/>
                  <a:gd name="connsiteY9" fmla="*/ 2036364 h 3332231"/>
                  <a:gd name="connsiteX10" fmla="*/ 106586 w 3062959"/>
                  <a:gd name="connsiteY10" fmla="*/ 1800751 h 3332231"/>
                  <a:gd name="connsiteX11" fmla="*/ 0 w 3062959"/>
                  <a:gd name="connsiteY11" fmla="*/ 2518807 h 3332231"/>
                  <a:gd name="connsiteX12" fmla="*/ 1256599 w 3062959"/>
                  <a:gd name="connsiteY12" fmla="*/ 2423441 h 3332231"/>
                  <a:gd name="connsiteX13" fmla="*/ 1071475 w 3062959"/>
                  <a:gd name="connsiteY13" fmla="*/ 2754420 h 3332231"/>
                  <a:gd name="connsiteX14" fmla="*/ 1144402 w 3062959"/>
                  <a:gd name="connsiteY14" fmla="*/ 3135888 h 3332231"/>
                  <a:gd name="connsiteX15" fmla="*/ 1380015 w 3062959"/>
                  <a:gd name="connsiteY15" fmla="*/ 3292962 h 3332231"/>
                  <a:gd name="connsiteX16" fmla="*/ 1649286 w 3062959"/>
                  <a:gd name="connsiteY16" fmla="*/ 3332231 h 3332231"/>
                  <a:gd name="connsiteX17" fmla="*/ 1940996 w 3062959"/>
                  <a:gd name="connsiteY17" fmla="*/ 3158327 h 3332231"/>
                  <a:gd name="connsiteX18" fmla="*/ 2041973 w 3062959"/>
                  <a:gd name="connsiteY18" fmla="*/ 2838567 h 3332231"/>
                  <a:gd name="connsiteX19" fmla="*/ 1884898 w 3062959"/>
                  <a:gd name="connsiteY19" fmla="*/ 2445880 h 3332231"/>
                  <a:gd name="connsiteX20" fmla="*/ 3062959 w 3062959"/>
                  <a:gd name="connsiteY20" fmla="*/ 2518807 h 3332231"/>
                  <a:gd name="connsiteX21" fmla="*/ 2984422 w 3062959"/>
                  <a:gd name="connsiteY21" fmla="*/ 1778312 h 3332231"/>
                  <a:gd name="connsiteX22" fmla="*/ 2832957 w 3062959"/>
                  <a:gd name="connsiteY22" fmla="*/ 2002705 h 3332231"/>
                  <a:gd name="connsiteX23" fmla="*/ 2597345 w 3062959"/>
                  <a:gd name="connsiteY23" fmla="*/ 2025144 h 3332231"/>
                  <a:gd name="connsiteX24" fmla="*/ 2350513 w 3062959"/>
                  <a:gd name="connsiteY24" fmla="*/ 1907338 h 3332231"/>
                  <a:gd name="connsiteX25" fmla="*/ 2215877 w 3062959"/>
                  <a:gd name="connsiteY25" fmla="*/ 1677335 h 3332231"/>
                  <a:gd name="connsiteX26" fmla="*/ 2221487 w 3062959"/>
                  <a:gd name="connsiteY26" fmla="*/ 1402454 h 3332231"/>
                  <a:gd name="connsiteX27" fmla="*/ 2367342 w 3062959"/>
                  <a:gd name="connsiteY27" fmla="*/ 1211721 h 3332231"/>
                  <a:gd name="connsiteX28" fmla="*/ 2636613 w 3062959"/>
                  <a:gd name="connsiteY28" fmla="*/ 1099524 h 3332231"/>
                  <a:gd name="connsiteX29" fmla="*/ 2984422 w 3062959"/>
                  <a:gd name="connsiteY29" fmla="*/ 1312697 h 3332231"/>
                  <a:gd name="connsiteX30" fmla="*/ 3062959 w 3062959"/>
                  <a:gd name="connsiteY30" fmla="*/ 532933 h 3332231"/>
                  <a:gd name="connsiteX31" fmla="*/ 1912947 w 3062959"/>
                  <a:gd name="connsiteY31" fmla="*/ 757326 h 3332231"/>
                  <a:gd name="connsiteX32" fmla="*/ 2036363 w 3062959"/>
                  <a:gd name="connsiteY32" fmla="*/ 415127 h 3332231"/>
                  <a:gd name="connsiteX33" fmla="*/ 1896118 w 3062959"/>
                  <a:gd name="connsiteY33" fmla="*/ 140246 h 3332231"/>
                  <a:gd name="connsiteX34" fmla="*/ 1660505 w 3062959"/>
                  <a:gd name="connsiteY34" fmla="*/ 0 h 3332231"/>
                  <a:gd name="connsiteX35" fmla="*/ 1351966 w 3062959"/>
                  <a:gd name="connsiteY35" fmla="*/ 33659 h 3332231"/>
                  <a:gd name="connsiteX36" fmla="*/ 1161232 w 3062959"/>
                  <a:gd name="connsiteY36" fmla="*/ 179515 h 3332231"/>
                  <a:gd name="connsiteX37" fmla="*/ 1071475 w 3062959"/>
                  <a:gd name="connsiteY37" fmla="*/ 415127 h 3332231"/>
                  <a:gd name="connsiteX38" fmla="*/ 1256599 w 3062959"/>
                  <a:gd name="connsiteY3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734886 w 3062959"/>
                  <a:gd name="connsiteY9" fmla="*/ 1901728 h 3332231"/>
                  <a:gd name="connsiteX10" fmla="*/ 403907 w 3062959"/>
                  <a:gd name="connsiteY10" fmla="*/ 2036364 h 3332231"/>
                  <a:gd name="connsiteX11" fmla="*/ 106586 w 3062959"/>
                  <a:gd name="connsiteY11" fmla="*/ 1800751 h 3332231"/>
                  <a:gd name="connsiteX12" fmla="*/ 0 w 3062959"/>
                  <a:gd name="connsiteY12" fmla="*/ 2518807 h 3332231"/>
                  <a:gd name="connsiteX13" fmla="*/ 1256599 w 3062959"/>
                  <a:gd name="connsiteY13" fmla="*/ 2423441 h 3332231"/>
                  <a:gd name="connsiteX14" fmla="*/ 1071475 w 3062959"/>
                  <a:gd name="connsiteY14" fmla="*/ 2754420 h 3332231"/>
                  <a:gd name="connsiteX15" fmla="*/ 1144402 w 3062959"/>
                  <a:gd name="connsiteY15" fmla="*/ 3135888 h 3332231"/>
                  <a:gd name="connsiteX16" fmla="*/ 1380015 w 3062959"/>
                  <a:gd name="connsiteY16" fmla="*/ 3292962 h 3332231"/>
                  <a:gd name="connsiteX17" fmla="*/ 1649286 w 3062959"/>
                  <a:gd name="connsiteY17" fmla="*/ 3332231 h 3332231"/>
                  <a:gd name="connsiteX18" fmla="*/ 1940996 w 3062959"/>
                  <a:gd name="connsiteY18" fmla="*/ 3158327 h 3332231"/>
                  <a:gd name="connsiteX19" fmla="*/ 2041973 w 3062959"/>
                  <a:gd name="connsiteY19" fmla="*/ 2838567 h 3332231"/>
                  <a:gd name="connsiteX20" fmla="*/ 1884898 w 3062959"/>
                  <a:gd name="connsiteY20" fmla="*/ 2445880 h 3332231"/>
                  <a:gd name="connsiteX21" fmla="*/ 3062959 w 3062959"/>
                  <a:gd name="connsiteY21" fmla="*/ 2518807 h 3332231"/>
                  <a:gd name="connsiteX22" fmla="*/ 2984422 w 3062959"/>
                  <a:gd name="connsiteY22" fmla="*/ 1778312 h 3332231"/>
                  <a:gd name="connsiteX23" fmla="*/ 2832957 w 3062959"/>
                  <a:gd name="connsiteY23" fmla="*/ 2002705 h 3332231"/>
                  <a:gd name="connsiteX24" fmla="*/ 2597345 w 3062959"/>
                  <a:gd name="connsiteY24" fmla="*/ 2025144 h 3332231"/>
                  <a:gd name="connsiteX25" fmla="*/ 2350513 w 3062959"/>
                  <a:gd name="connsiteY25" fmla="*/ 1907338 h 3332231"/>
                  <a:gd name="connsiteX26" fmla="*/ 2215877 w 3062959"/>
                  <a:gd name="connsiteY26" fmla="*/ 1677335 h 3332231"/>
                  <a:gd name="connsiteX27" fmla="*/ 2221487 w 3062959"/>
                  <a:gd name="connsiteY27" fmla="*/ 1402454 h 3332231"/>
                  <a:gd name="connsiteX28" fmla="*/ 2367342 w 3062959"/>
                  <a:gd name="connsiteY28" fmla="*/ 1211721 h 3332231"/>
                  <a:gd name="connsiteX29" fmla="*/ 2636613 w 3062959"/>
                  <a:gd name="connsiteY29" fmla="*/ 1099524 h 3332231"/>
                  <a:gd name="connsiteX30" fmla="*/ 2984422 w 3062959"/>
                  <a:gd name="connsiteY30" fmla="*/ 1312697 h 3332231"/>
                  <a:gd name="connsiteX31" fmla="*/ 3062959 w 3062959"/>
                  <a:gd name="connsiteY31" fmla="*/ 532933 h 3332231"/>
                  <a:gd name="connsiteX32" fmla="*/ 1912947 w 3062959"/>
                  <a:gd name="connsiteY32" fmla="*/ 757326 h 3332231"/>
                  <a:gd name="connsiteX33" fmla="*/ 2036363 w 3062959"/>
                  <a:gd name="connsiteY33" fmla="*/ 415127 h 3332231"/>
                  <a:gd name="connsiteX34" fmla="*/ 1896118 w 3062959"/>
                  <a:gd name="connsiteY34" fmla="*/ 140246 h 3332231"/>
                  <a:gd name="connsiteX35" fmla="*/ 1660505 w 3062959"/>
                  <a:gd name="connsiteY35" fmla="*/ 0 h 3332231"/>
                  <a:gd name="connsiteX36" fmla="*/ 1351966 w 3062959"/>
                  <a:gd name="connsiteY36" fmla="*/ 33659 h 3332231"/>
                  <a:gd name="connsiteX37" fmla="*/ 1161232 w 3062959"/>
                  <a:gd name="connsiteY37" fmla="*/ 179515 h 3332231"/>
                  <a:gd name="connsiteX38" fmla="*/ 1071475 w 3062959"/>
                  <a:gd name="connsiteY38" fmla="*/ 415127 h 3332231"/>
                  <a:gd name="connsiteX39" fmla="*/ 1256599 w 3062959"/>
                  <a:gd name="connsiteY3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403907 w 3062959"/>
                  <a:gd name="connsiteY11" fmla="*/ 2036364 h 3332231"/>
                  <a:gd name="connsiteX12" fmla="*/ 106586 w 3062959"/>
                  <a:gd name="connsiteY12" fmla="*/ 1800751 h 3332231"/>
                  <a:gd name="connsiteX13" fmla="*/ 0 w 3062959"/>
                  <a:gd name="connsiteY13" fmla="*/ 2518807 h 3332231"/>
                  <a:gd name="connsiteX14" fmla="*/ 1256599 w 3062959"/>
                  <a:gd name="connsiteY14" fmla="*/ 2423441 h 3332231"/>
                  <a:gd name="connsiteX15" fmla="*/ 1071475 w 3062959"/>
                  <a:gd name="connsiteY15" fmla="*/ 2754420 h 3332231"/>
                  <a:gd name="connsiteX16" fmla="*/ 1144402 w 3062959"/>
                  <a:gd name="connsiteY16" fmla="*/ 3135888 h 3332231"/>
                  <a:gd name="connsiteX17" fmla="*/ 1380015 w 3062959"/>
                  <a:gd name="connsiteY17" fmla="*/ 3292962 h 3332231"/>
                  <a:gd name="connsiteX18" fmla="*/ 1649286 w 3062959"/>
                  <a:gd name="connsiteY18" fmla="*/ 3332231 h 3332231"/>
                  <a:gd name="connsiteX19" fmla="*/ 1940996 w 3062959"/>
                  <a:gd name="connsiteY19" fmla="*/ 3158327 h 3332231"/>
                  <a:gd name="connsiteX20" fmla="*/ 2041973 w 3062959"/>
                  <a:gd name="connsiteY20" fmla="*/ 2838567 h 3332231"/>
                  <a:gd name="connsiteX21" fmla="*/ 1884898 w 3062959"/>
                  <a:gd name="connsiteY21" fmla="*/ 2445880 h 3332231"/>
                  <a:gd name="connsiteX22" fmla="*/ 3062959 w 3062959"/>
                  <a:gd name="connsiteY22" fmla="*/ 2518807 h 3332231"/>
                  <a:gd name="connsiteX23" fmla="*/ 2984422 w 3062959"/>
                  <a:gd name="connsiteY23" fmla="*/ 1778312 h 3332231"/>
                  <a:gd name="connsiteX24" fmla="*/ 2832957 w 3062959"/>
                  <a:gd name="connsiteY24" fmla="*/ 2002705 h 3332231"/>
                  <a:gd name="connsiteX25" fmla="*/ 2597345 w 3062959"/>
                  <a:gd name="connsiteY25" fmla="*/ 2025144 h 3332231"/>
                  <a:gd name="connsiteX26" fmla="*/ 2350513 w 3062959"/>
                  <a:gd name="connsiteY26" fmla="*/ 1907338 h 3332231"/>
                  <a:gd name="connsiteX27" fmla="*/ 2215877 w 3062959"/>
                  <a:gd name="connsiteY27" fmla="*/ 1677335 h 3332231"/>
                  <a:gd name="connsiteX28" fmla="*/ 2221487 w 3062959"/>
                  <a:gd name="connsiteY28" fmla="*/ 1402454 h 3332231"/>
                  <a:gd name="connsiteX29" fmla="*/ 2367342 w 3062959"/>
                  <a:gd name="connsiteY29" fmla="*/ 1211721 h 3332231"/>
                  <a:gd name="connsiteX30" fmla="*/ 2636613 w 3062959"/>
                  <a:gd name="connsiteY30" fmla="*/ 1099524 h 3332231"/>
                  <a:gd name="connsiteX31" fmla="*/ 2984422 w 3062959"/>
                  <a:gd name="connsiteY31" fmla="*/ 1312697 h 3332231"/>
                  <a:gd name="connsiteX32" fmla="*/ 3062959 w 3062959"/>
                  <a:gd name="connsiteY32" fmla="*/ 532933 h 3332231"/>
                  <a:gd name="connsiteX33" fmla="*/ 1912947 w 3062959"/>
                  <a:gd name="connsiteY33" fmla="*/ 757326 h 3332231"/>
                  <a:gd name="connsiteX34" fmla="*/ 2036363 w 3062959"/>
                  <a:gd name="connsiteY34" fmla="*/ 415127 h 3332231"/>
                  <a:gd name="connsiteX35" fmla="*/ 1896118 w 3062959"/>
                  <a:gd name="connsiteY35" fmla="*/ 140246 h 3332231"/>
                  <a:gd name="connsiteX36" fmla="*/ 1660505 w 3062959"/>
                  <a:gd name="connsiteY36" fmla="*/ 0 h 3332231"/>
                  <a:gd name="connsiteX37" fmla="*/ 1351966 w 3062959"/>
                  <a:gd name="connsiteY37" fmla="*/ 33659 h 3332231"/>
                  <a:gd name="connsiteX38" fmla="*/ 1161232 w 3062959"/>
                  <a:gd name="connsiteY38" fmla="*/ 179515 h 3332231"/>
                  <a:gd name="connsiteX39" fmla="*/ 1071475 w 3062959"/>
                  <a:gd name="connsiteY39" fmla="*/ 415127 h 3332231"/>
                  <a:gd name="connsiteX40" fmla="*/ 1256599 w 3062959"/>
                  <a:gd name="connsiteY4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106586 w 3062959"/>
                  <a:gd name="connsiteY13" fmla="*/ 1800751 h 3332231"/>
                  <a:gd name="connsiteX14" fmla="*/ 0 w 3062959"/>
                  <a:gd name="connsiteY14" fmla="*/ 2518807 h 3332231"/>
                  <a:gd name="connsiteX15" fmla="*/ 1256599 w 3062959"/>
                  <a:gd name="connsiteY15" fmla="*/ 2423441 h 3332231"/>
                  <a:gd name="connsiteX16" fmla="*/ 1071475 w 3062959"/>
                  <a:gd name="connsiteY16" fmla="*/ 2754420 h 3332231"/>
                  <a:gd name="connsiteX17" fmla="*/ 1144402 w 3062959"/>
                  <a:gd name="connsiteY17" fmla="*/ 3135888 h 3332231"/>
                  <a:gd name="connsiteX18" fmla="*/ 1380015 w 3062959"/>
                  <a:gd name="connsiteY18" fmla="*/ 3292962 h 3332231"/>
                  <a:gd name="connsiteX19" fmla="*/ 1649286 w 3062959"/>
                  <a:gd name="connsiteY19" fmla="*/ 3332231 h 3332231"/>
                  <a:gd name="connsiteX20" fmla="*/ 1940996 w 3062959"/>
                  <a:gd name="connsiteY20" fmla="*/ 3158327 h 3332231"/>
                  <a:gd name="connsiteX21" fmla="*/ 2041973 w 3062959"/>
                  <a:gd name="connsiteY21" fmla="*/ 2838567 h 3332231"/>
                  <a:gd name="connsiteX22" fmla="*/ 1884898 w 3062959"/>
                  <a:gd name="connsiteY22" fmla="*/ 2445880 h 3332231"/>
                  <a:gd name="connsiteX23" fmla="*/ 3062959 w 3062959"/>
                  <a:gd name="connsiteY23" fmla="*/ 2518807 h 3332231"/>
                  <a:gd name="connsiteX24" fmla="*/ 2984422 w 3062959"/>
                  <a:gd name="connsiteY24" fmla="*/ 1778312 h 3332231"/>
                  <a:gd name="connsiteX25" fmla="*/ 2832957 w 3062959"/>
                  <a:gd name="connsiteY25" fmla="*/ 2002705 h 3332231"/>
                  <a:gd name="connsiteX26" fmla="*/ 2597345 w 3062959"/>
                  <a:gd name="connsiteY26" fmla="*/ 2025144 h 3332231"/>
                  <a:gd name="connsiteX27" fmla="*/ 2350513 w 3062959"/>
                  <a:gd name="connsiteY27" fmla="*/ 1907338 h 3332231"/>
                  <a:gd name="connsiteX28" fmla="*/ 2215877 w 3062959"/>
                  <a:gd name="connsiteY28" fmla="*/ 1677335 h 3332231"/>
                  <a:gd name="connsiteX29" fmla="*/ 2221487 w 3062959"/>
                  <a:gd name="connsiteY29" fmla="*/ 1402454 h 3332231"/>
                  <a:gd name="connsiteX30" fmla="*/ 2367342 w 3062959"/>
                  <a:gd name="connsiteY30" fmla="*/ 1211721 h 3332231"/>
                  <a:gd name="connsiteX31" fmla="*/ 2636613 w 3062959"/>
                  <a:gd name="connsiteY31" fmla="*/ 1099524 h 3332231"/>
                  <a:gd name="connsiteX32" fmla="*/ 2984422 w 3062959"/>
                  <a:gd name="connsiteY32" fmla="*/ 1312697 h 3332231"/>
                  <a:gd name="connsiteX33" fmla="*/ 3062959 w 3062959"/>
                  <a:gd name="connsiteY33" fmla="*/ 532933 h 3332231"/>
                  <a:gd name="connsiteX34" fmla="*/ 1912947 w 3062959"/>
                  <a:gd name="connsiteY34" fmla="*/ 757326 h 3332231"/>
                  <a:gd name="connsiteX35" fmla="*/ 2036363 w 3062959"/>
                  <a:gd name="connsiteY35" fmla="*/ 415127 h 3332231"/>
                  <a:gd name="connsiteX36" fmla="*/ 1896118 w 3062959"/>
                  <a:gd name="connsiteY36" fmla="*/ 140246 h 3332231"/>
                  <a:gd name="connsiteX37" fmla="*/ 1660505 w 3062959"/>
                  <a:gd name="connsiteY37" fmla="*/ 0 h 3332231"/>
                  <a:gd name="connsiteX38" fmla="*/ 1351966 w 3062959"/>
                  <a:gd name="connsiteY38" fmla="*/ 33659 h 3332231"/>
                  <a:gd name="connsiteX39" fmla="*/ 1161232 w 3062959"/>
                  <a:gd name="connsiteY39" fmla="*/ 179515 h 3332231"/>
                  <a:gd name="connsiteX40" fmla="*/ 1071475 w 3062959"/>
                  <a:gd name="connsiteY40" fmla="*/ 415127 h 3332231"/>
                  <a:gd name="connsiteX41" fmla="*/ 1256599 w 3062959"/>
                  <a:gd name="connsiteY4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071475 w 3062959"/>
                  <a:gd name="connsiteY17" fmla="*/ 2754420 h 3332231"/>
                  <a:gd name="connsiteX18" fmla="*/ 1144402 w 3062959"/>
                  <a:gd name="connsiteY18" fmla="*/ 3135888 h 3332231"/>
                  <a:gd name="connsiteX19" fmla="*/ 1380015 w 3062959"/>
                  <a:gd name="connsiteY19" fmla="*/ 3292962 h 3332231"/>
                  <a:gd name="connsiteX20" fmla="*/ 1649286 w 3062959"/>
                  <a:gd name="connsiteY20" fmla="*/ 3332231 h 3332231"/>
                  <a:gd name="connsiteX21" fmla="*/ 1940996 w 3062959"/>
                  <a:gd name="connsiteY21" fmla="*/ 3158327 h 3332231"/>
                  <a:gd name="connsiteX22" fmla="*/ 2041973 w 3062959"/>
                  <a:gd name="connsiteY22" fmla="*/ 2838567 h 3332231"/>
                  <a:gd name="connsiteX23" fmla="*/ 1884898 w 3062959"/>
                  <a:gd name="connsiteY23" fmla="*/ 2445880 h 3332231"/>
                  <a:gd name="connsiteX24" fmla="*/ 3062959 w 3062959"/>
                  <a:gd name="connsiteY24" fmla="*/ 2518807 h 3332231"/>
                  <a:gd name="connsiteX25" fmla="*/ 2984422 w 3062959"/>
                  <a:gd name="connsiteY25" fmla="*/ 1778312 h 3332231"/>
                  <a:gd name="connsiteX26" fmla="*/ 2832957 w 3062959"/>
                  <a:gd name="connsiteY26" fmla="*/ 2002705 h 3332231"/>
                  <a:gd name="connsiteX27" fmla="*/ 2597345 w 3062959"/>
                  <a:gd name="connsiteY27" fmla="*/ 2025144 h 3332231"/>
                  <a:gd name="connsiteX28" fmla="*/ 2350513 w 3062959"/>
                  <a:gd name="connsiteY28" fmla="*/ 1907338 h 3332231"/>
                  <a:gd name="connsiteX29" fmla="*/ 2215877 w 3062959"/>
                  <a:gd name="connsiteY29" fmla="*/ 1677335 h 3332231"/>
                  <a:gd name="connsiteX30" fmla="*/ 2221487 w 3062959"/>
                  <a:gd name="connsiteY30" fmla="*/ 1402454 h 3332231"/>
                  <a:gd name="connsiteX31" fmla="*/ 2367342 w 3062959"/>
                  <a:gd name="connsiteY31" fmla="*/ 1211721 h 3332231"/>
                  <a:gd name="connsiteX32" fmla="*/ 2636613 w 3062959"/>
                  <a:gd name="connsiteY32" fmla="*/ 1099524 h 3332231"/>
                  <a:gd name="connsiteX33" fmla="*/ 2984422 w 3062959"/>
                  <a:gd name="connsiteY33" fmla="*/ 1312697 h 3332231"/>
                  <a:gd name="connsiteX34" fmla="*/ 3062959 w 3062959"/>
                  <a:gd name="connsiteY34" fmla="*/ 532933 h 3332231"/>
                  <a:gd name="connsiteX35" fmla="*/ 1912947 w 3062959"/>
                  <a:gd name="connsiteY35" fmla="*/ 757326 h 3332231"/>
                  <a:gd name="connsiteX36" fmla="*/ 2036363 w 3062959"/>
                  <a:gd name="connsiteY36" fmla="*/ 415127 h 3332231"/>
                  <a:gd name="connsiteX37" fmla="*/ 1896118 w 3062959"/>
                  <a:gd name="connsiteY37" fmla="*/ 140246 h 3332231"/>
                  <a:gd name="connsiteX38" fmla="*/ 1660505 w 3062959"/>
                  <a:gd name="connsiteY38" fmla="*/ 0 h 3332231"/>
                  <a:gd name="connsiteX39" fmla="*/ 1351966 w 3062959"/>
                  <a:gd name="connsiteY39" fmla="*/ 33659 h 3332231"/>
                  <a:gd name="connsiteX40" fmla="*/ 1161232 w 3062959"/>
                  <a:gd name="connsiteY40" fmla="*/ 179515 h 3332231"/>
                  <a:gd name="connsiteX41" fmla="*/ 1071475 w 3062959"/>
                  <a:gd name="connsiteY41" fmla="*/ 415127 h 3332231"/>
                  <a:gd name="connsiteX42" fmla="*/ 1256599 w 3062959"/>
                  <a:gd name="connsiteY4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144402 w 3062959"/>
                  <a:gd name="connsiteY19" fmla="*/ 3135888 h 3332231"/>
                  <a:gd name="connsiteX20" fmla="*/ 1380015 w 3062959"/>
                  <a:gd name="connsiteY20" fmla="*/ 3292962 h 3332231"/>
                  <a:gd name="connsiteX21" fmla="*/ 1649286 w 3062959"/>
                  <a:gd name="connsiteY21" fmla="*/ 3332231 h 3332231"/>
                  <a:gd name="connsiteX22" fmla="*/ 1940996 w 3062959"/>
                  <a:gd name="connsiteY22" fmla="*/ 3158327 h 3332231"/>
                  <a:gd name="connsiteX23" fmla="*/ 2041973 w 3062959"/>
                  <a:gd name="connsiteY23" fmla="*/ 2838567 h 3332231"/>
                  <a:gd name="connsiteX24" fmla="*/ 1884898 w 3062959"/>
                  <a:gd name="connsiteY24" fmla="*/ 2445880 h 3332231"/>
                  <a:gd name="connsiteX25" fmla="*/ 3062959 w 3062959"/>
                  <a:gd name="connsiteY25" fmla="*/ 2518807 h 3332231"/>
                  <a:gd name="connsiteX26" fmla="*/ 2984422 w 3062959"/>
                  <a:gd name="connsiteY26" fmla="*/ 1778312 h 3332231"/>
                  <a:gd name="connsiteX27" fmla="*/ 2832957 w 3062959"/>
                  <a:gd name="connsiteY27" fmla="*/ 2002705 h 3332231"/>
                  <a:gd name="connsiteX28" fmla="*/ 2597345 w 3062959"/>
                  <a:gd name="connsiteY28" fmla="*/ 2025144 h 3332231"/>
                  <a:gd name="connsiteX29" fmla="*/ 2350513 w 3062959"/>
                  <a:gd name="connsiteY29" fmla="*/ 1907338 h 3332231"/>
                  <a:gd name="connsiteX30" fmla="*/ 2215877 w 3062959"/>
                  <a:gd name="connsiteY30" fmla="*/ 1677335 h 3332231"/>
                  <a:gd name="connsiteX31" fmla="*/ 2221487 w 3062959"/>
                  <a:gd name="connsiteY31" fmla="*/ 1402454 h 3332231"/>
                  <a:gd name="connsiteX32" fmla="*/ 2367342 w 3062959"/>
                  <a:gd name="connsiteY32" fmla="*/ 1211721 h 3332231"/>
                  <a:gd name="connsiteX33" fmla="*/ 2636613 w 3062959"/>
                  <a:gd name="connsiteY33" fmla="*/ 1099524 h 3332231"/>
                  <a:gd name="connsiteX34" fmla="*/ 2984422 w 3062959"/>
                  <a:gd name="connsiteY34" fmla="*/ 1312697 h 3332231"/>
                  <a:gd name="connsiteX35" fmla="*/ 3062959 w 3062959"/>
                  <a:gd name="connsiteY35" fmla="*/ 532933 h 3332231"/>
                  <a:gd name="connsiteX36" fmla="*/ 1912947 w 3062959"/>
                  <a:gd name="connsiteY36" fmla="*/ 757326 h 3332231"/>
                  <a:gd name="connsiteX37" fmla="*/ 2036363 w 3062959"/>
                  <a:gd name="connsiteY37" fmla="*/ 415127 h 3332231"/>
                  <a:gd name="connsiteX38" fmla="*/ 1896118 w 3062959"/>
                  <a:gd name="connsiteY38" fmla="*/ 140246 h 3332231"/>
                  <a:gd name="connsiteX39" fmla="*/ 1660505 w 3062959"/>
                  <a:gd name="connsiteY39" fmla="*/ 0 h 3332231"/>
                  <a:gd name="connsiteX40" fmla="*/ 1351966 w 3062959"/>
                  <a:gd name="connsiteY40" fmla="*/ 33659 h 3332231"/>
                  <a:gd name="connsiteX41" fmla="*/ 1161232 w 3062959"/>
                  <a:gd name="connsiteY41" fmla="*/ 179515 h 3332231"/>
                  <a:gd name="connsiteX42" fmla="*/ 1071475 w 3062959"/>
                  <a:gd name="connsiteY42" fmla="*/ 415127 h 3332231"/>
                  <a:gd name="connsiteX43" fmla="*/ 1256599 w 3062959"/>
                  <a:gd name="connsiteY4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380015 w 3062959"/>
                  <a:gd name="connsiteY21" fmla="*/ 3292962 h 3332231"/>
                  <a:gd name="connsiteX22" fmla="*/ 1649286 w 3062959"/>
                  <a:gd name="connsiteY22" fmla="*/ 3332231 h 3332231"/>
                  <a:gd name="connsiteX23" fmla="*/ 1940996 w 3062959"/>
                  <a:gd name="connsiteY23" fmla="*/ 3158327 h 3332231"/>
                  <a:gd name="connsiteX24" fmla="*/ 2041973 w 3062959"/>
                  <a:gd name="connsiteY24" fmla="*/ 2838567 h 3332231"/>
                  <a:gd name="connsiteX25" fmla="*/ 1884898 w 3062959"/>
                  <a:gd name="connsiteY25" fmla="*/ 2445880 h 3332231"/>
                  <a:gd name="connsiteX26" fmla="*/ 3062959 w 3062959"/>
                  <a:gd name="connsiteY26" fmla="*/ 2518807 h 3332231"/>
                  <a:gd name="connsiteX27" fmla="*/ 2984422 w 3062959"/>
                  <a:gd name="connsiteY27" fmla="*/ 1778312 h 3332231"/>
                  <a:gd name="connsiteX28" fmla="*/ 2832957 w 3062959"/>
                  <a:gd name="connsiteY28" fmla="*/ 2002705 h 3332231"/>
                  <a:gd name="connsiteX29" fmla="*/ 2597345 w 3062959"/>
                  <a:gd name="connsiteY29" fmla="*/ 2025144 h 3332231"/>
                  <a:gd name="connsiteX30" fmla="*/ 2350513 w 3062959"/>
                  <a:gd name="connsiteY30" fmla="*/ 1907338 h 3332231"/>
                  <a:gd name="connsiteX31" fmla="*/ 2215877 w 3062959"/>
                  <a:gd name="connsiteY31" fmla="*/ 1677335 h 3332231"/>
                  <a:gd name="connsiteX32" fmla="*/ 2221487 w 3062959"/>
                  <a:gd name="connsiteY32" fmla="*/ 1402454 h 3332231"/>
                  <a:gd name="connsiteX33" fmla="*/ 2367342 w 3062959"/>
                  <a:gd name="connsiteY33" fmla="*/ 1211721 h 3332231"/>
                  <a:gd name="connsiteX34" fmla="*/ 2636613 w 3062959"/>
                  <a:gd name="connsiteY34" fmla="*/ 1099524 h 3332231"/>
                  <a:gd name="connsiteX35" fmla="*/ 2984422 w 3062959"/>
                  <a:gd name="connsiteY35" fmla="*/ 1312697 h 3332231"/>
                  <a:gd name="connsiteX36" fmla="*/ 3062959 w 3062959"/>
                  <a:gd name="connsiteY36" fmla="*/ 532933 h 3332231"/>
                  <a:gd name="connsiteX37" fmla="*/ 1912947 w 3062959"/>
                  <a:gd name="connsiteY37" fmla="*/ 757326 h 3332231"/>
                  <a:gd name="connsiteX38" fmla="*/ 2036363 w 3062959"/>
                  <a:gd name="connsiteY38" fmla="*/ 415127 h 3332231"/>
                  <a:gd name="connsiteX39" fmla="*/ 1896118 w 3062959"/>
                  <a:gd name="connsiteY39" fmla="*/ 140246 h 3332231"/>
                  <a:gd name="connsiteX40" fmla="*/ 1660505 w 3062959"/>
                  <a:gd name="connsiteY40" fmla="*/ 0 h 3332231"/>
                  <a:gd name="connsiteX41" fmla="*/ 1351966 w 3062959"/>
                  <a:gd name="connsiteY41" fmla="*/ 33659 h 3332231"/>
                  <a:gd name="connsiteX42" fmla="*/ 1161232 w 3062959"/>
                  <a:gd name="connsiteY42" fmla="*/ 179515 h 3332231"/>
                  <a:gd name="connsiteX43" fmla="*/ 1071475 w 3062959"/>
                  <a:gd name="connsiteY43" fmla="*/ 415127 h 3332231"/>
                  <a:gd name="connsiteX44" fmla="*/ 1256599 w 3062959"/>
                  <a:gd name="connsiteY4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649286 w 3062959"/>
                  <a:gd name="connsiteY23" fmla="*/ 3332231 h 3332231"/>
                  <a:gd name="connsiteX24" fmla="*/ 1940996 w 3062959"/>
                  <a:gd name="connsiteY24" fmla="*/ 3158327 h 3332231"/>
                  <a:gd name="connsiteX25" fmla="*/ 2041973 w 3062959"/>
                  <a:gd name="connsiteY25" fmla="*/ 2838567 h 3332231"/>
                  <a:gd name="connsiteX26" fmla="*/ 1884898 w 3062959"/>
                  <a:gd name="connsiteY26" fmla="*/ 2445880 h 3332231"/>
                  <a:gd name="connsiteX27" fmla="*/ 3062959 w 3062959"/>
                  <a:gd name="connsiteY27" fmla="*/ 2518807 h 3332231"/>
                  <a:gd name="connsiteX28" fmla="*/ 2984422 w 3062959"/>
                  <a:gd name="connsiteY28" fmla="*/ 1778312 h 3332231"/>
                  <a:gd name="connsiteX29" fmla="*/ 2832957 w 3062959"/>
                  <a:gd name="connsiteY29" fmla="*/ 2002705 h 3332231"/>
                  <a:gd name="connsiteX30" fmla="*/ 2597345 w 3062959"/>
                  <a:gd name="connsiteY30" fmla="*/ 2025144 h 3332231"/>
                  <a:gd name="connsiteX31" fmla="*/ 2350513 w 3062959"/>
                  <a:gd name="connsiteY31" fmla="*/ 1907338 h 3332231"/>
                  <a:gd name="connsiteX32" fmla="*/ 2215877 w 3062959"/>
                  <a:gd name="connsiteY32" fmla="*/ 1677335 h 3332231"/>
                  <a:gd name="connsiteX33" fmla="*/ 2221487 w 3062959"/>
                  <a:gd name="connsiteY33" fmla="*/ 1402454 h 3332231"/>
                  <a:gd name="connsiteX34" fmla="*/ 2367342 w 3062959"/>
                  <a:gd name="connsiteY34" fmla="*/ 1211721 h 3332231"/>
                  <a:gd name="connsiteX35" fmla="*/ 2636613 w 3062959"/>
                  <a:gd name="connsiteY35" fmla="*/ 1099524 h 3332231"/>
                  <a:gd name="connsiteX36" fmla="*/ 2984422 w 3062959"/>
                  <a:gd name="connsiteY36" fmla="*/ 1312697 h 3332231"/>
                  <a:gd name="connsiteX37" fmla="*/ 3062959 w 3062959"/>
                  <a:gd name="connsiteY37" fmla="*/ 532933 h 3332231"/>
                  <a:gd name="connsiteX38" fmla="*/ 1912947 w 3062959"/>
                  <a:gd name="connsiteY38" fmla="*/ 757326 h 3332231"/>
                  <a:gd name="connsiteX39" fmla="*/ 2036363 w 3062959"/>
                  <a:gd name="connsiteY39" fmla="*/ 415127 h 3332231"/>
                  <a:gd name="connsiteX40" fmla="*/ 1896118 w 3062959"/>
                  <a:gd name="connsiteY40" fmla="*/ 140246 h 3332231"/>
                  <a:gd name="connsiteX41" fmla="*/ 1660505 w 3062959"/>
                  <a:gd name="connsiteY41" fmla="*/ 0 h 3332231"/>
                  <a:gd name="connsiteX42" fmla="*/ 1351966 w 3062959"/>
                  <a:gd name="connsiteY42" fmla="*/ 33659 h 3332231"/>
                  <a:gd name="connsiteX43" fmla="*/ 1161232 w 3062959"/>
                  <a:gd name="connsiteY43" fmla="*/ 179515 h 3332231"/>
                  <a:gd name="connsiteX44" fmla="*/ 1071475 w 3062959"/>
                  <a:gd name="connsiteY44" fmla="*/ 415127 h 3332231"/>
                  <a:gd name="connsiteX45" fmla="*/ 1256599 w 3062959"/>
                  <a:gd name="connsiteY4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0019 w 3062959"/>
                  <a:gd name="connsiteY25" fmla="*/ 3332231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884898 w 3062959"/>
                  <a:gd name="connsiteY29" fmla="*/ 2445880 h 3332231"/>
                  <a:gd name="connsiteX30" fmla="*/ 3062959 w 3062959"/>
                  <a:gd name="connsiteY30" fmla="*/ 2518807 h 3332231"/>
                  <a:gd name="connsiteX31" fmla="*/ 2984422 w 3062959"/>
                  <a:gd name="connsiteY31" fmla="*/ 1778312 h 3332231"/>
                  <a:gd name="connsiteX32" fmla="*/ 2832957 w 3062959"/>
                  <a:gd name="connsiteY32" fmla="*/ 2002705 h 3332231"/>
                  <a:gd name="connsiteX33" fmla="*/ 2597345 w 3062959"/>
                  <a:gd name="connsiteY33" fmla="*/ 2025144 h 3332231"/>
                  <a:gd name="connsiteX34" fmla="*/ 2350513 w 3062959"/>
                  <a:gd name="connsiteY34" fmla="*/ 1907338 h 3332231"/>
                  <a:gd name="connsiteX35" fmla="*/ 2215877 w 3062959"/>
                  <a:gd name="connsiteY35" fmla="*/ 1677335 h 3332231"/>
                  <a:gd name="connsiteX36" fmla="*/ 2221487 w 3062959"/>
                  <a:gd name="connsiteY36" fmla="*/ 1402454 h 3332231"/>
                  <a:gd name="connsiteX37" fmla="*/ 2367342 w 3062959"/>
                  <a:gd name="connsiteY37" fmla="*/ 1211721 h 3332231"/>
                  <a:gd name="connsiteX38" fmla="*/ 2636613 w 3062959"/>
                  <a:gd name="connsiteY38" fmla="*/ 1099524 h 3332231"/>
                  <a:gd name="connsiteX39" fmla="*/ 2984422 w 3062959"/>
                  <a:gd name="connsiteY39" fmla="*/ 1312697 h 3332231"/>
                  <a:gd name="connsiteX40" fmla="*/ 3062959 w 3062959"/>
                  <a:gd name="connsiteY40" fmla="*/ 532933 h 3332231"/>
                  <a:gd name="connsiteX41" fmla="*/ 1912947 w 3062959"/>
                  <a:gd name="connsiteY41" fmla="*/ 757326 h 3332231"/>
                  <a:gd name="connsiteX42" fmla="*/ 2036363 w 3062959"/>
                  <a:gd name="connsiteY42" fmla="*/ 415127 h 3332231"/>
                  <a:gd name="connsiteX43" fmla="*/ 1896118 w 3062959"/>
                  <a:gd name="connsiteY43" fmla="*/ 140246 h 3332231"/>
                  <a:gd name="connsiteX44" fmla="*/ 1660505 w 3062959"/>
                  <a:gd name="connsiteY44" fmla="*/ 0 h 3332231"/>
                  <a:gd name="connsiteX45" fmla="*/ 1351966 w 3062959"/>
                  <a:gd name="connsiteY45" fmla="*/ 33659 h 3332231"/>
                  <a:gd name="connsiteX46" fmla="*/ 1161232 w 3062959"/>
                  <a:gd name="connsiteY46" fmla="*/ 179515 h 3332231"/>
                  <a:gd name="connsiteX47" fmla="*/ 1071475 w 3062959"/>
                  <a:gd name="connsiteY47" fmla="*/ 415127 h 3332231"/>
                  <a:gd name="connsiteX48" fmla="*/ 1256599 w 3062959"/>
                  <a:gd name="connsiteY4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32957 w 3062959"/>
                  <a:gd name="connsiteY33" fmla="*/ 2002705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13924 w 3062959"/>
                  <a:gd name="connsiteY43" fmla="*/ 40390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896118 w 3062959"/>
                  <a:gd name="connsiteY45" fmla="*/ 140246 h 3332231"/>
                  <a:gd name="connsiteX46" fmla="*/ 1660505 w 3062959"/>
                  <a:gd name="connsiteY46" fmla="*/ 0 h 3332231"/>
                  <a:gd name="connsiteX47" fmla="*/ 1351966 w 3062959"/>
                  <a:gd name="connsiteY47" fmla="*/ 33659 h 3332231"/>
                  <a:gd name="connsiteX48" fmla="*/ 1161232 w 3062959"/>
                  <a:gd name="connsiteY48" fmla="*/ 179515 h 3332231"/>
                  <a:gd name="connsiteX49" fmla="*/ 1071475 w 3062959"/>
                  <a:gd name="connsiteY49" fmla="*/ 415127 h 3332231"/>
                  <a:gd name="connsiteX50" fmla="*/ 1256599 w 3062959"/>
                  <a:gd name="connsiteY5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660505 w 3062959"/>
                  <a:gd name="connsiteY47" fmla="*/ 0 h 3332231"/>
                  <a:gd name="connsiteX48" fmla="*/ 1351966 w 3062959"/>
                  <a:gd name="connsiteY48" fmla="*/ 33659 h 3332231"/>
                  <a:gd name="connsiteX49" fmla="*/ 1161232 w 3062959"/>
                  <a:gd name="connsiteY49" fmla="*/ 179515 h 3332231"/>
                  <a:gd name="connsiteX50" fmla="*/ 1071475 w 3062959"/>
                  <a:gd name="connsiteY50" fmla="*/ 415127 h 3332231"/>
                  <a:gd name="connsiteX51" fmla="*/ 1256599 w 3062959"/>
                  <a:gd name="connsiteY5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351966 w 3062959"/>
                  <a:gd name="connsiteY49" fmla="*/ 33659 h 3332231"/>
                  <a:gd name="connsiteX50" fmla="*/ 1161232 w 3062959"/>
                  <a:gd name="connsiteY50" fmla="*/ 179515 h 3332231"/>
                  <a:gd name="connsiteX51" fmla="*/ 1071475 w 3062959"/>
                  <a:gd name="connsiteY51" fmla="*/ 415127 h 3332231"/>
                  <a:gd name="connsiteX52" fmla="*/ 1256599 w 3062959"/>
                  <a:gd name="connsiteY5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161232 w 3062959"/>
                  <a:gd name="connsiteY51" fmla="*/ 179515 h 3332231"/>
                  <a:gd name="connsiteX52" fmla="*/ 1071475 w 3062959"/>
                  <a:gd name="connsiteY52" fmla="*/ 415127 h 3332231"/>
                  <a:gd name="connsiteX53" fmla="*/ 1256599 w 3062959"/>
                  <a:gd name="connsiteY5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71475 w 3062959"/>
                  <a:gd name="connsiteY53" fmla="*/ 415127 h 3332231"/>
                  <a:gd name="connsiteX54" fmla="*/ 1256599 w 3062959"/>
                  <a:gd name="connsiteY5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256599 w 3062959"/>
                  <a:gd name="connsiteY5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256599 w 3062959"/>
                  <a:gd name="connsiteY0" fmla="*/ 746106 h 3332231"/>
                  <a:gd name="connsiteX1" fmla="*/ 230002 w 3062959"/>
                  <a:gd name="connsiteY1" fmla="*/ 63952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956373 w 2956373"/>
                  <a:gd name="connsiteY31" fmla="*/ 251880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748810 w 2956373"/>
                  <a:gd name="connsiteY31" fmla="*/ 250197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14901 w 2877836"/>
                  <a:gd name="connsiteY36" fmla="*/ 1626847 h 3332231"/>
                  <a:gd name="connsiteX37" fmla="*/ 2120510 w 2877836"/>
                  <a:gd name="connsiteY37" fmla="*/ 1368795 h 3332231"/>
                  <a:gd name="connsiteX38" fmla="*/ 2260756 w 2877836"/>
                  <a:gd name="connsiteY38" fmla="*/ 1211721 h 3332231"/>
                  <a:gd name="connsiteX39" fmla="*/ 2558076 w 2877836"/>
                  <a:gd name="connsiteY39" fmla="*/ 1161232 h 3332231"/>
                  <a:gd name="connsiteX40" fmla="*/ 2877836 w 2877836"/>
                  <a:gd name="connsiteY40" fmla="*/ 1312697 h 3332231"/>
                  <a:gd name="connsiteX41" fmla="*/ 2760029 w 2877836"/>
                  <a:gd name="connsiteY41" fmla="*/ 577812 h 3332231"/>
                  <a:gd name="connsiteX42" fmla="*/ 1806361 w 2877836"/>
                  <a:gd name="connsiteY42" fmla="*/ 757326 h 3332231"/>
                  <a:gd name="connsiteX43" fmla="*/ 1868069 w 2877836"/>
                  <a:gd name="connsiteY43" fmla="*/ 611470 h 3332231"/>
                  <a:gd name="connsiteX44" fmla="*/ 1907338 w 2877836"/>
                  <a:gd name="connsiteY44" fmla="*/ 403907 h 3332231"/>
                  <a:gd name="connsiteX45" fmla="*/ 1873678 w 2877836"/>
                  <a:gd name="connsiteY45" fmla="*/ 258052 h 3332231"/>
                  <a:gd name="connsiteX46" fmla="*/ 1789532 w 2877836"/>
                  <a:gd name="connsiteY46" fmla="*/ 140246 h 3332231"/>
                  <a:gd name="connsiteX47" fmla="*/ 1688555 w 2877836"/>
                  <a:gd name="connsiteY47" fmla="*/ 67318 h 3332231"/>
                  <a:gd name="connsiteX48" fmla="*/ 1553919 w 2877836"/>
                  <a:gd name="connsiteY48" fmla="*/ 0 h 3332231"/>
                  <a:gd name="connsiteX49" fmla="*/ 1380015 w 2877836"/>
                  <a:gd name="connsiteY49" fmla="*/ 0 h 3332231"/>
                  <a:gd name="connsiteX50" fmla="*/ 1245380 w 2877836"/>
                  <a:gd name="connsiteY50" fmla="*/ 33659 h 3332231"/>
                  <a:gd name="connsiteX51" fmla="*/ 1127573 w 2877836"/>
                  <a:gd name="connsiteY51" fmla="*/ 100977 h 3332231"/>
                  <a:gd name="connsiteX52" fmla="*/ 1054646 w 2877836"/>
                  <a:gd name="connsiteY52" fmla="*/ 179515 h 3332231"/>
                  <a:gd name="connsiteX53" fmla="*/ 992937 w 2877836"/>
                  <a:gd name="connsiteY53" fmla="*/ 263661 h 3332231"/>
                  <a:gd name="connsiteX54" fmla="*/ 964889 w 2877836"/>
                  <a:gd name="connsiteY54" fmla="*/ 415127 h 3332231"/>
                  <a:gd name="connsiteX55" fmla="*/ 998547 w 2877836"/>
                  <a:gd name="connsiteY55" fmla="*/ 555372 h 3332231"/>
                  <a:gd name="connsiteX56" fmla="*/ 1150013 w 2877836"/>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120510 w 2877836"/>
                  <a:gd name="connsiteY38" fmla="*/ 1368795 h 3332231"/>
                  <a:gd name="connsiteX39" fmla="*/ 2260756 w 2877836"/>
                  <a:gd name="connsiteY39" fmla="*/ 1211721 h 3332231"/>
                  <a:gd name="connsiteX40" fmla="*/ 2558076 w 2877836"/>
                  <a:gd name="connsiteY40" fmla="*/ 1161232 h 3332231"/>
                  <a:gd name="connsiteX41" fmla="*/ 2877836 w 2877836"/>
                  <a:gd name="connsiteY41" fmla="*/ 1312697 h 3332231"/>
                  <a:gd name="connsiteX42" fmla="*/ 2760029 w 2877836"/>
                  <a:gd name="connsiteY42" fmla="*/ 577812 h 3332231"/>
                  <a:gd name="connsiteX43" fmla="*/ 1806361 w 2877836"/>
                  <a:gd name="connsiteY43" fmla="*/ 757326 h 3332231"/>
                  <a:gd name="connsiteX44" fmla="*/ 1868069 w 2877836"/>
                  <a:gd name="connsiteY44" fmla="*/ 611470 h 3332231"/>
                  <a:gd name="connsiteX45" fmla="*/ 1907338 w 2877836"/>
                  <a:gd name="connsiteY45" fmla="*/ 403907 h 3332231"/>
                  <a:gd name="connsiteX46" fmla="*/ 1873678 w 2877836"/>
                  <a:gd name="connsiteY46" fmla="*/ 258052 h 3332231"/>
                  <a:gd name="connsiteX47" fmla="*/ 1789532 w 2877836"/>
                  <a:gd name="connsiteY47" fmla="*/ 140246 h 3332231"/>
                  <a:gd name="connsiteX48" fmla="*/ 1688555 w 2877836"/>
                  <a:gd name="connsiteY48" fmla="*/ 67318 h 3332231"/>
                  <a:gd name="connsiteX49" fmla="*/ 1553919 w 2877836"/>
                  <a:gd name="connsiteY49" fmla="*/ 0 h 3332231"/>
                  <a:gd name="connsiteX50" fmla="*/ 1380015 w 2877836"/>
                  <a:gd name="connsiteY50" fmla="*/ 0 h 3332231"/>
                  <a:gd name="connsiteX51" fmla="*/ 1245380 w 2877836"/>
                  <a:gd name="connsiteY51" fmla="*/ 33659 h 3332231"/>
                  <a:gd name="connsiteX52" fmla="*/ 1127573 w 2877836"/>
                  <a:gd name="connsiteY52" fmla="*/ 100977 h 3332231"/>
                  <a:gd name="connsiteX53" fmla="*/ 1054646 w 2877836"/>
                  <a:gd name="connsiteY53" fmla="*/ 179515 h 3332231"/>
                  <a:gd name="connsiteX54" fmla="*/ 992937 w 2877836"/>
                  <a:gd name="connsiteY54" fmla="*/ 263661 h 3332231"/>
                  <a:gd name="connsiteX55" fmla="*/ 964889 w 2877836"/>
                  <a:gd name="connsiteY55" fmla="*/ 415127 h 3332231"/>
                  <a:gd name="connsiteX56" fmla="*/ 998547 w 2877836"/>
                  <a:gd name="connsiteY56" fmla="*/ 555372 h 3332231"/>
                  <a:gd name="connsiteX57" fmla="*/ 1150013 w 2877836"/>
                  <a:gd name="connsiteY57"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260756 w 2877836"/>
                  <a:gd name="connsiteY40" fmla="*/ 1211721 h 3332231"/>
                  <a:gd name="connsiteX41" fmla="*/ 2558076 w 2877836"/>
                  <a:gd name="connsiteY41" fmla="*/ 1161232 h 3332231"/>
                  <a:gd name="connsiteX42" fmla="*/ 2877836 w 2877836"/>
                  <a:gd name="connsiteY42" fmla="*/ 1312697 h 3332231"/>
                  <a:gd name="connsiteX43" fmla="*/ 2760029 w 2877836"/>
                  <a:gd name="connsiteY43" fmla="*/ 577812 h 3332231"/>
                  <a:gd name="connsiteX44" fmla="*/ 1806361 w 2877836"/>
                  <a:gd name="connsiteY44" fmla="*/ 757326 h 3332231"/>
                  <a:gd name="connsiteX45" fmla="*/ 1868069 w 2877836"/>
                  <a:gd name="connsiteY45" fmla="*/ 611470 h 3332231"/>
                  <a:gd name="connsiteX46" fmla="*/ 1907338 w 2877836"/>
                  <a:gd name="connsiteY46" fmla="*/ 403907 h 3332231"/>
                  <a:gd name="connsiteX47" fmla="*/ 1873678 w 2877836"/>
                  <a:gd name="connsiteY47" fmla="*/ 258052 h 3332231"/>
                  <a:gd name="connsiteX48" fmla="*/ 1789532 w 2877836"/>
                  <a:gd name="connsiteY48" fmla="*/ 140246 h 3332231"/>
                  <a:gd name="connsiteX49" fmla="*/ 1688555 w 2877836"/>
                  <a:gd name="connsiteY49" fmla="*/ 67318 h 3332231"/>
                  <a:gd name="connsiteX50" fmla="*/ 1553919 w 2877836"/>
                  <a:gd name="connsiteY50" fmla="*/ 0 h 3332231"/>
                  <a:gd name="connsiteX51" fmla="*/ 1380015 w 2877836"/>
                  <a:gd name="connsiteY51" fmla="*/ 0 h 3332231"/>
                  <a:gd name="connsiteX52" fmla="*/ 1245380 w 2877836"/>
                  <a:gd name="connsiteY52" fmla="*/ 33659 h 3332231"/>
                  <a:gd name="connsiteX53" fmla="*/ 1127573 w 2877836"/>
                  <a:gd name="connsiteY53" fmla="*/ 100977 h 3332231"/>
                  <a:gd name="connsiteX54" fmla="*/ 1054646 w 2877836"/>
                  <a:gd name="connsiteY54" fmla="*/ 179515 h 3332231"/>
                  <a:gd name="connsiteX55" fmla="*/ 992937 w 2877836"/>
                  <a:gd name="connsiteY55" fmla="*/ 263661 h 3332231"/>
                  <a:gd name="connsiteX56" fmla="*/ 964889 w 2877836"/>
                  <a:gd name="connsiteY56" fmla="*/ 415127 h 3332231"/>
                  <a:gd name="connsiteX57" fmla="*/ 998547 w 2877836"/>
                  <a:gd name="connsiteY57" fmla="*/ 555372 h 3332231"/>
                  <a:gd name="connsiteX58" fmla="*/ 1150013 w 2877836"/>
                  <a:gd name="connsiteY58"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558076 w 2877836"/>
                  <a:gd name="connsiteY42" fmla="*/ 1161232 h 3332231"/>
                  <a:gd name="connsiteX43" fmla="*/ 2877836 w 2877836"/>
                  <a:gd name="connsiteY43" fmla="*/ 1312697 h 3332231"/>
                  <a:gd name="connsiteX44" fmla="*/ 2760029 w 2877836"/>
                  <a:gd name="connsiteY44" fmla="*/ 577812 h 3332231"/>
                  <a:gd name="connsiteX45" fmla="*/ 1806361 w 2877836"/>
                  <a:gd name="connsiteY45" fmla="*/ 757326 h 3332231"/>
                  <a:gd name="connsiteX46" fmla="*/ 1868069 w 2877836"/>
                  <a:gd name="connsiteY46" fmla="*/ 611470 h 3332231"/>
                  <a:gd name="connsiteX47" fmla="*/ 1907338 w 2877836"/>
                  <a:gd name="connsiteY47" fmla="*/ 403907 h 3332231"/>
                  <a:gd name="connsiteX48" fmla="*/ 1873678 w 2877836"/>
                  <a:gd name="connsiteY48" fmla="*/ 258052 h 3332231"/>
                  <a:gd name="connsiteX49" fmla="*/ 1789532 w 2877836"/>
                  <a:gd name="connsiteY49" fmla="*/ 140246 h 3332231"/>
                  <a:gd name="connsiteX50" fmla="*/ 1688555 w 2877836"/>
                  <a:gd name="connsiteY50" fmla="*/ 67318 h 3332231"/>
                  <a:gd name="connsiteX51" fmla="*/ 1553919 w 2877836"/>
                  <a:gd name="connsiteY51" fmla="*/ 0 h 3332231"/>
                  <a:gd name="connsiteX52" fmla="*/ 1380015 w 2877836"/>
                  <a:gd name="connsiteY52" fmla="*/ 0 h 3332231"/>
                  <a:gd name="connsiteX53" fmla="*/ 1245380 w 2877836"/>
                  <a:gd name="connsiteY53" fmla="*/ 33659 h 3332231"/>
                  <a:gd name="connsiteX54" fmla="*/ 1127573 w 2877836"/>
                  <a:gd name="connsiteY54" fmla="*/ 100977 h 3332231"/>
                  <a:gd name="connsiteX55" fmla="*/ 1054646 w 2877836"/>
                  <a:gd name="connsiteY55" fmla="*/ 179515 h 3332231"/>
                  <a:gd name="connsiteX56" fmla="*/ 992937 w 2877836"/>
                  <a:gd name="connsiteY56" fmla="*/ 263661 h 3332231"/>
                  <a:gd name="connsiteX57" fmla="*/ 964889 w 2877836"/>
                  <a:gd name="connsiteY57" fmla="*/ 415127 h 3332231"/>
                  <a:gd name="connsiteX58" fmla="*/ 998547 w 2877836"/>
                  <a:gd name="connsiteY58" fmla="*/ 555372 h 3332231"/>
                  <a:gd name="connsiteX59" fmla="*/ 1150013 w 2877836"/>
                  <a:gd name="connsiteY59"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877836 w 2877836"/>
                  <a:gd name="connsiteY44" fmla="*/ 1312697 h 3332231"/>
                  <a:gd name="connsiteX45" fmla="*/ 2760029 w 2877836"/>
                  <a:gd name="connsiteY45" fmla="*/ 577812 h 3332231"/>
                  <a:gd name="connsiteX46" fmla="*/ 1806361 w 2877836"/>
                  <a:gd name="connsiteY46" fmla="*/ 757326 h 3332231"/>
                  <a:gd name="connsiteX47" fmla="*/ 1868069 w 2877836"/>
                  <a:gd name="connsiteY47" fmla="*/ 611470 h 3332231"/>
                  <a:gd name="connsiteX48" fmla="*/ 1907338 w 2877836"/>
                  <a:gd name="connsiteY48" fmla="*/ 403907 h 3332231"/>
                  <a:gd name="connsiteX49" fmla="*/ 1873678 w 2877836"/>
                  <a:gd name="connsiteY49" fmla="*/ 258052 h 3332231"/>
                  <a:gd name="connsiteX50" fmla="*/ 1789532 w 2877836"/>
                  <a:gd name="connsiteY50" fmla="*/ 140246 h 3332231"/>
                  <a:gd name="connsiteX51" fmla="*/ 1688555 w 2877836"/>
                  <a:gd name="connsiteY51" fmla="*/ 67318 h 3332231"/>
                  <a:gd name="connsiteX52" fmla="*/ 1553919 w 2877836"/>
                  <a:gd name="connsiteY52" fmla="*/ 0 h 3332231"/>
                  <a:gd name="connsiteX53" fmla="*/ 1380015 w 2877836"/>
                  <a:gd name="connsiteY53" fmla="*/ 0 h 3332231"/>
                  <a:gd name="connsiteX54" fmla="*/ 1245380 w 2877836"/>
                  <a:gd name="connsiteY54" fmla="*/ 33659 h 3332231"/>
                  <a:gd name="connsiteX55" fmla="*/ 1127573 w 2877836"/>
                  <a:gd name="connsiteY55" fmla="*/ 100977 h 3332231"/>
                  <a:gd name="connsiteX56" fmla="*/ 1054646 w 2877836"/>
                  <a:gd name="connsiteY56" fmla="*/ 179515 h 3332231"/>
                  <a:gd name="connsiteX57" fmla="*/ 992937 w 2877836"/>
                  <a:gd name="connsiteY57" fmla="*/ 263661 h 3332231"/>
                  <a:gd name="connsiteX58" fmla="*/ 964889 w 2877836"/>
                  <a:gd name="connsiteY58" fmla="*/ 415127 h 3332231"/>
                  <a:gd name="connsiteX59" fmla="*/ 998547 w 2877836"/>
                  <a:gd name="connsiteY59" fmla="*/ 555372 h 3332231"/>
                  <a:gd name="connsiteX60" fmla="*/ 1150013 w 2877836"/>
                  <a:gd name="connsiteY60"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715151 w 2877836"/>
                  <a:gd name="connsiteY44" fmla="*/ 1200501 h 3332231"/>
                  <a:gd name="connsiteX45" fmla="*/ 2877836 w 2877836"/>
                  <a:gd name="connsiteY45" fmla="*/ 1312697 h 3332231"/>
                  <a:gd name="connsiteX46" fmla="*/ 2760029 w 2877836"/>
                  <a:gd name="connsiteY46" fmla="*/ 577812 h 3332231"/>
                  <a:gd name="connsiteX47" fmla="*/ 1806361 w 2877836"/>
                  <a:gd name="connsiteY47" fmla="*/ 757326 h 3332231"/>
                  <a:gd name="connsiteX48" fmla="*/ 1868069 w 2877836"/>
                  <a:gd name="connsiteY48" fmla="*/ 611470 h 3332231"/>
                  <a:gd name="connsiteX49" fmla="*/ 1907338 w 2877836"/>
                  <a:gd name="connsiteY49" fmla="*/ 403907 h 3332231"/>
                  <a:gd name="connsiteX50" fmla="*/ 1873678 w 2877836"/>
                  <a:gd name="connsiteY50" fmla="*/ 258052 h 3332231"/>
                  <a:gd name="connsiteX51" fmla="*/ 1789532 w 2877836"/>
                  <a:gd name="connsiteY51" fmla="*/ 140246 h 3332231"/>
                  <a:gd name="connsiteX52" fmla="*/ 1688555 w 2877836"/>
                  <a:gd name="connsiteY52" fmla="*/ 67318 h 3332231"/>
                  <a:gd name="connsiteX53" fmla="*/ 1553919 w 2877836"/>
                  <a:gd name="connsiteY53" fmla="*/ 0 h 3332231"/>
                  <a:gd name="connsiteX54" fmla="*/ 1380015 w 2877836"/>
                  <a:gd name="connsiteY54" fmla="*/ 0 h 3332231"/>
                  <a:gd name="connsiteX55" fmla="*/ 1245380 w 2877836"/>
                  <a:gd name="connsiteY55" fmla="*/ 33659 h 3332231"/>
                  <a:gd name="connsiteX56" fmla="*/ 1127573 w 2877836"/>
                  <a:gd name="connsiteY56" fmla="*/ 100977 h 3332231"/>
                  <a:gd name="connsiteX57" fmla="*/ 1054646 w 2877836"/>
                  <a:gd name="connsiteY57" fmla="*/ 179515 h 3332231"/>
                  <a:gd name="connsiteX58" fmla="*/ 992937 w 2877836"/>
                  <a:gd name="connsiteY58" fmla="*/ 263661 h 3332231"/>
                  <a:gd name="connsiteX59" fmla="*/ 964889 w 2877836"/>
                  <a:gd name="connsiteY59" fmla="*/ 415127 h 3332231"/>
                  <a:gd name="connsiteX60" fmla="*/ 998547 w 2877836"/>
                  <a:gd name="connsiteY60" fmla="*/ 555372 h 3332231"/>
                  <a:gd name="connsiteX61" fmla="*/ 1150013 w 2877836"/>
                  <a:gd name="connsiteY61"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15151 w 2877836"/>
                  <a:gd name="connsiteY33" fmla="*/ 1924168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77836" h="3332231">
                    <a:moveTo>
                      <a:pt x="1150013" y="746106"/>
                    </a:moveTo>
                    <a:lnTo>
                      <a:pt x="123416" y="639520"/>
                    </a:lnTo>
                    <a:lnTo>
                      <a:pt x="0" y="1318307"/>
                    </a:lnTo>
                    <a:lnTo>
                      <a:pt x="151465" y="1172452"/>
                    </a:lnTo>
                    <a:lnTo>
                      <a:pt x="370248" y="1093915"/>
                    </a:lnTo>
                    <a:lnTo>
                      <a:pt x="549762" y="1166842"/>
                    </a:lnTo>
                    <a:lnTo>
                      <a:pt x="667569" y="1267819"/>
                    </a:lnTo>
                    <a:lnTo>
                      <a:pt x="757326" y="1402454"/>
                    </a:lnTo>
                    <a:lnTo>
                      <a:pt x="779765" y="1593188"/>
                    </a:lnTo>
                    <a:lnTo>
                      <a:pt x="751716" y="1739043"/>
                    </a:lnTo>
                    <a:lnTo>
                      <a:pt x="628300" y="1901728"/>
                    </a:lnTo>
                    <a:lnTo>
                      <a:pt x="488054" y="2002705"/>
                    </a:lnTo>
                    <a:lnTo>
                      <a:pt x="297321" y="2036364"/>
                    </a:lnTo>
                    <a:lnTo>
                      <a:pt x="134636" y="1974656"/>
                    </a:lnTo>
                    <a:lnTo>
                      <a:pt x="0" y="1800751"/>
                    </a:lnTo>
                    <a:lnTo>
                      <a:pt x="95367" y="2507588"/>
                    </a:lnTo>
                    <a:lnTo>
                      <a:pt x="1150013" y="2423441"/>
                    </a:lnTo>
                    <a:lnTo>
                      <a:pt x="1032206" y="2586125"/>
                    </a:lnTo>
                    <a:lnTo>
                      <a:pt x="964889" y="2754420"/>
                    </a:lnTo>
                    <a:lnTo>
                      <a:pt x="953669" y="2950763"/>
                    </a:lnTo>
                    <a:lnTo>
                      <a:pt x="1037816" y="3135888"/>
                    </a:lnTo>
                    <a:lnTo>
                      <a:pt x="1144402" y="3242474"/>
                    </a:lnTo>
                    <a:lnTo>
                      <a:pt x="1273429" y="3292962"/>
                    </a:lnTo>
                    <a:lnTo>
                      <a:pt x="1391234" y="3332231"/>
                    </a:lnTo>
                    <a:lnTo>
                      <a:pt x="1542700" y="3332231"/>
                    </a:lnTo>
                    <a:lnTo>
                      <a:pt x="1739043" y="3253693"/>
                    </a:lnTo>
                    <a:lnTo>
                      <a:pt x="1834410" y="3158327"/>
                    </a:lnTo>
                    <a:lnTo>
                      <a:pt x="1924167" y="3012471"/>
                    </a:lnTo>
                    <a:lnTo>
                      <a:pt x="1935387" y="2838567"/>
                    </a:lnTo>
                    <a:lnTo>
                      <a:pt x="1879288" y="2636614"/>
                    </a:lnTo>
                    <a:lnTo>
                      <a:pt x="1778312" y="2445880"/>
                    </a:lnTo>
                    <a:lnTo>
                      <a:pt x="2748810" y="2501977"/>
                    </a:lnTo>
                    <a:lnTo>
                      <a:pt x="2877836" y="1778312"/>
                    </a:lnTo>
                    <a:lnTo>
                      <a:pt x="2715151" y="1924168"/>
                    </a:lnTo>
                    <a:lnTo>
                      <a:pt x="2513198" y="1985875"/>
                    </a:lnTo>
                    <a:lnTo>
                      <a:pt x="2350513" y="1946606"/>
                    </a:lnTo>
                    <a:lnTo>
                      <a:pt x="2238318" y="1879289"/>
                    </a:lnTo>
                    <a:lnTo>
                      <a:pt x="2159779" y="1755873"/>
                    </a:lnTo>
                    <a:lnTo>
                      <a:pt x="2114901" y="1626847"/>
                    </a:lnTo>
                    <a:lnTo>
                      <a:pt x="2092461" y="1480992"/>
                    </a:lnTo>
                    <a:lnTo>
                      <a:pt x="2120510" y="1368795"/>
                    </a:lnTo>
                    <a:lnTo>
                      <a:pt x="2187828" y="1273428"/>
                    </a:lnTo>
                    <a:lnTo>
                      <a:pt x="2260756" y="1211721"/>
                    </a:lnTo>
                    <a:lnTo>
                      <a:pt x="2401001" y="1161232"/>
                    </a:lnTo>
                    <a:lnTo>
                      <a:pt x="2558076" y="1161232"/>
                    </a:lnTo>
                    <a:lnTo>
                      <a:pt x="2715151" y="1200501"/>
                    </a:lnTo>
                    <a:lnTo>
                      <a:pt x="2877836" y="1312697"/>
                    </a:lnTo>
                    <a:lnTo>
                      <a:pt x="2760029" y="577812"/>
                    </a:lnTo>
                    <a:lnTo>
                      <a:pt x="1806361" y="757326"/>
                    </a:lnTo>
                    <a:lnTo>
                      <a:pt x="1868069" y="611470"/>
                    </a:lnTo>
                    <a:lnTo>
                      <a:pt x="1907338" y="403907"/>
                    </a:lnTo>
                    <a:lnTo>
                      <a:pt x="1873678" y="258052"/>
                    </a:lnTo>
                    <a:lnTo>
                      <a:pt x="1789532" y="140246"/>
                    </a:lnTo>
                    <a:lnTo>
                      <a:pt x="1688555" y="67318"/>
                    </a:lnTo>
                    <a:lnTo>
                      <a:pt x="1553919" y="0"/>
                    </a:lnTo>
                    <a:lnTo>
                      <a:pt x="1380015" y="0"/>
                    </a:lnTo>
                    <a:lnTo>
                      <a:pt x="1245380" y="33659"/>
                    </a:lnTo>
                    <a:lnTo>
                      <a:pt x="1127573" y="100977"/>
                    </a:lnTo>
                    <a:lnTo>
                      <a:pt x="1054646" y="179515"/>
                    </a:lnTo>
                    <a:lnTo>
                      <a:pt x="992937" y="263661"/>
                    </a:lnTo>
                    <a:lnTo>
                      <a:pt x="964889" y="415127"/>
                    </a:lnTo>
                    <a:lnTo>
                      <a:pt x="998547" y="555372"/>
                    </a:lnTo>
                    <a:lnTo>
                      <a:pt x="1150013" y="746106"/>
                    </a:lnTo>
                    <a:close/>
                  </a:path>
                </a:pathLst>
              </a:custGeom>
              <a:solidFill>
                <a:schemeClr val="accent2">
                  <a:lumMod val="40000"/>
                  <a:lumOff val="60000"/>
                </a:schemeClr>
              </a:solidFill>
              <a:ln>
                <a:solidFill>
                  <a:schemeClr val="accent2">
                    <a:lumMod val="60000"/>
                    <a:lumOff val="40000"/>
                  </a:schemeClr>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rot="21286408">
                <a:off x="4557843" y="4385269"/>
                <a:ext cx="1571263" cy="615553"/>
              </a:xfrm>
              <a:prstGeom prst="rect">
                <a:avLst/>
              </a:prstGeom>
              <a:noFill/>
            </p:spPr>
            <p:txBody>
              <a:bodyPr wrap="none" rtlCol="0">
                <a:spAutoFit/>
              </a:bodyPr>
              <a:lstStyle/>
              <a:p>
                <a:pPr algn="ctr"/>
                <a:r>
                  <a:rPr lang="en-US" sz="1700" dirty="0" smtClean="0">
                    <a:solidFill>
                      <a:schemeClr val="accent2">
                        <a:lumMod val="75000"/>
                      </a:schemeClr>
                    </a:solidFill>
                  </a:rPr>
                  <a:t>Role-Based</a:t>
                </a:r>
              </a:p>
              <a:p>
                <a:pPr algn="ctr"/>
                <a:r>
                  <a:rPr lang="en-US" sz="1700" dirty="0" smtClean="0">
                    <a:solidFill>
                      <a:schemeClr val="accent2">
                        <a:lumMod val="75000"/>
                      </a:schemeClr>
                    </a:solidFill>
                  </a:rPr>
                  <a:t>Authentication</a:t>
                </a:r>
                <a:endParaRPr lang="en-US" sz="1700" dirty="0">
                  <a:solidFill>
                    <a:schemeClr val="accent2">
                      <a:lumMod val="75000"/>
                    </a:schemeClr>
                  </a:solidFill>
                </a:endParaRPr>
              </a:p>
            </p:txBody>
          </p:sp>
        </p:grpSp>
      </p:grpSp>
      <p:grpSp>
        <p:nvGrpSpPr>
          <p:cNvPr id="57" name="Group 56"/>
          <p:cNvGrpSpPr/>
          <p:nvPr/>
        </p:nvGrpSpPr>
        <p:grpSpPr>
          <a:xfrm>
            <a:off x="5154758" y="2449780"/>
            <a:ext cx="2767903" cy="2474900"/>
            <a:chOff x="5216121" y="1544000"/>
            <a:chExt cx="2953172" cy="2845040"/>
          </a:xfrm>
        </p:grpSpPr>
        <p:sp>
          <p:nvSpPr>
            <p:cNvPr id="53" name="Freeform 52"/>
            <p:cNvSpPr/>
            <p:nvPr/>
          </p:nvSpPr>
          <p:spPr>
            <a:xfrm rot="425952">
              <a:off x="5262191" y="1611336"/>
              <a:ext cx="2907102" cy="2777704"/>
            </a:xfrm>
            <a:custGeom>
              <a:avLst/>
              <a:gdLst>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79289 w 2877836"/>
                <a:gd name="connsiteY29" fmla="*/ 667569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150013 w 2877836"/>
                <a:gd name="connsiteY0" fmla="*/ 746106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38794 w 2877836"/>
                <a:gd name="connsiteY10" fmla="*/ 2473929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50013 w 2877836"/>
                <a:gd name="connsiteY10" fmla="*/ 2423441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256599 w 2984422"/>
                <a:gd name="connsiteY0" fmla="*/ 746106 h 3332231"/>
                <a:gd name="connsiteX1" fmla="*/ 112196 w 2984422"/>
                <a:gd name="connsiteY1" fmla="*/ 650739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2984422"/>
                <a:gd name="connsiteY0" fmla="*/ 746106 h 3332231"/>
                <a:gd name="connsiteX1" fmla="*/ 0 w 2984422"/>
                <a:gd name="connsiteY1" fmla="*/ 622690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2984422 w 3062959"/>
                <a:gd name="connsiteY18" fmla="*/ 253563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3062959 w 3062959"/>
                <a:gd name="connsiteY18" fmla="*/ 251880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774155 w 3062959"/>
                <a:gd name="connsiteY5" fmla="*/ 1267819 h 3332231"/>
                <a:gd name="connsiteX6" fmla="*/ 886351 w 3062959"/>
                <a:gd name="connsiteY6" fmla="*/ 1593188 h 3332231"/>
                <a:gd name="connsiteX7" fmla="*/ 734886 w 3062959"/>
                <a:gd name="connsiteY7" fmla="*/ 1901728 h 3332231"/>
                <a:gd name="connsiteX8" fmla="*/ 403907 w 3062959"/>
                <a:gd name="connsiteY8" fmla="*/ 2036364 h 3332231"/>
                <a:gd name="connsiteX9" fmla="*/ 106586 w 3062959"/>
                <a:gd name="connsiteY9" fmla="*/ 1800751 h 3332231"/>
                <a:gd name="connsiteX10" fmla="*/ 0 w 3062959"/>
                <a:gd name="connsiteY10" fmla="*/ 2518807 h 3332231"/>
                <a:gd name="connsiteX11" fmla="*/ 1256599 w 3062959"/>
                <a:gd name="connsiteY11" fmla="*/ 2423441 h 3332231"/>
                <a:gd name="connsiteX12" fmla="*/ 1071475 w 3062959"/>
                <a:gd name="connsiteY12" fmla="*/ 2754420 h 3332231"/>
                <a:gd name="connsiteX13" fmla="*/ 1144402 w 3062959"/>
                <a:gd name="connsiteY13" fmla="*/ 3135888 h 3332231"/>
                <a:gd name="connsiteX14" fmla="*/ 1380015 w 3062959"/>
                <a:gd name="connsiteY14" fmla="*/ 3292962 h 3332231"/>
                <a:gd name="connsiteX15" fmla="*/ 1649286 w 3062959"/>
                <a:gd name="connsiteY15" fmla="*/ 3332231 h 3332231"/>
                <a:gd name="connsiteX16" fmla="*/ 1940996 w 3062959"/>
                <a:gd name="connsiteY16" fmla="*/ 3158327 h 3332231"/>
                <a:gd name="connsiteX17" fmla="*/ 2041973 w 3062959"/>
                <a:gd name="connsiteY17" fmla="*/ 2838567 h 3332231"/>
                <a:gd name="connsiteX18" fmla="*/ 1884898 w 3062959"/>
                <a:gd name="connsiteY18" fmla="*/ 2445880 h 3332231"/>
                <a:gd name="connsiteX19" fmla="*/ 3062959 w 3062959"/>
                <a:gd name="connsiteY19" fmla="*/ 2518807 h 3332231"/>
                <a:gd name="connsiteX20" fmla="*/ 2984422 w 3062959"/>
                <a:gd name="connsiteY20" fmla="*/ 1778312 h 3332231"/>
                <a:gd name="connsiteX21" fmla="*/ 2832957 w 3062959"/>
                <a:gd name="connsiteY21" fmla="*/ 2002705 h 3332231"/>
                <a:gd name="connsiteX22" fmla="*/ 2597345 w 3062959"/>
                <a:gd name="connsiteY22" fmla="*/ 2025144 h 3332231"/>
                <a:gd name="connsiteX23" fmla="*/ 2350513 w 3062959"/>
                <a:gd name="connsiteY23" fmla="*/ 1907338 h 3332231"/>
                <a:gd name="connsiteX24" fmla="*/ 2215877 w 3062959"/>
                <a:gd name="connsiteY24" fmla="*/ 1677335 h 3332231"/>
                <a:gd name="connsiteX25" fmla="*/ 2221487 w 3062959"/>
                <a:gd name="connsiteY25" fmla="*/ 1402454 h 3332231"/>
                <a:gd name="connsiteX26" fmla="*/ 2367342 w 3062959"/>
                <a:gd name="connsiteY26" fmla="*/ 1211721 h 3332231"/>
                <a:gd name="connsiteX27" fmla="*/ 2636613 w 3062959"/>
                <a:gd name="connsiteY27" fmla="*/ 1099524 h 3332231"/>
                <a:gd name="connsiteX28" fmla="*/ 2984422 w 3062959"/>
                <a:gd name="connsiteY28" fmla="*/ 1312697 h 3332231"/>
                <a:gd name="connsiteX29" fmla="*/ 3062959 w 3062959"/>
                <a:gd name="connsiteY29" fmla="*/ 532933 h 3332231"/>
                <a:gd name="connsiteX30" fmla="*/ 1912947 w 3062959"/>
                <a:gd name="connsiteY30" fmla="*/ 757326 h 3332231"/>
                <a:gd name="connsiteX31" fmla="*/ 2036363 w 3062959"/>
                <a:gd name="connsiteY31" fmla="*/ 415127 h 3332231"/>
                <a:gd name="connsiteX32" fmla="*/ 1896118 w 3062959"/>
                <a:gd name="connsiteY32" fmla="*/ 140246 h 3332231"/>
                <a:gd name="connsiteX33" fmla="*/ 1660505 w 3062959"/>
                <a:gd name="connsiteY33" fmla="*/ 0 h 3332231"/>
                <a:gd name="connsiteX34" fmla="*/ 1351966 w 3062959"/>
                <a:gd name="connsiteY34" fmla="*/ 33659 h 3332231"/>
                <a:gd name="connsiteX35" fmla="*/ 1161232 w 3062959"/>
                <a:gd name="connsiteY35" fmla="*/ 179515 h 3332231"/>
                <a:gd name="connsiteX36" fmla="*/ 1071475 w 3062959"/>
                <a:gd name="connsiteY36" fmla="*/ 415127 h 3332231"/>
                <a:gd name="connsiteX37" fmla="*/ 1256599 w 3062959"/>
                <a:gd name="connsiteY3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86351 w 3062959"/>
                <a:gd name="connsiteY7" fmla="*/ 1593188 h 3332231"/>
                <a:gd name="connsiteX8" fmla="*/ 734886 w 3062959"/>
                <a:gd name="connsiteY8" fmla="*/ 1901728 h 3332231"/>
                <a:gd name="connsiteX9" fmla="*/ 403907 w 3062959"/>
                <a:gd name="connsiteY9" fmla="*/ 2036364 h 3332231"/>
                <a:gd name="connsiteX10" fmla="*/ 106586 w 3062959"/>
                <a:gd name="connsiteY10" fmla="*/ 1800751 h 3332231"/>
                <a:gd name="connsiteX11" fmla="*/ 0 w 3062959"/>
                <a:gd name="connsiteY11" fmla="*/ 2518807 h 3332231"/>
                <a:gd name="connsiteX12" fmla="*/ 1256599 w 3062959"/>
                <a:gd name="connsiteY12" fmla="*/ 2423441 h 3332231"/>
                <a:gd name="connsiteX13" fmla="*/ 1071475 w 3062959"/>
                <a:gd name="connsiteY13" fmla="*/ 2754420 h 3332231"/>
                <a:gd name="connsiteX14" fmla="*/ 1144402 w 3062959"/>
                <a:gd name="connsiteY14" fmla="*/ 3135888 h 3332231"/>
                <a:gd name="connsiteX15" fmla="*/ 1380015 w 3062959"/>
                <a:gd name="connsiteY15" fmla="*/ 3292962 h 3332231"/>
                <a:gd name="connsiteX16" fmla="*/ 1649286 w 3062959"/>
                <a:gd name="connsiteY16" fmla="*/ 3332231 h 3332231"/>
                <a:gd name="connsiteX17" fmla="*/ 1940996 w 3062959"/>
                <a:gd name="connsiteY17" fmla="*/ 3158327 h 3332231"/>
                <a:gd name="connsiteX18" fmla="*/ 2041973 w 3062959"/>
                <a:gd name="connsiteY18" fmla="*/ 2838567 h 3332231"/>
                <a:gd name="connsiteX19" fmla="*/ 1884898 w 3062959"/>
                <a:gd name="connsiteY19" fmla="*/ 2445880 h 3332231"/>
                <a:gd name="connsiteX20" fmla="*/ 3062959 w 3062959"/>
                <a:gd name="connsiteY20" fmla="*/ 2518807 h 3332231"/>
                <a:gd name="connsiteX21" fmla="*/ 2984422 w 3062959"/>
                <a:gd name="connsiteY21" fmla="*/ 1778312 h 3332231"/>
                <a:gd name="connsiteX22" fmla="*/ 2832957 w 3062959"/>
                <a:gd name="connsiteY22" fmla="*/ 2002705 h 3332231"/>
                <a:gd name="connsiteX23" fmla="*/ 2597345 w 3062959"/>
                <a:gd name="connsiteY23" fmla="*/ 2025144 h 3332231"/>
                <a:gd name="connsiteX24" fmla="*/ 2350513 w 3062959"/>
                <a:gd name="connsiteY24" fmla="*/ 1907338 h 3332231"/>
                <a:gd name="connsiteX25" fmla="*/ 2215877 w 3062959"/>
                <a:gd name="connsiteY25" fmla="*/ 1677335 h 3332231"/>
                <a:gd name="connsiteX26" fmla="*/ 2221487 w 3062959"/>
                <a:gd name="connsiteY26" fmla="*/ 1402454 h 3332231"/>
                <a:gd name="connsiteX27" fmla="*/ 2367342 w 3062959"/>
                <a:gd name="connsiteY27" fmla="*/ 1211721 h 3332231"/>
                <a:gd name="connsiteX28" fmla="*/ 2636613 w 3062959"/>
                <a:gd name="connsiteY28" fmla="*/ 1099524 h 3332231"/>
                <a:gd name="connsiteX29" fmla="*/ 2984422 w 3062959"/>
                <a:gd name="connsiteY29" fmla="*/ 1312697 h 3332231"/>
                <a:gd name="connsiteX30" fmla="*/ 3062959 w 3062959"/>
                <a:gd name="connsiteY30" fmla="*/ 532933 h 3332231"/>
                <a:gd name="connsiteX31" fmla="*/ 1912947 w 3062959"/>
                <a:gd name="connsiteY31" fmla="*/ 757326 h 3332231"/>
                <a:gd name="connsiteX32" fmla="*/ 2036363 w 3062959"/>
                <a:gd name="connsiteY32" fmla="*/ 415127 h 3332231"/>
                <a:gd name="connsiteX33" fmla="*/ 1896118 w 3062959"/>
                <a:gd name="connsiteY33" fmla="*/ 140246 h 3332231"/>
                <a:gd name="connsiteX34" fmla="*/ 1660505 w 3062959"/>
                <a:gd name="connsiteY34" fmla="*/ 0 h 3332231"/>
                <a:gd name="connsiteX35" fmla="*/ 1351966 w 3062959"/>
                <a:gd name="connsiteY35" fmla="*/ 33659 h 3332231"/>
                <a:gd name="connsiteX36" fmla="*/ 1161232 w 3062959"/>
                <a:gd name="connsiteY36" fmla="*/ 179515 h 3332231"/>
                <a:gd name="connsiteX37" fmla="*/ 1071475 w 3062959"/>
                <a:gd name="connsiteY37" fmla="*/ 415127 h 3332231"/>
                <a:gd name="connsiteX38" fmla="*/ 1256599 w 3062959"/>
                <a:gd name="connsiteY3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734886 w 3062959"/>
                <a:gd name="connsiteY9" fmla="*/ 1901728 h 3332231"/>
                <a:gd name="connsiteX10" fmla="*/ 403907 w 3062959"/>
                <a:gd name="connsiteY10" fmla="*/ 2036364 h 3332231"/>
                <a:gd name="connsiteX11" fmla="*/ 106586 w 3062959"/>
                <a:gd name="connsiteY11" fmla="*/ 1800751 h 3332231"/>
                <a:gd name="connsiteX12" fmla="*/ 0 w 3062959"/>
                <a:gd name="connsiteY12" fmla="*/ 2518807 h 3332231"/>
                <a:gd name="connsiteX13" fmla="*/ 1256599 w 3062959"/>
                <a:gd name="connsiteY13" fmla="*/ 2423441 h 3332231"/>
                <a:gd name="connsiteX14" fmla="*/ 1071475 w 3062959"/>
                <a:gd name="connsiteY14" fmla="*/ 2754420 h 3332231"/>
                <a:gd name="connsiteX15" fmla="*/ 1144402 w 3062959"/>
                <a:gd name="connsiteY15" fmla="*/ 3135888 h 3332231"/>
                <a:gd name="connsiteX16" fmla="*/ 1380015 w 3062959"/>
                <a:gd name="connsiteY16" fmla="*/ 3292962 h 3332231"/>
                <a:gd name="connsiteX17" fmla="*/ 1649286 w 3062959"/>
                <a:gd name="connsiteY17" fmla="*/ 3332231 h 3332231"/>
                <a:gd name="connsiteX18" fmla="*/ 1940996 w 3062959"/>
                <a:gd name="connsiteY18" fmla="*/ 3158327 h 3332231"/>
                <a:gd name="connsiteX19" fmla="*/ 2041973 w 3062959"/>
                <a:gd name="connsiteY19" fmla="*/ 2838567 h 3332231"/>
                <a:gd name="connsiteX20" fmla="*/ 1884898 w 3062959"/>
                <a:gd name="connsiteY20" fmla="*/ 2445880 h 3332231"/>
                <a:gd name="connsiteX21" fmla="*/ 3062959 w 3062959"/>
                <a:gd name="connsiteY21" fmla="*/ 2518807 h 3332231"/>
                <a:gd name="connsiteX22" fmla="*/ 2984422 w 3062959"/>
                <a:gd name="connsiteY22" fmla="*/ 1778312 h 3332231"/>
                <a:gd name="connsiteX23" fmla="*/ 2832957 w 3062959"/>
                <a:gd name="connsiteY23" fmla="*/ 2002705 h 3332231"/>
                <a:gd name="connsiteX24" fmla="*/ 2597345 w 3062959"/>
                <a:gd name="connsiteY24" fmla="*/ 2025144 h 3332231"/>
                <a:gd name="connsiteX25" fmla="*/ 2350513 w 3062959"/>
                <a:gd name="connsiteY25" fmla="*/ 1907338 h 3332231"/>
                <a:gd name="connsiteX26" fmla="*/ 2215877 w 3062959"/>
                <a:gd name="connsiteY26" fmla="*/ 1677335 h 3332231"/>
                <a:gd name="connsiteX27" fmla="*/ 2221487 w 3062959"/>
                <a:gd name="connsiteY27" fmla="*/ 1402454 h 3332231"/>
                <a:gd name="connsiteX28" fmla="*/ 2367342 w 3062959"/>
                <a:gd name="connsiteY28" fmla="*/ 1211721 h 3332231"/>
                <a:gd name="connsiteX29" fmla="*/ 2636613 w 3062959"/>
                <a:gd name="connsiteY29" fmla="*/ 1099524 h 3332231"/>
                <a:gd name="connsiteX30" fmla="*/ 2984422 w 3062959"/>
                <a:gd name="connsiteY30" fmla="*/ 1312697 h 3332231"/>
                <a:gd name="connsiteX31" fmla="*/ 3062959 w 3062959"/>
                <a:gd name="connsiteY31" fmla="*/ 532933 h 3332231"/>
                <a:gd name="connsiteX32" fmla="*/ 1912947 w 3062959"/>
                <a:gd name="connsiteY32" fmla="*/ 757326 h 3332231"/>
                <a:gd name="connsiteX33" fmla="*/ 2036363 w 3062959"/>
                <a:gd name="connsiteY33" fmla="*/ 415127 h 3332231"/>
                <a:gd name="connsiteX34" fmla="*/ 1896118 w 3062959"/>
                <a:gd name="connsiteY34" fmla="*/ 140246 h 3332231"/>
                <a:gd name="connsiteX35" fmla="*/ 1660505 w 3062959"/>
                <a:gd name="connsiteY35" fmla="*/ 0 h 3332231"/>
                <a:gd name="connsiteX36" fmla="*/ 1351966 w 3062959"/>
                <a:gd name="connsiteY36" fmla="*/ 33659 h 3332231"/>
                <a:gd name="connsiteX37" fmla="*/ 1161232 w 3062959"/>
                <a:gd name="connsiteY37" fmla="*/ 179515 h 3332231"/>
                <a:gd name="connsiteX38" fmla="*/ 1071475 w 3062959"/>
                <a:gd name="connsiteY38" fmla="*/ 415127 h 3332231"/>
                <a:gd name="connsiteX39" fmla="*/ 1256599 w 3062959"/>
                <a:gd name="connsiteY3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403907 w 3062959"/>
                <a:gd name="connsiteY11" fmla="*/ 2036364 h 3332231"/>
                <a:gd name="connsiteX12" fmla="*/ 106586 w 3062959"/>
                <a:gd name="connsiteY12" fmla="*/ 1800751 h 3332231"/>
                <a:gd name="connsiteX13" fmla="*/ 0 w 3062959"/>
                <a:gd name="connsiteY13" fmla="*/ 2518807 h 3332231"/>
                <a:gd name="connsiteX14" fmla="*/ 1256599 w 3062959"/>
                <a:gd name="connsiteY14" fmla="*/ 2423441 h 3332231"/>
                <a:gd name="connsiteX15" fmla="*/ 1071475 w 3062959"/>
                <a:gd name="connsiteY15" fmla="*/ 2754420 h 3332231"/>
                <a:gd name="connsiteX16" fmla="*/ 1144402 w 3062959"/>
                <a:gd name="connsiteY16" fmla="*/ 3135888 h 3332231"/>
                <a:gd name="connsiteX17" fmla="*/ 1380015 w 3062959"/>
                <a:gd name="connsiteY17" fmla="*/ 3292962 h 3332231"/>
                <a:gd name="connsiteX18" fmla="*/ 1649286 w 3062959"/>
                <a:gd name="connsiteY18" fmla="*/ 3332231 h 3332231"/>
                <a:gd name="connsiteX19" fmla="*/ 1940996 w 3062959"/>
                <a:gd name="connsiteY19" fmla="*/ 3158327 h 3332231"/>
                <a:gd name="connsiteX20" fmla="*/ 2041973 w 3062959"/>
                <a:gd name="connsiteY20" fmla="*/ 2838567 h 3332231"/>
                <a:gd name="connsiteX21" fmla="*/ 1884898 w 3062959"/>
                <a:gd name="connsiteY21" fmla="*/ 2445880 h 3332231"/>
                <a:gd name="connsiteX22" fmla="*/ 3062959 w 3062959"/>
                <a:gd name="connsiteY22" fmla="*/ 2518807 h 3332231"/>
                <a:gd name="connsiteX23" fmla="*/ 2984422 w 3062959"/>
                <a:gd name="connsiteY23" fmla="*/ 1778312 h 3332231"/>
                <a:gd name="connsiteX24" fmla="*/ 2832957 w 3062959"/>
                <a:gd name="connsiteY24" fmla="*/ 2002705 h 3332231"/>
                <a:gd name="connsiteX25" fmla="*/ 2597345 w 3062959"/>
                <a:gd name="connsiteY25" fmla="*/ 2025144 h 3332231"/>
                <a:gd name="connsiteX26" fmla="*/ 2350513 w 3062959"/>
                <a:gd name="connsiteY26" fmla="*/ 1907338 h 3332231"/>
                <a:gd name="connsiteX27" fmla="*/ 2215877 w 3062959"/>
                <a:gd name="connsiteY27" fmla="*/ 1677335 h 3332231"/>
                <a:gd name="connsiteX28" fmla="*/ 2221487 w 3062959"/>
                <a:gd name="connsiteY28" fmla="*/ 1402454 h 3332231"/>
                <a:gd name="connsiteX29" fmla="*/ 2367342 w 3062959"/>
                <a:gd name="connsiteY29" fmla="*/ 1211721 h 3332231"/>
                <a:gd name="connsiteX30" fmla="*/ 2636613 w 3062959"/>
                <a:gd name="connsiteY30" fmla="*/ 1099524 h 3332231"/>
                <a:gd name="connsiteX31" fmla="*/ 2984422 w 3062959"/>
                <a:gd name="connsiteY31" fmla="*/ 1312697 h 3332231"/>
                <a:gd name="connsiteX32" fmla="*/ 3062959 w 3062959"/>
                <a:gd name="connsiteY32" fmla="*/ 532933 h 3332231"/>
                <a:gd name="connsiteX33" fmla="*/ 1912947 w 3062959"/>
                <a:gd name="connsiteY33" fmla="*/ 757326 h 3332231"/>
                <a:gd name="connsiteX34" fmla="*/ 2036363 w 3062959"/>
                <a:gd name="connsiteY34" fmla="*/ 415127 h 3332231"/>
                <a:gd name="connsiteX35" fmla="*/ 1896118 w 3062959"/>
                <a:gd name="connsiteY35" fmla="*/ 140246 h 3332231"/>
                <a:gd name="connsiteX36" fmla="*/ 1660505 w 3062959"/>
                <a:gd name="connsiteY36" fmla="*/ 0 h 3332231"/>
                <a:gd name="connsiteX37" fmla="*/ 1351966 w 3062959"/>
                <a:gd name="connsiteY37" fmla="*/ 33659 h 3332231"/>
                <a:gd name="connsiteX38" fmla="*/ 1161232 w 3062959"/>
                <a:gd name="connsiteY38" fmla="*/ 179515 h 3332231"/>
                <a:gd name="connsiteX39" fmla="*/ 1071475 w 3062959"/>
                <a:gd name="connsiteY39" fmla="*/ 415127 h 3332231"/>
                <a:gd name="connsiteX40" fmla="*/ 1256599 w 3062959"/>
                <a:gd name="connsiteY4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106586 w 3062959"/>
                <a:gd name="connsiteY13" fmla="*/ 1800751 h 3332231"/>
                <a:gd name="connsiteX14" fmla="*/ 0 w 3062959"/>
                <a:gd name="connsiteY14" fmla="*/ 2518807 h 3332231"/>
                <a:gd name="connsiteX15" fmla="*/ 1256599 w 3062959"/>
                <a:gd name="connsiteY15" fmla="*/ 2423441 h 3332231"/>
                <a:gd name="connsiteX16" fmla="*/ 1071475 w 3062959"/>
                <a:gd name="connsiteY16" fmla="*/ 2754420 h 3332231"/>
                <a:gd name="connsiteX17" fmla="*/ 1144402 w 3062959"/>
                <a:gd name="connsiteY17" fmla="*/ 3135888 h 3332231"/>
                <a:gd name="connsiteX18" fmla="*/ 1380015 w 3062959"/>
                <a:gd name="connsiteY18" fmla="*/ 3292962 h 3332231"/>
                <a:gd name="connsiteX19" fmla="*/ 1649286 w 3062959"/>
                <a:gd name="connsiteY19" fmla="*/ 3332231 h 3332231"/>
                <a:gd name="connsiteX20" fmla="*/ 1940996 w 3062959"/>
                <a:gd name="connsiteY20" fmla="*/ 3158327 h 3332231"/>
                <a:gd name="connsiteX21" fmla="*/ 2041973 w 3062959"/>
                <a:gd name="connsiteY21" fmla="*/ 2838567 h 3332231"/>
                <a:gd name="connsiteX22" fmla="*/ 1884898 w 3062959"/>
                <a:gd name="connsiteY22" fmla="*/ 2445880 h 3332231"/>
                <a:gd name="connsiteX23" fmla="*/ 3062959 w 3062959"/>
                <a:gd name="connsiteY23" fmla="*/ 2518807 h 3332231"/>
                <a:gd name="connsiteX24" fmla="*/ 2984422 w 3062959"/>
                <a:gd name="connsiteY24" fmla="*/ 1778312 h 3332231"/>
                <a:gd name="connsiteX25" fmla="*/ 2832957 w 3062959"/>
                <a:gd name="connsiteY25" fmla="*/ 2002705 h 3332231"/>
                <a:gd name="connsiteX26" fmla="*/ 2597345 w 3062959"/>
                <a:gd name="connsiteY26" fmla="*/ 2025144 h 3332231"/>
                <a:gd name="connsiteX27" fmla="*/ 2350513 w 3062959"/>
                <a:gd name="connsiteY27" fmla="*/ 1907338 h 3332231"/>
                <a:gd name="connsiteX28" fmla="*/ 2215877 w 3062959"/>
                <a:gd name="connsiteY28" fmla="*/ 1677335 h 3332231"/>
                <a:gd name="connsiteX29" fmla="*/ 2221487 w 3062959"/>
                <a:gd name="connsiteY29" fmla="*/ 1402454 h 3332231"/>
                <a:gd name="connsiteX30" fmla="*/ 2367342 w 3062959"/>
                <a:gd name="connsiteY30" fmla="*/ 1211721 h 3332231"/>
                <a:gd name="connsiteX31" fmla="*/ 2636613 w 3062959"/>
                <a:gd name="connsiteY31" fmla="*/ 1099524 h 3332231"/>
                <a:gd name="connsiteX32" fmla="*/ 2984422 w 3062959"/>
                <a:gd name="connsiteY32" fmla="*/ 1312697 h 3332231"/>
                <a:gd name="connsiteX33" fmla="*/ 3062959 w 3062959"/>
                <a:gd name="connsiteY33" fmla="*/ 532933 h 3332231"/>
                <a:gd name="connsiteX34" fmla="*/ 1912947 w 3062959"/>
                <a:gd name="connsiteY34" fmla="*/ 757326 h 3332231"/>
                <a:gd name="connsiteX35" fmla="*/ 2036363 w 3062959"/>
                <a:gd name="connsiteY35" fmla="*/ 415127 h 3332231"/>
                <a:gd name="connsiteX36" fmla="*/ 1896118 w 3062959"/>
                <a:gd name="connsiteY36" fmla="*/ 140246 h 3332231"/>
                <a:gd name="connsiteX37" fmla="*/ 1660505 w 3062959"/>
                <a:gd name="connsiteY37" fmla="*/ 0 h 3332231"/>
                <a:gd name="connsiteX38" fmla="*/ 1351966 w 3062959"/>
                <a:gd name="connsiteY38" fmla="*/ 33659 h 3332231"/>
                <a:gd name="connsiteX39" fmla="*/ 1161232 w 3062959"/>
                <a:gd name="connsiteY39" fmla="*/ 179515 h 3332231"/>
                <a:gd name="connsiteX40" fmla="*/ 1071475 w 3062959"/>
                <a:gd name="connsiteY40" fmla="*/ 415127 h 3332231"/>
                <a:gd name="connsiteX41" fmla="*/ 1256599 w 3062959"/>
                <a:gd name="connsiteY4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071475 w 3062959"/>
                <a:gd name="connsiteY17" fmla="*/ 2754420 h 3332231"/>
                <a:gd name="connsiteX18" fmla="*/ 1144402 w 3062959"/>
                <a:gd name="connsiteY18" fmla="*/ 3135888 h 3332231"/>
                <a:gd name="connsiteX19" fmla="*/ 1380015 w 3062959"/>
                <a:gd name="connsiteY19" fmla="*/ 3292962 h 3332231"/>
                <a:gd name="connsiteX20" fmla="*/ 1649286 w 3062959"/>
                <a:gd name="connsiteY20" fmla="*/ 3332231 h 3332231"/>
                <a:gd name="connsiteX21" fmla="*/ 1940996 w 3062959"/>
                <a:gd name="connsiteY21" fmla="*/ 3158327 h 3332231"/>
                <a:gd name="connsiteX22" fmla="*/ 2041973 w 3062959"/>
                <a:gd name="connsiteY22" fmla="*/ 2838567 h 3332231"/>
                <a:gd name="connsiteX23" fmla="*/ 1884898 w 3062959"/>
                <a:gd name="connsiteY23" fmla="*/ 2445880 h 3332231"/>
                <a:gd name="connsiteX24" fmla="*/ 3062959 w 3062959"/>
                <a:gd name="connsiteY24" fmla="*/ 2518807 h 3332231"/>
                <a:gd name="connsiteX25" fmla="*/ 2984422 w 3062959"/>
                <a:gd name="connsiteY25" fmla="*/ 1778312 h 3332231"/>
                <a:gd name="connsiteX26" fmla="*/ 2832957 w 3062959"/>
                <a:gd name="connsiteY26" fmla="*/ 2002705 h 3332231"/>
                <a:gd name="connsiteX27" fmla="*/ 2597345 w 3062959"/>
                <a:gd name="connsiteY27" fmla="*/ 2025144 h 3332231"/>
                <a:gd name="connsiteX28" fmla="*/ 2350513 w 3062959"/>
                <a:gd name="connsiteY28" fmla="*/ 1907338 h 3332231"/>
                <a:gd name="connsiteX29" fmla="*/ 2215877 w 3062959"/>
                <a:gd name="connsiteY29" fmla="*/ 1677335 h 3332231"/>
                <a:gd name="connsiteX30" fmla="*/ 2221487 w 3062959"/>
                <a:gd name="connsiteY30" fmla="*/ 1402454 h 3332231"/>
                <a:gd name="connsiteX31" fmla="*/ 2367342 w 3062959"/>
                <a:gd name="connsiteY31" fmla="*/ 1211721 h 3332231"/>
                <a:gd name="connsiteX32" fmla="*/ 2636613 w 3062959"/>
                <a:gd name="connsiteY32" fmla="*/ 1099524 h 3332231"/>
                <a:gd name="connsiteX33" fmla="*/ 2984422 w 3062959"/>
                <a:gd name="connsiteY33" fmla="*/ 1312697 h 3332231"/>
                <a:gd name="connsiteX34" fmla="*/ 3062959 w 3062959"/>
                <a:gd name="connsiteY34" fmla="*/ 532933 h 3332231"/>
                <a:gd name="connsiteX35" fmla="*/ 1912947 w 3062959"/>
                <a:gd name="connsiteY35" fmla="*/ 757326 h 3332231"/>
                <a:gd name="connsiteX36" fmla="*/ 2036363 w 3062959"/>
                <a:gd name="connsiteY36" fmla="*/ 415127 h 3332231"/>
                <a:gd name="connsiteX37" fmla="*/ 1896118 w 3062959"/>
                <a:gd name="connsiteY37" fmla="*/ 140246 h 3332231"/>
                <a:gd name="connsiteX38" fmla="*/ 1660505 w 3062959"/>
                <a:gd name="connsiteY38" fmla="*/ 0 h 3332231"/>
                <a:gd name="connsiteX39" fmla="*/ 1351966 w 3062959"/>
                <a:gd name="connsiteY39" fmla="*/ 33659 h 3332231"/>
                <a:gd name="connsiteX40" fmla="*/ 1161232 w 3062959"/>
                <a:gd name="connsiteY40" fmla="*/ 179515 h 3332231"/>
                <a:gd name="connsiteX41" fmla="*/ 1071475 w 3062959"/>
                <a:gd name="connsiteY41" fmla="*/ 415127 h 3332231"/>
                <a:gd name="connsiteX42" fmla="*/ 1256599 w 3062959"/>
                <a:gd name="connsiteY4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144402 w 3062959"/>
                <a:gd name="connsiteY19" fmla="*/ 3135888 h 3332231"/>
                <a:gd name="connsiteX20" fmla="*/ 1380015 w 3062959"/>
                <a:gd name="connsiteY20" fmla="*/ 3292962 h 3332231"/>
                <a:gd name="connsiteX21" fmla="*/ 1649286 w 3062959"/>
                <a:gd name="connsiteY21" fmla="*/ 3332231 h 3332231"/>
                <a:gd name="connsiteX22" fmla="*/ 1940996 w 3062959"/>
                <a:gd name="connsiteY22" fmla="*/ 3158327 h 3332231"/>
                <a:gd name="connsiteX23" fmla="*/ 2041973 w 3062959"/>
                <a:gd name="connsiteY23" fmla="*/ 2838567 h 3332231"/>
                <a:gd name="connsiteX24" fmla="*/ 1884898 w 3062959"/>
                <a:gd name="connsiteY24" fmla="*/ 2445880 h 3332231"/>
                <a:gd name="connsiteX25" fmla="*/ 3062959 w 3062959"/>
                <a:gd name="connsiteY25" fmla="*/ 2518807 h 3332231"/>
                <a:gd name="connsiteX26" fmla="*/ 2984422 w 3062959"/>
                <a:gd name="connsiteY26" fmla="*/ 1778312 h 3332231"/>
                <a:gd name="connsiteX27" fmla="*/ 2832957 w 3062959"/>
                <a:gd name="connsiteY27" fmla="*/ 2002705 h 3332231"/>
                <a:gd name="connsiteX28" fmla="*/ 2597345 w 3062959"/>
                <a:gd name="connsiteY28" fmla="*/ 2025144 h 3332231"/>
                <a:gd name="connsiteX29" fmla="*/ 2350513 w 3062959"/>
                <a:gd name="connsiteY29" fmla="*/ 1907338 h 3332231"/>
                <a:gd name="connsiteX30" fmla="*/ 2215877 w 3062959"/>
                <a:gd name="connsiteY30" fmla="*/ 1677335 h 3332231"/>
                <a:gd name="connsiteX31" fmla="*/ 2221487 w 3062959"/>
                <a:gd name="connsiteY31" fmla="*/ 1402454 h 3332231"/>
                <a:gd name="connsiteX32" fmla="*/ 2367342 w 3062959"/>
                <a:gd name="connsiteY32" fmla="*/ 1211721 h 3332231"/>
                <a:gd name="connsiteX33" fmla="*/ 2636613 w 3062959"/>
                <a:gd name="connsiteY33" fmla="*/ 1099524 h 3332231"/>
                <a:gd name="connsiteX34" fmla="*/ 2984422 w 3062959"/>
                <a:gd name="connsiteY34" fmla="*/ 1312697 h 3332231"/>
                <a:gd name="connsiteX35" fmla="*/ 3062959 w 3062959"/>
                <a:gd name="connsiteY35" fmla="*/ 532933 h 3332231"/>
                <a:gd name="connsiteX36" fmla="*/ 1912947 w 3062959"/>
                <a:gd name="connsiteY36" fmla="*/ 757326 h 3332231"/>
                <a:gd name="connsiteX37" fmla="*/ 2036363 w 3062959"/>
                <a:gd name="connsiteY37" fmla="*/ 415127 h 3332231"/>
                <a:gd name="connsiteX38" fmla="*/ 1896118 w 3062959"/>
                <a:gd name="connsiteY38" fmla="*/ 140246 h 3332231"/>
                <a:gd name="connsiteX39" fmla="*/ 1660505 w 3062959"/>
                <a:gd name="connsiteY39" fmla="*/ 0 h 3332231"/>
                <a:gd name="connsiteX40" fmla="*/ 1351966 w 3062959"/>
                <a:gd name="connsiteY40" fmla="*/ 33659 h 3332231"/>
                <a:gd name="connsiteX41" fmla="*/ 1161232 w 3062959"/>
                <a:gd name="connsiteY41" fmla="*/ 179515 h 3332231"/>
                <a:gd name="connsiteX42" fmla="*/ 1071475 w 3062959"/>
                <a:gd name="connsiteY42" fmla="*/ 415127 h 3332231"/>
                <a:gd name="connsiteX43" fmla="*/ 1256599 w 3062959"/>
                <a:gd name="connsiteY4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380015 w 3062959"/>
                <a:gd name="connsiteY21" fmla="*/ 3292962 h 3332231"/>
                <a:gd name="connsiteX22" fmla="*/ 1649286 w 3062959"/>
                <a:gd name="connsiteY22" fmla="*/ 3332231 h 3332231"/>
                <a:gd name="connsiteX23" fmla="*/ 1940996 w 3062959"/>
                <a:gd name="connsiteY23" fmla="*/ 3158327 h 3332231"/>
                <a:gd name="connsiteX24" fmla="*/ 2041973 w 3062959"/>
                <a:gd name="connsiteY24" fmla="*/ 2838567 h 3332231"/>
                <a:gd name="connsiteX25" fmla="*/ 1884898 w 3062959"/>
                <a:gd name="connsiteY25" fmla="*/ 2445880 h 3332231"/>
                <a:gd name="connsiteX26" fmla="*/ 3062959 w 3062959"/>
                <a:gd name="connsiteY26" fmla="*/ 2518807 h 3332231"/>
                <a:gd name="connsiteX27" fmla="*/ 2984422 w 3062959"/>
                <a:gd name="connsiteY27" fmla="*/ 1778312 h 3332231"/>
                <a:gd name="connsiteX28" fmla="*/ 2832957 w 3062959"/>
                <a:gd name="connsiteY28" fmla="*/ 2002705 h 3332231"/>
                <a:gd name="connsiteX29" fmla="*/ 2597345 w 3062959"/>
                <a:gd name="connsiteY29" fmla="*/ 2025144 h 3332231"/>
                <a:gd name="connsiteX30" fmla="*/ 2350513 w 3062959"/>
                <a:gd name="connsiteY30" fmla="*/ 1907338 h 3332231"/>
                <a:gd name="connsiteX31" fmla="*/ 2215877 w 3062959"/>
                <a:gd name="connsiteY31" fmla="*/ 1677335 h 3332231"/>
                <a:gd name="connsiteX32" fmla="*/ 2221487 w 3062959"/>
                <a:gd name="connsiteY32" fmla="*/ 1402454 h 3332231"/>
                <a:gd name="connsiteX33" fmla="*/ 2367342 w 3062959"/>
                <a:gd name="connsiteY33" fmla="*/ 1211721 h 3332231"/>
                <a:gd name="connsiteX34" fmla="*/ 2636613 w 3062959"/>
                <a:gd name="connsiteY34" fmla="*/ 1099524 h 3332231"/>
                <a:gd name="connsiteX35" fmla="*/ 2984422 w 3062959"/>
                <a:gd name="connsiteY35" fmla="*/ 1312697 h 3332231"/>
                <a:gd name="connsiteX36" fmla="*/ 3062959 w 3062959"/>
                <a:gd name="connsiteY36" fmla="*/ 532933 h 3332231"/>
                <a:gd name="connsiteX37" fmla="*/ 1912947 w 3062959"/>
                <a:gd name="connsiteY37" fmla="*/ 757326 h 3332231"/>
                <a:gd name="connsiteX38" fmla="*/ 2036363 w 3062959"/>
                <a:gd name="connsiteY38" fmla="*/ 415127 h 3332231"/>
                <a:gd name="connsiteX39" fmla="*/ 1896118 w 3062959"/>
                <a:gd name="connsiteY39" fmla="*/ 140246 h 3332231"/>
                <a:gd name="connsiteX40" fmla="*/ 1660505 w 3062959"/>
                <a:gd name="connsiteY40" fmla="*/ 0 h 3332231"/>
                <a:gd name="connsiteX41" fmla="*/ 1351966 w 3062959"/>
                <a:gd name="connsiteY41" fmla="*/ 33659 h 3332231"/>
                <a:gd name="connsiteX42" fmla="*/ 1161232 w 3062959"/>
                <a:gd name="connsiteY42" fmla="*/ 179515 h 3332231"/>
                <a:gd name="connsiteX43" fmla="*/ 1071475 w 3062959"/>
                <a:gd name="connsiteY43" fmla="*/ 415127 h 3332231"/>
                <a:gd name="connsiteX44" fmla="*/ 1256599 w 3062959"/>
                <a:gd name="connsiteY4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649286 w 3062959"/>
                <a:gd name="connsiteY23" fmla="*/ 3332231 h 3332231"/>
                <a:gd name="connsiteX24" fmla="*/ 1940996 w 3062959"/>
                <a:gd name="connsiteY24" fmla="*/ 3158327 h 3332231"/>
                <a:gd name="connsiteX25" fmla="*/ 2041973 w 3062959"/>
                <a:gd name="connsiteY25" fmla="*/ 2838567 h 3332231"/>
                <a:gd name="connsiteX26" fmla="*/ 1884898 w 3062959"/>
                <a:gd name="connsiteY26" fmla="*/ 2445880 h 3332231"/>
                <a:gd name="connsiteX27" fmla="*/ 3062959 w 3062959"/>
                <a:gd name="connsiteY27" fmla="*/ 2518807 h 3332231"/>
                <a:gd name="connsiteX28" fmla="*/ 2984422 w 3062959"/>
                <a:gd name="connsiteY28" fmla="*/ 1778312 h 3332231"/>
                <a:gd name="connsiteX29" fmla="*/ 2832957 w 3062959"/>
                <a:gd name="connsiteY29" fmla="*/ 2002705 h 3332231"/>
                <a:gd name="connsiteX30" fmla="*/ 2597345 w 3062959"/>
                <a:gd name="connsiteY30" fmla="*/ 2025144 h 3332231"/>
                <a:gd name="connsiteX31" fmla="*/ 2350513 w 3062959"/>
                <a:gd name="connsiteY31" fmla="*/ 1907338 h 3332231"/>
                <a:gd name="connsiteX32" fmla="*/ 2215877 w 3062959"/>
                <a:gd name="connsiteY32" fmla="*/ 1677335 h 3332231"/>
                <a:gd name="connsiteX33" fmla="*/ 2221487 w 3062959"/>
                <a:gd name="connsiteY33" fmla="*/ 1402454 h 3332231"/>
                <a:gd name="connsiteX34" fmla="*/ 2367342 w 3062959"/>
                <a:gd name="connsiteY34" fmla="*/ 1211721 h 3332231"/>
                <a:gd name="connsiteX35" fmla="*/ 2636613 w 3062959"/>
                <a:gd name="connsiteY35" fmla="*/ 1099524 h 3332231"/>
                <a:gd name="connsiteX36" fmla="*/ 2984422 w 3062959"/>
                <a:gd name="connsiteY36" fmla="*/ 1312697 h 3332231"/>
                <a:gd name="connsiteX37" fmla="*/ 3062959 w 3062959"/>
                <a:gd name="connsiteY37" fmla="*/ 532933 h 3332231"/>
                <a:gd name="connsiteX38" fmla="*/ 1912947 w 3062959"/>
                <a:gd name="connsiteY38" fmla="*/ 757326 h 3332231"/>
                <a:gd name="connsiteX39" fmla="*/ 2036363 w 3062959"/>
                <a:gd name="connsiteY39" fmla="*/ 415127 h 3332231"/>
                <a:gd name="connsiteX40" fmla="*/ 1896118 w 3062959"/>
                <a:gd name="connsiteY40" fmla="*/ 140246 h 3332231"/>
                <a:gd name="connsiteX41" fmla="*/ 1660505 w 3062959"/>
                <a:gd name="connsiteY41" fmla="*/ 0 h 3332231"/>
                <a:gd name="connsiteX42" fmla="*/ 1351966 w 3062959"/>
                <a:gd name="connsiteY42" fmla="*/ 33659 h 3332231"/>
                <a:gd name="connsiteX43" fmla="*/ 1161232 w 3062959"/>
                <a:gd name="connsiteY43" fmla="*/ 179515 h 3332231"/>
                <a:gd name="connsiteX44" fmla="*/ 1071475 w 3062959"/>
                <a:gd name="connsiteY44" fmla="*/ 415127 h 3332231"/>
                <a:gd name="connsiteX45" fmla="*/ 1256599 w 3062959"/>
                <a:gd name="connsiteY4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0019 w 3062959"/>
                <a:gd name="connsiteY25" fmla="*/ 3332231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884898 w 3062959"/>
                <a:gd name="connsiteY29" fmla="*/ 2445880 h 3332231"/>
                <a:gd name="connsiteX30" fmla="*/ 3062959 w 3062959"/>
                <a:gd name="connsiteY30" fmla="*/ 2518807 h 3332231"/>
                <a:gd name="connsiteX31" fmla="*/ 2984422 w 3062959"/>
                <a:gd name="connsiteY31" fmla="*/ 1778312 h 3332231"/>
                <a:gd name="connsiteX32" fmla="*/ 2832957 w 3062959"/>
                <a:gd name="connsiteY32" fmla="*/ 2002705 h 3332231"/>
                <a:gd name="connsiteX33" fmla="*/ 2597345 w 3062959"/>
                <a:gd name="connsiteY33" fmla="*/ 2025144 h 3332231"/>
                <a:gd name="connsiteX34" fmla="*/ 2350513 w 3062959"/>
                <a:gd name="connsiteY34" fmla="*/ 1907338 h 3332231"/>
                <a:gd name="connsiteX35" fmla="*/ 2215877 w 3062959"/>
                <a:gd name="connsiteY35" fmla="*/ 1677335 h 3332231"/>
                <a:gd name="connsiteX36" fmla="*/ 2221487 w 3062959"/>
                <a:gd name="connsiteY36" fmla="*/ 1402454 h 3332231"/>
                <a:gd name="connsiteX37" fmla="*/ 2367342 w 3062959"/>
                <a:gd name="connsiteY37" fmla="*/ 1211721 h 3332231"/>
                <a:gd name="connsiteX38" fmla="*/ 2636613 w 3062959"/>
                <a:gd name="connsiteY38" fmla="*/ 1099524 h 3332231"/>
                <a:gd name="connsiteX39" fmla="*/ 2984422 w 3062959"/>
                <a:gd name="connsiteY39" fmla="*/ 1312697 h 3332231"/>
                <a:gd name="connsiteX40" fmla="*/ 3062959 w 3062959"/>
                <a:gd name="connsiteY40" fmla="*/ 532933 h 3332231"/>
                <a:gd name="connsiteX41" fmla="*/ 1912947 w 3062959"/>
                <a:gd name="connsiteY41" fmla="*/ 757326 h 3332231"/>
                <a:gd name="connsiteX42" fmla="*/ 2036363 w 3062959"/>
                <a:gd name="connsiteY42" fmla="*/ 415127 h 3332231"/>
                <a:gd name="connsiteX43" fmla="*/ 1896118 w 3062959"/>
                <a:gd name="connsiteY43" fmla="*/ 140246 h 3332231"/>
                <a:gd name="connsiteX44" fmla="*/ 1660505 w 3062959"/>
                <a:gd name="connsiteY44" fmla="*/ 0 h 3332231"/>
                <a:gd name="connsiteX45" fmla="*/ 1351966 w 3062959"/>
                <a:gd name="connsiteY45" fmla="*/ 33659 h 3332231"/>
                <a:gd name="connsiteX46" fmla="*/ 1161232 w 3062959"/>
                <a:gd name="connsiteY46" fmla="*/ 179515 h 3332231"/>
                <a:gd name="connsiteX47" fmla="*/ 1071475 w 3062959"/>
                <a:gd name="connsiteY47" fmla="*/ 415127 h 3332231"/>
                <a:gd name="connsiteX48" fmla="*/ 1256599 w 3062959"/>
                <a:gd name="connsiteY4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32957 w 3062959"/>
                <a:gd name="connsiteY33" fmla="*/ 2002705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13924 w 3062959"/>
                <a:gd name="connsiteY43" fmla="*/ 40390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896118 w 3062959"/>
                <a:gd name="connsiteY45" fmla="*/ 140246 h 3332231"/>
                <a:gd name="connsiteX46" fmla="*/ 1660505 w 3062959"/>
                <a:gd name="connsiteY46" fmla="*/ 0 h 3332231"/>
                <a:gd name="connsiteX47" fmla="*/ 1351966 w 3062959"/>
                <a:gd name="connsiteY47" fmla="*/ 33659 h 3332231"/>
                <a:gd name="connsiteX48" fmla="*/ 1161232 w 3062959"/>
                <a:gd name="connsiteY48" fmla="*/ 179515 h 3332231"/>
                <a:gd name="connsiteX49" fmla="*/ 1071475 w 3062959"/>
                <a:gd name="connsiteY49" fmla="*/ 415127 h 3332231"/>
                <a:gd name="connsiteX50" fmla="*/ 1256599 w 3062959"/>
                <a:gd name="connsiteY5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660505 w 3062959"/>
                <a:gd name="connsiteY47" fmla="*/ 0 h 3332231"/>
                <a:gd name="connsiteX48" fmla="*/ 1351966 w 3062959"/>
                <a:gd name="connsiteY48" fmla="*/ 33659 h 3332231"/>
                <a:gd name="connsiteX49" fmla="*/ 1161232 w 3062959"/>
                <a:gd name="connsiteY49" fmla="*/ 179515 h 3332231"/>
                <a:gd name="connsiteX50" fmla="*/ 1071475 w 3062959"/>
                <a:gd name="connsiteY50" fmla="*/ 415127 h 3332231"/>
                <a:gd name="connsiteX51" fmla="*/ 1256599 w 3062959"/>
                <a:gd name="connsiteY5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351966 w 3062959"/>
                <a:gd name="connsiteY49" fmla="*/ 33659 h 3332231"/>
                <a:gd name="connsiteX50" fmla="*/ 1161232 w 3062959"/>
                <a:gd name="connsiteY50" fmla="*/ 179515 h 3332231"/>
                <a:gd name="connsiteX51" fmla="*/ 1071475 w 3062959"/>
                <a:gd name="connsiteY51" fmla="*/ 415127 h 3332231"/>
                <a:gd name="connsiteX52" fmla="*/ 1256599 w 3062959"/>
                <a:gd name="connsiteY5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161232 w 3062959"/>
                <a:gd name="connsiteY51" fmla="*/ 179515 h 3332231"/>
                <a:gd name="connsiteX52" fmla="*/ 1071475 w 3062959"/>
                <a:gd name="connsiteY52" fmla="*/ 415127 h 3332231"/>
                <a:gd name="connsiteX53" fmla="*/ 1256599 w 3062959"/>
                <a:gd name="connsiteY5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71475 w 3062959"/>
                <a:gd name="connsiteY53" fmla="*/ 415127 h 3332231"/>
                <a:gd name="connsiteX54" fmla="*/ 1256599 w 3062959"/>
                <a:gd name="connsiteY5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256599 w 3062959"/>
                <a:gd name="connsiteY5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256599 w 3062959"/>
                <a:gd name="connsiteY0" fmla="*/ 746106 h 3332231"/>
                <a:gd name="connsiteX1" fmla="*/ 230002 w 3062959"/>
                <a:gd name="connsiteY1" fmla="*/ 63952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956373 w 2956373"/>
                <a:gd name="connsiteY31" fmla="*/ 251880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748810 w 2956373"/>
                <a:gd name="connsiteY31" fmla="*/ 250197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14901 w 2877836"/>
                <a:gd name="connsiteY36" fmla="*/ 1626847 h 3332231"/>
                <a:gd name="connsiteX37" fmla="*/ 2120510 w 2877836"/>
                <a:gd name="connsiteY37" fmla="*/ 1368795 h 3332231"/>
                <a:gd name="connsiteX38" fmla="*/ 2260756 w 2877836"/>
                <a:gd name="connsiteY38" fmla="*/ 1211721 h 3332231"/>
                <a:gd name="connsiteX39" fmla="*/ 2558076 w 2877836"/>
                <a:gd name="connsiteY39" fmla="*/ 1161232 h 3332231"/>
                <a:gd name="connsiteX40" fmla="*/ 2877836 w 2877836"/>
                <a:gd name="connsiteY40" fmla="*/ 1312697 h 3332231"/>
                <a:gd name="connsiteX41" fmla="*/ 2760029 w 2877836"/>
                <a:gd name="connsiteY41" fmla="*/ 577812 h 3332231"/>
                <a:gd name="connsiteX42" fmla="*/ 1806361 w 2877836"/>
                <a:gd name="connsiteY42" fmla="*/ 757326 h 3332231"/>
                <a:gd name="connsiteX43" fmla="*/ 1868069 w 2877836"/>
                <a:gd name="connsiteY43" fmla="*/ 611470 h 3332231"/>
                <a:gd name="connsiteX44" fmla="*/ 1907338 w 2877836"/>
                <a:gd name="connsiteY44" fmla="*/ 403907 h 3332231"/>
                <a:gd name="connsiteX45" fmla="*/ 1873678 w 2877836"/>
                <a:gd name="connsiteY45" fmla="*/ 258052 h 3332231"/>
                <a:gd name="connsiteX46" fmla="*/ 1789532 w 2877836"/>
                <a:gd name="connsiteY46" fmla="*/ 140246 h 3332231"/>
                <a:gd name="connsiteX47" fmla="*/ 1688555 w 2877836"/>
                <a:gd name="connsiteY47" fmla="*/ 67318 h 3332231"/>
                <a:gd name="connsiteX48" fmla="*/ 1553919 w 2877836"/>
                <a:gd name="connsiteY48" fmla="*/ 0 h 3332231"/>
                <a:gd name="connsiteX49" fmla="*/ 1380015 w 2877836"/>
                <a:gd name="connsiteY49" fmla="*/ 0 h 3332231"/>
                <a:gd name="connsiteX50" fmla="*/ 1245380 w 2877836"/>
                <a:gd name="connsiteY50" fmla="*/ 33659 h 3332231"/>
                <a:gd name="connsiteX51" fmla="*/ 1127573 w 2877836"/>
                <a:gd name="connsiteY51" fmla="*/ 100977 h 3332231"/>
                <a:gd name="connsiteX52" fmla="*/ 1054646 w 2877836"/>
                <a:gd name="connsiteY52" fmla="*/ 179515 h 3332231"/>
                <a:gd name="connsiteX53" fmla="*/ 992937 w 2877836"/>
                <a:gd name="connsiteY53" fmla="*/ 263661 h 3332231"/>
                <a:gd name="connsiteX54" fmla="*/ 964889 w 2877836"/>
                <a:gd name="connsiteY54" fmla="*/ 415127 h 3332231"/>
                <a:gd name="connsiteX55" fmla="*/ 998547 w 2877836"/>
                <a:gd name="connsiteY55" fmla="*/ 555372 h 3332231"/>
                <a:gd name="connsiteX56" fmla="*/ 1150013 w 2877836"/>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120510 w 2877836"/>
                <a:gd name="connsiteY38" fmla="*/ 1368795 h 3332231"/>
                <a:gd name="connsiteX39" fmla="*/ 2260756 w 2877836"/>
                <a:gd name="connsiteY39" fmla="*/ 1211721 h 3332231"/>
                <a:gd name="connsiteX40" fmla="*/ 2558076 w 2877836"/>
                <a:gd name="connsiteY40" fmla="*/ 1161232 h 3332231"/>
                <a:gd name="connsiteX41" fmla="*/ 2877836 w 2877836"/>
                <a:gd name="connsiteY41" fmla="*/ 1312697 h 3332231"/>
                <a:gd name="connsiteX42" fmla="*/ 2760029 w 2877836"/>
                <a:gd name="connsiteY42" fmla="*/ 577812 h 3332231"/>
                <a:gd name="connsiteX43" fmla="*/ 1806361 w 2877836"/>
                <a:gd name="connsiteY43" fmla="*/ 757326 h 3332231"/>
                <a:gd name="connsiteX44" fmla="*/ 1868069 w 2877836"/>
                <a:gd name="connsiteY44" fmla="*/ 611470 h 3332231"/>
                <a:gd name="connsiteX45" fmla="*/ 1907338 w 2877836"/>
                <a:gd name="connsiteY45" fmla="*/ 403907 h 3332231"/>
                <a:gd name="connsiteX46" fmla="*/ 1873678 w 2877836"/>
                <a:gd name="connsiteY46" fmla="*/ 258052 h 3332231"/>
                <a:gd name="connsiteX47" fmla="*/ 1789532 w 2877836"/>
                <a:gd name="connsiteY47" fmla="*/ 140246 h 3332231"/>
                <a:gd name="connsiteX48" fmla="*/ 1688555 w 2877836"/>
                <a:gd name="connsiteY48" fmla="*/ 67318 h 3332231"/>
                <a:gd name="connsiteX49" fmla="*/ 1553919 w 2877836"/>
                <a:gd name="connsiteY49" fmla="*/ 0 h 3332231"/>
                <a:gd name="connsiteX50" fmla="*/ 1380015 w 2877836"/>
                <a:gd name="connsiteY50" fmla="*/ 0 h 3332231"/>
                <a:gd name="connsiteX51" fmla="*/ 1245380 w 2877836"/>
                <a:gd name="connsiteY51" fmla="*/ 33659 h 3332231"/>
                <a:gd name="connsiteX52" fmla="*/ 1127573 w 2877836"/>
                <a:gd name="connsiteY52" fmla="*/ 100977 h 3332231"/>
                <a:gd name="connsiteX53" fmla="*/ 1054646 w 2877836"/>
                <a:gd name="connsiteY53" fmla="*/ 179515 h 3332231"/>
                <a:gd name="connsiteX54" fmla="*/ 992937 w 2877836"/>
                <a:gd name="connsiteY54" fmla="*/ 263661 h 3332231"/>
                <a:gd name="connsiteX55" fmla="*/ 964889 w 2877836"/>
                <a:gd name="connsiteY55" fmla="*/ 415127 h 3332231"/>
                <a:gd name="connsiteX56" fmla="*/ 998547 w 2877836"/>
                <a:gd name="connsiteY56" fmla="*/ 555372 h 3332231"/>
                <a:gd name="connsiteX57" fmla="*/ 1150013 w 2877836"/>
                <a:gd name="connsiteY57"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260756 w 2877836"/>
                <a:gd name="connsiteY40" fmla="*/ 1211721 h 3332231"/>
                <a:gd name="connsiteX41" fmla="*/ 2558076 w 2877836"/>
                <a:gd name="connsiteY41" fmla="*/ 1161232 h 3332231"/>
                <a:gd name="connsiteX42" fmla="*/ 2877836 w 2877836"/>
                <a:gd name="connsiteY42" fmla="*/ 1312697 h 3332231"/>
                <a:gd name="connsiteX43" fmla="*/ 2760029 w 2877836"/>
                <a:gd name="connsiteY43" fmla="*/ 577812 h 3332231"/>
                <a:gd name="connsiteX44" fmla="*/ 1806361 w 2877836"/>
                <a:gd name="connsiteY44" fmla="*/ 757326 h 3332231"/>
                <a:gd name="connsiteX45" fmla="*/ 1868069 w 2877836"/>
                <a:gd name="connsiteY45" fmla="*/ 611470 h 3332231"/>
                <a:gd name="connsiteX46" fmla="*/ 1907338 w 2877836"/>
                <a:gd name="connsiteY46" fmla="*/ 403907 h 3332231"/>
                <a:gd name="connsiteX47" fmla="*/ 1873678 w 2877836"/>
                <a:gd name="connsiteY47" fmla="*/ 258052 h 3332231"/>
                <a:gd name="connsiteX48" fmla="*/ 1789532 w 2877836"/>
                <a:gd name="connsiteY48" fmla="*/ 140246 h 3332231"/>
                <a:gd name="connsiteX49" fmla="*/ 1688555 w 2877836"/>
                <a:gd name="connsiteY49" fmla="*/ 67318 h 3332231"/>
                <a:gd name="connsiteX50" fmla="*/ 1553919 w 2877836"/>
                <a:gd name="connsiteY50" fmla="*/ 0 h 3332231"/>
                <a:gd name="connsiteX51" fmla="*/ 1380015 w 2877836"/>
                <a:gd name="connsiteY51" fmla="*/ 0 h 3332231"/>
                <a:gd name="connsiteX52" fmla="*/ 1245380 w 2877836"/>
                <a:gd name="connsiteY52" fmla="*/ 33659 h 3332231"/>
                <a:gd name="connsiteX53" fmla="*/ 1127573 w 2877836"/>
                <a:gd name="connsiteY53" fmla="*/ 100977 h 3332231"/>
                <a:gd name="connsiteX54" fmla="*/ 1054646 w 2877836"/>
                <a:gd name="connsiteY54" fmla="*/ 179515 h 3332231"/>
                <a:gd name="connsiteX55" fmla="*/ 992937 w 2877836"/>
                <a:gd name="connsiteY55" fmla="*/ 263661 h 3332231"/>
                <a:gd name="connsiteX56" fmla="*/ 964889 w 2877836"/>
                <a:gd name="connsiteY56" fmla="*/ 415127 h 3332231"/>
                <a:gd name="connsiteX57" fmla="*/ 998547 w 2877836"/>
                <a:gd name="connsiteY57" fmla="*/ 555372 h 3332231"/>
                <a:gd name="connsiteX58" fmla="*/ 1150013 w 2877836"/>
                <a:gd name="connsiteY58"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558076 w 2877836"/>
                <a:gd name="connsiteY42" fmla="*/ 1161232 h 3332231"/>
                <a:gd name="connsiteX43" fmla="*/ 2877836 w 2877836"/>
                <a:gd name="connsiteY43" fmla="*/ 1312697 h 3332231"/>
                <a:gd name="connsiteX44" fmla="*/ 2760029 w 2877836"/>
                <a:gd name="connsiteY44" fmla="*/ 577812 h 3332231"/>
                <a:gd name="connsiteX45" fmla="*/ 1806361 w 2877836"/>
                <a:gd name="connsiteY45" fmla="*/ 757326 h 3332231"/>
                <a:gd name="connsiteX46" fmla="*/ 1868069 w 2877836"/>
                <a:gd name="connsiteY46" fmla="*/ 611470 h 3332231"/>
                <a:gd name="connsiteX47" fmla="*/ 1907338 w 2877836"/>
                <a:gd name="connsiteY47" fmla="*/ 403907 h 3332231"/>
                <a:gd name="connsiteX48" fmla="*/ 1873678 w 2877836"/>
                <a:gd name="connsiteY48" fmla="*/ 258052 h 3332231"/>
                <a:gd name="connsiteX49" fmla="*/ 1789532 w 2877836"/>
                <a:gd name="connsiteY49" fmla="*/ 140246 h 3332231"/>
                <a:gd name="connsiteX50" fmla="*/ 1688555 w 2877836"/>
                <a:gd name="connsiteY50" fmla="*/ 67318 h 3332231"/>
                <a:gd name="connsiteX51" fmla="*/ 1553919 w 2877836"/>
                <a:gd name="connsiteY51" fmla="*/ 0 h 3332231"/>
                <a:gd name="connsiteX52" fmla="*/ 1380015 w 2877836"/>
                <a:gd name="connsiteY52" fmla="*/ 0 h 3332231"/>
                <a:gd name="connsiteX53" fmla="*/ 1245380 w 2877836"/>
                <a:gd name="connsiteY53" fmla="*/ 33659 h 3332231"/>
                <a:gd name="connsiteX54" fmla="*/ 1127573 w 2877836"/>
                <a:gd name="connsiteY54" fmla="*/ 100977 h 3332231"/>
                <a:gd name="connsiteX55" fmla="*/ 1054646 w 2877836"/>
                <a:gd name="connsiteY55" fmla="*/ 179515 h 3332231"/>
                <a:gd name="connsiteX56" fmla="*/ 992937 w 2877836"/>
                <a:gd name="connsiteY56" fmla="*/ 263661 h 3332231"/>
                <a:gd name="connsiteX57" fmla="*/ 964889 w 2877836"/>
                <a:gd name="connsiteY57" fmla="*/ 415127 h 3332231"/>
                <a:gd name="connsiteX58" fmla="*/ 998547 w 2877836"/>
                <a:gd name="connsiteY58" fmla="*/ 555372 h 3332231"/>
                <a:gd name="connsiteX59" fmla="*/ 1150013 w 2877836"/>
                <a:gd name="connsiteY59"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877836 w 2877836"/>
                <a:gd name="connsiteY44" fmla="*/ 1312697 h 3332231"/>
                <a:gd name="connsiteX45" fmla="*/ 2760029 w 2877836"/>
                <a:gd name="connsiteY45" fmla="*/ 577812 h 3332231"/>
                <a:gd name="connsiteX46" fmla="*/ 1806361 w 2877836"/>
                <a:gd name="connsiteY46" fmla="*/ 757326 h 3332231"/>
                <a:gd name="connsiteX47" fmla="*/ 1868069 w 2877836"/>
                <a:gd name="connsiteY47" fmla="*/ 611470 h 3332231"/>
                <a:gd name="connsiteX48" fmla="*/ 1907338 w 2877836"/>
                <a:gd name="connsiteY48" fmla="*/ 403907 h 3332231"/>
                <a:gd name="connsiteX49" fmla="*/ 1873678 w 2877836"/>
                <a:gd name="connsiteY49" fmla="*/ 258052 h 3332231"/>
                <a:gd name="connsiteX50" fmla="*/ 1789532 w 2877836"/>
                <a:gd name="connsiteY50" fmla="*/ 140246 h 3332231"/>
                <a:gd name="connsiteX51" fmla="*/ 1688555 w 2877836"/>
                <a:gd name="connsiteY51" fmla="*/ 67318 h 3332231"/>
                <a:gd name="connsiteX52" fmla="*/ 1553919 w 2877836"/>
                <a:gd name="connsiteY52" fmla="*/ 0 h 3332231"/>
                <a:gd name="connsiteX53" fmla="*/ 1380015 w 2877836"/>
                <a:gd name="connsiteY53" fmla="*/ 0 h 3332231"/>
                <a:gd name="connsiteX54" fmla="*/ 1245380 w 2877836"/>
                <a:gd name="connsiteY54" fmla="*/ 33659 h 3332231"/>
                <a:gd name="connsiteX55" fmla="*/ 1127573 w 2877836"/>
                <a:gd name="connsiteY55" fmla="*/ 100977 h 3332231"/>
                <a:gd name="connsiteX56" fmla="*/ 1054646 w 2877836"/>
                <a:gd name="connsiteY56" fmla="*/ 179515 h 3332231"/>
                <a:gd name="connsiteX57" fmla="*/ 992937 w 2877836"/>
                <a:gd name="connsiteY57" fmla="*/ 263661 h 3332231"/>
                <a:gd name="connsiteX58" fmla="*/ 964889 w 2877836"/>
                <a:gd name="connsiteY58" fmla="*/ 415127 h 3332231"/>
                <a:gd name="connsiteX59" fmla="*/ 998547 w 2877836"/>
                <a:gd name="connsiteY59" fmla="*/ 555372 h 3332231"/>
                <a:gd name="connsiteX60" fmla="*/ 1150013 w 2877836"/>
                <a:gd name="connsiteY60"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715151 w 2877836"/>
                <a:gd name="connsiteY44" fmla="*/ 1200501 h 3332231"/>
                <a:gd name="connsiteX45" fmla="*/ 2877836 w 2877836"/>
                <a:gd name="connsiteY45" fmla="*/ 1312697 h 3332231"/>
                <a:gd name="connsiteX46" fmla="*/ 2760029 w 2877836"/>
                <a:gd name="connsiteY46" fmla="*/ 577812 h 3332231"/>
                <a:gd name="connsiteX47" fmla="*/ 1806361 w 2877836"/>
                <a:gd name="connsiteY47" fmla="*/ 757326 h 3332231"/>
                <a:gd name="connsiteX48" fmla="*/ 1868069 w 2877836"/>
                <a:gd name="connsiteY48" fmla="*/ 611470 h 3332231"/>
                <a:gd name="connsiteX49" fmla="*/ 1907338 w 2877836"/>
                <a:gd name="connsiteY49" fmla="*/ 403907 h 3332231"/>
                <a:gd name="connsiteX50" fmla="*/ 1873678 w 2877836"/>
                <a:gd name="connsiteY50" fmla="*/ 258052 h 3332231"/>
                <a:gd name="connsiteX51" fmla="*/ 1789532 w 2877836"/>
                <a:gd name="connsiteY51" fmla="*/ 140246 h 3332231"/>
                <a:gd name="connsiteX52" fmla="*/ 1688555 w 2877836"/>
                <a:gd name="connsiteY52" fmla="*/ 67318 h 3332231"/>
                <a:gd name="connsiteX53" fmla="*/ 1553919 w 2877836"/>
                <a:gd name="connsiteY53" fmla="*/ 0 h 3332231"/>
                <a:gd name="connsiteX54" fmla="*/ 1380015 w 2877836"/>
                <a:gd name="connsiteY54" fmla="*/ 0 h 3332231"/>
                <a:gd name="connsiteX55" fmla="*/ 1245380 w 2877836"/>
                <a:gd name="connsiteY55" fmla="*/ 33659 h 3332231"/>
                <a:gd name="connsiteX56" fmla="*/ 1127573 w 2877836"/>
                <a:gd name="connsiteY56" fmla="*/ 100977 h 3332231"/>
                <a:gd name="connsiteX57" fmla="*/ 1054646 w 2877836"/>
                <a:gd name="connsiteY57" fmla="*/ 179515 h 3332231"/>
                <a:gd name="connsiteX58" fmla="*/ 992937 w 2877836"/>
                <a:gd name="connsiteY58" fmla="*/ 263661 h 3332231"/>
                <a:gd name="connsiteX59" fmla="*/ 964889 w 2877836"/>
                <a:gd name="connsiteY59" fmla="*/ 415127 h 3332231"/>
                <a:gd name="connsiteX60" fmla="*/ 998547 w 2877836"/>
                <a:gd name="connsiteY60" fmla="*/ 555372 h 3332231"/>
                <a:gd name="connsiteX61" fmla="*/ 1150013 w 2877836"/>
                <a:gd name="connsiteY61"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15151 w 2877836"/>
                <a:gd name="connsiteY33" fmla="*/ 1924168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77836" h="3332231">
                  <a:moveTo>
                    <a:pt x="1150013" y="746106"/>
                  </a:moveTo>
                  <a:lnTo>
                    <a:pt x="123416" y="639520"/>
                  </a:lnTo>
                  <a:lnTo>
                    <a:pt x="0" y="1318307"/>
                  </a:lnTo>
                  <a:lnTo>
                    <a:pt x="151465" y="1172452"/>
                  </a:lnTo>
                  <a:lnTo>
                    <a:pt x="370248" y="1093915"/>
                  </a:lnTo>
                  <a:lnTo>
                    <a:pt x="549762" y="1166842"/>
                  </a:lnTo>
                  <a:lnTo>
                    <a:pt x="667569" y="1267819"/>
                  </a:lnTo>
                  <a:lnTo>
                    <a:pt x="757326" y="1402454"/>
                  </a:lnTo>
                  <a:lnTo>
                    <a:pt x="779765" y="1593188"/>
                  </a:lnTo>
                  <a:lnTo>
                    <a:pt x="751716" y="1739043"/>
                  </a:lnTo>
                  <a:lnTo>
                    <a:pt x="628300" y="1901728"/>
                  </a:lnTo>
                  <a:lnTo>
                    <a:pt x="488054" y="2002705"/>
                  </a:lnTo>
                  <a:lnTo>
                    <a:pt x="297321" y="2036364"/>
                  </a:lnTo>
                  <a:lnTo>
                    <a:pt x="134636" y="1974656"/>
                  </a:lnTo>
                  <a:lnTo>
                    <a:pt x="0" y="1800751"/>
                  </a:lnTo>
                  <a:lnTo>
                    <a:pt x="95367" y="2507588"/>
                  </a:lnTo>
                  <a:lnTo>
                    <a:pt x="1150013" y="2423441"/>
                  </a:lnTo>
                  <a:lnTo>
                    <a:pt x="1032206" y="2586125"/>
                  </a:lnTo>
                  <a:lnTo>
                    <a:pt x="964889" y="2754420"/>
                  </a:lnTo>
                  <a:lnTo>
                    <a:pt x="953669" y="2950763"/>
                  </a:lnTo>
                  <a:lnTo>
                    <a:pt x="1037816" y="3135888"/>
                  </a:lnTo>
                  <a:lnTo>
                    <a:pt x="1144402" y="3242474"/>
                  </a:lnTo>
                  <a:lnTo>
                    <a:pt x="1273429" y="3292962"/>
                  </a:lnTo>
                  <a:lnTo>
                    <a:pt x="1391234" y="3332231"/>
                  </a:lnTo>
                  <a:lnTo>
                    <a:pt x="1542700" y="3332231"/>
                  </a:lnTo>
                  <a:lnTo>
                    <a:pt x="1739043" y="3253693"/>
                  </a:lnTo>
                  <a:lnTo>
                    <a:pt x="1834410" y="3158327"/>
                  </a:lnTo>
                  <a:lnTo>
                    <a:pt x="1924167" y="3012471"/>
                  </a:lnTo>
                  <a:lnTo>
                    <a:pt x="1935387" y="2838567"/>
                  </a:lnTo>
                  <a:lnTo>
                    <a:pt x="1879288" y="2636614"/>
                  </a:lnTo>
                  <a:lnTo>
                    <a:pt x="1778312" y="2445880"/>
                  </a:lnTo>
                  <a:lnTo>
                    <a:pt x="2748810" y="2501977"/>
                  </a:lnTo>
                  <a:lnTo>
                    <a:pt x="2877836" y="1778312"/>
                  </a:lnTo>
                  <a:lnTo>
                    <a:pt x="2715151" y="1924168"/>
                  </a:lnTo>
                  <a:lnTo>
                    <a:pt x="2513198" y="1985875"/>
                  </a:lnTo>
                  <a:lnTo>
                    <a:pt x="2350513" y="1946606"/>
                  </a:lnTo>
                  <a:lnTo>
                    <a:pt x="2238318" y="1879289"/>
                  </a:lnTo>
                  <a:lnTo>
                    <a:pt x="2159779" y="1755873"/>
                  </a:lnTo>
                  <a:lnTo>
                    <a:pt x="2114901" y="1626847"/>
                  </a:lnTo>
                  <a:lnTo>
                    <a:pt x="2092461" y="1480992"/>
                  </a:lnTo>
                  <a:lnTo>
                    <a:pt x="2120510" y="1368795"/>
                  </a:lnTo>
                  <a:lnTo>
                    <a:pt x="2187828" y="1273428"/>
                  </a:lnTo>
                  <a:lnTo>
                    <a:pt x="2260756" y="1211721"/>
                  </a:lnTo>
                  <a:lnTo>
                    <a:pt x="2401001" y="1161232"/>
                  </a:lnTo>
                  <a:lnTo>
                    <a:pt x="2558076" y="1161232"/>
                  </a:lnTo>
                  <a:lnTo>
                    <a:pt x="2715151" y="1200501"/>
                  </a:lnTo>
                  <a:lnTo>
                    <a:pt x="2877836" y="1312697"/>
                  </a:lnTo>
                  <a:lnTo>
                    <a:pt x="2760029" y="577812"/>
                  </a:lnTo>
                  <a:lnTo>
                    <a:pt x="1806361" y="757326"/>
                  </a:lnTo>
                  <a:lnTo>
                    <a:pt x="1868069" y="611470"/>
                  </a:lnTo>
                  <a:lnTo>
                    <a:pt x="1907338" y="403907"/>
                  </a:lnTo>
                  <a:lnTo>
                    <a:pt x="1873678" y="258052"/>
                  </a:lnTo>
                  <a:lnTo>
                    <a:pt x="1789532" y="140246"/>
                  </a:lnTo>
                  <a:lnTo>
                    <a:pt x="1688555" y="67318"/>
                  </a:lnTo>
                  <a:lnTo>
                    <a:pt x="1553919" y="0"/>
                  </a:lnTo>
                  <a:lnTo>
                    <a:pt x="1380015" y="0"/>
                  </a:lnTo>
                  <a:lnTo>
                    <a:pt x="1245380" y="33659"/>
                  </a:lnTo>
                  <a:lnTo>
                    <a:pt x="1127573" y="100977"/>
                  </a:lnTo>
                  <a:lnTo>
                    <a:pt x="1054646" y="179515"/>
                  </a:lnTo>
                  <a:lnTo>
                    <a:pt x="992937" y="263661"/>
                  </a:lnTo>
                  <a:lnTo>
                    <a:pt x="964889" y="415127"/>
                  </a:lnTo>
                  <a:lnTo>
                    <a:pt x="998547" y="555372"/>
                  </a:lnTo>
                  <a:lnTo>
                    <a:pt x="1150013" y="746106"/>
                  </a:lnTo>
                  <a:close/>
                </a:path>
              </a:pathLst>
            </a:custGeom>
            <a:solidFill>
              <a:schemeClr val="bg1">
                <a:lumMod val="65000"/>
              </a:schemeClr>
            </a:solidFill>
            <a:ln>
              <a:solidFill>
                <a:schemeClr val="bg1">
                  <a:lumMod val="50000"/>
                </a:schemeClr>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grpSp>
          <p:nvGrpSpPr>
            <p:cNvPr id="56" name="Group 55"/>
            <p:cNvGrpSpPr/>
            <p:nvPr/>
          </p:nvGrpSpPr>
          <p:grpSpPr>
            <a:xfrm>
              <a:off x="5216121" y="1544000"/>
              <a:ext cx="2907102" cy="2777704"/>
              <a:chOff x="5216121" y="1544000"/>
              <a:chExt cx="2907102" cy="2777704"/>
            </a:xfrm>
          </p:grpSpPr>
          <p:sp>
            <p:nvSpPr>
              <p:cNvPr id="16" name="Freeform 15"/>
              <p:cNvSpPr/>
              <p:nvPr/>
            </p:nvSpPr>
            <p:spPr>
              <a:xfrm rot="425952">
                <a:off x="5216121" y="1544000"/>
                <a:ext cx="2907102" cy="2777704"/>
              </a:xfrm>
              <a:custGeom>
                <a:avLst/>
                <a:gdLst>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79289 w 2877836"/>
                  <a:gd name="connsiteY29" fmla="*/ 667569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150013 w 2877836"/>
                  <a:gd name="connsiteY0" fmla="*/ 746106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38794 w 2877836"/>
                  <a:gd name="connsiteY10" fmla="*/ 2473929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50013 w 2877836"/>
                  <a:gd name="connsiteY10" fmla="*/ 2423441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256599 w 2984422"/>
                  <a:gd name="connsiteY0" fmla="*/ 746106 h 3332231"/>
                  <a:gd name="connsiteX1" fmla="*/ 112196 w 2984422"/>
                  <a:gd name="connsiteY1" fmla="*/ 650739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2984422"/>
                  <a:gd name="connsiteY0" fmla="*/ 746106 h 3332231"/>
                  <a:gd name="connsiteX1" fmla="*/ 0 w 2984422"/>
                  <a:gd name="connsiteY1" fmla="*/ 622690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2984422 w 3062959"/>
                  <a:gd name="connsiteY18" fmla="*/ 253563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3062959 w 3062959"/>
                  <a:gd name="connsiteY18" fmla="*/ 251880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774155 w 3062959"/>
                  <a:gd name="connsiteY5" fmla="*/ 1267819 h 3332231"/>
                  <a:gd name="connsiteX6" fmla="*/ 886351 w 3062959"/>
                  <a:gd name="connsiteY6" fmla="*/ 1593188 h 3332231"/>
                  <a:gd name="connsiteX7" fmla="*/ 734886 w 3062959"/>
                  <a:gd name="connsiteY7" fmla="*/ 1901728 h 3332231"/>
                  <a:gd name="connsiteX8" fmla="*/ 403907 w 3062959"/>
                  <a:gd name="connsiteY8" fmla="*/ 2036364 h 3332231"/>
                  <a:gd name="connsiteX9" fmla="*/ 106586 w 3062959"/>
                  <a:gd name="connsiteY9" fmla="*/ 1800751 h 3332231"/>
                  <a:gd name="connsiteX10" fmla="*/ 0 w 3062959"/>
                  <a:gd name="connsiteY10" fmla="*/ 2518807 h 3332231"/>
                  <a:gd name="connsiteX11" fmla="*/ 1256599 w 3062959"/>
                  <a:gd name="connsiteY11" fmla="*/ 2423441 h 3332231"/>
                  <a:gd name="connsiteX12" fmla="*/ 1071475 w 3062959"/>
                  <a:gd name="connsiteY12" fmla="*/ 2754420 h 3332231"/>
                  <a:gd name="connsiteX13" fmla="*/ 1144402 w 3062959"/>
                  <a:gd name="connsiteY13" fmla="*/ 3135888 h 3332231"/>
                  <a:gd name="connsiteX14" fmla="*/ 1380015 w 3062959"/>
                  <a:gd name="connsiteY14" fmla="*/ 3292962 h 3332231"/>
                  <a:gd name="connsiteX15" fmla="*/ 1649286 w 3062959"/>
                  <a:gd name="connsiteY15" fmla="*/ 3332231 h 3332231"/>
                  <a:gd name="connsiteX16" fmla="*/ 1940996 w 3062959"/>
                  <a:gd name="connsiteY16" fmla="*/ 3158327 h 3332231"/>
                  <a:gd name="connsiteX17" fmla="*/ 2041973 w 3062959"/>
                  <a:gd name="connsiteY17" fmla="*/ 2838567 h 3332231"/>
                  <a:gd name="connsiteX18" fmla="*/ 1884898 w 3062959"/>
                  <a:gd name="connsiteY18" fmla="*/ 2445880 h 3332231"/>
                  <a:gd name="connsiteX19" fmla="*/ 3062959 w 3062959"/>
                  <a:gd name="connsiteY19" fmla="*/ 2518807 h 3332231"/>
                  <a:gd name="connsiteX20" fmla="*/ 2984422 w 3062959"/>
                  <a:gd name="connsiteY20" fmla="*/ 1778312 h 3332231"/>
                  <a:gd name="connsiteX21" fmla="*/ 2832957 w 3062959"/>
                  <a:gd name="connsiteY21" fmla="*/ 2002705 h 3332231"/>
                  <a:gd name="connsiteX22" fmla="*/ 2597345 w 3062959"/>
                  <a:gd name="connsiteY22" fmla="*/ 2025144 h 3332231"/>
                  <a:gd name="connsiteX23" fmla="*/ 2350513 w 3062959"/>
                  <a:gd name="connsiteY23" fmla="*/ 1907338 h 3332231"/>
                  <a:gd name="connsiteX24" fmla="*/ 2215877 w 3062959"/>
                  <a:gd name="connsiteY24" fmla="*/ 1677335 h 3332231"/>
                  <a:gd name="connsiteX25" fmla="*/ 2221487 w 3062959"/>
                  <a:gd name="connsiteY25" fmla="*/ 1402454 h 3332231"/>
                  <a:gd name="connsiteX26" fmla="*/ 2367342 w 3062959"/>
                  <a:gd name="connsiteY26" fmla="*/ 1211721 h 3332231"/>
                  <a:gd name="connsiteX27" fmla="*/ 2636613 w 3062959"/>
                  <a:gd name="connsiteY27" fmla="*/ 1099524 h 3332231"/>
                  <a:gd name="connsiteX28" fmla="*/ 2984422 w 3062959"/>
                  <a:gd name="connsiteY28" fmla="*/ 1312697 h 3332231"/>
                  <a:gd name="connsiteX29" fmla="*/ 3062959 w 3062959"/>
                  <a:gd name="connsiteY29" fmla="*/ 532933 h 3332231"/>
                  <a:gd name="connsiteX30" fmla="*/ 1912947 w 3062959"/>
                  <a:gd name="connsiteY30" fmla="*/ 757326 h 3332231"/>
                  <a:gd name="connsiteX31" fmla="*/ 2036363 w 3062959"/>
                  <a:gd name="connsiteY31" fmla="*/ 415127 h 3332231"/>
                  <a:gd name="connsiteX32" fmla="*/ 1896118 w 3062959"/>
                  <a:gd name="connsiteY32" fmla="*/ 140246 h 3332231"/>
                  <a:gd name="connsiteX33" fmla="*/ 1660505 w 3062959"/>
                  <a:gd name="connsiteY33" fmla="*/ 0 h 3332231"/>
                  <a:gd name="connsiteX34" fmla="*/ 1351966 w 3062959"/>
                  <a:gd name="connsiteY34" fmla="*/ 33659 h 3332231"/>
                  <a:gd name="connsiteX35" fmla="*/ 1161232 w 3062959"/>
                  <a:gd name="connsiteY35" fmla="*/ 179515 h 3332231"/>
                  <a:gd name="connsiteX36" fmla="*/ 1071475 w 3062959"/>
                  <a:gd name="connsiteY36" fmla="*/ 415127 h 3332231"/>
                  <a:gd name="connsiteX37" fmla="*/ 1256599 w 3062959"/>
                  <a:gd name="connsiteY3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86351 w 3062959"/>
                  <a:gd name="connsiteY7" fmla="*/ 1593188 h 3332231"/>
                  <a:gd name="connsiteX8" fmla="*/ 734886 w 3062959"/>
                  <a:gd name="connsiteY8" fmla="*/ 1901728 h 3332231"/>
                  <a:gd name="connsiteX9" fmla="*/ 403907 w 3062959"/>
                  <a:gd name="connsiteY9" fmla="*/ 2036364 h 3332231"/>
                  <a:gd name="connsiteX10" fmla="*/ 106586 w 3062959"/>
                  <a:gd name="connsiteY10" fmla="*/ 1800751 h 3332231"/>
                  <a:gd name="connsiteX11" fmla="*/ 0 w 3062959"/>
                  <a:gd name="connsiteY11" fmla="*/ 2518807 h 3332231"/>
                  <a:gd name="connsiteX12" fmla="*/ 1256599 w 3062959"/>
                  <a:gd name="connsiteY12" fmla="*/ 2423441 h 3332231"/>
                  <a:gd name="connsiteX13" fmla="*/ 1071475 w 3062959"/>
                  <a:gd name="connsiteY13" fmla="*/ 2754420 h 3332231"/>
                  <a:gd name="connsiteX14" fmla="*/ 1144402 w 3062959"/>
                  <a:gd name="connsiteY14" fmla="*/ 3135888 h 3332231"/>
                  <a:gd name="connsiteX15" fmla="*/ 1380015 w 3062959"/>
                  <a:gd name="connsiteY15" fmla="*/ 3292962 h 3332231"/>
                  <a:gd name="connsiteX16" fmla="*/ 1649286 w 3062959"/>
                  <a:gd name="connsiteY16" fmla="*/ 3332231 h 3332231"/>
                  <a:gd name="connsiteX17" fmla="*/ 1940996 w 3062959"/>
                  <a:gd name="connsiteY17" fmla="*/ 3158327 h 3332231"/>
                  <a:gd name="connsiteX18" fmla="*/ 2041973 w 3062959"/>
                  <a:gd name="connsiteY18" fmla="*/ 2838567 h 3332231"/>
                  <a:gd name="connsiteX19" fmla="*/ 1884898 w 3062959"/>
                  <a:gd name="connsiteY19" fmla="*/ 2445880 h 3332231"/>
                  <a:gd name="connsiteX20" fmla="*/ 3062959 w 3062959"/>
                  <a:gd name="connsiteY20" fmla="*/ 2518807 h 3332231"/>
                  <a:gd name="connsiteX21" fmla="*/ 2984422 w 3062959"/>
                  <a:gd name="connsiteY21" fmla="*/ 1778312 h 3332231"/>
                  <a:gd name="connsiteX22" fmla="*/ 2832957 w 3062959"/>
                  <a:gd name="connsiteY22" fmla="*/ 2002705 h 3332231"/>
                  <a:gd name="connsiteX23" fmla="*/ 2597345 w 3062959"/>
                  <a:gd name="connsiteY23" fmla="*/ 2025144 h 3332231"/>
                  <a:gd name="connsiteX24" fmla="*/ 2350513 w 3062959"/>
                  <a:gd name="connsiteY24" fmla="*/ 1907338 h 3332231"/>
                  <a:gd name="connsiteX25" fmla="*/ 2215877 w 3062959"/>
                  <a:gd name="connsiteY25" fmla="*/ 1677335 h 3332231"/>
                  <a:gd name="connsiteX26" fmla="*/ 2221487 w 3062959"/>
                  <a:gd name="connsiteY26" fmla="*/ 1402454 h 3332231"/>
                  <a:gd name="connsiteX27" fmla="*/ 2367342 w 3062959"/>
                  <a:gd name="connsiteY27" fmla="*/ 1211721 h 3332231"/>
                  <a:gd name="connsiteX28" fmla="*/ 2636613 w 3062959"/>
                  <a:gd name="connsiteY28" fmla="*/ 1099524 h 3332231"/>
                  <a:gd name="connsiteX29" fmla="*/ 2984422 w 3062959"/>
                  <a:gd name="connsiteY29" fmla="*/ 1312697 h 3332231"/>
                  <a:gd name="connsiteX30" fmla="*/ 3062959 w 3062959"/>
                  <a:gd name="connsiteY30" fmla="*/ 532933 h 3332231"/>
                  <a:gd name="connsiteX31" fmla="*/ 1912947 w 3062959"/>
                  <a:gd name="connsiteY31" fmla="*/ 757326 h 3332231"/>
                  <a:gd name="connsiteX32" fmla="*/ 2036363 w 3062959"/>
                  <a:gd name="connsiteY32" fmla="*/ 415127 h 3332231"/>
                  <a:gd name="connsiteX33" fmla="*/ 1896118 w 3062959"/>
                  <a:gd name="connsiteY33" fmla="*/ 140246 h 3332231"/>
                  <a:gd name="connsiteX34" fmla="*/ 1660505 w 3062959"/>
                  <a:gd name="connsiteY34" fmla="*/ 0 h 3332231"/>
                  <a:gd name="connsiteX35" fmla="*/ 1351966 w 3062959"/>
                  <a:gd name="connsiteY35" fmla="*/ 33659 h 3332231"/>
                  <a:gd name="connsiteX36" fmla="*/ 1161232 w 3062959"/>
                  <a:gd name="connsiteY36" fmla="*/ 179515 h 3332231"/>
                  <a:gd name="connsiteX37" fmla="*/ 1071475 w 3062959"/>
                  <a:gd name="connsiteY37" fmla="*/ 415127 h 3332231"/>
                  <a:gd name="connsiteX38" fmla="*/ 1256599 w 3062959"/>
                  <a:gd name="connsiteY3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734886 w 3062959"/>
                  <a:gd name="connsiteY9" fmla="*/ 1901728 h 3332231"/>
                  <a:gd name="connsiteX10" fmla="*/ 403907 w 3062959"/>
                  <a:gd name="connsiteY10" fmla="*/ 2036364 h 3332231"/>
                  <a:gd name="connsiteX11" fmla="*/ 106586 w 3062959"/>
                  <a:gd name="connsiteY11" fmla="*/ 1800751 h 3332231"/>
                  <a:gd name="connsiteX12" fmla="*/ 0 w 3062959"/>
                  <a:gd name="connsiteY12" fmla="*/ 2518807 h 3332231"/>
                  <a:gd name="connsiteX13" fmla="*/ 1256599 w 3062959"/>
                  <a:gd name="connsiteY13" fmla="*/ 2423441 h 3332231"/>
                  <a:gd name="connsiteX14" fmla="*/ 1071475 w 3062959"/>
                  <a:gd name="connsiteY14" fmla="*/ 2754420 h 3332231"/>
                  <a:gd name="connsiteX15" fmla="*/ 1144402 w 3062959"/>
                  <a:gd name="connsiteY15" fmla="*/ 3135888 h 3332231"/>
                  <a:gd name="connsiteX16" fmla="*/ 1380015 w 3062959"/>
                  <a:gd name="connsiteY16" fmla="*/ 3292962 h 3332231"/>
                  <a:gd name="connsiteX17" fmla="*/ 1649286 w 3062959"/>
                  <a:gd name="connsiteY17" fmla="*/ 3332231 h 3332231"/>
                  <a:gd name="connsiteX18" fmla="*/ 1940996 w 3062959"/>
                  <a:gd name="connsiteY18" fmla="*/ 3158327 h 3332231"/>
                  <a:gd name="connsiteX19" fmla="*/ 2041973 w 3062959"/>
                  <a:gd name="connsiteY19" fmla="*/ 2838567 h 3332231"/>
                  <a:gd name="connsiteX20" fmla="*/ 1884898 w 3062959"/>
                  <a:gd name="connsiteY20" fmla="*/ 2445880 h 3332231"/>
                  <a:gd name="connsiteX21" fmla="*/ 3062959 w 3062959"/>
                  <a:gd name="connsiteY21" fmla="*/ 2518807 h 3332231"/>
                  <a:gd name="connsiteX22" fmla="*/ 2984422 w 3062959"/>
                  <a:gd name="connsiteY22" fmla="*/ 1778312 h 3332231"/>
                  <a:gd name="connsiteX23" fmla="*/ 2832957 w 3062959"/>
                  <a:gd name="connsiteY23" fmla="*/ 2002705 h 3332231"/>
                  <a:gd name="connsiteX24" fmla="*/ 2597345 w 3062959"/>
                  <a:gd name="connsiteY24" fmla="*/ 2025144 h 3332231"/>
                  <a:gd name="connsiteX25" fmla="*/ 2350513 w 3062959"/>
                  <a:gd name="connsiteY25" fmla="*/ 1907338 h 3332231"/>
                  <a:gd name="connsiteX26" fmla="*/ 2215877 w 3062959"/>
                  <a:gd name="connsiteY26" fmla="*/ 1677335 h 3332231"/>
                  <a:gd name="connsiteX27" fmla="*/ 2221487 w 3062959"/>
                  <a:gd name="connsiteY27" fmla="*/ 1402454 h 3332231"/>
                  <a:gd name="connsiteX28" fmla="*/ 2367342 w 3062959"/>
                  <a:gd name="connsiteY28" fmla="*/ 1211721 h 3332231"/>
                  <a:gd name="connsiteX29" fmla="*/ 2636613 w 3062959"/>
                  <a:gd name="connsiteY29" fmla="*/ 1099524 h 3332231"/>
                  <a:gd name="connsiteX30" fmla="*/ 2984422 w 3062959"/>
                  <a:gd name="connsiteY30" fmla="*/ 1312697 h 3332231"/>
                  <a:gd name="connsiteX31" fmla="*/ 3062959 w 3062959"/>
                  <a:gd name="connsiteY31" fmla="*/ 532933 h 3332231"/>
                  <a:gd name="connsiteX32" fmla="*/ 1912947 w 3062959"/>
                  <a:gd name="connsiteY32" fmla="*/ 757326 h 3332231"/>
                  <a:gd name="connsiteX33" fmla="*/ 2036363 w 3062959"/>
                  <a:gd name="connsiteY33" fmla="*/ 415127 h 3332231"/>
                  <a:gd name="connsiteX34" fmla="*/ 1896118 w 3062959"/>
                  <a:gd name="connsiteY34" fmla="*/ 140246 h 3332231"/>
                  <a:gd name="connsiteX35" fmla="*/ 1660505 w 3062959"/>
                  <a:gd name="connsiteY35" fmla="*/ 0 h 3332231"/>
                  <a:gd name="connsiteX36" fmla="*/ 1351966 w 3062959"/>
                  <a:gd name="connsiteY36" fmla="*/ 33659 h 3332231"/>
                  <a:gd name="connsiteX37" fmla="*/ 1161232 w 3062959"/>
                  <a:gd name="connsiteY37" fmla="*/ 179515 h 3332231"/>
                  <a:gd name="connsiteX38" fmla="*/ 1071475 w 3062959"/>
                  <a:gd name="connsiteY38" fmla="*/ 415127 h 3332231"/>
                  <a:gd name="connsiteX39" fmla="*/ 1256599 w 3062959"/>
                  <a:gd name="connsiteY3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403907 w 3062959"/>
                  <a:gd name="connsiteY11" fmla="*/ 2036364 h 3332231"/>
                  <a:gd name="connsiteX12" fmla="*/ 106586 w 3062959"/>
                  <a:gd name="connsiteY12" fmla="*/ 1800751 h 3332231"/>
                  <a:gd name="connsiteX13" fmla="*/ 0 w 3062959"/>
                  <a:gd name="connsiteY13" fmla="*/ 2518807 h 3332231"/>
                  <a:gd name="connsiteX14" fmla="*/ 1256599 w 3062959"/>
                  <a:gd name="connsiteY14" fmla="*/ 2423441 h 3332231"/>
                  <a:gd name="connsiteX15" fmla="*/ 1071475 w 3062959"/>
                  <a:gd name="connsiteY15" fmla="*/ 2754420 h 3332231"/>
                  <a:gd name="connsiteX16" fmla="*/ 1144402 w 3062959"/>
                  <a:gd name="connsiteY16" fmla="*/ 3135888 h 3332231"/>
                  <a:gd name="connsiteX17" fmla="*/ 1380015 w 3062959"/>
                  <a:gd name="connsiteY17" fmla="*/ 3292962 h 3332231"/>
                  <a:gd name="connsiteX18" fmla="*/ 1649286 w 3062959"/>
                  <a:gd name="connsiteY18" fmla="*/ 3332231 h 3332231"/>
                  <a:gd name="connsiteX19" fmla="*/ 1940996 w 3062959"/>
                  <a:gd name="connsiteY19" fmla="*/ 3158327 h 3332231"/>
                  <a:gd name="connsiteX20" fmla="*/ 2041973 w 3062959"/>
                  <a:gd name="connsiteY20" fmla="*/ 2838567 h 3332231"/>
                  <a:gd name="connsiteX21" fmla="*/ 1884898 w 3062959"/>
                  <a:gd name="connsiteY21" fmla="*/ 2445880 h 3332231"/>
                  <a:gd name="connsiteX22" fmla="*/ 3062959 w 3062959"/>
                  <a:gd name="connsiteY22" fmla="*/ 2518807 h 3332231"/>
                  <a:gd name="connsiteX23" fmla="*/ 2984422 w 3062959"/>
                  <a:gd name="connsiteY23" fmla="*/ 1778312 h 3332231"/>
                  <a:gd name="connsiteX24" fmla="*/ 2832957 w 3062959"/>
                  <a:gd name="connsiteY24" fmla="*/ 2002705 h 3332231"/>
                  <a:gd name="connsiteX25" fmla="*/ 2597345 w 3062959"/>
                  <a:gd name="connsiteY25" fmla="*/ 2025144 h 3332231"/>
                  <a:gd name="connsiteX26" fmla="*/ 2350513 w 3062959"/>
                  <a:gd name="connsiteY26" fmla="*/ 1907338 h 3332231"/>
                  <a:gd name="connsiteX27" fmla="*/ 2215877 w 3062959"/>
                  <a:gd name="connsiteY27" fmla="*/ 1677335 h 3332231"/>
                  <a:gd name="connsiteX28" fmla="*/ 2221487 w 3062959"/>
                  <a:gd name="connsiteY28" fmla="*/ 1402454 h 3332231"/>
                  <a:gd name="connsiteX29" fmla="*/ 2367342 w 3062959"/>
                  <a:gd name="connsiteY29" fmla="*/ 1211721 h 3332231"/>
                  <a:gd name="connsiteX30" fmla="*/ 2636613 w 3062959"/>
                  <a:gd name="connsiteY30" fmla="*/ 1099524 h 3332231"/>
                  <a:gd name="connsiteX31" fmla="*/ 2984422 w 3062959"/>
                  <a:gd name="connsiteY31" fmla="*/ 1312697 h 3332231"/>
                  <a:gd name="connsiteX32" fmla="*/ 3062959 w 3062959"/>
                  <a:gd name="connsiteY32" fmla="*/ 532933 h 3332231"/>
                  <a:gd name="connsiteX33" fmla="*/ 1912947 w 3062959"/>
                  <a:gd name="connsiteY33" fmla="*/ 757326 h 3332231"/>
                  <a:gd name="connsiteX34" fmla="*/ 2036363 w 3062959"/>
                  <a:gd name="connsiteY34" fmla="*/ 415127 h 3332231"/>
                  <a:gd name="connsiteX35" fmla="*/ 1896118 w 3062959"/>
                  <a:gd name="connsiteY35" fmla="*/ 140246 h 3332231"/>
                  <a:gd name="connsiteX36" fmla="*/ 1660505 w 3062959"/>
                  <a:gd name="connsiteY36" fmla="*/ 0 h 3332231"/>
                  <a:gd name="connsiteX37" fmla="*/ 1351966 w 3062959"/>
                  <a:gd name="connsiteY37" fmla="*/ 33659 h 3332231"/>
                  <a:gd name="connsiteX38" fmla="*/ 1161232 w 3062959"/>
                  <a:gd name="connsiteY38" fmla="*/ 179515 h 3332231"/>
                  <a:gd name="connsiteX39" fmla="*/ 1071475 w 3062959"/>
                  <a:gd name="connsiteY39" fmla="*/ 415127 h 3332231"/>
                  <a:gd name="connsiteX40" fmla="*/ 1256599 w 3062959"/>
                  <a:gd name="connsiteY4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106586 w 3062959"/>
                  <a:gd name="connsiteY13" fmla="*/ 1800751 h 3332231"/>
                  <a:gd name="connsiteX14" fmla="*/ 0 w 3062959"/>
                  <a:gd name="connsiteY14" fmla="*/ 2518807 h 3332231"/>
                  <a:gd name="connsiteX15" fmla="*/ 1256599 w 3062959"/>
                  <a:gd name="connsiteY15" fmla="*/ 2423441 h 3332231"/>
                  <a:gd name="connsiteX16" fmla="*/ 1071475 w 3062959"/>
                  <a:gd name="connsiteY16" fmla="*/ 2754420 h 3332231"/>
                  <a:gd name="connsiteX17" fmla="*/ 1144402 w 3062959"/>
                  <a:gd name="connsiteY17" fmla="*/ 3135888 h 3332231"/>
                  <a:gd name="connsiteX18" fmla="*/ 1380015 w 3062959"/>
                  <a:gd name="connsiteY18" fmla="*/ 3292962 h 3332231"/>
                  <a:gd name="connsiteX19" fmla="*/ 1649286 w 3062959"/>
                  <a:gd name="connsiteY19" fmla="*/ 3332231 h 3332231"/>
                  <a:gd name="connsiteX20" fmla="*/ 1940996 w 3062959"/>
                  <a:gd name="connsiteY20" fmla="*/ 3158327 h 3332231"/>
                  <a:gd name="connsiteX21" fmla="*/ 2041973 w 3062959"/>
                  <a:gd name="connsiteY21" fmla="*/ 2838567 h 3332231"/>
                  <a:gd name="connsiteX22" fmla="*/ 1884898 w 3062959"/>
                  <a:gd name="connsiteY22" fmla="*/ 2445880 h 3332231"/>
                  <a:gd name="connsiteX23" fmla="*/ 3062959 w 3062959"/>
                  <a:gd name="connsiteY23" fmla="*/ 2518807 h 3332231"/>
                  <a:gd name="connsiteX24" fmla="*/ 2984422 w 3062959"/>
                  <a:gd name="connsiteY24" fmla="*/ 1778312 h 3332231"/>
                  <a:gd name="connsiteX25" fmla="*/ 2832957 w 3062959"/>
                  <a:gd name="connsiteY25" fmla="*/ 2002705 h 3332231"/>
                  <a:gd name="connsiteX26" fmla="*/ 2597345 w 3062959"/>
                  <a:gd name="connsiteY26" fmla="*/ 2025144 h 3332231"/>
                  <a:gd name="connsiteX27" fmla="*/ 2350513 w 3062959"/>
                  <a:gd name="connsiteY27" fmla="*/ 1907338 h 3332231"/>
                  <a:gd name="connsiteX28" fmla="*/ 2215877 w 3062959"/>
                  <a:gd name="connsiteY28" fmla="*/ 1677335 h 3332231"/>
                  <a:gd name="connsiteX29" fmla="*/ 2221487 w 3062959"/>
                  <a:gd name="connsiteY29" fmla="*/ 1402454 h 3332231"/>
                  <a:gd name="connsiteX30" fmla="*/ 2367342 w 3062959"/>
                  <a:gd name="connsiteY30" fmla="*/ 1211721 h 3332231"/>
                  <a:gd name="connsiteX31" fmla="*/ 2636613 w 3062959"/>
                  <a:gd name="connsiteY31" fmla="*/ 1099524 h 3332231"/>
                  <a:gd name="connsiteX32" fmla="*/ 2984422 w 3062959"/>
                  <a:gd name="connsiteY32" fmla="*/ 1312697 h 3332231"/>
                  <a:gd name="connsiteX33" fmla="*/ 3062959 w 3062959"/>
                  <a:gd name="connsiteY33" fmla="*/ 532933 h 3332231"/>
                  <a:gd name="connsiteX34" fmla="*/ 1912947 w 3062959"/>
                  <a:gd name="connsiteY34" fmla="*/ 757326 h 3332231"/>
                  <a:gd name="connsiteX35" fmla="*/ 2036363 w 3062959"/>
                  <a:gd name="connsiteY35" fmla="*/ 415127 h 3332231"/>
                  <a:gd name="connsiteX36" fmla="*/ 1896118 w 3062959"/>
                  <a:gd name="connsiteY36" fmla="*/ 140246 h 3332231"/>
                  <a:gd name="connsiteX37" fmla="*/ 1660505 w 3062959"/>
                  <a:gd name="connsiteY37" fmla="*/ 0 h 3332231"/>
                  <a:gd name="connsiteX38" fmla="*/ 1351966 w 3062959"/>
                  <a:gd name="connsiteY38" fmla="*/ 33659 h 3332231"/>
                  <a:gd name="connsiteX39" fmla="*/ 1161232 w 3062959"/>
                  <a:gd name="connsiteY39" fmla="*/ 179515 h 3332231"/>
                  <a:gd name="connsiteX40" fmla="*/ 1071475 w 3062959"/>
                  <a:gd name="connsiteY40" fmla="*/ 415127 h 3332231"/>
                  <a:gd name="connsiteX41" fmla="*/ 1256599 w 3062959"/>
                  <a:gd name="connsiteY4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071475 w 3062959"/>
                  <a:gd name="connsiteY17" fmla="*/ 2754420 h 3332231"/>
                  <a:gd name="connsiteX18" fmla="*/ 1144402 w 3062959"/>
                  <a:gd name="connsiteY18" fmla="*/ 3135888 h 3332231"/>
                  <a:gd name="connsiteX19" fmla="*/ 1380015 w 3062959"/>
                  <a:gd name="connsiteY19" fmla="*/ 3292962 h 3332231"/>
                  <a:gd name="connsiteX20" fmla="*/ 1649286 w 3062959"/>
                  <a:gd name="connsiteY20" fmla="*/ 3332231 h 3332231"/>
                  <a:gd name="connsiteX21" fmla="*/ 1940996 w 3062959"/>
                  <a:gd name="connsiteY21" fmla="*/ 3158327 h 3332231"/>
                  <a:gd name="connsiteX22" fmla="*/ 2041973 w 3062959"/>
                  <a:gd name="connsiteY22" fmla="*/ 2838567 h 3332231"/>
                  <a:gd name="connsiteX23" fmla="*/ 1884898 w 3062959"/>
                  <a:gd name="connsiteY23" fmla="*/ 2445880 h 3332231"/>
                  <a:gd name="connsiteX24" fmla="*/ 3062959 w 3062959"/>
                  <a:gd name="connsiteY24" fmla="*/ 2518807 h 3332231"/>
                  <a:gd name="connsiteX25" fmla="*/ 2984422 w 3062959"/>
                  <a:gd name="connsiteY25" fmla="*/ 1778312 h 3332231"/>
                  <a:gd name="connsiteX26" fmla="*/ 2832957 w 3062959"/>
                  <a:gd name="connsiteY26" fmla="*/ 2002705 h 3332231"/>
                  <a:gd name="connsiteX27" fmla="*/ 2597345 w 3062959"/>
                  <a:gd name="connsiteY27" fmla="*/ 2025144 h 3332231"/>
                  <a:gd name="connsiteX28" fmla="*/ 2350513 w 3062959"/>
                  <a:gd name="connsiteY28" fmla="*/ 1907338 h 3332231"/>
                  <a:gd name="connsiteX29" fmla="*/ 2215877 w 3062959"/>
                  <a:gd name="connsiteY29" fmla="*/ 1677335 h 3332231"/>
                  <a:gd name="connsiteX30" fmla="*/ 2221487 w 3062959"/>
                  <a:gd name="connsiteY30" fmla="*/ 1402454 h 3332231"/>
                  <a:gd name="connsiteX31" fmla="*/ 2367342 w 3062959"/>
                  <a:gd name="connsiteY31" fmla="*/ 1211721 h 3332231"/>
                  <a:gd name="connsiteX32" fmla="*/ 2636613 w 3062959"/>
                  <a:gd name="connsiteY32" fmla="*/ 1099524 h 3332231"/>
                  <a:gd name="connsiteX33" fmla="*/ 2984422 w 3062959"/>
                  <a:gd name="connsiteY33" fmla="*/ 1312697 h 3332231"/>
                  <a:gd name="connsiteX34" fmla="*/ 3062959 w 3062959"/>
                  <a:gd name="connsiteY34" fmla="*/ 532933 h 3332231"/>
                  <a:gd name="connsiteX35" fmla="*/ 1912947 w 3062959"/>
                  <a:gd name="connsiteY35" fmla="*/ 757326 h 3332231"/>
                  <a:gd name="connsiteX36" fmla="*/ 2036363 w 3062959"/>
                  <a:gd name="connsiteY36" fmla="*/ 415127 h 3332231"/>
                  <a:gd name="connsiteX37" fmla="*/ 1896118 w 3062959"/>
                  <a:gd name="connsiteY37" fmla="*/ 140246 h 3332231"/>
                  <a:gd name="connsiteX38" fmla="*/ 1660505 w 3062959"/>
                  <a:gd name="connsiteY38" fmla="*/ 0 h 3332231"/>
                  <a:gd name="connsiteX39" fmla="*/ 1351966 w 3062959"/>
                  <a:gd name="connsiteY39" fmla="*/ 33659 h 3332231"/>
                  <a:gd name="connsiteX40" fmla="*/ 1161232 w 3062959"/>
                  <a:gd name="connsiteY40" fmla="*/ 179515 h 3332231"/>
                  <a:gd name="connsiteX41" fmla="*/ 1071475 w 3062959"/>
                  <a:gd name="connsiteY41" fmla="*/ 415127 h 3332231"/>
                  <a:gd name="connsiteX42" fmla="*/ 1256599 w 3062959"/>
                  <a:gd name="connsiteY4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144402 w 3062959"/>
                  <a:gd name="connsiteY19" fmla="*/ 3135888 h 3332231"/>
                  <a:gd name="connsiteX20" fmla="*/ 1380015 w 3062959"/>
                  <a:gd name="connsiteY20" fmla="*/ 3292962 h 3332231"/>
                  <a:gd name="connsiteX21" fmla="*/ 1649286 w 3062959"/>
                  <a:gd name="connsiteY21" fmla="*/ 3332231 h 3332231"/>
                  <a:gd name="connsiteX22" fmla="*/ 1940996 w 3062959"/>
                  <a:gd name="connsiteY22" fmla="*/ 3158327 h 3332231"/>
                  <a:gd name="connsiteX23" fmla="*/ 2041973 w 3062959"/>
                  <a:gd name="connsiteY23" fmla="*/ 2838567 h 3332231"/>
                  <a:gd name="connsiteX24" fmla="*/ 1884898 w 3062959"/>
                  <a:gd name="connsiteY24" fmla="*/ 2445880 h 3332231"/>
                  <a:gd name="connsiteX25" fmla="*/ 3062959 w 3062959"/>
                  <a:gd name="connsiteY25" fmla="*/ 2518807 h 3332231"/>
                  <a:gd name="connsiteX26" fmla="*/ 2984422 w 3062959"/>
                  <a:gd name="connsiteY26" fmla="*/ 1778312 h 3332231"/>
                  <a:gd name="connsiteX27" fmla="*/ 2832957 w 3062959"/>
                  <a:gd name="connsiteY27" fmla="*/ 2002705 h 3332231"/>
                  <a:gd name="connsiteX28" fmla="*/ 2597345 w 3062959"/>
                  <a:gd name="connsiteY28" fmla="*/ 2025144 h 3332231"/>
                  <a:gd name="connsiteX29" fmla="*/ 2350513 w 3062959"/>
                  <a:gd name="connsiteY29" fmla="*/ 1907338 h 3332231"/>
                  <a:gd name="connsiteX30" fmla="*/ 2215877 w 3062959"/>
                  <a:gd name="connsiteY30" fmla="*/ 1677335 h 3332231"/>
                  <a:gd name="connsiteX31" fmla="*/ 2221487 w 3062959"/>
                  <a:gd name="connsiteY31" fmla="*/ 1402454 h 3332231"/>
                  <a:gd name="connsiteX32" fmla="*/ 2367342 w 3062959"/>
                  <a:gd name="connsiteY32" fmla="*/ 1211721 h 3332231"/>
                  <a:gd name="connsiteX33" fmla="*/ 2636613 w 3062959"/>
                  <a:gd name="connsiteY33" fmla="*/ 1099524 h 3332231"/>
                  <a:gd name="connsiteX34" fmla="*/ 2984422 w 3062959"/>
                  <a:gd name="connsiteY34" fmla="*/ 1312697 h 3332231"/>
                  <a:gd name="connsiteX35" fmla="*/ 3062959 w 3062959"/>
                  <a:gd name="connsiteY35" fmla="*/ 532933 h 3332231"/>
                  <a:gd name="connsiteX36" fmla="*/ 1912947 w 3062959"/>
                  <a:gd name="connsiteY36" fmla="*/ 757326 h 3332231"/>
                  <a:gd name="connsiteX37" fmla="*/ 2036363 w 3062959"/>
                  <a:gd name="connsiteY37" fmla="*/ 415127 h 3332231"/>
                  <a:gd name="connsiteX38" fmla="*/ 1896118 w 3062959"/>
                  <a:gd name="connsiteY38" fmla="*/ 140246 h 3332231"/>
                  <a:gd name="connsiteX39" fmla="*/ 1660505 w 3062959"/>
                  <a:gd name="connsiteY39" fmla="*/ 0 h 3332231"/>
                  <a:gd name="connsiteX40" fmla="*/ 1351966 w 3062959"/>
                  <a:gd name="connsiteY40" fmla="*/ 33659 h 3332231"/>
                  <a:gd name="connsiteX41" fmla="*/ 1161232 w 3062959"/>
                  <a:gd name="connsiteY41" fmla="*/ 179515 h 3332231"/>
                  <a:gd name="connsiteX42" fmla="*/ 1071475 w 3062959"/>
                  <a:gd name="connsiteY42" fmla="*/ 415127 h 3332231"/>
                  <a:gd name="connsiteX43" fmla="*/ 1256599 w 3062959"/>
                  <a:gd name="connsiteY4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380015 w 3062959"/>
                  <a:gd name="connsiteY21" fmla="*/ 3292962 h 3332231"/>
                  <a:gd name="connsiteX22" fmla="*/ 1649286 w 3062959"/>
                  <a:gd name="connsiteY22" fmla="*/ 3332231 h 3332231"/>
                  <a:gd name="connsiteX23" fmla="*/ 1940996 w 3062959"/>
                  <a:gd name="connsiteY23" fmla="*/ 3158327 h 3332231"/>
                  <a:gd name="connsiteX24" fmla="*/ 2041973 w 3062959"/>
                  <a:gd name="connsiteY24" fmla="*/ 2838567 h 3332231"/>
                  <a:gd name="connsiteX25" fmla="*/ 1884898 w 3062959"/>
                  <a:gd name="connsiteY25" fmla="*/ 2445880 h 3332231"/>
                  <a:gd name="connsiteX26" fmla="*/ 3062959 w 3062959"/>
                  <a:gd name="connsiteY26" fmla="*/ 2518807 h 3332231"/>
                  <a:gd name="connsiteX27" fmla="*/ 2984422 w 3062959"/>
                  <a:gd name="connsiteY27" fmla="*/ 1778312 h 3332231"/>
                  <a:gd name="connsiteX28" fmla="*/ 2832957 w 3062959"/>
                  <a:gd name="connsiteY28" fmla="*/ 2002705 h 3332231"/>
                  <a:gd name="connsiteX29" fmla="*/ 2597345 w 3062959"/>
                  <a:gd name="connsiteY29" fmla="*/ 2025144 h 3332231"/>
                  <a:gd name="connsiteX30" fmla="*/ 2350513 w 3062959"/>
                  <a:gd name="connsiteY30" fmla="*/ 1907338 h 3332231"/>
                  <a:gd name="connsiteX31" fmla="*/ 2215877 w 3062959"/>
                  <a:gd name="connsiteY31" fmla="*/ 1677335 h 3332231"/>
                  <a:gd name="connsiteX32" fmla="*/ 2221487 w 3062959"/>
                  <a:gd name="connsiteY32" fmla="*/ 1402454 h 3332231"/>
                  <a:gd name="connsiteX33" fmla="*/ 2367342 w 3062959"/>
                  <a:gd name="connsiteY33" fmla="*/ 1211721 h 3332231"/>
                  <a:gd name="connsiteX34" fmla="*/ 2636613 w 3062959"/>
                  <a:gd name="connsiteY34" fmla="*/ 1099524 h 3332231"/>
                  <a:gd name="connsiteX35" fmla="*/ 2984422 w 3062959"/>
                  <a:gd name="connsiteY35" fmla="*/ 1312697 h 3332231"/>
                  <a:gd name="connsiteX36" fmla="*/ 3062959 w 3062959"/>
                  <a:gd name="connsiteY36" fmla="*/ 532933 h 3332231"/>
                  <a:gd name="connsiteX37" fmla="*/ 1912947 w 3062959"/>
                  <a:gd name="connsiteY37" fmla="*/ 757326 h 3332231"/>
                  <a:gd name="connsiteX38" fmla="*/ 2036363 w 3062959"/>
                  <a:gd name="connsiteY38" fmla="*/ 415127 h 3332231"/>
                  <a:gd name="connsiteX39" fmla="*/ 1896118 w 3062959"/>
                  <a:gd name="connsiteY39" fmla="*/ 140246 h 3332231"/>
                  <a:gd name="connsiteX40" fmla="*/ 1660505 w 3062959"/>
                  <a:gd name="connsiteY40" fmla="*/ 0 h 3332231"/>
                  <a:gd name="connsiteX41" fmla="*/ 1351966 w 3062959"/>
                  <a:gd name="connsiteY41" fmla="*/ 33659 h 3332231"/>
                  <a:gd name="connsiteX42" fmla="*/ 1161232 w 3062959"/>
                  <a:gd name="connsiteY42" fmla="*/ 179515 h 3332231"/>
                  <a:gd name="connsiteX43" fmla="*/ 1071475 w 3062959"/>
                  <a:gd name="connsiteY43" fmla="*/ 415127 h 3332231"/>
                  <a:gd name="connsiteX44" fmla="*/ 1256599 w 3062959"/>
                  <a:gd name="connsiteY4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649286 w 3062959"/>
                  <a:gd name="connsiteY23" fmla="*/ 3332231 h 3332231"/>
                  <a:gd name="connsiteX24" fmla="*/ 1940996 w 3062959"/>
                  <a:gd name="connsiteY24" fmla="*/ 3158327 h 3332231"/>
                  <a:gd name="connsiteX25" fmla="*/ 2041973 w 3062959"/>
                  <a:gd name="connsiteY25" fmla="*/ 2838567 h 3332231"/>
                  <a:gd name="connsiteX26" fmla="*/ 1884898 w 3062959"/>
                  <a:gd name="connsiteY26" fmla="*/ 2445880 h 3332231"/>
                  <a:gd name="connsiteX27" fmla="*/ 3062959 w 3062959"/>
                  <a:gd name="connsiteY27" fmla="*/ 2518807 h 3332231"/>
                  <a:gd name="connsiteX28" fmla="*/ 2984422 w 3062959"/>
                  <a:gd name="connsiteY28" fmla="*/ 1778312 h 3332231"/>
                  <a:gd name="connsiteX29" fmla="*/ 2832957 w 3062959"/>
                  <a:gd name="connsiteY29" fmla="*/ 2002705 h 3332231"/>
                  <a:gd name="connsiteX30" fmla="*/ 2597345 w 3062959"/>
                  <a:gd name="connsiteY30" fmla="*/ 2025144 h 3332231"/>
                  <a:gd name="connsiteX31" fmla="*/ 2350513 w 3062959"/>
                  <a:gd name="connsiteY31" fmla="*/ 1907338 h 3332231"/>
                  <a:gd name="connsiteX32" fmla="*/ 2215877 w 3062959"/>
                  <a:gd name="connsiteY32" fmla="*/ 1677335 h 3332231"/>
                  <a:gd name="connsiteX33" fmla="*/ 2221487 w 3062959"/>
                  <a:gd name="connsiteY33" fmla="*/ 1402454 h 3332231"/>
                  <a:gd name="connsiteX34" fmla="*/ 2367342 w 3062959"/>
                  <a:gd name="connsiteY34" fmla="*/ 1211721 h 3332231"/>
                  <a:gd name="connsiteX35" fmla="*/ 2636613 w 3062959"/>
                  <a:gd name="connsiteY35" fmla="*/ 1099524 h 3332231"/>
                  <a:gd name="connsiteX36" fmla="*/ 2984422 w 3062959"/>
                  <a:gd name="connsiteY36" fmla="*/ 1312697 h 3332231"/>
                  <a:gd name="connsiteX37" fmla="*/ 3062959 w 3062959"/>
                  <a:gd name="connsiteY37" fmla="*/ 532933 h 3332231"/>
                  <a:gd name="connsiteX38" fmla="*/ 1912947 w 3062959"/>
                  <a:gd name="connsiteY38" fmla="*/ 757326 h 3332231"/>
                  <a:gd name="connsiteX39" fmla="*/ 2036363 w 3062959"/>
                  <a:gd name="connsiteY39" fmla="*/ 415127 h 3332231"/>
                  <a:gd name="connsiteX40" fmla="*/ 1896118 w 3062959"/>
                  <a:gd name="connsiteY40" fmla="*/ 140246 h 3332231"/>
                  <a:gd name="connsiteX41" fmla="*/ 1660505 w 3062959"/>
                  <a:gd name="connsiteY41" fmla="*/ 0 h 3332231"/>
                  <a:gd name="connsiteX42" fmla="*/ 1351966 w 3062959"/>
                  <a:gd name="connsiteY42" fmla="*/ 33659 h 3332231"/>
                  <a:gd name="connsiteX43" fmla="*/ 1161232 w 3062959"/>
                  <a:gd name="connsiteY43" fmla="*/ 179515 h 3332231"/>
                  <a:gd name="connsiteX44" fmla="*/ 1071475 w 3062959"/>
                  <a:gd name="connsiteY44" fmla="*/ 415127 h 3332231"/>
                  <a:gd name="connsiteX45" fmla="*/ 1256599 w 3062959"/>
                  <a:gd name="connsiteY4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0019 w 3062959"/>
                  <a:gd name="connsiteY25" fmla="*/ 3332231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884898 w 3062959"/>
                  <a:gd name="connsiteY29" fmla="*/ 2445880 h 3332231"/>
                  <a:gd name="connsiteX30" fmla="*/ 3062959 w 3062959"/>
                  <a:gd name="connsiteY30" fmla="*/ 2518807 h 3332231"/>
                  <a:gd name="connsiteX31" fmla="*/ 2984422 w 3062959"/>
                  <a:gd name="connsiteY31" fmla="*/ 1778312 h 3332231"/>
                  <a:gd name="connsiteX32" fmla="*/ 2832957 w 3062959"/>
                  <a:gd name="connsiteY32" fmla="*/ 2002705 h 3332231"/>
                  <a:gd name="connsiteX33" fmla="*/ 2597345 w 3062959"/>
                  <a:gd name="connsiteY33" fmla="*/ 2025144 h 3332231"/>
                  <a:gd name="connsiteX34" fmla="*/ 2350513 w 3062959"/>
                  <a:gd name="connsiteY34" fmla="*/ 1907338 h 3332231"/>
                  <a:gd name="connsiteX35" fmla="*/ 2215877 w 3062959"/>
                  <a:gd name="connsiteY35" fmla="*/ 1677335 h 3332231"/>
                  <a:gd name="connsiteX36" fmla="*/ 2221487 w 3062959"/>
                  <a:gd name="connsiteY36" fmla="*/ 1402454 h 3332231"/>
                  <a:gd name="connsiteX37" fmla="*/ 2367342 w 3062959"/>
                  <a:gd name="connsiteY37" fmla="*/ 1211721 h 3332231"/>
                  <a:gd name="connsiteX38" fmla="*/ 2636613 w 3062959"/>
                  <a:gd name="connsiteY38" fmla="*/ 1099524 h 3332231"/>
                  <a:gd name="connsiteX39" fmla="*/ 2984422 w 3062959"/>
                  <a:gd name="connsiteY39" fmla="*/ 1312697 h 3332231"/>
                  <a:gd name="connsiteX40" fmla="*/ 3062959 w 3062959"/>
                  <a:gd name="connsiteY40" fmla="*/ 532933 h 3332231"/>
                  <a:gd name="connsiteX41" fmla="*/ 1912947 w 3062959"/>
                  <a:gd name="connsiteY41" fmla="*/ 757326 h 3332231"/>
                  <a:gd name="connsiteX42" fmla="*/ 2036363 w 3062959"/>
                  <a:gd name="connsiteY42" fmla="*/ 415127 h 3332231"/>
                  <a:gd name="connsiteX43" fmla="*/ 1896118 w 3062959"/>
                  <a:gd name="connsiteY43" fmla="*/ 140246 h 3332231"/>
                  <a:gd name="connsiteX44" fmla="*/ 1660505 w 3062959"/>
                  <a:gd name="connsiteY44" fmla="*/ 0 h 3332231"/>
                  <a:gd name="connsiteX45" fmla="*/ 1351966 w 3062959"/>
                  <a:gd name="connsiteY45" fmla="*/ 33659 h 3332231"/>
                  <a:gd name="connsiteX46" fmla="*/ 1161232 w 3062959"/>
                  <a:gd name="connsiteY46" fmla="*/ 179515 h 3332231"/>
                  <a:gd name="connsiteX47" fmla="*/ 1071475 w 3062959"/>
                  <a:gd name="connsiteY47" fmla="*/ 415127 h 3332231"/>
                  <a:gd name="connsiteX48" fmla="*/ 1256599 w 3062959"/>
                  <a:gd name="connsiteY4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32957 w 3062959"/>
                  <a:gd name="connsiteY33" fmla="*/ 2002705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13924 w 3062959"/>
                  <a:gd name="connsiteY43" fmla="*/ 40390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896118 w 3062959"/>
                  <a:gd name="connsiteY45" fmla="*/ 140246 h 3332231"/>
                  <a:gd name="connsiteX46" fmla="*/ 1660505 w 3062959"/>
                  <a:gd name="connsiteY46" fmla="*/ 0 h 3332231"/>
                  <a:gd name="connsiteX47" fmla="*/ 1351966 w 3062959"/>
                  <a:gd name="connsiteY47" fmla="*/ 33659 h 3332231"/>
                  <a:gd name="connsiteX48" fmla="*/ 1161232 w 3062959"/>
                  <a:gd name="connsiteY48" fmla="*/ 179515 h 3332231"/>
                  <a:gd name="connsiteX49" fmla="*/ 1071475 w 3062959"/>
                  <a:gd name="connsiteY49" fmla="*/ 415127 h 3332231"/>
                  <a:gd name="connsiteX50" fmla="*/ 1256599 w 3062959"/>
                  <a:gd name="connsiteY5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660505 w 3062959"/>
                  <a:gd name="connsiteY47" fmla="*/ 0 h 3332231"/>
                  <a:gd name="connsiteX48" fmla="*/ 1351966 w 3062959"/>
                  <a:gd name="connsiteY48" fmla="*/ 33659 h 3332231"/>
                  <a:gd name="connsiteX49" fmla="*/ 1161232 w 3062959"/>
                  <a:gd name="connsiteY49" fmla="*/ 179515 h 3332231"/>
                  <a:gd name="connsiteX50" fmla="*/ 1071475 w 3062959"/>
                  <a:gd name="connsiteY50" fmla="*/ 415127 h 3332231"/>
                  <a:gd name="connsiteX51" fmla="*/ 1256599 w 3062959"/>
                  <a:gd name="connsiteY5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351966 w 3062959"/>
                  <a:gd name="connsiteY49" fmla="*/ 33659 h 3332231"/>
                  <a:gd name="connsiteX50" fmla="*/ 1161232 w 3062959"/>
                  <a:gd name="connsiteY50" fmla="*/ 179515 h 3332231"/>
                  <a:gd name="connsiteX51" fmla="*/ 1071475 w 3062959"/>
                  <a:gd name="connsiteY51" fmla="*/ 415127 h 3332231"/>
                  <a:gd name="connsiteX52" fmla="*/ 1256599 w 3062959"/>
                  <a:gd name="connsiteY5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161232 w 3062959"/>
                  <a:gd name="connsiteY51" fmla="*/ 179515 h 3332231"/>
                  <a:gd name="connsiteX52" fmla="*/ 1071475 w 3062959"/>
                  <a:gd name="connsiteY52" fmla="*/ 415127 h 3332231"/>
                  <a:gd name="connsiteX53" fmla="*/ 1256599 w 3062959"/>
                  <a:gd name="connsiteY5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71475 w 3062959"/>
                  <a:gd name="connsiteY53" fmla="*/ 415127 h 3332231"/>
                  <a:gd name="connsiteX54" fmla="*/ 1256599 w 3062959"/>
                  <a:gd name="connsiteY5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256599 w 3062959"/>
                  <a:gd name="connsiteY5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256599 w 3062959"/>
                  <a:gd name="connsiteY0" fmla="*/ 746106 h 3332231"/>
                  <a:gd name="connsiteX1" fmla="*/ 230002 w 3062959"/>
                  <a:gd name="connsiteY1" fmla="*/ 63952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956373 w 2956373"/>
                  <a:gd name="connsiteY31" fmla="*/ 251880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748810 w 2956373"/>
                  <a:gd name="connsiteY31" fmla="*/ 250197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14901 w 2877836"/>
                  <a:gd name="connsiteY36" fmla="*/ 1626847 h 3332231"/>
                  <a:gd name="connsiteX37" fmla="*/ 2120510 w 2877836"/>
                  <a:gd name="connsiteY37" fmla="*/ 1368795 h 3332231"/>
                  <a:gd name="connsiteX38" fmla="*/ 2260756 w 2877836"/>
                  <a:gd name="connsiteY38" fmla="*/ 1211721 h 3332231"/>
                  <a:gd name="connsiteX39" fmla="*/ 2558076 w 2877836"/>
                  <a:gd name="connsiteY39" fmla="*/ 1161232 h 3332231"/>
                  <a:gd name="connsiteX40" fmla="*/ 2877836 w 2877836"/>
                  <a:gd name="connsiteY40" fmla="*/ 1312697 h 3332231"/>
                  <a:gd name="connsiteX41" fmla="*/ 2760029 w 2877836"/>
                  <a:gd name="connsiteY41" fmla="*/ 577812 h 3332231"/>
                  <a:gd name="connsiteX42" fmla="*/ 1806361 w 2877836"/>
                  <a:gd name="connsiteY42" fmla="*/ 757326 h 3332231"/>
                  <a:gd name="connsiteX43" fmla="*/ 1868069 w 2877836"/>
                  <a:gd name="connsiteY43" fmla="*/ 611470 h 3332231"/>
                  <a:gd name="connsiteX44" fmla="*/ 1907338 w 2877836"/>
                  <a:gd name="connsiteY44" fmla="*/ 403907 h 3332231"/>
                  <a:gd name="connsiteX45" fmla="*/ 1873678 w 2877836"/>
                  <a:gd name="connsiteY45" fmla="*/ 258052 h 3332231"/>
                  <a:gd name="connsiteX46" fmla="*/ 1789532 w 2877836"/>
                  <a:gd name="connsiteY46" fmla="*/ 140246 h 3332231"/>
                  <a:gd name="connsiteX47" fmla="*/ 1688555 w 2877836"/>
                  <a:gd name="connsiteY47" fmla="*/ 67318 h 3332231"/>
                  <a:gd name="connsiteX48" fmla="*/ 1553919 w 2877836"/>
                  <a:gd name="connsiteY48" fmla="*/ 0 h 3332231"/>
                  <a:gd name="connsiteX49" fmla="*/ 1380015 w 2877836"/>
                  <a:gd name="connsiteY49" fmla="*/ 0 h 3332231"/>
                  <a:gd name="connsiteX50" fmla="*/ 1245380 w 2877836"/>
                  <a:gd name="connsiteY50" fmla="*/ 33659 h 3332231"/>
                  <a:gd name="connsiteX51" fmla="*/ 1127573 w 2877836"/>
                  <a:gd name="connsiteY51" fmla="*/ 100977 h 3332231"/>
                  <a:gd name="connsiteX52" fmla="*/ 1054646 w 2877836"/>
                  <a:gd name="connsiteY52" fmla="*/ 179515 h 3332231"/>
                  <a:gd name="connsiteX53" fmla="*/ 992937 w 2877836"/>
                  <a:gd name="connsiteY53" fmla="*/ 263661 h 3332231"/>
                  <a:gd name="connsiteX54" fmla="*/ 964889 w 2877836"/>
                  <a:gd name="connsiteY54" fmla="*/ 415127 h 3332231"/>
                  <a:gd name="connsiteX55" fmla="*/ 998547 w 2877836"/>
                  <a:gd name="connsiteY55" fmla="*/ 555372 h 3332231"/>
                  <a:gd name="connsiteX56" fmla="*/ 1150013 w 2877836"/>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120510 w 2877836"/>
                  <a:gd name="connsiteY38" fmla="*/ 1368795 h 3332231"/>
                  <a:gd name="connsiteX39" fmla="*/ 2260756 w 2877836"/>
                  <a:gd name="connsiteY39" fmla="*/ 1211721 h 3332231"/>
                  <a:gd name="connsiteX40" fmla="*/ 2558076 w 2877836"/>
                  <a:gd name="connsiteY40" fmla="*/ 1161232 h 3332231"/>
                  <a:gd name="connsiteX41" fmla="*/ 2877836 w 2877836"/>
                  <a:gd name="connsiteY41" fmla="*/ 1312697 h 3332231"/>
                  <a:gd name="connsiteX42" fmla="*/ 2760029 w 2877836"/>
                  <a:gd name="connsiteY42" fmla="*/ 577812 h 3332231"/>
                  <a:gd name="connsiteX43" fmla="*/ 1806361 w 2877836"/>
                  <a:gd name="connsiteY43" fmla="*/ 757326 h 3332231"/>
                  <a:gd name="connsiteX44" fmla="*/ 1868069 w 2877836"/>
                  <a:gd name="connsiteY44" fmla="*/ 611470 h 3332231"/>
                  <a:gd name="connsiteX45" fmla="*/ 1907338 w 2877836"/>
                  <a:gd name="connsiteY45" fmla="*/ 403907 h 3332231"/>
                  <a:gd name="connsiteX46" fmla="*/ 1873678 w 2877836"/>
                  <a:gd name="connsiteY46" fmla="*/ 258052 h 3332231"/>
                  <a:gd name="connsiteX47" fmla="*/ 1789532 w 2877836"/>
                  <a:gd name="connsiteY47" fmla="*/ 140246 h 3332231"/>
                  <a:gd name="connsiteX48" fmla="*/ 1688555 w 2877836"/>
                  <a:gd name="connsiteY48" fmla="*/ 67318 h 3332231"/>
                  <a:gd name="connsiteX49" fmla="*/ 1553919 w 2877836"/>
                  <a:gd name="connsiteY49" fmla="*/ 0 h 3332231"/>
                  <a:gd name="connsiteX50" fmla="*/ 1380015 w 2877836"/>
                  <a:gd name="connsiteY50" fmla="*/ 0 h 3332231"/>
                  <a:gd name="connsiteX51" fmla="*/ 1245380 w 2877836"/>
                  <a:gd name="connsiteY51" fmla="*/ 33659 h 3332231"/>
                  <a:gd name="connsiteX52" fmla="*/ 1127573 w 2877836"/>
                  <a:gd name="connsiteY52" fmla="*/ 100977 h 3332231"/>
                  <a:gd name="connsiteX53" fmla="*/ 1054646 w 2877836"/>
                  <a:gd name="connsiteY53" fmla="*/ 179515 h 3332231"/>
                  <a:gd name="connsiteX54" fmla="*/ 992937 w 2877836"/>
                  <a:gd name="connsiteY54" fmla="*/ 263661 h 3332231"/>
                  <a:gd name="connsiteX55" fmla="*/ 964889 w 2877836"/>
                  <a:gd name="connsiteY55" fmla="*/ 415127 h 3332231"/>
                  <a:gd name="connsiteX56" fmla="*/ 998547 w 2877836"/>
                  <a:gd name="connsiteY56" fmla="*/ 555372 h 3332231"/>
                  <a:gd name="connsiteX57" fmla="*/ 1150013 w 2877836"/>
                  <a:gd name="connsiteY57"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260756 w 2877836"/>
                  <a:gd name="connsiteY40" fmla="*/ 1211721 h 3332231"/>
                  <a:gd name="connsiteX41" fmla="*/ 2558076 w 2877836"/>
                  <a:gd name="connsiteY41" fmla="*/ 1161232 h 3332231"/>
                  <a:gd name="connsiteX42" fmla="*/ 2877836 w 2877836"/>
                  <a:gd name="connsiteY42" fmla="*/ 1312697 h 3332231"/>
                  <a:gd name="connsiteX43" fmla="*/ 2760029 w 2877836"/>
                  <a:gd name="connsiteY43" fmla="*/ 577812 h 3332231"/>
                  <a:gd name="connsiteX44" fmla="*/ 1806361 w 2877836"/>
                  <a:gd name="connsiteY44" fmla="*/ 757326 h 3332231"/>
                  <a:gd name="connsiteX45" fmla="*/ 1868069 w 2877836"/>
                  <a:gd name="connsiteY45" fmla="*/ 611470 h 3332231"/>
                  <a:gd name="connsiteX46" fmla="*/ 1907338 w 2877836"/>
                  <a:gd name="connsiteY46" fmla="*/ 403907 h 3332231"/>
                  <a:gd name="connsiteX47" fmla="*/ 1873678 w 2877836"/>
                  <a:gd name="connsiteY47" fmla="*/ 258052 h 3332231"/>
                  <a:gd name="connsiteX48" fmla="*/ 1789532 w 2877836"/>
                  <a:gd name="connsiteY48" fmla="*/ 140246 h 3332231"/>
                  <a:gd name="connsiteX49" fmla="*/ 1688555 w 2877836"/>
                  <a:gd name="connsiteY49" fmla="*/ 67318 h 3332231"/>
                  <a:gd name="connsiteX50" fmla="*/ 1553919 w 2877836"/>
                  <a:gd name="connsiteY50" fmla="*/ 0 h 3332231"/>
                  <a:gd name="connsiteX51" fmla="*/ 1380015 w 2877836"/>
                  <a:gd name="connsiteY51" fmla="*/ 0 h 3332231"/>
                  <a:gd name="connsiteX52" fmla="*/ 1245380 w 2877836"/>
                  <a:gd name="connsiteY52" fmla="*/ 33659 h 3332231"/>
                  <a:gd name="connsiteX53" fmla="*/ 1127573 w 2877836"/>
                  <a:gd name="connsiteY53" fmla="*/ 100977 h 3332231"/>
                  <a:gd name="connsiteX54" fmla="*/ 1054646 w 2877836"/>
                  <a:gd name="connsiteY54" fmla="*/ 179515 h 3332231"/>
                  <a:gd name="connsiteX55" fmla="*/ 992937 w 2877836"/>
                  <a:gd name="connsiteY55" fmla="*/ 263661 h 3332231"/>
                  <a:gd name="connsiteX56" fmla="*/ 964889 w 2877836"/>
                  <a:gd name="connsiteY56" fmla="*/ 415127 h 3332231"/>
                  <a:gd name="connsiteX57" fmla="*/ 998547 w 2877836"/>
                  <a:gd name="connsiteY57" fmla="*/ 555372 h 3332231"/>
                  <a:gd name="connsiteX58" fmla="*/ 1150013 w 2877836"/>
                  <a:gd name="connsiteY58"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558076 w 2877836"/>
                  <a:gd name="connsiteY42" fmla="*/ 1161232 h 3332231"/>
                  <a:gd name="connsiteX43" fmla="*/ 2877836 w 2877836"/>
                  <a:gd name="connsiteY43" fmla="*/ 1312697 h 3332231"/>
                  <a:gd name="connsiteX44" fmla="*/ 2760029 w 2877836"/>
                  <a:gd name="connsiteY44" fmla="*/ 577812 h 3332231"/>
                  <a:gd name="connsiteX45" fmla="*/ 1806361 w 2877836"/>
                  <a:gd name="connsiteY45" fmla="*/ 757326 h 3332231"/>
                  <a:gd name="connsiteX46" fmla="*/ 1868069 w 2877836"/>
                  <a:gd name="connsiteY46" fmla="*/ 611470 h 3332231"/>
                  <a:gd name="connsiteX47" fmla="*/ 1907338 w 2877836"/>
                  <a:gd name="connsiteY47" fmla="*/ 403907 h 3332231"/>
                  <a:gd name="connsiteX48" fmla="*/ 1873678 w 2877836"/>
                  <a:gd name="connsiteY48" fmla="*/ 258052 h 3332231"/>
                  <a:gd name="connsiteX49" fmla="*/ 1789532 w 2877836"/>
                  <a:gd name="connsiteY49" fmla="*/ 140246 h 3332231"/>
                  <a:gd name="connsiteX50" fmla="*/ 1688555 w 2877836"/>
                  <a:gd name="connsiteY50" fmla="*/ 67318 h 3332231"/>
                  <a:gd name="connsiteX51" fmla="*/ 1553919 w 2877836"/>
                  <a:gd name="connsiteY51" fmla="*/ 0 h 3332231"/>
                  <a:gd name="connsiteX52" fmla="*/ 1380015 w 2877836"/>
                  <a:gd name="connsiteY52" fmla="*/ 0 h 3332231"/>
                  <a:gd name="connsiteX53" fmla="*/ 1245380 w 2877836"/>
                  <a:gd name="connsiteY53" fmla="*/ 33659 h 3332231"/>
                  <a:gd name="connsiteX54" fmla="*/ 1127573 w 2877836"/>
                  <a:gd name="connsiteY54" fmla="*/ 100977 h 3332231"/>
                  <a:gd name="connsiteX55" fmla="*/ 1054646 w 2877836"/>
                  <a:gd name="connsiteY55" fmla="*/ 179515 h 3332231"/>
                  <a:gd name="connsiteX56" fmla="*/ 992937 w 2877836"/>
                  <a:gd name="connsiteY56" fmla="*/ 263661 h 3332231"/>
                  <a:gd name="connsiteX57" fmla="*/ 964889 w 2877836"/>
                  <a:gd name="connsiteY57" fmla="*/ 415127 h 3332231"/>
                  <a:gd name="connsiteX58" fmla="*/ 998547 w 2877836"/>
                  <a:gd name="connsiteY58" fmla="*/ 555372 h 3332231"/>
                  <a:gd name="connsiteX59" fmla="*/ 1150013 w 2877836"/>
                  <a:gd name="connsiteY59"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877836 w 2877836"/>
                  <a:gd name="connsiteY44" fmla="*/ 1312697 h 3332231"/>
                  <a:gd name="connsiteX45" fmla="*/ 2760029 w 2877836"/>
                  <a:gd name="connsiteY45" fmla="*/ 577812 h 3332231"/>
                  <a:gd name="connsiteX46" fmla="*/ 1806361 w 2877836"/>
                  <a:gd name="connsiteY46" fmla="*/ 757326 h 3332231"/>
                  <a:gd name="connsiteX47" fmla="*/ 1868069 w 2877836"/>
                  <a:gd name="connsiteY47" fmla="*/ 611470 h 3332231"/>
                  <a:gd name="connsiteX48" fmla="*/ 1907338 w 2877836"/>
                  <a:gd name="connsiteY48" fmla="*/ 403907 h 3332231"/>
                  <a:gd name="connsiteX49" fmla="*/ 1873678 w 2877836"/>
                  <a:gd name="connsiteY49" fmla="*/ 258052 h 3332231"/>
                  <a:gd name="connsiteX50" fmla="*/ 1789532 w 2877836"/>
                  <a:gd name="connsiteY50" fmla="*/ 140246 h 3332231"/>
                  <a:gd name="connsiteX51" fmla="*/ 1688555 w 2877836"/>
                  <a:gd name="connsiteY51" fmla="*/ 67318 h 3332231"/>
                  <a:gd name="connsiteX52" fmla="*/ 1553919 w 2877836"/>
                  <a:gd name="connsiteY52" fmla="*/ 0 h 3332231"/>
                  <a:gd name="connsiteX53" fmla="*/ 1380015 w 2877836"/>
                  <a:gd name="connsiteY53" fmla="*/ 0 h 3332231"/>
                  <a:gd name="connsiteX54" fmla="*/ 1245380 w 2877836"/>
                  <a:gd name="connsiteY54" fmla="*/ 33659 h 3332231"/>
                  <a:gd name="connsiteX55" fmla="*/ 1127573 w 2877836"/>
                  <a:gd name="connsiteY55" fmla="*/ 100977 h 3332231"/>
                  <a:gd name="connsiteX56" fmla="*/ 1054646 w 2877836"/>
                  <a:gd name="connsiteY56" fmla="*/ 179515 h 3332231"/>
                  <a:gd name="connsiteX57" fmla="*/ 992937 w 2877836"/>
                  <a:gd name="connsiteY57" fmla="*/ 263661 h 3332231"/>
                  <a:gd name="connsiteX58" fmla="*/ 964889 w 2877836"/>
                  <a:gd name="connsiteY58" fmla="*/ 415127 h 3332231"/>
                  <a:gd name="connsiteX59" fmla="*/ 998547 w 2877836"/>
                  <a:gd name="connsiteY59" fmla="*/ 555372 h 3332231"/>
                  <a:gd name="connsiteX60" fmla="*/ 1150013 w 2877836"/>
                  <a:gd name="connsiteY60"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715151 w 2877836"/>
                  <a:gd name="connsiteY44" fmla="*/ 1200501 h 3332231"/>
                  <a:gd name="connsiteX45" fmla="*/ 2877836 w 2877836"/>
                  <a:gd name="connsiteY45" fmla="*/ 1312697 h 3332231"/>
                  <a:gd name="connsiteX46" fmla="*/ 2760029 w 2877836"/>
                  <a:gd name="connsiteY46" fmla="*/ 577812 h 3332231"/>
                  <a:gd name="connsiteX47" fmla="*/ 1806361 w 2877836"/>
                  <a:gd name="connsiteY47" fmla="*/ 757326 h 3332231"/>
                  <a:gd name="connsiteX48" fmla="*/ 1868069 w 2877836"/>
                  <a:gd name="connsiteY48" fmla="*/ 611470 h 3332231"/>
                  <a:gd name="connsiteX49" fmla="*/ 1907338 w 2877836"/>
                  <a:gd name="connsiteY49" fmla="*/ 403907 h 3332231"/>
                  <a:gd name="connsiteX50" fmla="*/ 1873678 w 2877836"/>
                  <a:gd name="connsiteY50" fmla="*/ 258052 h 3332231"/>
                  <a:gd name="connsiteX51" fmla="*/ 1789532 w 2877836"/>
                  <a:gd name="connsiteY51" fmla="*/ 140246 h 3332231"/>
                  <a:gd name="connsiteX52" fmla="*/ 1688555 w 2877836"/>
                  <a:gd name="connsiteY52" fmla="*/ 67318 h 3332231"/>
                  <a:gd name="connsiteX53" fmla="*/ 1553919 w 2877836"/>
                  <a:gd name="connsiteY53" fmla="*/ 0 h 3332231"/>
                  <a:gd name="connsiteX54" fmla="*/ 1380015 w 2877836"/>
                  <a:gd name="connsiteY54" fmla="*/ 0 h 3332231"/>
                  <a:gd name="connsiteX55" fmla="*/ 1245380 w 2877836"/>
                  <a:gd name="connsiteY55" fmla="*/ 33659 h 3332231"/>
                  <a:gd name="connsiteX56" fmla="*/ 1127573 w 2877836"/>
                  <a:gd name="connsiteY56" fmla="*/ 100977 h 3332231"/>
                  <a:gd name="connsiteX57" fmla="*/ 1054646 w 2877836"/>
                  <a:gd name="connsiteY57" fmla="*/ 179515 h 3332231"/>
                  <a:gd name="connsiteX58" fmla="*/ 992937 w 2877836"/>
                  <a:gd name="connsiteY58" fmla="*/ 263661 h 3332231"/>
                  <a:gd name="connsiteX59" fmla="*/ 964889 w 2877836"/>
                  <a:gd name="connsiteY59" fmla="*/ 415127 h 3332231"/>
                  <a:gd name="connsiteX60" fmla="*/ 998547 w 2877836"/>
                  <a:gd name="connsiteY60" fmla="*/ 555372 h 3332231"/>
                  <a:gd name="connsiteX61" fmla="*/ 1150013 w 2877836"/>
                  <a:gd name="connsiteY61"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15151 w 2877836"/>
                  <a:gd name="connsiteY33" fmla="*/ 1924168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77836" h="3332231">
                    <a:moveTo>
                      <a:pt x="1150013" y="746106"/>
                    </a:moveTo>
                    <a:lnTo>
                      <a:pt x="123416" y="639520"/>
                    </a:lnTo>
                    <a:lnTo>
                      <a:pt x="0" y="1318307"/>
                    </a:lnTo>
                    <a:lnTo>
                      <a:pt x="151465" y="1172452"/>
                    </a:lnTo>
                    <a:lnTo>
                      <a:pt x="370248" y="1093915"/>
                    </a:lnTo>
                    <a:lnTo>
                      <a:pt x="549762" y="1166842"/>
                    </a:lnTo>
                    <a:lnTo>
                      <a:pt x="667569" y="1267819"/>
                    </a:lnTo>
                    <a:lnTo>
                      <a:pt x="757326" y="1402454"/>
                    </a:lnTo>
                    <a:lnTo>
                      <a:pt x="779765" y="1593188"/>
                    </a:lnTo>
                    <a:lnTo>
                      <a:pt x="751716" y="1739043"/>
                    </a:lnTo>
                    <a:lnTo>
                      <a:pt x="628300" y="1901728"/>
                    </a:lnTo>
                    <a:lnTo>
                      <a:pt x="488054" y="2002705"/>
                    </a:lnTo>
                    <a:lnTo>
                      <a:pt x="297321" y="2036364"/>
                    </a:lnTo>
                    <a:lnTo>
                      <a:pt x="134636" y="1974656"/>
                    </a:lnTo>
                    <a:lnTo>
                      <a:pt x="0" y="1800751"/>
                    </a:lnTo>
                    <a:lnTo>
                      <a:pt x="95367" y="2507588"/>
                    </a:lnTo>
                    <a:lnTo>
                      <a:pt x="1150013" y="2423441"/>
                    </a:lnTo>
                    <a:lnTo>
                      <a:pt x="1032206" y="2586125"/>
                    </a:lnTo>
                    <a:lnTo>
                      <a:pt x="964889" y="2754420"/>
                    </a:lnTo>
                    <a:lnTo>
                      <a:pt x="953669" y="2950763"/>
                    </a:lnTo>
                    <a:lnTo>
                      <a:pt x="1037816" y="3135888"/>
                    </a:lnTo>
                    <a:lnTo>
                      <a:pt x="1144402" y="3242474"/>
                    </a:lnTo>
                    <a:lnTo>
                      <a:pt x="1273429" y="3292962"/>
                    </a:lnTo>
                    <a:lnTo>
                      <a:pt x="1391234" y="3332231"/>
                    </a:lnTo>
                    <a:lnTo>
                      <a:pt x="1542700" y="3332231"/>
                    </a:lnTo>
                    <a:lnTo>
                      <a:pt x="1739043" y="3253693"/>
                    </a:lnTo>
                    <a:lnTo>
                      <a:pt x="1834410" y="3158327"/>
                    </a:lnTo>
                    <a:lnTo>
                      <a:pt x="1924167" y="3012471"/>
                    </a:lnTo>
                    <a:lnTo>
                      <a:pt x="1935387" y="2838567"/>
                    </a:lnTo>
                    <a:lnTo>
                      <a:pt x="1879288" y="2636614"/>
                    </a:lnTo>
                    <a:lnTo>
                      <a:pt x="1778312" y="2445880"/>
                    </a:lnTo>
                    <a:lnTo>
                      <a:pt x="2748810" y="2501977"/>
                    </a:lnTo>
                    <a:lnTo>
                      <a:pt x="2877836" y="1778312"/>
                    </a:lnTo>
                    <a:lnTo>
                      <a:pt x="2715151" y="1924168"/>
                    </a:lnTo>
                    <a:lnTo>
                      <a:pt x="2513198" y="1985875"/>
                    </a:lnTo>
                    <a:lnTo>
                      <a:pt x="2350513" y="1946606"/>
                    </a:lnTo>
                    <a:lnTo>
                      <a:pt x="2238318" y="1879289"/>
                    </a:lnTo>
                    <a:lnTo>
                      <a:pt x="2159779" y="1755873"/>
                    </a:lnTo>
                    <a:lnTo>
                      <a:pt x="2114901" y="1626847"/>
                    </a:lnTo>
                    <a:lnTo>
                      <a:pt x="2092461" y="1480992"/>
                    </a:lnTo>
                    <a:lnTo>
                      <a:pt x="2120510" y="1368795"/>
                    </a:lnTo>
                    <a:lnTo>
                      <a:pt x="2187828" y="1273428"/>
                    </a:lnTo>
                    <a:lnTo>
                      <a:pt x="2260756" y="1211721"/>
                    </a:lnTo>
                    <a:lnTo>
                      <a:pt x="2401001" y="1161232"/>
                    </a:lnTo>
                    <a:lnTo>
                      <a:pt x="2558076" y="1161232"/>
                    </a:lnTo>
                    <a:lnTo>
                      <a:pt x="2715151" y="1200501"/>
                    </a:lnTo>
                    <a:lnTo>
                      <a:pt x="2877836" y="1312697"/>
                    </a:lnTo>
                    <a:lnTo>
                      <a:pt x="2760029" y="577812"/>
                    </a:lnTo>
                    <a:lnTo>
                      <a:pt x="1806361" y="757326"/>
                    </a:lnTo>
                    <a:lnTo>
                      <a:pt x="1868069" y="611470"/>
                    </a:lnTo>
                    <a:lnTo>
                      <a:pt x="1907338" y="403907"/>
                    </a:lnTo>
                    <a:lnTo>
                      <a:pt x="1873678" y="258052"/>
                    </a:lnTo>
                    <a:lnTo>
                      <a:pt x="1789532" y="140246"/>
                    </a:lnTo>
                    <a:lnTo>
                      <a:pt x="1688555" y="67318"/>
                    </a:lnTo>
                    <a:lnTo>
                      <a:pt x="1553919" y="0"/>
                    </a:lnTo>
                    <a:lnTo>
                      <a:pt x="1380015" y="0"/>
                    </a:lnTo>
                    <a:lnTo>
                      <a:pt x="1245380" y="33659"/>
                    </a:lnTo>
                    <a:lnTo>
                      <a:pt x="1127573" y="100977"/>
                    </a:lnTo>
                    <a:lnTo>
                      <a:pt x="1054646" y="179515"/>
                    </a:lnTo>
                    <a:lnTo>
                      <a:pt x="992937" y="263661"/>
                    </a:lnTo>
                    <a:lnTo>
                      <a:pt x="964889" y="415127"/>
                    </a:lnTo>
                    <a:lnTo>
                      <a:pt x="998547" y="555372"/>
                    </a:lnTo>
                    <a:lnTo>
                      <a:pt x="1150013" y="746106"/>
                    </a:lnTo>
                    <a:close/>
                  </a:path>
                </a:pathLst>
              </a:custGeom>
              <a:solidFill>
                <a:schemeClr val="tx2">
                  <a:lumMod val="40000"/>
                  <a:lumOff val="60000"/>
                </a:schemeClr>
              </a:solidFill>
              <a:ln>
                <a:solidFill>
                  <a:schemeClr val="tx2">
                    <a:lumMod val="60000"/>
                    <a:lumOff val="40000"/>
                  </a:schemeClr>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rot="425952">
                <a:off x="6131193" y="2299129"/>
                <a:ext cx="1059906" cy="1138773"/>
              </a:xfrm>
              <a:prstGeom prst="rect">
                <a:avLst/>
              </a:prstGeom>
              <a:noFill/>
            </p:spPr>
            <p:txBody>
              <a:bodyPr wrap="none" rtlCol="0">
                <a:spAutoFit/>
              </a:bodyPr>
              <a:lstStyle/>
              <a:p>
                <a:pPr algn="ctr"/>
                <a:r>
                  <a:rPr lang="en-US" sz="1700" dirty="0" smtClean="0">
                    <a:solidFill>
                      <a:schemeClr val="bg1"/>
                    </a:solidFill>
                  </a:rPr>
                  <a:t>Reduced</a:t>
                </a:r>
              </a:p>
              <a:p>
                <a:pPr algn="ctr"/>
                <a:r>
                  <a:rPr lang="en-US" sz="1700" dirty="0" smtClean="0">
                    <a:solidFill>
                      <a:schemeClr val="bg1"/>
                    </a:solidFill>
                  </a:rPr>
                  <a:t>or</a:t>
                </a:r>
              </a:p>
              <a:p>
                <a:pPr algn="ctr"/>
                <a:r>
                  <a:rPr lang="en-US" sz="1700" dirty="0" smtClean="0">
                    <a:solidFill>
                      <a:schemeClr val="bg1"/>
                    </a:solidFill>
                  </a:rPr>
                  <a:t>Single</a:t>
                </a:r>
              </a:p>
              <a:p>
                <a:pPr algn="ctr"/>
                <a:r>
                  <a:rPr lang="en-US" sz="1700" dirty="0" smtClean="0">
                    <a:solidFill>
                      <a:schemeClr val="bg1"/>
                    </a:solidFill>
                  </a:rPr>
                  <a:t>Sign-On</a:t>
                </a:r>
                <a:endParaRPr lang="en-US" sz="1700" dirty="0">
                  <a:solidFill>
                    <a:schemeClr val="bg1"/>
                  </a:solidFill>
                </a:endParaRPr>
              </a:p>
            </p:txBody>
          </p:sp>
        </p:grpSp>
      </p:grpSp>
      <p:grpSp>
        <p:nvGrpSpPr>
          <p:cNvPr id="55" name="Group 54"/>
          <p:cNvGrpSpPr/>
          <p:nvPr/>
        </p:nvGrpSpPr>
        <p:grpSpPr>
          <a:xfrm>
            <a:off x="4213104" y="3935859"/>
            <a:ext cx="2279552" cy="2213083"/>
            <a:chOff x="4211438" y="3252333"/>
            <a:chExt cx="2432133" cy="2544066"/>
          </a:xfrm>
        </p:grpSpPr>
        <p:sp>
          <p:nvSpPr>
            <p:cNvPr id="39" name="Freeform 38"/>
            <p:cNvSpPr/>
            <p:nvPr/>
          </p:nvSpPr>
          <p:spPr>
            <a:xfrm>
              <a:off x="4257508" y="3319669"/>
              <a:ext cx="2386063" cy="2476730"/>
            </a:xfrm>
            <a:custGeom>
              <a:avLst/>
              <a:gdLst>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79289 w 2877836"/>
                <a:gd name="connsiteY29" fmla="*/ 667569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150013 w 2877836"/>
                <a:gd name="connsiteY0" fmla="*/ 746106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38794 w 2877836"/>
                <a:gd name="connsiteY10" fmla="*/ 2473929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50013 w 2877836"/>
                <a:gd name="connsiteY10" fmla="*/ 2423441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256599 w 2984422"/>
                <a:gd name="connsiteY0" fmla="*/ 746106 h 3332231"/>
                <a:gd name="connsiteX1" fmla="*/ 112196 w 2984422"/>
                <a:gd name="connsiteY1" fmla="*/ 650739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2984422"/>
                <a:gd name="connsiteY0" fmla="*/ 746106 h 3332231"/>
                <a:gd name="connsiteX1" fmla="*/ 0 w 2984422"/>
                <a:gd name="connsiteY1" fmla="*/ 622690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2984422 w 3062959"/>
                <a:gd name="connsiteY18" fmla="*/ 253563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3062959 w 3062959"/>
                <a:gd name="connsiteY18" fmla="*/ 251880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774155 w 3062959"/>
                <a:gd name="connsiteY5" fmla="*/ 1267819 h 3332231"/>
                <a:gd name="connsiteX6" fmla="*/ 886351 w 3062959"/>
                <a:gd name="connsiteY6" fmla="*/ 1593188 h 3332231"/>
                <a:gd name="connsiteX7" fmla="*/ 734886 w 3062959"/>
                <a:gd name="connsiteY7" fmla="*/ 1901728 h 3332231"/>
                <a:gd name="connsiteX8" fmla="*/ 403907 w 3062959"/>
                <a:gd name="connsiteY8" fmla="*/ 2036364 h 3332231"/>
                <a:gd name="connsiteX9" fmla="*/ 106586 w 3062959"/>
                <a:gd name="connsiteY9" fmla="*/ 1800751 h 3332231"/>
                <a:gd name="connsiteX10" fmla="*/ 0 w 3062959"/>
                <a:gd name="connsiteY10" fmla="*/ 2518807 h 3332231"/>
                <a:gd name="connsiteX11" fmla="*/ 1256599 w 3062959"/>
                <a:gd name="connsiteY11" fmla="*/ 2423441 h 3332231"/>
                <a:gd name="connsiteX12" fmla="*/ 1071475 w 3062959"/>
                <a:gd name="connsiteY12" fmla="*/ 2754420 h 3332231"/>
                <a:gd name="connsiteX13" fmla="*/ 1144402 w 3062959"/>
                <a:gd name="connsiteY13" fmla="*/ 3135888 h 3332231"/>
                <a:gd name="connsiteX14" fmla="*/ 1380015 w 3062959"/>
                <a:gd name="connsiteY14" fmla="*/ 3292962 h 3332231"/>
                <a:gd name="connsiteX15" fmla="*/ 1649286 w 3062959"/>
                <a:gd name="connsiteY15" fmla="*/ 3332231 h 3332231"/>
                <a:gd name="connsiteX16" fmla="*/ 1940996 w 3062959"/>
                <a:gd name="connsiteY16" fmla="*/ 3158327 h 3332231"/>
                <a:gd name="connsiteX17" fmla="*/ 2041973 w 3062959"/>
                <a:gd name="connsiteY17" fmla="*/ 2838567 h 3332231"/>
                <a:gd name="connsiteX18" fmla="*/ 1884898 w 3062959"/>
                <a:gd name="connsiteY18" fmla="*/ 2445880 h 3332231"/>
                <a:gd name="connsiteX19" fmla="*/ 3062959 w 3062959"/>
                <a:gd name="connsiteY19" fmla="*/ 2518807 h 3332231"/>
                <a:gd name="connsiteX20" fmla="*/ 2984422 w 3062959"/>
                <a:gd name="connsiteY20" fmla="*/ 1778312 h 3332231"/>
                <a:gd name="connsiteX21" fmla="*/ 2832957 w 3062959"/>
                <a:gd name="connsiteY21" fmla="*/ 2002705 h 3332231"/>
                <a:gd name="connsiteX22" fmla="*/ 2597345 w 3062959"/>
                <a:gd name="connsiteY22" fmla="*/ 2025144 h 3332231"/>
                <a:gd name="connsiteX23" fmla="*/ 2350513 w 3062959"/>
                <a:gd name="connsiteY23" fmla="*/ 1907338 h 3332231"/>
                <a:gd name="connsiteX24" fmla="*/ 2215877 w 3062959"/>
                <a:gd name="connsiteY24" fmla="*/ 1677335 h 3332231"/>
                <a:gd name="connsiteX25" fmla="*/ 2221487 w 3062959"/>
                <a:gd name="connsiteY25" fmla="*/ 1402454 h 3332231"/>
                <a:gd name="connsiteX26" fmla="*/ 2367342 w 3062959"/>
                <a:gd name="connsiteY26" fmla="*/ 1211721 h 3332231"/>
                <a:gd name="connsiteX27" fmla="*/ 2636613 w 3062959"/>
                <a:gd name="connsiteY27" fmla="*/ 1099524 h 3332231"/>
                <a:gd name="connsiteX28" fmla="*/ 2984422 w 3062959"/>
                <a:gd name="connsiteY28" fmla="*/ 1312697 h 3332231"/>
                <a:gd name="connsiteX29" fmla="*/ 3062959 w 3062959"/>
                <a:gd name="connsiteY29" fmla="*/ 532933 h 3332231"/>
                <a:gd name="connsiteX30" fmla="*/ 1912947 w 3062959"/>
                <a:gd name="connsiteY30" fmla="*/ 757326 h 3332231"/>
                <a:gd name="connsiteX31" fmla="*/ 2036363 w 3062959"/>
                <a:gd name="connsiteY31" fmla="*/ 415127 h 3332231"/>
                <a:gd name="connsiteX32" fmla="*/ 1896118 w 3062959"/>
                <a:gd name="connsiteY32" fmla="*/ 140246 h 3332231"/>
                <a:gd name="connsiteX33" fmla="*/ 1660505 w 3062959"/>
                <a:gd name="connsiteY33" fmla="*/ 0 h 3332231"/>
                <a:gd name="connsiteX34" fmla="*/ 1351966 w 3062959"/>
                <a:gd name="connsiteY34" fmla="*/ 33659 h 3332231"/>
                <a:gd name="connsiteX35" fmla="*/ 1161232 w 3062959"/>
                <a:gd name="connsiteY35" fmla="*/ 179515 h 3332231"/>
                <a:gd name="connsiteX36" fmla="*/ 1071475 w 3062959"/>
                <a:gd name="connsiteY36" fmla="*/ 415127 h 3332231"/>
                <a:gd name="connsiteX37" fmla="*/ 1256599 w 3062959"/>
                <a:gd name="connsiteY3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86351 w 3062959"/>
                <a:gd name="connsiteY7" fmla="*/ 1593188 h 3332231"/>
                <a:gd name="connsiteX8" fmla="*/ 734886 w 3062959"/>
                <a:gd name="connsiteY8" fmla="*/ 1901728 h 3332231"/>
                <a:gd name="connsiteX9" fmla="*/ 403907 w 3062959"/>
                <a:gd name="connsiteY9" fmla="*/ 2036364 h 3332231"/>
                <a:gd name="connsiteX10" fmla="*/ 106586 w 3062959"/>
                <a:gd name="connsiteY10" fmla="*/ 1800751 h 3332231"/>
                <a:gd name="connsiteX11" fmla="*/ 0 w 3062959"/>
                <a:gd name="connsiteY11" fmla="*/ 2518807 h 3332231"/>
                <a:gd name="connsiteX12" fmla="*/ 1256599 w 3062959"/>
                <a:gd name="connsiteY12" fmla="*/ 2423441 h 3332231"/>
                <a:gd name="connsiteX13" fmla="*/ 1071475 w 3062959"/>
                <a:gd name="connsiteY13" fmla="*/ 2754420 h 3332231"/>
                <a:gd name="connsiteX14" fmla="*/ 1144402 w 3062959"/>
                <a:gd name="connsiteY14" fmla="*/ 3135888 h 3332231"/>
                <a:gd name="connsiteX15" fmla="*/ 1380015 w 3062959"/>
                <a:gd name="connsiteY15" fmla="*/ 3292962 h 3332231"/>
                <a:gd name="connsiteX16" fmla="*/ 1649286 w 3062959"/>
                <a:gd name="connsiteY16" fmla="*/ 3332231 h 3332231"/>
                <a:gd name="connsiteX17" fmla="*/ 1940996 w 3062959"/>
                <a:gd name="connsiteY17" fmla="*/ 3158327 h 3332231"/>
                <a:gd name="connsiteX18" fmla="*/ 2041973 w 3062959"/>
                <a:gd name="connsiteY18" fmla="*/ 2838567 h 3332231"/>
                <a:gd name="connsiteX19" fmla="*/ 1884898 w 3062959"/>
                <a:gd name="connsiteY19" fmla="*/ 2445880 h 3332231"/>
                <a:gd name="connsiteX20" fmla="*/ 3062959 w 3062959"/>
                <a:gd name="connsiteY20" fmla="*/ 2518807 h 3332231"/>
                <a:gd name="connsiteX21" fmla="*/ 2984422 w 3062959"/>
                <a:gd name="connsiteY21" fmla="*/ 1778312 h 3332231"/>
                <a:gd name="connsiteX22" fmla="*/ 2832957 w 3062959"/>
                <a:gd name="connsiteY22" fmla="*/ 2002705 h 3332231"/>
                <a:gd name="connsiteX23" fmla="*/ 2597345 w 3062959"/>
                <a:gd name="connsiteY23" fmla="*/ 2025144 h 3332231"/>
                <a:gd name="connsiteX24" fmla="*/ 2350513 w 3062959"/>
                <a:gd name="connsiteY24" fmla="*/ 1907338 h 3332231"/>
                <a:gd name="connsiteX25" fmla="*/ 2215877 w 3062959"/>
                <a:gd name="connsiteY25" fmla="*/ 1677335 h 3332231"/>
                <a:gd name="connsiteX26" fmla="*/ 2221487 w 3062959"/>
                <a:gd name="connsiteY26" fmla="*/ 1402454 h 3332231"/>
                <a:gd name="connsiteX27" fmla="*/ 2367342 w 3062959"/>
                <a:gd name="connsiteY27" fmla="*/ 1211721 h 3332231"/>
                <a:gd name="connsiteX28" fmla="*/ 2636613 w 3062959"/>
                <a:gd name="connsiteY28" fmla="*/ 1099524 h 3332231"/>
                <a:gd name="connsiteX29" fmla="*/ 2984422 w 3062959"/>
                <a:gd name="connsiteY29" fmla="*/ 1312697 h 3332231"/>
                <a:gd name="connsiteX30" fmla="*/ 3062959 w 3062959"/>
                <a:gd name="connsiteY30" fmla="*/ 532933 h 3332231"/>
                <a:gd name="connsiteX31" fmla="*/ 1912947 w 3062959"/>
                <a:gd name="connsiteY31" fmla="*/ 757326 h 3332231"/>
                <a:gd name="connsiteX32" fmla="*/ 2036363 w 3062959"/>
                <a:gd name="connsiteY32" fmla="*/ 415127 h 3332231"/>
                <a:gd name="connsiteX33" fmla="*/ 1896118 w 3062959"/>
                <a:gd name="connsiteY33" fmla="*/ 140246 h 3332231"/>
                <a:gd name="connsiteX34" fmla="*/ 1660505 w 3062959"/>
                <a:gd name="connsiteY34" fmla="*/ 0 h 3332231"/>
                <a:gd name="connsiteX35" fmla="*/ 1351966 w 3062959"/>
                <a:gd name="connsiteY35" fmla="*/ 33659 h 3332231"/>
                <a:gd name="connsiteX36" fmla="*/ 1161232 w 3062959"/>
                <a:gd name="connsiteY36" fmla="*/ 179515 h 3332231"/>
                <a:gd name="connsiteX37" fmla="*/ 1071475 w 3062959"/>
                <a:gd name="connsiteY37" fmla="*/ 415127 h 3332231"/>
                <a:gd name="connsiteX38" fmla="*/ 1256599 w 3062959"/>
                <a:gd name="connsiteY3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734886 w 3062959"/>
                <a:gd name="connsiteY9" fmla="*/ 1901728 h 3332231"/>
                <a:gd name="connsiteX10" fmla="*/ 403907 w 3062959"/>
                <a:gd name="connsiteY10" fmla="*/ 2036364 h 3332231"/>
                <a:gd name="connsiteX11" fmla="*/ 106586 w 3062959"/>
                <a:gd name="connsiteY11" fmla="*/ 1800751 h 3332231"/>
                <a:gd name="connsiteX12" fmla="*/ 0 w 3062959"/>
                <a:gd name="connsiteY12" fmla="*/ 2518807 h 3332231"/>
                <a:gd name="connsiteX13" fmla="*/ 1256599 w 3062959"/>
                <a:gd name="connsiteY13" fmla="*/ 2423441 h 3332231"/>
                <a:gd name="connsiteX14" fmla="*/ 1071475 w 3062959"/>
                <a:gd name="connsiteY14" fmla="*/ 2754420 h 3332231"/>
                <a:gd name="connsiteX15" fmla="*/ 1144402 w 3062959"/>
                <a:gd name="connsiteY15" fmla="*/ 3135888 h 3332231"/>
                <a:gd name="connsiteX16" fmla="*/ 1380015 w 3062959"/>
                <a:gd name="connsiteY16" fmla="*/ 3292962 h 3332231"/>
                <a:gd name="connsiteX17" fmla="*/ 1649286 w 3062959"/>
                <a:gd name="connsiteY17" fmla="*/ 3332231 h 3332231"/>
                <a:gd name="connsiteX18" fmla="*/ 1940996 w 3062959"/>
                <a:gd name="connsiteY18" fmla="*/ 3158327 h 3332231"/>
                <a:gd name="connsiteX19" fmla="*/ 2041973 w 3062959"/>
                <a:gd name="connsiteY19" fmla="*/ 2838567 h 3332231"/>
                <a:gd name="connsiteX20" fmla="*/ 1884898 w 3062959"/>
                <a:gd name="connsiteY20" fmla="*/ 2445880 h 3332231"/>
                <a:gd name="connsiteX21" fmla="*/ 3062959 w 3062959"/>
                <a:gd name="connsiteY21" fmla="*/ 2518807 h 3332231"/>
                <a:gd name="connsiteX22" fmla="*/ 2984422 w 3062959"/>
                <a:gd name="connsiteY22" fmla="*/ 1778312 h 3332231"/>
                <a:gd name="connsiteX23" fmla="*/ 2832957 w 3062959"/>
                <a:gd name="connsiteY23" fmla="*/ 2002705 h 3332231"/>
                <a:gd name="connsiteX24" fmla="*/ 2597345 w 3062959"/>
                <a:gd name="connsiteY24" fmla="*/ 2025144 h 3332231"/>
                <a:gd name="connsiteX25" fmla="*/ 2350513 w 3062959"/>
                <a:gd name="connsiteY25" fmla="*/ 1907338 h 3332231"/>
                <a:gd name="connsiteX26" fmla="*/ 2215877 w 3062959"/>
                <a:gd name="connsiteY26" fmla="*/ 1677335 h 3332231"/>
                <a:gd name="connsiteX27" fmla="*/ 2221487 w 3062959"/>
                <a:gd name="connsiteY27" fmla="*/ 1402454 h 3332231"/>
                <a:gd name="connsiteX28" fmla="*/ 2367342 w 3062959"/>
                <a:gd name="connsiteY28" fmla="*/ 1211721 h 3332231"/>
                <a:gd name="connsiteX29" fmla="*/ 2636613 w 3062959"/>
                <a:gd name="connsiteY29" fmla="*/ 1099524 h 3332231"/>
                <a:gd name="connsiteX30" fmla="*/ 2984422 w 3062959"/>
                <a:gd name="connsiteY30" fmla="*/ 1312697 h 3332231"/>
                <a:gd name="connsiteX31" fmla="*/ 3062959 w 3062959"/>
                <a:gd name="connsiteY31" fmla="*/ 532933 h 3332231"/>
                <a:gd name="connsiteX32" fmla="*/ 1912947 w 3062959"/>
                <a:gd name="connsiteY32" fmla="*/ 757326 h 3332231"/>
                <a:gd name="connsiteX33" fmla="*/ 2036363 w 3062959"/>
                <a:gd name="connsiteY33" fmla="*/ 415127 h 3332231"/>
                <a:gd name="connsiteX34" fmla="*/ 1896118 w 3062959"/>
                <a:gd name="connsiteY34" fmla="*/ 140246 h 3332231"/>
                <a:gd name="connsiteX35" fmla="*/ 1660505 w 3062959"/>
                <a:gd name="connsiteY35" fmla="*/ 0 h 3332231"/>
                <a:gd name="connsiteX36" fmla="*/ 1351966 w 3062959"/>
                <a:gd name="connsiteY36" fmla="*/ 33659 h 3332231"/>
                <a:gd name="connsiteX37" fmla="*/ 1161232 w 3062959"/>
                <a:gd name="connsiteY37" fmla="*/ 179515 h 3332231"/>
                <a:gd name="connsiteX38" fmla="*/ 1071475 w 3062959"/>
                <a:gd name="connsiteY38" fmla="*/ 415127 h 3332231"/>
                <a:gd name="connsiteX39" fmla="*/ 1256599 w 3062959"/>
                <a:gd name="connsiteY3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403907 w 3062959"/>
                <a:gd name="connsiteY11" fmla="*/ 2036364 h 3332231"/>
                <a:gd name="connsiteX12" fmla="*/ 106586 w 3062959"/>
                <a:gd name="connsiteY12" fmla="*/ 1800751 h 3332231"/>
                <a:gd name="connsiteX13" fmla="*/ 0 w 3062959"/>
                <a:gd name="connsiteY13" fmla="*/ 2518807 h 3332231"/>
                <a:gd name="connsiteX14" fmla="*/ 1256599 w 3062959"/>
                <a:gd name="connsiteY14" fmla="*/ 2423441 h 3332231"/>
                <a:gd name="connsiteX15" fmla="*/ 1071475 w 3062959"/>
                <a:gd name="connsiteY15" fmla="*/ 2754420 h 3332231"/>
                <a:gd name="connsiteX16" fmla="*/ 1144402 w 3062959"/>
                <a:gd name="connsiteY16" fmla="*/ 3135888 h 3332231"/>
                <a:gd name="connsiteX17" fmla="*/ 1380015 w 3062959"/>
                <a:gd name="connsiteY17" fmla="*/ 3292962 h 3332231"/>
                <a:gd name="connsiteX18" fmla="*/ 1649286 w 3062959"/>
                <a:gd name="connsiteY18" fmla="*/ 3332231 h 3332231"/>
                <a:gd name="connsiteX19" fmla="*/ 1940996 w 3062959"/>
                <a:gd name="connsiteY19" fmla="*/ 3158327 h 3332231"/>
                <a:gd name="connsiteX20" fmla="*/ 2041973 w 3062959"/>
                <a:gd name="connsiteY20" fmla="*/ 2838567 h 3332231"/>
                <a:gd name="connsiteX21" fmla="*/ 1884898 w 3062959"/>
                <a:gd name="connsiteY21" fmla="*/ 2445880 h 3332231"/>
                <a:gd name="connsiteX22" fmla="*/ 3062959 w 3062959"/>
                <a:gd name="connsiteY22" fmla="*/ 2518807 h 3332231"/>
                <a:gd name="connsiteX23" fmla="*/ 2984422 w 3062959"/>
                <a:gd name="connsiteY23" fmla="*/ 1778312 h 3332231"/>
                <a:gd name="connsiteX24" fmla="*/ 2832957 w 3062959"/>
                <a:gd name="connsiteY24" fmla="*/ 2002705 h 3332231"/>
                <a:gd name="connsiteX25" fmla="*/ 2597345 w 3062959"/>
                <a:gd name="connsiteY25" fmla="*/ 2025144 h 3332231"/>
                <a:gd name="connsiteX26" fmla="*/ 2350513 w 3062959"/>
                <a:gd name="connsiteY26" fmla="*/ 1907338 h 3332231"/>
                <a:gd name="connsiteX27" fmla="*/ 2215877 w 3062959"/>
                <a:gd name="connsiteY27" fmla="*/ 1677335 h 3332231"/>
                <a:gd name="connsiteX28" fmla="*/ 2221487 w 3062959"/>
                <a:gd name="connsiteY28" fmla="*/ 1402454 h 3332231"/>
                <a:gd name="connsiteX29" fmla="*/ 2367342 w 3062959"/>
                <a:gd name="connsiteY29" fmla="*/ 1211721 h 3332231"/>
                <a:gd name="connsiteX30" fmla="*/ 2636613 w 3062959"/>
                <a:gd name="connsiteY30" fmla="*/ 1099524 h 3332231"/>
                <a:gd name="connsiteX31" fmla="*/ 2984422 w 3062959"/>
                <a:gd name="connsiteY31" fmla="*/ 1312697 h 3332231"/>
                <a:gd name="connsiteX32" fmla="*/ 3062959 w 3062959"/>
                <a:gd name="connsiteY32" fmla="*/ 532933 h 3332231"/>
                <a:gd name="connsiteX33" fmla="*/ 1912947 w 3062959"/>
                <a:gd name="connsiteY33" fmla="*/ 757326 h 3332231"/>
                <a:gd name="connsiteX34" fmla="*/ 2036363 w 3062959"/>
                <a:gd name="connsiteY34" fmla="*/ 415127 h 3332231"/>
                <a:gd name="connsiteX35" fmla="*/ 1896118 w 3062959"/>
                <a:gd name="connsiteY35" fmla="*/ 140246 h 3332231"/>
                <a:gd name="connsiteX36" fmla="*/ 1660505 w 3062959"/>
                <a:gd name="connsiteY36" fmla="*/ 0 h 3332231"/>
                <a:gd name="connsiteX37" fmla="*/ 1351966 w 3062959"/>
                <a:gd name="connsiteY37" fmla="*/ 33659 h 3332231"/>
                <a:gd name="connsiteX38" fmla="*/ 1161232 w 3062959"/>
                <a:gd name="connsiteY38" fmla="*/ 179515 h 3332231"/>
                <a:gd name="connsiteX39" fmla="*/ 1071475 w 3062959"/>
                <a:gd name="connsiteY39" fmla="*/ 415127 h 3332231"/>
                <a:gd name="connsiteX40" fmla="*/ 1256599 w 3062959"/>
                <a:gd name="connsiteY4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106586 w 3062959"/>
                <a:gd name="connsiteY13" fmla="*/ 1800751 h 3332231"/>
                <a:gd name="connsiteX14" fmla="*/ 0 w 3062959"/>
                <a:gd name="connsiteY14" fmla="*/ 2518807 h 3332231"/>
                <a:gd name="connsiteX15" fmla="*/ 1256599 w 3062959"/>
                <a:gd name="connsiteY15" fmla="*/ 2423441 h 3332231"/>
                <a:gd name="connsiteX16" fmla="*/ 1071475 w 3062959"/>
                <a:gd name="connsiteY16" fmla="*/ 2754420 h 3332231"/>
                <a:gd name="connsiteX17" fmla="*/ 1144402 w 3062959"/>
                <a:gd name="connsiteY17" fmla="*/ 3135888 h 3332231"/>
                <a:gd name="connsiteX18" fmla="*/ 1380015 w 3062959"/>
                <a:gd name="connsiteY18" fmla="*/ 3292962 h 3332231"/>
                <a:gd name="connsiteX19" fmla="*/ 1649286 w 3062959"/>
                <a:gd name="connsiteY19" fmla="*/ 3332231 h 3332231"/>
                <a:gd name="connsiteX20" fmla="*/ 1940996 w 3062959"/>
                <a:gd name="connsiteY20" fmla="*/ 3158327 h 3332231"/>
                <a:gd name="connsiteX21" fmla="*/ 2041973 w 3062959"/>
                <a:gd name="connsiteY21" fmla="*/ 2838567 h 3332231"/>
                <a:gd name="connsiteX22" fmla="*/ 1884898 w 3062959"/>
                <a:gd name="connsiteY22" fmla="*/ 2445880 h 3332231"/>
                <a:gd name="connsiteX23" fmla="*/ 3062959 w 3062959"/>
                <a:gd name="connsiteY23" fmla="*/ 2518807 h 3332231"/>
                <a:gd name="connsiteX24" fmla="*/ 2984422 w 3062959"/>
                <a:gd name="connsiteY24" fmla="*/ 1778312 h 3332231"/>
                <a:gd name="connsiteX25" fmla="*/ 2832957 w 3062959"/>
                <a:gd name="connsiteY25" fmla="*/ 2002705 h 3332231"/>
                <a:gd name="connsiteX26" fmla="*/ 2597345 w 3062959"/>
                <a:gd name="connsiteY26" fmla="*/ 2025144 h 3332231"/>
                <a:gd name="connsiteX27" fmla="*/ 2350513 w 3062959"/>
                <a:gd name="connsiteY27" fmla="*/ 1907338 h 3332231"/>
                <a:gd name="connsiteX28" fmla="*/ 2215877 w 3062959"/>
                <a:gd name="connsiteY28" fmla="*/ 1677335 h 3332231"/>
                <a:gd name="connsiteX29" fmla="*/ 2221487 w 3062959"/>
                <a:gd name="connsiteY29" fmla="*/ 1402454 h 3332231"/>
                <a:gd name="connsiteX30" fmla="*/ 2367342 w 3062959"/>
                <a:gd name="connsiteY30" fmla="*/ 1211721 h 3332231"/>
                <a:gd name="connsiteX31" fmla="*/ 2636613 w 3062959"/>
                <a:gd name="connsiteY31" fmla="*/ 1099524 h 3332231"/>
                <a:gd name="connsiteX32" fmla="*/ 2984422 w 3062959"/>
                <a:gd name="connsiteY32" fmla="*/ 1312697 h 3332231"/>
                <a:gd name="connsiteX33" fmla="*/ 3062959 w 3062959"/>
                <a:gd name="connsiteY33" fmla="*/ 532933 h 3332231"/>
                <a:gd name="connsiteX34" fmla="*/ 1912947 w 3062959"/>
                <a:gd name="connsiteY34" fmla="*/ 757326 h 3332231"/>
                <a:gd name="connsiteX35" fmla="*/ 2036363 w 3062959"/>
                <a:gd name="connsiteY35" fmla="*/ 415127 h 3332231"/>
                <a:gd name="connsiteX36" fmla="*/ 1896118 w 3062959"/>
                <a:gd name="connsiteY36" fmla="*/ 140246 h 3332231"/>
                <a:gd name="connsiteX37" fmla="*/ 1660505 w 3062959"/>
                <a:gd name="connsiteY37" fmla="*/ 0 h 3332231"/>
                <a:gd name="connsiteX38" fmla="*/ 1351966 w 3062959"/>
                <a:gd name="connsiteY38" fmla="*/ 33659 h 3332231"/>
                <a:gd name="connsiteX39" fmla="*/ 1161232 w 3062959"/>
                <a:gd name="connsiteY39" fmla="*/ 179515 h 3332231"/>
                <a:gd name="connsiteX40" fmla="*/ 1071475 w 3062959"/>
                <a:gd name="connsiteY40" fmla="*/ 415127 h 3332231"/>
                <a:gd name="connsiteX41" fmla="*/ 1256599 w 3062959"/>
                <a:gd name="connsiteY4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071475 w 3062959"/>
                <a:gd name="connsiteY17" fmla="*/ 2754420 h 3332231"/>
                <a:gd name="connsiteX18" fmla="*/ 1144402 w 3062959"/>
                <a:gd name="connsiteY18" fmla="*/ 3135888 h 3332231"/>
                <a:gd name="connsiteX19" fmla="*/ 1380015 w 3062959"/>
                <a:gd name="connsiteY19" fmla="*/ 3292962 h 3332231"/>
                <a:gd name="connsiteX20" fmla="*/ 1649286 w 3062959"/>
                <a:gd name="connsiteY20" fmla="*/ 3332231 h 3332231"/>
                <a:gd name="connsiteX21" fmla="*/ 1940996 w 3062959"/>
                <a:gd name="connsiteY21" fmla="*/ 3158327 h 3332231"/>
                <a:gd name="connsiteX22" fmla="*/ 2041973 w 3062959"/>
                <a:gd name="connsiteY22" fmla="*/ 2838567 h 3332231"/>
                <a:gd name="connsiteX23" fmla="*/ 1884898 w 3062959"/>
                <a:gd name="connsiteY23" fmla="*/ 2445880 h 3332231"/>
                <a:gd name="connsiteX24" fmla="*/ 3062959 w 3062959"/>
                <a:gd name="connsiteY24" fmla="*/ 2518807 h 3332231"/>
                <a:gd name="connsiteX25" fmla="*/ 2984422 w 3062959"/>
                <a:gd name="connsiteY25" fmla="*/ 1778312 h 3332231"/>
                <a:gd name="connsiteX26" fmla="*/ 2832957 w 3062959"/>
                <a:gd name="connsiteY26" fmla="*/ 2002705 h 3332231"/>
                <a:gd name="connsiteX27" fmla="*/ 2597345 w 3062959"/>
                <a:gd name="connsiteY27" fmla="*/ 2025144 h 3332231"/>
                <a:gd name="connsiteX28" fmla="*/ 2350513 w 3062959"/>
                <a:gd name="connsiteY28" fmla="*/ 1907338 h 3332231"/>
                <a:gd name="connsiteX29" fmla="*/ 2215877 w 3062959"/>
                <a:gd name="connsiteY29" fmla="*/ 1677335 h 3332231"/>
                <a:gd name="connsiteX30" fmla="*/ 2221487 w 3062959"/>
                <a:gd name="connsiteY30" fmla="*/ 1402454 h 3332231"/>
                <a:gd name="connsiteX31" fmla="*/ 2367342 w 3062959"/>
                <a:gd name="connsiteY31" fmla="*/ 1211721 h 3332231"/>
                <a:gd name="connsiteX32" fmla="*/ 2636613 w 3062959"/>
                <a:gd name="connsiteY32" fmla="*/ 1099524 h 3332231"/>
                <a:gd name="connsiteX33" fmla="*/ 2984422 w 3062959"/>
                <a:gd name="connsiteY33" fmla="*/ 1312697 h 3332231"/>
                <a:gd name="connsiteX34" fmla="*/ 3062959 w 3062959"/>
                <a:gd name="connsiteY34" fmla="*/ 532933 h 3332231"/>
                <a:gd name="connsiteX35" fmla="*/ 1912947 w 3062959"/>
                <a:gd name="connsiteY35" fmla="*/ 757326 h 3332231"/>
                <a:gd name="connsiteX36" fmla="*/ 2036363 w 3062959"/>
                <a:gd name="connsiteY36" fmla="*/ 415127 h 3332231"/>
                <a:gd name="connsiteX37" fmla="*/ 1896118 w 3062959"/>
                <a:gd name="connsiteY37" fmla="*/ 140246 h 3332231"/>
                <a:gd name="connsiteX38" fmla="*/ 1660505 w 3062959"/>
                <a:gd name="connsiteY38" fmla="*/ 0 h 3332231"/>
                <a:gd name="connsiteX39" fmla="*/ 1351966 w 3062959"/>
                <a:gd name="connsiteY39" fmla="*/ 33659 h 3332231"/>
                <a:gd name="connsiteX40" fmla="*/ 1161232 w 3062959"/>
                <a:gd name="connsiteY40" fmla="*/ 179515 h 3332231"/>
                <a:gd name="connsiteX41" fmla="*/ 1071475 w 3062959"/>
                <a:gd name="connsiteY41" fmla="*/ 415127 h 3332231"/>
                <a:gd name="connsiteX42" fmla="*/ 1256599 w 3062959"/>
                <a:gd name="connsiteY4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144402 w 3062959"/>
                <a:gd name="connsiteY19" fmla="*/ 3135888 h 3332231"/>
                <a:gd name="connsiteX20" fmla="*/ 1380015 w 3062959"/>
                <a:gd name="connsiteY20" fmla="*/ 3292962 h 3332231"/>
                <a:gd name="connsiteX21" fmla="*/ 1649286 w 3062959"/>
                <a:gd name="connsiteY21" fmla="*/ 3332231 h 3332231"/>
                <a:gd name="connsiteX22" fmla="*/ 1940996 w 3062959"/>
                <a:gd name="connsiteY22" fmla="*/ 3158327 h 3332231"/>
                <a:gd name="connsiteX23" fmla="*/ 2041973 w 3062959"/>
                <a:gd name="connsiteY23" fmla="*/ 2838567 h 3332231"/>
                <a:gd name="connsiteX24" fmla="*/ 1884898 w 3062959"/>
                <a:gd name="connsiteY24" fmla="*/ 2445880 h 3332231"/>
                <a:gd name="connsiteX25" fmla="*/ 3062959 w 3062959"/>
                <a:gd name="connsiteY25" fmla="*/ 2518807 h 3332231"/>
                <a:gd name="connsiteX26" fmla="*/ 2984422 w 3062959"/>
                <a:gd name="connsiteY26" fmla="*/ 1778312 h 3332231"/>
                <a:gd name="connsiteX27" fmla="*/ 2832957 w 3062959"/>
                <a:gd name="connsiteY27" fmla="*/ 2002705 h 3332231"/>
                <a:gd name="connsiteX28" fmla="*/ 2597345 w 3062959"/>
                <a:gd name="connsiteY28" fmla="*/ 2025144 h 3332231"/>
                <a:gd name="connsiteX29" fmla="*/ 2350513 w 3062959"/>
                <a:gd name="connsiteY29" fmla="*/ 1907338 h 3332231"/>
                <a:gd name="connsiteX30" fmla="*/ 2215877 w 3062959"/>
                <a:gd name="connsiteY30" fmla="*/ 1677335 h 3332231"/>
                <a:gd name="connsiteX31" fmla="*/ 2221487 w 3062959"/>
                <a:gd name="connsiteY31" fmla="*/ 1402454 h 3332231"/>
                <a:gd name="connsiteX32" fmla="*/ 2367342 w 3062959"/>
                <a:gd name="connsiteY32" fmla="*/ 1211721 h 3332231"/>
                <a:gd name="connsiteX33" fmla="*/ 2636613 w 3062959"/>
                <a:gd name="connsiteY33" fmla="*/ 1099524 h 3332231"/>
                <a:gd name="connsiteX34" fmla="*/ 2984422 w 3062959"/>
                <a:gd name="connsiteY34" fmla="*/ 1312697 h 3332231"/>
                <a:gd name="connsiteX35" fmla="*/ 3062959 w 3062959"/>
                <a:gd name="connsiteY35" fmla="*/ 532933 h 3332231"/>
                <a:gd name="connsiteX36" fmla="*/ 1912947 w 3062959"/>
                <a:gd name="connsiteY36" fmla="*/ 757326 h 3332231"/>
                <a:gd name="connsiteX37" fmla="*/ 2036363 w 3062959"/>
                <a:gd name="connsiteY37" fmla="*/ 415127 h 3332231"/>
                <a:gd name="connsiteX38" fmla="*/ 1896118 w 3062959"/>
                <a:gd name="connsiteY38" fmla="*/ 140246 h 3332231"/>
                <a:gd name="connsiteX39" fmla="*/ 1660505 w 3062959"/>
                <a:gd name="connsiteY39" fmla="*/ 0 h 3332231"/>
                <a:gd name="connsiteX40" fmla="*/ 1351966 w 3062959"/>
                <a:gd name="connsiteY40" fmla="*/ 33659 h 3332231"/>
                <a:gd name="connsiteX41" fmla="*/ 1161232 w 3062959"/>
                <a:gd name="connsiteY41" fmla="*/ 179515 h 3332231"/>
                <a:gd name="connsiteX42" fmla="*/ 1071475 w 3062959"/>
                <a:gd name="connsiteY42" fmla="*/ 415127 h 3332231"/>
                <a:gd name="connsiteX43" fmla="*/ 1256599 w 3062959"/>
                <a:gd name="connsiteY4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380015 w 3062959"/>
                <a:gd name="connsiteY21" fmla="*/ 3292962 h 3332231"/>
                <a:gd name="connsiteX22" fmla="*/ 1649286 w 3062959"/>
                <a:gd name="connsiteY22" fmla="*/ 3332231 h 3332231"/>
                <a:gd name="connsiteX23" fmla="*/ 1940996 w 3062959"/>
                <a:gd name="connsiteY23" fmla="*/ 3158327 h 3332231"/>
                <a:gd name="connsiteX24" fmla="*/ 2041973 w 3062959"/>
                <a:gd name="connsiteY24" fmla="*/ 2838567 h 3332231"/>
                <a:gd name="connsiteX25" fmla="*/ 1884898 w 3062959"/>
                <a:gd name="connsiteY25" fmla="*/ 2445880 h 3332231"/>
                <a:gd name="connsiteX26" fmla="*/ 3062959 w 3062959"/>
                <a:gd name="connsiteY26" fmla="*/ 2518807 h 3332231"/>
                <a:gd name="connsiteX27" fmla="*/ 2984422 w 3062959"/>
                <a:gd name="connsiteY27" fmla="*/ 1778312 h 3332231"/>
                <a:gd name="connsiteX28" fmla="*/ 2832957 w 3062959"/>
                <a:gd name="connsiteY28" fmla="*/ 2002705 h 3332231"/>
                <a:gd name="connsiteX29" fmla="*/ 2597345 w 3062959"/>
                <a:gd name="connsiteY29" fmla="*/ 2025144 h 3332231"/>
                <a:gd name="connsiteX30" fmla="*/ 2350513 w 3062959"/>
                <a:gd name="connsiteY30" fmla="*/ 1907338 h 3332231"/>
                <a:gd name="connsiteX31" fmla="*/ 2215877 w 3062959"/>
                <a:gd name="connsiteY31" fmla="*/ 1677335 h 3332231"/>
                <a:gd name="connsiteX32" fmla="*/ 2221487 w 3062959"/>
                <a:gd name="connsiteY32" fmla="*/ 1402454 h 3332231"/>
                <a:gd name="connsiteX33" fmla="*/ 2367342 w 3062959"/>
                <a:gd name="connsiteY33" fmla="*/ 1211721 h 3332231"/>
                <a:gd name="connsiteX34" fmla="*/ 2636613 w 3062959"/>
                <a:gd name="connsiteY34" fmla="*/ 1099524 h 3332231"/>
                <a:gd name="connsiteX35" fmla="*/ 2984422 w 3062959"/>
                <a:gd name="connsiteY35" fmla="*/ 1312697 h 3332231"/>
                <a:gd name="connsiteX36" fmla="*/ 3062959 w 3062959"/>
                <a:gd name="connsiteY36" fmla="*/ 532933 h 3332231"/>
                <a:gd name="connsiteX37" fmla="*/ 1912947 w 3062959"/>
                <a:gd name="connsiteY37" fmla="*/ 757326 h 3332231"/>
                <a:gd name="connsiteX38" fmla="*/ 2036363 w 3062959"/>
                <a:gd name="connsiteY38" fmla="*/ 415127 h 3332231"/>
                <a:gd name="connsiteX39" fmla="*/ 1896118 w 3062959"/>
                <a:gd name="connsiteY39" fmla="*/ 140246 h 3332231"/>
                <a:gd name="connsiteX40" fmla="*/ 1660505 w 3062959"/>
                <a:gd name="connsiteY40" fmla="*/ 0 h 3332231"/>
                <a:gd name="connsiteX41" fmla="*/ 1351966 w 3062959"/>
                <a:gd name="connsiteY41" fmla="*/ 33659 h 3332231"/>
                <a:gd name="connsiteX42" fmla="*/ 1161232 w 3062959"/>
                <a:gd name="connsiteY42" fmla="*/ 179515 h 3332231"/>
                <a:gd name="connsiteX43" fmla="*/ 1071475 w 3062959"/>
                <a:gd name="connsiteY43" fmla="*/ 415127 h 3332231"/>
                <a:gd name="connsiteX44" fmla="*/ 1256599 w 3062959"/>
                <a:gd name="connsiteY4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649286 w 3062959"/>
                <a:gd name="connsiteY23" fmla="*/ 3332231 h 3332231"/>
                <a:gd name="connsiteX24" fmla="*/ 1940996 w 3062959"/>
                <a:gd name="connsiteY24" fmla="*/ 3158327 h 3332231"/>
                <a:gd name="connsiteX25" fmla="*/ 2041973 w 3062959"/>
                <a:gd name="connsiteY25" fmla="*/ 2838567 h 3332231"/>
                <a:gd name="connsiteX26" fmla="*/ 1884898 w 3062959"/>
                <a:gd name="connsiteY26" fmla="*/ 2445880 h 3332231"/>
                <a:gd name="connsiteX27" fmla="*/ 3062959 w 3062959"/>
                <a:gd name="connsiteY27" fmla="*/ 2518807 h 3332231"/>
                <a:gd name="connsiteX28" fmla="*/ 2984422 w 3062959"/>
                <a:gd name="connsiteY28" fmla="*/ 1778312 h 3332231"/>
                <a:gd name="connsiteX29" fmla="*/ 2832957 w 3062959"/>
                <a:gd name="connsiteY29" fmla="*/ 2002705 h 3332231"/>
                <a:gd name="connsiteX30" fmla="*/ 2597345 w 3062959"/>
                <a:gd name="connsiteY30" fmla="*/ 2025144 h 3332231"/>
                <a:gd name="connsiteX31" fmla="*/ 2350513 w 3062959"/>
                <a:gd name="connsiteY31" fmla="*/ 1907338 h 3332231"/>
                <a:gd name="connsiteX32" fmla="*/ 2215877 w 3062959"/>
                <a:gd name="connsiteY32" fmla="*/ 1677335 h 3332231"/>
                <a:gd name="connsiteX33" fmla="*/ 2221487 w 3062959"/>
                <a:gd name="connsiteY33" fmla="*/ 1402454 h 3332231"/>
                <a:gd name="connsiteX34" fmla="*/ 2367342 w 3062959"/>
                <a:gd name="connsiteY34" fmla="*/ 1211721 h 3332231"/>
                <a:gd name="connsiteX35" fmla="*/ 2636613 w 3062959"/>
                <a:gd name="connsiteY35" fmla="*/ 1099524 h 3332231"/>
                <a:gd name="connsiteX36" fmla="*/ 2984422 w 3062959"/>
                <a:gd name="connsiteY36" fmla="*/ 1312697 h 3332231"/>
                <a:gd name="connsiteX37" fmla="*/ 3062959 w 3062959"/>
                <a:gd name="connsiteY37" fmla="*/ 532933 h 3332231"/>
                <a:gd name="connsiteX38" fmla="*/ 1912947 w 3062959"/>
                <a:gd name="connsiteY38" fmla="*/ 757326 h 3332231"/>
                <a:gd name="connsiteX39" fmla="*/ 2036363 w 3062959"/>
                <a:gd name="connsiteY39" fmla="*/ 415127 h 3332231"/>
                <a:gd name="connsiteX40" fmla="*/ 1896118 w 3062959"/>
                <a:gd name="connsiteY40" fmla="*/ 140246 h 3332231"/>
                <a:gd name="connsiteX41" fmla="*/ 1660505 w 3062959"/>
                <a:gd name="connsiteY41" fmla="*/ 0 h 3332231"/>
                <a:gd name="connsiteX42" fmla="*/ 1351966 w 3062959"/>
                <a:gd name="connsiteY42" fmla="*/ 33659 h 3332231"/>
                <a:gd name="connsiteX43" fmla="*/ 1161232 w 3062959"/>
                <a:gd name="connsiteY43" fmla="*/ 179515 h 3332231"/>
                <a:gd name="connsiteX44" fmla="*/ 1071475 w 3062959"/>
                <a:gd name="connsiteY44" fmla="*/ 415127 h 3332231"/>
                <a:gd name="connsiteX45" fmla="*/ 1256599 w 3062959"/>
                <a:gd name="connsiteY4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0019 w 3062959"/>
                <a:gd name="connsiteY25" fmla="*/ 3332231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884898 w 3062959"/>
                <a:gd name="connsiteY29" fmla="*/ 2445880 h 3332231"/>
                <a:gd name="connsiteX30" fmla="*/ 3062959 w 3062959"/>
                <a:gd name="connsiteY30" fmla="*/ 2518807 h 3332231"/>
                <a:gd name="connsiteX31" fmla="*/ 2984422 w 3062959"/>
                <a:gd name="connsiteY31" fmla="*/ 1778312 h 3332231"/>
                <a:gd name="connsiteX32" fmla="*/ 2832957 w 3062959"/>
                <a:gd name="connsiteY32" fmla="*/ 2002705 h 3332231"/>
                <a:gd name="connsiteX33" fmla="*/ 2597345 w 3062959"/>
                <a:gd name="connsiteY33" fmla="*/ 2025144 h 3332231"/>
                <a:gd name="connsiteX34" fmla="*/ 2350513 w 3062959"/>
                <a:gd name="connsiteY34" fmla="*/ 1907338 h 3332231"/>
                <a:gd name="connsiteX35" fmla="*/ 2215877 w 3062959"/>
                <a:gd name="connsiteY35" fmla="*/ 1677335 h 3332231"/>
                <a:gd name="connsiteX36" fmla="*/ 2221487 w 3062959"/>
                <a:gd name="connsiteY36" fmla="*/ 1402454 h 3332231"/>
                <a:gd name="connsiteX37" fmla="*/ 2367342 w 3062959"/>
                <a:gd name="connsiteY37" fmla="*/ 1211721 h 3332231"/>
                <a:gd name="connsiteX38" fmla="*/ 2636613 w 3062959"/>
                <a:gd name="connsiteY38" fmla="*/ 1099524 h 3332231"/>
                <a:gd name="connsiteX39" fmla="*/ 2984422 w 3062959"/>
                <a:gd name="connsiteY39" fmla="*/ 1312697 h 3332231"/>
                <a:gd name="connsiteX40" fmla="*/ 3062959 w 3062959"/>
                <a:gd name="connsiteY40" fmla="*/ 532933 h 3332231"/>
                <a:gd name="connsiteX41" fmla="*/ 1912947 w 3062959"/>
                <a:gd name="connsiteY41" fmla="*/ 757326 h 3332231"/>
                <a:gd name="connsiteX42" fmla="*/ 2036363 w 3062959"/>
                <a:gd name="connsiteY42" fmla="*/ 415127 h 3332231"/>
                <a:gd name="connsiteX43" fmla="*/ 1896118 w 3062959"/>
                <a:gd name="connsiteY43" fmla="*/ 140246 h 3332231"/>
                <a:gd name="connsiteX44" fmla="*/ 1660505 w 3062959"/>
                <a:gd name="connsiteY44" fmla="*/ 0 h 3332231"/>
                <a:gd name="connsiteX45" fmla="*/ 1351966 w 3062959"/>
                <a:gd name="connsiteY45" fmla="*/ 33659 h 3332231"/>
                <a:gd name="connsiteX46" fmla="*/ 1161232 w 3062959"/>
                <a:gd name="connsiteY46" fmla="*/ 179515 h 3332231"/>
                <a:gd name="connsiteX47" fmla="*/ 1071475 w 3062959"/>
                <a:gd name="connsiteY47" fmla="*/ 415127 h 3332231"/>
                <a:gd name="connsiteX48" fmla="*/ 1256599 w 3062959"/>
                <a:gd name="connsiteY4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32957 w 3062959"/>
                <a:gd name="connsiteY33" fmla="*/ 2002705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13924 w 3062959"/>
                <a:gd name="connsiteY43" fmla="*/ 40390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896118 w 3062959"/>
                <a:gd name="connsiteY45" fmla="*/ 140246 h 3332231"/>
                <a:gd name="connsiteX46" fmla="*/ 1660505 w 3062959"/>
                <a:gd name="connsiteY46" fmla="*/ 0 h 3332231"/>
                <a:gd name="connsiteX47" fmla="*/ 1351966 w 3062959"/>
                <a:gd name="connsiteY47" fmla="*/ 33659 h 3332231"/>
                <a:gd name="connsiteX48" fmla="*/ 1161232 w 3062959"/>
                <a:gd name="connsiteY48" fmla="*/ 179515 h 3332231"/>
                <a:gd name="connsiteX49" fmla="*/ 1071475 w 3062959"/>
                <a:gd name="connsiteY49" fmla="*/ 415127 h 3332231"/>
                <a:gd name="connsiteX50" fmla="*/ 1256599 w 3062959"/>
                <a:gd name="connsiteY5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660505 w 3062959"/>
                <a:gd name="connsiteY47" fmla="*/ 0 h 3332231"/>
                <a:gd name="connsiteX48" fmla="*/ 1351966 w 3062959"/>
                <a:gd name="connsiteY48" fmla="*/ 33659 h 3332231"/>
                <a:gd name="connsiteX49" fmla="*/ 1161232 w 3062959"/>
                <a:gd name="connsiteY49" fmla="*/ 179515 h 3332231"/>
                <a:gd name="connsiteX50" fmla="*/ 1071475 w 3062959"/>
                <a:gd name="connsiteY50" fmla="*/ 415127 h 3332231"/>
                <a:gd name="connsiteX51" fmla="*/ 1256599 w 3062959"/>
                <a:gd name="connsiteY5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351966 w 3062959"/>
                <a:gd name="connsiteY49" fmla="*/ 33659 h 3332231"/>
                <a:gd name="connsiteX50" fmla="*/ 1161232 w 3062959"/>
                <a:gd name="connsiteY50" fmla="*/ 179515 h 3332231"/>
                <a:gd name="connsiteX51" fmla="*/ 1071475 w 3062959"/>
                <a:gd name="connsiteY51" fmla="*/ 415127 h 3332231"/>
                <a:gd name="connsiteX52" fmla="*/ 1256599 w 3062959"/>
                <a:gd name="connsiteY5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161232 w 3062959"/>
                <a:gd name="connsiteY51" fmla="*/ 179515 h 3332231"/>
                <a:gd name="connsiteX52" fmla="*/ 1071475 w 3062959"/>
                <a:gd name="connsiteY52" fmla="*/ 415127 h 3332231"/>
                <a:gd name="connsiteX53" fmla="*/ 1256599 w 3062959"/>
                <a:gd name="connsiteY5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71475 w 3062959"/>
                <a:gd name="connsiteY53" fmla="*/ 415127 h 3332231"/>
                <a:gd name="connsiteX54" fmla="*/ 1256599 w 3062959"/>
                <a:gd name="connsiteY5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256599 w 3062959"/>
                <a:gd name="connsiteY5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256599 w 3062959"/>
                <a:gd name="connsiteY0" fmla="*/ 746106 h 3332231"/>
                <a:gd name="connsiteX1" fmla="*/ 230002 w 3062959"/>
                <a:gd name="connsiteY1" fmla="*/ 63952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956373 w 2956373"/>
                <a:gd name="connsiteY31" fmla="*/ 251880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748810 w 2956373"/>
                <a:gd name="connsiteY31" fmla="*/ 250197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14901 w 2877836"/>
                <a:gd name="connsiteY36" fmla="*/ 1626847 h 3332231"/>
                <a:gd name="connsiteX37" fmla="*/ 2120510 w 2877836"/>
                <a:gd name="connsiteY37" fmla="*/ 1368795 h 3332231"/>
                <a:gd name="connsiteX38" fmla="*/ 2260756 w 2877836"/>
                <a:gd name="connsiteY38" fmla="*/ 1211721 h 3332231"/>
                <a:gd name="connsiteX39" fmla="*/ 2558076 w 2877836"/>
                <a:gd name="connsiteY39" fmla="*/ 1161232 h 3332231"/>
                <a:gd name="connsiteX40" fmla="*/ 2877836 w 2877836"/>
                <a:gd name="connsiteY40" fmla="*/ 1312697 h 3332231"/>
                <a:gd name="connsiteX41" fmla="*/ 2760029 w 2877836"/>
                <a:gd name="connsiteY41" fmla="*/ 577812 h 3332231"/>
                <a:gd name="connsiteX42" fmla="*/ 1806361 w 2877836"/>
                <a:gd name="connsiteY42" fmla="*/ 757326 h 3332231"/>
                <a:gd name="connsiteX43" fmla="*/ 1868069 w 2877836"/>
                <a:gd name="connsiteY43" fmla="*/ 611470 h 3332231"/>
                <a:gd name="connsiteX44" fmla="*/ 1907338 w 2877836"/>
                <a:gd name="connsiteY44" fmla="*/ 403907 h 3332231"/>
                <a:gd name="connsiteX45" fmla="*/ 1873678 w 2877836"/>
                <a:gd name="connsiteY45" fmla="*/ 258052 h 3332231"/>
                <a:gd name="connsiteX46" fmla="*/ 1789532 w 2877836"/>
                <a:gd name="connsiteY46" fmla="*/ 140246 h 3332231"/>
                <a:gd name="connsiteX47" fmla="*/ 1688555 w 2877836"/>
                <a:gd name="connsiteY47" fmla="*/ 67318 h 3332231"/>
                <a:gd name="connsiteX48" fmla="*/ 1553919 w 2877836"/>
                <a:gd name="connsiteY48" fmla="*/ 0 h 3332231"/>
                <a:gd name="connsiteX49" fmla="*/ 1380015 w 2877836"/>
                <a:gd name="connsiteY49" fmla="*/ 0 h 3332231"/>
                <a:gd name="connsiteX50" fmla="*/ 1245380 w 2877836"/>
                <a:gd name="connsiteY50" fmla="*/ 33659 h 3332231"/>
                <a:gd name="connsiteX51" fmla="*/ 1127573 w 2877836"/>
                <a:gd name="connsiteY51" fmla="*/ 100977 h 3332231"/>
                <a:gd name="connsiteX52" fmla="*/ 1054646 w 2877836"/>
                <a:gd name="connsiteY52" fmla="*/ 179515 h 3332231"/>
                <a:gd name="connsiteX53" fmla="*/ 992937 w 2877836"/>
                <a:gd name="connsiteY53" fmla="*/ 263661 h 3332231"/>
                <a:gd name="connsiteX54" fmla="*/ 964889 w 2877836"/>
                <a:gd name="connsiteY54" fmla="*/ 415127 h 3332231"/>
                <a:gd name="connsiteX55" fmla="*/ 998547 w 2877836"/>
                <a:gd name="connsiteY55" fmla="*/ 555372 h 3332231"/>
                <a:gd name="connsiteX56" fmla="*/ 1150013 w 2877836"/>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120510 w 2877836"/>
                <a:gd name="connsiteY38" fmla="*/ 1368795 h 3332231"/>
                <a:gd name="connsiteX39" fmla="*/ 2260756 w 2877836"/>
                <a:gd name="connsiteY39" fmla="*/ 1211721 h 3332231"/>
                <a:gd name="connsiteX40" fmla="*/ 2558076 w 2877836"/>
                <a:gd name="connsiteY40" fmla="*/ 1161232 h 3332231"/>
                <a:gd name="connsiteX41" fmla="*/ 2877836 w 2877836"/>
                <a:gd name="connsiteY41" fmla="*/ 1312697 h 3332231"/>
                <a:gd name="connsiteX42" fmla="*/ 2760029 w 2877836"/>
                <a:gd name="connsiteY42" fmla="*/ 577812 h 3332231"/>
                <a:gd name="connsiteX43" fmla="*/ 1806361 w 2877836"/>
                <a:gd name="connsiteY43" fmla="*/ 757326 h 3332231"/>
                <a:gd name="connsiteX44" fmla="*/ 1868069 w 2877836"/>
                <a:gd name="connsiteY44" fmla="*/ 611470 h 3332231"/>
                <a:gd name="connsiteX45" fmla="*/ 1907338 w 2877836"/>
                <a:gd name="connsiteY45" fmla="*/ 403907 h 3332231"/>
                <a:gd name="connsiteX46" fmla="*/ 1873678 w 2877836"/>
                <a:gd name="connsiteY46" fmla="*/ 258052 h 3332231"/>
                <a:gd name="connsiteX47" fmla="*/ 1789532 w 2877836"/>
                <a:gd name="connsiteY47" fmla="*/ 140246 h 3332231"/>
                <a:gd name="connsiteX48" fmla="*/ 1688555 w 2877836"/>
                <a:gd name="connsiteY48" fmla="*/ 67318 h 3332231"/>
                <a:gd name="connsiteX49" fmla="*/ 1553919 w 2877836"/>
                <a:gd name="connsiteY49" fmla="*/ 0 h 3332231"/>
                <a:gd name="connsiteX50" fmla="*/ 1380015 w 2877836"/>
                <a:gd name="connsiteY50" fmla="*/ 0 h 3332231"/>
                <a:gd name="connsiteX51" fmla="*/ 1245380 w 2877836"/>
                <a:gd name="connsiteY51" fmla="*/ 33659 h 3332231"/>
                <a:gd name="connsiteX52" fmla="*/ 1127573 w 2877836"/>
                <a:gd name="connsiteY52" fmla="*/ 100977 h 3332231"/>
                <a:gd name="connsiteX53" fmla="*/ 1054646 w 2877836"/>
                <a:gd name="connsiteY53" fmla="*/ 179515 h 3332231"/>
                <a:gd name="connsiteX54" fmla="*/ 992937 w 2877836"/>
                <a:gd name="connsiteY54" fmla="*/ 263661 h 3332231"/>
                <a:gd name="connsiteX55" fmla="*/ 964889 w 2877836"/>
                <a:gd name="connsiteY55" fmla="*/ 415127 h 3332231"/>
                <a:gd name="connsiteX56" fmla="*/ 998547 w 2877836"/>
                <a:gd name="connsiteY56" fmla="*/ 555372 h 3332231"/>
                <a:gd name="connsiteX57" fmla="*/ 1150013 w 2877836"/>
                <a:gd name="connsiteY57"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260756 w 2877836"/>
                <a:gd name="connsiteY40" fmla="*/ 1211721 h 3332231"/>
                <a:gd name="connsiteX41" fmla="*/ 2558076 w 2877836"/>
                <a:gd name="connsiteY41" fmla="*/ 1161232 h 3332231"/>
                <a:gd name="connsiteX42" fmla="*/ 2877836 w 2877836"/>
                <a:gd name="connsiteY42" fmla="*/ 1312697 h 3332231"/>
                <a:gd name="connsiteX43" fmla="*/ 2760029 w 2877836"/>
                <a:gd name="connsiteY43" fmla="*/ 577812 h 3332231"/>
                <a:gd name="connsiteX44" fmla="*/ 1806361 w 2877836"/>
                <a:gd name="connsiteY44" fmla="*/ 757326 h 3332231"/>
                <a:gd name="connsiteX45" fmla="*/ 1868069 w 2877836"/>
                <a:gd name="connsiteY45" fmla="*/ 611470 h 3332231"/>
                <a:gd name="connsiteX46" fmla="*/ 1907338 w 2877836"/>
                <a:gd name="connsiteY46" fmla="*/ 403907 h 3332231"/>
                <a:gd name="connsiteX47" fmla="*/ 1873678 w 2877836"/>
                <a:gd name="connsiteY47" fmla="*/ 258052 h 3332231"/>
                <a:gd name="connsiteX48" fmla="*/ 1789532 w 2877836"/>
                <a:gd name="connsiteY48" fmla="*/ 140246 h 3332231"/>
                <a:gd name="connsiteX49" fmla="*/ 1688555 w 2877836"/>
                <a:gd name="connsiteY49" fmla="*/ 67318 h 3332231"/>
                <a:gd name="connsiteX50" fmla="*/ 1553919 w 2877836"/>
                <a:gd name="connsiteY50" fmla="*/ 0 h 3332231"/>
                <a:gd name="connsiteX51" fmla="*/ 1380015 w 2877836"/>
                <a:gd name="connsiteY51" fmla="*/ 0 h 3332231"/>
                <a:gd name="connsiteX52" fmla="*/ 1245380 w 2877836"/>
                <a:gd name="connsiteY52" fmla="*/ 33659 h 3332231"/>
                <a:gd name="connsiteX53" fmla="*/ 1127573 w 2877836"/>
                <a:gd name="connsiteY53" fmla="*/ 100977 h 3332231"/>
                <a:gd name="connsiteX54" fmla="*/ 1054646 w 2877836"/>
                <a:gd name="connsiteY54" fmla="*/ 179515 h 3332231"/>
                <a:gd name="connsiteX55" fmla="*/ 992937 w 2877836"/>
                <a:gd name="connsiteY55" fmla="*/ 263661 h 3332231"/>
                <a:gd name="connsiteX56" fmla="*/ 964889 w 2877836"/>
                <a:gd name="connsiteY56" fmla="*/ 415127 h 3332231"/>
                <a:gd name="connsiteX57" fmla="*/ 998547 w 2877836"/>
                <a:gd name="connsiteY57" fmla="*/ 555372 h 3332231"/>
                <a:gd name="connsiteX58" fmla="*/ 1150013 w 2877836"/>
                <a:gd name="connsiteY58"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558076 w 2877836"/>
                <a:gd name="connsiteY42" fmla="*/ 1161232 h 3332231"/>
                <a:gd name="connsiteX43" fmla="*/ 2877836 w 2877836"/>
                <a:gd name="connsiteY43" fmla="*/ 1312697 h 3332231"/>
                <a:gd name="connsiteX44" fmla="*/ 2760029 w 2877836"/>
                <a:gd name="connsiteY44" fmla="*/ 577812 h 3332231"/>
                <a:gd name="connsiteX45" fmla="*/ 1806361 w 2877836"/>
                <a:gd name="connsiteY45" fmla="*/ 757326 h 3332231"/>
                <a:gd name="connsiteX46" fmla="*/ 1868069 w 2877836"/>
                <a:gd name="connsiteY46" fmla="*/ 611470 h 3332231"/>
                <a:gd name="connsiteX47" fmla="*/ 1907338 w 2877836"/>
                <a:gd name="connsiteY47" fmla="*/ 403907 h 3332231"/>
                <a:gd name="connsiteX48" fmla="*/ 1873678 w 2877836"/>
                <a:gd name="connsiteY48" fmla="*/ 258052 h 3332231"/>
                <a:gd name="connsiteX49" fmla="*/ 1789532 w 2877836"/>
                <a:gd name="connsiteY49" fmla="*/ 140246 h 3332231"/>
                <a:gd name="connsiteX50" fmla="*/ 1688555 w 2877836"/>
                <a:gd name="connsiteY50" fmla="*/ 67318 h 3332231"/>
                <a:gd name="connsiteX51" fmla="*/ 1553919 w 2877836"/>
                <a:gd name="connsiteY51" fmla="*/ 0 h 3332231"/>
                <a:gd name="connsiteX52" fmla="*/ 1380015 w 2877836"/>
                <a:gd name="connsiteY52" fmla="*/ 0 h 3332231"/>
                <a:gd name="connsiteX53" fmla="*/ 1245380 w 2877836"/>
                <a:gd name="connsiteY53" fmla="*/ 33659 h 3332231"/>
                <a:gd name="connsiteX54" fmla="*/ 1127573 w 2877836"/>
                <a:gd name="connsiteY54" fmla="*/ 100977 h 3332231"/>
                <a:gd name="connsiteX55" fmla="*/ 1054646 w 2877836"/>
                <a:gd name="connsiteY55" fmla="*/ 179515 h 3332231"/>
                <a:gd name="connsiteX56" fmla="*/ 992937 w 2877836"/>
                <a:gd name="connsiteY56" fmla="*/ 263661 h 3332231"/>
                <a:gd name="connsiteX57" fmla="*/ 964889 w 2877836"/>
                <a:gd name="connsiteY57" fmla="*/ 415127 h 3332231"/>
                <a:gd name="connsiteX58" fmla="*/ 998547 w 2877836"/>
                <a:gd name="connsiteY58" fmla="*/ 555372 h 3332231"/>
                <a:gd name="connsiteX59" fmla="*/ 1150013 w 2877836"/>
                <a:gd name="connsiteY59"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877836 w 2877836"/>
                <a:gd name="connsiteY44" fmla="*/ 1312697 h 3332231"/>
                <a:gd name="connsiteX45" fmla="*/ 2760029 w 2877836"/>
                <a:gd name="connsiteY45" fmla="*/ 577812 h 3332231"/>
                <a:gd name="connsiteX46" fmla="*/ 1806361 w 2877836"/>
                <a:gd name="connsiteY46" fmla="*/ 757326 h 3332231"/>
                <a:gd name="connsiteX47" fmla="*/ 1868069 w 2877836"/>
                <a:gd name="connsiteY47" fmla="*/ 611470 h 3332231"/>
                <a:gd name="connsiteX48" fmla="*/ 1907338 w 2877836"/>
                <a:gd name="connsiteY48" fmla="*/ 403907 h 3332231"/>
                <a:gd name="connsiteX49" fmla="*/ 1873678 w 2877836"/>
                <a:gd name="connsiteY49" fmla="*/ 258052 h 3332231"/>
                <a:gd name="connsiteX50" fmla="*/ 1789532 w 2877836"/>
                <a:gd name="connsiteY50" fmla="*/ 140246 h 3332231"/>
                <a:gd name="connsiteX51" fmla="*/ 1688555 w 2877836"/>
                <a:gd name="connsiteY51" fmla="*/ 67318 h 3332231"/>
                <a:gd name="connsiteX52" fmla="*/ 1553919 w 2877836"/>
                <a:gd name="connsiteY52" fmla="*/ 0 h 3332231"/>
                <a:gd name="connsiteX53" fmla="*/ 1380015 w 2877836"/>
                <a:gd name="connsiteY53" fmla="*/ 0 h 3332231"/>
                <a:gd name="connsiteX54" fmla="*/ 1245380 w 2877836"/>
                <a:gd name="connsiteY54" fmla="*/ 33659 h 3332231"/>
                <a:gd name="connsiteX55" fmla="*/ 1127573 w 2877836"/>
                <a:gd name="connsiteY55" fmla="*/ 100977 h 3332231"/>
                <a:gd name="connsiteX56" fmla="*/ 1054646 w 2877836"/>
                <a:gd name="connsiteY56" fmla="*/ 179515 h 3332231"/>
                <a:gd name="connsiteX57" fmla="*/ 992937 w 2877836"/>
                <a:gd name="connsiteY57" fmla="*/ 263661 h 3332231"/>
                <a:gd name="connsiteX58" fmla="*/ 964889 w 2877836"/>
                <a:gd name="connsiteY58" fmla="*/ 415127 h 3332231"/>
                <a:gd name="connsiteX59" fmla="*/ 998547 w 2877836"/>
                <a:gd name="connsiteY59" fmla="*/ 555372 h 3332231"/>
                <a:gd name="connsiteX60" fmla="*/ 1150013 w 2877836"/>
                <a:gd name="connsiteY60"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715151 w 2877836"/>
                <a:gd name="connsiteY44" fmla="*/ 1200501 h 3332231"/>
                <a:gd name="connsiteX45" fmla="*/ 2877836 w 2877836"/>
                <a:gd name="connsiteY45" fmla="*/ 1312697 h 3332231"/>
                <a:gd name="connsiteX46" fmla="*/ 2760029 w 2877836"/>
                <a:gd name="connsiteY46" fmla="*/ 577812 h 3332231"/>
                <a:gd name="connsiteX47" fmla="*/ 1806361 w 2877836"/>
                <a:gd name="connsiteY47" fmla="*/ 757326 h 3332231"/>
                <a:gd name="connsiteX48" fmla="*/ 1868069 w 2877836"/>
                <a:gd name="connsiteY48" fmla="*/ 611470 h 3332231"/>
                <a:gd name="connsiteX49" fmla="*/ 1907338 w 2877836"/>
                <a:gd name="connsiteY49" fmla="*/ 403907 h 3332231"/>
                <a:gd name="connsiteX50" fmla="*/ 1873678 w 2877836"/>
                <a:gd name="connsiteY50" fmla="*/ 258052 h 3332231"/>
                <a:gd name="connsiteX51" fmla="*/ 1789532 w 2877836"/>
                <a:gd name="connsiteY51" fmla="*/ 140246 h 3332231"/>
                <a:gd name="connsiteX52" fmla="*/ 1688555 w 2877836"/>
                <a:gd name="connsiteY52" fmla="*/ 67318 h 3332231"/>
                <a:gd name="connsiteX53" fmla="*/ 1553919 w 2877836"/>
                <a:gd name="connsiteY53" fmla="*/ 0 h 3332231"/>
                <a:gd name="connsiteX54" fmla="*/ 1380015 w 2877836"/>
                <a:gd name="connsiteY54" fmla="*/ 0 h 3332231"/>
                <a:gd name="connsiteX55" fmla="*/ 1245380 w 2877836"/>
                <a:gd name="connsiteY55" fmla="*/ 33659 h 3332231"/>
                <a:gd name="connsiteX56" fmla="*/ 1127573 w 2877836"/>
                <a:gd name="connsiteY56" fmla="*/ 100977 h 3332231"/>
                <a:gd name="connsiteX57" fmla="*/ 1054646 w 2877836"/>
                <a:gd name="connsiteY57" fmla="*/ 179515 h 3332231"/>
                <a:gd name="connsiteX58" fmla="*/ 992937 w 2877836"/>
                <a:gd name="connsiteY58" fmla="*/ 263661 h 3332231"/>
                <a:gd name="connsiteX59" fmla="*/ 964889 w 2877836"/>
                <a:gd name="connsiteY59" fmla="*/ 415127 h 3332231"/>
                <a:gd name="connsiteX60" fmla="*/ 998547 w 2877836"/>
                <a:gd name="connsiteY60" fmla="*/ 555372 h 3332231"/>
                <a:gd name="connsiteX61" fmla="*/ 1150013 w 2877836"/>
                <a:gd name="connsiteY61"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15151 w 2877836"/>
                <a:gd name="connsiteY33" fmla="*/ 1924168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77836" h="3332231">
                  <a:moveTo>
                    <a:pt x="1150013" y="746106"/>
                  </a:moveTo>
                  <a:lnTo>
                    <a:pt x="123416" y="639520"/>
                  </a:lnTo>
                  <a:lnTo>
                    <a:pt x="0" y="1318307"/>
                  </a:lnTo>
                  <a:lnTo>
                    <a:pt x="151465" y="1172452"/>
                  </a:lnTo>
                  <a:lnTo>
                    <a:pt x="370248" y="1093915"/>
                  </a:lnTo>
                  <a:lnTo>
                    <a:pt x="549762" y="1166842"/>
                  </a:lnTo>
                  <a:lnTo>
                    <a:pt x="667569" y="1267819"/>
                  </a:lnTo>
                  <a:lnTo>
                    <a:pt x="757326" y="1402454"/>
                  </a:lnTo>
                  <a:lnTo>
                    <a:pt x="779765" y="1593188"/>
                  </a:lnTo>
                  <a:lnTo>
                    <a:pt x="751716" y="1739043"/>
                  </a:lnTo>
                  <a:lnTo>
                    <a:pt x="628300" y="1901728"/>
                  </a:lnTo>
                  <a:lnTo>
                    <a:pt x="488054" y="2002705"/>
                  </a:lnTo>
                  <a:lnTo>
                    <a:pt x="297321" y="2036364"/>
                  </a:lnTo>
                  <a:lnTo>
                    <a:pt x="134636" y="1974656"/>
                  </a:lnTo>
                  <a:lnTo>
                    <a:pt x="0" y="1800751"/>
                  </a:lnTo>
                  <a:lnTo>
                    <a:pt x="95367" y="2507588"/>
                  </a:lnTo>
                  <a:lnTo>
                    <a:pt x="1150013" y="2423441"/>
                  </a:lnTo>
                  <a:lnTo>
                    <a:pt x="1032206" y="2586125"/>
                  </a:lnTo>
                  <a:lnTo>
                    <a:pt x="964889" y="2754420"/>
                  </a:lnTo>
                  <a:lnTo>
                    <a:pt x="953669" y="2950763"/>
                  </a:lnTo>
                  <a:lnTo>
                    <a:pt x="1037816" y="3135888"/>
                  </a:lnTo>
                  <a:lnTo>
                    <a:pt x="1144402" y="3242474"/>
                  </a:lnTo>
                  <a:lnTo>
                    <a:pt x="1273429" y="3292962"/>
                  </a:lnTo>
                  <a:lnTo>
                    <a:pt x="1391234" y="3332231"/>
                  </a:lnTo>
                  <a:lnTo>
                    <a:pt x="1542700" y="3332231"/>
                  </a:lnTo>
                  <a:lnTo>
                    <a:pt x="1739043" y="3253693"/>
                  </a:lnTo>
                  <a:lnTo>
                    <a:pt x="1834410" y="3158327"/>
                  </a:lnTo>
                  <a:lnTo>
                    <a:pt x="1924167" y="3012471"/>
                  </a:lnTo>
                  <a:lnTo>
                    <a:pt x="1935387" y="2838567"/>
                  </a:lnTo>
                  <a:lnTo>
                    <a:pt x="1879288" y="2636614"/>
                  </a:lnTo>
                  <a:lnTo>
                    <a:pt x="1778312" y="2445880"/>
                  </a:lnTo>
                  <a:lnTo>
                    <a:pt x="2748810" y="2501977"/>
                  </a:lnTo>
                  <a:lnTo>
                    <a:pt x="2877836" y="1778312"/>
                  </a:lnTo>
                  <a:lnTo>
                    <a:pt x="2715151" y="1924168"/>
                  </a:lnTo>
                  <a:lnTo>
                    <a:pt x="2513198" y="1985875"/>
                  </a:lnTo>
                  <a:lnTo>
                    <a:pt x="2350513" y="1946606"/>
                  </a:lnTo>
                  <a:lnTo>
                    <a:pt x="2238318" y="1879289"/>
                  </a:lnTo>
                  <a:lnTo>
                    <a:pt x="2159779" y="1755873"/>
                  </a:lnTo>
                  <a:lnTo>
                    <a:pt x="2114901" y="1626847"/>
                  </a:lnTo>
                  <a:lnTo>
                    <a:pt x="2092461" y="1480992"/>
                  </a:lnTo>
                  <a:lnTo>
                    <a:pt x="2120510" y="1368795"/>
                  </a:lnTo>
                  <a:lnTo>
                    <a:pt x="2187828" y="1273428"/>
                  </a:lnTo>
                  <a:lnTo>
                    <a:pt x="2260756" y="1211721"/>
                  </a:lnTo>
                  <a:lnTo>
                    <a:pt x="2401001" y="1161232"/>
                  </a:lnTo>
                  <a:lnTo>
                    <a:pt x="2558076" y="1161232"/>
                  </a:lnTo>
                  <a:lnTo>
                    <a:pt x="2715151" y="1200501"/>
                  </a:lnTo>
                  <a:lnTo>
                    <a:pt x="2877836" y="1312697"/>
                  </a:lnTo>
                  <a:lnTo>
                    <a:pt x="2760029" y="577812"/>
                  </a:lnTo>
                  <a:lnTo>
                    <a:pt x="1806361" y="757326"/>
                  </a:lnTo>
                  <a:lnTo>
                    <a:pt x="1868069" y="611470"/>
                  </a:lnTo>
                  <a:lnTo>
                    <a:pt x="1907338" y="403907"/>
                  </a:lnTo>
                  <a:lnTo>
                    <a:pt x="1873678" y="258052"/>
                  </a:lnTo>
                  <a:lnTo>
                    <a:pt x="1789532" y="140246"/>
                  </a:lnTo>
                  <a:lnTo>
                    <a:pt x="1688555" y="67318"/>
                  </a:lnTo>
                  <a:lnTo>
                    <a:pt x="1553919" y="0"/>
                  </a:lnTo>
                  <a:lnTo>
                    <a:pt x="1380015" y="0"/>
                  </a:lnTo>
                  <a:lnTo>
                    <a:pt x="1245380" y="33659"/>
                  </a:lnTo>
                  <a:lnTo>
                    <a:pt x="1127573" y="100977"/>
                  </a:lnTo>
                  <a:lnTo>
                    <a:pt x="1054646" y="179515"/>
                  </a:lnTo>
                  <a:lnTo>
                    <a:pt x="992937" y="263661"/>
                  </a:lnTo>
                  <a:lnTo>
                    <a:pt x="964889" y="415127"/>
                  </a:lnTo>
                  <a:lnTo>
                    <a:pt x="998547" y="555372"/>
                  </a:lnTo>
                  <a:lnTo>
                    <a:pt x="1150013" y="746106"/>
                  </a:lnTo>
                  <a:close/>
                </a:path>
              </a:pathLst>
            </a:custGeom>
            <a:solidFill>
              <a:schemeClr val="bg1">
                <a:lumMod val="65000"/>
              </a:schemeClr>
            </a:solidFill>
            <a:ln>
              <a:solidFill>
                <a:schemeClr val="bg1">
                  <a:lumMod val="50000"/>
                </a:schemeClr>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grpSp>
          <p:nvGrpSpPr>
            <p:cNvPr id="27" name="Group 26"/>
            <p:cNvGrpSpPr/>
            <p:nvPr/>
          </p:nvGrpSpPr>
          <p:grpSpPr>
            <a:xfrm>
              <a:off x="4211438" y="3252333"/>
              <a:ext cx="2386063" cy="2476730"/>
              <a:chOff x="3372942" y="1830574"/>
              <a:chExt cx="2386063" cy="2476730"/>
            </a:xfrm>
          </p:grpSpPr>
          <p:sp>
            <p:nvSpPr>
              <p:cNvPr id="17" name="Freeform 16"/>
              <p:cNvSpPr/>
              <p:nvPr/>
            </p:nvSpPr>
            <p:spPr>
              <a:xfrm>
                <a:off x="3372942" y="1830574"/>
                <a:ext cx="2386063" cy="2476730"/>
              </a:xfrm>
              <a:custGeom>
                <a:avLst/>
                <a:gdLst>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79289 w 2877836"/>
                  <a:gd name="connsiteY29" fmla="*/ 667569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150013 w 2877836"/>
                  <a:gd name="connsiteY0" fmla="*/ 746106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38794 w 2877836"/>
                  <a:gd name="connsiteY10" fmla="*/ 2473929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50013 w 2877836"/>
                  <a:gd name="connsiteY10" fmla="*/ 2423441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256599 w 2984422"/>
                  <a:gd name="connsiteY0" fmla="*/ 746106 h 3332231"/>
                  <a:gd name="connsiteX1" fmla="*/ 112196 w 2984422"/>
                  <a:gd name="connsiteY1" fmla="*/ 650739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2984422"/>
                  <a:gd name="connsiteY0" fmla="*/ 746106 h 3332231"/>
                  <a:gd name="connsiteX1" fmla="*/ 0 w 2984422"/>
                  <a:gd name="connsiteY1" fmla="*/ 622690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2984422 w 3062959"/>
                  <a:gd name="connsiteY18" fmla="*/ 253563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3062959 w 3062959"/>
                  <a:gd name="connsiteY18" fmla="*/ 251880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774155 w 3062959"/>
                  <a:gd name="connsiteY5" fmla="*/ 1267819 h 3332231"/>
                  <a:gd name="connsiteX6" fmla="*/ 886351 w 3062959"/>
                  <a:gd name="connsiteY6" fmla="*/ 1593188 h 3332231"/>
                  <a:gd name="connsiteX7" fmla="*/ 734886 w 3062959"/>
                  <a:gd name="connsiteY7" fmla="*/ 1901728 h 3332231"/>
                  <a:gd name="connsiteX8" fmla="*/ 403907 w 3062959"/>
                  <a:gd name="connsiteY8" fmla="*/ 2036364 h 3332231"/>
                  <a:gd name="connsiteX9" fmla="*/ 106586 w 3062959"/>
                  <a:gd name="connsiteY9" fmla="*/ 1800751 h 3332231"/>
                  <a:gd name="connsiteX10" fmla="*/ 0 w 3062959"/>
                  <a:gd name="connsiteY10" fmla="*/ 2518807 h 3332231"/>
                  <a:gd name="connsiteX11" fmla="*/ 1256599 w 3062959"/>
                  <a:gd name="connsiteY11" fmla="*/ 2423441 h 3332231"/>
                  <a:gd name="connsiteX12" fmla="*/ 1071475 w 3062959"/>
                  <a:gd name="connsiteY12" fmla="*/ 2754420 h 3332231"/>
                  <a:gd name="connsiteX13" fmla="*/ 1144402 w 3062959"/>
                  <a:gd name="connsiteY13" fmla="*/ 3135888 h 3332231"/>
                  <a:gd name="connsiteX14" fmla="*/ 1380015 w 3062959"/>
                  <a:gd name="connsiteY14" fmla="*/ 3292962 h 3332231"/>
                  <a:gd name="connsiteX15" fmla="*/ 1649286 w 3062959"/>
                  <a:gd name="connsiteY15" fmla="*/ 3332231 h 3332231"/>
                  <a:gd name="connsiteX16" fmla="*/ 1940996 w 3062959"/>
                  <a:gd name="connsiteY16" fmla="*/ 3158327 h 3332231"/>
                  <a:gd name="connsiteX17" fmla="*/ 2041973 w 3062959"/>
                  <a:gd name="connsiteY17" fmla="*/ 2838567 h 3332231"/>
                  <a:gd name="connsiteX18" fmla="*/ 1884898 w 3062959"/>
                  <a:gd name="connsiteY18" fmla="*/ 2445880 h 3332231"/>
                  <a:gd name="connsiteX19" fmla="*/ 3062959 w 3062959"/>
                  <a:gd name="connsiteY19" fmla="*/ 2518807 h 3332231"/>
                  <a:gd name="connsiteX20" fmla="*/ 2984422 w 3062959"/>
                  <a:gd name="connsiteY20" fmla="*/ 1778312 h 3332231"/>
                  <a:gd name="connsiteX21" fmla="*/ 2832957 w 3062959"/>
                  <a:gd name="connsiteY21" fmla="*/ 2002705 h 3332231"/>
                  <a:gd name="connsiteX22" fmla="*/ 2597345 w 3062959"/>
                  <a:gd name="connsiteY22" fmla="*/ 2025144 h 3332231"/>
                  <a:gd name="connsiteX23" fmla="*/ 2350513 w 3062959"/>
                  <a:gd name="connsiteY23" fmla="*/ 1907338 h 3332231"/>
                  <a:gd name="connsiteX24" fmla="*/ 2215877 w 3062959"/>
                  <a:gd name="connsiteY24" fmla="*/ 1677335 h 3332231"/>
                  <a:gd name="connsiteX25" fmla="*/ 2221487 w 3062959"/>
                  <a:gd name="connsiteY25" fmla="*/ 1402454 h 3332231"/>
                  <a:gd name="connsiteX26" fmla="*/ 2367342 w 3062959"/>
                  <a:gd name="connsiteY26" fmla="*/ 1211721 h 3332231"/>
                  <a:gd name="connsiteX27" fmla="*/ 2636613 w 3062959"/>
                  <a:gd name="connsiteY27" fmla="*/ 1099524 h 3332231"/>
                  <a:gd name="connsiteX28" fmla="*/ 2984422 w 3062959"/>
                  <a:gd name="connsiteY28" fmla="*/ 1312697 h 3332231"/>
                  <a:gd name="connsiteX29" fmla="*/ 3062959 w 3062959"/>
                  <a:gd name="connsiteY29" fmla="*/ 532933 h 3332231"/>
                  <a:gd name="connsiteX30" fmla="*/ 1912947 w 3062959"/>
                  <a:gd name="connsiteY30" fmla="*/ 757326 h 3332231"/>
                  <a:gd name="connsiteX31" fmla="*/ 2036363 w 3062959"/>
                  <a:gd name="connsiteY31" fmla="*/ 415127 h 3332231"/>
                  <a:gd name="connsiteX32" fmla="*/ 1896118 w 3062959"/>
                  <a:gd name="connsiteY32" fmla="*/ 140246 h 3332231"/>
                  <a:gd name="connsiteX33" fmla="*/ 1660505 w 3062959"/>
                  <a:gd name="connsiteY33" fmla="*/ 0 h 3332231"/>
                  <a:gd name="connsiteX34" fmla="*/ 1351966 w 3062959"/>
                  <a:gd name="connsiteY34" fmla="*/ 33659 h 3332231"/>
                  <a:gd name="connsiteX35" fmla="*/ 1161232 w 3062959"/>
                  <a:gd name="connsiteY35" fmla="*/ 179515 h 3332231"/>
                  <a:gd name="connsiteX36" fmla="*/ 1071475 w 3062959"/>
                  <a:gd name="connsiteY36" fmla="*/ 415127 h 3332231"/>
                  <a:gd name="connsiteX37" fmla="*/ 1256599 w 3062959"/>
                  <a:gd name="connsiteY3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86351 w 3062959"/>
                  <a:gd name="connsiteY7" fmla="*/ 1593188 h 3332231"/>
                  <a:gd name="connsiteX8" fmla="*/ 734886 w 3062959"/>
                  <a:gd name="connsiteY8" fmla="*/ 1901728 h 3332231"/>
                  <a:gd name="connsiteX9" fmla="*/ 403907 w 3062959"/>
                  <a:gd name="connsiteY9" fmla="*/ 2036364 h 3332231"/>
                  <a:gd name="connsiteX10" fmla="*/ 106586 w 3062959"/>
                  <a:gd name="connsiteY10" fmla="*/ 1800751 h 3332231"/>
                  <a:gd name="connsiteX11" fmla="*/ 0 w 3062959"/>
                  <a:gd name="connsiteY11" fmla="*/ 2518807 h 3332231"/>
                  <a:gd name="connsiteX12" fmla="*/ 1256599 w 3062959"/>
                  <a:gd name="connsiteY12" fmla="*/ 2423441 h 3332231"/>
                  <a:gd name="connsiteX13" fmla="*/ 1071475 w 3062959"/>
                  <a:gd name="connsiteY13" fmla="*/ 2754420 h 3332231"/>
                  <a:gd name="connsiteX14" fmla="*/ 1144402 w 3062959"/>
                  <a:gd name="connsiteY14" fmla="*/ 3135888 h 3332231"/>
                  <a:gd name="connsiteX15" fmla="*/ 1380015 w 3062959"/>
                  <a:gd name="connsiteY15" fmla="*/ 3292962 h 3332231"/>
                  <a:gd name="connsiteX16" fmla="*/ 1649286 w 3062959"/>
                  <a:gd name="connsiteY16" fmla="*/ 3332231 h 3332231"/>
                  <a:gd name="connsiteX17" fmla="*/ 1940996 w 3062959"/>
                  <a:gd name="connsiteY17" fmla="*/ 3158327 h 3332231"/>
                  <a:gd name="connsiteX18" fmla="*/ 2041973 w 3062959"/>
                  <a:gd name="connsiteY18" fmla="*/ 2838567 h 3332231"/>
                  <a:gd name="connsiteX19" fmla="*/ 1884898 w 3062959"/>
                  <a:gd name="connsiteY19" fmla="*/ 2445880 h 3332231"/>
                  <a:gd name="connsiteX20" fmla="*/ 3062959 w 3062959"/>
                  <a:gd name="connsiteY20" fmla="*/ 2518807 h 3332231"/>
                  <a:gd name="connsiteX21" fmla="*/ 2984422 w 3062959"/>
                  <a:gd name="connsiteY21" fmla="*/ 1778312 h 3332231"/>
                  <a:gd name="connsiteX22" fmla="*/ 2832957 w 3062959"/>
                  <a:gd name="connsiteY22" fmla="*/ 2002705 h 3332231"/>
                  <a:gd name="connsiteX23" fmla="*/ 2597345 w 3062959"/>
                  <a:gd name="connsiteY23" fmla="*/ 2025144 h 3332231"/>
                  <a:gd name="connsiteX24" fmla="*/ 2350513 w 3062959"/>
                  <a:gd name="connsiteY24" fmla="*/ 1907338 h 3332231"/>
                  <a:gd name="connsiteX25" fmla="*/ 2215877 w 3062959"/>
                  <a:gd name="connsiteY25" fmla="*/ 1677335 h 3332231"/>
                  <a:gd name="connsiteX26" fmla="*/ 2221487 w 3062959"/>
                  <a:gd name="connsiteY26" fmla="*/ 1402454 h 3332231"/>
                  <a:gd name="connsiteX27" fmla="*/ 2367342 w 3062959"/>
                  <a:gd name="connsiteY27" fmla="*/ 1211721 h 3332231"/>
                  <a:gd name="connsiteX28" fmla="*/ 2636613 w 3062959"/>
                  <a:gd name="connsiteY28" fmla="*/ 1099524 h 3332231"/>
                  <a:gd name="connsiteX29" fmla="*/ 2984422 w 3062959"/>
                  <a:gd name="connsiteY29" fmla="*/ 1312697 h 3332231"/>
                  <a:gd name="connsiteX30" fmla="*/ 3062959 w 3062959"/>
                  <a:gd name="connsiteY30" fmla="*/ 532933 h 3332231"/>
                  <a:gd name="connsiteX31" fmla="*/ 1912947 w 3062959"/>
                  <a:gd name="connsiteY31" fmla="*/ 757326 h 3332231"/>
                  <a:gd name="connsiteX32" fmla="*/ 2036363 w 3062959"/>
                  <a:gd name="connsiteY32" fmla="*/ 415127 h 3332231"/>
                  <a:gd name="connsiteX33" fmla="*/ 1896118 w 3062959"/>
                  <a:gd name="connsiteY33" fmla="*/ 140246 h 3332231"/>
                  <a:gd name="connsiteX34" fmla="*/ 1660505 w 3062959"/>
                  <a:gd name="connsiteY34" fmla="*/ 0 h 3332231"/>
                  <a:gd name="connsiteX35" fmla="*/ 1351966 w 3062959"/>
                  <a:gd name="connsiteY35" fmla="*/ 33659 h 3332231"/>
                  <a:gd name="connsiteX36" fmla="*/ 1161232 w 3062959"/>
                  <a:gd name="connsiteY36" fmla="*/ 179515 h 3332231"/>
                  <a:gd name="connsiteX37" fmla="*/ 1071475 w 3062959"/>
                  <a:gd name="connsiteY37" fmla="*/ 415127 h 3332231"/>
                  <a:gd name="connsiteX38" fmla="*/ 1256599 w 3062959"/>
                  <a:gd name="connsiteY3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734886 w 3062959"/>
                  <a:gd name="connsiteY9" fmla="*/ 1901728 h 3332231"/>
                  <a:gd name="connsiteX10" fmla="*/ 403907 w 3062959"/>
                  <a:gd name="connsiteY10" fmla="*/ 2036364 h 3332231"/>
                  <a:gd name="connsiteX11" fmla="*/ 106586 w 3062959"/>
                  <a:gd name="connsiteY11" fmla="*/ 1800751 h 3332231"/>
                  <a:gd name="connsiteX12" fmla="*/ 0 w 3062959"/>
                  <a:gd name="connsiteY12" fmla="*/ 2518807 h 3332231"/>
                  <a:gd name="connsiteX13" fmla="*/ 1256599 w 3062959"/>
                  <a:gd name="connsiteY13" fmla="*/ 2423441 h 3332231"/>
                  <a:gd name="connsiteX14" fmla="*/ 1071475 w 3062959"/>
                  <a:gd name="connsiteY14" fmla="*/ 2754420 h 3332231"/>
                  <a:gd name="connsiteX15" fmla="*/ 1144402 w 3062959"/>
                  <a:gd name="connsiteY15" fmla="*/ 3135888 h 3332231"/>
                  <a:gd name="connsiteX16" fmla="*/ 1380015 w 3062959"/>
                  <a:gd name="connsiteY16" fmla="*/ 3292962 h 3332231"/>
                  <a:gd name="connsiteX17" fmla="*/ 1649286 w 3062959"/>
                  <a:gd name="connsiteY17" fmla="*/ 3332231 h 3332231"/>
                  <a:gd name="connsiteX18" fmla="*/ 1940996 w 3062959"/>
                  <a:gd name="connsiteY18" fmla="*/ 3158327 h 3332231"/>
                  <a:gd name="connsiteX19" fmla="*/ 2041973 w 3062959"/>
                  <a:gd name="connsiteY19" fmla="*/ 2838567 h 3332231"/>
                  <a:gd name="connsiteX20" fmla="*/ 1884898 w 3062959"/>
                  <a:gd name="connsiteY20" fmla="*/ 2445880 h 3332231"/>
                  <a:gd name="connsiteX21" fmla="*/ 3062959 w 3062959"/>
                  <a:gd name="connsiteY21" fmla="*/ 2518807 h 3332231"/>
                  <a:gd name="connsiteX22" fmla="*/ 2984422 w 3062959"/>
                  <a:gd name="connsiteY22" fmla="*/ 1778312 h 3332231"/>
                  <a:gd name="connsiteX23" fmla="*/ 2832957 w 3062959"/>
                  <a:gd name="connsiteY23" fmla="*/ 2002705 h 3332231"/>
                  <a:gd name="connsiteX24" fmla="*/ 2597345 w 3062959"/>
                  <a:gd name="connsiteY24" fmla="*/ 2025144 h 3332231"/>
                  <a:gd name="connsiteX25" fmla="*/ 2350513 w 3062959"/>
                  <a:gd name="connsiteY25" fmla="*/ 1907338 h 3332231"/>
                  <a:gd name="connsiteX26" fmla="*/ 2215877 w 3062959"/>
                  <a:gd name="connsiteY26" fmla="*/ 1677335 h 3332231"/>
                  <a:gd name="connsiteX27" fmla="*/ 2221487 w 3062959"/>
                  <a:gd name="connsiteY27" fmla="*/ 1402454 h 3332231"/>
                  <a:gd name="connsiteX28" fmla="*/ 2367342 w 3062959"/>
                  <a:gd name="connsiteY28" fmla="*/ 1211721 h 3332231"/>
                  <a:gd name="connsiteX29" fmla="*/ 2636613 w 3062959"/>
                  <a:gd name="connsiteY29" fmla="*/ 1099524 h 3332231"/>
                  <a:gd name="connsiteX30" fmla="*/ 2984422 w 3062959"/>
                  <a:gd name="connsiteY30" fmla="*/ 1312697 h 3332231"/>
                  <a:gd name="connsiteX31" fmla="*/ 3062959 w 3062959"/>
                  <a:gd name="connsiteY31" fmla="*/ 532933 h 3332231"/>
                  <a:gd name="connsiteX32" fmla="*/ 1912947 w 3062959"/>
                  <a:gd name="connsiteY32" fmla="*/ 757326 h 3332231"/>
                  <a:gd name="connsiteX33" fmla="*/ 2036363 w 3062959"/>
                  <a:gd name="connsiteY33" fmla="*/ 415127 h 3332231"/>
                  <a:gd name="connsiteX34" fmla="*/ 1896118 w 3062959"/>
                  <a:gd name="connsiteY34" fmla="*/ 140246 h 3332231"/>
                  <a:gd name="connsiteX35" fmla="*/ 1660505 w 3062959"/>
                  <a:gd name="connsiteY35" fmla="*/ 0 h 3332231"/>
                  <a:gd name="connsiteX36" fmla="*/ 1351966 w 3062959"/>
                  <a:gd name="connsiteY36" fmla="*/ 33659 h 3332231"/>
                  <a:gd name="connsiteX37" fmla="*/ 1161232 w 3062959"/>
                  <a:gd name="connsiteY37" fmla="*/ 179515 h 3332231"/>
                  <a:gd name="connsiteX38" fmla="*/ 1071475 w 3062959"/>
                  <a:gd name="connsiteY38" fmla="*/ 415127 h 3332231"/>
                  <a:gd name="connsiteX39" fmla="*/ 1256599 w 3062959"/>
                  <a:gd name="connsiteY3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403907 w 3062959"/>
                  <a:gd name="connsiteY11" fmla="*/ 2036364 h 3332231"/>
                  <a:gd name="connsiteX12" fmla="*/ 106586 w 3062959"/>
                  <a:gd name="connsiteY12" fmla="*/ 1800751 h 3332231"/>
                  <a:gd name="connsiteX13" fmla="*/ 0 w 3062959"/>
                  <a:gd name="connsiteY13" fmla="*/ 2518807 h 3332231"/>
                  <a:gd name="connsiteX14" fmla="*/ 1256599 w 3062959"/>
                  <a:gd name="connsiteY14" fmla="*/ 2423441 h 3332231"/>
                  <a:gd name="connsiteX15" fmla="*/ 1071475 w 3062959"/>
                  <a:gd name="connsiteY15" fmla="*/ 2754420 h 3332231"/>
                  <a:gd name="connsiteX16" fmla="*/ 1144402 w 3062959"/>
                  <a:gd name="connsiteY16" fmla="*/ 3135888 h 3332231"/>
                  <a:gd name="connsiteX17" fmla="*/ 1380015 w 3062959"/>
                  <a:gd name="connsiteY17" fmla="*/ 3292962 h 3332231"/>
                  <a:gd name="connsiteX18" fmla="*/ 1649286 w 3062959"/>
                  <a:gd name="connsiteY18" fmla="*/ 3332231 h 3332231"/>
                  <a:gd name="connsiteX19" fmla="*/ 1940996 w 3062959"/>
                  <a:gd name="connsiteY19" fmla="*/ 3158327 h 3332231"/>
                  <a:gd name="connsiteX20" fmla="*/ 2041973 w 3062959"/>
                  <a:gd name="connsiteY20" fmla="*/ 2838567 h 3332231"/>
                  <a:gd name="connsiteX21" fmla="*/ 1884898 w 3062959"/>
                  <a:gd name="connsiteY21" fmla="*/ 2445880 h 3332231"/>
                  <a:gd name="connsiteX22" fmla="*/ 3062959 w 3062959"/>
                  <a:gd name="connsiteY22" fmla="*/ 2518807 h 3332231"/>
                  <a:gd name="connsiteX23" fmla="*/ 2984422 w 3062959"/>
                  <a:gd name="connsiteY23" fmla="*/ 1778312 h 3332231"/>
                  <a:gd name="connsiteX24" fmla="*/ 2832957 w 3062959"/>
                  <a:gd name="connsiteY24" fmla="*/ 2002705 h 3332231"/>
                  <a:gd name="connsiteX25" fmla="*/ 2597345 w 3062959"/>
                  <a:gd name="connsiteY25" fmla="*/ 2025144 h 3332231"/>
                  <a:gd name="connsiteX26" fmla="*/ 2350513 w 3062959"/>
                  <a:gd name="connsiteY26" fmla="*/ 1907338 h 3332231"/>
                  <a:gd name="connsiteX27" fmla="*/ 2215877 w 3062959"/>
                  <a:gd name="connsiteY27" fmla="*/ 1677335 h 3332231"/>
                  <a:gd name="connsiteX28" fmla="*/ 2221487 w 3062959"/>
                  <a:gd name="connsiteY28" fmla="*/ 1402454 h 3332231"/>
                  <a:gd name="connsiteX29" fmla="*/ 2367342 w 3062959"/>
                  <a:gd name="connsiteY29" fmla="*/ 1211721 h 3332231"/>
                  <a:gd name="connsiteX30" fmla="*/ 2636613 w 3062959"/>
                  <a:gd name="connsiteY30" fmla="*/ 1099524 h 3332231"/>
                  <a:gd name="connsiteX31" fmla="*/ 2984422 w 3062959"/>
                  <a:gd name="connsiteY31" fmla="*/ 1312697 h 3332231"/>
                  <a:gd name="connsiteX32" fmla="*/ 3062959 w 3062959"/>
                  <a:gd name="connsiteY32" fmla="*/ 532933 h 3332231"/>
                  <a:gd name="connsiteX33" fmla="*/ 1912947 w 3062959"/>
                  <a:gd name="connsiteY33" fmla="*/ 757326 h 3332231"/>
                  <a:gd name="connsiteX34" fmla="*/ 2036363 w 3062959"/>
                  <a:gd name="connsiteY34" fmla="*/ 415127 h 3332231"/>
                  <a:gd name="connsiteX35" fmla="*/ 1896118 w 3062959"/>
                  <a:gd name="connsiteY35" fmla="*/ 140246 h 3332231"/>
                  <a:gd name="connsiteX36" fmla="*/ 1660505 w 3062959"/>
                  <a:gd name="connsiteY36" fmla="*/ 0 h 3332231"/>
                  <a:gd name="connsiteX37" fmla="*/ 1351966 w 3062959"/>
                  <a:gd name="connsiteY37" fmla="*/ 33659 h 3332231"/>
                  <a:gd name="connsiteX38" fmla="*/ 1161232 w 3062959"/>
                  <a:gd name="connsiteY38" fmla="*/ 179515 h 3332231"/>
                  <a:gd name="connsiteX39" fmla="*/ 1071475 w 3062959"/>
                  <a:gd name="connsiteY39" fmla="*/ 415127 h 3332231"/>
                  <a:gd name="connsiteX40" fmla="*/ 1256599 w 3062959"/>
                  <a:gd name="connsiteY4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106586 w 3062959"/>
                  <a:gd name="connsiteY13" fmla="*/ 1800751 h 3332231"/>
                  <a:gd name="connsiteX14" fmla="*/ 0 w 3062959"/>
                  <a:gd name="connsiteY14" fmla="*/ 2518807 h 3332231"/>
                  <a:gd name="connsiteX15" fmla="*/ 1256599 w 3062959"/>
                  <a:gd name="connsiteY15" fmla="*/ 2423441 h 3332231"/>
                  <a:gd name="connsiteX16" fmla="*/ 1071475 w 3062959"/>
                  <a:gd name="connsiteY16" fmla="*/ 2754420 h 3332231"/>
                  <a:gd name="connsiteX17" fmla="*/ 1144402 w 3062959"/>
                  <a:gd name="connsiteY17" fmla="*/ 3135888 h 3332231"/>
                  <a:gd name="connsiteX18" fmla="*/ 1380015 w 3062959"/>
                  <a:gd name="connsiteY18" fmla="*/ 3292962 h 3332231"/>
                  <a:gd name="connsiteX19" fmla="*/ 1649286 w 3062959"/>
                  <a:gd name="connsiteY19" fmla="*/ 3332231 h 3332231"/>
                  <a:gd name="connsiteX20" fmla="*/ 1940996 w 3062959"/>
                  <a:gd name="connsiteY20" fmla="*/ 3158327 h 3332231"/>
                  <a:gd name="connsiteX21" fmla="*/ 2041973 w 3062959"/>
                  <a:gd name="connsiteY21" fmla="*/ 2838567 h 3332231"/>
                  <a:gd name="connsiteX22" fmla="*/ 1884898 w 3062959"/>
                  <a:gd name="connsiteY22" fmla="*/ 2445880 h 3332231"/>
                  <a:gd name="connsiteX23" fmla="*/ 3062959 w 3062959"/>
                  <a:gd name="connsiteY23" fmla="*/ 2518807 h 3332231"/>
                  <a:gd name="connsiteX24" fmla="*/ 2984422 w 3062959"/>
                  <a:gd name="connsiteY24" fmla="*/ 1778312 h 3332231"/>
                  <a:gd name="connsiteX25" fmla="*/ 2832957 w 3062959"/>
                  <a:gd name="connsiteY25" fmla="*/ 2002705 h 3332231"/>
                  <a:gd name="connsiteX26" fmla="*/ 2597345 w 3062959"/>
                  <a:gd name="connsiteY26" fmla="*/ 2025144 h 3332231"/>
                  <a:gd name="connsiteX27" fmla="*/ 2350513 w 3062959"/>
                  <a:gd name="connsiteY27" fmla="*/ 1907338 h 3332231"/>
                  <a:gd name="connsiteX28" fmla="*/ 2215877 w 3062959"/>
                  <a:gd name="connsiteY28" fmla="*/ 1677335 h 3332231"/>
                  <a:gd name="connsiteX29" fmla="*/ 2221487 w 3062959"/>
                  <a:gd name="connsiteY29" fmla="*/ 1402454 h 3332231"/>
                  <a:gd name="connsiteX30" fmla="*/ 2367342 w 3062959"/>
                  <a:gd name="connsiteY30" fmla="*/ 1211721 h 3332231"/>
                  <a:gd name="connsiteX31" fmla="*/ 2636613 w 3062959"/>
                  <a:gd name="connsiteY31" fmla="*/ 1099524 h 3332231"/>
                  <a:gd name="connsiteX32" fmla="*/ 2984422 w 3062959"/>
                  <a:gd name="connsiteY32" fmla="*/ 1312697 h 3332231"/>
                  <a:gd name="connsiteX33" fmla="*/ 3062959 w 3062959"/>
                  <a:gd name="connsiteY33" fmla="*/ 532933 h 3332231"/>
                  <a:gd name="connsiteX34" fmla="*/ 1912947 w 3062959"/>
                  <a:gd name="connsiteY34" fmla="*/ 757326 h 3332231"/>
                  <a:gd name="connsiteX35" fmla="*/ 2036363 w 3062959"/>
                  <a:gd name="connsiteY35" fmla="*/ 415127 h 3332231"/>
                  <a:gd name="connsiteX36" fmla="*/ 1896118 w 3062959"/>
                  <a:gd name="connsiteY36" fmla="*/ 140246 h 3332231"/>
                  <a:gd name="connsiteX37" fmla="*/ 1660505 w 3062959"/>
                  <a:gd name="connsiteY37" fmla="*/ 0 h 3332231"/>
                  <a:gd name="connsiteX38" fmla="*/ 1351966 w 3062959"/>
                  <a:gd name="connsiteY38" fmla="*/ 33659 h 3332231"/>
                  <a:gd name="connsiteX39" fmla="*/ 1161232 w 3062959"/>
                  <a:gd name="connsiteY39" fmla="*/ 179515 h 3332231"/>
                  <a:gd name="connsiteX40" fmla="*/ 1071475 w 3062959"/>
                  <a:gd name="connsiteY40" fmla="*/ 415127 h 3332231"/>
                  <a:gd name="connsiteX41" fmla="*/ 1256599 w 3062959"/>
                  <a:gd name="connsiteY4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071475 w 3062959"/>
                  <a:gd name="connsiteY17" fmla="*/ 2754420 h 3332231"/>
                  <a:gd name="connsiteX18" fmla="*/ 1144402 w 3062959"/>
                  <a:gd name="connsiteY18" fmla="*/ 3135888 h 3332231"/>
                  <a:gd name="connsiteX19" fmla="*/ 1380015 w 3062959"/>
                  <a:gd name="connsiteY19" fmla="*/ 3292962 h 3332231"/>
                  <a:gd name="connsiteX20" fmla="*/ 1649286 w 3062959"/>
                  <a:gd name="connsiteY20" fmla="*/ 3332231 h 3332231"/>
                  <a:gd name="connsiteX21" fmla="*/ 1940996 w 3062959"/>
                  <a:gd name="connsiteY21" fmla="*/ 3158327 h 3332231"/>
                  <a:gd name="connsiteX22" fmla="*/ 2041973 w 3062959"/>
                  <a:gd name="connsiteY22" fmla="*/ 2838567 h 3332231"/>
                  <a:gd name="connsiteX23" fmla="*/ 1884898 w 3062959"/>
                  <a:gd name="connsiteY23" fmla="*/ 2445880 h 3332231"/>
                  <a:gd name="connsiteX24" fmla="*/ 3062959 w 3062959"/>
                  <a:gd name="connsiteY24" fmla="*/ 2518807 h 3332231"/>
                  <a:gd name="connsiteX25" fmla="*/ 2984422 w 3062959"/>
                  <a:gd name="connsiteY25" fmla="*/ 1778312 h 3332231"/>
                  <a:gd name="connsiteX26" fmla="*/ 2832957 w 3062959"/>
                  <a:gd name="connsiteY26" fmla="*/ 2002705 h 3332231"/>
                  <a:gd name="connsiteX27" fmla="*/ 2597345 w 3062959"/>
                  <a:gd name="connsiteY27" fmla="*/ 2025144 h 3332231"/>
                  <a:gd name="connsiteX28" fmla="*/ 2350513 w 3062959"/>
                  <a:gd name="connsiteY28" fmla="*/ 1907338 h 3332231"/>
                  <a:gd name="connsiteX29" fmla="*/ 2215877 w 3062959"/>
                  <a:gd name="connsiteY29" fmla="*/ 1677335 h 3332231"/>
                  <a:gd name="connsiteX30" fmla="*/ 2221487 w 3062959"/>
                  <a:gd name="connsiteY30" fmla="*/ 1402454 h 3332231"/>
                  <a:gd name="connsiteX31" fmla="*/ 2367342 w 3062959"/>
                  <a:gd name="connsiteY31" fmla="*/ 1211721 h 3332231"/>
                  <a:gd name="connsiteX32" fmla="*/ 2636613 w 3062959"/>
                  <a:gd name="connsiteY32" fmla="*/ 1099524 h 3332231"/>
                  <a:gd name="connsiteX33" fmla="*/ 2984422 w 3062959"/>
                  <a:gd name="connsiteY33" fmla="*/ 1312697 h 3332231"/>
                  <a:gd name="connsiteX34" fmla="*/ 3062959 w 3062959"/>
                  <a:gd name="connsiteY34" fmla="*/ 532933 h 3332231"/>
                  <a:gd name="connsiteX35" fmla="*/ 1912947 w 3062959"/>
                  <a:gd name="connsiteY35" fmla="*/ 757326 h 3332231"/>
                  <a:gd name="connsiteX36" fmla="*/ 2036363 w 3062959"/>
                  <a:gd name="connsiteY36" fmla="*/ 415127 h 3332231"/>
                  <a:gd name="connsiteX37" fmla="*/ 1896118 w 3062959"/>
                  <a:gd name="connsiteY37" fmla="*/ 140246 h 3332231"/>
                  <a:gd name="connsiteX38" fmla="*/ 1660505 w 3062959"/>
                  <a:gd name="connsiteY38" fmla="*/ 0 h 3332231"/>
                  <a:gd name="connsiteX39" fmla="*/ 1351966 w 3062959"/>
                  <a:gd name="connsiteY39" fmla="*/ 33659 h 3332231"/>
                  <a:gd name="connsiteX40" fmla="*/ 1161232 w 3062959"/>
                  <a:gd name="connsiteY40" fmla="*/ 179515 h 3332231"/>
                  <a:gd name="connsiteX41" fmla="*/ 1071475 w 3062959"/>
                  <a:gd name="connsiteY41" fmla="*/ 415127 h 3332231"/>
                  <a:gd name="connsiteX42" fmla="*/ 1256599 w 3062959"/>
                  <a:gd name="connsiteY4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144402 w 3062959"/>
                  <a:gd name="connsiteY19" fmla="*/ 3135888 h 3332231"/>
                  <a:gd name="connsiteX20" fmla="*/ 1380015 w 3062959"/>
                  <a:gd name="connsiteY20" fmla="*/ 3292962 h 3332231"/>
                  <a:gd name="connsiteX21" fmla="*/ 1649286 w 3062959"/>
                  <a:gd name="connsiteY21" fmla="*/ 3332231 h 3332231"/>
                  <a:gd name="connsiteX22" fmla="*/ 1940996 w 3062959"/>
                  <a:gd name="connsiteY22" fmla="*/ 3158327 h 3332231"/>
                  <a:gd name="connsiteX23" fmla="*/ 2041973 w 3062959"/>
                  <a:gd name="connsiteY23" fmla="*/ 2838567 h 3332231"/>
                  <a:gd name="connsiteX24" fmla="*/ 1884898 w 3062959"/>
                  <a:gd name="connsiteY24" fmla="*/ 2445880 h 3332231"/>
                  <a:gd name="connsiteX25" fmla="*/ 3062959 w 3062959"/>
                  <a:gd name="connsiteY25" fmla="*/ 2518807 h 3332231"/>
                  <a:gd name="connsiteX26" fmla="*/ 2984422 w 3062959"/>
                  <a:gd name="connsiteY26" fmla="*/ 1778312 h 3332231"/>
                  <a:gd name="connsiteX27" fmla="*/ 2832957 w 3062959"/>
                  <a:gd name="connsiteY27" fmla="*/ 2002705 h 3332231"/>
                  <a:gd name="connsiteX28" fmla="*/ 2597345 w 3062959"/>
                  <a:gd name="connsiteY28" fmla="*/ 2025144 h 3332231"/>
                  <a:gd name="connsiteX29" fmla="*/ 2350513 w 3062959"/>
                  <a:gd name="connsiteY29" fmla="*/ 1907338 h 3332231"/>
                  <a:gd name="connsiteX30" fmla="*/ 2215877 w 3062959"/>
                  <a:gd name="connsiteY30" fmla="*/ 1677335 h 3332231"/>
                  <a:gd name="connsiteX31" fmla="*/ 2221487 w 3062959"/>
                  <a:gd name="connsiteY31" fmla="*/ 1402454 h 3332231"/>
                  <a:gd name="connsiteX32" fmla="*/ 2367342 w 3062959"/>
                  <a:gd name="connsiteY32" fmla="*/ 1211721 h 3332231"/>
                  <a:gd name="connsiteX33" fmla="*/ 2636613 w 3062959"/>
                  <a:gd name="connsiteY33" fmla="*/ 1099524 h 3332231"/>
                  <a:gd name="connsiteX34" fmla="*/ 2984422 w 3062959"/>
                  <a:gd name="connsiteY34" fmla="*/ 1312697 h 3332231"/>
                  <a:gd name="connsiteX35" fmla="*/ 3062959 w 3062959"/>
                  <a:gd name="connsiteY35" fmla="*/ 532933 h 3332231"/>
                  <a:gd name="connsiteX36" fmla="*/ 1912947 w 3062959"/>
                  <a:gd name="connsiteY36" fmla="*/ 757326 h 3332231"/>
                  <a:gd name="connsiteX37" fmla="*/ 2036363 w 3062959"/>
                  <a:gd name="connsiteY37" fmla="*/ 415127 h 3332231"/>
                  <a:gd name="connsiteX38" fmla="*/ 1896118 w 3062959"/>
                  <a:gd name="connsiteY38" fmla="*/ 140246 h 3332231"/>
                  <a:gd name="connsiteX39" fmla="*/ 1660505 w 3062959"/>
                  <a:gd name="connsiteY39" fmla="*/ 0 h 3332231"/>
                  <a:gd name="connsiteX40" fmla="*/ 1351966 w 3062959"/>
                  <a:gd name="connsiteY40" fmla="*/ 33659 h 3332231"/>
                  <a:gd name="connsiteX41" fmla="*/ 1161232 w 3062959"/>
                  <a:gd name="connsiteY41" fmla="*/ 179515 h 3332231"/>
                  <a:gd name="connsiteX42" fmla="*/ 1071475 w 3062959"/>
                  <a:gd name="connsiteY42" fmla="*/ 415127 h 3332231"/>
                  <a:gd name="connsiteX43" fmla="*/ 1256599 w 3062959"/>
                  <a:gd name="connsiteY4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380015 w 3062959"/>
                  <a:gd name="connsiteY21" fmla="*/ 3292962 h 3332231"/>
                  <a:gd name="connsiteX22" fmla="*/ 1649286 w 3062959"/>
                  <a:gd name="connsiteY22" fmla="*/ 3332231 h 3332231"/>
                  <a:gd name="connsiteX23" fmla="*/ 1940996 w 3062959"/>
                  <a:gd name="connsiteY23" fmla="*/ 3158327 h 3332231"/>
                  <a:gd name="connsiteX24" fmla="*/ 2041973 w 3062959"/>
                  <a:gd name="connsiteY24" fmla="*/ 2838567 h 3332231"/>
                  <a:gd name="connsiteX25" fmla="*/ 1884898 w 3062959"/>
                  <a:gd name="connsiteY25" fmla="*/ 2445880 h 3332231"/>
                  <a:gd name="connsiteX26" fmla="*/ 3062959 w 3062959"/>
                  <a:gd name="connsiteY26" fmla="*/ 2518807 h 3332231"/>
                  <a:gd name="connsiteX27" fmla="*/ 2984422 w 3062959"/>
                  <a:gd name="connsiteY27" fmla="*/ 1778312 h 3332231"/>
                  <a:gd name="connsiteX28" fmla="*/ 2832957 w 3062959"/>
                  <a:gd name="connsiteY28" fmla="*/ 2002705 h 3332231"/>
                  <a:gd name="connsiteX29" fmla="*/ 2597345 w 3062959"/>
                  <a:gd name="connsiteY29" fmla="*/ 2025144 h 3332231"/>
                  <a:gd name="connsiteX30" fmla="*/ 2350513 w 3062959"/>
                  <a:gd name="connsiteY30" fmla="*/ 1907338 h 3332231"/>
                  <a:gd name="connsiteX31" fmla="*/ 2215877 w 3062959"/>
                  <a:gd name="connsiteY31" fmla="*/ 1677335 h 3332231"/>
                  <a:gd name="connsiteX32" fmla="*/ 2221487 w 3062959"/>
                  <a:gd name="connsiteY32" fmla="*/ 1402454 h 3332231"/>
                  <a:gd name="connsiteX33" fmla="*/ 2367342 w 3062959"/>
                  <a:gd name="connsiteY33" fmla="*/ 1211721 h 3332231"/>
                  <a:gd name="connsiteX34" fmla="*/ 2636613 w 3062959"/>
                  <a:gd name="connsiteY34" fmla="*/ 1099524 h 3332231"/>
                  <a:gd name="connsiteX35" fmla="*/ 2984422 w 3062959"/>
                  <a:gd name="connsiteY35" fmla="*/ 1312697 h 3332231"/>
                  <a:gd name="connsiteX36" fmla="*/ 3062959 w 3062959"/>
                  <a:gd name="connsiteY36" fmla="*/ 532933 h 3332231"/>
                  <a:gd name="connsiteX37" fmla="*/ 1912947 w 3062959"/>
                  <a:gd name="connsiteY37" fmla="*/ 757326 h 3332231"/>
                  <a:gd name="connsiteX38" fmla="*/ 2036363 w 3062959"/>
                  <a:gd name="connsiteY38" fmla="*/ 415127 h 3332231"/>
                  <a:gd name="connsiteX39" fmla="*/ 1896118 w 3062959"/>
                  <a:gd name="connsiteY39" fmla="*/ 140246 h 3332231"/>
                  <a:gd name="connsiteX40" fmla="*/ 1660505 w 3062959"/>
                  <a:gd name="connsiteY40" fmla="*/ 0 h 3332231"/>
                  <a:gd name="connsiteX41" fmla="*/ 1351966 w 3062959"/>
                  <a:gd name="connsiteY41" fmla="*/ 33659 h 3332231"/>
                  <a:gd name="connsiteX42" fmla="*/ 1161232 w 3062959"/>
                  <a:gd name="connsiteY42" fmla="*/ 179515 h 3332231"/>
                  <a:gd name="connsiteX43" fmla="*/ 1071475 w 3062959"/>
                  <a:gd name="connsiteY43" fmla="*/ 415127 h 3332231"/>
                  <a:gd name="connsiteX44" fmla="*/ 1256599 w 3062959"/>
                  <a:gd name="connsiteY4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649286 w 3062959"/>
                  <a:gd name="connsiteY23" fmla="*/ 3332231 h 3332231"/>
                  <a:gd name="connsiteX24" fmla="*/ 1940996 w 3062959"/>
                  <a:gd name="connsiteY24" fmla="*/ 3158327 h 3332231"/>
                  <a:gd name="connsiteX25" fmla="*/ 2041973 w 3062959"/>
                  <a:gd name="connsiteY25" fmla="*/ 2838567 h 3332231"/>
                  <a:gd name="connsiteX26" fmla="*/ 1884898 w 3062959"/>
                  <a:gd name="connsiteY26" fmla="*/ 2445880 h 3332231"/>
                  <a:gd name="connsiteX27" fmla="*/ 3062959 w 3062959"/>
                  <a:gd name="connsiteY27" fmla="*/ 2518807 h 3332231"/>
                  <a:gd name="connsiteX28" fmla="*/ 2984422 w 3062959"/>
                  <a:gd name="connsiteY28" fmla="*/ 1778312 h 3332231"/>
                  <a:gd name="connsiteX29" fmla="*/ 2832957 w 3062959"/>
                  <a:gd name="connsiteY29" fmla="*/ 2002705 h 3332231"/>
                  <a:gd name="connsiteX30" fmla="*/ 2597345 w 3062959"/>
                  <a:gd name="connsiteY30" fmla="*/ 2025144 h 3332231"/>
                  <a:gd name="connsiteX31" fmla="*/ 2350513 w 3062959"/>
                  <a:gd name="connsiteY31" fmla="*/ 1907338 h 3332231"/>
                  <a:gd name="connsiteX32" fmla="*/ 2215877 w 3062959"/>
                  <a:gd name="connsiteY32" fmla="*/ 1677335 h 3332231"/>
                  <a:gd name="connsiteX33" fmla="*/ 2221487 w 3062959"/>
                  <a:gd name="connsiteY33" fmla="*/ 1402454 h 3332231"/>
                  <a:gd name="connsiteX34" fmla="*/ 2367342 w 3062959"/>
                  <a:gd name="connsiteY34" fmla="*/ 1211721 h 3332231"/>
                  <a:gd name="connsiteX35" fmla="*/ 2636613 w 3062959"/>
                  <a:gd name="connsiteY35" fmla="*/ 1099524 h 3332231"/>
                  <a:gd name="connsiteX36" fmla="*/ 2984422 w 3062959"/>
                  <a:gd name="connsiteY36" fmla="*/ 1312697 h 3332231"/>
                  <a:gd name="connsiteX37" fmla="*/ 3062959 w 3062959"/>
                  <a:gd name="connsiteY37" fmla="*/ 532933 h 3332231"/>
                  <a:gd name="connsiteX38" fmla="*/ 1912947 w 3062959"/>
                  <a:gd name="connsiteY38" fmla="*/ 757326 h 3332231"/>
                  <a:gd name="connsiteX39" fmla="*/ 2036363 w 3062959"/>
                  <a:gd name="connsiteY39" fmla="*/ 415127 h 3332231"/>
                  <a:gd name="connsiteX40" fmla="*/ 1896118 w 3062959"/>
                  <a:gd name="connsiteY40" fmla="*/ 140246 h 3332231"/>
                  <a:gd name="connsiteX41" fmla="*/ 1660505 w 3062959"/>
                  <a:gd name="connsiteY41" fmla="*/ 0 h 3332231"/>
                  <a:gd name="connsiteX42" fmla="*/ 1351966 w 3062959"/>
                  <a:gd name="connsiteY42" fmla="*/ 33659 h 3332231"/>
                  <a:gd name="connsiteX43" fmla="*/ 1161232 w 3062959"/>
                  <a:gd name="connsiteY43" fmla="*/ 179515 h 3332231"/>
                  <a:gd name="connsiteX44" fmla="*/ 1071475 w 3062959"/>
                  <a:gd name="connsiteY44" fmla="*/ 415127 h 3332231"/>
                  <a:gd name="connsiteX45" fmla="*/ 1256599 w 3062959"/>
                  <a:gd name="connsiteY4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0019 w 3062959"/>
                  <a:gd name="connsiteY25" fmla="*/ 3332231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884898 w 3062959"/>
                  <a:gd name="connsiteY29" fmla="*/ 2445880 h 3332231"/>
                  <a:gd name="connsiteX30" fmla="*/ 3062959 w 3062959"/>
                  <a:gd name="connsiteY30" fmla="*/ 2518807 h 3332231"/>
                  <a:gd name="connsiteX31" fmla="*/ 2984422 w 3062959"/>
                  <a:gd name="connsiteY31" fmla="*/ 1778312 h 3332231"/>
                  <a:gd name="connsiteX32" fmla="*/ 2832957 w 3062959"/>
                  <a:gd name="connsiteY32" fmla="*/ 2002705 h 3332231"/>
                  <a:gd name="connsiteX33" fmla="*/ 2597345 w 3062959"/>
                  <a:gd name="connsiteY33" fmla="*/ 2025144 h 3332231"/>
                  <a:gd name="connsiteX34" fmla="*/ 2350513 w 3062959"/>
                  <a:gd name="connsiteY34" fmla="*/ 1907338 h 3332231"/>
                  <a:gd name="connsiteX35" fmla="*/ 2215877 w 3062959"/>
                  <a:gd name="connsiteY35" fmla="*/ 1677335 h 3332231"/>
                  <a:gd name="connsiteX36" fmla="*/ 2221487 w 3062959"/>
                  <a:gd name="connsiteY36" fmla="*/ 1402454 h 3332231"/>
                  <a:gd name="connsiteX37" fmla="*/ 2367342 w 3062959"/>
                  <a:gd name="connsiteY37" fmla="*/ 1211721 h 3332231"/>
                  <a:gd name="connsiteX38" fmla="*/ 2636613 w 3062959"/>
                  <a:gd name="connsiteY38" fmla="*/ 1099524 h 3332231"/>
                  <a:gd name="connsiteX39" fmla="*/ 2984422 w 3062959"/>
                  <a:gd name="connsiteY39" fmla="*/ 1312697 h 3332231"/>
                  <a:gd name="connsiteX40" fmla="*/ 3062959 w 3062959"/>
                  <a:gd name="connsiteY40" fmla="*/ 532933 h 3332231"/>
                  <a:gd name="connsiteX41" fmla="*/ 1912947 w 3062959"/>
                  <a:gd name="connsiteY41" fmla="*/ 757326 h 3332231"/>
                  <a:gd name="connsiteX42" fmla="*/ 2036363 w 3062959"/>
                  <a:gd name="connsiteY42" fmla="*/ 415127 h 3332231"/>
                  <a:gd name="connsiteX43" fmla="*/ 1896118 w 3062959"/>
                  <a:gd name="connsiteY43" fmla="*/ 140246 h 3332231"/>
                  <a:gd name="connsiteX44" fmla="*/ 1660505 w 3062959"/>
                  <a:gd name="connsiteY44" fmla="*/ 0 h 3332231"/>
                  <a:gd name="connsiteX45" fmla="*/ 1351966 w 3062959"/>
                  <a:gd name="connsiteY45" fmla="*/ 33659 h 3332231"/>
                  <a:gd name="connsiteX46" fmla="*/ 1161232 w 3062959"/>
                  <a:gd name="connsiteY46" fmla="*/ 179515 h 3332231"/>
                  <a:gd name="connsiteX47" fmla="*/ 1071475 w 3062959"/>
                  <a:gd name="connsiteY47" fmla="*/ 415127 h 3332231"/>
                  <a:gd name="connsiteX48" fmla="*/ 1256599 w 3062959"/>
                  <a:gd name="connsiteY4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32957 w 3062959"/>
                  <a:gd name="connsiteY33" fmla="*/ 2002705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13924 w 3062959"/>
                  <a:gd name="connsiteY43" fmla="*/ 40390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896118 w 3062959"/>
                  <a:gd name="connsiteY45" fmla="*/ 140246 h 3332231"/>
                  <a:gd name="connsiteX46" fmla="*/ 1660505 w 3062959"/>
                  <a:gd name="connsiteY46" fmla="*/ 0 h 3332231"/>
                  <a:gd name="connsiteX47" fmla="*/ 1351966 w 3062959"/>
                  <a:gd name="connsiteY47" fmla="*/ 33659 h 3332231"/>
                  <a:gd name="connsiteX48" fmla="*/ 1161232 w 3062959"/>
                  <a:gd name="connsiteY48" fmla="*/ 179515 h 3332231"/>
                  <a:gd name="connsiteX49" fmla="*/ 1071475 w 3062959"/>
                  <a:gd name="connsiteY49" fmla="*/ 415127 h 3332231"/>
                  <a:gd name="connsiteX50" fmla="*/ 1256599 w 3062959"/>
                  <a:gd name="connsiteY5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660505 w 3062959"/>
                  <a:gd name="connsiteY47" fmla="*/ 0 h 3332231"/>
                  <a:gd name="connsiteX48" fmla="*/ 1351966 w 3062959"/>
                  <a:gd name="connsiteY48" fmla="*/ 33659 h 3332231"/>
                  <a:gd name="connsiteX49" fmla="*/ 1161232 w 3062959"/>
                  <a:gd name="connsiteY49" fmla="*/ 179515 h 3332231"/>
                  <a:gd name="connsiteX50" fmla="*/ 1071475 w 3062959"/>
                  <a:gd name="connsiteY50" fmla="*/ 415127 h 3332231"/>
                  <a:gd name="connsiteX51" fmla="*/ 1256599 w 3062959"/>
                  <a:gd name="connsiteY5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351966 w 3062959"/>
                  <a:gd name="connsiteY49" fmla="*/ 33659 h 3332231"/>
                  <a:gd name="connsiteX50" fmla="*/ 1161232 w 3062959"/>
                  <a:gd name="connsiteY50" fmla="*/ 179515 h 3332231"/>
                  <a:gd name="connsiteX51" fmla="*/ 1071475 w 3062959"/>
                  <a:gd name="connsiteY51" fmla="*/ 415127 h 3332231"/>
                  <a:gd name="connsiteX52" fmla="*/ 1256599 w 3062959"/>
                  <a:gd name="connsiteY5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161232 w 3062959"/>
                  <a:gd name="connsiteY51" fmla="*/ 179515 h 3332231"/>
                  <a:gd name="connsiteX52" fmla="*/ 1071475 w 3062959"/>
                  <a:gd name="connsiteY52" fmla="*/ 415127 h 3332231"/>
                  <a:gd name="connsiteX53" fmla="*/ 1256599 w 3062959"/>
                  <a:gd name="connsiteY5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71475 w 3062959"/>
                  <a:gd name="connsiteY53" fmla="*/ 415127 h 3332231"/>
                  <a:gd name="connsiteX54" fmla="*/ 1256599 w 3062959"/>
                  <a:gd name="connsiteY5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256599 w 3062959"/>
                  <a:gd name="connsiteY5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256599 w 3062959"/>
                  <a:gd name="connsiteY0" fmla="*/ 746106 h 3332231"/>
                  <a:gd name="connsiteX1" fmla="*/ 230002 w 3062959"/>
                  <a:gd name="connsiteY1" fmla="*/ 63952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956373 w 2956373"/>
                  <a:gd name="connsiteY31" fmla="*/ 251880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748810 w 2956373"/>
                  <a:gd name="connsiteY31" fmla="*/ 250197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14901 w 2877836"/>
                  <a:gd name="connsiteY36" fmla="*/ 1626847 h 3332231"/>
                  <a:gd name="connsiteX37" fmla="*/ 2120510 w 2877836"/>
                  <a:gd name="connsiteY37" fmla="*/ 1368795 h 3332231"/>
                  <a:gd name="connsiteX38" fmla="*/ 2260756 w 2877836"/>
                  <a:gd name="connsiteY38" fmla="*/ 1211721 h 3332231"/>
                  <a:gd name="connsiteX39" fmla="*/ 2558076 w 2877836"/>
                  <a:gd name="connsiteY39" fmla="*/ 1161232 h 3332231"/>
                  <a:gd name="connsiteX40" fmla="*/ 2877836 w 2877836"/>
                  <a:gd name="connsiteY40" fmla="*/ 1312697 h 3332231"/>
                  <a:gd name="connsiteX41" fmla="*/ 2760029 w 2877836"/>
                  <a:gd name="connsiteY41" fmla="*/ 577812 h 3332231"/>
                  <a:gd name="connsiteX42" fmla="*/ 1806361 w 2877836"/>
                  <a:gd name="connsiteY42" fmla="*/ 757326 h 3332231"/>
                  <a:gd name="connsiteX43" fmla="*/ 1868069 w 2877836"/>
                  <a:gd name="connsiteY43" fmla="*/ 611470 h 3332231"/>
                  <a:gd name="connsiteX44" fmla="*/ 1907338 w 2877836"/>
                  <a:gd name="connsiteY44" fmla="*/ 403907 h 3332231"/>
                  <a:gd name="connsiteX45" fmla="*/ 1873678 w 2877836"/>
                  <a:gd name="connsiteY45" fmla="*/ 258052 h 3332231"/>
                  <a:gd name="connsiteX46" fmla="*/ 1789532 w 2877836"/>
                  <a:gd name="connsiteY46" fmla="*/ 140246 h 3332231"/>
                  <a:gd name="connsiteX47" fmla="*/ 1688555 w 2877836"/>
                  <a:gd name="connsiteY47" fmla="*/ 67318 h 3332231"/>
                  <a:gd name="connsiteX48" fmla="*/ 1553919 w 2877836"/>
                  <a:gd name="connsiteY48" fmla="*/ 0 h 3332231"/>
                  <a:gd name="connsiteX49" fmla="*/ 1380015 w 2877836"/>
                  <a:gd name="connsiteY49" fmla="*/ 0 h 3332231"/>
                  <a:gd name="connsiteX50" fmla="*/ 1245380 w 2877836"/>
                  <a:gd name="connsiteY50" fmla="*/ 33659 h 3332231"/>
                  <a:gd name="connsiteX51" fmla="*/ 1127573 w 2877836"/>
                  <a:gd name="connsiteY51" fmla="*/ 100977 h 3332231"/>
                  <a:gd name="connsiteX52" fmla="*/ 1054646 w 2877836"/>
                  <a:gd name="connsiteY52" fmla="*/ 179515 h 3332231"/>
                  <a:gd name="connsiteX53" fmla="*/ 992937 w 2877836"/>
                  <a:gd name="connsiteY53" fmla="*/ 263661 h 3332231"/>
                  <a:gd name="connsiteX54" fmla="*/ 964889 w 2877836"/>
                  <a:gd name="connsiteY54" fmla="*/ 415127 h 3332231"/>
                  <a:gd name="connsiteX55" fmla="*/ 998547 w 2877836"/>
                  <a:gd name="connsiteY55" fmla="*/ 555372 h 3332231"/>
                  <a:gd name="connsiteX56" fmla="*/ 1150013 w 2877836"/>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120510 w 2877836"/>
                  <a:gd name="connsiteY38" fmla="*/ 1368795 h 3332231"/>
                  <a:gd name="connsiteX39" fmla="*/ 2260756 w 2877836"/>
                  <a:gd name="connsiteY39" fmla="*/ 1211721 h 3332231"/>
                  <a:gd name="connsiteX40" fmla="*/ 2558076 w 2877836"/>
                  <a:gd name="connsiteY40" fmla="*/ 1161232 h 3332231"/>
                  <a:gd name="connsiteX41" fmla="*/ 2877836 w 2877836"/>
                  <a:gd name="connsiteY41" fmla="*/ 1312697 h 3332231"/>
                  <a:gd name="connsiteX42" fmla="*/ 2760029 w 2877836"/>
                  <a:gd name="connsiteY42" fmla="*/ 577812 h 3332231"/>
                  <a:gd name="connsiteX43" fmla="*/ 1806361 w 2877836"/>
                  <a:gd name="connsiteY43" fmla="*/ 757326 h 3332231"/>
                  <a:gd name="connsiteX44" fmla="*/ 1868069 w 2877836"/>
                  <a:gd name="connsiteY44" fmla="*/ 611470 h 3332231"/>
                  <a:gd name="connsiteX45" fmla="*/ 1907338 w 2877836"/>
                  <a:gd name="connsiteY45" fmla="*/ 403907 h 3332231"/>
                  <a:gd name="connsiteX46" fmla="*/ 1873678 w 2877836"/>
                  <a:gd name="connsiteY46" fmla="*/ 258052 h 3332231"/>
                  <a:gd name="connsiteX47" fmla="*/ 1789532 w 2877836"/>
                  <a:gd name="connsiteY47" fmla="*/ 140246 h 3332231"/>
                  <a:gd name="connsiteX48" fmla="*/ 1688555 w 2877836"/>
                  <a:gd name="connsiteY48" fmla="*/ 67318 h 3332231"/>
                  <a:gd name="connsiteX49" fmla="*/ 1553919 w 2877836"/>
                  <a:gd name="connsiteY49" fmla="*/ 0 h 3332231"/>
                  <a:gd name="connsiteX50" fmla="*/ 1380015 w 2877836"/>
                  <a:gd name="connsiteY50" fmla="*/ 0 h 3332231"/>
                  <a:gd name="connsiteX51" fmla="*/ 1245380 w 2877836"/>
                  <a:gd name="connsiteY51" fmla="*/ 33659 h 3332231"/>
                  <a:gd name="connsiteX52" fmla="*/ 1127573 w 2877836"/>
                  <a:gd name="connsiteY52" fmla="*/ 100977 h 3332231"/>
                  <a:gd name="connsiteX53" fmla="*/ 1054646 w 2877836"/>
                  <a:gd name="connsiteY53" fmla="*/ 179515 h 3332231"/>
                  <a:gd name="connsiteX54" fmla="*/ 992937 w 2877836"/>
                  <a:gd name="connsiteY54" fmla="*/ 263661 h 3332231"/>
                  <a:gd name="connsiteX55" fmla="*/ 964889 w 2877836"/>
                  <a:gd name="connsiteY55" fmla="*/ 415127 h 3332231"/>
                  <a:gd name="connsiteX56" fmla="*/ 998547 w 2877836"/>
                  <a:gd name="connsiteY56" fmla="*/ 555372 h 3332231"/>
                  <a:gd name="connsiteX57" fmla="*/ 1150013 w 2877836"/>
                  <a:gd name="connsiteY57"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260756 w 2877836"/>
                  <a:gd name="connsiteY40" fmla="*/ 1211721 h 3332231"/>
                  <a:gd name="connsiteX41" fmla="*/ 2558076 w 2877836"/>
                  <a:gd name="connsiteY41" fmla="*/ 1161232 h 3332231"/>
                  <a:gd name="connsiteX42" fmla="*/ 2877836 w 2877836"/>
                  <a:gd name="connsiteY42" fmla="*/ 1312697 h 3332231"/>
                  <a:gd name="connsiteX43" fmla="*/ 2760029 w 2877836"/>
                  <a:gd name="connsiteY43" fmla="*/ 577812 h 3332231"/>
                  <a:gd name="connsiteX44" fmla="*/ 1806361 w 2877836"/>
                  <a:gd name="connsiteY44" fmla="*/ 757326 h 3332231"/>
                  <a:gd name="connsiteX45" fmla="*/ 1868069 w 2877836"/>
                  <a:gd name="connsiteY45" fmla="*/ 611470 h 3332231"/>
                  <a:gd name="connsiteX46" fmla="*/ 1907338 w 2877836"/>
                  <a:gd name="connsiteY46" fmla="*/ 403907 h 3332231"/>
                  <a:gd name="connsiteX47" fmla="*/ 1873678 w 2877836"/>
                  <a:gd name="connsiteY47" fmla="*/ 258052 h 3332231"/>
                  <a:gd name="connsiteX48" fmla="*/ 1789532 w 2877836"/>
                  <a:gd name="connsiteY48" fmla="*/ 140246 h 3332231"/>
                  <a:gd name="connsiteX49" fmla="*/ 1688555 w 2877836"/>
                  <a:gd name="connsiteY49" fmla="*/ 67318 h 3332231"/>
                  <a:gd name="connsiteX50" fmla="*/ 1553919 w 2877836"/>
                  <a:gd name="connsiteY50" fmla="*/ 0 h 3332231"/>
                  <a:gd name="connsiteX51" fmla="*/ 1380015 w 2877836"/>
                  <a:gd name="connsiteY51" fmla="*/ 0 h 3332231"/>
                  <a:gd name="connsiteX52" fmla="*/ 1245380 w 2877836"/>
                  <a:gd name="connsiteY52" fmla="*/ 33659 h 3332231"/>
                  <a:gd name="connsiteX53" fmla="*/ 1127573 w 2877836"/>
                  <a:gd name="connsiteY53" fmla="*/ 100977 h 3332231"/>
                  <a:gd name="connsiteX54" fmla="*/ 1054646 w 2877836"/>
                  <a:gd name="connsiteY54" fmla="*/ 179515 h 3332231"/>
                  <a:gd name="connsiteX55" fmla="*/ 992937 w 2877836"/>
                  <a:gd name="connsiteY55" fmla="*/ 263661 h 3332231"/>
                  <a:gd name="connsiteX56" fmla="*/ 964889 w 2877836"/>
                  <a:gd name="connsiteY56" fmla="*/ 415127 h 3332231"/>
                  <a:gd name="connsiteX57" fmla="*/ 998547 w 2877836"/>
                  <a:gd name="connsiteY57" fmla="*/ 555372 h 3332231"/>
                  <a:gd name="connsiteX58" fmla="*/ 1150013 w 2877836"/>
                  <a:gd name="connsiteY58"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558076 w 2877836"/>
                  <a:gd name="connsiteY42" fmla="*/ 1161232 h 3332231"/>
                  <a:gd name="connsiteX43" fmla="*/ 2877836 w 2877836"/>
                  <a:gd name="connsiteY43" fmla="*/ 1312697 h 3332231"/>
                  <a:gd name="connsiteX44" fmla="*/ 2760029 w 2877836"/>
                  <a:gd name="connsiteY44" fmla="*/ 577812 h 3332231"/>
                  <a:gd name="connsiteX45" fmla="*/ 1806361 w 2877836"/>
                  <a:gd name="connsiteY45" fmla="*/ 757326 h 3332231"/>
                  <a:gd name="connsiteX46" fmla="*/ 1868069 w 2877836"/>
                  <a:gd name="connsiteY46" fmla="*/ 611470 h 3332231"/>
                  <a:gd name="connsiteX47" fmla="*/ 1907338 w 2877836"/>
                  <a:gd name="connsiteY47" fmla="*/ 403907 h 3332231"/>
                  <a:gd name="connsiteX48" fmla="*/ 1873678 w 2877836"/>
                  <a:gd name="connsiteY48" fmla="*/ 258052 h 3332231"/>
                  <a:gd name="connsiteX49" fmla="*/ 1789532 w 2877836"/>
                  <a:gd name="connsiteY49" fmla="*/ 140246 h 3332231"/>
                  <a:gd name="connsiteX50" fmla="*/ 1688555 w 2877836"/>
                  <a:gd name="connsiteY50" fmla="*/ 67318 h 3332231"/>
                  <a:gd name="connsiteX51" fmla="*/ 1553919 w 2877836"/>
                  <a:gd name="connsiteY51" fmla="*/ 0 h 3332231"/>
                  <a:gd name="connsiteX52" fmla="*/ 1380015 w 2877836"/>
                  <a:gd name="connsiteY52" fmla="*/ 0 h 3332231"/>
                  <a:gd name="connsiteX53" fmla="*/ 1245380 w 2877836"/>
                  <a:gd name="connsiteY53" fmla="*/ 33659 h 3332231"/>
                  <a:gd name="connsiteX54" fmla="*/ 1127573 w 2877836"/>
                  <a:gd name="connsiteY54" fmla="*/ 100977 h 3332231"/>
                  <a:gd name="connsiteX55" fmla="*/ 1054646 w 2877836"/>
                  <a:gd name="connsiteY55" fmla="*/ 179515 h 3332231"/>
                  <a:gd name="connsiteX56" fmla="*/ 992937 w 2877836"/>
                  <a:gd name="connsiteY56" fmla="*/ 263661 h 3332231"/>
                  <a:gd name="connsiteX57" fmla="*/ 964889 w 2877836"/>
                  <a:gd name="connsiteY57" fmla="*/ 415127 h 3332231"/>
                  <a:gd name="connsiteX58" fmla="*/ 998547 w 2877836"/>
                  <a:gd name="connsiteY58" fmla="*/ 555372 h 3332231"/>
                  <a:gd name="connsiteX59" fmla="*/ 1150013 w 2877836"/>
                  <a:gd name="connsiteY59"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877836 w 2877836"/>
                  <a:gd name="connsiteY44" fmla="*/ 1312697 h 3332231"/>
                  <a:gd name="connsiteX45" fmla="*/ 2760029 w 2877836"/>
                  <a:gd name="connsiteY45" fmla="*/ 577812 h 3332231"/>
                  <a:gd name="connsiteX46" fmla="*/ 1806361 w 2877836"/>
                  <a:gd name="connsiteY46" fmla="*/ 757326 h 3332231"/>
                  <a:gd name="connsiteX47" fmla="*/ 1868069 w 2877836"/>
                  <a:gd name="connsiteY47" fmla="*/ 611470 h 3332231"/>
                  <a:gd name="connsiteX48" fmla="*/ 1907338 w 2877836"/>
                  <a:gd name="connsiteY48" fmla="*/ 403907 h 3332231"/>
                  <a:gd name="connsiteX49" fmla="*/ 1873678 w 2877836"/>
                  <a:gd name="connsiteY49" fmla="*/ 258052 h 3332231"/>
                  <a:gd name="connsiteX50" fmla="*/ 1789532 w 2877836"/>
                  <a:gd name="connsiteY50" fmla="*/ 140246 h 3332231"/>
                  <a:gd name="connsiteX51" fmla="*/ 1688555 w 2877836"/>
                  <a:gd name="connsiteY51" fmla="*/ 67318 h 3332231"/>
                  <a:gd name="connsiteX52" fmla="*/ 1553919 w 2877836"/>
                  <a:gd name="connsiteY52" fmla="*/ 0 h 3332231"/>
                  <a:gd name="connsiteX53" fmla="*/ 1380015 w 2877836"/>
                  <a:gd name="connsiteY53" fmla="*/ 0 h 3332231"/>
                  <a:gd name="connsiteX54" fmla="*/ 1245380 w 2877836"/>
                  <a:gd name="connsiteY54" fmla="*/ 33659 h 3332231"/>
                  <a:gd name="connsiteX55" fmla="*/ 1127573 w 2877836"/>
                  <a:gd name="connsiteY55" fmla="*/ 100977 h 3332231"/>
                  <a:gd name="connsiteX56" fmla="*/ 1054646 w 2877836"/>
                  <a:gd name="connsiteY56" fmla="*/ 179515 h 3332231"/>
                  <a:gd name="connsiteX57" fmla="*/ 992937 w 2877836"/>
                  <a:gd name="connsiteY57" fmla="*/ 263661 h 3332231"/>
                  <a:gd name="connsiteX58" fmla="*/ 964889 w 2877836"/>
                  <a:gd name="connsiteY58" fmla="*/ 415127 h 3332231"/>
                  <a:gd name="connsiteX59" fmla="*/ 998547 w 2877836"/>
                  <a:gd name="connsiteY59" fmla="*/ 555372 h 3332231"/>
                  <a:gd name="connsiteX60" fmla="*/ 1150013 w 2877836"/>
                  <a:gd name="connsiteY60"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715151 w 2877836"/>
                  <a:gd name="connsiteY44" fmla="*/ 1200501 h 3332231"/>
                  <a:gd name="connsiteX45" fmla="*/ 2877836 w 2877836"/>
                  <a:gd name="connsiteY45" fmla="*/ 1312697 h 3332231"/>
                  <a:gd name="connsiteX46" fmla="*/ 2760029 w 2877836"/>
                  <a:gd name="connsiteY46" fmla="*/ 577812 h 3332231"/>
                  <a:gd name="connsiteX47" fmla="*/ 1806361 w 2877836"/>
                  <a:gd name="connsiteY47" fmla="*/ 757326 h 3332231"/>
                  <a:gd name="connsiteX48" fmla="*/ 1868069 w 2877836"/>
                  <a:gd name="connsiteY48" fmla="*/ 611470 h 3332231"/>
                  <a:gd name="connsiteX49" fmla="*/ 1907338 w 2877836"/>
                  <a:gd name="connsiteY49" fmla="*/ 403907 h 3332231"/>
                  <a:gd name="connsiteX50" fmla="*/ 1873678 w 2877836"/>
                  <a:gd name="connsiteY50" fmla="*/ 258052 h 3332231"/>
                  <a:gd name="connsiteX51" fmla="*/ 1789532 w 2877836"/>
                  <a:gd name="connsiteY51" fmla="*/ 140246 h 3332231"/>
                  <a:gd name="connsiteX52" fmla="*/ 1688555 w 2877836"/>
                  <a:gd name="connsiteY52" fmla="*/ 67318 h 3332231"/>
                  <a:gd name="connsiteX53" fmla="*/ 1553919 w 2877836"/>
                  <a:gd name="connsiteY53" fmla="*/ 0 h 3332231"/>
                  <a:gd name="connsiteX54" fmla="*/ 1380015 w 2877836"/>
                  <a:gd name="connsiteY54" fmla="*/ 0 h 3332231"/>
                  <a:gd name="connsiteX55" fmla="*/ 1245380 w 2877836"/>
                  <a:gd name="connsiteY55" fmla="*/ 33659 h 3332231"/>
                  <a:gd name="connsiteX56" fmla="*/ 1127573 w 2877836"/>
                  <a:gd name="connsiteY56" fmla="*/ 100977 h 3332231"/>
                  <a:gd name="connsiteX57" fmla="*/ 1054646 w 2877836"/>
                  <a:gd name="connsiteY57" fmla="*/ 179515 h 3332231"/>
                  <a:gd name="connsiteX58" fmla="*/ 992937 w 2877836"/>
                  <a:gd name="connsiteY58" fmla="*/ 263661 h 3332231"/>
                  <a:gd name="connsiteX59" fmla="*/ 964889 w 2877836"/>
                  <a:gd name="connsiteY59" fmla="*/ 415127 h 3332231"/>
                  <a:gd name="connsiteX60" fmla="*/ 998547 w 2877836"/>
                  <a:gd name="connsiteY60" fmla="*/ 555372 h 3332231"/>
                  <a:gd name="connsiteX61" fmla="*/ 1150013 w 2877836"/>
                  <a:gd name="connsiteY61"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15151 w 2877836"/>
                  <a:gd name="connsiteY33" fmla="*/ 1924168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77836" h="3332231">
                    <a:moveTo>
                      <a:pt x="1150013" y="746106"/>
                    </a:moveTo>
                    <a:lnTo>
                      <a:pt x="123416" y="639520"/>
                    </a:lnTo>
                    <a:lnTo>
                      <a:pt x="0" y="1318307"/>
                    </a:lnTo>
                    <a:lnTo>
                      <a:pt x="151465" y="1172452"/>
                    </a:lnTo>
                    <a:lnTo>
                      <a:pt x="370248" y="1093915"/>
                    </a:lnTo>
                    <a:lnTo>
                      <a:pt x="549762" y="1166842"/>
                    </a:lnTo>
                    <a:lnTo>
                      <a:pt x="667569" y="1267819"/>
                    </a:lnTo>
                    <a:lnTo>
                      <a:pt x="757326" y="1402454"/>
                    </a:lnTo>
                    <a:lnTo>
                      <a:pt x="779765" y="1593188"/>
                    </a:lnTo>
                    <a:lnTo>
                      <a:pt x="751716" y="1739043"/>
                    </a:lnTo>
                    <a:lnTo>
                      <a:pt x="628300" y="1901728"/>
                    </a:lnTo>
                    <a:lnTo>
                      <a:pt x="488054" y="2002705"/>
                    </a:lnTo>
                    <a:lnTo>
                      <a:pt x="297321" y="2036364"/>
                    </a:lnTo>
                    <a:lnTo>
                      <a:pt x="134636" y="1974656"/>
                    </a:lnTo>
                    <a:lnTo>
                      <a:pt x="0" y="1800751"/>
                    </a:lnTo>
                    <a:lnTo>
                      <a:pt x="95367" y="2507588"/>
                    </a:lnTo>
                    <a:lnTo>
                      <a:pt x="1150013" y="2423441"/>
                    </a:lnTo>
                    <a:lnTo>
                      <a:pt x="1032206" y="2586125"/>
                    </a:lnTo>
                    <a:lnTo>
                      <a:pt x="964889" y="2754420"/>
                    </a:lnTo>
                    <a:lnTo>
                      <a:pt x="953669" y="2950763"/>
                    </a:lnTo>
                    <a:lnTo>
                      <a:pt x="1037816" y="3135888"/>
                    </a:lnTo>
                    <a:lnTo>
                      <a:pt x="1144402" y="3242474"/>
                    </a:lnTo>
                    <a:lnTo>
                      <a:pt x="1273429" y="3292962"/>
                    </a:lnTo>
                    <a:lnTo>
                      <a:pt x="1391234" y="3332231"/>
                    </a:lnTo>
                    <a:lnTo>
                      <a:pt x="1542700" y="3332231"/>
                    </a:lnTo>
                    <a:lnTo>
                      <a:pt x="1739043" y="3253693"/>
                    </a:lnTo>
                    <a:lnTo>
                      <a:pt x="1834410" y="3158327"/>
                    </a:lnTo>
                    <a:lnTo>
                      <a:pt x="1924167" y="3012471"/>
                    </a:lnTo>
                    <a:lnTo>
                      <a:pt x="1935387" y="2838567"/>
                    </a:lnTo>
                    <a:lnTo>
                      <a:pt x="1879288" y="2636614"/>
                    </a:lnTo>
                    <a:lnTo>
                      <a:pt x="1778312" y="2445880"/>
                    </a:lnTo>
                    <a:lnTo>
                      <a:pt x="2748810" y="2501977"/>
                    </a:lnTo>
                    <a:lnTo>
                      <a:pt x="2877836" y="1778312"/>
                    </a:lnTo>
                    <a:lnTo>
                      <a:pt x="2715151" y="1924168"/>
                    </a:lnTo>
                    <a:lnTo>
                      <a:pt x="2513198" y="1985875"/>
                    </a:lnTo>
                    <a:lnTo>
                      <a:pt x="2350513" y="1946606"/>
                    </a:lnTo>
                    <a:lnTo>
                      <a:pt x="2238318" y="1879289"/>
                    </a:lnTo>
                    <a:lnTo>
                      <a:pt x="2159779" y="1755873"/>
                    </a:lnTo>
                    <a:lnTo>
                      <a:pt x="2114901" y="1626847"/>
                    </a:lnTo>
                    <a:lnTo>
                      <a:pt x="2092461" y="1480992"/>
                    </a:lnTo>
                    <a:lnTo>
                      <a:pt x="2120510" y="1368795"/>
                    </a:lnTo>
                    <a:lnTo>
                      <a:pt x="2187828" y="1273428"/>
                    </a:lnTo>
                    <a:lnTo>
                      <a:pt x="2260756" y="1211721"/>
                    </a:lnTo>
                    <a:lnTo>
                      <a:pt x="2401001" y="1161232"/>
                    </a:lnTo>
                    <a:lnTo>
                      <a:pt x="2558076" y="1161232"/>
                    </a:lnTo>
                    <a:lnTo>
                      <a:pt x="2715151" y="1200501"/>
                    </a:lnTo>
                    <a:lnTo>
                      <a:pt x="2877836" y="1312697"/>
                    </a:lnTo>
                    <a:lnTo>
                      <a:pt x="2760029" y="577812"/>
                    </a:lnTo>
                    <a:lnTo>
                      <a:pt x="1806361" y="757326"/>
                    </a:lnTo>
                    <a:lnTo>
                      <a:pt x="1868069" y="611470"/>
                    </a:lnTo>
                    <a:lnTo>
                      <a:pt x="1907338" y="403907"/>
                    </a:lnTo>
                    <a:lnTo>
                      <a:pt x="1873678" y="258052"/>
                    </a:lnTo>
                    <a:lnTo>
                      <a:pt x="1789532" y="140246"/>
                    </a:lnTo>
                    <a:lnTo>
                      <a:pt x="1688555" y="67318"/>
                    </a:lnTo>
                    <a:lnTo>
                      <a:pt x="1553919" y="0"/>
                    </a:lnTo>
                    <a:lnTo>
                      <a:pt x="1380015" y="0"/>
                    </a:lnTo>
                    <a:lnTo>
                      <a:pt x="1245380" y="33659"/>
                    </a:lnTo>
                    <a:lnTo>
                      <a:pt x="1127573" y="100977"/>
                    </a:lnTo>
                    <a:lnTo>
                      <a:pt x="1054646" y="179515"/>
                    </a:lnTo>
                    <a:lnTo>
                      <a:pt x="992937" y="263661"/>
                    </a:lnTo>
                    <a:lnTo>
                      <a:pt x="964889" y="415127"/>
                    </a:lnTo>
                    <a:lnTo>
                      <a:pt x="998547" y="555372"/>
                    </a:lnTo>
                    <a:lnTo>
                      <a:pt x="1150013" y="746106"/>
                    </a:lnTo>
                    <a:close/>
                  </a:path>
                </a:pathLst>
              </a:custGeom>
              <a:solidFill>
                <a:schemeClr val="tx2">
                  <a:lumMod val="20000"/>
                  <a:lumOff val="80000"/>
                </a:schemeClr>
              </a:solidFill>
              <a:ln>
                <a:solidFill>
                  <a:schemeClr val="tx2">
                    <a:lumMod val="60000"/>
                    <a:lumOff val="40000"/>
                  </a:schemeClr>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947997" y="2705149"/>
                <a:ext cx="1181734" cy="615553"/>
              </a:xfrm>
              <a:prstGeom prst="rect">
                <a:avLst/>
              </a:prstGeom>
              <a:noFill/>
            </p:spPr>
            <p:txBody>
              <a:bodyPr wrap="none" rtlCol="0">
                <a:spAutoFit/>
              </a:bodyPr>
              <a:lstStyle/>
              <a:p>
                <a:pPr algn="ctr"/>
                <a:r>
                  <a:rPr lang="en-US" sz="1700" dirty="0" smtClean="0">
                    <a:solidFill>
                      <a:schemeClr val="tx2">
                        <a:lumMod val="75000"/>
                      </a:schemeClr>
                    </a:solidFill>
                  </a:rPr>
                  <a:t>Federated</a:t>
                </a:r>
              </a:p>
              <a:p>
                <a:pPr algn="ctr"/>
                <a:r>
                  <a:rPr lang="en-US" sz="1700" dirty="0" smtClean="0">
                    <a:solidFill>
                      <a:schemeClr val="tx2">
                        <a:lumMod val="75000"/>
                      </a:schemeClr>
                    </a:solidFill>
                  </a:rPr>
                  <a:t>Identity</a:t>
                </a:r>
              </a:p>
            </p:txBody>
          </p:sp>
        </p:grpSp>
      </p:grpSp>
      <p:grpSp>
        <p:nvGrpSpPr>
          <p:cNvPr id="61" name="Group 60"/>
          <p:cNvGrpSpPr/>
          <p:nvPr/>
        </p:nvGrpSpPr>
        <p:grpSpPr>
          <a:xfrm>
            <a:off x="3319895" y="2186899"/>
            <a:ext cx="2330032" cy="2203828"/>
            <a:chOff x="3258442" y="1208752"/>
            <a:chExt cx="2485992" cy="2533427"/>
          </a:xfrm>
        </p:grpSpPr>
        <p:sp>
          <p:nvSpPr>
            <p:cNvPr id="46" name="Freeform 45"/>
            <p:cNvSpPr/>
            <p:nvPr/>
          </p:nvSpPr>
          <p:spPr>
            <a:xfrm rot="221445">
              <a:off x="3304512" y="1276088"/>
              <a:ext cx="2439922" cy="2466091"/>
            </a:xfrm>
            <a:custGeom>
              <a:avLst/>
              <a:gdLst>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79289 w 2877836"/>
                <a:gd name="connsiteY29" fmla="*/ 667569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150013 w 2877836"/>
                <a:gd name="connsiteY0" fmla="*/ 746106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38794 w 2877836"/>
                <a:gd name="connsiteY10" fmla="*/ 2473929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50013 w 2877836"/>
                <a:gd name="connsiteY10" fmla="*/ 2423441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256599 w 2984422"/>
                <a:gd name="connsiteY0" fmla="*/ 746106 h 3332231"/>
                <a:gd name="connsiteX1" fmla="*/ 112196 w 2984422"/>
                <a:gd name="connsiteY1" fmla="*/ 650739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2984422"/>
                <a:gd name="connsiteY0" fmla="*/ 746106 h 3332231"/>
                <a:gd name="connsiteX1" fmla="*/ 0 w 2984422"/>
                <a:gd name="connsiteY1" fmla="*/ 622690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2984422 w 3062959"/>
                <a:gd name="connsiteY18" fmla="*/ 253563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3062959 w 3062959"/>
                <a:gd name="connsiteY18" fmla="*/ 251880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774155 w 3062959"/>
                <a:gd name="connsiteY5" fmla="*/ 1267819 h 3332231"/>
                <a:gd name="connsiteX6" fmla="*/ 886351 w 3062959"/>
                <a:gd name="connsiteY6" fmla="*/ 1593188 h 3332231"/>
                <a:gd name="connsiteX7" fmla="*/ 734886 w 3062959"/>
                <a:gd name="connsiteY7" fmla="*/ 1901728 h 3332231"/>
                <a:gd name="connsiteX8" fmla="*/ 403907 w 3062959"/>
                <a:gd name="connsiteY8" fmla="*/ 2036364 h 3332231"/>
                <a:gd name="connsiteX9" fmla="*/ 106586 w 3062959"/>
                <a:gd name="connsiteY9" fmla="*/ 1800751 h 3332231"/>
                <a:gd name="connsiteX10" fmla="*/ 0 w 3062959"/>
                <a:gd name="connsiteY10" fmla="*/ 2518807 h 3332231"/>
                <a:gd name="connsiteX11" fmla="*/ 1256599 w 3062959"/>
                <a:gd name="connsiteY11" fmla="*/ 2423441 h 3332231"/>
                <a:gd name="connsiteX12" fmla="*/ 1071475 w 3062959"/>
                <a:gd name="connsiteY12" fmla="*/ 2754420 h 3332231"/>
                <a:gd name="connsiteX13" fmla="*/ 1144402 w 3062959"/>
                <a:gd name="connsiteY13" fmla="*/ 3135888 h 3332231"/>
                <a:gd name="connsiteX14" fmla="*/ 1380015 w 3062959"/>
                <a:gd name="connsiteY14" fmla="*/ 3292962 h 3332231"/>
                <a:gd name="connsiteX15" fmla="*/ 1649286 w 3062959"/>
                <a:gd name="connsiteY15" fmla="*/ 3332231 h 3332231"/>
                <a:gd name="connsiteX16" fmla="*/ 1940996 w 3062959"/>
                <a:gd name="connsiteY16" fmla="*/ 3158327 h 3332231"/>
                <a:gd name="connsiteX17" fmla="*/ 2041973 w 3062959"/>
                <a:gd name="connsiteY17" fmla="*/ 2838567 h 3332231"/>
                <a:gd name="connsiteX18" fmla="*/ 1884898 w 3062959"/>
                <a:gd name="connsiteY18" fmla="*/ 2445880 h 3332231"/>
                <a:gd name="connsiteX19" fmla="*/ 3062959 w 3062959"/>
                <a:gd name="connsiteY19" fmla="*/ 2518807 h 3332231"/>
                <a:gd name="connsiteX20" fmla="*/ 2984422 w 3062959"/>
                <a:gd name="connsiteY20" fmla="*/ 1778312 h 3332231"/>
                <a:gd name="connsiteX21" fmla="*/ 2832957 w 3062959"/>
                <a:gd name="connsiteY21" fmla="*/ 2002705 h 3332231"/>
                <a:gd name="connsiteX22" fmla="*/ 2597345 w 3062959"/>
                <a:gd name="connsiteY22" fmla="*/ 2025144 h 3332231"/>
                <a:gd name="connsiteX23" fmla="*/ 2350513 w 3062959"/>
                <a:gd name="connsiteY23" fmla="*/ 1907338 h 3332231"/>
                <a:gd name="connsiteX24" fmla="*/ 2215877 w 3062959"/>
                <a:gd name="connsiteY24" fmla="*/ 1677335 h 3332231"/>
                <a:gd name="connsiteX25" fmla="*/ 2221487 w 3062959"/>
                <a:gd name="connsiteY25" fmla="*/ 1402454 h 3332231"/>
                <a:gd name="connsiteX26" fmla="*/ 2367342 w 3062959"/>
                <a:gd name="connsiteY26" fmla="*/ 1211721 h 3332231"/>
                <a:gd name="connsiteX27" fmla="*/ 2636613 w 3062959"/>
                <a:gd name="connsiteY27" fmla="*/ 1099524 h 3332231"/>
                <a:gd name="connsiteX28" fmla="*/ 2984422 w 3062959"/>
                <a:gd name="connsiteY28" fmla="*/ 1312697 h 3332231"/>
                <a:gd name="connsiteX29" fmla="*/ 3062959 w 3062959"/>
                <a:gd name="connsiteY29" fmla="*/ 532933 h 3332231"/>
                <a:gd name="connsiteX30" fmla="*/ 1912947 w 3062959"/>
                <a:gd name="connsiteY30" fmla="*/ 757326 h 3332231"/>
                <a:gd name="connsiteX31" fmla="*/ 2036363 w 3062959"/>
                <a:gd name="connsiteY31" fmla="*/ 415127 h 3332231"/>
                <a:gd name="connsiteX32" fmla="*/ 1896118 w 3062959"/>
                <a:gd name="connsiteY32" fmla="*/ 140246 h 3332231"/>
                <a:gd name="connsiteX33" fmla="*/ 1660505 w 3062959"/>
                <a:gd name="connsiteY33" fmla="*/ 0 h 3332231"/>
                <a:gd name="connsiteX34" fmla="*/ 1351966 w 3062959"/>
                <a:gd name="connsiteY34" fmla="*/ 33659 h 3332231"/>
                <a:gd name="connsiteX35" fmla="*/ 1161232 w 3062959"/>
                <a:gd name="connsiteY35" fmla="*/ 179515 h 3332231"/>
                <a:gd name="connsiteX36" fmla="*/ 1071475 w 3062959"/>
                <a:gd name="connsiteY36" fmla="*/ 415127 h 3332231"/>
                <a:gd name="connsiteX37" fmla="*/ 1256599 w 3062959"/>
                <a:gd name="connsiteY3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86351 w 3062959"/>
                <a:gd name="connsiteY7" fmla="*/ 1593188 h 3332231"/>
                <a:gd name="connsiteX8" fmla="*/ 734886 w 3062959"/>
                <a:gd name="connsiteY8" fmla="*/ 1901728 h 3332231"/>
                <a:gd name="connsiteX9" fmla="*/ 403907 w 3062959"/>
                <a:gd name="connsiteY9" fmla="*/ 2036364 h 3332231"/>
                <a:gd name="connsiteX10" fmla="*/ 106586 w 3062959"/>
                <a:gd name="connsiteY10" fmla="*/ 1800751 h 3332231"/>
                <a:gd name="connsiteX11" fmla="*/ 0 w 3062959"/>
                <a:gd name="connsiteY11" fmla="*/ 2518807 h 3332231"/>
                <a:gd name="connsiteX12" fmla="*/ 1256599 w 3062959"/>
                <a:gd name="connsiteY12" fmla="*/ 2423441 h 3332231"/>
                <a:gd name="connsiteX13" fmla="*/ 1071475 w 3062959"/>
                <a:gd name="connsiteY13" fmla="*/ 2754420 h 3332231"/>
                <a:gd name="connsiteX14" fmla="*/ 1144402 w 3062959"/>
                <a:gd name="connsiteY14" fmla="*/ 3135888 h 3332231"/>
                <a:gd name="connsiteX15" fmla="*/ 1380015 w 3062959"/>
                <a:gd name="connsiteY15" fmla="*/ 3292962 h 3332231"/>
                <a:gd name="connsiteX16" fmla="*/ 1649286 w 3062959"/>
                <a:gd name="connsiteY16" fmla="*/ 3332231 h 3332231"/>
                <a:gd name="connsiteX17" fmla="*/ 1940996 w 3062959"/>
                <a:gd name="connsiteY17" fmla="*/ 3158327 h 3332231"/>
                <a:gd name="connsiteX18" fmla="*/ 2041973 w 3062959"/>
                <a:gd name="connsiteY18" fmla="*/ 2838567 h 3332231"/>
                <a:gd name="connsiteX19" fmla="*/ 1884898 w 3062959"/>
                <a:gd name="connsiteY19" fmla="*/ 2445880 h 3332231"/>
                <a:gd name="connsiteX20" fmla="*/ 3062959 w 3062959"/>
                <a:gd name="connsiteY20" fmla="*/ 2518807 h 3332231"/>
                <a:gd name="connsiteX21" fmla="*/ 2984422 w 3062959"/>
                <a:gd name="connsiteY21" fmla="*/ 1778312 h 3332231"/>
                <a:gd name="connsiteX22" fmla="*/ 2832957 w 3062959"/>
                <a:gd name="connsiteY22" fmla="*/ 2002705 h 3332231"/>
                <a:gd name="connsiteX23" fmla="*/ 2597345 w 3062959"/>
                <a:gd name="connsiteY23" fmla="*/ 2025144 h 3332231"/>
                <a:gd name="connsiteX24" fmla="*/ 2350513 w 3062959"/>
                <a:gd name="connsiteY24" fmla="*/ 1907338 h 3332231"/>
                <a:gd name="connsiteX25" fmla="*/ 2215877 w 3062959"/>
                <a:gd name="connsiteY25" fmla="*/ 1677335 h 3332231"/>
                <a:gd name="connsiteX26" fmla="*/ 2221487 w 3062959"/>
                <a:gd name="connsiteY26" fmla="*/ 1402454 h 3332231"/>
                <a:gd name="connsiteX27" fmla="*/ 2367342 w 3062959"/>
                <a:gd name="connsiteY27" fmla="*/ 1211721 h 3332231"/>
                <a:gd name="connsiteX28" fmla="*/ 2636613 w 3062959"/>
                <a:gd name="connsiteY28" fmla="*/ 1099524 h 3332231"/>
                <a:gd name="connsiteX29" fmla="*/ 2984422 w 3062959"/>
                <a:gd name="connsiteY29" fmla="*/ 1312697 h 3332231"/>
                <a:gd name="connsiteX30" fmla="*/ 3062959 w 3062959"/>
                <a:gd name="connsiteY30" fmla="*/ 532933 h 3332231"/>
                <a:gd name="connsiteX31" fmla="*/ 1912947 w 3062959"/>
                <a:gd name="connsiteY31" fmla="*/ 757326 h 3332231"/>
                <a:gd name="connsiteX32" fmla="*/ 2036363 w 3062959"/>
                <a:gd name="connsiteY32" fmla="*/ 415127 h 3332231"/>
                <a:gd name="connsiteX33" fmla="*/ 1896118 w 3062959"/>
                <a:gd name="connsiteY33" fmla="*/ 140246 h 3332231"/>
                <a:gd name="connsiteX34" fmla="*/ 1660505 w 3062959"/>
                <a:gd name="connsiteY34" fmla="*/ 0 h 3332231"/>
                <a:gd name="connsiteX35" fmla="*/ 1351966 w 3062959"/>
                <a:gd name="connsiteY35" fmla="*/ 33659 h 3332231"/>
                <a:gd name="connsiteX36" fmla="*/ 1161232 w 3062959"/>
                <a:gd name="connsiteY36" fmla="*/ 179515 h 3332231"/>
                <a:gd name="connsiteX37" fmla="*/ 1071475 w 3062959"/>
                <a:gd name="connsiteY37" fmla="*/ 415127 h 3332231"/>
                <a:gd name="connsiteX38" fmla="*/ 1256599 w 3062959"/>
                <a:gd name="connsiteY3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734886 w 3062959"/>
                <a:gd name="connsiteY9" fmla="*/ 1901728 h 3332231"/>
                <a:gd name="connsiteX10" fmla="*/ 403907 w 3062959"/>
                <a:gd name="connsiteY10" fmla="*/ 2036364 h 3332231"/>
                <a:gd name="connsiteX11" fmla="*/ 106586 w 3062959"/>
                <a:gd name="connsiteY11" fmla="*/ 1800751 h 3332231"/>
                <a:gd name="connsiteX12" fmla="*/ 0 w 3062959"/>
                <a:gd name="connsiteY12" fmla="*/ 2518807 h 3332231"/>
                <a:gd name="connsiteX13" fmla="*/ 1256599 w 3062959"/>
                <a:gd name="connsiteY13" fmla="*/ 2423441 h 3332231"/>
                <a:gd name="connsiteX14" fmla="*/ 1071475 w 3062959"/>
                <a:gd name="connsiteY14" fmla="*/ 2754420 h 3332231"/>
                <a:gd name="connsiteX15" fmla="*/ 1144402 w 3062959"/>
                <a:gd name="connsiteY15" fmla="*/ 3135888 h 3332231"/>
                <a:gd name="connsiteX16" fmla="*/ 1380015 w 3062959"/>
                <a:gd name="connsiteY16" fmla="*/ 3292962 h 3332231"/>
                <a:gd name="connsiteX17" fmla="*/ 1649286 w 3062959"/>
                <a:gd name="connsiteY17" fmla="*/ 3332231 h 3332231"/>
                <a:gd name="connsiteX18" fmla="*/ 1940996 w 3062959"/>
                <a:gd name="connsiteY18" fmla="*/ 3158327 h 3332231"/>
                <a:gd name="connsiteX19" fmla="*/ 2041973 w 3062959"/>
                <a:gd name="connsiteY19" fmla="*/ 2838567 h 3332231"/>
                <a:gd name="connsiteX20" fmla="*/ 1884898 w 3062959"/>
                <a:gd name="connsiteY20" fmla="*/ 2445880 h 3332231"/>
                <a:gd name="connsiteX21" fmla="*/ 3062959 w 3062959"/>
                <a:gd name="connsiteY21" fmla="*/ 2518807 h 3332231"/>
                <a:gd name="connsiteX22" fmla="*/ 2984422 w 3062959"/>
                <a:gd name="connsiteY22" fmla="*/ 1778312 h 3332231"/>
                <a:gd name="connsiteX23" fmla="*/ 2832957 w 3062959"/>
                <a:gd name="connsiteY23" fmla="*/ 2002705 h 3332231"/>
                <a:gd name="connsiteX24" fmla="*/ 2597345 w 3062959"/>
                <a:gd name="connsiteY24" fmla="*/ 2025144 h 3332231"/>
                <a:gd name="connsiteX25" fmla="*/ 2350513 w 3062959"/>
                <a:gd name="connsiteY25" fmla="*/ 1907338 h 3332231"/>
                <a:gd name="connsiteX26" fmla="*/ 2215877 w 3062959"/>
                <a:gd name="connsiteY26" fmla="*/ 1677335 h 3332231"/>
                <a:gd name="connsiteX27" fmla="*/ 2221487 w 3062959"/>
                <a:gd name="connsiteY27" fmla="*/ 1402454 h 3332231"/>
                <a:gd name="connsiteX28" fmla="*/ 2367342 w 3062959"/>
                <a:gd name="connsiteY28" fmla="*/ 1211721 h 3332231"/>
                <a:gd name="connsiteX29" fmla="*/ 2636613 w 3062959"/>
                <a:gd name="connsiteY29" fmla="*/ 1099524 h 3332231"/>
                <a:gd name="connsiteX30" fmla="*/ 2984422 w 3062959"/>
                <a:gd name="connsiteY30" fmla="*/ 1312697 h 3332231"/>
                <a:gd name="connsiteX31" fmla="*/ 3062959 w 3062959"/>
                <a:gd name="connsiteY31" fmla="*/ 532933 h 3332231"/>
                <a:gd name="connsiteX32" fmla="*/ 1912947 w 3062959"/>
                <a:gd name="connsiteY32" fmla="*/ 757326 h 3332231"/>
                <a:gd name="connsiteX33" fmla="*/ 2036363 w 3062959"/>
                <a:gd name="connsiteY33" fmla="*/ 415127 h 3332231"/>
                <a:gd name="connsiteX34" fmla="*/ 1896118 w 3062959"/>
                <a:gd name="connsiteY34" fmla="*/ 140246 h 3332231"/>
                <a:gd name="connsiteX35" fmla="*/ 1660505 w 3062959"/>
                <a:gd name="connsiteY35" fmla="*/ 0 h 3332231"/>
                <a:gd name="connsiteX36" fmla="*/ 1351966 w 3062959"/>
                <a:gd name="connsiteY36" fmla="*/ 33659 h 3332231"/>
                <a:gd name="connsiteX37" fmla="*/ 1161232 w 3062959"/>
                <a:gd name="connsiteY37" fmla="*/ 179515 h 3332231"/>
                <a:gd name="connsiteX38" fmla="*/ 1071475 w 3062959"/>
                <a:gd name="connsiteY38" fmla="*/ 415127 h 3332231"/>
                <a:gd name="connsiteX39" fmla="*/ 1256599 w 3062959"/>
                <a:gd name="connsiteY3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403907 w 3062959"/>
                <a:gd name="connsiteY11" fmla="*/ 2036364 h 3332231"/>
                <a:gd name="connsiteX12" fmla="*/ 106586 w 3062959"/>
                <a:gd name="connsiteY12" fmla="*/ 1800751 h 3332231"/>
                <a:gd name="connsiteX13" fmla="*/ 0 w 3062959"/>
                <a:gd name="connsiteY13" fmla="*/ 2518807 h 3332231"/>
                <a:gd name="connsiteX14" fmla="*/ 1256599 w 3062959"/>
                <a:gd name="connsiteY14" fmla="*/ 2423441 h 3332231"/>
                <a:gd name="connsiteX15" fmla="*/ 1071475 w 3062959"/>
                <a:gd name="connsiteY15" fmla="*/ 2754420 h 3332231"/>
                <a:gd name="connsiteX16" fmla="*/ 1144402 w 3062959"/>
                <a:gd name="connsiteY16" fmla="*/ 3135888 h 3332231"/>
                <a:gd name="connsiteX17" fmla="*/ 1380015 w 3062959"/>
                <a:gd name="connsiteY17" fmla="*/ 3292962 h 3332231"/>
                <a:gd name="connsiteX18" fmla="*/ 1649286 w 3062959"/>
                <a:gd name="connsiteY18" fmla="*/ 3332231 h 3332231"/>
                <a:gd name="connsiteX19" fmla="*/ 1940996 w 3062959"/>
                <a:gd name="connsiteY19" fmla="*/ 3158327 h 3332231"/>
                <a:gd name="connsiteX20" fmla="*/ 2041973 w 3062959"/>
                <a:gd name="connsiteY20" fmla="*/ 2838567 h 3332231"/>
                <a:gd name="connsiteX21" fmla="*/ 1884898 w 3062959"/>
                <a:gd name="connsiteY21" fmla="*/ 2445880 h 3332231"/>
                <a:gd name="connsiteX22" fmla="*/ 3062959 w 3062959"/>
                <a:gd name="connsiteY22" fmla="*/ 2518807 h 3332231"/>
                <a:gd name="connsiteX23" fmla="*/ 2984422 w 3062959"/>
                <a:gd name="connsiteY23" fmla="*/ 1778312 h 3332231"/>
                <a:gd name="connsiteX24" fmla="*/ 2832957 w 3062959"/>
                <a:gd name="connsiteY24" fmla="*/ 2002705 h 3332231"/>
                <a:gd name="connsiteX25" fmla="*/ 2597345 w 3062959"/>
                <a:gd name="connsiteY25" fmla="*/ 2025144 h 3332231"/>
                <a:gd name="connsiteX26" fmla="*/ 2350513 w 3062959"/>
                <a:gd name="connsiteY26" fmla="*/ 1907338 h 3332231"/>
                <a:gd name="connsiteX27" fmla="*/ 2215877 w 3062959"/>
                <a:gd name="connsiteY27" fmla="*/ 1677335 h 3332231"/>
                <a:gd name="connsiteX28" fmla="*/ 2221487 w 3062959"/>
                <a:gd name="connsiteY28" fmla="*/ 1402454 h 3332231"/>
                <a:gd name="connsiteX29" fmla="*/ 2367342 w 3062959"/>
                <a:gd name="connsiteY29" fmla="*/ 1211721 h 3332231"/>
                <a:gd name="connsiteX30" fmla="*/ 2636613 w 3062959"/>
                <a:gd name="connsiteY30" fmla="*/ 1099524 h 3332231"/>
                <a:gd name="connsiteX31" fmla="*/ 2984422 w 3062959"/>
                <a:gd name="connsiteY31" fmla="*/ 1312697 h 3332231"/>
                <a:gd name="connsiteX32" fmla="*/ 3062959 w 3062959"/>
                <a:gd name="connsiteY32" fmla="*/ 532933 h 3332231"/>
                <a:gd name="connsiteX33" fmla="*/ 1912947 w 3062959"/>
                <a:gd name="connsiteY33" fmla="*/ 757326 h 3332231"/>
                <a:gd name="connsiteX34" fmla="*/ 2036363 w 3062959"/>
                <a:gd name="connsiteY34" fmla="*/ 415127 h 3332231"/>
                <a:gd name="connsiteX35" fmla="*/ 1896118 w 3062959"/>
                <a:gd name="connsiteY35" fmla="*/ 140246 h 3332231"/>
                <a:gd name="connsiteX36" fmla="*/ 1660505 w 3062959"/>
                <a:gd name="connsiteY36" fmla="*/ 0 h 3332231"/>
                <a:gd name="connsiteX37" fmla="*/ 1351966 w 3062959"/>
                <a:gd name="connsiteY37" fmla="*/ 33659 h 3332231"/>
                <a:gd name="connsiteX38" fmla="*/ 1161232 w 3062959"/>
                <a:gd name="connsiteY38" fmla="*/ 179515 h 3332231"/>
                <a:gd name="connsiteX39" fmla="*/ 1071475 w 3062959"/>
                <a:gd name="connsiteY39" fmla="*/ 415127 h 3332231"/>
                <a:gd name="connsiteX40" fmla="*/ 1256599 w 3062959"/>
                <a:gd name="connsiteY4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106586 w 3062959"/>
                <a:gd name="connsiteY13" fmla="*/ 1800751 h 3332231"/>
                <a:gd name="connsiteX14" fmla="*/ 0 w 3062959"/>
                <a:gd name="connsiteY14" fmla="*/ 2518807 h 3332231"/>
                <a:gd name="connsiteX15" fmla="*/ 1256599 w 3062959"/>
                <a:gd name="connsiteY15" fmla="*/ 2423441 h 3332231"/>
                <a:gd name="connsiteX16" fmla="*/ 1071475 w 3062959"/>
                <a:gd name="connsiteY16" fmla="*/ 2754420 h 3332231"/>
                <a:gd name="connsiteX17" fmla="*/ 1144402 w 3062959"/>
                <a:gd name="connsiteY17" fmla="*/ 3135888 h 3332231"/>
                <a:gd name="connsiteX18" fmla="*/ 1380015 w 3062959"/>
                <a:gd name="connsiteY18" fmla="*/ 3292962 h 3332231"/>
                <a:gd name="connsiteX19" fmla="*/ 1649286 w 3062959"/>
                <a:gd name="connsiteY19" fmla="*/ 3332231 h 3332231"/>
                <a:gd name="connsiteX20" fmla="*/ 1940996 w 3062959"/>
                <a:gd name="connsiteY20" fmla="*/ 3158327 h 3332231"/>
                <a:gd name="connsiteX21" fmla="*/ 2041973 w 3062959"/>
                <a:gd name="connsiteY21" fmla="*/ 2838567 h 3332231"/>
                <a:gd name="connsiteX22" fmla="*/ 1884898 w 3062959"/>
                <a:gd name="connsiteY22" fmla="*/ 2445880 h 3332231"/>
                <a:gd name="connsiteX23" fmla="*/ 3062959 w 3062959"/>
                <a:gd name="connsiteY23" fmla="*/ 2518807 h 3332231"/>
                <a:gd name="connsiteX24" fmla="*/ 2984422 w 3062959"/>
                <a:gd name="connsiteY24" fmla="*/ 1778312 h 3332231"/>
                <a:gd name="connsiteX25" fmla="*/ 2832957 w 3062959"/>
                <a:gd name="connsiteY25" fmla="*/ 2002705 h 3332231"/>
                <a:gd name="connsiteX26" fmla="*/ 2597345 w 3062959"/>
                <a:gd name="connsiteY26" fmla="*/ 2025144 h 3332231"/>
                <a:gd name="connsiteX27" fmla="*/ 2350513 w 3062959"/>
                <a:gd name="connsiteY27" fmla="*/ 1907338 h 3332231"/>
                <a:gd name="connsiteX28" fmla="*/ 2215877 w 3062959"/>
                <a:gd name="connsiteY28" fmla="*/ 1677335 h 3332231"/>
                <a:gd name="connsiteX29" fmla="*/ 2221487 w 3062959"/>
                <a:gd name="connsiteY29" fmla="*/ 1402454 h 3332231"/>
                <a:gd name="connsiteX30" fmla="*/ 2367342 w 3062959"/>
                <a:gd name="connsiteY30" fmla="*/ 1211721 h 3332231"/>
                <a:gd name="connsiteX31" fmla="*/ 2636613 w 3062959"/>
                <a:gd name="connsiteY31" fmla="*/ 1099524 h 3332231"/>
                <a:gd name="connsiteX32" fmla="*/ 2984422 w 3062959"/>
                <a:gd name="connsiteY32" fmla="*/ 1312697 h 3332231"/>
                <a:gd name="connsiteX33" fmla="*/ 3062959 w 3062959"/>
                <a:gd name="connsiteY33" fmla="*/ 532933 h 3332231"/>
                <a:gd name="connsiteX34" fmla="*/ 1912947 w 3062959"/>
                <a:gd name="connsiteY34" fmla="*/ 757326 h 3332231"/>
                <a:gd name="connsiteX35" fmla="*/ 2036363 w 3062959"/>
                <a:gd name="connsiteY35" fmla="*/ 415127 h 3332231"/>
                <a:gd name="connsiteX36" fmla="*/ 1896118 w 3062959"/>
                <a:gd name="connsiteY36" fmla="*/ 140246 h 3332231"/>
                <a:gd name="connsiteX37" fmla="*/ 1660505 w 3062959"/>
                <a:gd name="connsiteY37" fmla="*/ 0 h 3332231"/>
                <a:gd name="connsiteX38" fmla="*/ 1351966 w 3062959"/>
                <a:gd name="connsiteY38" fmla="*/ 33659 h 3332231"/>
                <a:gd name="connsiteX39" fmla="*/ 1161232 w 3062959"/>
                <a:gd name="connsiteY39" fmla="*/ 179515 h 3332231"/>
                <a:gd name="connsiteX40" fmla="*/ 1071475 w 3062959"/>
                <a:gd name="connsiteY40" fmla="*/ 415127 h 3332231"/>
                <a:gd name="connsiteX41" fmla="*/ 1256599 w 3062959"/>
                <a:gd name="connsiteY4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071475 w 3062959"/>
                <a:gd name="connsiteY17" fmla="*/ 2754420 h 3332231"/>
                <a:gd name="connsiteX18" fmla="*/ 1144402 w 3062959"/>
                <a:gd name="connsiteY18" fmla="*/ 3135888 h 3332231"/>
                <a:gd name="connsiteX19" fmla="*/ 1380015 w 3062959"/>
                <a:gd name="connsiteY19" fmla="*/ 3292962 h 3332231"/>
                <a:gd name="connsiteX20" fmla="*/ 1649286 w 3062959"/>
                <a:gd name="connsiteY20" fmla="*/ 3332231 h 3332231"/>
                <a:gd name="connsiteX21" fmla="*/ 1940996 w 3062959"/>
                <a:gd name="connsiteY21" fmla="*/ 3158327 h 3332231"/>
                <a:gd name="connsiteX22" fmla="*/ 2041973 w 3062959"/>
                <a:gd name="connsiteY22" fmla="*/ 2838567 h 3332231"/>
                <a:gd name="connsiteX23" fmla="*/ 1884898 w 3062959"/>
                <a:gd name="connsiteY23" fmla="*/ 2445880 h 3332231"/>
                <a:gd name="connsiteX24" fmla="*/ 3062959 w 3062959"/>
                <a:gd name="connsiteY24" fmla="*/ 2518807 h 3332231"/>
                <a:gd name="connsiteX25" fmla="*/ 2984422 w 3062959"/>
                <a:gd name="connsiteY25" fmla="*/ 1778312 h 3332231"/>
                <a:gd name="connsiteX26" fmla="*/ 2832957 w 3062959"/>
                <a:gd name="connsiteY26" fmla="*/ 2002705 h 3332231"/>
                <a:gd name="connsiteX27" fmla="*/ 2597345 w 3062959"/>
                <a:gd name="connsiteY27" fmla="*/ 2025144 h 3332231"/>
                <a:gd name="connsiteX28" fmla="*/ 2350513 w 3062959"/>
                <a:gd name="connsiteY28" fmla="*/ 1907338 h 3332231"/>
                <a:gd name="connsiteX29" fmla="*/ 2215877 w 3062959"/>
                <a:gd name="connsiteY29" fmla="*/ 1677335 h 3332231"/>
                <a:gd name="connsiteX30" fmla="*/ 2221487 w 3062959"/>
                <a:gd name="connsiteY30" fmla="*/ 1402454 h 3332231"/>
                <a:gd name="connsiteX31" fmla="*/ 2367342 w 3062959"/>
                <a:gd name="connsiteY31" fmla="*/ 1211721 h 3332231"/>
                <a:gd name="connsiteX32" fmla="*/ 2636613 w 3062959"/>
                <a:gd name="connsiteY32" fmla="*/ 1099524 h 3332231"/>
                <a:gd name="connsiteX33" fmla="*/ 2984422 w 3062959"/>
                <a:gd name="connsiteY33" fmla="*/ 1312697 h 3332231"/>
                <a:gd name="connsiteX34" fmla="*/ 3062959 w 3062959"/>
                <a:gd name="connsiteY34" fmla="*/ 532933 h 3332231"/>
                <a:gd name="connsiteX35" fmla="*/ 1912947 w 3062959"/>
                <a:gd name="connsiteY35" fmla="*/ 757326 h 3332231"/>
                <a:gd name="connsiteX36" fmla="*/ 2036363 w 3062959"/>
                <a:gd name="connsiteY36" fmla="*/ 415127 h 3332231"/>
                <a:gd name="connsiteX37" fmla="*/ 1896118 w 3062959"/>
                <a:gd name="connsiteY37" fmla="*/ 140246 h 3332231"/>
                <a:gd name="connsiteX38" fmla="*/ 1660505 w 3062959"/>
                <a:gd name="connsiteY38" fmla="*/ 0 h 3332231"/>
                <a:gd name="connsiteX39" fmla="*/ 1351966 w 3062959"/>
                <a:gd name="connsiteY39" fmla="*/ 33659 h 3332231"/>
                <a:gd name="connsiteX40" fmla="*/ 1161232 w 3062959"/>
                <a:gd name="connsiteY40" fmla="*/ 179515 h 3332231"/>
                <a:gd name="connsiteX41" fmla="*/ 1071475 w 3062959"/>
                <a:gd name="connsiteY41" fmla="*/ 415127 h 3332231"/>
                <a:gd name="connsiteX42" fmla="*/ 1256599 w 3062959"/>
                <a:gd name="connsiteY4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144402 w 3062959"/>
                <a:gd name="connsiteY19" fmla="*/ 3135888 h 3332231"/>
                <a:gd name="connsiteX20" fmla="*/ 1380015 w 3062959"/>
                <a:gd name="connsiteY20" fmla="*/ 3292962 h 3332231"/>
                <a:gd name="connsiteX21" fmla="*/ 1649286 w 3062959"/>
                <a:gd name="connsiteY21" fmla="*/ 3332231 h 3332231"/>
                <a:gd name="connsiteX22" fmla="*/ 1940996 w 3062959"/>
                <a:gd name="connsiteY22" fmla="*/ 3158327 h 3332231"/>
                <a:gd name="connsiteX23" fmla="*/ 2041973 w 3062959"/>
                <a:gd name="connsiteY23" fmla="*/ 2838567 h 3332231"/>
                <a:gd name="connsiteX24" fmla="*/ 1884898 w 3062959"/>
                <a:gd name="connsiteY24" fmla="*/ 2445880 h 3332231"/>
                <a:gd name="connsiteX25" fmla="*/ 3062959 w 3062959"/>
                <a:gd name="connsiteY25" fmla="*/ 2518807 h 3332231"/>
                <a:gd name="connsiteX26" fmla="*/ 2984422 w 3062959"/>
                <a:gd name="connsiteY26" fmla="*/ 1778312 h 3332231"/>
                <a:gd name="connsiteX27" fmla="*/ 2832957 w 3062959"/>
                <a:gd name="connsiteY27" fmla="*/ 2002705 h 3332231"/>
                <a:gd name="connsiteX28" fmla="*/ 2597345 w 3062959"/>
                <a:gd name="connsiteY28" fmla="*/ 2025144 h 3332231"/>
                <a:gd name="connsiteX29" fmla="*/ 2350513 w 3062959"/>
                <a:gd name="connsiteY29" fmla="*/ 1907338 h 3332231"/>
                <a:gd name="connsiteX30" fmla="*/ 2215877 w 3062959"/>
                <a:gd name="connsiteY30" fmla="*/ 1677335 h 3332231"/>
                <a:gd name="connsiteX31" fmla="*/ 2221487 w 3062959"/>
                <a:gd name="connsiteY31" fmla="*/ 1402454 h 3332231"/>
                <a:gd name="connsiteX32" fmla="*/ 2367342 w 3062959"/>
                <a:gd name="connsiteY32" fmla="*/ 1211721 h 3332231"/>
                <a:gd name="connsiteX33" fmla="*/ 2636613 w 3062959"/>
                <a:gd name="connsiteY33" fmla="*/ 1099524 h 3332231"/>
                <a:gd name="connsiteX34" fmla="*/ 2984422 w 3062959"/>
                <a:gd name="connsiteY34" fmla="*/ 1312697 h 3332231"/>
                <a:gd name="connsiteX35" fmla="*/ 3062959 w 3062959"/>
                <a:gd name="connsiteY35" fmla="*/ 532933 h 3332231"/>
                <a:gd name="connsiteX36" fmla="*/ 1912947 w 3062959"/>
                <a:gd name="connsiteY36" fmla="*/ 757326 h 3332231"/>
                <a:gd name="connsiteX37" fmla="*/ 2036363 w 3062959"/>
                <a:gd name="connsiteY37" fmla="*/ 415127 h 3332231"/>
                <a:gd name="connsiteX38" fmla="*/ 1896118 w 3062959"/>
                <a:gd name="connsiteY38" fmla="*/ 140246 h 3332231"/>
                <a:gd name="connsiteX39" fmla="*/ 1660505 w 3062959"/>
                <a:gd name="connsiteY39" fmla="*/ 0 h 3332231"/>
                <a:gd name="connsiteX40" fmla="*/ 1351966 w 3062959"/>
                <a:gd name="connsiteY40" fmla="*/ 33659 h 3332231"/>
                <a:gd name="connsiteX41" fmla="*/ 1161232 w 3062959"/>
                <a:gd name="connsiteY41" fmla="*/ 179515 h 3332231"/>
                <a:gd name="connsiteX42" fmla="*/ 1071475 w 3062959"/>
                <a:gd name="connsiteY42" fmla="*/ 415127 h 3332231"/>
                <a:gd name="connsiteX43" fmla="*/ 1256599 w 3062959"/>
                <a:gd name="connsiteY4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380015 w 3062959"/>
                <a:gd name="connsiteY21" fmla="*/ 3292962 h 3332231"/>
                <a:gd name="connsiteX22" fmla="*/ 1649286 w 3062959"/>
                <a:gd name="connsiteY22" fmla="*/ 3332231 h 3332231"/>
                <a:gd name="connsiteX23" fmla="*/ 1940996 w 3062959"/>
                <a:gd name="connsiteY23" fmla="*/ 3158327 h 3332231"/>
                <a:gd name="connsiteX24" fmla="*/ 2041973 w 3062959"/>
                <a:gd name="connsiteY24" fmla="*/ 2838567 h 3332231"/>
                <a:gd name="connsiteX25" fmla="*/ 1884898 w 3062959"/>
                <a:gd name="connsiteY25" fmla="*/ 2445880 h 3332231"/>
                <a:gd name="connsiteX26" fmla="*/ 3062959 w 3062959"/>
                <a:gd name="connsiteY26" fmla="*/ 2518807 h 3332231"/>
                <a:gd name="connsiteX27" fmla="*/ 2984422 w 3062959"/>
                <a:gd name="connsiteY27" fmla="*/ 1778312 h 3332231"/>
                <a:gd name="connsiteX28" fmla="*/ 2832957 w 3062959"/>
                <a:gd name="connsiteY28" fmla="*/ 2002705 h 3332231"/>
                <a:gd name="connsiteX29" fmla="*/ 2597345 w 3062959"/>
                <a:gd name="connsiteY29" fmla="*/ 2025144 h 3332231"/>
                <a:gd name="connsiteX30" fmla="*/ 2350513 w 3062959"/>
                <a:gd name="connsiteY30" fmla="*/ 1907338 h 3332231"/>
                <a:gd name="connsiteX31" fmla="*/ 2215877 w 3062959"/>
                <a:gd name="connsiteY31" fmla="*/ 1677335 h 3332231"/>
                <a:gd name="connsiteX32" fmla="*/ 2221487 w 3062959"/>
                <a:gd name="connsiteY32" fmla="*/ 1402454 h 3332231"/>
                <a:gd name="connsiteX33" fmla="*/ 2367342 w 3062959"/>
                <a:gd name="connsiteY33" fmla="*/ 1211721 h 3332231"/>
                <a:gd name="connsiteX34" fmla="*/ 2636613 w 3062959"/>
                <a:gd name="connsiteY34" fmla="*/ 1099524 h 3332231"/>
                <a:gd name="connsiteX35" fmla="*/ 2984422 w 3062959"/>
                <a:gd name="connsiteY35" fmla="*/ 1312697 h 3332231"/>
                <a:gd name="connsiteX36" fmla="*/ 3062959 w 3062959"/>
                <a:gd name="connsiteY36" fmla="*/ 532933 h 3332231"/>
                <a:gd name="connsiteX37" fmla="*/ 1912947 w 3062959"/>
                <a:gd name="connsiteY37" fmla="*/ 757326 h 3332231"/>
                <a:gd name="connsiteX38" fmla="*/ 2036363 w 3062959"/>
                <a:gd name="connsiteY38" fmla="*/ 415127 h 3332231"/>
                <a:gd name="connsiteX39" fmla="*/ 1896118 w 3062959"/>
                <a:gd name="connsiteY39" fmla="*/ 140246 h 3332231"/>
                <a:gd name="connsiteX40" fmla="*/ 1660505 w 3062959"/>
                <a:gd name="connsiteY40" fmla="*/ 0 h 3332231"/>
                <a:gd name="connsiteX41" fmla="*/ 1351966 w 3062959"/>
                <a:gd name="connsiteY41" fmla="*/ 33659 h 3332231"/>
                <a:gd name="connsiteX42" fmla="*/ 1161232 w 3062959"/>
                <a:gd name="connsiteY42" fmla="*/ 179515 h 3332231"/>
                <a:gd name="connsiteX43" fmla="*/ 1071475 w 3062959"/>
                <a:gd name="connsiteY43" fmla="*/ 415127 h 3332231"/>
                <a:gd name="connsiteX44" fmla="*/ 1256599 w 3062959"/>
                <a:gd name="connsiteY4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649286 w 3062959"/>
                <a:gd name="connsiteY23" fmla="*/ 3332231 h 3332231"/>
                <a:gd name="connsiteX24" fmla="*/ 1940996 w 3062959"/>
                <a:gd name="connsiteY24" fmla="*/ 3158327 h 3332231"/>
                <a:gd name="connsiteX25" fmla="*/ 2041973 w 3062959"/>
                <a:gd name="connsiteY25" fmla="*/ 2838567 h 3332231"/>
                <a:gd name="connsiteX26" fmla="*/ 1884898 w 3062959"/>
                <a:gd name="connsiteY26" fmla="*/ 2445880 h 3332231"/>
                <a:gd name="connsiteX27" fmla="*/ 3062959 w 3062959"/>
                <a:gd name="connsiteY27" fmla="*/ 2518807 h 3332231"/>
                <a:gd name="connsiteX28" fmla="*/ 2984422 w 3062959"/>
                <a:gd name="connsiteY28" fmla="*/ 1778312 h 3332231"/>
                <a:gd name="connsiteX29" fmla="*/ 2832957 w 3062959"/>
                <a:gd name="connsiteY29" fmla="*/ 2002705 h 3332231"/>
                <a:gd name="connsiteX30" fmla="*/ 2597345 w 3062959"/>
                <a:gd name="connsiteY30" fmla="*/ 2025144 h 3332231"/>
                <a:gd name="connsiteX31" fmla="*/ 2350513 w 3062959"/>
                <a:gd name="connsiteY31" fmla="*/ 1907338 h 3332231"/>
                <a:gd name="connsiteX32" fmla="*/ 2215877 w 3062959"/>
                <a:gd name="connsiteY32" fmla="*/ 1677335 h 3332231"/>
                <a:gd name="connsiteX33" fmla="*/ 2221487 w 3062959"/>
                <a:gd name="connsiteY33" fmla="*/ 1402454 h 3332231"/>
                <a:gd name="connsiteX34" fmla="*/ 2367342 w 3062959"/>
                <a:gd name="connsiteY34" fmla="*/ 1211721 h 3332231"/>
                <a:gd name="connsiteX35" fmla="*/ 2636613 w 3062959"/>
                <a:gd name="connsiteY35" fmla="*/ 1099524 h 3332231"/>
                <a:gd name="connsiteX36" fmla="*/ 2984422 w 3062959"/>
                <a:gd name="connsiteY36" fmla="*/ 1312697 h 3332231"/>
                <a:gd name="connsiteX37" fmla="*/ 3062959 w 3062959"/>
                <a:gd name="connsiteY37" fmla="*/ 532933 h 3332231"/>
                <a:gd name="connsiteX38" fmla="*/ 1912947 w 3062959"/>
                <a:gd name="connsiteY38" fmla="*/ 757326 h 3332231"/>
                <a:gd name="connsiteX39" fmla="*/ 2036363 w 3062959"/>
                <a:gd name="connsiteY39" fmla="*/ 415127 h 3332231"/>
                <a:gd name="connsiteX40" fmla="*/ 1896118 w 3062959"/>
                <a:gd name="connsiteY40" fmla="*/ 140246 h 3332231"/>
                <a:gd name="connsiteX41" fmla="*/ 1660505 w 3062959"/>
                <a:gd name="connsiteY41" fmla="*/ 0 h 3332231"/>
                <a:gd name="connsiteX42" fmla="*/ 1351966 w 3062959"/>
                <a:gd name="connsiteY42" fmla="*/ 33659 h 3332231"/>
                <a:gd name="connsiteX43" fmla="*/ 1161232 w 3062959"/>
                <a:gd name="connsiteY43" fmla="*/ 179515 h 3332231"/>
                <a:gd name="connsiteX44" fmla="*/ 1071475 w 3062959"/>
                <a:gd name="connsiteY44" fmla="*/ 415127 h 3332231"/>
                <a:gd name="connsiteX45" fmla="*/ 1256599 w 3062959"/>
                <a:gd name="connsiteY4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0019 w 3062959"/>
                <a:gd name="connsiteY25" fmla="*/ 3332231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884898 w 3062959"/>
                <a:gd name="connsiteY29" fmla="*/ 2445880 h 3332231"/>
                <a:gd name="connsiteX30" fmla="*/ 3062959 w 3062959"/>
                <a:gd name="connsiteY30" fmla="*/ 2518807 h 3332231"/>
                <a:gd name="connsiteX31" fmla="*/ 2984422 w 3062959"/>
                <a:gd name="connsiteY31" fmla="*/ 1778312 h 3332231"/>
                <a:gd name="connsiteX32" fmla="*/ 2832957 w 3062959"/>
                <a:gd name="connsiteY32" fmla="*/ 2002705 h 3332231"/>
                <a:gd name="connsiteX33" fmla="*/ 2597345 w 3062959"/>
                <a:gd name="connsiteY33" fmla="*/ 2025144 h 3332231"/>
                <a:gd name="connsiteX34" fmla="*/ 2350513 w 3062959"/>
                <a:gd name="connsiteY34" fmla="*/ 1907338 h 3332231"/>
                <a:gd name="connsiteX35" fmla="*/ 2215877 w 3062959"/>
                <a:gd name="connsiteY35" fmla="*/ 1677335 h 3332231"/>
                <a:gd name="connsiteX36" fmla="*/ 2221487 w 3062959"/>
                <a:gd name="connsiteY36" fmla="*/ 1402454 h 3332231"/>
                <a:gd name="connsiteX37" fmla="*/ 2367342 w 3062959"/>
                <a:gd name="connsiteY37" fmla="*/ 1211721 h 3332231"/>
                <a:gd name="connsiteX38" fmla="*/ 2636613 w 3062959"/>
                <a:gd name="connsiteY38" fmla="*/ 1099524 h 3332231"/>
                <a:gd name="connsiteX39" fmla="*/ 2984422 w 3062959"/>
                <a:gd name="connsiteY39" fmla="*/ 1312697 h 3332231"/>
                <a:gd name="connsiteX40" fmla="*/ 3062959 w 3062959"/>
                <a:gd name="connsiteY40" fmla="*/ 532933 h 3332231"/>
                <a:gd name="connsiteX41" fmla="*/ 1912947 w 3062959"/>
                <a:gd name="connsiteY41" fmla="*/ 757326 h 3332231"/>
                <a:gd name="connsiteX42" fmla="*/ 2036363 w 3062959"/>
                <a:gd name="connsiteY42" fmla="*/ 415127 h 3332231"/>
                <a:gd name="connsiteX43" fmla="*/ 1896118 w 3062959"/>
                <a:gd name="connsiteY43" fmla="*/ 140246 h 3332231"/>
                <a:gd name="connsiteX44" fmla="*/ 1660505 w 3062959"/>
                <a:gd name="connsiteY44" fmla="*/ 0 h 3332231"/>
                <a:gd name="connsiteX45" fmla="*/ 1351966 w 3062959"/>
                <a:gd name="connsiteY45" fmla="*/ 33659 h 3332231"/>
                <a:gd name="connsiteX46" fmla="*/ 1161232 w 3062959"/>
                <a:gd name="connsiteY46" fmla="*/ 179515 h 3332231"/>
                <a:gd name="connsiteX47" fmla="*/ 1071475 w 3062959"/>
                <a:gd name="connsiteY47" fmla="*/ 415127 h 3332231"/>
                <a:gd name="connsiteX48" fmla="*/ 1256599 w 3062959"/>
                <a:gd name="connsiteY4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32957 w 3062959"/>
                <a:gd name="connsiteY33" fmla="*/ 2002705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13924 w 3062959"/>
                <a:gd name="connsiteY43" fmla="*/ 40390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896118 w 3062959"/>
                <a:gd name="connsiteY45" fmla="*/ 140246 h 3332231"/>
                <a:gd name="connsiteX46" fmla="*/ 1660505 w 3062959"/>
                <a:gd name="connsiteY46" fmla="*/ 0 h 3332231"/>
                <a:gd name="connsiteX47" fmla="*/ 1351966 w 3062959"/>
                <a:gd name="connsiteY47" fmla="*/ 33659 h 3332231"/>
                <a:gd name="connsiteX48" fmla="*/ 1161232 w 3062959"/>
                <a:gd name="connsiteY48" fmla="*/ 179515 h 3332231"/>
                <a:gd name="connsiteX49" fmla="*/ 1071475 w 3062959"/>
                <a:gd name="connsiteY49" fmla="*/ 415127 h 3332231"/>
                <a:gd name="connsiteX50" fmla="*/ 1256599 w 3062959"/>
                <a:gd name="connsiteY5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660505 w 3062959"/>
                <a:gd name="connsiteY47" fmla="*/ 0 h 3332231"/>
                <a:gd name="connsiteX48" fmla="*/ 1351966 w 3062959"/>
                <a:gd name="connsiteY48" fmla="*/ 33659 h 3332231"/>
                <a:gd name="connsiteX49" fmla="*/ 1161232 w 3062959"/>
                <a:gd name="connsiteY49" fmla="*/ 179515 h 3332231"/>
                <a:gd name="connsiteX50" fmla="*/ 1071475 w 3062959"/>
                <a:gd name="connsiteY50" fmla="*/ 415127 h 3332231"/>
                <a:gd name="connsiteX51" fmla="*/ 1256599 w 3062959"/>
                <a:gd name="connsiteY5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351966 w 3062959"/>
                <a:gd name="connsiteY49" fmla="*/ 33659 h 3332231"/>
                <a:gd name="connsiteX50" fmla="*/ 1161232 w 3062959"/>
                <a:gd name="connsiteY50" fmla="*/ 179515 h 3332231"/>
                <a:gd name="connsiteX51" fmla="*/ 1071475 w 3062959"/>
                <a:gd name="connsiteY51" fmla="*/ 415127 h 3332231"/>
                <a:gd name="connsiteX52" fmla="*/ 1256599 w 3062959"/>
                <a:gd name="connsiteY5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161232 w 3062959"/>
                <a:gd name="connsiteY51" fmla="*/ 179515 h 3332231"/>
                <a:gd name="connsiteX52" fmla="*/ 1071475 w 3062959"/>
                <a:gd name="connsiteY52" fmla="*/ 415127 h 3332231"/>
                <a:gd name="connsiteX53" fmla="*/ 1256599 w 3062959"/>
                <a:gd name="connsiteY5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71475 w 3062959"/>
                <a:gd name="connsiteY53" fmla="*/ 415127 h 3332231"/>
                <a:gd name="connsiteX54" fmla="*/ 1256599 w 3062959"/>
                <a:gd name="connsiteY5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256599 w 3062959"/>
                <a:gd name="connsiteY5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256599 w 3062959"/>
                <a:gd name="connsiteY0" fmla="*/ 746106 h 3332231"/>
                <a:gd name="connsiteX1" fmla="*/ 230002 w 3062959"/>
                <a:gd name="connsiteY1" fmla="*/ 63952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956373 w 2956373"/>
                <a:gd name="connsiteY31" fmla="*/ 251880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748810 w 2956373"/>
                <a:gd name="connsiteY31" fmla="*/ 250197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14901 w 2877836"/>
                <a:gd name="connsiteY36" fmla="*/ 1626847 h 3332231"/>
                <a:gd name="connsiteX37" fmla="*/ 2120510 w 2877836"/>
                <a:gd name="connsiteY37" fmla="*/ 1368795 h 3332231"/>
                <a:gd name="connsiteX38" fmla="*/ 2260756 w 2877836"/>
                <a:gd name="connsiteY38" fmla="*/ 1211721 h 3332231"/>
                <a:gd name="connsiteX39" fmla="*/ 2558076 w 2877836"/>
                <a:gd name="connsiteY39" fmla="*/ 1161232 h 3332231"/>
                <a:gd name="connsiteX40" fmla="*/ 2877836 w 2877836"/>
                <a:gd name="connsiteY40" fmla="*/ 1312697 h 3332231"/>
                <a:gd name="connsiteX41" fmla="*/ 2760029 w 2877836"/>
                <a:gd name="connsiteY41" fmla="*/ 577812 h 3332231"/>
                <a:gd name="connsiteX42" fmla="*/ 1806361 w 2877836"/>
                <a:gd name="connsiteY42" fmla="*/ 757326 h 3332231"/>
                <a:gd name="connsiteX43" fmla="*/ 1868069 w 2877836"/>
                <a:gd name="connsiteY43" fmla="*/ 611470 h 3332231"/>
                <a:gd name="connsiteX44" fmla="*/ 1907338 w 2877836"/>
                <a:gd name="connsiteY44" fmla="*/ 403907 h 3332231"/>
                <a:gd name="connsiteX45" fmla="*/ 1873678 w 2877836"/>
                <a:gd name="connsiteY45" fmla="*/ 258052 h 3332231"/>
                <a:gd name="connsiteX46" fmla="*/ 1789532 w 2877836"/>
                <a:gd name="connsiteY46" fmla="*/ 140246 h 3332231"/>
                <a:gd name="connsiteX47" fmla="*/ 1688555 w 2877836"/>
                <a:gd name="connsiteY47" fmla="*/ 67318 h 3332231"/>
                <a:gd name="connsiteX48" fmla="*/ 1553919 w 2877836"/>
                <a:gd name="connsiteY48" fmla="*/ 0 h 3332231"/>
                <a:gd name="connsiteX49" fmla="*/ 1380015 w 2877836"/>
                <a:gd name="connsiteY49" fmla="*/ 0 h 3332231"/>
                <a:gd name="connsiteX50" fmla="*/ 1245380 w 2877836"/>
                <a:gd name="connsiteY50" fmla="*/ 33659 h 3332231"/>
                <a:gd name="connsiteX51" fmla="*/ 1127573 w 2877836"/>
                <a:gd name="connsiteY51" fmla="*/ 100977 h 3332231"/>
                <a:gd name="connsiteX52" fmla="*/ 1054646 w 2877836"/>
                <a:gd name="connsiteY52" fmla="*/ 179515 h 3332231"/>
                <a:gd name="connsiteX53" fmla="*/ 992937 w 2877836"/>
                <a:gd name="connsiteY53" fmla="*/ 263661 h 3332231"/>
                <a:gd name="connsiteX54" fmla="*/ 964889 w 2877836"/>
                <a:gd name="connsiteY54" fmla="*/ 415127 h 3332231"/>
                <a:gd name="connsiteX55" fmla="*/ 998547 w 2877836"/>
                <a:gd name="connsiteY55" fmla="*/ 555372 h 3332231"/>
                <a:gd name="connsiteX56" fmla="*/ 1150013 w 2877836"/>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120510 w 2877836"/>
                <a:gd name="connsiteY38" fmla="*/ 1368795 h 3332231"/>
                <a:gd name="connsiteX39" fmla="*/ 2260756 w 2877836"/>
                <a:gd name="connsiteY39" fmla="*/ 1211721 h 3332231"/>
                <a:gd name="connsiteX40" fmla="*/ 2558076 w 2877836"/>
                <a:gd name="connsiteY40" fmla="*/ 1161232 h 3332231"/>
                <a:gd name="connsiteX41" fmla="*/ 2877836 w 2877836"/>
                <a:gd name="connsiteY41" fmla="*/ 1312697 h 3332231"/>
                <a:gd name="connsiteX42" fmla="*/ 2760029 w 2877836"/>
                <a:gd name="connsiteY42" fmla="*/ 577812 h 3332231"/>
                <a:gd name="connsiteX43" fmla="*/ 1806361 w 2877836"/>
                <a:gd name="connsiteY43" fmla="*/ 757326 h 3332231"/>
                <a:gd name="connsiteX44" fmla="*/ 1868069 w 2877836"/>
                <a:gd name="connsiteY44" fmla="*/ 611470 h 3332231"/>
                <a:gd name="connsiteX45" fmla="*/ 1907338 w 2877836"/>
                <a:gd name="connsiteY45" fmla="*/ 403907 h 3332231"/>
                <a:gd name="connsiteX46" fmla="*/ 1873678 w 2877836"/>
                <a:gd name="connsiteY46" fmla="*/ 258052 h 3332231"/>
                <a:gd name="connsiteX47" fmla="*/ 1789532 w 2877836"/>
                <a:gd name="connsiteY47" fmla="*/ 140246 h 3332231"/>
                <a:gd name="connsiteX48" fmla="*/ 1688555 w 2877836"/>
                <a:gd name="connsiteY48" fmla="*/ 67318 h 3332231"/>
                <a:gd name="connsiteX49" fmla="*/ 1553919 w 2877836"/>
                <a:gd name="connsiteY49" fmla="*/ 0 h 3332231"/>
                <a:gd name="connsiteX50" fmla="*/ 1380015 w 2877836"/>
                <a:gd name="connsiteY50" fmla="*/ 0 h 3332231"/>
                <a:gd name="connsiteX51" fmla="*/ 1245380 w 2877836"/>
                <a:gd name="connsiteY51" fmla="*/ 33659 h 3332231"/>
                <a:gd name="connsiteX52" fmla="*/ 1127573 w 2877836"/>
                <a:gd name="connsiteY52" fmla="*/ 100977 h 3332231"/>
                <a:gd name="connsiteX53" fmla="*/ 1054646 w 2877836"/>
                <a:gd name="connsiteY53" fmla="*/ 179515 h 3332231"/>
                <a:gd name="connsiteX54" fmla="*/ 992937 w 2877836"/>
                <a:gd name="connsiteY54" fmla="*/ 263661 h 3332231"/>
                <a:gd name="connsiteX55" fmla="*/ 964889 w 2877836"/>
                <a:gd name="connsiteY55" fmla="*/ 415127 h 3332231"/>
                <a:gd name="connsiteX56" fmla="*/ 998547 w 2877836"/>
                <a:gd name="connsiteY56" fmla="*/ 555372 h 3332231"/>
                <a:gd name="connsiteX57" fmla="*/ 1150013 w 2877836"/>
                <a:gd name="connsiteY57"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260756 w 2877836"/>
                <a:gd name="connsiteY40" fmla="*/ 1211721 h 3332231"/>
                <a:gd name="connsiteX41" fmla="*/ 2558076 w 2877836"/>
                <a:gd name="connsiteY41" fmla="*/ 1161232 h 3332231"/>
                <a:gd name="connsiteX42" fmla="*/ 2877836 w 2877836"/>
                <a:gd name="connsiteY42" fmla="*/ 1312697 h 3332231"/>
                <a:gd name="connsiteX43" fmla="*/ 2760029 w 2877836"/>
                <a:gd name="connsiteY43" fmla="*/ 577812 h 3332231"/>
                <a:gd name="connsiteX44" fmla="*/ 1806361 w 2877836"/>
                <a:gd name="connsiteY44" fmla="*/ 757326 h 3332231"/>
                <a:gd name="connsiteX45" fmla="*/ 1868069 w 2877836"/>
                <a:gd name="connsiteY45" fmla="*/ 611470 h 3332231"/>
                <a:gd name="connsiteX46" fmla="*/ 1907338 w 2877836"/>
                <a:gd name="connsiteY46" fmla="*/ 403907 h 3332231"/>
                <a:gd name="connsiteX47" fmla="*/ 1873678 w 2877836"/>
                <a:gd name="connsiteY47" fmla="*/ 258052 h 3332231"/>
                <a:gd name="connsiteX48" fmla="*/ 1789532 w 2877836"/>
                <a:gd name="connsiteY48" fmla="*/ 140246 h 3332231"/>
                <a:gd name="connsiteX49" fmla="*/ 1688555 w 2877836"/>
                <a:gd name="connsiteY49" fmla="*/ 67318 h 3332231"/>
                <a:gd name="connsiteX50" fmla="*/ 1553919 w 2877836"/>
                <a:gd name="connsiteY50" fmla="*/ 0 h 3332231"/>
                <a:gd name="connsiteX51" fmla="*/ 1380015 w 2877836"/>
                <a:gd name="connsiteY51" fmla="*/ 0 h 3332231"/>
                <a:gd name="connsiteX52" fmla="*/ 1245380 w 2877836"/>
                <a:gd name="connsiteY52" fmla="*/ 33659 h 3332231"/>
                <a:gd name="connsiteX53" fmla="*/ 1127573 w 2877836"/>
                <a:gd name="connsiteY53" fmla="*/ 100977 h 3332231"/>
                <a:gd name="connsiteX54" fmla="*/ 1054646 w 2877836"/>
                <a:gd name="connsiteY54" fmla="*/ 179515 h 3332231"/>
                <a:gd name="connsiteX55" fmla="*/ 992937 w 2877836"/>
                <a:gd name="connsiteY55" fmla="*/ 263661 h 3332231"/>
                <a:gd name="connsiteX56" fmla="*/ 964889 w 2877836"/>
                <a:gd name="connsiteY56" fmla="*/ 415127 h 3332231"/>
                <a:gd name="connsiteX57" fmla="*/ 998547 w 2877836"/>
                <a:gd name="connsiteY57" fmla="*/ 555372 h 3332231"/>
                <a:gd name="connsiteX58" fmla="*/ 1150013 w 2877836"/>
                <a:gd name="connsiteY58"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558076 w 2877836"/>
                <a:gd name="connsiteY42" fmla="*/ 1161232 h 3332231"/>
                <a:gd name="connsiteX43" fmla="*/ 2877836 w 2877836"/>
                <a:gd name="connsiteY43" fmla="*/ 1312697 h 3332231"/>
                <a:gd name="connsiteX44" fmla="*/ 2760029 w 2877836"/>
                <a:gd name="connsiteY44" fmla="*/ 577812 h 3332231"/>
                <a:gd name="connsiteX45" fmla="*/ 1806361 w 2877836"/>
                <a:gd name="connsiteY45" fmla="*/ 757326 h 3332231"/>
                <a:gd name="connsiteX46" fmla="*/ 1868069 w 2877836"/>
                <a:gd name="connsiteY46" fmla="*/ 611470 h 3332231"/>
                <a:gd name="connsiteX47" fmla="*/ 1907338 w 2877836"/>
                <a:gd name="connsiteY47" fmla="*/ 403907 h 3332231"/>
                <a:gd name="connsiteX48" fmla="*/ 1873678 w 2877836"/>
                <a:gd name="connsiteY48" fmla="*/ 258052 h 3332231"/>
                <a:gd name="connsiteX49" fmla="*/ 1789532 w 2877836"/>
                <a:gd name="connsiteY49" fmla="*/ 140246 h 3332231"/>
                <a:gd name="connsiteX50" fmla="*/ 1688555 w 2877836"/>
                <a:gd name="connsiteY50" fmla="*/ 67318 h 3332231"/>
                <a:gd name="connsiteX51" fmla="*/ 1553919 w 2877836"/>
                <a:gd name="connsiteY51" fmla="*/ 0 h 3332231"/>
                <a:gd name="connsiteX52" fmla="*/ 1380015 w 2877836"/>
                <a:gd name="connsiteY52" fmla="*/ 0 h 3332231"/>
                <a:gd name="connsiteX53" fmla="*/ 1245380 w 2877836"/>
                <a:gd name="connsiteY53" fmla="*/ 33659 h 3332231"/>
                <a:gd name="connsiteX54" fmla="*/ 1127573 w 2877836"/>
                <a:gd name="connsiteY54" fmla="*/ 100977 h 3332231"/>
                <a:gd name="connsiteX55" fmla="*/ 1054646 w 2877836"/>
                <a:gd name="connsiteY55" fmla="*/ 179515 h 3332231"/>
                <a:gd name="connsiteX56" fmla="*/ 992937 w 2877836"/>
                <a:gd name="connsiteY56" fmla="*/ 263661 h 3332231"/>
                <a:gd name="connsiteX57" fmla="*/ 964889 w 2877836"/>
                <a:gd name="connsiteY57" fmla="*/ 415127 h 3332231"/>
                <a:gd name="connsiteX58" fmla="*/ 998547 w 2877836"/>
                <a:gd name="connsiteY58" fmla="*/ 555372 h 3332231"/>
                <a:gd name="connsiteX59" fmla="*/ 1150013 w 2877836"/>
                <a:gd name="connsiteY59"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877836 w 2877836"/>
                <a:gd name="connsiteY44" fmla="*/ 1312697 h 3332231"/>
                <a:gd name="connsiteX45" fmla="*/ 2760029 w 2877836"/>
                <a:gd name="connsiteY45" fmla="*/ 577812 h 3332231"/>
                <a:gd name="connsiteX46" fmla="*/ 1806361 w 2877836"/>
                <a:gd name="connsiteY46" fmla="*/ 757326 h 3332231"/>
                <a:gd name="connsiteX47" fmla="*/ 1868069 w 2877836"/>
                <a:gd name="connsiteY47" fmla="*/ 611470 h 3332231"/>
                <a:gd name="connsiteX48" fmla="*/ 1907338 w 2877836"/>
                <a:gd name="connsiteY48" fmla="*/ 403907 h 3332231"/>
                <a:gd name="connsiteX49" fmla="*/ 1873678 w 2877836"/>
                <a:gd name="connsiteY49" fmla="*/ 258052 h 3332231"/>
                <a:gd name="connsiteX50" fmla="*/ 1789532 w 2877836"/>
                <a:gd name="connsiteY50" fmla="*/ 140246 h 3332231"/>
                <a:gd name="connsiteX51" fmla="*/ 1688555 w 2877836"/>
                <a:gd name="connsiteY51" fmla="*/ 67318 h 3332231"/>
                <a:gd name="connsiteX52" fmla="*/ 1553919 w 2877836"/>
                <a:gd name="connsiteY52" fmla="*/ 0 h 3332231"/>
                <a:gd name="connsiteX53" fmla="*/ 1380015 w 2877836"/>
                <a:gd name="connsiteY53" fmla="*/ 0 h 3332231"/>
                <a:gd name="connsiteX54" fmla="*/ 1245380 w 2877836"/>
                <a:gd name="connsiteY54" fmla="*/ 33659 h 3332231"/>
                <a:gd name="connsiteX55" fmla="*/ 1127573 w 2877836"/>
                <a:gd name="connsiteY55" fmla="*/ 100977 h 3332231"/>
                <a:gd name="connsiteX56" fmla="*/ 1054646 w 2877836"/>
                <a:gd name="connsiteY56" fmla="*/ 179515 h 3332231"/>
                <a:gd name="connsiteX57" fmla="*/ 992937 w 2877836"/>
                <a:gd name="connsiteY57" fmla="*/ 263661 h 3332231"/>
                <a:gd name="connsiteX58" fmla="*/ 964889 w 2877836"/>
                <a:gd name="connsiteY58" fmla="*/ 415127 h 3332231"/>
                <a:gd name="connsiteX59" fmla="*/ 998547 w 2877836"/>
                <a:gd name="connsiteY59" fmla="*/ 555372 h 3332231"/>
                <a:gd name="connsiteX60" fmla="*/ 1150013 w 2877836"/>
                <a:gd name="connsiteY60"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715151 w 2877836"/>
                <a:gd name="connsiteY44" fmla="*/ 1200501 h 3332231"/>
                <a:gd name="connsiteX45" fmla="*/ 2877836 w 2877836"/>
                <a:gd name="connsiteY45" fmla="*/ 1312697 h 3332231"/>
                <a:gd name="connsiteX46" fmla="*/ 2760029 w 2877836"/>
                <a:gd name="connsiteY46" fmla="*/ 577812 h 3332231"/>
                <a:gd name="connsiteX47" fmla="*/ 1806361 w 2877836"/>
                <a:gd name="connsiteY47" fmla="*/ 757326 h 3332231"/>
                <a:gd name="connsiteX48" fmla="*/ 1868069 w 2877836"/>
                <a:gd name="connsiteY48" fmla="*/ 611470 h 3332231"/>
                <a:gd name="connsiteX49" fmla="*/ 1907338 w 2877836"/>
                <a:gd name="connsiteY49" fmla="*/ 403907 h 3332231"/>
                <a:gd name="connsiteX50" fmla="*/ 1873678 w 2877836"/>
                <a:gd name="connsiteY50" fmla="*/ 258052 h 3332231"/>
                <a:gd name="connsiteX51" fmla="*/ 1789532 w 2877836"/>
                <a:gd name="connsiteY51" fmla="*/ 140246 h 3332231"/>
                <a:gd name="connsiteX52" fmla="*/ 1688555 w 2877836"/>
                <a:gd name="connsiteY52" fmla="*/ 67318 h 3332231"/>
                <a:gd name="connsiteX53" fmla="*/ 1553919 w 2877836"/>
                <a:gd name="connsiteY53" fmla="*/ 0 h 3332231"/>
                <a:gd name="connsiteX54" fmla="*/ 1380015 w 2877836"/>
                <a:gd name="connsiteY54" fmla="*/ 0 h 3332231"/>
                <a:gd name="connsiteX55" fmla="*/ 1245380 w 2877836"/>
                <a:gd name="connsiteY55" fmla="*/ 33659 h 3332231"/>
                <a:gd name="connsiteX56" fmla="*/ 1127573 w 2877836"/>
                <a:gd name="connsiteY56" fmla="*/ 100977 h 3332231"/>
                <a:gd name="connsiteX57" fmla="*/ 1054646 w 2877836"/>
                <a:gd name="connsiteY57" fmla="*/ 179515 h 3332231"/>
                <a:gd name="connsiteX58" fmla="*/ 992937 w 2877836"/>
                <a:gd name="connsiteY58" fmla="*/ 263661 h 3332231"/>
                <a:gd name="connsiteX59" fmla="*/ 964889 w 2877836"/>
                <a:gd name="connsiteY59" fmla="*/ 415127 h 3332231"/>
                <a:gd name="connsiteX60" fmla="*/ 998547 w 2877836"/>
                <a:gd name="connsiteY60" fmla="*/ 555372 h 3332231"/>
                <a:gd name="connsiteX61" fmla="*/ 1150013 w 2877836"/>
                <a:gd name="connsiteY61"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15151 w 2877836"/>
                <a:gd name="connsiteY33" fmla="*/ 1924168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77836" h="3332231">
                  <a:moveTo>
                    <a:pt x="1150013" y="746106"/>
                  </a:moveTo>
                  <a:lnTo>
                    <a:pt x="123416" y="639520"/>
                  </a:lnTo>
                  <a:lnTo>
                    <a:pt x="0" y="1318307"/>
                  </a:lnTo>
                  <a:lnTo>
                    <a:pt x="151465" y="1172452"/>
                  </a:lnTo>
                  <a:lnTo>
                    <a:pt x="370248" y="1093915"/>
                  </a:lnTo>
                  <a:lnTo>
                    <a:pt x="549762" y="1166842"/>
                  </a:lnTo>
                  <a:lnTo>
                    <a:pt x="667569" y="1267819"/>
                  </a:lnTo>
                  <a:lnTo>
                    <a:pt x="757326" y="1402454"/>
                  </a:lnTo>
                  <a:lnTo>
                    <a:pt x="779765" y="1593188"/>
                  </a:lnTo>
                  <a:lnTo>
                    <a:pt x="751716" y="1739043"/>
                  </a:lnTo>
                  <a:lnTo>
                    <a:pt x="628300" y="1901728"/>
                  </a:lnTo>
                  <a:lnTo>
                    <a:pt x="488054" y="2002705"/>
                  </a:lnTo>
                  <a:lnTo>
                    <a:pt x="297321" y="2036364"/>
                  </a:lnTo>
                  <a:lnTo>
                    <a:pt x="134636" y="1974656"/>
                  </a:lnTo>
                  <a:lnTo>
                    <a:pt x="0" y="1800751"/>
                  </a:lnTo>
                  <a:lnTo>
                    <a:pt x="95367" y="2507588"/>
                  </a:lnTo>
                  <a:lnTo>
                    <a:pt x="1150013" y="2423441"/>
                  </a:lnTo>
                  <a:lnTo>
                    <a:pt x="1032206" y="2586125"/>
                  </a:lnTo>
                  <a:lnTo>
                    <a:pt x="964889" y="2754420"/>
                  </a:lnTo>
                  <a:lnTo>
                    <a:pt x="953669" y="2950763"/>
                  </a:lnTo>
                  <a:lnTo>
                    <a:pt x="1037816" y="3135888"/>
                  </a:lnTo>
                  <a:lnTo>
                    <a:pt x="1144402" y="3242474"/>
                  </a:lnTo>
                  <a:lnTo>
                    <a:pt x="1273429" y="3292962"/>
                  </a:lnTo>
                  <a:lnTo>
                    <a:pt x="1391234" y="3332231"/>
                  </a:lnTo>
                  <a:lnTo>
                    <a:pt x="1542700" y="3332231"/>
                  </a:lnTo>
                  <a:lnTo>
                    <a:pt x="1739043" y="3253693"/>
                  </a:lnTo>
                  <a:lnTo>
                    <a:pt x="1834410" y="3158327"/>
                  </a:lnTo>
                  <a:lnTo>
                    <a:pt x="1924167" y="3012471"/>
                  </a:lnTo>
                  <a:lnTo>
                    <a:pt x="1935387" y="2838567"/>
                  </a:lnTo>
                  <a:lnTo>
                    <a:pt x="1879288" y="2636614"/>
                  </a:lnTo>
                  <a:lnTo>
                    <a:pt x="1778312" y="2445880"/>
                  </a:lnTo>
                  <a:lnTo>
                    <a:pt x="2748810" y="2501977"/>
                  </a:lnTo>
                  <a:lnTo>
                    <a:pt x="2877836" y="1778312"/>
                  </a:lnTo>
                  <a:lnTo>
                    <a:pt x="2715151" y="1924168"/>
                  </a:lnTo>
                  <a:lnTo>
                    <a:pt x="2513198" y="1985875"/>
                  </a:lnTo>
                  <a:lnTo>
                    <a:pt x="2350513" y="1946606"/>
                  </a:lnTo>
                  <a:lnTo>
                    <a:pt x="2238318" y="1879289"/>
                  </a:lnTo>
                  <a:lnTo>
                    <a:pt x="2159779" y="1755873"/>
                  </a:lnTo>
                  <a:lnTo>
                    <a:pt x="2114901" y="1626847"/>
                  </a:lnTo>
                  <a:lnTo>
                    <a:pt x="2092461" y="1480992"/>
                  </a:lnTo>
                  <a:lnTo>
                    <a:pt x="2120510" y="1368795"/>
                  </a:lnTo>
                  <a:lnTo>
                    <a:pt x="2187828" y="1273428"/>
                  </a:lnTo>
                  <a:lnTo>
                    <a:pt x="2260756" y="1211721"/>
                  </a:lnTo>
                  <a:lnTo>
                    <a:pt x="2401001" y="1161232"/>
                  </a:lnTo>
                  <a:lnTo>
                    <a:pt x="2558076" y="1161232"/>
                  </a:lnTo>
                  <a:lnTo>
                    <a:pt x="2715151" y="1200501"/>
                  </a:lnTo>
                  <a:lnTo>
                    <a:pt x="2877836" y="1312697"/>
                  </a:lnTo>
                  <a:lnTo>
                    <a:pt x="2760029" y="577812"/>
                  </a:lnTo>
                  <a:lnTo>
                    <a:pt x="1806361" y="757326"/>
                  </a:lnTo>
                  <a:lnTo>
                    <a:pt x="1868069" y="611470"/>
                  </a:lnTo>
                  <a:lnTo>
                    <a:pt x="1907338" y="403907"/>
                  </a:lnTo>
                  <a:lnTo>
                    <a:pt x="1873678" y="258052"/>
                  </a:lnTo>
                  <a:lnTo>
                    <a:pt x="1789532" y="140246"/>
                  </a:lnTo>
                  <a:lnTo>
                    <a:pt x="1688555" y="67318"/>
                  </a:lnTo>
                  <a:lnTo>
                    <a:pt x="1553919" y="0"/>
                  </a:lnTo>
                  <a:lnTo>
                    <a:pt x="1380015" y="0"/>
                  </a:lnTo>
                  <a:lnTo>
                    <a:pt x="1245380" y="33659"/>
                  </a:lnTo>
                  <a:lnTo>
                    <a:pt x="1127573" y="100977"/>
                  </a:lnTo>
                  <a:lnTo>
                    <a:pt x="1054646" y="179515"/>
                  </a:lnTo>
                  <a:lnTo>
                    <a:pt x="992937" y="263661"/>
                  </a:lnTo>
                  <a:lnTo>
                    <a:pt x="964889" y="415127"/>
                  </a:lnTo>
                  <a:lnTo>
                    <a:pt x="998547" y="555372"/>
                  </a:lnTo>
                  <a:lnTo>
                    <a:pt x="1150013" y="746106"/>
                  </a:lnTo>
                  <a:close/>
                </a:path>
              </a:pathLst>
            </a:custGeom>
            <a:solidFill>
              <a:schemeClr val="bg1">
                <a:lumMod val="65000"/>
              </a:schemeClr>
            </a:solidFill>
            <a:ln>
              <a:solidFill>
                <a:schemeClr val="bg1">
                  <a:lumMod val="50000"/>
                </a:schemeClr>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grpSp>
          <p:nvGrpSpPr>
            <p:cNvPr id="32" name="Group 31"/>
            <p:cNvGrpSpPr/>
            <p:nvPr/>
          </p:nvGrpSpPr>
          <p:grpSpPr>
            <a:xfrm>
              <a:off x="3258442" y="1208752"/>
              <a:ext cx="2439922" cy="2466091"/>
              <a:chOff x="1370805" y="3080069"/>
              <a:chExt cx="2439922" cy="2466091"/>
            </a:xfrm>
          </p:grpSpPr>
          <p:sp>
            <p:nvSpPr>
              <p:cNvPr id="8" name="Freeform 7"/>
              <p:cNvSpPr/>
              <p:nvPr/>
            </p:nvSpPr>
            <p:spPr>
              <a:xfrm rot="221445">
                <a:off x="1370805" y="3080069"/>
                <a:ext cx="2439922" cy="2466091"/>
              </a:xfrm>
              <a:custGeom>
                <a:avLst/>
                <a:gdLst>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935387 w 2877836"/>
                  <a:gd name="connsiteY29" fmla="*/ 504884 h 3332231"/>
                  <a:gd name="connsiteX30" fmla="*/ 1879289 w 2877836"/>
                  <a:gd name="connsiteY30" fmla="*/ 667569 h 3332231"/>
                  <a:gd name="connsiteX31" fmla="*/ 1929777 w 2877836"/>
                  <a:gd name="connsiteY31" fmla="*/ 415127 h 3332231"/>
                  <a:gd name="connsiteX32" fmla="*/ 1789532 w 2877836"/>
                  <a:gd name="connsiteY32" fmla="*/ 140246 h 3332231"/>
                  <a:gd name="connsiteX33" fmla="*/ 1553919 w 2877836"/>
                  <a:gd name="connsiteY33" fmla="*/ 0 h 3332231"/>
                  <a:gd name="connsiteX34" fmla="*/ 1245380 w 2877836"/>
                  <a:gd name="connsiteY34" fmla="*/ 33659 h 3332231"/>
                  <a:gd name="connsiteX35" fmla="*/ 1054646 w 2877836"/>
                  <a:gd name="connsiteY35" fmla="*/ 179515 h 3332231"/>
                  <a:gd name="connsiteX36" fmla="*/ 964889 w 2877836"/>
                  <a:gd name="connsiteY36" fmla="*/ 415127 h 3332231"/>
                  <a:gd name="connsiteX37" fmla="*/ 1004158 w 2877836"/>
                  <a:gd name="connsiteY37"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79289 w 2877836"/>
                  <a:gd name="connsiteY29" fmla="*/ 667569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004158 w 2877836"/>
                  <a:gd name="connsiteY0" fmla="*/ 656349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004158 w 2877836"/>
                  <a:gd name="connsiteY36" fmla="*/ 656349 h 3332231"/>
                  <a:gd name="connsiteX0" fmla="*/ 1150013 w 2877836"/>
                  <a:gd name="connsiteY0" fmla="*/ 746106 h 3332231"/>
                  <a:gd name="connsiteX1" fmla="*/ 5610 w 2877836"/>
                  <a:gd name="connsiteY1" fmla="*/ 650739 h 3332231"/>
                  <a:gd name="connsiteX2" fmla="*/ 0 w 2877836"/>
                  <a:gd name="connsiteY2" fmla="*/ 1194891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952216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194891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918558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088305 w 2877836"/>
                  <a:gd name="connsiteY10" fmla="*/ 2524418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95142 w 2877836"/>
                  <a:gd name="connsiteY17" fmla="*/ 2535637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211721 w 2877836"/>
                  <a:gd name="connsiteY10" fmla="*/ 2462710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38794 w 2877836"/>
                  <a:gd name="connsiteY10" fmla="*/ 2473929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150013 w 2877836"/>
                  <a:gd name="connsiteY0" fmla="*/ 746106 h 3332231"/>
                  <a:gd name="connsiteX1" fmla="*/ 5610 w 2877836"/>
                  <a:gd name="connsiteY1" fmla="*/ 650739 h 3332231"/>
                  <a:gd name="connsiteX2" fmla="*/ 0 w 2877836"/>
                  <a:gd name="connsiteY2" fmla="*/ 1318307 h 3332231"/>
                  <a:gd name="connsiteX3" fmla="*/ 370248 w 2877836"/>
                  <a:gd name="connsiteY3" fmla="*/ 1093915 h 3332231"/>
                  <a:gd name="connsiteX4" fmla="*/ 667569 w 2877836"/>
                  <a:gd name="connsiteY4" fmla="*/ 1267819 h 3332231"/>
                  <a:gd name="connsiteX5" fmla="*/ 779765 w 2877836"/>
                  <a:gd name="connsiteY5" fmla="*/ 1593188 h 3332231"/>
                  <a:gd name="connsiteX6" fmla="*/ 628300 w 2877836"/>
                  <a:gd name="connsiteY6" fmla="*/ 1901728 h 3332231"/>
                  <a:gd name="connsiteX7" fmla="*/ 297321 w 2877836"/>
                  <a:gd name="connsiteY7" fmla="*/ 2036364 h 3332231"/>
                  <a:gd name="connsiteX8" fmla="*/ 0 w 2877836"/>
                  <a:gd name="connsiteY8" fmla="*/ 1800751 h 3332231"/>
                  <a:gd name="connsiteX9" fmla="*/ 5610 w 2877836"/>
                  <a:gd name="connsiteY9" fmla="*/ 2507588 h 3332231"/>
                  <a:gd name="connsiteX10" fmla="*/ 1150013 w 2877836"/>
                  <a:gd name="connsiteY10" fmla="*/ 2423441 h 3332231"/>
                  <a:gd name="connsiteX11" fmla="*/ 964889 w 2877836"/>
                  <a:gd name="connsiteY11" fmla="*/ 2754420 h 3332231"/>
                  <a:gd name="connsiteX12" fmla="*/ 1037816 w 2877836"/>
                  <a:gd name="connsiteY12" fmla="*/ 3135888 h 3332231"/>
                  <a:gd name="connsiteX13" fmla="*/ 1273429 w 2877836"/>
                  <a:gd name="connsiteY13" fmla="*/ 3292962 h 3332231"/>
                  <a:gd name="connsiteX14" fmla="*/ 1542700 w 2877836"/>
                  <a:gd name="connsiteY14" fmla="*/ 3332231 h 3332231"/>
                  <a:gd name="connsiteX15" fmla="*/ 1834410 w 2877836"/>
                  <a:gd name="connsiteY15" fmla="*/ 3158327 h 3332231"/>
                  <a:gd name="connsiteX16" fmla="*/ 1935387 w 2877836"/>
                  <a:gd name="connsiteY16" fmla="*/ 2838567 h 3332231"/>
                  <a:gd name="connsiteX17" fmla="*/ 1778312 w 2877836"/>
                  <a:gd name="connsiteY17" fmla="*/ 2445880 h 3332231"/>
                  <a:gd name="connsiteX18" fmla="*/ 2877836 w 2877836"/>
                  <a:gd name="connsiteY18" fmla="*/ 2535637 h 3332231"/>
                  <a:gd name="connsiteX19" fmla="*/ 2877836 w 2877836"/>
                  <a:gd name="connsiteY19" fmla="*/ 1778312 h 3332231"/>
                  <a:gd name="connsiteX20" fmla="*/ 2726371 w 2877836"/>
                  <a:gd name="connsiteY20" fmla="*/ 2002705 h 3332231"/>
                  <a:gd name="connsiteX21" fmla="*/ 2490759 w 2877836"/>
                  <a:gd name="connsiteY21" fmla="*/ 2025144 h 3332231"/>
                  <a:gd name="connsiteX22" fmla="*/ 2243927 w 2877836"/>
                  <a:gd name="connsiteY22" fmla="*/ 1907338 h 3332231"/>
                  <a:gd name="connsiteX23" fmla="*/ 2109291 w 2877836"/>
                  <a:gd name="connsiteY23" fmla="*/ 1677335 h 3332231"/>
                  <a:gd name="connsiteX24" fmla="*/ 2114901 w 2877836"/>
                  <a:gd name="connsiteY24" fmla="*/ 1402454 h 3332231"/>
                  <a:gd name="connsiteX25" fmla="*/ 2260756 w 2877836"/>
                  <a:gd name="connsiteY25" fmla="*/ 1211721 h 3332231"/>
                  <a:gd name="connsiteX26" fmla="*/ 2530027 w 2877836"/>
                  <a:gd name="connsiteY26" fmla="*/ 1099524 h 3332231"/>
                  <a:gd name="connsiteX27" fmla="*/ 2877836 w 2877836"/>
                  <a:gd name="connsiteY27" fmla="*/ 1312697 h 3332231"/>
                  <a:gd name="connsiteX28" fmla="*/ 2872226 w 2877836"/>
                  <a:gd name="connsiteY28" fmla="*/ 510494 h 3332231"/>
                  <a:gd name="connsiteX29" fmla="*/ 1806361 w 2877836"/>
                  <a:gd name="connsiteY29" fmla="*/ 757326 h 3332231"/>
                  <a:gd name="connsiteX30" fmla="*/ 1929777 w 2877836"/>
                  <a:gd name="connsiteY30" fmla="*/ 415127 h 3332231"/>
                  <a:gd name="connsiteX31" fmla="*/ 1789532 w 2877836"/>
                  <a:gd name="connsiteY31" fmla="*/ 140246 h 3332231"/>
                  <a:gd name="connsiteX32" fmla="*/ 1553919 w 2877836"/>
                  <a:gd name="connsiteY32" fmla="*/ 0 h 3332231"/>
                  <a:gd name="connsiteX33" fmla="*/ 1245380 w 2877836"/>
                  <a:gd name="connsiteY33" fmla="*/ 33659 h 3332231"/>
                  <a:gd name="connsiteX34" fmla="*/ 1054646 w 2877836"/>
                  <a:gd name="connsiteY34" fmla="*/ 179515 h 3332231"/>
                  <a:gd name="connsiteX35" fmla="*/ 964889 w 2877836"/>
                  <a:gd name="connsiteY35" fmla="*/ 415127 h 3332231"/>
                  <a:gd name="connsiteX36" fmla="*/ 1150013 w 2877836"/>
                  <a:gd name="connsiteY36" fmla="*/ 746106 h 3332231"/>
                  <a:gd name="connsiteX0" fmla="*/ 1256599 w 2984422"/>
                  <a:gd name="connsiteY0" fmla="*/ 746106 h 3332231"/>
                  <a:gd name="connsiteX1" fmla="*/ 112196 w 2984422"/>
                  <a:gd name="connsiteY1" fmla="*/ 650739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2984422"/>
                  <a:gd name="connsiteY0" fmla="*/ 746106 h 3332231"/>
                  <a:gd name="connsiteX1" fmla="*/ 0 w 2984422"/>
                  <a:gd name="connsiteY1" fmla="*/ 622690 h 3332231"/>
                  <a:gd name="connsiteX2" fmla="*/ 106586 w 2984422"/>
                  <a:gd name="connsiteY2" fmla="*/ 1318307 h 3332231"/>
                  <a:gd name="connsiteX3" fmla="*/ 476834 w 2984422"/>
                  <a:gd name="connsiteY3" fmla="*/ 1093915 h 3332231"/>
                  <a:gd name="connsiteX4" fmla="*/ 774155 w 2984422"/>
                  <a:gd name="connsiteY4" fmla="*/ 1267819 h 3332231"/>
                  <a:gd name="connsiteX5" fmla="*/ 886351 w 2984422"/>
                  <a:gd name="connsiteY5" fmla="*/ 1593188 h 3332231"/>
                  <a:gd name="connsiteX6" fmla="*/ 734886 w 2984422"/>
                  <a:gd name="connsiteY6" fmla="*/ 1901728 h 3332231"/>
                  <a:gd name="connsiteX7" fmla="*/ 403907 w 2984422"/>
                  <a:gd name="connsiteY7" fmla="*/ 2036364 h 3332231"/>
                  <a:gd name="connsiteX8" fmla="*/ 106586 w 2984422"/>
                  <a:gd name="connsiteY8" fmla="*/ 1800751 h 3332231"/>
                  <a:gd name="connsiteX9" fmla="*/ 0 w 2984422"/>
                  <a:gd name="connsiteY9" fmla="*/ 2518807 h 3332231"/>
                  <a:gd name="connsiteX10" fmla="*/ 1256599 w 2984422"/>
                  <a:gd name="connsiteY10" fmla="*/ 2423441 h 3332231"/>
                  <a:gd name="connsiteX11" fmla="*/ 1071475 w 2984422"/>
                  <a:gd name="connsiteY11" fmla="*/ 2754420 h 3332231"/>
                  <a:gd name="connsiteX12" fmla="*/ 1144402 w 2984422"/>
                  <a:gd name="connsiteY12" fmla="*/ 3135888 h 3332231"/>
                  <a:gd name="connsiteX13" fmla="*/ 1380015 w 2984422"/>
                  <a:gd name="connsiteY13" fmla="*/ 3292962 h 3332231"/>
                  <a:gd name="connsiteX14" fmla="*/ 1649286 w 2984422"/>
                  <a:gd name="connsiteY14" fmla="*/ 3332231 h 3332231"/>
                  <a:gd name="connsiteX15" fmla="*/ 1940996 w 2984422"/>
                  <a:gd name="connsiteY15" fmla="*/ 3158327 h 3332231"/>
                  <a:gd name="connsiteX16" fmla="*/ 2041973 w 2984422"/>
                  <a:gd name="connsiteY16" fmla="*/ 2838567 h 3332231"/>
                  <a:gd name="connsiteX17" fmla="*/ 1884898 w 2984422"/>
                  <a:gd name="connsiteY17" fmla="*/ 2445880 h 3332231"/>
                  <a:gd name="connsiteX18" fmla="*/ 2984422 w 2984422"/>
                  <a:gd name="connsiteY18" fmla="*/ 2535637 h 3332231"/>
                  <a:gd name="connsiteX19" fmla="*/ 2984422 w 2984422"/>
                  <a:gd name="connsiteY19" fmla="*/ 1778312 h 3332231"/>
                  <a:gd name="connsiteX20" fmla="*/ 2832957 w 2984422"/>
                  <a:gd name="connsiteY20" fmla="*/ 2002705 h 3332231"/>
                  <a:gd name="connsiteX21" fmla="*/ 2597345 w 2984422"/>
                  <a:gd name="connsiteY21" fmla="*/ 2025144 h 3332231"/>
                  <a:gd name="connsiteX22" fmla="*/ 2350513 w 2984422"/>
                  <a:gd name="connsiteY22" fmla="*/ 1907338 h 3332231"/>
                  <a:gd name="connsiteX23" fmla="*/ 2215877 w 2984422"/>
                  <a:gd name="connsiteY23" fmla="*/ 1677335 h 3332231"/>
                  <a:gd name="connsiteX24" fmla="*/ 2221487 w 2984422"/>
                  <a:gd name="connsiteY24" fmla="*/ 1402454 h 3332231"/>
                  <a:gd name="connsiteX25" fmla="*/ 2367342 w 2984422"/>
                  <a:gd name="connsiteY25" fmla="*/ 1211721 h 3332231"/>
                  <a:gd name="connsiteX26" fmla="*/ 2636613 w 2984422"/>
                  <a:gd name="connsiteY26" fmla="*/ 1099524 h 3332231"/>
                  <a:gd name="connsiteX27" fmla="*/ 2984422 w 2984422"/>
                  <a:gd name="connsiteY27" fmla="*/ 1312697 h 3332231"/>
                  <a:gd name="connsiteX28" fmla="*/ 2978812 w 2984422"/>
                  <a:gd name="connsiteY28" fmla="*/ 510494 h 3332231"/>
                  <a:gd name="connsiteX29" fmla="*/ 1912947 w 2984422"/>
                  <a:gd name="connsiteY29" fmla="*/ 757326 h 3332231"/>
                  <a:gd name="connsiteX30" fmla="*/ 2036363 w 2984422"/>
                  <a:gd name="connsiteY30" fmla="*/ 415127 h 3332231"/>
                  <a:gd name="connsiteX31" fmla="*/ 1896118 w 2984422"/>
                  <a:gd name="connsiteY31" fmla="*/ 140246 h 3332231"/>
                  <a:gd name="connsiteX32" fmla="*/ 1660505 w 2984422"/>
                  <a:gd name="connsiteY32" fmla="*/ 0 h 3332231"/>
                  <a:gd name="connsiteX33" fmla="*/ 1351966 w 2984422"/>
                  <a:gd name="connsiteY33" fmla="*/ 33659 h 3332231"/>
                  <a:gd name="connsiteX34" fmla="*/ 1161232 w 2984422"/>
                  <a:gd name="connsiteY34" fmla="*/ 179515 h 3332231"/>
                  <a:gd name="connsiteX35" fmla="*/ 1071475 w 2984422"/>
                  <a:gd name="connsiteY35" fmla="*/ 415127 h 3332231"/>
                  <a:gd name="connsiteX36" fmla="*/ 1256599 w 2984422"/>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2984422 w 3062959"/>
                  <a:gd name="connsiteY18" fmla="*/ 253563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476834 w 3062959"/>
                  <a:gd name="connsiteY3" fmla="*/ 1093915 h 3332231"/>
                  <a:gd name="connsiteX4" fmla="*/ 774155 w 3062959"/>
                  <a:gd name="connsiteY4" fmla="*/ 1267819 h 3332231"/>
                  <a:gd name="connsiteX5" fmla="*/ 886351 w 3062959"/>
                  <a:gd name="connsiteY5" fmla="*/ 1593188 h 3332231"/>
                  <a:gd name="connsiteX6" fmla="*/ 734886 w 3062959"/>
                  <a:gd name="connsiteY6" fmla="*/ 1901728 h 3332231"/>
                  <a:gd name="connsiteX7" fmla="*/ 403907 w 3062959"/>
                  <a:gd name="connsiteY7" fmla="*/ 2036364 h 3332231"/>
                  <a:gd name="connsiteX8" fmla="*/ 106586 w 3062959"/>
                  <a:gd name="connsiteY8" fmla="*/ 1800751 h 3332231"/>
                  <a:gd name="connsiteX9" fmla="*/ 0 w 3062959"/>
                  <a:gd name="connsiteY9" fmla="*/ 2518807 h 3332231"/>
                  <a:gd name="connsiteX10" fmla="*/ 1256599 w 3062959"/>
                  <a:gd name="connsiteY10" fmla="*/ 2423441 h 3332231"/>
                  <a:gd name="connsiteX11" fmla="*/ 1071475 w 3062959"/>
                  <a:gd name="connsiteY11" fmla="*/ 2754420 h 3332231"/>
                  <a:gd name="connsiteX12" fmla="*/ 1144402 w 3062959"/>
                  <a:gd name="connsiteY12" fmla="*/ 3135888 h 3332231"/>
                  <a:gd name="connsiteX13" fmla="*/ 1380015 w 3062959"/>
                  <a:gd name="connsiteY13" fmla="*/ 3292962 h 3332231"/>
                  <a:gd name="connsiteX14" fmla="*/ 1649286 w 3062959"/>
                  <a:gd name="connsiteY14" fmla="*/ 3332231 h 3332231"/>
                  <a:gd name="connsiteX15" fmla="*/ 1940996 w 3062959"/>
                  <a:gd name="connsiteY15" fmla="*/ 3158327 h 3332231"/>
                  <a:gd name="connsiteX16" fmla="*/ 2041973 w 3062959"/>
                  <a:gd name="connsiteY16" fmla="*/ 2838567 h 3332231"/>
                  <a:gd name="connsiteX17" fmla="*/ 1884898 w 3062959"/>
                  <a:gd name="connsiteY17" fmla="*/ 2445880 h 3332231"/>
                  <a:gd name="connsiteX18" fmla="*/ 3062959 w 3062959"/>
                  <a:gd name="connsiteY18" fmla="*/ 2518807 h 3332231"/>
                  <a:gd name="connsiteX19" fmla="*/ 2984422 w 3062959"/>
                  <a:gd name="connsiteY19" fmla="*/ 1778312 h 3332231"/>
                  <a:gd name="connsiteX20" fmla="*/ 2832957 w 3062959"/>
                  <a:gd name="connsiteY20" fmla="*/ 2002705 h 3332231"/>
                  <a:gd name="connsiteX21" fmla="*/ 2597345 w 3062959"/>
                  <a:gd name="connsiteY21" fmla="*/ 2025144 h 3332231"/>
                  <a:gd name="connsiteX22" fmla="*/ 2350513 w 3062959"/>
                  <a:gd name="connsiteY22" fmla="*/ 1907338 h 3332231"/>
                  <a:gd name="connsiteX23" fmla="*/ 2215877 w 3062959"/>
                  <a:gd name="connsiteY23" fmla="*/ 1677335 h 3332231"/>
                  <a:gd name="connsiteX24" fmla="*/ 2221487 w 3062959"/>
                  <a:gd name="connsiteY24" fmla="*/ 1402454 h 3332231"/>
                  <a:gd name="connsiteX25" fmla="*/ 2367342 w 3062959"/>
                  <a:gd name="connsiteY25" fmla="*/ 1211721 h 3332231"/>
                  <a:gd name="connsiteX26" fmla="*/ 2636613 w 3062959"/>
                  <a:gd name="connsiteY26" fmla="*/ 1099524 h 3332231"/>
                  <a:gd name="connsiteX27" fmla="*/ 2984422 w 3062959"/>
                  <a:gd name="connsiteY27" fmla="*/ 1312697 h 3332231"/>
                  <a:gd name="connsiteX28" fmla="*/ 3062959 w 3062959"/>
                  <a:gd name="connsiteY28" fmla="*/ 532933 h 3332231"/>
                  <a:gd name="connsiteX29" fmla="*/ 1912947 w 3062959"/>
                  <a:gd name="connsiteY29" fmla="*/ 757326 h 3332231"/>
                  <a:gd name="connsiteX30" fmla="*/ 2036363 w 3062959"/>
                  <a:gd name="connsiteY30" fmla="*/ 415127 h 3332231"/>
                  <a:gd name="connsiteX31" fmla="*/ 1896118 w 3062959"/>
                  <a:gd name="connsiteY31" fmla="*/ 140246 h 3332231"/>
                  <a:gd name="connsiteX32" fmla="*/ 1660505 w 3062959"/>
                  <a:gd name="connsiteY32" fmla="*/ 0 h 3332231"/>
                  <a:gd name="connsiteX33" fmla="*/ 1351966 w 3062959"/>
                  <a:gd name="connsiteY33" fmla="*/ 33659 h 3332231"/>
                  <a:gd name="connsiteX34" fmla="*/ 1161232 w 3062959"/>
                  <a:gd name="connsiteY34" fmla="*/ 179515 h 3332231"/>
                  <a:gd name="connsiteX35" fmla="*/ 1071475 w 3062959"/>
                  <a:gd name="connsiteY35" fmla="*/ 415127 h 3332231"/>
                  <a:gd name="connsiteX36" fmla="*/ 1256599 w 3062959"/>
                  <a:gd name="connsiteY3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774155 w 3062959"/>
                  <a:gd name="connsiteY5" fmla="*/ 1267819 h 3332231"/>
                  <a:gd name="connsiteX6" fmla="*/ 886351 w 3062959"/>
                  <a:gd name="connsiteY6" fmla="*/ 1593188 h 3332231"/>
                  <a:gd name="connsiteX7" fmla="*/ 734886 w 3062959"/>
                  <a:gd name="connsiteY7" fmla="*/ 1901728 h 3332231"/>
                  <a:gd name="connsiteX8" fmla="*/ 403907 w 3062959"/>
                  <a:gd name="connsiteY8" fmla="*/ 2036364 h 3332231"/>
                  <a:gd name="connsiteX9" fmla="*/ 106586 w 3062959"/>
                  <a:gd name="connsiteY9" fmla="*/ 1800751 h 3332231"/>
                  <a:gd name="connsiteX10" fmla="*/ 0 w 3062959"/>
                  <a:gd name="connsiteY10" fmla="*/ 2518807 h 3332231"/>
                  <a:gd name="connsiteX11" fmla="*/ 1256599 w 3062959"/>
                  <a:gd name="connsiteY11" fmla="*/ 2423441 h 3332231"/>
                  <a:gd name="connsiteX12" fmla="*/ 1071475 w 3062959"/>
                  <a:gd name="connsiteY12" fmla="*/ 2754420 h 3332231"/>
                  <a:gd name="connsiteX13" fmla="*/ 1144402 w 3062959"/>
                  <a:gd name="connsiteY13" fmla="*/ 3135888 h 3332231"/>
                  <a:gd name="connsiteX14" fmla="*/ 1380015 w 3062959"/>
                  <a:gd name="connsiteY14" fmla="*/ 3292962 h 3332231"/>
                  <a:gd name="connsiteX15" fmla="*/ 1649286 w 3062959"/>
                  <a:gd name="connsiteY15" fmla="*/ 3332231 h 3332231"/>
                  <a:gd name="connsiteX16" fmla="*/ 1940996 w 3062959"/>
                  <a:gd name="connsiteY16" fmla="*/ 3158327 h 3332231"/>
                  <a:gd name="connsiteX17" fmla="*/ 2041973 w 3062959"/>
                  <a:gd name="connsiteY17" fmla="*/ 2838567 h 3332231"/>
                  <a:gd name="connsiteX18" fmla="*/ 1884898 w 3062959"/>
                  <a:gd name="connsiteY18" fmla="*/ 2445880 h 3332231"/>
                  <a:gd name="connsiteX19" fmla="*/ 3062959 w 3062959"/>
                  <a:gd name="connsiteY19" fmla="*/ 2518807 h 3332231"/>
                  <a:gd name="connsiteX20" fmla="*/ 2984422 w 3062959"/>
                  <a:gd name="connsiteY20" fmla="*/ 1778312 h 3332231"/>
                  <a:gd name="connsiteX21" fmla="*/ 2832957 w 3062959"/>
                  <a:gd name="connsiteY21" fmla="*/ 2002705 h 3332231"/>
                  <a:gd name="connsiteX22" fmla="*/ 2597345 w 3062959"/>
                  <a:gd name="connsiteY22" fmla="*/ 2025144 h 3332231"/>
                  <a:gd name="connsiteX23" fmla="*/ 2350513 w 3062959"/>
                  <a:gd name="connsiteY23" fmla="*/ 1907338 h 3332231"/>
                  <a:gd name="connsiteX24" fmla="*/ 2215877 w 3062959"/>
                  <a:gd name="connsiteY24" fmla="*/ 1677335 h 3332231"/>
                  <a:gd name="connsiteX25" fmla="*/ 2221487 w 3062959"/>
                  <a:gd name="connsiteY25" fmla="*/ 1402454 h 3332231"/>
                  <a:gd name="connsiteX26" fmla="*/ 2367342 w 3062959"/>
                  <a:gd name="connsiteY26" fmla="*/ 1211721 h 3332231"/>
                  <a:gd name="connsiteX27" fmla="*/ 2636613 w 3062959"/>
                  <a:gd name="connsiteY27" fmla="*/ 1099524 h 3332231"/>
                  <a:gd name="connsiteX28" fmla="*/ 2984422 w 3062959"/>
                  <a:gd name="connsiteY28" fmla="*/ 1312697 h 3332231"/>
                  <a:gd name="connsiteX29" fmla="*/ 3062959 w 3062959"/>
                  <a:gd name="connsiteY29" fmla="*/ 532933 h 3332231"/>
                  <a:gd name="connsiteX30" fmla="*/ 1912947 w 3062959"/>
                  <a:gd name="connsiteY30" fmla="*/ 757326 h 3332231"/>
                  <a:gd name="connsiteX31" fmla="*/ 2036363 w 3062959"/>
                  <a:gd name="connsiteY31" fmla="*/ 415127 h 3332231"/>
                  <a:gd name="connsiteX32" fmla="*/ 1896118 w 3062959"/>
                  <a:gd name="connsiteY32" fmla="*/ 140246 h 3332231"/>
                  <a:gd name="connsiteX33" fmla="*/ 1660505 w 3062959"/>
                  <a:gd name="connsiteY33" fmla="*/ 0 h 3332231"/>
                  <a:gd name="connsiteX34" fmla="*/ 1351966 w 3062959"/>
                  <a:gd name="connsiteY34" fmla="*/ 33659 h 3332231"/>
                  <a:gd name="connsiteX35" fmla="*/ 1161232 w 3062959"/>
                  <a:gd name="connsiteY35" fmla="*/ 179515 h 3332231"/>
                  <a:gd name="connsiteX36" fmla="*/ 1071475 w 3062959"/>
                  <a:gd name="connsiteY36" fmla="*/ 415127 h 3332231"/>
                  <a:gd name="connsiteX37" fmla="*/ 1256599 w 3062959"/>
                  <a:gd name="connsiteY3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86351 w 3062959"/>
                  <a:gd name="connsiteY7" fmla="*/ 1593188 h 3332231"/>
                  <a:gd name="connsiteX8" fmla="*/ 734886 w 3062959"/>
                  <a:gd name="connsiteY8" fmla="*/ 1901728 h 3332231"/>
                  <a:gd name="connsiteX9" fmla="*/ 403907 w 3062959"/>
                  <a:gd name="connsiteY9" fmla="*/ 2036364 h 3332231"/>
                  <a:gd name="connsiteX10" fmla="*/ 106586 w 3062959"/>
                  <a:gd name="connsiteY10" fmla="*/ 1800751 h 3332231"/>
                  <a:gd name="connsiteX11" fmla="*/ 0 w 3062959"/>
                  <a:gd name="connsiteY11" fmla="*/ 2518807 h 3332231"/>
                  <a:gd name="connsiteX12" fmla="*/ 1256599 w 3062959"/>
                  <a:gd name="connsiteY12" fmla="*/ 2423441 h 3332231"/>
                  <a:gd name="connsiteX13" fmla="*/ 1071475 w 3062959"/>
                  <a:gd name="connsiteY13" fmla="*/ 2754420 h 3332231"/>
                  <a:gd name="connsiteX14" fmla="*/ 1144402 w 3062959"/>
                  <a:gd name="connsiteY14" fmla="*/ 3135888 h 3332231"/>
                  <a:gd name="connsiteX15" fmla="*/ 1380015 w 3062959"/>
                  <a:gd name="connsiteY15" fmla="*/ 3292962 h 3332231"/>
                  <a:gd name="connsiteX16" fmla="*/ 1649286 w 3062959"/>
                  <a:gd name="connsiteY16" fmla="*/ 3332231 h 3332231"/>
                  <a:gd name="connsiteX17" fmla="*/ 1940996 w 3062959"/>
                  <a:gd name="connsiteY17" fmla="*/ 3158327 h 3332231"/>
                  <a:gd name="connsiteX18" fmla="*/ 2041973 w 3062959"/>
                  <a:gd name="connsiteY18" fmla="*/ 2838567 h 3332231"/>
                  <a:gd name="connsiteX19" fmla="*/ 1884898 w 3062959"/>
                  <a:gd name="connsiteY19" fmla="*/ 2445880 h 3332231"/>
                  <a:gd name="connsiteX20" fmla="*/ 3062959 w 3062959"/>
                  <a:gd name="connsiteY20" fmla="*/ 2518807 h 3332231"/>
                  <a:gd name="connsiteX21" fmla="*/ 2984422 w 3062959"/>
                  <a:gd name="connsiteY21" fmla="*/ 1778312 h 3332231"/>
                  <a:gd name="connsiteX22" fmla="*/ 2832957 w 3062959"/>
                  <a:gd name="connsiteY22" fmla="*/ 2002705 h 3332231"/>
                  <a:gd name="connsiteX23" fmla="*/ 2597345 w 3062959"/>
                  <a:gd name="connsiteY23" fmla="*/ 2025144 h 3332231"/>
                  <a:gd name="connsiteX24" fmla="*/ 2350513 w 3062959"/>
                  <a:gd name="connsiteY24" fmla="*/ 1907338 h 3332231"/>
                  <a:gd name="connsiteX25" fmla="*/ 2215877 w 3062959"/>
                  <a:gd name="connsiteY25" fmla="*/ 1677335 h 3332231"/>
                  <a:gd name="connsiteX26" fmla="*/ 2221487 w 3062959"/>
                  <a:gd name="connsiteY26" fmla="*/ 1402454 h 3332231"/>
                  <a:gd name="connsiteX27" fmla="*/ 2367342 w 3062959"/>
                  <a:gd name="connsiteY27" fmla="*/ 1211721 h 3332231"/>
                  <a:gd name="connsiteX28" fmla="*/ 2636613 w 3062959"/>
                  <a:gd name="connsiteY28" fmla="*/ 1099524 h 3332231"/>
                  <a:gd name="connsiteX29" fmla="*/ 2984422 w 3062959"/>
                  <a:gd name="connsiteY29" fmla="*/ 1312697 h 3332231"/>
                  <a:gd name="connsiteX30" fmla="*/ 3062959 w 3062959"/>
                  <a:gd name="connsiteY30" fmla="*/ 532933 h 3332231"/>
                  <a:gd name="connsiteX31" fmla="*/ 1912947 w 3062959"/>
                  <a:gd name="connsiteY31" fmla="*/ 757326 h 3332231"/>
                  <a:gd name="connsiteX32" fmla="*/ 2036363 w 3062959"/>
                  <a:gd name="connsiteY32" fmla="*/ 415127 h 3332231"/>
                  <a:gd name="connsiteX33" fmla="*/ 1896118 w 3062959"/>
                  <a:gd name="connsiteY33" fmla="*/ 140246 h 3332231"/>
                  <a:gd name="connsiteX34" fmla="*/ 1660505 w 3062959"/>
                  <a:gd name="connsiteY34" fmla="*/ 0 h 3332231"/>
                  <a:gd name="connsiteX35" fmla="*/ 1351966 w 3062959"/>
                  <a:gd name="connsiteY35" fmla="*/ 33659 h 3332231"/>
                  <a:gd name="connsiteX36" fmla="*/ 1161232 w 3062959"/>
                  <a:gd name="connsiteY36" fmla="*/ 179515 h 3332231"/>
                  <a:gd name="connsiteX37" fmla="*/ 1071475 w 3062959"/>
                  <a:gd name="connsiteY37" fmla="*/ 415127 h 3332231"/>
                  <a:gd name="connsiteX38" fmla="*/ 1256599 w 3062959"/>
                  <a:gd name="connsiteY3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734886 w 3062959"/>
                  <a:gd name="connsiteY9" fmla="*/ 1901728 h 3332231"/>
                  <a:gd name="connsiteX10" fmla="*/ 403907 w 3062959"/>
                  <a:gd name="connsiteY10" fmla="*/ 2036364 h 3332231"/>
                  <a:gd name="connsiteX11" fmla="*/ 106586 w 3062959"/>
                  <a:gd name="connsiteY11" fmla="*/ 1800751 h 3332231"/>
                  <a:gd name="connsiteX12" fmla="*/ 0 w 3062959"/>
                  <a:gd name="connsiteY12" fmla="*/ 2518807 h 3332231"/>
                  <a:gd name="connsiteX13" fmla="*/ 1256599 w 3062959"/>
                  <a:gd name="connsiteY13" fmla="*/ 2423441 h 3332231"/>
                  <a:gd name="connsiteX14" fmla="*/ 1071475 w 3062959"/>
                  <a:gd name="connsiteY14" fmla="*/ 2754420 h 3332231"/>
                  <a:gd name="connsiteX15" fmla="*/ 1144402 w 3062959"/>
                  <a:gd name="connsiteY15" fmla="*/ 3135888 h 3332231"/>
                  <a:gd name="connsiteX16" fmla="*/ 1380015 w 3062959"/>
                  <a:gd name="connsiteY16" fmla="*/ 3292962 h 3332231"/>
                  <a:gd name="connsiteX17" fmla="*/ 1649286 w 3062959"/>
                  <a:gd name="connsiteY17" fmla="*/ 3332231 h 3332231"/>
                  <a:gd name="connsiteX18" fmla="*/ 1940996 w 3062959"/>
                  <a:gd name="connsiteY18" fmla="*/ 3158327 h 3332231"/>
                  <a:gd name="connsiteX19" fmla="*/ 2041973 w 3062959"/>
                  <a:gd name="connsiteY19" fmla="*/ 2838567 h 3332231"/>
                  <a:gd name="connsiteX20" fmla="*/ 1884898 w 3062959"/>
                  <a:gd name="connsiteY20" fmla="*/ 2445880 h 3332231"/>
                  <a:gd name="connsiteX21" fmla="*/ 3062959 w 3062959"/>
                  <a:gd name="connsiteY21" fmla="*/ 2518807 h 3332231"/>
                  <a:gd name="connsiteX22" fmla="*/ 2984422 w 3062959"/>
                  <a:gd name="connsiteY22" fmla="*/ 1778312 h 3332231"/>
                  <a:gd name="connsiteX23" fmla="*/ 2832957 w 3062959"/>
                  <a:gd name="connsiteY23" fmla="*/ 2002705 h 3332231"/>
                  <a:gd name="connsiteX24" fmla="*/ 2597345 w 3062959"/>
                  <a:gd name="connsiteY24" fmla="*/ 2025144 h 3332231"/>
                  <a:gd name="connsiteX25" fmla="*/ 2350513 w 3062959"/>
                  <a:gd name="connsiteY25" fmla="*/ 1907338 h 3332231"/>
                  <a:gd name="connsiteX26" fmla="*/ 2215877 w 3062959"/>
                  <a:gd name="connsiteY26" fmla="*/ 1677335 h 3332231"/>
                  <a:gd name="connsiteX27" fmla="*/ 2221487 w 3062959"/>
                  <a:gd name="connsiteY27" fmla="*/ 1402454 h 3332231"/>
                  <a:gd name="connsiteX28" fmla="*/ 2367342 w 3062959"/>
                  <a:gd name="connsiteY28" fmla="*/ 1211721 h 3332231"/>
                  <a:gd name="connsiteX29" fmla="*/ 2636613 w 3062959"/>
                  <a:gd name="connsiteY29" fmla="*/ 1099524 h 3332231"/>
                  <a:gd name="connsiteX30" fmla="*/ 2984422 w 3062959"/>
                  <a:gd name="connsiteY30" fmla="*/ 1312697 h 3332231"/>
                  <a:gd name="connsiteX31" fmla="*/ 3062959 w 3062959"/>
                  <a:gd name="connsiteY31" fmla="*/ 532933 h 3332231"/>
                  <a:gd name="connsiteX32" fmla="*/ 1912947 w 3062959"/>
                  <a:gd name="connsiteY32" fmla="*/ 757326 h 3332231"/>
                  <a:gd name="connsiteX33" fmla="*/ 2036363 w 3062959"/>
                  <a:gd name="connsiteY33" fmla="*/ 415127 h 3332231"/>
                  <a:gd name="connsiteX34" fmla="*/ 1896118 w 3062959"/>
                  <a:gd name="connsiteY34" fmla="*/ 140246 h 3332231"/>
                  <a:gd name="connsiteX35" fmla="*/ 1660505 w 3062959"/>
                  <a:gd name="connsiteY35" fmla="*/ 0 h 3332231"/>
                  <a:gd name="connsiteX36" fmla="*/ 1351966 w 3062959"/>
                  <a:gd name="connsiteY36" fmla="*/ 33659 h 3332231"/>
                  <a:gd name="connsiteX37" fmla="*/ 1161232 w 3062959"/>
                  <a:gd name="connsiteY37" fmla="*/ 179515 h 3332231"/>
                  <a:gd name="connsiteX38" fmla="*/ 1071475 w 3062959"/>
                  <a:gd name="connsiteY38" fmla="*/ 415127 h 3332231"/>
                  <a:gd name="connsiteX39" fmla="*/ 1256599 w 3062959"/>
                  <a:gd name="connsiteY3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403907 w 3062959"/>
                  <a:gd name="connsiteY11" fmla="*/ 2036364 h 3332231"/>
                  <a:gd name="connsiteX12" fmla="*/ 106586 w 3062959"/>
                  <a:gd name="connsiteY12" fmla="*/ 1800751 h 3332231"/>
                  <a:gd name="connsiteX13" fmla="*/ 0 w 3062959"/>
                  <a:gd name="connsiteY13" fmla="*/ 2518807 h 3332231"/>
                  <a:gd name="connsiteX14" fmla="*/ 1256599 w 3062959"/>
                  <a:gd name="connsiteY14" fmla="*/ 2423441 h 3332231"/>
                  <a:gd name="connsiteX15" fmla="*/ 1071475 w 3062959"/>
                  <a:gd name="connsiteY15" fmla="*/ 2754420 h 3332231"/>
                  <a:gd name="connsiteX16" fmla="*/ 1144402 w 3062959"/>
                  <a:gd name="connsiteY16" fmla="*/ 3135888 h 3332231"/>
                  <a:gd name="connsiteX17" fmla="*/ 1380015 w 3062959"/>
                  <a:gd name="connsiteY17" fmla="*/ 3292962 h 3332231"/>
                  <a:gd name="connsiteX18" fmla="*/ 1649286 w 3062959"/>
                  <a:gd name="connsiteY18" fmla="*/ 3332231 h 3332231"/>
                  <a:gd name="connsiteX19" fmla="*/ 1940996 w 3062959"/>
                  <a:gd name="connsiteY19" fmla="*/ 3158327 h 3332231"/>
                  <a:gd name="connsiteX20" fmla="*/ 2041973 w 3062959"/>
                  <a:gd name="connsiteY20" fmla="*/ 2838567 h 3332231"/>
                  <a:gd name="connsiteX21" fmla="*/ 1884898 w 3062959"/>
                  <a:gd name="connsiteY21" fmla="*/ 2445880 h 3332231"/>
                  <a:gd name="connsiteX22" fmla="*/ 3062959 w 3062959"/>
                  <a:gd name="connsiteY22" fmla="*/ 2518807 h 3332231"/>
                  <a:gd name="connsiteX23" fmla="*/ 2984422 w 3062959"/>
                  <a:gd name="connsiteY23" fmla="*/ 1778312 h 3332231"/>
                  <a:gd name="connsiteX24" fmla="*/ 2832957 w 3062959"/>
                  <a:gd name="connsiteY24" fmla="*/ 2002705 h 3332231"/>
                  <a:gd name="connsiteX25" fmla="*/ 2597345 w 3062959"/>
                  <a:gd name="connsiteY25" fmla="*/ 2025144 h 3332231"/>
                  <a:gd name="connsiteX26" fmla="*/ 2350513 w 3062959"/>
                  <a:gd name="connsiteY26" fmla="*/ 1907338 h 3332231"/>
                  <a:gd name="connsiteX27" fmla="*/ 2215877 w 3062959"/>
                  <a:gd name="connsiteY27" fmla="*/ 1677335 h 3332231"/>
                  <a:gd name="connsiteX28" fmla="*/ 2221487 w 3062959"/>
                  <a:gd name="connsiteY28" fmla="*/ 1402454 h 3332231"/>
                  <a:gd name="connsiteX29" fmla="*/ 2367342 w 3062959"/>
                  <a:gd name="connsiteY29" fmla="*/ 1211721 h 3332231"/>
                  <a:gd name="connsiteX30" fmla="*/ 2636613 w 3062959"/>
                  <a:gd name="connsiteY30" fmla="*/ 1099524 h 3332231"/>
                  <a:gd name="connsiteX31" fmla="*/ 2984422 w 3062959"/>
                  <a:gd name="connsiteY31" fmla="*/ 1312697 h 3332231"/>
                  <a:gd name="connsiteX32" fmla="*/ 3062959 w 3062959"/>
                  <a:gd name="connsiteY32" fmla="*/ 532933 h 3332231"/>
                  <a:gd name="connsiteX33" fmla="*/ 1912947 w 3062959"/>
                  <a:gd name="connsiteY33" fmla="*/ 757326 h 3332231"/>
                  <a:gd name="connsiteX34" fmla="*/ 2036363 w 3062959"/>
                  <a:gd name="connsiteY34" fmla="*/ 415127 h 3332231"/>
                  <a:gd name="connsiteX35" fmla="*/ 1896118 w 3062959"/>
                  <a:gd name="connsiteY35" fmla="*/ 140246 h 3332231"/>
                  <a:gd name="connsiteX36" fmla="*/ 1660505 w 3062959"/>
                  <a:gd name="connsiteY36" fmla="*/ 0 h 3332231"/>
                  <a:gd name="connsiteX37" fmla="*/ 1351966 w 3062959"/>
                  <a:gd name="connsiteY37" fmla="*/ 33659 h 3332231"/>
                  <a:gd name="connsiteX38" fmla="*/ 1161232 w 3062959"/>
                  <a:gd name="connsiteY38" fmla="*/ 179515 h 3332231"/>
                  <a:gd name="connsiteX39" fmla="*/ 1071475 w 3062959"/>
                  <a:gd name="connsiteY39" fmla="*/ 415127 h 3332231"/>
                  <a:gd name="connsiteX40" fmla="*/ 1256599 w 3062959"/>
                  <a:gd name="connsiteY4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106586 w 3062959"/>
                  <a:gd name="connsiteY13" fmla="*/ 1800751 h 3332231"/>
                  <a:gd name="connsiteX14" fmla="*/ 0 w 3062959"/>
                  <a:gd name="connsiteY14" fmla="*/ 2518807 h 3332231"/>
                  <a:gd name="connsiteX15" fmla="*/ 1256599 w 3062959"/>
                  <a:gd name="connsiteY15" fmla="*/ 2423441 h 3332231"/>
                  <a:gd name="connsiteX16" fmla="*/ 1071475 w 3062959"/>
                  <a:gd name="connsiteY16" fmla="*/ 2754420 h 3332231"/>
                  <a:gd name="connsiteX17" fmla="*/ 1144402 w 3062959"/>
                  <a:gd name="connsiteY17" fmla="*/ 3135888 h 3332231"/>
                  <a:gd name="connsiteX18" fmla="*/ 1380015 w 3062959"/>
                  <a:gd name="connsiteY18" fmla="*/ 3292962 h 3332231"/>
                  <a:gd name="connsiteX19" fmla="*/ 1649286 w 3062959"/>
                  <a:gd name="connsiteY19" fmla="*/ 3332231 h 3332231"/>
                  <a:gd name="connsiteX20" fmla="*/ 1940996 w 3062959"/>
                  <a:gd name="connsiteY20" fmla="*/ 3158327 h 3332231"/>
                  <a:gd name="connsiteX21" fmla="*/ 2041973 w 3062959"/>
                  <a:gd name="connsiteY21" fmla="*/ 2838567 h 3332231"/>
                  <a:gd name="connsiteX22" fmla="*/ 1884898 w 3062959"/>
                  <a:gd name="connsiteY22" fmla="*/ 2445880 h 3332231"/>
                  <a:gd name="connsiteX23" fmla="*/ 3062959 w 3062959"/>
                  <a:gd name="connsiteY23" fmla="*/ 2518807 h 3332231"/>
                  <a:gd name="connsiteX24" fmla="*/ 2984422 w 3062959"/>
                  <a:gd name="connsiteY24" fmla="*/ 1778312 h 3332231"/>
                  <a:gd name="connsiteX25" fmla="*/ 2832957 w 3062959"/>
                  <a:gd name="connsiteY25" fmla="*/ 2002705 h 3332231"/>
                  <a:gd name="connsiteX26" fmla="*/ 2597345 w 3062959"/>
                  <a:gd name="connsiteY26" fmla="*/ 2025144 h 3332231"/>
                  <a:gd name="connsiteX27" fmla="*/ 2350513 w 3062959"/>
                  <a:gd name="connsiteY27" fmla="*/ 1907338 h 3332231"/>
                  <a:gd name="connsiteX28" fmla="*/ 2215877 w 3062959"/>
                  <a:gd name="connsiteY28" fmla="*/ 1677335 h 3332231"/>
                  <a:gd name="connsiteX29" fmla="*/ 2221487 w 3062959"/>
                  <a:gd name="connsiteY29" fmla="*/ 1402454 h 3332231"/>
                  <a:gd name="connsiteX30" fmla="*/ 2367342 w 3062959"/>
                  <a:gd name="connsiteY30" fmla="*/ 1211721 h 3332231"/>
                  <a:gd name="connsiteX31" fmla="*/ 2636613 w 3062959"/>
                  <a:gd name="connsiteY31" fmla="*/ 1099524 h 3332231"/>
                  <a:gd name="connsiteX32" fmla="*/ 2984422 w 3062959"/>
                  <a:gd name="connsiteY32" fmla="*/ 1312697 h 3332231"/>
                  <a:gd name="connsiteX33" fmla="*/ 3062959 w 3062959"/>
                  <a:gd name="connsiteY33" fmla="*/ 532933 h 3332231"/>
                  <a:gd name="connsiteX34" fmla="*/ 1912947 w 3062959"/>
                  <a:gd name="connsiteY34" fmla="*/ 757326 h 3332231"/>
                  <a:gd name="connsiteX35" fmla="*/ 2036363 w 3062959"/>
                  <a:gd name="connsiteY35" fmla="*/ 415127 h 3332231"/>
                  <a:gd name="connsiteX36" fmla="*/ 1896118 w 3062959"/>
                  <a:gd name="connsiteY36" fmla="*/ 140246 h 3332231"/>
                  <a:gd name="connsiteX37" fmla="*/ 1660505 w 3062959"/>
                  <a:gd name="connsiteY37" fmla="*/ 0 h 3332231"/>
                  <a:gd name="connsiteX38" fmla="*/ 1351966 w 3062959"/>
                  <a:gd name="connsiteY38" fmla="*/ 33659 h 3332231"/>
                  <a:gd name="connsiteX39" fmla="*/ 1161232 w 3062959"/>
                  <a:gd name="connsiteY39" fmla="*/ 179515 h 3332231"/>
                  <a:gd name="connsiteX40" fmla="*/ 1071475 w 3062959"/>
                  <a:gd name="connsiteY40" fmla="*/ 415127 h 3332231"/>
                  <a:gd name="connsiteX41" fmla="*/ 1256599 w 3062959"/>
                  <a:gd name="connsiteY4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071475 w 3062959"/>
                  <a:gd name="connsiteY17" fmla="*/ 2754420 h 3332231"/>
                  <a:gd name="connsiteX18" fmla="*/ 1144402 w 3062959"/>
                  <a:gd name="connsiteY18" fmla="*/ 3135888 h 3332231"/>
                  <a:gd name="connsiteX19" fmla="*/ 1380015 w 3062959"/>
                  <a:gd name="connsiteY19" fmla="*/ 3292962 h 3332231"/>
                  <a:gd name="connsiteX20" fmla="*/ 1649286 w 3062959"/>
                  <a:gd name="connsiteY20" fmla="*/ 3332231 h 3332231"/>
                  <a:gd name="connsiteX21" fmla="*/ 1940996 w 3062959"/>
                  <a:gd name="connsiteY21" fmla="*/ 3158327 h 3332231"/>
                  <a:gd name="connsiteX22" fmla="*/ 2041973 w 3062959"/>
                  <a:gd name="connsiteY22" fmla="*/ 2838567 h 3332231"/>
                  <a:gd name="connsiteX23" fmla="*/ 1884898 w 3062959"/>
                  <a:gd name="connsiteY23" fmla="*/ 2445880 h 3332231"/>
                  <a:gd name="connsiteX24" fmla="*/ 3062959 w 3062959"/>
                  <a:gd name="connsiteY24" fmla="*/ 2518807 h 3332231"/>
                  <a:gd name="connsiteX25" fmla="*/ 2984422 w 3062959"/>
                  <a:gd name="connsiteY25" fmla="*/ 1778312 h 3332231"/>
                  <a:gd name="connsiteX26" fmla="*/ 2832957 w 3062959"/>
                  <a:gd name="connsiteY26" fmla="*/ 2002705 h 3332231"/>
                  <a:gd name="connsiteX27" fmla="*/ 2597345 w 3062959"/>
                  <a:gd name="connsiteY27" fmla="*/ 2025144 h 3332231"/>
                  <a:gd name="connsiteX28" fmla="*/ 2350513 w 3062959"/>
                  <a:gd name="connsiteY28" fmla="*/ 1907338 h 3332231"/>
                  <a:gd name="connsiteX29" fmla="*/ 2215877 w 3062959"/>
                  <a:gd name="connsiteY29" fmla="*/ 1677335 h 3332231"/>
                  <a:gd name="connsiteX30" fmla="*/ 2221487 w 3062959"/>
                  <a:gd name="connsiteY30" fmla="*/ 1402454 h 3332231"/>
                  <a:gd name="connsiteX31" fmla="*/ 2367342 w 3062959"/>
                  <a:gd name="connsiteY31" fmla="*/ 1211721 h 3332231"/>
                  <a:gd name="connsiteX32" fmla="*/ 2636613 w 3062959"/>
                  <a:gd name="connsiteY32" fmla="*/ 1099524 h 3332231"/>
                  <a:gd name="connsiteX33" fmla="*/ 2984422 w 3062959"/>
                  <a:gd name="connsiteY33" fmla="*/ 1312697 h 3332231"/>
                  <a:gd name="connsiteX34" fmla="*/ 3062959 w 3062959"/>
                  <a:gd name="connsiteY34" fmla="*/ 532933 h 3332231"/>
                  <a:gd name="connsiteX35" fmla="*/ 1912947 w 3062959"/>
                  <a:gd name="connsiteY35" fmla="*/ 757326 h 3332231"/>
                  <a:gd name="connsiteX36" fmla="*/ 2036363 w 3062959"/>
                  <a:gd name="connsiteY36" fmla="*/ 415127 h 3332231"/>
                  <a:gd name="connsiteX37" fmla="*/ 1896118 w 3062959"/>
                  <a:gd name="connsiteY37" fmla="*/ 140246 h 3332231"/>
                  <a:gd name="connsiteX38" fmla="*/ 1660505 w 3062959"/>
                  <a:gd name="connsiteY38" fmla="*/ 0 h 3332231"/>
                  <a:gd name="connsiteX39" fmla="*/ 1351966 w 3062959"/>
                  <a:gd name="connsiteY39" fmla="*/ 33659 h 3332231"/>
                  <a:gd name="connsiteX40" fmla="*/ 1161232 w 3062959"/>
                  <a:gd name="connsiteY40" fmla="*/ 179515 h 3332231"/>
                  <a:gd name="connsiteX41" fmla="*/ 1071475 w 3062959"/>
                  <a:gd name="connsiteY41" fmla="*/ 415127 h 3332231"/>
                  <a:gd name="connsiteX42" fmla="*/ 1256599 w 3062959"/>
                  <a:gd name="connsiteY4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144402 w 3062959"/>
                  <a:gd name="connsiteY19" fmla="*/ 3135888 h 3332231"/>
                  <a:gd name="connsiteX20" fmla="*/ 1380015 w 3062959"/>
                  <a:gd name="connsiteY20" fmla="*/ 3292962 h 3332231"/>
                  <a:gd name="connsiteX21" fmla="*/ 1649286 w 3062959"/>
                  <a:gd name="connsiteY21" fmla="*/ 3332231 h 3332231"/>
                  <a:gd name="connsiteX22" fmla="*/ 1940996 w 3062959"/>
                  <a:gd name="connsiteY22" fmla="*/ 3158327 h 3332231"/>
                  <a:gd name="connsiteX23" fmla="*/ 2041973 w 3062959"/>
                  <a:gd name="connsiteY23" fmla="*/ 2838567 h 3332231"/>
                  <a:gd name="connsiteX24" fmla="*/ 1884898 w 3062959"/>
                  <a:gd name="connsiteY24" fmla="*/ 2445880 h 3332231"/>
                  <a:gd name="connsiteX25" fmla="*/ 3062959 w 3062959"/>
                  <a:gd name="connsiteY25" fmla="*/ 2518807 h 3332231"/>
                  <a:gd name="connsiteX26" fmla="*/ 2984422 w 3062959"/>
                  <a:gd name="connsiteY26" fmla="*/ 1778312 h 3332231"/>
                  <a:gd name="connsiteX27" fmla="*/ 2832957 w 3062959"/>
                  <a:gd name="connsiteY27" fmla="*/ 2002705 h 3332231"/>
                  <a:gd name="connsiteX28" fmla="*/ 2597345 w 3062959"/>
                  <a:gd name="connsiteY28" fmla="*/ 2025144 h 3332231"/>
                  <a:gd name="connsiteX29" fmla="*/ 2350513 w 3062959"/>
                  <a:gd name="connsiteY29" fmla="*/ 1907338 h 3332231"/>
                  <a:gd name="connsiteX30" fmla="*/ 2215877 w 3062959"/>
                  <a:gd name="connsiteY30" fmla="*/ 1677335 h 3332231"/>
                  <a:gd name="connsiteX31" fmla="*/ 2221487 w 3062959"/>
                  <a:gd name="connsiteY31" fmla="*/ 1402454 h 3332231"/>
                  <a:gd name="connsiteX32" fmla="*/ 2367342 w 3062959"/>
                  <a:gd name="connsiteY32" fmla="*/ 1211721 h 3332231"/>
                  <a:gd name="connsiteX33" fmla="*/ 2636613 w 3062959"/>
                  <a:gd name="connsiteY33" fmla="*/ 1099524 h 3332231"/>
                  <a:gd name="connsiteX34" fmla="*/ 2984422 w 3062959"/>
                  <a:gd name="connsiteY34" fmla="*/ 1312697 h 3332231"/>
                  <a:gd name="connsiteX35" fmla="*/ 3062959 w 3062959"/>
                  <a:gd name="connsiteY35" fmla="*/ 532933 h 3332231"/>
                  <a:gd name="connsiteX36" fmla="*/ 1912947 w 3062959"/>
                  <a:gd name="connsiteY36" fmla="*/ 757326 h 3332231"/>
                  <a:gd name="connsiteX37" fmla="*/ 2036363 w 3062959"/>
                  <a:gd name="connsiteY37" fmla="*/ 415127 h 3332231"/>
                  <a:gd name="connsiteX38" fmla="*/ 1896118 w 3062959"/>
                  <a:gd name="connsiteY38" fmla="*/ 140246 h 3332231"/>
                  <a:gd name="connsiteX39" fmla="*/ 1660505 w 3062959"/>
                  <a:gd name="connsiteY39" fmla="*/ 0 h 3332231"/>
                  <a:gd name="connsiteX40" fmla="*/ 1351966 w 3062959"/>
                  <a:gd name="connsiteY40" fmla="*/ 33659 h 3332231"/>
                  <a:gd name="connsiteX41" fmla="*/ 1161232 w 3062959"/>
                  <a:gd name="connsiteY41" fmla="*/ 179515 h 3332231"/>
                  <a:gd name="connsiteX42" fmla="*/ 1071475 w 3062959"/>
                  <a:gd name="connsiteY42" fmla="*/ 415127 h 3332231"/>
                  <a:gd name="connsiteX43" fmla="*/ 1256599 w 3062959"/>
                  <a:gd name="connsiteY4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380015 w 3062959"/>
                  <a:gd name="connsiteY21" fmla="*/ 3292962 h 3332231"/>
                  <a:gd name="connsiteX22" fmla="*/ 1649286 w 3062959"/>
                  <a:gd name="connsiteY22" fmla="*/ 3332231 h 3332231"/>
                  <a:gd name="connsiteX23" fmla="*/ 1940996 w 3062959"/>
                  <a:gd name="connsiteY23" fmla="*/ 3158327 h 3332231"/>
                  <a:gd name="connsiteX24" fmla="*/ 2041973 w 3062959"/>
                  <a:gd name="connsiteY24" fmla="*/ 2838567 h 3332231"/>
                  <a:gd name="connsiteX25" fmla="*/ 1884898 w 3062959"/>
                  <a:gd name="connsiteY25" fmla="*/ 2445880 h 3332231"/>
                  <a:gd name="connsiteX26" fmla="*/ 3062959 w 3062959"/>
                  <a:gd name="connsiteY26" fmla="*/ 2518807 h 3332231"/>
                  <a:gd name="connsiteX27" fmla="*/ 2984422 w 3062959"/>
                  <a:gd name="connsiteY27" fmla="*/ 1778312 h 3332231"/>
                  <a:gd name="connsiteX28" fmla="*/ 2832957 w 3062959"/>
                  <a:gd name="connsiteY28" fmla="*/ 2002705 h 3332231"/>
                  <a:gd name="connsiteX29" fmla="*/ 2597345 w 3062959"/>
                  <a:gd name="connsiteY29" fmla="*/ 2025144 h 3332231"/>
                  <a:gd name="connsiteX30" fmla="*/ 2350513 w 3062959"/>
                  <a:gd name="connsiteY30" fmla="*/ 1907338 h 3332231"/>
                  <a:gd name="connsiteX31" fmla="*/ 2215877 w 3062959"/>
                  <a:gd name="connsiteY31" fmla="*/ 1677335 h 3332231"/>
                  <a:gd name="connsiteX32" fmla="*/ 2221487 w 3062959"/>
                  <a:gd name="connsiteY32" fmla="*/ 1402454 h 3332231"/>
                  <a:gd name="connsiteX33" fmla="*/ 2367342 w 3062959"/>
                  <a:gd name="connsiteY33" fmla="*/ 1211721 h 3332231"/>
                  <a:gd name="connsiteX34" fmla="*/ 2636613 w 3062959"/>
                  <a:gd name="connsiteY34" fmla="*/ 1099524 h 3332231"/>
                  <a:gd name="connsiteX35" fmla="*/ 2984422 w 3062959"/>
                  <a:gd name="connsiteY35" fmla="*/ 1312697 h 3332231"/>
                  <a:gd name="connsiteX36" fmla="*/ 3062959 w 3062959"/>
                  <a:gd name="connsiteY36" fmla="*/ 532933 h 3332231"/>
                  <a:gd name="connsiteX37" fmla="*/ 1912947 w 3062959"/>
                  <a:gd name="connsiteY37" fmla="*/ 757326 h 3332231"/>
                  <a:gd name="connsiteX38" fmla="*/ 2036363 w 3062959"/>
                  <a:gd name="connsiteY38" fmla="*/ 415127 h 3332231"/>
                  <a:gd name="connsiteX39" fmla="*/ 1896118 w 3062959"/>
                  <a:gd name="connsiteY39" fmla="*/ 140246 h 3332231"/>
                  <a:gd name="connsiteX40" fmla="*/ 1660505 w 3062959"/>
                  <a:gd name="connsiteY40" fmla="*/ 0 h 3332231"/>
                  <a:gd name="connsiteX41" fmla="*/ 1351966 w 3062959"/>
                  <a:gd name="connsiteY41" fmla="*/ 33659 h 3332231"/>
                  <a:gd name="connsiteX42" fmla="*/ 1161232 w 3062959"/>
                  <a:gd name="connsiteY42" fmla="*/ 179515 h 3332231"/>
                  <a:gd name="connsiteX43" fmla="*/ 1071475 w 3062959"/>
                  <a:gd name="connsiteY43" fmla="*/ 415127 h 3332231"/>
                  <a:gd name="connsiteX44" fmla="*/ 1256599 w 3062959"/>
                  <a:gd name="connsiteY4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649286 w 3062959"/>
                  <a:gd name="connsiteY23" fmla="*/ 3332231 h 3332231"/>
                  <a:gd name="connsiteX24" fmla="*/ 1940996 w 3062959"/>
                  <a:gd name="connsiteY24" fmla="*/ 3158327 h 3332231"/>
                  <a:gd name="connsiteX25" fmla="*/ 2041973 w 3062959"/>
                  <a:gd name="connsiteY25" fmla="*/ 2838567 h 3332231"/>
                  <a:gd name="connsiteX26" fmla="*/ 1884898 w 3062959"/>
                  <a:gd name="connsiteY26" fmla="*/ 2445880 h 3332231"/>
                  <a:gd name="connsiteX27" fmla="*/ 3062959 w 3062959"/>
                  <a:gd name="connsiteY27" fmla="*/ 2518807 h 3332231"/>
                  <a:gd name="connsiteX28" fmla="*/ 2984422 w 3062959"/>
                  <a:gd name="connsiteY28" fmla="*/ 1778312 h 3332231"/>
                  <a:gd name="connsiteX29" fmla="*/ 2832957 w 3062959"/>
                  <a:gd name="connsiteY29" fmla="*/ 2002705 h 3332231"/>
                  <a:gd name="connsiteX30" fmla="*/ 2597345 w 3062959"/>
                  <a:gd name="connsiteY30" fmla="*/ 2025144 h 3332231"/>
                  <a:gd name="connsiteX31" fmla="*/ 2350513 w 3062959"/>
                  <a:gd name="connsiteY31" fmla="*/ 1907338 h 3332231"/>
                  <a:gd name="connsiteX32" fmla="*/ 2215877 w 3062959"/>
                  <a:gd name="connsiteY32" fmla="*/ 1677335 h 3332231"/>
                  <a:gd name="connsiteX33" fmla="*/ 2221487 w 3062959"/>
                  <a:gd name="connsiteY33" fmla="*/ 1402454 h 3332231"/>
                  <a:gd name="connsiteX34" fmla="*/ 2367342 w 3062959"/>
                  <a:gd name="connsiteY34" fmla="*/ 1211721 h 3332231"/>
                  <a:gd name="connsiteX35" fmla="*/ 2636613 w 3062959"/>
                  <a:gd name="connsiteY35" fmla="*/ 1099524 h 3332231"/>
                  <a:gd name="connsiteX36" fmla="*/ 2984422 w 3062959"/>
                  <a:gd name="connsiteY36" fmla="*/ 1312697 h 3332231"/>
                  <a:gd name="connsiteX37" fmla="*/ 3062959 w 3062959"/>
                  <a:gd name="connsiteY37" fmla="*/ 532933 h 3332231"/>
                  <a:gd name="connsiteX38" fmla="*/ 1912947 w 3062959"/>
                  <a:gd name="connsiteY38" fmla="*/ 757326 h 3332231"/>
                  <a:gd name="connsiteX39" fmla="*/ 2036363 w 3062959"/>
                  <a:gd name="connsiteY39" fmla="*/ 415127 h 3332231"/>
                  <a:gd name="connsiteX40" fmla="*/ 1896118 w 3062959"/>
                  <a:gd name="connsiteY40" fmla="*/ 140246 h 3332231"/>
                  <a:gd name="connsiteX41" fmla="*/ 1660505 w 3062959"/>
                  <a:gd name="connsiteY41" fmla="*/ 0 h 3332231"/>
                  <a:gd name="connsiteX42" fmla="*/ 1351966 w 3062959"/>
                  <a:gd name="connsiteY42" fmla="*/ 33659 h 3332231"/>
                  <a:gd name="connsiteX43" fmla="*/ 1161232 w 3062959"/>
                  <a:gd name="connsiteY43" fmla="*/ 179515 h 3332231"/>
                  <a:gd name="connsiteX44" fmla="*/ 1071475 w 3062959"/>
                  <a:gd name="connsiteY44" fmla="*/ 415127 h 3332231"/>
                  <a:gd name="connsiteX45" fmla="*/ 1256599 w 3062959"/>
                  <a:gd name="connsiteY4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0019 w 3062959"/>
                  <a:gd name="connsiteY25" fmla="*/ 3332231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940996 w 3062959"/>
                  <a:gd name="connsiteY25" fmla="*/ 3158327 h 3332231"/>
                  <a:gd name="connsiteX26" fmla="*/ 2041973 w 3062959"/>
                  <a:gd name="connsiteY26" fmla="*/ 2838567 h 3332231"/>
                  <a:gd name="connsiteX27" fmla="*/ 1884898 w 3062959"/>
                  <a:gd name="connsiteY27" fmla="*/ 2445880 h 3332231"/>
                  <a:gd name="connsiteX28" fmla="*/ 3062959 w 3062959"/>
                  <a:gd name="connsiteY28" fmla="*/ 2518807 h 3332231"/>
                  <a:gd name="connsiteX29" fmla="*/ 2984422 w 3062959"/>
                  <a:gd name="connsiteY29" fmla="*/ 1778312 h 3332231"/>
                  <a:gd name="connsiteX30" fmla="*/ 2832957 w 3062959"/>
                  <a:gd name="connsiteY30" fmla="*/ 2002705 h 3332231"/>
                  <a:gd name="connsiteX31" fmla="*/ 2597345 w 3062959"/>
                  <a:gd name="connsiteY31" fmla="*/ 2025144 h 3332231"/>
                  <a:gd name="connsiteX32" fmla="*/ 2350513 w 3062959"/>
                  <a:gd name="connsiteY32" fmla="*/ 1907338 h 3332231"/>
                  <a:gd name="connsiteX33" fmla="*/ 2215877 w 3062959"/>
                  <a:gd name="connsiteY33" fmla="*/ 1677335 h 3332231"/>
                  <a:gd name="connsiteX34" fmla="*/ 2221487 w 3062959"/>
                  <a:gd name="connsiteY34" fmla="*/ 1402454 h 3332231"/>
                  <a:gd name="connsiteX35" fmla="*/ 2367342 w 3062959"/>
                  <a:gd name="connsiteY35" fmla="*/ 1211721 h 3332231"/>
                  <a:gd name="connsiteX36" fmla="*/ 2636613 w 3062959"/>
                  <a:gd name="connsiteY36" fmla="*/ 1099524 h 3332231"/>
                  <a:gd name="connsiteX37" fmla="*/ 2984422 w 3062959"/>
                  <a:gd name="connsiteY37" fmla="*/ 1312697 h 3332231"/>
                  <a:gd name="connsiteX38" fmla="*/ 3062959 w 3062959"/>
                  <a:gd name="connsiteY38" fmla="*/ 532933 h 3332231"/>
                  <a:gd name="connsiteX39" fmla="*/ 1912947 w 3062959"/>
                  <a:gd name="connsiteY39" fmla="*/ 757326 h 3332231"/>
                  <a:gd name="connsiteX40" fmla="*/ 2036363 w 3062959"/>
                  <a:gd name="connsiteY40" fmla="*/ 415127 h 3332231"/>
                  <a:gd name="connsiteX41" fmla="*/ 1896118 w 3062959"/>
                  <a:gd name="connsiteY41" fmla="*/ 140246 h 3332231"/>
                  <a:gd name="connsiteX42" fmla="*/ 1660505 w 3062959"/>
                  <a:gd name="connsiteY42" fmla="*/ 0 h 3332231"/>
                  <a:gd name="connsiteX43" fmla="*/ 1351966 w 3062959"/>
                  <a:gd name="connsiteY43" fmla="*/ 33659 h 3332231"/>
                  <a:gd name="connsiteX44" fmla="*/ 1161232 w 3062959"/>
                  <a:gd name="connsiteY44" fmla="*/ 179515 h 3332231"/>
                  <a:gd name="connsiteX45" fmla="*/ 1071475 w 3062959"/>
                  <a:gd name="connsiteY45" fmla="*/ 415127 h 3332231"/>
                  <a:gd name="connsiteX46" fmla="*/ 1256599 w 3062959"/>
                  <a:gd name="connsiteY46"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41973 w 3062959"/>
                  <a:gd name="connsiteY27" fmla="*/ 2838567 h 3332231"/>
                  <a:gd name="connsiteX28" fmla="*/ 1884898 w 3062959"/>
                  <a:gd name="connsiteY28" fmla="*/ 2445880 h 3332231"/>
                  <a:gd name="connsiteX29" fmla="*/ 3062959 w 3062959"/>
                  <a:gd name="connsiteY29" fmla="*/ 2518807 h 3332231"/>
                  <a:gd name="connsiteX30" fmla="*/ 2984422 w 3062959"/>
                  <a:gd name="connsiteY30" fmla="*/ 1778312 h 3332231"/>
                  <a:gd name="connsiteX31" fmla="*/ 2832957 w 3062959"/>
                  <a:gd name="connsiteY31" fmla="*/ 2002705 h 3332231"/>
                  <a:gd name="connsiteX32" fmla="*/ 2597345 w 3062959"/>
                  <a:gd name="connsiteY32" fmla="*/ 2025144 h 3332231"/>
                  <a:gd name="connsiteX33" fmla="*/ 2350513 w 3062959"/>
                  <a:gd name="connsiteY33" fmla="*/ 1907338 h 3332231"/>
                  <a:gd name="connsiteX34" fmla="*/ 2215877 w 3062959"/>
                  <a:gd name="connsiteY34" fmla="*/ 1677335 h 3332231"/>
                  <a:gd name="connsiteX35" fmla="*/ 2221487 w 3062959"/>
                  <a:gd name="connsiteY35" fmla="*/ 1402454 h 3332231"/>
                  <a:gd name="connsiteX36" fmla="*/ 2367342 w 3062959"/>
                  <a:gd name="connsiteY36" fmla="*/ 1211721 h 3332231"/>
                  <a:gd name="connsiteX37" fmla="*/ 2636613 w 3062959"/>
                  <a:gd name="connsiteY37" fmla="*/ 1099524 h 3332231"/>
                  <a:gd name="connsiteX38" fmla="*/ 2984422 w 3062959"/>
                  <a:gd name="connsiteY38" fmla="*/ 1312697 h 3332231"/>
                  <a:gd name="connsiteX39" fmla="*/ 3062959 w 3062959"/>
                  <a:gd name="connsiteY39" fmla="*/ 532933 h 3332231"/>
                  <a:gd name="connsiteX40" fmla="*/ 1912947 w 3062959"/>
                  <a:gd name="connsiteY40" fmla="*/ 757326 h 3332231"/>
                  <a:gd name="connsiteX41" fmla="*/ 2036363 w 3062959"/>
                  <a:gd name="connsiteY41" fmla="*/ 415127 h 3332231"/>
                  <a:gd name="connsiteX42" fmla="*/ 1896118 w 3062959"/>
                  <a:gd name="connsiteY42" fmla="*/ 140246 h 3332231"/>
                  <a:gd name="connsiteX43" fmla="*/ 1660505 w 3062959"/>
                  <a:gd name="connsiteY43" fmla="*/ 0 h 3332231"/>
                  <a:gd name="connsiteX44" fmla="*/ 1351966 w 3062959"/>
                  <a:gd name="connsiteY44" fmla="*/ 33659 h 3332231"/>
                  <a:gd name="connsiteX45" fmla="*/ 1161232 w 3062959"/>
                  <a:gd name="connsiteY45" fmla="*/ 179515 h 3332231"/>
                  <a:gd name="connsiteX46" fmla="*/ 1071475 w 3062959"/>
                  <a:gd name="connsiteY46" fmla="*/ 415127 h 3332231"/>
                  <a:gd name="connsiteX47" fmla="*/ 1256599 w 3062959"/>
                  <a:gd name="connsiteY47"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884898 w 3062959"/>
                  <a:gd name="connsiteY29" fmla="*/ 2445880 h 3332231"/>
                  <a:gd name="connsiteX30" fmla="*/ 3062959 w 3062959"/>
                  <a:gd name="connsiteY30" fmla="*/ 2518807 h 3332231"/>
                  <a:gd name="connsiteX31" fmla="*/ 2984422 w 3062959"/>
                  <a:gd name="connsiteY31" fmla="*/ 1778312 h 3332231"/>
                  <a:gd name="connsiteX32" fmla="*/ 2832957 w 3062959"/>
                  <a:gd name="connsiteY32" fmla="*/ 2002705 h 3332231"/>
                  <a:gd name="connsiteX33" fmla="*/ 2597345 w 3062959"/>
                  <a:gd name="connsiteY33" fmla="*/ 2025144 h 3332231"/>
                  <a:gd name="connsiteX34" fmla="*/ 2350513 w 3062959"/>
                  <a:gd name="connsiteY34" fmla="*/ 1907338 h 3332231"/>
                  <a:gd name="connsiteX35" fmla="*/ 2215877 w 3062959"/>
                  <a:gd name="connsiteY35" fmla="*/ 1677335 h 3332231"/>
                  <a:gd name="connsiteX36" fmla="*/ 2221487 w 3062959"/>
                  <a:gd name="connsiteY36" fmla="*/ 1402454 h 3332231"/>
                  <a:gd name="connsiteX37" fmla="*/ 2367342 w 3062959"/>
                  <a:gd name="connsiteY37" fmla="*/ 1211721 h 3332231"/>
                  <a:gd name="connsiteX38" fmla="*/ 2636613 w 3062959"/>
                  <a:gd name="connsiteY38" fmla="*/ 1099524 h 3332231"/>
                  <a:gd name="connsiteX39" fmla="*/ 2984422 w 3062959"/>
                  <a:gd name="connsiteY39" fmla="*/ 1312697 h 3332231"/>
                  <a:gd name="connsiteX40" fmla="*/ 3062959 w 3062959"/>
                  <a:gd name="connsiteY40" fmla="*/ 532933 h 3332231"/>
                  <a:gd name="connsiteX41" fmla="*/ 1912947 w 3062959"/>
                  <a:gd name="connsiteY41" fmla="*/ 757326 h 3332231"/>
                  <a:gd name="connsiteX42" fmla="*/ 2036363 w 3062959"/>
                  <a:gd name="connsiteY42" fmla="*/ 415127 h 3332231"/>
                  <a:gd name="connsiteX43" fmla="*/ 1896118 w 3062959"/>
                  <a:gd name="connsiteY43" fmla="*/ 140246 h 3332231"/>
                  <a:gd name="connsiteX44" fmla="*/ 1660505 w 3062959"/>
                  <a:gd name="connsiteY44" fmla="*/ 0 h 3332231"/>
                  <a:gd name="connsiteX45" fmla="*/ 1351966 w 3062959"/>
                  <a:gd name="connsiteY45" fmla="*/ 33659 h 3332231"/>
                  <a:gd name="connsiteX46" fmla="*/ 1161232 w 3062959"/>
                  <a:gd name="connsiteY46" fmla="*/ 179515 h 3332231"/>
                  <a:gd name="connsiteX47" fmla="*/ 1071475 w 3062959"/>
                  <a:gd name="connsiteY47" fmla="*/ 415127 h 3332231"/>
                  <a:gd name="connsiteX48" fmla="*/ 1256599 w 3062959"/>
                  <a:gd name="connsiteY48"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32957 w 3062959"/>
                  <a:gd name="connsiteY33" fmla="*/ 2002705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7345 w 3062959"/>
                  <a:gd name="connsiteY34" fmla="*/ 2025144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50513 w 3062959"/>
                  <a:gd name="connsiteY35" fmla="*/ 1907338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15877 w 3062959"/>
                  <a:gd name="connsiteY36" fmla="*/ 1677335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1487 w 3062959"/>
                  <a:gd name="connsiteY37" fmla="*/ 1402454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36613 w 3062959"/>
                  <a:gd name="connsiteY39" fmla="*/ 1099524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36363 w 3062959"/>
                  <a:gd name="connsiteY43" fmla="*/ 41512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2013924 w 3062959"/>
                  <a:gd name="connsiteY43" fmla="*/ 403907 h 3332231"/>
                  <a:gd name="connsiteX44" fmla="*/ 1896118 w 3062959"/>
                  <a:gd name="connsiteY44" fmla="*/ 140246 h 3332231"/>
                  <a:gd name="connsiteX45" fmla="*/ 1660505 w 3062959"/>
                  <a:gd name="connsiteY45" fmla="*/ 0 h 3332231"/>
                  <a:gd name="connsiteX46" fmla="*/ 1351966 w 3062959"/>
                  <a:gd name="connsiteY46" fmla="*/ 33659 h 3332231"/>
                  <a:gd name="connsiteX47" fmla="*/ 1161232 w 3062959"/>
                  <a:gd name="connsiteY47" fmla="*/ 179515 h 3332231"/>
                  <a:gd name="connsiteX48" fmla="*/ 1071475 w 3062959"/>
                  <a:gd name="connsiteY48" fmla="*/ 415127 h 3332231"/>
                  <a:gd name="connsiteX49" fmla="*/ 1256599 w 3062959"/>
                  <a:gd name="connsiteY49"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896118 w 3062959"/>
                  <a:gd name="connsiteY45" fmla="*/ 140246 h 3332231"/>
                  <a:gd name="connsiteX46" fmla="*/ 1660505 w 3062959"/>
                  <a:gd name="connsiteY46" fmla="*/ 0 h 3332231"/>
                  <a:gd name="connsiteX47" fmla="*/ 1351966 w 3062959"/>
                  <a:gd name="connsiteY47" fmla="*/ 33659 h 3332231"/>
                  <a:gd name="connsiteX48" fmla="*/ 1161232 w 3062959"/>
                  <a:gd name="connsiteY48" fmla="*/ 179515 h 3332231"/>
                  <a:gd name="connsiteX49" fmla="*/ 1071475 w 3062959"/>
                  <a:gd name="connsiteY49" fmla="*/ 415127 h 3332231"/>
                  <a:gd name="connsiteX50" fmla="*/ 1256599 w 3062959"/>
                  <a:gd name="connsiteY50"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660505 w 3062959"/>
                  <a:gd name="connsiteY47" fmla="*/ 0 h 3332231"/>
                  <a:gd name="connsiteX48" fmla="*/ 1351966 w 3062959"/>
                  <a:gd name="connsiteY48" fmla="*/ 33659 h 3332231"/>
                  <a:gd name="connsiteX49" fmla="*/ 1161232 w 3062959"/>
                  <a:gd name="connsiteY49" fmla="*/ 179515 h 3332231"/>
                  <a:gd name="connsiteX50" fmla="*/ 1071475 w 3062959"/>
                  <a:gd name="connsiteY50" fmla="*/ 415127 h 3332231"/>
                  <a:gd name="connsiteX51" fmla="*/ 1256599 w 3062959"/>
                  <a:gd name="connsiteY51"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351966 w 3062959"/>
                  <a:gd name="connsiteY49" fmla="*/ 33659 h 3332231"/>
                  <a:gd name="connsiteX50" fmla="*/ 1161232 w 3062959"/>
                  <a:gd name="connsiteY50" fmla="*/ 179515 h 3332231"/>
                  <a:gd name="connsiteX51" fmla="*/ 1071475 w 3062959"/>
                  <a:gd name="connsiteY51" fmla="*/ 415127 h 3332231"/>
                  <a:gd name="connsiteX52" fmla="*/ 1256599 w 3062959"/>
                  <a:gd name="connsiteY52"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161232 w 3062959"/>
                  <a:gd name="connsiteY51" fmla="*/ 179515 h 3332231"/>
                  <a:gd name="connsiteX52" fmla="*/ 1071475 w 3062959"/>
                  <a:gd name="connsiteY52" fmla="*/ 415127 h 3332231"/>
                  <a:gd name="connsiteX53" fmla="*/ 1256599 w 3062959"/>
                  <a:gd name="connsiteY53"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71475 w 3062959"/>
                  <a:gd name="connsiteY53" fmla="*/ 415127 h 3332231"/>
                  <a:gd name="connsiteX54" fmla="*/ 1256599 w 3062959"/>
                  <a:gd name="connsiteY54"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256599 w 3062959"/>
                  <a:gd name="connsiteY55" fmla="*/ 746106 h 3332231"/>
                  <a:gd name="connsiteX0" fmla="*/ 1256599 w 3062959"/>
                  <a:gd name="connsiteY0" fmla="*/ 746106 h 3332231"/>
                  <a:gd name="connsiteX1" fmla="*/ 0 w 3062959"/>
                  <a:gd name="connsiteY1" fmla="*/ 62269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256599 w 3062959"/>
                  <a:gd name="connsiteY0" fmla="*/ 746106 h 3332231"/>
                  <a:gd name="connsiteX1" fmla="*/ 230002 w 3062959"/>
                  <a:gd name="connsiteY1" fmla="*/ 639520 h 3332231"/>
                  <a:gd name="connsiteX2" fmla="*/ 106586 w 3062959"/>
                  <a:gd name="connsiteY2" fmla="*/ 1318307 h 3332231"/>
                  <a:gd name="connsiteX3" fmla="*/ 258051 w 3062959"/>
                  <a:gd name="connsiteY3" fmla="*/ 1172452 h 3332231"/>
                  <a:gd name="connsiteX4" fmla="*/ 476834 w 3062959"/>
                  <a:gd name="connsiteY4" fmla="*/ 1093915 h 3332231"/>
                  <a:gd name="connsiteX5" fmla="*/ 656348 w 3062959"/>
                  <a:gd name="connsiteY5" fmla="*/ 1166842 h 3332231"/>
                  <a:gd name="connsiteX6" fmla="*/ 774155 w 3062959"/>
                  <a:gd name="connsiteY6" fmla="*/ 1267819 h 3332231"/>
                  <a:gd name="connsiteX7" fmla="*/ 863912 w 3062959"/>
                  <a:gd name="connsiteY7" fmla="*/ 1402454 h 3332231"/>
                  <a:gd name="connsiteX8" fmla="*/ 886351 w 3062959"/>
                  <a:gd name="connsiteY8" fmla="*/ 1593188 h 3332231"/>
                  <a:gd name="connsiteX9" fmla="*/ 858302 w 3062959"/>
                  <a:gd name="connsiteY9" fmla="*/ 1739043 h 3332231"/>
                  <a:gd name="connsiteX10" fmla="*/ 734886 w 3062959"/>
                  <a:gd name="connsiteY10" fmla="*/ 1901728 h 3332231"/>
                  <a:gd name="connsiteX11" fmla="*/ 594640 w 3062959"/>
                  <a:gd name="connsiteY11" fmla="*/ 2002705 h 3332231"/>
                  <a:gd name="connsiteX12" fmla="*/ 403907 w 3062959"/>
                  <a:gd name="connsiteY12" fmla="*/ 2036364 h 3332231"/>
                  <a:gd name="connsiteX13" fmla="*/ 241222 w 3062959"/>
                  <a:gd name="connsiteY13" fmla="*/ 1974656 h 3332231"/>
                  <a:gd name="connsiteX14" fmla="*/ 106586 w 3062959"/>
                  <a:gd name="connsiteY14" fmla="*/ 1800751 h 3332231"/>
                  <a:gd name="connsiteX15" fmla="*/ 0 w 3062959"/>
                  <a:gd name="connsiteY15" fmla="*/ 2518807 h 3332231"/>
                  <a:gd name="connsiteX16" fmla="*/ 1256599 w 3062959"/>
                  <a:gd name="connsiteY16" fmla="*/ 2423441 h 3332231"/>
                  <a:gd name="connsiteX17" fmla="*/ 1138792 w 3062959"/>
                  <a:gd name="connsiteY17" fmla="*/ 2586125 h 3332231"/>
                  <a:gd name="connsiteX18" fmla="*/ 1071475 w 3062959"/>
                  <a:gd name="connsiteY18" fmla="*/ 2754420 h 3332231"/>
                  <a:gd name="connsiteX19" fmla="*/ 1060255 w 3062959"/>
                  <a:gd name="connsiteY19" fmla="*/ 2950763 h 3332231"/>
                  <a:gd name="connsiteX20" fmla="*/ 1144402 w 3062959"/>
                  <a:gd name="connsiteY20" fmla="*/ 3135888 h 3332231"/>
                  <a:gd name="connsiteX21" fmla="*/ 1250988 w 3062959"/>
                  <a:gd name="connsiteY21" fmla="*/ 3242474 h 3332231"/>
                  <a:gd name="connsiteX22" fmla="*/ 1380015 w 3062959"/>
                  <a:gd name="connsiteY22" fmla="*/ 3292962 h 3332231"/>
                  <a:gd name="connsiteX23" fmla="*/ 1497820 w 3062959"/>
                  <a:gd name="connsiteY23" fmla="*/ 3332231 h 3332231"/>
                  <a:gd name="connsiteX24" fmla="*/ 1649286 w 3062959"/>
                  <a:gd name="connsiteY24" fmla="*/ 3332231 h 3332231"/>
                  <a:gd name="connsiteX25" fmla="*/ 1845629 w 3062959"/>
                  <a:gd name="connsiteY25" fmla="*/ 3253693 h 3332231"/>
                  <a:gd name="connsiteX26" fmla="*/ 1940996 w 3062959"/>
                  <a:gd name="connsiteY26" fmla="*/ 3158327 h 3332231"/>
                  <a:gd name="connsiteX27" fmla="*/ 2030753 w 3062959"/>
                  <a:gd name="connsiteY27" fmla="*/ 3012471 h 3332231"/>
                  <a:gd name="connsiteX28" fmla="*/ 2041973 w 3062959"/>
                  <a:gd name="connsiteY28" fmla="*/ 2838567 h 3332231"/>
                  <a:gd name="connsiteX29" fmla="*/ 1985874 w 3062959"/>
                  <a:gd name="connsiteY29" fmla="*/ 2636614 h 3332231"/>
                  <a:gd name="connsiteX30" fmla="*/ 1884898 w 3062959"/>
                  <a:gd name="connsiteY30" fmla="*/ 2445880 h 3332231"/>
                  <a:gd name="connsiteX31" fmla="*/ 3062959 w 3062959"/>
                  <a:gd name="connsiteY31" fmla="*/ 2518807 h 3332231"/>
                  <a:gd name="connsiteX32" fmla="*/ 2984422 w 3062959"/>
                  <a:gd name="connsiteY32" fmla="*/ 1778312 h 3332231"/>
                  <a:gd name="connsiteX33" fmla="*/ 2816127 w 3062959"/>
                  <a:gd name="connsiteY33" fmla="*/ 1974656 h 3332231"/>
                  <a:gd name="connsiteX34" fmla="*/ 2591735 w 3062959"/>
                  <a:gd name="connsiteY34" fmla="*/ 1991485 h 3332231"/>
                  <a:gd name="connsiteX35" fmla="*/ 2344904 w 3062959"/>
                  <a:gd name="connsiteY35" fmla="*/ 1879289 h 3332231"/>
                  <a:gd name="connsiteX36" fmla="*/ 2221487 w 3062959"/>
                  <a:gd name="connsiteY36" fmla="*/ 1626847 h 3332231"/>
                  <a:gd name="connsiteX37" fmla="*/ 2227096 w 3062959"/>
                  <a:gd name="connsiteY37" fmla="*/ 1368795 h 3332231"/>
                  <a:gd name="connsiteX38" fmla="*/ 2367342 w 3062959"/>
                  <a:gd name="connsiteY38" fmla="*/ 1211721 h 3332231"/>
                  <a:gd name="connsiteX39" fmla="*/ 2664662 w 3062959"/>
                  <a:gd name="connsiteY39" fmla="*/ 1161232 h 3332231"/>
                  <a:gd name="connsiteX40" fmla="*/ 2984422 w 3062959"/>
                  <a:gd name="connsiteY40" fmla="*/ 1312697 h 3332231"/>
                  <a:gd name="connsiteX41" fmla="*/ 3062959 w 3062959"/>
                  <a:gd name="connsiteY41" fmla="*/ 532933 h 3332231"/>
                  <a:gd name="connsiteX42" fmla="*/ 1912947 w 3062959"/>
                  <a:gd name="connsiteY42" fmla="*/ 757326 h 3332231"/>
                  <a:gd name="connsiteX43" fmla="*/ 1974655 w 3062959"/>
                  <a:gd name="connsiteY43" fmla="*/ 611470 h 3332231"/>
                  <a:gd name="connsiteX44" fmla="*/ 2013924 w 3062959"/>
                  <a:gd name="connsiteY44" fmla="*/ 403907 h 3332231"/>
                  <a:gd name="connsiteX45" fmla="*/ 1980264 w 3062959"/>
                  <a:gd name="connsiteY45" fmla="*/ 258052 h 3332231"/>
                  <a:gd name="connsiteX46" fmla="*/ 1896118 w 3062959"/>
                  <a:gd name="connsiteY46" fmla="*/ 140246 h 3332231"/>
                  <a:gd name="connsiteX47" fmla="*/ 1795141 w 3062959"/>
                  <a:gd name="connsiteY47" fmla="*/ 67318 h 3332231"/>
                  <a:gd name="connsiteX48" fmla="*/ 1660505 w 3062959"/>
                  <a:gd name="connsiteY48" fmla="*/ 0 h 3332231"/>
                  <a:gd name="connsiteX49" fmla="*/ 1486601 w 3062959"/>
                  <a:gd name="connsiteY49" fmla="*/ 0 h 3332231"/>
                  <a:gd name="connsiteX50" fmla="*/ 1351966 w 3062959"/>
                  <a:gd name="connsiteY50" fmla="*/ 33659 h 3332231"/>
                  <a:gd name="connsiteX51" fmla="*/ 1234159 w 3062959"/>
                  <a:gd name="connsiteY51" fmla="*/ 100977 h 3332231"/>
                  <a:gd name="connsiteX52" fmla="*/ 1161232 w 3062959"/>
                  <a:gd name="connsiteY52" fmla="*/ 179515 h 3332231"/>
                  <a:gd name="connsiteX53" fmla="*/ 1099523 w 3062959"/>
                  <a:gd name="connsiteY53" fmla="*/ 263661 h 3332231"/>
                  <a:gd name="connsiteX54" fmla="*/ 1071475 w 3062959"/>
                  <a:gd name="connsiteY54" fmla="*/ 415127 h 3332231"/>
                  <a:gd name="connsiteX55" fmla="*/ 1105133 w 3062959"/>
                  <a:gd name="connsiteY55" fmla="*/ 555372 h 3332231"/>
                  <a:gd name="connsiteX56" fmla="*/ 1256599 w 3062959"/>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956373 w 2956373"/>
                  <a:gd name="connsiteY31" fmla="*/ 251880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956373"/>
                  <a:gd name="connsiteY0" fmla="*/ 746106 h 3332231"/>
                  <a:gd name="connsiteX1" fmla="*/ 123416 w 2956373"/>
                  <a:gd name="connsiteY1" fmla="*/ 639520 h 3332231"/>
                  <a:gd name="connsiteX2" fmla="*/ 0 w 2956373"/>
                  <a:gd name="connsiteY2" fmla="*/ 1318307 h 3332231"/>
                  <a:gd name="connsiteX3" fmla="*/ 151465 w 2956373"/>
                  <a:gd name="connsiteY3" fmla="*/ 1172452 h 3332231"/>
                  <a:gd name="connsiteX4" fmla="*/ 370248 w 2956373"/>
                  <a:gd name="connsiteY4" fmla="*/ 1093915 h 3332231"/>
                  <a:gd name="connsiteX5" fmla="*/ 549762 w 2956373"/>
                  <a:gd name="connsiteY5" fmla="*/ 1166842 h 3332231"/>
                  <a:gd name="connsiteX6" fmla="*/ 667569 w 2956373"/>
                  <a:gd name="connsiteY6" fmla="*/ 1267819 h 3332231"/>
                  <a:gd name="connsiteX7" fmla="*/ 757326 w 2956373"/>
                  <a:gd name="connsiteY7" fmla="*/ 1402454 h 3332231"/>
                  <a:gd name="connsiteX8" fmla="*/ 779765 w 2956373"/>
                  <a:gd name="connsiteY8" fmla="*/ 1593188 h 3332231"/>
                  <a:gd name="connsiteX9" fmla="*/ 751716 w 2956373"/>
                  <a:gd name="connsiteY9" fmla="*/ 1739043 h 3332231"/>
                  <a:gd name="connsiteX10" fmla="*/ 628300 w 2956373"/>
                  <a:gd name="connsiteY10" fmla="*/ 1901728 h 3332231"/>
                  <a:gd name="connsiteX11" fmla="*/ 488054 w 2956373"/>
                  <a:gd name="connsiteY11" fmla="*/ 2002705 h 3332231"/>
                  <a:gd name="connsiteX12" fmla="*/ 297321 w 2956373"/>
                  <a:gd name="connsiteY12" fmla="*/ 2036364 h 3332231"/>
                  <a:gd name="connsiteX13" fmla="*/ 134636 w 2956373"/>
                  <a:gd name="connsiteY13" fmla="*/ 1974656 h 3332231"/>
                  <a:gd name="connsiteX14" fmla="*/ 0 w 2956373"/>
                  <a:gd name="connsiteY14" fmla="*/ 1800751 h 3332231"/>
                  <a:gd name="connsiteX15" fmla="*/ 95367 w 2956373"/>
                  <a:gd name="connsiteY15" fmla="*/ 2507588 h 3332231"/>
                  <a:gd name="connsiteX16" fmla="*/ 1150013 w 2956373"/>
                  <a:gd name="connsiteY16" fmla="*/ 2423441 h 3332231"/>
                  <a:gd name="connsiteX17" fmla="*/ 1032206 w 2956373"/>
                  <a:gd name="connsiteY17" fmla="*/ 2586125 h 3332231"/>
                  <a:gd name="connsiteX18" fmla="*/ 964889 w 2956373"/>
                  <a:gd name="connsiteY18" fmla="*/ 2754420 h 3332231"/>
                  <a:gd name="connsiteX19" fmla="*/ 953669 w 2956373"/>
                  <a:gd name="connsiteY19" fmla="*/ 2950763 h 3332231"/>
                  <a:gd name="connsiteX20" fmla="*/ 1037816 w 2956373"/>
                  <a:gd name="connsiteY20" fmla="*/ 3135888 h 3332231"/>
                  <a:gd name="connsiteX21" fmla="*/ 1144402 w 2956373"/>
                  <a:gd name="connsiteY21" fmla="*/ 3242474 h 3332231"/>
                  <a:gd name="connsiteX22" fmla="*/ 1273429 w 2956373"/>
                  <a:gd name="connsiteY22" fmla="*/ 3292962 h 3332231"/>
                  <a:gd name="connsiteX23" fmla="*/ 1391234 w 2956373"/>
                  <a:gd name="connsiteY23" fmla="*/ 3332231 h 3332231"/>
                  <a:gd name="connsiteX24" fmla="*/ 1542700 w 2956373"/>
                  <a:gd name="connsiteY24" fmla="*/ 3332231 h 3332231"/>
                  <a:gd name="connsiteX25" fmla="*/ 1739043 w 2956373"/>
                  <a:gd name="connsiteY25" fmla="*/ 3253693 h 3332231"/>
                  <a:gd name="connsiteX26" fmla="*/ 1834410 w 2956373"/>
                  <a:gd name="connsiteY26" fmla="*/ 3158327 h 3332231"/>
                  <a:gd name="connsiteX27" fmla="*/ 1924167 w 2956373"/>
                  <a:gd name="connsiteY27" fmla="*/ 3012471 h 3332231"/>
                  <a:gd name="connsiteX28" fmla="*/ 1935387 w 2956373"/>
                  <a:gd name="connsiteY28" fmla="*/ 2838567 h 3332231"/>
                  <a:gd name="connsiteX29" fmla="*/ 1879288 w 2956373"/>
                  <a:gd name="connsiteY29" fmla="*/ 2636614 h 3332231"/>
                  <a:gd name="connsiteX30" fmla="*/ 1778312 w 2956373"/>
                  <a:gd name="connsiteY30" fmla="*/ 2445880 h 3332231"/>
                  <a:gd name="connsiteX31" fmla="*/ 2748810 w 2956373"/>
                  <a:gd name="connsiteY31" fmla="*/ 2501977 h 3332231"/>
                  <a:gd name="connsiteX32" fmla="*/ 2877836 w 2956373"/>
                  <a:gd name="connsiteY32" fmla="*/ 1778312 h 3332231"/>
                  <a:gd name="connsiteX33" fmla="*/ 2709541 w 2956373"/>
                  <a:gd name="connsiteY33" fmla="*/ 1974656 h 3332231"/>
                  <a:gd name="connsiteX34" fmla="*/ 2485149 w 2956373"/>
                  <a:gd name="connsiteY34" fmla="*/ 1991485 h 3332231"/>
                  <a:gd name="connsiteX35" fmla="*/ 2238318 w 2956373"/>
                  <a:gd name="connsiteY35" fmla="*/ 1879289 h 3332231"/>
                  <a:gd name="connsiteX36" fmla="*/ 2114901 w 2956373"/>
                  <a:gd name="connsiteY36" fmla="*/ 1626847 h 3332231"/>
                  <a:gd name="connsiteX37" fmla="*/ 2120510 w 2956373"/>
                  <a:gd name="connsiteY37" fmla="*/ 1368795 h 3332231"/>
                  <a:gd name="connsiteX38" fmla="*/ 2260756 w 2956373"/>
                  <a:gd name="connsiteY38" fmla="*/ 1211721 h 3332231"/>
                  <a:gd name="connsiteX39" fmla="*/ 2558076 w 2956373"/>
                  <a:gd name="connsiteY39" fmla="*/ 1161232 h 3332231"/>
                  <a:gd name="connsiteX40" fmla="*/ 2877836 w 2956373"/>
                  <a:gd name="connsiteY40" fmla="*/ 1312697 h 3332231"/>
                  <a:gd name="connsiteX41" fmla="*/ 2956373 w 2956373"/>
                  <a:gd name="connsiteY41" fmla="*/ 532933 h 3332231"/>
                  <a:gd name="connsiteX42" fmla="*/ 1806361 w 2956373"/>
                  <a:gd name="connsiteY42" fmla="*/ 757326 h 3332231"/>
                  <a:gd name="connsiteX43" fmla="*/ 1868069 w 2956373"/>
                  <a:gd name="connsiteY43" fmla="*/ 611470 h 3332231"/>
                  <a:gd name="connsiteX44" fmla="*/ 1907338 w 2956373"/>
                  <a:gd name="connsiteY44" fmla="*/ 403907 h 3332231"/>
                  <a:gd name="connsiteX45" fmla="*/ 1873678 w 2956373"/>
                  <a:gd name="connsiteY45" fmla="*/ 258052 h 3332231"/>
                  <a:gd name="connsiteX46" fmla="*/ 1789532 w 2956373"/>
                  <a:gd name="connsiteY46" fmla="*/ 140246 h 3332231"/>
                  <a:gd name="connsiteX47" fmla="*/ 1688555 w 2956373"/>
                  <a:gd name="connsiteY47" fmla="*/ 67318 h 3332231"/>
                  <a:gd name="connsiteX48" fmla="*/ 1553919 w 2956373"/>
                  <a:gd name="connsiteY48" fmla="*/ 0 h 3332231"/>
                  <a:gd name="connsiteX49" fmla="*/ 1380015 w 2956373"/>
                  <a:gd name="connsiteY49" fmla="*/ 0 h 3332231"/>
                  <a:gd name="connsiteX50" fmla="*/ 1245380 w 2956373"/>
                  <a:gd name="connsiteY50" fmla="*/ 33659 h 3332231"/>
                  <a:gd name="connsiteX51" fmla="*/ 1127573 w 2956373"/>
                  <a:gd name="connsiteY51" fmla="*/ 100977 h 3332231"/>
                  <a:gd name="connsiteX52" fmla="*/ 1054646 w 2956373"/>
                  <a:gd name="connsiteY52" fmla="*/ 179515 h 3332231"/>
                  <a:gd name="connsiteX53" fmla="*/ 992937 w 2956373"/>
                  <a:gd name="connsiteY53" fmla="*/ 263661 h 3332231"/>
                  <a:gd name="connsiteX54" fmla="*/ 964889 w 2956373"/>
                  <a:gd name="connsiteY54" fmla="*/ 415127 h 3332231"/>
                  <a:gd name="connsiteX55" fmla="*/ 998547 w 2956373"/>
                  <a:gd name="connsiteY55" fmla="*/ 555372 h 3332231"/>
                  <a:gd name="connsiteX56" fmla="*/ 1150013 w 2956373"/>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14901 w 2877836"/>
                  <a:gd name="connsiteY36" fmla="*/ 1626847 h 3332231"/>
                  <a:gd name="connsiteX37" fmla="*/ 2120510 w 2877836"/>
                  <a:gd name="connsiteY37" fmla="*/ 1368795 h 3332231"/>
                  <a:gd name="connsiteX38" fmla="*/ 2260756 w 2877836"/>
                  <a:gd name="connsiteY38" fmla="*/ 1211721 h 3332231"/>
                  <a:gd name="connsiteX39" fmla="*/ 2558076 w 2877836"/>
                  <a:gd name="connsiteY39" fmla="*/ 1161232 h 3332231"/>
                  <a:gd name="connsiteX40" fmla="*/ 2877836 w 2877836"/>
                  <a:gd name="connsiteY40" fmla="*/ 1312697 h 3332231"/>
                  <a:gd name="connsiteX41" fmla="*/ 2760029 w 2877836"/>
                  <a:gd name="connsiteY41" fmla="*/ 577812 h 3332231"/>
                  <a:gd name="connsiteX42" fmla="*/ 1806361 w 2877836"/>
                  <a:gd name="connsiteY42" fmla="*/ 757326 h 3332231"/>
                  <a:gd name="connsiteX43" fmla="*/ 1868069 w 2877836"/>
                  <a:gd name="connsiteY43" fmla="*/ 611470 h 3332231"/>
                  <a:gd name="connsiteX44" fmla="*/ 1907338 w 2877836"/>
                  <a:gd name="connsiteY44" fmla="*/ 403907 h 3332231"/>
                  <a:gd name="connsiteX45" fmla="*/ 1873678 w 2877836"/>
                  <a:gd name="connsiteY45" fmla="*/ 258052 h 3332231"/>
                  <a:gd name="connsiteX46" fmla="*/ 1789532 w 2877836"/>
                  <a:gd name="connsiteY46" fmla="*/ 140246 h 3332231"/>
                  <a:gd name="connsiteX47" fmla="*/ 1688555 w 2877836"/>
                  <a:gd name="connsiteY47" fmla="*/ 67318 h 3332231"/>
                  <a:gd name="connsiteX48" fmla="*/ 1553919 w 2877836"/>
                  <a:gd name="connsiteY48" fmla="*/ 0 h 3332231"/>
                  <a:gd name="connsiteX49" fmla="*/ 1380015 w 2877836"/>
                  <a:gd name="connsiteY49" fmla="*/ 0 h 3332231"/>
                  <a:gd name="connsiteX50" fmla="*/ 1245380 w 2877836"/>
                  <a:gd name="connsiteY50" fmla="*/ 33659 h 3332231"/>
                  <a:gd name="connsiteX51" fmla="*/ 1127573 w 2877836"/>
                  <a:gd name="connsiteY51" fmla="*/ 100977 h 3332231"/>
                  <a:gd name="connsiteX52" fmla="*/ 1054646 w 2877836"/>
                  <a:gd name="connsiteY52" fmla="*/ 179515 h 3332231"/>
                  <a:gd name="connsiteX53" fmla="*/ 992937 w 2877836"/>
                  <a:gd name="connsiteY53" fmla="*/ 263661 h 3332231"/>
                  <a:gd name="connsiteX54" fmla="*/ 964889 w 2877836"/>
                  <a:gd name="connsiteY54" fmla="*/ 415127 h 3332231"/>
                  <a:gd name="connsiteX55" fmla="*/ 998547 w 2877836"/>
                  <a:gd name="connsiteY55" fmla="*/ 555372 h 3332231"/>
                  <a:gd name="connsiteX56" fmla="*/ 1150013 w 2877836"/>
                  <a:gd name="connsiteY56"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120510 w 2877836"/>
                  <a:gd name="connsiteY38" fmla="*/ 1368795 h 3332231"/>
                  <a:gd name="connsiteX39" fmla="*/ 2260756 w 2877836"/>
                  <a:gd name="connsiteY39" fmla="*/ 1211721 h 3332231"/>
                  <a:gd name="connsiteX40" fmla="*/ 2558076 w 2877836"/>
                  <a:gd name="connsiteY40" fmla="*/ 1161232 h 3332231"/>
                  <a:gd name="connsiteX41" fmla="*/ 2877836 w 2877836"/>
                  <a:gd name="connsiteY41" fmla="*/ 1312697 h 3332231"/>
                  <a:gd name="connsiteX42" fmla="*/ 2760029 w 2877836"/>
                  <a:gd name="connsiteY42" fmla="*/ 577812 h 3332231"/>
                  <a:gd name="connsiteX43" fmla="*/ 1806361 w 2877836"/>
                  <a:gd name="connsiteY43" fmla="*/ 757326 h 3332231"/>
                  <a:gd name="connsiteX44" fmla="*/ 1868069 w 2877836"/>
                  <a:gd name="connsiteY44" fmla="*/ 611470 h 3332231"/>
                  <a:gd name="connsiteX45" fmla="*/ 1907338 w 2877836"/>
                  <a:gd name="connsiteY45" fmla="*/ 403907 h 3332231"/>
                  <a:gd name="connsiteX46" fmla="*/ 1873678 w 2877836"/>
                  <a:gd name="connsiteY46" fmla="*/ 258052 h 3332231"/>
                  <a:gd name="connsiteX47" fmla="*/ 1789532 w 2877836"/>
                  <a:gd name="connsiteY47" fmla="*/ 140246 h 3332231"/>
                  <a:gd name="connsiteX48" fmla="*/ 1688555 w 2877836"/>
                  <a:gd name="connsiteY48" fmla="*/ 67318 h 3332231"/>
                  <a:gd name="connsiteX49" fmla="*/ 1553919 w 2877836"/>
                  <a:gd name="connsiteY49" fmla="*/ 0 h 3332231"/>
                  <a:gd name="connsiteX50" fmla="*/ 1380015 w 2877836"/>
                  <a:gd name="connsiteY50" fmla="*/ 0 h 3332231"/>
                  <a:gd name="connsiteX51" fmla="*/ 1245380 w 2877836"/>
                  <a:gd name="connsiteY51" fmla="*/ 33659 h 3332231"/>
                  <a:gd name="connsiteX52" fmla="*/ 1127573 w 2877836"/>
                  <a:gd name="connsiteY52" fmla="*/ 100977 h 3332231"/>
                  <a:gd name="connsiteX53" fmla="*/ 1054646 w 2877836"/>
                  <a:gd name="connsiteY53" fmla="*/ 179515 h 3332231"/>
                  <a:gd name="connsiteX54" fmla="*/ 992937 w 2877836"/>
                  <a:gd name="connsiteY54" fmla="*/ 263661 h 3332231"/>
                  <a:gd name="connsiteX55" fmla="*/ 964889 w 2877836"/>
                  <a:gd name="connsiteY55" fmla="*/ 415127 h 3332231"/>
                  <a:gd name="connsiteX56" fmla="*/ 998547 w 2877836"/>
                  <a:gd name="connsiteY56" fmla="*/ 555372 h 3332231"/>
                  <a:gd name="connsiteX57" fmla="*/ 1150013 w 2877836"/>
                  <a:gd name="connsiteY57"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260756 w 2877836"/>
                  <a:gd name="connsiteY40" fmla="*/ 1211721 h 3332231"/>
                  <a:gd name="connsiteX41" fmla="*/ 2558076 w 2877836"/>
                  <a:gd name="connsiteY41" fmla="*/ 1161232 h 3332231"/>
                  <a:gd name="connsiteX42" fmla="*/ 2877836 w 2877836"/>
                  <a:gd name="connsiteY42" fmla="*/ 1312697 h 3332231"/>
                  <a:gd name="connsiteX43" fmla="*/ 2760029 w 2877836"/>
                  <a:gd name="connsiteY43" fmla="*/ 577812 h 3332231"/>
                  <a:gd name="connsiteX44" fmla="*/ 1806361 w 2877836"/>
                  <a:gd name="connsiteY44" fmla="*/ 757326 h 3332231"/>
                  <a:gd name="connsiteX45" fmla="*/ 1868069 w 2877836"/>
                  <a:gd name="connsiteY45" fmla="*/ 611470 h 3332231"/>
                  <a:gd name="connsiteX46" fmla="*/ 1907338 w 2877836"/>
                  <a:gd name="connsiteY46" fmla="*/ 403907 h 3332231"/>
                  <a:gd name="connsiteX47" fmla="*/ 1873678 w 2877836"/>
                  <a:gd name="connsiteY47" fmla="*/ 258052 h 3332231"/>
                  <a:gd name="connsiteX48" fmla="*/ 1789532 w 2877836"/>
                  <a:gd name="connsiteY48" fmla="*/ 140246 h 3332231"/>
                  <a:gd name="connsiteX49" fmla="*/ 1688555 w 2877836"/>
                  <a:gd name="connsiteY49" fmla="*/ 67318 h 3332231"/>
                  <a:gd name="connsiteX50" fmla="*/ 1553919 w 2877836"/>
                  <a:gd name="connsiteY50" fmla="*/ 0 h 3332231"/>
                  <a:gd name="connsiteX51" fmla="*/ 1380015 w 2877836"/>
                  <a:gd name="connsiteY51" fmla="*/ 0 h 3332231"/>
                  <a:gd name="connsiteX52" fmla="*/ 1245380 w 2877836"/>
                  <a:gd name="connsiteY52" fmla="*/ 33659 h 3332231"/>
                  <a:gd name="connsiteX53" fmla="*/ 1127573 w 2877836"/>
                  <a:gd name="connsiteY53" fmla="*/ 100977 h 3332231"/>
                  <a:gd name="connsiteX54" fmla="*/ 1054646 w 2877836"/>
                  <a:gd name="connsiteY54" fmla="*/ 179515 h 3332231"/>
                  <a:gd name="connsiteX55" fmla="*/ 992937 w 2877836"/>
                  <a:gd name="connsiteY55" fmla="*/ 263661 h 3332231"/>
                  <a:gd name="connsiteX56" fmla="*/ 964889 w 2877836"/>
                  <a:gd name="connsiteY56" fmla="*/ 415127 h 3332231"/>
                  <a:gd name="connsiteX57" fmla="*/ 998547 w 2877836"/>
                  <a:gd name="connsiteY57" fmla="*/ 555372 h 3332231"/>
                  <a:gd name="connsiteX58" fmla="*/ 1150013 w 2877836"/>
                  <a:gd name="connsiteY58"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558076 w 2877836"/>
                  <a:gd name="connsiteY42" fmla="*/ 1161232 h 3332231"/>
                  <a:gd name="connsiteX43" fmla="*/ 2877836 w 2877836"/>
                  <a:gd name="connsiteY43" fmla="*/ 1312697 h 3332231"/>
                  <a:gd name="connsiteX44" fmla="*/ 2760029 w 2877836"/>
                  <a:gd name="connsiteY44" fmla="*/ 577812 h 3332231"/>
                  <a:gd name="connsiteX45" fmla="*/ 1806361 w 2877836"/>
                  <a:gd name="connsiteY45" fmla="*/ 757326 h 3332231"/>
                  <a:gd name="connsiteX46" fmla="*/ 1868069 w 2877836"/>
                  <a:gd name="connsiteY46" fmla="*/ 611470 h 3332231"/>
                  <a:gd name="connsiteX47" fmla="*/ 1907338 w 2877836"/>
                  <a:gd name="connsiteY47" fmla="*/ 403907 h 3332231"/>
                  <a:gd name="connsiteX48" fmla="*/ 1873678 w 2877836"/>
                  <a:gd name="connsiteY48" fmla="*/ 258052 h 3332231"/>
                  <a:gd name="connsiteX49" fmla="*/ 1789532 w 2877836"/>
                  <a:gd name="connsiteY49" fmla="*/ 140246 h 3332231"/>
                  <a:gd name="connsiteX50" fmla="*/ 1688555 w 2877836"/>
                  <a:gd name="connsiteY50" fmla="*/ 67318 h 3332231"/>
                  <a:gd name="connsiteX51" fmla="*/ 1553919 w 2877836"/>
                  <a:gd name="connsiteY51" fmla="*/ 0 h 3332231"/>
                  <a:gd name="connsiteX52" fmla="*/ 1380015 w 2877836"/>
                  <a:gd name="connsiteY52" fmla="*/ 0 h 3332231"/>
                  <a:gd name="connsiteX53" fmla="*/ 1245380 w 2877836"/>
                  <a:gd name="connsiteY53" fmla="*/ 33659 h 3332231"/>
                  <a:gd name="connsiteX54" fmla="*/ 1127573 w 2877836"/>
                  <a:gd name="connsiteY54" fmla="*/ 100977 h 3332231"/>
                  <a:gd name="connsiteX55" fmla="*/ 1054646 w 2877836"/>
                  <a:gd name="connsiteY55" fmla="*/ 179515 h 3332231"/>
                  <a:gd name="connsiteX56" fmla="*/ 992937 w 2877836"/>
                  <a:gd name="connsiteY56" fmla="*/ 263661 h 3332231"/>
                  <a:gd name="connsiteX57" fmla="*/ 964889 w 2877836"/>
                  <a:gd name="connsiteY57" fmla="*/ 415127 h 3332231"/>
                  <a:gd name="connsiteX58" fmla="*/ 998547 w 2877836"/>
                  <a:gd name="connsiteY58" fmla="*/ 555372 h 3332231"/>
                  <a:gd name="connsiteX59" fmla="*/ 1150013 w 2877836"/>
                  <a:gd name="connsiteY59"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877836 w 2877836"/>
                  <a:gd name="connsiteY44" fmla="*/ 1312697 h 3332231"/>
                  <a:gd name="connsiteX45" fmla="*/ 2760029 w 2877836"/>
                  <a:gd name="connsiteY45" fmla="*/ 577812 h 3332231"/>
                  <a:gd name="connsiteX46" fmla="*/ 1806361 w 2877836"/>
                  <a:gd name="connsiteY46" fmla="*/ 757326 h 3332231"/>
                  <a:gd name="connsiteX47" fmla="*/ 1868069 w 2877836"/>
                  <a:gd name="connsiteY47" fmla="*/ 611470 h 3332231"/>
                  <a:gd name="connsiteX48" fmla="*/ 1907338 w 2877836"/>
                  <a:gd name="connsiteY48" fmla="*/ 403907 h 3332231"/>
                  <a:gd name="connsiteX49" fmla="*/ 1873678 w 2877836"/>
                  <a:gd name="connsiteY49" fmla="*/ 258052 h 3332231"/>
                  <a:gd name="connsiteX50" fmla="*/ 1789532 w 2877836"/>
                  <a:gd name="connsiteY50" fmla="*/ 140246 h 3332231"/>
                  <a:gd name="connsiteX51" fmla="*/ 1688555 w 2877836"/>
                  <a:gd name="connsiteY51" fmla="*/ 67318 h 3332231"/>
                  <a:gd name="connsiteX52" fmla="*/ 1553919 w 2877836"/>
                  <a:gd name="connsiteY52" fmla="*/ 0 h 3332231"/>
                  <a:gd name="connsiteX53" fmla="*/ 1380015 w 2877836"/>
                  <a:gd name="connsiteY53" fmla="*/ 0 h 3332231"/>
                  <a:gd name="connsiteX54" fmla="*/ 1245380 w 2877836"/>
                  <a:gd name="connsiteY54" fmla="*/ 33659 h 3332231"/>
                  <a:gd name="connsiteX55" fmla="*/ 1127573 w 2877836"/>
                  <a:gd name="connsiteY55" fmla="*/ 100977 h 3332231"/>
                  <a:gd name="connsiteX56" fmla="*/ 1054646 w 2877836"/>
                  <a:gd name="connsiteY56" fmla="*/ 179515 h 3332231"/>
                  <a:gd name="connsiteX57" fmla="*/ 992937 w 2877836"/>
                  <a:gd name="connsiteY57" fmla="*/ 263661 h 3332231"/>
                  <a:gd name="connsiteX58" fmla="*/ 964889 w 2877836"/>
                  <a:gd name="connsiteY58" fmla="*/ 415127 h 3332231"/>
                  <a:gd name="connsiteX59" fmla="*/ 998547 w 2877836"/>
                  <a:gd name="connsiteY59" fmla="*/ 555372 h 3332231"/>
                  <a:gd name="connsiteX60" fmla="*/ 1150013 w 2877836"/>
                  <a:gd name="connsiteY60"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238318 w 2877836"/>
                  <a:gd name="connsiteY35" fmla="*/ 1879289 h 3332231"/>
                  <a:gd name="connsiteX36" fmla="*/ 2159779 w 2877836"/>
                  <a:gd name="connsiteY36" fmla="*/ 1755873 h 3332231"/>
                  <a:gd name="connsiteX37" fmla="*/ 2114901 w 2877836"/>
                  <a:gd name="connsiteY37" fmla="*/ 1626847 h 3332231"/>
                  <a:gd name="connsiteX38" fmla="*/ 2092461 w 2877836"/>
                  <a:gd name="connsiteY38" fmla="*/ 1480992 h 3332231"/>
                  <a:gd name="connsiteX39" fmla="*/ 2120510 w 2877836"/>
                  <a:gd name="connsiteY39" fmla="*/ 1368795 h 3332231"/>
                  <a:gd name="connsiteX40" fmla="*/ 2187828 w 2877836"/>
                  <a:gd name="connsiteY40" fmla="*/ 1273428 h 3332231"/>
                  <a:gd name="connsiteX41" fmla="*/ 2260756 w 2877836"/>
                  <a:gd name="connsiteY41" fmla="*/ 1211721 h 3332231"/>
                  <a:gd name="connsiteX42" fmla="*/ 2401001 w 2877836"/>
                  <a:gd name="connsiteY42" fmla="*/ 1161232 h 3332231"/>
                  <a:gd name="connsiteX43" fmla="*/ 2558076 w 2877836"/>
                  <a:gd name="connsiteY43" fmla="*/ 1161232 h 3332231"/>
                  <a:gd name="connsiteX44" fmla="*/ 2715151 w 2877836"/>
                  <a:gd name="connsiteY44" fmla="*/ 1200501 h 3332231"/>
                  <a:gd name="connsiteX45" fmla="*/ 2877836 w 2877836"/>
                  <a:gd name="connsiteY45" fmla="*/ 1312697 h 3332231"/>
                  <a:gd name="connsiteX46" fmla="*/ 2760029 w 2877836"/>
                  <a:gd name="connsiteY46" fmla="*/ 577812 h 3332231"/>
                  <a:gd name="connsiteX47" fmla="*/ 1806361 w 2877836"/>
                  <a:gd name="connsiteY47" fmla="*/ 757326 h 3332231"/>
                  <a:gd name="connsiteX48" fmla="*/ 1868069 w 2877836"/>
                  <a:gd name="connsiteY48" fmla="*/ 611470 h 3332231"/>
                  <a:gd name="connsiteX49" fmla="*/ 1907338 w 2877836"/>
                  <a:gd name="connsiteY49" fmla="*/ 403907 h 3332231"/>
                  <a:gd name="connsiteX50" fmla="*/ 1873678 w 2877836"/>
                  <a:gd name="connsiteY50" fmla="*/ 258052 h 3332231"/>
                  <a:gd name="connsiteX51" fmla="*/ 1789532 w 2877836"/>
                  <a:gd name="connsiteY51" fmla="*/ 140246 h 3332231"/>
                  <a:gd name="connsiteX52" fmla="*/ 1688555 w 2877836"/>
                  <a:gd name="connsiteY52" fmla="*/ 67318 h 3332231"/>
                  <a:gd name="connsiteX53" fmla="*/ 1553919 w 2877836"/>
                  <a:gd name="connsiteY53" fmla="*/ 0 h 3332231"/>
                  <a:gd name="connsiteX54" fmla="*/ 1380015 w 2877836"/>
                  <a:gd name="connsiteY54" fmla="*/ 0 h 3332231"/>
                  <a:gd name="connsiteX55" fmla="*/ 1245380 w 2877836"/>
                  <a:gd name="connsiteY55" fmla="*/ 33659 h 3332231"/>
                  <a:gd name="connsiteX56" fmla="*/ 1127573 w 2877836"/>
                  <a:gd name="connsiteY56" fmla="*/ 100977 h 3332231"/>
                  <a:gd name="connsiteX57" fmla="*/ 1054646 w 2877836"/>
                  <a:gd name="connsiteY57" fmla="*/ 179515 h 3332231"/>
                  <a:gd name="connsiteX58" fmla="*/ 992937 w 2877836"/>
                  <a:gd name="connsiteY58" fmla="*/ 263661 h 3332231"/>
                  <a:gd name="connsiteX59" fmla="*/ 964889 w 2877836"/>
                  <a:gd name="connsiteY59" fmla="*/ 415127 h 3332231"/>
                  <a:gd name="connsiteX60" fmla="*/ 998547 w 2877836"/>
                  <a:gd name="connsiteY60" fmla="*/ 555372 h 3332231"/>
                  <a:gd name="connsiteX61" fmla="*/ 1150013 w 2877836"/>
                  <a:gd name="connsiteY61"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485149 w 2877836"/>
                  <a:gd name="connsiteY34" fmla="*/ 199148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09541 w 2877836"/>
                  <a:gd name="connsiteY33" fmla="*/ 1974656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 name="connsiteX0" fmla="*/ 1150013 w 2877836"/>
                  <a:gd name="connsiteY0" fmla="*/ 746106 h 3332231"/>
                  <a:gd name="connsiteX1" fmla="*/ 123416 w 2877836"/>
                  <a:gd name="connsiteY1" fmla="*/ 639520 h 3332231"/>
                  <a:gd name="connsiteX2" fmla="*/ 0 w 2877836"/>
                  <a:gd name="connsiteY2" fmla="*/ 1318307 h 3332231"/>
                  <a:gd name="connsiteX3" fmla="*/ 151465 w 2877836"/>
                  <a:gd name="connsiteY3" fmla="*/ 1172452 h 3332231"/>
                  <a:gd name="connsiteX4" fmla="*/ 370248 w 2877836"/>
                  <a:gd name="connsiteY4" fmla="*/ 1093915 h 3332231"/>
                  <a:gd name="connsiteX5" fmla="*/ 549762 w 2877836"/>
                  <a:gd name="connsiteY5" fmla="*/ 1166842 h 3332231"/>
                  <a:gd name="connsiteX6" fmla="*/ 667569 w 2877836"/>
                  <a:gd name="connsiteY6" fmla="*/ 1267819 h 3332231"/>
                  <a:gd name="connsiteX7" fmla="*/ 757326 w 2877836"/>
                  <a:gd name="connsiteY7" fmla="*/ 1402454 h 3332231"/>
                  <a:gd name="connsiteX8" fmla="*/ 779765 w 2877836"/>
                  <a:gd name="connsiteY8" fmla="*/ 1593188 h 3332231"/>
                  <a:gd name="connsiteX9" fmla="*/ 751716 w 2877836"/>
                  <a:gd name="connsiteY9" fmla="*/ 1739043 h 3332231"/>
                  <a:gd name="connsiteX10" fmla="*/ 628300 w 2877836"/>
                  <a:gd name="connsiteY10" fmla="*/ 1901728 h 3332231"/>
                  <a:gd name="connsiteX11" fmla="*/ 488054 w 2877836"/>
                  <a:gd name="connsiteY11" fmla="*/ 2002705 h 3332231"/>
                  <a:gd name="connsiteX12" fmla="*/ 297321 w 2877836"/>
                  <a:gd name="connsiteY12" fmla="*/ 2036364 h 3332231"/>
                  <a:gd name="connsiteX13" fmla="*/ 134636 w 2877836"/>
                  <a:gd name="connsiteY13" fmla="*/ 1974656 h 3332231"/>
                  <a:gd name="connsiteX14" fmla="*/ 0 w 2877836"/>
                  <a:gd name="connsiteY14" fmla="*/ 1800751 h 3332231"/>
                  <a:gd name="connsiteX15" fmla="*/ 95367 w 2877836"/>
                  <a:gd name="connsiteY15" fmla="*/ 2507588 h 3332231"/>
                  <a:gd name="connsiteX16" fmla="*/ 1150013 w 2877836"/>
                  <a:gd name="connsiteY16" fmla="*/ 2423441 h 3332231"/>
                  <a:gd name="connsiteX17" fmla="*/ 1032206 w 2877836"/>
                  <a:gd name="connsiteY17" fmla="*/ 2586125 h 3332231"/>
                  <a:gd name="connsiteX18" fmla="*/ 964889 w 2877836"/>
                  <a:gd name="connsiteY18" fmla="*/ 2754420 h 3332231"/>
                  <a:gd name="connsiteX19" fmla="*/ 953669 w 2877836"/>
                  <a:gd name="connsiteY19" fmla="*/ 2950763 h 3332231"/>
                  <a:gd name="connsiteX20" fmla="*/ 1037816 w 2877836"/>
                  <a:gd name="connsiteY20" fmla="*/ 3135888 h 3332231"/>
                  <a:gd name="connsiteX21" fmla="*/ 1144402 w 2877836"/>
                  <a:gd name="connsiteY21" fmla="*/ 3242474 h 3332231"/>
                  <a:gd name="connsiteX22" fmla="*/ 1273429 w 2877836"/>
                  <a:gd name="connsiteY22" fmla="*/ 3292962 h 3332231"/>
                  <a:gd name="connsiteX23" fmla="*/ 1391234 w 2877836"/>
                  <a:gd name="connsiteY23" fmla="*/ 3332231 h 3332231"/>
                  <a:gd name="connsiteX24" fmla="*/ 1542700 w 2877836"/>
                  <a:gd name="connsiteY24" fmla="*/ 3332231 h 3332231"/>
                  <a:gd name="connsiteX25" fmla="*/ 1739043 w 2877836"/>
                  <a:gd name="connsiteY25" fmla="*/ 3253693 h 3332231"/>
                  <a:gd name="connsiteX26" fmla="*/ 1834410 w 2877836"/>
                  <a:gd name="connsiteY26" fmla="*/ 3158327 h 3332231"/>
                  <a:gd name="connsiteX27" fmla="*/ 1924167 w 2877836"/>
                  <a:gd name="connsiteY27" fmla="*/ 3012471 h 3332231"/>
                  <a:gd name="connsiteX28" fmla="*/ 1935387 w 2877836"/>
                  <a:gd name="connsiteY28" fmla="*/ 2838567 h 3332231"/>
                  <a:gd name="connsiteX29" fmla="*/ 1879288 w 2877836"/>
                  <a:gd name="connsiteY29" fmla="*/ 2636614 h 3332231"/>
                  <a:gd name="connsiteX30" fmla="*/ 1778312 w 2877836"/>
                  <a:gd name="connsiteY30" fmla="*/ 2445880 h 3332231"/>
                  <a:gd name="connsiteX31" fmla="*/ 2748810 w 2877836"/>
                  <a:gd name="connsiteY31" fmla="*/ 2501977 h 3332231"/>
                  <a:gd name="connsiteX32" fmla="*/ 2877836 w 2877836"/>
                  <a:gd name="connsiteY32" fmla="*/ 1778312 h 3332231"/>
                  <a:gd name="connsiteX33" fmla="*/ 2715151 w 2877836"/>
                  <a:gd name="connsiteY33" fmla="*/ 1924168 h 3332231"/>
                  <a:gd name="connsiteX34" fmla="*/ 2513198 w 2877836"/>
                  <a:gd name="connsiteY34" fmla="*/ 1985875 h 3332231"/>
                  <a:gd name="connsiteX35" fmla="*/ 2350513 w 2877836"/>
                  <a:gd name="connsiteY35" fmla="*/ 1946606 h 3332231"/>
                  <a:gd name="connsiteX36" fmla="*/ 2238318 w 2877836"/>
                  <a:gd name="connsiteY36" fmla="*/ 1879289 h 3332231"/>
                  <a:gd name="connsiteX37" fmla="*/ 2159779 w 2877836"/>
                  <a:gd name="connsiteY37" fmla="*/ 1755873 h 3332231"/>
                  <a:gd name="connsiteX38" fmla="*/ 2114901 w 2877836"/>
                  <a:gd name="connsiteY38" fmla="*/ 1626847 h 3332231"/>
                  <a:gd name="connsiteX39" fmla="*/ 2092461 w 2877836"/>
                  <a:gd name="connsiteY39" fmla="*/ 1480992 h 3332231"/>
                  <a:gd name="connsiteX40" fmla="*/ 2120510 w 2877836"/>
                  <a:gd name="connsiteY40" fmla="*/ 1368795 h 3332231"/>
                  <a:gd name="connsiteX41" fmla="*/ 2187828 w 2877836"/>
                  <a:gd name="connsiteY41" fmla="*/ 1273428 h 3332231"/>
                  <a:gd name="connsiteX42" fmla="*/ 2260756 w 2877836"/>
                  <a:gd name="connsiteY42" fmla="*/ 1211721 h 3332231"/>
                  <a:gd name="connsiteX43" fmla="*/ 2401001 w 2877836"/>
                  <a:gd name="connsiteY43" fmla="*/ 1161232 h 3332231"/>
                  <a:gd name="connsiteX44" fmla="*/ 2558076 w 2877836"/>
                  <a:gd name="connsiteY44" fmla="*/ 1161232 h 3332231"/>
                  <a:gd name="connsiteX45" fmla="*/ 2715151 w 2877836"/>
                  <a:gd name="connsiteY45" fmla="*/ 1200501 h 3332231"/>
                  <a:gd name="connsiteX46" fmla="*/ 2877836 w 2877836"/>
                  <a:gd name="connsiteY46" fmla="*/ 1312697 h 3332231"/>
                  <a:gd name="connsiteX47" fmla="*/ 2760029 w 2877836"/>
                  <a:gd name="connsiteY47" fmla="*/ 577812 h 3332231"/>
                  <a:gd name="connsiteX48" fmla="*/ 1806361 w 2877836"/>
                  <a:gd name="connsiteY48" fmla="*/ 757326 h 3332231"/>
                  <a:gd name="connsiteX49" fmla="*/ 1868069 w 2877836"/>
                  <a:gd name="connsiteY49" fmla="*/ 611470 h 3332231"/>
                  <a:gd name="connsiteX50" fmla="*/ 1907338 w 2877836"/>
                  <a:gd name="connsiteY50" fmla="*/ 403907 h 3332231"/>
                  <a:gd name="connsiteX51" fmla="*/ 1873678 w 2877836"/>
                  <a:gd name="connsiteY51" fmla="*/ 258052 h 3332231"/>
                  <a:gd name="connsiteX52" fmla="*/ 1789532 w 2877836"/>
                  <a:gd name="connsiteY52" fmla="*/ 140246 h 3332231"/>
                  <a:gd name="connsiteX53" fmla="*/ 1688555 w 2877836"/>
                  <a:gd name="connsiteY53" fmla="*/ 67318 h 3332231"/>
                  <a:gd name="connsiteX54" fmla="*/ 1553919 w 2877836"/>
                  <a:gd name="connsiteY54" fmla="*/ 0 h 3332231"/>
                  <a:gd name="connsiteX55" fmla="*/ 1380015 w 2877836"/>
                  <a:gd name="connsiteY55" fmla="*/ 0 h 3332231"/>
                  <a:gd name="connsiteX56" fmla="*/ 1245380 w 2877836"/>
                  <a:gd name="connsiteY56" fmla="*/ 33659 h 3332231"/>
                  <a:gd name="connsiteX57" fmla="*/ 1127573 w 2877836"/>
                  <a:gd name="connsiteY57" fmla="*/ 100977 h 3332231"/>
                  <a:gd name="connsiteX58" fmla="*/ 1054646 w 2877836"/>
                  <a:gd name="connsiteY58" fmla="*/ 179515 h 3332231"/>
                  <a:gd name="connsiteX59" fmla="*/ 992937 w 2877836"/>
                  <a:gd name="connsiteY59" fmla="*/ 263661 h 3332231"/>
                  <a:gd name="connsiteX60" fmla="*/ 964889 w 2877836"/>
                  <a:gd name="connsiteY60" fmla="*/ 415127 h 3332231"/>
                  <a:gd name="connsiteX61" fmla="*/ 998547 w 2877836"/>
                  <a:gd name="connsiteY61" fmla="*/ 555372 h 3332231"/>
                  <a:gd name="connsiteX62" fmla="*/ 1150013 w 2877836"/>
                  <a:gd name="connsiteY62" fmla="*/ 746106 h 333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77836" h="3332231">
                    <a:moveTo>
                      <a:pt x="1150013" y="746106"/>
                    </a:moveTo>
                    <a:lnTo>
                      <a:pt x="123416" y="639520"/>
                    </a:lnTo>
                    <a:lnTo>
                      <a:pt x="0" y="1318307"/>
                    </a:lnTo>
                    <a:lnTo>
                      <a:pt x="151465" y="1172452"/>
                    </a:lnTo>
                    <a:lnTo>
                      <a:pt x="370248" y="1093915"/>
                    </a:lnTo>
                    <a:lnTo>
                      <a:pt x="549762" y="1166842"/>
                    </a:lnTo>
                    <a:lnTo>
                      <a:pt x="667569" y="1267819"/>
                    </a:lnTo>
                    <a:lnTo>
                      <a:pt x="757326" y="1402454"/>
                    </a:lnTo>
                    <a:lnTo>
                      <a:pt x="779765" y="1593188"/>
                    </a:lnTo>
                    <a:lnTo>
                      <a:pt x="751716" y="1739043"/>
                    </a:lnTo>
                    <a:lnTo>
                      <a:pt x="628300" y="1901728"/>
                    </a:lnTo>
                    <a:lnTo>
                      <a:pt x="488054" y="2002705"/>
                    </a:lnTo>
                    <a:lnTo>
                      <a:pt x="297321" y="2036364"/>
                    </a:lnTo>
                    <a:lnTo>
                      <a:pt x="134636" y="1974656"/>
                    </a:lnTo>
                    <a:lnTo>
                      <a:pt x="0" y="1800751"/>
                    </a:lnTo>
                    <a:lnTo>
                      <a:pt x="95367" y="2507588"/>
                    </a:lnTo>
                    <a:lnTo>
                      <a:pt x="1150013" y="2423441"/>
                    </a:lnTo>
                    <a:lnTo>
                      <a:pt x="1032206" y="2586125"/>
                    </a:lnTo>
                    <a:lnTo>
                      <a:pt x="964889" y="2754420"/>
                    </a:lnTo>
                    <a:lnTo>
                      <a:pt x="953669" y="2950763"/>
                    </a:lnTo>
                    <a:lnTo>
                      <a:pt x="1037816" y="3135888"/>
                    </a:lnTo>
                    <a:lnTo>
                      <a:pt x="1144402" y="3242474"/>
                    </a:lnTo>
                    <a:lnTo>
                      <a:pt x="1273429" y="3292962"/>
                    </a:lnTo>
                    <a:lnTo>
                      <a:pt x="1391234" y="3332231"/>
                    </a:lnTo>
                    <a:lnTo>
                      <a:pt x="1542700" y="3332231"/>
                    </a:lnTo>
                    <a:lnTo>
                      <a:pt x="1739043" y="3253693"/>
                    </a:lnTo>
                    <a:lnTo>
                      <a:pt x="1834410" y="3158327"/>
                    </a:lnTo>
                    <a:lnTo>
                      <a:pt x="1924167" y="3012471"/>
                    </a:lnTo>
                    <a:lnTo>
                      <a:pt x="1935387" y="2838567"/>
                    </a:lnTo>
                    <a:lnTo>
                      <a:pt x="1879288" y="2636614"/>
                    </a:lnTo>
                    <a:lnTo>
                      <a:pt x="1778312" y="2445880"/>
                    </a:lnTo>
                    <a:lnTo>
                      <a:pt x="2748810" y="2501977"/>
                    </a:lnTo>
                    <a:lnTo>
                      <a:pt x="2877836" y="1778312"/>
                    </a:lnTo>
                    <a:lnTo>
                      <a:pt x="2715151" y="1924168"/>
                    </a:lnTo>
                    <a:lnTo>
                      <a:pt x="2513198" y="1985875"/>
                    </a:lnTo>
                    <a:lnTo>
                      <a:pt x="2350513" y="1946606"/>
                    </a:lnTo>
                    <a:lnTo>
                      <a:pt x="2238318" y="1879289"/>
                    </a:lnTo>
                    <a:lnTo>
                      <a:pt x="2159779" y="1755873"/>
                    </a:lnTo>
                    <a:lnTo>
                      <a:pt x="2114901" y="1626847"/>
                    </a:lnTo>
                    <a:lnTo>
                      <a:pt x="2092461" y="1480992"/>
                    </a:lnTo>
                    <a:lnTo>
                      <a:pt x="2120510" y="1368795"/>
                    </a:lnTo>
                    <a:lnTo>
                      <a:pt x="2187828" y="1273428"/>
                    </a:lnTo>
                    <a:lnTo>
                      <a:pt x="2260756" y="1211721"/>
                    </a:lnTo>
                    <a:lnTo>
                      <a:pt x="2401001" y="1161232"/>
                    </a:lnTo>
                    <a:lnTo>
                      <a:pt x="2558076" y="1161232"/>
                    </a:lnTo>
                    <a:lnTo>
                      <a:pt x="2715151" y="1200501"/>
                    </a:lnTo>
                    <a:lnTo>
                      <a:pt x="2877836" y="1312697"/>
                    </a:lnTo>
                    <a:lnTo>
                      <a:pt x="2760029" y="577812"/>
                    </a:lnTo>
                    <a:lnTo>
                      <a:pt x="1806361" y="757326"/>
                    </a:lnTo>
                    <a:lnTo>
                      <a:pt x="1868069" y="611470"/>
                    </a:lnTo>
                    <a:lnTo>
                      <a:pt x="1907338" y="403907"/>
                    </a:lnTo>
                    <a:lnTo>
                      <a:pt x="1873678" y="258052"/>
                    </a:lnTo>
                    <a:lnTo>
                      <a:pt x="1789532" y="140246"/>
                    </a:lnTo>
                    <a:lnTo>
                      <a:pt x="1688555" y="67318"/>
                    </a:lnTo>
                    <a:lnTo>
                      <a:pt x="1553919" y="0"/>
                    </a:lnTo>
                    <a:lnTo>
                      <a:pt x="1380015" y="0"/>
                    </a:lnTo>
                    <a:lnTo>
                      <a:pt x="1245380" y="33659"/>
                    </a:lnTo>
                    <a:lnTo>
                      <a:pt x="1127573" y="100977"/>
                    </a:lnTo>
                    <a:lnTo>
                      <a:pt x="1054646" y="179515"/>
                    </a:lnTo>
                    <a:lnTo>
                      <a:pt x="992937" y="263661"/>
                    </a:lnTo>
                    <a:lnTo>
                      <a:pt x="964889" y="415127"/>
                    </a:lnTo>
                    <a:lnTo>
                      <a:pt x="998547" y="555372"/>
                    </a:lnTo>
                    <a:lnTo>
                      <a:pt x="1150013" y="746106"/>
                    </a:lnTo>
                    <a:close/>
                  </a:path>
                </a:pathLst>
              </a:custGeom>
              <a:solidFill>
                <a:schemeClr val="accent2"/>
              </a:solidFill>
              <a:ln>
                <a:solidFill>
                  <a:srgbClr val="A50021"/>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21445">
                <a:off x="1982089" y="3910613"/>
                <a:ext cx="1180130" cy="615553"/>
              </a:xfrm>
              <a:prstGeom prst="rect">
                <a:avLst/>
              </a:prstGeom>
              <a:noFill/>
              <a:ln>
                <a:noFill/>
              </a:ln>
            </p:spPr>
            <p:txBody>
              <a:bodyPr wrap="none" rtlCol="0">
                <a:spAutoFit/>
              </a:bodyPr>
              <a:lstStyle/>
              <a:p>
                <a:pPr algn="ctr"/>
                <a:r>
                  <a:rPr lang="en-US" sz="1700" dirty="0" smtClean="0">
                    <a:solidFill>
                      <a:schemeClr val="bg1"/>
                    </a:solidFill>
                  </a:rPr>
                  <a:t>Enterprise</a:t>
                </a:r>
              </a:p>
              <a:p>
                <a:pPr algn="ctr"/>
                <a:r>
                  <a:rPr lang="en-US" sz="1700" dirty="0" smtClean="0">
                    <a:solidFill>
                      <a:schemeClr val="bg1"/>
                    </a:solidFill>
                  </a:rPr>
                  <a:t>Directory</a:t>
                </a:r>
                <a:endParaRPr lang="en-US" sz="1700" dirty="0">
                  <a:solidFill>
                    <a:schemeClr val="bg1"/>
                  </a:solidFill>
                </a:endParaRPr>
              </a:p>
            </p:txBody>
          </p:sp>
        </p:grpSp>
      </p:grpSp>
      <p:sp>
        <p:nvSpPr>
          <p:cNvPr id="2" name="TextBox 1"/>
          <p:cNvSpPr txBox="1"/>
          <p:nvPr/>
        </p:nvSpPr>
        <p:spPr>
          <a:xfrm>
            <a:off x="1502695" y="2900493"/>
            <a:ext cx="6291010" cy="2308324"/>
          </a:xfrm>
          <a:prstGeom prst="rect">
            <a:avLst/>
          </a:prstGeom>
          <a:solidFill>
            <a:schemeClr val="bg1"/>
          </a:solidFill>
          <a:ln w="57150">
            <a:solidFill>
              <a:schemeClr val="tx2">
                <a:lumMod val="60000"/>
                <a:lumOff val="40000"/>
              </a:schemeClr>
            </a:solidFill>
          </a:ln>
        </p:spPr>
        <p:txBody>
          <a:bodyPr wrap="square" rtlCol="0">
            <a:spAutoFit/>
          </a:bodyPr>
          <a:lstStyle/>
          <a:p>
            <a:pPr algn="ctr"/>
            <a:r>
              <a:rPr lang="en-US" sz="3600" dirty="0" smtClean="0"/>
              <a:t>The greatest motivator </a:t>
            </a:r>
          </a:p>
          <a:p>
            <a:pPr algn="ctr"/>
            <a:r>
              <a:rPr lang="en-US" sz="3600" dirty="0" smtClean="0"/>
              <a:t>for engaging in identity management is </a:t>
            </a:r>
          </a:p>
          <a:p>
            <a:pPr algn="ctr"/>
            <a:r>
              <a:rPr lang="en-US" sz="3600" dirty="0" smtClean="0"/>
              <a:t>security and privacy.</a:t>
            </a:r>
            <a:endParaRPr lang="en-US" sz="3600" dirty="0"/>
          </a:p>
        </p:txBody>
      </p:sp>
    </p:spTree>
    <p:extLst>
      <p:ext uri="{BB962C8B-B14F-4D97-AF65-F5344CB8AC3E}">
        <p14:creationId xmlns:p14="http://schemas.microsoft.com/office/powerpoint/2010/main" val="201397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959660832"/>
              </p:ext>
            </p:extLst>
          </p:nvPr>
        </p:nvGraphicFramePr>
        <p:xfrm>
          <a:off x="407406" y="1104524"/>
          <a:ext cx="8567801" cy="50518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366021" y="6103757"/>
            <a:ext cx="4165243" cy="276999"/>
          </a:xfrm>
          <a:prstGeom prst="rect">
            <a:avLst/>
          </a:prstGeom>
          <a:noFill/>
        </p:spPr>
        <p:txBody>
          <a:bodyPr wrap="none" rtlCol="0">
            <a:spAutoFit/>
          </a:bodyPr>
          <a:lstStyle/>
          <a:p>
            <a:r>
              <a:rPr lang="en-US" sz="1200" i="1" dirty="0" smtClean="0"/>
              <a:t>*Scale: 1 = very low, 2 = low, 3 = medium, 4 = high, 5 = very high</a:t>
            </a:r>
            <a:endParaRPr lang="en-US" sz="1200" i="1" dirty="0"/>
          </a:p>
        </p:txBody>
      </p:sp>
      <p:sp>
        <p:nvSpPr>
          <p:cNvPr id="13" name="Footer Placeholder 12"/>
          <p:cNvSpPr>
            <a:spLocks noGrp="1"/>
          </p:cNvSpPr>
          <p:nvPr>
            <p:ph type="ftr" sz="quarter" idx="11"/>
          </p:nvPr>
        </p:nvSpPr>
        <p:spPr/>
        <p:txBody>
          <a:bodyPr/>
          <a:lstStyle/>
          <a:p>
            <a:pPr>
              <a:defRPr/>
            </a:pPr>
            <a:r>
              <a:rPr lang="en-US" dirty="0"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12" name="Slide Number Placeholder 11"/>
          <p:cNvSpPr>
            <a:spLocks noGrp="1"/>
          </p:cNvSpPr>
          <p:nvPr>
            <p:ph type="sldNum" sz="quarter" idx="12"/>
          </p:nvPr>
        </p:nvSpPr>
        <p:spPr/>
        <p:txBody>
          <a:bodyPr/>
          <a:lstStyle/>
          <a:p>
            <a:pPr>
              <a:defRPr/>
            </a:pPr>
            <a:fld id="{627174C9-3566-421C-935D-63CC9F7431F7}" type="slidenum">
              <a:rPr lang="en-US" smtClean="0"/>
              <a:pPr>
                <a:defRPr/>
              </a:pPr>
              <a:t>8</a:t>
            </a:fld>
            <a:endParaRPr lang="en-US"/>
          </a:p>
        </p:txBody>
      </p:sp>
      <p:sp>
        <p:nvSpPr>
          <p:cNvPr id="14" name="Title 1"/>
          <p:cNvSpPr txBox="1">
            <a:spLocks/>
          </p:cNvSpPr>
          <p:nvPr/>
        </p:nvSpPr>
        <p:spPr>
          <a:xfrm>
            <a:off x="0" y="38100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Identity Management Capability Score</a:t>
            </a:r>
            <a:endParaRPr lang="en-US" sz="4000" dirty="0"/>
          </a:p>
        </p:txBody>
      </p:sp>
    </p:spTree>
    <p:extLst>
      <p:ext uri="{BB962C8B-B14F-4D97-AF65-F5344CB8AC3E}">
        <p14:creationId xmlns:p14="http://schemas.microsoft.com/office/powerpoint/2010/main" val="301731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9E5805D-992F-49FF-BE10-978F9F2FB302}" type="slidenum">
              <a:rPr lang="en-US" smtClean="0"/>
              <a:t>9</a:t>
            </a:fld>
            <a:endParaRPr lang="en-US"/>
          </a:p>
        </p:txBody>
      </p:sp>
      <p:graphicFrame>
        <p:nvGraphicFramePr>
          <p:cNvPr id="4" name="Chart 3"/>
          <p:cNvGraphicFramePr/>
          <p:nvPr>
            <p:extLst>
              <p:ext uri="{D42A27DB-BD31-4B8C-83A1-F6EECF244321}">
                <p14:modId xmlns:p14="http://schemas.microsoft.com/office/powerpoint/2010/main" val="2052051349"/>
              </p:ext>
            </p:extLst>
          </p:nvPr>
        </p:nvGraphicFramePr>
        <p:xfrm>
          <a:off x="290945" y="1013552"/>
          <a:ext cx="8614064" cy="52313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241963" y="1828799"/>
            <a:ext cx="1174173" cy="523220"/>
          </a:xfrm>
          <a:prstGeom prst="rect">
            <a:avLst/>
          </a:prstGeom>
          <a:noFill/>
        </p:spPr>
        <p:txBody>
          <a:bodyPr wrap="square" rtlCol="0">
            <a:spAutoFit/>
          </a:bodyPr>
          <a:lstStyle/>
          <a:p>
            <a:r>
              <a:rPr lang="en-US" sz="2800" dirty="0" smtClean="0">
                <a:solidFill>
                  <a:srgbClr val="FF0000"/>
                </a:solidFill>
              </a:rPr>
              <a:t>+26%</a:t>
            </a:r>
            <a:endParaRPr lang="en-US" sz="2800" dirty="0">
              <a:solidFill>
                <a:srgbClr val="FF0000"/>
              </a:solidFill>
            </a:endParaRPr>
          </a:p>
        </p:txBody>
      </p:sp>
      <p:sp>
        <p:nvSpPr>
          <p:cNvPr id="9" name="TextBox 8"/>
          <p:cNvSpPr txBox="1"/>
          <p:nvPr/>
        </p:nvSpPr>
        <p:spPr>
          <a:xfrm>
            <a:off x="5701145" y="2369336"/>
            <a:ext cx="1174173" cy="523220"/>
          </a:xfrm>
          <a:prstGeom prst="rect">
            <a:avLst/>
          </a:prstGeom>
          <a:noFill/>
        </p:spPr>
        <p:txBody>
          <a:bodyPr wrap="square" rtlCol="0">
            <a:spAutoFit/>
          </a:bodyPr>
          <a:lstStyle/>
          <a:p>
            <a:r>
              <a:rPr lang="en-US" sz="2800" dirty="0" smtClean="0">
                <a:solidFill>
                  <a:srgbClr val="FF0000"/>
                </a:solidFill>
              </a:rPr>
              <a:t>+19%</a:t>
            </a:r>
            <a:endParaRPr lang="en-US" sz="2800" dirty="0">
              <a:solidFill>
                <a:srgbClr val="FF0000"/>
              </a:solidFill>
            </a:endParaRPr>
          </a:p>
        </p:txBody>
      </p:sp>
      <p:sp>
        <p:nvSpPr>
          <p:cNvPr id="10" name="TextBox 9"/>
          <p:cNvSpPr txBox="1"/>
          <p:nvPr/>
        </p:nvSpPr>
        <p:spPr>
          <a:xfrm>
            <a:off x="8115300" y="2874815"/>
            <a:ext cx="1028700" cy="523220"/>
          </a:xfrm>
          <a:prstGeom prst="rect">
            <a:avLst/>
          </a:prstGeom>
          <a:noFill/>
        </p:spPr>
        <p:txBody>
          <a:bodyPr wrap="square" rtlCol="0">
            <a:spAutoFit/>
          </a:bodyPr>
          <a:lstStyle/>
          <a:p>
            <a:r>
              <a:rPr lang="en-US" sz="2800" dirty="0" smtClean="0">
                <a:solidFill>
                  <a:srgbClr val="FF0000"/>
                </a:solidFill>
              </a:rPr>
              <a:t>+29%</a:t>
            </a:r>
            <a:endParaRPr lang="en-US" sz="2800" dirty="0">
              <a:solidFill>
                <a:srgbClr val="FF0000"/>
              </a:solidFill>
            </a:endParaRPr>
          </a:p>
        </p:txBody>
      </p:sp>
      <p:sp>
        <p:nvSpPr>
          <p:cNvPr id="5" name="TextBox 4"/>
          <p:cNvSpPr txBox="1"/>
          <p:nvPr/>
        </p:nvSpPr>
        <p:spPr>
          <a:xfrm>
            <a:off x="561859" y="264405"/>
            <a:ext cx="7954179" cy="769441"/>
          </a:xfrm>
          <a:prstGeom prst="rect">
            <a:avLst/>
          </a:prstGeom>
          <a:noFill/>
        </p:spPr>
        <p:txBody>
          <a:bodyPr wrap="square" rtlCol="0">
            <a:spAutoFit/>
          </a:bodyPr>
          <a:lstStyle/>
          <a:p>
            <a:pPr algn="ctr"/>
            <a:r>
              <a:rPr lang="en-US" sz="4400" dirty="0" smtClean="0"/>
              <a:t>Identity </a:t>
            </a:r>
            <a:r>
              <a:rPr lang="en-US" sz="4400" dirty="0"/>
              <a:t>Policies and </a:t>
            </a:r>
            <a:r>
              <a:rPr lang="en-US" sz="4400" dirty="0" smtClean="0"/>
              <a:t>Practices</a:t>
            </a:r>
            <a:endParaRPr lang="en-US" sz="4400" dirty="0"/>
          </a:p>
        </p:txBody>
      </p:sp>
    </p:spTree>
    <p:extLst>
      <p:ext uri="{BB962C8B-B14F-4D97-AF65-F5344CB8AC3E}">
        <p14:creationId xmlns:p14="http://schemas.microsoft.com/office/powerpoint/2010/main" val="27832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Office Theme">
  <a:themeElements>
    <a:clrScheme name="ECAR Slide Deck">
      <a:dk1>
        <a:sysClr val="windowText" lastClr="000000"/>
      </a:dk1>
      <a:lt1>
        <a:sysClr val="window" lastClr="FFFFFF"/>
      </a:lt1>
      <a:dk2>
        <a:srgbClr val="1F497D"/>
      </a:dk2>
      <a:lt2>
        <a:srgbClr val="FFFFFF"/>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19762</TotalTime>
  <Words>4974</Words>
  <Application>Microsoft Office PowerPoint</Application>
  <PresentationFormat>On-screen Show (4:3)</PresentationFormat>
  <Paragraphs>660</Paragraphs>
  <Slides>44</Slides>
  <Notes>38</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48" baseType="lpstr">
      <vt:lpstr>Office Theme</vt:lpstr>
      <vt:lpstr>Custom Design</vt:lpstr>
      <vt:lpstr>Microsoft Excel Chart</vt:lpstr>
      <vt:lpstr>Worksheet</vt:lpstr>
      <vt:lpstr>EDUCAUSE Research Findings: CIOs, undergraduates, mobile devices,  IT organizations…and more</vt:lpstr>
      <vt:lpstr>PowerPoint Presentation</vt:lpstr>
      <vt:lpstr>PowerPoint Presentation</vt:lpstr>
      <vt:lpstr>PowerPoint Presentation</vt:lpstr>
      <vt:lpstr>PowerPoint Presentation</vt:lpstr>
      <vt:lpstr>Identity Management Study</vt:lpstr>
      <vt:lpstr>PowerPoint Presentation</vt:lpstr>
      <vt:lpstr>PowerPoint Presentation</vt:lpstr>
      <vt:lpstr>PowerPoint Presentation</vt:lpstr>
      <vt:lpstr>PowerPoint Presentation</vt:lpstr>
      <vt:lpstr>PowerPoint Presentation</vt:lpstr>
      <vt:lpstr>PowerPoint Presentation</vt:lpstr>
      <vt:lpstr>IT Workforce and Leadership Study</vt:lpstr>
      <vt:lpstr>Higher Education CIOs Are  Doing More</vt:lpstr>
      <vt:lpstr>The CIO is No Longer in the “IT Box”</vt:lpstr>
      <vt:lpstr>In Next Six Years, 31% of CIOs Plan to Retire or Leave Higher Education</vt:lpstr>
      <vt:lpstr>Results Suggest a Sufficient Supply of Aspirants in Coming Years</vt:lpstr>
      <vt:lpstr>A Culture of Succession Planning is Needed Within Higher Education</vt:lpstr>
      <vt:lpstr>PowerPoint Presentation</vt:lpstr>
      <vt:lpstr>…they prefer small, mobile ones.</vt:lpstr>
      <vt:lpstr>Students Rely on Traditional Devices…</vt:lpstr>
      <vt:lpstr>Students Recognize the Major Benefits of Technology</vt:lpstr>
      <vt:lpstr>Students Report Uneven  Perceptions of Technology</vt:lpstr>
      <vt:lpstr>Students Juggle Communication Tools</vt:lpstr>
      <vt:lpstr>Students Prefer…</vt:lpstr>
      <vt:lpstr>PowerPoint Presentation</vt:lpstr>
      <vt:lpstr>ECAR Mobile IT Study</vt:lpstr>
      <vt:lpstr>Student- and Public-Facing Services Are Enabled First</vt:lpstr>
      <vt:lpstr>PowerPoint Presentation</vt:lpstr>
      <vt:lpstr>On Average, More Mobile Enablement Occurs Where Central IT Spends More On It</vt:lpstr>
      <vt:lpstr>More Staff Working on Mobile-Enablement  Results in Greater Progress</vt:lpstr>
      <vt:lpstr>Most Activity is in Generic Mobile Web</vt:lpstr>
      <vt:lpstr>Respondents Broadly Support Collaborations</vt:lpstr>
      <vt:lpstr>PowerPoint Presentation</vt:lpstr>
      <vt:lpstr>Centralized IT Funding per Student FTE, Adjusted for Inflation 2006–2010</vt:lpstr>
      <vt:lpstr>PowerPoint Presentation</vt:lpstr>
      <vt:lpstr>E-Mail</vt:lpstr>
      <vt:lpstr>PowerPoint Presentation</vt:lpstr>
      <vt:lpstr>PowerPoint Presentation</vt:lpstr>
      <vt:lpstr>Other Popular Research Bulletins</vt:lpstr>
      <vt:lpstr>ECAR 2012 Research Agenda</vt:lpstr>
      <vt:lpstr>Budding Research Partnerships</vt:lpstr>
      <vt:lpstr>ECAR Subscriptions</vt:lpstr>
      <vt:lpstr>Thank you!</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msheehan</dc:creator>
  <cp:lastModifiedBy>parroway</cp:lastModifiedBy>
  <cp:revision>1566</cp:revision>
  <cp:lastPrinted>2011-09-20T22:26:11Z</cp:lastPrinted>
  <dcterms:created xsi:type="dcterms:W3CDTF">2011-09-06T17:51:17Z</dcterms:created>
  <dcterms:modified xsi:type="dcterms:W3CDTF">2012-01-12T23:36:59Z</dcterms:modified>
</cp:coreProperties>
</file>