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5"/>
  </p:notesMasterIdLst>
  <p:sldIdLst>
    <p:sldId id="256" r:id="rId2"/>
    <p:sldId id="257" r:id="rId3"/>
    <p:sldId id="279" r:id="rId4"/>
    <p:sldId id="296" r:id="rId5"/>
    <p:sldId id="317" r:id="rId6"/>
    <p:sldId id="263" r:id="rId7"/>
    <p:sldId id="280" r:id="rId8"/>
    <p:sldId id="295" r:id="rId9"/>
    <p:sldId id="262" r:id="rId10"/>
    <p:sldId id="319" r:id="rId11"/>
    <p:sldId id="302" r:id="rId12"/>
    <p:sldId id="273" r:id="rId13"/>
    <p:sldId id="265" r:id="rId14"/>
    <p:sldId id="281" r:id="rId15"/>
    <p:sldId id="283" r:id="rId16"/>
    <p:sldId id="297" r:id="rId17"/>
    <p:sldId id="285" r:id="rId18"/>
    <p:sldId id="298" r:id="rId19"/>
    <p:sldId id="318" r:id="rId20"/>
    <p:sldId id="304" r:id="rId21"/>
    <p:sldId id="305" r:id="rId22"/>
    <p:sldId id="284" r:id="rId23"/>
    <p:sldId id="303" r:id="rId24"/>
    <p:sldId id="290" r:id="rId25"/>
    <p:sldId id="311" r:id="rId26"/>
    <p:sldId id="291" r:id="rId27"/>
    <p:sldId id="313" r:id="rId28"/>
    <p:sldId id="282" r:id="rId29"/>
    <p:sldId id="312" r:id="rId30"/>
    <p:sldId id="316" r:id="rId31"/>
    <p:sldId id="306" r:id="rId32"/>
    <p:sldId id="300" r:id="rId33"/>
    <p:sldId id="289" r:id="rId3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706A16-B6D3-4506-995A-D18B1D8D324B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4CA1C1-EF5F-4B69-BF5C-6CEA9D40945C}">
      <dgm:prSet phldrT="[Text]"/>
      <dgm:spPr/>
      <dgm:t>
        <a:bodyPr/>
        <a:lstStyle/>
        <a:p>
          <a:r>
            <a:rPr lang="en-US" b="1" dirty="0" smtClean="0"/>
            <a:t>EMAIL </a:t>
          </a:r>
        </a:p>
        <a:p>
          <a:r>
            <a:rPr lang="en-US" b="1" dirty="0" smtClean="0"/>
            <a:t>INFRASTRUCTURE</a:t>
          </a:r>
        </a:p>
        <a:p>
          <a:r>
            <a:rPr lang="en-US" dirty="0" smtClean="0"/>
            <a:t>----------</a:t>
          </a:r>
        </a:p>
        <a:p>
          <a:r>
            <a:rPr lang="en-US" b="1" dirty="0" smtClean="0"/>
            <a:t>REQUIRED</a:t>
          </a:r>
          <a:br>
            <a:rPr lang="en-US" b="1" dirty="0" smtClean="0"/>
          </a:br>
          <a:r>
            <a:rPr lang="en-US" b="1" dirty="0" smtClean="0"/>
            <a:t>POINTS OF INTEGRATION</a:t>
          </a:r>
          <a:endParaRPr lang="en-US" b="1" dirty="0"/>
        </a:p>
      </dgm:t>
    </dgm:pt>
    <dgm:pt modelId="{7EC4A320-A682-4D2B-8D4A-B69D6693F046}" type="parTrans" cxnId="{428CBC2D-2A8E-45E7-877C-AD0BDCAC0F06}">
      <dgm:prSet/>
      <dgm:spPr/>
      <dgm:t>
        <a:bodyPr/>
        <a:lstStyle/>
        <a:p>
          <a:endParaRPr lang="en-US"/>
        </a:p>
      </dgm:t>
    </dgm:pt>
    <dgm:pt modelId="{7C3A2033-6FC6-4F3E-861F-76BE0EAD31B4}" type="sibTrans" cxnId="{428CBC2D-2A8E-45E7-877C-AD0BDCAC0F06}">
      <dgm:prSet/>
      <dgm:spPr/>
      <dgm:t>
        <a:bodyPr/>
        <a:lstStyle/>
        <a:p>
          <a:endParaRPr lang="en-US"/>
        </a:p>
      </dgm:t>
    </dgm:pt>
    <dgm:pt modelId="{C4944584-1923-4E3A-A1A9-69786F35578D}">
      <dgm:prSet phldrT="[Text]" custT="1"/>
      <dgm:spPr/>
      <dgm:t>
        <a:bodyPr/>
        <a:lstStyle/>
        <a:p>
          <a:r>
            <a:rPr lang="en-US" sz="1400" b="0" dirty="0" smtClean="0"/>
            <a:t>Employee Email</a:t>
          </a:r>
        </a:p>
        <a:p>
          <a:endParaRPr lang="en-US" sz="1300" dirty="0"/>
        </a:p>
      </dgm:t>
    </dgm:pt>
    <dgm:pt modelId="{F1F9DEA5-D7D6-46A6-A81F-2B4F3CDE95BE}" type="parTrans" cxnId="{752D0B22-5FE9-467F-884C-3C3D1FDDA2FE}">
      <dgm:prSet/>
      <dgm:spPr/>
      <dgm:t>
        <a:bodyPr/>
        <a:lstStyle/>
        <a:p>
          <a:endParaRPr lang="en-US"/>
        </a:p>
      </dgm:t>
    </dgm:pt>
    <dgm:pt modelId="{46FDE14F-ECB0-400E-B7AC-E974EA58A01F}" type="sibTrans" cxnId="{752D0B22-5FE9-467F-884C-3C3D1FDDA2FE}">
      <dgm:prSet/>
      <dgm:spPr/>
      <dgm:t>
        <a:bodyPr/>
        <a:lstStyle/>
        <a:p>
          <a:endParaRPr lang="en-US"/>
        </a:p>
      </dgm:t>
    </dgm:pt>
    <dgm:pt modelId="{CE45D242-4C08-4E8F-B51C-34988500E120}">
      <dgm:prSet phldrT="[Text]" custT="1"/>
      <dgm:spPr/>
      <dgm:t>
        <a:bodyPr/>
        <a:lstStyle/>
        <a:p>
          <a:r>
            <a:rPr lang="en-US" sz="1400" dirty="0" smtClean="0"/>
            <a:t>Email access through </a:t>
          </a:r>
        </a:p>
        <a:p>
          <a:r>
            <a:rPr lang="en-US" sz="1400" dirty="0" smtClean="0"/>
            <a:t>College Website and Portal</a:t>
          </a:r>
          <a:endParaRPr lang="en-US" sz="1400" dirty="0"/>
        </a:p>
      </dgm:t>
    </dgm:pt>
    <dgm:pt modelId="{2F8A20BA-BD47-4562-9C69-4FCCC69948A3}" type="parTrans" cxnId="{5B6B127D-83BD-4639-A6FC-18F1F6E9A698}">
      <dgm:prSet/>
      <dgm:spPr/>
      <dgm:t>
        <a:bodyPr/>
        <a:lstStyle/>
        <a:p>
          <a:endParaRPr lang="en-US"/>
        </a:p>
      </dgm:t>
    </dgm:pt>
    <dgm:pt modelId="{4FCF4B8D-4D92-4DC0-971B-D70389C82236}" type="sibTrans" cxnId="{5B6B127D-83BD-4639-A6FC-18F1F6E9A698}">
      <dgm:prSet/>
      <dgm:spPr/>
      <dgm:t>
        <a:bodyPr/>
        <a:lstStyle/>
        <a:p>
          <a:endParaRPr lang="en-US"/>
        </a:p>
      </dgm:t>
    </dgm:pt>
    <dgm:pt modelId="{C8F592D1-ABB0-4B44-9E59-FBA82466BC72}">
      <dgm:prSet phldrT="[Text]" custT="1"/>
      <dgm:spPr/>
      <dgm:t>
        <a:bodyPr/>
        <a:lstStyle/>
        <a:p>
          <a:r>
            <a:rPr lang="en-US" sz="1400" dirty="0" smtClean="0"/>
            <a:t>PC / MAC </a:t>
          </a:r>
        </a:p>
        <a:p>
          <a:r>
            <a:rPr lang="en-US" sz="1400" dirty="0" smtClean="0"/>
            <a:t>Email Clients</a:t>
          </a:r>
        </a:p>
        <a:p>
          <a:r>
            <a:rPr lang="en-US" sz="1400" dirty="0" smtClean="0"/>
            <a:t>Web Browsers</a:t>
          </a:r>
        </a:p>
        <a:p>
          <a:r>
            <a:rPr lang="en-US" sz="1400" dirty="0" smtClean="0"/>
            <a:t>Classrooms</a:t>
          </a:r>
        </a:p>
        <a:p>
          <a:r>
            <a:rPr lang="en-US" sz="1400" dirty="0" smtClean="0"/>
            <a:t>Labs / Library</a:t>
          </a:r>
        </a:p>
      </dgm:t>
    </dgm:pt>
    <dgm:pt modelId="{0CDBEB81-6935-4F14-BF8C-C45A67BB6C9D}" type="parTrans" cxnId="{31CBBDD0-DDB8-4D5F-B0FF-5B8CDD4B909F}">
      <dgm:prSet/>
      <dgm:spPr/>
      <dgm:t>
        <a:bodyPr/>
        <a:lstStyle/>
        <a:p>
          <a:endParaRPr lang="en-US"/>
        </a:p>
      </dgm:t>
    </dgm:pt>
    <dgm:pt modelId="{5FAB8F6E-68AE-42A6-B926-C77D592002BD}" type="sibTrans" cxnId="{31CBBDD0-DDB8-4D5F-B0FF-5B8CDD4B909F}">
      <dgm:prSet/>
      <dgm:spPr/>
      <dgm:t>
        <a:bodyPr/>
        <a:lstStyle/>
        <a:p>
          <a:endParaRPr lang="en-US"/>
        </a:p>
      </dgm:t>
    </dgm:pt>
    <dgm:pt modelId="{BE98F9A4-98D3-44BE-8D0E-E716F5802A27}">
      <dgm:prSet phldrT="[Text]" custT="1"/>
      <dgm:spPr/>
      <dgm:t>
        <a:bodyPr/>
        <a:lstStyle/>
        <a:p>
          <a:r>
            <a:rPr lang="en-US" sz="1400" dirty="0" smtClean="0"/>
            <a:t>Student Email live@edu</a:t>
          </a:r>
          <a:br>
            <a:rPr lang="en-US" sz="1400" dirty="0" smtClean="0"/>
          </a:br>
          <a:r>
            <a:rPr lang="en-US" sz="1400" dirty="0" smtClean="0"/>
            <a:t/>
          </a:r>
          <a:br>
            <a:rPr lang="en-US" sz="1400" dirty="0" smtClean="0"/>
          </a:br>
          <a:r>
            <a:rPr lang="en-US" sz="1400" dirty="0" smtClean="0"/>
            <a:t>converting to</a:t>
          </a:r>
          <a:br>
            <a:rPr lang="en-US" sz="1400" dirty="0" smtClean="0"/>
          </a:br>
          <a:r>
            <a:rPr lang="en-US" sz="1400" dirty="0" smtClean="0"/>
            <a:t> Office 365</a:t>
          </a:r>
          <a:br>
            <a:rPr lang="en-US" sz="1400" dirty="0" smtClean="0"/>
          </a:br>
          <a:r>
            <a:rPr lang="en-US" sz="1400" dirty="0" smtClean="0"/>
            <a:t>in 2013</a:t>
          </a:r>
          <a:endParaRPr lang="en-US" sz="1400" dirty="0"/>
        </a:p>
      </dgm:t>
    </dgm:pt>
    <dgm:pt modelId="{FE19F1A8-6CD2-45B1-B036-DC60098427E3}" type="parTrans" cxnId="{80559F28-E288-4BDF-A812-16EB52B01829}">
      <dgm:prSet/>
      <dgm:spPr/>
      <dgm:t>
        <a:bodyPr/>
        <a:lstStyle/>
        <a:p>
          <a:endParaRPr lang="en-US"/>
        </a:p>
      </dgm:t>
    </dgm:pt>
    <dgm:pt modelId="{873ACE4D-5B34-45DF-B597-B51D94E5A611}" type="sibTrans" cxnId="{80559F28-E288-4BDF-A812-16EB52B01829}">
      <dgm:prSet/>
      <dgm:spPr/>
      <dgm:t>
        <a:bodyPr/>
        <a:lstStyle/>
        <a:p>
          <a:endParaRPr lang="en-US"/>
        </a:p>
      </dgm:t>
    </dgm:pt>
    <dgm:pt modelId="{A328F716-E78F-498A-BDB9-28329F6379D9}">
      <dgm:prSet phldrT="[Text]"/>
      <dgm:spPr/>
      <dgm:t>
        <a:bodyPr/>
        <a:lstStyle/>
        <a:p>
          <a:endParaRPr lang="en-US"/>
        </a:p>
      </dgm:t>
    </dgm:pt>
    <dgm:pt modelId="{E85FD166-DB31-459A-9BCD-E691BA0E4513}" type="parTrans" cxnId="{5703BB16-EFEA-4CE6-85E1-B4793100B40C}">
      <dgm:prSet/>
      <dgm:spPr/>
      <dgm:t>
        <a:bodyPr/>
        <a:lstStyle/>
        <a:p>
          <a:endParaRPr lang="en-US"/>
        </a:p>
      </dgm:t>
    </dgm:pt>
    <dgm:pt modelId="{781A6D8B-CD3C-4A82-8171-1FDF30BDB23F}" type="sibTrans" cxnId="{5703BB16-EFEA-4CE6-85E1-B4793100B40C}">
      <dgm:prSet/>
      <dgm:spPr/>
      <dgm:t>
        <a:bodyPr/>
        <a:lstStyle/>
        <a:p>
          <a:endParaRPr lang="en-US"/>
        </a:p>
      </dgm:t>
    </dgm:pt>
    <dgm:pt modelId="{5CE19917-BE20-4BBA-82A9-B99022AEC73D}">
      <dgm:prSet phldrT="[Text]"/>
      <dgm:spPr/>
      <dgm:t>
        <a:bodyPr/>
        <a:lstStyle/>
        <a:p>
          <a:endParaRPr lang="en-US"/>
        </a:p>
      </dgm:t>
    </dgm:pt>
    <dgm:pt modelId="{D3CFC12A-0E0C-4827-8225-9E899251B52D}" type="parTrans" cxnId="{98CFF9AC-AB49-4D29-A1AF-D46783619A36}">
      <dgm:prSet/>
      <dgm:spPr/>
      <dgm:t>
        <a:bodyPr/>
        <a:lstStyle/>
        <a:p>
          <a:endParaRPr lang="en-US"/>
        </a:p>
      </dgm:t>
    </dgm:pt>
    <dgm:pt modelId="{E5A25373-8DD4-487D-AE4F-1FC302280037}" type="sibTrans" cxnId="{98CFF9AC-AB49-4D29-A1AF-D46783619A36}">
      <dgm:prSet/>
      <dgm:spPr/>
      <dgm:t>
        <a:bodyPr/>
        <a:lstStyle/>
        <a:p>
          <a:endParaRPr lang="en-US"/>
        </a:p>
      </dgm:t>
    </dgm:pt>
    <dgm:pt modelId="{DF345370-5FB2-4911-B0AE-11C36B592D08}">
      <dgm:prSet phldrT="[Text]" custT="1"/>
      <dgm:spPr/>
      <dgm:t>
        <a:bodyPr/>
        <a:lstStyle/>
        <a:p>
          <a:r>
            <a:rPr lang="en-US" sz="1400" dirty="0" smtClean="0"/>
            <a:t>Mobile Device</a:t>
          </a:r>
        </a:p>
        <a:p>
          <a:r>
            <a:rPr lang="en-US" sz="1400" dirty="0" smtClean="0"/>
            <a:t>Apple  </a:t>
          </a:r>
        </a:p>
        <a:p>
          <a:r>
            <a:rPr lang="en-US" sz="1400" dirty="0" smtClean="0"/>
            <a:t>Android </a:t>
          </a:r>
        </a:p>
        <a:p>
          <a:r>
            <a:rPr lang="en-US" sz="1400" dirty="0" smtClean="0"/>
            <a:t>Windows</a:t>
          </a:r>
          <a:endParaRPr lang="en-US" sz="1400" dirty="0"/>
        </a:p>
      </dgm:t>
    </dgm:pt>
    <dgm:pt modelId="{F742B88A-E2FD-4E74-A409-460D75AB8FEE}" type="parTrans" cxnId="{0940ABC9-B0E5-4BF9-B72B-8E6AFC9C8849}">
      <dgm:prSet/>
      <dgm:spPr/>
      <dgm:t>
        <a:bodyPr/>
        <a:lstStyle/>
        <a:p>
          <a:endParaRPr lang="en-US"/>
        </a:p>
      </dgm:t>
    </dgm:pt>
    <dgm:pt modelId="{CDA5025B-2603-4024-A880-44D5B104908C}" type="sibTrans" cxnId="{0940ABC9-B0E5-4BF9-B72B-8E6AFC9C8849}">
      <dgm:prSet/>
      <dgm:spPr/>
      <dgm:t>
        <a:bodyPr/>
        <a:lstStyle/>
        <a:p>
          <a:endParaRPr lang="en-US"/>
        </a:p>
      </dgm:t>
    </dgm:pt>
    <dgm:pt modelId="{48853544-9BF0-4DC4-9EFE-307A54FE2EDB}">
      <dgm:prSet phldrT="[Text]" custT="1"/>
      <dgm:spPr/>
      <dgm:t>
        <a:bodyPr/>
        <a:lstStyle/>
        <a:p>
          <a:r>
            <a:rPr lang="en-US" sz="1400" dirty="0" smtClean="0"/>
            <a:t>Integration with </a:t>
          </a:r>
          <a:br>
            <a:rPr lang="en-US" sz="1400" dirty="0" smtClean="0"/>
          </a:br>
          <a:r>
            <a:rPr lang="en-US" sz="1400" dirty="0" smtClean="0"/>
            <a:t/>
          </a:r>
          <a:br>
            <a:rPr lang="en-US" sz="1400" dirty="0" smtClean="0"/>
          </a:br>
          <a:r>
            <a:rPr lang="en-US" sz="1400" dirty="0" smtClean="0"/>
            <a:t>Windows </a:t>
          </a:r>
        </a:p>
        <a:p>
          <a:r>
            <a:rPr lang="en-US" sz="1400" dirty="0" smtClean="0"/>
            <a:t>MS Office</a:t>
          </a:r>
        </a:p>
        <a:p>
          <a:r>
            <a:rPr lang="en-US" sz="1400" dirty="0" smtClean="0"/>
            <a:t>SharePoint</a:t>
          </a:r>
        </a:p>
      </dgm:t>
    </dgm:pt>
    <dgm:pt modelId="{C0EF94B3-9877-4AF8-AE8C-C1B88CE3FDE1}" type="sibTrans" cxnId="{3EB16130-4F91-42D1-A6CB-2323C2E6C18D}">
      <dgm:prSet/>
      <dgm:spPr/>
      <dgm:t>
        <a:bodyPr/>
        <a:lstStyle/>
        <a:p>
          <a:endParaRPr lang="en-US"/>
        </a:p>
      </dgm:t>
    </dgm:pt>
    <dgm:pt modelId="{6E89B098-2957-4C81-9A23-D2325687D945}" type="parTrans" cxnId="{3EB16130-4F91-42D1-A6CB-2323C2E6C18D}">
      <dgm:prSet/>
      <dgm:spPr/>
      <dgm:t>
        <a:bodyPr/>
        <a:lstStyle/>
        <a:p>
          <a:endParaRPr lang="en-US"/>
        </a:p>
      </dgm:t>
    </dgm:pt>
    <dgm:pt modelId="{0195D1AA-3F36-4A41-9DD4-99C926DFB91F}" type="pres">
      <dgm:prSet presAssocID="{50706A16-B6D3-4506-995A-D18B1D8D324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F474D69-AB57-4E03-9F6E-7AD81E5F057E}" type="pres">
      <dgm:prSet presAssocID="{714CA1C1-EF5F-4B69-BF5C-6CEA9D40945C}" presName="Parent" presStyleLbl="node0" presStyleIdx="0" presStyleCnt="1" custAng="0" custScaleX="137182" custScaleY="158585" custLinFactNeighborY="-212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11372CD7-B418-4FCA-8E24-1ADE30733A58}" type="pres">
      <dgm:prSet presAssocID="{C4944584-1923-4E3A-A1A9-69786F35578D}" presName="Accent1" presStyleCnt="0"/>
      <dgm:spPr/>
    </dgm:pt>
    <dgm:pt modelId="{829DED67-A40F-4002-8A33-A0CC19E5468F}" type="pres">
      <dgm:prSet presAssocID="{C4944584-1923-4E3A-A1A9-69786F35578D}" presName="Accent" presStyleLbl="bgShp" presStyleIdx="0" presStyleCnt="6"/>
      <dgm:spPr/>
    </dgm:pt>
    <dgm:pt modelId="{5AA6FF72-F3C5-471B-B10F-081E367C0D7E}" type="pres">
      <dgm:prSet presAssocID="{C4944584-1923-4E3A-A1A9-69786F35578D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3CB139-108D-45B1-BCA9-1475C8967E8E}" type="pres">
      <dgm:prSet presAssocID="{CE45D242-4C08-4E8F-B51C-34988500E120}" presName="Accent2" presStyleCnt="0"/>
      <dgm:spPr/>
    </dgm:pt>
    <dgm:pt modelId="{3C988C36-8F4A-493E-B3B9-F11C5FE54385}" type="pres">
      <dgm:prSet presAssocID="{CE45D242-4C08-4E8F-B51C-34988500E120}" presName="Accent" presStyleLbl="bgShp" presStyleIdx="1" presStyleCnt="6"/>
      <dgm:spPr/>
    </dgm:pt>
    <dgm:pt modelId="{04946235-6C62-412E-B051-82C61E7A8592}" type="pres">
      <dgm:prSet presAssocID="{CE45D242-4C08-4E8F-B51C-34988500E120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1AE9EB-9752-4030-9203-952393DC8ABD}" type="pres">
      <dgm:prSet presAssocID="{48853544-9BF0-4DC4-9EFE-307A54FE2EDB}" presName="Accent3" presStyleCnt="0"/>
      <dgm:spPr/>
    </dgm:pt>
    <dgm:pt modelId="{3F13F57E-4866-45A8-A9CF-EC8C8F2A1099}" type="pres">
      <dgm:prSet presAssocID="{48853544-9BF0-4DC4-9EFE-307A54FE2EDB}" presName="Accent" presStyleLbl="bgShp" presStyleIdx="2" presStyleCnt="6"/>
      <dgm:spPr/>
    </dgm:pt>
    <dgm:pt modelId="{0FC181CA-8710-41D2-B863-D5FDE992E6A0}" type="pres">
      <dgm:prSet presAssocID="{48853544-9BF0-4DC4-9EFE-307A54FE2EDB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941F7D-8B21-4E46-9B59-D9A07E754F75}" type="pres">
      <dgm:prSet presAssocID="{DF345370-5FB2-4911-B0AE-11C36B592D08}" presName="Accent4" presStyleCnt="0"/>
      <dgm:spPr/>
    </dgm:pt>
    <dgm:pt modelId="{6DCF410E-D26D-401D-B458-98E204A92BD3}" type="pres">
      <dgm:prSet presAssocID="{DF345370-5FB2-4911-B0AE-11C36B592D08}" presName="Accent" presStyleLbl="bgShp" presStyleIdx="3" presStyleCnt="6"/>
      <dgm:spPr/>
    </dgm:pt>
    <dgm:pt modelId="{AC764C2B-76E9-480F-AD10-3F1D5777FD6C}" type="pres">
      <dgm:prSet presAssocID="{DF345370-5FB2-4911-B0AE-11C36B592D08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B2A3B5-5901-4693-9355-369A911CACAA}" type="pres">
      <dgm:prSet presAssocID="{C8F592D1-ABB0-4B44-9E59-FBA82466BC72}" presName="Accent5" presStyleCnt="0"/>
      <dgm:spPr/>
    </dgm:pt>
    <dgm:pt modelId="{9AC2B28F-AB46-4E9B-993E-F6E021465FE2}" type="pres">
      <dgm:prSet presAssocID="{C8F592D1-ABB0-4B44-9E59-FBA82466BC72}" presName="Accent" presStyleLbl="bgShp" presStyleIdx="4" presStyleCnt="6"/>
      <dgm:spPr/>
    </dgm:pt>
    <dgm:pt modelId="{934F85D8-A213-40C2-BD47-B875EE9DCAED}" type="pres">
      <dgm:prSet presAssocID="{C8F592D1-ABB0-4B44-9E59-FBA82466BC72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D1502-A2F5-4075-8D1E-34F39C9A4A0F}" type="pres">
      <dgm:prSet presAssocID="{BE98F9A4-98D3-44BE-8D0E-E716F5802A27}" presName="Accent6" presStyleCnt="0"/>
      <dgm:spPr/>
    </dgm:pt>
    <dgm:pt modelId="{788384B2-4027-4343-9509-6C372E284ACE}" type="pres">
      <dgm:prSet presAssocID="{BE98F9A4-98D3-44BE-8D0E-E716F5802A27}" presName="Accent" presStyleLbl="bgShp" presStyleIdx="5" presStyleCnt="6"/>
      <dgm:spPr/>
    </dgm:pt>
    <dgm:pt modelId="{34541880-49AA-4398-B5FD-81655B2D94D8}" type="pres">
      <dgm:prSet presAssocID="{BE98F9A4-98D3-44BE-8D0E-E716F5802A27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40ABC9-B0E5-4BF9-B72B-8E6AFC9C8849}" srcId="{714CA1C1-EF5F-4B69-BF5C-6CEA9D40945C}" destId="{DF345370-5FB2-4911-B0AE-11C36B592D08}" srcOrd="3" destOrd="0" parTransId="{F742B88A-E2FD-4E74-A409-460D75AB8FEE}" sibTransId="{CDA5025B-2603-4024-A880-44D5B104908C}"/>
    <dgm:cxn modelId="{428CBC2D-2A8E-45E7-877C-AD0BDCAC0F06}" srcId="{50706A16-B6D3-4506-995A-D18B1D8D324B}" destId="{714CA1C1-EF5F-4B69-BF5C-6CEA9D40945C}" srcOrd="0" destOrd="0" parTransId="{7EC4A320-A682-4D2B-8D4A-B69D6693F046}" sibTransId="{7C3A2033-6FC6-4F3E-861F-76BE0EAD31B4}"/>
    <dgm:cxn modelId="{5B6B127D-83BD-4639-A6FC-18F1F6E9A698}" srcId="{714CA1C1-EF5F-4B69-BF5C-6CEA9D40945C}" destId="{CE45D242-4C08-4E8F-B51C-34988500E120}" srcOrd="1" destOrd="0" parTransId="{2F8A20BA-BD47-4562-9C69-4FCCC69948A3}" sibTransId="{4FCF4B8D-4D92-4DC0-971B-D70389C82236}"/>
    <dgm:cxn modelId="{2111EDA0-73E3-4486-B001-9FC97C721830}" type="presOf" srcId="{714CA1C1-EF5F-4B69-BF5C-6CEA9D40945C}" destId="{EF474D69-AB57-4E03-9F6E-7AD81E5F057E}" srcOrd="0" destOrd="0" presId="urn:microsoft.com/office/officeart/2011/layout/HexagonRadial"/>
    <dgm:cxn modelId="{C7019C3E-5F4E-49F9-B562-8DDFBF96442D}" type="presOf" srcId="{BE98F9A4-98D3-44BE-8D0E-E716F5802A27}" destId="{34541880-49AA-4398-B5FD-81655B2D94D8}" srcOrd="0" destOrd="0" presId="urn:microsoft.com/office/officeart/2011/layout/HexagonRadial"/>
    <dgm:cxn modelId="{463DAFA5-428D-44A2-8614-69FFCDC99FD7}" type="presOf" srcId="{C4944584-1923-4E3A-A1A9-69786F35578D}" destId="{5AA6FF72-F3C5-471B-B10F-081E367C0D7E}" srcOrd="0" destOrd="0" presId="urn:microsoft.com/office/officeart/2011/layout/HexagonRadial"/>
    <dgm:cxn modelId="{DC1BD7A3-97E9-4404-BE0E-310B95F9CC08}" type="presOf" srcId="{48853544-9BF0-4DC4-9EFE-307A54FE2EDB}" destId="{0FC181CA-8710-41D2-B863-D5FDE992E6A0}" srcOrd="0" destOrd="0" presId="urn:microsoft.com/office/officeart/2011/layout/HexagonRadial"/>
    <dgm:cxn modelId="{98CFF9AC-AB49-4D29-A1AF-D46783619A36}" srcId="{714CA1C1-EF5F-4B69-BF5C-6CEA9D40945C}" destId="{5CE19917-BE20-4BBA-82A9-B99022AEC73D}" srcOrd="7" destOrd="0" parTransId="{D3CFC12A-0E0C-4827-8225-9E899251B52D}" sibTransId="{E5A25373-8DD4-487D-AE4F-1FC302280037}"/>
    <dgm:cxn modelId="{3EB16130-4F91-42D1-A6CB-2323C2E6C18D}" srcId="{714CA1C1-EF5F-4B69-BF5C-6CEA9D40945C}" destId="{48853544-9BF0-4DC4-9EFE-307A54FE2EDB}" srcOrd="2" destOrd="0" parTransId="{6E89B098-2957-4C81-9A23-D2325687D945}" sibTransId="{C0EF94B3-9877-4AF8-AE8C-C1B88CE3FDE1}"/>
    <dgm:cxn modelId="{B2D34461-88DC-4ECC-A0E4-4678255DD503}" type="presOf" srcId="{C8F592D1-ABB0-4B44-9E59-FBA82466BC72}" destId="{934F85D8-A213-40C2-BD47-B875EE9DCAED}" srcOrd="0" destOrd="0" presId="urn:microsoft.com/office/officeart/2011/layout/HexagonRadial"/>
    <dgm:cxn modelId="{838E93F1-3F2C-4B67-ADDB-9F0EA3F021E8}" type="presOf" srcId="{CE45D242-4C08-4E8F-B51C-34988500E120}" destId="{04946235-6C62-412E-B051-82C61E7A8592}" srcOrd="0" destOrd="0" presId="urn:microsoft.com/office/officeart/2011/layout/HexagonRadial"/>
    <dgm:cxn modelId="{026A65A5-86D4-4C04-A391-365DABCA6306}" type="presOf" srcId="{50706A16-B6D3-4506-995A-D18B1D8D324B}" destId="{0195D1AA-3F36-4A41-9DD4-99C926DFB91F}" srcOrd="0" destOrd="0" presId="urn:microsoft.com/office/officeart/2011/layout/HexagonRadial"/>
    <dgm:cxn modelId="{80559F28-E288-4BDF-A812-16EB52B01829}" srcId="{714CA1C1-EF5F-4B69-BF5C-6CEA9D40945C}" destId="{BE98F9A4-98D3-44BE-8D0E-E716F5802A27}" srcOrd="5" destOrd="0" parTransId="{FE19F1A8-6CD2-45B1-B036-DC60098427E3}" sibTransId="{873ACE4D-5B34-45DF-B597-B51D94E5A611}"/>
    <dgm:cxn modelId="{C3B2DF21-81FC-4194-A730-A4992579F868}" type="presOf" srcId="{DF345370-5FB2-4911-B0AE-11C36B592D08}" destId="{AC764C2B-76E9-480F-AD10-3F1D5777FD6C}" srcOrd="0" destOrd="0" presId="urn:microsoft.com/office/officeart/2011/layout/HexagonRadial"/>
    <dgm:cxn modelId="{752D0B22-5FE9-467F-884C-3C3D1FDDA2FE}" srcId="{714CA1C1-EF5F-4B69-BF5C-6CEA9D40945C}" destId="{C4944584-1923-4E3A-A1A9-69786F35578D}" srcOrd="0" destOrd="0" parTransId="{F1F9DEA5-D7D6-46A6-A81F-2B4F3CDE95BE}" sibTransId="{46FDE14F-ECB0-400E-B7AC-E974EA58A01F}"/>
    <dgm:cxn modelId="{31CBBDD0-DDB8-4D5F-B0FF-5B8CDD4B909F}" srcId="{714CA1C1-EF5F-4B69-BF5C-6CEA9D40945C}" destId="{C8F592D1-ABB0-4B44-9E59-FBA82466BC72}" srcOrd="4" destOrd="0" parTransId="{0CDBEB81-6935-4F14-BF8C-C45A67BB6C9D}" sibTransId="{5FAB8F6E-68AE-42A6-B926-C77D592002BD}"/>
    <dgm:cxn modelId="{5703BB16-EFEA-4CE6-85E1-B4793100B40C}" srcId="{714CA1C1-EF5F-4B69-BF5C-6CEA9D40945C}" destId="{A328F716-E78F-498A-BDB9-28329F6379D9}" srcOrd="6" destOrd="0" parTransId="{E85FD166-DB31-459A-9BCD-E691BA0E4513}" sibTransId="{781A6D8B-CD3C-4A82-8171-1FDF30BDB23F}"/>
    <dgm:cxn modelId="{953ECC82-81A7-4E36-898A-5651BF1A9C38}" type="presParOf" srcId="{0195D1AA-3F36-4A41-9DD4-99C926DFB91F}" destId="{EF474D69-AB57-4E03-9F6E-7AD81E5F057E}" srcOrd="0" destOrd="0" presId="urn:microsoft.com/office/officeart/2011/layout/HexagonRadial"/>
    <dgm:cxn modelId="{5FFA3F44-8466-481A-99AD-6F24AD36217F}" type="presParOf" srcId="{0195D1AA-3F36-4A41-9DD4-99C926DFB91F}" destId="{11372CD7-B418-4FCA-8E24-1ADE30733A58}" srcOrd="1" destOrd="0" presId="urn:microsoft.com/office/officeart/2011/layout/HexagonRadial"/>
    <dgm:cxn modelId="{9AFBEE17-FC51-4FFA-86F1-1690F50ADE0F}" type="presParOf" srcId="{11372CD7-B418-4FCA-8E24-1ADE30733A58}" destId="{829DED67-A40F-4002-8A33-A0CC19E5468F}" srcOrd="0" destOrd="0" presId="urn:microsoft.com/office/officeart/2011/layout/HexagonRadial"/>
    <dgm:cxn modelId="{CBBB4292-D832-4803-861C-18611CCC3D38}" type="presParOf" srcId="{0195D1AA-3F36-4A41-9DD4-99C926DFB91F}" destId="{5AA6FF72-F3C5-471B-B10F-081E367C0D7E}" srcOrd="2" destOrd="0" presId="urn:microsoft.com/office/officeart/2011/layout/HexagonRadial"/>
    <dgm:cxn modelId="{E171B00D-B389-4202-BB67-2C1F2184E801}" type="presParOf" srcId="{0195D1AA-3F36-4A41-9DD4-99C926DFB91F}" destId="{553CB139-108D-45B1-BCA9-1475C8967E8E}" srcOrd="3" destOrd="0" presId="urn:microsoft.com/office/officeart/2011/layout/HexagonRadial"/>
    <dgm:cxn modelId="{7317A8F7-6534-48D2-990F-EA48DA5A67D8}" type="presParOf" srcId="{553CB139-108D-45B1-BCA9-1475C8967E8E}" destId="{3C988C36-8F4A-493E-B3B9-F11C5FE54385}" srcOrd="0" destOrd="0" presId="urn:microsoft.com/office/officeart/2011/layout/HexagonRadial"/>
    <dgm:cxn modelId="{AEE7920F-8200-45E9-9585-5AC0F4AA3FC0}" type="presParOf" srcId="{0195D1AA-3F36-4A41-9DD4-99C926DFB91F}" destId="{04946235-6C62-412E-B051-82C61E7A8592}" srcOrd="4" destOrd="0" presId="urn:microsoft.com/office/officeart/2011/layout/HexagonRadial"/>
    <dgm:cxn modelId="{5653BD66-828D-44ED-8446-142E8409AF44}" type="presParOf" srcId="{0195D1AA-3F36-4A41-9DD4-99C926DFB91F}" destId="{3B1AE9EB-9752-4030-9203-952393DC8ABD}" srcOrd="5" destOrd="0" presId="urn:microsoft.com/office/officeart/2011/layout/HexagonRadial"/>
    <dgm:cxn modelId="{17D6D4C7-F19B-49B2-B756-9F329FF7540E}" type="presParOf" srcId="{3B1AE9EB-9752-4030-9203-952393DC8ABD}" destId="{3F13F57E-4866-45A8-A9CF-EC8C8F2A1099}" srcOrd="0" destOrd="0" presId="urn:microsoft.com/office/officeart/2011/layout/HexagonRadial"/>
    <dgm:cxn modelId="{E5D65218-B954-4EB3-AA26-F7E0F13E38C0}" type="presParOf" srcId="{0195D1AA-3F36-4A41-9DD4-99C926DFB91F}" destId="{0FC181CA-8710-41D2-B863-D5FDE992E6A0}" srcOrd="6" destOrd="0" presId="urn:microsoft.com/office/officeart/2011/layout/HexagonRadial"/>
    <dgm:cxn modelId="{231A9A20-9B6D-452F-8C5B-DA9E22D323B3}" type="presParOf" srcId="{0195D1AA-3F36-4A41-9DD4-99C926DFB91F}" destId="{20941F7D-8B21-4E46-9B59-D9A07E754F75}" srcOrd="7" destOrd="0" presId="urn:microsoft.com/office/officeart/2011/layout/HexagonRadial"/>
    <dgm:cxn modelId="{1FB0818C-0CF5-4EED-B268-33DDCAD5B076}" type="presParOf" srcId="{20941F7D-8B21-4E46-9B59-D9A07E754F75}" destId="{6DCF410E-D26D-401D-B458-98E204A92BD3}" srcOrd="0" destOrd="0" presId="urn:microsoft.com/office/officeart/2011/layout/HexagonRadial"/>
    <dgm:cxn modelId="{BB585779-435E-4564-9BAD-07DE2A06D5A5}" type="presParOf" srcId="{0195D1AA-3F36-4A41-9DD4-99C926DFB91F}" destId="{AC764C2B-76E9-480F-AD10-3F1D5777FD6C}" srcOrd="8" destOrd="0" presId="urn:microsoft.com/office/officeart/2011/layout/HexagonRadial"/>
    <dgm:cxn modelId="{D916B218-181D-4763-A82A-1BEF9764F050}" type="presParOf" srcId="{0195D1AA-3F36-4A41-9DD4-99C926DFB91F}" destId="{7EB2A3B5-5901-4693-9355-369A911CACAA}" srcOrd="9" destOrd="0" presId="urn:microsoft.com/office/officeart/2011/layout/HexagonRadial"/>
    <dgm:cxn modelId="{31020483-F9B9-4753-9FB3-C08E4FE3DE8C}" type="presParOf" srcId="{7EB2A3B5-5901-4693-9355-369A911CACAA}" destId="{9AC2B28F-AB46-4E9B-993E-F6E021465FE2}" srcOrd="0" destOrd="0" presId="urn:microsoft.com/office/officeart/2011/layout/HexagonRadial"/>
    <dgm:cxn modelId="{18774629-CDA6-4ED0-AD6B-FE76EF7C5B94}" type="presParOf" srcId="{0195D1AA-3F36-4A41-9DD4-99C926DFB91F}" destId="{934F85D8-A213-40C2-BD47-B875EE9DCAED}" srcOrd="10" destOrd="0" presId="urn:microsoft.com/office/officeart/2011/layout/HexagonRadial"/>
    <dgm:cxn modelId="{8D66A9A9-4815-4321-BE64-F826F012A8EC}" type="presParOf" srcId="{0195D1AA-3F36-4A41-9DD4-99C926DFB91F}" destId="{80ED1502-A2F5-4075-8D1E-34F39C9A4A0F}" srcOrd="11" destOrd="0" presId="urn:microsoft.com/office/officeart/2011/layout/HexagonRadial"/>
    <dgm:cxn modelId="{EF75642A-6278-477A-ADC0-51F16EECE3B8}" type="presParOf" srcId="{80ED1502-A2F5-4075-8D1E-34F39C9A4A0F}" destId="{788384B2-4027-4343-9509-6C372E284ACE}" srcOrd="0" destOrd="0" presId="urn:microsoft.com/office/officeart/2011/layout/HexagonRadial"/>
    <dgm:cxn modelId="{E8BC08CD-59DE-437D-82F3-156DA78B4675}" type="presParOf" srcId="{0195D1AA-3F36-4A41-9DD4-99C926DFB91F}" destId="{34541880-49AA-4398-B5FD-81655B2D94D8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74D69-AB57-4E03-9F6E-7AD81E5F057E}">
      <dsp:nvSpPr>
        <dsp:cNvPr id="0" name=""/>
        <dsp:cNvSpPr/>
      </dsp:nvSpPr>
      <dsp:spPr>
        <a:xfrm>
          <a:off x="2534321" y="1295392"/>
          <a:ext cx="3343270" cy="3343280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EMAIL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INFRASTRUCTURE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----------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REQUIRED</a:t>
          </a:r>
          <a:br>
            <a:rPr lang="en-US" sz="1600" b="1" kern="1200" dirty="0" smtClean="0"/>
          </a:br>
          <a:r>
            <a:rPr lang="en-US" sz="1600" b="1" kern="1200" dirty="0" smtClean="0"/>
            <a:t>POINTS OF INTEGRATION</a:t>
          </a:r>
          <a:endParaRPr lang="en-US" sz="1600" b="1" kern="1200" dirty="0"/>
        </a:p>
      </dsp:txBody>
      <dsp:txXfrm>
        <a:off x="3151210" y="1912283"/>
        <a:ext cx="2109492" cy="2109498"/>
      </dsp:txXfrm>
    </dsp:sp>
    <dsp:sp modelId="{3C988C36-8F4A-493E-B3B9-F11C5FE54385}">
      <dsp:nvSpPr>
        <dsp:cNvPr id="0" name=""/>
        <dsp:cNvSpPr/>
      </dsp:nvSpPr>
      <dsp:spPr>
        <a:xfrm>
          <a:off x="4513500" y="908776"/>
          <a:ext cx="919512" cy="792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A6FF72-F3C5-471B-B10F-081E367C0D7E}">
      <dsp:nvSpPr>
        <dsp:cNvPr id="0" name=""/>
        <dsp:cNvSpPr/>
      </dsp:nvSpPr>
      <dsp:spPr>
        <a:xfrm>
          <a:off x="3211896" y="0"/>
          <a:ext cx="1997190" cy="172780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Employee Email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/>
        </a:p>
      </dsp:txBody>
      <dsp:txXfrm>
        <a:off x="3542873" y="286334"/>
        <a:ext cx="1335236" cy="1155136"/>
      </dsp:txXfrm>
    </dsp:sp>
    <dsp:sp modelId="{3F13F57E-4866-45A8-A9CF-EC8C8F2A1099}">
      <dsp:nvSpPr>
        <dsp:cNvPr id="0" name=""/>
        <dsp:cNvSpPr/>
      </dsp:nvSpPr>
      <dsp:spPr>
        <a:xfrm>
          <a:off x="5586642" y="2389921"/>
          <a:ext cx="919512" cy="792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946235-6C62-412E-B051-82C61E7A8592}">
      <dsp:nvSpPr>
        <dsp:cNvPr id="0" name=""/>
        <dsp:cNvSpPr/>
      </dsp:nvSpPr>
      <dsp:spPr>
        <a:xfrm>
          <a:off x="5043552" y="1062715"/>
          <a:ext cx="1997190" cy="172780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Email access through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College Website and Portal</a:t>
          </a:r>
          <a:endParaRPr lang="en-US" sz="1400" kern="1200" dirty="0"/>
        </a:p>
      </dsp:txBody>
      <dsp:txXfrm>
        <a:off x="5374529" y="1349049"/>
        <a:ext cx="1335236" cy="1155136"/>
      </dsp:txXfrm>
    </dsp:sp>
    <dsp:sp modelId="{6DCF410E-D26D-401D-B458-98E204A92BD3}">
      <dsp:nvSpPr>
        <dsp:cNvPr id="0" name=""/>
        <dsp:cNvSpPr/>
      </dsp:nvSpPr>
      <dsp:spPr>
        <a:xfrm>
          <a:off x="4841168" y="4061856"/>
          <a:ext cx="919512" cy="792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C181CA-8710-41D2-B863-D5FDE992E6A0}">
      <dsp:nvSpPr>
        <dsp:cNvPr id="0" name=""/>
        <dsp:cNvSpPr/>
      </dsp:nvSpPr>
      <dsp:spPr>
        <a:xfrm>
          <a:off x="5043552" y="3151891"/>
          <a:ext cx="1997190" cy="172780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Integration with </a:t>
          </a:r>
          <a:br>
            <a:rPr lang="en-US" sz="1400" kern="1200" dirty="0" smtClean="0"/>
          </a:br>
          <a:r>
            <a:rPr lang="en-US" sz="1400" kern="1200" dirty="0" smtClean="0"/>
            <a:t/>
          </a:r>
          <a:br>
            <a:rPr lang="en-US" sz="1400" kern="1200" dirty="0" smtClean="0"/>
          </a:br>
          <a:r>
            <a:rPr lang="en-US" sz="1400" kern="1200" dirty="0" smtClean="0"/>
            <a:t>Windows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MS Office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SharePoint</a:t>
          </a:r>
        </a:p>
      </dsp:txBody>
      <dsp:txXfrm>
        <a:off x="5374529" y="3438225"/>
        <a:ext cx="1335236" cy="1155136"/>
      </dsp:txXfrm>
    </dsp:sp>
    <dsp:sp modelId="{9AC2B28F-AB46-4E9B-993E-F6E021465FE2}">
      <dsp:nvSpPr>
        <dsp:cNvPr id="0" name=""/>
        <dsp:cNvSpPr/>
      </dsp:nvSpPr>
      <dsp:spPr>
        <a:xfrm>
          <a:off x="2991938" y="4235409"/>
          <a:ext cx="919512" cy="792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64C2B-76E9-480F-AD10-3F1D5777FD6C}">
      <dsp:nvSpPr>
        <dsp:cNvPr id="0" name=""/>
        <dsp:cNvSpPr/>
      </dsp:nvSpPr>
      <dsp:spPr>
        <a:xfrm>
          <a:off x="3211896" y="4215795"/>
          <a:ext cx="1997190" cy="172780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Mobile Device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Apple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Android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Windows</a:t>
          </a:r>
          <a:endParaRPr lang="en-US" sz="1400" kern="1200" dirty="0"/>
        </a:p>
      </dsp:txBody>
      <dsp:txXfrm>
        <a:off x="3542873" y="4502129"/>
        <a:ext cx="1335236" cy="1155136"/>
      </dsp:txXfrm>
    </dsp:sp>
    <dsp:sp modelId="{788384B2-4027-4343-9509-6C372E284ACE}">
      <dsp:nvSpPr>
        <dsp:cNvPr id="0" name=""/>
        <dsp:cNvSpPr/>
      </dsp:nvSpPr>
      <dsp:spPr>
        <a:xfrm>
          <a:off x="1901222" y="2754858"/>
          <a:ext cx="919512" cy="79228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4F85D8-A213-40C2-BD47-B875EE9DCAED}">
      <dsp:nvSpPr>
        <dsp:cNvPr id="0" name=""/>
        <dsp:cNvSpPr/>
      </dsp:nvSpPr>
      <dsp:spPr>
        <a:xfrm>
          <a:off x="1371737" y="3153079"/>
          <a:ext cx="1997190" cy="172780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PC / MAC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Email Clients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Web Browsers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Classrooms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Labs / Library</a:t>
          </a:r>
        </a:p>
      </dsp:txBody>
      <dsp:txXfrm>
        <a:off x="1702714" y="3439413"/>
        <a:ext cx="1335236" cy="1155136"/>
      </dsp:txXfrm>
    </dsp:sp>
    <dsp:sp modelId="{34541880-49AA-4398-B5FD-81655B2D94D8}">
      <dsp:nvSpPr>
        <dsp:cNvPr id="0" name=""/>
        <dsp:cNvSpPr/>
      </dsp:nvSpPr>
      <dsp:spPr>
        <a:xfrm>
          <a:off x="1371737" y="1060338"/>
          <a:ext cx="1997190" cy="172780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Student Email live@edu</a:t>
          </a:r>
          <a:br>
            <a:rPr lang="en-US" sz="1400" kern="1200" dirty="0" smtClean="0"/>
          </a:br>
          <a:r>
            <a:rPr lang="en-US" sz="1400" kern="1200" dirty="0" smtClean="0"/>
            <a:t/>
          </a:r>
          <a:br>
            <a:rPr lang="en-US" sz="1400" kern="1200" dirty="0" smtClean="0"/>
          </a:br>
          <a:r>
            <a:rPr lang="en-US" sz="1400" kern="1200" dirty="0" smtClean="0"/>
            <a:t>converting to</a:t>
          </a:r>
          <a:br>
            <a:rPr lang="en-US" sz="1400" kern="1200" dirty="0" smtClean="0"/>
          </a:br>
          <a:r>
            <a:rPr lang="en-US" sz="1400" kern="1200" dirty="0" smtClean="0"/>
            <a:t> Office 365</a:t>
          </a:r>
          <a:br>
            <a:rPr lang="en-US" sz="1400" kern="1200" dirty="0" smtClean="0"/>
          </a:br>
          <a:r>
            <a:rPr lang="en-US" sz="1400" kern="1200" dirty="0" smtClean="0"/>
            <a:t>in 2013</a:t>
          </a:r>
          <a:endParaRPr lang="en-US" sz="1400" kern="1200" dirty="0"/>
        </a:p>
      </dsp:txBody>
      <dsp:txXfrm>
        <a:off x="1702714" y="1346672"/>
        <a:ext cx="1335236" cy="1155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51540-0FB5-46BD-B386-5F1A5B098297}" type="datetimeFigureOut">
              <a:rPr lang="en-US" smtClean="0"/>
              <a:t>1/15/2013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B5F0C-18D3-4512-9BC5-1B7242AF74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410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B5F0C-18D3-4512-9BC5-1B7242AF74E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764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6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1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DB18-53D4-4691-B00E-C2C523580EE1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5739-0FB3-40B7-BBA8-77D41A6A3659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4" y="1826711"/>
            <a:ext cx="1492499" cy="448445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11"/>
            <a:ext cx="5241476" cy="448445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8D94-975A-46BB-BEAF-F8D4F1BB6AE6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76693-8813-4018-9FCB-8C4ACCB59217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9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7965-424E-40E7-A9D4-7C536C6C032E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384A-E6BE-4B9A-924E-21744B4A64BC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8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3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E2E3-4035-4A42-A01E-BAB21D8109F4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8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1087-4B2D-4C0E-81EC-F9A16C16DE32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61DB8-9857-474A-932A-1F8C89892AE6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5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11"/>
            <a:ext cx="4207848" cy="4476615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7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6A2A-D36E-45E9-85C8-98EBD6587689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19251-1896-4D90-B519-2D6AC6664A81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bg2">
                <a:tint val="100000"/>
                <a:shade val="80000"/>
                <a:satMod val="100000"/>
                <a:lumMod val="100000"/>
              </a:schemeClr>
            </a:gs>
            <a:gs pos="98000">
              <a:schemeClr val="bg2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8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5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8"/>
            <a:ext cx="1189132" cy="2979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AD6CC7F0-3D8E-4F1A-A84E-4D9B55491ED9}" type="datetime1">
              <a:rPr lang="en-US" smtClean="0"/>
              <a:t>1/15/2013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9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8EEB5E4-A27C-42CD-AFCC-8785C1D199D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91" y="855957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rgould@pgcc.edu" TargetMode="External"/><Relationship Id="rId2" Type="http://schemas.openxmlformats.org/officeDocument/2006/relationships/hyperlink" Target="mailto:joe.rossmeier@pgcc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Moving Employee Email to the Cloud with Microsoft Office 365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Mid-Atlantic Regional Educause Conference</a:t>
            </a:r>
          </a:p>
          <a:p>
            <a:pPr marL="45720" indent="0">
              <a:buNone/>
            </a:pPr>
            <a:r>
              <a:rPr lang="en-US" sz="2800" dirty="0" smtClean="0"/>
              <a:t>Wednesday, January 16, 2013</a:t>
            </a:r>
          </a:p>
          <a:p>
            <a:pPr marL="45720" indent="0">
              <a:buNone/>
            </a:pPr>
            <a:endParaRPr lang="en-US" sz="2800" dirty="0"/>
          </a:p>
          <a:p>
            <a:pPr marL="45720" indent="0">
              <a:buNone/>
            </a:pPr>
            <a:r>
              <a:rPr lang="en-US" dirty="0" smtClean="0"/>
              <a:t>Rick Gould, Director of Special Projects</a:t>
            </a:r>
          </a:p>
          <a:p>
            <a:pPr marL="45720" indent="0">
              <a:buNone/>
            </a:pPr>
            <a:r>
              <a:rPr lang="en-US" dirty="0" smtClean="0"/>
              <a:t>Joseph Rossmeier, Vice President for Technology Services</a:t>
            </a:r>
          </a:p>
          <a:p>
            <a:pPr marL="45720" indent="0">
              <a:buNone/>
            </a:pPr>
            <a:r>
              <a:rPr lang="en-US" dirty="0" smtClean="0"/>
              <a:t>Prince George’s Community College</a:t>
            </a:r>
          </a:p>
          <a:p>
            <a:endParaRPr lang="en-US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37356"/>
            <a:ext cx="2730500" cy="8560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5562600"/>
            <a:ext cx="269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</a:t>
            </a:fld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75601" y="829860"/>
            <a:ext cx="406399" cy="301227"/>
          </a:xfrm>
        </p:spPr>
        <p:txBody>
          <a:bodyPr/>
          <a:lstStyle/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85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for End-Users</a:t>
            </a:r>
            <a:br>
              <a:rPr lang="en-US" dirty="0" smtClean="0"/>
            </a:br>
            <a:r>
              <a:rPr lang="en-US" dirty="0" smtClean="0"/>
              <a:t>Provided by the Office 365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*More </a:t>
            </a:r>
            <a:r>
              <a:rPr lang="en-US" dirty="0"/>
              <a:t>storage - 25GB</a:t>
            </a:r>
          </a:p>
          <a:p>
            <a:r>
              <a:rPr lang="en-US" dirty="0"/>
              <a:t>Legal Hold (available, fee)</a:t>
            </a:r>
          </a:p>
          <a:p>
            <a:r>
              <a:rPr lang="en-US" dirty="0"/>
              <a:t>Unlimited Archive (available, fee</a:t>
            </a:r>
            <a:r>
              <a:rPr lang="en-US" dirty="0" smtClean="0"/>
              <a:t>)</a:t>
            </a:r>
          </a:p>
          <a:p>
            <a:r>
              <a:rPr lang="en-US" dirty="0"/>
              <a:t>Faculty and Students </a:t>
            </a:r>
            <a:r>
              <a:rPr lang="en-US" dirty="0" smtClean="0"/>
              <a:t>both using Office 365</a:t>
            </a:r>
          </a:p>
          <a:p>
            <a:r>
              <a:rPr lang="en-US" dirty="0" smtClean="0"/>
              <a:t>Future integration with SharePoint Online and Lync Online</a:t>
            </a:r>
          </a:p>
          <a:p>
            <a:r>
              <a:rPr lang="en-US" dirty="0"/>
              <a:t>End-User experience - equal or </a:t>
            </a:r>
            <a:r>
              <a:rPr lang="en-US" dirty="0" smtClean="0"/>
              <a:t>better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1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116348" y="2286000"/>
            <a:ext cx="3364992" cy="457200"/>
          </a:xfrm>
        </p:spPr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885144" y="2286000"/>
            <a:ext cx="3362062" cy="381000"/>
          </a:xfrm>
        </p:spPr>
        <p:txBody>
          <a:bodyPr/>
          <a:lstStyle/>
          <a:p>
            <a:r>
              <a:rPr lang="en-US" dirty="0" smtClean="0"/>
              <a:t>Cost Recovery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914402"/>
            <a:ext cx="7315200" cy="12953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Project Cost Analysis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914400" y="2895600"/>
            <a:ext cx="3566160" cy="3441192"/>
          </a:xfrm>
        </p:spPr>
        <p:txBody>
          <a:bodyPr/>
          <a:lstStyle/>
          <a:p>
            <a:r>
              <a:rPr lang="en-US" dirty="0" smtClean="0"/>
              <a:t>Consulting:</a:t>
            </a:r>
          </a:p>
          <a:p>
            <a:pPr lvl="1"/>
            <a:r>
              <a:rPr lang="en-US" dirty="0" smtClean="0"/>
              <a:t>original - $75K</a:t>
            </a:r>
          </a:p>
          <a:p>
            <a:pPr lvl="1"/>
            <a:r>
              <a:rPr lang="en-US" dirty="0" smtClean="0"/>
              <a:t>add’l migration - $56K</a:t>
            </a:r>
          </a:p>
          <a:p>
            <a:r>
              <a:rPr lang="en-US" dirty="0" smtClean="0"/>
              <a:t>Quest Assistance - $17K</a:t>
            </a:r>
          </a:p>
          <a:p>
            <a:r>
              <a:rPr lang="en-US" dirty="0" smtClean="0"/>
              <a:t>Quest Migration Tool - $35K</a:t>
            </a:r>
          </a:p>
          <a:p>
            <a:r>
              <a:rPr lang="en-US" dirty="0" smtClean="0"/>
              <a:t>Total - $183K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4681727" y="2743200"/>
            <a:ext cx="3566160" cy="3593592"/>
          </a:xfrm>
        </p:spPr>
        <p:txBody>
          <a:bodyPr>
            <a:normAutofit/>
          </a:bodyPr>
          <a:lstStyle/>
          <a:p>
            <a:r>
              <a:rPr lang="en-US" dirty="0" smtClean="0"/>
              <a:t>Novell licenses - $70K / yr</a:t>
            </a:r>
          </a:p>
          <a:p>
            <a:r>
              <a:rPr lang="en-US" dirty="0" smtClean="0"/>
              <a:t>Infrastructure freed up</a:t>
            </a:r>
          </a:p>
          <a:p>
            <a:pPr lvl="1"/>
            <a:r>
              <a:rPr lang="en-US" dirty="0" smtClean="0"/>
              <a:t>Servers - $30K/yr</a:t>
            </a:r>
          </a:p>
          <a:p>
            <a:pPr lvl="1"/>
            <a:r>
              <a:rPr lang="en-US" dirty="0" smtClean="0"/>
              <a:t>Storage - $20K/yr</a:t>
            </a:r>
          </a:p>
          <a:p>
            <a:pPr lvl="1"/>
            <a:r>
              <a:rPr lang="en-US" dirty="0" smtClean="0"/>
              <a:t>Backup - $10K/yr</a:t>
            </a:r>
          </a:p>
          <a:p>
            <a:pPr lvl="1"/>
            <a:r>
              <a:rPr lang="en-US" dirty="0" smtClean="0"/>
              <a:t>Other – $10K/yr</a:t>
            </a:r>
          </a:p>
          <a:p>
            <a:pPr lvl="1"/>
            <a:r>
              <a:rPr lang="en-US" dirty="0" smtClean="0"/>
              <a:t>Network Admin - $ ???</a:t>
            </a:r>
          </a:p>
          <a:p>
            <a:r>
              <a:rPr lang="en-US" dirty="0" smtClean="0"/>
              <a:t>Total - $140K</a:t>
            </a:r>
          </a:p>
          <a:p>
            <a:r>
              <a:rPr lang="en-US" dirty="0" smtClean="0"/>
              <a:t>Cost Recovery in 1.25 yrs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11</a:t>
            </a:fld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32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3"/>
            <a:ext cx="7315200" cy="1066799"/>
          </a:xfrm>
        </p:spPr>
        <p:txBody>
          <a:bodyPr>
            <a:normAutofit/>
          </a:bodyPr>
          <a:lstStyle/>
          <a:p>
            <a:r>
              <a:rPr lang="en-US" dirty="0" smtClean="0"/>
              <a:t>Project Schedule --9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1"/>
            <a:ext cx="7315200" cy="3947160"/>
          </a:xfrm>
        </p:spPr>
        <p:txBody>
          <a:bodyPr>
            <a:normAutofit/>
          </a:bodyPr>
          <a:lstStyle/>
          <a:p>
            <a:r>
              <a:rPr lang="en-US" dirty="0" smtClean="0"/>
              <a:t>Jan - Contracts with Bell TechLogix, Quest and Microsoft</a:t>
            </a:r>
            <a:endParaRPr lang="en-US" dirty="0"/>
          </a:p>
          <a:p>
            <a:r>
              <a:rPr lang="en-US" dirty="0" smtClean="0"/>
              <a:t>Feb – May</a:t>
            </a:r>
          </a:p>
          <a:p>
            <a:pPr lvl="1"/>
            <a:r>
              <a:rPr lang="en-US" dirty="0" smtClean="0"/>
              <a:t>Active Directory Preparation, Provision O365, load email accounts to O365; virtualize </a:t>
            </a:r>
            <a:r>
              <a:rPr lang="en-US" dirty="0"/>
              <a:t>the GW client </a:t>
            </a:r>
            <a:r>
              <a:rPr lang="en-US" dirty="0" smtClean="0"/>
              <a:t>; rollout Outlook 2010; user training and practice with Outlook &amp; OWA</a:t>
            </a:r>
          </a:p>
          <a:p>
            <a:r>
              <a:rPr lang="en-US" dirty="0" smtClean="0"/>
              <a:t>June – migrate data from GW to O365;     </a:t>
            </a:r>
            <a:r>
              <a:rPr lang="en-US" strike="sngStrike" dirty="0" smtClean="0"/>
              <a:t>go live 06/30 !</a:t>
            </a:r>
          </a:p>
          <a:p>
            <a:r>
              <a:rPr lang="en-US" dirty="0" smtClean="0"/>
              <a:t>July to Sep – additional time required to migrate data</a:t>
            </a:r>
          </a:p>
          <a:p>
            <a:r>
              <a:rPr lang="en-US" dirty="0" smtClean="0"/>
              <a:t>Oct 1</a:t>
            </a:r>
            <a:r>
              <a:rPr lang="en-US" baseline="30000" dirty="0" smtClean="0"/>
              <a:t>st</a:t>
            </a:r>
            <a:r>
              <a:rPr lang="en-US" dirty="0" smtClean="0"/>
              <a:t> week – final migrations of the latest GW data</a:t>
            </a:r>
          </a:p>
          <a:p>
            <a:r>
              <a:rPr lang="en-US" dirty="0" smtClean="0"/>
              <a:t>Oct 2</a:t>
            </a:r>
            <a:r>
              <a:rPr lang="en-US" baseline="30000" dirty="0" smtClean="0"/>
              <a:t>nd</a:t>
            </a:r>
            <a:r>
              <a:rPr lang="en-US" dirty="0" smtClean="0"/>
              <a:t> week – prepare for cut-over &amp; end user support</a:t>
            </a:r>
          </a:p>
          <a:p>
            <a:r>
              <a:rPr lang="en-US" dirty="0" smtClean="0"/>
              <a:t>Oct 3</a:t>
            </a:r>
            <a:r>
              <a:rPr lang="en-US" baseline="30000" dirty="0" smtClean="0"/>
              <a:t>rd</a:t>
            </a:r>
            <a:r>
              <a:rPr lang="en-US" dirty="0" smtClean="0"/>
              <a:t> week – cut-over; weekend of Oct 20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34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5888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Project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590800"/>
            <a:ext cx="3566160" cy="374599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Active Directory Tune-Up</a:t>
            </a:r>
          </a:p>
          <a:p>
            <a:r>
              <a:rPr lang="en-US" dirty="0" smtClean="0"/>
              <a:t>Provision Office 365</a:t>
            </a:r>
          </a:p>
          <a:p>
            <a:r>
              <a:rPr lang="en-US" dirty="0" smtClean="0"/>
              <a:t>Establish email accounts</a:t>
            </a:r>
          </a:p>
          <a:p>
            <a:r>
              <a:rPr lang="en-US" dirty="0" smtClean="0"/>
              <a:t>Project Communications</a:t>
            </a:r>
          </a:p>
          <a:p>
            <a:pPr lvl="1"/>
            <a:r>
              <a:rPr lang="en-US" dirty="0" smtClean="0"/>
              <a:t>Announcements, Portal </a:t>
            </a:r>
            <a:r>
              <a:rPr lang="en-US" dirty="0"/>
              <a:t>Page</a:t>
            </a:r>
          </a:p>
          <a:p>
            <a:r>
              <a:rPr lang="en-US" dirty="0"/>
              <a:t>Train Users</a:t>
            </a:r>
          </a:p>
          <a:p>
            <a:pPr lvl="1"/>
            <a:r>
              <a:rPr lang="en-US" dirty="0"/>
              <a:t>In Classroom, Tutorials</a:t>
            </a:r>
          </a:p>
          <a:p>
            <a:r>
              <a:rPr lang="en-US" dirty="0" smtClean="0"/>
              <a:t>User practice in advance</a:t>
            </a:r>
            <a:endParaRPr lang="en-US" dirty="0"/>
          </a:p>
          <a:p>
            <a:r>
              <a:rPr lang="en-US" dirty="0"/>
              <a:t>Final Migrations</a:t>
            </a:r>
          </a:p>
          <a:p>
            <a:r>
              <a:rPr lang="en-US" dirty="0"/>
              <a:t>Cut-Over to O365</a:t>
            </a:r>
          </a:p>
          <a:p>
            <a:r>
              <a:rPr lang="en-US" dirty="0"/>
              <a:t>Support Users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2514601"/>
            <a:ext cx="3566160" cy="3824289"/>
          </a:xfrm>
        </p:spPr>
        <p:txBody>
          <a:bodyPr>
            <a:normAutofit/>
          </a:bodyPr>
          <a:lstStyle/>
          <a:p>
            <a:r>
              <a:rPr lang="en-US" dirty="0" smtClean="0"/>
              <a:t>Migrate email</a:t>
            </a:r>
          </a:p>
          <a:p>
            <a:pPr lvl="1"/>
            <a:r>
              <a:rPr lang="en-US" dirty="0" smtClean="0"/>
              <a:t>6 months current</a:t>
            </a:r>
          </a:p>
          <a:p>
            <a:pPr lvl="1"/>
            <a:r>
              <a:rPr lang="en-US" dirty="0" smtClean="0"/>
              <a:t>3 years archived</a:t>
            </a:r>
            <a:endParaRPr lang="en-US" dirty="0"/>
          </a:p>
          <a:p>
            <a:r>
              <a:rPr lang="en-US" dirty="0"/>
              <a:t>Migrate </a:t>
            </a:r>
            <a:r>
              <a:rPr lang="en-US" dirty="0" smtClean="0"/>
              <a:t>calendars</a:t>
            </a:r>
            <a:endParaRPr lang="en-US" dirty="0"/>
          </a:p>
          <a:p>
            <a:r>
              <a:rPr lang="en-US" dirty="0"/>
              <a:t>Migrate </a:t>
            </a:r>
            <a:r>
              <a:rPr lang="en-US" dirty="0" smtClean="0"/>
              <a:t>contacts</a:t>
            </a:r>
            <a:endParaRPr lang="en-US" dirty="0"/>
          </a:p>
          <a:p>
            <a:r>
              <a:rPr lang="en-US" dirty="0"/>
              <a:t>Migrate </a:t>
            </a:r>
            <a:r>
              <a:rPr lang="en-US" dirty="0" smtClean="0"/>
              <a:t>document files</a:t>
            </a:r>
            <a:endParaRPr lang="en-US" dirty="0"/>
          </a:p>
          <a:p>
            <a:r>
              <a:rPr lang="en-US" dirty="0"/>
              <a:t>Migrate </a:t>
            </a:r>
            <a:r>
              <a:rPr lang="en-US" dirty="0" smtClean="0"/>
              <a:t>distribution lists</a:t>
            </a:r>
            <a:endParaRPr lang="en-US" dirty="0"/>
          </a:p>
          <a:p>
            <a:r>
              <a:rPr lang="en-US" dirty="0"/>
              <a:t>Migrate </a:t>
            </a:r>
            <a:r>
              <a:rPr lang="en-US" dirty="0" smtClean="0"/>
              <a:t>rooms</a:t>
            </a:r>
            <a:r>
              <a:rPr lang="en-US" dirty="0"/>
              <a:t>, etc.</a:t>
            </a:r>
          </a:p>
          <a:p>
            <a:r>
              <a:rPr lang="en-US" dirty="0"/>
              <a:t>Migrate </a:t>
            </a:r>
            <a:r>
              <a:rPr lang="en-US" dirty="0" smtClean="0"/>
              <a:t>resource accounts</a:t>
            </a:r>
            <a:endParaRPr lang="en-US" dirty="0"/>
          </a:p>
          <a:p>
            <a:r>
              <a:rPr lang="en-US" dirty="0"/>
              <a:t>Migrate </a:t>
            </a:r>
            <a:r>
              <a:rPr lang="en-US" dirty="0" smtClean="0"/>
              <a:t>permissions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13</a:t>
            </a:fld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87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5888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Unexpected Migration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1"/>
            <a:ext cx="7315200" cy="4023362"/>
          </a:xfrm>
        </p:spPr>
        <p:txBody>
          <a:bodyPr>
            <a:normAutofit/>
          </a:bodyPr>
          <a:lstStyle/>
          <a:p>
            <a:r>
              <a:rPr lang="en-US" dirty="0" smtClean="0"/>
              <a:t>Migration Tool from Quest (not fully ready for Office 365)</a:t>
            </a:r>
          </a:p>
          <a:p>
            <a:endParaRPr lang="en-US" dirty="0" smtClean="0"/>
          </a:p>
          <a:p>
            <a:r>
              <a:rPr lang="en-US" dirty="0" smtClean="0"/>
              <a:t>Data movement to the Office 365 Cloud was slow</a:t>
            </a:r>
          </a:p>
          <a:p>
            <a:pPr lvl="1"/>
            <a:r>
              <a:rPr lang="en-US" dirty="0" smtClean="0"/>
              <a:t>1.25 GB/hour at best; throttled by Microsoft</a:t>
            </a:r>
          </a:p>
          <a:p>
            <a:pPr lvl="1"/>
            <a:r>
              <a:rPr lang="en-US" dirty="0"/>
              <a:t>20 migration servers, 2400 hours runtime for </a:t>
            </a:r>
            <a:r>
              <a:rPr lang="en-US" dirty="0" smtClean="0"/>
              <a:t>migrations</a:t>
            </a:r>
          </a:p>
          <a:p>
            <a:endParaRPr lang="en-US" dirty="0" smtClean="0"/>
          </a:p>
          <a:p>
            <a:r>
              <a:rPr lang="en-US" dirty="0" smtClean="0"/>
              <a:t>Migration </a:t>
            </a:r>
            <a:r>
              <a:rPr lang="en-US" dirty="0"/>
              <a:t>E</a:t>
            </a:r>
            <a:r>
              <a:rPr lang="en-US" dirty="0" smtClean="0"/>
              <a:t>rrors</a:t>
            </a:r>
          </a:p>
          <a:p>
            <a:pPr lvl="1"/>
            <a:r>
              <a:rPr lang="en-US" dirty="0" smtClean="0"/>
              <a:t>Calendar - recurring meetings did not migrate</a:t>
            </a:r>
          </a:p>
          <a:p>
            <a:pPr lvl="1"/>
            <a:r>
              <a:rPr lang="en-US" dirty="0" smtClean="0"/>
              <a:t>Permissions - did not migrate</a:t>
            </a:r>
          </a:p>
          <a:p>
            <a:pPr lvl="1"/>
            <a:r>
              <a:rPr lang="en-US" dirty="0" smtClean="0"/>
              <a:t>Unpredictable - partial migrations per user</a:t>
            </a:r>
          </a:p>
          <a:p>
            <a:pPr lvl="1"/>
            <a:r>
              <a:rPr lang="en-US" dirty="0" smtClean="0"/>
              <a:t>Error report unreadable; causing selective re-runs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67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6650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Surprises about Office 365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1"/>
            <a:ext cx="7315200" cy="3794762"/>
          </a:xfrm>
        </p:spPr>
        <p:txBody>
          <a:bodyPr>
            <a:normAutofit/>
          </a:bodyPr>
          <a:lstStyle/>
          <a:p>
            <a:r>
              <a:rPr lang="en-US" dirty="0" smtClean="0"/>
              <a:t>Sync from Active Directory to Office 365 – once every 4 hrs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Global Address List (GAL)</a:t>
            </a:r>
          </a:p>
          <a:p>
            <a:pPr lvl="1"/>
            <a:r>
              <a:rPr lang="en-US" dirty="0" smtClean="0"/>
              <a:t>Office 365 updates and distributes the GAL once every 24 hours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Deleting Accounts</a:t>
            </a:r>
          </a:p>
          <a:p>
            <a:pPr lvl="1"/>
            <a:r>
              <a:rPr lang="en-US" dirty="0" smtClean="0"/>
              <a:t>Office 365 enables deleted accounts to be recovered for 30 days</a:t>
            </a:r>
          </a:p>
          <a:p>
            <a:pPr lvl="1"/>
            <a:r>
              <a:rPr lang="en-US" dirty="0" smtClean="0"/>
              <a:t>When an account is to be deleted, must petition MS to force an actual delete</a:t>
            </a: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1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741285"/>
          </a:xfrm>
        </p:spPr>
        <p:txBody>
          <a:bodyPr>
            <a:normAutofit/>
          </a:bodyPr>
          <a:lstStyle/>
          <a:p>
            <a:r>
              <a:rPr lang="en-US" dirty="0" smtClean="0"/>
              <a:t>More Surprises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90801"/>
            <a:ext cx="7315200" cy="37185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Search and Destroy – took over 20 hours to run a script across the </a:t>
            </a:r>
            <a:r>
              <a:rPr lang="en-US" dirty="0" smtClean="0"/>
              <a:t>Office 365 cloud to find and purge </a:t>
            </a:r>
            <a:r>
              <a:rPr lang="en-US" dirty="0"/>
              <a:t>an </a:t>
            </a:r>
            <a:r>
              <a:rPr lang="en-US" dirty="0" smtClean="0"/>
              <a:t>email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Desktops that are not all at the same release, patch and registry </a:t>
            </a:r>
            <a:r>
              <a:rPr lang="en-US" dirty="0" smtClean="0"/>
              <a:t>level </a:t>
            </a:r>
            <a:r>
              <a:rPr lang="en-US" dirty="0"/>
              <a:t>– act </a:t>
            </a:r>
            <a:r>
              <a:rPr lang="en-US" dirty="0" smtClean="0"/>
              <a:t>differently</a:t>
            </a:r>
          </a:p>
          <a:p>
            <a:pPr lvl="1"/>
            <a:r>
              <a:rPr lang="en-US" dirty="0" smtClean="0"/>
              <a:t>Sent / deleted email saved in wrong account unless patched</a:t>
            </a:r>
          </a:p>
          <a:p>
            <a:pPr lvl="1"/>
            <a:r>
              <a:rPr lang="en-US" dirty="0" smtClean="0"/>
              <a:t>Save and Send – works under Win 7, not under XP</a:t>
            </a:r>
          </a:p>
          <a:p>
            <a:endParaRPr lang="en-US" dirty="0"/>
          </a:p>
          <a:p>
            <a:r>
              <a:rPr lang="en-US" dirty="0" smtClean="0"/>
              <a:t>College </a:t>
            </a:r>
            <a:r>
              <a:rPr lang="en-US" dirty="0"/>
              <a:t>infrastructure needs to be “ready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Not quite like web browsing; email more interactive</a:t>
            </a:r>
            <a:endParaRPr lang="en-US" dirty="0"/>
          </a:p>
          <a:p>
            <a:pPr lvl="1"/>
            <a:r>
              <a:rPr lang="en-US" dirty="0"/>
              <a:t>Bandwidth, PCs, MACs, network, wireless, AD, email admin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7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6650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Still More Surprises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7315200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Large mailings can’t go out through Office 365</a:t>
            </a:r>
          </a:p>
          <a:p>
            <a:pPr lvl="1"/>
            <a:r>
              <a:rPr lang="en-US" dirty="0" smtClean="0"/>
              <a:t>Limit of 1500 emails per 24 hrs per sender</a:t>
            </a:r>
          </a:p>
          <a:p>
            <a:pPr lvl="1"/>
            <a:r>
              <a:rPr lang="en-US" dirty="0" smtClean="0"/>
              <a:t>Need an in-house email server to relay the large mailings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Existing Fax Server was not compatible with Office 365</a:t>
            </a:r>
          </a:p>
          <a:p>
            <a:pPr lvl="1"/>
            <a:r>
              <a:rPr lang="en-US" dirty="0" smtClean="0"/>
              <a:t>New Microsoft –endorsed fax server being purchased (RightFax)</a:t>
            </a:r>
          </a:p>
          <a:p>
            <a:endParaRPr lang="en-US" dirty="0"/>
          </a:p>
          <a:p>
            <a:r>
              <a:rPr lang="en-US" dirty="0" smtClean="0"/>
              <a:t>Anti-Spam service in Office 365</a:t>
            </a:r>
          </a:p>
          <a:p>
            <a:pPr lvl="1"/>
            <a:r>
              <a:rPr lang="en-US" dirty="0" smtClean="0"/>
              <a:t>Experiencing more spam, especially phishing</a:t>
            </a:r>
          </a:p>
          <a:p>
            <a:pPr lvl="1"/>
            <a:r>
              <a:rPr lang="en-US" dirty="0" smtClean="0"/>
              <a:t>May have to upgrade to the “preferred” service (fee)</a:t>
            </a:r>
          </a:p>
          <a:p>
            <a:pPr lvl="1"/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799" y="829860"/>
            <a:ext cx="457201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09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741285"/>
          </a:xfrm>
        </p:spPr>
        <p:txBody>
          <a:bodyPr>
            <a:normAutofit/>
          </a:bodyPr>
          <a:lstStyle/>
          <a:p>
            <a:r>
              <a:rPr lang="en-US" dirty="0" smtClean="0"/>
              <a:t>And Even More Surprises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1"/>
            <a:ext cx="7315200" cy="3581400"/>
          </a:xfrm>
        </p:spPr>
        <p:txBody>
          <a:bodyPr>
            <a:normAutofit/>
          </a:bodyPr>
          <a:lstStyle/>
          <a:p>
            <a:pPr marL="320040" lvl="1" indent="0">
              <a:buNone/>
            </a:pPr>
            <a:endParaRPr lang="en-US" dirty="0" smtClean="0"/>
          </a:p>
          <a:p>
            <a:r>
              <a:rPr lang="en-US" dirty="0" smtClean="0"/>
              <a:t>Large data moves (cut/copy/paste) can take hours</a:t>
            </a:r>
          </a:p>
          <a:p>
            <a:pPr lvl="1"/>
            <a:r>
              <a:rPr lang="en-US" dirty="0" smtClean="0"/>
              <a:t>Example: moving 1000 contacts to a different folder</a:t>
            </a:r>
          </a:p>
          <a:p>
            <a:pPr lvl="1"/>
            <a:r>
              <a:rPr lang="en-US" dirty="0" smtClean="0"/>
              <a:t>Cloud can take as long as overnight to complete</a:t>
            </a:r>
          </a:p>
          <a:p>
            <a:pPr lvl="1"/>
            <a:endParaRPr lang="en-US" dirty="0"/>
          </a:p>
          <a:p>
            <a:r>
              <a:rPr lang="en-US" dirty="0" smtClean="0"/>
              <a:t>End-Users with Outlook at Home</a:t>
            </a:r>
          </a:p>
          <a:p>
            <a:pPr lvl="1"/>
            <a:r>
              <a:rPr lang="en-US" dirty="0" smtClean="0"/>
              <a:t>Home PC does not have same patches / registry as office PC</a:t>
            </a:r>
          </a:p>
          <a:p>
            <a:pPr lvl="1"/>
            <a:r>
              <a:rPr lang="en-US" dirty="0" smtClean="0"/>
              <a:t>Outlook may act differently at home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3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741285"/>
          </a:xfrm>
        </p:spPr>
        <p:txBody>
          <a:bodyPr>
            <a:normAutofit/>
          </a:bodyPr>
          <a:lstStyle/>
          <a:p>
            <a:r>
              <a:rPr lang="en-US" dirty="0" smtClean="0"/>
              <a:t>The Best Surprise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Users very happy with new email system—minimal complaints!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741285"/>
          </a:xfrm>
        </p:spPr>
        <p:txBody>
          <a:bodyPr>
            <a:normAutofit/>
          </a:bodyPr>
          <a:lstStyle/>
          <a:p>
            <a:r>
              <a:rPr lang="en-US" dirty="0" smtClean="0"/>
              <a:t>About the College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2785073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 smtClean="0"/>
              <a:t>Prince George’s Community College</a:t>
            </a:r>
          </a:p>
          <a:p>
            <a:r>
              <a:rPr lang="en-US" dirty="0" smtClean="0"/>
              <a:t>Central Maryland, founded in 1965</a:t>
            </a:r>
          </a:p>
          <a:p>
            <a:r>
              <a:rPr lang="en-US" dirty="0" smtClean="0"/>
              <a:t>42,000 students using Microsoft live@edu in the Cloud</a:t>
            </a:r>
          </a:p>
          <a:p>
            <a:r>
              <a:rPr lang="en-US" dirty="0" smtClean="0"/>
              <a:t>3,000 Employees using Microsoft Office 365 in the Cloud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5562600"/>
            <a:ext cx="269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Footer Placeholder 6"/>
          <p:cNvSpPr txBox="1">
            <a:spLocks/>
          </p:cNvSpPr>
          <p:nvPr/>
        </p:nvSpPr>
        <p:spPr>
          <a:xfrm>
            <a:off x="7975601" y="829860"/>
            <a:ext cx="40639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84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Device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71800"/>
            <a:ext cx="7315200" cy="3337562"/>
          </a:xfrm>
        </p:spPr>
        <p:txBody>
          <a:bodyPr>
            <a:normAutofit/>
          </a:bodyPr>
          <a:lstStyle/>
          <a:p>
            <a:r>
              <a:rPr lang="en-US" dirty="0" smtClean="0"/>
              <a:t>Microsoft  ActiveSync</a:t>
            </a:r>
          </a:p>
          <a:p>
            <a:pPr lvl="1"/>
            <a:r>
              <a:rPr lang="en-US" dirty="0" smtClean="0"/>
              <a:t>Developed online consent form for end-user sign-up</a:t>
            </a:r>
          </a:p>
          <a:p>
            <a:pPr lvl="1"/>
            <a:r>
              <a:rPr lang="en-US" dirty="0" smtClean="0"/>
              <a:t>Email, Calendar and Contacts</a:t>
            </a:r>
            <a:endParaRPr lang="en-US" dirty="0"/>
          </a:p>
          <a:p>
            <a:pPr lvl="1"/>
            <a:r>
              <a:rPr lang="en-US" dirty="0" smtClean="0"/>
              <a:t>Apple (154 current users), Android and Windows next</a:t>
            </a:r>
          </a:p>
          <a:p>
            <a:endParaRPr lang="en-US" dirty="0"/>
          </a:p>
          <a:p>
            <a:r>
              <a:rPr lang="en-US" dirty="0" smtClean="0"/>
              <a:t>Communication to Mobile Device from the Office 365 Cloud</a:t>
            </a:r>
          </a:p>
          <a:p>
            <a:pPr lvl="1"/>
            <a:r>
              <a:rPr lang="en-US" dirty="0" smtClean="0"/>
              <a:t>Wi-Fi and cellular communication channels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orking </a:t>
            </a:r>
            <a:r>
              <a:rPr lang="en-US" dirty="0"/>
              <a:t>fine, on and off-campus</a:t>
            </a:r>
          </a:p>
          <a:p>
            <a:pPr lvl="1"/>
            <a:endParaRPr 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799" y="829860"/>
            <a:ext cx="457201" cy="301227"/>
          </a:xfrm>
        </p:spPr>
        <p:txBody>
          <a:bodyPr/>
          <a:lstStyle/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2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6650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Fee-based add-on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1"/>
            <a:ext cx="7315200" cy="3794762"/>
          </a:xfrm>
        </p:spPr>
        <p:txBody>
          <a:bodyPr>
            <a:normAutofit/>
          </a:bodyPr>
          <a:lstStyle/>
          <a:p>
            <a:r>
              <a:rPr lang="en-US" dirty="0" smtClean="0"/>
              <a:t>Legal Hold</a:t>
            </a:r>
          </a:p>
          <a:p>
            <a:pPr lvl="1"/>
            <a:r>
              <a:rPr lang="en-US" dirty="0" smtClean="0"/>
              <a:t>Used to support HR and litigation activities</a:t>
            </a:r>
          </a:p>
          <a:p>
            <a:pPr lvl="1"/>
            <a:r>
              <a:rPr lang="en-US" dirty="0" smtClean="0"/>
              <a:t>Prevents actual deletion of email</a:t>
            </a:r>
          </a:p>
          <a:p>
            <a:pPr lvl="1"/>
            <a:r>
              <a:rPr lang="en-US" dirty="0" smtClean="0"/>
              <a:t>Undetectable by end-user</a:t>
            </a:r>
          </a:p>
          <a:p>
            <a:pPr lvl="1"/>
            <a:r>
              <a:rPr lang="en-US" dirty="0" smtClean="0"/>
              <a:t>$4.50 per month per email account</a:t>
            </a:r>
          </a:p>
          <a:p>
            <a:pPr lvl="1"/>
            <a:endParaRPr lang="en-US" dirty="0"/>
          </a:p>
          <a:p>
            <a:r>
              <a:rPr lang="en-US" dirty="0" smtClean="0"/>
              <a:t>Unlimited Archive</a:t>
            </a:r>
          </a:p>
          <a:p>
            <a:pPr lvl="1"/>
            <a:r>
              <a:rPr lang="en-US" dirty="0" smtClean="0"/>
              <a:t>Used for departmental accounts with large histories</a:t>
            </a:r>
          </a:p>
          <a:p>
            <a:pPr lvl="1"/>
            <a:r>
              <a:rPr lang="en-US" dirty="0" smtClean="0"/>
              <a:t>Accounting, Procurement</a:t>
            </a:r>
          </a:p>
          <a:p>
            <a:pPr lvl="1"/>
            <a:r>
              <a:rPr lang="en-US" dirty="0" smtClean="0"/>
              <a:t>$4.50 per month per email account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04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741285"/>
          </a:xfrm>
        </p:spPr>
        <p:txBody>
          <a:bodyPr>
            <a:normAutofit/>
          </a:bodyPr>
          <a:lstStyle/>
          <a:p>
            <a:r>
              <a:rPr lang="en-US" dirty="0" smtClean="0"/>
              <a:t>Now Live on Office 365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819403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 smtClean="0"/>
              <a:t>Live on Office 365 since Oct 20 (~ 3 months)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No outages or major system-wide disruptions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One (1) email delivery slow-down lasting 4 hours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82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00200"/>
            <a:ext cx="7315200" cy="741285"/>
          </a:xfrm>
        </p:spPr>
        <p:txBody>
          <a:bodyPr>
            <a:normAutofit/>
          </a:bodyPr>
          <a:lstStyle/>
          <a:p>
            <a:r>
              <a:rPr lang="en-US" dirty="0" smtClean="0"/>
              <a:t>Microsoft vs 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Microsoft Outlook / Exchange technology – </a:t>
            </a:r>
            <a:r>
              <a:rPr lang="en-US" dirty="0"/>
              <a:t>no </a:t>
            </a:r>
            <a:r>
              <a:rPr lang="en-US" dirty="0" smtClean="0"/>
              <a:t>problems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Microsoft Office 365 Cloud technology – no problems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Surprises associated with the Microsoft Office 365 Cloud</a:t>
            </a:r>
          </a:p>
          <a:p>
            <a:pPr lvl="1"/>
            <a:r>
              <a:rPr lang="en-US" dirty="0" smtClean="0"/>
              <a:t>Appeared to be problems at first</a:t>
            </a:r>
          </a:p>
          <a:p>
            <a:pPr lvl="1"/>
            <a:r>
              <a:rPr lang="en-US" dirty="0" smtClean="0"/>
              <a:t>OK after we made the appropriate adjustments!!!</a:t>
            </a:r>
          </a:p>
          <a:p>
            <a:pPr lvl="1"/>
            <a:endParaRPr lang="en-US" dirty="0"/>
          </a:p>
          <a:p>
            <a:r>
              <a:rPr lang="en-US" dirty="0"/>
              <a:t>Data Migration using Quest Technologies – problems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0" y="829860"/>
            <a:ext cx="457201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88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66802"/>
            <a:ext cx="7315200" cy="1154097"/>
          </a:xfrm>
        </p:spPr>
        <p:txBody>
          <a:bodyPr/>
          <a:lstStyle/>
          <a:p>
            <a:r>
              <a:rPr lang="en-US" dirty="0" smtClean="0"/>
              <a:t>If we could do it all again….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06038"/>
            <a:ext cx="7315200" cy="3718562"/>
          </a:xfrm>
        </p:spPr>
        <p:txBody>
          <a:bodyPr>
            <a:normAutofit/>
          </a:bodyPr>
          <a:lstStyle/>
          <a:p>
            <a:r>
              <a:rPr lang="en-US" dirty="0" smtClean="0"/>
              <a:t>Reduce the migration task:</a:t>
            </a:r>
          </a:p>
          <a:p>
            <a:pPr lvl="1"/>
            <a:r>
              <a:rPr lang="en-US" dirty="0" smtClean="0"/>
              <a:t>Migrate </a:t>
            </a:r>
            <a:r>
              <a:rPr lang="en-US" dirty="0"/>
              <a:t>less history – we brought over </a:t>
            </a:r>
            <a:r>
              <a:rPr lang="en-US" dirty="0" smtClean="0"/>
              <a:t>3 years</a:t>
            </a:r>
          </a:p>
          <a:p>
            <a:pPr lvl="1"/>
            <a:r>
              <a:rPr lang="en-US" dirty="0" smtClean="0"/>
              <a:t>Migrate fewer accounts – purge before migrating</a:t>
            </a:r>
            <a:br>
              <a:rPr lang="en-US" dirty="0" smtClean="0"/>
            </a:br>
            <a:endParaRPr lang="en-US" dirty="0"/>
          </a:p>
          <a:p>
            <a:pPr marL="228600" lvl="1"/>
            <a:r>
              <a:rPr lang="en-US" dirty="0"/>
              <a:t>“Zero-Impact Migration Service</a:t>
            </a:r>
            <a:r>
              <a:rPr lang="en-US" dirty="0" smtClean="0"/>
              <a:t>” from Dell &amp; Quest</a:t>
            </a:r>
            <a:endParaRPr lang="en-US" dirty="0"/>
          </a:p>
          <a:p>
            <a:pPr lvl="1"/>
            <a:r>
              <a:rPr lang="en-US" dirty="0" smtClean="0"/>
              <a:t>They will remote in and perform the migration for you</a:t>
            </a:r>
          </a:p>
          <a:p>
            <a:pPr lvl="1"/>
            <a:r>
              <a:rPr lang="en-US" dirty="0" smtClean="0"/>
              <a:t>Cloud-based migration service - no installation tasks</a:t>
            </a:r>
          </a:p>
          <a:p>
            <a:pPr marL="320040" lvl="1" indent="0">
              <a:buNone/>
            </a:pPr>
            <a:endParaRPr lang="en-US" dirty="0"/>
          </a:p>
          <a:p>
            <a:r>
              <a:rPr lang="en-US" dirty="0"/>
              <a:t>Quest “Co-Existence” </a:t>
            </a:r>
            <a:r>
              <a:rPr lang="en-US" dirty="0" smtClean="0"/>
              <a:t>Tool</a:t>
            </a:r>
          </a:p>
          <a:p>
            <a:pPr lvl="1"/>
            <a:r>
              <a:rPr lang="en-US" dirty="0" smtClean="0"/>
              <a:t>enables </a:t>
            </a:r>
            <a:r>
              <a:rPr lang="en-US" dirty="0"/>
              <a:t>cut-over </a:t>
            </a:r>
            <a:r>
              <a:rPr lang="en-US" dirty="0" smtClean="0"/>
              <a:t>in phases (by department, campus, etc)</a:t>
            </a:r>
          </a:p>
          <a:p>
            <a:pPr marL="4572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0" y="829860"/>
            <a:ext cx="457201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2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304805" y="197715"/>
            <a:ext cx="6553199" cy="6694964"/>
            <a:chOff x="1765835" y="197714"/>
            <a:chExt cx="6356659" cy="6694964"/>
          </a:xfrm>
        </p:grpSpPr>
        <p:sp>
          <p:nvSpPr>
            <p:cNvPr id="3" name="Freeform 2"/>
            <p:cNvSpPr/>
            <p:nvPr/>
          </p:nvSpPr>
          <p:spPr>
            <a:xfrm>
              <a:off x="4118609" y="3166109"/>
              <a:ext cx="3310890" cy="3310890"/>
            </a:xfrm>
            <a:custGeom>
              <a:avLst/>
              <a:gdLst>
                <a:gd name="connsiteX0" fmla="*/ 2350084 w 3310890"/>
                <a:gd name="connsiteY0" fmla="*/ 527883 h 3310890"/>
                <a:gd name="connsiteX1" fmla="*/ 2607619 w 3310890"/>
                <a:gd name="connsiteY1" fmla="*/ 311774 h 3310890"/>
                <a:gd name="connsiteX2" fmla="*/ 2813359 w 3310890"/>
                <a:gd name="connsiteY2" fmla="*/ 484411 h 3310890"/>
                <a:gd name="connsiteX3" fmla="*/ 2645254 w 3310890"/>
                <a:gd name="connsiteY3" fmla="*/ 775560 h 3310890"/>
                <a:gd name="connsiteX4" fmla="*/ 2912352 w 3310890"/>
                <a:gd name="connsiteY4" fmla="*/ 1238188 h 3310890"/>
                <a:gd name="connsiteX5" fmla="*/ 3248547 w 3310890"/>
                <a:gd name="connsiteY5" fmla="*/ 1238179 h 3310890"/>
                <a:gd name="connsiteX6" fmla="*/ 3295185 w 3310890"/>
                <a:gd name="connsiteY6" fmla="*/ 1502674 h 3310890"/>
                <a:gd name="connsiteX7" fmla="*/ 2979262 w 3310890"/>
                <a:gd name="connsiteY7" fmla="*/ 1617651 h 3310890"/>
                <a:gd name="connsiteX8" fmla="*/ 2886500 w 3310890"/>
                <a:gd name="connsiteY8" fmla="*/ 2143732 h 3310890"/>
                <a:gd name="connsiteX9" fmla="*/ 3144045 w 3310890"/>
                <a:gd name="connsiteY9" fmla="*/ 2359827 h 3310890"/>
                <a:gd name="connsiteX10" fmla="*/ 3009758 w 3310890"/>
                <a:gd name="connsiteY10" fmla="*/ 2592420 h 3310890"/>
                <a:gd name="connsiteX11" fmla="*/ 2693841 w 3310890"/>
                <a:gd name="connsiteY11" fmla="*/ 2477426 h 3310890"/>
                <a:gd name="connsiteX12" fmla="*/ 2284623 w 3310890"/>
                <a:gd name="connsiteY12" fmla="*/ 2820801 h 3310890"/>
                <a:gd name="connsiteX13" fmla="*/ 2343011 w 3310890"/>
                <a:gd name="connsiteY13" fmla="*/ 3151887 h 3310890"/>
                <a:gd name="connsiteX14" fmla="*/ 2090633 w 3310890"/>
                <a:gd name="connsiteY14" fmla="*/ 3243745 h 3310890"/>
                <a:gd name="connsiteX15" fmla="*/ 1922543 w 3310890"/>
                <a:gd name="connsiteY15" fmla="*/ 2952587 h 3310890"/>
                <a:gd name="connsiteX16" fmla="*/ 1388347 w 3310890"/>
                <a:gd name="connsiteY16" fmla="*/ 2952587 h 3310890"/>
                <a:gd name="connsiteX17" fmla="*/ 1220257 w 3310890"/>
                <a:gd name="connsiteY17" fmla="*/ 3243745 h 3310890"/>
                <a:gd name="connsiteX18" fmla="*/ 967879 w 3310890"/>
                <a:gd name="connsiteY18" fmla="*/ 3151887 h 3310890"/>
                <a:gd name="connsiteX19" fmla="*/ 1026267 w 3310890"/>
                <a:gd name="connsiteY19" fmla="*/ 2820801 h 3310890"/>
                <a:gd name="connsiteX20" fmla="*/ 617049 w 3310890"/>
                <a:gd name="connsiteY20" fmla="*/ 2477426 h 3310890"/>
                <a:gd name="connsiteX21" fmla="*/ 301132 w 3310890"/>
                <a:gd name="connsiteY21" fmla="*/ 2592420 h 3310890"/>
                <a:gd name="connsiteX22" fmla="*/ 166845 w 3310890"/>
                <a:gd name="connsiteY22" fmla="*/ 2359827 h 3310890"/>
                <a:gd name="connsiteX23" fmla="*/ 424391 w 3310890"/>
                <a:gd name="connsiteY23" fmla="*/ 2143732 h 3310890"/>
                <a:gd name="connsiteX24" fmla="*/ 331629 w 3310890"/>
                <a:gd name="connsiteY24" fmla="*/ 1617651 h 3310890"/>
                <a:gd name="connsiteX25" fmla="*/ 15705 w 3310890"/>
                <a:gd name="connsiteY25" fmla="*/ 1502674 h 3310890"/>
                <a:gd name="connsiteX26" fmla="*/ 62343 w 3310890"/>
                <a:gd name="connsiteY26" fmla="*/ 1238179 h 3310890"/>
                <a:gd name="connsiteX27" fmla="*/ 398538 w 3310890"/>
                <a:gd name="connsiteY27" fmla="*/ 1238188 h 3310890"/>
                <a:gd name="connsiteX28" fmla="*/ 665636 w 3310890"/>
                <a:gd name="connsiteY28" fmla="*/ 775560 h 3310890"/>
                <a:gd name="connsiteX29" fmla="*/ 497531 w 3310890"/>
                <a:gd name="connsiteY29" fmla="*/ 484411 h 3310890"/>
                <a:gd name="connsiteX30" fmla="*/ 703271 w 3310890"/>
                <a:gd name="connsiteY30" fmla="*/ 311774 h 3310890"/>
                <a:gd name="connsiteX31" fmla="*/ 960806 w 3310890"/>
                <a:gd name="connsiteY31" fmla="*/ 527883 h 3310890"/>
                <a:gd name="connsiteX32" fmla="*/ 1462786 w 3310890"/>
                <a:gd name="connsiteY32" fmla="*/ 345177 h 3310890"/>
                <a:gd name="connsiteX33" fmla="*/ 1521157 w 3310890"/>
                <a:gd name="connsiteY33" fmla="*/ 14088 h 3310890"/>
                <a:gd name="connsiteX34" fmla="*/ 1789733 w 3310890"/>
                <a:gd name="connsiteY34" fmla="*/ 14088 h 3310890"/>
                <a:gd name="connsiteX35" fmla="*/ 1848103 w 3310890"/>
                <a:gd name="connsiteY35" fmla="*/ 345177 h 3310890"/>
                <a:gd name="connsiteX36" fmla="*/ 2350083 w 3310890"/>
                <a:gd name="connsiteY36" fmla="*/ 527883 h 3310890"/>
                <a:gd name="connsiteX37" fmla="*/ 2350084 w 3310890"/>
                <a:gd name="connsiteY37" fmla="*/ 527883 h 3310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310890" h="3310890">
                  <a:moveTo>
                    <a:pt x="2350084" y="527883"/>
                  </a:moveTo>
                  <a:lnTo>
                    <a:pt x="2607619" y="311774"/>
                  </a:lnTo>
                  <a:lnTo>
                    <a:pt x="2813359" y="484411"/>
                  </a:lnTo>
                  <a:lnTo>
                    <a:pt x="2645254" y="775560"/>
                  </a:lnTo>
                  <a:cubicBezTo>
                    <a:pt x="2764786" y="910026"/>
                    <a:pt x="2855668" y="1067437"/>
                    <a:pt x="2912352" y="1238188"/>
                  </a:cubicBezTo>
                  <a:lnTo>
                    <a:pt x="3248547" y="1238179"/>
                  </a:lnTo>
                  <a:lnTo>
                    <a:pt x="3295185" y="1502674"/>
                  </a:lnTo>
                  <a:lnTo>
                    <a:pt x="2979262" y="1617651"/>
                  </a:lnTo>
                  <a:cubicBezTo>
                    <a:pt x="2984396" y="1797492"/>
                    <a:pt x="2952834" y="1976493"/>
                    <a:pt x="2886500" y="2143732"/>
                  </a:cubicBezTo>
                  <a:lnTo>
                    <a:pt x="3144045" y="2359827"/>
                  </a:lnTo>
                  <a:lnTo>
                    <a:pt x="3009758" y="2592420"/>
                  </a:lnTo>
                  <a:lnTo>
                    <a:pt x="2693841" y="2477426"/>
                  </a:lnTo>
                  <a:cubicBezTo>
                    <a:pt x="2582175" y="2618492"/>
                    <a:pt x="2442937" y="2735327"/>
                    <a:pt x="2284623" y="2820801"/>
                  </a:cubicBezTo>
                  <a:lnTo>
                    <a:pt x="2343011" y="3151887"/>
                  </a:lnTo>
                  <a:lnTo>
                    <a:pt x="2090633" y="3243745"/>
                  </a:lnTo>
                  <a:lnTo>
                    <a:pt x="1922543" y="2952587"/>
                  </a:lnTo>
                  <a:cubicBezTo>
                    <a:pt x="1746326" y="2988872"/>
                    <a:pt x="1564564" y="2988872"/>
                    <a:pt x="1388347" y="2952587"/>
                  </a:cubicBezTo>
                  <a:lnTo>
                    <a:pt x="1220257" y="3243745"/>
                  </a:lnTo>
                  <a:lnTo>
                    <a:pt x="967879" y="3151887"/>
                  </a:lnTo>
                  <a:lnTo>
                    <a:pt x="1026267" y="2820801"/>
                  </a:lnTo>
                  <a:cubicBezTo>
                    <a:pt x="867953" y="2735327"/>
                    <a:pt x="728715" y="2618492"/>
                    <a:pt x="617049" y="2477426"/>
                  </a:cubicBezTo>
                  <a:lnTo>
                    <a:pt x="301132" y="2592420"/>
                  </a:lnTo>
                  <a:lnTo>
                    <a:pt x="166845" y="2359827"/>
                  </a:lnTo>
                  <a:lnTo>
                    <a:pt x="424391" y="2143732"/>
                  </a:lnTo>
                  <a:cubicBezTo>
                    <a:pt x="358057" y="1976493"/>
                    <a:pt x="326494" y="1797492"/>
                    <a:pt x="331629" y="1617651"/>
                  </a:cubicBezTo>
                  <a:lnTo>
                    <a:pt x="15705" y="1502674"/>
                  </a:lnTo>
                  <a:lnTo>
                    <a:pt x="62343" y="1238179"/>
                  </a:lnTo>
                  <a:lnTo>
                    <a:pt x="398538" y="1238188"/>
                  </a:lnTo>
                  <a:cubicBezTo>
                    <a:pt x="455222" y="1067437"/>
                    <a:pt x="546104" y="910026"/>
                    <a:pt x="665636" y="775560"/>
                  </a:cubicBezTo>
                  <a:lnTo>
                    <a:pt x="497531" y="484411"/>
                  </a:lnTo>
                  <a:lnTo>
                    <a:pt x="703271" y="311774"/>
                  </a:lnTo>
                  <a:lnTo>
                    <a:pt x="960806" y="527883"/>
                  </a:lnTo>
                  <a:cubicBezTo>
                    <a:pt x="1113985" y="433516"/>
                    <a:pt x="1284786" y="371350"/>
                    <a:pt x="1462786" y="345177"/>
                  </a:cubicBezTo>
                  <a:lnTo>
                    <a:pt x="1521157" y="14088"/>
                  </a:lnTo>
                  <a:lnTo>
                    <a:pt x="1789733" y="14088"/>
                  </a:lnTo>
                  <a:lnTo>
                    <a:pt x="1848103" y="345177"/>
                  </a:lnTo>
                  <a:cubicBezTo>
                    <a:pt x="2026103" y="371350"/>
                    <a:pt x="2196904" y="433516"/>
                    <a:pt x="2350083" y="527883"/>
                  </a:cubicBezTo>
                  <a:lnTo>
                    <a:pt x="2350084" y="52788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3576" tIns="803500" rIns="693576" bIns="861404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Employee Data from Ellucian</a:t>
              </a:r>
              <a:br>
                <a:rPr lang="en-US" sz="2200" kern="1200" dirty="0" smtClean="0"/>
              </a:br>
              <a:r>
                <a:rPr lang="en-US" sz="2200" kern="1200" dirty="0" smtClean="0"/>
                <a:t>Colleague</a:t>
              </a:r>
              <a:endParaRPr lang="en-US" sz="2200" kern="1200" dirty="0"/>
            </a:p>
          </p:txBody>
        </p:sp>
        <p:sp>
          <p:nvSpPr>
            <p:cNvPr id="4" name="Freeform 3"/>
            <p:cNvSpPr/>
            <p:nvPr/>
          </p:nvSpPr>
          <p:spPr>
            <a:xfrm>
              <a:off x="2192273" y="2383536"/>
              <a:ext cx="2407920" cy="2407920"/>
            </a:xfrm>
            <a:custGeom>
              <a:avLst/>
              <a:gdLst>
                <a:gd name="connsiteX0" fmla="*/ 1801719 w 2407920"/>
                <a:gd name="connsiteY0" fmla="*/ 609865 h 2407920"/>
                <a:gd name="connsiteX1" fmla="*/ 2156969 w 2407920"/>
                <a:gd name="connsiteY1" fmla="*/ 502799 h 2407920"/>
                <a:gd name="connsiteX2" fmla="*/ 2287687 w 2407920"/>
                <a:gd name="connsiteY2" fmla="*/ 729211 h 2407920"/>
                <a:gd name="connsiteX3" fmla="*/ 2017341 w 2407920"/>
                <a:gd name="connsiteY3" fmla="*/ 983333 h 2407920"/>
                <a:gd name="connsiteX4" fmla="*/ 2017341 w 2407920"/>
                <a:gd name="connsiteY4" fmla="*/ 1424587 h 2407920"/>
                <a:gd name="connsiteX5" fmla="*/ 2287687 w 2407920"/>
                <a:gd name="connsiteY5" fmla="*/ 1678709 h 2407920"/>
                <a:gd name="connsiteX6" fmla="*/ 2156969 w 2407920"/>
                <a:gd name="connsiteY6" fmla="*/ 1905121 h 2407920"/>
                <a:gd name="connsiteX7" fmla="*/ 1801719 w 2407920"/>
                <a:gd name="connsiteY7" fmla="*/ 1798055 h 2407920"/>
                <a:gd name="connsiteX8" fmla="*/ 1419582 w 2407920"/>
                <a:gd name="connsiteY8" fmla="*/ 2018682 h 2407920"/>
                <a:gd name="connsiteX9" fmla="*/ 1334679 w 2407920"/>
                <a:gd name="connsiteY9" fmla="*/ 2379870 h 2407920"/>
                <a:gd name="connsiteX10" fmla="*/ 1073241 w 2407920"/>
                <a:gd name="connsiteY10" fmla="*/ 2379870 h 2407920"/>
                <a:gd name="connsiteX11" fmla="*/ 988338 w 2407920"/>
                <a:gd name="connsiteY11" fmla="*/ 2018682 h 2407920"/>
                <a:gd name="connsiteX12" fmla="*/ 606201 w 2407920"/>
                <a:gd name="connsiteY12" fmla="*/ 1798055 h 2407920"/>
                <a:gd name="connsiteX13" fmla="*/ 250951 w 2407920"/>
                <a:gd name="connsiteY13" fmla="*/ 1905121 h 2407920"/>
                <a:gd name="connsiteX14" fmla="*/ 120233 w 2407920"/>
                <a:gd name="connsiteY14" fmla="*/ 1678709 h 2407920"/>
                <a:gd name="connsiteX15" fmla="*/ 390579 w 2407920"/>
                <a:gd name="connsiteY15" fmla="*/ 1424587 h 2407920"/>
                <a:gd name="connsiteX16" fmla="*/ 390579 w 2407920"/>
                <a:gd name="connsiteY16" fmla="*/ 983333 h 2407920"/>
                <a:gd name="connsiteX17" fmla="*/ 120233 w 2407920"/>
                <a:gd name="connsiteY17" fmla="*/ 729211 h 2407920"/>
                <a:gd name="connsiteX18" fmla="*/ 250951 w 2407920"/>
                <a:gd name="connsiteY18" fmla="*/ 502799 h 2407920"/>
                <a:gd name="connsiteX19" fmla="*/ 606201 w 2407920"/>
                <a:gd name="connsiteY19" fmla="*/ 609865 h 2407920"/>
                <a:gd name="connsiteX20" fmla="*/ 988338 w 2407920"/>
                <a:gd name="connsiteY20" fmla="*/ 389238 h 2407920"/>
                <a:gd name="connsiteX21" fmla="*/ 1073241 w 2407920"/>
                <a:gd name="connsiteY21" fmla="*/ 28050 h 2407920"/>
                <a:gd name="connsiteX22" fmla="*/ 1334679 w 2407920"/>
                <a:gd name="connsiteY22" fmla="*/ 28050 h 2407920"/>
                <a:gd name="connsiteX23" fmla="*/ 1419582 w 2407920"/>
                <a:gd name="connsiteY23" fmla="*/ 389238 h 2407920"/>
                <a:gd name="connsiteX24" fmla="*/ 1801719 w 2407920"/>
                <a:gd name="connsiteY24" fmla="*/ 609865 h 2407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407920" h="2407920">
                  <a:moveTo>
                    <a:pt x="1801719" y="609865"/>
                  </a:moveTo>
                  <a:lnTo>
                    <a:pt x="2156969" y="502799"/>
                  </a:lnTo>
                  <a:lnTo>
                    <a:pt x="2287687" y="729211"/>
                  </a:lnTo>
                  <a:lnTo>
                    <a:pt x="2017341" y="983333"/>
                  </a:lnTo>
                  <a:cubicBezTo>
                    <a:pt x="2056529" y="1127807"/>
                    <a:pt x="2056529" y="1280112"/>
                    <a:pt x="2017341" y="1424587"/>
                  </a:cubicBezTo>
                  <a:lnTo>
                    <a:pt x="2287687" y="1678709"/>
                  </a:lnTo>
                  <a:lnTo>
                    <a:pt x="2156969" y="1905121"/>
                  </a:lnTo>
                  <a:lnTo>
                    <a:pt x="1801719" y="1798055"/>
                  </a:lnTo>
                  <a:cubicBezTo>
                    <a:pt x="1696195" y="1904230"/>
                    <a:pt x="1564295" y="1980383"/>
                    <a:pt x="1419582" y="2018682"/>
                  </a:cubicBezTo>
                  <a:lnTo>
                    <a:pt x="1334679" y="2379870"/>
                  </a:lnTo>
                  <a:lnTo>
                    <a:pt x="1073241" y="2379870"/>
                  </a:lnTo>
                  <a:lnTo>
                    <a:pt x="988338" y="2018682"/>
                  </a:lnTo>
                  <a:cubicBezTo>
                    <a:pt x="843625" y="1980383"/>
                    <a:pt x="711725" y="1904230"/>
                    <a:pt x="606201" y="1798055"/>
                  </a:cubicBezTo>
                  <a:lnTo>
                    <a:pt x="250951" y="1905121"/>
                  </a:lnTo>
                  <a:lnTo>
                    <a:pt x="120233" y="1678709"/>
                  </a:lnTo>
                  <a:lnTo>
                    <a:pt x="390579" y="1424587"/>
                  </a:lnTo>
                  <a:cubicBezTo>
                    <a:pt x="351391" y="1280113"/>
                    <a:pt x="351391" y="1127808"/>
                    <a:pt x="390579" y="983333"/>
                  </a:cubicBezTo>
                  <a:lnTo>
                    <a:pt x="120233" y="729211"/>
                  </a:lnTo>
                  <a:lnTo>
                    <a:pt x="250951" y="502799"/>
                  </a:lnTo>
                  <a:lnTo>
                    <a:pt x="606201" y="609865"/>
                  </a:lnTo>
                  <a:cubicBezTo>
                    <a:pt x="711725" y="503690"/>
                    <a:pt x="843625" y="427537"/>
                    <a:pt x="988338" y="389238"/>
                  </a:cubicBezTo>
                  <a:lnTo>
                    <a:pt x="1073241" y="28050"/>
                  </a:lnTo>
                  <a:lnTo>
                    <a:pt x="1334679" y="28050"/>
                  </a:lnTo>
                  <a:lnTo>
                    <a:pt x="1419582" y="389238"/>
                  </a:lnTo>
                  <a:cubicBezTo>
                    <a:pt x="1564295" y="427537"/>
                    <a:pt x="1696195" y="503690"/>
                    <a:pt x="1801719" y="609865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4141" tIns="637805" rIns="634141" bIns="637805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Active</a:t>
              </a: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Directory</a:t>
              </a:r>
              <a:endParaRPr lang="en-US" sz="2200" kern="1200" dirty="0"/>
            </a:p>
          </p:txBody>
        </p:sp>
        <p:sp>
          <p:nvSpPr>
            <p:cNvPr id="5" name="Freeform 4"/>
            <p:cNvSpPr/>
            <p:nvPr/>
          </p:nvSpPr>
          <p:spPr>
            <a:xfrm>
              <a:off x="3275837" y="457199"/>
              <a:ext cx="2889504" cy="2889504"/>
            </a:xfrm>
            <a:custGeom>
              <a:avLst/>
              <a:gdLst>
                <a:gd name="connsiteX0" fmla="*/ 1765317 w 2359270"/>
                <a:gd name="connsiteY0" fmla="*/ 597543 h 2359270"/>
                <a:gd name="connsiteX1" fmla="*/ 2113389 w 2359270"/>
                <a:gd name="connsiteY1" fmla="*/ 492641 h 2359270"/>
                <a:gd name="connsiteX2" fmla="*/ 2241466 w 2359270"/>
                <a:gd name="connsiteY2" fmla="*/ 714478 h 2359270"/>
                <a:gd name="connsiteX3" fmla="*/ 1976582 w 2359270"/>
                <a:gd name="connsiteY3" fmla="*/ 963466 h 2359270"/>
                <a:gd name="connsiteX4" fmla="*/ 1976582 w 2359270"/>
                <a:gd name="connsiteY4" fmla="*/ 1395805 h 2359270"/>
                <a:gd name="connsiteX5" fmla="*/ 2241466 w 2359270"/>
                <a:gd name="connsiteY5" fmla="*/ 1644792 h 2359270"/>
                <a:gd name="connsiteX6" fmla="*/ 2113389 w 2359270"/>
                <a:gd name="connsiteY6" fmla="*/ 1866629 h 2359270"/>
                <a:gd name="connsiteX7" fmla="*/ 1765317 w 2359270"/>
                <a:gd name="connsiteY7" fmla="*/ 1761727 h 2359270"/>
                <a:gd name="connsiteX8" fmla="*/ 1390901 w 2359270"/>
                <a:gd name="connsiteY8" fmla="*/ 1977896 h 2359270"/>
                <a:gd name="connsiteX9" fmla="*/ 1307713 w 2359270"/>
                <a:gd name="connsiteY9" fmla="*/ 2331787 h 2359270"/>
                <a:gd name="connsiteX10" fmla="*/ 1051557 w 2359270"/>
                <a:gd name="connsiteY10" fmla="*/ 2331787 h 2359270"/>
                <a:gd name="connsiteX11" fmla="*/ 968369 w 2359270"/>
                <a:gd name="connsiteY11" fmla="*/ 1977896 h 2359270"/>
                <a:gd name="connsiteX12" fmla="*/ 593953 w 2359270"/>
                <a:gd name="connsiteY12" fmla="*/ 1761727 h 2359270"/>
                <a:gd name="connsiteX13" fmla="*/ 245881 w 2359270"/>
                <a:gd name="connsiteY13" fmla="*/ 1866629 h 2359270"/>
                <a:gd name="connsiteX14" fmla="*/ 117804 w 2359270"/>
                <a:gd name="connsiteY14" fmla="*/ 1644792 h 2359270"/>
                <a:gd name="connsiteX15" fmla="*/ 382688 w 2359270"/>
                <a:gd name="connsiteY15" fmla="*/ 1395804 h 2359270"/>
                <a:gd name="connsiteX16" fmla="*/ 382688 w 2359270"/>
                <a:gd name="connsiteY16" fmla="*/ 963465 h 2359270"/>
                <a:gd name="connsiteX17" fmla="*/ 117804 w 2359270"/>
                <a:gd name="connsiteY17" fmla="*/ 714478 h 2359270"/>
                <a:gd name="connsiteX18" fmla="*/ 245881 w 2359270"/>
                <a:gd name="connsiteY18" fmla="*/ 492641 h 2359270"/>
                <a:gd name="connsiteX19" fmla="*/ 593953 w 2359270"/>
                <a:gd name="connsiteY19" fmla="*/ 597543 h 2359270"/>
                <a:gd name="connsiteX20" fmla="*/ 968369 w 2359270"/>
                <a:gd name="connsiteY20" fmla="*/ 381374 h 2359270"/>
                <a:gd name="connsiteX21" fmla="*/ 1051557 w 2359270"/>
                <a:gd name="connsiteY21" fmla="*/ 27483 h 2359270"/>
                <a:gd name="connsiteX22" fmla="*/ 1307713 w 2359270"/>
                <a:gd name="connsiteY22" fmla="*/ 27483 h 2359270"/>
                <a:gd name="connsiteX23" fmla="*/ 1390901 w 2359270"/>
                <a:gd name="connsiteY23" fmla="*/ 381374 h 2359270"/>
                <a:gd name="connsiteX24" fmla="*/ 1765317 w 2359270"/>
                <a:gd name="connsiteY24" fmla="*/ 597543 h 2359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359270" h="2359270">
                  <a:moveTo>
                    <a:pt x="1518537" y="596784"/>
                  </a:moveTo>
                  <a:lnTo>
                    <a:pt x="1770885" y="440495"/>
                  </a:lnTo>
                  <a:lnTo>
                    <a:pt x="1918775" y="588386"/>
                  </a:lnTo>
                  <a:lnTo>
                    <a:pt x="1762485" y="840733"/>
                  </a:lnTo>
                  <a:cubicBezTo>
                    <a:pt x="1822681" y="944260"/>
                    <a:pt x="1854217" y="1061952"/>
                    <a:pt x="1853849" y="1181708"/>
                  </a:cubicBezTo>
                  <a:lnTo>
                    <a:pt x="2115374" y="1322101"/>
                  </a:lnTo>
                  <a:lnTo>
                    <a:pt x="2061242" y="1524125"/>
                  </a:lnTo>
                  <a:lnTo>
                    <a:pt x="1764558" y="1514947"/>
                  </a:lnTo>
                  <a:cubicBezTo>
                    <a:pt x="1705000" y="1618842"/>
                    <a:pt x="1618842" y="1704999"/>
                    <a:pt x="1514948" y="1764558"/>
                  </a:cubicBezTo>
                  <a:lnTo>
                    <a:pt x="1524125" y="2061243"/>
                  </a:lnTo>
                  <a:lnTo>
                    <a:pt x="1322101" y="2115375"/>
                  </a:lnTo>
                  <a:lnTo>
                    <a:pt x="1181707" y="1853849"/>
                  </a:lnTo>
                  <a:cubicBezTo>
                    <a:pt x="1061952" y="1854218"/>
                    <a:pt x="944260" y="1822682"/>
                    <a:pt x="840733" y="1762486"/>
                  </a:cubicBezTo>
                  <a:lnTo>
                    <a:pt x="588385" y="1918775"/>
                  </a:lnTo>
                  <a:lnTo>
                    <a:pt x="440495" y="1770884"/>
                  </a:lnTo>
                  <a:lnTo>
                    <a:pt x="596785" y="1518537"/>
                  </a:lnTo>
                  <a:cubicBezTo>
                    <a:pt x="536589" y="1415010"/>
                    <a:pt x="505053" y="1297318"/>
                    <a:pt x="505421" y="1177562"/>
                  </a:cubicBezTo>
                  <a:lnTo>
                    <a:pt x="243896" y="1037169"/>
                  </a:lnTo>
                  <a:lnTo>
                    <a:pt x="298028" y="835145"/>
                  </a:lnTo>
                  <a:lnTo>
                    <a:pt x="594712" y="844323"/>
                  </a:lnTo>
                  <a:cubicBezTo>
                    <a:pt x="654270" y="740428"/>
                    <a:pt x="740428" y="654271"/>
                    <a:pt x="844322" y="594712"/>
                  </a:cubicBezTo>
                  <a:lnTo>
                    <a:pt x="835145" y="298027"/>
                  </a:lnTo>
                  <a:lnTo>
                    <a:pt x="1037169" y="243895"/>
                  </a:lnTo>
                  <a:lnTo>
                    <a:pt x="1177563" y="505421"/>
                  </a:lnTo>
                  <a:cubicBezTo>
                    <a:pt x="1297318" y="505052"/>
                    <a:pt x="1415010" y="536588"/>
                    <a:pt x="1518537" y="596784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0515" tIns="810514" rIns="810513" bIns="810514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Office 365</a:t>
              </a:r>
              <a:endParaRPr lang="en-US" sz="2200" kern="1200" dirty="0"/>
            </a:p>
          </p:txBody>
        </p:sp>
        <p:sp>
          <p:nvSpPr>
            <p:cNvPr id="6" name="Circular Arrow 5"/>
            <p:cNvSpPr/>
            <p:nvPr/>
          </p:nvSpPr>
          <p:spPr>
            <a:xfrm>
              <a:off x="3884555" y="2654739"/>
              <a:ext cx="4237939" cy="4237939"/>
            </a:xfrm>
            <a:prstGeom prst="circularArrow">
              <a:avLst>
                <a:gd name="adj1" fmla="val 4688"/>
                <a:gd name="adj2" fmla="val 299029"/>
                <a:gd name="adj3" fmla="val 2547501"/>
                <a:gd name="adj4" fmla="val 15795353"/>
                <a:gd name="adj5" fmla="val 5469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Shape 6"/>
            <p:cNvSpPr/>
            <p:nvPr/>
          </p:nvSpPr>
          <p:spPr>
            <a:xfrm>
              <a:off x="1765835" y="1842920"/>
              <a:ext cx="3079127" cy="3079127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Circular Arrow 7"/>
            <p:cNvSpPr/>
            <p:nvPr/>
          </p:nvSpPr>
          <p:spPr>
            <a:xfrm>
              <a:off x="2995231" y="197714"/>
              <a:ext cx="3319919" cy="3319919"/>
            </a:xfrm>
            <a:prstGeom prst="circularArrow">
              <a:avLst>
                <a:gd name="adj1" fmla="val 5984"/>
                <a:gd name="adj2" fmla="val 394124"/>
                <a:gd name="adj3" fmla="val 13313824"/>
                <a:gd name="adj4" fmla="val 10508221"/>
                <a:gd name="adj5" fmla="val 6981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10" name="TextBox 9"/>
          <p:cNvSpPr txBox="1"/>
          <p:nvPr/>
        </p:nvSpPr>
        <p:spPr>
          <a:xfrm>
            <a:off x="5237205" y="1371603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Ellucian Colleague as the “system of record” to manage Active Directory and Office 365 Accounts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25</a:t>
            </a:fld>
            <a:endParaRPr lang="en-US" dirty="0"/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51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741285"/>
          </a:xfrm>
        </p:spPr>
        <p:txBody>
          <a:bodyPr>
            <a:normAutofit/>
          </a:bodyPr>
          <a:lstStyle/>
          <a:p>
            <a:r>
              <a:rPr lang="en-US" dirty="0" smtClean="0"/>
              <a:t>Using Ellucian Colleague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7275" y="2743200"/>
            <a:ext cx="7315200" cy="3844327"/>
          </a:xfrm>
        </p:spPr>
        <p:txBody>
          <a:bodyPr>
            <a:normAutofit/>
          </a:bodyPr>
          <a:lstStyle/>
          <a:p>
            <a:r>
              <a:rPr lang="en-US" dirty="0" smtClean="0"/>
              <a:t>Employee data extracted from Colleague</a:t>
            </a:r>
          </a:p>
          <a:p>
            <a:pPr lvl="1"/>
            <a:r>
              <a:rPr lang="en-US" dirty="0" smtClean="0"/>
              <a:t>Used to update Active Directory every day</a:t>
            </a:r>
          </a:p>
          <a:p>
            <a:pPr lvl="1"/>
            <a:r>
              <a:rPr lang="en-US" dirty="0" smtClean="0"/>
              <a:t>AD automatically sync’s to Office 365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Using Colleague data for:</a:t>
            </a:r>
          </a:p>
          <a:p>
            <a:pPr lvl="1"/>
            <a:r>
              <a:rPr lang="en-US" dirty="0" smtClean="0"/>
              <a:t>New hires, separations, retirements</a:t>
            </a:r>
          </a:p>
          <a:p>
            <a:pPr lvl="1"/>
            <a:r>
              <a:rPr lang="en-US" dirty="0" smtClean="0"/>
              <a:t>To automatically populate the Dynamic Distribution Lists </a:t>
            </a:r>
          </a:p>
          <a:p>
            <a:pPr lvl="1"/>
            <a:r>
              <a:rPr lang="en-US" dirty="0" smtClean="0"/>
              <a:t>Annual purge of email accounts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0" y="829860"/>
            <a:ext cx="457201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08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4" y="152402"/>
            <a:ext cx="8229601" cy="6619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27</a:t>
            </a:fld>
            <a:endParaRPr lang="en-US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534405" y="152403"/>
            <a:ext cx="457195" cy="457198"/>
          </a:xfrm>
        </p:spPr>
        <p:txBody>
          <a:bodyPr/>
          <a:lstStyle/>
          <a:p>
            <a:r>
              <a:rPr lang="en-US" dirty="0" smtClean="0"/>
              <a:t>27</a:t>
            </a:r>
          </a:p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11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7412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Security </a:t>
            </a:r>
            <a:r>
              <a:rPr lang="en-US" dirty="0"/>
              <a:t>I</a:t>
            </a:r>
            <a:r>
              <a:rPr lang="en-US" dirty="0" smtClean="0"/>
              <a:t>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1"/>
            <a:ext cx="7315200" cy="3870962"/>
          </a:xfrm>
        </p:spPr>
        <p:txBody>
          <a:bodyPr>
            <a:normAutofit/>
          </a:bodyPr>
          <a:lstStyle/>
          <a:p>
            <a:r>
              <a:rPr lang="en-US" dirty="0" smtClean="0"/>
              <a:t>No email accounts</a:t>
            </a:r>
          </a:p>
          <a:p>
            <a:pPr lvl="1"/>
            <a:r>
              <a:rPr lang="en-US" dirty="0" smtClean="0"/>
              <a:t>For Student Employees, Contractors, Volunteers and</a:t>
            </a:r>
          </a:p>
          <a:p>
            <a:pPr lvl="1"/>
            <a:r>
              <a:rPr lang="en-US" dirty="0" smtClean="0"/>
              <a:t>Credit/ ConEd Adjuncts “off-the-payroll” 18 months or more</a:t>
            </a:r>
          </a:p>
          <a:p>
            <a:endParaRPr lang="en-US" dirty="0"/>
          </a:p>
          <a:p>
            <a:r>
              <a:rPr lang="en-US" dirty="0"/>
              <a:t>Deletion of email after 3 years</a:t>
            </a:r>
          </a:p>
          <a:p>
            <a:pPr lvl="1"/>
            <a:r>
              <a:rPr lang="en-US" dirty="0"/>
              <a:t>Automatic deletion on a rolling 3 year schedule</a:t>
            </a:r>
          </a:p>
          <a:p>
            <a:endParaRPr lang="en-US" dirty="0" smtClean="0"/>
          </a:p>
          <a:p>
            <a:r>
              <a:rPr lang="en-US" dirty="0" smtClean="0"/>
              <a:t>Restrictions on Distribution </a:t>
            </a:r>
            <a:r>
              <a:rPr lang="en-US" dirty="0"/>
              <a:t>Lists</a:t>
            </a:r>
          </a:p>
          <a:p>
            <a:pPr lvl="1"/>
            <a:r>
              <a:rPr lang="en-US" dirty="0" smtClean="0"/>
              <a:t>DLs have </a:t>
            </a:r>
            <a:r>
              <a:rPr lang="en-US" dirty="0"/>
              <a:t>a moderator and </a:t>
            </a:r>
            <a:r>
              <a:rPr lang="en-US" dirty="0" smtClean="0"/>
              <a:t>use is limited </a:t>
            </a:r>
            <a:r>
              <a:rPr lang="en-US" dirty="0"/>
              <a:t>to selected </a:t>
            </a:r>
            <a:r>
              <a:rPr lang="en-US" dirty="0" smtClean="0"/>
              <a:t>employees</a:t>
            </a:r>
          </a:p>
          <a:p>
            <a:pPr marL="320040" lvl="1" indent="0">
              <a:buNone/>
            </a:pPr>
            <a:endParaRPr lang="en-US" dirty="0" smtClean="0"/>
          </a:p>
          <a:p>
            <a:r>
              <a:rPr lang="en-US" dirty="0" smtClean="0"/>
              <a:t>Auto-Forwarding to other Email Systems – blocked</a:t>
            </a:r>
          </a:p>
          <a:p>
            <a:endParaRPr lang="en-US" dirty="0"/>
          </a:p>
          <a:p>
            <a:endParaRPr lang="en-US" dirty="0" smtClean="0"/>
          </a:p>
          <a:p>
            <a:pPr marL="320040" lvl="1" indent="0">
              <a:buNone/>
            </a:pPr>
            <a:endParaRPr 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799" y="829860"/>
            <a:ext cx="457201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46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Office 365 Academic Plan </a:t>
            </a:r>
            <a:r>
              <a:rPr lang="en-US" dirty="0" smtClean="0"/>
              <a:t>A2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More features in current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3048000"/>
            <a:ext cx="3566160" cy="3288792"/>
          </a:xfrm>
        </p:spPr>
        <p:txBody>
          <a:bodyPr/>
          <a:lstStyle/>
          <a:p>
            <a:r>
              <a:rPr lang="en-US" dirty="0" smtClean="0"/>
              <a:t>We implemented:</a:t>
            </a:r>
          </a:p>
          <a:p>
            <a:pPr lvl="1"/>
            <a:r>
              <a:rPr lang="en-US" dirty="0" smtClean="0"/>
              <a:t>Exchange plan 1</a:t>
            </a:r>
          </a:p>
          <a:p>
            <a:endParaRPr lang="en-US" dirty="0" smtClean="0"/>
          </a:p>
          <a:p>
            <a:r>
              <a:rPr lang="en-US" dirty="0" smtClean="0"/>
              <a:t>Subscribed to 5 licenses of Exchange Plan 2 to get</a:t>
            </a:r>
          </a:p>
          <a:p>
            <a:pPr lvl="1"/>
            <a:r>
              <a:rPr lang="en-US" dirty="0" smtClean="0"/>
              <a:t>Legal Hold</a:t>
            </a:r>
          </a:p>
          <a:p>
            <a:pPr lvl="1"/>
            <a:r>
              <a:rPr lang="en-US" dirty="0" smtClean="0"/>
              <a:t>Can assign the 5 licenses to any 5 email accounts</a:t>
            </a:r>
          </a:p>
          <a:p>
            <a:pPr lvl="1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3048000"/>
            <a:ext cx="3566160" cy="3290890"/>
          </a:xfrm>
        </p:spPr>
        <p:txBody>
          <a:bodyPr/>
          <a:lstStyle/>
          <a:p>
            <a:r>
              <a:rPr lang="en-US" dirty="0" smtClean="0"/>
              <a:t>Also available in Plan A2</a:t>
            </a:r>
          </a:p>
          <a:p>
            <a:pPr lvl="1"/>
            <a:r>
              <a:rPr lang="en-US" dirty="0" smtClean="0"/>
              <a:t>SharePoint </a:t>
            </a:r>
            <a:r>
              <a:rPr lang="en-US" dirty="0"/>
              <a:t>Plan </a:t>
            </a:r>
            <a:r>
              <a:rPr lang="en-US" dirty="0" smtClean="0"/>
              <a:t>1</a:t>
            </a:r>
          </a:p>
          <a:p>
            <a:pPr lvl="1"/>
            <a:r>
              <a:rPr lang="en-US" dirty="0" smtClean="0"/>
              <a:t>Lync </a:t>
            </a:r>
            <a:r>
              <a:rPr lang="en-US" dirty="0"/>
              <a:t>Plan </a:t>
            </a:r>
            <a:r>
              <a:rPr lang="en-US" dirty="0" smtClean="0"/>
              <a:t>1</a:t>
            </a:r>
          </a:p>
          <a:p>
            <a:pPr lvl="1"/>
            <a:r>
              <a:rPr lang="en-US" dirty="0" smtClean="0"/>
              <a:t>Office </a:t>
            </a:r>
            <a:r>
              <a:rPr lang="en-US" dirty="0"/>
              <a:t>Web </a:t>
            </a:r>
            <a:r>
              <a:rPr lang="en-US" dirty="0" smtClean="0"/>
              <a:t>Apps</a:t>
            </a:r>
          </a:p>
          <a:p>
            <a:pPr marL="320040" lvl="1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29</a:t>
            </a:fld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51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Employee Email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Decision:  January 2012</a:t>
            </a:r>
          </a:p>
          <a:p>
            <a:r>
              <a:rPr lang="en-US" dirty="0" smtClean="0"/>
              <a:t>Novell GroupWise </a:t>
            </a:r>
            <a:r>
              <a:rPr lang="en-US" dirty="0"/>
              <a:t>6.5 (9 years old</a:t>
            </a:r>
            <a:r>
              <a:rPr lang="en-US" dirty="0" smtClean="0"/>
              <a:t>) - obsolete</a:t>
            </a:r>
          </a:p>
          <a:p>
            <a:pPr lvl="1"/>
            <a:r>
              <a:rPr lang="en-US" dirty="0" smtClean="0"/>
              <a:t>Lacked full integration with MS Office</a:t>
            </a:r>
          </a:p>
          <a:p>
            <a:pPr lvl="1"/>
            <a:r>
              <a:rPr lang="en-US" dirty="0" smtClean="0"/>
              <a:t>Incompatible with Windows 7</a:t>
            </a:r>
          </a:p>
          <a:p>
            <a:pPr lvl="1"/>
            <a:r>
              <a:rPr lang="en-US" dirty="0" smtClean="0"/>
              <a:t>Frequent downtime due to infrastructure problems</a:t>
            </a:r>
          </a:p>
          <a:p>
            <a:pPr lvl="1"/>
            <a:r>
              <a:rPr lang="en-US" dirty="0" smtClean="0"/>
              <a:t>Email Administration maintenance skills – limited to one shift</a:t>
            </a:r>
          </a:p>
          <a:p>
            <a:pPr lvl="1"/>
            <a:r>
              <a:rPr lang="en-US" dirty="0" smtClean="0"/>
              <a:t>End-User skills – held in the past by old technology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75601" y="829860"/>
            <a:ext cx="406399" cy="301227"/>
          </a:xfrm>
        </p:spPr>
        <p:txBody>
          <a:bodyPr/>
          <a:lstStyle/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92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97" y="609600"/>
            <a:ext cx="781516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30</a:t>
            </a:fld>
            <a:endParaRPr lang="en-US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458200" y="1143000"/>
            <a:ext cx="685800" cy="533400"/>
          </a:xfrm>
        </p:spPr>
        <p:txBody>
          <a:bodyPr/>
          <a:lstStyle/>
          <a:p>
            <a:r>
              <a:rPr lang="en-US" dirty="0" smtClean="0"/>
              <a:t>30</a:t>
            </a:r>
          </a:p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24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457200"/>
          </a:xfrm>
        </p:spPr>
        <p:txBody>
          <a:bodyPr/>
          <a:lstStyle/>
          <a:p>
            <a:r>
              <a:rPr lang="en-US" dirty="0" smtClean="0"/>
              <a:t>New Features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533400"/>
          </a:xfrm>
        </p:spPr>
        <p:txBody>
          <a:bodyPr/>
          <a:lstStyle/>
          <a:p>
            <a:r>
              <a:rPr lang="en-US" dirty="0" smtClean="0"/>
              <a:t>New Features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Release of Office 365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914400" y="3200400"/>
            <a:ext cx="3566160" cy="3136392"/>
          </a:xfrm>
        </p:spPr>
        <p:txBody>
          <a:bodyPr>
            <a:normAutofit/>
          </a:bodyPr>
          <a:lstStyle/>
          <a:p>
            <a:r>
              <a:rPr lang="en-US" dirty="0" smtClean="0"/>
              <a:t>Office on Demand - stream Office to end-points</a:t>
            </a:r>
          </a:p>
          <a:p>
            <a:r>
              <a:rPr lang="en-US" dirty="0" smtClean="0"/>
              <a:t>Site Mailboxes – docs and email sync’d to SharePoint</a:t>
            </a:r>
          </a:p>
          <a:p>
            <a:r>
              <a:rPr lang="en-US" dirty="0" smtClean="0"/>
              <a:t>Data Loss Prevention</a:t>
            </a:r>
          </a:p>
          <a:p>
            <a:r>
              <a:rPr lang="en-US" dirty="0" smtClean="0"/>
              <a:t>eDiscovery Center</a:t>
            </a:r>
          </a:p>
          <a:p>
            <a:r>
              <a:rPr lang="en-US" dirty="0" smtClean="0"/>
              <a:t>Context tracking - what people are working 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4681727" y="3276600"/>
            <a:ext cx="3566160" cy="306019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Work across Time Zones</a:t>
            </a:r>
          </a:p>
          <a:p>
            <a:r>
              <a:rPr lang="en-US" dirty="0" smtClean="0"/>
              <a:t>Data governance / protection policies in </a:t>
            </a:r>
            <a:r>
              <a:rPr lang="en-US" dirty="0" smtClean="0"/>
              <a:t>SharePoint</a:t>
            </a:r>
            <a:endParaRPr lang="en-US" dirty="0" smtClean="0"/>
          </a:p>
          <a:p>
            <a:r>
              <a:rPr lang="en-US" dirty="0" smtClean="0"/>
              <a:t>Lync Meeting – HD video, VOIP, IM, desktop &amp; doc sharing using the browser-based Lync web app</a:t>
            </a:r>
          </a:p>
          <a:p>
            <a:r>
              <a:rPr lang="en-US" dirty="0" smtClean="0"/>
              <a:t>More details here…</a:t>
            </a:r>
          </a:p>
          <a:p>
            <a:r>
              <a:rPr lang="en-US" dirty="0" smtClean="0"/>
              <a:t>www.microsoft.com/office/preview/en/office-365-enterprise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31</a:t>
            </a:fld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81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Good Decisions</a:t>
            </a:r>
          </a:p>
          <a:p>
            <a:pPr lvl="1"/>
            <a:r>
              <a:rPr lang="en-US" dirty="0" smtClean="0"/>
              <a:t>Replace GroupWise with Outlook / Exchange</a:t>
            </a:r>
          </a:p>
          <a:p>
            <a:pPr lvl="1"/>
            <a:r>
              <a:rPr lang="en-US" dirty="0" smtClean="0"/>
              <a:t>Office </a:t>
            </a:r>
            <a:r>
              <a:rPr lang="en-US" dirty="0"/>
              <a:t>365 </a:t>
            </a:r>
            <a:r>
              <a:rPr lang="en-US" dirty="0" smtClean="0"/>
              <a:t>in the Cloud</a:t>
            </a:r>
          </a:p>
          <a:p>
            <a:pPr marL="320040" lvl="1" indent="0">
              <a:buNone/>
            </a:pPr>
            <a:endParaRPr lang="en-US" dirty="0" smtClean="0"/>
          </a:p>
          <a:p>
            <a:r>
              <a:rPr lang="en-US" dirty="0" smtClean="0"/>
              <a:t>Users </a:t>
            </a:r>
            <a:r>
              <a:rPr lang="en-US" dirty="0"/>
              <a:t>like it, IT likes </a:t>
            </a:r>
            <a:r>
              <a:rPr lang="en-US" dirty="0" smtClean="0"/>
              <a:t>it</a:t>
            </a:r>
          </a:p>
          <a:p>
            <a:endParaRPr lang="en-US" dirty="0"/>
          </a:p>
          <a:p>
            <a:r>
              <a:rPr lang="en-US" dirty="0" smtClean="0"/>
              <a:t>IT looking for additional Cloud opportunities</a:t>
            </a:r>
          </a:p>
          <a:p>
            <a:pPr marL="4572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32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0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Your Questions, Observations,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4800" dirty="0" smtClean="0"/>
              <a:t>Thank you</a:t>
            </a:r>
          </a:p>
          <a:p>
            <a:pPr marL="45720" indent="0" algn="ctr">
              <a:buNone/>
            </a:pPr>
            <a:r>
              <a:rPr lang="en-US" sz="4300" dirty="0" smtClean="0">
                <a:hlinkClick r:id="rId2"/>
              </a:rPr>
              <a:t>jrossmeier@pgcc.edu</a:t>
            </a:r>
            <a:endParaRPr lang="en-US" sz="4300" dirty="0" smtClean="0"/>
          </a:p>
          <a:p>
            <a:pPr marL="45720" indent="0" algn="ctr">
              <a:buNone/>
            </a:pPr>
            <a:r>
              <a:rPr lang="en-US" sz="4300" dirty="0" smtClean="0">
                <a:hlinkClick r:id="rId3"/>
              </a:rPr>
              <a:t>rgould@pgcc.edu</a:t>
            </a:r>
            <a:endParaRPr lang="en-US" sz="4300" dirty="0" smtClean="0"/>
          </a:p>
          <a:p>
            <a:pPr marL="45720" indent="0" algn="ctr">
              <a:buNone/>
            </a:pPr>
            <a:endParaRPr lang="en-US" sz="4300" dirty="0" smtClean="0"/>
          </a:p>
          <a:p>
            <a:pPr marL="45720" indent="0" algn="ctr">
              <a:buNone/>
            </a:pPr>
            <a:endParaRPr lang="en-US" sz="4300" dirty="0" smtClean="0"/>
          </a:p>
          <a:p>
            <a:pPr marL="45720" indent="0" algn="ctr">
              <a:buNone/>
            </a:pPr>
            <a:endParaRPr lang="en-US" sz="4800" dirty="0"/>
          </a:p>
          <a:p>
            <a:pPr marL="45720" indent="0" algn="ctr">
              <a:buNone/>
            </a:pPr>
            <a:endParaRPr lang="en-US" sz="48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5486400"/>
            <a:ext cx="269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33</a:t>
            </a:fld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24801" y="829860"/>
            <a:ext cx="457200" cy="301227"/>
          </a:xfrm>
        </p:spPr>
        <p:txBody>
          <a:bodyPr/>
          <a:lstStyle/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8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6650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1"/>
            <a:ext cx="7315200" cy="3947162"/>
          </a:xfrm>
        </p:spPr>
        <p:txBody>
          <a:bodyPr>
            <a:normAutofit/>
          </a:bodyPr>
          <a:lstStyle/>
          <a:p>
            <a:r>
              <a:rPr lang="en-US" dirty="0" smtClean="0"/>
              <a:t>Improve the status quo</a:t>
            </a:r>
          </a:p>
          <a:p>
            <a:pPr lvl="1"/>
            <a:r>
              <a:rPr lang="en-US" dirty="0" smtClean="0"/>
              <a:t>Continue based upon legacy decisions</a:t>
            </a:r>
          </a:p>
          <a:p>
            <a:pPr lvl="1"/>
            <a:r>
              <a:rPr lang="en-US" dirty="0" smtClean="0"/>
              <a:t>Stay </a:t>
            </a:r>
            <a:r>
              <a:rPr lang="en-US" dirty="0"/>
              <a:t>with Novell </a:t>
            </a:r>
            <a:r>
              <a:rPr lang="en-US" dirty="0" smtClean="0"/>
              <a:t>and GroupWise - upgrade </a:t>
            </a:r>
            <a:r>
              <a:rPr lang="en-US" dirty="0"/>
              <a:t>to latest </a:t>
            </a:r>
            <a:r>
              <a:rPr lang="en-US" dirty="0" smtClean="0"/>
              <a:t>release</a:t>
            </a:r>
          </a:p>
          <a:p>
            <a:pPr lvl="1"/>
            <a:r>
              <a:rPr lang="en-US" dirty="0" smtClean="0"/>
              <a:t>Easy </a:t>
            </a:r>
            <a:r>
              <a:rPr lang="en-US" dirty="0"/>
              <a:t>to accomplish </a:t>
            </a:r>
            <a:r>
              <a:rPr lang="en-US" dirty="0" smtClean="0"/>
              <a:t> - but little technological advancement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Do something Strategic/ Transformational</a:t>
            </a:r>
          </a:p>
          <a:p>
            <a:pPr lvl="1"/>
            <a:r>
              <a:rPr lang="en-US" dirty="0" smtClean="0"/>
              <a:t>Replace earlier decisions (abandon the past)</a:t>
            </a:r>
          </a:p>
          <a:p>
            <a:pPr lvl="1"/>
            <a:r>
              <a:rPr lang="en-US" dirty="0" smtClean="0"/>
              <a:t>Change to Microsoft and Outlook / Exchange – YES !</a:t>
            </a:r>
          </a:p>
          <a:p>
            <a:pPr lvl="1"/>
            <a:r>
              <a:rPr lang="en-US" dirty="0" smtClean="0"/>
              <a:t>Change from on-site to the Microsoft Cloud – MAYBE ?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75601" y="829860"/>
            <a:ext cx="406399" cy="301227"/>
          </a:xfrm>
        </p:spPr>
        <p:txBody>
          <a:bodyPr/>
          <a:lstStyle/>
          <a:p>
            <a:r>
              <a:rPr lang="en-US" dirty="0" smtClean="0"/>
              <a:t>JR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3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79798697"/>
              </p:ext>
            </p:extLst>
          </p:nvPr>
        </p:nvGraphicFramePr>
        <p:xfrm>
          <a:off x="365760" y="228600"/>
          <a:ext cx="841248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75601" y="829860"/>
            <a:ext cx="406399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01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Technology Strategies</a:t>
            </a:r>
            <a:br>
              <a:rPr lang="en-US" dirty="0" smtClean="0"/>
            </a:br>
            <a:r>
              <a:rPr lang="en-US" dirty="0" smtClean="0"/>
              <a:t>Satisfied by Outlook /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World-Class Providers</a:t>
            </a:r>
          </a:p>
          <a:p>
            <a:r>
              <a:rPr lang="en-US" dirty="0"/>
              <a:t>Enterprise Class Products</a:t>
            </a:r>
          </a:p>
          <a:p>
            <a:r>
              <a:rPr lang="en-US" dirty="0" smtClean="0"/>
              <a:t>*Market-Leading Products and Services</a:t>
            </a:r>
          </a:p>
          <a:p>
            <a:r>
              <a:rPr lang="en-US" dirty="0" smtClean="0"/>
              <a:t>*Integration with Microsoft Core Roadmap</a:t>
            </a:r>
          </a:p>
          <a:p>
            <a:r>
              <a:rPr lang="en-US" dirty="0" smtClean="0"/>
              <a:t>*Long-lived solutions</a:t>
            </a:r>
          </a:p>
          <a:p>
            <a:r>
              <a:rPr lang="en-US" dirty="0" smtClean="0"/>
              <a:t>*Integrated with other College technology plans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Integration with other Office 365 services</a:t>
            </a:r>
            <a:endParaRPr lang="en-US" dirty="0"/>
          </a:p>
          <a:p>
            <a:pPr lvl="1"/>
            <a:r>
              <a:rPr lang="en-US" dirty="0"/>
              <a:t>SharePoint Online</a:t>
            </a:r>
          </a:p>
          <a:p>
            <a:pPr lvl="1"/>
            <a:r>
              <a:rPr lang="en-US" dirty="0"/>
              <a:t>Office Web Parts</a:t>
            </a:r>
          </a:p>
          <a:p>
            <a:pPr lvl="1"/>
            <a:r>
              <a:rPr lang="en-US" dirty="0"/>
              <a:t>LYNC </a:t>
            </a:r>
            <a:r>
              <a:rPr lang="en-US" dirty="0" smtClean="0"/>
              <a:t>Conferencing</a:t>
            </a:r>
          </a:p>
          <a:p>
            <a:r>
              <a:rPr lang="en-US" dirty="0"/>
              <a:t>Outsource Commodity </a:t>
            </a:r>
            <a:r>
              <a:rPr lang="en-US" dirty="0" smtClean="0"/>
              <a:t>Technologies</a:t>
            </a:r>
          </a:p>
          <a:p>
            <a:r>
              <a:rPr lang="en-US" dirty="0" smtClean="0"/>
              <a:t>*Minimal/No Customization</a:t>
            </a:r>
            <a:endParaRPr lang="en-US" dirty="0"/>
          </a:p>
          <a:p>
            <a:r>
              <a:rPr lang="en-US" dirty="0"/>
              <a:t>IT skills already in-house or readily available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75601" y="829860"/>
            <a:ext cx="406399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3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for the End-User</a:t>
            </a:r>
            <a:br>
              <a:rPr lang="en-US" dirty="0" smtClean="0"/>
            </a:br>
            <a:r>
              <a:rPr lang="en-US" dirty="0" smtClean="0"/>
              <a:t>Provided by Outlook /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Up-to-date Technology</a:t>
            </a:r>
          </a:p>
          <a:p>
            <a:r>
              <a:rPr lang="en-US" dirty="0" smtClean="0"/>
              <a:t>*Integration with MS Office</a:t>
            </a:r>
          </a:p>
          <a:p>
            <a:r>
              <a:rPr lang="en-US" dirty="0" smtClean="0"/>
              <a:t>*Mobile device support</a:t>
            </a:r>
          </a:p>
          <a:p>
            <a:r>
              <a:rPr lang="en-US" dirty="0" smtClean="0"/>
              <a:t>*Outlook Web App for remote access</a:t>
            </a:r>
          </a:p>
          <a:p>
            <a:r>
              <a:rPr lang="en-US" dirty="0" smtClean="0"/>
              <a:t>*Outlook 2011 for MACs</a:t>
            </a:r>
          </a:p>
          <a:p>
            <a:r>
              <a:rPr lang="en-US" dirty="0" smtClean="0"/>
              <a:t>Enables Windows 7, 8</a:t>
            </a:r>
          </a:p>
          <a:p>
            <a:r>
              <a:rPr lang="en-US" dirty="0" smtClean="0"/>
              <a:t>*Satisfy or exceed end-user requirements</a:t>
            </a:r>
          </a:p>
          <a:p>
            <a:endParaRPr lang="en-US" dirty="0" smtClean="0"/>
          </a:p>
          <a:p>
            <a:pPr marL="45720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Easy access to training and Outlook communities</a:t>
            </a:r>
          </a:p>
          <a:p>
            <a:r>
              <a:rPr lang="en-US" dirty="0" smtClean="0"/>
              <a:t>Users approve this change</a:t>
            </a:r>
          </a:p>
          <a:p>
            <a:r>
              <a:rPr lang="en-US" dirty="0" smtClean="0"/>
              <a:t>User skill </a:t>
            </a:r>
            <a:r>
              <a:rPr lang="en-US" dirty="0"/>
              <a:t>requirements are </a:t>
            </a:r>
            <a:r>
              <a:rPr lang="en-US" dirty="0" smtClean="0"/>
              <a:t>reasonable and attainable  </a:t>
            </a:r>
            <a:r>
              <a:rPr lang="en-US" dirty="0"/>
              <a:t>through training and practice; no hiring </a:t>
            </a:r>
            <a:r>
              <a:rPr lang="en-US" dirty="0" smtClean="0"/>
              <a:t>req’d</a:t>
            </a:r>
          </a:p>
          <a:p>
            <a:r>
              <a:rPr lang="en-US" dirty="0" smtClean="0"/>
              <a:t>*Users </a:t>
            </a:r>
            <a:r>
              <a:rPr lang="en-US" dirty="0"/>
              <a:t>will </a:t>
            </a:r>
            <a:r>
              <a:rPr lang="en-US" dirty="0" smtClean="0"/>
              <a:t>experience no or minimal </a:t>
            </a:r>
            <a:r>
              <a:rPr lang="en-US" dirty="0"/>
              <a:t>workload change</a:t>
            </a:r>
          </a:p>
          <a:p>
            <a:endParaRPr lang="en-US" dirty="0" smtClean="0"/>
          </a:p>
          <a:p>
            <a:pPr marL="320040" lvl="1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75601" y="829860"/>
            <a:ext cx="406399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71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6"/>
            <a:ext cx="7315200" cy="741285"/>
          </a:xfrm>
        </p:spPr>
        <p:txBody>
          <a:bodyPr>
            <a:normAutofit/>
          </a:bodyPr>
          <a:lstStyle/>
          <a:p>
            <a:r>
              <a:rPr lang="en-US" dirty="0" smtClean="0"/>
              <a:t>What about the Cloud?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email already in the Cloud</a:t>
            </a:r>
          </a:p>
          <a:p>
            <a:r>
              <a:rPr lang="en-US" dirty="0" smtClean="0"/>
              <a:t>42,000 students using live@edu in the Microsoft Cloud</a:t>
            </a:r>
          </a:p>
          <a:p>
            <a:r>
              <a:rPr lang="en-US" dirty="0" smtClean="0"/>
              <a:t>College </a:t>
            </a:r>
            <a:r>
              <a:rPr lang="en-US" dirty="0"/>
              <a:t>experience with Microsoft student email </a:t>
            </a:r>
            <a:r>
              <a:rPr lang="en-US" dirty="0" smtClean="0"/>
              <a:t>– </a:t>
            </a:r>
            <a:r>
              <a:rPr lang="en-US" i="1" dirty="0" smtClean="0"/>
              <a:t>positive !</a:t>
            </a:r>
            <a:endParaRPr lang="en-US" i="1" dirty="0"/>
          </a:p>
          <a:p>
            <a:r>
              <a:rPr lang="en-US" dirty="0" smtClean="0"/>
              <a:t>Live@edu </a:t>
            </a:r>
            <a:r>
              <a:rPr lang="en-US" dirty="0"/>
              <a:t>scheduled to become Office 365 for </a:t>
            </a:r>
            <a:r>
              <a:rPr lang="en-US" dirty="0" smtClean="0"/>
              <a:t>Students</a:t>
            </a:r>
          </a:p>
          <a:p>
            <a:endParaRPr lang="en-US" dirty="0"/>
          </a:p>
          <a:p>
            <a:r>
              <a:rPr lang="en-US" dirty="0" smtClean="0"/>
              <a:t>What about the email for employees?</a:t>
            </a:r>
          </a:p>
          <a:p>
            <a:r>
              <a:rPr lang="en-US" dirty="0" smtClean="0"/>
              <a:t>Will </a:t>
            </a:r>
            <a:r>
              <a:rPr lang="en-US" dirty="0"/>
              <a:t>IT </a:t>
            </a:r>
            <a:r>
              <a:rPr lang="en-US" dirty="0" smtClean="0"/>
              <a:t>and Users be </a:t>
            </a:r>
            <a:r>
              <a:rPr lang="en-US" dirty="0"/>
              <a:t>better off with or without the Cloud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75601" y="829860"/>
            <a:ext cx="406399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7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for IT</a:t>
            </a:r>
            <a:br>
              <a:rPr lang="en-US" dirty="0" smtClean="0"/>
            </a:br>
            <a:r>
              <a:rPr lang="en-US" dirty="0" smtClean="0"/>
              <a:t>Provided by the Office 365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*24/7/365 operations</a:t>
            </a:r>
          </a:p>
          <a:p>
            <a:r>
              <a:rPr lang="en-US" dirty="0" smtClean="0"/>
              <a:t>*99.9</a:t>
            </a:r>
            <a:r>
              <a:rPr lang="en-US" dirty="0"/>
              <a:t>% </a:t>
            </a:r>
            <a:r>
              <a:rPr lang="en-US" dirty="0" smtClean="0"/>
              <a:t>availability</a:t>
            </a:r>
          </a:p>
          <a:p>
            <a:r>
              <a:rPr lang="en-US" dirty="0" smtClean="0"/>
              <a:t>World-Class datacenter(s)</a:t>
            </a:r>
          </a:p>
          <a:p>
            <a:r>
              <a:rPr lang="en-US" dirty="0" smtClean="0"/>
              <a:t>Infrastructure redundancy</a:t>
            </a:r>
          </a:p>
          <a:p>
            <a:r>
              <a:rPr lang="en-US" dirty="0" smtClean="0"/>
              <a:t>Storage as a service</a:t>
            </a:r>
          </a:p>
          <a:p>
            <a:r>
              <a:rPr lang="en-US" dirty="0" smtClean="0"/>
              <a:t>Performance as a service</a:t>
            </a:r>
          </a:p>
          <a:p>
            <a:r>
              <a:rPr lang="en-US" dirty="0" smtClean="0"/>
              <a:t>Backup and recovery</a:t>
            </a:r>
          </a:p>
          <a:p>
            <a:r>
              <a:rPr lang="en-US" dirty="0" smtClean="0"/>
              <a:t>Patch management</a:t>
            </a:r>
          </a:p>
          <a:p>
            <a:r>
              <a:rPr lang="en-US" dirty="0" smtClean="0"/>
              <a:t>Release management</a:t>
            </a:r>
          </a:p>
          <a:p>
            <a:r>
              <a:rPr lang="en-US" dirty="0" smtClean="0"/>
              <a:t>*System Development</a:t>
            </a:r>
          </a:p>
          <a:p>
            <a:pPr marL="4572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*No </a:t>
            </a:r>
            <a:r>
              <a:rPr lang="en-US" dirty="0"/>
              <a:t>customization needed</a:t>
            </a:r>
          </a:p>
          <a:p>
            <a:r>
              <a:rPr lang="en-US" dirty="0" smtClean="0"/>
              <a:t>Integrated with MS Office</a:t>
            </a:r>
          </a:p>
          <a:p>
            <a:r>
              <a:rPr lang="en-US" dirty="0" smtClean="0"/>
              <a:t>*Integrated with all of O365</a:t>
            </a:r>
          </a:p>
          <a:p>
            <a:r>
              <a:rPr lang="en-US" dirty="0" smtClean="0"/>
              <a:t>Integrated with Office 365 for students</a:t>
            </a:r>
          </a:p>
          <a:p>
            <a:r>
              <a:rPr lang="en-US" dirty="0" smtClean="0"/>
              <a:t>Integrated with Microsoft core roadmap</a:t>
            </a:r>
          </a:p>
          <a:p>
            <a:r>
              <a:rPr lang="en-US" dirty="0" smtClean="0"/>
              <a:t>*Cost is reasonable or better</a:t>
            </a:r>
          </a:p>
          <a:p>
            <a:pPr marL="45720" indent="0">
              <a:buNone/>
            </a:pP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930"/>
            <a:ext cx="8382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8619"/>
            <a:ext cx="2362200" cy="740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B5E4-A27C-42CD-AFCC-8785C1D199DF}" type="slidenum">
              <a:rPr lang="en-US" smtClean="0"/>
              <a:t>9</a:t>
            </a:fld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975601" y="829860"/>
            <a:ext cx="406399" cy="301227"/>
          </a:xfrm>
        </p:spPr>
        <p:txBody>
          <a:bodyPr/>
          <a:lstStyle/>
          <a:p>
            <a:r>
              <a:rPr lang="en-US" dirty="0" smtClean="0"/>
              <a:t>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Custom 1">
      <a:dk1>
        <a:srgbClr val="CC33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28514</TotalTime>
  <Words>1451</Words>
  <Application>Microsoft Office PowerPoint</Application>
  <PresentationFormat>On-screen Show (4:3)</PresentationFormat>
  <Paragraphs>404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Perspective</vt:lpstr>
      <vt:lpstr>Moving Employee Email to the Cloud with Microsoft Office 365</vt:lpstr>
      <vt:lpstr>About the College</vt:lpstr>
      <vt:lpstr>Employee Email </vt:lpstr>
      <vt:lpstr>Alternatives</vt:lpstr>
      <vt:lpstr>PowerPoint Presentation</vt:lpstr>
      <vt:lpstr>Technology Strategies Satisfied by Outlook / Exchange</vt:lpstr>
      <vt:lpstr>Benefits for the End-User Provided by Outlook / Exchange</vt:lpstr>
      <vt:lpstr>What about the Cloud?</vt:lpstr>
      <vt:lpstr>Benefits for IT Provided by the Office 365 Cloud</vt:lpstr>
      <vt:lpstr>Benefits for End-Users Provided by the Office 365 Cloud</vt:lpstr>
      <vt:lpstr>    Project Cost Analysis</vt:lpstr>
      <vt:lpstr>Project Schedule --9 months</vt:lpstr>
      <vt:lpstr>Project Components</vt:lpstr>
      <vt:lpstr>Unexpected Migration Problems</vt:lpstr>
      <vt:lpstr>Surprises about Office 365</vt:lpstr>
      <vt:lpstr>More Surprises</vt:lpstr>
      <vt:lpstr>Still More Surprises</vt:lpstr>
      <vt:lpstr>And Even More Surprises</vt:lpstr>
      <vt:lpstr>The Best Surprise</vt:lpstr>
      <vt:lpstr>Mobile Device Support</vt:lpstr>
      <vt:lpstr>Fee-based add-on services</vt:lpstr>
      <vt:lpstr>Now Live on Office 365</vt:lpstr>
      <vt:lpstr>Microsoft vs Quest</vt:lpstr>
      <vt:lpstr>If we could do it all again….</vt:lpstr>
      <vt:lpstr>PowerPoint Presentation</vt:lpstr>
      <vt:lpstr>Using Ellucian Colleague</vt:lpstr>
      <vt:lpstr>PowerPoint Presentation</vt:lpstr>
      <vt:lpstr>    Security Improvements</vt:lpstr>
      <vt:lpstr>Office 365 Academic Plan A2 More features in current release</vt:lpstr>
      <vt:lpstr>PowerPoint Presentation</vt:lpstr>
      <vt:lpstr>Next Release of Office 365</vt:lpstr>
      <vt:lpstr>Our Conclusion</vt:lpstr>
      <vt:lpstr>Your Questions, Observations, etc.</vt:lpstr>
    </vt:vector>
  </TitlesOfParts>
  <Company>Prince George's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 Richard Gould</dc:creator>
  <cp:lastModifiedBy>Lewis R Gould</cp:lastModifiedBy>
  <cp:revision>392</cp:revision>
  <cp:lastPrinted>2012-12-05T19:10:32Z</cp:lastPrinted>
  <dcterms:created xsi:type="dcterms:W3CDTF">2012-11-26T18:13:40Z</dcterms:created>
  <dcterms:modified xsi:type="dcterms:W3CDTF">2013-01-15T17:09:46Z</dcterms:modified>
</cp:coreProperties>
</file>