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5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88" r:id="rId24"/>
    <p:sldId id="289" r:id="rId25"/>
    <p:sldId id="287" r:id="rId26"/>
    <p:sldId id="291" r:id="rId27"/>
    <p:sldId id="290" r:id="rId28"/>
    <p:sldId id="292" r:id="rId29"/>
    <p:sldId id="293" r:id="rId30"/>
    <p:sldId id="294" r:id="rId31"/>
    <p:sldId id="295" r:id="rId32"/>
    <p:sldId id="296" r:id="rId33"/>
    <p:sldId id="302" r:id="rId34"/>
    <p:sldId id="303" r:id="rId35"/>
    <p:sldId id="298" r:id="rId36"/>
    <p:sldId id="305" r:id="rId37"/>
    <p:sldId id="299" r:id="rId38"/>
    <p:sldId id="304" r:id="rId39"/>
    <p:sldId id="300" r:id="rId40"/>
    <p:sldId id="301" r:id="rId41"/>
    <p:sldId id="282" r:id="rId42"/>
    <p:sldId id="279" r:id="rId43"/>
    <p:sldId id="283" r:id="rId44"/>
    <p:sldId id="284" r:id="rId45"/>
    <p:sldId id="297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459" autoAdjust="0"/>
  </p:normalViewPr>
  <p:slideViewPr>
    <p:cSldViewPr>
      <p:cViewPr varScale="1">
        <p:scale>
          <a:sx n="58" d="100"/>
          <a:sy n="58" d="100"/>
        </p:scale>
        <p:origin x="-94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viscuso\Documents\Presentations\MARC\VCCS-netapp-usage-data(historical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defRPr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Total Useable Storage Allocated </a:t>
            </a:r>
            <a:r>
              <a:rPr lang="en-US" sz="1400" b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(in TB)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accent1">
                          <a:lumMod val="50000"/>
                        </a:schemeClr>
                      </a:solidFill>
                      <a:latin typeface="Arial Black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3325406491226874E-2"/>
                  <c:y val="-2.0218580365911729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  <a:latin typeface="Arial Black" pitchFamily="34" charset="0"/>
                      </a:rPr>
                      <a:t>614.3</a:t>
                    </a:r>
                    <a:endParaRPr lang="en-US">
                      <a:latin typeface="Arial Black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Totals!$A$2:$A$12</c:f>
              <c:strCache>
                <c:ptCount val="11"/>
                <c:pt idx="0">
                  <c:v>4/3/2008</c:v>
                </c:pt>
                <c:pt idx="1">
                  <c:v>11/10/2008</c:v>
                </c:pt>
                <c:pt idx="2">
                  <c:v>10/20/2010</c:v>
                </c:pt>
                <c:pt idx="3">
                  <c:v>04/01/2011</c:v>
                </c:pt>
                <c:pt idx="4">
                  <c:v>06/01/2011</c:v>
                </c:pt>
                <c:pt idx="5">
                  <c:v>07/01/2011</c:v>
                </c:pt>
                <c:pt idx="6">
                  <c:v>04/01/2012</c:v>
                </c:pt>
                <c:pt idx="7">
                  <c:v>06/01/2012</c:v>
                </c:pt>
                <c:pt idx="8">
                  <c:v>09/01/2012</c:v>
                </c:pt>
                <c:pt idx="9">
                  <c:v>12/01/2012</c:v>
                </c:pt>
                <c:pt idx="10">
                  <c:v>1/14/2013</c:v>
                </c:pt>
              </c:strCache>
            </c:strRef>
          </c:cat>
          <c:val>
            <c:numRef>
              <c:f>Totals!$AL$2:$AL$12</c:f>
              <c:numCache>
                <c:formatCode>0.0</c:formatCode>
                <c:ptCount val="11"/>
                <c:pt idx="0">
                  <c:v>37.51</c:v>
                </c:pt>
                <c:pt idx="1">
                  <c:v>218</c:v>
                </c:pt>
                <c:pt idx="2">
                  <c:v>261.89648437500671</c:v>
                </c:pt>
                <c:pt idx="3">
                  <c:v>310.70019531250773</c:v>
                </c:pt>
                <c:pt idx="4">
                  <c:v>342.91796875000836</c:v>
                </c:pt>
                <c:pt idx="5">
                  <c:v>361.11425781250739</c:v>
                </c:pt>
                <c:pt idx="6">
                  <c:v>393.11425781250739</c:v>
                </c:pt>
                <c:pt idx="7">
                  <c:v>412.11425781250739</c:v>
                </c:pt>
                <c:pt idx="8">
                  <c:v>413.53222656250631</c:v>
                </c:pt>
                <c:pt idx="9">
                  <c:v>413.53222656250631</c:v>
                </c:pt>
                <c:pt idx="10">
                  <c:v>614.29999999999995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71968"/>
        <c:axId val="24373504"/>
      </c:lineChart>
      <c:catAx>
        <c:axId val="24371968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373504"/>
        <c:crosses val="autoZero"/>
        <c:auto val="1"/>
        <c:lblAlgn val="ctr"/>
        <c:lblOffset val="100"/>
        <c:noMultiLvlLbl val="0"/>
      </c:catAx>
      <c:valAx>
        <c:axId val="243735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defRPr>
            </a:pPr>
            <a:endParaRPr lang="en-US"/>
          </a:p>
        </c:txPr>
        <c:crossAx val="2437196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BE85EB-B0A2-4CCC-BA90-0A6505D0D53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E11B71-8704-45D9-82FB-60E32829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WAFL® (Write Anywhere File Layout)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71-8704-45D9-82FB-60E32829A8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- Management became a full time job</a:t>
            </a:r>
          </a:p>
          <a:p>
            <a:pPr lvl="1"/>
            <a:r>
              <a:rPr lang="en-US" dirty="0" smtClean="0"/>
              <a:t>- Could only get the most critical tapes off-site (past three days for primary production databases)</a:t>
            </a:r>
          </a:p>
          <a:p>
            <a:pPr lvl="1"/>
            <a:r>
              <a:rPr lang="en-US" dirty="0" smtClean="0"/>
              <a:t>- Backups taking longer than a 24-hour window </a:t>
            </a:r>
          </a:p>
          <a:p>
            <a:pPr marL="1147852" lvl="2" indent="-181240">
              <a:buFont typeface="Arial" pitchFamily="34" charset="0"/>
              <a:buChar char="•"/>
            </a:pPr>
            <a:r>
              <a:rPr lang="en-US" dirty="0" smtClean="0"/>
              <a:t>1 day to backup</a:t>
            </a:r>
          </a:p>
          <a:p>
            <a:pPr marL="1147852" lvl="2" indent="-181240">
              <a:buFont typeface="Arial" pitchFamily="34" charset="0"/>
              <a:buChar char="•"/>
            </a:pPr>
            <a:r>
              <a:rPr lang="en-US" dirty="0" smtClean="0"/>
              <a:t>1 day to copy off</a:t>
            </a:r>
          </a:p>
          <a:p>
            <a:pPr marL="1147852" lvl="2" indent="-181240">
              <a:buFont typeface="Arial" pitchFamily="34" charset="0"/>
              <a:buChar char="•"/>
            </a:pPr>
            <a:r>
              <a:rPr lang="en-US" dirty="0" smtClean="0"/>
              <a:t>1 day tape and offsite.</a:t>
            </a:r>
          </a:p>
          <a:p>
            <a:pPr marL="1147852" lvl="2" indent="-181240">
              <a:buFont typeface="Arial" pitchFamily="34" charset="0"/>
              <a:buChar char="•"/>
            </a:pPr>
            <a:r>
              <a:rPr lang="en-US" dirty="0" smtClean="0"/>
              <a:t>(3day RPO)</a:t>
            </a:r>
          </a:p>
          <a:p>
            <a:pPr lvl="1"/>
            <a:r>
              <a:rPr lang="en-US" dirty="0" smtClean="0"/>
              <a:t>- Stopped taking full backups and had several continuous incremental/append-based backups that would have taken a long time to restore.</a:t>
            </a:r>
          </a:p>
          <a:p>
            <a:pPr marL="1147852" lvl="2" indent="-181240">
              <a:buFont typeface="Arial" pitchFamily="34" charset="0"/>
              <a:buChar char="•"/>
            </a:pPr>
            <a:r>
              <a:rPr lang="en-US" dirty="0" smtClean="0"/>
              <a:t>Bb Content restore took 2 weeks (~3TB or 200 courses)</a:t>
            </a:r>
          </a:p>
          <a:p>
            <a:pPr marL="1147852" lvl="2" indent="-181240">
              <a:buFont typeface="Arial" pitchFamily="34" charset="0"/>
              <a:buChar char="•"/>
            </a:pPr>
            <a:r>
              <a:rPr lang="en-US" dirty="0" smtClean="0"/>
              <a:t>More files than could be restored (</a:t>
            </a:r>
            <a:r>
              <a:rPr lang="en-US" dirty="0" err="1" smtClean="0"/>
              <a:t>inode</a:t>
            </a:r>
            <a:r>
              <a:rPr lang="en-US" dirty="0" smtClean="0"/>
              <a:t> issue)</a:t>
            </a:r>
          </a:p>
          <a:p>
            <a:pPr lvl="1"/>
            <a:r>
              <a:rPr lang="en-US" dirty="0" smtClean="0"/>
              <a:t>- The few times we had to go to tape, our success rate was not that good.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Hardware level backups only, all data backups are handled natively via various NetApp Snapshot products (</a:t>
            </a:r>
            <a:r>
              <a:rPr lang="en-US" dirty="0" err="1" smtClean="0"/>
              <a:t>i.e</a:t>
            </a:r>
            <a:r>
              <a:rPr lang="en-US" dirty="0" smtClean="0"/>
              <a:t> SMO, SMS, SME, etc.).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71-8704-45D9-82FB-60E32829A8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Addresses the problem created from allocating/dedicating storage space to a particular volume or LUN at the time of its creation. Such as:</a:t>
            </a:r>
          </a:p>
          <a:p>
            <a:pPr marL="181240" indent="-181240">
              <a:buFont typeface="Arial" pitchFamily="34" charset="0"/>
              <a:buChar char="•"/>
            </a:pPr>
            <a:r>
              <a:rPr lang="en-US" sz="1300" dirty="0"/>
              <a:t>Once a volume is created on physical storage, its size is extremely difficult to change, and</a:t>
            </a:r>
          </a:p>
          <a:p>
            <a:pPr marL="181240" indent="-181240">
              <a:buFont typeface="Arial" pitchFamily="34" charset="0"/>
              <a:buChar char="•"/>
            </a:pPr>
            <a:r>
              <a:rPr lang="en-US" sz="1300" dirty="0"/>
              <a:t>Once storage is allocated to a particular application, it is not available for another use.</a:t>
            </a:r>
          </a:p>
          <a:p>
            <a:pPr marL="181240" indent="-181240">
              <a:buFont typeface="Arial" pitchFamily="34" charset="0"/>
              <a:buChar char="•"/>
            </a:pPr>
            <a:r>
              <a:rPr lang="en-US" sz="1300" dirty="0"/>
              <a:t>Typically over allocated because it is difficult to know exactly how much space you will need for a particular application or service.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1B71-8704-45D9-82FB-60E32829A8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://net.educause.edu/elements/images/logos/EDUCAUSE/e-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00800"/>
            <a:ext cx="1444625" cy="3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66065"/>
            <a:ext cx="1476756" cy="5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8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4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net.educause.edu/elements/images/logos/EDUCAUSE/e-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00800"/>
            <a:ext cx="1444625" cy="3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204" r="18433" b="38863"/>
          <a:stretch/>
        </p:blipFill>
        <p:spPr bwMode="auto">
          <a:xfrm>
            <a:off x="7467600" y="6167717"/>
            <a:ext cx="1371600" cy="52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5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5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8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3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7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CCB2-5404-4F66-A99F-6DBE65555C81}" type="datetimeFigureOut">
              <a:rPr lang="en-US" smtClean="0"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C224B-46A9-4355-B1F5-379BC776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3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bviscuso@vccs.edu" TargetMode="External"/><Relationship Id="rId2" Type="http://schemas.openxmlformats.org/officeDocument/2006/relationships/hyperlink" Target="mailto:mlawson@vcc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5216116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101975"/>
            <a:ext cx="8229600" cy="1470025"/>
          </a:xfrm>
        </p:spPr>
        <p:txBody>
          <a:bodyPr/>
          <a:lstStyle/>
          <a:p>
            <a:r>
              <a:rPr lang="en-US" b="1" dirty="0" smtClean="0"/>
              <a:t>How to Pack 3 PB into a 1 PB bag.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Brian Viscuso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Matt Lawson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Mid-Atlantic Educause 2013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Baltimore, MD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3817441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86200" y="3596282"/>
            <a:ext cx="228600" cy="44231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614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Img</a:t>
            </a:r>
            <a:r>
              <a:rPr lang="en-US" sz="1400" dirty="0" smtClean="0">
                <a:solidFill>
                  <a:schemeClr val="bg1"/>
                </a:solidFill>
              </a:rPr>
              <a:t>: http://newsroom.unl.edu/releases/downloadables/photo/20110822cms.jpg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36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 terabytes/second</a:t>
            </a:r>
          </a:p>
        </p:txBody>
      </p:sp>
    </p:spTree>
    <p:extLst>
      <p:ext uri="{BB962C8B-B14F-4D97-AF65-F5344CB8AC3E}">
        <p14:creationId xmlns:p14="http://schemas.microsoft.com/office/powerpoint/2010/main" val="22661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6483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Img</a:t>
            </a:r>
            <a:r>
              <a:rPr lang="en-US" sz="1400" dirty="0" smtClean="0"/>
              <a:t>: http://a.abcnews.com/images/Blotter/gty_osama_bin_laden_jef_111209_wg.jpg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858000" y="2219742"/>
            <a:ext cx="20380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5,106 tweets/second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8112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Img</a:t>
            </a:r>
            <a:r>
              <a:rPr lang="en-US" sz="1200" dirty="0" smtClean="0">
                <a:solidFill>
                  <a:schemeClr val="bg1"/>
                </a:solidFill>
              </a:rPr>
              <a:t>: http://1.bp.blogspot.com/-ofPym_0YWfI/Tx1x0-LwVQI/AAAAAAAAGLc/yIuaYrW8Lqw/s1600/offshore-oil-drilling-brazil.jpg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68063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40,000 sensors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09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7758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Img</a:t>
            </a:r>
            <a:r>
              <a:rPr lang="en-US" sz="1200" dirty="0" smtClean="0">
                <a:solidFill>
                  <a:schemeClr val="bg1"/>
                </a:solidFill>
              </a:rPr>
              <a:t>: http://i1-news.softpedia-static.com/images/news2/Computer-Network-to-Research-Transistor-Miniaturization-2.jpg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495800"/>
            <a:ext cx="3802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 Billion per human</a:t>
            </a:r>
            <a:endParaRPr 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8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Formal Definition of </a:t>
            </a:r>
            <a:r>
              <a:rPr lang="en-US" b="1" dirty="0" err="1" smtClean="0"/>
              <a:t>BigData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3 V’s</a:t>
            </a:r>
          </a:p>
          <a:p>
            <a:pPr lvl="1"/>
            <a:r>
              <a:rPr lang="en-US" dirty="0" smtClean="0"/>
              <a:t>Volume, Variety, and Velocity</a:t>
            </a:r>
          </a:p>
          <a:p>
            <a:r>
              <a:rPr lang="en-US" b="1" dirty="0" smtClean="0"/>
              <a:t>4 V’s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olume, Velocity, Variety, and Variability</a:t>
            </a:r>
          </a:p>
          <a:p>
            <a:r>
              <a:rPr lang="en-US" b="1" dirty="0" smtClean="0"/>
              <a:t>4 V’s</a:t>
            </a:r>
          </a:p>
          <a:p>
            <a:pPr lvl="1"/>
            <a:r>
              <a:rPr lang="en-US" dirty="0" smtClean="0"/>
              <a:t>Volume, Variety, and Velocity, Value</a:t>
            </a:r>
          </a:p>
          <a:p>
            <a:r>
              <a:rPr lang="en-US" b="1" dirty="0" smtClean="0"/>
              <a:t>O’Reilly Radar</a:t>
            </a:r>
          </a:p>
          <a:p>
            <a:pPr lvl="1"/>
            <a:r>
              <a:rPr lang="en-US" dirty="0" smtClean="0"/>
              <a:t>when the size of the data itself becomes part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10641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mph" presetSubtype="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t="23379" r="14297" b="8651"/>
          <a:stretch/>
        </p:blipFill>
        <p:spPr bwMode="auto">
          <a:xfrm>
            <a:off x="327619" y="1600200"/>
            <a:ext cx="85115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204" r="18433" b="38863"/>
          <a:stretch/>
        </p:blipFill>
        <p:spPr bwMode="auto">
          <a:xfrm>
            <a:off x="1066800" y="304800"/>
            <a:ext cx="2819400" cy="107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                            by the Numbers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76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178"/>
            <a:ext cx="9144000" cy="57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26511" r="3637" b="7072"/>
          <a:stretch/>
        </p:blipFill>
        <p:spPr bwMode="auto">
          <a:xfrm>
            <a:off x="381000" y="1524001"/>
            <a:ext cx="8382000" cy="4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                        by the Numbers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1295400" cy="12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25576" r="3108" b="9575"/>
          <a:stretch/>
        </p:blipFill>
        <p:spPr bwMode="auto">
          <a:xfrm>
            <a:off x="457200" y="1676400"/>
            <a:ext cx="82970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                               by the Numbers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3352800" cy="11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VCCS Historical Data Challenges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343024"/>
            <a:ext cx="8585201" cy="482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Matt Lawson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 have spent 15 years in IT.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96423"/>
              </p:ext>
            </p:extLst>
          </p:nvPr>
        </p:nvGraphicFramePr>
        <p:xfrm>
          <a:off x="533400" y="2286001"/>
          <a:ext cx="8229600" cy="3886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757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Dad</a:t>
                      </a:r>
                      <a:r>
                        <a:rPr lang="en-US" sz="2400" b="1" baseline="0" dirty="0" smtClean="0"/>
                        <a:t> of 6 Daughters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Principle IT Consultant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Dev</a:t>
                      </a:r>
                      <a:r>
                        <a:rPr lang="en-US" sz="2400" b="1" dirty="0" smtClean="0"/>
                        <a:t> Team Lead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9757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DBA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Developer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System Architect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19346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Vice President for Information Technology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Java Guy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IT Director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7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r="18084" b="12793"/>
          <a:stretch/>
        </p:blipFill>
        <p:spPr bwMode="auto">
          <a:xfrm>
            <a:off x="1143000" y="685800"/>
            <a:ext cx="7053943" cy="549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1" r="15684"/>
          <a:stretch/>
        </p:blipFill>
        <p:spPr bwMode="auto">
          <a:xfrm>
            <a:off x="1219200" y="483202"/>
            <a:ext cx="6825344" cy="584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Other Challenges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Storage needs required deleting something first.</a:t>
            </a:r>
          </a:p>
          <a:p>
            <a:r>
              <a:rPr lang="en-US" sz="3600" dirty="0" smtClean="0"/>
              <a:t>No practical way to do offsite disaster recovery with a reasonable RPO and RTO.</a:t>
            </a:r>
          </a:p>
          <a:p>
            <a:r>
              <a:rPr lang="en-US" sz="3600" dirty="0" smtClean="0"/>
              <a:t>Out of data center floor space.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68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VCCS Storage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Disclaimer and other fine print…</a:t>
            </a:r>
          </a:p>
          <a:p>
            <a:r>
              <a:rPr lang="en-US" dirty="0" smtClean="0"/>
              <a:t>Humble beginnings… (2007)</a:t>
            </a:r>
          </a:p>
          <a:p>
            <a:pPr lvl="1"/>
            <a:r>
              <a:rPr lang="en-US" dirty="0" smtClean="0"/>
              <a:t>Three filers</a:t>
            </a:r>
          </a:p>
          <a:p>
            <a:pPr lvl="1"/>
            <a:r>
              <a:rPr lang="en-US" dirty="0" smtClean="0"/>
              <a:t>42TB raw storage</a:t>
            </a:r>
          </a:p>
          <a:p>
            <a:pPr lvl="1"/>
            <a:r>
              <a:rPr lang="en-US" dirty="0" smtClean="0"/>
              <a:t>36TB usable</a:t>
            </a:r>
          </a:p>
          <a:p>
            <a:endParaRPr lang="en-US" dirty="0"/>
          </a:p>
          <a:p>
            <a:r>
              <a:rPr lang="en-US" dirty="0" smtClean="0"/>
              <a:t>Current State (2013)</a:t>
            </a:r>
          </a:p>
          <a:p>
            <a:pPr lvl="1"/>
            <a:r>
              <a:rPr lang="en-US" dirty="0" smtClean="0"/>
              <a:t>14 Filers</a:t>
            </a:r>
          </a:p>
          <a:p>
            <a:pPr lvl="1"/>
            <a:r>
              <a:rPr lang="en-US" dirty="0" smtClean="0"/>
              <a:t>~900TB raw storage</a:t>
            </a:r>
          </a:p>
          <a:p>
            <a:pPr lvl="1"/>
            <a:r>
              <a:rPr lang="en-US" dirty="0" smtClean="0"/>
              <a:t>680TB usable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title="Total Storage Allocation (in TB)"/>
          <p:cNvGraphicFramePr>
            <a:graphicFrameLocks noGrp="1"/>
          </p:cNvGraphicFramePr>
          <p:nvPr/>
        </p:nvGraphicFramePr>
        <p:xfrm>
          <a:off x="240082" y="287055"/>
          <a:ext cx="8663836" cy="628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9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39253" cy="64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Production Site Details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Network </a:t>
            </a:r>
            <a:r>
              <a:rPr lang="en-US" dirty="0"/>
              <a:t>attached only, no fiber </a:t>
            </a:r>
            <a:r>
              <a:rPr lang="en-US" dirty="0" smtClean="0"/>
              <a:t>channel.</a:t>
            </a:r>
            <a:endParaRPr lang="en-US" dirty="0"/>
          </a:p>
          <a:p>
            <a:pPr lvl="0"/>
            <a:r>
              <a:rPr lang="en-US" dirty="0"/>
              <a:t>Dedicated 10Gb network for </a:t>
            </a:r>
            <a:r>
              <a:rPr lang="en-US" dirty="0" smtClean="0"/>
              <a:t>storage.</a:t>
            </a:r>
            <a:endParaRPr lang="en-US" dirty="0"/>
          </a:p>
          <a:p>
            <a:pPr lvl="0"/>
            <a:r>
              <a:rPr lang="en-US" dirty="0"/>
              <a:t>Redundant core </a:t>
            </a:r>
            <a:r>
              <a:rPr lang="en-US" dirty="0" smtClean="0"/>
              <a:t>routers.</a:t>
            </a:r>
            <a:endParaRPr lang="en-US" dirty="0"/>
          </a:p>
          <a:p>
            <a:pPr lvl="0"/>
            <a:r>
              <a:rPr lang="en-US" dirty="0"/>
              <a:t>150Mb network connection to DR </a:t>
            </a:r>
            <a:r>
              <a:rPr lang="en-US" dirty="0" smtClean="0"/>
              <a:t>location.</a:t>
            </a:r>
            <a:endParaRPr lang="en-US" dirty="0"/>
          </a:p>
          <a:p>
            <a:pPr lvl="1"/>
            <a:r>
              <a:rPr lang="en-US" dirty="0"/>
              <a:t>Use of Silver Peak WAN optimizers, allows us to push as much as </a:t>
            </a:r>
            <a:r>
              <a:rPr lang="en-US" dirty="0" smtClean="0"/>
              <a:t>850Mb </a:t>
            </a:r>
            <a:r>
              <a:rPr lang="en-US" dirty="0"/>
              <a:t>over the 150Mb pipe to our remote facility.</a:t>
            </a:r>
          </a:p>
          <a:p>
            <a:pPr lvl="0"/>
            <a:r>
              <a:rPr lang="en-US" dirty="0"/>
              <a:t>All Production and other critical data volumes are auto-replicated </a:t>
            </a:r>
            <a:r>
              <a:rPr lang="en-US" dirty="0" smtClean="0"/>
              <a:t>via </a:t>
            </a:r>
            <a:r>
              <a:rPr lang="en-US" dirty="0" err="1" smtClean="0"/>
              <a:t>SnapMirror</a:t>
            </a:r>
            <a:r>
              <a:rPr lang="en-US" dirty="0" smtClean="0"/>
              <a:t> </a:t>
            </a:r>
            <a:r>
              <a:rPr lang="en-US" dirty="0"/>
              <a:t>to our DR facility </a:t>
            </a:r>
            <a:r>
              <a:rPr lang="en-US" dirty="0" smtClean="0"/>
              <a:t>daily</a:t>
            </a:r>
            <a:r>
              <a:rPr lang="en-US" baseline="30000" dirty="0" smtClean="0"/>
              <a:t>*.</a:t>
            </a:r>
            <a:endParaRPr lang="en-US" dirty="0" smtClean="0"/>
          </a:p>
          <a:p>
            <a:pPr marL="0" lvl="0" indent="0" algn="ctr">
              <a:buNone/>
            </a:pPr>
            <a:r>
              <a:rPr lang="en-US" sz="2600" i="1" dirty="0" smtClean="0">
                <a:solidFill>
                  <a:srgbClr val="C00000"/>
                </a:solidFill>
              </a:rPr>
              <a:t>*Schedule </a:t>
            </a:r>
            <a:r>
              <a:rPr lang="en-US" sz="2600" i="1" dirty="0">
                <a:solidFill>
                  <a:srgbClr val="C00000"/>
                </a:solidFill>
              </a:rPr>
              <a:t>is based on </a:t>
            </a:r>
            <a:r>
              <a:rPr lang="en-US" sz="2600" i="1" dirty="0" smtClean="0">
                <a:solidFill>
                  <a:srgbClr val="C00000"/>
                </a:solidFill>
              </a:rPr>
              <a:t>established </a:t>
            </a:r>
            <a:r>
              <a:rPr lang="en-US" sz="2600" i="1" dirty="0">
                <a:solidFill>
                  <a:srgbClr val="C00000"/>
                </a:solidFill>
              </a:rPr>
              <a:t>VCCS </a:t>
            </a:r>
            <a:r>
              <a:rPr lang="en-US" sz="2600" i="1" dirty="0" smtClean="0">
                <a:solidFill>
                  <a:srgbClr val="C00000"/>
                </a:solidFill>
              </a:rPr>
              <a:t>SOPs for backups.</a:t>
            </a:r>
            <a:endParaRPr lang="en-US" sz="2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Value-add </a:t>
            </a:r>
            <a:r>
              <a:rPr lang="en-US" b="1" dirty="0" smtClean="0"/>
              <a:t>Technologies</a:t>
            </a:r>
            <a:br>
              <a:rPr lang="en-US" b="1" dirty="0" smtClean="0"/>
            </a:br>
            <a:r>
              <a:rPr lang="en-US" b="1" dirty="0" smtClean="0"/>
              <a:t>Snapshots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Unique </a:t>
            </a:r>
            <a:r>
              <a:rPr lang="en-US" dirty="0"/>
              <a:t>feature of the </a:t>
            </a:r>
            <a:r>
              <a:rPr lang="en-US" dirty="0" err="1"/>
              <a:t>NetApp’s</a:t>
            </a:r>
            <a:r>
              <a:rPr lang="en-US" dirty="0"/>
              <a:t> </a:t>
            </a:r>
            <a:r>
              <a:rPr lang="en-US" dirty="0" smtClean="0"/>
              <a:t>storage </a:t>
            </a:r>
            <a:r>
              <a:rPr lang="en-US" dirty="0"/>
              <a:t>virtualization technology that is part </a:t>
            </a:r>
            <a:r>
              <a:rPr lang="en-US" dirty="0" smtClean="0"/>
              <a:t>of their standard OS.</a:t>
            </a:r>
            <a:endParaRPr lang="en-US" dirty="0"/>
          </a:p>
          <a:p>
            <a:pPr lvl="0"/>
            <a:r>
              <a:rPr lang="en-US" dirty="0"/>
              <a:t>A Snapshot copy is a point-in-time file system image that uses pointers versus actual data copies or writes.</a:t>
            </a:r>
          </a:p>
          <a:p>
            <a:pPr lvl="0"/>
            <a:r>
              <a:rPr lang="en-US" dirty="0"/>
              <a:t>Snapshot creates a “frozen” read-only view of the volume.</a:t>
            </a:r>
          </a:p>
          <a:p>
            <a:pPr lvl="0"/>
            <a:r>
              <a:rPr lang="en-US" dirty="0" smtClean="0"/>
              <a:t>Can takes </a:t>
            </a:r>
            <a:r>
              <a:rPr lang="en-US" dirty="0"/>
              <a:t>seconds to create versus minutes.  (e.g. VCCS Primary Student Information System database ~1.5TB in size takes </a:t>
            </a:r>
            <a:r>
              <a:rPr lang="en-US" dirty="0" smtClean="0"/>
              <a:t>128 </a:t>
            </a:r>
            <a:r>
              <a:rPr lang="en-US" dirty="0"/>
              <a:t>seconds to snapshot</a:t>
            </a:r>
            <a:r>
              <a:rPr lang="en-US" dirty="0" smtClean="0"/>
              <a:t>.)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*</a:t>
            </a:r>
            <a:r>
              <a:rPr lang="en-US" sz="2800" i="1" dirty="0" smtClean="0">
                <a:solidFill>
                  <a:srgbClr val="C00000"/>
                </a:solidFill>
              </a:rPr>
              <a:t>Limitation of 255 </a:t>
            </a:r>
            <a:r>
              <a:rPr lang="en-US" sz="2800" i="1" dirty="0">
                <a:solidFill>
                  <a:srgbClr val="C00000"/>
                </a:solidFill>
              </a:rPr>
              <a:t>Snapshots can be taken of a volume</a:t>
            </a:r>
            <a:r>
              <a:rPr lang="en-US" sz="2800" i="1" dirty="0" smtClean="0">
                <a:solidFill>
                  <a:srgbClr val="C00000"/>
                </a:solidFill>
              </a:rPr>
              <a:t>.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huangzx.net/wp-content/uploads/2008/08/snapsho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4" y="457200"/>
            <a:ext cx="32059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10" y="469557"/>
            <a:ext cx="3205290" cy="250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03" y="3376613"/>
            <a:ext cx="493669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4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Value-add Technologies</a:t>
            </a:r>
            <a:br>
              <a:rPr lang="en-US" b="1" dirty="0" smtClean="0"/>
            </a:br>
            <a:r>
              <a:rPr lang="en-US" b="1" dirty="0" err="1" smtClean="0"/>
              <a:t>SnapMirror</a:t>
            </a:r>
            <a:r>
              <a:rPr lang="en-US" b="1" dirty="0" smtClean="0"/>
              <a:t>®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Provides fast, efficient data replication and disaster </a:t>
            </a:r>
            <a:r>
              <a:rPr lang="en-US" sz="2400" dirty="0" smtClean="0"/>
              <a:t>recovery </a:t>
            </a:r>
            <a:r>
              <a:rPr lang="en-US" sz="2400" i="1" dirty="0" smtClean="0"/>
              <a:t>(volume </a:t>
            </a:r>
            <a:r>
              <a:rPr lang="en-US" sz="2400" i="1" dirty="0"/>
              <a:t>level</a:t>
            </a:r>
            <a:r>
              <a:rPr lang="en-US" sz="2400" i="1" dirty="0" smtClean="0"/>
              <a:t>).</a:t>
            </a:r>
            <a:endParaRPr lang="en-US" sz="2400" i="1" dirty="0"/>
          </a:p>
          <a:p>
            <a:pPr lvl="0"/>
            <a:r>
              <a:rPr lang="en-US" sz="2400" dirty="0" smtClean="0"/>
              <a:t>Only sends changed blocks over the network to reduce traffic</a:t>
            </a:r>
            <a:endParaRPr lang="en-US" sz="2400" dirty="0"/>
          </a:p>
          <a:p>
            <a:pPr lvl="0"/>
            <a:r>
              <a:rPr lang="en-US" sz="2400" dirty="0"/>
              <a:t>A</a:t>
            </a:r>
            <a:r>
              <a:rPr lang="en-US" sz="2400" dirty="0" smtClean="0"/>
              <a:t>utomatically </a:t>
            </a:r>
            <a:r>
              <a:rPr lang="en-US" sz="2400" dirty="0"/>
              <a:t>takes checkpoints during data transfers. </a:t>
            </a:r>
            <a:r>
              <a:rPr lang="en-US" sz="2400" dirty="0" smtClean="0"/>
              <a:t> </a:t>
            </a:r>
            <a:r>
              <a:rPr lang="en-US" sz="2400" i="1" dirty="0" smtClean="0"/>
              <a:t>If </a:t>
            </a:r>
            <a:r>
              <a:rPr lang="en-US" sz="2400" i="1" dirty="0"/>
              <a:t>your system goes down, the transfer restarts from the most recent </a:t>
            </a:r>
            <a:r>
              <a:rPr lang="en-US" sz="2400" i="1" dirty="0" smtClean="0"/>
              <a:t>checkpoint.</a:t>
            </a:r>
            <a:endParaRPr lang="en-US" sz="2400" dirty="0"/>
          </a:p>
          <a:p>
            <a:pPr lvl="0"/>
            <a:r>
              <a:rPr lang="en-US" sz="2400" dirty="0"/>
              <a:t>Replicated data is mountable at your DR or secondary location making for quicker DR and/or data </a:t>
            </a:r>
            <a:r>
              <a:rPr lang="en-US" sz="2400" dirty="0" smtClean="0"/>
              <a:t>validation.</a:t>
            </a:r>
            <a:endParaRPr lang="en-US" sz="2400" dirty="0"/>
          </a:p>
          <a:p>
            <a:pPr lvl="0"/>
            <a:r>
              <a:rPr lang="en-US" sz="2400" dirty="0" smtClean="0"/>
              <a:t>Gives us flexibility </a:t>
            </a:r>
            <a:r>
              <a:rPr lang="en-US" sz="2400" dirty="0"/>
              <a:t>to choose the level of </a:t>
            </a:r>
            <a:r>
              <a:rPr lang="en-US" sz="2400" dirty="0" smtClean="0"/>
              <a:t>RPO </a:t>
            </a:r>
            <a:r>
              <a:rPr lang="en-US" sz="2400" dirty="0"/>
              <a:t>based on business needs, using synchronous, asynchronous, or semi-synchronous </a:t>
            </a:r>
            <a:r>
              <a:rPr lang="en-US" sz="2400" dirty="0" smtClean="0"/>
              <a:t>replication.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86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Brian Viscuso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 have spent 20 years in IT.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63474"/>
              </p:ext>
            </p:extLst>
          </p:nvPr>
        </p:nvGraphicFramePr>
        <p:xfrm>
          <a:off x="533400" y="1981200"/>
          <a:ext cx="8077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20193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Father of Twin Boys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Environmental Geologist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 Years in</a:t>
                      </a:r>
                    </a:p>
                    <a:p>
                      <a:pPr algn="ctr"/>
                      <a:r>
                        <a:rPr lang="en-US" sz="2400" b="1" dirty="0" smtClean="0"/>
                        <a:t>Higher Ed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20193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Director of System</a:t>
                      </a:r>
                      <a:r>
                        <a:rPr lang="en-US" sz="2400" b="1" baseline="0" dirty="0" smtClean="0"/>
                        <a:t> Engineering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Data Center/Facility Manager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Lead of Systems Engineering Team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2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685800"/>
            <a:ext cx="76676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86075"/>
            <a:ext cx="56007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0838"/>
            <a:ext cx="762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6553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bviscuso\AppData\Local\Temp\SNAGHTML2712b4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t="13936" r="68538" b="78200"/>
          <a:stretch/>
        </p:blipFill>
        <p:spPr bwMode="auto">
          <a:xfrm>
            <a:off x="1905000" y="4343400"/>
            <a:ext cx="296563" cy="5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89614E-6 L 0.56719 0.00255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Value-add Technologies = Tapeless Backups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Made our conversion from tape-based backups to disk-to-disk approximate three years </a:t>
            </a:r>
            <a:r>
              <a:rPr lang="en-US" dirty="0" smtClean="0"/>
              <a:t>ago.</a:t>
            </a:r>
            <a:endParaRPr lang="en-US" dirty="0"/>
          </a:p>
          <a:p>
            <a:pPr lvl="0"/>
            <a:r>
              <a:rPr lang="en-US" dirty="0"/>
              <a:t>Previously had IBM tape robots </a:t>
            </a:r>
            <a:r>
              <a:rPr lang="en-US" dirty="0" smtClean="0"/>
              <a:t>for backup. </a:t>
            </a:r>
            <a:r>
              <a:rPr lang="en-US" dirty="0"/>
              <a:t>One large 120 tape (DLT1/3) and two 20 tape (DLT3) </a:t>
            </a:r>
            <a:r>
              <a:rPr lang="en-US" dirty="0" smtClean="0"/>
              <a:t>robots.</a:t>
            </a:r>
            <a:endParaRPr lang="en-US" dirty="0"/>
          </a:p>
          <a:p>
            <a:r>
              <a:rPr lang="en-US" dirty="0" smtClean="0"/>
              <a:t>Storage arrays are virtual </a:t>
            </a:r>
            <a:r>
              <a:rPr lang="en-US" dirty="0"/>
              <a:t>tape </a:t>
            </a:r>
            <a:r>
              <a:rPr lang="en-US" dirty="0" smtClean="0"/>
              <a:t>libraries.  </a:t>
            </a:r>
            <a:r>
              <a:rPr lang="en-US" dirty="0"/>
              <a:t>These are then replicated to DR site automatically via </a:t>
            </a:r>
            <a:r>
              <a:rPr lang="en-US" dirty="0" err="1" smtClean="0"/>
              <a:t>SnapMirror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Approximately 6TB currently consumed in </a:t>
            </a:r>
            <a:r>
              <a:rPr lang="en-US" dirty="0" smtClean="0"/>
              <a:t>bare metal backups </a:t>
            </a:r>
            <a:r>
              <a:rPr lang="en-US" dirty="0"/>
              <a:t>via Symantec NetBackup and various in-house backup scripts </a:t>
            </a:r>
            <a:r>
              <a:rPr lang="en-US" dirty="0" smtClean="0"/>
              <a:t>(i.e. AIX “</a:t>
            </a:r>
            <a:r>
              <a:rPr lang="en-US" dirty="0" err="1" smtClean="0"/>
              <a:t>mksysb</a:t>
            </a:r>
            <a:r>
              <a:rPr lang="en-US" dirty="0" smtClean="0"/>
              <a:t>”)</a:t>
            </a:r>
            <a:endParaRPr lang="en-US" dirty="0"/>
          </a:p>
          <a:p>
            <a:r>
              <a:rPr lang="en-US" i="1" dirty="0" smtClean="0">
                <a:solidFill>
                  <a:srgbClr val="C00000"/>
                </a:solidFill>
              </a:rPr>
              <a:t>All application data </a:t>
            </a:r>
            <a:r>
              <a:rPr lang="en-US" i="1" dirty="0">
                <a:solidFill>
                  <a:srgbClr val="C00000"/>
                </a:solidFill>
              </a:rPr>
              <a:t>backups are handled </a:t>
            </a:r>
            <a:r>
              <a:rPr lang="en-US" i="1" dirty="0" smtClean="0">
                <a:solidFill>
                  <a:srgbClr val="C00000"/>
                </a:solidFill>
              </a:rPr>
              <a:t>via </a:t>
            </a:r>
            <a:r>
              <a:rPr lang="en-US" i="1" dirty="0">
                <a:solidFill>
                  <a:srgbClr val="C00000"/>
                </a:solidFill>
              </a:rPr>
              <a:t>various NetApp Snapshot </a:t>
            </a:r>
            <a:r>
              <a:rPr lang="en-US" i="1" dirty="0" smtClean="0">
                <a:solidFill>
                  <a:srgbClr val="C00000"/>
                </a:solidFill>
              </a:rPr>
              <a:t>products.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Thin </a:t>
            </a:r>
            <a:r>
              <a:rPr lang="en-US" b="1" u="sng" dirty="0" smtClean="0"/>
              <a:t>Provisioning </a:t>
            </a:r>
            <a:r>
              <a:rPr lang="en-US" dirty="0" smtClean="0"/>
              <a:t>- Separates </a:t>
            </a:r>
            <a:r>
              <a:rPr lang="en-US" dirty="0"/>
              <a:t>the logical representation of storage from the underlying physical disk arrays, making it possible to allocate more storage capacity to applications than is physically installed.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/>
              <a:t>You can grow or shrink volumes </a:t>
            </a:r>
            <a:r>
              <a:rPr lang="en-US" dirty="0" err="1"/>
              <a:t>nondisruptively</a:t>
            </a:r>
            <a:r>
              <a:rPr lang="en-US" dirty="0"/>
              <a:t>, on the fly, without taking them </a:t>
            </a:r>
            <a:r>
              <a:rPr lang="en-US" dirty="0" smtClean="0"/>
              <a:t>offline</a:t>
            </a:r>
            <a:endParaRPr lang="en-US" dirty="0"/>
          </a:p>
          <a:p>
            <a:pPr lvl="1">
              <a:lnSpc>
                <a:spcPct val="160000"/>
              </a:lnSpc>
            </a:pPr>
            <a:r>
              <a:rPr lang="en-US" dirty="0"/>
              <a:t>Size your volumes to your data sets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Allocate only the space you </a:t>
            </a:r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Value-add... Virtualization</a:t>
            </a:r>
            <a:endParaRPr lang="en-US" b="1" dirty="0"/>
          </a:p>
        </p:txBody>
      </p:sp>
      <p:pic>
        <p:nvPicPr>
          <p:cNvPr id="1026" name="Picture 2" descr="https://communities.netapp.com/servlet/JiveServlet/showImage/38-8422-15789/ThinProvisioning+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2" b="4804"/>
          <a:stretch/>
        </p:blipFill>
        <p:spPr bwMode="auto">
          <a:xfrm>
            <a:off x="762000" y="3260204"/>
            <a:ext cx="7772400" cy="29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5334000" cy="5745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Virtual Filers </a:t>
            </a:r>
            <a:r>
              <a:rPr lang="en-US" dirty="0" smtClean="0"/>
              <a:t>- The </a:t>
            </a:r>
            <a:r>
              <a:rPr lang="en-US" dirty="0"/>
              <a:t>ability to create separate and completely private logical partitions in filer network and storage resources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Absolute separation and security of shared storage and network </a:t>
            </a:r>
            <a:r>
              <a:rPr lang="en-US" dirty="0" smtClean="0"/>
              <a:t>resources.</a:t>
            </a:r>
            <a:endParaRPr lang="en-US" dirty="0"/>
          </a:p>
          <a:p>
            <a:pPr lvl="0"/>
            <a:r>
              <a:rPr lang="en-US" dirty="0"/>
              <a:t>Useful for us as we have multiple Active Directory domains.  With </a:t>
            </a:r>
            <a:r>
              <a:rPr lang="en-US" dirty="0" err="1"/>
              <a:t>vFilers</a:t>
            </a:r>
            <a:r>
              <a:rPr lang="en-US" dirty="0"/>
              <a:t> we are able to commit storage resource needs to each </a:t>
            </a:r>
            <a:r>
              <a:rPr lang="en-US" dirty="0" smtClean="0"/>
              <a:t>domain.</a:t>
            </a:r>
          </a:p>
          <a:p>
            <a:pPr lvl="0"/>
            <a:r>
              <a:rPr lang="en-US" dirty="0" smtClean="0"/>
              <a:t>Helpful for Charge Back or “Show Back”.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definethecloud.net/wp-content/uploads/2010/08/image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1"/>
          <a:stretch/>
        </p:blipFill>
        <p:spPr bwMode="auto">
          <a:xfrm>
            <a:off x="5985831" y="457200"/>
            <a:ext cx="3158169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9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 smtClean="0"/>
              <a:t>FlexClones</a:t>
            </a:r>
            <a:r>
              <a:rPr lang="en-US" b="1" u="sng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- Instant ‘writable’ replication of data files, LUNs, and volumes without requiring additional storage space at the time of creation.</a:t>
            </a:r>
          </a:p>
          <a:p>
            <a:pPr lvl="0"/>
            <a:r>
              <a:rPr lang="en-US" dirty="0"/>
              <a:t>Cloned volume:  a transparent writable layer in front of </a:t>
            </a:r>
            <a:r>
              <a:rPr lang="en-US" dirty="0" smtClean="0"/>
              <a:t>Snapshot.</a:t>
            </a:r>
            <a:endParaRPr lang="en-US" dirty="0"/>
          </a:p>
          <a:p>
            <a:pPr lvl="0"/>
            <a:r>
              <a:rPr lang="en-US" dirty="0"/>
              <a:t>Instant logical </a:t>
            </a:r>
            <a:r>
              <a:rPr lang="en-US" dirty="0" smtClean="0"/>
              <a:t>copy.</a:t>
            </a:r>
            <a:endParaRPr lang="en-US" dirty="0"/>
          </a:p>
          <a:p>
            <a:pPr lvl="0"/>
            <a:r>
              <a:rPr lang="en-US" dirty="0"/>
              <a:t>100% space </a:t>
            </a:r>
            <a:r>
              <a:rPr lang="en-US" dirty="0" smtClean="0"/>
              <a:t>efficient.</a:t>
            </a:r>
            <a:endParaRPr lang="en-US" dirty="0"/>
          </a:p>
          <a:p>
            <a:pPr lvl="0"/>
            <a:r>
              <a:rPr lang="en-US" dirty="0"/>
              <a:t>Usage:</a:t>
            </a:r>
          </a:p>
          <a:p>
            <a:pPr lvl="1"/>
            <a:r>
              <a:rPr lang="en-US" dirty="0"/>
              <a:t>Test and development copies</a:t>
            </a:r>
          </a:p>
          <a:p>
            <a:pPr lvl="1"/>
            <a:r>
              <a:rPr lang="en-US" dirty="0"/>
              <a:t>Database simulations</a:t>
            </a:r>
          </a:p>
          <a:p>
            <a:pPr lvl="1"/>
            <a:r>
              <a:rPr lang="en-US" dirty="0"/>
              <a:t>VCCS uses for Query instances and DR testing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Value-add… Data Protection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RAID-DP®</a:t>
            </a:r>
            <a:endParaRPr lang="en-US" b="1" u="sng" dirty="0"/>
          </a:p>
          <a:p>
            <a:r>
              <a:rPr lang="en-US" dirty="0"/>
              <a:t>Dual parity RAID </a:t>
            </a:r>
            <a:r>
              <a:rPr lang="en-US" dirty="0" smtClean="0"/>
              <a:t>6.</a:t>
            </a:r>
            <a:endParaRPr lang="en-US" dirty="0"/>
          </a:p>
          <a:p>
            <a:r>
              <a:rPr lang="en-US" dirty="0"/>
              <a:t>Double striping with two dedicated parity </a:t>
            </a:r>
            <a:r>
              <a:rPr lang="en-US" dirty="0" smtClean="0"/>
              <a:t>disks.</a:t>
            </a:r>
            <a:endParaRPr lang="en-US" dirty="0"/>
          </a:p>
          <a:p>
            <a:r>
              <a:rPr lang="en-US" dirty="0"/>
              <a:t>Can withstand a double disk failure in an disk group or </a:t>
            </a:r>
            <a:r>
              <a:rPr lang="en-US" dirty="0" smtClean="0"/>
              <a:t>aggregate.</a:t>
            </a:r>
            <a:endParaRPr lang="en-US" dirty="0"/>
          </a:p>
          <a:p>
            <a:r>
              <a:rPr lang="en-US" dirty="0"/>
              <a:t>Minimal performance hit &lt;2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229600" cy="5516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/>
              <a:t>Highly Available (HA) Pairs</a:t>
            </a:r>
          </a:p>
          <a:p>
            <a:r>
              <a:rPr lang="en-US" dirty="0"/>
              <a:t>An HA pair is two storage systems (nodes) whose controllers are connected to each other either other through an adapter or </a:t>
            </a:r>
            <a:r>
              <a:rPr lang="en-US" dirty="0" smtClean="0"/>
              <a:t>interconnect.</a:t>
            </a:r>
            <a:endParaRPr lang="en-US" dirty="0"/>
          </a:p>
          <a:p>
            <a:r>
              <a:rPr lang="en-US" dirty="0"/>
              <a:t>Each node continually monitors its partner, mirroring the data for each other’s nonvolatile memory.</a:t>
            </a:r>
          </a:p>
          <a:p>
            <a:r>
              <a:rPr lang="en-US" dirty="0"/>
              <a:t>Automatic fail-over if a controller or “head” goes </a:t>
            </a:r>
            <a:r>
              <a:rPr lang="en-US" dirty="0" smtClean="0"/>
              <a:t>down.</a:t>
            </a:r>
            <a:endParaRPr lang="en-US" dirty="0"/>
          </a:p>
          <a:p>
            <a:r>
              <a:rPr lang="en-US" dirty="0"/>
              <a:t>Allows for non-disruptive OS and firmware </a:t>
            </a:r>
            <a:r>
              <a:rPr lang="en-US" dirty="0" smtClean="0"/>
              <a:t>upgrades.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More Value-add…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Deduplication &amp;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r>
              <a:rPr lang="en-US" b="1" u="sng" dirty="0"/>
              <a:t>Deduplication</a:t>
            </a:r>
            <a:r>
              <a:rPr lang="en-US" dirty="0"/>
              <a:t> </a:t>
            </a:r>
            <a:r>
              <a:rPr lang="en-US" dirty="0" smtClean="0"/>
              <a:t>- Provided </a:t>
            </a:r>
            <a:r>
              <a:rPr lang="en-US" dirty="0"/>
              <a:t>via Advanced Single Instance Storage</a:t>
            </a:r>
            <a:r>
              <a:rPr lang="en-US" dirty="0" smtClean="0"/>
              <a:t> (A-SIS), </a:t>
            </a:r>
            <a:r>
              <a:rPr lang="en-US" dirty="0"/>
              <a:t>divides newly store data objects into small blocks. Each block has a digital “signature,” which is compared to all other signatures in the data volume.  If an exact block match exists, the duplicate block is discarded and its disk space </a:t>
            </a:r>
            <a:r>
              <a:rPr lang="en-US" dirty="0" smtClean="0"/>
              <a:t>is reclaimed.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4267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Compression</a:t>
            </a:r>
            <a:r>
              <a:rPr lang="en-US" dirty="0"/>
              <a:t> - Algorithm divides a file into chunks of data called “compression groups.” Compression groups are a maximum of 32KB in size.</a:t>
            </a:r>
          </a:p>
          <a:p>
            <a:r>
              <a:rPr lang="en-US" dirty="0"/>
              <a:t>Can apply to volumes, regular files, virtual local disks, and LUNs</a:t>
            </a:r>
          </a:p>
          <a:p>
            <a:r>
              <a:rPr lang="en-US" dirty="0"/>
              <a:t>Won’t write data if it isn’t at least 25% compressible to save resource overhead.</a:t>
            </a:r>
          </a:p>
          <a:p>
            <a:r>
              <a:rPr lang="en-US" dirty="0"/>
              <a:t>Can also be done inline or </a:t>
            </a:r>
            <a:r>
              <a:rPr lang="en-US" dirty="0" err="1"/>
              <a:t>postprocess</a:t>
            </a:r>
            <a:r>
              <a:rPr lang="en-US" dirty="0"/>
              <a:t> via scheduling like deduplication.</a:t>
            </a:r>
          </a:p>
        </p:txBody>
      </p:sp>
      <p:pic>
        <p:nvPicPr>
          <p:cNvPr id="4" name="Picture 3" descr="feat_fig1_l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5867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09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Value-add </a:t>
            </a:r>
            <a:r>
              <a:rPr lang="en-US" sz="4000" b="1" dirty="0" smtClean="0"/>
              <a:t>Technologies… Add Up</a:t>
            </a:r>
            <a:endParaRPr lang="en-US" sz="4000" dirty="0"/>
          </a:p>
        </p:txBody>
      </p:sp>
      <p:pic>
        <p:nvPicPr>
          <p:cNvPr id="4099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935986" cy="53340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14478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You know you have Big Data when…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you get a call from the utility company asking you not to run ‘that brownout query’ again. (</a:t>
            </a:r>
            <a:r>
              <a:rPr lang="en-US" b="1" dirty="0" smtClean="0"/>
              <a:t>@aristippus303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your IT spends more time purchasing storage capacity than making sure the business has the data they need (</a:t>
            </a:r>
            <a:r>
              <a:rPr lang="en-US" b="1" dirty="0" smtClean="0"/>
              <a:t>@</a:t>
            </a:r>
            <a:r>
              <a:rPr lang="en-US" b="1" dirty="0" err="1" smtClean="0"/>
              <a:t>judyiko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Say… Where is that 3TB you were talking about?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Overall storage efficiencies = 816TB </a:t>
            </a:r>
            <a:endParaRPr lang="en-US" dirty="0"/>
          </a:p>
          <a:p>
            <a:r>
              <a:rPr lang="en-US" dirty="0" smtClean="0"/>
              <a:t>Snapshot hydration</a:t>
            </a:r>
            <a:r>
              <a:rPr lang="en-US" baseline="30000" dirty="0" smtClean="0"/>
              <a:t>*</a:t>
            </a:r>
            <a:r>
              <a:rPr lang="en-US" dirty="0" smtClean="0"/>
              <a:t> = 3.26PB</a:t>
            </a:r>
          </a:p>
          <a:p>
            <a:r>
              <a:rPr lang="en-US" dirty="0" smtClean="0"/>
              <a:t>So really we are talking closer to 4PB… nice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i="1" baseline="30000" dirty="0" smtClean="0"/>
              <a:t>*</a:t>
            </a:r>
            <a:r>
              <a:rPr lang="en-US" sz="2000" i="1" dirty="0" smtClean="0"/>
              <a:t>13,976 </a:t>
            </a:r>
            <a:r>
              <a:rPr lang="en-US" sz="2000" i="1" dirty="0"/>
              <a:t>Snapshots </a:t>
            </a:r>
            <a:r>
              <a:rPr lang="en-US" sz="2000" i="1" dirty="0" smtClean="0"/>
              <a:t>over </a:t>
            </a:r>
            <a:r>
              <a:rPr lang="en-US" sz="2000" i="1" dirty="0"/>
              <a:t>1,260 Volumes totaling 334TB of prod data.  U</a:t>
            </a:r>
            <a:r>
              <a:rPr lang="en-US" sz="2000" i="1" dirty="0" smtClean="0"/>
              <a:t>sing an estimate of 10 </a:t>
            </a:r>
            <a:r>
              <a:rPr lang="en-US" sz="2000" i="1" dirty="0"/>
              <a:t>FULL COPY SNAPSHOTS of that 334TB on </a:t>
            </a:r>
            <a:r>
              <a:rPr lang="en-US" sz="2000" i="1" dirty="0" smtClean="0"/>
              <a:t>Disk, </a:t>
            </a:r>
            <a:r>
              <a:rPr lang="en-US" sz="2000" i="1" dirty="0"/>
              <a:t>that would require </a:t>
            </a:r>
            <a:r>
              <a:rPr lang="en-US" sz="2000" i="1" dirty="0" smtClean="0"/>
              <a:t>3.26PB </a:t>
            </a:r>
            <a:r>
              <a:rPr lang="en-US" sz="2000" i="1" dirty="0"/>
              <a:t>of TAPE if you tried to do the same </a:t>
            </a:r>
            <a:r>
              <a:rPr lang="en-US" sz="2000" i="1" dirty="0" smtClean="0"/>
              <a:t>thing.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774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What?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No more fiber channel, Ethernet only</a:t>
            </a:r>
          </a:p>
          <a:p>
            <a:r>
              <a:rPr lang="en-US" dirty="0" smtClean="0"/>
              <a:t>Multiple Protocol Support</a:t>
            </a:r>
          </a:p>
          <a:p>
            <a:pPr lvl="1"/>
            <a:r>
              <a:rPr lang="en-US" dirty="0" smtClean="0"/>
              <a:t>NFS</a:t>
            </a:r>
          </a:p>
          <a:p>
            <a:pPr lvl="1"/>
            <a:r>
              <a:rPr lang="en-US" dirty="0" err="1" smtClean="0"/>
              <a:t>iSCSI</a:t>
            </a:r>
            <a:endParaRPr lang="en-US" dirty="0" smtClean="0"/>
          </a:p>
          <a:p>
            <a:pPr lvl="1"/>
            <a:r>
              <a:rPr lang="en-US" dirty="0" smtClean="0"/>
              <a:t>CIFS</a:t>
            </a:r>
          </a:p>
          <a:p>
            <a:r>
              <a:rPr lang="en-US" dirty="0" smtClean="0"/>
              <a:t>Ultra-efficient storage</a:t>
            </a:r>
          </a:p>
          <a:p>
            <a:r>
              <a:rPr lang="en-US" dirty="0" smtClean="0"/>
              <a:t>No more tapes</a:t>
            </a:r>
          </a:p>
          <a:p>
            <a:pPr lvl="1"/>
            <a:r>
              <a:rPr lang="en-US" dirty="0" smtClean="0"/>
              <a:t>Snapshots</a:t>
            </a:r>
          </a:p>
          <a:p>
            <a:pPr lvl="1"/>
            <a:r>
              <a:rPr lang="en-US" dirty="0" smtClean="0"/>
              <a:t>Fast backups (low </a:t>
            </a:r>
            <a:r>
              <a:rPr lang="en-US" dirty="0" err="1" smtClean="0"/>
              <a:t>rpo</a:t>
            </a:r>
            <a:r>
              <a:rPr lang="en-US" dirty="0" smtClean="0"/>
              <a:t> and </a:t>
            </a:r>
            <a:r>
              <a:rPr lang="en-US" dirty="0" err="1" smtClean="0"/>
              <a:t>rto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SnapMirror</a:t>
            </a:r>
            <a:r>
              <a:rPr lang="en-US" dirty="0" smtClean="0"/>
              <a:t> replication to DR</a:t>
            </a:r>
          </a:p>
          <a:p>
            <a:r>
              <a:rPr lang="en-US" dirty="0" smtClean="0"/>
              <a:t>Operational Efficiencies</a:t>
            </a:r>
          </a:p>
          <a:p>
            <a:pPr lvl="1"/>
            <a:r>
              <a:rPr lang="en-US" dirty="0" err="1" smtClean="0"/>
              <a:t>SnapManager</a:t>
            </a:r>
            <a:r>
              <a:rPr lang="en-US" dirty="0" smtClean="0"/>
              <a:t> Products</a:t>
            </a:r>
          </a:p>
          <a:p>
            <a:pPr lvl="1"/>
            <a:r>
              <a:rPr lang="en-US" dirty="0" smtClean="0"/>
              <a:t>Instance Refreshes (</a:t>
            </a:r>
            <a:r>
              <a:rPr lang="en-US" dirty="0" err="1" smtClean="0"/>
              <a:t>Flexclone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Hardware moves and lifecycle management</a:t>
            </a:r>
          </a:p>
          <a:p>
            <a:pPr lvl="1"/>
            <a:r>
              <a:rPr lang="en-US" dirty="0" smtClean="0"/>
              <a:t>Management software and diagnostic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3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What?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aving over $20M/year</a:t>
            </a:r>
          </a:p>
          <a:p>
            <a:r>
              <a:rPr lang="en-US" dirty="0" smtClean="0"/>
              <a:t>Equalizing the quality of service across the Commonwealth, smaller have access to services that they normally would not be able to provide</a:t>
            </a:r>
          </a:p>
          <a:p>
            <a:r>
              <a:rPr lang="en-US" dirty="0" smtClean="0"/>
              <a:t>Agility/Elasticity/Scalability, both technically and from a business perspective</a:t>
            </a:r>
          </a:p>
        </p:txBody>
      </p:sp>
    </p:spTree>
    <p:extLst>
      <p:ext uri="{BB962C8B-B14F-4D97-AF65-F5344CB8AC3E}">
        <p14:creationId xmlns:p14="http://schemas.microsoft.com/office/powerpoint/2010/main" val="40592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7432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Img</a:t>
            </a:r>
            <a:r>
              <a:rPr lang="en-US" sz="1200" dirty="0" smtClean="0">
                <a:solidFill>
                  <a:schemeClr val="bg1"/>
                </a:solidFill>
              </a:rPr>
              <a:t>: http://3.bp.blogspot.com/_L4pUrlGW7j0/TU6pNahEbEI/AAAAAAAAAG8/5AulSaV3T8E/s1600/future-ahead.jpg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4876" y="483114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Eternal Storage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 Mining and Analytics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83114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SaaS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&amp;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IaaS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Clouds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Further business process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1166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Matt Lawson					Brian Viscuso</a:t>
            </a:r>
          </a:p>
          <a:p>
            <a:pPr marL="0" indent="0"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mlawson@vccs.edu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bviscuso@vccs.edu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blog.docdep.com/Portals/48731/images/questions-investors-a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10" y="533400"/>
            <a:ext cx="3292990" cy="32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You know you have Big Data when…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 EMC name a new product after you (</a:t>
            </a:r>
            <a:r>
              <a:rPr lang="en-US" b="1" dirty="0" smtClean="0"/>
              <a:t>@aristippus303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 it piles up so high that it disappears into the clouds (</a:t>
            </a:r>
            <a:r>
              <a:rPr lang="en-US" b="1" dirty="0" smtClean="0"/>
              <a:t>@</a:t>
            </a:r>
            <a:r>
              <a:rPr lang="en-US" b="1" dirty="0" err="1" smtClean="0"/>
              <a:t>evertlammerts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23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You know you have Big Data when…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  the SAN undergoes gravitational collapse and you get cited by OSHA for an unlicensed singularity. (</a:t>
            </a:r>
            <a:r>
              <a:rPr lang="en-US" b="1" dirty="0" smtClean="0"/>
              <a:t>@</a:t>
            </a:r>
            <a:r>
              <a:rPr lang="en-US" b="1" dirty="0" err="1" smtClean="0"/>
              <a:t>datamartist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 your datacenter manager divides time between installing a new NAS in the kitchen and </a:t>
            </a:r>
            <a:r>
              <a:rPr lang="en-US" dirty="0" err="1" smtClean="0"/>
              <a:t>googling</a:t>
            </a:r>
            <a:r>
              <a:rPr lang="en-US" dirty="0" smtClean="0"/>
              <a:t> for vacant aircraft hangars. (</a:t>
            </a:r>
            <a:r>
              <a:rPr lang="en-US" b="1" dirty="0" smtClean="0"/>
              <a:t>@</a:t>
            </a:r>
            <a:r>
              <a:rPr lang="en-US" b="1" dirty="0" err="1" smtClean="0"/>
              <a:t>alanjharrison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3058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90%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world’s data was created in last 2 years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 algn="r">
              <a:buNone/>
            </a:pP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80% 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unstructured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2332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IBM - http://t.co/WVJSlEfa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47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2"/>
          <a:stretch/>
        </p:blipFill>
        <p:spPr bwMode="auto">
          <a:xfrm>
            <a:off x="2438400" y="2961421"/>
            <a:ext cx="6428513" cy="389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Mankind created data</a:t>
            </a:r>
            <a:endParaRPr lang="en-US" b="1" dirty="0" smtClean="0"/>
          </a:p>
          <a:p>
            <a:r>
              <a:rPr lang="en-US" b="1" dirty="0" smtClean="0"/>
              <a:t>150</a:t>
            </a:r>
            <a:r>
              <a:rPr lang="en-US" dirty="0" smtClean="0"/>
              <a:t> </a:t>
            </a:r>
            <a:r>
              <a:rPr lang="en-US" dirty="0" err="1" smtClean="0"/>
              <a:t>exabytes</a:t>
            </a:r>
            <a:r>
              <a:rPr lang="en-US" dirty="0" smtClean="0"/>
              <a:t> in </a:t>
            </a:r>
            <a:r>
              <a:rPr lang="en-US" b="1" dirty="0" smtClean="0"/>
              <a:t>2005</a:t>
            </a:r>
            <a:r>
              <a:rPr lang="en-US" dirty="0" smtClean="0"/>
              <a:t>  (</a:t>
            </a:r>
            <a:r>
              <a:rPr lang="en-US" dirty="0" err="1" smtClean="0"/>
              <a:t>exabyte</a:t>
            </a:r>
            <a:r>
              <a:rPr lang="en-US" dirty="0" smtClean="0"/>
              <a:t> is a billion gigabytes)</a:t>
            </a:r>
          </a:p>
          <a:p>
            <a:r>
              <a:rPr lang="en-US" b="1" dirty="0" smtClean="0"/>
              <a:t>1,200</a:t>
            </a:r>
            <a:r>
              <a:rPr lang="en-US" dirty="0" smtClean="0"/>
              <a:t> </a:t>
            </a:r>
            <a:r>
              <a:rPr lang="en-US" dirty="0" err="1" smtClean="0"/>
              <a:t>exabytes</a:t>
            </a:r>
            <a:r>
              <a:rPr lang="en-US" dirty="0" smtClean="0"/>
              <a:t> in </a:t>
            </a:r>
            <a:r>
              <a:rPr lang="en-US" b="1" dirty="0" smtClean="0"/>
              <a:t>2010</a:t>
            </a:r>
          </a:p>
          <a:p>
            <a:r>
              <a:rPr lang="en-US" b="1" dirty="0" smtClean="0"/>
              <a:t>35,000</a:t>
            </a:r>
            <a:r>
              <a:rPr lang="en-US" dirty="0" smtClean="0"/>
              <a:t> </a:t>
            </a:r>
            <a:r>
              <a:rPr lang="en-US" dirty="0" err="1" smtClean="0"/>
              <a:t>exabytes</a:t>
            </a:r>
            <a:r>
              <a:rPr lang="en-US" dirty="0" smtClean="0"/>
              <a:t> in </a:t>
            </a:r>
            <a:r>
              <a:rPr lang="en-US" b="1" dirty="0" smtClean="0"/>
              <a:t>2020</a:t>
            </a:r>
            <a:r>
              <a:rPr lang="en-US" dirty="0" smtClean="0"/>
              <a:t> (expected by IBM)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http://csrc.nist.gov/groups/SMA/forum/documents/june2012presentations/fcsm_june2012_cooper_mell.pdf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2715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sz="1200" dirty="0" err="1"/>
              <a:t>Img</a:t>
            </a:r>
            <a:r>
              <a:rPr lang="en-US" sz="1200" dirty="0"/>
              <a:t>: http://</a:t>
            </a:r>
            <a:r>
              <a:rPr lang="en-US" sz="1200" dirty="0" smtClean="0"/>
              <a:t>i.imgur.com/49xGw.jpg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32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0223"/>
            <a:ext cx="6143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Img</a:t>
            </a:r>
            <a:r>
              <a:rPr lang="en-US" sz="1400" dirty="0" smtClean="0"/>
              <a:t>: http://en.wikipedia.org/wiki/File:MQ-9_Reaper_-_090609-F-0000M-777.JPG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24 years of video in 2009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4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1644</Words>
  <Application>Microsoft Office PowerPoint</Application>
  <PresentationFormat>On-screen Show (4:3)</PresentationFormat>
  <Paragraphs>207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How to Pack 3 PB into a 1 PB bag.</vt:lpstr>
      <vt:lpstr>Matt Lawson</vt:lpstr>
      <vt:lpstr>Brian Viscuso</vt:lpstr>
      <vt:lpstr>You know you have Big Data when…</vt:lpstr>
      <vt:lpstr>You know you have Big Data when…</vt:lpstr>
      <vt:lpstr>You know you have Big Data when…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Definition of BigData</vt:lpstr>
      <vt:lpstr>                            by the Numbers</vt:lpstr>
      <vt:lpstr>PowerPoint Presentation</vt:lpstr>
      <vt:lpstr>                        by the Numbers</vt:lpstr>
      <vt:lpstr>                               by the Numbers</vt:lpstr>
      <vt:lpstr>VCCS Historical Data Challenges</vt:lpstr>
      <vt:lpstr>PowerPoint Presentation</vt:lpstr>
      <vt:lpstr>PowerPoint Presentation</vt:lpstr>
      <vt:lpstr>Other Challenges</vt:lpstr>
      <vt:lpstr>VCCS Storage Architecture</vt:lpstr>
      <vt:lpstr>PowerPoint Presentation</vt:lpstr>
      <vt:lpstr>PowerPoint Presentation</vt:lpstr>
      <vt:lpstr>Production Site Details</vt:lpstr>
      <vt:lpstr>Value-add Technologies Snapshots</vt:lpstr>
      <vt:lpstr>PowerPoint Presentation</vt:lpstr>
      <vt:lpstr>Value-add Technologies SnapMirror®</vt:lpstr>
      <vt:lpstr>PowerPoint Presentation</vt:lpstr>
      <vt:lpstr>Value-add Technologies = Tapeless Backups</vt:lpstr>
      <vt:lpstr>Value-add... Virtualization</vt:lpstr>
      <vt:lpstr>PowerPoint Presentation</vt:lpstr>
      <vt:lpstr>PowerPoint Presentation</vt:lpstr>
      <vt:lpstr>Value-add… Data Protection</vt:lpstr>
      <vt:lpstr>PowerPoint Presentation</vt:lpstr>
      <vt:lpstr>More Value-add… Deduplication &amp; Compression</vt:lpstr>
      <vt:lpstr>PowerPoint Presentation</vt:lpstr>
      <vt:lpstr>Value-add Technologies… Add Up</vt:lpstr>
      <vt:lpstr>Say… Where is that 3TB you were talking about?</vt:lpstr>
      <vt:lpstr>So What?</vt:lpstr>
      <vt:lpstr>PowerPoint Presentation</vt:lpstr>
      <vt:lpstr>So What?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Data: How to Pack 4 PB into a 1 PB bag.</dc:title>
  <dc:creator>Matthew Lawson</dc:creator>
  <cp:lastModifiedBy>Brian Viscuso</cp:lastModifiedBy>
  <cp:revision>61</cp:revision>
  <cp:lastPrinted>2013-01-16T16:40:56Z</cp:lastPrinted>
  <dcterms:created xsi:type="dcterms:W3CDTF">2013-01-15T05:10:28Z</dcterms:created>
  <dcterms:modified xsi:type="dcterms:W3CDTF">2013-01-16T18:13:03Z</dcterms:modified>
</cp:coreProperties>
</file>