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284" r:id="rId2"/>
    <p:sldId id="285" r:id="rId3"/>
    <p:sldId id="257" r:id="rId4"/>
    <p:sldId id="258" r:id="rId5"/>
    <p:sldId id="272" r:id="rId6"/>
    <p:sldId id="259" r:id="rId7"/>
    <p:sldId id="262" r:id="rId8"/>
    <p:sldId id="269" r:id="rId9"/>
    <p:sldId id="276" r:id="rId10"/>
    <p:sldId id="281" r:id="rId11"/>
    <p:sldId id="282" r:id="rId12"/>
    <p:sldId id="283" r:id="rId13"/>
    <p:sldId id="260" r:id="rId14"/>
    <p:sldId id="261" r:id="rId15"/>
    <p:sldId id="286" r:id="rId16"/>
    <p:sldId id="274" r:id="rId17"/>
    <p:sldId id="275" r:id="rId18"/>
    <p:sldId id="263" r:id="rId19"/>
    <p:sldId id="265" r:id="rId20"/>
    <p:sldId id="266" r:id="rId21"/>
    <p:sldId id="280" r:id="rId22"/>
    <p:sldId id="278" r:id="rId23"/>
    <p:sldId id="273" r:id="rId24"/>
    <p:sldId id="264" r:id="rId25"/>
    <p:sldId id="279" r:id="rId26"/>
    <p:sldId id="267" r:id="rId27"/>
    <p:sldId id="27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59D9-7934-4176-9629-C1A99100EF0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6732-BB96-4396-AAAC-EF0362C4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4FE93-BF0C-490C-863D-C5C3FF0326D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414D0-3F56-495E-98F4-F3A0FBE2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9pPr>
          </a:lstStyle>
          <a:p>
            <a:fld id="{678B3978-6598-4AD1-B365-3B00E8CCD4BC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Vendor</a:t>
            </a:r>
            <a:r>
              <a:rPr lang="en-US" baseline="0" dirty="0" smtClean="0"/>
              <a:t> leading the workshop, and asking questions along the way.</a:t>
            </a:r>
          </a:p>
          <a:p>
            <a:r>
              <a:rPr lang="en-US" dirty="0" smtClean="0"/>
              <a:t>I wanted students to use the self service, but other </a:t>
            </a:r>
            <a:r>
              <a:rPr lang="en-US" dirty="0" err="1" smtClean="0"/>
              <a:t>depts</a:t>
            </a:r>
            <a:r>
              <a:rPr lang="en-US" dirty="0" smtClean="0"/>
              <a:t> had no plans to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5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-identify</a:t>
            </a:r>
            <a:r>
              <a:rPr lang="en-US" baseline="0" dirty="0" smtClean="0"/>
              <a:t> team </a:t>
            </a:r>
            <a:r>
              <a:rPr lang="en-US" dirty="0" smtClean="0"/>
              <a:t>to decrease total team members from the large number of workshop attendees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7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Osaka" pitchFamily="-111" charset="-128"/>
              </a:defRPr>
            </a:lvl9pPr>
          </a:lstStyle>
          <a:p>
            <a:fld id="{BC6B8DEC-501D-46CE-8398-7DC3B00818C4}" type="slidenum">
              <a:rPr lang="en-US" smtClean="0">
                <a:latin typeface="Times" pitchFamily="18" charset="0"/>
              </a:rPr>
              <a:pPr/>
              <a:t>2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have De-Centralized IT within your organization?</a:t>
            </a:r>
            <a:r>
              <a:rPr lang="en-US" baseline="0" dirty="0" smtClean="0"/>
              <a:t>  Do you need consensus to make changes?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this crazy</a:t>
            </a:r>
            <a:r>
              <a:rPr lang="en-US" baseline="0" dirty="0" smtClean="0"/>
              <a:t> environment, but also issues with current system.  Talk about how we attempted to replace systems 2 other times, and why the timing was right this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important to</a:t>
            </a:r>
            <a:r>
              <a:rPr lang="en-US" baseline="0" dirty="0" smtClean="0"/>
              <a:t> be able to read, but demonstrate how we each provide services to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8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must agree to move to the new system, or the deal is off.  Solving the communication and</a:t>
            </a:r>
            <a:r>
              <a:rPr lang="en-US" baseline="0" dirty="0" smtClean="0"/>
              <a:t> working together problems were key.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focus of the demos was to determine</a:t>
            </a:r>
            <a:r>
              <a:rPr lang="en-US" baseline="0" dirty="0" smtClean="0"/>
              <a:t> what we needed to share versus what could be unique to each department. This was key to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14D0-3F56-495E-98F4-F3A0FBE2B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534400" cy="1600200"/>
          </a:xfrm>
        </p:spPr>
        <p:txBody>
          <a:bodyPr anchor="ctr"/>
          <a:lstStyle>
            <a:lvl1pPr algn="ctr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534400" cy="12192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 sz="1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62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76400"/>
            <a:ext cx="4000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4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59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6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13131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1600">
          <a:solidFill>
            <a:srgbClr val="1313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534400" cy="1600200"/>
          </a:xfrm>
        </p:spPr>
        <p:txBody>
          <a:bodyPr/>
          <a:lstStyle/>
          <a:p>
            <a:r>
              <a:rPr lang="en-US" dirty="0"/>
              <a:t>Washington University School of Medicine 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467600" cy="609600"/>
          </a:xfrm>
        </p:spPr>
        <p:txBody>
          <a:bodyPr/>
          <a:lstStyle/>
          <a:p>
            <a:r>
              <a:rPr lang="en-US" dirty="0"/>
              <a:t>Bringing Decentralized IT Service Management </a:t>
            </a:r>
          </a:p>
          <a:p>
            <a:r>
              <a:rPr lang="en-US" dirty="0"/>
              <a:t>Together in the Cloud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505200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3500" eaLnBrk="1" hangingPunct="1"/>
            <a:r>
              <a:rPr lang="en-US" dirty="0" smtClean="0"/>
              <a:t>Diane Gentile</a:t>
            </a:r>
            <a:endParaRPr lang="en-US" dirty="0"/>
          </a:p>
          <a:p>
            <a:pPr marL="63500" eaLnBrk="1" hangingPunct="1"/>
            <a:r>
              <a:rPr lang="en-US" dirty="0" smtClean="0"/>
              <a:t>Customer Services Director</a:t>
            </a:r>
            <a:endParaRPr lang="en-US" dirty="0"/>
          </a:p>
          <a:p>
            <a:pPr marL="63500" eaLnBrk="1" hangingPunct="1"/>
            <a:r>
              <a:rPr lang="en-US" dirty="0"/>
              <a:t>Washington University School of Medicine</a:t>
            </a:r>
          </a:p>
          <a:p>
            <a:pPr marL="63500" eaLnBrk="1" hangingPunct="1"/>
            <a:r>
              <a:rPr lang="en-US" dirty="0"/>
              <a:t>d</a:t>
            </a:r>
            <a:r>
              <a:rPr lang="en-US" dirty="0" smtClean="0"/>
              <a:t>iane.gentile@wustl.edu</a:t>
            </a:r>
            <a:endParaRPr lang="en-US" dirty="0"/>
          </a:p>
          <a:p>
            <a:pPr marL="63500" eaLnBrk="1" hangingPunct="1"/>
            <a:r>
              <a:rPr lang="en-US" dirty="0" smtClean="0"/>
              <a:t>January 18,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Will the Business Units Agree?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What’s </a:t>
            </a:r>
            <a:r>
              <a:rPr lang="en-US" sz="2800" dirty="0"/>
              <a:t>in it for us?</a:t>
            </a:r>
          </a:p>
          <a:p>
            <a:pPr lvl="1"/>
            <a:r>
              <a:rPr lang="en-US" sz="2000" dirty="0"/>
              <a:t>Tracking &amp; </a:t>
            </a:r>
            <a:r>
              <a:rPr lang="en-US" sz="2000" dirty="0" smtClean="0"/>
              <a:t>reporting </a:t>
            </a:r>
            <a:r>
              <a:rPr lang="en-US" sz="2000" dirty="0"/>
              <a:t>IT p</a:t>
            </a:r>
            <a:r>
              <a:rPr lang="en-US" sz="2000" dirty="0" smtClean="0"/>
              <a:t>roblems</a:t>
            </a:r>
          </a:p>
          <a:p>
            <a:pPr lvl="1"/>
            <a:r>
              <a:rPr lang="en-US" sz="2000" dirty="0" smtClean="0"/>
              <a:t>Department user requirements – what are their needs?</a:t>
            </a:r>
          </a:p>
          <a:p>
            <a:r>
              <a:rPr lang="en-US" sz="2800" dirty="0" smtClean="0"/>
              <a:t>Monetary </a:t>
            </a:r>
            <a:r>
              <a:rPr lang="en-US" sz="2800" dirty="0"/>
              <a:t>commitment </a:t>
            </a:r>
            <a:endParaRPr lang="en-US" sz="2800" dirty="0" smtClean="0"/>
          </a:p>
          <a:p>
            <a:pPr lvl="1"/>
            <a:r>
              <a:rPr lang="en-US" sz="2000" dirty="0" smtClean="0"/>
              <a:t>Is the business unit from each department on board?</a:t>
            </a:r>
          </a:p>
          <a:p>
            <a:pPr lvl="1"/>
            <a:r>
              <a:rPr lang="en-US" sz="2000" dirty="0" smtClean="0"/>
              <a:t>Individual conversations with every department</a:t>
            </a:r>
          </a:p>
          <a:p>
            <a:pPr lvl="1"/>
            <a:r>
              <a:rPr lang="en-US" sz="2000" dirty="0" smtClean="0"/>
              <a:t>Buy-in prior to requesting implementation funds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All On-Board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Agreement within IT</a:t>
            </a:r>
          </a:p>
          <a:p>
            <a:r>
              <a:rPr lang="en-US" sz="2800" dirty="0" smtClean="0"/>
              <a:t>Buy-in from business units</a:t>
            </a:r>
          </a:p>
          <a:p>
            <a:r>
              <a:rPr lang="en-US" sz="2800" dirty="0" smtClean="0"/>
              <a:t>Implementation funds secured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6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Where to Begin?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Discussed desired outcome with implementation partner</a:t>
            </a:r>
          </a:p>
          <a:p>
            <a:r>
              <a:rPr lang="en-US" sz="2800" dirty="0" smtClean="0"/>
              <a:t>Solicited their recommendations on the best way to proceed</a:t>
            </a:r>
          </a:p>
          <a:p>
            <a:r>
              <a:rPr lang="en-US" sz="2800" dirty="0" smtClean="0"/>
              <a:t>Initiated process workshops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52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Let the Workshops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First order of business:</a:t>
            </a:r>
          </a:p>
          <a:p>
            <a:pPr lvl="1"/>
            <a:r>
              <a:rPr lang="en-US" sz="2400" dirty="0" smtClean="0"/>
              <a:t>Introduction to ITIL </a:t>
            </a:r>
          </a:p>
          <a:p>
            <a:pPr lvl="2"/>
            <a:r>
              <a:rPr lang="en-US" sz="2000" dirty="0" smtClean="0"/>
              <a:t>For all IT staff in participating departments</a:t>
            </a:r>
          </a:p>
          <a:p>
            <a:pPr lvl="2"/>
            <a:r>
              <a:rPr lang="en-US" sz="2000" dirty="0" smtClean="0"/>
              <a:t>Concepts &amp; terms foreign to many IT staff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Now that we’re speaking the same lingo…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9" y="4267200"/>
            <a:ext cx="2504762" cy="1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Vendor </a:t>
            </a:r>
            <a:r>
              <a:rPr lang="en-US" dirty="0" smtClean="0"/>
              <a:t>Leads </a:t>
            </a:r>
            <a:r>
              <a:rPr lang="en-US" dirty="0"/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Process Workshops</a:t>
            </a:r>
          </a:p>
          <a:p>
            <a:pPr lvl="1"/>
            <a:r>
              <a:rPr lang="en-US" sz="2000" dirty="0" smtClean="0"/>
              <a:t>Heads down in a room together</a:t>
            </a:r>
          </a:p>
          <a:p>
            <a:pPr lvl="1"/>
            <a:r>
              <a:rPr lang="en-US" sz="2000" dirty="0"/>
              <a:t>Initial configuration decisions made </a:t>
            </a:r>
          </a:p>
          <a:p>
            <a:pPr lvl="1"/>
            <a:r>
              <a:rPr lang="en-US" sz="2000" dirty="0" smtClean="0"/>
              <a:t>Objective expert to guide decisions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60180"/>
            <a:ext cx="370998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Vendor Leads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Process </a:t>
            </a:r>
            <a:r>
              <a:rPr lang="en-US" sz="2800" dirty="0" smtClean="0"/>
              <a:t>Workshops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ITIL-centric </a:t>
            </a:r>
            <a:r>
              <a:rPr lang="en-US" sz="2000" dirty="0"/>
              <a:t>process </a:t>
            </a:r>
            <a:r>
              <a:rPr lang="en-US" sz="2000" dirty="0" smtClean="0"/>
              <a:t>discussions</a:t>
            </a:r>
          </a:p>
          <a:p>
            <a:pPr marL="1200150" lvl="3" indent="-342900"/>
            <a:r>
              <a:rPr lang="en-US" sz="2000" dirty="0" smtClean="0"/>
              <a:t>Incident Management</a:t>
            </a:r>
          </a:p>
          <a:p>
            <a:pPr marL="1200150" lvl="3" indent="-342900"/>
            <a:r>
              <a:rPr lang="en-US" sz="2000" dirty="0" smtClean="0"/>
              <a:t>Problem Management</a:t>
            </a:r>
          </a:p>
          <a:p>
            <a:pPr marL="1200150" lvl="3" indent="-342900"/>
            <a:r>
              <a:rPr lang="en-US" sz="2000" dirty="0" smtClean="0"/>
              <a:t>Service Request Management</a:t>
            </a:r>
          </a:p>
          <a:p>
            <a:pPr marL="1200150" lvl="3" indent="-342900"/>
            <a:r>
              <a:rPr lang="en-US" sz="2000" dirty="0" smtClean="0"/>
              <a:t>Change Management</a:t>
            </a:r>
          </a:p>
          <a:p>
            <a:pPr marL="742950" lvl="2" indent="-342900"/>
            <a:r>
              <a:rPr lang="en-US" sz="2000" dirty="0" smtClean="0"/>
              <a:t>Walked through each process individually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Can We All Agree on….?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Decisions on </a:t>
            </a:r>
            <a:r>
              <a:rPr lang="en-US" sz="2800" dirty="0" smtClean="0"/>
              <a:t>common components</a:t>
            </a:r>
            <a:endParaRPr lang="en-US" sz="2800" dirty="0"/>
          </a:p>
          <a:p>
            <a:pPr lvl="1"/>
            <a:r>
              <a:rPr lang="en-US" sz="2400" dirty="0"/>
              <a:t>Most forms </a:t>
            </a:r>
            <a:r>
              <a:rPr lang="en-US" sz="2400" dirty="0" smtClean="0"/>
              <a:t>including:</a:t>
            </a:r>
          </a:p>
          <a:p>
            <a:pPr lvl="2"/>
            <a:r>
              <a:rPr lang="en-US" sz="2000" dirty="0" smtClean="0"/>
              <a:t>Incident form – mandatory fields</a:t>
            </a:r>
            <a:r>
              <a:rPr lang="en-US" sz="2000" dirty="0"/>
              <a:t>, </a:t>
            </a:r>
            <a:r>
              <a:rPr lang="en-US" sz="2000" dirty="0" smtClean="0"/>
              <a:t>categories, naming conventions, etc. </a:t>
            </a:r>
          </a:p>
          <a:p>
            <a:pPr lvl="2"/>
            <a:r>
              <a:rPr lang="en-US" sz="2000" dirty="0" smtClean="0"/>
              <a:t>General request </a:t>
            </a:r>
            <a:r>
              <a:rPr lang="en-US" sz="2000" dirty="0"/>
              <a:t>f</a:t>
            </a:r>
            <a:r>
              <a:rPr lang="en-US" sz="2000" dirty="0" smtClean="0"/>
              <a:t>orm</a:t>
            </a:r>
          </a:p>
          <a:p>
            <a:pPr lvl="2"/>
            <a:r>
              <a:rPr lang="en-US" sz="2000" dirty="0" smtClean="0"/>
              <a:t>Change form </a:t>
            </a:r>
          </a:p>
          <a:p>
            <a:pPr lvl="2"/>
            <a:r>
              <a:rPr lang="en-US" sz="2000" dirty="0" smtClean="0"/>
              <a:t>Knowledge form</a:t>
            </a:r>
          </a:p>
          <a:p>
            <a:pPr lvl="1"/>
            <a:r>
              <a:rPr lang="en-US" sz="2400" dirty="0" smtClean="0"/>
              <a:t>Categories for Knowledge &amp; News</a:t>
            </a:r>
          </a:p>
          <a:p>
            <a:pPr lvl="1"/>
            <a:r>
              <a:rPr lang="en-US" sz="2400" dirty="0" smtClean="0"/>
              <a:t>Approval process for Knowledge articles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6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But My Needs Are Different…..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Where can we be unique?</a:t>
            </a:r>
            <a:endParaRPr lang="en-US" sz="2800" dirty="0"/>
          </a:p>
          <a:p>
            <a:pPr lvl="1"/>
            <a:r>
              <a:rPr lang="en-US" sz="2000" dirty="0" smtClean="0"/>
              <a:t>Notifications – User &amp; Technician</a:t>
            </a:r>
          </a:p>
          <a:p>
            <a:pPr lvl="1"/>
            <a:r>
              <a:rPr lang="en-US" sz="2000" dirty="0" smtClean="0"/>
              <a:t>SLA</a:t>
            </a:r>
            <a:r>
              <a:rPr lang="en-US" sz="2000" dirty="0"/>
              <a:t> </a:t>
            </a:r>
            <a:r>
              <a:rPr lang="en-US" sz="2000" dirty="0" smtClean="0"/>
              <a:t>parameters </a:t>
            </a:r>
          </a:p>
          <a:p>
            <a:pPr lvl="1"/>
            <a:r>
              <a:rPr lang="en-US" sz="2000" dirty="0" smtClean="0"/>
              <a:t>Service catalog pages</a:t>
            </a:r>
          </a:p>
          <a:p>
            <a:pPr lvl="1"/>
            <a:r>
              <a:rPr lang="en-US" sz="2000" dirty="0"/>
              <a:t>Employee </a:t>
            </a:r>
            <a:r>
              <a:rPr lang="en-US" sz="2000" dirty="0" smtClean="0"/>
              <a:t>self-service</a:t>
            </a:r>
            <a:endParaRPr lang="en-US" sz="2000" dirty="0"/>
          </a:p>
          <a:p>
            <a:pPr lvl="1"/>
            <a:r>
              <a:rPr lang="en-US" sz="2000" dirty="0" smtClean="0"/>
              <a:t>Reports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Beyond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ongoing team members </a:t>
            </a:r>
          </a:p>
          <a:p>
            <a:r>
              <a:rPr lang="en-US" sz="2800" dirty="0" smtClean="0"/>
              <a:t>Meet weekly to 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ontinue decision making during implementation</a:t>
            </a:r>
          </a:p>
          <a:p>
            <a:pPr lvl="1"/>
            <a:r>
              <a:rPr lang="en-US" sz="2000" dirty="0" smtClean="0"/>
              <a:t>Develop customer communication plan</a:t>
            </a:r>
          </a:p>
          <a:p>
            <a:pPr lvl="1"/>
            <a:r>
              <a:rPr lang="en-US" sz="2000" dirty="0" smtClean="0"/>
              <a:t>Address any new issues that arise</a:t>
            </a:r>
          </a:p>
          <a:p>
            <a:pPr lvl="1"/>
            <a:r>
              <a:rPr lang="en-US" sz="2000" dirty="0" smtClean="0"/>
              <a:t>Plan rollout </a:t>
            </a:r>
          </a:p>
          <a:p>
            <a:pPr lvl="1"/>
            <a:r>
              <a:rPr lang="en-US" sz="2000" dirty="0" smtClean="0"/>
              <a:t>Identify training needs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Project Communication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Steering committee</a:t>
            </a:r>
          </a:p>
          <a:p>
            <a:pPr lvl="1"/>
            <a:r>
              <a:rPr lang="en-US" sz="2000" dirty="0" smtClean="0"/>
              <a:t>Director level</a:t>
            </a:r>
          </a:p>
          <a:p>
            <a:r>
              <a:rPr lang="en-US" sz="2800" dirty="0" smtClean="0"/>
              <a:t>Team meetings</a:t>
            </a:r>
          </a:p>
          <a:p>
            <a:pPr lvl="1"/>
            <a:r>
              <a:rPr lang="en-US" sz="2000" dirty="0" smtClean="0"/>
              <a:t>Team members - Help Desk Managers</a:t>
            </a:r>
          </a:p>
          <a:p>
            <a:r>
              <a:rPr lang="en-US" sz="2800" dirty="0" smtClean="0"/>
              <a:t>Vendor Discussions</a:t>
            </a:r>
          </a:p>
          <a:p>
            <a:pPr lvl="1"/>
            <a:r>
              <a:rPr lang="en-US" sz="2000" dirty="0" smtClean="0"/>
              <a:t>Project Manager to Project Manager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2857143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153400" cy="6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-111" charset="0"/>
              <a:buNone/>
              <a:defRPr/>
            </a:pP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</a:rPr>
              <a:t>Washington University Medical Center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10"/>
            <a:ext cx="36957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3415" y="1135185"/>
            <a:ext cx="4953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GB" dirty="0" smtClean="0">
                <a:latin typeface="+mj-lt"/>
                <a:cs typeface="Lucida Sans Unicode" charset="0"/>
              </a:rPr>
              <a:t>Washington </a:t>
            </a:r>
            <a:r>
              <a:rPr lang="en-GB" dirty="0">
                <a:latin typeface="+mj-lt"/>
                <a:cs typeface="Lucida Sans Unicode" charset="0"/>
              </a:rPr>
              <a:t>University School of Medicine</a:t>
            </a:r>
          </a:p>
          <a:p>
            <a:pPr>
              <a:defRPr/>
            </a:pPr>
            <a:r>
              <a:rPr lang="en-GB" dirty="0">
                <a:latin typeface="+mj-lt"/>
                <a:cs typeface="Lucida Sans Unicode" charset="0"/>
              </a:rPr>
              <a:t>is co-located with Barnes-Jewish Hospital and St. Louis Children’s Hospital in the Central West </a:t>
            </a:r>
            <a:r>
              <a:rPr lang="en-GB" dirty="0" smtClean="0">
                <a:latin typeface="+mj-lt"/>
                <a:cs typeface="Lucida Sans Unicode" charset="0"/>
              </a:rPr>
              <a:t>End </a:t>
            </a:r>
            <a:r>
              <a:rPr lang="en-GB" dirty="0">
                <a:latin typeface="+mj-lt"/>
                <a:cs typeface="Lucida Sans Unicode" charset="0"/>
              </a:rPr>
              <a:t>of St. Louis.  Clinicians are also located </a:t>
            </a:r>
            <a:r>
              <a:rPr lang="en-US" dirty="0">
                <a:latin typeface="+mj-lt"/>
              </a:rPr>
              <a:t>at Barnes-Jewish West County, Missouri Baptist Medical Center, Barnes-Jewish St. Peters and other clinics throughout the area.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+mj-lt"/>
                <a:cs typeface="Lucida Sans Unicode" charset="0"/>
              </a:rPr>
              <a:t> The </a:t>
            </a:r>
            <a:r>
              <a:rPr lang="en-GB" dirty="0">
                <a:latin typeface="+mj-lt"/>
                <a:cs typeface="Lucida Sans Unicode" charset="0"/>
              </a:rPr>
              <a:t>main campus covers 155 acres in 50 buildings and our departments are intermixed throughout the Medical Center Campus.</a:t>
            </a:r>
            <a:endParaRPr lang="en-GB" dirty="0">
              <a:latin typeface="+mn-lt"/>
              <a:cs typeface="Lucida Sans Unicode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610600" cy="18034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7030A0"/>
              </a:buClr>
              <a:defRPr/>
            </a:pPr>
            <a:r>
              <a:rPr lang="en-US" sz="1800" kern="1200" dirty="0">
                <a:solidFill>
                  <a:schemeClr val="tx1"/>
                </a:solidFill>
                <a:latin typeface="+mj-lt"/>
                <a:cs typeface="Lucida Sans Unicode" charset="0"/>
              </a:rPr>
              <a:t>Consistently ranked in the top 5 Medical Schools in the country</a:t>
            </a:r>
            <a:r>
              <a:rPr lang="en-US" sz="1800" kern="1200" dirty="0" smtClean="0">
                <a:solidFill>
                  <a:schemeClr val="tx1"/>
                </a:solidFill>
                <a:latin typeface="+mj-lt"/>
                <a:cs typeface="Lucida Sans Unicode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7030A0"/>
              </a:buClr>
              <a:defRPr/>
            </a:pPr>
            <a:endParaRPr lang="en-US" sz="1800" kern="1200" dirty="0">
              <a:solidFill>
                <a:schemeClr val="tx1"/>
              </a:solidFill>
              <a:latin typeface="+mj-lt"/>
              <a:cs typeface="Lucida Sans Unicode" charset="0"/>
            </a:endParaRPr>
          </a:p>
          <a:p>
            <a:pPr>
              <a:spcBef>
                <a:spcPct val="0"/>
              </a:spcBef>
              <a:buClr>
                <a:srgbClr val="7030A0"/>
              </a:buClr>
              <a:defRPr/>
            </a:pPr>
            <a:r>
              <a:rPr lang="en-GB" sz="1800" kern="1200" dirty="0">
                <a:solidFill>
                  <a:schemeClr val="tx1"/>
                </a:solidFill>
                <a:latin typeface="+mj-lt"/>
                <a:cs typeface="Lucida Sans Unicode" charset="0"/>
              </a:rPr>
              <a:t>Approximately 1100 students (medical, OT and PT) and 8000 faculty and staff</a:t>
            </a:r>
            <a:r>
              <a:rPr lang="en-GB" sz="1800" kern="1200" dirty="0" smtClean="0">
                <a:solidFill>
                  <a:schemeClr val="tx1"/>
                </a:solidFill>
                <a:latin typeface="+mj-lt"/>
                <a:cs typeface="Lucida Sans Unicode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7030A0"/>
              </a:buClr>
              <a:defRPr/>
            </a:pPr>
            <a:endParaRPr lang="en-GB" sz="1800" kern="1200" dirty="0">
              <a:solidFill>
                <a:schemeClr val="tx1"/>
              </a:solidFill>
              <a:latin typeface="+mj-lt"/>
              <a:cs typeface="Lucida Sans Unicode" charset="0"/>
            </a:endParaRPr>
          </a:p>
          <a:p>
            <a:pPr>
              <a:spcBef>
                <a:spcPct val="0"/>
              </a:spcBef>
              <a:buClr>
                <a:srgbClr val="7030A0"/>
              </a:buClr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+mj-lt"/>
                <a:cs typeface="Lucida Sans Unicode" charset="0"/>
              </a:rPr>
              <a:t>$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Lucida Sans Unicode" charset="0"/>
              </a:rPr>
              <a:t>449,470,281 in National Institute of Health (NIH) awarded research grants.</a:t>
            </a:r>
          </a:p>
          <a:p>
            <a:pPr marL="0" indent="0" eaLnBrk="1" hangingPunct="1">
              <a:lnSpc>
                <a:spcPts val="1900"/>
              </a:lnSpc>
              <a:spcBef>
                <a:spcPct val="0"/>
              </a:spcBef>
              <a:buNone/>
              <a:defRPr/>
            </a:pPr>
            <a:endParaRPr lang="en-US" sz="1800" kern="1200" dirty="0" smtClean="0">
              <a:solidFill>
                <a:schemeClr val="tx1"/>
              </a:solidFill>
              <a:latin typeface="+mj-lt"/>
              <a:cs typeface="Lucida Sans Unicode" charset="0"/>
            </a:endParaRPr>
          </a:p>
          <a:p>
            <a:pPr eaLnBrk="1" hangingPunct="1">
              <a:spcBef>
                <a:spcPct val="0"/>
              </a:spcBef>
              <a:buFont typeface="Times" pitchFamily="-111" charset="0"/>
              <a:buChar char="•"/>
              <a:defRPr/>
            </a:pPr>
            <a:endParaRPr lang="en-US" sz="1800" kern="1200" dirty="0" smtClean="0">
              <a:solidFill>
                <a:schemeClr val="tx1"/>
              </a:solidFill>
              <a:latin typeface="+mj-lt"/>
              <a:cs typeface="Lucida Sans Unicode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en-US" sz="2200" dirty="0" smtClean="0"/>
          </a:p>
          <a:p>
            <a:pPr lvl="1" eaLnBrk="1" hangingPunct="1">
              <a:buFont typeface="Georgia" pitchFamily="18" charset="0"/>
              <a:buNone/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 eaLnBrk="1" hangingPunct="1">
              <a:buFont typeface="Georgia" pitchFamily="18" charset="0"/>
              <a:buNone/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 eaLnBrk="1" hangingPunct="1">
              <a:buFont typeface="Georgia" pitchFamily="18" charset="0"/>
              <a:buNone/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 eaLnBrk="1" hangingPunct="1">
              <a:buFont typeface="Times" pitchFamily="-111" charset="0"/>
              <a:buChar char="•"/>
              <a:defRPr/>
            </a:pPr>
            <a:endParaRPr lang="en-US" sz="2400" dirty="0" smtClean="0"/>
          </a:p>
          <a:p>
            <a:pPr lvl="1" eaLnBrk="1" hangingPunct="1">
              <a:buFont typeface="Times" pitchFamily="-111" charset="0"/>
              <a:buChar char="•"/>
              <a:defRPr/>
            </a:pPr>
            <a:endParaRPr lang="en-US" sz="2400" dirty="0" smtClean="0"/>
          </a:p>
          <a:p>
            <a:pPr lvl="1" eaLnBrk="1" hangingPunct="1">
              <a:buFont typeface="Times" pitchFamily="-111" charset="0"/>
              <a:buChar char="•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00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Ready? Set? Train!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High level ITIL terminology</a:t>
            </a:r>
          </a:p>
          <a:p>
            <a:pPr lvl="1"/>
            <a:r>
              <a:rPr lang="en-US" sz="2000" dirty="0" smtClean="0"/>
              <a:t>At onset of workshop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ITIL Certification training for techs</a:t>
            </a:r>
          </a:p>
          <a:p>
            <a:pPr lvl="1"/>
            <a:r>
              <a:rPr lang="en-US" sz="2000" dirty="0" smtClean="0"/>
              <a:t>During configuration/implementation 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Tool &amp; </a:t>
            </a:r>
            <a:r>
              <a:rPr lang="en-US" sz="2800" dirty="0"/>
              <a:t>p</a:t>
            </a:r>
            <a:r>
              <a:rPr lang="en-US" sz="2800" dirty="0" smtClean="0"/>
              <a:t>rocess training for techs</a:t>
            </a:r>
          </a:p>
          <a:p>
            <a:pPr lvl="1"/>
            <a:r>
              <a:rPr lang="en-US" sz="2000" dirty="0" smtClean="0"/>
              <a:t>Just prior to “Go-Live”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Tool training for admins</a:t>
            </a:r>
          </a:p>
          <a:p>
            <a:pPr lvl="1"/>
            <a:r>
              <a:rPr lang="en-US" sz="2000" dirty="0" smtClean="0"/>
              <a:t>Post implementation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Rollout date identified</a:t>
            </a:r>
          </a:p>
          <a:p>
            <a:r>
              <a:rPr lang="en-US" sz="2800" dirty="0" smtClean="0"/>
              <a:t>Complete cut-over in one day for:</a:t>
            </a:r>
          </a:p>
          <a:p>
            <a:pPr lvl="1"/>
            <a:r>
              <a:rPr lang="en-US" sz="2400" dirty="0" smtClean="0"/>
              <a:t>8 departments</a:t>
            </a:r>
          </a:p>
          <a:p>
            <a:pPr lvl="1"/>
            <a:r>
              <a:rPr lang="en-US" sz="2400" dirty="0" smtClean="0"/>
              <a:t>200 IT Technicians</a:t>
            </a:r>
          </a:p>
          <a:p>
            <a:pPr lvl="1"/>
            <a:r>
              <a:rPr lang="en-US" sz="2400" dirty="0" smtClean="0"/>
              <a:t>Faculty, staff and students Self-Service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95" y="419100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Support After “Go-Live”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Centrally </a:t>
            </a:r>
            <a:r>
              <a:rPr lang="en-US" sz="2800" dirty="0" smtClean="0"/>
              <a:t>supported</a:t>
            </a:r>
          </a:p>
          <a:p>
            <a:r>
              <a:rPr lang="en-US" sz="2800" dirty="0" smtClean="0"/>
              <a:t>2 half FTE’s </a:t>
            </a:r>
          </a:p>
          <a:p>
            <a:pPr lvl="1"/>
            <a:r>
              <a:rPr lang="en-US" sz="2000" dirty="0" smtClean="0"/>
              <a:t>Gatekeepers for changes</a:t>
            </a:r>
            <a:endParaRPr lang="en-US" sz="2000" dirty="0"/>
          </a:p>
          <a:p>
            <a:pPr lvl="1"/>
            <a:r>
              <a:rPr lang="en-US" sz="2000" dirty="0"/>
              <a:t>Core functionality</a:t>
            </a:r>
          </a:p>
          <a:p>
            <a:pPr lvl="1"/>
            <a:r>
              <a:rPr lang="en-US" sz="2000" dirty="0"/>
              <a:t>Shared components </a:t>
            </a:r>
            <a:endParaRPr lang="en-US" sz="2000" dirty="0" smtClean="0"/>
          </a:p>
          <a:p>
            <a:pPr lvl="1"/>
            <a:r>
              <a:rPr lang="en-US" sz="2000" dirty="0" smtClean="0"/>
              <a:t>Release updates</a:t>
            </a:r>
          </a:p>
          <a:p>
            <a:pPr lvl="1"/>
            <a:r>
              <a:rPr lang="en-US" sz="2000" dirty="0" smtClean="0"/>
              <a:t>Vendor relationship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8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Support After “Go-Live”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Departments to support locally</a:t>
            </a:r>
          </a:p>
          <a:p>
            <a:r>
              <a:rPr lang="en-US" sz="2800" dirty="0" smtClean="0"/>
              <a:t>Small percentage of FTE responsible for:</a:t>
            </a:r>
          </a:p>
          <a:p>
            <a:pPr lvl="1"/>
            <a:r>
              <a:rPr lang="en-US" sz="2000" dirty="0" smtClean="0"/>
              <a:t>Notifications</a:t>
            </a:r>
          </a:p>
          <a:p>
            <a:pPr lvl="1"/>
            <a:r>
              <a:rPr lang="en-US" sz="2000" dirty="0" smtClean="0"/>
              <a:t>SLA’s</a:t>
            </a:r>
          </a:p>
          <a:p>
            <a:pPr lvl="1"/>
            <a:r>
              <a:rPr lang="en-US" sz="2000" dirty="0" smtClean="0"/>
              <a:t>Customer satisfaction </a:t>
            </a:r>
            <a:r>
              <a:rPr lang="en-US" sz="2000" dirty="0"/>
              <a:t>s</a:t>
            </a:r>
            <a:r>
              <a:rPr lang="en-US" sz="2000" dirty="0" smtClean="0"/>
              <a:t>urveys</a:t>
            </a:r>
          </a:p>
          <a:p>
            <a:pPr lvl="1"/>
            <a:r>
              <a:rPr lang="en-US" sz="2000" dirty="0" smtClean="0"/>
              <a:t>Service </a:t>
            </a:r>
            <a:r>
              <a:rPr lang="en-US" sz="2000" dirty="0"/>
              <a:t>c</a:t>
            </a:r>
            <a:r>
              <a:rPr lang="en-US" sz="2000" dirty="0" smtClean="0"/>
              <a:t>atalog</a:t>
            </a:r>
          </a:p>
          <a:p>
            <a:pPr lvl="1"/>
            <a:r>
              <a:rPr lang="en-US" sz="2000" dirty="0" smtClean="0"/>
              <a:t>Knowledgebase</a:t>
            </a:r>
          </a:p>
          <a:p>
            <a:pPr lvl="1"/>
            <a:r>
              <a:rPr lang="en-US" sz="2000" dirty="0" smtClean="0"/>
              <a:t>Reports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497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End Result!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methodology for prioritizing </a:t>
            </a:r>
            <a:r>
              <a:rPr lang="en-US" sz="2800" dirty="0"/>
              <a:t>i</a:t>
            </a:r>
            <a:r>
              <a:rPr lang="en-US" sz="2800" dirty="0" smtClean="0"/>
              <a:t>ncidents</a:t>
            </a:r>
          </a:p>
          <a:p>
            <a:r>
              <a:rPr lang="en-US" sz="2800" dirty="0"/>
              <a:t>“Problem” </a:t>
            </a:r>
            <a:r>
              <a:rPr lang="en-US" sz="2800" dirty="0" smtClean="0"/>
              <a:t>process </a:t>
            </a:r>
            <a:r>
              <a:rPr lang="en-US" sz="2800" dirty="0"/>
              <a:t>created (ITIL)</a:t>
            </a:r>
          </a:p>
          <a:p>
            <a:pPr lvl="1"/>
            <a:r>
              <a:rPr lang="en-US" sz="2000" dirty="0"/>
              <a:t>Used to bring issues from all groups into one document – easily managed from there</a:t>
            </a:r>
          </a:p>
          <a:p>
            <a:pPr lvl="1"/>
            <a:r>
              <a:rPr lang="en-US" sz="2000" dirty="0"/>
              <a:t>Departments tie their Incidents to a single Problem </a:t>
            </a:r>
            <a:r>
              <a:rPr lang="en-US" sz="2000" dirty="0" smtClean="0"/>
              <a:t>document</a:t>
            </a:r>
            <a:endParaRPr lang="en-US" sz="2800" dirty="0" smtClean="0"/>
          </a:p>
          <a:p>
            <a:r>
              <a:rPr lang="en-US" sz="2800" dirty="0" smtClean="0"/>
              <a:t>Service catalog!!! Users can:</a:t>
            </a:r>
          </a:p>
          <a:p>
            <a:pPr lvl="1"/>
            <a:r>
              <a:rPr lang="en-US" sz="2000" dirty="0" smtClean="0"/>
              <a:t>Report Issues </a:t>
            </a:r>
          </a:p>
          <a:p>
            <a:pPr lvl="1"/>
            <a:r>
              <a:rPr lang="en-US" sz="2000" dirty="0" smtClean="0"/>
              <a:t>Make Requests</a:t>
            </a:r>
          </a:p>
          <a:p>
            <a:pPr lvl="1"/>
            <a:r>
              <a:rPr lang="en-US" sz="2000" dirty="0" smtClean="0"/>
              <a:t>Choose from standard request types</a:t>
            </a:r>
          </a:p>
        </p:txBody>
      </p:sp>
      <p:pic>
        <p:nvPicPr>
          <p:cNvPr id="1026" name="Picture 2" descr="C:\Users\gentiled.MEDPRIV\AppData\Local\Microsoft\Windows\Temporary Internet Files\Content.IE5\0GYNCB6F\MC900440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End </a:t>
            </a:r>
            <a:r>
              <a:rPr lang="en-US" dirty="0" smtClean="0"/>
              <a:t>Result,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“Knowledge” </a:t>
            </a:r>
            <a:r>
              <a:rPr lang="en-US" sz="2800" dirty="0" smtClean="0"/>
              <a:t>sharing</a:t>
            </a:r>
            <a:endParaRPr lang="en-US" sz="2800" dirty="0"/>
          </a:p>
          <a:p>
            <a:pPr lvl="1"/>
            <a:r>
              <a:rPr lang="en-US" sz="2000" dirty="0"/>
              <a:t>KB used to share documents with everyone or </a:t>
            </a:r>
            <a:r>
              <a:rPr lang="en-US" sz="2000" dirty="0" smtClean="0"/>
              <a:t>subset</a:t>
            </a:r>
            <a:endParaRPr lang="en-US" sz="2800" dirty="0" smtClean="0"/>
          </a:p>
          <a:p>
            <a:pPr lvl="0"/>
            <a:r>
              <a:rPr lang="en-US" sz="2800" dirty="0"/>
              <a:t>Common whiteboard used to alert IT personnel of issues</a:t>
            </a:r>
          </a:p>
          <a:p>
            <a:r>
              <a:rPr lang="en-US" sz="2800" dirty="0" smtClean="0"/>
              <a:t>Process </a:t>
            </a:r>
            <a:r>
              <a:rPr lang="en-US" sz="2800" dirty="0"/>
              <a:t>f</a:t>
            </a:r>
            <a:r>
              <a:rPr lang="en-US" sz="2800" dirty="0" smtClean="0"/>
              <a:t>low documentation </a:t>
            </a:r>
          </a:p>
          <a:p>
            <a:pPr lvl="1"/>
            <a:r>
              <a:rPr lang="en-US" sz="2000" dirty="0" smtClean="0"/>
              <a:t>Workflow diagrams for Incident, Problem, Change, Request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fully understanding some department specific requirements</a:t>
            </a:r>
          </a:p>
          <a:p>
            <a:pPr lvl="1"/>
            <a:r>
              <a:rPr lang="en-US" sz="2000" dirty="0" smtClean="0"/>
              <a:t>My customers won’t login that way….. </a:t>
            </a:r>
          </a:p>
          <a:p>
            <a:r>
              <a:rPr lang="en-US" sz="2800" dirty="0" smtClean="0"/>
              <a:t>Ongoing issues with support model</a:t>
            </a:r>
            <a:endParaRPr lang="en-US" sz="2400" dirty="0" smtClean="0"/>
          </a:p>
          <a:p>
            <a:r>
              <a:rPr lang="en-US" sz="2800" dirty="0" smtClean="0"/>
              <a:t>Communications within IT groups</a:t>
            </a:r>
          </a:p>
          <a:p>
            <a:pPr lvl="1"/>
            <a:r>
              <a:rPr lang="en-US" sz="2000" dirty="0" smtClean="0"/>
              <a:t>Steering committee to working team &amp; Vice-Versa  </a:t>
            </a:r>
          </a:p>
          <a:p>
            <a:r>
              <a:rPr lang="en-US" sz="2800" dirty="0" smtClean="0"/>
              <a:t>Did we include everyone necessary?  </a:t>
            </a:r>
          </a:p>
        </p:txBody>
      </p:sp>
      <p:pic>
        <p:nvPicPr>
          <p:cNvPr id="2050" name="Picture 2" descr="C:\Users\gentiled.MEDPRIV\AppData\Local\Microsoft\Windows\Temporary Internet Files\Content.IE5\NIVDKQ7R\MC9004404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31" y="170656"/>
            <a:ext cx="1830388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2085975" cy="2190750"/>
          </a:xfrm>
        </p:spPr>
      </p:pic>
    </p:spTree>
    <p:extLst>
      <p:ext uri="{BB962C8B-B14F-4D97-AF65-F5344CB8AC3E}">
        <p14:creationId xmlns:p14="http://schemas.microsoft.com/office/powerpoint/2010/main" val="27230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81000"/>
            <a:ext cx="8229600" cy="86836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The IT Problem to be Solved…….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Eight(+) different IT departments</a:t>
            </a:r>
          </a:p>
          <a:p>
            <a:r>
              <a:rPr lang="en-US" sz="2800" dirty="0" smtClean="0"/>
              <a:t>Eight unique: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ustomer groups</a:t>
            </a:r>
          </a:p>
          <a:p>
            <a:pPr lvl="1"/>
            <a:r>
              <a:rPr lang="en-US" sz="2000" dirty="0" smtClean="0"/>
              <a:t>processes</a:t>
            </a:r>
          </a:p>
          <a:p>
            <a:pPr lvl="1"/>
            <a:r>
              <a:rPr lang="en-US" sz="2000" dirty="0" smtClean="0"/>
              <a:t>customer service philosophies</a:t>
            </a:r>
          </a:p>
          <a:p>
            <a:pPr lvl="1"/>
            <a:r>
              <a:rPr lang="en-US" sz="2000" dirty="0"/>
              <a:t>trouble </a:t>
            </a:r>
            <a:r>
              <a:rPr lang="en-US" sz="2000" dirty="0" smtClean="0"/>
              <a:t>ticket </a:t>
            </a:r>
            <a:r>
              <a:rPr lang="en-US" sz="2000" dirty="0"/>
              <a:t>systems </a:t>
            </a:r>
            <a:endParaRPr lang="en-US" sz="2000" dirty="0" smtClean="0"/>
          </a:p>
          <a:p>
            <a:pPr lvl="1"/>
            <a:r>
              <a:rPr lang="en-US" sz="2000" dirty="0" smtClean="0"/>
              <a:t>email systems, active directories, etc.</a:t>
            </a:r>
          </a:p>
          <a:p>
            <a:r>
              <a:rPr lang="en-US" sz="2800" dirty="0" smtClean="0"/>
              <a:t>Varying levels of engagement/interest in project</a:t>
            </a:r>
          </a:p>
        </p:txBody>
      </p:sp>
    </p:spTree>
    <p:extLst>
      <p:ext uri="{BB962C8B-B14F-4D97-AF65-F5344CB8AC3E}">
        <p14:creationId xmlns:p14="http://schemas.microsoft.com/office/powerpoint/2010/main" val="33201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More on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Outdated ticketing systems</a:t>
            </a:r>
            <a:endParaRPr lang="en-US" sz="2400" dirty="0" smtClean="0"/>
          </a:p>
          <a:p>
            <a:pPr lvl="1"/>
            <a:r>
              <a:rPr lang="en-US" sz="2000" dirty="0" smtClean="0"/>
              <a:t>No ITIL or Service Management capabilities</a:t>
            </a:r>
          </a:p>
          <a:p>
            <a:r>
              <a:rPr lang="en-US" sz="2800" dirty="0" smtClean="0"/>
              <a:t>Cross-department </a:t>
            </a:r>
            <a:r>
              <a:rPr lang="en-US" sz="2800" dirty="0"/>
              <a:t>c</a:t>
            </a:r>
            <a:r>
              <a:rPr lang="en-US" sz="2800" dirty="0" smtClean="0"/>
              <a:t>hallenges</a:t>
            </a:r>
          </a:p>
          <a:p>
            <a:pPr lvl="1"/>
            <a:r>
              <a:rPr lang="en-US" sz="2000" dirty="0"/>
              <a:t>Services </a:t>
            </a:r>
            <a:r>
              <a:rPr lang="en-US" sz="2000" dirty="0" smtClean="0"/>
              <a:t>provided </a:t>
            </a:r>
            <a:r>
              <a:rPr lang="en-US" sz="2000" dirty="0"/>
              <a:t>to each other</a:t>
            </a:r>
          </a:p>
          <a:p>
            <a:pPr lvl="1"/>
            <a:r>
              <a:rPr lang="en-US" sz="2000" dirty="0" smtClean="0"/>
              <a:t>Unable to exchange tickets across departments</a:t>
            </a:r>
          </a:p>
          <a:p>
            <a:pPr lvl="1"/>
            <a:r>
              <a:rPr lang="en-US" sz="2000" dirty="0" smtClean="0"/>
              <a:t>Communication issues</a:t>
            </a:r>
          </a:p>
          <a:p>
            <a:pPr lvl="1"/>
            <a:r>
              <a:rPr lang="en-US" sz="2000" dirty="0" smtClean="0"/>
              <a:t>Multiple places to request services from each 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How Decentralized Are We?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800" y="838200"/>
            <a:ext cx="7527537" cy="44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</a:t>
            </a:r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system badly needed </a:t>
            </a:r>
            <a:endParaRPr lang="en-US" sz="2800" dirty="0"/>
          </a:p>
          <a:p>
            <a:r>
              <a:rPr lang="en-US" sz="2800" dirty="0" smtClean="0"/>
              <a:t>Departments have similar requirements</a:t>
            </a:r>
          </a:p>
          <a:p>
            <a:r>
              <a:rPr lang="en-US" sz="2800" dirty="0" smtClean="0"/>
              <a:t>We all agree, or the deal is off…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6955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Initiated standard PM process</a:t>
            </a:r>
          </a:p>
          <a:p>
            <a:pPr lvl="1"/>
            <a:r>
              <a:rPr lang="en-US" sz="2000" dirty="0" smtClean="0"/>
              <a:t>Requirements gathering</a:t>
            </a:r>
          </a:p>
          <a:p>
            <a:pPr lvl="1"/>
            <a:r>
              <a:rPr lang="en-US" sz="2000" dirty="0" smtClean="0"/>
              <a:t>Submitted RFP’s</a:t>
            </a:r>
          </a:p>
          <a:p>
            <a:pPr lvl="1"/>
            <a:r>
              <a:rPr lang="en-US" sz="2000" dirty="0" smtClean="0"/>
              <a:t>Brought in vendors for demos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228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Vendor </a:t>
            </a:r>
            <a:r>
              <a:rPr lang="en-US" dirty="0"/>
              <a:t>Focus - IT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it meet most of our requirements?</a:t>
            </a:r>
          </a:p>
          <a:p>
            <a:r>
              <a:rPr lang="en-US" sz="2800" dirty="0" smtClean="0"/>
              <a:t>Is it ITIL-centric?</a:t>
            </a:r>
            <a:endParaRPr lang="en-US" sz="2800" dirty="0"/>
          </a:p>
          <a:p>
            <a:r>
              <a:rPr lang="en-US" sz="2800" dirty="0" smtClean="0"/>
              <a:t>More importantly-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Which vendor best meets </a:t>
            </a:r>
            <a:br>
              <a:rPr lang="en-US" sz="2000" dirty="0" smtClean="0"/>
            </a:br>
            <a:r>
              <a:rPr lang="en-US" sz="2000" dirty="0" smtClean="0"/>
              <a:t>individuality criteria?</a:t>
            </a:r>
          </a:p>
          <a:p>
            <a:pPr lvl="1"/>
            <a:r>
              <a:rPr lang="en-US" sz="2000" dirty="0" smtClean="0"/>
              <a:t>Does it fit our unique environment?</a:t>
            </a:r>
          </a:p>
          <a:p>
            <a:r>
              <a:rPr lang="en-US" sz="2800" dirty="0" smtClean="0"/>
              <a:t>Learned more about each other…..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3078" name="Picture 6" descr="C:\Users\gentiled.MEDPRIV\AppData\Local\Microsoft\Windows\Temporary Internet Files\Content.IE5\FJCJSD7Y\MC900334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818742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Vendor Chosen by IT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3166928" cy="2785929"/>
          </a:xfrm>
        </p:spPr>
      </p:pic>
    </p:spTree>
    <p:extLst>
      <p:ext uri="{BB962C8B-B14F-4D97-AF65-F5344CB8AC3E}">
        <p14:creationId xmlns:p14="http://schemas.microsoft.com/office/powerpoint/2010/main" val="19692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">
      <a:dk1>
        <a:srgbClr val="131313"/>
      </a:dk1>
      <a:lt1>
        <a:srgbClr val="CD9591"/>
      </a:lt1>
      <a:dk2>
        <a:srgbClr val="6D1A20"/>
      </a:dk2>
      <a:lt2>
        <a:srgbClr val="808080"/>
      </a:lt2>
      <a:accent1>
        <a:srgbClr val="720D1A"/>
      </a:accent1>
      <a:accent2>
        <a:srgbClr val="720D1A"/>
      </a:accent2>
      <a:accent3>
        <a:srgbClr val="E3C8C7"/>
      </a:accent3>
      <a:accent4>
        <a:srgbClr val="0E0E0E"/>
      </a:accent4>
      <a:accent5>
        <a:srgbClr val="BCAAAB"/>
      </a:accent5>
      <a:accent6>
        <a:srgbClr val="670B16"/>
      </a:accent6>
      <a:hlink>
        <a:srgbClr val="6D1A20"/>
      </a:hlink>
      <a:folHlink>
        <a:srgbClr val="720D1A"/>
      </a:folHlink>
    </a:clrScheme>
    <a:fontScheme name="Blank Presentation">
      <a:majorFont>
        <a:latin typeface="Georgi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1" charset="0"/>
            <a:ea typeface="Osaka" pitchFamily="-111" charset="-128"/>
            <a:cs typeface="Osaka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1" charset="0"/>
            <a:ea typeface="Osaka" pitchFamily="-111" charset="-128"/>
            <a:cs typeface="Osaka" pitchFamily="-111" charset="-128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52095</TotalTime>
  <Words>999</Words>
  <Application>Microsoft Office PowerPoint</Application>
  <PresentationFormat>On-screen Show (4:3)</PresentationFormat>
  <Paragraphs>210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1_Blank Presentation</vt:lpstr>
      <vt:lpstr>Washington University School of Medicine </vt:lpstr>
      <vt:lpstr>PowerPoint Presentation</vt:lpstr>
      <vt:lpstr>The IT Problem to be Solved…….</vt:lpstr>
      <vt:lpstr>More on the Problem</vt:lpstr>
      <vt:lpstr>How Decentralized Are We? </vt:lpstr>
      <vt:lpstr>The Agreement</vt:lpstr>
      <vt:lpstr>The Project</vt:lpstr>
      <vt:lpstr>Vendor Focus - IT Perspective</vt:lpstr>
      <vt:lpstr>Vendor Chosen by IT</vt:lpstr>
      <vt:lpstr>Will the Business Units Agree?</vt:lpstr>
      <vt:lpstr>All On-Board</vt:lpstr>
      <vt:lpstr>Where to Begin? </vt:lpstr>
      <vt:lpstr>Let the Workshops Begin</vt:lpstr>
      <vt:lpstr>Vendor Leads discussions</vt:lpstr>
      <vt:lpstr>Vendor Leads discussions</vt:lpstr>
      <vt:lpstr>Can We All Agree on….?</vt:lpstr>
      <vt:lpstr>But My Needs Are Different…..</vt:lpstr>
      <vt:lpstr>Beyond Workshops</vt:lpstr>
      <vt:lpstr>Project Communication Components</vt:lpstr>
      <vt:lpstr>Ready? Set? Train!</vt:lpstr>
      <vt:lpstr>Implementation</vt:lpstr>
      <vt:lpstr>Support After “Go-Live”</vt:lpstr>
      <vt:lpstr>Support After “Go-Live”</vt:lpstr>
      <vt:lpstr>End Result!  </vt:lpstr>
      <vt:lpstr>End Result, continued </vt:lpstr>
      <vt:lpstr>Lessons Learned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Decentralized IT Service Management Together in the Cloud</dc:title>
  <dc:subject>MARC13</dc:subject>
  <dc:creator>Gentile, Diane</dc:creator>
  <cp:lastModifiedBy>Gentile, Diane</cp:lastModifiedBy>
  <cp:revision>123</cp:revision>
  <cp:lastPrinted>2013-01-15T17:02:14Z</cp:lastPrinted>
  <dcterms:created xsi:type="dcterms:W3CDTF">2012-07-17T17:56:33Z</dcterms:created>
  <dcterms:modified xsi:type="dcterms:W3CDTF">2013-01-20T14:18:51Z</dcterms:modified>
</cp:coreProperties>
</file>