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6.xml" ContentType="application/vnd.openxmlformats-officedocument.presentationml.tags+xml"/>
  <Override PartName="/ppt/tags/tag7.xml" ContentType="application/vnd.openxmlformats-officedocument.presentationml.tag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tags/tag5.xml" ContentType="application/vnd.openxmlformats-officedocument.presentationml.tag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sldIdLst>
    <p:sldId id="264" r:id="rId2"/>
    <p:sldId id="256" r:id="rId3"/>
    <p:sldId id="257" r:id="rId4"/>
    <p:sldId id="258" r:id="rId5"/>
    <p:sldId id="263" r:id="rId6"/>
    <p:sldId id="260" r:id="rId7"/>
    <p:sldId id="261" r:id="rId8"/>
    <p:sldId id="262" r:id="rId9"/>
  </p:sldIdLst>
  <p:sldSz cx="9144000" cy="6858000" type="screen4x3"/>
  <p:notesSz cx="6858000" cy="91440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3" d="100"/>
          <a:sy n="43" d="100"/>
        </p:scale>
        <p:origin x="-69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B804032-8AA4-4301-80E4-E2FB6342332A}" type="datetimeFigureOut">
              <a:rPr lang="en-US" smtClean="0"/>
              <a:pPr/>
              <a:t>3/30/2009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E5E7AB-ECFE-4A52-955A-DBA49C1F5AA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804032-8AA4-4301-80E4-E2FB6342332A}" type="datetimeFigureOut">
              <a:rPr lang="en-US" smtClean="0"/>
              <a:pPr/>
              <a:t>3/30/2009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E5E7AB-ECFE-4A52-955A-DBA49C1F5AA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804032-8AA4-4301-80E4-E2FB6342332A}" type="datetimeFigureOut">
              <a:rPr lang="en-US" smtClean="0"/>
              <a:pPr/>
              <a:t>3/30/2009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E5E7AB-ECFE-4A52-955A-DBA49C1F5AA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804032-8AA4-4301-80E4-E2FB6342332A}" type="datetimeFigureOut">
              <a:rPr lang="en-US" smtClean="0"/>
              <a:pPr/>
              <a:t>3/30/2009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E5E7AB-ECFE-4A52-955A-DBA49C1F5AA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804032-8AA4-4301-80E4-E2FB6342332A}" type="datetimeFigureOut">
              <a:rPr lang="en-US" smtClean="0"/>
              <a:pPr/>
              <a:t>3/30/2009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E5E7AB-ECFE-4A52-955A-DBA49C1F5AA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B804032-8AA4-4301-80E4-E2FB6342332A}" type="datetimeFigureOut">
              <a:rPr lang="en-US" smtClean="0"/>
              <a:pPr/>
              <a:t>3/30/2009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E5E7AB-ECFE-4A52-955A-DBA49C1F5AA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B804032-8AA4-4301-80E4-E2FB6342332A}" type="datetimeFigureOut">
              <a:rPr lang="en-US" smtClean="0"/>
              <a:pPr/>
              <a:t>3/30/2009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E5E7AB-ECFE-4A52-955A-DBA49C1F5AA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B804032-8AA4-4301-80E4-E2FB6342332A}" type="datetimeFigureOut">
              <a:rPr lang="en-US" smtClean="0"/>
              <a:pPr/>
              <a:t>3/30/2009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E5E7AB-ECFE-4A52-955A-DBA49C1F5AA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804032-8AA4-4301-80E4-E2FB6342332A}" type="datetimeFigureOut">
              <a:rPr lang="en-US" smtClean="0"/>
              <a:pPr/>
              <a:t>3/30/2009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E5E7AB-ECFE-4A52-955A-DBA49C1F5AA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804032-8AA4-4301-80E4-E2FB6342332A}" type="datetimeFigureOut">
              <a:rPr lang="en-US" smtClean="0"/>
              <a:pPr/>
              <a:t>3/30/2009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E5E7AB-ECFE-4A52-955A-DBA49C1F5AA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804032-8AA4-4301-80E4-E2FB6342332A}" type="datetimeFigureOut">
              <a:rPr lang="en-US" smtClean="0"/>
              <a:pPr/>
              <a:t>3/30/2009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E5E7AB-ECFE-4A52-955A-DBA49C1F5AA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804032-8AA4-4301-80E4-E2FB6342332A}" type="datetimeFigureOut">
              <a:rPr lang="en-US" smtClean="0"/>
              <a:pPr/>
              <a:t>3/30/2009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E5E7AB-ECFE-4A52-955A-DBA49C1F5AA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7" Type="http://schemas.openxmlformats.org/officeDocument/2006/relationships/image" Target="../media/image3.gif"/><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hyperlink" Target="http://www.turningtechnologies.com/" TargetMode="External"/><Relationship Id="rId5" Type="http://schemas.openxmlformats.org/officeDocument/2006/relationships/image" Target="../media/image2.gif"/><Relationship Id="rId4" Type="http://schemas.openxmlformats.org/officeDocument/2006/relationships/hyperlink" Target="http://www.eiu.edu/"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ags" Target="../tags/tag3.xml"/><Relationship Id="rId5" Type="http://schemas.openxmlformats.org/officeDocument/2006/relationships/image" Target="../media/image3.gif"/><Relationship Id="rId4" Type="http://schemas.openxmlformats.org/officeDocument/2006/relationships/hyperlink" Target="http://www.turningtechnologies.com/" TargetMode="Externa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normAutofit fontScale="90000"/>
          </a:bodyPr>
          <a:lstStyle/>
          <a:p>
            <a:r>
              <a:rPr lang="en-US" dirty="0" smtClean="0"/>
              <a:t>Setting up and Implementing a Student Response System </a:t>
            </a:r>
            <a:br>
              <a:rPr lang="en-US" dirty="0" smtClean="0"/>
            </a:br>
            <a:r>
              <a:rPr lang="en-US" dirty="0" smtClean="0"/>
              <a:t>Campus-wide</a:t>
            </a:r>
            <a:endParaRPr lang="en-US" dirty="0"/>
          </a:p>
        </p:txBody>
      </p:sp>
      <p:sp>
        <p:nvSpPr>
          <p:cNvPr id="3" name="Content Placeholder 2"/>
          <p:cNvSpPr>
            <a:spLocks noGrp="1"/>
          </p:cNvSpPr>
          <p:nvPr>
            <p:ph idx="1"/>
          </p:nvPr>
        </p:nvSpPr>
        <p:spPr>
          <a:xfrm>
            <a:off x="457200" y="2362200"/>
            <a:ext cx="8229600" cy="3763963"/>
          </a:xfrm>
        </p:spPr>
        <p:txBody>
          <a:bodyPr>
            <a:normAutofit fontScale="92500" lnSpcReduction="20000"/>
          </a:bodyPr>
          <a:lstStyle/>
          <a:p>
            <a:r>
              <a:rPr lang="en-US" dirty="0" smtClean="0"/>
              <a:t>Copyright </a:t>
            </a:r>
            <a:r>
              <a:rPr lang="en-US" dirty="0" smtClean="0"/>
              <a:t>John </a:t>
            </a:r>
            <a:r>
              <a:rPr lang="en-US" smtClean="0"/>
              <a:t>Henderson [2009]. </a:t>
            </a:r>
            <a:r>
              <a:rPr lang="en-US" dirty="0" smtClean="0"/>
              <a:t>This work is the intellectual property of the author. Permission is granted for this material to be shared for non-commercial, educational purposes, provided that this copyright statement appears on the reproduced materials and notice is given that the copying is by permission of the author. To disseminate otherwise or to republish requires written permission from the author.</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772400" cy="3143251"/>
          </a:xfrm>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Setting up and Implementing a Student Response System </a:t>
            </a:r>
            <a:br>
              <a:rPr lang="en-US" dirty="0" smtClean="0"/>
            </a:br>
            <a:r>
              <a:rPr lang="en-US" dirty="0" smtClean="0"/>
              <a:t>Campus-wide</a:t>
            </a:r>
            <a:endParaRPr lang="en-US" dirty="0"/>
          </a:p>
        </p:txBody>
      </p:sp>
      <p:sp>
        <p:nvSpPr>
          <p:cNvPr id="3" name="Subtitle 2"/>
          <p:cNvSpPr>
            <a:spLocks noGrp="1"/>
          </p:cNvSpPr>
          <p:nvPr>
            <p:ph type="subTitle" idx="1"/>
          </p:nvPr>
        </p:nvSpPr>
        <p:spPr>
          <a:xfrm>
            <a:off x="1371600" y="3200400"/>
            <a:ext cx="6400800" cy="2438400"/>
          </a:xfrm>
        </p:spPr>
        <p:txBody>
          <a:bodyPr>
            <a:normAutofit fontScale="77500" lnSpcReduction="20000"/>
          </a:bodyPr>
          <a:lstStyle/>
          <a:p>
            <a:endParaRPr lang="en-US" dirty="0" smtClean="0"/>
          </a:p>
          <a:p>
            <a:endParaRPr lang="en-US" dirty="0" smtClean="0"/>
          </a:p>
          <a:p>
            <a:r>
              <a:rPr lang="en-US" dirty="0" smtClean="0"/>
              <a:t>John Henderson </a:t>
            </a:r>
          </a:p>
          <a:p>
            <a:r>
              <a:rPr lang="en-US" dirty="0" smtClean="0"/>
              <a:t>Dr. Michael Hoadley</a:t>
            </a:r>
          </a:p>
          <a:p>
            <a:r>
              <a:rPr lang="en-US" dirty="0" smtClean="0"/>
              <a:t>Center for Academic Technology Support (CATS)</a:t>
            </a:r>
          </a:p>
          <a:p>
            <a:r>
              <a:rPr lang="en-US" dirty="0" smtClean="0"/>
              <a:t>Eastern Illinois University</a:t>
            </a:r>
            <a:endParaRPr lang="en-US" dirty="0"/>
          </a:p>
        </p:txBody>
      </p:sp>
      <p:pic>
        <p:nvPicPr>
          <p:cNvPr id="1028" name="Picture 4" descr="C:\Users\jghenderson\Pictures\Pictures\Pictures\Pictures\Misc Photos\catsgifh.gif"/>
          <p:cNvPicPr>
            <a:picLocks noChangeAspect="1" noChangeArrowheads="1" noCrop="1"/>
          </p:cNvPicPr>
          <p:nvPr/>
        </p:nvPicPr>
        <p:blipFill>
          <a:blip r:embed="rId3"/>
          <a:srcRect/>
          <a:stretch>
            <a:fillRect/>
          </a:stretch>
        </p:blipFill>
        <p:spPr bwMode="auto">
          <a:xfrm>
            <a:off x="1600200" y="5105400"/>
            <a:ext cx="1295400" cy="1066800"/>
          </a:xfrm>
          <a:prstGeom prst="rect">
            <a:avLst/>
          </a:prstGeom>
          <a:noFill/>
        </p:spPr>
      </p:pic>
      <p:pic>
        <p:nvPicPr>
          <p:cNvPr id="1035" name="Picture 11" descr="EIU logo">
            <a:hlinkClick r:id="rId4"/>
          </p:cNvPr>
          <p:cNvPicPr>
            <a:picLocks noChangeAspect="1" noChangeArrowheads="1"/>
          </p:cNvPicPr>
          <p:nvPr/>
        </p:nvPicPr>
        <p:blipFill>
          <a:blip r:embed="rId5"/>
          <a:srcRect/>
          <a:stretch>
            <a:fillRect/>
          </a:stretch>
        </p:blipFill>
        <p:spPr bwMode="auto">
          <a:xfrm>
            <a:off x="3962400" y="5562600"/>
            <a:ext cx="1371600" cy="1295400"/>
          </a:xfrm>
          <a:prstGeom prst="rect">
            <a:avLst/>
          </a:prstGeom>
          <a:noFill/>
        </p:spPr>
      </p:pic>
      <p:pic>
        <p:nvPicPr>
          <p:cNvPr id="1037" name="Picture 13" descr="TurningPoint 2008">
            <a:hlinkClick r:id="rId6"/>
          </p:cNvPr>
          <p:cNvPicPr>
            <a:picLocks noChangeAspect="1" noChangeArrowheads="1"/>
          </p:cNvPicPr>
          <p:nvPr/>
        </p:nvPicPr>
        <p:blipFill>
          <a:blip r:embed="rId7"/>
          <a:srcRect/>
          <a:stretch>
            <a:fillRect/>
          </a:stretch>
        </p:blipFill>
        <p:spPr bwMode="auto">
          <a:xfrm>
            <a:off x="6248400" y="5181600"/>
            <a:ext cx="1371600" cy="990600"/>
          </a:xfrm>
          <a:prstGeom prst="rect">
            <a:avLst/>
          </a:prstGeom>
          <a:noFill/>
        </p:spPr>
      </p:pic>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Phase1</a:t>
            </a:r>
            <a:br>
              <a:rPr lang="en-US" dirty="0" smtClean="0"/>
            </a:br>
            <a:r>
              <a:rPr lang="en-US" dirty="0" smtClean="0"/>
              <a:t>Pilot Study</a:t>
            </a:r>
            <a:endParaRPr lang="en-US" dirty="0"/>
          </a:p>
        </p:txBody>
      </p:sp>
      <p:sp>
        <p:nvSpPr>
          <p:cNvPr id="3" name="Content Placeholder 2"/>
          <p:cNvSpPr>
            <a:spLocks noGrp="1"/>
          </p:cNvSpPr>
          <p:nvPr>
            <p:ph idx="1"/>
          </p:nvPr>
        </p:nvSpPr>
        <p:spPr>
          <a:xfrm>
            <a:off x="381000" y="1905000"/>
            <a:ext cx="8229600" cy="4525963"/>
          </a:xfrm>
        </p:spPr>
        <p:txBody>
          <a:bodyPr/>
          <a:lstStyle/>
          <a:p>
            <a:pPr marL="0" lvl="0" indent="0" fontAlgn="base">
              <a:spcBef>
                <a:spcPct val="0"/>
              </a:spcBef>
              <a:spcAft>
                <a:spcPct val="0"/>
              </a:spcAft>
              <a:buClrTx/>
              <a:buSzTx/>
              <a:buNone/>
            </a:pPr>
            <a:r>
              <a:rPr lang="en-US" dirty="0" smtClean="0"/>
              <a:t>CATS purchased ten TurningPoint systems</a:t>
            </a:r>
          </a:p>
          <a:p>
            <a:pPr marL="0" lvl="0" indent="0" fontAlgn="base">
              <a:spcBef>
                <a:spcPct val="0"/>
              </a:spcBef>
              <a:spcAft>
                <a:spcPct val="0"/>
              </a:spcAft>
              <a:buClrTx/>
              <a:buSzTx/>
              <a:buNone/>
            </a:pPr>
            <a:endParaRPr lang="en-US" dirty="0" smtClean="0"/>
          </a:p>
          <a:p>
            <a:pPr marL="0" lvl="0" indent="0" fontAlgn="base">
              <a:spcBef>
                <a:spcPct val="0"/>
              </a:spcBef>
              <a:spcAft>
                <a:spcPct val="0"/>
              </a:spcAft>
              <a:buClrTx/>
              <a:buSzTx/>
              <a:buNone/>
            </a:pPr>
            <a:r>
              <a:rPr lang="en-US" dirty="0" smtClean="0"/>
              <a:t>Faculty, staff, and students could check out TurningPoint systems</a:t>
            </a:r>
            <a:r>
              <a:rPr lang="en-US" b="1" dirty="0" smtClean="0">
                <a:solidFill>
                  <a:srgbClr val="666666"/>
                </a:solidFill>
                <a:latin typeface="Tahoma" pitchFamily="34" charset="0"/>
                <a:cs typeface="Tahoma" pitchFamily="34" charset="0"/>
              </a:rPr>
              <a:t> </a:t>
            </a:r>
            <a:r>
              <a:rPr lang="en-US" dirty="0" smtClean="0"/>
              <a:t>for classroom use.</a:t>
            </a:r>
          </a:p>
          <a:p>
            <a:pPr marL="0" lvl="0" indent="0" fontAlgn="base">
              <a:spcBef>
                <a:spcPct val="0"/>
              </a:spcBef>
              <a:spcAft>
                <a:spcPct val="0"/>
              </a:spcAft>
              <a:buClrTx/>
              <a:buSzTx/>
              <a:buNone/>
            </a:pPr>
            <a:endParaRPr lang="en-US" dirty="0" smtClean="0"/>
          </a:p>
          <a:p>
            <a:pPr marL="0" indent="0" fontAlgn="base">
              <a:spcBef>
                <a:spcPct val="0"/>
              </a:spcBef>
              <a:spcAft>
                <a:spcPct val="0"/>
              </a:spcAft>
              <a:buClrTx/>
              <a:buSzTx/>
              <a:buNone/>
            </a:pPr>
            <a:r>
              <a:rPr lang="en-US" b="1" dirty="0" smtClean="0"/>
              <a:t>Bundled Kits</a:t>
            </a:r>
            <a:endParaRPr lang="en-US" dirty="0"/>
          </a:p>
        </p:txBody>
      </p:sp>
      <p:sp>
        <p:nvSpPr>
          <p:cNvPr id="1025" name="Rectangle 1"/>
          <p:cNvSpPr>
            <a:spLocks noChangeArrowheads="1"/>
          </p:cNvSpPr>
          <p:nvPr/>
        </p:nvSpPr>
        <p:spPr bwMode="auto">
          <a:xfrm>
            <a:off x="0" y="0"/>
            <a:ext cx="3972241" cy="337209"/>
          </a:xfrm>
          <a:prstGeom prst="rect">
            <a:avLst/>
          </a:prstGeom>
          <a:noFill/>
          <a:ln w="9525">
            <a:noFill/>
            <a:miter lim="800000"/>
            <a:headEnd/>
            <a:tailEnd/>
          </a:ln>
          <a:effectLst/>
        </p:spPr>
        <p:txBody>
          <a:bodyPr vert="horz" wrap="none" lIns="0" tIns="111090" rIns="0" bIns="85698"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smtClean="0">
                <a:ln>
                  <a:noFill/>
                </a:ln>
                <a:solidFill>
                  <a:srgbClr val="666666"/>
                </a:solidFill>
                <a:effectLst/>
                <a:latin typeface="Tahoma" pitchFamily="34" charset="0"/>
                <a:cs typeface="Tahoma" pitchFamily="34" charset="0"/>
              </a:rPr>
              <a:t>                                                                                                                      </a:t>
            </a:r>
          </a:p>
        </p:txBody>
      </p:sp>
      <p:pic>
        <p:nvPicPr>
          <p:cNvPr id="1026" name="Picture 2" descr="Bundled Kits"/>
          <p:cNvPicPr>
            <a:picLocks noChangeAspect="1" noChangeArrowheads="1"/>
          </p:cNvPicPr>
          <p:nvPr/>
        </p:nvPicPr>
        <p:blipFill>
          <a:blip r:embed="rId3"/>
          <a:srcRect/>
          <a:stretch>
            <a:fillRect/>
          </a:stretch>
        </p:blipFill>
        <p:spPr bwMode="auto">
          <a:xfrm rot="21393162">
            <a:off x="1486346" y="4963140"/>
            <a:ext cx="5449723" cy="1446059"/>
          </a:xfrm>
          <a:prstGeom prst="rect">
            <a:avLst/>
          </a:prstGeom>
          <a:noFill/>
        </p:spPr>
      </p:pic>
      <p:sp>
        <p:nvSpPr>
          <p:cNvPr id="1027" name="Rectangle 3"/>
          <p:cNvSpPr>
            <a:spLocks noChangeArrowheads="1"/>
          </p:cNvSpPr>
          <p:nvPr/>
        </p:nvSpPr>
        <p:spPr bwMode="auto">
          <a:xfrm>
            <a:off x="0" y="0"/>
            <a:ext cx="5503110" cy="1645260"/>
          </a:xfrm>
          <a:prstGeom prst="rect">
            <a:avLst/>
          </a:prstGeom>
          <a:noFill/>
          <a:ln w="9525">
            <a:noFill/>
            <a:miter lim="800000"/>
            <a:headEnd/>
            <a:tailEnd/>
          </a:ln>
          <a:effectLst/>
        </p:spPr>
        <p:txBody>
          <a:bodyPr vert="horz" wrap="none" lIns="0" tIns="111090" rIns="0" bIns="85698"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400" b="1" i="0" u="none" strike="noStrike" cap="none" normalizeH="0" baseline="0" dirty="0" smtClean="0">
                <a:ln>
                  <a:noFill/>
                </a:ln>
                <a:solidFill>
                  <a:srgbClr val="666666"/>
                </a:solidFill>
                <a:effectLst/>
                <a:latin typeface="Tahoma" pitchFamily="34" charset="0"/>
                <a:cs typeface="Tahoma" pitchFamily="34" charset="0"/>
              </a:rPr>
              <a:t> </a:t>
            </a:r>
            <a:r>
              <a:rPr kumimoji="0" lang="en-US" sz="900" b="1" i="0" u="none" strike="noStrike" cap="none" normalizeH="0" baseline="0" dirty="0" smtClean="0">
                <a:ln>
                  <a:noFill/>
                </a:ln>
                <a:solidFill>
                  <a:srgbClr val="666666"/>
                </a:solidFill>
                <a:effectLst/>
                <a:latin typeface="Tahoma" pitchFamily="34" charset="0"/>
                <a:cs typeface="Tahoma" pitchFamily="34" charset="0"/>
              </a:rPr>
              <a:t>                                                                                                                                                         </a:t>
            </a:r>
          </a:p>
        </p:txBody>
      </p:sp>
      <p:pic>
        <p:nvPicPr>
          <p:cNvPr id="7" name="Picture 13" descr="TurningPoint 2008">
            <a:hlinkClick r:id="rId4"/>
          </p:cNvPr>
          <p:cNvPicPr>
            <a:picLocks noChangeAspect="1" noChangeArrowheads="1"/>
          </p:cNvPicPr>
          <p:nvPr/>
        </p:nvPicPr>
        <p:blipFill>
          <a:blip r:embed="rId5"/>
          <a:srcRect/>
          <a:stretch>
            <a:fillRect/>
          </a:stretch>
        </p:blipFill>
        <p:spPr bwMode="auto">
          <a:xfrm>
            <a:off x="7086600" y="5181600"/>
            <a:ext cx="1371600" cy="990600"/>
          </a:xfrm>
          <a:prstGeom prst="rect">
            <a:avLst/>
          </a:prstGeom>
          <a:noFill/>
        </p:spPr>
      </p:pic>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Phase 2 </a:t>
            </a:r>
            <a:br>
              <a:rPr lang="en-US" dirty="0" smtClean="0"/>
            </a:br>
            <a:r>
              <a:rPr lang="en-US" dirty="0" smtClean="0"/>
              <a:t>Research and Recommendation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Faculty bring forward issue to the Academic Technology Advisory Committee (ATAC)</a:t>
            </a:r>
          </a:p>
          <a:p>
            <a:r>
              <a:rPr lang="en-US" dirty="0" smtClean="0"/>
              <a:t>University –wide forum for discussing issues and making recommendations for strategic direction relative to the use of technology at EIU</a:t>
            </a:r>
          </a:p>
          <a:p>
            <a:r>
              <a:rPr lang="en-US" dirty="0" smtClean="0"/>
              <a:t>EIU hosted the first ever TurningPoint Users Conference in March 2007</a:t>
            </a:r>
          </a:p>
          <a:p>
            <a:r>
              <a:rPr lang="en-US" dirty="0" smtClean="0"/>
              <a:t>After lengthy deliberations and extensive research TurningPoint was recommended to Provost and Presidents Council in the spring of 2008</a:t>
            </a:r>
            <a:endParaRPr lang="en-US" dirty="0"/>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normAutofit fontScale="90000"/>
          </a:bodyPr>
          <a:lstStyle/>
          <a:p>
            <a:r>
              <a:rPr lang="en-US" dirty="0" smtClean="0"/>
              <a:t>Phase 3</a:t>
            </a:r>
            <a:br>
              <a:rPr lang="en-US" dirty="0" smtClean="0"/>
            </a:br>
            <a:r>
              <a:rPr lang="en-US" dirty="0" smtClean="0"/>
              <a:t>Plan to build and/or reinforce the necessary infrastructure</a:t>
            </a:r>
            <a:endParaRPr lang="en-US" dirty="0"/>
          </a:p>
        </p:txBody>
      </p:sp>
      <p:sp>
        <p:nvSpPr>
          <p:cNvPr id="5" name="Content Placeholder 2"/>
          <p:cNvSpPr>
            <a:spLocks noGrp="1"/>
          </p:cNvSpPr>
          <p:nvPr>
            <p:ph sz="half" idx="1"/>
          </p:nvPr>
        </p:nvSpPr>
        <p:spPr/>
        <p:txBody>
          <a:bodyPr>
            <a:normAutofit fontScale="92500" lnSpcReduction="20000"/>
          </a:bodyPr>
          <a:lstStyle/>
          <a:p>
            <a:r>
              <a:rPr lang="en-US" dirty="0" smtClean="0"/>
              <a:t>Develop </a:t>
            </a:r>
            <a:r>
              <a:rPr lang="en-US" dirty="0" err="1" smtClean="0"/>
              <a:t>TECnet</a:t>
            </a:r>
            <a:r>
              <a:rPr lang="en-US" dirty="0" smtClean="0"/>
              <a:t> workshops for those just getting started, as well as advanced users</a:t>
            </a:r>
          </a:p>
          <a:p>
            <a:r>
              <a:rPr lang="en-US" dirty="0" smtClean="0"/>
              <a:t>Coordinate scheduled training by Turning Technologies staff</a:t>
            </a:r>
          </a:p>
          <a:p>
            <a:r>
              <a:rPr lang="en-US" dirty="0" smtClean="0"/>
              <a:t>Survey faculty for usage in Fall08 and Spring09</a:t>
            </a:r>
          </a:p>
          <a:p>
            <a:r>
              <a:rPr lang="en-US" dirty="0" smtClean="0"/>
              <a:t>Provide faculty with suggested text for syllabus</a:t>
            </a:r>
          </a:p>
          <a:p>
            <a:endParaRPr lang="en-US" dirty="0" smtClean="0"/>
          </a:p>
        </p:txBody>
      </p:sp>
      <p:sp>
        <p:nvSpPr>
          <p:cNvPr id="4" name="Content Placeholder 3"/>
          <p:cNvSpPr>
            <a:spLocks noGrp="1"/>
          </p:cNvSpPr>
          <p:nvPr>
            <p:ph sz="half" idx="2"/>
          </p:nvPr>
        </p:nvSpPr>
        <p:spPr/>
        <p:txBody>
          <a:bodyPr>
            <a:normAutofit fontScale="92500" lnSpcReduction="20000"/>
          </a:bodyPr>
          <a:lstStyle/>
          <a:p>
            <a:r>
              <a:rPr lang="en-US" dirty="0" smtClean="0"/>
              <a:t>Schematic developed to designate channels to use in buildings and classrooms</a:t>
            </a:r>
          </a:p>
          <a:p>
            <a:r>
              <a:rPr lang="en-US" dirty="0" smtClean="0"/>
              <a:t>Worked with Bookstore to order keypads</a:t>
            </a:r>
          </a:p>
          <a:p>
            <a:r>
              <a:rPr lang="en-US" dirty="0" smtClean="0"/>
              <a:t>Buy-back program established through Bookstore</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Phase 3 (</a:t>
            </a:r>
            <a:r>
              <a:rPr lang="en-US" dirty="0" err="1" smtClean="0"/>
              <a:t>con’t</a:t>
            </a:r>
            <a:r>
              <a:rPr lang="en-US" dirty="0" smtClean="0"/>
              <a:t>) </a:t>
            </a:r>
            <a:br>
              <a:rPr lang="en-US" dirty="0" smtClean="0"/>
            </a:br>
            <a:r>
              <a:rPr lang="en-US" dirty="0" smtClean="0"/>
              <a:t> Plan to build and/or reinforce the necessary infrastructure</a:t>
            </a:r>
            <a:endParaRPr lang="en-US" dirty="0"/>
          </a:p>
        </p:txBody>
      </p:sp>
      <p:sp>
        <p:nvSpPr>
          <p:cNvPr id="3" name="Content Placeholder 2"/>
          <p:cNvSpPr>
            <a:spLocks noGrp="1"/>
          </p:cNvSpPr>
          <p:nvPr>
            <p:ph sz="half" idx="1"/>
          </p:nvPr>
        </p:nvSpPr>
        <p:spPr/>
        <p:txBody>
          <a:bodyPr>
            <a:normAutofit fontScale="85000" lnSpcReduction="10000"/>
          </a:bodyPr>
          <a:lstStyle/>
          <a:p>
            <a:r>
              <a:rPr lang="en-US" dirty="0" smtClean="0"/>
              <a:t>Establish website with FAQ, best practices information and training materials</a:t>
            </a:r>
          </a:p>
          <a:p>
            <a:r>
              <a:rPr lang="en-US" dirty="0" smtClean="0"/>
              <a:t>Create a listserv as an informational forum for discussing the use of student response systems</a:t>
            </a:r>
          </a:p>
          <a:p>
            <a:r>
              <a:rPr lang="en-US" dirty="0" smtClean="0"/>
              <a:t>CATS staff developed online registration process for keypads</a:t>
            </a:r>
            <a:endParaRPr lang="en-US" dirty="0"/>
          </a:p>
        </p:txBody>
      </p:sp>
      <p:sp>
        <p:nvSpPr>
          <p:cNvPr id="4" name="Content Placeholder 3"/>
          <p:cNvSpPr>
            <a:spLocks noGrp="1"/>
          </p:cNvSpPr>
          <p:nvPr>
            <p:ph sz="half" idx="2"/>
          </p:nvPr>
        </p:nvSpPr>
        <p:spPr/>
        <p:txBody>
          <a:bodyPr>
            <a:normAutofit fontScale="85000" lnSpcReduction="10000"/>
          </a:bodyPr>
          <a:lstStyle/>
          <a:p>
            <a:r>
              <a:rPr lang="en-US" dirty="0" smtClean="0"/>
              <a:t>Scheduled workshops for training faculty , both technologically and pedagogically</a:t>
            </a:r>
          </a:p>
          <a:p>
            <a:r>
              <a:rPr lang="en-US" dirty="0" err="1" smtClean="0"/>
              <a:t>TechByte</a:t>
            </a:r>
            <a:r>
              <a:rPr lang="en-US" dirty="0" smtClean="0"/>
              <a:t> sessions offered in conjunction with Office of Faculty Development to address pedagogical issues</a:t>
            </a:r>
          </a:p>
          <a:p>
            <a:r>
              <a:rPr lang="en-US" dirty="0" smtClean="0"/>
              <a:t>Develop and distribute TurningPoint Fact Guide</a:t>
            </a:r>
          </a:p>
          <a:p>
            <a:r>
              <a:rPr lang="en-US" dirty="0" smtClean="0"/>
              <a:t>Providing ongoing support for faculty and students</a:t>
            </a:r>
            <a:endParaRPr lang="en-US" dirty="0"/>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Phase 4</a:t>
            </a:r>
            <a:br>
              <a:rPr lang="en-US" dirty="0" smtClean="0"/>
            </a:br>
            <a:r>
              <a:rPr lang="en-US" dirty="0" smtClean="0"/>
              <a:t>Implementation and Evaluations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Seeking input from faculty regarding the use of the technology and disseminating information online and through newsletters</a:t>
            </a:r>
          </a:p>
          <a:p>
            <a:r>
              <a:rPr lang="en-US" dirty="0" smtClean="0"/>
              <a:t>Surveying instructors to learn more about their anticipated needs relative to the use of the technology</a:t>
            </a:r>
          </a:p>
          <a:p>
            <a:r>
              <a:rPr lang="en-US" dirty="0" smtClean="0"/>
              <a:t>Measuring student satisfaction with the technology through interactive surveys</a:t>
            </a:r>
          </a:p>
          <a:p>
            <a:r>
              <a:rPr lang="en-US" dirty="0" smtClean="0"/>
              <a:t>Communicating with faculty and administration on what additional classes could benefit from using the technology</a:t>
            </a:r>
          </a:p>
          <a:p>
            <a:r>
              <a:rPr lang="en-US" dirty="0" smtClean="0"/>
              <a:t>Developing a vision for use beyond the classroom</a:t>
            </a:r>
            <a:endParaRPr lang="en-US" dirty="0"/>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Outcomes</a:t>
            </a:r>
            <a:endParaRPr lang="en-US" dirty="0"/>
          </a:p>
        </p:txBody>
      </p:sp>
      <p:sp>
        <p:nvSpPr>
          <p:cNvPr id="5" name="Text Placeholder 4"/>
          <p:cNvSpPr>
            <a:spLocks noGrp="1"/>
          </p:cNvSpPr>
          <p:nvPr>
            <p:ph type="body" idx="1"/>
          </p:nvPr>
        </p:nvSpPr>
        <p:spPr/>
        <p:txBody>
          <a:bodyPr/>
          <a:lstStyle/>
          <a:p>
            <a:r>
              <a:rPr lang="en-US" dirty="0" smtClean="0"/>
              <a:t>Outcomes</a:t>
            </a:r>
            <a:endParaRPr lang="en-US" dirty="0"/>
          </a:p>
        </p:txBody>
      </p:sp>
      <p:sp>
        <p:nvSpPr>
          <p:cNvPr id="3" name="Content Placeholder 2"/>
          <p:cNvSpPr>
            <a:spLocks noGrp="1"/>
          </p:cNvSpPr>
          <p:nvPr>
            <p:ph sz="half" idx="2"/>
          </p:nvPr>
        </p:nvSpPr>
        <p:spPr/>
        <p:txBody>
          <a:bodyPr>
            <a:normAutofit fontScale="92500"/>
          </a:bodyPr>
          <a:lstStyle/>
          <a:p>
            <a:r>
              <a:rPr lang="en-US" dirty="0" smtClean="0"/>
              <a:t>EIU faculty have the option to require students to purchase keypads for classroom use</a:t>
            </a:r>
          </a:p>
          <a:p>
            <a:r>
              <a:rPr lang="en-US" dirty="0" smtClean="0"/>
              <a:t>30 to 35 faculty used TurningPoint in the classroom Fall2008 (represents 20 percent of students)</a:t>
            </a:r>
          </a:p>
          <a:p>
            <a:r>
              <a:rPr lang="en-US" dirty="0" smtClean="0"/>
              <a:t>Additional faculty have used TurningPoint in Spring 2009  (represents 25 percent of  student population)</a:t>
            </a:r>
            <a:endParaRPr lang="en-US" dirty="0"/>
          </a:p>
        </p:txBody>
      </p:sp>
      <p:sp>
        <p:nvSpPr>
          <p:cNvPr id="6" name="Text Placeholder 5"/>
          <p:cNvSpPr>
            <a:spLocks noGrp="1"/>
          </p:cNvSpPr>
          <p:nvPr>
            <p:ph type="body" sz="quarter" idx="3"/>
          </p:nvPr>
        </p:nvSpPr>
        <p:spPr/>
        <p:txBody>
          <a:bodyPr/>
          <a:lstStyle/>
          <a:p>
            <a:r>
              <a:rPr lang="en-US" dirty="0" smtClean="0"/>
              <a:t>Other Uses</a:t>
            </a:r>
            <a:endParaRPr lang="en-US" dirty="0"/>
          </a:p>
        </p:txBody>
      </p:sp>
      <p:sp>
        <p:nvSpPr>
          <p:cNvPr id="7" name="Content Placeholder 6"/>
          <p:cNvSpPr>
            <a:spLocks noGrp="1"/>
          </p:cNvSpPr>
          <p:nvPr>
            <p:ph sz="quarter" idx="4"/>
          </p:nvPr>
        </p:nvSpPr>
        <p:spPr/>
        <p:txBody>
          <a:bodyPr/>
          <a:lstStyle/>
          <a:p>
            <a:r>
              <a:rPr lang="en-US" dirty="0" smtClean="0"/>
              <a:t>Feedback from prospective students and their parents during visits to campus</a:t>
            </a:r>
          </a:p>
          <a:p>
            <a:r>
              <a:rPr lang="en-US" dirty="0" smtClean="0"/>
              <a:t>Polling students at events</a:t>
            </a:r>
          </a:p>
          <a:p>
            <a:r>
              <a:rPr lang="en-US" dirty="0" smtClean="0"/>
              <a:t>Staff meetings</a:t>
            </a:r>
            <a:endParaRPr lang="en-US" dirty="0"/>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PVERSION" val="2008"/>
  <p:tag name="POWERPOINTVERSION" val="12.0"/>
  <p:tag name="PPVERSION" val="12.0"/>
  <p:tag name="DELIMITERS" val="3.1"/>
  <p:tag name="SHOWBARVISIBLE" val="True"/>
  <p:tag name="EXPANDSHOWBAR" val="True"/>
  <p:tag name="USESECONDARYMONITOR" val="True"/>
  <p:tag name="BULLETTYPE" val="3"/>
  <p:tag name="ANSWERNOWSTYLE" val="-1"/>
  <p:tag name="ANSWERNOWTEXT" val="Answer Now"/>
  <p:tag name="COUNTDOWNSTYLE" val="-1"/>
  <p:tag name="RESPCOUNTERSTYLE" val="-1"/>
  <p:tag name="RESPCOUNTERFORMAT" val="0"/>
  <p:tag name="RESPTABLESTYLE" val="-1"/>
  <p:tag name="COUNTDOWNSECONDS" val="10"/>
  <p:tag name="INPUTSOURCE" val="1"/>
  <p:tag name="NUMRESPONSES" val="1"/>
  <p:tag name="ALLOWDUPLICATES" val="False"/>
  <p:tag name="BACKUPSESSIONS" val="True"/>
  <p:tag name="BACKUPMAINTENANCE" val="7"/>
  <p:tag name="CHARTVALUEFORMAT" val="0%"/>
  <p:tag name="AUTOADVANCE" val="False"/>
  <p:tag name="REVIEWONLY" val="False"/>
  <p:tag name="ROTATIONINTERVAL" val="2"/>
  <p:tag name="AUTOUPDATEALIASES" val="True"/>
  <p:tag name="STDCHART" val="1"/>
  <p:tag name="PARTICIPANTSINLEADERBOARD" val="5"/>
  <p:tag name="TEAMSINLEADERBOARD" val="5"/>
  <p:tag name="MAXRESPONDERS" val="5"/>
  <p:tag name="BUBBLENAMEVISIBLE" val="True"/>
  <p:tag name="BUBBLESIZEVISIBLE" val="True"/>
  <p:tag name="BUBBLEVALUEFORMAT" val="0.0"/>
  <p:tag name="BUBBLEGROUPING" val="3"/>
  <p:tag name="DEFAULTNUMTEAMS" val="5"/>
  <p:tag name="CUSTOMGRIDBACKCOLOR" val="-722948"/>
  <p:tag name="CUSTOMCELLFORECOLOR" val="-16777216"/>
  <p:tag name="CUSTOMCELLBACKCOLOR1" val="-657956"/>
  <p:tag name="CUSTOMCELLBACKCOLOR2" val="-13395457"/>
  <p:tag name="CUSTOMCELLBACKCOLOR3" val="-268652"/>
  <p:tag name="CUSTOMCELLBACKCOLOR4" val="-8355712"/>
  <p:tag name="USESCHEMECOLORS" val="True"/>
  <p:tag name="DISPLAYNAME" val="True"/>
  <p:tag name="DISPLAYDEVICENUMBER" val="True"/>
  <p:tag name="DISPLAYDEVICEID" val="True"/>
  <p:tag name="GRIDOPACITY" val="90"/>
  <p:tag name="GRIDROTATIONINTERVAL" val="2"/>
  <p:tag name="AUTOSIZEGRID" val="True"/>
  <p:tag name="GRIDSIZE" val="{Width=800, Height=600}"/>
  <p:tag name="GRIDPOSITION" val="1"/>
  <p:tag name="POLLINGCYCLE" val="2"/>
  <p:tag name="CHARTCOLORS" val="0"/>
  <p:tag name="CHARTLABELS" val="0"/>
  <p:tag name="RESETCHARTS" val="True"/>
  <p:tag name="INCLUDENONRESPONDERS" val="False"/>
  <p:tag name="MULTIRESPDIVISOR" val="1"/>
  <p:tag name="PARTLISTDEFAULT" val="0"/>
  <p:tag name="INCLUDEPPT" val="True"/>
  <p:tag name="ALLOWUSERFEEDBACK" val="True"/>
  <p:tag name="CORRECTPOINTVALUE" val="100"/>
  <p:tag name="INCORRECTPOINTVALUE" val="0"/>
  <p:tag name="REALTIMEBACKUP" val="False"/>
  <p:tag name="REALTIMEBACKUPPATH" val="(None)"/>
  <p:tag name="ZEROBASED" val="False"/>
  <p:tag name="AUTOADJUSTPARTRANGE" val="True"/>
  <p:tag name="CHARTSCALE" val="True"/>
  <p:tag name="ADVANCEDSETTINGSVIEW" val="False"/>
  <p:tag name="FIBDISPLAYRESULTS" val="True"/>
  <p:tag name="FIBNUMRESULTS" val="5"/>
  <p:tag name="FIBINCLUDEOTHER" val="True"/>
  <p:tag name="FIBDISPLAYKEYWORDS" val="True"/>
  <p:tag name="PRRESPONSE1" val="10"/>
  <p:tag name="PRRESPONSE2" val="9"/>
  <p:tag name="PRRESPONSE3" val="8"/>
  <p:tag name="PRRESPONSE4" val="7"/>
  <p:tag name="PRRESPONSE5" val="6"/>
  <p:tag name="PRRESPONSE6" val="5"/>
  <p:tag name="PRRESPONSE7" val="4"/>
  <p:tag name="PRRESPONSE8" val="3"/>
  <p:tag name="PRRESPONSE9" val="2"/>
  <p:tag name="PRRESPONSE10" val="1"/>
  <p:tag name="INCLUDESESSION" val="True"/>
</p:tagLst>
</file>

<file path=ppt/tags/tag2.xml><?xml version="1.0" encoding="utf-8"?>
<p:tagLst xmlns:a="http://schemas.openxmlformats.org/drawingml/2006/main" xmlns:r="http://schemas.openxmlformats.org/officeDocument/2006/relationships" xmlns:p="http://schemas.openxmlformats.org/presentationml/2006/main">
  <p:tag name="DELIMITERS" val="3.1"/>
</p:tagLst>
</file>

<file path=ppt/tags/tag3.xml><?xml version="1.0" encoding="utf-8"?>
<p:tagLst xmlns:a="http://schemas.openxmlformats.org/drawingml/2006/main" xmlns:r="http://schemas.openxmlformats.org/officeDocument/2006/relationships" xmlns:p="http://schemas.openxmlformats.org/presentationml/2006/main">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DELIMITERS" val="3.1"/>
</p:tagLst>
</file>

<file path=ppt/tags/tag6.xml><?xml version="1.0" encoding="utf-8"?>
<p:tagLst xmlns:a="http://schemas.openxmlformats.org/drawingml/2006/main" xmlns:r="http://schemas.openxmlformats.org/officeDocument/2006/relationships" xmlns:p="http://schemas.openxmlformats.org/presentationml/2006/main">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DELIMITERS" val="3.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431</TotalTime>
  <Words>447</Words>
  <Application>Microsoft Office PowerPoint</Application>
  <PresentationFormat>On-screen Show (4:3)</PresentationFormat>
  <Paragraphs>53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Setting up and Implementing a Student Response System  Campus-wide</vt:lpstr>
      <vt:lpstr>   Setting up and Implementing a Student Response System  Campus-wide</vt:lpstr>
      <vt:lpstr>Phase1 Pilot Study</vt:lpstr>
      <vt:lpstr>Phase 2  Research and Recommendation</vt:lpstr>
      <vt:lpstr>Phase 3 Plan to build and/or reinforce the necessary infrastructure</vt:lpstr>
      <vt:lpstr>Phase 3 (con’t)   Plan to build and/or reinforce the necessary infrastructure</vt:lpstr>
      <vt:lpstr>Phase 4 Implementation and Evaluations</vt:lpstr>
      <vt:lpstr>Outcomes</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Setting up and Implementing a Student Response System  Campus-wide</dc:title>
  <dc:creator>John G Henderson</dc:creator>
  <cp:lastModifiedBy>John G Henderson</cp:lastModifiedBy>
  <cp:revision>49</cp:revision>
  <dcterms:created xsi:type="dcterms:W3CDTF">2009-02-11T20:22:04Z</dcterms:created>
  <dcterms:modified xsi:type="dcterms:W3CDTF">2009-03-30T20:24:20Z</dcterms:modified>
</cp:coreProperties>
</file>