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2"/>
  </p:notesMasterIdLst>
  <p:sldIdLst>
    <p:sldId id="256" r:id="rId2"/>
    <p:sldId id="284" r:id="rId3"/>
    <p:sldId id="305" r:id="rId4"/>
    <p:sldId id="268" r:id="rId5"/>
    <p:sldId id="330" r:id="rId6"/>
    <p:sldId id="306" r:id="rId7"/>
    <p:sldId id="325" r:id="rId8"/>
    <p:sldId id="309" r:id="rId9"/>
    <p:sldId id="267" r:id="rId10"/>
    <p:sldId id="312" r:id="rId11"/>
    <p:sldId id="270" r:id="rId12"/>
    <p:sldId id="272" r:id="rId13"/>
    <p:sldId id="310" r:id="rId14"/>
    <p:sldId id="311" r:id="rId15"/>
    <p:sldId id="326" r:id="rId16"/>
    <p:sldId id="301" r:id="rId17"/>
    <p:sldId id="303" r:id="rId18"/>
    <p:sldId id="304" r:id="rId19"/>
    <p:sldId id="302" r:id="rId20"/>
    <p:sldId id="331" r:id="rId21"/>
    <p:sldId id="332" r:id="rId22"/>
    <p:sldId id="329" r:id="rId23"/>
    <p:sldId id="319" r:id="rId24"/>
    <p:sldId id="328" r:id="rId25"/>
    <p:sldId id="296" r:id="rId26"/>
    <p:sldId id="317" r:id="rId27"/>
    <p:sldId id="323" r:id="rId28"/>
    <p:sldId id="282" r:id="rId29"/>
    <p:sldId id="280"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56" autoAdjust="0"/>
    <p:restoredTop sz="61183" autoAdjust="0"/>
  </p:normalViewPr>
  <p:slideViewPr>
    <p:cSldViewPr>
      <p:cViewPr varScale="1">
        <p:scale>
          <a:sx n="42" d="100"/>
          <a:sy n="42" d="100"/>
        </p:scale>
        <p:origin x="-133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DFEB7-3D6C-4F3D-898A-9C5268300D6E}" type="datetimeFigureOut">
              <a:rPr lang="en-US" smtClean="0"/>
              <a:pPr/>
              <a:t>3/30/2009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24D33-3900-4639-8BC1-E5EFFFEE2A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  My name is Dan Hayden and I’m the Assistant Vice President for Administrative Information</a:t>
            </a:r>
            <a:r>
              <a:rPr lang="en-US" baseline="0" dirty="0" smtClean="0"/>
              <a:t> Systems at Illinois State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Over the last 15 to 18 months we have been preparing to adopt a Service Oriented Architecture for our enterprise applications.  Most of that time was spent updating the technical infrastructure on our mainframe so that we could deploy web services instead of green screens.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the technical part of this effort was not trivial by any stretch of the imagination, the most challenging part of this initiative was not about the technology … but rather it was getting IT people like you and I to change the way we think about things.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FB24D33-3900-4639-8BC1-E5EFFFEE2AE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5654B-BF81-43D2-8CBA-E989A89B8A54}" type="slidenum">
              <a:rPr lang="en-US"/>
              <a:pPr/>
              <a:t>10</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also determined that each of these effectiveness indicators had a </a:t>
            </a:r>
            <a:r>
              <a:rPr lang="en-US" dirty="0" err="1" smtClean="0"/>
              <a:t>a</a:t>
            </a:r>
            <a:r>
              <a:rPr lang="en-US" dirty="0" smtClean="0"/>
              <a:t> “control” component … that </a:t>
            </a:r>
            <a:r>
              <a:rPr lang="en-US" dirty="0" smtClean="0"/>
              <a:t>each indicator could </a:t>
            </a:r>
            <a:r>
              <a:rPr lang="en-US" dirty="0" smtClean="0"/>
              <a:t>be assessed according</a:t>
            </a:r>
            <a:r>
              <a:rPr lang="en-US" baseline="0" dirty="0" smtClean="0"/>
              <a:t> to the value the organization placed on </a:t>
            </a:r>
            <a:r>
              <a:rPr lang="en-US" dirty="0" smtClean="0"/>
              <a:t>“flexibility and discretion” at</a:t>
            </a:r>
            <a:r>
              <a:rPr lang="en-US" baseline="0" dirty="0" smtClean="0"/>
              <a:t> one end and on “stability and control” at the other.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extremes of these two dimensions are “competing” in the sense that moving towards one end requires moving away from the other end.  That is, “internal” competes with “external” and flexibility competes with control.  </a:t>
            </a:r>
            <a:r>
              <a:rPr lang="en-US" dirty="0" smtClean="0"/>
              <a:t> The more “value” we place on one end, the less we have</a:t>
            </a:r>
            <a:r>
              <a:rPr lang="en-US" baseline="0" dirty="0" smtClean="0"/>
              <a:t> available for the other end.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how can this framework, which was originally designed to assess effectiveness, help us assess an organization’s culture?  Well, we just have to ask a different set of questions.  Rather than asking questions about effectiveness we ask questions about “the way we do things around here”.  That is, we ask questions related to </a:t>
            </a:r>
            <a:r>
              <a:rPr lang="en-US" baseline="0" dirty="0" smtClean="0"/>
              <a:t>“culture”.</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some situations an organization might be totally focused on an internal problems and they may be totally flexible in how they solve those problems (top left quadrant).  It is extremely unlikely however that any organization would be at the extremes of either dimension 100% of the time.  In reality, over an extended period of time and under a variety of situations and circumstances any one of these things could be assigned more value than the other three.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Ok … so now we know the dimensions …  What do we use as a measuring instrument? Cameron &amp; Quinn proposed an “Organizational Culture Assessment Instrument” as the ruler.</a:t>
            </a:r>
          </a:p>
          <a:p>
            <a:r>
              <a:rPr lang="en-US" dirty="0" smtClean="0"/>
              <a:t> </a:t>
            </a:r>
            <a:endParaRPr lang="en-US" dirty="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E2794-93D6-4C05-97A1-284C90FF9E95}" type="slidenum">
              <a:rPr lang="en-US"/>
              <a:pPr/>
              <a:t>11</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The </a:t>
            </a:r>
            <a:r>
              <a:rPr lang="en-US" dirty="0" smtClean="0"/>
              <a:t>instrument</a:t>
            </a:r>
            <a:r>
              <a:rPr lang="en-US" baseline="0" dirty="0" smtClean="0"/>
              <a:t> (or ruler)  </a:t>
            </a:r>
            <a:r>
              <a:rPr lang="en-US" baseline="0" dirty="0" smtClean="0"/>
              <a:t>has only 6 questions.  Each question is designed to measure a different aspect of an organization’s culture: The “Dominant Characteristics” of the organization, their “Organizational Leadership”, how they “Manage Employees”, the “Glue that holds their Organization Together”, how they do their strategic planning, and what it takes to be successful in their organization.</a:t>
            </a:r>
          </a:p>
          <a:p>
            <a:endParaRPr lang="en-US" baseline="0" dirty="0" smtClean="0"/>
          </a:p>
          <a:p>
            <a:r>
              <a:rPr lang="en-US" baseline="0" dirty="0" smtClean="0"/>
              <a:t>Here’s an example of Question number 6 about the “Criteria for Success”</a:t>
            </a:r>
          </a:p>
          <a:p>
            <a:endParaRPr lang="en-US" baseline="0"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D4955-3C87-4C53-B9F1-F6EDF046CDCF}" type="slidenum">
              <a:rPr lang="en-US"/>
              <a:pPr/>
              <a:t>12</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baseline="0" dirty="0" smtClean="0"/>
              <a:t>Participants are asked to divide 100 points among the four descriptions according to how much their organization is like each description.   In the example shown, the respondent says that 40% of the “criteria for success” is about “developing human resources, teamwork, employee commitment, and concern for people”; 20% is about “having the most unique or newest products”; only 10% is about “winning in the marketplace and outpacing the competition”; and 30% is about “efficiency, dependability, smooth scheduling, and low cost production”.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participants can score each description anywhere from zero to 100 but they are asked to make sure that for each of the 6 questions the sum of the 4 scores adds</a:t>
            </a:r>
            <a:r>
              <a:rPr lang="en-US" baseline="0" dirty="0" smtClean="0"/>
              <a:t> up</a:t>
            </a:r>
            <a:r>
              <a:rPr lang="en-US" dirty="0" smtClean="0"/>
              <a:t> to 100.</a:t>
            </a:r>
          </a:p>
          <a:p>
            <a:endParaRPr lang="en-US" baseline="0"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D4955-3C87-4C53-B9F1-F6EDF046CDCF}" type="slidenum">
              <a:rPr lang="en-US"/>
              <a:pPr/>
              <a:t>13</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dirty="0" smtClean="0"/>
              <a:t>We already know which quadrant each answer goes </a:t>
            </a:r>
            <a:r>
              <a:rPr lang="en-US" dirty="0" smtClean="0"/>
              <a:t>with, </a:t>
            </a:r>
            <a:r>
              <a:rPr lang="en-US" dirty="0" smtClean="0"/>
              <a:t>so now all we have to do is take the average of  all of the “A”</a:t>
            </a:r>
            <a:r>
              <a:rPr lang="en-US" baseline="0" dirty="0" smtClean="0"/>
              <a:t> scores for the 6 questions and plot them onto the upper left quadrant of the CVF.  Then average of all the “B” scores and plot the point in the upper right quadrant and continue with the “C” and “D” scores.  Then connect the dots to create a profile of the organization’s culture.</a:t>
            </a:r>
          </a:p>
          <a:p>
            <a:endParaRPr lang="en-US" baseline="0" dirty="0" smtClean="0"/>
          </a:p>
          <a:p>
            <a:r>
              <a:rPr lang="en-US" baseline="0" dirty="0" smtClean="0"/>
              <a:t>Since every organization may have a slightly different profile, we can use these profiles to make some very fine distinctions between one organization’s culture and another. </a:t>
            </a:r>
          </a:p>
          <a:p>
            <a:r>
              <a:rPr lang="en-US" baseline="0" dirty="0" smtClean="0"/>
              <a:t>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D4955-3C87-4C53-B9F1-F6EDF046CDCF}" type="slidenum">
              <a:rPr lang="en-US"/>
              <a:pPr/>
              <a:t>14</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dirty="0" smtClean="0"/>
              <a:t>The</a:t>
            </a:r>
            <a:r>
              <a:rPr lang="en-US" baseline="0" dirty="0" smtClean="0"/>
              <a:t> current culture profile in this example tells us that the organization is much more focused on solving internal problems than they are with external problems and it looks like it values “flexibility and discretion” just a little more than “stability and control”.</a:t>
            </a:r>
          </a:p>
          <a:p>
            <a:endParaRPr lang="en-US" baseline="0" dirty="0" smtClean="0"/>
          </a:p>
          <a:p>
            <a:r>
              <a:rPr lang="en-US" baseline="0" dirty="0" smtClean="0"/>
              <a:t>If we were to ask the same 6 questions again, but this time instead of scoring the four descriptions according to how much their organization </a:t>
            </a:r>
            <a:r>
              <a:rPr lang="en-US" u="sng" baseline="0" dirty="0" smtClean="0"/>
              <a:t>is</a:t>
            </a:r>
            <a:r>
              <a:rPr lang="en-US" baseline="0" dirty="0" smtClean="0"/>
              <a:t> </a:t>
            </a:r>
            <a:r>
              <a:rPr lang="en-US" u="none" baseline="0" dirty="0" smtClean="0"/>
              <a:t>like</a:t>
            </a:r>
            <a:r>
              <a:rPr lang="en-US" baseline="0" dirty="0" smtClean="0"/>
              <a:t> the description we ask them to score the four descriptions according to how they would </a:t>
            </a:r>
            <a:r>
              <a:rPr lang="en-US" u="sng" baseline="0" dirty="0" smtClean="0"/>
              <a:t>like</a:t>
            </a:r>
            <a:r>
              <a:rPr lang="en-US" baseline="0" dirty="0" smtClean="0"/>
              <a:t> for things to be in their </a:t>
            </a:r>
            <a:r>
              <a:rPr lang="en-US" baseline="0" dirty="0" smtClean="0"/>
              <a:t>organization, </a:t>
            </a:r>
            <a:r>
              <a:rPr lang="en-US" baseline="0" dirty="0" smtClean="0"/>
              <a:t>we would get a profile of their “preferred” culture.  The difference between these two </a:t>
            </a:r>
            <a:r>
              <a:rPr lang="en-US" baseline="0" dirty="0" smtClean="0"/>
              <a:t>profiles (the </a:t>
            </a:r>
            <a:r>
              <a:rPr lang="en-US" baseline="0" dirty="0" smtClean="0"/>
              <a:t>“current culture” and the “preferred culture</a:t>
            </a:r>
            <a:r>
              <a:rPr lang="en-US" baseline="0" dirty="0" smtClean="0"/>
              <a:t>”) suggests </a:t>
            </a:r>
            <a:r>
              <a:rPr lang="en-US" baseline="0" dirty="0" smtClean="0"/>
              <a:t>both </a:t>
            </a:r>
            <a:r>
              <a:rPr lang="en-US" baseline="0" dirty="0" smtClean="0"/>
              <a:t>a </a:t>
            </a:r>
            <a:r>
              <a:rPr lang="en-US" baseline="0" dirty="0" smtClean="0"/>
              <a:t>magnitude and </a:t>
            </a:r>
            <a:r>
              <a:rPr lang="en-US" baseline="0" dirty="0" smtClean="0"/>
              <a:t>a </a:t>
            </a:r>
            <a:r>
              <a:rPr lang="en-US" baseline="0" dirty="0" smtClean="0"/>
              <a:t>direction </a:t>
            </a:r>
            <a:r>
              <a:rPr lang="en-US" baseline="0" dirty="0" smtClean="0"/>
              <a:t>for </a:t>
            </a:r>
            <a:r>
              <a:rPr lang="en-US" baseline="0" dirty="0" smtClean="0"/>
              <a:t>the kinds of social or cultural changes they would like to see in their organization.</a:t>
            </a:r>
          </a:p>
          <a:p>
            <a:endParaRPr lang="en-US" baseline="0" dirty="0" smtClean="0"/>
          </a:p>
          <a:p>
            <a:r>
              <a:rPr lang="en-US" baseline="0" dirty="0" smtClean="0"/>
              <a:t>In this example, it is clear that the preferred culture is one that is much more externally </a:t>
            </a:r>
            <a:r>
              <a:rPr lang="en-US" baseline="0" dirty="0" smtClean="0"/>
              <a:t>focused … </a:t>
            </a:r>
            <a:r>
              <a:rPr lang="en-US" baseline="0" dirty="0" smtClean="0"/>
              <a:t>and you could infer that this organization would resist any course of action that provokes more “internal” focus and would </a:t>
            </a:r>
            <a:r>
              <a:rPr lang="en-US" baseline="0" dirty="0" smtClean="0"/>
              <a:t>be receptive to changes </a:t>
            </a:r>
            <a:r>
              <a:rPr lang="en-US" baseline="0" dirty="0" smtClean="0"/>
              <a:t>that result in more “external” focus</a:t>
            </a:r>
            <a:r>
              <a:rPr lang="en-US" baseline="0" dirty="0" smtClean="0"/>
              <a:t>.  </a:t>
            </a:r>
          </a:p>
          <a:p>
            <a:endParaRPr lang="en-US" baseline="0" dirty="0" smtClean="0"/>
          </a:p>
          <a:p>
            <a:r>
              <a:rPr lang="en-US" baseline="0" dirty="0" smtClean="0"/>
              <a:t>We know that IT systems provoke change in an organization and if we can predict the kind of changes a specific IT system will provoke and compare it to the kind of changes the organization wants (i.e., the difference between the current culture and the preferred culture), then we can predict the relative level of resistance to the implementation of that specific type of IT.   </a:t>
            </a:r>
            <a:endParaRPr lang="en-US" baseline="0" dirty="0" smtClean="0"/>
          </a:p>
          <a:p>
            <a:endParaRPr lang="en-US" baseline="0" dirty="0" smtClean="0"/>
          </a:p>
          <a:p>
            <a:r>
              <a:rPr lang="en-US" baseline="0" dirty="0" smtClean="0"/>
              <a:t>For example: One </a:t>
            </a:r>
            <a:r>
              <a:rPr lang="en-US" baseline="0" dirty="0" smtClean="0"/>
              <a:t>of the differences between the values embedded in a Data Oriented Architecture and a Service Oriented Architecture is that SOA does have </a:t>
            </a:r>
            <a:r>
              <a:rPr lang="en-US" baseline="0" dirty="0" smtClean="0"/>
              <a:t>a much more </a:t>
            </a:r>
            <a:r>
              <a:rPr lang="en-US" baseline="0" dirty="0" smtClean="0"/>
              <a:t>“external” focus</a:t>
            </a:r>
            <a:r>
              <a:rPr lang="en-US" baseline="0" dirty="0" smtClean="0"/>
              <a:t>.  In the organization shown on this slide, you would expect that this organization would be receptive to a SOA because they would “prefer” a more externally focused culture and SOA would be seen as an application of IT that would help them become more externally focused.</a:t>
            </a:r>
            <a:endParaRPr lang="en-US" baseline="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5654B-BF81-43D2-8CBA-E989A89B8A54}" type="slidenum">
              <a:rPr lang="en-US"/>
              <a:pPr/>
              <a:t>15</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dirty="0" smtClean="0"/>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may have noticed that the CVF has names on each quadrant to make them easier to talk about: Clan, Adhocracy, Market, and Hierarchy are each “cultural archetypes”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if we use this framework to assess applications of IT, we would use a different set of names that mean something when we are talking about IT systems.  For example, the Clan type culture has the same focus and control characteristics as a Human Resource type IT system because both are focused on internal problems and both allow </a:t>
            </a:r>
            <a:r>
              <a:rPr lang="en-US" baseline="0" dirty="0" err="1" smtClean="0"/>
              <a:t>flexibiliyt</a:t>
            </a:r>
            <a:r>
              <a:rPr lang="en-US" baseline="0" dirty="0" smtClean="0"/>
              <a:t> and discretion in how the organization deals with problems.  The Adhocracy culture is like “Open Systems” type IT; the Market type culture is similar to a “Rational Goal” type IT, and the Hierarchy type culture is much like an IT system to solve “Internal Process” types of problems.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Remember,</a:t>
            </a:r>
            <a:r>
              <a:rPr lang="en-US" baseline="0" dirty="0" smtClean="0"/>
              <a:t>  this framework is about where the focus of attention is with regard to solving problems and about how much flexibility and control is allowed in the way those problems are solved</a:t>
            </a:r>
            <a:r>
              <a:rPr lang="en-US" baseline="0" dirty="0" smtClean="0"/>
              <a:t>.</a:t>
            </a:r>
            <a:endParaRPr lang="en-US" dirty="0" smtClean="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the criteria we</a:t>
            </a:r>
            <a:r>
              <a:rPr lang="en-US" baseline="0" dirty="0" smtClean="0"/>
              <a:t> use to decide if something goes in one quadrant or another must also change.  This slide shows the technical and capability </a:t>
            </a:r>
            <a:r>
              <a:rPr lang="en-US" baseline="0" dirty="0" smtClean="0"/>
              <a:t>characteristics </a:t>
            </a:r>
            <a:r>
              <a:rPr lang="en-US" baseline="0" dirty="0" smtClean="0"/>
              <a:t>for an application of IT that would go in the top left quadrant and we have named that type of IT a </a:t>
            </a:r>
            <a:r>
              <a:rPr lang="en-US" u="sng" baseline="0" dirty="0" smtClean="0"/>
              <a:t>Human Relations System</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EFB24D33-3900-4639-8BC1-E5EFFFEE2AE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the capability and technical characteristics of an</a:t>
            </a:r>
            <a:r>
              <a:rPr lang="en-US" baseline="0" dirty="0" smtClean="0"/>
              <a:t> IT system that would be mapped to the top right quadrant</a:t>
            </a:r>
            <a:r>
              <a:rPr lang="en-US" baseline="0" dirty="0" smtClean="0"/>
              <a:t>. And we will call those types of IT </a:t>
            </a:r>
            <a:r>
              <a:rPr lang="en-US" u="sng" baseline="0" dirty="0" smtClean="0"/>
              <a:t>Open Systems</a:t>
            </a:r>
            <a:endParaRPr lang="en-US" u="sng" dirty="0"/>
          </a:p>
        </p:txBody>
      </p:sp>
      <p:sp>
        <p:nvSpPr>
          <p:cNvPr id="4" name="Slide Number Placeholder 3"/>
          <p:cNvSpPr>
            <a:spLocks noGrp="1"/>
          </p:cNvSpPr>
          <p:nvPr>
            <p:ph type="sldNum" sz="quarter" idx="10"/>
          </p:nvPr>
        </p:nvSpPr>
        <p:spPr/>
        <p:txBody>
          <a:bodyPr/>
          <a:lstStyle/>
          <a:p>
            <a:fld id="{EFB24D33-3900-4639-8BC1-E5EFFFEE2AE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Here’s the capability and technical characteristics of an</a:t>
            </a:r>
            <a:r>
              <a:rPr lang="en-US" baseline="0" dirty="0" smtClean="0"/>
              <a:t> IT system that would be mapped to the bottom right </a:t>
            </a:r>
            <a:r>
              <a:rPr lang="en-US" baseline="0" dirty="0" smtClean="0"/>
              <a:t>quadrant and we will call these types of IT </a:t>
            </a:r>
            <a:r>
              <a:rPr lang="en-US" u="sng" baseline="0" dirty="0" smtClean="0"/>
              <a:t>Rational Goal</a:t>
            </a:r>
            <a:r>
              <a:rPr lang="en-US" baseline="0" dirty="0" smtClean="0"/>
              <a:t> systems.</a:t>
            </a:r>
            <a:endParaRPr lang="en-US" dirty="0" smtClean="0"/>
          </a:p>
          <a:p>
            <a:endParaRPr lang="en-US" dirty="0"/>
          </a:p>
        </p:txBody>
      </p:sp>
      <p:sp>
        <p:nvSpPr>
          <p:cNvPr id="4" name="Slide Number Placeholder 3"/>
          <p:cNvSpPr>
            <a:spLocks noGrp="1"/>
          </p:cNvSpPr>
          <p:nvPr>
            <p:ph type="sldNum" sz="quarter" idx="10"/>
          </p:nvPr>
        </p:nvSpPr>
        <p:spPr/>
        <p:txBody>
          <a:bodyPr/>
          <a:lstStyle/>
          <a:p>
            <a:fld id="{EFB24D33-3900-4639-8BC1-E5EFFFEE2AE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Here’s the capability and technical characteristics of an</a:t>
            </a:r>
            <a:r>
              <a:rPr lang="en-US" baseline="0" dirty="0" smtClean="0"/>
              <a:t> IT system that would be mapped to the bottom left quadrant</a:t>
            </a:r>
            <a:r>
              <a:rPr lang="en-US" baseline="0" dirty="0" smtClean="0"/>
              <a:t>.  It is focused on </a:t>
            </a:r>
            <a:r>
              <a:rPr lang="en-US" u="sng" baseline="0" dirty="0" smtClean="0"/>
              <a:t>internal processes </a:t>
            </a:r>
            <a:r>
              <a:rPr lang="en-US" baseline="0" dirty="0" smtClean="0"/>
              <a:t>so that’s what we will call it.</a:t>
            </a:r>
            <a:endParaRPr lang="en-US" dirty="0" smtClean="0"/>
          </a:p>
          <a:p>
            <a:endParaRPr lang="en-US" dirty="0" smtClean="0"/>
          </a:p>
          <a:p>
            <a:r>
              <a:rPr lang="en-US" dirty="0" smtClean="0"/>
              <a:t>Similar to the way Cameron and Quinn used the “</a:t>
            </a:r>
            <a:r>
              <a:rPr lang="en-US" dirty="0" smtClean="0"/>
              <a:t>Organizational Culture Assessment Instrument” (OCAI</a:t>
            </a:r>
            <a:r>
              <a:rPr lang="en-US" dirty="0" smtClean="0"/>
              <a:t>) … </a:t>
            </a:r>
            <a:r>
              <a:rPr lang="en-US" dirty="0" smtClean="0"/>
              <a:t>I’ve created an instrument to assess the IT along these same dimensions of focus and control. </a:t>
            </a:r>
          </a:p>
          <a:p>
            <a:endParaRPr lang="en-US" baseline="0" dirty="0" smtClean="0"/>
          </a:p>
          <a:p>
            <a:r>
              <a:rPr lang="en-US" baseline="0" dirty="0" smtClean="0"/>
              <a:t>The IT questionnaire has 12 questions, 3 that relate to each of the 4 quadrants and it is scored and mapped in much the same way as the OCAI.</a:t>
            </a:r>
            <a:endParaRPr lang="en-US" dirty="0"/>
          </a:p>
        </p:txBody>
      </p:sp>
      <p:sp>
        <p:nvSpPr>
          <p:cNvPr id="4" name="Slide Number Placeholder 3"/>
          <p:cNvSpPr>
            <a:spLocks noGrp="1"/>
          </p:cNvSpPr>
          <p:nvPr>
            <p:ph type="sldNum" sz="quarter" idx="10"/>
          </p:nvPr>
        </p:nvSpPr>
        <p:spPr/>
        <p:txBody>
          <a:bodyPr/>
          <a:lstStyle/>
          <a:p>
            <a:fld id="{EFB24D33-3900-4639-8BC1-E5EFFFEE2AE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keeping with this value</a:t>
            </a:r>
            <a:r>
              <a:rPr lang="en-US" baseline="0" dirty="0" smtClean="0"/>
              <a:t> statement espoused by </a:t>
            </a:r>
            <a:r>
              <a:rPr lang="en-US" dirty="0" err="1" smtClean="0"/>
              <a:t>Educause</a:t>
            </a:r>
            <a:r>
              <a:rPr lang="en-US" dirty="0" smtClean="0"/>
              <a:t>, My presentation today is not about how to create or use </a:t>
            </a:r>
            <a:r>
              <a:rPr lang="en-US" u="sng" dirty="0" smtClean="0"/>
              <a:t>WSDL</a:t>
            </a:r>
            <a:r>
              <a:rPr lang="en-US" dirty="0" smtClean="0"/>
              <a:t> files …</a:t>
            </a:r>
          </a:p>
          <a:p>
            <a:r>
              <a:rPr lang="en-US" baseline="0" dirty="0" smtClean="0"/>
              <a:t>It’s not about creating and using an </a:t>
            </a:r>
            <a:r>
              <a:rPr lang="en-US" u="sng" baseline="0" dirty="0" smtClean="0"/>
              <a:t>Enterprise Service Bus</a:t>
            </a:r>
            <a:r>
              <a:rPr lang="en-US" u="none" baseline="0" dirty="0" smtClean="0"/>
              <a:t> …</a:t>
            </a:r>
            <a:endParaRPr lang="en-US" u="sng" baseline="0" dirty="0" smtClean="0"/>
          </a:p>
          <a:p>
            <a:r>
              <a:rPr lang="en-US" baseline="0" dirty="0" smtClean="0"/>
              <a:t>It’s not about the role of the  </a:t>
            </a:r>
            <a:r>
              <a:rPr lang="en-US" u="sng" baseline="0" dirty="0" smtClean="0"/>
              <a:t>hypertext transfer protocol</a:t>
            </a:r>
            <a:r>
              <a:rPr lang="en-US" u="none" baseline="0" dirty="0" smtClean="0"/>
              <a:t> in presenting information …</a:t>
            </a:r>
            <a:endParaRPr lang="en-US" u="sng" baseline="0" dirty="0" smtClean="0"/>
          </a:p>
          <a:p>
            <a:r>
              <a:rPr lang="en-US" baseline="0" dirty="0" smtClean="0"/>
              <a:t>It’s not about </a:t>
            </a:r>
            <a:r>
              <a:rPr lang="en-US" u="sng" baseline="0" dirty="0" smtClean="0"/>
              <a:t>XML</a:t>
            </a:r>
            <a:r>
              <a:rPr lang="en-US" u="none" baseline="0" dirty="0" smtClean="0"/>
              <a:t> …</a:t>
            </a:r>
            <a:endParaRPr lang="en-US" u="sng" baseline="0" dirty="0" smtClean="0"/>
          </a:p>
          <a:p>
            <a:r>
              <a:rPr lang="en-US" u="none" baseline="0" dirty="0" smtClean="0"/>
              <a:t>It’s not about </a:t>
            </a:r>
            <a:r>
              <a:rPr lang="en-US" u="sng" baseline="0" dirty="0" smtClean="0"/>
              <a:t>SOAP</a:t>
            </a:r>
            <a:r>
              <a:rPr lang="en-US" u="none" baseline="0" dirty="0" smtClean="0"/>
              <a:t> objects …</a:t>
            </a:r>
          </a:p>
          <a:p>
            <a:r>
              <a:rPr lang="en-US" u="none" baseline="0" dirty="0" smtClean="0"/>
              <a:t>It’s not about the value of </a:t>
            </a:r>
            <a:r>
              <a:rPr lang="en-US" u="sng" baseline="0" dirty="0" smtClean="0"/>
              <a:t>re-usable web services </a:t>
            </a:r>
            <a:r>
              <a:rPr lang="en-US" u="none" baseline="0" dirty="0" smtClean="0"/>
              <a:t>…</a:t>
            </a:r>
          </a:p>
          <a:p>
            <a:endParaRPr lang="en-US"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technology centric view of a Service Oriented </a:t>
            </a:r>
            <a:r>
              <a:rPr lang="en-US" baseline="0" dirty="0" err="1" smtClean="0"/>
              <a:t>Architecure</a:t>
            </a:r>
            <a:r>
              <a:rPr lang="en-US" baseline="0" dirty="0" smtClean="0"/>
              <a:t> misses the mark.  The real value in a SOA comes from improving the business processes … and that’s where we need to focus our attention!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real value of SOA is only 20% about the technology and 80% about improving business processes. </a:t>
            </a:r>
          </a:p>
          <a:p>
            <a:endParaRPr lang="en-US" u="none"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FB24D33-3900-4639-8BC1-E5EFFFEE2AE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Participants are asked to rate an IT application according to its “capability” on a scale</a:t>
            </a:r>
            <a:r>
              <a:rPr lang="en-US" baseline="0" dirty="0" smtClean="0"/>
              <a:t> of 0 to 5 with 0 being “Not Applicable” and 5 being “Very High” capability rating.   </a:t>
            </a:r>
            <a:endParaRPr lang="en-US" dirty="0" smtClean="0"/>
          </a:p>
          <a:p>
            <a:endParaRPr lang="en-US" dirty="0" smtClean="0"/>
          </a:p>
          <a:p>
            <a:r>
              <a:rPr lang="en-US" dirty="0" smtClean="0"/>
              <a:t>The letter</a:t>
            </a:r>
            <a:r>
              <a:rPr lang="en-US" baseline="0" dirty="0" smtClean="0"/>
              <a:t> in parenthesis after each question indicates which quadrant each question would be mapped to.  (A) = top right or “Human Relations”;  (B) = top left or “Open System”;  (C) = bottom right or “Rational Goal System”; and (D) = bottom left or “Internal Process” system.</a:t>
            </a:r>
          </a:p>
          <a:p>
            <a:endParaRPr lang="en-US" baseline="0" dirty="0" smtClean="0"/>
          </a:p>
          <a:p>
            <a:r>
              <a:rPr lang="en-US" baseline="0" dirty="0" smtClean="0"/>
              <a:t>To map the results onto the CVF we sum the three ratings for each quadrant and plot them on the CVF.  For example, we would sum the ratings for questions 1, 4, and 5 and plot them on the “A” or top left quadrant.</a:t>
            </a:r>
            <a:endParaRPr lang="en-US" dirty="0"/>
          </a:p>
        </p:txBody>
      </p:sp>
      <p:sp>
        <p:nvSpPr>
          <p:cNvPr id="4" name="Slide Number Placeholder 3"/>
          <p:cNvSpPr>
            <a:spLocks noGrp="1"/>
          </p:cNvSpPr>
          <p:nvPr>
            <p:ph type="sldNum" sz="quarter" idx="10"/>
          </p:nvPr>
        </p:nvSpPr>
        <p:spPr/>
        <p:txBody>
          <a:bodyPr/>
          <a:lstStyle/>
          <a:p>
            <a:fld id="{EFB24D33-3900-4639-8BC1-E5EFFFEE2AE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last</a:t>
            </a:r>
            <a:r>
              <a:rPr lang="en-US" baseline="0" dirty="0" smtClean="0"/>
              <a:t> 6 questions.</a:t>
            </a:r>
            <a:endParaRPr lang="en-US" dirty="0"/>
          </a:p>
        </p:txBody>
      </p:sp>
      <p:sp>
        <p:nvSpPr>
          <p:cNvPr id="4" name="Slide Number Placeholder 3"/>
          <p:cNvSpPr>
            <a:spLocks noGrp="1"/>
          </p:cNvSpPr>
          <p:nvPr>
            <p:ph type="sldNum" sz="quarter" idx="10"/>
          </p:nvPr>
        </p:nvSpPr>
        <p:spPr/>
        <p:txBody>
          <a:bodyPr/>
          <a:lstStyle/>
          <a:p>
            <a:fld id="{EFB24D33-3900-4639-8BC1-E5EFFFEE2AE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we look at a specific application of IT, like a data warehouse for example, we can make some assumptions about the kinds of problems a data warehouse addresses and about how much flexibility or control it allows in solving those problems.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a:t>
            </a:r>
            <a:r>
              <a:rPr lang="en-US" baseline="0" dirty="0" smtClean="0"/>
              <a:t>a study about the cultural impact of Data Warehouses, the researchers found that the values, beliefs, and assumptions embedded in the idea of a Data Warehouse would provoke changes in an organization’s culture that make them more externally focused and more flexible in the way they go about solving problems.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left is the</a:t>
            </a:r>
            <a:r>
              <a:rPr lang="en-US" baseline="0" dirty="0" smtClean="0"/>
              <a:t> culture profile of a typical Bank, Retailer, and Insurance company that was assessed using the OCAI  and on the right is the profile of a Data Warehouse assessed with the IT </a:t>
            </a:r>
            <a:r>
              <a:rPr lang="en-US" baseline="0" dirty="0" smtClean="0"/>
              <a:t>Culture Questionnaire</a:t>
            </a:r>
            <a:r>
              <a:rPr lang="en-US" baseline="0" dirty="0" smtClean="0"/>
              <a:t>.  </a:t>
            </a:r>
            <a:endParaRPr lang="en-US" baseline="0" dirty="0" smtClean="0"/>
          </a:p>
        </p:txBody>
      </p:sp>
      <p:sp>
        <p:nvSpPr>
          <p:cNvPr id="4" name="Slide Number Placeholder 3"/>
          <p:cNvSpPr>
            <a:spLocks noGrp="1"/>
          </p:cNvSpPr>
          <p:nvPr>
            <p:ph type="sldNum" sz="quarter" idx="10"/>
          </p:nvPr>
        </p:nvSpPr>
        <p:spPr/>
        <p:txBody>
          <a:bodyPr/>
          <a:lstStyle/>
          <a:p>
            <a:fld id="{EFB24D33-3900-4639-8BC1-E5EFFFEE2AE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While they chose to show a single point that represents the dominant characteristics of the organization rather than their profile, I think you can still get the idea … the Retailer, the two insurance companies, and a bank all moved up and to the right when they implemented a Data Warehouse.  Some moved much more than others but they all moved in the same general direction because of Data Warehouses.  </a:t>
            </a:r>
            <a:endParaRPr lang="en-US" dirty="0"/>
          </a:p>
        </p:txBody>
      </p:sp>
      <p:sp>
        <p:nvSpPr>
          <p:cNvPr id="4" name="Slide Number Placeholder 3"/>
          <p:cNvSpPr>
            <a:spLocks noGrp="1"/>
          </p:cNvSpPr>
          <p:nvPr>
            <p:ph type="sldNum" sz="quarter" idx="10"/>
          </p:nvPr>
        </p:nvSpPr>
        <p:spPr/>
        <p:txBody>
          <a:bodyPr/>
          <a:lstStyle/>
          <a:p>
            <a:fld id="{EFB24D33-3900-4639-8BC1-E5EFFFEE2AE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this same technique for comparing two kinds of IT Architectures we can see the difference between a Data Oriented and a Service Oriented Architecture. </a:t>
            </a:r>
          </a:p>
          <a:p>
            <a:endParaRPr lang="en-US" dirty="0" smtClean="0"/>
          </a:p>
          <a:p>
            <a:r>
              <a:rPr lang="en-US" dirty="0" smtClean="0"/>
              <a:t>The difference is that the Data Oriented Architecture is much more internally focused than the Service Oriented Architecture.  Data Oriented architectures a focused internally</a:t>
            </a:r>
            <a:r>
              <a:rPr lang="en-US" baseline="0" dirty="0" smtClean="0"/>
              <a:t> on the data and the IT development while Service Oriented architectures are focused externally on the business processes.  Remember when we talked about the dimensions of culture being “Where the organization (or IT system) focuses it’s problem solving attention and the degree of Flexibility vs. Control they allow in solving those problems?   This is what that really means.</a:t>
            </a:r>
          </a:p>
          <a:p>
            <a:endParaRPr lang="en-US" baseline="0" dirty="0" smtClean="0"/>
          </a:p>
          <a:p>
            <a:r>
              <a:rPr lang="en-US" baseline="0" dirty="0" smtClean="0"/>
              <a:t>SOA provokes the IT organization to change it’s focus from internal to external and if this change in focus isn’t compatible with the organization’s “preferred culture”,  that is, if the kinds of cultural change the organization is looking for is much more internally focused rather than more externally focused,  then we can expect some significant problems and resistance.  We may be able to realize 20%  of the benefit of SOA that is technical but we will miss the other 80% </a:t>
            </a:r>
            <a:r>
              <a:rPr lang="en-US" baseline="0" dirty="0" smtClean="0"/>
              <a:t>of the capability completely</a:t>
            </a:r>
            <a:r>
              <a:rPr lang="en-US" baseline="0" dirty="0" smtClean="0"/>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FB24D33-3900-4639-8BC1-E5EFFFEE2AE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FEA82-98AA-4EAE-81FE-0D08A6993E5B}" type="slidenum">
              <a:rPr lang="en-US"/>
              <a:pPr/>
              <a:t>25</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dirty="0" smtClean="0"/>
              <a:t>In the same way it influences</a:t>
            </a:r>
            <a:r>
              <a:rPr lang="en-US" baseline="0" dirty="0" smtClean="0"/>
              <a:t> the design of </a:t>
            </a:r>
            <a:r>
              <a:rPr lang="en-US" dirty="0" smtClean="0"/>
              <a:t>buildings,  culture influences the design of an IT Architecture.  In fact, culture</a:t>
            </a:r>
            <a:r>
              <a:rPr lang="en-US" baseline="0" dirty="0" smtClean="0"/>
              <a:t> influences the design of just about everything from chairs to </a:t>
            </a:r>
            <a:r>
              <a:rPr lang="en-US" baseline="0" dirty="0" err="1" smtClean="0"/>
              <a:t>referigerators</a:t>
            </a:r>
            <a:r>
              <a:rPr lang="en-US" baseline="0" dirty="0" smtClean="0"/>
              <a:t> to automobiles … just about everything.  The designers embed their own values, beliefs, and assumptions about what these products should do and how they should do it into the design whether they know it or not.  </a:t>
            </a:r>
          </a:p>
          <a:p>
            <a:endParaRPr lang="en-US" baseline="0" dirty="0" smtClean="0"/>
          </a:p>
          <a:p>
            <a:r>
              <a:rPr lang="en-US" dirty="0" smtClean="0"/>
              <a:t>An</a:t>
            </a:r>
            <a:r>
              <a:rPr lang="en-US" baseline="0" dirty="0" smtClean="0"/>
              <a:t> </a:t>
            </a:r>
            <a:r>
              <a:rPr lang="en-US" dirty="0" smtClean="0"/>
              <a:t>IT architecture is a cultural “artifact”.  It reflects </a:t>
            </a:r>
            <a:r>
              <a:rPr lang="en-US" dirty="0"/>
              <a:t>the </a:t>
            </a:r>
            <a:r>
              <a:rPr lang="en-US" dirty="0" smtClean="0"/>
              <a:t>cultures </a:t>
            </a:r>
            <a:r>
              <a:rPr lang="en-US" dirty="0"/>
              <a:t>of the people who </a:t>
            </a:r>
            <a:r>
              <a:rPr lang="en-US" dirty="0" smtClean="0"/>
              <a:t>designed </a:t>
            </a:r>
            <a:r>
              <a:rPr lang="en-US" dirty="0"/>
              <a:t>and </a:t>
            </a:r>
            <a:r>
              <a:rPr lang="en-US" dirty="0" smtClean="0"/>
              <a:t>used </a:t>
            </a:r>
            <a:r>
              <a:rPr lang="en-US" dirty="0"/>
              <a:t>them.  </a:t>
            </a:r>
            <a:endParaRPr lang="en-US" dirty="0" smtClean="0"/>
          </a:p>
          <a:p>
            <a:endParaRPr lang="en-US" dirty="0" smtClean="0"/>
          </a:p>
          <a:p>
            <a:r>
              <a:rPr lang="en-US" dirty="0" smtClean="0"/>
              <a:t>Furthermore</a:t>
            </a:r>
            <a:r>
              <a:rPr lang="en-US" dirty="0"/>
              <a:t>, applications of IT have the capability to provoke changes in the culture of the people who use them.  It is a paradox that people design IT based on their deep underlying beliefs and assumptions about the kinds of problems that need to be solved and the best way to solve them and at the same time, these applications of IT provoke new and different ways of doing things thus changing the culture</a:t>
            </a:r>
            <a:r>
              <a:rPr lang="en-US" dirty="0" smtClean="0"/>
              <a:t>.</a:t>
            </a:r>
          </a:p>
          <a:p>
            <a:r>
              <a:rPr lang="en-US" dirty="0" smtClean="0"/>
              <a:t>    </a:t>
            </a:r>
            <a:endParaRPr lang="en-US" dirty="0"/>
          </a:p>
          <a:p>
            <a:r>
              <a:rPr lang="en-US" dirty="0" err="1"/>
              <a:t>Hooijberg</a:t>
            </a:r>
            <a:r>
              <a:rPr lang="en-US" dirty="0"/>
              <a:t>, R. and F. </a:t>
            </a:r>
            <a:r>
              <a:rPr lang="en-US" dirty="0" err="1"/>
              <a:t>Petrock</a:t>
            </a:r>
            <a:r>
              <a:rPr lang="en-US" dirty="0"/>
              <a:t> (1993). "On Cultural-Change - Using the Competing-Values-Framework to Help Leaders Execute a Transformational Strategy." </a:t>
            </a:r>
            <a:r>
              <a:rPr lang="en-US" u="sng" dirty="0"/>
              <a:t>Human Resource Management</a:t>
            </a:r>
            <a:r>
              <a:rPr lang="en-US" dirty="0"/>
              <a:t> </a:t>
            </a:r>
            <a:r>
              <a:rPr lang="en-US" b="1" dirty="0"/>
              <a:t>32</a:t>
            </a:r>
            <a:r>
              <a:rPr lang="en-US" dirty="0"/>
              <a:t>(1): 29-50.</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a:t>
            </a:r>
            <a:r>
              <a:rPr lang="en-US" sz="1200" kern="1200" baseline="0" dirty="0" smtClean="0">
                <a:solidFill>
                  <a:schemeClr val="tx1"/>
                </a:solidFill>
                <a:latin typeface="+mn-lt"/>
                <a:ea typeface="+mn-ea"/>
                <a:cs typeface="+mn-cs"/>
              </a:rPr>
              <a:t> simple version of this phenomenon is show here.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B24D33-3900-4639-8BC1-E5EFFFEE2AE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a:t>
            </a:r>
            <a:r>
              <a:rPr lang="en-US" baseline="0" dirty="0" smtClean="0"/>
              <a:t> some of the reasons why </a:t>
            </a:r>
            <a:r>
              <a:rPr lang="en-US" dirty="0" smtClean="0"/>
              <a:t>an organization might want</a:t>
            </a:r>
            <a:r>
              <a:rPr lang="en-US" baseline="0" dirty="0" smtClean="0"/>
              <a:t> to implement a application of IT that will provoke change.  The last one, may create more problems than it solves, particularly in an ERP implementation where the organization tries to change the ERP rather than the way they do things.</a:t>
            </a:r>
            <a:endParaRPr lang="en-US" dirty="0"/>
          </a:p>
        </p:txBody>
      </p:sp>
      <p:sp>
        <p:nvSpPr>
          <p:cNvPr id="4" name="Slide Number Placeholder 3"/>
          <p:cNvSpPr>
            <a:spLocks noGrp="1"/>
          </p:cNvSpPr>
          <p:nvPr>
            <p:ph type="sldNum" sz="quarter" idx="10"/>
          </p:nvPr>
        </p:nvSpPr>
        <p:spPr/>
        <p:txBody>
          <a:bodyPr/>
          <a:lstStyle/>
          <a:p>
            <a:fld id="{EFB24D33-3900-4639-8BC1-E5EFFFEE2AE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4E394B-A305-4110-811B-102987618D6A}" type="slidenum">
              <a:rPr lang="en-US"/>
              <a:pPr/>
              <a:t>28</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Besides the obvious “technical” reasons for implementing a change to our IT </a:t>
            </a:r>
            <a:r>
              <a:rPr lang="en-US" baseline="0" dirty="0" err="1" smtClean="0"/>
              <a:t>architecuture</a:t>
            </a:r>
            <a:r>
              <a:rPr lang="en-US" baseline="0" dirty="0" smtClean="0"/>
              <a:t>, we should be aware of the power of a “Technological Seduction”. I’ll </a:t>
            </a:r>
            <a:r>
              <a:rPr lang="en-US" baseline="0" dirty="0" smtClean="0"/>
              <a:t>admit that part of the reason I wanted to do it was to “seduce” our development staff into a different kind of behavior. </a:t>
            </a:r>
            <a:r>
              <a:rPr lang="en-US" baseline="0" dirty="0" smtClean="0"/>
              <a:t>  But you have to be aware of the risks because you may not get the results you expect.</a:t>
            </a:r>
            <a:endParaRPr lang="en-US" baseline="0" dirty="0" smtClean="0"/>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1C249F-949A-423C-B48C-FB7FFC13F26E}" type="slidenum">
              <a:rPr lang="en-US"/>
              <a:pPr/>
              <a:t>29</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n-US" dirty="0" smtClean="0"/>
              <a:t>If</a:t>
            </a:r>
            <a:r>
              <a:rPr lang="en-US" baseline="0" dirty="0" smtClean="0"/>
              <a:t> culture is truly a combination of  where people focus their problems solving attention and how they go about solving those problems, then we can substitute “IT” in these statement and they still make sense.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presentation is </a:t>
            </a:r>
            <a:r>
              <a:rPr lang="en-US" dirty="0" smtClean="0"/>
              <a:t>about the kind of social, organizational,</a:t>
            </a:r>
            <a:r>
              <a:rPr lang="en-US" baseline="0" dirty="0" smtClean="0"/>
              <a:t> and cultural </a:t>
            </a:r>
            <a:r>
              <a:rPr lang="en-US" dirty="0" smtClean="0"/>
              <a:t>changes that come</a:t>
            </a:r>
            <a:r>
              <a:rPr lang="en-US" baseline="0" dirty="0" smtClean="0"/>
              <a:t> into play when an IT organization tries to change their</a:t>
            </a:r>
            <a:r>
              <a:rPr lang="en-US" dirty="0" smtClean="0"/>
              <a:t> architecture from one that is</a:t>
            </a:r>
            <a:r>
              <a:rPr lang="en-US" baseline="0" dirty="0" smtClean="0"/>
              <a:t> (and probably always has been) </a:t>
            </a:r>
            <a:r>
              <a:rPr lang="en-US" dirty="0" smtClean="0"/>
              <a:t>centered on “data” to one that is focused on “services”.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It is about</a:t>
            </a:r>
            <a:r>
              <a:rPr lang="en-US" baseline="0" dirty="0" smtClean="0"/>
              <a:t> finding out what an IT organization </a:t>
            </a:r>
            <a:r>
              <a:rPr lang="en-US" u="sng" baseline="0" dirty="0" smtClean="0"/>
              <a:t>really</a:t>
            </a:r>
            <a:r>
              <a:rPr lang="en-US" baseline="0" dirty="0" smtClean="0"/>
              <a:t> believes in … what they value about their current systems and development processes so we can be prepared to deal with some of the obstacles we might encounter as we start moving towards a Service Oriented Architecture.  </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This presentation is about comparing and contrasting the underlying values, beliefs, and assumptions … the culture … that is embedded within a SOA to those that comprise</a:t>
            </a:r>
            <a:r>
              <a:rPr lang="en-US" baseline="0" dirty="0" smtClean="0"/>
              <a:t> </a:t>
            </a:r>
            <a:r>
              <a:rPr lang="en-US" dirty="0" smtClean="0"/>
              <a:t>an organization’s culture.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 a nutshell, this</a:t>
            </a:r>
            <a:r>
              <a:rPr lang="en-US" baseline="0" dirty="0" smtClean="0"/>
              <a:t> presentation</a:t>
            </a:r>
            <a:r>
              <a:rPr lang="en-US" dirty="0" smtClean="0"/>
              <a:t> is about diagnosing and … if necessary … changing </a:t>
            </a:r>
            <a:r>
              <a:rPr lang="en-US" dirty="0" smtClean="0"/>
              <a:t>our IT </a:t>
            </a:r>
            <a:r>
              <a:rPr lang="en-US" dirty="0" smtClean="0"/>
              <a:t>organization’s </a:t>
            </a:r>
            <a:r>
              <a:rPr lang="en-US" u="sng" dirty="0" smtClean="0"/>
              <a:t>culture</a:t>
            </a:r>
            <a:r>
              <a:rPr lang="en-US" dirty="0" smtClean="0"/>
              <a:t> so we can successfully implement a Service Oriented</a:t>
            </a:r>
            <a:r>
              <a:rPr lang="en-US" baseline="0" dirty="0" smtClean="0"/>
              <a:t> Architecture.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So what is a “culture” and what does </a:t>
            </a:r>
            <a:r>
              <a:rPr lang="en-US" dirty="0" smtClean="0"/>
              <a:t>it have </a:t>
            </a:r>
            <a:r>
              <a:rPr lang="en-US" dirty="0" smtClean="0"/>
              <a:t>to do with the kind of Architecture an</a:t>
            </a:r>
            <a:r>
              <a:rPr lang="en-US" baseline="0" dirty="0" smtClean="0"/>
              <a:t> IT organization wants to use?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EFB24D33-3900-4639-8BC1-E5EFFFEE2AE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793CA8-8DAD-480C-8FF6-F4A7AE1C757D}" type="slidenum">
              <a:rPr lang="en-US"/>
              <a:pPr/>
              <a:t>30</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Before we start down the path to SOA we have to be honest with ourselves about why we want to do it.  If it is only for the technical benefit, we can only achieve 20% of the benefit</a:t>
            </a:r>
            <a:r>
              <a:rPr lang="en-US" baseline="0" dirty="0" smtClean="0"/>
              <a:t>.  80% of the benefit is in the “</a:t>
            </a:r>
            <a:r>
              <a:rPr lang="en-US" baseline="0" smtClean="0"/>
              <a:t>Technological Seduction”.</a:t>
            </a:r>
            <a:endParaRPr lang="en-US" baseline="0" dirty="0" smtClean="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F4FAB-020C-451F-A511-32E18E9C0FB9}" type="slidenum">
              <a:rPr lang="en-US"/>
              <a:pPr/>
              <a:t>4</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dirty="0" smtClean="0"/>
              <a:t>First,  let’s  take a minute to define the term “culture” and then we will talk about how</a:t>
            </a:r>
            <a:r>
              <a:rPr lang="en-US" baseline="0" dirty="0" smtClean="0"/>
              <a:t> it relates to an IT Architecture</a:t>
            </a:r>
            <a:r>
              <a:rPr lang="en-US" dirty="0" smtClean="0"/>
              <a:t>.  </a:t>
            </a:r>
          </a:p>
          <a:p>
            <a:endParaRPr lang="en-US" dirty="0" smtClean="0"/>
          </a:p>
          <a:p>
            <a:r>
              <a:rPr lang="en-US" dirty="0" smtClean="0"/>
              <a:t>This definition pretty much says it all.  It is a pattern of shared</a:t>
            </a:r>
            <a:r>
              <a:rPr lang="en-US" baseline="0" dirty="0" smtClean="0"/>
              <a:t> basic assumptions about how a group has learned to solve their problems.  Specifically, problems related to </a:t>
            </a:r>
            <a:r>
              <a:rPr lang="en-US" u="sng" baseline="0" dirty="0" smtClean="0"/>
              <a:t>internal integration </a:t>
            </a:r>
            <a:r>
              <a:rPr lang="en-US" baseline="0" dirty="0" smtClean="0"/>
              <a:t>and </a:t>
            </a:r>
            <a:r>
              <a:rPr lang="en-US" u="sng" baseline="0" dirty="0" smtClean="0"/>
              <a:t>external adaptation</a:t>
            </a:r>
            <a:r>
              <a:rPr lang="en-US" baseline="0" dirty="0" smtClean="0"/>
              <a:t>.  These assumptions are accepted by the collective group because they have worked in the past and there is little reason for people to think they won’t work in the future.  </a:t>
            </a:r>
          </a:p>
          <a:p>
            <a:endParaRPr lang="en-US" baseline="0" dirty="0" smtClean="0"/>
          </a:p>
          <a:p>
            <a:r>
              <a:rPr lang="en-US" baseline="0" dirty="0" smtClean="0"/>
              <a:t>When a new person joins the organization he/she is taught how </a:t>
            </a:r>
            <a:r>
              <a:rPr lang="en-US" baseline="0" dirty="0" smtClean="0"/>
              <a:t>to perceive </a:t>
            </a:r>
            <a:r>
              <a:rPr lang="en-US" baseline="0" dirty="0" smtClean="0"/>
              <a:t>things,  how </a:t>
            </a:r>
            <a:r>
              <a:rPr lang="en-US" baseline="0" dirty="0" smtClean="0"/>
              <a:t>to  </a:t>
            </a:r>
            <a:r>
              <a:rPr lang="en-US" baseline="0" dirty="0" smtClean="0"/>
              <a:t>think, and how </a:t>
            </a:r>
            <a:r>
              <a:rPr lang="en-US" baseline="0" dirty="0" smtClean="0"/>
              <a:t>to feel </a:t>
            </a:r>
            <a:r>
              <a:rPr lang="en-US" baseline="0" dirty="0" smtClean="0"/>
              <a:t>about the organization’s problems.  If there are differences between how the new person has learned to perceive, think, and feel at his previous organization and those in the new organization, one of three things will happen:  (1)  He/she will </a:t>
            </a:r>
            <a:r>
              <a:rPr lang="en-US" baseline="0" dirty="0" smtClean="0"/>
              <a:t>change … and adapt </a:t>
            </a:r>
            <a:r>
              <a:rPr lang="en-US" baseline="0" dirty="0" smtClean="0"/>
              <a:t>and accept the new organization’s culture.  (2) He/she will try to change the new organization to be more like his/her </a:t>
            </a:r>
            <a:r>
              <a:rPr lang="en-US" baseline="0" dirty="0" smtClean="0"/>
              <a:t>preferred organization</a:t>
            </a:r>
            <a:r>
              <a:rPr lang="en-US" baseline="0" dirty="0" smtClean="0"/>
              <a:t>.  Or (3) he/she will find that they just don’t “fit”, and look for another job elsewhere.   Culture is something that is learned and like a golf swing, it is often much more difficult to un-learn one than it is to adopt a new one. </a:t>
            </a:r>
          </a:p>
          <a:p>
            <a:endParaRPr lang="en-US" baseline="0" dirty="0" smtClean="0"/>
          </a:p>
          <a:p>
            <a:endParaRPr lang="en-US" dirty="0" smtClean="0"/>
          </a:p>
          <a:p>
            <a:endParaRPr lang="en-US" dirty="0" smtClean="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you ever heard of “Socially</a:t>
            </a:r>
            <a:r>
              <a:rPr lang="en-US" baseline="0" dirty="0" smtClean="0"/>
              <a:t> Constructed Reality”?  The idea is that we know the world as we perceive it and our perceptions are based on what we have learned from others in social interactions.  What is real to one person may not be real to another but who is to say which perception is right?</a:t>
            </a:r>
          </a:p>
          <a:p>
            <a:endParaRPr lang="en-US" baseline="0" dirty="0" smtClean="0"/>
          </a:p>
          <a:p>
            <a:r>
              <a:rPr lang="en-US" baseline="0" dirty="0" smtClean="0"/>
              <a:t>Assessing a culture is not a way to find the “good” or “bad” cultures because there really aren’t any good or bad cultures.  They are just different.</a:t>
            </a:r>
          </a:p>
          <a:p>
            <a:endParaRPr lang="en-US" dirty="0"/>
          </a:p>
        </p:txBody>
      </p:sp>
      <p:sp>
        <p:nvSpPr>
          <p:cNvPr id="4" name="Slide Number Placeholder 3"/>
          <p:cNvSpPr>
            <a:spLocks noGrp="1"/>
          </p:cNvSpPr>
          <p:nvPr>
            <p:ph type="sldNum" sz="quarter" idx="10"/>
          </p:nvPr>
        </p:nvSpPr>
        <p:spPr/>
        <p:txBody>
          <a:bodyPr/>
          <a:lstStyle/>
          <a:p>
            <a:fld id="{EFB24D33-3900-4639-8BC1-E5EFFFEE2AE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reason we need to know how to assess</a:t>
            </a:r>
            <a:r>
              <a:rPr lang="en-US" baseline="0" dirty="0" smtClean="0"/>
              <a:t> cultures is because we need to be able to compare : </a:t>
            </a:r>
          </a:p>
          <a:p>
            <a:pPr marL="228600" indent="-228600">
              <a:buFont typeface="Arial" pitchFamily="34" charset="0"/>
              <a:buChar char="•"/>
            </a:pPr>
            <a:r>
              <a:rPr lang="en-US" baseline="0" dirty="0" smtClean="0"/>
              <a:t>The way things are in our organizations today …</a:t>
            </a:r>
          </a:p>
          <a:p>
            <a:pPr marL="228600" indent="-228600">
              <a:buFont typeface="Arial" pitchFamily="34" charset="0"/>
              <a:buChar char="•"/>
            </a:pPr>
            <a:r>
              <a:rPr lang="en-US" baseline="0" dirty="0" smtClean="0"/>
              <a:t>how we would like things to be tomorrow …</a:t>
            </a:r>
          </a:p>
          <a:p>
            <a:pPr marL="228600" indent="-228600">
              <a:buFont typeface="Arial" pitchFamily="34" charset="0"/>
              <a:buChar char="•"/>
            </a:pPr>
            <a:r>
              <a:rPr lang="en-US" b="0" baseline="0" dirty="0" smtClean="0"/>
              <a:t>Against - </a:t>
            </a:r>
            <a:r>
              <a:rPr lang="en-US" baseline="0" dirty="0" smtClean="0"/>
              <a:t> </a:t>
            </a:r>
            <a:r>
              <a:rPr lang="en-US" b="1" i="1" u="sng" baseline="0" dirty="0" smtClean="0"/>
              <a:t>the way things need to be</a:t>
            </a:r>
            <a:r>
              <a:rPr lang="en-US" baseline="0" dirty="0" smtClean="0"/>
              <a:t>  for a successful implementation of a Service Oriented Architecture.</a:t>
            </a:r>
          </a:p>
          <a:p>
            <a:pPr marL="228600" indent="-228600">
              <a:buFont typeface="+mj-lt"/>
              <a:buAutoNum type="arabicPeriod"/>
            </a:pPr>
            <a:endParaRPr lang="en-US" baseline="0" dirty="0" smtClean="0"/>
          </a:p>
          <a:p>
            <a:pPr marL="228600" indent="-228600">
              <a:buFont typeface="+mj-lt"/>
              <a:buNone/>
            </a:pPr>
            <a:r>
              <a:rPr lang="en-US" baseline="0" dirty="0" smtClean="0"/>
              <a:t>I hope that you will leave here today with a framework for making these comparisons and that this framework is a useful perspective to help you understand of the kinds of social, and cultural problems you might face as you start moving down the road to a new architecture.  </a:t>
            </a:r>
          </a:p>
          <a:p>
            <a:pPr marL="228600" indent="-228600">
              <a:buFont typeface="+mj-lt"/>
              <a:buNone/>
            </a:pPr>
            <a:endParaRPr lang="en-US" baseline="0" dirty="0" smtClean="0"/>
          </a:p>
          <a:p>
            <a:pPr marL="228600" indent="-228600">
              <a:buFont typeface="+mj-lt"/>
              <a:buNone/>
            </a:pPr>
            <a:r>
              <a:rPr lang="en-US" baseline="0" dirty="0" smtClean="0"/>
              <a:t>With a better understanding of the problems you can be better prepared to deal with them as they come up.  </a:t>
            </a:r>
          </a:p>
          <a:p>
            <a:pPr marL="228600" indent="-228600">
              <a:buFont typeface="+mj-lt"/>
              <a:buNone/>
            </a:pPr>
            <a:endParaRPr lang="en-US" baseline="0" dirty="0" smtClean="0"/>
          </a:p>
          <a:p>
            <a:pPr marL="228600" indent="-228600">
              <a:buFont typeface="+mj-lt"/>
              <a:buNone/>
            </a:pPr>
            <a:r>
              <a:rPr lang="en-US" baseline="0" dirty="0" smtClean="0"/>
              <a:t>For those of you who are still trying to decide if you want to start down this road … I hope this framework gives you some information you can use to assess the risks and make a more rational decision about whether SOA is right for your organization and …  or possibly more important … if your organization is ready for SOA.</a:t>
            </a:r>
          </a:p>
          <a:p>
            <a:pPr marL="228600" indent="-228600">
              <a:buFont typeface="+mj-lt"/>
              <a:buNone/>
            </a:pPr>
            <a:endParaRPr lang="en-US" dirty="0"/>
          </a:p>
        </p:txBody>
      </p:sp>
      <p:sp>
        <p:nvSpPr>
          <p:cNvPr id="4" name="Slide Number Placeholder 3"/>
          <p:cNvSpPr>
            <a:spLocks noGrp="1"/>
          </p:cNvSpPr>
          <p:nvPr>
            <p:ph type="sldNum" sz="quarter" idx="10"/>
          </p:nvPr>
        </p:nvSpPr>
        <p:spPr/>
        <p:txBody>
          <a:bodyPr/>
          <a:lstStyle/>
          <a:p>
            <a:fld id="{EFB24D33-3900-4639-8BC1-E5EFFFEE2AE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5D9AB-EA92-441E-825D-BA77C737E218}" type="slidenum">
              <a:rPr lang="en-US"/>
              <a:pPr/>
              <a:t>7</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dirty="0" smtClean="0"/>
              <a:t>There are at least three ways to assess an organization’s culture.  One</a:t>
            </a:r>
            <a:r>
              <a:rPr lang="en-US" baseline="0" dirty="0" smtClean="0"/>
              <a:t> is to look at the things they have created … their “artifacts” … and try to draw some conclusions about what seemed to be important to them.  Archeologists do this a lot, they look at the things they excavate from the earth and try to make sense of it.  </a:t>
            </a:r>
          </a:p>
          <a:p>
            <a:endParaRPr lang="en-US" baseline="0" dirty="0" smtClean="0"/>
          </a:p>
          <a:p>
            <a:r>
              <a:rPr lang="en-US" baseline="0" dirty="0" smtClean="0"/>
              <a:t>I read a book once about some archeologists in the year 3020 who uncovered a 2005 city still pretty much in tact.  As they examined the homes and the things they found in the homes they concluded that a television must have had some religious significance because based on the arrangement of the furniture and it’s placement in the homes it looked like people must have been worshiping the TV.   The point is that artifacts are hard to decipher and not always the best way to assess an organization’s culture, </a:t>
            </a:r>
          </a:p>
          <a:p>
            <a:endParaRPr lang="en-US" baseline="0" dirty="0" smtClean="0"/>
          </a:p>
          <a:p>
            <a:r>
              <a:rPr lang="en-US" baseline="0" dirty="0" smtClean="0"/>
              <a:t>Another way to assess an organization’s culture is to look at their published policies, rules, guidelines, vision and mission statements.  The values espoused in these documents describe how the organization believes they should operate and how they want others to see them as an organization.   </a:t>
            </a:r>
          </a:p>
          <a:p>
            <a:endParaRPr lang="en-US" baseline="0" dirty="0" smtClean="0"/>
          </a:p>
          <a:p>
            <a:r>
              <a:rPr lang="en-US" baseline="0" dirty="0" smtClean="0"/>
              <a:t>The </a:t>
            </a:r>
            <a:r>
              <a:rPr lang="en-US" baseline="0" dirty="0" err="1" smtClean="0"/>
              <a:t>Educause</a:t>
            </a:r>
            <a:r>
              <a:rPr lang="en-US" baseline="0" dirty="0" smtClean="0"/>
              <a:t> statement on the signs you see around here say “It’s not the information  or the technology … it’s what we do with it that counts”.  That is an espoused value … it is a cultural statement about what is important.  </a:t>
            </a:r>
            <a:r>
              <a:rPr lang="en-US" baseline="0" dirty="0" smtClean="0"/>
              <a:t>In Higher Education we have </a:t>
            </a:r>
            <a:r>
              <a:rPr lang="en-US" baseline="0" dirty="0" smtClean="0"/>
              <a:t>all heard about “shared governance” and “academic freedom”… those are also examples of Espoused values or statements about what we believe in.  However, they may not actually be a true reflection of the organization’s culture but rather a reflection of what they want people to think about them.  </a:t>
            </a:r>
          </a:p>
          <a:p>
            <a:endParaRPr lang="en-US" baseline="0" dirty="0" smtClean="0"/>
          </a:p>
          <a:p>
            <a:r>
              <a:rPr lang="en-US" baseline="0" dirty="0" smtClean="0"/>
              <a:t>The best way to access an organization’s culture is to expose the underlying beliefs, values and assumptions that ultimately determine behavior.  The big question then is how do we do that? How do we expose what people really </a:t>
            </a:r>
            <a:r>
              <a:rPr lang="en-US" baseline="0" dirty="0" smtClean="0"/>
              <a:t>think about “the way things are” and “the way things should be” … </a:t>
            </a:r>
            <a:r>
              <a:rPr lang="en-US" baseline="0" dirty="0" smtClean="0"/>
              <a:t>and do it in a way that allows us to make distinctions between one </a:t>
            </a:r>
            <a:r>
              <a:rPr lang="en-US" baseline="0" dirty="0" smtClean="0"/>
              <a:t>culture </a:t>
            </a:r>
            <a:r>
              <a:rPr lang="en-US" baseline="0" dirty="0" smtClean="0"/>
              <a:t>and another?</a:t>
            </a:r>
          </a:p>
          <a:p>
            <a:r>
              <a:rPr lang="en-US" baseline="0" dirty="0" smtClean="0"/>
              <a:t> </a:t>
            </a:r>
            <a:endParaRPr lang="en-US" baseline="0" dirty="0" smtClean="0"/>
          </a:p>
          <a:p>
            <a:r>
              <a:rPr lang="en-US" baseline="0" dirty="0" smtClean="0"/>
              <a:t>To do that, we need to know the dimensions of culture and we need an instrument to “measure” it along those dimensions. If culture had a length, a width, and a height, we could just use a ruler to measure it along these dimensions and we could easily tell if one culture is longer or higher than another.   But obviously it doesn’t.</a:t>
            </a:r>
          </a:p>
          <a:p>
            <a:endParaRPr lang="en-US" baseline="0" dirty="0" smtClean="0"/>
          </a:p>
          <a:p>
            <a:endParaRPr lang="en-US" baseline="0" dirty="0" smtClean="0"/>
          </a:p>
          <a:p>
            <a:r>
              <a:rPr lang="en-US" baseline="0" dirty="0" smtClean="0"/>
              <a:t>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Cameron and Quinn, in this book, offered both</a:t>
            </a:r>
            <a:r>
              <a:rPr lang="en-US" baseline="0" dirty="0" smtClean="0"/>
              <a:t> a framework and an instrument for measuring culture</a:t>
            </a:r>
            <a:r>
              <a:rPr lang="en-US" dirty="0" smtClean="0"/>
              <a:t>.  The</a:t>
            </a:r>
            <a:r>
              <a:rPr lang="en-US" baseline="0" dirty="0" smtClean="0"/>
              <a:t> framework they </a:t>
            </a:r>
            <a:r>
              <a:rPr lang="en-US" dirty="0" smtClean="0"/>
              <a:t>used is</a:t>
            </a:r>
            <a:r>
              <a:rPr lang="en-US" baseline="0" dirty="0" smtClean="0"/>
              <a:t> called the</a:t>
            </a:r>
            <a:r>
              <a:rPr lang="en-US" dirty="0" smtClean="0"/>
              <a:t> “Competing Values Framework” and</a:t>
            </a:r>
            <a:r>
              <a:rPr lang="en-US" baseline="0" dirty="0" smtClean="0"/>
              <a:t> their instrument, called the “Organizational Culture Assessment Instrument” or OCAI measures how internally or externally focused an organization is and it also measures how much value an organization places on stability and control via integration  versus the flexibility and discretion that facilitates adaptation.  </a:t>
            </a:r>
            <a:endParaRPr lang="en-US" baseline="0" dirty="0" smtClean="0"/>
          </a:p>
          <a:p>
            <a:endParaRPr lang="en-US" baseline="0" dirty="0" smtClean="0"/>
          </a:p>
          <a:p>
            <a:r>
              <a:rPr lang="en-US" baseline="0" dirty="0" smtClean="0"/>
              <a:t>This framework provides a simple way to map the dimensions suggested in Schein’s definition of how people have learned to solve problems and his two dimensions of “internal integration” and “external adaptation”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FB24D33-3900-4639-8BC1-E5EFFFEE2AE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5654B-BF81-43D2-8CBA-E989A89B8A54}" type="slidenum">
              <a:rPr lang="en-US"/>
              <a:pPr/>
              <a:t>9</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“Competing Values Framework”</a:t>
            </a:r>
            <a:r>
              <a:rPr lang="en-US" dirty="0" smtClean="0"/>
              <a:t> was first used as a way to assess organizational ‘effectiveness’.</a:t>
            </a:r>
            <a:r>
              <a:rPr lang="en-US" baseline="0" dirty="0" smtClean="0"/>
              <a:t>  Researchers put together a list of indicators </a:t>
            </a:r>
            <a:r>
              <a:rPr lang="en-US" baseline="0" dirty="0" smtClean="0"/>
              <a:t>that </a:t>
            </a:r>
            <a:r>
              <a:rPr lang="en-US" baseline="0" dirty="0" smtClean="0"/>
              <a:t>had an impact on whether an organization was considered effective or not.   As they studied these indicators, they discovered that </a:t>
            </a:r>
            <a:r>
              <a:rPr lang="en-US" dirty="0" smtClean="0"/>
              <a:t>each of them had a “focus” component … that</a:t>
            </a:r>
            <a:r>
              <a:rPr lang="en-US" baseline="0" dirty="0" smtClean="0"/>
              <a:t> is, they </a:t>
            </a:r>
            <a:r>
              <a:rPr lang="en-US" baseline="0" dirty="0" smtClean="0"/>
              <a:t>found that they could </a:t>
            </a:r>
            <a:r>
              <a:rPr lang="en-US" baseline="0" dirty="0" smtClean="0"/>
              <a:t>classify each indicator according to how internally or externally focused it was.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effectLst/>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r>
              <a:rPr lang="en-US" smtClean="0"/>
              <a:t>Click icon to add chart</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r>
              <a:rPr lang="en-US" smtClean="0"/>
              <a:t>Click icon to add chart</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r>
              <a:rPr lang="en-US" smtClean="0"/>
              <a:t>Click icon to add SmartArt graphic</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r>
              <a:rPr lang="en-US" smtClean="0"/>
              <a:t>Click icon to add chart</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2133600" cy="457200"/>
          </a:xfrm>
          <a:prstGeom prst="rect">
            <a:avLst/>
          </a:prstGeom>
        </p:spPr>
        <p:txBody>
          <a:bodyPr/>
          <a:lstStyle>
            <a:lvl1pPr>
              <a:defRPr/>
            </a:lvl1pPr>
          </a:lstStyle>
          <a:p>
            <a:fld id="{5BBC4275-D58D-4B97-B2EC-7D26141F1DC1}" type="slidenum">
              <a:rPr lang="en-US"/>
              <a:pPr/>
              <a:t>‹#›</a:t>
            </a:fld>
            <a:endParaRPr lang="en-US"/>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0000"/>
            </a:gs>
            <a:gs pos="100000">
              <a:srgbClr val="990000">
                <a:gamma/>
                <a:shade val="71373"/>
                <a:invGamma/>
              </a:srgbClr>
            </a:gs>
          </a:gsLst>
          <a:lin ang="5400000" scaled="1"/>
        </a:gradFill>
        <a:effectLst/>
      </p:bgPr>
    </p:bg>
    <p:spTree>
      <p:nvGrpSpPr>
        <p:cNvPr id="1" name=""/>
        <p:cNvGrpSpPr/>
        <p:nvPr/>
      </p:nvGrpSpPr>
      <p:grpSpPr>
        <a:xfrm>
          <a:off x="0" y="0"/>
          <a:ext cx="0" cy="0"/>
          <a:chOff x="0" y="0"/>
          <a:chExt cx="0" cy="0"/>
        </a:xfrm>
      </p:grpSpPr>
      <p:pic>
        <p:nvPicPr>
          <p:cNvPr id="1033" name="Picture 9" descr="seal"/>
          <p:cNvPicPr>
            <a:picLocks noChangeAspect="1" noChangeArrowheads="1"/>
          </p:cNvPicPr>
          <p:nvPr/>
        </p:nvPicPr>
        <p:blipFill>
          <a:blip r:embed="rId18"/>
          <a:srcRect/>
          <a:stretch>
            <a:fillRect/>
          </a:stretch>
        </p:blipFill>
        <p:spPr bwMode="auto">
          <a:xfrm>
            <a:off x="1074738" y="152400"/>
            <a:ext cx="8069262" cy="6097588"/>
          </a:xfrm>
          <a:prstGeom prst="rect">
            <a:avLst/>
          </a:prstGeom>
          <a:noFill/>
        </p:spPr>
      </p:pic>
      <p:sp>
        <p:nvSpPr>
          <p:cNvPr id="1032" name="Rectangle 8"/>
          <p:cNvSpPr>
            <a:spLocks noChangeArrowheads="1"/>
          </p:cNvSpPr>
          <p:nvPr/>
        </p:nvSpPr>
        <p:spPr bwMode="auto">
          <a:xfrm>
            <a:off x="0" y="6248400"/>
            <a:ext cx="9144000" cy="609600"/>
          </a:xfrm>
          <a:prstGeom prst="rect">
            <a:avLst/>
          </a:prstGeom>
          <a:solidFill>
            <a:srgbClr val="000000"/>
          </a:solidFill>
          <a:ln w="9525">
            <a:noFill/>
            <a:miter lim="800000"/>
            <a:headEnd/>
            <a:tailEnd/>
          </a:ln>
        </p:spPr>
        <p:txBody>
          <a:bodyPr wrap="none" anchor="ctr"/>
          <a:lstStyle/>
          <a:p>
            <a:endParaRPr lang="en-US"/>
          </a:p>
        </p:txBody>
      </p:sp>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35921" dir="2700000" algn="ctr" rotWithShape="0">
              <a:srgbClr val="80808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scene3d>
              <a:camera prst="orthographicFront"/>
              <a:lightRig rig="threePt" dir="t"/>
            </a:scene3d>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8" name="Picture 14" descr="logo2"/>
          <p:cNvPicPr>
            <a:picLocks noChangeAspect="1" noChangeArrowheads="1"/>
          </p:cNvPicPr>
          <p:nvPr/>
        </p:nvPicPr>
        <p:blipFill>
          <a:blip r:embed="rId19"/>
          <a:srcRect/>
          <a:stretch>
            <a:fillRect/>
          </a:stretch>
        </p:blipFill>
        <p:spPr bwMode="auto">
          <a:xfrm>
            <a:off x="228600" y="6324600"/>
            <a:ext cx="1568450" cy="430213"/>
          </a:xfrm>
          <a:prstGeom prst="rect">
            <a:avLst/>
          </a:prstGeom>
          <a:noFill/>
        </p:spPr>
      </p:pic>
      <p:sp>
        <p:nvSpPr>
          <p:cNvPr id="1039" name="Rectangle 15"/>
          <p:cNvSpPr>
            <a:spLocks noChangeArrowheads="1"/>
          </p:cNvSpPr>
          <p:nvPr/>
        </p:nvSpPr>
        <p:spPr bwMode="auto">
          <a:xfrm>
            <a:off x="1588" y="0"/>
            <a:ext cx="9144000" cy="381000"/>
          </a:xfrm>
          <a:prstGeom prst="rect">
            <a:avLst/>
          </a:prstGeom>
          <a:solidFill>
            <a:srgbClr val="000000"/>
          </a:solidFill>
          <a:ln w="9525">
            <a:noFill/>
            <a:miter lim="800000"/>
            <a:headEnd/>
            <a:tailEnd/>
          </a:ln>
        </p:spPr>
        <p:txBody>
          <a:bodyPr wrap="none" anchor="ctr"/>
          <a:lstStyle/>
          <a:p>
            <a:endParaRPr lang="en-US"/>
          </a:p>
        </p:txBody>
      </p:sp>
      <p:sp>
        <p:nvSpPr>
          <p:cNvPr id="1040" name="Text Box 16"/>
          <p:cNvSpPr txBox="1">
            <a:spLocks noChangeArrowheads="1"/>
          </p:cNvSpPr>
          <p:nvPr/>
        </p:nvSpPr>
        <p:spPr bwMode="auto">
          <a:xfrm>
            <a:off x="4572000" y="76200"/>
            <a:ext cx="4343400" cy="274638"/>
          </a:xfrm>
          <a:prstGeom prst="rect">
            <a:avLst/>
          </a:prstGeom>
          <a:noFill/>
          <a:ln w="9525">
            <a:noFill/>
            <a:miter lim="800000"/>
            <a:headEnd/>
            <a:tailEnd/>
          </a:ln>
        </p:spPr>
        <p:txBody>
          <a:bodyPr>
            <a:spAutoFit/>
          </a:bodyPr>
          <a:lstStyle/>
          <a:p>
            <a:pPr algn="r">
              <a:spcBef>
                <a:spcPct val="50000"/>
              </a:spcBef>
            </a:pPr>
            <a:r>
              <a:rPr lang="en-US" sz="1200" b="1" dirty="0" err="1" smtClean="0"/>
              <a:t>Educause</a:t>
            </a:r>
            <a:r>
              <a:rPr lang="en-US" sz="1200" b="1" dirty="0" smtClean="0"/>
              <a:t> Midwest 2009</a:t>
            </a:r>
            <a:endParaRPr lang="en-US" sz="1200" b="1" dirty="0"/>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96" charset="-128"/>
        </a:defRPr>
      </a:lvl2pPr>
      <a:lvl3pPr algn="ctr" rtl="0" eaLnBrk="1" fontAlgn="base" hangingPunct="1">
        <a:spcBef>
          <a:spcPct val="0"/>
        </a:spcBef>
        <a:spcAft>
          <a:spcPct val="0"/>
        </a:spcAft>
        <a:defRPr sz="4400">
          <a:solidFill>
            <a:schemeClr val="tx2"/>
          </a:solidFill>
          <a:latin typeface="Arial" charset="0"/>
          <a:ea typeface="ＭＳ Ｐゴシック" pitchFamily="-96" charset="-128"/>
        </a:defRPr>
      </a:lvl3pPr>
      <a:lvl4pPr algn="ctr" rtl="0" eaLnBrk="1" fontAlgn="base" hangingPunct="1">
        <a:spcBef>
          <a:spcPct val="0"/>
        </a:spcBef>
        <a:spcAft>
          <a:spcPct val="0"/>
        </a:spcAft>
        <a:defRPr sz="4400">
          <a:solidFill>
            <a:schemeClr val="tx2"/>
          </a:solidFill>
          <a:latin typeface="Arial" charset="0"/>
          <a:ea typeface="ＭＳ Ｐゴシック" pitchFamily="-96" charset="-128"/>
        </a:defRPr>
      </a:lvl4pPr>
      <a:lvl5pPr algn="ctr" rtl="0" eaLnBrk="1" fontAlgn="base" hangingPunct="1">
        <a:spcBef>
          <a:spcPct val="0"/>
        </a:spcBef>
        <a:spcAft>
          <a:spcPct val="0"/>
        </a:spcAft>
        <a:defRPr sz="4400">
          <a:solidFill>
            <a:schemeClr val="tx2"/>
          </a:solidFill>
          <a:latin typeface="Arial" charset="0"/>
          <a:ea typeface="ＭＳ Ｐゴシック" pitchFamily="-96"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96"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96"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96"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1" fontAlgn="base" hangingPunct="1">
        <a:spcBef>
          <a:spcPct val="20000"/>
        </a:spcBef>
        <a:spcAft>
          <a:spcPct val="0"/>
        </a:spcAft>
        <a:buChar char="•"/>
        <a:defRPr sz="3200">
          <a:ln>
            <a:noFill/>
          </a:ln>
          <a:solidFill>
            <a:schemeClr val="tx2"/>
          </a:solidFill>
          <a:effectLst/>
          <a:latin typeface="+mn-lt"/>
          <a:ea typeface="+mn-ea"/>
          <a:cs typeface="+mn-cs"/>
        </a:defRPr>
      </a:lvl1pPr>
      <a:lvl2pPr marL="742950" indent="-285750" algn="l" rtl="0" eaLnBrk="1" fontAlgn="base" hangingPunct="1">
        <a:spcBef>
          <a:spcPct val="20000"/>
        </a:spcBef>
        <a:spcAft>
          <a:spcPct val="0"/>
        </a:spcAft>
        <a:buChar char="–"/>
        <a:defRPr sz="2800">
          <a:ln>
            <a:noFill/>
          </a:ln>
          <a:solidFill>
            <a:schemeClr val="tx2"/>
          </a:solidFill>
          <a:effectLst/>
          <a:latin typeface="+mn-lt"/>
          <a:ea typeface="+mn-ea"/>
        </a:defRPr>
      </a:lvl2pPr>
      <a:lvl3pPr marL="1143000" indent="-228600" algn="l" rtl="0" eaLnBrk="1" fontAlgn="base" hangingPunct="1">
        <a:spcBef>
          <a:spcPct val="20000"/>
        </a:spcBef>
        <a:spcAft>
          <a:spcPct val="0"/>
        </a:spcAft>
        <a:buChar char="•"/>
        <a:defRPr sz="2400">
          <a:ln>
            <a:noFill/>
          </a:ln>
          <a:solidFill>
            <a:schemeClr val="tx2"/>
          </a:solidFill>
          <a:effectLst/>
          <a:latin typeface="+mn-lt"/>
          <a:ea typeface="+mn-ea"/>
        </a:defRPr>
      </a:lvl3pPr>
      <a:lvl4pPr marL="1600200" indent="-228600" algn="l" rtl="0" eaLnBrk="1" fontAlgn="base" hangingPunct="1">
        <a:spcBef>
          <a:spcPct val="20000"/>
        </a:spcBef>
        <a:spcAft>
          <a:spcPct val="0"/>
        </a:spcAft>
        <a:buChar char="–"/>
        <a:defRPr sz="2000">
          <a:ln>
            <a:noFill/>
          </a:ln>
          <a:solidFill>
            <a:schemeClr val="tx2"/>
          </a:solidFill>
          <a:effectLst/>
          <a:latin typeface="+mn-lt"/>
          <a:ea typeface="+mn-ea"/>
        </a:defRPr>
      </a:lvl4pPr>
      <a:lvl5pPr marL="2057400" indent="-228600" algn="l" rtl="0" eaLnBrk="1" fontAlgn="base" hangingPunct="1">
        <a:spcBef>
          <a:spcPct val="20000"/>
        </a:spcBef>
        <a:spcAft>
          <a:spcPct val="0"/>
        </a:spcAft>
        <a:buChar char="»"/>
        <a:defRPr sz="2000">
          <a:ln>
            <a:noFill/>
          </a:ln>
          <a:solidFill>
            <a:schemeClr val="tx2"/>
          </a:solidFill>
          <a:effectLst/>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000251"/>
          </a:xfrm>
        </p:spPr>
        <p:txBody>
          <a:bodyPr>
            <a:normAutofit fontScale="90000"/>
          </a:bodyPr>
          <a:lstStyle/>
          <a:p>
            <a:r>
              <a:rPr lang="en-US" dirty="0" smtClean="0"/>
              <a:t>The Competing Values of Data Oriented </a:t>
            </a:r>
            <a:r>
              <a:rPr lang="en-US" dirty="0" err="1" smtClean="0"/>
              <a:t>vs</a:t>
            </a:r>
            <a:r>
              <a:rPr lang="en-US" dirty="0" smtClean="0"/>
              <a:t> Service Oriented Architectures</a:t>
            </a:r>
            <a:endParaRPr lang="en-US" dirty="0"/>
          </a:p>
        </p:txBody>
      </p:sp>
      <p:sp>
        <p:nvSpPr>
          <p:cNvPr id="3" name="Subtitle 2"/>
          <p:cNvSpPr>
            <a:spLocks noGrp="1"/>
          </p:cNvSpPr>
          <p:nvPr>
            <p:ph type="subTitle" idx="1"/>
          </p:nvPr>
        </p:nvSpPr>
        <p:spPr/>
        <p:txBody>
          <a:bodyPr>
            <a:normAutofit/>
          </a:bodyPr>
          <a:lstStyle/>
          <a:p>
            <a:r>
              <a:rPr lang="en-US" sz="2400" dirty="0" smtClean="0"/>
              <a:t>Presenter: </a:t>
            </a:r>
          </a:p>
          <a:p>
            <a:r>
              <a:rPr lang="en-US" sz="2400" dirty="0" smtClean="0"/>
              <a:t>Dr. Dan Hayden</a:t>
            </a:r>
          </a:p>
          <a:p>
            <a:r>
              <a:rPr lang="en-US" sz="2400" dirty="0" smtClean="0"/>
              <a:t>Illinois State University</a:t>
            </a:r>
          </a:p>
        </p:txBody>
      </p:sp>
      <p:sp>
        <p:nvSpPr>
          <p:cNvPr id="4" name="TextBox 3"/>
          <p:cNvSpPr txBox="1"/>
          <p:nvPr/>
        </p:nvSpPr>
        <p:spPr>
          <a:xfrm>
            <a:off x="533401" y="5638800"/>
            <a:ext cx="8305799" cy="830997"/>
          </a:xfrm>
          <a:prstGeom prst="rect">
            <a:avLst/>
          </a:prstGeom>
          <a:noFill/>
        </p:spPr>
        <p:txBody>
          <a:bodyPr wrap="square" rtlCol="0">
            <a:spAutoFit/>
          </a:bodyPr>
          <a:lstStyle/>
          <a:p>
            <a:r>
              <a:rPr lang="en-US" sz="1000" dirty="0" smtClean="0">
                <a:solidFill>
                  <a:schemeClr val="tx2"/>
                </a:solidFill>
              </a:rPr>
              <a:t>Copyright Dan Hayden, 2009.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0" y="152400"/>
            <a:ext cx="9144000" cy="1143000"/>
          </a:xfrm>
        </p:spPr>
        <p:txBody>
          <a:bodyPr/>
          <a:lstStyle/>
          <a:p>
            <a:r>
              <a:rPr lang="en-US" sz="4000" dirty="0"/>
              <a:t>The Competing Values Framework</a:t>
            </a:r>
          </a:p>
        </p:txBody>
      </p:sp>
      <p:pic>
        <p:nvPicPr>
          <p:cNvPr id="1026" name="Picture 2"/>
          <p:cNvPicPr>
            <a:picLocks noChangeAspect="1" noChangeArrowheads="1"/>
          </p:cNvPicPr>
          <p:nvPr/>
        </p:nvPicPr>
        <p:blipFill>
          <a:blip r:embed="rId3"/>
          <a:srcRect/>
          <a:stretch>
            <a:fillRect/>
          </a:stretch>
        </p:blipFill>
        <p:spPr bwMode="auto">
          <a:xfrm rot="5400000">
            <a:off x="2443855" y="1093786"/>
            <a:ext cx="4963619" cy="5083870"/>
          </a:xfrm>
          <a:prstGeom prst="rect">
            <a:avLst/>
          </a:prstGeom>
          <a:noFill/>
          <a:ln w="9525">
            <a:noFill/>
            <a:miter lim="800000"/>
            <a:headEnd/>
            <a:tailEnd/>
          </a:ln>
          <a:effectLst/>
        </p:spPr>
      </p:pic>
      <p:sp>
        <p:nvSpPr>
          <p:cNvPr id="7" name="TextBox 6"/>
          <p:cNvSpPr txBox="1"/>
          <p:nvPr/>
        </p:nvSpPr>
        <p:spPr>
          <a:xfrm>
            <a:off x="4953000" y="1676400"/>
            <a:ext cx="1447800" cy="369332"/>
          </a:xfrm>
          <a:prstGeom prst="rect">
            <a:avLst/>
          </a:prstGeom>
          <a:solidFill>
            <a:schemeClr val="tx2"/>
          </a:solidFill>
        </p:spPr>
        <p:txBody>
          <a:bodyPr wrap="square" rtlCol="0">
            <a:spAutoFit/>
          </a:bodyPr>
          <a:lstStyle/>
          <a:p>
            <a:endParaRPr lang="en-US" dirty="0"/>
          </a:p>
        </p:txBody>
      </p:sp>
      <p:sp>
        <p:nvSpPr>
          <p:cNvPr id="8" name="TextBox 7"/>
          <p:cNvSpPr txBox="1"/>
          <p:nvPr/>
        </p:nvSpPr>
        <p:spPr>
          <a:xfrm>
            <a:off x="3352800" y="1676400"/>
            <a:ext cx="1447800" cy="369332"/>
          </a:xfrm>
          <a:prstGeom prst="rect">
            <a:avLst/>
          </a:prstGeom>
          <a:solidFill>
            <a:schemeClr val="tx2"/>
          </a:solidFill>
        </p:spPr>
        <p:txBody>
          <a:bodyPr wrap="square" rtlCol="0">
            <a:spAutoFit/>
          </a:bodyPr>
          <a:lstStyle/>
          <a:p>
            <a:endParaRPr lang="en-US" dirty="0"/>
          </a:p>
        </p:txBody>
      </p:sp>
      <p:sp>
        <p:nvSpPr>
          <p:cNvPr id="9" name="TextBox 8"/>
          <p:cNvSpPr txBox="1"/>
          <p:nvPr/>
        </p:nvSpPr>
        <p:spPr>
          <a:xfrm>
            <a:off x="5016912" y="5195728"/>
            <a:ext cx="1295400" cy="369332"/>
          </a:xfrm>
          <a:prstGeom prst="rect">
            <a:avLst/>
          </a:prstGeom>
          <a:solidFill>
            <a:schemeClr val="tx2"/>
          </a:solidFill>
        </p:spPr>
        <p:txBody>
          <a:bodyPr wrap="square" rtlCol="0">
            <a:spAutoFit/>
          </a:bodyPr>
          <a:lstStyle/>
          <a:p>
            <a:endParaRPr lang="en-US" dirty="0"/>
          </a:p>
        </p:txBody>
      </p:sp>
      <p:sp>
        <p:nvSpPr>
          <p:cNvPr id="10" name="TextBox 9"/>
          <p:cNvSpPr txBox="1"/>
          <p:nvPr/>
        </p:nvSpPr>
        <p:spPr>
          <a:xfrm>
            <a:off x="3382296" y="5225844"/>
            <a:ext cx="1447800" cy="369332"/>
          </a:xfrm>
          <a:prstGeom prst="rect">
            <a:avLst/>
          </a:prstGeom>
          <a:solidFill>
            <a:schemeClr val="tx2"/>
          </a:solidFill>
        </p:spPr>
        <p:txBody>
          <a:bodyPr wrap="square" rtlCol="0">
            <a:spAutoFit/>
          </a:bodyPr>
          <a:lstStyle/>
          <a:p>
            <a:endParaRPr lang="en-US" dirty="0"/>
          </a:p>
        </p:txBody>
      </p:sp>
      <p:sp>
        <p:nvSpPr>
          <p:cNvPr id="12" name="Up-Down Arrow 11"/>
          <p:cNvSpPr/>
          <p:nvPr/>
        </p:nvSpPr>
        <p:spPr bwMode="auto">
          <a:xfrm>
            <a:off x="4495800" y="1676400"/>
            <a:ext cx="762000" cy="39624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a typeface="ＭＳ Ｐゴシック" pitchFamily="-96"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96" charset="-128"/>
              </a:rPr>
              <a:t>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normAutofit fontScale="90000"/>
          </a:bodyPr>
          <a:lstStyle/>
          <a:p>
            <a:r>
              <a:rPr lang="en-US" sz="4000" i="1" dirty="0" smtClean="0"/>
              <a:t>“Organizational Culture Assessment Instrument”</a:t>
            </a:r>
            <a:endParaRPr lang="en-US" sz="4000" dirty="0"/>
          </a:p>
        </p:txBody>
      </p:sp>
      <p:sp>
        <p:nvSpPr>
          <p:cNvPr id="210947" name="Rectangle 3"/>
          <p:cNvSpPr>
            <a:spLocks noGrp="1" noChangeArrowheads="1"/>
          </p:cNvSpPr>
          <p:nvPr>
            <p:ph idx="1"/>
          </p:nvPr>
        </p:nvSpPr>
        <p:spPr>
          <a:xfrm>
            <a:off x="457200" y="1981200"/>
            <a:ext cx="8229600" cy="4572000"/>
          </a:xfrm>
        </p:spPr>
        <p:txBody>
          <a:bodyPr/>
          <a:lstStyle/>
          <a:p>
            <a:r>
              <a:rPr lang="en-US" dirty="0" smtClean="0"/>
              <a:t>Assesses  6 different  aspects </a:t>
            </a:r>
            <a:r>
              <a:rPr lang="en-US" dirty="0"/>
              <a:t>of </a:t>
            </a:r>
            <a:r>
              <a:rPr lang="en-US" dirty="0" smtClean="0"/>
              <a:t>culture along the dimensions of the CVF:</a:t>
            </a:r>
            <a:endParaRPr lang="en-US" dirty="0"/>
          </a:p>
          <a:p>
            <a:pPr lvl="1"/>
            <a:r>
              <a:rPr lang="en-US" dirty="0"/>
              <a:t>1.  Dominant Characteristics, </a:t>
            </a:r>
          </a:p>
          <a:p>
            <a:pPr lvl="1"/>
            <a:r>
              <a:rPr lang="en-US" dirty="0"/>
              <a:t>2.  Organizational Leadership, </a:t>
            </a:r>
          </a:p>
          <a:p>
            <a:pPr lvl="1"/>
            <a:r>
              <a:rPr lang="en-US" dirty="0"/>
              <a:t>3.  Management of Employees,</a:t>
            </a:r>
          </a:p>
          <a:p>
            <a:pPr lvl="1"/>
            <a:r>
              <a:rPr lang="en-US" dirty="0"/>
              <a:t>4.  Organization Glue, </a:t>
            </a:r>
          </a:p>
          <a:p>
            <a:pPr lvl="1"/>
            <a:r>
              <a:rPr lang="en-US" dirty="0"/>
              <a:t>5.  Strategic Emphasis, and    </a:t>
            </a:r>
          </a:p>
          <a:p>
            <a:pPr lvl="1"/>
            <a:r>
              <a:rPr lang="en-US" dirty="0"/>
              <a:t>6.  Criteria of Success.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457200"/>
            <a:ext cx="8458200" cy="762000"/>
          </a:xfrm>
        </p:spPr>
        <p:txBody>
          <a:bodyPr/>
          <a:lstStyle/>
          <a:p>
            <a:pPr algn="ctr"/>
            <a:r>
              <a:rPr lang="en-US" sz="4000" dirty="0" smtClean="0"/>
              <a:t>OCAI Question 6</a:t>
            </a:r>
            <a:endParaRPr lang="en-US" sz="4000" dirty="0"/>
          </a:p>
        </p:txBody>
      </p:sp>
      <p:graphicFrame>
        <p:nvGraphicFramePr>
          <p:cNvPr id="219186" name="Group 50"/>
          <p:cNvGraphicFramePr>
            <a:graphicFrameLocks noGrp="1"/>
          </p:cNvGraphicFramePr>
          <p:nvPr>
            <p:ph type="tbl" idx="1"/>
          </p:nvPr>
        </p:nvGraphicFramePr>
        <p:xfrm>
          <a:off x="381000" y="1447800"/>
          <a:ext cx="8458200" cy="4957728"/>
        </p:xfrm>
        <a:graphic>
          <a:graphicData uri="http://schemas.openxmlformats.org/drawingml/2006/table">
            <a:tbl>
              <a:tblPr/>
              <a:tblGrid>
                <a:gridCol w="762000"/>
                <a:gridCol w="7010400"/>
                <a:gridCol w="685800"/>
              </a:tblGrid>
              <a:tr h="437230">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2"/>
                          </a:solidFill>
                          <a:effectLst/>
                          <a:latin typeface="Times" charset="0"/>
                          <a:ea typeface="MS Mincho" pitchFamily="49" charset="-128"/>
                          <a:cs typeface="Times New Roman" pitchFamily="18" charset="0"/>
                        </a:rPr>
                        <a:t>6   Criteria of Success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Courier New" pitchFamily="49" charset="0"/>
                          <a:ea typeface="MS Mincho" pitchFamily="49" charset="-128"/>
                          <a:cs typeface="Courier New" pitchFamily="49" charset="0"/>
                        </a:rPr>
                        <a:t>NOW</a:t>
                      </a:r>
                      <a:endParaRPr kumimoji="0" lang="en-US" sz="900" b="0" i="0" u="none" strike="noStrike" cap="none" normalizeH="0" baseline="0" smtClean="0">
                        <a:ln>
                          <a:noFill/>
                        </a:ln>
                        <a:solidFill>
                          <a:schemeClr val="tx1"/>
                        </a:solidFill>
                        <a:effectLst/>
                        <a:latin typeface="Arial" pitchFamily="34" charset="0"/>
                        <a:ea typeface="MS Mincho" pitchFamily="49" charset="-128"/>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989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Times" charset="0"/>
                          <a:ea typeface="MS Mincho" pitchFamily="49" charset="-128"/>
                          <a:cs typeface="Times New Roman" pitchFamily="18"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Times" charset="0"/>
                          <a:ea typeface="MS Mincho" pitchFamily="49" charset="-128"/>
                          <a:cs typeface="Times New Roman" pitchFamily="18" charset="0"/>
                        </a:rPr>
                        <a:t>The organization defines success on the basis of the development of human resources, teamwork, employee commitment, and concern for people.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2"/>
                          </a:solidFill>
                          <a:effectLst/>
                          <a:latin typeface="Goudy Stout" pitchFamily="18"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989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Times" charset="0"/>
                          <a:ea typeface="MS Mincho" pitchFamily="49" charset="-128"/>
                          <a:cs typeface="Times New Roman" pitchFamily="18"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Times" charset="0"/>
                          <a:ea typeface="MS Mincho" pitchFamily="49" charset="-128"/>
                          <a:cs typeface="Times New Roman" pitchFamily="18" charset="0"/>
                        </a:rPr>
                        <a:t>The organization defines success on the basis of having the most unique or newest products. It is a product leader and innovator.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2"/>
                          </a:solidFill>
                          <a:effectLst/>
                          <a:latin typeface="Goudy Stout" pitchFamily="18"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989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Times" charset="0"/>
                          <a:ea typeface="MS Mincho" pitchFamily="49" charset="-128"/>
                          <a:cs typeface="Times New Roman" pitchFamily="18"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Times" charset="0"/>
                          <a:ea typeface="MS Mincho" pitchFamily="49" charset="-128"/>
                          <a:cs typeface="Times New Roman" pitchFamily="18" charset="0"/>
                        </a:rPr>
                        <a:t>The organization defines success on the basis of winning in the marketplace and outpacing the competition. Competitive market leadership is key.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smtClean="0">
                          <a:ln>
                            <a:noFill/>
                          </a:ln>
                          <a:solidFill>
                            <a:schemeClr val="tx2"/>
                          </a:solidFill>
                          <a:effectLst/>
                          <a:latin typeface="Goudy Stout"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989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Times" charset="0"/>
                          <a:ea typeface="MS Mincho" pitchFamily="49" charset="-128"/>
                          <a:cs typeface="Times New Roman" pitchFamily="18"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Times" charset="0"/>
                          <a:ea typeface="MS Mincho" pitchFamily="49" charset="-128"/>
                          <a:cs typeface="Times New Roman" pitchFamily="18" charset="0"/>
                        </a:rPr>
                        <a:t>The organization defines success on the basis of efficiency. Dependable delivery, smooth scheduling, and low-cost production are critical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2"/>
                          </a:solidFill>
                          <a:effectLst/>
                          <a:latin typeface="Goudy Stout" pitchFamily="18" charset="0"/>
                        </a:rPr>
                        <a:t>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19186"/>
                                        </p:tgtEl>
                                        <p:attrNameLst>
                                          <p:attrName>style.visibility</p:attrName>
                                        </p:attrNameLst>
                                      </p:cBhvr>
                                      <p:to>
                                        <p:strVal val="visible"/>
                                      </p:to>
                                    </p:set>
                                    <p:animEffect transition="in" filter="box(out)">
                                      <p:cBhvr>
                                        <p:cTn id="7" dur="500"/>
                                        <p:tgtEl>
                                          <p:spTgt spid="219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rot="5400000">
            <a:off x="4618863" y="2162938"/>
            <a:ext cx="3868675" cy="3962400"/>
          </a:xfrm>
          <a:prstGeom prst="rect">
            <a:avLst/>
          </a:prstGeom>
          <a:noFill/>
          <a:ln w="9525">
            <a:noFill/>
            <a:miter lim="800000"/>
            <a:headEnd/>
            <a:tailEnd/>
          </a:ln>
          <a:effectLst/>
        </p:spPr>
      </p:pic>
      <p:sp>
        <p:nvSpPr>
          <p:cNvPr id="219138" name="Rectangle 2"/>
          <p:cNvSpPr>
            <a:spLocks noGrp="1" noChangeArrowheads="1"/>
          </p:cNvSpPr>
          <p:nvPr>
            <p:ph type="title"/>
          </p:nvPr>
        </p:nvSpPr>
        <p:spPr>
          <a:xfrm>
            <a:off x="457200" y="457200"/>
            <a:ext cx="8458200" cy="1371600"/>
          </a:xfrm>
        </p:spPr>
        <p:txBody>
          <a:bodyPr/>
          <a:lstStyle/>
          <a:p>
            <a:pPr algn="ctr"/>
            <a:r>
              <a:rPr lang="en-US" sz="4000" dirty="0" smtClean="0"/>
              <a:t>Mapping the OCAI Results to the Competing Values Framework</a:t>
            </a:r>
            <a:endParaRPr lang="en-US" sz="4000" dirty="0"/>
          </a:p>
        </p:txBody>
      </p:sp>
      <p:graphicFrame>
        <p:nvGraphicFramePr>
          <p:cNvPr id="219186" name="Group 50"/>
          <p:cNvGraphicFramePr>
            <a:graphicFrameLocks noGrp="1"/>
          </p:cNvGraphicFramePr>
          <p:nvPr>
            <p:ph type="tbl" idx="1"/>
          </p:nvPr>
        </p:nvGraphicFramePr>
        <p:xfrm>
          <a:off x="228600" y="2209800"/>
          <a:ext cx="4191000" cy="4130495"/>
        </p:xfrm>
        <a:graphic>
          <a:graphicData uri="http://schemas.openxmlformats.org/drawingml/2006/table">
            <a:tbl>
              <a:tblPr/>
              <a:tblGrid>
                <a:gridCol w="838200"/>
                <a:gridCol w="2794000"/>
                <a:gridCol w="558800"/>
              </a:tblGrid>
              <a:tr h="290015">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Times" charset="0"/>
                          <a:ea typeface="MS Mincho" pitchFamily="49" charset="-128"/>
                          <a:cs typeface="Times New Roman" pitchFamily="18" charset="0"/>
                        </a:rPr>
                        <a:t>6   Criteria of Success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ourier New" pitchFamily="49" charset="0"/>
                          <a:ea typeface="MS Mincho" pitchFamily="49" charset="-128"/>
                          <a:cs typeface="Courier New" pitchFamily="49" charset="0"/>
                        </a:rPr>
                        <a:t>NOW</a:t>
                      </a:r>
                      <a:endParaRPr kumimoji="0" lang="en-US" sz="900" b="0" i="0" u="none" strike="noStrike" cap="none" normalizeH="0" baseline="0" dirty="0" smtClean="0">
                        <a:ln>
                          <a:noFill/>
                        </a:ln>
                        <a:solidFill>
                          <a:schemeClr val="tx1"/>
                        </a:solidFill>
                        <a:effectLst/>
                        <a:latin typeface="Arial" pitchFamily="34" charset="0"/>
                        <a:ea typeface="MS Mincho" pitchFamily="49" charset="-128"/>
                        <a:cs typeface="Courier New" pitchFamily="49"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605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2"/>
                          </a:solidFill>
                          <a:effectLst/>
                          <a:latin typeface="Times" charset="0"/>
                          <a:ea typeface="MS Mincho" pitchFamily="49" charset="-128"/>
                          <a:cs typeface="Times New Roman" pitchFamily="18" charset="0"/>
                        </a:rPr>
                        <a: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Times" charset="0"/>
                          <a:ea typeface="MS Mincho" pitchFamily="49" charset="-128"/>
                          <a:cs typeface="Times New Roman" pitchFamily="18" charset="0"/>
                        </a:rPr>
                        <a:t>The organization defines success on the basis of the development of human resources, teamwork, employee commitment, and concern for people.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2"/>
                          </a:solidFill>
                          <a:effectLst/>
                          <a:latin typeface="Goudy Stout" pitchFamily="18" charset="0"/>
                        </a:rPr>
                        <a:t>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20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Times" charset="0"/>
                          <a:ea typeface="MS Mincho" pitchFamily="49" charset="-128"/>
                          <a:cs typeface="Times New Roman" pitchFamily="18" charset="0"/>
                        </a:rPr>
                        <a:t>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2"/>
                          </a:solidFill>
                          <a:effectLst/>
                          <a:latin typeface="Times" charset="0"/>
                          <a:ea typeface="MS Mincho" pitchFamily="49" charset="-128"/>
                          <a:cs typeface="Times New Roman" pitchFamily="18" charset="0"/>
                        </a:rPr>
                        <a:t>The organization defines success on the basis of having the most unique or newest products. It is a product leader and innovator.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2"/>
                          </a:solidFill>
                          <a:effectLst/>
                          <a:latin typeface="Goudy Stout" pitchFamily="18"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605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2"/>
                          </a:solidFill>
                          <a:effectLst/>
                          <a:latin typeface="Times" charset="0"/>
                          <a:ea typeface="MS Mincho" pitchFamily="49" charset="-128"/>
                          <a:cs typeface="Times New Roman" pitchFamily="18" charset="0"/>
                        </a:rPr>
                        <a:t>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Times" charset="0"/>
                          <a:ea typeface="MS Mincho" pitchFamily="49" charset="-128"/>
                          <a:cs typeface="Times New Roman" pitchFamily="18" charset="0"/>
                        </a:rPr>
                        <a:t>The organization defines success on the basis of winning in the marketplace and outpacing the competition. Competitive market leadership is key.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smtClean="0">
                          <a:ln>
                            <a:noFill/>
                          </a:ln>
                          <a:solidFill>
                            <a:schemeClr val="tx2"/>
                          </a:solidFill>
                          <a:effectLst/>
                          <a:latin typeface="Goudy Stout"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204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2"/>
                          </a:solidFill>
                          <a:effectLst/>
                          <a:latin typeface="Times" charset="0"/>
                          <a:ea typeface="MS Mincho" pitchFamily="49" charset="-128"/>
                          <a:cs typeface="Times New Roman" pitchFamily="18" charset="0"/>
                        </a:rPr>
                        <a:t>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Times" charset="0"/>
                          <a:ea typeface="MS Mincho" pitchFamily="49" charset="-128"/>
                          <a:cs typeface="Times New Roman" pitchFamily="18" charset="0"/>
                        </a:rPr>
                        <a:t>The organization defines success on the basis of efficiency. Dependable delivery, smooth scheduling, and low-cost production are critical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200" b="0" i="0" u="none" strike="noStrike" cap="none" normalizeH="0" baseline="0" dirty="0" smtClean="0">
                          <a:ln>
                            <a:noFill/>
                          </a:ln>
                          <a:solidFill>
                            <a:schemeClr val="tx2"/>
                          </a:solidFill>
                          <a:effectLst/>
                          <a:latin typeface="Goudy Stout" pitchFamily="18" charset="0"/>
                        </a:rPr>
                        <a:t>30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9187" name="Text Box 51"/>
          <p:cNvSpPr txBox="1">
            <a:spLocks noChangeArrowheads="1"/>
          </p:cNvSpPr>
          <p:nvPr/>
        </p:nvSpPr>
        <p:spPr bwMode="auto">
          <a:xfrm>
            <a:off x="304800" y="2057400"/>
            <a:ext cx="3581400" cy="457200"/>
          </a:xfrm>
          <a:prstGeom prst="rect">
            <a:avLst/>
          </a:prstGeom>
          <a:solidFill>
            <a:schemeClr val="tx2"/>
          </a:solidFill>
          <a:ln w="9525">
            <a:noFill/>
            <a:miter lim="800000"/>
            <a:headEnd/>
            <a:tailEnd/>
          </a:ln>
          <a:effectLst/>
        </p:spPr>
        <p:txBody>
          <a:bodyPr wrap="square">
            <a:spAutoFit/>
          </a:bodyPr>
          <a:lstStyle/>
          <a:p>
            <a:pPr algn="ctr">
              <a:spcBef>
                <a:spcPct val="50000"/>
              </a:spcBef>
            </a:pPr>
            <a:r>
              <a:rPr lang="en-US" sz="2400" b="1" dirty="0">
                <a:solidFill>
                  <a:schemeClr val="bg2"/>
                </a:solidFill>
              </a:rPr>
              <a:t>OCAI Question</a:t>
            </a:r>
          </a:p>
        </p:txBody>
      </p:sp>
      <p:cxnSp>
        <p:nvCxnSpPr>
          <p:cNvPr id="12" name="Straight Arrow Connector 11"/>
          <p:cNvCxnSpPr/>
          <p:nvPr/>
        </p:nvCxnSpPr>
        <p:spPr bwMode="auto">
          <a:xfrm>
            <a:off x="4114800" y="2667000"/>
            <a:ext cx="1524000" cy="5334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3" name="Straight Arrow Connector 12"/>
          <p:cNvCxnSpPr/>
          <p:nvPr/>
        </p:nvCxnSpPr>
        <p:spPr bwMode="auto">
          <a:xfrm>
            <a:off x="4114800" y="3657600"/>
            <a:ext cx="297180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6" name="Straight Arrow Connector 15"/>
          <p:cNvCxnSpPr/>
          <p:nvPr/>
        </p:nvCxnSpPr>
        <p:spPr bwMode="auto">
          <a:xfrm>
            <a:off x="4114800" y="4419600"/>
            <a:ext cx="2819400" cy="1588"/>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V="1">
            <a:off x="4191000" y="4953000"/>
            <a:ext cx="1676400" cy="5334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3" name="Freeform 22"/>
          <p:cNvSpPr/>
          <p:nvPr/>
        </p:nvSpPr>
        <p:spPr bwMode="auto">
          <a:xfrm>
            <a:off x="5562600" y="3215640"/>
            <a:ext cx="1493520" cy="1737360"/>
          </a:xfrm>
          <a:custGeom>
            <a:avLst/>
            <a:gdLst>
              <a:gd name="connsiteX0" fmla="*/ 0 w 1493520"/>
              <a:gd name="connsiteY0" fmla="*/ 0 h 1737360"/>
              <a:gd name="connsiteX1" fmla="*/ 1493520 w 1493520"/>
              <a:gd name="connsiteY1" fmla="*/ 457200 h 1737360"/>
              <a:gd name="connsiteX2" fmla="*/ 1280160 w 1493520"/>
              <a:gd name="connsiteY2" fmla="*/ 1234440 h 1737360"/>
              <a:gd name="connsiteX3" fmla="*/ 228600 w 1493520"/>
              <a:gd name="connsiteY3" fmla="*/ 1737360 h 1737360"/>
              <a:gd name="connsiteX4" fmla="*/ 0 w 1493520"/>
              <a:gd name="connsiteY4" fmla="*/ 0 h 173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520" h="1737360">
                <a:moveTo>
                  <a:pt x="0" y="0"/>
                </a:moveTo>
                <a:lnTo>
                  <a:pt x="1493520" y="457200"/>
                </a:lnTo>
                <a:lnTo>
                  <a:pt x="1280160" y="1234440"/>
                </a:lnTo>
                <a:lnTo>
                  <a:pt x="228600" y="1737360"/>
                </a:lnTo>
                <a:lnTo>
                  <a:pt x="0" y="0"/>
                </a:ln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87"/>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219186"/>
                                        </p:tgtEl>
                                        <p:attrNameLst>
                                          <p:attrName>style.visibility</p:attrName>
                                        </p:attrNameLst>
                                      </p:cBhvr>
                                      <p:to>
                                        <p:strVal val="visible"/>
                                      </p:to>
                                    </p:set>
                                    <p:animEffect transition="in" filter="box(out)">
                                      <p:cBhvr>
                                        <p:cTn id="9" dur="500"/>
                                        <p:tgtEl>
                                          <p:spTgt spid="21918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87"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57200" y="457200"/>
            <a:ext cx="8458200" cy="762000"/>
          </a:xfrm>
        </p:spPr>
        <p:txBody>
          <a:bodyPr/>
          <a:lstStyle/>
          <a:p>
            <a:pPr algn="ctr"/>
            <a:r>
              <a:rPr lang="en-US" sz="4000" dirty="0" smtClean="0"/>
              <a:t>So What does this mean?</a:t>
            </a:r>
            <a:endParaRPr lang="en-US" sz="4000" dirty="0"/>
          </a:p>
        </p:txBody>
      </p:sp>
      <p:pic>
        <p:nvPicPr>
          <p:cNvPr id="6" name="Picture 2"/>
          <p:cNvPicPr>
            <a:picLocks noChangeAspect="1" noChangeArrowheads="1"/>
          </p:cNvPicPr>
          <p:nvPr/>
        </p:nvPicPr>
        <p:blipFill>
          <a:blip r:embed="rId3"/>
          <a:srcRect/>
          <a:stretch>
            <a:fillRect/>
          </a:stretch>
        </p:blipFill>
        <p:spPr bwMode="auto">
          <a:xfrm rot="5400000">
            <a:off x="2195783" y="1052782"/>
            <a:ext cx="5133435" cy="5257801"/>
          </a:xfrm>
          <a:prstGeom prst="rect">
            <a:avLst/>
          </a:prstGeom>
          <a:noFill/>
          <a:ln w="9525">
            <a:noFill/>
            <a:miter lim="800000"/>
            <a:headEnd/>
            <a:tailEnd/>
          </a:ln>
          <a:effectLst/>
        </p:spPr>
      </p:pic>
      <p:sp>
        <p:nvSpPr>
          <p:cNvPr id="7" name="Freeform 6"/>
          <p:cNvSpPr/>
          <p:nvPr/>
        </p:nvSpPr>
        <p:spPr bwMode="auto">
          <a:xfrm>
            <a:off x="3370008" y="2406444"/>
            <a:ext cx="2057400" cy="2362200"/>
          </a:xfrm>
          <a:custGeom>
            <a:avLst/>
            <a:gdLst>
              <a:gd name="connsiteX0" fmla="*/ 0 w 1493520"/>
              <a:gd name="connsiteY0" fmla="*/ 0 h 1737360"/>
              <a:gd name="connsiteX1" fmla="*/ 1493520 w 1493520"/>
              <a:gd name="connsiteY1" fmla="*/ 457200 h 1737360"/>
              <a:gd name="connsiteX2" fmla="*/ 1280160 w 1493520"/>
              <a:gd name="connsiteY2" fmla="*/ 1234440 h 1737360"/>
              <a:gd name="connsiteX3" fmla="*/ 228600 w 1493520"/>
              <a:gd name="connsiteY3" fmla="*/ 1737360 h 1737360"/>
              <a:gd name="connsiteX4" fmla="*/ 0 w 1493520"/>
              <a:gd name="connsiteY4" fmla="*/ 0 h 173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520" h="1737360">
                <a:moveTo>
                  <a:pt x="0" y="0"/>
                </a:moveTo>
                <a:lnTo>
                  <a:pt x="1493520" y="457200"/>
                </a:lnTo>
                <a:lnTo>
                  <a:pt x="1280160" y="1234440"/>
                </a:lnTo>
                <a:lnTo>
                  <a:pt x="228600" y="1737360"/>
                </a:lnTo>
                <a:lnTo>
                  <a:pt x="0" y="0"/>
                </a:lnTo>
                <a:close/>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5" name="Freeform 4"/>
          <p:cNvSpPr/>
          <p:nvPr/>
        </p:nvSpPr>
        <p:spPr bwMode="auto">
          <a:xfrm>
            <a:off x="4282440" y="2301240"/>
            <a:ext cx="1844040" cy="2164080"/>
          </a:xfrm>
          <a:custGeom>
            <a:avLst/>
            <a:gdLst>
              <a:gd name="connsiteX0" fmla="*/ 1844040 w 1844040"/>
              <a:gd name="connsiteY0" fmla="*/ 0 h 2164080"/>
              <a:gd name="connsiteX1" fmla="*/ 1188720 w 1844040"/>
              <a:gd name="connsiteY1" fmla="*/ 2164080 h 2164080"/>
              <a:gd name="connsiteX2" fmla="*/ 0 w 1844040"/>
              <a:gd name="connsiteY2" fmla="*/ 1813560 h 2164080"/>
              <a:gd name="connsiteX3" fmla="*/ 152400 w 1844040"/>
              <a:gd name="connsiteY3" fmla="*/ 990600 h 2164080"/>
              <a:gd name="connsiteX4" fmla="*/ 1813560 w 1844040"/>
              <a:gd name="connsiteY4" fmla="*/ 45720 h 2164080"/>
              <a:gd name="connsiteX5" fmla="*/ 1813560 w 1844040"/>
              <a:gd name="connsiteY5" fmla="*/ 45720 h 216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4040" h="2164080">
                <a:moveTo>
                  <a:pt x="1844040" y="0"/>
                </a:moveTo>
                <a:lnTo>
                  <a:pt x="1188720" y="2164080"/>
                </a:lnTo>
                <a:lnTo>
                  <a:pt x="0" y="1813560"/>
                </a:lnTo>
                <a:lnTo>
                  <a:pt x="152400" y="990600"/>
                </a:lnTo>
                <a:lnTo>
                  <a:pt x="1813560" y="45720"/>
                </a:lnTo>
                <a:lnTo>
                  <a:pt x="1813560" y="45720"/>
                </a:lnTo>
              </a:path>
            </a:pathLst>
          </a:custGeom>
          <a:solidFill>
            <a:schemeClr val="tx1">
              <a:alpha val="5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8" name="TextBox 7"/>
          <p:cNvSpPr txBox="1"/>
          <p:nvPr/>
        </p:nvSpPr>
        <p:spPr>
          <a:xfrm>
            <a:off x="2286000" y="1905000"/>
            <a:ext cx="1082348" cy="646331"/>
          </a:xfrm>
          <a:prstGeom prst="rect">
            <a:avLst/>
          </a:prstGeom>
          <a:noFill/>
        </p:spPr>
        <p:txBody>
          <a:bodyPr wrap="none" rtlCol="0">
            <a:spAutoFit/>
          </a:bodyPr>
          <a:lstStyle/>
          <a:p>
            <a:r>
              <a:rPr lang="en-US" b="1" dirty="0" smtClean="0">
                <a:solidFill>
                  <a:srgbClr val="002060"/>
                </a:solidFill>
              </a:rPr>
              <a:t>Current </a:t>
            </a:r>
          </a:p>
          <a:p>
            <a:r>
              <a:rPr lang="en-US" b="1" dirty="0" smtClean="0">
                <a:solidFill>
                  <a:srgbClr val="002060"/>
                </a:solidFill>
              </a:rPr>
              <a:t>Culture</a:t>
            </a:r>
            <a:endParaRPr lang="en-US" b="1" dirty="0">
              <a:solidFill>
                <a:srgbClr val="002060"/>
              </a:solidFill>
            </a:endParaRPr>
          </a:p>
        </p:txBody>
      </p:sp>
      <p:sp>
        <p:nvSpPr>
          <p:cNvPr id="9" name="TextBox 8"/>
          <p:cNvSpPr txBox="1"/>
          <p:nvPr/>
        </p:nvSpPr>
        <p:spPr>
          <a:xfrm>
            <a:off x="6192892" y="1981200"/>
            <a:ext cx="1274708" cy="646331"/>
          </a:xfrm>
          <a:prstGeom prst="rect">
            <a:avLst/>
          </a:prstGeom>
          <a:noFill/>
        </p:spPr>
        <p:txBody>
          <a:bodyPr wrap="none" rtlCol="0">
            <a:spAutoFit/>
          </a:bodyPr>
          <a:lstStyle/>
          <a:p>
            <a:r>
              <a:rPr lang="en-US" b="1" dirty="0" smtClean="0">
                <a:solidFill>
                  <a:srgbClr val="002060"/>
                </a:solidFill>
              </a:rPr>
              <a:t>Preferred </a:t>
            </a:r>
          </a:p>
          <a:p>
            <a:r>
              <a:rPr lang="en-US" b="1" dirty="0" smtClean="0">
                <a:solidFill>
                  <a:srgbClr val="002060"/>
                </a:solidFill>
              </a:rPr>
              <a:t>Culture</a:t>
            </a:r>
            <a:endParaRPr lang="en-US"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0" y="152400"/>
            <a:ext cx="9144000" cy="1143000"/>
          </a:xfrm>
        </p:spPr>
        <p:txBody>
          <a:bodyPr/>
          <a:lstStyle/>
          <a:p>
            <a:r>
              <a:rPr lang="en-US" sz="4000" dirty="0" smtClean="0"/>
              <a:t>Culture / IT System Archetypes</a:t>
            </a:r>
            <a:endParaRPr lang="en-US" sz="4000" dirty="0"/>
          </a:p>
        </p:txBody>
      </p:sp>
      <p:pic>
        <p:nvPicPr>
          <p:cNvPr id="1026" name="Picture 2"/>
          <p:cNvPicPr>
            <a:picLocks noChangeAspect="1" noChangeArrowheads="1"/>
          </p:cNvPicPr>
          <p:nvPr/>
        </p:nvPicPr>
        <p:blipFill>
          <a:blip r:embed="rId3"/>
          <a:srcRect/>
          <a:stretch>
            <a:fillRect/>
          </a:stretch>
        </p:blipFill>
        <p:spPr bwMode="auto">
          <a:xfrm rot="5400000">
            <a:off x="2443855" y="1093786"/>
            <a:ext cx="4963619" cy="5083870"/>
          </a:xfrm>
          <a:prstGeom prst="rect">
            <a:avLst/>
          </a:prstGeom>
          <a:noFill/>
          <a:ln w="9525">
            <a:noFill/>
            <a:miter lim="800000"/>
            <a:headEnd/>
            <a:tailEnd/>
          </a:ln>
          <a:effectLst/>
        </p:spPr>
      </p:pic>
      <p:sp>
        <p:nvSpPr>
          <p:cNvPr id="11" name="TextBox 10"/>
          <p:cNvSpPr txBox="1"/>
          <p:nvPr/>
        </p:nvSpPr>
        <p:spPr>
          <a:xfrm>
            <a:off x="3048000" y="2667000"/>
            <a:ext cx="1676400" cy="646331"/>
          </a:xfrm>
          <a:prstGeom prst="rect">
            <a:avLst/>
          </a:prstGeom>
          <a:solidFill>
            <a:schemeClr val="tx2"/>
          </a:solidFill>
        </p:spPr>
        <p:txBody>
          <a:bodyPr wrap="square" rtlCol="0">
            <a:spAutoFit/>
          </a:bodyPr>
          <a:lstStyle/>
          <a:p>
            <a:r>
              <a:rPr lang="en-US" b="1" dirty="0" smtClean="0">
                <a:solidFill>
                  <a:schemeClr val="bg1"/>
                </a:solidFill>
              </a:rPr>
              <a:t>Human Relations</a:t>
            </a:r>
            <a:endParaRPr lang="en-US" b="1" dirty="0">
              <a:solidFill>
                <a:schemeClr val="bg1"/>
              </a:solidFill>
            </a:endParaRPr>
          </a:p>
        </p:txBody>
      </p:sp>
      <p:sp>
        <p:nvSpPr>
          <p:cNvPr id="13" name="TextBox 12"/>
          <p:cNvSpPr txBox="1"/>
          <p:nvPr/>
        </p:nvSpPr>
        <p:spPr>
          <a:xfrm>
            <a:off x="5105400" y="2667000"/>
            <a:ext cx="1676400" cy="646331"/>
          </a:xfrm>
          <a:prstGeom prst="rect">
            <a:avLst/>
          </a:prstGeom>
          <a:solidFill>
            <a:schemeClr val="tx2"/>
          </a:solidFill>
        </p:spPr>
        <p:txBody>
          <a:bodyPr wrap="square" rtlCol="0">
            <a:spAutoFit/>
          </a:bodyPr>
          <a:lstStyle/>
          <a:p>
            <a:r>
              <a:rPr lang="en-US" b="1" dirty="0" smtClean="0">
                <a:solidFill>
                  <a:schemeClr val="bg1"/>
                </a:solidFill>
              </a:rPr>
              <a:t>Open Systems</a:t>
            </a:r>
            <a:endParaRPr lang="en-US" b="1" dirty="0">
              <a:solidFill>
                <a:schemeClr val="bg1"/>
              </a:solidFill>
            </a:endParaRPr>
          </a:p>
        </p:txBody>
      </p:sp>
      <p:sp>
        <p:nvSpPr>
          <p:cNvPr id="14" name="TextBox 13"/>
          <p:cNvSpPr txBox="1"/>
          <p:nvPr/>
        </p:nvSpPr>
        <p:spPr>
          <a:xfrm>
            <a:off x="5029200" y="4191000"/>
            <a:ext cx="1524000" cy="646331"/>
          </a:xfrm>
          <a:prstGeom prst="rect">
            <a:avLst/>
          </a:prstGeom>
          <a:solidFill>
            <a:schemeClr val="tx2"/>
          </a:solidFill>
        </p:spPr>
        <p:txBody>
          <a:bodyPr wrap="square" rtlCol="0">
            <a:spAutoFit/>
          </a:bodyPr>
          <a:lstStyle/>
          <a:p>
            <a:r>
              <a:rPr lang="en-US" b="1" dirty="0" smtClean="0">
                <a:solidFill>
                  <a:schemeClr val="bg1"/>
                </a:solidFill>
              </a:rPr>
              <a:t>Rational Goal </a:t>
            </a:r>
            <a:endParaRPr lang="en-US" b="1" dirty="0">
              <a:solidFill>
                <a:schemeClr val="bg1"/>
              </a:solidFill>
            </a:endParaRPr>
          </a:p>
        </p:txBody>
      </p:sp>
      <p:sp>
        <p:nvSpPr>
          <p:cNvPr id="15" name="TextBox 14"/>
          <p:cNvSpPr txBox="1"/>
          <p:nvPr/>
        </p:nvSpPr>
        <p:spPr>
          <a:xfrm>
            <a:off x="3048000" y="4114800"/>
            <a:ext cx="1676400" cy="646331"/>
          </a:xfrm>
          <a:prstGeom prst="rect">
            <a:avLst/>
          </a:prstGeom>
          <a:solidFill>
            <a:schemeClr val="tx2"/>
          </a:solidFill>
        </p:spPr>
        <p:txBody>
          <a:bodyPr wrap="square" rtlCol="0">
            <a:spAutoFit/>
          </a:bodyPr>
          <a:lstStyle/>
          <a:p>
            <a:r>
              <a:rPr lang="en-US" b="1" dirty="0" smtClean="0">
                <a:solidFill>
                  <a:schemeClr val="bg1"/>
                </a:solidFill>
              </a:rPr>
              <a:t>Internal Process</a:t>
            </a:r>
            <a:endParaRPr lang="en-US"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Human Relations Systems</a:t>
            </a:r>
            <a:endParaRPr lang="en-US" dirty="0"/>
          </a:p>
        </p:txBody>
      </p:sp>
      <p:sp>
        <p:nvSpPr>
          <p:cNvPr id="3" name="Content Placeholder 2"/>
          <p:cNvSpPr>
            <a:spLocks noGrp="1"/>
          </p:cNvSpPr>
          <p:nvPr>
            <p:ph idx="1"/>
          </p:nvPr>
        </p:nvSpPr>
        <p:spPr>
          <a:xfrm>
            <a:off x="685800" y="1524000"/>
            <a:ext cx="7772400" cy="4572000"/>
          </a:xfrm>
        </p:spPr>
        <p:txBody>
          <a:bodyPr>
            <a:normAutofit fontScale="85000" lnSpcReduction="20000"/>
          </a:bodyPr>
          <a:lstStyle/>
          <a:p>
            <a:r>
              <a:rPr lang="en-US" u="sng" dirty="0" smtClean="0"/>
              <a:t>System Capability Characteristics</a:t>
            </a:r>
            <a:endParaRPr lang="en-US" dirty="0" smtClean="0"/>
          </a:p>
          <a:p>
            <a:pPr lvl="1"/>
            <a:r>
              <a:rPr lang="en-US" i="1" dirty="0" smtClean="0"/>
              <a:t>Computer Aided Instructing</a:t>
            </a:r>
            <a:endParaRPr lang="en-US" dirty="0" smtClean="0"/>
          </a:p>
          <a:p>
            <a:pPr lvl="1"/>
            <a:r>
              <a:rPr lang="en-US" i="1" dirty="0" smtClean="0"/>
              <a:t>Interpersonal Communicating &amp; Conferencing</a:t>
            </a:r>
            <a:endParaRPr lang="en-US" dirty="0" smtClean="0"/>
          </a:p>
          <a:p>
            <a:pPr lvl="1"/>
            <a:r>
              <a:rPr lang="en-US" i="1" dirty="0" smtClean="0"/>
              <a:t>Group Decision supporting</a:t>
            </a:r>
            <a:endParaRPr lang="en-US" dirty="0" smtClean="0"/>
          </a:p>
          <a:p>
            <a:r>
              <a:rPr lang="en-US" u="sng" dirty="0" smtClean="0"/>
              <a:t>System Technical Characteristics</a:t>
            </a:r>
            <a:endParaRPr lang="en-US" dirty="0" smtClean="0"/>
          </a:p>
          <a:p>
            <a:pPr lvl="1"/>
            <a:r>
              <a:rPr lang="en-US" i="1" dirty="0" smtClean="0"/>
              <a:t>Humorous Output</a:t>
            </a:r>
            <a:endParaRPr lang="en-US" dirty="0" smtClean="0"/>
          </a:p>
          <a:p>
            <a:pPr lvl="1"/>
            <a:r>
              <a:rPr lang="en-US" i="1" dirty="0" smtClean="0"/>
              <a:t>User-controllable Systems</a:t>
            </a:r>
            <a:endParaRPr lang="en-US" dirty="0" smtClean="0"/>
          </a:p>
          <a:p>
            <a:pPr lvl="1"/>
            <a:r>
              <a:rPr lang="en-US" i="1" dirty="0" smtClean="0"/>
              <a:t>Personalized Systems</a:t>
            </a:r>
            <a:endParaRPr lang="en-US" dirty="0" smtClean="0"/>
          </a:p>
          <a:p>
            <a:pPr lvl="1"/>
            <a:r>
              <a:rPr lang="en-US" i="1" dirty="0" smtClean="0"/>
              <a:t>Convenient To Use</a:t>
            </a:r>
            <a:endParaRPr lang="en-US" dirty="0" smtClean="0"/>
          </a:p>
          <a:p>
            <a:pPr lvl="1"/>
            <a:r>
              <a:rPr lang="en-US" i="1" dirty="0" smtClean="0"/>
              <a:t>Good Feedback Provided</a:t>
            </a:r>
            <a:endParaRPr lang="en-US" dirty="0" smtClean="0"/>
          </a:p>
          <a:p>
            <a:pPr lvl="1"/>
            <a:r>
              <a:rPr lang="en-US" i="1" dirty="0" smtClean="0"/>
              <a:t>Imagery, Graphics, Sound In/Output</a:t>
            </a:r>
            <a:endParaRPr lang="en-US" dirty="0" smtClean="0"/>
          </a:p>
          <a:p>
            <a:pPr lvl="1"/>
            <a:r>
              <a:rPr lang="en-US" i="1" dirty="0" smtClean="0"/>
              <a:t>Private Information</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b="1" dirty="0" smtClean="0"/>
              <a:t>Open Systems</a:t>
            </a:r>
            <a:endParaRPr lang="en-US" dirty="0"/>
          </a:p>
        </p:txBody>
      </p:sp>
      <p:sp>
        <p:nvSpPr>
          <p:cNvPr id="3" name="Content Placeholder 2"/>
          <p:cNvSpPr>
            <a:spLocks noGrp="1"/>
          </p:cNvSpPr>
          <p:nvPr>
            <p:ph idx="1"/>
          </p:nvPr>
        </p:nvSpPr>
        <p:spPr>
          <a:xfrm>
            <a:off x="685800" y="1447800"/>
            <a:ext cx="7772400" cy="4876800"/>
          </a:xfrm>
        </p:spPr>
        <p:txBody>
          <a:bodyPr>
            <a:normAutofit fontScale="85000" lnSpcReduction="20000"/>
          </a:bodyPr>
          <a:lstStyle/>
          <a:p>
            <a:r>
              <a:rPr lang="en-US" u="sng" dirty="0" smtClean="0"/>
              <a:t>System Capability Characteristics</a:t>
            </a:r>
            <a:endParaRPr lang="en-US" dirty="0" smtClean="0"/>
          </a:p>
          <a:p>
            <a:pPr lvl="1"/>
            <a:r>
              <a:rPr lang="en-US" i="1" dirty="0" smtClean="0"/>
              <a:t>Environmental Scanning &amp; Filtering</a:t>
            </a:r>
            <a:endParaRPr lang="en-US" dirty="0" smtClean="0"/>
          </a:p>
          <a:p>
            <a:pPr lvl="1"/>
            <a:r>
              <a:rPr lang="en-US" i="1" dirty="0" smtClean="0"/>
              <a:t>Inter-</a:t>
            </a:r>
            <a:r>
              <a:rPr lang="en-US" i="1" dirty="0" err="1" smtClean="0"/>
              <a:t>oganization</a:t>
            </a:r>
            <a:r>
              <a:rPr lang="en-US" i="1" dirty="0" smtClean="0"/>
              <a:t> Linking</a:t>
            </a:r>
            <a:endParaRPr lang="en-US" dirty="0" smtClean="0"/>
          </a:p>
          <a:p>
            <a:pPr lvl="1"/>
            <a:r>
              <a:rPr lang="en-US" i="1" dirty="0" smtClean="0"/>
              <a:t>Doubt and Argument Promoting</a:t>
            </a:r>
            <a:endParaRPr lang="en-US" dirty="0" smtClean="0"/>
          </a:p>
          <a:p>
            <a:r>
              <a:rPr lang="en-US" u="sng" dirty="0" smtClean="0"/>
              <a:t>System Technical Characteristics</a:t>
            </a:r>
            <a:endParaRPr lang="en-US" dirty="0" smtClean="0"/>
          </a:p>
          <a:p>
            <a:pPr lvl="1"/>
            <a:r>
              <a:rPr lang="en-US" i="1" dirty="0" smtClean="0"/>
              <a:t>Multiple Languages/Cues</a:t>
            </a:r>
            <a:endParaRPr lang="en-US" dirty="0" smtClean="0"/>
          </a:p>
          <a:p>
            <a:pPr lvl="1"/>
            <a:r>
              <a:rPr lang="en-US" i="1" dirty="0" smtClean="0"/>
              <a:t>Adaptive, Flexible Systems</a:t>
            </a:r>
            <a:endParaRPr lang="en-US" dirty="0" smtClean="0"/>
          </a:p>
          <a:p>
            <a:pPr lvl="1"/>
            <a:r>
              <a:rPr lang="en-US" i="1" dirty="0" smtClean="0"/>
              <a:t>Ad hoc Information Content</a:t>
            </a:r>
            <a:endParaRPr lang="en-US" dirty="0" smtClean="0"/>
          </a:p>
          <a:p>
            <a:pPr lvl="1"/>
            <a:r>
              <a:rPr lang="en-US" i="1" dirty="0" smtClean="0"/>
              <a:t>Ad hoc System Usage</a:t>
            </a:r>
            <a:endParaRPr lang="en-US" dirty="0" smtClean="0"/>
          </a:p>
          <a:p>
            <a:pPr lvl="1"/>
            <a:r>
              <a:rPr lang="en-US" i="1" dirty="0" smtClean="0"/>
              <a:t>Systems Differentiated Among Users</a:t>
            </a:r>
            <a:endParaRPr lang="en-US" dirty="0" smtClean="0"/>
          </a:p>
          <a:p>
            <a:pPr lvl="1"/>
            <a:r>
              <a:rPr lang="en-US" i="1" dirty="0" smtClean="0"/>
              <a:t>General Systems, Wide External Scope</a:t>
            </a:r>
            <a:endParaRPr lang="en-US" dirty="0" smtClean="0"/>
          </a:p>
          <a:p>
            <a:pPr lvl="1"/>
            <a:r>
              <a:rPr lang="en-US" i="1" dirty="0" smtClean="0"/>
              <a:t>Aggregated Information </a:t>
            </a:r>
            <a:endParaRPr lang="en-US" dirty="0" smtClean="0"/>
          </a:p>
          <a:p>
            <a:pPr lvl="1"/>
            <a:r>
              <a:rPr lang="en-US" i="1" dirty="0" smtClean="0"/>
              <a:t>Allows Frequent System Access</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b="1" dirty="0" smtClean="0"/>
              <a:t>Rational Goal</a:t>
            </a:r>
            <a:endParaRPr lang="en-US" dirty="0"/>
          </a:p>
        </p:txBody>
      </p:sp>
      <p:sp>
        <p:nvSpPr>
          <p:cNvPr id="3" name="Content Placeholder 2"/>
          <p:cNvSpPr>
            <a:spLocks noGrp="1"/>
          </p:cNvSpPr>
          <p:nvPr>
            <p:ph idx="1"/>
          </p:nvPr>
        </p:nvSpPr>
        <p:spPr>
          <a:xfrm>
            <a:off x="685800" y="1371600"/>
            <a:ext cx="7772400" cy="4876800"/>
          </a:xfrm>
        </p:spPr>
        <p:txBody>
          <a:bodyPr>
            <a:normAutofit fontScale="85000" lnSpcReduction="20000"/>
          </a:bodyPr>
          <a:lstStyle/>
          <a:p>
            <a:r>
              <a:rPr lang="en-US" u="sng" dirty="0" smtClean="0"/>
              <a:t>System Capability Characteristics</a:t>
            </a:r>
            <a:endParaRPr lang="en-US" dirty="0" smtClean="0"/>
          </a:p>
          <a:p>
            <a:pPr lvl="1"/>
            <a:r>
              <a:rPr lang="en-US" i="1" dirty="0" err="1" smtClean="0"/>
              <a:t>Modelling</a:t>
            </a:r>
            <a:endParaRPr lang="en-US" dirty="0" smtClean="0"/>
          </a:p>
          <a:p>
            <a:pPr lvl="1"/>
            <a:r>
              <a:rPr lang="en-US" i="1" dirty="0" err="1" smtClean="0"/>
              <a:t>Forcasting</a:t>
            </a:r>
            <a:endParaRPr lang="en-US" dirty="0" smtClean="0"/>
          </a:p>
          <a:p>
            <a:pPr lvl="1"/>
            <a:r>
              <a:rPr lang="en-US" i="1" dirty="0" smtClean="0"/>
              <a:t>Sensitivity Analyzing</a:t>
            </a:r>
            <a:endParaRPr lang="en-US" dirty="0" smtClean="0"/>
          </a:p>
          <a:p>
            <a:r>
              <a:rPr lang="en-US" dirty="0" smtClean="0"/>
              <a:t> </a:t>
            </a:r>
            <a:r>
              <a:rPr lang="en-US" u="sng" dirty="0" smtClean="0"/>
              <a:t>System Technical Characteristics</a:t>
            </a:r>
            <a:endParaRPr lang="en-US" dirty="0" smtClean="0"/>
          </a:p>
          <a:p>
            <a:pPr lvl="1"/>
            <a:r>
              <a:rPr lang="en-US" i="1" dirty="0" smtClean="0"/>
              <a:t>Integrated Systems</a:t>
            </a:r>
            <a:endParaRPr lang="en-US" dirty="0" smtClean="0"/>
          </a:p>
          <a:p>
            <a:pPr lvl="1"/>
            <a:r>
              <a:rPr lang="en-US" i="1" dirty="0" smtClean="0"/>
              <a:t>Systems With Wide Internal Scope</a:t>
            </a:r>
            <a:endParaRPr lang="en-US" dirty="0" smtClean="0"/>
          </a:p>
          <a:p>
            <a:pPr lvl="1"/>
            <a:r>
              <a:rPr lang="en-US" i="1" dirty="0" smtClean="0"/>
              <a:t>Concise, Terse Input and Output</a:t>
            </a:r>
            <a:endParaRPr lang="en-US" dirty="0" smtClean="0"/>
          </a:p>
          <a:p>
            <a:pPr lvl="1"/>
            <a:r>
              <a:rPr lang="en-US" i="1" dirty="0" smtClean="0"/>
              <a:t>Efficient Use of Technology</a:t>
            </a:r>
            <a:endParaRPr lang="en-US" dirty="0" smtClean="0"/>
          </a:p>
          <a:p>
            <a:pPr lvl="1"/>
            <a:r>
              <a:rPr lang="en-US" i="1" dirty="0" smtClean="0"/>
              <a:t>Accurate Information</a:t>
            </a:r>
            <a:endParaRPr lang="en-US" dirty="0" smtClean="0"/>
          </a:p>
          <a:p>
            <a:pPr lvl="1"/>
            <a:r>
              <a:rPr lang="en-US" i="1" dirty="0" smtClean="0"/>
              <a:t>Timely Information</a:t>
            </a:r>
            <a:endParaRPr lang="en-US" dirty="0" smtClean="0"/>
          </a:p>
          <a:p>
            <a:pPr lvl="1"/>
            <a:r>
              <a:rPr lang="en-US" i="1" dirty="0" smtClean="0"/>
              <a:t>Quantified Information</a:t>
            </a:r>
            <a:endParaRPr lang="en-US" dirty="0" smtClean="0"/>
          </a:p>
          <a:p>
            <a:pPr lvl="1"/>
            <a:r>
              <a:rPr lang="en-US" i="1" dirty="0" smtClean="0"/>
              <a:t>Objective Information</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I</a:t>
            </a:r>
            <a:r>
              <a:rPr lang="en-US" b="1" dirty="0" smtClean="0"/>
              <a:t>nternal Process</a:t>
            </a:r>
            <a:endParaRPr lang="en-US" dirty="0"/>
          </a:p>
        </p:txBody>
      </p:sp>
      <p:sp>
        <p:nvSpPr>
          <p:cNvPr id="3" name="Content Placeholder 2"/>
          <p:cNvSpPr>
            <a:spLocks noGrp="1"/>
          </p:cNvSpPr>
          <p:nvPr>
            <p:ph idx="1"/>
          </p:nvPr>
        </p:nvSpPr>
        <p:spPr>
          <a:xfrm>
            <a:off x="685800" y="1295400"/>
            <a:ext cx="7772400" cy="4800600"/>
          </a:xfrm>
        </p:spPr>
        <p:txBody>
          <a:bodyPr>
            <a:normAutofit fontScale="77500" lnSpcReduction="20000"/>
          </a:bodyPr>
          <a:lstStyle/>
          <a:p>
            <a:pPr>
              <a:buNone/>
            </a:pPr>
            <a:endParaRPr lang="en-US" dirty="0" smtClean="0"/>
          </a:p>
          <a:p>
            <a:r>
              <a:rPr lang="en-US" u="sng" dirty="0" smtClean="0"/>
              <a:t>System Capability Characteristics</a:t>
            </a:r>
            <a:endParaRPr lang="en-US" dirty="0" smtClean="0"/>
          </a:p>
          <a:p>
            <a:pPr lvl="1"/>
            <a:r>
              <a:rPr lang="en-US" i="1" dirty="0" smtClean="0"/>
              <a:t>Internal Monitoring</a:t>
            </a:r>
            <a:endParaRPr lang="en-US" dirty="0" smtClean="0"/>
          </a:p>
          <a:p>
            <a:pPr lvl="1"/>
            <a:r>
              <a:rPr lang="en-US" i="1" dirty="0" smtClean="0"/>
              <a:t>Internal Controlling</a:t>
            </a:r>
            <a:endParaRPr lang="en-US" dirty="0" smtClean="0"/>
          </a:p>
          <a:p>
            <a:pPr lvl="1"/>
            <a:r>
              <a:rPr lang="en-US" i="1" dirty="0" smtClean="0"/>
              <a:t>Record Keeping</a:t>
            </a:r>
            <a:r>
              <a:rPr lang="en-US" dirty="0" smtClean="0"/>
              <a:t> </a:t>
            </a:r>
          </a:p>
          <a:p>
            <a:r>
              <a:rPr lang="en-US" u="sng" dirty="0" smtClean="0"/>
              <a:t>System Technical Characteristics</a:t>
            </a:r>
            <a:endParaRPr lang="en-US" dirty="0" smtClean="0"/>
          </a:p>
          <a:p>
            <a:pPr lvl="1"/>
            <a:r>
              <a:rPr lang="en-US" i="1" dirty="0" smtClean="0"/>
              <a:t>Precise, Detailed Information</a:t>
            </a:r>
            <a:endParaRPr lang="en-US" dirty="0" smtClean="0"/>
          </a:p>
          <a:p>
            <a:pPr lvl="1"/>
            <a:r>
              <a:rPr lang="en-US" i="1" dirty="0" smtClean="0"/>
              <a:t>Reliable, Failsafe Systems</a:t>
            </a:r>
            <a:endParaRPr lang="en-US" dirty="0" smtClean="0"/>
          </a:p>
          <a:p>
            <a:pPr lvl="1"/>
            <a:r>
              <a:rPr lang="en-US" i="1" dirty="0" smtClean="0"/>
              <a:t>Formalized systems</a:t>
            </a:r>
            <a:endParaRPr lang="en-US" dirty="0" smtClean="0"/>
          </a:p>
          <a:p>
            <a:pPr lvl="1"/>
            <a:r>
              <a:rPr lang="en-US" i="1" dirty="0" smtClean="0"/>
              <a:t>Stable Systems</a:t>
            </a:r>
            <a:endParaRPr lang="en-US" dirty="0" smtClean="0"/>
          </a:p>
          <a:p>
            <a:pPr lvl="1"/>
            <a:r>
              <a:rPr lang="en-US" i="1" dirty="0" err="1" smtClean="0"/>
              <a:t>Routinized</a:t>
            </a:r>
            <a:r>
              <a:rPr lang="en-US" i="1" dirty="0" smtClean="0"/>
              <a:t>, Scheduled, periodic Systems</a:t>
            </a:r>
            <a:endParaRPr lang="en-US" dirty="0" smtClean="0"/>
          </a:p>
          <a:p>
            <a:pPr lvl="1"/>
            <a:r>
              <a:rPr lang="en-US" i="1" dirty="0" smtClean="0"/>
              <a:t>Standardized Systems</a:t>
            </a:r>
            <a:endParaRPr lang="en-US" dirty="0" smtClean="0"/>
          </a:p>
          <a:p>
            <a:pPr lvl="1"/>
            <a:r>
              <a:rPr lang="en-US" i="1" dirty="0" smtClean="0"/>
              <a:t>Structured Systems</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 </a:t>
            </a:r>
          </a:p>
          <a:p>
            <a:endParaRPr lang="en-US" dirty="0" smtClean="0"/>
          </a:p>
          <a:p>
            <a:endParaRPr lang="en-US" dirty="0" smtClean="0"/>
          </a:p>
          <a:p>
            <a:endParaRPr lang="en-US" dirty="0" smtClean="0"/>
          </a:p>
          <a:p>
            <a:r>
              <a:rPr lang="en-US" dirty="0" smtClean="0"/>
              <a:t>This presentation is </a:t>
            </a:r>
            <a:r>
              <a:rPr lang="en-US" u="sng" dirty="0" smtClean="0"/>
              <a:t>NOT</a:t>
            </a:r>
            <a:r>
              <a:rPr lang="en-US" dirty="0" smtClean="0"/>
              <a:t> about the underlying </a:t>
            </a:r>
            <a:r>
              <a:rPr lang="en-US" u="sng" dirty="0" smtClean="0"/>
              <a:t>technology</a:t>
            </a:r>
            <a:r>
              <a:rPr lang="en-US" dirty="0" smtClean="0"/>
              <a:t> of a Service Oriented Architecture</a:t>
            </a:r>
          </a:p>
        </p:txBody>
      </p:sp>
      <p:pic>
        <p:nvPicPr>
          <p:cNvPr id="4" name="Picture 3" descr="Educause.bmp"/>
          <p:cNvPicPr>
            <a:picLocks noChangeAspect="1"/>
          </p:cNvPicPr>
          <p:nvPr/>
        </p:nvPicPr>
        <p:blipFill>
          <a:blip r:embed="rId3"/>
          <a:stretch>
            <a:fillRect/>
          </a:stretch>
        </p:blipFill>
        <p:spPr>
          <a:xfrm>
            <a:off x="762000" y="1752600"/>
            <a:ext cx="8001000" cy="22075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Culture Questionnaire</a:t>
            </a:r>
            <a:endParaRPr lang="en-US" dirty="0"/>
          </a:p>
        </p:txBody>
      </p:sp>
      <p:sp>
        <p:nvSpPr>
          <p:cNvPr id="5" name="Rectangle 4"/>
          <p:cNvSpPr/>
          <p:nvPr/>
        </p:nvSpPr>
        <p:spPr>
          <a:xfrm>
            <a:off x="0" y="1785878"/>
            <a:ext cx="9144000" cy="3693319"/>
          </a:xfrm>
          <a:prstGeom prst="rect">
            <a:avLst/>
          </a:prstGeom>
        </p:spPr>
        <p:txBody>
          <a:bodyPr wrap="square">
            <a:spAutoFit/>
          </a:bodyPr>
          <a:lstStyle/>
          <a:p>
            <a:pPr marL="457200" indent="-457200">
              <a:buFont typeface="+mj-lt"/>
              <a:buAutoNum type="arabicPeriod"/>
            </a:pPr>
            <a:r>
              <a:rPr lang="en-US" sz="2400" dirty="0" smtClean="0">
                <a:solidFill>
                  <a:schemeClr val="tx2"/>
                </a:solidFill>
                <a:latin typeface="Times New Roman"/>
              </a:rPr>
              <a:t>Provides support for creative thinking</a:t>
            </a:r>
            <a:r>
              <a:rPr lang="en-US" sz="2400" dirty="0" smtClean="0">
                <a:solidFill>
                  <a:schemeClr val="tx2"/>
                </a:solidFill>
                <a:latin typeface="Times New Roman"/>
              </a:rPr>
              <a:t>. (A)</a:t>
            </a:r>
            <a:r>
              <a:rPr lang="en-US" sz="2400" dirty="0" smtClean="0">
                <a:solidFill>
                  <a:schemeClr val="tx2"/>
                </a:solidFill>
                <a:latin typeface="Times New Roman"/>
              </a:rPr>
              <a:t>	</a:t>
            </a:r>
          </a:p>
          <a:p>
            <a:pPr marL="457200" indent="-457200">
              <a:buFont typeface="+mj-lt"/>
              <a:buAutoNum type="arabicPeriod"/>
            </a:pPr>
            <a:r>
              <a:rPr lang="en-US" sz="2400" dirty="0" smtClean="0">
                <a:solidFill>
                  <a:schemeClr val="tx2"/>
                </a:solidFill>
                <a:latin typeface="Times New Roman"/>
              </a:rPr>
              <a:t>Enhances control processes within the organization in order to link better with the external world</a:t>
            </a:r>
            <a:r>
              <a:rPr lang="en-US" sz="2400" dirty="0" smtClean="0">
                <a:solidFill>
                  <a:schemeClr val="tx2"/>
                </a:solidFill>
                <a:latin typeface="Times New Roman"/>
              </a:rPr>
              <a:t>. (D)</a:t>
            </a:r>
            <a:r>
              <a:rPr lang="en-US" sz="2400" dirty="0" smtClean="0">
                <a:solidFill>
                  <a:schemeClr val="tx2"/>
                </a:solidFill>
                <a:latin typeface="Times New Roman"/>
              </a:rPr>
              <a:t>	</a:t>
            </a:r>
          </a:p>
          <a:p>
            <a:pPr marL="457200" indent="-457200">
              <a:buFont typeface="+mj-lt"/>
              <a:buAutoNum type="arabicPeriod"/>
            </a:pPr>
            <a:r>
              <a:rPr lang="en-US" sz="2400" dirty="0" smtClean="0">
                <a:solidFill>
                  <a:schemeClr val="tx2"/>
                </a:solidFill>
                <a:latin typeface="Times New Roman"/>
              </a:rPr>
              <a:t>Enhances dialog between our enterprise and external business partners, vendors, and customers</a:t>
            </a:r>
            <a:r>
              <a:rPr lang="en-US" sz="2400" dirty="0" smtClean="0">
                <a:solidFill>
                  <a:schemeClr val="tx2"/>
                </a:solidFill>
                <a:latin typeface="Times New Roman"/>
              </a:rPr>
              <a:t>. (B)</a:t>
            </a:r>
            <a:r>
              <a:rPr lang="en-US" sz="2400" dirty="0" smtClean="0">
                <a:solidFill>
                  <a:schemeClr val="tx2"/>
                </a:solidFill>
                <a:latin typeface="Times New Roman"/>
              </a:rPr>
              <a:t>	</a:t>
            </a:r>
          </a:p>
          <a:p>
            <a:pPr marL="457200" indent="-457200">
              <a:buFont typeface="+mj-lt"/>
              <a:buAutoNum type="arabicPeriod"/>
            </a:pPr>
            <a:r>
              <a:rPr lang="en-US" sz="2400" dirty="0" smtClean="0">
                <a:solidFill>
                  <a:schemeClr val="tx2"/>
                </a:solidFill>
                <a:latin typeface="Times New Roman"/>
              </a:rPr>
              <a:t>Provides flexibility to work outside of a standard optimization approach. 	</a:t>
            </a:r>
            <a:r>
              <a:rPr lang="en-US" sz="2400" dirty="0" smtClean="0">
                <a:solidFill>
                  <a:schemeClr val="tx2"/>
                </a:solidFill>
                <a:latin typeface="Times New Roman"/>
              </a:rPr>
              <a:t>(A)</a:t>
            </a:r>
            <a:endParaRPr lang="en-US" sz="2400" dirty="0" smtClean="0">
              <a:solidFill>
                <a:schemeClr val="tx2"/>
              </a:solidFill>
              <a:latin typeface="Times New Roman"/>
            </a:endParaRPr>
          </a:p>
          <a:p>
            <a:pPr marL="457200" indent="-457200">
              <a:buFont typeface="+mj-lt"/>
              <a:buAutoNum type="arabicPeriod"/>
            </a:pPr>
            <a:r>
              <a:rPr lang="en-US" sz="2400" dirty="0" smtClean="0">
                <a:solidFill>
                  <a:schemeClr val="tx2"/>
                </a:solidFill>
                <a:latin typeface="Times New Roman"/>
              </a:rPr>
              <a:t>Allow freedom from conceptual models of customer </a:t>
            </a:r>
            <a:r>
              <a:rPr lang="en-US" sz="2400" dirty="0" smtClean="0">
                <a:solidFill>
                  <a:schemeClr val="tx2"/>
                </a:solidFill>
                <a:latin typeface="Times New Roman"/>
              </a:rPr>
              <a:t>behavior (A)</a:t>
            </a:r>
            <a:endParaRPr lang="en-US" sz="2400" dirty="0" smtClean="0">
              <a:solidFill>
                <a:schemeClr val="tx2"/>
              </a:solidFill>
              <a:latin typeface="Times New Roman"/>
            </a:endParaRPr>
          </a:p>
          <a:p>
            <a:pPr marL="457200" indent="-457200">
              <a:buFont typeface="+mj-lt"/>
              <a:buAutoNum type="arabicPeriod"/>
            </a:pPr>
            <a:r>
              <a:rPr lang="en-US" sz="2400" dirty="0" smtClean="0">
                <a:solidFill>
                  <a:schemeClr val="tx2"/>
                </a:solidFill>
                <a:latin typeface="Times New Roman"/>
              </a:rPr>
              <a:t>Supports group decision making within the organization</a:t>
            </a:r>
            <a:r>
              <a:rPr lang="en-US" sz="2400" dirty="0" smtClean="0">
                <a:solidFill>
                  <a:schemeClr val="tx2"/>
                </a:solidFill>
                <a:latin typeface="Times New Roman"/>
              </a:rPr>
              <a:t>. (D)</a:t>
            </a:r>
            <a:r>
              <a:rPr lang="en-US" dirty="0" smtClean="0">
                <a:latin typeface="Times New Roman"/>
              </a:rPr>
              <a:t/>
            </a:r>
            <a:br>
              <a:rPr lang="en-US" dirty="0" smtClean="0">
                <a:latin typeface="Times New Roman"/>
              </a:rPr>
            </a:br>
            <a:r>
              <a:rPr lang="en-US" dirty="0" smtClean="0">
                <a:latin typeface="Times New Roman"/>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Culture Questionnaire </a:t>
            </a:r>
            <a:r>
              <a:rPr lang="en-US" sz="2400" dirty="0" smtClean="0"/>
              <a:t>(cont.)</a:t>
            </a:r>
            <a:endParaRPr lang="en-US" sz="2400" dirty="0"/>
          </a:p>
        </p:txBody>
      </p:sp>
      <p:sp>
        <p:nvSpPr>
          <p:cNvPr id="5" name="Rectangle 4"/>
          <p:cNvSpPr/>
          <p:nvPr/>
        </p:nvSpPr>
        <p:spPr>
          <a:xfrm>
            <a:off x="0" y="1785878"/>
            <a:ext cx="9144000" cy="4524315"/>
          </a:xfrm>
          <a:prstGeom prst="rect">
            <a:avLst/>
          </a:prstGeom>
        </p:spPr>
        <p:txBody>
          <a:bodyPr wrap="square">
            <a:spAutoFit/>
          </a:bodyPr>
          <a:lstStyle/>
          <a:p>
            <a:pPr marL="514350" indent="-514350">
              <a:buFont typeface="+mj-lt"/>
              <a:buAutoNum type="arabicPeriod" startAt="7"/>
            </a:pPr>
            <a:r>
              <a:rPr lang="en-US" sz="2400" dirty="0" smtClean="0">
                <a:solidFill>
                  <a:schemeClr val="tx2"/>
                </a:solidFill>
                <a:latin typeface="Times New Roman"/>
              </a:rPr>
              <a:t>Increases internal monitoring of processes, performance, and/or production</a:t>
            </a:r>
            <a:r>
              <a:rPr lang="en-US" sz="2400" dirty="0" smtClean="0">
                <a:solidFill>
                  <a:schemeClr val="tx2"/>
                </a:solidFill>
                <a:latin typeface="Times New Roman"/>
              </a:rPr>
              <a:t>.. (D)</a:t>
            </a:r>
            <a:endParaRPr lang="en-US" sz="2400" dirty="0" smtClean="0">
              <a:solidFill>
                <a:schemeClr val="tx2"/>
              </a:solidFill>
              <a:latin typeface="Times New Roman"/>
            </a:endParaRPr>
          </a:p>
          <a:p>
            <a:pPr marL="514350" indent="-514350">
              <a:buFont typeface="+mj-lt"/>
              <a:buAutoNum type="arabicPeriod" startAt="7"/>
            </a:pPr>
            <a:r>
              <a:rPr lang="en-US" sz="2400" dirty="0" smtClean="0">
                <a:solidFill>
                  <a:schemeClr val="tx2"/>
                </a:solidFill>
                <a:latin typeface="Times New Roman"/>
              </a:rPr>
              <a:t>Helps optimize processes and procedures by identifying where the company’s resources are not being used effectively</a:t>
            </a:r>
            <a:r>
              <a:rPr lang="en-US" sz="2400" dirty="0" smtClean="0">
                <a:solidFill>
                  <a:schemeClr val="tx2"/>
                </a:solidFill>
                <a:latin typeface="Times New Roman"/>
              </a:rPr>
              <a:t>. (C)</a:t>
            </a:r>
            <a:endParaRPr lang="en-US" sz="2400" dirty="0" smtClean="0">
              <a:solidFill>
                <a:schemeClr val="tx2"/>
              </a:solidFill>
              <a:latin typeface="Times New Roman"/>
            </a:endParaRPr>
          </a:p>
          <a:p>
            <a:pPr marL="514350" indent="-514350">
              <a:buFont typeface="+mj-lt"/>
              <a:buAutoNum type="arabicPeriod" startAt="7"/>
            </a:pPr>
            <a:r>
              <a:rPr lang="en-US" sz="2400" dirty="0" smtClean="0">
                <a:solidFill>
                  <a:schemeClr val="tx2"/>
                </a:solidFill>
                <a:latin typeface="Times New Roman"/>
              </a:rPr>
              <a:t>Provides for extra-organizational scanning needed for effective internal decisions</a:t>
            </a:r>
            <a:r>
              <a:rPr lang="en-US" sz="2400" dirty="0" smtClean="0">
                <a:solidFill>
                  <a:schemeClr val="tx2"/>
                </a:solidFill>
                <a:latin typeface="Times New Roman"/>
              </a:rPr>
              <a:t>.. (B)</a:t>
            </a:r>
            <a:r>
              <a:rPr lang="en-US" sz="2400" dirty="0" smtClean="0">
                <a:solidFill>
                  <a:schemeClr val="tx2"/>
                </a:solidFill>
                <a:latin typeface="Times New Roman"/>
              </a:rPr>
              <a:t>	</a:t>
            </a:r>
          </a:p>
          <a:p>
            <a:pPr marL="514350" indent="-514350">
              <a:buFont typeface="+mj-lt"/>
              <a:buAutoNum type="arabicPeriod" startAt="7"/>
            </a:pPr>
            <a:r>
              <a:rPr lang="en-US" sz="2400" dirty="0" smtClean="0">
                <a:solidFill>
                  <a:schemeClr val="tx2"/>
                </a:solidFill>
                <a:latin typeface="Times New Roman"/>
              </a:rPr>
              <a:t>Analyzes how an external event can impact the outcome of an internal process.	</a:t>
            </a:r>
            <a:r>
              <a:rPr lang="en-US" sz="2400" dirty="0" smtClean="0">
                <a:solidFill>
                  <a:schemeClr val="tx2"/>
                </a:solidFill>
                <a:latin typeface="Times New Roman"/>
              </a:rPr>
              <a:t>(C)</a:t>
            </a:r>
            <a:endParaRPr lang="en-US" sz="2400" dirty="0" smtClean="0">
              <a:solidFill>
                <a:schemeClr val="tx2"/>
              </a:solidFill>
              <a:latin typeface="Times New Roman"/>
            </a:endParaRPr>
          </a:p>
          <a:p>
            <a:pPr marL="514350" indent="-514350">
              <a:buFont typeface="+mj-lt"/>
              <a:buAutoNum type="arabicPeriod" startAt="7"/>
            </a:pPr>
            <a:r>
              <a:rPr lang="en-US" sz="2400" dirty="0" smtClean="0">
                <a:solidFill>
                  <a:schemeClr val="tx2"/>
                </a:solidFill>
                <a:latin typeface="Times New Roman"/>
              </a:rPr>
              <a:t>Generates conceptual ways to look at the market and/or customers</a:t>
            </a:r>
            <a:r>
              <a:rPr lang="en-US" sz="2400" dirty="0" smtClean="0">
                <a:solidFill>
                  <a:schemeClr val="tx2"/>
                </a:solidFill>
                <a:latin typeface="Times New Roman"/>
              </a:rPr>
              <a:t>. (B) </a:t>
            </a:r>
            <a:r>
              <a:rPr lang="en-US" sz="2400" dirty="0" smtClean="0">
                <a:solidFill>
                  <a:schemeClr val="tx2"/>
                </a:solidFill>
                <a:latin typeface="Times New Roman"/>
              </a:rPr>
              <a:t>	</a:t>
            </a:r>
          </a:p>
          <a:p>
            <a:pPr marL="514350" indent="-514350">
              <a:buFont typeface="+mj-lt"/>
              <a:buAutoNum type="arabicPeriod" startAt="7"/>
            </a:pPr>
            <a:r>
              <a:rPr lang="en-US" sz="2400" dirty="0" smtClean="0">
                <a:solidFill>
                  <a:schemeClr val="tx2"/>
                </a:solidFill>
                <a:latin typeface="Times New Roman"/>
              </a:rPr>
              <a:t>Provoking different interpretations so that meaningful debate and creative thinking can occur for how to deal with external issues</a:t>
            </a:r>
            <a:r>
              <a:rPr lang="en-US" sz="2400" dirty="0" smtClean="0">
                <a:solidFill>
                  <a:schemeClr val="tx2"/>
                </a:solidFill>
                <a:latin typeface="Times New Roman"/>
              </a:rPr>
              <a:t>. (C)</a:t>
            </a:r>
            <a:endParaRPr lang="en-US" dirty="0" smtClean="0">
              <a:solidFill>
                <a:schemeClr val="tx2"/>
              </a:solidFill>
              <a:latin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74638"/>
            <a:ext cx="9144000" cy="1143000"/>
          </a:xfrm>
        </p:spPr>
        <p:txBody>
          <a:bodyPr/>
          <a:lstStyle/>
          <a:p>
            <a:r>
              <a:rPr lang="en-US" dirty="0" smtClean="0"/>
              <a:t>Organization </a:t>
            </a:r>
            <a:r>
              <a:rPr lang="en-US" dirty="0" err="1" smtClean="0"/>
              <a:t>vs</a:t>
            </a:r>
            <a:r>
              <a:rPr lang="en-US" dirty="0" smtClean="0"/>
              <a:t> Data Warehouse</a:t>
            </a:r>
            <a:endParaRPr lang="en-US" dirty="0"/>
          </a:p>
        </p:txBody>
      </p:sp>
      <p:sp>
        <p:nvSpPr>
          <p:cNvPr id="8" name="Text Placeholder 7"/>
          <p:cNvSpPr>
            <a:spLocks noGrp="1"/>
          </p:cNvSpPr>
          <p:nvPr>
            <p:ph type="body" idx="1"/>
          </p:nvPr>
        </p:nvSpPr>
        <p:spPr/>
        <p:txBody>
          <a:bodyPr/>
          <a:lstStyle/>
          <a:p>
            <a:r>
              <a:rPr lang="en-US" dirty="0" smtClean="0"/>
              <a:t>Bank, Retailer, Insurance </a:t>
            </a:r>
            <a:endParaRPr lang="en-US" dirty="0"/>
          </a:p>
        </p:txBody>
      </p:sp>
      <p:sp>
        <p:nvSpPr>
          <p:cNvPr id="10" name="Text Placeholder 9"/>
          <p:cNvSpPr>
            <a:spLocks noGrp="1"/>
          </p:cNvSpPr>
          <p:nvPr>
            <p:ph type="body" sz="quarter" idx="3"/>
          </p:nvPr>
        </p:nvSpPr>
        <p:spPr/>
        <p:txBody>
          <a:bodyPr/>
          <a:lstStyle/>
          <a:p>
            <a:r>
              <a:rPr lang="en-US" dirty="0" smtClean="0"/>
              <a:t>Data Warehouse</a:t>
            </a:r>
            <a:endParaRPr lang="en-US" dirty="0"/>
          </a:p>
        </p:txBody>
      </p:sp>
      <p:pic>
        <p:nvPicPr>
          <p:cNvPr id="12" name="Picture 2"/>
          <p:cNvPicPr>
            <a:picLocks noChangeAspect="1" noChangeArrowheads="1"/>
          </p:cNvPicPr>
          <p:nvPr/>
        </p:nvPicPr>
        <p:blipFill>
          <a:blip r:embed="rId3" cstate="print"/>
          <a:srcRect/>
          <a:stretch>
            <a:fillRect/>
          </a:stretch>
        </p:blipFill>
        <p:spPr bwMode="auto">
          <a:xfrm rot="5400000">
            <a:off x="429921" y="2160881"/>
            <a:ext cx="4038598" cy="4136439"/>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rot="5400000">
            <a:off x="4751681" y="2160881"/>
            <a:ext cx="4038598" cy="4136439"/>
          </a:xfrm>
          <a:prstGeom prst="rect">
            <a:avLst/>
          </a:prstGeom>
          <a:noFill/>
          <a:ln w="9525">
            <a:noFill/>
            <a:miter lim="800000"/>
            <a:headEnd/>
            <a:tailEnd/>
          </a:ln>
          <a:effectLst/>
        </p:spPr>
      </p:pic>
      <p:sp>
        <p:nvSpPr>
          <p:cNvPr id="16" name="Freeform 15"/>
          <p:cNvSpPr/>
          <p:nvPr/>
        </p:nvSpPr>
        <p:spPr bwMode="auto">
          <a:xfrm>
            <a:off x="1039906" y="3675529"/>
            <a:ext cx="1972235" cy="1954306"/>
          </a:xfrm>
          <a:custGeom>
            <a:avLst/>
            <a:gdLst>
              <a:gd name="connsiteX0" fmla="*/ 0 w 1972235"/>
              <a:gd name="connsiteY0" fmla="*/ 1954306 h 1954306"/>
              <a:gd name="connsiteX1" fmla="*/ 842682 w 1972235"/>
              <a:gd name="connsiteY1" fmla="*/ 0 h 1954306"/>
              <a:gd name="connsiteX2" fmla="*/ 1703294 w 1972235"/>
              <a:gd name="connsiteY2" fmla="*/ 286871 h 1954306"/>
              <a:gd name="connsiteX3" fmla="*/ 1972235 w 1972235"/>
              <a:gd name="connsiteY3" fmla="*/ 1201271 h 1954306"/>
              <a:gd name="connsiteX4" fmla="*/ 35859 w 1972235"/>
              <a:gd name="connsiteY4" fmla="*/ 1900518 h 1954306"/>
              <a:gd name="connsiteX5" fmla="*/ 17929 w 1972235"/>
              <a:gd name="connsiteY5" fmla="*/ 1882589 h 1954306"/>
              <a:gd name="connsiteX6" fmla="*/ 17929 w 1972235"/>
              <a:gd name="connsiteY6" fmla="*/ 1882589 h 1954306"/>
              <a:gd name="connsiteX7" fmla="*/ 17929 w 1972235"/>
              <a:gd name="connsiteY7" fmla="*/ 1882589 h 1954306"/>
              <a:gd name="connsiteX8" fmla="*/ 17929 w 1972235"/>
              <a:gd name="connsiteY8" fmla="*/ 1900518 h 195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2235" h="1954306">
                <a:moveTo>
                  <a:pt x="0" y="1954306"/>
                </a:moveTo>
                <a:lnTo>
                  <a:pt x="842682" y="0"/>
                </a:lnTo>
                <a:lnTo>
                  <a:pt x="1703294" y="286871"/>
                </a:lnTo>
                <a:lnTo>
                  <a:pt x="1972235" y="1201271"/>
                </a:lnTo>
                <a:lnTo>
                  <a:pt x="35859" y="1900518"/>
                </a:lnTo>
                <a:lnTo>
                  <a:pt x="17929" y="1882589"/>
                </a:lnTo>
                <a:lnTo>
                  <a:pt x="17929" y="1882589"/>
                </a:lnTo>
                <a:lnTo>
                  <a:pt x="17929" y="1882589"/>
                </a:lnTo>
                <a:lnTo>
                  <a:pt x="17929" y="1900518"/>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7" name="Freeform 16"/>
          <p:cNvSpPr/>
          <p:nvPr/>
        </p:nvSpPr>
        <p:spPr bwMode="auto">
          <a:xfrm rot="16200000">
            <a:off x="5970494" y="2868707"/>
            <a:ext cx="1739153" cy="1792941"/>
          </a:xfrm>
          <a:custGeom>
            <a:avLst/>
            <a:gdLst>
              <a:gd name="connsiteX0" fmla="*/ 1739153 w 1739153"/>
              <a:gd name="connsiteY0" fmla="*/ 1703294 h 1792941"/>
              <a:gd name="connsiteX1" fmla="*/ 0 w 1739153"/>
              <a:gd name="connsiteY1" fmla="*/ 1165412 h 1792941"/>
              <a:gd name="connsiteX2" fmla="*/ 322729 w 1739153"/>
              <a:gd name="connsiteY2" fmla="*/ 268941 h 1792941"/>
              <a:gd name="connsiteX3" fmla="*/ 1201270 w 1739153"/>
              <a:gd name="connsiteY3" fmla="*/ 0 h 1792941"/>
              <a:gd name="connsiteX4" fmla="*/ 1739153 w 1739153"/>
              <a:gd name="connsiteY4" fmla="*/ 1792941 h 179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153" h="1792941">
                <a:moveTo>
                  <a:pt x="1739153" y="1703294"/>
                </a:moveTo>
                <a:lnTo>
                  <a:pt x="0" y="1165412"/>
                </a:lnTo>
                <a:lnTo>
                  <a:pt x="322729" y="268941"/>
                </a:lnTo>
                <a:lnTo>
                  <a:pt x="1201270" y="0"/>
                </a:lnTo>
                <a:lnTo>
                  <a:pt x="1739153" y="1792941"/>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sz="3600" dirty="0" smtClean="0"/>
              <a:t>Cultural Impact of Data Warehouse</a:t>
            </a:r>
            <a:endParaRPr lang="en-US" sz="3600" dirty="0"/>
          </a:p>
        </p:txBody>
      </p:sp>
      <p:pic>
        <p:nvPicPr>
          <p:cNvPr id="2050" name="Picture 2"/>
          <p:cNvPicPr>
            <a:picLocks noChangeAspect="1" noChangeArrowheads="1"/>
          </p:cNvPicPr>
          <p:nvPr/>
        </p:nvPicPr>
        <p:blipFill>
          <a:blip r:embed="rId3"/>
          <a:srcRect/>
          <a:stretch>
            <a:fillRect/>
          </a:stretch>
        </p:blipFill>
        <p:spPr bwMode="auto">
          <a:xfrm>
            <a:off x="152400" y="1234282"/>
            <a:ext cx="8684301" cy="5623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Data </a:t>
            </a:r>
            <a:r>
              <a:rPr lang="en-US" dirty="0" err="1" smtClean="0"/>
              <a:t>vs</a:t>
            </a:r>
            <a:r>
              <a:rPr lang="en-US" dirty="0" smtClean="0"/>
              <a:t> Service Architectures</a:t>
            </a:r>
            <a:endParaRPr lang="en-US" dirty="0"/>
          </a:p>
        </p:txBody>
      </p:sp>
      <p:sp>
        <p:nvSpPr>
          <p:cNvPr id="8" name="Text Placeholder 7"/>
          <p:cNvSpPr>
            <a:spLocks noGrp="1"/>
          </p:cNvSpPr>
          <p:nvPr>
            <p:ph type="body" idx="1"/>
          </p:nvPr>
        </p:nvSpPr>
        <p:spPr/>
        <p:txBody>
          <a:bodyPr/>
          <a:lstStyle/>
          <a:p>
            <a:r>
              <a:rPr lang="en-US" dirty="0" smtClean="0"/>
              <a:t>Data Oriented</a:t>
            </a:r>
            <a:endParaRPr lang="en-US" dirty="0"/>
          </a:p>
        </p:txBody>
      </p:sp>
      <p:sp>
        <p:nvSpPr>
          <p:cNvPr id="10" name="Text Placeholder 9"/>
          <p:cNvSpPr>
            <a:spLocks noGrp="1"/>
          </p:cNvSpPr>
          <p:nvPr>
            <p:ph type="body" sz="quarter" idx="3"/>
          </p:nvPr>
        </p:nvSpPr>
        <p:spPr/>
        <p:txBody>
          <a:bodyPr/>
          <a:lstStyle/>
          <a:p>
            <a:r>
              <a:rPr lang="en-US" dirty="0" smtClean="0"/>
              <a:t>Service Oriented</a:t>
            </a:r>
            <a:endParaRPr lang="en-US" dirty="0"/>
          </a:p>
        </p:txBody>
      </p:sp>
      <p:pic>
        <p:nvPicPr>
          <p:cNvPr id="12" name="Picture 2"/>
          <p:cNvPicPr>
            <a:picLocks noChangeAspect="1" noChangeArrowheads="1"/>
          </p:cNvPicPr>
          <p:nvPr/>
        </p:nvPicPr>
        <p:blipFill>
          <a:blip r:embed="rId3" cstate="print"/>
          <a:srcRect/>
          <a:stretch>
            <a:fillRect/>
          </a:stretch>
        </p:blipFill>
        <p:spPr bwMode="auto">
          <a:xfrm rot="5400000">
            <a:off x="429921" y="2160881"/>
            <a:ext cx="4038598" cy="4136439"/>
          </a:xfrm>
          <a:prstGeom prst="rect">
            <a:avLst/>
          </a:prstGeom>
          <a:noFill/>
          <a:ln w="9525">
            <a:noFill/>
            <a:miter lim="800000"/>
            <a:headEnd/>
            <a:tailEnd/>
          </a:ln>
          <a:effectLst/>
        </p:spPr>
      </p:pic>
      <p:pic>
        <p:nvPicPr>
          <p:cNvPr id="13" name="Picture 2"/>
          <p:cNvPicPr>
            <a:picLocks noChangeAspect="1" noChangeArrowheads="1"/>
          </p:cNvPicPr>
          <p:nvPr/>
        </p:nvPicPr>
        <p:blipFill>
          <a:blip r:embed="rId3" cstate="print"/>
          <a:srcRect/>
          <a:stretch>
            <a:fillRect/>
          </a:stretch>
        </p:blipFill>
        <p:spPr bwMode="auto">
          <a:xfrm rot="5400000">
            <a:off x="4751681" y="2160881"/>
            <a:ext cx="4038598" cy="4136439"/>
          </a:xfrm>
          <a:prstGeom prst="rect">
            <a:avLst/>
          </a:prstGeom>
          <a:noFill/>
          <a:ln w="9525">
            <a:noFill/>
            <a:miter lim="800000"/>
            <a:headEnd/>
            <a:tailEnd/>
          </a:ln>
          <a:effectLst/>
        </p:spPr>
      </p:pic>
      <p:sp>
        <p:nvSpPr>
          <p:cNvPr id="16" name="Freeform 15"/>
          <p:cNvSpPr/>
          <p:nvPr/>
        </p:nvSpPr>
        <p:spPr bwMode="auto">
          <a:xfrm>
            <a:off x="1039906" y="3675529"/>
            <a:ext cx="1972235" cy="1954306"/>
          </a:xfrm>
          <a:custGeom>
            <a:avLst/>
            <a:gdLst>
              <a:gd name="connsiteX0" fmla="*/ 0 w 1972235"/>
              <a:gd name="connsiteY0" fmla="*/ 1954306 h 1954306"/>
              <a:gd name="connsiteX1" fmla="*/ 842682 w 1972235"/>
              <a:gd name="connsiteY1" fmla="*/ 0 h 1954306"/>
              <a:gd name="connsiteX2" fmla="*/ 1703294 w 1972235"/>
              <a:gd name="connsiteY2" fmla="*/ 286871 h 1954306"/>
              <a:gd name="connsiteX3" fmla="*/ 1972235 w 1972235"/>
              <a:gd name="connsiteY3" fmla="*/ 1201271 h 1954306"/>
              <a:gd name="connsiteX4" fmla="*/ 35859 w 1972235"/>
              <a:gd name="connsiteY4" fmla="*/ 1900518 h 1954306"/>
              <a:gd name="connsiteX5" fmla="*/ 17929 w 1972235"/>
              <a:gd name="connsiteY5" fmla="*/ 1882589 h 1954306"/>
              <a:gd name="connsiteX6" fmla="*/ 17929 w 1972235"/>
              <a:gd name="connsiteY6" fmla="*/ 1882589 h 1954306"/>
              <a:gd name="connsiteX7" fmla="*/ 17929 w 1972235"/>
              <a:gd name="connsiteY7" fmla="*/ 1882589 h 1954306"/>
              <a:gd name="connsiteX8" fmla="*/ 17929 w 1972235"/>
              <a:gd name="connsiteY8" fmla="*/ 1900518 h 195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2235" h="1954306">
                <a:moveTo>
                  <a:pt x="0" y="1954306"/>
                </a:moveTo>
                <a:lnTo>
                  <a:pt x="842682" y="0"/>
                </a:lnTo>
                <a:lnTo>
                  <a:pt x="1703294" y="286871"/>
                </a:lnTo>
                <a:lnTo>
                  <a:pt x="1972235" y="1201271"/>
                </a:lnTo>
                <a:lnTo>
                  <a:pt x="35859" y="1900518"/>
                </a:lnTo>
                <a:lnTo>
                  <a:pt x="17929" y="1882589"/>
                </a:lnTo>
                <a:lnTo>
                  <a:pt x="17929" y="1882589"/>
                </a:lnTo>
                <a:lnTo>
                  <a:pt x="17929" y="1882589"/>
                </a:lnTo>
                <a:lnTo>
                  <a:pt x="17929" y="1900518"/>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7" name="Freeform 16"/>
          <p:cNvSpPr/>
          <p:nvPr/>
        </p:nvSpPr>
        <p:spPr bwMode="auto">
          <a:xfrm>
            <a:off x="6167718" y="3657600"/>
            <a:ext cx="1739153" cy="1792941"/>
          </a:xfrm>
          <a:custGeom>
            <a:avLst/>
            <a:gdLst>
              <a:gd name="connsiteX0" fmla="*/ 1739153 w 1739153"/>
              <a:gd name="connsiteY0" fmla="*/ 1703294 h 1792941"/>
              <a:gd name="connsiteX1" fmla="*/ 0 w 1739153"/>
              <a:gd name="connsiteY1" fmla="*/ 1165412 h 1792941"/>
              <a:gd name="connsiteX2" fmla="*/ 322729 w 1739153"/>
              <a:gd name="connsiteY2" fmla="*/ 268941 h 1792941"/>
              <a:gd name="connsiteX3" fmla="*/ 1201270 w 1739153"/>
              <a:gd name="connsiteY3" fmla="*/ 0 h 1792941"/>
              <a:gd name="connsiteX4" fmla="*/ 1739153 w 1739153"/>
              <a:gd name="connsiteY4" fmla="*/ 1792941 h 1792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153" h="1792941">
                <a:moveTo>
                  <a:pt x="1739153" y="1703294"/>
                </a:moveTo>
                <a:lnTo>
                  <a:pt x="0" y="1165412"/>
                </a:lnTo>
                <a:lnTo>
                  <a:pt x="322729" y="268941"/>
                </a:lnTo>
                <a:lnTo>
                  <a:pt x="1201270" y="0"/>
                </a:lnTo>
                <a:lnTo>
                  <a:pt x="1739153" y="1792941"/>
                </a:ln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96"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dirty="0" smtClean="0"/>
              <a:t>The Paradox</a:t>
            </a:r>
            <a:endParaRPr lang="en-US" dirty="0"/>
          </a:p>
        </p:txBody>
      </p:sp>
      <p:sp>
        <p:nvSpPr>
          <p:cNvPr id="191491" name="Rectangle 3"/>
          <p:cNvSpPr>
            <a:spLocks noGrp="1" noChangeArrowheads="1"/>
          </p:cNvSpPr>
          <p:nvPr>
            <p:ph idx="1"/>
          </p:nvPr>
        </p:nvSpPr>
        <p:spPr>
          <a:xfrm>
            <a:off x="457200" y="1981200"/>
            <a:ext cx="8229600" cy="4419600"/>
          </a:xfrm>
        </p:spPr>
        <p:txBody>
          <a:bodyPr>
            <a:normAutofit fontScale="92500"/>
          </a:bodyPr>
          <a:lstStyle/>
          <a:p>
            <a:r>
              <a:rPr lang="en-US" dirty="0" smtClean="0"/>
              <a:t>We adopt an IT because we want to change something about the way we do things. </a:t>
            </a:r>
          </a:p>
          <a:p>
            <a:r>
              <a:rPr lang="en-US" dirty="0" smtClean="0"/>
              <a:t>Applications </a:t>
            </a:r>
            <a:r>
              <a:rPr lang="en-US" dirty="0"/>
              <a:t>of IT reflect the culture of the people who create and use them. </a:t>
            </a:r>
          </a:p>
          <a:p>
            <a:r>
              <a:rPr lang="en-US" dirty="0" smtClean="0"/>
              <a:t>Adopting a new or different IT provokes </a:t>
            </a:r>
            <a:r>
              <a:rPr lang="en-US" dirty="0"/>
              <a:t>a cultural </a:t>
            </a:r>
            <a:r>
              <a:rPr lang="en-US" dirty="0" smtClean="0"/>
              <a:t>change in the adopting organizations.</a:t>
            </a:r>
            <a:endParaRPr lang="en-US" dirty="0"/>
          </a:p>
          <a:p>
            <a:r>
              <a:rPr lang="en-US" dirty="0" smtClean="0"/>
              <a:t>… IT </a:t>
            </a:r>
            <a:r>
              <a:rPr lang="en-US" dirty="0"/>
              <a:t>systems are produced by the same social structures they seek to transform </a:t>
            </a:r>
            <a:r>
              <a:rPr lang="en-US" sz="2400" dirty="0"/>
              <a:t>(</a:t>
            </a:r>
            <a:r>
              <a:rPr lang="en-US" sz="2400" dirty="0" err="1"/>
              <a:t>Robey</a:t>
            </a:r>
            <a:r>
              <a:rPr lang="en-US" sz="2400" dirty="0"/>
              <a:t> and Boudreau, 1999).</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Paradox:</a:t>
            </a:r>
            <a:endParaRPr lang="en-US" dirty="0"/>
          </a:p>
        </p:txBody>
      </p:sp>
      <p:sp>
        <p:nvSpPr>
          <p:cNvPr id="3" name="Content Placeholder 2"/>
          <p:cNvSpPr>
            <a:spLocks noGrp="1"/>
          </p:cNvSpPr>
          <p:nvPr>
            <p:ph idx="1"/>
          </p:nvPr>
        </p:nvSpPr>
        <p:spPr/>
        <p:txBody>
          <a:bodyPr/>
          <a:lstStyle/>
          <a:p>
            <a:r>
              <a:rPr lang="en-US" dirty="0" smtClean="0"/>
              <a:t>Organizations don’t like to change</a:t>
            </a:r>
          </a:p>
          <a:p>
            <a:r>
              <a:rPr lang="en-US" dirty="0" smtClean="0"/>
              <a:t>IT systems provoke changes</a:t>
            </a:r>
          </a:p>
          <a:p>
            <a:r>
              <a:rPr lang="en-US" kern="1200" dirty="0" smtClean="0"/>
              <a:t>Yet … Organizations like IT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like IT that …</a:t>
            </a:r>
            <a:endParaRPr lang="en-US" dirty="0"/>
          </a:p>
        </p:txBody>
      </p:sp>
      <p:sp>
        <p:nvSpPr>
          <p:cNvPr id="3" name="Content Placeholder 2"/>
          <p:cNvSpPr>
            <a:spLocks noGrp="1"/>
          </p:cNvSpPr>
          <p:nvPr>
            <p:ph idx="1"/>
          </p:nvPr>
        </p:nvSpPr>
        <p:spPr/>
        <p:txBody>
          <a:bodyPr/>
          <a:lstStyle/>
          <a:p>
            <a:r>
              <a:rPr lang="en-US" dirty="0" smtClean="0"/>
              <a:t>Provokes the kinds of changes we believe we need in the organization.</a:t>
            </a:r>
          </a:p>
          <a:p>
            <a:r>
              <a:rPr lang="en-US" dirty="0" smtClean="0"/>
              <a:t>Doesn’t destroy our important social meanings.</a:t>
            </a:r>
          </a:p>
          <a:p>
            <a:r>
              <a:rPr lang="en-US" dirty="0" smtClean="0"/>
              <a:t>That we can change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dirty="0" smtClean="0"/>
              <a:t>SOA is a form of “Technological Seduction”</a:t>
            </a:r>
            <a:endParaRPr lang="en-US" dirty="0"/>
          </a:p>
        </p:txBody>
      </p:sp>
      <p:sp>
        <p:nvSpPr>
          <p:cNvPr id="166915" name="Rectangle 3"/>
          <p:cNvSpPr>
            <a:spLocks noGrp="1" noChangeArrowheads="1"/>
          </p:cNvSpPr>
          <p:nvPr>
            <p:ph idx="1"/>
          </p:nvPr>
        </p:nvSpPr>
        <p:spPr/>
        <p:txBody>
          <a:bodyPr>
            <a:normAutofit fontScale="92500" lnSpcReduction="20000"/>
          </a:bodyPr>
          <a:lstStyle/>
          <a:p>
            <a:r>
              <a:rPr lang="en-US" dirty="0" smtClean="0"/>
              <a:t>The </a:t>
            </a:r>
            <a:r>
              <a:rPr lang="en-US" dirty="0"/>
              <a:t>deliberate, managed introductions of specific technologies for the sake of seducing organization members into new behavior, which will in turn require then to re-examine their present assumptions and possibly adopt new values, beliefs, and assumptions. (Schein, 1992)</a:t>
            </a:r>
          </a:p>
          <a:p>
            <a:endParaRPr lang="en-US" sz="2800" dirty="0" smtClean="0"/>
          </a:p>
          <a:p>
            <a:r>
              <a:rPr lang="en-US" sz="2800" dirty="0" smtClean="0"/>
              <a:t>The risk </a:t>
            </a:r>
            <a:r>
              <a:rPr lang="en-US" sz="2800" dirty="0"/>
              <a:t>is that you may get behavior changes you don’t want </a:t>
            </a:r>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 calcmode="lin" valueType="num">
                                      <p:cBhvr>
                                        <p:cTn id="7" dur="500" fill="hold"/>
                                        <p:tgtEl>
                                          <p:spTgt spid="166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69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69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6915">
                                            <p:txEl>
                                              <p:pRg st="2" end="2"/>
                                            </p:txEl>
                                          </p:spTgt>
                                        </p:tgtEl>
                                        <p:attrNameLst>
                                          <p:attrName>style.visibility</p:attrName>
                                        </p:attrNameLst>
                                      </p:cBhvr>
                                      <p:to>
                                        <p:strVal val="visible"/>
                                      </p:to>
                                    </p:set>
                                    <p:anim calcmode="lin" valueType="num">
                                      <p:cBhvr>
                                        <p:cTn id="14" dur="500" fill="hold"/>
                                        <p:tgtEl>
                                          <p:spTgt spid="16691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6691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66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dirty="0" smtClean="0"/>
              <a:t>Summary</a:t>
            </a:r>
            <a:endParaRPr lang="en-US" dirty="0"/>
          </a:p>
        </p:txBody>
      </p:sp>
      <p:sp>
        <p:nvSpPr>
          <p:cNvPr id="164867" name="Rectangle 3"/>
          <p:cNvSpPr>
            <a:spLocks noGrp="1" noChangeArrowheads="1"/>
          </p:cNvSpPr>
          <p:nvPr>
            <p:ph idx="1"/>
          </p:nvPr>
        </p:nvSpPr>
        <p:spPr>
          <a:xfrm>
            <a:off x="762000" y="2057400"/>
            <a:ext cx="7772400" cy="4114800"/>
          </a:xfrm>
        </p:spPr>
        <p:txBody>
          <a:bodyPr/>
          <a:lstStyle/>
          <a:p>
            <a:pPr>
              <a:lnSpc>
                <a:spcPct val="90000"/>
              </a:lnSpc>
            </a:pPr>
            <a:r>
              <a:rPr lang="en-US" dirty="0" smtClean="0"/>
              <a:t>Culture </a:t>
            </a:r>
            <a:r>
              <a:rPr lang="en-US" dirty="0"/>
              <a:t>helps explain many organizational </a:t>
            </a:r>
            <a:r>
              <a:rPr lang="en-US" dirty="0" smtClean="0"/>
              <a:t> [</a:t>
            </a:r>
            <a:r>
              <a:rPr lang="en-US" b="1" u="sng" dirty="0" smtClean="0"/>
              <a:t>and IT] </a:t>
            </a:r>
            <a:r>
              <a:rPr lang="en-US" dirty="0" smtClean="0"/>
              <a:t>Phenomena</a:t>
            </a:r>
            <a:endParaRPr lang="en-US" dirty="0"/>
          </a:p>
          <a:p>
            <a:pPr lvl="1">
              <a:lnSpc>
                <a:spcPct val="90000"/>
              </a:lnSpc>
            </a:pPr>
            <a:endParaRPr lang="en-US" dirty="0" smtClean="0"/>
          </a:p>
          <a:p>
            <a:pPr lvl="1">
              <a:lnSpc>
                <a:spcPct val="90000"/>
              </a:lnSpc>
            </a:pPr>
            <a:r>
              <a:rPr lang="en-US" dirty="0" smtClean="0"/>
              <a:t>Nothing </a:t>
            </a:r>
            <a:r>
              <a:rPr lang="en-US" dirty="0"/>
              <a:t>exists in organizations </a:t>
            </a:r>
            <a:r>
              <a:rPr lang="en-US" b="1" u="sng" dirty="0" smtClean="0"/>
              <a:t>[or IT]</a:t>
            </a:r>
            <a:r>
              <a:rPr lang="en-US" u="sng" dirty="0" smtClean="0"/>
              <a:t> </a:t>
            </a:r>
            <a:r>
              <a:rPr lang="en-US" dirty="0" smtClean="0"/>
              <a:t>except </a:t>
            </a:r>
            <a:r>
              <a:rPr lang="en-US" dirty="0"/>
              <a:t>culture, and one “encounters culture any time one rubs up against any organizational </a:t>
            </a:r>
            <a:r>
              <a:rPr lang="en-US" b="1" u="sng" dirty="0" smtClean="0"/>
              <a:t>[or IT]</a:t>
            </a:r>
            <a:r>
              <a:rPr lang="en-US" u="sng" dirty="0" smtClean="0"/>
              <a:t> </a:t>
            </a:r>
            <a:r>
              <a:rPr lang="en-US" dirty="0" smtClean="0"/>
              <a:t>phenomena</a:t>
            </a:r>
            <a:r>
              <a:rPr lang="en-US" dirty="0"/>
              <a:t>” </a:t>
            </a:r>
            <a:r>
              <a:rPr lang="en-US" sz="1800" dirty="0"/>
              <a:t>(Cameron and Quinn </a:t>
            </a:r>
            <a:r>
              <a:rPr lang="en-US" sz="1800" dirty="0" smtClean="0"/>
              <a:t>1999,  [Hayden, 2009])</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p:cTn id="7" dur="500" fill="hold"/>
                                        <p:tgtEl>
                                          <p:spTgt spid="1648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48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48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4867">
                                            <p:txEl>
                                              <p:pRg st="2" end="2"/>
                                            </p:txEl>
                                          </p:spTgt>
                                        </p:tgtEl>
                                        <p:attrNameLst>
                                          <p:attrName>style.visibility</p:attrName>
                                        </p:attrNameLst>
                                      </p:cBhvr>
                                      <p:to>
                                        <p:strVal val="visible"/>
                                      </p:to>
                                    </p:set>
                                    <p:anim calcmode="lin" valueType="num">
                                      <p:cBhvr>
                                        <p:cTn id="14" dur="500" fill="hold"/>
                                        <p:tgtEl>
                                          <p:spTgt spid="16486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6486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64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It </a:t>
            </a:r>
            <a:r>
              <a:rPr lang="en-US" u="sng" dirty="0" smtClean="0"/>
              <a:t>IS</a:t>
            </a:r>
            <a:r>
              <a:rPr lang="en-US" dirty="0" smtClean="0"/>
              <a:t> about diagnosing your IT organization’s culture</a:t>
            </a:r>
          </a:p>
          <a:p>
            <a:r>
              <a:rPr lang="en-US" dirty="0" smtClean="0"/>
              <a:t>Assessing the culture embedded in a SOA</a:t>
            </a:r>
          </a:p>
          <a:p>
            <a:r>
              <a:rPr lang="en-US" dirty="0" smtClean="0"/>
              <a:t>About “FIT”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dirty="0" smtClean="0"/>
              <a:t>Suggestions:</a:t>
            </a:r>
            <a:endParaRPr lang="en-US" dirty="0"/>
          </a:p>
        </p:txBody>
      </p:sp>
      <p:sp>
        <p:nvSpPr>
          <p:cNvPr id="165891" name="Rectangle 3"/>
          <p:cNvSpPr>
            <a:spLocks noGrp="1" noChangeArrowheads="1"/>
          </p:cNvSpPr>
          <p:nvPr>
            <p:ph idx="1"/>
          </p:nvPr>
        </p:nvSpPr>
        <p:spPr/>
        <p:txBody>
          <a:bodyPr/>
          <a:lstStyle/>
          <a:p>
            <a:r>
              <a:rPr lang="en-US" sz="2800" dirty="0" smtClean="0"/>
              <a:t>Before we begin moving towards SOA we need to be honest with ourselves about why we want to do it. </a:t>
            </a:r>
            <a:endParaRPr lang="en-US" sz="2800" dirty="0"/>
          </a:p>
          <a:p>
            <a:r>
              <a:rPr lang="en-US" sz="2800" dirty="0" smtClean="0"/>
              <a:t>We need to be aware of exactly how we expect SOA to change our way of doing things and determine if we are ready for those kinds of changes.</a:t>
            </a:r>
          </a:p>
          <a:p>
            <a:r>
              <a:rPr lang="en-US" sz="2800" dirty="0" smtClean="0"/>
              <a:t>Changing culture takes time.  Don’t expect immediate results.</a:t>
            </a:r>
          </a:p>
          <a:p>
            <a:endParaRPr lang="en-US" sz="2800" dirty="0" smtClean="0"/>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p:cTn id="7" dur="500" fill="hold"/>
                                        <p:tgtEl>
                                          <p:spTgt spid="165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58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58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5891">
                                            <p:txEl>
                                              <p:pRg st="1" end="1"/>
                                            </p:txEl>
                                          </p:spTgt>
                                        </p:tgtEl>
                                        <p:attrNameLst>
                                          <p:attrName>style.visibility</p:attrName>
                                        </p:attrNameLst>
                                      </p:cBhvr>
                                      <p:to>
                                        <p:strVal val="visible"/>
                                      </p:to>
                                    </p:set>
                                    <p:anim calcmode="lin" valueType="num">
                                      <p:cBhvr>
                                        <p:cTn id="14" dur="500" fill="hold"/>
                                        <p:tgtEl>
                                          <p:spTgt spid="16589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589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589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5891">
                                            <p:txEl>
                                              <p:pRg st="2" end="2"/>
                                            </p:txEl>
                                          </p:spTgt>
                                        </p:tgtEl>
                                        <p:attrNameLst>
                                          <p:attrName>style.visibility</p:attrName>
                                        </p:attrNameLst>
                                      </p:cBhvr>
                                      <p:to>
                                        <p:strVal val="visible"/>
                                      </p:to>
                                    </p:set>
                                    <p:anim calcmode="lin" valueType="num">
                                      <p:cBhvr>
                                        <p:cTn id="21" dur="500" fill="hold"/>
                                        <p:tgtEl>
                                          <p:spTgt spid="16589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589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65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381000"/>
            <a:ext cx="7772400" cy="1143000"/>
          </a:xfrm>
        </p:spPr>
        <p:txBody>
          <a:bodyPr/>
          <a:lstStyle/>
          <a:p>
            <a:r>
              <a:rPr lang="en-US" dirty="0" smtClean="0"/>
              <a:t>Definition </a:t>
            </a:r>
            <a:r>
              <a:rPr lang="en-US" dirty="0"/>
              <a:t>of Culture</a:t>
            </a:r>
          </a:p>
        </p:txBody>
      </p:sp>
      <p:sp>
        <p:nvSpPr>
          <p:cNvPr id="200707" name="Rectangle 3"/>
          <p:cNvSpPr>
            <a:spLocks noGrp="1" noChangeArrowheads="1"/>
          </p:cNvSpPr>
          <p:nvPr>
            <p:ph idx="1"/>
          </p:nvPr>
        </p:nvSpPr>
        <p:spPr>
          <a:xfrm>
            <a:off x="457200" y="1524000"/>
            <a:ext cx="8229600" cy="4572000"/>
          </a:xfrm>
        </p:spPr>
        <p:txBody>
          <a:bodyPr>
            <a:normAutofit/>
          </a:bodyPr>
          <a:lstStyle/>
          <a:p>
            <a:pPr>
              <a:lnSpc>
                <a:spcPct val="90000"/>
              </a:lnSpc>
            </a:pPr>
            <a:r>
              <a:rPr lang="en-US" sz="3600" dirty="0" smtClean="0"/>
              <a:t>“</a:t>
            </a:r>
            <a:r>
              <a:rPr lang="en-US" sz="3600" dirty="0" smtClean="0">
                <a:latin typeface="Times New Roman" pitchFamily="18" charset="0"/>
                <a:cs typeface="Times New Roman" pitchFamily="18" charset="0"/>
              </a:rPr>
              <a:t>A </a:t>
            </a:r>
            <a:r>
              <a:rPr lang="en-US" sz="3600" dirty="0">
                <a:latin typeface="Times New Roman" pitchFamily="18" charset="0"/>
                <a:cs typeface="Times New Roman" pitchFamily="18" charset="0"/>
              </a:rPr>
              <a:t>pattern of shared basic assumptions that the group learned as it solved its problems of </a:t>
            </a:r>
            <a:r>
              <a:rPr lang="en-US" sz="3600" b="1" u="sng" dirty="0">
                <a:latin typeface="Times New Roman" pitchFamily="18" charset="0"/>
                <a:cs typeface="Times New Roman" pitchFamily="18" charset="0"/>
              </a:rPr>
              <a:t>external adaptation </a:t>
            </a:r>
            <a:r>
              <a:rPr lang="en-US" sz="3600" dirty="0">
                <a:latin typeface="Times New Roman" pitchFamily="18" charset="0"/>
                <a:cs typeface="Times New Roman" pitchFamily="18" charset="0"/>
              </a:rPr>
              <a:t>and </a:t>
            </a:r>
            <a:r>
              <a:rPr lang="en-US" sz="3600" b="1" u="sng" dirty="0">
                <a:latin typeface="Times New Roman" pitchFamily="18" charset="0"/>
                <a:cs typeface="Times New Roman" pitchFamily="18" charset="0"/>
              </a:rPr>
              <a:t>internal integration</a:t>
            </a:r>
            <a:r>
              <a:rPr lang="en-US" sz="3600" b="1" dirty="0">
                <a:latin typeface="Times New Roman" pitchFamily="18" charset="0"/>
                <a:cs typeface="Times New Roman" pitchFamily="18" charset="0"/>
              </a:rPr>
              <a:t>,  </a:t>
            </a:r>
            <a:r>
              <a:rPr lang="en-US" sz="3600" dirty="0">
                <a:latin typeface="Times New Roman" pitchFamily="18" charset="0"/>
                <a:cs typeface="Times New Roman" pitchFamily="18" charset="0"/>
              </a:rPr>
              <a:t>that has worked well enough to be considered valid and therefore, to be taught to new members as the correct way to perceive, think, and feel in relation to those </a:t>
            </a:r>
            <a:r>
              <a:rPr lang="en-US" sz="3600" dirty="0" smtClean="0">
                <a:latin typeface="Times New Roman" pitchFamily="18" charset="0"/>
                <a:cs typeface="Times New Roman" pitchFamily="18" charset="0"/>
              </a:rPr>
              <a:t>problems.” </a:t>
            </a:r>
            <a:r>
              <a:rPr lang="en-US" sz="3600" dirty="0">
                <a:latin typeface="Times New Roman" pitchFamily="18" charset="0"/>
                <a:cs typeface="Times New Roman" pitchFamily="18" charset="0"/>
              </a:rPr>
              <a:t>(Schein, 1992</a:t>
            </a:r>
            <a:r>
              <a:rPr lang="en-US" sz="36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Reality</a:t>
            </a:r>
            <a:endParaRPr lang="en-US" dirty="0"/>
          </a:p>
        </p:txBody>
      </p:sp>
      <p:sp>
        <p:nvSpPr>
          <p:cNvPr id="8" name="Content Placeholder 7"/>
          <p:cNvSpPr>
            <a:spLocks noGrp="1"/>
          </p:cNvSpPr>
          <p:nvPr>
            <p:ph idx="1"/>
          </p:nvPr>
        </p:nvSpPr>
        <p:spPr>
          <a:xfrm>
            <a:off x="685800" y="1752600"/>
            <a:ext cx="7772400" cy="4343400"/>
          </a:xfrm>
        </p:spPr>
        <p:txBody>
          <a:bodyPr>
            <a:normAutofit lnSpcReduction="10000"/>
          </a:bodyPr>
          <a:lstStyle/>
          <a:p>
            <a:r>
              <a:rPr lang="en-US" sz="3600" dirty="0" smtClean="0"/>
              <a:t>Culture is a “social construction”</a:t>
            </a:r>
          </a:p>
          <a:p>
            <a:pPr lvl="1"/>
            <a:r>
              <a:rPr lang="en-US" sz="3200" dirty="0" smtClean="0"/>
              <a:t>It is what </a:t>
            </a:r>
            <a:r>
              <a:rPr lang="en-US" sz="3200" u="sng" dirty="0" smtClean="0"/>
              <a:t>you</a:t>
            </a:r>
            <a:r>
              <a:rPr lang="en-US" sz="3200" dirty="0" smtClean="0"/>
              <a:t> “think” it is…</a:t>
            </a:r>
          </a:p>
          <a:p>
            <a:pPr lvl="1"/>
            <a:r>
              <a:rPr lang="en-US" sz="3200" dirty="0" smtClean="0"/>
              <a:t> and what you think it is,  you have learned from others through social interactions</a:t>
            </a:r>
          </a:p>
          <a:p>
            <a:pPr lvl="1"/>
            <a:r>
              <a:rPr lang="en-US" sz="3200" dirty="0" smtClean="0"/>
              <a:t>There is no “ideal” culture … no “right” or “wrong” or “good” or “bad” culture.  Just differences in cultures.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FIT</a:t>
            </a:r>
            <a:endParaRPr lang="en-US" dirty="0"/>
          </a:p>
        </p:txBody>
      </p:sp>
      <p:sp>
        <p:nvSpPr>
          <p:cNvPr id="4" name="Rounded Rectangle 3"/>
          <p:cNvSpPr/>
          <p:nvPr/>
        </p:nvSpPr>
        <p:spPr bwMode="auto">
          <a:xfrm>
            <a:off x="3352800" y="1905000"/>
            <a:ext cx="2438400" cy="990600"/>
          </a:xfrm>
          <a:prstGeom prst="roundRect">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ea typeface="ＭＳ Ｐゴシック" pitchFamily="-96" charset="-128"/>
              </a:rPr>
              <a:t>The way things </a:t>
            </a:r>
            <a:r>
              <a:rPr kumimoji="0" lang="en-US" sz="2400" b="1" i="0" u="sng" strike="noStrike" cap="none" normalizeH="0" baseline="0" dirty="0" smtClean="0">
                <a:ln>
                  <a:noFill/>
                </a:ln>
                <a:solidFill>
                  <a:schemeClr val="tx2"/>
                </a:solidFill>
                <a:effectLst/>
                <a:latin typeface="Arial" charset="0"/>
                <a:ea typeface="ＭＳ Ｐゴシック" pitchFamily="-96" charset="-128"/>
              </a:rPr>
              <a:t>are</a:t>
            </a:r>
            <a:r>
              <a:rPr kumimoji="0" lang="en-US" sz="2400" b="0" i="0" u="none" strike="noStrike" cap="none" normalizeH="0" dirty="0" smtClean="0">
                <a:ln>
                  <a:noFill/>
                </a:ln>
                <a:solidFill>
                  <a:schemeClr val="tx2"/>
                </a:solidFill>
                <a:effectLst/>
                <a:latin typeface="Arial" charset="0"/>
                <a:ea typeface="ＭＳ Ｐゴシック" pitchFamily="-96" charset="-128"/>
              </a:rPr>
              <a:t> today …</a:t>
            </a:r>
            <a:endParaRPr kumimoji="0" lang="en-US" sz="2400" b="0" i="0" u="none" strike="noStrike" cap="none" normalizeH="0" baseline="0" dirty="0" smtClean="0">
              <a:ln>
                <a:noFill/>
              </a:ln>
              <a:solidFill>
                <a:schemeClr val="tx2"/>
              </a:solidFill>
              <a:effectLst/>
              <a:latin typeface="Arial" charset="0"/>
              <a:ea typeface="ＭＳ Ｐゴシック" pitchFamily="-96" charset="-128"/>
            </a:endParaRPr>
          </a:p>
        </p:txBody>
      </p:sp>
      <p:sp>
        <p:nvSpPr>
          <p:cNvPr id="5" name="Rounded Rectangle 4"/>
          <p:cNvSpPr/>
          <p:nvPr/>
        </p:nvSpPr>
        <p:spPr bwMode="auto">
          <a:xfrm>
            <a:off x="609600" y="4572000"/>
            <a:ext cx="2438400" cy="1295400"/>
          </a:xfrm>
          <a:prstGeom prst="roundRect">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ea typeface="ＭＳ Ｐゴシック" pitchFamily="-96" charset="-128"/>
              </a:rPr>
              <a:t>The way we </a:t>
            </a:r>
            <a:r>
              <a:rPr kumimoji="0" lang="en-US" sz="2400" b="1" i="0" u="sng" strike="noStrike" cap="none" normalizeH="0" baseline="0" dirty="0" smtClean="0">
                <a:ln>
                  <a:noFill/>
                </a:ln>
                <a:solidFill>
                  <a:schemeClr val="tx2"/>
                </a:solidFill>
                <a:effectLst/>
                <a:latin typeface="Arial" charset="0"/>
                <a:ea typeface="ＭＳ Ｐゴシック" pitchFamily="-96" charset="-128"/>
              </a:rPr>
              <a:t>want</a:t>
            </a:r>
            <a:r>
              <a:rPr kumimoji="0" lang="en-US" sz="2400" b="0" i="0" u="none" strike="noStrike" cap="none" normalizeH="0" baseline="0" dirty="0" smtClean="0">
                <a:ln>
                  <a:noFill/>
                </a:ln>
                <a:solidFill>
                  <a:schemeClr val="tx2"/>
                </a:solidFill>
                <a:effectLst/>
                <a:latin typeface="Arial" charset="0"/>
                <a:ea typeface="ＭＳ Ｐゴシック" pitchFamily="-96" charset="-128"/>
              </a:rPr>
              <a:t> things to</a:t>
            </a:r>
            <a:r>
              <a:rPr kumimoji="0" lang="en-US" sz="2400" b="0" i="0" u="none" strike="noStrike" cap="none" normalizeH="0" dirty="0" smtClean="0">
                <a:ln>
                  <a:noFill/>
                </a:ln>
                <a:solidFill>
                  <a:schemeClr val="tx2"/>
                </a:solidFill>
                <a:effectLst/>
                <a:latin typeface="Arial" charset="0"/>
                <a:ea typeface="ＭＳ Ｐゴシック" pitchFamily="-96" charset="-128"/>
              </a:rPr>
              <a:t> be tomorrow …</a:t>
            </a:r>
            <a:endParaRPr kumimoji="0" lang="en-US" sz="2400" b="0" i="0" u="none" strike="noStrike" cap="none" normalizeH="0" baseline="0" dirty="0" smtClean="0">
              <a:ln>
                <a:noFill/>
              </a:ln>
              <a:solidFill>
                <a:schemeClr val="tx2"/>
              </a:solidFill>
              <a:effectLst/>
              <a:latin typeface="Arial" charset="0"/>
              <a:ea typeface="ＭＳ Ｐゴシック" pitchFamily="-96" charset="-128"/>
            </a:endParaRPr>
          </a:p>
        </p:txBody>
      </p:sp>
      <p:sp>
        <p:nvSpPr>
          <p:cNvPr id="6" name="Rounded Rectangle 5"/>
          <p:cNvSpPr/>
          <p:nvPr/>
        </p:nvSpPr>
        <p:spPr bwMode="auto">
          <a:xfrm>
            <a:off x="6019800" y="4572000"/>
            <a:ext cx="2438400" cy="1295400"/>
          </a:xfrm>
          <a:prstGeom prst="roundRect">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2"/>
                </a:solidFill>
                <a:effectLst/>
                <a:latin typeface="Arial" charset="0"/>
                <a:ea typeface="ＭＳ Ｐゴシック" pitchFamily="-96" charset="-128"/>
              </a:rPr>
              <a:t>The way </a:t>
            </a:r>
            <a:r>
              <a:rPr lang="en-US" sz="2400" dirty="0" smtClean="0">
                <a:solidFill>
                  <a:schemeClr val="tx2"/>
                </a:solidFill>
                <a:latin typeface="Arial" charset="0"/>
                <a:ea typeface="ＭＳ Ｐゴシック" pitchFamily="-96" charset="-128"/>
              </a:rPr>
              <a:t>things </a:t>
            </a:r>
            <a:r>
              <a:rPr lang="en-US" sz="2400" b="1" u="sng" dirty="0" smtClean="0">
                <a:solidFill>
                  <a:schemeClr val="tx2"/>
                </a:solidFill>
                <a:latin typeface="Arial" charset="0"/>
                <a:ea typeface="ＭＳ Ｐゴシック" pitchFamily="-96" charset="-128"/>
              </a:rPr>
              <a:t>need to be </a:t>
            </a:r>
            <a:r>
              <a:rPr lang="en-US" sz="2400" dirty="0" smtClean="0">
                <a:solidFill>
                  <a:schemeClr val="tx2"/>
                </a:solidFill>
                <a:latin typeface="Arial" charset="0"/>
                <a:ea typeface="ＭＳ Ｐゴシック" pitchFamily="-96" charset="-128"/>
              </a:rPr>
              <a:t>for a SOA</a:t>
            </a:r>
            <a:r>
              <a:rPr kumimoji="0" lang="en-US" sz="2400" b="0" i="0" u="none" strike="noStrike" cap="none" normalizeH="0" dirty="0" smtClean="0">
                <a:ln>
                  <a:noFill/>
                </a:ln>
                <a:solidFill>
                  <a:schemeClr val="tx2"/>
                </a:solidFill>
                <a:effectLst/>
                <a:latin typeface="Arial" charset="0"/>
                <a:ea typeface="ＭＳ Ｐゴシック" pitchFamily="-96" charset="-128"/>
              </a:rPr>
              <a:t> …</a:t>
            </a:r>
            <a:endParaRPr kumimoji="0" lang="en-US" sz="2400" b="0" i="0" u="none" strike="noStrike" cap="none" normalizeH="0" baseline="0" dirty="0" smtClean="0">
              <a:ln>
                <a:noFill/>
              </a:ln>
              <a:solidFill>
                <a:schemeClr val="tx2"/>
              </a:solidFill>
              <a:effectLst/>
              <a:latin typeface="Arial" charset="0"/>
              <a:ea typeface="ＭＳ Ｐゴシック" pitchFamily="-96" charset="-128"/>
            </a:endParaRPr>
          </a:p>
        </p:txBody>
      </p:sp>
      <p:sp>
        <p:nvSpPr>
          <p:cNvPr id="7" name="Left-Right-Up Arrow 6"/>
          <p:cNvSpPr/>
          <p:nvPr/>
        </p:nvSpPr>
        <p:spPr bwMode="auto">
          <a:xfrm>
            <a:off x="3352800" y="3200400"/>
            <a:ext cx="2590800" cy="2819400"/>
          </a:xfrm>
          <a:prstGeom prst="leftRightUpArrow">
            <a:avLst>
              <a:gd name="adj1" fmla="val 25000"/>
              <a:gd name="adj2" fmla="val 33415"/>
              <a:gd name="adj3" fmla="val 16585"/>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96"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par>
                          <p:cTn id="8" fill="hold">
                            <p:stCondLst>
                              <p:cond delay="1000"/>
                            </p:stCondLst>
                            <p:childTnLst>
                              <p:par>
                                <p:cTn id="9" presetID="3" presetClass="entr" presetSubtype="1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1000"/>
                                        <p:tgtEl>
                                          <p:spTgt spid="5"/>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dirty="0" smtClean="0"/>
              <a:t>Assessing Culture</a:t>
            </a:r>
            <a:br>
              <a:rPr lang="en-US" dirty="0" smtClean="0"/>
            </a:br>
            <a:r>
              <a:rPr lang="en-US" sz="2000" dirty="0" smtClean="0"/>
              <a:t>(</a:t>
            </a:r>
            <a:r>
              <a:rPr lang="en-US" sz="2000" dirty="0"/>
              <a:t>Schein, 1992)</a:t>
            </a:r>
          </a:p>
        </p:txBody>
      </p:sp>
      <p:sp>
        <p:nvSpPr>
          <p:cNvPr id="201731" name="Rectangle 3"/>
          <p:cNvSpPr>
            <a:spLocks noGrp="1" noChangeArrowheads="1"/>
          </p:cNvSpPr>
          <p:nvPr>
            <p:ph idx="1"/>
          </p:nvPr>
        </p:nvSpPr>
        <p:spPr/>
        <p:txBody>
          <a:bodyPr/>
          <a:lstStyle/>
          <a:p>
            <a:r>
              <a:rPr lang="en-US" sz="2800" b="1" u="sng" dirty="0" smtClean="0"/>
              <a:t>Artifacts</a:t>
            </a:r>
            <a:endParaRPr lang="en-US" sz="2800" dirty="0"/>
          </a:p>
          <a:p>
            <a:r>
              <a:rPr lang="en-US" sz="2800" b="1" u="sng" dirty="0"/>
              <a:t>Espoused </a:t>
            </a:r>
            <a:r>
              <a:rPr lang="en-US" sz="2800" b="1" u="sng" dirty="0" smtClean="0"/>
              <a:t>Values</a:t>
            </a:r>
          </a:p>
          <a:p>
            <a:r>
              <a:rPr lang="en-US" sz="2800" b="1" u="sng" dirty="0" smtClean="0"/>
              <a:t>Basic Underlying Assumptions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895600" y="609600"/>
            <a:ext cx="3599810" cy="5303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0" y="152400"/>
            <a:ext cx="9144000" cy="1143000"/>
          </a:xfrm>
        </p:spPr>
        <p:txBody>
          <a:bodyPr/>
          <a:lstStyle/>
          <a:p>
            <a:r>
              <a:rPr lang="en-US" sz="4000" dirty="0"/>
              <a:t>The Competing Values Framework</a:t>
            </a:r>
          </a:p>
        </p:txBody>
      </p:sp>
      <p:pic>
        <p:nvPicPr>
          <p:cNvPr id="1026" name="Picture 2"/>
          <p:cNvPicPr>
            <a:picLocks noChangeAspect="1" noChangeArrowheads="1"/>
          </p:cNvPicPr>
          <p:nvPr/>
        </p:nvPicPr>
        <p:blipFill>
          <a:blip r:embed="rId3"/>
          <a:srcRect/>
          <a:stretch>
            <a:fillRect/>
          </a:stretch>
        </p:blipFill>
        <p:spPr bwMode="auto">
          <a:xfrm rot="5400000">
            <a:off x="2443855" y="1093786"/>
            <a:ext cx="4963619" cy="5083870"/>
          </a:xfrm>
          <a:prstGeom prst="rect">
            <a:avLst/>
          </a:prstGeom>
          <a:noFill/>
          <a:ln w="9525">
            <a:noFill/>
            <a:miter lim="800000"/>
            <a:headEnd/>
            <a:tailEnd/>
          </a:ln>
          <a:effectLst/>
        </p:spPr>
      </p:pic>
      <p:sp>
        <p:nvSpPr>
          <p:cNvPr id="7" name="TextBox 6"/>
          <p:cNvSpPr txBox="1"/>
          <p:nvPr/>
        </p:nvSpPr>
        <p:spPr>
          <a:xfrm>
            <a:off x="4953000" y="1676400"/>
            <a:ext cx="1447800" cy="369332"/>
          </a:xfrm>
          <a:prstGeom prst="rect">
            <a:avLst/>
          </a:prstGeom>
          <a:solidFill>
            <a:schemeClr val="tx2"/>
          </a:solidFill>
        </p:spPr>
        <p:txBody>
          <a:bodyPr wrap="square" rtlCol="0">
            <a:spAutoFit/>
          </a:bodyPr>
          <a:lstStyle/>
          <a:p>
            <a:endParaRPr lang="en-US" dirty="0"/>
          </a:p>
        </p:txBody>
      </p:sp>
      <p:sp>
        <p:nvSpPr>
          <p:cNvPr id="8" name="TextBox 7"/>
          <p:cNvSpPr txBox="1"/>
          <p:nvPr/>
        </p:nvSpPr>
        <p:spPr>
          <a:xfrm>
            <a:off x="3352800" y="1676400"/>
            <a:ext cx="1447800" cy="369332"/>
          </a:xfrm>
          <a:prstGeom prst="rect">
            <a:avLst/>
          </a:prstGeom>
          <a:solidFill>
            <a:schemeClr val="tx2"/>
          </a:solidFill>
        </p:spPr>
        <p:txBody>
          <a:bodyPr wrap="square" rtlCol="0">
            <a:spAutoFit/>
          </a:bodyPr>
          <a:lstStyle/>
          <a:p>
            <a:endParaRPr lang="en-US" dirty="0"/>
          </a:p>
        </p:txBody>
      </p:sp>
      <p:sp>
        <p:nvSpPr>
          <p:cNvPr id="9" name="TextBox 8"/>
          <p:cNvSpPr txBox="1"/>
          <p:nvPr/>
        </p:nvSpPr>
        <p:spPr>
          <a:xfrm>
            <a:off x="5016912" y="5195728"/>
            <a:ext cx="1295400" cy="369332"/>
          </a:xfrm>
          <a:prstGeom prst="rect">
            <a:avLst/>
          </a:prstGeom>
          <a:solidFill>
            <a:schemeClr val="tx2"/>
          </a:solidFill>
        </p:spPr>
        <p:txBody>
          <a:bodyPr wrap="square" rtlCol="0">
            <a:spAutoFit/>
          </a:bodyPr>
          <a:lstStyle/>
          <a:p>
            <a:endParaRPr lang="en-US" dirty="0"/>
          </a:p>
        </p:txBody>
      </p:sp>
      <p:sp>
        <p:nvSpPr>
          <p:cNvPr id="10" name="TextBox 9"/>
          <p:cNvSpPr txBox="1"/>
          <p:nvPr/>
        </p:nvSpPr>
        <p:spPr>
          <a:xfrm>
            <a:off x="3382296" y="5225844"/>
            <a:ext cx="1447800" cy="369332"/>
          </a:xfrm>
          <a:prstGeom prst="rect">
            <a:avLst/>
          </a:prstGeom>
          <a:solidFill>
            <a:schemeClr val="tx2"/>
          </a:solidFill>
        </p:spPr>
        <p:txBody>
          <a:bodyPr wrap="square" rtlCol="0">
            <a:spAutoFit/>
          </a:bodyPr>
          <a:lstStyle/>
          <a:p>
            <a:endParaRPr lang="en-US" dirty="0"/>
          </a:p>
        </p:txBody>
      </p:sp>
      <p:sp>
        <p:nvSpPr>
          <p:cNvPr id="11" name="Left-Right Arrow 10"/>
          <p:cNvSpPr/>
          <p:nvPr/>
        </p:nvSpPr>
        <p:spPr bwMode="auto">
          <a:xfrm>
            <a:off x="2971800" y="3276600"/>
            <a:ext cx="3886200" cy="7620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96" charset="-128"/>
              </a:rPr>
              <a:t>FOCUS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ISU Template">
  <a:themeElements>
    <a:clrScheme name="">
      <a:dk1>
        <a:srgbClr val="5C1F00"/>
      </a:dk1>
      <a:lt1>
        <a:srgbClr val="DECB7F"/>
      </a:lt1>
      <a:dk2>
        <a:srgbClr val="800000"/>
      </a:dk2>
      <a:lt2>
        <a:srgbClr val="FFFFFF"/>
      </a:lt2>
      <a:accent1>
        <a:srgbClr val="713E39"/>
      </a:accent1>
      <a:accent2>
        <a:srgbClr val="BE7960"/>
      </a:accent2>
      <a:accent3>
        <a:srgbClr val="C0AAAA"/>
      </a:accent3>
      <a:accent4>
        <a:srgbClr val="BDAD6C"/>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
      </a:majorFont>
      <a:minorFont>
        <a:latin typeface="Arial"/>
        <a:ea typeface="ＭＳ Ｐゴシック"/>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5121</TotalTime>
  <Words>5178</Words>
  <Application>Microsoft Office PowerPoint</Application>
  <PresentationFormat>On-screen Show (4:3)</PresentationFormat>
  <Paragraphs>358</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ISU Template</vt:lpstr>
      <vt:lpstr>The Competing Values of Data Oriented vs Service Oriented Architectures</vt:lpstr>
      <vt:lpstr>Overview</vt:lpstr>
      <vt:lpstr>Overview</vt:lpstr>
      <vt:lpstr>Definition of Culture</vt:lpstr>
      <vt:lpstr>Reality</vt:lpstr>
      <vt:lpstr>FIT</vt:lpstr>
      <vt:lpstr>Assessing Culture (Schein, 1992)</vt:lpstr>
      <vt:lpstr>Slide 8</vt:lpstr>
      <vt:lpstr>The Competing Values Framework</vt:lpstr>
      <vt:lpstr>The Competing Values Framework</vt:lpstr>
      <vt:lpstr>“Organizational Culture Assessment Instrument”</vt:lpstr>
      <vt:lpstr>OCAI Question 6</vt:lpstr>
      <vt:lpstr>Mapping the OCAI Results to the Competing Values Framework</vt:lpstr>
      <vt:lpstr>So What does this mean?</vt:lpstr>
      <vt:lpstr>Culture / IT System Archetypes</vt:lpstr>
      <vt:lpstr>Human Relations Systems</vt:lpstr>
      <vt:lpstr>Open Systems</vt:lpstr>
      <vt:lpstr>Rational Goal</vt:lpstr>
      <vt:lpstr>Internal Process</vt:lpstr>
      <vt:lpstr>IT Culture Questionnaire</vt:lpstr>
      <vt:lpstr>IT Culture Questionnaire (cont.)</vt:lpstr>
      <vt:lpstr>Organization vs Data Warehouse</vt:lpstr>
      <vt:lpstr>Cultural Impact of Data Warehouse</vt:lpstr>
      <vt:lpstr>Data vs Service Architectures</vt:lpstr>
      <vt:lpstr>The Paradox</vt:lpstr>
      <vt:lpstr>The Paradox:</vt:lpstr>
      <vt:lpstr>We like IT that …</vt:lpstr>
      <vt:lpstr>SOA is a form of “Technological Seduction”</vt:lpstr>
      <vt:lpstr>Summary</vt:lpstr>
      <vt:lpstr>Suggestions: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Educause Midwest Regional Conference 2009</dc:title>
  <dc:creator>Dan Hayden</dc:creator>
  <cp:lastModifiedBy>Dan Hayden,</cp:lastModifiedBy>
  <cp:revision>385</cp:revision>
  <dcterms:created xsi:type="dcterms:W3CDTF">2009-01-18T01:08:22Z</dcterms:created>
  <dcterms:modified xsi:type="dcterms:W3CDTF">2009-03-30T15:14:09Z</dcterms:modified>
</cp:coreProperties>
</file>