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1" r:id="rId2"/>
    <p:sldId id="272" r:id="rId3"/>
    <p:sldId id="274" r:id="rId4"/>
    <p:sldId id="275" r:id="rId5"/>
    <p:sldId id="276" r:id="rId6"/>
    <p:sldId id="277" r:id="rId7"/>
    <p:sldId id="273" r:id="rId8"/>
    <p:sldId id="282" r:id="rId9"/>
    <p:sldId id="256" r:id="rId10"/>
    <p:sldId id="257" r:id="rId11"/>
    <p:sldId id="258" r:id="rId12"/>
    <p:sldId id="259" r:id="rId13"/>
    <p:sldId id="260" r:id="rId14"/>
    <p:sldId id="261" r:id="rId15"/>
    <p:sldId id="262" r:id="rId16"/>
    <p:sldId id="268" r:id="rId17"/>
    <p:sldId id="263" r:id="rId18"/>
    <p:sldId id="264" r:id="rId19"/>
    <p:sldId id="269" r:id="rId20"/>
    <p:sldId id="265" r:id="rId21"/>
    <p:sldId id="266" r:id="rId22"/>
    <p:sldId id="267" r:id="rId23"/>
    <p:sldId id="271" r:id="rId24"/>
    <p:sldId id="270"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86693" autoAdjust="0"/>
  </p:normalViewPr>
  <p:slideViewPr>
    <p:cSldViewPr>
      <p:cViewPr varScale="1">
        <p:scale>
          <a:sx n="68" d="100"/>
          <a:sy n="68" d="100"/>
        </p:scale>
        <p:origin x="-40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A8ADCEC-398A-46AD-A8E9-1D4DE897B2F9}" type="datetimeFigureOut">
              <a:rPr lang="en-US" smtClean="0"/>
              <a:t>4/1/2009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AC981CB-1F04-4110-8BFD-258362E04F9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127F89-2AB3-4EB4-AED2-21C30C3FAAC6}" type="datetimeFigureOut">
              <a:rPr lang="en-US" smtClean="0"/>
              <a:pPr/>
              <a:t>4/1/2009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DDABF9-7FEE-4023-BB5E-89A6D26873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club became a fixture on the national scene beginning in the 1950s under the leadership of former owner Clarence Baker. Jazz greats like John Coltrane, Oscar Peterson, Dizzy Gillespie, Dave Brubeck and Ella Fitzgerald were regulars, and performing at Baker's has long been a rite of passage for local </a:t>
            </a:r>
            <a:r>
              <a:rPr lang="en-US" smtClean="0"/>
              <a:t>musicians.”</a:t>
            </a:r>
          </a:p>
          <a:p>
            <a:endParaRPr lang="en-US" dirty="0"/>
          </a:p>
        </p:txBody>
      </p:sp>
      <p:sp>
        <p:nvSpPr>
          <p:cNvPr id="4" name="Slide Number Placeholder 3"/>
          <p:cNvSpPr>
            <a:spLocks noGrp="1"/>
          </p:cNvSpPr>
          <p:nvPr>
            <p:ph type="sldNum" sz="quarter" idx="10"/>
          </p:nvPr>
        </p:nvSpPr>
        <p:spPr/>
        <p:txBody>
          <a:bodyPr/>
          <a:lstStyle/>
          <a:p>
            <a:fld id="{60DDABF9-7FEE-4023-BB5E-89A6D26873A3}"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55F66A-816A-4E55-8FD0-21CD4D97806C}" type="datetimeFigureOut">
              <a:rPr lang="en-US" smtClean="0"/>
              <a:pPr/>
              <a:t>4/1/2009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6087-52C9-4116-BB10-7CB9851339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5F66A-816A-4E55-8FD0-21CD4D97806C}" type="datetimeFigureOut">
              <a:rPr lang="en-US" smtClean="0"/>
              <a:pPr/>
              <a:t>4/1/2009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6087-52C9-4116-BB10-7CB9851339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5F66A-816A-4E55-8FD0-21CD4D97806C}" type="datetimeFigureOut">
              <a:rPr lang="en-US" smtClean="0"/>
              <a:pPr/>
              <a:t>4/1/2009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6087-52C9-4116-BB10-7CB9851339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5F66A-816A-4E55-8FD0-21CD4D97806C}" type="datetimeFigureOut">
              <a:rPr lang="en-US" smtClean="0"/>
              <a:pPr/>
              <a:t>4/1/2009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6087-52C9-4116-BB10-7CB9851339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5F66A-816A-4E55-8FD0-21CD4D97806C}" type="datetimeFigureOut">
              <a:rPr lang="en-US" smtClean="0"/>
              <a:pPr/>
              <a:t>4/1/2009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6087-52C9-4116-BB10-7CB9851339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55F66A-816A-4E55-8FD0-21CD4D97806C}" type="datetimeFigureOut">
              <a:rPr lang="en-US" smtClean="0"/>
              <a:pPr/>
              <a:t>4/1/2009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26087-52C9-4116-BB10-7CB9851339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55F66A-816A-4E55-8FD0-21CD4D97806C}" type="datetimeFigureOut">
              <a:rPr lang="en-US" smtClean="0"/>
              <a:pPr/>
              <a:t>4/1/2009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26087-52C9-4116-BB10-7CB9851339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55F66A-816A-4E55-8FD0-21CD4D97806C}" type="datetimeFigureOut">
              <a:rPr lang="en-US" smtClean="0"/>
              <a:pPr/>
              <a:t>4/1/2009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26087-52C9-4116-BB10-7CB9851339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5F66A-816A-4E55-8FD0-21CD4D97806C}" type="datetimeFigureOut">
              <a:rPr lang="en-US" smtClean="0"/>
              <a:pPr/>
              <a:t>4/1/2009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26087-52C9-4116-BB10-7CB9851339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5F66A-816A-4E55-8FD0-21CD4D97806C}" type="datetimeFigureOut">
              <a:rPr lang="en-US" smtClean="0"/>
              <a:pPr/>
              <a:t>4/1/2009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26087-52C9-4116-BB10-7CB9851339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5F66A-816A-4E55-8FD0-21CD4D97806C}" type="datetimeFigureOut">
              <a:rPr lang="en-US" smtClean="0"/>
              <a:pPr/>
              <a:t>4/1/2009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26087-52C9-4116-BB10-7CB9851339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5F66A-816A-4E55-8FD0-21CD4D97806C}" type="datetimeFigureOut">
              <a:rPr lang="en-US" smtClean="0"/>
              <a:pPr/>
              <a:t>4/1/2009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26087-52C9-4116-BB10-7CB98513395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Improving a Digital Image Collection for Discovery</a:t>
            </a:r>
            <a:endParaRPr lang="en-US" dirty="0"/>
          </a:p>
        </p:txBody>
      </p:sp>
      <p:sp>
        <p:nvSpPr>
          <p:cNvPr id="3" name="TextBox 2"/>
          <p:cNvSpPr txBox="1"/>
          <p:nvPr/>
        </p:nvSpPr>
        <p:spPr>
          <a:xfrm>
            <a:off x="1447800" y="2644676"/>
            <a:ext cx="6172200" cy="2308324"/>
          </a:xfrm>
          <a:prstGeom prst="rect">
            <a:avLst/>
          </a:prstGeom>
          <a:noFill/>
        </p:spPr>
        <p:txBody>
          <a:bodyPr wrap="square" rtlCol="0">
            <a:spAutoFit/>
          </a:bodyPr>
          <a:lstStyle/>
          <a:p>
            <a:r>
              <a:rPr lang="en-US" sz="2400" dirty="0" smtClean="0"/>
              <a:t>Improve + Share Metadata</a:t>
            </a:r>
          </a:p>
          <a:p>
            <a:endParaRPr lang="en-US" sz="2400" dirty="0" smtClean="0"/>
          </a:p>
          <a:p>
            <a:r>
              <a:rPr lang="en-US" sz="2400" dirty="0" smtClean="0"/>
              <a:t>Create New Access Method: Browsing Subjects</a:t>
            </a:r>
          </a:p>
          <a:p>
            <a:endParaRPr lang="en-US" sz="2400" dirty="0" smtClean="0"/>
          </a:p>
          <a:p>
            <a:r>
              <a:rPr lang="en-US" sz="2400" dirty="0" smtClean="0"/>
              <a:t>Create Human-Readable Usage Policies</a:t>
            </a:r>
          </a:p>
          <a:p>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0" y="304800"/>
            <a:ext cx="7562850" cy="633428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143001" y="269491"/>
            <a:ext cx="6934200" cy="605511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02513" y="334882"/>
            <a:ext cx="7074687" cy="621831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38201" y="262623"/>
            <a:ext cx="7086599" cy="610596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914400" y="457200"/>
            <a:ext cx="7010400" cy="601963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09600" y="228600"/>
            <a:ext cx="7348573" cy="628310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Sandbox Tool</a:t>
            </a:r>
            <a:endParaRPr lang="en-US" dirty="0"/>
          </a:p>
        </p:txBody>
      </p:sp>
      <p:sp>
        <p:nvSpPr>
          <p:cNvPr id="3" name="TextBox 2"/>
          <p:cNvSpPr txBox="1"/>
          <p:nvPr/>
        </p:nvSpPr>
        <p:spPr>
          <a:xfrm>
            <a:off x="3200400" y="1447800"/>
            <a:ext cx="5943600" cy="2677656"/>
          </a:xfrm>
          <a:prstGeom prst="rect">
            <a:avLst/>
          </a:prstGeom>
          <a:noFill/>
        </p:spPr>
        <p:txBody>
          <a:bodyPr wrap="square" rtlCol="0">
            <a:spAutoFit/>
          </a:bodyPr>
          <a:lstStyle/>
          <a:p>
            <a:r>
              <a:rPr lang="en-US" sz="2400" dirty="0" smtClean="0"/>
              <a:t>Download into </a:t>
            </a:r>
            <a:r>
              <a:rPr lang="en-US" sz="2400" dirty="0" err="1" smtClean="0"/>
              <a:t>Powerpoint</a:t>
            </a:r>
            <a:endParaRPr lang="en-US" sz="2400" dirty="0" smtClean="0"/>
          </a:p>
          <a:p>
            <a:endParaRPr lang="en-US" sz="2400" dirty="0" smtClean="0"/>
          </a:p>
          <a:p>
            <a:r>
              <a:rPr lang="en-US" sz="2400" dirty="0" smtClean="0"/>
              <a:t>Improve the “look and feel”</a:t>
            </a:r>
          </a:p>
          <a:p>
            <a:endParaRPr lang="en-US" sz="2400" dirty="0" smtClean="0"/>
          </a:p>
          <a:p>
            <a:r>
              <a:rPr lang="en-US" sz="2400" dirty="0" smtClean="0"/>
              <a:t>Add Introductions, Explanations, Examples, Assessment, Feedback, as needed.</a:t>
            </a:r>
          </a:p>
          <a:p>
            <a:endParaRPr lang="en-US" sz="2400" dirty="0"/>
          </a:p>
        </p:txBody>
      </p:sp>
      <p:pic>
        <p:nvPicPr>
          <p:cNvPr id="1026" name="Picture 2"/>
          <p:cNvPicPr>
            <a:picLocks noChangeAspect="1" noChangeArrowheads="1"/>
          </p:cNvPicPr>
          <p:nvPr/>
        </p:nvPicPr>
        <p:blipFill>
          <a:blip r:embed="rId2"/>
          <a:srcRect/>
          <a:stretch>
            <a:fillRect/>
          </a:stretch>
        </p:blipFill>
        <p:spPr bwMode="auto">
          <a:xfrm>
            <a:off x="228600" y="1524000"/>
            <a:ext cx="2819400" cy="210133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962401" y="3879339"/>
            <a:ext cx="3733799" cy="275779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914400" y="533400"/>
            <a:ext cx="7061168" cy="4862263"/>
          </a:xfrm>
          <a:prstGeom prst="rect">
            <a:avLst/>
          </a:prstGeom>
          <a:noFill/>
          <a:ln w="9525">
            <a:noFill/>
            <a:miter lim="800000"/>
            <a:headEnd/>
            <a:tailEnd/>
          </a:ln>
          <a:effectLst/>
        </p:spPr>
      </p:pic>
      <p:sp>
        <p:nvSpPr>
          <p:cNvPr id="4" name="Oval 3"/>
          <p:cNvSpPr/>
          <p:nvPr/>
        </p:nvSpPr>
        <p:spPr>
          <a:xfrm>
            <a:off x="4724400" y="2514600"/>
            <a:ext cx="685800" cy="762000"/>
          </a:xfrm>
          <a:prstGeom prst="ellipse">
            <a:avLst/>
          </a:prstGeom>
          <a:solidFill>
            <a:srgbClr val="FFFF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5410200"/>
            <a:ext cx="3614259" cy="461665"/>
          </a:xfrm>
          <a:prstGeom prst="rect">
            <a:avLst/>
          </a:prstGeom>
          <a:noFill/>
        </p:spPr>
        <p:txBody>
          <a:bodyPr wrap="none" rtlCol="0">
            <a:spAutoFit/>
          </a:bodyPr>
          <a:lstStyle/>
          <a:p>
            <a:r>
              <a:rPr lang="en-US" sz="2400" dirty="0" smtClean="0"/>
              <a:t>Find your portfolio from list</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381000" y="1295400"/>
            <a:ext cx="7924800" cy="3428460"/>
          </a:xfrm>
          <a:prstGeom prst="rect">
            <a:avLst/>
          </a:prstGeom>
          <a:noFill/>
          <a:ln w="9525">
            <a:noFill/>
            <a:miter lim="800000"/>
            <a:headEnd/>
            <a:tailEnd/>
          </a:ln>
          <a:effectLst/>
        </p:spPr>
      </p:pic>
      <p:sp>
        <p:nvSpPr>
          <p:cNvPr id="4" name="Oval 3"/>
          <p:cNvSpPr/>
          <p:nvPr/>
        </p:nvSpPr>
        <p:spPr>
          <a:xfrm>
            <a:off x="5029200" y="3581400"/>
            <a:ext cx="1219200" cy="609600"/>
          </a:xfrm>
          <a:prstGeom prst="ellipse">
            <a:avLst/>
          </a:prstGeom>
          <a:solidFill>
            <a:srgbClr val="FFFF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4876800"/>
            <a:ext cx="2283959" cy="461665"/>
          </a:xfrm>
          <a:prstGeom prst="rect">
            <a:avLst/>
          </a:prstGeom>
          <a:noFill/>
        </p:spPr>
        <p:txBody>
          <a:bodyPr wrap="none" rtlCol="0">
            <a:spAutoFit/>
          </a:bodyPr>
          <a:lstStyle/>
          <a:p>
            <a:r>
              <a:rPr lang="en-US" sz="2400" dirty="0" smtClean="0"/>
              <a:t>Choose “submit”</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81000" y="1371600"/>
            <a:ext cx="7924800" cy="3133263"/>
          </a:xfrm>
          <a:prstGeom prst="rect">
            <a:avLst/>
          </a:prstGeom>
          <a:noFill/>
          <a:ln w="9525">
            <a:noFill/>
            <a:miter lim="800000"/>
            <a:headEnd/>
            <a:tailEnd/>
          </a:ln>
          <a:effectLst/>
        </p:spPr>
      </p:pic>
      <p:sp>
        <p:nvSpPr>
          <p:cNvPr id="3" name="TextBox 2"/>
          <p:cNvSpPr txBox="1"/>
          <p:nvPr/>
        </p:nvSpPr>
        <p:spPr>
          <a:xfrm>
            <a:off x="533400" y="4876800"/>
            <a:ext cx="7543347" cy="461665"/>
          </a:xfrm>
          <a:prstGeom prst="rect">
            <a:avLst/>
          </a:prstGeom>
          <a:noFill/>
        </p:spPr>
        <p:txBody>
          <a:bodyPr wrap="none" rtlCol="0">
            <a:spAutoFit/>
          </a:bodyPr>
          <a:lstStyle/>
          <a:p>
            <a:r>
              <a:rPr lang="en-US" sz="2400" dirty="0" smtClean="0"/>
              <a:t>Once message appears, click to download into </a:t>
            </a:r>
            <a:r>
              <a:rPr lang="en-US" sz="2400" dirty="0" err="1" smtClean="0"/>
              <a:t>powerpoint</a:t>
            </a:r>
            <a:r>
              <a:rPr lang="en-US" sz="2400" dirty="0" smtClean="0"/>
              <a:t>.</a:t>
            </a:r>
            <a:endParaRPr lang="en-US" sz="2400" dirty="0"/>
          </a:p>
        </p:txBody>
      </p:sp>
      <p:sp>
        <p:nvSpPr>
          <p:cNvPr id="4" name="Oval 3"/>
          <p:cNvSpPr/>
          <p:nvPr/>
        </p:nvSpPr>
        <p:spPr>
          <a:xfrm>
            <a:off x="2743200" y="3733800"/>
            <a:ext cx="3505200" cy="381000"/>
          </a:xfrm>
          <a:prstGeom prst="ellipse">
            <a:avLst/>
          </a:prstGeom>
          <a:solidFill>
            <a:srgbClr val="FFFF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stretch>
            <a:fillRect/>
          </a:stretch>
        </p:blipFill>
        <p:spPr>
          <a:xfrm>
            <a:off x="718457" y="228600"/>
            <a:ext cx="7587343" cy="63733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38200" y="304800"/>
            <a:ext cx="7353300" cy="5019675"/>
          </a:xfrm>
          <a:prstGeom prst="rect">
            <a:avLst/>
          </a:prstGeom>
          <a:noFill/>
          <a:ln w="9525">
            <a:noFill/>
            <a:miter lim="800000"/>
            <a:headEnd/>
            <a:tailEnd/>
          </a:ln>
          <a:effectLst/>
        </p:spPr>
      </p:pic>
      <p:sp>
        <p:nvSpPr>
          <p:cNvPr id="3" name="Oval 2"/>
          <p:cNvSpPr/>
          <p:nvPr/>
        </p:nvSpPr>
        <p:spPr>
          <a:xfrm>
            <a:off x="3352800" y="3352800"/>
            <a:ext cx="3429000" cy="762000"/>
          </a:xfrm>
          <a:prstGeom prst="ellipse">
            <a:avLst/>
          </a:prstGeom>
          <a:solidFill>
            <a:srgbClr val="FFFF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5486400"/>
            <a:ext cx="7530716" cy="461665"/>
          </a:xfrm>
          <a:prstGeom prst="rect">
            <a:avLst/>
          </a:prstGeom>
          <a:noFill/>
        </p:spPr>
        <p:txBody>
          <a:bodyPr wrap="none" rtlCol="0">
            <a:spAutoFit/>
          </a:bodyPr>
          <a:lstStyle/>
          <a:p>
            <a:r>
              <a:rPr lang="en-US" sz="2400" dirty="0" smtClean="0"/>
              <a:t>Choose “Open with Microsoft Office PowerPoint” and then </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1066800" y="381000"/>
            <a:ext cx="6705600" cy="5455404"/>
          </a:xfrm>
          <a:prstGeom prst="rect">
            <a:avLst/>
          </a:prstGeom>
          <a:noFill/>
          <a:ln w="9525">
            <a:noFill/>
            <a:miter lim="800000"/>
            <a:headEnd/>
            <a:tailEnd/>
          </a:ln>
          <a:effectLst/>
        </p:spPr>
      </p:pic>
      <p:sp>
        <p:nvSpPr>
          <p:cNvPr id="4" name="Oval 3"/>
          <p:cNvSpPr/>
          <p:nvPr/>
        </p:nvSpPr>
        <p:spPr>
          <a:xfrm>
            <a:off x="609600" y="381000"/>
            <a:ext cx="7772400" cy="1143000"/>
          </a:xfrm>
          <a:prstGeom prst="ellipse">
            <a:avLst/>
          </a:prstGeom>
          <a:solidFill>
            <a:srgbClr val="FFFF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5867400"/>
            <a:ext cx="7813870" cy="461665"/>
          </a:xfrm>
          <a:prstGeom prst="rect">
            <a:avLst/>
          </a:prstGeom>
          <a:noFill/>
        </p:spPr>
        <p:txBody>
          <a:bodyPr wrap="none" rtlCol="0">
            <a:spAutoFit/>
          </a:bodyPr>
          <a:lstStyle/>
          <a:p>
            <a:r>
              <a:rPr lang="en-US" sz="2400" dirty="0" smtClean="0"/>
              <a:t>Use instructions to change the “look and feel” in </a:t>
            </a:r>
            <a:r>
              <a:rPr lang="en-US" sz="2400" dirty="0" err="1" smtClean="0"/>
              <a:t>powerpoint</a:t>
            </a:r>
            <a:r>
              <a:rPr lang="en-US" sz="2400" dirty="0" smtClean="0"/>
              <a:t>.</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90600" y="381000"/>
            <a:ext cx="6477000" cy="5288091"/>
          </a:xfrm>
          <a:prstGeom prst="rect">
            <a:avLst/>
          </a:prstGeom>
          <a:noFill/>
          <a:ln w="9525">
            <a:noFill/>
            <a:miter lim="800000"/>
            <a:headEnd/>
            <a:tailEnd/>
          </a:ln>
          <a:effectLst/>
        </p:spPr>
      </p:pic>
      <p:sp>
        <p:nvSpPr>
          <p:cNvPr id="3" name="TextBox 2"/>
          <p:cNvSpPr txBox="1"/>
          <p:nvPr/>
        </p:nvSpPr>
        <p:spPr>
          <a:xfrm>
            <a:off x="609600" y="5867400"/>
            <a:ext cx="8153400" cy="830997"/>
          </a:xfrm>
          <a:prstGeom prst="rect">
            <a:avLst/>
          </a:prstGeom>
          <a:noFill/>
        </p:spPr>
        <p:txBody>
          <a:bodyPr wrap="square" rtlCol="0">
            <a:spAutoFit/>
          </a:bodyPr>
          <a:lstStyle/>
          <a:p>
            <a:r>
              <a:rPr lang="en-US" sz="2400" dirty="0" smtClean="0"/>
              <a:t>Add more slides for introductions, summaries, examples, explanations, assessment, feedback, . . .</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Preservation</a:t>
            </a:r>
            <a:endParaRPr lang="en-US" dirty="0"/>
          </a:p>
        </p:txBody>
      </p:sp>
      <p:pic>
        <p:nvPicPr>
          <p:cNvPr id="1026" name="Picture 2"/>
          <p:cNvPicPr>
            <a:picLocks noChangeAspect="1" noChangeArrowheads="1"/>
          </p:cNvPicPr>
          <p:nvPr/>
        </p:nvPicPr>
        <p:blipFill>
          <a:blip r:embed="rId3"/>
          <a:srcRect/>
          <a:stretch>
            <a:fillRect/>
          </a:stretch>
        </p:blipFill>
        <p:spPr bwMode="auto">
          <a:xfrm>
            <a:off x="1905000" y="1524000"/>
            <a:ext cx="5448300" cy="8953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172200" y="2895600"/>
            <a:ext cx="2619375" cy="3286125"/>
          </a:xfrm>
          <a:prstGeom prst="rect">
            <a:avLst/>
          </a:prstGeom>
          <a:noFill/>
          <a:ln w="9525">
            <a:noFill/>
            <a:miter lim="800000"/>
            <a:headEnd/>
            <a:tailEnd/>
          </a:ln>
          <a:effectLst/>
        </p:spPr>
      </p:pic>
      <p:pic>
        <p:nvPicPr>
          <p:cNvPr id="4" name="Picture 3" descr="FireShot Pro capture #17 - 'www_freep_com I Zoom Image' - www_freep_com_apps_pbcs_dll_section_template=zoom&amp;Site=C4&amp;Date=20090318&amp;Category=ENT04&amp;ArtNo=903180307&amp;Ref=AR.png"/>
          <p:cNvPicPr>
            <a:picLocks noChangeAspect="1"/>
          </p:cNvPicPr>
          <p:nvPr/>
        </p:nvPicPr>
        <p:blipFill>
          <a:blip r:embed="rId5"/>
          <a:srcRect l="6924" r="5693" b="29333"/>
          <a:stretch>
            <a:fillRect/>
          </a:stretch>
        </p:blipFill>
        <p:spPr>
          <a:xfrm>
            <a:off x="1371600" y="2590800"/>
            <a:ext cx="5410200" cy="4038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smtClean="0"/>
              <a:t>Questions and Discussion</a:t>
            </a:r>
            <a:endParaRPr lang="en-US" dirty="0"/>
          </a:p>
        </p:txBody>
      </p:sp>
      <p:sp>
        <p:nvSpPr>
          <p:cNvPr id="3" name="Subtitle 2"/>
          <p:cNvSpPr>
            <a:spLocks noGrp="1"/>
          </p:cNvSpPr>
          <p:nvPr>
            <p:ph type="subTitle" idx="1"/>
          </p:nvPr>
        </p:nvSpPr>
        <p:spPr>
          <a:xfrm>
            <a:off x="1371600" y="3505200"/>
            <a:ext cx="6400800" cy="2133600"/>
          </a:xfrm>
        </p:spPr>
        <p:txBody>
          <a:bodyPr>
            <a:normAutofit fontScale="85000" lnSpcReduction="20000"/>
          </a:bodyPr>
          <a:lstStyle/>
          <a:p>
            <a:r>
              <a:rPr lang="en-US" dirty="0" smtClean="0"/>
              <a:t>Digital Learning Objects Sandbox Project</a:t>
            </a:r>
          </a:p>
          <a:p>
            <a:r>
              <a:rPr lang="en-US" dirty="0" smtClean="0"/>
              <a:t>Wayne State University</a:t>
            </a:r>
          </a:p>
          <a:p>
            <a:r>
              <a:rPr lang="en-US" dirty="0" smtClean="0"/>
              <a:t>Julie Thompson Klein</a:t>
            </a:r>
          </a:p>
          <a:p>
            <a:r>
              <a:rPr lang="en-US" dirty="0" smtClean="0"/>
              <a:t>Anne-Marie Armstrong</a:t>
            </a:r>
          </a:p>
          <a:p>
            <a:r>
              <a:rPr lang="en-US" dirty="0" smtClean="0"/>
              <a:t>Jonathan McGlone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ChangeAspect="1"/>
          </p:cNvPicPr>
          <p:nvPr/>
        </p:nvPicPr>
        <p:blipFill>
          <a:blip r:embed="rId2"/>
          <a:stretch>
            <a:fillRect/>
          </a:stretch>
        </p:blipFill>
        <p:spPr>
          <a:xfrm>
            <a:off x="1023257" y="411480"/>
            <a:ext cx="7130143" cy="59893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2"/>
          <a:stretch>
            <a:fillRect/>
          </a:stretch>
        </p:blipFill>
        <p:spPr>
          <a:xfrm>
            <a:off x="642257" y="204216"/>
            <a:ext cx="7739743" cy="65013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2"/>
          <a:stretch>
            <a:fillRect/>
          </a:stretch>
        </p:blipFill>
        <p:spPr>
          <a:xfrm>
            <a:off x="718457" y="152400"/>
            <a:ext cx="7739743" cy="65013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2"/>
          <a:stretch>
            <a:fillRect/>
          </a:stretch>
        </p:blipFill>
        <p:spPr>
          <a:xfrm>
            <a:off x="566057" y="454152"/>
            <a:ext cx="4539343" cy="3813048"/>
          </a:xfrm>
          <a:prstGeom prst="rect">
            <a:avLst/>
          </a:prstGeom>
        </p:spPr>
      </p:pic>
      <p:pic>
        <p:nvPicPr>
          <p:cNvPr id="3" name="Picture 2" descr="Slide12.jpg"/>
          <p:cNvPicPr>
            <a:picLocks noChangeAspect="1"/>
          </p:cNvPicPr>
          <p:nvPr/>
        </p:nvPicPr>
        <p:blipFill>
          <a:blip r:embed="rId3"/>
          <a:stretch>
            <a:fillRect/>
          </a:stretch>
        </p:blipFill>
        <p:spPr>
          <a:xfrm>
            <a:off x="2590800" y="1905000"/>
            <a:ext cx="5624286" cy="472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2"/>
          <a:stretch>
            <a:fillRect/>
          </a:stretch>
        </p:blipFill>
        <p:spPr>
          <a:xfrm>
            <a:off x="718458" y="280416"/>
            <a:ext cx="7558314" cy="63489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1371600"/>
            <a:ext cx="7543800" cy="1077218"/>
          </a:xfrm>
          <a:prstGeom prst="rect">
            <a:avLst/>
          </a:prstGeom>
          <a:noFill/>
        </p:spPr>
        <p:txBody>
          <a:bodyPr wrap="square" rtlCol="0">
            <a:spAutoFit/>
          </a:bodyPr>
          <a:lstStyle/>
          <a:p>
            <a:r>
              <a:rPr lang="en-US" sz="3200" dirty="0" smtClean="0"/>
              <a:t>Use Image Collections to Create Digital Learning Objects (DLOs)</a:t>
            </a:r>
            <a:endParaRPr lang="en-US" sz="3200" dirty="0"/>
          </a:p>
        </p:txBody>
      </p:sp>
      <p:sp>
        <p:nvSpPr>
          <p:cNvPr id="3" name="TextBox 2"/>
          <p:cNvSpPr txBox="1"/>
          <p:nvPr/>
        </p:nvSpPr>
        <p:spPr>
          <a:xfrm>
            <a:off x="533400" y="2971800"/>
            <a:ext cx="8305800" cy="2308324"/>
          </a:xfrm>
          <a:prstGeom prst="rect">
            <a:avLst/>
          </a:prstGeom>
          <a:noFill/>
        </p:spPr>
        <p:txBody>
          <a:bodyPr wrap="square" rtlCol="0">
            <a:spAutoFit/>
          </a:bodyPr>
          <a:lstStyle/>
          <a:p>
            <a:pPr marL="342900" indent="-342900">
              <a:buAutoNum type="arabicPeriod"/>
            </a:pPr>
            <a:r>
              <a:rPr lang="en-US" sz="2400" dirty="0" smtClean="0"/>
              <a:t>Create your portfolio of images from Virtual Motor City</a:t>
            </a:r>
          </a:p>
          <a:p>
            <a:pPr marL="342900" indent="-342900">
              <a:buAutoNum type="arabicPeriod"/>
            </a:pPr>
            <a:r>
              <a:rPr lang="en-US" sz="2400" dirty="0" smtClean="0"/>
              <a:t>Download the portfolio into a </a:t>
            </a:r>
            <a:r>
              <a:rPr lang="en-US" sz="2400" dirty="0" err="1" smtClean="0"/>
              <a:t>powerpoint</a:t>
            </a:r>
            <a:r>
              <a:rPr lang="en-US" sz="2400" dirty="0" smtClean="0"/>
              <a:t> or keynote presentation</a:t>
            </a:r>
          </a:p>
          <a:p>
            <a:pPr marL="342900" indent="-342900">
              <a:buAutoNum type="arabicPeriod"/>
            </a:pPr>
            <a:r>
              <a:rPr lang="en-US" sz="2400" dirty="0" smtClean="0"/>
              <a:t>Add Introductions, objectives, descriptions, explanations, feedback, summary</a:t>
            </a:r>
          </a:p>
          <a:p>
            <a:pPr marL="342900" indent="-342900">
              <a:buAutoNum type="arabicPeriod"/>
            </a:pPr>
            <a:r>
              <a:rPr lang="en-US" sz="2400" dirty="0" smtClean="0"/>
              <a:t>Change formatting as needed</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41708" y="438523"/>
            <a:ext cx="6025892" cy="619087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24456"/>
      </a:dk2>
      <a:lt2>
        <a:srgbClr val="DEDEDE"/>
      </a:lt2>
      <a:accent1>
        <a:srgbClr val="53548A"/>
      </a:accent1>
      <a:accent2>
        <a:srgbClr val="00B050"/>
      </a:accent2>
      <a:accent3>
        <a:srgbClr val="A04DA3"/>
      </a:accent3>
      <a:accent4>
        <a:srgbClr val="FFFF00"/>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236</Words>
  <Application>Microsoft Office PowerPoint</Application>
  <PresentationFormat>On-screen Show (4:3)</PresentationFormat>
  <Paragraphs>32</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Improving a Digital Image Collection for Discovery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Using the Sandbox Tool</vt:lpstr>
      <vt:lpstr>Slide 17</vt:lpstr>
      <vt:lpstr>Slide 18</vt:lpstr>
      <vt:lpstr>Slide 19</vt:lpstr>
      <vt:lpstr>Slide 20</vt:lpstr>
      <vt:lpstr>Slide 21</vt:lpstr>
      <vt:lpstr>Slide 22</vt:lpstr>
      <vt:lpstr>Importance of Preservation</vt:lpstr>
      <vt:lpstr>Questions and Discussion</vt:lpstr>
    </vt:vector>
  </TitlesOfParts>
  <Company>WSU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DV3709</dc:creator>
  <cp:lastModifiedBy>DV3709</cp:lastModifiedBy>
  <cp:revision>42</cp:revision>
  <dcterms:created xsi:type="dcterms:W3CDTF">2009-03-20T18:00:06Z</dcterms:created>
  <dcterms:modified xsi:type="dcterms:W3CDTF">2009-04-01T16:31:18Z</dcterms:modified>
</cp:coreProperties>
</file>