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Layouts/slideLayout15.xml" ContentType="application/vnd.openxmlformats-officedocument.presentationml.slideLayout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5.xml" ContentType="application/vnd.openxmlformats-officedocument.presentationml.slideLayout+xml"/>
  <Override PartName="/ppt/slideMasters/slideMaster2.xml" ContentType="application/vnd.openxmlformats-officedocument.presentationml.slideMaster+xml"/>
  <Override PartName="/ppt/theme/theme6.xml" ContentType="application/vnd.openxmlformats-officedocument.them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slides/slide23.xml" ContentType="application/vnd.openxmlformats-officedocument.presentationml.slide+xml"/>
  <Override PartName="/ppt/slideLayouts/slideLayout17.xml" ContentType="application/vnd.openxmlformats-officedocument.presentationml.slideLayout+xml"/>
  <Default Extension="gif" ContentType="image/gif"/>
  <Override PartName="/ppt/slides/slide16.xml" ContentType="application/vnd.openxmlformats-officedocument.presentationml.slide+xml"/>
  <Override PartName="/ppt/slideLayouts/slideLayout13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theme/theme4.xml" ContentType="application/vnd.openxmlformats-officedocument.theme+xml"/>
  <Override PartName="/ppt/slideLayouts/slideLayout3.xml" ContentType="application/vnd.openxmlformats-officedocument.presentationml.slideLayout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14.xml" ContentType="application/vnd.openxmlformats-officedocument.presentationml.slideLayout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theme/theme5.xml" ContentType="application/vnd.openxmlformats-officedocument.them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66" r:id="rId1"/>
    <p:sldMasterId id="2147483670" r:id="rId2"/>
    <p:sldMasterId id="2147483672" r:id="rId3"/>
    <p:sldMasterId id="2147483674" r:id="rId4"/>
    <p:sldMasterId id="2147483680" r:id="rId5"/>
  </p:sldMasterIdLst>
  <p:notesMasterIdLst>
    <p:notesMasterId r:id="rId29"/>
  </p:notesMasterIdLst>
  <p:sldIdLst>
    <p:sldId id="309" r:id="rId6"/>
    <p:sldId id="287" r:id="rId7"/>
    <p:sldId id="292" r:id="rId8"/>
    <p:sldId id="325" r:id="rId9"/>
    <p:sldId id="326" r:id="rId10"/>
    <p:sldId id="290" r:id="rId11"/>
    <p:sldId id="289" r:id="rId12"/>
    <p:sldId id="291" r:id="rId13"/>
    <p:sldId id="310" r:id="rId14"/>
    <p:sldId id="311" r:id="rId15"/>
    <p:sldId id="312" r:id="rId16"/>
    <p:sldId id="313" r:id="rId17"/>
    <p:sldId id="314" r:id="rId18"/>
    <p:sldId id="315" r:id="rId19"/>
    <p:sldId id="316" r:id="rId20"/>
    <p:sldId id="317" r:id="rId21"/>
    <p:sldId id="318" r:id="rId22"/>
    <p:sldId id="319" r:id="rId23"/>
    <p:sldId id="320" r:id="rId24"/>
    <p:sldId id="321" r:id="rId25"/>
    <p:sldId id="322" r:id="rId26"/>
    <p:sldId id="323" r:id="rId27"/>
    <p:sldId id="324" r:id="rId2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8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8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8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8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80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80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80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8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8B222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vertBarState="maximized">
    <p:restoredLeft sz="34588" autoAdjust="0"/>
    <p:restoredTop sz="83803" autoAdjust="0"/>
  </p:normalViewPr>
  <p:slideViewPr>
    <p:cSldViewPr>
      <p:cViewPr>
        <p:scale>
          <a:sx n="60" d="100"/>
          <a:sy n="60" d="100"/>
        </p:scale>
        <p:origin x="-896" y="-5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128253-A1F7-42E3-AB47-73794DC7349F}" type="datetimeFigureOut">
              <a:rPr lang="en-US" smtClean="0"/>
              <a:pPr/>
              <a:t>3/14/10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5C5D71-B1EF-43C9-A8DE-247D2D5D2FA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8B32D-723A-4BA9-821F-9A5277A9379C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01CE6ED-656B-044C-B1DB-E57AACF9AD8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1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7" name="Rounded Rectangle 6"/>
          <p:cNvSpPr/>
          <p:nvPr userDrawn="1"/>
        </p:nvSpPr>
        <p:spPr>
          <a:xfrm>
            <a:off x="609600" y="155895"/>
            <a:ext cx="8400874" cy="6629400"/>
          </a:xfrm>
          <a:prstGeom prst="roundRect">
            <a:avLst>
              <a:gd name="adj" fmla="val 4663"/>
            </a:avLst>
          </a:prstGeom>
          <a:solidFill>
            <a:schemeClr val="bg1"/>
          </a:solidFill>
          <a:ln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pic>
        <p:nvPicPr>
          <p:cNvPr id="1026" name="Picture 2" descr="G:\iStock_000004333554Medium._CharacterHooray_MODIFIED.jpg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60000" contrast="-40000"/>
          </a:blip>
          <a:srcRect l="22500" r="37500" b="27778"/>
          <a:stretch>
            <a:fillRect/>
          </a:stretch>
        </p:blipFill>
        <p:spPr bwMode="auto">
          <a:xfrm>
            <a:off x="76200" y="1905000"/>
            <a:ext cx="3657600" cy="4953000"/>
          </a:xfrm>
          <a:prstGeom prst="rect">
            <a:avLst/>
          </a:prstGeom>
          <a:noFill/>
        </p:spPr>
      </p:pic>
      <p:pic>
        <p:nvPicPr>
          <p:cNvPr id="19" name="Picture 2" descr="G:\iStock_000004333554Medium._CharacterHooray_MODIFIED.jpg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 l="22500" r="71667" b="27778"/>
          <a:stretch>
            <a:fillRect/>
          </a:stretch>
        </p:blipFill>
        <p:spPr bwMode="auto">
          <a:xfrm>
            <a:off x="76200" y="1905000"/>
            <a:ext cx="533400" cy="4953000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 userDrawn="1"/>
        </p:nvSpPr>
        <p:spPr>
          <a:xfrm rot="16200000">
            <a:off x="-3289012" y="2527012"/>
            <a:ext cx="71628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200" spc="600" dirty="0" smtClean="0">
                <a:solidFill>
                  <a:prstClr val="white"/>
                </a:solidFill>
                <a:latin typeface="Calibri"/>
                <a:ea typeface="+mn-ea"/>
              </a:rPr>
              <a:t>Q</a:t>
            </a:r>
            <a:r>
              <a:rPr lang="en-US" spc="600" dirty="0" smtClean="0">
                <a:solidFill>
                  <a:prstClr val="white"/>
                </a:solidFill>
                <a:latin typeface="Calibri"/>
                <a:ea typeface="+mn-ea"/>
              </a:rPr>
              <a:t>uick.  </a:t>
            </a:r>
            <a:r>
              <a:rPr lang="en-US" sz="3200" spc="600" dirty="0" smtClean="0">
                <a:solidFill>
                  <a:prstClr val="white"/>
                </a:solidFill>
                <a:latin typeface="Calibri"/>
                <a:ea typeface="+mn-ea"/>
              </a:rPr>
              <a:t>E</a:t>
            </a:r>
            <a:r>
              <a:rPr lang="en-US" spc="600" dirty="0" smtClean="0">
                <a:solidFill>
                  <a:prstClr val="white"/>
                </a:solidFill>
                <a:latin typeface="Calibri"/>
                <a:ea typeface="+mn-ea"/>
              </a:rPr>
              <a:t>asy.  </a:t>
            </a:r>
            <a:r>
              <a:rPr lang="en-US" sz="3200" spc="600" dirty="0" smtClean="0">
                <a:solidFill>
                  <a:prstClr val="white"/>
                </a:solidFill>
                <a:latin typeface="Calibri"/>
                <a:ea typeface="+mn-ea"/>
              </a:rPr>
              <a:t>S</a:t>
            </a:r>
            <a:r>
              <a:rPr lang="en-US" spc="600" dirty="0" smtClean="0">
                <a:solidFill>
                  <a:prstClr val="white"/>
                </a:solidFill>
                <a:latin typeface="Calibri"/>
                <a:ea typeface="+mn-ea"/>
              </a:rPr>
              <a:t>ecure</a:t>
            </a:r>
            <a:r>
              <a:rPr lang="en-US" spc="300" dirty="0" smtClean="0">
                <a:solidFill>
                  <a:prstClr val="white"/>
                </a:solidFill>
                <a:latin typeface="Calibri"/>
                <a:ea typeface="+mn-ea"/>
              </a:rPr>
              <a:t>.    </a:t>
            </a:r>
            <a:endParaRPr lang="en-US" spc="300" dirty="0">
              <a:solidFill>
                <a:prstClr val="white"/>
              </a:solidFill>
              <a:latin typeface="Calibri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6346B-3B4B-4DA5-9035-AFB85887C3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3/14/10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7964A-D796-4AD6-821F-EDBFFBD66DE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0" y="6781800"/>
            <a:ext cx="5181600" cy="762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604655" y="163033"/>
            <a:ext cx="1600200" cy="1219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 userDrawn="1"/>
        </p:nvSpPr>
        <p:spPr>
          <a:xfrm>
            <a:off x="7413080" y="5562273"/>
            <a:ext cx="1600200" cy="1219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E27F7C-E33D-6E4F-A896-6C41D49F74D4}" type="datetime1">
              <a:rPr lang="en-US"/>
              <a:pPr/>
              <a:t>3/14/10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63CCE0-49B6-1D45-8F8B-58C7F46DFE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4822524-8AB7-ED4D-9344-873AA6891E45}" type="datetime1">
              <a:rPr lang="en-US"/>
              <a:pPr/>
              <a:t>3/14/10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D4FFBB-D843-F240-962B-D1A2B18F0C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55FBD4E-E7AC-C445-A49B-2286B83D9FF1}" type="datetime1">
              <a:rPr lang="en-US"/>
              <a:pPr/>
              <a:t>3/14/10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408A6C-31F0-A04F-8372-F74B9CA3A7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5638065-B216-8345-932D-8FE104EA778C}" type="datetime1">
              <a:rPr lang="en-US"/>
              <a:pPr/>
              <a:t>3/14/10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D30C01-88A9-AC4F-B8FA-8367F0D257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6147AE3-0434-6644-AE3A-D21D1F46B9CB}" type="datetime1">
              <a:rPr lang="en-US"/>
              <a:pPr/>
              <a:t>3/14/10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1B0139-4CFB-FD4A-93CF-60C798F2B2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D20E281-7A5F-5743-953E-CF6B1C433BEC}" type="datetime1">
              <a:rPr lang="en-US"/>
              <a:pPr/>
              <a:t>3/14/10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B93397-CB60-204E-BB3B-DE0D63FB61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071253-9A48-FD48-BE1E-56EC27D978A5}" type="datetime1">
              <a:rPr lang="en-US"/>
              <a:pPr/>
              <a:t>3/14/10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D62521-6CD5-7A46-A3AC-54D6B2CABD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DE529F1-099E-7A4F-A5E4-4BE40529F55E}" type="datetime1">
              <a:rPr lang="en-US"/>
              <a:pPr/>
              <a:t>3/14/10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4F3890-4B9D-3C4F-8A0B-C796A22CF6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cyber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-7938" y="6321425"/>
            <a:ext cx="9151938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1" descr="cyber.jpg"/>
          <p:cNvPicPr>
            <a:picLocks noChangeAspect="1"/>
          </p:cNvPicPr>
          <p:nvPr userDrawn="1"/>
        </p:nvPicPr>
        <p:blipFill>
          <a:blip r:embed="rId3"/>
          <a:srcRect r="57039"/>
          <a:stretch>
            <a:fillRect/>
          </a:stretch>
        </p:blipFill>
        <p:spPr bwMode="auto">
          <a:xfrm>
            <a:off x="2614613" y="955675"/>
            <a:ext cx="3932237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28295"/>
            <a:ext cx="7772400" cy="1470025"/>
          </a:xfrm>
        </p:spPr>
        <p:txBody>
          <a:bodyPr/>
          <a:lstStyle>
            <a:lvl1pPr algn="ctr">
              <a:defRPr sz="3000">
                <a:solidFill>
                  <a:srgbClr val="00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491945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38434D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44169B-E6F7-074B-B712-2F5C7D504FD6}" type="datetime1">
              <a:rPr lang="en-US"/>
              <a:pPr/>
              <a:t>3/14/10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8" name="Slide Number Placeholder 5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B468E6-B24F-DB45-B206-B9C174F719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7" name="Rounded Rectangle 6"/>
          <p:cNvSpPr/>
          <p:nvPr userDrawn="1"/>
        </p:nvSpPr>
        <p:spPr>
          <a:xfrm>
            <a:off x="609600" y="155895"/>
            <a:ext cx="8400874" cy="6629400"/>
          </a:xfrm>
          <a:prstGeom prst="roundRect">
            <a:avLst>
              <a:gd name="adj" fmla="val 4663"/>
            </a:avLst>
          </a:prstGeom>
          <a:solidFill>
            <a:schemeClr val="bg1"/>
          </a:solidFill>
          <a:ln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pic>
        <p:nvPicPr>
          <p:cNvPr id="1026" name="Picture 2" descr="G:\iStock_000004333554Medium._CharacterHooray_MODIFIED.jpg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60000" contrast="-40000"/>
          </a:blip>
          <a:srcRect l="22500" r="37500" b="27778"/>
          <a:stretch>
            <a:fillRect/>
          </a:stretch>
        </p:blipFill>
        <p:spPr bwMode="auto">
          <a:xfrm>
            <a:off x="76200" y="1905000"/>
            <a:ext cx="3657600" cy="4953000"/>
          </a:xfrm>
          <a:prstGeom prst="rect">
            <a:avLst/>
          </a:prstGeom>
          <a:noFill/>
        </p:spPr>
      </p:pic>
      <p:pic>
        <p:nvPicPr>
          <p:cNvPr id="19" name="Picture 2" descr="G:\iStock_000004333554Medium._CharacterHooray_MODIFIED.jpg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 l="22500" r="71667" b="27778"/>
          <a:stretch>
            <a:fillRect/>
          </a:stretch>
        </p:blipFill>
        <p:spPr bwMode="auto">
          <a:xfrm>
            <a:off x="76200" y="1905000"/>
            <a:ext cx="533400" cy="4953000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 userDrawn="1"/>
        </p:nvSpPr>
        <p:spPr>
          <a:xfrm rot="16200000">
            <a:off x="-3289012" y="2527012"/>
            <a:ext cx="71628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200" spc="600" dirty="0" smtClean="0">
                <a:solidFill>
                  <a:prstClr val="white"/>
                </a:solidFill>
                <a:latin typeface="Calibri"/>
                <a:ea typeface="+mn-ea"/>
              </a:rPr>
              <a:t>Q</a:t>
            </a:r>
            <a:r>
              <a:rPr lang="en-US" spc="600" dirty="0" smtClean="0">
                <a:solidFill>
                  <a:prstClr val="white"/>
                </a:solidFill>
                <a:latin typeface="Calibri"/>
                <a:ea typeface="+mn-ea"/>
              </a:rPr>
              <a:t>uick.  </a:t>
            </a:r>
            <a:r>
              <a:rPr lang="en-US" sz="3200" spc="600" dirty="0" smtClean="0">
                <a:solidFill>
                  <a:prstClr val="white"/>
                </a:solidFill>
                <a:latin typeface="Calibri"/>
                <a:ea typeface="+mn-ea"/>
              </a:rPr>
              <a:t>E</a:t>
            </a:r>
            <a:r>
              <a:rPr lang="en-US" spc="600" dirty="0" smtClean="0">
                <a:solidFill>
                  <a:prstClr val="white"/>
                </a:solidFill>
                <a:latin typeface="Calibri"/>
                <a:ea typeface="+mn-ea"/>
              </a:rPr>
              <a:t>asy.  </a:t>
            </a:r>
            <a:r>
              <a:rPr lang="en-US" sz="3200" spc="600" dirty="0" smtClean="0">
                <a:solidFill>
                  <a:prstClr val="white"/>
                </a:solidFill>
                <a:latin typeface="Calibri"/>
                <a:ea typeface="+mn-ea"/>
              </a:rPr>
              <a:t>S</a:t>
            </a:r>
            <a:r>
              <a:rPr lang="en-US" spc="600" dirty="0" smtClean="0">
                <a:solidFill>
                  <a:prstClr val="white"/>
                </a:solidFill>
                <a:latin typeface="Calibri"/>
                <a:ea typeface="+mn-ea"/>
              </a:rPr>
              <a:t>ecure</a:t>
            </a:r>
            <a:r>
              <a:rPr lang="en-US" spc="300" dirty="0" smtClean="0">
                <a:solidFill>
                  <a:prstClr val="white"/>
                </a:solidFill>
                <a:latin typeface="Calibri"/>
                <a:ea typeface="+mn-ea"/>
              </a:rPr>
              <a:t>.    </a:t>
            </a:r>
            <a:endParaRPr lang="en-US" spc="300" dirty="0">
              <a:solidFill>
                <a:prstClr val="white"/>
              </a:solidFill>
              <a:latin typeface="Calibri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6346B-3B4B-4DA5-9035-AFB85887C3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3/14/10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7964A-D796-4AD6-821F-EDBFFBD66DE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0" y="6781800"/>
            <a:ext cx="5181600" cy="762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604655" y="163033"/>
            <a:ext cx="1600200" cy="1219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 userDrawn="1"/>
        </p:nvSpPr>
        <p:spPr>
          <a:xfrm>
            <a:off x="7413080" y="5562273"/>
            <a:ext cx="1600200" cy="1219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7" name="Rounded Rectangle 6"/>
          <p:cNvSpPr/>
          <p:nvPr userDrawn="1"/>
        </p:nvSpPr>
        <p:spPr>
          <a:xfrm>
            <a:off x="609600" y="155895"/>
            <a:ext cx="8400874" cy="6629400"/>
          </a:xfrm>
          <a:prstGeom prst="roundRect">
            <a:avLst>
              <a:gd name="adj" fmla="val 4663"/>
            </a:avLst>
          </a:prstGeom>
          <a:solidFill>
            <a:schemeClr val="bg1"/>
          </a:solidFill>
          <a:ln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pic>
        <p:nvPicPr>
          <p:cNvPr id="1026" name="Picture 2" descr="G:\iStock_000004333554Medium._CharacterHooray_MODIFIED.jpg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60000" contrast="-40000"/>
          </a:blip>
          <a:srcRect l="22500" r="37500" b="27778"/>
          <a:stretch>
            <a:fillRect/>
          </a:stretch>
        </p:blipFill>
        <p:spPr bwMode="auto">
          <a:xfrm>
            <a:off x="76200" y="1905000"/>
            <a:ext cx="3657600" cy="4953000"/>
          </a:xfrm>
          <a:prstGeom prst="rect">
            <a:avLst/>
          </a:prstGeom>
          <a:noFill/>
        </p:spPr>
      </p:pic>
      <p:pic>
        <p:nvPicPr>
          <p:cNvPr id="19" name="Picture 2" descr="G:\iStock_000004333554Medium._CharacterHooray_MODIFIED.jpg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 l="22500" r="71667" b="27778"/>
          <a:stretch>
            <a:fillRect/>
          </a:stretch>
        </p:blipFill>
        <p:spPr bwMode="auto">
          <a:xfrm>
            <a:off x="76200" y="1905000"/>
            <a:ext cx="533400" cy="4953000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 userDrawn="1"/>
        </p:nvSpPr>
        <p:spPr>
          <a:xfrm rot="16200000">
            <a:off x="-3289012" y="2527012"/>
            <a:ext cx="71628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200" spc="600" dirty="0" smtClean="0">
                <a:solidFill>
                  <a:prstClr val="white"/>
                </a:solidFill>
                <a:latin typeface="Calibri"/>
                <a:ea typeface="+mn-ea"/>
              </a:rPr>
              <a:t>Q</a:t>
            </a:r>
            <a:r>
              <a:rPr lang="en-US" spc="600" dirty="0" smtClean="0">
                <a:solidFill>
                  <a:prstClr val="white"/>
                </a:solidFill>
                <a:latin typeface="Calibri"/>
                <a:ea typeface="+mn-ea"/>
              </a:rPr>
              <a:t>uick.  </a:t>
            </a:r>
            <a:r>
              <a:rPr lang="en-US" sz="3200" spc="600" dirty="0" smtClean="0">
                <a:solidFill>
                  <a:prstClr val="white"/>
                </a:solidFill>
                <a:latin typeface="Calibri"/>
                <a:ea typeface="+mn-ea"/>
              </a:rPr>
              <a:t>E</a:t>
            </a:r>
            <a:r>
              <a:rPr lang="en-US" spc="600" dirty="0" smtClean="0">
                <a:solidFill>
                  <a:prstClr val="white"/>
                </a:solidFill>
                <a:latin typeface="Calibri"/>
                <a:ea typeface="+mn-ea"/>
              </a:rPr>
              <a:t>asy.  </a:t>
            </a:r>
            <a:r>
              <a:rPr lang="en-US" sz="3200" spc="600" dirty="0" smtClean="0">
                <a:solidFill>
                  <a:prstClr val="white"/>
                </a:solidFill>
                <a:latin typeface="Calibri"/>
                <a:ea typeface="+mn-ea"/>
              </a:rPr>
              <a:t>S</a:t>
            </a:r>
            <a:r>
              <a:rPr lang="en-US" spc="600" dirty="0" smtClean="0">
                <a:solidFill>
                  <a:prstClr val="white"/>
                </a:solidFill>
                <a:latin typeface="Calibri"/>
                <a:ea typeface="+mn-ea"/>
              </a:rPr>
              <a:t>ecure</a:t>
            </a:r>
            <a:r>
              <a:rPr lang="en-US" spc="300" dirty="0" smtClean="0">
                <a:solidFill>
                  <a:prstClr val="white"/>
                </a:solidFill>
                <a:latin typeface="Calibri"/>
                <a:ea typeface="+mn-ea"/>
              </a:rPr>
              <a:t>.    </a:t>
            </a:r>
            <a:endParaRPr lang="en-US" spc="300" dirty="0">
              <a:solidFill>
                <a:prstClr val="white"/>
              </a:solidFill>
              <a:latin typeface="Calibri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6346B-3B4B-4DA5-9035-AFB85887C3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3/14/10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7964A-D796-4AD6-821F-EDBFFBD66DE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0" y="6781800"/>
            <a:ext cx="5181600" cy="762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604655" y="163033"/>
            <a:ext cx="1600200" cy="1219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 userDrawn="1"/>
        </p:nvSpPr>
        <p:spPr>
          <a:xfrm>
            <a:off x="7413080" y="5562273"/>
            <a:ext cx="1600200" cy="1219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7" name="Rounded Rectangle 6"/>
          <p:cNvSpPr/>
          <p:nvPr userDrawn="1"/>
        </p:nvSpPr>
        <p:spPr>
          <a:xfrm>
            <a:off x="609600" y="155895"/>
            <a:ext cx="8400874" cy="6629400"/>
          </a:xfrm>
          <a:prstGeom prst="roundRect">
            <a:avLst>
              <a:gd name="adj" fmla="val 4663"/>
            </a:avLst>
          </a:prstGeom>
          <a:solidFill>
            <a:schemeClr val="bg1"/>
          </a:solidFill>
          <a:ln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pic>
        <p:nvPicPr>
          <p:cNvPr id="1026" name="Picture 2" descr="G:\iStock_000004333554Medium._CharacterHooray_MODIFIED.jpg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60000" contrast="-40000"/>
          </a:blip>
          <a:srcRect l="22500" r="37500" b="27778"/>
          <a:stretch>
            <a:fillRect/>
          </a:stretch>
        </p:blipFill>
        <p:spPr bwMode="auto">
          <a:xfrm>
            <a:off x="76200" y="1905000"/>
            <a:ext cx="3657600" cy="4953000"/>
          </a:xfrm>
          <a:prstGeom prst="rect">
            <a:avLst/>
          </a:prstGeom>
          <a:noFill/>
        </p:spPr>
      </p:pic>
      <p:pic>
        <p:nvPicPr>
          <p:cNvPr id="19" name="Picture 2" descr="G:\iStock_000004333554Medium._CharacterHooray_MODIFIED.jpg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 l="22500" r="71667" b="27778"/>
          <a:stretch>
            <a:fillRect/>
          </a:stretch>
        </p:blipFill>
        <p:spPr bwMode="auto">
          <a:xfrm>
            <a:off x="76200" y="1905000"/>
            <a:ext cx="533400" cy="4953000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 userDrawn="1"/>
        </p:nvSpPr>
        <p:spPr>
          <a:xfrm rot="16200000">
            <a:off x="-3289012" y="2527012"/>
            <a:ext cx="71628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200" spc="600" dirty="0" smtClean="0">
                <a:solidFill>
                  <a:prstClr val="white"/>
                </a:solidFill>
                <a:latin typeface="Calibri"/>
                <a:ea typeface="+mn-ea"/>
              </a:rPr>
              <a:t>Q</a:t>
            </a:r>
            <a:r>
              <a:rPr lang="en-US" spc="600" dirty="0" smtClean="0">
                <a:solidFill>
                  <a:prstClr val="white"/>
                </a:solidFill>
                <a:latin typeface="Calibri"/>
                <a:ea typeface="+mn-ea"/>
              </a:rPr>
              <a:t>uick.  </a:t>
            </a:r>
            <a:r>
              <a:rPr lang="en-US" sz="3200" spc="600" dirty="0" smtClean="0">
                <a:solidFill>
                  <a:prstClr val="white"/>
                </a:solidFill>
                <a:latin typeface="Calibri"/>
                <a:ea typeface="+mn-ea"/>
              </a:rPr>
              <a:t>E</a:t>
            </a:r>
            <a:r>
              <a:rPr lang="en-US" spc="600" dirty="0" smtClean="0">
                <a:solidFill>
                  <a:prstClr val="white"/>
                </a:solidFill>
                <a:latin typeface="Calibri"/>
                <a:ea typeface="+mn-ea"/>
              </a:rPr>
              <a:t>asy.  </a:t>
            </a:r>
            <a:r>
              <a:rPr lang="en-US" sz="3200" spc="600" dirty="0" smtClean="0">
                <a:solidFill>
                  <a:prstClr val="white"/>
                </a:solidFill>
                <a:latin typeface="Calibri"/>
                <a:ea typeface="+mn-ea"/>
              </a:rPr>
              <a:t>S</a:t>
            </a:r>
            <a:r>
              <a:rPr lang="en-US" spc="600" dirty="0" smtClean="0">
                <a:solidFill>
                  <a:prstClr val="white"/>
                </a:solidFill>
                <a:latin typeface="Calibri"/>
                <a:ea typeface="+mn-ea"/>
              </a:rPr>
              <a:t>ecure</a:t>
            </a:r>
            <a:r>
              <a:rPr lang="en-US" spc="300" dirty="0" smtClean="0">
                <a:solidFill>
                  <a:prstClr val="white"/>
                </a:solidFill>
                <a:latin typeface="Calibri"/>
                <a:ea typeface="+mn-ea"/>
              </a:rPr>
              <a:t>.    </a:t>
            </a:r>
            <a:endParaRPr lang="en-US" spc="300" dirty="0">
              <a:solidFill>
                <a:prstClr val="white"/>
              </a:solidFill>
              <a:latin typeface="Calibri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6346B-3B4B-4DA5-9035-AFB85887C3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3/14/10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7964A-D796-4AD6-821F-EDBFFBD66DE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0" y="6781800"/>
            <a:ext cx="5181600" cy="762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604655" y="163033"/>
            <a:ext cx="1600200" cy="1219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 userDrawn="1"/>
        </p:nvSpPr>
        <p:spPr>
          <a:xfrm>
            <a:off x="7413080" y="5562273"/>
            <a:ext cx="1600200" cy="1219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cyber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-7938" y="6321425"/>
            <a:ext cx="9151938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1" descr="cyber.jpg"/>
          <p:cNvPicPr>
            <a:picLocks noChangeAspect="1"/>
          </p:cNvPicPr>
          <p:nvPr userDrawn="1"/>
        </p:nvPicPr>
        <p:blipFill>
          <a:blip r:embed="rId3"/>
          <a:srcRect r="57039"/>
          <a:stretch>
            <a:fillRect/>
          </a:stretch>
        </p:blipFill>
        <p:spPr bwMode="auto">
          <a:xfrm>
            <a:off x="2614613" y="955675"/>
            <a:ext cx="3932237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28295"/>
            <a:ext cx="7772400" cy="1470025"/>
          </a:xfrm>
        </p:spPr>
        <p:txBody>
          <a:bodyPr/>
          <a:lstStyle>
            <a:lvl1pPr algn="ctr">
              <a:defRPr sz="3000">
                <a:solidFill>
                  <a:srgbClr val="00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491945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38434D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44169B-E6F7-074B-B712-2F5C7D504FD6}" type="datetime1">
              <a:rPr lang="en-US"/>
              <a:pPr/>
              <a:t>3/14/10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8" name="Slide Number Placeholder 5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B468E6-B24F-DB45-B206-B9C174F719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cyber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-7938" y="6321425"/>
            <a:ext cx="9151938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1" descr="cyber.jpg"/>
          <p:cNvPicPr>
            <a:picLocks noChangeAspect="1"/>
          </p:cNvPicPr>
          <p:nvPr userDrawn="1"/>
        </p:nvPicPr>
        <p:blipFill>
          <a:blip r:embed="rId3"/>
          <a:srcRect r="57039"/>
          <a:stretch>
            <a:fillRect/>
          </a:stretch>
        </p:blipFill>
        <p:spPr bwMode="auto">
          <a:xfrm>
            <a:off x="2614613" y="955675"/>
            <a:ext cx="3932237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28295"/>
            <a:ext cx="7772400" cy="1470025"/>
          </a:xfrm>
        </p:spPr>
        <p:txBody>
          <a:bodyPr/>
          <a:lstStyle>
            <a:lvl1pPr algn="ctr">
              <a:defRPr sz="3000">
                <a:solidFill>
                  <a:srgbClr val="00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491945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38434D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87B4F4-A1A5-784E-8ED7-B7DD600D9CCA}" type="datetime1">
              <a:rPr lang="en-US"/>
              <a:pPr/>
              <a:t>3/14/10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8" name="Slide Number Placeholder 5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75E32B-C55A-A14C-B551-8730664855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61676F-0B46-6449-8B75-4C80343840B2}" type="datetime1">
              <a:rPr lang="en-US"/>
              <a:pPr/>
              <a:t>3/14/10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0CCD9E-D2DE-534D-A8A4-6D465F6D66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69753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pitchFamily="96" charset="-128"/>
            </a:endParaRPr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9712ED-4083-194D-B1EB-503A7B5F5EFA}" type="datetime1">
              <a:rPr lang="en-US"/>
              <a:pPr/>
              <a:t>3/14/10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6B75C1-DE59-1949-8AF3-2AEAD60883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slideLayout" Target="../slideLayouts/slideLayout6.xml"/><Relationship Id="rId3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7.xml"/><Relationship Id="rId12" Type="http://schemas.openxmlformats.org/officeDocument/2006/relationships/theme" Target="../theme/theme5.xml"/><Relationship Id="rId13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2" Type="http://schemas.openxmlformats.org/officeDocument/2006/relationships/slideLayout" Target="../slideLayouts/slideLayout8.xml"/><Relationship Id="rId3" Type="http://schemas.openxmlformats.org/officeDocument/2006/relationships/slideLayout" Target="../slideLayouts/slideLayout9.xml"/><Relationship Id="rId4" Type="http://schemas.openxmlformats.org/officeDocument/2006/relationships/slideLayout" Target="../slideLayouts/slideLayout10.xml"/><Relationship Id="rId5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3.xml"/><Relationship Id="rId8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DBC6346B-3B4B-4DA5-9035-AFB85887C308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3/14/10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1E27964A-D796-4AD6-821F-EDBFFBD66DE5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78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DBC6346B-3B4B-4DA5-9035-AFB85887C308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3/14/10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1E27964A-D796-4AD6-821F-EDBFFBD66DE5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DBC6346B-3B4B-4DA5-9035-AFB85887C308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3/14/10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1E27964A-D796-4AD6-821F-EDBFFBD66DE5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DBC6346B-3B4B-4DA5-9035-AFB85887C308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3/14/10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1E27964A-D796-4AD6-821F-EDBFFBD66DE5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9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8788"/>
            <a:ext cx="83820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382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A6A6A6"/>
                </a:solidFill>
                <a:ea typeface="Arial" charset="0"/>
                <a:cs typeface="Arial" charset="0"/>
              </a:defRPr>
            </a:lvl1pPr>
          </a:lstStyle>
          <a:p>
            <a:fld id="{06BAB320-EEE6-6C4A-B118-8E5AB7F74479}" type="datetime1">
              <a:rPr lang="en-US"/>
              <a:pPr/>
              <a:t>3/14/10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A6A6A6"/>
                </a:solidFill>
                <a:ea typeface="ＭＳ Ｐゴシック" pitchFamily="96" charset="-128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A6A6A6"/>
                </a:solidFill>
                <a:ea typeface="Arial" charset="0"/>
                <a:cs typeface="Arial" charset="0"/>
              </a:defRPr>
            </a:lvl1pPr>
          </a:lstStyle>
          <a:p>
            <a:fld id="{9DDAA941-CB7F-2141-8491-C2C583E18C9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5" name="Rectangle 24"/>
          <p:cNvSpPr/>
          <p:nvPr userDrawn="1"/>
        </p:nvSpPr>
        <p:spPr bwMode="auto">
          <a:xfrm>
            <a:off x="4941888" y="6046788"/>
            <a:ext cx="90487" cy="90487"/>
          </a:xfrm>
          <a:prstGeom prst="rect">
            <a:avLst/>
          </a:prstGeom>
          <a:solidFill>
            <a:srgbClr val="B2073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pitchFamily="96" charset="-128"/>
            </a:endParaRPr>
          </a:p>
        </p:txBody>
      </p:sp>
      <p:sp>
        <p:nvSpPr>
          <p:cNvPr id="26" name="Rectangle 25"/>
          <p:cNvSpPr/>
          <p:nvPr userDrawn="1"/>
        </p:nvSpPr>
        <p:spPr bwMode="auto">
          <a:xfrm>
            <a:off x="4133850" y="6046788"/>
            <a:ext cx="88900" cy="90487"/>
          </a:xfrm>
          <a:prstGeom prst="rect">
            <a:avLst/>
          </a:prstGeom>
          <a:solidFill>
            <a:srgbClr val="1B84A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pitchFamily="96" charset="-128"/>
            </a:endParaRPr>
          </a:p>
        </p:txBody>
      </p:sp>
      <p:sp>
        <p:nvSpPr>
          <p:cNvPr id="27" name="Rectangle 26"/>
          <p:cNvSpPr/>
          <p:nvPr userDrawn="1"/>
        </p:nvSpPr>
        <p:spPr bwMode="auto">
          <a:xfrm>
            <a:off x="4400550" y="6046788"/>
            <a:ext cx="90488" cy="90487"/>
          </a:xfrm>
          <a:prstGeom prst="rect">
            <a:avLst/>
          </a:prstGeom>
          <a:solidFill>
            <a:srgbClr val="5D71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pitchFamily="96" charset="-128"/>
            </a:endParaRPr>
          </a:p>
        </p:txBody>
      </p:sp>
      <p:sp>
        <p:nvSpPr>
          <p:cNvPr id="28" name="Rectangle 27"/>
          <p:cNvSpPr/>
          <p:nvPr userDrawn="1"/>
        </p:nvSpPr>
        <p:spPr bwMode="auto">
          <a:xfrm>
            <a:off x="4672013" y="6046788"/>
            <a:ext cx="88900" cy="90487"/>
          </a:xfrm>
          <a:prstGeom prst="rect">
            <a:avLst/>
          </a:prstGeom>
          <a:solidFill>
            <a:srgbClr val="15559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pitchFamily="96" charset="-128"/>
            </a:endParaRPr>
          </a:p>
        </p:txBody>
      </p:sp>
      <p:pic>
        <p:nvPicPr>
          <p:cNvPr id="1035" name="Picture 21" descr="cyber.jpg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6329363"/>
            <a:ext cx="9151938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 spd="med">
    <p:fad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000" b="1" kern="1200" cap="all">
          <a:solidFill>
            <a:schemeClr val="tx1"/>
          </a:solidFill>
          <a:latin typeface="Arial"/>
          <a:ea typeface="ＭＳ Ｐゴシック" pitchFamily="48" charset="-128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48" charset="0"/>
          <a:ea typeface="ＭＳ Ｐゴシック" pitchFamily="48" charset="-128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48" charset="0"/>
          <a:ea typeface="ＭＳ Ｐゴシック" pitchFamily="48" charset="-128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48" charset="0"/>
          <a:ea typeface="ＭＳ Ｐゴシック" pitchFamily="48" charset="-128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48" charset="0"/>
          <a:ea typeface="ＭＳ Ｐゴシック" pitchFamily="48" charset="-128"/>
          <a:cs typeface="Arial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000" b="1">
          <a:solidFill>
            <a:srgbClr val="FC7F1D"/>
          </a:solidFill>
          <a:latin typeface="Arial" pitchFamily="48" charset="0"/>
          <a:ea typeface="ＭＳ Ｐゴシック" pitchFamily="48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000" b="1">
          <a:solidFill>
            <a:srgbClr val="FC7F1D"/>
          </a:solidFill>
          <a:latin typeface="Arial" pitchFamily="48" charset="0"/>
          <a:ea typeface="ＭＳ Ｐゴシック" pitchFamily="48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000" b="1">
          <a:solidFill>
            <a:srgbClr val="FC7F1D"/>
          </a:solidFill>
          <a:latin typeface="Arial" pitchFamily="48" charset="0"/>
          <a:ea typeface="ＭＳ Ｐゴシック" pitchFamily="48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000" b="1">
          <a:solidFill>
            <a:srgbClr val="FC7F1D"/>
          </a:solidFill>
          <a:latin typeface="Arial" pitchFamily="48" charset="0"/>
          <a:ea typeface="ＭＳ Ｐゴシック" pitchFamily="48" charset="-128"/>
        </a:defRPr>
      </a:lvl9pPr>
    </p:titleStyle>
    <p:bodyStyle>
      <a:lvl1pPr marL="230188" indent="-230188" algn="l" defTabSz="457200" rtl="0" eaLnBrk="0" fontAlgn="base" hangingPunct="0">
        <a:spcBef>
          <a:spcPct val="20000"/>
        </a:spcBef>
        <a:spcAft>
          <a:spcPct val="0"/>
        </a:spcAft>
        <a:buClr>
          <a:srgbClr val="DA5919"/>
        </a:buClr>
        <a:buSzPct val="80000"/>
        <a:buFont typeface="Wingdings" charset="2"/>
        <a:buChar char="§"/>
        <a:defRPr sz="2800" kern="1200">
          <a:solidFill>
            <a:srgbClr val="4C4C4F"/>
          </a:solidFill>
          <a:latin typeface="Arial"/>
          <a:ea typeface="ＭＳ Ｐゴシック" pitchFamily="48" charset="-128"/>
          <a:cs typeface="Arial"/>
        </a:defRPr>
      </a:lvl1pPr>
      <a:lvl2pPr marL="511175" indent="-222250" algn="l" defTabSz="457200" rtl="0" eaLnBrk="0" fontAlgn="base" hangingPunct="0">
        <a:spcBef>
          <a:spcPct val="20000"/>
        </a:spcBef>
        <a:spcAft>
          <a:spcPct val="0"/>
        </a:spcAft>
        <a:buClr>
          <a:srgbClr val="F3E570"/>
        </a:buClr>
        <a:buSzPct val="80000"/>
        <a:buFont typeface="Wingdings" charset="2"/>
        <a:buChar char="§"/>
        <a:defRPr sz="2400" kern="1200">
          <a:solidFill>
            <a:srgbClr val="4C4C4F"/>
          </a:solidFill>
          <a:latin typeface="Arial"/>
          <a:ea typeface="ＭＳ Ｐゴシック" pitchFamily="48" charset="-128"/>
          <a:cs typeface="Arial"/>
        </a:defRPr>
      </a:lvl2pPr>
      <a:lvl3pPr marL="857250" indent="-230188" algn="l" defTabSz="457200" rtl="0" eaLnBrk="0" fontAlgn="base" hangingPunct="0">
        <a:spcBef>
          <a:spcPct val="20000"/>
        </a:spcBef>
        <a:spcAft>
          <a:spcPct val="0"/>
        </a:spcAft>
        <a:buClr>
          <a:srgbClr val="DA5919"/>
        </a:buClr>
        <a:buSzPct val="80000"/>
        <a:buFont typeface="Wingdings" charset="2"/>
        <a:buChar char="§"/>
        <a:defRPr sz="2000" kern="1200">
          <a:solidFill>
            <a:srgbClr val="4C4C4F"/>
          </a:solidFill>
          <a:latin typeface="Arial"/>
          <a:ea typeface="ＭＳ Ｐゴシック" pitchFamily="48" charset="-128"/>
          <a:cs typeface="Arial"/>
        </a:defRPr>
      </a:lvl3pPr>
      <a:lvl4pPr marL="1146175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3E570"/>
        </a:buClr>
        <a:buSzPct val="80000"/>
        <a:buFont typeface="Wingdings" charset="2"/>
        <a:buChar char="§"/>
        <a:defRPr kern="1200">
          <a:solidFill>
            <a:srgbClr val="4C4C4F"/>
          </a:solidFill>
          <a:latin typeface="Arial"/>
          <a:ea typeface="ＭＳ Ｐゴシック" pitchFamily="48" charset="-128"/>
          <a:cs typeface="Arial"/>
        </a:defRPr>
      </a:lvl4pPr>
      <a:lvl5pPr marL="14271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DA5919"/>
        </a:buClr>
        <a:buSzPct val="80000"/>
        <a:buFont typeface="Wingdings" charset="2"/>
        <a:buChar char="§"/>
        <a:defRPr sz="1600" kern="1200">
          <a:solidFill>
            <a:srgbClr val="4C4C4F"/>
          </a:solidFill>
          <a:latin typeface="Arial"/>
          <a:ea typeface="ＭＳ Ｐゴシック" pitchFamily="48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loudpath.net/" TargetMode="External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gi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hyperlink" Target="http://images.google.com/imgres?imgurl=http://farm3.static.flickr.com/2107/2412348459_218e4d1b2a.jpg?v=1208161662&amp;imgrefurl=http://flickr.com/photos/two-eyes/2412348459/&amp;usg=__J0s8Pca6m_W13HSjLxL6eY6WVPc=&amp;h=181&amp;w=194&amp;sz=14&amp;hl=en&amp;start=5&amp;itbs=1&amp;tbnid=h0zrVKPiUGeejM:&amp;tbnh=96&amp;tbnw=103&amp;prev=/images?q=wireless+icon&amp;hl=en&amp;tbo=1&amp;gbv=2&amp;tbs=isch:1" TargetMode="External"/><Relationship Id="rId5" Type="http://schemas.openxmlformats.org/officeDocument/2006/relationships/image" Target="../media/image9.jpeg"/><Relationship Id="rId6" Type="http://schemas.openxmlformats.org/officeDocument/2006/relationships/image" Target="../media/image10.gif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4" Type="http://schemas.openxmlformats.org/officeDocument/2006/relationships/image" Target="../media/image10.gif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images.google.com/imgres?imgurl=http://farm3.static.flickr.com/2107/2412348459_218e4d1b2a.jpg?v=1208161662&amp;imgrefurl=http://flickr.com/photos/two-eyes/2412348459/&amp;usg=__J0s8Pca6m_W13HSjLxL6eY6WVPc=&amp;h=181&amp;w=194&amp;sz=14&amp;hl=en&amp;start=5&amp;itbs=1&amp;tbnid=h0zrVKPiUGeejM:&amp;tbnh=96&amp;tbnw=103&amp;prev=/images?q=wireless+icon&amp;hl=en&amp;tbo=1&amp;gbv=2&amp;tbs=isch:1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ing.com/images/search?q=Windows+7+logo&amp;FORM=IGRE1%23focal=db206982df66a60b84b4c6e3c5e23de7&amp;furl=http://huskynet.stcloudstate.edu/software/titles/images/windows-7-logo.jpg" TargetMode="External"/><Relationship Id="rId4" Type="http://schemas.openxmlformats.org/officeDocument/2006/relationships/image" Target="../media/image11.jpeg"/><Relationship Id="rId5" Type="http://schemas.openxmlformats.org/officeDocument/2006/relationships/image" Target="../media/image12.jpeg"/><Relationship Id="rId6" Type="http://schemas.openxmlformats.org/officeDocument/2006/relationships/image" Target="../media/image13.jpeg"/><Relationship Id="rId7" Type="http://schemas.openxmlformats.org/officeDocument/2006/relationships/image" Target="../media/image14.jpeg"/><Relationship Id="rId8" Type="http://schemas.openxmlformats.org/officeDocument/2006/relationships/image" Target="../media/image15.jpeg"/><Relationship Id="rId9" Type="http://schemas.openxmlformats.org/officeDocument/2006/relationships/image" Target="../media/image16.jpeg"/><Relationship Id="rId10" Type="http://schemas.openxmlformats.org/officeDocument/2006/relationships/image" Target="../media/image17.jpeg"/><Relationship Id="rId11" Type="http://schemas.openxmlformats.org/officeDocument/2006/relationships/image" Target="../media/image18.jpeg"/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gi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gi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 bwMode="auto">
          <a:xfrm>
            <a:off x="762000" y="2597150"/>
            <a:ext cx="7772400" cy="1470025"/>
          </a:xfrm>
        </p:spPr>
        <p:txBody>
          <a:bodyPr/>
          <a:lstStyle/>
          <a:p>
            <a:pPr eaLnBrk="1" hangingPunct="1"/>
            <a:r>
              <a:rPr lang="en-US" cap="none">
                <a:latin typeface="Arial" charset="0"/>
                <a:ea typeface="ＭＳ Ｐゴシック" charset="-128"/>
                <a:cs typeface="Arial" charset="0"/>
              </a:rPr>
              <a:t>Maintaining a Secure and Usable Wireless Network</a:t>
            </a:r>
          </a:p>
        </p:txBody>
      </p:sp>
      <p:sp>
        <p:nvSpPr>
          <p:cNvPr id="4099" name="Subtitle 2"/>
          <p:cNvSpPr>
            <a:spLocks noGrp="1"/>
          </p:cNvSpPr>
          <p:nvPr>
            <p:ph type="subTitle" idx="1"/>
          </p:nvPr>
        </p:nvSpPr>
        <p:spPr>
          <a:xfrm>
            <a:off x="1447800" y="3860800"/>
            <a:ext cx="6400800" cy="1219200"/>
          </a:xfrm>
        </p:spPr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Craig Pluchinsky – Systems Analyst at Indiana University of Pennsylvania  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Tuesday, March 16, 2010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/>
            <a:r>
              <a:rPr lang="en-US" cap="none">
                <a:latin typeface="Arial" charset="0"/>
                <a:ea typeface="ＭＳ Ｐゴシック" charset="-128"/>
                <a:cs typeface="Arial" charset="0"/>
              </a:rPr>
              <a:t>Background Information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4294967295"/>
          </p:nvPr>
        </p:nvSpPr>
        <p:spPr>
          <a:xfrm>
            <a:off x="533400" y="1600200"/>
            <a:ext cx="8229600" cy="4525963"/>
          </a:xfrm>
        </p:spPr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Indiana University of Pennsylvania</a:t>
            </a:r>
          </a:p>
          <a:p>
            <a:pPr lvl="1"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~60 Miles northeast of Pittsburgh</a:t>
            </a:r>
          </a:p>
          <a:p>
            <a:pPr lvl="1"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~14,000 Students and ~2,000 Faculty and Staff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IT Services</a:t>
            </a:r>
          </a:p>
          <a:p>
            <a:pPr lvl="1"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~50 Employees</a:t>
            </a:r>
          </a:p>
          <a:p>
            <a:pPr lvl="1"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4 Groups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/>
            <a:r>
              <a:rPr lang="en-US" cap="none">
                <a:latin typeface="Arial" charset="0"/>
                <a:ea typeface="ＭＳ Ｐゴシック" charset="-128"/>
                <a:cs typeface="Arial" charset="0"/>
              </a:rPr>
              <a:t>Wireless Infrastructure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4294967295"/>
          </p:nvPr>
        </p:nvSpPr>
        <p:spPr>
          <a:xfrm>
            <a:off x="533400" y="1600200"/>
            <a:ext cx="8229600" cy="4525963"/>
          </a:xfrm>
        </p:spPr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Cisco Hardware</a:t>
            </a:r>
          </a:p>
          <a:p>
            <a:pPr lvl="1"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Wireless LAN Controllers </a:t>
            </a:r>
          </a:p>
          <a:p>
            <a:pPr lvl="2"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4402, 4404 and 5508</a:t>
            </a:r>
          </a:p>
          <a:p>
            <a:pPr lvl="1"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Access Points</a:t>
            </a:r>
          </a:p>
          <a:p>
            <a:pPr lvl="2"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~600 APs</a:t>
            </a:r>
          </a:p>
          <a:p>
            <a:pPr lvl="2"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1231, 1142, 1242 and 1252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SSIDs</a:t>
            </a:r>
          </a:p>
          <a:p>
            <a:pPr lvl="1"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WEP with Pre Shared Key</a:t>
            </a:r>
          </a:p>
          <a:p>
            <a:pPr lvl="2"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VPN</a:t>
            </a:r>
          </a:p>
          <a:p>
            <a:pPr lvl="1"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WPA-Enterprise and WPA2-Enterprise</a:t>
            </a:r>
          </a:p>
          <a:p>
            <a:pPr lvl="2"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IAS</a:t>
            </a:r>
          </a:p>
          <a:p>
            <a:pPr lvl="1" eaLnBrk="1" hangingPunct="1">
              <a:buFont typeface="Wingdings" charset="2"/>
              <a:buNone/>
            </a:pPr>
            <a:endParaRPr lang="en-US">
              <a:latin typeface="Arial" charset="0"/>
              <a:ea typeface="ＭＳ Ｐゴシック" charset="-128"/>
              <a:cs typeface="Arial" charset="0"/>
            </a:endParaRPr>
          </a:p>
          <a:p>
            <a:pPr eaLnBrk="1" hangingPunct="1">
              <a:buFont typeface="Wingdings" charset="2"/>
              <a:buNone/>
            </a:pPr>
            <a:r>
              <a:rPr lang="en-US">
                <a:latin typeface="Arial" charset="0"/>
                <a:ea typeface="ＭＳ Ｐゴシック" charset="-128"/>
                <a:cs typeface="Arial" charset="0"/>
              </a:rPr>
              <a:t>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/>
            <a:r>
              <a:rPr lang="en-US" cap="none">
                <a:latin typeface="Arial" charset="0"/>
                <a:ea typeface="ＭＳ Ｐゴシック" charset="-128"/>
                <a:cs typeface="Arial" charset="0"/>
              </a:rPr>
              <a:t>Wireless Usage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4294967295"/>
          </p:nvPr>
        </p:nvSpPr>
        <p:spPr>
          <a:xfrm>
            <a:off x="533400" y="1600200"/>
            <a:ext cx="8229600" cy="4525963"/>
          </a:xfrm>
        </p:spPr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Fall 2006 &lt; 250 users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Fall 2007 &lt; 500 users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Fall 2008 &lt; 1000 users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Fall 2009 &gt; 2000 users</a:t>
            </a:r>
          </a:p>
          <a:p>
            <a:pPr lvl="1"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Implemented XpressConnect in Summer 2009</a:t>
            </a:r>
          </a:p>
          <a:p>
            <a:pPr eaLnBrk="1" hangingPunct="1">
              <a:buFont typeface="Wingdings" charset="2"/>
              <a:buNone/>
            </a:pPr>
            <a:endParaRPr lang="en-US">
              <a:latin typeface="Arial" charset="0"/>
              <a:ea typeface="ＭＳ Ｐゴシック" charset="-128"/>
              <a:cs typeface="Arial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/>
            <a:r>
              <a:rPr lang="en-US" cap="none">
                <a:latin typeface="Arial" charset="0"/>
                <a:ea typeface="ＭＳ Ｐゴシック" charset="-128"/>
                <a:cs typeface="Arial" charset="0"/>
              </a:rPr>
              <a:t>Today’s Topics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4294967295"/>
          </p:nvPr>
        </p:nvSpPr>
        <p:spPr>
          <a:xfrm>
            <a:off x="533400" y="1600200"/>
            <a:ext cx="8229600" cy="4525963"/>
          </a:xfrm>
        </p:spPr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Client Setups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Password Problems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Guest Accounts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XpressConnect Demo</a:t>
            </a:r>
          </a:p>
          <a:p>
            <a:pPr eaLnBrk="1" hangingPunct="1">
              <a:buFont typeface="Wingdings" charset="2"/>
              <a:buNone/>
            </a:pPr>
            <a:endParaRPr lang="en-US">
              <a:latin typeface="Arial" charset="0"/>
              <a:ea typeface="ＭＳ Ｐゴシック" charset="-128"/>
              <a:cs typeface="Arial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/>
          <p:cNvSpPr>
            <a:spLocks noGrp="1"/>
          </p:cNvSpPr>
          <p:nvPr>
            <p:ph idx="4294967295"/>
          </p:nvPr>
        </p:nvSpPr>
        <p:spPr>
          <a:xfrm>
            <a:off x="315913" y="1600200"/>
            <a:ext cx="8447087" cy="4525963"/>
          </a:xfrm>
        </p:spPr>
        <p:txBody>
          <a:bodyPr/>
          <a:lstStyle/>
          <a:p>
            <a:pPr algn="ctr" eaLnBrk="1" hangingPunct="1">
              <a:buFont typeface="Wingdings" charset="2"/>
              <a:buNone/>
            </a:pPr>
            <a:r>
              <a:rPr lang="en-US" sz="4400">
                <a:latin typeface="Arial" charset="0"/>
                <a:ea typeface="ＭＳ Ｐゴシック" charset="-128"/>
                <a:cs typeface="Arial" charset="0"/>
              </a:rPr>
              <a:t>Client Setups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/>
            <a:r>
              <a:rPr lang="en-US" cap="none">
                <a:latin typeface="Arial" charset="0"/>
                <a:ea typeface="ＭＳ Ｐゴシック" charset="-128"/>
                <a:cs typeface="Arial" charset="0"/>
              </a:rPr>
              <a:t>Too many steps and it is difficult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4294967295"/>
          </p:nvPr>
        </p:nvSpPr>
        <p:spPr>
          <a:xfrm>
            <a:off x="533400" y="1600200"/>
            <a:ext cx="8229600" cy="4525963"/>
          </a:xfrm>
        </p:spPr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Educate support staff 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Have good documentation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Use GPOs where you can</a:t>
            </a:r>
          </a:p>
          <a:p>
            <a:pPr lvl="1"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Computer authentication with user re-authentication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That’s the way it is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Have to be willing to troubleshoot</a:t>
            </a:r>
          </a:p>
          <a:p>
            <a:pPr eaLnBrk="1" hangingPunct="1">
              <a:buFont typeface="Wingdings" charset="2"/>
              <a:buNone/>
            </a:pPr>
            <a:endParaRPr lang="en-US">
              <a:latin typeface="Arial" charset="0"/>
              <a:ea typeface="ＭＳ Ｐゴシック" charset="-128"/>
              <a:cs typeface="Arial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/>
            <a:r>
              <a:rPr lang="en-US" cap="none">
                <a:latin typeface="Arial" charset="0"/>
                <a:ea typeface="ＭＳ Ｐゴシック" charset="-128"/>
                <a:cs typeface="Arial" charset="0"/>
              </a:rPr>
              <a:t>Drivers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4294967295"/>
          </p:nvPr>
        </p:nvSpPr>
        <p:spPr>
          <a:xfrm>
            <a:off x="533400" y="1600200"/>
            <a:ext cx="8229600" cy="4525963"/>
          </a:xfrm>
        </p:spPr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Verify newest version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Firmware updates</a:t>
            </a:r>
          </a:p>
          <a:p>
            <a:pPr lvl="1"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Add functionality and features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/>
            <a:r>
              <a:rPr lang="en-US" cap="none">
                <a:latin typeface="Arial" charset="0"/>
                <a:ea typeface="ＭＳ Ｐゴシック" charset="-128"/>
                <a:cs typeface="Arial" charset="0"/>
              </a:rPr>
              <a:t>Third party utilities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4294967295"/>
          </p:nvPr>
        </p:nvSpPr>
        <p:spPr>
          <a:xfrm>
            <a:off x="533400" y="1600200"/>
            <a:ext cx="8229600" cy="4525963"/>
          </a:xfrm>
        </p:spPr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Updates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Remove or disable unless really needed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/>
            <a:r>
              <a:rPr lang="en-US" cap="none">
                <a:latin typeface="Arial" charset="0"/>
                <a:ea typeface="ＭＳ Ｐゴシック" charset="-128"/>
                <a:cs typeface="Arial" charset="0"/>
              </a:rPr>
              <a:t>Operating system issues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4294967295"/>
          </p:nvPr>
        </p:nvSpPr>
        <p:spPr>
          <a:xfrm>
            <a:off x="533400" y="1600200"/>
            <a:ext cx="8229600" cy="4525963"/>
          </a:xfrm>
        </p:spPr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Patches</a:t>
            </a:r>
          </a:p>
          <a:p>
            <a:pPr lvl="1"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Windows XP KB917021</a:t>
            </a:r>
          </a:p>
          <a:p>
            <a:pPr lvl="1"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Service Packs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Verify the date and time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Different operating systems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Different languages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/>
            <a:r>
              <a:rPr lang="en-US" cap="none">
                <a:latin typeface="Arial" charset="0"/>
                <a:ea typeface="ＭＳ Ｐゴシック" charset="-128"/>
                <a:cs typeface="Arial" charset="0"/>
              </a:rPr>
              <a:t>Hardware problems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4294967295"/>
          </p:nvPr>
        </p:nvSpPr>
        <p:spPr>
          <a:xfrm>
            <a:off x="533400" y="1600200"/>
            <a:ext cx="8229600" cy="4525963"/>
          </a:xfrm>
        </p:spPr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Some wireless adapters won’t work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Don’t support at least WPA</a:t>
            </a:r>
          </a:p>
          <a:p>
            <a:pPr lvl="1" eaLnBrk="1" hangingPunct="1"/>
            <a:endParaRPr lang="en-US">
              <a:latin typeface="Arial" charset="0"/>
              <a:ea typeface="ＭＳ Ｐゴシック" charset="-128"/>
              <a:cs typeface="Arial" charset="0"/>
            </a:endParaRPr>
          </a:p>
          <a:p>
            <a:pPr eaLnBrk="1" hangingPunct="1">
              <a:buFont typeface="Wingdings" charset="2"/>
              <a:buNone/>
            </a:pPr>
            <a:endParaRPr lang="en-US">
              <a:latin typeface="Arial" charset="0"/>
              <a:ea typeface="ＭＳ Ｐゴシック" charset="-128"/>
              <a:cs typeface="Arial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:\Documents and Settings\kevin\Desktop\customer images\kent_state_university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6629400" y="4191000"/>
            <a:ext cx="233363" cy="233363"/>
          </a:xfrm>
          <a:prstGeom prst="rect">
            <a:avLst/>
          </a:prstGeom>
          <a:noFill/>
        </p:spPr>
      </p:pic>
      <p:sp>
        <p:nvSpPr>
          <p:cNvPr id="19" name="Rectangle 18"/>
          <p:cNvSpPr/>
          <p:nvPr/>
        </p:nvSpPr>
        <p:spPr>
          <a:xfrm>
            <a:off x="2438400" y="5257800"/>
            <a:ext cx="12192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828800" y="1627287"/>
            <a:ext cx="6553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>
                <a:solidFill>
                  <a:prstClr val="black"/>
                </a:solidFill>
                <a:latin typeface="Calibri"/>
                <a:ea typeface="+mn-ea"/>
              </a:rPr>
              <a:t>Company: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prstClr val="black"/>
                </a:solidFill>
                <a:latin typeface="Calibri"/>
                <a:ea typeface="+mn-ea"/>
              </a:rPr>
              <a:t>Headquartered in Denver 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prstClr val="black"/>
                </a:solidFill>
                <a:latin typeface="Calibri"/>
                <a:ea typeface="+mn-ea"/>
              </a:rPr>
              <a:t>Domain Expertise in Wireless &amp; 802.1X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prstClr val="black"/>
                </a:solidFill>
                <a:latin typeface="Calibri"/>
                <a:ea typeface="+mn-ea"/>
                <a:hlinkClick r:id="rId3"/>
              </a:rPr>
              <a:t>www.cloudpath.net</a:t>
            </a:r>
            <a:endParaRPr lang="en-US" dirty="0" smtClean="0">
              <a:solidFill>
                <a:prstClr val="black"/>
              </a:solidFill>
              <a:latin typeface="Calibri"/>
              <a:ea typeface="+mn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200" dirty="0" smtClean="0">
              <a:solidFill>
                <a:prstClr val="black"/>
              </a:solidFill>
              <a:latin typeface="Calibri"/>
              <a:ea typeface="+mn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>
                <a:solidFill>
                  <a:prstClr val="black"/>
                </a:solidFill>
                <a:latin typeface="Calibri"/>
                <a:ea typeface="+mn-ea"/>
              </a:rPr>
              <a:t>Focus: 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prstClr val="black"/>
                </a:solidFill>
                <a:latin typeface="Calibri"/>
                <a:ea typeface="+mn-ea"/>
              </a:rPr>
              <a:t>Simplify Adoption of Standards-based Network Security in University Environments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200" dirty="0" smtClean="0">
              <a:solidFill>
                <a:prstClr val="black"/>
              </a:solidFill>
              <a:latin typeface="Calibri"/>
              <a:ea typeface="+mn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>
                <a:solidFill>
                  <a:prstClr val="black"/>
                </a:solidFill>
                <a:latin typeface="Calibri"/>
                <a:ea typeface="+mn-ea"/>
              </a:rPr>
              <a:t>Benefits of Working With Cloudpath: 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  <a:latin typeface="Calibri"/>
                <a:ea typeface="+mn-ea"/>
              </a:rPr>
              <a:t>University Calendar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  <a:latin typeface="Calibri"/>
                <a:ea typeface="+mn-ea"/>
              </a:rPr>
              <a:t>Responsive &amp; Proactive Support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  <a:latin typeface="Calibri"/>
                <a:ea typeface="+mn-ea"/>
              </a:rPr>
              <a:t>Shared Knowledge</a:t>
            </a:r>
          </a:p>
        </p:txBody>
      </p:sp>
      <p:pic>
        <p:nvPicPr>
          <p:cNvPr id="17" name="Picture 5" descr="C:\cloudpath\images\logos\cloudpathnetworks_logo\output\CLOUDPATH_LOGO_BLACK_ON_TRANSPARENT_SMALL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7999" y="685800"/>
            <a:ext cx="2797607" cy="914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/>
            <a:r>
              <a:rPr lang="en-US" cap="none">
                <a:latin typeface="Arial" charset="0"/>
                <a:ea typeface="ＭＳ Ｐゴシック" charset="-128"/>
                <a:cs typeface="Arial" charset="0"/>
              </a:rPr>
              <a:t>Password Problems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4294967295"/>
          </p:nvPr>
        </p:nvSpPr>
        <p:spPr>
          <a:xfrm>
            <a:off x="533400" y="1600200"/>
            <a:ext cx="8229600" cy="4525963"/>
          </a:xfrm>
        </p:spPr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Resets/Changes</a:t>
            </a:r>
          </a:p>
          <a:p>
            <a:pPr lvl="1"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Cached password</a:t>
            </a:r>
          </a:p>
          <a:p>
            <a:pPr lvl="1"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Locking Active Directory accounts out</a:t>
            </a:r>
          </a:p>
          <a:p>
            <a:pPr lvl="1"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Self service change</a:t>
            </a:r>
          </a:p>
          <a:p>
            <a:pPr eaLnBrk="1" hangingPunct="1">
              <a:buFont typeface="Wingdings" charset="2"/>
              <a:buNone/>
            </a:pPr>
            <a:endParaRPr lang="en-US">
              <a:latin typeface="Arial" charset="0"/>
              <a:ea typeface="ＭＳ Ｐゴシック" charset="-128"/>
              <a:cs typeface="Arial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/>
            <a:r>
              <a:rPr lang="en-US" cap="none">
                <a:latin typeface="Arial" charset="0"/>
                <a:ea typeface="ＭＳ Ｐゴシック" charset="-128"/>
                <a:cs typeface="Arial" charset="0"/>
              </a:rPr>
              <a:t>Guest Accounts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4294967295"/>
          </p:nvPr>
        </p:nvSpPr>
        <p:spPr>
          <a:xfrm>
            <a:off x="533400" y="1600200"/>
            <a:ext cx="8229600" cy="4525963"/>
          </a:xfrm>
        </p:spPr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How to request a guest account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Unencrypted SSID</a:t>
            </a:r>
          </a:p>
          <a:p>
            <a:pPr lvl="1"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Why or why not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/>
            <a:r>
              <a:rPr lang="en-US" cap="none">
                <a:latin typeface="Arial" charset="0"/>
                <a:ea typeface="ＭＳ Ｐゴシック" charset="-128"/>
                <a:cs typeface="Arial" charset="0"/>
              </a:rPr>
              <a:t>XpressConnect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4294967295"/>
          </p:nvPr>
        </p:nvSpPr>
        <p:spPr>
          <a:xfrm>
            <a:off x="533400" y="1600200"/>
            <a:ext cx="8229600" cy="4525963"/>
          </a:xfrm>
        </p:spPr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Greatly reduced time at our support center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Made their lives easier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Works on a variety of platforms</a:t>
            </a:r>
          </a:p>
          <a:p>
            <a:pPr lvl="1"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Windows, Mac and Linux (Ubuntu)</a:t>
            </a:r>
          </a:p>
          <a:p>
            <a:pPr eaLnBrk="1" hangingPunct="1"/>
            <a:endParaRPr lang="en-US">
              <a:latin typeface="Arial" charset="0"/>
              <a:ea typeface="ＭＳ Ｐゴシック" charset="-128"/>
              <a:cs typeface="Arial" charset="0"/>
            </a:endParaRPr>
          </a:p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Demo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ctrTitle"/>
          </p:nvPr>
        </p:nvSpPr>
        <p:spPr bwMode="auto">
          <a:xfrm>
            <a:off x="762000" y="2597150"/>
            <a:ext cx="7772400" cy="1470025"/>
          </a:xfrm>
        </p:spPr>
        <p:txBody>
          <a:bodyPr/>
          <a:lstStyle/>
          <a:p>
            <a:pPr eaLnBrk="1" hangingPunct="1"/>
            <a:r>
              <a:rPr lang="en-US" cap="none">
                <a:latin typeface="Arial" charset="0"/>
                <a:ea typeface="ＭＳ Ｐゴシック" charset="-128"/>
                <a:cs typeface="Arial" charset="0"/>
              </a:rPr>
              <a:t>THANK YOU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9906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Aft>
                <a:spcPts val="1000"/>
              </a:spcAft>
            </a:pPr>
            <a:r>
              <a:rPr lang="en-US" sz="32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Why WPA2/WPA Enterprise?</a:t>
            </a:r>
            <a:endParaRPr lang="en-US" sz="2800" baseline="100000" dirty="0" smtClean="0">
              <a:solidFill>
                <a:prstClr val="black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10" name="Picture 9" descr="C:\Documents and Settings\kevin\Desktop\customer images\kent_state_university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6629400" y="4191000"/>
            <a:ext cx="233363" cy="233363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1066800" y="1445359"/>
            <a:ext cx="7848600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800" b="1" dirty="0" smtClean="0">
                <a:solidFill>
                  <a:prstClr val="black"/>
                </a:solidFill>
                <a:latin typeface="Calibri"/>
                <a:ea typeface="+mn-ea"/>
              </a:rPr>
              <a:t>IEEE Standard 	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</a:pPr>
            <a:r>
              <a:rPr lang="en-US" dirty="0" smtClean="0">
                <a:solidFill>
                  <a:prstClr val="black"/>
                </a:solidFill>
                <a:latin typeface="Calibri"/>
                <a:ea typeface="+mn-ea"/>
              </a:rPr>
              <a:t>Built into infrastructure and most client devices.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</a:pPr>
            <a:r>
              <a:rPr lang="en-US" dirty="0" smtClean="0">
                <a:solidFill>
                  <a:prstClr val="black"/>
                </a:solidFill>
                <a:latin typeface="Calibri"/>
              </a:rPr>
              <a:t>Building block; future standards will build upon</a:t>
            </a:r>
            <a:r>
              <a:rPr lang="en-US" dirty="0" smtClean="0">
                <a:solidFill>
                  <a:prstClr val="black"/>
                </a:solidFill>
                <a:latin typeface="Calibri"/>
                <a:ea typeface="+mn-ea"/>
              </a:rPr>
              <a:t>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600" dirty="0" smtClean="0">
              <a:solidFill>
                <a:prstClr val="black"/>
              </a:solidFill>
              <a:latin typeface="Calibri"/>
              <a:ea typeface="+mn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800" b="1" dirty="0" smtClean="0">
                <a:solidFill>
                  <a:prstClr val="black"/>
                </a:solidFill>
                <a:latin typeface="Calibri"/>
                <a:ea typeface="+mn-ea"/>
              </a:rPr>
              <a:t> 	</a:t>
            </a:r>
            <a:r>
              <a:rPr lang="en-US" sz="2800" b="1" dirty="0" smtClean="0">
                <a:solidFill>
                  <a:prstClr val="black"/>
                </a:solidFill>
                <a:latin typeface="Calibri"/>
              </a:rPr>
              <a:t>Wireless Security</a:t>
            </a:r>
            <a:endParaRPr lang="en-US" sz="2800" b="1" dirty="0" smtClean="0">
              <a:solidFill>
                <a:prstClr val="black"/>
              </a:solidFill>
              <a:latin typeface="Calibri"/>
              <a:ea typeface="+mn-ea"/>
            </a:endParaRPr>
          </a:p>
          <a:p>
            <a:pPr lvl="3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</a:pPr>
            <a:r>
              <a:rPr lang="en-US" dirty="0" smtClean="0">
                <a:solidFill>
                  <a:prstClr val="black"/>
                </a:solidFill>
                <a:latin typeface="Calibri"/>
                <a:ea typeface="+mn-ea"/>
              </a:rPr>
              <a:t>Over-the-air encryption</a:t>
            </a:r>
          </a:p>
          <a:p>
            <a:pPr lvl="3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</a:pPr>
            <a:r>
              <a:rPr lang="en-US" dirty="0" smtClean="0">
                <a:solidFill>
                  <a:prstClr val="black"/>
                </a:solidFill>
                <a:latin typeface="Calibri"/>
                <a:ea typeface="+mn-ea"/>
              </a:rPr>
              <a:t>User Authentication </a:t>
            </a:r>
          </a:p>
          <a:p>
            <a:pPr lvl="3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</a:pPr>
            <a:r>
              <a:rPr lang="en-US" dirty="0" smtClean="0">
                <a:solidFill>
                  <a:prstClr val="black"/>
                </a:solidFill>
                <a:latin typeface="Calibri"/>
                <a:ea typeface="+mn-ea"/>
              </a:rPr>
              <a:t>Optional:  Network Authentication (Rogues)</a:t>
            </a:r>
          </a:p>
          <a:p>
            <a:pPr lvl="3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</a:pPr>
            <a:r>
              <a:rPr lang="en-US" dirty="0" smtClean="0">
                <a:solidFill>
                  <a:prstClr val="black"/>
                </a:solidFill>
                <a:latin typeface="Calibri"/>
              </a:rPr>
              <a:t>Optional: User-based VLAN &amp;/or ACL assignment to isolate groups</a:t>
            </a:r>
            <a:endParaRPr lang="en-US" dirty="0" smtClean="0">
              <a:solidFill>
                <a:prstClr val="black"/>
              </a:solidFill>
              <a:latin typeface="Calibri"/>
              <a:ea typeface="+mn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600" dirty="0" smtClean="0">
              <a:solidFill>
                <a:prstClr val="black"/>
              </a:solidFill>
              <a:latin typeface="Calibri"/>
              <a:ea typeface="+mn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800" b="1" dirty="0" smtClean="0">
                <a:solidFill>
                  <a:prstClr val="black"/>
                </a:solidFill>
                <a:latin typeface="Calibri"/>
                <a:ea typeface="+mn-ea"/>
              </a:rPr>
              <a:t>		User Experience</a:t>
            </a:r>
          </a:p>
          <a:p>
            <a:pPr lvl="5">
              <a:buFont typeface="Arial" charset="0"/>
              <a:buChar char="•"/>
            </a:pPr>
            <a:r>
              <a:rPr lang="en-US" dirty="0" smtClean="0">
                <a:solidFill>
                  <a:prstClr val="black"/>
                </a:solidFill>
                <a:latin typeface="Calibri"/>
                <a:ea typeface="+mn-ea"/>
              </a:rPr>
              <a:t>Open laptop &amp; associate w/ cached </a:t>
            </a:r>
            <a:r>
              <a:rPr lang="en-US" dirty="0" err="1" smtClean="0">
                <a:solidFill>
                  <a:prstClr val="black"/>
                </a:solidFill>
                <a:latin typeface="Calibri"/>
                <a:ea typeface="+mn-ea"/>
              </a:rPr>
              <a:t>creds</a:t>
            </a:r>
            <a:endParaRPr lang="en-US" dirty="0" smtClean="0">
              <a:solidFill>
                <a:prstClr val="black"/>
              </a:solidFill>
              <a:latin typeface="Calibri"/>
              <a:ea typeface="+mn-ea"/>
            </a:endParaRPr>
          </a:p>
          <a:p>
            <a:pPr lvl="5">
              <a:buFont typeface="Arial" charset="0"/>
              <a:buChar char="•"/>
            </a:pPr>
            <a:r>
              <a:rPr lang="en-US" dirty="0" smtClean="0">
                <a:solidFill>
                  <a:prstClr val="black"/>
                </a:solidFill>
                <a:latin typeface="Calibri"/>
                <a:ea typeface="+mn-ea"/>
              </a:rPr>
              <a:t>Captive portal &amp; VPN fatigue</a:t>
            </a:r>
          </a:p>
          <a:p>
            <a:pPr lvl="5"/>
            <a:endParaRPr lang="en-US" dirty="0" smtClean="0">
              <a:solidFill>
                <a:prstClr val="black"/>
              </a:solidFill>
              <a:latin typeface="Calibri"/>
              <a:ea typeface="+mn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2800" dirty="0" smtClean="0">
              <a:solidFill>
                <a:prstClr val="black"/>
              </a:solidFill>
              <a:latin typeface="Calibri"/>
              <a:ea typeface="+mn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</a:pPr>
            <a:endParaRPr lang="en-US" sz="2800" b="1" dirty="0" smtClean="0">
              <a:solidFill>
                <a:prstClr val="black"/>
              </a:solidFill>
              <a:latin typeface="Calibri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2971800"/>
            <a:ext cx="2971800" cy="2294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Arrow Connector 15"/>
          <p:cNvCxnSpPr/>
          <p:nvPr/>
        </p:nvCxnSpPr>
        <p:spPr>
          <a:xfrm rot="10800000">
            <a:off x="1524000" y="2362200"/>
            <a:ext cx="4038602" cy="3581402"/>
          </a:xfrm>
          <a:prstGeom prst="straightConnector1">
            <a:avLst/>
          </a:prstGeom>
          <a:ln w="1270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1066800"/>
            <a:ext cx="3810000" cy="5299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5" name="Straight Arrow Connector 14"/>
          <p:cNvCxnSpPr/>
          <p:nvPr/>
        </p:nvCxnSpPr>
        <p:spPr>
          <a:xfrm rot="5400000">
            <a:off x="5448300" y="3848100"/>
            <a:ext cx="3657600" cy="838200"/>
          </a:xfrm>
          <a:prstGeom prst="straightConnector1">
            <a:avLst/>
          </a:prstGeom>
          <a:ln w="127000">
            <a:solidFill>
              <a:schemeClr val="accent3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27" name="Picture 7" descr="http://t3.gstatic.com/images?q=tbn:h0zrVKPiUGeejM:http://farm3.static.flickr.com/2107/2412348459_218e4d1b2a.jpg%3Fv%3D1208161662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0800000">
            <a:off x="7274929" y="1321469"/>
            <a:ext cx="981075" cy="914401"/>
          </a:xfrm>
          <a:prstGeom prst="rect">
            <a:avLst/>
          </a:prstGeom>
          <a:noFill/>
        </p:spPr>
      </p:pic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9906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Aft>
                <a:spcPts val="1000"/>
              </a:spcAft>
            </a:pPr>
            <a:r>
              <a:rPr lang="en-US" sz="40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Student Experience – Day 1</a:t>
            </a:r>
            <a:endParaRPr lang="en-US" sz="4000" baseline="100000" dirty="0" smtClean="0">
              <a:solidFill>
                <a:prstClr val="black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30723" name="Picture 3" descr="G:\mac_tiger_laptop_slanted_xp.gif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H="1">
            <a:off x="4191000" y="4876800"/>
            <a:ext cx="3396173" cy="2362200"/>
          </a:xfrm>
          <a:prstGeom prst="rect">
            <a:avLst/>
          </a:prstGeom>
          <a:noFill/>
        </p:spPr>
      </p:pic>
      <p:pic>
        <p:nvPicPr>
          <p:cNvPr id="12" name="Picture 7" descr="http://t3.gstatic.com/images?q=tbn:h0zrVKPiUGeejM:http://farm3.static.flickr.com/2107/2412348459_218e4d1b2a.jpg%3Fv%3D1208161662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10800000">
            <a:off x="990600" y="1371600"/>
            <a:ext cx="981075" cy="914401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 rot="21511201">
            <a:off x="6611218" y="1253687"/>
            <a:ext cx="26780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/>
              <a:t>univ</a:t>
            </a:r>
            <a:r>
              <a:rPr lang="en-US" sz="3200" b="1" dirty="0" smtClean="0"/>
              <a:t>-secure</a:t>
            </a:r>
            <a:endParaRPr lang="en-US" sz="3200" b="1" dirty="0"/>
          </a:p>
        </p:txBody>
      </p:sp>
      <p:sp>
        <p:nvSpPr>
          <p:cNvPr id="7" name="TextBox 6"/>
          <p:cNvSpPr txBox="1"/>
          <p:nvPr/>
        </p:nvSpPr>
        <p:spPr>
          <a:xfrm rot="21389678">
            <a:off x="1007325" y="1332515"/>
            <a:ext cx="12319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/>
              <a:t>univ</a:t>
            </a:r>
            <a:endParaRPr lang="en-US" sz="3200" b="1" dirty="0"/>
          </a:p>
        </p:txBody>
      </p:sp>
      <p:sp>
        <p:nvSpPr>
          <p:cNvPr id="27" name="Arc 26"/>
          <p:cNvSpPr/>
          <p:nvPr/>
        </p:nvSpPr>
        <p:spPr>
          <a:xfrm flipH="1">
            <a:off x="1295400" y="2476500"/>
            <a:ext cx="7010400" cy="2400300"/>
          </a:xfrm>
          <a:prstGeom prst="arc">
            <a:avLst>
              <a:gd name="adj1" fmla="val 11896587"/>
              <a:gd name="adj2" fmla="val 20515314"/>
            </a:avLst>
          </a:prstGeom>
          <a:ln w="101600">
            <a:solidFill>
              <a:schemeClr val="accent6">
                <a:lumMod val="75000"/>
              </a:schemeClr>
            </a:solidFill>
            <a:prstDash val="sysDot"/>
            <a:headEnd type="triangle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1905000" y="2667000"/>
            <a:ext cx="685800" cy="685800"/>
          </a:xfrm>
          <a:prstGeom prst="ellipse">
            <a:avLst/>
          </a:prstGeom>
          <a:solidFill>
            <a:schemeClr val="bg1"/>
          </a:solidFill>
          <a:ln w="508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rgbClr val="C00000"/>
                </a:solidFill>
              </a:rPr>
              <a:t>1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4800600" y="3886200"/>
            <a:ext cx="685800" cy="685800"/>
          </a:xfrm>
          <a:prstGeom prst="ellipse">
            <a:avLst/>
          </a:prstGeom>
          <a:noFill/>
          <a:ln w="508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rgbClr val="C00000"/>
                </a:solidFill>
              </a:rPr>
              <a:t>2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7315200" y="2590800"/>
            <a:ext cx="685800" cy="685800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chemeClr val="accent3"/>
                </a:solidFill>
              </a:rPr>
              <a:t>3</a:t>
            </a:r>
            <a:endParaRPr lang="en-US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30" grpId="0" animBg="1"/>
      <p:bldP spid="31" grpId="0" animBg="1"/>
      <p:bldP spid="31" grpId="1" animBg="1"/>
      <p:bldP spid="3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Arrow Connector 15"/>
          <p:cNvCxnSpPr/>
          <p:nvPr/>
        </p:nvCxnSpPr>
        <p:spPr>
          <a:xfrm rot="5400000" flipH="1" flipV="1">
            <a:off x="5600700" y="3695700"/>
            <a:ext cx="3429000" cy="762000"/>
          </a:xfrm>
          <a:prstGeom prst="straightConnector1">
            <a:avLst/>
          </a:prstGeom>
          <a:ln w="1270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27" name="Picture 7" descr="http://t3.gstatic.com/images?q=tbn:h0zrVKPiUGeejM:http://farm3.static.flickr.com/2107/2412348459_218e4d1b2a.jpg%3Fv%3D1208161662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0800000">
            <a:off x="7274929" y="1321469"/>
            <a:ext cx="981075" cy="914401"/>
          </a:xfrm>
          <a:prstGeom prst="rect">
            <a:avLst/>
          </a:prstGeom>
          <a:noFill/>
        </p:spPr>
      </p:pic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9906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Aft>
                <a:spcPts val="1000"/>
              </a:spcAft>
            </a:pPr>
            <a:r>
              <a:rPr lang="en-US" sz="40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Student Experience – Day 2+</a:t>
            </a:r>
            <a:endParaRPr lang="en-US" sz="4000" baseline="100000" dirty="0" smtClean="0">
              <a:solidFill>
                <a:prstClr val="black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30723" name="Picture 3" descr="G:\mac_tiger_laptop_slanted_xp.gif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H="1">
            <a:off x="4191000" y="4876800"/>
            <a:ext cx="3396173" cy="2362200"/>
          </a:xfrm>
          <a:prstGeom prst="rect">
            <a:avLst/>
          </a:prstGeom>
          <a:noFill/>
        </p:spPr>
      </p:pic>
      <p:pic>
        <p:nvPicPr>
          <p:cNvPr id="12" name="Picture 7" descr="http://t3.gstatic.com/images?q=tbn:h0zrVKPiUGeejM:http://farm3.static.flickr.com/2107/2412348459_218e4d1b2a.jpg%3Fv%3D1208161662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990600" y="1371600"/>
            <a:ext cx="981075" cy="914401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 rot="21511201">
            <a:off x="6611218" y="1253687"/>
            <a:ext cx="26780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/>
              <a:t>univ</a:t>
            </a:r>
            <a:r>
              <a:rPr lang="en-US" sz="3200" b="1" dirty="0" smtClean="0"/>
              <a:t>-secure</a:t>
            </a:r>
            <a:endParaRPr lang="en-US" sz="3200" b="1" dirty="0"/>
          </a:p>
        </p:txBody>
      </p:sp>
      <p:sp>
        <p:nvSpPr>
          <p:cNvPr id="7" name="TextBox 6"/>
          <p:cNvSpPr txBox="1"/>
          <p:nvPr/>
        </p:nvSpPr>
        <p:spPr>
          <a:xfrm rot="21389678">
            <a:off x="1007325" y="1332515"/>
            <a:ext cx="12319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/>
              <a:t>univ</a:t>
            </a:r>
            <a:endParaRPr lang="en-US" sz="3200" b="1" dirty="0"/>
          </a:p>
        </p:txBody>
      </p:sp>
      <p:sp>
        <p:nvSpPr>
          <p:cNvPr id="32" name="Oval 31"/>
          <p:cNvSpPr/>
          <p:nvPr/>
        </p:nvSpPr>
        <p:spPr>
          <a:xfrm>
            <a:off x="7010400" y="3581400"/>
            <a:ext cx="685800" cy="685800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chemeClr val="accent3"/>
                </a:solidFill>
              </a:rPr>
              <a:t>1</a:t>
            </a:r>
            <a:endParaRPr lang="en-US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9906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Aft>
                <a:spcPts val="1000"/>
              </a:spcAft>
            </a:pPr>
            <a:r>
              <a:rPr lang="en-US" sz="4800" b="1" dirty="0" err="1" smtClean="0">
                <a:solidFill>
                  <a:srgbClr val="404040"/>
                </a:solidFill>
                <a:latin typeface="Arial" pitchFamily="34" charset="0"/>
                <a:ea typeface="+mn-ea"/>
                <a:cs typeface="Arial" pitchFamily="34" charset="0"/>
              </a:rPr>
              <a:t>X</a:t>
            </a:r>
            <a:r>
              <a:rPr lang="en-US" sz="3200" b="1" dirty="0" err="1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pressConnect</a:t>
            </a:r>
            <a:r>
              <a:rPr lang="en-US" sz="2000" b="1" baseline="1000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™</a:t>
            </a:r>
            <a:r>
              <a:rPr lang="en-US" sz="2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 Customer Stages</a:t>
            </a:r>
            <a:endParaRPr lang="en-US" sz="2800" baseline="100000" dirty="0" smtClean="0">
              <a:solidFill>
                <a:prstClr val="black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10" name="Picture 9" descr="C:\Documents and Settings\kevin\Desktop\customer images\kent_state_university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6629400" y="4191000"/>
            <a:ext cx="233363" cy="233363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1066800" y="1445359"/>
            <a:ext cx="7848600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800" b="1" dirty="0" smtClean="0">
                <a:solidFill>
                  <a:prstClr val="black"/>
                </a:solidFill>
                <a:latin typeface="Calibri"/>
                <a:ea typeface="+mn-ea"/>
              </a:rPr>
              <a:t>Upgrading to WPA/WPA2/802.1X	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</a:pPr>
            <a:r>
              <a:rPr lang="en-US" dirty="0" smtClean="0">
                <a:solidFill>
                  <a:prstClr val="black"/>
                </a:solidFill>
                <a:latin typeface="Calibri"/>
                <a:ea typeface="+mn-ea"/>
              </a:rPr>
              <a:t>Increase value of WLAN investment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</a:pPr>
            <a:r>
              <a:rPr lang="en-US" dirty="0" smtClean="0">
                <a:solidFill>
                  <a:prstClr val="black"/>
                </a:solidFill>
                <a:latin typeface="Calibri"/>
                <a:ea typeface="+mn-ea"/>
              </a:rPr>
              <a:t>Reduce learning curve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</a:pPr>
            <a:r>
              <a:rPr lang="en-US" dirty="0" smtClean="0">
                <a:solidFill>
                  <a:prstClr val="black"/>
                </a:solidFill>
                <a:latin typeface="Calibri"/>
                <a:ea typeface="+mn-ea"/>
              </a:rPr>
              <a:t>Easy cutover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600" dirty="0" smtClean="0">
              <a:solidFill>
                <a:prstClr val="black"/>
              </a:solidFill>
              <a:latin typeface="Calibri"/>
              <a:ea typeface="+mn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800" b="1" dirty="0" smtClean="0">
                <a:solidFill>
                  <a:prstClr val="black"/>
                </a:solidFill>
                <a:latin typeface="Calibri"/>
                <a:ea typeface="+mn-ea"/>
              </a:rPr>
              <a:t>	Increasing Voluntary Adoption</a:t>
            </a:r>
          </a:p>
          <a:p>
            <a:pPr lvl="3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</a:pPr>
            <a:r>
              <a:rPr lang="en-US" dirty="0" smtClean="0">
                <a:solidFill>
                  <a:prstClr val="black"/>
                </a:solidFill>
                <a:latin typeface="Calibri"/>
                <a:ea typeface="+mn-ea"/>
              </a:rPr>
              <a:t>Make secure network more attractive</a:t>
            </a:r>
          </a:p>
          <a:p>
            <a:pPr lvl="3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</a:pPr>
            <a:r>
              <a:rPr lang="en-US" dirty="0" smtClean="0">
                <a:solidFill>
                  <a:prstClr val="black"/>
                </a:solidFill>
                <a:latin typeface="Calibri"/>
                <a:ea typeface="+mn-ea"/>
              </a:rPr>
              <a:t>Inverse adoption rates</a:t>
            </a:r>
            <a:endParaRPr lang="en-US" sz="2800" dirty="0" smtClean="0">
              <a:solidFill>
                <a:prstClr val="black"/>
              </a:solidFill>
              <a:latin typeface="Calibri"/>
              <a:ea typeface="+mn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600" dirty="0" smtClean="0">
              <a:solidFill>
                <a:prstClr val="black"/>
              </a:solidFill>
              <a:latin typeface="Calibri"/>
              <a:ea typeface="+mn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800" b="1" dirty="0" smtClean="0">
                <a:solidFill>
                  <a:prstClr val="black"/>
                </a:solidFill>
                <a:latin typeface="Calibri"/>
                <a:ea typeface="+mn-ea"/>
              </a:rPr>
              <a:t>		Stabilizing Existing Network</a:t>
            </a:r>
          </a:p>
          <a:p>
            <a:pPr lvl="5">
              <a:buFont typeface="Arial" charset="0"/>
              <a:buChar char="•"/>
            </a:pPr>
            <a:r>
              <a:rPr lang="en-US" dirty="0" smtClean="0">
                <a:solidFill>
                  <a:prstClr val="black"/>
                </a:solidFill>
                <a:latin typeface="Calibri"/>
                <a:ea typeface="+mn-ea"/>
              </a:rPr>
              <a:t>Reduce support costs</a:t>
            </a:r>
          </a:p>
          <a:p>
            <a:pPr lvl="5">
              <a:buFont typeface="Arial" charset="0"/>
              <a:buChar char="•"/>
            </a:pPr>
            <a:r>
              <a:rPr lang="en-US" dirty="0" smtClean="0">
                <a:solidFill>
                  <a:prstClr val="black"/>
                </a:solidFill>
                <a:latin typeface="Calibri"/>
                <a:ea typeface="+mn-ea"/>
              </a:rPr>
              <a:t>Improve user experience</a:t>
            </a:r>
          </a:p>
          <a:p>
            <a:pPr lvl="5">
              <a:buFont typeface="Arial" charset="0"/>
              <a:buChar char="•"/>
            </a:pPr>
            <a:r>
              <a:rPr lang="en-US" dirty="0" smtClean="0">
                <a:solidFill>
                  <a:prstClr val="black"/>
                </a:solidFill>
                <a:latin typeface="Calibri"/>
                <a:ea typeface="+mn-ea"/>
              </a:rPr>
              <a:t>Tighten security configuration</a:t>
            </a:r>
          </a:p>
          <a:p>
            <a:pPr lvl="5">
              <a:buFont typeface="Arial" charset="0"/>
              <a:buChar char="•"/>
            </a:pPr>
            <a:r>
              <a:rPr lang="en-US" dirty="0" smtClean="0">
                <a:solidFill>
                  <a:prstClr val="black"/>
                </a:solidFill>
                <a:latin typeface="Calibri"/>
                <a:ea typeface="+mn-ea"/>
              </a:rPr>
              <a:t>Position for future changes</a:t>
            </a:r>
            <a:endParaRPr lang="en-US" sz="2800" dirty="0" smtClean="0">
              <a:solidFill>
                <a:prstClr val="black"/>
              </a:solidFill>
              <a:latin typeface="Calibri"/>
              <a:ea typeface="+mn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2800" dirty="0" smtClean="0">
              <a:solidFill>
                <a:prstClr val="black"/>
              </a:solidFill>
              <a:latin typeface="Calibri"/>
              <a:ea typeface="+mn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</a:pPr>
            <a:endParaRPr lang="en-US" sz="2800" b="1" dirty="0" smtClean="0">
              <a:solidFill>
                <a:prstClr val="black"/>
              </a:solidFill>
              <a:latin typeface="Calibri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9906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Aft>
                <a:spcPts val="1000"/>
              </a:spcAft>
            </a:pPr>
            <a:r>
              <a:rPr lang="en-US" sz="4800" b="1" dirty="0" err="1" smtClean="0">
                <a:solidFill>
                  <a:srgbClr val="404040"/>
                </a:solidFill>
                <a:latin typeface="Arial" pitchFamily="34" charset="0"/>
                <a:ea typeface="+mn-ea"/>
                <a:cs typeface="Arial" pitchFamily="34" charset="0"/>
              </a:rPr>
              <a:t>X</a:t>
            </a:r>
            <a:r>
              <a:rPr lang="en-US" sz="3200" b="1" dirty="0" err="1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pressConnect</a:t>
            </a:r>
            <a:r>
              <a:rPr lang="en-US" sz="2000" b="1" baseline="1000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™</a:t>
            </a:r>
            <a:r>
              <a:rPr lang="en-US" sz="2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 Capabilities</a:t>
            </a:r>
            <a:endParaRPr lang="en-US" sz="2800" baseline="100000" dirty="0" smtClean="0">
              <a:solidFill>
                <a:prstClr val="black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10" name="Picture 9" descr="C:\Documents and Settings\kevin\Desktop\customer images\kent_state_university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6934200" y="3657600"/>
            <a:ext cx="233363" cy="233363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914400" y="1272600"/>
            <a:ext cx="838200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>
                <a:solidFill>
                  <a:prstClr val="black"/>
                </a:solidFill>
                <a:latin typeface="Calibri"/>
                <a:ea typeface="+mn-ea"/>
              </a:rPr>
              <a:t>Wireless &amp; Wired 802.1X Networks</a:t>
            </a:r>
          </a:p>
          <a:p>
            <a:pPr marL="971550" lvl="1" indent="-514350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2000" b="1" dirty="0" smtClean="0">
              <a:solidFill>
                <a:prstClr val="black"/>
              </a:solidFill>
              <a:latin typeface="Calibri"/>
              <a:ea typeface="+mn-ea"/>
            </a:endParaRPr>
          </a:p>
          <a:p>
            <a:pPr marL="514350" indent="-51435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>
                <a:solidFill>
                  <a:prstClr val="black"/>
                </a:solidFill>
                <a:latin typeface="Calibri"/>
                <a:ea typeface="+mn-ea"/>
              </a:rPr>
              <a:t>Cross-Platform Support</a:t>
            </a:r>
          </a:p>
          <a:p>
            <a:pPr marL="514350" indent="-51435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en-US" sz="2800" b="1" dirty="0" smtClean="0">
              <a:solidFill>
                <a:prstClr val="black"/>
              </a:solidFill>
              <a:latin typeface="Calibri"/>
              <a:ea typeface="+mn-ea"/>
            </a:endParaRPr>
          </a:p>
          <a:p>
            <a:pPr marL="514350" indent="-51435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en-US" sz="2800" b="1" dirty="0" smtClean="0">
              <a:solidFill>
                <a:prstClr val="black"/>
              </a:solidFill>
              <a:latin typeface="Calibri"/>
              <a:ea typeface="+mn-ea"/>
            </a:endParaRPr>
          </a:p>
          <a:p>
            <a:pPr marL="514350" indent="-514350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2000" b="1" dirty="0" smtClean="0">
              <a:solidFill>
                <a:prstClr val="black"/>
              </a:solidFill>
              <a:latin typeface="Calibri"/>
              <a:ea typeface="+mn-ea"/>
            </a:endParaRPr>
          </a:p>
          <a:p>
            <a:pPr marL="514350" indent="-51435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>
                <a:solidFill>
                  <a:prstClr val="black"/>
                </a:solidFill>
                <a:latin typeface="Calibri"/>
                <a:ea typeface="+mn-ea"/>
              </a:rPr>
              <a:t>Comprehensive On-Ramping</a:t>
            </a:r>
          </a:p>
          <a:p>
            <a:pPr marL="971550" lvl="1" indent="-514350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</a:pPr>
            <a:r>
              <a:rPr lang="en-US" sz="2000" dirty="0" smtClean="0">
                <a:solidFill>
                  <a:prstClr val="black"/>
                </a:solidFill>
                <a:latin typeface="Calibri"/>
                <a:ea typeface="+mn-ea"/>
              </a:rPr>
              <a:t>Resolve Software Conflicts Affecting Wireless</a:t>
            </a:r>
          </a:p>
          <a:p>
            <a:pPr marL="971550" lvl="1" indent="-514350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</a:pPr>
            <a:r>
              <a:rPr lang="en-US" sz="2000" dirty="0" smtClean="0">
                <a:solidFill>
                  <a:prstClr val="black"/>
                </a:solidFill>
                <a:latin typeface="Calibri"/>
                <a:ea typeface="+mn-ea"/>
              </a:rPr>
              <a:t>Install Network-Related Software (SecureW2) and </a:t>
            </a:r>
            <a:r>
              <a:rPr lang="en-US" sz="2000" dirty="0" err="1" smtClean="0">
                <a:solidFill>
                  <a:prstClr val="black"/>
                </a:solidFill>
                <a:latin typeface="Calibri"/>
                <a:ea typeface="+mn-ea"/>
              </a:rPr>
              <a:t>Hotfixes</a:t>
            </a:r>
            <a:r>
              <a:rPr lang="en-US" sz="2000" dirty="0" smtClean="0">
                <a:solidFill>
                  <a:prstClr val="black"/>
                </a:solidFill>
                <a:latin typeface="Calibri"/>
                <a:ea typeface="+mn-ea"/>
              </a:rPr>
              <a:t> (WPA2)</a:t>
            </a:r>
          </a:p>
          <a:p>
            <a:pPr marL="971550" lvl="1" indent="-514350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</a:pPr>
            <a:r>
              <a:rPr lang="en-US" sz="2000" dirty="0" smtClean="0">
                <a:solidFill>
                  <a:prstClr val="black"/>
                </a:solidFill>
                <a:latin typeface="Calibri"/>
                <a:ea typeface="+mn-ea"/>
              </a:rPr>
              <a:t>Bootstrap Pharos, AV, NAC Agents</a:t>
            </a:r>
          </a:p>
          <a:p>
            <a:pPr marL="514350" indent="-514350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</a:pPr>
            <a:endParaRPr lang="en-US" sz="2000" dirty="0" smtClean="0">
              <a:solidFill>
                <a:prstClr val="black"/>
              </a:solidFill>
              <a:latin typeface="Calibri"/>
              <a:ea typeface="+mn-ea"/>
            </a:endParaRPr>
          </a:p>
          <a:p>
            <a:pPr marL="514350" indent="-51435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>
                <a:solidFill>
                  <a:prstClr val="black"/>
                </a:solidFill>
                <a:latin typeface="Calibri"/>
                <a:ea typeface="+mn-ea"/>
              </a:rPr>
              <a:t>Built for the University Environments</a:t>
            </a:r>
          </a:p>
          <a:p>
            <a:pPr marL="971550" lvl="1" indent="-51435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2000" dirty="0" smtClean="0">
                <a:solidFill>
                  <a:prstClr val="black"/>
                </a:solidFill>
                <a:latin typeface="Calibri"/>
                <a:ea typeface="+mn-ea"/>
              </a:rPr>
              <a:t>Lightweight, uses OS Components</a:t>
            </a:r>
          </a:p>
          <a:p>
            <a:pPr marL="971550" lvl="1" indent="-51435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2000" dirty="0" smtClean="0">
                <a:solidFill>
                  <a:prstClr val="black"/>
                </a:solidFill>
                <a:latin typeface="Calibri"/>
                <a:ea typeface="+mn-ea"/>
              </a:rPr>
              <a:t>Zero Dependency Approach</a:t>
            </a:r>
          </a:p>
        </p:txBody>
      </p:sp>
      <p:grpSp>
        <p:nvGrpSpPr>
          <p:cNvPr id="2" name="Group 20"/>
          <p:cNvGrpSpPr/>
          <p:nvPr/>
        </p:nvGrpSpPr>
        <p:grpSpPr>
          <a:xfrm>
            <a:off x="1447800" y="2514600"/>
            <a:ext cx="7391400" cy="1066801"/>
            <a:chOff x="1447800" y="2895599"/>
            <a:chExt cx="7391400" cy="1066801"/>
          </a:xfrm>
        </p:grpSpPr>
        <p:pic>
          <p:nvPicPr>
            <p:cNvPr id="1028" name="Picture 4" descr="http://ts1.mm.bing.net/images/thumbnail.aspx?q=1501943105030&amp;id=941e260101eb4ae90a644113d6b606cc&amp;tmaxh=85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657600" y="3124199"/>
              <a:ext cx="839095" cy="685800"/>
            </a:xfrm>
            <a:prstGeom prst="rect">
              <a:avLst/>
            </a:prstGeom>
            <a:noFill/>
          </p:spPr>
        </p:pic>
        <p:pic>
          <p:nvPicPr>
            <p:cNvPr id="1030" name="Picture 6" descr="http://ts2.mm.bing.net/images/thumbnail.aspx?q=1582396277237&amp;id=8656dd9bfca71d44f829035bab9e0799&amp;url=http%3a%2f%2fwww.blog.wareseeker.com%2fwp-content%2fuploads%2f2009%2f10%2fLogo-Windows-XPI-4-652-3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447800" y="3124200"/>
              <a:ext cx="1156137" cy="838200"/>
            </a:xfrm>
            <a:prstGeom prst="rect">
              <a:avLst/>
            </a:prstGeom>
            <a:noFill/>
          </p:spPr>
        </p:pic>
        <p:pic>
          <p:nvPicPr>
            <p:cNvPr id="1032" name="Picture 8" descr="http://ts3.mm.bing.net/images/thumbnail.aspx?q=1461539701098&amp;id=2be52c7566aa6d884350b2baabda54a2&amp;url=http%3a%2f%2fwww.visualsteps.com%2fimages%2fwindows_Vista_logo.jpg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667000" y="3047999"/>
              <a:ext cx="1033220" cy="762000"/>
            </a:xfrm>
            <a:prstGeom prst="rect">
              <a:avLst/>
            </a:prstGeom>
            <a:noFill/>
          </p:spPr>
        </p:pic>
        <p:pic>
          <p:nvPicPr>
            <p:cNvPr id="1036" name="Picture 12" descr="http://ts1.mm.bing.net/images/thumbnail.aspx?q=1621092208400&amp;id=b209619bf3769339e800571bb4299fec&amp;url=http%3a%2f%2fcdn1.afterdawn.com%2fv3%2fnews%2fos_x_leopard-logo.jp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5486400" y="2971799"/>
              <a:ext cx="838200" cy="838200"/>
            </a:xfrm>
            <a:prstGeom prst="rect">
              <a:avLst/>
            </a:prstGeom>
            <a:noFill/>
          </p:spPr>
        </p:pic>
        <p:pic>
          <p:nvPicPr>
            <p:cNvPr id="1038" name="Picture 14" descr="http://ts1.mm.bing.net/images/thumbnail.aspx?q=1427625019392&amp;id=dcf77d3102c0cad3d471912f04e6fc01&amp;url=http%3a%2f%2fen.onsoftware.com%2fwp-content%2fuploads%2f2009%2f06%2fsnowleopardlogo.png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6400800" y="2971799"/>
              <a:ext cx="822483" cy="838200"/>
            </a:xfrm>
            <a:prstGeom prst="rect">
              <a:avLst/>
            </a:prstGeom>
            <a:noFill/>
          </p:spPr>
        </p:pic>
        <p:pic>
          <p:nvPicPr>
            <p:cNvPr id="1040" name="Picture 16" descr="http://ts1.mm.bing.net/images/thumbnail.aspx?q=1354875409292&amp;id=f9b20410a73578777b376d2678689e93&amp;url=http%3a%2f%2fwww.theapplecollection.com%2fshop%2fimages%2ftiger_cd.jpg"/>
            <p:cNvPicPr>
              <a:picLocks noChangeAspect="1" noChangeArrowheads="1"/>
            </p:cNvPicPr>
            <p:nvPr/>
          </p:nvPicPr>
          <p:blipFill>
            <a:blip r:embed="rId9" cstate="print"/>
            <a:srcRect b="15385"/>
            <a:stretch>
              <a:fillRect/>
            </a:stretch>
          </p:blipFill>
          <p:spPr bwMode="auto">
            <a:xfrm>
              <a:off x="4572000" y="2971800"/>
              <a:ext cx="842010" cy="838200"/>
            </a:xfrm>
            <a:prstGeom prst="rect">
              <a:avLst/>
            </a:prstGeom>
            <a:noFill/>
          </p:spPr>
        </p:pic>
        <p:pic>
          <p:nvPicPr>
            <p:cNvPr id="1042" name="Picture 18" descr="http://ts3.mm.bing.net/images/thumbnail.aspx?q=1356012783286&amp;id=f47842cb9646d3231a8b3e51a6dc2168&amp;url=http%3a%2f%2fwww.crackpot.ws%2fwp-content%2fuploads%2f2009%2f08%2fubuntu-logo.gif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7391400" y="2971800"/>
              <a:ext cx="722947" cy="838200"/>
            </a:xfrm>
            <a:prstGeom prst="rect">
              <a:avLst/>
            </a:prstGeom>
            <a:noFill/>
          </p:spPr>
        </p:pic>
        <p:pic>
          <p:nvPicPr>
            <p:cNvPr id="1044" name="Picture 20" descr="http://ts2.mm.bing.net/images/thumbnail.aspx?q=1469427824225&amp;id=a973f9607412f127afdf991d62dc396e&amp;url=http%3a%2f%2fwww.mapds.com.au%2fnewsletters%2f0807%2fiphone_home.gif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8244840" y="2895599"/>
              <a:ext cx="594360" cy="990600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9906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Aft>
                <a:spcPts val="1000"/>
              </a:spcAft>
            </a:pPr>
            <a:r>
              <a:rPr lang="en-US" sz="4800" b="1" dirty="0" err="1" smtClean="0">
                <a:solidFill>
                  <a:srgbClr val="404040"/>
                </a:solidFill>
                <a:latin typeface="Arial" pitchFamily="34" charset="0"/>
                <a:ea typeface="+mn-ea"/>
                <a:cs typeface="Arial" pitchFamily="34" charset="0"/>
              </a:rPr>
              <a:t>X</a:t>
            </a:r>
            <a:r>
              <a:rPr lang="en-US" sz="3200" b="1" dirty="0" err="1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pressConnect</a:t>
            </a:r>
            <a:r>
              <a:rPr lang="en-US" sz="2000" b="1" baseline="1000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™</a:t>
            </a:r>
            <a:r>
              <a:rPr lang="en-US" sz="2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 Benefactors</a:t>
            </a:r>
            <a:endParaRPr lang="en-US" sz="2800" baseline="100000" dirty="0" smtClean="0">
              <a:solidFill>
                <a:prstClr val="black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10" name="Picture 9" descr="C:\Documents and Settings\kevin\Desktop\customer images\kent_state_university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6629400" y="4191000"/>
            <a:ext cx="233363" cy="233363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1066800" y="1445359"/>
            <a:ext cx="7848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800" b="1" dirty="0" smtClean="0">
                <a:solidFill>
                  <a:prstClr val="black"/>
                </a:solidFill>
                <a:latin typeface="Calibri"/>
                <a:ea typeface="+mn-ea"/>
              </a:rPr>
              <a:t>Students, Faculty &amp; Staff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</a:pPr>
            <a:r>
              <a:rPr lang="en-US" dirty="0" smtClean="0">
                <a:solidFill>
                  <a:prstClr val="black"/>
                </a:solidFill>
                <a:latin typeface="Calibri"/>
                <a:ea typeface="+mn-ea"/>
              </a:rPr>
              <a:t>Quick &amp; easy access to secure network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</a:pPr>
            <a:r>
              <a:rPr lang="en-US" dirty="0" smtClean="0">
                <a:solidFill>
                  <a:prstClr val="black"/>
                </a:solidFill>
                <a:latin typeface="Calibri"/>
                <a:ea typeface="+mn-ea"/>
              </a:rPr>
              <a:t>No need for call or visit to IT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600" dirty="0" smtClean="0">
              <a:solidFill>
                <a:prstClr val="black"/>
              </a:solidFill>
              <a:latin typeface="Calibri"/>
              <a:ea typeface="+mn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800" b="1" dirty="0" smtClean="0">
                <a:solidFill>
                  <a:prstClr val="black"/>
                </a:solidFill>
                <a:latin typeface="Calibri"/>
                <a:ea typeface="+mn-ea"/>
              </a:rPr>
              <a:t>	Support Desk</a:t>
            </a:r>
          </a:p>
          <a:p>
            <a:pPr lvl="3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</a:pPr>
            <a:r>
              <a:rPr lang="en-US" dirty="0" smtClean="0">
                <a:solidFill>
                  <a:prstClr val="black"/>
                </a:solidFill>
                <a:latin typeface="Calibri"/>
                <a:ea typeface="+mn-ea"/>
              </a:rPr>
              <a:t>Fewer support calls</a:t>
            </a:r>
          </a:p>
          <a:p>
            <a:pPr lvl="3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</a:pPr>
            <a:r>
              <a:rPr lang="en-US" dirty="0" smtClean="0">
                <a:solidFill>
                  <a:prstClr val="black"/>
                </a:solidFill>
                <a:latin typeface="Calibri"/>
                <a:ea typeface="+mn-ea"/>
              </a:rPr>
              <a:t>Defined criteria for escalation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600" dirty="0" smtClean="0">
              <a:solidFill>
                <a:prstClr val="black"/>
              </a:solidFill>
              <a:latin typeface="Calibri"/>
              <a:ea typeface="+mn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800" b="1" dirty="0" smtClean="0">
                <a:solidFill>
                  <a:prstClr val="black"/>
                </a:solidFill>
                <a:latin typeface="Calibri"/>
                <a:ea typeface="+mn-ea"/>
              </a:rPr>
              <a:t>		Network Engineers</a:t>
            </a:r>
          </a:p>
          <a:p>
            <a:pPr lvl="5">
              <a:buFont typeface="Arial" charset="0"/>
              <a:buChar char="•"/>
            </a:pPr>
            <a:r>
              <a:rPr lang="en-US" dirty="0" smtClean="0">
                <a:solidFill>
                  <a:prstClr val="black"/>
                </a:solidFill>
                <a:latin typeface="Calibri"/>
                <a:ea typeface="+mn-ea"/>
              </a:rPr>
              <a:t>Set it &amp; forget it</a:t>
            </a:r>
          </a:p>
          <a:p>
            <a:pPr lvl="5">
              <a:buFont typeface="Arial" charset="0"/>
              <a:buChar char="•"/>
            </a:pPr>
            <a:r>
              <a:rPr lang="en-US" dirty="0" smtClean="0">
                <a:solidFill>
                  <a:prstClr val="black"/>
                </a:solidFill>
                <a:latin typeface="Calibri"/>
                <a:ea typeface="+mn-ea"/>
              </a:rPr>
              <a:t>More flexibility to make network changes</a:t>
            </a:r>
            <a:endParaRPr lang="en-US" sz="2800" dirty="0" smtClean="0">
              <a:solidFill>
                <a:prstClr val="black"/>
              </a:solidFill>
              <a:latin typeface="Calibri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 bwMode="auto">
          <a:xfrm>
            <a:off x="762000" y="2597150"/>
            <a:ext cx="7772400" cy="1470025"/>
          </a:xfrm>
        </p:spPr>
        <p:txBody>
          <a:bodyPr/>
          <a:lstStyle/>
          <a:p>
            <a:pPr eaLnBrk="1" hangingPunct="1"/>
            <a:r>
              <a:rPr lang="en-US" cap="none">
                <a:latin typeface="Arial" charset="0"/>
                <a:ea typeface="ＭＳ Ｐゴシック" charset="-128"/>
                <a:cs typeface="Arial" charset="0"/>
              </a:rPr>
              <a:t>Maintaining a Secure and Usable Wireless Network</a:t>
            </a:r>
          </a:p>
        </p:txBody>
      </p:sp>
      <p:sp>
        <p:nvSpPr>
          <p:cNvPr id="4099" name="Subtitle 2"/>
          <p:cNvSpPr>
            <a:spLocks noGrp="1"/>
          </p:cNvSpPr>
          <p:nvPr>
            <p:ph type="subTitle" idx="1"/>
          </p:nvPr>
        </p:nvSpPr>
        <p:spPr>
          <a:xfrm>
            <a:off x="1447800" y="3860800"/>
            <a:ext cx="6400800" cy="1219200"/>
          </a:xfrm>
        </p:spPr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Craig Pluchinsky – Systems Analyst at Indiana University of Pennsylvania  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-128"/>
                <a:cs typeface="Arial" charset="0"/>
              </a:rPr>
              <a:t>Tuesday, March 16, 2010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8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6337</TotalTime>
  <Words>592</Words>
  <Application>Microsoft Macintosh PowerPoint</Application>
  <PresentationFormat>On-screen Show (4:3)</PresentationFormat>
  <Paragraphs>161</Paragraphs>
  <Slides>23</Slides>
  <Notes>2</Notes>
  <HiddenSlides>0</HiddenSlides>
  <MMClips>0</MMClips>
  <ScaleCrop>false</ScaleCrop>
  <HeadingPairs>
    <vt:vector size="4" baseType="variant">
      <vt:variant>
        <vt:lpstr>Design Template</vt:lpstr>
      </vt:variant>
      <vt:variant>
        <vt:i4>5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4_Office Theme</vt:lpstr>
      <vt:lpstr>6_Office Theme</vt:lpstr>
      <vt:lpstr>7_Office Theme</vt:lpstr>
      <vt:lpstr>8_Office Theme</vt:lpstr>
      <vt:lpstr>Office Theme</vt:lpstr>
      <vt:lpstr>Maintaining a Secure and Usable Wireless Network</vt:lpstr>
      <vt:lpstr>Slide 2</vt:lpstr>
      <vt:lpstr>Slide 3</vt:lpstr>
      <vt:lpstr>Slide 4</vt:lpstr>
      <vt:lpstr>Slide 5</vt:lpstr>
      <vt:lpstr>Slide 6</vt:lpstr>
      <vt:lpstr>Slide 7</vt:lpstr>
      <vt:lpstr>Slide 8</vt:lpstr>
      <vt:lpstr>Maintaining a Secure and Usable Wireless Network</vt:lpstr>
      <vt:lpstr>Background Information</vt:lpstr>
      <vt:lpstr>Wireless Infrastructure</vt:lpstr>
      <vt:lpstr>Wireless Usage</vt:lpstr>
      <vt:lpstr>Today’s Topics</vt:lpstr>
      <vt:lpstr>Slide 14</vt:lpstr>
      <vt:lpstr>Too many steps and it is difficult</vt:lpstr>
      <vt:lpstr>Drivers</vt:lpstr>
      <vt:lpstr>Third party utilities</vt:lpstr>
      <vt:lpstr>Operating system issues</vt:lpstr>
      <vt:lpstr>Hardware problems</vt:lpstr>
      <vt:lpstr>Password Problems</vt:lpstr>
      <vt:lpstr>Guest Accounts</vt:lpstr>
      <vt:lpstr>XpressConnect</vt:lpstr>
      <vt:lpstr>THANK YOU</vt:lpstr>
    </vt:vector>
  </TitlesOfParts>
  <Company>Amanda C. Brainerd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Chad Burnham</dc:creator>
  <cp:lastModifiedBy>lynn</cp:lastModifiedBy>
  <cp:revision>73</cp:revision>
  <cp:lastPrinted>2008-02-22T22:40:51Z</cp:lastPrinted>
  <dcterms:created xsi:type="dcterms:W3CDTF">2010-03-15T01:32:11Z</dcterms:created>
  <dcterms:modified xsi:type="dcterms:W3CDTF">2010-03-16T22:53:17Z</dcterms:modified>
  <cp:contentStatus>Wireless</cp:contentStatus>
</cp:coreProperties>
</file>