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sldIdLst>
    <p:sldId id="258" r:id="rId3"/>
    <p:sldId id="308" r:id="rId4"/>
    <p:sldId id="309" r:id="rId5"/>
    <p:sldId id="270" r:id="rId6"/>
    <p:sldId id="276" r:id="rId7"/>
    <p:sldId id="277" r:id="rId8"/>
    <p:sldId id="279" r:id="rId9"/>
    <p:sldId id="300" r:id="rId10"/>
    <p:sldId id="280" r:id="rId11"/>
    <p:sldId id="281" r:id="rId12"/>
    <p:sldId id="303" r:id="rId13"/>
    <p:sldId id="306" r:id="rId14"/>
    <p:sldId id="291" r:id="rId15"/>
    <p:sldId id="278" r:id="rId16"/>
    <p:sldId id="284" r:id="rId17"/>
    <p:sldId id="285" r:id="rId18"/>
    <p:sldId id="286" r:id="rId19"/>
    <p:sldId id="292" r:id="rId20"/>
    <p:sldId id="293" r:id="rId21"/>
    <p:sldId id="289" r:id="rId22"/>
    <p:sldId id="294" r:id="rId23"/>
    <p:sldId id="273" r:id="rId24"/>
    <p:sldId id="275" r:id="rId25"/>
    <p:sldId id="290" r:id="rId26"/>
    <p:sldId id="296" r:id="rId27"/>
    <p:sldId id="297" r:id="rId28"/>
    <p:sldId id="256" r:id="rId29"/>
    <p:sldId id="271" r:id="rId30"/>
    <p:sldId id="298" r:id="rId31"/>
    <p:sldId id="307" r:id="rId32"/>
    <p:sldId id="299" r:id="rId33"/>
    <p:sldId id="264" r:id="rId34"/>
    <p:sldId id="310" r:id="rId35"/>
    <p:sldId id="302" r:id="rId36"/>
    <p:sldId id="312" r:id="rId37"/>
    <p:sldId id="311" r:id="rId38"/>
    <p:sldId id="269" r:id="rId39"/>
    <p:sldId id="274" r:id="rId40"/>
    <p:sldId id="304" r:id="rId41"/>
    <p:sldId id="259" r:id="rId42"/>
    <p:sldId id="30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2" autoAdjust="0"/>
    <p:restoredTop sz="84919" autoAdjust="0"/>
  </p:normalViewPr>
  <p:slideViewPr>
    <p:cSldViewPr snapToGrid="0" snapToObjects="1">
      <p:cViewPr>
        <p:scale>
          <a:sx n="75" d="100"/>
          <a:sy n="75" d="100"/>
        </p:scale>
        <p:origin x="-996" y="-3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C9B57-5330-1240-A24F-3BB184906F1A}" type="datetimeFigureOut">
              <a:rPr lang="en-US" smtClean="0"/>
              <a:pPr/>
              <a:t>3/15/2010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ADB5B-CEDA-4B44-A135-395FFBB1CB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endParaRPr lang="en-US">
              <a:ea typeface="ＭＳ Ｐゴシック" charset="-128"/>
              <a:cs typeface="ＭＳ Ｐゴシック" charset="-128"/>
            </a:endParaRPr>
          </a:p>
        </p:txBody>
      </p:sp>
      <p:sp>
        <p:nvSpPr>
          <p:cNvPr id="10244" name="Slide Number Placeholder 3"/>
          <p:cNvSpPr>
            <a:spLocks noGrp="1"/>
          </p:cNvSpPr>
          <p:nvPr>
            <p:ph type="sldNum" sz="quarter" idx="5"/>
          </p:nvPr>
        </p:nvSpPr>
        <p:spPr bwMode="auto">
          <a:noFill/>
          <a:ln>
            <a:miter lim="800000"/>
            <a:headEnd/>
            <a:tailEnd/>
          </a:ln>
        </p:spPr>
        <p:txBody>
          <a:bodyPr/>
          <a:lstStyle/>
          <a:p>
            <a:fld id="{7FC0FA1E-22CD-E746-9346-650684E3325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of Chicago area showing</a:t>
            </a:r>
            <a:r>
              <a:rPr lang="en-US" baseline="0" dirty="0" smtClean="0"/>
              <a:t> physical distance between two main campuses and suburban campuses.</a:t>
            </a:r>
          </a:p>
          <a:p>
            <a:endParaRPr lang="en-US" baseline="0" dirty="0" smtClean="0"/>
          </a:p>
          <a:p>
            <a:r>
              <a:rPr lang="en-US" baseline="0" dirty="0" smtClean="0"/>
              <a:t>Loop, Lincoln Park</a:t>
            </a:r>
          </a:p>
          <a:p>
            <a:r>
              <a:rPr lang="en-US" baseline="0" dirty="0" smtClean="0"/>
              <a:t>Naperville, Oak Forest, O’Hare, Rolling Meadows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some of the faculty development offices at DePaul.</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our “Why” of an online</a:t>
            </a:r>
            <a:r>
              <a:rPr lang="en-US" baseline="0" dirty="0" smtClean="0"/>
              <a:t> presence.</a:t>
            </a:r>
          </a:p>
          <a:p>
            <a:endParaRPr lang="en-US" baseline="0" dirty="0" smtClean="0"/>
          </a:p>
          <a:p>
            <a:r>
              <a:rPr lang="en-US" baseline="0" dirty="0" smtClean="0"/>
              <a:t>DePaul had many different groups working on faculty development, but they were spread out, physically, on the WWW, and in particulars of their mission.</a:t>
            </a:r>
          </a:p>
          <a:p>
            <a:endParaRPr lang="en-US" baseline="0" dirty="0" smtClean="0"/>
          </a:p>
          <a:p>
            <a:r>
              <a:rPr lang="en-US" baseline="0" dirty="0" smtClean="0"/>
              <a:t>Faculty said, “I don’t know where to go for what. I just want to go to one place for help.”</a:t>
            </a:r>
            <a:endParaRPr lang="en-US" dirty="0" smtClean="0"/>
          </a:p>
        </p:txBody>
      </p:sp>
      <p:sp>
        <p:nvSpPr>
          <p:cNvPr id="4" name="Slide Number Placeholder 3"/>
          <p:cNvSpPr>
            <a:spLocks noGrp="1"/>
          </p:cNvSpPr>
          <p:nvPr>
            <p:ph type="sldNum" sz="quarter" idx="10"/>
          </p:nvPr>
        </p:nvSpPr>
        <p:spPr/>
        <p:txBody>
          <a:bodyPr/>
          <a:lstStyle/>
          <a:p>
            <a:fld id="{E85ADB5B-CEDA-4B44-A135-395FFBB1CBD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ADB5B-CEDA-4B44-A135-395FFBB1CBD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a:t>
            </a:r>
            <a:r>
              <a:rPr lang="en-US" baseline="0" dirty="0" smtClean="0"/>
              <a:t> experts nice to have, but not a requirement. Try to see what others are doing in teaching and learning and spread the word.</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social media account,</a:t>
            </a:r>
            <a:r>
              <a:rPr lang="en-US" baseline="0" dirty="0" smtClean="0"/>
              <a:t> DePaul Teaching Commons on </a:t>
            </a:r>
            <a:r>
              <a:rPr lang="en-US" baseline="0" dirty="0" err="1" smtClean="0"/>
              <a:t>Facebook</a:t>
            </a:r>
            <a:r>
              <a:rPr lang="en-US" baseline="0" dirty="0" smtClean="0"/>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are going to use multiple accounts, make sure they all link together, and complement one another. You can flow from one to the other.</a:t>
            </a:r>
            <a:endParaRPr lang="en-US" dirty="0" smtClean="0"/>
          </a:p>
        </p:txBody>
      </p:sp>
      <p:sp>
        <p:nvSpPr>
          <p:cNvPr id="4" name="Slide Number Placeholder 3"/>
          <p:cNvSpPr>
            <a:spLocks noGrp="1"/>
          </p:cNvSpPr>
          <p:nvPr>
            <p:ph type="sldNum" sz="quarter" idx="10"/>
          </p:nvPr>
        </p:nvSpPr>
        <p:spPr/>
        <p:txBody>
          <a:bodyPr/>
          <a:lstStyle/>
          <a:p>
            <a:fld id="{E85ADB5B-CEDA-4B44-A135-395FFBB1CBD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social media account,</a:t>
            </a:r>
            <a:r>
              <a:rPr lang="en-US" baseline="0" dirty="0" smtClean="0"/>
              <a:t> DePaul Teaching Commons on Twitter.</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are going to use multiple accounts, make sure they all link together, and complement one another. You can flow from one to the other.</a:t>
            </a:r>
            <a:endParaRPr lang="en-US" dirty="0" smtClean="0"/>
          </a:p>
        </p:txBody>
      </p:sp>
      <p:sp>
        <p:nvSpPr>
          <p:cNvPr id="4" name="Slide Number Placeholder 3"/>
          <p:cNvSpPr>
            <a:spLocks noGrp="1"/>
          </p:cNvSpPr>
          <p:nvPr>
            <p:ph type="sldNum" sz="quarter" idx="10"/>
          </p:nvPr>
        </p:nvSpPr>
        <p:spPr/>
        <p:txBody>
          <a:bodyPr/>
          <a:lstStyle/>
          <a:p>
            <a:fld id="{E85ADB5B-CEDA-4B44-A135-395FFBB1CBD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social media account,</a:t>
            </a:r>
            <a:r>
              <a:rPr lang="en-US" baseline="0" dirty="0" smtClean="0"/>
              <a:t> DePaul Teaching Commons on Blogger</a:t>
            </a:r>
          </a:p>
          <a:p>
            <a:endParaRPr lang="en-US" baseline="0" dirty="0" smtClean="0"/>
          </a:p>
          <a:p>
            <a:r>
              <a:rPr lang="en-US" baseline="0" dirty="0" smtClean="0"/>
              <a:t>If you are going to use multiple accounts, make sure they all link together, and complement one another. You can flow from one to the other.</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ADB5B-CEDA-4B44-A135-395FFBB1CBD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 Wiki site,</a:t>
            </a:r>
            <a:r>
              <a:rPr lang="en-US" baseline="0" dirty="0" smtClean="0"/>
              <a:t> </a:t>
            </a:r>
            <a:r>
              <a:rPr lang="en-US" baseline="0" dirty="0" err="1" smtClean="0"/>
              <a:t>WikiPODia</a:t>
            </a:r>
            <a:r>
              <a:rPr lang="en-US" baseline="0" dirty="0" smtClean="0"/>
              <a:t>.</a:t>
            </a:r>
          </a:p>
        </p:txBody>
      </p:sp>
      <p:sp>
        <p:nvSpPr>
          <p:cNvPr id="4" name="Slide Number Placeholder 3"/>
          <p:cNvSpPr>
            <a:spLocks noGrp="1"/>
          </p:cNvSpPr>
          <p:nvPr>
            <p:ph type="sldNum" sz="quarter" idx="10"/>
          </p:nvPr>
        </p:nvSpPr>
        <p:spPr/>
        <p:txBody>
          <a:bodyPr/>
          <a:lstStyle/>
          <a:p>
            <a:fld id="{E85ADB5B-CEDA-4B44-A135-395FFBB1CBD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assessment</a:t>
            </a:r>
            <a:r>
              <a:rPr lang="en-US" baseline="0" dirty="0" smtClean="0"/>
              <a:t>.</a:t>
            </a:r>
            <a:r>
              <a:rPr lang="en-US" dirty="0" smtClean="0"/>
              <a:t> Ask</a:t>
            </a:r>
            <a:r>
              <a:rPr lang="en-US" baseline="0" dirty="0" smtClean="0"/>
              <a:t> the audience: 1. Who already has a virtual center 2. Who is thinking about making a center 3. Who is developing a center.</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 farm website</a:t>
            </a:r>
            <a:r>
              <a:rPr lang="en-US" baseline="0" dirty="0" smtClean="0"/>
              <a:t> that directs people to other resources on the web.</a:t>
            </a:r>
          </a:p>
          <a:p>
            <a:endParaRPr lang="en-US" baseline="0" dirty="0" smtClean="0"/>
          </a:p>
          <a:p>
            <a:r>
              <a:rPr lang="en-US" baseline="0" dirty="0" smtClean="0"/>
              <a:t>Now is when you must take into consideration web-space hosted by your university and branding pages to be in line with brand standards.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Website more like the Teaching</a:t>
            </a:r>
            <a:r>
              <a:rPr lang="en-US" baseline="0" dirty="0" smtClean="0"/>
              <a:t> Commons. Basic static website that contains information from our institution.</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a:t>
            </a:r>
            <a:r>
              <a:rPr lang="en-US" baseline="0" dirty="0" smtClean="0"/>
              <a:t>e of a standard webpage, DePaul Teaching Commons</a:t>
            </a:r>
          </a:p>
          <a:p>
            <a:endParaRPr lang="en-US" baseline="0" dirty="0" smtClean="0"/>
          </a:p>
          <a:p>
            <a:r>
              <a:rPr lang="en-US" baseline="0" dirty="0" smtClean="0"/>
              <a:t>Main homepage</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static web</a:t>
            </a:r>
            <a:r>
              <a:rPr lang="en-US" baseline="0" dirty="0" smtClean="0"/>
              <a:t> page, DePaul Teaching Commons.</a:t>
            </a:r>
          </a:p>
          <a:p>
            <a:endParaRPr lang="en-US" baseline="0" dirty="0" smtClean="0"/>
          </a:p>
          <a:p>
            <a:r>
              <a:rPr lang="en-US" baseline="0" dirty="0" smtClean="0"/>
              <a:t>How to: Identify Materials at DePaul</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Online modules.</a:t>
            </a:r>
            <a:r>
              <a:rPr lang="en-US" baseline="0" dirty="0" smtClean="0"/>
              <a:t> Interactivity.</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Carnegie Mellon’s “Solve a Problem” has a</a:t>
            </a:r>
            <a:r>
              <a:rPr lang="en-US" baseline="0" dirty="0" smtClean="0"/>
              <a:t> sense of interactivity by guiding users through a set of questions to come to a common set of answers.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IUPUI on diversity</a:t>
            </a:r>
            <a:r>
              <a:rPr lang="en-US" baseline="0" dirty="0" smtClean="0"/>
              <a:t> includes detailed lesson plans from the school’s own faculty.</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 activity... Have audience members assess their own needs, identify what solutions might be useful.</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2</a:t>
            </a:r>
          </a:p>
          <a:p>
            <a:r>
              <a:rPr lang="en-US" dirty="0" smtClean="0"/>
              <a:t>Continued</a:t>
            </a:r>
            <a:r>
              <a:rPr lang="en-US" baseline="0" dirty="0" smtClean="0"/>
              <a:t> agenda</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a:t>
            </a:r>
          </a:p>
          <a:p>
            <a:r>
              <a:rPr lang="en-US" dirty="0" smtClean="0"/>
              <a:t>If no</a:t>
            </a:r>
            <a:r>
              <a:rPr lang="en-US" baseline="0" dirty="0" smtClean="0"/>
              <a:t> adequate resource exists and/or you want to contextualize resources for your own institution.</a:t>
            </a:r>
          </a:p>
          <a:p>
            <a:endParaRPr lang="en-US" baseline="0" dirty="0" smtClean="0"/>
          </a:p>
          <a:p>
            <a:r>
              <a:rPr lang="en-US" baseline="0" dirty="0" smtClean="0"/>
              <a:t>CONNECT</a:t>
            </a:r>
          </a:p>
          <a:p>
            <a:r>
              <a:rPr lang="en-US" baseline="0" dirty="0" smtClean="0"/>
              <a:t>Something better is out there that works for your purposes.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 for today. By the end</a:t>
            </a:r>
            <a:r>
              <a:rPr lang="en-US" baseline="0" dirty="0" smtClean="0"/>
              <a:t> of this session you should be able to:</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your reader context for the links you are providing as valuable resources. This can often come as a simple description as seen in the right hand image.</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Ideal set of types of people who can contribute</a:t>
            </a:r>
            <a:r>
              <a:rPr lang="en-US" baseline="0" dirty="0" smtClean="0"/>
              <a:t>. Any one person could, and hopefully will, be more than just one of these types.</a:t>
            </a:r>
          </a:p>
          <a:p>
            <a:endParaRPr lang="en-US" baseline="0" dirty="0" smtClean="0"/>
          </a:p>
          <a:p>
            <a:pPr>
              <a:buFontTx/>
              <a:buChar char="-"/>
            </a:pPr>
            <a:r>
              <a:rPr lang="en-US" baseline="0" dirty="0" smtClean="0"/>
              <a:t> Diplomat: </a:t>
            </a:r>
            <a:r>
              <a:rPr lang="en-US" sz="1200" kern="1200" dirty="0" smtClean="0">
                <a:solidFill>
                  <a:schemeClr val="tx1"/>
                </a:solidFill>
                <a:latin typeface="+mn-lt"/>
                <a:ea typeface="+mn-ea"/>
                <a:cs typeface="+mn-cs"/>
              </a:rPr>
              <a:t>forge the collaborations necessary to implement an institutional teaching and learning portal</a:t>
            </a:r>
          </a:p>
          <a:p>
            <a:pPr>
              <a:buFontTx/>
              <a:buChar char="-"/>
            </a:pPr>
            <a:r>
              <a:rPr lang="en-US" sz="1200" kern="1200" baseline="0" dirty="0" smtClean="0">
                <a:solidFill>
                  <a:schemeClr val="tx1"/>
                </a:solidFill>
                <a:latin typeface="+mn-lt"/>
                <a:ea typeface="+mn-ea"/>
                <a:cs typeface="+mn-cs"/>
              </a:rPr>
              <a:t> Orchestral conductor: </a:t>
            </a:r>
            <a:r>
              <a:rPr lang="en-US" sz="1200" kern="1200" dirty="0" smtClean="0">
                <a:solidFill>
                  <a:schemeClr val="tx1"/>
                </a:solidFill>
                <a:latin typeface="+mn-lt"/>
                <a:ea typeface="+mn-ea"/>
                <a:cs typeface="+mn-cs"/>
              </a:rPr>
              <a:t>Coordinating and managing a number of services from different offices on campus would require </a:t>
            </a:r>
          </a:p>
          <a:p>
            <a:pPr>
              <a:buFontTx/>
              <a:buChar char="-"/>
            </a:pPr>
            <a:r>
              <a:rPr lang="en-US" sz="1200" kern="1200" baseline="0" dirty="0" smtClean="0">
                <a:solidFill>
                  <a:schemeClr val="tx1"/>
                </a:solidFill>
                <a:latin typeface="+mn-lt"/>
                <a:ea typeface="+mn-ea"/>
                <a:cs typeface="+mn-cs"/>
              </a:rPr>
              <a:t> Outfitter: </a:t>
            </a:r>
            <a:r>
              <a:rPr lang="en-US" sz="1200" kern="1200" dirty="0" smtClean="0">
                <a:solidFill>
                  <a:schemeClr val="tx1"/>
                </a:solidFill>
                <a:latin typeface="+mn-lt"/>
                <a:ea typeface="+mn-ea"/>
                <a:cs typeface="+mn-cs"/>
              </a:rPr>
              <a:t>Thinking about the elements needed in an institutional teaching and learning portal</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process follows a mindset of iterative</a:t>
            </a:r>
            <a:r>
              <a:rPr lang="en-US" baseline="0" dirty="0" smtClean="0"/>
              <a:t> design. You should always take a minute to refer back to your user and try to assess whether or not your materials will address their needs.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results of a collaborative process can lead to pages that more effectively speak to what information you want to push out to faculty.</a:t>
            </a:r>
          </a:p>
          <a:p>
            <a:endParaRPr lang="en-US" baseline="0" dirty="0" smtClean="0"/>
          </a:p>
          <a:p>
            <a:r>
              <a:rPr lang="en-US" baseline="0" dirty="0" smtClean="0"/>
              <a:t>Here we focus on demonstrating the assessment process, not only in large bold imagery, but also in “writing to learn” examples.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Faculty feedback:</a:t>
            </a:r>
            <a:r>
              <a:rPr lang="en-US" baseline="0" dirty="0" smtClean="0"/>
              <a:t> </a:t>
            </a:r>
            <a:r>
              <a:rPr lang="en-US" dirty="0" smtClean="0"/>
              <a:t>Word of mouth</a:t>
            </a:r>
            <a:r>
              <a:rPr lang="en-US" baseline="0" dirty="0" smtClean="0"/>
              <a:t> support.</a:t>
            </a:r>
          </a:p>
          <a:p>
            <a:endParaRPr lang="en-US" baseline="0" dirty="0" smtClean="0"/>
          </a:p>
          <a:p>
            <a:r>
              <a:rPr lang="en-US" baseline="0" dirty="0" smtClean="0"/>
              <a:t>Number of inquires/support requests: We’ve gotten a couple each month... Not a large amount, but expectations are growing.</a:t>
            </a:r>
          </a:p>
          <a:p>
            <a:endParaRPr lang="en-US" baseline="0" dirty="0" smtClean="0"/>
          </a:p>
          <a:p>
            <a:r>
              <a:rPr lang="en-US" baseline="0" dirty="0" smtClean="0"/>
              <a:t>Involvement in university wide projects: Online Teaching Evaluations, Reading Task Force, Learning Management System review process</a:t>
            </a:r>
          </a:p>
          <a:p>
            <a:endParaRPr lang="en-US" baseline="0" dirty="0" smtClean="0"/>
          </a:p>
          <a:p>
            <a:r>
              <a:rPr lang="en-US" baseline="0" dirty="0" smtClean="0"/>
              <a:t>Site statistics. Easily the most quantifiable. Free solutions out there like Google Analytics. Inform you of who and when users come, what they do, but not why they do it. Qualitative measures are always a help when trying to make sense of statistical data.</a:t>
            </a:r>
          </a:p>
        </p:txBody>
      </p:sp>
      <p:sp>
        <p:nvSpPr>
          <p:cNvPr id="4" name="Slide Number Placeholder 3"/>
          <p:cNvSpPr>
            <a:spLocks noGrp="1"/>
          </p:cNvSpPr>
          <p:nvPr>
            <p:ph type="sldNum" sz="quarter" idx="10"/>
          </p:nvPr>
        </p:nvSpPr>
        <p:spPr/>
        <p:txBody>
          <a:bodyPr/>
          <a:lstStyle/>
          <a:p>
            <a:fld id="{E85ADB5B-CEDA-4B44-A135-395FFBB1CBD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are using Google Analytics to filter down to users from Illinois who spent more than 15 seconds on the site from Jan 1 – Mar 7. We can use this to look at what pages are being hit the most, and being sure to optimize navigation and content on these pages first.</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one of your goals was to reach a global audience/outside faculty members, this is certainly one way to assess that success.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a virtual center enough? We said no because:</a:t>
            </a:r>
          </a:p>
          <a:p>
            <a:endParaRPr lang="en-US" baseline="0" dirty="0" smtClean="0"/>
          </a:p>
          <a:p>
            <a:pPr marL="228600" indent="-228600">
              <a:buAutoNum type="arabicPeriod"/>
            </a:pPr>
            <a:r>
              <a:rPr lang="en-US" baseline="0" dirty="0" smtClean="0"/>
              <a:t>Still a number of faculty who could/want to attend live workshops.</a:t>
            </a:r>
          </a:p>
          <a:p>
            <a:pPr marL="228600" indent="-228600">
              <a:buAutoNum type="arabicPeriod"/>
            </a:pPr>
            <a:r>
              <a:rPr lang="en-US" baseline="0" dirty="0" smtClean="0"/>
              <a:t>There is only so much you can convey online, some things like context of a course are often too difficult to work through online.</a:t>
            </a:r>
          </a:p>
          <a:p>
            <a:pPr marL="228600" indent="-228600">
              <a:buAutoNum type="arabicPeriod"/>
            </a:pPr>
            <a:r>
              <a:rPr lang="en-US" baseline="0" dirty="0" smtClean="0"/>
              <a:t>Online good for the general, offline better for the interpersonal.</a:t>
            </a:r>
          </a:p>
          <a:p>
            <a:pPr marL="228600" indent="-228600">
              <a:buAutoNum type="arabicPeriod"/>
            </a:pPr>
            <a:r>
              <a:rPr lang="en-US" baseline="0" dirty="0" smtClean="0"/>
              <a:t>Desire to get DePaul specific content up on the Teaching Commons. Run workshops to get local content, and put it back up on the Teaching Commons.</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Example of live workshop that fed back into the website. Slowly but surely make content local.</a:t>
            </a:r>
          </a:p>
          <a:p>
            <a:r>
              <a:rPr lang="en-US" baseline="0" dirty="0" smtClean="0"/>
              <a:t/>
            </a:r>
            <a:br>
              <a:rPr lang="en-US" baseline="0" dirty="0" smtClean="0"/>
            </a:br>
            <a:r>
              <a:rPr lang="en-US" baseline="0" dirty="0" smtClean="0"/>
              <a:t>There is tons of good content out there, why reinvent the wheel? “We once were the people pushing out global information, our challenge now is to make the global local.”</a:t>
            </a:r>
          </a:p>
        </p:txBody>
      </p:sp>
      <p:sp>
        <p:nvSpPr>
          <p:cNvPr id="4" name="Slide Number Placeholder 3"/>
          <p:cNvSpPr>
            <a:spLocks noGrp="1"/>
          </p:cNvSpPr>
          <p:nvPr>
            <p:ph type="sldNum" sz="quarter" idx="10"/>
          </p:nvPr>
        </p:nvSpPr>
        <p:spPr/>
        <p:txBody>
          <a:bodyPr/>
          <a:lstStyle/>
          <a:p>
            <a:fld id="{E85ADB5B-CEDA-4B44-A135-395FFBB1CBD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Example of live workshop that fed back into the website. Slowly but surely make content local.</a:t>
            </a:r>
          </a:p>
          <a:p>
            <a:r>
              <a:rPr lang="en-US" baseline="0" dirty="0" smtClean="0"/>
              <a:t/>
            </a:r>
            <a:br>
              <a:rPr lang="en-US" baseline="0" dirty="0" smtClean="0"/>
            </a:br>
            <a:r>
              <a:rPr lang="en-US" baseline="0" dirty="0" smtClean="0"/>
              <a:t>There is tons of good content out there, why reinvent the wheel? “We once were the people pushing out global information, our challenge now is to make the global local.”</a:t>
            </a:r>
          </a:p>
        </p:txBody>
      </p:sp>
      <p:sp>
        <p:nvSpPr>
          <p:cNvPr id="4" name="Slide Number Placeholder 3"/>
          <p:cNvSpPr>
            <a:spLocks noGrp="1"/>
          </p:cNvSpPr>
          <p:nvPr>
            <p:ph type="sldNum" sz="quarter" idx="10"/>
          </p:nvPr>
        </p:nvSpPr>
        <p:spPr/>
        <p:txBody>
          <a:bodyPr/>
          <a:lstStyle/>
          <a:p>
            <a:fld id="{E85ADB5B-CEDA-4B44-A135-395FFBB1CBD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a:t>
            </a:r>
          </a:p>
          <a:p>
            <a:r>
              <a:rPr lang="en-US" dirty="0" smtClean="0"/>
              <a:t>Today’s Agenda</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talk will</a:t>
            </a:r>
            <a:r>
              <a:rPr lang="en-US" baseline="0" dirty="0" smtClean="0"/>
              <a:t> hopefully bring you towards an argument for the “Why” develop a virtual space.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85ADB5B-CEDA-4B44-A135-395FFBB1CBD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r>
              <a:rPr lang="en-US" dirty="0" smtClean="0">
                <a:ea typeface="ＭＳ Ｐゴシック" charset="-128"/>
                <a:cs typeface="ＭＳ Ｐゴシック" charset="-128"/>
              </a:rPr>
              <a:t>Q&amp;A time.</a:t>
            </a:r>
            <a:endParaRPr lang="en-US" dirty="0">
              <a:ea typeface="ＭＳ Ｐゴシック" charset="-128"/>
              <a:cs typeface="ＭＳ Ｐゴシック" charset="-128"/>
            </a:endParaRPr>
          </a:p>
        </p:txBody>
      </p:sp>
      <p:sp>
        <p:nvSpPr>
          <p:cNvPr id="14340" name="Slide Number Placeholder 3"/>
          <p:cNvSpPr>
            <a:spLocks noGrp="1"/>
          </p:cNvSpPr>
          <p:nvPr>
            <p:ph type="sldNum" sz="quarter" idx="5"/>
          </p:nvPr>
        </p:nvSpPr>
        <p:spPr bwMode="auto">
          <a:noFill/>
          <a:ln>
            <a:miter lim="800000"/>
            <a:headEnd/>
            <a:tailEnd/>
          </a:ln>
        </p:spPr>
        <p:txBody>
          <a:bodyPr/>
          <a:lstStyle/>
          <a:p>
            <a:fld id="{A3BD7092-DBDE-8246-9E03-FF501CF479D9}" type="slidenum">
              <a:rPr lang="en-US">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5ADB5B-CEDA-4B44-A135-395FFBB1CBD8}"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are the stake holders that may use or</a:t>
            </a:r>
            <a:r>
              <a:rPr lang="en-US" baseline="0" dirty="0" smtClean="0"/>
              <a:t> support the site?</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which space you want to develop will make a difference in who you need to collaborate with</a:t>
            </a:r>
            <a:r>
              <a:rPr lang="en-US" baseline="0" dirty="0" smtClean="0"/>
              <a:t>.</a:t>
            </a:r>
          </a:p>
          <a:p>
            <a:endParaRPr lang="en-US" baseline="0" dirty="0" smtClean="0"/>
          </a:p>
          <a:p>
            <a:r>
              <a:rPr lang="en-US" baseline="0" dirty="0" smtClean="0"/>
              <a:t>The focus of this presentation is on the virtual space.</a:t>
            </a:r>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5ADB5B-CEDA-4B44-A135-395FFBB1CBD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Short set up time:</a:t>
            </a:r>
            <a:r>
              <a:rPr lang="en-US" baseline="0" dirty="0" smtClean="0"/>
              <a:t> In terms of planning, designing, and developing a virtual space.</a:t>
            </a:r>
            <a:endParaRPr lang="en-US" dirty="0" smtClean="0"/>
          </a:p>
          <a:p>
            <a:endParaRPr lang="en-US" dirty="0" smtClean="0"/>
          </a:p>
          <a:p>
            <a:r>
              <a:rPr lang="en-US" dirty="0" smtClean="0"/>
              <a:t>High long term investment: In reference to the</a:t>
            </a:r>
            <a:r>
              <a:rPr lang="en-US" baseline="0" dirty="0" smtClean="0"/>
              <a:t> buy in and support you have from faculty development offices/faculty members.</a:t>
            </a:r>
          </a:p>
          <a:p>
            <a:endParaRPr lang="en-US" baseline="0" dirty="0" smtClean="0"/>
          </a:p>
          <a:p>
            <a:r>
              <a:rPr lang="en-US" baseline="0" dirty="0" smtClean="0"/>
              <a:t>Content experts: Pedagogy experts</a:t>
            </a:r>
          </a:p>
          <a:p>
            <a:endParaRPr lang="en-US" baseline="0" dirty="0" smtClean="0"/>
          </a:p>
          <a:p>
            <a:r>
              <a:rPr lang="en-US" baseline="0" dirty="0" smtClean="0"/>
              <a:t>Technical experts: Web developers or computer scientists</a:t>
            </a:r>
          </a:p>
          <a:p>
            <a:endParaRPr lang="en-US" baseline="0" dirty="0" smtClean="0"/>
          </a:p>
          <a:p>
            <a:r>
              <a:rPr lang="en-US" baseline="0" dirty="0" smtClean="0"/>
              <a:t>Enthusiasts: Supporters/cheerleaders/word-of-mouth people/advertisers of the site</a:t>
            </a:r>
          </a:p>
          <a:p>
            <a:endParaRPr lang="en-US" baseline="0" dirty="0" smtClean="0"/>
          </a:p>
          <a:p>
            <a:r>
              <a:rPr lang="en-US" baseline="0" dirty="0" smtClean="0"/>
              <a:t>Support from upper administration: Buy in from the people who can give you web hosting space, domain names, structural support, incentive for groups to collaborate.</a:t>
            </a:r>
          </a:p>
          <a:p>
            <a:endParaRPr lang="en-US" baseline="0" dirty="0" smtClean="0"/>
          </a:p>
          <a:p>
            <a:r>
              <a:rPr lang="en-US" dirty="0" smtClean="0"/>
              <a:t>User icon from Wikimedia</a:t>
            </a:r>
            <a:r>
              <a:rPr lang="en-US" baseline="0" dirty="0" smtClean="0"/>
              <a:t> Commons:</a:t>
            </a:r>
          </a:p>
          <a:p>
            <a:r>
              <a:rPr lang="en-US" dirty="0" err="1" smtClean="0"/>
              <a:t>http://commons.wikimedia.org/wiki/File:Crystal_Clear_app_personal.png</a:t>
            </a:r>
            <a:endParaRPr lang="en-US" dirty="0" smtClean="0"/>
          </a:p>
        </p:txBody>
      </p:sp>
      <p:sp>
        <p:nvSpPr>
          <p:cNvPr id="4" name="Slide Number Placeholder 3"/>
          <p:cNvSpPr>
            <a:spLocks noGrp="1"/>
          </p:cNvSpPr>
          <p:nvPr>
            <p:ph type="sldNum" sz="quarter" idx="10"/>
          </p:nvPr>
        </p:nvSpPr>
        <p:spPr/>
        <p:txBody>
          <a:bodyPr/>
          <a:lstStyle/>
          <a:p>
            <a:fld id="{E85ADB5B-CEDA-4B44-A135-395FFBB1CBD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our “Why” of an online</a:t>
            </a:r>
            <a:r>
              <a:rPr lang="en-US" baseline="0" dirty="0" smtClean="0"/>
              <a:t> presence.</a:t>
            </a:r>
          </a:p>
          <a:p>
            <a:endParaRPr lang="en-US" baseline="0" dirty="0" smtClean="0"/>
          </a:p>
          <a:p>
            <a:r>
              <a:rPr lang="en-US" baseline="0" dirty="0" smtClean="0"/>
              <a:t>DePaul had many different groups working on faculty development, but they were spread out, physically, on the WWW, and in particulars of their mission.</a:t>
            </a:r>
          </a:p>
          <a:p>
            <a:endParaRPr lang="en-US" baseline="0" dirty="0" smtClean="0"/>
          </a:p>
          <a:p>
            <a:r>
              <a:rPr lang="en-US" baseline="0" dirty="0" smtClean="0"/>
              <a:t>Faculty said, “I don’t know where to go for what. I just want to go to one place for help.”</a:t>
            </a:r>
            <a:endParaRPr lang="en-US" dirty="0" smtClean="0"/>
          </a:p>
        </p:txBody>
      </p:sp>
      <p:sp>
        <p:nvSpPr>
          <p:cNvPr id="4" name="Slide Number Placeholder 3"/>
          <p:cNvSpPr>
            <a:spLocks noGrp="1"/>
          </p:cNvSpPr>
          <p:nvPr>
            <p:ph type="sldNum" sz="quarter" idx="10"/>
          </p:nvPr>
        </p:nvSpPr>
        <p:spPr/>
        <p:txBody>
          <a:bodyPr/>
          <a:lstStyle/>
          <a:p>
            <a:fld id="{E85ADB5B-CEDA-4B44-A135-395FFBB1CBD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9DFEA6-B254-7048-9486-3B54D9A8288B}"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DFEA6-B254-7048-9486-3B54D9A8288B}"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DFEA6-B254-7048-9486-3B54D9A8288B}"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srcRect/>
          <a:stretch>
            <a:fillRect/>
          </a:stretch>
        </p:blipFill>
        <p:spPr bwMode="auto">
          <a:xfrm>
            <a:off x="-7938" y="6321425"/>
            <a:ext cx="9151938" cy="539750"/>
          </a:xfrm>
          <a:prstGeom prst="rect">
            <a:avLst/>
          </a:prstGeom>
          <a:noFill/>
          <a:ln w="9525">
            <a:noFill/>
            <a:miter lim="800000"/>
            <a:headEnd/>
            <a:tailEnd/>
          </a:ln>
        </p:spPr>
      </p:pic>
      <p:pic>
        <p:nvPicPr>
          <p:cNvPr id="5" name="Picture 21" descr="cyber.jpg"/>
          <p:cNvPicPr>
            <a:picLocks noChangeAspect="1"/>
          </p:cNvPicPr>
          <p:nvPr userDrawn="1"/>
        </p:nvPicPr>
        <p:blipFill>
          <a:blip r:embed="rId3"/>
          <a:srcRect r="57039"/>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9712CC43-CB39-7741-9862-EFD5E6D0993F}" type="datetime1">
              <a:rPr lang="en-US"/>
              <a:pPr/>
              <a:t>3/15/2010</a:t>
            </a:fld>
            <a:endParaRPr lang="en-US"/>
          </a:p>
        </p:txBody>
      </p:sp>
      <p:sp>
        <p:nvSpPr>
          <p:cNvPr id="7" name="Footer Placeholder 4"/>
          <p:cNvSpPr>
            <a:spLocks noGrp="1"/>
          </p:cNvSpPr>
          <p:nvPr userDrawn="1">
            <p:ph type="ftr" sz="quarter" idx="11"/>
          </p:nvPr>
        </p:nvSpPr>
        <p:spPr/>
        <p:txBody>
          <a:bodyPr/>
          <a:lstStyle>
            <a:lvl1pPr>
              <a:defRPr smtClean="0"/>
            </a:lvl1pPr>
          </a:lstStyle>
          <a:p>
            <a:pPr>
              <a:defRPr/>
            </a:pPr>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EAA3380-4B1C-3D44-8957-CA74086401D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9DFEA6-B254-7048-9486-3B54D9A8288B}"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9DFEA6-B254-7048-9486-3B54D9A8288B}" type="datetimeFigureOut">
              <a:rPr lang="en-US" smtClean="0"/>
              <a:pPr/>
              <a:t>3/15/2010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9DFEA6-B254-7048-9486-3B54D9A8288B}"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9DFEA6-B254-7048-9486-3B54D9A8288B}" type="datetimeFigureOut">
              <a:rPr lang="en-US" smtClean="0"/>
              <a:pPr/>
              <a:t>3/15/2010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9DFEA6-B254-7048-9486-3B54D9A8288B}" type="datetimeFigureOut">
              <a:rPr lang="en-US" smtClean="0"/>
              <a:pPr/>
              <a:t>3/15/2010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9DFEA6-B254-7048-9486-3B54D9A8288B}" type="datetimeFigureOut">
              <a:rPr lang="en-US" smtClean="0"/>
              <a:pPr/>
              <a:t>3/15/2010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DFEA6-B254-7048-9486-3B54D9A8288B}"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DFEA6-B254-7048-9486-3B54D9A8288B}" type="datetimeFigureOut">
              <a:rPr lang="en-US" smtClean="0"/>
              <a:pPr/>
              <a:t>3/15/2010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1701D-8567-ED47-A2C1-F460645D3C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75000"/>
                <a:lumOff val="25000"/>
              </a:schemeClr>
            </a:gs>
            <a:gs pos="90000">
              <a:schemeClr val="bg1">
                <a:lumMod val="85000"/>
                <a:lumOff val="1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a:cs typeface="Franklin Gothic Medium"/>
              </a:defRPr>
            </a:lvl1pPr>
          </a:lstStyle>
          <a:p>
            <a:fld id="{909DFEA6-B254-7048-9486-3B54D9A8288B}" type="datetimeFigureOut">
              <a:rPr lang="en-US" smtClean="0"/>
              <a:pPr/>
              <a:t>3/15/2010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Medium"/>
                <a:cs typeface="Franklin Gothic Medium"/>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a:cs typeface="Franklin Gothic Medium"/>
              </a:defRPr>
            </a:lvl1pPr>
          </a:lstStyle>
          <a:p>
            <a:fld id="{2971701D-8567-ED47-A2C1-F460645D3C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Franklin Gothic Medium"/>
          <a:ea typeface="+mj-ea"/>
          <a:cs typeface="Franklin Gothic Medium"/>
        </a:defRPr>
      </a:lvl1pPr>
    </p:titleStyle>
    <p:bodyStyle>
      <a:lvl1pPr marL="0" indent="0" algn="l" defTabSz="457200" rtl="0" eaLnBrk="1" latinLnBrk="0" hangingPunct="1">
        <a:spcBef>
          <a:spcPct val="20000"/>
        </a:spcBef>
        <a:spcAft>
          <a:spcPts val="1800"/>
        </a:spcAft>
        <a:buFontTx/>
        <a:buNone/>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Tx/>
        <a:buNone/>
        <a:defRPr sz="2800" kern="1200">
          <a:solidFill>
            <a:schemeClr val="tx1"/>
          </a:solidFill>
          <a:latin typeface="Franklin Gothic Medium"/>
          <a:ea typeface="+mn-ea"/>
          <a:cs typeface="Franklin Gothic Medium"/>
        </a:defRPr>
      </a:lvl2pPr>
      <a:lvl3pPr marL="1143000" indent="-228600" algn="l" defTabSz="457200" rtl="0" eaLnBrk="1" latinLnBrk="0" hangingPunct="1">
        <a:spcBef>
          <a:spcPct val="20000"/>
        </a:spcBef>
        <a:buFontTx/>
        <a:buNone/>
        <a:defRPr sz="2400" kern="1200">
          <a:solidFill>
            <a:schemeClr val="tx1"/>
          </a:solidFill>
          <a:latin typeface="Franklin Gothic Medium"/>
          <a:ea typeface="+mn-ea"/>
          <a:cs typeface="Franklin Gothic Medium"/>
        </a:defRPr>
      </a:lvl3pPr>
      <a:lvl4pPr marL="1600200" indent="-228600" algn="l" defTabSz="457200" rtl="0" eaLnBrk="1" latinLnBrk="0" hangingPunct="1">
        <a:spcBef>
          <a:spcPct val="20000"/>
        </a:spcBef>
        <a:buFontTx/>
        <a:buNone/>
        <a:defRPr sz="2000" kern="1200">
          <a:solidFill>
            <a:schemeClr val="tx1"/>
          </a:solidFill>
          <a:latin typeface="Franklin Gothic Medium"/>
          <a:ea typeface="+mn-ea"/>
          <a:cs typeface="Franklin Gothic Medium"/>
        </a:defRPr>
      </a:lvl4pPr>
      <a:lvl5pPr marL="2057400" indent="-228600" algn="l" defTabSz="457200" rtl="0" eaLnBrk="1" latinLnBrk="0" hangingPunct="1">
        <a:spcBef>
          <a:spcPct val="20000"/>
        </a:spcBef>
        <a:buFontTx/>
        <a:buNone/>
        <a:defRPr sz="2000" kern="1200">
          <a:solidFill>
            <a:schemeClr val="tx1"/>
          </a:solidFill>
          <a:latin typeface="Franklin Gothic Medium"/>
          <a:ea typeface="+mn-ea"/>
          <a:cs typeface="Franklin Gothic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ea typeface="Arial" charset="0"/>
                <a:cs typeface="Arial" charset="0"/>
              </a:defRPr>
            </a:lvl1pPr>
          </a:lstStyle>
          <a:p>
            <a:pPr fontAlgn="base">
              <a:spcBef>
                <a:spcPct val="0"/>
              </a:spcBef>
              <a:spcAft>
                <a:spcPct val="0"/>
              </a:spcAft>
            </a:pPr>
            <a:fld id="{5E1E06D6-F6D3-0942-AF5B-E5E6E437371F}" type="datetime1">
              <a:rPr lang="en-US">
                <a:latin typeface="Arial" charset="0"/>
              </a:rPr>
              <a:pPr fontAlgn="base">
                <a:spcBef>
                  <a:spcPct val="0"/>
                </a:spcBef>
                <a:spcAft>
                  <a:spcPct val="0"/>
                </a:spcAft>
              </a:pPr>
              <a:t>3/15/2010</a:t>
            </a:fld>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smtClean="0">
                <a:solidFill>
                  <a:srgbClr val="A6A6A6"/>
                </a:solidFill>
                <a:ea typeface="ＭＳ Ｐゴシック" pitchFamily="96" charset="-128"/>
                <a:cs typeface="Arial" charset="0"/>
              </a:defRPr>
            </a:lvl1pPr>
          </a:lstStyle>
          <a:p>
            <a:pPr fontAlgn="base">
              <a:spcBef>
                <a:spcPct val="0"/>
              </a:spcBef>
              <a:spcAft>
                <a:spcPct val="0"/>
              </a:spcAft>
              <a:defRPr/>
            </a:pPr>
            <a:r>
              <a:rPr lang="en-US">
                <a:latin typeface="Arial" charset="0"/>
              </a:rPr>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ea typeface="Arial" charset="0"/>
                <a:cs typeface="Arial" charset="0"/>
              </a:defRPr>
            </a:lvl1pPr>
          </a:lstStyle>
          <a:p>
            <a:pPr fontAlgn="base">
              <a:spcBef>
                <a:spcPct val="0"/>
              </a:spcBef>
              <a:spcAft>
                <a:spcPct val="0"/>
              </a:spcAft>
            </a:pPr>
            <a:fld id="{E95FA99B-32F9-A742-A85A-E76913B7886C}" type="slidenum">
              <a:rPr lang="en-US">
                <a:latin typeface="Arial" charset="0"/>
              </a:rPr>
              <a:pPr fontAlgn="base">
                <a:spcBef>
                  <a:spcPct val="0"/>
                </a:spcBef>
                <a:spcAft>
                  <a:spcPct val="0"/>
                </a:spcAft>
              </a:pPr>
              <a:t>‹#›</a:t>
            </a:fld>
            <a:endParaRPr lang="en-US">
              <a:latin typeface="Arial" charset="0"/>
            </a:endParaRPr>
          </a:p>
        </p:txBody>
      </p:sp>
      <p:sp>
        <p:nvSpPr>
          <p:cNvPr id="25" name="Rectangle 24"/>
          <p:cNvSpPr/>
          <p:nvPr userDrawn="1"/>
        </p:nvSpPr>
        <p:spPr bwMode="auto">
          <a:xfrm>
            <a:off x="4941888" y="6046788"/>
            <a:ext cx="90487" cy="90487"/>
          </a:xfrm>
          <a:prstGeom prst="rect">
            <a:avLst/>
          </a:prstGeom>
          <a:solidFill>
            <a:srgbClr val="B207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1B84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5D71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a typeface="ＭＳ Ｐゴシック" pitchFamily="96" charset="-128"/>
            </a:endParaRPr>
          </a:p>
        </p:txBody>
      </p:sp>
      <p:pic>
        <p:nvPicPr>
          <p:cNvPr id="2059" name="Picture 21" descr="cyber.jpg"/>
          <p:cNvPicPr>
            <a:picLocks noChangeAspect="1"/>
          </p:cNvPicPr>
          <p:nvPr userDrawn="1"/>
        </p:nvPicPr>
        <p:blipFill>
          <a:blip r:embed="rId3"/>
          <a:srcRect/>
          <a:stretch>
            <a:fillRect/>
          </a:stretch>
        </p:blipFill>
        <p:spPr bwMode="auto">
          <a:xfrm>
            <a:off x="0" y="6329363"/>
            <a:ext cx="9151938"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DA5919"/>
        </a:buClr>
        <a:buSzPct val="80000"/>
        <a:buFont typeface="Wingdings"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F3E570"/>
        </a:buClr>
        <a:buSzPct val="80000"/>
        <a:buFont typeface="Wingdings"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DA5919"/>
        </a:buClr>
        <a:buSzPct val="80000"/>
        <a:buFont typeface="Wingdings"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F3E570"/>
        </a:buClr>
        <a:buSzPct val="80000"/>
        <a:buFont typeface="Wingdings"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DA5919"/>
        </a:buClr>
        <a:buSzPct val="80000"/>
        <a:buFont typeface="Wingdings"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762000" y="1784350"/>
            <a:ext cx="7772400" cy="1470025"/>
          </a:xfrm>
        </p:spPr>
        <p:txBody>
          <a:bodyPr/>
          <a:lstStyle/>
          <a:p>
            <a:pPr eaLnBrk="1" hangingPunct="1"/>
            <a:r>
              <a:rPr lang="en-US" cap="none" dirty="0" smtClean="0">
                <a:latin typeface="Helvetica"/>
                <a:ea typeface="ＭＳ Ｐゴシック" charset="-128"/>
                <a:cs typeface="Helvetica"/>
              </a:rPr>
              <a:t>COLLABORATION IN BUILDING A VIRTUAL TEACHING CENTER</a:t>
            </a:r>
            <a:endParaRPr lang="en-US" cap="none" dirty="0">
              <a:latin typeface="Helvetica"/>
              <a:ea typeface="ＭＳ Ｐゴシック" charset="-128"/>
              <a:cs typeface="Helvetica"/>
            </a:endParaRPr>
          </a:p>
        </p:txBody>
      </p:sp>
      <p:sp>
        <p:nvSpPr>
          <p:cNvPr id="5123" name="Subtitle 2"/>
          <p:cNvSpPr>
            <a:spLocks noGrp="1"/>
          </p:cNvSpPr>
          <p:nvPr>
            <p:ph type="subTitle" idx="1"/>
          </p:nvPr>
        </p:nvSpPr>
        <p:spPr>
          <a:xfrm>
            <a:off x="1447800" y="3403600"/>
            <a:ext cx="6400800" cy="2032000"/>
          </a:xfrm>
        </p:spPr>
        <p:txBody>
          <a:bodyPr/>
          <a:lstStyle/>
          <a:p>
            <a:pPr>
              <a:spcAft>
                <a:spcPts val="0"/>
              </a:spcAft>
            </a:pPr>
            <a:r>
              <a:rPr lang="en-US" dirty="0" smtClean="0">
                <a:latin typeface="Helvetica"/>
                <a:cs typeface="Helvetica"/>
              </a:rPr>
              <a:t>Jean Bryan (DePaul University)</a:t>
            </a:r>
          </a:p>
          <a:p>
            <a:pPr>
              <a:spcAft>
                <a:spcPts val="0"/>
              </a:spcAft>
            </a:pPr>
            <a:r>
              <a:rPr lang="en-US" dirty="0" smtClean="0">
                <a:latin typeface="Helvetica"/>
                <a:cs typeface="Helvetica"/>
              </a:rPr>
              <a:t>Jodi </a:t>
            </a:r>
            <a:r>
              <a:rPr lang="en-US" dirty="0" err="1" smtClean="0">
                <a:latin typeface="Helvetica"/>
                <a:cs typeface="Helvetica"/>
              </a:rPr>
              <a:t>Cressman</a:t>
            </a:r>
            <a:r>
              <a:rPr lang="en-US" dirty="0" smtClean="0">
                <a:latin typeface="Helvetica"/>
                <a:cs typeface="Helvetica"/>
              </a:rPr>
              <a:t> (Dominican University)</a:t>
            </a:r>
          </a:p>
          <a:p>
            <a:pPr>
              <a:spcAft>
                <a:spcPts val="0"/>
              </a:spcAft>
            </a:pPr>
            <a:r>
              <a:rPr lang="en-US" dirty="0" smtClean="0">
                <a:latin typeface="Helvetica"/>
                <a:cs typeface="Helvetica"/>
              </a:rPr>
              <a:t>Todd Diemer (DePaul University)</a:t>
            </a:r>
          </a:p>
          <a:p>
            <a:pPr>
              <a:spcAft>
                <a:spcPts val="0"/>
              </a:spcAft>
            </a:pPr>
            <a:endParaRPr lang="en-US" dirty="0" smtClean="0">
              <a:latin typeface="Helvetica"/>
              <a:cs typeface="Helvetica"/>
            </a:endParaRPr>
          </a:p>
          <a:p>
            <a:pPr>
              <a:spcAft>
                <a:spcPts val="0"/>
              </a:spcAft>
            </a:pPr>
            <a:r>
              <a:rPr lang="en-US" dirty="0" smtClean="0">
                <a:latin typeface="Helvetica"/>
                <a:cs typeface="Helvetica"/>
              </a:rPr>
              <a:t>March 16</a:t>
            </a:r>
            <a:r>
              <a:rPr lang="en-US" baseline="30000" dirty="0" smtClean="0">
                <a:latin typeface="Helvetica"/>
                <a:cs typeface="Helvetica"/>
              </a:rPr>
              <a:t>th</a:t>
            </a:r>
            <a:r>
              <a:rPr lang="en-US" dirty="0" smtClean="0">
                <a:latin typeface="Helvetica"/>
                <a:cs typeface="Helvetica"/>
              </a:rPr>
              <a:t>, 2010</a:t>
            </a:r>
          </a:p>
          <a:p>
            <a:pPr>
              <a:spcAft>
                <a:spcPts val="0"/>
              </a:spcAft>
            </a:pPr>
            <a:endParaRPr lang="en-US" dirty="0" smtClean="0">
              <a:latin typeface="Helvetica"/>
              <a:cs typeface="Helvetica"/>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png"/>
          <p:cNvPicPr>
            <a:picLocks noChangeAspect="1"/>
          </p:cNvPicPr>
          <p:nvPr/>
        </p:nvPicPr>
        <p:blipFill>
          <a:blip r:embed="rId3"/>
          <a:stretch>
            <a:fillRect/>
          </a:stretch>
        </p:blipFill>
        <p:spPr>
          <a:xfrm>
            <a:off x="0" y="-459925"/>
            <a:ext cx="9144000" cy="731792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3984" y="494325"/>
            <a:ext cx="5516033" cy="424310"/>
          </a:xfrm>
          <a:prstGeom prst="rect">
            <a:avLst/>
          </a:prstGeom>
        </p:spPr>
      </p:pic>
      <p:pic>
        <p:nvPicPr>
          <p:cNvPr id="3" name="Picture 2"/>
          <p:cNvPicPr>
            <a:picLocks noChangeAspect="1"/>
          </p:cNvPicPr>
          <p:nvPr/>
        </p:nvPicPr>
        <p:blipFill>
          <a:blip r:embed="rId4"/>
          <a:stretch>
            <a:fillRect/>
          </a:stretch>
        </p:blipFill>
        <p:spPr>
          <a:xfrm>
            <a:off x="2732809" y="1267883"/>
            <a:ext cx="3632200" cy="393700"/>
          </a:xfrm>
          <a:prstGeom prst="rect">
            <a:avLst/>
          </a:prstGeom>
        </p:spPr>
      </p:pic>
      <p:pic>
        <p:nvPicPr>
          <p:cNvPr id="4" name="Picture 3"/>
          <p:cNvPicPr>
            <a:picLocks noChangeAspect="1"/>
          </p:cNvPicPr>
          <p:nvPr/>
        </p:nvPicPr>
        <p:blipFill>
          <a:blip r:embed="rId5"/>
          <a:stretch>
            <a:fillRect/>
          </a:stretch>
        </p:blipFill>
        <p:spPr>
          <a:xfrm>
            <a:off x="1955800" y="2021435"/>
            <a:ext cx="5232400" cy="292100"/>
          </a:xfrm>
          <a:prstGeom prst="rect">
            <a:avLst/>
          </a:prstGeom>
        </p:spPr>
      </p:pic>
      <p:pic>
        <p:nvPicPr>
          <p:cNvPr id="6" name="Picture 5"/>
          <p:cNvPicPr>
            <a:picLocks noChangeAspect="1"/>
          </p:cNvPicPr>
          <p:nvPr/>
        </p:nvPicPr>
        <p:blipFill>
          <a:blip r:embed="rId6"/>
          <a:stretch>
            <a:fillRect/>
          </a:stretch>
        </p:blipFill>
        <p:spPr>
          <a:xfrm>
            <a:off x="2686627" y="2650070"/>
            <a:ext cx="3678382" cy="228600"/>
          </a:xfrm>
          <a:prstGeom prst="rect">
            <a:avLst/>
          </a:prstGeom>
        </p:spPr>
      </p:pic>
      <p:pic>
        <p:nvPicPr>
          <p:cNvPr id="7" name="Picture 6"/>
          <p:cNvPicPr>
            <a:picLocks noChangeAspect="1"/>
          </p:cNvPicPr>
          <p:nvPr/>
        </p:nvPicPr>
        <p:blipFill>
          <a:blip r:embed="rId7"/>
          <a:stretch>
            <a:fillRect/>
          </a:stretch>
        </p:blipFill>
        <p:spPr>
          <a:xfrm>
            <a:off x="1960034" y="4096495"/>
            <a:ext cx="5223933" cy="570763"/>
          </a:xfrm>
          <a:prstGeom prst="rect">
            <a:avLst/>
          </a:prstGeom>
        </p:spPr>
      </p:pic>
      <p:pic>
        <p:nvPicPr>
          <p:cNvPr id="9" name="Picture 8"/>
          <p:cNvPicPr>
            <a:picLocks noChangeAspect="1"/>
          </p:cNvPicPr>
          <p:nvPr/>
        </p:nvPicPr>
        <p:blipFill>
          <a:blip r:embed="rId8"/>
          <a:stretch>
            <a:fillRect/>
          </a:stretch>
        </p:blipFill>
        <p:spPr>
          <a:xfrm>
            <a:off x="2068176" y="3230644"/>
            <a:ext cx="5007648" cy="539145"/>
          </a:xfrm>
          <a:prstGeom prst="rect">
            <a:avLst/>
          </a:prstGeom>
        </p:spPr>
      </p:pic>
      <p:pic>
        <p:nvPicPr>
          <p:cNvPr id="10" name="Picture 9"/>
          <p:cNvPicPr>
            <a:picLocks noChangeAspect="1"/>
          </p:cNvPicPr>
          <p:nvPr/>
        </p:nvPicPr>
        <p:blipFill>
          <a:blip r:embed="rId9"/>
          <a:stretch>
            <a:fillRect/>
          </a:stretch>
        </p:blipFill>
        <p:spPr>
          <a:xfrm>
            <a:off x="2466013" y="5015075"/>
            <a:ext cx="4211974" cy="627967"/>
          </a:xfrm>
          <a:prstGeom prst="rect">
            <a:avLst/>
          </a:prstGeom>
        </p:spPr>
      </p:pic>
      <p:pic>
        <p:nvPicPr>
          <p:cNvPr id="12" name="Picture 11"/>
          <p:cNvPicPr>
            <a:picLocks noChangeAspect="1"/>
          </p:cNvPicPr>
          <p:nvPr/>
        </p:nvPicPr>
        <p:blipFill>
          <a:blip r:embed="rId10"/>
          <a:stretch>
            <a:fillRect/>
          </a:stretch>
        </p:blipFill>
        <p:spPr>
          <a:xfrm>
            <a:off x="1327150" y="5990179"/>
            <a:ext cx="6489700" cy="381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chose a virtual space</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t> Two main campuses</a:t>
            </a:r>
          </a:p>
          <a:p>
            <a:pPr>
              <a:buFont typeface="Arial"/>
              <a:buChar char="•"/>
            </a:pPr>
            <a:r>
              <a:rPr lang="en-US" dirty="0" smtClean="0"/>
              <a:t> Four suburban campuses</a:t>
            </a:r>
          </a:p>
          <a:p>
            <a:pPr>
              <a:buFont typeface="Arial"/>
              <a:buChar char="•"/>
            </a:pPr>
            <a:r>
              <a:rPr lang="en-US" dirty="0" smtClean="0"/>
              <a:t> Encourage collaboration among groups</a:t>
            </a:r>
          </a:p>
          <a:p>
            <a:pPr>
              <a:buFont typeface="Arial"/>
              <a:buChar char="•"/>
            </a:pPr>
            <a:r>
              <a:rPr lang="en-US" dirty="0" smtClean="0"/>
              <a:t> Lack of funding for a physical center</a:t>
            </a:r>
          </a:p>
          <a:p>
            <a:pPr>
              <a:buFont typeface="Arial"/>
              <a:buChar char="•"/>
            </a:pPr>
            <a:r>
              <a:rPr lang="en-US" dirty="0" smtClean="0"/>
              <a:t> Reach adjuncts</a:t>
            </a:r>
          </a:p>
          <a:p>
            <a:pPr>
              <a:buFont typeface="Arial"/>
              <a:buChar char="•"/>
            </a:pPr>
            <a:r>
              <a:rPr lang="en-US" dirty="0" smtClean="0"/>
              <a:t> DePaul 2012 strategic plan</a:t>
            </a:r>
          </a:p>
          <a:p>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86971"/>
            <a:ext cx="7772400" cy="1470025"/>
          </a:xfrm>
        </p:spPr>
        <p:txBody>
          <a:bodyPr/>
          <a:lstStyle/>
          <a:p>
            <a:r>
              <a:rPr lang="en-US" dirty="0" smtClean="0"/>
              <a:t>Developing a virtual space</a:t>
            </a:r>
            <a:endParaRPr lang="en-US" dirty="0"/>
          </a:p>
        </p:txBody>
      </p:sp>
      <p:sp>
        <p:nvSpPr>
          <p:cNvPr id="5" name="Subtitle 4"/>
          <p:cNvSpPr>
            <a:spLocks noGrp="1"/>
          </p:cNvSpPr>
          <p:nvPr>
            <p:ph type="subTitle" idx="1"/>
          </p:nvPr>
        </p:nvSpPr>
        <p:spPr>
          <a:xfrm>
            <a:off x="1371600" y="3242746"/>
            <a:ext cx="6400800" cy="1752600"/>
          </a:xfrm>
        </p:spPr>
        <p:txBody>
          <a:bodyPr>
            <a:normAutofit fontScale="85000" lnSpcReduction="20000"/>
          </a:bodyPr>
          <a:lstStyle/>
          <a:p>
            <a:r>
              <a:rPr lang="en-US" dirty="0" smtClean="0"/>
              <a:t>“What do we want to build?</a:t>
            </a:r>
          </a:p>
          <a:p>
            <a:r>
              <a:rPr lang="en-US" dirty="0" smtClean="0"/>
              <a:t>Who will contribute?</a:t>
            </a:r>
          </a:p>
          <a:p>
            <a:r>
              <a:rPr lang="en-US" dirty="0" smtClean="0"/>
              <a:t>Where will it live?”</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virtual space –</a:t>
            </a:r>
            <a:br>
              <a:rPr lang="en-US" dirty="0" smtClean="0"/>
            </a:br>
            <a:r>
              <a:rPr lang="en-US" dirty="0" smtClean="0"/>
              <a:t>Social media</a:t>
            </a:r>
            <a:endParaRPr lang="en-US" dirty="0"/>
          </a:p>
        </p:txBody>
      </p:sp>
      <p:graphicFrame>
        <p:nvGraphicFramePr>
          <p:cNvPr id="4" name="Content Placeholder 3"/>
          <p:cNvGraphicFramePr>
            <a:graphicFrameLocks noGrp="1"/>
          </p:cNvGraphicFramePr>
          <p:nvPr>
            <p:ph idx="1"/>
          </p:nvPr>
        </p:nvGraphicFramePr>
        <p:xfrm>
          <a:off x="457200" y="1600200"/>
          <a:ext cx="8229600" cy="4937760"/>
        </p:xfrm>
        <a:graphic>
          <a:graphicData uri="http://schemas.openxmlformats.org/drawingml/2006/table">
            <a:tbl>
              <a:tblPr firstRow="1" bandRow="1">
                <a:effectLst/>
                <a:tableStyleId>{5940675A-B579-460E-94D1-54222C63F5DA}</a:tableStyleId>
              </a:tblPr>
              <a:tblGrid>
                <a:gridCol w="5994400"/>
                <a:gridCol w="2235200"/>
              </a:tblGrid>
              <a:tr h="370840">
                <a:tc>
                  <a:txBody>
                    <a:bodyPr/>
                    <a:lstStyle/>
                    <a:p>
                      <a:pPr algn="ctr"/>
                      <a:r>
                        <a:rPr lang="en-US" sz="2400" dirty="0" smtClean="0">
                          <a:latin typeface="Franklin Gothic Medium"/>
                          <a:cs typeface="Franklin Gothic Medium"/>
                        </a:rPr>
                        <a:t>Short set</a:t>
                      </a:r>
                      <a:r>
                        <a:rPr lang="en-US" sz="2400" baseline="0" dirty="0" smtClean="0">
                          <a:latin typeface="Franklin Gothic Medium"/>
                          <a:cs typeface="Franklin Gothic Medium"/>
                        </a:rPr>
                        <a:t> up time</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High</a:t>
                      </a:r>
                      <a:r>
                        <a:rPr lang="en-US" sz="2400" baseline="0" dirty="0" smtClean="0">
                          <a:latin typeface="Franklin Gothic Medium"/>
                          <a:cs typeface="Franklin Gothic Medium"/>
                        </a:rPr>
                        <a:t> long-term investment</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Content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Technical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Enthusiasts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baseline="0" dirty="0" smtClean="0">
                          <a:latin typeface="Franklin Gothic Medium"/>
                          <a:cs typeface="Franklin Gothic Medium"/>
                        </a:rPr>
                        <a:t>Support from upper administration</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bl>
          </a:graphicData>
        </a:graphic>
      </p:graphicFrame>
      <p:pic>
        <p:nvPicPr>
          <p:cNvPr id="7" name="Picture 6" descr="Check Mark.png"/>
          <p:cNvPicPr>
            <a:picLocks noChangeAspect="1"/>
          </p:cNvPicPr>
          <p:nvPr/>
        </p:nvPicPr>
        <p:blipFill>
          <a:blip r:embed="rId3"/>
          <a:stretch>
            <a:fillRect/>
          </a:stretch>
        </p:blipFill>
        <p:spPr>
          <a:xfrm>
            <a:off x="7316788" y="1782762"/>
            <a:ext cx="438150" cy="396875"/>
          </a:xfrm>
          <a:prstGeom prst="rect">
            <a:avLst/>
          </a:prstGeom>
        </p:spPr>
      </p:pic>
      <p:pic>
        <p:nvPicPr>
          <p:cNvPr id="8" name="Picture 7" descr="Check Mark.png"/>
          <p:cNvPicPr>
            <a:picLocks noChangeAspect="1"/>
          </p:cNvPicPr>
          <p:nvPr/>
        </p:nvPicPr>
        <p:blipFill>
          <a:blip r:embed="rId3"/>
          <a:stretch>
            <a:fillRect/>
          </a:stretch>
        </p:blipFill>
        <p:spPr>
          <a:xfrm>
            <a:off x="7316788" y="2624667"/>
            <a:ext cx="438150" cy="396875"/>
          </a:xfrm>
          <a:prstGeom prst="rect">
            <a:avLst/>
          </a:prstGeom>
        </p:spPr>
      </p:pic>
      <p:pic>
        <p:nvPicPr>
          <p:cNvPr id="11" name="Picture 10" descr="Red.png"/>
          <p:cNvPicPr>
            <a:picLocks noChangeAspect="1"/>
          </p:cNvPicPr>
          <p:nvPr/>
        </p:nvPicPr>
        <p:blipFill>
          <a:blip r:embed="rId4"/>
          <a:stretch>
            <a:fillRect/>
          </a:stretch>
        </p:blipFill>
        <p:spPr>
          <a:xfrm>
            <a:off x="7265989" y="5011738"/>
            <a:ext cx="568960" cy="568960"/>
          </a:xfrm>
          <a:prstGeom prst="rect">
            <a:avLst/>
          </a:prstGeo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cebook.tiff"/>
          <p:cNvPicPr>
            <a:picLocks noChangeAspect="1"/>
          </p:cNvPicPr>
          <p:nvPr/>
        </p:nvPicPr>
        <p:blipFill>
          <a:blip r:embed="rId3"/>
          <a:stretch>
            <a:fillRect/>
          </a:stretch>
        </p:blipFill>
        <p:spPr>
          <a:xfrm>
            <a:off x="0" y="0"/>
            <a:ext cx="10693580" cy="68580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itter.tiff"/>
          <p:cNvPicPr>
            <a:picLocks noChangeAspect="1"/>
          </p:cNvPicPr>
          <p:nvPr/>
        </p:nvPicPr>
        <p:blipFill>
          <a:blip r:embed="rId3"/>
          <a:stretch>
            <a:fillRect/>
          </a:stretch>
        </p:blipFill>
        <p:spPr>
          <a:xfrm>
            <a:off x="-609600" y="0"/>
            <a:ext cx="10716789" cy="6858000"/>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ogger.tiff"/>
          <p:cNvPicPr>
            <a:picLocks noChangeAspect="1"/>
          </p:cNvPicPr>
          <p:nvPr/>
        </p:nvPicPr>
        <p:blipFill>
          <a:blip r:embed="rId3"/>
          <a:stretch>
            <a:fillRect/>
          </a:stretch>
        </p:blipFill>
        <p:spPr>
          <a:xfrm>
            <a:off x="0" y="0"/>
            <a:ext cx="10716789" cy="6858000"/>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virtual space –</a:t>
            </a:r>
            <a:br>
              <a:rPr lang="en-US" dirty="0" smtClean="0"/>
            </a:br>
            <a:r>
              <a:rPr lang="en-US" dirty="0" smtClean="0"/>
              <a:t>Wikis</a:t>
            </a:r>
            <a:endParaRPr lang="en-US" dirty="0"/>
          </a:p>
        </p:txBody>
      </p:sp>
      <p:graphicFrame>
        <p:nvGraphicFramePr>
          <p:cNvPr id="4" name="Content Placeholder 3"/>
          <p:cNvGraphicFramePr>
            <a:graphicFrameLocks noGrp="1"/>
          </p:cNvGraphicFramePr>
          <p:nvPr>
            <p:ph idx="1"/>
          </p:nvPr>
        </p:nvGraphicFramePr>
        <p:xfrm>
          <a:off x="457200" y="1600200"/>
          <a:ext cx="8229600" cy="4937760"/>
        </p:xfrm>
        <a:graphic>
          <a:graphicData uri="http://schemas.openxmlformats.org/drawingml/2006/table">
            <a:tbl>
              <a:tblPr firstRow="1" bandRow="1">
                <a:effectLst/>
                <a:tableStyleId>{5940675A-B579-460E-94D1-54222C63F5DA}</a:tableStyleId>
              </a:tblPr>
              <a:tblGrid>
                <a:gridCol w="5994400"/>
                <a:gridCol w="2235200"/>
              </a:tblGrid>
              <a:tr h="370840">
                <a:tc>
                  <a:txBody>
                    <a:bodyPr/>
                    <a:lstStyle/>
                    <a:p>
                      <a:pPr algn="ctr"/>
                      <a:r>
                        <a:rPr lang="en-US" sz="2400" dirty="0" smtClean="0">
                          <a:latin typeface="Franklin Gothic Medium"/>
                          <a:cs typeface="Franklin Gothic Medium"/>
                        </a:rPr>
                        <a:t>Short set</a:t>
                      </a:r>
                      <a:r>
                        <a:rPr lang="en-US" sz="2400" baseline="0" dirty="0" smtClean="0">
                          <a:latin typeface="Franklin Gothic Medium"/>
                          <a:cs typeface="Franklin Gothic Medium"/>
                        </a:rPr>
                        <a:t> up time</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High</a:t>
                      </a:r>
                      <a:r>
                        <a:rPr lang="en-US" sz="2400" baseline="0" dirty="0" smtClean="0">
                          <a:latin typeface="Franklin Gothic Medium"/>
                          <a:cs typeface="Franklin Gothic Medium"/>
                        </a:rPr>
                        <a:t> long-term investment</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Content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Technical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Enthusiasts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baseline="0" dirty="0" smtClean="0">
                          <a:latin typeface="Franklin Gothic Medium"/>
                          <a:cs typeface="Franklin Gothic Medium"/>
                        </a:rPr>
                        <a:t>Support from upper administration</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bl>
          </a:graphicData>
        </a:graphic>
      </p:graphicFrame>
      <p:pic>
        <p:nvPicPr>
          <p:cNvPr id="7" name="Picture 6" descr="Check Mark.png"/>
          <p:cNvPicPr>
            <a:picLocks noChangeAspect="1"/>
          </p:cNvPicPr>
          <p:nvPr/>
        </p:nvPicPr>
        <p:blipFill>
          <a:blip r:embed="rId3"/>
          <a:stretch>
            <a:fillRect/>
          </a:stretch>
        </p:blipFill>
        <p:spPr>
          <a:xfrm>
            <a:off x="7316788" y="1782762"/>
            <a:ext cx="438150" cy="396875"/>
          </a:xfrm>
          <a:prstGeom prst="rect">
            <a:avLst/>
          </a:prstGeom>
        </p:spPr>
      </p:pic>
      <p:pic>
        <p:nvPicPr>
          <p:cNvPr id="8" name="Picture 7" descr="Check Mark.png"/>
          <p:cNvPicPr>
            <a:picLocks noChangeAspect="1"/>
          </p:cNvPicPr>
          <p:nvPr/>
        </p:nvPicPr>
        <p:blipFill>
          <a:blip r:embed="rId3"/>
          <a:stretch>
            <a:fillRect/>
          </a:stretch>
        </p:blipFill>
        <p:spPr>
          <a:xfrm>
            <a:off x="7316788" y="2624667"/>
            <a:ext cx="438150" cy="396875"/>
          </a:xfrm>
          <a:prstGeom prst="rect">
            <a:avLst/>
          </a:prstGeom>
        </p:spPr>
      </p:pic>
      <p:pic>
        <p:nvPicPr>
          <p:cNvPr id="9" name="Picture 8" descr="Blue.png"/>
          <p:cNvPicPr>
            <a:picLocks noChangeAspect="1"/>
          </p:cNvPicPr>
          <p:nvPr/>
        </p:nvPicPr>
        <p:blipFill>
          <a:blip r:embed="rId4"/>
          <a:stretch>
            <a:fillRect/>
          </a:stretch>
        </p:blipFill>
        <p:spPr>
          <a:xfrm>
            <a:off x="7265989" y="3380422"/>
            <a:ext cx="568960" cy="568960"/>
          </a:xfrm>
          <a:prstGeom prst="rect">
            <a:avLst/>
          </a:prstGeom>
        </p:spPr>
      </p:pic>
      <p:pic>
        <p:nvPicPr>
          <p:cNvPr id="11" name="Picture 10" descr="Red.png"/>
          <p:cNvPicPr>
            <a:picLocks noChangeAspect="1"/>
          </p:cNvPicPr>
          <p:nvPr/>
        </p:nvPicPr>
        <p:blipFill>
          <a:blip r:embed="rId5"/>
          <a:stretch>
            <a:fillRect/>
          </a:stretch>
        </p:blipFill>
        <p:spPr>
          <a:xfrm>
            <a:off x="7265989" y="5011738"/>
            <a:ext cx="568960" cy="56896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kiPODia.tiff"/>
          <p:cNvPicPr>
            <a:picLocks noChangeAspect="1"/>
          </p:cNvPicPr>
          <p:nvPr/>
        </p:nvPicPr>
        <p:blipFill>
          <a:blip r:embed="rId3"/>
          <a:stretch>
            <a:fillRect/>
          </a:stretch>
        </p:blipFill>
        <p:spPr>
          <a:xfrm>
            <a:off x="0" y="0"/>
            <a:ext cx="10716789" cy="6858000"/>
          </a:xfrm>
          <a:prstGeom prst="rect">
            <a:avLst/>
          </a:prstGeom>
        </p:spPr>
      </p:pic>
      <p:sp>
        <p:nvSpPr>
          <p:cNvPr id="5" name="Rectangle 4"/>
          <p:cNvSpPr/>
          <p:nvPr/>
        </p:nvSpPr>
        <p:spPr>
          <a:xfrm>
            <a:off x="7574439" y="694267"/>
            <a:ext cx="3012122" cy="1828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Part 1 – Assessment of Resources</a:t>
            </a:r>
          </a:p>
          <a:p>
            <a:r>
              <a:rPr lang="en-US" dirty="0" smtClean="0"/>
              <a:t>Part 2 – Building</a:t>
            </a:r>
          </a:p>
          <a:p>
            <a:endParaRPr lang="en-US"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virtual space –</a:t>
            </a:r>
            <a:br>
              <a:rPr lang="en-US" dirty="0" smtClean="0"/>
            </a:br>
            <a:r>
              <a:rPr lang="en-US" dirty="0" smtClean="0"/>
              <a:t>Basic website link farm</a:t>
            </a:r>
            <a:endParaRPr lang="en-US" dirty="0"/>
          </a:p>
        </p:txBody>
      </p:sp>
      <p:graphicFrame>
        <p:nvGraphicFramePr>
          <p:cNvPr id="4" name="Content Placeholder 3"/>
          <p:cNvGraphicFramePr>
            <a:graphicFrameLocks noGrp="1"/>
          </p:cNvGraphicFramePr>
          <p:nvPr>
            <p:ph idx="1"/>
          </p:nvPr>
        </p:nvGraphicFramePr>
        <p:xfrm>
          <a:off x="457200" y="1600200"/>
          <a:ext cx="8229600" cy="4937760"/>
        </p:xfrm>
        <a:graphic>
          <a:graphicData uri="http://schemas.openxmlformats.org/drawingml/2006/table">
            <a:tbl>
              <a:tblPr firstRow="1" bandRow="1">
                <a:effectLst/>
                <a:tableStyleId>{5940675A-B579-460E-94D1-54222C63F5DA}</a:tableStyleId>
              </a:tblPr>
              <a:tblGrid>
                <a:gridCol w="5994400"/>
                <a:gridCol w="2235200"/>
              </a:tblGrid>
              <a:tr h="370840">
                <a:tc>
                  <a:txBody>
                    <a:bodyPr/>
                    <a:lstStyle/>
                    <a:p>
                      <a:pPr algn="ctr"/>
                      <a:r>
                        <a:rPr lang="en-US" sz="2400" dirty="0" smtClean="0">
                          <a:latin typeface="Franklin Gothic Medium"/>
                          <a:cs typeface="Franklin Gothic Medium"/>
                        </a:rPr>
                        <a:t>Short set</a:t>
                      </a:r>
                      <a:r>
                        <a:rPr lang="en-US" sz="2400" baseline="0" dirty="0" smtClean="0">
                          <a:latin typeface="Franklin Gothic Medium"/>
                          <a:cs typeface="Franklin Gothic Medium"/>
                        </a:rPr>
                        <a:t> up time</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High</a:t>
                      </a:r>
                      <a:r>
                        <a:rPr lang="en-US" sz="2400" baseline="0" dirty="0" smtClean="0">
                          <a:latin typeface="Franklin Gothic Medium"/>
                          <a:cs typeface="Franklin Gothic Medium"/>
                        </a:rPr>
                        <a:t> long-term investment</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Content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Technical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Enthusiasts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baseline="0" dirty="0" smtClean="0">
                          <a:latin typeface="Franklin Gothic Medium"/>
                          <a:cs typeface="Franklin Gothic Medium"/>
                        </a:rPr>
                        <a:t>Support from upper administration</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bl>
          </a:graphicData>
        </a:graphic>
      </p:graphicFrame>
      <p:pic>
        <p:nvPicPr>
          <p:cNvPr id="11" name="Picture 10" descr="Red.png"/>
          <p:cNvPicPr>
            <a:picLocks noChangeAspect="1"/>
          </p:cNvPicPr>
          <p:nvPr/>
        </p:nvPicPr>
        <p:blipFill>
          <a:blip r:embed="rId3"/>
          <a:stretch>
            <a:fillRect/>
          </a:stretch>
        </p:blipFill>
        <p:spPr>
          <a:xfrm>
            <a:off x="7265989" y="5011738"/>
            <a:ext cx="568960" cy="568960"/>
          </a:xfrm>
          <a:prstGeom prst="rect">
            <a:avLst/>
          </a:prstGeom>
        </p:spPr>
      </p:pic>
      <p:pic>
        <p:nvPicPr>
          <p:cNvPr id="12" name="Picture 11" descr="Yellow.png"/>
          <p:cNvPicPr>
            <a:picLocks noChangeAspect="1"/>
          </p:cNvPicPr>
          <p:nvPr/>
        </p:nvPicPr>
        <p:blipFill>
          <a:blip r:embed="rId4"/>
          <a:stretch>
            <a:fillRect/>
          </a:stretch>
        </p:blipFill>
        <p:spPr>
          <a:xfrm>
            <a:off x="7265989" y="5851631"/>
            <a:ext cx="568960" cy="56896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virtual space –</a:t>
            </a:r>
            <a:br>
              <a:rPr lang="en-US" dirty="0" smtClean="0"/>
            </a:br>
            <a:r>
              <a:rPr lang="en-US" dirty="0" smtClean="0"/>
              <a:t>Basic website with local content</a:t>
            </a:r>
            <a:endParaRPr lang="en-US" dirty="0"/>
          </a:p>
        </p:txBody>
      </p:sp>
      <p:graphicFrame>
        <p:nvGraphicFramePr>
          <p:cNvPr id="4" name="Content Placeholder 3"/>
          <p:cNvGraphicFramePr>
            <a:graphicFrameLocks noGrp="1"/>
          </p:cNvGraphicFramePr>
          <p:nvPr>
            <p:ph idx="1"/>
          </p:nvPr>
        </p:nvGraphicFramePr>
        <p:xfrm>
          <a:off x="457200" y="1600200"/>
          <a:ext cx="8229600" cy="4937760"/>
        </p:xfrm>
        <a:graphic>
          <a:graphicData uri="http://schemas.openxmlformats.org/drawingml/2006/table">
            <a:tbl>
              <a:tblPr firstRow="1" bandRow="1">
                <a:effectLst/>
                <a:tableStyleId>{5940675A-B579-460E-94D1-54222C63F5DA}</a:tableStyleId>
              </a:tblPr>
              <a:tblGrid>
                <a:gridCol w="5994400"/>
                <a:gridCol w="2235200"/>
              </a:tblGrid>
              <a:tr h="370840">
                <a:tc>
                  <a:txBody>
                    <a:bodyPr/>
                    <a:lstStyle/>
                    <a:p>
                      <a:pPr algn="ctr"/>
                      <a:r>
                        <a:rPr lang="en-US" sz="2400" dirty="0" smtClean="0">
                          <a:latin typeface="Franklin Gothic Medium"/>
                          <a:cs typeface="Franklin Gothic Medium"/>
                        </a:rPr>
                        <a:t>Short set</a:t>
                      </a:r>
                      <a:r>
                        <a:rPr lang="en-US" sz="2400" baseline="0" dirty="0" smtClean="0">
                          <a:latin typeface="Franklin Gothic Medium"/>
                          <a:cs typeface="Franklin Gothic Medium"/>
                        </a:rPr>
                        <a:t> up time</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High</a:t>
                      </a:r>
                      <a:r>
                        <a:rPr lang="en-US" sz="2400" baseline="0" dirty="0" smtClean="0">
                          <a:latin typeface="Franklin Gothic Medium"/>
                          <a:cs typeface="Franklin Gothic Medium"/>
                        </a:rPr>
                        <a:t> long-term investment</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Content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Technical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Enthusiasts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baseline="0" dirty="0" smtClean="0">
                          <a:latin typeface="Franklin Gothic Medium"/>
                          <a:cs typeface="Franklin Gothic Medium"/>
                        </a:rPr>
                        <a:t>Support from upper administration</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bl>
          </a:graphicData>
        </a:graphic>
      </p:graphicFrame>
      <p:pic>
        <p:nvPicPr>
          <p:cNvPr id="8" name="Picture 7" descr="Check Mark.png"/>
          <p:cNvPicPr>
            <a:picLocks noChangeAspect="1"/>
          </p:cNvPicPr>
          <p:nvPr/>
        </p:nvPicPr>
        <p:blipFill>
          <a:blip r:embed="rId3"/>
          <a:stretch>
            <a:fillRect/>
          </a:stretch>
        </p:blipFill>
        <p:spPr>
          <a:xfrm>
            <a:off x="7316788" y="2624667"/>
            <a:ext cx="438150" cy="396875"/>
          </a:xfrm>
          <a:prstGeom prst="rect">
            <a:avLst/>
          </a:prstGeom>
        </p:spPr>
      </p:pic>
      <p:pic>
        <p:nvPicPr>
          <p:cNvPr id="9" name="Picture 8" descr="Blue.png"/>
          <p:cNvPicPr>
            <a:picLocks noChangeAspect="1"/>
          </p:cNvPicPr>
          <p:nvPr/>
        </p:nvPicPr>
        <p:blipFill>
          <a:blip r:embed="rId4"/>
          <a:stretch>
            <a:fillRect/>
          </a:stretch>
        </p:blipFill>
        <p:spPr>
          <a:xfrm>
            <a:off x="7265989" y="3380422"/>
            <a:ext cx="568960" cy="568960"/>
          </a:xfrm>
          <a:prstGeom prst="rect">
            <a:avLst/>
          </a:prstGeom>
        </p:spPr>
      </p:pic>
      <p:pic>
        <p:nvPicPr>
          <p:cNvPr id="11" name="Picture 10" descr="Red.png"/>
          <p:cNvPicPr>
            <a:picLocks noChangeAspect="1"/>
          </p:cNvPicPr>
          <p:nvPr/>
        </p:nvPicPr>
        <p:blipFill>
          <a:blip r:embed="rId5"/>
          <a:stretch>
            <a:fillRect/>
          </a:stretch>
        </p:blipFill>
        <p:spPr>
          <a:xfrm>
            <a:off x="7265989" y="5011738"/>
            <a:ext cx="568960" cy="568960"/>
          </a:xfrm>
          <a:prstGeom prst="rect">
            <a:avLst/>
          </a:prstGeom>
        </p:spPr>
      </p:pic>
      <p:pic>
        <p:nvPicPr>
          <p:cNvPr id="12" name="Picture 11" descr="Yellow.png"/>
          <p:cNvPicPr>
            <a:picLocks noChangeAspect="1"/>
          </p:cNvPicPr>
          <p:nvPr/>
        </p:nvPicPr>
        <p:blipFill>
          <a:blip r:embed="rId6"/>
          <a:stretch>
            <a:fillRect/>
          </a:stretch>
        </p:blipFill>
        <p:spPr>
          <a:xfrm>
            <a:off x="7265989" y="5851631"/>
            <a:ext cx="568960" cy="568960"/>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2.tiff"/>
          <p:cNvPicPr>
            <a:picLocks noChangeAspect="1"/>
          </p:cNvPicPr>
          <p:nvPr/>
        </p:nvPicPr>
        <p:blipFill>
          <a:blip r:embed="rId3"/>
          <a:stretch>
            <a:fillRect/>
          </a:stretch>
        </p:blipFill>
        <p:spPr>
          <a:xfrm>
            <a:off x="-1" y="0"/>
            <a:ext cx="10716789" cy="6858000"/>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seum.tiff"/>
          <p:cNvPicPr>
            <a:picLocks noChangeAspect="1"/>
          </p:cNvPicPr>
          <p:nvPr/>
        </p:nvPicPr>
        <p:blipFill>
          <a:blip r:embed="rId3"/>
          <a:stretch>
            <a:fillRect/>
          </a:stretch>
        </p:blipFill>
        <p:spPr>
          <a:xfrm>
            <a:off x="0" y="0"/>
            <a:ext cx="10716789" cy="6858000"/>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virtual space –</a:t>
            </a:r>
            <a:br>
              <a:rPr lang="en-US" dirty="0" smtClean="0"/>
            </a:br>
            <a:r>
              <a:rPr lang="en-US" dirty="0" smtClean="0"/>
              <a:t>Interactive locally driven website</a:t>
            </a:r>
            <a:endParaRPr lang="en-US" dirty="0"/>
          </a:p>
        </p:txBody>
      </p:sp>
      <p:graphicFrame>
        <p:nvGraphicFramePr>
          <p:cNvPr id="4" name="Content Placeholder 3"/>
          <p:cNvGraphicFramePr>
            <a:graphicFrameLocks noGrp="1"/>
          </p:cNvGraphicFramePr>
          <p:nvPr>
            <p:ph idx="1"/>
          </p:nvPr>
        </p:nvGraphicFramePr>
        <p:xfrm>
          <a:off x="457200" y="1600200"/>
          <a:ext cx="8229600" cy="4937760"/>
        </p:xfrm>
        <a:graphic>
          <a:graphicData uri="http://schemas.openxmlformats.org/drawingml/2006/table">
            <a:tbl>
              <a:tblPr firstRow="1" bandRow="1">
                <a:effectLst/>
                <a:tableStyleId>{5940675A-B579-460E-94D1-54222C63F5DA}</a:tableStyleId>
              </a:tblPr>
              <a:tblGrid>
                <a:gridCol w="5994400"/>
                <a:gridCol w="2235200"/>
              </a:tblGrid>
              <a:tr h="370840">
                <a:tc>
                  <a:txBody>
                    <a:bodyPr/>
                    <a:lstStyle/>
                    <a:p>
                      <a:pPr algn="ctr"/>
                      <a:r>
                        <a:rPr lang="en-US" sz="2400" dirty="0" smtClean="0">
                          <a:latin typeface="Franklin Gothic Medium"/>
                          <a:cs typeface="Franklin Gothic Medium"/>
                        </a:rPr>
                        <a:t>Short set</a:t>
                      </a:r>
                      <a:r>
                        <a:rPr lang="en-US" sz="2400" baseline="0" dirty="0" smtClean="0">
                          <a:latin typeface="Franklin Gothic Medium"/>
                          <a:cs typeface="Franklin Gothic Medium"/>
                        </a:rPr>
                        <a:t> up time</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High</a:t>
                      </a:r>
                      <a:r>
                        <a:rPr lang="en-US" sz="2400" baseline="0" dirty="0" smtClean="0">
                          <a:latin typeface="Franklin Gothic Medium"/>
                          <a:cs typeface="Franklin Gothic Medium"/>
                        </a:rPr>
                        <a:t> long-term investment</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Content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Technical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Enthusiasts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baseline="0" dirty="0" smtClean="0">
                          <a:latin typeface="Franklin Gothic Medium"/>
                          <a:cs typeface="Franklin Gothic Medium"/>
                        </a:rPr>
                        <a:t>Support from upper administration</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bl>
          </a:graphicData>
        </a:graphic>
      </p:graphicFrame>
      <p:pic>
        <p:nvPicPr>
          <p:cNvPr id="8" name="Picture 7" descr="Check Mark.png"/>
          <p:cNvPicPr>
            <a:picLocks noChangeAspect="1"/>
          </p:cNvPicPr>
          <p:nvPr/>
        </p:nvPicPr>
        <p:blipFill>
          <a:blip r:embed="rId3"/>
          <a:stretch>
            <a:fillRect/>
          </a:stretch>
        </p:blipFill>
        <p:spPr>
          <a:xfrm>
            <a:off x="7316788" y="2624667"/>
            <a:ext cx="438150" cy="396875"/>
          </a:xfrm>
          <a:prstGeom prst="rect">
            <a:avLst/>
          </a:prstGeom>
        </p:spPr>
      </p:pic>
      <p:pic>
        <p:nvPicPr>
          <p:cNvPr id="9" name="Picture 8" descr="Blue.png"/>
          <p:cNvPicPr>
            <a:picLocks noChangeAspect="1"/>
          </p:cNvPicPr>
          <p:nvPr/>
        </p:nvPicPr>
        <p:blipFill>
          <a:blip r:embed="rId4"/>
          <a:stretch>
            <a:fillRect/>
          </a:stretch>
        </p:blipFill>
        <p:spPr>
          <a:xfrm>
            <a:off x="7265989" y="3380422"/>
            <a:ext cx="568960" cy="568960"/>
          </a:xfrm>
          <a:prstGeom prst="rect">
            <a:avLst/>
          </a:prstGeom>
        </p:spPr>
      </p:pic>
      <p:pic>
        <p:nvPicPr>
          <p:cNvPr id="10" name="Picture 9" descr="Green.png"/>
          <p:cNvPicPr>
            <a:picLocks noChangeAspect="1"/>
          </p:cNvPicPr>
          <p:nvPr/>
        </p:nvPicPr>
        <p:blipFill>
          <a:blip r:embed="rId5"/>
          <a:stretch>
            <a:fillRect/>
          </a:stretch>
        </p:blipFill>
        <p:spPr>
          <a:xfrm>
            <a:off x="7265989" y="4193227"/>
            <a:ext cx="568960" cy="568960"/>
          </a:xfrm>
          <a:prstGeom prst="rect">
            <a:avLst/>
          </a:prstGeom>
        </p:spPr>
      </p:pic>
      <p:pic>
        <p:nvPicPr>
          <p:cNvPr id="11" name="Picture 10" descr="Red.png"/>
          <p:cNvPicPr>
            <a:picLocks noChangeAspect="1"/>
          </p:cNvPicPr>
          <p:nvPr/>
        </p:nvPicPr>
        <p:blipFill>
          <a:blip r:embed="rId6"/>
          <a:stretch>
            <a:fillRect/>
          </a:stretch>
        </p:blipFill>
        <p:spPr>
          <a:xfrm>
            <a:off x="7265989" y="5011738"/>
            <a:ext cx="568960" cy="568960"/>
          </a:xfrm>
          <a:prstGeom prst="rect">
            <a:avLst/>
          </a:prstGeom>
        </p:spPr>
      </p:pic>
      <p:pic>
        <p:nvPicPr>
          <p:cNvPr id="12" name="Picture 11" descr="Yellow.png"/>
          <p:cNvPicPr>
            <a:picLocks noChangeAspect="1"/>
          </p:cNvPicPr>
          <p:nvPr/>
        </p:nvPicPr>
        <p:blipFill>
          <a:blip r:embed="rId7"/>
          <a:stretch>
            <a:fillRect/>
          </a:stretch>
        </p:blipFill>
        <p:spPr>
          <a:xfrm>
            <a:off x="7265989" y="5851631"/>
            <a:ext cx="568960" cy="568960"/>
          </a:xfrm>
          <a:prstGeom prst="rect">
            <a:avLst/>
          </a:prstGeo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MU.tiff"/>
          <p:cNvPicPr>
            <a:picLocks noChangeAspect="1"/>
          </p:cNvPicPr>
          <p:nvPr/>
        </p:nvPicPr>
        <p:blipFill>
          <a:blip r:embed="rId3"/>
          <a:stretch>
            <a:fillRect/>
          </a:stretch>
        </p:blipFill>
        <p:spPr>
          <a:xfrm>
            <a:off x="0" y="0"/>
            <a:ext cx="10716788" cy="6858000"/>
          </a:xfrm>
          <a:prstGeom prst="rect">
            <a:avLst/>
          </a:prstGeo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UPUI.tiff"/>
          <p:cNvPicPr>
            <a:picLocks noChangeAspect="1"/>
          </p:cNvPicPr>
          <p:nvPr/>
        </p:nvPicPr>
        <p:blipFill>
          <a:blip r:embed="rId3"/>
          <a:stretch>
            <a:fillRect/>
          </a:stretch>
        </p:blipFill>
        <p:spPr>
          <a:xfrm>
            <a:off x="0" y="0"/>
            <a:ext cx="10716788" cy="6858000"/>
          </a:xfrm>
          <a:prstGeom prst="rect">
            <a:avLst/>
          </a:prstGeom>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70991"/>
            <a:ext cx="7772400" cy="1470025"/>
          </a:xfrm>
        </p:spPr>
        <p:txBody>
          <a:bodyPr/>
          <a:lstStyle/>
          <a:p>
            <a:r>
              <a:rPr lang="en-US" dirty="0" smtClean="0"/>
              <a:t>Assessing your own needs</a:t>
            </a:r>
            <a:endParaRPr lang="en-US" dirty="0"/>
          </a:p>
        </p:txBody>
      </p:sp>
      <p:sp>
        <p:nvSpPr>
          <p:cNvPr id="5" name="Subtitle 4"/>
          <p:cNvSpPr>
            <a:spLocks noGrp="1"/>
          </p:cNvSpPr>
          <p:nvPr>
            <p:ph type="subTitle" idx="1"/>
          </p:nvPr>
        </p:nvSpPr>
        <p:spPr>
          <a:xfrm>
            <a:off x="1371600" y="2415140"/>
            <a:ext cx="6400800" cy="3511538"/>
          </a:xfrm>
        </p:spPr>
        <p:txBody>
          <a:bodyPr/>
          <a:lstStyle/>
          <a:p>
            <a:r>
              <a:rPr lang="en-US" dirty="0" smtClean="0"/>
              <a:t>Using the worksheet: </a:t>
            </a:r>
          </a:p>
          <a:p>
            <a:pPr marL="627063" lvl="1" indent="-169863" algn="l">
              <a:buFont typeface="Arial"/>
              <a:buChar char="•"/>
            </a:pPr>
            <a:r>
              <a:rPr lang="en-US" dirty="0" smtClean="0"/>
              <a:t>Take 5 minutes to: Reflect on your own needs and challenges.</a:t>
            </a:r>
          </a:p>
          <a:p>
            <a:pPr marL="627063" lvl="1" indent="-169863" algn="l">
              <a:buFont typeface="Arial"/>
              <a:buChar char="•"/>
            </a:pPr>
            <a:r>
              <a:rPr lang="en-US" dirty="0" smtClean="0"/>
              <a:t>Take 5 minutes to: Discuss your results with those at your table.</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2 - Building</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 When to create and when to connect</a:t>
            </a:r>
          </a:p>
          <a:p>
            <a:pPr marL="514350" indent="-514350">
              <a:buFont typeface="+mj-lt"/>
              <a:buAutoNum type="arabicPeriod"/>
            </a:pPr>
            <a:r>
              <a:rPr lang="en-US" dirty="0" smtClean="0"/>
              <a:t> Contributor skill sets</a:t>
            </a:r>
          </a:p>
          <a:p>
            <a:pPr marL="514350" indent="-514350">
              <a:buFont typeface="+mj-lt"/>
              <a:buAutoNum type="arabicPeriod"/>
            </a:pPr>
            <a:r>
              <a:rPr lang="en-US" dirty="0" smtClean="0"/>
              <a:t> Collaboratively creating new content</a:t>
            </a:r>
          </a:p>
          <a:p>
            <a:pPr marL="514350" indent="-514350">
              <a:buFont typeface="+mj-lt"/>
              <a:buAutoNum type="arabicPeriod"/>
            </a:pPr>
            <a:r>
              <a:rPr lang="en-US" dirty="0" smtClean="0"/>
              <a:t> Assessing the success of the center</a:t>
            </a:r>
          </a:p>
          <a:p>
            <a:pPr marL="514350" indent="-514350">
              <a:buFont typeface="+mj-lt"/>
              <a:buAutoNum type="arabicPeriod"/>
            </a:pPr>
            <a:r>
              <a:rPr lang="en-US" dirty="0" smtClean="0"/>
              <a:t> Next steps: Is a virtual space enough?</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to create and when to connect</a:t>
            </a:r>
            <a:endParaRPr lang="en-US" dirty="0"/>
          </a:p>
        </p:txBody>
      </p:sp>
      <p:sp>
        <p:nvSpPr>
          <p:cNvPr id="4" name="Content Placeholder 3"/>
          <p:cNvSpPr>
            <a:spLocks noGrp="1"/>
          </p:cNvSpPr>
          <p:nvPr>
            <p:ph sz="half" idx="1"/>
          </p:nvPr>
        </p:nvSpPr>
        <p:spPr/>
        <p:txBody>
          <a:bodyPr/>
          <a:lstStyle/>
          <a:p>
            <a:r>
              <a:rPr lang="en-US" dirty="0" smtClean="0"/>
              <a:t>CREATE</a:t>
            </a:r>
          </a:p>
          <a:p>
            <a:pPr>
              <a:buFont typeface="Arial" pitchFamily="34" charset="0"/>
              <a:buChar char="•"/>
            </a:pPr>
            <a:r>
              <a:rPr lang="en-US" sz="2500" dirty="0" smtClean="0"/>
              <a:t> Can’t find anything else</a:t>
            </a:r>
          </a:p>
          <a:p>
            <a:pPr>
              <a:buFont typeface="Arial" pitchFamily="34" charset="0"/>
              <a:buChar char="•"/>
            </a:pPr>
            <a:r>
              <a:rPr lang="en-US" sz="2500" dirty="0" smtClean="0"/>
              <a:t> Distinctive tone</a:t>
            </a:r>
          </a:p>
          <a:p>
            <a:pPr>
              <a:buFont typeface="Arial" pitchFamily="34" charset="0"/>
              <a:buChar char="•"/>
            </a:pPr>
            <a:r>
              <a:rPr lang="en-US" sz="2500" dirty="0" smtClean="0"/>
              <a:t> Apply to your institution</a:t>
            </a:r>
          </a:p>
          <a:p>
            <a:pPr>
              <a:buFont typeface="Arial" pitchFamily="34" charset="0"/>
              <a:buChar char="•"/>
            </a:pPr>
            <a:r>
              <a:rPr lang="en-US" sz="2500" dirty="0" smtClean="0"/>
              <a:t> “Ownership”</a:t>
            </a:r>
            <a:endParaRPr lang="en-US" sz="2500" dirty="0"/>
          </a:p>
        </p:txBody>
      </p:sp>
      <p:sp>
        <p:nvSpPr>
          <p:cNvPr id="5" name="Content Placeholder 4"/>
          <p:cNvSpPr>
            <a:spLocks noGrp="1"/>
          </p:cNvSpPr>
          <p:nvPr>
            <p:ph sz="half" idx="2"/>
          </p:nvPr>
        </p:nvSpPr>
        <p:spPr/>
        <p:txBody>
          <a:bodyPr>
            <a:normAutofit/>
          </a:bodyPr>
          <a:lstStyle/>
          <a:p>
            <a:r>
              <a:rPr lang="en-US" dirty="0" smtClean="0"/>
              <a:t>CONNECT</a:t>
            </a:r>
          </a:p>
          <a:p>
            <a:pPr>
              <a:buFont typeface="Arial" pitchFamily="34" charset="0"/>
              <a:buChar char="•"/>
            </a:pPr>
            <a:r>
              <a:rPr lang="en-US" sz="2500" dirty="0" smtClean="0"/>
              <a:t> No time</a:t>
            </a:r>
          </a:p>
          <a:p>
            <a:pPr>
              <a:buFont typeface="Arial" pitchFamily="34" charset="0"/>
              <a:buChar char="•"/>
            </a:pPr>
            <a:r>
              <a:rPr lang="en-US" sz="2500" dirty="0" smtClean="0"/>
              <a:t> No content expert</a:t>
            </a:r>
          </a:p>
          <a:p>
            <a:pPr>
              <a:buFont typeface="Arial" pitchFamily="34" charset="0"/>
              <a:buChar char="•"/>
            </a:pPr>
            <a:r>
              <a:rPr lang="en-US" sz="2500" dirty="0" smtClean="0"/>
              <a:t> Better resource exists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63138"/>
            <a:ext cx="8229600" cy="4525963"/>
          </a:xfrm>
        </p:spPr>
        <p:txBody>
          <a:bodyPr>
            <a:noAutofit/>
          </a:bodyPr>
          <a:lstStyle/>
          <a:p>
            <a:pPr marL="169863" lvl="1" indent="-169863">
              <a:buFont typeface="Arial"/>
              <a:buChar char="•"/>
            </a:pPr>
            <a:r>
              <a:rPr lang="en-US" sz="3000" dirty="0" smtClean="0"/>
              <a:t>Determine audience</a:t>
            </a:r>
          </a:p>
          <a:p>
            <a:pPr marL="169863" lvl="1" indent="-169863">
              <a:buFont typeface="Arial"/>
              <a:buChar char="•"/>
            </a:pPr>
            <a:r>
              <a:rPr lang="en-US" sz="3000" dirty="0" smtClean="0"/>
              <a:t>Assess </a:t>
            </a:r>
            <a:r>
              <a:rPr lang="en-US" sz="3000" dirty="0" smtClean="0"/>
              <a:t>needed </a:t>
            </a:r>
            <a:r>
              <a:rPr lang="en-US" sz="3000" dirty="0" smtClean="0"/>
              <a:t>resources including institutional investment</a:t>
            </a:r>
          </a:p>
          <a:p>
            <a:pPr marL="169863" lvl="1" indent="-169863">
              <a:buFont typeface="Arial"/>
              <a:buChar char="•"/>
            </a:pPr>
            <a:r>
              <a:rPr lang="en-US" sz="3000" dirty="0" smtClean="0"/>
              <a:t>Identify institutional resources that can address    needs</a:t>
            </a:r>
          </a:p>
          <a:p>
            <a:pPr marL="169863" lvl="1" indent="-169863">
              <a:buFont typeface="Arial"/>
              <a:buChar char="•"/>
            </a:pPr>
            <a:r>
              <a:rPr lang="en-US" sz="3000" dirty="0" smtClean="0"/>
              <a:t>Develop a process for collaboration</a:t>
            </a:r>
          </a:p>
          <a:p>
            <a:pPr marL="169863" lvl="1" indent="-169863">
              <a:buFont typeface="Arial"/>
              <a:buChar char="•"/>
            </a:pPr>
            <a:r>
              <a:rPr lang="en-US" sz="3000" dirty="0" smtClean="0"/>
              <a:t>Consider metrics for assessing success</a:t>
            </a:r>
          </a:p>
          <a:p>
            <a:pPr marL="169863" lvl="1" indent="-169863">
              <a:buFont typeface="Arial"/>
              <a:buChar char="•"/>
            </a:pPr>
            <a:r>
              <a:rPr lang="en-US" sz="3000" dirty="0" smtClean="0"/>
              <a:t>Ask: What next?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connecting remember…</a:t>
            </a:r>
            <a:endParaRPr lang="en-US" dirty="0"/>
          </a:p>
        </p:txBody>
      </p:sp>
      <p:sp>
        <p:nvSpPr>
          <p:cNvPr id="9" name="Content Placeholder 8"/>
          <p:cNvSpPr>
            <a:spLocks noGrp="1"/>
          </p:cNvSpPr>
          <p:nvPr>
            <p:ph sz="half" idx="1"/>
          </p:nvPr>
        </p:nvSpPr>
        <p:spPr>
          <a:xfrm>
            <a:off x="457200" y="1481669"/>
            <a:ext cx="4038600" cy="4711700"/>
          </a:xfrm>
          <a:solidFill>
            <a:schemeClr val="tx1"/>
          </a:solidFill>
        </p:spPr>
        <p:txBody>
          <a:bodyPr>
            <a:normAutofit fontScale="92500"/>
          </a:bodyPr>
          <a:lstStyle/>
          <a:p>
            <a:pPr>
              <a:buFont typeface="Arial" pitchFamily="34" charset="0"/>
              <a:buChar char="•"/>
            </a:pPr>
            <a:endParaRPr lang="en-US" sz="2500" dirty="0" smtClean="0">
              <a:solidFill>
                <a:schemeClr val="bg1"/>
              </a:solidFill>
              <a:latin typeface="Georgia" pitchFamily="18" charset="0"/>
            </a:endParaRPr>
          </a:p>
          <a:p>
            <a:pPr>
              <a:buFont typeface="Arial" pitchFamily="34" charset="0"/>
              <a:buChar char="•"/>
            </a:pPr>
            <a:endParaRPr lang="en-US" sz="2500" dirty="0" smtClean="0">
              <a:solidFill>
                <a:schemeClr val="bg1"/>
              </a:solidFill>
              <a:latin typeface="Georgia" pitchFamily="18" charset="0"/>
            </a:endParaRPr>
          </a:p>
          <a:p>
            <a:r>
              <a:rPr lang="en-US" sz="2500" dirty="0" smtClean="0">
                <a:solidFill>
                  <a:schemeClr val="bg1"/>
                </a:solidFill>
                <a:latin typeface="Georgia" pitchFamily="18" charset="0"/>
              </a:rPr>
              <a:t>Rubrics can help clarify an assignment's goals and greatly reduce the time spent grading and responding to student work.</a:t>
            </a:r>
          </a:p>
          <a:p>
            <a:pPr lvl="1">
              <a:buFont typeface="Arial" pitchFamily="34" charset="0"/>
              <a:buChar char="•"/>
            </a:pPr>
            <a:r>
              <a:rPr lang="en-US" sz="2500" dirty="0" smtClean="0">
                <a:solidFill>
                  <a:schemeClr val="bg1"/>
                </a:solidFill>
                <a:latin typeface="Georgia" pitchFamily="18" charset="0"/>
              </a:rPr>
              <a:t> </a:t>
            </a:r>
            <a:r>
              <a:rPr lang="en-US" sz="2500" u="sng" dirty="0" smtClean="0">
                <a:solidFill>
                  <a:schemeClr val="accent6">
                    <a:lumMod val="75000"/>
                  </a:schemeClr>
                </a:solidFill>
                <a:latin typeface="Georgia" pitchFamily="18" charset="0"/>
              </a:rPr>
              <a:t>Grading Rubrics</a:t>
            </a:r>
            <a:endParaRPr lang="en-US" sz="2500" u="sng" dirty="0">
              <a:solidFill>
                <a:schemeClr val="accent6">
                  <a:lumMod val="75000"/>
                </a:schemeClr>
              </a:solidFill>
              <a:latin typeface="Georgia" pitchFamily="18" charset="0"/>
            </a:endParaRPr>
          </a:p>
        </p:txBody>
      </p:sp>
      <p:sp>
        <p:nvSpPr>
          <p:cNvPr id="10" name="Content Placeholder 9"/>
          <p:cNvSpPr>
            <a:spLocks noGrp="1"/>
          </p:cNvSpPr>
          <p:nvPr>
            <p:ph sz="half" idx="2"/>
          </p:nvPr>
        </p:nvSpPr>
        <p:spPr>
          <a:xfrm>
            <a:off x="4648200" y="1481669"/>
            <a:ext cx="4038600" cy="4711700"/>
          </a:xfrm>
          <a:solidFill>
            <a:schemeClr val="tx1"/>
          </a:solidFill>
        </p:spPr>
        <p:txBody>
          <a:bodyPr>
            <a:normAutofit fontScale="92500"/>
          </a:bodyPr>
          <a:lstStyle/>
          <a:p>
            <a:pPr>
              <a:buFont typeface="Arial" pitchFamily="34" charset="0"/>
              <a:buChar char="•"/>
            </a:pPr>
            <a:endParaRPr lang="en-US" sz="2500" dirty="0" smtClean="0">
              <a:solidFill>
                <a:schemeClr val="bg1"/>
              </a:solidFill>
              <a:latin typeface="Georgia" pitchFamily="18" charset="0"/>
            </a:endParaRPr>
          </a:p>
          <a:p>
            <a:pPr>
              <a:buFont typeface="Arial" pitchFamily="34" charset="0"/>
              <a:buChar char="•"/>
            </a:pPr>
            <a:endParaRPr lang="en-US" sz="2500" dirty="0" smtClean="0">
              <a:solidFill>
                <a:schemeClr val="bg1"/>
              </a:solidFill>
              <a:latin typeface="Georgia" pitchFamily="18" charset="0"/>
            </a:endParaRPr>
          </a:p>
          <a:p>
            <a:r>
              <a:rPr lang="en-US" sz="2500" dirty="0" smtClean="0">
                <a:solidFill>
                  <a:schemeClr val="bg1"/>
                </a:solidFill>
                <a:latin typeface="Georgia" pitchFamily="18" charset="0"/>
              </a:rPr>
              <a:t>Rubrics can help clarify an assignment's goals and greatly reduce the time spent grading and responding to student work.</a:t>
            </a:r>
          </a:p>
          <a:p>
            <a:pPr lvl="1">
              <a:buFont typeface="Arial" pitchFamily="34" charset="0"/>
              <a:buChar char="•"/>
            </a:pPr>
            <a:r>
              <a:rPr lang="en-US" sz="2500" dirty="0" smtClean="0">
                <a:solidFill>
                  <a:schemeClr val="bg1"/>
                </a:solidFill>
                <a:latin typeface="Georgia" pitchFamily="18" charset="0"/>
              </a:rPr>
              <a:t>This site provides a starter guide to </a:t>
            </a:r>
            <a:r>
              <a:rPr lang="en-US" sz="2500" u="sng" dirty="0" smtClean="0">
                <a:solidFill>
                  <a:schemeClr val="accent6">
                    <a:lumMod val="75000"/>
                  </a:schemeClr>
                </a:solidFill>
                <a:latin typeface="Georgia" pitchFamily="18" charset="0"/>
              </a:rPr>
              <a:t>creating grading rubrics</a:t>
            </a:r>
            <a:r>
              <a:rPr lang="en-US" sz="2500" dirty="0" smtClean="0">
                <a:solidFill>
                  <a:schemeClr val="bg1"/>
                </a:solidFill>
                <a:latin typeface="Georgia" pitchFamily="18" charset="0"/>
              </a:rPr>
              <a:t>.</a:t>
            </a:r>
            <a:endParaRPr lang="en-US" sz="2500" dirty="0">
              <a:solidFill>
                <a:schemeClr val="bg1"/>
              </a:solidFill>
              <a:latin typeface="Georgia" pitchFamily="18" charset="0"/>
            </a:endParaRPr>
          </a:p>
        </p:txBody>
      </p:sp>
      <p:pic>
        <p:nvPicPr>
          <p:cNvPr id="1026" name="Picture 2" descr="C:\My Documents\My Dropbox\Work - Official\University Header Ex.png"/>
          <p:cNvPicPr>
            <a:picLocks noChangeAspect="1" noChangeArrowheads="1"/>
          </p:cNvPicPr>
          <p:nvPr/>
        </p:nvPicPr>
        <p:blipFill>
          <a:blip r:embed="rId3"/>
          <a:srcRect/>
          <a:stretch>
            <a:fillRect/>
          </a:stretch>
        </p:blipFill>
        <p:spPr bwMode="auto">
          <a:xfrm>
            <a:off x="457200" y="1481669"/>
            <a:ext cx="4038600" cy="1009650"/>
          </a:xfrm>
          <a:prstGeom prst="rect">
            <a:avLst/>
          </a:prstGeom>
          <a:noFill/>
        </p:spPr>
      </p:pic>
      <p:pic>
        <p:nvPicPr>
          <p:cNvPr id="11" name="Picture 2" descr="C:\My Documents\My Dropbox\Work - Official\University Header Ex.png"/>
          <p:cNvPicPr>
            <a:picLocks noChangeAspect="1" noChangeArrowheads="1"/>
          </p:cNvPicPr>
          <p:nvPr/>
        </p:nvPicPr>
        <p:blipFill>
          <a:blip r:embed="rId3"/>
          <a:srcRect/>
          <a:stretch>
            <a:fillRect/>
          </a:stretch>
        </p:blipFill>
        <p:spPr bwMode="auto">
          <a:xfrm>
            <a:off x="4648200" y="1481669"/>
            <a:ext cx="4038600" cy="1009650"/>
          </a:xfrm>
          <a:prstGeom prst="rect">
            <a:avLst/>
          </a:prstGeom>
          <a:noFill/>
        </p:spPr>
      </p:pic>
      <p:sp>
        <p:nvSpPr>
          <p:cNvPr id="7" name="TextBox 6"/>
          <p:cNvSpPr txBox="1"/>
          <p:nvPr/>
        </p:nvSpPr>
        <p:spPr>
          <a:xfrm>
            <a:off x="457200" y="6451603"/>
            <a:ext cx="8229600" cy="369332"/>
          </a:xfrm>
          <a:prstGeom prst="rect">
            <a:avLst/>
          </a:prstGeom>
          <a:noFill/>
        </p:spPr>
        <p:txBody>
          <a:bodyPr wrap="square" rtlCol="0">
            <a:spAutoFit/>
          </a:bodyPr>
          <a:lstStyle/>
          <a:p>
            <a:r>
              <a:rPr lang="en-US" dirty="0" smtClean="0">
                <a:latin typeface="Franklin Gothic Medium"/>
                <a:cs typeface="Franklin Gothic Medium"/>
              </a:rPr>
              <a:t>Sources: (U.S. Department of Health &amp; Human Services, 2006)</a:t>
            </a:r>
            <a:endParaRPr lang="en-US" dirty="0">
              <a:latin typeface="Franklin Gothic Medium"/>
              <a:cs typeface="Franklin Gothic Medium"/>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8"/>
            <a:ext cx="8229600" cy="1143000"/>
          </a:xfrm>
        </p:spPr>
        <p:txBody>
          <a:bodyPr>
            <a:noAutofit/>
          </a:bodyPr>
          <a:lstStyle/>
          <a:p>
            <a:r>
              <a:rPr lang="en-US" dirty="0" smtClean="0"/>
              <a:t>Contributors</a:t>
            </a:r>
            <a:endParaRPr lang="en-US" dirty="0"/>
          </a:p>
        </p:txBody>
      </p:sp>
      <p:sp>
        <p:nvSpPr>
          <p:cNvPr id="3" name="Content Placeholder 2"/>
          <p:cNvSpPr>
            <a:spLocks noGrp="1"/>
          </p:cNvSpPr>
          <p:nvPr>
            <p:ph sz="half" idx="1"/>
          </p:nvPr>
        </p:nvSpPr>
        <p:spPr>
          <a:xfrm>
            <a:off x="457200" y="1363145"/>
            <a:ext cx="8229600" cy="4986858"/>
          </a:xfrm>
        </p:spPr>
        <p:txBody>
          <a:bodyPr>
            <a:normAutofit fontScale="92500" lnSpcReduction="20000"/>
          </a:bodyPr>
          <a:lstStyle/>
          <a:p>
            <a:pPr>
              <a:buFont typeface="Arial" pitchFamily="34" charset="0"/>
              <a:buChar char="•"/>
            </a:pPr>
            <a:r>
              <a:rPr lang="en-US" dirty="0" smtClean="0"/>
              <a:t> Diplomat</a:t>
            </a:r>
          </a:p>
          <a:p>
            <a:pPr>
              <a:buFont typeface="Arial" pitchFamily="34" charset="0"/>
              <a:buChar char="•"/>
            </a:pPr>
            <a:r>
              <a:rPr lang="en-US" dirty="0" smtClean="0"/>
              <a:t> Orchestral Conductor</a:t>
            </a:r>
          </a:p>
          <a:p>
            <a:pPr>
              <a:buFont typeface="Arial" pitchFamily="34" charset="0"/>
              <a:buChar char="•"/>
            </a:pPr>
            <a:r>
              <a:rPr lang="en-US" dirty="0" smtClean="0"/>
              <a:t> Outfitter</a:t>
            </a:r>
          </a:p>
          <a:p>
            <a:pPr>
              <a:buFont typeface="Arial" pitchFamily="34" charset="0"/>
              <a:buChar char="•"/>
            </a:pPr>
            <a:r>
              <a:rPr lang="en-US" dirty="0" smtClean="0"/>
              <a:t> Pedagogy Expert</a:t>
            </a:r>
          </a:p>
          <a:p>
            <a:pPr>
              <a:buFont typeface="Arial" pitchFamily="34" charset="0"/>
              <a:buChar char="•"/>
            </a:pPr>
            <a:r>
              <a:rPr lang="en-US" dirty="0" smtClean="0"/>
              <a:t> Institutional Anthropologist</a:t>
            </a:r>
          </a:p>
          <a:p>
            <a:pPr>
              <a:buFont typeface="Arial" pitchFamily="34" charset="0"/>
              <a:buChar char="•"/>
            </a:pPr>
            <a:r>
              <a:rPr lang="en-US" dirty="0" smtClean="0"/>
              <a:t> Writer/Editor</a:t>
            </a:r>
          </a:p>
          <a:p>
            <a:pPr>
              <a:buFont typeface="Arial" pitchFamily="34" charset="0"/>
              <a:buChar char="•"/>
            </a:pPr>
            <a:r>
              <a:rPr lang="en-US" dirty="0" smtClean="0"/>
              <a:t> Web Developer</a:t>
            </a:r>
          </a:p>
          <a:p>
            <a:pPr>
              <a:buFont typeface="Arial" pitchFamily="34" charset="0"/>
              <a:buChar char="•"/>
            </a:pPr>
            <a:r>
              <a:rPr lang="en-US" dirty="0" smtClean="0"/>
              <a:t> Enthusiast</a:t>
            </a:r>
          </a:p>
        </p:txBody>
      </p:sp>
      <p:sp>
        <p:nvSpPr>
          <p:cNvPr id="6" name="TextBox 5"/>
          <p:cNvSpPr txBox="1"/>
          <p:nvPr/>
        </p:nvSpPr>
        <p:spPr>
          <a:xfrm>
            <a:off x="457200" y="6468534"/>
            <a:ext cx="8229600" cy="369332"/>
          </a:xfrm>
          <a:prstGeom prst="rect">
            <a:avLst/>
          </a:prstGeom>
          <a:noFill/>
        </p:spPr>
        <p:txBody>
          <a:bodyPr wrap="square" rtlCol="0">
            <a:spAutoFit/>
          </a:bodyPr>
          <a:lstStyle/>
          <a:p>
            <a:r>
              <a:rPr lang="en-US" dirty="0" smtClean="0">
                <a:latin typeface="Franklin Gothic Medium"/>
                <a:cs typeface="Franklin Gothic Medium"/>
              </a:rPr>
              <a:t> Sources: (Shea, T., </a:t>
            </a:r>
            <a:r>
              <a:rPr lang="en-US" dirty="0" err="1" smtClean="0">
                <a:latin typeface="Franklin Gothic Medium"/>
                <a:cs typeface="Franklin Gothic Medium"/>
              </a:rPr>
              <a:t>Sherer</a:t>
            </a:r>
            <a:r>
              <a:rPr lang="en-US" dirty="0" smtClean="0">
                <a:latin typeface="Franklin Gothic Medium"/>
                <a:cs typeface="Franklin Gothic Medium"/>
              </a:rPr>
              <a:t>, P., &amp; </a:t>
            </a:r>
            <a:r>
              <a:rPr lang="en-US" dirty="0" err="1" smtClean="0">
                <a:latin typeface="Franklin Gothic Medium"/>
                <a:cs typeface="Franklin Gothic Medium"/>
              </a:rPr>
              <a:t>Kristensen</a:t>
            </a:r>
            <a:r>
              <a:rPr lang="en-US" dirty="0" smtClean="0">
                <a:latin typeface="Franklin Gothic Medium"/>
                <a:cs typeface="Franklin Gothic Medium"/>
              </a:rPr>
              <a:t>, E., 2002)</a:t>
            </a:r>
            <a:endParaRPr lang="en-US" dirty="0">
              <a:latin typeface="Franklin Gothic Medium"/>
              <a:cs typeface="Franklin Gothic Medium"/>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Collaboration process</a:t>
            </a:r>
            <a:endParaRPr lang="en-US" dirty="0"/>
          </a:p>
        </p:txBody>
      </p:sp>
      <p:sp>
        <p:nvSpPr>
          <p:cNvPr id="5" name="Subtitle 4"/>
          <p:cNvSpPr>
            <a:spLocks noGrp="1"/>
          </p:cNvSpPr>
          <p:nvPr>
            <p:ph idx="1"/>
          </p:nvPr>
        </p:nvSpPr>
        <p:spPr/>
        <p:txBody>
          <a:bodyPr>
            <a:normAutofit fontScale="85000" lnSpcReduction="20000"/>
          </a:bodyPr>
          <a:lstStyle/>
          <a:p>
            <a:pPr>
              <a:buFont typeface="Arial"/>
              <a:buChar char="•"/>
            </a:pPr>
            <a:r>
              <a:rPr lang="en-US" dirty="0" smtClean="0"/>
              <a:t> Identify audience</a:t>
            </a:r>
          </a:p>
          <a:p>
            <a:pPr>
              <a:buFont typeface="Arial"/>
              <a:buChar char="•"/>
            </a:pPr>
            <a:r>
              <a:rPr lang="en-US" dirty="0" smtClean="0"/>
              <a:t> Define tone/voice</a:t>
            </a:r>
          </a:p>
          <a:p>
            <a:pPr>
              <a:buFont typeface="Arial"/>
              <a:buChar char="•"/>
            </a:pPr>
            <a:r>
              <a:rPr lang="en-US" dirty="0" smtClean="0"/>
              <a:t> Research needs</a:t>
            </a:r>
          </a:p>
          <a:p>
            <a:pPr>
              <a:buFont typeface="Arial"/>
              <a:buChar char="•"/>
            </a:pPr>
            <a:r>
              <a:rPr lang="en-US" dirty="0" smtClean="0"/>
              <a:t> Organize sources</a:t>
            </a:r>
          </a:p>
          <a:p>
            <a:pPr>
              <a:buFont typeface="Arial"/>
              <a:buChar char="•"/>
            </a:pPr>
            <a:r>
              <a:rPr lang="en-US" dirty="0" smtClean="0"/>
              <a:t> Write for intended audience</a:t>
            </a:r>
          </a:p>
          <a:p>
            <a:pPr>
              <a:buFont typeface="Arial"/>
              <a:buChar char="•"/>
            </a:pPr>
            <a:r>
              <a:rPr lang="en-US" dirty="0" smtClean="0"/>
              <a:t> Evaluate with the intended audience (if possible!)</a:t>
            </a:r>
          </a:p>
          <a:p>
            <a:pPr>
              <a:buFont typeface="Arial"/>
              <a:buChar char="•"/>
            </a:pPr>
            <a:r>
              <a:rPr lang="en-US" dirty="0" smtClean="0"/>
              <a:t> Do it again...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sessment.tiff"/>
          <p:cNvPicPr>
            <a:picLocks noChangeAspect="1"/>
          </p:cNvPicPr>
          <p:nvPr/>
        </p:nvPicPr>
        <p:blipFill>
          <a:blip r:embed="rId3"/>
          <a:stretch>
            <a:fillRect/>
          </a:stretch>
        </p:blipFill>
        <p:spPr>
          <a:xfrm>
            <a:off x="-1" y="0"/>
            <a:ext cx="10693579"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Assessing the successes</a:t>
            </a:r>
            <a:endParaRPr lang="en-US" dirty="0"/>
          </a:p>
        </p:txBody>
      </p:sp>
      <p:sp>
        <p:nvSpPr>
          <p:cNvPr id="5" name="Subtitle 4"/>
          <p:cNvSpPr>
            <a:spLocks noGrp="1"/>
          </p:cNvSpPr>
          <p:nvPr>
            <p:ph idx="1"/>
          </p:nvPr>
        </p:nvSpPr>
        <p:spPr/>
        <p:txBody>
          <a:bodyPr>
            <a:normAutofit/>
          </a:bodyPr>
          <a:lstStyle/>
          <a:p>
            <a:pPr>
              <a:buFont typeface="Arial"/>
              <a:buChar char="•"/>
            </a:pPr>
            <a:r>
              <a:rPr lang="en-US" dirty="0" smtClean="0"/>
              <a:t> Faculty feedback</a:t>
            </a:r>
          </a:p>
          <a:p>
            <a:pPr>
              <a:buFont typeface="Arial"/>
              <a:buChar char="•"/>
            </a:pPr>
            <a:r>
              <a:rPr lang="en-US" dirty="0" smtClean="0"/>
              <a:t> Number of inquiries/support requests</a:t>
            </a:r>
          </a:p>
          <a:p>
            <a:pPr>
              <a:buFont typeface="Arial"/>
              <a:buChar char="•"/>
            </a:pPr>
            <a:r>
              <a:rPr lang="en-US" dirty="0" smtClean="0"/>
              <a:t> Involvement in university wide projects</a:t>
            </a:r>
          </a:p>
          <a:p>
            <a:pPr>
              <a:buFont typeface="Arial"/>
              <a:buChar char="•"/>
            </a:pPr>
            <a:r>
              <a:rPr lang="en-US" dirty="0" smtClean="0"/>
              <a:t> Site statistics (local and global)</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sp>
      <p:pic>
        <p:nvPicPr>
          <p:cNvPr id="6" name="Picture 5" descr="Screen shot 2010-03-08 at 2.33.50 PM.png"/>
          <p:cNvPicPr>
            <a:picLocks noChangeAspect="1"/>
          </p:cNvPicPr>
          <p:nvPr/>
        </p:nvPicPr>
        <p:blipFill>
          <a:blip r:embed="rId3"/>
          <a:stretch>
            <a:fillRect/>
          </a:stretch>
        </p:blipFill>
        <p:spPr>
          <a:xfrm>
            <a:off x="0" y="135464"/>
            <a:ext cx="9144000" cy="65722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sp>
      <p:pic>
        <p:nvPicPr>
          <p:cNvPr id="4" name="Picture 3" descr="Screen shot 2010-03-08 at 2.23.33 PM.png"/>
          <p:cNvPicPr>
            <a:picLocks noChangeAspect="1"/>
          </p:cNvPicPr>
          <p:nvPr/>
        </p:nvPicPr>
        <p:blipFill>
          <a:blip r:embed="rId3"/>
          <a:stretch>
            <a:fillRect/>
          </a:stretch>
        </p:blipFill>
        <p:spPr>
          <a:xfrm>
            <a:off x="0" y="524923"/>
            <a:ext cx="9144000" cy="568007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steps:</a:t>
            </a:r>
            <a:br>
              <a:rPr lang="en-US" dirty="0" smtClean="0"/>
            </a:br>
            <a:r>
              <a:rPr lang="en-US" dirty="0" smtClean="0"/>
              <a:t>Is the virtual center enough?</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3.tiff"/>
          <p:cNvPicPr>
            <a:picLocks noChangeAspect="1"/>
          </p:cNvPicPr>
          <p:nvPr/>
        </p:nvPicPr>
        <p:blipFill>
          <a:blip r:embed="rId3"/>
          <a:stretch>
            <a:fillRect/>
          </a:stretch>
        </p:blipFill>
        <p:spPr>
          <a:xfrm>
            <a:off x="0" y="0"/>
            <a:ext cx="10716789" cy="6858000"/>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cussions.tiff"/>
          <p:cNvPicPr>
            <a:picLocks noChangeAspect="1"/>
          </p:cNvPicPr>
          <p:nvPr/>
        </p:nvPicPr>
        <p:blipFill>
          <a:blip r:embed="rId3"/>
          <a:stretch>
            <a:fillRect/>
          </a:stretch>
        </p:blipFill>
        <p:spPr>
          <a:xfrm>
            <a:off x="0" y="0"/>
            <a:ext cx="10716788" cy="68580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Part 1 – Assessment of Resources</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 What spaces can we develop? </a:t>
            </a:r>
          </a:p>
          <a:p>
            <a:pPr marL="514350" indent="-514350">
              <a:buFont typeface="+mj-lt"/>
              <a:buAutoNum type="arabicPeriod"/>
            </a:pPr>
            <a:r>
              <a:rPr lang="en-US" dirty="0" smtClean="0"/>
              <a:t> Who are we trying to reach?</a:t>
            </a:r>
          </a:p>
          <a:p>
            <a:pPr marL="514350" indent="-514350">
              <a:buFont typeface="+mj-lt"/>
              <a:buAutoNum type="arabicPeriod"/>
            </a:pPr>
            <a:r>
              <a:rPr lang="en-US" dirty="0" smtClean="0"/>
              <a:t> What resources do we have?</a:t>
            </a:r>
          </a:p>
          <a:p>
            <a:pPr marL="514350" indent="-514350">
              <a:buFont typeface="+mj-lt"/>
              <a:buAutoNum type="arabicPeriod"/>
            </a:pPr>
            <a:r>
              <a:rPr lang="en-US" dirty="0" smtClean="0"/>
              <a:t> Why we chose a virtual space.</a:t>
            </a:r>
          </a:p>
          <a:p>
            <a:pPr marL="514350" indent="-514350">
              <a:buFont typeface="+mj-lt"/>
              <a:buAutoNum type="arabicPeriod"/>
            </a:pPr>
            <a:r>
              <a:rPr lang="en-US" dirty="0" smtClean="0"/>
              <a:t> Developing a virtual space.</a:t>
            </a:r>
          </a:p>
          <a:p>
            <a:pPr>
              <a:buFont typeface="Arial"/>
              <a:buChar char="•"/>
            </a:pP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749300"/>
          </a:xfrm>
        </p:spPr>
        <p:txBody>
          <a:bodyPr>
            <a:noAutofit/>
          </a:bodyPr>
          <a:lstStyle/>
          <a:p>
            <a:pPr eaLnBrk="1" hangingPunct="1">
              <a:defRPr/>
            </a:pPr>
            <a:r>
              <a:rPr lang="en-US" cap="none" dirty="0" smtClean="0">
                <a:latin typeface="Helvetica"/>
                <a:ea typeface="ＭＳ Ｐゴシック" pitchFamily="96" charset="-128"/>
                <a:cs typeface="Helvetica"/>
              </a:rPr>
              <a:t>THANK YOU</a:t>
            </a:r>
            <a:br>
              <a:rPr lang="en-US" cap="none" dirty="0" smtClean="0">
                <a:latin typeface="Helvetica"/>
                <a:ea typeface="ＭＳ Ｐゴシック" pitchFamily="96" charset="-128"/>
                <a:cs typeface="Helvetica"/>
              </a:rPr>
            </a:br>
            <a:r>
              <a:rPr lang="en-US" cap="none" dirty="0" smtClean="0">
                <a:latin typeface="Helvetica"/>
                <a:ea typeface="ＭＳ Ｐゴシック" pitchFamily="96" charset="-128"/>
                <a:cs typeface="Helvetica"/>
              </a:rPr>
              <a:t/>
            </a:r>
            <a:br>
              <a:rPr lang="en-US" cap="none" dirty="0" smtClean="0">
                <a:latin typeface="Helvetica"/>
                <a:ea typeface="ＭＳ Ｐゴシック" pitchFamily="96" charset="-128"/>
                <a:cs typeface="Helvetica"/>
              </a:rPr>
            </a:br>
            <a:endParaRPr lang="en-US" cap="none" dirty="0" smtClean="0">
              <a:latin typeface="Helvetica"/>
              <a:ea typeface="ＭＳ Ｐゴシック" pitchFamily="96" charset="-128"/>
              <a:cs typeface="Helvetica"/>
            </a:endParaRPr>
          </a:p>
        </p:txBody>
      </p:sp>
      <p:sp>
        <p:nvSpPr>
          <p:cNvPr id="8195" name="Rectangle 2"/>
          <p:cNvSpPr>
            <a:spLocks noChangeArrowheads="1"/>
          </p:cNvSpPr>
          <p:nvPr/>
        </p:nvSpPr>
        <p:spPr bwMode="auto">
          <a:xfrm>
            <a:off x="2286000" y="3024188"/>
            <a:ext cx="4572000" cy="830997"/>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dirty="0">
                <a:solidFill>
                  <a:prstClr val="black"/>
                </a:solidFill>
                <a:latin typeface="Helvetica"/>
                <a:ea typeface="ＭＳ Ｐゴシック" charset="-128"/>
                <a:cs typeface="Helvetica"/>
              </a:rPr>
              <a:t>Please remember to fill out the session evaluation form.</a:t>
            </a:r>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normAutofit/>
          </a:bodyPr>
          <a:lstStyle/>
          <a:p>
            <a:pPr algn="l"/>
            <a:r>
              <a:rPr lang="en-US" sz="3200" dirty="0" smtClean="0"/>
              <a:t>References</a:t>
            </a:r>
            <a:endParaRPr lang="en-US" sz="3200" dirty="0"/>
          </a:p>
        </p:txBody>
      </p:sp>
      <p:sp>
        <p:nvSpPr>
          <p:cNvPr id="3" name="Content Placeholder 2"/>
          <p:cNvSpPr>
            <a:spLocks noGrp="1"/>
          </p:cNvSpPr>
          <p:nvPr>
            <p:ph idx="1"/>
          </p:nvPr>
        </p:nvSpPr>
        <p:spPr>
          <a:xfrm>
            <a:off x="457200" y="999068"/>
            <a:ext cx="8229600" cy="5127096"/>
          </a:xfrm>
        </p:spPr>
        <p:txBody>
          <a:bodyPr>
            <a:normAutofit/>
          </a:bodyPr>
          <a:lstStyle/>
          <a:p>
            <a:pPr marL="457200" indent="-457200"/>
            <a:r>
              <a:rPr lang="en-US" sz="2000" dirty="0" smtClean="0"/>
              <a:t>Shea, T., </a:t>
            </a:r>
            <a:r>
              <a:rPr lang="en-US" sz="2000" dirty="0" err="1" smtClean="0"/>
              <a:t>Sherer</a:t>
            </a:r>
            <a:r>
              <a:rPr lang="en-US" sz="2000" dirty="0" smtClean="0"/>
              <a:t>, P., &amp; </a:t>
            </a:r>
            <a:r>
              <a:rPr lang="en-US" sz="2000" dirty="0" err="1" smtClean="0"/>
              <a:t>Kristensen</a:t>
            </a:r>
            <a:r>
              <a:rPr lang="en-US" sz="2000" dirty="0" smtClean="0"/>
              <a:t>, E. (2002). Harnessing the potential of online faculty development: Challenges and opportunities. In D. Lieberman (Ed.), </a:t>
            </a:r>
            <a:r>
              <a:rPr lang="en-US" sz="2000" i="1" dirty="0" smtClean="0"/>
              <a:t>To improve the academy</a:t>
            </a:r>
            <a:r>
              <a:rPr lang="en-US" sz="2000" dirty="0" smtClean="0"/>
              <a:t>, 20, (pp. 162–179). Bolton, MA: Anker.</a:t>
            </a:r>
          </a:p>
          <a:p>
            <a:pPr marL="457200" indent="-457200"/>
            <a:r>
              <a:rPr lang="en-US" sz="2000" dirty="0" err="1" smtClean="0"/>
              <a:t>Sherer</a:t>
            </a:r>
            <a:r>
              <a:rPr lang="en-US" sz="2000" dirty="0" smtClean="0"/>
              <a:t>, Pamela D. (2003). "Online communities of practice: A catalyst for faculty development". </a:t>
            </a:r>
            <a:r>
              <a:rPr lang="en-US" sz="2000" i="1" dirty="0" smtClean="0"/>
              <a:t>Innovative higher education (0742-5627)</a:t>
            </a:r>
            <a:r>
              <a:rPr lang="en-US" sz="2000" dirty="0" smtClean="0"/>
              <a:t>, 27 (3), </a:t>
            </a:r>
            <a:r>
              <a:rPr lang="en-US" sz="2000" dirty="0" err="1" smtClean="0"/>
              <a:t>p</a:t>
            </a:r>
            <a:r>
              <a:rPr lang="en-US" sz="2000" dirty="0" smtClean="0"/>
              <a:t>. 183.</a:t>
            </a:r>
          </a:p>
          <a:p>
            <a:pPr marL="457200" indent="-457200"/>
            <a:r>
              <a:rPr lang="en-US" sz="2000" dirty="0" smtClean="0"/>
              <a:t>U.S. Department of Health &amp; Human Services. (2006). </a:t>
            </a:r>
            <a:r>
              <a:rPr lang="en-US" sz="2000" i="1" dirty="0" smtClean="0"/>
              <a:t>Research-Based Web Design &amp; Usability Guidelines</a:t>
            </a:r>
            <a:r>
              <a:rPr lang="en-US" sz="2000" dirty="0" smtClean="0"/>
              <a:t>. Washington, DC: U.S. Government Printing Office. Retrieved http://</a:t>
            </a:r>
            <a:r>
              <a:rPr lang="en-US" sz="2000" dirty="0" err="1" smtClean="0"/>
              <a:t>www.usability.gov</a:t>
            </a:r>
            <a:r>
              <a:rPr lang="en-US" sz="2000" dirty="0" smtClean="0"/>
              <a:t>/guidelines/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 trying to reach?</a:t>
            </a:r>
            <a:endParaRPr lang="en-US" dirty="0"/>
          </a:p>
        </p:txBody>
      </p:sp>
      <p:sp>
        <p:nvSpPr>
          <p:cNvPr id="3" name="Content Placeholder 2"/>
          <p:cNvSpPr>
            <a:spLocks noGrp="1"/>
          </p:cNvSpPr>
          <p:nvPr>
            <p:ph sz="half" idx="1"/>
          </p:nvPr>
        </p:nvSpPr>
        <p:spPr/>
        <p:txBody>
          <a:bodyPr>
            <a:normAutofit/>
          </a:bodyPr>
          <a:lstStyle/>
          <a:p>
            <a:r>
              <a:rPr lang="en-US" dirty="0" smtClean="0"/>
              <a:t>INTERNAL</a:t>
            </a:r>
          </a:p>
          <a:p>
            <a:pPr>
              <a:buFont typeface="Arial"/>
              <a:buChar char="•"/>
            </a:pPr>
            <a:r>
              <a:rPr lang="en-US" sz="2500" dirty="0" smtClean="0"/>
              <a:t> Faculty members</a:t>
            </a:r>
          </a:p>
          <a:p>
            <a:pPr>
              <a:buFont typeface="Arial"/>
              <a:buChar char="•"/>
            </a:pPr>
            <a:r>
              <a:rPr lang="en-US" sz="2500" dirty="0" smtClean="0"/>
              <a:t> Faculty development staff</a:t>
            </a:r>
          </a:p>
          <a:p>
            <a:pPr>
              <a:buFont typeface="Arial"/>
              <a:buChar char="•"/>
            </a:pPr>
            <a:r>
              <a:rPr lang="en-US" sz="2500" dirty="0" smtClean="0"/>
              <a:t> Administration</a:t>
            </a:r>
          </a:p>
        </p:txBody>
      </p:sp>
      <p:sp>
        <p:nvSpPr>
          <p:cNvPr id="4" name="Content Placeholder 3"/>
          <p:cNvSpPr>
            <a:spLocks noGrp="1"/>
          </p:cNvSpPr>
          <p:nvPr>
            <p:ph sz="half" idx="2"/>
          </p:nvPr>
        </p:nvSpPr>
        <p:spPr/>
        <p:txBody>
          <a:bodyPr>
            <a:normAutofit/>
          </a:bodyPr>
          <a:lstStyle/>
          <a:p>
            <a:r>
              <a:rPr lang="en-US" dirty="0" smtClean="0"/>
              <a:t>EXTERNAL</a:t>
            </a:r>
          </a:p>
          <a:p>
            <a:pPr>
              <a:buFont typeface="Arial"/>
              <a:buChar char="•"/>
            </a:pPr>
            <a:r>
              <a:rPr lang="en-US" sz="2500" dirty="0" smtClean="0"/>
              <a:t> Potential employees</a:t>
            </a:r>
          </a:p>
          <a:p>
            <a:pPr>
              <a:buFont typeface="Arial"/>
              <a:buChar char="•"/>
            </a:pPr>
            <a:r>
              <a:rPr lang="en-US" sz="2500" dirty="0" smtClean="0"/>
              <a:t> Other universities</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spaces can we develop?</a:t>
            </a:r>
            <a:endParaRPr lang="en-US" dirty="0"/>
          </a:p>
        </p:txBody>
      </p:sp>
      <p:sp>
        <p:nvSpPr>
          <p:cNvPr id="3" name="Content Placeholder 2"/>
          <p:cNvSpPr>
            <a:spLocks noGrp="1"/>
          </p:cNvSpPr>
          <p:nvPr>
            <p:ph idx="1"/>
          </p:nvPr>
        </p:nvSpPr>
        <p:spPr/>
        <p:txBody>
          <a:bodyPr/>
          <a:lstStyle/>
          <a:p>
            <a:pPr>
              <a:buFont typeface="Arial"/>
              <a:buChar char="•"/>
            </a:pPr>
            <a:r>
              <a:rPr lang="en-US" dirty="0" smtClean="0"/>
              <a:t> Organizational space </a:t>
            </a:r>
          </a:p>
          <a:p>
            <a:pPr>
              <a:buFont typeface="Arial"/>
              <a:buChar char="•"/>
            </a:pPr>
            <a:r>
              <a:rPr lang="en-US" dirty="0" smtClean="0"/>
              <a:t> Physical space </a:t>
            </a:r>
          </a:p>
          <a:p>
            <a:pPr>
              <a:buFont typeface="Arial"/>
              <a:buChar char="•"/>
            </a:pPr>
            <a:r>
              <a:rPr lang="en-US" dirty="0" smtClean="0"/>
              <a:t> Virtual space</a:t>
            </a:r>
          </a:p>
          <a:p>
            <a:pPr>
              <a:buFont typeface="Arial"/>
              <a:buChar char="•"/>
            </a:pP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resources do we have?</a:t>
            </a:r>
            <a:endParaRPr lang="en-US" dirty="0"/>
          </a:p>
        </p:txBody>
      </p:sp>
      <p:sp>
        <p:nvSpPr>
          <p:cNvPr id="3" name="Content Placeholder 2"/>
          <p:cNvSpPr>
            <a:spLocks noGrp="1"/>
          </p:cNvSpPr>
          <p:nvPr>
            <p:ph idx="1"/>
          </p:nvPr>
        </p:nvSpPr>
        <p:spPr/>
        <p:txBody>
          <a:bodyPr/>
          <a:lstStyle/>
          <a:p>
            <a:pPr>
              <a:buFont typeface="Arial"/>
              <a:buChar char="•"/>
            </a:pPr>
            <a:r>
              <a:rPr lang="en-US" dirty="0" smtClean="0"/>
              <a:t> Set up time</a:t>
            </a:r>
          </a:p>
          <a:p>
            <a:pPr>
              <a:buFont typeface="Arial"/>
              <a:buChar char="•"/>
            </a:pPr>
            <a:r>
              <a:rPr lang="en-US" dirty="0" smtClean="0"/>
              <a:t> Continued investment</a:t>
            </a:r>
          </a:p>
          <a:p>
            <a:pPr>
              <a:buFont typeface="Arial"/>
              <a:buChar char="•"/>
            </a:pPr>
            <a:r>
              <a:rPr lang="en-US" dirty="0" smtClean="0"/>
              <a:t> People</a:t>
            </a:r>
          </a:p>
          <a:p>
            <a:pPr lvl="1">
              <a:buFont typeface="Arial"/>
              <a:buChar char="•"/>
            </a:pPr>
            <a:r>
              <a:rPr lang="en-US" dirty="0" smtClean="0"/>
              <a:t>Content experts</a:t>
            </a:r>
          </a:p>
          <a:p>
            <a:pPr lvl="1">
              <a:buFont typeface="Arial"/>
              <a:buChar char="•"/>
            </a:pPr>
            <a:r>
              <a:rPr lang="en-US" dirty="0" smtClean="0"/>
              <a:t>Technical experts</a:t>
            </a:r>
          </a:p>
          <a:p>
            <a:pPr lvl="1">
              <a:buFont typeface="Arial"/>
              <a:buChar char="•"/>
            </a:pPr>
            <a:r>
              <a:rPr lang="en-US" dirty="0" smtClean="0"/>
              <a:t>Enthusiasts</a:t>
            </a:r>
          </a:p>
          <a:p>
            <a:pPr lvl="1">
              <a:buFont typeface="Arial"/>
              <a:buChar char="•"/>
            </a:pPr>
            <a:r>
              <a:rPr lang="en-US" dirty="0" smtClean="0"/>
              <a:t>Administrative leaders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 considerations</a:t>
            </a:r>
            <a:endParaRPr lang="en-US" sz="2667" dirty="0"/>
          </a:p>
        </p:txBody>
      </p:sp>
      <p:graphicFrame>
        <p:nvGraphicFramePr>
          <p:cNvPr id="4" name="Content Placeholder 3"/>
          <p:cNvGraphicFramePr>
            <a:graphicFrameLocks noGrp="1"/>
          </p:cNvGraphicFramePr>
          <p:nvPr>
            <p:ph idx="1"/>
          </p:nvPr>
        </p:nvGraphicFramePr>
        <p:xfrm>
          <a:off x="457200" y="1413937"/>
          <a:ext cx="8229600" cy="4937760"/>
        </p:xfrm>
        <a:graphic>
          <a:graphicData uri="http://schemas.openxmlformats.org/drawingml/2006/table">
            <a:tbl>
              <a:tblPr firstRow="1" bandRow="1">
                <a:effectLst/>
                <a:tableStyleId>{5940675A-B579-460E-94D1-54222C63F5DA}</a:tableStyleId>
              </a:tblPr>
              <a:tblGrid>
                <a:gridCol w="5994400"/>
                <a:gridCol w="2235200"/>
              </a:tblGrid>
              <a:tr h="370840">
                <a:tc>
                  <a:txBody>
                    <a:bodyPr/>
                    <a:lstStyle/>
                    <a:p>
                      <a:pPr algn="ctr"/>
                      <a:r>
                        <a:rPr lang="en-US" sz="2400" dirty="0" smtClean="0">
                          <a:latin typeface="Franklin Gothic Medium"/>
                          <a:cs typeface="Franklin Gothic Medium"/>
                        </a:rPr>
                        <a:t>Short set</a:t>
                      </a:r>
                      <a:r>
                        <a:rPr lang="en-US" sz="2400" baseline="0" dirty="0" smtClean="0">
                          <a:latin typeface="Franklin Gothic Medium"/>
                          <a:cs typeface="Franklin Gothic Medium"/>
                        </a:rPr>
                        <a:t> up time</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High</a:t>
                      </a:r>
                      <a:r>
                        <a:rPr lang="en-US" sz="2400" baseline="0" dirty="0" smtClean="0">
                          <a:latin typeface="Franklin Gothic Medium"/>
                          <a:cs typeface="Franklin Gothic Medium"/>
                        </a:rPr>
                        <a:t> long-term investment</a:t>
                      </a:r>
                      <a:endParaRPr lang="en-US" sz="2400" dirty="0">
                        <a:latin typeface="Franklin Gothic Medium"/>
                        <a:cs typeface="Franklin Gothic Medium"/>
                      </a:endParaRP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Content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Technical experts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dirty="0" smtClean="0">
                          <a:latin typeface="Franklin Gothic Medium"/>
                          <a:cs typeface="Franklin Gothic Medium"/>
                        </a:rPr>
                        <a:t>Enthusiasts</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r h="370840">
                <a:tc>
                  <a:txBody>
                    <a:bodyPr/>
                    <a:lstStyle/>
                    <a:p>
                      <a:pPr algn="ctr"/>
                      <a:r>
                        <a:rPr lang="en-US" sz="2400" baseline="0" dirty="0" smtClean="0">
                          <a:latin typeface="Franklin Gothic Medium"/>
                          <a:cs typeface="Franklin Gothic Medium"/>
                        </a:rPr>
                        <a:t>Support from upper administration</a:t>
                      </a:r>
                    </a:p>
                  </a:txBody>
                  <a:tcPr anchor="ctr"/>
                </a:tc>
                <a:tc>
                  <a:txBody>
                    <a:bodyPr/>
                    <a:lstStyle/>
                    <a:p>
                      <a:pPr algn="ctr"/>
                      <a:endParaRPr lang="en-US" sz="2400" dirty="0" smtClean="0">
                        <a:latin typeface="Franklin Gothic Medium"/>
                        <a:cs typeface="Franklin Gothic Medium"/>
                      </a:endParaRPr>
                    </a:p>
                    <a:p>
                      <a:pPr algn="ctr"/>
                      <a:endParaRPr lang="en-US" sz="2400" dirty="0">
                        <a:latin typeface="Franklin Gothic Medium"/>
                        <a:cs typeface="Franklin Gothic Medium"/>
                      </a:endParaRPr>
                    </a:p>
                  </a:txBody>
                  <a:tcPr anchor="ctr"/>
                </a:tc>
              </a:tr>
            </a:tbl>
          </a:graphicData>
        </a:graphic>
      </p:graphicFrame>
      <p:pic>
        <p:nvPicPr>
          <p:cNvPr id="7" name="Picture 6" descr="Check Mark.png"/>
          <p:cNvPicPr>
            <a:picLocks noChangeAspect="1"/>
          </p:cNvPicPr>
          <p:nvPr/>
        </p:nvPicPr>
        <p:blipFill>
          <a:blip r:embed="rId3"/>
          <a:stretch>
            <a:fillRect/>
          </a:stretch>
        </p:blipFill>
        <p:spPr>
          <a:xfrm>
            <a:off x="7316788" y="1596499"/>
            <a:ext cx="438150" cy="396875"/>
          </a:xfrm>
          <a:prstGeom prst="rect">
            <a:avLst/>
          </a:prstGeom>
        </p:spPr>
      </p:pic>
      <p:pic>
        <p:nvPicPr>
          <p:cNvPr id="8" name="Picture 7" descr="Check Mark.png"/>
          <p:cNvPicPr>
            <a:picLocks noChangeAspect="1"/>
          </p:cNvPicPr>
          <p:nvPr/>
        </p:nvPicPr>
        <p:blipFill>
          <a:blip r:embed="rId3"/>
          <a:stretch>
            <a:fillRect/>
          </a:stretch>
        </p:blipFill>
        <p:spPr>
          <a:xfrm>
            <a:off x="7316788" y="2438404"/>
            <a:ext cx="438150" cy="396875"/>
          </a:xfrm>
          <a:prstGeom prst="rect">
            <a:avLst/>
          </a:prstGeom>
        </p:spPr>
      </p:pic>
      <p:pic>
        <p:nvPicPr>
          <p:cNvPr id="9" name="Picture 8" descr="Blue.png"/>
          <p:cNvPicPr>
            <a:picLocks noChangeAspect="1"/>
          </p:cNvPicPr>
          <p:nvPr/>
        </p:nvPicPr>
        <p:blipFill>
          <a:blip r:embed="rId4"/>
          <a:stretch>
            <a:fillRect/>
          </a:stretch>
        </p:blipFill>
        <p:spPr>
          <a:xfrm>
            <a:off x="7265989" y="3194159"/>
            <a:ext cx="568960" cy="568960"/>
          </a:xfrm>
          <a:prstGeom prst="rect">
            <a:avLst/>
          </a:prstGeom>
        </p:spPr>
      </p:pic>
      <p:pic>
        <p:nvPicPr>
          <p:cNvPr id="10" name="Picture 9" descr="Green.png"/>
          <p:cNvPicPr>
            <a:picLocks noChangeAspect="1"/>
          </p:cNvPicPr>
          <p:nvPr/>
        </p:nvPicPr>
        <p:blipFill>
          <a:blip r:embed="rId5"/>
          <a:stretch>
            <a:fillRect/>
          </a:stretch>
        </p:blipFill>
        <p:spPr>
          <a:xfrm>
            <a:off x="7265989" y="4006964"/>
            <a:ext cx="568960" cy="568960"/>
          </a:xfrm>
          <a:prstGeom prst="rect">
            <a:avLst/>
          </a:prstGeom>
        </p:spPr>
      </p:pic>
      <p:pic>
        <p:nvPicPr>
          <p:cNvPr id="11" name="Picture 10" descr="Red.png"/>
          <p:cNvPicPr>
            <a:picLocks noChangeAspect="1"/>
          </p:cNvPicPr>
          <p:nvPr/>
        </p:nvPicPr>
        <p:blipFill>
          <a:blip r:embed="rId6"/>
          <a:stretch>
            <a:fillRect/>
          </a:stretch>
        </p:blipFill>
        <p:spPr>
          <a:xfrm>
            <a:off x="7265989" y="4825475"/>
            <a:ext cx="568960" cy="568960"/>
          </a:xfrm>
          <a:prstGeom prst="rect">
            <a:avLst/>
          </a:prstGeom>
        </p:spPr>
      </p:pic>
      <p:pic>
        <p:nvPicPr>
          <p:cNvPr id="12" name="Picture 11" descr="Yellow.png"/>
          <p:cNvPicPr>
            <a:picLocks noChangeAspect="1"/>
          </p:cNvPicPr>
          <p:nvPr/>
        </p:nvPicPr>
        <p:blipFill>
          <a:blip r:embed="rId7"/>
          <a:stretch>
            <a:fillRect/>
          </a:stretch>
        </p:blipFill>
        <p:spPr>
          <a:xfrm>
            <a:off x="7265989" y="5665368"/>
            <a:ext cx="568960" cy="568960"/>
          </a:xfrm>
          <a:prstGeom prst="rect">
            <a:avLst/>
          </a:prstGeom>
        </p:spPr>
      </p:pic>
      <p:sp>
        <p:nvSpPr>
          <p:cNvPr id="13" name="TextBox 12"/>
          <p:cNvSpPr txBox="1"/>
          <p:nvPr/>
        </p:nvSpPr>
        <p:spPr>
          <a:xfrm>
            <a:off x="457200" y="6470228"/>
            <a:ext cx="8229600" cy="369332"/>
          </a:xfrm>
          <a:prstGeom prst="rect">
            <a:avLst/>
          </a:prstGeom>
          <a:noFill/>
        </p:spPr>
        <p:txBody>
          <a:bodyPr wrap="square" rtlCol="0">
            <a:spAutoFit/>
          </a:bodyPr>
          <a:lstStyle/>
          <a:p>
            <a:r>
              <a:rPr lang="en-US" dirty="0" smtClean="0">
                <a:latin typeface="Franklin Gothic Medium"/>
                <a:cs typeface="Franklin Gothic Medium"/>
              </a:rPr>
              <a:t>Sources: (</a:t>
            </a:r>
            <a:r>
              <a:rPr lang="en-US" dirty="0" err="1" smtClean="0">
                <a:latin typeface="Franklin Gothic Medium"/>
                <a:cs typeface="Franklin Gothic Medium"/>
              </a:rPr>
              <a:t>Sherer</a:t>
            </a:r>
            <a:r>
              <a:rPr lang="en-US" dirty="0" smtClean="0">
                <a:latin typeface="Franklin Gothic Medium"/>
                <a:cs typeface="Franklin Gothic Medium"/>
              </a:rPr>
              <a:t>, 2003)</a:t>
            </a:r>
            <a:endParaRPr lang="en-US" dirty="0">
              <a:latin typeface="Franklin Gothic Medium"/>
              <a:cs typeface="Franklin Gothic Medium"/>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we chose a virtual space</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2666</TotalTime>
  <Words>1984</Words>
  <Application>Microsoft Office PowerPoint</Application>
  <PresentationFormat>On-screen Show (4:3)</PresentationFormat>
  <Paragraphs>301</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COLLABORATION IN BUILDING A VIRTUAL TEACHING CENTER</vt:lpstr>
      <vt:lpstr>Today’s Agenda</vt:lpstr>
      <vt:lpstr>Objectives</vt:lpstr>
      <vt:lpstr>Part 1 – Assessment of Resources</vt:lpstr>
      <vt:lpstr>Who are we trying to reach?</vt:lpstr>
      <vt:lpstr>What spaces can we develop?</vt:lpstr>
      <vt:lpstr>What resources do we have?</vt:lpstr>
      <vt:lpstr>Resource considerations</vt:lpstr>
      <vt:lpstr>Why we chose a virtual space</vt:lpstr>
      <vt:lpstr>Slide 10</vt:lpstr>
      <vt:lpstr>Slide 11</vt:lpstr>
      <vt:lpstr>Why we chose a virtual space</vt:lpstr>
      <vt:lpstr>Developing a virtual space</vt:lpstr>
      <vt:lpstr>Developing a virtual space – Social media</vt:lpstr>
      <vt:lpstr>Slide 15</vt:lpstr>
      <vt:lpstr>Slide 16</vt:lpstr>
      <vt:lpstr>Slide 17</vt:lpstr>
      <vt:lpstr>Developing a virtual space – Wikis</vt:lpstr>
      <vt:lpstr>Slide 19</vt:lpstr>
      <vt:lpstr>Developing a virtual space – Basic website link farm</vt:lpstr>
      <vt:lpstr>Developing a virtual space – Basic website with local content</vt:lpstr>
      <vt:lpstr>Slide 22</vt:lpstr>
      <vt:lpstr>Slide 23</vt:lpstr>
      <vt:lpstr>Developing a virtual space – Interactive locally driven website</vt:lpstr>
      <vt:lpstr>Slide 25</vt:lpstr>
      <vt:lpstr>Slide 26</vt:lpstr>
      <vt:lpstr>Assessing your own needs</vt:lpstr>
      <vt:lpstr>Part 2 - Building</vt:lpstr>
      <vt:lpstr>When to create and when to connect</vt:lpstr>
      <vt:lpstr>When connecting remember…</vt:lpstr>
      <vt:lpstr>Contributors</vt:lpstr>
      <vt:lpstr>Collaboration process</vt:lpstr>
      <vt:lpstr>Slide 33</vt:lpstr>
      <vt:lpstr>Assessing the successes</vt:lpstr>
      <vt:lpstr>Slide 35</vt:lpstr>
      <vt:lpstr>Slide 36</vt:lpstr>
      <vt:lpstr>Next steps: Is the virtual center enough?</vt:lpstr>
      <vt:lpstr>Slide 38</vt:lpstr>
      <vt:lpstr>Slide 39</vt:lpstr>
      <vt:lpstr>THANK YOU  </vt:lpstr>
      <vt:lpstr>References</vt:lpstr>
    </vt:vector>
  </TitlesOfParts>
  <Company>DePaul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DEVELOPING NATIONS: ILLITERACY</dc:title>
  <dc:creator>Todd Diemer</dc:creator>
  <cp:lastModifiedBy>TDIEMER</cp:lastModifiedBy>
  <cp:revision>380</cp:revision>
  <dcterms:created xsi:type="dcterms:W3CDTF">2010-03-08T15:39:49Z</dcterms:created>
  <dcterms:modified xsi:type="dcterms:W3CDTF">2010-03-15T17:26:43Z</dcterms:modified>
</cp:coreProperties>
</file>