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8" r:id="rId10"/>
    <p:sldId id="276" r:id="rId11"/>
    <p:sldId id="271" r:id="rId12"/>
    <p:sldId id="273" r:id="rId13"/>
    <p:sldId id="272" r:id="rId14"/>
    <p:sldId id="274" r:id="rId15"/>
    <p:sldId id="269" r:id="rId16"/>
    <p:sldId id="275" r:id="rId17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14" autoAdjust="0"/>
  </p:normalViewPr>
  <p:slideViewPr>
    <p:cSldViewPr>
      <p:cViewPr varScale="1">
        <p:scale>
          <a:sx n="69" d="100"/>
          <a:sy n="69" d="100"/>
        </p:scale>
        <p:origin x="-175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507" y="1781"/>
      </p:cViewPr>
      <p:guideLst>
        <p:guide orient="horz" pos="290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E3B2-5723-484A-BC38-F9D80ADF0A23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E1B2-E691-499D-A0A2-2AC37779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0B43-0AFC-490F-B6AE-CBD481618B2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0205-B575-4743-B9DF-4872D427D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UN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7E2-FA5B-42B0-8734-04259193301B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Updating the Value Proposition: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Services to Define Your IT Organization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3434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Mark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Askren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CIO, University of Nebraska – Lincoln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Kimberly Harper – Director </a:t>
            </a:r>
            <a:r>
              <a:rPr lang="en-US" sz="2400" smtClean="0"/>
              <a:t>of Finance &amp; Portfolio </a:t>
            </a:r>
            <a:r>
              <a:rPr lang="en-US" sz="2400" dirty="0" smtClean="0"/>
              <a:t>Management, </a:t>
            </a:r>
            <a:br>
              <a:rPr lang="en-US" sz="2400" dirty="0" smtClean="0"/>
            </a:br>
            <a:r>
              <a:rPr lang="en-US" sz="2400" dirty="0" smtClean="0"/>
              <a:t>University of Nebraska – Central Administration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Key 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Decisions to continue, discontinue or develop new services have wide-spread implications</a:t>
            </a:r>
          </a:p>
          <a:p>
            <a:r>
              <a:rPr lang="en-US" dirty="0" smtClean="0"/>
              <a:t>Services inventorying and management is a long-term commitment 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Moving from team-focus to service-focus</a:t>
            </a:r>
          </a:p>
          <a:p>
            <a:pPr lvl="1"/>
            <a:r>
              <a:rPr lang="en-US" dirty="0" smtClean="0"/>
              <a:t>Resource-facing vs. Customer-facing services</a:t>
            </a:r>
          </a:p>
          <a:p>
            <a:pPr lvl="1"/>
            <a:r>
              <a:rPr lang="en-US" dirty="0" smtClean="0"/>
              <a:t>Not getting trapped by what you know</a:t>
            </a:r>
          </a:p>
          <a:p>
            <a:pPr lvl="1"/>
            <a:r>
              <a:rPr lang="en-US" dirty="0" smtClean="0"/>
              <a:t>Drawing lines in the sand</a:t>
            </a:r>
          </a:p>
          <a:p>
            <a:pPr lvl="1"/>
            <a:r>
              <a:rPr lang="en-US" dirty="0" smtClean="0"/>
              <a:t>Staff buy-in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5616575" cy="244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Improve </a:t>
            </a:r>
          </a:p>
          <a:p>
            <a:pPr>
              <a:buNone/>
            </a:pPr>
            <a:r>
              <a:rPr lang="en-US" sz="3000" dirty="0" smtClean="0"/>
              <a:t>communication </a:t>
            </a:r>
          </a:p>
          <a:p>
            <a:pPr>
              <a:buNone/>
            </a:pPr>
            <a:r>
              <a:rPr lang="en-US" sz="3000" dirty="0" smtClean="0"/>
              <a:t>and understanding: </a:t>
            </a:r>
          </a:p>
          <a:p>
            <a:pPr>
              <a:buNone/>
              <a:tabLst>
                <a:tab pos="3776663" algn="r"/>
              </a:tabLst>
            </a:pPr>
            <a:r>
              <a:rPr lang="en-US" dirty="0" smtClean="0"/>
              <a:t>		</a:t>
            </a:r>
            <a:r>
              <a:rPr lang="en-US" sz="3000" i="1" dirty="0" smtClean="0"/>
              <a:t>For Executive Leadership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066800"/>
            <a:ext cx="4198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Improve communication and understanding:</a:t>
            </a:r>
          </a:p>
          <a:p>
            <a:pPr>
              <a:buNone/>
              <a:tabLst>
                <a:tab pos="3776663" algn="r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For Customers</a:t>
            </a:r>
          </a:p>
          <a:p>
            <a:pPr>
              <a:spcBef>
                <a:spcPts val="0"/>
              </a:spcBef>
              <a:buNone/>
              <a:tabLst>
                <a:tab pos="3776663" algn="r"/>
              </a:tabLst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Key services provide the </a:t>
            </a:r>
            <a:br>
              <a:rPr lang="en-US" sz="2400" dirty="0" smtClean="0"/>
            </a:br>
            <a:r>
              <a:rPr lang="en-US" sz="2400" dirty="0" smtClean="0"/>
              <a:t>framework for redesigning </a:t>
            </a:r>
            <a:br>
              <a:rPr lang="en-US" sz="2400" dirty="0" smtClean="0"/>
            </a:br>
            <a:r>
              <a:rPr lang="en-US" sz="2400" dirty="0" smtClean="0"/>
              <a:t>UNL’s web site</a:t>
            </a:r>
          </a:p>
        </p:txBody>
      </p:sp>
      <p:pic>
        <p:nvPicPr>
          <p:cNvPr id="5" name="Picture 4" descr="before nav.png"/>
          <p:cNvPicPr>
            <a:picLocks noChangeAspect="1"/>
          </p:cNvPicPr>
          <p:nvPr/>
        </p:nvPicPr>
        <p:blipFill>
          <a:blip r:embed="rId3" cstate="print"/>
          <a:srcRect l="2681" r="4388" b="27692"/>
          <a:stretch>
            <a:fillRect/>
          </a:stretch>
        </p:blipFill>
        <p:spPr>
          <a:xfrm>
            <a:off x="4038600" y="1524000"/>
            <a:ext cx="4953000" cy="2238375"/>
          </a:xfrm>
          <a:prstGeom prst="rect">
            <a:avLst/>
          </a:prstGeom>
        </p:spPr>
      </p:pic>
      <p:pic>
        <p:nvPicPr>
          <p:cNvPr id="6" name="Picture 5" descr="afterNavigation.png"/>
          <p:cNvPicPr>
            <a:picLocks noChangeAspect="1"/>
          </p:cNvPicPr>
          <p:nvPr/>
        </p:nvPicPr>
        <p:blipFill>
          <a:blip r:embed="rId4" cstate="print"/>
          <a:srcRect l="2341" r="7276" b="37393"/>
          <a:stretch>
            <a:fillRect/>
          </a:stretch>
        </p:blipFill>
        <p:spPr>
          <a:xfrm>
            <a:off x="955889" y="3906239"/>
            <a:ext cx="6511711" cy="279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Bent Arrow 9"/>
          <p:cNvSpPr/>
          <p:nvPr/>
        </p:nvSpPr>
        <p:spPr>
          <a:xfrm rot="10800000">
            <a:off x="7696200" y="3962400"/>
            <a:ext cx="838200" cy="1219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776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Practical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Enable Efficiency and Collaboration</a:t>
            </a:r>
          </a:p>
          <a:p>
            <a:r>
              <a:rPr lang="en-US" dirty="0" smtClean="0"/>
              <a:t>Services are helping redefine campus-wide IT resources allocation &amp; assess cost savings and greater efficiencies</a:t>
            </a:r>
          </a:p>
          <a:p>
            <a:r>
              <a:rPr lang="en-US" dirty="0" smtClean="0"/>
              <a:t>Framework is key to looking at system-wide collaboration opportunities and community projects with Higher Ed IT organizations in the </a:t>
            </a:r>
            <a:r>
              <a:rPr lang="en-US" dirty="0" err="1" smtClean="0"/>
              <a:t>BigTen</a:t>
            </a:r>
            <a:r>
              <a:rPr lang="en-US" dirty="0" smtClean="0"/>
              <a:t> CIC, and on a national basis.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Practical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dirty="0" smtClean="0"/>
              <a:t>Strategic Planning &amp; Decision Making</a:t>
            </a:r>
          </a:p>
          <a:p>
            <a:r>
              <a:rPr lang="en-US" dirty="0" smtClean="0"/>
              <a:t>Enables evaluation of how each service is aligned and supports overarching University initiatives.</a:t>
            </a:r>
          </a:p>
          <a:p>
            <a:r>
              <a:rPr lang="en-US" dirty="0" smtClean="0"/>
              <a:t>Enables understanding of how changes in IT services impact the University </a:t>
            </a:r>
            <a:br>
              <a:rPr lang="en-US" dirty="0" smtClean="0"/>
            </a:br>
            <a:r>
              <a:rPr lang="en-US" sz="2400" dirty="0" smtClean="0"/>
              <a:t>(e.g., what functionality is affected, which customers are affected, does it have a global impact or is it focused to a small community)</a:t>
            </a:r>
          </a:p>
          <a:p>
            <a:r>
              <a:rPr lang="en-US" dirty="0" smtClean="0"/>
              <a:t>Enables more accurate and timely analysis of alternatives</a:t>
            </a:r>
          </a:p>
          <a:p>
            <a:r>
              <a:rPr lang="en-US" dirty="0" smtClean="0"/>
              <a:t>Re-evaluation of service offerings </a:t>
            </a:r>
            <a:br>
              <a:rPr lang="en-US" dirty="0" smtClean="0"/>
            </a:br>
            <a:r>
              <a:rPr lang="en-US" sz="2400" dirty="0" smtClean="0"/>
              <a:t>(create new, retire existing, combine, branch,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Practical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dirty="0" smtClean="0"/>
              <a:t>Continual Improvement</a:t>
            </a:r>
          </a:p>
          <a:p>
            <a:r>
              <a:rPr lang="en-US" dirty="0" smtClean="0"/>
              <a:t>Identifying and managing to performance metrics</a:t>
            </a:r>
          </a:p>
          <a:p>
            <a:r>
              <a:rPr lang="en-US" dirty="0" smtClean="0"/>
              <a:t>Establishing Service Level Agreements (setting and managing expectations)</a:t>
            </a:r>
          </a:p>
          <a:p>
            <a:r>
              <a:rPr lang="en-US" dirty="0" smtClean="0"/>
              <a:t>Developing Service Catalog and Request Processes</a:t>
            </a:r>
          </a:p>
          <a:p>
            <a:r>
              <a:rPr lang="en-US" dirty="0" smtClean="0"/>
              <a:t>Implement ongoing customer feedback process</a:t>
            </a:r>
          </a:p>
          <a:p>
            <a:r>
              <a:rPr lang="en-US" dirty="0" smtClean="0"/>
              <a:t>Evaluation of services and definitions is never </a:t>
            </a:r>
            <a:r>
              <a:rPr lang="en-US" b="1" i="1" dirty="0" smtClean="0"/>
              <a:t>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900" dirty="0" smtClean="0"/>
          </a:p>
          <a:p>
            <a:pPr algn="ctr">
              <a:buNone/>
            </a:pPr>
            <a:r>
              <a:rPr lang="en-US" sz="3900" dirty="0" smtClean="0"/>
              <a:t>Mark </a:t>
            </a:r>
            <a:r>
              <a:rPr lang="en-US" sz="3900" dirty="0" err="1" smtClean="0"/>
              <a:t>Askren</a:t>
            </a:r>
            <a:endParaRPr lang="en-US" sz="3900" dirty="0" smtClean="0"/>
          </a:p>
          <a:p>
            <a:pPr algn="ctr">
              <a:buNone/>
            </a:pPr>
            <a:r>
              <a:rPr lang="en-US" smtClean="0"/>
              <a:t>maskren2@unl.edu</a:t>
            </a:r>
            <a:endParaRPr lang="en-US" dirty="0" smtClean="0"/>
          </a:p>
          <a:p>
            <a:pPr algn="ctr">
              <a:buNone/>
            </a:pPr>
            <a:endParaRPr lang="en-US" sz="3900" dirty="0" smtClean="0"/>
          </a:p>
          <a:p>
            <a:pPr algn="ctr">
              <a:buNone/>
            </a:pPr>
            <a:r>
              <a:rPr lang="en-US" sz="3900" dirty="0" smtClean="0"/>
              <a:t>Kimberly Harper</a:t>
            </a:r>
          </a:p>
          <a:p>
            <a:pPr algn="ctr">
              <a:buNone/>
            </a:pPr>
            <a:r>
              <a:rPr lang="en-US" dirty="0" smtClean="0"/>
              <a:t>kkharper@nebraska.edu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553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Impetus – Budget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Experiencing pressure from both sides:</a:t>
            </a:r>
          </a:p>
          <a:p>
            <a:r>
              <a:rPr lang="en-US" dirty="0" smtClean="0"/>
              <a:t>Demand for IT services grows, while resources stay the same or decrease (“new normal”)</a:t>
            </a:r>
          </a:p>
          <a:p>
            <a:pPr>
              <a:buNone/>
            </a:pPr>
            <a:r>
              <a:rPr lang="en-US" sz="3600" dirty="0" smtClean="0"/>
              <a:t>Challenge is how to:</a:t>
            </a:r>
          </a:p>
          <a:p>
            <a:r>
              <a:rPr lang="en-US" dirty="0" smtClean="0"/>
              <a:t>Further cut already reduced </a:t>
            </a:r>
            <a:br>
              <a:rPr lang="en-US" dirty="0" smtClean="0"/>
            </a:br>
            <a:r>
              <a:rPr lang="en-US" dirty="0" smtClean="0"/>
              <a:t>budgets</a:t>
            </a:r>
          </a:p>
          <a:p>
            <a:r>
              <a:rPr lang="en-US" dirty="0" smtClean="0"/>
              <a:t>Continue to produce core </a:t>
            </a:r>
            <a:br>
              <a:rPr lang="en-US" dirty="0" smtClean="0"/>
            </a:br>
            <a:r>
              <a:rPr lang="en-US" dirty="0" smtClean="0"/>
              <a:t>mission services and innovation</a:t>
            </a:r>
            <a:br>
              <a:rPr lang="en-US" dirty="0" smtClean="0"/>
            </a:br>
            <a:r>
              <a:rPr lang="en-US" dirty="0" smtClean="0"/>
              <a:t>to meet increasing demand</a:t>
            </a:r>
          </a:p>
        </p:txBody>
      </p:sp>
      <p:pic>
        <p:nvPicPr>
          <p:cNvPr id="39" name="Picture 31" descr="C:\Documents and Settings\kharper\Local Settings\Temporary Internet Files\Content.IE5\I1OMC1YP\MP9003870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3727"/>
            <a:ext cx="2286000" cy="3204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553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Re-evaluation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dirty="0" smtClean="0"/>
              <a:t>Our Goals</a:t>
            </a:r>
          </a:p>
          <a:p>
            <a:r>
              <a:rPr lang="en-US" dirty="0" smtClean="0"/>
              <a:t>Create a better understanding of our IT organizations (including within our organizations)</a:t>
            </a:r>
          </a:p>
          <a:p>
            <a:r>
              <a:rPr lang="en-US" dirty="0" smtClean="0"/>
              <a:t>Validate that our priorities are aligned and  funding justified</a:t>
            </a:r>
          </a:p>
          <a:p>
            <a:r>
              <a:rPr lang="en-US" dirty="0" smtClean="0"/>
              <a:t>Identify efficiency &amp; collaborative opportunities</a:t>
            </a:r>
          </a:p>
          <a:p>
            <a:r>
              <a:rPr lang="en-US" dirty="0" smtClean="0"/>
              <a:t>Improve strategic planning &amp; decision-making, and invest accordingly</a:t>
            </a:r>
          </a:p>
          <a:p>
            <a:r>
              <a:rPr lang="en-US" dirty="0" smtClean="0"/>
              <a:t>Weather the storm</a:t>
            </a:r>
          </a:p>
          <a:p>
            <a:r>
              <a:rPr lang="en-US" dirty="0" smtClean="0"/>
              <a:t>Identify opportunities for improvement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Scope</a:t>
            </a:r>
          </a:p>
          <a:p>
            <a:r>
              <a:rPr lang="en-US" dirty="0" smtClean="0"/>
              <a:t>Identify all services provided to both internal and external customers.  </a:t>
            </a:r>
          </a:p>
          <a:p>
            <a:r>
              <a:rPr lang="en-US" dirty="0" smtClean="0"/>
              <a:t>Identify all assets that support each service </a:t>
            </a:r>
            <a:br>
              <a:rPr lang="en-US" dirty="0" smtClean="0"/>
            </a:br>
            <a:r>
              <a:rPr lang="en-US" sz="2000" dirty="0" smtClean="0"/>
              <a:t>(e.g., software, applications, operating systems, hardware maintenance, connectivity charges, materials, contract charges, personnel)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customers who utilize each service.</a:t>
            </a:r>
          </a:p>
          <a:p>
            <a:r>
              <a:rPr lang="en-US" dirty="0" smtClean="0"/>
              <a:t>Identify total cost of all assets associated with each service.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Methodology</a:t>
            </a:r>
          </a:p>
          <a:p>
            <a:r>
              <a:rPr lang="en-US" dirty="0" smtClean="0"/>
              <a:t>Consultant-led staff interviews</a:t>
            </a:r>
          </a:p>
          <a:p>
            <a:r>
              <a:rPr lang="en-US" dirty="0" smtClean="0"/>
              <a:t>Development of service offering categories, descriptions and characteristics</a:t>
            </a:r>
          </a:p>
          <a:p>
            <a:r>
              <a:rPr lang="en-US" dirty="0" smtClean="0"/>
              <a:t>Development of financial cost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Outcome</a:t>
            </a:r>
            <a:r>
              <a:rPr lang="en-US" b="1" dirty="0" smtClean="0"/>
              <a:t> – </a:t>
            </a:r>
            <a:r>
              <a:rPr lang="en-US" dirty="0" smtClean="0"/>
              <a:t>Identified Service Offerings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0400" y="2971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Access &amp; Security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4648200"/>
            <a:ext cx="1295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Enterprise Information Systems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2209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Hardware &amp; Software Support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1752600" y="2209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E-Mail, Communication &amp; Collaboration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2209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Management &amp; Analytics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2971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Internet &amp; Network Connectivity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1752600" y="2971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IT Governance &amp; Service Management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3733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Training &amp; Community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1752600" y="4648200"/>
            <a:ext cx="1295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Printing, Forms &amp; Output Management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0400" y="4648200"/>
            <a:ext cx="1295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Web Development Support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676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CSN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1676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UNL</a:t>
            </a:r>
            <a:endParaRPr lang="en-US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00" y="2971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Access &amp; Security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6172200" y="54864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Technology Innovation Support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00" y="2209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Hardware, Hosting &amp; Storage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6172200" y="2209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E-Mail, Communication &amp; Collaboration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4724400" y="2209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Management &amp; Analytics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724400" y="2971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Internet, Phone &amp; Network Communications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6172200" y="2971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IT Governance &amp; Service Management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6172200" y="3733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Training &amp; Community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4724400" y="46482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Classroom, Lab &amp; Instructional Resources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72200" y="46482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Consulting &amp; Project Management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20000" y="54864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Technology Sales &amp; Repairs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20000" y="46482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Development, Integration &amp; Support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Outcome</a:t>
            </a:r>
            <a:r>
              <a:rPr lang="en-US" b="1" dirty="0" smtClean="0"/>
              <a:t> – </a:t>
            </a:r>
            <a:r>
              <a:rPr lang="en-US" dirty="0" smtClean="0"/>
              <a:t>Define Service Offering Attributes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754"/>
          <a:stretch>
            <a:fillRect/>
          </a:stretch>
        </p:blipFill>
        <p:spPr bwMode="auto">
          <a:xfrm>
            <a:off x="1812925" y="1676400"/>
            <a:ext cx="6645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Teams that Provide Services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Services require cross functional contributions (break out of “silo” thinking)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1600200"/>
            <a:ext cx="81311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Key 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Using IT services as the value definition is more effective than the traditional organization structure and major projects view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2400" u="sng" dirty="0" smtClean="0"/>
              <a:t>Traditional IT becomes Service Oriented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124200"/>
          <a:ext cx="70866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/>
                <a:gridCol w="1240155"/>
                <a:gridCol w="3011805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focus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focus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“Fire-fighting”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Preventative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Reactive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Proactive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Centralized, done in-house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Distributed,</a:t>
                      </a:r>
                      <a:r>
                        <a:rPr lang="en-US" sz="1600" baseline="0" dirty="0" smtClean="0"/>
                        <a:t> sourced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Isolated, silos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Integrated, enterprise-wide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“One</a:t>
                      </a:r>
                      <a:r>
                        <a:rPr lang="en-US" sz="1600" baseline="0" dirty="0" smtClean="0"/>
                        <a:t> off”, ad hoc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Repeatable, accountable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Informal processes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Formal best practices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 internal perspective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perspective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Operational specific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 orientation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886200" y="3249168"/>
            <a:ext cx="990600" cy="2846832"/>
          </a:xfrm>
          <a:prstGeom prst="rightArrow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590</Words>
  <Application>Microsoft Office PowerPoint</Application>
  <PresentationFormat>On-screen Show (4:3)</PresentationFormat>
  <Paragraphs>149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Updating the Value Proposition:</vt:lpstr>
      <vt:lpstr>The Impetus – Budget Crisis</vt:lpstr>
      <vt:lpstr>Re-evaluation</vt:lpstr>
      <vt:lpstr>An Approach: Services Inventory</vt:lpstr>
      <vt:lpstr>An Approach: Services Inventory</vt:lpstr>
      <vt:lpstr>An Approach: Services Inventory</vt:lpstr>
      <vt:lpstr>An Approach: Services Inventory</vt:lpstr>
      <vt:lpstr>An Approach: Services Inventory</vt:lpstr>
      <vt:lpstr>The Key Lessons Learned</vt:lpstr>
      <vt:lpstr>The Key Lessons Learned</vt:lpstr>
      <vt:lpstr>Positive Outcomes</vt:lpstr>
      <vt:lpstr>Positive Outcomes</vt:lpstr>
      <vt:lpstr>Practical Outcomes</vt:lpstr>
      <vt:lpstr>Practical Outcomes</vt:lpstr>
      <vt:lpstr>Practical Outcomes</vt:lpstr>
      <vt:lpstr>Contact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the Value Proposition:</dc:title>
  <dc:creator>Kimberly K. G. Harper</dc:creator>
  <cp:lastModifiedBy>Kimberly K. G. Harper</cp:lastModifiedBy>
  <cp:revision>25</cp:revision>
  <dcterms:created xsi:type="dcterms:W3CDTF">2011-01-07T21:39:37Z</dcterms:created>
  <dcterms:modified xsi:type="dcterms:W3CDTF">2011-03-16T15:43:11Z</dcterms:modified>
</cp:coreProperties>
</file>