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71" r:id="rId9"/>
    <p:sldId id="265" r:id="rId10"/>
    <p:sldId id="266" r:id="rId11"/>
    <p:sldId id="261" r:id="rId12"/>
    <p:sldId id="262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3300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461FF-730A-43E4-B5A8-21743E93D694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E913E-1D0B-435B-8E5E-BB9885105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13E-1D0B-435B-8E5E-BB9885105D7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263B42-EB0C-4910-A3A7-6680473B27FB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1808E2-EA53-4C41-A28C-EB57090E1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“They Really Need to See Me!”</a:t>
            </a:r>
            <a:b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Realities of Teaching Faculty to Teach Online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489201"/>
            <a:ext cx="6400800" cy="634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Midwest Educause 2011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33595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Edward R.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Kinley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(AWOL)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Assoc. VP for Academic Affairs &amp; CIO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Indiana State University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Kelly Wilkinson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Director, Center for Instruction Research &amp; Technology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Indiana State University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V’Ger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8077200" cy="1473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Spock explained:  “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V’Ger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is…evolving, learning, searching, instinctively needing… It knows only that it needs, Commander.  But like so many of us, it does not know what”;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V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438400"/>
            <a:ext cx="1828800" cy="743712"/>
          </a:xfrm>
          <a:prstGeom prst="rect">
            <a:avLst/>
          </a:prstGeom>
        </p:spPr>
      </p:pic>
      <p:pic>
        <p:nvPicPr>
          <p:cNvPr id="5" name="Picture 4" descr="world_gl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47800"/>
            <a:ext cx="2667000" cy="2667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33800" y="2514600"/>
            <a:ext cx="914400" cy="381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524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Translate Our Knowledge of Learning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872" y="2233597"/>
            <a:ext cx="6400800" cy="1473200"/>
          </a:xfrm>
        </p:spPr>
        <p:txBody>
          <a:bodyPr/>
          <a:lstStyle/>
          <a:p>
            <a:pPr marL="342900" indent="-342900" algn="l">
              <a:buClr>
                <a:schemeClr val="bg1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Effective Engagement </a:t>
            </a:r>
          </a:p>
          <a:p>
            <a:pPr marL="342900" indent="-342900" algn="l">
              <a:buClr>
                <a:schemeClr val="bg1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Operationalize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3676829"/>
            <a:ext cx="2133600" cy="1221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69783"/>
            <a:ext cx="1622319" cy="2425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667000" y="4135162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3174" y="3702972"/>
            <a:ext cx="3086308" cy="1250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6531864" y="4230066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5562600"/>
            <a:ext cx="1143000" cy="1143000"/>
            <a:chOff x="2286000" y="5181600"/>
            <a:chExt cx="1448349" cy="1524000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0" y="5181600"/>
              <a:ext cx="1448349" cy="1524000"/>
              <a:chOff x="2209800" y="5334000"/>
              <a:chExt cx="1448349" cy="1524000"/>
            </a:xfrm>
          </p:grpSpPr>
          <p:pic>
            <p:nvPicPr>
              <p:cNvPr id="9" name="Picture 8" descr="box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62200" y="5609569"/>
                <a:ext cx="1295949" cy="1248431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2209800" y="5334000"/>
                <a:ext cx="1447800" cy="1524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0" idx="1"/>
                <a:endCxn id="10" idx="5"/>
              </p:cNvCxnSpPr>
              <p:nvPr/>
            </p:nvCxnSpPr>
            <p:spPr>
              <a:xfrm rot="16200000" flipH="1">
                <a:off x="2394884" y="5584126"/>
                <a:ext cx="1077632" cy="102374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rot="16200000" flipH="1" flipV="1">
              <a:off x="2479371" y="5445429"/>
              <a:ext cx="1077632" cy="10071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ight Arrow 20"/>
          <p:cNvSpPr/>
          <p:nvPr/>
        </p:nvSpPr>
        <p:spPr>
          <a:xfrm rot="5553286">
            <a:off x="1136699" y="5128131"/>
            <a:ext cx="469802" cy="2841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97" y="304800"/>
            <a:ext cx="8104103" cy="10011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Faculty is the Center of Strength 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3264" y="4755428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Discipline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0276" y="1305950"/>
            <a:ext cx="8307516" cy="3957584"/>
            <a:chOff x="260276" y="1305950"/>
            <a:chExt cx="8307516" cy="3957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60276" y="1305950"/>
              <a:ext cx="8307516" cy="3957584"/>
              <a:chOff x="260276" y="1305950"/>
              <a:chExt cx="8307516" cy="39575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52719" y="1305950"/>
                <a:ext cx="7815073" cy="3957584"/>
                <a:chOff x="673607" y="1458634"/>
                <a:chExt cx="7815073" cy="3957584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673607" y="2170331"/>
                  <a:ext cx="3429000" cy="312420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5059680" y="2292018"/>
                  <a:ext cx="3429000" cy="312420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435606" y="2818031"/>
                  <a:ext cx="1905000" cy="1828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806735" y="2939534"/>
                  <a:ext cx="1905000" cy="1828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664206" y="3395438"/>
                  <a:ext cx="1447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Content Discipline</a:t>
                  </a:r>
                  <a:endParaRPr lang="en-US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038088" y="3253953"/>
                  <a:ext cx="1447800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Interaction</a:t>
                  </a:r>
                </a:p>
                <a:p>
                  <a:pPr algn="ctr"/>
                  <a:r>
                    <a:rPr lang="en-US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Facilitation</a:t>
                  </a:r>
                </a:p>
                <a:p>
                  <a:pPr algn="ctr"/>
                  <a:r>
                    <a:rPr lang="en-US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Process</a:t>
                  </a:r>
                </a:p>
                <a:p>
                  <a:pPr algn="ctr"/>
                  <a:r>
                    <a:rPr lang="en-US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Method</a:t>
                  </a:r>
                </a:p>
                <a:p>
                  <a:pPr algn="ctr"/>
                  <a:endParaRPr lang="en-US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769568" y="2559690"/>
                  <a:ext cx="19848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Content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079810">
                  <a:off x="946699" y="2635960"/>
                  <a:ext cx="738664" cy="154683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Personality</a:t>
                  </a:r>
                  <a:r>
                    <a:rPr lang="en-US" b="1" dirty="0" smtClean="0"/>
                    <a:t> </a:t>
                  </a:r>
                </a:p>
                <a:p>
                  <a:pPr algn="ctr"/>
                  <a:r>
                    <a:rPr lang="en-US" b="1" dirty="0" smtClean="0"/>
                    <a:t> 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2738554">
                  <a:off x="2880556" y="2754867"/>
                  <a:ext cx="9444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Present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928685" y="4746998"/>
                  <a:ext cx="9188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Engage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448850" y="1524000"/>
                  <a:ext cx="26506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Student Orientation </a:t>
                  </a:r>
                </a:p>
                <a:p>
                  <a:pPr algn="ctr"/>
                  <a:r>
                    <a:rPr lang="en-US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Distance Education</a:t>
                  </a:r>
                  <a:endParaRPr lang="en-US" b="1" dirty="0">
                    <a:solidFill>
                      <a:schemeClr val="bg2">
                        <a:lumMod val="2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047537" y="1458634"/>
                  <a:ext cx="26506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Faculty Orientation </a:t>
                  </a:r>
                </a:p>
                <a:p>
                  <a:pPr algn="ctr"/>
                  <a:r>
                    <a:rPr lang="en-US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Face-to-Face</a:t>
                  </a:r>
                  <a:endParaRPr lang="en-US" b="1" dirty="0">
                    <a:solidFill>
                      <a:schemeClr val="bg2">
                        <a:lumMod val="2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260276" y="2514600"/>
                <a:ext cx="492443" cy="183214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PAIR-A-DOX</a:t>
                </a:r>
                <a:endParaRPr lang="en-US" sz="2000" b="1" dirty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Right Arrow 3"/>
            <p:cNvSpPr/>
            <p:nvPr/>
          </p:nvSpPr>
          <p:spPr>
            <a:xfrm>
              <a:off x="4293752" y="3242754"/>
              <a:ext cx="735448" cy="323165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47683" y="2885825"/>
              <a:ext cx="9093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Shift</a:t>
              </a:r>
              <a:endParaRPr lang="en-US" sz="2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11839" y="475285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Discipline</a:t>
            </a:r>
            <a:endParaRPr lang="en-US" b="1" dirty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What does this mean?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042" y="2133600"/>
            <a:ext cx="63914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Pedagogy of Interaction</a:t>
            </a:r>
          </a:p>
          <a:p>
            <a:pPr marL="1257300" lvl="2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Student centered</a:t>
            </a:r>
          </a:p>
          <a:p>
            <a:pPr marL="1257300" lvl="2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Multiple communication channels</a:t>
            </a:r>
          </a:p>
          <a:p>
            <a:pPr marL="1257300" lvl="2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Immersive feedback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9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371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Solution</a:t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Good teaching and learning… Online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81200"/>
            <a:ext cx="4305300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Partnerships between…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q"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Foundational Studies</a:t>
            </a:r>
          </a:p>
          <a:p>
            <a:pPr marL="457200" indent="-45720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Distance Education</a:t>
            </a:r>
          </a:p>
          <a:p>
            <a:pPr marL="457200" indent="-45720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CIRT</a:t>
            </a:r>
          </a:p>
          <a:p>
            <a:pPr marL="457200" indent="-45720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Faculty Senate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172200"/>
            <a:ext cx="906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Based on National Standards for Quality Online Teaching (NACOL)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13583" y="1981200"/>
            <a:ext cx="3352798" cy="3108543"/>
            <a:chOff x="5562601" y="2286000"/>
            <a:chExt cx="2503796" cy="2677656"/>
          </a:xfrm>
        </p:grpSpPr>
        <p:sp>
          <p:nvSpPr>
            <p:cNvPr id="12" name="Rectangle 11"/>
            <p:cNvSpPr/>
            <p:nvPr/>
          </p:nvSpPr>
          <p:spPr>
            <a:xfrm>
              <a:off x="5562601" y="2286000"/>
              <a:ext cx="2471952" cy="26776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lnSpc>
                  <a:spcPct val="150000"/>
                </a:lnSpc>
                <a:buClr>
                  <a:schemeClr val="bg2">
                    <a:lumMod val="25000"/>
                  </a:schemeClr>
                </a:buClr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Instruction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lnSpc>
                  <a:spcPct val="150000"/>
                </a:lnSpc>
                <a:buClr>
                  <a:schemeClr val="bg2">
                    <a:lumMod val="25000"/>
                  </a:schemeClr>
                </a:buClr>
                <a:buFont typeface="+mj-lt"/>
                <a:buAutoNum type="arabicPeriod"/>
              </a:pP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Mentoring</a:t>
              </a:r>
            </a:p>
            <a:p>
              <a:pPr marL="457200" indent="-457200">
                <a:lnSpc>
                  <a:spcPct val="150000"/>
                </a:lnSpc>
                <a:buClr>
                  <a:schemeClr val="bg2">
                    <a:lumMod val="25000"/>
                  </a:schemeClr>
                </a:buClr>
                <a:buFont typeface="+mj-lt"/>
                <a:buAutoNum type="arabicPeriod"/>
              </a:pP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Assessment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86484" y="2373574"/>
              <a:ext cx="2479913" cy="450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3 Components: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63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7046" y="609600"/>
            <a:ext cx="58288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571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8000" b="1" dirty="0">
              <a:ln w="571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83" y="1933039"/>
            <a:ext cx="48455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7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55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5827" y="2189827"/>
            <a:ext cx="39109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7546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04" y="2464802"/>
            <a:ext cx="78486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Why do students select online courses?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91995"/>
            <a:ext cx="1466667" cy="14571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1390476" cy="14095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13" y="3962400"/>
            <a:ext cx="2409420" cy="17596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57" y="4150341"/>
            <a:ext cx="1905000" cy="16885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729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What do students expect when they participate in an online course?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95600" y="2530630"/>
            <a:ext cx="3200400" cy="4079778"/>
            <a:chOff x="3276035" y="3249916"/>
            <a:chExt cx="2318360" cy="3395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035" y="3276600"/>
              <a:ext cx="2318360" cy="33688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 rot="369154">
              <a:off x="4130813" y="3249916"/>
              <a:ext cx="60880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?</a:t>
              </a:r>
              <a:endPara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80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What do faculty expect from experiences of teaching an online course?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67000"/>
            <a:ext cx="5486400" cy="337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97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What makes a good learning experience?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2954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We’ve Gotta Problem Here?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800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Shifting the faculty and student mindsets to bring experiences into alignment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railroa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524000"/>
            <a:ext cx="40290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 10 Reasons Faculty are Unsuccessful when it comes to the Online Environment 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676400"/>
            <a:ext cx="5410200" cy="4855464"/>
          </a:xfrm>
          <a:solidFill>
            <a:schemeClr val="tx2">
              <a:lumMod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 want to see me.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 too much work.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don’t want to change.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Lecture is important for my discipline. 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I’m not comfortable doing new things.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works in my “required” classes.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don’t know how to use the tools.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know it works because I use it.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 what I know.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I’ve been doing it this way for years.</a:t>
            </a:r>
            <a:endParaRPr lang="en-US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78010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ISU Survey of Distance Education Faculty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2463799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majority of the faculty stated that the most limiting thing about online teaching is the leanness of the communication media.   </a:t>
            </a:r>
          </a:p>
          <a:p>
            <a:pPr marL="342900" indent="-342900" algn="l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1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Direct interaction with students to guarantee that skills are being learned effectively.”</a:t>
            </a:r>
          </a:p>
          <a:p>
            <a:pPr marL="342900" indent="-342900" algn="l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1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“There are no “Ah-Hah” moments in online teaching because this comes with a live classroom environment where students are interacting with each other and the instructor.” </a:t>
            </a:r>
            <a:endParaRPr lang="en-US" sz="210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6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87343"/>
            <a:ext cx="7848600" cy="1524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 need for them to see me!</a:t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696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Completing It’s Mission</a:t>
            </a:r>
          </a:p>
          <a:p>
            <a:endParaRPr lang="en-US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133600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Voyager</a:t>
            </a:r>
            <a:endParaRPr lang="en-US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295</TotalTime>
  <Words>389</Words>
  <Application>Microsoft Office PowerPoint</Application>
  <PresentationFormat>On-screen Show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“They Really Need to See Me!” The Realities of Teaching Faculty to Teach Online</vt:lpstr>
      <vt:lpstr>Why do students select online courses?</vt:lpstr>
      <vt:lpstr>What do students expect when they participate in an online course?</vt:lpstr>
      <vt:lpstr>What do faculty expect from experiences of teaching an online course?</vt:lpstr>
      <vt:lpstr>What makes a good learning experience?</vt:lpstr>
      <vt:lpstr>We’ve Gotta Problem Here?  </vt:lpstr>
      <vt:lpstr>Top 10 Reasons Faculty are Unsuccessful when it comes to the Online Environment </vt:lpstr>
      <vt:lpstr>ISU Survey of Distance Education Faculty</vt:lpstr>
      <vt:lpstr>I need for them to see me! </vt:lpstr>
      <vt:lpstr>V’Ger</vt:lpstr>
      <vt:lpstr>Translate Our Knowledge of Learning</vt:lpstr>
      <vt:lpstr>Faculty is the Center of Strength </vt:lpstr>
      <vt:lpstr>What does this mean?</vt:lpstr>
      <vt:lpstr>Solution Good teaching and learning… Online</vt:lpstr>
      <vt:lpstr>PowerPoint Presentation</vt:lpstr>
      <vt:lpstr>PowerPoint Presentation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2011-03-10T15:07:53Z</dcterms:created>
  <dcterms:modified xsi:type="dcterms:W3CDTF">2011-03-11T19:25:46Z</dcterms:modified>
</cp:coreProperties>
</file>