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8" r:id="rId3"/>
    <p:sldId id="322" r:id="rId4"/>
    <p:sldId id="333" r:id="rId5"/>
    <p:sldId id="324" r:id="rId6"/>
    <p:sldId id="323" r:id="rId7"/>
    <p:sldId id="325" r:id="rId8"/>
    <p:sldId id="264" r:id="rId9"/>
    <p:sldId id="326" r:id="rId10"/>
    <p:sldId id="293" r:id="rId11"/>
    <p:sldId id="329" r:id="rId12"/>
    <p:sldId id="327" r:id="rId13"/>
    <p:sldId id="330" r:id="rId14"/>
    <p:sldId id="331" r:id="rId15"/>
    <p:sldId id="332" r:id="rId16"/>
    <p:sldId id="328" r:id="rId17"/>
    <p:sldId id="295" r:id="rId18"/>
    <p:sldId id="299" r:id="rId19"/>
    <p:sldId id="32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119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A995-261F-D647-AA41-750A47C50B49}" type="datetimeFigureOut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D7E8A-BF46-7448-BA28-4F9990997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1756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1BD39-0DF0-7C4C-BD6A-25BF14F311C8}" type="datetimeFigureOut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05CC6-44B5-8044-9110-BFA205147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9526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5CC6-44B5-8044-9110-BFA205147B6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5CC6-44B5-8044-9110-BFA205147B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137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5CC6-44B5-8044-9110-BFA205147B6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7F3ED-DABC-B141-8ECA-BAE3F72AA3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167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22B33-4623-974C-BE99-A017B2EB03DB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090F79-32F0-3D48-9D7C-2771022A9822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44F8BE-29C4-0C48-8208-43ED87C5A6D7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D1B30-8A46-5842-A300-BFFDF61F15D3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862D36-B601-174C-8149-3B5126CA8C01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BBA9B-927C-2E46-9F6D-BFC050C179B2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0F89F-C7AF-9541-9456-607941C98D73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AFE077-B4AA-114E-BC26-529E657BF16D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EFD526-7584-FF4A-8D68-A124BC00F294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544422-9F5A-CD4D-828D-3E1774F1A79F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39316-26BB-284D-8E43-5CB490376A37}" type="datetime1">
              <a:rPr lang="en-US" smtClean="0"/>
              <a:pPr/>
              <a:t>3/27/12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33E2C-E170-294A-B474-6AFED1818C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W_GrayPPPinside.psd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orizontal2cNew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1366" y="426011"/>
            <a:ext cx="2435337" cy="5196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411" y="3125951"/>
            <a:ext cx="8303172" cy="1874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2800" b="1" i="1" dirty="0" smtClean="0">
                <a:latin typeface="Calibri"/>
                <a:cs typeface="Calibri"/>
              </a:rPr>
              <a:t>University of Wisconsin-Whitewater:</a:t>
            </a:r>
          </a:p>
          <a:p>
            <a:pPr algn="ctr">
              <a:lnSpc>
                <a:spcPts val="4960"/>
              </a:lnSpc>
            </a:pPr>
            <a:r>
              <a:rPr lang="en-US" sz="2800" b="1" i="1" dirty="0" smtClean="0">
                <a:latin typeface="Calibri"/>
                <a:cs typeface="Calibri"/>
              </a:rPr>
              <a:t>Transforming How Future Teachers View and Use Technology in the Classroom</a:t>
            </a:r>
            <a:endParaRPr lang="en-US" sz="2800" b="1" i="1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725" y="5221757"/>
            <a:ext cx="867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dirty="0" smtClean="0">
              <a:latin typeface="Garamond"/>
              <a:cs typeface="Garamond"/>
            </a:endParaRPr>
          </a:p>
          <a:p>
            <a:pPr algn="ctr"/>
            <a:r>
              <a:rPr lang="en-US" sz="1500" b="1" dirty="0" smtClean="0">
                <a:latin typeface="Garamond"/>
                <a:cs typeface="Garamond"/>
              </a:rPr>
              <a:t>Katy Heyning</a:t>
            </a:r>
            <a:r>
              <a:rPr lang="en-US" sz="1500" dirty="0" smtClean="0">
                <a:latin typeface="Garamond"/>
                <a:cs typeface="Garamond"/>
              </a:rPr>
              <a:t>, Dean, College of Education and Professional Studies</a:t>
            </a:r>
          </a:p>
        </p:txBody>
      </p:sp>
      <p:pic>
        <p:nvPicPr>
          <p:cNvPr id="9" name="Picture 8" descr="CoverSlide2.jpg"/>
          <p:cNvPicPr>
            <a:picLocks noChangeAspect="1"/>
          </p:cNvPicPr>
          <p:nvPr/>
        </p:nvPicPr>
        <p:blipFill>
          <a:blip r:embed="rId2"/>
          <a:srcRect t="13333" b="49753"/>
          <a:stretch>
            <a:fillRect/>
          </a:stretch>
        </p:blipFill>
        <p:spPr>
          <a:xfrm>
            <a:off x="0" y="294660"/>
            <a:ext cx="9144000" cy="253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59" y="1567793"/>
            <a:ext cx="7891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Faculty Development – </a:t>
            </a:r>
            <a:r>
              <a:rPr lang="en-US" sz="2400" dirty="0" smtClean="0">
                <a:solidFill>
                  <a:srgbClr val="FF0000"/>
                </a:solidFill>
              </a:rPr>
              <a:t>TECHNOLOGY FELLOWS PROGRAM</a:t>
            </a:r>
          </a:p>
          <a:p>
            <a:endParaRPr lang="en-US" sz="2400" b="1" dirty="0"/>
          </a:p>
          <a:p>
            <a:r>
              <a:rPr lang="en-US" sz="2400" dirty="0" smtClean="0"/>
              <a:t>Many wanted to do more but didn’t know where to begin</a:t>
            </a:r>
          </a:p>
          <a:p>
            <a:r>
              <a:rPr lang="en-US" sz="2400" dirty="0" smtClean="0"/>
              <a:t>Created Technology Fellows Program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4 faculty per term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.25 buyout from teaching duties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$500 travel money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Handheld device of their choice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Research requirement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Visit exemplars in the schools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Collaborative sharing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Give-back to college following term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59" y="1567793"/>
            <a:ext cx="7891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 Development – </a:t>
            </a:r>
            <a:r>
              <a:rPr lang="en-US" sz="2400" dirty="0" smtClean="0">
                <a:solidFill>
                  <a:srgbClr val="FF0000"/>
                </a:solidFill>
              </a:rPr>
              <a:t>T-TUG </a:t>
            </a:r>
          </a:p>
          <a:p>
            <a:endParaRPr lang="en-US" sz="2400" dirty="0" smtClean="0"/>
          </a:p>
          <a:p>
            <a:r>
              <a:rPr lang="en-US" sz="2400" dirty="0" smtClean="0"/>
              <a:t>Teachers &amp; Technology Users Group</a:t>
            </a:r>
          </a:p>
          <a:p>
            <a:r>
              <a:rPr lang="en-US" sz="2400" dirty="0" smtClean="0"/>
              <a:t>Highly motivated cadre of shared interest </a:t>
            </a:r>
          </a:p>
          <a:p>
            <a:r>
              <a:rPr lang="en-US" sz="2400" dirty="0" smtClean="0"/>
              <a:t>Lead the College and assist in planning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Fall “stuff the bus” trip to Flipped Classroom conference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Recruitment for </a:t>
            </a:r>
            <a:r>
              <a:rPr lang="en-US" sz="2400" dirty="0" err="1" smtClean="0"/>
              <a:t>Winterim</a:t>
            </a:r>
            <a:r>
              <a:rPr lang="en-US" sz="2400" dirty="0" smtClean="0"/>
              <a:t> course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Inaugural meeting on March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Plans to hire students using student help money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18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59" y="1567793"/>
            <a:ext cx="7891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Invest in equipment – </a:t>
            </a:r>
            <a:r>
              <a:rPr lang="en-US" sz="2400" dirty="0" smtClean="0">
                <a:solidFill>
                  <a:srgbClr val="FF0000"/>
                </a:solidFill>
              </a:rPr>
              <a:t>ACTIVE COLLABORATION LAB (ACL)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Build on the momentum of the </a:t>
            </a:r>
            <a:r>
              <a:rPr lang="en-US" sz="2400" dirty="0" err="1" smtClean="0">
                <a:solidFill>
                  <a:srgbClr val="000000"/>
                </a:solidFill>
              </a:rPr>
              <a:t>Telepresence</a:t>
            </a:r>
            <a:r>
              <a:rPr lang="en-US" sz="2400" dirty="0" smtClean="0">
                <a:solidFill>
                  <a:srgbClr val="000000"/>
                </a:solidFill>
              </a:rPr>
              <a:t> co-lab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Create interactive learning/teaching collaborative space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Create a technology sandbox for students to practice in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SMART board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Promethean board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LCD gaming space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Student Response Systems for checkout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Flexible classroom “pod” work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Use Cisco technology to enable two-way videoconferencing, recording of exemplar </a:t>
            </a:r>
            <a:r>
              <a:rPr lang="en-US" sz="2400" dirty="0" smtClean="0">
                <a:solidFill>
                  <a:srgbClr val="000000"/>
                </a:solidFill>
              </a:rPr>
              <a:t>lessons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</a:rPr>
              <a:t>remote supervision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88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32807" y="315406"/>
            <a:ext cx="8847912" cy="6129838"/>
            <a:chOff x="802032" y="257771"/>
            <a:chExt cx="8087968" cy="5891223"/>
          </a:xfrm>
        </p:grpSpPr>
        <p:pic>
          <p:nvPicPr>
            <p:cNvPr id="2" name="Picture 1" descr="ACL_Hanse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802032" y="534770"/>
              <a:ext cx="7485632" cy="561422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47734" y="1049867"/>
              <a:ext cx="889000" cy="465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36734" y="1724799"/>
              <a:ext cx="1253065" cy="510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54400" y="2548467"/>
              <a:ext cx="2116667" cy="592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74534" y="4114800"/>
              <a:ext cx="3488266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06333" y="4927600"/>
              <a:ext cx="27432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0000" y="3200400"/>
              <a:ext cx="795867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33533" y="2641600"/>
              <a:ext cx="1456267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0533" y="2235200"/>
              <a:ext cx="135467" cy="12954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67667" y="5291666"/>
              <a:ext cx="1981200" cy="160867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42068" y="1727200"/>
              <a:ext cx="110066" cy="265006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6600" y="257771"/>
              <a:ext cx="204893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White Board/Gaming Area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67600" y="2710471"/>
              <a:ext cx="1422400" cy="2662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Promethean Board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0499" y="2096700"/>
              <a:ext cx="119380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White Board</a:t>
              </a:r>
              <a:endParaRPr lang="en-US" sz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1049867"/>
              <a:ext cx="1312334" cy="1185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6333" y="4861004"/>
              <a:ext cx="1422400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SMART Board</a:t>
              </a:r>
              <a:endParaRPr lang="en-US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56935" y="3217687"/>
              <a:ext cx="567266" cy="79551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54400" y="4013200"/>
              <a:ext cx="2726267" cy="34713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98067" y="2483412"/>
              <a:ext cx="897466" cy="79551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87333" y="1614593"/>
              <a:ext cx="2108200" cy="3945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010400" y="1724799"/>
              <a:ext cx="355600" cy="37190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714066" y="4724399"/>
              <a:ext cx="575734" cy="6265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28016" y="2755668"/>
              <a:ext cx="1416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Flexible seating (chairs/tables, etc. </a:t>
              </a:r>
              <a:endParaRPr lang="en-US" sz="12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781551" y="3217333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790019" y="2029106"/>
              <a:ext cx="0" cy="726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8018" y="2901035"/>
              <a:ext cx="3069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3310467" y="2901035"/>
              <a:ext cx="8815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16200000" flipH="1">
              <a:off x="5600700" y="3230033"/>
              <a:ext cx="2726266" cy="93133"/>
            </a:xfrm>
            <a:prstGeom prst="bentConnector3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833533" y="3530600"/>
              <a:ext cx="1416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Workstation</a:t>
              </a:r>
            </a:p>
            <a:p>
              <a:pPr algn="ctr"/>
              <a:r>
                <a:rPr lang="en-US" sz="1200" b="1" dirty="0" smtClean="0"/>
                <a:t>Computer</a:t>
              </a:r>
              <a:endParaRPr lang="en-US" sz="1200" b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556935" y="2009140"/>
              <a:ext cx="567266" cy="79551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57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105" y="1281816"/>
            <a:ext cx="3640311" cy="2718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09" y="1539158"/>
            <a:ext cx="2932985" cy="3927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7321" y="4216477"/>
            <a:ext cx="316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board, camera &amp; connections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427" y="5785205"/>
            <a:ext cx="416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Promethean board, camera &amp; connections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76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3" y="1431219"/>
            <a:ext cx="3762555" cy="2810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040" y="3602264"/>
            <a:ext cx="3819511" cy="2852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9247" y="2099938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Room to write – whiteboard paint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2432" y="5486399"/>
            <a:ext cx="353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updated co-lab next to </a:t>
            </a:r>
            <a:r>
              <a:rPr lang="en-US" dirty="0" err="1" smtClean="0"/>
              <a:t>Telepresence</a:t>
            </a:r>
            <a:r>
              <a:rPr lang="en-US" dirty="0" smtClean="0"/>
              <a:t> co-lab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36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2657" y="1751332"/>
            <a:ext cx="74687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Yet to do:</a:t>
            </a:r>
          </a:p>
          <a:p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Finalize furniture – (T-TUG student group designing)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Finalize hookup of Codec and recording features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Order gaming LCD screens and create center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Testing open house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13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4187" y="1567793"/>
            <a:ext cx="490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are we </a:t>
            </a:r>
            <a:r>
              <a:rPr lang="en-US" sz="2800" dirty="0" smtClean="0"/>
              <a:t>going</a:t>
            </a:r>
            <a:r>
              <a:rPr lang="en-US" sz="2400" dirty="0" smtClean="0"/>
              <a:t> with all of this?</a:t>
            </a:r>
            <a:endParaRPr lang="en-US" sz="2400" dirty="0"/>
          </a:p>
        </p:txBody>
      </p:sp>
      <p:pic>
        <p:nvPicPr>
          <p:cNvPr id="7" name="Picture 6" descr="Screen shot 2012-02-01 at 2.48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951" y="2601999"/>
            <a:ext cx="4189146" cy="2537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64187" y="2722447"/>
            <a:ext cx="3577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“It doesn’t matter where you are – </a:t>
            </a:r>
          </a:p>
          <a:p>
            <a:r>
              <a:rPr lang="en-US" sz="2400" i="1" dirty="0" smtClean="0"/>
              <a:t>you are nowhere compared to where you can go.”</a:t>
            </a:r>
          </a:p>
          <a:p>
            <a:pPr algn="r"/>
            <a:r>
              <a:rPr lang="en-US" sz="2400" i="1" dirty="0" smtClean="0"/>
              <a:t>– Bob Proctor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220" y="1510975"/>
            <a:ext cx="8052155" cy="5016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A few things this has already sparked:</a:t>
            </a:r>
          </a:p>
          <a:p>
            <a:pPr>
              <a:spcAft>
                <a:spcPts val="600"/>
              </a:spcAft>
            </a:pPr>
            <a:endParaRPr lang="en-US" sz="2200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Spring 2012 - Pilot online WebEx student teaching seminar for students in high-tech classrooms</a:t>
            </a:r>
            <a:r>
              <a:rPr lang="en-US" sz="2200" dirty="0"/>
              <a:t> </a:t>
            </a:r>
            <a:r>
              <a:rPr lang="en-US" sz="2200" dirty="0" smtClean="0"/>
              <a:t>linking three districts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Fall 2012 – Faculty “give-back” on Technology Fellows research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Fall 2012 – Begin recording “exemplar” lessons and PK12/IHE sharing &amp; professional development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Spring 2013 – Pilot virtual supervision of student teachers in select programs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Spring 2013 – work with rural Wisconsin schools to broaden placement footprint </a:t>
            </a:r>
          </a:p>
          <a:p>
            <a:pPr>
              <a:spcAft>
                <a:spcPts val="600"/>
              </a:spcAft>
            </a:pPr>
            <a:endParaRPr lang="en-US" sz="2200" dirty="0" smtClean="0"/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881" y="2953413"/>
            <a:ext cx="3716747" cy="13080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 smtClean="0"/>
              <a:t>Comments?</a:t>
            </a:r>
          </a:p>
          <a:p>
            <a:pPr algn="ctr">
              <a:spcAft>
                <a:spcPts val="600"/>
              </a:spcAft>
            </a:pPr>
            <a:r>
              <a:rPr lang="en-US" sz="4000" dirty="0" smtClean="0"/>
              <a:t>Questions?</a:t>
            </a:r>
          </a:p>
        </p:txBody>
      </p:sp>
      <p:pic>
        <p:nvPicPr>
          <p:cNvPr id="3" name="Picture 2" descr="Laptop_study_224.jpg"/>
          <p:cNvPicPr>
            <a:picLocks noChangeAspect="1"/>
          </p:cNvPicPr>
          <p:nvPr/>
        </p:nvPicPr>
        <p:blipFill>
          <a:blip r:embed="rId2" cstate="print"/>
          <a:srcRect l="45000" t="14040" r="8333" b="4951"/>
          <a:stretch>
            <a:fillRect/>
          </a:stretch>
        </p:blipFill>
        <p:spPr>
          <a:xfrm>
            <a:off x="4487506" y="1600200"/>
            <a:ext cx="3605697" cy="4214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711" y="1960934"/>
            <a:ext cx="3998286" cy="353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How Wisconsin Technology Initiative (WTI) sparked a retooling of the way future teachers are prepared.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Planning and using our new Active Collaboration Lab (ACL) 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Moving faculty, staff and students into new ways of thinking and doing in collaboration with PK12 schools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10901" y="1533531"/>
            <a:ext cx="789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case study of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pic>
        <p:nvPicPr>
          <p:cNvPr id="6" name="Picture 5" descr="aboutthecollege.jpg"/>
          <p:cNvPicPr>
            <a:picLocks noChangeAspect="1"/>
          </p:cNvPicPr>
          <p:nvPr/>
        </p:nvPicPr>
        <p:blipFill>
          <a:blip r:embed="rId3"/>
          <a:srcRect l="4002" t="9134" r="38502" b="21034"/>
          <a:stretch>
            <a:fillRect/>
          </a:stretch>
        </p:blipFill>
        <p:spPr>
          <a:xfrm>
            <a:off x="4942900" y="2047220"/>
            <a:ext cx="3993317" cy="3016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586" y="1985471"/>
            <a:ext cx="7012089" cy="2877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/>
              <a:t> Four-year, coeducational, residential campus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/>
              <a:t> Located between Madison, Milwaukee and Chicago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 Enrollment: 11,615</a:t>
            </a:r>
          </a:p>
          <a:p>
            <a:pPr marL="457200" lvl="2">
              <a:buFont typeface="Wingdings" charset="2"/>
              <a:buChar char="§"/>
            </a:pPr>
            <a:r>
              <a:rPr lang="en-US" sz="2200" dirty="0" smtClean="0"/>
              <a:t> </a:t>
            </a:r>
            <a:r>
              <a:rPr lang="en-US" sz="2000" i="1" dirty="0" smtClean="0"/>
              <a:t>Undergraduates: 10,230</a:t>
            </a:r>
          </a:p>
          <a:p>
            <a:pPr marL="457200" lvl="2">
              <a:spcAft>
                <a:spcPts val="600"/>
              </a:spcAft>
              <a:buFont typeface="Wingdings" charset="2"/>
              <a:buChar char="§"/>
            </a:pPr>
            <a:r>
              <a:rPr lang="en-US" sz="2000" i="1" dirty="0" smtClean="0"/>
              <a:t> Graduates: 1,385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 Employees: 1,286</a:t>
            </a:r>
          </a:p>
          <a:p>
            <a:pPr marL="457200" lvl="2">
              <a:buFont typeface="Wingdings" charset="2"/>
              <a:buChar char="§"/>
            </a:pPr>
            <a:r>
              <a:rPr lang="en-US" sz="2200" dirty="0" smtClean="0"/>
              <a:t> </a:t>
            </a:r>
            <a:r>
              <a:rPr lang="en-US" sz="2000" i="1" dirty="0" smtClean="0"/>
              <a:t>Faculty: 356</a:t>
            </a:r>
          </a:p>
          <a:p>
            <a:pPr marL="457200" lvl="2">
              <a:buFont typeface="Wingdings" charset="2"/>
              <a:buChar char="§"/>
            </a:pPr>
            <a:r>
              <a:rPr lang="en-US" sz="2000" i="1" dirty="0" smtClean="0"/>
              <a:t> Academic staff: 503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759" y="1550031"/>
            <a:ext cx="528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University of Wisconsin-Whitewater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1445745" y="3688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49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8863" y="2159774"/>
            <a:ext cx="4948262" cy="341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One of 5 colleges on campus</a:t>
            </a:r>
            <a:endParaRPr lang="en-US" sz="22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Eight departments</a:t>
            </a:r>
            <a:endParaRPr lang="en-US" sz="22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About 2200 majors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About 110 faculty and many academic staff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Recommend about 400 people for teaching licenses per year</a:t>
            </a:r>
            <a:endParaRPr lang="en-US" sz="2000" i="1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Place about 1200 students in schools at any one time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70759" y="1550031"/>
            <a:ext cx="7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College of Education &amp; Professional Studies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1445745" y="3688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Winther143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762" y="2689098"/>
            <a:ext cx="1925736" cy="288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05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586" y="2364833"/>
            <a:ext cx="7012089" cy="29700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800" dirty="0" smtClean="0"/>
              <a:t> New dean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New associate dean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New assistant dean</a:t>
            </a:r>
            <a:endParaRPr lang="en-US" sz="2800" dirty="0"/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800" dirty="0" smtClean="0"/>
              <a:t> New department chairs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Strategic planning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New provost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759" y="1277585"/>
            <a:ext cx="730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Changes began in 2009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-1445745" y="3688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07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0759" y="1550032"/>
            <a:ext cx="759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it really began with this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445745" y="3688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17" y="2300775"/>
            <a:ext cx="5013736" cy="374463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0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586" y="2364833"/>
            <a:ext cx="7012089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Unusual investment for teacher education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Talked about plans with our campus rep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Put me in touch with others in the area doing innovative things in education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-1445745" y="3688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23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187" y="4685587"/>
            <a:ext cx="2026765" cy="1621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4592" y="2087641"/>
            <a:ext cx="7470831" cy="259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Funded in 2010 with donation by John &amp; </a:t>
            </a:r>
            <a:r>
              <a:rPr lang="en-US" sz="2400" dirty="0" err="1" smtClean="0"/>
              <a:t>Tashia</a:t>
            </a:r>
            <a:r>
              <a:rPr lang="en-US" sz="2400" dirty="0" smtClean="0"/>
              <a:t> </a:t>
            </a:r>
            <a:r>
              <a:rPr lang="en-US" sz="2400" dirty="0" err="1" smtClean="0"/>
              <a:t>Morgridge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Advance use of technology in learning environments in Wisconsin </a:t>
            </a:r>
          </a:p>
          <a:p>
            <a:endParaRPr lang="en-US" sz="2400" dirty="0"/>
          </a:p>
          <a:p>
            <a:r>
              <a:rPr lang="en-US" sz="2400" dirty="0" smtClean="0"/>
              <a:t>2011 applied for and received funding</a:t>
            </a:r>
          </a:p>
          <a:p>
            <a:endParaRPr lang="en-US" dirty="0"/>
          </a:p>
        </p:txBody>
      </p:sp>
      <p:pic>
        <p:nvPicPr>
          <p:cNvPr id="3" name="Picture 2" descr="WT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73970" y="4685587"/>
            <a:ext cx="2149678" cy="1621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31" y="1411026"/>
            <a:ext cx="4897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Wisconsin Technology Initiative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2-01 at 2.42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3284"/>
            <a:ext cx="9144000" cy="1146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15" y="1336891"/>
            <a:ext cx="78915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Simple three part plan: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57637" y="2084545"/>
            <a:ext cx="7884316" cy="4166305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Invest in faculty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Invest in students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Invest in equipment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63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7830</TotalTime>
  <Words>653</Words>
  <Application>Microsoft Macintosh PowerPoint</Application>
  <PresentationFormat>On-screen Show (4:3)</PresentationFormat>
  <Paragraphs>111</Paragraphs>
  <Slides>19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UW-Whitewater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UWW Staff</dc:creator>
  <cp:lastModifiedBy>Cisco Employee</cp:lastModifiedBy>
  <cp:revision>290</cp:revision>
  <cp:lastPrinted>2011-02-23T17:31:26Z</cp:lastPrinted>
  <dcterms:created xsi:type="dcterms:W3CDTF">2012-03-27T14:18:47Z</dcterms:created>
  <dcterms:modified xsi:type="dcterms:W3CDTF">2012-03-27T14:20:11Z</dcterms:modified>
</cp:coreProperties>
</file>