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91" r:id="rId6"/>
    <p:sldId id="292" r:id="rId7"/>
    <p:sldId id="261" r:id="rId8"/>
    <p:sldId id="262" r:id="rId9"/>
    <p:sldId id="263" r:id="rId10"/>
    <p:sldId id="266" r:id="rId11"/>
    <p:sldId id="267" r:id="rId12"/>
    <p:sldId id="299" r:id="rId13"/>
    <p:sldId id="269" r:id="rId14"/>
    <p:sldId id="270" r:id="rId15"/>
    <p:sldId id="272" r:id="rId16"/>
    <p:sldId id="273" r:id="rId17"/>
    <p:sldId id="296" r:id="rId18"/>
    <p:sldId id="284" r:id="rId19"/>
    <p:sldId id="275" r:id="rId20"/>
    <p:sldId id="283" r:id="rId21"/>
    <p:sldId id="282" r:id="rId22"/>
    <p:sldId id="298" r:id="rId23"/>
    <p:sldId id="29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8F0A1A-C2BE-424E-A19E-3D86A74F47B5}">
          <p14:sldIdLst>
            <p14:sldId id="256"/>
            <p14:sldId id="257"/>
            <p14:sldId id="258"/>
            <p14:sldId id="259"/>
            <p14:sldId id="291"/>
            <p14:sldId id="292"/>
            <p14:sldId id="261"/>
            <p14:sldId id="262"/>
            <p14:sldId id="263"/>
            <p14:sldId id="266"/>
            <p14:sldId id="267"/>
          </p14:sldIdLst>
        </p14:section>
        <p14:section name="Untitled Section" id="{81485C8A-76EC-934B-A9CD-E56EDFC77C22}">
          <p14:sldIdLst>
            <p14:sldId id="299"/>
            <p14:sldId id="269"/>
            <p14:sldId id="270"/>
            <p14:sldId id="272"/>
            <p14:sldId id="273"/>
            <p14:sldId id="296"/>
            <p14:sldId id="284"/>
            <p14:sldId id="275"/>
            <p14:sldId id="283"/>
            <p14:sldId id="282"/>
            <p14:sldId id="298"/>
            <p14:sldId id="297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3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CD028-D507-418C-891A-8896DCF2B5D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C55F4F-6B0C-4A7E-9D37-362BEB13AD81}">
      <dgm:prSet phldrT="[Text]" custT="1"/>
      <dgm:spPr/>
      <dgm:t>
        <a:bodyPr/>
        <a:lstStyle/>
        <a:p>
          <a:r>
            <a:rPr lang="en-US" sz="1800" dirty="0" smtClean="0"/>
            <a:t>Formal Syllabus</a:t>
          </a:r>
          <a:endParaRPr lang="en-US" sz="1800" dirty="0"/>
        </a:p>
      </dgm:t>
    </dgm:pt>
    <dgm:pt modelId="{DEDE6F2D-78AD-40A9-8A7E-177B90809386}" type="parTrans" cxnId="{61869838-046F-4291-976C-932A15B13C52}">
      <dgm:prSet/>
      <dgm:spPr/>
      <dgm:t>
        <a:bodyPr/>
        <a:lstStyle/>
        <a:p>
          <a:endParaRPr lang="en-US"/>
        </a:p>
      </dgm:t>
    </dgm:pt>
    <dgm:pt modelId="{5EDD3510-795C-49CA-8BA9-6284AAE59BF4}" type="sibTrans" cxnId="{61869838-046F-4291-976C-932A15B13C52}">
      <dgm:prSet/>
      <dgm:spPr/>
      <dgm:t>
        <a:bodyPr/>
        <a:lstStyle/>
        <a:p>
          <a:endParaRPr lang="en-US"/>
        </a:p>
      </dgm:t>
    </dgm:pt>
    <dgm:pt modelId="{5DAF5DB4-D3FC-4E1E-82AA-F7CFE2C599CC}">
      <dgm:prSet phldrT="[Text]" custT="1"/>
      <dgm:spPr/>
      <dgm:t>
        <a:bodyPr/>
        <a:lstStyle/>
        <a:p>
          <a:r>
            <a:rPr lang="en-US" sz="2000" dirty="0" smtClean="0"/>
            <a:t>Learning happens both inside and outside</a:t>
          </a:r>
          <a:endParaRPr lang="en-US" sz="2000" dirty="0"/>
        </a:p>
      </dgm:t>
    </dgm:pt>
    <dgm:pt modelId="{E23AB481-FBD7-4A8F-ABE1-A277477A2675}" type="parTrans" cxnId="{D4ECED0D-C72B-4E88-8BFB-63CF79693A11}">
      <dgm:prSet/>
      <dgm:spPr/>
      <dgm:t>
        <a:bodyPr/>
        <a:lstStyle/>
        <a:p>
          <a:endParaRPr lang="en-US"/>
        </a:p>
      </dgm:t>
    </dgm:pt>
    <dgm:pt modelId="{CC2E700A-8564-4FE6-8587-2857BC55A3DA}" type="sibTrans" cxnId="{D4ECED0D-C72B-4E88-8BFB-63CF79693A11}">
      <dgm:prSet/>
      <dgm:spPr/>
      <dgm:t>
        <a:bodyPr/>
        <a:lstStyle/>
        <a:p>
          <a:endParaRPr lang="en-US"/>
        </a:p>
      </dgm:t>
    </dgm:pt>
    <dgm:pt modelId="{749E6AC0-113E-487E-9CF4-61678DA882E3}">
      <dgm:prSet phldrT="[Text]" custT="1"/>
      <dgm:spPr/>
      <dgm:t>
        <a:bodyPr/>
        <a:lstStyle/>
        <a:p>
          <a:r>
            <a:rPr lang="en-US" sz="2000" dirty="0" smtClean="0"/>
            <a:t>Learners have always been a bit “free range</a:t>
          </a:r>
          <a:r>
            <a:rPr lang="en-US" sz="1600" dirty="0" smtClean="0"/>
            <a:t>”</a:t>
          </a:r>
          <a:endParaRPr lang="en-US" sz="1600" dirty="0"/>
        </a:p>
      </dgm:t>
    </dgm:pt>
    <dgm:pt modelId="{B10E5454-7943-463A-B4F5-C4675DD451AA}" type="parTrans" cxnId="{0180E157-C420-412D-A586-8E19102D3761}">
      <dgm:prSet/>
      <dgm:spPr/>
      <dgm:t>
        <a:bodyPr/>
        <a:lstStyle/>
        <a:p>
          <a:endParaRPr lang="en-US"/>
        </a:p>
      </dgm:t>
    </dgm:pt>
    <dgm:pt modelId="{0294AF0C-E81F-4776-BC50-CB4065660CCF}" type="sibTrans" cxnId="{0180E157-C420-412D-A586-8E19102D3761}">
      <dgm:prSet/>
      <dgm:spPr/>
      <dgm:t>
        <a:bodyPr/>
        <a:lstStyle/>
        <a:p>
          <a:endParaRPr lang="en-US"/>
        </a:p>
      </dgm:t>
    </dgm:pt>
    <dgm:pt modelId="{A8362415-9557-4423-9792-A957C12A08FC}">
      <dgm:prSet phldrT="[Text]" custT="1"/>
      <dgm:spPr/>
      <dgm:t>
        <a:bodyPr/>
        <a:lstStyle/>
        <a:p>
          <a:r>
            <a:rPr lang="en-US" sz="1800" dirty="0" smtClean="0"/>
            <a:t>Hypothesis</a:t>
          </a:r>
          <a:endParaRPr lang="en-US" sz="1800" dirty="0"/>
        </a:p>
      </dgm:t>
    </dgm:pt>
    <dgm:pt modelId="{73DCB04F-8AA0-47B8-9269-AB3F89AD405D}" type="parTrans" cxnId="{1C60E1E5-B95F-44A6-B961-AD136283F822}">
      <dgm:prSet/>
      <dgm:spPr/>
      <dgm:t>
        <a:bodyPr/>
        <a:lstStyle/>
        <a:p>
          <a:endParaRPr lang="en-US"/>
        </a:p>
      </dgm:t>
    </dgm:pt>
    <dgm:pt modelId="{A667E63B-8202-4FFF-9283-C5FF2680CF41}" type="sibTrans" cxnId="{1C60E1E5-B95F-44A6-B961-AD136283F822}">
      <dgm:prSet/>
      <dgm:spPr/>
      <dgm:t>
        <a:bodyPr/>
        <a:lstStyle/>
        <a:p>
          <a:endParaRPr lang="en-US"/>
        </a:p>
      </dgm:t>
    </dgm:pt>
    <dgm:pt modelId="{5136029C-F0EF-4FA9-AB88-21CE5ED2DBE2}">
      <dgm:prSet phldrT="[Text]" custT="1"/>
      <dgm:spPr/>
      <dgm:t>
        <a:bodyPr/>
        <a:lstStyle/>
        <a:p>
          <a:r>
            <a:rPr lang="en-US" sz="2000" dirty="0" smtClean="0"/>
            <a:t>That we are seeing more free range learning – or a different type of free range learning</a:t>
          </a:r>
          <a:endParaRPr lang="en-US" sz="2000" dirty="0"/>
        </a:p>
      </dgm:t>
    </dgm:pt>
    <dgm:pt modelId="{1C1C8398-9983-43A3-8E51-18EB7005754A}" type="parTrans" cxnId="{B4F439DA-5048-476F-ABF8-66726E34C531}">
      <dgm:prSet/>
      <dgm:spPr/>
      <dgm:t>
        <a:bodyPr/>
        <a:lstStyle/>
        <a:p>
          <a:endParaRPr lang="en-US"/>
        </a:p>
      </dgm:t>
    </dgm:pt>
    <dgm:pt modelId="{647AB295-DD29-4297-A93B-59413F63E348}" type="sibTrans" cxnId="{B4F439DA-5048-476F-ABF8-66726E34C531}">
      <dgm:prSet/>
      <dgm:spPr/>
      <dgm:t>
        <a:bodyPr/>
        <a:lstStyle/>
        <a:p>
          <a:endParaRPr lang="en-US"/>
        </a:p>
      </dgm:t>
    </dgm:pt>
    <dgm:pt modelId="{D5FEC8D0-841D-430C-8461-8A8423F2B240}">
      <dgm:prSet phldrT="[Text]" custT="1"/>
      <dgm:spPr/>
      <dgm:t>
        <a:bodyPr/>
        <a:lstStyle/>
        <a:p>
          <a:r>
            <a:rPr lang="en-US" sz="2000" dirty="0" smtClean="0"/>
            <a:t>Who are the free rangers?</a:t>
          </a:r>
          <a:endParaRPr lang="en-US" sz="2000" dirty="0"/>
        </a:p>
      </dgm:t>
    </dgm:pt>
    <dgm:pt modelId="{4445EC29-B4A4-4DFA-9E0C-5A3559D56A37}" type="parTrans" cxnId="{3E021B2A-E845-41C1-8C04-C012E1ABE948}">
      <dgm:prSet/>
      <dgm:spPr/>
      <dgm:t>
        <a:bodyPr/>
        <a:lstStyle/>
        <a:p>
          <a:endParaRPr lang="en-US"/>
        </a:p>
      </dgm:t>
    </dgm:pt>
    <dgm:pt modelId="{A317DC1E-247D-40DB-B036-A861FF7BB0BE}" type="sibTrans" cxnId="{3E021B2A-E845-41C1-8C04-C012E1ABE948}">
      <dgm:prSet/>
      <dgm:spPr/>
      <dgm:t>
        <a:bodyPr/>
        <a:lstStyle/>
        <a:p>
          <a:endParaRPr lang="en-US"/>
        </a:p>
      </dgm:t>
    </dgm:pt>
    <dgm:pt modelId="{1536DB64-AAEC-482B-9D4A-0BBC7B48A705}">
      <dgm:prSet phldrT="[Text]" custT="1"/>
      <dgm:spPr/>
      <dgm:t>
        <a:bodyPr/>
        <a:lstStyle/>
        <a:p>
          <a:r>
            <a:rPr lang="en-US" sz="1800" dirty="0" smtClean="0"/>
            <a:t>Free Rangers</a:t>
          </a:r>
          <a:endParaRPr lang="en-US" sz="1800" dirty="0"/>
        </a:p>
      </dgm:t>
    </dgm:pt>
    <dgm:pt modelId="{5E42CFB5-9F91-4DCB-B1C5-2C56AEFACC2F}" type="parTrans" cxnId="{F0C944F2-7885-4495-8F7F-049B697E1C75}">
      <dgm:prSet/>
      <dgm:spPr/>
      <dgm:t>
        <a:bodyPr/>
        <a:lstStyle/>
        <a:p>
          <a:endParaRPr lang="en-US"/>
        </a:p>
      </dgm:t>
    </dgm:pt>
    <dgm:pt modelId="{92AB519F-FFB9-47A1-BFDB-7E9FE1D28F21}" type="sibTrans" cxnId="{F0C944F2-7885-4495-8F7F-049B697E1C75}">
      <dgm:prSet/>
      <dgm:spPr/>
      <dgm:t>
        <a:bodyPr/>
        <a:lstStyle/>
        <a:p>
          <a:endParaRPr lang="en-US"/>
        </a:p>
      </dgm:t>
    </dgm:pt>
    <dgm:pt modelId="{D56C925F-E125-4348-9F6B-E0A690B5E6F0}">
      <dgm:prSet phldrT="[Text]" custT="1"/>
      <dgm:spPr/>
      <dgm:t>
        <a:bodyPr/>
        <a:lstStyle/>
        <a:p>
          <a:r>
            <a:rPr lang="en-US" sz="2000" dirty="0" smtClean="0"/>
            <a:t>Outside is the realm of the “free range learner”</a:t>
          </a:r>
          <a:endParaRPr lang="en-US" sz="2000" dirty="0"/>
        </a:p>
      </dgm:t>
    </dgm:pt>
    <dgm:pt modelId="{278A4FC1-4610-478D-A6EB-64FDF5A72107}" type="parTrans" cxnId="{A9B65936-ABCA-4D66-8048-E7A53CF4ED93}">
      <dgm:prSet/>
      <dgm:spPr/>
      <dgm:t>
        <a:bodyPr/>
        <a:lstStyle/>
        <a:p>
          <a:endParaRPr lang="en-US"/>
        </a:p>
      </dgm:t>
    </dgm:pt>
    <dgm:pt modelId="{4AF11201-D3C4-46E7-8F77-39B8C9AB150D}" type="sibTrans" cxnId="{A9B65936-ABCA-4D66-8048-E7A53CF4ED93}">
      <dgm:prSet/>
      <dgm:spPr/>
      <dgm:t>
        <a:bodyPr/>
        <a:lstStyle/>
        <a:p>
          <a:endParaRPr lang="en-US"/>
        </a:p>
      </dgm:t>
    </dgm:pt>
    <dgm:pt modelId="{A80471ED-B2A3-498F-B019-B31B28523186}">
      <dgm:prSet phldrT="[Text]" custT="1"/>
      <dgm:spPr/>
      <dgm:t>
        <a:bodyPr/>
        <a:lstStyle/>
        <a:p>
          <a:r>
            <a:rPr lang="en-US" sz="2000" dirty="0" smtClean="0"/>
            <a:t>Are there different types of free ranger?</a:t>
          </a:r>
          <a:endParaRPr lang="en-US" sz="2000" dirty="0"/>
        </a:p>
      </dgm:t>
    </dgm:pt>
    <dgm:pt modelId="{796A3D88-1D11-448F-AA50-3C4E7430603C}" type="parTrans" cxnId="{0E427F51-0A36-4539-A7FF-51116CEDB239}">
      <dgm:prSet/>
      <dgm:spPr/>
      <dgm:t>
        <a:bodyPr/>
        <a:lstStyle/>
        <a:p>
          <a:endParaRPr lang="en-US"/>
        </a:p>
      </dgm:t>
    </dgm:pt>
    <dgm:pt modelId="{18DBC037-8A05-4366-9D0D-7A69E269F130}" type="sibTrans" cxnId="{0E427F51-0A36-4539-A7FF-51116CEDB239}">
      <dgm:prSet/>
      <dgm:spPr/>
      <dgm:t>
        <a:bodyPr/>
        <a:lstStyle/>
        <a:p>
          <a:endParaRPr lang="en-US"/>
        </a:p>
      </dgm:t>
    </dgm:pt>
    <dgm:pt modelId="{1BB41A06-06F7-42DC-B9D9-5E80182E66C3}">
      <dgm:prSet phldrT="[Text]"/>
      <dgm:spPr/>
      <dgm:t>
        <a:bodyPr/>
        <a:lstStyle/>
        <a:p>
          <a:r>
            <a:rPr lang="en-US" dirty="0" smtClean="0"/>
            <a:t>Non Free Rangers</a:t>
          </a:r>
          <a:endParaRPr lang="en-US" dirty="0"/>
        </a:p>
      </dgm:t>
    </dgm:pt>
    <dgm:pt modelId="{42E2F3DD-B15F-4632-9524-4CEBC6DB5D9E}" type="parTrans" cxnId="{E5039881-E8D0-4753-B689-7A1BAD7ED7E2}">
      <dgm:prSet/>
      <dgm:spPr/>
      <dgm:t>
        <a:bodyPr/>
        <a:lstStyle/>
        <a:p>
          <a:endParaRPr lang="en-US"/>
        </a:p>
      </dgm:t>
    </dgm:pt>
    <dgm:pt modelId="{C76DBEA5-317D-4BBF-B942-06ACB11C4E41}" type="sibTrans" cxnId="{E5039881-E8D0-4753-B689-7A1BAD7ED7E2}">
      <dgm:prSet/>
      <dgm:spPr/>
      <dgm:t>
        <a:bodyPr/>
        <a:lstStyle/>
        <a:p>
          <a:endParaRPr lang="en-US"/>
        </a:p>
      </dgm:t>
    </dgm:pt>
    <dgm:pt modelId="{167EFF66-EDA3-4677-8A51-1F5E867EE7F6}">
      <dgm:prSet phldrT="[Text]"/>
      <dgm:spPr/>
      <dgm:t>
        <a:bodyPr/>
        <a:lstStyle/>
        <a:p>
          <a:r>
            <a:rPr lang="en-US" dirty="0" smtClean="0"/>
            <a:t>Demographics</a:t>
          </a:r>
          <a:endParaRPr lang="en-US" dirty="0"/>
        </a:p>
      </dgm:t>
    </dgm:pt>
    <dgm:pt modelId="{1FB472E3-3517-4420-AAA7-0270300FDBBF}" type="parTrans" cxnId="{D5632018-113F-441E-B408-04514E9E6FE5}">
      <dgm:prSet/>
      <dgm:spPr/>
      <dgm:t>
        <a:bodyPr/>
        <a:lstStyle/>
        <a:p>
          <a:endParaRPr lang="en-US"/>
        </a:p>
      </dgm:t>
    </dgm:pt>
    <dgm:pt modelId="{DD7FE99E-C691-45E8-825D-7D2226648F8B}" type="sibTrans" cxnId="{D5632018-113F-441E-B408-04514E9E6FE5}">
      <dgm:prSet/>
      <dgm:spPr/>
      <dgm:t>
        <a:bodyPr/>
        <a:lstStyle/>
        <a:p>
          <a:endParaRPr lang="en-US"/>
        </a:p>
      </dgm:t>
    </dgm:pt>
    <dgm:pt modelId="{27195780-151A-4372-AE7A-8AA34049AD1A}">
      <dgm:prSet phldrT="[Text]"/>
      <dgm:spPr/>
      <dgm:t>
        <a:bodyPr/>
        <a:lstStyle/>
        <a:p>
          <a:r>
            <a:rPr lang="en-US" dirty="0" smtClean="0"/>
            <a:t>Motivation</a:t>
          </a:r>
          <a:endParaRPr lang="en-US" dirty="0"/>
        </a:p>
      </dgm:t>
    </dgm:pt>
    <dgm:pt modelId="{C609C134-B9A8-4441-92D2-84A322348A6C}" type="parTrans" cxnId="{6252806F-F4A6-4F75-9507-00FCF0699FF0}">
      <dgm:prSet/>
      <dgm:spPr/>
      <dgm:t>
        <a:bodyPr/>
        <a:lstStyle/>
        <a:p>
          <a:endParaRPr lang="en-US"/>
        </a:p>
      </dgm:t>
    </dgm:pt>
    <dgm:pt modelId="{2928B852-3E3B-4AA3-8759-8B98E5F667CA}" type="sibTrans" cxnId="{6252806F-F4A6-4F75-9507-00FCF0699FF0}">
      <dgm:prSet/>
      <dgm:spPr/>
      <dgm:t>
        <a:bodyPr/>
        <a:lstStyle/>
        <a:p>
          <a:endParaRPr lang="en-US"/>
        </a:p>
      </dgm:t>
    </dgm:pt>
    <dgm:pt modelId="{B0CECAF3-04D9-49F3-B161-81884EC69BE3}">
      <dgm:prSet phldrT="[Text]"/>
      <dgm:spPr/>
      <dgm:t>
        <a:bodyPr/>
        <a:lstStyle/>
        <a:p>
          <a:r>
            <a:rPr lang="en-US" dirty="0" smtClean="0"/>
            <a:t>Barriers</a:t>
          </a:r>
          <a:endParaRPr lang="en-US" dirty="0"/>
        </a:p>
      </dgm:t>
    </dgm:pt>
    <dgm:pt modelId="{C2B6DDEE-1E7D-464A-9ACE-2CB2BA51C3C4}" type="parTrans" cxnId="{2CC599A9-F454-40A4-913C-6F6CCDC357FA}">
      <dgm:prSet/>
      <dgm:spPr/>
      <dgm:t>
        <a:bodyPr/>
        <a:lstStyle/>
        <a:p>
          <a:endParaRPr lang="en-US"/>
        </a:p>
      </dgm:t>
    </dgm:pt>
    <dgm:pt modelId="{4A1160B3-E411-472A-A29B-3218A97C468F}" type="sibTrans" cxnId="{2CC599A9-F454-40A4-913C-6F6CCDC357FA}">
      <dgm:prSet/>
      <dgm:spPr/>
      <dgm:t>
        <a:bodyPr/>
        <a:lstStyle/>
        <a:p>
          <a:endParaRPr lang="en-US"/>
        </a:p>
      </dgm:t>
    </dgm:pt>
    <dgm:pt modelId="{E706CDBA-D8A5-4704-8CF2-86E0C81225AD}">
      <dgm:prSet phldrT="[Text]"/>
      <dgm:spPr/>
      <dgm:t>
        <a:bodyPr/>
        <a:lstStyle/>
        <a:p>
          <a:r>
            <a:rPr lang="en-US" dirty="0" smtClean="0"/>
            <a:t>Are there students who don’t free range, and why not?</a:t>
          </a:r>
          <a:endParaRPr lang="en-US" dirty="0"/>
        </a:p>
      </dgm:t>
    </dgm:pt>
    <dgm:pt modelId="{A98C53A5-3D97-4D7A-A285-AEB9791B33E9}" type="parTrans" cxnId="{B5863EB8-1F88-4D4E-B15A-F2CD82E52C6B}">
      <dgm:prSet/>
      <dgm:spPr/>
      <dgm:t>
        <a:bodyPr/>
        <a:lstStyle/>
        <a:p>
          <a:endParaRPr lang="en-US"/>
        </a:p>
      </dgm:t>
    </dgm:pt>
    <dgm:pt modelId="{0107B5E0-F140-4B15-8AB8-11A8551F2C52}" type="sibTrans" cxnId="{B5863EB8-1F88-4D4E-B15A-F2CD82E52C6B}">
      <dgm:prSet/>
      <dgm:spPr/>
      <dgm:t>
        <a:bodyPr/>
        <a:lstStyle/>
        <a:p>
          <a:endParaRPr lang="en-US"/>
        </a:p>
      </dgm:t>
    </dgm:pt>
    <dgm:pt modelId="{48972754-9872-4CB7-8A34-D897648FB239}">
      <dgm:prSet phldrT="[Text]"/>
      <dgm:spPr/>
      <dgm:t>
        <a:bodyPr/>
        <a:lstStyle/>
        <a:p>
          <a:r>
            <a:rPr lang="en-US" dirty="0" smtClean="0"/>
            <a:t>What are they doing to fill that role</a:t>
          </a:r>
          <a:endParaRPr lang="en-US" dirty="0"/>
        </a:p>
      </dgm:t>
    </dgm:pt>
    <dgm:pt modelId="{5C47235A-0185-43DD-8A43-4A0F858EC042}" type="parTrans" cxnId="{B620BC39-E983-481E-B324-CA975DCEB3BB}">
      <dgm:prSet/>
      <dgm:spPr/>
      <dgm:t>
        <a:bodyPr/>
        <a:lstStyle/>
        <a:p>
          <a:endParaRPr lang="en-US"/>
        </a:p>
      </dgm:t>
    </dgm:pt>
    <dgm:pt modelId="{4443DFD2-61B1-4555-AA8C-08A6FDA69EBA}" type="sibTrans" cxnId="{B620BC39-E983-481E-B324-CA975DCEB3BB}">
      <dgm:prSet/>
      <dgm:spPr/>
      <dgm:t>
        <a:bodyPr/>
        <a:lstStyle/>
        <a:p>
          <a:endParaRPr lang="en-US"/>
        </a:p>
      </dgm:t>
    </dgm:pt>
    <dgm:pt modelId="{71C9B9F6-250D-4C28-A487-4640921B1F84}" type="pres">
      <dgm:prSet presAssocID="{C11CD028-D507-418C-891A-8896DCF2B5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371F44-F807-4B4C-93E5-63A0B1F9B5AE}" type="pres">
      <dgm:prSet presAssocID="{38C55F4F-6B0C-4A7E-9D37-362BEB13AD81}" presName="composite" presStyleCnt="0"/>
      <dgm:spPr/>
    </dgm:pt>
    <dgm:pt modelId="{205A43CA-FCC1-4174-B871-8DE9D368B60F}" type="pres">
      <dgm:prSet presAssocID="{38C55F4F-6B0C-4A7E-9D37-362BEB13AD8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6CF68-8151-46D1-9896-F95BACF33CB7}" type="pres">
      <dgm:prSet presAssocID="{38C55F4F-6B0C-4A7E-9D37-362BEB13AD8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60B5B-8E14-44A2-8F00-D20439ACD2BE}" type="pres">
      <dgm:prSet presAssocID="{5EDD3510-795C-49CA-8BA9-6284AAE59BF4}" presName="sp" presStyleCnt="0"/>
      <dgm:spPr/>
    </dgm:pt>
    <dgm:pt modelId="{93C6AFC0-5137-4C11-9653-F35383835D98}" type="pres">
      <dgm:prSet presAssocID="{A8362415-9557-4423-9792-A957C12A08FC}" presName="composite" presStyleCnt="0"/>
      <dgm:spPr/>
    </dgm:pt>
    <dgm:pt modelId="{BDC230FF-C09C-4CF1-9767-9B43241D077C}" type="pres">
      <dgm:prSet presAssocID="{A8362415-9557-4423-9792-A957C12A08F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33F43-49B3-4BD5-8A96-5517F20B5AC6}" type="pres">
      <dgm:prSet presAssocID="{A8362415-9557-4423-9792-A957C12A08FC}" presName="descendantText" presStyleLbl="alignAcc1" presStyleIdx="1" presStyleCnt="4" custScaleY="111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C3820-6D0C-425F-A769-7FA12F319A3D}" type="pres">
      <dgm:prSet presAssocID="{A667E63B-8202-4FFF-9283-C5FF2680CF41}" presName="sp" presStyleCnt="0"/>
      <dgm:spPr/>
    </dgm:pt>
    <dgm:pt modelId="{633DB022-C4EB-4DA0-942E-BFF571341886}" type="pres">
      <dgm:prSet presAssocID="{1536DB64-AAEC-482B-9D4A-0BBC7B48A705}" presName="composite" presStyleCnt="0"/>
      <dgm:spPr/>
    </dgm:pt>
    <dgm:pt modelId="{E912CF1C-7E1E-4A81-B68F-2C353287A455}" type="pres">
      <dgm:prSet presAssocID="{1536DB64-AAEC-482B-9D4A-0BBC7B48A70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EB077-8AAE-41EC-8BA8-5C1942004C49}" type="pres">
      <dgm:prSet presAssocID="{1536DB64-AAEC-482B-9D4A-0BBC7B48A70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B55E5-8C02-40A1-B0F0-6F5D121D0AA8}" type="pres">
      <dgm:prSet presAssocID="{92AB519F-FFB9-47A1-BFDB-7E9FE1D28F21}" presName="sp" presStyleCnt="0"/>
      <dgm:spPr/>
    </dgm:pt>
    <dgm:pt modelId="{0BF1FD9D-EB63-4101-A61D-1F75E3BBFF6B}" type="pres">
      <dgm:prSet presAssocID="{1BB41A06-06F7-42DC-B9D9-5E80182E66C3}" presName="composite" presStyleCnt="0"/>
      <dgm:spPr/>
    </dgm:pt>
    <dgm:pt modelId="{782BB7A5-7631-458D-9431-04C5359052B9}" type="pres">
      <dgm:prSet presAssocID="{1BB41A06-06F7-42DC-B9D9-5E80182E66C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08305-6E5F-416A-847E-4074F1EB0400}" type="pres">
      <dgm:prSet presAssocID="{1BB41A06-06F7-42DC-B9D9-5E80182E66C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2806F-F4A6-4F75-9507-00FCF0699FF0}" srcId="{1536DB64-AAEC-482B-9D4A-0BBC7B48A705}" destId="{27195780-151A-4372-AE7A-8AA34049AD1A}" srcOrd="1" destOrd="0" parTransId="{C609C134-B9A8-4441-92D2-84A322348A6C}" sibTransId="{2928B852-3E3B-4AA3-8759-8B98E5F667CA}"/>
    <dgm:cxn modelId="{A1D8DA5C-75E3-114D-A399-4BA7A8544E2B}" type="presOf" srcId="{27195780-151A-4372-AE7A-8AA34049AD1A}" destId="{575EB077-8AAE-41EC-8BA8-5C1942004C49}" srcOrd="0" destOrd="1" presId="urn:microsoft.com/office/officeart/2005/8/layout/chevron2"/>
    <dgm:cxn modelId="{43E473A3-875F-7848-8EDF-1741EBEC5A21}" type="presOf" srcId="{D56C925F-E125-4348-9F6B-E0A690B5E6F0}" destId="{FFA6CF68-8151-46D1-9896-F95BACF33CB7}" srcOrd="0" destOrd="1" presId="urn:microsoft.com/office/officeart/2005/8/layout/chevron2"/>
    <dgm:cxn modelId="{B5863EB8-1F88-4D4E-B15A-F2CD82E52C6B}" srcId="{1BB41A06-06F7-42DC-B9D9-5E80182E66C3}" destId="{E706CDBA-D8A5-4704-8CF2-86E0C81225AD}" srcOrd="0" destOrd="0" parTransId="{A98C53A5-3D97-4D7A-A285-AEB9791B33E9}" sibTransId="{0107B5E0-F140-4B15-8AB8-11A8551F2C52}"/>
    <dgm:cxn modelId="{346067CE-13E3-1D40-B2B6-622BC4374137}" type="presOf" srcId="{A8362415-9557-4423-9792-A957C12A08FC}" destId="{BDC230FF-C09C-4CF1-9767-9B43241D077C}" srcOrd="0" destOrd="0" presId="urn:microsoft.com/office/officeart/2005/8/layout/chevron2"/>
    <dgm:cxn modelId="{0180E157-C420-412D-A586-8E19102D3761}" srcId="{38C55F4F-6B0C-4A7E-9D37-362BEB13AD81}" destId="{749E6AC0-113E-487E-9CF4-61678DA882E3}" srcOrd="2" destOrd="0" parTransId="{B10E5454-7943-463A-B4F5-C4675DD451AA}" sibTransId="{0294AF0C-E81F-4776-BC50-CB4065660CCF}"/>
    <dgm:cxn modelId="{B83781BD-F5F1-4341-8214-5B4A05C58E59}" type="presOf" srcId="{1536DB64-AAEC-482B-9D4A-0BBC7B48A705}" destId="{E912CF1C-7E1E-4A81-B68F-2C353287A455}" srcOrd="0" destOrd="0" presId="urn:microsoft.com/office/officeart/2005/8/layout/chevron2"/>
    <dgm:cxn modelId="{6927E4D1-5A01-864E-91AF-4E844CCE1DAD}" type="presOf" srcId="{749E6AC0-113E-487E-9CF4-61678DA882E3}" destId="{FFA6CF68-8151-46D1-9896-F95BACF33CB7}" srcOrd="0" destOrd="2" presId="urn:microsoft.com/office/officeart/2005/8/layout/chevron2"/>
    <dgm:cxn modelId="{3E021B2A-E845-41C1-8C04-C012E1ABE948}" srcId="{A8362415-9557-4423-9792-A957C12A08FC}" destId="{D5FEC8D0-841D-430C-8461-8A8423F2B240}" srcOrd="1" destOrd="0" parTransId="{4445EC29-B4A4-4DFA-9E0C-5A3559D56A37}" sibTransId="{A317DC1E-247D-40DB-B036-A861FF7BB0BE}"/>
    <dgm:cxn modelId="{C22A0902-B63E-8A40-92D4-167EC2C9F87A}" type="presOf" srcId="{D5FEC8D0-841D-430C-8461-8A8423F2B240}" destId="{34F33F43-49B3-4BD5-8A96-5517F20B5AC6}" srcOrd="0" destOrd="1" presId="urn:microsoft.com/office/officeart/2005/8/layout/chevron2"/>
    <dgm:cxn modelId="{E1A114E4-C180-954D-BBFD-3B24B5143C45}" type="presOf" srcId="{38C55F4F-6B0C-4A7E-9D37-362BEB13AD81}" destId="{205A43CA-FCC1-4174-B871-8DE9D368B60F}" srcOrd="0" destOrd="0" presId="urn:microsoft.com/office/officeart/2005/8/layout/chevron2"/>
    <dgm:cxn modelId="{D2A12F4D-DE3D-3644-BA25-DC6111DA6A4C}" type="presOf" srcId="{48972754-9872-4CB7-8A34-D897648FB239}" destId="{11208305-6E5F-416A-847E-4074F1EB0400}" srcOrd="0" destOrd="1" presId="urn:microsoft.com/office/officeart/2005/8/layout/chevron2"/>
    <dgm:cxn modelId="{0E427F51-0A36-4539-A7FF-51116CEDB239}" srcId="{A8362415-9557-4423-9792-A957C12A08FC}" destId="{A80471ED-B2A3-498F-B019-B31B28523186}" srcOrd="2" destOrd="0" parTransId="{796A3D88-1D11-448F-AA50-3C4E7430603C}" sibTransId="{18DBC037-8A05-4366-9D0D-7A69E269F130}"/>
    <dgm:cxn modelId="{F0C944F2-7885-4495-8F7F-049B697E1C75}" srcId="{C11CD028-D507-418C-891A-8896DCF2B5DD}" destId="{1536DB64-AAEC-482B-9D4A-0BBC7B48A705}" srcOrd="2" destOrd="0" parTransId="{5E42CFB5-9F91-4DCB-B1C5-2C56AEFACC2F}" sibTransId="{92AB519F-FFB9-47A1-BFDB-7E9FE1D28F21}"/>
    <dgm:cxn modelId="{D0748113-38E1-854D-92DA-AB3A082E9289}" type="presOf" srcId="{5136029C-F0EF-4FA9-AB88-21CE5ED2DBE2}" destId="{34F33F43-49B3-4BD5-8A96-5517F20B5AC6}" srcOrd="0" destOrd="0" presId="urn:microsoft.com/office/officeart/2005/8/layout/chevron2"/>
    <dgm:cxn modelId="{01AC32DA-1268-574E-A397-3E3D830B2242}" type="presOf" srcId="{167EFF66-EDA3-4677-8A51-1F5E867EE7F6}" destId="{575EB077-8AAE-41EC-8BA8-5C1942004C49}" srcOrd="0" destOrd="0" presId="urn:microsoft.com/office/officeart/2005/8/layout/chevron2"/>
    <dgm:cxn modelId="{1C60E1E5-B95F-44A6-B961-AD136283F822}" srcId="{C11CD028-D507-418C-891A-8896DCF2B5DD}" destId="{A8362415-9557-4423-9792-A957C12A08FC}" srcOrd="1" destOrd="0" parTransId="{73DCB04F-8AA0-47B8-9269-AB3F89AD405D}" sibTransId="{A667E63B-8202-4FFF-9283-C5FF2680CF41}"/>
    <dgm:cxn modelId="{A9B65936-ABCA-4D66-8048-E7A53CF4ED93}" srcId="{38C55F4F-6B0C-4A7E-9D37-362BEB13AD81}" destId="{D56C925F-E125-4348-9F6B-E0A690B5E6F0}" srcOrd="1" destOrd="0" parTransId="{278A4FC1-4610-478D-A6EB-64FDF5A72107}" sibTransId="{4AF11201-D3C4-46E7-8F77-39B8C9AB150D}"/>
    <dgm:cxn modelId="{E5039881-E8D0-4753-B689-7A1BAD7ED7E2}" srcId="{C11CD028-D507-418C-891A-8896DCF2B5DD}" destId="{1BB41A06-06F7-42DC-B9D9-5E80182E66C3}" srcOrd="3" destOrd="0" parTransId="{42E2F3DD-B15F-4632-9524-4CEBC6DB5D9E}" sibTransId="{C76DBEA5-317D-4BBF-B942-06ACB11C4E41}"/>
    <dgm:cxn modelId="{B4F439DA-5048-476F-ABF8-66726E34C531}" srcId="{A8362415-9557-4423-9792-A957C12A08FC}" destId="{5136029C-F0EF-4FA9-AB88-21CE5ED2DBE2}" srcOrd="0" destOrd="0" parTransId="{1C1C8398-9983-43A3-8E51-18EB7005754A}" sibTransId="{647AB295-DD29-4297-A93B-59413F63E348}"/>
    <dgm:cxn modelId="{61869838-046F-4291-976C-932A15B13C52}" srcId="{C11CD028-D507-418C-891A-8896DCF2B5DD}" destId="{38C55F4F-6B0C-4A7E-9D37-362BEB13AD81}" srcOrd="0" destOrd="0" parTransId="{DEDE6F2D-78AD-40A9-8A7E-177B90809386}" sibTransId="{5EDD3510-795C-49CA-8BA9-6284AAE59BF4}"/>
    <dgm:cxn modelId="{D5632018-113F-441E-B408-04514E9E6FE5}" srcId="{1536DB64-AAEC-482B-9D4A-0BBC7B48A705}" destId="{167EFF66-EDA3-4677-8A51-1F5E867EE7F6}" srcOrd="0" destOrd="0" parTransId="{1FB472E3-3517-4420-AAA7-0270300FDBBF}" sibTransId="{DD7FE99E-C691-45E8-825D-7D2226648F8B}"/>
    <dgm:cxn modelId="{B620BC39-E983-481E-B324-CA975DCEB3BB}" srcId="{1BB41A06-06F7-42DC-B9D9-5E80182E66C3}" destId="{48972754-9872-4CB7-8A34-D897648FB239}" srcOrd="1" destOrd="0" parTransId="{5C47235A-0185-43DD-8A43-4A0F858EC042}" sibTransId="{4443DFD2-61B1-4555-AA8C-08A6FDA69EBA}"/>
    <dgm:cxn modelId="{1E45BE76-59FB-8B4C-AB09-E78B376571E0}" type="presOf" srcId="{C11CD028-D507-418C-891A-8896DCF2B5DD}" destId="{71C9B9F6-250D-4C28-A487-4640921B1F84}" srcOrd="0" destOrd="0" presId="urn:microsoft.com/office/officeart/2005/8/layout/chevron2"/>
    <dgm:cxn modelId="{D4ECED0D-C72B-4E88-8BFB-63CF79693A11}" srcId="{38C55F4F-6B0C-4A7E-9D37-362BEB13AD81}" destId="{5DAF5DB4-D3FC-4E1E-82AA-F7CFE2C599CC}" srcOrd="0" destOrd="0" parTransId="{E23AB481-FBD7-4A8F-ABE1-A277477A2675}" sibTransId="{CC2E700A-8564-4FE6-8587-2857BC55A3DA}"/>
    <dgm:cxn modelId="{18E2EC0A-A4C0-D94A-8E19-47C42629368A}" type="presOf" srcId="{1BB41A06-06F7-42DC-B9D9-5E80182E66C3}" destId="{782BB7A5-7631-458D-9431-04C5359052B9}" srcOrd="0" destOrd="0" presId="urn:microsoft.com/office/officeart/2005/8/layout/chevron2"/>
    <dgm:cxn modelId="{3F1E8FC1-A8E7-E842-A063-F3F5DEB0F52D}" type="presOf" srcId="{5DAF5DB4-D3FC-4E1E-82AA-F7CFE2C599CC}" destId="{FFA6CF68-8151-46D1-9896-F95BACF33CB7}" srcOrd="0" destOrd="0" presId="urn:microsoft.com/office/officeart/2005/8/layout/chevron2"/>
    <dgm:cxn modelId="{911242B8-A428-3041-B498-3E772204B2BD}" type="presOf" srcId="{A80471ED-B2A3-498F-B019-B31B28523186}" destId="{34F33F43-49B3-4BD5-8A96-5517F20B5AC6}" srcOrd="0" destOrd="2" presId="urn:microsoft.com/office/officeart/2005/8/layout/chevron2"/>
    <dgm:cxn modelId="{2CC599A9-F454-40A4-913C-6F6CCDC357FA}" srcId="{1536DB64-AAEC-482B-9D4A-0BBC7B48A705}" destId="{B0CECAF3-04D9-49F3-B161-81884EC69BE3}" srcOrd="2" destOrd="0" parTransId="{C2B6DDEE-1E7D-464A-9ACE-2CB2BA51C3C4}" sibTransId="{4A1160B3-E411-472A-A29B-3218A97C468F}"/>
    <dgm:cxn modelId="{FDAC4BC2-1405-5D42-9134-1C6E11D61554}" type="presOf" srcId="{B0CECAF3-04D9-49F3-B161-81884EC69BE3}" destId="{575EB077-8AAE-41EC-8BA8-5C1942004C49}" srcOrd="0" destOrd="2" presId="urn:microsoft.com/office/officeart/2005/8/layout/chevron2"/>
    <dgm:cxn modelId="{14EB23BF-B174-AA41-801D-6AE11CE00580}" type="presOf" srcId="{E706CDBA-D8A5-4704-8CF2-86E0C81225AD}" destId="{11208305-6E5F-416A-847E-4074F1EB0400}" srcOrd="0" destOrd="0" presId="urn:microsoft.com/office/officeart/2005/8/layout/chevron2"/>
    <dgm:cxn modelId="{5586D5E7-2C51-3547-94BD-0B47F5C83F33}" type="presParOf" srcId="{71C9B9F6-250D-4C28-A487-4640921B1F84}" destId="{37371F44-F807-4B4C-93E5-63A0B1F9B5AE}" srcOrd="0" destOrd="0" presId="urn:microsoft.com/office/officeart/2005/8/layout/chevron2"/>
    <dgm:cxn modelId="{73E24466-0764-C947-B058-FE17599AB2EA}" type="presParOf" srcId="{37371F44-F807-4B4C-93E5-63A0B1F9B5AE}" destId="{205A43CA-FCC1-4174-B871-8DE9D368B60F}" srcOrd="0" destOrd="0" presId="urn:microsoft.com/office/officeart/2005/8/layout/chevron2"/>
    <dgm:cxn modelId="{B1194144-EAE4-A64B-B507-472AB0459CA8}" type="presParOf" srcId="{37371F44-F807-4B4C-93E5-63A0B1F9B5AE}" destId="{FFA6CF68-8151-46D1-9896-F95BACF33CB7}" srcOrd="1" destOrd="0" presId="urn:microsoft.com/office/officeart/2005/8/layout/chevron2"/>
    <dgm:cxn modelId="{CFEAF9A3-2D87-1D49-9940-4FB7C983C26A}" type="presParOf" srcId="{71C9B9F6-250D-4C28-A487-4640921B1F84}" destId="{2FC60B5B-8E14-44A2-8F00-D20439ACD2BE}" srcOrd="1" destOrd="0" presId="urn:microsoft.com/office/officeart/2005/8/layout/chevron2"/>
    <dgm:cxn modelId="{894EF414-B11B-5A4A-BEAE-132E7A31B72F}" type="presParOf" srcId="{71C9B9F6-250D-4C28-A487-4640921B1F84}" destId="{93C6AFC0-5137-4C11-9653-F35383835D98}" srcOrd="2" destOrd="0" presId="urn:microsoft.com/office/officeart/2005/8/layout/chevron2"/>
    <dgm:cxn modelId="{D8C214AA-AD6C-AF43-9406-8A9A1B347CA5}" type="presParOf" srcId="{93C6AFC0-5137-4C11-9653-F35383835D98}" destId="{BDC230FF-C09C-4CF1-9767-9B43241D077C}" srcOrd="0" destOrd="0" presId="urn:microsoft.com/office/officeart/2005/8/layout/chevron2"/>
    <dgm:cxn modelId="{4451DA35-8369-FC44-8100-56B5F9806ADC}" type="presParOf" srcId="{93C6AFC0-5137-4C11-9653-F35383835D98}" destId="{34F33F43-49B3-4BD5-8A96-5517F20B5AC6}" srcOrd="1" destOrd="0" presId="urn:microsoft.com/office/officeart/2005/8/layout/chevron2"/>
    <dgm:cxn modelId="{87909648-AFEC-314E-B9C9-4704B06690C7}" type="presParOf" srcId="{71C9B9F6-250D-4C28-A487-4640921B1F84}" destId="{AECC3820-6D0C-425F-A769-7FA12F319A3D}" srcOrd="3" destOrd="0" presId="urn:microsoft.com/office/officeart/2005/8/layout/chevron2"/>
    <dgm:cxn modelId="{3560030B-477D-424C-B296-18E479872ED6}" type="presParOf" srcId="{71C9B9F6-250D-4C28-A487-4640921B1F84}" destId="{633DB022-C4EB-4DA0-942E-BFF571341886}" srcOrd="4" destOrd="0" presId="urn:microsoft.com/office/officeart/2005/8/layout/chevron2"/>
    <dgm:cxn modelId="{26E79ADB-3999-7C45-AA2A-03C0B0497893}" type="presParOf" srcId="{633DB022-C4EB-4DA0-942E-BFF571341886}" destId="{E912CF1C-7E1E-4A81-B68F-2C353287A455}" srcOrd="0" destOrd="0" presId="urn:microsoft.com/office/officeart/2005/8/layout/chevron2"/>
    <dgm:cxn modelId="{E21E718E-EE0A-864D-8EF8-E32BFE0FC2C1}" type="presParOf" srcId="{633DB022-C4EB-4DA0-942E-BFF571341886}" destId="{575EB077-8AAE-41EC-8BA8-5C1942004C49}" srcOrd="1" destOrd="0" presId="urn:microsoft.com/office/officeart/2005/8/layout/chevron2"/>
    <dgm:cxn modelId="{8BF55AC9-91D0-1341-BFA1-D96E18EA58B4}" type="presParOf" srcId="{71C9B9F6-250D-4C28-A487-4640921B1F84}" destId="{0B8B55E5-8C02-40A1-B0F0-6F5D121D0AA8}" srcOrd="5" destOrd="0" presId="urn:microsoft.com/office/officeart/2005/8/layout/chevron2"/>
    <dgm:cxn modelId="{FEE0D4F4-AD19-CB44-B456-123F5B75D608}" type="presParOf" srcId="{71C9B9F6-250D-4C28-A487-4640921B1F84}" destId="{0BF1FD9D-EB63-4101-A61D-1F75E3BBFF6B}" srcOrd="6" destOrd="0" presId="urn:microsoft.com/office/officeart/2005/8/layout/chevron2"/>
    <dgm:cxn modelId="{393F97A5-E295-F846-88E6-D02C903E90BC}" type="presParOf" srcId="{0BF1FD9D-EB63-4101-A61D-1F75E3BBFF6B}" destId="{782BB7A5-7631-458D-9431-04C5359052B9}" srcOrd="0" destOrd="0" presId="urn:microsoft.com/office/officeart/2005/8/layout/chevron2"/>
    <dgm:cxn modelId="{F2CD5F87-4805-E54D-B929-4C5836F06D53}" type="presParOf" srcId="{0BF1FD9D-EB63-4101-A61D-1F75E3BBFF6B}" destId="{11208305-6E5F-416A-847E-4074F1EB04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A43CA-FCC1-4174-B871-8DE9D368B60F}">
      <dsp:nvSpPr>
        <dsp:cNvPr id="0" name=""/>
        <dsp:cNvSpPr/>
      </dsp:nvSpPr>
      <dsp:spPr>
        <a:xfrm rot="5400000">
          <a:off x="-247344" y="255908"/>
          <a:ext cx="1648966" cy="1154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Formal Syllabus</a:t>
          </a:r>
          <a:endParaRPr lang="en-US" sz="1800" kern="1200" dirty="0"/>
        </a:p>
      </dsp:txBody>
      <dsp:txXfrm rot="-5400000">
        <a:off x="1" y="585701"/>
        <a:ext cx="1154276" cy="494690"/>
      </dsp:txXfrm>
    </dsp:sp>
    <dsp:sp modelId="{FFA6CF68-8151-46D1-9896-F95BACF33CB7}">
      <dsp:nvSpPr>
        <dsp:cNvPr id="0" name=""/>
        <dsp:cNvSpPr/>
      </dsp:nvSpPr>
      <dsp:spPr>
        <a:xfrm rot="5400000">
          <a:off x="3927142" y="-2764301"/>
          <a:ext cx="1072391" cy="6618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Learning happens both inside and outside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Outside is the realm of the “free range learner”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Learners have always been a bit “free range</a:t>
          </a:r>
          <a:r>
            <a:rPr lang="en-US" sz="1600" kern="1200" dirty="0" smtClean="0"/>
            <a:t>”</a:t>
          </a:r>
          <a:endParaRPr lang="en-US" sz="1600" kern="1200" dirty="0"/>
        </a:p>
      </dsp:txBody>
      <dsp:txXfrm rot="-5400000">
        <a:off x="1154276" y="60915"/>
        <a:ext cx="6565773" cy="967691"/>
      </dsp:txXfrm>
    </dsp:sp>
    <dsp:sp modelId="{BDC230FF-C09C-4CF1-9767-9B43241D077C}">
      <dsp:nvSpPr>
        <dsp:cNvPr id="0" name=""/>
        <dsp:cNvSpPr/>
      </dsp:nvSpPr>
      <dsp:spPr>
        <a:xfrm rot="5400000">
          <a:off x="-247344" y="1823016"/>
          <a:ext cx="1648966" cy="1154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Hypothesis</a:t>
          </a:r>
          <a:endParaRPr lang="en-US" sz="1800" kern="1200" dirty="0"/>
        </a:p>
      </dsp:txBody>
      <dsp:txXfrm rot="-5400000">
        <a:off x="1" y="2152809"/>
        <a:ext cx="1154276" cy="494690"/>
      </dsp:txXfrm>
    </dsp:sp>
    <dsp:sp modelId="{34F33F43-49B3-4BD5-8A96-5517F20B5AC6}">
      <dsp:nvSpPr>
        <dsp:cNvPr id="0" name=""/>
        <dsp:cNvSpPr/>
      </dsp:nvSpPr>
      <dsp:spPr>
        <a:xfrm rot="5400000">
          <a:off x="3867916" y="-1197476"/>
          <a:ext cx="1190843" cy="6618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That we are seeing more free range learning – or a different type of free range learning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Who are the free rangers?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Are there different types of free ranger?</a:t>
          </a:r>
          <a:endParaRPr lang="en-US" sz="2000" kern="1200" dirty="0"/>
        </a:p>
      </dsp:txBody>
      <dsp:txXfrm rot="-5400000">
        <a:off x="1154276" y="1574296"/>
        <a:ext cx="6559991" cy="1074579"/>
      </dsp:txXfrm>
    </dsp:sp>
    <dsp:sp modelId="{E912CF1C-7E1E-4A81-B68F-2C353287A455}">
      <dsp:nvSpPr>
        <dsp:cNvPr id="0" name=""/>
        <dsp:cNvSpPr/>
      </dsp:nvSpPr>
      <dsp:spPr>
        <a:xfrm rot="5400000">
          <a:off x="-247344" y="3330615"/>
          <a:ext cx="1648966" cy="1154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Free Rangers</a:t>
          </a:r>
          <a:endParaRPr lang="en-US" sz="1800" kern="1200" dirty="0"/>
        </a:p>
      </dsp:txBody>
      <dsp:txXfrm rot="-5400000">
        <a:off x="1" y="3660408"/>
        <a:ext cx="1154276" cy="494690"/>
      </dsp:txXfrm>
    </dsp:sp>
    <dsp:sp modelId="{575EB077-8AAE-41EC-8BA8-5C1942004C49}">
      <dsp:nvSpPr>
        <dsp:cNvPr id="0" name=""/>
        <dsp:cNvSpPr/>
      </dsp:nvSpPr>
      <dsp:spPr>
        <a:xfrm rot="5400000">
          <a:off x="3927424" y="310122"/>
          <a:ext cx="1071828" cy="6618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Demographics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Motivation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Barriers</a:t>
          </a:r>
          <a:endParaRPr lang="en-US" sz="2000" kern="1200" dirty="0"/>
        </a:p>
      </dsp:txBody>
      <dsp:txXfrm rot="-5400000">
        <a:off x="1154277" y="3135591"/>
        <a:ext cx="6565801" cy="967184"/>
      </dsp:txXfrm>
    </dsp:sp>
    <dsp:sp modelId="{782BB7A5-7631-458D-9431-04C5359052B9}">
      <dsp:nvSpPr>
        <dsp:cNvPr id="0" name=""/>
        <dsp:cNvSpPr/>
      </dsp:nvSpPr>
      <dsp:spPr>
        <a:xfrm rot="5400000">
          <a:off x="-247344" y="4838214"/>
          <a:ext cx="1648966" cy="1154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Non Free Rangers</a:t>
          </a:r>
          <a:endParaRPr lang="en-US" sz="1700" kern="1200" dirty="0"/>
        </a:p>
      </dsp:txBody>
      <dsp:txXfrm rot="-5400000">
        <a:off x="1" y="5168007"/>
        <a:ext cx="1154276" cy="494690"/>
      </dsp:txXfrm>
    </dsp:sp>
    <dsp:sp modelId="{11208305-6E5F-416A-847E-4074F1EB0400}">
      <dsp:nvSpPr>
        <dsp:cNvPr id="0" name=""/>
        <dsp:cNvSpPr/>
      </dsp:nvSpPr>
      <dsp:spPr>
        <a:xfrm rot="5400000">
          <a:off x="3927424" y="1817722"/>
          <a:ext cx="1071828" cy="6618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Are there students who don’t free range, and why not?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What are they doing to fill that role</a:t>
          </a:r>
          <a:endParaRPr lang="en-US" sz="2000" kern="1200" dirty="0"/>
        </a:p>
      </dsp:txBody>
      <dsp:txXfrm rot="-5400000">
        <a:off x="1154277" y="4643191"/>
        <a:ext cx="6565801" cy="967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C2F36-42B8-4CF3-876C-22015DF4F80F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3430F-3EC0-4F33-AC91-D3556CFC92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4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Brewbooks</a:t>
            </a:r>
            <a:r>
              <a:rPr lang="en-US" dirty="0" smtClean="0"/>
              <a:t> 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brewbooks</a:t>
            </a:r>
            <a:r>
              <a:rPr lang="en-US" dirty="0" smtClean="0"/>
              <a:t>/4464892154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3430F-3EC0-4F33-AC91-D3556CFC92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2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3430F-3EC0-4F33-AC91-D3556CFC92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082BC-C8F8-A549-BC31-0C1F8FF34C5C}" type="slidenum">
              <a:rPr lang="en-US"/>
              <a:pPr/>
              <a:t>5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D0B56-21C2-654F-A691-77D604B1AD9B}" type="slidenum">
              <a:rPr lang="en-US"/>
              <a:pPr/>
              <a:t>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/>
              <a:t>What is the relationship between how people value resources and how they use them?</a:t>
            </a:r>
          </a:p>
          <a:p>
            <a:pPr eaLnBrk="0" hangingPunct="0">
              <a:spcBef>
                <a:spcPct val="0"/>
              </a:spcBef>
            </a:pPr>
            <a:r>
              <a:rPr lang="en-US" sz="2400"/>
              <a:t>I would argue that it is the frequency of use is not a proxy for quality of use, which is much harder to measure.  So we do not know whether there is a contradiction between how faculty value the resources and their frequency of use.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www.mura.org</a:t>
            </a:r>
            <a:r>
              <a:rPr lang="en-US" dirty="0" smtClean="0"/>
              <a:t>/2010/10/</a:t>
            </a:r>
            <a:r>
              <a:rPr lang="en-US" dirty="0" err="1" smtClean="0"/>
              <a:t>gotta</a:t>
            </a:r>
            <a:r>
              <a:rPr lang="en-US" dirty="0" smtClean="0"/>
              <a:t>-watch-those-sneaky-gate-arms/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3430F-3EC0-4F33-AC91-D3556CFC92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9450"/>
            <a:ext cx="4624387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2" y="4376284"/>
            <a:ext cx="5028161" cy="407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13" tIns="44007" rIns="88013" bIns="44007"/>
          <a:lstStyle/>
          <a:p>
            <a:pPr>
              <a:spcBef>
                <a:spcPct val="0"/>
              </a:spcBef>
            </a:pPr>
            <a:endParaRPr lang="en-US" sz="24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NSDL Evaluation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22ABF49-AD51-44C8-803D-A148C8353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AE7F78-7A13-46A8-BD65-3164DF3974CB}" type="datetimeFigureOut">
              <a:rPr lang="en-US" smtClean="0"/>
              <a:pPr/>
              <a:t>3/26/12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shua@morrillsolutions.com" TargetMode="External"/><Relationship Id="rId4" Type="http://schemas.openxmlformats.org/officeDocument/2006/relationships/hyperlink" Target="mailto:alanwolf@wisc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morgan@illinois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Student Use of Digital Learning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Glenda Morgan		Chuck </a:t>
            </a:r>
            <a:r>
              <a:rPr lang="en-US" sz="2800" dirty="0" err="1" smtClean="0"/>
              <a:t>Dziuban</a:t>
            </a:r>
            <a:endParaRPr lang="en-US" sz="2800" dirty="0" smtClean="0"/>
          </a:p>
          <a:p>
            <a:r>
              <a:rPr lang="en-US" sz="2800" dirty="0" smtClean="0"/>
              <a:t>Patsy </a:t>
            </a:r>
            <a:r>
              <a:rPr lang="en-US" sz="2800" dirty="0" err="1" smtClean="0"/>
              <a:t>Moskal</a:t>
            </a:r>
            <a:r>
              <a:rPr lang="en-US" sz="2800" dirty="0" smtClean="0"/>
              <a:t>		Flora </a:t>
            </a:r>
            <a:r>
              <a:rPr lang="en-US" sz="2800" dirty="0" err="1" smtClean="0"/>
              <a:t>McMartin</a:t>
            </a:r>
            <a:endParaRPr lang="en-US" sz="2800" dirty="0" smtClean="0"/>
          </a:p>
          <a:p>
            <a:r>
              <a:rPr lang="en-US" sz="2800" dirty="0" smtClean="0"/>
              <a:t>Alan Wolf			Josh Morrill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808344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about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Instructors are changing </a:t>
            </a:r>
            <a:r>
              <a:rPr lang="en-US" sz="2800" dirty="0" smtClean="0"/>
              <a:t>more slowly than the educational </a:t>
            </a:r>
            <a:r>
              <a:rPr lang="en-US" sz="2800" dirty="0" smtClean="0"/>
              <a:t>landscape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Need activation to overcome barriers and encourage adoption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Intrinsic </a:t>
            </a:r>
            <a:r>
              <a:rPr lang="en-US" sz="2800" dirty="0" smtClean="0"/>
              <a:t>motivation is a powerful force (but people do not have limitless reservoirs)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Still, students </a:t>
            </a:r>
            <a:r>
              <a:rPr lang="en-US" sz="2800" dirty="0" smtClean="0"/>
              <a:t>are a powerful extrinsic </a:t>
            </a:r>
            <a:r>
              <a:rPr lang="en-US" sz="2800" dirty="0" smtClean="0"/>
              <a:t>motivator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3418098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620000" cy="1143000"/>
          </a:xfrm>
        </p:spPr>
        <p:txBody>
          <a:bodyPr/>
          <a:lstStyle/>
          <a:p>
            <a:r>
              <a:rPr lang="en-US" sz="4800" dirty="0"/>
              <a:t>How do students use digital resources in their learning?</a:t>
            </a:r>
            <a:br>
              <a:rPr lang="en-US" sz="4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5307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 - Students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228600" y="1524000"/>
            <a:ext cx="4953001" cy="4590150"/>
          </a:xfr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200" dirty="0" smtClean="0"/>
              <a:t>What </a:t>
            </a:r>
            <a:r>
              <a:rPr lang="en-US" sz="2200" dirty="0" smtClean="0"/>
              <a:t>are the circumstances that motivate students to look for DRs?</a:t>
            </a:r>
          </a:p>
          <a:p>
            <a:pPr lvl="1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200" dirty="0" smtClean="0"/>
              <a:t>Where to students start searching?</a:t>
            </a:r>
          </a:p>
          <a:p>
            <a:pPr lvl="1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200" dirty="0" smtClean="0"/>
              <a:t>What criteria to students use to assess DRs?</a:t>
            </a:r>
          </a:p>
          <a:p>
            <a:pPr lvl="1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200" dirty="0" smtClean="0"/>
              <a:t>What barriers to students face in finding &amp; using DRs?</a:t>
            </a:r>
          </a:p>
          <a:p>
            <a:pPr lvl="1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200" dirty="0" smtClean="0"/>
              <a:t>What kinds of DRs do students prefer</a:t>
            </a:r>
            <a:r>
              <a:rPr lang="en-US" sz="2200" dirty="0" smtClean="0"/>
              <a:t>?</a:t>
            </a:r>
          </a:p>
          <a:p>
            <a:pPr lvl="1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200" dirty="0" smtClean="0"/>
              <a:t>Do students value “collections”?</a:t>
            </a:r>
            <a:endParaRPr lang="en-US" sz="2200" dirty="0"/>
          </a:p>
        </p:txBody>
      </p:sp>
      <p:sp>
        <p:nvSpPr>
          <p:cNvPr id="3" name="Isosceles Triangle 2"/>
          <p:cNvSpPr/>
          <p:nvPr/>
        </p:nvSpPr>
        <p:spPr>
          <a:xfrm rot="5400000">
            <a:off x="2476500" y="3695700"/>
            <a:ext cx="4724400" cy="381000"/>
          </a:xfrm>
          <a:prstGeom prst="triangle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971800"/>
            <a:ext cx="2971800" cy="164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47800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Study – 2011 - 2013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969660"/>
            <a:ext cx="1585196" cy="1362090"/>
            <a:chOff x="6565439" y="2095300"/>
            <a:chExt cx="3160365" cy="1896219"/>
          </a:xfrm>
        </p:grpSpPr>
        <p:sp>
          <p:nvSpPr>
            <p:cNvPr id="55" name="Rounded Rectangle 54"/>
            <p:cNvSpPr/>
            <p:nvPr/>
          </p:nvSpPr>
          <p:spPr>
            <a:xfrm>
              <a:off x="6565439" y="2095300"/>
              <a:ext cx="3160365" cy="18962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8"/>
            <p:cNvSpPr/>
            <p:nvPr/>
          </p:nvSpPr>
          <p:spPr>
            <a:xfrm>
              <a:off x="6695685" y="2268776"/>
              <a:ext cx="2905067" cy="1490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Interviews &amp; focus groups</a:t>
              </a:r>
              <a:endParaRPr lang="en-US" sz="200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57029" y="2219128"/>
            <a:ext cx="652873" cy="825445"/>
            <a:chOff x="7196169" y="1876032"/>
            <a:chExt cx="669997" cy="783770"/>
          </a:xfrm>
        </p:grpSpPr>
        <p:sp>
          <p:nvSpPr>
            <p:cNvPr id="53" name="Right Arrow 52"/>
            <p:cNvSpPr/>
            <p:nvPr/>
          </p:nvSpPr>
          <p:spPr>
            <a:xfrm>
              <a:off x="7196169" y="1876032"/>
              <a:ext cx="669997" cy="7837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ight Arrow 10"/>
            <p:cNvSpPr/>
            <p:nvPr/>
          </p:nvSpPr>
          <p:spPr>
            <a:xfrm>
              <a:off x="7196169" y="2032786"/>
              <a:ext cx="468998" cy="470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10908" y="1877525"/>
            <a:ext cx="1447714" cy="1459124"/>
            <a:chOff x="8182203" y="1319807"/>
            <a:chExt cx="3160365" cy="1896219"/>
          </a:xfrm>
        </p:grpSpPr>
        <p:sp>
          <p:nvSpPr>
            <p:cNvPr id="51" name="Rounded Rectangle 50"/>
            <p:cNvSpPr/>
            <p:nvPr/>
          </p:nvSpPr>
          <p:spPr>
            <a:xfrm>
              <a:off x="8182203" y="1319807"/>
              <a:ext cx="3160365" cy="1896219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12"/>
            <p:cNvSpPr/>
            <p:nvPr/>
          </p:nvSpPr>
          <p:spPr>
            <a:xfrm>
              <a:off x="8237741" y="1375345"/>
              <a:ext cx="3049289" cy="1785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Qualitative data analysis</a:t>
              </a:r>
              <a:endParaRPr lang="en-US" sz="20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12116" y="2219128"/>
            <a:ext cx="652873" cy="825445"/>
            <a:chOff x="11620681" y="1876032"/>
            <a:chExt cx="669997" cy="783770"/>
          </a:xfrm>
        </p:grpSpPr>
        <p:sp>
          <p:nvSpPr>
            <p:cNvPr id="49" name="Right Arrow 48"/>
            <p:cNvSpPr/>
            <p:nvPr/>
          </p:nvSpPr>
          <p:spPr>
            <a:xfrm>
              <a:off x="11620681" y="1876032"/>
              <a:ext cx="669997" cy="7837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ight Arrow 14"/>
            <p:cNvSpPr/>
            <p:nvPr/>
          </p:nvSpPr>
          <p:spPr>
            <a:xfrm>
              <a:off x="11620681" y="2032786"/>
              <a:ext cx="468998" cy="470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56196" y="2280034"/>
            <a:ext cx="652873" cy="825445"/>
            <a:chOff x="16045192" y="1876032"/>
            <a:chExt cx="669997" cy="783770"/>
          </a:xfrm>
        </p:grpSpPr>
        <p:sp>
          <p:nvSpPr>
            <p:cNvPr id="45" name="Right Arrow 44"/>
            <p:cNvSpPr/>
            <p:nvPr/>
          </p:nvSpPr>
          <p:spPr>
            <a:xfrm>
              <a:off x="16045192" y="1876032"/>
              <a:ext cx="669997" cy="7837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ight Arrow 18"/>
            <p:cNvSpPr/>
            <p:nvPr/>
          </p:nvSpPr>
          <p:spPr>
            <a:xfrm>
              <a:off x="16045192" y="2032786"/>
              <a:ext cx="468998" cy="470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80644" y="2048959"/>
            <a:ext cx="1891740" cy="1278574"/>
            <a:chOff x="12606715" y="1319807"/>
            <a:chExt cx="3160365" cy="1896219"/>
          </a:xfrm>
        </p:grpSpPr>
        <p:sp>
          <p:nvSpPr>
            <p:cNvPr id="47" name="Rounded Rectangle 46"/>
            <p:cNvSpPr/>
            <p:nvPr/>
          </p:nvSpPr>
          <p:spPr>
            <a:xfrm>
              <a:off x="12606715" y="1319807"/>
              <a:ext cx="3160365" cy="18962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16"/>
            <p:cNvSpPr/>
            <p:nvPr/>
          </p:nvSpPr>
          <p:spPr>
            <a:xfrm>
              <a:off x="12662253" y="1375345"/>
              <a:ext cx="3049289" cy="1785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Survey instrument development</a:t>
              </a:r>
              <a:endParaRPr lang="en-US" sz="2000" b="1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10928" y="3120346"/>
            <a:ext cx="763738" cy="705622"/>
            <a:chOff x="18219524" y="3494138"/>
            <a:chExt cx="783770" cy="669997"/>
          </a:xfrm>
        </p:grpSpPr>
        <p:sp>
          <p:nvSpPr>
            <p:cNvPr id="41" name="Right Arrow 40"/>
            <p:cNvSpPr/>
            <p:nvPr/>
          </p:nvSpPr>
          <p:spPr>
            <a:xfrm rot="5400000">
              <a:off x="18276410" y="3437252"/>
              <a:ext cx="669997" cy="7837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ight Arrow 22"/>
            <p:cNvSpPr/>
            <p:nvPr/>
          </p:nvSpPr>
          <p:spPr>
            <a:xfrm>
              <a:off x="18376278" y="3494139"/>
              <a:ext cx="470262" cy="468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29860" y="2100237"/>
            <a:ext cx="1123788" cy="1187120"/>
            <a:chOff x="17031226" y="1319807"/>
            <a:chExt cx="3160365" cy="1896219"/>
          </a:xfrm>
        </p:grpSpPr>
        <p:sp>
          <p:nvSpPr>
            <p:cNvPr id="43" name="Rounded Rectangle 42"/>
            <p:cNvSpPr/>
            <p:nvPr/>
          </p:nvSpPr>
          <p:spPr>
            <a:xfrm>
              <a:off x="17031226" y="1319807"/>
              <a:ext cx="3160365" cy="18962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20"/>
            <p:cNvSpPr/>
            <p:nvPr/>
          </p:nvSpPr>
          <p:spPr>
            <a:xfrm>
              <a:off x="17086764" y="1375345"/>
              <a:ext cx="3049289" cy="1785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Survey</a:t>
              </a:r>
              <a:endParaRPr lang="en-US" sz="2000" b="1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15870" y="3796240"/>
            <a:ext cx="1472320" cy="1690160"/>
            <a:chOff x="17031226" y="4480173"/>
            <a:chExt cx="3160365" cy="1896219"/>
          </a:xfrm>
        </p:grpSpPr>
        <p:sp>
          <p:nvSpPr>
            <p:cNvPr id="39" name="Rounded Rectangle 38"/>
            <p:cNvSpPr/>
            <p:nvPr/>
          </p:nvSpPr>
          <p:spPr>
            <a:xfrm>
              <a:off x="17031226" y="4480173"/>
              <a:ext cx="3160365" cy="1896219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24"/>
            <p:cNvSpPr/>
            <p:nvPr/>
          </p:nvSpPr>
          <p:spPr>
            <a:xfrm>
              <a:off x="17086764" y="4535711"/>
              <a:ext cx="3049289" cy="1785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Survey data analysis</a:t>
              </a:r>
              <a:endParaRPr lang="en-US" sz="2000" b="1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62795" y="4143428"/>
            <a:ext cx="652873" cy="825445"/>
            <a:chOff x="16083117" y="5036397"/>
            <a:chExt cx="669997" cy="783770"/>
          </a:xfrm>
        </p:grpSpPr>
        <p:sp>
          <p:nvSpPr>
            <p:cNvPr id="37" name="Right Arrow 36"/>
            <p:cNvSpPr/>
            <p:nvPr/>
          </p:nvSpPr>
          <p:spPr>
            <a:xfrm rot="10800000">
              <a:off x="16083117" y="5036397"/>
              <a:ext cx="669997" cy="7837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26"/>
            <p:cNvSpPr/>
            <p:nvPr/>
          </p:nvSpPr>
          <p:spPr>
            <a:xfrm rot="21600000">
              <a:off x="16284116" y="5193151"/>
              <a:ext cx="468998" cy="470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43792" y="4143428"/>
            <a:ext cx="469811" cy="825445"/>
            <a:chOff x="12166365" y="5036397"/>
            <a:chExt cx="311180" cy="783770"/>
          </a:xfrm>
        </p:grpSpPr>
        <p:sp>
          <p:nvSpPr>
            <p:cNvPr id="33" name="Right Arrow 32"/>
            <p:cNvSpPr/>
            <p:nvPr/>
          </p:nvSpPr>
          <p:spPr>
            <a:xfrm rot="10800000">
              <a:off x="12166365" y="5036397"/>
              <a:ext cx="311180" cy="7837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30"/>
            <p:cNvSpPr/>
            <p:nvPr/>
          </p:nvSpPr>
          <p:spPr>
            <a:xfrm rot="21600000">
              <a:off x="12259719" y="5193151"/>
              <a:ext cx="217826" cy="470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64866" y="4000968"/>
            <a:ext cx="1774127" cy="1411245"/>
            <a:chOff x="9158369" y="4480173"/>
            <a:chExt cx="3185781" cy="1896219"/>
          </a:xfrm>
        </p:grpSpPr>
        <p:sp>
          <p:nvSpPr>
            <p:cNvPr id="31" name="Rounded Rectangle 30"/>
            <p:cNvSpPr/>
            <p:nvPr/>
          </p:nvSpPr>
          <p:spPr>
            <a:xfrm>
              <a:off x="9158369" y="4480173"/>
              <a:ext cx="3160367" cy="18962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32"/>
            <p:cNvSpPr/>
            <p:nvPr/>
          </p:nvSpPr>
          <p:spPr>
            <a:xfrm>
              <a:off x="9294862" y="4547254"/>
              <a:ext cx="3049288" cy="1785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Follow up interviews &amp; focus groups</a:t>
              </a:r>
              <a:endParaRPr lang="en-US" sz="2000" b="1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14804" y="4177702"/>
            <a:ext cx="868709" cy="729401"/>
            <a:chOff x="7911107" y="5036397"/>
            <a:chExt cx="669997" cy="783770"/>
          </a:xfrm>
        </p:grpSpPr>
        <p:sp>
          <p:nvSpPr>
            <p:cNvPr id="29" name="Right Arrow 28"/>
            <p:cNvSpPr/>
            <p:nvPr/>
          </p:nvSpPr>
          <p:spPr>
            <a:xfrm rot="10800000">
              <a:off x="7911107" y="5036397"/>
              <a:ext cx="669997" cy="7837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34"/>
            <p:cNvSpPr/>
            <p:nvPr/>
          </p:nvSpPr>
          <p:spPr>
            <a:xfrm rot="21600000">
              <a:off x="8112106" y="5193151"/>
              <a:ext cx="468998" cy="470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10573" y="3598949"/>
            <a:ext cx="1798263" cy="2292600"/>
            <a:chOff x="5473672" y="4424634"/>
            <a:chExt cx="3160365" cy="1896219"/>
          </a:xfrm>
        </p:grpSpPr>
        <p:sp>
          <p:nvSpPr>
            <p:cNvPr id="27" name="Rounded Rectangle 26"/>
            <p:cNvSpPr/>
            <p:nvPr/>
          </p:nvSpPr>
          <p:spPr>
            <a:xfrm>
              <a:off x="5473672" y="4424634"/>
              <a:ext cx="3160365" cy="18962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36"/>
            <p:cNvSpPr/>
            <p:nvPr/>
          </p:nvSpPr>
          <p:spPr>
            <a:xfrm>
              <a:off x="5514831" y="4480175"/>
              <a:ext cx="3049289" cy="1785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Case study of Physics students &amp; other intensive users</a:t>
              </a:r>
              <a:endParaRPr lang="en-US" sz="2000" b="1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" y="3749458"/>
            <a:ext cx="1522472" cy="1739431"/>
            <a:chOff x="10194" y="4480173"/>
            <a:chExt cx="3160365" cy="1896219"/>
          </a:xfrm>
        </p:grpSpPr>
        <p:sp>
          <p:nvSpPr>
            <p:cNvPr id="23" name="Rounded Rectangle 22"/>
            <p:cNvSpPr/>
            <p:nvPr/>
          </p:nvSpPr>
          <p:spPr>
            <a:xfrm>
              <a:off x="10194" y="4480173"/>
              <a:ext cx="3160365" cy="1896219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0"/>
            <p:cNvSpPr/>
            <p:nvPr/>
          </p:nvSpPr>
          <p:spPr>
            <a:xfrm>
              <a:off x="65732" y="4535711"/>
              <a:ext cx="3049289" cy="1785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Summary Report &amp; findings</a:t>
              </a:r>
              <a:endParaRPr 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7185704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05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Students making far more independent use of DRs than anticipated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Students desire content that is well organized and that teachers teach it to them 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They seek information/explanation when teachers are doing a poor job of it.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Students seek video, but it is unclear if they prefer it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Differences between recordings of full lectures vs. chunks. 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Students may be turning to new or different content providers faster than we discover them e.g. YouTube channels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Students may value collections more than their propensity to turn to Google may indicate, especially when directed to ‘authoritative’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99830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and Why Students Use Digital Resources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5105400" cy="5791200"/>
          </a:xfrm>
        </p:spPr>
      </p:pic>
    </p:spTree>
    <p:extLst>
      <p:ext uri="{BB962C8B-B14F-4D97-AF65-F5344CB8AC3E}">
        <p14:creationId xmlns:p14="http://schemas.microsoft.com/office/powerpoint/2010/main" val="210719441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80" y="0"/>
            <a:ext cx="5943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0478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3346396"/>
              </p:ext>
            </p:extLst>
          </p:nvPr>
        </p:nvGraphicFramePr>
        <p:xfrm>
          <a:off x="381000" y="228600"/>
          <a:ext cx="7772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81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97088"/>
            <a:ext cx="8739188" cy="1143000"/>
          </a:xfrm>
          <a:noFill/>
          <a:ln/>
        </p:spPr>
        <p:txBody>
          <a:bodyPr/>
          <a:lstStyle/>
          <a:p>
            <a:pPr algn="ctr"/>
            <a:r>
              <a:rPr lang="en-US" sz="4800" b="1" dirty="0" smtClean="0"/>
              <a:t>Survey strategy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89981898"/>
      </p:ext>
    </p:extLst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 Survey Lines of Inquiry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00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/>
              <a:t>Where do students turn when they run into problems with schoolwork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Where do students turn when they are interested in a topic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General motivations for studying and academic work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Use of digital resources in class and students preferences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7271455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Study Use of Digital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5181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/>
              <a:t>How people interact with scholarly content is changing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Roots in NSDL and other digital library initiatives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People had only studied how faculty used specific collections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No one knew how faculty found &amp; used </a:t>
            </a:r>
            <a:r>
              <a:rPr lang="en-US" sz="2600" dirty="0" smtClean="0"/>
              <a:t>materials</a:t>
            </a:r>
            <a:endParaRPr lang="en-US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33998" r="16002"/>
          <a:stretch/>
        </p:blipFill>
        <p:spPr>
          <a:xfrm>
            <a:off x="4495800" y="1295400"/>
            <a:ext cx="3762770" cy="50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8907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</a:t>
            </a:r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0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Online </a:t>
            </a:r>
            <a:r>
              <a:rPr lang="en-US" sz="3600" b="1" dirty="0" smtClean="0"/>
              <a:t>survey</a:t>
            </a:r>
          </a:p>
          <a:p>
            <a:pPr marL="114300" indent="0">
              <a:buNone/>
            </a:pPr>
            <a:endParaRPr lang="en-US" sz="3600" b="1" dirty="0" smtClean="0"/>
          </a:p>
          <a:p>
            <a:r>
              <a:rPr lang="en-US" sz="3600" b="1" dirty="0" smtClean="0"/>
              <a:t>Conducting </a:t>
            </a:r>
            <a:r>
              <a:rPr lang="en-US" sz="3600" b="1" dirty="0" smtClean="0"/>
              <a:t>pilot </a:t>
            </a:r>
            <a:endParaRPr lang="en-US" sz="3600" dirty="0" smtClean="0"/>
          </a:p>
          <a:p>
            <a:pPr lvl="1"/>
            <a:r>
              <a:rPr lang="en-US" sz="2800" dirty="0" smtClean="0"/>
              <a:t> </a:t>
            </a:r>
            <a:r>
              <a:rPr lang="en-US" sz="2800" dirty="0" smtClean="0"/>
              <a:t>2 faculty at UCF </a:t>
            </a:r>
            <a:r>
              <a:rPr lang="en-US" sz="2800" dirty="0" smtClean="0"/>
              <a:t>advertised to </a:t>
            </a:r>
            <a:r>
              <a:rPr lang="en-US" sz="2800" dirty="0" smtClean="0"/>
              <a:t>their classes</a:t>
            </a:r>
          </a:p>
          <a:p>
            <a:pPr lvl="1"/>
            <a:r>
              <a:rPr lang="en-US" sz="2800" dirty="0" smtClean="0"/>
              <a:t>~50 responses</a:t>
            </a:r>
          </a:p>
          <a:p>
            <a:pPr lvl="1"/>
            <a:r>
              <a:rPr lang="en-US" sz="2800" dirty="0" smtClean="0"/>
              <a:t>Asked students for feedback regarding questions that were confusing</a:t>
            </a:r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3200" dirty="0" smtClean="0"/>
          </a:p>
        </p:txBody>
      </p:sp>
      <p:pic>
        <p:nvPicPr>
          <p:cNvPr id="1026" name="Picture 2" descr="C:\Users\RITE\AppData\Local\Microsoft\Windows\Temporary Internet Files\Content.IE5\I00RZ1YQ\MP9004022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112" y="228601"/>
            <a:ext cx="1725513" cy="2590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Using survey administration company</a:t>
            </a:r>
          </a:p>
          <a:p>
            <a:pPr>
              <a:buNone/>
            </a:pPr>
            <a:endParaRPr lang="en-US" sz="2800" b="1" dirty="0" smtClean="0"/>
          </a:p>
          <a:p>
            <a:pPr lvl="1"/>
            <a:r>
              <a:rPr lang="en-US" sz="2600" dirty="0" smtClean="0"/>
              <a:t>Maintain large database of people</a:t>
            </a:r>
          </a:p>
          <a:p>
            <a:pPr lvl="1"/>
            <a:r>
              <a:rPr lang="en-US" sz="2600" dirty="0" smtClean="0"/>
              <a:t>Can pre-screen on demographics</a:t>
            </a:r>
          </a:p>
          <a:p>
            <a:pPr lvl="1"/>
            <a:r>
              <a:rPr lang="en-US" sz="2600" dirty="0" smtClean="0"/>
              <a:t>National sample</a:t>
            </a:r>
          </a:p>
          <a:p>
            <a:pPr lvl="1"/>
            <a:r>
              <a:rPr lang="en-US" sz="2600" dirty="0" smtClean="0"/>
              <a:t>Removes researcher pressure on participants</a:t>
            </a:r>
          </a:p>
          <a:p>
            <a:pPr lvl="1"/>
            <a:r>
              <a:rPr lang="en-US" sz="2600" dirty="0" smtClean="0"/>
              <a:t>Sample size of 40,000-60,000</a:t>
            </a:r>
          </a:p>
          <a:p>
            <a:pPr lvl="1"/>
            <a:r>
              <a:rPr lang="en-US" sz="2600" dirty="0" smtClean="0"/>
              <a:t>Plan on 5% response rate</a:t>
            </a:r>
            <a:endParaRPr lang="en-US" sz="2600" dirty="0"/>
          </a:p>
        </p:txBody>
      </p:sp>
      <p:pic>
        <p:nvPicPr>
          <p:cNvPr id="1026" name="Picture 2" descr="C:\Users\RITE\AppData\Local\Microsoft\Windows\Temporary Internet Files\Content.IE5\I00RZ1YQ\MP9004022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6487" y="228601"/>
            <a:ext cx="1725513" cy="2590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1722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nature of this sample is providing us with three comparison groups: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1752600" cy="26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29000"/>
            <a:ext cx="6934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&amp;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Part-time Students**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Former Students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Never Been / Not Currently Students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Follow 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Our Motto is:                                                           </a:t>
            </a:r>
            <a:r>
              <a:rPr lang="en-US" sz="3000" b="1" dirty="0" smtClean="0"/>
              <a:t>“Explore BIG – Focused Refinement</a:t>
            </a:r>
            <a:r>
              <a:rPr lang="en-US" sz="3600" b="1" dirty="0" smtClean="0"/>
              <a:t>”</a:t>
            </a:r>
          </a:p>
          <a:p>
            <a:endParaRPr lang="en-US" sz="2800" b="1" dirty="0" smtClean="0"/>
          </a:p>
          <a:p>
            <a:r>
              <a:rPr lang="en-US" sz="3600" b="1" dirty="0" smtClean="0"/>
              <a:t>Possible Follow Ups:</a:t>
            </a:r>
          </a:p>
          <a:p>
            <a:pPr lvl="1"/>
            <a:r>
              <a:rPr lang="en-US" sz="2600" dirty="0" smtClean="0"/>
              <a:t>Physics Students</a:t>
            </a:r>
          </a:p>
          <a:p>
            <a:pPr lvl="1"/>
            <a:r>
              <a:rPr lang="en-US" sz="2600" dirty="0" smtClean="0"/>
              <a:t>UW-Madison </a:t>
            </a:r>
            <a:r>
              <a:rPr lang="en-US" sz="2600" dirty="0" smtClean="0"/>
              <a:t>/ IL Students</a:t>
            </a:r>
          </a:p>
          <a:p>
            <a:pPr lvl="1"/>
            <a:r>
              <a:rPr lang="en-US" sz="2600" dirty="0" smtClean="0"/>
              <a:t>Others?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175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620000" cy="2971800"/>
          </a:xfrm>
        </p:spPr>
        <p:txBody>
          <a:bodyPr>
            <a:normAutofit/>
          </a:bodyPr>
          <a:lstStyle/>
          <a:p>
            <a:pPr marL="114300" indent="0">
              <a:spcBef>
                <a:spcPts val="1800"/>
              </a:spcBef>
              <a:buNone/>
            </a:pPr>
            <a:endParaRPr lang="en-US" sz="2600" dirty="0"/>
          </a:p>
          <a:p>
            <a:pPr>
              <a:spcBef>
                <a:spcPts val="1800"/>
              </a:spcBef>
            </a:pPr>
            <a:r>
              <a:rPr lang="en-US" sz="2600" dirty="0" smtClean="0"/>
              <a:t>Glenda Morgan </a:t>
            </a:r>
            <a:r>
              <a:rPr lang="en-US" sz="2600" dirty="0" smtClean="0">
                <a:hlinkClick r:id="rId2"/>
              </a:rPr>
              <a:t>gmorgan@illinois.edu</a:t>
            </a:r>
            <a:endParaRPr lang="en-US" sz="2600" dirty="0" smtClean="0"/>
          </a:p>
          <a:p>
            <a:pPr>
              <a:spcBef>
                <a:spcPts val="1800"/>
              </a:spcBef>
            </a:pPr>
            <a:r>
              <a:rPr lang="en-US" sz="2600" dirty="0" smtClean="0"/>
              <a:t>Joshua Morrill  </a:t>
            </a:r>
            <a:r>
              <a:rPr lang="en-US" sz="2600" dirty="0" smtClean="0">
                <a:hlinkClick r:id="rId3"/>
              </a:rPr>
              <a:t>joshua@morrillsolutions.com</a:t>
            </a:r>
            <a:endParaRPr lang="en-US" sz="2600" dirty="0" smtClean="0"/>
          </a:p>
          <a:p>
            <a:pPr>
              <a:spcBef>
                <a:spcPts val="1800"/>
              </a:spcBef>
            </a:pPr>
            <a:r>
              <a:rPr lang="en-US" sz="2600" dirty="0" smtClean="0"/>
              <a:t>Alan Wolf </a:t>
            </a:r>
            <a:r>
              <a:rPr lang="en-US" sz="2600" dirty="0" smtClean="0">
                <a:hlinkClick r:id="rId4"/>
              </a:rPr>
              <a:t>alanwolf@wisc.edu</a:t>
            </a:r>
            <a:endParaRPr lang="en-US" sz="2600" dirty="0" smtClean="0"/>
          </a:p>
          <a:p>
            <a:pPr marL="0" indent="0">
              <a:spcBef>
                <a:spcPts val="1800"/>
              </a:spcBef>
              <a:buNone/>
            </a:pPr>
            <a:endParaRPr lang="en-US" sz="2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191000"/>
            <a:ext cx="2819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endParaRPr lang="en-US" sz="2600" dirty="0" smtClean="0"/>
          </a:p>
          <a:p>
            <a:pPr>
              <a:spcBef>
                <a:spcPts val="1800"/>
              </a:spcBef>
            </a:pPr>
            <a:r>
              <a:rPr lang="en-US" sz="2600" dirty="0" smtClean="0"/>
              <a:t>Flora </a:t>
            </a:r>
            <a:r>
              <a:rPr lang="en-US" sz="2600" dirty="0" err="1" smtClean="0"/>
              <a:t>McMartin</a:t>
            </a:r>
            <a:endParaRPr lang="en-US" sz="2600" dirty="0" smtClean="0"/>
          </a:p>
          <a:p>
            <a:pPr>
              <a:spcBef>
                <a:spcPts val="1800"/>
              </a:spcBef>
            </a:pPr>
            <a:r>
              <a:rPr lang="en-US" sz="2600" dirty="0" smtClean="0"/>
              <a:t>Patsy </a:t>
            </a:r>
            <a:r>
              <a:rPr lang="en-US" sz="2600" dirty="0" err="1" smtClean="0"/>
              <a:t>Moskal</a:t>
            </a:r>
            <a:endParaRPr lang="en-US" sz="2600" dirty="0" smtClean="0"/>
          </a:p>
          <a:p>
            <a:pPr>
              <a:spcBef>
                <a:spcPts val="1800"/>
              </a:spcBef>
            </a:pPr>
            <a:r>
              <a:rPr lang="en-US" sz="2600" dirty="0" smtClean="0"/>
              <a:t>Chuck </a:t>
            </a:r>
            <a:r>
              <a:rPr lang="en-US" sz="2600" dirty="0" err="1" smtClean="0"/>
              <a:t>Dziuban</a:t>
            </a:r>
            <a:endParaRPr lang="en-US" sz="26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3505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Co-Conspirators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5479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Started Out Looking at Faculty Use of Digital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/>
              <a:t>2006 – 2009 – National survey of STEM instructors regarding their use of digital resources in teaching (n=4,439)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2009 – Large international survey of Physics instructors (n=9,275)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2011 –  National study of Social Science faculty (n=1,037)</a:t>
            </a:r>
          </a:p>
          <a:p>
            <a:pPr>
              <a:spcBef>
                <a:spcPts val="180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0707721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 -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/>
              <a:t>What do faculty members do with the online digital resources they find at digital libraries, online collections, etc.?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Do faculty value digital resources?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How do faculty use digital resources for teaching purposes?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What are the barriers to their use of resources and digital libraries/collections?</a:t>
            </a:r>
          </a:p>
          <a:p>
            <a:pPr>
              <a:spcBef>
                <a:spcPts val="180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1868504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different are faculty from one another?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4116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When we look at traditionally identified faculty populations, we </a:t>
            </a:r>
            <a:r>
              <a:rPr lang="en-US" sz="2800" dirty="0" smtClean="0"/>
              <a:t>saw few </a:t>
            </a:r>
            <a:r>
              <a:rPr lang="en-US" sz="2800" dirty="0"/>
              <a:t>differences.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The type of institution where they serve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The amount of time that they have been teaching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Even discipline </a:t>
            </a:r>
            <a:r>
              <a:rPr lang="en-US" sz="2800" dirty="0" smtClean="0"/>
              <a:t>was less </a:t>
            </a:r>
            <a:r>
              <a:rPr lang="en-US" sz="2800" dirty="0"/>
              <a:t>a factor than expected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As </a:t>
            </a:r>
            <a:r>
              <a:rPr lang="en-US" sz="2800" dirty="0"/>
              <a:t>far as these traditional groups go, we have a homogenous </a:t>
            </a:r>
            <a:r>
              <a:rPr lang="en-US" sz="2800" dirty="0" smtClean="0"/>
              <a:t>population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054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/>
              <a:t>Types of Digital Resources</a:t>
            </a:r>
          </a:p>
        </p:txBody>
      </p:sp>
      <p:graphicFrame>
        <p:nvGraphicFramePr>
          <p:cNvPr id="10455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43556"/>
              </p:ext>
            </p:extLst>
          </p:nvPr>
        </p:nvGraphicFramePr>
        <p:xfrm>
          <a:off x="457200" y="1538288"/>
          <a:ext cx="7315200" cy="4329113"/>
        </p:xfrm>
        <a:graphic>
          <a:graphicData uri="http://schemas.openxmlformats.org/drawingml/2006/table">
            <a:tbl>
              <a:tblPr/>
              <a:tblGrid>
                <a:gridCol w="4590063"/>
                <a:gridCol w="2725137"/>
              </a:tblGrid>
              <a:tr h="755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Type of Resource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% Use Very Frequently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0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Digital images - visual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Animations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Teaching, Learning Exercises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Online scholarly resources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543" name="Text Box 95"/>
          <p:cNvSpPr txBox="1">
            <a:spLocks noChangeArrowheads="1"/>
          </p:cNvSpPr>
          <p:nvPr/>
        </p:nvSpPr>
        <p:spPr bwMode="auto">
          <a:xfrm>
            <a:off x="609600" y="5791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Digital Resources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– </a:t>
            </a:r>
            <a:r>
              <a:rPr lang="en-US" dirty="0" smtClean="0"/>
              <a:t>other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1910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 smtClean="0"/>
              <a:t>Google favorite starting point </a:t>
            </a:r>
            <a:endParaRPr lang="en-US" sz="3600" dirty="0" smtClean="0"/>
          </a:p>
          <a:p>
            <a:pPr>
              <a:spcBef>
                <a:spcPts val="1800"/>
              </a:spcBef>
            </a:pPr>
            <a:r>
              <a:rPr lang="en-US" sz="3600" dirty="0" smtClean="0"/>
              <a:t>Iterative </a:t>
            </a:r>
            <a:r>
              <a:rPr lang="en-US" sz="3600" dirty="0" smtClean="0"/>
              <a:t>process (satisficing</a:t>
            </a:r>
            <a:r>
              <a:rPr lang="en-US" sz="36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3600" dirty="0" smtClean="0"/>
              <a:t>Most are not authors of DRs</a:t>
            </a:r>
            <a:endParaRPr lang="en-US" sz="3600" dirty="0" smtClean="0"/>
          </a:p>
          <a:p>
            <a:pPr>
              <a:spcBef>
                <a:spcPts val="1800"/>
              </a:spcBef>
            </a:pPr>
            <a:r>
              <a:rPr lang="en-US" sz="3600" dirty="0" smtClean="0"/>
              <a:t>Tend to use DRs developed by others ‘as </a:t>
            </a:r>
            <a:r>
              <a:rPr lang="en-US" sz="3600" dirty="0" smtClean="0"/>
              <a:t>is’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4695677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800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Strong Agreement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Top – Improve student </a:t>
            </a:r>
            <a:r>
              <a:rPr lang="en-US" sz="2400" dirty="0" smtClean="0"/>
              <a:t>learning</a:t>
            </a:r>
            <a:endParaRPr lang="en-US" sz="2400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Stay abreast of  professional developments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Keep material fresh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Help students learn difficult </a:t>
            </a:r>
            <a:r>
              <a:rPr lang="en-US" sz="2400" dirty="0" smtClean="0"/>
              <a:t>concepts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Agreement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Incorporating DR’s in class is fun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*</a:t>
            </a:r>
            <a:r>
              <a:rPr lang="en-US" sz="2400" dirty="0" smtClean="0">
                <a:solidFill>
                  <a:srgbClr val="FF6600"/>
                </a:solidFill>
              </a:rPr>
              <a:t>Saves </a:t>
            </a:r>
            <a:r>
              <a:rPr lang="en-US" sz="2400" dirty="0" smtClean="0">
                <a:solidFill>
                  <a:srgbClr val="FF6600"/>
                </a:solidFill>
              </a:rPr>
              <a:t>time</a:t>
            </a:r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380828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562600" cy="4800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Agreement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*More </a:t>
            </a:r>
            <a:r>
              <a:rPr lang="en-US" sz="2400" dirty="0" smtClean="0"/>
              <a:t>time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More useful DR available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More/better training in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Ambivalent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Institutional rewards for use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Disagreement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Access to dependable </a:t>
            </a:r>
            <a:r>
              <a:rPr lang="en-US" sz="2400" dirty="0" smtClean="0"/>
              <a:t>technology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Greater priority to institution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0"/>
            <a:ext cx="33528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4876800"/>
            <a:ext cx="1345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 Credit: Brandon</a:t>
            </a:r>
          </a:p>
        </p:txBody>
      </p:sp>
    </p:spTree>
    <p:extLst>
      <p:ext uri="{BB962C8B-B14F-4D97-AF65-F5344CB8AC3E}">
        <p14:creationId xmlns:p14="http://schemas.microsoft.com/office/powerpoint/2010/main" val="119947047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2999</TotalTime>
  <Words>992</Words>
  <Application>Microsoft Macintosh PowerPoint</Application>
  <PresentationFormat>On-screen Show (4:3)</PresentationFormat>
  <Paragraphs>168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Understanding Student Use of Digital Learning Resources</vt:lpstr>
      <vt:lpstr>Why Study Use of Digital Resources</vt:lpstr>
      <vt:lpstr>We Started Out Looking at Faculty Use of Digital Resources</vt:lpstr>
      <vt:lpstr>Research Questions - Faculty</vt:lpstr>
      <vt:lpstr>How different are faculty from one another?</vt:lpstr>
      <vt:lpstr>Types of Digital Resources</vt:lpstr>
      <vt:lpstr>Digital Resources   – other findings</vt:lpstr>
      <vt:lpstr>Motivations</vt:lpstr>
      <vt:lpstr>Barriers to use</vt:lpstr>
      <vt:lpstr>Conclusions about Faculty</vt:lpstr>
      <vt:lpstr>How do students use digital resources in their learning? </vt:lpstr>
      <vt:lpstr>Research Questions - Students</vt:lpstr>
      <vt:lpstr>Student Study – 2011 - 2013</vt:lpstr>
      <vt:lpstr>Qualitative Findings</vt:lpstr>
      <vt:lpstr>How and Why Students Use Digital Resources</vt:lpstr>
      <vt:lpstr>PowerPoint Presentation</vt:lpstr>
      <vt:lpstr>PowerPoint Presentation</vt:lpstr>
      <vt:lpstr>Survey strategy</vt:lpstr>
      <vt:lpstr>Student Survey Lines of Inquiry</vt:lpstr>
      <vt:lpstr>Pilot Survey</vt:lpstr>
      <vt:lpstr>Survey Strategy</vt:lpstr>
      <vt:lpstr>Survey Comparisons</vt:lpstr>
      <vt:lpstr>Survey Follow Ups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Student Use of Digital Learning Resources</dc:title>
  <dc:creator>Windows User</dc:creator>
  <cp:lastModifiedBy>Alan Wolf</cp:lastModifiedBy>
  <cp:revision>48</cp:revision>
  <dcterms:created xsi:type="dcterms:W3CDTF">2012-02-08T18:52:08Z</dcterms:created>
  <dcterms:modified xsi:type="dcterms:W3CDTF">2012-03-27T14:56:38Z</dcterms:modified>
</cp:coreProperties>
</file>