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64" r:id="rId3"/>
    <p:sldId id="265" r:id="rId4"/>
    <p:sldId id="266" r:id="rId5"/>
    <p:sldId id="257" r:id="rId6"/>
    <p:sldId id="262" r:id="rId7"/>
    <p:sldId id="263" r:id="rId8"/>
    <p:sldId id="267" r:id="rId9"/>
    <p:sldId id="261"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A9"/>
    <a:srgbClr val="F58025"/>
    <a:srgbClr val="B30838"/>
    <a:srgbClr val="EC922E"/>
    <a:srgbClr val="FCD866"/>
    <a:srgbClr val="F3E570"/>
    <a:srgbClr val="DA5919"/>
    <a:srgbClr val="5D717E"/>
    <a:srgbClr val="3D6117"/>
    <a:srgbClr val="00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8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5ADED9B-6D03-47BF-AFAE-5ECB447ECAAB}" type="datetime1">
              <a:rPr lang="en-US"/>
              <a:pPr/>
              <a:t>3/26/2012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extLst>
      <p:ext uri="{BB962C8B-B14F-4D97-AF65-F5344CB8AC3E}">
        <p14:creationId xmlns:p14="http://schemas.microsoft.com/office/powerpoint/2010/main" val="639518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5CA550B-4A0B-4E63-BAD4-F7B1E362DA3D}" type="datetime1">
              <a:rPr lang="en-US"/>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extLst>
      <p:ext uri="{BB962C8B-B14F-4D97-AF65-F5344CB8AC3E}">
        <p14:creationId xmlns:p14="http://schemas.microsoft.com/office/powerpoint/2010/main" val="1234150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ducause.edu/PDOpportuniti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et.educause.edu/VolunteerOpportunities/86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Mentoring is often mentioned as one of the most important components of professional development.</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Some things to remember about mentoring:</a:t>
            </a:r>
          </a:p>
          <a:p>
            <a:pPr eaLnBrk="1" hangingPunct="1">
              <a:spcBef>
                <a:spcPct val="0"/>
              </a:spcBef>
              <a:buFontTx/>
              <a:buChar char="•"/>
            </a:pPr>
            <a:r>
              <a:rPr lang="en-US" smtClean="0"/>
              <a:t>Mentoring can be either formal or informal</a:t>
            </a:r>
          </a:p>
          <a:p>
            <a:pPr eaLnBrk="1" hangingPunct="1">
              <a:spcBef>
                <a:spcPct val="0"/>
              </a:spcBef>
              <a:buFontTx/>
              <a:buChar char="•"/>
            </a:pPr>
            <a:r>
              <a:rPr lang="en-US" smtClean="0"/>
              <a:t>A mentor doesn’t have to be from the same field of work. In fact, you can broaden your knowledge considerably by looking outside your own field. For example, if you know IT, perhaps you might seek a mentor with finance expertise.</a:t>
            </a:r>
          </a:p>
          <a:p>
            <a:pPr eaLnBrk="1" hangingPunct="1">
              <a:spcBef>
                <a:spcPct val="0"/>
              </a:spcBef>
              <a:buFontTx/>
              <a:buChar char="•"/>
            </a:pPr>
            <a:r>
              <a:rPr lang="en-US" smtClean="0"/>
              <a:t>A mentor doesn’t necessarily have to be in a “higher” position than yours. Peer mentors can be equally as important as part of your professional development.</a:t>
            </a:r>
          </a:p>
          <a:p>
            <a:pPr eaLnBrk="1" hangingPunct="1">
              <a:spcBef>
                <a:spcPct val="0"/>
              </a:spcBef>
              <a:buFontTx/>
              <a:buChar char="•"/>
            </a:pPr>
            <a:r>
              <a:rPr lang="en-US" smtClean="0"/>
              <a:t>If you’ve benefitted from having a mentor, remember to pay it forward by mentoring someone else!</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For additional information on mentoring, see the EDUCAUSE Mentoring Information Kit at http://www.educause.edu/mentoring</a:t>
            </a:r>
          </a:p>
          <a:p>
            <a:pPr eaLnBrk="1" hangingPunct="1">
              <a:spcBef>
                <a:spcPct val="0"/>
              </a:spcBef>
            </a:pPr>
            <a:endParaRPr lang="en-US" smtClean="0"/>
          </a:p>
          <a:p>
            <a:pPr eaLnBrk="1" hangingPunct="1">
              <a:spcBef>
                <a:spcPct val="0"/>
              </a:spcBef>
              <a:buFontTx/>
              <a:buChar char="•"/>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E6FB5D-A550-47BB-9FD6-2C534FF31AC0}"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A great way to further your professional development as well as provide service to the professional community is to volunteer with a professional society. This talk will focus on EDUCAUSE-related opportunities, but other professional societies will offer similar opportunities.</a:t>
            </a:r>
          </a:p>
          <a:p>
            <a:pPr eaLnBrk="1" hangingPunct="1">
              <a:defRPr/>
            </a:pPr>
            <a:endParaRPr lang="en-US" dirty="0" smtClean="0"/>
          </a:p>
          <a:p>
            <a:pPr eaLnBrk="1" hangingPunct="1">
              <a:defRPr/>
            </a:pPr>
            <a:endParaRPr lang="en-US" dirty="0" smtClean="0"/>
          </a:p>
          <a:p>
            <a:pPr eaLnBrk="1" hangingPunct="1">
              <a:defRPr/>
            </a:pPr>
            <a:r>
              <a:rPr lang="en-US" dirty="0" smtClean="0"/>
              <a:t>The EDUCAUSE Professional Development web site is located at http://www.educause.edu/pd – you can find links to many of the professional development opportunities offered through EDUCAUSE, including the EDUCAUSE Institutes and conferences. </a:t>
            </a:r>
          </a:p>
          <a:p>
            <a:pPr eaLnBrk="1" hangingPunct="1">
              <a:defRPr/>
            </a:pPr>
            <a:endParaRPr lang="en-US" dirty="0" smtClean="0"/>
          </a:p>
          <a:p>
            <a:pPr eaLnBrk="1" hangingPunct="1">
              <a:defRPr/>
            </a:pPr>
            <a:endParaRPr lang="en-US" dirty="0" smtClean="0"/>
          </a:p>
          <a:p>
            <a:pPr eaLnBrk="1" hangingPunct="1">
              <a:defRPr/>
            </a:pPr>
            <a:r>
              <a:rPr lang="en-US" dirty="0" smtClean="0"/>
              <a:t>Make sure you check out the EDUCAUSE Professional Development Opportunities grid at </a:t>
            </a:r>
            <a:r>
              <a:rPr lang="en-US" dirty="0" smtClean="0">
                <a:hlinkClick r:id="rId3"/>
              </a:rPr>
              <a:t>http://www.educause.edu/PDOpportunities</a:t>
            </a:r>
            <a:r>
              <a:rPr lang="en-US" dirty="0" smtClean="0"/>
              <a:t> . It serves as a “</a:t>
            </a:r>
            <a:r>
              <a:rPr lang="en-US" dirty="0" err="1" smtClean="0"/>
              <a:t>wayfinder</a:t>
            </a:r>
            <a:r>
              <a:rPr lang="en-US" dirty="0" smtClean="0"/>
              <a:t>” to help you locate opportunities ranging from low to high cost, and from early through advanced career stages.</a:t>
            </a:r>
          </a:p>
          <a:p>
            <a:pPr eaLnBrk="1" hangingPunct="1">
              <a:defRPr/>
            </a:pPr>
            <a:endParaRPr lang="en-US" dirty="0" smtClean="0"/>
          </a:p>
          <a:p>
            <a:pPr eaLnBrk="1" hangingPunct="1">
              <a:defRPr/>
            </a:pPr>
            <a:endParaRPr lang="en-US" dirty="0" smtClean="0"/>
          </a:p>
          <a:p>
            <a:pPr eaLnBrk="1" hangingPunct="1">
              <a:defRPr/>
            </a:pPr>
            <a:r>
              <a:rPr lang="en-US" dirty="0" smtClean="0"/>
              <a:t>I’ve been fortunate to have been offered many opportunities to volunteer time to EDUCAUSE, including:</a:t>
            </a:r>
          </a:p>
          <a:p>
            <a:pPr eaLnBrk="1" hangingPunct="1">
              <a:buFont typeface="Arial" pitchFamily="34" charset="0"/>
              <a:buChar char="•"/>
              <a:defRPr/>
            </a:pPr>
            <a:r>
              <a:rPr lang="en-US" dirty="0" smtClean="0"/>
              <a:t>EDUCAUSE 2012 Program Committee member; chair of the Infrastructure, Information Security, and Identity Management domain</a:t>
            </a:r>
          </a:p>
          <a:p>
            <a:pPr eaLnBrk="1" hangingPunct="1">
              <a:buFont typeface="Arial" pitchFamily="34" charset="0"/>
              <a:buChar char="•"/>
              <a:defRPr/>
            </a:pPr>
            <a:r>
              <a:rPr lang="en-US" dirty="0" smtClean="0"/>
              <a:t>Professional Development Advisory Committee (2009-2011); 2010 committee chair</a:t>
            </a:r>
          </a:p>
          <a:p>
            <a:pPr eaLnBrk="1" hangingPunct="1">
              <a:buFont typeface="Arial" pitchFamily="34" charset="0"/>
              <a:buChar char="•"/>
              <a:defRPr/>
            </a:pPr>
            <a:r>
              <a:rPr lang="en-US" dirty="0" smtClean="0"/>
              <a:t>2008 Midwest Regional EDUCAUSE Conference Program Committee member</a:t>
            </a:r>
          </a:p>
          <a:p>
            <a:pPr eaLnBrk="1" hangingPunct="1">
              <a:defRPr/>
            </a:pPr>
            <a:endParaRPr lang="en-US" dirty="0" smtClean="0"/>
          </a:p>
          <a:p>
            <a:pPr eaLnBrk="1" hangingPunct="1">
              <a:defRPr/>
            </a:pPr>
            <a:endParaRPr lang="en-US" dirty="0" smtClean="0"/>
          </a:p>
          <a:p>
            <a:pPr eaLnBrk="1" hangingPunct="1">
              <a:defRPr/>
            </a:pPr>
            <a:r>
              <a:rPr lang="en-US" dirty="0" smtClean="0"/>
              <a:t>I started volunteering with EDUCAUSE by convening conference sessions. A convener introduces the session and speakers, gets help if there are room or A/V issues, and ensures that the session starts and ends on time. EDUCAUSE conferences generally have links on their web sites that allow you to volunteer to convene specific sessions.</a:t>
            </a:r>
          </a:p>
          <a:p>
            <a:pPr eaLnBrk="1" hangingPunct="1">
              <a:defRPr/>
            </a:pPr>
            <a:endParaRPr lang="en-US" dirty="0" smtClean="0"/>
          </a:p>
          <a:p>
            <a:pPr eaLnBrk="1" hangingPunct="1">
              <a:defRPr/>
            </a:pPr>
            <a:endParaRPr lang="en-US" dirty="0" smtClean="0"/>
          </a:p>
          <a:p>
            <a:pPr eaLnBrk="1" hangingPunct="1">
              <a:defRPr/>
            </a:pPr>
            <a:r>
              <a:rPr lang="en-US" dirty="0" smtClean="0"/>
              <a:t>The other way that I started out volunteering with EDUCAUSE was by being a reviewer for conference presentation proposals. Presentation reviewers are recruited through a variety of methods. EDUCAUSE tends to keep lists of past reviewers who are often asked if they are willing to volunteer again. Conference session track/domain chairs will also reach out through their professional networks to seek volunteers as well. Finally, EDUCAUSE  keeps lists of people who have indicated that they are interested in helping out with future conferences.</a:t>
            </a:r>
          </a:p>
          <a:p>
            <a:pPr eaLnBrk="1" hangingPunct="1">
              <a:defRPr/>
            </a:pPr>
            <a:endParaRPr lang="en-US" dirty="0" smtClean="0"/>
          </a:p>
          <a:p>
            <a:pPr eaLnBrk="1" hangingPunct="1">
              <a:defRPr/>
            </a:pPr>
            <a:endParaRPr lang="en-US" dirty="0" smtClean="0"/>
          </a:p>
          <a:p>
            <a:pPr eaLnBrk="1" hangingPunct="1">
              <a:defRPr/>
            </a:pPr>
            <a:r>
              <a:rPr lang="en-US" dirty="0" smtClean="0"/>
              <a:t>To register for more formal volunteer opportunities with EDUCAUSE, such as serving on an advisory committee or a conference program committee, visit </a:t>
            </a:r>
            <a:r>
              <a:rPr lang="en-US" dirty="0" smtClean="0">
                <a:hlinkClick r:id="rId4"/>
              </a:rPr>
              <a:t>http://net.educause.edu/VolunteerOpportunities/861</a:t>
            </a:r>
            <a:r>
              <a:rPr lang="en-US" dirty="0" smtClean="0"/>
              <a:t> to complete a Volunteer Interest Form. Please keep in mind that many, many people indicated interest in volunteering for EDUCAUSE activities, so don’t be discouraged if you aren’t offered the opportunity of your interest the first time; keep trying!</a:t>
            </a:r>
          </a:p>
          <a:p>
            <a:pPr eaLnBrk="1" hangingPunct="1">
              <a:defRPr/>
            </a:pPr>
            <a:endParaRPr lang="en-US" dirty="0" smtClean="0"/>
          </a:p>
          <a:p>
            <a:pPr eaLnBrk="1" hangingPunct="1">
              <a:defRPr/>
            </a:pPr>
            <a:endParaRPr lang="en-US" dirty="0" smtClean="0"/>
          </a:p>
          <a:p>
            <a:pPr eaLnBrk="1" hangingPunct="1">
              <a:defRPr/>
            </a:pPr>
            <a:r>
              <a:rPr lang="en-US" dirty="0" smtClean="0"/>
              <a:t>Other ways that you can contribute to the professional community include:</a:t>
            </a:r>
          </a:p>
          <a:p>
            <a:pPr eaLnBrk="1" hangingPunct="1">
              <a:buFont typeface="Arial" pitchFamily="34" charset="0"/>
              <a:buChar char="•"/>
              <a:defRPr/>
            </a:pPr>
            <a:r>
              <a:rPr lang="en-US" dirty="0" smtClean="0"/>
              <a:t>Conference sessions (presentations, discussion facilitation) – do you have knowledge/skills/abilities to share with others? Consider submitting conference presentation proposals.</a:t>
            </a:r>
          </a:p>
          <a:p>
            <a:pPr eaLnBrk="1" hangingPunct="1">
              <a:buFont typeface="Arial" pitchFamily="34" charset="0"/>
              <a:buChar char="•"/>
              <a:defRPr/>
            </a:pPr>
            <a:r>
              <a:rPr lang="en-US" dirty="0" smtClean="0"/>
              <a:t>Consider writing articles for publication in professional journals. </a:t>
            </a:r>
          </a:p>
          <a:p>
            <a:pPr eaLnBrk="1" hangingPunct="1">
              <a:buFont typeface="Arial" pitchFamily="34" charset="0"/>
              <a:buChar char="•"/>
              <a:defRPr/>
            </a:pPr>
            <a:r>
              <a:rPr lang="en-US" dirty="0" smtClean="0"/>
              <a:t>Get involved in social networks with other like-minded professionals.</a:t>
            </a:r>
          </a:p>
          <a:p>
            <a:pPr eaLnBrk="1" hangingPunct="1">
              <a:buFont typeface="Arial" pitchFamily="34" charset="0"/>
              <a:buChar char="•"/>
              <a:defRPr/>
            </a:pPr>
            <a:r>
              <a:rPr lang="en-US" dirty="0" smtClean="0"/>
              <a:t>Suggest a new and different way to contribute to the community!</a:t>
            </a:r>
          </a:p>
          <a:p>
            <a:pPr eaLnBrk="1" hangingPunct="1">
              <a:buFont typeface="Arial" pitchFamily="34" charset="0"/>
              <a:buChar char="•"/>
              <a:defRPr/>
            </a:pPr>
            <a:endParaRPr lang="en-US" dirty="0" smtClean="0"/>
          </a:p>
          <a:p>
            <a:pPr eaLnBrk="1" hangingPunct="1">
              <a:buFont typeface="Arial" pitchFamily="34" charset="0"/>
              <a:buNone/>
              <a:defRPr/>
            </a:pPr>
            <a:endParaRPr lang="en-US" dirty="0" smtClean="0"/>
          </a:p>
          <a:p>
            <a:pPr eaLnBrk="1" hangingPunct="1">
              <a:buFont typeface="Arial" pitchFamily="34" charset="0"/>
              <a:buNone/>
              <a:defRPr/>
            </a:pPr>
            <a:r>
              <a:rPr lang="en-US" dirty="0" smtClean="0"/>
              <a:t>(By the way, in case anyone is wondering about the photo, it’s of the EDUCAUSE 2012 Program Committee meeting that was held during the EDUCAUSE 2011 Conference in Philadelphia.)</a:t>
            </a:r>
          </a:p>
        </p:txBody>
      </p:sp>
      <p:sp>
        <p:nvSpPr>
          <p:cNvPr id="4" name="Slide Number Placeholder 3"/>
          <p:cNvSpPr>
            <a:spLocks noGrp="1"/>
          </p:cNvSpPr>
          <p:nvPr>
            <p:ph type="sldNum" sz="quarter" idx="5"/>
          </p:nvPr>
        </p:nvSpPr>
        <p:spPr/>
        <p:txBody>
          <a:bodyPr/>
          <a:lstStyle/>
          <a:p>
            <a:pPr>
              <a:defRPr/>
            </a:pPr>
            <a:fld id="{30EF26F6-65E8-414B-835C-544A55F952F9}"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You’ve probably heard this over and over again, but networking is genuinely extremely important to your professional development and career advancement. Period. </a:t>
            </a:r>
          </a:p>
          <a:p>
            <a:pPr eaLnBrk="1" hangingPunct="1">
              <a:defRPr/>
            </a:pPr>
            <a:endParaRPr lang="en-US" dirty="0" smtClean="0"/>
          </a:p>
          <a:p>
            <a:pPr eaLnBrk="1" hangingPunct="1">
              <a:defRPr/>
            </a:pPr>
            <a:endParaRPr lang="en-US" dirty="0" smtClean="0"/>
          </a:p>
          <a:p>
            <a:pPr eaLnBrk="1" hangingPunct="1">
              <a:defRPr/>
            </a:pPr>
            <a:r>
              <a:rPr lang="en-US" dirty="0" smtClean="0"/>
              <a:t>Networking can help you find other positions if you’re actively seeking (and sometimes when you’re not!). This is particularly true for senior-level positions, such as CIO/Library Director/etc., types of positions. Yes it’s cliché, but it’s often all about who you know.</a:t>
            </a:r>
          </a:p>
          <a:p>
            <a:pPr eaLnBrk="1" hangingPunct="1">
              <a:defRPr/>
            </a:pPr>
            <a:endParaRPr lang="en-US" dirty="0" smtClean="0"/>
          </a:p>
          <a:p>
            <a:pPr eaLnBrk="1" hangingPunct="1">
              <a:defRPr/>
            </a:pPr>
            <a:endParaRPr lang="en-US" dirty="0" smtClean="0"/>
          </a:p>
          <a:p>
            <a:pPr eaLnBrk="1" hangingPunct="1">
              <a:defRPr/>
            </a:pPr>
            <a:r>
              <a:rPr lang="en-US" dirty="0" smtClean="0"/>
              <a:t>Networking can help you gain information and knowledge you need to perform your current job better. Make sure to reach out to your peers and exchange information, challenges, etc. – you’ll be pleasantly surprised at how important a network of peers can be if you are facing a challenge and need help!</a:t>
            </a:r>
          </a:p>
          <a:p>
            <a:pPr eaLnBrk="1" hangingPunct="1">
              <a:defRPr/>
            </a:pPr>
            <a:endParaRPr lang="en-US" dirty="0" smtClean="0"/>
          </a:p>
          <a:p>
            <a:pPr eaLnBrk="1" hangingPunct="1">
              <a:defRPr/>
            </a:pPr>
            <a:endParaRPr lang="en-US" dirty="0" smtClean="0"/>
          </a:p>
          <a:p>
            <a:pPr eaLnBrk="1" hangingPunct="1">
              <a:defRPr/>
            </a:pPr>
            <a:r>
              <a:rPr lang="en-US" dirty="0" smtClean="0"/>
              <a:t>I realize that networking is often not a very comfortable thought to many people, particularly those who are more introverted than extraverted. I’ve listed a couple of sources that some introverted colleagues of mine have found useful. The TED Talk by Susan Cain is inspiring because it celebrates the strengths that introverts bring to society. The </a:t>
            </a:r>
            <a:r>
              <a:rPr lang="en-US" dirty="0" err="1" smtClean="0"/>
              <a:t>ebook</a:t>
            </a:r>
            <a:r>
              <a:rPr lang="en-US" dirty="0" smtClean="0"/>
              <a:t> by Lisa </a:t>
            </a:r>
            <a:r>
              <a:rPr lang="en-US" dirty="0" err="1" smtClean="0"/>
              <a:t>Petrilli</a:t>
            </a:r>
            <a:r>
              <a:rPr lang="en-US" dirty="0" smtClean="0"/>
              <a:t> offers tips for introverts who know they need to network but dread it. The </a:t>
            </a:r>
            <a:r>
              <a:rPr lang="en-US" dirty="0" err="1" smtClean="0"/>
              <a:t>Petrilli</a:t>
            </a:r>
            <a:r>
              <a:rPr lang="en-US" dirty="0" smtClean="0"/>
              <a:t> book also contains a short chapter near the end that provides advice for extraverts who manage introverts.</a:t>
            </a:r>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D4154A31-C507-4211-9E39-6588174E37DE}"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3/26/2012</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3/26/2012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3/26/2012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3/26/2012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3/26/2012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3/26/2012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3/26/2012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3/26/2012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3/26/2012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4568"/>
            <a:ext cx="9144000" cy="537450"/>
          </a:xfrm>
          <a:prstGeom prst="rect">
            <a:avLst/>
          </a:prstGeom>
        </p:spPr>
      </p:pic>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lisapetrilli.com/the-introverts-guide/" TargetMode="External"/><Relationship Id="rId4" Type="http://schemas.openxmlformats.org/officeDocument/2006/relationships/hyperlink" Target="http://www.ted.com/talks/lang/en/susan_cain_the_power_of_introvert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thgodin.typepad.com/seths_blog/2011/05/the-future-of-the-library.html" TargetMode="External"/><Relationship Id="rId2" Type="http://schemas.openxmlformats.org/officeDocument/2006/relationships/hyperlink" Target="http://www.forbes.com/sites/stevedenning/2011/09/23/can-higher-education-be-fixed-the-innovative-university/"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r>
              <a:rPr lang="en-US" b="0" dirty="0"/>
              <a:t>Making a Difference on Campus and Beyond</a:t>
            </a:r>
          </a:p>
        </p:txBody>
      </p:sp>
      <p:sp>
        <p:nvSpPr>
          <p:cNvPr id="15363" name="Subtitle 2"/>
          <p:cNvSpPr>
            <a:spLocks noGrp="1"/>
          </p:cNvSpPr>
          <p:nvPr>
            <p:ph type="subTitle" idx="1"/>
          </p:nvPr>
        </p:nvSpPr>
        <p:spPr>
          <a:xfrm>
            <a:off x="1447800" y="3860800"/>
            <a:ext cx="6400800" cy="1824892"/>
          </a:xfrm>
        </p:spPr>
        <p:txBody>
          <a:bodyPr>
            <a:normAutofit lnSpcReduction="10000"/>
          </a:bodyPr>
          <a:lstStyle/>
          <a:p>
            <a:pPr eaLnBrk="1" hangingPunct="1"/>
            <a:r>
              <a:rPr lang="en-US" dirty="0">
                <a:latin typeface="Arial" charset="0"/>
                <a:ea typeface="ＭＳ Ｐゴシック" pitchFamily="96" charset="-128"/>
              </a:rPr>
              <a:t>Richard J. </a:t>
            </a:r>
            <a:r>
              <a:rPr lang="en-US" dirty="0" err="1">
                <a:latin typeface="Arial" charset="0"/>
                <a:ea typeface="ＭＳ Ｐゴシック" pitchFamily="96" charset="-128"/>
              </a:rPr>
              <a:t>Bazile</a:t>
            </a:r>
            <a:endParaRPr lang="en-US" dirty="0">
              <a:latin typeface="Arial" charset="0"/>
              <a:ea typeface="ＭＳ Ｐゴシック" pitchFamily="96" charset="-128"/>
            </a:endParaRPr>
          </a:p>
          <a:p>
            <a:pPr eaLnBrk="1" hangingPunct="1"/>
            <a:r>
              <a:rPr lang="en-US" dirty="0">
                <a:latin typeface="Arial" charset="0"/>
                <a:ea typeface="ＭＳ Ｐゴシック" pitchFamily="96" charset="-128"/>
              </a:rPr>
              <a:t>David Dodd</a:t>
            </a:r>
          </a:p>
          <a:p>
            <a:pPr eaLnBrk="1" hangingPunct="1"/>
            <a:r>
              <a:rPr lang="en-US" dirty="0">
                <a:latin typeface="Arial" charset="0"/>
                <a:ea typeface="ＭＳ Ｐゴシック" pitchFamily="96" charset="-128"/>
              </a:rPr>
              <a:t>Douglas Ruschman</a:t>
            </a:r>
          </a:p>
          <a:p>
            <a:pPr eaLnBrk="1" hangingPunct="1"/>
            <a:r>
              <a:rPr lang="en-US" dirty="0">
                <a:latin typeface="Arial" charset="0"/>
                <a:ea typeface="ＭＳ Ｐゴシック" pitchFamily="96" charset="-128"/>
              </a:rPr>
              <a:t>Melissa </a:t>
            </a:r>
            <a:r>
              <a:rPr lang="en-US" dirty="0" smtClean="0">
                <a:latin typeface="Arial" charset="0"/>
                <a:ea typeface="ＭＳ Ｐゴシック" pitchFamily="96" charset="-128"/>
              </a:rPr>
              <a:t>Woo</a:t>
            </a:r>
            <a:endParaRPr lang="en-US" dirty="0">
              <a:latin typeface="Arial" charset="0"/>
              <a:ea typeface="ＭＳ Ｐゴシック" pitchFamily="96" charset="-128"/>
            </a:endParaRPr>
          </a:p>
          <a:p>
            <a:pPr eaLnBrk="1" hangingPunct="1"/>
            <a:r>
              <a:rPr lang="en-US" dirty="0" smtClean="0">
                <a:latin typeface="Arial" charset="0"/>
                <a:ea typeface="ＭＳ Ｐゴシック" pitchFamily="96" charset="-128"/>
              </a:rPr>
              <a:t>March 26, 2012</a:t>
            </a:r>
            <a:endParaRPr lang="en-US" dirty="0" smtClean="0">
              <a:latin typeface="Arial" charset="0"/>
              <a:ea typeface="ＭＳ Ｐゴシック" pitchFamily="96"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iStock_000008791096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3"/>
          <p:cNvSpPr>
            <a:spLocks noGrp="1"/>
          </p:cNvSpPr>
          <p:nvPr>
            <p:ph type="title"/>
          </p:nvPr>
        </p:nvSpPr>
        <p:spPr>
          <a:xfrm>
            <a:off x="-1" y="5715000"/>
            <a:ext cx="6799385" cy="1143000"/>
          </a:xfrm>
        </p:spPr>
        <p:txBody>
          <a:bodyPr>
            <a:normAutofit fontScale="90000"/>
          </a:bodyPr>
          <a:lstStyle/>
          <a:p>
            <a:pPr algn="l" eaLnBrk="1" hangingPunct="1"/>
            <a:r>
              <a:rPr lang="en-US" sz="8000" b="1" dirty="0" smtClean="0">
                <a:solidFill>
                  <a:srgbClr val="C00000"/>
                </a:solidFill>
              </a:rPr>
              <a:t>Mentoring</a:t>
            </a:r>
          </a:p>
        </p:txBody>
      </p:sp>
      <p:sp>
        <p:nvSpPr>
          <p:cNvPr id="2052" name="TextBox 5"/>
          <p:cNvSpPr txBox="1">
            <a:spLocks noChangeArrowheads="1"/>
          </p:cNvSpPr>
          <p:nvPr/>
        </p:nvSpPr>
        <p:spPr bwMode="auto">
          <a:xfrm>
            <a:off x="0" y="5334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a:solidFill>
                  <a:srgbClr val="FFFF00"/>
                </a:solidFill>
                <a:latin typeface="Calibri" pitchFamily="34" charset="0"/>
              </a:rPr>
              <a:t>www.educause.edu/mentoring</a:t>
            </a:r>
          </a:p>
        </p:txBody>
      </p:sp>
    </p:spTree>
    <p:extLst>
      <p:ext uri="{BB962C8B-B14F-4D97-AF65-F5344CB8AC3E}">
        <p14:creationId xmlns:p14="http://schemas.microsoft.com/office/powerpoint/2010/main" val="102241162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6264376523_9198aa204b_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1" y="5715000"/>
            <a:ext cx="5955323" cy="1143000"/>
          </a:xfrm>
        </p:spPr>
        <p:txBody>
          <a:bodyPr>
            <a:normAutofit fontScale="90000"/>
          </a:bodyPr>
          <a:lstStyle/>
          <a:p>
            <a:pPr algn="l" eaLnBrk="1" hangingPunct="1"/>
            <a:r>
              <a:rPr lang="en-US" sz="8000" b="1" dirty="0" smtClean="0">
                <a:solidFill>
                  <a:srgbClr val="002060"/>
                </a:solidFill>
              </a:rPr>
              <a:t>Service</a:t>
            </a:r>
          </a:p>
        </p:txBody>
      </p:sp>
      <p:sp>
        <p:nvSpPr>
          <p:cNvPr id="3076" name="TextBox 4"/>
          <p:cNvSpPr txBox="1">
            <a:spLocks noChangeArrowheads="1"/>
          </p:cNvSpPr>
          <p:nvPr/>
        </p:nvSpPr>
        <p:spPr bwMode="auto">
          <a:xfrm>
            <a:off x="0" y="6858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a:solidFill>
                  <a:srgbClr val="FFC000"/>
                </a:solidFill>
                <a:latin typeface="Calibri" pitchFamily="34" charset="0"/>
              </a:rPr>
              <a:t>www.educause.edu/pd</a:t>
            </a:r>
          </a:p>
        </p:txBody>
      </p:sp>
    </p:spTree>
    <p:extLst>
      <p:ext uri="{BB962C8B-B14F-4D97-AF65-F5344CB8AC3E}">
        <p14:creationId xmlns:p14="http://schemas.microsoft.com/office/powerpoint/2010/main" val="63964864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iStock_000000802859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0" y="5715000"/>
            <a:ext cx="7338646" cy="1143000"/>
          </a:xfrm>
        </p:spPr>
        <p:txBody>
          <a:bodyPr>
            <a:normAutofit fontScale="90000"/>
          </a:bodyPr>
          <a:lstStyle/>
          <a:p>
            <a:pPr algn="l" eaLnBrk="1" hangingPunct="1"/>
            <a:r>
              <a:rPr lang="en-US" sz="7200" b="1" dirty="0" smtClean="0">
                <a:solidFill>
                  <a:srgbClr val="FFC000"/>
                </a:solidFill>
              </a:rPr>
              <a:t>Networking</a:t>
            </a:r>
          </a:p>
        </p:txBody>
      </p:sp>
      <p:sp>
        <p:nvSpPr>
          <p:cNvPr id="4100" name="TextBox 2"/>
          <p:cNvSpPr txBox="1">
            <a:spLocks noChangeArrowheads="1"/>
          </p:cNvSpPr>
          <p:nvPr/>
        </p:nvSpPr>
        <p:spPr bwMode="auto">
          <a:xfrm>
            <a:off x="0" y="0"/>
            <a:ext cx="91440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solidFill>
                  <a:srgbClr val="002060"/>
                </a:solidFill>
                <a:latin typeface="Calibri" pitchFamily="34" charset="0"/>
              </a:rPr>
              <a:t>For introverts:</a:t>
            </a:r>
          </a:p>
          <a:p>
            <a:pPr eaLnBrk="1" hangingPunct="1"/>
            <a:endParaRPr lang="en-US" sz="2000" i="1" dirty="0">
              <a:latin typeface="Calibri" pitchFamily="34" charset="0"/>
            </a:endParaRPr>
          </a:p>
          <a:p>
            <a:pPr eaLnBrk="1" hangingPunct="1"/>
            <a:r>
              <a:rPr lang="en-US" sz="2000" i="1" dirty="0">
                <a:latin typeface="Calibri" pitchFamily="34" charset="0"/>
              </a:rPr>
              <a:t>The power of introverts - Susan Cain – TED 2012 Talk</a:t>
            </a:r>
          </a:p>
          <a:p>
            <a:pPr eaLnBrk="1" hangingPunct="1"/>
            <a:r>
              <a:rPr lang="en-US" sz="2000" dirty="0">
                <a:latin typeface="Calibri" pitchFamily="34" charset="0"/>
                <a:hlinkClick r:id="rId4"/>
              </a:rPr>
              <a:t>http://www.ted.com/talks/lang/en/susan_cain_the_power_of_introverts.html</a:t>
            </a:r>
            <a:endParaRPr lang="en-US" sz="2000" i="1" dirty="0">
              <a:latin typeface="Calibri" pitchFamily="34" charset="0"/>
            </a:endParaRPr>
          </a:p>
          <a:p>
            <a:pPr eaLnBrk="1" hangingPunct="1"/>
            <a:endParaRPr lang="en-US" sz="2000" dirty="0">
              <a:latin typeface="Calibri" pitchFamily="34" charset="0"/>
            </a:endParaRPr>
          </a:p>
          <a:p>
            <a:pPr eaLnBrk="1" hangingPunct="1"/>
            <a:r>
              <a:rPr lang="en-US" sz="2000" i="1" dirty="0">
                <a:latin typeface="Calibri" pitchFamily="34" charset="0"/>
              </a:rPr>
              <a:t>The Introvert’s Guide to Success in Business and Leadership – Lisa </a:t>
            </a:r>
            <a:r>
              <a:rPr lang="en-US" sz="2000" i="1" dirty="0" err="1">
                <a:latin typeface="Calibri" pitchFamily="34" charset="0"/>
              </a:rPr>
              <a:t>Petrilli</a:t>
            </a:r>
            <a:r>
              <a:rPr lang="en-US" sz="2000" i="1" dirty="0">
                <a:latin typeface="Calibri" pitchFamily="34" charset="0"/>
              </a:rPr>
              <a:t> - </a:t>
            </a:r>
            <a:r>
              <a:rPr lang="en-US" sz="2000" i="1" dirty="0" err="1">
                <a:latin typeface="Calibri" pitchFamily="34" charset="0"/>
              </a:rPr>
              <a:t>ebook</a:t>
            </a:r>
            <a:endParaRPr lang="en-US" sz="2000" i="1" dirty="0">
              <a:latin typeface="Calibri" pitchFamily="34" charset="0"/>
            </a:endParaRPr>
          </a:p>
          <a:p>
            <a:pPr eaLnBrk="1" hangingPunct="1"/>
            <a:r>
              <a:rPr lang="en-US" sz="2000" dirty="0">
                <a:latin typeface="Calibri" pitchFamily="34" charset="0"/>
                <a:hlinkClick r:id="rId5"/>
              </a:rPr>
              <a:t>http://www.lisapetrilli.com/the-introverts-guide/</a:t>
            </a:r>
            <a:endParaRPr lang="en-US" sz="2000" dirty="0">
              <a:latin typeface="Calibri" pitchFamily="34" charset="0"/>
            </a:endParaRPr>
          </a:p>
          <a:p>
            <a:pPr eaLnBrk="1" hangingPunct="1"/>
            <a:endParaRPr lang="en-US" sz="2000" dirty="0">
              <a:latin typeface="Calibri" pitchFamily="34" charset="0"/>
            </a:endParaRPr>
          </a:p>
        </p:txBody>
      </p:sp>
    </p:spTree>
    <p:extLst>
      <p:ext uri="{BB962C8B-B14F-4D97-AF65-F5344CB8AC3E}">
        <p14:creationId xmlns:p14="http://schemas.microsoft.com/office/powerpoint/2010/main" val="209044179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UNDERSTAND KEY TERMS AND MAKE SURE YOUR STAFF DOES TOO</a:t>
            </a:r>
            <a:endParaRPr lang="en-US" cap="none" dirty="0" smtClean="0">
              <a:latin typeface="Arial" charset="0"/>
              <a:ea typeface="ＭＳ Ｐゴシック" pitchFamily="96" charset="-128"/>
            </a:endParaRPr>
          </a:p>
        </p:txBody>
      </p:sp>
      <p:sp>
        <p:nvSpPr>
          <p:cNvPr id="16387" name="Content Placeholder 2"/>
          <p:cNvSpPr>
            <a:spLocks noGrp="1"/>
          </p:cNvSpPr>
          <p:nvPr>
            <p:ph idx="4294967295"/>
          </p:nvPr>
        </p:nvSpPr>
        <p:spPr>
          <a:xfrm>
            <a:off x="533400" y="1600200"/>
            <a:ext cx="4120662" cy="4525963"/>
          </a:xfrm>
        </p:spPr>
        <p:txBody>
          <a:bodyPr/>
          <a:lstStyle/>
          <a:p>
            <a:pPr eaLnBrk="1" hangingPunct="1"/>
            <a:r>
              <a:rPr lang="en-US" dirty="0" smtClean="0">
                <a:latin typeface="Arial" charset="0"/>
                <a:ea typeface="ＭＳ Ｐゴシック" pitchFamily="96" charset="-128"/>
              </a:rPr>
              <a:t>Enrollment</a:t>
            </a:r>
            <a:endParaRPr lang="en-US" dirty="0" smtClean="0">
              <a:latin typeface="Arial" charset="0"/>
              <a:ea typeface="ＭＳ Ｐゴシック" pitchFamily="96" charset="-128"/>
            </a:endParaRPr>
          </a:p>
          <a:p>
            <a:pPr lvl="1" eaLnBrk="1" hangingPunct="1"/>
            <a:r>
              <a:rPr lang="en-US" dirty="0" smtClean="0">
                <a:latin typeface="Arial" charset="0"/>
                <a:ea typeface="ＭＳ Ｐゴシック" pitchFamily="96" charset="-128"/>
              </a:rPr>
              <a:t>Inquiry</a:t>
            </a:r>
          </a:p>
          <a:p>
            <a:pPr lvl="1" eaLnBrk="1" hangingPunct="1"/>
            <a:r>
              <a:rPr lang="en-US" dirty="0" smtClean="0">
                <a:latin typeface="Arial" charset="0"/>
                <a:ea typeface="ＭＳ Ｐゴシック" pitchFamily="96" charset="-128"/>
              </a:rPr>
              <a:t>Applicant (Stealth)</a:t>
            </a:r>
          </a:p>
          <a:p>
            <a:pPr lvl="1" eaLnBrk="1" hangingPunct="1"/>
            <a:r>
              <a:rPr lang="en-US" dirty="0" smtClean="0">
                <a:latin typeface="Arial" charset="0"/>
                <a:ea typeface="ＭＳ Ｐゴシック" pitchFamily="96" charset="-128"/>
              </a:rPr>
              <a:t>Accepted</a:t>
            </a:r>
          </a:p>
          <a:p>
            <a:pPr lvl="1" eaLnBrk="1" hangingPunct="1"/>
            <a:r>
              <a:rPr lang="en-US" dirty="0" smtClean="0">
                <a:latin typeface="Arial" charset="0"/>
                <a:ea typeface="ＭＳ Ｐゴシック" pitchFamily="96" charset="-128"/>
              </a:rPr>
              <a:t>Deposited</a:t>
            </a:r>
          </a:p>
          <a:p>
            <a:pPr lvl="1" eaLnBrk="1" hangingPunct="1"/>
            <a:r>
              <a:rPr lang="en-US" dirty="0" smtClean="0">
                <a:latin typeface="Arial" charset="0"/>
                <a:ea typeface="ＭＳ Ｐゴシック" pitchFamily="96" charset="-128"/>
              </a:rPr>
              <a:t>Enrolled</a:t>
            </a:r>
          </a:p>
          <a:p>
            <a:pPr eaLnBrk="1" hangingPunct="1"/>
            <a:r>
              <a:rPr lang="en-US" dirty="0" smtClean="0">
                <a:latin typeface="Arial" charset="0"/>
                <a:ea typeface="ＭＳ Ｐゴシック" pitchFamily="96" charset="-128"/>
              </a:rPr>
              <a:t>Fundraising</a:t>
            </a:r>
          </a:p>
          <a:p>
            <a:pPr lvl="1" eaLnBrk="1" hangingPunct="1"/>
            <a:r>
              <a:rPr lang="en-US" dirty="0" smtClean="0">
                <a:latin typeface="Arial" charset="0"/>
                <a:ea typeface="ＭＳ Ｐゴシック" pitchFamily="96" charset="-128"/>
              </a:rPr>
              <a:t>Donor (3 T’s)</a:t>
            </a:r>
          </a:p>
          <a:p>
            <a:pPr lvl="1" eaLnBrk="1" hangingPunct="1"/>
            <a:r>
              <a:rPr lang="en-US" dirty="0" smtClean="0">
                <a:latin typeface="Arial" charset="0"/>
                <a:ea typeface="ＭＳ Ｐゴシック" pitchFamily="96" charset="-128"/>
              </a:rPr>
              <a:t>LYBNT</a:t>
            </a:r>
            <a:endParaRPr lang="en-US" dirty="0" smtClean="0">
              <a:latin typeface="Arial" charset="0"/>
              <a:ea typeface="ＭＳ Ｐゴシック" pitchFamily="96" charset="-128"/>
            </a:endParaRPr>
          </a:p>
        </p:txBody>
      </p:sp>
      <p:sp>
        <p:nvSpPr>
          <p:cNvPr id="4" name="Content Placeholder 2"/>
          <p:cNvSpPr txBox="1">
            <a:spLocks/>
          </p:cNvSpPr>
          <p:nvPr/>
        </p:nvSpPr>
        <p:spPr bwMode="auto">
          <a:xfrm>
            <a:off x="4654061" y="1600200"/>
            <a:ext cx="435512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dirty="0" smtClean="0">
                <a:latin typeface="Arial" charset="0"/>
                <a:ea typeface="ＭＳ Ｐゴシック" pitchFamily="96" charset="-128"/>
              </a:rPr>
              <a:t>University</a:t>
            </a:r>
          </a:p>
          <a:p>
            <a:pPr lvl="1" eaLnBrk="1" hangingPunct="1"/>
            <a:r>
              <a:rPr lang="en-US" dirty="0" smtClean="0">
                <a:latin typeface="Arial" charset="0"/>
                <a:ea typeface="ＭＳ Ｐゴシック" pitchFamily="96" charset="-128"/>
              </a:rPr>
              <a:t>Mission</a:t>
            </a:r>
          </a:p>
          <a:p>
            <a:pPr lvl="1" eaLnBrk="1" hangingPunct="1"/>
            <a:r>
              <a:rPr lang="en-US" dirty="0" smtClean="0">
                <a:latin typeface="Arial" charset="0"/>
                <a:ea typeface="ＭＳ Ｐゴシック" pitchFamily="96" charset="-128"/>
              </a:rPr>
              <a:t>Vision</a:t>
            </a:r>
          </a:p>
          <a:p>
            <a:pPr lvl="1" eaLnBrk="1" hangingPunct="1"/>
            <a:r>
              <a:rPr lang="en-US" dirty="0" smtClean="0">
                <a:latin typeface="Arial" charset="0"/>
                <a:ea typeface="ＭＳ Ｐゴシック" pitchFamily="96" charset="-128"/>
              </a:rPr>
              <a:t>Values</a:t>
            </a:r>
          </a:p>
          <a:p>
            <a:pPr lvl="1" eaLnBrk="1" hangingPunct="1"/>
            <a:r>
              <a:rPr lang="en-US" dirty="0" smtClean="0">
                <a:latin typeface="Arial" charset="0"/>
                <a:ea typeface="ＭＳ Ｐゴシック" pitchFamily="96" charset="-128"/>
              </a:rPr>
              <a:t>Strategic Goals</a:t>
            </a:r>
          </a:p>
          <a:p>
            <a:pPr lvl="1" eaLnBrk="1" hangingPunct="1"/>
            <a:r>
              <a:rPr lang="en-US" dirty="0" smtClean="0">
                <a:latin typeface="Arial" charset="0"/>
                <a:ea typeface="ＭＳ Ｐゴシック" pitchFamily="96" charset="-128"/>
              </a:rPr>
              <a:t>Departmental Goals</a:t>
            </a:r>
            <a:endParaRPr lang="en-US" dirty="0" smtClean="0">
              <a:latin typeface="Arial" charset="0"/>
              <a:ea typeface="ＭＳ Ｐゴシック" pitchFamily="96" charset="-128"/>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 with university strategic goals</a:t>
            </a:r>
            <a:endParaRPr lang="en-US"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42" t="7385" r="10289" b="5539"/>
          <a:stretch/>
        </p:blipFill>
        <p:spPr bwMode="auto">
          <a:xfrm>
            <a:off x="1465384" y="1601787"/>
            <a:ext cx="6234901" cy="420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87457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YOUR TEAM</a:t>
            </a:r>
            <a:endParaRPr lang="en-US" dirty="0"/>
          </a:p>
        </p:txBody>
      </p:sp>
      <p:sp>
        <p:nvSpPr>
          <p:cNvPr id="3" name="Content Placeholder 2"/>
          <p:cNvSpPr>
            <a:spLocks noGrp="1"/>
          </p:cNvSpPr>
          <p:nvPr>
            <p:ph idx="1"/>
          </p:nvPr>
        </p:nvSpPr>
        <p:spPr/>
        <p:txBody>
          <a:bodyPr/>
          <a:lstStyle/>
          <a:p>
            <a:r>
              <a:rPr lang="en-US" dirty="0" smtClean="0"/>
              <a:t>Good leaders are measured on the success of their entire organization not just themselves</a:t>
            </a:r>
          </a:p>
          <a:p>
            <a:r>
              <a:rPr lang="en-US" dirty="0" smtClean="0"/>
              <a:t>Make your team better:</a:t>
            </a:r>
          </a:p>
          <a:p>
            <a:pPr lvl="1"/>
            <a:r>
              <a:rPr lang="en-US" dirty="0" smtClean="0"/>
              <a:t>Bring in a speaker once a month</a:t>
            </a:r>
          </a:p>
          <a:p>
            <a:pPr lvl="1"/>
            <a:r>
              <a:rPr lang="en-US" dirty="0" smtClean="0"/>
              <a:t>Invite your staff to make presentations… to your team, senior administrators, Trustees</a:t>
            </a:r>
          </a:p>
          <a:p>
            <a:pPr lvl="1"/>
            <a:r>
              <a:rPr lang="en-US" dirty="0" smtClean="0"/>
              <a:t>Encourage professional development</a:t>
            </a:r>
          </a:p>
          <a:p>
            <a:pPr lvl="1"/>
            <a:r>
              <a:rPr lang="en-US" dirty="0" smtClean="0"/>
              <a:t>Develop positive PR for your organization</a:t>
            </a:r>
          </a:p>
          <a:p>
            <a:pPr lvl="1"/>
            <a:r>
              <a:rPr lang="en-US" dirty="0" smtClean="0"/>
              <a:t>Hold informal sessions about learning topics</a:t>
            </a:r>
          </a:p>
          <a:p>
            <a:pPr lvl="1"/>
            <a:r>
              <a:rPr lang="en-US" dirty="0" smtClean="0"/>
              <a:t>Hold a day, then weekly time afterward</a:t>
            </a:r>
            <a:endParaRPr lang="en-US" dirty="0"/>
          </a:p>
        </p:txBody>
      </p:sp>
    </p:spTree>
    <p:extLst>
      <p:ext uri="{BB962C8B-B14F-4D97-AF65-F5344CB8AC3E}">
        <p14:creationId xmlns:p14="http://schemas.microsoft.com/office/powerpoint/2010/main" val="181283412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a:t>
            </a:r>
            <a:endParaRPr lang="en-US" dirty="0"/>
          </a:p>
        </p:txBody>
      </p:sp>
      <p:sp>
        <p:nvSpPr>
          <p:cNvPr id="3" name="Content Placeholder 2"/>
          <p:cNvSpPr>
            <a:spLocks noGrp="1"/>
          </p:cNvSpPr>
          <p:nvPr>
            <p:ph idx="1"/>
          </p:nvPr>
        </p:nvSpPr>
        <p:spPr/>
        <p:txBody>
          <a:bodyPr/>
          <a:lstStyle/>
          <a:p>
            <a:r>
              <a:rPr lang="en-US" dirty="0" smtClean="0">
                <a:hlinkClick r:id="rId2"/>
              </a:rPr>
              <a:t>Can Higher Education Be Fixed</a:t>
            </a:r>
            <a:r>
              <a:rPr lang="en-US" dirty="0" smtClean="0"/>
              <a:t>, </a:t>
            </a:r>
            <a:r>
              <a:rPr lang="en-US" i="1" dirty="0" smtClean="0"/>
              <a:t>Forbes</a:t>
            </a:r>
          </a:p>
          <a:p>
            <a:pPr marL="0" indent="0">
              <a:buNone/>
            </a:pPr>
            <a:endParaRPr lang="en-US" i="1" dirty="0" smtClean="0"/>
          </a:p>
          <a:p>
            <a:r>
              <a:rPr lang="en-US" dirty="0" smtClean="0"/>
              <a:t>The </a:t>
            </a:r>
            <a:r>
              <a:rPr lang="en-US" dirty="0" err="1" smtClean="0"/>
              <a:t>Cluetrain</a:t>
            </a:r>
            <a:r>
              <a:rPr lang="en-US" dirty="0" smtClean="0"/>
              <a:t> Manifesto</a:t>
            </a:r>
          </a:p>
          <a:p>
            <a:endParaRPr lang="en-US" dirty="0"/>
          </a:p>
          <a:p>
            <a:r>
              <a:rPr lang="en-US" dirty="0" smtClean="0">
                <a:hlinkClick r:id="rId3"/>
              </a:rPr>
              <a:t>The Future of the Library</a:t>
            </a:r>
            <a:r>
              <a:rPr lang="en-US" dirty="0" smtClean="0"/>
              <a:t>, Seth Godin </a:t>
            </a:r>
          </a:p>
          <a:p>
            <a:endParaRPr lang="en-US" dirty="0"/>
          </a:p>
          <a:p>
            <a:r>
              <a:rPr lang="en-US" dirty="0" smtClean="0"/>
              <a:t>Read the Chronicle</a:t>
            </a:r>
          </a:p>
          <a:p>
            <a:endParaRPr lang="en-US" i="1" dirty="0" smtClean="0"/>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904" t="59077" r="40000" b="6461"/>
          <a:stretch/>
        </p:blipFill>
        <p:spPr bwMode="auto">
          <a:xfrm>
            <a:off x="7747174" y="879230"/>
            <a:ext cx="1396826" cy="199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2500" t="18154" r="63943" b="51077"/>
          <a:stretch/>
        </p:blipFill>
        <p:spPr bwMode="auto">
          <a:xfrm>
            <a:off x="7904244" y="3323492"/>
            <a:ext cx="1082685" cy="153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5770" t="48231" r="58173" b="16384"/>
          <a:stretch/>
        </p:blipFill>
        <p:spPr bwMode="auto">
          <a:xfrm>
            <a:off x="6529961" y="2092568"/>
            <a:ext cx="1217213"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84611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1559170"/>
            <a:ext cx="7772400" cy="4149968"/>
          </a:xfrm>
        </p:spPr>
        <p:txBody>
          <a:bodyPr>
            <a:normAutofit/>
          </a:bodyPr>
          <a:lstStyle/>
          <a:p>
            <a:pPr eaLnBrk="1" hangingPunct="1"/>
            <a:r>
              <a:rPr lang="en-US" dirty="0" smtClean="0">
                <a:latin typeface="Arial" charset="0"/>
                <a:ea typeface="ＭＳ Ｐゴシック" pitchFamily="96" charset="-128"/>
              </a:rPr>
              <a:t>Richard </a:t>
            </a:r>
            <a:r>
              <a:rPr lang="en-US" dirty="0">
                <a:latin typeface="Arial" charset="0"/>
                <a:ea typeface="ＭＳ Ｐゴシック" pitchFamily="96" charset="-128"/>
              </a:rPr>
              <a:t>J. </a:t>
            </a:r>
            <a:r>
              <a:rPr lang="en-US" dirty="0" err="1">
                <a:latin typeface="Arial" charset="0"/>
                <a:ea typeface="ＭＳ Ｐゴシック" pitchFamily="96" charset="-128"/>
              </a:rPr>
              <a:t>Bazile</a:t>
            </a:r>
            <a:r>
              <a:rPr lang="en-US" dirty="0">
                <a:latin typeface="Arial" charset="0"/>
                <a:ea typeface="ＭＳ Ｐゴシック" pitchFamily="96" charset="-128"/>
              </a:rPr>
              <a:t/>
            </a:r>
            <a:br>
              <a:rPr lang="en-US" dirty="0">
                <a:latin typeface="Arial" charset="0"/>
                <a:ea typeface="ＭＳ Ｐゴシック" pitchFamily="96" charset="-128"/>
              </a:rPr>
            </a:br>
            <a:r>
              <a:rPr lang="en-US" dirty="0">
                <a:latin typeface="Arial" charset="0"/>
                <a:ea typeface="ＭＳ Ｐゴシック" pitchFamily="96" charset="-128"/>
              </a:rPr>
              <a:t>David Dodd</a:t>
            </a:r>
            <a:br>
              <a:rPr lang="en-US" dirty="0">
                <a:latin typeface="Arial" charset="0"/>
                <a:ea typeface="ＭＳ Ｐゴシック" pitchFamily="96" charset="-128"/>
              </a:rPr>
            </a:br>
            <a:r>
              <a:rPr lang="en-US" dirty="0">
                <a:latin typeface="Arial" charset="0"/>
                <a:ea typeface="ＭＳ Ｐゴシック" pitchFamily="96" charset="-128"/>
              </a:rPr>
              <a:t>Douglas Ruschman</a:t>
            </a:r>
            <a:br>
              <a:rPr lang="en-US" dirty="0">
                <a:latin typeface="Arial" charset="0"/>
                <a:ea typeface="ＭＳ Ｐゴシック" pitchFamily="96" charset="-128"/>
              </a:rPr>
            </a:br>
            <a:r>
              <a:rPr lang="en-US" dirty="0">
                <a:latin typeface="Arial" charset="0"/>
                <a:ea typeface="ＭＳ Ｐゴシック" pitchFamily="96" charset="-128"/>
              </a:rPr>
              <a:t>Melissa Woo</a:t>
            </a:r>
            <a:br>
              <a:rPr lang="en-US" dirty="0">
                <a:latin typeface="Arial" charset="0"/>
                <a:ea typeface="ＭＳ Ｐゴシック" pitchFamily="96" charset="-128"/>
              </a:rPr>
            </a:br>
            <a:r>
              <a:rPr lang="en-US" cap="none" dirty="0">
                <a:latin typeface="Arial" charset="0"/>
                <a:ea typeface="ＭＳ Ｐゴシック" pitchFamily="96" charset="-128"/>
              </a:rPr>
              <a:t/>
            </a:r>
            <a:br>
              <a:rPr lang="en-US" cap="none" dirty="0">
                <a:latin typeface="Arial" charset="0"/>
                <a:ea typeface="ＭＳ Ｐゴシック" pitchFamily="96" charset="-128"/>
              </a:rPr>
            </a:br>
            <a:r>
              <a:rPr lang="en-US" cap="none" dirty="0" smtClean="0">
                <a:latin typeface="Arial" charset="0"/>
                <a:ea typeface="ＭＳ Ｐゴシック" pitchFamily="96" charset="-128"/>
              </a:rPr>
              <a:t>EVALUATION</a:t>
            </a:r>
            <a:r>
              <a:rPr lang="en-US" cap="none" dirty="0" smtClean="0">
                <a:latin typeface="Arial" charset="0"/>
                <a:ea typeface="ＭＳ Ｐゴシック" pitchFamily="96" charset="-128"/>
              </a:rPr>
              <a:t/>
            </a:r>
            <a:br>
              <a:rPr lang="en-US" cap="none" dirty="0" smtClean="0">
                <a:latin typeface="Arial" charset="0"/>
                <a:ea typeface="ＭＳ Ｐゴシック" pitchFamily="96" charset="-128"/>
              </a:rPr>
            </a:br>
            <a:r>
              <a:rPr lang="en-US" sz="2000" dirty="0" smtClean="0"/>
              <a:t>www.educause.edu/MWRC12/Program/SESS32</a:t>
            </a:r>
            <a:endParaRPr lang="en-US" sz="2000" cap="none" dirty="0" smtClean="0">
              <a:latin typeface="Arial" charset="0"/>
              <a:ea typeface="ＭＳ Ｐゴシック" pitchFamily="96" charset="-128"/>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2063</TotalTime>
  <Words>1055</Words>
  <Application>Microsoft Office PowerPoint</Application>
  <PresentationFormat>On-screen Show (4:3)</PresentationFormat>
  <Paragraphs>109</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Making a Difference on Campus and Beyond</vt:lpstr>
      <vt:lpstr>Mentoring</vt:lpstr>
      <vt:lpstr>Service</vt:lpstr>
      <vt:lpstr>Networking</vt:lpstr>
      <vt:lpstr>UNDERSTAND KEY TERMS AND MAKE SURE YOUR STAFF DOES TOO</vt:lpstr>
      <vt:lpstr>Align with university strategic goals</vt:lpstr>
      <vt:lpstr>DEVELOP YOUR TEAM</vt:lpstr>
      <vt:lpstr>READ</vt:lpstr>
      <vt:lpstr>Richard J. Bazile David Dodd Douglas Ruschman Melissa Woo  EVALUATION www.educause.edu/MWRC12/Program/SESS32</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Xavier</cp:lastModifiedBy>
  <cp:revision>63</cp:revision>
  <dcterms:created xsi:type="dcterms:W3CDTF">2009-07-28T17:41:50Z</dcterms:created>
  <dcterms:modified xsi:type="dcterms:W3CDTF">2012-03-26T20:38:29Z</dcterms:modified>
</cp:coreProperties>
</file>