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5" r:id="rId5"/>
    <p:sldId id="266" r:id="rId6"/>
    <p:sldId id="281" r:id="rId7"/>
    <p:sldId id="267" r:id="rId8"/>
    <p:sldId id="270" r:id="rId9"/>
    <p:sldId id="273" r:id="rId10"/>
    <p:sldId id="271" r:id="rId11"/>
    <p:sldId id="272" r:id="rId12"/>
    <p:sldId id="268" r:id="rId13"/>
    <p:sldId id="275" r:id="rId14"/>
    <p:sldId id="269" r:id="rId15"/>
    <p:sldId id="274" r:id="rId16"/>
    <p:sldId id="276" r:id="rId17"/>
    <p:sldId id="277" r:id="rId18"/>
    <p:sldId id="282" r:id="rId19"/>
    <p:sldId id="278" r:id="rId20"/>
    <p:sldId id="279" r:id="rId21"/>
    <p:sldId id="280" r:id="rId22"/>
    <p:sldId id="283" r:id="rId23"/>
    <p:sldId id="26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02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Title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609601" y="3253048"/>
            <a:ext cx="7942810" cy="50073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609600" y="5500255"/>
            <a:ext cx="8096595" cy="500732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18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Month Day, Year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00595" y="2362200"/>
            <a:ext cx="7942810" cy="9144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40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Presentation Title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590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2A3C8D-1755-4996-BB59-F5FC4782F6A9}" type="datetimeFigureOut">
              <a:rPr lang="en-US" smtClean="0"/>
              <a:t>3/26/2013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387269-DC9C-4F38-AF12-9182FEB53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706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Title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2370676"/>
            <a:ext cx="7866612" cy="905924"/>
          </a:xfrm>
          <a:prstGeom prst="rect">
            <a:avLst/>
          </a:prstGeom>
        </p:spPr>
        <p:txBody>
          <a:bodyPr anchor="t"/>
          <a:lstStyle>
            <a:lvl1pPr algn="l">
              <a:defRPr sz="4000" b="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609600" y="5500255"/>
            <a:ext cx="8096595" cy="500732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Month Day, Year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276600"/>
            <a:ext cx="7866611" cy="50073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160995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A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6829" y="338675"/>
            <a:ext cx="8021782" cy="729971"/>
          </a:xfrm>
          <a:prstGeom prst="rect">
            <a:avLst/>
          </a:prstGeom>
        </p:spPr>
        <p:txBody>
          <a:bodyPr anchor="t"/>
          <a:lstStyle>
            <a:lvl1pPr algn="l">
              <a:defRPr sz="4000" b="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676400" y="1143000"/>
            <a:ext cx="6952211" cy="467360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200000"/>
              </a:lnSpc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First Level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0416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665018" y="3385468"/>
            <a:ext cx="8021782" cy="50073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Presentation 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7663"/>
            <a:ext cx="9143999" cy="739681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00595" y="2667000"/>
            <a:ext cx="7942810" cy="9144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36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Section Title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328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Body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6829" y="338675"/>
            <a:ext cx="8021782" cy="729971"/>
          </a:xfrm>
          <a:prstGeom prst="rect">
            <a:avLst/>
          </a:prstGeom>
        </p:spPr>
        <p:txBody>
          <a:bodyPr anchor="t"/>
          <a:lstStyle>
            <a:lvl1pPr algn="l">
              <a:defRPr sz="3600" b="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6829" y="1371599"/>
            <a:ext cx="8079971" cy="4546599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B20838"/>
              </a:buClr>
              <a:buFont typeface="Wingdings" pitchFamily="2" charset="2"/>
              <a:buChar char="§"/>
              <a:defRPr sz="3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914400" indent="-457200">
              <a:buClr>
                <a:srgbClr val="B20838"/>
              </a:buClr>
              <a:buFont typeface="Wingdings" pitchFamily="2" charset="2"/>
              <a:buChar char="§"/>
              <a:defRPr sz="27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57300" indent="-342900">
              <a:buClr>
                <a:srgbClr val="B20838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Clr>
                <a:srgbClr val="B20838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114550" indent="-285750">
              <a:buClr>
                <a:srgbClr val="B20838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778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Body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6829" y="338675"/>
            <a:ext cx="8021782" cy="729971"/>
          </a:xfrm>
          <a:prstGeom prst="rect">
            <a:avLst/>
          </a:prstGeom>
        </p:spPr>
        <p:txBody>
          <a:bodyPr anchor="t"/>
          <a:lstStyle>
            <a:lvl1pPr algn="l">
              <a:defRPr sz="3600" b="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6829" y="1371599"/>
            <a:ext cx="8079971" cy="4546599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B20838"/>
              </a:buClr>
              <a:buFont typeface="Wingdings" pitchFamily="2" charset="2"/>
              <a:buChar char="§"/>
              <a:defRPr sz="3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914400" indent="-457200">
              <a:buClr>
                <a:srgbClr val="B20838"/>
              </a:buClr>
              <a:buFont typeface="Wingdings" pitchFamily="2" charset="2"/>
              <a:buChar char="§"/>
              <a:defRPr sz="27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57300" indent="-342900">
              <a:buClr>
                <a:srgbClr val="B20838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Clr>
                <a:srgbClr val="B20838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114550" indent="-285750">
              <a:buClr>
                <a:srgbClr val="B20838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912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Sta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371600"/>
            <a:ext cx="3644514" cy="1885406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13500" b="1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Stat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3429000"/>
            <a:ext cx="3644514" cy="34856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Clr>
                <a:srgbClr val="C00000"/>
              </a:buClr>
              <a:buFontTx/>
              <a:buNone/>
              <a:defRPr sz="36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Clr>
                <a:srgbClr val="C00000"/>
              </a:buClr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57300" indent="-342900">
              <a:buClr>
                <a:srgbClr val="C00000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Clr>
                <a:srgbClr val="C00000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171700" indent="-342900">
              <a:buClr>
                <a:srgbClr val="C00000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Stat description</a:t>
            </a:r>
          </a:p>
        </p:txBody>
      </p:sp>
    </p:spTree>
    <p:extLst>
      <p:ext uri="{BB962C8B-B14F-4D97-AF65-F5344CB8AC3E}">
        <p14:creationId xmlns:p14="http://schemas.microsoft.com/office/powerpoint/2010/main" val="1465728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Quo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09600" y="2362200"/>
            <a:ext cx="5791200" cy="297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Clr>
                <a:srgbClr val="C00000"/>
              </a:buClr>
              <a:buFontTx/>
              <a:buNone/>
              <a:defRPr sz="36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Clr>
                <a:srgbClr val="C00000"/>
              </a:buClr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57300" indent="-342900">
              <a:buClr>
                <a:srgbClr val="C00000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Clr>
                <a:srgbClr val="C00000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171700" indent="-342900">
              <a:buClr>
                <a:srgbClr val="C00000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“Why you got to be like that? of all participants responded with less than one per cent with truthfulness”</a:t>
            </a:r>
          </a:p>
        </p:txBody>
      </p:sp>
    </p:spTree>
    <p:extLst>
      <p:ext uri="{BB962C8B-B14F-4D97-AF65-F5344CB8AC3E}">
        <p14:creationId xmlns:p14="http://schemas.microsoft.com/office/powerpoint/2010/main" val="1703241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E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2370676"/>
            <a:ext cx="7866612" cy="905924"/>
          </a:xfrm>
          <a:prstGeom prst="rect">
            <a:avLst/>
          </a:prstGeom>
        </p:spPr>
        <p:txBody>
          <a:bodyPr anchor="t"/>
          <a:lstStyle>
            <a:lvl1pPr algn="l">
              <a:defRPr sz="4000" b="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End Title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276600"/>
            <a:ext cx="7866611" cy="4572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Authors</a:t>
            </a:r>
          </a:p>
        </p:txBody>
      </p:sp>
    </p:spTree>
    <p:extLst>
      <p:ext uri="{BB962C8B-B14F-4D97-AF65-F5344CB8AC3E}">
        <p14:creationId xmlns:p14="http://schemas.microsoft.com/office/powerpoint/2010/main" val="3437792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6225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60" r:id="rId5"/>
    <p:sldLayoutId id="2147483661" r:id="rId6"/>
    <p:sldLayoutId id="2147483654" r:id="rId7"/>
    <p:sldLayoutId id="2147483657" r:id="rId8"/>
    <p:sldLayoutId id="2147483658" r:id="rId9"/>
    <p:sldLayoutId id="2147483662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email.coloradocollege.edu/owa/redir.aspx?C=6WzH-i_s-0ab1vgppTuus_7kKI6__c8Ijtbqhrqno1IZvu0pDGTYELZcBiPJ1YPqCshZ7I29_kM.&amp;URL=https%3a%2f%2fcreativecommons.org%2flicenses%2fby-nc-sa%2f3.0%2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hyperlink" Target="http://ptac.ed.gov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gheredcompliance.org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laresearch.org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rstiles@coloradocollege.edu" TargetMode="Externa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1"/>
          </p:nvPr>
        </p:nvSpPr>
        <p:spPr>
          <a:xfrm>
            <a:off x="609600" y="3429000"/>
            <a:ext cx="7942810" cy="1447800"/>
          </a:xfrm>
        </p:spPr>
        <p:txBody>
          <a:bodyPr/>
          <a:lstStyle/>
          <a:p>
            <a:r>
              <a:rPr lang="en-US" dirty="0" smtClean="0"/>
              <a:t>Randy Stiles</a:t>
            </a:r>
          </a:p>
          <a:p>
            <a:r>
              <a:rPr lang="en-US" dirty="0" smtClean="0"/>
              <a:t>Special Advisor for the President, Analytics</a:t>
            </a:r>
          </a:p>
          <a:p>
            <a:r>
              <a:rPr lang="en-US" dirty="0" smtClean="0"/>
              <a:t>Colorado College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 dirty="0" smtClean="0"/>
              <a:t>March 18, 2013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3"/>
          </p:nvPr>
        </p:nvSpPr>
        <p:spPr>
          <a:xfrm>
            <a:off x="609600" y="1981200"/>
            <a:ext cx="7942810" cy="914400"/>
          </a:xfrm>
        </p:spPr>
        <p:txBody>
          <a:bodyPr/>
          <a:lstStyle/>
          <a:p>
            <a:r>
              <a:rPr lang="en-US" dirty="0" smtClean="0"/>
              <a:t>Understanding and Managing the Risks of Analytics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85800" y="5181600"/>
            <a:ext cx="533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This presentation leaves copyright of the content to the presenter. Unless otherwise noted in the materials, uploaded content carries the </a:t>
            </a:r>
            <a:r>
              <a:rPr lang="en-US" sz="1200" dirty="0">
                <a:hlinkClick r:id="rId2"/>
              </a:rPr>
              <a:t>Creative Commons Attribution-</a:t>
            </a:r>
            <a:r>
              <a:rPr lang="en-US" sz="1200" dirty="0" err="1">
                <a:hlinkClick r:id="rId2"/>
              </a:rPr>
              <a:t>NonCommercial</a:t>
            </a:r>
            <a:r>
              <a:rPr lang="en-US" sz="1200" dirty="0">
                <a:hlinkClick r:id="rId2"/>
              </a:rPr>
              <a:t>-</a:t>
            </a:r>
            <a:r>
              <a:rPr lang="en-US" sz="1200" dirty="0" err="1">
                <a:hlinkClick r:id="rId2"/>
              </a:rPr>
              <a:t>ShareAlike</a:t>
            </a:r>
            <a:r>
              <a:rPr lang="en-US" sz="1200" dirty="0">
                <a:hlinkClick r:id="rId2"/>
              </a:rPr>
              <a:t> license</a:t>
            </a:r>
            <a:r>
              <a:rPr lang="en-US" sz="1200" dirty="0"/>
              <a:t>, which grants usage to the general public with the stipulated criteria.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6465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Accreditation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9827"/>
            <a:ext cx="9144000" cy="522516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3124200" y="2286000"/>
            <a:ext cx="5504411" cy="2921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Disruptive Forces in Higher Education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</a:pPr>
            <a:r>
              <a:rPr lang="en-US" dirty="0" smtClean="0"/>
              <a:t>Outcomes-oriented accreditation</a:t>
            </a:r>
          </a:p>
          <a:p>
            <a:pPr>
              <a:lnSpc>
                <a:spcPct val="100000"/>
              </a:lnSpc>
            </a:pPr>
            <a:endParaRPr lang="en-US" dirty="0" smtClean="0"/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</a:pPr>
            <a:r>
              <a:rPr lang="en-US" dirty="0" smtClean="0"/>
              <a:t>Online learning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2859087" cy="285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862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Blended Learning and Learning Analytics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9827"/>
            <a:ext cx="9144000" cy="522516"/>
          </a:xfrm>
          <a:prstGeom prst="rect">
            <a:avLst/>
          </a:prstGeom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2590800"/>
            <a:ext cx="8266113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2057400"/>
            <a:ext cx="6107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Physics 220: The Physics and Meaning of Flight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154862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Part 3: Risks of Analytics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04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 for Institutional Leaders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9827"/>
            <a:ext cx="9144000" cy="522516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3124200" y="2286000"/>
            <a:ext cx="5504411" cy="2921000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</a:pPr>
            <a:r>
              <a:rPr lang="en-US" dirty="0" smtClean="0"/>
              <a:t>Inappropriate of premature use of analytics</a:t>
            </a: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</a:pPr>
            <a:endParaRPr lang="en-US" dirty="0" smtClean="0"/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</a:pPr>
            <a:r>
              <a:rPr lang="en-US" dirty="0" smtClean="0"/>
              <a:t>Countercultural use of analytics</a:t>
            </a: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</a:pPr>
            <a:endParaRPr lang="en-US" dirty="0" smtClean="0"/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</a:pPr>
            <a:r>
              <a:rPr lang="en-US" dirty="0" smtClean="0"/>
              <a:t>Saying “no” or “not now” to analytics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2667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344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61109" y="304800"/>
            <a:ext cx="8021782" cy="729971"/>
          </a:xfrm>
        </p:spPr>
        <p:txBody>
          <a:bodyPr/>
          <a:lstStyle/>
          <a:p>
            <a:r>
              <a:rPr lang="en-US" dirty="0" smtClean="0"/>
              <a:t>Governance Risks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9827"/>
            <a:ext cx="9144000" cy="522516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40100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4876800" y="2057400"/>
            <a:ext cx="3886200" cy="4673600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Data Governance Checklist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Training Videos</a:t>
            </a:r>
          </a:p>
          <a:p>
            <a:r>
              <a:rPr lang="en-US" sz="2000" dirty="0">
                <a:hlinkClick r:id="rId4"/>
              </a:rPr>
              <a:t>http://ptac.ed.gov</a:t>
            </a:r>
            <a:r>
              <a:rPr lang="en-US" sz="2000" dirty="0" smtClean="0">
                <a:hlinkClick r:id="rId4"/>
              </a:rPr>
              <a:t>/</a:t>
            </a:r>
            <a:endParaRPr lang="en-US" sz="2000" dirty="0" smtClean="0"/>
          </a:p>
          <a:p>
            <a:endParaRPr lang="en-US" sz="20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" y="3276600"/>
            <a:ext cx="347472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862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Risks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9827"/>
            <a:ext cx="9144000" cy="522516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3962400" y="2057400"/>
            <a:ext cx="4666211" cy="2819400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Thomas Davenport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Stephen Few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Edward </a:t>
            </a:r>
            <a:r>
              <a:rPr lang="en-US" dirty="0" err="1" smtClean="0"/>
              <a:t>Tufte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94427"/>
              </p:ext>
            </p:extLst>
          </p:nvPr>
        </p:nvGraphicFramePr>
        <p:xfrm>
          <a:off x="685800" y="2057400"/>
          <a:ext cx="2209800" cy="3657600"/>
        </p:xfrm>
        <a:graphic>
          <a:graphicData uri="http://schemas.openxmlformats.org/drawingml/2006/table">
            <a:tbl>
              <a:tblPr firstRow="1" firstCol="1" bandRow="1"/>
              <a:tblGrid>
                <a:gridCol w="2209800"/>
              </a:tblGrid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Accessibility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Appropriate Amount of Data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Believability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Completeness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Concise Representation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Consistent Representation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Ease of Manipulation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Free-of-Error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Interpretability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Objectivity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Relevancy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Reputation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Security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Timeliness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Understandability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Value-Added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5835134"/>
            <a:ext cx="4845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 data quality dimensions: </a:t>
            </a:r>
            <a:r>
              <a:rPr lang="en-US" dirty="0" err="1" smtClean="0"/>
              <a:t>Pipino</a:t>
            </a:r>
            <a:r>
              <a:rPr lang="en-US" dirty="0" smtClean="0"/>
              <a:t>, Lee and Wang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44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Compliance Risks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9827"/>
            <a:ext cx="9144000" cy="522516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990600" y="2362200"/>
            <a:ext cx="1752600" cy="3200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FERPA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HIPAA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SOX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GLB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States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Red Flag 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505200" y="2362200"/>
            <a:ext cx="5105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</a:t>
            </a:r>
            <a:r>
              <a:rPr lang="en-US" b="1" dirty="0"/>
              <a:t>Higher Education Compliance Alliance</a:t>
            </a:r>
            <a:r>
              <a:rPr lang="en-US" dirty="0"/>
              <a:t> was created to provide the higher education community with a centralized repository of information and resources for compliance with federal laws and </a:t>
            </a:r>
            <a:r>
              <a:rPr lang="en-US" dirty="0" smtClean="0"/>
              <a:t>regulations.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http://www.higheredcompliance.org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44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Risks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9827"/>
            <a:ext cx="9144000" cy="5225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3400" y="2514600"/>
            <a:ext cx="334739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Parties/</a:t>
            </a:r>
            <a:r>
              <a:rPr lang="en-US" sz="2400" dirty="0" err="1" smtClean="0"/>
              <a:t>SaaS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Learning Analytics – new </a:t>
            </a:r>
          </a:p>
          <a:p>
            <a:r>
              <a:rPr lang="en-US" sz="2400" dirty="0"/>
              <a:t>e</a:t>
            </a:r>
            <a:r>
              <a:rPr lang="en-US" sz="2400" dirty="0" smtClean="0"/>
              <a:t>lectronic “footprints”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5029200" y="3886199"/>
            <a:ext cx="30022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http://www.solaresearch.org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482167"/>
            <a:ext cx="6686550" cy="1408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086225" y="24384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Thomas J. </a:t>
            </a:r>
            <a:r>
              <a:rPr lang="en-US" dirty="0" err="1"/>
              <a:t>Trappler</a:t>
            </a:r>
            <a:r>
              <a:rPr lang="en-US" dirty="0"/>
              <a:t>, “If It’s In the Cloud, Get It On Paper: Contract </a:t>
            </a:r>
            <a:r>
              <a:rPr lang="en-US" dirty="0" smtClean="0"/>
              <a:t>Issues,” EDUCAUSE Quarterly, 33, no. 2., 2010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819400" y="2743200"/>
            <a:ext cx="1143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810000" y="4114800"/>
            <a:ext cx="1219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344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Organizational Competencies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9827"/>
            <a:ext cx="9144000" cy="5225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2447923"/>
            <a:ext cx="404283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Information Management</a:t>
            </a:r>
          </a:p>
          <a:p>
            <a:endParaRPr lang="en-US" sz="2800" b="1" dirty="0"/>
          </a:p>
          <a:p>
            <a:r>
              <a:rPr lang="en-US" sz="2800" b="1" dirty="0" smtClean="0"/>
              <a:t>Analytical Skills and Tools</a:t>
            </a:r>
          </a:p>
          <a:p>
            <a:endParaRPr lang="en-US" sz="2800" b="1" dirty="0"/>
          </a:p>
          <a:p>
            <a:r>
              <a:rPr lang="en-US" sz="2800" b="1" dirty="0" smtClean="0"/>
              <a:t>Data-Oriented Culture</a:t>
            </a:r>
            <a:endParaRPr lang="en-US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590800"/>
            <a:ext cx="16383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612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Data Protection  - for CIOs and IT Staff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9827"/>
            <a:ext cx="9144000" cy="522516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133600"/>
            <a:ext cx="24765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91000" y="2438400"/>
            <a:ext cx="433516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Additional Risk Management Considerations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Business continuity </a:t>
            </a:r>
            <a:r>
              <a:rPr lang="en-US" dirty="0" err="1" smtClean="0"/>
              <a:t>vs</a:t>
            </a:r>
            <a:r>
              <a:rPr lang="en-US" dirty="0" smtClean="0"/>
              <a:t> disaster recovery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Physical and logical data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Classifying data value</a:t>
            </a:r>
          </a:p>
          <a:p>
            <a:endParaRPr lang="en-US" dirty="0"/>
          </a:p>
          <a:p>
            <a:r>
              <a:rPr lang="en-US" dirty="0" smtClean="0"/>
              <a:t>Degrees (or layers) of Data Protection</a:t>
            </a:r>
          </a:p>
          <a:p>
            <a:endParaRPr lang="en-US" dirty="0"/>
          </a:p>
          <a:p>
            <a:r>
              <a:rPr lang="en-US" dirty="0" smtClean="0"/>
              <a:t>Data Protection Technologies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44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Part 1: Background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77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Recommended Readings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9827"/>
            <a:ext cx="9144000" cy="5225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23875" y="2209800"/>
            <a:ext cx="822960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indent="-274320">
              <a:buAutoNum type="arabicPeriod"/>
            </a:pPr>
            <a:r>
              <a:rPr lang="en-US" sz="1400" b="1" dirty="0" smtClean="0"/>
              <a:t>Cost and value of CLAC colleges: </a:t>
            </a:r>
            <a:r>
              <a:rPr lang="en-US" sz="1400" dirty="0" smtClean="0"/>
              <a:t>Robert </a:t>
            </a:r>
            <a:r>
              <a:rPr lang="en-US" sz="1400" dirty="0"/>
              <a:t>Archibald and David Feldman, </a:t>
            </a:r>
            <a:r>
              <a:rPr lang="en-US" sz="1400" i="1" dirty="0"/>
              <a:t>Why Does College Cost So Much?</a:t>
            </a:r>
            <a:r>
              <a:rPr lang="en-US" sz="1400" dirty="0"/>
              <a:t> Oxford University Press, 2011</a:t>
            </a:r>
            <a:r>
              <a:rPr lang="en-US" sz="1400" dirty="0" smtClean="0"/>
              <a:t>.</a:t>
            </a:r>
            <a:endParaRPr lang="en-US" sz="1400" dirty="0"/>
          </a:p>
          <a:p>
            <a:pPr marL="91440" indent="-274320"/>
            <a:r>
              <a:rPr lang="en-US" sz="1400" b="1" dirty="0" smtClean="0"/>
              <a:t>2. Disruptive innovation in higher-</a:t>
            </a:r>
            <a:r>
              <a:rPr lang="en-US" sz="1400" b="1" dirty="0" err="1" smtClean="0"/>
              <a:t>ed</a:t>
            </a:r>
            <a:r>
              <a:rPr lang="en-US" sz="1400" b="1" dirty="0" smtClean="0"/>
              <a:t>: </a:t>
            </a:r>
            <a:r>
              <a:rPr lang="en-US" sz="1400" dirty="0" smtClean="0"/>
              <a:t>Clayton </a:t>
            </a:r>
            <a:r>
              <a:rPr lang="en-US" sz="1400" dirty="0"/>
              <a:t>Christensen and Henry J. </a:t>
            </a:r>
            <a:r>
              <a:rPr lang="en-US" sz="1400" dirty="0" err="1"/>
              <a:t>Erying</a:t>
            </a:r>
            <a:r>
              <a:rPr lang="en-US" sz="1400" dirty="0"/>
              <a:t>, </a:t>
            </a:r>
            <a:r>
              <a:rPr lang="en-US" sz="1400" i="1" dirty="0"/>
              <a:t>The Innovative University: Changing the DNA of Higher Education from the Inside Out</a:t>
            </a:r>
            <a:r>
              <a:rPr lang="en-US" sz="1400" dirty="0"/>
              <a:t>, </a:t>
            </a:r>
            <a:r>
              <a:rPr lang="en-US" sz="1400" dirty="0" err="1"/>
              <a:t>Jossey</a:t>
            </a:r>
            <a:r>
              <a:rPr lang="en-US" sz="1400" dirty="0"/>
              <a:t> Bass, 2011</a:t>
            </a:r>
            <a:r>
              <a:rPr lang="en-US" sz="1400" dirty="0" smtClean="0"/>
              <a:t>.</a:t>
            </a:r>
          </a:p>
          <a:p>
            <a:pPr marL="91440" indent="-274320"/>
            <a:r>
              <a:rPr lang="en-US" sz="1400" b="1" dirty="0" smtClean="0"/>
              <a:t>3. Analytics (BI type): </a:t>
            </a:r>
            <a:r>
              <a:rPr lang="en-US" sz="1400" dirty="0"/>
              <a:t>Davenport, Thomas, Jeanne Harris, and Robert Morison,</a:t>
            </a:r>
            <a:r>
              <a:rPr lang="en-US" sz="1400" i="1" dirty="0"/>
              <a:t> Analytics at Work: Smarter Decisions, Better Results</a:t>
            </a:r>
            <a:r>
              <a:rPr lang="en-US" sz="1400" dirty="0"/>
              <a:t>, Cambridge, MA: Harvard Business School Press, 2010. </a:t>
            </a:r>
            <a:endParaRPr lang="en-US" sz="1400" dirty="0" smtClean="0"/>
          </a:p>
          <a:p>
            <a:pPr marL="91440" indent="-274320"/>
            <a:r>
              <a:rPr lang="en-US" sz="1400" b="1" dirty="0" smtClean="0"/>
              <a:t>4. Learning Analytics: </a:t>
            </a:r>
            <a:r>
              <a:rPr lang="en-US" sz="1400" dirty="0"/>
              <a:t>Siemens, George, and Phil Long. “Penetrating the Fog: Analytics in Learning and Education.” EDUCAUSE Review 46, no. 5 (September/October 2011). </a:t>
            </a:r>
            <a:endParaRPr lang="en-US" sz="1400" dirty="0" smtClean="0"/>
          </a:p>
          <a:p>
            <a:pPr marL="91440" indent="-274320"/>
            <a:r>
              <a:rPr lang="en-US" sz="1400" b="1" dirty="0" smtClean="0"/>
              <a:t>5. Data quality: </a:t>
            </a:r>
            <a:r>
              <a:rPr lang="en-US" sz="1400" dirty="0" smtClean="0"/>
              <a:t>Leo </a:t>
            </a:r>
            <a:r>
              <a:rPr lang="en-US" sz="1400" dirty="0" err="1"/>
              <a:t>Pipino</a:t>
            </a:r>
            <a:r>
              <a:rPr lang="en-US" sz="1400" dirty="0"/>
              <a:t>, Yang Lee, and Richard Yang, “Data Quality Assessment,” Communications of the ACM, April, 2002/</a:t>
            </a:r>
            <a:r>
              <a:rPr lang="en-US" sz="1400" dirty="0" err="1"/>
              <a:t>Vol</a:t>
            </a:r>
            <a:r>
              <a:rPr lang="en-US" sz="1400" dirty="0"/>
              <a:t> 45, No.4</a:t>
            </a:r>
            <a:r>
              <a:rPr lang="en-US" sz="1400" dirty="0" smtClean="0"/>
              <a:t>.</a:t>
            </a:r>
          </a:p>
          <a:p>
            <a:pPr marL="91440" indent="-274320"/>
            <a:r>
              <a:rPr lang="en-US" sz="1400" b="1" dirty="0"/>
              <a:t>6</a:t>
            </a:r>
            <a:r>
              <a:rPr lang="en-US" sz="1400" b="1" dirty="0" smtClean="0"/>
              <a:t>. Meaningful information: </a:t>
            </a:r>
            <a:r>
              <a:rPr lang="en-US" sz="1400" dirty="0"/>
              <a:t>Stephen Few, </a:t>
            </a:r>
            <a:r>
              <a:rPr lang="en-US" sz="1400" i="1" dirty="0"/>
              <a:t>Now You See It: Simple Visualization Techniques for Quantitative Analysis</a:t>
            </a:r>
            <a:r>
              <a:rPr lang="en-US" sz="1400" dirty="0"/>
              <a:t>, Analytics Press, 2009</a:t>
            </a:r>
            <a:r>
              <a:rPr lang="en-US" sz="1400" dirty="0" smtClean="0"/>
              <a:t>.</a:t>
            </a:r>
          </a:p>
          <a:p>
            <a:pPr marL="91440" indent="-274320"/>
            <a:r>
              <a:rPr lang="en-US" sz="1400" b="1" dirty="0" smtClean="0"/>
              <a:t>7. Risk Management for CIOs: </a:t>
            </a:r>
            <a:r>
              <a:rPr lang="en-US" sz="1400" dirty="0"/>
              <a:t>David G. Hill, </a:t>
            </a:r>
            <a:r>
              <a:rPr lang="en-US" sz="1400" i="1" dirty="0"/>
              <a:t>Data Protection: Governance, Risk management and Compliance</a:t>
            </a:r>
            <a:r>
              <a:rPr lang="en-US" sz="1400" dirty="0"/>
              <a:t>, CRC Press, 2009. </a:t>
            </a:r>
            <a:endParaRPr lang="en-US" sz="1400" dirty="0" smtClean="0"/>
          </a:p>
          <a:p>
            <a:pPr marL="91440" indent="-274320"/>
            <a:r>
              <a:rPr lang="en-US" sz="1400" b="1" dirty="0" smtClean="0"/>
              <a:t>8. Risks of Analytics: </a:t>
            </a:r>
            <a:r>
              <a:rPr lang="en-US" sz="1400" dirty="0" smtClean="0"/>
              <a:t>Randall J. Stiles, </a:t>
            </a:r>
            <a:r>
              <a:rPr lang="en-US" sz="1400" i="1" dirty="0" smtClean="0"/>
              <a:t>Understanding and Managing the Risks of Analytics in Higher Education: a Guide</a:t>
            </a:r>
            <a:r>
              <a:rPr lang="en-US" sz="1400" dirty="0" smtClean="0"/>
              <a:t>, EDUCAUSE, 2012.</a:t>
            </a:r>
            <a:endParaRPr lang="en-US" sz="1400" b="1" dirty="0"/>
          </a:p>
          <a:p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2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/>
          <p:cNvGrpSpPr/>
          <p:nvPr/>
        </p:nvGrpSpPr>
        <p:grpSpPr>
          <a:xfrm>
            <a:off x="246549" y="737856"/>
            <a:ext cx="8211651" cy="5851290"/>
            <a:chOff x="246549" y="737856"/>
            <a:chExt cx="8211651" cy="5851290"/>
          </a:xfrm>
        </p:grpSpPr>
        <p:sp>
          <p:nvSpPr>
            <p:cNvPr id="4" name="TextBox 3"/>
            <p:cNvSpPr txBox="1"/>
            <p:nvPr/>
          </p:nvSpPr>
          <p:spPr>
            <a:xfrm>
              <a:off x="2984128" y="737856"/>
              <a:ext cx="212750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/>
                <a:t>Higher-Education Governance </a:t>
              </a:r>
            </a:p>
            <a:p>
              <a:pPr algn="ctr"/>
              <a:r>
                <a:rPr lang="en-US" sz="1200" b="1" dirty="0"/>
                <a:t>a</a:t>
              </a:r>
              <a:r>
                <a:rPr lang="en-US" sz="1200" b="1" dirty="0" smtClean="0"/>
                <a:t>nd</a:t>
              </a:r>
            </a:p>
            <a:p>
              <a:pPr algn="ctr"/>
              <a:r>
                <a:rPr lang="en-US" sz="1200" b="1" dirty="0" smtClean="0"/>
                <a:t>Decision-making</a:t>
              </a:r>
              <a:endParaRPr lang="en-US" sz="1200" b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373206" y="1670622"/>
              <a:ext cx="36810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Levels – institutional, program, course, student/faculty</a:t>
              </a:r>
              <a:endParaRPr lang="en-US" sz="1200" b="1" dirty="0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H="1">
              <a:off x="4065481" y="1384187"/>
              <a:ext cx="1" cy="28643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3451831" y="2742275"/>
              <a:ext cx="16673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Enhanced by analytics?</a:t>
              </a:r>
              <a:endParaRPr lang="en-US" sz="1200" b="1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4065482" y="2501675"/>
              <a:ext cx="0" cy="31909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523450" y="3351878"/>
              <a:ext cx="24456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Yes (but where are the minefields?)</a:t>
              </a:r>
              <a:endParaRPr lang="en-US" sz="1200" b="1" dirty="0"/>
            </a:p>
          </p:txBody>
        </p:sp>
        <p:cxnSp>
          <p:nvCxnSpPr>
            <p:cNvPr id="13" name="Straight Arrow Connector 12"/>
            <p:cNvCxnSpPr>
              <a:endCxn id="11" idx="0"/>
            </p:cNvCxnSpPr>
            <p:nvPr/>
          </p:nvCxnSpPr>
          <p:spPr>
            <a:xfrm flipH="1">
              <a:off x="2746253" y="2966022"/>
              <a:ext cx="660068" cy="38585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664921" y="2851525"/>
              <a:ext cx="485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Yes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505071" y="3355812"/>
              <a:ext cx="212923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No or Not Now (but why not?)</a:t>
              </a:r>
              <a:endParaRPr lang="en-US" sz="1200" b="1" dirty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5111633" y="2966022"/>
              <a:ext cx="600036" cy="37982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378839" y="2848510"/>
              <a:ext cx="4555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No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973386" y="4022327"/>
              <a:ext cx="13341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Risk Management</a:t>
              </a:r>
              <a:endParaRPr lang="en-US" sz="12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825520" y="4036227"/>
              <a:ext cx="13341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Risk Management</a:t>
              </a:r>
              <a:endParaRPr lang="en-US" sz="1200" b="1" dirty="0"/>
            </a:p>
          </p:txBody>
        </p:sp>
        <p:cxnSp>
          <p:nvCxnSpPr>
            <p:cNvPr id="22" name="Straight Arrow Connector 21"/>
            <p:cNvCxnSpPr>
              <a:stCxn id="11" idx="2"/>
            </p:cNvCxnSpPr>
            <p:nvPr/>
          </p:nvCxnSpPr>
          <p:spPr>
            <a:xfrm>
              <a:off x="2746253" y="3628877"/>
              <a:ext cx="0" cy="3934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6386124" y="3628877"/>
              <a:ext cx="0" cy="4073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" name="Group 52"/>
            <p:cNvGrpSpPr/>
            <p:nvPr/>
          </p:nvGrpSpPr>
          <p:grpSpPr>
            <a:xfrm>
              <a:off x="1603825" y="5300667"/>
              <a:ext cx="3714319" cy="646331"/>
              <a:chOff x="521162" y="5296483"/>
              <a:chExt cx="3714319" cy="646331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1876321" y="5300667"/>
                <a:ext cx="144328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i="1" dirty="0" smtClean="0"/>
                  <a:t>Data &amp; Information</a:t>
                </a:r>
              </a:p>
              <a:p>
                <a:pPr algn="ctr"/>
                <a:r>
                  <a:rPr lang="en-US" sz="1200" b="1" i="1" dirty="0" smtClean="0"/>
                  <a:t>Quality</a:t>
                </a:r>
                <a:endParaRPr lang="en-US" sz="1200" b="1" i="1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521162" y="5296483"/>
                <a:ext cx="144328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i="1" dirty="0" smtClean="0"/>
                  <a:t>Data &amp; Information</a:t>
                </a:r>
              </a:p>
              <a:p>
                <a:pPr algn="ctr"/>
                <a:r>
                  <a:rPr lang="en-US" sz="1200" b="1" i="1" dirty="0" smtClean="0"/>
                  <a:t>Governance</a:t>
                </a:r>
              </a:p>
              <a:p>
                <a:pPr algn="ctr"/>
                <a:endParaRPr lang="en-US" sz="1200" b="1" i="1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3300609" y="5296483"/>
                <a:ext cx="9348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i="1" dirty="0" smtClean="0"/>
                  <a:t>Data &amp; Info</a:t>
                </a:r>
              </a:p>
              <a:p>
                <a:pPr algn="ctr"/>
                <a:r>
                  <a:rPr lang="en-US" sz="1200" b="1" i="1" dirty="0" smtClean="0"/>
                  <a:t>Compliance</a:t>
                </a:r>
                <a:endParaRPr lang="en-US" sz="1200" b="1" i="1" dirty="0"/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1603825" y="4479774"/>
              <a:ext cx="22848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 smtClean="0"/>
                <a:t>Inappropriate or premature </a:t>
              </a:r>
              <a:r>
                <a:rPr lang="en-US" sz="1200" b="1" i="1" dirty="0"/>
                <a:t>u</a:t>
              </a:r>
              <a:r>
                <a:rPr lang="en-US" sz="1200" b="1" i="1" dirty="0" smtClean="0"/>
                <a:t>se?</a:t>
              </a:r>
              <a:endParaRPr lang="en-US" sz="1200" b="1" i="1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973386" y="4852654"/>
              <a:ext cx="130080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 smtClean="0"/>
                <a:t>Counter-cultural?</a:t>
              </a:r>
              <a:endParaRPr lang="en-US" sz="1200" b="1" i="1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040529" y="758958"/>
              <a:ext cx="124771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Increased</a:t>
              </a:r>
            </a:p>
            <a:p>
              <a:pPr marL="171450" indent="-171450">
                <a:buFontTx/>
                <a:buChar char="-"/>
              </a:pPr>
              <a:r>
                <a:rPr lang="en-US" sz="1200" dirty="0" smtClean="0"/>
                <a:t>Value</a:t>
              </a:r>
            </a:p>
            <a:p>
              <a:pPr marL="171450" indent="-171450">
                <a:buFontTx/>
                <a:buChar char="-"/>
              </a:pPr>
              <a:r>
                <a:rPr lang="en-US" sz="1200" dirty="0" smtClean="0"/>
                <a:t>Cost</a:t>
              </a:r>
            </a:p>
            <a:p>
              <a:pPr marL="171450" indent="-171450">
                <a:buFontTx/>
                <a:buChar char="-"/>
              </a:pPr>
              <a:r>
                <a:rPr lang="en-US" sz="1200" dirty="0" smtClean="0"/>
                <a:t>Scrutiny</a:t>
              </a:r>
            </a:p>
            <a:p>
              <a:pPr marL="171450" indent="-171450">
                <a:buFontTx/>
                <a:buChar char="-"/>
              </a:pPr>
              <a:r>
                <a:rPr lang="en-US" sz="1200" dirty="0" smtClean="0"/>
                <a:t>Accountability</a:t>
              </a:r>
              <a:endParaRPr lang="en-US" sz="12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010951" y="770233"/>
              <a:ext cx="156350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Transformative forces</a:t>
              </a:r>
            </a:p>
            <a:p>
              <a:pPr marL="171450" indent="-171450">
                <a:buFontTx/>
                <a:buChar char="-"/>
              </a:pPr>
              <a:r>
                <a:rPr lang="en-US" sz="1200" dirty="0" smtClean="0"/>
                <a:t>Online learning</a:t>
              </a:r>
            </a:p>
            <a:p>
              <a:pPr marL="171450" indent="-171450">
                <a:buFontTx/>
                <a:buChar char="-"/>
              </a:pPr>
              <a:r>
                <a:rPr lang="en-US" sz="1200" dirty="0" smtClean="0"/>
                <a:t>Outcomes focus</a:t>
              </a:r>
              <a:endParaRPr lang="en-US" sz="1200" dirty="0"/>
            </a:p>
          </p:txBody>
        </p:sp>
        <p:sp>
          <p:nvSpPr>
            <p:cNvPr id="48" name="Right Arrow 47"/>
            <p:cNvSpPr/>
            <p:nvPr/>
          </p:nvSpPr>
          <p:spPr>
            <a:xfrm>
              <a:off x="2288243" y="1061021"/>
              <a:ext cx="619437" cy="32316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ight Arrow 48"/>
            <p:cNvSpPr/>
            <p:nvPr/>
          </p:nvSpPr>
          <p:spPr>
            <a:xfrm rot="10800000">
              <a:off x="5195353" y="1068500"/>
              <a:ext cx="619437" cy="32316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595061" y="2246447"/>
              <a:ext cx="363586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Human decision-making (complex, potentially biased)</a:t>
              </a:r>
              <a:endParaRPr lang="en-US" sz="1200" b="1" dirty="0"/>
            </a:p>
          </p:txBody>
        </p:sp>
        <p:cxnSp>
          <p:nvCxnSpPr>
            <p:cNvPr id="62" name="Straight Arrow Connector 61"/>
            <p:cNvCxnSpPr/>
            <p:nvPr/>
          </p:nvCxnSpPr>
          <p:spPr>
            <a:xfrm>
              <a:off x="4065482" y="1947621"/>
              <a:ext cx="15612" cy="29882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5455589" y="4492114"/>
              <a:ext cx="204940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i="1" dirty="0" smtClean="0"/>
                <a:t>Poorer decisions</a:t>
              </a:r>
              <a:r>
                <a:rPr lang="en-US" sz="1200" b="1" dirty="0" smtClean="0"/>
                <a:t> </a:t>
              </a:r>
              <a:r>
                <a:rPr lang="en-US" sz="1200" b="1" i="1" dirty="0" smtClean="0"/>
                <a:t>and results?</a:t>
              </a:r>
            </a:p>
            <a:p>
              <a:pPr algn="ctr"/>
              <a:endParaRPr lang="en-US" sz="1200" b="1" dirty="0"/>
            </a:p>
            <a:p>
              <a:pPr algn="ctr"/>
              <a:r>
                <a:rPr lang="en-US" sz="1200" b="1" i="1" dirty="0" smtClean="0"/>
                <a:t>Falling behind?</a:t>
              </a:r>
              <a:endParaRPr lang="en-US" sz="1200" b="1" i="1" dirty="0"/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1603825" y="5878285"/>
              <a:ext cx="3469503" cy="646332"/>
              <a:chOff x="1038120" y="5942814"/>
              <a:chExt cx="3469503" cy="646332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3028466" y="5942814"/>
                <a:ext cx="147915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b="1" i="1" dirty="0"/>
                  <a:t>What about</a:t>
                </a:r>
              </a:p>
              <a:p>
                <a:pPr algn="ctr"/>
                <a:r>
                  <a:rPr lang="en-US" sz="1200" b="1" i="1" dirty="0"/>
                  <a:t>third parties, e.g</a:t>
                </a:r>
                <a:r>
                  <a:rPr lang="en-US" sz="1200" b="1" i="1" dirty="0" smtClean="0"/>
                  <a:t>., Cloud </a:t>
                </a:r>
                <a:r>
                  <a:rPr lang="en-US" sz="1200" b="1" i="1" dirty="0"/>
                  <a:t>or </a:t>
                </a:r>
                <a:r>
                  <a:rPr lang="en-US" sz="1200" b="1" i="1" dirty="0" err="1"/>
                  <a:t>SaaS</a:t>
                </a:r>
                <a:r>
                  <a:rPr lang="en-US" sz="1200" b="1" i="1" dirty="0"/>
                  <a:t>?</a:t>
                </a: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1038120" y="5942815"/>
                <a:ext cx="175296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b="1" i="1" dirty="0"/>
                  <a:t>What about</a:t>
                </a:r>
              </a:p>
              <a:p>
                <a:pPr algn="ctr"/>
                <a:r>
                  <a:rPr lang="en-US" sz="1200" b="1" i="1" dirty="0"/>
                  <a:t>s</a:t>
                </a:r>
                <a:r>
                  <a:rPr lang="en-US" sz="1200" b="1" i="1" dirty="0" smtClean="0"/>
                  <a:t>ecurity and privacy in </a:t>
                </a:r>
              </a:p>
              <a:p>
                <a:pPr algn="ctr"/>
                <a:r>
                  <a:rPr lang="en-US" sz="1200" b="1" i="1" dirty="0" smtClean="0"/>
                  <a:t>Learning Analytics?</a:t>
                </a:r>
                <a:endParaRPr lang="en-US" sz="1200" b="1" i="1" dirty="0"/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347440" y="4393947"/>
              <a:ext cx="811076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47440" y="5138445"/>
              <a:ext cx="811076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47440" y="5867399"/>
              <a:ext cx="811076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347440" y="6589145"/>
              <a:ext cx="8110760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457200" y="5970618"/>
              <a:ext cx="693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/>
                <a:t>SPECIAL</a:t>
              </a:r>
            </a:p>
            <a:p>
              <a:pPr algn="ctr"/>
              <a:r>
                <a:rPr lang="en-US" sz="1200" b="1" dirty="0" smtClean="0"/>
                <a:t>TOPICS</a:t>
              </a:r>
              <a:endParaRPr lang="en-US" sz="1200" b="1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46549" y="4529488"/>
              <a:ext cx="12123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/>
                <a:t>INSTITUTIONAL </a:t>
              </a:r>
            </a:p>
            <a:p>
              <a:pPr algn="ctr"/>
              <a:r>
                <a:rPr lang="en-US" sz="1200" b="1" dirty="0" smtClean="0"/>
                <a:t>LEADERS</a:t>
              </a:r>
              <a:endParaRPr lang="en-US" sz="1200" b="1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14479" y="5300666"/>
              <a:ext cx="8764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/>
                <a:t>ANALYTICS</a:t>
              </a:r>
            </a:p>
            <a:p>
              <a:pPr algn="ctr"/>
              <a:r>
                <a:rPr lang="en-US" sz="1200" b="1" dirty="0" smtClean="0"/>
                <a:t>TEAM</a:t>
              </a:r>
              <a:endParaRPr lang="en-US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20458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Take </a:t>
            </a:r>
            <a:r>
              <a:rPr lang="en-US" dirty="0" err="1" smtClean="0"/>
              <a:t>Aways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1295400" y="1828800"/>
            <a:ext cx="6952211" cy="3276600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buFontTx/>
              <a:buChar char="-"/>
            </a:pPr>
            <a:r>
              <a:rPr lang="en-US" dirty="0" smtClean="0"/>
              <a:t>Are the IT infrastructure and staffing strategic resources to be optimized or expenses to be minimized at your institution? </a:t>
            </a:r>
          </a:p>
          <a:p>
            <a:pPr marL="342900" indent="-342900">
              <a:lnSpc>
                <a:spcPct val="100000"/>
              </a:lnSpc>
              <a:buFontTx/>
              <a:buChar char="-"/>
            </a:pPr>
            <a:endParaRPr lang="en-US" dirty="0" smtClean="0"/>
          </a:p>
          <a:p>
            <a:pPr marL="342900" indent="-342900">
              <a:lnSpc>
                <a:spcPct val="100000"/>
              </a:lnSpc>
              <a:buFontTx/>
              <a:buChar char="-"/>
            </a:pPr>
            <a:r>
              <a:rPr lang="en-US" dirty="0" smtClean="0"/>
              <a:t>Is your IT organization working on building and sustaining relationships with key decision-makers?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59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9600" y="3962400"/>
            <a:ext cx="7866611" cy="457200"/>
          </a:xfrm>
        </p:spPr>
        <p:txBody>
          <a:bodyPr/>
          <a:lstStyle/>
          <a:p>
            <a:pPr algn="ctr"/>
            <a:r>
              <a:rPr lang="en-US" dirty="0" smtClean="0"/>
              <a:t>Randy Stiles</a:t>
            </a:r>
          </a:p>
          <a:p>
            <a:pPr algn="ctr"/>
            <a:r>
              <a:rPr lang="en-US" dirty="0" smtClean="0">
                <a:hlinkClick r:id="rId2"/>
              </a:rPr>
              <a:t>rstiles@coloradocollege.edu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50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Management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9827"/>
            <a:ext cx="9144000" cy="522516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62200"/>
            <a:ext cx="3265714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410" y="2552700"/>
            <a:ext cx="4271011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057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Decisions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9827"/>
            <a:ext cx="9144000" cy="522516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4114800" y="2381250"/>
            <a:ext cx="4513811" cy="2743200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Neuroscience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Behavioral Economics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Moral Psychology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57400"/>
            <a:ext cx="141514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057400"/>
            <a:ext cx="1426684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229100"/>
            <a:ext cx="1154246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926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Analytics in Higher Education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9827"/>
            <a:ext cx="9144000" cy="522516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1981200" y="3200400"/>
            <a:ext cx="5504411" cy="2362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“The </a:t>
            </a:r>
            <a:r>
              <a:rPr lang="en-US" dirty="0"/>
              <a:t>use of data, statistical analysis, and explanatory and predictive models to gain insights and act on complex issues.” </a:t>
            </a:r>
          </a:p>
          <a:p>
            <a:pPr algn="r">
              <a:lnSpc>
                <a:spcPct val="100000"/>
              </a:lnSpc>
            </a:pPr>
            <a:r>
              <a:rPr lang="en-US" sz="2000" dirty="0" smtClean="0"/>
              <a:t>EDUCAUSE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2895600" y="2133600"/>
            <a:ext cx="4191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EDUCAUSE Analytics Sprint</a:t>
            </a:r>
          </a:p>
          <a:p>
            <a:r>
              <a:rPr lang="en-US" b="1" dirty="0"/>
              <a:t>Analytics on Higher Education's Doorstep</a:t>
            </a:r>
          </a:p>
          <a:p>
            <a:r>
              <a:rPr lang="en-US" dirty="0"/>
              <a:t>July 24–26, 2012 │ Online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8618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Addressed by Analytics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9827"/>
            <a:ext cx="9144000" cy="522516"/>
          </a:xfrm>
          <a:prstGeom prst="rect">
            <a:avLst/>
          </a:prstGeom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24100"/>
            <a:ext cx="1447800" cy="218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322" y="2362200"/>
            <a:ext cx="6183232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263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Part 2: My Recent Projects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04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Dashboards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9827"/>
            <a:ext cx="9144000" cy="522516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457200" y="4038600"/>
            <a:ext cx="3886200" cy="2921000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2000" dirty="0" smtClean="0"/>
              <a:t>For the President</a:t>
            </a: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</a:pPr>
            <a:endParaRPr lang="en-US" sz="2000" dirty="0"/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2000" dirty="0" smtClean="0"/>
              <a:t>For the Trustees</a:t>
            </a: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</a:pPr>
            <a:endParaRPr lang="en-US" sz="2000" dirty="0"/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2000" dirty="0" smtClean="0"/>
              <a:t>For the CIO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16125"/>
            <a:ext cx="8534400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038600"/>
            <a:ext cx="4578350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862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IT Budget – Multiple Views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9827"/>
            <a:ext cx="9144000" cy="522516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5105400" y="2286000"/>
            <a:ext cx="3523211" cy="3352800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</a:pPr>
            <a:r>
              <a:rPr lang="en-US" dirty="0" smtClean="0"/>
              <a:t>High-level expense and staffing metrics</a:t>
            </a: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</a:pPr>
            <a:endParaRPr lang="en-US" dirty="0" smtClean="0"/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</a:pPr>
            <a:r>
              <a:rPr lang="en-US" dirty="0" smtClean="0"/>
              <a:t>Benchmarked trends in key metrics</a:t>
            </a: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</a:pPr>
            <a:endParaRPr lang="en-US" dirty="0" smtClean="0"/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</a:pPr>
            <a:r>
              <a:rPr lang="en-US" dirty="0" smtClean="0"/>
              <a:t>Various expense breakdowns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91393"/>
            <a:ext cx="3224893" cy="4299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862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834</TotalTime>
  <Words>801</Words>
  <Application>Microsoft Office PowerPoint</Application>
  <PresentationFormat>On-screen Show (4:3)</PresentationFormat>
  <Paragraphs>165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Risk Management</vt:lpstr>
      <vt:lpstr>Making Decisions</vt:lpstr>
      <vt:lpstr>Analytics in Higher Education</vt:lpstr>
      <vt:lpstr>Questions Addressed by Analytics</vt:lpstr>
      <vt:lpstr>PowerPoint Presentation</vt:lpstr>
      <vt:lpstr>Dashboards</vt:lpstr>
      <vt:lpstr>The IT Budget – Multiple Views</vt:lpstr>
      <vt:lpstr>Accreditation</vt:lpstr>
      <vt:lpstr>Blended Learning and Learning Analytics</vt:lpstr>
      <vt:lpstr>PowerPoint Presentation</vt:lpstr>
      <vt:lpstr>Risks for Institutional Leaders</vt:lpstr>
      <vt:lpstr>Governance Risks</vt:lpstr>
      <vt:lpstr>Quality Risks</vt:lpstr>
      <vt:lpstr>Compliance Risks</vt:lpstr>
      <vt:lpstr>Other Risks</vt:lpstr>
      <vt:lpstr>Key Organizational Competencies</vt:lpstr>
      <vt:lpstr>Data Protection  - for CIOs and IT Staff</vt:lpstr>
      <vt:lpstr>Recommended Readings</vt:lpstr>
      <vt:lpstr>PowerPoint Presentation</vt:lpstr>
      <vt:lpstr>Two Take Aways</vt:lpstr>
      <vt:lpstr>QUESTIONS? </vt:lpstr>
    </vt:vector>
  </TitlesOfParts>
  <Company>EDUCAUSE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Burrows</dc:creator>
  <cp:lastModifiedBy>Randy Stiles</cp:lastModifiedBy>
  <cp:revision>36</cp:revision>
  <dcterms:created xsi:type="dcterms:W3CDTF">2012-08-08T18:23:13Z</dcterms:created>
  <dcterms:modified xsi:type="dcterms:W3CDTF">2013-03-26T17:49:05Z</dcterms:modified>
</cp:coreProperties>
</file>