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4089" r:id="rId2"/>
  </p:sldMasterIdLst>
  <p:notesMasterIdLst>
    <p:notesMasterId r:id="rId37"/>
  </p:notesMasterIdLst>
  <p:handoutMasterIdLst>
    <p:handoutMasterId r:id="rId38"/>
  </p:handoutMasterIdLst>
  <p:sldIdLst>
    <p:sldId id="319" r:id="rId3"/>
    <p:sldId id="292" r:id="rId4"/>
    <p:sldId id="262" r:id="rId5"/>
    <p:sldId id="320" r:id="rId6"/>
    <p:sldId id="316" r:id="rId7"/>
    <p:sldId id="271" r:id="rId8"/>
    <p:sldId id="315" r:id="rId9"/>
    <p:sldId id="275" r:id="rId10"/>
    <p:sldId id="294" r:id="rId11"/>
    <p:sldId id="321" r:id="rId12"/>
    <p:sldId id="317" r:id="rId13"/>
    <p:sldId id="282" r:id="rId14"/>
    <p:sldId id="274" r:id="rId15"/>
    <p:sldId id="297" r:id="rId16"/>
    <p:sldId id="298" r:id="rId17"/>
    <p:sldId id="296" r:id="rId18"/>
    <p:sldId id="305" r:id="rId19"/>
    <p:sldId id="276" r:id="rId20"/>
    <p:sldId id="299" r:id="rId21"/>
    <p:sldId id="300" r:id="rId22"/>
    <p:sldId id="301" r:id="rId23"/>
    <p:sldId id="307" r:id="rId24"/>
    <p:sldId id="277" r:id="rId25"/>
    <p:sldId id="313" r:id="rId26"/>
    <p:sldId id="306" r:id="rId27"/>
    <p:sldId id="308" r:id="rId28"/>
    <p:sldId id="278" r:id="rId29"/>
    <p:sldId id="318" r:id="rId30"/>
    <p:sldId id="310" r:id="rId31"/>
    <p:sldId id="311" r:id="rId32"/>
    <p:sldId id="314" r:id="rId33"/>
    <p:sldId id="279" r:id="rId34"/>
    <p:sldId id="291" r:id="rId35"/>
    <p:sldId id="261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22E"/>
    <a:srgbClr val="FCD866"/>
    <a:srgbClr val="FFD862"/>
    <a:srgbClr val="38434D"/>
    <a:srgbClr val="57539A"/>
    <a:srgbClr val="004A73"/>
    <a:srgbClr val="3C6114"/>
    <a:srgbClr val="E3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79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rajek:Library:Caches:TemporaryItems:Outlook%20Temp:ECAR%20data%20for%20CIOs%20predictions%20for%20network%20capable%20devic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IT</a:t>
            </a:r>
            <a:r>
              <a:rPr lang="en-US" baseline="0"/>
              <a:t> leader estimates for </a:t>
            </a:r>
            <a:r>
              <a:rPr lang="en-US" i="1" baseline="0"/>
              <a:t>average number of Internet-capable devices</a:t>
            </a:r>
            <a:r>
              <a:rPr lang="en-US" i="0" baseline="0"/>
              <a:t> used by students to access institutional networks: 2010, 2012, 2014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'Macintosh HD:Users:grajek:Library:Caches:TemporaryItems:Outlook Temp:[BYOE survey data autopsy and prelim findings worksheets (Autosaved).xlsx]Sheet1'!$K$6</c:f>
              <c:strCache>
                <c:ptCount val="1"/>
                <c:pt idx="0">
                  <c:v>AA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(Autosaved).xlsx]Sheet1'!$L$6:$N$6</c:f>
              <c:numCache>
                <c:formatCode>General</c:formatCode>
                <c:ptCount val="3"/>
                <c:pt idx="0">
                  <c:v>0.83</c:v>
                </c:pt>
                <c:pt idx="1">
                  <c:v>1.42</c:v>
                </c:pt>
                <c:pt idx="2">
                  <c:v>1.97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'Macintosh HD:Users:grajek:Library:Caches:TemporaryItems:Outlook Temp:[BYOE survey data autopsy and prelim findings worksheets (Autosaved).xlsx]Sheet1'!$K$7</c:f>
              <c:strCache>
                <c:ptCount val="1"/>
                <c:pt idx="0">
                  <c:v>BA Pub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(Autosaved).xlsx]Sheet1'!$L$7:$N$7</c:f>
              <c:numCache>
                <c:formatCode>General</c:formatCode>
                <c:ptCount val="3"/>
                <c:pt idx="0">
                  <c:v>1.2</c:v>
                </c:pt>
                <c:pt idx="1">
                  <c:v>2.4</c:v>
                </c:pt>
                <c:pt idx="2">
                  <c:v>3.41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'Macintosh HD:Users:grajek:Library:Caches:TemporaryItems:Outlook Temp:[BYOE survey data autopsy and prelim findings worksheets (Autosaved).xlsx]Sheet1'!$K$8</c:f>
              <c:strCache>
                <c:ptCount val="1"/>
                <c:pt idx="0">
                  <c:v>BA Priv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(Autosaved).xlsx]Sheet1'!$L$8:$N$8</c:f>
              <c:numCache>
                <c:formatCode>General</c:formatCode>
                <c:ptCount val="3"/>
                <c:pt idx="0">
                  <c:v>1.46</c:v>
                </c:pt>
                <c:pt idx="1">
                  <c:v>2.68</c:v>
                </c:pt>
                <c:pt idx="2">
                  <c:v>4.09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'Macintosh HD:Users:grajek:Library:Caches:TemporaryItems:Outlook Temp:[BYOE survey data autopsy and prelim findings worksheets (Autosaved).xlsx]Sheet1'!$K$9</c:f>
              <c:strCache>
                <c:ptCount val="1"/>
                <c:pt idx="0">
                  <c:v>MA Pub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(Autosaved).xlsx]Sheet1'!$L$9:$N$9</c:f>
              <c:numCache>
                <c:formatCode>General</c:formatCode>
                <c:ptCount val="3"/>
                <c:pt idx="0">
                  <c:v>1.1399999999999999</c:v>
                </c:pt>
                <c:pt idx="1">
                  <c:v>2.39</c:v>
                </c:pt>
                <c:pt idx="2">
                  <c:v>3.61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'Macintosh HD:Users:grajek:Library:Caches:TemporaryItems:Outlook Temp:[BYOE survey data autopsy and prelim findings worksheets (Autosaved).xlsx]Sheet1'!$K$10</c:f>
              <c:strCache>
                <c:ptCount val="1"/>
                <c:pt idx="0">
                  <c:v>MA Priv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(Autosaved).xlsx]Sheet1'!$L$10:$N$10</c:f>
              <c:numCache>
                <c:formatCode>General</c:formatCode>
                <c:ptCount val="3"/>
                <c:pt idx="0">
                  <c:v>1.33</c:v>
                </c:pt>
                <c:pt idx="1">
                  <c:v>2.67</c:v>
                </c:pt>
                <c:pt idx="2">
                  <c:v>3.92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'Macintosh HD:Users:grajek:Library:Caches:TemporaryItems:Outlook Temp:[BYOE survey data autopsy and prelim findings worksheets (Autosaved).xlsx]Sheet1'!$K$11</c:f>
              <c:strCache>
                <c:ptCount val="1"/>
                <c:pt idx="0">
                  <c:v>DR Pub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(Autosaved).xlsx]Sheet1'!$L$11:$N$11</c:f>
              <c:numCache>
                <c:formatCode>General</c:formatCode>
                <c:ptCount val="3"/>
                <c:pt idx="0">
                  <c:v>1.47</c:v>
                </c:pt>
                <c:pt idx="1">
                  <c:v>2.84</c:v>
                </c:pt>
                <c:pt idx="2">
                  <c:v>4.22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'Macintosh HD:Users:grajek:Library:Caches:TemporaryItems:Outlook Temp:[BYOE survey data autopsy and prelim findings worksheets (Autosaved).xlsx]Sheet1'!$K$12</c:f>
              <c:strCache>
                <c:ptCount val="1"/>
                <c:pt idx="0">
                  <c:v>DR Priv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(Autosaved).xlsx]Sheet1'!$L$12:$N$12</c:f>
              <c:numCache>
                <c:formatCode>General</c:formatCode>
                <c:ptCount val="3"/>
                <c:pt idx="0">
                  <c:v>1.65</c:v>
                </c:pt>
                <c:pt idx="1">
                  <c:v>2.65</c:v>
                </c:pt>
                <c:pt idx="2">
                  <c:v>3.86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'Macintosh HD:Users:grajek:Library:Caches:TemporaryItems:Outlook Temp:[BYOE survey data autopsy and prelim findings worksheets (Autosaved).xlsx]Sheet1'!$K$13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(Autosaved).xlsx]Sheet1'!$L$13:$N$13</c:f>
              <c:numCache>
                <c:formatCode>General</c:formatCode>
                <c:ptCount val="3"/>
                <c:pt idx="0">
                  <c:v>1.3</c:v>
                </c:pt>
                <c:pt idx="1">
                  <c:v>2.75</c:v>
                </c:pt>
                <c:pt idx="2">
                  <c:v>3.67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'Macintosh HD:Users:grajek:Library:Caches:TemporaryItems:Outlook Temp:[BYOE survey data autopsy and prelim findings worksheets (Autosaved).xlsx]Sheet1'!$K$14</c:f>
              <c:strCache>
                <c:ptCount val="1"/>
                <c:pt idx="0">
                  <c:v>Intl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(Autosaved).xlsx]Sheet1'!$L$14:$N$14</c:f>
              <c:numCache>
                <c:formatCode>General</c:formatCode>
                <c:ptCount val="3"/>
                <c:pt idx="0">
                  <c:v>0.96</c:v>
                </c:pt>
                <c:pt idx="1">
                  <c:v>2.0699999999999998</c:v>
                </c:pt>
                <c:pt idx="2">
                  <c:v>3.25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'Macintosh HD:Users:grajek:Library:Caches:TemporaryItems:Outlook Temp:[BYOE survey data autopsy and prelim findings worksheets (Autosaved).xlsx]Sheet1'!$K$15</c:f>
              <c:strCache>
                <c:ptCount val="1"/>
                <c:pt idx="0">
                  <c:v>Any</c:v>
                </c:pt>
              </c:strCache>
            </c:strRef>
          </c:tx>
          <c:cat>
            <c:numRef>
              <c:f>'Macintosh HD:Users:grajek:Library:Caches:TemporaryItems:Outlook Temp:[BYOE survey data autopsy and prelim findings worksheets (Autosaved).xlsx]Sheet1'!$L$5:$N$5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'Macintosh HD:Users:grajek:Library:Caches:TemporaryItems:Outlook Temp:[BYOE survey data autopsy and prelim findings worksheets (Autosaved).xlsx]Sheet1'!$L$15:$N$15</c:f>
              <c:numCache>
                <c:formatCode>General</c:formatCode>
                <c:ptCount val="3"/>
                <c:pt idx="0">
                  <c:v>1.26</c:v>
                </c:pt>
                <c:pt idx="1">
                  <c:v>2.4300000000000002</c:v>
                </c:pt>
                <c:pt idx="2">
                  <c:v>3.57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67456"/>
        <c:axId val="116868992"/>
      </c:lineChart>
      <c:catAx>
        <c:axId val="11686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68992"/>
        <c:crosses val="autoZero"/>
        <c:auto val="1"/>
        <c:lblAlgn val="ctr"/>
        <c:lblOffset val="100"/>
        <c:noMultiLvlLbl val="0"/>
      </c:catAx>
      <c:valAx>
        <c:axId val="11686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devices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86745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8"/>
            </a:pPr>
            <a:r>
              <a:rPr lang="en-US" sz="1398" dirty="0" smtClean="0"/>
              <a:t>Other Students</a:t>
            </a:r>
            <a:endParaRPr lang="en-US" sz="1400" dirty="0"/>
          </a:p>
        </c:rich>
      </c:tx>
      <c:layout>
        <c:manualLayout>
          <c:xMode val="edge"/>
          <c:yMode val="edge"/>
          <c:x val="0.32148860653781913"/>
          <c:y val="0.1161896830203916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Have taken a course online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7631474294405999"/>
                  <c:y val="-9.1231348145116992E-3"/>
                </c:manualLayout>
              </c:layout>
              <c:spPr/>
              <c:txPr>
                <a:bodyPr/>
                <a:lstStyle/>
                <a:p>
                  <a:pPr>
                    <a:defRPr sz="1198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64916003604998E-2"/>
                  <c:y val="0.149013453566898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8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/>
            </a:pPr>
            <a:r>
              <a:rPr lang="en-US" sz="1399" dirty="0" smtClean="0"/>
              <a:t>CC Students</a:t>
            </a:r>
            <a:endParaRPr lang="en-US" sz="1400" dirty="0"/>
          </a:p>
        </c:rich>
      </c:tx>
      <c:layout>
        <c:manualLayout>
          <c:xMode val="edge"/>
          <c:yMode val="edge"/>
          <c:x val="0.29817050646446969"/>
          <c:y val="0.104675973474330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Have taken a course online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6327366718852199"/>
                  <c:y val="-0.15863365317997"/>
                </c:manualLayout>
              </c:layout>
              <c:spPr/>
              <c:txPr>
                <a:bodyPr/>
                <a:lstStyle/>
                <a:p>
                  <a:pPr>
                    <a:defRPr sz="1199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28827120594598E-2"/>
                  <c:y val="0.1407733354399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8"/>
            </a:pPr>
            <a:r>
              <a:rPr lang="en-US" sz="1398" dirty="0" smtClean="0"/>
              <a:t>Other Students</a:t>
            </a:r>
            <a:endParaRPr lang="en-US" sz="1400" dirty="0"/>
          </a:p>
        </c:rich>
      </c:tx>
      <c:layout>
        <c:manualLayout>
          <c:xMode val="edge"/>
          <c:yMode val="edge"/>
          <c:x val="0.3178021355285135"/>
          <c:y val="0.1223177871996769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Offer Online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4313593442032899"/>
                  <c:y val="-0.16920505290221499"/>
                </c:manualLayout>
              </c:layout>
              <c:spPr/>
              <c:txPr>
                <a:bodyPr/>
                <a:lstStyle/>
                <a:p>
                  <a:pPr>
                    <a:defRPr sz="1198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64916003604998E-2"/>
                  <c:y val="0.149013453566898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8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/>
            </a:pPr>
            <a:r>
              <a:rPr lang="en-US" sz="1399" dirty="0" smtClean="0"/>
              <a:t>CC Students</a:t>
            </a:r>
            <a:endParaRPr lang="en-US" sz="1400" dirty="0"/>
          </a:p>
        </c:rich>
      </c:tx>
      <c:layout>
        <c:manualLayout>
          <c:xMode val="edge"/>
          <c:yMode val="edge"/>
          <c:x val="0.29817059512512073"/>
          <c:y val="0.1108336820216313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Offer online courses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11402357049927"/>
                  <c:y val="-0.22166724604627899"/>
                </c:manualLayout>
              </c:layout>
              <c:spPr/>
              <c:txPr>
                <a:bodyPr/>
                <a:lstStyle/>
                <a:p>
                  <a:pPr>
                    <a:defRPr sz="1199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643895130097701E-2"/>
                  <c:y val="0.155866206459864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28827120594598E-2"/>
                  <c:y val="0.1407733354399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0.89480000000000004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/>
            </a:pPr>
            <a:r>
              <a:rPr lang="en-US" sz="1399" dirty="0" smtClean="0"/>
              <a:t>Other Students</a:t>
            </a:r>
            <a:endParaRPr lang="en-US" sz="1400" dirty="0"/>
          </a:p>
        </c:rich>
      </c:tx>
      <c:layout>
        <c:manualLayout>
          <c:xMode val="edge"/>
          <c:yMode val="edge"/>
          <c:x val="0.34729450011930324"/>
          <c:y val="5.490510801534423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 US Higher Ed.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8897523055353195E-2"/>
                  <c:y val="0.1808577271591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64916003604998E-2"/>
                  <c:y val="0.149013453566898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online components</c:v>
                </c:pt>
                <c:pt idx="1">
                  <c:v>Some online components</c:v>
                </c:pt>
                <c:pt idx="2">
                  <c:v>Completely online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0.19772998805256869</c:v>
                </c:pt>
                <c:pt idx="1">
                  <c:v>0.74432497013142185</c:v>
                </c:pt>
                <c:pt idx="2">
                  <c:v>5.7945041816009554E-2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/>
            </a:pPr>
            <a:r>
              <a:rPr lang="en-US" sz="1399" dirty="0" smtClean="0"/>
              <a:t>CC Students</a:t>
            </a:r>
            <a:endParaRPr lang="en-US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Colleges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741225627003501"/>
                  <c:y val="0.149599694746942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28827120594598E-2"/>
                  <c:y val="0.1407733354399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online components</c:v>
                </c:pt>
                <c:pt idx="1">
                  <c:v>Some online components</c:v>
                </c:pt>
                <c:pt idx="2">
                  <c:v>Completely online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0.20677361853832443</c:v>
                </c:pt>
                <c:pt idx="1">
                  <c:v>0.67914438502673791</c:v>
                </c:pt>
                <c:pt idx="2">
                  <c:v>0.11408199643493762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8F6DD-8742-47FD-84CF-1904D2A34BA4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A9E7E-844E-4657-9882-383DA21C3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78A05-78A5-4A72-B113-E08EC714BEA1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DEAB3-584F-4462-B8DE-CD7218803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75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337AB7-7C9E-4A62-981C-2B3971B9ADCF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0C7776-B612-41B0-A3AF-031BDD610B08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5581AC-1808-42D3-8BFB-026C4C5ABD11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1B6153-0ED7-4C9D-975F-9FD552F0196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C9DD3B-AB94-4F52-AF04-3BBC31A643A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3DCCDB-1171-40F2-AC97-D66F3FF5B690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F71384-514A-45C6-8975-248DB2883156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07CBFE-40A0-492C-BB62-0CF01AB2C66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C8C278-7683-479B-98E8-3224F2A04CAA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16EF5A-05B3-4125-84CE-735B4F74D994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D43E5E-A397-4D7E-AD76-C3D8E123D28E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8B9C61-0AB1-4FFD-B6BB-FEF13B7A783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B99761-377D-439B-9DC0-7E8DED1EB3AD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89D51B4-7A88-4A8E-BE5D-187BED00CAF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35D836-B0CF-458C-AC0C-292374038302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24814B-D59B-4836-8438-1523E4F2623A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8BA2C0-F462-4F16-AB1A-A9F71509FC0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86400F-3797-4DCA-95B1-6B3290CCD135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65706C-DA82-4762-A286-B1F1876DF41A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809291-2DEC-41B7-9C8F-8B3C9446C6E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74AE9B-7B58-4A3D-8766-CE94683BCB61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F21C714-C169-4FFA-A2A9-DB95209BE780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14BB1B-28C6-483D-A8D4-7BBF9D975337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2BCE1F-BD3F-4429-88F8-10D62AF307D6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DAF814-52A1-492C-B524-17F0EF4C8581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CBEB20-9410-4D01-A4A1-B41E1AE54102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2E0B66-32F6-4AC8-B9DB-F97D5137E414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0564B5-B72A-4011-9B95-79B303F2C48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5D928F-3FE3-49E6-BD99-9CDB4A1D85C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alibri" pitchFamily="34" charset="0"/>
              <a:buNone/>
            </a:pPr>
            <a:endParaRPr 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F7C30D-848D-44E5-9714-FBAB7777E0D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80000"/>
              </a:lnSpc>
            </a:pPr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B7C1CC-DD1F-4601-A70E-A47414439DA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yb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413" y="1082675"/>
            <a:ext cx="33162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475" y="6091238"/>
            <a:ext cx="3254375" cy="766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29CC-29FD-482A-9E1C-0A611263CA05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98C9-C2B8-4026-918D-20F91CF28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15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EADAA-9101-4314-A8B8-09FC7AEDFE4A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DDDAB-5571-41AC-A58B-63769B706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32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E7743-CF70-4D90-80EE-C70870398BC8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3735-5DF3-4DEF-8C59-3071BC24A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4099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7A787D-ECD1-4333-A66C-EFB238372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912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4EB46A-201B-41A8-AB0E-9E69ADFA9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151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AR Body B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6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yb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413" y="5594350"/>
            <a:ext cx="33162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F54B6-543C-4C23-8ADD-B4D25391B008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DA6F-CF3D-49F3-991F-DDB59C4F8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A68FC-8705-49B8-A07A-34A724B30FC4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3C35-BB0C-4501-8E5F-B2AEBBB6B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81B56-1483-4B57-A729-704A9EEE1D0D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E44B-E268-4F44-9EB3-F8A1E923E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09F523-6EE9-4A76-9FF9-5D15DCC37C07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502DA-65D3-46B5-835C-D4FECCEA7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C8787-BA59-47EC-A405-F2555B12EC94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44EC-8861-47A8-B1BE-F507201FB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33323"/>
              </a:buClr>
              <a:defRPr/>
            </a:lvl1pPr>
            <a:lvl2pPr>
              <a:buClr>
                <a:srgbClr val="004A73"/>
              </a:buClr>
              <a:defRPr/>
            </a:lvl2pPr>
            <a:lvl3pPr>
              <a:buClr>
                <a:srgbClr val="E33323"/>
              </a:buClr>
              <a:defRPr/>
            </a:lvl3pPr>
            <a:lvl4pPr>
              <a:buClr>
                <a:srgbClr val="004A73"/>
              </a:buClr>
              <a:defRPr/>
            </a:lvl4pPr>
            <a:lvl5pPr>
              <a:buClr>
                <a:srgbClr val="E3332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CE302-BB73-472A-8DD1-547F9538430C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0DDE-74DF-4B50-8CA5-85CDAF00A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50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5F799-EB35-45E6-8DD3-E34C37DAD43C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D551-83DF-4C66-8E81-CA05BC03A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62D9D-153A-4106-A4C1-FA85E60F797D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37AF-8B02-42A5-856C-FEC6EEBB0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90801-8FD0-4641-AC4D-2649F1B3BA1E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61035-EC01-45E8-9700-C5FD45513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9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DCEB7-250A-4501-A7BA-E395111FC82E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D993B-E3E1-4AE9-A2B0-970263112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AB79F-A286-4EC2-9B2C-158FB4B79E91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B576-1234-4C2F-94E8-1012EFBF8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A9AE1-66E3-4048-B91C-B483DE942803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5F712-B604-4D9D-9989-BF629FB70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60914-5BC0-4D6F-BEFD-3B6CCF71F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883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AR Body B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6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5B1E2-66F8-4528-A449-D67B6E5916D9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3308-A63B-442F-A6E2-E43069FF2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304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B2051-E2D9-4F3D-BC07-4C780BA72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261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89C6-EE81-4033-8577-AC3DD832C8B9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DEA8F-488E-4659-8C57-906A7D419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7334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DA34A-5CC7-4D83-AA1D-4D0F2E69E753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F05B-6FEE-4BBE-A43F-2B140B397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058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94E18-2B80-4864-A300-6A176895371C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FD09-B0F1-496E-B95A-6F1060563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45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E2CCE-1AD6-4C03-8D2D-B250DAB5F1FC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B2C92-0EE9-4587-BC9B-210726658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70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78ABD-52DC-419F-A04E-17B57B616C22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87C0-B5A2-4A5F-8E02-F8C65245A5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83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5B0E9-3E76-49D7-8FD5-8DBBF862C7EB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465B-727E-4082-AD2B-37AE24500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33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41DCB-76A2-43E9-8F6B-838E4BF9AC8D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7041-3CC7-4747-9847-9A63D288A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92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pitchFamily="34" charset="0"/>
              </a:defRPr>
            </a:lvl1pPr>
          </a:lstStyle>
          <a:p>
            <a:fld id="{A0B6BB8E-1608-4361-9025-BCB347E839F3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pitchFamily="34" charset="0"/>
              </a:defRPr>
            </a:lvl1pPr>
          </a:lstStyle>
          <a:p>
            <a:fld id="{A0DF7E82-6195-4BB9-9AAA-016F20A41D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21" descr="cybe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6286500"/>
            <a:ext cx="2498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193" r:id="rId2"/>
    <p:sldLayoutId id="214748421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14" r:id="rId12"/>
    <p:sldLayoutId id="2147484215" r:id="rId13"/>
    <p:sldLayoutId id="2147484216" r:id="rId1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33323"/>
        </a:buClr>
        <a:buSzPct val="80000"/>
        <a:buFont typeface="Wingdings" pitchFamily="2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004A73"/>
        </a:buClr>
        <a:buSzPct val="80000"/>
        <a:buFont typeface="Wingdings" pitchFamily="2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33323"/>
        </a:buClr>
        <a:buSzPct val="80000"/>
        <a:buFont typeface="Wingdings" pitchFamily="2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004A73"/>
        </a:buClr>
        <a:buSzPct val="80000"/>
        <a:buFont typeface="Wingdings" pitchFamily="2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E33323"/>
        </a:buClr>
        <a:buSzPct val="80000"/>
        <a:buFont typeface="Wingdings" pitchFamily="2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71F669A-47B6-4383-BD9C-E2E4C9EEE4E3}" type="datetime1">
              <a:rPr lang="en-US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DA0E4B-5942-41D4-AED6-1FEF6AA1A2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8" r:id="rId12"/>
    <p:sldLayoutId id="2147484219" r:id="rId13"/>
    <p:sldLayoutId id="2147484220" r:id="rId14"/>
    <p:sldLayoutId id="214748422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car/research-publications/ecar-analytics-maturity-index-higher-educ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ca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ca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cause.edu/research-and-publications/research/core-data-servi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7775" y="1082675"/>
            <a:ext cx="6780213" cy="3271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ctrTitle"/>
          </p:nvPr>
        </p:nvSpPr>
        <p:spPr>
          <a:xfrm>
            <a:off x="1247775" y="1247775"/>
            <a:ext cx="6694488" cy="1470025"/>
          </a:xfrm>
        </p:spPr>
        <p:txBody>
          <a:bodyPr/>
          <a:lstStyle/>
          <a:p>
            <a:pPr eaLnBrk="1" hangingPunct="1"/>
            <a:r>
              <a:rPr lang="en-US" sz="3800" smtClean="0">
                <a:cs typeface="Arial" pitchFamily="34" charset="0"/>
              </a:rPr>
              <a:t>ECAR Research</a:t>
            </a:r>
            <a:br>
              <a:rPr lang="en-US" sz="3800" smtClean="0">
                <a:cs typeface="Arial" pitchFamily="34" charset="0"/>
              </a:rPr>
            </a:br>
            <a:r>
              <a:rPr lang="en-US" sz="3800" smtClean="0">
                <a:cs typeface="Arial" pitchFamily="34" charset="0"/>
              </a:rPr>
              <a:t>2012 in Review—2013 Preview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447800" y="2890838"/>
            <a:ext cx="6400800" cy="1219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Susan Grajek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Midwest Regional Conference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338138"/>
            <a:ext cx="8021638" cy="73025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/>
              <a:t>MORE AND MORE DEVICES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6425" y="1371600"/>
          <a:ext cx="8080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/>
              <a:t>Students and IT Study, 2012</a:t>
            </a:r>
            <a:br>
              <a:rPr lang="en-US" sz="2400" dirty="0" smtClean="0"/>
            </a:br>
            <a:r>
              <a:rPr lang="en-US" sz="3200" dirty="0" smtClean="0"/>
              <a:t>Extreme Mobility Still Supplemental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698625"/>
            <a:ext cx="40592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200" y="1698625"/>
            <a:ext cx="434816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Student Mobile Computing Practices: Lessons Learned from Qatar (2012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400" dirty="0" smtClean="0"/>
              <a:t>Qatar and U.S. Student differences</a:t>
            </a:r>
            <a:endParaRPr lang="en-US" sz="2400" dirty="0"/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438" y="1855788"/>
            <a:ext cx="63468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Issue: Using Analytics</a:t>
            </a:r>
            <a:endParaRPr lang="en-US" dirty="0"/>
          </a:p>
        </p:txBody>
      </p:sp>
      <p:sp>
        <p:nvSpPr>
          <p:cNvPr id="54274" name="Content Placeholder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sz="2400" i="1" smtClean="0">
                <a:latin typeface="Arial" pitchFamily="34" charset="0"/>
                <a:ea typeface="ＭＳ Ｐゴシック" pitchFamily="34" charset="-128"/>
              </a:rPr>
              <a:t>"Accountability and, increasingly, the need to give students the information they require are driving the use of analytics in higher education.</a:t>
            </a:r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”</a:t>
            </a:r>
            <a:endParaRPr lang="en-US" sz="2400" i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50" y="2260600"/>
            <a:ext cx="40386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000" cap="none" smtClean="0">
                <a:latin typeface="Arial" pitchFamily="34" charset="0"/>
                <a:ea typeface="ＭＳ Ｐゴシック" pitchFamily="34" charset="-128"/>
              </a:rPr>
              <a:t>ANALYTICS IN HIGHER EDUCATION (2012)</a:t>
            </a:r>
            <a:br>
              <a:rPr lang="en-US" sz="20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>WHEN I HEAR ANALYTICS, I THINK OF…</a:t>
            </a:r>
          </a:p>
        </p:txBody>
      </p:sp>
      <p:pic>
        <p:nvPicPr>
          <p:cNvPr id="56322" name="Picture 1" descr="s4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58900"/>
            <a:ext cx="8610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Analytics in Higher Education (2012) </a:t>
            </a:r>
            <a:br>
              <a:rPr lang="en-US" sz="2000" dirty="0" smtClean="0"/>
            </a:br>
            <a:r>
              <a:rPr lang="en-US" sz="2400" dirty="0" smtClean="0"/>
              <a:t>Analytics Is a Priority</a:t>
            </a:r>
            <a:endParaRPr lang="en-US" sz="2400" dirty="0"/>
          </a:p>
        </p:txBody>
      </p:sp>
      <p:pic>
        <p:nvPicPr>
          <p:cNvPr id="58370" name="Picture 2" descr="s6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9425"/>
            <a:ext cx="9144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Analytics in Higher Education (2012)</a:t>
            </a:r>
            <a:br>
              <a:rPr lang="en-US" sz="2000" dirty="0" smtClean="0"/>
            </a:br>
            <a:r>
              <a:rPr lang="en-US" sz="2400" dirty="0" smtClean="0"/>
              <a:t>ECAR Analytics Maturity Index</a:t>
            </a:r>
            <a:endParaRPr lang="en-US" sz="2400" dirty="0"/>
          </a:p>
        </p:txBody>
      </p:sp>
      <p:sp>
        <p:nvSpPr>
          <p:cNvPr id="59394" name="Content Placeholder 10"/>
          <p:cNvSpPr>
            <a:spLocks noGrp="1"/>
          </p:cNvSpPr>
          <p:nvPr>
            <p:ph sz="half" idx="2"/>
          </p:nvPr>
        </p:nvSpPr>
        <p:spPr>
          <a:xfrm>
            <a:off x="331788" y="5473700"/>
            <a:ext cx="8355012" cy="652463"/>
          </a:xfrm>
        </p:spPr>
        <p:txBody>
          <a:bodyPr/>
          <a:lstStyle/>
          <a:p>
            <a:r>
              <a:rPr lang="en-US" sz="2000" smtClean="0">
                <a:latin typeface="Arial" pitchFamily="34" charset="0"/>
                <a:ea typeface="ＭＳ Ｐゴシック" pitchFamily="34" charset="-128"/>
                <a:hlinkClick r:id="rId3"/>
              </a:rPr>
              <a:t>http://www.educause.edu/ecar/research-publications/ecar-analytics-maturity-index-higher-education</a:t>
            </a:r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59395" name="Picture 2" descr="maturity index for higher edu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7475" y="1460500"/>
            <a:ext cx="6251575" cy="40132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PREVIEW-Analytics</a:t>
            </a:r>
            <a:endParaRPr lang="en-US" dirty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Core Data Service Reporting Tool, Open Beta Launch (anticipated January 2013)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2241550"/>
            <a:ext cx="8088313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issue: Research computing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Content Placeholder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2400" i="1" smtClean="0">
                <a:latin typeface="Arial" pitchFamily="34" charset="0"/>
                <a:ea typeface="ＭＳ Ｐゴシック" pitchFamily="34" charset="-128"/>
              </a:rPr>
              <a:t>Ensuring adequate infrastructure for researchers is challenging higher education institutions, in terms of both physical and human resources, at a pace unseen before.</a:t>
            </a:r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”</a:t>
            </a:r>
            <a:endParaRPr lang="en-US" sz="2400" i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Research Computing, 2012</a:t>
            </a:r>
            <a:br>
              <a:rPr lang="en-US" sz="2000" dirty="0" smtClean="0"/>
            </a:br>
            <a:r>
              <a:rPr lang="en-US" sz="2400" dirty="0" smtClean="0"/>
              <a:t>Contemporary Definition of research computing</a:t>
            </a:r>
            <a:endParaRPr lang="en-US" sz="2400" dirty="0"/>
          </a:p>
        </p:txBody>
      </p:sp>
      <p:sp>
        <p:nvSpPr>
          <p:cNvPr id="65538" name="Content Placeholder 5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Any service or infrastructure provided to faculty or research staff for the purpose of performing research at a higher education institution</a:t>
            </a:r>
          </a:p>
          <a:p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Highly resource intensive; demanding of computing infrastructure, hardware, software, and personnel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125663"/>
            <a:ext cx="4333875" cy="313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Todays Agenda</a:t>
            </a:r>
            <a:endParaRPr lang="en-US" dirty="0"/>
          </a:p>
        </p:txBody>
      </p:sp>
      <p:sp>
        <p:nvSpPr>
          <p:cNvPr id="34818" name="Content Placeholder 5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Introduction to ECAR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Review of selected 2012 research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Full 2013 research agenda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Write for EDUCAUSE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4819" name="Picture 3" descr="C:\Users\JGrama\AppData\Local\Microsoft\Windows\Temporary Internet Files\Content.IE5\0H6TCXAP\MP90040050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463" y="2301875"/>
            <a:ext cx="3902075" cy="312261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Research Computing, 2012</a:t>
            </a:r>
            <a:br>
              <a:rPr lang="en-US" sz="2000" dirty="0" smtClean="0"/>
            </a:br>
            <a:r>
              <a:rPr lang="en-US" sz="2400" dirty="0" smtClean="0"/>
              <a:t>Research Intensity</a:t>
            </a:r>
            <a:endParaRPr lang="en-US" sz="24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275" y="1928813"/>
            <a:ext cx="651827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Research Computing, 2012</a:t>
            </a:r>
            <a:br>
              <a:rPr lang="en-US" sz="2000" dirty="0" smtClean="0"/>
            </a:br>
            <a:r>
              <a:rPr lang="en-US" sz="2000" dirty="0" smtClean="0"/>
              <a:t>perceived effectiveness</a:t>
            </a:r>
            <a:endParaRPr lang="en-US" sz="20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1739900"/>
            <a:ext cx="8053387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Core Data Service Almanacs, 2012</a:t>
            </a:r>
            <a:br>
              <a:rPr lang="en-US" sz="2000" dirty="0" smtClean="0"/>
            </a:br>
            <a:r>
              <a:rPr lang="en-US" sz="2400" dirty="0" smtClean="0"/>
              <a:t>Summary data on research computing</a:t>
            </a:r>
            <a:endParaRPr lang="en-US" sz="2400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1841500"/>
            <a:ext cx="716915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Theme:  Improving student success</a:t>
            </a:r>
            <a:endParaRPr lang="en-US" dirty="0"/>
          </a:p>
        </p:txBody>
      </p:sp>
      <p:sp>
        <p:nvSpPr>
          <p:cNvPr id="73730" name="Content Placeholder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2400" i="1" smtClean="0">
                <a:latin typeface="Arial" pitchFamily="34" charset="0"/>
                <a:ea typeface="ＭＳ Ｐゴシック" pitchFamily="34" charset="-128"/>
              </a:rPr>
              <a:t>[W]e are doing a lot of studying, research, and soul-searching about how to deal with the problem of helping the high school student perform better and allowing the student to succeed.</a:t>
            </a:r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 sz="2400" i="1" smtClean="0">
                <a:latin typeface="Arial" pitchFamily="34" charset="0"/>
                <a:ea typeface="ＭＳ Ｐゴシック" pitchFamily="34" charset="-128"/>
              </a:rPr>
              <a:t> Roger Flahive, CIO, County College of Morris</a:t>
            </a:r>
            <a:endParaRPr lang="en-US" sz="2400" i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73731" name="Picture 4" descr="C:\Users\JGrama\AppData\Local\Microsoft\Windows\Temporary Internet Files\Content.IE5\OSRSY4ZJ\MP90043936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4038600" cy="269716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0"/>
            <a:ext cx="8509000" cy="1143000"/>
          </a:xfrm>
        </p:spPr>
        <p:txBody>
          <a:bodyPr/>
          <a:lstStyle/>
          <a:p>
            <a:pPr>
              <a:defRPr/>
            </a:pPr>
            <a:r>
              <a:rPr lang="en-US" sz="2000" spc="-20" dirty="0" smtClean="0"/>
              <a:t>Community Colleges, 2012</a:t>
            </a:r>
            <a:br>
              <a:rPr lang="en-US" sz="2000" spc="-20" dirty="0" smtClean="0"/>
            </a:br>
            <a:r>
              <a:rPr lang="en-US" sz="2400" spc="-20" dirty="0" smtClean="0"/>
              <a:t>Students Prefer Online Learning Options</a:t>
            </a:r>
            <a:endParaRPr lang="en-US" sz="2400" spc="-20" dirty="0"/>
          </a:p>
        </p:txBody>
      </p:sp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20F42C-995E-409D-8680-F73287DD3C88}" type="slidenum">
              <a:rPr lang="en-US" sz="1000">
                <a:solidFill>
                  <a:srgbClr val="A6A6A6"/>
                </a:solidFill>
              </a:rPr>
              <a:pPr eaLnBrk="1" hangingPunct="1"/>
              <a:t>24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75779" name="TextBox 13"/>
          <p:cNvSpPr txBox="1">
            <a:spLocks noChangeArrowheads="1"/>
          </p:cNvSpPr>
          <p:nvPr/>
        </p:nvSpPr>
        <p:spPr bwMode="auto">
          <a:xfrm>
            <a:off x="3330575" y="6369050"/>
            <a:ext cx="2790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/>
              <a:t>2011 SS – Q18, 18c, 18d – online learning</a:t>
            </a:r>
          </a:p>
        </p:txBody>
      </p:sp>
      <p:grpSp>
        <p:nvGrpSpPr>
          <p:cNvPr id="75780" name="Group 10"/>
          <p:cNvGrpSpPr>
            <a:grpSpLocks/>
          </p:cNvGrpSpPr>
          <p:nvPr/>
        </p:nvGrpSpPr>
        <p:grpSpPr bwMode="auto">
          <a:xfrm>
            <a:off x="4406934" y="3709988"/>
            <a:ext cx="4813233" cy="2601893"/>
            <a:chOff x="4799178" y="1580810"/>
            <a:chExt cx="4813390" cy="2601204"/>
          </a:xfrm>
        </p:grpSpPr>
        <p:graphicFrame>
          <p:nvGraphicFramePr>
            <p:cNvPr id="3" name="Chart 19"/>
            <p:cNvGraphicFramePr>
              <a:graphicFrameLocks/>
            </p:cNvGraphicFramePr>
            <p:nvPr/>
          </p:nvGraphicFramePr>
          <p:xfrm>
            <a:off x="6066062" y="2005769"/>
            <a:ext cx="3546506" cy="2173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Chart 20"/>
            <p:cNvGraphicFramePr>
              <a:graphicFrameLocks/>
            </p:cNvGraphicFramePr>
            <p:nvPr/>
          </p:nvGraphicFramePr>
          <p:xfrm>
            <a:off x="4799178" y="2017927"/>
            <a:ext cx="3284413" cy="21640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5801" name="TextBox 15"/>
            <p:cNvSpPr txBox="1">
              <a:spLocks noChangeArrowheads="1"/>
            </p:cNvSpPr>
            <p:nvPr/>
          </p:nvSpPr>
          <p:spPr bwMode="auto">
            <a:xfrm>
              <a:off x="5648160" y="1580810"/>
              <a:ext cx="3381154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Students Have Taken</a:t>
              </a:r>
            </a:p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an Online Course</a:t>
              </a:r>
            </a:p>
          </p:txBody>
        </p:sp>
      </p:grpSp>
      <p:grpSp>
        <p:nvGrpSpPr>
          <p:cNvPr id="75781" name="Group 9"/>
          <p:cNvGrpSpPr>
            <a:grpSpLocks/>
          </p:cNvGrpSpPr>
          <p:nvPr/>
        </p:nvGrpSpPr>
        <p:grpSpPr bwMode="auto">
          <a:xfrm>
            <a:off x="6383" y="3757613"/>
            <a:ext cx="4862480" cy="2574894"/>
            <a:chOff x="-474100" y="1603165"/>
            <a:chExt cx="4862567" cy="2574858"/>
          </a:xfrm>
        </p:grpSpPr>
        <p:sp>
          <p:nvSpPr>
            <p:cNvPr id="75792" name="TextBox 58"/>
            <p:cNvSpPr txBox="1">
              <a:spLocks noChangeArrowheads="1"/>
            </p:cNvSpPr>
            <p:nvPr/>
          </p:nvSpPr>
          <p:spPr bwMode="auto">
            <a:xfrm>
              <a:off x="145829" y="1603165"/>
              <a:ext cx="3381154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Institution Offers </a:t>
              </a:r>
            </a:p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Entirely Online Courses</a:t>
              </a:r>
            </a:p>
          </p:txBody>
        </p:sp>
        <p:graphicFrame>
          <p:nvGraphicFramePr>
            <p:cNvPr id="5" name="Chart 21"/>
            <p:cNvGraphicFramePr>
              <a:graphicFrameLocks/>
            </p:cNvGraphicFramePr>
            <p:nvPr/>
          </p:nvGraphicFramePr>
          <p:xfrm>
            <a:off x="769591" y="1987239"/>
            <a:ext cx="3546506" cy="2173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" name="Chart 22"/>
            <p:cNvGraphicFramePr>
              <a:graphicFrameLocks/>
            </p:cNvGraphicFramePr>
            <p:nvPr/>
          </p:nvGraphicFramePr>
          <p:xfrm>
            <a:off x="-474100" y="2013936"/>
            <a:ext cx="3123804" cy="21640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75795" name="Group 25"/>
            <p:cNvGrpSpPr>
              <a:grpSpLocks/>
            </p:cNvGrpSpPr>
            <p:nvPr/>
          </p:nvGrpSpPr>
          <p:grpSpPr bwMode="auto">
            <a:xfrm>
              <a:off x="3558733" y="2826404"/>
              <a:ext cx="829734" cy="523220"/>
              <a:chOff x="7419533" y="4511271"/>
              <a:chExt cx="829734" cy="523220"/>
            </a:xfrm>
          </p:grpSpPr>
          <p:sp>
            <p:nvSpPr>
              <p:cNvPr id="75796" name="TextBox 26"/>
              <p:cNvSpPr txBox="1">
                <a:spLocks noChangeArrowheads="1"/>
              </p:cNvSpPr>
              <p:nvPr/>
            </p:nvSpPr>
            <p:spPr bwMode="auto">
              <a:xfrm>
                <a:off x="7580400" y="4511271"/>
                <a:ext cx="6688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Yes</a:t>
                </a:r>
              </a:p>
              <a:p>
                <a:pPr eaLnBrk="1" hangingPunct="1"/>
                <a:r>
                  <a:rPr lang="en-US" sz="1400"/>
                  <a:t>No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418989" y="4534202"/>
                <a:ext cx="160341" cy="160336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418989" y="4829473"/>
                <a:ext cx="160341" cy="1603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75782" name="Group 11"/>
          <p:cNvGrpSpPr>
            <a:grpSpLocks/>
          </p:cNvGrpSpPr>
          <p:nvPr/>
        </p:nvGrpSpPr>
        <p:grpSpPr bwMode="auto">
          <a:xfrm>
            <a:off x="1946308" y="1211262"/>
            <a:ext cx="6681756" cy="2643170"/>
            <a:chOff x="2140444" y="3822398"/>
            <a:chExt cx="6681821" cy="2642367"/>
          </a:xfrm>
        </p:grpSpPr>
        <p:graphicFrame>
          <p:nvGraphicFramePr>
            <p:cNvPr id="8" name="Chart 56"/>
            <p:cNvGraphicFramePr>
              <a:graphicFrameLocks/>
            </p:cNvGraphicFramePr>
            <p:nvPr/>
          </p:nvGraphicFramePr>
          <p:xfrm>
            <a:off x="3324052" y="4281296"/>
            <a:ext cx="3546506" cy="2173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9" name="Chart 55"/>
            <p:cNvGraphicFramePr>
              <a:graphicFrameLocks/>
            </p:cNvGraphicFramePr>
            <p:nvPr/>
          </p:nvGraphicFramePr>
          <p:xfrm>
            <a:off x="2140444" y="4300678"/>
            <a:ext cx="3284413" cy="21640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5785" name="TextBox 12"/>
            <p:cNvSpPr txBox="1">
              <a:spLocks noChangeArrowheads="1"/>
            </p:cNvSpPr>
            <p:nvPr/>
          </p:nvSpPr>
          <p:spPr bwMode="auto">
            <a:xfrm>
              <a:off x="2934643" y="3822398"/>
              <a:ext cx="316135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Preferred Learning </a:t>
              </a:r>
            </a:p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Environment</a:t>
              </a:r>
            </a:p>
          </p:txBody>
        </p:sp>
        <p:grpSp>
          <p:nvGrpSpPr>
            <p:cNvPr id="75786" name="Group 7"/>
            <p:cNvGrpSpPr>
              <a:grpSpLocks/>
            </p:cNvGrpSpPr>
            <p:nvPr/>
          </p:nvGrpSpPr>
          <p:grpSpPr bwMode="auto">
            <a:xfrm>
              <a:off x="6011335" y="5056769"/>
              <a:ext cx="2810930" cy="738664"/>
              <a:chOff x="7239001" y="5412369"/>
              <a:chExt cx="2810930" cy="738664"/>
            </a:xfrm>
          </p:grpSpPr>
          <p:grpSp>
            <p:nvGrpSpPr>
              <p:cNvPr id="75787" name="Group 6"/>
              <p:cNvGrpSpPr>
                <a:grpSpLocks/>
              </p:cNvGrpSpPr>
              <p:nvPr/>
            </p:nvGrpSpPr>
            <p:grpSpPr bwMode="auto">
              <a:xfrm>
                <a:off x="7239001" y="5412369"/>
                <a:ext cx="2810930" cy="738664"/>
                <a:chOff x="8205259" y="4539244"/>
                <a:chExt cx="2810930" cy="738664"/>
              </a:xfrm>
            </p:grpSpPr>
            <p:sp>
              <p:nvSpPr>
                <p:cNvPr id="7578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8356598" y="4539244"/>
                  <a:ext cx="2659591" cy="738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/>
                    <a:t>No online components</a:t>
                  </a:r>
                </a:p>
                <a:p>
                  <a:pPr eaLnBrk="1" hangingPunct="1"/>
                  <a:r>
                    <a:rPr lang="en-US" sz="1400"/>
                    <a:t>Some online components</a:t>
                  </a:r>
                </a:p>
                <a:p>
                  <a:pPr eaLnBrk="1" hangingPunct="1"/>
                  <a:r>
                    <a:rPr lang="en-US" sz="1400"/>
                    <a:t>Completely online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8204698" y="4603054"/>
                  <a:ext cx="160340" cy="1602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8204698" y="4837932"/>
                  <a:ext cx="160340" cy="1602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7246378" y="5950696"/>
                <a:ext cx="161927" cy="16028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z="2000" cap="none" smtClean="0">
                <a:latin typeface="Arial" pitchFamily="34" charset="0"/>
                <a:ea typeface="ＭＳ Ｐゴシック" pitchFamily="34" charset="-128"/>
              </a:rPr>
              <a:t>CLASSROOM TECHNOLOGY, 2012</a:t>
            </a: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>COURSE MANAGEMENT SYSTEMS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3663" cy="4525963"/>
          </a:xfrm>
        </p:spPr>
        <p:txBody>
          <a:bodyPr/>
          <a:lstStyle/>
          <a:p>
            <a:endParaRPr lang="en-US" sz="24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Half of institutions preload their CMS with basic content.  Those that do report significantly more student satisfaction with the CMS.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1666875"/>
            <a:ext cx="4365625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Core Data Service Almanacs, 2012</a:t>
            </a:r>
            <a:br>
              <a:rPr lang="en-US" sz="2000" dirty="0" smtClean="0"/>
            </a:br>
            <a:r>
              <a:rPr lang="en-US" sz="2400" dirty="0" smtClean="0"/>
              <a:t>Summary data on learning technologies</a:t>
            </a:r>
            <a:endParaRPr lang="en-US" sz="24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1774825"/>
            <a:ext cx="7064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Theme:  Managing the it organization</a:t>
            </a:r>
            <a:endParaRPr lang="en-US" dirty="0"/>
          </a:p>
        </p:txBody>
      </p:sp>
      <p:sp>
        <p:nvSpPr>
          <p:cNvPr id="81922" name="Content Placeholder 6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ja-JP" altLang="en-US" sz="2000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2000" i="1" smtClean="0">
                <a:latin typeface="Arial" pitchFamily="34" charset="0"/>
                <a:ea typeface="ＭＳ Ｐゴシック" pitchFamily="34" charset="-128"/>
              </a:rPr>
              <a:t>[I]institutional decision-making that accounts for information technology will benefit by examining total cost of ownership, switching costs, user-support needs, system requirements, market forces and trends, and IT skill and expertise capacity.</a:t>
            </a:r>
            <a:r>
              <a:rPr lang="ja-JP" altLang="en-US" sz="2000" i="1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 sz="2000" i="1" smtClean="0">
                <a:latin typeface="Arial" pitchFamily="34" charset="0"/>
                <a:ea typeface="ＭＳ Ｐゴシック" pitchFamily="34" charset="-128"/>
              </a:rPr>
              <a:t> Ann Kovalchick, CIO, Drake University</a:t>
            </a:r>
            <a:endParaRPr lang="en-US" sz="2000" i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192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9500"/>
            <a:ext cx="4038600" cy="302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smtClean="0">
                <a:latin typeface="Arial" pitchFamily="34" charset="0"/>
                <a:ea typeface="ＭＳ Ｐゴシック" pitchFamily="34" charset="-128"/>
              </a:rPr>
              <a:t>MEASURING USER SATISFACTION, 2012</a:t>
            </a:r>
            <a:br>
              <a:rPr lang="en-US" sz="18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200" cap="none" smtClean="0">
                <a:latin typeface="Arial" pitchFamily="34" charset="0"/>
                <a:ea typeface="ＭＳ Ｐゴシック" pitchFamily="34" charset="-128"/>
              </a:rPr>
              <a:t>USE OF SURVEYS TO MEASURE SATISFACTION</a:t>
            </a: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endParaRPr lang="en-US" sz="2400" cap="none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 bwMode="auto">
          <a:xfrm>
            <a:off x="152400" y="1443038"/>
            <a:ext cx="88392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4262438"/>
            <a:ext cx="88185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r>
              <a:rPr lang="en-US" sz="1800" cap="none" smtClean="0">
                <a:latin typeface="Arial" pitchFamily="34" charset="0"/>
                <a:ea typeface="ＭＳ Ｐゴシック" pitchFamily="34" charset="-128"/>
              </a:rPr>
              <a:t>2011 ENTERPRISE APPLICATION MARKET</a:t>
            </a:r>
            <a:r>
              <a:rPr lang="en-US" sz="22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2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200" cap="none" smtClean="0">
                <a:latin typeface="Arial" pitchFamily="34" charset="0"/>
                <a:ea typeface="ＭＳ Ｐゴシック" pitchFamily="34" charset="-128"/>
              </a:rPr>
              <a:t>CORE APPLICATIONS</a:t>
            </a: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endParaRPr lang="en-US" sz="2400" cap="non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0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Key Findings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Almost every university delivers six core applications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LMS &amp; CMS applications are the most homogenous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Open-source options are more widespread in LMS and CMS than other application areas.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Grants-management solutions—both for pre-award and for post-award application—are the most commonly homegrown tools among the application areas in our study.</a:t>
            </a:r>
          </a:p>
          <a:p>
            <a:pPr lvl="1">
              <a:buFont typeface="Wingdings" pitchFamily="2" charset="2"/>
              <a:buNone/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EDUCAUSE Center for Applied Research (ECAR)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Font typeface="Wingdings" pitchFamily="96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3000" dirty="0" smtClean="0"/>
              <a:t>Established in 2001 to provide research-based evidence to support effective decision making in higher education.</a:t>
            </a:r>
          </a:p>
          <a:p>
            <a:pPr marL="0" indent="0">
              <a:buFont typeface="Wingdings" pitchFamily="96" charset="2"/>
              <a:buNone/>
              <a:defRPr/>
            </a:pPr>
            <a:endParaRPr lang="en-US" sz="3000" dirty="0" smtClean="0"/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3000" dirty="0" smtClean="0"/>
              <a:t>Nearly 500 colleges and universities subscribe to ECAR.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D11DEB-7528-467C-A42E-899598078FED}" type="slidenum">
              <a:rPr lang="en-US" sz="1000">
                <a:solidFill>
                  <a:srgbClr val="A6A6A6"/>
                </a:solidFill>
              </a:rPr>
              <a:pPr eaLnBrk="1" hangingPunct="1"/>
              <a:t>3</a:t>
            </a:fld>
            <a:endParaRPr lang="en-US" sz="1000">
              <a:solidFill>
                <a:srgbClr val="A6A6A6"/>
              </a:solidFill>
            </a:endParaRPr>
          </a:p>
        </p:txBody>
      </p:sp>
      <p:pic>
        <p:nvPicPr>
          <p:cNvPr id="35845" name="Picture 7" descr="C:\Users\JGrama\AppData\Local\Microsoft\Windows\Temporary Internet Files\Content.IE5\OSRSY4ZJ\MP9004393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933575"/>
            <a:ext cx="4038600" cy="385921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Core Data Service Almanacs, 2012</a:t>
            </a:r>
            <a:br>
              <a:rPr lang="en-US" sz="2000" dirty="0" smtClean="0"/>
            </a:br>
            <a:r>
              <a:rPr lang="en-US" sz="2400" dirty="0" smtClean="0"/>
              <a:t>Summary data on IT organizations</a:t>
            </a:r>
            <a:endParaRPr lang="en-US" sz="2400" dirty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1903413"/>
            <a:ext cx="7208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2013 Full Research Agenda</a:t>
            </a:r>
            <a:endParaRPr lang="en-US" dirty="0"/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ERP cost drivers (in collaboration with CAUDIT) (January 2013) 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Consumerization/BYOD (February-March 2013)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 of IT (April 2013) 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E-Learning (May/June 2013) 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Update on mobile IT (August 2013) 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 Technology Use (September 2013) 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Workforce issues (November 2013) 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2013 Core Data Service spotlights, almanacs, and reports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Research Bulletins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Gartner IT Reports (Quarterly)</a:t>
            </a:r>
          </a:p>
          <a:p>
            <a:pPr>
              <a:defRPr/>
            </a:pPr>
            <a:endParaRPr lang="en-US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ECAR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08263"/>
          </a:xfrm>
        </p:spPr>
        <p:txBody>
          <a:bodyPr/>
          <a:lstStyle/>
          <a:p>
            <a:pPr>
              <a:buClr>
                <a:srgbClr val="A32638"/>
              </a:buClr>
              <a:defRPr/>
            </a:pPr>
            <a:r>
              <a:rPr lang="en-US" dirty="0" smtClean="0"/>
              <a:t>Subscriptions are being renewed right now!</a:t>
            </a:r>
          </a:p>
          <a:p>
            <a:pPr>
              <a:buClr>
                <a:srgbClr val="A32638"/>
              </a:buClr>
              <a:defRPr/>
            </a:pPr>
            <a:r>
              <a:rPr lang="en-US" dirty="0" smtClean="0"/>
              <a:t>Or become a new subscriber to ECAR.</a:t>
            </a:r>
          </a:p>
          <a:p>
            <a:pPr>
              <a:buClr>
                <a:srgbClr val="A32638"/>
              </a:buClr>
              <a:defRPr/>
            </a:pPr>
            <a:endParaRPr lang="en-US" dirty="0"/>
          </a:p>
          <a:p>
            <a:pPr marL="0" indent="0" algn="ctr">
              <a:buClr>
                <a:srgbClr val="A32638"/>
              </a:buClr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http://www.educause.edu/ecar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buClr>
                <a:srgbClr val="A32638"/>
              </a:buClr>
              <a:defRPr/>
            </a:pPr>
            <a:endParaRPr lang="en-US" dirty="0" smtClean="0"/>
          </a:p>
          <a:p>
            <a:pPr>
              <a:buFont typeface="Wingdings" pitchFamily="96" charset="2"/>
              <a:buChar char="§"/>
              <a:defRPr/>
            </a:pPr>
            <a:endParaRPr lang="en-US" dirty="0"/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A6A6A6"/>
                </a:solidFill>
                <a:cs typeface="Arial" pitchFamily="34" charset="0"/>
              </a:rPr>
              <a:t>©2012 EDUCAUSE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7EAB50-159B-47C7-B5B3-82A04E9FA2F7}" type="slidenum">
              <a:rPr lang="en-US" sz="1000">
                <a:solidFill>
                  <a:srgbClr val="A6A6A6"/>
                </a:solidFill>
              </a:rPr>
              <a:pPr eaLnBrk="1" hangingPunct="1"/>
              <a:t>32</a:t>
            </a:fld>
            <a:endParaRPr lang="en-US" sz="100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EDUCAUSE Needs You!</a:t>
            </a:r>
            <a:endParaRPr lang="en-US" dirty="0"/>
          </a:p>
        </p:txBody>
      </p:sp>
      <p:sp>
        <p:nvSpPr>
          <p:cNvPr id="942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We encourage submissions and proposals from the doers, strategic thinkers, and innovators involved in higher education information technology.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Share your research findings in an ECAR Research Bulletin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Contribute to an ECAR case study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Write for EDUCAUSE Review Online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Contribute to an ELI case study</a:t>
            </a:r>
          </a:p>
        </p:txBody>
      </p:sp>
      <p:pic>
        <p:nvPicPr>
          <p:cNvPr id="94211" name="Picture 6" descr="C:\Users\JGrama\AppData\Local\Microsoft\Windows\Temporary Internet Files\Content.IE5\0YN1QNH5\MP90041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1688" y="2144713"/>
            <a:ext cx="4038600" cy="3436937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>THANK YOU!</a:t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>Susan Grajek, sgrajek@educause.edu</a:t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400" cap="none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cap="none" smtClean="0">
                <a:latin typeface="Arial" pitchFamily="34" charset="0"/>
                <a:ea typeface="ＭＳ Ｐゴシック" pitchFamily="34" charset="-128"/>
              </a:rPr>
            </a:br>
            <a: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hlinkClick r:id="rId3"/>
              </a:rPr>
              <a:t>http://www.educause.edu/ecar</a:t>
            </a:r>
            <a: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hlinkClick r:id="rId4"/>
              </a:rPr>
              <a:t>http://www.educause.edu/research-and-publications/research/core-data-service</a:t>
            </a:r>
            <a:r>
              <a:rPr lang="en-US" sz="2200" cap="none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EDUCAUSE RESEARCH STAFF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192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77" marR="89777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43413"/>
            <a:ext cx="92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7909" name="Picture 10" descr="D:\Joanna\Joanna personal\Pictures\grama-6128 copy 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3038475"/>
            <a:ext cx="96678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Box 11"/>
          <p:cNvSpPr txBox="1">
            <a:spLocks noChangeArrowheads="1"/>
          </p:cNvSpPr>
          <p:nvPr/>
        </p:nvSpPr>
        <p:spPr bwMode="auto">
          <a:xfrm>
            <a:off x="1543050" y="1731963"/>
            <a:ext cx="162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Susan Grajek,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Vice President,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Data, Research, and Analytics</a:t>
            </a:r>
          </a:p>
        </p:txBody>
      </p:sp>
      <p:sp>
        <p:nvSpPr>
          <p:cNvPr id="37911" name="TextBox 23"/>
          <p:cNvSpPr txBox="1">
            <a:spLocks noChangeArrowheads="1"/>
          </p:cNvSpPr>
          <p:nvPr/>
        </p:nvSpPr>
        <p:spPr bwMode="auto">
          <a:xfrm>
            <a:off x="7210425" y="3286125"/>
            <a:ext cx="162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Joanna Grama, Portfolio Manager</a:t>
            </a:r>
          </a:p>
        </p:txBody>
      </p:sp>
      <p:sp>
        <p:nvSpPr>
          <p:cNvPr id="37912" name="TextBox 24"/>
          <p:cNvSpPr txBox="1">
            <a:spLocks noChangeArrowheads="1"/>
          </p:cNvSpPr>
          <p:nvPr/>
        </p:nvSpPr>
        <p:spPr bwMode="auto">
          <a:xfrm>
            <a:off x="4297363" y="3262313"/>
            <a:ext cx="1628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Leah Lang,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Senior IT Metrics and Benchmarking Analyst</a:t>
            </a:r>
          </a:p>
        </p:txBody>
      </p:sp>
      <p:sp>
        <p:nvSpPr>
          <p:cNvPr id="37913" name="TextBox 25"/>
          <p:cNvSpPr txBox="1">
            <a:spLocks noChangeArrowheads="1"/>
          </p:cNvSpPr>
          <p:nvPr/>
        </p:nvSpPr>
        <p:spPr bwMode="auto">
          <a:xfrm>
            <a:off x="7058025" y="1824038"/>
            <a:ext cx="162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Jacqueline Bichsel, Senior Research Analyst</a:t>
            </a:r>
          </a:p>
        </p:txBody>
      </p:sp>
      <p:sp>
        <p:nvSpPr>
          <p:cNvPr id="37914" name="TextBox 26"/>
          <p:cNvSpPr txBox="1">
            <a:spLocks noChangeArrowheads="1"/>
          </p:cNvSpPr>
          <p:nvPr/>
        </p:nvSpPr>
        <p:spPr bwMode="auto">
          <a:xfrm>
            <a:off x="4438650" y="1789113"/>
            <a:ext cx="162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Eden Dahlstrom, Senior Research Analyst</a:t>
            </a:r>
          </a:p>
        </p:txBody>
      </p:sp>
      <p:sp>
        <p:nvSpPr>
          <p:cNvPr id="37915" name="TextBox 27"/>
          <p:cNvSpPr txBox="1">
            <a:spLocks noChangeArrowheads="1"/>
          </p:cNvSpPr>
          <p:nvPr/>
        </p:nvSpPr>
        <p:spPr bwMode="auto">
          <a:xfrm>
            <a:off x="1543050" y="3324225"/>
            <a:ext cx="162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Pam Arroway,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Senior Statistician</a:t>
            </a:r>
          </a:p>
        </p:txBody>
      </p:sp>
      <p:sp>
        <p:nvSpPr>
          <p:cNvPr id="37916" name="TextBox 28"/>
          <p:cNvSpPr txBox="1">
            <a:spLocks noChangeArrowheads="1"/>
          </p:cNvSpPr>
          <p:nvPr/>
        </p:nvSpPr>
        <p:spPr bwMode="auto">
          <a:xfrm>
            <a:off x="1530350" y="4706938"/>
            <a:ext cx="162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Tyson Anderson, Data Visualization Specialist</a:t>
            </a:r>
          </a:p>
        </p:txBody>
      </p:sp>
      <p:sp>
        <p:nvSpPr>
          <p:cNvPr id="37917" name="TextBox 29"/>
          <p:cNvSpPr txBox="1">
            <a:spLocks noChangeArrowheads="1"/>
          </p:cNvSpPr>
          <p:nvPr/>
        </p:nvSpPr>
        <p:spPr bwMode="auto">
          <a:xfrm>
            <a:off x="4427538" y="4706938"/>
            <a:ext cx="162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Kate Hellweg, Research Associate</a:t>
            </a:r>
          </a:p>
        </p:txBody>
      </p:sp>
      <p:sp>
        <p:nvSpPr>
          <p:cNvPr id="37918" name="TextBox 30"/>
          <p:cNvSpPr txBox="1">
            <a:spLocks noChangeArrowheads="1"/>
          </p:cNvSpPr>
          <p:nvPr/>
        </p:nvSpPr>
        <p:spPr bwMode="auto">
          <a:xfrm>
            <a:off x="7185025" y="4727575"/>
            <a:ext cx="163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Mike Roedema, Statistician</a:t>
            </a:r>
          </a:p>
        </p:txBody>
      </p:sp>
      <p:pic>
        <p:nvPicPr>
          <p:cNvPr id="10272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614488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3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3027363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4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1614488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5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38" y="1614488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6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3027363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7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38" y="4443413"/>
            <a:ext cx="9048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78" name="Picture 3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638" y="4443413"/>
            <a:ext cx="927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Three primary Research product lines</a:t>
            </a:r>
            <a:endParaRPr lang="en-US" sz="2800" dirty="0"/>
          </a:p>
        </p:txBody>
      </p:sp>
      <p:sp>
        <p:nvSpPr>
          <p:cNvPr id="39938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Core Data Service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Research Studies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Research Bulletins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3548063"/>
            <a:ext cx="30083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3548063"/>
            <a:ext cx="23463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3548063"/>
            <a:ext cx="24542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Deep Dive: 2012 Top Ten IT Issues and ecar research offerings</a:t>
            </a:r>
            <a:endParaRPr lang="en-US" dirty="0"/>
          </a:p>
        </p:txBody>
      </p:sp>
      <p:sp>
        <p:nvSpPr>
          <p:cNvPr id="4403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Issue: Supporting the trends toward IT consumerization and bring-your-own device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Issue: Using analytics to support critical institutional outcomes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Issue: Supporting the research mission through high-performance computing, large data, and analytics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Theme:  Improving student success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Theme:  Managing the IT organization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4035" name="Picture 6" descr="C:\Users\JGrama\AppData\Local\Microsoft\Windows\Temporary Internet Files\Content.IE5\8LV0WC3H\MP90028938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" y="2659063"/>
            <a:ext cx="3657600" cy="2408237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Issue: IT Consumerization and BYOD</a:t>
            </a:r>
            <a:endParaRPr lang="en-US" dirty="0"/>
          </a:p>
        </p:txBody>
      </p:sp>
      <p:sp>
        <p:nvSpPr>
          <p:cNvPr id="46082" name="Content Placeholder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2400" i="1" smtClean="0">
                <a:latin typeface="Arial" pitchFamily="34" charset="0"/>
                <a:ea typeface="ＭＳ Ｐゴシック" pitchFamily="34" charset="-128"/>
              </a:rPr>
              <a:t>Faculty, staff, and students no longer need the IT organization as an intermediary in their adoption and application of the most commonly used technologies. They arrive with mature personal computing environments…</a:t>
            </a:r>
            <a:r>
              <a:rPr lang="ja-JP" altLang="en-US" sz="2400" i="1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 sz="2400" i="1" smtClean="0">
                <a:latin typeface="Arial" pitchFamily="34" charset="0"/>
                <a:ea typeface="ＭＳ Ｐゴシック" pitchFamily="34" charset="-128"/>
              </a:rPr>
              <a:t> </a:t>
            </a:r>
            <a:endParaRPr lang="en-US" sz="2400" i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3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338138"/>
            <a:ext cx="8021638" cy="730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/>
              <a:t>Students and IT Study, 2012</a:t>
            </a:r>
            <a:br>
              <a:rPr lang="en-US" sz="2000" dirty="0"/>
            </a:br>
            <a:r>
              <a:rPr lang="en-US" sz="2400" dirty="0"/>
              <a:t>Prolific </a:t>
            </a:r>
            <a:r>
              <a:rPr lang="en-US" sz="2400" dirty="0" smtClean="0"/>
              <a:t>and Diverse BYO Technology</a:t>
            </a:r>
            <a:endParaRPr lang="en-US" sz="2400" dirty="0"/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1217613"/>
            <a:ext cx="42116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5246688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859213"/>
            <a:ext cx="4103688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3890963"/>
            <a:ext cx="41148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899</Words>
  <Application>Microsoft Office PowerPoint</Application>
  <PresentationFormat>On-screen Show (4:3)</PresentationFormat>
  <Paragraphs>156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ECAR Research 2012 in Review—2013 Preview</vt:lpstr>
      <vt:lpstr>Todays Agenda</vt:lpstr>
      <vt:lpstr>EDUCAUSE Center for Applied Research (ECAR)</vt:lpstr>
      <vt:lpstr>EDUCAUSE RESEARCH STAFF</vt:lpstr>
      <vt:lpstr>Three primary Research product lines</vt:lpstr>
      <vt:lpstr>PowerPoint Presentation</vt:lpstr>
      <vt:lpstr>Deep Dive: 2012 Top Ten IT Issues and ecar research offerings</vt:lpstr>
      <vt:lpstr>IT Issue: IT Consumerization and BYOD</vt:lpstr>
      <vt:lpstr>Students and IT Study, 2012 Prolific and Diverse BYO Technology</vt:lpstr>
      <vt:lpstr>MORE AND MORE DEVICES</vt:lpstr>
      <vt:lpstr>Students and IT Study, 2012 Extreme Mobility Still Supplemental</vt:lpstr>
      <vt:lpstr>Student Mobile Computing Practices: Lessons Learned from Qatar (2012) Qatar and U.S. Student differences</vt:lpstr>
      <vt:lpstr>IT Issue: Using Analytics</vt:lpstr>
      <vt:lpstr>ANALYTICS IN HIGHER EDUCATION (2012) WHEN I HEAR ANALYTICS, I THINK OF…</vt:lpstr>
      <vt:lpstr>Analytics in Higher Education (2012)  Analytics Is a Priority</vt:lpstr>
      <vt:lpstr>Analytics in Higher Education (2012) ECAR Analytics Maturity Index</vt:lpstr>
      <vt:lpstr>2013 PREVIEW-Analytics</vt:lpstr>
      <vt:lpstr>It issue: Research computing</vt:lpstr>
      <vt:lpstr>Research Computing, 2012 Contemporary Definition of research computing</vt:lpstr>
      <vt:lpstr>Research Computing, 2012 Research Intensity</vt:lpstr>
      <vt:lpstr>Research Computing, 2012 perceived effectiveness</vt:lpstr>
      <vt:lpstr>Core Data Service Almanacs, 2012 Summary data on research computing</vt:lpstr>
      <vt:lpstr>Theme:  Improving student success</vt:lpstr>
      <vt:lpstr>Community Colleges, 2012 Students Prefer Online Learning Options</vt:lpstr>
      <vt:lpstr>CLASSROOM TECHNOLOGY, 2012 COURSE MANAGEMENT SYSTEMS</vt:lpstr>
      <vt:lpstr>Core Data Service Almanacs, 2012 Summary data on learning technologies</vt:lpstr>
      <vt:lpstr>Theme:  Managing the it organization</vt:lpstr>
      <vt:lpstr>MEASURING USER SATISFACTION, 2012 USE OF SURVEYS TO MEASURE SATISFACTION </vt:lpstr>
      <vt:lpstr>2011 ENTERPRISE APPLICATION MARKET CORE APPLICATIONS </vt:lpstr>
      <vt:lpstr>Core Data Service Almanacs, 2012 Summary data on IT organizations</vt:lpstr>
      <vt:lpstr>2013 Full Research Agenda</vt:lpstr>
      <vt:lpstr>ECAR Subscriptions</vt:lpstr>
      <vt:lpstr>EDUCAUSE Needs You!</vt:lpstr>
      <vt:lpstr> THANK YOU!  Susan Grajek, sgrajek@educause.edu   http://www.educause.edu/ecar  http://www.educause.edu/research-and-publications/research/core-data-service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2013-03-19T20:22:26Z</dcterms:created>
  <dcterms:modified xsi:type="dcterms:W3CDTF">2013-03-19T21:24:48Z</dcterms:modified>
</cp:coreProperties>
</file>