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78" r:id="rId4"/>
    <p:sldId id="265" r:id="rId5"/>
    <p:sldId id="288" r:id="rId6"/>
    <p:sldId id="284" r:id="rId7"/>
    <p:sldId id="279" r:id="rId8"/>
    <p:sldId id="269" r:id="rId9"/>
    <p:sldId id="266" r:id="rId10"/>
    <p:sldId id="267" r:id="rId11"/>
    <p:sldId id="268" r:id="rId12"/>
    <p:sldId id="271" r:id="rId13"/>
    <p:sldId id="277" r:id="rId14"/>
    <p:sldId id="287" r:id="rId15"/>
    <p:sldId id="270" r:id="rId16"/>
    <p:sldId id="274" r:id="rId17"/>
    <p:sldId id="285" r:id="rId18"/>
    <p:sldId id="283" r:id="rId19"/>
    <p:sldId id="286" r:id="rId20"/>
    <p:sldId id="282" r:id="rId21"/>
    <p:sldId id="260" r:id="rId22"/>
    <p:sldId id="281" r:id="rId23"/>
    <p:sldId id="273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65" autoAdjust="0"/>
  </p:normalViewPr>
  <p:slideViewPr>
    <p:cSldViewPr>
      <p:cViewPr>
        <p:scale>
          <a:sx n="60" d="100"/>
          <a:sy n="60" d="100"/>
        </p:scale>
        <p:origin x="-22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342F-008A-4977-9AE8-ADB281F10FD1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6B580-B921-4F3F-AE4E-5E7C6F626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</a:p>
          <a:p>
            <a:r>
              <a:rPr lang="en-US" dirty="0" smtClean="0"/>
              <a:t>An old pro at presentations always recommended that you start briefings with an activity or introduction to get everyone relaxed and in the mood…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overall</a:t>
            </a:r>
            <a:r>
              <a:rPr lang="en-US" baseline="0" dirty="0" smtClean="0"/>
              <a:t> (Macro level) performance – not moving the needle.  We don’t set expectations…Expectations are determined by the current performance and the data.  It’s the “norm.”  How well do</a:t>
            </a:r>
            <a:r>
              <a:rPr lang="en-US" dirty="0" smtClean="0"/>
              <a:t> we perform currently, given the current environment, the current tools, resources, knowledge and abilities of our staff?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6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NOT talking about these types of expectations…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8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even</a:t>
            </a:r>
            <a:r>
              <a:rPr lang="en-US" baseline="0" dirty="0" smtClean="0"/>
              <a:t> </a:t>
            </a:r>
            <a:r>
              <a:rPr lang="en-US" dirty="0" smtClean="0"/>
              <a:t>these types of expectations… </a:t>
            </a:r>
          </a:p>
          <a:p>
            <a:endParaRPr lang="en-US" dirty="0" smtClean="0"/>
          </a:p>
          <a:p>
            <a:r>
              <a:rPr lang="en-US" dirty="0" smtClean="0"/>
              <a:t>Assumptions vs.</a:t>
            </a:r>
            <a:r>
              <a:rPr lang="en-US" baseline="0" dirty="0" smtClean="0"/>
              <a:t> Expectations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leader expectations which are bases on process analytics assumptions tend to be narrow in focus and lack supporting documentation.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8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True expectations – if don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t have expectations, determine what the norm is.  The data normally will tell you.</a:t>
            </a:r>
          </a:p>
          <a:p>
            <a:r>
              <a:rPr lang="en-US" dirty="0" smtClean="0">
                <a:ea typeface="ＭＳ Ｐゴシック" pitchFamily="34" charset="-128"/>
              </a:rPr>
              <a:t>Without a range, you only have good and bad.  Or the equivalent of a target or goal.  By using a range, you can determine if you fail to meet, meet, or exceed expectations.  Even when it seems to be a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go-no-go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situation, like being open 24 hours, there are expectations of what that means…is it full service at all hours?  Is it a drive-through only?  If you succeed in being open 24 hours, 95%  of the time, does that meet expectations.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 range gives the manage</a:t>
            </a:r>
            <a:r>
              <a:rPr lang="en-US" baseline="0" dirty="0" smtClean="0">
                <a:ea typeface="ＭＳ Ｐゴシック" pitchFamily="34" charset="-128"/>
              </a:rPr>
              <a:t>rs something to lead with vs. something to shoot at.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From the employee viewpoint, it makes the metrics non-threatening because it is not a tool for motivating which also means it’s not a tool for judging.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B066A36-2913-4102-AD49-DB241D403B9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7C54CB-3675-455F-9088-A7430DEC579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isn’t the game we had in mind.</a:t>
            </a:r>
          </a:p>
          <a:p>
            <a:endParaRPr lang="en-US" dirty="0" smtClean="0"/>
          </a:p>
          <a:p>
            <a:r>
              <a:rPr lang="en-US" dirty="0" smtClean="0"/>
              <a:t>While Targets</a:t>
            </a:r>
            <a:r>
              <a:rPr lang="en-US" baseline="0" dirty="0" smtClean="0"/>
              <a:t> often come across like this - proper utilization of expectations greatly reduces the risk for leaders, managers and staff.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8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Industry standards may depict a different set of expectations</a:t>
            </a:r>
            <a:r>
              <a:rPr lang="en-US" baseline="0" dirty="0" smtClean="0">
                <a:ea typeface="ＭＳ Ｐゴシック" pitchFamily="34" charset="-128"/>
              </a:rPr>
              <a:t> then your data…and that’s ok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006D11-5D89-4657-BCFC-7595641429D5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as</a:t>
            </a:r>
            <a:r>
              <a:rPr lang="en-US" baseline="0" dirty="0" smtClean="0"/>
              <a:t> few see any benefit in Micro Management we hope everyone can now see the benefits Macro Analytics offers leaders at all levels though out your organizations.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Targets limit vision, buy in and flexibility - there is a better way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Expectations allow leaders to focus on the big picture, promotes teamwork while avoiding Micro level related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Yup.  Good, now that we did that,…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3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pro suggested that you tell them what you’re going to tell them, tell them, and then tell them what you told them.</a:t>
            </a:r>
          </a:p>
          <a:p>
            <a:endParaRPr lang="en-US" dirty="0"/>
          </a:p>
          <a:p>
            <a:r>
              <a:rPr lang="en-US" dirty="0" smtClean="0"/>
              <a:t>Here’s what we’re going to tell you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2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leader we suggest you look at your metrics from a Macro Analytical view point. This in part means looking at the forest, not the trees…and definitely not a the weed level.  You have to look at it from the 10,000 foot level, better would be the 30,000 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problem</a:t>
            </a:r>
            <a:r>
              <a:rPr lang="en-US" baseline="0" dirty="0" smtClean="0"/>
              <a:t> is if we’re setting Targets, by definition, we’re chasing data.  We are looking at a measure and instead of using it to inform, we’re using it to create a goal or a criteria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Targets are NOT a good tool for Motivating</a:t>
            </a:r>
            <a:r>
              <a:rPr lang="en-US" baseline="0" dirty="0" smtClean="0"/>
              <a:t> or inspiring the workforce</a:t>
            </a:r>
          </a:p>
          <a:p>
            <a:r>
              <a:rPr lang="en-US" baseline="0" dirty="0" smtClean="0"/>
              <a:t>There are unintended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B580-B921-4F3F-AE4E-5E7C6F6267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views it as motivating,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worker views it as blatant manipulation – Jumping through hoops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D375F-1545-4B63-BF5D-EFB28C7A51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No more Targets.  No more Stretch Goals!  NO MORE MOVING Targets!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Targets create an</a:t>
            </a:r>
            <a:r>
              <a:rPr lang="en-US" baseline="0" dirty="0" smtClean="0">
                <a:ea typeface="ＭＳ Ｐゴシック" pitchFamily="34" charset="-128"/>
              </a:rPr>
              <a:t> Us vs. Them.  Ranges moves us to WE instead of Me, and Ours instead of Mine.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6AF782-F311-4A8D-A604-042DD199148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1" y="3253048"/>
            <a:ext cx="7942810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3622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D2FB4-4336-4BE0-B246-39AD6E6BA753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F595E-0BE0-4649-9127-FAF39BB5C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D2FB4-4336-4BE0-B246-39AD6E6BA753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F595E-0BE0-4649-9127-FAF39BB5C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19400" y="1828800"/>
            <a:ext cx="5943600" cy="411480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latin typeface="Trebuchet MS" pitchFamily="34" charset="0"/>
                <a:cs typeface="Arial" pitchFamily="34" charset="0"/>
              </a:defRPr>
            </a:lvl1pPr>
            <a:lvl2pPr>
              <a:defRPr sz="2200">
                <a:latin typeface="Trebuchet MS" pitchFamily="34" charset="0"/>
                <a:cs typeface="Arial" pitchFamily="34" charset="0"/>
              </a:defRPr>
            </a:lvl2pPr>
            <a:lvl3pPr>
              <a:defRPr sz="2200">
                <a:latin typeface="Trebuchet MS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533400" y="304800"/>
            <a:ext cx="22098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latin typeface="Trebuchet MS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1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“Why you got to be like that? of all participants responded with less than one per cent with truthfulness”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0" r:id="rId5"/>
    <p:sldLayoutId id="2147483661" r:id="rId6"/>
    <p:sldLayoutId id="2147483654" r:id="rId7"/>
    <p:sldLayoutId id="2147483657" r:id="rId8"/>
    <p:sldLayoutId id="2147483658" r:id="rId9"/>
    <p:sldLayoutId id="2147483662" r:id="rId10"/>
    <p:sldLayoutId id="2147483663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://www.amazon.com/gp/reader/0814408915/ref=sib_dp_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klubeck@nd.edu" TargetMode="External"/><Relationship Id="rId2" Type="http://schemas.openxmlformats.org/officeDocument/2006/relationships/hyperlink" Target="mailto:dpadgett@nd.ed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09601" y="3253048"/>
            <a:ext cx="7942810" cy="1014152"/>
          </a:xfrm>
        </p:spPr>
        <p:txBody>
          <a:bodyPr/>
          <a:lstStyle/>
          <a:p>
            <a:r>
              <a:rPr lang="en-US" dirty="0" smtClean="0"/>
              <a:t>Martin Klubeck &amp; Donald Padgett</a:t>
            </a:r>
          </a:p>
          <a:p>
            <a:r>
              <a:rPr lang="en-US" sz="1800" dirty="0" smtClean="0"/>
              <a:t>University of Notre Dame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March 19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304800" y="2362200"/>
            <a:ext cx="8686800" cy="914400"/>
          </a:xfrm>
        </p:spPr>
        <p:txBody>
          <a:bodyPr/>
          <a:lstStyle/>
          <a:p>
            <a:r>
              <a:rPr lang="en-US" dirty="0" smtClean="0"/>
              <a:t>Macro Analytics: Getting in the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klubeck\AppData\Local\Microsoft\Windows\Temporary Internet Files\Content.IE5\NTKQPX1D\MP900422725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t="13759" r="15911"/>
          <a:stretch/>
        </p:blipFill>
        <p:spPr bwMode="auto">
          <a:xfrm>
            <a:off x="3886200" y="97759"/>
            <a:ext cx="4744806" cy="61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klubeck\AppData\Local\Microsoft\Windows\Temporary Internet Files\Content.IE5\THDR3FLA\MP900402545[1]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2667000" y="107284"/>
            <a:ext cx="6365629" cy="61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2115" y="449699"/>
            <a:ext cx="1656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cs typeface="Arial" charset="0"/>
              </a:rPr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1733980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mklubeck\AppData\Local\Microsoft\Windows\Temporary Internet Files\Content.IE5\0R67HALO\MP900448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771525"/>
            <a:ext cx="8077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2135188"/>
            <a:ext cx="254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cs typeface="Arial" charset="0"/>
              </a:rPr>
              <a:t>No more targets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86200" y="2668588"/>
            <a:ext cx="397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cs typeface="Arial" charset="0"/>
              </a:rPr>
              <a:t>Especially moving targets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08967"/>
            <a:ext cx="5562600" cy="405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4343400"/>
            <a:ext cx="6397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Chase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Too low level – at the Measure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Incomplete story – Turns Indicators into Goals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Can win the battle but lose the war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2193"/>
            <a:ext cx="273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Bottom Line: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5278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7924800" cy="2971800"/>
          </a:xfrm>
        </p:spPr>
        <p:txBody>
          <a:bodyPr/>
          <a:lstStyle/>
          <a:p>
            <a:r>
              <a:rPr lang="en-US" dirty="0"/>
              <a:t>Expectations </a:t>
            </a:r>
          </a:p>
        </p:txBody>
      </p:sp>
    </p:spTree>
    <p:extLst>
      <p:ext uri="{BB962C8B-B14F-4D97-AF65-F5344CB8AC3E}">
        <p14:creationId xmlns:p14="http://schemas.microsoft.com/office/powerpoint/2010/main" val="6539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Users\dpadgett\AppData\Local\Microsoft\Windows\Temporary Internet Files\Content.IE5\WVVEGH02\MP9004226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6096000" cy="41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dpadgett\AppData\Local\Microsoft\Windows\Temporary Internet Files\Content.IE5\UE41TM0W\MP90042372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734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adgett\Downloads\HighExpectat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1611" r="1201" b="2909"/>
          <a:stretch/>
        </p:blipFill>
        <p:spPr bwMode="auto">
          <a:xfrm>
            <a:off x="118753" y="249382"/>
            <a:ext cx="8894618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228600" y="228600"/>
            <a:ext cx="2819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cs typeface="Arial" charset="0"/>
              </a:rPr>
              <a:t>EXPECTATIONS</a:t>
            </a:r>
          </a:p>
        </p:txBody>
      </p:sp>
      <p:pic>
        <p:nvPicPr>
          <p:cNvPr id="47107" name="Picture 5" descr="C:\Users\mklubeck\AppData\Local\Microsoft\Windows\Temporary Internet Files\Content.IE5\0R67HALO\MP9004304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030787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24219" r="3923" b="10245"/>
          <a:stretch>
            <a:fillRect/>
          </a:stretch>
        </p:blipFill>
        <p:spPr bwMode="auto">
          <a:xfrm>
            <a:off x="4800600" y="228600"/>
            <a:ext cx="39433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0" y="2730046"/>
            <a:ext cx="4648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Meeting Expectations is Success</a:t>
            </a:r>
          </a:p>
          <a:p>
            <a:r>
              <a:rPr lang="en-US" dirty="0" smtClean="0">
                <a:cs typeface="Arial" charset="0"/>
              </a:rPr>
              <a:t>Why a Range?</a:t>
            </a:r>
          </a:p>
          <a:p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13"/>
            <a:ext cx="9073058" cy="50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rot="-2482215">
            <a:off x="1125408" y="2470477"/>
            <a:ext cx="4097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What is this telling us?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41"/>
            <a:ext cx="9061704" cy="507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" y="515116"/>
            <a:ext cx="9058276" cy="507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5357" r="2061" b="5033"/>
          <a:stretch/>
        </p:blipFill>
        <p:spPr bwMode="auto">
          <a:xfrm>
            <a:off x="2945081" y="2971800"/>
            <a:ext cx="5486400" cy="27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988"/>
            <a:ext cx="9144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 rot="-1957326">
            <a:off x="500063" y="3248025"/>
            <a:ext cx="3003550" cy="811213"/>
          </a:xfrm>
          <a:prstGeom prst="ellipse">
            <a:avLst/>
          </a:prstGeom>
          <a:solidFill>
            <a:srgbClr val="C6D9F1">
              <a:alpha val="34901"/>
            </a:srgbClr>
          </a:solidFill>
          <a:ln w="9525">
            <a:solidFill>
              <a:srgbClr val="0070C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1195741">
            <a:off x="5130800" y="3327400"/>
            <a:ext cx="2816225" cy="752475"/>
          </a:xfrm>
          <a:prstGeom prst="ellipse">
            <a:avLst/>
          </a:prstGeom>
          <a:solidFill>
            <a:srgbClr val="C6D9F1">
              <a:alpha val="34901"/>
            </a:srgbClr>
          </a:solidFill>
          <a:ln w="9525">
            <a:solidFill>
              <a:srgbClr val="0070C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-1957326">
            <a:off x="4889500" y="1727200"/>
            <a:ext cx="674688" cy="809625"/>
          </a:xfrm>
          <a:prstGeom prst="ellipse">
            <a:avLst/>
          </a:prstGeom>
          <a:solidFill>
            <a:srgbClr val="E6B9B8">
              <a:alpha val="349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1905000"/>
            <a:ext cx="219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Below Expectations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3288" y="4648200"/>
            <a:ext cx="264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Exceeding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34333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dpadgett\AppData\Local\Microsoft\Windows\Temporary Internet Files\Content.IE5\WVVEGH02\MP9004425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145232"/>
            <a:ext cx="402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Macro Analytics – A definition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1678" y="1905000"/>
            <a:ext cx="1098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Targets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638" y="2895600"/>
            <a:ext cx="263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Expectations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52318" y="1600200"/>
            <a:ext cx="1196839" cy="1143000"/>
            <a:chOff x="1393961" y="3657600"/>
            <a:chExt cx="1196839" cy="1143000"/>
          </a:xfrm>
        </p:grpSpPr>
        <p:sp>
          <p:nvSpPr>
            <p:cNvPr id="6" name="Donut 5"/>
            <p:cNvSpPr/>
            <p:nvPr/>
          </p:nvSpPr>
          <p:spPr>
            <a:xfrm>
              <a:off x="1393961" y="3657600"/>
              <a:ext cx="1196839" cy="1143000"/>
            </a:xfrm>
            <a:prstGeom prst="donut">
              <a:avLst>
                <a:gd name="adj" fmla="val 10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6" idx="1"/>
              <a:endCxn id="6" idx="5"/>
            </p:cNvCxnSpPr>
            <p:nvPr/>
          </p:nvCxnSpPr>
          <p:spPr>
            <a:xfrm>
              <a:off x="1569234" y="3824988"/>
              <a:ext cx="846293" cy="808224"/>
            </a:xfrm>
            <a:prstGeom prst="line">
              <a:avLst/>
            </a:prstGeom>
            <a:ln w="1047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0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adgett\AppData\Local\Microsoft\Windows\Temporary Internet Files\Content.IE5\0RW79EB6\MP9004252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57200"/>
            <a:ext cx="8458200" cy="56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sz="2400" b="1" dirty="0" smtClean="0"/>
              <a:t>Questions?</a:t>
            </a:r>
            <a:endParaRPr lang="en-US" sz="2400" b="1" dirty="0"/>
          </a:p>
        </p:txBody>
      </p:sp>
      <p:pic>
        <p:nvPicPr>
          <p:cNvPr id="1026" name="Picture 2" descr="C:\Users\mklubeck\AppData\Local\Microsoft\Windows\Temporary Internet Files\Content.IE5\THDR3FLA\MC9004414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1600428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057400"/>
            <a:ext cx="3644514" cy="3485606"/>
          </a:xfrm>
        </p:spPr>
        <p:txBody>
          <a:bodyPr/>
          <a:lstStyle/>
          <a:p>
            <a:r>
              <a:rPr lang="en-US" dirty="0" smtClean="0"/>
              <a:t>Suggested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00482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LinkedIn.com  Groups</a:t>
            </a:r>
          </a:p>
          <a:p>
            <a:pPr lvl="2"/>
            <a:r>
              <a:rPr lang="en-US" sz="2400" dirty="0" smtClean="0">
                <a:cs typeface="Arial" charset="0"/>
              </a:rPr>
              <a:t>IT Metrics – CEITPS</a:t>
            </a:r>
          </a:p>
          <a:p>
            <a:pPr lvl="2"/>
            <a:r>
              <a:rPr lang="en-US" sz="2400" dirty="0" smtClean="0">
                <a:cs typeface="Arial" charset="0"/>
              </a:rPr>
              <a:t>Metrics: Analytics, Data, and Metrics….oh my!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thepalladiumgroup.com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Search on </a:t>
            </a:r>
            <a:r>
              <a:rPr lang="ja-JP" altLang="en-US" sz="2800" dirty="0" smtClean="0">
                <a:cs typeface="Arial" charset="0"/>
              </a:rPr>
              <a:t>“</a:t>
            </a:r>
            <a:r>
              <a:rPr lang="en-US" altLang="ja-JP" sz="2800" dirty="0" smtClean="0">
                <a:cs typeface="Arial" charset="0"/>
              </a:rPr>
              <a:t>Metrics</a:t>
            </a:r>
            <a:r>
              <a:rPr lang="ja-JP" altLang="en-US" sz="2800" dirty="0" smtClean="0">
                <a:cs typeface="Arial" charset="0"/>
              </a:rPr>
              <a:t>”</a:t>
            </a:r>
            <a:endParaRPr lang="en-US" altLang="ja-JP" sz="2800" dirty="0" smtClean="0"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Twitter (I tweet occasionally)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>
                <a:cs typeface="Arial" charset="0"/>
              </a:rPr>
              <a:t>Dilbert Cartoons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45068"/>
            <a:ext cx="385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cs typeface="Arial" charset="0"/>
              </a:rPr>
              <a:t>SUGGESTED REFERENCES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19920" y="1414790"/>
            <a:ext cx="3665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cs typeface="Arial" charset="0"/>
              </a:rPr>
              <a:t>Online References</a:t>
            </a:r>
          </a:p>
        </p:txBody>
      </p:sp>
    </p:spTree>
    <p:extLst>
      <p:ext uri="{BB962C8B-B14F-4D97-AF65-F5344CB8AC3E}">
        <p14:creationId xmlns:p14="http://schemas.microsoft.com/office/powerpoint/2010/main" val="4193609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048000" y="1828800"/>
            <a:ext cx="5715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r>
              <a:rPr lang="en-US" dirty="0" smtClean="0"/>
              <a:t>Print Matter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Metrics: How to Improve Key Business Results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Transformational Measures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Why Organizations Struggle So </a:t>
            </a:r>
            <a:br>
              <a:rPr lang="en-US" dirty="0" smtClean="0"/>
            </a:br>
            <a:r>
              <a:rPr lang="en-US" dirty="0" smtClean="0"/>
              <a:t>Hard to Improve So Little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How to Measure Anything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2" descr="Transforming Performance Measurement: Rethinking the Way We Measure and Drive Organizational Success">
            <a:hlinkClick r:id="rId4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3333" r="25333"/>
          <a:stretch>
            <a:fillRect/>
          </a:stretch>
        </p:blipFill>
        <p:spPr bwMode="auto">
          <a:xfrm>
            <a:off x="2057400" y="1600200"/>
            <a:ext cx="1231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hy organizations Struggle So Hard to improve So Little-3137374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304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2636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13128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9453" y="685800"/>
            <a:ext cx="385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cs typeface="Arial" charset="0"/>
              </a:rPr>
              <a:t>SUGGESTED REFERENCES</a:t>
            </a:r>
          </a:p>
        </p:txBody>
      </p:sp>
    </p:spTree>
    <p:extLst>
      <p:ext uri="{BB962C8B-B14F-4D97-AF65-F5344CB8AC3E}">
        <p14:creationId xmlns:p14="http://schemas.microsoft.com/office/powerpoint/2010/main" val="13929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 Padgett      </a:t>
            </a:r>
            <a:r>
              <a:rPr lang="en-US" dirty="0" smtClean="0">
                <a:hlinkClick r:id="rId2"/>
              </a:rPr>
              <a:t>dpadgett@nd.edu</a:t>
            </a:r>
            <a:endParaRPr lang="en-US" dirty="0" smtClean="0"/>
          </a:p>
          <a:p>
            <a:r>
              <a:rPr lang="en-US" dirty="0" smtClean="0"/>
              <a:t>Martin Klubeck  </a:t>
            </a:r>
            <a:r>
              <a:rPr lang="en-US" dirty="0" smtClean="0">
                <a:hlinkClick r:id="rId3"/>
              </a:rPr>
              <a:t>mklubeck@nd.edu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8" name="Picture 6" descr="C:\Users\dpadgett\AppData\Local\Microsoft\Windows\Temporary Internet Files\Content.IE5\7J1WOEJ6\MP90028506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6576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dpadgett\AppData\Local\Microsoft\Windows\Temporary Internet Files\Content.IE5\WVVEGH02\MP9004425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145232"/>
            <a:ext cx="402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Macro Analytics – A definition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1678" y="1828800"/>
            <a:ext cx="1098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Targets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3961" y="2743200"/>
            <a:ext cx="181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40124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2362200"/>
            <a:ext cx="7315200" cy="2971800"/>
          </a:xfrm>
        </p:spPr>
        <p:txBody>
          <a:bodyPr/>
          <a:lstStyle/>
          <a:p>
            <a:r>
              <a:rPr lang="en-US" dirty="0" smtClean="0"/>
              <a:t>Macro Analytics: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A Common Language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What it is…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The Leader’s Point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Pj040267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8" b="21101"/>
          <a:stretch>
            <a:fillRect/>
          </a:stretch>
        </p:blipFill>
        <p:spPr bwMode="auto">
          <a:xfrm>
            <a:off x="301625" y="319088"/>
            <a:ext cx="8520113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57600" y="44196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Roots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81400" y="381000"/>
            <a:ext cx="213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Branches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77000" y="1219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Limbs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2000" y="1219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Leaves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743200" y="38100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Trunk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657600" y="9906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99"/>
                </a:solidFill>
              </a:rPr>
              <a:t>Measures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419600" y="3840163"/>
            <a:ext cx="144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99"/>
                </a:solidFill>
              </a:rPr>
              <a:t>Metric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90600" y="18288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99"/>
                </a:solidFill>
              </a:rPr>
              <a:t>Data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400800" y="1828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99"/>
                </a:solidFill>
              </a:rPr>
              <a:t>Information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352800" y="4876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99"/>
                </a:solidFill>
              </a:rPr>
              <a:t>The Question</a:t>
            </a:r>
          </a:p>
        </p:txBody>
      </p:sp>
    </p:spTree>
    <p:extLst>
      <p:ext uri="{BB962C8B-B14F-4D97-AF65-F5344CB8AC3E}">
        <p14:creationId xmlns:p14="http://schemas.microsoft.com/office/powerpoint/2010/main" val="1865783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klubeck\AppData\Local\Microsoft\Windows\Temporary Internet Files\Content.IE5\NTKQPX1D\MP9003372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8" y="382588"/>
            <a:ext cx="2609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lubeck\AppData\Local\Microsoft\Windows\Temporary Internet Files\Content.IE5\YWZT4FQX\MP9004387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447799"/>
            <a:ext cx="608965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382588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Micro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258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vs. Macro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28342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dpadgett\AppData\Local\Microsoft\Windows\Temporary Internet Files\Content.IE5\WVVEGH02\MP90042526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4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dpadgett\AppData\Local\Microsoft\Windows\Temporary Internet Files\Content.IE5\WVVEGH02\MP90042526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27083" r="31492" b="27917"/>
          <a:stretch/>
        </p:blipFill>
        <p:spPr bwMode="auto">
          <a:xfrm>
            <a:off x="1719262" y="1838325"/>
            <a:ext cx="1566863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padgett\AppData\Local\Microsoft\Windows\Temporary Internet Files\Content.IE5\0RW79EB6\MP90042526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52400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argets </a:t>
            </a:r>
          </a:p>
        </p:txBody>
      </p:sp>
    </p:spTree>
    <p:extLst>
      <p:ext uri="{BB962C8B-B14F-4D97-AF65-F5344CB8AC3E}">
        <p14:creationId xmlns:p14="http://schemas.microsoft.com/office/powerpoint/2010/main" val="17468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klubeck\AppData\Local\Microsoft\Windows\Temporary Internet Files\Content.IE5\NTKQPX1D\MP9004423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225"/>
            <a:ext cx="80962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klubeck\AppData\Local\Microsoft\Windows\Temporary Internet Files\Content.IE5\RNF5TBOZ\MP90043589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08" y="-22225"/>
            <a:ext cx="6242050" cy="62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klubeck\AppData\Local\Microsoft\Windows\Temporary Internet Files\Content.IE5\RNF5TBOZ\MC9000787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828800"/>
            <a:ext cx="3949700" cy="40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50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D001EB5-7582-40C7-985A-71373F50C55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00510B1-0A4F-42B6-90AB-B773D34C36F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815</Words>
  <Application>Microsoft Office PowerPoint</Application>
  <PresentationFormat>On-screen Show (4:3)</PresentationFormat>
  <Paragraphs>113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Martin Klubeck</cp:lastModifiedBy>
  <cp:revision>57</cp:revision>
  <dcterms:created xsi:type="dcterms:W3CDTF">2012-08-08T18:23:13Z</dcterms:created>
  <dcterms:modified xsi:type="dcterms:W3CDTF">2013-03-19T18:36:44Z</dcterms:modified>
</cp:coreProperties>
</file>