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3"/>
  </p:notesMasterIdLst>
  <p:sldIdLst>
    <p:sldId id="256" r:id="rId2"/>
    <p:sldId id="266" r:id="rId3"/>
    <p:sldId id="262" r:id="rId4"/>
    <p:sldId id="263" r:id="rId5"/>
    <p:sldId id="286" r:id="rId6"/>
    <p:sldId id="270" r:id="rId7"/>
    <p:sldId id="297" r:id="rId8"/>
    <p:sldId id="269" r:id="rId9"/>
    <p:sldId id="298" r:id="rId10"/>
    <p:sldId id="288" r:id="rId11"/>
    <p:sldId id="289" r:id="rId12"/>
    <p:sldId id="290" r:id="rId13"/>
    <p:sldId id="292" r:id="rId14"/>
    <p:sldId id="291" r:id="rId15"/>
    <p:sldId id="293" r:id="rId16"/>
    <p:sldId id="294" r:id="rId17"/>
    <p:sldId id="296" r:id="rId18"/>
    <p:sldId id="295" r:id="rId19"/>
    <p:sldId id="299" r:id="rId20"/>
    <p:sldId id="301" r:id="rId21"/>
    <p:sldId id="302" r:id="rId22"/>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528" autoAdjust="0"/>
  </p:normalViewPr>
  <p:slideViewPr>
    <p:cSldViewPr>
      <p:cViewPr>
        <p:scale>
          <a:sx n="107" d="100"/>
          <a:sy n="107" d="100"/>
        </p:scale>
        <p:origin x="-163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46" tIns="46273" rIns="92546" bIns="46273" rtlCol="0"/>
          <a:lstStyle>
            <a:lvl1pPr algn="l">
              <a:defRPr sz="1200"/>
            </a:lvl1pPr>
          </a:lstStyle>
          <a:p>
            <a:endParaRPr lang="en-US" dirty="0"/>
          </a:p>
        </p:txBody>
      </p:sp>
      <p:sp>
        <p:nvSpPr>
          <p:cNvPr id="3" name="Date Placeholder 2"/>
          <p:cNvSpPr>
            <a:spLocks noGrp="1"/>
          </p:cNvSpPr>
          <p:nvPr>
            <p:ph type="dt" idx="1"/>
          </p:nvPr>
        </p:nvSpPr>
        <p:spPr>
          <a:xfrm>
            <a:off x="3939466" y="0"/>
            <a:ext cx="3013763" cy="462042"/>
          </a:xfrm>
          <a:prstGeom prst="rect">
            <a:avLst/>
          </a:prstGeom>
        </p:spPr>
        <p:txBody>
          <a:bodyPr vert="horz" lIns="92546" tIns="46273" rIns="92546" bIns="46273" rtlCol="0"/>
          <a:lstStyle>
            <a:lvl1pPr algn="r">
              <a:defRPr sz="1200"/>
            </a:lvl1pPr>
          </a:lstStyle>
          <a:p>
            <a:fld id="{CD744F51-F11E-49D9-95F1-BDD4E61B46E0}" type="datetimeFigureOut">
              <a:rPr lang="en-US" smtClean="0"/>
              <a:pPr/>
              <a:t>3/19/2013</a:t>
            </a:fld>
            <a:endParaRPr lang="en-US" dirty="0"/>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2546" tIns="46273" rIns="92546" bIns="46273" rtlCol="0" anchor="ctr"/>
          <a:lstStyle/>
          <a:p>
            <a:endParaRPr lang="en-US" dirty="0"/>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46" tIns="46273" rIns="92546" bIns="4627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7192"/>
            <a:ext cx="3013763" cy="462042"/>
          </a:xfrm>
          <a:prstGeom prst="rect">
            <a:avLst/>
          </a:prstGeom>
        </p:spPr>
        <p:txBody>
          <a:bodyPr vert="horz" lIns="92546" tIns="46273" rIns="92546" bIns="4627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2"/>
            <a:ext cx="3013763" cy="462042"/>
          </a:xfrm>
          <a:prstGeom prst="rect">
            <a:avLst/>
          </a:prstGeom>
        </p:spPr>
        <p:txBody>
          <a:bodyPr vert="horz" lIns="92546" tIns="46273" rIns="92546" bIns="46273" rtlCol="0" anchor="b"/>
          <a:lstStyle>
            <a:lvl1pPr algn="r">
              <a:defRPr sz="1200"/>
            </a:lvl1pPr>
          </a:lstStyle>
          <a:p>
            <a:fld id="{1160AA63-D39D-4B88-A4E6-BEEC6C696526}" type="slidenum">
              <a:rPr lang="en-US" smtClean="0"/>
              <a:pPr/>
              <a:t>‹#›</a:t>
            </a:fld>
            <a:endParaRPr lang="en-US" dirty="0"/>
          </a:p>
        </p:txBody>
      </p:sp>
    </p:spTree>
    <p:extLst>
      <p:ext uri="{BB962C8B-B14F-4D97-AF65-F5344CB8AC3E}">
        <p14:creationId xmlns:p14="http://schemas.microsoft.com/office/powerpoint/2010/main" val="42343084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60AA63-D39D-4B88-A4E6-BEEC6C696526}"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60AA63-D39D-4B88-A4E6-BEEC6C696526}" type="slidenum">
              <a:rPr lang="en-US" smtClean="0"/>
              <a:pPr/>
              <a:t>17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60AA63-D39D-4B88-A4E6-BEEC6C696526}"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400" dirty="0" smtClean="0"/>
              <a:t>6% increase in awards from FY11</a:t>
            </a:r>
          </a:p>
          <a:p>
            <a:pPr>
              <a:buFont typeface="Arial" pitchFamily="34" charset="0"/>
              <a:buNone/>
            </a:pPr>
            <a:endParaRPr lang="en-US" dirty="0" smtClean="0"/>
          </a:p>
          <a:p>
            <a:pPr lvl="1"/>
            <a:r>
              <a:rPr lang="en-US" sz="2400" dirty="0" smtClean="0"/>
              <a:t>Medicine:  proposals 547, $410M</a:t>
            </a:r>
          </a:p>
          <a:p>
            <a:pPr lvl="1"/>
            <a:r>
              <a:rPr lang="en-US" sz="2400" dirty="0" smtClean="0"/>
              <a:t>Medicine: award $112M</a:t>
            </a:r>
          </a:p>
          <a:p>
            <a:pPr>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1160AA63-D39D-4B88-A4E6-BEEC6C696526}"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AURA</a:t>
            </a:r>
            <a:r>
              <a:rPr lang="en-US" baseline="0" dirty="0" smtClean="0"/>
              <a:t>  = automating university-wide RA</a:t>
            </a:r>
            <a:endParaRPr lang="en-US" dirty="0"/>
          </a:p>
        </p:txBody>
      </p:sp>
      <p:sp>
        <p:nvSpPr>
          <p:cNvPr id="4" name="Slide Number Placeholder 3"/>
          <p:cNvSpPr>
            <a:spLocks noGrp="1"/>
          </p:cNvSpPr>
          <p:nvPr>
            <p:ph type="sldNum" sz="quarter" idx="10"/>
          </p:nvPr>
        </p:nvSpPr>
        <p:spPr/>
        <p:txBody>
          <a:bodyPr/>
          <a:lstStyle/>
          <a:p>
            <a:fld id="{1160AA63-D39D-4B88-A4E6-BEEC6C696526}"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60AA63-D39D-4B88-A4E6-BEEC6C696526}"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60AA63-D39D-4B88-A4E6-BEEC6C696526}"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Also with change</a:t>
            </a:r>
            <a:r>
              <a:rPr lang="en-US" baseline="0" dirty="0" smtClean="0"/>
              <a:t> management include BIS in change design to incorporate those enhancements in the ETLDW</a:t>
            </a:r>
            <a:endParaRPr lang="en-US" dirty="0"/>
          </a:p>
        </p:txBody>
      </p:sp>
      <p:sp>
        <p:nvSpPr>
          <p:cNvPr id="4" name="Slide Number Placeholder 3"/>
          <p:cNvSpPr>
            <a:spLocks noGrp="1"/>
          </p:cNvSpPr>
          <p:nvPr>
            <p:ph type="sldNum" sz="quarter" idx="10"/>
          </p:nvPr>
        </p:nvSpPr>
        <p:spPr/>
        <p:txBody>
          <a:bodyPr/>
          <a:lstStyle/>
          <a:p>
            <a:fld id="{1160AA63-D39D-4B88-A4E6-BEEC6C696526}" type="slidenum">
              <a:rPr lang="en-US" smtClean="0"/>
              <a:pPr/>
              <a:t>7</a:t>
            </a:fld>
            <a:endParaRPr lang="en-US" dirty="0"/>
          </a:p>
        </p:txBody>
      </p:sp>
    </p:spTree>
    <p:extLst>
      <p:ext uri="{BB962C8B-B14F-4D97-AF65-F5344CB8AC3E}">
        <p14:creationId xmlns:p14="http://schemas.microsoft.com/office/powerpoint/2010/main" val="1796112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 typeface="Arial" pitchFamily="34" charset="0"/>
              <a:buChar char="•"/>
            </a:pPr>
            <a:r>
              <a:rPr lang="en-US" dirty="0" smtClean="0"/>
              <a:t>Will some questions elicit multiple responses where you had expected a single data point? If so -&gt; your developer may need to add a bridge table to your data model to accommodate this</a:t>
            </a:r>
          </a:p>
          <a:p>
            <a:pPr lvl="0">
              <a:buFont typeface="Arial" pitchFamily="34" charset="0"/>
              <a:buChar char="•"/>
            </a:pPr>
            <a:r>
              <a:rPr lang="en-US" dirty="0" smtClean="0"/>
              <a:t>Cross-reference your reporting requirements with the specs -&gt; are all of the data elements you need being captured in the system?</a:t>
            </a:r>
          </a:p>
          <a:p>
            <a:endParaRPr lang="en-US" dirty="0"/>
          </a:p>
        </p:txBody>
      </p:sp>
      <p:sp>
        <p:nvSpPr>
          <p:cNvPr id="4" name="Slide Number Placeholder 3"/>
          <p:cNvSpPr>
            <a:spLocks noGrp="1"/>
          </p:cNvSpPr>
          <p:nvPr>
            <p:ph type="sldNum" sz="quarter" idx="10"/>
          </p:nvPr>
        </p:nvSpPr>
        <p:spPr/>
        <p:txBody>
          <a:bodyPr/>
          <a:lstStyle/>
          <a:p>
            <a:fld id="{1160AA63-D39D-4B88-A4E6-BEEC6C696526}"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60AA63-D39D-4B88-A4E6-BEEC6C696526}" type="slidenum">
              <a:rPr lang="en-US" smtClean="0"/>
              <a:pPr/>
              <a:t>14</a:t>
            </a:fld>
            <a:endParaRPr lang="en-US" dirty="0"/>
          </a:p>
        </p:txBody>
      </p:sp>
    </p:spTree>
    <p:extLst>
      <p:ext uri="{BB962C8B-B14F-4D97-AF65-F5344CB8AC3E}">
        <p14:creationId xmlns:p14="http://schemas.microsoft.com/office/powerpoint/2010/main" val="3496601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09B5AAA3-E55D-488C-AF8E-678CB3F8AEC3}" type="datetime1">
              <a:rPr lang="en-US" smtClean="0"/>
              <a:pPr/>
              <a:t>3/19/2013</a:t>
            </a:fld>
            <a:endParaRPr lang="en-US" dirty="0"/>
          </a:p>
        </p:txBody>
      </p:sp>
      <p:sp>
        <p:nvSpPr>
          <p:cNvPr id="17" name="Footer Placeholder 16"/>
          <p:cNvSpPr>
            <a:spLocks noGrp="1"/>
          </p:cNvSpPr>
          <p:nvPr>
            <p:ph type="ftr" sz="quarter" idx="11"/>
          </p:nvPr>
        </p:nvSpPr>
        <p:spPr>
          <a:xfrm>
            <a:off x="2898648" y="6355080"/>
            <a:ext cx="3474720" cy="365760"/>
          </a:xfrm>
        </p:spPr>
        <p:txBody>
          <a:bodyPr/>
          <a:lstStyle/>
          <a:p>
            <a:r>
              <a:rPr lang="en-US" dirty="0" smtClean="0"/>
              <a:t>Incorporating Data-Driven Decision-Making into Application Design</a:t>
            </a:r>
            <a:endParaRPr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7043AB51-E784-4720-87C0-A6E1CDA6DE7A}" type="slidenum">
              <a:rPr lang="en-US" smtClean="0"/>
              <a:pPr/>
              <a:t>‹#›</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139921A-F099-41C5-BDEF-C1B7CBBC3129}" type="datetime1">
              <a:rPr lang="en-US" smtClean="0"/>
              <a:pPr/>
              <a:t>3/19/2013</a:t>
            </a:fld>
            <a:endParaRPr lang="en-US" dirty="0"/>
          </a:p>
        </p:txBody>
      </p:sp>
      <p:sp>
        <p:nvSpPr>
          <p:cNvPr id="5" name="Footer Placeholder 4"/>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6" name="Slide Number Placeholder 5"/>
          <p:cNvSpPr>
            <a:spLocks noGrp="1"/>
          </p:cNvSpPr>
          <p:nvPr>
            <p:ph type="sldNum" sz="quarter" idx="12"/>
          </p:nvPr>
        </p:nvSpPr>
        <p:spPr/>
        <p:txBody>
          <a:bodyPr/>
          <a:lstStyle/>
          <a:p>
            <a:fld id="{7043AB51-E784-4720-87C0-A6E1CDA6DE7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BD28514-A568-4256-A286-E45925DD0B59}" type="datetime1">
              <a:rPr lang="en-US" smtClean="0"/>
              <a:pPr/>
              <a:t>3/19/2013</a:t>
            </a:fld>
            <a:endParaRPr lang="en-US" dirty="0"/>
          </a:p>
        </p:txBody>
      </p:sp>
      <p:sp>
        <p:nvSpPr>
          <p:cNvPr id="5" name="Footer Placeholder 4"/>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6" name="Slide Number Placeholder 5"/>
          <p:cNvSpPr>
            <a:spLocks noGrp="1"/>
          </p:cNvSpPr>
          <p:nvPr>
            <p:ph type="sldNum" sz="quarter" idx="12"/>
          </p:nvPr>
        </p:nvSpPr>
        <p:spPr/>
        <p:txBody>
          <a:bodyPr/>
          <a:lstStyle/>
          <a:p>
            <a:fld id="{7043AB51-E784-4720-87C0-A6E1CDA6DE7A}" type="slidenum">
              <a:rPr lang="en-US" smtClean="0"/>
              <a:pPr/>
              <a:t>‹#›</a:t>
            </a:fld>
            <a:endParaRPr lang="en-US"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D461D0E-2026-4813-BA9F-19344AF4A66B}" type="datetime1">
              <a:rPr lang="en-US" smtClean="0"/>
              <a:pPr/>
              <a:t>3/19/2013</a:t>
            </a:fld>
            <a:endParaRPr lang="en-US" dirty="0"/>
          </a:p>
        </p:txBody>
      </p:sp>
      <p:sp>
        <p:nvSpPr>
          <p:cNvPr id="5" name="Footer Placeholder 4"/>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6" name="Slide Number Placeholder 5"/>
          <p:cNvSpPr>
            <a:spLocks noGrp="1"/>
          </p:cNvSpPr>
          <p:nvPr>
            <p:ph type="sldNum" sz="quarter" idx="12"/>
          </p:nvPr>
        </p:nvSpPr>
        <p:spPr/>
        <p:txBody>
          <a:bodyPr/>
          <a:lstStyle/>
          <a:p>
            <a:fld id="{7043AB51-E784-4720-87C0-A6E1CDA6DE7A}" type="slidenum">
              <a:rPr lang="en-US" smtClean="0"/>
              <a:pPr/>
              <a:t>‹#›</a:t>
            </a:fld>
            <a:endParaRPr lang="en-US" dirty="0"/>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6BA3619-C4D7-42AA-8E6D-9006D4A09108}" type="datetime1">
              <a:rPr lang="en-US" smtClean="0"/>
              <a:pPr/>
              <a:t>3/19/2013</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r>
              <a:rPr lang="en-US" dirty="0" smtClean="0"/>
              <a:t>Incorporating Data-Driven Decision-Making into Application Design</a:t>
            </a:r>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7043AB51-E784-4720-87C0-A6E1CDA6DE7A}" type="slidenum">
              <a:rPr lang="en-US" smtClean="0"/>
              <a:pPr/>
              <a:t>‹#›</a:t>
            </a:fld>
            <a:endParaRPr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01B5230-7A26-4B8B-A218-F81B13046C65}" type="datetime1">
              <a:rPr lang="en-US" smtClean="0"/>
              <a:pPr/>
              <a:t>3/19/2013</a:t>
            </a:fld>
            <a:endParaRPr lang="en-US" dirty="0"/>
          </a:p>
        </p:txBody>
      </p:sp>
      <p:sp>
        <p:nvSpPr>
          <p:cNvPr id="6" name="Footer Placeholder 5"/>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7" name="Slide Number Placeholder 6"/>
          <p:cNvSpPr>
            <a:spLocks noGrp="1"/>
          </p:cNvSpPr>
          <p:nvPr>
            <p:ph type="sldNum" sz="quarter" idx="12"/>
          </p:nvPr>
        </p:nvSpPr>
        <p:spPr/>
        <p:txBody>
          <a:bodyPr/>
          <a:lstStyle/>
          <a:p>
            <a:fld id="{7043AB51-E784-4720-87C0-A6E1CDA6DE7A}" type="slidenum">
              <a:rPr lang="en-US" smtClean="0"/>
              <a:pPr/>
              <a:t>‹#›</a:t>
            </a:fld>
            <a:endParaRPr lang="en-US" dirty="0"/>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0108782-2FA0-40AB-B7B8-4C8AF15E3452}" type="datetime1">
              <a:rPr lang="en-US" smtClean="0"/>
              <a:pPr/>
              <a:t>3/19/2013</a:t>
            </a:fld>
            <a:endParaRPr lang="en-US" dirty="0"/>
          </a:p>
        </p:txBody>
      </p:sp>
      <p:sp>
        <p:nvSpPr>
          <p:cNvPr id="8" name="Footer Placeholder 7"/>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9" name="Slide Number Placeholder 8"/>
          <p:cNvSpPr>
            <a:spLocks noGrp="1"/>
          </p:cNvSpPr>
          <p:nvPr>
            <p:ph type="sldNum" sz="quarter" idx="12"/>
          </p:nvPr>
        </p:nvSpPr>
        <p:spPr/>
        <p:txBody>
          <a:bodyPr/>
          <a:lstStyle/>
          <a:p>
            <a:fld id="{7043AB51-E784-4720-87C0-A6E1CDA6DE7A}" type="slidenum">
              <a:rPr lang="en-US" smtClean="0"/>
              <a:pPr/>
              <a:t>‹#›</a:t>
            </a:fld>
            <a:endParaRPr lang="en-US" dirty="0"/>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5DC15B4-85D8-4D62-9888-1CF6857DE52D}" type="datetime1">
              <a:rPr lang="en-US" smtClean="0"/>
              <a:pPr/>
              <a:t>3/19/2013</a:t>
            </a:fld>
            <a:endParaRPr lang="en-US" dirty="0"/>
          </a:p>
        </p:txBody>
      </p:sp>
      <p:sp>
        <p:nvSpPr>
          <p:cNvPr id="4" name="Footer Placeholder 3"/>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5" name="Slide Number Placeholder 4"/>
          <p:cNvSpPr>
            <a:spLocks noGrp="1"/>
          </p:cNvSpPr>
          <p:nvPr>
            <p:ph type="sldNum" sz="quarter" idx="12"/>
          </p:nvPr>
        </p:nvSpPr>
        <p:spPr/>
        <p:txBody>
          <a:bodyPr/>
          <a:lstStyle/>
          <a:p>
            <a:fld id="{7043AB51-E784-4720-87C0-A6E1CDA6DE7A}" type="slidenum">
              <a:rPr lang="en-US" smtClean="0"/>
              <a:pPr/>
              <a:t>‹#›</a:t>
            </a:fld>
            <a:endParaRPr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99168F-13EB-49AC-A311-A33F1D4C58B5}" type="datetime1">
              <a:rPr lang="en-US" smtClean="0"/>
              <a:pPr/>
              <a:t>3/19/2013</a:t>
            </a:fld>
            <a:endParaRPr lang="en-US" dirty="0"/>
          </a:p>
        </p:txBody>
      </p:sp>
      <p:sp>
        <p:nvSpPr>
          <p:cNvPr id="3" name="Footer Placeholder 2"/>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a:t>
            </a:fld>
            <a:endParaRPr lang="en-US" dirty="0"/>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951B6B0-4923-4E34-A163-C0E7604F8CC2}" type="datetime1">
              <a:rPr lang="en-US" smtClean="0"/>
              <a:pPr/>
              <a:t>3/19/2013</a:t>
            </a:fld>
            <a:endParaRPr lang="en-US" dirty="0"/>
          </a:p>
        </p:txBody>
      </p:sp>
      <p:sp>
        <p:nvSpPr>
          <p:cNvPr id="6" name="Footer Placeholder 5"/>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7" name="Slide Number Placeholder 6"/>
          <p:cNvSpPr>
            <a:spLocks noGrp="1"/>
          </p:cNvSpPr>
          <p:nvPr>
            <p:ph type="sldNum" sz="quarter" idx="12"/>
          </p:nvPr>
        </p:nvSpPr>
        <p:spPr/>
        <p:txBody>
          <a:bodyPr/>
          <a:lstStyle/>
          <a:p>
            <a:fld id="{7043AB51-E784-4720-87C0-A6E1CDA6DE7A}"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A5E7A4D-4EF3-4928-B29D-E876E0E4CE5B}" type="datetime1">
              <a:rPr lang="en-US" smtClean="0"/>
              <a:pPr/>
              <a:t>3/19/2013</a:t>
            </a:fld>
            <a:endParaRPr lang="en-US" dirty="0"/>
          </a:p>
        </p:txBody>
      </p:sp>
      <p:sp>
        <p:nvSpPr>
          <p:cNvPr id="6" name="Footer Placeholder 5"/>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7" name="Slide Number Placeholder 6"/>
          <p:cNvSpPr>
            <a:spLocks noGrp="1"/>
          </p:cNvSpPr>
          <p:nvPr>
            <p:ph type="sldNum" sz="quarter" idx="12"/>
          </p:nvPr>
        </p:nvSpPr>
        <p:spPr/>
        <p:txBody>
          <a:bodyPr/>
          <a:lstStyle/>
          <a:p>
            <a:fld id="{7043AB51-E784-4720-87C0-A6E1CDA6DE7A}"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5733B71-AD28-478C-9A65-27B9114046E0}" type="datetime1">
              <a:rPr lang="en-US" smtClean="0"/>
              <a:pPr/>
              <a:t>3/19/2013</a:t>
            </a:fld>
            <a:endParaRPr lang="en-US" dirty="0"/>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dirty="0" smtClean="0"/>
              <a:t>Incorporating Data-Driven Decision-Making into Application Design</a:t>
            </a:r>
            <a:endParaRPr lang="en-US" dirty="0"/>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043AB51-E784-4720-87C0-A6E1CDA6DE7A}" type="slidenum">
              <a:rPr lang="en-US" smtClean="0"/>
              <a:pPr/>
              <a:t>‹#›</a:t>
            </a:fld>
            <a:endParaRPr lang="en-US" dirty="0"/>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audio" Target="file:///C:\Documents%20and%20Settings\kgriffin\Local%20Settings\Temporary%20Internet%20Files\Content.IE5\MT0XR73A\MS900388407%5b1%5d.wav" TargetMode="External"/><Relationship Id="rId5" Type="http://schemas.openxmlformats.org/officeDocument/2006/relationships/image" Target="../media/image5.png"/><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Incorporating Data-Driven Decision-Making into Application Design</a:t>
            </a:r>
          </a:p>
        </p:txBody>
      </p:sp>
      <p:sp>
        <p:nvSpPr>
          <p:cNvPr id="3" name="Subtitle 2"/>
          <p:cNvSpPr>
            <a:spLocks noGrp="1"/>
          </p:cNvSpPr>
          <p:nvPr>
            <p:ph type="subTitle" idx="1"/>
          </p:nvPr>
        </p:nvSpPr>
        <p:spPr>
          <a:xfrm>
            <a:off x="1219200" y="5029200"/>
            <a:ext cx="6858000" cy="838200"/>
          </a:xfrm>
        </p:spPr>
        <p:txBody>
          <a:bodyPr>
            <a:normAutofit fontScale="70000" lnSpcReduction="20000"/>
          </a:bodyPr>
          <a:lstStyle/>
          <a:p>
            <a:r>
              <a:rPr lang="en-US" dirty="0" smtClean="0"/>
              <a:t>Kim Griffin, Sr. BI Analyst</a:t>
            </a:r>
          </a:p>
          <a:p>
            <a:r>
              <a:rPr lang="en-US" dirty="0" smtClean="0"/>
              <a:t>Lauren Zajac, </a:t>
            </a:r>
            <a:r>
              <a:rPr lang="en-US" dirty="0"/>
              <a:t>Director of Pre and Post-Award </a:t>
            </a:r>
            <a:r>
              <a:rPr lang="en-US" dirty="0" smtClean="0"/>
              <a:t>Administration, Department of Medicine</a:t>
            </a:r>
          </a:p>
          <a:p>
            <a:r>
              <a:rPr lang="en-US" dirty="0" smtClean="0"/>
              <a:t>The University of Chicago</a:t>
            </a:r>
            <a:endParaRPr lang="en-US" dirty="0"/>
          </a:p>
        </p:txBody>
      </p:sp>
      <p:pic>
        <p:nvPicPr>
          <p:cNvPr id="4" name="Picture 3" descr="C:\Users\kgriffin\AppData\Local\Microsoft\Windows\Temporary Internet Files\Content.IE5\MS5J0ZSK\MP900406774[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01183" y="304800"/>
            <a:ext cx="2504661" cy="31315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Department of Medicine Perspective</a:t>
            </a:r>
            <a:endParaRPr lang="en-US" dirty="0"/>
          </a:p>
        </p:txBody>
      </p:sp>
      <p:sp>
        <p:nvSpPr>
          <p:cNvPr id="3" name="Footer Placeholder 2"/>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10</a:t>
            </a:fld>
            <a:endParaRPr lang="en-US" dirty="0"/>
          </a:p>
        </p:txBody>
      </p:sp>
      <p:sp>
        <p:nvSpPr>
          <p:cNvPr id="5" name="Content Placeholder 4"/>
          <p:cNvSpPr>
            <a:spLocks noGrp="1"/>
          </p:cNvSpPr>
          <p:nvPr>
            <p:ph sz="quarter" idx="1"/>
          </p:nvPr>
        </p:nvSpPr>
        <p:spPr/>
        <p:txBody>
          <a:bodyPr>
            <a:normAutofit/>
          </a:bodyPr>
          <a:lstStyle/>
          <a:p>
            <a:endParaRPr lang="en-US" dirty="0" smtClean="0"/>
          </a:p>
          <a:p>
            <a:r>
              <a:rPr lang="en-US" dirty="0" smtClean="0"/>
              <a:t>The “user” experience</a:t>
            </a:r>
          </a:p>
          <a:p>
            <a:pPr lvl="1"/>
            <a:r>
              <a:rPr lang="en-US" dirty="0" smtClean="0"/>
              <a:t>DOM is the largest department in the University, coordinating approximately </a:t>
            </a:r>
          </a:p>
          <a:p>
            <a:pPr lvl="2"/>
            <a:r>
              <a:rPr lang="en-US" dirty="0" smtClean="0"/>
              <a:t>80% of the Clinical Trials for the University </a:t>
            </a:r>
          </a:p>
          <a:p>
            <a:pPr lvl="2"/>
            <a:r>
              <a:rPr lang="en-US" sz="2100" dirty="0" smtClean="0"/>
              <a:t>547 proposals 547, totaling $410M last fiscal year</a:t>
            </a:r>
          </a:p>
          <a:p>
            <a:pPr lvl="2"/>
            <a:r>
              <a:rPr lang="en-US" sz="2100" dirty="0" smtClean="0"/>
              <a:t>$112M in awards last fiscal year</a:t>
            </a:r>
            <a:endParaRPr lang="en-US" dirty="0" smtClean="0"/>
          </a:p>
          <a:p>
            <a:endParaRPr lang="en-US" dirty="0"/>
          </a:p>
          <a:p>
            <a:r>
              <a:rPr lang="en-US" dirty="0" smtClean="0"/>
              <a:t>Or…You want to replace my Shadow System??</a:t>
            </a:r>
            <a:endParaRPr lang="en-US" dirty="0"/>
          </a:p>
        </p:txBody>
      </p:sp>
    </p:spTree>
    <p:extLst>
      <p:ext uri="{BB962C8B-B14F-4D97-AF65-F5344CB8AC3E}">
        <p14:creationId xmlns:p14="http://schemas.microsoft.com/office/powerpoint/2010/main" val="33213982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Department of Medicine Perspective</a:t>
            </a:r>
          </a:p>
        </p:txBody>
      </p:sp>
      <p:sp>
        <p:nvSpPr>
          <p:cNvPr id="3" name="Footer Placeholder 2"/>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11</a:t>
            </a:fld>
            <a:endParaRPr lang="en-US" dirty="0"/>
          </a:p>
        </p:txBody>
      </p:sp>
      <p:sp>
        <p:nvSpPr>
          <p:cNvPr id="5" name="Content Placeholder 4"/>
          <p:cNvSpPr>
            <a:spLocks noGrp="1"/>
          </p:cNvSpPr>
          <p:nvPr>
            <p:ph sz="quarter" idx="1"/>
          </p:nvPr>
        </p:nvSpPr>
        <p:spPr/>
        <p:txBody>
          <a:bodyPr/>
          <a:lstStyle/>
          <a:p>
            <a:endParaRPr lang="en-US" dirty="0" smtClean="0"/>
          </a:p>
          <a:p>
            <a:r>
              <a:rPr lang="en-US" dirty="0" smtClean="0"/>
              <a:t>In 2005 we worked with our in-house programming team to develop a web-based front-end, SQL back-end database to track our grants and contracts information</a:t>
            </a:r>
          </a:p>
          <a:p>
            <a:endParaRPr lang="en-US" dirty="0" smtClean="0"/>
          </a:p>
          <a:p>
            <a:r>
              <a:rPr lang="en-US" dirty="0" smtClean="0"/>
              <a:t>It wasn’t the most beautiful system (MAUVE??) but it allowed us to easily locate and edit records for our large portfolio.</a:t>
            </a:r>
          </a:p>
        </p:txBody>
      </p:sp>
    </p:spTree>
    <p:extLst>
      <p:ext uri="{BB962C8B-B14F-4D97-AF65-F5344CB8AC3E}">
        <p14:creationId xmlns:p14="http://schemas.microsoft.com/office/powerpoint/2010/main" val="39856301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3" name="Slide Number Placeholder 2"/>
          <p:cNvSpPr>
            <a:spLocks noGrp="1"/>
          </p:cNvSpPr>
          <p:nvPr>
            <p:ph type="sldNum" sz="quarter" idx="12"/>
          </p:nvPr>
        </p:nvSpPr>
        <p:spPr/>
        <p:txBody>
          <a:bodyPr/>
          <a:lstStyle/>
          <a:p>
            <a:fld id="{7043AB51-E784-4720-87C0-A6E1CDA6DE7A}" type="slidenum">
              <a:rPr lang="en-US" smtClean="0"/>
              <a:pPr/>
              <a:t>12</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75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277851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Department of Medicine Perspective</a:t>
            </a:r>
          </a:p>
        </p:txBody>
      </p:sp>
      <p:sp>
        <p:nvSpPr>
          <p:cNvPr id="3" name="Footer Placeholder 2"/>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13</a:t>
            </a:fld>
            <a:endParaRPr lang="en-US" dirty="0"/>
          </a:p>
        </p:txBody>
      </p:sp>
      <p:sp>
        <p:nvSpPr>
          <p:cNvPr id="5" name="Content Placeholder 4"/>
          <p:cNvSpPr>
            <a:spLocks noGrp="1"/>
          </p:cNvSpPr>
          <p:nvPr>
            <p:ph sz="quarter" idx="1"/>
          </p:nvPr>
        </p:nvSpPr>
        <p:spPr/>
        <p:txBody>
          <a:bodyPr/>
          <a:lstStyle/>
          <a:p>
            <a:r>
              <a:rPr lang="en-US" dirty="0" smtClean="0"/>
              <a:t>The system was also designed to provide a series of reports, that were </a:t>
            </a:r>
          </a:p>
          <a:p>
            <a:pPr lvl="1"/>
            <a:r>
              <a:rPr lang="en-US" dirty="0" smtClean="0"/>
              <a:t>very easy to run</a:t>
            </a:r>
          </a:p>
          <a:p>
            <a:pPr lvl="1"/>
            <a:r>
              <a:rPr lang="en-US" dirty="0" smtClean="0"/>
              <a:t>provide proposal and award information </a:t>
            </a:r>
          </a:p>
          <a:p>
            <a:pPr lvl="1"/>
            <a:r>
              <a:rPr lang="en-US" dirty="0" smtClean="0"/>
              <a:t>By section/subunit</a:t>
            </a:r>
            <a:r>
              <a:rPr lang="en-US" dirty="0"/>
              <a:t> </a:t>
            </a:r>
            <a:r>
              <a:rPr lang="en-US" dirty="0" smtClean="0"/>
              <a:t>of the Department or by Principal Investigator </a:t>
            </a:r>
          </a:p>
          <a:p>
            <a:pPr lvl="1"/>
            <a:r>
              <a:rPr lang="en-US" dirty="0" smtClean="0"/>
              <a:t>At a variety of time points (Monthly, Quarterly, Annually)  </a:t>
            </a:r>
          </a:p>
          <a:p>
            <a:pPr lvl="1"/>
            <a:endParaRPr lang="en-US" dirty="0"/>
          </a:p>
          <a:p>
            <a:r>
              <a:rPr lang="en-US" dirty="0" smtClean="0"/>
              <a:t>We also linked in financial data to demonstrate the earnings for some of our milestone-based contracts/clinical trials</a:t>
            </a:r>
          </a:p>
          <a:p>
            <a:pPr marL="0" indent="0">
              <a:buNone/>
            </a:pPr>
            <a:endParaRPr lang="en-US" dirty="0" smtClean="0"/>
          </a:p>
        </p:txBody>
      </p:sp>
    </p:spTree>
    <p:extLst>
      <p:ext uri="{BB962C8B-B14F-4D97-AF65-F5344CB8AC3E}">
        <p14:creationId xmlns:p14="http://schemas.microsoft.com/office/powerpoint/2010/main" val="5314876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3" name="Slide Number Placeholder 2"/>
          <p:cNvSpPr>
            <a:spLocks noGrp="1"/>
          </p:cNvSpPr>
          <p:nvPr>
            <p:ph type="sldNum" sz="quarter" idx="12"/>
          </p:nvPr>
        </p:nvSpPr>
        <p:spPr/>
        <p:txBody>
          <a:bodyPr/>
          <a:lstStyle/>
          <a:p>
            <a:fld id="{7043AB51-E784-4720-87C0-A6E1CDA6DE7A}" type="slidenum">
              <a:rPr lang="en-US" smtClean="0"/>
              <a:pPr/>
              <a:t>14</a:t>
            </a:fld>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89896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676110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Department of Medicine Perspective</a:t>
            </a:r>
          </a:p>
        </p:txBody>
      </p:sp>
      <p:sp>
        <p:nvSpPr>
          <p:cNvPr id="3" name="Footer Placeholder 2"/>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15</a:t>
            </a:fld>
            <a:endParaRPr lang="en-US" dirty="0"/>
          </a:p>
        </p:txBody>
      </p:sp>
      <p:sp>
        <p:nvSpPr>
          <p:cNvPr id="5" name="Content Placeholder 4"/>
          <p:cNvSpPr>
            <a:spLocks noGrp="1"/>
          </p:cNvSpPr>
          <p:nvPr>
            <p:ph sz="quarter" idx="1"/>
          </p:nvPr>
        </p:nvSpPr>
        <p:spPr/>
        <p:txBody>
          <a:bodyPr/>
          <a:lstStyle/>
          <a:p>
            <a:r>
              <a:rPr lang="en-US" dirty="0" smtClean="0"/>
              <a:t>Yes we loved our shadow system, but we had some limitations:</a:t>
            </a:r>
          </a:p>
          <a:p>
            <a:pPr lvl="1"/>
            <a:r>
              <a:rPr lang="en-US" dirty="0" smtClean="0"/>
              <a:t>static database, and it was only available within our Department  </a:t>
            </a:r>
            <a:endParaRPr lang="en-US" dirty="0"/>
          </a:p>
          <a:p>
            <a:pPr lvl="1"/>
            <a:r>
              <a:rPr lang="en-US" dirty="0" smtClean="0"/>
              <a:t>lacked security-anyone who has access can not only see everything-they can also edit everything! </a:t>
            </a:r>
          </a:p>
          <a:p>
            <a:pPr lvl="1"/>
            <a:r>
              <a:rPr lang="en-US" dirty="0" smtClean="0"/>
              <a:t>unavailable to assist with System-to-System submissions (Dreaded Double Data Entry)</a:t>
            </a:r>
          </a:p>
          <a:p>
            <a:pPr lvl="1"/>
            <a:endParaRPr lang="en-US" dirty="0"/>
          </a:p>
          <a:p>
            <a:pPr lvl="1"/>
            <a:endParaRPr lang="en-US" dirty="0" smtClean="0"/>
          </a:p>
          <a:p>
            <a:pPr lvl="1"/>
            <a:r>
              <a:rPr lang="en-US" dirty="0" smtClean="0"/>
              <a:t>So…we were ready to help participate in the AURA design sessions</a:t>
            </a:r>
          </a:p>
          <a:p>
            <a:pPr marL="274320" lvl="1" indent="0">
              <a:buNone/>
            </a:pPr>
            <a:endParaRPr lang="en-US" dirty="0" smtClean="0"/>
          </a:p>
          <a:p>
            <a:endParaRPr lang="en-US" dirty="0"/>
          </a:p>
        </p:txBody>
      </p:sp>
    </p:spTree>
    <p:extLst>
      <p:ext uri="{BB962C8B-B14F-4D97-AF65-F5344CB8AC3E}">
        <p14:creationId xmlns:p14="http://schemas.microsoft.com/office/powerpoint/2010/main" val="22196513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Department of Medicine Perspective</a:t>
            </a:r>
          </a:p>
        </p:txBody>
      </p:sp>
      <p:sp>
        <p:nvSpPr>
          <p:cNvPr id="3" name="Footer Placeholder 2"/>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16</a:t>
            </a:fld>
            <a:endParaRPr lang="en-US" dirty="0"/>
          </a:p>
        </p:txBody>
      </p:sp>
      <p:pic>
        <p:nvPicPr>
          <p:cNvPr id="4098" name="Picture 2" descr="C:\Documents and Settings\lzajac\Local Settings\Temporary Internet Files\Content.IE5\UFSQVYGQ\MC900320160[1].wmf"/>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1752600"/>
            <a:ext cx="5375088" cy="3636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42851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 Environment</a:t>
            </a:r>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17</a:t>
            </a:fld>
            <a:endParaRPr lang="en-US" dirty="0"/>
          </a:p>
        </p:txBody>
      </p:sp>
      <p:sp>
        <p:nvSpPr>
          <p:cNvPr id="5" name="Footer Placeholder 4"/>
          <p:cNvSpPr>
            <a:spLocks noGrp="1"/>
          </p:cNvSpPr>
          <p:nvPr>
            <p:ph type="ftr" sz="quarter" idx="11"/>
          </p:nvPr>
        </p:nvSpPr>
        <p:spPr/>
        <p:txBody>
          <a:bodyPr/>
          <a:lstStyle/>
          <a:p>
            <a:r>
              <a:rPr lang="en-US" dirty="0" smtClean="0"/>
              <a:t>Incorporating Data-Driven Decision-Making into Application Design</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143000"/>
            <a:ext cx="7098292" cy="4350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379048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Department of Medicine Perspective</a:t>
            </a:r>
          </a:p>
        </p:txBody>
      </p:sp>
      <p:sp>
        <p:nvSpPr>
          <p:cNvPr id="3" name="Footer Placeholder 2"/>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18</a:t>
            </a:fld>
            <a:endParaRPr lang="en-US" dirty="0"/>
          </a:p>
        </p:txBody>
      </p:sp>
      <p:sp>
        <p:nvSpPr>
          <p:cNvPr id="5" name="Content Placeholder 4"/>
          <p:cNvSpPr>
            <a:spLocks noGrp="1"/>
          </p:cNvSpPr>
          <p:nvPr>
            <p:ph sz="quarter" idx="1"/>
          </p:nvPr>
        </p:nvSpPr>
        <p:spPr/>
        <p:txBody>
          <a:bodyPr/>
          <a:lstStyle/>
          <a:p>
            <a:r>
              <a:rPr lang="en-US" dirty="0" smtClean="0"/>
              <a:t>Our goal-to surpass the reporting needs available in our shadow system (while taking advantage of the new functionality available in AURA)</a:t>
            </a:r>
          </a:p>
          <a:p>
            <a:r>
              <a:rPr lang="en-US" dirty="0" smtClean="0"/>
              <a:t>We were active participants in all phases of the design sessions, and are very happy with all of the reporting capabilities of AURA.</a:t>
            </a:r>
          </a:p>
          <a:p>
            <a:r>
              <a:rPr lang="en-US" dirty="0" smtClean="0"/>
              <a:t>We now use our shadow system only as a way to “audit” the AURA reports.</a:t>
            </a:r>
          </a:p>
          <a:p>
            <a:endParaRPr lang="en-US" dirty="0"/>
          </a:p>
        </p:txBody>
      </p:sp>
    </p:spTree>
    <p:extLst>
      <p:ext uri="{BB962C8B-B14F-4D97-AF65-F5344CB8AC3E}">
        <p14:creationId xmlns:p14="http://schemas.microsoft.com/office/powerpoint/2010/main" val="18999995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The Department of Medicine Perspective</a:t>
            </a:r>
          </a:p>
        </p:txBody>
      </p:sp>
      <p:sp>
        <p:nvSpPr>
          <p:cNvPr id="2" name="Footer Placeholder 1"/>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3" name="Slide Number Placeholder 2"/>
          <p:cNvSpPr>
            <a:spLocks noGrp="1"/>
          </p:cNvSpPr>
          <p:nvPr>
            <p:ph type="sldNum" sz="quarter" idx="12"/>
          </p:nvPr>
        </p:nvSpPr>
        <p:spPr/>
        <p:txBody>
          <a:bodyPr/>
          <a:lstStyle/>
          <a:p>
            <a:fld id="{7043AB51-E784-4720-87C0-A6E1CDA6DE7A}" type="slidenum">
              <a:rPr lang="en-US" smtClean="0"/>
              <a:pPr/>
              <a:t>19</a:t>
            </a:fld>
            <a:endParaRPr lang="en-US" dirty="0"/>
          </a:p>
        </p:txBody>
      </p:sp>
      <p:sp>
        <p:nvSpPr>
          <p:cNvPr id="7" name="Content Placeholder 6"/>
          <p:cNvSpPr>
            <a:spLocks noGrp="1"/>
          </p:cNvSpPr>
          <p:nvPr>
            <p:ph sz="quarter" idx="1"/>
          </p:nvPr>
        </p:nvSpPr>
        <p:spPr/>
        <p:txBody>
          <a:bodyPr/>
          <a:lstStyle/>
          <a:p>
            <a:r>
              <a:rPr lang="en-US" dirty="0" smtClean="0"/>
              <a:t>Helpful Reports</a:t>
            </a:r>
          </a:p>
          <a:p>
            <a:pPr lvl="1"/>
            <a:r>
              <a:rPr lang="en-US" dirty="0" smtClean="0"/>
              <a:t>GR-101 Current and Pending Individual:</a:t>
            </a:r>
          </a:p>
          <a:p>
            <a:pPr lvl="2"/>
            <a:r>
              <a:rPr lang="en-US" dirty="0"/>
              <a:t>Displays a list of all proposals currently pending and awards currently active for specified project personnel name(s). </a:t>
            </a:r>
            <a:endParaRPr lang="en-US" dirty="0" smtClean="0"/>
          </a:p>
          <a:p>
            <a:pPr lvl="2"/>
            <a:r>
              <a:rPr lang="en-US" dirty="0" smtClean="0"/>
              <a:t>We not only use this on a regular basis to “audit” our Agency-required Other Support pages, we also use this to ensure that all records are closed or transferred when we have a faculty member leave the U of C</a:t>
            </a:r>
          </a:p>
          <a:p>
            <a:pPr lvl="1"/>
            <a:r>
              <a:rPr lang="en-US" dirty="0" smtClean="0"/>
              <a:t>GR-102 Current and Pending Unit</a:t>
            </a:r>
          </a:p>
          <a:p>
            <a:pPr lvl="2"/>
            <a:r>
              <a:rPr lang="en-US" dirty="0"/>
              <a:t>Displays a list of proposals currently pending and awards currently active for specified university organization </a:t>
            </a:r>
            <a:r>
              <a:rPr lang="en-US" dirty="0" smtClean="0"/>
              <a:t>unit</a:t>
            </a:r>
          </a:p>
          <a:p>
            <a:pPr lvl="2"/>
            <a:r>
              <a:rPr lang="en-US" dirty="0" smtClean="0"/>
              <a:t>We run this report for the Section administrators to keep them informed of the activity for their area.</a:t>
            </a:r>
            <a:endParaRPr lang="en-US" dirty="0"/>
          </a:p>
        </p:txBody>
      </p:sp>
    </p:spTree>
    <p:extLst>
      <p:ext uri="{BB962C8B-B14F-4D97-AF65-F5344CB8AC3E}">
        <p14:creationId xmlns:p14="http://schemas.microsoft.com/office/powerpoint/2010/main" val="1612496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
          </p:nvPr>
        </p:nvSpPr>
        <p:spPr>
          <a:xfrm>
            <a:off x="457200" y="1219200"/>
            <a:ext cx="8229600" cy="4191000"/>
          </a:xfrm>
        </p:spPr>
        <p:txBody>
          <a:bodyPr>
            <a:normAutofit/>
          </a:bodyPr>
          <a:lstStyle/>
          <a:p>
            <a:r>
              <a:rPr lang="en-US" sz="2800" dirty="0" smtClean="0"/>
              <a:t>The University of Chicago implemented an automated research administration system in late June 2011</a:t>
            </a:r>
          </a:p>
          <a:p>
            <a:r>
              <a:rPr lang="en-US" sz="2800" dirty="0" smtClean="0"/>
              <a:t>A team of 3 from the BIS group designed and built a reporting environment that went live just 2 weeks later</a:t>
            </a:r>
          </a:p>
          <a:p>
            <a:r>
              <a:rPr lang="en-US" sz="2800" dirty="0" smtClean="0"/>
              <a:t>Today we’ll share our experiences of working with end users such as Lauren Zajac from the Department of Medicine during the design phase to look ahead to incorporate data-driven decision needs into our design</a:t>
            </a:r>
          </a:p>
          <a:p>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2</a:t>
            </a:fld>
            <a:endParaRPr lang="en-US" dirty="0"/>
          </a:p>
        </p:txBody>
      </p:sp>
      <p:sp>
        <p:nvSpPr>
          <p:cNvPr id="5" name="Footer Placeholder 4"/>
          <p:cNvSpPr>
            <a:spLocks noGrp="1"/>
          </p:cNvSpPr>
          <p:nvPr>
            <p:ph type="ftr" sz="quarter" idx="11"/>
          </p:nvPr>
        </p:nvSpPr>
        <p:spPr/>
        <p:txBody>
          <a:bodyPr/>
          <a:lstStyle/>
          <a:p>
            <a:r>
              <a:rPr lang="en-US" dirty="0" smtClean="0"/>
              <a:t>Incorporating Data-Driven Decision-Making into Application Design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The Department of Medicine Perspective</a:t>
            </a:r>
          </a:p>
        </p:txBody>
      </p:sp>
      <p:sp>
        <p:nvSpPr>
          <p:cNvPr id="2" name="Footer Placeholder 1"/>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3" name="Slide Number Placeholder 2"/>
          <p:cNvSpPr>
            <a:spLocks noGrp="1"/>
          </p:cNvSpPr>
          <p:nvPr>
            <p:ph type="sldNum" sz="quarter" idx="12"/>
          </p:nvPr>
        </p:nvSpPr>
        <p:spPr/>
        <p:txBody>
          <a:bodyPr/>
          <a:lstStyle/>
          <a:p>
            <a:fld id="{7043AB51-E784-4720-87C0-A6E1CDA6DE7A}" type="slidenum">
              <a:rPr lang="en-US" smtClean="0"/>
              <a:pPr/>
              <a:t>20</a:t>
            </a:fld>
            <a:endParaRPr lang="en-US" dirty="0"/>
          </a:p>
        </p:txBody>
      </p:sp>
      <p:sp>
        <p:nvSpPr>
          <p:cNvPr id="7" name="Content Placeholder 6"/>
          <p:cNvSpPr>
            <a:spLocks noGrp="1"/>
          </p:cNvSpPr>
          <p:nvPr>
            <p:ph sz="quarter" idx="1"/>
          </p:nvPr>
        </p:nvSpPr>
        <p:spPr/>
        <p:txBody>
          <a:bodyPr/>
          <a:lstStyle/>
          <a:p>
            <a:r>
              <a:rPr lang="en-US" dirty="0" smtClean="0"/>
              <a:t>Helpful Reports (con’t)</a:t>
            </a:r>
          </a:p>
          <a:p>
            <a:pPr lvl="1"/>
            <a:r>
              <a:rPr lang="en-US" dirty="0" smtClean="0"/>
              <a:t>GR-201</a:t>
            </a:r>
          </a:p>
          <a:p>
            <a:pPr lvl="2"/>
            <a:r>
              <a:rPr lang="en-US" dirty="0"/>
              <a:t>Displays a list with basic attributes of all proposals submitted and awards distributed by URA during the time range </a:t>
            </a:r>
            <a:r>
              <a:rPr lang="en-US" dirty="0" smtClean="0"/>
              <a:t>specified</a:t>
            </a:r>
          </a:p>
          <a:p>
            <a:pPr lvl="2"/>
            <a:r>
              <a:rPr lang="en-US" dirty="0" smtClean="0"/>
              <a:t>This report is critical for the compilation of data for our annual report, as we are able to segregate the data by fiscal year</a:t>
            </a:r>
          </a:p>
          <a:p>
            <a:pPr lvl="1"/>
            <a:r>
              <a:rPr lang="en-US" dirty="0" smtClean="0"/>
              <a:t>GR-400 Proposal Success Rate:</a:t>
            </a:r>
          </a:p>
          <a:p>
            <a:pPr lvl="2"/>
            <a:r>
              <a:rPr lang="en-US" dirty="0"/>
              <a:t>Calculates the proposal success rate for the proposals submitted during the selected date range. Displays the success rate by number of awards, and by amount of awards. Given the average life cycle of a proposal, it is recommended to search for a range of proposal submission dates ending at least 18 months prior to the current </a:t>
            </a:r>
            <a:r>
              <a:rPr lang="en-US" dirty="0" smtClean="0"/>
              <a:t>date</a:t>
            </a:r>
          </a:p>
        </p:txBody>
      </p:sp>
    </p:spTree>
    <p:extLst>
      <p:ext uri="{BB962C8B-B14F-4D97-AF65-F5344CB8AC3E}">
        <p14:creationId xmlns:p14="http://schemas.microsoft.com/office/powerpoint/2010/main" val="26927338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The Department of Medicine Perspective</a:t>
            </a:r>
          </a:p>
        </p:txBody>
      </p:sp>
      <p:sp>
        <p:nvSpPr>
          <p:cNvPr id="2" name="Footer Placeholder 1"/>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3" name="Slide Number Placeholder 2"/>
          <p:cNvSpPr>
            <a:spLocks noGrp="1"/>
          </p:cNvSpPr>
          <p:nvPr>
            <p:ph type="sldNum" sz="quarter" idx="12"/>
          </p:nvPr>
        </p:nvSpPr>
        <p:spPr/>
        <p:txBody>
          <a:bodyPr/>
          <a:lstStyle/>
          <a:p>
            <a:fld id="{7043AB51-E784-4720-87C0-A6E1CDA6DE7A}" type="slidenum">
              <a:rPr lang="en-US" smtClean="0"/>
              <a:pPr/>
              <a:t>21</a:t>
            </a:fld>
            <a:endParaRPr lang="en-US" dirty="0"/>
          </a:p>
        </p:txBody>
      </p:sp>
      <p:sp>
        <p:nvSpPr>
          <p:cNvPr id="7" name="Content Placeholder 6"/>
          <p:cNvSpPr>
            <a:spLocks noGrp="1"/>
          </p:cNvSpPr>
          <p:nvPr>
            <p:ph sz="quarter" idx="1"/>
          </p:nvPr>
        </p:nvSpPr>
        <p:spPr/>
        <p:txBody>
          <a:bodyPr/>
          <a:lstStyle/>
          <a:p>
            <a:r>
              <a:rPr lang="en-US" dirty="0" smtClean="0"/>
              <a:t>Helpful Reports (con’t)</a:t>
            </a:r>
          </a:p>
          <a:p>
            <a:pPr lvl="1"/>
            <a:r>
              <a:rPr lang="en-US" dirty="0" smtClean="0"/>
              <a:t>GR-901 Weekly Awards Distributed</a:t>
            </a:r>
          </a:p>
          <a:p>
            <a:pPr lvl="2"/>
            <a:r>
              <a:rPr lang="en-US" dirty="0" smtClean="0"/>
              <a:t>Displays a list of awards distributed in the prior week, and a list of awards still in process</a:t>
            </a:r>
          </a:p>
          <a:p>
            <a:pPr lvl="2"/>
            <a:r>
              <a:rPr lang="en-US" dirty="0" smtClean="0"/>
              <a:t>This is a weekly feed that is sent to a number of recipients</a:t>
            </a:r>
          </a:p>
          <a:p>
            <a:pPr lvl="2"/>
            <a:r>
              <a:rPr lang="en-US" dirty="0" smtClean="0"/>
              <a:t>This report is critical as we not only use it to measure that awards are processed in a timely fashion, but also to ensure that Principal Investigators  get “credit” on our intranet for new awards.</a:t>
            </a:r>
            <a:br>
              <a:rPr lang="en-US" dirty="0" smtClean="0"/>
            </a:br>
            <a:r>
              <a:rPr lang="en-US" dirty="0" smtClean="0"/>
              <a:t> </a:t>
            </a:r>
          </a:p>
        </p:txBody>
      </p:sp>
    </p:spTree>
    <p:extLst>
      <p:ext uri="{BB962C8B-B14F-4D97-AF65-F5344CB8AC3E}">
        <p14:creationId xmlns:p14="http://schemas.microsoft.com/office/powerpoint/2010/main" val="4123694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sz="quarter" idx="1"/>
          </p:nvPr>
        </p:nvSpPr>
        <p:spPr>
          <a:xfrm>
            <a:off x="990600" y="1600200"/>
            <a:ext cx="7696200" cy="4556760"/>
          </a:xfrm>
        </p:spPr>
        <p:txBody>
          <a:bodyPr>
            <a:normAutofit/>
          </a:bodyPr>
          <a:lstStyle/>
          <a:p>
            <a:r>
              <a:rPr lang="en-US" sz="2800" dirty="0" smtClean="0"/>
              <a:t>The University of Chicago</a:t>
            </a:r>
          </a:p>
          <a:p>
            <a:pPr lvl="1"/>
            <a:r>
              <a:rPr lang="en-US" sz="2400" dirty="0" smtClean="0"/>
              <a:t>5,300+ undergraduates</a:t>
            </a:r>
          </a:p>
          <a:p>
            <a:pPr lvl="1"/>
            <a:r>
              <a:rPr lang="en-US" sz="2400" dirty="0" smtClean="0"/>
              <a:t>10,000+ graduate/professional students</a:t>
            </a:r>
          </a:p>
          <a:p>
            <a:pPr lvl="1"/>
            <a:r>
              <a:rPr lang="en-US" sz="2400" dirty="0" smtClean="0"/>
              <a:t> 2,200+ faculty and academic </a:t>
            </a:r>
          </a:p>
          <a:p>
            <a:pPr marL="274320" lvl="1" indent="0">
              <a:buNone/>
            </a:pPr>
            <a:r>
              <a:rPr lang="en-US" sz="2400" dirty="0"/>
              <a:t>	</a:t>
            </a:r>
            <a:r>
              <a:rPr lang="en-US" sz="2400" dirty="0" smtClean="0"/>
              <a:t>personnel</a:t>
            </a:r>
          </a:p>
          <a:p>
            <a:pPr lvl="1"/>
            <a:r>
              <a:rPr lang="en-US" sz="2400" dirty="0" smtClean="0"/>
              <a:t>FY2012:  2,200 proposals </a:t>
            </a:r>
            <a:r>
              <a:rPr lang="en-US" sz="2400" dirty="0" smtClean="0">
                <a:sym typeface="Symbol"/>
              </a:rPr>
              <a:t></a:t>
            </a:r>
            <a:r>
              <a:rPr lang="en-US" sz="2400" dirty="0" smtClean="0"/>
              <a:t> $1.7 Billion</a:t>
            </a:r>
          </a:p>
          <a:p>
            <a:pPr lvl="1"/>
            <a:r>
              <a:rPr lang="en-US" sz="2400" dirty="0" smtClean="0"/>
              <a:t>FY2012: 1800 awards </a:t>
            </a:r>
            <a:r>
              <a:rPr lang="en-US" sz="2400" dirty="0" smtClean="0">
                <a:sym typeface="Symbol"/>
              </a:rPr>
              <a:t></a:t>
            </a:r>
            <a:r>
              <a:rPr lang="en-US" sz="2400" dirty="0">
                <a:sym typeface="Symbol"/>
              </a:rPr>
              <a:t> </a:t>
            </a:r>
            <a:r>
              <a:rPr lang="en-US" sz="2400" dirty="0" smtClean="0"/>
              <a:t>$488M</a:t>
            </a:r>
          </a:p>
          <a:p>
            <a:pPr lvl="1"/>
            <a:r>
              <a:rPr lang="en-US" sz="2400" dirty="0" smtClean="0"/>
              <a:t>FY2012: expenditures </a:t>
            </a:r>
            <a:r>
              <a:rPr lang="en-US" sz="2400" dirty="0">
                <a:sym typeface="Symbol"/>
              </a:rPr>
              <a:t> </a:t>
            </a:r>
            <a:r>
              <a:rPr lang="en-US" sz="2400" dirty="0" smtClean="0"/>
              <a:t>$435M</a:t>
            </a:r>
          </a:p>
          <a:p>
            <a:pPr marL="0" indent="0">
              <a:buNone/>
            </a:pPr>
            <a:endParaRPr lang="en-US" sz="2700" dirty="0" smtClean="0"/>
          </a:p>
          <a:p>
            <a:pPr marL="274320" lvl="1" indent="0">
              <a:buNone/>
            </a:pPr>
            <a:endParaRPr lang="en-US" sz="2400" dirty="0" smtClean="0"/>
          </a:p>
        </p:txBody>
      </p:sp>
      <p:sp>
        <p:nvSpPr>
          <p:cNvPr id="4" name="Slide Number Placeholder 3"/>
          <p:cNvSpPr>
            <a:spLocks noGrp="1"/>
          </p:cNvSpPr>
          <p:nvPr>
            <p:ph type="sldNum" sz="quarter" idx="12"/>
          </p:nvPr>
        </p:nvSpPr>
        <p:spPr/>
        <p:txBody>
          <a:bodyPr/>
          <a:lstStyle/>
          <a:p>
            <a:fld id="{7043AB51-E784-4720-87C0-A6E1CDA6DE7A}" type="slidenum">
              <a:rPr lang="en-US" smtClean="0"/>
              <a:pPr/>
              <a:t>3</a:t>
            </a:fld>
            <a:endParaRPr lang="en-US" dirty="0"/>
          </a:p>
        </p:txBody>
      </p:sp>
      <p:sp>
        <p:nvSpPr>
          <p:cNvPr id="5" name="Footer Placeholder 4"/>
          <p:cNvSpPr>
            <a:spLocks noGrp="1"/>
          </p:cNvSpPr>
          <p:nvPr>
            <p:ph type="ftr" sz="quarter" idx="11"/>
          </p:nvPr>
        </p:nvSpPr>
        <p:spPr/>
        <p:txBody>
          <a:bodyPr/>
          <a:lstStyle/>
          <a:p>
            <a:r>
              <a:rPr lang="en-US" dirty="0" smtClean="0"/>
              <a:t>Incorporating Data-Driven Decisions into Application Design</a:t>
            </a:r>
            <a:endParaRPr lang="en-US" dirty="0"/>
          </a:p>
        </p:txBody>
      </p:sp>
      <p:pic>
        <p:nvPicPr>
          <p:cNvPr id="33794" name="Picture 2" descr="campus building"/>
          <p:cNvPicPr>
            <a:picLocks noChangeAspect="1" noChangeArrowheads="1"/>
          </p:cNvPicPr>
          <p:nvPr/>
        </p:nvPicPr>
        <p:blipFill>
          <a:blip r:embed="rId3" cstate="print"/>
          <a:srcRect/>
          <a:stretch>
            <a:fillRect/>
          </a:stretch>
        </p:blipFill>
        <p:spPr bwMode="auto">
          <a:xfrm>
            <a:off x="7346272" y="1524000"/>
            <a:ext cx="1304925" cy="3276601"/>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sz="quarter" idx="1"/>
          </p:nvPr>
        </p:nvSpPr>
        <p:spPr>
          <a:xfrm>
            <a:off x="2133600" y="1295400"/>
            <a:ext cx="7010400" cy="4861560"/>
          </a:xfrm>
        </p:spPr>
        <p:txBody>
          <a:bodyPr>
            <a:normAutofit/>
          </a:bodyPr>
          <a:lstStyle/>
          <a:p>
            <a:pPr lvl="0">
              <a:buClr>
                <a:srgbClr val="922122"/>
              </a:buClr>
            </a:pPr>
            <a:r>
              <a:rPr lang="en-US" sz="2400" dirty="0" smtClean="0">
                <a:solidFill>
                  <a:prstClr val="black"/>
                </a:solidFill>
              </a:rPr>
              <a:t>AURA, the new electronic research admin system</a:t>
            </a:r>
          </a:p>
          <a:p>
            <a:pPr lvl="1">
              <a:buClr>
                <a:srgbClr val="922122"/>
              </a:buClr>
            </a:pPr>
            <a:r>
              <a:rPr lang="en-US" sz="2400" dirty="0" smtClean="0">
                <a:solidFill>
                  <a:prstClr val="black"/>
                </a:solidFill>
              </a:rPr>
              <a:t>Includes a companion data warehouse and reporting environment </a:t>
            </a:r>
          </a:p>
          <a:p>
            <a:pPr lvl="1">
              <a:buClr>
                <a:srgbClr val="922122"/>
              </a:buClr>
            </a:pPr>
            <a:r>
              <a:rPr lang="en-US" sz="2400" dirty="0" smtClean="0">
                <a:solidFill>
                  <a:prstClr val="black"/>
                </a:solidFill>
              </a:rPr>
              <a:t>More than a dozen pre-built reports, along with an ad hoc query building tool</a:t>
            </a:r>
          </a:p>
          <a:p>
            <a:pPr>
              <a:buNone/>
            </a:pPr>
            <a:endParaRPr lang="en-US" sz="2400" dirty="0" smtClean="0"/>
          </a:p>
          <a:p>
            <a:endParaRPr lang="en-US" sz="2400"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4</a:t>
            </a:fld>
            <a:endParaRPr lang="en-US" dirty="0"/>
          </a:p>
        </p:txBody>
      </p:sp>
      <p:sp>
        <p:nvSpPr>
          <p:cNvPr id="5" name="Footer Placeholder 4"/>
          <p:cNvSpPr>
            <a:spLocks noGrp="1"/>
          </p:cNvSpPr>
          <p:nvPr>
            <p:ph type="ftr" sz="quarter" idx="11"/>
          </p:nvPr>
        </p:nvSpPr>
        <p:spPr/>
        <p:txBody>
          <a:bodyPr/>
          <a:lstStyle/>
          <a:p>
            <a:r>
              <a:rPr lang="en-US" dirty="0" smtClean="0"/>
              <a:t>Incorporating Data-Driven Decision-Making into Application Design</a:t>
            </a:r>
            <a:endParaRPr lang="en-US" dirty="0"/>
          </a:p>
        </p:txBody>
      </p:sp>
      <p:pic>
        <p:nvPicPr>
          <p:cNvPr id="31745" name="Picture 1" descr="C:\Documents and Settings\kgriffin\Local Settings\Temporary Internet Files\Content.IE5\MT0XR73A\MC900188067[1].wmf"/>
          <p:cNvPicPr>
            <a:picLocks noChangeAspect="1" noChangeArrowheads="1"/>
          </p:cNvPicPr>
          <p:nvPr/>
        </p:nvPicPr>
        <p:blipFill>
          <a:blip r:embed="rId4" cstate="print"/>
          <a:srcRect/>
          <a:stretch>
            <a:fillRect/>
          </a:stretch>
        </p:blipFill>
        <p:spPr bwMode="auto">
          <a:xfrm>
            <a:off x="533400" y="2057400"/>
            <a:ext cx="1580998" cy="1836115"/>
          </a:xfrm>
          <a:prstGeom prst="rect">
            <a:avLst/>
          </a:prstGeom>
          <a:noFill/>
        </p:spPr>
      </p:pic>
      <p:pic>
        <p:nvPicPr>
          <p:cNvPr id="9" name="MS900388407[1].wav">
            <a:hlinkClick r:id="" action="ppaction://media"/>
          </p:cNvPr>
          <p:cNvPicPr>
            <a:picLocks noRot="1" noChangeAspect="1"/>
          </p:cNvPicPr>
          <p:nvPr>
            <a:audioFile r:link="rId1"/>
          </p:nvPr>
        </p:nvPicPr>
        <p:blipFill>
          <a:blip r:embed="rId5" cstate="print"/>
          <a:stretch>
            <a:fillRect/>
          </a:stretch>
        </p:blipFill>
        <p:spPr>
          <a:xfrm>
            <a:off x="8610600" y="6553200"/>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331"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 Environment</a:t>
            </a:r>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5</a:t>
            </a:fld>
            <a:endParaRPr lang="en-US" dirty="0"/>
          </a:p>
        </p:txBody>
      </p:sp>
      <p:sp>
        <p:nvSpPr>
          <p:cNvPr id="5" name="Footer Placeholder 4"/>
          <p:cNvSpPr>
            <a:spLocks noGrp="1"/>
          </p:cNvSpPr>
          <p:nvPr>
            <p:ph type="ftr" sz="quarter" idx="11"/>
          </p:nvPr>
        </p:nvSpPr>
        <p:spPr/>
        <p:txBody>
          <a:bodyPr/>
          <a:lstStyle/>
          <a:p>
            <a:r>
              <a:rPr lang="en-US" dirty="0" smtClean="0"/>
              <a:t>Incorporating Data-Driven Decision-Making into Application Design</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143000"/>
            <a:ext cx="7098292" cy="4350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874242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sz="quarter" idx="1"/>
          </p:nvPr>
        </p:nvSpPr>
        <p:spPr>
          <a:xfrm>
            <a:off x="457200" y="1295400"/>
            <a:ext cx="8382000" cy="4937760"/>
          </a:xfrm>
        </p:spPr>
        <p:txBody>
          <a:bodyPr>
            <a:normAutofit/>
          </a:bodyPr>
          <a:lstStyle/>
          <a:p>
            <a:pPr lvl="1"/>
            <a:r>
              <a:rPr lang="en-US" sz="2400" dirty="0"/>
              <a:t>The data warehouse and app design teams worked closely with users to incorporate requirements for data-driven decision-making</a:t>
            </a:r>
          </a:p>
          <a:p>
            <a:pPr lvl="2"/>
            <a:r>
              <a:rPr lang="en-US" sz="2200" dirty="0" smtClean="0"/>
              <a:t>Review your plans for the BI environment</a:t>
            </a:r>
          </a:p>
          <a:p>
            <a:pPr lvl="2"/>
            <a:r>
              <a:rPr lang="en-US" sz="2100" dirty="0" smtClean="0"/>
              <a:t>Involve resources for answering questions on business rules</a:t>
            </a:r>
          </a:p>
          <a:p>
            <a:pPr lvl="2"/>
            <a:r>
              <a:rPr lang="en-US" sz="2100" dirty="0" smtClean="0"/>
              <a:t>Help conceptualize life after the new system</a:t>
            </a:r>
          </a:p>
          <a:p>
            <a:pPr lvl="2"/>
            <a:r>
              <a:rPr lang="en-US" sz="2100" dirty="0" smtClean="0"/>
              <a:t>Data warehouse team should attend application design sessions, in addition to holding their own specific to the data warehouse</a:t>
            </a:r>
          </a:p>
          <a:p>
            <a:pPr lvl="1"/>
            <a:r>
              <a:rPr lang="en-US" sz="2400" dirty="0" smtClean="0"/>
              <a:t>Working in partnership up front made downstream so much easier</a:t>
            </a:r>
          </a:p>
          <a:p>
            <a:pPr lvl="2"/>
            <a:r>
              <a:rPr lang="en-US" sz="2100" dirty="0" smtClean="0"/>
              <a:t>Concurrent with DW sometimes slowed down meetings but</a:t>
            </a:r>
          </a:p>
          <a:p>
            <a:pPr lvl="2"/>
            <a:r>
              <a:rPr lang="en-US" sz="2100" dirty="0" smtClean="0"/>
              <a:t>Very few times have had to go back to tech team to make changes related to data</a:t>
            </a:r>
          </a:p>
          <a:p>
            <a:pPr lvl="2"/>
            <a:endParaRPr lang="en-US" dirty="0" smtClean="0"/>
          </a:p>
          <a:p>
            <a:pPr lvl="2"/>
            <a:endParaRPr lang="en-US" dirty="0" smtClean="0"/>
          </a:p>
          <a:p>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6</a:t>
            </a:fld>
            <a:endParaRPr lang="en-US" dirty="0"/>
          </a:p>
        </p:txBody>
      </p:sp>
      <p:sp>
        <p:nvSpPr>
          <p:cNvPr id="5" name="Footer Placeholder 4"/>
          <p:cNvSpPr>
            <a:spLocks noGrp="1"/>
          </p:cNvSpPr>
          <p:nvPr>
            <p:ph type="ftr" sz="quarter" idx="11"/>
          </p:nvPr>
        </p:nvSpPr>
        <p:spPr/>
        <p:txBody>
          <a:bodyPr/>
          <a:lstStyle/>
          <a:p>
            <a:r>
              <a:rPr lang="en-US" dirty="0" smtClean="0"/>
              <a:t>Incorporating Data-Driven Decision-Making into Application Design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ssolve">
                                      <p:cBhvr>
                                        <p:cTn id="16" dur="500"/>
                                        <p:tgtEl>
                                          <p:spTgt spid="3">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dissolve">
                                      <p:cBhvr>
                                        <p:cTn id="19" dur="500"/>
                                        <p:tgtEl>
                                          <p:spTgt spid="3">
                                            <p:txEl>
                                              <p:pRg st="4" end="4"/>
                                            </p:txEl>
                                          </p:spTgt>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ssolve">
                                      <p:cBhvr>
                                        <p:cTn id="22" dur="500"/>
                                        <p:tgtEl>
                                          <p:spTgt spid="3">
                                            <p:txEl>
                                              <p:pRg st="5" end="5"/>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dissolve">
                                      <p:cBhvr>
                                        <p:cTn id="25" dur="500"/>
                                        <p:tgtEl>
                                          <p:spTgt spid="3">
                                            <p:txEl>
                                              <p:pRg st="6" end="6"/>
                                            </p:txEl>
                                          </p:spTgt>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dissolve">
                                      <p:cBhvr>
                                        <p:cTn id="2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Footer Placeholder 2"/>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7</a:t>
            </a:fld>
            <a:endParaRPr lang="en-US" dirty="0"/>
          </a:p>
        </p:txBody>
      </p:sp>
      <p:sp>
        <p:nvSpPr>
          <p:cNvPr id="5" name="Content Placeholder 4"/>
          <p:cNvSpPr>
            <a:spLocks noGrp="1"/>
          </p:cNvSpPr>
          <p:nvPr>
            <p:ph sz="quarter" idx="1"/>
          </p:nvPr>
        </p:nvSpPr>
        <p:spPr/>
        <p:txBody>
          <a:bodyPr>
            <a:normAutofit lnSpcReduction="10000"/>
          </a:bodyPr>
          <a:lstStyle/>
          <a:p>
            <a:pPr lvl="1"/>
            <a:r>
              <a:rPr lang="en-US" sz="2400" dirty="0" smtClean="0"/>
              <a:t>Data </a:t>
            </a:r>
            <a:r>
              <a:rPr lang="en-US" sz="2400" dirty="0"/>
              <a:t>Fairies do not Exist!</a:t>
            </a:r>
            <a:endParaRPr lang="en-US" sz="2400" dirty="0" smtClean="0"/>
          </a:p>
          <a:p>
            <a:pPr lvl="1"/>
            <a:r>
              <a:rPr lang="en-US" sz="2400" dirty="0" smtClean="0"/>
              <a:t>Have </a:t>
            </a:r>
            <a:r>
              <a:rPr lang="en-US" sz="2400" dirty="0"/>
              <a:t>to be wary of data integrity</a:t>
            </a:r>
          </a:p>
          <a:p>
            <a:pPr lvl="2"/>
            <a:r>
              <a:rPr lang="en-US" sz="2100" dirty="0"/>
              <a:t>Minimize amount of data created ad hoc</a:t>
            </a:r>
          </a:p>
          <a:p>
            <a:pPr lvl="2"/>
            <a:r>
              <a:rPr lang="en-US" sz="2100" dirty="0"/>
              <a:t>Want people who own the data to create it (for example, in this application, the units create title, not the central office)</a:t>
            </a:r>
          </a:p>
          <a:p>
            <a:pPr lvl="1"/>
            <a:r>
              <a:rPr lang="en-US" sz="2400" dirty="0"/>
              <a:t>Be mindful of whether data elements will push to data warehouse, and take extra special care of </a:t>
            </a:r>
            <a:r>
              <a:rPr lang="en-US" sz="2400" dirty="0" smtClean="0"/>
              <a:t>those, particularly when making changes from original design</a:t>
            </a:r>
          </a:p>
          <a:p>
            <a:pPr lvl="1"/>
            <a:r>
              <a:rPr lang="en-US" sz="2400" dirty="0"/>
              <a:t>Data conversion</a:t>
            </a:r>
          </a:p>
          <a:p>
            <a:pPr lvl="2"/>
            <a:r>
              <a:rPr lang="en-US" sz="2100" dirty="0"/>
              <a:t>Pay attention to what you’re NOT converting, as much as what you are</a:t>
            </a:r>
          </a:p>
          <a:p>
            <a:pPr lvl="1"/>
            <a:r>
              <a:rPr lang="en-US" sz="2400" dirty="0" smtClean="0"/>
              <a:t>If you want to report on it, you have to capture it in the system! For example, to calculate turnaround time for handling clinical trial contracts, we worked with application team to store milestone dates</a:t>
            </a:r>
          </a:p>
          <a:p>
            <a:endParaRPr lang="en-US" dirty="0"/>
          </a:p>
        </p:txBody>
      </p:sp>
    </p:spTree>
    <p:extLst>
      <p:ext uri="{BB962C8B-B14F-4D97-AF65-F5344CB8AC3E}">
        <p14:creationId xmlns:p14="http://schemas.microsoft.com/office/powerpoint/2010/main" val="3946022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8</a:t>
            </a:fld>
            <a:endParaRPr lang="en-US" dirty="0"/>
          </a:p>
        </p:txBody>
      </p:sp>
      <p:sp>
        <p:nvSpPr>
          <p:cNvPr id="5" name="Footer Placeholder 4"/>
          <p:cNvSpPr>
            <a:spLocks noGrp="1"/>
          </p:cNvSpPr>
          <p:nvPr>
            <p:ph type="ftr" sz="quarter" idx="11"/>
          </p:nvPr>
        </p:nvSpPr>
        <p:spPr/>
        <p:txBody>
          <a:bodyPr/>
          <a:lstStyle/>
          <a:p>
            <a:r>
              <a:rPr lang="en-US" dirty="0" smtClean="0"/>
              <a:t>Incorporating Data-Driven Decision-Making into Application Design</a:t>
            </a:r>
            <a:endParaRPr lang="en-US" dirty="0"/>
          </a:p>
        </p:txBody>
      </p:sp>
      <p:pic>
        <p:nvPicPr>
          <p:cNvPr id="8" name="Content Placeholder 7"/>
          <p:cNvPicPr>
            <a:picLocks noGrp="1"/>
          </p:cNvPicPr>
          <p:nvPr>
            <p:ph sz="quarter" idx="1"/>
          </p:nvPr>
        </p:nvPicPr>
        <p:blipFill>
          <a:blip r:embed="rId3"/>
          <a:srcRect/>
          <a:stretch>
            <a:fillRect/>
          </a:stretch>
        </p:blipFill>
        <p:spPr bwMode="auto">
          <a:xfrm>
            <a:off x="152400" y="1143000"/>
            <a:ext cx="7315200" cy="2895599"/>
          </a:xfrm>
          <a:prstGeom prst="rect">
            <a:avLst/>
          </a:prstGeom>
          <a:noFill/>
          <a:ln w="9525">
            <a:noFill/>
            <a:miter lim="800000"/>
            <a:headEnd/>
            <a:tailEnd/>
          </a:ln>
        </p:spPr>
      </p:pic>
      <p:sp>
        <p:nvSpPr>
          <p:cNvPr id="9" name="TextBox 8"/>
          <p:cNvSpPr txBox="1"/>
          <p:nvPr/>
        </p:nvSpPr>
        <p:spPr>
          <a:xfrm>
            <a:off x="609600" y="3962400"/>
            <a:ext cx="4876800" cy="2308324"/>
          </a:xfrm>
          <a:prstGeom prst="rect">
            <a:avLst/>
          </a:prstGeom>
          <a:noFill/>
        </p:spPr>
        <p:txBody>
          <a:bodyPr wrap="square" rtlCol="0">
            <a:spAutoFit/>
          </a:bodyPr>
          <a:lstStyle/>
          <a:p>
            <a:pPr marL="285750" indent="-285750">
              <a:buFont typeface="Arial" pitchFamily="34" charset="0"/>
              <a:buChar char="•"/>
            </a:pPr>
            <a:r>
              <a:rPr lang="en-US" dirty="0" smtClean="0"/>
              <a:t>One requirement was to track turnaround time for certain workflows, such as clinical trials</a:t>
            </a:r>
          </a:p>
          <a:p>
            <a:pPr marL="285750" indent="-285750">
              <a:buFont typeface="Arial" pitchFamily="34" charset="0"/>
              <a:buChar char="•"/>
            </a:pPr>
            <a:r>
              <a:rPr lang="en-US" dirty="0" smtClean="0"/>
              <a:t>We worked with users from the central office and the end units to develop a milestone timeline to support this need</a:t>
            </a:r>
          </a:p>
          <a:p>
            <a:pPr marL="285750" indent="-285750">
              <a:buFont typeface="Arial" pitchFamily="34" charset="0"/>
              <a:buChar char="•"/>
            </a:pPr>
            <a:r>
              <a:rPr lang="en-US" dirty="0" smtClean="0"/>
              <a:t>The application stores the dates, and they are included in the ad-hoc environment</a:t>
            </a:r>
            <a:endParaRPr lang="en-US" dirty="0"/>
          </a:p>
        </p:txBody>
      </p:sp>
      <p:pic>
        <p:nvPicPr>
          <p:cNvPr id="205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b="28991"/>
          <a:stretch/>
        </p:blipFill>
        <p:spPr bwMode="auto">
          <a:xfrm>
            <a:off x="5886450" y="4024238"/>
            <a:ext cx="2628900" cy="21846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Turnaround Time Metrics</a:t>
            </a:r>
            <a:endParaRPr lang="en-US" dirty="0"/>
          </a:p>
        </p:txBody>
      </p:sp>
      <p:sp>
        <p:nvSpPr>
          <p:cNvPr id="3" name="Footer Placeholder 2"/>
          <p:cNvSpPr>
            <a:spLocks noGrp="1"/>
          </p:cNvSpPr>
          <p:nvPr>
            <p:ph type="ftr" sz="quarter" idx="11"/>
          </p:nvPr>
        </p:nvSpPr>
        <p:spPr/>
        <p:txBody>
          <a:bodyPr/>
          <a:lstStyle/>
          <a:p>
            <a:r>
              <a:rPr lang="en-US" dirty="0" smtClean="0"/>
              <a:t>Incorporating Data-Driven Decision-Making into Application Design</a:t>
            </a:r>
            <a:endParaRPr lang="en-US" dirty="0"/>
          </a:p>
        </p:txBody>
      </p:sp>
      <p:sp>
        <p:nvSpPr>
          <p:cNvPr id="4" name="Slide Number Placeholder 3"/>
          <p:cNvSpPr>
            <a:spLocks noGrp="1"/>
          </p:cNvSpPr>
          <p:nvPr>
            <p:ph type="sldNum" sz="quarter" idx="12"/>
          </p:nvPr>
        </p:nvSpPr>
        <p:spPr/>
        <p:txBody>
          <a:bodyPr/>
          <a:lstStyle/>
          <a:p>
            <a:fld id="{7043AB51-E784-4720-87C0-A6E1CDA6DE7A}" type="slidenum">
              <a:rPr lang="en-US" smtClean="0"/>
              <a:pPr/>
              <a:t>9</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447800"/>
            <a:ext cx="4410075" cy="2495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1" y="3124201"/>
            <a:ext cx="4114799" cy="320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265173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HEDW">
      <a:dk1>
        <a:sysClr val="windowText" lastClr="000000"/>
      </a:dk1>
      <a:lt1>
        <a:sysClr val="window" lastClr="FFFFFF"/>
      </a:lt1>
      <a:dk2>
        <a:srgbClr val="4F271C"/>
      </a:dk2>
      <a:lt2>
        <a:srgbClr val="E7DEC9"/>
      </a:lt2>
      <a:accent1>
        <a:srgbClr val="922122"/>
      </a:accent1>
      <a:accent2>
        <a:srgbClr val="A5A5A5"/>
      </a:accent2>
      <a:accent3>
        <a:srgbClr val="000000"/>
      </a:accent3>
      <a:accent4>
        <a:srgbClr val="84AA33"/>
      </a:accent4>
      <a:accent5>
        <a:srgbClr val="964305"/>
      </a:accent5>
      <a:accent6>
        <a:srgbClr val="475A8D"/>
      </a:accent6>
      <a:hlink>
        <a:srgbClr val="002060"/>
      </a:hlink>
      <a:folHlink>
        <a:srgbClr val="AA8A14"/>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4798</TotalTime>
  <Words>1319</Words>
  <Application>Microsoft Office PowerPoint</Application>
  <PresentationFormat>On-screen Show (4:3)</PresentationFormat>
  <Paragraphs>161</Paragraphs>
  <Slides>21</Slides>
  <Notes>10</Notes>
  <HiddenSlides>0</HiddenSlides>
  <MMClips>1</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Origin</vt:lpstr>
      <vt:lpstr>Incorporating Data-Driven Decision-Making into Application Design</vt:lpstr>
      <vt:lpstr>Overview</vt:lpstr>
      <vt:lpstr>Background</vt:lpstr>
      <vt:lpstr>Background</vt:lpstr>
      <vt:lpstr>Reporting Environment</vt:lpstr>
      <vt:lpstr>Design</vt:lpstr>
      <vt:lpstr>Design</vt:lpstr>
      <vt:lpstr>Design</vt:lpstr>
      <vt:lpstr>Turnaround Time Metrics</vt:lpstr>
      <vt:lpstr>The Department of Medicine Perspective</vt:lpstr>
      <vt:lpstr>The Department of Medicine Perspective</vt:lpstr>
      <vt:lpstr>PowerPoint Presentation</vt:lpstr>
      <vt:lpstr>The Department of Medicine Perspective</vt:lpstr>
      <vt:lpstr>PowerPoint Presentation</vt:lpstr>
      <vt:lpstr>The Department of Medicine Perspective</vt:lpstr>
      <vt:lpstr>The Department of Medicine Perspective</vt:lpstr>
      <vt:lpstr>Reporting Environment</vt:lpstr>
      <vt:lpstr>The Department of Medicine Perspective</vt:lpstr>
      <vt:lpstr>The Department of Medicine Perspective</vt:lpstr>
      <vt:lpstr>The Department of Medicine Perspective</vt:lpstr>
      <vt:lpstr>The Department of Medicine Perspective</vt:lpstr>
    </vt:vector>
  </TitlesOfParts>
  <Company>University of Chicago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Kimberly Griffin</dc:creator>
  <cp:lastModifiedBy>Kimberly Griffin</cp:lastModifiedBy>
  <cp:revision>108</cp:revision>
  <dcterms:created xsi:type="dcterms:W3CDTF">2011-03-21T02:16:48Z</dcterms:created>
  <dcterms:modified xsi:type="dcterms:W3CDTF">2013-03-19T14:12:29Z</dcterms:modified>
</cp:coreProperties>
</file>