
<file path=[Content_Types].xml><?xml version="1.0" encoding="utf-8"?>
<Types xmlns="http://schemas.openxmlformats.org/package/2006/content-types">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notesSlides/notesSlide14.xml" ContentType="application/vnd.openxmlformats-officedocument.presentationml.notesSlide+xml"/>
  <Override PartName="/ppt/slides/slide27.xml" ContentType="application/vnd.openxmlformats-officedocument.presentationml.slide+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Override PartName="/ppt/slideLayouts/slideLayout7.xml" ContentType="application/vnd.openxmlformats-officedocument.presentationml.slideLayout+xml"/>
  <Override PartName="/ppt/slides/slide22.xml" ContentType="application/vnd.openxmlformats-officedocument.presentationml.slide+xml"/>
  <Override PartName="/ppt/notesSlides/notesSlide8.xml" ContentType="application/vnd.openxmlformats-officedocument.presentationml.notesSlide+xml"/>
  <Override PartName="/ppt/slides/slide17.xml" ContentType="application/vnd.openxmlformats-officedocument.presentationml.slide+xml"/>
  <Override PartName="/ppt/commentAuthors.xml" ContentType="application/vnd.openxmlformats-officedocument.presentationml.commentAuthors+xml"/>
  <Override PartName="/ppt/slides/slide36.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Default Extension="jpeg" ContentType="image/jpeg"/>
  <Override PartName="/ppt/slides/slide12.xml" ContentType="application/vnd.openxmlformats-officedocument.presentationml.slide+xml"/>
  <Override PartName="/ppt/notesSlides/notesSlide21.xml" ContentType="application/vnd.openxmlformats-officedocument.presentationml.notesSlide+xml"/>
  <Override PartName="/ppt/slides/slide31.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Default Extension="xml" ContentType="application/xml"/>
  <Override PartName="/ppt/slides/slide14.xml" ContentType="application/vnd.openxmlformats-officedocument.presentationml.slide+xml"/>
  <Override PartName="/ppt/notesSlides/notesSlide23.xml" ContentType="application/vnd.openxmlformats-officedocument.presentationml.notesSlide+xml"/>
  <Override PartName="/ppt/slides/slide33.xml" ContentType="application/vnd.openxmlformats-officedocument.presentationml.slide+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slides/slide21.xml" ContentType="application/vnd.openxmlformats-officedocument.presentationml.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notesSlides/notesSlide20.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Default Extension="pdf" ContentType="application/pdf"/>
  <Override PartName="/ppt/viewProps.xml" ContentType="application/vnd.openxmlformats-officedocument.presentationml.viewProps+xml"/>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3.xml" ContentType="application/vnd.openxmlformats-officedocument.presentationml.slide+xml"/>
  <Override PartName="/ppt/notesSlides/notesSlide22.xml" ContentType="application/vnd.openxmlformats-officedocument.presentationml.notesSlide+xml"/>
  <Override PartName="/ppt/slides/slide32.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docProps/app.xml" ContentType="application/vnd.openxmlformats-officedocument.extended-properties+xml"/>
  <Override PartName="/ppt/notesSlides/notesSlide12.xml" ContentType="application/vnd.openxmlformats-officedocument.presentationml.notesSlide+xml"/>
  <Override PartName="/ppt/slides/slide2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2" r:id="rId1"/>
  </p:sldMasterIdLst>
  <p:notesMasterIdLst>
    <p:notesMasterId r:id="rId40"/>
  </p:notesMasterIdLst>
  <p:sldIdLst>
    <p:sldId id="256" r:id="rId2"/>
    <p:sldId id="257" r:id="rId3"/>
    <p:sldId id="258" r:id="rId4"/>
    <p:sldId id="259" r:id="rId5"/>
    <p:sldId id="290" r:id="rId6"/>
    <p:sldId id="293" r:id="rId7"/>
    <p:sldId id="294" r:id="rId8"/>
    <p:sldId id="260" r:id="rId9"/>
    <p:sldId id="280" r:id="rId10"/>
    <p:sldId id="261" r:id="rId11"/>
    <p:sldId id="263" r:id="rId12"/>
    <p:sldId id="264" r:id="rId13"/>
    <p:sldId id="265" r:id="rId14"/>
    <p:sldId id="291" r:id="rId15"/>
    <p:sldId id="281" r:id="rId16"/>
    <p:sldId id="282" r:id="rId17"/>
    <p:sldId id="283" r:id="rId18"/>
    <p:sldId id="284" r:id="rId19"/>
    <p:sldId id="285" r:id="rId20"/>
    <p:sldId id="286" r:id="rId21"/>
    <p:sldId id="287" r:id="rId22"/>
    <p:sldId id="266" r:id="rId23"/>
    <p:sldId id="267" r:id="rId24"/>
    <p:sldId id="268" r:id="rId25"/>
    <p:sldId id="269" r:id="rId26"/>
    <p:sldId id="270" r:id="rId27"/>
    <p:sldId id="271" r:id="rId28"/>
    <p:sldId id="273" r:id="rId29"/>
    <p:sldId id="295" r:id="rId30"/>
    <p:sldId id="272" r:id="rId31"/>
    <p:sldId id="274" r:id="rId32"/>
    <p:sldId id="275" r:id="rId33"/>
    <p:sldId id="278" r:id="rId34"/>
    <p:sldId id="279" r:id="rId35"/>
    <p:sldId id="276" r:id="rId36"/>
    <p:sldId id="296" r:id="rId37"/>
    <p:sldId id="277" r:id="rId38"/>
    <p:sldId id="28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Scott Tiner" initials="b"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6379" autoAdjust="0"/>
  </p:normalViewPr>
  <p:slideViewPr>
    <p:cSldViewPr snapToObjects="1">
      <p:cViewPr varScale="1">
        <p:scale>
          <a:sx n="113" d="100"/>
          <a:sy n="113" d="100"/>
        </p:scale>
        <p:origin x="-15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 Id="rId4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08-12-19T15:18:29.083" idx="1">
    <p:pos x="10" y="10"/>
    <p:text>put more detailed information about the training, talk about online and in person.  give some course titles and locations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F90A2-3ADA-2E4C-BDE8-637DE8A66893}" type="datetimeFigureOut">
              <a:rPr lang="en-US" smtClean="0"/>
              <a:pPr/>
              <a:t>3/11/09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C0F79-847C-9C43-AE41-C25D80B6D2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000" dirty="0" smtClean="0"/>
              <a:t>Evolution of A/V over the past seven years.</a:t>
            </a:r>
            <a:r>
              <a:rPr lang="en-US" sz="4000" baseline="0" dirty="0" smtClean="0"/>
              <a:t>  How our institutions needs to adjust to these changes.</a:t>
            </a:r>
            <a:endParaRPr lang="en-US" sz="4000"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the resources shown on the webpage</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Courses are not very expensive. you pay for travel and lodging and </a:t>
            </a:r>
            <a:r>
              <a:rPr lang="en-US" dirty="0" err="1" smtClean="0"/>
              <a:t>crestron</a:t>
            </a:r>
            <a:r>
              <a:rPr lang="en-US" dirty="0" smtClean="0"/>
              <a:t> takes care of the rest</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has a certification program</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a:t>
            </a:r>
          </a:p>
          <a:p>
            <a:r>
              <a:rPr lang="en-US" dirty="0" smtClean="0"/>
              <a:t>So, after the training,</a:t>
            </a:r>
            <a:r>
              <a:rPr lang="en-US" baseline="0" dirty="0" smtClean="0"/>
              <a:t> we were able to fix problems on our own.  If a projector died, we could take it </a:t>
            </a:r>
            <a:r>
              <a:rPr lang="en-US" baseline="0" dirty="0" err="1" smtClean="0"/>
              <a:t>down,put</a:t>
            </a:r>
            <a:r>
              <a:rPr lang="en-US" baseline="0" dirty="0" smtClean="0"/>
              <a:t> a new one up, change any of the connectors, and re-program the system.  This saved time and money!  Most importantly, it got the room up and running again quickly.</a:t>
            </a:r>
          </a:p>
          <a:p>
            <a:endParaRPr lang="en-US" baseline="0" dirty="0" smtClean="0"/>
          </a:p>
          <a:p>
            <a:r>
              <a:rPr lang="en-US" baseline="0" dirty="0" smtClean="0"/>
              <a:t>We gave in-house installs a lot of thought before we did them.  We wanted to be sure they were professional installs, not hack jobs.  We only did one at a time for the first few tries, to be sure we knew what we were doing.</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p>
          <a:p>
            <a:r>
              <a:rPr lang="en-US" dirty="0" smtClean="0"/>
              <a:t>In-house installs quickly became</a:t>
            </a:r>
            <a:r>
              <a:rPr lang="en-US" baseline="0" dirty="0" smtClean="0"/>
              <a:t> a very clear value to the college.  We started to think about the things we were doing in which the value was not so clear, while taking time away from something of clear value.</a:t>
            </a:r>
          </a:p>
          <a:p>
            <a:r>
              <a:rPr lang="en-US" baseline="0" dirty="0" smtClean="0"/>
              <a:t>WHEN SLIDE IS DONE</a:t>
            </a:r>
          </a:p>
          <a:p>
            <a:r>
              <a:rPr lang="en-US" baseline="0" dirty="0" smtClean="0"/>
              <a:t>While I hate to judge the value of any request, sometimes we have to.  If we are spending our time recording some of these events, rather than supporting classrooms or faculty and students in our DMC, are we providing the best value to the college.</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issues</a:t>
            </a:r>
            <a:r>
              <a:rPr lang="en-US" baseline="0" dirty="0" smtClean="0"/>
              <a:t> really drove the point home.</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this is an issue of not wanting to judge the events,</a:t>
            </a:r>
            <a:r>
              <a:rPr lang="en-US" baseline="0" dirty="0" smtClean="0"/>
              <a:t> I know they are important to the convener, but we have to ask what is the opportunity cost of each of these events.</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trained</a:t>
            </a:r>
          </a:p>
          <a:p>
            <a:r>
              <a:rPr lang="en-US" dirty="0" smtClean="0"/>
              <a:t>Do it four times per year</a:t>
            </a:r>
          </a:p>
          <a:p>
            <a:r>
              <a:rPr lang="en-US" dirty="0" smtClean="0"/>
              <a:t>Did not have the right equipment</a:t>
            </a:r>
          </a:p>
          <a:p>
            <a:r>
              <a:rPr lang="en-US" dirty="0" smtClean="0"/>
              <a:t>For us, this sealed the deal, we were going</a:t>
            </a:r>
            <a:r>
              <a:rPr lang="en-US" baseline="0" dirty="0" smtClean="0"/>
              <a:t> to outsource these events in the future</a:t>
            </a:r>
          </a:p>
          <a:p>
            <a:r>
              <a:rPr lang="en-US" baseline="0" dirty="0" smtClean="0"/>
              <a:t>As noted, Bates is pretty small and does not have a whole lot of these events.  It may be that in your institution it makes sense to do these events in-house.  I just stress to make sure you have the correct staffing and equipment to do it.</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 Operations:  how</a:t>
            </a:r>
            <a:r>
              <a:rPr lang="en-US" baseline="0" dirty="0" smtClean="0"/>
              <a:t> many events are supported?  How much time does each event take?  How many events are recorded?  How many classroom trouble calls? What is procedure to respond to a trouble call? How much does a typical installation cost?  5 out of 6</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because Technology</a:t>
            </a:r>
            <a:r>
              <a:rPr lang="en-US" baseline="0" dirty="0" smtClean="0"/>
              <a:t> Managers are not the best at getting out and meeting and sharing with our colleagues.</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about </a:t>
            </a:r>
            <a:r>
              <a:rPr lang="en-US" baseline="0" dirty="0" err="1" smtClean="0"/>
              <a:t>RoomView</a:t>
            </a:r>
            <a:r>
              <a:rPr lang="en-US" baseline="0" dirty="0" smtClean="0"/>
              <a:t> support:</a:t>
            </a:r>
          </a:p>
          <a:p>
            <a:r>
              <a:rPr lang="en-US" baseline="0" dirty="0" smtClean="0"/>
              <a:t>-online help page from the </a:t>
            </a:r>
            <a:r>
              <a:rPr lang="en-US" baseline="0" dirty="0" err="1" smtClean="0"/>
              <a:t>touchpanel</a:t>
            </a:r>
            <a:endParaRPr lang="en-US" baseline="0" dirty="0" smtClean="0"/>
          </a:p>
          <a:p>
            <a:pPr>
              <a:buFontTx/>
              <a:buChar char="-"/>
            </a:pPr>
            <a:r>
              <a:rPr lang="en-US" baseline="0" dirty="0" smtClean="0"/>
              <a:t>Two way communication with the </a:t>
            </a:r>
            <a:r>
              <a:rPr lang="en-US" baseline="0" dirty="0" err="1" smtClean="0"/>
              <a:t>touchpanel</a:t>
            </a:r>
            <a:endParaRPr lang="en-US" baseline="0" dirty="0" smtClean="0"/>
          </a:p>
          <a:p>
            <a:pPr>
              <a:buFontTx/>
              <a:buChar char="-"/>
            </a:pPr>
            <a:r>
              <a:rPr lang="en-US" baseline="0" dirty="0" smtClean="0"/>
              <a:t> control of TP from </a:t>
            </a:r>
            <a:r>
              <a:rPr lang="en-US" baseline="0" dirty="0" err="1" smtClean="0"/>
              <a:t>RoomView</a:t>
            </a:r>
            <a:endParaRPr lang="en-US" baseline="0" dirty="0" smtClean="0"/>
          </a:p>
          <a:p>
            <a:pPr>
              <a:buFontTx/>
              <a:buChar char="-"/>
            </a:pPr>
            <a:r>
              <a:rPr lang="en-US" baseline="0" dirty="0" smtClean="0"/>
              <a:t> online status of projectors for security and repair</a:t>
            </a:r>
          </a:p>
          <a:p>
            <a:pPr>
              <a:buFontTx/>
              <a:buChar char="-"/>
            </a:pPr>
            <a:r>
              <a:rPr lang="en-US" baseline="0" dirty="0" smtClean="0"/>
              <a:t>Troubleshooting tips on the TP</a:t>
            </a:r>
          </a:p>
          <a:p>
            <a:pPr>
              <a:buFontTx/>
              <a:buChar char="-"/>
            </a:pPr>
            <a:endParaRPr lang="en-US" baseline="0" dirty="0" smtClean="0"/>
          </a:p>
          <a:p>
            <a:pPr>
              <a:buFontTx/>
              <a:buChar char="-"/>
            </a:pPr>
            <a:r>
              <a:rPr lang="en-US" baseline="0" dirty="0" smtClean="0"/>
              <a:t>Support of DMC is not subject to running out to support a classroom or setup a staged event.</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those same people are,</a:t>
            </a:r>
            <a:r>
              <a:rPr lang="en-US" baseline="0" dirty="0" smtClean="0"/>
              <a:t> how did they make that transition?  What support was provided?  Assume they were trained, because institutions recognized the value of the position and skills that were needed.  I think we recognize the value of A/V, we just don’t know much about the industry</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a:t>
            </a:r>
            <a:r>
              <a:rPr lang="en-US" baseline="0" dirty="0" smtClean="0"/>
              <a:t> READ WHAT WE DID, THAT IS NEXT</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Paying premiums to get outside support in after hours,</a:t>
            </a:r>
          </a:p>
          <a:p>
            <a:endParaRPr lang="en-US" dirty="0" smtClean="0"/>
          </a:p>
          <a:p>
            <a:r>
              <a:rPr lang="en-US" dirty="0" smtClean="0"/>
              <a:t>Staff member covered</a:t>
            </a:r>
            <a:r>
              <a:rPr lang="en-US" baseline="0" dirty="0" smtClean="0"/>
              <a:t> in </a:t>
            </a:r>
            <a:r>
              <a:rPr lang="en-US" baseline="0" dirty="0" err="1" smtClean="0"/>
              <a:t>vhs</a:t>
            </a:r>
            <a:r>
              <a:rPr lang="en-US" baseline="0" dirty="0" smtClean="0"/>
              <a:t> tapes</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there was more technology</a:t>
            </a:r>
            <a:r>
              <a:rPr lang="en-US" baseline="0" dirty="0" smtClean="0"/>
              <a:t> around the campus more faculty begin relying on in it their courses.  The more they relied on it, the more important it became to get problems fixed quickly.  In 2002, there were not many faculty who used the technology every single day, and would be out of business if it did not work.  So, the idea of waiting for a company to come fix the problem made sense.  Today, that is not the case.  Many faculty use the equipment every day and could not teach their class without it.  They understand that sometimes things break and they may be without for a single class, but they expect it to be fixed by the next session.</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resources here are not just random resources, these are resources that we took advantage of in order to meet our goals.</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Yellow to yellow, white to white, red to</a:t>
            </a:r>
            <a:r>
              <a:rPr lang="en-US" baseline="0" dirty="0" smtClean="0"/>
              <a:t> red, problem fixed!</a:t>
            </a:r>
            <a:endParaRPr lang="en-US" dirty="0"/>
          </a:p>
        </p:txBody>
      </p:sp>
      <p:sp>
        <p:nvSpPr>
          <p:cNvPr id="4" name="Slide Number Placeholder 3"/>
          <p:cNvSpPr>
            <a:spLocks noGrp="1"/>
          </p:cNvSpPr>
          <p:nvPr>
            <p:ph type="sldNum" sz="quarter" idx="10"/>
          </p:nvPr>
        </p:nvSpPr>
        <p:spPr/>
        <p:txBody>
          <a:bodyPr/>
          <a:lstStyle/>
          <a:p>
            <a:fld id="{1FAC0F79-847C-9C43-AE41-C25D80B6D25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3AB7B13-6263-B142-98BB-FCFFDCA9C523}" type="datetimeFigureOut">
              <a:rPr lang="en-US" smtClean="0"/>
              <a:pPr/>
              <a:t>3/11/09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AACF9D7-D1A6-984D-8B64-CE1989D676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3AB7B13-6263-B142-98BB-FCFFDCA9C523}" type="datetimeFigureOut">
              <a:rPr lang="en-US" smtClean="0"/>
              <a:pPr/>
              <a:t>3/11/09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ACF9D7-D1A6-984D-8B64-CE1989D676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12" charset="0"/>
        </a:defRPr>
      </a:lvl2pPr>
      <a:lvl3pPr algn="ctr" rtl="0" eaLnBrk="1" fontAlgn="base" hangingPunct="1">
        <a:spcBef>
          <a:spcPct val="0"/>
        </a:spcBef>
        <a:spcAft>
          <a:spcPct val="0"/>
        </a:spcAft>
        <a:defRPr sz="4400">
          <a:solidFill>
            <a:schemeClr val="tx2"/>
          </a:solidFill>
          <a:latin typeface="Arial" pitchFamily="-112" charset="0"/>
        </a:defRPr>
      </a:lvl3pPr>
      <a:lvl4pPr algn="ctr" rtl="0" eaLnBrk="1" fontAlgn="base" hangingPunct="1">
        <a:spcBef>
          <a:spcPct val="0"/>
        </a:spcBef>
        <a:spcAft>
          <a:spcPct val="0"/>
        </a:spcAft>
        <a:defRPr sz="4400">
          <a:solidFill>
            <a:schemeClr val="tx2"/>
          </a:solidFill>
          <a:latin typeface="Arial" pitchFamily="-112" charset="0"/>
        </a:defRPr>
      </a:lvl4pPr>
      <a:lvl5pPr algn="ctr" rtl="0" eaLnBrk="1" fontAlgn="base" hangingPunct="1">
        <a:spcBef>
          <a:spcPct val="0"/>
        </a:spcBef>
        <a:spcAft>
          <a:spcPct val="0"/>
        </a:spcAft>
        <a:defRPr sz="4400">
          <a:solidFill>
            <a:schemeClr val="tx2"/>
          </a:solidFill>
          <a:latin typeface="Arial" pitchFamily="-112" charset="0"/>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d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educommconference.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ayyerave.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df"/><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200" dirty="0" smtClean="0"/>
              <a:t>Building a Professional Media Services Support Team</a:t>
            </a:r>
            <a:endParaRPr lang="en-US" sz="4200" dirty="0"/>
          </a:p>
        </p:txBody>
      </p:sp>
      <p:sp>
        <p:nvSpPr>
          <p:cNvPr id="3" name="Subtitle 2"/>
          <p:cNvSpPr>
            <a:spLocks noGrp="1"/>
          </p:cNvSpPr>
          <p:nvPr>
            <p:ph type="subTitle" idx="1"/>
          </p:nvPr>
        </p:nvSpPr>
        <p:spPr>
          <a:xfrm>
            <a:off x="381000" y="5334000"/>
            <a:ext cx="6400800" cy="990600"/>
          </a:xfrm>
        </p:spPr>
        <p:txBody>
          <a:bodyPr/>
          <a:lstStyle/>
          <a:p>
            <a:pPr algn="l"/>
            <a:r>
              <a:rPr lang="en-US" sz="1000" dirty="0" smtClean="0"/>
              <a:t>Copyright Scott Tiner, 2009. </a:t>
            </a:r>
            <a:r>
              <a:rPr lang="en-US" sz="1000" dirty="0" smtClean="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t>
            </a:r>
            <a:r>
              <a:rPr lang="en-US" sz="1000" smtClean="0"/>
              <a:t>author</a:t>
            </a:r>
            <a:r>
              <a:rPr lang="en-US" sz="1000" smtClean="0"/>
              <a:t>.</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worked..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covered events.  </a:t>
            </a:r>
          </a:p>
          <a:p>
            <a:pPr lvl="1"/>
            <a:r>
              <a:rPr lang="en-US" dirty="0" smtClean="0"/>
              <a:t>But we were never proud of the events. </a:t>
            </a:r>
          </a:p>
          <a:p>
            <a:r>
              <a:rPr lang="en-US" dirty="0" smtClean="0"/>
              <a:t>We supported classrooms.</a:t>
            </a:r>
          </a:p>
          <a:p>
            <a:pPr lvl="1"/>
            <a:r>
              <a:rPr lang="en-US" dirty="0" smtClean="0"/>
              <a:t>But a broken </a:t>
            </a:r>
            <a:r>
              <a:rPr lang="en-US" dirty="0" err="1" smtClean="0"/>
              <a:t>dvd</a:t>
            </a:r>
            <a:r>
              <a:rPr lang="en-US" dirty="0" smtClean="0"/>
              <a:t> player or </a:t>
            </a:r>
            <a:r>
              <a:rPr lang="en-US" dirty="0" err="1" smtClean="0"/>
              <a:t>lcd</a:t>
            </a:r>
            <a:r>
              <a:rPr lang="en-US" dirty="0" smtClean="0"/>
              <a:t> projector, could be out of use for several days.</a:t>
            </a:r>
          </a:p>
          <a:p>
            <a:r>
              <a:rPr lang="en-US" dirty="0" smtClean="0"/>
              <a:t>We outsourced new installations</a:t>
            </a:r>
          </a:p>
          <a:p>
            <a:pPr lvl="1"/>
            <a:r>
              <a:rPr lang="en-US" dirty="0" smtClean="0"/>
              <a:t>And it cost A LOT of money.</a:t>
            </a:r>
          </a:p>
          <a:p>
            <a:r>
              <a:rPr lang="en-US" dirty="0" smtClean="0"/>
              <a:t>We recorded many events</a:t>
            </a:r>
          </a:p>
          <a:p>
            <a:pPr lvl="1"/>
            <a:r>
              <a:rPr lang="en-US" dirty="0" smtClean="0"/>
              <a:t>But often nothing was done with the end product</a:t>
            </a:r>
          </a:p>
          <a:p>
            <a:r>
              <a:rPr lang="en-US" dirty="0" smtClean="0"/>
              <a:t>We could tell people how to edit video</a:t>
            </a:r>
          </a:p>
          <a:p>
            <a:pPr lvl="1"/>
            <a:r>
              <a:rPr lang="en-US" dirty="0" smtClean="0"/>
              <a:t>But we could not provide equipment or services.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comes slowly</a:t>
            </a:r>
            <a:endParaRPr lang="en-US" dirty="0"/>
          </a:p>
        </p:txBody>
      </p:sp>
      <p:sp>
        <p:nvSpPr>
          <p:cNvPr id="3" name="Content Placeholder 2"/>
          <p:cNvSpPr>
            <a:spLocks noGrp="1"/>
          </p:cNvSpPr>
          <p:nvPr>
            <p:ph idx="1"/>
          </p:nvPr>
        </p:nvSpPr>
        <p:spPr/>
        <p:txBody>
          <a:bodyPr/>
          <a:lstStyle/>
          <a:p>
            <a:r>
              <a:rPr lang="en-US" dirty="0" smtClean="0"/>
              <a:t>Staffing</a:t>
            </a:r>
          </a:p>
          <a:p>
            <a:pPr lvl="1"/>
            <a:r>
              <a:rPr lang="en-US" dirty="0" smtClean="0"/>
              <a:t>We were fortunate to have some staff turn over and hired some really great people.  I can’t diminish the value of good staff members.</a:t>
            </a:r>
          </a:p>
          <a:p>
            <a:pPr lvl="1"/>
            <a:r>
              <a:rPr lang="en-US" dirty="0" smtClean="0"/>
              <a:t>Kristen Carey</a:t>
            </a:r>
          </a:p>
          <a:p>
            <a:pPr lvl="1"/>
            <a:r>
              <a:rPr lang="en-US" dirty="0" smtClean="0"/>
              <a:t>Bryan Gould</a:t>
            </a:r>
          </a:p>
          <a:p>
            <a:pPr lvl="1"/>
            <a:r>
              <a:rPr lang="en-US" dirty="0" smtClean="0"/>
              <a:t>Colin Kelley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comes slowly</a:t>
            </a:r>
            <a:endParaRPr lang="en-US" dirty="0"/>
          </a:p>
        </p:txBody>
      </p:sp>
      <p:sp>
        <p:nvSpPr>
          <p:cNvPr id="3" name="Content Placeholder 2"/>
          <p:cNvSpPr>
            <a:spLocks noGrp="1"/>
          </p:cNvSpPr>
          <p:nvPr>
            <p:ph idx="1"/>
          </p:nvPr>
        </p:nvSpPr>
        <p:spPr/>
        <p:txBody>
          <a:bodyPr/>
          <a:lstStyle/>
          <a:p>
            <a:r>
              <a:rPr lang="en-US" dirty="0" smtClean="0"/>
              <a:t>Lessons Learned</a:t>
            </a:r>
          </a:p>
          <a:p>
            <a:pPr lvl="1"/>
            <a:r>
              <a:rPr lang="en-US" sz="2400" dirty="0" smtClean="0"/>
              <a:t>14 Classrooms Equipped with installations in 2002.</a:t>
            </a:r>
          </a:p>
          <a:p>
            <a:pPr lvl="2"/>
            <a:r>
              <a:rPr lang="en-US" dirty="0" smtClean="0"/>
              <a:t>Were growing at a rate of 3 rooms per year.</a:t>
            </a:r>
          </a:p>
          <a:p>
            <a:pPr lvl="1"/>
            <a:r>
              <a:rPr lang="en-US" sz="2400" dirty="0" smtClean="0"/>
              <a:t>With the increase in classrooms installations, there was an increase in problems.  </a:t>
            </a:r>
          </a:p>
          <a:p>
            <a:pPr lvl="1"/>
            <a:r>
              <a:rPr lang="en-US" sz="2400" dirty="0" smtClean="0"/>
              <a:t>As the technology spread, use became more widespread and expected.  Therefore, the technology needed to be reliable.</a:t>
            </a:r>
          </a:p>
          <a:p>
            <a:pPr lvl="1"/>
            <a:r>
              <a:rPr lang="en-US" sz="2400" dirty="0" smtClean="0"/>
              <a:t>We realized we needed staff who could support these rooms, rather than just call in trouble calls to a vendor.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comes slowly</a:t>
            </a:r>
            <a:endParaRPr lang="en-US" dirty="0"/>
          </a:p>
        </p:txBody>
      </p:sp>
      <p:sp>
        <p:nvSpPr>
          <p:cNvPr id="3" name="Content Placeholder 2"/>
          <p:cNvSpPr>
            <a:spLocks noGrp="1"/>
          </p:cNvSpPr>
          <p:nvPr>
            <p:ph idx="1"/>
          </p:nvPr>
        </p:nvSpPr>
        <p:spPr/>
        <p:txBody>
          <a:bodyPr/>
          <a:lstStyle/>
          <a:p>
            <a:r>
              <a:rPr lang="en-US" sz="2800" dirty="0" smtClean="0"/>
              <a:t>Our model had to change from one of carrying a projector and laptop to a classroom and setting it up, to one of technician to fix installed spaces.</a:t>
            </a:r>
          </a:p>
          <a:p>
            <a:pPr lvl="1"/>
            <a:r>
              <a:rPr lang="en-US" dirty="0" smtClean="0"/>
              <a:t>This required a different (more advanced) set of skills.</a:t>
            </a:r>
          </a:p>
          <a:p>
            <a:r>
              <a:rPr lang="en-US" sz="2800" dirty="0" smtClean="0"/>
              <a:t>Resources:</a:t>
            </a:r>
          </a:p>
          <a:p>
            <a:pPr lvl="1"/>
            <a:r>
              <a:rPr lang="en-US" dirty="0" err="1" smtClean="0"/>
              <a:t>Crestron</a:t>
            </a:r>
            <a:r>
              <a:rPr lang="en-US" dirty="0" smtClean="0"/>
              <a:t> Training, A+ program</a:t>
            </a:r>
          </a:p>
          <a:p>
            <a:pPr lvl="1"/>
            <a:r>
              <a:rPr lang="en-US" dirty="0" err="1" smtClean="0"/>
              <a:t>Extron</a:t>
            </a:r>
            <a:r>
              <a:rPr lang="en-US" dirty="0" smtClean="0"/>
              <a:t> School of Technologies</a:t>
            </a:r>
          </a:p>
          <a:p>
            <a:pPr lvl="1"/>
            <a:r>
              <a:rPr lang="en-US" dirty="0" smtClean="0"/>
              <a:t>ICIA Online Training and in-class training</a:t>
            </a:r>
          </a:p>
          <a:p>
            <a:pPr lvl="1"/>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quickmedia_classroom.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419600" y="838200"/>
            <a:ext cx="4478482" cy="5795682"/>
          </a:xfrm>
          <a:prstGeom prst="rect">
            <a:avLst/>
          </a:prstGeom>
        </p:spPr>
      </p:pic>
      <p:pic>
        <p:nvPicPr>
          <p:cNvPr id="5" name="Picture 4"/>
          <p:cNvPicPr>
            <a:picLocks noChangeAspect="1"/>
          </p:cNvPicPr>
          <p:nvPr/>
        </p:nvPicPr>
        <p:blipFill>
          <a:blip r:embed="rId5"/>
          <a:stretch>
            <a:fillRect/>
          </a:stretch>
        </p:blipFill>
        <p:spPr>
          <a:xfrm>
            <a:off x="609600" y="2133600"/>
            <a:ext cx="3175000" cy="3175000"/>
          </a:xfrm>
          <a:prstGeom prst="rect">
            <a:avLst/>
          </a:prstGeom>
        </p:spPr>
      </p:pic>
      <p:pic>
        <p:nvPicPr>
          <p:cNvPr id="6" name="Picture 5"/>
          <p:cNvPicPr>
            <a:picLocks noChangeAspect="1"/>
          </p:cNvPicPr>
          <p:nvPr/>
        </p:nvPicPr>
        <p:blipFill>
          <a:blip r:embed="rId6"/>
          <a:stretch>
            <a:fillRect/>
          </a:stretch>
        </p:blipFill>
        <p:spPr>
          <a:xfrm>
            <a:off x="3200400" y="4754563"/>
            <a:ext cx="182880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Crestron</a:t>
            </a:r>
            <a:endParaRPr lang="en-US" dirty="0"/>
          </a:p>
        </p:txBody>
      </p:sp>
      <p:sp>
        <p:nvSpPr>
          <p:cNvPr id="3" name="Content Placeholder 2"/>
          <p:cNvSpPr>
            <a:spLocks noGrp="1"/>
          </p:cNvSpPr>
          <p:nvPr>
            <p:ph idx="1"/>
          </p:nvPr>
        </p:nvSpPr>
        <p:spPr/>
        <p:txBody>
          <a:bodyPr/>
          <a:lstStyle/>
          <a:p>
            <a:r>
              <a:rPr lang="en-US" dirty="0" smtClean="0"/>
              <a:t>A+ Program</a:t>
            </a:r>
          </a:p>
          <a:p>
            <a:pPr lvl="1"/>
            <a:r>
              <a:rPr lang="en-US" sz="1800" dirty="0" smtClean="0"/>
              <a:t>Personal contact with representative</a:t>
            </a:r>
          </a:p>
          <a:p>
            <a:pPr lvl="1"/>
            <a:r>
              <a:rPr lang="en-US" sz="1800" dirty="0" smtClean="0"/>
              <a:t>Design Help</a:t>
            </a:r>
          </a:p>
          <a:p>
            <a:pPr lvl="1"/>
            <a:r>
              <a:rPr lang="en-US" sz="1800" dirty="0" smtClean="0"/>
              <a:t>MSRP</a:t>
            </a:r>
            <a:endParaRPr lang="en-US" sz="1800" dirty="0"/>
          </a:p>
        </p:txBody>
      </p:sp>
      <p:pic>
        <p:nvPicPr>
          <p:cNvPr id="5" name="Picture 4"/>
          <p:cNvPicPr>
            <a:picLocks noChangeAspect="1"/>
          </p:cNvPicPr>
          <p:nvPr/>
        </p:nvPicPr>
        <p:blipFill>
          <a:blip r:embed="rId3"/>
          <a:stretch>
            <a:fillRect/>
          </a:stretch>
        </p:blipFill>
        <p:spPr>
          <a:xfrm>
            <a:off x="5105400" y="1417638"/>
            <a:ext cx="3886200" cy="529164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Crestron</a:t>
            </a:r>
            <a:endParaRPr lang="en-US" dirty="0"/>
          </a:p>
        </p:txBody>
      </p:sp>
      <p:sp>
        <p:nvSpPr>
          <p:cNvPr id="3" name="Content Placeholder 2"/>
          <p:cNvSpPr>
            <a:spLocks noGrp="1"/>
          </p:cNvSpPr>
          <p:nvPr>
            <p:ph idx="1"/>
          </p:nvPr>
        </p:nvSpPr>
        <p:spPr/>
        <p:txBody>
          <a:bodyPr/>
          <a:lstStyle/>
          <a:p>
            <a:pPr>
              <a:buFont typeface="Arial"/>
              <a:buChar char="•"/>
            </a:pPr>
            <a:r>
              <a:rPr lang="en-US" dirty="0" smtClean="0"/>
              <a:t>A+ Program</a:t>
            </a:r>
          </a:p>
          <a:p>
            <a:pPr>
              <a:buFont typeface="Arial"/>
              <a:buChar char="•"/>
            </a:pPr>
            <a:r>
              <a:rPr lang="en-US" dirty="0" smtClean="0"/>
              <a:t>Online Courses</a:t>
            </a:r>
            <a:endParaRPr lang="en-US" dirty="0"/>
          </a:p>
        </p:txBody>
      </p:sp>
      <p:pic>
        <p:nvPicPr>
          <p:cNvPr id="4" name="Picture 3"/>
          <p:cNvPicPr>
            <a:picLocks noChangeAspect="1"/>
          </p:cNvPicPr>
          <p:nvPr/>
        </p:nvPicPr>
        <p:blipFill>
          <a:blip r:embed="rId2"/>
          <a:stretch>
            <a:fillRect/>
          </a:stretch>
        </p:blipFill>
        <p:spPr>
          <a:xfrm>
            <a:off x="4950336" y="1417638"/>
            <a:ext cx="4041263" cy="535565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Crestron</a:t>
            </a:r>
            <a:endParaRPr lang="en-US" dirty="0"/>
          </a:p>
        </p:txBody>
      </p:sp>
      <p:sp>
        <p:nvSpPr>
          <p:cNvPr id="3" name="Content Placeholder 2"/>
          <p:cNvSpPr>
            <a:spLocks noGrp="1"/>
          </p:cNvSpPr>
          <p:nvPr>
            <p:ph idx="1"/>
          </p:nvPr>
        </p:nvSpPr>
        <p:spPr/>
        <p:txBody>
          <a:bodyPr/>
          <a:lstStyle/>
          <a:p>
            <a:pPr>
              <a:buFont typeface="Arial"/>
              <a:buChar char="•"/>
            </a:pPr>
            <a:r>
              <a:rPr lang="en-US" dirty="0" smtClean="0"/>
              <a:t>A+ Program</a:t>
            </a:r>
          </a:p>
          <a:p>
            <a:pPr>
              <a:buFont typeface="Arial"/>
              <a:buChar char="•"/>
            </a:pPr>
            <a:r>
              <a:rPr lang="en-US" dirty="0" smtClean="0"/>
              <a:t>Online Courses</a:t>
            </a:r>
          </a:p>
          <a:p>
            <a:pPr>
              <a:buFont typeface="Arial"/>
              <a:buChar char="•"/>
            </a:pPr>
            <a:r>
              <a:rPr lang="en-US" dirty="0" smtClean="0"/>
              <a:t>On-site courses</a:t>
            </a:r>
          </a:p>
          <a:p>
            <a:pPr lvl="1">
              <a:buFont typeface="Arial"/>
              <a:buChar char="•"/>
            </a:pPr>
            <a:r>
              <a:rPr lang="en-US" dirty="0" smtClean="0"/>
              <a:t>Certification</a:t>
            </a:r>
            <a:endParaRPr lang="en-US" dirty="0"/>
          </a:p>
        </p:txBody>
      </p:sp>
      <p:pic>
        <p:nvPicPr>
          <p:cNvPr id="5" name="Picture 4"/>
          <p:cNvPicPr>
            <a:picLocks noChangeAspect="1"/>
          </p:cNvPicPr>
          <p:nvPr/>
        </p:nvPicPr>
        <p:blipFill>
          <a:blip r:embed="rId3"/>
          <a:stretch>
            <a:fillRect/>
          </a:stretch>
        </p:blipFill>
        <p:spPr>
          <a:xfrm>
            <a:off x="4419600" y="1600200"/>
            <a:ext cx="4660612" cy="3657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Extron</a:t>
            </a:r>
            <a:endParaRPr lang="en-US" dirty="0"/>
          </a:p>
        </p:txBody>
      </p:sp>
      <p:sp>
        <p:nvSpPr>
          <p:cNvPr id="3" name="Content Placeholder 2"/>
          <p:cNvSpPr>
            <a:spLocks noGrp="1"/>
          </p:cNvSpPr>
          <p:nvPr>
            <p:ph idx="1"/>
          </p:nvPr>
        </p:nvSpPr>
        <p:spPr/>
        <p:txBody>
          <a:bodyPr/>
          <a:lstStyle/>
          <a:p>
            <a:r>
              <a:rPr lang="en-US" dirty="0" smtClean="0"/>
              <a:t>Web Site</a:t>
            </a:r>
          </a:p>
          <a:p>
            <a:pPr lvl="1"/>
            <a:r>
              <a:rPr lang="en-US" dirty="0" smtClean="0"/>
              <a:t>Setup Account</a:t>
            </a:r>
          </a:p>
          <a:p>
            <a:pPr lvl="1"/>
            <a:r>
              <a:rPr lang="en-US" dirty="0" smtClean="0"/>
              <a:t>MSRP</a:t>
            </a:r>
          </a:p>
        </p:txBody>
      </p:sp>
      <p:pic>
        <p:nvPicPr>
          <p:cNvPr id="6" name="Picture 5"/>
          <p:cNvPicPr>
            <a:picLocks noChangeAspect="1"/>
          </p:cNvPicPr>
          <p:nvPr/>
        </p:nvPicPr>
        <p:blipFill>
          <a:blip r:embed="rId2"/>
          <a:stretch>
            <a:fillRect/>
          </a:stretch>
        </p:blipFill>
        <p:spPr>
          <a:xfrm>
            <a:off x="4380447" y="1373044"/>
            <a:ext cx="4763553" cy="54849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Extron</a:t>
            </a:r>
            <a:endParaRPr lang="en-US" dirty="0"/>
          </a:p>
        </p:txBody>
      </p:sp>
      <p:sp>
        <p:nvSpPr>
          <p:cNvPr id="3" name="Content Placeholder 2"/>
          <p:cNvSpPr>
            <a:spLocks noGrp="1"/>
          </p:cNvSpPr>
          <p:nvPr>
            <p:ph idx="1"/>
          </p:nvPr>
        </p:nvSpPr>
        <p:spPr/>
        <p:txBody>
          <a:bodyPr/>
          <a:lstStyle/>
          <a:p>
            <a:r>
              <a:rPr lang="en-US" dirty="0" smtClean="0"/>
              <a:t>Web Site</a:t>
            </a:r>
          </a:p>
          <a:p>
            <a:pPr lvl="1"/>
            <a:r>
              <a:rPr lang="en-US" dirty="0" smtClean="0"/>
              <a:t>Setup Account</a:t>
            </a:r>
          </a:p>
          <a:p>
            <a:pPr lvl="1"/>
            <a:r>
              <a:rPr lang="en-US" dirty="0" smtClean="0"/>
              <a:t>MSRP</a:t>
            </a:r>
          </a:p>
          <a:p>
            <a:r>
              <a:rPr lang="en-US" dirty="0" smtClean="0"/>
              <a:t>Training</a:t>
            </a:r>
          </a:p>
          <a:p>
            <a:pPr lvl="1"/>
            <a:r>
              <a:rPr lang="en-US" dirty="0" smtClean="0"/>
              <a:t>certification</a:t>
            </a:r>
          </a:p>
        </p:txBody>
      </p:sp>
      <p:pic>
        <p:nvPicPr>
          <p:cNvPr id="5" name="Picture 4"/>
          <p:cNvPicPr>
            <a:picLocks noChangeAspect="1"/>
          </p:cNvPicPr>
          <p:nvPr/>
        </p:nvPicPr>
        <p:blipFill>
          <a:blip r:embed="rId3"/>
          <a:stretch>
            <a:fillRect/>
          </a:stretch>
        </p:blipFill>
        <p:spPr>
          <a:xfrm>
            <a:off x="4051300" y="1600200"/>
            <a:ext cx="5092700" cy="52262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Scott Tiner</a:t>
            </a:r>
            <a:endParaRPr lang="en-US" dirty="0"/>
          </a:p>
        </p:txBody>
      </p:sp>
      <p:sp>
        <p:nvSpPr>
          <p:cNvPr id="3" name="Content Placeholder 2"/>
          <p:cNvSpPr>
            <a:spLocks noGrp="1"/>
          </p:cNvSpPr>
          <p:nvPr>
            <p:ph idx="1"/>
          </p:nvPr>
        </p:nvSpPr>
        <p:spPr/>
        <p:txBody>
          <a:bodyPr/>
          <a:lstStyle/>
          <a:p>
            <a:r>
              <a:rPr lang="en-US" dirty="0" smtClean="0"/>
              <a:t>Manager of Digital Media and Event Support </a:t>
            </a:r>
          </a:p>
          <a:p>
            <a:pPr lvl="1"/>
            <a:r>
              <a:rPr lang="en-US" dirty="0" smtClean="0"/>
              <a:t>Classroom Installation, Design and Support</a:t>
            </a:r>
          </a:p>
          <a:p>
            <a:pPr lvl="1"/>
            <a:r>
              <a:rPr lang="en-US" dirty="0" smtClean="0"/>
              <a:t>Event Support</a:t>
            </a:r>
          </a:p>
          <a:p>
            <a:pPr lvl="1"/>
            <a:r>
              <a:rPr lang="en-US" dirty="0" smtClean="0"/>
              <a:t>Video Pre-Production</a:t>
            </a:r>
          </a:p>
          <a:p>
            <a:pPr lvl="1"/>
            <a:r>
              <a:rPr lang="en-US" dirty="0" smtClean="0"/>
              <a:t>Video Production</a:t>
            </a:r>
          </a:p>
          <a:p>
            <a:pPr lvl="1"/>
            <a:r>
              <a:rPr lang="en-US" dirty="0" smtClean="0"/>
              <a:t>Video Post-Production</a:t>
            </a:r>
          </a:p>
          <a:p>
            <a:pPr lvl="1"/>
            <a:endParaRPr lang="en-US" dirty="0" smtClean="0"/>
          </a:p>
          <a:p>
            <a:pPr lvl="1"/>
            <a:endParaRPr lang="en-US" dirty="0" smtClean="0"/>
          </a:p>
          <a:p>
            <a:pPr lvl="2"/>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ICIA</a:t>
            </a:r>
            <a:endParaRPr lang="en-US" dirty="0"/>
          </a:p>
        </p:txBody>
      </p:sp>
      <p:sp>
        <p:nvSpPr>
          <p:cNvPr id="3" name="Content Placeholder 2"/>
          <p:cNvSpPr>
            <a:spLocks noGrp="1"/>
          </p:cNvSpPr>
          <p:nvPr>
            <p:ph idx="1"/>
          </p:nvPr>
        </p:nvSpPr>
        <p:spPr/>
        <p:txBody>
          <a:bodyPr/>
          <a:lstStyle/>
          <a:p>
            <a:r>
              <a:rPr lang="en-US" dirty="0" smtClean="0"/>
              <a:t>Online Training</a:t>
            </a:r>
          </a:p>
          <a:p>
            <a:pPr lvl="1"/>
            <a:r>
              <a:rPr lang="en-US" dirty="0" smtClean="0"/>
              <a:t>Streaming video</a:t>
            </a:r>
          </a:p>
          <a:p>
            <a:pPr lvl="2"/>
            <a:r>
              <a:rPr lang="en-US" dirty="0" smtClean="0"/>
              <a:t>This is only half the list</a:t>
            </a:r>
          </a:p>
        </p:txBody>
      </p:sp>
      <p:pic>
        <p:nvPicPr>
          <p:cNvPr id="7" name="Picture 6"/>
          <p:cNvPicPr>
            <a:picLocks noChangeAspect="1"/>
          </p:cNvPicPr>
          <p:nvPr/>
        </p:nvPicPr>
        <p:blipFill>
          <a:blip r:embed="rId2"/>
          <a:stretch>
            <a:fillRect/>
          </a:stretch>
        </p:blipFill>
        <p:spPr>
          <a:xfrm>
            <a:off x="5417218" y="1022350"/>
            <a:ext cx="3726782" cy="58356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ICIA</a:t>
            </a:r>
            <a:endParaRPr lang="en-US" dirty="0"/>
          </a:p>
        </p:txBody>
      </p:sp>
      <p:sp>
        <p:nvSpPr>
          <p:cNvPr id="3" name="Content Placeholder 2"/>
          <p:cNvSpPr>
            <a:spLocks noGrp="1"/>
          </p:cNvSpPr>
          <p:nvPr>
            <p:ph idx="1"/>
          </p:nvPr>
        </p:nvSpPr>
        <p:spPr/>
        <p:txBody>
          <a:bodyPr/>
          <a:lstStyle/>
          <a:p>
            <a:r>
              <a:rPr lang="en-US" dirty="0" smtClean="0"/>
              <a:t>Online Training</a:t>
            </a:r>
          </a:p>
          <a:p>
            <a:pPr lvl="1"/>
            <a:r>
              <a:rPr lang="en-US" dirty="0" smtClean="0"/>
              <a:t>Streaming video</a:t>
            </a:r>
          </a:p>
          <a:p>
            <a:pPr lvl="2"/>
            <a:r>
              <a:rPr lang="en-US" dirty="0" smtClean="0"/>
              <a:t>This is only half the list</a:t>
            </a:r>
          </a:p>
          <a:p>
            <a:r>
              <a:rPr lang="en-US" dirty="0" smtClean="0"/>
              <a:t>Numerous Online and on-site courses</a:t>
            </a:r>
          </a:p>
        </p:txBody>
      </p:sp>
      <p:pic>
        <p:nvPicPr>
          <p:cNvPr id="5" name="Picture 4"/>
          <p:cNvPicPr>
            <a:picLocks noChangeAspect="1"/>
          </p:cNvPicPr>
          <p:nvPr/>
        </p:nvPicPr>
        <p:blipFill>
          <a:blip r:embed="rId3"/>
          <a:stretch>
            <a:fillRect/>
          </a:stretch>
        </p:blipFill>
        <p:spPr>
          <a:xfrm>
            <a:off x="1765300" y="4140200"/>
            <a:ext cx="7378700" cy="2717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Lesson</a:t>
            </a:r>
            <a:endParaRPr lang="en-US" dirty="0"/>
          </a:p>
        </p:txBody>
      </p:sp>
      <p:sp>
        <p:nvSpPr>
          <p:cNvPr id="3" name="Content Placeholder 2"/>
          <p:cNvSpPr>
            <a:spLocks noGrp="1"/>
          </p:cNvSpPr>
          <p:nvPr>
            <p:ph idx="1"/>
          </p:nvPr>
        </p:nvSpPr>
        <p:spPr/>
        <p:txBody>
          <a:bodyPr/>
          <a:lstStyle/>
          <a:p>
            <a:r>
              <a:rPr lang="en-US" dirty="0" smtClean="0"/>
              <a:t>As prices of technology continued to drop, the pace of installations picked up.</a:t>
            </a:r>
          </a:p>
          <a:p>
            <a:r>
              <a:rPr lang="en-US" dirty="0" smtClean="0"/>
              <a:t>Typical classroom installations were costing about as much in installation and programming as they were in equipment. </a:t>
            </a:r>
          </a:p>
          <a:p>
            <a:r>
              <a:rPr lang="en-US" dirty="0" smtClean="0"/>
              <a:t>We realized we had in-house staff with enough technical knowledge to perform installations.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should not do this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Videotaping Events</a:t>
            </a:r>
          </a:p>
          <a:p>
            <a:pPr lvl="1"/>
            <a:r>
              <a:rPr lang="en-US" dirty="0" smtClean="0"/>
              <a:t>2004 – 70 requests for events to be videotaped.</a:t>
            </a:r>
          </a:p>
          <a:p>
            <a:pPr lvl="3"/>
            <a:r>
              <a:rPr lang="en-US" dirty="0" smtClean="0"/>
              <a:t>Calculates to 2.5 event per week. </a:t>
            </a:r>
          </a:p>
          <a:p>
            <a:pPr lvl="3"/>
            <a:r>
              <a:rPr lang="en-US" dirty="0" smtClean="0"/>
              <a:t> Average of 2 hours per event.  </a:t>
            </a:r>
          </a:p>
          <a:p>
            <a:pPr lvl="3"/>
            <a:r>
              <a:rPr lang="en-US" dirty="0" smtClean="0"/>
              <a:t>80% of them on “off-time”, nights and weekends.</a:t>
            </a:r>
          </a:p>
          <a:p>
            <a:pPr lvl="4"/>
            <a:endParaRPr lang="en-US" dirty="0" smtClean="0"/>
          </a:p>
          <a:p>
            <a:r>
              <a:rPr lang="en-US" dirty="0" smtClean="0"/>
              <a:t>Some events were clearly important:</a:t>
            </a:r>
          </a:p>
          <a:p>
            <a:pPr lvl="1"/>
            <a:r>
              <a:rPr lang="en-US" dirty="0" smtClean="0"/>
              <a:t>Inauguration of new President</a:t>
            </a:r>
          </a:p>
          <a:p>
            <a:pPr lvl="1"/>
            <a:r>
              <a:rPr lang="en-US" dirty="0" smtClean="0"/>
              <a:t>Commencement</a:t>
            </a:r>
          </a:p>
          <a:p>
            <a:r>
              <a:rPr lang="en-US" dirty="0" smtClean="0"/>
              <a:t>Others were questionable</a:t>
            </a:r>
          </a:p>
          <a:p>
            <a:pPr lvl="1"/>
            <a:r>
              <a:rPr lang="en-US" dirty="0" smtClean="0"/>
              <a:t>Record a class for an athlete who was out</a:t>
            </a:r>
          </a:p>
          <a:p>
            <a:pPr lvl="1"/>
            <a:r>
              <a:rPr lang="en-US" dirty="0" smtClean="0"/>
              <a:t>Record a student presentation so that they could send it home to their parents.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should not do this</a:t>
            </a:r>
            <a:endParaRPr lang="en-US" dirty="0"/>
          </a:p>
        </p:txBody>
      </p:sp>
      <p:sp>
        <p:nvSpPr>
          <p:cNvPr id="3" name="Content Placeholder 2"/>
          <p:cNvSpPr>
            <a:spLocks noGrp="1"/>
          </p:cNvSpPr>
          <p:nvPr>
            <p:ph idx="1"/>
          </p:nvPr>
        </p:nvSpPr>
        <p:spPr/>
        <p:txBody>
          <a:bodyPr>
            <a:normAutofit lnSpcReduction="10000"/>
          </a:bodyPr>
          <a:lstStyle/>
          <a:p>
            <a:r>
              <a:rPr lang="en-US" dirty="0" smtClean="0"/>
              <a:t>What we began to notice</a:t>
            </a:r>
          </a:p>
          <a:p>
            <a:pPr lvl="1"/>
            <a:r>
              <a:rPr lang="en-US" dirty="0" smtClean="0"/>
              <a:t>VHS tapes piled up around us.</a:t>
            </a:r>
          </a:p>
          <a:p>
            <a:pPr lvl="3"/>
            <a:r>
              <a:rPr lang="en-US" dirty="0" smtClean="0"/>
              <a:t>We had videotaped events, that people did not event want.</a:t>
            </a:r>
          </a:p>
          <a:p>
            <a:pPr lvl="1"/>
            <a:r>
              <a:rPr lang="en-US" dirty="0" smtClean="0"/>
              <a:t>Higher quality was needed in some cases. </a:t>
            </a:r>
          </a:p>
          <a:p>
            <a:pPr lvl="2"/>
            <a:r>
              <a:rPr lang="en-US" dirty="0" smtClean="0"/>
              <a:t>Our Media Relations group wanted to use some of the video for promotional purposes.</a:t>
            </a:r>
          </a:p>
          <a:p>
            <a:pPr lvl="2"/>
            <a:r>
              <a:rPr lang="en-US" dirty="0" smtClean="0"/>
              <a:t>Certain academic departments wanted to use snippets of guest lectures for academic use.	</a:t>
            </a:r>
          </a:p>
          <a:p>
            <a:pPr lvl="2"/>
            <a:r>
              <a:rPr lang="en-US" dirty="0" smtClean="0"/>
              <a:t>These requests required higher quality, digital recording.  Of course, that means more time.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a:t>
            </a:r>
            <a:endParaRPr lang="en-US" dirty="0"/>
          </a:p>
        </p:txBody>
      </p:sp>
      <p:sp>
        <p:nvSpPr>
          <p:cNvPr id="3" name="Content Placeholder 2"/>
          <p:cNvSpPr>
            <a:spLocks noGrp="1"/>
          </p:cNvSpPr>
          <p:nvPr>
            <p:ph idx="1"/>
          </p:nvPr>
        </p:nvSpPr>
        <p:spPr/>
        <p:txBody>
          <a:bodyPr/>
          <a:lstStyle/>
          <a:p>
            <a:r>
              <a:rPr lang="en-US" dirty="0" smtClean="0"/>
              <a:t>Types of Events we would setup for:</a:t>
            </a:r>
          </a:p>
          <a:p>
            <a:pPr lvl="1"/>
            <a:r>
              <a:rPr lang="en-US" sz="2400" dirty="0" smtClean="0"/>
              <a:t>Sound in a field house, at a dinner for 400-600.</a:t>
            </a:r>
          </a:p>
          <a:p>
            <a:pPr lvl="1"/>
            <a:r>
              <a:rPr lang="en-US" sz="2400" dirty="0" smtClean="0"/>
              <a:t>Video presentations in a concert hall with no installed A/V equipment.</a:t>
            </a:r>
          </a:p>
          <a:p>
            <a:r>
              <a:rPr lang="en-US" dirty="0" smtClean="0"/>
              <a:t>Large amounts of time:</a:t>
            </a:r>
          </a:p>
          <a:p>
            <a:pPr lvl="1"/>
            <a:r>
              <a:rPr lang="en-US" sz="2400" dirty="0" smtClean="0"/>
              <a:t>Typical setup and tear down requires at least 2 hours before and 2 hours after event.  Add in the actual event and we had a full day of work dedicated to a 20 minute speech with 10 PowerPoint slides.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Equipment</a:t>
            </a:r>
          </a:p>
          <a:p>
            <a:pPr lvl="1"/>
            <a:r>
              <a:rPr lang="en-US" dirty="0" smtClean="0"/>
              <a:t>We did not have the proper equipment to serve all these events, but we did not educate people about that.</a:t>
            </a:r>
          </a:p>
          <a:p>
            <a:pPr lvl="2"/>
            <a:r>
              <a:rPr lang="en-US" dirty="0" smtClean="0"/>
              <a:t>Result: 400 people in a field house watching a video on a 9x12 rear projection screen, with a 2000 Lumen projector.  In other words, a very bad experience.</a:t>
            </a:r>
          </a:p>
          <a:p>
            <a:pPr lvl="1"/>
            <a:r>
              <a:rPr lang="en-US" dirty="0" smtClean="0"/>
              <a:t>We never had backup equipment.  If something broke, it was done.  The event failed and all the invested time wasted.</a:t>
            </a:r>
          </a:p>
          <a:p>
            <a:r>
              <a:rPr lang="en-US" dirty="0" smtClean="0"/>
              <a:t>Reputation</a:t>
            </a:r>
          </a:p>
          <a:p>
            <a:pPr lvl="1"/>
            <a:r>
              <a:rPr lang="en-US" dirty="0" smtClean="0"/>
              <a:t>The reputation of the group suffered due to events.  It was our most public face, and if we could not get that right, how could we do anything else right?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Lessons</a:t>
            </a:r>
            <a:endParaRPr lang="en-US" dirty="0"/>
          </a:p>
        </p:txBody>
      </p:sp>
      <p:sp>
        <p:nvSpPr>
          <p:cNvPr id="3" name="Content Placeholder 2"/>
          <p:cNvSpPr>
            <a:spLocks noGrp="1"/>
          </p:cNvSpPr>
          <p:nvPr>
            <p:ph idx="1"/>
          </p:nvPr>
        </p:nvSpPr>
        <p:spPr/>
        <p:txBody>
          <a:bodyPr>
            <a:normAutofit lnSpcReduction="10000"/>
          </a:bodyPr>
          <a:lstStyle/>
          <a:p>
            <a:r>
              <a:rPr lang="en-US" dirty="0" smtClean="0"/>
              <a:t>If you can not do it right, don’t do it!</a:t>
            </a:r>
          </a:p>
          <a:p>
            <a:endParaRPr lang="en-US" dirty="0" smtClean="0"/>
          </a:p>
          <a:p>
            <a:r>
              <a:rPr lang="en-US" dirty="0" smtClean="0"/>
              <a:t>The Conversation</a:t>
            </a:r>
          </a:p>
          <a:p>
            <a:pPr lvl="1"/>
            <a:r>
              <a:rPr lang="en-US" dirty="0" smtClean="0"/>
              <a:t>“The A/V this weekend was the best we have ever had. Everything looked and sounded great.”</a:t>
            </a:r>
          </a:p>
          <a:p>
            <a:pPr lvl="1"/>
            <a:endParaRPr lang="en-US" dirty="0" smtClean="0"/>
          </a:p>
          <a:p>
            <a:r>
              <a:rPr lang="en-US" dirty="0" smtClean="0"/>
              <a:t>First Reaction: “Oh Great.”</a:t>
            </a:r>
          </a:p>
          <a:p>
            <a:r>
              <a:rPr lang="en-US" dirty="0" smtClean="0"/>
              <a:t>Second Reaction: “Of Course!”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Lessons</a:t>
            </a:r>
            <a:endParaRPr lang="en-US" dirty="0"/>
          </a:p>
        </p:txBody>
      </p:sp>
      <p:sp>
        <p:nvSpPr>
          <p:cNvPr id="3" name="Content Placeholder 2"/>
          <p:cNvSpPr>
            <a:spLocks noGrp="1"/>
          </p:cNvSpPr>
          <p:nvPr>
            <p:ph idx="1"/>
          </p:nvPr>
        </p:nvSpPr>
        <p:spPr/>
        <p:txBody>
          <a:bodyPr>
            <a:normAutofit lnSpcReduction="10000"/>
          </a:bodyPr>
          <a:lstStyle/>
          <a:p>
            <a:r>
              <a:rPr lang="en-US" dirty="0" smtClean="0"/>
              <a:t>Do those things which can not, or should not, be outsourced, and do them well.</a:t>
            </a:r>
          </a:p>
          <a:p>
            <a:pPr lvl="1"/>
            <a:r>
              <a:rPr lang="en-US" dirty="0" smtClean="0"/>
              <a:t>Classroom Installation</a:t>
            </a:r>
          </a:p>
          <a:p>
            <a:pPr lvl="1"/>
            <a:r>
              <a:rPr lang="en-US" dirty="0" smtClean="0"/>
              <a:t>Classroom Support</a:t>
            </a:r>
          </a:p>
          <a:p>
            <a:pPr lvl="1"/>
            <a:r>
              <a:rPr lang="en-US" dirty="0" smtClean="0"/>
              <a:t>Video Editing Support</a:t>
            </a:r>
          </a:p>
          <a:p>
            <a:pPr lvl="2"/>
            <a:r>
              <a:rPr lang="en-US" dirty="0" smtClean="0"/>
              <a:t>1.5 FTE’s assigned to video editing</a:t>
            </a:r>
          </a:p>
          <a:p>
            <a:pPr lvl="2"/>
            <a:r>
              <a:rPr lang="en-US" dirty="0" smtClean="0"/>
              <a:t>Trained in Pro application</a:t>
            </a:r>
          </a:p>
          <a:p>
            <a:pPr lvl="3"/>
            <a:r>
              <a:rPr lang="en-US" dirty="0" smtClean="0"/>
              <a:t>Final Cut Pro</a:t>
            </a:r>
          </a:p>
          <a:p>
            <a:pPr lvl="3"/>
            <a:r>
              <a:rPr lang="en-US" dirty="0" smtClean="0"/>
              <a:t>DVD Studio Pro</a:t>
            </a:r>
          </a:p>
          <a:p>
            <a:pPr lvl="3"/>
            <a:r>
              <a:rPr lang="en-US" dirty="0" smtClean="0"/>
              <a:t>Flash CS3</a:t>
            </a:r>
          </a:p>
          <a:p>
            <a:pPr lvl="3"/>
            <a:r>
              <a:rPr lang="en-US" dirty="0" smtClean="0"/>
              <a:t>Working on Apple Certification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Outsource the rest</a:t>
            </a:r>
            <a:endParaRPr lang="en-US" dirty="0"/>
          </a:p>
        </p:txBody>
      </p:sp>
      <p:sp>
        <p:nvSpPr>
          <p:cNvPr id="3" name="Content Placeholder 2"/>
          <p:cNvSpPr>
            <a:spLocks noGrp="1"/>
          </p:cNvSpPr>
          <p:nvPr>
            <p:ph idx="1"/>
          </p:nvPr>
        </p:nvSpPr>
        <p:spPr/>
        <p:txBody>
          <a:bodyPr/>
          <a:lstStyle/>
          <a:p>
            <a:r>
              <a:rPr lang="en-US" sz="1600" dirty="0" smtClean="0"/>
              <a:t>Ask about the value of service you are providing to the college.  Compare that with the real cost of the service.  Include what you are not doing because you are providing that service.</a:t>
            </a:r>
          </a:p>
          <a:p>
            <a:pPr lvl="1"/>
            <a:r>
              <a:rPr lang="en-US" sz="1600" dirty="0" smtClean="0"/>
              <a:t>Our example:</a:t>
            </a:r>
          </a:p>
          <a:p>
            <a:pPr lvl="2"/>
            <a:r>
              <a:rPr lang="en-US" sz="1600" dirty="0" smtClean="0"/>
              <a:t>After one year of outsourcing video recording requests we spent $15,000 to record about 34 events.  This equals about one event per week.</a:t>
            </a:r>
          </a:p>
          <a:p>
            <a:pPr lvl="2"/>
            <a:r>
              <a:rPr lang="en-US" sz="1600" dirty="0" smtClean="0"/>
              <a:t>After one year of outsourcing event support, we spent about $14,000 on 15 events.  This equals about one every other week.</a:t>
            </a:r>
          </a:p>
          <a:p>
            <a:pPr lvl="2"/>
            <a:r>
              <a:rPr lang="en-US" sz="1600" dirty="0" smtClean="0"/>
              <a:t>Total of ~$29,000 spent on outsourcing.  We could not have hired a full time staff member to do this.</a:t>
            </a:r>
          </a:p>
          <a:p>
            <a:pPr lvl="2"/>
            <a:endParaRPr lang="en-US" sz="1600" dirty="0" smtClean="0"/>
          </a:p>
          <a:p>
            <a:pPr lvl="2"/>
            <a:r>
              <a:rPr lang="en-US" sz="1600" dirty="0" smtClean="0"/>
              <a:t>This summer we installed 6 classrooms with full installations, at a cost of $15,000, for a total of $90,000.</a:t>
            </a:r>
          </a:p>
          <a:p>
            <a:pPr lvl="2"/>
            <a:r>
              <a:rPr lang="en-US" sz="1600" dirty="0" smtClean="0"/>
              <a:t>We estimate this would have cost $22,000 per room if we outsourced it, for a total of $132,000.</a:t>
            </a:r>
          </a:p>
          <a:p>
            <a:pPr lvl="2"/>
            <a:r>
              <a:rPr lang="en-US" sz="1600" dirty="0" smtClean="0"/>
              <a:t>Saving $42,000, or almost 3 full rooms!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Bates College</a:t>
            </a:r>
            <a:endParaRPr lang="en-US" dirty="0"/>
          </a:p>
        </p:txBody>
      </p:sp>
      <p:sp>
        <p:nvSpPr>
          <p:cNvPr id="3" name="Content Placeholder 2"/>
          <p:cNvSpPr>
            <a:spLocks noGrp="1"/>
          </p:cNvSpPr>
          <p:nvPr>
            <p:ph idx="1"/>
          </p:nvPr>
        </p:nvSpPr>
        <p:spPr/>
        <p:txBody>
          <a:bodyPr/>
          <a:lstStyle/>
          <a:p>
            <a:r>
              <a:rPr lang="en-US" dirty="0" smtClean="0"/>
              <a:t>Lewiston, Maine</a:t>
            </a:r>
          </a:p>
          <a:p>
            <a:pPr lvl="2"/>
            <a:r>
              <a:rPr lang="en-US" dirty="0" smtClean="0"/>
              <a:t>Liberal Arts</a:t>
            </a:r>
          </a:p>
          <a:p>
            <a:pPr lvl="2"/>
            <a:r>
              <a:rPr lang="en-US" dirty="0" smtClean="0"/>
              <a:t>~1,700 Enrolled Students</a:t>
            </a:r>
          </a:p>
          <a:p>
            <a:pPr lvl="2"/>
            <a:r>
              <a:rPr lang="en-US" dirty="0" smtClean="0"/>
              <a:t>50 A/V Equipped Classrooms on Campus</a:t>
            </a:r>
          </a:p>
          <a:p>
            <a:pPr lvl="2"/>
            <a:r>
              <a:rPr lang="en-US" dirty="0" smtClean="0"/>
              <a:t>62 Spaces on Campus with installed Technology</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2008</a:t>
            </a:r>
            <a:endParaRPr lang="en-US" dirty="0"/>
          </a:p>
        </p:txBody>
      </p:sp>
      <p:sp>
        <p:nvSpPr>
          <p:cNvPr id="3" name="Content Placeholder 2"/>
          <p:cNvSpPr>
            <a:spLocks noGrp="1"/>
          </p:cNvSpPr>
          <p:nvPr>
            <p:ph idx="1"/>
          </p:nvPr>
        </p:nvSpPr>
        <p:spPr/>
        <p:txBody>
          <a:bodyPr/>
          <a:lstStyle/>
          <a:p>
            <a:r>
              <a:rPr lang="en-US" sz="2400" dirty="0" smtClean="0"/>
              <a:t>Organize like an A/V Company</a:t>
            </a:r>
          </a:p>
          <a:p>
            <a:r>
              <a:rPr lang="en-US" sz="2400" dirty="0" smtClean="0"/>
              <a:t>People should have specific defined roles.  Understanding what others do is important but being a jack of all trades, does not provide a lot of value.</a:t>
            </a:r>
          </a:p>
          <a:p>
            <a:r>
              <a:rPr lang="en-US" sz="2400" dirty="0" smtClean="0"/>
              <a:t>So, like an A/V company, we have the following divisions:</a:t>
            </a:r>
          </a:p>
          <a:p>
            <a:pPr lvl="1"/>
            <a:r>
              <a:rPr lang="en-US" sz="2000" dirty="0" smtClean="0"/>
              <a:t>Design</a:t>
            </a:r>
          </a:p>
          <a:p>
            <a:pPr lvl="1"/>
            <a:r>
              <a:rPr lang="en-US" sz="2000" dirty="0" smtClean="0"/>
              <a:t>Install</a:t>
            </a:r>
          </a:p>
          <a:p>
            <a:pPr lvl="1"/>
            <a:r>
              <a:rPr lang="en-US" sz="2000" dirty="0" smtClean="0"/>
              <a:t>Technical Support</a:t>
            </a:r>
          </a:p>
          <a:p>
            <a:pPr lvl="1"/>
            <a:r>
              <a:rPr lang="en-US" sz="2000" dirty="0" smtClean="0"/>
              <a:t>Staging</a:t>
            </a:r>
          </a:p>
          <a:p>
            <a:pPr lvl="1"/>
            <a:r>
              <a:rPr lang="en-US" sz="2000" dirty="0" smtClean="0"/>
              <a:t>Post Production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works..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support events.  </a:t>
            </a:r>
          </a:p>
          <a:p>
            <a:pPr lvl="1"/>
            <a:r>
              <a:rPr lang="en-US" dirty="0" smtClean="0"/>
              <a:t>We arrange for outsourcing of any event in a space without installed technology, and they turn out great.</a:t>
            </a:r>
          </a:p>
          <a:p>
            <a:r>
              <a:rPr lang="en-US" dirty="0" smtClean="0"/>
              <a:t>We support classrooms.</a:t>
            </a:r>
          </a:p>
          <a:p>
            <a:pPr lvl="1"/>
            <a:r>
              <a:rPr lang="en-US" dirty="0" smtClean="0"/>
              <a:t>Most fixes are done within a day.</a:t>
            </a:r>
          </a:p>
          <a:p>
            <a:r>
              <a:rPr lang="en-US" dirty="0" smtClean="0"/>
              <a:t>We do 90% of new installations in house</a:t>
            </a:r>
          </a:p>
          <a:p>
            <a:pPr lvl="1"/>
            <a:r>
              <a:rPr lang="en-US" dirty="0" smtClean="0"/>
              <a:t>And it saves A LOT of money, and provides a strong foundation for future repairs.</a:t>
            </a:r>
          </a:p>
          <a:p>
            <a:r>
              <a:rPr lang="en-US" dirty="0" smtClean="0"/>
              <a:t>We record all events</a:t>
            </a:r>
          </a:p>
          <a:p>
            <a:pPr lvl="1"/>
            <a:r>
              <a:rPr lang="en-US" dirty="0" smtClean="0"/>
              <a:t>And it is all done via outside vendors</a:t>
            </a:r>
          </a:p>
          <a:p>
            <a:r>
              <a:rPr lang="en-US" dirty="0" smtClean="0"/>
              <a:t>We teach people how to edit video</a:t>
            </a:r>
          </a:p>
          <a:p>
            <a:pPr lvl="1"/>
            <a:r>
              <a:rPr lang="en-US" dirty="0" smtClean="0"/>
              <a:t>And we have developed some remarkable projects.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400" dirty="0" smtClean="0"/>
              <a:t>ICIA – </a:t>
            </a:r>
            <a:r>
              <a:rPr lang="en-US" sz="2400" dirty="0" err="1" smtClean="0"/>
              <a:t>InfoComm</a:t>
            </a:r>
            <a:r>
              <a:rPr lang="en-US" sz="2400" dirty="0" smtClean="0"/>
              <a:t> International</a:t>
            </a:r>
          </a:p>
          <a:p>
            <a:pPr lvl="1"/>
            <a:r>
              <a:rPr lang="en-US" sz="2400" dirty="0" smtClean="0"/>
              <a:t>THE premier A/V professional’s trade group</a:t>
            </a:r>
          </a:p>
          <a:p>
            <a:pPr lvl="2"/>
            <a:r>
              <a:rPr lang="en-US" dirty="0" smtClean="0"/>
              <a:t>Online Training</a:t>
            </a:r>
          </a:p>
          <a:p>
            <a:pPr lvl="2"/>
            <a:r>
              <a:rPr lang="en-US" dirty="0" smtClean="0"/>
              <a:t>Onsite Training</a:t>
            </a:r>
          </a:p>
          <a:p>
            <a:pPr lvl="2"/>
            <a:r>
              <a:rPr lang="en-US" dirty="0" smtClean="0"/>
              <a:t>Annual Conference ( You HAVE to go to this).</a:t>
            </a:r>
          </a:p>
          <a:p>
            <a:pPr lvl="3"/>
            <a:r>
              <a:rPr lang="en-US" sz="2400" dirty="0" smtClean="0"/>
              <a:t>Training courses at the session</a:t>
            </a:r>
          </a:p>
          <a:p>
            <a:r>
              <a:rPr lang="en-US" sz="2400" dirty="0" smtClean="0"/>
              <a:t>Certification</a:t>
            </a:r>
          </a:p>
          <a:p>
            <a:pPr lvl="1"/>
            <a:r>
              <a:rPr lang="en-US" sz="2400" dirty="0" smtClean="0"/>
              <a:t>ANSI certified</a:t>
            </a:r>
          </a:p>
          <a:p>
            <a:pPr lvl="1"/>
            <a:r>
              <a:rPr lang="en-US" sz="2400" dirty="0" smtClean="0"/>
              <a:t>-D and –I</a:t>
            </a:r>
          </a:p>
          <a:p>
            <a:r>
              <a:rPr lang="en-US" sz="2400" dirty="0" smtClean="0"/>
              <a:t>Online Community</a:t>
            </a:r>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err="1" smtClean="0"/>
              <a:t>EduComm</a:t>
            </a:r>
            <a:endParaRPr lang="en-US" dirty="0" smtClean="0"/>
          </a:p>
          <a:p>
            <a:pPr lvl="1"/>
            <a:r>
              <a:rPr lang="en-US" dirty="0" smtClean="0">
                <a:hlinkClick r:id="rId3"/>
              </a:rPr>
              <a:t>www.educommconference.com</a:t>
            </a:r>
            <a:endParaRPr lang="en-US" dirty="0" smtClean="0"/>
          </a:p>
          <a:p>
            <a:pPr lvl="2"/>
            <a:r>
              <a:rPr lang="en-US" dirty="0" smtClean="0"/>
              <a:t>Links to recorded sessions from previous years</a:t>
            </a:r>
          </a:p>
          <a:p>
            <a:pPr lvl="1"/>
            <a:endParaRPr lang="en-US" dirty="0" smtClean="0"/>
          </a:p>
          <a:p>
            <a:r>
              <a:rPr lang="en-US" sz="2400" dirty="0" smtClean="0"/>
              <a:t>The annual conference happens at the same time as </a:t>
            </a:r>
            <a:r>
              <a:rPr lang="en-US" sz="2400" dirty="0" err="1" smtClean="0"/>
              <a:t>InfoComm</a:t>
            </a:r>
            <a:r>
              <a:rPr lang="en-US" sz="2400" dirty="0" smtClean="0"/>
              <a:t>.</a:t>
            </a:r>
          </a:p>
          <a:p>
            <a:r>
              <a:rPr lang="en-US" sz="2400" dirty="0" smtClean="0"/>
              <a:t>Fantastic opportunity to meet colleagues from around the country.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err="1" smtClean="0"/>
              <a:t>rAVe</a:t>
            </a:r>
            <a:r>
              <a:rPr lang="en-US" dirty="0" smtClean="0"/>
              <a:t> newsletters</a:t>
            </a:r>
          </a:p>
          <a:p>
            <a:r>
              <a:rPr lang="en-US" dirty="0" smtClean="0">
                <a:hlinkClick r:id="rId2"/>
              </a:rPr>
              <a:t>www.kayyerave.com</a:t>
            </a:r>
            <a:endParaRPr lang="en-US" dirty="0" smtClean="0"/>
          </a:p>
          <a:p>
            <a:pPr lvl="1"/>
            <a:r>
              <a:rPr lang="en-US" dirty="0" err="1" smtClean="0"/>
              <a:t>rAVe</a:t>
            </a:r>
            <a:r>
              <a:rPr lang="en-US" dirty="0" smtClean="0"/>
              <a:t> Ed</a:t>
            </a:r>
          </a:p>
          <a:p>
            <a:pPr lvl="1"/>
            <a:r>
              <a:rPr lang="en-US" dirty="0" err="1" smtClean="0"/>
              <a:t>rAVe</a:t>
            </a:r>
            <a:r>
              <a:rPr lang="en-US" dirty="0" smtClean="0"/>
              <a:t> Pro</a:t>
            </a:r>
          </a:p>
          <a:p>
            <a:pPr lvl="1"/>
            <a:r>
              <a:rPr lang="en-US" dirty="0" err="1" smtClean="0"/>
              <a:t>rAVe</a:t>
            </a:r>
            <a:r>
              <a:rPr lang="en-US" dirty="0" smtClean="0"/>
              <a:t> Digital Signage</a:t>
            </a:r>
          </a:p>
          <a:p>
            <a:pPr lvl="1"/>
            <a:r>
              <a:rPr lang="en-US" dirty="0" err="1" smtClean="0"/>
              <a:t>rAVe</a:t>
            </a:r>
            <a:r>
              <a:rPr lang="en-US" dirty="0" smtClean="0"/>
              <a:t> Home</a:t>
            </a:r>
          </a:p>
          <a:p>
            <a:pPr lvl="1"/>
            <a:r>
              <a:rPr lang="en-US" dirty="0" err="1" smtClean="0"/>
              <a:t>rAVe</a:t>
            </a:r>
            <a:r>
              <a:rPr lang="en-US" dirty="0" smtClean="0"/>
              <a:t> rental and Staging</a:t>
            </a:r>
          </a:p>
          <a:p>
            <a:r>
              <a:rPr lang="en-US" sz="2400" dirty="0" smtClean="0"/>
              <a:t>Notice that </a:t>
            </a:r>
            <a:r>
              <a:rPr lang="en-US" sz="2400" dirty="0" err="1" smtClean="0"/>
              <a:t>rAVe</a:t>
            </a:r>
            <a:r>
              <a:rPr lang="en-US" sz="2400" dirty="0" smtClean="0"/>
              <a:t> recognize the differences between each of these specialties.</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of staff</a:t>
            </a:r>
            <a:endParaRPr lang="en-US" dirty="0"/>
          </a:p>
        </p:txBody>
      </p:sp>
      <p:sp>
        <p:nvSpPr>
          <p:cNvPr id="3" name="Content Placeholder 2"/>
          <p:cNvSpPr>
            <a:spLocks noGrp="1"/>
          </p:cNvSpPr>
          <p:nvPr>
            <p:ph idx="1"/>
          </p:nvPr>
        </p:nvSpPr>
        <p:spPr/>
        <p:txBody>
          <a:bodyPr/>
          <a:lstStyle/>
          <a:p>
            <a:endParaRPr lang="en-US" dirty="0" smtClean="0"/>
          </a:p>
          <a:p>
            <a:r>
              <a:rPr lang="en-US" sz="1800" dirty="0" smtClean="0"/>
              <a:t>Certification</a:t>
            </a:r>
          </a:p>
          <a:p>
            <a:pPr lvl="1"/>
            <a:r>
              <a:rPr lang="en-US" sz="1800" dirty="0" smtClean="0"/>
              <a:t>Puts your staff on the same level as consultants, sales people and installers.</a:t>
            </a:r>
          </a:p>
          <a:p>
            <a:r>
              <a:rPr lang="en-US" sz="1800" dirty="0" smtClean="0"/>
              <a:t>Education - Programming</a:t>
            </a:r>
          </a:p>
          <a:p>
            <a:pPr lvl="1"/>
            <a:r>
              <a:rPr lang="en-US" sz="1800" dirty="0" smtClean="0"/>
              <a:t>Allows your staff to fix problems in house.  At least it allows them know what is possible, as opposed to being told what is possible.</a:t>
            </a:r>
          </a:p>
          <a:p>
            <a:r>
              <a:rPr lang="en-US" sz="1800" dirty="0" smtClean="0"/>
              <a:t>Provide you with data</a:t>
            </a:r>
          </a:p>
          <a:p>
            <a:pPr lvl="1"/>
            <a:r>
              <a:rPr lang="en-US" sz="1800" dirty="0" smtClean="0"/>
              <a:t>How many events were supported?</a:t>
            </a:r>
          </a:p>
          <a:p>
            <a:pPr lvl="1"/>
            <a:r>
              <a:rPr lang="en-US" sz="1800" dirty="0" smtClean="0"/>
              <a:t>What is the real cost of these events?</a:t>
            </a:r>
          </a:p>
          <a:p>
            <a:pPr lvl="1"/>
            <a:r>
              <a:rPr lang="en-US" sz="1800" dirty="0" smtClean="0"/>
              <a:t>How much money was spent on room installs.</a:t>
            </a:r>
          </a:p>
          <a:p>
            <a:r>
              <a:rPr lang="en-US" sz="1800" dirty="0" smtClean="0"/>
              <a:t>Have the ability to talk with faculty about how they use the classrooms, and design rooms to fit those needs.</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now</a:t>
            </a:r>
            <a:endParaRPr lang="en-US" dirty="0"/>
          </a:p>
        </p:txBody>
      </p:sp>
      <p:sp>
        <p:nvSpPr>
          <p:cNvPr id="3" name="Content Placeholder 2"/>
          <p:cNvSpPr>
            <a:spLocks noGrp="1"/>
          </p:cNvSpPr>
          <p:nvPr>
            <p:ph idx="1"/>
          </p:nvPr>
        </p:nvSpPr>
        <p:spPr/>
        <p:txBody>
          <a:bodyPr/>
          <a:lstStyle/>
          <a:p>
            <a:r>
              <a:rPr lang="en-US" sz="2800" dirty="0" smtClean="0"/>
              <a:t>Installing 7-8 rooms per year, in-house.</a:t>
            </a:r>
          </a:p>
          <a:p>
            <a:r>
              <a:rPr lang="en-US" sz="2800" dirty="0" smtClean="0"/>
              <a:t>Our own technician who is </a:t>
            </a:r>
            <a:r>
              <a:rPr lang="en-US" sz="2800" dirty="0" err="1" smtClean="0"/>
              <a:t>Crestron</a:t>
            </a:r>
            <a:r>
              <a:rPr lang="en-US" sz="2800" dirty="0" smtClean="0"/>
              <a:t> trained and working on certification.</a:t>
            </a:r>
          </a:p>
          <a:p>
            <a:r>
              <a:rPr lang="en-US" sz="2800" dirty="0" err="1" smtClean="0"/>
              <a:t>RoomView</a:t>
            </a:r>
            <a:r>
              <a:rPr lang="en-US" sz="2800" dirty="0" smtClean="0"/>
              <a:t> support</a:t>
            </a:r>
          </a:p>
          <a:p>
            <a:r>
              <a:rPr lang="en-US" sz="2800" dirty="0" smtClean="0"/>
              <a:t>DMC – editing lab, editing suites, viewing room</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and the future</a:t>
            </a:r>
            <a:endParaRPr lang="en-US" dirty="0"/>
          </a:p>
        </p:txBody>
      </p:sp>
      <p:sp>
        <p:nvSpPr>
          <p:cNvPr id="3" name="Content Placeholder 2"/>
          <p:cNvSpPr>
            <a:spLocks noGrp="1"/>
          </p:cNvSpPr>
          <p:nvPr>
            <p:ph idx="1"/>
          </p:nvPr>
        </p:nvSpPr>
        <p:spPr/>
        <p:txBody>
          <a:bodyPr/>
          <a:lstStyle/>
          <a:p>
            <a:pPr lvl="1"/>
            <a:r>
              <a:rPr lang="en-US" dirty="0" smtClean="0"/>
              <a:t>Digital Video</a:t>
            </a:r>
          </a:p>
          <a:p>
            <a:pPr lvl="2"/>
            <a:r>
              <a:rPr lang="en-US" dirty="0" smtClean="0"/>
              <a:t>HDMI</a:t>
            </a:r>
          </a:p>
          <a:p>
            <a:pPr lvl="2"/>
            <a:r>
              <a:rPr lang="en-US" dirty="0" smtClean="0"/>
              <a:t>HDCP</a:t>
            </a:r>
          </a:p>
          <a:p>
            <a:pPr lvl="2"/>
            <a:r>
              <a:rPr lang="en-US" dirty="0" smtClean="0"/>
              <a:t>16:9 and 16:10 </a:t>
            </a:r>
          </a:p>
          <a:p>
            <a:pPr lvl="2">
              <a:buNone/>
            </a:pPr>
            <a:r>
              <a:rPr lang="en-US" dirty="0" smtClean="0"/>
              <a:t>    aspect ratio</a:t>
            </a:r>
          </a:p>
          <a:p>
            <a:pPr lvl="2">
              <a:buNone/>
            </a:pPr>
            <a:endParaRPr lang="en-US" dirty="0" smtClean="0"/>
          </a:p>
          <a:p>
            <a:pPr lvl="2">
              <a:buNone/>
            </a:pPr>
            <a:r>
              <a:rPr lang="en-US" dirty="0" smtClean="0"/>
              <a:t>- IT/AV Convergence</a:t>
            </a:r>
          </a:p>
        </p:txBody>
      </p:sp>
      <p:pic>
        <p:nvPicPr>
          <p:cNvPr id="4" name="Picture 3" descr="digitalmedia_dual_projector_classroom.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724400" y="1371600"/>
            <a:ext cx="4239491"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What did you think?</a:t>
            </a:r>
          </a:p>
        </p:txBody>
      </p:sp>
      <p:sp>
        <p:nvSpPr>
          <p:cNvPr id="3075" name="Rectangle 3"/>
          <p:cNvSpPr>
            <a:spLocks noGrp="1" noChangeArrowheads="1"/>
          </p:cNvSpPr>
          <p:nvPr>
            <p:ph type="body" idx="1"/>
          </p:nvPr>
        </p:nvSpPr>
        <p:spPr/>
        <p:txBody>
          <a:bodyPr/>
          <a:lstStyle/>
          <a:p>
            <a:pPr>
              <a:buFontTx/>
              <a:buNone/>
            </a:pPr>
            <a:endParaRPr lang="en-US"/>
          </a:p>
          <a:p>
            <a:r>
              <a:rPr lang="en-US"/>
              <a:t>Your input is important to us!</a:t>
            </a:r>
          </a:p>
          <a:p>
            <a:pPr>
              <a:buFontTx/>
              <a:buNone/>
            </a:pPr>
            <a:endParaRPr lang="en-US" sz="1400"/>
          </a:p>
          <a:p>
            <a:r>
              <a:rPr lang="en-US"/>
              <a:t>Click on “Evaluate This Session” on the Mid-Atlantic Regional program page.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r>
              <a:rPr lang="en-US" sz="2800" dirty="0" smtClean="0"/>
              <a:t>Technology Managers and other direct support professionals</a:t>
            </a:r>
          </a:p>
          <a:p>
            <a:r>
              <a:rPr lang="en-US" sz="2800" dirty="0" smtClean="0"/>
              <a:t>Director Level</a:t>
            </a:r>
          </a:p>
          <a:p>
            <a:r>
              <a:rPr lang="en-US" sz="2800" dirty="0" smtClean="0"/>
              <a:t>CIO Level</a:t>
            </a:r>
          </a:p>
          <a:p>
            <a:endParaRPr lang="en-US" sz="2800" dirty="0" smtClean="0"/>
          </a:p>
          <a:p>
            <a:r>
              <a:rPr lang="en-US" sz="2800" dirty="0" smtClean="0"/>
              <a:t>How many feel they have a really good understanding of the AV operations at their school?  </a:t>
            </a:r>
          </a:p>
          <a:p>
            <a:r>
              <a:rPr lang="en-US" sz="2800" dirty="0" smtClean="0"/>
              <a:t>Equivalent to the understanding </a:t>
            </a:r>
            <a:r>
              <a:rPr lang="en-US" dirty="0" smtClean="0"/>
              <a:t>of 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idx="1"/>
          </p:nvPr>
        </p:nvSpPr>
        <p:spPr/>
        <p:txBody>
          <a:bodyPr/>
          <a:lstStyle/>
          <a:p>
            <a:r>
              <a:rPr lang="en-US" sz="2800" dirty="0" smtClean="0"/>
              <a:t>How A/V has evolved.</a:t>
            </a:r>
          </a:p>
          <a:p>
            <a:pPr lvl="1"/>
            <a:r>
              <a:rPr lang="en-US" dirty="0" smtClean="0"/>
              <a:t>Has your staffing evolved?</a:t>
            </a:r>
          </a:p>
          <a:p>
            <a:pPr lvl="1"/>
            <a:r>
              <a:rPr lang="en-US" dirty="0" smtClean="0"/>
              <a:t>Have your policies evolved?</a:t>
            </a:r>
          </a:p>
          <a:p>
            <a:r>
              <a:rPr lang="en-US" sz="2800" dirty="0" smtClean="0"/>
              <a:t>Are your staff members A/V professionals?</a:t>
            </a:r>
          </a:p>
          <a:p>
            <a:r>
              <a:rPr lang="en-US" sz="2800" dirty="0" smtClean="0"/>
              <a:t>Do you give your staff training opportunities?</a:t>
            </a:r>
          </a:p>
          <a:p>
            <a:r>
              <a:rPr lang="en-US" sz="2800" dirty="0" smtClean="0"/>
              <a:t>Do you recognize how much A/V has changed?</a:t>
            </a:r>
          </a:p>
          <a:p>
            <a:r>
              <a:rPr lang="en-US" sz="2800" dirty="0" smtClean="0"/>
              <a:t>Value of A/V in today’s higher </a:t>
            </a:r>
            <a:r>
              <a:rPr lang="en-US" sz="2800" dirty="0" err="1" smtClean="0"/>
              <a:t>ed</a:t>
            </a:r>
            <a:r>
              <a:rPr lang="en-US" sz="2800" dirty="0" smtClean="0"/>
              <a:t> institution?</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A/V</a:t>
            </a:r>
            <a:endParaRPr lang="en-US" dirty="0"/>
          </a:p>
        </p:txBody>
      </p:sp>
      <p:sp>
        <p:nvSpPr>
          <p:cNvPr id="3" name="Content Placeholder 2"/>
          <p:cNvSpPr>
            <a:spLocks noGrp="1"/>
          </p:cNvSpPr>
          <p:nvPr>
            <p:ph idx="1"/>
          </p:nvPr>
        </p:nvSpPr>
        <p:spPr/>
        <p:txBody>
          <a:bodyPr/>
          <a:lstStyle/>
          <a:p>
            <a:r>
              <a:rPr lang="en-US" dirty="0" smtClean="0"/>
              <a:t>Compare this to IT from 1994-2000.</a:t>
            </a:r>
          </a:p>
          <a:p>
            <a:pPr lvl="1"/>
            <a:r>
              <a:rPr lang="en-US" dirty="0" smtClean="0"/>
              <a:t>Reality of laptops, networks, internet, e-mail, etc. became a crucial component of higher education institutions.</a:t>
            </a:r>
          </a:p>
          <a:p>
            <a:pPr lvl="1"/>
            <a:r>
              <a:rPr lang="en-US" dirty="0" smtClean="0"/>
              <a:t>Are the same people who were fixing computers in 1994 running your network in 2000?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2002-2009</a:t>
            </a:r>
            <a:endParaRPr lang="en-US" dirty="0"/>
          </a:p>
        </p:txBody>
      </p:sp>
      <p:sp>
        <p:nvSpPr>
          <p:cNvPr id="3" name="Content Placeholder 2"/>
          <p:cNvSpPr>
            <a:spLocks noGrp="1"/>
          </p:cNvSpPr>
          <p:nvPr>
            <p:ph idx="1"/>
          </p:nvPr>
        </p:nvSpPr>
        <p:spPr/>
        <p:txBody>
          <a:bodyPr/>
          <a:lstStyle/>
          <a:p>
            <a:r>
              <a:rPr lang="en-US" sz="1800" dirty="0" smtClean="0"/>
              <a:t>2002</a:t>
            </a:r>
          </a:p>
          <a:p>
            <a:pPr lvl="1"/>
            <a:r>
              <a:rPr lang="en-US" sz="1800" dirty="0" smtClean="0"/>
              <a:t>TV/VCR (DVD was only 4 yrs old, VHS still king of rented movies)</a:t>
            </a:r>
          </a:p>
          <a:p>
            <a:pPr lvl="1"/>
            <a:r>
              <a:rPr lang="en-US" sz="1800" dirty="0" smtClean="0"/>
              <a:t>Slide Projectors</a:t>
            </a:r>
          </a:p>
          <a:p>
            <a:pPr lvl="1"/>
            <a:r>
              <a:rPr lang="en-US" sz="1800" dirty="0" smtClean="0"/>
              <a:t>Overhead projectors</a:t>
            </a:r>
          </a:p>
          <a:p>
            <a:pPr lvl="1"/>
            <a:endParaRPr lang="en-US" sz="1800" dirty="0" smtClean="0"/>
          </a:p>
          <a:p>
            <a:r>
              <a:rPr lang="en-US" sz="2200" dirty="0" smtClean="0"/>
              <a:t>2009</a:t>
            </a:r>
          </a:p>
          <a:p>
            <a:r>
              <a:rPr lang="en-US" sz="1800" dirty="0" smtClean="0"/>
              <a:t>LCD Projector, Plasma TV, Document Cameras</a:t>
            </a:r>
          </a:p>
          <a:p>
            <a:r>
              <a:rPr lang="en-US" sz="1800" dirty="0" smtClean="0"/>
              <a:t>Video-conferencing</a:t>
            </a:r>
          </a:p>
          <a:p>
            <a:r>
              <a:rPr lang="en-US" sz="1800" dirty="0" smtClean="0"/>
              <a:t>Digital Signage</a:t>
            </a:r>
          </a:p>
          <a:p>
            <a:r>
              <a:rPr lang="en-US" sz="1800" dirty="0" smtClean="0"/>
              <a:t>Video Streaming</a:t>
            </a:r>
          </a:p>
          <a:p>
            <a:r>
              <a:rPr lang="en-US" sz="1800" dirty="0" err="1" smtClean="0"/>
              <a:t>Blu</a:t>
            </a:r>
            <a:r>
              <a:rPr lang="en-US" sz="1800" dirty="0" smtClean="0"/>
              <a:t>-Ray and  Digital Video Technologies</a:t>
            </a:r>
          </a:p>
          <a:p>
            <a:r>
              <a:rPr lang="en-US" sz="1800" dirty="0" smtClean="0"/>
              <a:t>Class Capture</a:t>
            </a:r>
          </a:p>
          <a:p>
            <a:r>
              <a:rPr lang="en-US" sz="1800" dirty="0" smtClean="0"/>
              <a:t>In-class response</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in 2002</a:t>
            </a:r>
            <a:endParaRPr lang="en-US" dirty="0"/>
          </a:p>
        </p:txBody>
      </p:sp>
      <p:sp>
        <p:nvSpPr>
          <p:cNvPr id="3" name="Content Placeholder 2"/>
          <p:cNvSpPr>
            <a:spLocks noGrp="1"/>
          </p:cNvSpPr>
          <p:nvPr>
            <p:ph idx="1"/>
          </p:nvPr>
        </p:nvSpPr>
        <p:spPr/>
        <p:txBody>
          <a:bodyPr>
            <a:normAutofit/>
          </a:bodyPr>
          <a:lstStyle/>
          <a:p>
            <a:r>
              <a:rPr lang="en-US" dirty="0" smtClean="0"/>
              <a:t>Think about your organization in 2002</a:t>
            </a:r>
          </a:p>
          <a:p>
            <a:pPr lvl="1"/>
            <a:r>
              <a:rPr lang="en-US" dirty="0" smtClean="0"/>
              <a:t>Who was in Media Services?</a:t>
            </a:r>
          </a:p>
          <a:p>
            <a:pPr lvl="1"/>
            <a:r>
              <a:rPr lang="en-US" dirty="0" smtClean="0"/>
              <a:t>How many rooms did they support?</a:t>
            </a:r>
          </a:p>
          <a:p>
            <a:pPr lvl="2"/>
            <a:r>
              <a:rPr lang="en-US" dirty="0" smtClean="0"/>
              <a:t>How much technology was in those rooms?</a:t>
            </a:r>
          </a:p>
          <a:p>
            <a:pPr lvl="1"/>
            <a:r>
              <a:rPr lang="en-US" dirty="0" smtClean="0"/>
              <a:t>What qualifications did they have for the job?</a:t>
            </a:r>
          </a:p>
          <a:p>
            <a:pPr lvl="1"/>
            <a:r>
              <a:rPr lang="en-US" dirty="0" smtClean="0"/>
              <a:t>How did they get the jobs?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Bates in 2002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We</a:t>
            </a:r>
          </a:p>
          <a:p>
            <a:pPr lvl="1"/>
            <a:r>
              <a:rPr lang="en-US" dirty="0" smtClean="0"/>
              <a:t>video taped every request that was made.</a:t>
            </a:r>
          </a:p>
          <a:p>
            <a:pPr lvl="1"/>
            <a:r>
              <a:rPr lang="en-US" dirty="0" smtClean="0"/>
              <a:t>supported every event that went on at the College.</a:t>
            </a:r>
          </a:p>
          <a:p>
            <a:pPr lvl="1"/>
            <a:r>
              <a:rPr lang="en-US" dirty="0" smtClean="0"/>
              <a:t>hired out every installation.</a:t>
            </a:r>
          </a:p>
          <a:p>
            <a:pPr lvl="1"/>
            <a:r>
              <a:rPr lang="en-US" dirty="0" smtClean="0"/>
              <a:t>hired out most classroom support.</a:t>
            </a:r>
          </a:p>
          <a:p>
            <a:pPr lvl="1"/>
            <a:r>
              <a:rPr lang="en-US" dirty="0" smtClean="0"/>
              <a:t>moved a LOT of equipment around.</a:t>
            </a:r>
          </a:p>
          <a:p>
            <a:pPr lvl="1"/>
            <a:r>
              <a:rPr lang="en-US" dirty="0" smtClean="0"/>
              <a:t>managed the equipment loaner pool.</a:t>
            </a:r>
          </a:p>
          <a:p>
            <a:r>
              <a:rPr lang="en-US" dirty="0" smtClean="0"/>
              <a:t>4 full time staff members. No specialties, everyone did everything.   </a:t>
            </a:r>
          </a:p>
          <a:p>
            <a:r>
              <a:rPr lang="en-US" dirty="0" smtClean="0"/>
              <a:t>Positions were considered the least skilled positions in Information&amp; Library Services.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rc">
  <a:themeElements>
    <a:clrScheme name="ma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r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r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r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r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r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r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r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r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r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r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r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NC09_template.potx</Template>
  <TotalTime>873</TotalTime>
  <Words>2748</Words>
  <Application>Microsoft Macintosh PowerPoint</Application>
  <PresentationFormat>On-screen Show (4:3)</PresentationFormat>
  <Paragraphs>332</Paragraphs>
  <Slides>38</Slides>
  <Notes>23</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marc</vt:lpstr>
      <vt:lpstr>Building a Professional Media Services Support Team</vt:lpstr>
      <vt:lpstr>Scott Tiner</vt:lpstr>
      <vt:lpstr>Bates College</vt:lpstr>
      <vt:lpstr>Who Are You?</vt:lpstr>
      <vt:lpstr>Themes</vt:lpstr>
      <vt:lpstr>Changes in A/V</vt:lpstr>
      <vt:lpstr>A/V 2002-2009</vt:lpstr>
      <vt:lpstr>A/V in 2002</vt:lpstr>
      <vt:lpstr>Bates in 2002</vt:lpstr>
      <vt:lpstr>It worked..</vt:lpstr>
      <vt:lpstr>Change comes slowly</vt:lpstr>
      <vt:lpstr>Change comes slowly</vt:lpstr>
      <vt:lpstr>Change comes slowly</vt:lpstr>
      <vt:lpstr>Slide 14</vt:lpstr>
      <vt:lpstr>Crestron</vt:lpstr>
      <vt:lpstr>Crestron</vt:lpstr>
      <vt:lpstr>Crestron</vt:lpstr>
      <vt:lpstr>Extron</vt:lpstr>
      <vt:lpstr>Extron</vt:lpstr>
      <vt:lpstr>ICIA</vt:lpstr>
      <vt:lpstr>ICIA</vt:lpstr>
      <vt:lpstr>Second Lesson</vt:lpstr>
      <vt:lpstr>We should not do this</vt:lpstr>
      <vt:lpstr>We should not do this</vt:lpstr>
      <vt:lpstr>Staging</vt:lpstr>
      <vt:lpstr>Staging</vt:lpstr>
      <vt:lpstr>Final Lessons</vt:lpstr>
      <vt:lpstr>Final Lessons</vt:lpstr>
      <vt:lpstr>Outsource the rest</vt:lpstr>
      <vt:lpstr>In 2008</vt:lpstr>
      <vt:lpstr>It works..</vt:lpstr>
      <vt:lpstr>Resources</vt:lpstr>
      <vt:lpstr>Resources</vt:lpstr>
      <vt:lpstr>Resources</vt:lpstr>
      <vt:lpstr>Expectations of staff</vt:lpstr>
      <vt:lpstr>Where we are now</vt:lpstr>
      <vt:lpstr>Today and the future</vt:lpstr>
      <vt:lpstr>What did you think?</vt:lpstr>
    </vt:vector>
  </TitlesOfParts>
  <Manager/>
  <Company>Bates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Professional Media Services Support Team</dc:title>
  <dc:subject>NC09</dc:subject>
  <dc:creator>Scott Tiner</dc:creator>
  <cp:keywords/>
  <dc:description/>
  <cp:lastModifiedBy>Scott Tiner</cp:lastModifiedBy>
  <cp:revision>16</cp:revision>
  <dcterms:created xsi:type="dcterms:W3CDTF">2009-03-11T21:50:58Z</dcterms:created>
  <dcterms:modified xsi:type="dcterms:W3CDTF">2009-03-11T21:53:07Z</dcterms:modified>
  <cp:category/>
</cp:coreProperties>
</file>