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8" r:id="rId3"/>
    <p:sldId id="262" r:id="rId4"/>
    <p:sldId id="259" r:id="rId5"/>
    <p:sldId id="260" r:id="rId6"/>
    <p:sldId id="290" r:id="rId7"/>
    <p:sldId id="263" r:id="rId8"/>
    <p:sldId id="264" r:id="rId9"/>
    <p:sldId id="270" r:id="rId10"/>
    <p:sldId id="265" r:id="rId11"/>
    <p:sldId id="267" r:id="rId12"/>
    <p:sldId id="266" r:id="rId13"/>
    <p:sldId id="268" r:id="rId14"/>
    <p:sldId id="273" r:id="rId15"/>
    <p:sldId id="269" r:id="rId16"/>
    <p:sldId id="280" r:id="rId17"/>
    <p:sldId id="278" r:id="rId18"/>
    <p:sldId id="276" r:id="rId19"/>
    <p:sldId id="279" r:id="rId20"/>
    <p:sldId id="281" r:id="rId21"/>
    <p:sldId id="274" r:id="rId22"/>
    <p:sldId id="275" r:id="rId23"/>
    <p:sldId id="272" r:id="rId24"/>
    <p:sldId id="277" r:id="rId25"/>
    <p:sldId id="284" r:id="rId26"/>
    <p:sldId id="282" r:id="rId27"/>
    <p:sldId id="285" r:id="rId28"/>
    <p:sldId id="286" r:id="rId29"/>
    <p:sldId id="283" r:id="rId30"/>
    <p:sldId id="271" r:id="rId31"/>
    <p:sldId id="257" r:id="rId32"/>
    <p:sldId id="288" r:id="rId33"/>
    <p:sldId id="287" r:id="rId3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8934" autoAdjust="0"/>
  </p:normalViewPr>
  <p:slideViewPr>
    <p:cSldViewPr>
      <p:cViewPr>
        <p:scale>
          <a:sx n="70" d="100"/>
          <a:sy n="70" d="100"/>
        </p:scale>
        <p:origin x="-43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98D773A-8A6B-48DC-A517-3676422A8075}" type="datetimeFigureOut">
              <a:rPr lang="en-US" smtClean="0"/>
              <a:pPr/>
              <a:t>3/11/2009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D736D11-08EE-44CB-AD19-756FF75C1ED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Colleges have different business practices, no common academic calendar.</a:t>
            </a:r>
            <a:r>
              <a:rPr lang="en-US" baseline="0" dirty="0" smtClean="0"/>
              <a:t> No reporting to SO</a:t>
            </a:r>
            <a:endParaRPr lang="en-US" dirty="0"/>
          </a:p>
        </p:txBody>
      </p:sp>
      <p:sp>
        <p:nvSpPr>
          <p:cNvPr id="4" name="Slide Number Placeholder 3"/>
          <p:cNvSpPr>
            <a:spLocks noGrp="1"/>
          </p:cNvSpPr>
          <p:nvPr>
            <p:ph type="sldNum" sz="quarter" idx="10"/>
          </p:nvPr>
        </p:nvSpPr>
        <p:spPr/>
        <p:txBody>
          <a:bodyPr/>
          <a:lstStyle/>
          <a:p>
            <a:fld id="{6D736D11-08EE-44CB-AD19-756FF75C1ED2}"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r>
              <a:rPr lang="en-US" dirty="0"/>
              <a:t>The composition of the T&amp;L Team was crucial to its success. Representatives from all relevant stakeholder groups were included.</a:t>
            </a:r>
          </a:p>
          <a:p>
            <a:pPr marL="407651" lvl="1"/>
            <a:r>
              <a:rPr lang="en-US" dirty="0" smtClean="0"/>
              <a:t>Membership by invitation. Those who represent councils serve</a:t>
            </a:r>
            <a:r>
              <a:rPr lang="en-US" baseline="0" dirty="0" smtClean="0"/>
              <a:t> as representatives from those councils.</a:t>
            </a:r>
            <a:r>
              <a:rPr lang="en-US" sz="2400" i="1" dirty="0"/>
              <a:t> Membership now also includes IT directors , a System Data Center Representative, the System CIO, and a college president. All colleges are represented.</a:t>
            </a:r>
          </a:p>
        </p:txBody>
      </p:sp>
      <p:sp>
        <p:nvSpPr>
          <p:cNvPr id="4" name="Slide Number Placeholder 3"/>
          <p:cNvSpPr>
            <a:spLocks noGrp="1"/>
          </p:cNvSpPr>
          <p:nvPr>
            <p:ph type="sldNum" sz="quarter" idx="10"/>
          </p:nvPr>
        </p:nvSpPr>
        <p:spPr/>
        <p:txBody>
          <a:bodyPr/>
          <a:lstStyle/>
          <a:p>
            <a:fld id="{6D736D11-08EE-44CB-AD19-756FF75C1ED2}"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60 second Vista: Videos and step by step documentations, web page and resources developed by team subcommittee. Self-paced faculty resources: tech staff developed way to enroll all faculty each term.</a:t>
            </a:r>
          </a:p>
        </p:txBody>
      </p:sp>
      <p:sp>
        <p:nvSpPr>
          <p:cNvPr id="4" name="Slide Number Placeholder 3"/>
          <p:cNvSpPr>
            <a:spLocks noGrp="1"/>
          </p:cNvSpPr>
          <p:nvPr>
            <p:ph type="sldNum" sz="quarter" idx="10"/>
          </p:nvPr>
        </p:nvSpPr>
        <p:spPr/>
        <p:txBody>
          <a:bodyPr/>
          <a:lstStyle/>
          <a:p>
            <a:fld id="{6D736D11-08EE-44CB-AD19-756FF75C1ED2}"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Last bullet: in which members bring back information about various initiatives and project to their respective councils and committees. This helps ensure buy-in from those who often need to champion these initiatives locally. </a:t>
            </a:r>
          </a:p>
        </p:txBody>
      </p:sp>
      <p:sp>
        <p:nvSpPr>
          <p:cNvPr id="4" name="Slide Number Placeholder 3"/>
          <p:cNvSpPr>
            <a:spLocks noGrp="1"/>
          </p:cNvSpPr>
          <p:nvPr>
            <p:ph type="sldNum" sz="quarter" idx="10"/>
          </p:nvPr>
        </p:nvSpPr>
        <p:spPr/>
        <p:txBody>
          <a:bodyPr/>
          <a:lstStyle/>
          <a:p>
            <a:fld id="{6D736D11-08EE-44CB-AD19-756FF75C1ED2}" type="slidenum">
              <a:rPr lang="en-US" smtClean="0"/>
              <a:pPr/>
              <a:t>25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Wikis: </a:t>
            </a:r>
            <a:r>
              <a:rPr lang="en-US" dirty="0"/>
              <a:t>to promote communication, sharing of ideas and asynchronous participation at a distance</a:t>
            </a:r>
          </a:p>
          <a:p>
            <a:r>
              <a:rPr lang="en-US" dirty="0"/>
              <a:t>Subcommittee: with specific charges and deadlines</a:t>
            </a:r>
          </a:p>
          <a:p>
            <a:r>
              <a:rPr lang="en-US" dirty="0"/>
              <a:t>Meetings: to accommodate geography and schedules</a:t>
            </a:r>
          </a:p>
        </p:txBody>
      </p:sp>
      <p:sp>
        <p:nvSpPr>
          <p:cNvPr id="4" name="Slide Number Placeholder 3"/>
          <p:cNvSpPr>
            <a:spLocks noGrp="1"/>
          </p:cNvSpPr>
          <p:nvPr>
            <p:ph type="sldNum" sz="quarter" idx="10"/>
          </p:nvPr>
        </p:nvSpPr>
        <p:spPr/>
        <p:txBody>
          <a:bodyPr/>
          <a:lstStyle/>
          <a:p>
            <a:fld id="{6D736D11-08EE-44CB-AD19-756FF75C1ED2}"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sz="800"/>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2B87845-BAED-49D2-A43F-5B07C73F363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1E963F-F7C9-4C6B-BDA4-A94CD89BA6F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2A4806-C306-4B7D-B04F-67F5EEDCB10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7183AFB-8509-474B-8E84-CFF1D9E8E99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F257B5-7699-4787-A838-4A94DC27CE1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6CF0514-4DB2-4947-AE99-8C17D046203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07638B2-2C80-4AE7-BB96-843780996E7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4D8938F-10BC-4D2A-BA86-8C12D2E7F15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C6C4C9A-C147-4A36-B4BD-117B56C55F7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7B7265D-F48D-4D12-A249-49A902CFD52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C48F720-DD1C-46E4-8620-45B21724266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5D2B708-D199-4AD2-A956-C423D41843D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ommnet.edu/academics/blackboard/faculty/60SecondVista.as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commnet.edu/academics/iitt/coursecart.asp" TargetMode="External"/><Relationship Id="rId4" Type="http://schemas.openxmlformats.org/officeDocument/2006/relationships/hyperlink" Target="http://www.commnet.edu/academics/blackboard/faculty/essential_pre-vista_skills.asp"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briedinger@mcc.commnet.edu" TargetMode="External"/><Relationship Id="rId2" Type="http://schemas.openxmlformats.org/officeDocument/2006/relationships/hyperlink" Target="mailto:tkrutt@commnet.edu"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905000"/>
            <a:ext cx="7772400" cy="1470025"/>
          </a:xfrm>
        </p:spPr>
        <p:txBody>
          <a:bodyPr/>
          <a:lstStyle/>
          <a:p>
            <a:pPr algn="l"/>
            <a:r>
              <a:rPr lang="en-US" sz="5400" dirty="0" smtClean="0">
                <a:effectLst>
                  <a:outerShdw blurRad="38100" dist="38100" dir="2700000" algn="tl">
                    <a:srgbClr val="000000">
                      <a:alpha val="43137"/>
                    </a:srgbClr>
                  </a:outerShdw>
                </a:effectLst>
              </a:rPr>
              <a:t>Tearing Down the Silos: </a:t>
            </a:r>
            <a:r>
              <a:rPr lang="en-US" sz="3200" dirty="0" smtClean="0">
                <a:effectLst>
                  <a:outerShdw blurRad="38100" dist="38100" dir="2700000" algn="tl">
                    <a:srgbClr val="000000">
                      <a:alpha val="43137"/>
                    </a:srgbClr>
                  </a:outerShdw>
                </a:effectLst>
              </a:rPr>
              <a:t>Inclusive Faculty Development</a:t>
            </a:r>
            <a:endParaRPr lang="en-US" sz="3200" dirty="0">
              <a:effectLst>
                <a:outerShdw blurRad="38100" dist="38100" dir="2700000" algn="tl">
                  <a:srgbClr val="000000">
                    <a:alpha val="43137"/>
                  </a:srgbClr>
                </a:outerShdw>
              </a:effectLst>
            </a:endParaRPr>
          </a:p>
        </p:txBody>
      </p:sp>
      <p:sp>
        <p:nvSpPr>
          <p:cNvPr id="2051" name="Rectangle 3"/>
          <p:cNvSpPr>
            <a:spLocks noGrp="1" noChangeArrowheads="1"/>
          </p:cNvSpPr>
          <p:nvPr>
            <p:ph type="subTitle" idx="1"/>
          </p:nvPr>
        </p:nvSpPr>
        <p:spPr>
          <a:xfrm>
            <a:off x="990600" y="4267200"/>
            <a:ext cx="7086600" cy="533400"/>
          </a:xfrm>
        </p:spPr>
        <p:txBody>
          <a:bodyPr/>
          <a:lstStyle/>
          <a:p>
            <a:pPr algn="l"/>
            <a:r>
              <a:rPr lang="en-US" sz="1200" b="1" dirty="0" smtClean="0"/>
              <a:t>Tobi Krutt:  System Office, Connecticut Community Colleges </a:t>
            </a:r>
            <a:r>
              <a:rPr lang="en-US" sz="1200" dirty="0" smtClean="0"/>
              <a:t/>
            </a:r>
            <a:br>
              <a:rPr lang="en-US" sz="1200" dirty="0" smtClean="0"/>
            </a:br>
            <a:r>
              <a:rPr lang="en-US" sz="1200" dirty="0" smtClean="0"/>
              <a:t>Manager, Technological Tools &amp; Training &amp; </a:t>
            </a:r>
            <a:br>
              <a:rPr lang="en-US" sz="1200" dirty="0" smtClean="0"/>
            </a:br>
            <a:r>
              <a:rPr lang="en-US" sz="1200" dirty="0" smtClean="0"/>
              <a:t>Founding Member of the System Technology Advisory Group.</a:t>
            </a:r>
          </a:p>
        </p:txBody>
      </p:sp>
      <p:sp>
        <p:nvSpPr>
          <p:cNvPr id="6" name="TextBox 5"/>
          <p:cNvSpPr txBox="1"/>
          <p:nvPr/>
        </p:nvSpPr>
        <p:spPr>
          <a:xfrm>
            <a:off x="990600" y="5112603"/>
            <a:ext cx="7239000" cy="830997"/>
          </a:xfrm>
          <a:prstGeom prst="rect">
            <a:avLst/>
          </a:prstGeom>
          <a:noFill/>
        </p:spPr>
        <p:txBody>
          <a:bodyPr wrap="square" rtlCol="0">
            <a:spAutoFit/>
          </a:bodyPr>
          <a:lstStyle/>
          <a:p>
            <a:r>
              <a:rPr lang="en-US" sz="1200" b="1" dirty="0" smtClean="0"/>
              <a:t>Bonnie Riedinger:  Manchester Community College</a:t>
            </a:r>
          </a:p>
          <a:p>
            <a:r>
              <a:rPr lang="en-US" sz="1200" dirty="0" smtClean="0"/>
              <a:t>Director of Educational Technology &amp; Distance Learning</a:t>
            </a:r>
          </a:p>
          <a:p>
            <a:r>
              <a:rPr lang="en-US" sz="1200" dirty="0" smtClean="0"/>
              <a:t>Co-Chair, System Teaching &amp; Learning Team &amp; </a:t>
            </a:r>
            <a:br>
              <a:rPr lang="en-US" sz="1200" dirty="0" smtClean="0"/>
            </a:br>
            <a:r>
              <a:rPr lang="en-US" sz="1200" dirty="0" smtClean="0"/>
              <a:t>Founding Member of the System Technology Advisory Group.</a:t>
            </a:r>
            <a:endParaRPr lang="en-US" sz="1200" dirty="0"/>
          </a:p>
        </p:txBody>
      </p:sp>
      <p:pic>
        <p:nvPicPr>
          <p:cNvPr id="7" name="Picture 6" descr="!CCCLOGO_crisp1.jpg"/>
          <p:cNvPicPr>
            <a:picLocks noChangeAspect="1"/>
          </p:cNvPicPr>
          <p:nvPr/>
        </p:nvPicPr>
        <p:blipFill>
          <a:blip r:embed="rId2" cstate="print"/>
          <a:stretch>
            <a:fillRect/>
          </a:stretch>
        </p:blipFill>
        <p:spPr>
          <a:xfrm>
            <a:off x="801624" y="533400"/>
            <a:ext cx="2246376" cy="984504"/>
          </a:xfrm>
          <a:prstGeom prst="rect">
            <a:avLst/>
          </a:prstGeom>
          <a:ln>
            <a:solidFill>
              <a:srgbClr val="FFFFFF"/>
            </a:solidFill>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3" name="Content Placeholder 2"/>
          <p:cNvSpPr>
            <a:spLocks noGrp="1"/>
          </p:cNvSpPr>
          <p:nvPr>
            <p:ph idx="1"/>
          </p:nvPr>
        </p:nvSpPr>
        <p:spPr/>
        <p:txBody>
          <a:bodyPr/>
          <a:lstStyle/>
          <a:p>
            <a:r>
              <a:rPr lang="en-US" sz="2400" dirty="0" smtClean="0"/>
              <a:t>Formation of a system-wide team Vista Implementation Team charged with roll out of </a:t>
            </a:r>
            <a:r>
              <a:rPr lang="en-US" sz="2400" dirty="0" err="1" smtClean="0"/>
              <a:t>WebCT</a:t>
            </a:r>
            <a:r>
              <a:rPr lang="en-US" sz="2400" dirty="0" smtClean="0"/>
              <a:t> Vista.</a:t>
            </a:r>
          </a:p>
          <a:p>
            <a:pPr>
              <a:buNone/>
            </a:pPr>
            <a:endParaRPr lang="en-US" sz="2400" dirty="0" smtClean="0"/>
          </a:p>
          <a:p>
            <a:r>
              <a:rPr lang="en-US" sz="2400" dirty="0" smtClean="0"/>
              <a:t>Creation of sub-teams including the Teaching &amp; Learning Team, which had two initial charges:</a:t>
            </a:r>
          </a:p>
          <a:p>
            <a:pPr>
              <a:buNone/>
            </a:pPr>
            <a:endParaRPr lang="en-US" sz="2400" dirty="0" smtClean="0"/>
          </a:p>
          <a:p>
            <a:pPr marL="857250" lvl="1" indent="-457200">
              <a:buFont typeface="+mj-lt"/>
              <a:buAutoNum type="arabicPeriod"/>
            </a:pPr>
            <a:r>
              <a:rPr lang="en-US" sz="2400" dirty="0" smtClean="0"/>
              <a:t>Defining Best Practices in online instruction that align with the System’s mission and strategic goals.</a:t>
            </a:r>
          </a:p>
          <a:p>
            <a:pPr marL="857250" lvl="1" indent="-457200">
              <a:buFont typeface="+mj-lt"/>
              <a:buAutoNum type="arabicPeriod"/>
            </a:pPr>
            <a:r>
              <a:rPr lang="en-US" sz="2400" dirty="0" smtClean="0"/>
              <a:t>Determining ways to deploy and support these practices System-wide.</a:t>
            </a:r>
            <a:endParaRPr lang="en-US" sz="24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Inclusiveness</a:t>
            </a:r>
            <a:endParaRPr lang="en-US" dirty="0"/>
          </a:p>
        </p:txBody>
      </p:sp>
      <p:sp>
        <p:nvSpPr>
          <p:cNvPr id="3" name="Content Placeholder 2"/>
          <p:cNvSpPr>
            <a:spLocks noGrp="1"/>
          </p:cNvSpPr>
          <p:nvPr>
            <p:ph idx="1"/>
          </p:nvPr>
        </p:nvSpPr>
        <p:spPr/>
        <p:txBody>
          <a:bodyPr/>
          <a:lstStyle/>
          <a:p>
            <a:pPr marL="0" indent="0"/>
            <a:r>
              <a:rPr lang="en-US" sz="2400" dirty="0" smtClean="0"/>
              <a:t> Academic Deans</a:t>
            </a:r>
          </a:p>
          <a:p>
            <a:pPr marL="0" indent="0"/>
            <a:r>
              <a:rPr lang="en-US" sz="2400" dirty="0" smtClean="0"/>
              <a:t> Faculty members (from various disciplines)</a:t>
            </a:r>
          </a:p>
          <a:p>
            <a:pPr marL="0" indent="0"/>
            <a:r>
              <a:rPr lang="en-US" sz="2400" dirty="0" smtClean="0"/>
              <a:t> Department/Division Chairs</a:t>
            </a:r>
          </a:p>
          <a:p>
            <a:pPr marL="0" indent="0"/>
            <a:r>
              <a:rPr lang="en-US" sz="2400" dirty="0" smtClean="0"/>
              <a:t> Center for Teaching</a:t>
            </a:r>
          </a:p>
          <a:p>
            <a:pPr marL="0" indent="0"/>
            <a:r>
              <a:rPr lang="en-US" sz="2400" dirty="0" smtClean="0"/>
              <a:t> Academic Information Technology Advisory Committee</a:t>
            </a:r>
          </a:p>
          <a:p>
            <a:pPr marL="0" indent="0"/>
            <a:r>
              <a:rPr lang="en-US" sz="2400" dirty="0" smtClean="0"/>
              <a:t> Librarians</a:t>
            </a:r>
          </a:p>
          <a:p>
            <a:pPr marL="0" indent="0"/>
            <a:r>
              <a:rPr lang="en-US" sz="2400" dirty="0" smtClean="0"/>
              <a:t> System Office staff</a:t>
            </a:r>
          </a:p>
          <a:p>
            <a:pPr marL="0" indent="0"/>
            <a:r>
              <a:rPr lang="en-US" sz="2400" dirty="0" smtClean="0"/>
              <a:t> Distance Learning Directors</a:t>
            </a:r>
          </a:p>
          <a:p>
            <a:pPr marL="400050" lvl="1" indent="0" algn="r">
              <a:buNone/>
            </a:pPr>
            <a:endParaRPr lang="en-US" sz="2400" dirty="0" smtClean="0"/>
          </a:p>
          <a:p>
            <a:pPr marL="400050" lvl="1" indent="0"/>
            <a:endParaRPr lang="en-US" sz="1600" dirty="0" smtClean="0"/>
          </a:p>
          <a:p>
            <a:pPr marL="400050" lvl="1" indent="0"/>
            <a:endParaRPr lang="en-US" sz="16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Steps</a:t>
            </a:r>
            <a:endParaRPr lang="en-US" dirty="0"/>
          </a:p>
        </p:txBody>
      </p:sp>
      <p:sp>
        <p:nvSpPr>
          <p:cNvPr id="3" name="Content Placeholder 2"/>
          <p:cNvSpPr>
            <a:spLocks noGrp="1"/>
          </p:cNvSpPr>
          <p:nvPr>
            <p:ph idx="1"/>
          </p:nvPr>
        </p:nvSpPr>
        <p:spPr/>
        <p:txBody>
          <a:bodyPr/>
          <a:lstStyle/>
          <a:p>
            <a:pPr>
              <a:spcAft>
                <a:spcPts val="1800"/>
              </a:spcAft>
            </a:pPr>
            <a:r>
              <a:rPr lang="en-US" sz="2400" b="1" dirty="0" smtClean="0">
                <a:solidFill>
                  <a:schemeClr val="tx1"/>
                </a:solidFill>
                <a:latin typeface="+mn-lt"/>
                <a:ea typeface="+mn-ea"/>
                <a:cs typeface="+mn-cs"/>
              </a:rPr>
              <a:t>Developed effective </a:t>
            </a:r>
            <a:r>
              <a:rPr lang="en-US" sz="2400" b="1" dirty="0">
                <a:solidFill>
                  <a:schemeClr val="tx1"/>
                </a:solidFill>
                <a:latin typeface="+mn-lt"/>
                <a:ea typeface="+mn-ea"/>
                <a:cs typeface="+mn-cs"/>
              </a:rPr>
              <a:t>online teaching </a:t>
            </a:r>
            <a:r>
              <a:rPr lang="en-US" sz="2400" b="1" dirty="0" smtClean="0">
                <a:solidFill>
                  <a:schemeClr val="tx1"/>
                </a:solidFill>
                <a:latin typeface="+mn-lt"/>
                <a:ea typeface="+mn-ea"/>
                <a:cs typeface="+mn-cs"/>
              </a:rPr>
              <a:t>guidelines</a:t>
            </a:r>
            <a:r>
              <a:rPr lang="en-US" sz="2400" dirty="0" smtClean="0">
                <a:solidFill>
                  <a:schemeClr val="tx1"/>
                </a:solidFill>
                <a:latin typeface="+mn-lt"/>
                <a:ea typeface="+mn-ea"/>
                <a:cs typeface="+mn-cs"/>
              </a:rPr>
              <a:t>, which were reviewed and endorsed by relevant councils.</a:t>
            </a:r>
            <a:endParaRPr lang="en-US" sz="2400" dirty="0">
              <a:solidFill>
                <a:schemeClr val="tx1"/>
              </a:solidFill>
              <a:latin typeface="+mn-lt"/>
              <a:ea typeface="+mn-ea"/>
              <a:cs typeface="+mn-cs"/>
            </a:endParaRPr>
          </a:p>
          <a:p>
            <a:pPr lvl="0">
              <a:spcAft>
                <a:spcPts val="1800"/>
              </a:spcAft>
            </a:pPr>
            <a:r>
              <a:rPr lang="en-US" sz="2400" b="1" dirty="0" smtClean="0">
                <a:solidFill>
                  <a:schemeClr val="tx1"/>
                </a:solidFill>
                <a:latin typeface="+mn-lt"/>
                <a:ea typeface="+mn-ea"/>
                <a:cs typeface="+mn-cs"/>
              </a:rPr>
              <a:t>Marketed the guidelines </a:t>
            </a:r>
            <a:r>
              <a:rPr lang="en-US" sz="2400" dirty="0" smtClean="0">
                <a:solidFill>
                  <a:schemeClr val="tx1"/>
                </a:solidFill>
                <a:latin typeface="+mn-lt"/>
                <a:ea typeface="+mn-ea"/>
                <a:cs typeface="+mn-cs"/>
              </a:rPr>
              <a:t>and new training plans that would integrate pedagogy and technology.</a:t>
            </a:r>
            <a:endParaRPr lang="en-US" sz="2400" dirty="0">
              <a:solidFill>
                <a:schemeClr val="tx1"/>
              </a:solidFill>
              <a:latin typeface="+mn-lt"/>
              <a:ea typeface="+mn-ea"/>
              <a:cs typeface="+mn-cs"/>
            </a:endParaRPr>
          </a:p>
          <a:p>
            <a:pPr lvl="0">
              <a:spcAft>
                <a:spcPts val="1800"/>
              </a:spcAft>
            </a:pPr>
            <a:r>
              <a:rPr lang="en-US" sz="2400" b="1" dirty="0" smtClean="0">
                <a:solidFill>
                  <a:schemeClr val="tx1"/>
                </a:solidFill>
                <a:latin typeface="+mn-lt"/>
                <a:ea typeface="+mn-ea"/>
                <a:cs typeface="+mn-cs"/>
              </a:rPr>
              <a:t>Formed </a:t>
            </a:r>
            <a:r>
              <a:rPr lang="en-US" sz="2400" b="1" i="1" dirty="0" smtClean="0">
                <a:solidFill>
                  <a:schemeClr val="tx1"/>
                </a:solidFill>
                <a:latin typeface="+mn-lt"/>
                <a:ea typeface="+mn-ea"/>
                <a:cs typeface="+mn-cs"/>
              </a:rPr>
              <a:t>Training Redesign Team</a:t>
            </a:r>
            <a:r>
              <a:rPr lang="en-US" sz="2400" dirty="0" smtClean="0">
                <a:solidFill>
                  <a:schemeClr val="tx1"/>
                </a:solidFill>
                <a:latin typeface="+mn-lt"/>
                <a:ea typeface="+mn-ea"/>
                <a:cs typeface="+mn-cs"/>
              </a:rPr>
              <a:t>, which reorganized aligned </a:t>
            </a:r>
            <a:r>
              <a:rPr lang="en-US" sz="2400" dirty="0">
                <a:solidFill>
                  <a:schemeClr val="tx1"/>
                </a:solidFill>
                <a:latin typeface="+mn-lt"/>
                <a:ea typeface="+mn-ea"/>
                <a:cs typeface="+mn-cs"/>
              </a:rPr>
              <a:t>resources, curriculum </a:t>
            </a:r>
            <a:r>
              <a:rPr lang="en-US" sz="2400" dirty="0" smtClean="0"/>
              <a:t>for</a:t>
            </a:r>
            <a:r>
              <a:rPr lang="en-US" sz="2400" dirty="0" smtClean="0">
                <a:solidFill>
                  <a:schemeClr val="tx1"/>
                </a:solidFill>
                <a:latin typeface="+mn-lt"/>
                <a:ea typeface="+mn-ea"/>
                <a:cs typeface="+mn-cs"/>
              </a:rPr>
              <a:t> hands-on </a:t>
            </a:r>
            <a:r>
              <a:rPr lang="en-US" sz="2400" dirty="0">
                <a:solidFill>
                  <a:schemeClr val="tx1"/>
                </a:solidFill>
                <a:latin typeface="+mn-lt"/>
                <a:ea typeface="+mn-ea"/>
                <a:cs typeface="+mn-cs"/>
              </a:rPr>
              <a:t>training, online self-paced resources, and online facilitated classes for faculty.</a:t>
            </a:r>
          </a:p>
          <a:p>
            <a:endParaRPr lang="en-US" sz="20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Training Redesign</a:t>
            </a:r>
            <a:endParaRPr lang="en-US" dirty="0"/>
          </a:p>
        </p:txBody>
      </p:sp>
      <p:sp>
        <p:nvSpPr>
          <p:cNvPr id="3" name="Content Placeholder 2"/>
          <p:cNvSpPr>
            <a:spLocks noGrp="1"/>
          </p:cNvSpPr>
          <p:nvPr>
            <p:ph idx="1"/>
          </p:nvPr>
        </p:nvSpPr>
        <p:spPr>
          <a:xfrm>
            <a:off x="457200" y="1219200"/>
            <a:ext cx="8229600" cy="4754563"/>
          </a:xfrm>
        </p:spPr>
        <p:txBody>
          <a:bodyPr/>
          <a:lstStyle/>
          <a:p>
            <a:pPr>
              <a:buNone/>
            </a:pPr>
            <a:r>
              <a:rPr lang="en-US" sz="1400" dirty="0">
                <a:solidFill>
                  <a:schemeClr val="tx1"/>
                </a:solidFill>
                <a:latin typeface="+mn-lt"/>
                <a:ea typeface="+mn-ea"/>
                <a:cs typeface="+mn-cs"/>
              </a:rPr>
              <a:t> </a:t>
            </a:r>
          </a:p>
          <a:p>
            <a:pPr>
              <a:spcAft>
                <a:spcPts val="600"/>
              </a:spcAft>
            </a:pPr>
            <a:r>
              <a:rPr lang="en-US" sz="2400" dirty="0" smtClean="0">
                <a:solidFill>
                  <a:schemeClr val="tx1"/>
                </a:solidFill>
                <a:latin typeface="+mn-lt"/>
                <a:ea typeface="+mn-ea"/>
                <a:cs typeface="+mn-cs"/>
              </a:rPr>
              <a:t>Create </a:t>
            </a:r>
            <a:r>
              <a:rPr lang="en-US" sz="2400" dirty="0">
                <a:solidFill>
                  <a:schemeClr val="tx1"/>
                </a:solidFill>
                <a:latin typeface="+mn-lt"/>
                <a:ea typeface="+mn-ea"/>
                <a:cs typeface="+mn-cs"/>
              </a:rPr>
              <a:t>a unified, system-wide faculty training program that melds information about best practices in online pedagogy with technical skills training. </a:t>
            </a:r>
          </a:p>
          <a:p>
            <a:pPr>
              <a:spcAft>
                <a:spcPts val="600"/>
              </a:spcAft>
            </a:pPr>
            <a:r>
              <a:rPr lang="en-US" sz="2400" dirty="0" smtClean="0">
                <a:solidFill>
                  <a:schemeClr val="tx1"/>
                </a:solidFill>
                <a:latin typeface="+mn-lt"/>
                <a:ea typeface="+mn-ea"/>
                <a:cs typeface="+mn-cs"/>
              </a:rPr>
              <a:t>Create an aligned curriculum.</a:t>
            </a:r>
          </a:p>
          <a:p>
            <a:pPr>
              <a:spcAft>
                <a:spcPts val="600"/>
              </a:spcAft>
            </a:pPr>
            <a:r>
              <a:rPr lang="en-US" sz="2400" dirty="0" smtClean="0">
                <a:solidFill>
                  <a:schemeClr val="tx1"/>
                </a:solidFill>
                <a:latin typeface="+mn-lt"/>
                <a:ea typeface="+mn-ea"/>
                <a:cs typeface="+mn-cs"/>
              </a:rPr>
              <a:t>Provide </a:t>
            </a:r>
            <a:r>
              <a:rPr lang="en-US" sz="2400" dirty="0">
                <a:solidFill>
                  <a:schemeClr val="tx1"/>
                </a:solidFill>
                <a:latin typeface="+mn-lt"/>
                <a:ea typeface="+mn-ea"/>
                <a:cs typeface="+mn-cs"/>
              </a:rPr>
              <a:t>the individual colleges with </a:t>
            </a:r>
            <a:r>
              <a:rPr lang="en-US" sz="2400" dirty="0" smtClean="0">
                <a:solidFill>
                  <a:schemeClr val="tx1"/>
                </a:solidFill>
                <a:latin typeface="+mn-lt"/>
                <a:ea typeface="+mn-ea"/>
                <a:cs typeface="+mn-cs"/>
              </a:rPr>
              <a:t>flexible course delivery methods.</a:t>
            </a:r>
          </a:p>
          <a:p>
            <a:pPr marL="339725" indent="-339725">
              <a:spcAft>
                <a:spcPts val="600"/>
              </a:spcAft>
            </a:pPr>
            <a:r>
              <a:rPr lang="en-US" sz="2400" dirty="0" smtClean="0">
                <a:solidFill>
                  <a:schemeClr val="tx1"/>
                </a:solidFill>
                <a:latin typeface="+mn-lt"/>
                <a:ea typeface="+mn-ea"/>
                <a:cs typeface="+mn-cs"/>
              </a:rPr>
              <a:t>Provide </a:t>
            </a:r>
            <a:r>
              <a:rPr lang="en-US" sz="2400" dirty="0">
                <a:solidFill>
                  <a:schemeClr val="tx1"/>
                </a:solidFill>
                <a:latin typeface="+mn-lt"/>
                <a:ea typeface="+mn-ea"/>
                <a:cs typeface="+mn-cs"/>
              </a:rPr>
              <a:t>a method by which faculty may obtain validation or </a:t>
            </a:r>
            <a:r>
              <a:rPr lang="en-US" sz="2400" dirty="0" smtClean="0">
                <a:solidFill>
                  <a:schemeClr val="tx1"/>
                </a:solidFill>
                <a:latin typeface="+mn-lt"/>
                <a:ea typeface="+mn-ea"/>
                <a:cs typeface="+mn-cs"/>
              </a:rPr>
              <a:t>certification for training participation</a:t>
            </a:r>
          </a:p>
          <a:p>
            <a:pPr>
              <a:spcAft>
                <a:spcPts val="600"/>
              </a:spcAft>
            </a:pPr>
            <a:r>
              <a:rPr lang="en-US" sz="2400" dirty="0" smtClean="0">
                <a:solidFill>
                  <a:schemeClr val="tx1"/>
                </a:solidFill>
                <a:latin typeface="+mn-lt"/>
                <a:ea typeface="+mn-ea"/>
                <a:cs typeface="+mn-cs"/>
              </a:rPr>
              <a:t>Develop </a:t>
            </a:r>
            <a:r>
              <a:rPr lang="en-US" sz="2400" dirty="0">
                <a:solidFill>
                  <a:schemeClr val="tx1"/>
                </a:solidFill>
                <a:latin typeface="+mn-lt"/>
                <a:ea typeface="+mn-ea"/>
                <a:cs typeface="+mn-cs"/>
              </a:rPr>
              <a:t>a training program </a:t>
            </a:r>
            <a:r>
              <a:rPr lang="en-US" sz="2400" dirty="0" smtClean="0">
                <a:solidFill>
                  <a:schemeClr val="tx1"/>
                </a:solidFill>
                <a:latin typeface="+mn-lt"/>
                <a:ea typeface="+mn-ea"/>
                <a:cs typeface="+mn-cs"/>
              </a:rPr>
              <a:t>that models our Best Practices</a:t>
            </a:r>
            <a:endParaRPr lang="en-US" sz="24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Training Initiatives</a:t>
            </a:r>
            <a:endParaRPr lang="en-US" dirty="0"/>
          </a:p>
        </p:txBody>
      </p:sp>
      <p:sp>
        <p:nvSpPr>
          <p:cNvPr id="3" name="Content Placeholder 2"/>
          <p:cNvSpPr>
            <a:spLocks noGrp="1"/>
          </p:cNvSpPr>
          <p:nvPr>
            <p:ph idx="1"/>
          </p:nvPr>
        </p:nvSpPr>
        <p:spPr/>
        <p:txBody>
          <a:bodyPr/>
          <a:lstStyle/>
          <a:p>
            <a:pPr>
              <a:spcAft>
                <a:spcPts val="1200"/>
              </a:spcAft>
            </a:pPr>
            <a:r>
              <a:rPr lang="en-US" sz="2400" dirty="0" smtClean="0"/>
              <a:t>“Best Practices” document</a:t>
            </a:r>
          </a:p>
          <a:p>
            <a:pPr>
              <a:spcAft>
                <a:spcPts val="1200"/>
              </a:spcAft>
            </a:pPr>
            <a:r>
              <a:rPr lang="en-US" sz="2400" dirty="0" smtClean="0"/>
              <a:t>“Effective Online Teaching” Seminars</a:t>
            </a:r>
          </a:p>
          <a:p>
            <a:pPr>
              <a:spcAft>
                <a:spcPts val="1200"/>
              </a:spcAft>
            </a:pPr>
            <a:r>
              <a:rPr lang="en-US" sz="2400" dirty="0" smtClean="0"/>
              <a:t>“60-Second Vista” webpage</a:t>
            </a:r>
          </a:p>
          <a:p>
            <a:pPr>
              <a:spcAft>
                <a:spcPts val="1200"/>
              </a:spcAft>
            </a:pPr>
            <a:r>
              <a:rPr lang="en-US" sz="2400" dirty="0" smtClean="0"/>
              <a:t>“Faculty Orientation and Resources” Course</a:t>
            </a:r>
          </a:p>
          <a:p>
            <a:pPr>
              <a:spcAft>
                <a:spcPts val="1200"/>
              </a:spcAft>
            </a:pPr>
            <a:r>
              <a:rPr lang="en-US" sz="2400" dirty="0" smtClean="0"/>
              <a:t>“Essential Pre-Vista Skills” webpage</a:t>
            </a:r>
          </a:p>
          <a:p>
            <a:pPr>
              <a:spcAft>
                <a:spcPts val="1200"/>
              </a:spcAft>
            </a:pPr>
            <a:r>
              <a:rPr lang="en-US" sz="2400" dirty="0" smtClean="0"/>
              <a:t>iTeach courses</a:t>
            </a:r>
          </a:p>
          <a:p>
            <a:pPr>
              <a:spcAft>
                <a:spcPts val="1200"/>
              </a:spcAft>
            </a:pPr>
            <a:r>
              <a:rPr lang="en-US" sz="2400" dirty="0" smtClean="0"/>
              <a:t>Course Cart online registration for faculty/staff training</a:t>
            </a:r>
          </a:p>
          <a:p>
            <a:endParaRPr lang="en-US" sz="20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Accomplished</a:t>
            </a:r>
            <a:endParaRPr lang="en-US" dirty="0"/>
          </a:p>
        </p:txBody>
      </p:sp>
      <p:graphicFrame>
        <p:nvGraphicFramePr>
          <p:cNvPr id="4" name="Table 3"/>
          <p:cNvGraphicFramePr>
            <a:graphicFrameLocks noGrp="1"/>
          </p:cNvGraphicFramePr>
          <p:nvPr/>
        </p:nvGraphicFramePr>
        <p:xfrm>
          <a:off x="1524000" y="1397000"/>
          <a:ext cx="6096000" cy="4693920"/>
        </p:xfrm>
        <a:graphic>
          <a:graphicData uri="http://schemas.openxmlformats.org/drawingml/2006/table">
            <a:tbl>
              <a:tblPr firstRow="1" bandRow="1">
                <a:effectLst>
                  <a:outerShdw blurRad="50800" dist="38100" dir="10800000" algn="r" rotWithShape="0">
                    <a:prstClr val="black">
                      <a:alpha val="40000"/>
                    </a:prstClr>
                  </a:outerShdw>
                </a:effectLst>
                <a:tableStyleId>{5DA37D80-6434-44D0-A028-1B22A696006F}</a:tableStyleId>
              </a:tblPr>
              <a:tblGrid>
                <a:gridCol w="3048000"/>
                <a:gridCol w="3048000"/>
              </a:tblGrid>
              <a:tr h="11005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Integration of pedagogy and technology training</a:t>
                      </a:r>
                    </a:p>
                    <a:p>
                      <a:endParaRPr lang="en-US" dirty="0"/>
                    </a:p>
                  </a:txBody>
                  <a:tcPr/>
                </a:tc>
                <a:tc>
                  <a:txBody>
                    <a:bodyPr/>
                    <a:lstStyle/>
                    <a:p>
                      <a:pPr>
                        <a:buFont typeface="Arial" pitchFamily="34" charset="0"/>
                        <a:buChar char="•"/>
                      </a:pPr>
                      <a:r>
                        <a:rPr lang="en-US" sz="1400" dirty="0" smtClean="0">
                          <a:solidFill>
                            <a:schemeClr val="tx1"/>
                          </a:solidFill>
                        </a:rPr>
                        <a:t>  </a:t>
                      </a:r>
                      <a:r>
                        <a:rPr lang="en-US" sz="1400" b="0" dirty="0" smtClean="0">
                          <a:solidFill>
                            <a:schemeClr val="tx1"/>
                          </a:solidFill>
                        </a:rPr>
                        <a:t>Best Practices document</a:t>
                      </a:r>
                    </a:p>
                    <a:p>
                      <a:pPr>
                        <a:buFont typeface="Arial" pitchFamily="34" charset="0"/>
                        <a:buChar char="•"/>
                      </a:pPr>
                      <a:r>
                        <a:rPr lang="en-US" sz="1400" b="0" dirty="0" smtClean="0">
                          <a:solidFill>
                            <a:schemeClr val="tx1"/>
                          </a:solidFill>
                        </a:rPr>
                        <a:t>  Redesign</a:t>
                      </a:r>
                      <a:r>
                        <a:rPr lang="en-US" sz="1400" b="0" baseline="0" dirty="0" smtClean="0">
                          <a:solidFill>
                            <a:schemeClr val="tx1"/>
                          </a:solidFill>
                        </a:rPr>
                        <a:t> of training</a:t>
                      </a:r>
                    </a:p>
                    <a:p>
                      <a:pPr marL="176213" indent="-176213">
                        <a:buFont typeface="Arial" pitchFamily="34" charset="0"/>
                        <a:buChar char="•"/>
                      </a:pPr>
                      <a:r>
                        <a:rPr lang="en-US" sz="1400" b="0" baseline="0" dirty="0" smtClean="0">
                          <a:solidFill>
                            <a:schemeClr val="tx1"/>
                          </a:solidFill>
                        </a:rPr>
                        <a:t>Effective Online Teaching Seminars</a:t>
                      </a:r>
                      <a:endParaRPr lang="en-US" sz="1400" b="0" dirty="0" smtClean="0">
                        <a:solidFill>
                          <a:schemeClr val="tx1"/>
                        </a:solidFill>
                      </a:endParaRPr>
                    </a:p>
                    <a:p>
                      <a:pPr marL="117475" indent="-117475">
                        <a:buFont typeface="Arial" pitchFamily="34" charset="0"/>
                        <a:buNone/>
                      </a:pPr>
                      <a:endParaRPr lang="en-US" sz="1400" b="0" dirty="0">
                        <a:solidFill>
                          <a:schemeClr val="tx1"/>
                        </a:solidFill>
                      </a:endParaRPr>
                    </a:p>
                  </a:txBody>
                  <a:tcPr/>
                </a:tc>
              </a:tr>
              <a:tr h="1100575">
                <a:tc>
                  <a:txBody>
                    <a:bodyPr/>
                    <a:lstStyle/>
                    <a:p>
                      <a:pPr lvl="0"/>
                      <a:r>
                        <a:rPr lang="en-US" sz="1400" b="1" dirty="0" smtClean="0"/>
                        <a:t>Alignment of resources and curriculum for hands-on training, online self-paced resources, and online facilitated courses for faculty.</a:t>
                      </a:r>
                    </a:p>
                  </a:txBody>
                  <a:tcPr/>
                </a:tc>
                <a:tc>
                  <a:txBody>
                    <a:bodyPr/>
                    <a:lstStyle/>
                    <a:p>
                      <a:pPr lvl="0">
                        <a:buFont typeface="Arial" pitchFamily="34" charset="0"/>
                        <a:buChar char="•"/>
                      </a:pPr>
                      <a:r>
                        <a:rPr lang="en-US" sz="1400" b="0" dirty="0" smtClean="0">
                          <a:solidFill>
                            <a:schemeClr val="tx1"/>
                          </a:solidFill>
                        </a:rPr>
                        <a:t>  Best Practices document</a:t>
                      </a:r>
                    </a:p>
                    <a:p>
                      <a:pPr marL="176213" lvl="0" indent="0">
                        <a:buFont typeface="Arial" pitchFamily="34" charset="0"/>
                        <a:buChar char="•"/>
                      </a:pPr>
                      <a:r>
                        <a:rPr lang="en-US" sz="1400" b="0" dirty="0" smtClean="0">
                          <a:solidFill>
                            <a:schemeClr val="tx1"/>
                          </a:solidFill>
                        </a:rPr>
                        <a:t>  Redesign of training</a:t>
                      </a:r>
                    </a:p>
                    <a:p>
                      <a:pPr lvl="0">
                        <a:buFont typeface="Arial" pitchFamily="34" charset="0"/>
                        <a:buChar char="•"/>
                      </a:pPr>
                      <a:r>
                        <a:rPr lang="en-US" sz="1400" b="0" dirty="0" smtClean="0">
                          <a:solidFill>
                            <a:schemeClr val="tx1"/>
                          </a:solidFill>
                        </a:rPr>
                        <a:t>  </a:t>
                      </a:r>
                      <a:r>
                        <a:rPr lang="en-US" sz="1400" b="0" dirty="0" smtClean="0">
                          <a:solidFill>
                            <a:schemeClr val="tx1"/>
                          </a:solidFill>
                          <a:hlinkClick r:id="rId3"/>
                        </a:rPr>
                        <a:t>60-second Vista</a:t>
                      </a:r>
                      <a:endParaRPr lang="en-US" sz="1400" b="0" dirty="0" smtClean="0">
                        <a:solidFill>
                          <a:schemeClr val="tx1"/>
                        </a:solidFill>
                      </a:endParaRPr>
                    </a:p>
                    <a:p>
                      <a:pPr lvl="0">
                        <a:buFont typeface="Arial" pitchFamily="34" charset="0"/>
                        <a:buChar char="•"/>
                      </a:pPr>
                      <a:r>
                        <a:rPr lang="en-US" sz="1400" b="0" dirty="0" smtClean="0">
                          <a:solidFill>
                            <a:schemeClr val="tx1"/>
                          </a:solidFill>
                        </a:rPr>
                        <a:t>  </a:t>
                      </a:r>
                      <a:r>
                        <a:rPr lang="en-US" sz="1400" b="0" dirty="0" smtClean="0">
                          <a:solidFill>
                            <a:schemeClr val="tx1"/>
                          </a:solidFill>
                          <a:hlinkClick r:id="rId4"/>
                        </a:rPr>
                        <a:t>Essential</a:t>
                      </a:r>
                      <a:r>
                        <a:rPr lang="en-US" sz="1400" b="0" baseline="0" dirty="0" smtClean="0">
                          <a:solidFill>
                            <a:schemeClr val="tx1"/>
                          </a:solidFill>
                          <a:hlinkClick r:id="rId4"/>
                        </a:rPr>
                        <a:t> Pre-Vista Skills</a:t>
                      </a:r>
                      <a:endParaRPr lang="en-US" sz="1400" b="0" baseline="0" dirty="0" smtClean="0">
                        <a:solidFill>
                          <a:schemeClr val="tx1"/>
                        </a:solidFill>
                      </a:endParaRPr>
                    </a:p>
                    <a:p>
                      <a:pPr marL="176213" lvl="0" indent="-58738">
                        <a:buFont typeface="Arial" pitchFamily="34" charset="0"/>
                        <a:buChar char="•"/>
                      </a:pPr>
                      <a:r>
                        <a:rPr lang="en-US" sz="1400" b="0" baseline="0" dirty="0" smtClean="0">
                          <a:solidFill>
                            <a:schemeClr val="tx1"/>
                          </a:solidFill>
                        </a:rPr>
                        <a:t>Self-paced faculty resources course</a:t>
                      </a:r>
                      <a:endParaRPr lang="en-US" sz="1400" b="0" dirty="0" smtClean="0"/>
                    </a:p>
                  </a:txBody>
                  <a:tcPr/>
                </a:tc>
              </a:tr>
              <a:tr h="1100575">
                <a:tc>
                  <a:txBody>
                    <a:bodyPr/>
                    <a:lstStyle/>
                    <a:p>
                      <a:pPr lvl="0"/>
                      <a:r>
                        <a:rPr lang="en-US" sz="1400" b="1" dirty="0" smtClean="0"/>
                        <a:t>Ensured equal access for full-time and adjunct faculty and staff regardless of which college employs them. </a:t>
                      </a:r>
                    </a:p>
                    <a:p>
                      <a:endParaRPr lang="en-US" dirty="0"/>
                    </a:p>
                  </a:txBody>
                  <a:tcPr/>
                </a:tc>
                <a:tc>
                  <a:txBody>
                    <a:bodyPr/>
                    <a:lstStyle/>
                    <a:p>
                      <a:pPr marL="117475" indent="-117475">
                        <a:buFont typeface="Arial" pitchFamily="34" charset="0"/>
                        <a:buChar char="•"/>
                      </a:pPr>
                      <a:r>
                        <a:rPr lang="en-US" sz="1400" dirty="0" smtClean="0"/>
                        <a:t> </a:t>
                      </a:r>
                      <a:r>
                        <a:rPr lang="en-US" sz="1400" dirty="0" smtClean="0">
                          <a:hlinkClick r:id="rId5"/>
                        </a:rPr>
                        <a:t>“Course Cart”—</a:t>
                      </a:r>
                      <a:r>
                        <a:rPr lang="en-US" sz="1400" dirty="0" smtClean="0"/>
                        <a:t>online registration  system for faculty</a:t>
                      </a:r>
                      <a:r>
                        <a:rPr lang="en-US" sz="1400" baseline="0" dirty="0" smtClean="0"/>
                        <a:t> &amp; staff</a:t>
                      </a:r>
                      <a:endParaRPr lang="en-US" sz="1400" dirty="0" smtClean="0"/>
                    </a:p>
                    <a:p>
                      <a:pPr>
                        <a:buFont typeface="Arial" pitchFamily="34" charset="0"/>
                        <a:buChar char="•"/>
                      </a:pPr>
                      <a:r>
                        <a:rPr lang="en-US" sz="1400" dirty="0" smtClean="0"/>
                        <a:t>  Synchronous</a:t>
                      </a:r>
                      <a:r>
                        <a:rPr lang="en-US" sz="1400" baseline="0" dirty="0" smtClean="0"/>
                        <a:t> and Asynchronous</a:t>
                      </a:r>
                    </a:p>
                    <a:p>
                      <a:pPr marL="176213" indent="0">
                        <a:buFont typeface="Arial" pitchFamily="34" charset="0"/>
                        <a:buNone/>
                      </a:pPr>
                      <a:r>
                        <a:rPr lang="en-US" sz="1400" baseline="0" dirty="0" smtClean="0">
                          <a:solidFill>
                            <a:schemeClr val="tx1"/>
                          </a:solidFill>
                        </a:rPr>
                        <a:t>Web-based Training</a:t>
                      </a:r>
                      <a:endParaRPr lang="en-US" sz="1400" dirty="0">
                        <a:solidFill>
                          <a:schemeClr val="tx1"/>
                        </a:solidFill>
                      </a:endParaRPr>
                    </a:p>
                  </a:txBody>
                  <a:tcPr/>
                </a:tc>
              </a:tr>
              <a:tr h="852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t>Multiple points of entry based on past experience, technological self-efficacy, and learning preferences. </a:t>
                      </a:r>
                      <a:endParaRPr lang="en-US" sz="1400" b="1" dirty="0" smtClean="0">
                        <a:solidFill>
                          <a:schemeClr val="tx1"/>
                        </a:solidFill>
                        <a:latin typeface="+mn-lt"/>
                        <a:ea typeface="+mn-ea"/>
                        <a:cs typeface="+mn-cs"/>
                      </a:endParaRPr>
                    </a:p>
                  </a:txBody>
                  <a:tcPr/>
                </a:tc>
                <a:tc>
                  <a:txBody>
                    <a:bodyPr/>
                    <a:lstStyle/>
                    <a:p>
                      <a:pPr marL="176213" marR="0" lvl="0" indent="-17621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baseline="0" dirty="0" smtClean="0">
                          <a:solidFill>
                            <a:schemeClr val="tx1"/>
                          </a:solidFill>
                        </a:rPr>
                        <a:t>Full array of choices now offered. </a:t>
                      </a:r>
                    </a:p>
                    <a:p>
                      <a:pPr marL="176213" marR="0" lvl="0" indent="-176213"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b="0" dirty="0" smtClean="0"/>
                    </a:p>
                    <a:p>
                      <a:endParaRPr lang="en-US"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srcRect/>
          <a:stretch>
            <a:fillRect/>
          </a:stretch>
        </p:blipFill>
        <p:spPr bwMode="auto">
          <a:xfrm>
            <a:off x="2590800" y="628650"/>
            <a:ext cx="4343400" cy="32575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267" name="Picture 3"/>
          <p:cNvPicPr>
            <a:picLocks noChangeAspect="1" noChangeArrowheads="1"/>
          </p:cNvPicPr>
          <p:nvPr/>
        </p:nvPicPr>
        <p:blipFill>
          <a:blip r:embed="rId3" cstate="print"/>
          <a:srcRect/>
          <a:stretch>
            <a:fillRect/>
          </a:stretch>
        </p:blipFill>
        <p:spPr bwMode="auto">
          <a:xfrm>
            <a:off x="609600" y="3352800"/>
            <a:ext cx="3454400" cy="2590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268" name="Picture 4"/>
          <p:cNvPicPr>
            <a:picLocks noChangeAspect="1" noChangeArrowheads="1"/>
          </p:cNvPicPr>
          <p:nvPr/>
        </p:nvPicPr>
        <p:blipFill>
          <a:blip r:embed="rId4"/>
          <a:srcRect/>
          <a:stretch>
            <a:fillRect/>
          </a:stretch>
        </p:blipFill>
        <p:spPr bwMode="auto">
          <a:xfrm>
            <a:off x="4953000" y="3352800"/>
            <a:ext cx="3505200" cy="26289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a:stretch>
            <a:fillRect/>
          </a:stretch>
        </p:blipFill>
        <p:spPr bwMode="auto">
          <a:xfrm>
            <a:off x="1143000" y="457200"/>
            <a:ext cx="7253817" cy="54403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Grp="1" noChangeAspect="1" noChangeArrowheads="1"/>
          </p:cNvPicPr>
          <p:nvPr>
            <p:ph idx="1"/>
          </p:nvPr>
        </p:nvPicPr>
        <p:blipFill>
          <a:blip r:embed="rId2"/>
          <a:srcRect/>
          <a:stretch>
            <a:fillRect/>
          </a:stretch>
        </p:blipFill>
        <p:spPr bwMode="auto">
          <a:xfrm>
            <a:off x="1143000" y="533400"/>
            <a:ext cx="7355417" cy="55165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a:stretch>
            <a:fillRect/>
          </a:stretch>
        </p:blipFill>
        <p:spPr bwMode="auto">
          <a:xfrm>
            <a:off x="1219200" y="533400"/>
            <a:ext cx="7253817" cy="54403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a:xfrm>
            <a:off x="457200" y="1524000"/>
            <a:ext cx="8229600" cy="4602163"/>
          </a:xfrm>
        </p:spPr>
        <p:txBody>
          <a:bodyPr/>
          <a:lstStyle/>
          <a:p>
            <a:r>
              <a:rPr lang="en-US" sz="2400" dirty="0">
                <a:solidFill>
                  <a:schemeClr val="tx1"/>
                </a:solidFill>
                <a:latin typeface="+mn-lt"/>
                <a:ea typeface="+mn-ea"/>
                <a:cs typeface="+mn-cs"/>
              </a:rPr>
              <a:t>Developing faculty training across 12 community colleges can be a daunting task, given the institutions’ varied resources, demographics, and organizational cultures</a:t>
            </a:r>
            <a:r>
              <a:rPr lang="en-US" sz="2400" dirty="0" smtClean="0">
                <a:solidFill>
                  <a:schemeClr val="tx1"/>
                </a:solidFill>
                <a:latin typeface="+mn-lt"/>
                <a:ea typeface="+mn-ea"/>
                <a:cs typeface="+mn-cs"/>
              </a:rPr>
              <a:t>.</a:t>
            </a:r>
          </a:p>
          <a:p>
            <a:pPr>
              <a:buNone/>
            </a:pPr>
            <a:r>
              <a:rPr lang="en-US" sz="2400" dirty="0" smtClean="0">
                <a:solidFill>
                  <a:schemeClr val="tx1"/>
                </a:solidFill>
                <a:latin typeface="+mn-lt"/>
                <a:ea typeface="+mn-ea"/>
                <a:cs typeface="+mn-cs"/>
              </a:rPr>
              <a:t> </a:t>
            </a:r>
          </a:p>
          <a:p>
            <a:r>
              <a:rPr lang="en-US" sz="2400" dirty="0" smtClean="0">
                <a:solidFill>
                  <a:schemeClr val="tx1"/>
                </a:solidFill>
                <a:latin typeface="+mn-lt"/>
                <a:ea typeface="+mn-ea"/>
                <a:cs typeface="+mn-cs"/>
              </a:rPr>
              <a:t>This </a:t>
            </a:r>
            <a:r>
              <a:rPr lang="en-US" sz="2400" dirty="0">
                <a:solidFill>
                  <a:schemeClr val="tx1"/>
                </a:solidFill>
                <a:latin typeface="+mn-lt"/>
                <a:ea typeface="+mn-ea"/>
                <a:cs typeface="+mn-cs"/>
              </a:rPr>
              <a:t>presentation will describe how our system’s “Teaching and Learning Team” uses a stakeholder driven training approach to create faculty development initiatives and resources in an inclusive, collaborative environment</a:t>
            </a:r>
            <a:r>
              <a:rPr lang="en-US" sz="2400" dirty="0" smtClean="0">
                <a:solidFill>
                  <a:schemeClr val="tx1"/>
                </a:solidFill>
                <a:latin typeface="+mn-lt"/>
                <a:ea typeface="+mn-ea"/>
                <a:cs typeface="+mn-cs"/>
              </a:rPr>
              <a:t>.</a:t>
            </a:r>
          </a:p>
          <a:p>
            <a:pPr>
              <a:buNone/>
            </a:pPr>
            <a:endParaRPr lang="en-US" sz="2000" dirty="0">
              <a:solidFill>
                <a:schemeClr val="tx1"/>
              </a:solidFill>
              <a:latin typeface="+mn-lt"/>
              <a:ea typeface="+mn-ea"/>
              <a:cs typeface="+mn-cs"/>
            </a:endParaRPr>
          </a:p>
          <a:p>
            <a:endParaRPr lang="en-US" sz="20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p:cNvPicPr>
            <a:picLocks noChangeAspect="1" noChangeArrowheads="1"/>
          </p:cNvPicPr>
          <p:nvPr/>
        </p:nvPicPr>
        <p:blipFill>
          <a:blip r:embed="rId2"/>
          <a:srcRect/>
          <a:stretch>
            <a:fillRect/>
          </a:stretch>
        </p:blipFill>
        <p:spPr bwMode="auto">
          <a:xfrm>
            <a:off x="2514600" y="685800"/>
            <a:ext cx="3743325" cy="2893193"/>
          </a:xfrm>
          <a:prstGeom prst="rect">
            <a:avLst/>
          </a:prstGeom>
          <a:ln>
            <a:noFill/>
          </a:ln>
          <a:effectLst>
            <a:outerShdw blurRad="292100" dist="139700" dir="2700000" algn="tl" rotWithShape="0">
              <a:srgbClr val="333333">
                <a:alpha val="65000"/>
              </a:srgbClr>
            </a:outerShdw>
          </a:effectLst>
        </p:spPr>
      </p:pic>
      <p:pic>
        <p:nvPicPr>
          <p:cNvPr id="12290" name="Picture 2"/>
          <p:cNvPicPr>
            <a:picLocks noGrp="1" noChangeAspect="1" noChangeArrowheads="1"/>
          </p:cNvPicPr>
          <p:nvPr>
            <p:ph idx="1"/>
          </p:nvPr>
        </p:nvPicPr>
        <p:blipFill>
          <a:blip r:embed="rId3"/>
          <a:srcRect/>
          <a:stretch>
            <a:fillRect/>
          </a:stretch>
        </p:blipFill>
        <p:spPr bwMode="auto">
          <a:xfrm>
            <a:off x="304800" y="304800"/>
            <a:ext cx="2973137" cy="2382689"/>
          </a:xfrm>
          <a:prstGeom prst="rect">
            <a:avLst/>
          </a:prstGeom>
          <a:ln>
            <a:noFill/>
          </a:ln>
          <a:effectLst>
            <a:outerShdw blurRad="292100" dist="139700" dir="2700000" algn="tl" rotWithShape="0">
              <a:srgbClr val="333333">
                <a:alpha val="65000"/>
              </a:srgbClr>
            </a:outerShdw>
          </a:effectLst>
        </p:spPr>
      </p:pic>
      <p:pic>
        <p:nvPicPr>
          <p:cNvPr id="12291" name="Picture 3"/>
          <p:cNvPicPr>
            <a:picLocks noChangeAspect="1" noChangeArrowheads="1"/>
          </p:cNvPicPr>
          <p:nvPr/>
        </p:nvPicPr>
        <p:blipFill>
          <a:blip r:embed="rId4"/>
          <a:srcRect/>
          <a:stretch>
            <a:fillRect/>
          </a:stretch>
        </p:blipFill>
        <p:spPr bwMode="auto">
          <a:xfrm>
            <a:off x="6172200" y="228600"/>
            <a:ext cx="2755335" cy="3614737"/>
          </a:xfrm>
          <a:prstGeom prst="rect">
            <a:avLst/>
          </a:prstGeom>
          <a:ln>
            <a:noFill/>
          </a:ln>
          <a:effectLst>
            <a:outerShdw blurRad="292100" dist="139700" dir="2700000" algn="tl" rotWithShape="0">
              <a:srgbClr val="333333">
                <a:alpha val="65000"/>
              </a:srgbClr>
            </a:outerShdw>
          </a:effectLst>
        </p:spPr>
      </p:pic>
      <p:pic>
        <p:nvPicPr>
          <p:cNvPr id="12292" name="Picture 4"/>
          <p:cNvPicPr>
            <a:picLocks noChangeAspect="1" noChangeArrowheads="1"/>
          </p:cNvPicPr>
          <p:nvPr/>
        </p:nvPicPr>
        <p:blipFill>
          <a:blip r:embed="rId5"/>
          <a:srcRect/>
          <a:stretch>
            <a:fillRect/>
          </a:stretch>
        </p:blipFill>
        <p:spPr bwMode="auto">
          <a:xfrm>
            <a:off x="533400" y="2895600"/>
            <a:ext cx="4142883" cy="3205162"/>
          </a:xfrm>
          <a:prstGeom prst="rect">
            <a:avLst/>
          </a:prstGeom>
          <a:ln>
            <a:noFill/>
          </a:ln>
          <a:effectLst>
            <a:outerShdw blurRad="292100" dist="139700" dir="2700000" algn="tl" rotWithShape="0">
              <a:srgbClr val="333333">
                <a:alpha val="65000"/>
              </a:srgbClr>
            </a:outerShdw>
          </a:effectLst>
        </p:spPr>
      </p:pic>
      <p:pic>
        <p:nvPicPr>
          <p:cNvPr id="12293" name="Picture 5"/>
          <p:cNvPicPr>
            <a:picLocks noChangeAspect="1" noChangeArrowheads="1"/>
          </p:cNvPicPr>
          <p:nvPr/>
        </p:nvPicPr>
        <p:blipFill>
          <a:blip r:embed="rId6"/>
          <a:srcRect/>
          <a:stretch>
            <a:fillRect/>
          </a:stretch>
        </p:blipFill>
        <p:spPr bwMode="auto">
          <a:xfrm>
            <a:off x="5410200" y="3200400"/>
            <a:ext cx="2590800" cy="335570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609600" y="400050"/>
            <a:ext cx="7696200" cy="57721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1066800" y="457200"/>
            <a:ext cx="7355417" cy="55165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990600" y="381000"/>
            <a:ext cx="7457017" cy="55927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srcRect/>
          <a:stretch>
            <a:fillRect/>
          </a:stretch>
        </p:blipFill>
        <p:spPr bwMode="auto">
          <a:xfrm>
            <a:off x="990600" y="381000"/>
            <a:ext cx="7457017" cy="55927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T&amp;L</a:t>
            </a:r>
            <a:endParaRPr lang="en-US" dirty="0"/>
          </a:p>
        </p:txBody>
      </p:sp>
      <p:sp>
        <p:nvSpPr>
          <p:cNvPr id="3" name="Content Placeholder 2"/>
          <p:cNvSpPr>
            <a:spLocks noGrp="1"/>
          </p:cNvSpPr>
          <p:nvPr>
            <p:ph idx="1"/>
          </p:nvPr>
        </p:nvSpPr>
        <p:spPr>
          <a:xfrm>
            <a:off x="457200" y="1219200"/>
            <a:ext cx="8229600" cy="4906963"/>
          </a:xfrm>
        </p:spPr>
        <p:txBody>
          <a:bodyPr/>
          <a:lstStyle/>
          <a:p>
            <a:r>
              <a:rPr lang="en-US" sz="2400" dirty="0" smtClean="0"/>
              <a:t>Provides multiple perspectives on problems and solutions, deepening our pool of knowledge and enhancing our ability to provide the right services</a:t>
            </a:r>
          </a:p>
          <a:p>
            <a:r>
              <a:rPr lang="en-US" sz="2400" dirty="0" smtClean="0"/>
              <a:t>Promotes cooperation for future projects and sharing of information among colleges and colleagues</a:t>
            </a:r>
          </a:p>
          <a:p>
            <a:pPr lvl="0"/>
            <a:r>
              <a:rPr lang="en-US" sz="2400" dirty="0" smtClean="0"/>
              <a:t>Promotes intentional and well-designed training that is consistent across the System.</a:t>
            </a:r>
            <a:r>
              <a:rPr lang="en-US" sz="2400" dirty="0">
                <a:solidFill>
                  <a:schemeClr val="tx1"/>
                </a:solidFill>
                <a:latin typeface="+mn-lt"/>
                <a:ea typeface="+mn-ea"/>
                <a:cs typeface="+mn-cs"/>
              </a:rPr>
              <a:t> </a:t>
            </a:r>
            <a:endParaRPr lang="en-US" sz="2400" dirty="0" smtClean="0">
              <a:solidFill>
                <a:schemeClr val="tx1"/>
              </a:solidFill>
              <a:latin typeface="+mn-lt"/>
              <a:ea typeface="+mn-ea"/>
              <a:cs typeface="+mn-cs"/>
            </a:endParaRPr>
          </a:p>
          <a:p>
            <a:pPr lvl="0"/>
            <a:r>
              <a:rPr lang="en-US" sz="2400" dirty="0" smtClean="0"/>
              <a:t>Promotes </a:t>
            </a:r>
            <a:r>
              <a:rPr lang="en-US" sz="2400" dirty="0" smtClean="0">
                <a:solidFill>
                  <a:schemeClr val="tx1"/>
                </a:solidFill>
                <a:latin typeface="+mn-lt"/>
                <a:ea typeface="+mn-ea"/>
                <a:cs typeface="+mn-cs"/>
              </a:rPr>
              <a:t>identification of potential </a:t>
            </a:r>
            <a:r>
              <a:rPr lang="en-US" sz="2400" dirty="0">
                <a:solidFill>
                  <a:schemeClr val="tx1"/>
                </a:solidFill>
                <a:latin typeface="+mn-lt"/>
                <a:ea typeface="+mn-ea"/>
                <a:cs typeface="+mn-cs"/>
              </a:rPr>
              <a:t>training needs for various segments of the faculty</a:t>
            </a:r>
          </a:p>
          <a:p>
            <a:pPr lvl="0"/>
            <a:r>
              <a:rPr lang="en-US" sz="2400" dirty="0" smtClean="0">
                <a:solidFill>
                  <a:schemeClr val="tx1"/>
                </a:solidFill>
                <a:latin typeface="+mn-lt"/>
                <a:ea typeface="+mn-ea"/>
                <a:cs typeface="+mn-cs"/>
              </a:rPr>
              <a:t>Helps to </a:t>
            </a:r>
            <a:r>
              <a:rPr lang="en-US" sz="2400" dirty="0">
                <a:solidFill>
                  <a:schemeClr val="tx1"/>
                </a:solidFill>
                <a:latin typeface="+mn-lt"/>
                <a:ea typeface="+mn-ea"/>
                <a:cs typeface="+mn-cs"/>
              </a:rPr>
              <a:t>identify potential “hot button” issues so they can be pro-actively </a:t>
            </a:r>
            <a:r>
              <a:rPr lang="en-US" sz="2400" dirty="0" smtClean="0">
                <a:solidFill>
                  <a:schemeClr val="tx1"/>
                </a:solidFill>
                <a:latin typeface="+mn-lt"/>
                <a:ea typeface="+mn-ea"/>
                <a:cs typeface="+mn-cs"/>
              </a:rPr>
              <a:t>addressed</a:t>
            </a:r>
            <a:endParaRPr lang="en-US" sz="2400" dirty="0">
              <a:solidFill>
                <a:schemeClr val="tx1"/>
              </a:solidFill>
              <a:latin typeface="+mn-lt"/>
              <a:ea typeface="+mn-ea"/>
              <a:cs typeface="+mn-cs"/>
            </a:endParaRPr>
          </a:p>
          <a:p>
            <a:r>
              <a:rPr lang="en-US" sz="2400" dirty="0" smtClean="0"/>
              <a:t>Enhances communication</a:t>
            </a:r>
            <a:endParaRPr lang="en-US" sz="2400"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T&amp;L Work?</a:t>
            </a:r>
            <a:endParaRPr lang="en-US" dirty="0"/>
          </a:p>
        </p:txBody>
      </p:sp>
      <p:sp>
        <p:nvSpPr>
          <p:cNvPr id="3" name="Content Placeholder 2"/>
          <p:cNvSpPr>
            <a:spLocks noGrp="1"/>
          </p:cNvSpPr>
          <p:nvPr>
            <p:ph idx="1"/>
          </p:nvPr>
        </p:nvSpPr>
        <p:spPr>
          <a:xfrm>
            <a:off x="457200" y="1295400"/>
            <a:ext cx="8229600" cy="4876800"/>
          </a:xfrm>
        </p:spPr>
        <p:txBody>
          <a:bodyPr/>
          <a:lstStyle/>
          <a:p>
            <a:r>
              <a:rPr lang="en-US" sz="2400" dirty="0" smtClean="0"/>
              <a:t>Focusing on central mission: Quality student learning</a:t>
            </a:r>
          </a:p>
          <a:p>
            <a:r>
              <a:rPr lang="en-US" sz="2400" dirty="0" smtClean="0"/>
              <a:t>Operating outside the formal governance structure</a:t>
            </a:r>
          </a:p>
          <a:p>
            <a:r>
              <a:rPr lang="en-US" sz="2400" dirty="0" smtClean="0"/>
              <a:t>Careful selection of participants</a:t>
            </a:r>
          </a:p>
          <a:p>
            <a:r>
              <a:rPr lang="en-US" sz="2400" dirty="0" smtClean="0"/>
              <a:t>Use of wikis and web conferencing tools.</a:t>
            </a:r>
          </a:p>
          <a:p>
            <a:r>
              <a:rPr lang="en-US" sz="2400" dirty="0" smtClean="0"/>
              <a:t>Creation of subcommittees</a:t>
            </a:r>
          </a:p>
          <a:p>
            <a:r>
              <a:rPr lang="en-US" sz="2400" dirty="0" smtClean="0"/>
              <a:t>Action items for all meetings</a:t>
            </a:r>
          </a:p>
          <a:p>
            <a:r>
              <a:rPr lang="en-US" sz="2400" dirty="0" smtClean="0"/>
              <a:t>Remaining flexible and open to new ideas</a:t>
            </a:r>
          </a:p>
          <a:p>
            <a:r>
              <a:rPr lang="en-US" sz="2400" dirty="0" smtClean="0"/>
              <a:t>Meetings at various locations and online</a:t>
            </a:r>
          </a:p>
          <a:p>
            <a:r>
              <a:rPr lang="en-US" sz="2400" dirty="0" smtClean="0"/>
              <a:t>Staying on track and organized (wikis)</a:t>
            </a:r>
          </a:p>
          <a:p>
            <a:r>
              <a:rPr lang="en-US" sz="2400" dirty="0" smtClean="0"/>
              <a:t>Trust and appreciation for difference perspectives</a:t>
            </a:r>
          </a:p>
          <a:p>
            <a:r>
              <a:rPr lang="en-US" sz="2400" dirty="0" smtClean="0"/>
              <a:t>Planning</a:t>
            </a:r>
          </a:p>
          <a:p>
            <a:endParaRPr lang="en-US" sz="2000"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srcRect/>
          <a:stretch>
            <a:fillRect/>
          </a:stretch>
        </p:blipFill>
        <p:spPr bwMode="auto">
          <a:xfrm>
            <a:off x="1066800" y="457200"/>
            <a:ext cx="7457017" cy="55927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srcRect/>
          <a:stretch>
            <a:fillRect/>
          </a:stretch>
        </p:blipFill>
        <p:spPr bwMode="auto">
          <a:xfrm>
            <a:off x="1143000" y="381000"/>
            <a:ext cx="7457017" cy="55927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Challenges</a:t>
            </a:r>
            <a:endParaRPr lang="en-US" dirty="0"/>
          </a:p>
        </p:txBody>
      </p:sp>
      <p:sp>
        <p:nvSpPr>
          <p:cNvPr id="3" name="Content Placeholder 2"/>
          <p:cNvSpPr>
            <a:spLocks noGrp="1"/>
          </p:cNvSpPr>
          <p:nvPr>
            <p:ph idx="1"/>
          </p:nvPr>
        </p:nvSpPr>
        <p:spPr/>
        <p:txBody>
          <a:bodyPr/>
          <a:lstStyle/>
          <a:p>
            <a:pPr>
              <a:spcAft>
                <a:spcPts val="1800"/>
              </a:spcAft>
            </a:pPr>
            <a:r>
              <a:rPr lang="en-US" sz="2400" dirty="0" smtClean="0"/>
              <a:t>Changing composition of team</a:t>
            </a:r>
          </a:p>
          <a:p>
            <a:pPr>
              <a:spcAft>
                <a:spcPts val="1800"/>
              </a:spcAft>
            </a:pPr>
            <a:r>
              <a:rPr lang="en-US" sz="2400" dirty="0" smtClean="0"/>
              <a:t>Occasional “bad fits”</a:t>
            </a:r>
          </a:p>
          <a:p>
            <a:pPr>
              <a:spcAft>
                <a:spcPts val="1800"/>
              </a:spcAft>
            </a:pPr>
            <a:r>
              <a:rPr lang="en-US" sz="2400" dirty="0" smtClean="0"/>
              <a:t>Rapid changes in technology and budgets</a:t>
            </a:r>
          </a:p>
          <a:p>
            <a:pPr>
              <a:spcAft>
                <a:spcPts val="1800"/>
              </a:spcAft>
            </a:pPr>
            <a:r>
              <a:rPr lang="en-US" sz="2400" dirty="0" smtClean="0"/>
              <a:t>Working as a team requires time. Projects may take longer than if they were assigned to one person</a:t>
            </a:r>
            <a:endParaRPr lang="en-US" sz="24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Impetus for Action</a:t>
            </a:r>
            <a:endParaRPr lang="en-US" dirty="0"/>
          </a:p>
        </p:txBody>
      </p:sp>
      <p:sp>
        <p:nvSpPr>
          <p:cNvPr id="3" name="Content Placeholder 2"/>
          <p:cNvSpPr>
            <a:spLocks noGrp="1"/>
          </p:cNvSpPr>
          <p:nvPr>
            <p:ph idx="1"/>
          </p:nvPr>
        </p:nvSpPr>
        <p:spPr/>
        <p:txBody>
          <a:bodyPr/>
          <a:lstStyle/>
          <a:p>
            <a:pPr>
              <a:spcAft>
                <a:spcPts val="1800"/>
              </a:spcAft>
            </a:pPr>
            <a:r>
              <a:rPr lang="en-US" sz="2400" dirty="0" smtClean="0"/>
              <a:t>Migration from </a:t>
            </a:r>
            <a:r>
              <a:rPr lang="en-US" sz="2400" dirty="0" err="1" smtClean="0"/>
              <a:t>WebCT</a:t>
            </a:r>
            <a:r>
              <a:rPr lang="en-US" sz="2400" dirty="0" smtClean="0"/>
              <a:t> Campus Edition to </a:t>
            </a:r>
            <a:r>
              <a:rPr lang="en-US" sz="2400" dirty="0" err="1" smtClean="0"/>
              <a:t>WebCT</a:t>
            </a:r>
            <a:r>
              <a:rPr lang="en-US" sz="2400" dirty="0" smtClean="0"/>
              <a:t> Vista Fall 2005</a:t>
            </a:r>
          </a:p>
          <a:p>
            <a:pPr>
              <a:spcAft>
                <a:spcPts val="1800"/>
              </a:spcAft>
            </a:pPr>
            <a:r>
              <a:rPr lang="en-US" sz="2400" dirty="0" smtClean="0"/>
              <a:t>Faculty training brought in-house</a:t>
            </a:r>
          </a:p>
          <a:p>
            <a:pPr>
              <a:spcAft>
                <a:spcPts val="1800"/>
              </a:spcAft>
            </a:pPr>
            <a:r>
              <a:rPr lang="en-US" sz="2400" dirty="0" smtClean="0"/>
              <a:t>700+ faculty who needed to learn to use new CMS </a:t>
            </a:r>
          </a:p>
          <a:p>
            <a:pPr>
              <a:spcAft>
                <a:spcPts val="1800"/>
              </a:spcAft>
            </a:pPr>
            <a:r>
              <a:rPr lang="en-US" sz="2400" dirty="0" smtClean="0"/>
              <a:t>5-month lead time to train faculty</a:t>
            </a:r>
          </a:p>
          <a:p>
            <a:pPr algn="ctr"/>
            <a:endParaRPr lang="en-US" dirty="0" smtClean="0"/>
          </a:p>
          <a:p>
            <a:pPr>
              <a:buNone/>
            </a:pP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2"/>
          </a:xfrm>
        </p:spPr>
        <p:txBody>
          <a:bodyPr/>
          <a:lstStyle/>
          <a:p>
            <a:r>
              <a:rPr lang="en-US" dirty="0" smtClean="0"/>
              <a:t>Current Projects</a:t>
            </a:r>
            <a:endParaRPr lang="en-US" dirty="0"/>
          </a:p>
        </p:txBody>
      </p:sp>
      <p:sp>
        <p:nvSpPr>
          <p:cNvPr id="3" name="Content Placeholder 2"/>
          <p:cNvSpPr>
            <a:spLocks noGrp="1"/>
          </p:cNvSpPr>
          <p:nvPr>
            <p:ph idx="1"/>
          </p:nvPr>
        </p:nvSpPr>
        <p:spPr>
          <a:xfrm>
            <a:off x="457200" y="1066800"/>
            <a:ext cx="8229600" cy="5059363"/>
          </a:xfrm>
        </p:spPr>
        <p:txBody>
          <a:bodyPr/>
          <a:lstStyle/>
          <a:p>
            <a:r>
              <a:rPr lang="en-US" sz="2400" dirty="0" smtClean="0"/>
              <a:t>Formation of TAG</a:t>
            </a:r>
          </a:p>
          <a:p>
            <a:r>
              <a:rPr lang="en-US" sz="2400" dirty="0" err="1" smtClean="0"/>
              <a:t>iTeach</a:t>
            </a:r>
            <a:r>
              <a:rPr lang="en-US" sz="2400" dirty="0" smtClean="0"/>
              <a:t> Next Steps course</a:t>
            </a:r>
          </a:p>
          <a:p>
            <a:r>
              <a:rPr lang="en-US" sz="2400" dirty="0" smtClean="0"/>
              <a:t>Revision of Best Practices document</a:t>
            </a:r>
          </a:p>
          <a:p>
            <a:r>
              <a:rPr lang="en-US" sz="2400" dirty="0" smtClean="0"/>
              <a:t>Formation of guidelines for hiring/scheduling, training and evaluating online faculty</a:t>
            </a:r>
          </a:p>
          <a:p>
            <a:r>
              <a:rPr lang="en-US" sz="2400" dirty="0" smtClean="0"/>
              <a:t>Development of Best Practices for Web 2.0</a:t>
            </a:r>
          </a:p>
          <a:p>
            <a:r>
              <a:rPr lang="en-US" sz="2400" dirty="0" smtClean="0"/>
              <a:t>Fall 2009 conference</a:t>
            </a:r>
          </a:p>
          <a:p>
            <a:r>
              <a:rPr lang="en-US" sz="2400" dirty="0" smtClean="0"/>
              <a:t>Grant proposals to support curriculum development and integration of Web 2.0 tools in teaching and learning</a:t>
            </a:r>
          </a:p>
          <a:p>
            <a:r>
              <a:rPr lang="en-US" sz="2400" dirty="0" smtClean="0"/>
              <a:t>Evaluation of ways to test student readiness for online learning</a:t>
            </a:r>
          </a:p>
          <a:p>
            <a:r>
              <a:rPr lang="en-US" sz="2400" dirty="0" smtClean="0"/>
              <a:t>Copyright training</a:t>
            </a:r>
          </a:p>
          <a:p>
            <a:pPr>
              <a:buNone/>
            </a:pPr>
            <a:endParaRPr lang="en-US" sz="2000" dirty="0" smtClean="0"/>
          </a:p>
          <a:p>
            <a:endParaRPr lang="en-US" sz="2000" dirty="0" smtClean="0"/>
          </a:p>
          <a:p>
            <a:endParaRPr lang="en-US" sz="2000" dirty="0" smtClean="0"/>
          </a:p>
          <a:p>
            <a:endParaRPr lang="en-US" sz="2000" dirty="0" smtClean="0"/>
          </a:p>
          <a:p>
            <a:endParaRPr lang="en-US" sz="2000"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What did you think?</a:t>
            </a:r>
          </a:p>
        </p:txBody>
      </p:sp>
      <p:sp>
        <p:nvSpPr>
          <p:cNvPr id="3075" name="Rectangle 3"/>
          <p:cNvSpPr>
            <a:spLocks noGrp="1" noChangeArrowheads="1"/>
          </p:cNvSpPr>
          <p:nvPr>
            <p:ph type="body" idx="1"/>
          </p:nvPr>
        </p:nvSpPr>
        <p:spPr/>
        <p:txBody>
          <a:bodyPr/>
          <a:lstStyle/>
          <a:p>
            <a:pPr>
              <a:buFontTx/>
              <a:buNone/>
            </a:pPr>
            <a:endParaRPr lang="en-US" dirty="0"/>
          </a:p>
          <a:p>
            <a:r>
              <a:rPr lang="en-US" dirty="0"/>
              <a:t>Your input is important to us!</a:t>
            </a:r>
          </a:p>
          <a:p>
            <a:pPr>
              <a:buFontTx/>
              <a:buNone/>
            </a:pPr>
            <a:endParaRPr lang="en-US" sz="1400" dirty="0"/>
          </a:p>
          <a:p>
            <a:r>
              <a:rPr lang="en-US" dirty="0"/>
              <a:t>Click on “Evaluate This Session” on the Mid-Atlantic Regional program page.</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a:t>
            </a:r>
            <a:endParaRPr lang="en-US" dirty="0"/>
          </a:p>
        </p:txBody>
      </p:sp>
      <p:sp>
        <p:nvSpPr>
          <p:cNvPr id="3" name="Content Placeholder 2"/>
          <p:cNvSpPr>
            <a:spLocks noGrp="1"/>
          </p:cNvSpPr>
          <p:nvPr>
            <p:ph idx="1"/>
          </p:nvPr>
        </p:nvSpPr>
        <p:spPr/>
        <p:txBody>
          <a:bodyPr/>
          <a:lstStyle/>
          <a:p>
            <a:pPr>
              <a:buNone/>
            </a:pPr>
            <a:r>
              <a:rPr lang="en-US" dirty="0" smtClean="0"/>
              <a:t>Tobi Krutt: </a:t>
            </a:r>
            <a:r>
              <a:rPr lang="en-US" dirty="0" smtClean="0">
                <a:hlinkClick r:id="rId2"/>
              </a:rPr>
              <a:t>tkrutt@commnet.edu</a:t>
            </a:r>
            <a:endParaRPr lang="en-US" dirty="0" smtClean="0"/>
          </a:p>
          <a:p>
            <a:pPr>
              <a:buNone/>
            </a:pPr>
            <a:endParaRPr lang="en-US" dirty="0" smtClean="0"/>
          </a:p>
          <a:p>
            <a:pPr marL="0" indent="0">
              <a:buNone/>
            </a:pPr>
            <a:r>
              <a:rPr lang="en-US" dirty="0" smtClean="0"/>
              <a:t>Bonnie Riedinger: </a:t>
            </a:r>
            <a:r>
              <a:rPr lang="en-US" dirty="0" smtClean="0">
                <a:hlinkClick r:id="rId3"/>
              </a:rPr>
              <a:t>briedinger@mcc.commnet.edu</a:t>
            </a:r>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a:t>
            </a:r>
            <a:endParaRPr lang="en-US" dirty="0"/>
          </a:p>
        </p:txBody>
      </p:sp>
      <p:sp>
        <p:nvSpPr>
          <p:cNvPr id="3" name="Content Placeholder 2"/>
          <p:cNvSpPr>
            <a:spLocks noGrp="1"/>
          </p:cNvSpPr>
          <p:nvPr>
            <p:ph idx="1"/>
          </p:nvPr>
        </p:nvSpPr>
        <p:spPr>
          <a:xfrm>
            <a:off x="457200" y="2133600"/>
            <a:ext cx="8229600" cy="3992563"/>
          </a:xfrm>
        </p:spPr>
        <p:txBody>
          <a:bodyPr/>
          <a:lstStyle/>
          <a:p>
            <a:pPr>
              <a:buNone/>
            </a:pPr>
            <a:r>
              <a:rPr lang="en-US" sz="1800" dirty="0" smtClean="0"/>
              <a:t>Copyright Tobi </a:t>
            </a:r>
            <a:r>
              <a:rPr lang="en-US" sz="1800" dirty="0" smtClean="0"/>
              <a:t>Krutt and Bonnie Riedinger, 2009.</a:t>
            </a:r>
          </a:p>
          <a:p>
            <a:pPr marL="0" indent="0">
              <a:buNone/>
            </a:pPr>
            <a:r>
              <a:rPr lang="en-US" sz="1800" i="1" dirty="0" smtClean="0"/>
              <a:t>This work is the intellectual property of the authors. Permission is granted for this material to be shared for non-commercial, educational purposes, provided that this copyright statement appears on the reproduced materials and notice is given that the copying is by permission of the authors. To disseminate otherwise or to republish requires written permission from the authors</a:t>
            </a:r>
            <a:r>
              <a:rPr lang="en-US" sz="1800" i="1" dirty="0" smtClean="0"/>
              <a:t>.</a:t>
            </a:r>
          </a:p>
          <a:p>
            <a:pPr marL="0" indent="0">
              <a:buNone/>
            </a:pPr>
            <a:endParaRPr lang="en-US" sz="1800" i="1" dirty="0" smtClean="0"/>
          </a:p>
          <a:p>
            <a:pPr marL="0" indent="0">
              <a:buNone/>
            </a:pPr>
            <a:endParaRPr lang="en-US" sz="1800" i="1" dirty="0" smtClean="0"/>
          </a:p>
          <a:p>
            <a:pPr>
              <a:buNone/>
            </a:pP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a:xfrm>
            <a:off x="457200" y="1295400"/>
            <a:ext cx="8229600" cy="4830763"/>
          </a:xfrm>
        </p:spPr>
        <p:txBody>
          <a:bodyPr/>
          <a:lstStyle/>
          <a:p>
            <a:pPr marL="457200" lvl="0" indent="-457200">
              <a:buFont typeface="+mj-lt"/>
              <a:buAutoNum type="arabicPeriod"/>
            </a:pPr>
            <a:r>
              <a:rPr lang="en-US" sz="2400" b="1" dirty="0" smtClean="0">
                <a:solidFill>
                  <a:schemeClr val="tx1"/>
                </a:solidFill>
                <a:latin typeface="+mn-lt"/>
                <a:ea typeface="+mn-ea"/>
                <a:cs typeface="+mn-cs"/>
              </a:rPr>
              <a:t>Competing and duplicative resources:  </a:t>
            </a:r>
            <a:r>
              <a:rPr lang="en-US" sz="2400" dirty="0" smtClean="0">
                <a:solidFill>
                  <a:schemeClr val="tx1"/>
                </a:solidFill>
                <a:latin typeface="+mn-lt"/>
                <a:ea typeface="+mn-ea"/>
                <a:cs typeface="+mn-cs"/>
              </a:rPr>
              <a:t>Lack of communication between councils and committees with overlapping responsibilities and constituencies resulted in duplicate efforts. </a:t>
            </a:r>
          </a:p>
          <a:p>
            <a:pPr marL="457200" lvl="0" indent="-457200">
              <a:buFont typeface="+mj-lt"/>
              <a:buAutoNum type="arabicPeriod"/>
            </a:pPr>
            <a:endParaRPr lang="en-US" sz="2400" dirty="0"/>
          </a:p>
          <a:p>
            <a:pPr marL="457200" lvl="0" indent="-457200">
              <a:buFont typeface="+mj-lt"/>
              <a:buAutoNum type="arabicPeriod"/>
            </a:pPr>
            <a:r>
              <a:rPr lang="en-US" sz="2400" b="1" dirty="0" smtClean="0">
                <a:solidFill>
                  <a:schemeClr val="tx1"/>
                </a:solidFill>
                <a:latin typeface="+mn-lt"/>
                <a:ea typeface="+mn-ea"/>
                <a:cs typeface="+mn-cs"/>
              </a:rPr>
              <a:t>Stakeholder-driven training:  </a:t>
            </a:r>
            <a:r>
              <a:rPr lang="en-US" sz="2400" dirty="0" smtClean="0">
                <a:solidFill>
                  <a:schemeClr val="tx1"/>
                </a:solidFill>
                <a:latin typeface="+mn-lt"/>
                <a:ea typeface="+mn-ea"/>
                <a:cs typeface="+mn-cs"/>
              </a:rPr>
              <a:t>Faculty </a:t>
            </a:r>
            <a:r>
              <a:rPr lang="en-US" sz="2400" dirty="0">
                <a:solidFill>
                  <a:schemeClr val="tx1"/>
                </a:solidFill>
                <a:latin typeface="+mn-lt"/>
                <a:ea typeface="+mn-ea"/>
                <a:cs typeface="+mn-cs"/>
              </a:rPr>
              <a:t>training and learning resources </a:t>
            </a:r>
            <a:r>
              <a:rPr lang="en-US" sz="2400" dirty="0" smtClean="0">
                <a:solidFill>
                  <a:schemeClr val="tx1"/>
                </a:solidFill>
                <a:latin typeface="+mn-lt"/>
                <a:ea typeface="+mn-ea"/>
                <a:cs typeface="+mn-cs"/>
              </a:rPr>
              <a:t>needed to be developed with adequate </a:t>
            </a:r>
            <a:r>
              <a:rPr lang="en-US" sz="2400" dirty="0">
                <a:solidFill>
                  <a:schemeClr val="tx1"/>
                </a:solidFill>
                <a:latin typeface="+mn-lt"/>
                <a:ea typeface="+mn-ea"/>
                <a:cs typeface="+mn-cs"/>
              </a:rPr>
              <a:t>input and ideas from end-users. </a:t>
            </a:r>
            <a:endParaRPr lang="en-US" sz="2400" dirty="0" smtClean="0">
              <a:solidFill>
                <a:schemeClr val="tx1"/>
              </a:solidFill>
              <a:latin typeface="+mn-lt"/>
              <a:ea typeface="+mn-ea"/>
              <a:cs typeface="+mn-cs"/>
            </a:endParaRPr>
          </a:p>
          <a:p>
            <a:pPr marL="457200" lvl="0" indent="-457200">
              <a:buFont typeface="+mj-lt"/>
              <a:buAutoNum type="arabicPeriod"/>
            </a:pPr>
            <a:endParaRPr lang="en-US" sz="2400" dirty="0">
              <a:solidFill>
                <a:schemeClr val="tx1"/>
              </a:solidFill>
              <a:latin typeface="+mn-lt"/>
              <a:ea typeface="+mn-ea"/>
              <a:cs typeface="+mn-cs"/>
            </a:endParaRPr>
          </a:p>
          <a:p>
            <a:pPr marL="457200" lvl="0" indent="-457200">
              <a:buFont typeface="+mj-lt"/>
              <a:buAutoNum type="arabicPeriod"/>
            </a:pPr>
            <a:r>
              <a:rPr lang="en-US" sz="2400" b="1" dirty="0" smtClean="0">
                <a:solidFill>
                  <a:schemeClr val="tx1"/>
                </a:solidFill>
                <a:latin typeface="+mn-lt"/>
                <a:ea typeface="+mn-ea"/>
                <a:cs typeface="+mn-cs"/>
              </a:rPr>
              <a:t>Meld </a:t>
            </a:r>
            <a:r>
              <a:rPr lang="en-US" sz="2400" b="1" dirty="0" smtClean="0"/>
              <a:t>technology &amp; pedagogy: </a:t>
            </a:r>
            <a:r>
              <a:rPr lang="en-US" sz="2400" dirty="0" smtClean="0">
                <a:solidFill>
                  <a:schemeClr val="tx1"/>
                </a:solidFill>
                <a:latin typeface="+mn-lt"/>
                <a:ea typeface="+mn-ea"/>
                <a:cs typeface="+mn-cs"/>
              </a:rPr>
              <a:t>Technology </a:t>
            </a:r>
            <a:r>
              <a:rPr lang="en-US" sz="2400" dirty="0">
                <a:solidFill>
                  <a:schemeClr val="tx1"/>
                </a:solidFill>
                <a:latin typeface="+mn-lt"/>
                <a:ea typeface="+mn-ea"/>
                <a:cs typeface="+mn-cs"/>
              </a:rPr>
              <a:t>training </a:t>
            </a:r>
            <a:r>
              <a:rPr lang="en-US" sz="2400" dirty="0" smtClean="0">
                <a:solidFill>
                  <a:schemeClr val="tx1"/>
                </a:solidFill>
                <a:latin typeface="+mn-lt"/>
                <a:ea typeface="+mn-ea"/>
                <a:cs typeface="+mn-cs"/>
              </a:rPr>
              <a:t>needed to integrate pedagogical </a:t>
            </a:r>
            <a:r>
              <a:rPr lang="en-US" sz="2400" dirty="0">
                <a:solidFill>
                  <a:schemeClr val="tx1"/>
                </a:solidFill>
                <a:latin typeface="+mn-lt"/>
                <a:ea typeface="+mn-ea"/>
                <a:cs typeface="+mn-cs"/>
              </a:rPr>
              <a:t>considerations</a:t>
            </a:r>
            <a:r>
              <a:rPr lang="en-US" sz="2400" dirty="0" smtClean="0">
                <a:solidFill>
                  <a:schemeClr val="tx1"/>
                </a:solidFill>
                <a:latin typeface="+mn-lt"/>
                <a:ea typeface="+mn-ea"/>
                <a:cs typeface="+mn-cs"/>
              </a:rPr>
              <a:t>. </a:t>
            </a:r>
          </a:p>
          <a:p>
            <a:pPr lvl="0">
              <a:buNone/>
            </a:pPr>
            <a:endParaRPr lang="en-US" sz="2000" dirty="0">
              <a:solidFill>
                <a:schemeClr val="tx1"/>
              </a:solidFill>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71600"/>
          </a:xfrm>
        </p:spPr>
        <p:txBody>
          <a:bodyPr/>
          <a:lstStyle/>
          <a:p>
            <a:pPr lvl="0"/>
            <a:r>
              <a:rPr lang="en-US" dirty="0" smtClean="0"/>
              <a:t>Challenge # 1</a:t>
            </a:r>
            <a:br>
              <a:rPr lang="en-US" dirty="0" smtClean="0"/>
            </a:br>
            <a:r>
              <a:rPr lang="en-US" sz="1600" b="1" dirty="0" smtClean="0">
                <a:solidFill>
                  <a:schemeClr val="tx1"/>
                </a:solidFill>
                <a:latin typeface="+mj-lt"/>
                <a:ea typeface="+mj-ea"/>
                <a:cs typeface="+mj-cs"/>
              </a:rPr>
              <a:t>Competing </a:t>
            </a:r>
            <a:r>
              <a:rPr lang="en-US" sz="1600" b="1" dirty="0">
                <a:solidFill>
                  <a:schemeClr val="tx1"/>
                </a:solidFill>
                <a:latin typeface="+mj-lt"/>
                <a:ea typeface="+mj-ea"/>
                <a:cs typeface="+mj-cs"/>
              </a:rPr>
              <a:t>and duplicative resources are often developed without </a:t>
            </a:r>
            <a:r>
              <a:rPr lang="en-US" sz="1600" b="1" dirty="0" smtClean="0">
                <a:solidFill>
                  <a:schemeClr val="tx1"/>
                </a:solidFill>
                <a:latin typeface="+mj-lt"/>
                <a:ea typeface="+mj-ea"/>
                <a:cs typeface="+mj-cs"/>
              </a:rPr>
              <a:t/>
            </a:r>
            <a:br>
              <a:rPr lang="en-US" sz="1600" b="1" dirty="0" smtClean="0">
                <a:solidFill>
                  <a:schemeClr val="tx1"/>
                </a:solidFill>
                <a:latin typeface="+mj-lt"/>
                <a:ea typeface="+mj-ea"/>
                <a:cs typeface="+mj-cs"/>
              </a:rPr>
            </a:br>
            <a:r>
              <a:rPr lang="en-US" sz="1600" b="1" dirty="0" smtClean="0">
                <a:solidFill>
                  <a:schemeClr val="tx1"/>
                </a:solidFill>
                <a:latin typeface="+mj-lt"/>
                <a:ea typeface="+mj-ea"/>
                <a:cs typeface="+mj-cs"/>
              </a:rPr>
              <a:t>communication </a:t>
            </a:r>
            <a:r>
              <a:rPr lang="en-US" sz="1600" b="1" dirty="0">
                <a:solidFill>
                  <a:schemeClr val="tx1"/>
                </a:solidFill>
                <a:latin typeface="+mj-lt"/>
                <a:ea typeface="+mj-ea"/>
                <a:cs typeface="+mj-cs"/>
              </a:rPr>
              <a:t>between councils and committees that have overlapping </a:t>
            </a:r>
            <a:r>
              <a:rPr lang="en-US" sz="1600" b="1" dirty="0" smtClean="0">
                <a:solidFill>
                  <a:schemeClr val="tx1"/>
                </a:solidFill>
                <a:latin typeface="+mj-lt"/>
                <a:ea typeface="+mj-ea"/>
                <a:cs typeface="+mj-cs"/>
              </a:rPr>
              <a:t/>
            </a:r>
            <a:br>
              <a:rPr lang="en-US" sz="1600" b="1" dirty="0" smtClean="0">
                <a:solidFill>
                  <a:schemeClr val="tx1"/>
                </a:solidFill>
                <a:latin typeface="+mj-lt"/>
                <a:ea typeface="+mj-ea"/>
                <a:cs typeface="+mj-cs"/>
              </a:rPr>
            </a:br>
            <a:r>
              <a:rPr lang="en-US" sz="1600" b="1" dirty="0" smtClean="0">
                <a:solidFill>
                  <a:schemeClr val="tx1"/>
                </a:solidFill>
                <a:latin typeface="+mj-lt"/>
                <a:ea typeface="+mj-ea"/>
                <a:cs typeface="+mj-cs"/>
              </a:rPr>
              <a:t>responsibilities </a:t>
            </a:r>
            <a:r>
              <a:rPr lang="en-US" sz="1600" b="1" dirty="0">
                <a:solidFill>
                  <a:schemeClr val="tx1"/>
                </a:solidFill>
                <a:latin typeface="+mj-lt"/>
                <a:ea typeface="+mj-ea"/>
                <a:cs typeface="+mj-cs"/>
              </a:rPr>
              <a:t>and constituencies. </a:t>
            </a:r>
            <a:r>
              <a:rPr lang="en-US" dirty="0">
                <a:solidFill>
                  <a:schemeClr val="tx1"/>
                </a:solidFill>
                <a:latin typeface="+mj-lt"/>
                <a:ea typeface="+mj-ea"/>
                <a:cs typeface="+mj-cs"/>
              </a:rPr>
              <a:t/>
            </a:r>
            <a:br>
              <a:rPr lang="en-US" dirty="0">
                <a:solidFill>
                  <a:schemeClr val="tx1"/>
                </a:solidFill>
                <a:latin typeface="+mj-lt"/>
                <a:ea typeface="+mj-ea"/>
                <a:cs typeface="+mj-cs"/>
              </a:rPr>
            </a:br>
            <a:endParaRPr lang="en-US" dirty="0"/>
          </a:p>
        </p:txBody>
      </p:sp>
      <p:sp>
        <p:nvSpPr>
          <p:cNvPr id="3" name="Content Placeholder 2"/>
          <p:cNvSpPr>
            <a:spLocks noGrp="1"/>
          </p:cNvSpPr>
          <p:nvPr>
            <p:ph idx="1"/>
          </p:nvPr>
        </p:nvSpPr>
        <p:spPr>
          <a:xfrm>
            <a:off x="457200" y="1951037"/>
            <a:ext cx="8229600" cy="4525963"/>
          </a:xfrm>
        </p:spPr>
        <p:txBody>
          <a:bodyPr/>
          <a:lstStyle/>
          <a:p>
            <a:pPr>
              <a:spcAft>
                <a:spcPts val="1800"/>
              </a:spcAft>
            </a:pPr>
            <a:r>
              <a:rPr lang="en-US" sz="2400" dirty="0" smtClean="0"/>
              <a:t>12 separate, diverse, self-managed community colleges</a:t>
            </a:r>
          </a:p>
          <a:p>
            <a:pPr>
              <a:spcAft>
                <a:spcPts val="1800"/>
              </a:spcAft>
            </a:pPr>
            <a:r>
              <a:rPr lang="en-US" sz="2400" dirty="0" smtClean="0"/>
              <a:t>Overlapping, duplicative training responsibilities (System Office &amp; Colleges)</a:t>
            </a:r>
          </a:p>
          <a:p>
            <a:pPr>
              <a:spcAft>
                <a:spcPts val="1800"/>
              </a:spcAft>
            </a:pPr>
            <a:r>
              <a:rPr lang="en-US" sz="2400" dirty="0" smtClean="0"/>
              <a:t>One System Office: Manages enterprise systems (Banner, </a:t>
            </a:r>
            <a:r>
              <a:rPr lang="en-US" sz="2400" dirty="0" err="1" smtClean="0"/>
              <a:t>Luminis</a:t>
            </a:r>
            <a:r>
              <a:rPr lang="en-US" sz="2400" dirty="0" smtClean="0"/>
              <a:t>, Bb)</a:t>
            </a:r>
          </a:p>
          <a:p>
            <a:pPr>
              <a:spcAft>
                <a:spcPts val="1800"/>
              </a:spcAft>
            </a:pPr>
            <a:r>
              <a:rPr lang="en-US" sz="2400" dirty="0" smtClean="0"/>
              <a:t>Countless (and uncounted) System-wide councils, committees &amp; subcommittees ….</a:t>
            </a:r>
          </a:p>
          <a:p>
            <a:endParaRPr lang="en-US" sz="2000" dirty="0"/>
          </a:p>
          <a:p>
            <a:pPr algn="ctr">
              <a:buNone/>
            </a:pPr>
            <a:endParaRPr lang="en-US" sz="6000" b="1" dirty="0" smtClean="0">
              <a:solidFill>
                <a:srgbClr val="FF0000"/>
              </a:solidFill>
            </a:endParaRPr>
          </a:p>
          <a:p>
            <a:endParaRPr lang="en-US" sz="2000" dirty="0"/>
          </a:p>
          <a:p>
            <a:endParaRPr lang="en-US" sz="2000" dirty="0" smtClean="0"/>
          </a:p>
          <a:p>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Napkin-based Org Chart…</a:t>
            </a:r>
            <a:endParaRPr lang="en-US" dirty="0"/>
          </a:p>
        </p:txBody>
      </p:sp>
      <p:pic>
        <p:nvPicPr>
          <p:cNvPr id="4" name="Content Placeholder 3" descr="napkin.jpg"/>
          <p:cNvPicPr>
            <a:picLocks noGrp="1" noChangeAspect="1"/>
          </p:cNvPicPr>
          <p:nvPr>
            <p:ph idx="1"/>
          </p:nvPr>
        </p:nvPicPr>
        <p:blipFill>
          <a:blip r:embed="rId2" cstate="print"/>
          <a:srcRect l="961" t="1684"/>
          <a:stretch>
            <a:fillRect/>
          </a:stretch>
        </p:blipFill>
        <p:spPr>
          <a:xfrm>
            <a:off x="1143000" y="1447800"/>
            <a:ext cx="6925217" cy="4449763"/>
          </a:xfrm>
          <a:prstGeom prst="rect">
            <a:avLst/>
          </a:prstGeom>
          <a:ln>
            <a:noFill/>
          </a:ln>
          <a:effectLst>
            <a:outerShdw blurRad="190500" algn="tl" rotWithShape="0">
              <a:srgbClr val="000000">
                <a:alpha val="70000"/>
              </a:srgbClr>
            </a:outerShdw>
            <a:softEdge rad="12700"/>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6875"/>
            <a:ext cx="8229600" cy="1143000"/>
          </a:xfrm>
        </p:spPr>
        <p:txBody>
          <a:bodyPr/>
          <a:lstStyle/>
          <a:p>
            <a:pPr lvl="0"/>
            <a:r>
              <a:rPr lang="en-US" dirty="0" smtClean="0"/>
              <a:t>Challenge #2</a:t>
            </a:r>
            <a:r>
              <a:rPr lang="en-US" sz="1600" dirty="0" smtClean="0"/>
              <a:t/>
            </a:r>
            <a:br>
              <a:rPr lang="en-US" sz="1600" dirty="0" smtClean="0"/>
            </a:br>
            <a:r>
              <a:rPr lang="en-US" sz="1600" b="1" dirty="0" smtClean="0">
                <a:solidFill>
                  <a:schemeClr val="tx1"/>
                </a:solidFill>
                <a:latin typeface="+mj-lt"/>
                <a:ea typeface="+mj-ea"/>
                <a:cs typeface="+mj-cs"/>
              </a:rPr>
              <a:t>Faculty </a:t>
            </a:r>
            <a:r>
              <a:rPr lang="en-US" sz="1600" b="1" dirty="0">
                <a:solidFill>
                  <a:schemeClr val="tx1"/>
                </a:solidFill>
                <a:latin typeface="+mj-lt"/>
                <a:ea typeface="+mj-ea"/>
                <a:cs typeface="+mj-cs"/>
              </a:rPr>
              <a:t>training and learning resources needed to be developed with </a:t>
            </a:r>
            <a:r>
              <a:rPr lang="en-US" sz="1600" b="1" dirty="0" smtClean="0">
                <a:solidFill>
                  <a:schemeClr val="tx1"/>
                </a:solidFill>
                <a:latin typeface="+mj-lt"/>
                <a:ea typeface="+mj-ea"/>
                <a:cs typeface="+mj-cs"/>
              </a:rPr>
              <a:t/>
            </a:r>
            <a:br>
              <a:rPr lang="en-US" sz="1600" b="1" dirty="0" smtClean="0">
                <a:solidFill>
                  <a:schemeClr val="tx1"/>
                </a:solidFill>
                <a:latin typeface="+mj-lt"/>
                <a:ea typeface="+mj-ea"/>
                <a:cs typeface="+mj-cs"/>
              </a:rPr>
            </a:br>
            <a:r>
              <a:rPr lang="en-US" sz="1600" b="1" dirty="0" smtClean="0">
                <a:solidFill>
                  <a:schemeClr val="tx1"/>
                </a:solidFill>
                <a:latin typeface="+mj-lt"/>
                <a:ea typeface="+mj-ea"/>
                <a:cs typeface="+mj-cs"/>
              </a:rPr>
              <a:t>adequate input </a:t>
            </a:r>
            <a:r>
              <a:rPr lang="en-US" sz="1600" b="1" dirty="0">
                <a:solidFill>
                  <a:schemeClr val="tx1"/>
                </a:solidFill>
                <a:latin typeface="+mj-lt"/>
                <a:ea typeface="+mj-ea"/>
                <a:cs typeface="+mj-cs"/>
              </a:rPr>
              <a:t>and ideas from end-users. </a:t>
            </a:r>
            <a:r>
              <a:rPr lang="en-US" sz="1600" dirty="0">
                <a:solidFill>
                  <a:schemeClr val="tx1"/>
                </a:solidFill>
                <a:latin typeface="+mj-lt"/>
                <a:ea typeface="+mj-ea"/>
                <a:cs typeface="+mj-cs"/>
              </a:rPr>
              <a:t/>
            </a:r>
            <a:br>
              <a:rPr lang="en-US" sz="1600" dirty="0">
                <a:solidFill>
                  <a:schemeClr val="tx1"/>
                </a:solidFill>
                <a:latin typeface="+mj-lt"/>
                <a:ea typeface="+mj-ea"/>
                <a:cs typeface="+mj-cs"/>
              </a:rPr>
            </a:br>
            <a:endParaRPr lang="en-US" sz="1600" dirty="0"/>
          </a:p>
        </p:txBody>
      </p:sp>
      <p:sp>
        <p:nvSpPr>
          <p:cNvPr id="3" name="Content Placeholder 2"/>
          <p:cNvSpPr>
            <a:spLocks noGrp="1"/>
          </p:cNvSpPr>
          <p:nvPr>
            <p:ph idx="1"/>
          </p:nvPr>
        </p:nvSpPr>
        <p:spPr>
          <a:xfrm>
            <a:off x="457200" y="1722437"/>
            <a:ext cx="8229600" cy="4525963"/>
          </a:xfrm>
        </p:spPr>
        <p:txBody>
          <a:bodyPr/>
          <a:lstStyle/>
          <a:p>
            <a:pPr>
              <a:spcAft>
                <a:spcPts val="1800"/>
              </a:spcAft>
            </a:pPr>
            <a:r>
              <a:rPr lang="en-US" sz="2400" dirty="0" smtClean="0"/>
              <a:t>Reconcile competing training philosophies and approaches.</a:t>
            </a:r>
          </a:p>
          <a:p>
            <a:pPr>
              <a:spcAft>
                <a:spcPts val="1800"/>
              </a:spcAft>
            </a:pPr>
            <a:r>
              <a:rPr lang="en-US" sz="2400" dirty="0" smtClean="0"/>
              <a:t>Ensure opportunities for input from different colleges and disciplines</a:t>
            </a:r>
          </a:p>
          <a:p>
            <a:pPr>
              <a:spcAft>
                <a:spcPts val="1800"/>
              </a:spcAft>
            </a:pPr>
            <a:r>
              <a:rPr lang="en-US" sz="2400" dirty="0" smtClean="0"/>
              <a:t>Reconcile different semantics</a:t>
            </a:r>
          </a:p>
          <a:p>
            <a:pPr>
              <a:spcAft>
                <a:spcPts val="1800"/>
              </a:spcAft>
            </a:pPr>
            <a:r>
              <a:rPr lang="en-US" sz="2400" dirty="0" smtClean="0"/>
              <a:t>Address collective bargaining issues (the “E Word”)</a:t>
            </a:r>
          </a:p>
          <a:p>
            <a:pPr>
              <a:spcAft>
                <a:spcPts val="1800"/>
              </a:spcAft>
            </a:pPr>
            <a:r>
              <a:rPr lang="en-US" sz="2400" dirty="0" smtClean="0"/>
              <a:t>Create atmosphere of trust and inclusiveness</a:t>
            </a:r>
          </a:p>
          <a:p>
            <a:endParaRPr lang="en-US" sz="2000" dirty="0" smtClean="0"/>
          </a:p>
          <a:p>
            <a:endParaRPr lang="en-US" sz="24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6875"/>
            <a:ext cx="8229600" cy="1143000"/>
          </a:xfrm>
        </p:spPr>
        <p:txBody>
          <a:bodyPr/>
          <a:lstStyle/>
          <a:p>
            <a:pPr lvl="0"/>
            <a:r>
              <a:rPr lang="en-US" dirty="0" smtClean="0">
                <a:solidFill>
                  <a:schemeClr val="tx1"/>
                </a:solidFill>
                <a:latin typeface="+mj-lt"/>
                <a:ea typeface="+mj-ea"/>
                <a:cs typeface="+mj-cs"/>
              </a:rPr>
              <a:t>Challenge # 3</a:t>
            </a:r>
            <a:r>
              <a:rPr lang="en-US" sz="1600" dirty="0" smtClean="0">
                <a:solidFill>
                  <a:schemeClr val="tx1"/>
                </a:solidFill>
                <a:latin typeface="+mj-lt"/>
                <a:ea typeface="+mj-ea"/>
                <a:cs typeface="+mj-cs"/>
              </a:rPr>
              <a:t/>
            </a:r>
            <a:br>
              <a:rPr lang="en-US" sz="1600" dirty="0" smtClean="0">
                <a:solidFill>
                  <a:schemeClr val="tx1"/>
                </a:solidFill>
                <a:latin typeface="+mj-lt"/>
                <a:ea typeface="+mj-ea"/>
                <a:cs typeface="+mj-cs"/>
              </a:rPr>
            </a:br>
            <a:r>
              <a:rPr lang="en-US" sz="1600" b="1" dirty="0" smtClean="0">
                <a:solidFill>
                  <a:schemeClr val="tx1"/>
                </a:solidFill>
                <a:latin typeface="+mj-lt"/>
                <a:ea typeface="+mj-ea"/>
                <a:cs typeface="+mj-cs"/>
              </a:rPr>
              <a:t>Technology </a:t>
            </a:r>
            <a:r>
              <a:rPr lang="en-US" sz="1600" b="1" dirty="0">
                <a:solidFill>
                  <a:schemeClr val="tx1"/>
                </a:solidFill>
                <a:latin typeface="+mj-lt"/>
                <a:ea typeface="+mj-ea"/>
                <a:cs typeface="+mj-cs"/>
              </a:rPr>
              <a:t>training needed to integrate pedagogical considerations. </a:t>
            </a:r>
            <a:r>
              <a:rPr lang="en-US" sz="1600" dirty="0">
                <a:solidFill>
                  <a:schemeClr val="tx1"/>
                </a:solidFill>
                <a:latin typeface="+mj-lt"/>
                <a:ea typeface="+mj-ea"/>
                <a:cs typeface="+mj-cs"/>
              </a:rPr>
              <a:t/>
            </a:r>
            <a:br>
              <a:rPr lang="en-US" sz="1600" dirty="0">
                <a:solidFill>
                  <a:schemeClr val="tx1"/>
                </a:solidFill>
                <a:latin typeface="+mj-lt"/>
                <a:ea typeface="+mj-ea"/>
                <a:cs typeface="+mj-cs"/>
              </a:rPr>
            </a:br>
            <a:endParaRPr lang="en-US" sz="1600" dirty="0"/>
          </a:p>
        </p:txBody>
      </p:sp>
      <p:sp>
        <p:nvSpPr>
          <p:cNvPr id="3" name="Content Placeholder 2"/>
          <p:cNvSpPr>
            <a:spLocks noGrp="1"/>
          </p:cNvSpPr>
          <p:nvPr>
            <p:ph idx="1"/>
          </p:nvPr>
        </p:nvSpPr>
        <p:spPr>
          <a:xfrm>
            <a:off x="457200" y="1722437"/>
            <a:ext cx="8229600" cy="4525963"/>
          </a:xfrm>
        </p:spPr>
        <p:txBody>
          <a:bodyPr/>
          <a:lstStyle/>
          <a:p>
            <a:endParaRPr lang="en-US" sz="2000" dirty="0" smtClean="0"/>
          </a:p>
          <a:p>
            <a:r>
              <a:rPr lang="en-US" sz="2400" dirty="0" smtClean="0"/>
              <a:t>Documentation provided by third-party training vendor and </a:t>
            </a:r>
            <a:r>
              <a:rPr lang="en-US" sz="2400" dirty="0" err="1" smtClean="0"/>
              <a:t>WebCT</a:t>
            </a:r>
            <a:r>
              <a:rPr lang="en-US" sz="2400" dirty="0" smtClean="0"/>
              <a:t> Vista focused primarily on which buttons to push.</a:t>
            </a:r>
            <a:br>
              <a:rPr lang="en-US" sz="2400" dirty="0" smtClean="0"/>
            </a:br>
            <a:endParaRPr lang="en-US" sz="2400" dirty="0" smtClean="0"/>
          </a:p>
          <a:p>
            <a:r>
              <a:rPr lang="en-US" sz="2400" dirty="0" smtClean="0"/>
              <a:t>Faculty needed and wanted to learn how technology could advance their learning objectives, but there were no guidelines or agreed upon Best Practices.</a:t>
            </a:r>
            <a:endParaRPr lang="en-US" sz="24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pPr lvl="0">
              <a:spcAft>
                <a:spcPts val="1800"/>
              </a:spcAft>
            </a:pPr>
            <a:r>
              <a:rPr lang="en-US" sz="2400" b="1" dirty="0" smtClean="0"/>
              <a:t>Integration</a:t>
            </a:r>
            <a:r>
              <a:rPr lang="en-US" sz="2400" dirty="0" smtClean="0">
                <a:solidFill>
                  <a:schemeClr val="tx1"/>
                </a:solidFill>
                <a:latin typeface="+mn-lt"/>
                <a:ea typeface="+mn-ea"/>
                <a:cs typeface="+mn-cs"/>
              </a:rPr>
              <a:t> of pedagogy and technology training.</a:t>
            </a:r>
          </a:p>
          <a:p>
            <a:pPr lvl="0">
              <a:spcAft>
                <a:spcPts val="1800"/>
              </a:spcAft>
            </a:pPr>
            <a:r>
              <a:rPr lang="en-US" sz="2400" b="1" dirty="0" smtClean="0"/>
              <a:t>Alignment</a:t>
            </a:r>
            <a:r>
              <a:rPr lang="en-US" sz="2400" dirty="0" smtClean="0"/>
              <a:t> of resources and curriculum for hands-on training, online self-paced resources, and online facilitated courses for faculty.</a:t>
            </a:r>
          </a:p>
          <a:p>
            <a:pPr lvl="0">
              <a:spcAft>
                <a:spcPts val="1800"/>
              </a:spcAft>
            </a:pPr>
            <a:r>
              <a:rPr lang="en-US" sz="2400" b="1" dirty="0" smtClean="0">
                <a:solidFill>
                  <a:schemeClr val="tx1"/>
                </a:solidFill>
                <a:latin typeface="+mn-lt"/>
                <a:ea typeface="+mn-ea"/>
                <a:cs typeface="+mn-cs"/>
              </a:rPr>
              <a:t>Equal access </a:t>
            </a:r>
            <a:r>
              <a:rPr lang="en-US" sz="2400" dirty="0" smtClean="0">
                <a:solidFill>
                  <a:schemeClr val="tx1"/>
                </a:solidFill>
                <a:latin typeface="+mn-lt"/>
                <a:ea typeface="+mn-ea"/>
                <a:cs typeface="+mn-cs"/>
              </a:rPr>
              <a:t>for full-time and adjunct faculty and staff regardless of which college employs them. </a:t>
            </a:r>
          </a:p>
          <a:p>
            <a:pPr lvl="0">
              <a:spcAft>
                <a:spcPts val="1800"/>
              </a:spcAft>
            </a:pPr>
            <a:r>
              <a:rPr lang="en-US" sz="2400" b="1" dirty="0" smtClean="0">
                <a:solidFill>
                  <a:schemeClr val="tx1"/>
                </a:solidFill>
                <a:latin typeface="+mn-lt"/>
                <a:ea typeface="+mn-ea"/>
                <a:cs typeface="+mn-cs"/>
              </a:rPr>
              <a:t>Multiple points of entry </a:t>
            </a:r>
            <a:r>
              <a:rPr lang="en-US" sz="2400" dirty="0" smtClean="0">
                <a:solidFill>
                  <a:schemeClr val="tx1"/>
                </a:solidFill>
                <a:latin typeface="+mn-lt"/>
                <a:ea typeface="+mn-ea"/>
                <a:cs typeface="+mn-cs"/>
              </a:rPr>
              <a:t>based on past experience, technological self-efficacy, and learning preferences. </a:t>
            </a:r>
          </a:p>
          <a:p>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arc">
  <a:themeElements>
    <a:clrScheme name="mar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r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r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r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r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r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r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r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r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r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r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r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r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r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marc</Template>
  <TotalTime>468</TotalTime>
  <Words>1206</Words>
  <Application>Microsoft Office PowerPoint</Application>
  <PresentationFormat>On-screen Show (4:3)</PresentationFormat>
  <Paragraphs>160</Paragraphs>
  <Slides>33</Slides>
  <Notes>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marc</vt:lpstr>
      <vt:lpstr>Tearing Down the Silos: Inclusive Faculty Development</vt:lpstr>
      <vt:lpstr>Abstract</vt:lpstr>
      <vt:lpstr>Impetus for Action</vt:lpstr>
      <vt:lpstr>Challenges</vt:lpstr>
      <vt:lpstr>Challenge # 1 Competing and duplicative resources are often developed without  communication between councils and committees that have overlapping  responsibilities and constituencies.  </vt:lpstr>
      <vt:lpstr>Napkin-based Org Chart…</vt:lpstr>
      <vt:lpstr>Challenge #2 Faculty training and learning resources needed to be developed with  adequate input and ideas from end-users.  </vt:lpstr>
      <vt:lpstr>Challenge # 3 Technology training needed to integrate pedagogical considerations.  </vt:lpstr>
      <vt:lpstr>Goals</vt:lpstr>
      <vt:lpstr>Solutions</vt:lpstr>
      <vt:lpstr>Inclusiveness</vt:lpstr>
      <vt:lpstr>First Steps</vt:lpstr>
      <vt:lpstr>Training Redesign</vt:lpstr>
      <vt:lpstr>New Training Initiatives</vt:lpstr>
      <vt:lpstr>Goals Accomplished</vt:lpstr>
      <vt:lpstr>Slide 16</vt:lpstr>
      <vt:lpstr>Slide 17</vt:lpstr>
      <vt:lpstr>Slide 18</vt:lpstr>
      <vt:lpstr>Slide 19</vt:lpstr>
      <vt:lpstr>Slide 20</vt:lpstr>
      <vt:lpstr>Slide 21</vt:lpstr>
      <vt:lpstr>Slide 22</vt:lpstr>
      <vt:lpstr>Slide 23</vt:lpstr>
      <vt:lpstr>Slide 24</vt:lpstr>
      <vt:lpstr>Benefits of T&amp;L</vt:lpstr>
      <vt:lpstr>What Makes T&amp;L Work?</vt:lpstr>
      <vt:lpstr>Slide 27</vt:lpstr>
      <vt:lpstr>Slide 28</vt:lpstr>
      <vt:lpstr>Ongoing Challenges</vt:lpstr>
      <vt:lpstr>Current Projects</vt:lpstr>
      <vt:lpstr>What did you think?</vt:lpstr>
      <vt:lpstr>Contact Info</vt:lpstr>
      <vt:lpstr>Copyright</vt:lpstr>
    </vt:vector>
  </TitlesOfParts>
  <Company>EDUCAUSE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Tearing Down the Silos:  Inclusive Faculty Development</dc:title>
  <dc:subject>NERCOMP Conference 2009</dc:subject>
  <dc:creator>Tobi Krutt &amp; Bonnie Riedinger</dc:creator>
  <cp:lastModifiedBy>00001509</cp:lastModifiedBy>
  <cp:revision>134</cp:revision>
  <dcterms:created xsi:type="dcterms:W3CDTF">2008-09-19T14:25:38Z</dcterms:created>
  <dcterms:modified xsi:type="dcterms:W3CDTF">2009-03-11T22:11:53Z</dcterms:modified>
</cp:coreProperties>
</file>