
<file path=[Content_Types].xml><?xml version="1.0" encoding="utf-8"?>
<Types xmlns="http://schemas.openxmlformats.org/package/2006/content-types">
  <Override PartName="/ppt/notesSlides/notesSlide22.xml" ContentType="application/vnd.openxmlformats-officedocument.presentationml.notesSlide+xml"/>
  <Override PartName="/ppt/slides/slide22.xml" ContentType="application/vnd.openxmlformats-officedocument.presentationml.slide+xml"/>
  <Override PartName="/ppt/slides/slide28.xml" ContentType="application/vnd.openxmlformats-officedocument.presentationml.slide+xml"/>
  <Override PartName="/ppt/notesSlides/notesSlide11.xml" ContentType="application/vnd.openxmlformats-officedocument.presentationml.notesSlide+xml"/>
  <Override PartName="/docProps/app.xml" ContentType="application/vnd.openxmlformats-officedocument.extended-properties+xml"/>
  <Override PartName="/ppt/slides/slide30.xml" ContentType="application/vnd.openxmlformats-officedocument.presentationml.slide+xml"/>
  <Override PartName="/ppt/notesSlides/notesSlide9.xml" ContentType="application/vnd.openxmlformats-officedocument.presentationml.notesSlide+xml"/>
  <Override PartName="/ppt/slides/slide36.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s/slide47.xml" ContentType="application/vnd.openxmlformats-officedocument.presentationml.slide+xml"/>
  <Override PartName="/ppt/theme/theme3.xml" ContentType="application/vnd.openxmlformats-officedocument.theme+xml"/>
  <Override PartName="/ppt/notesSlides/notesSlide16.xml" ContentType="application/vnd.openxmlformats-officedocument.presentationml.notesSlide+xml"/>
  <Override PartName="/ppt/slideLayouts/slideLayout3.xml" ContentType="application/vnd.openxmlformats-officedocument.presentationml.slideLayout+xml"/>
  <Override PartName="/ppt/slides/slide21.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viewProps.xml" ContentType="application/vnd.openxmlformats-officedocument.presentationml.viewProps+xml"/>
  <Override PartName="/ppt/notesSlides/notesSlide15.xml" ContentType="application/vnd.openxmlformats-officedocument.presentationml.notesSlide+xml"/>
  <Override PartName="/ppt/notesSlides/notesSlide4.xml" ContentType="application/vnd.openxmlformats-officedocument.presentationml.notesSlide+xml"/>
  <Override PartName="/ppt/handoutMasters/handoutMaster1.xml" ContentType="application/vnd.openxmlformats-officedocument.presentationml.handoutMaster+xml"/>
  <Override PartName="/ppt/slides/slide13.xml" ContentType="application/vnd.openxmlformats-officedocument.presentationml.slide+xml"/>
  <Override PartName="/ppt/notesSlides/notesSlide23.xml" ContentType="application/vnd.openxmlformats-officedocument.presentationml.notesSlide+xml"/>
  <Override PartName="/ppt/notesSlides/notesSlide17.xml" ContentType="application/vnd.openxmlformats-officedocument.presentationml.notesSlide+xml"/>
  <Override PartName="/ppt/notesSlides/notesSlide6.xml" ContentType="application/vnd.openxmlformats-officedocument.presentationml.notes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notesSlides/notesSlide13.xml" ContentType="application/vnd.openxmlformats-officedocument.presentationml.notesSlide+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slides/slide43.xml" ContentType="application/vnd.openxmlformats-officedocument.presentationml.slide+xml"/>
  <Override PartName="/ppt/slides/slide37.xml" ContentType="application/vnd.openxmlformats-officedocument.presentationml.slide+xml"/>
  <Override PartName="/ppt/slides/slide10.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notesSlides/notesSlide18.xml" ContentType="application/vnd.openxmlformats-officedocument.presentationml.notesSlide+xml"/>
  <Default Extension="png" ContentType="image/png"/>
  <Override PartName="/ppt/slides/slide27.xml" ContentType="application/vnd.openxmlformats-officedocument.presentationml.slide+xml"/>
  <Override PartName="/docProps/core.xml" ContentType="application/vnd.openxmlformats-package.core-properties+xml"/>
  <Override PartName="/ppt/slides/slide31.xml" ContentType="application/vnd.openxmlformats-officedocument.presentationml.slide+xml"/>
  <Default Extension="bin" ContentType="application/vnd.openxmlformats-officedocument.presentationml.printerSettings"/>
  <Override PartName="/ppt/notesSlides/notesSlide10.xml" ContentType="application/vnd.openxmlformats-officedocument.presentationml.notesSlide+xml"/>
  <Override PartName="/ppt/notesSlides/notesSlide24.xml" ContentType="application/vnd.openxmlformats-officedocument.presentationml.notesSlide+xml"/>
  <Override PartName="/ppt/slides/slide12.xml" ContentType="application/vnd.openxmlformats-officedocument.presentationml.slide+xml"/>
  <Override PartName="/ppt/slides/slide19.xml" ContentType="application/vnd.openxmlformats-officedocument.presentationml.slide+xml"/>
  <Override PartName="/ppt/slides/slide41.xml" ContentType="application/vnd.openxmlformats-officedocument.presentationml.slide+xml"/>
  <Override PartName="/ppt/slides/slide46.xml" ContentType="application/vnd.openxmlformats-officedocument.presentationml.slide+xml"/>
  <Override PartName="/ppt/notesSlides/notesSlide2.xml" ContentType="application/vnd.openxmlformats-officedocument.presentationml.notesSlide+xml"/>
  <Override PartName="/ppt/notesSlides/notesSlide14.xml" ContentType="application/vnd.openxmlformats-officedocument.presentationml.notesSlide+xml"/>
  <Override PartName="/ppt/theme/theme2.xml" ContentType="application/vnd.openxmlformats-officedocument.theme+xml"/>
  <Override PartName="/ppt/notesSlides/notesSlide27.xml" ContentType="application/vnd.openxmlformats-officedocument.presentationml.notesSlide+xml"/>
  <Override PartName="/ppt/slides/slide2.xml" ContentType="application/vnd.openxmlformats-officedocument.presentationml.slide+xml"/>
  <Override PartName="/ppt/notesSlides/notesSlide25.xml" ContentType="application/vnd.openxmlformats-officedocument.presentationml.notesSlide+xml"/>
  <Override PartName="/ppt/slides/slide35.xml" ContentType="application/vnd.openxmlformats-officedocument.presentationml.slide+xml"/>
  <Override PartName="/ppt/slides/slide42.xml" ContentType="application/vnd.openxmlformats-officedocument.presentationml.slide+xml"/>
  <Override PartName="/ppt/slides/slide45.xml" ContentType="application/vnd.openxmlformats-officedocument.presentationml.slide+xml"/>
  <Override PartName="/ppt/notesSlides/notesSlide21.xml" ContentType="application/vnd.openxmlformats-officedocument.presentationml.notesSlide+xml"/>
  <Override PartName="/ppt/slideLayouts/slideLayout5.xml" ContentType="application/vnd.openxmlformats-officedocument.presentationml.slideLayout+xml"/>
  <Override PartName="/ppt/notesSlides/notesSlide3.xml" ContentType="application/vnd.openxmlformats-officedocument.presentationml.notesSlide+xml"/>
  <Default Extension="xml" ContentType="application/xml"/>
  <Override PartName="/ppt/slides/slide26.xml" ContentType="application/vnd.openxmlformats-officedocument.presentationml.slide+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slides/slide25.xml" ContentType="application/vnd.openxmlformats-officedocument.presentationml.slide+xml"/>
  <Override PartName="/ppt/notesSlides/notesSlide19.xml" ContentType="application/vnd.openxmlformats-officedocument.presentationml.notesSlide+xml"/>
  <Override PartName="/ppt/slides/slide14.xml" ContentType="application/vnd.openxmlformats-officedocument.presentationml.slide+xml"/>
  <Override PartName="/ppt/slides/slide40.xml" ContentType="application/vnd.openxmlformats-officedocument.presentationml.slide+xml"/>
  <Override PartName="/ppt/slides/slide34.xml" ContentType="application/vnd.openxmlformats-officedocument.presentationml.slide+xml"/>
  <Override PartName="/ppt/notesSlides/notesSlide26.xml" ContentType="application/vnd.openxmlformats-officedocument.presentationml.notesSlide+xml"/>
  <Override PartName="/ppt/slides/slide44.xml" ContentType="application/vnd.openxmlformats-officedocument.presentationml.slide+xml"/>
  <Override PartName="/ppt/notesSlides/notesSlide12.xml" ContentType="application/vnd.openxmlformats-officedocument.presentationml.notesSlide+xml"/>
  <Override PartName="/ppt/notesSlides/notesSlide5.xml" ContentType="application/vnd.openxmlformats-officedocument.presentationml.notesSlide+xml"/>
  <Override PartName="/ppt/slideLayouts/slideLayout1.xml" ContentType="application/vnd.openxmlformats-officedocument.presentationml.slideLayout+xml"/>
  <Override PartName="/ppt/theme/theme1.xml" ContentType="application/vnd.openxmlformats-officedocument.theme+xml"/>
  <Override PartName="/ppt/presentation.xml" ContentType="application/vnd.openxmlformats-officedocument.presentationml.presentation.main+xml"/>
  <Override PartName="/ppt/slides/slide5.xml" ContentType="application/vnd.openxmlformats-officedocument.presentationml.slide+xml"/>
  <Default Extension="jpeg" ContentType="image/jpeg"/>
  <Override PartName="/ppt/slides/slide3.xml" ContentType="application/vnd.openxmlformats-officedocument.presentationml.slide+xml"/>
  <Override PartName="/ppt/slides/slide4.xml" ContentType="application/vnd.openxmlformats-officedocument.presentationml.slide+xml"/>
  <Override PartName="/ppt/notesSlides/notesSlide8.xml" ContentType="application/vnd.openxmlformats-officedocument.presentationml.notesSlide+xml"/>
  <Override PartName="/ppt/slides/slide8.xml" ContentType="application/vnd.openxmlformats-officedocument.presentationml.slide+xml"/>
  <Override PartName="/ppt/slides/slide15.xml" ContentType="application/vnd.openxmlformats-officedocument.presentationml.slide+xml"/>
  <Default Extension="rels" ContentType="application/vnd.openxmlformats-package.relationships+xml"/>
  <Override PartName="/ppt/slides/slide9.xml" ContentType="application/vnd.openxmlformats-officedocument.presentationml.slide+xml"/>
  <Override PartName="/ppt/slides/slide24.xml" ContentType="application/vnd.openxmlformats-officedocument.presentationml.slide+xml"/>
  <Override PartName="/ppt/slides/slide39.xml" ContentType="application/vnd.openxmlformats-officedocument.presentationml.slide+xml"/>
  <Override PartName="/ppt/slides/slide32.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notesSlides/notesSlide20.xml" ContentType="application/vnd.openxmlformats-officedocument.presentationml.notesSlide+xml"/>
  <Override PartName="/ppt/slides/slide38.xml" ContentType="application/vnd.openxmlformats-officedocument.presentationml.slide+xml"/>
  <Default Extension="pdf" ContentType="application/pdf"/>
  <Override PartName="/ppt/slides/slide29.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SpecialPlsOnTitleSld="0" saveSubsetFonts="1" autoCompressPictures="0">
  <p:sldMasterIdLst>
    <p:sldMasterId id="2147483672" r:id="rId1"/>
  </p:sldMasterIdLst>
  <p:notesMasterIdLst>
    <p:notesMasterId r:id="rId49"/>
  </p:notesMasterIdLst>
  <p:handoutMasterIdLst>
    <p:handoutMasterId r:id="rId50"/>
  </p:handoutMasterIdLst>
  <p:sldIdLst>
    <p:sldId id="353" r:id="rId2"/>
    <p:sldId id="342" r:id="rId3"/>
    <p:sldId id="343" r:id="rId4"/>
    <p:sldId id="344" r:id="rId5"/>
    <p:sldId id="345" r:id="rId6"/>
    <p:sldId id="346" r:id="rId7"/>
    <p:sldId id="347" r:id="rId8"/>
    <p:sldId id="348" r:id="rId9"/>
    <p:sldId id="349" r:id="rId10"/>
    <p:sldId id="350" r:id="rId11"/>
    <p:sldId id="351" r:id="rId12"/>
    <p:sldId id="352" r:id="rId13"/>
    <p:sldId id="256" r:id="rId14"/>
    <p:sldId id="257" r:id="rId15"/>
    <p:sldId id="340" r:id="rId16"/>
    <p:sldId id="291" r:id="rId17"/>
    <p:sldId id="292" r:id="rId18"/>
    <p:sldId id="293" r:id="rId19"/>
    <p:sldId id="294" r:id="rId20"/>
    <p:sldId id="341" r:id="rId21"/>
    <p:sldId id="289" r:id="rId22"/>
    <p:sldId id="290" r:id="rId23"/>
    <p:sldId id="295" r:id="rId24"/>
    <p:sldId id="328" r:id="rId25"/>
    <p:sldId id="296" r:id="rId26"/>
    <p:sldId id="297" r:id="rId27"/>
    <p:sldId id="298" r:id="rId28"/>
    <p:sldId id="300" r:id="rId29"/>
    <p:sldId id="288" r:id="rId30"/>
    <p:sldId id="301" r:id="rId31"/>
    <p:sldId id="302" r:id="rId32"/>
    <p:sldId id="303" r:id="rId33"/>
    <p:sldId id="304" r:id="rId34"/>
    <p:sldId id="305" r:id="rId35"/>
    <p:sldId id="306" r:id="rId36"/>
    <p:sldId id="307" r:id="rId37"/>
    <p:sldId id="308" r:id="rId38"/>
    <p:sldId id="309" r:id="rId39"/>
    <p:sldId id="310" r:id="rId40"/>
    <p:sldId id="311" r:id="rId41"/>
    <p:sldId id="317" r:id="rId42"/>
    <p:sldId id="315" r:id="rId43"/>
    <p:sldId id="339" r:id="rId44"/>
    <p:sldId id="322" r:id="rId45"/>
    <p:sldId id="323" r:id="rId46"/>
    <p:sldId id="324" r:id="rId47"/>
    <p:sldId id="325" r:id="rId48"/>
  </p:sldIdLst>
  <p:sldSz cx="9144000" cy="6858000" type="screen4x3"/>
  <p:notesSz cx="6858000" cy="9144000"/>
  <p:custShowLst>
    <p:custShow name="Interlude" id="0">
      <p:sldLst/>
    </p:custShow>
  </p:custShowLst>
  <p:defaultTextStyle>
    <a:defPPr>
      <a:defRPr lang="en-US"/>
    </a:defPPr>
    <a:lvl1pPr algn="l" defTabSz="457200" rtl="0" fontAlgn="base">
      <a:spcBef>
        <a:spcPct val="0"/>
      </a:spcBef>
      <a:spcAft>
        <a:spcPct val="0"/>
      </a:spcAft>
      <a:defRPr sz="2400" kern="1200">
        <a:solidFill>
          <a:schemeClr val="tx1"/>
        </a:solidFill>
        <a:latin typeface="Arial" pitchFamily="-123" charset="0"/>
        <a:ea typeface="ＭＳ Ｐゴシック" pitchFamily="-123" charset="-128"/>
        <a:cs typeface="ＭＳ Ｐゴシック" pitchFamily="-123" charset="-128"/>
      </a:defRPr>
    </a:lvl1pPr>
    <a:lvl2pPr marL="457200" algn="l" defTabSz="457200" rtl="0" fontAlgn="base">
      <a:spcBef>
        <a:spcPct val="0"/>
      </a:spcBef>
      <a:spcAft>
        <a:spcPct val="0"/>
      </a:spcAft>
      <a:defRPr sz="2400" kern="1200">
        <a:solidFill>
          <a:schemeClr val="tx1"/>
        </a:solidFill>
        <a:latin typeface="Arial" pitchFamily="-123" charset="0"/>
        <a:ea typeface="ＭＳ Ｐゴシック" pitchFamily="-123" charset="-128"/>
        <a:cs typeface="ＭＳ Ｐゴシック" pitchFamily="-123" charset="-128"/>
      </a:defRPr>
    </a:lvl2pPr>
    <a:lvl3pPr marL="914400" algn="l" defTabSz="457200" rtl="0" fontAlgn="base">
      <a:spcBef>
        <a:spcPct val="0"/>
      </a:spcBef>
      <a:spcAft>
        <a:spcPct val="0"/>
      </a:spcAft>
      <a:defRPr sz="2400" kern="1200">
        <a:solidFill>
          <a:schemeClr val="tx1"/>
        </a:solidFill>
        <a:latin typeface="Arial" pitchFamily="-123" charset="0"/>
        <a:ea typeface="ＭＳ Ｐゴシック" pitchFamily="-123" charset="-128"/>
        <a:cs typeface="ＭＳ Ｐゴシック" pitchFamily="-123" charset="-128"/>
      </a:defRPr>
    </a:lvl3pPr>
    <a:lvl4pPr marL="1371600" algn="l" defTabSz="457200" rtl="0" fontAlgn="base">
      <a:spcBef>
        <a:spcPct val="0"/>
      </a:spcBef>
      <a:spcAft>
        <a:spcPct val="0"/>
      </a:spcAft>
      <a:defRPr sz="2400" kern="1200">
        <a:solidFill>
          <a:schemeClr val="tx1"/>
        </a:solidFill>
        <a:latin typeface="Arial" pitchFamily="-123" charset="0"/>
        <a:ea typeface="ＭＳ Ｐゴシック" pitchFamily="-123" charset="-128"/>
        <a:cs typeface="ＭＳ Ｐゴシック" pitchFamily="-123" charset="-128"/>
      </a:defRPr>
    </a:lvl4pPr>
    <a:lvl5pPr marL="1828800" algn="l" defTabSz="457200" rtl="0" fontAlgn="base">
      <a:spcBef>
        <a:spcPct val="0"/>
      </a:spcBef>
      <a:spcAft>
        <a:spcPct val="0"/>
      </a:spcAft>
      <a:defRPr sz="2400" kern="1200">
        <a:solidFill>
          <a:schemeClr val="tx1"/>
        </a:solidFill>
        <a:latin typeface="Arial" pitchFamily="-123" charset="0"/>
        <a:ea typeface="ＭＳ Ｐゴシック" pitchFamily="-123" charset="-128"/>
        <a:cs typeface="ＭＳ Ｐゴシック" pitchFamily="-123" charset="-128"/>
      </a:defRPr>
    </a:lvl5pPr>
    <a:lvl6pPr marL="2286000" algn="l" defTabSz="457200" rtl="0" eaLnBrk="1" latinLnBrk="0" hangingPunct="1">
      <a:defRPr sz="2400" kern="1200">
        <a:solidFill>
          <a:schemeClr val="tx1"/>
        </a:solidFill>
        <a:latin typeface="Arial" pitchFamily="-123" charset="0"/>
        <a:ea typeface="ＭＳ Ｐゴシック" pitchFamily="-123" charset="-128"/>
        <a:cs typeface="ＭＳ Ｐゴシック" pitchFamily="-123" charset="-128"/>
      </a:defRPr>
    </a:lvl6pPr>
    <a:lvl7pPr marL="2743200" algn="l" defTabSz="457200" rtl="0" eaLnBrk="1" latinLnBrk="0" hangingPunct="1">
      <a:defRPr sz="2400" kern="1200">
        <a:solidFill>
          <a:schemeClr val="tx1"/>
        </a:solidFill>
        <a:latin typeface="Arial" pitchFamily="-123" charset="0"/>
        <a:ea typeface="ＭＳ Ｐゴシック" pitchFamily="-123" charset="-128"/>
        <a:cs typeface="ＭＳ Ｐゴシック" pitchFamily="-123" charset="-128"/>
      </a:defRPr>
    </a:lvl7pPr>
    <a:lvl8pPr marL="3200400" algn="l" defTabSz="457200" rtl="0" eaLnBrk="1" latinLnBrk="0" hangingPunct="1">
      <a:defRPr sz="2400" kern="1200">
        <a:solidFill>
          <a:schemeClr val="tx1"/>
        </a:solidFill>
        <a:latin typeface="Arial" pitchFamily="-123" charset="0"/>
        <a:ea typeface="ＭＳ Ｐゴシック" pitchFamily="-123" charset="-128"/>
        <a:cs typeface="ＭＳ Ｐゴシック" pitchFamily="-123" charset="-128"/>
      </a:defRPr>
    </a:lvl8pPr>
    <a:lvl9pPr marL="3657600" algn="l" defTabSz="457200" rtl="0" eaLnBrk="1" latinLnBrk="0" hangingPunct="1">
      <a:defRPr sz="2400" kern="1200">
        <a:solidFill>
          <a:schemeClr val="tx1"/>
        </a:solidFill>
        <a:latin typeface="Arial" pitchFamily="-123" charset="0"/>
        <a:ea typeface="ＭＳ Ｐゴシック" pitchFamily="-123" charset="-128"/>
        <a:cs typeface="ＭＳ Ｐゴシック" pitchFamily="-123"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useTimings="0">
    <p:present/>
    <p:sldAll/>
    <p:penClr>
      <a:schemeClr val="tx1"/>
    </p:penClr>
  </p:showPr>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Objects="1">
      <p:cViewPr varScale="1">
        <p:scale>
          <a:sx n="140" d="100"/>
          <a:sy n="140" d="100"/>
        </p:scale>
        <p:origin x="-680"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39" Type="http://schemas.openxmlformats.org/officeDocument/2006/relationships/slide" Target="slides/slide38.xml"/><Relationship Id="rId7" Type="http://schemas.openxmlformats.org/officeDocument/2006/relationships/slide" Target="slides/slide6.xml"/><Relationship Id="rId43" Type="http://schemas.openxmlformats.org/officeDocument/2006/relationships/slide" Target="slides/slide42.xml"/><Relationship Id="rId25" Type="http://schemas.openxmlformats.org/officeDocument/2006/relationships/slide" Target="slides/slide24.xml"/><Relationship Id="rId10" Type="http://schemas.openxmlformats.org/officeDocument/2006/relationships/slide" Target="slides/slide9.xml"/><Relationship Id="rId50" Type="http://schemas.openxmlformats.org/officeDocument/2006/relationships/handoutMaster" Target="handoutMasters/handoutMaster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27" Type="http://schemas.openxmlformats.org/officeDocument/2006/relationships/slide" Target="slides/slide26.xml"/><Relationship Id="rId14" Type="http://schemas.openxmlformats.org/officeDocument/2006/relationships/slide" Target="slides/slide13.xml"/><Relationship Id="rId4" Type="http://schemas.openxmlformats.org/officeDocument/2006/relationships/slide" Target="slides/slide3.xml"/><Relationship Id="rId28" Type="http://schemas.openxmlformats.org/officeDocument/2006/relationships/slide" Target="slides/slide27.xml"/><Relationship Id="rId45" Type="http://schemas.openxmlformats.org/officeDocument/2006/relationships/slide" Target="slides/slide44.xml"/><Relationship Id="rId42" Type="http://schemas.openxmlformats.org/officeDocument/2006/relationships/slide" Target="slides/slide41.xml"/><Relationship Id="rId6" Type="http://schemas.openxmlformats.org/officeDocument/2006/relationships/slide" Target="slides/slide5.xml"/><Relationship Id="rId49" Type="http://schemas.openxmlformats.org/officeDocument/2006/relationships/notesMaster" Target="notesMasters/notesMaster1.xml"/><Relationship Id="rId44" Type="http://schemas.openxmlformats.org/officeDocument/2006/relationships/slide" Target="slides/slide43.xml"/><Relationship Id="rId19" Type="http://schemas.openxmlformats.org/officeDocument/2006/relationships/slide" Target="slides/slide18.xml"/><Relationship Id="rId38" Type="http://schemas.openxmlformats.org/officeDocument/2006/relationships/slide" Target="slides/slide37.xml"/><Relationship Id="rId20" Type="http://schemas.openxmlformats.org/officeDocument/2006/relationships/slide" Target="slides/slide19.xml"/><Relationship Id="rId2" Type="http://schemas.openxmlformats.org/officeDocument/2006/relationships/slide" Target="slides/slide1.xml"/><Relationship Id="rId46" Type="http://schemas.openxmlformats.org/officeDocument/2006/relationships/slide" Target="slides/slide45.xml"/><Relationship Id="rId35" Type="http://schemas.openxmlformats.org/officeDocument/2006/relationships/slide" Target="slides/slide34.xml"/><Relationship Id="rId51" Type="http://schemas.openxmlformats.org/officeDocument/2006/relationships/printerSettings" Target="printerSettings/printerSettings1.bin"/><Relationship Id="rId55" Type="http://schemas.openxmlformats.org/officeDocument/2006/relationships/tableStyles" Target="tableStyles.xml"/><Relationship Id="rId31" Type="http://schemas.openxmlformats.org/officeDocument/2006/relationships/slide" Target="slides/slide30.xml"/><Relationship Id="rId34" Type="http://schemas.openxmlformats.org/officeDocument/2006/relationships/slide" Target="slides/slide33.xml"/><Relationship Id="rId40" Type="http://schemas.openxmlformats.org/officeDocument/2006/relationships/slide" Target="slides/slide39.xml"/><Relationship Id="rId36" Type="http://schemas.openxmlformats.org/officeDocument/2006/relationships/slide" Target="slides/slide35.xml"/><Relationship Id="rId1" Type="http://schemas.openxmlformats.org/officeDocument/2006/relationships/slideMaster" Target="slideMasters/slideMaster1.xml"/><Relationship Id="rId24" Type="http://schemas.openxmlformats.org/officeDocument/2006/relationships/slide" Target="slides/slide23.xml"/><Relationship Id="rId47" Type="http://schemas.openxmlformats.org/officeDocument/2006/relationships/slide" Target="slides/slide46.xml"/><Relationship Id="rId48" Type="http://schemas.openxmlformats.org/officeDocument/2006/relationships/slide" Target="slides/slide47.xml"/><Relationship Id="rId8" Type="http://schemas.openxmlformats.org/officeDocument/2006/relationships/slide" Target="slides/slide7.xml"/><Relationship Id="rId13" Type="http://schemas.openxmlformats.org/officeDocument/2006/relationships/slide" Target="slides/slide12.xml"/><Relationship Id="rId32" Type="http://schemas.openxmlformats.org/officeDocument/2006/relationships/slide" Target="slides/slide31.xml"/><Relationship Id="rId37" Type="http://schemas.openxmlformats.org/officeDocument/2006/relationships/slide" Target="slides/slide36.xml"/><Relationship Id="rId52" Type="http://schemas.openxmlformats.org/officeDocument/2006/relationships/presProps" Target="presProps.xml"/><Relationship Id="rId54" Type="http://schemas.openxmlformats.org/officeDocument/2006/relationships/theme" Target="theme/theme1.xml"/><Relationship Id="rId12" Type="http://schemas.openxmlformats.org/officeDocument/2006/relationships/slide" Target="slides/slide11.xml"/><Relationship Id="rId3" Type="http://schemas.openxmlformats.org/officeDocument/2006/relationships/slide" Target="slides/slide2.xml"/><Relationship Id="rId23" Type="http://schemas.openxmlformats.org/officeDocument/2006/relationships/slide" Target="slides/slide22.xml"/><Relationship Id="rId53" Type="http://schemas.openxmlformats.org/officeDocument/2006/relationships/viewProps" Target="viewProps.xml"/><Relationship Id="rId26" Type="http://schemas.openxmlformats.org/officeDocument/2006/relationships/slide" Target="slides/slide25.xml"/><Relationship Id="rId30" Type="http://schemas.openxmlformats.org/officeDocument/2006/relationships/slide" Target="slides/slide29.xml"/><Relationship Id="rId11" Type="http://schemas.openxmlformats.org/officeDocument/2006/relationships/slide" Target="slides/slide10.xml"/><Relationship Id="rId29" Type="http://schemas.openxmlformats.org/officeDocument/2006/relationships/slide" Target="slides/slide28.xml"/><Relationship Id="rId16" Type="http://schemas.openxmlformats.org/officeDocument/2006/relationships/slide" Target="slides/slide15.xml"/><Relationship Id="rId33" Type="http://schemas.openxmlformats.org/officeDocument/2006/relationships/slide" Target="slides/slide32.xml"/><Relationship Id="rId41" Type="http://schemas.openxmlformats.org/officeDocument/2006/relationships/slide" Target="slides/slide40.xml"/><Relationship Id="rId5" Type="http://schemas.openxmlformats.org/officeDocument/2006/relationships/slide" Target="slides/slide4.xml"/><Relationship Id="rId15" Type="http://schemas.openxmlformats.org/officeDocument/2006/relationships/slide" Target="slides/slide14.xml"/><Relationship Id="rId22" Type="http://schemas.openxmlformats.org/officeDocument/2006/relationships/slide" Target="slides/slide21.xml"/><Relationship Id="rId21" Type="http://schemas.openxmlformats.org/officeDocument/2006/relationships/slide" Target="slides/slide2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B428A951-DEBB-442E-A95B-5EFEF19C68F6}" type="datetimeFigureOut">
              <a:rPr lang="en-US"/>
              <a:pPr>
                <a:defRPr/>
              </a:pPr>
              <a:t>3/13/09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AB386AFE-C111-4F0C-A814-FBA67FB5BBD0}" type="slidenum">
              <a:rPr lang="en-US"/>
              <a:pPr>
                <a:defRPr/>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78193563-2EA0-48EC-9FD2-0A6B4760D80A}" type="datetimeFigureOut">
              <a:rPr lang="en-US"/>
              <a:pPr>
                <a:defRPr/>
              </a:pPr>
              <a:t>3/13/09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63E9704D-DA39-45FC-8FB1-CE9BE18A9457}" type="slidenum">
              <a:rPr lang="en-US"/>
              <a:pPr>
                <a:defRPr/>
              </a:pPr>
              <a:t>‹#›</a:t>
            </a:fld>
            <a:endParaRPr lang="en-US"/>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123" charset="-128"/>
        <a:cs typeface="ＭＳ Ｐゴシック" pitchFamily="-123"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23"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23"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23"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23"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85000" lnSpcReduction="20000"/>
          </a:bodyPr>
          <a:lstStyle/>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(Linda) And </a:t>
            </a:r>
            <a:r>
              <a:rPr lang="en-US" dirty="0" smtClean="0">
                <a:ea typeface="+mn-ea"/>
                <a:cs typeface="+mn-cs"/>
              </a:rPr>
              <a:t>yes, I did remember correctly!  Recycling one 1-gallon plastic milk jug saves enough energy to keep a 100-watt bulb burning for 11 hours!  Wow!!</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Wouldn't it be "illuminating" if we could come up with a similar set of figures for Green IT efforts in relation to higher </a:t>
            </a:r>
            <a:r>
              <a:rPr lang="en-US" dirty="0" err="1" smtClean="0">
                <a:ea typeface="+mn-ea"/>
                <a:cs typeface="+mn-cs"/>
              </a:rPr>
              <a:t>ed</a:t>
            </a:r>
            <a:r>
              <a:rPr lang="en-US" dirty="0" smtClean="0">
                <a:ea typeface="+mn-ea"/>
                <a:cs typeface="+mn-cs"/>
              </a:rPr>
              <a:t>?  Who's up for the challenge?  ;) </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_______________________________________________________________</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 Every ton of recycled paper saves 17 forty-foot Douglas Fir trees.</a:t>
            </a:r>
          </a:p>
          <a:p>
            <a:pPr eaLnBrk="1" fontAlgn="auto" hangingPunct="1">
              <a:spcBef>
                <a:spcPts val="0"/>
              </a:spcBef>
              <a:spcAft>
                <a:spcPts val="0"/>
              </a:spcAft>
              <a:defRPr/>
            </a:pPr>
            <a:r>
              <a:rPr lang="en-US" dirty="0" smtClean="0">
                <a:ea typeface="+mn-ea"/>
                <a:cs typeface="+mn-cs"/>
              </a:rPr>
              <a:t>    * Paper takes up as much as 50% of all landfill space.</a:t>
            </a:r>
          </a:p>
          <a:p>
            <a:pPr eaLnBrk="1" fontAlgn="auto" hangingPunct="1">
              <a:spcBef>
                <a:spcPts val="0"/>
              </a:spcBef>
              <a:spcAft>
                <a:spcPts val="0"/>
              </a:spcAft>
              <a:defRPr/>
            </a:pPr>
            <a:r>
              <a:rPr lang="en-US" dirty="0" smtClean="0">
                <a:ea typeface="+mn-ea"/>
                <a:cs typeface="+mn-cs"/>
              </a:rPr>
              <a:t>    * Up to 90% of recycled glass can be reused to make new glass items, such as bottles and jars.</a:t>
            </a:r>
          </a:p>
          <a:p>
            <a:pPr eaLnBrk="1" fontAlgn="auto" hangingPunct="1">
              <a:spcBef>
                <a:spcPts val="0"/>
              </a:spcBef>
              <a:spcAft>
                <a:spcPts val="0"/>
              </a:spcAft>
              <a:defRPr/>
            </a:pPr>
            <a:r>
              <a:rPr lang="en-US" dirty="0" smtClean="0">
                <a:ea typeface="+mn-ea"/>
                <a:cs typeface="+mn-cs"/>
              </a:rPr>
              <a:t>    * Every glass bottle recycled saves enough energy for a 100-watt light bulb to be lit for 4 hours.</a:t>
            </a:r>
          </a:p>
          <a:p>
            <a:pPr eaLnBrk="1" fontAlgn="auto" hangingPunct="1">
              <a:spcBef>
                <a:spcPts val="0"/>
              </a:spcBef>
              <a:spcAft>
                <a:spcPts val="0"/>
              </a:spcAft>
              <a:defRPr/>
            </a:pPr>
            <a:r>
              <a:rPr lang="en-US" dirty="0" smtClean="0">
                <a:ea typeface="+mn-ea"/>
                <a:cs typeface="+mn-cs"/>
              </a:rPr>
              <a:t>    * Americans throw away enough aluminum to rebuild the entire commercial airline fleet every six months.</a:t>
            </a:r>
          </a:p>
          <a:p>
            <a:pPr eaLnBrk="1" fontAlgn="auto" hangingPunct="1">
              <a:spcBef>
                <a:spcPts val="0"/>
              </a:spcBef>
              <a:spcAft>
                <a:spcPts val="0"/>
              </a:spcAft>
              <a:defRPr/>
            </a:pPr>
            <a:r>
              <a:rPr lang="en-US" dirty="0" smtClean="0">
                <a:ea typeface="+mn-ea"/>
                <a:cs typeface="+mn-cs"/>
              </a:rPr>
              <a:t>    * Recycling one aluminum can saves enough energy to run your TV for 3 hours.</a:t>
            </a:r>
          </a:p>
          <a:p>
            <a:pPr eaLnBrk="1" fontAlgn="auto" hangingPunct="1">
              <a:spcBef>
                <a:spcPts val="0"/>
              </a:spcBef>
              <a:spcAft>
                <a:spcPts val="0"/>
              </a:spcAft>
              <a:defRPr/>
            </a:pPr>
            <a:r>
              <a:rPr lang="en-US" dirty="0" smtClean="0">
                <a:ea typeface="+mn-ea"/>
                <a:cs typeface="+mn-cs"/>
              </a:rPr>
              <a:t>    * Thirty-six recycled bottles can make one square yard of carpet.</a:t>
            </a:r>
          </a:p>
          <a:p>
            <a:pPr eaLnBrk="1" fontAlgn="auto" hangingPunct="1">
              <a:spcBef>
                <a:spcPts val="0"/>
              </a:spcBef>
              <a:spcAft>
                <a:spcPts val="0"/>
              </a:spcAft>
              <a:defRPr/>
            </a:pPr>
            <a:r>
              <a:rPr lang="en-US" dirty="0" smtClean="0">
                <a:ea typeface="+mn-ea"/>
                <a:cs typeface="+mn-cs"/>
              </a:rPr>
              <a:t>    * 130 billion beverage containers are sent to US landfills each year.</a:t>
            </a:r>
          </a:p>
          <a:p>
            <a:pPr eaLnBrk="1" fontAlgn="auto" hangingPunct="1">
              <a:spcBef>
                <a:spcPts val="0"/>
              </a:spcBef>
              <a:spcAft>
                <a:spcPts val="0"/>
              </a:spcAft>
              <a:defRPr/>
            </a:pPr>
            <a:r>
              <a:rPr lang="en-US" dirty="0" smtClean="0">
                <a:ea typeface="+mn-ea"/>
                <a:cs typeface="+mn-cs"/>
              </a:rPr>
              <a:t>    * Recycling a 1-gallon plastic milk jug will save enough energy to keep a 100-watt bulb burning for 11 hours. </a:t>
            </a:r>
          </a:p>
          <a:p>
            <a:pPr eaLnBrk="1" fontAlgn="auto" hangingPunct="1">
              <a:spcBef>
                <a:spcPts val="0"/>
              </a:spcBef>
              <a:spcAft>
                <a:spcPts val="0"/>
              </a:spcAft>
              <a:defRPr/>
            </a:pPr>
            <a:r>
              <a:rPr lang="en-US" dirty="0" smtClean="0">
                <a:ea typeface="+mn-ea"/>
                <a:cs typeface="+mn-cs"/>
              </a:rPr>
              <a:t>    * Increasing materials recycling in the US to 60% (up from the current 30% national recycling rate) could save the equivalent of 315 million barrels of oil per year. </a:t>
            </a:r>
          </a:p>
          <a:p>
            <a:pPr eaLnBrk="1" fontAlgn="auto" hangingPunct="1">
              <a:spcBef>
                <a:spcPts val="0"/>
              </a:spcBef>
              <a:spcAft>
                <a:spcPts val="0"/>
              </a:spcAft>
              <a:defRPr/>
            </a:pPr>
            <a:endParaRPr lang="en-US" dirty="0">
              <a:ea typeface="+mn-ea"/>
              <a:cs typeface="+mn-cs"/>
            </a:endParaRPr>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FDC388B-125C-4C6A-9459-9391F7E03965}" type="slidenum">
              <a:rPr lang="en-US">
                <a:ea typeface="ＭＳ Ｐゴシック" pitchFamily="-123" charset="-128"/>
                <a:cs typeface="ＭＳ Ｐゴシック" pitchFamily="-123" charset="-128"/>
              </a:rPr>
              <a:pPr fontAlgn="base">
                <a:spcBef>
                  <a:spcPct val="0"/>
                </a:spcBef>
                <a:spcAft>
                  <a:spcPct val="0"/>
                </a:spcAft>
                <a:defRPr/>
              </a:pPr>
              <a:t>2</a:t>
            </a:fld>
            <a:endParaRPr lang="en-US">
              <a:ea typeface="ＭＳ Ｐゴシック" pitchFamily="-123" charset="-128"/>
              <a:cs typeface="ＭＳ Ｐゴシック" pitchFamily="-123"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4273"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8EDAD6B-C9BD-427F-8375-E5FED983C2DF}" type="slidenum">
              <a:rPr lang="en-US">
                <a:ea typeface="ＭＳ Ｐゴシック" pitchFamily="-123" charset="-128"/>
                <a:cs typeface="ＭＳ Ｐゴシック" pitchFamily="-123" charset="-128"/>
              </a:rPr>
              <a:pPr fontAlgn="base">
                <a:spcBef>
                  <a:spcPct val="0"/>
                </a:spcBef>
                <a:spcAft>
                  <a:spcPct val="0"/>
                </a:spcAft>
                <a:defRPr/>
              </a:pPr>
              <a:t>30</a:t>
            </a:fld>
            <a:endParaRPr lang="en-US">
              <a:ea typeface="ＭＳ Ｐゴシック" pitchFamily="-123" charset="-128"/>
              <a:cs typeface="ＭＳ Ｐゴシック" pitchFamily="-123" charset="-128"/>
            </a:endParaRPr>
          </a:p>
        </p:txBody>
      </p:sp>
      <p:sp>
        <p:nvSpPr>
          <p:cNvPr id="4608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608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12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813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017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222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222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427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427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4513"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4C858BC-7311-4AF9-9F1E-F6CE49EAEBE0}" type="slidenum">
              <a:rPr lang="en-US">
                <a:ea typeface="ＭＳ Ｐゴシック" pitchFamily="-123" charset="-128"/>
                <a:cs typeface="ＭＳ Ｐゴシック" pitchFamily="-123" charset="-128"/>
              </a:rPr>
              <a:pPr fontAlgn="base">
                <a:spcBef>
                  <a:spcPct val="0"/>
                </a:spcBef>
                <a:spcAft>
                  <a:spcPct val="0"/>
                </a:spcAft>
                <a:defRPr/>
              </a:pPr>
              <a:t>35</a:t>
            </a:fld>
            <a:endParaRPr lang="en-US">
              <a:ea typeface="ＭＳ Ｐゴシック" pitchFamily="-123" charset="-128"/>
              <a:cs typeface="ＭＳ Ｐゴシック" pitchFamily="-123" charset="-128"/>
            </a:endParaRPr>
          </a:p>
        </p:txBody>
      </p:sp>
      <p:sp>
        <p:nvSpPr>
          <p:cNvPr id="5632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632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836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837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8609"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01D0BD7-8E9F-4D9C-BB92-165A65DF1CF7}" type="slidenum">
              <a:rPr lang="en-US">
                <a:ea typeface="ＭＳ Ｐゴシック" pitchFamily="-123" charset="-128"/>
                <a:cs typeface="ＭＳ Ｐゴシック" pitchFamily="-123" charset="-128"/>
              </a:rPr>
              <a:pPr fontAlgn="base">
                <a:spcBef>
                  <a:spcPct val="0"/>
                </a:spcBef>
                <a:spcAft>
                  <a:spcPct val="0"/>
                </a:spcAft>
                <a:defRPr/>
              </a:pPr>
              <a:t>37</a:t>
            </a:fld>
            <a:endParaRPr lang="en-US">
              <a:ea typeface="ＭＳ Ｐゴシック" pitchFamily="-123" charset="-128"/>
              <a:cs typeface="ＭＳ Ｐゴシック" pitchFamily="-123" charset="-128"/>
            </a:endParaRPr>
          </a:p>
        </p:txBody>
      </p:sp>
      <p:sp>
        <p:nvSpPr>
          <p:cNvPr id="6041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041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0657"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82CD960-2C0A-4101-911D-920FED85EAD6}" type="slidenum">
              <a:rPr lang="en-US">
                <a:ea typeface="ＭＳ Ｐゴシック" pitchFamily="-123" charset="-128"/>
                <a:cs typeface="ＭＳ Ｐゴシック" pitchFamily="-123" charset="-128"/>
              </a:rPr>
              <a:pPr fontAlgn="base">
                <a:spcBef>
                  <a:spcPct val="0"/>
                </a:spcBef>
                <a:spcAft>
                  <a:spcPct val="0"/>
                </a:spcAft>
                <a:defRPr/>
              </a:pPr>
              <a:t>38</a:t>
            </a:fld>
            <a:endParaRPr lang="en-US">
              <a:ea typeface="ＭＳ Ｐゴシック" pitchFamily="-123" charset="-128"/>
              <a:cs typeface="ＭＳ Ｐゴシック" pitchFamily="-123" charset="-128"/>
            </a:endParaRPr>
          </a:p>
        </p:txBody>
      </p:sp>
      <p:sp>
        <p:nvSpPr>
          <p:cNvPr id="6246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246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705"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4E5192E-C729-4FAD-92B2-178BC89D76F3}" type="slidenum">
              <a:rPr lang="en-US">
                <a:ea typeface="ＭＳ Ｐゴシック" pitchFamily="-123" charset="-128"/>
                <a:cs typeface="ＭＳ Ｐゴシック" pitchFamily="-123" charset="-128"/>
              </a:rPr>
              <a:pPr fontAlgn="base">
                <a:spcBef>
                  <a:spcPct val="0"/>
                </a:spcBef>
                <a:spcAft>
                  <a:spcPct val="0"/>
                </a:spcAft>
                <a:defRPr/>
              </a:pPr>
              <a:t>39</a:t>
            </a:fld>
            <a:endParaRPr lang="en-US">
              <a:ea typeface="ＭＳ Ｐゴシック" pitchFamily="-123" charset="-128"/>
              <a:cs typeface="ＭＳ Ｐゴシック" pitchFamily="-123" charset="-128"/>
            </a:endParaRPr>
          </a:p>
        </p:txBody>
      </p:sp>
      <p:sp>
        <p:nvSpPr>
          <p:cNvPr id="6451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451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 typeface="Wingdings" pitchFamily="-123" charset="2"/>
              <a:buNone/>
            </a:pPr>
            <a:r>
              <a:rPr lang="en-US" b="1" smtClean="0"/>
              <a:t>What's Your Carbon Footprint? Sustainability and Green IT Initiatives That Make a Difference</a:t>
            </a:r>
          </a:p>
          <a:p>
            <a:pPr eaLnBrk="1" hangingPunct="1">
              <a:spcBef>
                <a:spcPct val="0"/>
              </a:spcBef>
              <a:buFont typeface="Wingdings" pitchFamily="-123" charset="2"/>
              <a:buNone/>
            </a:pPr>
            <a:r>
              <a:rPr lang="en-US" smtClean="0"/>
              <a:t>Supporting our institutions' sustainability efforts and responses to climate change will be a key role for higher education IT in the decades to come. Do you know your carbon footprint? Do you know what it will take to reach climate neutrality? Whose responsibility is it on your campus? What can IT do that has high impact? What best practices are emerging for IT units? Leaders for campus sustainability and green initiatives will provide a framework for your own participation in critical discussions and actions on your campus.</a:t>
            </a:r>
            <a:endParaRPr lang="en-US"/>
          </a:p>
        </p:txBody>
      </p:sp>
      <p:sp>
        <p:nvSpPr>
          <p:cNvPr id="3072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047621B-E700-44E5-9454-9C3FB07BD5FD}" type="slidenum">
              <a:rPr lang="en-US">
                <a:ea typeface="ＭＳ Ｐゴシック" pitchFamily="-123" charset="-128"/>
                <a:cs typeface="ＭＳ Ｐゴシック" pitchFamily="-123" charset="-128"/>
              </a:rPr>
              <a:pPr fontAlgn="base">
                <a:spcBef>
                  <a:spcPct val="0"/>
                </a:spcBef>
                <a:spcAft>
                  <a:spcPct val="0"/>
                </a:spcAft>
                <a:defRPr/>
              </a:pPr>
              <a:t>13</a:t>
            </a:fld>
            <a:endParaRPr lang="en-US">
              <a:ea typeface="ＭＳ Ｐゴシック" pitchFamily="-123" charset="-128"/>
              <a:cs typeface="ＭＳ Ｐゴシック" pitchFamily="-123"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753"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29426F0-E4EB-44F3-A3AC-DCC68B86002D}" type="slidenum">
              <a:rPr lang="en-US">
                <a:ea typeface="ＭＳ Ｐゴシック" pitchFamily="-123" charset="-128"/>
                <a:cs typeface="ＭＳ Ｐゴシック" pitchFamily="-123" charset="-128"/>
              </a:rPr>
              <a:pPr fontAlgn="base">
                <a:spcBef>
                  <a:spcPct val="0"/>
                </a:spcBef>
                <a:spcAft>
                  <a:spcPct val="0"/>
                </a:spcAft>
                <a:defRPr/>
              </a:pPr>
              <a:t>40</a:t>
            </a:fld>
            <a:endParaRPr lang="en-US">
              <a:ea typeface="ＭＳ Ｐゴシック" pitchFamily="-123" charset="-128"/>
              <a:cs typeface="ＭＳ Ｐゴシック" pitchFamily="-123" charset="-128"/>
            </a:endParaRPr>
          </a:p>
        </p:txBody>
      </p:sp>
      <p:sp>
        <p:nvSpPr>
          <p:cNvPr id="6656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656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bwMode="auto">
          <a:noFill/>
          <a:ln>
            <a:solidFill>
              <a:srgbClr val="000000"/>
            </a:solidFill>
            <a:miter lim="800000"/>
            <a:headEnd/>
            <a:tailEnd/>
          </a:ln>
        </p:spPr>
      </p:sp>
      <p:sp>
        <p:nvSpPr>
          <p:cNvPr id="686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err="1" smtClean="0"/>
              <a:t>Balakrishnan</a:t>
            </a:r>
            <a:r>
              <a:rPr lang="en-US" dirty="0" smtClean="0"/>
              <a:t>, Suresh, and Donald Z. Spicer. “IT and Campus Climate Change” (Research Bulletin, Issue 20). Boulder, CO: EDUCAUSE Center for Applied Research, 2008, available from http://</a:t>
            </a:r>
            <a:r>
              <a:rPr lang="en-US" dirty="0" err="1" smtClean="0"/>
              <a:t>www.educause.edu/ecar</a:t>
            </a:r>
            <a:r>
              <a:rPr lang="en-US" smtClean="0"/>
              <a:t>.</a:t>
            </a:r>
            <a:endParaRPr lang="en-US"/>
          </a:p>
        </p:txBody>
      </p:sp>
      <p:sp>
        <p:nvSpPr>
          <p:cNvPr id="768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6BBF7EB-42E9-4B6B-AB39-471ED7FC7789}" type="slidenum">
              <a:rPr lang="en-US">
                <a:ea typeface="ＭＳ Ｐゴシック" pitchFamily="-123" charset="-128"/>
                <a:cs typeface="ＭＳ Ｐゴシック" pitchFamily="-123" charset="-128"/>
              </a:rPr>
              <a:pPr fontAlgn="base">
                <a:spcBef>
                  <a:spcPct val="0"/>
                </a:spcBef>
                <a:spcAft>
                  <a:spcPct val="0"/>
                </a:spcAft>
                <a:defRPr/>
              </a:pPr>
              <a:t>41</a:t>
            </a:fld>
            <a:endParaRPr lang="en-US">
              <a:ea typeface="ＭＳ Ｐゴシック" pitchFamily="-123" charset="-128"/>
              <a:cs typeface="ＭＳ Ｐゴシック" pitchFamily="-123"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849"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51BB2EB-9E2D-4A0F-9EF4-F9308CB684B5}" type="slidenum">
              <a:rPr lang="en-US">
                <a:ea typeface="ＭＳ Ｐゴシック" pitchFamily="-123" charset="-128"/>
                <a:cs typeface="ＭＳ Ｐゴシック" pitchFamily="-123" charset="-128"/>
              </a:rPr>
              <a:pPr fontAlgn="base">
                <a:spcBef>
                  <a:spcPct val="0"/>
                </a:spcBef>
                <a:spcAft>
                  <a:spcPct val="0"/>
                </a:spcAft>
                <a:defRPr/>
              </a:pPr>
              <a:t>42</a:t>
            </a:fld>
            <a:endParaRPr lang="en-US">
              <a:ea typeface="ＭＳ Ｐゴシック" pitchFamily="-123" charset="-128"/>
              <a:cs typeface="ＭＳ Ｐゴシック" pitchFamily="-123" charset="-128"/>
            </a:endParaRPr>
          </a:p>
        </p:txBody>
      </p:sp>
      <p:sp>
        <p:nvSpPr>
          <p:cNvPr id="7065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065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3969" name="Rectangle 7"/>
          <p:cNvSpPr txBox="1">
            <a:spLocks noGrp="1" noChangeArrowheads="1"/>
          </p:cNvSpPr>
          <p:nvPr/>
        </p:nvSpPr>
        <p:spPr bwMode="auto">
          <a:xfrm>
            <a:off x="3884613" y="8685213"/>
            <a:ext cx="2971800" cy="457200"/>
          </a:xfrm>
          <a:prstGeom prst="rect">
            <a:avLst/>
          </a:prstGeom>
          <a:noFill/>
          <a:ln>
            <a:miter lim="800000"/>
            <a:headEnd/>
            <a:tailEnd/>
          </a:ln>
        </p:spPr>
        <p:txBody>
          <a:bodyPr anchor="b">
            <a:prstTxWarp prst="textNoShape">
              <a:avLst/>
            </a:prstTxWarp>
          </a:bodyPr>
          <a:lstStyle/>
          <a:p>
            <a:pPr algn="r">
              <a:defRPr/>
            </a:pPr>
            <a:fld id="{9092608B-CE9B-482A-B3FF-B25B3277923A}" type="slidenum">
              <a:rPr lang="en-US" sz="1200">
                <a:latin typeface="+mn-lt"/>
              </a:rPr>
              <a:pPr algn="r">
                <a:defRPr/>
              </a:pPr>
              <a:t>43</a:t>
            </a:fld>
            <a:endParaRPr lang="en-US" sz="1200">
              <a:latin typeface="+mn-lt"/>
            </a:endParaRPr>
          </a:p>
        </p:txBody>
      </p:sp>
      <p:sp>
        <p:nvSpPr>
          <p:cNvPr id="7270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2707" name="Rectangle 3"/>
          <p:cNvSpPr>
            <a:spLocks noGrp="1" noChangeArrowheads="1"/>
          </p:cNvSpPr>
          <p:nvPr>
            <p:ph type="body" idx="1"/>
          </p:nvPr>
        </p:nvSpPr>
        <p:spPr bwMode="auto">
          <a:no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753" name="Slide Image Placeholder 1"/>
          <p:cNvSpPr>
            <a:spLocks noGrp="1" noRot="1" noChangeAspect="1" noTextEdit="1"/>
          </p:cNvSpPr>
          <p:nvPr>
            <p:ph type="sldImg"/>
          </p:nvPr>
        </p:nvSpPr>
        <p:spPr bwMode="auto">
          <a:noFill/>
          <a:ln>
            <a:solidFill>
              <a:srgbClr val="000000"/>
            </a:solidFill>
            <a:miter lim="800000"/>
            <a:headEnd/>
            <a:tailEnd/>
          </a:ln>
        </p:spPr>
      </p:sp>
      <p:sp>
        <p:nvSpPr>
          <p:cNvPr id="747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
        <p:nvSpPr>
          <p:cNvPr id="829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29824D4-80D0-435F-9A71-2723FD911B94}" type="slidenum">
              <a:rPr lang="en-US">
                <a:ea typeface="ＭＳ Ｐゴシック" pitchFamily="-123" charset="-128"/>
                <a:cs typeface="ＭＳ Ｐゴシック" pitchFamily="-123" charset="-128"/>
              </a:rPr>
              <a:pPr fontAlgn="base">
                <a:spcBef>
                  <a:spcPct val="0"/>
                </a:spcBef>
                <a:spcAft>
                  <a:spcPct val="0"/>
                </a:spcAft>
                <a:defRPr/>
              </a:pPr>
              <a:t>44</a:t>
            </a:fld>
            <a:endParaRPr lang="en-US">
              <a:ea typeface="ＭＳ Ｐゴシック" pitchFamily="-123" charset="-128"/>
              <a:cs typeface="ＭＳ Ｐゴシック" pitchFamily="-123"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801" name="Slide Image Placeholder 1"/>
          <p:cNvSpPr>
            <a:spLocks noGrp="1" noRot="1" noChangeAspect="1" noTextEdit="1"/>
          </p:cNvSpPr>
          <p:nvPr>
            <p:ph type="sldImg"/>
          </p:nvPr>
        </p:nvSpPr>
        <p:spPr bwMode="auto">
          <a:noFill/>
          <a:ln>
            <a:solidFill>
              <a:srgbClr val="000000"/>
            </a:solidFill>
            <a:miter lim="800000"/>
            <a:headEnd/>
            <a:tailEnd/>
          </a:ln>
        </p:spPr>
      </p:sp>
      <p:sp>
        <p:nvSpPr>
          <p:cNvPr id="768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
        <p:nvSpPr>
          <p:cNvPr id="849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0E4F4A0-9A7D-441F-8AFD-46AD38B17320}" type="slidenum">
              <a:rPr lang="en-US">
                <a:ea typeface="ＭＳ Ｐゴシック" pitchFamily="-123" charset="-128"/>
                <a:cs typeface="ＭＳ Ｐゴシック" pitchFamily="-123" charset="-128"/>
              </a:rPr>
              <a:pPr fontAlgn="base">
                <a:spcBef>
                  <a:spcPct val="0"/>
                </a:spcBef>
                <a:spcAft>
                  <a:spcPct val="0"/>
                </a:spcAft>
                <a:defRPr/>
              </a:pPr>
              <a:t>45</a:t>
            </a:fld>
            <a:endParaRPr lang="en-US">
              <a:ea typeface="ＭＳ Ｐゴシック" pitchFamily="-123" charset="-128"/>
              <a:cs typeface="ＭＳ Ｐゴシック" pitchFamily="-123"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849" name="Slide Image Placeholder 1"/>
          <p:cNvSpPr>
            <a:spLocks noGrp="1" noRot="1" noChangeAspect="1" noTextEdit="1"/>
          </p:cNvSpPr>
          <p:nvPr>
            <p:ph type="sldImg"/>
          </p:nvPr>
        </p:nvSpPr>
        <p:spPr bwMode="auto">
          <a:noFill/>
          <a:ln>
            <a:solidFill>
              <a:srgbClr val="000000"/>
            </a:solidFill>
            <a:miter lim="800000"/>
            <a:headEnd/>
            <a:tailEnd/>
          </a:ln>
        </p:spPr>
      </p:sp>
      <p:sp>
        <p:nvSpPr>
          <p:cNvPr id="788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
        <p:nvSpPr>
          <p:cNvPr id="870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7E4CAC7-E35D-4BDD-B708-A9FD310ABAEB}" type="slidenum">
              <a:rPr lang="en-US">
                <a:ea typeface="ＭＳ Ｐゴシック" pitchFamily="-123" charset="-128"/>
                <a:cs typeface="ＭＳ Ｐゴシック" pitchFamily="-123" charset="-128"/>
              </a:rPr>
              <a:pPr fontAlgn="base">
                <a:spcBef>
                  <a:spcPct val="0"/>
                </a:spcBef>
                <a:spcAft>
                  <a:spcPct val="0"/>
                </a:spcAft>
                <a:defRPr/>
              </a:pPr>
              <a:t>46</a:t>
            </a:fld>
            <a:endParaRPr lang="en-US">
              <a:ea typeface="ＭＳ Ｐゴシック" pitchFamily="-123" charset="-128"/>
              <a:cs typeface="ＭＳ Ｐゴシック" pitchFamily="-123"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897" name="Slide Image Placeholder 1"/>
          <p:cNvSpPr>
            <a:spLocks noGrp="1" noRot="1" noChangeAspect="1" noTextEdit="1"/>
          </p:cNvSpPr>
          <p:nvPr>
            <p:ph type="sldImg"/>
          </p:nvPr>
        </p:nvSpPr>
        <p:spPr bwMode="auto">
          <a:noFill/>
          <a:ln>
            <a:solidFill>
              <a:srgbClr val="000000"/>
            </a:solidFill>
            <a:miter lim="800000"/>
            <a:headEnd/>
            <a:tailEnd/>
          </a:ln>
        </p:spPr>
      </p:sp>
      <p:sp>
        <p:nvSpPr>
          <p:cNvPr id="808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
        <p:nvSpPr>
          <p:cNvPr id="890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85B7EC3-631C-48CF-B682-BD90687CD724}" type="slidenum">
              <a:rPr lang="en-US">
                <a:ea typeface="ＭＳ Ｐゴシック" pitchFamily="-123" charset="-128"/>
                <a:cs typeface="ＭＳ Ｐゴシック" pitchFamily="-123" charset="-128"/>
              </a:rPr>
              <a:pPr fontAlgn="base">
                <a:spcBef>
                  <a:spcPct val="0"/>
                </a:spcBef>
                <a:spcAft>
                  <a:spcPct val="0"/>
                </a:spcAft>
                <a:defRPr/>
              </a:pPr>
              <a:t>47</a:t>
            </a:fld>
            <a:endParaRPr lang="en-US">
              <a:ea typeface="ＭＳ Ｐゴシック" pitchFamily="-123" charset="-128"/>
              <a:cs typeface="ＭＳ Ｐゴシック" pitchFamily="-123"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3481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0091CD8-4E99-442A-8B7A-4D372498FE4C}" type="slidenum">
              <a:rPr lang="en-US">
                <a:ea typeface="ＭＳ Ｐゴシック" pitchFamily="-123" charset="-128"/>
                <a:cs typeface="ＭＳ Ｐゴシック" pitchFamily="-123" charset="-128"/>
              </a:rPr>
              <a:pPr fontAlgn="base">
                <a:spcBef>
                  <a:spcPct val="0"/>
                </a:spcBef>
                <a:spcAft>
                  <a:spcPct val="0"/>
                </a:spcAft>
                <a:defRPr/>
              </a:pPr>
              <a:t>17</a:t>
            </a:fld>
            <a:endParaRPr lang="en-US">
              <a:ea typeface="ＭＳ Ｐゴシック" pitchFamily="-123" charset="-128"/>
              <a:cs typeface="ＭＳ Ｐゴシック" pitchFamily="-123"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55000" lnSpcReduction="20000"/>
          </a:bodyPr>
          <a:lstStyle/>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1. Initiate the development of a comprehensive plan to achieve climate neutrality as soon as possible.</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 Within two months of signing this document, create institutional structures to guide the development and implementation of the plan.</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r>
              <a:rPr lang="en-US" dirty="0" err="1" smtClean="0">
                <a:ea typeface="+mn-ea"/>
                <a:cs typeface="+mn-cs"/>
              </a:rPr>
              <a:t>b</a:t>
            </a:r>
            <a:r>
              <a:rPr lang="en-US" dirty="0" smtClean="0">
                <a:ea typeface="+mn-ea"/>
                <a:cs typeface="+mn-cs"/>
              </a:rPr>
              <a:t>. Within one year of signing this document, complete a comprehensive inventory of all greenhouse gas emissions (including emissions from electricity, heating, commuting, and air travel) and update the inventory every other year thereafter.</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r>
              <a:rPr lang="en-US" dirty="0" err="1" smtClean="0">
                <a:ea typeface="+mn-ea"/>
                <a:cs typeface="+mn-cs"/>
              </a:rPr>
              <a:t>c</a:t>
            </a:r>
            <a:r>
              <a:rPr lang="en-US" dirty="0" smtClean="0">
                <a:ea typeface="+mn-ea"/>
                <a:cs typeface="+mn-cs"/>
              </a:rPr>
              <a:t>. Within two years of signing this document, develop an institutional action plan for becoming climate neutral, which will include:</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r>
              <a:rPr lang="en-US" dirty="0" err="1" smtClean="0">
                <a:ea typeface="+mn-ea"/>
                <a:cs typeface="+mn-cs"/>
              </a:rPr>
              <a:t>i</a:t>
            </a:r>
            <a:r>
              <a:rPr lang="en-US" dirty="0" smtClean="0">
                <a:ea typeface="+mn-ea"/>
                <a:cs typeface="+mn-cs"/>
              </a:rPr>
              <a:t>. A target date for achieving climate neutrality as soon as possible.</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ii. Interim targets for goals and actions that will lead to climate neutrality.</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iii. Actions to make climate neutrality and sustainability a part of the curriculum and other educational experience for all students.</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iv. Actions to expand research or other efforts necessary to achieve climate neutrality.</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r>
              <a:rPr lang="en-US" dirty="0" err="1" smtClean="0">
                <a:ea typeface="+mn-ea"/>
                <a:cs typeface="+mn-cs"/>
              </a:rPr>
              <a:t>v</a:t>
            </a:r>
            <a:r>
              <a:rPr lang="en-US" dirty="0" smtClean="0">
                <a:ea typeface="+mn-ea"/>
                <a:cs typeface="+mn-cs"/>
              </a:rPr>
              <a:t>. Mechanisms for tracking progress on goals and actions.</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2. Initiate two or more of the following tangible actions to reduce greenhouse gases while the more comprehensive plan is being developed.</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 Establish a policy that all new campus construction will be built to at least the U.S. Green Building Council’s LEED Silver standard or equivalent.</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r>
              <a:rPr lang="en-US" dirty="0" err="1" smtClean="0">
                <a:ea typeface="+mn-ea"/>
                <a:cs typeface="+mn-cs"/>
              </a:rPr>
              <a:t>b</a:t>
            </a:r>
            <a:r>
              <a:rPr lang="en-US" dirty="0" smtClean="0">
                <a:ea typeface="+mn-ea"/>
                <a:cs typeface="+mn-cs"/>
              </a:rPr>
              <a:t>. Adopt an energy-efficient appliance purchasing policy requiring purchase of ENERGY STAR certified products in all areas for which such ratings exist.</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r>
              <a:rPr lang="en-US" dirty="0" err="1" smtClean="0">
                <a:ea typeface="+mn-ea"/>
                <a:cs typeface="+mn-cs"/>
              </a:rPr>
              <a:t>c</a:t>
            </a:r>
            <a:r>
              <a:rPr lang="en-US" dirty="0" smtClean="0">
                <a:ea typeface="+mn-ea"/>
                <a:cs typeface="+mn-cs"/>
              </a:rPr>
              <a:t>. Establish a policy of offsetting all greenhouse gas emissions generated by air travel paid for by our institution.</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r>
              <a:rPr lang="en-US" dirty="0" err="1" smtClean="0">
                <a:ea typeface="+mn-ea"/>
                <a:cs typeface="+mn-cs"/>
              </a:rPr>
              <a:t>d</a:t>
            </a:r>
            <a:r>
              <a:rPr lang="en-US" dirty="0" smtClean="0">
                <a:ea typeface="+mn-ea"/>
                <a:cs typeface="+mn-cs"/>
              </a:rPr>
              <a:t>. Encourage use of and provide access to public transportation for all faculty, staff, students and visitors at our institution</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r>
              <a:rPr lang="en-US" dirty="0" err="1" smtClean="0">
                <a:ea typeface="+mn-ea"/>
                <a:cs typeface="+mn-cs"/>
              </a:rPr>
              <a:t>e</a:t>
            </a:r>
            <a:r>
              <a:rPr lang="en-US" dirty="0" smtClean="0">
                <a:ea typeface="+mn-ea"/>
                <a:cs typeface="+mn-cs"/>
              </a:rPr>
              <a:t>. Within one year of signing this document, begin purchasing or producing at least 15% of our institution’s electricity consumption from renewable sources.</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r>
              <a:rPr lang="en-US" dirty="0" err="1" smtClean="0">
                <a:ea typeface="+mn-ea"/>
                <a:cs typeface="+mn-cs"/>
              </a:rPr>
              <a:t>f</a:t>
            </a:r>
            <a:r>
              <a:rPr lang="en-US" dirty="0" smtClean="0">
                <a:ea typeface="+mn-ea"/>
                <a:cs typeface="+mn-cs"/>
              </a:rPr>
              <a:t>. Establish a policy or a committee that supports climate and sustainability shareholder proposals at companies where our institution's endowment is invested.</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r>
              <a:rPr lang="en-US" dirty="0" err="1" smtClean="0">
                <a:ea typeface="+mn-ea"/>
                <a:cs typeface="+mn-cs"/>
              </a:rPr>
              <a:t>g</a:t>
            </a:r>
            <a:r>
              <a:rPr lang="en-US" dirty="0" smtClean="0">
                <a:ea typeface="+mn-ea"/>
                <a:cs typeface="+mn-cs"/>
              </a:rPr>
              <a:t>. Participate in the Waste Minimization component of the national </a:t>
            </a:r>
            <a:r>
              <a:rPr lang="en-US" dirty="0" err="1" smtClean="0">
                <a:ea typeface="+mn-ea"/>
                <a:cs typeface="+mn-cs"/>
              </a:rPr>
              <a:t>RecycleMania</a:t>
            </a:r>
            <a:r>
              <a:rPr lang="en-US" dirty="0" smtClean="0">
                <a:ea typeface="+mn-ea"/>
                <a:cs typeface="+mn-cs"/>
              </a:rPr>
              <a:t> competition, and adopt 3 or more associated measures to reduce waste.</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3. Make the action plan, inventory, and periodic progress reports publicly available by providing them to the Association for the Advancement of Sustainability in Higher Education (AASHE) for posting and dissemination.</a:t>
            </a:r>
          </a:p>
          <a:p>
            <a:pPr eaLnBrk="1" fontAlgn="auto" hangingPunct="1">
              <a:spcBef>
                <a:spcPts val="0"/>
              </a:spcBef>
              <a:spcAft>
                <a:spcPts val="0"/>
              </a:spcAft>
              <a:defRPr/>
            </a:pPr>
            <a:endParaRPr lang="en-US" dirty="0">
              <a:ea typeface="+mn-ea"/>
              <a:cs typeface="+mn-cs"/>
            </a:endParaRPr>
          </a:p>
        </p:txBody>
      </p:sp>
      <p:sp>
        <p:nvSpPr>
          <p:cNvPr id="3891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7EF4BB3-C410-4C7F-8A4C-1F32C8DC4D1A}" type="slidenum">
              <a:rPr lang="en-US">
                <a:ea typeface="ＭＳ Ｐゴシック" pitchFamily="-123" charset="-128"/>
                <a:cs typeface="ＭＳ Ｐゴシック" pitchFamily="-123" charset="-128"/>
              </a:rPr>
              <a:pPr fontAlgn="base">
                <a:spcBef>
                  <a:spcPct val="0"/>
                </a:spcBef>
                <a:spcAft>
                  <a:spcPct val="0"/>
                </a:spcAft>
                <a:defRPr/>
              </a:pPr>
              <a:t>21</a:t>
            </a:fld>
            <a:endParaRPr lang="en-US">
              <a:ea typeface="ＭＳ Ｐゴシック" pitchFamily="-123" charset="-128"/>
              <a:cs typeface="ＭＳ Ｐゴシック" pitchFamily="-123"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55000" lnSpcReduction="20000"/>
          </a:bodyPr>
          <a:lstStyle/>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1. Initiate the development of a comprehensive plan to achieve climate neutrality as soon as possible.</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 Within two months of signing this document, create institutional structures to guide the development and implementation of the plan.</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r>
              <a:rPr lang="en-US" dirty="0" err="1" smtClean="0">
                <a:ea typeface="+mn-ea"/>
                <a:cs typeface="+mn-cs"/>
              </a:rPr>
              <a:t>b</a:t>
            </a:r>
            <a:r>
              <a:rPr lang="en-US" dirty="0" smtClean="0">
                <a:ea typeface="+mn-ea"/>
                <a:cs typeface="+mn-cs"/>
              </a:rPr>
              <a:t>. Within one year of signing this document, complete a comprehensive inventory of all greenhouse gas emissions (including emissions from electricity, heating, commuting, and air travel) and update the inventory every other year thereafter.</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r>
              <a:rPr lang="en-US" dirty="0" err="1" smtClean="0">
                <a:ea typeface="+mn-ea"/>
                <a:cs typeface="+mn-cs"/>
              </a:rPr>
              <a:t>c</a:t>
            </a:r>
            <a:r>
              <a:rPr lang="en-US" dirty="0" smtClean="0">
                <a:ea typeface="+mn-ea"/>
                <a:cs typeface="+mn-cs"/>
              </a:rPr>
              <a:t>. Within two years of signing this document, develop an institutional action plan for becoming climate neutral, which will include:</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r>
              <a:rPr lang="en-US" dirty="0" err="1" smtClean="0">
                <a:ea typeface="+mn-ea"/>
                <a:cs typeface="+mn-cs"/>
              </a:rPr>
              <a:t>i</a:t>
            </a:r>
            <a:r>
              <a:rPr lang="en-US" dirty="0" smtClean="0">
                <a:ea typeface="+mn-ea"/>
                <a:cs typeface="+mn-cs"/>
              </a:rPr>
              <a:t>. A target date for achieving climate neutrality as soon as possible.</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ii. Interim targets for goals and actions that will lead to climate neutrality.</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iii. Actions to make climate neutrality and sustainability a part of the curriculum and other educational experience for all students.</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iv. Actions to expand research or other efforts necessary to achieve climate neutrality.</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r>
              <a:rPr lang="en-US" dirty="0" err="1" smtClean="0">
                <a:ea typeface="+mn-ea"/>
                <a:cs typeface="+mn-cs"/>
              </a:rPr>
              <a:t>v</a:t>
            </a:r>
            <a:r>
              <a:rPr lang="en-US" dirty="0" smtClean="0">
                <a:ea typeface="+mn-ea"/>
                <a:cs typeface="+mn-cs"/>
              </a:rPr>
              <a:t>. Mechanisms for tracking progress on goals and actions.</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2. Initiate two or more of the following tangible actions to reduce greenhouse gases while the more comprehensive plan is being developed.</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 Establish a policy that all new campus construction will be built to at least the U.S. Green Building Council’s LEED Silver standard or equivalent.</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r>
              <a:rPr lang="en-US" dirty="0" err="1" smtClean="0">
                <a:ea typeface="+mn-ea"/>
                <a:cs typeface="+mn-cs"/>
              </a:rPr>
              <a:t>b</a:t>
            </a:r>
            <a:r>
              <a:rPr lang="en-US" dirty="0" smtClean="0">
                <a:ea typeface="+mn-ea"/>
                <a:cs typeface="+mn-cs"/>
              </a:rPr>
              <a:t>. Adopt an energy-efficient appliance purchasing policy requiring purchase of ENERGY STAR certified products in all areas for which such ratings exist.</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r>
              <a:rPr lang="en-US" dirty="0" err="1" smtClean="0">
                <a:ea typeface="+mn-ea"/>
                <a:cs typeface="+mn-cs"/>
              </a:rPr>
              <a:t>c</a:t>
            </a:r>
            <a:r>
              <a:rPr lang="en-US" dirty="0" smtClean="0">
                <a:ea typeface="+mn-ea"/>
                <a:cs typeface="+mn-cs"/>
              </a:rPr>
              <a:t>. Establish a policy of offsetting all greenhouse gas emissions generated by air travel paid for by our institution.</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r>
              <a:rPr lang="en-US" dirty="0" err="1" smtClean="0">
                <a:ea typeface="+mn-ea"/>
                <a:cs typeface="+mn-cs"/>
              </a:rPr>
              <a:t>d</a:t>
            </a:r>
            <a:r>
              <a:rPr lang="en-US" dirty="0" smtClean="0">
                <a:ea typeface="+mn-ea"/>
                <a:cs typeface="+mn-cs"/>
              </a:rPr>
              <a:t>. Encourage use of and provide access to public transportation for all faculty, staff, students and visitors at our institution</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r>
              <a:rPr lang="en-US" dirty="0" err="1" smtClean="0">
                <a:ea typeface="+mn-ea"/>
                <a:cs typeface="+mn-cs"/>
              </a:rPr>
              <a:t>e</a:t>
            </a:r>
            <a:r>
              <a:rPr lang="en-US" dirty="0" smtClean="0">
                <a:ea typeface="+mn-ea"/>
                <a:cs typeface="+mn-cs"/>
              </a:rPr>
              <a:t>. Within one year of signing this document, begin purchasing or producing at least 15% of our institution’s electricity consumption from renewable sources.</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r>
              <a:rPr lang="en-US" dirty="0" err="1" smtClean="0">
                <a:ea typeface="+mn-ea"/>
                <a:cs typeface="+mn-cs"/>
              </a:rPr>
              <a:t>f</a:t>
            </a:r>
            <a:r>
              <a:rPr lang="en-US" dirty="0" smtClean="0">
                <a:ea typeface="+mn-ea"/>
                <a:cs typeface="+mn-cs"/>
              </a:rPr>
              <a:t>. Establish a policy or a committee that supports climate and sustainability shareholder proposals at companies where our institution's endowment is invested.</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a:t>
            </a:r>
            <a:r>
              <a:rPr lang="en-US" dirty="0" err="1" smtClean="0">
                <a:ea typeface="+mn-ea"/>
                <a:cs typeface="+mn-cs"/>
              </a:rPr>
              <a:t>g</a:t>
            </a:r>
            <a:r>
              <a:rPr lang="en-US" dirty="0" smtClean="0">
                <a:ea typeface="+mn-ea"/>
                <a:cs typeface="+mn-cs"/>
              </a:rPr>
              <a:t>. Participate in the Waste Minimization component of the national </a:t>
            </a:r>
            <a:r>
              <a:rPr lang="en-US" dirty="0" err="1" smtClean="0">
                <a:ea typeface="+mn-ea"/>
                <a:cs typeface="+mn-cs"/>
              </a:rPr>
              <a:t>RecycleMania</a:t>
            </a:r>
            <a:r>
              <a:rPr lang="en-US" dirty="0" smtClean="0">
                <a:ea typeface="+mn-ea"/>
                <a:cs typeface="+mn-cs"/>
              </a:rPr>
              <a:t> competition, and adopt 3 or more associated measures to reduce waste.</a:t>
            </a:r>
          </a:p>
          <a:p>
            <a:pPr eaLnBrk="1" fontAlgn="auto" hangingPunct="1">
              <a:spcBef>
                <a:spcPts val="0"/>
              </a:spcBef>
              <a:spcAft>
                <a:spcPts val="0"/>
              </a:spcAft>
              <a:defRPr/>
            </a:pPr>
            <a:endParaRPr lang="en-US" dirty="0" smtClean="0">
              <a:ea typeface="+mn-ea"/>
              <a:cs typeface="+mn-cs"/>
            </a:endParaRPr>
          </a:p>
          <a:p>
            <a:pPr eaLnBrk="1" fontAlgn="auto" hangingPunct="1">
              <a:spcBef>
                <a:spcPts val="0"/>
              </a:spcBef>
              <a:spcAft>
                <a:spcPts val="0"/>
              </a:spcAft>
              <a:defRPr/>
            </a:pPr>
            <a:r>
              <a:rPr lang="en-US" dirty="0" smtClean="0">
                <a:ea typeface="+mn-ea"/>
                <a:cs typeface="+mn-cs"/>
              </a:rPr>
              <a:t>    3. Make the action plan, inventory, and periodic progress reports publicly available by providing them to the Association for the Advancement of Sustainability in Higher Education (AASHE) for posting and dissemination.</a:t>
            </a:r>
            <a:endParaRPr lang="en-US" smtClean="0">
              <a:ea typeface="+mn-ea"/>
              <a:cs typeface="+mn-cs"/>
            </a:endParaRPr>
          </a:p>
          <a:p>
            <a:pPr eaLnBrk="1" fontAlgn="auto" hangingPunct="1">
              <a:spcBef>
                <a:spcPts val="0"/>
              </a:spcBef>
              <a:spcAft>
                <a:spcPts val="0"/>
              </a:spcAft>
              <a:defRPr/>
            </a:pPr>
            <a:endParaRPr lang="en-US" dirty="0">
              <a:ea typeface="+mn-ea"/>
              <a:cs typeface="+mn-cs"/>
            </a:endParaRPr>
          </a:p>
        </p:txBody>
      </p:sp>
      <p:sp>
        <p:nvSpPr>
          <p:cNvPr id="409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F8903EE-3506-4E20-9D0F-0FC37782C0A7}" type="slidenum">
              <a:rPr lang="en-US">
                <a:ea typeface="ＭＳ Ｐゴシック" pitchFamily="-123" charset="-128"/>
                <a:cs typeface="ＭＳ Ｐゴシック" pitchFamily="-123" charset="-128"/>
              </a:rPr>
              <a:pPr fontAlgn="base">
                <a:spcBef>
                  <a:spcPct val="0"/>
                </a:spcBef>
                <a:spcAft>
                  <a:spcPct val="0"/>
                </a:spcAft>
                <a:defRPr/>
              </a:pPr>
              <a:t>22</a:t>
            </a:fld>
            <a:endParaRPr lang="en-US">
              <a:ea typeface="ＭＳ Ｐゴシック" pitchFamily="-123" charset="-128"/>
              <a:cs typeface="ＭＳ Ｐゴシック" pitchFamily="-123"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3E42E45-53C8-48E5-B69E-B63A14A6B374}" type="slidenum">
              <a:rPr lang="en-US">
                <a:ea typeface="ＭＳ Ｐゴシック" pitchFamily="-123" charset="-128"/>
                <a:cs typeface="ＭＳ Ｐゴシック" pitchFamily="-123" charset="-128"/>
              </a:rPr>
              <a:pPr fontAlgn="base">
                <a:spcBef>
                  <a:spcPct val="0"/>
                </a:spcBef>
                <a:spcAft>
                  <a:spcPct val="0"/>
                </a:spcAft>
                <a:defRPr/>
              </a:pPr>
              <a:t>25</a:t>
            </a:fld>
            <a:endParaRPr lang="en-US">
              <a:ea typeface="ＭＳ Ｐゴシック" pitchFamily="-123" charset="-128"/>
              <a:cs typeface="ＭＳ Ｐゴシック" pitchFamily="-123" charset="-128"/>
            </a:endParaRPr>
          </a:p>
        </p:txBody>
      </p:sp>
      <p:sp>
        <p:nvSpPr>
          <p:cNvPr id="3686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686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BDBC974-FC20-4D78-96D9-BDE096279AB2}" type="slidenum">
              <a:rPr lang="en-US">
                <a:ea typeface="ＭＳ Ｐゴシック" pitchFamily="-123" charset="-128"/>
                <a:cs typeface="ＭＳ Ｐゴシック" pitchFamily="-123" charset="-128"/>
              </a:rPr>
              <a:pPr fontAlgn="base">
                <a:spcBef>
                  <a:spcPct val="0"/>
                </a:spcBef>
                <a:spcAft>
                  <a:spcPct val="0"/>
                </a:spcAft>
                <a:defRPr/>
              </a:pPr>
              <a:t>26</a:t>
            </a:fld>
            <a:endParaRPr lang="en-US">
              <a:ea typeface="ＭＳ Ｐゴシック" pitchFamily="-123" charset="-128"/>
              <a:cs typeface="ＭＳ Ｐゴシック" pitchFamily="-123" charset="-128"/>
            </a:endParaRPr>
          </a:p>
        </p:txBody>
      </p:sp>
      <p:sp>
        <p:nvSpPr>
          <p:cNvPr id="3891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891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7"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9EFBDBF-7FBA-44ED-8E86-F7C80DCCE951}" type="slidenum">
              <a:rPr lang="en-US">
                <a:ea typeface="ＭＳ Ｐゴシック" pitchFamily="-123" charset="-128"/>
                <a:cs typeface="ＭＳ Ｐゴシック" pitchFamily="-123" charset="-128"/>
              </a:rPr>
              <a:pPr fontAlgn="base">
                <a:spcBef>
                  <a:spcPct val="0"/>
                </a:spcBef>
                <a:spcAft>
                  <a:spcPct val="0"/>
                </a:spcAft>
                <a:defRPr/>
              </a:pPr>
              <a:t>27</a:t>
            </a:fld>
            <a:endParaRPr lang="en-US">
              <a:ea typeface="ＭＳ Ｐゴシック" pitchFamily="-123" charset="-128"/>
              <a:cs typeface="ＭＳ Ｐゴシック" pitchFamily="-123" charset="-128"/>
            </a:endParaRPr>
          </a:p>
        </p:txBody>
      </p:sp>
      <p:sp>
        <p:nvSpPr>
          <p:cNvPr id="4096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096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2225"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754DE91-3ADD-4930-80BC-9E07C0B51F83}" type="slidenum">
              <a:rPr lang="en-US">
                <a:ea typeface="ＭＳ Ｐゴシック" pitchFamily="-123" charset="-128"/>
                <a:cs typeface="ＭＳ Ｐゴシック" pitchFamily="-123" charset="-128"/>
              </a:rPr>
              <a:pPr fontAlgn="base">
                <a:spcBef>
                  <a:spcPct val="0"/>
                </a:spcBef>
                <a:spcAft>
                  <a:spcPct val="0"/>
                </a:spcAft>
                <a:defRPr/>
              </a:pPr>
              <a:t>28</a:t>
            </a:fld>
            <a:endParaRPr lang="en-US">
              <a:ea typeface="ＭＳ Ｐゴシック" pitchFamily="-123" charset="-128"/>
              <a:cs typeface="ＭＳ Ｐゴシック" pitchFamily="-123" charset="-128"/>
            </a:endParaRPr>
          </a:p>
        </p:txBody>
      </p:sp>
      <p:sp>
        <p:nvSpPr>
          <p:cNvPr id="4301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301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pitchFamily="-123"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sz="1800">
              <a:latin typeface="+mn-lt"/>
              <a:ea typeface="+mn-ea"/>
              <a:cs typeface="+mn-cs"/>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5F45CF9F-6B95-406B-AF74-6868458A03C7}" type="datetime1">
              <a:rPr lang="en-US"/>
              <a:pPr>
                <a:defRPr/>
              </a:pPr>
              <a:t>3/13/09</a:t>
            </a:fld>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3F85025E-B9D1-42F0-9F49-918D9B6C71EB}" type="slidenum">
              <a:rPr lang="en-US"/>
              <a:pPr>
                <a:defRPr/>
              </a:pPr>
              <a:t>‹#›</a:t>
            </a:fld>
            <a:endParaRPr lang="en-US"/>
          </a:p>
        </p:txBody>
      </p:sp>
    </p:spTree>
  </p:cSld>
  <p:clrMapOvr>
    <a:masterClrMapping/>
  </p:clrMapOvr>
  <p:transition spd="slow" advClick="0" advTm="5000">
    <p:fade/>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B0B43A4D-36E5-4BB2-BB8E-83708014036A}" type="datetime1">
              <a:rPr lang="en-US"/>
              <a:pPr>
                <a:defRPr/>
              </a:pPr>
              <a:t>3/13/09</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pPr>
              <a:defRPr/>
            </a:pPr>
            <a:fld id="{E83F954C-21A0-4504-8A16-75E26FA29ADC}" type="slidenum">
              <a:rPr lang="en-US"/>
              <a:pPr>
                <a:defRPr/>
              </a:pPr>
              <a:t>‹#›</a:t>
            </a:fld>
            <a:endParaRPr lang="en-US"/>
          </a:p>
        </p:txBody>
      </p:sp>
    </p:spTree>
  </p:cSld>
  <p:clrMapOvr>
    <a:masterClrMapping/>
  </p:clrMapOvr>
  <p:transition spd="slow" advClick="0" advTm="5000">
    <p:fade/>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7C435BCB-0D8B-41EF-8682-6E11F54FB761}" type="datetime1">
              <a:rPr lang="en-US"/>
              <a:pPr>
                <a:defRPr/>
              </a:pPr>
              <a:t>3/13/09</a:t>
            </a:fld>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17629D9A-D52B-4776-B3B1-89F6D912A9FC}" type="slidenum">
              <a:rPr lang="en-US"/>
              <a:pPr>
                <a:defRPr/>
              </a:pPr>
              <a:t>‹#›</a:t>
            </a:fld>
            <a:endParaRPr lang="en-US"/>
          </a:p>
        </p:txBody>
      </p:sp>
    </p:spTree>
  </p:cSld>
  <p:clrMapOvr>
    <a:masterClrMapping/>
  </p:clrMapOvr>
  <p:transition spd="slow" advClick="0" advTm="5000">
    <p:fade/>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594D3709-93D8-41CC-8447-7F0A223C2504}" type="datetime1">
              <a:rPr lang="en-US"/>
              <a:pPr>
                <a:defRPr/>
              </a:pPr>
              <a:t>3/13/09</a:t>
            </a:fld>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EE17E144-9E85-4D1D-9C8D-4B2FCFE47C7E}" type="slidenum">
              <a:rPr lang="en-US"/>
              <a:pPr>
                <a:defRPr/>
              </a:pPr>
              <a:t>‹#›</a:t>
            </a:fld>
            <a:endParaRPr lang="en-US"/>
          </a:p>
        </p:txBody>
      </p:sp>
    </p:spTree>
  </p:cSld>
  <p:clrMapOvr>
    <a:masterClrMapping/>
  </p:clrMapOvr>
  <p:transition spd="slow" advClick="0" advTm="5000">
    <p:fade/>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B9CC8212-028B-4AA2-A3A6-9CABB2A4F78C}" type="datetime1">
              <a:rPr lang="en-US"/>
              <a:pPr>
                <a:defRPr/>
              </a:pPr>
              <a:t>3/13/09</a:t>
            </a:fld>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0EF8EB66-AEF6-4D8F-B320-73776C6833E4}" type="slidenum">
              <a:rPr lang="en-US"/>
              <a:pPr>
                <a:defRPr/>
              </a:pPr>
              <a:t>‹#›</a:t>
            </a:fld>
            <a:endParaRPr lang="en-US"/>
          </a:p>
        </p:txBody>
      </p:sp>
    </p:spTree>
  </p:cSld>
  <p:clrMapOvr>
    <a:masterClrMapping/>
  </p:clrMapOvr>
  <p:transition spd="slow" advClick="0" advTm="5000">
    <p:fade/>
  </p:transition>
</p:sldLayout>
</file>

<file path=ppt/slideMasters/_rels/slideMaster1.xml.rels><?xml version="1.0" encoding="UTF-8" standalone="yes"?>
<Relationships xmlns="http://schemas.openxmlformats.org/package/2006/relationships"><Relationship Id="rId4" Type="http://schemas.openxmlformats.org/officeDocument/2006/relationships/slideLayout" Target="../slideLayouts/slideLayout4.xml"/><Relationship Id="rId5" Type="http://schemas.openxmlformats.org/officeDocument/2006/relationships/slideLayout" Target="../slideLayouts/slideLayout5.xml"/><Relationship Id="rId7"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sz="1800">
              <a:latin typeface="+mn-lt"/>
              <a:ea typeface="+mn-ea"/>
              <a:cs typeface="+mn-cs"/>
            </a:endParaRPr>
          </a:p>
        </p:txBody>
      </p:sp>
      <p:sp>
        <p:nvSpPr>
          <p:cNvPr id="1029"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a:solidFill>
                  <a:schemeClr val="accent1">
                    <a:shade val="75000"/>
                  </a:schemeClr>
                </a:solidFill>
                <a:latin typeface="+mn-lt"/>
                <a:ea typeface="+mn-ea"/>
                <a:cs typeface="+mn-cs"/>
              </a:defRPr>
            </a:lvl1pPr>
          </a:lstStyle>
          <a:p>
            <a:pPr>
              <a:defRPr/>
            </a:pPr>
            <a:fld id="{70E9F49B-6E70-43F0-9F88-593BC79B42C8}" type="datetime1">
              <a:rPr lang="en-US"/>
              <a:pPr>
                <a:defRPr/>
              </a:pPr>
              <a:t>3/13/09</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ea typeface="+mn-ea"/>
                <a:cs typeface="+mn-cs"/>
              </a:defRPr>
            </a:lvl1pPr>
          </a:lstStyle>
          <a:p>
            <a:pPr>
              <a:defRPr/>
            </a:pPr>
            <a:endParaRPr lang="en-US"/>
          </a:p>
        </p:txBody>
      </p:sp>
      <p:sp>
        <p:nvSpPr>
          <p:cNvPr id="5" name="Slide Number Placeholder 4"/>
          <p:cNvSpPr>
            <a:spLocks noGrp="1"/>
          </p:cNvSpPr>
          <p:nvPr>
            <p:ph type="sldNum" sz="quarter" idx="4"/>
          </p:nvPr>
        </p:nvSpPr>
        <p:spPr>
          <a:xfrm>
            <a:off x="0" y="6477000"/>
            <a:ext cx="762000" cy="24447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ea typeface="+mn-ea"/>
                <a:cs typeface="+mn-cs"/>
              </a:defRPr>
            </a:lvl1pPr>
          </a:lstStyle>
          <a:p>
            <a:pPr>
              <a:defRPr/>
            </a:pPr>
            <a:fld id="{3B4414F6-EFE7-4DF3-9CAC-19B2C0AD39F7}" type="slidenum">
              <a:rPr lang="en-US"/>
              <a:pPr>
                <a:defRPr/>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sz="1800">
              <a:latin typeface="+mn-lt"/>
              <a:ea typeface="+mn-ea"/>
              <a:cs typeface="+mn-cs"/>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sz="1800">
              <a:latin typeface="+mn-lt"/>
              <a:ea typeface="+mn-ea"/>
              <a:cs typeface="+mn-cs"/>
            </a:endParaRPr>
          </a:p>
        </p:txBody>
      </p:sp>
      <p:pic>
        <p:nvPicPr>
          <p:cNvPr id="1040" name="Picture 12" descr="N1.png"/>
          <p:cNvPicPr>
            <a:picLocks noChangeAspect="1"/>
          </p:cNvPicPr>
          <p:nvPr userDrawn="1"/>
        </p:nvPicPr>
        <p:blipFill>
          <a:blip r:embed="rId7"/>
          <a:srcRect/>
          <a:stretch>
            <a:fillRect/>
          </a:stretch>
        </p:blipFill>
        <p:spPr bwMode="auto">
          <a:xfrm>
            <a:off x="7278688" y="6384925"/>
            <a:ext cx="1712912" cy="3365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8" r:id="rId1"/>
    <p:sldLayoutId id="2147483679" r:id="rId2"/>
    <p:sldLayoutId id="2147483677" r:id="rId3"/>
    <p:sldLayoutId id="2147483676" r:id="rId4"/>
    <p:sldLayoutId id="2147483675" r:id="rId5"/>
  </p:sldLayoutIdLst>
  <p:transition spd="slow" advClick="0" advTm="5000">
    <p:fade/>
  </p:transition>
  <p:hf hdr="0" ftr="0" dt="0"/>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ＭＳ Ｐゴシック" pitchFamily="-123" charset="-128"/>
          <a:cs typeface="ＭＳ Ｐゴシック" pitchFamily="-123" charset="-128"/>
        </a:defRPr>
      </a:lvl1pPr>
      <a:lvl2pPr algn="l" rtl="0" eaLnBrk="0" fontAlgn="base" hangingPunct="0">
        <a:spcBef>
          <a:spcPct val="0"/>
        </a:spcBef>
        <a:spcAft>
          <a:spcPct val="0"/>
        </a:spcAft>
        <a:defRPr sz="3600">
          <a:solidFill>
            <a:schemeClr val="tx2"/>
          </a:solidFill>
          <a:latin typeface="Franklin Gothic Medium" charset="0"/>
          <a:ea typeface="ＭＳ Ｐゴシック" pitchFamily="-123" charset="-128"/>
          <a:cs typeface="ＭＳ Ｐゴシック" pitchFamily="-123" charset="-128"/>
        </a:defRPr>
      </a:lvl2pPr>
      <a:lvl3pPr algn="l" rtl="0" eaLnBrk="0" fontAlgn="base" hangingPunct="0">
        <a:spcBef>
          <a:spcPct val="0"/>
        </a:spcBef>
        <a:spcAft>
          <a:spcPct val="0"/>
        </a:spcAft>
        <a:defRPr sz="3600">
          <a:solidFill>
            <a:schemeClr val="tx2"/>
          </a:solidFill>
          <a:latin typeface="Franklin Gothic Medium" charset="0"/>
          <a:ea typeface="ＭＳ Ｐゴシック" pitchFamily="-123" charset="-128"/>
          <a:cs typeface="ＭＳ Ｐゴシック" pitchFamily="-123" charset="-128"/>
        </a:defRPr>
      </a:lvl3pPr>
      <a:lvl4pPr algn="l" rtl="0" eaLnBrk="0" fontAlgn="base" hangingPunct="0">
        <a:spcBef>
          <a:spcPct val="0"/>
        </a:spcBef>
        <a:spcAft>
          <a:spcPct val="0"/>
        </a:spcAft>
        <a:defRPr sz="3600">
          <a:solidFill>
            <a:schemeClr val="tx2"/>
          </a:solidFill>
          <a:latin typeface="Franklin Gothic Medium" charset="0"/>
          <a:ea typeface="ＭＳ Ｐゴシック" pitchFamily="-123" charset="-128"/>
          <a:cs typeface="ＭＳ Ｐゴシック" pitchFamily="-123" charset="-128"/>
        </a:defRPr>
      </a:lvl4pPr>
      <a:lvl5pPr algn="l" rtl="0" eaLnBrk="0" fontAlgn="base" hangingPunct="0">
        <a:spcBef>
          <a:spcPct val="0"/>
        </a:spcBef>
        <a:spcAft>
          <a:spcPct val="0"/>
        </a:spcAft>
        <a:defRPr sz="3600">
          <a:solidFill>
            <a:schemeClr val="tx2"/>
          </a:solidFill>
          <a:latin typeface="Franklin Gothic Medium" charset="0"/>
          <a:ea typeface="ＭＳ Ｐゴシック" pitchFamily="-123" charset="-128"/>
          <a:cs typeface="ＭＳ Ｐゴシック" pitchFamily="-123" charset="-128"/>
        </a:defRPr>
      </a:lvl5pPr>
      <a:lvl6pPr marL="457200" algn="l" rtl="0" fontAlgn="base">
        <a:spcBef>
          <a:spcPct val="0"/>
        </a:spcBef>
        <a:spcAft>
          <a:spcPct val="0"/>
        </a:spcAft>
        <a:defRPr sz="3600">
          <a:solidFill>
            <a:schemeClr val="tx2"/>
          </a:solidFill>
          <a:latin typeface="Franklin Gothic Medium" charset="0"/>
          <a:ea typeface="ＭＳ Ｐゴシック" pitchFamily="-123" charset="-128"/>
          <a:cs typeface="ＭＳ Ｐゴシック" pitchFamily="-123" charset="-128"/>
        </a:defRPr>
      </a:lvl6pPr>
      <a:lvl7pPr marL="914400" algn="l" rtl="0" fontAlgn="base">
        <a:spcBef>
          <a:spcPct val="0"/>
        </a:spcBef>
        <a:spcAft>
          <a:spcPct val="0"/>
        </a:spcAft>
        <a:defRPr sz="3600">
          <a:solidFill>
            <a:schemeClr val="tx2"/>
          </a:solidFill>
          <a:latin typeface="Franklin Gothic Medium" charset="0"/>
          <a:ea typeface="ＭＳ Ｐゴシック" pitchFamily="-123" charset="-128"/>
          <a:cs typeface="ＭＳ Ｐゴシック" pitchFamily="-123" charset="-128"/>
        </a:defRPr>
      </a:lvl7pPr>
      <a:lvl8pPr marL="1371600" algn="l" rtl="0" fontAlgn="base">
        <a:spcBef>
          <a:spcPct val="0"/>
        </a:spcBef>
        <a:spcAft>
          <a:spcPct val="0"/>
        </a:spcAft>
        <a:defRPr sz="3600">
          <a:solidFill>
            <a:schemeClr val="tx2"/>
          </a:solidFill>
          <a:latin typeface="Franklin Gothic Medium" charset="0"/>
          <a:ea typeface="ＭＳ Ｐゴシック" pitchFamily="-123" charset="-128"/>
          <a:cs typeface="ＭＳ Ｐゴシック" pitchFamily="-123" charset="-128"/>
        </a:defRPr>
      </a:lvl8pPr>
      <a:lvl9pPr marL="1828800" algn="l" rtl="0" fontAlgn="base">
        <a:spcBef>
          <a:spcPct val="0"/>
        </a:spcBef>
        <a:spcAft>
          <a:spcPct val="0"/>
        </a:spcAft>
        <a:defRPr sz="3600">
          <a:solidFill>
            <a:schemeClr val="tx2"/>
          </a:solidFill>
          <a:latin typeface="Franklin Gothic Medium" charset="0"/>
          <a:ea typeface="ＭＳ Ｐゴシック" pitchFamily="-123" charset="-128"/>
          <a:cs typeface="ＭＳ Ｐゴシック" pitchFamily="-123" charset="-128"/>
        </a:defRPr>
      </a:lvl9pPr>
    </p:titleStyle>
    <p:bodyStyle>
      <a:lvl1pPr marL="342900" indent="-342900" algn="l" rtl="0" eaLnBrk="0" fontAlgn="base" hangingPunct="0">
        <a:spcBef>
          <a:spcPct val="20000"/>
        </a:spcBef>
        <a:spcAft>
          <a:spcPct val="0"/>
        </a:spcAft>
        <a:buClr>
          <a:schemeClr val="accent1"/>
        </a:buClr>
        <a:buSzPct val="70000"/>
        <a:buFont typeface="Wingdings 2" pitchFamily="-123" charset="2"/>
        <a:buChar char=""/>
        <a:defRPr sz="3200" kern="1200">
          <a:solidFill>
            <a:schemeClr val="tx2"/>
          </a:solidFill>
          <a:latin typeface="+mn-lt"/>
          <a:ea typeface="ＭＳ Ｐゴシック" pitchFamily="-123" charset="-128"/>
          <a:cs typeface="ＭＳ Ｐゴシック" pitchFamily="-123" charset="-128"/>
        </a:defRPr>
      </a:lvl1pPr>
      <a:lvl2pPr marL="742950" indent="-285750" algn="l" rtl="0" eaLnBrk="0" fontAlgn="base" hangingPunct="0">
        <a:spcBef>
          <a:spcPct val="20000"/>
        </a:spcBef>
        <a:spcAft>
          <a:spcPct val="0"/>
        </a:spcAft>
        <a:buClr>
          <a:schemeClr val="accent1"/>
        </a:buClr>
        <a:buSzPct val="70000"/>
        <a:buFont typeface="Wingdings 2" pitchFamily="-123" charset="2"/>
        <a:buChar char=""/>
        <a:defRPr sz="2800" kern="1200">
          <a:solidFill>
            <a:schemeClr val="tx2"/>
          </a:solidFill>
          <a:latin typeface="+mn-lt"/>
          <a:ea typeface="ＭＳ Ｐゴシック" pitchFamily="-123" charset="-128"/>
          <a:cs typeface="+mn-cs"/>
        </a:defRPr>
      </a:lvl2pPr>
      <a:lvl3pPr marL="1143000" indent="-228600" algn="l" rtl="0" eaLnBrk="0" fontAlgn="base" hangingPunct="0">
        <a:spcBef>
          <a:spcPct val="20000"/>
        </a:spcBef>
        <a:spcAft>
          <a:spcPct val="0"/>
        </a:spcAft>
        <a:buClr>
          <a:schemeClr val="accent1"/>
        </a:buClr>
        <a:buSzPct val="70000"/>
        <a:buFont typeface="Wingdings 2" pitchFamily="-123" charset="2"/>
        <a:buChar char=""/>
        <a:defRPr sz="2400" kern="1200">
          <a:solidFill>
            <a:schemeClr val="tx2"/>
          </a:solidFill>
          <a:latin typeface="+mn-lt"/>
          <a:ea typeface="ＭＳ Ｐゴシック" pitchFamily="-123" charset="-128"/>
          <a:cs typeface="+mn-cs"/>
        </a:defRPr>
      </a:lvl3pPr>
      <a:lvl4pPr marL="1600200" indent="-228600" algn="l" rtl="0" eaLnBrk="0" fontAlgn="base" hangingPunct="0">
        <a:spcBef>
          <a:spcPct val="20000"/>
        </a:spcBef>
        <a:spcAft>
          <a:spcPct val="0"/>
        </a:spcAft>
        <a:buClr>
          <a:schemeClr val="accent1"/>
        </a:buClr>
        <a:buSzPct val="70000"/>
        <a:buFont typeface="Wingdings 2" pitchFamily="-123" charset="2"/>
        <a:buChar char=""/>
        <a:defRPr sz="2000" kern="1200">
          <a:solidFill>
            <a:schemeClr val="tx2"/>
          </a:solidFill>
          <a:latin typeface="+mn-lt"/>
          <a:ea typeface="ＭＳ Ｐゴシック" pitchFamily="-123" charset="-128"/>
          <a:cs typeface="+mn-cs"/>
        </a:defRPr>
      </a:lvl4pPr>
      <a:lvl5pPr marL="2057400" indent="-228600" algn="l" rtl="0" eaLnBrk="0" fontAlgn="base" hangingPunct="0">
        <a:spcBef>
          <a:spcPct val="20000"/>
        </a:spcBef>
        <a:spcAft>
          <a:spcPct val="0"/>
        </a:spcAft>
        <a:buClr>
          <a:schemeClr val="accent1"/>
        </a:buClr>
        <a:buSzPct val="60000"/>
        <a:buFont typeface="Wingdings 2" pitchFamily="-123" charset="2"/>
        <a:buChar char=""/>
        <a:defRPr kern="1200">
          <a:solidFill>
            <a:schemeClr val="tx2"/>
          </a:solidFill>
          <a:latin typeface="+mn-lt"/>
          <a:ea typeface="ＭＳ Ｐゴシック" pitchFamily="-123" charset="-128"/>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3"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image" Target="../media/image12.jpeg"/><Relationship Id="rId4" Type="http://schemas.openxmlformats.org/officeDocument/2006/relationships/image" Target="../media/image8.png"/><Relationship Id="rId5" Type="http://schemas.openxmlformats.org/officeDocument/2006/relationships/image" Target="../media/image9.pdf"/><Relationship Id="rId7" Type="http://schemas.openxmlformats.org/officeDocument/2006/relationships/image" Target="../media/image11.png"/><Relationship Id="rId1" Type="http://schemas.openxmlformats.org/officeDocument/2006/relationships/slideLayout" Target="../slideLayouts/slideLayout2.xml"/><Relationship Id="rId2" Type="http://schemas.openxmlformats.org/officeDocument/2006/relationships/image" Target="../media/image6.jpeg"/><Relationship Id="rId3" Type="http://schemas.openxmlformats.org/officeDocument/2006/relationships/image" Target="../media/image7.pdf"/><Relationship Id="rId6"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4" Type="http://schemas.openxmlformats.org/officeDocument/2006/relationships/image" Target="../media/image13.png"/><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www.apple.com/environment/resources/environmentalperformance.html" TargetMode="Externa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1.xml"/><Relationship Id="rId3" Type="http://schemas.openxmlformats.org/officeDocument/2006/relationships/image" Target="../media/image1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8" Type="http://schemas.openxmlformats.org/officeDocument/2006/relationships/hyperlink" Target="http://www.ecofont.eu/downloads_en.html" TargetMode="External"/><Relationship Id="rId4" Type="http://schemas.openxmlformats.org/officeDocument/2006/relationships/hyperlink" Target="http://www.epeat.net" TargetMode="External"/><Relationship Id="rId5" Type="http://schemas.openxmlformats.org/officeDocument/2006/relationships/hyperlink" Target="http://www.smart2020.org" TargetMode="External"/><Relationship Id="rId7" Type="http://schemas.openxmlformats.org/officeDocument/2006/relationships/hyperlink" Target="http://www.greenercomputing.com" TargetMode="External"/><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hyperlink" Target="http://www.treehugger.com" TargetMode="External"/><Relationship Id="rId6" Type="http://schemas.openxmlformats.org/officeDocument/2006/relationships/hyperlink" Target="http://www.e-stewards.org" TargetMode="Externa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4.xml"/><Relationship Id="rId3" Type="http://schemas.openxmlformats.org/officeDocument/2006/relationships/hyperlink" Target="http://www.climatesaverscomputing.org/"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8" Type="http://schemas.openxmlformats.org/officeDocument/2006/relationships/image" Target="../media/image19.png"/><Relationship Id="rId4" Type="http://schemas.openxmlformats.org/officeDocument/2006/relationships/image" Target="../media/image15.png"/><Relationship Id="rId5" Type="http://schemas.openxmlformats.org/officeDocument/2006/relationships/image" Target="../media/image16.png"/><Relationship Id="rId7" Type="http://schemas.openxmlformats.org/officeDocument/2006/relationships/image" Target="../media/image18.jpeg"/><Relationship Id="rId1" Type="http://schemas.openxmlformats.org/officeDocument/2006/relationships/slideLayout" Target="../slideLayouts/slideLayout2.xml"/><Relationship Id="rId2" Type="http://schemas.openxmlformats.org/officeDocument/2006/relationships/notesSlide" Target="../notesSlides/notesSlide26.xml"/><Relationship Id="rId9" Type="http://schemas.openxmlformats.org/officeDocument/2006/relationships/image" Target="../media/image20.png"/><Relationship Id="rId3" Type="http://schemas.openxmlformats.org/officeDocument/2006/relationships/hyperlink" Target="http://www.powerdownfortheplanet.org/" TargetMode="External"/><Relationship Id="rId6" Type="http://schemas.openxmlformats.org/officeDocument/2006/relationships/image" Target="../media/image17.png"/></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7.xml"/><Relationship Id="rId3" Type="http://schemas.openxmlformats.org/officeDocument/2006/relationships/hyperlink" Target="mailto:kristinh@owenmedia.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NERComP09 presentation</a:t>
            </a:r>
            <a:endParaRPr lang="en-US" dirty="0"/>
          </a:p>
        </p:txBody>
      </p:sp>
      <p:sp>
        <p:nvSpPr>
          <p:cNvPr id="10" name="Content Placeholder 9"/>
          <p:cNvSpPr>
            <a:spLocks noGrp="1"/>
          </p:cNvSpPr>
          <p:nvPr>
            <p:ph idx="1"/>
          </p:nvPr>
        </p:nvSpPr>
        <p:spPr>
          <a:xfrm>
            <a:off x="152400" y="1295400"/>
            <a:ext cx="8991600" cy="884237"/>
          </a:xfrm>
        </p:spPr>
        <p:txBody>
          <a:bodyPr/>
          <a:lstStyle/>
          <a:p>
            <a:pPr marL="0" indent="0" algn="ctr">
              <a:buNone/>
            </a:pPr>
            <a:r>
              <a:rPr lang="en-US" sz="2800" dirty="0" smtClean="0">
                <a:solidFill>
                  <a:srgbClr val="008000"/>
                </a:solidFill>
              </a:rPr>
              <a:t>What's Your Carbon Footprint?</a:t>
            </a:r>
            <a:r>
              <a:rPr lang="en-US" sz="2800" dirty="0" smtClean="0">
                <a:solidFill>
                  <a:srgbClr val="008000"/>
                </a:solidFill>
              </a:rPr>
              <a:t> </a:t>
            </a:r>
            <a:r>
              <a:rPr lang="en-US" sz="2800" dirty="0" smtClean="0">
                <a:solidFill>
                  <a:srgbClr val="008000"/>
                </a:solidFill>
              </a:rPr>
              <a:t>Sustainability and Green IT:</a:t>
            </a:r>
            <a:r>
              <a:rPr lang="en-US" sz="2800" dirty="0" smtClean="0">
                <a:solidFill>
                  <a:srgbClr val="008000"/>
                </a:solidFill>
              </a:rPr>
              <a:t> </a:t>
            </a:r>
          </a:p>
          <a:p>
            <a:pPr marL="0" indent="0" algn="ctr">
              <a:buNone/>
            </a:pPr>
            <a:r>
              <a:rPr lang="en-US" sz="2800" dirty="0" smtClean="0">
                <a:solidFill>
                  <a:srgbClr val="008000"/>
                </a:solidFill>
              </a:rPr>
              <a:t>Initiatives </a:t>
            </a:r>
            <a:r>
              <a:rPr lang="en-US" sz="2800" dirty="0" smtClean="0">
                <a:solidFill>
                  <a:srgbClr val="008000"/>
                </a:solidFill>
              </a:rPr>
              <a:t>That Make a Difference</a:t>
            </a:r>
            <a:endParaRPr lang="en-US" sz="2800" dirty="0" smtClean="0">
              <a:solidFill>
                <a:srgbClr val="008000"/>
              </a:solidFill>
            </a:endParaRPr>
          </a:p>
          <a:p>
            <a:pPr eaLnBrk="1" hangingPunct="1">
              <a:lnSpc>
                <a:spcPct val="80000"/>
              </a:lnSpc>
              <a:buNone/>
            </a:pPr>
            <a:endParaRPr lang="en-US" sz="2800" dirty="0" smtClean="0"/>
          </a:p>
          <a:p>
            <a:pPr eaLnBrk="1" hangingPunct="1">
              <a:lnSpc>
                <a:spcPct val="80000"/>
              </a:lnSpc>
              <a:buNone/>
            </a:pPr>
            <a:endParaRPr lang="en-US" sz="2800" dirty="0" smtClean="0"/>
          </a:p>
          <a:p>
            <a:pPr eaLnBrk="1" hangingPunct="1">
              <a:lnSpc>
                <a:spcPct val="80000"/>
              </a:lnSpc>
              <a:buNone/>
            </a:pPr>
            <a:endParaRPr lang="en-US" sz="2800" dirty="0" smtClean="0"/>
          </a:p>
          <a:p>
            <a:pPr eaLnBrk="1" hangingPunct="1">
              <a:lnSpc>
                <a:spcPct val="80000"/>
              </a:lnSpc>
              <a:buNone/>
            </a:pPr>
            <a:endParaRPr lang="en-US" sz="2800" dirty="0" smtClean="0"/>
          </a:p>
          <a:p>
            <a:pPr>
              <a:buNone/>
            </a:pPr>
            <a:endParaRPr lang="en-US" sz="2800" dirty="0"/>
          </a:p>
        </p:txBody>
      </p:sp>
      <p:sp>
        <p:nvSpPr>
          <p:cNvPr id="4" name="Slide Number Placeholder 3"/>
          <p:cNvSpPr>
            <a:spLocks noGrp="1"/>
          </p:cNvSpPr>
          <p:nvPr>
            <p:ph type="sldNum" sz="quarter" idx="12"/>
          </p:nvPr>
        </p:nvSpPr>
        <p:spPr/>
        <p:txBody>
          <a:bodyPr/>
          <a:lstStyle/>
          <a:p>
            <a:fld id="{E83F954C-21A0-4504-8A16-75E26FA29ADC}" type="slidenum">
              <a:rPr lang="en-US" smtClean="0"/>
              <a:pPr/>
              <a:t>1</a:t>
            </a:fld>
            <a:endParaRPr lang="en-US"/>
          </a:p>
        </p:txBody>
      </p:sp>
      <p:sp>
        <p:nvSpPr>
          <p:cNvPr id="13" name="TextBox 12"/>
          <p:cNvSpPr txBox="1"/>
          <p:nvPr/>
        </p:nvSpPr>
        <p:spPr>
          <a:xfrm>
            <a:off x="1447800" y="2907246"/>
            <a:ext cx="6934200" cy="937693"/>
          </a:xfrm>
          <a:prstGeom prst="rect">
            <a:avLst/>
          </a:prstGeom>
          <a:noFill/>
        </p:spPr>
        <p:txBody>
          <a:bodyPr wrap="square" numCol="2" spcCol="91440" rtlCol="0">
            <a:spAutoFit/>
          </a:bodyPr>
          <a:lstStyle/>
          <a:p>
            <a:pPr eaLnBrk="1" hangingPunct="1">
              <a:lnSpc>
                <a:spcPct val="80000"/>
              </a:lnSpc>
              <a:buNone/>
            </a:pPr>
            <a:r>
              <a:rPr lang="en-US" sz="1600" dirty="0" smtClean="0"/>
              <a:t>Dr. Linda </a:t>
            </a:r>
            <a:r>
              <a:rPr lang="en-US" sz="1600" dirty="0" err="1" smtClean="0"/>
              <a:t>Croll</a:t>
            </a:r>
            <a:r>
              <a:rPr lang="en-US" sz="1600" dirty="0" smtClean="0"/>
              <a:t> Howell</a:t>
            </a:r>
          </a:p>
          <a:p>
            <a:pPr eaLnBrk="1" hangingPunct="1">
              <a:lnSpc>
                <a:spcPct val="80000"/>
              </a:lnSpc>
              <a:buNone/>
            </a:pPr>
            <a:r>
              <a:rPr lang="en-US" sz="1600" dirty="0" smtClean="0"/>
              <a:t>Director, Strategic Planning &amp; </a:t>
            </a:r>
          </a:p>
          <a:p>
            <a:pPr eaLnBrk="1" hangingPunct="1">
              <a:lnSpc>
                <a:spcPct val="80000"/>
              </a:lnSpc>
              <a:buNone/>
            </a:pPr>
            <a:r>
              <a:rPr lang="en-US" sz="1600" dirty="0" smtClean="0"/>
              <a:t>   Org Effectiveness</a:t>
            </a:r>
          </a:p>
          <a:p>
            <a:pPr eaLnBrk="1" hangingPunct="1">
              <a:lnSpc>
                <a:spcPct val="80000"/>
              </a:lnSpc>
              <a:buNone/>
            </a:pPr>
            <a:r>
              <a:rPr lang="en-US" sz="1600" dirty="0" smtClean="0"/>
              <a:t>Cornell University</a:t>
            </a:r>
            <a:endParaRPr lang="en-US" sz="1600" dirty="0" smtClean="0"/>
          </a:p>
          <a:p>
            <a:pPr eaLnBrk="1" hangingPunct="1">
              <a:lnSpc>
                <a:spcPct val="80000"/>
              </a:lnSpc>
              <a:buNone/>
            </a:pPr>
            <a:r>
              <a:rPr lang="en-US" sz="1600" dirty="0" smtClean="0"/>
              <a:t>Dr</a:t>
            </a:r>
            <a:r>
              <a:rPr lang="en-US" sz="1600" dirty="0" smtClean="0"/>
              <a:t>. David Todd</a:t>
            </a:r>
          </a:p>
          <a:p>
            <a:pPr eaLnBrk="1" hangingPunct="1">
              <a:lnSpc>
                <a:spcPct val="80000"/>
              </a:lnSpc>
              <a:buNone/>
            </a:pPr>
            <a:r>
              <a:rPr lang="en-US" sz="1600" dirty="0" smtClean="0"/>
              <a:t>Associate VP &amp; CIO</a:t>
            </a:r>
          </a:p>
          <a:p>
            <a:pPr eaLnBrk="1" hangingPunct="1">
              <a:lnSpc>
                <a:spcPct val="80000"/>
              </a:lnSpc>
              <a:buNone/>
            </a:pPr>
            <a:r>
              <a:rPr lang="en-US" sz="1600" dirty="0" smtClean="0"/>
              <a:t>University of Vermont</a:t>
            </a:r>
          </a:p>
        </p:txBody>
      </p:sp>
      <p:sp>
        <p:nvSpPr>
          <p:cNvPr id="15" name="TextBox 14"/>
          <p:cNvSpPr txBox="1"/>
          <p:nvPr/>
        </p:nvSpPr>
        <p:spPr>
          <a:xfrm>
            <a:off x="609600" y="4038600"/>
            <a:ext cx="8378825" cy="1569660"/>
          </a:xfrm>
          <a:prstGeom prst="rect">
            <a:avLst/>
          </a:prstGeom>
          <a:noFill/>
        </p:spPr>
        <p:txBody>
          <a:bodyPr wrap="square" rtlCol="0">
            <a:spAutoFit/>
          </a:bodyPr>
          <a:lstStyle/>
          <a:p>
            <a:r>
              <a:rPr lang="en-US" sz="1600" dirty="0" smtClean="0"/>
              <a:t>Copyright</a:t>
            </a:r>
            <a:r>
              <a:rPr lang="en-US" sz="1600" dirty="0" smtClean="0"/>
              <a:t> Dr. Linda </a:t>
            </a:r>
            <a:r>
              <a:rPr lang="en-US" sz="1600" dirty="0" err="1" smtClean="0"/>
              <a:t>Croll</a:t>
            </a:r>
            <a:r>
              <a:rPr lang="en-US" sz="1600" dirty="0" smtClean="0"/>
              <a:t> Howell and Dr. David Todd, 2009. Except for included reference material noted, this </a:t>
            </a:r>
            <a:r>
              <a:rPr lang="en-US" sz="1600" dirty="0" smtClean="0"/>
              <a:t>work is the intellectual property of the </a:t>
            </a:r>
            <a:r>
              <a:rPr lang="en-US" sz="1600" dirty="0" smtClean="0"/>
              <a:t>authors. </a:t>
            </a:r>
            <a:r>
              <a:rPr lang="en-US" sz="1600" dirty="0" smtClean="0"/>
              <a:t>Permission is granted for this material to be shared for non-commercial, educational purposes, provided that this copyright statement appears on the reproduced materials and notice is given that the copying is by permission of the author. To disseminate otherwise or to republish requires written permission from the author.</a:t>
            </a:r>
            <a:endParaRPr lang="en-US" sz="1600" dirty="0"/>
          </a:p>
        </p:txBody>
      </p:sp>
    </p:spTree>
  </p:cSld>
  <p:clrMapOvr>
    <a:masterClrMapping/>
  </p:clrMapOvr>
  <p:transition spd="slow" advClick="0" advTm="5000">
    <p:fade/>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3" name="Rectangle 2"/>
          <p:cNvSpPr>
            <a:spLocks noGrp="1"/>
          </p:cNvSpPr>
          <p:nvPr>
            <p:ph type="title" idx="4294967295"/>
          </p:nvPr>
        </p:nvSpPr>
        <p:spPr bwMode="auto">
          <a:xfrm>
            <a:off x="304800" y="0"/>
            <a:ext cx="8686800" cy="838200"/>
          </a:xfrm>
          <a:noFill/>
        </p:spPr>
        <p:txBody>
          <a:bodyPr wrap="square" lIns="91440" tIns="45720" rIns="91440" bIns="45720" numCol="1" anchorCtr="0" compatLnSpc="1">
            <a:prstTxWarp prst="textNoShape">
              <a:avLst/>
            </a:prstTxWarp>
          </a:bodyPr>
          <a:lstStyle/>
          <a:p>
            <a:pPr eaLnBrk="1" hangingPunct="1"/>
            <a:r>
              <a:rPr lang="en-US" cap="none" dirty="0">
                <a:effectLst/>
              </a:rPr>
              <a:t>How’s Your Greening IT Knowledge?</a:t>
            </a:r>
          </a:p>
        </p:txBody>
      </p:sp>
      <p:sp>
        <p:nvSpPr>
          <p:cNvPr id="18434" name="Rectangle 3"/>
          <p:cNvSpPr>
            <a:spLocks noGrp="1"/>
          </p:cNvSpPr>
          <p:nvPr>
            <p:ph type="body" idx="4294967295"/>
          </p:nvPr>
        </p:nvSpPr>
        <p:spPr>
          <a:xfrm>
            <a:off x="304800" y="1554163"/>
            <a:ext cx="8839200" cy="4525962"/>
          </a:xfrm>
        </p:spPr>
        <p:txBody>
          <a:bodyPr/>
          <a:lstStyle/>
          <a:p>
            <a:pPr marL="460375" indent="-460375" eaLnBrk="1" hangingPunct="1">
              <a:lnSpc>
                <a:spcPct val="90000"/>
              </a:lnSpc>
              <a:buFont typeface="Wingdings 2" pitchFamily="-123" charset="2"/>
              <a:buNone/>
            </a:pPr>
            <a:r>
              <a:rPr lang="en-US" b="1" dirty="0">
                <a:solidFill>
                  <a:srgbClr val="3F3F3F"/>
                </a:solidFill>
                <a:latin typeface="Arial" pitchFamily="-123" charset="0"/>
              </a:rPr>
              <a:t>8. In a McKinsey study of four production data centers, what percent of servers were found to be zombies, running at or below average and peak utilization of </a:t>
            </a:r>
            <a:r>
              <a:rPr lang="en-US" b="1" dirty="0" smtClean="0">
                <a:solidFill>
                  <a:srgbClr val="3F3F3F"/>
                </a:solidFill>
                <a:latin typeface="Arial" pitchFamily="-123" charset="0"/>
              </a:rPr>
              <a:t>3%?</a:t>
            </a:r>
            <a:r>
              <a:rPr lang="en-US" dirty="0" smtClean="0">
                <a:solidFill>
                  <a:srgbClr val="3F3F3F"/>
                </a:solidFill>
                <a:latin typeface="Arial" pitchFamily="-123" charset="0"/>
              </a:rPr>
              <a:t> </a:t>
            </a:r>
            <a:endParaRPr lang="en-US" sz="2800" dirty="0" smtClean="0">
              <a:solidFill>
                <a:srgbClr val="3F3F3F"/>
              </a:solidFill>
              <a:latin typeface="Arial" pitchFamily="-123" charset="0"/>
            </a:endParaRPr>
          </a:p>
          <a:p>
            <a:pPr marL="37931725" lvl="1" indent="-37474525" eaLnBrk="1" hangingPunct="1">
              <a:lnSpc>
                <a:spcPct val="90000"/>
              </a:lnSpc>
              <a:spcAft>
                <a:spcPts val="600"/>
              </a:spcAft>
              <a:buFont typeface="Wingdings 2" pitchFamily="-123" charset="2"/>
              <a:buNone/>
            </a:pPr>
            <a:endParaRPr lang="en-US" dirty="0" smtClean="0">
              <a:solidFill>
                <a:srgbClr val="3F3F3F"/>
              </a:solidFill>
              <a:latin typeface="Arial" pitchFamily="-123" charset="0"/>
            </a:endParaRPr>
          </a:p>
          <a:p>
            <a:pPr marL="37931725" lvl="1" indent="-37474525" eaLnBrk="1" hangingPunct="1">
              <a:lnSpc>
                <a:spcPct val="90000"/>
              </a:lnSpc>
              <a:spcAft>
                <a:spcPts val="600"/>
              </a:spcAft>
              <a:buFont typeface="Wingdings 2" pitchFamily="-123" charset="2"/>
              <a:buNone/>
            </a:pPr>
            <a:r>
              <a:rPr lang="en-US" dirty="0" smtClean="0">
                <a:solidFill>
                  <a:srgbClr val="3F3F3F"/>
                </a:solidFill>
                <a:latin typeface="Arial" pitchFamily="-123" charset="0"/>
              </a:rPr>
              <a:t>A</a:t>
            </a:r>
            <a:r>
              <a:rPr lang="en-US" dirty="0">
                <a:solidFill>
                  <a:srgbClr val="3F3F3F"/>
                </a:solidFill>
                <a:latin typeface="Arial" pitchFamily="-123" charset="0"/>
              </a:rPr>
              <a:t>. 12 percent</a:t>
            </a:r>
            <a:r>
              <a:rPr lang="en-US"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B. 22 percent</a:t>
            </a:r>
            <a:r>
              <a:rPr lang="en-US"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C. 32 percent</a:t>
            </a:r>
            <a:r>
              <a:rPr lang="en-US"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D. 42 percent </a:t>
            </a:r>
            <a:r>
              <a:rPr lang="en-US" sz="2000" dirty="0">
                <a:solidFill>
                  <a:srgbClr val="3F3F3F"/>
                </a:solidFill>
                <a:latin typeface="Arial" pitchFamily="-123" charset="0"/>
              </a:rPr>
              <a:t>  </a:t>
            </a:r>
          </a:p>
          <a:p>
            <a:pPr eaLnBrk="1" hangingPunct="1">
              <a:lnSpc>
                <a:spcPct val="90000"/>
              </a:lnSpc>
              <a:buFont typeface="Wingdings 2" pitchFamily="-123" charset="2"/>
              <a:buNone/>
            </a:pPr>
            <a:endParaRPr lang="en-US" sz="2400" dirty="0">
              <a:solidFill>
                <a:srgbClr val="3F3F3F"/>
              </a:solidFill>
              <a:latin typeface="Arial" pitchFamily="-123" charset="0"/>
            </a:endParaRPr>
          </a:p>
          <a:p>
            <a:pPr eaLnBrk="1" hangingPunct="1">
              <a:lnSpc>
                <a:spcPct val="90000"/>
              </a:lnSpc>
              <a:buFont typeface="Wingdings 2" pitchFamily="-123" charset="2"/>
              <a:buNone/>
            </a:pPr>
            <a:endParaRPr lang="en-US" sz="2400" dirty="0"/>
          </a:p>
        </p:txBody>
      </p:sp>
    </p:spTree>
  </p:cSld>
  <p:clrMapOvr>
    <a:masterClrMapping/>
  </p:clrMapOvr>
  <p:transition spd="slow" advClick="0" advTm="10858">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5000"/>
                                  </p:stCondLst>
                                  <p:childTnLst>
                                    <p:animClr clrSpc="rgb">
                                      <p:cBhvr override="childStyle">
                                        <p:cTn id="6" dur="3000" fill="hold"/>
                                        <p:tgtEl>
                                          <p:spTgt spid="18434">
                                            <p:txEl>
                                              <p:pRg st="0" end="0"/>
                                            </p:txEl>
                                          </p:spTgt>
                                        </p:tgtEl>
                                        <p:attrNameLst>
                                          <p:attrName>style.color</p:attrName>
                                        </p:attrNameLst>
                                      </p:cBhvr>
                                      <p:to>
                                        <a:schemeClr val="hlink"/>
                                      </p:to>
                                    </p:animClr>
                                  </p:childTnLst>
                                </p:cTn>
                              </p:par>
                              <p:par>
                                <p:cTn id="7" presetID="3" presetClass="emph" presetSubtype="2" fill="hold" grpId="0" nodeType="withEffect">
                                  <p:stCondLst>
                                    <p:cond delay="5000"/>
                                  </p:stCondLst>
                                  <p:childTnLst>
                                    <p:animClr clrSpc="rgb">
                                      <p:cBhvr override="childStyle">
                                        <p:cTn id="8" dur="3000" fill="hold"/>
                                        <p:tgtEl>
                                          <p:spTgt spid="18434">
                                            <p:txEl>
                                              <p:pRg st="4" end="4"/>
                                            </p:txEl>
                                          </p:spTgt>
                                        </p:tgtEl>
                                        <p:attrNameLst>
                                          <p:attrName>style.color</p:attrName>
                                        </p:attrNameLst>
                                      </p:cBhvr>
                                      <p:to>
                                        <a:schemeClr va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7" name="Rectangle 2"/>
          <p:cNvSpPr>
            <a:spLocks noGrp="1"/>
          </p:cNvSpPr>
          <p:nvPr>
            <p:ph type="title" idx="4294967295"/>
          </p:nvPr>
        </p:nvSpPr>
        <p:spPr bwMode="auto">
          <a:xfrm>
            <a:off x="304800" y="38100"/>
            <a:ext cx="8686800" cy="838200"/>
          </a:xfrm>
          <a:noFill/>
        </p:spPr>
        <p:txBody>
          <a:bodyPr wrap="square" lIns="91440" tIns="45720" rIns="91440" bIns="45720" numCol="1" anchorCtr="0" compatLnSpc="1">
            <a:prstTxWarp prst="textNoShape">
              <a:avLst/>
            </a:prstTxWarp>
          </a:bodyPr>
          <a:lstStyle/>
          <a:p>
            <a:pPr eaLnBrk="1" hangingPunct="1"/>
            <a:r>
              <a:rPr lang="en-US" cap="none" dirty="0">
                <a:effectLst/>
              </a:rPr>
              <a:t>How’s Your Greening IT Knowledge?</a:t>
            </a:r>
          </a:p>
        </p:txBody>
      </p:sp>
      <p:sp>
        <p:nvSpPr>
          <p:cNvPr id="19458" name="Rectangle 3"/>
          <p:cNvSpPr>
            <a:spLocks noGrp="1"/>
          </p:cNvSpPr>
          <p:nvPr>
            <p:ph type="body" idx="4294967295"/>
          </p:nvPr>
        </p:nvSpPr>
        <p:spPr/>
        <p:txBody>
          <a:bodyPr/>
          <a:lstStyle/>
          <a:p>
            <a:pPr marL="460375" indent="-460375" eaLnBrk="1" hangingPunct="1">
              <a:lnSpc>
                <a:spcPct val="90000"/>
              </a:lnSpc>
              <a:buFont typeface="Wingdings 2" pitchFamily="-123" charset="2"/>
              <a:buNone/>
            </a:pPr>
            <a:r>
              <a:rPr lang="en-US" b="1" dirty="0">
                <a:solidFill>
                  <a:srgbClr val="3F3F3F"/>
                </a:solidFill>
                <a:latin typeface="Arial" pitchFamily="-123" charset="0"/>
              </a:rPr>
              <a:t>9. Increasing the temperature of your data center by a single degree can reduce your energy consumption by how much?</a:t>
            </a:r>
            <a:r>
              <a:rPr lang="en-US" dirty="0">
                <a:solidFill>
                  <a:srgbClr val="3F3F3F"/>
                </a:solidFill>
                <a:latin typeface="Arial" pitchFamily="-123" charset="0"/>
              </a:rPr>
              <a:t> </a:t>
            </a:r>
            <a:r>
              <a:rPr lang="en-US" sz="2800"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A. 1 to 2 percent</a:t>
            </a:r>
            <a:r>
              <a:rPr lang="en-US"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B. 2 to 3 percent</a:t>
            </a:r>
            <a:r>
              <a:rPr lang="en-US"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C. 3 to 4 percent</a:t>
            </a:r>
            <a:r>
              <a:rPr lang="en-US"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D. 4 to 5 percent </a:t>
            </a:r>
            <a:r>
              <a:rPr lang="en-US" sz="2400" dirty="0">
                <a:solidFill>
                  <a:srgbClr val="3F3F3F"/>
                </a:solidFill>
                <a:latin typeface="Arial" pitchFamily="-123" charset="0"/>
              </a:rPr>
              <a:t>  </a:t>
            </a:r>
          </a:p>
          <a:p>
            <a:pPr eaLnBrk="1" hangingPunct="1">
              <a:lnSpc>
                <a:spcPct val="90000"/>
              </a:lnSpc>
              <a:buFont typeface="Wingdings 2" pitchFamily="-123" charset="2"/>
              <a:buNone/>
            </a:pPr>
            <a:r>
              <a:rPr lang="en-US" sz="2400" dirty="0">
                <a:solidFill>
                  <a:srgbClr val="3F3F3F"/>
                </a:solidFill>
                <a:latin typeface="Arial" pitchFamily="-123" charset="0"/>
              </a:rPr>
              <a:t>  </a:t>
            </a:r>
          </a:p>
          <a:p>
            <a:pPr eaLnBrk="1" hangingPunct="1">
              <a:lnSpc>
                <a:spcPct val="90000"/>
              </a:lnSpc>
              <a:buFont typeface="Wingdings 2" pitchFamily="-123" charset="2"/>
              <a:buNone/>
            </a:pPr>
            <a:endParaRPr lang="en-US" sz="2400" dirty="0">
              <a:solidFill>
                <a:srgbClr val="3F3F3F"/>
              </a:solidFill>
              <a:latin typeface="Arial" pitchFamily="-123" charset="0"/>
            </a:endParaRPr>
          </a:p>
          <a:p>
            <a:pPr eaLnBrk="1" hangingPunct="1">
              <a:lnSpc>
                <a:spcPct val="90000"/>
              </a:lnSpc>
              <a:buFont typeface="Wingdings 2" pitchFamily="-123" charset="2"/>
              <a:buNone/>
            </a:pPr>
            <a:endParaRPr lang="en-US" sz="2400" dirty="0"/>
          </a:p>
        </p:txBody>
      </p:sp>
    </p:spTree>
  </p:cSld>
  <p:clrMapOvr>
    <a:masterClrMapping/>
  </p:clrMapOvr>
  <p:transition spd="slow" advClick="0" advTm="6465">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5000"/>
                                  </p:stCondLst>
                                  <p:childTnLst>
                                    <p:animClr clrSpc="rgb">
                                      <p:cBhvr override="childStyle">
                                        <p:cTn id="6" dur="3000" fill="hold"/>
                                        <p:tgtEl>
                                          <p:spTgt spid="19458">
                                            <p:txEl>
                                              <p:pRg st="0" end="0"/>
                                            </p:txEl>
                                          </p:spTgt>
                                        </p:tgtEl>
                                        <p:attrNameLst>
                                          <p:attrName>style.color</p:attrName>
                                        </p:attrNameLst>
                                      </p:cBhvr>
                                      <p:to>
                                        <a:schemeClr val="hlink"/>
                                      </p:to>
                                    </p:animClr>
                                  </p:childTnLst>
                                </p:cTn>
                              </p:par>
                              <p:par>
                                <p:cTn id="7" presetID="3" presetClass="emph" presetSubtype="2" fill="hold" grpId="0" nodeType="withEffect">
                                  <p:stCondLst>
                                    <p:cond delay="5000"/>
                                  </p:stCondLst>
                                  <p:childTnLst>
                                    <p:animClr clrSpc="rgb">
                                      <p:cBhvr override="childStyle">
                                        <p:cTn id="8" dur="3000" fill="hold"/>
                                        <p:tgtEl>
                                          <p:spTgt spid="19458">
                                            <p:txEl>
                                              <p:pRg st="4" end="4"/>
                                            </p:txEl>
                                          </p:spTgt>
                                        </p:tgtEl>
                                        <p:attrNameLst>
                                          <p:attrName>style.color</p:attrName>
                                        </p:attrNameLst>
                                      </p:cBhvr>
                                      <p:to>
                                        <a:schemeClr va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build="p"/>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bwMode="auto">
          <a:xfrm>
            <a:off x="304800" y="0"/>
            <a:ext cx="8686800" cy="838200"/>
          </a:xfrm>
          <a:noFill/>
        </p:spPr>
        <p:txBody>
          <a:bodyPr wrap="square" lIns="91440" tIns="45720" rIns="91440" bIns="45720" numCol="1" anchorCtr="0" compatLnSpc="1">
            <a:prstTxWarp prst="textNoShape">
              <a:avLst/>
            </a:prstTxWarp>
          </a:bodyPr>
          <a:lstStyle/>
          <a:p>
            <a:pPr eaLnBrk="1" hangingPunct="1"/>
            <a:r>
              <a:rPr lang="en-US" cap="none" dirty="0">
                <a:effectLst/>
              </a:rPr>
              <a:t>How’s Your Greening IT Knowledge?</a:t>
            </a:r>
          </a:p>
        </p:txBody>
      </p:sp>
      <p:sp>
        <p:nvSpPr>
          <p:cNvPr id="20482" name="Rectangle 3"/>
          <p:cNvSpPr>
            <a:spLocks noGrp="1"/>
          </p:cNvSpPr>
          <p:nvPr>
            <p:ph type="body" idx="4294967295"/>
          </p:nvPr>
        </p:nvSpPr>
        <p:spPr/>
        <p:txBody>
          <a:bodyPr/>
          <a:lstStyle/>
          <a:p>
            <a:pPr marL="798513" indent="-798513" eaLnBrk="1" hangingPunct="1">
              <a:lnSpc>
                <a:spcPct val="90000"/>
              </a:lnSpc>
              <a:buFont typeface="Wingdings 2" pitchFamily="-123" charset="2"/>
              <a:buNone/>
            </a:pPr>
            <a:r>
              <a:rPr lang="en-US" b="1" dirty="0">
                <a:solidFill>
                  <a:srgbClr val="3F3F3F"/>
                </a:solidFill>
                <a:latin typeface="Arial" pitchFamily="-123" charset="0"/>
              </a:rPr>
              <a:t>10.</a:t>
            </a:r>
            <a:r>
              <a:rPr lang="en-US" b="1" dirty="0" smtClean="0">
                <a:solidFill>
                  <a:srgbClr val="3F3F3F"/>
                </a:solidFill>
                <a:latin typeface="Arial" pitchFamily="-123" charset="0"/>
              </a:rPr>
              <a:t>  A </a:t>
            </a:r>
            <a:r>
              <a:rPr lang="en-US" b="1" dirty="0">
                <a:solidFill>
                  <a:srgbClr val="3F3F3F"/>
                </a:solidFill>
                <a:latin typeface="Arial" pitchFamily="-123" charset="0"/>
              </a:rPr>
              <a:t>PC running a screensaver uses on average more than 100W of power. How much electricity does that same PC use in sleep mode?</a:t>
            </a:r>
            <a:r>
              <a:rPr lang="en-US" dirty="0">
                <a:solidFill>
                  <a:srgbClr val="3F3F3F"/>
                </a:solidFill>
                <a:latin typeface="Arial" pitchFamily="-123" charset="0"/>
              </a:rPr>
              <a:t> </a:t>
            </a:r>
            <a:r>
              <a:rPr lang="en-US" sz="2800" dirty="0" smtClean="0">
                <a:solidFill>
                  <a:srgbClr val="3F3F3F"/>
                </a:solidFill>
                <a:latin typeface="Arial" pitchFamily="-123" charset="0"/>
              </a:rPr>
              <a:t> </a:t>
            </a:r>
          </a:p>
          <a:p>
            <a:pPr marL="38295072" lvl="1" indent="-37474525" eaLnBrk="1" hangingPunct="1">
              <a:lnSpc>
                <a:spcPct val="90000"/>
              </a:lnSpc>
              <a:spcAft>
                <a:spcPts val="600"/>
              </a:spcAft>
              <a:buFont typeface="Wingdings 2" pitchFamily="-123" charset="2"/>
              <a:buNone/>
              <a:tabLst>
                <a:tab pos="109538" algn="l"/>
                <a:tab pos="460375" algn="l"/>
              </a:tabLst>
            </a:pPr>
            <a:r>
              <a:rPr lang="en-US" dirty="0">
                <a:solidFill>
                  <a:srgbClr val="3F3F3F"/>
                </a:solidFill>
                <a:latin typeface="Arial" pitchFamily="-123" charset="0"/>
              </a:rPr>
              <a:t>A.</a:t>
            </a:r>
            <a:r>
              <a:rPr lang="en-US" dirty="0" smtClean="0">
                <a:solidFill>
                  <a:srgbClr val="3F3F3F"/>
                </a:solidFill>
                <a:latin typeface="Arial" pitchFamily="-123" charset="0"/>
              </a:rPr>
              <a:t>   5W</a:t>
            </a:r>
          </a:p>
          <a:p>
            <a:pPr marL="38295072" lvl="1" indent="-37474525" eaLnBrk="1" hangingPunct="1">
              <a:lnSpc>
                <a:spcPct val="90000"/>
              </a:lnSpc>
              <a:spcAft>
                <a:spcPts val="600"/>
              </a:spcAft>
              <a:buFont typeface="Wingdings 2" pitchFamily="-123" charset="2"/>
              <a:buNone/>
              <a:tabLst>
                <a:tab pos="109538" algn="l"/>
                <a:tab pos="460375" algn="l"/>
              </a:tabLst>
            </a:pPr>
            <a:r>
              <a:rPr lang="en-US" dirty="0">
                <a:solidFill>
                  <a:srgbClr val="3F3F3F"/>
                </a:solidFill>
                <a:latin typeface="Arial" pitchFamily="-123" charset="0"/>
              </a:rPr>
              <a:t>B. </a:t>
            </a:r>
            <a:r>
              <a:rPr lang="en-US" dirty="0" smtClean="0">
                <a:solidFill>
                  <a:srgbClr val="3F3F3F"/>
                </a:solidFill>
                <a:latin typeface="Arial" pitchFamily="-123" charset="0"/>
              </a:rPr>
              <a:t>10W</a:t>
            </a:r>
          </a:p>
          <a:p>
            <a:pPr marL="38295072" lvl="1" indent="-37474525" eaLnBrk="1" hangingPunct="1">
              <a:lnSpc>
                <a:spcPct val="90000"/>
              </a:lnSpc>
              <a:spcAft>
                <a:spcPts val="600"/>
              </a:spcAft>
              <a:buFont typeface="Wingdings 2" pitchFamily="-123" charset="2"/>
              <a:buNone/>
              <a:tabLst>
                <a:tab pos="109538" algn="l"/>
                <a:tab pos="460375" algn="l"/>
              </a:tabLst>
            </a:pPr>
            <a:r>
              <a:rPr lang="en-US" dirty="0" smtClean="0">
                <a:solidFill>
                  <a:srgbClr val="3F3F3F"/>
                </a:solidFill>
                <a:latin typeface="Arial" pitchFamily="-123" charset="0"/>
              </a:rPr>
              <a:t>C</a:t>
            </a:r>
            <a:r>
              <a:rPr lang="en-US" dirty="0">
                <a:solidFill>
                  <a:srgbClr val="3F3F3F"/>
                </a:solidFill>
                <a:latin typeface="Arial" pitchFamily="-123" charset="0"/>
              </a:rPr>
              <a:t>. </a:t>
            </a:r>
            <a:r>
              <a:rPr lang="en-US" dirty="0" smtClean="0">
                <a:solidFill>
                  <a:srgbClr val="3F3F3F"/>
                </a:solidFill>
                <a:latin typeface="Arial" pitchFamily="-123" charset="0"/>
              </a:rPr>
              <a:t>20W</a:t>
            </a:r>
          </a:p>
          <a:p>
            <a:pPr marL="38295072" lvl="1" indent="-37474525" eaLnBrk="1" hangingPunct="1">
              <a:lnSpc>
                <a:spcPct val="90000"/>
              </a:lnSpc>
              <a:spcAft>
                <a:spcPts val="600"/>
              </a:spcAft>
              <a:buFont typeface="Wingdings 2" pitchFamily="-123" charset="2"/>
              <a:buNone/>
              <a:tabLst>
                <a:tab pos="109538" algn="l"/>
                <a:tab pos="460375" algn="l"/>
              </a:tabLst>
            </a:pPr>
            <a:r>
              <a:rPr lang="en-US" dirty="0">
                <a:solidFill>
                  <a:srgbClr val="3F3F3F"/>
                </a:solidFill>
                <a:latin typeface="Arial" pitchFamily="-123" charset="0"/>
              </a:rPr>
              <a:t>D. </a:t>
            </a:r>
            <a:r>
              <a:rPr lang="en-US" dirty="0" smtClean="0">
                <a:solidFill>
                  <a:srgbClr val="3F3F3F"/>
                </a:solidFill>
                <a:latin typeface="Arial" pitchFamily="-123" charset="0"/>
              </a:rPr>
              <a:t>30W</a:t>
            </a:r>
            <a:r>
              <a:rPr lang="en-US" sz="2400" dirty="0" smtClean="0">
                <a:solidFill>
                  <a:srgbClr val="3F3F3F"/>
                </a:solidFill>
                <a:latin typeface="Arial" pitchFamily="-123" charset="0"/>
              </a:rPr>
              <a:t> </a:t>
            </a:r>
            <a:r>
              <a:rPr lang="en-US" sz="2400" dirty="0">
                <a:solidFill>
                  <a:srgbClr val="3F3F3F"/>
                </a:solidFill>
                <a:latin typeface="Arial" pitchFamily="-123" charset="0"/>
              </a:rPr>
              <a:t> </a:t>
            </a:r>
          </a:p>
          <a:p>
            <a:pPr eaLnBrk="1" hangingPunct="1">
              <a:lnSpc>
                <a:spcPct val="90000"/>
              </a:lnSpc>
              <a:buFont typeface="Wingdings 2" pitchFamily="-123" charset="2"/>
              <a:buNone/>
            </a:pPr>
            <a:endParaRPr lang="en-US" sz="2400" dirty="0">
              <a:solidFill>
                <a:srgbClr val="3F3F3F"/>
              </a:solidFill>
              <a:latin typeface="Arial" pitchFamily="-123" charset="0"/>
            </a:endParaRPr>
          </a:p>
          <a:p>
            <a:pPr eaLnBrk="1" hangingPunct="1">
              <a:lnSpc>
                <a:spcPct val="90000"/>
              </a:lnSpc>
              <a:buFont typeface="Wingdings 2" pitchFamily="-123" charset="2"/>
              <a:buNone/>
            </a:pPr>
            <a:endParaRPr lang="en-US" sz="2400" dirty="0">
              <a:solidFill>
                <a:srgbClr val="3F3F3F"/>
              </a:solidFill>
              <a:latin typeface="Arial" pitchFamily="-123" charset="0"/>
            </a:endParaRPr>
          </a:p>
          <a:p>
            <a:pPr eaLnBrk="1" hangingPunct="1">
              <a:lnSpc>
                <a:spcPct val="90000"/>
              </a:lnSpc>
              <a:buFont typeface="Wingdings 2" pitchFamily="-123" charset="2"/>
              <a:buNone/>
            </a:pPr>
            <a:endParaRPr lang="en-US" sz="2400" dirty="0"/>
          </a:p>
        </p:txBody>
      </p:sp>
    </p:spTree>
  </p:cSld>
  <p:clrMapOvr>
    <a:masterClrMapping/>
  </p:clrMapOvr>
  <p:transition spd="slow" advClick="0" advTm="500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5000"/>
                                  </p:stCondLst>
                                  <p:childTnLst>
                                    <p:animClr clrSpc="rgb">
                                      <p:cBhvr override="childStyle">
                                        <p:cTn id="6" dur="3000" fill="hold"/>
                                        <p:tgtEl>
                                          <p:spTgt spid="20482">
                                            <p:txEl>
                                              <p:pRg st="0" end="0"/>
                                            </p:txEl>
                                          </p:spTgt>
                                        </p:tgtEl>
                                        <p:attrNameLst>
                                          <p:attrName>style.color</p:attrName>
                                        </p:attrNameLst>
                                      </p:cBhvr>
                                      <p:to>
                                        <a:schemeClr val="hlink"/>
                                      </p:to>
                                    </p:animClr>
                                  </p:childTnLst>
                                </p:cTn>
                              </p:par>
                              <p:par>
                                <p:cTn id="7" presetID="3" presetClass="emph" presetSubtype="2" fill="hold" grpId="0" nodeType="withEffect">
                                  <p:stCondLst>
                                    <p:cond delay="5000"/>
                                  </p:stCondLst>
                                  <p:childTnLst>
                                    <p:animClr clrSpc="rgb">
                                      <p:cBhvr override="childStyle">
                                        <p:cTn id="8" dur="3000" fill="hold"/>
                                        <p:tgtEl>
                                          <p:spTgt spid="20482">
                                            <p:txEl>
                                              <p:pRg st="2" end="2"/>
                                            </p:txEl>
                                          </p:spTgt>
                                        </p:tgtEl>
                                        <p:attrNameLst>
                                          <p:attrName>style.color</p:attrName>
                                        </p:attrNameLst>
                                      </p:cBhvr>
                                      <p:to>
                                        <a:schemeClr va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build="p"/>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28676"/>
            <a:ext cx="7772400" cy="1847850"/>
          </a:xfrm>
        </p:spPr>
        <p:txBody>
          <a:bodyPr>
            <a:normAutofit fontScale="90000"/>
          </a:bodyPr>
          <a:lstStyle/>
          <a:p>
            <a:pPr eaLnBrk="1" fontAlgn="auto" hangingPunct="1">
              <a:spcAft>
                <a:spcPts val="0"/>
              </a:spcAft>
              <a:defRPr/>
            </a:pPr>
            <a:r>
              <a:rPr lang="en-US" sz="2667" dirty="0" smtClean="0">
                <a:ea typeface="+mj-ea"/>
                <a:cs typeface="+mj-cs"/>
              </a:rPr>
              <a:t>What's Your Carbon Footprint? </a:t>
            </a:r>
            <a:br>
              <a:rPr lang="en-US" sz="2667" dirty="0" smtClean="0">
                <a:ea typeface="+mj-ea"/>
                <a:cs typeface="+mj-cs"/>
              </a:rPr>
            </a:br>
            <a:r>
              <a:rPr lang="en-US" sz="4000" dirty="0" smtClean="0">
                <a:solidFill>
                  <a:srgbClr val="008000"/>
                </a:solidFill>
                <a:ea typeface="+mj-ea"/>
                <a:cs typeface="+mj-cs"/>
              </a:rPr>
              <a:t>Sustainability and Green IT: Initiatives That Make a Difference</a:t>
            </a:r>
            <a:endParaRPr lang="en-US" sz="4000" dirty="0">
              <a:solidFill>
                <a:srgbClr val="008000"/>
              </a:solidFill>
              <a:ea typeface="+mj-ea"/>
              <a:cs typeface="+mj-cs"/>
            </a:endParaRPr>
          </a:p>
        </p:txBody>
      </p:sp>
      <p:sp>
        <p:nvSpPr>
          <p:cNvPr id="21506" name="Subtitle 2"/>
          <p:cNvSpPr>
            <a:spLocks noGrp="1"/>
          </p:cNvSpPr>
          <p:nvPr>
            <p:ph type="subTitle" idx="1"/>
          </p:nvPr>
        </p:nvSpPr>
        <p:spPr>
          <a:xfrm>
            <a:off x="1371600" y="3886200"/>
            <a:ext cx="6400800" cy="2590800"/>
          </a:xfrm>
        </p:spPr>
        <p:txBody>
          <a:bodyPr/>
          <a:lstStyle/>
          <a:p>
            <a:pPr eaLnBrk="1" hangingPunct="1">
              <a:lnSpc>
                <a:spcPct val="80000"/>
              </a:lnSpc>
            </a:pPr>
            <a:r>
              <a:rPr lang="en-US" sz="2200" dirty="0" smtClean="0">
                <a:solidFill>
                  <a:srgbClr val="443329"/>
                </a:solidFill>
              </a:rPr>
              <a:t>Dr. Linda </a:t>
            </a:r>
            <a:r>
              <a:rPr lang="en-US" sz="2200" dirty="0" err="1" smtClean="0">
                <a:solidFill>
                  <a:srgbClr val="443329"/>
                </a:solidFill>
              </a:rPr>
              <a:t>Croll</a:t>
            </a:r>
            <a:r>
              <a:rPr lang="en-US" sz="2200" dirty="0" smtClean="0">
                <a:solidFill>
                  <a:srgbClr val="443329"/>
                </a:solidFill>
              </a:rPr>
              <a:t> Howell</a:t>
            </a:r>
          </a:p>
          <a:p>
            <a:pPr eaLnBrk="1" hangingPunct="1">
              <a:lnSpc>
                <a:spcPct val="80000"/>
              </a:lnSpc>
            </a:pPr>
            <a:r>
              <a:rPr lang="en-US" sz="2200" dirty="0" smtClean="0">
                <a:solidFill>
                  <a:srgbClr val="443329"/>
                </a:solidFill>
              </a:rPr>
              <a:t>Director, Strategic Planning &amp; Org Effectiveness</a:t>
            </a:r>
          </a:p>
          <a:p>
            <a:pPr eaLnBrk="1" hangingPunct="1">
              <a:lnSpc>
                <a:spcPct val="80000"/>
              </a:lnSpc>
            </a:pPr>
            <a:r>
              <a:rPr lang="en-US" sz="2200" dirty="0" smtClean="0">
                <a:solidFill>
                  <a:srgbClr val="443329"/>
                </a:solidFill>
              </a:rPr>
              <a:t>Cornell University</a:t>
            </a:r>
          </a:p>
          <a:p>
            <a:pPr eaLnBrk="1" hangingPunct="1">
              <a:lnSpc>
                <a:spcPct val="80000"/>
              </a:lnSpc>
            </a:pPr>
            <a:endParaRPr lang="en-US" sz="2200" dirty="0" smtClean="0">
              <a:solidFill>
                <a:srgbClr val="443329"/>
              </a:solidFill>
            </a:endParaRPr>
          </a:p>
          <a:p>
            <a:pPr eaLnBrk="1" hangingPunct="1">
              <a:lnSpc>
                <a:spcPct val="80000"/>
              </a:lnSpc>
            </a:pPr>
            <a:r>
              <a:rPr lang="en-US" sz="2200" dirty="0" smtClean="0">
                <a:solidFill>
                  <a:srgbClr val="443329"/>
                </a:solidFill>
              </a:rPr>
              <a:t>Dr. David Todd</a:t>
            </a:r>
          </a:p>
          <a:p>
            <a:pPr eaLnBrk="1" hangingPunct="1">
              <a:lnSpc>
                <a:spcPct val="80000"/>
              </a:lnSpc>
            </a:pPr>
            <a:r>
              <a:rPr lang="en-US" sz="2200" dirty="0" smtClean="0">
                <a:solidFill>
                  <a:srgbClr val="443329"/>
                </a:solidFill>
              </a:rPr>
              <a:t>Associate VP &amp; CIO</a:t>
            </a:r>
          </a:p>
          <a:p>
            <a:pPr eaLnBrk="1" hangingPunct="1">
              <a:lnSpc>
                <a:spcPct val="80000"/>
              </a:lnSpc>
            </a:pPr>
            <a:r>
              <a:rPr lang="en-US" sz="2200" dirty="0" smtClean="0">
                <a:solidFill>
                  <a:srgbClr val="443329"/>
                </a:solidFill>
              </a:rPr>
              <a:t>University of Vermont</a:t>
            </a:r>
          </a:p>
        </p:txBody>
      </p:sp>
      <p:pic>
        <p:nvPicPr>
          <p:cNvPr id="21507" name="Picture 4" descr="N1.png"/>
          <p:cNvPicPr>
            <a:picLocks noChangeAspect="1"/>
          </p:cNvPicPr>
          <p:nvPr/>
        </p:nvPicPr>
        <p:blipFill>
          <a:blip r:embed="rId3"/>
          <a:srcRect/>
          <a:stretch>
            <a:fillRect/>
          </a:stretch>
        </p:blipFill>
        <p:spPr bwMode="auto">
          <a:xfrm>
            <a:off x="6985000" y="6434138"/>
            <a:ext cx="2159000" cy="423862"/>
          </a:xfrm>
          <a:prstGeom prst="rect">
            <a:avLst/>
          </a:prstGeom>
          <a:noFill/>
          <a:ln w="9525">
            <a:noFill/>
            <a:miter lim="800000"/>
            <a:headEnd/>
            <a:tailEnd/>
          </a:ln>
        </p:spPr>
      </p:pic>
    </p:spTree>
  </p:cSld>
  <p:clrMapOvr>
    <a:masterClrMapping/>
  </p:clrMapOvr>
  <p:transition spd="slow" advClick="0" advTm="5000">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
            <a:ext cx="8686800" cy="838200"/>
          </a:xfrm>
        </p:spPr>
        <p:txBody>
          <a:bodyPr/>
          <a:lstStyle/>
          <a:p>
            <a:pPr eaLnBrk="1" fontAlgn="auto" hangingPunct="1">
              <a:spcAft>
                <a:spcPts val="0"/>
              </a:spcAft>
              <a:defRPr/>
            </a:pPr>
            <a:r>
              <a:rPr lang="en-US" dirty="0" smtClean="0">
                <a:ea typeface="+mj-ea"/>
                <a:cs typeface="+mj-cs"/>
              </a:rPr>
              <a:t>Outline</a:t>
            </a:r>
            <a:endParaRPr lang="en-US" dirty="0">
              <a:ea typeface="+mj-ea"/>
              <a:cs typeface="+mj-cs"/>
            </a:endParaRPr>
          </a:p>
        </p:txBody>
      </p:sp>
      <p:sp>
        <p:nvSpPr>
          <p:cNvPr id="3" name="Content Placeholder 2"/>
          <p:cNvSpPr>
            <a:spLocks noGrp="1"/>
          </p:cNvSpPr>
          <p:nvPr>
            <p:ph idx="1"/>
          </p:nvPr>
        </p:nvSpPr>
        <p:spPr/>
        <p:txBody>
          <a:bodyPr>
            <a:normAutofit/>
          </a:bodyPr>
          <a:lstStyle/>
          <a:p>
            <a:pPr eaLnBrk="1" fontAlgn="auto" hangingPunct="1">
              <a:spcAft>
                <a:spcPts val="0"/>
              </a:spcAft>
              <a:buFont typeface="Wingdings 2"/>
              <a:buChar char=""/>
              <a:defRPr/>
            </a:pPr>
            <a:r>
              <a:rPr lang="en-US" dirty="0" smtClean="0">
                <a:ea typeface="+mn-ea"/>
                <a:cs typeface="+mn-cs"/>
              </a:rPr>
              <a:t>Concepts</a:t>
            </a:r>
          </a:p>
          <a:p>
            <a:pPr lvl="1" eaLnBrk="1" fontAlgn="auto" hangingPunct="1">
              <a:spcAft>
                <a:spcPts val="0"/>
              </a:spcAft>
              <a:buFont typeface="Wingdings 2"/>
              <a:buChar char=""/>
              <a:defRPr/>
            </a:pPr>
            <a:r>
              <a:rPr lang="en-US" dirty="0" smtClean="0">
                <a:ea typeface="+mn-ea"/>
              </a:rPr>
              <a:t>“Carbon footprint”</a:t>
            </a:r>
          </a:p>
          <a:p>
            <a:pPr eaLnBrk="1" fontAlgn="auto" hangingPunct="1">
              <a:spcAft>
                <a:spcPts val="0"/>
              </a:spcAft>
              <a:buFont typeface="Wingdings 2"/>
              <a:buChar char=""/>
              <a:defRPr/>
            </a:pPr>
            <a:r>
              <a:rPr lang="en-US" dirty="0" smtClean="0">
                <a:ea typeface="+mn-ea"/>
                <a:cs typeface="+mn-cs"/>
              </a:rPr>
              <a:t>Initiatives</a:t>
            </a:r>
          </a:p>
          <a:p>
            <a:pPr lvl="1" eaLnBrk="1" fontAlgn="auto" hangingPunct="1">
              <a:spcAft>
                <a:spcPts val="0"/>
              </a:spcAft>
              <a:buFont typeface="Wingdings 2"/>
              <a:buChar char=""/>
              <a:defRPr/>
            </a:pPr>
            <a:r>
              <a:rPr lang="en-US" dirty="0" smtClean="0">
                <a:ea typeface="+mn-ea"/>
              </a:rPr>
              <a:t>International</a:t>
            </a:r>
          </a:p>
          <a:p>
            <a:pPr lvl="1" eaLnBrk="1" fontAlgn="auto" hangingPunct="1">
              <a:spcAft>
                <a:spcPts val="0"/>
              </a:spcAft>
              <a:buFont typeface="Wingdings 2"/>
              <a:buChar char=""/>
              <a:defRPr/>
            </a:pPr>
            <a:r>
              <a:rPr lang="en-US" dirty="0" smtClean="0">
                <a:ea typeface="+mn-ea"/>
              </a:rPr>
              <a:t>National</a:t>
            </a:r>
          </a:p>
          <a:p>
            <a:pPr lvl="1" eaLnBrk="1" fontAlgn="auto" hangingPunct="1">
              <a:spcAft>
                <a:spcPts val="0"/>
              </a:spcAft>
              <a:buFont typeface="Wingdings 2"/>
              <a:buChar char=""/>
              <a:defRPr/>
            </a:pPr>
            <a:r>
              <a:rPr lang="en-US" dirty="0" smtClean="0">
                <a:ea typeface="+mn-ea"/>
              </a:rPr>
              <a:t>Higher education</a:t>
            </a:r>
          </a:p>
          <a:p>
            <a:pPr eaLnBrk="1" fontAlgn="auto" hangingPunct="1">
              <a:spcAft>
                <a:spcPts val="0"/>
              </a:spcAft>
              <a:buFont typeface="Wingdings 2"/>
              <a:buChar char=""/>
              <a:defRPr/>
            </a:pPr>
            <a:r>
              <a:rPr lang="en-US" dirty="0" smtClean="0">
                <a:ea typeface="+mn-ea"/>
                <a:cs typeface="+mn-cs"/>
              </a:rPr>
              <a:t>Higher </a:t>
            </a:r>
            <a:r>
              <a:rPr lang="en-US" dirty="0" err="1" smtClean="0">
                <a:ea typeface="+mn-ea"/>
                <a:cs typeface="+mn-cs"/>
              </a:rPr>
              <a:t>ed</a:t>
            </a:r>
            <a:r>
              <a:rPr lang="en-US" dirty="0" smtClean="0">
                <a:ea typeface="+mn-ea"/>
                <a:cs typeface="+mn-cs"/>
              </a:rPr>
              <a:t> initiatives</a:t>
            </a:r>
          </a:p>
          <a:p>
            <a:pPr eaLnBrk="1" fontAlgn="auto" hangingPunct="1">
              <a:spcAft>
                <a:spcPts val="0"/>
              </a:spcAft>
              <a:buFont typeface="Wingdings 2"/>
              <a:buChar char=""/>
              <a:defRPr/>
            </a:pPr>
            <a:r>
              <a:rPr lang="en-US" dirty="0" smtClean="0">
                <a:ea typeface="+mn-ea"/>
                <a:cs typeface="+mn-cs"/>
              </a:rPr>
              <a:t>Opportunities for us in IT</a:t>
            </a:r>
          </a:p>
          <a:p>
            <a:pPr eaLnBrk="1" fontAlgn="auto" hangingPunct="1">
              <a:spcAft>
                <a:spcPts val="0"/>
              </a:spcAft>
              <a:buFont typeface="Wingdings 2"/>
              <a:buChar char=""/>
              <a:defRPr/>
            </a:pPr>
            <a:endParaRPr lang="en-US" dirty="0">
              <a:ea typeface="+mn-ea"/>
              <a:cs typeface="+mn-cs"/>
            </a:endParaRPr>
          </a:p>
        </p:txBody>
      </p:sp>
      <p:sp>
        <p:nvSpPr>
          <p:cNvPr id="4" name="Slide Number Placeholder 3"/>
          <p:cNvSpPr>
            <a:spLocks noGrp="1"/>
          </p:cNvSpPr>
          <p:nvPr>
            <p:ph type="sldNum" sz="quarter" idx="12"/>
          </p:nvPr>
        </p:nvSpPr>
        <p:spPr/>
        <p:txBody>
          <a:bodyPr/>
          <a:lstStyle/>
          <a:p>
            <a:pPr>
              <a:defRPr/>
            </a:pPr>
            <a:fld id="{D6855BB9-9FE7-4379-B26D-EB7850D8F850}" type="slidenum">
              <a:rPr lang="en-US"/>
              <a:pPr>
                <a:defRPr/>
              </a:pPr>
              <a:t>14</a:t>
            </a:fld>
            <a:endParaRPr lang="en-US"/>
          </a:p>
        </p:txBody>
      </p:sp>
    </p:spTree>
  </p:cSld>
  <p:clrMapOvr>
    <a:masterClrMapping/>
  </p:clrMapOvr>
  <p:transition spd="slow" advClick="0" advTm="5000">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38100"/>
            <a:ext cx="8686800" cy="838200"/>
          </a:xfrm>
        </p:spPr>
        <p:txBody>
          <a:bodyPr/>
          <a:lstStyle/>
          <a:p>
            <a:r>
              <a:rPr lang="en-US" dirty="0" smtClean="0"/>
              <a:t>How we got here …</a:t>
            </a:r>
            <a:endParaRPr lang="en-US" dirty="0"/>
          </a:p>
        </p:txBody>
      </p:sp>
      <p:sp>
        <p:nvSpPr>
          <p:cNvPr id="3" name="Content Placeholder 2"/>
          <p:cNvSpPr>
            <a:spLocks noGrp="1"/>
          </p:cNvSpPr>
          <p:nvPr>
            <p:ph idx="1"/>
          </p:nvPr>
        </p:nvSpPr>
        <p:spPr/>
        <p:txBody>
          <a:bodyPr/>
          <a:lstStyle/>
          <a:p>
            <a:r>
              <a:rPr lang="en-US" dirty="0" smtClean="0"/>
              <a:t>EDUCAUSE-sponsored “IT Greening and Sustainability”  Summit, UMD, Nov, 2008</a:t>
            </a:r>
          </a:p>
          <a:p>
            <a:r>
              <a:rPr lang="en-US" dirty="0" smtClean="0"/>
              <a:t>~40 participants</a:t>
            </a:r>
          </a:p>
          <a:p>
            <a:r>
              <a:rPr lang="en-US" dirty="0" smtClean="0"/>
              <a:t>Presentations, discussion, small team project work</a:t>
            </a:r>
          </a:p>
          <a:p>
            <a:r>
              <a:rPr lang="en-US" dirty="0" smtClean="0"/>
              <a:t>Joyce Dickerson, Stanford, moderating “Sustain” listserv (see refs)</a:t>
            </a:r>
            <a:endParaRPr lang="en-US" dirty="0"/>
          </a:p>
        </p:txBody>
      </p:sp>
      <p:sp>
        <p:nvSpPr>
          <p:cNvPr id="4" name="Slide Number Placeholder 3"/>
          <p:cNvSpPr>
            <a:spLocks noGrp="1"/>
          </p:cNvSpPr>
          <p:nvPr>
            <p:ph type="sldNum" sz="quarter" idx="12"/>
          </p:nvPr>
        </p:nvSpPr>
        <p:spPr/>
        <p:txBody>
          <a:bodyPr/>
          <a:lstStyle/>
          <a:p>
            <a:pPr>
              <a:defRPr/>
            </a:pPr>
            <a:fld id="{E83F954C-21A0-4504-8A16-75E26FA29ADC}" type="slidenum">
              <a:rPr lang="en-US" smtClean="0"/>
              <a:pPr>
                <a:defRPr/>
              </a:pPr>
              <a:t>15</a:t>
            </a:fld>
            <a:endParaRPr lang="en-US"/>
          </a:p>
        </p:txBody>
      </p:sp>
    </p:spTree>
  </p:cSld>
  <p:clrMapOvr>
    <a:masterClrMapping/>
  </p:clrMapOvr>
  <p:transition spd="slow" advClick="0" advTm="5000">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
            <a:ext cx="8686800" cy="838200"/>
          </a:xfrm>
        </p:spPr>
        <p:txBody>
          <a:bodyPr/>
          <a:lstStyle/>
          <a:p>
            <a:pPr eaLnBrk="1" fontAlgn="auto" hangingPunct="1">
              <a:spcAft>
                <a:spcPts val="0"/>
              </a:spcAft>
              <a:defRPr/>
            </a:pPr>
            <a:r>
              <a:rPr lang="en-US" dirty="0" smtClean="0">
                <a:ea typeface="+mj-ea"/>
                <a:cs typeface="+mj-cs"/>
              </a:rPr>
              <a:t>Carbon footprint – what is it?</a:t>
            </a:r>
            <a:endParaRPr lang="en-US" dirty="0">
              <a:ea typeface="+mj-ea"/>
              <a:cs typeface="+mj-cs"/>
            </a:endParaRPr>
          </a:p>
        </p:txBody>
      </p:sp>
      <p:sp>
        <p:nvSpPr>
          <p:cNvPr id="3" name="Content Placeholder 2"/>
          <p:cNvSpPr>
            <a:spLocks noGrp="1"/>
          </p:cNvSpPr>
          <p:nvPr>
            <p:ph idx="1"/>
          </p:nvPr>
        </p:nvSpPr>
        <p:spPr/>
        <p:txBody>
          <a:bodyPr>
            <a:normAutofit lnSpcReduction="10000"/>
          </a:bodyPr>
          <a:lstStyle/>
          <a:p>
            <a:pPr eaLnBrk="1" fontAlgn="auto" hangingPunct="1">
              <a:spcAft>
                <a:spcPts val="0"/>
              </a:spcAft>
              <a:buFont typeface="Wingdings 2"/>
              <a:buNone/>
              <a:defRPr/>
            </a:pPr>
            <a:r>
              <a:rPr lang="en-US" dirty="0" smtClean="0">
                <a:ea typeface="+mn-ea"/>
                <a:cs typeface="+mn-cs"/>
              </a:rPr>
              <a:t>	A </a:t>
            </a:r>
            <a:r>
              <a:rPr lang="en-US" b="1" dirty="0" smtClean="0">
                <a:ea typeface="+mn-ea"/>
                <a:cs typeface="+mn-cs"/>
              </a:rPr>
              <a:t>carbon footprint</a:t>
            </a:r>
            <a:r>
              <a:rPr lang="en-US" dirty="0" smtClean="0">
                <a:ea typeface="+mn-ea"/>
                <a:cs typeface="+mn-cs"/>
              </a:rPr>
              <a:t> is “the total set of GHG (greenhouse gas) emissions caused directly and indirectly by an individual, organization, event or product” (UK Carbon Trust 2008)</a:t>
            </a:r>
          </a:p>
          <a:p>
            <a:pPr eaLnBrk="1" fontAlgn="auto" hangingPunct="1">
              <a:spcAft>
                <a:spcPts val="0"/>
              </a:spcAft>
              <a:buFont typeface="Wingdings 2"/>
              <a:buNone/>
              <a:defRPr/>
            </a:pPr>
            <a:endParaRPr lang="en-US" dirty="0" smtClean="0">
              <a:ea typeface="+mn-ea"/>
              <a:cs typeface="+mn-cs"/>
            </a:endParaRPr>
          </a:p>
          <a:p>
            <a:pPr eaLnBrk="1" fontAlgn="auto" hangingPunct="1">
              <a:spcAft>
                <a:spcPts val="0"/>
              </a:spcAft>
              <a:buFont typeface="Wingdings 2"/>
              <a:buNone/>
              <a:defRPr/>
            </a:pPr>
            <a:r>
              <a:rPr lang="en-US" dirty="0" smtClean="0">
                <a:ea typeface="+mn-ea"/>
                <a:cs typeface="+mn-cs"/>
              </a:rPr>
              <a:t>	</a:t>
            </a:r>
            <a:r>
              <a:rPr lang="en-US" b="1" dirty="0" smtClean="0">
                <a:ea typeface="+mn-ea"/>
                <a:cs typeface="+mn-cs"/>
              </a:rPr>
              <a:t>Carbon offsets </a:t>
            </a:r>
            <a:r>
              <a:rPr lang="en-US" dirty="0" smtClean="0">
                <a:ea typeface="+mn-ea"/>
                <a:cs typeface="+mn-cs"/>
              </a:rPr>
              <a:t>are the mitigation of carbon emissions through the development of alternative projects such as solar or wind energy or reforestation.</a:t>
            </a:r>
            <a:endParaRPr lang="en-US" dirty="0">
              <a:ea typeface="+mn-ea"/>
              <a:cs typeface="+mn-cs"/>
            </a:endParaRPr>
          </a:p>
        </p:txBody>
      </p:sp>
      <p:sp>
        <p:nvSpPr>
          <p:cNvPr id="4" name="Slide Number Placeholder 3"/>
          <p:cNvSpPr>
            <a:spLocks noGrp="1"/>
          </p:cNvSpPr>
          <p:nvPr>
            <p:ph type="sldNum" sz="quarter" idx="12"/>
          </p:nvPr>
        </p:nvSpPr>
        <p:spPr/>
        <p:txBody>
          <a:bodyPr/>
          <a:lstStyle/>
          <a:p>
            <a:pPr>
              <a:defRPr/>
            </a:pPr>
            <a:fld id="{9423796E-0A0A-466E-9AFC-A83A996BAEB7}" type="slidenum">
              <a:rPr lang="en-US"/>
              <a:pPr>
                <a:defRPr/>
              </a:pPr>
              <a:t>16</a:t>
            </a:fld>
            <a:endParaRPr lang="en-US"/>
          </a:p>
        </p:txBody>
      </p:sp>
    </p:spTree>
  </p:cSld>
  <p:clrMapOvr>
    <a:masterClrMapping/>
  </p:clrMapOvr>
  <p:transition spd="slow" advClick="0" advTm="5000">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
            <a:ext cx="8686800" cy="838200"/>
          </a:xfrm>
        </p:spPr>
        <p:txBody>
          <a:bodyPr/>
          <a:lstStyle/>
          <a:p>
            <a:pPr eaLnBrk="1" fontAlgn="auto" hangingPunct="1">
              <a:spcAft>
                <a:spcPts val="0"/>
              </a:spcAft>
              <a:defRPr/>
            </a:pPr>
            <a:r>
              <a:rPr lang="en-US" dirty="0" smtClean="0">
                <a:ea typeface="+mj-ea"/>
                <a:cs typeface="+mj-cs"/>
              </a:rPr>
              <a:t>Carbon footprint – why care?</a:t>
            </a:r>
            <a:endParaRPr lang="en-US" dirty="0">
              <a:ea typeface="+mj-ea"/>
              <a:cs typeface="+mj-cs"/>
            </a:endParaRPr>
          </a:p>
        </p:txBody>
      </p:sp>
      <p:pic>
        <p:nvPicPr>
          <p:cNvPr id="25602" name="Content Placeholder 4" descr="default.gif"/>
          <p:cNvPicPr>
            <a:picLocks noGrp="1" noChangeAspect="1"/>
          </p:cNvPicPr>
          <p:nvPr>
            <p:ph idx="1"/>
          </p:nvPr>
        </p:nvPicPr>
        <p:blipFill>
          <a:blip r:embed="rId3"/>
          <a:srcRect l="-45966" r="-45966"/>
          <a:stretch>
            <a:fillRect/>
          </a:stretch>
        </p:blipFill>
        <p:spPr>
          <a:xfrm>
            <a:off x="-304800" y="2133600"/>
            <a:ext cx="5646738" cy="2941638"/>
          </a:xfrm>
        </p:spPr>
      </p:pic>
      <p:sp>
        <p:nvSpPr>
          <p:cNvPr id="4" name="Slide Number Placeholder 3"/>
          <p:cNvSpPr>
            <a:spLocks noGrp="1"/>
          </p:cNvSpPr>
          <p:nvPr>
            <p:ph type="sldNum" sz="quarter" idx="12"/>
          </p:nvPr>
        </p:nvSpPr>
        <p:spPr/>
        <p:txBody>
          <a:bodyPr/>
          <a:lstStyle/>
          <a:p>
            <a:pPr>
              <a:defRPr/>
            </a:pPr>
            <a:fld id="{759FD835-928A-4DA5-B9D5-4563343E7F5F}" type="slidenum">
              <a:rPr lang="en-US"/>
              <a:pPr>
                <a:defRPr/>
              </a:pPr>
              <a:t>17</a:t>
            </a:fld>
            <a:endParaRPr lang="en-US"/>
          </a:p>
        </p:txBody>
      </p:sp>
      <p:pic>
        <p:nvPicPr>
          <p:cNvPr id="25604" name="Picture 5" descr="default-1.gif"/>
          <p:cNvPicPr>
            <a:picLocks noChangeAspect="1"/>
          </p:cNvPicPr>
          <p:nvPr/>
        </p:nvPicPr>
        <p:blipFill>
          <a:blip r:embed="rId4"/>
          <a:srcRect/>
          <a:stretch>
            <a:fillRect/>
          </a:stretch>
        </p:blipFill>
        <p:spPr bwMode="auto">
          <a:xfrm>
            <a:off x="5341938" y="2133600"/>
            <a:ext cx="2941637" cy="2941638"/>
          </a:xfrm>
          <a:prstGeom prst="rect">
            <a:avLst/>
          </a:prstGeom>
          <a:noFill/>
          <a:ln w="9525">
            <a:noFill/>
            <a:miter lim="800000"/>
            <a:headEnd/>
            <a:tailEnd/>
          </a:ln>
        </p:spPr>
      </p:pic>
      <p:sp>
        <p:nvSpPr>
          <p:cNvPr id="7" name="U-Turn Arrow 6"/>
          <p:cNvSpPr/>
          <p:nvPr/>
        </p:nvSpPr>
        <p:spPr>
          <a:xfrm flipV="1">
            <a:off x="2362200" y="5334000"/>
            <a:ext cx="4724400" cy="1066800"/>
          </a:xfrm>
          <a:prstGeom prst="uturnArrow">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a:solidFill>
                <a:schemeClr val="tx1"/>
              </a:solidFill>
            </a:endParaRPr>
          </a:p>
        </p:txBody>
      </p:sp>
      <p:sp>
        <p:nvSpPr>
          <p:cNvPr id="25608" name="TextBox 7"/>
          <p:cNvSpPr txBox="1">
            <a:spLocks noChangeArrowheads="1"/>
          </p:cNvSpPr>
          <p:nvPr/>
        </p:nvSpPr>
        <p:spPr bwMode="auto">
          <a:xfrm>
            <a:off x="3276600" y="5703888"/>
            <a:ext cx="3505200" cy="457200"/>
          </a:xfrm>
          <a:prstGeom prst="rect">
            <a:avLst/>
          </a:prstGeom>
          <a:noFill/>
          <a:ln w="9525">
            <a:noFill/>
            <a:miter lim="800000"/>
            <a:headEnd/>
            <a:tailEnd/>
          </a:ln>
        </p:spPr>
        <p:txBody>
          <a:bodyPr>
            <a:prstTxWarp prst="textNoShape">
              <a:avLst/>
            </a:prstTxWarp>
            <a:spAutoFit/>
          </a:bodyPr>
          <a:lstStyle/>
          <a:p>
            <a:r>
              <a:rPr lang="en-US" b="1">
                <a:solidFill>
                  <a:srgbClr val="FF0000"/>
                </a:solidFill>
                <a:latin typeface="Franklin Gothic Book" charset="0"/>
              </a:rPr>
              <a:t>Greenhouse gases</a:t>
            </a:r>
          </a:p>
        </p:txBody>
      </p:sp>
    </p:spTree>
  </p:cSld>
  <p:clrMapOvr>
    <a:masterClrMapping/>
  </p:clrMapOvr>
  <p:transition spd="slow" advClick="0" advTm="5000">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
            <a:ext cx="8686800" cy="838200"/>
          </a:xfrm>
        </p:spPr>
        <p:txBody>
          <a:bodyPr/>
          <a:lstStyle/>
          <a:p>
            <a:pPr eaLnBrk="1" fontAlgn="auto" hangingPunct="1">
              <a:spcAft>
                <a:spcPts val="0"/>
              </a:spcAft>
              <a:defRPr/>
            </a:pPr>
            <a:r>
              <a:rPr lang="en-US" dirty="0" smtClean="0">
                <a:ea typeface="+mj-ea"/>
                <a:cs typeface="+mj-cs"/>
              </a:rPr>
              <a:t>International Agreements</a:t>
            </a:r>
            <a:endParaRPr lang="en-US" dirty="0">
              <a:ea typeface="+mj-ea"/>
              <a:cs typeface="+mj-cs"/>
            </a:endParaRPr>
          </a:p>
        </p:txBody>
      </p:sp>
      <p:sp>
        <p:nvSpPr>
          <p:cNvPr id="27650" name="Content Placeholder 2"/>
          <p:cNvSpPr>
            <a:spLocks noGrp="1"/>
          </p:cNvSpPr>
          <p:nvPr>
            <p:ph idx="1"/>
          </p:nvPr>
        </p:nvSpPr>
        <p:spPr/>
        <p:txBody>
          <a:bodyPr/>
          <a:lstStyle/>
          <a:p>
            <a:pPr eaLnBrk="1" hangingPunct="1">
              <a:buFont typeface="Wingdings 2" pitchFamily="-123" charset="2"/>
              <a:buNone/>
            </a:pPr>
            <a:r>
              <a:rPr lang="en-US" smtClean="0"/>
              <a:t>	The Kyoto agreement (1997) targets carbon dioxide and five other heat-trapping gases blamed for rising global temperatures and disrupted weather patterns. It calls on the top 35 industrialized nations to cut emissions to 5.2 percent below their 1990 levels between 2008 and 2012.  [US didn’t sign but Pres Bush called for 18% reduction in GHG by 2012]</a:t>
            </a:r>
          </a:p>
        </p:txBody>
      </p:sp>
      <p:sp>
        <p:nvSpPr>
          <p:cNvPr id="4" name="Slide Number Placeholder 3"/>
          <p:cNvSpPr>
            <a:spLocks noGrp="1"/>
          </p:cNvSpPr>
          <p:nvPr>
            <p:ph type="sldNum" sz="quarter" idx="12"/>
          </p:nvPr>
        </p:nvSpPr>
        <p:spPr/>
        <p:txBody>
          <a:bodyPr/>
          <a:lstStyle/>
          <a:p>
            <a:pPr>
              <a:defRPr/>
            </a:pPr>
            <a:fld id="{0D3599A1-0AF3-4399-8D2B-F91772A1142B}" type="slidenum">
              <a:rPr lang="en-US"/>
              <a:pPr>
                <a:defRPr/>
              </a:pPr>
              <a:t>18</a:t>
            </a:fld>
            <a:endParaRPr lang="en-US"/>
          </a:p>
        </p:txBody>
      </p:sp>
    </p:spTree>
  </p:cSld>
  <p:clrMapOvr>
    <a:masterClrMapping/>
  </p:clrMapOvr>
  <p:transition spd="slow" advClick="0" advTm="5000">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
            <a:ext cx="8686800" cy="838200"/>
          </a:xfrm>
        </p:spPr>
        <p:txBody>
          <a:bodyPr/>
          <a:lstStyle/>
          <a:p>
            <a:pPr eaLnBrk="1" fontAlgn="auto" hangingPunct="1">
              <a:spcAft>
                <a:spcPts val="0"/>
              </a:spcAft>
              <a:defRPr/>
            </a:pPr>
            <a:r>
              <a:rPr lang="en-US" dirty="0" smtClean="0">
                <a:ea typeface="+mj-ea"/>
                <a:cs typeface="+mj-cs"/>
              </a:rPr>
              <a:t>National initiatives</a:t>
            </a:r>
            <a:endParaRPr lang="en-US" dirty="0">
              <a:ea typeface="+mj-ea"/>
              <a:cs typeface="+mj-cs"/>
            </a:endParaRPr>
          </a:p>
        </p:txBody>
      </p:sp>
      <p:sp>
        <p:nvSpPr>
          <p:cNvPr id="28674" name="Content Placeholder 2"/>
          <p:cNvSpPr>
            <a:spLocks noGrp="1"/>
          </p:cNvSpPr>
          <p:nvPr>
            <p:ph idx="1"/>
          </p:nvPr>
        </p:nvSpPr>
        <p:spPr/>
        <p:txBody>
          <a:bodyPr/>
          <a:lstStyle/>
          <a:p>
            <a:pPr eaLnBrk="1" hangingPunct="1">
              <a:buFont typeface="Wingdings 2" pitchFamily="-123" charset="2"/>
              <a:buNone/>
            </a:pPr>
            <a:r>
              <a:rPr lang="en-US" smtClean="0"/>
              <a:t>	Across the Federal government, partnerships and programs promote opportunities to conserve fossil fuels, improve energy efficiency, recover methane and sequester carbon.</a:t>
            </a:r>
          </a:p>
          <a:p>
            <a:pPr eaLnBrk="1" hangingPunct="1">
              <a:buFont typeface="Wingdings 2" pitchFamily="-123" charset="2"/>
              <a:buNone/>
            </a:pPr>
            <a:endParaRPr lang="en-US" smtClean="0"/>
          </a:p>
          <a:p>
            <a:pPr eaLnBrk="1" hangingPunct="1">
              <a:buFont typeface="Wingdings 2" pitchFamily="-123" charset="2"/>
              <a:buNone/>
            </a:pPr>
            <a:endParaRPr lang="en-US" smtClean="0"/>
          </a:p>
          <a:p>
            <a:pPr eaLnBrk="1" hangingPunct="1">
              <a:buFont typeface="Wingdings 2" pitchFamily="-123" charset="2"/>
              <a:buNone/>
            </a:pPr>
            <a:endParaRPr lang="en-US" sz="1800" smtClean="0"/>
          </a:p>
          <a:p>
            <a:pPr eaLnBrk="1" hangingPunct="1">
              <a:buFont typeface="Wingdings 2" pitchFamily="-123" charset="2"/>
              <a:buNone/>
            </a:pPr>
            <a:endParaRPr lang="en-US" sz="1800" smtClean="0"/>
          </a:p>
          <a:p>
            <a:pPr eaLnBrk="1" hangingPunct="1">
              <a:buFont typeface="Wingdings 2" pitchFamily="-123" charset="2"/>
              <a:buNone/>
            </a:pPr>
            <a:r>
              <a:rPr lang="en-US" sz="1800" smtClean="0"/>
              <a:t>[www.epa.gov/climatechange]</a:t>
            </a:r>
          </a:p>
        </p:txBody>
      </p:sp>
      <p:sp>
        <p:nvSpPr>
          <p:cNvPr id="4" name="Slide Number Placeholder 3"/>
          <p:cNvSpPr>
            <a:spLocks noGrp="1"/>
          </p:cNvSpPr>
          <p:nvPr>
            <p:ph type="sldNum" sz="quarter" idx="12"/>
          </p:nvPr>
        </p:nvSpPr>
        <p:spPr/>
        <p:txBody>
          <a:bodyPr/>
          <a:lstStyle/>
          <a:p>
            <a:pPr>
              <a:defRPr/>
            </a:pPr>
            <a:fld id="{11CE7597-61C6-463A-AFC9-844F337A998C}" type="slidenum">
              <a:rPr lang="en-US"/>
              <a:pPr>
                <a:defRPr/>
              </a:pPr>
              <a:t>19</a:t>
            </a:fld>
            <a:endParaRPr lang="en-US"/>
          </a:p>
        </p:txBody>
      </p:sp>
    </p:spTree>
  </p:cSld>
  <p:clrMapOvr>
    <a:masterClrMapping/>
  </p:clrMapOvr>
  <p:transition spd="slow" advClick="0" advTm="5000">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ea typeface="+mj-ea"/>
                <a:cs typeface="+mj-cs"/>
              </a:rPr>
              <a:t>[format]</a:t>
            </a:r>
            <a:endParaRPr lang="en-US" dirty="0">
              <a:ea typeface="+mj-ea"/>
              <a:cs typeface="+mj-cs"/>
            </a:endParaRPr>
          </a:p>
        </p:txBody>
      </p:sp>
      <p:sp>
        <p:nvSpPr>
          <p:cNvPr id="3" name="Content Placeholder 2"/>
          <p:cNvSpPr>
            <a:spLocks noGrp="1"/>
          </p:cNvSpPr>
          <p:nvPr>
            <p:ph idx="1"/>
          </p:nvPr>
        </p:nvSpPr>
        <p:spPr/>
        <p:txBody>
          <a:bodyPr>
            <a:normAutofit lnSpcReduction="10000"/>
          </a:bodyPr>
          <a:lstStyle/>
          <a:p>
            <a:pPr eaLnBrk="1" fontAlgn="auto" hangingPunct="1">
              <a:spcAft>
                <a:spcPts val="0"/>
              </a:spcAft>
              <a:buFont typeface="Wingdings 2"/>
              <a:buChar char=""/>
              <a:defRPr/>
            </a:pPr>
            <a:r>
              <a:rPr lang="en-US" dirty="0" smtClean="0">
                <a:ea typeface="+mn-ea"/>
                <a:cs typeface="+mn-cs"/>
              </a:rPr>
              <a:t>Before session starts, run a loop of </a:t>
            </a:r>
            <a:r>
              <a:rPr lang="en-US" dirty="0" err="1" smtClean="0">
                <a:ea typeface="+mn-ea"/>
                <a:cs typeface="+mn-cs"/>
              </a:rPr>
              <a:t>ppts</a:t>
            </a:r>
            <a:r>
              <a:rPr lang="en-US" dirty="0" smtClean="0">
                <a:ea typeface="+mn-ea"/>
                <a:cs typeface="+mn-cs"/>
              </a:rPr>
              <a:t> 3-12 </a:t>
            </a:r>
            <a:r>
              <a:rPr lang="en-US" dirty="0" smtClean="0">
                <a:ea typeface="+mn-ea"/>
                <a:cs typeface="+mn-cs"/>
              </a:rPr>
              <a:t>that give</a:t>
            </a:r>
            <a:r>
              <a:rPr lang="en-US" dirty="0" smtClean="0">
                <a:ea typeface="+mn-ea"/>
                <a:cs typeface="+mn-cs"/>
              </a:rPr>
              <a:t> questions and answers that </a:t>
            </a:r>
            <a:r>
              <a:rPr lang="en-US" dirty="0" smtClean="0">
                <a:ea typeface="+mn-ea"/>
                <a:cs typeface="+mn-cs"/>
              </a:rPr>
              <a:t>engage the audience before the presentation</a:t>
            </a:r>
            <a:endParaRPr lang="en-US" dirty="0" smtClean="0">
              <a:ea typeface="+mn-ea"/>
              <a:cs typeface="+mn-cs"/>
            </a:endParaRPr>
          </a:p>
          <a:p>
            <a:pPr eaLnBrk="1" fontAlgn="auto" hangingPunct="1">
              <a:spcAft>
                <a:spcPts val="0"/>
              </a:spcAft>
              <a:buFont typeface="Wingdings 2"/>
              <a:buChar char=""/>
              <a:defRPr/>
            </a:pPr>
            <a:r>
              <a:rPr lang="en-US" dirty="0" smtClean="0">
                <a:ea typeface="+mn-ea"/>
                <a:cs typeface="+mn-cs"/>
              </a:rPr>
              <a:t>Introduce ourselves; note EDUCAUSE summit</a:t>
            </a:r>
          </a:p>
          <a:p>
            <a:pPr eaLnBrk="1" fontAlgn="auto" hangingPunct="1">
              <a:spcAft>
                <a:spcPts val="0"/>
              </a:spcAft>
              <a:buFont typeface="Wingdings 2"/>
              <a:buChar char=""/>
              <a:defRPr/>
            </a:pPr>
            <a:r>
              <a:rPr lang="en-US" dirty="0" smtClean="0">
                <a:ea typeface="+mn-ea"/>
                <a:cs typeface="+mn-cs"/>
              </a:rPr>
              <a:t>Review basic concepts of carbon foot print, initiatives</a:t>
            </a:r>
          </a:p>
          <a:p>
            <a:pPr eaLnBrk="1" fontAlgn="auto" hangingPunct="1">
              <a:spcAft>
                <a:spcPts val="0"/>
              </a:spcAft>
              <a:buFont typeface="Wingdings 2"/>
              <a:buChar char=""/>
              <a:defRPr/>
            </a:pPr>
            <a:r>
              <a:rPr lang="en-US" dirty="0" smtClean="0">
                <a:ea typeface="+mn-ea"/>
                <a:cs typeface="+mn-cs"/>
              </a:rPr>
              <a:t>Solicit ideas from audience about what they’re doing, connect to slide we’ve prepared on that topic</a:t>
            </a:r>
            <a:endParaRPr lang="en-US" dirty="0">
              <a:ea typeface="+mn-ea"/>
              <a:cs typeface="+mn-cs"/>
            </a:endParaRPr>
          </a:p>
        </p:txBody>
      </p:sp>
      <p:sp>
        <p:nvSpPr>
          <p:cNvPr id="4" name="Slide Number Placeholder 3"/>
          <p:cNvSpPr>
            <a:spLocks noGrp="1"/>
          </p:cNvSpPr>
          <p:nvPr>
            <p:ph type="sldNum" sz="quarter" idx="12"/>
          </p:nvPr>
        </p:nvSpPr>
        <p:spPr/>
        <p:txBody>
          <a:bodyPr/>
          <a:lstStyle/>
          <a:p>
            <a:pPr>
              <a:defRPr/>
            </a:pPr>
            <a:fld id="{420E33CA-E062-47F9-8023-E966CB9318AD}" type="slidenum">
              <a:rPr lang="en-US"/>
              <a:pPr>
                <a:defRPr/>
              </a:pPr>
              <a:t>2</a:t>
            </a:fld>
            <a:endParaRPr lang="en-US"/>
          </a:p>
        </p:txBody>
      </p:sp>
    </p:spTree>
  </p:cSld>
  <p:clrMapOvr>
    <a:masterClrMapping/>
  </p:clrMapOvr>
  <p:transition spd="slow" advClick="0" advTm="5000">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38100"/>
            <a:ext cx="8686800" cy="838200"/>
          </a:xfrm>
        </p:spPr>
        <p:txBody>
          <a:bodyPr/>
          <a:lstStyle/>
          <a:p>
            <a:r>
              <a:rPr lang="en-US" dirty="0" smtClean="0"/>
              <a:t>Higher education IT initiatives</a:t>
            </a:r>
            <a:endParaRPr lang="en-US" dirty="0"/>
          </a:p>
        </p:txBody>
      </p:sp>
      <p:sp>
        <p:nvSpPr>
          <p:cNvPr id="3" name="Content Placeholder 2"/>
          <p:cNvSpPr>
            <a:spLocks noGrp="1"/>
          </p:cNvSpPr>
          <p:nvPr>
            <p:ph idx="1"/>
          </p:nvPr>
        </p:nvSpPr>
        <p:spPr/>
        <p:txBody>
          <a:bodyPr/>
          <a:lstStyle/>
          <a:p>
            <a:r>
              <a:rPr lang="en-US" dirty="0" smtClean="0"/>
              <a:t>EDUCAUSE</a:t>
            </a:r>
          </a:p>
          <a:p>
            <a:pPr lvl="1"/>
            <a:r>
              <a:rPr lang="en-US" dirty="0" smtClean="0"/>
              <a:t>Summit</a:t>
            </a:r>
          </a:p>
          <a:p>
            <a:pPr lvl="1"/>
            <a:r>
              <a:rPr lang="en-US" dirty="0" smtClean="0"/>
              <a:t>Ongoing listserv</a:t>
            </a:r>
          </a:p>
          <a:p>
            <a:pPr lvl="1"/>
            <a:r>
              <a:rPr lang="en-US" dirty="0" smtClean="0"/>
              <a:t>Web resources</a:t>
            </a:r>
          </a:p>
          <a:p>
            <a:r>
              <a:rPr lang="en-US" dirty="0" smtClean="0"/>
              <a:t>ECAR</a:t>
            </a:r>
          </a:p>
          <a:p>
            <a:pPr lvl="1"/>
            <a:r>
              <a:rPr lang="en-US" dirty="0" smtClean="0"/>
              <a:t>“Climate Change, Campus Commitment, and IT” by Suresh </a:t>
            </a:r>
            <a:r>
              <a:rPr lang="en-US" dirty="0" err="1" smtClean="0"/>
              <a:t>Balakrishnan</a:t>
            </a:r>
            <a:r>
              <a:rPr lang="en-US" dirty="0" smtClean="0"/>
              <a:t> and Donald Z Spicer</a:t>
            </a:r>
            <a:endParaRPr lang="en-US" dirty="0"/>
          </a:p>
        </p:txBody>
      </p:sp>
      <p:sp>
        <p:nvSpPr>
          <p:cNvPr id="4" name="Slide Number Placeholder 3"/>
          <p:cNvSpPr>
            <a:spLocks noGrp="1"/>
          </p:cNvSpPr>
          <p:nvPr>
            <p:ph type="sldNum" sz="quarter" idx="12"/>
          </p:nvPr>
        </p:nvSpPr>
        <p:spPr/>
        <p:txBody>
          <a:bodyPr/>
          <a:lstStyle/>
          <a:p>
            <a:pPr>
              <a:defRPr/>
            </a:pPr>
            <a:fld id="{E83F954C-21A0-4504-8A16-75E26FA29ADC}" type="slidenum">
              <a:rPr lang="en-US" smtClean="0"/>
              <a:pPr>
                <a:defRPr/>
              </a:pPr>
              <a:t>20</a:t>
            </a:fld>
            <a:endParaRPr lang="en-US"/>
          </a:p>
        </p:txBody>
      </p:sp>
    </p:spTree>
  </p:cSld>
  <p:clrMapOvr>
    <a:masterClrMapping/>
  </p:clrMapOvr>
  <p:transition spd="slow" advClick="0" advTm="5000">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0"/>
            <a:ext cx="8686800" cy="838200"/>
          </a:xfrm>
        </p:spPr>
        <p:txBody>
          <a:bodyPr>
            <a:normAutofit fontScale="90000"/>
          </a:bodyPr>
          <a:lstStyle/>
          <a:p>
            <a:pPr eaLnBrk="1" fontAlgn="auto" hangingPunct="1">
              <a:spcAft>
                <a:spcPts val="0"/>
              </a:spcAft>
              <a:defRPr/>
            </a:pPr>
            <a:r>
              <a:rPr lang="en-US" dirty="0" smtClean="0">
                <a:ea typeface="+mj-ea"/>
                <a:cs typeface="+mj-cs"/>
              </a:rPr>
              <a:t>American college &amp; University</a:t>
            </a:r>
            <a:br>
              <a:rPr lang="en-US" dirty="0" smtClean="0">
                <a:ea typeface="+mj-ea"/>
                <a:cs typeface="+mj-cs"/>
              </a:rPr>
            </a:br>
            <a:r>
              <a:rPr lang="en-US" dirty="0" smtClean="0">
                <a:ea typeface="+mj-ea"/>
                <a:cs typeface="+mj-cs"/>
              </a:rPr>
              <a:t>Presidents’ Climate commitment (June, 07)</a:t>
            </a:r>
            <a:endParaRPr lang="en-US" dirty="0">
              <a:ea typeface="+mj-ea"/>
              <a:cs typeface="+mj-cs"/>
            </a:endParaRPr>
          </a:p>
        </p:txBody>
      </p:sp>
      <p:sp>
        <p:nvSpPr>
          <p:cNvPr id="29698" name="Content Placeholder 2"/>
          <p:cNvSpPr>
            <a:spLocks noGrp="1"/>
          </p:cNvSpPr>
          <p:nvPr>
            <p:ph idx="1"/>
          </p:nvPr>
        </p:nvSpPr>
        <p:spPr>
          <a:xfrm>
            <a:off x="304800" y="1792288"/>
            <a:ext cx="8839200" cy="4525962"/>
          </a:xfrm>
        </p:spPr>
        <p:txBody>
          <a:bodyPr/>
          <a:lstStyle/>
          <a:p>
            <a:pPr marL="0" indent="0" eaLnBrk="1" hangingPunct="1">
              <a:buFont typeface="Wingdings 2" pitchFamily="-123" charset="2"/>
              <a:buNone/>
            </a:pPr>
            <a:r>
              <a:rPr lang="en-US" sz="2800" dirty="0" smtClean="0"/>
              <a:t>“Accordingly, we commit our institutions to taking the following steps in pursuit of climate neutrality:</a:t>
            </a:r>
          </a:p>
          <a:p>
            <a:pPr marL="339725" indent="-339725" eaLnBrk="1" hangingPunct="1">
              <a:buFont typeface="Franklin Gothic Medium" charset="0"/>
              <a:buAutoNum type="arabicPeriod"/>
            </a:pPr>
            <a:r>
              <a:rPr lang="en-US" sz="2800" dirty="0" smtClean="0"/>
              <a:t>Initiate the development of a comprehensive plan to achieve climate neutrality as soon as possible</a:t>
            </a:r>
          </a:p>
          <a:p>
            <a:pPr marL="339725" indent="-339725" eaLnBrk="1" hangingPunct="1">
              <a:buFont typeface="Franklin Gothic Medium" charset="0"/>
              <a:buAutoNum type="arabicPeriod"/>
            </a:pPr>
            <a:r>
              <a:rPr lang="en-US" sz="2800" dirty="0" smtClean="0"/>
              <a:t>Initiate two or more of the following tangible actions to reduce greenhouse gases while the more comprehensive plan is being developed.”</a:t>
            </a:r>
            <a:endParaRPr lang="en-US" sz="2800" dirty="0"/>
          </a:p>
        </p:txBody>
      </p:sp>
      <p:sp>
        <p:nvSpPr>
          <p:cNvPr id="4" name="Slide Number Placeholder 3"/>
          <p:cNvSpPr>
            <a:spLocks noGrp="1"/>
          </p:cNvSpPr>
          <p:nvPr>
            <p:ph type="sldNum" sz="quarter" idx="12"/>
          </p:nvPr>
        </p:nvSpPr>
        <p:spPr/>
        <p:txBody>
          <a:bodyPr/>
          <a:lstStyle/>
          <a:p>
            <a:pPr>
              <a:defRPr/>
            </a:pPr>
            <a:fld id="{41132F0F-5D32-415D-9467-EAF58C33C6CB}" type="slidenum">
              <a:rPr lang="en-US"/>
              <a:pPr>
                <a:defRPr/>
              </a:pPr>
              <a:t>21</a:t>
            </a:fld>
            <a:endParaRPr lang="en-US"/>
          </a:p>
        </p:txBody>
      </p:sp>
    </p:spTree>
  </p:cSld>
  <p:clrMapOvr>
    <a:masterClrMapping/>
  </p:clrMapOvr>
  <p:transition spd="slow" advClick="0" advTm="5000">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0"/>
            <a:ext cx="8686800" cy="841248"/>
          </a:xfrm>
        </p:spPr>
        <p:txBody>
          <a:bodyPr>
            <a:normAutofit fontScale="90000"/>
          </a:bodyPr>
          <a:lstStyle/>
          <a:p>
            <a:pPr eaLnBrk="1" fontAlgn="auto" hangingPunct="1">
              <a:spcAft>
                <a:spcPts val="0"/>
              </a:spcAft>
              <a:defRPr/>
            </a:pPr>
            <a:r>
              <a:rPr lang="en-US" dirty="0" smtClean="0">
                <a:ea typeface="+mj-ea"/>
                <a:cs typeface="+mj-cs"/>
              </a:rPr>
              <a:t>American college &amp; University</a:t>
            </a:r>
            <a:br>
              <a:rPr lang="en-US" dirty="0" smtClean="0">
                <a:ea typeface="+mj-ea"/>
                <a:cs typeface="+mj-cs"/>
              </a:rPr>
            </a:br>
            <a:r>
              <a:rPr lang="en-US" dirty="0" smtClean="0">
                <a:ea typeface="+mj-ea"/>
                <a:cs typeface="+mj-cs"/>
              </a:rPr>
              <a:t>Presidents’ Climate commitment (June, 07)</a:t>
            </a:r>
            <a:endParaRPr lang="en-US" dirty="0">
              <a:ea typeface="+mj-ea"/>
              <a:cs typeface="+mj-cs"/>
            </a:endParaRPr>
          </a:p>
        </p:txBody>
      </p:sp>
      <p:sp>
        <p:nvSpPr>
          <p:cNvPr id="5" name="Content Placeholder 4"/>
          <p:cNvSpPr>
            <a:spLocks noGrp="1"/>
          </p:cNvSpPr>
          <p:nvPr>
            <p:ph sz="half" idx="1"/>
          </p:nvPr>
        </p:nvSpPr>
        <p:spPr>
          <a:xfrm>
            <a:off x="301752" y="1295400"/>
            <a:ext cx="4191000" cy="4724400"/>
          </a:xfrm>
        </p:spPr>
        <p:txBody>
          <a:bodyPr>
            <a:normAutofit lnSpcReduction="10000"/>
          </a:bodyPr>
          <a:lstStyle/>
          <a:p>
            <a:pPr eaLnBrk="1" fontAlgn="auto" hangingPunct="1">
              <a:spcAft>
                <a:spcPts val="0"/>
              </a:spcAft>
              <a:buFont typeface="Wingdings 2"/>
              <a:buChar char=""/>
              <a:defRPr/>
            </a:pPr>
            <a:r>
              <a:rPr lang="en-US" dirty="0" smtClean="0">
                <a:ea typeface="+mn-ea"/>
                <a:cs typeface="+mn-cs"/>
              </a:rPr>
              <a:t>Colby College</a:t>
            </a:r>
          </a:p>
          <a:p>
            <a:pPr eaLnBrk="1" fontAlgn="auto" hangingPunct="1">
              <a:spcAft>
                <a:spcPts val="0"/>
              </a:spcAft>
              <a:buFont typeface="Wingdings 2"/>
              <a:buChar char=""/>
              <a:defRPr/>
            </a:pPr>
            <a:r>
              <a:rPr lang="en-US" dirty="0" smtClean="0">
                <a:ea typeface="+mn-ea"/>
                <a:cs typeface="+mn-cs"/>
              </a:rPr>
              <a:t>Bentley College</a:t>
            </a:r>
          </a:p>
          <a:p>
            <a:pPr eaLnBrk="1" fontAlgn="auto" hangingPunct="1">
              <a:spcAft>
                <a:spcPts val="0"/>
              </a:spcAft>
              <a:buFont typeface="Wingdings 2"/>
              <a:buChar char=""/>
              <a:defRPr/>
            </a:pPr>
            <a:r>
              <a:rPr lang="en-US" dirty="0" err="1" smtClean="0">
                <a:ea typeface="+mn-ea"/>
                <a:cs typeface="+mn-cs"/>
              </a:rPr>
              <a:t>Fitchberg</a:t>
            </a:r>
            <a:r>
              <a:rPr lang="en-US" dirty="0" smtClean="0">
                <a:ea typeface="+mn-ea"/>
                <a:cs typeface="+mn-cs"/>
              </a:rPr>
              <a:t> State</a:t>
            </a:r>
          </a:p>
          <a:p>
            <a:pPr eaLnBrk="1" fontAlgn="auto" hangingPunct="1">
              <a:spcAft>
                <a:spcPts val="0"/>
              </a:spcAft>
              <a:buFont typeface="Wingdings 2"/>
              <a:buChar char=""/>
              <a:defRPr/>
            </a:pPr>
            <a:r>
              <a:rPr lang="en-US" dirty="0" smtClean="0">
                <a:ea typeface="+mn-ea"/>
                <a:cs typeface="+mn-cs"/>
              </a:rPr>
              <a:t>Northeastern </a:t>
            </a:r>
            <a:r>
              <a:rPr lang="en-US" dirty="0" err="1" smtClean="0">
                <a:ea typeface="+mn-ea"/>
                <a:cs typeface="+mn-cs"/>
              </a:rPr>
              <a:t>Univ</a:t>
            </a:r>
            <a:endParaRPr lang="en-US" dirty="0" smtClean="0">
              <a:ea typeface="+mn-ea"/>
              <a:cs typeface="+mn-cs"/>
            </a:endParaRPr>
          </a:p>
          <a:p>
            <a:pPr eaLnBrk="1" fontAlgn="auto" hangingPunct="1">
              <a:spcAft>
                <a:spcPts val="0"/>
              </a:spcAft>
              <a:buFont typeface="Wingdings 2"/>
              <a:buChar char=""/>
              <a:defRPr/>
            </a:pPr>
            <a:r>
              <a:rPr lang="en-US" dirty="0" smtClean="0">
                <a:ea typeface="+mn-ea"/>
                <a:cs typeface="+mn-cs"/>
              </a:rPr>
              <a:t>Worcester State</a:t>
            </a:r>
          </a:p>
          <a:p>
            <a:pPr eaLnBrk="1" fontAlgn="auto" hangingPunct="1">
              <a:spcAft>
                <a:spcPts val="0"/>
              </a:spcAft>
              <a:buFont typeface="Wingdings 2"/>
              <a:buChar char=""/>
              <a:defRPr/>
            </a:pPr>
            <a:r>
              <a:rPr lang="en-US" dirty="0" smtClean="0">
                <a:ea typeface="+mn-ea"/>
                <a:cs typeface="+mn-cs"/>
              </a:rPr>
              <a:t>Mount </a:t>
            </a:r>
            <a:r>
              <a:rPr lang="en-US" dirty="0" err="1" smtClean="0">
                <a:ea typeface="+mn-ea"/>
                <a:cs typeface="+mn-cs"/>
              </a:rPr>
              <a:t>Wachusett</a:t>
            </a:r>
            <a:endParaRPr lang="en-US" dirty="0" smtClean="0">
              <a:ea typeface="+mn-ea"/>
              <a:cs typeface="+mn-cs"/>
            </a:endParaRPr>
          </a:p>
          <a:p>
            <a:pPr eaLnBrk="1" fontAlgn="auto" hangingPunct="1">
              <a:spcAft>
                <a:spcPts val="0"/>
              </a:spcAft>
              <a:buFont typeface="Wingdings 2"/>
              <a:buChar char=""/>
              <a:defRPr/>
            </a:pPr>
            <a:r>
              <a:rPr lang="en-US" dirty="0" smtClean="0">
                <a:ea typeface="+mn-ea"/>
                <a:cs typeface="+mn-cs"/>
              </a:rPr>
              <a:t>Middlebury College</a:t>
            </a:r>
          </a:p>
          <a:p>
            <a:pPr eaLnBrk="1" fontAlgn="auto" hangingPunct="1">
              <a:spcAft>
                <a:spcPts val="0"/>
              </a:spcAft>
              <a:buFont typeface="Wingdings 2"/>
              <a:buChar char=""/>
              <a:defRPr/>
            </a:pPr>
            <a:r>
              <a:rPr lang="en-US" dirty="0" smtClean="0">
                <a:ea typeface="+mn-ea"/>
                <a:cs typeface="+mn-cs"/>
              </a:rPr>
              <a:t>Clark University</a:t>
            </a:r>
          </a:p>
          <a:p>
            <a:pPr eaLnBrk="1" fontAlgn="auto" hangingPunct="1">
              <a:spcAft>
                <a:spcPts val="0"/>
              </a:spcAft>
              <a:buFont typeface="Wingdings 2"/>
              <a:buChar char=""/>
              <a:defRPr/>
            </a:pPr>
            <a:r>
              <a:rPr lang="en-US" dirty="0" smtClean="0">
                <a:ea typeface="+mn-ea"/>
                <a:cs typeface="+mn-cs"/>
              </a:rPr>
              <a:t>Southern Conn State</a:t>
            </a:r>
          </a:p>
          <a:p>
            <a:pPr eaLnBrk="1" fontAlgn="auto" hangingPunct="1">
              <a:spcAft>
                <a:spcPts val="0"/>
              </a:spcAft>
              <a:buFont typeface="Wingdings 2"/>
              <a:buChar char=""/>
              <a:defRPr/>
            </a:pPr>
            <a:r>
              <a:rPr lang="en-US" dirty="0" smtClean="0">
                <a:ea typeface="+mn-ea"/>
                <a:cs typeface="+mn-cs"/>
              </a:rPr>
              <a:t>Cornell University</a:t>
            </a:r>
          </a:p>
        </p:txBody>
      </p:sp>
      <p:sp>
        <p:nvSpPr>
          <p:cNvPr id="6" name="Content Placeholder 5"/>
          <p:cNvSpPr>
            <a:spLocks noGrp="1"/>
          </p:cNvSpPr>
          <p:nvPr>
            <p:ph sz="half" idx="2"/>
          </p:nvPr>
        </p:nvSpPr>
        <p:spPr>
          <a:xfrm>
            <a:off x="4645152" y="1295400"/>
            <a:ext cx="4343400" cy="4724400"/>
          </a:xfrm>
        </p:spPr>
        <p:txBody>
          <a:bodyPr>
            <a:normAutofit lnSpcReduction="10000"/>
          </a:bodyPr>
          <a:lstStyle/>
          <a:p>
            <a:pPr eaLnBrk="1" fontAlgn="auto" hangingPunct="1">
              <a:spcAft>
                <a:spcPts val="0"/>
              </a:spcAft>
              <a:buFont typeface="Wingdings 2"/>
              <a:buChar char=""/>
              <a:defRPr/>
            </a:pPr>
            <a:r>
              <a:rPr lang="en-US" dirty="0" smtClean="0">
                <a:ea typeface="+mn-ea"/>
                <a:cs typeface="+mn-cs"/>
              </a:rPr>
              <a:t>UMass – Dartmouth, Lowell, Boston</a:t>
            </a:r>
          </a:p>
          <a:p>
            <a:pPr eaLnBrk="1" fontAlgn="auto" hangingPunct="1">
              <a:spcAft>
                <a:spcPts val="0"/>
              </a:spcAft>
              <a:buFont typeface="Wingdings 2"/>
              <a:buChar char=""/>
              <a:defRPr/>
            </a:pPr>
            <a:r>
              <a:rPr lang="en-US" dirty="0" smtClean="0">
                <a:ea typeface="+mn-ea"/>
                <a:cs typeface="+mn-cs"/>
              </a:rPr>
              <a:t>Westfield State</a:t>
            </a:r>
          </a:p>
          <a:p>
            <a:pPr eaLnBrk="1" fontAlgn="auto" hangingPunct="1">
              <a:spcAft>
                <a:spcPts val="0"/>
              </a:spcAft>
              <a:buFont typeface="Wingdings 2"/>
              <a:buChar char=""/>
              <a:defRPr/>
            </a:pPr>
            <a:r>
              <a:rPr lang="en-US" dirty="0" smtClean="0">
                <a:ea typeface="+mn-ea"/>
                <a:cs typeface="+mn-cs"/>
              </a:rPr>
              <a:t>Holy Cross</a:t>
            </a:r>
          </a:p>
          <a:p>
            <a:pPr eaLnBrk="1" fontAlgn="auto" hangingPunct="1">
              <a:spcAft>
                <a:spcPts val="0"/>
              </a:spcAft>
              <a:buFont typeface="Wingdings 2"/>
              <a:buChar char=""/>
              <a:defRPr/>
            </a:pPr>
            <a:r>
              <a:rPr lang="en-US" dirty="0" smtClean="0">
                <a:ea typeface="+mn-ea"/>
                <a:cs typeface="+mn-cs"/>
              </a:rPr>
              <a:t>Bowdoin College</a:t>
            </a:r>
          </a:p>
          <a:p>
            <a:pPr eaLnBrk="1" fontAlgn="auto" hangingPunct="1">
              <a:spcAft>
                <a:spcPts val="0"/>
              </a:spcAft>
              <a:buFont typeface="Wingdings 2"/>
              <a:buChar char=""/>
              <a:defRPr/>
            </a:pPr>
            <a:r>
              <a:rPr lang="en-US" dirty="0" smtClean="0">
                <a:ea typeface="+mn-ea"/>
                <a:cs typeface="+mn-cs"/>
              </a:rPr>
              <a:t>Green Mountain College</a:t>
            </a:r>
          </a:p>
          <a:p>
            <a:pPr eaLnBrk="1" fontAlgn="auto" hangingPunct="1">
              <a:spcAft>
                <a:spcPts val="0"/>
              </a:spcAft>
              <a:buFont typeface="Wingdings 2"/>
              <a:buChar char=""/>
              <a:defRPr/>
            </a:pPr>
            <a:r>
              <a:rPr lang="en-US" dirty="0" err="1" smtClean="0">
                <a:ea typeface="+mn-ea"/>
                <a:cs typeface="+mn-cs"/>
              </a:rPr>
              <a:t>Univ</a:t>
            </a:r>
            <a:r>
              <a:rPr lang="en-US" dirty="0" smtClean="0">
                <a:ea typeface="+mn-ea"/>
                <a:cs typeface="+mn-cs"/>
              </a:rPr>
              <a:t> of Vermont</a:t>
            </a:r>
          </a:p>
          <a:p>
            <a:pPr eaLnBrk="1" fontAlgn="auto" hangingPunct="1">
              <a:spcAft>
                <a:spcPts val="0"/>
              </a:spcAft>
              <a:buFont typeface="Wingdings 2"/>
              <a:buChar char=""/>
              <a:defRPr/>
            </a:pPr>
            <a:r>
              <a:rPr lang="en-US" dirty="0" err="1" smtClean="0">
                <a:ea typeface="+mn-ea"/>
                <a:cs typeface="+mn-cs"/>
              </a:rPr>
              <a:t>Univ</a:t>
            </a:r>
            <a:r>
              <a:rPr lang="en-US" dirty="0" smtClean="0">
                <a:ea typeface="+mn-ea"/>
                <a:cs typeface="+mn-cs"/>
              </a:rPr>
              <a:t> of Rhode Island</a:t>
            </a:r>
          </a:p>
          <a:p>
            <a:pPr eaLnBrk="1" fontAlgn="auto" hangingPunct="1">
              <a:spcAft>
                <a:spcPts val="0"/>
              </a:spcAft>
              <a:buFont typeface="Wingdings 2"/>
              <a:buChar char=""/>
              <a:defRPr/>
            </a:pPr>
            <a:r>
              <a:rPr lang="en-US" dirty="0" smtClean="0">
                <a:ea typeface="+mn-ea"/>
                <a:cs typeface="+mn-cs"/>
              </a:rPr>
              <a:t>UNH</a:t>
            </a:r>
          </a:p>
          <a:p>
            <a:pPr eaLnBrk="1" fontAlgn="auto" hangingPunct="1">
              <a:spcAft>
                <a:spcPts val="0"/>
              </a:spcAft>
              <a:buFont typeface="Wingdings 2"/>
              <a:buChar char=""/>
              <a:defRPr/>
            </a:pPr>
            <a:r>
              <a:rPr lang="en-US" dirty="0" smtClean="0">
                <a:ea typeface="+mn-ea"/>
                <a:cs typeface="+mn-cs"/>
              </a:rPr>
              <a:t>Smith College</a:t>
            </a:r>
            <a:endParaRPr lang="en-US" dirty="0">
              <a:ea typeface="+mn-ea"/>
              <a:cs typeface="+mn-cs"/>
            </a:endParaRPr>
          </a:p>
        </p:txBody>
      </p:sp>
      <p:sp>
        <p:nvSpPr>
          <p:cNvPr id="4" name="Slide Number Placeholder 3"/>
          <p:cNvSpPr>
            <a:spLocks noGrp="1"/>
          </p:cNvSpPr>
          <p:nvPr>
            <p:ph type="sldNum" sz="quarter" idx="12"/>
          </p:nvPr>
        </p:nvSpPr>
        <p:spPr/>
        <p:txBody>
          <a:bodyPr/>
          <a:lstStyle/>
          <a:p>
            <a:pPr>
              <a:defRPr/>
            </a:pPr>
            <a:endParaRPr lang="en-US" dirty="0" smtClean="0"/>
          </a:p>
          <a:p>
            <a:pPr>
              <a:defRPr/>
            </a:pPr>
            <a:endParaRPr lang="en-US" dirty="0"/>
          </a:p>
        </p:txBody>
      </p:sp>
      <p:sp>
        <p:nvSpPr>
          <p:cNvPr id="31749" name="TextBox 6"/>
          <p:cNvSpPr txBox="1">
            <a:spLocks noChangeArrowheads="1"/>
          </p:cNvSpPr>
          <p:nvPr/>
        </p:nvSpPr>
        <p:spPr bwMode="auto">
          <a:xfrm>
            <a:off x="838200" y="6292850"/>
            <a:ext cx="4114800" cy="366713"/>
          </a:xfrm>
          <a:prstGeom prst="rect">
            <a:avLst/>
          </a:prstGeom>
          <a:noFill/>
          <a:ln w="9525">
            <a:noFill/>
            <a:miter lim="800000"/>
            <a:headEnd/>
            <a:tailEnd/>
          </a:ln>
        </p:spPr>
        <p:txBody>
          <a:bodyPr>
            <a:prstTxWarp prst="textNoShape">
              <a:avLst/>
            </a:prstTxWarp>
            <a:spAutoFit/>
          </a:bodyPr>
          <a:lstStyle/>
          <a:p>
            <a:pPr algn="ctr"/>
            <a:r>
              <a:rPr lang="en-US" sz="1800" b="1">
                <a:solidFill>
                  <a:srgbClr val="FF0000"/>
                </a:solidFill>
                <a:latin typeface="Franklin Gothic Book" charset="0"/>
              </a:rPr>
              <a:t>Apologies …  614 signatories</a:t>
            </a:r>
          </a:p>
        </p:txBody>
      </p:sp>
    </p:spTree>
  </p:cSld>
  <p:clrMapOvr>
    <a:masterClrMapping/>
  </p:clrMapOvr>
  <p:transition spd="slow" advClick="0" advTm="5000">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
            <a:ext cx="8686800" cy="838200"/>
          </a:xfrm>
        </p:spPr>
        <p:txBody>
          <a:bodyPr/>
          <a:lstStyle/>
          <a:p>
            <a:pPr eaLnBrk="1" fontAlgn="auto" hangingPunct="1">
              <a:spcAft>
                <a:spcPts val="0"/>
              </a:spcAft>
              <a:defRPr/>
            </a:pPr>
            <a:r>
              <a:rPr lang="en-US" dirty="0" smtClean="0">
                <a:ea typeface="+mj-ea"/>
                <a:cs typeface="+mj-cs"/>
              </a:rPr>
              <a:t>What did the </a:t>
            </a:r>
            <a:r>
              <a:rPr lang="en-US" dirty="0" err="1" smtClean="0">
                <a:ea typeface="+mj-ea"/>
                <a:cs typeface="+mj-cs"/>
              </a:rPr>
              <a:t>acupcc</a:t>
            </a:r>
            <a:r>
              <a:rPr lang="en-US" dirty="0" smtClean="0">
                <a:ea typeface="+mj-ea"/>
                <a:cs typeface="+mj-cs"/>
              </a:rPr>
              <a:t> commit </a:t>
            </a:r>
            <a:r>
              <a:rPr lang="en-US" i="1" u="sng" dirty="0" smtClean="0">
                <a:ea typeface="+mj-ea"/>
                <a:cs typeface="+mj-cs"/>
              </a:rPr>
              <a:t>us</a:t>
            </a:r>
            <a:r>
              <a:rPr lang="en-US" dirty="0" smtClean="0">
                <a:ea typeface="+mj-ea"/>
                <a:cs typeface="+mj-cs"/>
              </a:rPr>
              <a:t> to?</a:t>
            </a:r>
            <a:endParaRPr lang="en-US" dirty="0">
              <a:ea typeface="+mj-ea"/>
              <a:cs typeface="+mj-cs"/>
            </a:endParaRPr>
          </a:p>
        </p:txBody>
      </p:sp>
      <p:sp>
        <p:nvSpPr>
          <p:cNvPr id="3" name="Content Placeholder 2"/>
          <p:cNvSpPr>
            <a:spLocks noGrp="1"/>
          </p:cNvSpPr>
          <p:nvPr>
            <p:ph idx="1"/>
          </p:nvPr>
        </p:nvSpPr>
        <p:spPr/>
        <p:txBody>
          <a:bodyPr>
            <a:normAutofit lnSpcReduction="10000"/>
          </a:bodyPr>
          <a:lstStyle/>
          <a:p>
            <a:pPr eaLnBrk="1" fontAlgn="auto" hangingPunct="1">
              <a:spcAft>
                <a:spcPts val="0"/>
              </a:spcAft>
              <a:buFont typeface="Wingdings 2"/>
              <a:buChar char=""/>
              <a:defRPr/>
            </a:pPr>
            <a:r>
              <a:rPr lang="en-US" dirty="0" smtClean="0">
                <a:ea typeface="+mn-ea"/>
                <a:cs typeface="+mn-cs"/>
              </a:rPr>
              <a:t>Within one year of signing this document, complete a comprehensive inventory of all greenhouse gas emissions (including emissions from electricity, heating, commuting, and air travel) and update the inventory every other year thereafter.</a:t>
            </a:r>
          </a:p>
          <a:p>
            <a:pPr eaLnBrk="1" fontAlgn="auto" hangingPunct="1">
              <a:spcAft>
                <a:spcPts val="0"/>
              </a:spcAft>
              <a:buFont typeface="Wingdings 2"/>
              <a:buChar char=""/>
              <a:defRPr/>
            </a:pPr>
            <a:r>
              <a:rPr lang="en-US" dirty="0" smtClean="0">
                <a:ea typeface="+mn-ea"/>
                <a:cs typeface="+mn-cs"/>
              </a:rPr>
              <a:t>Within two years of signing this document, develop an institutional action plan for becoming climate neutral.</a:t>
            </a:r>
          </a:p>
          <a:p>
            <a:pPr eaLnBrk="1" fontAlgn="auto" hangingPunct="1">
              <a:spcAft>
                <a:spcPts val="0"/>
              </a:spcAft>
              <a:buFont typeface="Wingdings 2"/>
              <a:buChar char=""/>
              <a:defRPr/>
            </a:pPr>
            <a:endParaRPr lang="en-US" dirty="0">
              <a:ea typeface="+mn-ea"/>
              <a:cs typeface="+mn-cs"/>
            </a:endParaRPr>
          </a:p>
        </p:txBody>
      </p:sp>
      <p:sp>
        <p:nvSpPr>
          <p:cNvPr id="5" name="Slide Number Placeholder 4"/>
          <p:cNvSpPr>
            <a:spLocks noGrp="1"/>
          </p:cNvSpPr>
          <p:nvPr>
            <p:ph type="sldNum" sz="quarter" idx="12"/>
          </p:nvPr>
        </p:nvSpPr>
        <p:spPr/>
        <p:txBody>
          <a:bodyPr/>
          <a:lstStyle/>
          <a:p>
            <a:pPr>
              <a:defRPr/>
            </a:pPr>
            <a:fld id="{6E8877D9-C917-4E24-9479-99C588470EBE}" type="slidenum">
              <a:rPr lang="en-US"/>
              <a:pPr>
                <a:defRPr/>
              </a:pPr>
              <a:t>23</a:t>
            </a:fld>
            <a:endParaRPr lang="en-US"/>
          </a:p>
        </p:txBody>
      </p:sp>
    </p:spTree>
  </p:cSld>
  <p:clrMapOvr>
    <a:masterClrMapping/>
  </p:clrMapOvr>
  <p:transition spd="slow" advClick="0" advTm="5000">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
            <a:ext cx="8686800" cy="838200"/>
          </a:xfrm>
        </p:spPr>
        <p:txBody>
          <a:bodyPr/>
          <a:lstStyle/>
          <a:p>
            <a:pPr eaLnBrk="1" fontAlgn="auto" hangingPunct="1">
              <a:spcAft>
                <a:spcPts val="0"/>
              </a:spcAft>
              <a:defRPr/>
            </a:pPr>
            <a:r>
              <a:rPr lang="en-US" dirty="0" smtClean="0">
                <a:ea typeface="+mj-ea"/>
                <a:cs typeface="+mj-cs"/>
              </a:rPr>
              <a:t>What did the </a:t>
            </a:r>
            <a:r>
              <a:rPr lang="en-US" dirty="0" err="1" smtClean="0">
                <a:ea typeface="+mj-ea"/>
                <a:cs typeface="+mj-cs"/>
              </a:rPr>
              <a:t>acupcc</a:t>
            </a:r>
            <a:r>
              <a:rPr lang="en-US" dirty="0" smtClean="0">
                <a:ea typeface="+mj-ea"/>
                <a:cs typeface="+mj-cs"/>
              </a:rPr>
              <a:t> commit </a:t>
            </a:r>
            <a:r>
              <a:rPr lang="en-US" i="1" u="sng" dirty="0" smtClean="0">
                <a:ea typeface="+mj-ea"/>
                <a:cs typeface="+mj-cs"/>
              </a:rPr>
              <a:t>us</a:t>
            </a:r>
            <a:r>
              <a:rPr lang="en-US" dirty="0" smtClean="0">
                <a:ea typeface="+mj-ea"/>
                <a:cs typeface="+mj-cs"/>
              </a:rPr>
              <a:t> to?</a:t>
            </a:r>
            <a:endParaRPr lang="en-US" dirty="0">
              <a:ea typeface="+mj-ea"/>
              <a:cs typeface="+mj-cs"/>
            </a:endParaRPr>
          </a:p>
        </p:txBody>
      </p:sp>
      <p:sp>
        <p:nvSpPr>
          <p:cNvPr id="3" name="Content Placeholder 2"/>
          <p:cNvSpPr>
            <a:spLocks noGrp="1"/>
          </p:cNvSpPr>
          <p:nvPr>
            <p:ph idx="1"/>
          </p:nvPr>
        </p:nvSpPr>
        <p:spPr>
          <a:xfrm>
            <a:off x="304800" y="1554163"/>
            <a:ext cx="8686800" cy="4919662"/>
          </a:xfrm>
        </p:spPr>
        <p:txBody>
          <a:bodyPr>
            <a:normAutofit fontScale="70000" lnSpcReduction="20000"/>
          </a:bodyPr>
          <a:lstStyle/>
          <a:p>
            <a:pPr eaLnBrk="1" fontAlgn="auto" hangingPunct="1">
              <a:spcAft>
                <a:spcPts val="0"/>
              </a:spcAft>
              <a:buFont typeface="Wingdings 2"/>
              <a:buChar char=""/>
              <a:defRPr/>
            </a:pPr>
            <a:r>
              <a:rPr lang="en-US" dirty="0" smtClean="0">
                <a:ea typeface="+mn-ea"/>
                <a:cs typeface="+mn-cs"/>
              </a:rPr>
              <a:t>Initiate two or more of the following tangible interim actions to reduce </a:t>
            </a:r>
            <a:r>
              <a:rPr lang="en-US" dirty="0" err="1" smtClean="0">
                <a:ea typeface="+mn-ea"/>
                <a:cs typeface="+mn-cs"/>
              </a:rPr>
              <a:t>GHG’s</a:t>
            </a:r>
            <a:endParaRPr lang="en-US" dirty="0" smtClean="0">
              <a:ea typeface="+mn-ea"/>
              <a:cs typeface="+mn-cs"/>
            </a:endParaRPr>
          </a:p>
          <a:p>
            <a:pPr lvl="1" eaLnBrk="1" fontAlgn="auto" hangingPunct="1">
              <a:spcAft>
                <a:spcPts val="0"/>
              </a:spcAft>
              <a:buFont typeface="Wingdings 2"/>
              <a:buChar char=""/>
              <a:defRPr/>
            </a:pPr>
            <a:r>
              <a:rPr lang="en-US" dirty="0" smtClean="0">
                <a:solidFill>
                  <a:srgbClr val="FF0000"/>
                </a:solidFill>
                <a:ea typeface="+mn-ea"/>
              </a:rPr>
              <a:t>Establish a policy that all new campus construction will be built to at least the U.S. Green Building Council’s LEED Silver standard or equivalent.</a:t>
            </a:r>
          </a:p>
          <a:p>
            <a:pPr lvl="1" eaLnBrk="1" fontAlgn="auto" hangingPunct="1">
              <a:spcAft>
                <a:spcPts val="0"/>
              </a:spcAft>
              <a:buFont typeface="Wingdings 2"/>
              <a:buChar char=""/>
              <a:defRPr/>
            </a:pPr>
            <a:r>
              <a:rPr lang="en-US" dirty="0" smtClean="0">
                <a:solidFill>
                  <a:srgbClr val="FF0000"/>
                </a:solidFill>
                <a:ea typeface="+mn-ea"/>
              </a:rPr>
              <a:t>Adopt an energy-efficient appliance purchasing policy requiring purchase of ENERGY STAR certified products in all areas for which such ratings exist.</a:t>
            </a:r>
          </a:p>
          <a:p>
            <a:pPr lvl="1" eaLnBrk="1" fontAlgn="auto" hangingPunct="1">
              <a:spcAft>
                <a:spcPts val="0"/>
              </a:spcAft>
              <a:buFont typeface="Wingdings 2"/>
              <a:buChar char=""/>
              <a:defRPr/>
            </a:pPr>
            <a:r>
              <a:rPr lang="en-US" dirty="0" smtClean="0">
                <a:solidFill>
                  <a:srgbClr val="FF0000"/>
                </a:solidFill>
                <a:ea typeface="+mn-ea"/>
              </a:rPr>
              <a:t>Establish a policy of offsetting all greenhouse gas emissions generated by air travel paid for by our institution.</a:t>
            </a:r>
          </a:p>
          <a:p>
            <a:pPr lvl="1" eaLnBrk="1" fontAlgn="auto" hangingPunct="1">
              <a:spcAft>
                <a:spcPts val="0"/>
              </a:spcAft>
              <a:buFont typeface="Wingdings 2"/>
              <a:buChar char=""/>
              <a:defRPr/>
            </a:pPr>
            <a:r>
              <a:rPr lang="en-US" dirty="0" smtClean="0">
                <a:ea typeface="+mn-ea"/>
              </a:rPr>
              <a:t>Encourage use of and provide access to public transportation for all faculty, staff, students and visitors at our institution</a:t>
            </a:r>
          </a:p>
          <a:p>
            <a:pPr lvl="1" eaLnBrk="1" fontAlgn="auto" hangingPunct="1">
              <a:spcAft>
                <a:spcPts val="0"/>
              </a:spcAft>
              <a:buFont typeface="Wingdings 2"/>
              <a:buChar char=""/>
              <a:defRPr/>
            </a:pPr>
            <a:r>
              <a:rPr lang="en-US" dirty="0" smtClean="0">
                <a:ea typeface="+mn-ea"/>
              </a:rPr>
              <a:t>Within one year of signing this document, begin purchasing or producing at least 15% of our institution’s electricity consumption from renewable sources.</a:t>
            </a:r>
          </a:p>
          <a:p>
            <a:pPr lvl="1" eaLnBrk="1" fontAlgn="auto" hangingPunct="1">
              <a:spcAft>
                <a:spcPts val="0"/>
              </a:spcAft>
              <a:buFont typeface="Wingdings 2"/>
              <a:buChar char=""/>
              <a:defRPr/>
            </a:pPr>
            <a:r>
              <a:rPr lang="en-US" dirty="0" smtClean="0">
                <a:ea typeface="+mn-ea"/>
              </a:rPr>
              <a:t>Establish a policy or a committee that supports climate and sustainability shareholder proposals at companies where our institution's endowment is invested.</a:t>
            </a:r>
          </a:p>
        </p:txBody>
      </p:sp>
      <p:sp>
        <p:nvSpPr>
          <p:cNvPr id="5" name="Slide Number Placeholder 4"/>
          <p:cNvSpPr>
            <a:spLocks noGrp="1"/>
          </p:cNvSpPr>
          <p:nvPr>
            <p:ph type="sldNum" sz="quarter" idx="12"/>
          </p:nvPr>
        </p:nvSpPr>
        <p:spPr/>
        <p:txBody>
          <a:bodyPr/>
          <a:lstStyle/>
          <a:p>
            <a:pPr>
              <a:defRPr/>
            </a:pPr>
            <a:fld id="{2D7AAB83-F508-42E5-895B-6EB63803AA44}" type="slidenum">
              <a:rPr lang="en-US"/>
              <a:pPr>
                <a:defRPr/>
              </a:pPr>
              <a:t>24</a:t>
            </a:fld>
            <a:endParaRPr lang="en-US"/>
          </a:p>
        </p:txBody>
      </p:sp>
    </p:spTree>
  </p:cSld>
  <p:clrMapOvr>
    <a:masterClrMapping/>
  </p:clrMapOvr>
  <p:transition spd="slow" advClick="0" advTm="5000">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04800" y="38100"/>
            <a:ext cx="8686800" cy="838200"/>
          </a:xfrm>
        </p:spPr>
        <p:txBody>
          <a:bodyPr/>
          <a:lstStyle/>
          <a:p>
            <a:pPr eaLnBrk="1" fontAlgn="auto" hangingPunct="1">
              <a:spcAft>
                <a:spcPts val="0"/>
              </a:spcAft>
              <a:defRPr/>
            </a:pPr>
            <a:r>
              <a:rPr lang="en-US" dirty="0">
                <a:ea typeface="+mj-ea"/>
                <a:cs typeface="+mj-cs"/>
              </a:rPr>
              <a:t>What is Sustainability?</a:t>
            </a:r>
          </a:p>
        </p:txBody>
      </p:sp>
      <p:sp>
        <p:nvSpPr>
          <p:cNvPr id="35842" name="Rectangle 3"/>
          <p:cNvSpPr>
            <a:spLocks noGrp="1" noChangeArrowheads="1"/>
          </p:cNvSpPr>
          <p:nvPr>
            <p:ph type="body" idx="1"/>
          </p:nvPr>
        </p:nvSpPr>
        <p:spPr>
          <a:xfrm>
            <a:off x="762000" y="2133600"/>
            <a:ext cx="8077200" cy="3886200"/>
          </a:xfrm>
        </p:spPr>
        <p:txBody>
          <a:bodyPr/>
          <a:lstStyle/>
          <a:p>
            <a:pPr eaLnBrk="1" hangingPunct="1">
              <a:lnSpc>
                <a:spcPct val="90000"/>
              </a:lnSpc>
              <a:buFontTx/>
              <a:buNone/>
            </a:pPr>
            <a:r>
              <a:rPr lang="en-US"/>
              <a:t>   In 1987, the World Commission on Environment and Development defined sustainability as an approach to economic development that "meets the needs of the present without compromising the ability of future generations to meet their own needs."</a:t>
            </a:r>
          </a:p>
          <a:p>
            <a:pPr eaLnBrk="1" hangingPunct="1">
              <a:lnSpc>
                <a:spcPct val="90000"/>
              </a:lnSpc>
            </a:pPr>
            <a:endParaRPr lang="en-US"/>
          </a:p>
          <a:p>
            <a:pPr eaLnBrk="1" hangingPunct="1">
              <a:lnSpc>
                <a:spcPct val="90000"/>
              </a:lnSpc>
              <a:buFontTx/>
              <a:buNone/>
            </a:pPr>
            <a:endParaRPr lang="en-US"/>
          </a:p>
        </p:txBody>
      </p:sp>
    </p:spTree>
  </p:cSld>
  <p:clrMapOvr>
    <a:masterClrMapping/>
  </p:clrMapOvr>
  <p:transition spd="slow" advClick="0" advTm="5000">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0"/>
            <a:ext cx="8686800" cy="838200"/>
          </a:xfrm>
        </p:spPr>
        <p:txBody>
          <a:bodyPr/>
          <a:lstStyle/>
          <a:p>
            <a:pPr eaLnBrk="1" fontAlgn="auto" hangingPunct="1">
              <a:spcAft>
                <a:spcPts val="0"/>
              </a:spcAft>
              <a:defRPr/>
            </a:pPr>
            <a:r>
              <a:rPr lang="en-US" dirty="0">
                <a:ea typeface="+mj-ea"/>
                <a:cs typeface="+mj-cs"/>
              </a:rPr>
              <a:t>How’s IT Doing?</a:t>
            </a:r>
          </a:p>
        </p:txBody>
      </p:sp>
      <p:sp>
        <p:nvSpPr>
          <p:cNvPr id="37890" name="Rectangle 3"/>
          <p:cNvSpPr>
            <a:spLocks noGrp="1" noChangeArrowheads="1"/>
          </p:cNvSpPr>
          <p:nvPr>
            <p:ph type="body" idx="1"/>
          </p:nvPr>
        </p:nvSpPr>
        <p:spPr>
          <a:xfrm>
            <a:off x="1143000" y="2057400"/>
            <a:ext cx="7696200" cy="4419600"/>
          </a:xfrm>
        </p:spPr>
        <p:txBody>
          <a:bodyPr/>
          <a:lstStyle/>
          <a:p>
            <a:pPr marL="0" eaLnBrk="1" hangingPunct="1">
              <a:lnSpc>
                <a:spcPct val="90000"/>
              </a:lnSpc>
              <a:buFontTx/>
              <a:buNone/>
            </a:pPr>
            <a:r>
              <a:rPr lang="en-US"/>
              <a:t>Gartner* estimates that worldwide IT accounts for approximately 2 percent of global carbon dioxide (CO</a:t>
            </a:r>
            <a:r>
              <a:rPr lang="en-US" baseline="-25000"/>
              <a:t>2</a:t>
            </a:r>
            <a:r>
              <a:rPr lang="en-US"/>
              <a:t>) emissions. That's roughly equal to the carbon output of the airline industry.</a:t>
            </a:r>
          </a:p>
          <a:p>
            <a:pPr marL="0" eaLnBrk="1" hangingPunct="1">
              <a:lnSpc>
                <a:spcPct val="90000"/>
              </a:lnSpc>
              <a:buFontTx/>
              <a:buNone/>
            </a:pPr>
            <a:endParaRPr lang="en-US"/>
          </a:p>
          <a:p>
            <a:pPr marL="0" eaLnBrk="1" hangingPunct="1">
              <a:lnSpc>
                <a:spcPct val="90000"/>
              </a:lnSpc>
              <a:buFontTx/>
              <a:buNone/>
            </a:pPr>
            <a:endParaRPr lang="en-US" sz="2800"/>
          </a:p>
          <a:p>
            <a:pPr marL="0" eaLnBrk="1" hangingPunct="1">
              <a:lnSpc>
                <a:spcPct val="90000"/>
              </a:lnSpc>
              <a:buFontTx/>
              <a:buNone/>
            </a:pPr>
            <a:endParaRPr lang="en-US" sz="1200"/>
          </a:p>
          <a:p>
            <a:pPr marL="0" eaLnBrk="1" hangingPunct="1">
              <a:lnSpc>
                <a:spcPct val="90000"/>
              </a:lnSpc>
              <a:buFontTx/>
              <a:buNone/>
            </a:pPr>
            <a:endParaRPr lang="en-US" sz="1200"/>
          </a:p>
          <a:p>
            <a:pPr marL="0" eaLnBrk="1" hangingPunct="1">
              <a:lnSpc>
                <a:spcPct val="90000"/>
              </a:lnSpc>
              <a:buFontTx/>
              <a:buNone/>
            </a:pPr>
            <a:r>
              <a:rPr lang="en-US" sz="1200"/>
              <a:t>*Source: Gartner Press Release, STAMFORD, Conn., April 26, 2007</a:t>
            </a:r>
          </a:p>
        </p:txBody>
      </p:sp>
    </p:spTree>
  </p:cSld>
  <p:clrMapOvr>
    <a:masterClrMapping/>
  </p:clrMapOvr>
  <p:transition spd="slow" advClick="0" advTm="5000">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0"/>
            <a:ext cx="8458200" cy="990600"/>
          </a:xfrm>
        </p:spPr>
        <p:txBody>
          <a:bodyPr>
            <a:noAutofit/>
          </a:bodyPr>
          <a:lstStyle/>
          <a:p>
            <a:pPr eaLnBrk="1" fontAlgn="auto" hangingPunct="1">
              <a:spcAft>
                <a:spcPts val="0"/>
              </a:spcAft>
              <a:defRPr/>
            </a:pPr>
            <a:r>
              <a:rPr lang="en-US" dirty="0">
                <a:ea typeface="+mj-ea"/>
                <a:cs typeface="+mj-cs"/>
              </a:rPr>
              <a:t>What’s included in Gartner’s* </a:t>
            </a:r>
            <a:r>
              <a:rPr lang="en-US" dirty="0" smtClean="0">
                <a:ea typeface="+mj-ea"/>
                <a:cs typeface="+mj-cs"/>
              </a:rPr>
              <a:t>estimate …</a:t>
            </a:r>
            <a:endParaRPr lang="en-US" dirty="0">
              <a:ea typeface="+mj-ea"/>
              <a:cs typeface="+mj-cs"/>
            </a:endParaRPr>
          </a:p>
        </p:txBody>
      </p:sp>
      <p:sp>
        <p:nvSpPr>
          <p:cNvPr id="39938" name="Rectangle 3"/>
          <p:cNvSpPr>
            <a:spLocks noGrp="1" noChangeArrowheads="1"/>
          </p:cNvSpPr>
          <p:nvPr>
            <p:ph type="body" idx="1"/>
          </p:nvPr>
        </p:nvSpPr>
        <p:spPr>
          <a:xfrm>
            <a:off x="1143000" y="1524000"/>
            <a:ext cx="7543800" cy="4876800"/>
          </a:xfrm>
        </p:spPr>
        <p:txBody>
          <a:bodyPr/>
          <a:lstStyle/>
          <a:p>
            <a:pPr eaLnBrk="1" hangingPunct="1">
              <a:spcBef>
                <a:spcPct val="0"/>
              </a:spcBef>
              <a:spcAft>
                <a:spcPts val="1200"/>
              </a:spcAft>
            </a:pPr>
            <a:r>
              <a:rPr lang="en-US" sz="2400" dirty="0"/>
              <a:t>The in-use phase of PCs, servers, cooling, fixed and mobile telephony, local area network (LAN), office telecommunications and printers. </a:t>
            </a:r>
          </a:p>
          <a:p>
            <a:pPr eaLnBrk="1" hangingPunct="1">
              <a:spcBef>
                <a:spcPct val="0"/>
              </a:spcBef>
              <a:spcAft>
                <a:spcPts val="1200"/>
              </a:spcAft>
            </a:pPr>
            <a:r>
              <a:rPr lang="en-US" sz="2400" dirty="0"/>
              <a:t>An estimate of the embodied (that used in design, manufacture and distribution) energy in large-volume devices, namely PCs and cell phones. </a:t>
            </a:r>
          </a:p>
          <a:p>
            <a:pPr eaLnBrk="1" hangingPunct="1">
              <a:spcBef>
                <a:spcPct val="0"/>
              </a:spcBef>
              <a:spcAft>
                <a:spcPts val="1200"/>
              </a:spcAft>
            </a:pPr>
            <a:r>
              <a:rPr lang="en-US" sz="2400" dirty="0"/>
              <a:t>All commercial and governmental IT and telecommunications infrastructure worldwide, but not consumer electronics other than cell phones</a:t>
            </a:r>
            <a:r>
              <a:rPr lang="en-US" sz="2400" dirty="0">
                <a:solidFill>
                  <a:srgbClr val="666666"/>
                </a:solidFill>
              </a:rPr>
              <a:t> </a:t>
            </a:r>
            <a:r>
              <a:rPr lang="en-US" sz="2400" dirty="0"/>
              <a:t>and PCs</a:t>
            </a:r>
            <a:r>
              <a:rPr lang="en-US" sz="2400" dirty="0" smtClean="0"/>
              <a:t>.</a:t>
            </a:r>
            <a:endParaRPr lang="en-US" sz="1200" dirty="0" smtClean="0"/>
          </a:p>
          <a:p>
            <a:pPr eaLnBrk="1" hangingPunct="1">
              <a:buFontTx/>
              <a:buNone/>
            </a:pPr>
            <a:endParaRPr lang="en-US" sz="1200" dirty="0" smtClean="0"/>
          </a:p>
          <a:p>
            <a:pPr eaLnBrk="1" hangingPunct="1">
              <a:buFontTx/>
              <a:buNone/>
            </a:pPr>
            <a:r>
              <a:rPr lang="en-US" sz="1200" dirty="0" smtClean="0"/>
              <a:t>*</a:t>
            </a:r>
            <a:r>
              <a:rPr lang="en-US" sz="1200" dirty="0"/>
              <a:t>Source: Gartner Press Release, STAMFORD, Conn., April 26, 2007</a:t>
            </a:r>
          </a:p>
        </p:txBody>
      </p:sp>
    </p:spTree>
  </p:cSld>
  <p:clrMapOvr>
    <a:masterClrMapping/>
  </p:clrMapOvr>
  <p:transition spd="slow" advClick="0" advTm="5000">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85800" y="0"/>
            <a:ext cx="7696200" cy="1143000"/>
          </a:xfrm>
        </p:spPr>
        <p:txBody>
          <a:bodyPr/>
          <a:lstStyle/>
          <a:p>
            <a:pPr eaLnBrk="1" fontAlgn="auto" hangingPunct="1">
              <a:spcAft>
                <a:spcPts val="0"/>
              </a:spcAft>
              <a:defRPr/>
            </a:pPr>
            <a:r>
              <a:rPr lang="en-US" dirty="0">
                <a:ea typeface="+mj-ea"/>
                <a:cs typeface="+mj-cs"/>
              </a:rPr>
              <a:t>IT Sustainability </a:t>
            </a:r>
            <a:r>
              <a:rPr lang="en-US" dirty="0" smtClean="0">
                <a:ea typeface="+mj-ea"/>
                <a:cs typeface="+mj-cs"/>
              </a:rPr>
              <a:t>Considerations</a:t>
            </a:r>
            <a:endParaRPr lang="en-US" dirty="0">
              <a:ea typeface="+mj-ea"/>
              <a:cs typeface="+mj-cs"/>
            </a:endParaRPr>
          </a:p>
        </p:txBody>
      </p:sp>
      <p:sp>
        <p:nvSpPr>
          <p:cNvPr id="41986" name="Rectangle 3"/>
          <p:cNvSpPr>
            <a:spLocks noGrp="1" noChangeArrowheads="1"/>
          </p:cNvSpPr>
          <p:nvPr>
            <p:ph type="body" idx="1"/>
          </p:nvPr>
        </p:nvSpPr>
        <p:spPr>
          <a:xfrm>
            <a:off x="685800" y="1447800"/>
            <a:ext cx="7391400" cy="5181600"/>
          </a:xfrm>
        </p:spPr>
        <p:txBody>
          <a:bodyPr/>
          <a:lstStyle/>
          <a:p>
            <a:pPr marL="0" indent="0" eaLnBrk="1" hangingPunct="1">
              <a:spcBef>
                <a:spcPct val="0"/>
              </a:spcBef>
              <a:spcAft>
                <a:spcPts val="2400"/>
              </a:spcAft>
              <a:buFont typeface="Wingdings 2" pitchFamily="-123" charset="2"/>
              <a:buNone/>
            </a:pPr>
            <a:r>
              <a:rPr lang="en-US" sz="2800" smtClean="0"/>
              <a:t>Because IT is a large contributor to the greenhouse gas emission problem, it also has an opportunity to be a big part of the solution.</a:t>
            </a:r>
          </a:p>
          <a:p>
            <a:pPr marL="0" indent="0" eaLnBrk="1" hangingPunct="1">
              <a:spcBef>
                <a:spcPct val="0"/>
              </a:spcBef>
            </a:pPr>
            <a:r>
              <a:rPr lang="en-US" sz="2800" smtClean="0"/>
              <a:t>Green Purchasing </a:t>
            </a:r>
          </a:p>
          <a:p>
            <a:pPr marL="0" indent="0" eaLnBrk="1" hangingPunct="1">
              <a:spcBef>
                <a:spcPct val="0"/>
              </a:spcBef>
            </a:pPr>
            <a:r>
              <a:rPr lang="en-US" sz="2800" smtClean="0"/>
              <a:t>IT Department Initiatives </a:t>
            </a:r>
          </a:p>
          <a:p>
            <a:pPr marL="0" indent="0" eaLnBrk="1" hangingPunct="1">
              <a:spcBef>
                <a:spcPct val="0"/>
              </a:spcBef>
            </a:pPr>
            <a:r>
              <a:rPr lang="en-US" sz="2800" smtClean="0"/>
              <a:t>End User IT Behavior (consumption)</a:t>
            </a:r>
          </a:p>
          <a:p>
            <a:pPr marL="0" indent="0" eaLnBrk="1" hangingPunct="1">
              <a:spcBef>
                <a:spcPct val="0"/>
              </a:spcBef>
            </a:pPr>
            <a:r>
              <a:rPr lang="en-US" sz="2800" smtClean="0"/>
              <a:t>Responsible Disposal</a:t>
            </a:r>
          </a:p>
        </p:txBody>
      </p:sp>
    </p:spTree>
  </p:cSld>
  <p:clrMapOvr>
    <a:masterClrMapping/>
  </p:clrMapOvr>
  <p:transition spd="slow" advClick="0" advTm="5000">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
            <a:ext cx="8686800" cy="838200"/>
          </a:xfrm>
        </p:spPr>
        <p:txBody>
          <a:bodyPr/>
          <a:lstStyle/>
          <a:p>
            <a:pPr eaLnBrk="1" fontAlgn="auto" hangingPunct="1">
              <a:spcAft>
                <a:spcPts val="0"/>
              </a:spcAft>
              <a:defRPr/>
            </a:pPr>
            <a:r>
              <a:rPr lang="en-US" dirty="0" smtClean="0">
                <a:ea typeface="+mj-ea"/>
                <a:cs typeface="+mj-cs"/>
              </a:rPr>
              <a:t>Lifecycle carbon footprint factors</a:t>
            </a:r>
            <a:endParaRPr lang="en-US" dirty="0">
              <a:ea typeface="+mj-ea"/>
              <a:cs typeface="+mj-cs"/>
            </a:endParaRPr>
          </a:p>
        </p:txBody>
      </p:sp>
      <p:pic>
        <p:nvPicPr>
          <p:cNvPr id="44034" name="Content Placeholder 4"/>
          <p:cNvPicPr>
            <a:picLocks noGrp="1" noChangeAspect="1"/>
          </p:cNvPicPr>
          <p:nvPr>
            <p:ph idx="1"/>
          </p:nvPr>
        </p:nvPicPr>
        <p:blipFill>
          <a:blip r:embed="rId2"/>
          <a:srcRect l="-13177" r="-13177"/>
          <a:stretch>
            <a:fillRect/>
          </a:stretch>
        </p:blipFill>
        <p:spPr>
          <a:xfrm>
            <a:off x="2971800" y="1554163"/>
            <a:ext cx="2282825" cy="1189037"/>
          </a:xfrm>
        </p:spPr>
      </p:pic>
      <p:sp>
        <p:nvSpPr>
          <p:cNvPr id="4" name="Slide Number Placeholder 3"/>
          <p:cNvSpPr>
            <a:spLocks noGrp="1"/>
          </p:cNvSpPr>
          <p:nvPr>
            <p:ph type="sldNum" sz="quarter" idx="12"/>
          </p:nvPr>
        </p:nvSpPr>
        <p:spPr/>
        <p:txBody>
          <a:bodyPr/>
          <a:lstStyle/>
          <a:p>
            <a:pPr>
              <a:defRPr/>
            </a:pPr>
            <a:fld id="{69D417B0-77CE-41AD-9526-7A7D701468D7}" type="slidenum">
              <a:rPr lang="en-US"/>
              <a:pPr>
                <a:defRPr/>
              </a:pPr>
              <a:t>29</a:t>
            </a:fld>
            <a:endParaRPr lang="en-US"/>
          </a:p>
        </p:txBody>
      </p:sp>
      <p:pic>
        <p:nvPicPr>
          <p:cNvPr id="44036" name="Picture 5"/>
          <p:cNvPicPr>
            <a:picLocks noChangeAspect="1"/>
          </p:cNvPicPr>
          <p:nvPr/>
        </p:nvPicPr>
        <mc:AlternateContent>
          <mc:Choice xmlns:ma="http://schemas.microsoft.com/office/mac/drawingml/2008/main" Requires="ma">
            <p:blipFill>
              <a:blip r:embed="rId3"/>
              <a:srcRect/>
              <a:stretch>
                <a:fillRect/>
              </a:stretch>
            </p:blipFill>
          </mc:Choice>
          <mc:Fallback>
            <p:blipFill>
              <a:blip r:embed="rId4"/>
              <a:srcRect/>
              <a:stretch>
                <a:fillRect/>
              </a:stretch>
            </p:blipFill>
          </mc:Fallback>
        </mc:AlternateContent>
        <p:spPr bwMode="auto">
          <a:xfrm>
            <a:off x="3149600" y="4784725"/>
            <a:ext cx="1955800" cy="1689100"/>
          </a:xfrm>
          <a:prstGeom prst="rect">
            <a:avLst/>
          </a:prstGeom>
          <a:noFill/>
          <a:ln w="9525">
            <a:noFill/>
            <a:miter lim="800000"/>
            <a:headEnd/>
            <a:tailEnd/>
          </a:ln>
        </p:spPr>
      </p:pic>
      <p:pic>
        <p:nvPicPr>
          <p:cNvPr id="44037" name="Picture 7" descr="j0232892.pict"/>
          <p:cNvPicPr>
            <a:picLocks noChangeAspect="1"/>
          </p:cNvPicPr>
          <p:nvPr/>
        </p:nvPicPr>
        <mc:AlternateContent>
          <mc:Choice xmlns:ma="http://schemas.microsoft.com/office/mac/drawingml/2008/main" Requires="ma">
            <p:blipFill>
              <a:blip r:embed="rId5"/>
              <a:srcRect/>
              <a:stretch>
                <a:fillRect/>
              </a:stretch>
            </p:blipFill>
          </mc:Choice>
          <mc:Fallback>
            <p:blipFill>
              <a:blip r:embed="rId6"/>
              <a:srcRect/>
              <a:stretch>
                <a:fillRect/>
              </a:stretch>
            </p:blipFill>
          </mc:Fallback>
        </mc:AlternateContent>
        <p:spPr bwMode="auto">
          <a:xfrm>
            <a:off x="595313" y="2376488"/>
            <a:ext cx="1320800" cy="1854200"/>
          </a:xfrm>
          <a:prstGeom prst="rect">
            <a:avLst/>
          </a:prstGeom>
          <a:noFill/>
          <a:ln w="9525">
            <a:noFill/>
            <a:miter lim="800000"/>
            <a:headEnd/>
            <a:tailEnd/>
          </a:ln>
        </p:spPr>
      </p:pic>
      <p:sp>
        <p:nvSpPr>
          <p:cNvPr id="44038" name="TextBox 13"/>
          <p:cNvSpPr txBox="1">
            <a:spLocks noChangeArrowheads="1"/>
          </p:cNvSpPr>
          <p:nvPr/>
        </p:nvSpPr>
        <p:spPr bwMode="auto">
          <a:xfrm>
            <a:off x="6923088" y="2560638"/>
            <a:ext cx="1611312" cy="366712"/>
          </a:xfrm>
          <a:prstGeom prst="rect">
            <a:avLst/>
          </a:prstGeom>
          <a:noFill/>
          <a:ln w="9525">
            <a:noFill/>
            <a:miter lim="800000"/>
            <a:headEnd/>
            <a:tailEnd/>
          </a:ln>
        </p:spPr>
        <p:txBody>
          <a:bodyPr>
            <a:prstTxWarp prst="textNoShape">
              <a:avLst/>
            </a:prstTxWarp>
            <a:spAutoFit/>
          </a:bodyPr>
          <a:lstStyle/>
          <a:p>
            <a:r>
              <a:rPr lang="en-US" sz="1800">
                <a:latin typeface="Franklin Gothic Book" charset="0"/>
              </a:rPr>
              <a:t>Ship</a:t>
            </a:r>
          </a:p>
        </p:txBody>
      </p:sp>
      <p:sp>
        <p:nvSpPr>
          <p:cNvPr id="44039" name="TextBox 14"/>
          <p:cNvSpPr txBox="1">
            <a:spLocks noChangeArrowheads="1"/>
          </p:cNvSpPr>
          <p:nvPr/>
        </p:nvSpPr>
        <p:spPr bwMode="auto">
          <a:xfrm>
            <a:off x="5213349" y="6031707"/>
            <a:ext cx="1611313" cy="366712"/>
          </a:xfrm>
          <a:prstGeom prst="rect">
            <a:avLst/>
          </a:prstGeom>
          <a:noFill/>
          <a:ln w="9525">
            <a:noFill/>
            <a:miter lim="800000"/>
            <a:headEnd/>
            <a:tailEnd/>
          </a:ln>
        </p:spPr>
        <p:txBody>
          <a:bodyPr>
            <a:prstTxWarp prst="textNoShape">
              <a:avLst/>
            </a:prstTxWarp>
            <a:spAutoFit/>
          </a:bodyPr>
          <a:lstStyle/>
          <a:p>
            <a:r>
              <a:rPr lang="en-US" sz="1800" dirty="0">
                <a:latin typeface="Franklin Gothic Book" charset="0"/>
              </a:rPr>
              <a:t>Use</a:t>
            </a:r>
          </a:p>
        </p:txBody>
      </p:sp>
      <p:sp>
        <p:nvSpPr>
          <p:cNvPr id="44040" name="TextBox 15"/>
          <p:cNvSpPr txBox="1">
            <a:spLocks noChangeArrowheads="1"/>
          </p:cNvSpPr>
          <p:nvPr/>
        </p:nvSpPr>
        <p:spPr bwMode="auto">
          <a:xfrm>
            <a:off x="5029200" y="1524000"/>
            <a:ext cx="1611313" cy="366713"/>
          </a:xfrm>
          <a:prstGeom prst="rect">
            <a:avLst/>
          </a:prstGeom>
          <a:noFill/>
          <a:ln w="9525">
            <a:noFill/>
            <a:miter lim="800000"/>
            <a:headEnd/>
            <a:tailEnd/>
          </a:ln>
        </p:spPr>
        <p:txBody>
          <a:bodyPr>
            <a:prstTxWarp prst="textNoShape">
              <a:avLst/>
            </a:prstTxWarp>
            <a:spAutoFit/>
          </a:bodyPr>
          <a:lstStyle/>
          <a:p>
            <a:r>
              <a:rPr lang="en-US" sz="1800">
                <a:latin typeface="Franklin Gothic Book" charset="0"/>
              </a:rPr>
              <a:t>Design/Mfr</a:t>
            </a:r>
          </a:p>
        </p:txBody>
      </p:sp>
      <p:sp>
        <p:nvSpPr>
          <p:cNvPr id="44041" name="TextBox 17"/>
          <p:cNvSpPr txBox="1">
            <a:spLocks noChangeArrowheads="1"/>
          </p:cNvSpPr>
          <p:nvPr/>
        </p:nvSpPr>
        <p:spPr bwMode="auto">
          <a:xfrm>
            <a:off x="304800" y="4902200"/>
            <a:ext cx="1611313" cy="366713"/>
          </a:xfrm>
          <a:prstGeom prst="rect">
            <a:avLst/>
          </a:prstGeom>
          <a:noFill/>
          <a:ln w="9525">
            <a:noFill/>
            <a:miter lim="800000"/>
            <a:headEnd/>
            <a:tailEnd/>
          </a:ln>
        </p:spPr>
        <p:txBody>
          <a:bodyPr>
            <a:prstTxWarp prst="textNoShape">
              <a:avLst/>
            </a:prstTxWarp>
            <a:spAutoFit/>
          </a:bodyPr>
          <a:lstStyle/>
          <a:p>
            <a:r>
              <a:rPr lang="en-US" sz="1800">
                <a:latin typeface="Franklin Gothic Book" charset="0"/>
              </a:rPr>
              <a:t>Dispose</a:t>
            </a:r>
          </a:p>
        </p:txBody>
      </p:sp>
      <p:sp>
        <p:nvSpPr>
          <p:cNvPr id="21" name="Right Arrow 20"/>
          <p:cNvSpPr/>
          <p:nvPr/>
        </p:nvSpPr>
        <p:spPr>
          <a:xfrm rot="1639094">
            <a:off x="5349314" y="2466321"/>
            <a:ext cx="1336641" cy="427720"/>
          </a:xfrm>
          <a:prstGeom prst="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2" name="Right Arrow 21"/>
          <p:cNvSpPr/>
          <p:nvPr/>
        </p:nvSpPr>
        <p:spPr>
          <a:xfrm rot="8580614">
            <a:off x="5378755" y="4873088"/>
            <a:ext cx="1336641" cy="427720"/>
          </a:xfrm>
          <a:prstGeom prst="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3" name="Right Arrow 22"/>
          <p:cNvSpPr/>
          <p:nvPr/>
        </p:nvSpPr>
        <p:spPr>
          <a:xfrm rot="12600557">
            <a:off x="1465278" y="4819603"/>
            <a:ext cx="1336641" cy="427720"/>
          </a:xfrm>
          <a:prstGeom prst="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a:p>
        </p:txBody>
      </p:sp>
      <p:pic>
        <p:nvPicPr>
          <p:cNvPr id="44051" name="Picture 16" descr="default-2.gif"/>
          <p:cNvPicPr>
            <a:picLocks noChangeAspect="1"/>
          </p:cNvPicPr>
          <p:nvPr/>
        </p:nvPicPr>
        <p:blipFill>
          <a:blip r:embed="rId7"/>
          <a:srcRect t="17999" b="17999"/>
          <a:stretch>
            <a:fillRect/>
          </a:stretch>
        </p:blipFill>
        <p:spPr bwMode="auto">
          <a:xfrm>
            <a:off x="212725" y="4107618"/>
            <a:ext cx="1270000" cy="812800"/>
          </a:xfrm>
          <a:prstGeom prst="rect">
            <a:avLst/>
          </a:prstGeom>
          <a:noFill/>
          <a:ln w="9525">
            <a:noFill/>
            <a:miter lim="800000"/>
            <a:headEnd/>
            <a:tailEnd/>
          </a:ln>
        </p:spPr>
      </p:pic>
      <p:sp>
        <p:nvSpPr>
          <p:cNvPr id="44052" name="Text Box 20"/>
          <p:cNvSpPr txBox="1">
            <a:spLocks noChangeArrowheads="1"/>
          </p:cNvSpPr>
          <p:nvPr/>
        </p:nvSpPr>
        <p:spPr bwMode="auto">
          <a:xfrm>
            <a:off x="6824662" y="1554163"/>
            <a:ext cx="1709738" cy="822325"/>
          </a:xfrm>
          <a:prstGeom prst="rect">
            <a:avLst/>
          </a:prstGeom>
          <a:noFill/>
          <a:ln w="9525">
            <a:noFill/>
            <a:miter lim="800000"/>
            <a:headEnd/>
            <a:tailEnd/>
          </a:ln>
        </p:spPr>
        <p:txBody>
          <a:bodyPr wrap="none">
            <a:prstTxWarp prst="textNoShape">
              <a:avLst/>
            </a:prstTxWarp>
            <a:spAutoFit/>
          </a:bodyPr>
          <a:lstStyle/>
          <a:p>
            <a:r>
              <a:rPr lang="en-US" i="1" dirty="0">
                <a:solidFill>
                  <a:srgbClr val="FF0000"/>
                </a:solidFill>
              </a:rPr>
              <a:t>Green</a:t>
            </a:r>
          </a:p>
          <a:p>
            <a:r>
              <a:rPr lang="en-US" i="1" dirty="0">
                <a:solidFill>
                  <a:srgbClr val="FF0000"/>
                </a:solidFill>
              </a:rPr>
              <a:t>Purchasing</a:t>
            </a:r>
            <a:endParaRPr lang="en-US" dirty="0"/>
          </a:p>
        </p:txBody>
      </p:sp>
      <p:sp>
        <p:nvSpPr>
          <p:cNvPr id="44053" name="Text Box 21"/>
          <p:cNvSpPr txBox="1">
            <a:spLocks noChangeArrowheads="1"/>
          </p:cNvSpPr>
          <p:nvPr/>
        </p:nvSpPr>
        <p:spPr bwMode="auto">
          <a:xfrm>
            <a:off x="5865813" y="5552908"/>
            <a:ext cx="2668587" cy="762000"/>
          </a:xfrm>
          <a:prstGeom prst="rect">
            <a:avLst/>
          </a:prstGeom>
          <a:noFill/>
          <a:ln w="9525">
            <a:noFill/>
            <a:miter lim="800000"/>
            <a:headEnd/>
            <a:tailEnd/>
          </a:ln>
        </p:spPr>
        <p:txBody>
          <a:bodyPr wrap="none">
            <a:prstTxWarp prst="textNoShape">
              <a:avLst/>
            </a:prstTxWarp>
            <a:spAutoFit/>
          </a:bodyPr>
          <a:lstStyle/>
          <a:p>
            <a:r>
              <a:rPr lang="en-US" sz="2200" i="1" dirty="0">
                <a:solidFill>
                  <a:srgbClr val="FF0000"/>
                </a:solidFill>
              </a:rPr>
              <a:t>IT Initiatives &amp;</a:t>
            </a:r>
          </a:p>
          <a:p>
            <a:r>
              <a:rPr lang="en-US" sz="2200" i="1" dirty="0">
                <a:solidFill>
                  <a:srgbClr val="FF0000"/>
                </a:solidFill>
              </a:rPr>
              <a:t>End User Behaviors</a:t>
            </a:r>
            <a:endParaRPr lang="en-US" sz="2200" dirty="0">
              <a:solidFill>
                <a:srgbClr val="FF0000"/>
              </a:solidFill>
            </a:endParaRPr>
          </a:p>
        </p:txBody>
      </p:sp>
      <p:sp>
        <p:nvSpPr>
          <p:cNvPr id="44054" name="Text Box 22"/>
          <p:cNvSpPr txBox="1">
            <a:spLocks noChangeArrowheads="1"/>
          </p:cNvSpPr>
          <p:nvPr/>
        </p:nvSpPr>
        <p:spPr bwMode="auto">
          <a:xfrm>
            <a:off x="212725" y="5392738"/>
            <a:ext cx="1946275" cy="822325"/>
          </a:xfrm>
          <a:prstGeom prst="rect">
            <a:avLst/>
          </a:prstGeom>
          <a:noFill/>
          <a:ln w="9525">
            <a:noFill/>
            <a:miter lim="800000"/>
            <a:headEnd/>
            <a:tailEnd/>
          </a:ln>
        </p:spPr>
        <p:txBody>
          <a:bodyPr wrap="none">
            <a:prstTxWarp prst="textNoShape">
              <a:avLst/>
            </a:prstTxWarp>
            <a:spAutoFit/>
          </a:bodyPr>
          <a:lstStyle/>
          <a:p>
            <a:r>
              <a:rPr lang="en-US" i="1">
                <a:solidFill>
                  <a:srgbClr val="FF0000"/>
                </a:solidFill>
              </a:rPr>
              <a:t>Responsible </a:t>
            </a:r>
          </a:p>
          <a:p>
            <a:r>
              <a:rPr lang="en-US" i="1">
                <a:solidFill>
                  <a:srgbClr val="FF0000"/>
                </a:solidFill>
              </a:rPr>
              <a:t>Disposal</a:t>
            </a:r>
          </a:p>
        </p:txBody>
      </p:sp>
      <p:pic>
        <p:nvPicPr>
          <p:cNvPr id="18" name="Picture 17" descr="TN_26-09-08_11mA.jpg"/>
          <p:cNvPicPr>
            <a:picLocks noChangeAspect="1"/>
          </p:cNvPicPr>
          <p:nvPr/>
        </p:nvPicPr>
        <p:blipFill>
          <a:blip r:embed="rId8"/>
          <a:stretch>
            <a:fillRect/>
          </a:stretch>
        </p:blipFill>
        <p:spPr>
          <a:xfrm>
            <a:off x="6709566" y="3176588"/>
            <a:ext cx="1914586" cy="1268413"/>
          </a:xfrm>
          <a:prstGeom prst="rect">
            <a:avLst/>
          </a:prstGeom>
        </p:spPr>
      </p:pic>
    </p:spTree>
  </p:cSld>
  <p:clrMapOvr>
    <a:masterClrMapping/>
  </p:clrMapOvr>
  <p:transition spd="slow" advClick="0" advTm="5000">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65" name="Rectangle 2"/>
          <p:cNvSpPr>
            <a:spLocks noGrp="1"/>
          </p:cNvSpPr>
          <p:nvPr>
            <p:ph type="title" idx="4294967295"/>
          </p:nvPr>
        </p:nvSpPr>
        <p:spPr bwMode="auto">
          <a:xfrm>
            <a:off x="304800" y="0"/>
            <a:ext cx="8686800" cy="838200"/>
          </a:xfrm>
          <a:noFill/>
        </p:spPr>
        <p:txBody>
          <a:bodyPr wrap="square" lIns="91440" tIns="45720" rIns="91440" bIns="45720" numCol="1" anchorCtr="0" compatLnSpc="1">
            <a:prstTxWarp prst="textNoShape">
              <a:avLst/>
            </a:prstTxWarp>
          </a:bodyPr>
          <a:lstStyle/>
          <a:p>
            <a:pPr eaLnBrk="1" hangingPunct="1"/>
            <a:r>
              <a:rPr lang="en-US" cap="none" dirty="0">
                <a:effectLst/>
              </a:rPr>
              <a:t>How’s Your Greening IT Knowledge</a:t>
            </a:r>
            <a:r>
              <a:rPr lang="en-US" cap="none" dirty="0" smtClean="0">
                <a:effectLst/>
              </a:rPr>
              <a:t>? </a:t>
            </a:r>
            <a:endParaRPr lang="en-US" cap="none" dirty="0">
              <a:effectLst/>
            </a:endParaRPr>
          </a:p>
        </p:txBody>
      </p:sp>
      <p:sp>
        <p:nvSpPr>
          <p:cNvPr id="11266" name="Rectangle 3"/>
          <p:cNvSpPr>
            <a:spLocks noGrp="1"/>
          </p:cNvSpPr>
          <p:nvPr>
            <p:ph type="body" idx="4294967295"/>
          </p:nvPr>
        </p:nvSpPr>
        <p:spPr/>
        <p:txBody>
          <a:bodyPr/>
          <a:lstStyle/>
          <a:p>
            <a:pPr marL="514350" indent="-514350" eaLnBrk="1" hangingPunct="1">
              <a:spcAft>
                <a:spcPts val="0"/>
              </a:spcAft>
              <a:buNone/>
            </a:pPr>
            <a:r>
              <a:rPr lang="en-US" b="1" dirty="0" smtClean="0">
                <a:solidFill>
                  <a:srgbClr val="3F3F3F"/>
                </a:solidFill>
                <a:latin typeface="Arial" pitchFamily="-123" charset="0"/>
              </a:rPr>
              <a:t>1.	How </a:t>
            </a:r>
            <a:r>
              <a:rPr lang="en-US" b="1" dirty="0">
                <a:solidFill>
                  <a:srgbClr val="3F3F3F"/>
                </a:solidFill>
                <a:latin typeface="Arial" pitchFamily="-123" charset="0"/>
              </a:rPr>
              <a:t>much paper does an average </a:t>
            </a:r>
            <a:r>
              <a:rPr lang="en-US" b="1" dirty="0" smtClean="0">
                <a:solidFill>
                  <a:srgbClr val="3F3F3F"/>
                </a:solidFill>
                <a:latin typeface="Arial" pitchFamily="-123" charset="0"/>
              </a:rPr>
              <a:t>office worker </a:t>
            </a:r>
            <a:r>
              <a:rPr lang="en-US" b="1" dirty="0">
                <a:solidFill>
                  <a:srgbClr val="3F3F3F"/>
                </a:solidFill>
                <a:latin typeface="Arial" pitchFamily="-123" charset="0"/>
              </a:rPr>
              <a:t>use per year</a:t>
            </a:r>
            <a:r>
              <a:rPr lang="en-US" b="1" dirty="0" smtClean="0">
                <a:solidFill>
                  <a:srgbClr val="3F3F3F"/>
                </a:solidFill>
                <a:latin typeface="Arial" pitchFamily="-123" charset="0"/>
              </a:rPr>
              <a:t>?</a:t>
            </a:r>
          </a:p>
          <a:p>
            <a:pPr marL="514350" indent="-514350" eaLnBrk="1" hangingPunct="1">
              <a:spcAft>
                <a:spcPts val="0"/>
              </a:spcAft>
              <a:buNone/>
            </a:pPr>
            <a:endParaRPr lang="en-US" sz="2800" b="1" dirty="0" smtClean="0">
              <a:solidFill>
                <a:srgbClr val="3F3F3F"/>
              </a:solidFill>
              <a:latin typeface="Arial" pitchFamily="-123" charset="0"/>
            </a:endParaRPr>
          </a:p>
          <a:p>
            <a:pPr marL="37931725" lvl="1" indent="-37474525" eaLnBrk="1" hangingPunct="1">
              <a:spcAft>
                <a:spcPts val="600"/>
              </a:spcAft>
              <a:buFont typeface="Wingdings 2" pitchFamily="-123" charset="2"/>
              <a:buNone/>
            </a:pPr>
            <a:r>
              <a:rPr lang="en-US" dirty="0" smtClean="0">
                <a:solidFill>
                  <a:srgbClr val="3F3F3F"/>
                </a:solidFill>
                <a:latin typeface="Arial" pitchFamily="-123" charset="0"/>
              </a:rPr>
              <a:t>A</a:t>
            </a:r>
            <a:r>
              <a:rPr lang="en-US" dirty="0">
                <a:solidFill>
                  <a:srgbClr val="3F3F3F"/>
                </a:solidFill>
                <a:latin typeface="Arial" pitchFamily="-123" charset="0"/>
              </a:rPr>
              <a:t>. 500 sheets</a:t>
            </a:r>
            <a:r>
              <a:rPr lang="en-US" dirty="0" smtClean="0">
                <a:solidFill>
                  <a:srgbClr val="3F3F3F"/>
                </a:solidFill>
                <a:latin typeface="Arial" pitchFamily="-123" charset="0"/>
              </a:rPr>
              <a:t> </a:t>
            </a:r>
          </a:p>
          <a:p>
            <a:pPr marL="37931725" lvl="1" indent="-37474525" eaLnBrk="1" hangingPunct="1">
              <a:spcAft>
                <a:spcPts val="600"/>
              </a:spcAft>
              <a:buFont typeface="Wingdings 2" pitchFamily="-123" charset="2"/>
              <a:buNone/>
            </a:pPr>
            <a:r>
              <a:rPr lang="en-US" dirty="0">
                <a:solidFill>
                  <a:srgbClr val="3F3F3F"/>
                </a:solidFill>
                <a:latin typeface="Arial" pitchFamily="-123" charset="0"/>
              </a:rPr>
              <a:t>B. 1,000 sheets</a:t>
            </a:r>
            <a:r>
              <a:rPr lang="en-US" dirty="0" smtClean="0">
                <a:solidFill>
                  <a:srgbClr val="3F3F3F"/>
                </a:solidFill>
                <a:latin typeface="Arial" pitchFamily="-123" charset="0"/>
              </a:rPr>
              <a:t> </a:t>
            </a:r>
          </a:p>
          <a:p>
            <a:pPr marL="37931725" lvl="1" indent="-37474525" eaLnBrk="1" hangingPunct="1">
              <a:spcAft>
                <a:spcPts val="600"/>
              </a:spcAft>
              <a:buFont typeface="Wingdings 2" pitchFamily="-123" charset="2"/>
              <a:buNone/>
            </a:pPr>
            <a:r>
              <a:rPr lang="en-US" dirty="0">
                <a:solidFill>
                  <a:srgbClr val="3F3F3F"/>
                </a:solidFill>
                <a:latin typeface="Arial" pitchFamily="-123" charset="0"/>
              </a:rPr>
              <a:t>C. 5,000 sheets</a:t>
            </a:r>
            <a:r>
              <a:rPr lang="en-US" dirty="0" smtClean="0">
                <a:solidFill>
                  <a:srgbClr val="3F3F3F"/>
                </a:solidFill>
                <a:latin typeface="Arial" pitchFamily="-123" charset="0"/>
              </a:rPr>
              <a:t> </a:t>
            </a:r>
          </a:p>
          <a:p>
            <a:pPr marL="37931725" lvl="1" indent="-37474525" eaLnBrk="1" hangingPunct="1">
              <a:spcAft>
                <a:spcPts val="600"/>
              </a:spcAft>
              <a:buFont typeface="Wingdings 2" pitchFamily="-123" charset="2"/>
              <a:buNone/>
            </a:pPr>
            <a:r>
              <a:rPr lang="en-US" dirty="0" smtClean="0">
                <a:solidFill>
                  <a:srgbClr val="3F3F3F"/>
                </a:solidFill>
                <a:latin typeface="Arial" pitchFamily="-123" charset="0"/>
              </a:rPr>
              <a:t>D. 10,000 sheets  </a:t>
            </a:r>
            <a:endParaRPr lang="en-US" dirty="0">
              <a:solidFill>
                <a:srgbClr val="3F3F3F"/>
              </a:solidFill>
              <a:latin typeface="Arial" pitchFamily="-123" charset="0"/>
            </a:endParaRPr>
          </a:p>
          <a:p>
            <a:pPr eaLnBrk="1" hangingPunct="1">
              <a:buFont typeface="Wingdings 2" pitchFamily="-123" charset="2"/>
              <a:buNone/>
            </a:pPr>
            <a:endParaRPr lang="en-US" dirty="0"/>
          </a:p>
        </p:txBody>
      </p:sp>
    </p:spTree>
  </p:cSld>
  <p:clrMapOvr>
    <a:masterClrMapping/>
  </p:clrMapOvr>
  <p:transition spd="slow" advClick="0" advTm="6707">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5000"/>
                                  </p:stCondLst>
                                  <p:childTnLst>
                                    <p:animClr clrSpc="rgb">
                                      <p:cBhvr override="childStyle">
                                        <p:cTn id="6" dur="3000" fill="hold"/>
                                        <p:tgtEl>
                                          <p:spTgt spid="11266">
                                            <p:txEl>
                                              <p:pRg st="0" end="0"/>
                                            </p:txEl>
                                          </p:spTgt>
                                        </p:tgtEl>
                                        <p:attrNameLst>
                                          <p:attrName>style.color</p:attrName>
                                        </p:attrNameLst>
                                      </p:cBhvr>
                                      <p:to>
                                        <a:schemeClr val="hlink"/>
                                      </p:to>
                                    </p:animClr>
                                  </p:childTnLst>
                                </p:cTn>
                              </p:par>
                              <p:par>
                                <p:cTn id="7" presetID="3" presetClass="emph" presetSubtype="2" fill="hold" grpId="0" nodeType="withEffect">
                                  <p:stCondLst>
                                    <p:cond delay="5000"/>
                                  </p:stCondLst>
                                  <p:childTnLst>
                                    <p:animClr clrSpc="rgb">
                                      <p:cBhvr override="childStyle">
                                        <p:cTn id="8" dur="3000" fill="hold"/>
                                        <p:tgtEl>
                                          <p:spTgt spid="11266">
                                            <p:txEl>
                                              <p:pRg st="5" end="5"/>
                                            </p:txEl>
                                          </p:spTgt>
                                        </p:tgtEl>
                                        <p:attrNameLst>
                                          <p:attrName>style.color</p:attrName>
                                        </p:attrNameLst>
                                      </p:cBhvr>
                                      <p:to>
                                        <a:schemeClr va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build="p"/>
    </p:bld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04800" y="38100"/>
            <a:ext cx="8686800" cy="838200"/>
          </a:xfrm>
        </p:spPr>
        <p:txBody>
          <a:bodyPr>
            <a:noAutofit/>
          </a:bodyPr>
          <a:lstStyle/>
          <a:p>
            <a:pPr eaLnBrk="1" fontAlgn="auto" hangingPunct="1">
              <a:spcAft>
                <a:spcPts val="0"/>
              </a:spcAft>
              <a:defRPr/>
            </a:pPr>
            <a:r>
              <a:rPr lang="en-US" dirty="0">
                <a:ea typeface="+mj-ea"/>
                <a:cs typeface="+mj-cs"/>
              </a:rPr>
              <a:t>Green Purchasing - Product Lifecycle Considerations</a:t>
            </a:r>
          </a:p>
        </p:txBody>
      </p:sp>
      <p:sp>
        <p:nvSpPr>
          <p:cNvPr id="45058" name="Rectangle 3"/>
          <p:cNvSpPr>
            <a:spLocks noGrp="1" noChangeArrowheads="1"/>
          </p:cNvSpPr>
          <p:nvPr>
            <p:ph type="body" idx="1"/>
          </p:nvPr>
        </p:nvSpPr>
        <p:spPr>
          <a:xfrm>
            <a:off x="838200" y="1752600"/>
            <a:ext cx="7696200" cy="4724400"/>
          </a:xfrm>
        </p:spPr>
        <p:txBody>
          <a:bodyPr/>
          <a:lstStyle/>
          <a:p>
            <a:pPr eaLnBrk="1" hangingPunct="1">
              <a:lnSpc>
                <a:spcPct val="90000"/>
              </a:lnSpc>
              <a:spcBef>
                <a:spcPct val="0"/>
              </a:spcBef>
              <a:spcAft>
                <a:spcPts val="1200"/>
              </a:spcAft>
            </a:pPr>
            <a:r>
              <a:rPr lang="en-US" sz="2800" dirty="0"/>
              <a:t>Raw materials (i.e., mercury, lead) and where they come from</a:t>
            </a:r>
          </a:p>
          <a:p>
            <a:pPr eaLnBrk="1" hangingPunct="1">
              <a:lnSpc>
                <a:spcPct val="90000"/>
              </a:lnSpc>
              <a:spcBef>
                <a:spcPct val="0"/>
              </a:spcBef>
              <a:spcAft>
                <a:spcPts val="1200"/>
              </a:spcAft>
            </a:pPr>
            <a:r>
              <a:rPr lang="en-US" sz="2800" dirty="0"/>
              <a:t>Production methods (carbon footprint) </a:t>
            </a:r>
          </a:p>
          <a:p>
            <a:pPr eaLnBrk="1" hangingPunct="1">
              <a:lnSpc>
                <a:spcPct val="90000"/>
              </a:lnSpc>
              <a:spcBef>
                <a:spcPct val="0"/>
              </a:spcBef>
              <a:spcAft>
                <a:spcPts val="1200"/>
              </a:spcAft>
            </a:pPr>
            <a:r>
              <a:rPr lang="en-US" sz="2800" dirty="0"/>
              <a:t>Waste products</a:t>
            </a:r>
          </a:p>
          <a:p>
            <a:pPr eaLnBrk="1" hangingPunct="1">
              <a:lnSpc>
                <a:spcPct val="90000"/>
              </a:lnSpc>
              <a:spcBef>
                <a:spcPct val="0"/>
              </a:spcBef>
              <a:spcAft>
                <a:spcPts val="1200"/>
              </a:spcAft>
            </a:pPr>
            <a:r>
              <a:rPr lang="en-US" sz="2800" dirty="0"/>
              <a:t>Packaging (recycled materials, minimal)</a:t>
            </a:r>
          </a:p>
          <a:p>
            <a:pPr eaLnBrk="1" hangingPunct="1">
              <a:lnSpc>
                <a:spcPct val="90000"/>
              </a:lnSpc>
              <a:spcBef>
                <a:spcPct val="0"/>
              </a:spcBef>
              <a:spcAft>
                <a:spcPts val="1200"/>
              </a:spcAft>
            </a:pPr>
            <a:r>
              <a:rPr lang="en-US" sz="2800" dirty="0"/>
              <a:t>Transporting</a:t>
            </a:r>
            <a:r>
              <a:rPr lang="en-US" sz="2800" dirty="0" smtClean="0"/>
              <a:t> (raw </a:t>
            </a:r>
            <a:r>
              <a:rPr lang="en-US" sz="2800" dirty="0"/>
              <a:t>materials, components and finished product)</a:t>
            </a:r>
          </a:p>
          <a:p>
            <a:pPr eaLnBrk="1" hangingPunct="1">
              <a:lnSpc>
                <a:spcPct val="90000"/>
              </a:lnSpc>
              <a:spcBef>
                <a:spcPct val="0"/>
              </a:spcBef>
              <a:spcAft>
                <a:spcPts val="1200"/>
              </a:spcAft>
            </a:pPr>
            <a:r>
              <a:rPr lang="en-US" sz="2800" dirty="0"/>
              <a:t>Consolidate Shipments</a:t>
            </a:r>
          </a:p>
          <a:p>
            <a:pPr eaLnBrk="1" hangingPunct="1">
              <a:lnSpc>
                <a:spcPct val="90000"/>
              </a:lnSpc>
              <a:spcBef>
                <a:spcPct val="0"/>
              </a:spcBef>
              <a:spcAft>
                <a:spcPts val="1200"/>
              </a:spcAft>
            </a:pPr>
            <a:r>
              <a:rPr lang="en-US" sz="2800" dirty="0"/>
              <a:t>Recycling/Take-back Programs?</a:t>
            </a:r>
          </a:p>
        </p:txBody>
      </p:sp>
    </p:spTree>
  </p:cSld>
  <p:clrMapOvr>
    <a:masterClrMapping/>
  </p:clrMapOvr>
  <p:transition spd="slow" advClick="0" advTm="5000">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762000" y="0"/>
            <a:ext cx="7696200" cy="838200"/>
          </a:xfrm>
        </p:spPr>
        <p:txBody>
          <a:bodyPr/>
          <a:lstStyle/>
          <a:p>
            <a:pPr eaLnBrk="1" fontAlgn="auto" hangingPunct="1">
              <a:spcAft>
                <a:spcPts val="0"/>
              </a:spcAft>
              <a:defRPr/>
            </a:pPr>
            <a:r>
              <a:rPr lang="en-US" dirty="0">
                <a:ea typeface="+mj-ea"/>
                <a:cs typeface="+mj-cs"/>
              </a:rPr>
              <a:t>A Lifecycle Example:</a:t>
            </a:r>
          </a:p>
        </p:txBody>
      </p:sp>
      <p:sp>
        <p:nvSpPr>
          <p:cNvPr id="47106" name="Text Box 5"/>
          <p:cNvSpPr txBox="1">
            <a:spLocks noChangeArrowheads="1"/>
          </p:cNvSpPr>
          <p:nvPr/>
        </p:nvSpPr>
        <p:spPr bwMode="auto">
          <a:xfrm>
            <a:off x="1219200" y="6096000"/>
            <a:ext cx="7467600" cy="304800"/>
          </a:xfrm>
          <a:prstGeom prst="rect">
            <a:avLst/>
          </a:prstGeom>
          <a:noFill/>
          <a:ln w="9525">
            <a:noFill/>
            <a:miter lim="800000"/>
            <a:headEnd/>
            <a:tailEnd/>
          </a:ln>
        </p:spPr>
        <p:txBody>
          <a:bodyPr>
            <a:prstTxWarp prst="textNoShape">
              <a:avLst/>
            </a:prstTxWarp>
            <a:spAutoFit/>
          </a:bodyPr>
          <a:lstStyle/>
          <a:p>
            <a:pPr>
              <a:spcBef>
                <a:spcPct val="50000"/>
              </a:spcBef>
            </a:pPr>
            <a:r>
              <a:rPr lang="en-US" sz="1400">
                <a:latin typeface="Franklin Gothic Book" charset="0"/>
              </a:rPr>
              <a:t>Source: </a:t>
            </a:r>
            <a:r>
              <a:rPr lang="en-US" sz="1400">
                <a:latin typeface="Franklin Gothic Book" charset="0"/>
                <a:hlinkClick r:id="rId3"/>
              </a:rPr>
              <a:t>http://www.apple.com/environment/resources/environmentalperformance.html</a:t>
            </a:r>
            <a:endParaRPr lang="en-US" sz="1400">
              <a:latin typeface="Franklin Gothic Book" charset="0"/>
            </a:endParaRPr>
          </a:p>
        </p:txBody>
      </p:sp>
      <p:pic>
        <p:nvPicPr>
          <p:cNvPr id="47107" name="Picture 6" descr="Picture 1.png"/>
          <p:cNvPicPr>
            <a:picLocks noChangeAspect="1"/>
          </p:cNvPicPr>
          <p:nvPr/>
        </p:nvPicPr>
        <p:blipFill>
          <a:blip r:embed="rId4"/>
          <a:srcRect/>
          <a:stretch>
            <a:fillRect/>
          </a:stretch>
        </p:blipFill>
        <p:spPr bwMode="auto">
          <a:xfrm>
            <a:off x="762000" y="1295400"/>
            <a:ext cx="7620000" cy="4386263"/>
          </a:xfrm>
          <a:prstGeom prst="rect">
            <a:avLst/>
          </a:prstGeom>
          <a:noFill/>
          <a:ln w="9525">
            <a:noFill/>
            <a:miter lim="800000"/>
            <a:headEnd/>
            <a:tailEnd/>
          </a:ln>
        </p:spPr>
      </p:pic>
    </p:spTree>
  </p:cSld>
  <p:clrMapOvr>
    <a:masterClrMapping/>
  </p:clrMapOvr>
  <p:transition spd="slow" advClick="0" advTm="5000">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304800" y="38100"/>
            <a:ext cx="8686800" cy="838200"/>
          </a:xfrm>
        </p:spPr>
        <p:txBody>
          <a:bodyPr/>
          <a:lstStyle/>
          <a:p>
            <a:pPr eaLnBrk="1" fontAlgn="auto" hangingPunct="1">
              <a:spcAft>
                <a:spcPts val="0"/>
              </a:spcAft>
              <a:defRPr/>
            </a:pPr>
            <a:r>
              <a:rPr lang="en-US" dirty="0">
                <a:ea typeface="+mj-ea"/>
                <a:cs typeface="+mj-cs"/>
              </a:rPr>
              <a:t>Some Best IT Department Practices</a:t>
            </a:r>
          </a:p>
        </p:txBody>
      </p:sp>
      <p:sp>
        <p:nvSpPr>
          <p:cNvPr id="49154" name="Rectangle 3"/>
          <p:cNvSpPr>
            <a:spLocks noGrp="1" noChangeArrowheads="1"/>
          </p:cNvSpPr>
          <p:nvPr>
            <p:ph type="body" idx="1"/>
          </p:nvPr>
        </p:nvSpPr>
        <p:spPr/>
        <p:txBody>
          <a:bodyPr/>
          <a:lstStyle/>
          <a:p>
            <a:pPr eaLnBrk="1" hangingPunct="1"/>
            <a:r>
              <a:rPr lang="en-US"/>
              <a:t>Cloud Computing</a:t>
            </a:r>
          </a:p>
          <a:p>
            <a:pPr eaLnBrk="1" hangingPunct="1"/>
            <a:r>
              <a:rPr lang="en-US"/>
              <a:t>Server Virtualization</a:t>
            </a:r>
          </a:p>
          <a:p>
            <a:pPr eaLnBrk="1" hangingPunct="1"/>
            <a:r>
              <a:rPr lang="en-US"/>
              <a:t>Air Economizing </a:t>
            </a:r>
          </a:p>
          <a:p>
            <a:pPr eaLnBrk="1" hangingPunct="1"/>
            <a:r>
              <a:rPr lang="en-US"/>
              <a:t>HVAC/UPS replacement</a:t>
            </a:r>
          </a:p>
          <a:p>
            <a:pPr eaLnBrk="1" hangingPunct="1"/>
            <a:r>
              <a:rPr lang="en-US"/>
              <a:t>Energy Star Equipment</a:t>
            </a:r>
          </a:p>
          <a:p>
            <a:pPr eaLnBrk="1" hangingPunct="1"/>
            <a:r>
              <a:rPr lang="en-US"/>
              <a:t>Thin Client Computing</a:t>
            </a:r>
          </a:p>
          <a:p>
            <a:pPr eaLnBrk="1" hangingPunct="1"/>
            <a:endParaRPr lang="en-US"/>
          </a:p>
        </p:txBody>
      </p:sp>
    </p:spTree>
  </p:cSld>
  <p:clrMapOvr>
    <a:masterClrMapping/>
  </p:clrMapOvr>
  <p:transition spd="slow" advClick="0" advTm="5000">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304800" y="38100"/>
            <a:ext cx="8686800" cy="838200"/>
          </a:xfrm>
        </p:spPr>
        <p:txBody>
          <a:bodyPr/>
          <a:lstStyle/>
          <a:p>
            <a:pPr eaLnBrk="1" fontAlgn="auto" hangingPunct="1">
              <a:spcAft>
                <a:spcPts val="0"/>
              </a:spcAft>
              <a:defRPr/>
            </a:pPr>
            <a:r>
              <a:rPr lang="en-US" dirty="0">
                <a:ea typeface="+mj-ea"/>
                <a:cs typeface="+mj-cs"/>
              </a:rPr>
              <a:t>IT Department Initiatives</a:t>
            </a:r>
          </a:p>
        </p:txBody>
      </p:sp>
      <p:sp>
        <p:nvSpPr>
          <p:cNvPr id="51202" name="Rectangle 3"/>
          <p:cNvSpPr>
            <a:spLocks noGrp="1" noChangeArrowheads="1"/>
          </p:cNvSpPr>
          <p:nvPr>
            <p:ph type="body" idx="1"/>
          </p:nvPr>
        </p:nvSpPr>
        <p:spPr/>
        <p:txBody>
          <a:bodyPr/>
          <a:lstStyle/>
          <a:p>
            <a:pPr eaLnBrk="1" hangingPunct="1">
              <a:buFontTx/>
              <a:buNone/>
            </a:pPr>
            <a:endParaRPr lang="en-US" dirty="0" smtClean="0"/>
          </a:p>
          <a:p>
            <a:pPr eaLnBrk="1" hangingPunct="1"/>
            <a:r>
              <a:rPr lang="en-US" dirty="0"/>
              <a:t>IT Enabling Initiatives</a:t>
            </a:r>
            <a:r>
              <a:rPr lang="en-US" dirty="0" smtClean="0"/>
              <a:t> – Dematerialization</a:t>
            </a:r>
          </a:p>
          <a:p>
            <a:pPr eaLnBrk="1" hangingPunct="1"/>
            <a:endParaRPr lang="en-US" dirty="0" smtClean="0"/>
          </a:p>
          <a:p>
            <a:pPr eaLnBrk="1" hangingPunct="1"/>
            <a:r>
              <a:rPr lang="en-US" dirty="0" smtClean="0"/>
              <a:t>IT - Led Department Initiatives</a:t>
            </a:r>
          </a:p>
          <a:p>
            <a:pPr eaLnBrk="1" hangingPunct="1"/>
            <a:endParaRPr lang="en-US" dirty="0" smtClean="0"/>
          </a:p>
          <a:p>
            <a:pPr eaLnBrk="1" hangingPunct="1">
              <a:buFontTx/>
              <a:buNone/>
            </a:pPr>
            <a:endParaRPr lang="en-US" dirty="0"/>
          </a:p>
        </p:txBody>
      </p:sp>
    </p:spTree>
  </p:cSld>
  <p:clrMapOvr>
    <a:masterClrMapping/>
  </p:clrMapOvr>
  <p:transition spd="slow" advClick="0" advTm="5000">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304800" y="38100"/>
            <a:ext cx="8686800" cy="838200"/>
          </a:xfrm>
        </p:spPr>
        <p:txBody>
          <a:bodyPr>
            <a:noAutofit/>
          </a:bodyPr>
          <a:lstStyle/>
          <a:p>
            <a:pPr eaLnBrk="1" fontAlgn="auto" hangingPunct="1">
              <a:spcAft>
                <a:spcPts val="0"/>
              </a:spcAft>
              <a:defRPr/>
            </a:pPr>
            <a:r>
              <a:rPr lang="en-US" dirty="0">
                <a:ea typeface="+mj-ea"/>
                <a:cs typeface="+mj-cs"/>
              </a:rPr>
              <a:t>Best IT Enabling Initiatives: Dematerialization</a:t>
            </a:r>
          </a:p>
        </p:txBody>
      </p:sp>
      <p:sp>
        <p:nvSpPr>
          <p:cNvPr id="53250" name="Rectangle 3"/>
          <p:cNvSpPr>
            <a:spLocks noChangeArrowheads="1"/>
          </p:cNvSpPr>
          <p:nvPr/>
        </p:nvSpPr>
        <p:spPr bwMode="auto">
          <a:xfrm>
            <a:off x="1143000" y="1752600"/>
            <a:ext cx="7696200" cy="4800600"/>
          </a:xfrm>
          <a:prstGeom prst="rect">
            <a:avLst/>
          </a:prstGeom>
          <a:noFill/>
          <a:ln w="9525">
            <a:noFill/>
            <a:miter lim="800000"/>
            <a:headEnd/>
            <a:tailEnd/>
          </a:ln>
        </p:spPr>
        <p:txBody>
          <a:bodyPr>
            <a:prstTxWarp prst="textNoShape">
              <a:avLst/>
            </a:prstTxWarp>
          </a:bodyPr>
          <a:lstStyle/>
          <a:p>
            <a:pPr>
              <a:lnSpc>
                <a:spcPct val="90000"/>
              </a:lnSpc>
              <a:spcBef>
                <a:spcPct val="20000"/>
              </a:spcBef>
              <a:buSzPct val="100000"/>
            </a:pPr>
            <a:endParaRPr kumimoji="1" lang="en-US" sz="2800" dirty="0">
              <a:latin typeface="Franklin Gothic Book" charset="0"/>
            </a:endParaRPr>
          </a:p>
          <a:p>
            <a:pPr>
              <a:lnSpc>
                <a:spcPct val="90000"/>
              </a:lnSpc>
              <a:spcBef>
                <a:spcPct val="20000"/>
              </a:spcBef>
              <a:buSzPct val="100000"/>
            </a:pPr>
            <a:r>
              <a:rPr kumimoji="1" lang="en-US" sz="2800" dirty="0">
                <a:latin typeface="Franklin Gothic Book" charset="0"/>
              </a:rPr>
              <a:t>One of </a:t>
            </a:r>
            <a:r>
              <a:rPr kumimoji="1" lang="en-US" sz="2800" dirty="0" err="1">
                <a:latin typeface="Franklin Gothic Book" charset="0"/>
              </a:rPr>
              <a:t>IT’s</a:t>
            </a:r>
            <a:r>
              <a:rPr kumimoji="1" lang="en-US" sz="2800" dirty="0">
                <a:latin typeface="Franklin Gothic Book" charset="0"/>
              </a:rPr>
              <a:t> biggest opportunities to reduce the carbon footprint is to help reduce the number of material objects needed to be produced.</a:t>
            </a:r>
          </a:p>
          <a:p>
            <a:pPr marL="342900" indent="-342900">
              <a:lnSpc>
                <a:spcPct val="90000"/>
              </a:lnSpc>
              <a:spcBef>
                <a:spcPct val="20000"/>
              </a:spcBef>
              <a:buSzPct val="100000"/>
            </a:pPr>
            <a:endParaRPr kumimoji="1" lang="en-US" sz="2800" dirty="0">
              <a:latin typeface="Franklin Gothic Book" charset="0"/>
            </a:endParaRPr>
          </a:p>
          <a:p>
            <a:pPr marL="342900" indent="-342900">
              <a:lnSpc>
                <a:spcPct val="90000"/>
              </a:lnSpc>
              <a:spcBef>
                <a:spcPct val="20000"/>
              </a:spcBef>
              <a:buSzPct val="100000"/>
            </a:pPr>
            <a:endParaRPr kumimoji="1" lang="en-US" sz="2800" dirty="0">
              <a:latin typeface="Franklin Gothic Book" charset="0"/>
            </a:endParaRPr>
          </a:p>
          <a:p>
            <a:pPr marL="342900" indent="-342900">
              <a:lnSpc>
                <a:spcPct val="90000"/>
              </a:lnSpc>
              <a:spcBef>
                <a:spcPct val="20000"/>
              </a:spcBef>
              <a:buSzPct val="100000"/>
            </a:pPr>
            <a:endParaRPr kumimoji="1" lang="en-US" sz="2800" dirty="0">
              <a:latin typeface="Franklin Gothic Book" charset="0"/>
            </a:endParaRPr>
          </a:p>
          <a:p>
            <a:pPr marL="342900" indent="-342900">
              <a:lnSpc>
                <a:spcPct val="90000"/>
              </a:lnSpc>
              <a:spcBef>
                <a:spcPct val="20000"/>
              </a:spcBef>
              <a:buSzPct val="100000"/>
            </a:pPr>
            <a:endParaRPr kumimoji="1" lang="en-US" sz="1600" dirty="0">
              <a:latin typeface="Franklin Gothic Book" charset="0"/>
            </a:endParaRPr>
          </a:p>
          <a:p>
            <a:pPr marL="342900" indent="-342900">
              <a:lnSpc>
                <a:spcPct val="90000"/>
              </a:lnSpc>
              <a:spcBef>
                <a:spcPct val="20000"/>
              </a:spcBef>
              <a:buSzPct val="100000"/>
            </a:pPr>
            <a:endParaRPr kumimoji="1" lang="en-US" sz="1600" dirty="0">
              <a:latin typeface="Franklin Gothic Book" charset="0"/>
            </a:endParaRPr>
          </a:p>
          <a:p>
            <a:pPr marL="342900" indent="-342900">
              <a:lnSpc>
                <a:spcPct val="90000"/>
              </a:lnSpc>
              <a:spcBef>
                <a:spcPct val="20000"/>
              </a:spcBef>
              <a:buSzPct val="100000"/>
            </a:pPr>
            <a:endParaRPr kumimoji="1" lang="en-US" sz="1600" dirty="0">
              <a:latin typeface="Franklin Gothic Book" charset="0"/>
            </a:endParaRPr>
          </a:p>
          <a:p>
            <a:pPr marL="342900" indent="-342900">
              <a:lnSpc>
                <a:spcPct val="90000"/>
              </a:lnSpc>
              <a:spcBef>
                <a:spcPct val="20000"/>
              </a:spcBef>
              <a:buSzPct val="100000"/>
            </a:pPr>
            <a:endParaRPr kumimoji="1" lang="en-US" sz="1400" dirty="0">
              <a:latin typeface="Franklin Gothic Book" charset="0"/>
            </a:endParaRPr>
          </a:p>
          <a:p>
            <a:pPr marL="342900" indent="-342900">
              <a:lnSpc>
                <a:spcPct val="90000"/>
              </a:lnSpc>
              <a:spcBef>
                <a:spcPct val="20000"/>
              </a:spcBef>
              <a:buSzPct val="100000"/>
            </a:pPr>
            <a:r>
              <a:rPr kumimoji="1" lang="en-US" sz="1400" dirty="0">
                <a:latin typeface="Franklin Gothic Book" charset="0"/>
              </a:rPr>
              <a:t>Source: SMART 2020: Enabling the low carbon economy in the information age.</a:t>
            </a:r>
          </a:p>
          <a:p>
            <a:pPr marL="342900" indent="-342900">
              <a:lnSpc>
                <a:spcPct val="90000"/>
              </a:lnSpc>
              <a:spcBef>
                <a:spcPct val="20000"/>
              </a:spcBef>
              <a:buSzPct val="100000"/>
            </a:pPr>
            <a:endParaRPr kumimoji="1" lang="en-US" sz="1400" dirty="0">
              <a:latin typeface="Franklin Gothic Book" charset="0"/>
            </a:endParaRPr>
          </a:p>
          <a:p>
            <a:pPr marL="342900" indent="-342900">
              <a:lnSpc>
                <a:spcPct val="90000"/>
              </a:lnSpc>
              <a:spcBef>
                <a:spcPct val="20000"/>
              </a:spcBef>
              <a:buSzPct val="100000"/>
            </a:pPr>
            <a:endParaRPr kumimoji="1" lang="en-US" sz="2800" dirty="0">
              <a:latin typeface="Franklin Gothic Book" charset="0"/>
            </a:endParaRPr>
          </a:p>
        </p:txBody>
      </p:sp>
    </p:spTree>
  </p:cSld>
  <p:clrMapOvr>
    <a:masterClrMapping/>
  </p:clrMapOvr>
  <p:transition spd="slow" advClick="0" advTm="5000">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42" name="Rectangle 6"/>
          <p:cNvSpPr>
            <a:spLocks noGrp="1" noChangeArrowheads="1"/>
          </p:cNvSpPr>
          <p:nvPr>
            <p:ph type="title"/>
          </p:nvPr>
        </p:nvSpPr>
        <p:spPr>
          <a:xfrm>
            <a:off x="304800" y="38100"/>
            <a:ext cx="8686800" cy="838200"/>
          </a:xfrm>
        </p:spPr>
        <p:txBody>
          <a:bodyPr/>
          <a:lstStyle/>
          <a:p>
            <a:pPr eaLnBrk="1" fontAlgn="auto" hangingPunct="1">
              <a:spcAft>
                <a:spcPts val="0"/>
              </a:spcAft>
              <a:defRPr/>
            </a:pPr>
            <a:r>
              <a:rPr lang="en-US" dirty="0">
                <a:ea typeface="+mj-ea"/>
                <a:cs typeface="+mj-cs"/>
              </a:rPr>
              <a:t>Opportunities for </a:t>
            </a:r>
            <a:r>
              <a:rPr lang="en-US" dirty="0" smtClean="0">
                <a:ea typeface="+mj-ea"/>
                <a:cs typeface="+mj-cs"/>
              </a:rPr>
              <a:t>Dematerialization</a:t>
            </a:r>
            <a:endParaRPr lang="en-US" dirty="0">
              <a:ea typeface="+mj-ea"/>
              <a:cs typeface="+mj-cs"/>
            </a:endParaRPr>
          </a:p>
        </p:txBody>
      </p:sp>
      <p:sp>
        <p:nvSpPr>
          <p:cNvPr id="55298" name="Rectangle 7"/>
          <p:cNvSpPr>
            <a:spLocks noGrp="1" noChangeArrowheads="1"/>
          </p:cNvSpPr>
          <p:nvPr>
            <p:ph type="body" idx="1"/>
          </p:nvPr>
        </p:nvSpPr>
        <p:spPr>
          <a:xfrm>
            <a:off x="1600200" y="1752600"/>
            <a:ext cx="7086600" cy="4724400"/>
          </a:xfrm>
        </p:spPr>
        <p:txBody>
          <a:bodyPr/>
          <a:lstStyle/>
          <a:p>
            <a:pPr eaLnBrk="1" hangingPunct="1">
              <a:spcBef>
                <a:spcPct val="0"/>
              </a:spcBef>
              <a:spcAft>
                <a:spcPts val="1200"/>
              </a:spcAft>
            </a:pPr>
            <a:r>
              <a:rPr lang="en-US" dirty="0"/>
              <a:t>Online Media</a:t>
            </a:r>
          </a:p>
          <a:p>
            <a:pPr eaLnBrk="1" hangingPunct="1">
              <a:spcBef>
                <a:spcPct val="0"/>
              </a:spcBef>
              <a:spcAft>
                <a:spcPts val="1200"/>
              </a:spcAft>
            </a:pPr>
            <a:r>
              <a:rPr lang="en-US" dirty="0"/>
              <a:t>E-Commerce</a:t>
            </a:r>
          </a:p>
          <a:p>
            <a:pPr eaLnBrk="1" hangingPunct="1">
              <a:spcBef>
                <a:spcPct val="0"/>
              </a:spcBef>
              <a:spcAft>
                <a:spcPts val="1200"/>
              </a:spcAft>
            </a:pPr>
            <a:r>
              <a:rPr lang="en-US" dirty="0"/>
              <a:t>E-Paper</a:t>
            </a:r>
          </a:p>
          <a:p>
            <a:pPr eaLnBrk="1" hangingPunct="1">
              <a:spcBef>
                <a:spcPct val="0"/>
              </a:spcBef>
              <a:spcAft>
                <a:spcPts val="1200"/>
              </a:spcAft>
            </a:pPr>
            <a:r>
              <a:rPr lang="en-US" dirty="0"/>
              <a:t>Videoconferencing</a:t>
            </a:r>
          </a:p>
          <a:p>
            <a:pPr eaLnBrk="1" hangingPunct="1">
              <a:spcBef>
                <a:spcPct val="0"/>
              </a:spcBef>
              <a:spcAft>
                <a:spcPts val="1200"/>
              </a:spcAft>
            </a:pPr>
            <a:r>
              <a:rPr lang="en-US" dirty="0"/>
              <a:t>Telecommuting</a:t>
            </a:r>
          </a:p>
          <a:p>
            <a:pPr eaLnBrk="1" hangingPunct="1">
              <a:buFontTx/>
              <a:buNone/>
            </a:pPr>
            <a:endParaRPr lang="en-US" dirty="0" smtClean="0"/>
          </a:p>
          <a:p>
            <a:pPr eaLnBrk="1" hangingPunct="1">
              <a:buFontTx/>
              <a:buNone/>
            </a:pPr>
            <a:endParaRPr lang="en-US" sz="1400" dirty="0" smtClean="0"/>
          </a:p>
          <a:p>
            <a:pPr eaLnBrk="1" hangingPunct="1">
              <a:buFontTx/>
              <a:buNone/>
            </a:pPr>
            <a:r>
              <a:rPr lang="en-US" sz="1400" dirty="0" smtClean="0"/>
              <a:t>Source</a:t>
            </a:r>
            <a:r>
              <a:rPr lang="en-US" sz="1400" dirty="0"/>
              <a:t>: SMART 2020: Enabling the low carbon economy in the information age.</a:t>
            </a:r>
            <a:endParaRPr lang="en-US" dirty="0"/>
          </a:p>
          <a:p>
            <a:pPr eaLnBrk="1" hangingPunct="1">
              <a:buFontTx/>
              <a:buNone/>
            </a:pPr>
            <a:endParaRPr lang="en-US" dirty="0"/>
          </a:p>
        </p:txBody>
      </p:sp>
    </p:spTree>
  </p:cSld>
  <p:clrMapOvr>
    <a:masterClrMapping/>
  </p:clrMapOvr>
  <p:transition spd="slow" advClick="0" advTm="5000">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304800" y="38100"/>
            <a:ext cx="8686800" cy="838200"/>
          </a:xfrm>
        </p:spPr>
        <p:txBody>
          <a:bodyPr/>
          <a:lstStyle/>
          <a:p>
            <a:pPr eaLnBrk="1" fontAlgn="auto" hangingPunct="1">
              <a:spcAft>
                <a:spcPts val="0"/>
              </a:spcAft>
              <a:defRPr/>
            </a:pPr>
            <a:r>
              <a:rPr lang="en-US" dirty="0">
                <a:ea typeface="+mj-ea"/>
                <a:cs typeface="+mj-cs"/>
              </a:rPr>
              <a:t>Other IT Enabling Practices</a:t>
            </a:r>
          </a:p>
        </p:txBody>
      </p:sp>
      <p:sp>
        <p:nvSpPr>
          <p:cNvPr id="57346" name="Rectangle 3"/>
          <p:cNvSpPr>
            <a:spLocks noGrp="1" noChangeArrowheads="1"/>
          </p:cNvSpPr>
          <p:nvPr>
            <p:ph type="body" idx="1"/>
          </p:nvPr>
        </p:nvSpPr>
        <p:spPr/>
        <p:txBody>
          <a:bodyPr/>
          <a:lstStyle/>
          <a:p>
            <a:pPr eaLnBrk="1" hangingPunct="1">
              <a:lnSpc>
                <a:spcPct val="90000"/>
              </a:lnSpc>
            </a:pPr>
            <a:r>
              <a:rPr lang="en-US" dirty="0"/>
              <a:t>Enabling Power Save </a:t>
            </a:r>
            <a:r>
              <a:rPr lang="en-US" dirty="0" smtClean="0"/>
              <a:t>Features as Standard on Workstation Configurations</a:t>
            </a:r>
          </a:p>
          <a:p>
            <a:pPr eaLnBrk="1" hangingPunct="1">
              <a:lnSpc>
                <a:spcPct val="90000"/>
              </a:lnSpc>
            </a:pPr>
            <a:r>
              <a:rPr lang="en-US" dirty="0" smtClean="0"/>
              <a:t>Printer Management </a:t>
            </a:r>
            <a:r>
              <a:rPr lang="en-US" dirty="0"/>
              <a:t>(</a:t>
            </a:r>
            <a:r>
              <a:rPr lang="en-US" dirty="0" err="1"/>
              <a:t>NetPrint</a:t>
            </a:r>
            <a:r>
              <a:rPr lang="en-US" dirty="0"/>
              <a:t>, sharing, duplex)</a:t>
            </a:r>
          </a:p>
          <a:p>
            <a:pPr eaLnBrk="1" hangingPunct="1">
              <a:lnSpc>
                <a:spcPct val="90000"/>
              </a:lnSpc>
            </a:pPr>
            <a:r>
              <a:rPr lang="en-US" dirty="0"/>
              <a:t>Machine Consulting (laptops, thin clients)</a:t>
            </a:r>
          </a:p>
          <a:p>
            <a:pPr eaLnBrk="1" hangingPunct="1">
              <a:lnSpc>
                <a:spcPct val="90000"/>
              </a:lnSpc>
            </a:pPr>
            <a:r>
              <a:rPr lang="en-US" dirty="0"/>
              <a:t>Document Management/Collaboration Tools</a:t>
            </a:r>
          </a:p>
          <a:p>
            <a:pPr eaLnBrk="1" hangingPunct="1">
              <a:lnSpc>
                <a:spcPct val="90000"/>
              </a:lnSpc>
            </a:pPr>
            <a:r>
              <a:rPr lang="en-US" dirty="0"/>
              <a:t>IT Systems for Tracking/Measuring</a:t>
            </a:r>
          </a:p>
          <a:p>
            <a:pPr eaLnBrk="1" hangingPunct="1">
              <a:lnSpc>
                <a:spcPct val="90000"/>
              </a:lnSpc>
            </a:pPr>
            <a:endParaRPr lang="en-US" dirty="0"/>
          </a:p>
        </p:txBody>
      </p:sp>
    </p:spTree>
  </p:cSld>
  <p:clrMapOvr>
    <a:masterClrMapping/>
  </p:clrMapOvr>
  <p:transition spd="slow" advClick="0" advTm="5000">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838200" y="114300"/>
            <a:ext cx="7696200" cy="685800"/>
          </a:xfrm>
        </p:spPr>
        <p:txBody>
          <a:bodyPr/>
          <a:lstStyle/>
          <a:p>
            <a:pPr eaLnBrk="1" fontAlgn="auto" hangingPunct="1">
              <a:spcAft>
                <a:spcPts val="0"/>
              </a:spcAft>
              <a:defRPr/>
            </a:pPr>
            <a:r>
              <a:rPr lang="en-US" dirty="0" smtClean="0">
                <a:ea typeface="+mj-ea"/>
                <a:cs typeface="+mj-cs"/>
              </a:rPr>
              <a:t>Campus</a:t>
            </a:r>
            <a:r>
              <a:rPr lang="en-US" dirty="0">
                <a:ea typeface="+mj-ea"/>
                <a:cs typeface="+mj-cs"/>
              </a:rPr>
              <a:t>-wide IT Opportunities</a:t>
            </a:r>
          </a:p>
        </p:txBody>
      </p:sp>
      <p:sp>
        <p:nvSpPr>
          <p:cNvPr id="59394" name="Rectangle 3"/>
          <p:cNvSpPr>
            <a:spLocks noGrp="1" noChangeArrowheads="1"/>
          </p:cNvSpPr>
          <p:nvPr>
            <p:ph type="body" idx="1"/>
          </p:nvPr>
        </p:nvSpPr>
        <p:spPr>
          <a:xfrm>
            <a:off x="1143000" y="1447800"/>
            <a:ext cx="7696200" cy="5105400"/>
          </a:xfrm>
        </p:spPr>
        <p:txBody>
          <a:bodyPr/>
          <a:lstStyle/>
          <a:p>
            <a:pPr eaLnBrk="1" hangingPunct="1">
              <a:buFontTx/>
              <a:buNone/>
            </a:pPr>
            <a:endParaRPr lang="en-US" dirty="0"/>
          </a:p>
          <a:p>
            <a:pPr eaLnBrk="1" hangingPunct="1">
              <a:spcBef>
                <a:spcPct val="0"/>
              </a:spcBef>
              <a:spcAft>
                <a:spcPts val="1200"/>
              </a:spcAft>
            </a:pPr>
            <a:r>
              <a:rPr lang="en-US" dirty="0"/>
              <a:t>Green purchasing/bundles</a:t>
            </a:r>
          </a:p>
          <a:p>
            <a:pPr eaLnBrk="1" hangingPunct="1">
              <a:spcBef>
                <a:spcPct val="0"/>
              </a:spcBef>
              <a:spcAft>
                <a:spcPts val="1200"/>
              </a:spcAft>
            </a:pPr>
            <a:r>
              <a:rPr lang="en-US" dirty="0"/>
              <a:t>Machine </a:t>
            </a:r>
            <a:r>
              <a:rPr lang="en-US" dirty="0" smtClean="0"/>
              <a:t>room redesign / cooling re-engineering</a:t>
            </a:r>
          </a:p>
          <a:p>
            <a:pPr eaLnBrk="1" hangingPunct="1">
              <a:spcBef>
                <a:spcPct val="0"/>
              </a:spcBef>
              <a:spcAft>
                <a:spcPts val="1200"/>
              </a:spcAft>
            </a:pPr>
            <a:r>
              <a:rPr lang="en-US" dirty="0"/>
              <a:t>Green solutions via IT</a:t>
            </a:r>
          </a:p>
          <a:p>
            <a:pPr eaLnBrk="1" hangingPunct="1">
              <a:spcBef>
                <a:spcPct val="0"/>
              </a:spcBef>
              <a:spcAft>
                <a:spcPts val="1200"/>
              </a:spcAft>
            </a:pPr>
            <a:r>
              <a:rPr lang="en-US" dirty="0"/>
              <a:t>Campus Re-use/Recycle Programs</a:t>
            </a:r>
          </a:p>
          <a:p>
            <a:pPr eaLnBrk="1" hangingPunct="1">
              <a:spcBef>
                <a:spcPct val="0"/>
              </a:spcBef>
              <a:spcAft>
                <a:spcPts val="1200"/>
              </a:spcAft>
              <a:buFontTx/>
              <a:buNone/>
            </a:pPr>
            <a:endParaRPr lang="en-US" dirty="0"/>
          </a:p>
        </p:txBody>
      </p:sp>
    </p:spTree>
  </p:cSld>
  <p:clrMapOvr>
    <a:masterClrMapping/>
  </p:clrMapOvr>
  <p:transition spd="slow" advClick="0" advTm="5000">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762000" y="114300"/>
            <a:ext cx="7696200" cy="685800"/>
          </a:xfrm>
        </p:spPr>
        <p:txBody>
          <a:bodyPr/>
          <a:lstStyle/>
          <a:p>
            <a:pPr eaLnBrk="1" fontAlgn="auto" hangingPunct="1">
              <a:spcAft>
                <a:spcPts val="0"/>
              </a:spcAft>
              <a:defRPr/>
            </a:pPr>
            <a:r>
              <a:rPr lang="en-US" dirty="0">
                <a:ea typeface="+mj-ea"/>
                <a:cs typeface="+mj-cs"/>
              </a:rPr>
              <a:t>End User Behavior </a:t>
            </a:r>
          </a:p>
        </p:txBody>
      </p:sp>
      <p:sp>
        <p:nvSpPr>
          <p:cNvPr id="61442" name="Rectangle 3"/>
          <p:cNvSpPr>
            <a:spLocks noGrp="1" noChangeArrowheads="1"/>
          </p:cNvSpPr>
          <p:nvPr>
            <p:ph type="body" idx="1"/>
          </p:nvPr>
        </p:nvSpPr>
        <p:spPr>
          <a:xfrm>
            <a:off x="1524000" y="1447800"/>
            <a:ext cx="7239000" cy="5181600"/>
          </a:xfrm>
        </p:spPr>
        <p:txBody>
          <a:bodyPr/>
          <a:lstStyle/>
          <a:p>
            <a:pPr eaLnBrk="1" hangingPunct="1">
              <a:spcBef>
                <a:spcPct val="0"/>
              </a:spcBef>
              <a:spcAft>
                <a:spcPts val="1200"/>
              </a:spcAft>
            </a:pPr>
            <a:r>
              <a:rPr lang="en-US" sz="2400" dirty="0"/>
              <a:t>Turn off</a:t>
            </a:r>
            <a:r>
              <a:rPr lang="en-US" sz="2400" dirty="0" smtClean="0"/>
              <a:t> computers </a:t>
            </a:r>
            <a:r>
              <a:rPr lang="en-US" sz="2400" dirty="0"/>
              <a:t>at night </a:t>
            </a:r>
            <a:endParaRPr lang="en-US" sz="2400" dirty="0" smtClean="0"/>
          </a:p>
          <a:p>
            <a:pPr eaLnBrk="1" hangingPunct="1">
              <a:spcBef>
                <a:spcPct val="0"/>
              </a:spcBef>
              <a:spcAft>
                <a:spcPts val="1200"/>
              </a:spcAft>
            </a:pPr>
            <a:r>
              <a:rPr lang="en-US" sz="2400" dirty="0" smtClean="0"/>
              <a:t>Use energy </a:t>
            </a:r>
            <a:r>
              <a:rPr lang="en-US" sz="2400" dirty="0"/>
              <a:t>s</a:t>
            </a:r>
            <a:r>
              <a:rPr lang="en-US" sz="2400" dirty="0" smtClean="0"/>
              <a:t>aving </a:t>
            </a:r>
            <a:r>
              <a:rPr lang="en-US" sz="2400" dirty="0"/>
              <a:t>m</a:t>
            </a:r>
            <a:r>
              <a:rPr lang="en-US" sz="2400" dirty="0" smtClean="0"/>
              <a:t>odes</a:t>
            </a:r>
            <a:endParaRPr lang="en-US" sz="2400" dirty="0"/>
          </a:p>
          <a:p>
            <a:pPr eaLnBrk="1" hangingPunct="1">
              <a:spcBef>
                <a:spcPct val="0"/>
              </a:spcBef>
              <a:spcAft>
                <a:spcPts val="1200"/>
              </a:spcAft>
            </a:pPr>
            <a:r>
              <a:rPr lang="en-US" sz="2400" dirty="0"/>
              <a:t>Consider if you really need to print</a:t>
            </a:r>
          </a:p>
          <a:p>
            <a:pPr eaLnBrk="1" hangingPunct="1">
              <a:spcBef>
                <a:spcPct val="0"/>
              </a:spcBef>
              <a:spcAft>
                <a:spcPts val="1200"/>
              </a:spcAft>
            </a:pPr>
            <a:r>
              <a:rPr lang="en-US" sz="2400" dirty="0"/>
              <a:t>Paperless</a:t>
            </a:r>
            <a:r>
              <a:rPr lang="en-US" sz="2400" dirty="0" smtClean="0"/>
              <a:t> office </a:t>
            </a:r>
            <a:r>
              <a:rPr lang="en-US" sz="2400" dirty="0"/>
              <a:t>(laptops, collaborative tools)</a:t>
            </a:r>
          </a:p>
          <a:p>
            <a:pPr eaLnBrk="1" hangingPunct="1">
              <a:spcBef>
                <a:spcPct val="0"/>
              </a:spcBef>
              <a:spcAft>
                <a:spcPts val="1200"/>
              </a:spcAft>
            </a:pPr>
            <a:r>
              <a:rPr lang="en-US" sz="2400" dirty="0"/>
              <a:t>Turn off lights</a:t>
            </a:r>
          </a:p>
          <a:p>
            <a:pPr eaLnBrk="1" hangingPunct="1">
              <a:spcBef>
                <a:spcPct val="0"/>
              </a:spcBef>
              <a:spcAft>
                <a:spcPts val="1200"/>
              </a:spcAft>
            </a:pPr>
            <a:r>
              <a:rPr lang="en-US" sz="2400" dirty="0"/>
              <a:t>Recycle - paper, electronics, batteries</a:t>
            </a:r>
          </a:p>
          <a:p>
            <a:pPr eaLnBrk="1" hangingPunct="1">
              <a:spcBef>
                <a:spcPct val="0"/>
              </a:spcBef>
              <a:spcAft>
                <a:spcPts val="1200"/>
              </a:spcAft>
            </a:pPr>
            <a:r>
              <a:rPr lang="en-US" sz="2400" dirty="0"/>
              <a:t>Purchase local where possible and green</a:t>
            </a:r>
          </a:p>
          <a:p>
            <a:pPr eaLnBrk="1" hangingPunct="1">
              <a:spcBef>
                <a:spcPct val="0"/>
              </a:spcBef>
              <a:spcAft>
                <a:spcPts val="1200"/>
              </a:spcAft>
            </a:pPr>
            <a:r>
              <a:rPr lang="en-US" sz="2400" dirty="0"/>
              <a:t>Run back-ups/updates manually</a:t>
            </a:r>
          </a:p>
          <a:p>
            <a:pPr eaLnBrk="1" hangingPunct="1">
              <a:spcBef>
                <a:spcPct val="0"/>
              </a:spcBef>
              <a:spcAft>
                <a:spcPts val="1200"/>
              </a:spcAft>
            </a:pPr>
            <a:r>
              <a:rPr lang="en-US" sz="2400" dirty="0"/>
              <a:t>Think “green” </a:t>
            </a:r>
          </a:p>
        </p:txBody>
      </p:sp>
    </p:spTree>
  </p:cSld>
  <p:clrMapOvr>
    <a:masterClrMapping/>
  </p:clrMapOvr>
  <p:transition spd="slow" advClick="0" advTm="5000">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304800" y="38100"/>
            <a:ext cx="8686800" cy="838200"/>
          </a:xfrm>
        </p:spPr>
        <p:txBody>
          <a:bodyPr/>
          <a:lstStyle/>
          <a:p>
            <a:pPr eaLnBrk="1" fontAlgn="auto" hangingPunct="1">
              <a:spcAft>
                <a:spcPts val="0"/>
              </a:spcAft>
              <a:defRPr/>
            </a:pPr>
            <a:r>
              <a:rPr lang="en-US" dirty="0">
                <a:ea typeface="+mj-ea"/>
                <a:cs typeface="+mj-cs"/>
              </a:rPr>
              <a:t>Responsible Disposal</a:t>
            </a:r>
          </a:p>
        </p:txBody>
      </p:sp>
      <p:sp>
        <p:nvSpPr>
          <p:cNvPr id="63490" name="Rectangle 3"/>
          <p:cNvSpPr>
            <a:spLocks noGrp="1" noChangeArrowheads="1"/>
          </p:cNvSpPr>
          <p:nvPr>
            <p:ph type="body" idx="1"/>
          </p:nvPr>
        </p:nvSpPr>
        <p:spPr>
          <a:xfrm>
            <a:off x="1143000" y="1752600"/>
            <a:ext cx="7696200" cy="4648200"/>
          </a:xfrm>
        </p:spPr>
        <p:txBody>
          <a:bodyPr/>
          <a:lstStyle/>
          <a:p>
            <a:pPr eaLnBrk="1" hangingPunct="1">
              <a:spcBef>
                <a:spcPct val="0"/>
              </a:spcBef>
              <a:spcAft>
                <a:spcPts val="1200"/>
              </a:spcAft>
            </a:pPr>
            <a:r>
              <a:rPr lang="en-US"/>
              <a:t>Every day an estimated 130,000 computers are disposed of in the U.S. alone.</a:t>
            </a:r>
          </a:p>
          <a:p>
            <a:pPr eaLnBrk="1" hangingPunct="1">
              <a:spcBef>
                <a:spcPct val="0"/>
              </a:spcBef>
              <a:spcAft>
                <a:spcPts val="1200"/>
              </a:spcAft>
            </a:pPr>
            <a:r>
              <a:rPr lang="en-US"/>
              <a:t>And, over 100 million cell phones are thrown out annually.</a:t>
            </a:r>
          </a:p>
          <a:p>
            <a:pPr eaLnBrk="1" hangingPunct="1"/>
            <a:endParaRPr lang="en-US"/>
          </a:p>
          <a:p>
            <a:pPr eaLnBrk="1" hangingPunct="1"/>
            <a:endParaRPr lang="en-US"/>
          </a:p>
          <a:p>
            <a:pPr eaLnBrk="1" hangingPunct="1">
              <a:buFontTx/>
              <a:buNone/>
            </a:pPr>
            <a:r>
              <a:rPr lang="en-US" sz="1400"/>
              <a:t>Source: Allen Hershkowitz, Natural Resource Defense Council, Following the Trail of </a:t>
            </a:r>
            <a:r>
              <a:rPr lang="en-US" sz="1400" smtClean="0"/>
              <a:t>Toxic</a:t>
            </a:r>
          </a:p>
          <a:p>
            <a:pPr eaLnBrk="1" hangingPunct="1">
              <a:buFontTx/>
              <a:buNone/>
            </a:pPr>
            <a:r>
              <a:rPr lang="en-US" sz="1400" smtClean="0"/>
              <a:t>E</a:t>
            </a:r>
            <a:r>
              <a:rPr lang="en-US" sz="1400"/>
              <a:t>-Waste, 60 Minutes. Nov. 9, 2008.</a:t>
            </a:r>
          </a:p>
        </p:txBody>
      </p:sp>
    </p:spTree>
  </p:cSld>
  <p:clrMapOvr>
    <a:masterClrMapping/>
  </p:clrMapOvr>
  <p:transition spd="slow" advClick="0" advTm="5000">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89" name="Rectangle 2"/>
          <p:cNvSpPr>
            <a:spLocks noGrp="1"/>
          </p:cNvSpPr>
          <p:nvPr>
            <p:ph type="title" idx="4294967295"/>
          </p:nvPr>
        </p:nvSpPr>
        <p:spPr bwMode="auto">
          <a:xfrm>
            <a:off x="304800" y="38100"/>
            <a:ext cx="8686800" cy="838200"/>
          </a:xfrm>
          <a:noFill/>
        </p:spPr>
        <p:txBody>
          <a:bodyPr wrap="square" lIns="91440" tIns="45720" rIns="91440" bIns="45720" numCol="1" anchorCtr="0" compatLnSpc="1">
            <a:prstTxWarp prst="textNoShape">
              <a:avLst/>
            </a:prstTxWarp>
          </a:bodyPr>
          <a:lstStyle/>
          <a:p>
            <a:pPr eaLnBrk="1" hangingPunct="1"/>
            <a:r>
              <a:rPr lang="en-US" cap="none" dirty="0">
                <a:effectLst/>
              </a:rPr>
              <a:t>How’s Your Greening IT Knowledge?</a:t>
            </a:r>
          </a:p>
        </p:txBody>
      </p:sp>
      <p:sp>
        <p:nvSpPr>
          <p:cNvPr id="12290" name="Rectangle 3"/>
          <p:cNvSpPr>
            <a:spLocks noGrp="1"/>
          </p:cNvSpPr>
          <p:nvPr>
            <p:ph type="body" idx="4294967295"/>
          </p:nvPr>
        </p:nvSpPr>
        <p:spPr/>
        <p:txBody>
          <a:bodyPr/>
          <a:lstStyle/>
          <a:p>
            <a:pPr marL="404813" indent="-404813" eaLnBrk="1" hangingPunct="1">
              <a:lnSpc>
                <a:spcPct val="90000"/>
              </a:lnSpc>
              <a:buFont typeface="Wingdings 2" pitchFamily="-123" charset="2"/>
              <a:buNone/>
            </a:pPr>
            <a:r>
              <a:rPr lang="en-US" sz="2800" b="1" dirty="0" smtClean="0">
                <a:solidFill>
                  <a:srgbClr val="3F3F3F"/>
                </a:solidFill>
                <a:latin typeface="Arial" pitchFamily="-123" charset="0"/>
              </a:rPr>
              <a:t>2</a:t>
            </a:r>
            <a:r>
              <a:rPr lang="en-US" sz="2800" b="1" dirty="0">
                <a:solidFill>
                  <a:srgbClr val="3F3F3F"/>
                </a:solidFill>
                <a:latin typeface="Arial" pitchFamily="-123" charset="0"/>
              </a:rPr>
              <a:t>. What percent of </a:t>
            </a:r>
            <a:r>
              <a:rPr lang="en-US" b="1" dirty="0">
                <a:solidFill>
                  <a:srgbClr val="3F3F3F"/>
                </a:solidFill>
                <a:latin typeface="Arial" pitchFamily="-123" charset="0"/>
              </a:rPr>
              <a:t>the heavy metal in landfills is there due to </a:t>
            </a:r>
            <a:r>
              <a:rPr lang="en-US" b="1" dirty="0" err="1">
                <a:solidFill>
                  <a:srgbClr val="3F3F3F"/>
                </a:solidFill>
                <a:latin typeface="Arial" pitchFamily="-123" charset="0"/>
              </a:rPr>
              <a:t>e</a:t>
            </a:r>
            <a:r>
              <a:rPr lang="en-US" b="1" dirty="0">
                <a:solidFill>
                  <a:srgbClr val="3F3F3F"/>
                </a:solidFill>
                <a:latin typeface="Arial" pitchFamily="-123" charset="0"/>
              </a:rPr>
              <a:t>-waste?</a:t>
            </a:r>
            <a:r>
              <a:rPr lang="en-US" dirty="0">
                <a:solidFill>
                  <a:srgbClr val="3F3F3F"/>
                </a:solidFill>
                <a:latin typeface="Arial" pitchFamily="-123" charset="0"/>
              </a:rPr>
              <a:t> </a:t>
            </a:r>
            <a:r>
              <a:rPr lang="en-US" sz="2800"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A. 10%</a:t>
            </a:r>
            <a:r>
              <a:rPr lang="en-US"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B. 50%</a:t>
            </a:r>
            <a:r>
              <a:rPr lang="en-US"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C. 70%</a:t>
            </a:r>
            <a:r>
              <a:rPr lang="en-US"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D. 90% </a:t>
            </a:r>
            <a:r>
              <a:rPr lang="en-US" sz="2400" dirty="0">
                <a:solidFill>
                  <a:srgbClr val="3F3F3F"/>
                </a:solidFill>
                <a:latin typeface="Arial" pitchFamily="-123" charset="0"/>
              </a:rPr>
              <a:t>  </a:t>
            </a:r>
          </a:p>
          <a:p>
            <a:pPr eaLnBrk="1" hangingPunct="1">
              <a:lnSpc>
                <a:spcPct val="90000"/>
              </a:lnSpc>
            </a:pPr>
            <a:endParaRPr lang="en-US" sz="2800" dirty="0">
              <a:solidFill>
                <a:srgbClr val="3F3F3F"/>
              </a:solidFill>
              <a:latin typeface="Arial" pitchFamily="-123" charset="0"/>
            </a:endParaRPr>
          </a:p>
          <a:p>
            <a:pPr eaLnBrk="1" hangingPunct="1">
              <a:lnSpc>
                <a:spcPct val="90000"/>
              </a:lnSpc>
              <a:buFont typeface="Wingdings 2" pitchFamily="-123" charset="2"/>
              <a:buNone/>
            </a:pPr>
            <a:endParaRPr lang="en-US" sz="2800" dirty="0"/>
          </a:p>
        </p:txBody>
      </p:sp>
    </p:spTree>
  </p:cSld>
  <p:clrMapOvr>
    <a:masterClrMapping/>
  </p:clrMapOvr>
  <p:transition spd="slow" advClick="0" advTm="6445">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5000"/>
                                  </p:stCondLst>
                                  <p:childTnLst>
                                    <p:animClr clrSpc="rgb">
                                      <p:cBhvr override="childStyle">
                                        <p:cTn id="6" dur="2000" fill="hold"/>
                                        <p:tgtEl>
                                          <p:spTgt spid="12290">
                                            <p:txEl>
                                              <p:pRg st="0" end="0"/>
                                            </p:txEl>
                                          </p:spTgt>
                                        </p:tgtEl>
                                        <p:attrNameLst>
                                          <p:attrName>style.color</p:attrName>
                                        </p:attrNameLst>
                                      </p:cBhvr>
                                      <p:to>
                                        <a:schemeClr val="hlink"/>
                                      </p:to>
                                    </p:animClr>
                                  </p:childTnLst>
                                </p:cTn>
                              </p:par>
                              <p:par>
                                <p:cTn id="7" presetID="3" presetClass="emph" presetSubtype="2" fill="hold" grpId="0" nodeType="withEffect">
                                  <p:stCondLst>
                                    <p:cond delay="5000"/>
                                  </p:stCondLst>
                                  <p:childTnLst>
                                    <p:animClr clrSpc="rgb">
                                      <p:cBhvr override="childStyle">
                                        <p:cTn id="8" dur="3000" fill="hold"/>
                                        <p:tgtEl>
                                          <p:spTgt spid="12290">
                                            <p:txEl>
                                              <p:pRg st="3" end="3"/>
                                            </p:txEl>
                                          </p:spTgt>
                                        </p:tgtEl>
                                        <p:attrNameLst>
                                          <p:attrName>style.color</p:attrName>
                                        </p:attrNameLst>
                                      </p:cBhvr>
                                      <p:to>
                                        <a:schemeClr va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build="p"/>
    </p:bld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85800" y="0"/>
            <a:ext cx="7696200" cy="1143000"/>
          </a:xfrm>
        </p:spPr>
        <p:txBody>
          <a:bodyPr/>
          <a:lstStyle/>
          <a:p>
            <a:pPr eaLnBrk="1" fontAlgn="auto" hangingPunct="1">
              <a:spcAft>
                <a:spcPts val="0"/>
              </a:spcAft>
              <a:defRPr/>
            </a:pPr>
            <a:r>
              <a:rPr lang="en-US" dirty="0">
                <a:ea typeface="+mj-ea"/>
                <a:cs typeface="+mj-cs"/>
              </a:rPr>
              <a:t>Concerns for E-Waste</a:t>
            </a:r>
          </a:p>
        </p:txBody>
      </p:sp>
      <p:sp>
        <p:nvSpPr>
          <p:cNvPr id="65538" name="Rectangle 3"/>
          <p:cNvSpPr>
            <a:spLocks noGrp="1" noChangeArrowheads="1"/>
          </p:cNvSpPr>
          <p:nvPr>
            <p:ph type="body" idx="1"/>
          </p:nvPr>
        </p:nvSpPr>
        <p:spPr>
          <a:xfrm>
            <a:off x="1143000" y="1524000"/>
            <a:ext cx="7696200" cy="4648200"/>
          </a:xfrm>
        </p:spPr>
        <p:txBody>
          <a:bodyPr/>
          <a:lstStyle/>
          <a:p>
            <a:pPr marL="0" eaLnBrk="1" hangingPunct="1">
              <a:lnSpc>
                <a:spcPct val="90000"/>
              </a:lnSpc>
              <a:spcBef>
                <a:spcPct val="0"/>
              </a:spcBef>
              <a:spcAft>
                <a:spcPts val="1800"/>
              </a:spcAft>
              <a:buFontTx/>
              <a:buNone/>
            </a:pPr>
            <a:r>
              <a:rPr lang="en-US"/>
              <a:t>E-Waste is toxic and needs to be disposed of properly:</a:t>
            </a:r>
          </a:p>
          <a:p>
            <a:pPr marL="0" eaLnBrk="1" hangingPunct="1">
              <a:lnSpc>
                <a:spcPct val="90000"/>
              </a:lnSpc>
              <a:spcBef>
                <a:spcPct val="0"/>
              </a:spcBef>
              <a:spcAft>
                <a:spcPts val="1800"/>
              </a:spcAft>
            </a:pPr>
            <a:r>
              <a:rPr lang="en-US"/>
              <a:t>Lead, Cadmium, Chrominum</a:t>
            </a:r>
          </a:p>
          <a:p>
            <a:pPr marL="0" eaLnBrk="1" hangingPunct="1">
              <a:lnSpc>
                <a:spcPct val="90000"/>
              </a:lnSpc>
              <a:spcBef>
                <a:spcPct val="0"/>
              </a:spcBef>
              <a:spcAft>
                <a:spcPts val="1800"/>
              </a:spcAft>
            </a:pPr>
            <a:r>
              <a:rPr lang="en-US"/>
              <a:t>Mercury</a:t>
            </a:r>
          </a:p>
          <a:p>
            <a:pPr marL="0" eaLnBrk="1" hangingPunct="1">
              <a:lnSpc>
                <a:spcPct val="90000"/>
              </a:lnSpc>
              <a:spcBef>
                <a:spcPct val="0"/>
              </a:spcBef>
              <a:spcAft>
                <a:spcPts val="1800"/>
              </a:spcAft>
            </a:pPr>
            <a:r>
              <a:rPr lang="en-US"/>
              <a:t>Brominated Flame Retardants</a:t>
            </a:r>
          </a:p>
          <a:p>
            <a:pPr marL="0" eaLnBrk="1" hangingPunct="1">
              <a:lnSpc>
                <a:spcPct val="90000"/>
              </a:lnSpc>
              <a:spcBef>
                <a:spcPct val="0"/>
              </a:spcBef>
              <a:spcAft>
                <a:spcPts val="1800"/>
              </a:spcAft>
            </a:pPr>
            <a:r>
              <a:rPr lang="en-US"/>
              <a:t>Polyvinyl Chlorides</a:t>
            </a:r>
          </a:p>
          <a:p>
            <a:pPr marL="0" eaLnBrk="1" hangingPunct="1">
              <a:lnSpc>
                <a:spcPct val="90000"/>
              </a:lnSpc>
              <a:spcBef>
                <a:spcPct val="0"/>
              </a:spcBef>
              <a:spcAft>
                <a:spcPts val="1800"/>
              </a:spcAft>
            </a:pPr>
            <a:r>
              <a:rPr lang="en-US"/>
              <a:t>Dioxins</a:t>
            </a:r>
          </a:p>
          <a:p>
            <a:pPr marL="0" eaLnBrk="1" hangingPunct="1">
              <a:lnSpc>
                <a:spcPct val="90000"/>
              </a:lnSpc>
            </a:pPr>
            <a:endParaRPr lang="en-US"/>
          </a:p>
        </p:txBody>
      </p:sp>
    </p:spTree>
  </p:cSld>
  <p:clrMapOvr>
    <a:masterClrMapping/>
  </p:clrMapOvr>
  <p:transition spd="slow" advClick="0" advTm="5000">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
            <a:ext cx="8686800" cy="838200"/>
          </a:xfrm>
        </p:spPr>
        <p:txBody>
          <a:bodyPr/>
          <a:lstStyle/>
          <a:p>
            <a:pPr eaLnBrk="1" fontAlgn="auto" hangingPunct="1">
              <a:spcAft>
                <a:spcPts val="0"/>
              </a:spcAft>
              <a:defRPr/>
            </a:pPr>
            <a:r>
              <a:rPr lang="en-US" dirty="0" smtClean="0">
                <a:ea typeface="+mj-ea"/>
                <a:cs typeface="+mj-cs"/>
              </a:rPr>
              <a:t>What Can IT do?</a:t>
            </a:r>
            <a:endParaRPr lang="en-US" dirty="0">
              <a:ea typeface="+mj-ea"/>
              <a:cs typeface="+mj-cs"/>
            </a:endParaRPr>
          </a:p>
        </p:txBody>
      </p:sp>
      <p:pic>
        <p:nvPicPr>
          <p:cNvPr id="67586" name="Content Placeholder 4" descr="Climate and IT.png"/>
          <p:cNvPicPr>
            <a:picLocks noGrp="1" noChangeAspect="1"/>
          </p:cNvPicPr>
          <p:nvPr>
            <p:ph idx="1"/>
          </p:nvPr>
        </p:nvPicPr>
        <p:blipFill>
          <a:blip r:embed="rId3"/>
          <a:srcRect l="-16910" r="-16910"/>
          <a:stretch>
            <a:fillRect/>
          </a:stretch>
        </p:blipFill>
        <p:spPr>
          <a:xfrm>
            <a:off x="-228600" y="1143000"/>
            <a:ext cx="9945688" cy="5181600"/>
          </a:xfrm>
        </p:spPr>
      </p:pic>
      <p:sp>
        <p:nvSpPr>
          <p:cNvPr id="4" name="Slide Number Placeholder 3"/>
          <p:cNvSpPr>
            <a:spLocks noGrp="1"/>
          </p:cNvSpPr>
          <p:nvPr>
            <p:ph type="sldNum" sz="quarter" idx="12"/>
          </p:nvPr>
        </p:nvSpPr>
        <p:spPr/>
        <p:txBody>
          <a:bodyPr/>
          <a:lstStyle/>
          <a:p>
            <a:pPr>
              <a:defRPr/>
            </a:pPr>
            <a:fld id="{A84DA95D-2EC1-43FA-989E-48436F9B73B4}" type="slidenum">
              <a:rPr lang="en-US"/>
              <a:pPr>
                <a:defRPr/>
              </a:pPr>
              <a:t>41</a:t>
            </a:fld>
            <a:endParaRPr lang="en-US"/>
          </a:p>
        </p:txBody>
      </p:sp>
      <p:sp>
        <p:nvSpPr>
          <p:cNvPr id="5" name="TextBox 4"/>
          <p:cNvSpPr txBox="1"/>
          <p:nvPr/>
        </p:nvSpPr>
        <p:spPr>
          <a:xfrm>
            <a:off x="301752" y="6324600"/>
            <a:ext cx="6632448" cy="400110"/>
          </a:xfrm>
          <a:prstGeom prst="rect">
            <a:avLst/>
          </a:prstGeom>
          <a:noFill/>
        </p:spPr>
        <p:txBody>
          <a:bodyPr wrap="square" rtlCol="0">
            <a:spAutoFit/>
          </a:bodyPr>
          <a:lstStyle/>
          <a:p>
            <a:r>
              <a:rPr lang="en-US" sz="1000" dirty="0" smtClean="0">
                <a:solidFill>
                  <a:srgbClr val="FF0000"/>
                </a:solidFill>
              </a:rPr>
              <a:t>Source: </a:t>
            </a:r>
            <a:r>
              <a:rPr lang="en-US" sz="1000" dirty="0" err="1" smtClean="0">
                <a:solidFill>
                  <a:srgbClr val="FF0000"/>
                </a:solidFill>
              </a:rPr>
              <a:t>Balakrishnan</a:t>
            </a:r>
            <a:r>
              <a:rPr lang="en-US" sz="1000" dirty="0" smtClean="0">
                <a:solidFill>
                  <a:srgbClr val="FF0000"/>
                </a:solidFill>
              </a:rPr>
              <a:t>, Suresh, and Donald Z. Spicer. “IT and Campus Climate Change” (Research Bulletin, Issue 20). Boulder, CO: EDUCAUSE Center for Applied Research, 2008, available from http://</a:t>
            </a:r>
            <a:r>
              <a:rPr lang="en-US" sz="1000" dirty="0" err="1" smtClean="0">
                <a:solidFill>
                  <a:srgbClr val="FF0000"/>
                </a:solidFill>
              </a:rPr>
              <a:t>www.educause.edu/ecar</a:t>
            </a:r>
            <a:r>
              <a:rPr lang="en-US" sz="1000" dirty="0" smtClean="0">
                <a:solidFill>
                  <a:srgbClr val="FF0000"/>
                </a:solidFill>
              </a:rPr>
              <a:t>.</a:t>
            </a:r>
            <a:endParaRPr lang="en-US" sz="1000" dirty="0">
              <a:solidFill>
                <a:srgbClr val="FF0000"/>
              </a:solidFill>
            </a:endParaRPr>
          </a:p>
        </p:txBody>
      </p:sp>
    </p:spTree>
  </p:cSld>
  <p:clrMapOvr>
    <a:masterClrMapping/>
  </p:clrMapOvr>
  <p:transition spd="slow" advClick="0" advTm="5000">
    <p:fade/>
  </p:transition>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838200" y="38100"/>
            <a:ext cx="7696200" cy="838200"/>
          </a:xfrm>
        </p:spPr>
        <p:txBody>
          <a:bodyPr/>
          <a:lstStyle/>
          <a:p>
            <a:pPr eaLnBrk="1" fontAlgn="auto" hangingPunct="1">
              <a:spcAft>
                <a:spcPts val="0"/>
              </a:spcAft>
              <a:defRPr/>
            </a:pPr>
            <a:r>
              <a:rPr lang="en-US" dirty="0">
                <a:ea typeface="+mj-ea"/>
                <a:cs typeface="+mj-cs"/>
              </a:rPr>
              <a:t>Other Food For Thought:</a:t>
            </a:r>
          </a:p>
        </p:txBody>
      </p:sp>
      <p:sp>
        <p:nvSpPr>
          <p:cNvPr id="69634" name="Rectangle 3"/>
          <p:cNvSpPr>
            <a:spLocks noGrp="1" noChangeArrowheads="1"/>
          </p:cNvSpPr>
          <p:nvPr>
            <p:ph type="body" idx="1"/>
          </p:nvPr>
        </p:nvSpPr>
        <p:spPr>
          <a:xfrm>
            <a:off x="1143000" y="1600200"/>
            <a:ext cx="7696200" cy="4343400"/>
          </a:xfrm>
        </p:spPr>
        <p:txBody>
          <a:bodyPr/>
          <a:lstStyle/>
          <a:p>
            <a:pPr eaLnBrk="1" hangingPunct="1">
              <a:spcBef>
                <a:spcPct val="0"/>
              </a:spcBef>
              <a:spcAft>
                <a:spcPts val="1800"/>
              </a:spcAft>
            </a:pPr>
            <a:r>
              <a:rPr lang="en-US" sz="2800"/>
              <a:t>Being “green” is very important to Gen X and even more so to Gen Y.</a:t>
            </a:r>
          </a:p>
          <a:p>
            <a:pPr eaLnBrk="1" hangingPunct="1">
              <a:spcBef>
                <a:spcPct val="0"/>
              </a:spcBef>
              <a:spcAft>
                <a:spcPts val="1800"/>
              </a:spcAft>
            </a:pPr>
            <a:r>
              <a:rPr lang="en-US" sz="2800"/>
              <a:t>Our students care about the environment.</a:t>
            </a:r>
          </a:p>
          <a:p>
            <a:pPr eaLnBrk="1" hangingPunct="1">
              <a:spcBef>
                <a:spcPct val="0"/>
              </a:spcBef>
              <a:spcAft>
                <a:spcPts val="1800"/>
              </a:spcAft>
            </a:pPr>
            <a:r>
              <a:rPr lang="en-US" sz="2800"/>
              <a:t>The new workforce will look for “green” employers.</a:t>
            </a:r>
          </a:p>
          <a:p>
            <a:pPr eaLnBrk="1" hangingPunct="1">
              <a:spcBef>
                <a:spcPct val="0"/>
              </a:spcBef>
              <a:spcAft>
                <a:spcPts val="1800"/>
              </a:spcAft>
            </a:pPr>
            <a:r>
              <a:rPr lang="en-US" sz="2800"/>
              <a:t>The new generation of alumni are “affinity” based in their giving.  They will look for “green” programs for targeted donating.</a:t>
            </a:r>
          </a:p>
        </p:txBody>
      </p:sp>
    </p:spTree>
  </p:cSld>
  <p:clrMapOvr>
    <a:masterClrMapping/>
  </p:clrMapOvr>
  <p:transition spd="slow" advClick="0" advTm="5000">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a:xfrm>
            <a:off x="304800" y="38100"/>
            <a:ext cx="8686800" cy="838200"/>
          </a:xfrm>
        </p:spPr>
        <p:txBody>
          <a:bodyPr/>
          <a:lstStyle/>
          <a:p>
            <a:r>
              <a:rPr lang="en-US" dirty="0" smtClean="0"/>
              <a:t>Some cool “green” resources</a:t>
            </a:r>
            <a:endParaRPr lang="en-US" dirty="0"/>
          </a:p>
        </p:txBody>
      </p:sp>
      <p:sp>
        <p:nvSpPr>
          <p:cNvPr id="71682" name="Rectangle 3"/>
          <p:cNvSpPr>
            <a:spLocks noGrp="1" noChangeArrowheads="1"/>
          </p:cNvSpPr>
          <p:nvPr>
            <p:ph type="body" idx="1"/>
          </p:nvPr>
        </p:nvSpPr>
        <p:spPr/>
        <p:txBody>
          <a:bodyPr/>
          <a:lstStyle/>
          <a:p>
            <a:r>
              <a:rPr lang="en-US" dirty="0" smtClean="0">
                <a:hlinkClick r:id="rId3"/>
              </a:rPr>
              <a:t>http://www.educause.edu/groups/sustain</a:t>
            </a:r>
          </a:p>
          <a:p>
            <a:r>
              <a:rPr lang="en-US" dirty="0" smtClean="0">
                <a:hlinkClick r:id="rId3"/>
              </a:rPr>
              <a:t>http://www.treehugger.com</a:t>
            </a:r>
            <a:endParaRPr lang="en-US" dirty="0" smtClean="0"/>
          </a:p>
          <a:p>
            <a:r>
              <a:rPr lang="en-US" dirty="0" smtClean="0">
                <a:hlinkClick r:id="rId3"/>
              </a:rPr>
              <a:t>http://</a:t>
            </a:r>
            <a:r>
              <a:rPr lang="en-US" dirty="0" smtClean="0">
                <a:hlinkClick r:id="rId4"/>
              </a:rPr>
              <a:t>www.epeat.net</a:t>
            </a:r>
            <a:endParaRPr lang="en-US" dirty="0" smtClean="0"/>
          </a:p>
          <a:p>
            <a:r>
              <a:rPr lang="en-US" dirty="0" smtClean="0">
                <a:hlinkClick r:id="rId3"/>
              </a:rPr>
              <a:t>http://</a:t>
            </a:r>
            <a:r>
              <a:rPr lang="en-US" dirty="0" smtClean="0">
                <a:hlinkClick r:id="rId5"/>
              </a:rPr>
              <a:t>www.smart2020.org</a:t>
            </a:r>
            <a:endParaRPr lang="en-US" dirty="0" smtClean="0"/>
          </a:p>
          <a:p>
            <a:r>
              <a:rPr lang="en-US" dirty="0" err="1" smtClean="0">
                <a:hlinkClick r:id="rId3"/>
              </a:rPr>
              <a:t>http://</a:t>
            </a:r>
            <a:r>
              <a:rPr lang="en-US" dirty="0" err="1" smtClean="0">
                <a:hlinkClick r:id="rId6"/>
              </a:rPr>
              <a:t>www.e-stewards.org</a:t>
            </a:r>
            <a:endParaRPr lang="en-US" dirty="0" smtClean="0"/>
          </a:p>
          <a:p>
            <a:r>
              <a:rPr lang="en-US" dirty="0" smtClean="0">
                <a:hlinkClick r:id="rId3"/>
              </a:rPr>
              <a:t>http://</a:t>
            </a:r>
            <a:r>
              <a:rPr lang="en-US" dirty="0" smtClean="0">
                <a:hlinkClick r:id="rId7"/>
              </a:rPr>
              <a:t>www.greenercomputing.com</a:t>
            </a:r>
            <a:endParaRPr lang="en-US" dirty="0" smtClean="0"/>
          </a:p>
          <a:p>
            <a:r>
              <a:rPr lang="en-US" dirty="0" smtClean="0">
                <a:hlinkClick r:id="rId8"/>
              </a:rPr>
              <a:t>http://www.ecofont.eu/downloads_en.html</a:t>
            </a:r>
            <a:endParaRPr lang="en-US" dirty="0" smtClean="0"/>
          </a:p>
          <a:p>
            <a:r>
              <a:rPr lang="en-US" dirty="0" smtClean="0">
                <a:hlinkClick r:id="rId8"/>
              </a:rPr>
              <a:t>http://www.climatesaverscomputing.org</a:t>
            </a:r>
          </a:p>
          <a:p>
            <a:pPr>
              <a:buNone/>
            </a:pPr>
            <a:endParaRPr lang="en-US" dirty="0">
              <a:hlinkClick r:id="rId8"/>
            </a:endParaRPr>
          </a:p>
        </p:txBody>
      </p:sp>
    </p:spTree>
  </p:cSld>
  <p:clrMapOvr>
    <a:masterClrMapping/>
  </p:clrMapOvr>
  <p:transition spd="slow" advClick="0" advTm="5000">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81000" y="38100"/>
            <a:ext cx="8686800" cy="838200"/>
          </a:xfrm>
        </p:spPr>
        <p:txBody>
          <a:bodyPr/>
          <a:lstStyle/>
          <a:p>
            <a:pPr eaLnBrk="1" fontAlgn="auto" hangingPunct="1">
              <a:spcAft>
                <a:spcPts val="0"/>
              </a:spcAft>
              <a:defRPr/>
            </a:pPr>
            <a:r>
              <a:rPr lang="en-US" dirty="0">
                <a:ea typeface="+mj-ea"/>
                <a:cs typeface="+mj-cs"/>
              </a:rPr>
              <a:t>Climate Savers Computing Initiative</a:t>
            </a:r>
          </a:p>
        </p:txBody>
      </p:sp>
      <p:sp>
        <p:nvSpPr>
          <p:cNvPr id="73730" name="Rectangle 3"/>
          <p:cNvSpPr>
            <a:spLocks noGrp="1" noChangeArrowheads="1"/>
          </p:cNvSpPr>
          <p:nvPr>
            <p:ph type="body" idx="1"/>
          </p:nvPr>
        </p:nvSpPr>
        <p:spPr/>
        <p:txBody>
          <a:bodyPr/>
          <a:lstStyle/>
          <a:p>
            <a:pPr marL="0" lvl="1" indent="0" eaLnBrk="1" hangingPunct="1">
              <a:spcBef>
                <a:spcPct val="40000"/>
              </a:spcBef>
              <a:buSzPct val="125000"/>
              <a:buFontTx/>
              <a:buNone/>
            </a:pPr>
            <a:r>
              <a:rPr lang="en-US" sz="2000">
                <a:solidFill>
                  <a:srgbClr val="000000"/>
                </a:solidFill>
                <a:ea typeface="Arial" pitchFamily="-123" charset="0"/>
                <a:cs typeface="Arial" pitchFamily="-123" charset="0"/>
              </a:rPr>
              <a:t>The Initiative is comprised of consumers, businesses, schools and conservation organizations that have come together to cut the energy consumption of PCs in half.</a:t>
            </a:r>
            <a:endParaRPr lang="en-AU" sz="2000">
              <a:solidFill>
                <a:srgbClr val="000000"/>
              </a:solidFill>
              <a:ea typeface="Arial" pitchFamily="-123" charset="0"/>
              <a:cs typeface="Arial" pitchFamily="-123" charset="0"/>
            </a:endParaRPr>
          </a:p>
          <a:p>
            <a:pPr marL="0" indent="0" eaLnBrk="1" hangingPunct="1">
              <a:spcBef>
                <a:spcPct val="0"/>
              </a:spcBef>
              <a:buFontTx/>
              <a:buNone/>
            </a:pPr>
            <a:endParaRPr lang="en-US" sz="1400" i="1">
              <a:solidFill>
                <a:srgbClr val="000000"/>
              </a:solidFill>
              <a:ea typeface="Arial" pitchFamily="-123" charset="0"/>
              <a:cs typeface="Arial" pitchFamily="-123" charset="0"/>
            </a:endParaRPr>
          </a:p>
          <a:p>
            <a:pPr marL="0" lvl="1" indent="0" eaLnBrk="1" hangingPunct="1">
              <a:spcBef>
                <a:spcPct val="0"/>
              </a:spcBef>
              <a:buFontTx/>
              <a:buNone/>
            </a:pPr>
            <a:r>
              <a:rPr lang="en-US" altLang="ja-JP" sz="2000" i="1">
                <a:solidFill>
                  <a:srgbClr val="92D050"/>
                </a:solidFill>
                <a:ea typeface="Arial" pitchFamily="-123" charset="0"/>
                <a:cs typeface="Arial" pitchFamily="-123" charset="0"/>
              </a:rPr>
              <a:t>Together  we can make a difference</a:t>
            </a:r>
            <a:endParaRPr lang="en-US" sz="1600" i="1">
              <a:solidFill>
                <a:srgbClr val="92D050"/>
              </a:solidFill>
              <a:ea typeface="Arial" pitchFamily="-123" charset="0"/>
              <a:cs typeface="Arial" pitchFamily="-123" charset="0"/>
            </a:endParaRPr>
          </a:p>
          <a:p>
            <a:pPr marL="0" lvl="1" indent="0" eaLnBrk="1" hangingPunct="1">
              <a:spcBef>
                <a:spcPct val="40000"/>
              </a:spcBef>
              <a:buSzPct val="125000"/>
              <a:buFontTx/>
              <a:buNone/>
            </a:pPr>
            <a:r>
              <a:rPr lang="en-US" sz="2000">
                <a:solidFill>
                  <a:srgbClr val="000000"/>
                </a:solidFill>
                <a:ea typeface="Arial" pitchFamily="-123" charset="0"/>
                <a:cs typeface="Arial" pitchFamily="-123" charset="0"/>
              </a:rPr>
              <a:t>By enabling power saving features on their desktop PCs, U.S. college students could collectively make an enormous impact:</a:t>
            </a:r>
          </a:p>
          <a:p>
            <a:pPr marL="685800" lvl="2" eaLnBrk="1" hangingPunct="1">
              <a:spcBef>
                <a:spcPct val="0"/>
              </a:spcBef>
            </a:pPr>
            <a:r>
              <a:rPr lang="en-US" sz="1800">
                <a:solidFill>
                  <a:srgbClr val="000000"/>
                </a:solidFill>
                <a:ea typeface="Arial" pitchFamily="-123" charset="0"/>
                <a:cs typeface="Arial" pitchFamily="-123" charset="0"/>
              </a:rPr>
              <a:t>Savings of more than </a:t>
            </a:r>
            <a:r>
              <a:rPr lang="en-US" sz="1800" b="1" i="1">
                <a:solidFill>
                  <a:srgbClr val="92D050"/>
                </a:solidFill>
                <a:ea typeface="Arial" pitchFamily="-123" charset="0"/>
                <a:cs typeface="Arial" pitchFamily="-123" charset="0"/>
              </a:rPr>
              <a:t>1.6 billion kilowatt hours </a:t>
            </a:r>
            <a:r>
              <a:rPr lang="en-US" sz="1800">
                <a:solidFill>
                  <a:srgbClr val="000000"/>
                </a:solidFill>
                <a:ea typeface="Arial" pitchFamily="-123" charset="0"/>
                <a:cs typeface="Arial" pitchFamily="-123" charset="0"/>
              </a:rPr>
              <a:t>per year</a:t>
            </a:r>
          </a:p>
          <a:p>
            <a:pPr marL="685800" lvl="2" eaLnBrk="1" hangingPunct="1">
              <a:spcBef>
                <a:spcPct val="0"/>
              </a:spcBef>
            </a:pPr>
            <a:r>
              <a:rPr lang="en-US" sz="1800">
                <a:solidFill>
                  <a:srgbClr val="000000"/>
                </a:solidFill>
                <a:ea typeface="Arial" pitchFamily="-123" charset="0"/>
                <a:cs typeface="Arial" pitchFamily="-123" charset="0"/>
              </a:rPr>
              <a:t>Annual savings of more than </a:t>
            </a:r>
            <a:r>
              <a:rPr lang="en-US" sz="1800" b="1" i="1">
                <a:solidFill>
                  <a:srgbClr val="92D050"/>
                </a:solidFill>
                <a:ea typeface="Arial" pitchFamily="-123" charset="0"/>
                <a:cs typeface="Arial" pitchFamily="-123" charset="0"/>
              </a:rPr>
              <a:t>$150 million </a:t>
            </a:r>
            <a:r>
              <a:rPr lang="en-US" sz="1800">
                <a:solidFill>
                  <a:srgbClr val="000000"/>
                </a:solidFill>
                <a:ea typeface="Arial" pitchFamily="-123" charset="0"/>
                <a:cs typeface="Arial" pitchFamily="-123" charset="0"/>
              </a:rPr>
              <a:t>in energy costs</a:t>
            </a:r>
          </a:p>
          <a:p>
            <a:pPr marL="685800" lvl="2" eaLnBrk="1" hangingPunct="1">
              <a:spcBef>
                <a:spcPct val="0"/>
              </a:spcBef>
            </a:pPr>
            <a:r>
              <a:rPr lang="en-US" sz="1800" b="1" i="1">
                <a:solidFill>
                  <a:srgbClr val="92D050"/>
                </a:solidFill>
                <a:ea typeface="Arial" pitchFamily="-123" charset="0"/>
                <a:cs typeface="Arial" pitchFamily="-123" charset="0"/>
              </a:rPr>
              <a:t>1 million-ton reduction </a:t>
            </a:r>
            <a:r>
              <a:rPr lang="en-US" sz="1800">
                <a:solidFill>
                  <a:srgbClr val="000000"/>
                </a:solidFill>
                <a:ea typeface="Arial" pitchFamily="-123" charset="0"/>
                <a:cs typeface="Arial" pitchFamily="-123" charset="0"/>
              </a:rPr>
              <a:t>of CO2 emissions from the operation of computers</a:t>
            </a:r>
          </a:p>
          <a:p>
            <a:pPr marL="685800" lvl="2" eaLnBrk="1" hangingPunct="1">
              <a:spcBef>
                <a:spcPct val="0"/>
              </a:spcBef>
            </a:pPr>
            <a:r>
              <a:rPr lang="en-US" sz="1800">
                <a:solidFill>
                  <a:srgbClr val="000000"/>
                </a:solidFill>
                <a:ea typeface="Arial" pitchFamily="-123" charset="0"/>
                <a:cs typeface="Arial" pitchFamily="-123" charset="0"/>
              </a:rPr>
              <a:t>Equivalent to taking more than </a:t>
            </a:r>
            <a:r>
              <a:rPr lang="en-US" sz="1800" b="1" i="1">
                <a:solidFill>
                  <a:srgbClr val="92D050"/>
                </a:solidFill>
                <a:ea typeface="Arial" pitchFamily="-123" charset="0"/>
                <a:cs typeface="Arial" pitchFamily="-123" charset="0"/>
              </a:rPr>
              <a:t>200,000 cars off the road</a:t>
            </a:r>
            <a:r>
              <a:rPr lang="en-US" sz="1800" b="1" i="1" baseline="30000">
                <a:solidFill>
                  <a:srgbClr val="92D050"/>
                </a:solidFill>
                <a:ea typeface="Arial" pitchFamily="-123" charset="0"/>
                <a:cs typeface="Arial" pitchFamily="-123" charset="0"/>
              </a:rPr>
              <a:t>1</a:t>
            </a:r>
          </a:p>
          <a:p>
            <a:pPr marL="0" lvl="1" indent="0" eaLnBrk="1" hangingPunct="1">
              <a:spcBef>
                <a:spcPct val="40000"/>
              </a:spcBef>
              <a:buSzPct val="125000"/>
              <a:buFontTx/>
              <a:buNone/>
            </a:pPr>
            <a:endParaRPr lang="en-US" sz="2000"/>
          </a:p>
          <a:p>
            <a:pPr marL="0" lvl="1" indent="0" eaLnBrk="1" hangingPunct="1">
              <a:buFontTx/>
              <a:buNone/>
            </a:pPr>
            <a:r>
              <a:rPr lang="en-US" altLang="ja-JP" sz="2000" b="1">
                <a:solidFill>
                  <a:srgbClr val="92D050"/>
                </a:solidFill>
                <a:hlinkClick r:id="rId3"/>
              </a:rPr>
              <a:t>www.ClimateSaversComputing.org</a:t>
            </a:r>
            <a:r>
              <a:rPr lang="en-US" altLang="ja-JP" sz="2000" b="1">
                <a:solidFill>
                  <a:srgbClr val="92D050"/>
                </a:solidFill>
              </a:rPr>
              <a:t> </a:t>
            </a:r>
            <a:endParaRPr lang="en-US" sz="1600" b="1">
              <a:solidFill>
                <a:srgbClr val="92D050"/>
              </a:solidFill>
              <a:ea typeface="Arial" pitchFamily="-123" charset="0"/>
              <a:cs typeface="Arial" pitchFamily="-123" charset="0"/>
            </a:endParaRPr>
          </a:p>
          <a:p>
            <a:pPr marL="0" indent="0" eaLnBrk="1" hangingPunct="1">
              <a:buFontTx/>
              <a:buNone/>
            </a:pPr>
            <a:endParaRPr lang="en-US"/>
          </a:p>
        </p:txBody>
      </p:sp>
      <p:sp>
        <p:nvSpPr>
          <p:cNvPr id="73731" name="TextBox 4"/>
          <p:cNvSpPr txBox="1">
            <a:spLocks noChangeArrowheads="1"/>
          </p:cNvSpPr>
          <p:nvPr/>
        </p:nvSpPr>
        <p:spPr bwMode="auto">
          <a:xfrm>
            <a:off x="4724400" y="6008688"/>
            <a:ext cx="3124200" cy="1100137"/>
          </a:xfrm>
          <a:prstGeom prst="rect">
            <a:avLst/>
          </a:prstGeom>
          <a:noFill/>
          <a:ln w="9525">
            <a:noFill/>
            <a:miter lim="800000"/>
            <a:headEnd/>
            <a:tailEnd/>
          </a:ln>
        </p:spPr>
        <p:txBody>
          <a:bodyPr>
            <a:prstTxWarp prst="textNoShape">
              <a:avLst/>
            </a:prstTxWarp>
            <a:spAutoFit/>
          </a:bodyPr>
          <a:lstStyle/>
          <a:p>
            <a:r>
              <a:rPr lang="en-US" sz="800" baseline="30000">
                <a:latin typeface="Franklin Gothic Book" charset="0"/>
              </a:rPr>
              <a:t>1</a:t>
            </a:r>
            <a:r>
              <a:rPr lang="en-US" sz="800">
                <a:latin typeface="Franklin Gothic Book" charset="0"/>
              </a:rPr>
              <a:t> Based on U.S. Census Bureau estimate of the number of college students, Harris Interactive estimate of the percentage of students that own desktop computers, U.S. Department of Energy estimate of average CO2 per KW/hr, U.S. EPA estimate of average tons of CO2 produced per car, and an average energy cost of $0.0885/KW.</a:t>
            </a:r>
          </a:p>
          <a:p>
            <a:endParaRPr lang="en-US" sz="1800">
              <a:latin typeface="Franklin Gothic Book" charset="0"/>
            </a:endParaRPr>
          </a:p>
        </p:txBody>
      </p:sp>
    </p:spTree>
  </p:cSld>
  <p:clrMapOvr>
    <a:masterClrMapping/>
  </p:clrMapOvr>
  <p:transition spd="slow" advClick="0" advTm="5000">
    <p:fade/>
  </p:transition>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76200"/>
            <a:ext cx="7772400" cy="609600"/>
          </a:xfrm>
        </p:spPr>
        <p:txBody>
          <a:bodyPr>
            <a:normAutofit fontScale="90000"/>
          </a:bodyPr>
          <a:lstStyle/>
          <a:p>
            <a:pPr eaLnBrk="1" fontAlgn="auto" hangingPunct="1">
              <a:spcAft>
                <a:spcPts val="0"/>
              </a:spcAft>
              <a:defRPr/>
            </a:pPr>
            <a:r>
              <a:rPr lang="en-US" dirty="0">
                <a:ea typeface="+mj-ea"/>
                <a:cs typeface="+mj-cs"/>
              </a:rPr>
              <a:t>Becoming a member</a:t>
            </a:r>
          </a:p>
        </p:txBody>
      </p:sp>
      <p:sp>
        <p:nvSpPr>
          <p:cNvPr id="6" name="Content Placeholder 3"/>
          <p:cNvSpPr>
            <a:spLocks noGrp="1"/>
          </p:cNvSpPr>
          <p:nvPr>
            <p:ph idx="1"/>
          </p:nvPr>
        </p:nvSpPr>
        <p:spPr>
          <a:xfrm>
            <a:off x="685800" y="1143000"/>
            <a:ext cx="4648200" cy="4114800"/>
          </a:xfrm>
        </p:spPr>
        <p:txBody>
          <a:bodyPr>
            <a:normAutofit lnSpcReduction="10000"/>
          </a:bodyPr>
          <a:lstStyle/>
          <a:p>
            <a:pPr eaLnBrk="1" fontAlgn="auto" hangingPunct="1">
              <a:spcAft>
                <a:spcPts val="0"/>
              </a:spcAft>
              <a:buFontTx/>
              <a:buNone/>
              <a:defRPr/>
            </a:pPr>
            <a:r>
              <a:rPr lang="en-US" sz="2000">
                <a:ea typeface="+mn-ea"/>
                <a:cs typeface="+mn-cs"/>
              </a:rPr>
              <a:t>Membership is free</a:t>
            </a:r>
          </a:p>
          <a:p>
            <a:pPr eaLnBrk="1" fontAlgn="auto" hangingPunct="1">
              <a:spcAft>
                <a:spcPts val="0"/>
              </a:spcAft>
              <a:buFontTx/>
              <a:buNone/>
              <a:defRPr/>
            </a:pPr>
            <a:r>
              <a:rPr lang="en-US" sz="2000">
                <a:ea typeface="+mn-ea"/>
                <a:cs typeface="+mn-cs"/>
              </a:rPr>
              <a:t>Benefits of participation:</a:t>
            </a:r>
          </a:p>
          <a:p>
            <a:pPr marL="228600" lvl="2" eaLnBrk="1" fontAlgn="auto" hangingPunct="1">
              <a:lnSpc>
                <a:spcPct val="90000"/>
              </a:lnSpc>
              <a:spcBef>
                <a:spcPct val="0"/>
              </a:spcBef>
              <a:spcAft>
                <a:spcPts val="600"/>
              </a:spcAft>
              <a:buFont typeface="Wingdings 2"/>
              <a:buChar char=""/>
              <a:defRPr/>
            </a:pPr>
            <a:r>
              <a:rPr lang="en-US" altLang="ja-JP" sz="1600">
                <a:ea typeface="+mn-ea"/>
              </a:rPr>
              <a:t>Recognition on Climate Savers Computing web site and challenge website</a:t>
            </a:r>
          </a:p>
          <a:p>
            <a:pPr marL="228600" lvl="2" eaLnBrk="1" fontAlgn="auto" hangingPunct="1">
              <a:lnSpc>
                <a:spcPct val="90000"/>
              </a:lnSpc>
              <a:spcBef>
                <a:spcPct val="0"/>
              </a:spcBef>
              <a:spcAft>
                <a:spcPts val="600"/>
              </a:spcAft>
              <a:buFont typeface="Wingdings 2"/>
              <a:buChar char=""/>
              <a:defRPr/>
            </a:pPr>
            <a:r>
              <a:rPr lang="en-US" altLang="ja-JP" sz="1600">
                <a:ea typeface="+mn-ea"/>
              </a:rPr>
              <a:t>Recognition as thought leader in green IT and sustainability</a:t>
            </a:r>
          </a:p>
          <a:p>
            <a:pPr marL="228600" lvl="2" eaLnBrk="1" fontAlgn="auto" hangingPunct="1">
              <a:lnSpc>
                <a:spcPct val="90000"/>
              </a:lnSpc>
              <a:spcBef>
                <a:spcPct val="0"/>
              </a:spcBef>
              <a:spcAft>
                <a:spcPts val="600"/>
              </a:spcAft>
              <a:buFont typeface="Wingdings 2"/>
              <a:buChar char=""/>
              <a:defRPr/>
            </a:pPr>
            <a:r>
              <a:rPr lang="en-US" altLang="ja-JP" sz="1600">
                <a:ea typeface="+mn-ea"/>
              </a:rPr>
              <a:t>Energy/cost saving benefits</a:t>
            </a:r>
          </a:p>
          <a:p>
            <a:pPr marL="228600" lvl="2" eaLnBrk="1" fontAlgn="auto" hangingPunct="1">
              <a:lnSpc>
                <a:spcPct val="90000"/>
              </a:lnSpc>
              <a:spcBef>
                <a:spcPct val="0"/>
              </a:spcBef>
              <a:spcAft>
                <a:spcPts val="600"/>
              </a:spcAft>
              <a:buFont typeface="Wingdings 2"/>
              <a:buChar char=""/>
              <a:defRPr/>
            </a:pPr>
            <a:r>
              <a:rPr lang="en-US" altLang="ja-JP" sz="1600">
                <a:ea typeface="+mn-ea"/>
              </a:rPr>
              <a:t>Opportunity to engage campus community in sustainability efforts</a:t>
            </a:r>
          </a:p>
          <a:p>
            <a:pPr marL="228600" lvl="2" eaLnBrk="1" fontAlgn="auto" hangingPunct="1">
              <a:spcAft>
                <a:spcPts val="0"/>
              </a:spcAft>
              <a:buFontTx/>
              <a:buNone/>
              <a:defRPr/>
            </a:pPr>
            <a:r>
              <a:rPr lang="en-US" sz="2000">
                <a:ea typeface="+mn-ea"/>
              </a:rPr>
              <a:t>Member universities commit to:</a:t>
            </a:r>
          </a:p>
          <a:p>
            <a:pPr marL="228600" lvl="2" eaLnBrk="1" fontAlgn="auto" hangingPunct="1">
              <a:lnSpc>
                <a:spcPct val="90000"/>
              </a:lnSpc>
              <a:spcBef>
                <a:spcPct val="0"/>
              </a:spcBef>
              <a:spcAft>
                <a:spcPts val="600"/>
              </a:spcAft>
              <a:buFont typeface="Wingdings 2"/>
              <a:buChar char=""/>
              <a:defRPr/>
            </a:pPr>
            <a:r>
              <a:rPr lang="en-US" altLang="ja-JP" sz="1600">
                <a:ea typeface="+mn-ea"/>
              </a:rPr>
              <a:t>Align procurement with Climate Savers Computing recommendations</a:t>
            </a:r>
          </a:p>
          <a:p>
            <a:pPr marL="228600" lvl="2" eaLnBrk="1" fontAlgn="auto" hangingPunct="1">
              <a:lnSpc>
                <a:spcPct val="90000"/>
              </a:lnSpc>
              <a:spcBef>
                <a:spcPct val="0"/>
              </a:spcBef>
              <a:spcAft>
                <a:spcPts val="600"/>
              </a:spcAft>
              <a:buFont typeface="Wingdings 2"/>
              <a:buChar char=""/>
              <a:defRPr/>
            </a:pPr>
            <a:r>
              <a:rPr lang="en-US" altLang="ja-JP" sz="1600">
                <a:ea typeface="+mn-ea"/>
              </a:rPr>
              <a:t>Begin using computer power management on all university-owned computers</a:t>
            </a:r>
          </a:p>
          <a:p>
            <a:pPr marL="228600" lvl="2" eaLnBrk="1" fontAlgn="auto" hangingPunct="1">
              <a:lnSpc>
                <a:spcPct val="90000"/>
              </a:lnSpc>
              <a:spcBef>
                <a:spcPct val="0"/>
              </a:spcBef>
              <a:spcAft>
                <a:spcPts val="600"/>
              </a:spcAft>
              <a:buFont typeface="Wingdings 2"/>
              <a:buChar char=""/>
              <a:defRPr/>
            </a:pPr>
            <a:r>
              <a:rPr lang="en-US" altLang="ja-JP" sz="1600">
                <a:ea typeface="+mn-ea"/>
              </a:rPr>
              <a:t>Encourage students, staff and faculty to adopt green computing practices</a:t>
            </a:r>
          </a:p>
          <a:p>
            <a:pPr lvl="1" eaLnBrk="1" fontAlgn="auto" hangingPunct="1">
              <a:spcAft>
                <a:spcPts val="0"/>
              </a:spcAft>
              <a:buFont typeface="Wingdings 2"/>
              <a:buChar char=""/>
              <a:defRPr/>
            </a:pPr>
            <a:endParaRPr lang="en-US">
              <a:ea typeface="+mn-ea"/>
            </a:endParaRPr>
          </a:p>
        </p:txBody>
      </p:sp>
      <p:sp>
        <p:nvSpPr>
          <p:cNvPr id="75779" name="TextBox 4"/>
          <p:cNvSpPr txBox="1">
            <a:spLocks noChangeArrowheads="1"/>
          </p:cNvSpPr>
          <p:nvPr/>
        </p:nvSpPr>
        <p:spPr bwMode="auto">
          <a:xfrm>
            <a:off x="4038600" y="6073775"/>
            <a:ext cx="3200400" cy="774700"/>
          </a:xfrm>
          <a:prstGeom prst="rect">
            <a:avLst/>
          </a:prstGeom>
          <a:noFill/>
          <a:ln w="9525">
            <a:noFill/>
            <a:miter lim="800000"/>
            <a:headEnd/>
            <a:tailEnd/>
          </a:ln>
        </p:spPr>
        <p:txBody>
          <a:bodyPr>
            <a:prstTxWarp prst="textNoShape">
              <a:avLst/>
            </a:prstTxWarp>
            <a:spAutoFit/>
          </a:bodyPr>
          <a:lstStyle/>
          <a:p>
            <a:r>
              <a:rPr lang="en-US" sz="900" baseline="30000" dirty="0">
                <a:latin typeface="Franklin Gothic Book" charset="0"/>
              </a:rPr>
              <a:t>1</a:t>
            </a:r>
            <a:r>
              <a:rPr lang="en-US" sz="900" dirty="0">
                <a:latin typeface="Franklin Gothic Book" charset="0"/>
              </a:rPr>
              <a:t> Based on U.S. EPA estimate of average energy saved annually by enabling power management on a desktop computer that is left on at all times, U.S. EPA estimate of average tons of CO2 produced per car, and an average energy cost of $0.10559/kWH.</a:t>
            </a:r>
          </a:p>
        </p:txBody>
      </p:sp>
      <p:sp>
        <p:nvSpPr>
          <p:cNvPr id="9" name="TextBox 8"/>
          <p:cNvSpPr txBox="1">
            <a:spLocks noChangeArrowheads="1"/>
          </p:cNvSpPr>
          <p:nvPr/>
        </p:nvSpPr>
        <p:spPr bwMode="auto">
          <a:xfrm>
            <a:off x="5410200" y="1295400"/>
            <a:ext cx="3048000" cy="2562225"/>
          </a:xfrm>
          <a:prstGeom prst="rect">
            <a:avLst/>
          </a:prstGeom>
          <a:solidFill>
            <a:schemeClr val="bg1"/>
          </a:solidFill>
          <a:ln w="25400">
            <a:solidFill>
              <a:srgbClr val="92D050"/>
            </a:solidFill>
            <a:miter lim="800000"/>
            <a:headEnd/>
            <a:tailEnd/>
          </a:ln>
          <a:effectLst>
            <a:outerShdw blurRad="63500" sx="102000" sy="102000" algn="ctr" rotWithShape="0">
              <a:srgbClr val="000000">
                <a:alpha val="39999"/>
              </a:srgbClr>
            </a:outerShdw>
          </a:effectLst>
        </p:spPr>
        <p:txBody>
          <a:bodyPr>
            <a:prstTxWarp prst="textNoShape">
              <a:avLst/>
            </a:prstTxWarp>
            <a:spAutoFit/>
          </a:bodyPr>
          <a:lstStyle/>
          <a:p>
            <a:pPr fontAlgn="auto">
              <a:spcBef>
                <a:spcPts val="0"/>
              </a:spcBef>
              <a:spcAft>
                <a:spcPts val="0"/>
              </a:spcAft>
              <a:defRPr/>
            </a:pPr>
            <a:r>
              <a:rPr lang="en-US" sz="1600" b="1" dirty="0">
                <a:solidFill>
                  <a:srgbClr val="000000"/>
                </a:solidFill>
                <a:latin typeface="+mn-lt"/>
                <a:ea typeface="Osaka" pitchFamily="11" charset="-128"/>
                <a:cs typeface="Osaka" pitchFamily="11" charset="-128"/>
              </a:rPr>
              <a:t>Did you know? </a:t>
            </a:r>
          </a:p>
          <a:p>
            <a:pPr fontAlgn="auto">
              <a:spcBef>
                <a:spcPts val="0"/>
              </a:spcBef>
              <a:spcAft>
                <a:spcPts val="0"/>
              </a:spcAft>
              <a:defRPr/>
            </a:pPr>
            <a:r>
              <a:rPr lang="en-US" sz="1600" dirty="0">
                <a:solidFill>
                  <a:srgbClr val="000000"/>
                </a:solidFill>
                <a:latin typeface="+mn-lt"/>
                <a:ea typeface="Osaka" pitchFamily="11" charset="-128"/>
                <a:cs typeface="Osaka" pitchFamily="11" charset="-128"/>
              </a:rPr>
              <a:t>A university with 70,000 networked computers can save as much as </a:t>
            </a:r>
            <a:r>
              <a:rPr lang="en-US" sz="1600" b="1" dirty="0">
                <a:solidFill>
                  <a:srgbClr val="92D050"/>
                </a:solidFill>
                <a:latin typeface="+mn-lt"/>
                <a:ea typeface="Osaka" pitchFamily="11" charset="-128"/>
                <a:cs typeface="Osaka" pitchFamily="11" charset="-128"/>
              </a:rPr>
              <a:t>$3 million</a:t>
            </a:r>
            <a:r>
              <a:rPr lang="en-US" sz="1600" dirty="0">
                <a:solidFill>
                  <a:srgbClr val="92D050"/>
                </a:solidFill>
                <a:latin typeface="+mn-lt"/>
                <a:ea typeface="Osaka" pitchFamily="11" charset="-128"/>
                <a:cs typeface="Osaka" pitchFamily="11" charset="-128"/>
              </a:rPr>
              <a:t> </a:t>
            </a:r>
            <a:r>
              <a:rPr lang="en-US" sz="1600" dirty="0">
                <a:solidFill>
                  <a:srgbClr val="000000"/>
                </a:solidFill>
                <a:latin typeface="+mn-lt"/>
                <a:ea typeface="Osaka" pitchFamily="11" charset="-128"/>
                <a:cs typeface="Osaka" pitchFamily="11" charset="-128"/>
              </a:rPr>
              <a:t>per year just by activating power management features on all of its computers. That’s the equivalent of removing </a:t>
            </a:r>
            <a:r>
              <a:rPr lang="en-US" sz="1600" b="1" dirty="0">
                <a:solidFill>
                  <a:srgbClr val="92D050"/>
                </a:solidFill>
                <a:latin typeface="+mn-lt"/>
                <a:ea typeface="Osaka" pitchFamily="11" charset="-128"/>
                <a:cs typeface="Osaka" pitchFamily="11" charset="-128"/>
              </a:rPr>
              <a:t>4,500 cars</a:t>
            </a:r>
            <a:r>
              <a:rPr lang="en-US" sz="1600" dirty="0">
                <a:solidFill>
                  <a:srgbClr val="92D050"/>
                </a:solidFill>
                <a:latin typeface="+mn-lt"/>
                <a:ea typeface="Osaka" pitchFamily="11" charset="-128"/>
                <a:cs typeface="Osaka" pitchFamily="11" charset="-128"/>
              </a:rPr>
              <a:t> </a:t>
            </a:r>
            <a:r>
              <a:rPr lang="en-US" sz="1600" dirty="0">
                <a:solidFill>
                  <a:srgbClr val="000000"/>
                </a:solidFill>
                <a:latin typeface="+mn-lt"/>
                <a:ea typeface="Osaka" pitchFamily="11" charset="-128"/>
                <a:cs typeface="Osaka" pitchFamily="11" charset="-128"/>
              </a:rPr>
              <a:t>from the road for an entire year.</a:t>
            </a:r>
            <a:r>
              <a:rPr lang="en-US" sz="1600" baseline="30000" dirty="0">
                <a:solidFill>
                  <a:srgbClr val="000000"/>
                </a:solidFill>
                <a:latin typeface="+mn-lt"/>
                <a:ea typeface="Osaka" pitchFamily="11" charset="-128"/>
                <a:cs typeface="Osaka" pitchFamily="11" charset="-128"/>
              </a:rPr>
              <a:t>1 </a:t>
            </a:r>
          </a:p>
        </p:txBody>
      </p:sp>
    </p:spTree>
  </p:cSld>
  <p:clrMapOvr>
    <a:masterClrMapping/>
  </p:clrMapOvr>
  <p:transition spd="slow" advClick="0" advTm="5000">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09600" y="76200"/>
            <a:ext cx="8077200" cy="609600"/>
          </a:xfrm>
        </p:spPr>
        <p:txBody>
          <a:bodyPr>
            <a:normAutofit fontScale="90000"/>
          </a:bodyPr>
          <a:lstStyle/>
          <a:p>
            <a:pPr eaLnBrk="1" fontAlgn="auto" hangingPunct="1">
              <a:spcAft>
                <a:spcPts val="0"/>
              </a:spcAft>
              <a:defRPr/>
            </a:pPr>
            <a:r>
              <a:rPr lang="en-US" dirty="0">
                <a:ea typeface="+mj-ea"/>
                <a:cs typeface="+mj-cs"/>
              </a:rPr>
              <a:t>Power Down for the Planet</a:t>
            </a:r>
          </a:p>
        </p:txBody>
      </p:sp>
      <p:sp>
        <p:nvSpPr>
          <p:cNvPr id="77826" name="Rectangle 3"/>
          <p:cNvSpPr>
            <a:spLocks noGrp="1" noChangeArrowheads="1"/>
          </p:cNvSpPr>
          <p:nvPr>
            <p:ph idx="1"/>
          </p:nvPr>
        </p:nvSpPr>
        <p:spPr>
          <a:xfrm>
            <a:off x="609600" y="1066800"/>
            <a:ext cx="7772400" cy="5334000"/>
          </a:xfrm>
        </p:spPr>
        <p:txBody>
          <a:bodyPr/>
          <a:lstStyle/>
          <a:p>
            <a:pPr marL="0" lvl="1" eaLnBrk="1" hangingPunct="1">
              <a:buFontTx/>
              <a:buNone/>
            </a:pPr>
            <a:r>
              <a:rPr lang="en-AU" altLang="ja-JP" sz="2200">
                <a:solidFill>
                  <a:schemeClr val="folHlink"/>
                </a:solidFill>
              </a:rPr>
              <a:t>Online Pledge Challenge</a:t>
            </a:r>
            <a:endParaRPr lang="en-US" altLang="ja-JP" sz="2200">
              <a:solidFill>
                <a:schemeClr val="folHlink"/>
              </a:solidFill>
            </a:endParaRPr>
          </a:p>
          <a:p>
            <a:pPr marL="228600" lvl="2" eaLnBrk="1" hangingPunct="1">
              <a:spcBef>
                <a:spcPct val="0"/>
              </a:spcBef>
            </a:pPr>
            <a:r>
              <a:rPr lang="en-US" sz="1500"/>
              <a:t>Winner is the university</a:t>
            </a:r>
            <a:r>
              <a:rPr lang="en-US" altLang="ja-JP" sz="1500"/>
              <a:t> or college with the highest percentage of students, staff and faculty to sign online pledge to use computer power management </a:t>
            </a:r>
          </a:p>
          <a:p>
            <a:pPr marL="228600" lvl="2" eaLnBrk="1" hangingPunct="1">
              <a:spcBef>
                <a:spcPct val="0"/>
              </a:spcBef>
              <a:spcAft>
                <a:spcPts val="300"/>
              </a:spcAft>
            </a:pPr>
            <a:r>
              <a:rPr lang="en-US" sz="1500"/>
              <a:t>Winning University will receive publicity related to challenge program and bragging rights</a:t>
            </a:r>
            <a:endParaRPr lang="en-US" altLang="ja-JP" sz="1500"/>
          </a:p>
          <a:p>
            <a:pPr marL="0" lvl="1" eaLnBrk="1" hangingPunct="1">
              <a:buFontTx/>
              <a:buNone/>
            </a:pPr>
            <a:r>
              <a:rPr lang="en-AU" altLang="ja-JP" sz="2200">
                <a:solidFill>
                  <a:schemeClr val="folHlink"/>
                </a:solidFill>
              </a:rPr>
              <a:t>Video Challenge</a:t>
            </a:r>
            <a:endParaRPr lang="en-US" altLang="ja-JP" sz="2200">
              <a:solidFill>
                <a:schemeClr val="folHlink"/>
              </a:solidFill>
            </a:endParaRPr>
          </a:p>
          <a:p>
            <a:pPr marL="228600" lvl="2" eaLnBrk="1" hangingPunct="1">
              <a:spcBef>
                <a:spcPct val="0"/>
              </a:spcBef>
              <a:spcAft>
                <a:spcPts val="300"/>
              </a:spcAft>
            </a:pPr>
            <a:r>
              <a:rPr lang="en-US" altLang="ja-JP" sz="1500"/>
              <a:t>Students can create videos that tell the Climate Savers Computing story and post them on YouTube to compete for cash, Specialized bikes, Microsoft software and HP laptops.</a:t>
            </a:r>
            <a:endParaRPr lang="en-AU" altLang="ja-JP" sz="1500"/>
          </a:p>
          <a:p>
            <a:pPr marL="0" lvl="1" eaLnBrk="1" hangingPunct="1">
              <a:buFontTx/>
              <a:buNone/>
            </a:pPr>
            <a:r>
              <a:rPr lang="en-AU" altLang="ja-JP" sz="2200">
                <a:solidFill>
                  <a:schemeClr val="folHlink"/>
                </a:solidFill>
              </a:rPr>
              <a:t>Timeline</a:t>
            </a:r>
            <a:endParaRPr lang="en-US" altLang="ja-JP" sz="2200">
              <a:solidFill>
                <a:schemeClr val="folHlink"/>
              </a:solidFill>
            </a:endParaRPr>
          </a:p>
          <a:p>
            <a:pPr marL="228600" lvl="2" eaLnBrk="1" hangingPunct="1">
              <a:spcBef>
                <a:spcPct val="0"/>
              </a:spcBef>
            </a:pPr>
            <a:r>
              <a:rPr lang="en-US" sz="1500"/>
              <a:t>March 2	Viral Video challenge kick-off</a:t>
            </a:r>
          </a:p>
          <a:p>
            <a:pPr marL="228600" lvl="2" eaLnBrk="1" hangingPunct="1">
              <a:spcBef>
                <a:spcPct val="0"/>
              </a:spcBef>
            </a:pPr>
            <a:r>
              <a:rPr lang="en-US" sz="1500"/>
              <a:t>March 23	Pledge challenge kick-off</a:t>
            </a:r>
          </a:p>
          <a:p>
            <a:pPr marL="228600" lvl="2" eaLnBrk="1" hangingPunct="1">
              <a:spcBef>
                <a:spcPct val="0"/>
              </a:spcBef>
            </a:pPr>
            <a:r>
              <a:rPr lang="en-US" sz="1500"/>
              <a:t>March 28	Momentum-building activity for the                                                			World Wildlife Fund’s Earth Hour</a:t>
            </a:r>
          </a:p>
          <a:p>
            <a:pPr marL="228600" lvl="2" eaLnBrk="1" hangingPunct="1">
              <a:spcBef>
                <a:spcPct val="0"/>
              </a:spcBef>
            </a:pPr>
            <a:r>
              <a:rPr lang="en-US" sz="1500"/>
              <a:t>April 17		Pledge and video challenges conclude</a:t>
            </a:r>
          </a:p>
          <a:p>
            <a:pPr marL="228600" lvl="2" eaLnBrk="1" hangingPunct="1">
              <a:spcBef>
                <a:spcPct val="0"/>
              </a:spcBef>
            </a:pPr>
            <a:r>
              <a:rPr lang="en-US" sz="1500"/>
              <a:t>April 22		Challenge winners and collective impact                                          		will be announced on Earth Day</a:t>
            </a:r>
          </a:p>
          <a:p>
            <a:pPr marL="228600" lvl="2" eaLnBrk="1" hangingPunct="1">
              <a:spcBef>
                <a:spcPct val="0"/>
              </a:spcBef>
            </a:pPr>
            <a:endParaRPr lang="en-US" sz="1500"/>
          </a:p>
          <a:p>
            <a:pPr marL="228600" lvl="2" eaLnBrk="1" hangingPunct="1">
              <a:spcBef>
                <a:spcPct val="0"/>
              </a:spcBef>
              <a:buFontTx/>
              <a:buNone/>
            </a:pPr>
            <a:r>
              <a:rPr lang="en-US" altLang="ja-JP" sz="2200" b="1">
                <a:solidFill>
                  <a:schemeClr val="folHlink"/>
                </a:solidFill>
                <a:hlinkClick r:id="rId3"/>
              </a:rPr>
              <a:t>www.PowerDownforthePlanet.org</a:t>
            </a:r>
            <a:r>
              <a:rPr lang="en-US" altLang="ja-JP" sz="2200">
                <a:solidFill>
                  <a:schemeClr val="folHlink"/>
                </a:solidFill>
              </a:rPr>
              <a:t> </a:t>
            </a:r>
          </a:p>
          <a:p>
            <a:pPr marL="228600" lvl="2" eaLnBrk="1" hangingPunct="1">
              <a:spcBef>
                <a:spcPct val="0"/>
              </a:spcBef>
              <a:buFontTx/>
              <a:buNone/>
            </a:pPr>
            <a:endParaRPr lang="en-US" sz="1500"/>
          </a:p>
        </p:txBody>
      </p:sp>
      <p:pic>
        <p:nvPicPr>
          <p:cNvPr id="77827" name="Picture 4"/>
          <p:cNvPicPr>
            <a:picLocks noChangeAspect="1" noChangeArrowheads="1"/>
          </p:cNvPicPr>
          <p:nvPr/>
        </p:nvPicPr>
        <p:blipFill>
          <a:blip r:embed="rId4"/>
          <a:srcRect/>
          <a:stretch>
            <a:fillRect/>
          </a:stretch>
        </p:blipFill>
        <p:spPr bwMode="auto">
          <a:xfrm>
            <a:off x="6248400" y="5257800"/>
            <a:ext cx="1066800" cy="355600"/>
          </a:xfrm>
          <a:prstGeom prst="rect">
            <a:avLst/>
          </a:prstGeom>
          <a:noFill/>
          <a:ln w="9525">
            <a:noFill/>
            <a:miter lim="800000"/>
            <a:headEnd/>
            <a:tailEnd/>
          </a:ln>
        </p:spPr>
      </p:pic>
      <p:pic>
        <p:nvPicPr>
          <p:cNvPr id="77828" name="Picture 5"/>
          <p:cNvPicPr>
            <a:picLocks noChangeAspect="1" noChangeArrowheads="1"/>
          </p:cNvPicPr>
          <p:nvPr/>
        </p:nvPicPr>
        <p:blipFill>
          <a:blip r:embed="rId5"/>
          <a:srcRect/>
          <a:stretch>
            <a:fillRect/>
          </a:stretch>
        </p:blipFill>
        <p:spPr bwMode="auto">
          <a:xfrm>
            <a:off x="7502525" y="4343400"/>
            <a:ext cx="650875" cy="630238"/>
          </a:xfrm>
          <a:prstGeom prst="rect">
            <a:avLst/>
          </a:prstGeom>
          <a:noFill/>
          <a:ln w="9525">
            <a:noFill/>
            <a:miter lim="800000"/>
            <a:headEnd/>
            <a:tailEnd/>
          </a:ln>
        </p:spPr>
      </p:pic>
      <p:pic>
        <p:nvPicPr>
          <p:cNvPr id="77829" name="Picture 7"/>
          <p:cNvPicPr>
            <a:picLocks noChangeAspect="1" noChangeArrowheads="1"/>
          </p:cNvPicPr>
          <p:nvPr/>
        </p:nvPicPr>
        <p:blipFill>
          <a:blip r:embed="rId6"/>
          <a:srcRect b="21429"/>
          <a:stretch>
            <a:fillRect/>
          </a:stretch>
        </p:blipFill>
        <p:spPr bwMode="auto">
          <a:xfrm>
            <a:off x="7391400" y="5127625"/>
            <a:ext cx="990600" cy="511175"/>
          </a:xfrm>
          <a:prstGeom prst="rect">
            <a:avLst/>
          </a:prstGeom>
          <a:noFill/>
          <a:ln w="9525">
            <a:noFill/>
            <a:miter lim="800000"/>
            <a:headEnd/>
            <a:tailEnd/>
          </a:ln>
        </p:spPr>
      </p:pic>
      <p:pic>
        <p:nvPicPr>
          <p:cNvPr id="77830" name="Picture 10" descr="UCSD logo geisel.JPG"/>
          <p:cNvPicPr>
            <a:picLocks noChangeAspect="1"/>
          </p:cNvPicPr>
          <p:nvPr/>
        </p:nvPicPr>
        <p:blipFill>
          <a:blip r:embed="rId7"/>
          <a:srcRect/>
          <a:stretch>
            <a:fillRect/>
          </a:stretch>
        </p:blipFill>
        <p:spPr bwMode="auto">
          <a:xfrm>
            <a:off x="7391400" y="3810000"/>
            <a:ext cx="914400" cy="403225"/>
          </a:xfrm>
          <a:prstGeom prst="rect">
            <a:avLst/>
          </a:prstGeom>
          <a:noFill/>
          <a:ln w="9525">
            <a:noFill/>
            <a:miter lim="800000"/>
            <a:headEnd/>
            <a:tailEnd/>
          </a:ln>
        </p:spPr>
      </p:pic>
      <p:pic>
        <p:nvPicPr>
          <p:cNvPr id="77831" name="Picture 11" descr="Iowa Logo.tiff"/>
          <p:cNvPicPr>
            <a:picLocks noChangeAspect="1"/>
          </p:cNvPicPr>
          <p:nvPr/>
        </p:nvPicPr>
        <p:blipFill>
          <a:blip r:embed="rId8"/>
          <a:srcRect/>
          <a:stretch>
            <a:fillRect/>
          </a:stretch>
        </p:blipFill>
        <p:spPr bwMode="auto">
          <a:xfrm>
            <a:off x="6400800" y="3657600"/>
            <a:ext cx="685800" cy="628650"/>
          </a:xfrm>
          <a:prstGeom prst="rect">
            <a:avLst/>
          </a:prstGeom>
          <a:noFill/>
          <a:ln w="9525">
            <a:noFill/>
            <a:miter lim="800000"/>
            <a:headEnd/>
            <a:tailEnd/>
          </a:ln>
        </p:spPr>
      </p:pic>
      <p:pic>
        <p:nvPicPr>
          <p:cNvPr id="77832" name="Picture 2"/>
          <p:cNvPicPr>
            <a:picLocks noChangeAspect="1" noChangeArrowheads="1"/>
          </p:cNvPicPr>
          <p:nvPr/>
        </p:nvPicPr>
        <p:blipFill>
          <a:blip r:embed="rId9"/>
          <a:srcRect/>
          <a:stretch>
            <a:fillRect/>
          </a:stretch>
        </p:blipFill>
        <p:spPr bwMode="auto">
          <a:xfrm>
            <a:off x="6467475" y="4495800"/>
            <a:ext cx="695325" cy="436563"/>
          </a:xfrm>
          <a:prstGeom prst="rect">
            <a:avLst/>
          </a:prstGeom>
          <a:noFill/>
          <a:ln w="9525">
            <a:noFill/>
            <a:miter lim="800000"/>
            <a:headEnd/>
            <a:tailEnd/>
          </a:ln>
        </p:spPr>
      </p:pic>
    </p:spTree>
  </p:cSld>
  <p:clrMapOvr>
    <a:masterClrMapping/>
  </p:clrMapOvr>
  <p:transition spd="slow" advClick="0" advTm="5000">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76200"/>
            <a:ext cx="8077200" cy="609600"/>
          </a:xfrm>
        </p:spPr>
        <p:txBody>
          <a:bodyPr>
            <a:normAutofit fontScale="90000"/>
          </a:bodyPr>
          <a:lstStyle/>
          <a:p>
            <a:pPr eaLnBrk="1" fontAlgn="auto" hangingPunct="1">
              <a:spcAft>
                <a:spcPts val="0"/>
              </a:spcAft>
              <a:defRPr/>
            </a:pPr>
            <a:r>
              <a:rPr lang="en-US" dirty="0">
                <a:ea typeface="+mj-ea"/>
                <a:cs typeface="+mj-cs"/>
              </a:rPr>
              <a:t>For more information</a:t>
            </a:r>
          </a:p>
        </p:txBody>
      </p:sp>
      <p:sp>
        <p:nvSpPr>
          <p:cNvPr id="79874" name="Rectangle 3"/>
          <p:cNvSpPr>
            <a:spLocks noGrp="1" noChangeArrowheads="1"/>
          </p:cNvSpPr>
          <p:nvPr>
            <p:ph idx="1"/>
          </p:nvPr>
        </p:nvSpPr>
        <p:spPr>
          <a:xfrm>
            <a:off x="609600" y="1066800"/>
            <a:ext cx="7772400" cy="5334000"/>
          </a:xfrm>
        </p:spPr>
        <p:txBody>
          <a:bodyPr/>
          <a:lstStyle/>
          <a:p>
            <a:pPr marL="0" lvl="1" eaLnBrk="1" hangingPunct="1">
              <a:buFontTx/>
              <a:buNone/>
            </a:pPr>
            <a:r>
              <a:rPr lang="en-US" altLang="ja-JP">
                <a:solidFill>
                  <a:schemeClr val="folHlink"/>
                </a:solidFill>
              </a:rPr>
              <a:t>Contact:</a:t>
            </a:r>
          </a:p>
          <a:p>
            <a:pPr marL="0" lvl="1" eaLnBrk="1" hangingPunct="1">
              <a:buFontTx/>
              <a:buNone/>
            </a:pPr>
            <a:r>
              <a:rPr lang="en-US" sz="2000"/>
              <a:t>Kristin Hampton</a:t>
            </a:r>
          </a:p>
          <a:p>
            <a:pPr marL="0" lvl="1" eaLnBrk="1" hangingPunct="1">
              <a:buFontTx/>
              <a:buNone/>
            </a:pPr>
            <a:r>
              <a:rPr lang="en-US" altLang="ja-JP" sz="2000"/>
              <a:t>Power Down for the Planet, program manager</a:t>
            </a:r>
          </a:p>
          <a:p>
            <a:pPr marL="0" lvl="1" eaLnBrk="1" hangingPunct="1">
              <a:buFontTx/>
              <a:buNone/>
            </a:pPr>
            <a:r>
              <a:rPr lang="en-US" altLang="ja-JP" sz="2000"/>
              <a:t>Owen Media</a:t>
            </a:r>
          </a:p>
          <a:p>
            <a:pPr marL="0" lvl="1" eaLnBrk="1" hangingPunct="1">
              <a:buFontTx/>
              <a:buNone/>
            </a:pPr>
            <a:r>
              <a:rPr lang="en-US" altLang="ja-JP" sz="2000">
                <a:hlinkClick r:id="rId3"/>
              </a:rPr>
              <a:t>kristinh@owenmedia.com</a:t>
            </a:r>
            <a:endParaRPr lang="en-US" altLang="ja-JP" sz="2000"/>
          </a:p>
          <a:p>
            <a:pPr marL="0" lvl="1" eaLnBrk="1" hangingPunct="1">
              <a:buFontTx/>
              <a:buNone/>
            </a:pPr>
            <a:r>
              <a:rPr lang="en-US" altLang="ja-JP" sz="2000"/>
              <a:t>503.222.2545 ext. 223</a:t>
            </a:r>
          </a:p>
          <a:p>
            <a:pPr marL="0" lvl="1" eaLnBrk="1" hangingPunct="1">
              <a:buFontTx/>
              <a:buNone/>
            </a:pPr>
            <a:endParaRPr lang="en-US" altLang="ja-JP" sz="2200">
              <a:solidFill>
                <a:schemeClr val="folHlink"/>
              </a:solidFill>
            </a:endParaRPr>
          </a:p>
          <a:p>
            <a:pPr marL="0" lvl="1" eaLnBrk="1" hangingPunct="1">
              <a:buFontTx/>
              <a:buNone/>
            </a:pPr>
            <a:endParaRPr lang="en-US" altLang="ja-JP" sz="2200">
              <a:solidFill>
                <a:schemeClr val="folHlink"/>
              </a:solidFill>
            </a:endParaRPr>
          </a:p>
          <a:p>
            <a:pPr marL="228600" lvl="2" eaLnBrk="1" hangingPunct="1">
              <a:spcBef>
                <a:spcPct val="0"/>
              </a:spcBef>
              <a:buFontTx/>
              <a:buNone/>
            </a:pPr>
            <a:endParaRPr lang="en-US" sz="1500"/>
          </a:p>
        </p:txBody>
      </p:sp>
    </p:spTree>
  </p:cSld>
  <p:clrMapOvr>
    <a:masterClrMapping/>
  </p:clrMapOvr>
  <p:transition spd="slow" advClick="0" advTm="5000">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3" name="Rectangle 2"/>
          <p:cNvSpPr>
            <a:spLocks noGrp="1"/>
          </p:cNvSpPr>
          <p:nvPr>
            <p:ph type="title" idx="4294967295"/>
          </p:nvPr>
        </p:nvSpPr>
        <p:spPr bwMode="auto">
          <a:xfrm>
            <a:off x="304800" y="38100"/>
            <a:ext cx="8686800" cy="838200"/>
          </a:xfrm>
          <a:noFill/>
        </p:spPr>
        <p:txBody>
          <a:bodyPr wrap="square" lIns="91440" tIns="45720" rIns="91440" bIns="45720" numCol="1" anchorCtr="0" compatLnSpc="1">
            <a:prstTxWarp prst="textNoShape">
              <a:avLst/>
            </a:prstTxWarp>
          </a:bodyPr>
          <a:lstStyle/>
          <a:p>
            <a:pPr eaLnBrk="1" hangingPunct="1"/>
            <a:r>
              <a:rPr lang="en-US" cap="none" dirty="0">
                <a:effectLst/>
              </a:rPr>
              <a:t>How’s Your Greening IT Knowledge?</a:t>
            </a:r>
          </a:p>
        </p:txBody>
      </p:sp>
      <p:sp>
        <p:nvSpPr>
          <p:cNvPr id="13314" name="Rectangle 3"/>
          <p:cNvSpPr>
            <a:spLocks noGrp="1"/>
          </p:cNvSpPr>
          <p:nvPr>
            <p:ph type="body" idx="4294967295"/>
          </p:nvPr>
        </p:nvSpPr>
        <p:spPr/>
        <p:txBody>
          <a:bodyPr/>
          <a:lstStyle/>
          <a:p>
            <a:pPr marL="404813" indent="-404813" eaLnBrk="1" hangingPunct="1">
              <a:lnSpc>
                <a:spcPct val="90000"/>
              </a:lnSpc>
              <a:buFont typeface="Wingdings 2" pitchFamily="-123" charset="2"/>
              <a:buNone/>
            </a:pPr>
            <a:r>
              <a:rPr lang="en-US" sz="2800" b="1" dirty="0" smtClean="0">
                <a:solidFill>
                  <a:srgbClr val="3F3F3F"/>
                </a:solidFill>
                <a:latin typeface="Arial" pitchFamily="-123" charset="0"/>
              </a:rPr>
              <a:t>3</a:t>
            </a:r>
            <a:r>
              <a:rPr lang="en-US" b="1" dirty="0" smtClean="0">
                <a:solidFill>
                  <a:srgbClr val="3F3F3F"/>
                </a:solidFill>
                <a:latin typeface="Arial" pitchFamily="-123" charset="0"/>
              </a:rPr>
              <a:t>. On average, what percent of server reduction can an enterprise expect to gain from virtualization?</a:t>
            </a:r>
            <a:r>
              <a:rPr lang="en-US" dirty="0" smtClean="0">
                <a:solidFill>
                  <a:srgbClr val="3F3F3F"/>
                </a:solidFill>
                <a:latin typeface="Arial" pitchFamily="-123" charset="0"/>
              </a:rPr>
              <a:t> </a:t>
            </a:r>
            <a:r>
              <a:rPr lang="en-US" sz="2800"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A. 15%</a:t>
            </a:r>
            <a:r>
              <a:rPr lang="en-US"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B. 50%</a:t>
            </a:r>
            <a:r>
              <a:rPr lang="en-US"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C. 65%</a:t>
            </a:r>
            <a:r>
              <a:rPr lang="en-US"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D. 80% </a:t>
            </a:r>
            <a:r>
              <a:rPr lang="en-US" sz="2400" dirty="0">
                <a:solidFill>
                  <a:srgbClr val="3F3F3F"/>
                </a:solidFill>
                <a:latin typeface="Arial" pitchFamily="-123" charset="0"/>
              </a:rPr>
              <a:t>  </a:t>
            </a:r>
          </a:p>
          <a:p>
            <a:pPr eaLnBrk="1" hangingPunct="1">
              <a:lnSpc>
                <a:spcPct val="90000"/>
              </a:lnSpc>
              <a:buFont typeface="Wingdings 2" pitchFamily="-123" charset="2"/>
              <a:buNone/>
            </a:pPr>
            <a:r>
              <a:rPr lang="en-US" sz="2800" dirty="0">
                <a:solidFill>
                  <a:srgbClr val="3F3F3F"/>
                </a:solidFill>
                <a:latin typeface="Arial" pitchFamily="-123" charset="0"/>
              </a:rPr>
              <a:t> </a:t>
            </a:r>
          </a:p>
          <a:p>
            <a:pPr eaLnBrk="1" hangingPunct="1">
              <a:lnSpc>
                <a:spcPct val="90000"/>
              </a:lnSpc>
              <a:buFont typeface="Wingdings 2" pitchFamily="-123" charset="2"/>
              <a:buNone/>
            </a:pPr>
            <a:endParaRPr lang="en-US" sz="2800" dirty="0"/>
          </a:p>
        </p:txBody>
      </p:sp>
    </p:spTree>
  </p:cSld>
  <p:clrMapOvr>
    <a:masterClrMapping/>
  </p:clrMapOvr>
  <p:transition spd="slow" advClick="0" advTm="7116">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5000"/>
                                  </p:stCondLst>
                                  <p:childTnLst>
                                    <p:animClr clrSpc="rgb">
                                      <p:cBhvr override="childStyle">
                                        <p:cTn id="6" dur="3000" fill="hold"/>
                                        <p:tgtEl>
                                          <p:spTgt spid="13314">
                                            <p:txEl>
                                              <p:pRg st="0" end="0"/>
                                            </p:txEl>
                                          </p:spTgt>
                                        </p:tgtEl>
                                        <p:attrNameLst>
                                          <p:attrName>style.color</p:attrName>
                                        </p:attrNameLst>
                                      </p:cBhvr>
                                      <p:to>
                                        <a:schemeClr val="hlink"/>
                                      </p:to>
                                    </p:animClr>
                                  </p:childTnLst>
                                </p:cTn>
                              </p:par>
                              <p:par>
                                <p:cTn id="7" presetID="3" presetClass="emph" presetSubtype="2" fill="hold" grpId="0" nodeType="withEffect">
                                  <p:stCondLst>
                                    <p:cond delay="5000"/>
                                  </p:stCondLst>
                                  <p:childTnLst>
                                    <p:animClr clrSpc="rgb">
                                      <p:cBhvr override="childStyle">
                                        <p:cTn id="8" dur="3000" fill="hold"/>
                                        <p:tgtEl>
                                          <p:spTgt spid="13314">
                                            <p:txEl>
                                              <p:pRg st="3" end="3"/>
                                            </p:txEl>
                                          </p:spTgt>
                                        </p:tgtEl>
                                        <p:attrNameLst>
                                          <p:attrName>style.color</p:attrName>
                                        </p:attrNameLst>
                                      </p:cBhvr>
                                      <p:to>
                                        <a:schemeClr va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7" name="Rectangle 2"/>
          <p:cNvSpPr>
            <a:spLocks noGrp="1"/>
          </p:cNvSpPr>
          <p:nvPr>
            <p:ph type="title" idx="4294967295"/>
          </p:nvPr>
        </p:nvSpPr>
        <p:spPr bwMode="auto">
          <a:xfrm>
            <a:off x="304800" y="38100"/>
            <a:ext cx="8686800" cy="838200"/>
          </a:xfrm>
          <a:noFill/>
        </p:spPr>
        <p:txBody>
          <a:bodyPr wrap="square" lIns="91440" tIns="45720" rIns="91440" bIns="45720" numCol="1" anchorCtr="0" compatLnSpc="1">
            <a:prstTxWarp prst="textNoShape">
              <a:avLst/>
            </a:prstTxWarp>
          </a:bodyPr>
          <a:lstStyle/>
          <a:p>
            <a:pPr eaLnBrk="1" hangingPunct="1"/>
            <a:r>
              <a:rPr lang="en-US" cap="none" dirty="0">
                <a:effectLst/>
              </a:rPr>
              <a:t>How’s Your Greening IT Knowledge?</a:t>
            </a:r>
          </a:p>
        </p:txBody>
      </p:sp>
      <p:sp>
        <p:nvSpPr>
          <p:cNvPr id="14338" name="Rectangle 3"/>
          <p:cNvSpPr>
            <a:spLocks noGrp="1"/>
          </p:cNvSpPr>
          <p:nvPr>
            <p:ph type="body" idx="4294967295"/>
          </p:nvPr>
        </p:nvSpPr>
        <p:spPr/>
        <p:txBody>
          <a:bodyPr/>
          <a:lstStyle/>
          <a:p>
            <a:pPr marL="460375" indent="-460375" eaLnBrk="1" hangingPunct="1">
              <a:buFont typeface="Wingdings 2" pitchFamily="-123" charset="2"/>
              <a:buNone/>
            </a:pPr>
            <a:r>
              <a:rPr lang="en-US" b="1" dirty="0">
                <a:solidFill>
                  <a:srgbClr val="3F3F3F"/>
                </a:solidFill>
                <a:latin typeface="Arial" pitchFamily="-123" charset="0"/>
              </a:rPr>
              <a:t>4. Which produces the most CO</a:t>
            </a:r>
            <a:r>
              <a:rPr lang="en-US" b="1" baseline="-25000" dirty="0">
                <a:solidFill>
                  <a:srgbClr val="3F3F3F"/>
                </a:solidFill>
                <a:latin typeface="Arial" pitchFamily="-123" charset="0"/>
              </a:rPr>
              <a:t>2</a:t>
            </a:r>
            <a:r>
              <a:rPr lang="en-US" b="1" dirty="0">
                <a:solidFill>
                  <a:srgbClr val="3F3F3F"/>
                </a:solidFill>
                <a:latin typeface="Arial" pitchFamily="-123" charset="0"/>
              </a:rPr>
              <a:t> emissions:</a:t>
            </a:r>
            <a:r>
              <a:rPr lang="en-US" dirty="0">
                <a:solidFill>
                  <a:srgbClr val="3F3F3F"/>
                </a:solidFill>
                <a:latin typeface="Arial" pitchFamily="-123" charset="0"/>
              </a:rPr>
              <a:t> </a:t>
            </a:r>
            <a:r>
              <a:rPr lang="en-US" dirty="0" smtClean="0">
                <a:solidFill>
                  <a:srgbClr val="3F3F3F"/>
                </a:solidFill>
                <a:latin typeface="Arial" pitchFamily="-123" charset="0"/>
              </a:rPr>
              <a:t> </a:t>
            </a:r>
          </a:p>
          <a:p>
            <a:pPr marL="37931725" lvl="1" indent="-37474525" eaLnBrk="1" hangingPunct="1">
              <a:spcAft>
                <a:spcPts val="600"/>
              </a:spcAft>
              <a:buFont typeface="Wingdings 2" pitchFamily="-123" charset="2"/>
              <a:buNone/>
            </a:pPr>
            <a:r>
              <a:rPr lang="en-US" dirty="0">
                <a:solidFill>
                  <a:srgbClr val="3F3F3F"/>
                </a:solidFill>
                <a:latin typeface="Arial" pitchFamily="-123" charset="0"/>
              </a:rPr>
              <a:t>A. Data centers</a:t>
            </a:r>
            <a:r>
              <a:rPr lang="en-US" dirty="0" smtClean="0">
                <a:solidFill>
                  <a:srgbClr val="3F3F3F"/>
                </a:solidFill>
                <a:latin typeface="Arial" pitchFamily="-123" charset="0"/>
              </a:rPr>
              <a:t> </a:t>
            </a:r>
          </a:p>
          <a:p>
            <a:pPr marL="37931725" lvl="1" indent="-37474525" eaLnBrk="1" hangingPunct="1">
              <a:spcAft>
                <a:spcPts val="600"/>
              </a:spcAft>
              <a:buFont typeface="Wingdings 2" pitchFamily="-123" charset="2"/>
              <a:buNone/>
            </a:pPr>
            <a:r>
              <a:rPr lang="en-US" dirty="0">
                <a:solidFill>
                  <a:srgbClr val="3F3F3F"/>
                </a:solidFill>
                <a:latin typeface="Arial" pitchFamily="-123" charset="0"/>
              </a:rPr>
              <a:t>B. The airline industry</a:t>
            </a:r>
            <a:r>
              <a:rPr lang="en-US" dirty="0" smtClean="0">
                <a:solidFill>
                  <a:srgbClr val="3F3F3F"/>
                </a:solidFill>
                <a:latin typeface="Arial" pitchFamily="-123" charset="0"/>
              </a:rPr>
              <a:t> </a:t>
            </a:r>
          </a:p>
          <a:p>
            <a:pPr marL="37931725" lvl="1" indent="-37474525" eaLnBrk="1" hangingPunct="1">
              <a:spcAft>
                <a:spcPts val="600"/>
              </a:spcAft>
              <a:buFont typeface="Wingdings 2" pitchFamily="-123" charset="2"/>
              <a:buNone/>
            </a:pPr>
            <a:r>
              <a:rPr lang="en-US" dirty="0">
                <a:solidFill>
                  <a:srgbClr val="3F3F3F"/>
                </a:solidFill>
                <a:latin typeface="Arial" pitchFamily="-123" charset="0"/>
              </a:rPr>
              <a:t>C. The steel industry </a:t>
            </a:r>
          </a:p>
          <a:p>
            <a:pPr eaLnBrk="1" hangingPunct="1">
              <a:buFont typeface="Wingdings 2" pitchFamily="-123" charset="2"/>
              <a:buNone/>
            </a:pPr>
            <a:endParaRPr lang="en-US" dirty="0"/>
          </a:p>
        </p:txBody>
      </p:sp>
    </p:spTree>
  </p:cSld>
  <p:clrMapOvr>
    <a:masterClrMapping/>
  </p:clrMapOvr>
  <p:transition spd="slow" advClick="0" advTm="6724">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5000"/>
                                  </p:stCondLst>
                                  <p:childTnLst>
                                    <p:animClr clrSpc="rgb">
                                      <p:cBhvr override="childStyle">
                                        <p:cTn id="6" dur="3000" fill="hold"/>
                                        <p:tgtEl>
                                          <p:spTgt spid="14338">
                                            <p:txEl>
                                              <p:pRg st="0" end="0"/>
                                            </p:txEl>
                                          </p:spTgt>
                                        </p:tgtEl>
                                        <p:attrNameLst>
                                          <p:attrName>style.color</p:attrName>
                                        </p:attrNameLst>
                                      </p:cBhvr>
                                      <p:to>
                                        <a:schemeClr val="hlink"/>
                                      </p:to>
                                    </p:animClr>
                                  </p:childTnLst>
                                </p:cTn>
                              </p:par>
                              <p:par>
                                <p:cTn id="7" presetID="3" presetClass="emph" presetSubtype="2" fill="hold" grpId="0" nodeType="withEffect">
                                  <p:stCondLst>
                                    <p:cond delay="5000"/>
                                  </p:stCondLst>
                                  <p:childTnLst>
                                    <p:animClr clrSpc="rgb">
                                      <p:cBhvr override="childStyle">
                                        <p:cTn id="8" dur="3000" fill="hold"/>
                                        <p:tgtEl>
                                          <p:spTgt spid="14338">
                                            <p:txEl>
                                              <p:pRg st="2" end="2"/>
                                            </p:txEl>
                                          </p:spTgt>
                                        </p:tgtEl>
                                        <p:attrNameLst>
                                          <p:attrName>style.color</p:attrName>
                                        </p:attrNameLst>
                                      </p:cBhvr>
                                      <p:to>
                                        <a:schemeClr va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1" name="Rectangle 2"/>
          <p:cNvSpPr>
            <a:spLocks noGrp="1"/>
          </p:cNvSpPr>
          <p:nvPr>
            <p:ph type="title" idx="4294967295"/>
          </p:nvPr>
        </p:nvSpPr>
        <p:spPr bwMode="auto">
          <a:xfrm>
            <a:off x="304800" y="38100"/>
            <a:ext cx="8686800" cy="838200"/>
          </a:xfrm>
          <a:noFill/>
        </p:spPr>
        <p:txBody>
          <a:bodyPr wrap="square" lIns="91440" tIns="45720" rIns="91440" bIns="45720" numCol="1" anchorCtr="0" compatLnSpc="1">
            <a:prstTxWarp prst="textNoShape">
              <a:avLst/>
            </a:prstTxWarp>
          </a:bodyPr>
          <a:lstStyle/>
          <a:p>
            <a:pPr eaLnBrk="1" hangingPunct="1"/>
            <a:r>
              <a:rPr lang="en-US" cap="none" dirty="0">
                <a:effectLst/>
              </a:rPr>
              <a:t>How’s Your Greening IT Knowledge?</a:t>
            </a:r>
          </a:p>
        </p:txBody>
      </p:sp>
      <p:sp>
        <p:nvSpPr>
          <p:cNvPr id="15362" name="Rectangle 3"/>
          <p:cNvSpPr>
            <a:spLocks noGrp="1"/>
          </p:cNvSpPr>
          <p:nvPr>
            <p:ph type="body" idx="4294967295"/>
          </p:nvPr>
        </p:nvSpPr>
        <p:spPr/>
        <p:txBody>
          <a:bodyPr/>
          <a:lstStyle/>
          <a:p>
            <a:pPr marL="460375" indent="-460375" eaLnBrk="1" hangingPunct="1">
              <a:buFont typeface="Wingdings 2" pitchFamily="-123" charset="2"/>
              <a:buNone/>
            </a:pPr>
            <a:r>
              <a:rPr lang="en-US" b="1" dirty="0">
                <a:solidFill>
                  <a:srgbClr val="3F3F3F"/>
                </a:solidFill>
                <a:latin typeface="Arial" pitchFamily="-123" charset="0"/>
              </a:rPr>
              <a:t>5. Which of the following devices have the highest power consumption growth and highest overall power consumption? </a:t>
            </a:r>
            <a:r>
              <a:rPr lang="en-US" sz="2400" dirty="0" smtClean="0">
                <a:solidFill>
                  <a:srgbClr val="3F3F3F"/>
                </a:solidFill>
                <a:latin typeface="Arial" pitchFamily="-123" charset="0"/>
              </a:rPr>
              <a:t> </a:t>
            </a:r>
          </a:p>
          <a:p>
            <a:pPr marL="37931725" lvl="1" indent="-37474525" eaLnBrk="1" hangingPunct="1">
              <a:spcAft>
                <a:spcPts val="600"/>
              </a:spcAft>
              <a:buFont typeface="Wingdings 2" pitchFamily="-123" charset="2"/>
              <a:buNone/>
            </a:pPr>
            <a:r>
              <a:rPr lang="en-US" dirty="0">
                <a:solidFill>
                  <a:srgbClr val="3F3F3F"/>
                </a:solidFill>
                <a:latin typeface="Arial" pitchFamily="-123" charset="0"/>
              </a:rPr>
              <a:t>A. Storage devices</a:t>
            </a:r>
            <a:r>
              <a:rPr lang="en-US" dirty="0" smtClean="0">
                <a:solidFill>
                  <a:srgbClr val="3F3F3F"/>
                </a:solidFill>
                <a:latin typeface="Arial" pitchFamily="-123" charset="0"/>
              </a:rPr>
              <a:t> </a:t>
            </a:r>
          </a:p>
          <a:p>
            <a:pPr marL="37931725" lvl="1" indent="-37474525" eaLnBrk="1" hangingPunct="1">
              <a:spcAft>
                <a:spcPts val="600"/>
              </a:spcAft>
              <a:buFont typeface="Wingdings 2" pitchFamily="-123" charset="2"/>
              <a:buNone/>
            </a:pPr>
            <a:r>
              <a:rPr lang="en-US" dirty="0">
                <a:solidFill>
                  <a:srgbClr val="3F3F3F"/>
                </a:solidFill>
                <a:latin typeface="Arial" pitchFamily="-123" charset="0"/>
              </a:rPr>
              <a:t>B. High-end servers</a:t>
            </a:r>
            <a:r>
              <a:rPr lang="en-US" dirty="0" smtClean="0">
                <a:solidFill>
                  <a:srgbClr val="3F3F3F"/>
                </a:solidFill>
                <a:latin typeface="Arial" pitchFamily="-123" charset="0"/>
              </a:rPr>
              <a:t> </a:t>
            </a:r>
          </a:p>
          <a:p>
            <a:pPr marL="37931725" lvl="1" indent="-37474525" eaLnBrk="1" hangingPunct="1">
              <a:spcAft>
                <a:spcPts val="600"/>
              </a:spcAft>
              <a:buFont typeface="Wingdings 2" pitchFamily="-123" charset="2"/>
              <a:buNone/>
            </a:pPr>
            <a:r>
              <a:rPr lang="en-US" dirty="0">
                <a:solidFill>
                  <a:srgbClr val="3F3F3F"/>
                </a:solidFill>
                <a:latin typeface="Arial" pitchFamily="-123" charset="0"/>
              </a:rPr>
              <a:t>C. Mid-range servers</a:t>
            </a:r>
            <a:r>
              <a:rPr lang="en-US" dirty="0" smtClean="0">
                <a:solidFill>
                  <a:srgbClr val="3F3F3F"/>
                </a:solidFill>
                <a:latin typeface="Arial" pitchFamily="-123" charset="0"/>
              </a:rPr>
              <a:t> </a:t>
            </a:r>
          </a:p>
          <a:p>
            <a:pPr marL="37931725" lvl="1" indent="-37474525" eaLnBrk="1" hangingPunct="1">
              <a:spcAft>
                <a:spcPts val="600"/>
              </a:spcAft>
              <a:buFont typeface="Wingdings 2" pitchFamily="-123" charset="2"/>
              <a:buNone/>
            </a:pPr>
            <a:r>
              <a:rPr lang="en-US" dirty="0">
                <a:solidFill>
                  <a:srgbClr val="3F3F3F"/>
                </a:solidFill>
                <a:latin typeface="Arial" pitchFamily="-123" charset="0"/>
              </a:rPr>
              <a:t>D. Networking equipment </a:t>
            </a:r>
            <a:r>
              <a:rPr lang="en-US" sz="2000" dirty="0">
                <a:solidFill>
                  <a:srgbClr val="3F3F3F"/>
                </a:solidFill>
                <a:latin typeface="Arial" pitchFamily="-123" charset="0"/>
              </a:rPr>
              <a:t>  </a:t>
            </a:r>
          </a:p>
          <a:p>
            <a:pPr eaLnBrk="1" hangingPunct="1">
              <a:buFont typeface="Wingdings 2" pitchFamily="-123" charset="2"/>
              <a:buNone/>
            </a:pPr>
            <a:endParaRPr lang="en-US" sz="2400" dirty="0"/>
          </a:p>
        </p:txBody>
      </p:sp>
    </p:spTree>
  </p:cSld>
  <p:clrMapOvr>
    <a:masterClrMapping/>
  </p:clrMapOvr>
  <p:transition spd="slow" advClick="0" advTm="5309">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5000"/>
                                  </p:stCondLst>
                                  <p:childTnLst>
                                    <p:animClr clrSpc="rgb">
                                      <p:cBhvr override="childStyle">
                                        <p:cTn id="6" dur="3000" fill="hold"/>
                                        <p:tgtEl>
                                          <p:spTgt spid="15362">
                                            <p:txEl>
                                              <p:pRg st="0" end="0"/>
                                            </p:txEl>
                                          </p:spTgt>
                                        </p:tgtEl>
                                        <p:attrNameLst>
                                          <p:attrName>style.color</p:attrName>
                                        </p:attrNameLst>
                                      </p:cBhvr>
                                      <p:to>
                                        <a:schemeClr val="hlink"/>
                                      </p:to>
                                    </p:animClr>
                                  </p:childTnLst>
                                </p:cTn>
                              </p:par>
                              <p:par>
                                <p:cTn id="7" presetID="3" presetClass="emph" presetSubtype="2" fill="hold" grpId="0" nodeType="withEffect">
                                  <p:stCondLst>
                                    <p:cond delay="5000"/>
                                  </p:stCondLst>
                                  <p:childTnLst>
                                    <p:animClr clrSpc="rgb">
                                      <p:cBhvr override="childStyle">
                                        <p:cTn id="8" dur="3000" fill="hold"/>
                                        <p:tgtEl>
                                          <p:spTgt spid="15362">
                                            <p:txEl>
                                              <p:pRg st="1" end="1"/>
                                            </p:txEl>
                                          </p:spTgt>
                                        </p:tgtEl>
                                        <p:attrNameLst>
                                          <p:attrName>style.color</p:attrName>
                                        </p:attrNameLst>
                                      </p:cBhvr>
                                      <p:to>
                                        <a:schemeClr va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5" name="Rectangle 2"/>
          <p:cNvSpPr>
            <a:spLocks noGrp="1"/>
          </p:cNvSpPr>
          <p:nvPr>
            <p:ph type="title" idx="4294967295"/>
          </p:nvPr>
        </p:nvSpPr>
        <p:spPr bwMode="auto">
          <a:xfrm>
            <a:off x="304800" y="0"/>
            <a:ext cx="8686800" cy="838200"/>
          </a:xfrm>
          <a:noFill/>
        </p:spPr>
        <p:txBody>
          <a:bodyPr wrap="square" lIns="91440" tIns="45720" rIns="91440" bIns="45720" numCol="1" anchorCtr="0" compatLnSpc="1">
            <a:prstTxWarp prst="textNoShape">
              <a:avLst/>
            </a:prstTxWarp>
          </a:bodyPr>
          <a:lstStyle/>
          <a:p>
            <a:pPr eaLnBrk="1" hangingPunct="1"/>
            <a:r>
              <a:rPr lang="en-US" cap="none" dirty="0">
                <a:effectLst/>
              </a:rPr>
              <a:t>How’s Your Greening IT Knowledge?</a:t>
            </a:r>
          </a:p>
        </p:txBody>
      </p:sp>
      <p:sp>
        <p:nvSpPr>
          <p:cNvPr id="16386" name="Rectangle 3"/>
          <p:cNvSpPr>
            <a:spLocks noGrp="1"/>
          </p:cNvSpPr>
          <p:nvPr>
            <p:ph type="body" idx="4294967295"/>
          </p:nvPr>
        </p:nvSpPr>
        <p:spPr/>
        <p:txBody>
          <a:bodyPr/>
          <a:lstStyle/>
          <a:p>
            <a:pPr marL="460375" indent="-460375" eaLnBrk="1" hangingPunct="1">
              <a:lnSpc>
                <a:spcPct val="90000"/>
              </a:lnSpc>
              <a:buFont typeface="Wingdings 2" pitchFamily="-123" charset="2"/>
              <a:buNone/>
            </a:pPr>
            <a:r>
              <a:rPr lang="en-US" b="1" dirty="0">
                <a:solidFill>
                  <a:srgbClr val="3F3F3F"/>
                </a:solidFill>
                <a:latin typeface="Arial" pitchFamily="-123" charset="0"/>
              </a:rPr>
              <a:t>6. How much money could the federal government save over five years in electricity costs by using Energy Star-rated PCs?</a:t>
            </a:r>
            <a:r>
              <a:rPr lang="en-US" dirty="0">
                <a:solidFill>
                  <a:srgbClr val="3F3F3F"/>
                </a:solidFill>
                <a:latin typeface="Arial" pitchFamily="-123" charset="0"/>
              </a:rPr>
              <a:t> </a:t>
            </a:r>
            <a:r>
              <a:rPr lang="en-US" sz="2800"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A. $130 million</a:t>
            </a:r>
            <a:r>
              <a:rPr lang="en-US"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B. $230 million</a:t>
            </a:r>
            <a:r>
              <a:rPr lang="en-US"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C. $330 million</a:t>
            </a:r>
            <a:r>
              <a:rPr lang="en-US"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D. $430 million </a:t>
            </a:r>
            <a:r>
              <a:rPr lang="en-US" sz="2400" dirty="0">
                <a:solidFill>
                  <a:srgbClr val="3F3F3F"/>
                </a:solidFill>
                <a:latin typeface="Arial" pitchFamily="-123" charset="0"/>
              </a:rPr>
              <a:t>  </a:t>
            </a:r>
          </a:p>
          <a:p>
            <a:pPr eaLnBrk="1" hangingPunct="1">
              <a:lnSpc>
                <a:spcPct val="90000"/>
              </a:lnSpc>
              <a:buFont typeface="Wingdings 2" pitchFamily="-123" charset="2"/>
              <a:buNone/>
            </a:pPr>
            <a:endParaRPr lang="en-US" sz="2800" dirty="0">
              <a:solidFill>
                <a:srgbClr val="3F3F3F"/>
              </a:solidFill>
              <a:latin typeface="Arial" pitchFamily="-123" charset="0"/>
            </a:endParaRPr>
          </a:p>
          <a:p>
            <a:pPr eaLnBrk="1" hangingPunct="1">
              <a:lnSpc>
                <a:spcPct val="90000"/>
              </a:lnSpc>
              <a:buFont typeface="Wingdings 2" pitchFamily="-123" charset="2"/>
              <a:buNone/>
            </a:pPr>
            <a:endParaRPr lang="en-US" sz="2800" dirty="0"/>
          </a:p>
        </p:txBody>
      </p:sp>
    </p:spTree>
  </p:cSld>
  <p:clrMapOvr>
    <a:masterClrMapping/>
  </p:clrMapOvr>
  <p:transition spd="slow" advClick="0" advTm="7329">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5000"/>
                                  </p:stCondLst>
                                  <p:childTnLst>
                                    <p:animClr clrSpc="rgb">
                                      <p:cBhvr override="childStyle">
                                        <p:cTn id="6" dur="3000" fill="hold"/>
                                        <p:tgtEl>
                                          <p:spTgt spid="16386">
                                            <p:txEl>
                                              <p:pRg st="0" end="0"/>
                                            </p:txEl>
                                          </p:spTgt>
                                        </p:tgtEl>
                                        <p:attrNameLst>
                                          <p:attrName>style.color</p:attrName>
                                        </p:attrNameLst>
                                      </p:cBhvr>
                                      <p:to>
                                        <a:schemeClr val="hlink"/>
                                      </p:to>
                                    </p:animClr>
                                  </p:childTnLst>
                                </p:cTn>
                              </p:par>
                              <p:par>
                                <p:cTn id="7" presetID="3" presetClass="emph" presetSubtype="2" fill="hold" grpId="0" nodeType="withEffect">
                                  <p:stCondLst>
                                    <p:cond delay="5000"/>
                                  </p:stCondLst>
                                  <p:childTnLst>
                                    <p:animClr clrSpc="rgb">
                                      <p:cBhvr override="childStyle">
                                        <p:cTn id="8" dur="3000" fill="hold"/>
                                        <p:tgtEl>
                                          <p:spTgt spid="16386">
                                            <p:txEl>
                                              <p:pRg st="3" end="3"/>
                                            </p:txEl>
                                          </p:spTgt>
                                        </p:tgtEl>
                                        <p:attrNameLst>
                                          <p:attrName>style.color</p:attrName>
                                        </p:attrNameLst>
                                      </p:cBhvr>
                                      <p:to>
                                        <a:schemeClr va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09" name="Rectangle 2"/>
          <p:cNvSpPr>
            <a:spLocks noGrp="1"/>
          </p:cNvSpPr>
          <p:nvPr>
            <p:ph type="title" idx="4294967295"/>
          </p:nvPr>
        </p:nvSpPr>
        <p:spPr bwMode="auto">
          <a:xfrm>
            <a:off x="304800" y="0"/>
            <a:ext cx="8686800" cy="838200"/>
          </a:xfrm>
          <a:noFill/>
        </p:spPr>
        <p:txBody>
          <a:bodyPr wrap="square" lIns="91440" tIns="45720" rIns="91440" bIns="45720" numCol="1" anchorCtr="0" compatLnSpc="1">
            <a:prstTxWarp prst="textNoShape">
              <a:avLst/>
            </a:prstTxWarp>
          </a:bodyPr>
          <a:lstStyle/>
          <a:p>
            <a:pPr eaLnBrk="1" hangingPunct="1"/>
            <a:r>
              <a:rPr lang="en-US" cap="none" dirty="0">
                <a:effectLst/>
              </a:rPr>
              <a:t>How’s Your Greening IT Knowledge?</a:t>
            </a:r>
          </a:p>
        </p:txBody>
      </p:sp>
      <p:sp>
        <p:nvSpPr>
          <p:cNvPr id="17410" name="Rectangle 3"/>
          <p:cNvSpPr>
            <a:spLocks noGrp="1"/>
          </p:cNvSpPr>
          <p:nvPr>
            <p:ph type="body" idx="4294967295"/>
          </p:nvPr>
        </p:nvSpPr>
        <p:spPr/>
        <p:txBody>
          <a:bodyPr/>
          <a:lstStyle/>
          <a:p>
            <a:pPr marL="460375" indent="-460375" eaLnBrk="1" hangingPunct="1">
              <a:lnSpc>
                <a:spcPct val="90000"/>
              </a:lnSpc>
              <a:buFont typeface="Wingdings 2" pitchFamily="-123" charset="2"/>
              <a:buNone/>
            </a:pPr>
            <a:r>
              <a:rPr lang="en-US" b="1" dirty="0">
                <a:solidFill>
                  <a:srgbClr val="3F3F3F"/>
                </a:solidFill>
                <a:latin typeface="Arial" pitchFamily="-123" charset="0"/>
              </a:rPr>
              <a:t>7. What percent of companies with large data centers will have to add additional power and cooling capacity to them in the in the next two years?</a:t>
            </a:r>
            <a:r>
              <a:rPr lang="en-US" dirty="0" smtClean="0">
                <a:solidFill>
                  <a:srgbClr val="3F3F3F"/>
                </a:solidFill>
                <a:latin typeface="Arial" pitchFamily="-123" charset="0"/>
              </a:rPr>
              <a:t> </a:t>
            </a:r>
          </a:p>
          <a:p>
            <a:pPr eaLnBrk="1" hangingPunct="1">
              <a:lnSpc>
                <a:spcPct val="90000"/>
              </a:lnSpc>
              <a:buFont typeface="Wingdings 2" pitchFamily="-123" charset="2"/>
              <a:buNone/>
            </a:pPr>
            <a:endParaRPr lang="en-US" sz="2800" dirty="0">
              <a:solidFill>
                <a:srgbClr val="3F3F3F"/>
              </a:solidFill>
              <a:latin typeface="Arial" pitchFamily="-123" charset="0"/>
            </a:endParaRP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A. 30 percent</a:t>
            </a:r>
            <a:r>
              <a:rPr lang="en-US"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B. 50 percent</a:t>
            </a:r>
            <a:r>
              <a:rPr lang="en-US"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C. 70 percent</a:t>
            </a:r>
            <a:r>
              <a:rPr lang="en-US" dirty="0" smtClean="0">
                <a:solidFill>
                  <a:srgbClr val="3F3F3F"/>
                </a:solidFill>
                <a:latin typeface="Arial" pitchFamily="-123" charset="0"/>
              </a:rPr>
              <a:t> </a:t>
            </a:r>
          </a:p>
          <a:p>
            <a:pPr marL="37931725" lvl="1" indent="-37474525" eaLnBrk="1" hangingPunct="1">
              <a:lnSpc>
                <a:spcPct val="90000"/>
              </a:lnSpc>
              <a:spcAft>
                <a:spcPts val="600"/>
              </a:spcAft>
              <a:buFont typeface="Wingdings 2" pitchFamily="-123" charset="2"/>
              <a:buNone/>
            </a:pPr>
            <a:r>
              <a:rPr lang="en-US" dirty="0">
                <a:solidFill>
                  <a:srgbClr val="3F3F3F"/>
                </a:solidFill>
                <a:latin typeface="Arial" pitchFamily="-123" charset="0"/>
              </a:rPr>
              <a:t>D. 90 </a:t>
            </a:r>
            <a:r>
              <a:rPr lang="en-US" dirty="0" smtClean="0">
                <a:solidFill>
                  <a:srgbClr val="3F3F3F"/>
                </a:solidFill>
                <a:latin typeface="Arial" pitchFamily="-123" charset="0"/>
              </a:rPr>
              <a:t>percent</a:t>
            </a:r>
            <a:r>
              <a:rPr lang="en-US" sz="2400" dirty="0" smtClean="0">
                <a:solidFill>
                  <a:srgbClr val="3F3F3F"/>
                </a:solidFill>
                <a:latin typeface="Arial" pitchFamily="-123" charset="0"/>
              </a:rPr>
              <a:t> </a:t>
            </a:r>
            <a:r>
              <a:rPr lang="en-US" sz="2400" dirty="0">
                <a:solidFill>
                  <a:srgbClr val="3F3F3F"/>
                </a:solidFill>
                <a:latin typeface="Arial" pitchFamily="-123" charset="0"/>
              </a:rPr>
              <a:t> </a:t>
            </a:r>
          </a:p>
          <a:p>
            <a:pPr eaLnBrk="1" hangingPunct="1">
              <a:lnSpc>
                <a:spcPct val="90000"/>
              </a:lnSpc>
              <a:buFont typeface="Wingdings 2" pitchFamily="-123" charset="2"/>
              <a:buNone/>
            </a:pPr>
            <a:endParaRPr lang="en-US" sz="2800" dirty="0"/>
          </a:p>
        </p:txBody>
      </p:sp>
    </p:spTree>
  </p:cSld>
  <p:clrMapOvr>
    <a:masterClrMapping/>
  </p:clrMapOvr>
  <p:transition spd="slow" advClick="0" advTm="7224">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5000"/>
                                  </p:stCondLst>
                                  <p:childTnLst>
                                    <p:animClr clrSpc="rgb">
                                      <p:cBhvr override="childStyle">
                                        <p:cTn id="6" dur="3000" fill="hold"/>
                                        <p:tgtEl>
                                          <p:spTgt spid="17410">
                                            <p:txEl>
                                              <p:pRg st="0" end="0"/>
                                            </p:txEl>
                                          </p:spTgt>
                                        </p:tgtEl>
                                        <p:attrNameLst>
                                          <p:attrName>style.color</p:attrName>
                                        </p:attrNameLst>
                                      </p:cBhvr>
                                      <p:to>
                                        <a:schemeClr val="hlink"/>
                                      </p:to>
                                    </p:animClr>
                                  </p:childTnLst>
                                </p:cTn>
                              </p:par>
                              <p:par>
                                <p:cTn id="7" presetID="3" presetClass="emph" presetSubtype="2" fill="hold" grpId="0" nodeType="withEffect">
                                  <p:stCondLst>
                                    <p:cond delay="5000"/>
                                  </p:stCondLst>
                                  <p:childTnLst>
                                    <p:animClr clrSpc="rgb">
                                      <p:cBhvr override="childStyle">
                                        <p:cTn id="8" dur="3000" fill="hold"/>
                                        <p:tgtEl>
                                          <p:spTgt spid="17410">
                                            <p:txEl>
                                              <p:pRg st="5" end="5"/>
                                            </p:txEl>
                                          </p:spTgt>
                                        </p:tgtEl>
                                        <p:attrNameLst>
                                          <p:attrName>style.color</p:attrName>
                                        </p:attrNameLst>
                                      </p:cBhvr>
                                      <p:to>
                                        <a:schemeClr va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ヒラギノ角ゴ Pro W6"/>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ＭＳ Ｐゴシック"/>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1158</TotalTime>
  <Words>4093</Words>
  <Application>Microsoft Macintosh PowerPoint</Application>
  <PresentationFormat>On-screen Show (4:3)</PresentationFormat>
  <Paragraphs>472</Paragraphs>
  <Slides>47</Slides>
  <Notes>27</Notes>
  <HiddenSlides>0</HiddenSlides>
  <MMClips>0</MMClips>
  <ScaleCrop>false</ScaleCrop>
  <HeadingPairs>
    <vt:vector size="6" baseType="variant">
      <vt:variant>
        <vt:lpstr>Design Template</vt:lpstr>
      </vt:variant>
      <vt:variant>
        <vt:i4>1</vt:i4>
      </vt:variant>
      <vt:variant>
        <vt:lpstr>Slide Titles</vt:lpstr>
      </vt:variant>
      <vt:variant>
        <vt:i4>47</vt:i4>
      </vt:variant>
      <vt:variant>
        <vt:lpstr>Custom Shows</vt:lpstr>
      </vt:variant>
      <vt:variant>
        <vt:i4>1</vt:i4>
      </vt:variant>
    </vt:vector>
  </HeadingPairs>
  <TitlesOfParts>
    <vt:vector size="49" baseType="lpstr">
      <vt:lpstr>Trek</vt:lpstr>
      <vt:lpstr>NERComP09 presentation</vt:lpstr>
      <vt:lpstr>[format]</vt:lpstr>
      <vt:lpstr>How’s Your Greening IT Knowledge? </vt:lpstr>
      <vt:lpstr>How’s Your Greening IT Knowledge?</vt:lpstr>
      <vt:lpstr>How’s Your Greening IT Knowledge?</vt:lpstr>
      <vt:lpstr>How’s Your Greening IT Knowledge?</vt:lpstr>
      <vt:lpstr>How’s Your Greening IT Knowledge?</vt:lpstr>
      <vt:lpstr>How’s Your Greening IT Knowledge?</vt:lpstr>
      <vt:lpstr>How’s Your Greening IT Knowledge?</vt:lpstr>
      <vt:lpstr>How’s Your Greening IT Knowledge?</vt:lpstr>
      <vt:lpstr>How’s Your Greening IT Knowledge?</vt:lpstr>
      <vt:lpstr>How’s Your Greening IT Knowledge?</vt:lpstr>
      <vt:lpstr>What's Your Carbon Footprint?  Sustainability and Green IT: Initiatives That Make a Difference</vt:lpstr>
      <vt:lpstr>Outline</vt:lpstr>
      <vt:lpstr>How we got here …</vt:lpstr>
      <vt:lpstr>Carbon footprint – what is it?</vt:lpstr>
      <vt:lpstr>Carbon footprint – why care?</vt:lpstr>
      <vt:lpstr>International Agreements</vt:lpstr>
      <vt:lpstr>National initiatives</vt:lpstr>
      <vt:lpstr>Higher education IT initiatives</vt:lpstr>
      <vt:lpstr>American college &amp; University Presidents’ Climate commitment (June, 07)</vt:lpstr>
      <vt:lpstr>American college &amp; University Presidents’ Climate commitment (June, 07)</vt:lpstr>
      <vt:lpstr>What did the acupcc commit us to?</vt:lpstr>
      <vt:lpstr>What did the acupcc commit us to?</vt:lpstr>
      <vt:lpstr>What is Sustainability?</vt:lpstr>
      <vt:lpstr>How’s IT Doing?</vt:lpstr>
      <vt:lpstr>What’s included in Gartner’s* estimate …</vt:lpstr>
      <vt:lpstr>IT Sustainability Considerations</vt:lpstr>
      <vt:lpstr>Lifecycle carbon footprint factors</vt:lpstr>
      <vt:lpstr>Green Purchasing - Product Lifecycle Considerations</vt:lpstr>
      <vt:lpstr>A Lifecycle Example:</vt:lpstr>
      <vt:lpstr>Some Best IT Department Practices</vt:lpstr>
      <vt:lpstr>IT Department Initiatives</vt:lpstr>
      <vt:lpstr>Best IT Enabling Initiatives: Dematerialization</vt:lpstr>
      <vt:lpstr>Opportunities for Dematerialization</vt:lpstr>
      <vt:lpstr>Other IT Enabling Practices</vt:lpstr>
      <vt:lpstr>Campus-wide IT Opportunities</vt:lpstr>
      <vt:lpstr>End User Behavior </vt:lpstr>
      <vt:lpstr>Responsible Disposal</vt:lpstr>
      <vt:lpstr>Concerns for E-Waste</vt:lpstr>
      <vt:lpstr>What Can IT do?</vt:lpstr>
      <vt:lpstr>Other Food For Thought:</vt:lpstr>
      <vt:lpstr>Some cool “green” resources</vt:lpstr>
      <vt:lpstr>Climate Savers Computing Initiative</vt:lpstr>
      <vt:lpstr>Becoming a member</vt:lpstr>
      <vt:lpstr>Power Down for the Planet</vt:lpstr>
      <vt:lpstr>For more information</vt:lpstr>
      <vt:lpstr>Interlude</vt:lpstr>
    </vt:vector>
  </TitlesOfParts>
  <Manager/>
  <Company>Cornell University and University of Vermont</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What's Your Carbon Footprint? Sustainability and Green IT Initiatives That Make a Difference</dc:title>
  <dc:subject>NERComP 2009 Conference -- NC09</dc:subject>
  <dc:creator>Linda Croll Howell and David Todd</dc:creator>
  <cp:keywords/>
  <dc:description/>
  <cp:lastModifiedBy>David Todd</cp:lastModifiedBy>
  <cp:revision>48</cp:revision>
  <dcterms:created xsi:type="dcterms:W3CDTF">2009-03-13T15:55:03Z</dcterms:created>
  <dcterms:modified xsi:type="dcterms:W3CDTF">2009-03-13T16:28:22Z</dcterms:modified>
  <cp:category/>
</cp:coreProperties>
</file>