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3"/>
  </p:notesMasterIdLst>
  <p:sldIdLst>
    <p:sldId id="330" r:id="rId2"/>
    <p:sldId id="336" r:id="rId3"/>
    <p:sldId id="321" r:id="rId4"/>
    <p:sldId id="331" r:id="rId5"/>
    <p:sldId id="332" r:id="rId6"/>
    <p:sldId id="323" r:id="rId7"/>
    <p:sldId id="324" r:id="rId8"/>
    <p:sldId id="333" r:id="rId9"/>
    <p:sldId id="326" r:id="rId10"/>
    <p:sldId id="265" r:id="rId11"/>
    <p:sldId id="295" r:id="rId12"/>
    <p:sldId id="287" r:id="rId13"/>
    <p:sldId id="288" r:id="rId14"/>
    <p:sldId id="289" r:id="rId15"/>
    <p:sldId id="286" r:id="rId16"/>
    <p:sldId id="290" r:id="rId17"/>
    <p:sldId id="266" r:id="rId18"/>
    <p:sldId id="291" r:id="rId19"/>
    <p:sldId id="297" r:id="rId20"/>
    <p:sldId id="298" r:id="rId21"/>
    <p:sldId id="299" r:id="rId22"/>
    <p:sldId id="300" r:id="rId23"/>
    <p:sldId id="301" r:id="rId24"/>
    <p:sldId id="302" r:id="rId25"/>
    <p:sldId id="296" r:id="rId26"/>
    <p:sldId id="304" r:id="rId27"/>
    <p:sldId id="306" r:id="rId28"/>
    <p:sldId id="334" r:id="rId29"/>
    <p:sldId id="307" r:id="rId30"/>
    <p:sldId id="335" r:id="rId31"/>
    <p:sldId id="308" r:id="rId32"/>
    <p:sldId id="309" r:id="rId33"/>
    <p:sldId id="310" r:id="rId34"/>
    <p:sldId id="276" r:id="rId35"/>
    <p:sldId id="277" r:id="rId36"/>
    <p:sldId id="284" r:id="rId37"/>
    <p:sldId id="285" r:id="rId38"/>
    <p:sldId id="278" r:id="rId39"/>
    <p:sldId id="327" r:id="rId40"/>
    <p:sldId id="279" r:id="rId41"/>
    <p:sldId id="280" r:id="rId42"/>
    <p:sldId id="312" r:id="rId43"/>
    <p:sldId id="313" r:id="rId44"/>
    <p:sldId id="314" r:id="rId45"/>
    <p:sldId id="315" r:id="rId46"/>
    <p:sldId id="316" r:id="rId47"/>
    <p:sldId id="317" r:id="rId48"/>
    <p:sldId id="319" r:id="rId49"/>
    <p:sldId id="282" r:id="rId50"/>
    <p:sldId id="311" r:id="rId51"/>
    <p:sldId id="28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9437" autoAdjust="0"/>
    <p:restoredTop sz="51033" autoAdjust="0"/>
  </p:normalViewPr>
  <p:slideViewPr>
    <p:cSldViewPr>
      <p:cViewPr varScale="1">
        <p:scale>
          <a:sx n="52" d="100"/>
          <a:sy n="52" d="100"/>
        </p:scale>
        <p:origin x="-180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tableStyles" Target="tableStyle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heme" Target="theme/theme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viewProps" Target="viewProp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printerSettings" Target="printerSettings/printerSettings1.bin"/><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vx5\Documents\All_Case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vx5\Documents\All_Case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vx5\Documents\All_Case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4000" dirty="0" smtClean="0"/>
              <a:t>Incident Tickets</a:t>
            </a:r>
            <a:endParaRPr lang="en-US" sz="2000" dirty="0"/>
          </a:p>
        </c:rich>
      </c:tx>
    </c:title>
    <c:plotArea>
      <c:layout/>
      <c:pieChart>
        <c:varyColors val="1"/>
        <c:ser>
          <c:idx val="0"/>
          <c:order val="0"/>
          <c:tx>
            <c:strRef>
              <c:f>'Recreate Report'!$F$14</c:f>
              <c:strCache>
                <c:ptCount val="1"/>
                <c:pt idx="0">
                  <c:v>Total</c:v>
                </c:pt>
              </c:strCache>
            </c:strRef>
          </c:tx>
          <c:dLbls>
            <c:txPr>
              <a:bodyPr/>
              <a:lstStyle/>
              <a:p>
                <a:pPr>
                  <a:defRPr sz="1800"/>
                </a:pPr>
                <a:endParaRPr lang="en-US"/>
              </a:p>
            </c:txPr>
            <c:dLblPos val="outEnd"/>
            <c:showPercent val="1"/>
            <c:showLeaderLines val="1"/>
          </c:dLbls>
          <c:cat>
            <c:strRef>
              <c:f>'Recreate Report'!$E$15:$E$16</c:f>
              <c:strCache>
                <c:ptCount val="2"/>
                <c:pt idx="0">
                  <c:v>ITSC</c:v>
                </c:pt>
                <c:pt idx="1">
                  <c:v>Other</c:v>
                </c:pt>
              </c:strCache>
            </c:strRef>
          </c:cat>
          <c:val>
            <c:numRef>
              <c:f>'Recreate Report'!$F$15:$F$16</c:f>
              <c:numCache>
                <c:formatCode>General</c:formatCode>
                <c:ptCount val="2"/>
                <c:pt idx="0">
                  <c:v>2008.0</c:v>
                </c:pt>
                <c:pt idx="1">
                  <c:v>11564.0</c:v>
                </c:pt>
              </c:numCache>
            </c:numRef>
          </c:val>
        </c:ser>
        <c:dLbls>
          <c:showVal val="1"/>
        </c:dLbls>
        <c:firstSliceAng val="0"/>
      </c:pieChart>
    </c:plotArea>
    <c:legend>
      <c:legendPos val="b"/>
      <c:txPr>
        <a:bodyPr/>
        <a:lstStyle/>
        <a:p>
          <a:pPr>
            <a:defRPr sz="18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4000" dirty="0" smtClean="0"/>
              <a:t>Client Base</a:t>
            </a:r>
            <a:endParaRPr lang="en-US" sz="4000" dirty="0"/>
          </a:p>
        </c:rich>
      </c:tx>
    </c:title>
    <c:plotArea>
      <c:layout/>
      <c:pieChart>
        <c:varyColors val="1"/>
        <c:ser>
          <c:idx val="0"/>
          <c:order val="0"/>
          <c:tx>
            <c:strRef>
              <c:f>'Recreate Report'!$C$48</c:f>
              <c:strCache>
                <c:ptCount val="1"/>
                <c:pt idx="0">
                  <c:v>Total</c:v>
                </c:pt>
              </c:strCache>
            </c:strRef>
          </c:tx>
          <c:dLbls>
            <c:txPr>
              <a:bodyPr/>
              <a:lstStyle/>
              <a:p>
                <a:pPr>
                  <a:defRPr sz="1800"/>
                </a:pPr>
                <a:endParaRPr lang="en-US"/>
              </a:p>
            </c:txPr>
            <c:dLblPos val="outEnd"/>
            <c:showPercent val="1"/>
          </c:dLbls>
          <c:cat>
            <c:strRef>
              <c:f>'Recreate Report'!$B$49:$B$53</c:f>
              <c:strCache>
                <c:ptCount val="5"/>
                <c:pt idx="0">
                  <c:v>Faculty</c:v>
                </c:pt>
                <c:pt idx="1">
                  <c:v>Other</c:v>
                </c:pt>
                <c:pt idx="2">
                  <c:v>Staff</c:v>
                </c:pt>
                <c:pt idx="3">
                  <c:v>Student Off-Campus</c:v>
                </c:pt>
                <c:pt idx="4">
                  <c:v>Student On-Campus</c:v>
                </c:pt>
              </c:strCache>
            </c:strRef>
          </c:cat>
          <c:val>
            <c:numRef>
              <c:f>'Recreate Report'!$C$49:$C$53</c:f>
              <c:numCache>
                <c:formatCode>General</c:formatCode>
                <c:ptCount val="5"/>
                <c:pt idx="0">
                  <c:v>95.0</c:v>
                </c:pt>
                <c:pt idx="1">
                  <c:v>80.0</c:v>
                </c:pt>
                <c:pt idx="2">
                  <c:v>76.0</c:v>
                </c:pt>
                <c:pt idx="3">
                  <c:v>440.0</c:v>
                </c:pt>
                <c:pt idx="4">
                  <c:v>1317.0</c:v>
                </c:pt>
              </c:numCache>
            </c:numRef>
          </c:val>
        </c:ser>
        <c:dLbls>
          <c:showVal val="1"/>
        </c:dLbls>
        <c:firstSliceAng val="0"/>
      </c:pieChart>
    </c:plotArea>
    <c:legend>
      <c:legendPos val="b"/>
      <c:txPr>
        <a:bodyPr/>
        <a:lstStyle/>
        <a:p>
          <a:pPr>
            <a:defRPr sz="18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4800" dirty="0" smtClean="0"/>
              <a:t>Fall 2008</a:t>
            </a:r>
            <a:endParaRPr lang="en-US" sz="4800" dirty="0"/>
          </a:p>
        </c:rich>
      </c:tx>
    </c:title>
    <c:plotArea>
      <c:layout/>
      <c:barChart>
        <c:barDir val="col"/>
        <c:grouping val="clustered"/>
        <c:ser>
          <c:idx val="0"/>
          <c:order val="0"/>
          <c:tx>
            <c:strRef>
              <c:f>'Recreate Report'!$C$65</c:f>
              <c:strCache>
                <c:ptCount val="1"/>
                <c:pt idx="0">
                  <c:v>Total</c:v>
                </c:pt>
              </c:strCache>
            </c:strRef>
          </c:tx>
          <c:cat>
            <c:strRef>
              <c:f>'Recreate Report'!$B$66:$B$71</c:f>
              <c:strCache>
                <c:ptCount val="6"/>
                <c:pt idx="0">
                  <c:v>July</c:v>
                </c:pt>
                <c:pt idx="1">
                  <c:v>August</c:v>
                </c:pt>
                <c:pt idx="2">
                  <c:v>September</c:v>
                </c:pt>
                <c:pt idx="3">
                  <c:v>October</c:v>
                </c:pt>
                <c:pt idx="4">
                  <c:v>November</c:v>
                </c:pt>
                <c:pt idx="5">
                  <c:v>December</c:v>
                </c:pt>
              </c:strCache>
            </c:strRef>
          </c:cat>
          <c:val>
            <c:numRef>
              <c:f>'Recreate Report'!$C$66:$C$71</c:f>
              <c:numCache>
                <c:formatCode>General</c:formatCode>
                <c:ptCount val="6"/>
                <c:pt idx="0">
                  <c:v>40.0</c:v>
                </c:pt>
                <c:pt idx="1">
                  <c:v>73.0</c:v>
                </c:pt>
                <c:pt idx="2">
                  <c:v>726.0</c:v>
                </c:pt>
                <c:pt idx="3">
                  <c:v>460.0</c:v>
                </c:pt>
                <c:pt idx="4">
                  <c:v>350.0</c:v>
                </c:pt>
                <c:pt idx="5">
                  <c:v>359.0</c:v>
                </c:pt>
              </c:numCache>
            </c:numRef>
          </c:val>
        </c:ser>
        <c:axId val="706444648"/>
        <c:axId val="706447736"/>
      </c:barChart>
      <c:catAx>
        <c:axId val="706444648"/>
        <c:scaling>
          <c:orientation val="minMax"/>
        </c:scaling>
        <c:axPos val="b"/>
        <c:tickLblPos val="nextTo"/>
        <c:crossAx val="706447736"/>
        <c:crosses val="autoZero"/>
        <c:auto val="1"/>
        <c:lblAlgn val="ctr"/>
        <c:lblOffset val="100"/>
      </c:catAx>
      <c:valAx>
        <c:axId val="706447736"/>
        <c:scaling>
          <c:orientation val="minMax"/>
        </c:scaling>
        <c:axPos val="l"/>
        <c:majorGridlines/>
        <c:numFmt formatCode="General" sourceLinked="1"/>
        <c:tickLblPos val="nextTo"/>
        <c:crossAx val="706444648"/>
        <c:crosses val="autoZero"/>
        <c:crossBetween val="between"/>
      </c:valAx>
      <c:dTable>
        <c:showHorzBorder val="1"/>
        <c:showVertBorder val="1"/>
        <c:showOutline val="1"/>
        <c:txPr>
          <a:bodyPr/>
          <a:lstStyle/>
          <a:p>
            <a:pPr rtl="0">
              <a:defRPr sz="1800"/>
            </a:pPr>
            <a:endParaRPr lang="en-US"/>
          </a:p>
        </c:txPr>
      </c:dTable>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BFD5B-1DF0-4D9A-9D35-D162365B81CE}" type="datetimeFigureOut">
              <a:rPr lang="en-US" smtClean="0"/>
              <a:pPr/>
              <a:t>3/16/09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D4B14-DD93-40FD-BEF2-AC2C2A3C2D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Abstract: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Students require IT support to achieve academic success.  Combining several disparate groups, UNH’s IT Support Center has centralized in-person services to more effectively meet increasing student needs and expectations.  Our model utilizes student workers and full-time staff from different groups at one central location in our academic commons.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Students require support from a campus IT organization to be successful.  In comparison to the needs of yesterday where simply providing network connectivity was sufficient, today’s world of mobile computing, course management systems, and increased security threats presents a challenge in delivering support services to students in a constantly changing environment.  A convergence of factors has given University of New Hampshire an opportunity to rethink and redesign our support structure in order to more effectively deliver in-person frontline services with a focus on student academic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a:buNone/>
            </a:pP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somewhere around late June, early July 2007.</a:t>
            </a:r>
          </a:p>
          <a:p>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Thorough discussions</a:t>
            </a:r>
            <a:r>
              <a:rPr lang="en-US" baseline="0" dirty="0" smtClean="0"/>
              <a:t> and agreements at a higher level, we have an end goal:</a:t>
            </a:r>
          </a:p>
          <a:p>
            <a:pPr marL="228600" indent="-228600">
              <a:buFont typeface="+mj-lt"/>
              <a:buAutoNum type="arabicPeriod"/>
            </a:pPr>
            <a:r>
              <a:rPr lang="en-US" baseline="0" dirty="0" smtClean="0"/>
              <a:t>Increasing clarity of In-person Front Line Services</a:t>
            </a:r>
          </a:p>
          <a:p>
            <a:pPr marL="228600" indent="-228600">
              <a:buFont typeface="+mj-lt"/>
              <a:buAutoNum type="arabicPeriod"/>
            </a:pPr>
            <a:r>
              <a:rPr lang="en-US" baseline="0" dirty="0" smtClean="0"/>
              <a:t>Broaden and modernize service offerings</a:t>
            </a:r>
          </a:p>
          <a:p>
            <a:pPr marL="228600" indent="-228600">
              <a:buFont typeface="+mj-lt"/>
              <a:buAutoNum type="arabicPeriod"/>
            </a:pPr>
            <a:r>
              <a:rPr lang="en-US" baseline="0" dirty="0" smtClean="0"/>
              <a:t>Focus IT support for academic success</a:t>
            </a:r>
          </a:p>
          <a:p>
            <a:endParaRPr lang="en-US" dirty="0" smtClean="0"/>
          </a:p>
          <a:p>
            <a:r>
              <a:rPr lang="en-US" dirty="0" smtClean="0"/>
              <a:t>In order to do this,</a:t>
            </a:r>
            <a:r>
              <a:rPr lang="en-US" baseline="0" dirty="0" smtClean="0"/>
              <a:t> w</a:t>
            </a:r>
            <a:r>
              <a:rPr lang="en-US" dirty="0" smtClean="0"/>
              <a:t>e know that we’re going to merge three distinct</a:t>
            </a:r>
            <a:r>
              <a:rPr lang="en-US" baseline="0" dirty="0" smtClean="0"/>
              <a:t> services together.  And we know that we’re going to pick up and move these operations from the social epicenter of the University and make our new home in the Library.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pretty</a:t>
            </a:r>
            <a:r>
              <a:rPr lang="en-US" baseline="0" dirty="0" smtClean="0"/>
              <a:t> much illustrates how Librarians perceive the view from the IT train. We IT folks see Librarians like this: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Oops.</a:t>
            </a:r>
          </a:p>
        </p:txBody>
      </p:sp>
      <p:sp>
        <p:nvSpPr>
          <p:cNvPr id="4" name="Slide Number Placeholder 3"/>
          <p:cNvSpPr>
            <a:spLocks noGrp="1"/>
          </p:cNvSpPr>
          <p:nvPr>
            <p:ph type="sldNum" sz="quarter" idx="10"/>
          </p:nvPr>
        </p:nvSpPr>
        <p:spPr/>
        <p:txBody>
          <a:bodyPr/>
          <a:lstStyle/>
          <a:p>
            <a:fld id="{65AD4B14-DD93-40FD-BEF2-AC2C2A3C2D4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kidding… It’s more like this.</a:t>
            </a:r>
            <a:r>
              <a:rPr lang="en-US" baseline="0" dirty="0" smtClean="0"/>
              <a:t>  Operating since 1869, New Hampshire’s Mt Washington Cog Railway is </a:t>
            </a:r>
            <a:r>
              <a:rPr lang="en-US" sz="1200" b="0" i="0" kern="1200" dirty="0" smtClean="0">
                <a:solidFill>
                  <a:schemeClr val="tx1"/>
                </a:solidFill>
                <a:latin typeface="+mn-lt"/>
                <a:ea typeface="+mn-ea"/>
                <a:cs typeface="+mn-cs"/>
              </a:rPr>
              <a:t>the second steepest rack railway in the world.  The railway is still in operation, ascending to the summit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of 6,288 feet at 2.8 </a:t>
            </a:r>
            <a:r>
              <a:rPr lang="en-US" sz="1200" b="0" i="0" u="none" strike="noStrike" kern="1200" dirty="0" smtClean="0">
                <a:solidFill>
                  <a:schemeClr val="tx1"/>
                </a:solidFill>
                <a:latin typeface="+mn-lt"/>
                <a:ea typeface="+mn-ea"/>
                <a:cs typeface="+mn-cs"/>
              </a:rPr>
              <a:t>mph.  Bring a coat.</a:t>
            </a:r>
            <a:endParaRPr lang="en-US" dirty="0" smtClean="0"/>
          </a:p>
          <a:p>
            <a:endParaRPr lang="en-US" dirty="0" smtClean="0"/>
          </a:p>
          <a:p>
            <a:r>
              <a:rPr lang="en-US" dirty="0" smtClean="0"/>
              <a:t>What we’re really talking about</a:t>
            </a:r>
            <a:r>
              <a:rPr lang="en-US" baseline="0" dirty="0" smtClean="0"/>
              <a:t> here is </a:t>
            </a:r>
            <a:r>
              <a:rPr lang="en-US" dirty="0" smtClean="0"/>
              <a:t>Rapid vs. Deliberate.</a:t>
            </a:r>
            <a:r>
              <a:rPr lang="en-US" baseline="0" dirty="0" smtClean="0"/>
              <a:t>  Not just in terms of environment and change, but communication style, response, expectations,</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Lovingly</a:t>
            </a:r>
            <a:r>
              <a:rPr lang="en-US" sz="1200" b="0" i="0" kern="1200" baseline="0" dirty="0" smtClean="0">
                <a:solidFill>
                  <a:schemeClr val="tx1"/>
                </a:solidFill>
                <a:latin typeface="+mn-lt"/>
                <a:ea typeface="+mn-ea"/>
                <a:cs typeface="+mn-cs"/>
              </a:rPr>
              <a:t> k</a:t>
            </a:r>
            <a:r>
              <a:rPr lang="en-US" sz="1200" b="0" i="0" kern="1200" dirty="0" smtClean="0">
                <a:solidFill>
                  <a:schemeClr val="tx1"/>
                </a:solidFill>
                <a:latin typeface="+mn-lt"/>
                <a:ea typeface="+mn-ea"/>
                <a:cs typeface="+mn-cs"/>
              </a:rPr>
              <a:t>now</a:t>
            </a:r>
            <a:r>
              <a:rPr lang="en-US" sz="1200" b="0" i="0" kern="1200" baseline="0" dirty="0" smtClean="0">
                <a:solidFill>
                  <a:schemeClr val="tx1"/>
                </a:solidFill>
                <a:latin typeface="+mn-lt"/>
                <a:ea typeface="+mn-ea"/>
                <a:cs typeface="+mn-cs"/>
              </a:rPr>
              <a:t>n as the “Blending of the Cultures”, we worked on teambuilding with a consultant named </a:t>
            </a:r>
            <a:r>
              <a:rPr lang="en-US" sz="1200" b="0" i="0" kern="1200" dirty="0" smtClean="0">
                <a:solidFill>
                  <a:schemeClr val="tx1"/>
                </a:solidFill>
                <a:latin typeface="+mn-lt"/>
                <a:ea typeface="+mn-ea"/>
                <a:cs typeface="+mn-cs"/>
              </a:rPr>
              <a:t>Ann Driscoll</a:t>
            </a:r>
            <a:r>
              <a:rPr lang="en-US" sz="1200" b="0" i="0" kern="1200" baseline="0" dirty="0" smtClean="0">
                <a:solidFill>
                  <a:schemeClr val="tx1"/>
                </a:solidFill>
                <a:latin typeface="+mn-lt"/>
                <a:ea typeface="+mn-ea"/>
                <a:cs typeface="+mn-cs"/>
              </a:rPr>
              <a:t>.  This third party moderation and guidance gave us the understanding and empathy which effectively allowed our IT and Library trains to use the same station.</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Kelly Dobson</a:t>
            </a:r>
            <a:r>
              <a:rPr lang="en-US" sz="1200" b="0" i="0" kern="1200" baseline="0" dirty="0" smtClean="0">
                <a:solidFill>
                  <a:schemeClr val="tx1"/>
                </a:solidFill>
                <a:latin typeface="+mn-lt"/>
                <a:ea typeface="+mn-ea"/>
                <a:cs typeface="+mn-cs"/>
              </a:rPr>
              <a:t> from MIT</a:t>
            </a:r>
            <a:r>
              <a:rPr lang="en-US" sz="1200" b="0" i="0" kern="1200" dirty="0" smtClean="0">
                <a:solidFill>
                  <a:schemeClr val="tx1"/>
                </a:solidFill>
                <a:latin typeface="+mn-lt"/>
                <a:ea typeface="+mn-ea"/>
                <a:cs typeface="+mn-cs"/>
              </a:rPr>
              <a:t>. She’s here with </a:t>
            </a:r>
            <a:r>
              <a:rPr lang="en-US" sz="1200" b="0" i="0" kern="1200" dirty="0" err="1" smtClean="0">
                <a:solidFill>
                  <a:schemeClr val="tx1"/>
                </a:solidFill>
                <a:latin typeface="+mn-lt"/>
                <a:ea typeface="+mn-ea"/>
                <a:cs typeface="+mn-cs"/>
              </a:rPr>
              <a:t>Blendie</a:t>
            </a:r>
            <a:r>
              <a:rPr lang="en-US" sz="1200" b="0" i="0" kern="1200" dirty="0" smtClean="0">
                <a:solidFill>
                  <a:schemeClr val="tx1"/>
                </a:solidFill>
                <a:latin typeface="+mn-lt"/>
                <a:ea typeface="+mn-ea"/>
                <a:cs typeface="+mn-cs"/>
              </a:rPr>
              <a:t>, her voice-activated blender. To get </a:t>
            </a:r>
            <a:r>
              <a:rPr lang="en-US" sz="1200" b="0" i="0" kern="1200" dirty="0" err="1" smtClean="0">
                <a:solidFill>
                  <a:schemeClr val="tx1"/>
                </a:solidFill>
                <a:latin typeface="+mn-lt"/>
                <a:ea typeface="+mn-ea"/>
                <a:cs typeface="+mn-cs"/>
              </a:rPr>
              <a:t>Blendie</a:t>
            </a:r>
            <a:r>
              <a:rPr lang="en-US" sz="1200" b="0" i="0" kern="1200" dirty="0" smtClean="0">
                <a:solidFill>
                  <a:schemeClr val="tx1"/>
                </a:solidFill>
                <a:latin typeface="+mn-lt"/>
                <a:ea typeface="+mn-ea"/>
                <a:cs typeface="+mn-cs"/>
              </a:rPr>
              <a:t> to</a:t>
            </a:r>
            <a:r>
              <a:rPr lang="en-US" sz="1200" b="0" i="0" kern="1200" baseline="0" dirty="0" smtClean="0">
                <a:solidFill>
                  <a:schemeClr val="tx1"/>
                </a:solidFill>
                <a:latin typeface="+mn-lt"/>
                <a:ea typeface="+mn-ea"/>
                <a:cs typeface="+mn-cs"/>
              </a:rPr>
              <a:t> work</a:t>
            </a:r>
            <a:r>
              <a:rPr lang="en-US" sz="1200" b="0" i="0" kern="1200" dirty="0" smtClean="0">
                <a:solidFill>
                  <a:schemeClr val="tx1"/>
                </a:solidFill>
                <a:latin typeface="+mn-lt"/>
                <a:ea typeface="+mn-ea"/>
                <a:cs typeface="+mn-cs"/>
              </a:rPr>
              <a:t>, she imitates the blenders with low, guttural motor sounds.</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difficult than the blending of IT and Library cultures -</a:t>
            </a:r>
            <a:r>
              <a:rPr lang="en-US" baseline="0" dirty="0" smtClean="0"/>
              <a:t> where we pretty much knew, accepted and understood our differing perspectives - was the need to overcome d</a:t>
            </a:r>
            <a:r>
              <a:rPr lang="en-US" dirty="0" smtClean="0"/>
              <a:t>ivisional barriers within IT itself.  </a:t>
            </a:r>
          </a:p>
          <a:p>
            <a:endParaRPr lang="en-US" dirty="0" smtClean="0"/>
          </a:p>
          <a:p>
            <a:r>
              <a:rPr lang="en-US" dirty="0" smtClean="0"/>
              <a:t>Each</a:t>
            </a:r>
            <a:r>
              <a:rPr lang="en-US" baseline="0" dirty="0" smtClean="0"/>
              <a:t> group, and perhaps even each individual employee, came with a different expertise, a little different style and flavor, and a whole lot of pride.  </a:t>
            </a:r>
          </a:p>
          <a:p>
            <a:endParaRPr lang="en-US" baseline="0" dirty="0" smtClean="0"/>
          </a:p>
          <a:p>
            <a:r>
              <a:rPr lang="en-US" baseline="0" dirty="0" smtClean="0"/>
              <a:t>We’ve done a pretty good job over the past 18 months of becoming a cohesive group – getting to this point was a matter of time, earning the respect and acknowledgement of our peers through example and demonstration.  For me, this initial step is just the first in a long road to create a truly unified first level support groups</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created a happy staff in a new and happy home, we needed to clearly list the “menu” of services to be provided.  </a:t>
            </a:r>
          </a:p>
          <a:p>
            <a:endParaRPr lang="en-US" dirty="0" smtClean="0"/>
          </a:p>
          <a:p>
            <a:r>
              <a:rPr lang="en-US" dirty="0" smtClean="0"/>
              <a:t>A little note here</a:t>
            </a:r>
            <a:r>
              <a:rPr lang="en-US" baseline="0" dirty="0" smtClean="0"/>
              <a:t> without going into detail:  generally all of these services are available to all UNH students with a few exceptions, services for faculty and staff are more limited, and what’s available to the public is very restricted.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AD4B14-DD93-40FD-BEF2-AC2C2A3C2D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perhaps most importantly, we facilitate answer finding – if we aren’t the solution, we’ll help you find it.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not administrative office time</a:t>
            </a:r>
          </a:p>
          <a:p>
            <a:endParaRPr lang="en-US" dirty="0" smtClean="0"/>
          </a:p>
          <a:p>
            <a:r>
              <a:rPr lang="en-US" dirty="0" smtClean="0"/>
              <a:t>Student computer logins</a:t>
            </a:r>
            <a:r>
              <a:rPr lang="en-US" baseline="0" dirty="0" smtClean="0"/>
              <a:t> increase starting at 10 AM, peak between 2 PM and 7 PM, and are still high until 10 PM</a:t>
            </a:r>
          </a:p>
          <a:p>
            <a:endParaRPr lang="en-US" baseline="0" dirty="0" smtClean="0"/>
          </a:p>
          <a:p>
            <a:r>
              <a:rPr lang="en-US" baseline="0" dirty="0" smtClean="0"/>
              <a:t>Also needed to make changes to academic year schedule for Dimond Library – was not previously open during Move-In Weekend.</a:t>
            </a:r>
          </a:p>
          <a:p>
            <a:endParaRPr lang="en-US" baseline="0" dirty="0" smtClean="0"/>
          </a:p>
          <a:p>
            <a:r>
              <a:rPr lang="en-US" baseline="0" dirty="0" smtClean="0"/>
              <a:t>Clusters</a:t>
            </a:r>
          </a:p>
          <a:p>
            <a:r>
              <a:rPr lang="en-US" baseline="0" dirty="0" smtClean="0"/>
              <a:t>M – R 8 AM – 12 mid</a:t>
            </a:r>
          </a:p>
          <a:p>
            <a:r>
              <a:rPr lang="en-US" baseline="0" dirty="0" smtClean="0"/>
              <a:t>F 8 AM – 4 PM</a:t>
            </a:r>
          </a:p>
          <a:p>
            <a:r>
              <a:rPr lang="en-US" baseline="0" dirty="0" smtClean="0"/>
              <a:t>S 12 noon – 6 PM</a:t>
            </a:r>
          </a:p>
          <a:p>
            <a:r>
              <a:rPr lang="en-US" baseline="0" dirty="0" smtClean="0"/>
              <a:t>S 12 noon – 12 mid</a:t>
            </a:r>
          </a:p>
          <a:p>
            <a:endParaRPr lang="en-US" baseline="0" dirty="0" smtClean="0"/>
          </a:p>
          <a:p>
            <a:r>
              <a:rPr lang="en-US" baseline="0" dirty="0" smtClean="0"/>
              <a:t>Library hours</a:t>
            </a:r>
          </a:p>
          <a:p>
            <a:r>
              <a:rPr lang="en-US" baseline="0" dirty="0" smtClean="0"/>
              <a:t>M – R 7:30 AM – 2 AM</a:t>
            </a:r>
          </a:p>
          <a:p>
            <a:r>
              <a:rPr lang="en-US" baseline="0" dirty="0" smtClean="0"/>
              <a:t>F 7:30 AM – 8 PM</a:t>
            </a:r>
          </a:p>
          <a:p>
            <a:r>
              <a:rPr lang="en-US" baseline="0" dirty="0" smtClean="0"/>
              <a:t>S 10 AM – 6 PM</a:t>
            </a:r>
          </a:p>
          <a:p>
            <a:r>
              <a:rPr lang="en-US" baseline="0" dirty="0" smtClean="0"/>
              <a:t>S 10 AM – 2 AM</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knew that we would be relying heavily</a:t>
            </a:r>
            <a:r>
              <a:rPr lang="en-US" baseline="0" dirty="0" smtClean="0"/>
              <a:t> upon student staffing .  In order to </a:t>
            </a:r>
            <a:r>
              <a:rPr lang="en-US" dirty="0" smtClean="0"/>
              <a:t>maintain</a:t>
            </a:r>
            <a:r>
              <a:rPr lang="en-US" baseline="0" dirty="0" smtClean="0"/>
              <a:t> a high level of customer service and ensure </a:t>
            </a:r>
            <a:r>
              <a:rPr lang="en-US" dirty="0" smtClean="0"/>
              <a:t>professionalism,</a:t>
            </a:r>
            <a:r>
              <a:rPr lang="en-US" baseline="0" dirty="0" smtClean="0"/>
              <a:t> a model was adopted to have at least 1 full-time staff member on duty at all times.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staffing model has,</a:t>
            </a:r>
            <a:r>
              <a:rPr lang="en-US" baseline="0" dirty="0" smtClean="0"/>
              <a:t> at minimum, one full time university employee acting as shift supervisor</a:t>
            </a:r>
            <a:endParaRPr lang="en-US" dirty="0" smtClean="0"/>
          </a:p>
          <a:p>
            <a:endParaRPr lang="en-US" dirty="0" smtClean="0"/>
          </a:p>
          <a:p>
            <a:endParaRPr lang="en-US" dirty="0" smtClean="0"/>
          </a:p>
          <a:p>
            <a:r>
              <a:rPr lang="en-US" dirty="0" smtClean="0"/>
              <a:t>Who </a:t>
            </a:r>
          </a:p>
          <a:p>
            <a:pPr lvl="1"/>
            <a:r>
              <a:rPr lang="en-US" dirty="0" smtClean="0"/>
              <a:t>From existing student staff </a:t>
            </a:r>
          </a:p>
          <a:p>
            <a:pPr lvl="2"/>
            <a:r>
              <a:rPr lang="en-US" dirty="0" smtClean="0"/>
              <a:t>known quality </a:t>
            </a:r>
          </a:p>
          <a:p>
            <a:pPr lvl="2"/>
            <a:r>
              <a:rPr lang="en-US" dirty="0" smtClean="0"/>
              <a:t>known skills </a:t>
            </a:r>
          </a:p>
          <a:p>
            <a:pPr lvl="2"/>
            <a:r>
              <a:rPr lang="en-US" dirty="0" smtClean="0"/>
              <a:t>creating opportunities </a:t>
            </a:r>
          </a:p>
          <a:p>
            <a:pPr lvl="1"/>
            <a:r>
              <a:rPr lang="en-US" dirty="0" smtClean="0"/>
              <a:t>Various backgrounds and majors </a:t>
            </a:r>
          </a:p>
          <a:p>
            <a:r>
              <a:rPr lang="en-US" dirty="0" smtClean="0"/>
              <a:t>Give student staff access to high level information </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t>
            </a:r>
          </a:p>
          <a:p>
            <a:pPr lvl="1"/>
            <a:r>
              <a:rPr lang="en-US" dirty="0" smtClean="0"/>
              <a:t>All Staff </a:t>
            </a:r>
          </a:p>
          <a:p>
            <a:pPr lvl="2"/>
            <a:r>
              <a:rPr lang="en-US" dirty="0" smtClean="0"/>
              <a:t>teambuilding </a:t>
            </a:r>
          </a:p>
          <a:p>
            <a:pPr lvl="2"/>
            <a:r>
              <a:rPr lang="en-US" dirty="0" smtClean="0"/>
              <a:t>managers were not technically skilled </a:t>
            </a:r>
          </a:p>
          <a:p>
            <a:r>
              <a:rPr lang="en-US" dirty="0" smtClean="0"/>
              <a:t>When </a:t>
            </a:r>
          </a:p>
          <a:p>
            <a:pPr lvl="1"/>
            <a:r>
              <a:rPr lang="en-US" dirty="0" smtClean="0"/>
              <a:t>Five Day Pre-semester Training Session </a:t>
            </a:r>
          </a:p>
          <a:p>
            <a:pPr lvl="1"/>
            <a:r>
              <a:rPr lang="en-US" dirty="0" smtClean="0"/>
              <a:t>Ad-hoc during the year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Durham, NH 1928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Historically UNH’s Computing &amp; Information Services (CIS) organization has always served students, but not in a cohesive fashion.  Frontline services were provided by individual CIS groups based on organizational structure, with each group having individual locations, unique hours and sometimes overlapping services and clientele. </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t>
            </a:r>
          </a:p>
          <a:p>
            <a:pPr lvl="1"/>
            <a:r>
              <a:rPr lang="en-US" dirty="0" smtClean="0"/>
              <a:t>All Staff </a:t>
            </a:r>
          </a:p>
          <a:p>
            <a:pPr lvl="2"/>
            <a:r>
              <a:rPr lang="en-US" dirty="0" smtClean="0"/>
              <a:t>teambuilding </a:t>
            </a:r>
          </a:p>
          <a:p>
            <a:pPr lvl="2"/>
            <a:r>
              <a:rPr lang="en-US" dirty="0" smtClean="0"/>
              <a:t>managers were not technically skilled </a:t>
            </a:r>
          </a:p>
          <a:p>
            <a:r>
              <a:rPr lang="en-US" dirty="0" smtClean="0"/>
              <a:t>When </a:t>
            </a:r>
          </a:p>
          <a:p>
            <a:pPr lvl="1"/>
            <a:r>
              <a:rPr lang="en-US" dirty="0" smtClean="0"/>
              <a:t>Five Day Pre-semester Training Session </a:t>
            </a:r>
          </a:p>
          <a:p>
            <a:pPr lvl="1"/>
            <a:r>
              <a:rPr lang="en-US" dirty="0" smtClean="0"/>
              <a:t>Ad-hoc during the year </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Communication and Access to Consolidated Resources </a:t>
            </a:r>
          </a:p>
          <a:p>
            <a:r>
              <a:rPr lang="en-US" dirty="0" err="1" smtClean="0"/>
              <a:t>Drupal</a:t>
            </a:r>
            <a:r>
              <a:rPr lang="en-US" dirty="0" smtClean="0"/>
              <a:t> CMS "Portal" </a:t>
            </a:r>
          </a:p>
          <a:p>
            <a:pPr lvl="1"/>
            <a:r>
              <a:rPr lang="en-US" dirty="0" smtClean="0"/>
              <a:t>Blog </a:t>
            </a:r>
          </a:p>
          <a:p>
            <a:pPr lvl="1"/>
            <a:r>
              <a:rPr lang="en-US" dirty="0" smtClean="0"/>
              <a:t>Wiki </a:t>
            </a:r>
          </a:p>
          <a:p>
            <a:pPr lvl="1"/>
            <a:r>
              <a:rPr lang="en-US" dirty="0" err="1" smtClean="0"/>
              <a:t>phpBB</a:t>
            </a:r>
            <a:r>
              <a:rPr lang="en-US" dirty="0" smtClean="0"/>
              <a:t> Bulletin Board </a:t>
            </a:r>
          </a:p>
          <a:p>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Standardize Procedures </a:t>
            </a:r>
          </a:p>
          <a:p>
            <a:r>
              <a:rPr lang="en-US" dirty="0" smtClean="0"/>
              <a:t>Automate Processes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needed a way to track what we were doing and </a:t>
            </a:r>
          </a:p>
          <a:p>
            <a:endParaRPr lang="en-US" dirty="0" smtClean="0"/>
          </a:p>
          <a:p>
            <a:r>
              <a:rPr lang="en-US" dirty="0" smtClean="0"/>
              <a:t>For service</a:t>
            </a:r>
            <a:r>
              <a:rPr lang="en-US" baseline="0" dirty="0" smtClean="0"/>
              <a:t> management ticketing, we’re using BMC Remedy version 6, which is now known as BMC Service Support.</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the academic year after inception, the benefits of centralizing in-person support quickly became apparent</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Due to services in the past being distributed, little data is available for direct comparisons to previous years.</a:t>
            </a:r>
            <a:r>
              <a:rPr lang="en-US" sz="1200" kern="1200" baseline="0" dirty="0" smtClean="0">
                <a:solidFill>
                  <a:schemeClr val="tx1"/>
                </a:solidFill>
                <a:latin typeface="+mn-lt"/>
                <a:ea typeface="+mn-ea"/>
                <a:cs typeface="+mn-cs"/>
              </a:rPr>
              <a:t>  This is the data from Fall semester of this academic year - this data is proportionally identical to the entire last academic year, but with a higher volume.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the 13,500 tickets that were created in Fall, the IT Support Center handled 15% of them, with a </a:t>
            </a:r>
            <a:r>
              <a:rPr lang="en-US" sz="1200" kern="1200" dirty="0" smtClean="0">
                <a:solidFill>
                  <a:schemeClr val="tx1"/>
                </a:solidFill>
                <a:latin typeface="+mn-lt"/>
                <a:ea typeface="+mn-ea"/>
                <a:cs typeface="+mn-cs"/>
              </a:rPr>
              <a:t>95% FCR</a:t>
            </a:r>
            <a:r>
              <a:rPr lang="en-US" sz="1200" kern="1200" baseline="0" dirty="0" smtClean="0">
                <a:solidFill>
                  <a:schemeClr val="tx1"/>
                </a:solidFill>
                <a:latin typeface="+mn-lt"/>
                <a:ea typeface="+mn-ea"/>
                <a:cs typeface="+mn-cs"/>
              </a:rPr>
              <a:t>, or First Call Resolution meaning that the ticket is opened by us and resolved by us without being dispatched out to another group.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Take these metrics with a grain of salt – we’re very good at creating tickets when we’re forced to create tickets, and very bad at creating tickets when we’re not forced to do so but really should.  An example of this would be that a ticket is created when generating a mandatory receipt slash indemnity waver when we work on a personal computer - 100% success!  On the other hand, a personal computer that has obvious physical damage usually gets a “You need to see the hardware guys…” and no ticket is created.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 perfect world, we would be ticketing 100% and the net effect in terms of these metrics would be higher volume with lower FCR – this perfect world of ticketing is something that we’re working towards.</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here that we’re extremely focused</a:t>
            </a:r>
            <a:r>
              <a:rPr lang="en-US" baseline="0" dirty="0" smtClean="0"/>
              <a:t> on students with 87% of our service going towards that clientele.  This is mainly a function of our institutional support structure for faculty and staff, as well as the intentionally limited range of services that the IT Support Center provides for non-students.</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probably a pretty familiar looking trend to anyone</a:t>
            </a:r>
            <a:r>
              <a:rPr lang="en-US" baseline="0" dirty="0" smtClean="0"/>
              <a:t> here that provides support in academia…</a:t>
            </a:r>
          </a:p>
          <a:p>
            <a:endParaRPr lang="en-US" baseline="0" dirty="0" smtClean="0"/>
          </a:p>
          <a:p>
            <a:r>
              <a:rPr lang="en-US" baseline="0" dirty="0" smtClean="0"/>
              <a:t>If you look at ticket volume on a weekly basis, you can clearly see the ebb and flow of the academic year – back to school and orientation, midterms, end of semester, finals – all higher volume.  The week before spring break?  Not so much.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200" kern="1200" dirty="0" smtClean="0">
                <a:solidFill>
                  <a:schemeClr val="tx1"/>
                </a:solidFill>
                <a:latin typeface="+mn-lt"/>
                <a:ea typeface="+mn-ea"/>
                <a:cs typeface="+mn-cs"/>
              </a:rPr>
              <a:t>Anecdotally, students now know where to go to get assistance and receive a higher rate of resolution at first contact.  Students can now get assistance for a multitude of issues in one visit that previously would have been dispatched to different groups.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significant benefit from the ITSC has been the student staff involvement.  Our student staff are enthusiastic and always looking for new ways to contribute.  They provide those of us on the full-time staff with direct insight into student needs and concerns.   Also, having these advanced-level positions has created opportunities for development of the student staff working elsewhere within our organization.  It motivates them to continue to learn and improve on their skills to be able to attain one of these well-paid, challenging positions.</a:t>
            </a:r>
          </a:p>
        </p:txBody>
      </p:sp>
      <p:sp>
        <p:nvSpPr>
          <p:cNvPr id="4" name="Slide Number Placeholder 3"/>
          <p:cNvSpPr>
            <a:spLocks noGrp="1"/>
          </p:cNvSpPr>
          <p:nvPr>
            <p:ph type="sldNum" sz="quarter" idx="10"/>
          </p:nvPr>
        </p:nvSpPr>
        <p:spPr/>
        <p:txBody>
          <a:bodyPr/>
          <a:lstStyle/>
          <a:p>
            <a:fld id="{65AD4B14-DD93-40FD-BEF2-AC2C2A3C2D4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 that didn’t work so well:</a:t>
            </a:r>
          </a:p>
          <a:p>
            <a:endParaRPr lang="en-US" dirty="0" smtClean="0"/>
          </a:p>
          <a:p>
            <a:r>
              <a:rPr lang="en-US" dirty="0" smtClean="0"/>
              <a:t>Trying to do everything</a:t>
            </a:r>
            <a:r>
              <a:rPr lang="en-US" baseline="0" dirty="0" smtClean="0"/>
              <a:t> – not really needed, wasn’t demand (e.g. Telecom billing system, etc), really just the core service</a:t>
            </a:r>
          </a:p>
          <a:p>
            <a:r>
              <a:rPr lang="en-US" baseline="0" dirty="0" smtClean="0"/>
              <a:t>Manager/Director staffing – helpful to have their direct involvement and see the front line, not really practical for their daily schedules</a:t>
            </a:r>
          </a:p>
          <a:p>
            <a:r>
              <a:rPr lang="en-US" dirty="0" smtClean="0"/>
              <a:t>100% drop off model for laptops  - </a:t>
            </a:r>
            <a:r>
              <a:rPr lang="en-US" sz="1200" kern="1200" dirty="0" smtClean="0">
                <a:solidFill>
                  <a:schemeClr val="tx1"/>
                </a:solidFill>
                <a:latin typeface="+mn-lt"/>
                <a:ea typeface="+mn-ea"/>
                <a:cs typeface="+mn-cs"/>
              </a:rPr>
              <a:t>little chance to understand what went wrong and how to fix it </a:t>
            </a:r>
            <a:r>
              <a:rPr lang="en-US" sz="1200" kern="1200" dirty="0" smtClean="0">
                <a:solidFill>
                  <a:schemeClr val="tx1"/>
                </a:solidFill>
                <a:latin typeface="+mn-lt"/>
                <a:ea typeface="+mn-ea"/>
                <a:cs typeface="+mn-cs"/>
                <a:sym typeface="Wingdings"/>
              </a:rPr>
              <a:t> repeat offenders</a:t>
            </a:r>
          </a:p>
          <a:p>
            <a:r>
              <a:rPr lang="en-US" sz="1200" kern="1200" dirty="0" smtClean="0">
                <a:solidFill>
                  <a:schemeClr val="tx1"/>
                </a:solidFill>
                <a:latin typeface="+mn-lt"/>
                <a:ea typeface="+mn-ea"/>
                <a:cs typeface="+mn-cs"/>
                <a:sym typeface="Wingdings"/>
              </a:rPr>
              <a:t>Using</a:t>
            </a:r>
            <a:r>
              <a:rPr lang="en-US" sz="1200" kern="1200" baseline="0" dirty="0" smtClean="0">
                <a:solidFill>
                  <a:schemeClr val="tx1"/>
                </a:solidFill>
                <a:latin typeface="+mn-lt"/>
                <a:ea typeface="+mn-ea"/>
                <a:cs typeface="+mn-cs"/>
                <a:sym typeface="Wingdings"/>
              </a:rPr>
              <a:t> the “what’s available” space as opposed to purpose built space.</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Account issues were handled in-person by staff in one location.  Staff in the Student Computing Clusters provided application level support for things like Office, e-mail, and web technologies - but only for users of the Clusters.  Our </a:t>
            </a:r>
            <a:r>
              <a:rPr lang="en-US" sz="1200" kern="1200" dirty="0" err="1" smtClean="0">
                <a:solidFill>
                  <a:schemeClr val="tx1"/>
                </a:solidFill>
                <a:latin typeface="+mn-lt"/>
                <a:ea typeface="+mn-ea"/>
                <a:cs typeface="+mn-cs"/>
              </a:rPr>
              <a:t>ResNet</a:t>
            </a:r>
            <a:r>
              <a:rPr lang="en-US" sz="1200" kern="1200" dirty="0" smtClean="0">
                <a:solidFill>
                  <a:schemeClr val="tx1"/>
                </a:solidFill>
                <a:latin typeface="+mn-lt"/>
                <a:ea typeface="+mn-ea"/>
                <a:cs typeface="+mn-cs"/>
              </a:rPr>
              <a:t> program  supported connectivity and malware issues in the residence halls.  If you lived off-campus, you could receive fee based support by our hardware repair group.</a:t>
            </a:r>
          </a:p>
          <a:p>
            <a:endParaRPr lang="en-US" dirty="0"/>
          </a:p>
        </p:txBody>
      </p:sp>
      <p:sp>
        <p:nvSpPr>
          <p:cNvPr id="4" name="Slide Number Placeholder 3"/>
          <p:cNvSpPr>
            <a:spLocks noGrp="1"/>
          </p:cNvSpPr>
          <p:nvPr>
            <p:ph type="sldNum" sz="quarter" idx="10"/>
          </p:nvPr>
        </p:nvSpPr>
        <p:spPr/>
        <p:txBody>
          <a:bodyPr/>
          <a:lstStyle/>
          <a:p>
            <a:fld id="{EBB2E70C-B7E5-3A41-B6B3-753D2FFA4BA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 we</a:t>
            </a:r>
            <a:r>
              <a:rPr lang="en-US" baseline="0" dirty="0" smtClean="0"/>
              <a:t> envision for the future?</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Hiring Model</a:t>
            </a:r>
          </a:p>
          <a:p>
            <a:pPr>
              <a:buFont typeface="Arial" pitchFamily="34" charset="0"/>
              <a:buNone/>
            </a:pPr>
            <a:r>
              <a:rPr lang="en-US" dirty="0" smtClean="0"/>
              <a:t>dealing with turnover in our</a:t>
            </a:r>
            <a:r>
              <a:rPr lang="en-US" baseline="0" dirty="0" smtClean="0"/>
              <a:t> student staff by d</a:t>
            </a:r>
            <a:r>
              <a:rPr lang="en-US" dirty="0" smtClean="0"/>
              <a:t>iversifying in year </a:t>
            </a:r>
          </a:p>
          <a:p>
            <a:pPr>
              <a:buFont typeface="Arial" pitchFamily="34" charset="0"/>
              <a:buNone/>
            </a:pPr>
            <a:r>
              <a:rPr lang="en-US" dirty="0" smtClean="0"/>
              <a:t>Continued</a:t>
            </a:r>
            <a:r>
              <a:rPr lang="en-US" baseline="0" dirty="0" smtClean="0"/>
              <a:t> to develop the positions as progressive </a:t>
            </a:r>
            <a:r>
              <a:rPr lang="en-US" dirty="0" smtClean="0"/>
              <a:t>advancement</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65AD4B14-DD93-40FD-BEF2-AC2C2A3C2D4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Training Model </a:t>
            </a:r>
          </a:p>
          <a:p>
            <a:r>
              <a:rPr lang="en-US" dirty="0" smtClean="0"/>
              <a:t>Lessen the pre-semester training  in favor of rolling training and online based competency materials</a:t>
            </a:r>
          </a:p>
          <a:p>
            <a:r>
              <a:rPr lang="en-US" dirty="0" smtClean="0"/>
              <a:t>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Group Communication and Access to Consolidated Resources</a:t>
            </a:r>
          </a:p>
          <a:p>
            <a:pPr lvl="0">
              <a:buFont typeface="Arial" pitchFamily="34" charset="0"/>
              <a:buNone/>
            </a:pPr>
            <a:r>
              <a:rPr lang="en-US" sz="1200" kern="1200" dirty="0" smtClean="0">
                <a:solidFill>
                  <a:schemeClr val="tx1"/>
                </a:solidFill>
                <a:latin typeface="+mn-lt"/>
                <a:ea typeface="+mn-ea"/>
                <a:cs typeface="+mn-cs"/>
              </a:rPr>
              <a:t>Our call center remains a separate organization and interfacing with that group, even with several call center staff working at the ITSC desk regularly, has been challenging.  We lack a unified method for knowledgebase development and communication across our organization</a:t>
            </a:r>
            <a:r>
              <a:rPr lang="en-US" sz="1200" kern="1200" baseline="0" dirty="0" smtClean="0">
                <a:solidFill>
                  <a:schemeClr val="tx1"/>
                </a:solidFill>
                <a:latin typeface="+mn-lt"/>
                <a:ea typeface="+mn-ea"/>
                <a:cs typeface="+mn-cs"/>
              </a:rPr>
              <a:t> and are currently investigating social enterprise solutions.</a:t>
            </a: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5AD4B14-DD93-40FD-BEF2-AC2C2A3C2D4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b="1" dirty="0" smtClean="0"/>
              <a:t>Process and Procedure </a:t>
            </a:r>
          </a:p>
          <a:p>
            <a:pPr lvl="0">
              <a:buFont typeface="Arial" pitchFamily="34" charset="0"/>
              <a:buNone/>
            </a:pPr>
            <a:r>
              <a:rPr lang="en-US" dirty="0" smtClean="0"/>
              <a:t>Keeping pace with change </a:t>
            </a:r>
          </a:p>
          <a:p>
            <a:pPr lvl="0">
              <a:buFont typeface="Arial" pitchFamily="34" charset="0"/>
              <a:buNone/>
            </a:pPr>
            <a:r>
              <a:rPr lang="en-US" dirty="0" smtClean="0"/>
              <a:t>Standardize Procedures </a:t>
            </a:r>
          </a:p>
          <a:p>
            <a:pPr lvl="0">
              <a:buFont typeface="Arial" pitchFamily="34" charset="0"/>
              <a:buNone/>
            </a:pPr>
            <a:r>
              <a:rPr lang="en-US" dirty="0" smtClean="0"/>
              <a:t>Automate Processes:</a:t>
            </a:r>
            <a:r>
              <a:rPr lang="en-US" baseline="0" dirty="0" smtClean="0"/>
              <a:t> </a:t>
            </a:r>
            <a:r>
              <a:rPr lang="en-US" dirty="0" smtClean="0"/>
              <a:t>laptop intake </a:t>
            </a:r>
          </a:p>
          <a:p>
            <a:pPr lvl="0">
              <a:buFont typeface="Arial" pitchFamily="34" charset="0"/>
              <a:buNone/>
            </a:pPr>
            <a:r>
              <a:rPr lang="en-US" dirty="0" smtClean="0"/>
              <a:t>Capture More Data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Customer Flow Management and Queuing </a:t>
            </a:r>
          </a:p>
          <a:p>
            <a:r>
              <a:rPr lang="en-US" dirty="0" smtClean="0"/>
              <a:t>triage </a:t>
            </a:r>
          </a:p>
          <a:p>
            <a:r>
              <a:rPr lang="en-US" dirty="0" smtClean="0"/>
              <a:t>managing lines </a:t>
            </a:r>
          </a:p>
          <a:p>
            <a:r>
              <a:rPr lang="en-US" dirty="0" smtClean="0"/>
              <a:t>clinic model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Proactive Efforts </a:t>
            </a:r>
          </a:p>
          <a:p>
            <a:r>
              <a:rPr lang="en-US" dirty="0" smtClean="0"/>
              <a:t>More Education ,</a:t>
            </a:r>
            <a:r>
              <a:rPr lang="en-US" baseline="0" dirty="0" smtClean="0"/>
              <a:t> </a:t>
            </a:r>
            <a:r>
              <a:rPr lang="en-US" dirty="0" smtClean="0"/>
              <a:t>Less "do it for you"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original model for support of student laptops needing malware removal or similar troubleshooting had flaws.  Students simply dropped off the computer and got it back with little chance to understand what went wrong and how to fix it.  A major effort this year is to refocus this work around a clinic model where the student remains and assists with the investigation and repair of the computers while receiving education on safe computing.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RND Model</a:t>
            </a:r>
            <a:r>
              <a:rPr lang="en-US" sz="1200" kern="1200" baseline="0" dirty="0" smtClean="0">
                <a:solidFill>
                  <a:schemeClr val="tx1"/>
                </a:solidFill>
                <a:latin typeface="+mn-lt"/>
                <a:ea typeface="+mn-ea"/>
                <a:cs typeface="+mn-cs"/>
              </a:rPr>
              <a:t> – working more closely with our CIS training and publications team</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5AD4B14-DD93-40FD-BEF2-AC2C2A3C2D4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Centralize Web Resources </a:t>
            </a:r>
          </a:p>
          <a:p>
            <a:r>
              <a:rPr lang="en-US" dirty="0" smtClean="0"/>
              <a:t>Customer focusing </a:t>
            </a:r>
          </a:p>
        </p:txBody>
      </p:sp>
      <p:sp>
        <p:nvSpPr>
          <p:cNvPr id="4" name="Slide Number Placeholder 3"/>
          <p:cNvSpPr>
            <a:spLocks noGrp="1"/>
          </p:cNvSpPr>
          <p:nvPr>
            <p:ph type="sldNum" sz="quarter" idx="10"/>
          </p:nvPr>
        </p:nvSpPr>
        <p:spPr/>
        <p:txBody>
          <a:bodyPr/>
          <a:lstStyle/>
          <a:p>
            <a:fld id="{65AD4B14-DD93-40FD-BEF2-AC2C2A3C2D4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Capturing Data </a:t>
            </a:r>
          </a:p>
          <a:p>
            <a:r>
              <a:rPr lang="en-US" dirty="0" smtClean="0"/>
              <a:t>ITIL / ITSM Based Metrics for a balanced</a:t>
            </a:r>
            <a:r>
              <a:rPr lang="en-US" baseline="0" dirty="0" smtClean="0"/>
              <a:t> scorecard</a:t>
            </a:r>
            <a:endParaRPr lang="en-US" dirty="0" smtClean="0"/>
          </a:p>
          <a:p>
            <a:r>
              <a:rPr lang="en-US" dirty="0" smtClean="0"/>
              <a:t>BMC Remedy 7</a:t>
            </a:r>
          </a:p>
        </p:txBody>
      </p:sp>
      <p:sp>
        <p:nvSpPr>
          <p:cNvPr id="4" name="Slide Number Placeholder 3"/>
          <p:cNvSpPr>
            <a:spLocks noGrp="1"/>
          </p:cNvSpPr>
          <p:nvPr>
            <p:ph type="sldNum" sz="quarter" idx="10"/>
          </p:nvPr>
        </p:nvSpPr>
        <p:spPr/>
        <p:txBody>
          <a:bodyPr/>
          <a:lstStyle/>
          <a:p>
            <a:fld id="{65AD4B14-DD93-40FD-BEF2-AC2C2A3C2D4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support needs to scale with the increased use of technology in education.  Two years ago, students at UNH did not receive the comprehensive support needed for academic success.  Addressing this gap was one of the core principles behind creation of the IT Support Center.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Merging disparate services is not simple.  It requires a great deal of planning, communication, and compromise.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Even though support problems may be complex and workloads may be high, student employees are able to provide excellent customer service to their peers.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believe that the IT Support Center can serve as a model for other institutions.  Instead of continuing our service models based on organizational structure, UNH has strived to centralize and focus our support services to effectively meet student needs and expectations.  We have found the benefits have outweighed the challenges.</a:t>
            </a:r>
          </a:p>
          <a:p>
            <a:endParaRPr lang="en-US" dirty="0" smtClean="0"/>
          </a:p>
          <a:p>
            <a:endParaRPr lang="en-US" dirty="0" smtClean="0"/>
          </a:p>
          <a:p>
            <a:r>
              <a:rPr lang="en-US" dirty="0" smtClean="0"/>
              <a:t>IT Support Needs to Scale</a:t>
            </a:r>
          </a:p>
          <a:p>
            <a:r>
              <a:rPr lang="en-US" dirty="0" smtClean="0"/>
              <a:t>Change Is Never Easy</a:t>
            </a:r>
          </a:p>
          <a:p>
            <a:r>
              <a:rPr lang="en-US" dirty="0" smtClean="0"/>
              <a:t>Change is constant</a:t>
            </a:r>
          </a:p>
          <a:p>
            <a:r>
              <a:rPr lang="en-US" dirty="0" smtClean="0"/>
              <a:t>Trust In Student Staffing</a:t>
            </a:r>
          </a:p>
          <a:p>
            <a:r>
              <a:rPr lang="en-US" dirty="0" smtClean="0"/>
              <a:t>Match service hours to student hours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Historically, </a:t>
            </a:r>
            <a:r>
              <a:rPr lang="en-US" dirty="0" err="1" smtClean="0"/>
              <a:t>ResNet</a:t>
            </a:r>
            <a:r>
              <a:rPr lang="en-US" dirty="0" smtClean="0"/>
              <a:t> was</a:t>
            </a:r>
            <a:r>
              <a:rPr lang="en-US" baseline="0" dirty="0" smtClean="0"/>
              <a:t> the focus of services for students.  </a:t>
            </a:r>
            <a:r>
              <a:rPr lang="en-US" baseline="0" dirty="0" err="1" smtClean="0"/>
              <a:t>ResNet</a:t>
            </a:r>
            <a:r>
              <a:rPr lang="en-US" baseline="0" dirty="0" smtClean="0"/>
              <a:t> originally meant installing </a:t>
            </a:r>
            <a:r>
              <a:rPr lang="en-US" baseline="0" dirty="0" err="1" smtClean="0"/>
              <a:t>NICs</a:t>
            </a:r>
            <a:r>
              <a:rPr lang="en-US" baseline="0" dirty="0" smtClean="0"/>
              <a:t>, configuring drivers, troubleshooting OS issues.  These things are nearly all gone.  Now, “connectivity” issues are more around DNS hijacking, malware, slow performance.  It means can students access the CMS (Blackboard), e-mail, and other course-related tools.  Also, in the same time, we have shifted to the point that, depending on class, 75% or more of the computers are laptops.  We don’t have to go to the students.  They can, AND WANT TO, come to us.</a:t>
            </a:r>
          </a:p>
          <a:p>
            <a:endParaRPr lang="en-US" baseline="0" dirty="0" smtClean="0"/>
          </a:p>
          <a:p>
            <a:r>
              <a:rPr lang="en-US" baseline="0" dirty="0" smtClean="0"/>
              <a:t>Since it was “</a:t>
            </a:r>
            <a:r>
              <a:rPr lang="en-US" baseline="0" dirty="0" err="1" smtClean="0"/>
              <a:t>ResNet</a:t>
            </a:r>
            <a:r>
              <a:rPr lang="en-US" baseline="0" dirty="0" smtClean="0"/>
              <a:t>”, though, funding and support was tied to living on campus!  Off-campus students were forced into pay-for-service support.</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May 2006, the first steps towards the development of what would become the Dimond Academic Commons began.  Central to this effort was providing adequate support for student IT needs.  Merging three separate CIS groups and their collective services, the IT Support Center (ITSC) was established to provide unified in-person frontline services for all students, as well as limited faculty and staff support.  The creation of the ITSC involved extensive meetings, discussions, and planning throughout the 2006/2007 academic year and well into the following summer.  Communications, funding, budgeting, service levels, staffing sources, schedules, and management all were discussed and negotiated.  Much of this went on well before there was even a defined physical location for the ITSC.  After much effort, the ITSC opened for the fall semester of 2007.</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a:t>
            </a:r>
            <a:r>
              <a:rPr lang="en-US" baseline="0" dirty="0" smtClean="0"/>
              <a:t> focus for what to do with the services</a:t>
            </a:r>
          </a:p>
          <a:p>
            <a:endParaRPr lang="en-US" dirty="0" smtClean="0"/>
          </a:p>
          <a:p>
            <a:r>
              <a:rPr lang="en-US" dirty="0" smtClean="0"/>
              <a:t>Consolidate</a:t>
            </a:r>
          </a:p>
          <a:p>
            <a:pPr lvl="1"/>
            <a:r>
              <a:rPr lang="en-US" dirty="0" smtClean="0"/>
              <a:t>Improve Clarity</a:t>
            </a:r>
          </a:p>
          <a:p>
            <a:pPr lvl="1"/>
            <a:r>
              <a:rPr lang="en-US" dirty="0" smtClean="0"/>
              <a:t>Improve Cost</a:t>
            </a:r>
          </a:p>
          <a:p>
            <a:r>
              <a:rPr lang="en-US" dirty="0" smtClean="0"/>
              <a:t>Broaden</a:t>
            </a:r>
          </a:p>
          <a:p>
            <a:pPr lvl="1"/>
            <a:r>
              <a:rPr lang="en-US" dirty="0" smtClean="0"/>
              <a:t>Expanded Hours</a:t>
            </a:r>
          </a:p>
          <a:p>
            <a:pPr lvl="1"/>
            <a:r>
              <a:rPr lang="en-US" dirty="0" smtClean="0"/>
              <a:t>Expanded Client Base</a:t>
            </a:r>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 student staff: focus group responses, budgeting reality, precedent of student staffing already established.</a:t>
            </a:r>
          </a:p>
          <a:p>
            <a:endParaRPr lang="en-US" dirty="0" smtClean="0"/>
          </a:p>
          <a:p>
            <a:r>
              <a:rPr lang="en-US" dirty="0" smtClean="0"/>
              <a:t>Are student staff good enough?  Students</a:t>
            </a:r>
            <a:r>
              <a:rPr lang="en-US" baseline="0" dirty="0" smtClean="0"/>
              <a:t> in focus groups responded that they didn’t care if it was students or FTE’s providing support, as long as they got the right answer or the right help.  Quality comes first.</a:t>
            </a:r>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July 2006: </a:t>
            </a:r>
          </a:p>
          <a:p>
            <a:endParaRPr lang="en-US" dirty="0" smtClean="0"/>
          </a:p>
          <a:p>
            <a:r>
              <a:rPr lang="en-US" sz="1200" i="1" kern="1200" dirty="0" smtClean="0">
                <a:solidFill>
                  <a:schemeClr val="tx1"/>
                </a:solidFill>
                <a:latin typeface="+mn-lt"/>
                <a:ea typeface="+mn-ea"/>
                <a:cs typeface="+mn-cs"/>
              </a:rPr>
              <a:t>“2. </a:t>
            </a:r>
            <a:r>
              <a:rPr lang="en-US" sz="1200" b="1" i="1" kern="1200" dirty="0" smtClean="0">
                <a:solidFill>
                  <a:schemeClr val="tx1"/>
                </a:solidFill>
                <a:latin typeface="+mn-lt"/>
                <a:ea typeface="+mn-ea"/>
                <a:cs typeface="+mn-cs"/>
              </a:rPr>
              <a:t>Goal for UNH Information Commons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Dimond Academic Commons (DAC) will combine physical and virtual resources in an attractive and comfortable environment where students, faculty and staff can meet and interact and work individually or collaboratively. It will merge technological and academic resources, supported by expert staff from Dimond Library, CIS, and student services from across the University to respond to students’ learning needs and changes in academic technology.”</a:t>
            </a:r>
          </a:p>
          <a:p>
            <a:endParaRPr lang="en-US" dirty="0" smtClean="0"/>
          </a:p>
          <a:p>
            <a:r>
              <a:rPr lang="en-US" dirty="0" smtClean="0"/>
              <a:t>The</a:t>
            </a:r>
            <a:r>
              <a:rPr lang="en-US" baseline="0" dirty="0" smtClean="0"/>
              <a:t> real work to plan the consolidation of CIS services began in March 2007.</a:t>
            </a:r>
            <a:endParaRPr lang="en-US" dirty="0" smtClean="0"/>
          </a:p>
          <a:p>
            <a:endParaRPr lang="en-US" dirty="0"/>
          </a:p>
        </p:txBody>
      </p:sp>
      <p:sp>
        <p:nvSpPr>
          <p:cNvPr id="4" name="Slide Number Placeholder 3"/>
          <p:cNvSpPr>
            <a:spLocks noGrp="1"/>
          </p:cNvSpPr>
          <p:nvPr>
            <p:ph type="sldNum" sz="quarter" idx="10"/>
          </p:nvPr>
        </p:nvSpPr>
        <p:spPr/>
        <p:txBody>
          <a:bodyPr/>
          <a:lstStyle/>
          <a:p>
            <a:fld id="{65AD4B14-DD93-40FD-BEF2-AC2C2A3C2D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3A5354-523B-4A22-ACD9-36E50A43C79E}" type="datetimeFigureOut">
              <a:rPr lang="en-US" smtClean="0"/>
              <a:pPr/>
              <a:t>3/16/09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A5354-523B-4A22-ACD9-36E50A43C79E}" type="datetimeFigureOut">
              <a:rPr lang="en-US" smtClean="0"/>
              <a:pPr/>
              <a:t>3/16/09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A5354-523B-4A22-ACD9-36E50A43C79E}" type="datetimeFigureOut">
              <a:rPr lang="en-US" smtClean="0"/>
              <a:pPr/>
              <a:t>3/16/09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A5354-523B-4A22-ACD9-36E50A43C79E}" type="datetimeFigureOut">
              <a:rPr lang="en-US" smtClean="0"/>
              <a:pPr/>
              <a:t>3/16/09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A5354-523B-4A22-ACD9-36E50A43C79E}" type="datetimeFigureOut">
              <a:rPr lang="en-US" smtClean="0"/>
              <a:pPr/>
              <a:t>3/16/09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A5354-523B-4A22-ACD9-36E50A43C79E}" type="datetimeFigureOut">
              <a:rPr lang="en-US" smtClean="0"/>
              <a:pPr/>
              <a:t>3/16/09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3A5354-523B-4A22-ACD9-36E50A43C79E}" type="datetimeFigureOut">
              <a:rPr lang="en-US" smtClean="0"/>
              <a:pPr/>
              <a:t>3/16/09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3A5354-523B-4A22-ACD9-36E50A43C79E}" type="datetimeFigureOut">
              <a:rPr lang="en-US" smtClean="0"/>
              <a:pPr/>
              <a:t>3/16/09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A5354-523B-4A22-ACD9-36E50A43C79E}" type="datetimeFigureOut">
              <a:rPr lang="en-US" smtClean="0"/>
              <a:pPr/>
              <a:t>3/16/09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A5354-523B-4A22-ACD9-36E50A43C79E}" type="datetimeFigureOut">
              <a:rPr lang="en-US" smtClean="0"/>
              <a:pPr/>
              <a:t>3/16/09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A5354-523B-4A22-ACD9-36E50A43C79E}" type="datetimeFigureOut">
              <a:rPr lang="en-US" smtClean="0"/>
              <a:pPr/>
              <a:t>3/16/09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4A9FA-1151-42D0-9B35-50062AB059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A5354-523B-4A22-ACD9-36E50A43C79E}" type="datetimeFigureOut">
              <a:rPr lang="en-US" smtClean="0"/>
              <a:pPr/>
              <a:t>3/16/09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4A9FA-1151-42D0-9B35-50062AB059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video" Target="NULL" TargetMode="Externa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2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 Id="rId5"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3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3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3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4" Type="http://schemas.openxmlformats.org/officeDocument/2006/relationships/hyperlink" Target="mailto:kevin.wong@unh.edu"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mailto:david.blezard@unh.edu" TargetMode="External"/><Relationship Id="rId5"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a:t>Centralizing Student Support for Academic Success</a:t>
            </a:r>
            <a:r>
              <a:rPr lang="en-US" dirty="0" smtClean="0"/>
              <a:t> </a:t>
            </a:r>
            <a:endParaRPr lang="en-US" dirty="0"/>
          </a:p>
        </p:txBody>
      </p:sp>
      <p:sp>
        <p:nvSpPr>
          <p:cNvPr id="3" name="Subtitle 2"/>
          <p:cNvSpPr>
            <a:spLocks noGrp="1"/>
          </p:cNvSpPr>
          <p:nvPr>
            <p:ph type="subTitle" idx="1"/>
          </p:nvPr>
        </p:nvSpPr>
        <p:spPr>
          <a:xfrm>
            <a:off x="1371600" y="3124200"/>
            <a:ext cx="6400800" cy="1752600"/>
          </a:xfrm>
        </p:spPr>
        <p:txBody>
          <a:bodyPr/>
          <a:lstStyle/>
          <a:p>
            <a:r>
              <a:rPr lang="en-US" dirty="0" smtClean="0"/>
              <a:t>David Blezard &amp; Kevin Wong</a:t>
            </a:r>
          </a:p>
          <a:p>
            <a:r>
              <a:rPr lang="en-US" dirty="0" smtClean="0"/>
              <a:t>NERCOMP 2009</a:t>
            </a:r>
            <a:endParaRPr lang="en-US" dirty="0"/>
          </a:p>
        </p:txBody>
      </p:sp>
      <p:grpSp>
        <p:nvGrpSpPr>
          <p:cNvPr id="4" name="Group 901"/>
          <p:cNvGrpSpPr>
            <a:grpSpLocks/>
          </p:cNvGrpSpPr>
          <p:nvPr/>
        </p:nvGrpSpPr>
        <p:grpSpPr bwMode="auto">
          <a:xfrm>
            <a:off x="457200" y="4765986"/>
            <a:ext cx="8229600" cy="1497106"/>
            <a:chOff x="624" y="1488"/>
            <a:chExt cx="19344" cy="3518"/>
          </a:xfrm>
        </p:grpSpPr>
        <p:grpSp>
          <p:nvGrpSpPr>
            <p:cNvPr id="5" name="Group 848"/>
            <p:cNvGrpSpPr>
              <a:grpSpLocks/>
            </p:cNvGrpSpPr>
            <p:nvPr/>
          </p:nvGrpSpPr>
          <p:grpSpPr bwMode="auto">
            <a:xfrm>
              <a:off x="3767" y="3504"/>
              <a:ext cx="16201" cy="981"/>
              <a:chOff x="1728" y="18432"/>
              <a:chExt cx="16201" cy="981"/>
            </a:xfrm>
          </p:grpSpPr>
          <p:sp>
            <p:nvSpPr>
              <p:cNvPr id="34" name="Freeform 849"/>
              <p:cNvSpPr>
                <a:spLocks/>
              </p:cNvSpPr>
              <p:nvPr/>
            </p:nvSpPr>
            <p:spPr bwMode="auto">
              <a:xfrm>
                <a:off x="1728" y="18449"/>
                <a:ext cx="732" cy="745"/>
              </a:xfrm>
              <a:custGeom>
                <a:avLst/>
                <a:gdLst/>
                <a:ahLst/>
                <a:cxnLst>
                  <a:cxn ang="0">
                    <a:pos x="84" y="202"/>
                  </a:cxn>
                  <a:cxn ang="0">
                    <a:pos x="84" y="112"/>
                  </a:cxn>
                  <a:cxn ang="0">
                    <a:pos x="84" y="67"/>
                  </a:cxn>
                  <a:cxn ang="0">
                    <a:pos x="79" y="39"/>
                  </a:cxn>
                  <a:cxn ang="0">
                    <a:pos x="56" y="22"/>
                  </a:cxn>
                  <a:cxn ang="0">
                    <a:pos x="34" y="11"/>
                  </a:cxn>
                  <a:cxn ang="0">
                    <a:pos x="11" y="11"/>
                  </a:cxn>
                  <a:cxn ang="0">
                    <a:pos x="0" y="6"/>
                  </a:cxn>
                  <a:cxn ang="0">
                    <a:pos x="6" y="0"/>
                  </a:cxn>
                  <a:cxn ang="0">
                    <a:pos x="62" y="0"/>
                  </a:cxn>
                  <a:cxn ang="0">
                    <a:pos x="130" y="0"/>
                  </a:cxn>
                  <a:cxn ang="0">
                    <a:pos x="186" y="0"/>
                  </a:cxn>
                  <a:cxn ang="0">
                    <a:pos x="231" y="0"/>
                  </a:cxn>
                  <a:cxn ang="0">
                    <a:pos x="242" y="6"/>
                  </a:cxn>
                  <a:cxn ang="0">
                    <a:pos x="231" y="11"/>
                  </a:cxn>
                  <a:cxn ang="0">
                    <a:pos x="208" y="17"/>
                  </a:cxn>
                  <a:cxn ang="0">
                    <a:pos x="186" y="28"/>
                  </a:cxn>
                  <a:cxn ang="0">
                    <a:pos x="175" y="50"/>
                  </a:cxn>
                  <a:cxn ang="0">
                    <a:pos x="169" y="90"/>
                  </a:cxn>
                  <a:cxn ang="0">
                    <a:pos x="169" y="151"/>
                  </a:cxn>
                  <a:cxn ang="0">
                    <a:pos x="169" y="280"/>
                  </a:cxn>
                  <a:cxn ang="0">
                    <a:pos x="175" y="504"/>
                  </a:cxn>
                  <a:cxn ang="0">
                    <a:pos x="214" y="622"/>
                  </a:cxn>
                  <a:cxn ang="0">
                    <a:pos x="287" y="689"/>
                  </a:cxn>
                  <a:cxn ang="0">
                    <a:pos x="389" y="706"/>
                  </a:cxn>
                  <a:cxn ang="0">
                    <a:pos x="501" y="672"/>
                  </a:cxn>
                  <a:cxn ang="0">
                    <a:pos x="580" y="571"/>
                  </a:cxn>
                  <a:cxn ang="0">
                    <a:pos x="597" y="398"/>
                  </a:cxn>
                  <a:cxn ang="0">
                    <a:pos x="597" y="202"/>
                  </a:cxn>
                  <a:cxn ang="0">
                    <a:pos x="597" y="112"/>
                  </a:cxn>
                  <a:cxn ang="0">
                    <a:pos x="597" y="67"/>
                  </a:cxn>
                  <a:cxn ang="0">
                    <a:pos x="591" y="39"/>
                  </a:cxn>
                  <a:cxn ang="0">
                    <a:pos x="574" y="22"/>
                  </a:cxn>
                  <a:cxn ang="0">
                    <a:pos x="546" y="11"/>
                  </a:cxn>
                  <a:cxn ang="0">
                    <a:pos x="524" y="11"/>
                  </a:cxn>
                  <a:cxn ang="0">
                    <a:pos x="512" y="6"/>
                  </a:cxn>
                  <a:cxn ang="0">
                    <a:pos x="524" y="0"/>
                  </a:cxn>
                  <a:cxn ang="0">
                    <a:pos x="574" y="0"/>
                  </a:cxn>
                  <a:cxn ang="0">
                    <a:pos x="631" y="0"/>
                  </a:cxn>
                  <a:cxn ang="0">
                    <a:pos x="659" y="0"/>
                  </a:cxn>
                  <a:cxn ang="0">
                    <a:pos x="698" y="0"/>
                  </a:cxn>
                  <a:cxn ang="0">
                    <a:pos x="726" y="0"/>
                  </a:cxn>
                  <a:cxn ang="0">
                    <a:pos x="726" y="11"/>
                  </a:cxn>
                  <a:cxn ang="0">
                    <a:pos x="715" y="11"/>
                  </a:cxn>
                  <a:cxn ang="0">
                    <a:pos x="698" y="17"/>
                  </a:cxn>
                  <a:cxn ang="0">
                    <a:pos x="676" y="28"/>
                  </a:cxn>
                  <a:cxn ang="0">
                    <a:pos x="665" y="50"/>
                  </a:cxn>
                  <a:cxn ang="0">
                    <a:pos x="659" y="90"/>
                  </a:cxn>
                  <a:cxn ang="0">
                    <a:pos x="659" y="151"/>
                  </a:cxn>
                  <a:cxn ang="0">
                    <a:pos x="659" y="280"/>
                  </a:cxn>
                  <a:cxn ang="0">
                    <a:pos x="659" y="465"/>
                  </a:cxn>
                  <a:cxn ang="0">
                    <a:pos x="619" y="611"/>
                  </a:cxn>
                  <a:cxn ang="0">
                    <a:pos x="501" y="717"/>
                  </a:cxn>
                  <a:cxn ang="0">
                    <a:pos x="372" y="745"/>
                  </a:cxn>
                  <a:cxn ang="0">
                    <a:pos x="282" y="734"/>
                  </a:cxn>
                  <a:cxn ang="0">
                    <a:pos x="169" y="672"/>
                  </a:cxn>
                  <a:cxn ang="0">
                    <a:pos x="113" y="583"/>
                  </a:cxn>
                  <a:cxn ang="0">
                    <a:pos x="84" y="420"/>
                  </a:cxn>
                </a:cxnLst>
                <a:rect l="0" t="0" r="r" b="b"/>
                <a:pathLst>
                  <a:path w="732" h="745">
                    <a:moveTo>
                      <a:pt x="84" y="280"/>
                    </a:moveTo>
                    <a:lnTo>
                      <a:pt x="84" y="202"/>
                    </a:lnTo>
                    <a:lnTo>
                      <a:pt x="84" y="151"/>
                    </a:lnTo>
                    <a:lnTo>
                      <a:pt x="84" y="112"/>
                    </a:lnTo>
                    <a:lnTo>
                      <a:pt x="84" y="90"/>
                    </a:lnTo>
                    <a:lnTo>
                      <a:pt x="84" y="67"/>
                    </a:lnTo>
                    <a:lnTo>
                      <a:pt x="79" y="50"/>
                    </a:lnTo>
                    <a:lnTo>
                      <a:pt x="79" y="39"/>
                    </a:lnTo>
                    <a:lnTo>
                      <a:pt x="68" y="28"/>
                    </a:lnTo>
                    <a:lnTo>
                      <a:pt x="56" y="22"/>
                    </a:lnTo>
                    <a:lnTo>
                      <a:pt x="39" y="17"/>
                    </a:lnTo>
                    <a:lnTo>
                      <a:pt x="34" y="11"/>
                    </a:lnTo>
                    <a:lnTo>
                      <a:pt x="17" y="11"/>
                    </a:lnTo>
                    <a:lnTo>
                      <a:pt x="11" y="11"/>
                    </a:lnTo>
                    <a:lnTo>
                      <a:pt x="6" y="11"/>
                    </a:lnTo>
                    <a:lnTo>
                      <a:pt x="0" y="6"/>
                    </a:lnTo>
                    <a:lnTo>
                      <a:pt x="0" y="0"/>
                    </a:lnTo>
                    <a:lnTo>
                      <a:pt x="6" y="0"/>
                    </a:lnTo>
                    <a:lnTo>
                      <a:pt x="17" y="0"/>
                    </a:lnTo>
                    <a:lnTo>
                      <a:pt x="62" y="0"/>
                    </a:lnTo>
                    <a:lnTo>
                      <a:pt x="107" y="0"/>
                    </a:lnTo>
                    <a:lnTo>
                      <a:pt x="130" y="0"/>
                    </a:lnTo>
                    <a:lnTo>
                      <a:pt x="152" y="0"/>
                    </a:lnTo>
                    <a:lnTo>
                      <a:pt x="186" y="0"/>
                    </a:lnTo>
                    <a:lnTo>
                      <a:pt x="225" y="0"/>
                    </a:lnTo>
                    <a:lnTo>
                      <a:pt x="231" y="0"/>
                    </a:lnTo>
                    <a:lnTo>
                      <a:pt x="237" y="0"/>
                    </a:lnTo>
                    <a:lnTo>
                      <a:pt x="242" y="6"/>
                    </a:lnTo>
                    <a:lnTo>
                      <a:pt x="237" y="11"/>
                    </a:lnTo>
                    <a:lnTo>
                      <a:pt x="231" y="11"/>
                    </a:lnTo>
                    <a:lnTo>
                      <a:pt x="220" y="11"/>
                    </a:lnTo>
                    <a:lnTo>
                      <a:pt x="208" y="17"/>
                    </a:lnTo>
                    <a:lnTo>
                      <a:pt x="197" y="17"/>
                    </a:lnTo>
                    <a:lnTo>
                      <a:pt x="186" y="28"/>
                    </a:lnTo>
                    <a:lnTo>
                      <a:pt x="180" y="39"/>
                    </a:lnTo>
                    <a:lnTo>
                      <a:pt x="175" y="50"/>
                    </a:lnTo>
                    <a:lnTo>
                      <a:pt x="175" y="67"/>
                    </a:lnTo>
                    <a:lnTo>
                      <a:pt x="169" y="90"/>
                    </a:lnTo>
                    <a:lnTo>
                      <a:pt x="169" y="112"/>
                    </a:lnTo>
                    <a:lnTo>
                      <a:pt x="169" y="151"/>
                    </a:lnTo>
                    <a:lnTo>
                      <a:pt x="169" y="202"/>
                    </a:lnTo>
                    <a:lnTo>
                      <a:pt x="169" y="280"/>
                    </a:lnTo>
                    <a:lnTo>
                      <a:pt x="169" y="415"/>
                    </a:lnTo>
                    <a:lnTo>
                      <a:pt x="175" y="504"/>
                    </a:lnTo>
                    <a:lnTo>
                      <a:pt x="191" y="571"/>
                    </a:lnTo>
                    <a:lnTo>
                      <a:pt x="214" y="622"/>
                    </a:lnTo>
                    <a:lnTo>
                      <a:pt x="242" y="655"/>
                    </a:lnTo>
                    <a:lnTo>
                      <a:pt x="287" y="689"/>
                    </a:lnTo>
                    <a:lnTo>
                      <a:pt x="338" y="700"/>
                    </a:lnTo>
                    <a:lnTo>
                      <a:pt x="389" y="706"/>
                    </a:lnTo>
                    <a:lnTo>
                      <a:pt x="451" y="700"/>
                    </a:lnTo>
                    <a:lnTo>
                      <a:pt x="501" y="672"/>
                    </a:lnTo>
                    <a:lnTo>
                      <a:pt x="541" y="639"/>
                    </a:lnTo>
                    <a:lnTo>
                      <a:pt x="580" y="571"/>
                    </a:lnTo>
                    <a:lnTo>
                      <a:pt x="597" y="493"/>
                    </a:lnTo>
                    <a:lnTo>
                      <a:pt x="597" y="398"/>
                    </a:lnTo>
                    <a:lnTo>
                      <a:pt x="597" y="280"/>
                    </a:lnTo>
                    <a:lnTo>
                      <a:pt x="597" y="202"/>
                    </a:lnTo>
                    <a:lnTo>
                      <a:pt x="597" y="151"/>
                    </a:lnTo>
                    <a:lnTo>
                      <a:pt x="597" y="112"/>
                    </a:lnTo>
                    <a:lnTo>
                      <a:pt x="597" y="90"/>
                    </a:lnTo>
                    <a:lnTo>
                      <a:pt x="597" y="67"/>
                    </a:lnTo>
                    <a:lnTo>
                      <a:pt x="597" y="50"/>
                    </a:lnTo>
                    <a:lnTo>
                      <a:pt x="591" y="39"/>
                    </a:lnTo>
                    <a:lnTo>
                      <a:pt x="586" y="28"/>
                    </a:lnTo>
                    <a:lnTo>
                      <a:pt x="574" y="22"/>
                    </a:lnTo>
                    <a:lnTo>
                      <a:pt x="558" y="17"/>
                    </a:lnTo>
                    <a:lnTo>
                      <a:pt x="546" y="11"/>
                    </a:lnTo>
                    <a:lnTo>
                      <a:pt x="535" y="11"/>
                    </a:lnTo>
                    <a:lnTo>
                      <a:pt x="524" y="11"/>
                    </a:lnTo>
                    <a:lnTo>
                      <a:pt x="518" y="11"/>
                    </a:lnTo>
                    <a:lnTo>
                      <a:pt x="512" y="6"/>
                    </a:lnTo>
                    <a:lnTo>
                      <a:pt x="518" y="0"/>
                    </a:lnTo>
                    <a:lnTo>
                      <a:pt x="524" y="0"/>
                    </a:lnTo>
                    <a:lnTo>
                      <a:pt x="529" y="0"/>
                    </a:lnTo>
                    <a:lnTo>
                      <a:pt x="574" y="0"/>
                    </a:lnTo>
                    <a:lnTo>
                      <a:pt x="614" y="0"/>
                    </a:lnTo>
                    <a:lnTo>
                      <a:pt x="631" y="0"/>
                    </a:lnTo>
                    <a:lnTo>
                      <a:pt x="642" y="0"/>
                    </a:lnTo>
                    <a:lnTo>
                      <a:pt x="659" y="0"/>
                    </a:lnTo>
                    <a:lnTo>
                      <a:pt x="676" y="0"/>
                    </a:lnTo>
                    <a:lnTo>
                      <a:pt x="698" y="0"/>
                    </a:lnTo>
                    <a:lnTo>
                      <a:pt x="715" y="0"/>
                    </a:lnTo>
                    <a:lnTo>
                      <a:pt x="726" y="0"/>
                    </a:lnTo>
                    <a:lnTo>
                      <a:pt x="732" y="6"/>
                    </a:lnTo>
                    <a:lnTo>
                      <a:pt x="726" y="11"/>
                    </a:lnTo>
                    <a:lnTo>
                      <a:pt x="721" y="11"/>
                    </a:lnTo>
                    <a:lnTo>
                      <a:pt x="715" y="11"/>
                    </a:lnTo>
                    <a:lnTo>
                      <a:pt x="710" y="11"/>
                    </a:lnTo>
                    <a:lnTo>
                      <a:pt x="698" y="17"/>
                    </a:lnTo>
                    <a:lnTo>
                      <a:pt x="687" y="17"/>
                    </a:lnTo>
                    <a:lnTo>
                      <a:pt x="676" y="28"/>
                    </a:lnTo>
                    <a:lnTo>
                      <a:pt x="670" y="39"/>
                    </a:lnTo>
                    <a:lnTo>
                      <a:pt x="665" y="50"/>
                    </a:lnTo>
                    <a:lnTo>
                      <a:pt x="665" y="67"/>
                    </a:lnTo>
                    <a:lnTo>
                      <a:pt x="659" y="90"/>
                    </a:lnTo>
                    <a:lnTo>
                      <a:pt x="659" y="112"/>
                    </a:lnTo>
                    <a:lnTo>
                      <a:pt x="659" y="151"/>
                    </a:lnTo>
                    <a:lnTo>
                      <a:pt x="659" y="202"/>
                    </a:lnTo>
                    <a:lnTo>
                      <a:pt x="659" y="280"/>
                    </a:lnTo>
                    <a:lnTo>
                      <a:pt x="659" y="381"/>
                    </a:lnTo>
                    <a:lnTo>
                      <a:pt x="659" y="465"/>
                    </a:lnTo>
                    <a:lnTo>
                      <a:pt x="648" y="543"/>
                    </a:lnTo>
                    <a:lnTo>
                      <a:pt x="619" y="611"/>
                    </a:lnTo>
                    <a:lnTo>
                      <a:pt x="569" y="672"/>
                    </a:lnTo>
                    <a:lnTo>
                      <a:pt x="501" y="717"/>
                    </a:lnTo>
                    <a:lnTo>
                      <a:pt x="434" y="740"/>
                    </a:lnTo>
                    <a:lnTo>
                      <a:pt x="372" y="745"/>
                    </a:lnTo>
                    <a:lnTo>
                      <a:pt x="332" y="740"/>
                    </a:lnTo>
                    <a:lnTo>
                      <a:pt x="282" y="734"/>
                    </a:lnTo>
                    <a:lnTo>
                      <a:pt x="225" y="711"/>
                    </a:lnTo>
                    <a:lnTo>
                      <a:pt x="169" y="672"/>
                    </a:lnTo>
                    <a:lnTo>
                      <a:pt x="135" y="639"/>
                    </a:lnTo>
                    <a:lnTo>
                      <a:pt x="113" y="583"/>
                    </a:lnTo>
                    <a:lnTo>
                      <a:pt x="90" y="515"/>
                    </a:lnTo>
                    <a:lnTo>
                      <a:pt x="84" y="420"/>
                    </a:lnTo>
                    <a:lnTo>
                      <a:pt x="84" y="280"/>
                    </a:lnTo>
                    <a:close/>
                  </a:path>
                </a:pathLst>
              </a:custGeom>
              <a:solidFill>
                <a:schemeClr val="tx1"/>
              </a:solidFill>
              <a:ln w="9525">
                <a:noFill/>
                <a:round/>
                <a:headEnd/>
                <a:tailEnd/>
              </a:ln>
            </p:spPr>
            <p:txBody>
              <a:bodyPr>
                <a:prstTxWarp prst="textNoShape">
                  <a:avLst/>
                </a:prstTxWarp>
              </a:bodyPr>
              <a:lstStyle/>
              <a:p>
                <a:endParaRPr lang="en-US"/>
              </a:p>
            </p:txBody>
          </p:sp>
          <p:sp>
            <p:nvSpPr>
              <p:cNvPr id="35" name="Freeform 850"/>
              <p:cNvSpPr>
                <a:spLocks/>
              </p:cNvSpPr>
              <p:nvPr/>
            </p:nvSpPr>
            <p:spPr bwMode="auto">
              <a:xfrm>
                <a:off x="2612" y="18583"/>
                <a:ext cx="625" cy="600"/>
              </a:xfrm>
              <a:custGeom>
                <a:avLst/>
                <a:gdLst/>
                <a:ahLst/>
                <a:cxnLst>
                  <a:cxn ang="0">
                    <a:pos x="113" y="538"/>
                  </a:cxn>
                  <a:cxn ang="0">
                    <a:pos x="141" y="577"/>
                  </a:cxn>
                  <a:cxn ang="0">
                    <a:pos x="169" y="583"/>
                  </a:cxn>
                  <a:cxn ang="0">
                    <a:pos x="186" y="589"/>
                  </a:cxn>
                  <a:cxn ang="0">
                    <a:pos x="180" y="594"/>
                  </a:cxn>
                  <a:cxn ang="0">
                    <a:pos x="141" y="594"/>
                  </a:cxn>
                  <a:cxn ang="0">
                    <a:pos x="101" y="594"/>
                  </a:cxn>
                  <a:cxn ang="0">
                    <a:pos x="79" y="594"/>
                  </a:cxn>
                  <a:cxn ang="0">
                    <a:pos x="40" y="594"/>
                  </a:cxn>
                  <a:cxn ang="0">
                    <a:pos x="6" y="594"/>
                  </a:cxn>
                  <a:cxn ang="0">
                    <a:pos x="6" y="589"/>
                  </a:cxn>
                  <a:cxn ang="0">
                    <a:pos x="17" y="583"/>
                  </a:cxn>
                  <a:cxn ang="0">
                    <a:pos x="40" y="577"/>
                  </a:cxn>
                  <a:cxn ang="0">
                    <a:pos x="62" y="538"/>
                  </a:cxn>
                  <a:cxn ang="0">
                    <a:pos x="62" y="40"/>
                  </a:cxn>
                  <a:cxn ang="0">
                    <a:pos x="68" y="6"/>
                  </a:cxn>
                  <a:cxn ang="0">
                    <a:pos x="73" y="0"/>
                  </a:cxn>
                  <a:cxn ang="0">
                    <a:pos x="85" y="6"/>
                  </a:cxn>
                  <a:cxn ang="0">
                    <a:pos x="101" y="23"/>
                  </a:cxn>
                  <a:cxn ang="0">
                    <a:pos x="141" y="68"/>
                  </a:cxn>
                  <a:cxn ang="0">
                    <a:pos x="231" y="169"/>
                  </a:cxn>
                  <a:cxn ang="0">
                    <a:pos x="349" y="292"/>
                  </a:cxn>
                  <a:cxn ang="0">
                    <a:pos x="439" y="387"/>
                  </a:cxn>
                  <a:cxn ang="0">
                    <a:pos x="513" y="471"/>
                  </a:cxn>
                  <a:cxn ang="0">
                    <a:pos x="524" y="96"/>
                  </a:cxn>
                  <a:cxn ang="0">
                    <a:pos x="524" y="51"/>
                  </a:cxn>
                  <a:cxn ang="0">
                    <a:pos x="507" y="28"/>
                  </a:cxn>
                  <a:cxn ang="0">
                    <a:pos x="479" y="23"/>
                  </a:cxn>
                  <a:cxn ang="0">
                    <a:pos x="456" y="23"/>
                  </a:cxn>
                  <a:cxn ang="0">
                    <a:pos x="451" y="12"/>
                  </a:cxn>
                  <a:cxn ang="0">
                    <a:pos x="468" y="12"/>
                  </a:cxn>
                  <a:cxn ang="0">
                    <a:pos x="507" y="12"/>
                  </a:cxn>
                  <a:cxn ang="0">
                    <a:pos x="541" y="12"/>
                  </a:cxn>
                  <a:cxn ang="0">
                    <a:pos x="558" y="12"/>
                  </a:cxn>
                  <a:cxn ang="0">
                    <a:pos x="591" y="12"/>
                  </a:cxn>
                  <a:cxn ang="0">
                    <a:pos x="620" y="12"/>
                  </a:cxn>
                  <a:cxn ang="0">
                    <a:pos x="625" y="17"/>
                  </a:cxn>
                  <a:cxn ang="0">
                    <a:pos x="614" y="23"/>
                  </a:cxn>
                  <a:cxn ang="0">
                    <a:pos x="586" y="28"/>
                  </a:cxn>
                  <a:cxn ang="0">
                    <a:pos x="575" y="51"/>
                  </a:cxn>
                  <a:cxn ang="0">
                    <a:pos x="575" y="90"/>
                  </a:cxn>
                  <a:cxn ang="0">
                    <a:pos x="569" y="566"/>
                  </a:cxn>
                  <a:cxn ang="0">
                    <a:pos x="569" y="594"/>
                  </a:cxn>
                  <a:cxn ang="0">
                    <a:pos x="563" y="600"/>
                  </a:cxn>
                  <a:cxn ang="0">
                    <a:pos x="546" y="594"/>
                  </a:cxn>
                  <a:cxn ang="0">
                    <a:pos x="524" y="572"/>
                  </a:cxn>
                  <a:cxn ang="0">
                    <a:pos x="496" y="538"/>
                  </a:cxn>
                  <a:cxn ang="0">
                    <a:pos x="434" y="477"/>
                  </a:cxn>
                  <a:cxn ang="0">
                    <a:pos x="344" y="387"/>
                  </a:cxn>
                  <a:cxn ang="0">
                    <a:pos x="248" y="286"/>
                  </a:cxn>
                  <a:cxn ang="0">
                    <a:pos x="158" y="180"/>
                  </a:cxn>
                  <a:cxn ang="0">
                    <a:pos x="101" y="118"/>
                  </a:cxn>
                </a:cxnLst>
                <a:rect l="0" t="0" r="r" b="b"/>
                <a:pathLst>
                  <a:path w="625" h="600">
                    <a:moveTo>
                      <a:pt x="113" y="488"/>
                    </a:moveTo>
                    <a:lnTo>
                      <a:pt x="113" y="538"/>
                    </a:lnTo>
                    <a:lnTo>
                      <a:pt x="124" y="566"/>
                    </a:lnTo>
                    <a:lnTo>
                      <a:pt x="141" y="577"/>
                    </a:lnTo>
                    <a:lnTo>
                      <a:pt x="158" y="583"/>
                    </a:lnTo>
                    <a:lnTo>
                      <a:pt x="169" y="583"/>
                    </a:lnTo>
                    <a:lnTo>
                      <a:pt x="180" y="583"/>
                    </a:lnTo>
                    <a:lnTo>
                      <a:pt x="186" y="589"/>
                    </a:lnTo>
                    <a:lnTo>
                      <a:pt x="186" y="594"/>
                    </a:lnTo>
                    <a:lnTo>
                      <a:pt x="180" y="594"/>
                    </a:lnTo>
                    <a:lnTo>
                      <a:pt x="169" y="594"/>
                    </a:lnTo>
                    <a:lnTo>
                      <a:pt x="141" y="594"/>
                    </a:lnTo>
                    <a:lnTo>
                      <a:pt x="118" y="594"/>
                    </a:lnTo>
                    <a:lnTo>
                      <a:pt x="101" y="594"/>
                    </a:lnTo>
                    <a:lnTo>
                      <a:pt x="90" y="594"/>
                    </a:lnTo>
                    <a:lnTo>
                      <a:pt x="79" y="594"/>
                    </a:lnTo>
                    <a:lnTo>
                      <a:pt x="62" y="594"/>
                    </a:lnTo>
                    <a:lnTo>
                      <a:pt x="40" y="594"/>
                    </a:lnTo>
                    <a:lnTo>
                      <a:pt x="17" y="594"/>
                    </a:lnTo>
                    <a:lnTo>
                      <a:pt x="6" y="594"/>
                    </a:lnTo>
                    <a:lnTo>
                      <a:pt x="0" y="589"/>
                    </a:lnTo>
                    <a:lnTo>
                      <a:pt x="6" y="589"/>
                    </a:lnTo>
                    <a:lnTo>
                      <a:pt x="6" y="583"/>
                    </a:lnTo>
                    <a:lnTo>
                      <a:pt x="17" y="583"/>
                    </a:lnTo>
                    <a:lnTo>
                      <a:pt x="28" y="583"/>
                    </a:lnTo>
                    <a:lnTo>
                      <a:pt x="40" y="577"/>
                    </a:lnTo>
                    <a:lnTo>
                      <a:pt x="56" y="566"/>
                    </a:lnTo>
                    <a:lnTo>
                      <a:pt x="62" y="538"/>
                    </a:lnTo>
                    <a:lnTo>
                      <a:pt x="62" y="482"/>
                    </a:lnTo>
                    <a:lnTo>
                      <a:pt x="62" y="40"/>
                    </a:lnTo>
                    <a:lnTo>
                      <a:pt x="62" y="17"/>
                    </a:lnTo>
                    <a:lnTo>
                      <a:pt x="68" y="6"/>
                    </a:lnTo>
                    <a:lnTo>
                      <a:pt x="68" y="0"/>
                    </a:lnTo>
                    <a:lnTo>
                      <a:pt x="73" y="0"/>
                    </a:lnTo>
                    <a:lnTo>
                      <a:pt x="79" y="0"/>
                    </a:lnTo>
                    <a:lnTo>
                      <a:pt x="85" y="6"/>
                    </a:lnTo>
                    <a:lnTo>
                      <a:pt x="96" y="17"/>
                    </a:lnTo>
                    <a:lnTo>
                      <a:pt x="101" y="23"/>
                    </a:lnTo>
                    <a:lnTo>
                      <a:pt x="113" y="40"/>
                    </a:lnTo>
                    <a:lnTo>
                      <a:pt x="141" y="68"/>
                    </a:lnTo>
                    <a:lnTo>
                      <a:pt x="186" y="113"/>
                    </a:lnTo>
                    <a:lnTo>
                      <a:pt x="231" y="169"/>
                    </a:lnTo>
                    <a:lnTo>
                      <a:pt x="287" y="225"/>
                    </a:lnTo>
                    <a:lnTo>
                      <a:pt x="349" y="292"/>
                    </a:lnTo>
                    <a:lnTo>
                      <a:pt x="394" y="342"/>
                    </a:lnTo>
                    <a:lnTo>
                      <a:pt x="439" y="387"/>
                    </a:lnTo>
                    <a:lnTo>
                      <a:pt x="479" y="432"/>
                    </a:lnTo>
                    <a:lnTo>
                      <a:pt x="513" y="471"/>
                    </a:lnTo>
                    <a:lnTo>
                      <a:pt x="535" y="493"/>
                    </a:lnTo>
                    <a:lnTo>
                      <a:pt x="524" y="96"/>
                    </a:lnTo>
                    <a:lnTo>
                      <a:pt x="524" y="73"/>
                    </a:lnTo>
                    <a:lnTo>
                      <a:pt x="524" y="51"/>
                    </a:lnTo>
                    <a:lnTo>
                      <a:pt x="518" y="40"/>
                    </a:lnTo>
                    <a:lnTo>
                      <a:pt x="507" y="28"/>
                    </a:lnTo>
                    <a:lnTo>
                      <a:pt x="496" y="23"/>
                    </a:lnTo>
                    <a:lnTo>
                      <a:pt x="479" y="23"/>
                    </a:lnTo>
                    <a:lnTo>
                      <a:pt x="468" y="23"/>
                    </a:lnTo>
                    <a:lnTo>
                      <a:pt x="456" y="23"/>
                    </a:lnTo>
                    <a:lnTo>
                      <a:pt x="451" y="17"/>
                    </a:lnTo>
                    <a:lnTo>
                      <a:pt x="451" y="12"/>
                    </a:lnTo>
                    <a:lnTo>
                      <a:pt x="456" y="12"/>
                    </a:lnTo>
                    <a:lnTo>
                      <a:pt x="468" y="12"/>
                    </a:lnTo>
                    <a:lnTo>
                      <a:pt x="490" y="12"/>
                    </a:lnTo>
                    <a:lnTo>
                      <a:pt x="507" y="12"/>
                    </a:lnTo>
                    <a:lnTo>
                      <a:pt x="524" y="12"/>
                    </a:lnTo>
                    <a:lnTo>
                      <a:pt x="541" y="12"/>
                    </a:lnTo>
                    <a:lnTo>
                      <a:pt x="546" y="12"/>
                    </a:lnTo>
                    <a:lnTo>
                      <a:pt x="558" y="12"/>
                    </a:lnTo>
                    <a:lnTo>
                      <a:pt x="575" y="12"/>
                    </a:lnTo>
                    <a:lnTo>
                      <a:pt x="591" y="12"/>
                    </a:lnTo>
                    <a:lnTo>
                      <a:pt x="614" y="12"/>
                    </a:lnTo>
                    <a:lnTo>
                      <a:pt x="620" y="12"/>
                    </a:lnTo>
                    <a:lnTo>
                      <a:pt x="625" y="12"/>
                    </a:lnTo>
                    <a:lnTo>
                      <a:pt x="625" y="17"/>
                    </a:lnTo>
                    <a:lnTo>
                      <a:pt x="620" y="23"/>
                    </a:lnTo>
                    <a:lnTo>
                      <a:pt x="614" y="23"/>
                    </a:lnTo>
                    <a:lnTo>
                      <a:pt x="603" y="23"/>
                    </a:lnTo>
                    <a:lnTo>
                      <a:pt x="586" y="28"/>
                    </a:lnTo>
                    <a:lnTo>
                      <a:pt x="580" y="34"/>
                    </a:lnTo>
                    <a:lnTo>
                      <a:pt x="575" y="51"/>
                    </a:lnTo>
                    <a:lnTo>
                      <a:pt x="575" y="68"/>
                    </a:lnTo>
                    <a:lnTo>
                      <a:pt x="575" y="90"/>
                    </a:lnTo>
                    <a:lnTo>
                      <a:pt x="569" y="544"/>
                    </a:lnTo>
                    <a:lnTo>
                      <a:pt x="569" y="566"/>
                    </a:lnTo>
                    <a:lnTo>
                      <a:pt x="569" y="583"/>
                    </a:lnTo>
                    <a:lnTo>
                      <a:pt x="569" y="594"/>
                    </a:lnTo>
                    <a:lnTo>
                      <a:pt x="569" y="600"/>
                    </a:lnTo>
                    <a:lnTo>
                      <a:pt x="563" y="600"/>
                    </a:lnTo>
                    <a:lnTo>
                      <a:pt x="558" y="600"/>
                    </a:lnTo>
                    <a:lnTo>
                      <a:pt x="546" y="594"/>
                    </a:lnTo>
                    <a:lnTo>
                      <a:pt x="541" y="583"/>
                    </a:lnTo>
                    <a:lnTo>
                      <a:pt x="524" y="572"/>
                    </a:lnTo>
                    <a:lnTo>
                      <a:pt x="507" y="549"/>
                    </a:lnTo>
                    <a:lnTo>
                      <a:pt x="496" y="538"/>
                    </a:lnTo>
                    <a:lnTo>
                      <a:pt x="468" y="516"/>
                    </a:lnTo>
                    <a:lnTo>
                      <a:pt x="434" y="477"/>
                    </a:lnTo>
                    <a:lnTo>
                      <a:pt x="389" y="432"/>
                    </a:lnTo>
                    <a:lnTo>
                      <a:pt x="344" y="387"/>
                    </a:lnTo>
                    <a:lnTo>
                      <a:pt x="304" y="342"/>
                    </a:lnTo>
                    <a:lnTo>
                      <a:pt x="248" y="286"/>
                    </a:lnTo>
                    <a:lnTo>
                      <a:pt x="197" y="230"/>
                    </a:lnTo>
                    <a:lnTo>
                      <a:pt x="158" y="180"/>
                    </a:lnTo>
                    <a:lnTo>
                      <a:pt x="124" y="146"/>
                    </a:lnTo>
                    <a:lnTo>
                      <a:pt x="101" y="118"/>
                    </a:lnTo>
                    <a:lnTo>
                      <a:pt x="113" y="488"/>
                    </a:lnTo>
                    <a:close/>
                  </a:path>
                </a:pathLst>
              </a:custGeom>
              <a:solidFill>
                <a:schemeClr val="tx1"/>
              </a:solidFill>
              <a:ln w="9525">
                <a:noFill/>
                <a:round/>
                <a:headEnd/>
                <a:tailEnd/>
              </a:ln>
            </p:spPr>
            <p:txBody>
              <a:bodyPr>
                <a:prstTxWarp prst="textNoShape">
                  <a:avLst/>
                </a:prstTxWarp>
              </a:bodyPr>
              <a:lstStyle/>
              <a:p>
                <a:endParaRPr lang="en-US"/>
              </a:p>
            </p:txBody>
          </p:sp>
          <p:sp>
            <p:nvSpPr>
              <p:cNvPr id="36" name="Freeform 851"/>
              <p:cNvSpPr>
                <a:spLocks/>
              </p:cNvSpPr>
              <p:nvPr/>
            </p:nvSpPr>
            <p:spPr bwMode="auto">
              <a:xfrm>
                <a:off x="3440" y="18595"/>
                <a:ext cx="197" cy="582"/>
              </a:xfrm>
              <a:custGeom>
                <a:avLst/>
                <a:gdLst/>
                <a:ahLst/>
                <a:cxnLst>
                  <a:cxn ang="0">
                    <a:pos x="124" y="431"/>
                  </a:cxn>
                  <a:cxn ang="0">
                    <a:pos x="129" y="526"/>
                  </a:cxn>
                  <a:cxn ang="0">
                    <a:pos x="129" y="549"/>
                  </a:cxn>
                  <a:cxn ang="0">
                    <a:pos x="146" y="565"/>
                  </a:cxn>
                  <a:cxn ang="0">
                    <a:pos x="169" y="571"/>
                  </a:cxn>
                  <a:cxn ang="0">
                    <a:pos x="191" y="571"/>
                  </a:cxn>
                  <a:cxn ang="0">
                    <a:pos x="197" y="582"/>
                  </a:cxn>
                  <a:cxn ang="0">
                    <a:pos x="141" y="582"/>
                  </a:cxn>
                  <a:cxn ang="0">
                    <a:pos x="90" y="582"/>
                  </a:cxn>
                  <a:cxn ang="0">
                    <a:pos x="73" y="582"/>
                  </a:cxn>
                  <a:cxn ang="0">
                    <a:pos x="45" y="582"/>
                  </a:cxn>
                  <a:cxn ang="0">
                    <a:pos x="17" y="582"/>
                  </a:cxn>
                  <a:cxn ang="0">
                    <a:pos x="0" y="577"/>
                  </a:cxn>
                  <a:cxn ang="0">
                    <a:pos x="6" y="571"/>
                  </a:cxn>
                  <a:cxn ang="0">
                    <a:pos x="34" y="571"/>
                  </a:cxn>
                  <a:cxn ang="0">
                    <a:pos x="45" y="554"/>
                  </a:cxn>
                  <a:cxn ang="0">
                    <a:pos x="56" y="526"/>
                  </a:cxn>
                  <a:cxn ang="0">
                    <a:pos x="56" y="431"/>
                  </a:cxn>
                  <a:cxn ang="0">
                    <a:pos x="56" y="224"/>
                  </a:cxn>
                  <a:cxn ang="0">
                    <a:pos x="56" y="101"/>
                  </a:cxn>
                  <a:cxn ang="0">
                    <a:pos x="56" y="56"/>
                  </a:cxn>
                  <a:cxn ang="0">
                    <a:pos x="51" y="28"/>
                  </a:cxn>
                  <a:cxn ang="0">
                    <a:pos x="28" y="11"/>
                  </a:cxn>
                  <a:cxn ang="0">
                    <a:pos x="6" y="11"/>
                  </a:cxn>
                  <a:cxn ang="0">
                    <a:pos x="0" y="0"/>
                  </a:cxn>
                  <a:cxn ang="0">
                    <a:pos x="28" y="0"/>
                  </a:cxn>
                  <a:cxn ang="0">
                    <a:pos x="62" y="0"/>
                  </a:cxn>
                  <a:cxn ang="0">
                    <a:pos x="84" y="0"/>
                  </a:cxn>
                  <a:cxn ang="0">
                    <a:pos x="96" y="0"/>
                  </a:cxn>
                  <a:cxn ang="0">
                    <a:pos x="124" y="0"/>
                  </a:cxn>
                  <a:cxn ang="0">
                    <a:pos x="152" y="0"/>
                  </a:cxn>
                  <a:cxn ang="0">
                    <a:pos x="175" y="0"/>
                  </a:cxn>
                  <a:cxn ang="0">
                    <a:pos x="175" y="5"/>
                  </a:cxn>
                  <a:cxn ang="0">
                    <a:pos x="163" y="11"/>
                  </a:cxn>
                  <a:cxn ang="0">
                    <a:pos x="141" y="16"/>
                  </a:cxn>
                  <a:cxn ang="0">
                    <a:pos x="129" y="39"/>
                  </a:cxn>
                  <a:cxn ang="0">
                    <a:pos x="124" y="72"/>
                  </a:cxn>
                  <a:cxn ang="0">
                    <a:pos x="124" y="151"/>
                  </a:cxn>
                  <a:cxn ang="0">
                    <a:pos x="124" y="358"/>
                  </a:cxn>
                </a:cxnLst>
                <a:rect l="0" t="0" r="r" b="b"/>
                <a:pathLst>
                  <a:path w="197" h="582">
                    <a:moveTo>
                      <a:pt x="124" y="358"/>
                    </a:moveTo>
                    <a:lnTo>
                      <a:pt x="124" y="431"/>
                    </a:lnTo>
                    <a:lnTo>
                      <a:pt x="124" y="487"/>
                    </a:lnTo>
                    <a:lnTo>
                      <a:pt x="129" y="526"/>
                    </a:lnTo>
                    <a:lnTo>
                      <a:pt x="129" y="537"/>
                    </a:lnTo>
                    <a:lnTo>
                      <a:pt x="129" y="549"/>
                    </a:lnTo>
                    <a:lnTo>
                      <a:pt x="135" y="560"/>
                    </a:lnTo>
                    <a:lnTo>
                      <a:pt x="146" y="565"/>
                    </a:lnTo>
                    <a:lnTo>
                      <a:pt x="158" y="571"/>
                    </a:lnTo>
                    <a:lnTo>
                      <a:pt x="169" y="571"/>
                    </a:lnTo>
                    <a:lnTo>
                      <a:pt x="180" y="571"/>
                    </a:lnTo>
                    <a:lnTo>
                      <a:pt x="191" y="571"/>
                    </a:lnTo>
                    <a:lnTo>
                      <a:pt x="197" y="577"/>
                    </a:lnTo>
                    <a:lnTo>
                      <a:pt x="197" y="582"/>
                    </a:lnTo>
                    <a:lnTo>
                      <a:pt x="186" y="582"/>
                    </a:lnTo>
                    <a:lnTo>
                      <a:pt x="141" y="582"/>
                    </a:lnTo>
                    <a:lnTo>
                      <a:pt x="107" y="582"/>
                    </a:lnTo>
                    <a:lnTo>
                      <a:pt x="90" y="582"/>
                    </a:lnTo>
                    <a:lnTo>
                      <a:pt x="84" y="582"/>
                    </a:lnTo>
                    <a:lnTo>
                      <a:pt x="73" y="582"/>
                    </a:lnTo>
                    <a:lnTo>
                      <a:pt x="62" y="582"/>
                    </a:lnTo>
                    <a:lnTo>
                      <a:pt x="45" y="582"/>
                    </a:lnTo>
                    <a:lnTo>
                      <a:pt x="28" y="582"/>
                    </a:lnTo>
                    <a:lnTo>
                      <a:pt x="17" y="582"/>
                    </a:lnTo>
                    <a:lnTo>
                      <a:pt x="6" y="582"/>
                    </a:lnTo>
                    <a:lnTo>
                      <a:pt x="0" y="577"/>
                    </a:lnTo>
                    <a:lnTo>
                      <a:pt x="6" y="577"/>
                    </a:lnTo>
                    <a:lnTo>
                      <a:pt x="6" y="571"/>
                    </a:lnTo>
                    <a:lnTo>
                      <a:pt x="17" y="571"/>
                    </a:lnTo>
                    <a:lnTo>
                      <a:pt x="34" y="571"/>
                    </a:lnTo>
                    <a:lnTo>
                      <a:pt x="39" y="565"/>
                    </a:lnTo>
                    <a:lnTo>
                      <a:pt x="45" y="554"/>
                    </a:lnTo>
                    <a:lnTo>
                      <a:pt x="51" y="543"/>
                    </a:lnTo>
                    <a:lnTo>
                      <a:pt x="56" y="526"/>
                    </a:lnTo>
                    <a:lnTo>
                      <a:pt x="56" y="487"/>
                    </a:lnTo>
                    <a:lnTo>
                      <a:pt x="56" y="431"/>
                    </a:lnTo>
                    <a:lnTo>
                      <a:pt x="56" y="358"/>
                    </a:lnTo>
                    <a:lnTo>
                      <a:pt x="56" y="224"/>
                    </a:lnTo>
                    <a:lnTo>
                      <a:pt x="56" y="151"/>
                    </a:lnTo>
                    <a:lnTo>
                      <a:pt x="56" y="101"/>
                    </a:lnTo>
                    <a:lnTo>
                      <a:pt x="56" y="72"/>
                    </a:lnTo>
                    <a:lnTo>
                      <a:pt x="56" y="56"/>
                    </a:lnTo>
                    <a:lnTo>
                      <a:pt x="56" y="39"/>
                    </a:lnTo>
                    <a:lnTo>
                      <a:pt x="51" y="28"/>
                    </a:lnTo>
                    <a:lnTo>
                      <a:pt x="39" y="16"/>
                    </a:lnTo>
                    <a:lnTo>
                      <a:pt x="28" y="11"/>
                    </a:lnTo>
                    <a:lnTo>
                      <a:pt x="17" y="11"/>
                    </a:lnTo>
                    <a:lnTo>
                      <a:pt x="6" y="11"/>
                    </a:lnTo>
                    <a:lnTo>
                      <a:pt x="0" y="5"/>
                    </a:lnTo>
                    <a:lnTo>
                      <a:pt x="0" y="0"/>
                    </a:lnTo>
                    <a:lnTo>
                      <a:pt x="11" y="0"/>
                    </a:lnTo>
                    <a:lnTo>
                      <a:pt x="28" y="0"/>
                    </a:lnTo>
                    <a:lnTo>
                      <a:pt x="45" y="0"/>
                    </a:lnTo>
                    <a:lnTo>
                      <a:pt x="62" y="0"/>
                    </a:lnTo>
                    <a:lnTo>
                      <a:pt x="73" y="0"/>
                    </a:lnTo>
                    <a:lnTo>
                      <a:pt x="84" y="0"/>
                    </a:lnTo>
                    <a:lnTo>
                      <a:pt x="90" y="0"/>
                    </a:lnTo>
                    <a:lnTo>
                      <a:pt x="96" y="0"/>
                    </a:lnTo>
                    <a:lnTo>
                      <a:pt x="107" y="0"/>
                    </a:lnTo>
                    <a:lnTo>
                      <a:pt x="124" y="0"/>
                    </a:lnTo>
                    <a:lnTo>
                      <a:pt x="135" y="0"/>
                    </a:lnTo>
                    <a:lnTo>
                      <a:pt x="152" y="0"/>
                    </a:lnTo>
                    <a:lnTo>
                      <a:pt x="169" y="0"/>
                    </a:lnTo>
                    <a:lnTo>
                      <a:pt x="175" y="0"/>
                    </a:lnTo>
                    <a:lnTo>
                      <a:pt x="180" y="5"/>
                    </a:lnTo>
                    <a:lnTo>
                      <a:pt x="175" y="5"/>
                    </a:lnTo>
                    <a:lnTo>
                      <a:pt x="175" y="11"/>
                    </a:lnTo>
                    <a:lnTo>
                      <a:pt x="163" y="11"/>
                    </a:lnTo>
                    <a:lnTo>
                      <a:pt x="152" y="11"/>
                    </a:lnTo>
                    <a:lnTo>
                      <a:pt x="141" y="16"/>
                    </a:lnTo>
                    <a:lnTo>
                      <a:pt x="129" y="22"/>
                    </a:lnTo>
                    <a:lnTo>
                      <a:pt x="129" y="39"/>
                    </a:lnTo>
                    <a:lnTo>
                      <a:pt x="124" y="56"/>
                    </a:lnTo>
                    <a:lnTo>
                      <a:pt x="124" y="72"/>
                    </a:lnTo>
                    <a:lnTo>
                      <a:pt x="124" y="101"/>
                    </a:lnTo>
                    <a:lnTo>
                      <a:pt x="124" y="151"/>
                    </a:lnTo>
                    <a:lnTo>
                      <a:pt x="124" y="224"/>
                    </a:lnTo>
                    <a:lnTo>
                      <a:pt x="124" y="358"/>
                    </a:lnTo>
                    <a:close/>
                  </a:path>
                </a:pathLst>
              </a:custGeom>
              <a:solidFill>
                <a:schemeClr val="tx1"/>
              </a:solidFill>
              <a:ln w="9525">
                <a:noFill/>
                <a:round/>
                <a:headEnd/>
                <a:tailEnd/>
              </a:ln>
            </p:spPr>
            <p:txBody>
              <a:bodyPr>
                <a:prstTxWarp prst="textNoShape">
                  <a:avLst/>
                </a:prstTxWarp>
              </a:bodyPr>
              <a:lstStyle/>
              <a:p>
                <a:endParaRPr lang="en-US"/>
              </a:p>
            </p:txBody>
          </p:sp>
          <p:sp>
            <p:nvSpPr>
              <p:cNvPr id="37" name="Freeform 852"/>
              <p:cNvSpPr>
                <a:spLocks/>
              </p:cNvSpPr>
              <p:nvPr/>
            </p:nvSpPr>
            <p:spPr bwMode="auto">
              <a:xfrm>
                <a:off x="3738" y="18595"/>
                <a:ext cx="625" cy="594"/>
              </a:xfrm>
              <a:custGeom>
                <a:avLst/>
                <a:gdLst/>
                <a:ahLst/>
                <a:cxnLst>
                  <a:cxn ang="0">
                    <a:pos x="355" y="437"/>
                  </a:cxn>
                  <a:cxn ang="0">
                    <a:pos x="411" y="297"/>
                  </a:cxn>
                  <a:cxn ang="0">
                    <a:pos x="462" y="151"/>
                  </a:cxn>
                  <a:cxn ang="0">
                    <a:pos x="496" y="61"/>
                  </a:cxn>
                  <a:cxn ang="0">
                    <a:pos x="502" y="28"/>
                  </a:cxn>
                  <a:cxn ang="0">
                    <a:pos x="502" y="16"/>
                  </a:cxn>
                  <a:cxn ang="0">
                    <a:pos x="479" y="11"/>
                  </a:cxn>
                  <a:cxn ang="0">
                    <a:pos x="457" y="11"/>
                  </a:cxn>
                  <a:cxn ang="0">
                    <a:pos x="457" y="0"/>
                  </a:cxn>
                  <a:cxn ang="0">
                    <a:pos x="473" y="0"/>
                  </a:cxn>
                  <a:cxn ang="0">
                    <a:pos x="518" y="0"/>
                  </a:cxn>
                  <a:cxn ang="0">
                    <a:pos x="547" y="0"/>
                  </a:cxn>
                  <a:cxn ang="0">
                    <a:pos x="564" y="0"/>
                  </a:cxn>
                  <a:cxn ang="0">
                    <a:pos x="597" y="0"/>
                  </a:cxn>
                  <a:cxn ang="0">
                    <a:pos x="620" y="0"/>
                  </a:cxn>
                  <a:cxn ang="0">
                    <a:pos x="620" y="5"/>
                  </a:cxn>
                  <a:cxn ang="0">
                    <a:pos x="603" y="11"/>
                  </a:cxn>
                  <a:cxn ang="0">
                    <a:pos x="575" y="16"/>
                  </a:cxn>
                  <a:cxn ang="0">
                    <a:pos x="564" y="28"/>
                  </a:cxn>
                  <a:cxn ang="0">
                    <a:pos x="552" y="50"/>
                  </a:cxn>
                  <a:cxn ang="0">
                    <a:pos x="535" y="89"/>
                  </a:cxn>
                  <a:cxn ang="0">
                    <a:pos x="502" y="168"/>
                  </a:cxn>
                  <a:cxn ang="0">
                    <a:pos x="445" y="302"/>
                  </a:cxn>
                  <a:cxn ang="0">
                    <a:pos x="366" y="481"/>
                  </a:cxn>
                  <a:cxn ang="0">
                    <a:pos x="338" y="554"/>
                  </a:cxn>
                  <a:cxn ang="0">
                    <a:pos x="321" y="582"/>
                  </a:cxn>
                  <a:cxn ang="0">
                    <a:pos x="316" y="594"/>
                  </a:cxn>
                  <a:cxn ang="0">
                    <a:pos x="304" y="588"/>
                  </a:cxn>
                  <a:cxn ang="0">
                    <a:pos x="293" y="565"/>
                  </a:cxn>
                  <a:cxn ang="0">
                    <a:pos x="96" y="72"/>
                  </a:cxn>
                  <a:cxn ang="0">
                    <a:pos x="74" y="33"/>
                  </a:cxn>
                  <a:cxn ang="0">
                    <a:pos x="51" y="16"/>
                  </a:cxn>
                  <a:cxn ang="0">
                    <a:pos x="29" y="11"/>
                  </a:cxn>
                  <a:cxn ang="0">
                    <a:pos x="6" y="11"/>
                  </a:cxn>
                  <a:cxn ang="0">
                    <a:pos x="0" y="5"/>
                  </a:cxn>
                  <a:cxn ang="0">
                    <a:pos x="12" y="0"/>
                  </a:cxn>
                  <a:cxn ang="0">
                    <a:pos x="62" y="0"/>
                  </a:cxn>
                  <a:cxn ang="0">
                    <a:pos x="113" y="0"/>
                  </a:cxn>
                  <a:cxn ang="0">
                    <a:pos x="141" y="0"/>
                  </a:cxn>
                  <a:cxn ang="0">
                    <a:pos x="186" y="0"/>
                  </a:cxn>
                  <a:cxn ang="0">
                    <a:pos x="203" y="0"/>
                  </a:cxn>
                  <a:cxn ang="0">
                    <a:pos x="203" y="5"/>
                  </a:cxn>
                  <a:cxn ang="0">
                    <a:pos x="192" y="11"/>
                  </a:cxn>
                  <a:cxn ang="0">
                    <a:pos x="169" y="11"/>
                  </a:cxn>
                  <a:cxn ang="0">
                    <a:pos x="158" y="22"/>
                  </a:cxn>
                  <a:cxn ang="0">
                    <a:pos x="164" y="39"/>
                  </a:cxn>
                  <a:cxn ang="0">
                    <a:pos x="175" y="72"/>
                  </a:cxn>
                  <a:cxn ang="0">
                    <a:pos x="333" y="487"/>
                  </a:cxn>
                </a:cxnLst>
                <a:rect l="0" t="0" r="r" b="b"/>
                <a:pathLst>
                  <a:path w="625" h="594">
                    <a:moveTo>
                      <a:pt x="333" y="487"/>
                    </a:moveTo>
                    <a:lnTo>
                      <a:pt x="355" y="437"/>
                    </a:lnTo>
                    <a:lnTo>
                      <a:pt x="378" y="369"/>
                    </a:lnTo>
                    <a:lnTo>
                      <a:pt x="411" y="297"/>
                    </a:lnTo>
                    <a:lnTo>
                      <a:pt x="440" y="218"/>
                    </a:lnTo>
                    <a:lnTo>
                      <a:pt x="462" y="151"/>
                    </a:lnTo>
                    <a:lnTo>
                      <a:pt x="485" y="95"/>
                    </a:lnTo>
                    <a:lnTo>
                      <a:pt x="496" y="61"/>
                    </a:lnTo>
                    <a:lnTo>
                      <a:pt x="502" y="44"/>
                    </a:lnTo>
                    <a:lnTo>
                      <a:pt x="502" y="28"/>
                    </a:lnTo>
                    <a:lnTo>
                      <a:pt x="502" y="22"/>
                    </a:lnTo>
                    <a:lnTo>
                      <a:pt x="502" y="16"/>
                    </a:lnTo>
                    <a:lnTo>
                      <a:pt x="496" y="11"/>
                    </a:lnTo>
                    <a:lnTo>
                      <a:pt x="479" y="11"/>
                    </a:lnTo>
                    <a:lnTo>
                      <a:pt x="462" y="11"/>
                    </a:lnTo>
                    <a:lnTo>
                      <a:pt x="457" y="11"/>
                    </a:lnTo>
                    <a:lnTo>
                      <a:pt x="457" y="5"/>
                    </a:lnTo>
                    <a:lnTo>
                      <a:pt x="457" y="0"/>
                    </a:lnTo>
                    <a:lnTo>
                      <a:pt x="462" y="0"/>
                    </a:lnTo>
                    <a:lnTo>
                      <a:pt x="473" y="0"/>
                    </a:lnTo>
                    <a:lnTo>
                      <a:pt x="496" y="0"/>
                    </a:lnTo>
                    <a:lnTo>
                      <a:pt x="518" y="0"/>
                    </a:lnTo>
                    <a:lnTo>
                      <a:pt x="535" y="0"/>
                    </a:lnTo>
                    <a:lnTo>
                      <a:pt x="547" y="0"/>
                    </a:lnTo>
                    <a:lnTo>
                      <a:pt x="552" y="0"/>
                    </a:lnTo>
                    <a:lnTo>
                      <a:pt x="564" y="0"/>
                    </a:lnTo>
                    <a:lnTo>
                      <a:pt x="580" y="0"/>
                    </a:lnTo>
                    <a:lnTo>
                      <a:pt x="597" y="0"/>
                    </a:lnTo>
                    <a:lnTo>
                      <a:pt x="609" y="0"/>
                    </a:lnTo>
                    <a:lnTo>
                      <a:pt x="620" y="0"/>
                    </a:lnTo>
                    <a:lnTo>
                      <a:pt x="625" y="5"/>
                    </a:lnTo>
                    <a:lnTo>
                      <a:pt x="620" y="5"/>
                    </a:lnTo>
                    <a:lnTo>
                      <a:pt x="614" y="11"/>
                    </a:lnTo>
                    <a:lnTo>
                      <a:pt x="603" y="11"/>
                    </a:lnTo>
                    <a:lnTo>
                      <a:pt x="592" y="11"/>
                    </a:lnTo>
                    <a:lnTo>
                      <a:pt x="575" y="16"/>
                    </a:lnTo>
                    <a:lnTo>
                      <a:pt x="569" y="22"/>
                    </a:lnTo>
                    <a:lnTo>
                      <a:pt x="564" y="28"/>
                    </a:lnTo>
                    <a:lnTo>
                      <a:pt x="558" y="39"/>
                    </a:lnTo>
                    <a:lnTo>
                      <a:pt x="552" y="50"/>
                    </a:lnTo>
                    <a:lnTo>
                      <a:pt x="541" y="67"/>
                    </a:lnTo>
                    <a:lnTo>
                      <a:pt x="535" y="89"/>
                    </a:lnTo>
                    <a:lnTo>
                      <a:pt x="524" y="117"/>
                    </a:lnTo>
                    <a:lnTo>
                      <a:pt x="502" y="168"/>
                    </a:lnTo>
                    <a:lnTo>
                      <a:pt x="473" y="229"/>
                    </a:lnTo>
                    <a:lnTo>
                      <a:pt x="445" y="302"/>
                    </a:lnTo>
                    <a:lnTo>
                      <a:pt x="406" y="403"/>
                    </a:lnTo>
                    <a:lnTo>
                      <a:pt x="366" y="481"/>
                    </a:lnTo>
                    <a:lnTo>
                      <a:pt x="344" y="537"/>
                    </a:lnTo>
                    <a:lnTo>
                      <a:pt x="338" y="554"/>
                    </a:lnTo>
                    <a:lnTo>
                      <a:pt x="327" y="571"/>
                    </a:lnTo>
                    <a:lnTo>
                      <a:pt x="321" y="582"/>
                    </a:lnTo>
                    <a:lnTo>
                      <a:pt x="321" y="588"/>
                    </a:lnTo>
                    <a:lnTo>
                      <a:pt x="316" y="594"/>
                    </a:lnTo>
                    <a:lnTo>
                      <a:pt x="310" y="594"/>
                    </a:lnTo>
                    <a:lnTo>
                      <a:pt x="304" y="588"/>
                    </a:lnTo>
                    <a:lnTo>
                      <a:pt x="299" y="577"/>
                    </a:lnTo>
                    <a:lnTo>
                      <a:pt x="293" y="565"/>
                    </a:lnTo>
                    <a:lnTo>
                      <a:pt x="288" y="549"/>
                    </a:lnTo>
                    <a:lnTo>
                      <a:pt x="96" y="72"/>
                    </a:lnTo>
                    <a:lnTo>
                      <a:pt x="85" y="50"/>
                    </a:lnTo>
                    <a:lnTo>
                      <a:pt x="74" y="33"/>
                    </a:lnTo>
                    <a:lnTo>
                      <a:pt x="62" y="22"/>
                    </a:lnTo>
                    <a:lnTo>
                      <a:pt x="51" y="16"/>
                    </a:lnTo>
                    <a:lnTo>
                      <a:pt x="40" y="11"/>
                    </a:lnTo>
                    <a:lnTo>
                      <a:pt x="29" y="11"/>
                    </a:lnTo>
                    <a:lnTo>
                      <a:pt x="17" y="11"/>
                    </a:lnTo>
                    <a:lnTo>
                      <a:pt x="6" y="11"/>
                    </a:lnTo>
                    <a:lnTo>
                      <a:pt x="6" y="5"/>
                    </a:lnTo>
                    <a:lnTo>
                      <a:pt x="0" y="5"/>
                    </a:lnTo>
                    <a:lnTo>
                      <a:pt x="6" y="0"/>
                    </a:lnTo>
                    <a:lnTo>
                      <a:pt x="12" y="0"/>
                    </a:lnTo>
                    <a:lnTo>
                      <a:pt x="23" y="0"/>
                    </a:lnTo>
                    <a:lnTo>
                      <a:pt x="62" y="0"/>
                    </a:lnTo>
                    <a:lnTo>
                      <a:pt x="96" y="0"/>
                    </a:lnTo>
                    <a:lnTo>
                      <a:pt x="113" y="0"/>
                    </a:lnTo>
                    <a:lnTo>
                      <a:pt x="124" y="0"/>
                    </a:lnTo>
                    <a:lnTo>
                      <a:pt x="141" y="0"/>
                    </a:lnTo>
                    <a:lnTo>
                      <a:pt x="164" y="0"/>
                    </a:lnTo>
                    <a:lnTo>
                      <a:pt x="186" y="0"/>
                    </a:lnTo>
                    <a:lnTo>
                      <a:pt x="198" y="0"/>
                    </a:lnTo>
                    <a:lnTo>
                      <a:pt x="203" y="0"/>
                    </a:lnTo>
                    <a:lnTo>
                      <a:pt x="209" y="5"/>
                    </a:lnTo>
                    <a:lnTo>
                      <a:pt x="203" y="5"/>
                    </a:lnTo>
                    <a:lnTo>
                      <a:pt x="198" y="11"/>
                    </a:lnTo>
                    <a:lnTo>
                      <a:pt x="192" y="11"/>
                    </a:lnTo>
                    <a:lnTo>
                      <a:pt x="181" y="11"/>
                    </a:lnTo>
                    <a:lnTo>
                      <a:pt x="169" y="11"/>
                    </a:lnTo>
                    <a:lnTo>
                      <a:pt x="164" y="16"/>
                    </a:lnTo>
                    <a:lnTo>
                      <a:pt x="158" y="22"/>
                    </a:lnTo>
                    <a:lnTo>
                      <a:pt x="158" y="28"/>
                    </a:lnTo>
                    <a:lnTo>
                      <a:pt x="164" y="39"/>
                    </a:lnTo>
                    <a:lnTo>
                      <a:pt x="164" y="56"/>
                    </a:lnTo>
                    <a:lnTo>
                      <a:pt x="175" y="72"/>
                    </a:lnTo>
                    <a:lnTo>
                      <a:pt x="181" y="95"/>
                    </a:lnTo>
                    <a:lnTo>
                      <a:pt x="333" y="487"/>
                    </a:lnTo>
                    <a:close/>
                  </a:path>
                </a:pathLst>
              </a:custGeom>
              <a:solidFill>
                <a:schemeClr val="tx1"/>
              </a:solidFill>
              <a:ln w="9525">
                <a:noFill/>
                <a:round/>
                <a:headEnd/>
                <a:tailEnd/>
              </a:ln>
            </p:spPr>
            <p:txBody>
              <a:bodyPr>
                <a:prstTxWarp prst="textNoShape">
                  <a:avLst/>
                </a:prstTxWarp>
              </a:bodyPr>
              <a:lstStyle/>
              <a:p>
                <a:endParaRPr lang="en-US"/>
              </a:p>
            </p:txBody>
          </p:sp>
          <p:sp>
            <p:nvSpPr>
              <p:cNvPr id="38" name="Freeform 853"/>
              <p:cNvSpPr>
                <a:spLocks/>
              </p:cNvSpPr>
              <p:nvPr/>
            </p:nvSpPr>
            <p:spPr bwMode="auto">
              <a:xfrm>
                <a:off x="4470" y="18589"/>
                <a:ext cx="344" cy="594"/>
              </a:xfrm>
              <a:custGeom>
                <a:avLst/>
                <a:gdLst/>
                <a:ahLst/>
                <a:cxnLst>
                  <a:cxn ang="0">
                    <a:pos x="68" y="107"/>
                  </a:cxn>
                  <a:cxn ang="0">
                    <a:pos x="62" y="45"/>
                  </a:cxn>
                  <a:cxn ang="0">
                    <a:pos x="29" y="17"/>
                  </a:cxn>
                  <a:cxn ang="0">
                    <a:pos x="6" y="17"/>
                  </a:cxn>
                  <a:cxn ang="0">
                    <a:pos x="12" y="6"/>
                  </a:cxn>
                  <a:cxn ang="0">
                    <a:pos x="68" y="6"/>
                  </a:cxn>
                  <a:cxn ang="0">
                    <a:pos x="96" y="6"/>
                  </a:cxn>
                  <a:cxn ang="0">
                    <a:pos x="209" y="6"/>
                  </a:cxn>
                  <a:cxn ang="0">
                    <a:pos x="299" y="6"/>
                  </a:cxn>
                  <a:cxn ang="0">
                    <a:pos x="321" y="0"/>
                  </a:cxn>
                  <a:cxn ang="0">
                    <a:pos x="321" y="22"/>
                  </a:cxn>
                  <a:cxn ang="0">
                    <a:pos x="316" y="67"/>
                  </a:cxn>
                  <a:cxn ang="0">
                    <a:pos x="310" y="101"/>
                  </a:cxn>
                  <a:cxn ang="0">
                    <a:pos x="305" y="84"/>
                  </a:cxn>
                  <a:cxn ang="0">
                    <a:pos x="293" y="56"/>
                  </a:cxn>
                  <a:cxn ang="0">
                    <a:pos x="265" y="39"/>
                  </a:cxn>
                  <a:cxn ang="0">
                    <a:pos x="186" y="34"/>
                  </a:cxn>
                  <a:cxn ang="0">
                    <a:pos x="130" y="34"/>
                  </a:cxn>
                  <a:cxn ang="0">
                    <a:pos x="130" y="263"/>
                  </a:cxn>
                  <a:cxn ang="0">
                    <a:pos x="198" y="263"/>
                  </a:cxn>
                  <a:cxn ang="0">
                    <a:pos x="276" y="258"/>
                  </a:cxn>
                  <a:cxn ang="0">
                    <a:pos x="305" y="247"/>
                  </a:cxn>
                  <a:cxn ang="0">
                    <a:pos x="310" y="252"/>
                  </a:cxn>
                  <a:cxn ang="0">
                    <a:pos x="305" y="303"/>
                  </a:cxn>
                  <a:cxn ang="0">
                    <a:pos x="305" y="342"/>
                  </a:cxn>
                  <a:cxn ang="0">
                    <a:pos x="293" y="353"/>
                  </a:cxn>
                  <a:cxn ang="0">
                    <a:pos x="288" y="325"/>
                  </a:cxn>
                  <a:cxn ang="0">
                    <a:pos x="276" y="303"/>
                  </a:cxn>
                  <a:cxn ang="0">
                    <a:pos x="214" y="291"/>
                  </a:cxn>
                  <a:cxn ang="0">
                    <a:pos x="130" y="291"/>
                  </a:cxn>
                  <a:cxn ang="0">
                    <a:pos x="130" y="392"/>
                  </a:cxn>
                  <a:cxn ang="0">
                    <a:pos x="130" y="499"/>
                  </a:cxn>
                  <a:cxn ang="0">
                    <a:pos x="175" y="560"/>
                  </a:cxn>
                  <a:cxn ang="0">
                    <a:pos x="260" y="560"/>
                  </a:cxn>
                  <a:cxn ang="0">
                    <a:pos x="310" y="543"/>
                  </a:cxn>
                  <a:cxn ang="0">
                    <a:pos x="333" y="499"/>
                  </a:cxn>
                  <a:cxn ang="0">
                    <a:pos x="344" y="487"/>
                  </a:cxn>
                  <a:cxn ang="0">
                    <a:pos x="344" y="504"/>
                  </a:cxn>
                  <a:cxn ang="0">
                    <a:pos x="338" y="549"/>
                  </a:cxn>
                  <a:cxn ang="0">
                    <a:pos x="327" y="583"/>
                  </a:cxn>
                  <a:cxn ang="0">
                    <a:pos x="293" y="594"/>
                  </a:cxn>
                  <a:cxn ang="0">
                    <a:pos x="124" y="588"/>
                  </a:cxn>
                  <a:cxn ang="0">
                    <a:pos x="85" y="588"/>
                  </a:cxn>
                  <a:cxn ang="0">
                    <a:pos x="34" y="588"/>
                  </a:cxn>
                  <a:cxn ang="0">
                    <a:pos x="12" y="583"/>
                  </a:cxn>
                  <a:cxn ang="0">
                    <a:pos x="40" y="577"/>
                  </a:cxn>
                  <a:cxn ang="0">
                    <a:pos x="57" y="549"/>
                  </a:cxn>
                  <a:cxn ang="0">
                    <a:pos x="68" y="437"/>
                  </a:cxn>
                </a:cxnLst>
                <a:rect l="0" t="0" r="r" b="b"/>
                <a:pathLst>
                  <a:path w="344" h="594">
                    <a:moveTo>
                      <a:pt x="68" y="230"/>
                    </a:moveTo>
                    <a:lnTo>
                      <a:pt x="68" y="157"/>
                    </a:lnTo>
                    <a:lnTo>
                      <a:pt x="68" y="107"/>
                    </a:lnTo>
                    <a:lnTo>
                      <a:pt x="68" y="78"/>
                    </a:lnTo>
                    <a:lnTo>
                      <a:pt x="62" y="62"/>
                    </a:lnTo>
                    <a:lnTo>
                      <a:pt x="62" y="45"/>
                    </a:lnTo>
                    <a:lnTo>
                      <a:pt x="57" y="34"/>
                    </a:lnTo>
                    <a:lnTo>
                      <a:pt x="46" y="22"/>
                    </a:lnTo>
                    <a:lnTo>
                      <a:pt x="29" y="17"/>
                    </a:lnTo>
                    <a:lnTo>
                      <a:pt x="23" y="17"/>
                    </a:lnTo>
                    <a:lnTo>
                      <a:pt x="12" y="17"/>
                    </a:lnTo>
                    <a:lnTo>
                      <a:pt x="6" y="17"/>
                    </a:lnTo>
                    <a:lnTo>
                      <a:pt x="0" y="11"/>
                    </a:lnTo>
                    <a:lnTo>
                      <a:pt x="0" y="6"/>
                    </a:lnTo>
                    <a:lnTo>
                      <a:pt x="12" y="6"/>
                    </a:lnTo>
                    <a:lnTo>
                      <a:pt x="29" y="6"/>
                    </a:lnTo>
                    <a:lnTo>
                      <a:pt x="46" y="6"/>
                    </a:lnTo>
                    <a:lnTo>
                      <a:pt x="68" y="6"/>
                    </a:lnTo>
                    <a:lnTo>
                      <a:pt x="79" y="6"/>
                    </a:lnTo>
                    <a:lnTo>
                      <a:pt x="91" y="6"/>
                    </a:lnTo>
                    <a:lnTo>
                      <a:pt x="96" y="6"/>
                    </a:lnTo>
                    <a:lnTo>
                      <a:pt x="119" y="6"/>
                    </a:lnTo>
                    <a:lnTo>
                      <a:pt x="158" y="6"/>
                    </a:lnTo>
                    <a:lnTo>
                      <a:pt x="209" y="6"/>
                    </a:lnTo>
                    <a:lnTo>
                      <a:pt x="254" y="6"/>
                    </a:lnTo>
                    <a:lnTo>
                      <a:pt x="276" y="6"/>
                    </a:lnTo>
                    <a:lnTo>
                      <a:pt x="299" y="6"/>
                    </a:lnTo>
                    <a:lnTo>
                      <a:pt x="310" y="0"/>
                    </a:lnTo>
                    <a:lnTo>
                      <a:pt x="316" y="0"/>
                    </a:lnTo>
                    <a:lnTo>
                      <a:pt x="321" y="0"/>
                    </a:lnTo>
                    <a:lnTo>
                      <a:pt x="327" y="6"/>
                    </a:lnTo>
                    <a:lnTo>
                      <a:pt x="321" y="11"/>
                    </a:lnTo>
                    <a:lnTo>
                      <a:pt x="321" y="22"/>
                    </a:lnTo>
                    <a:lnTo>
                      <a:pt x="316" y="39"/>
                    </a:lnTo>
                    <a:lnTo>
                      <a:pt x="316" y="50"/>
                    </a:lnTo>
                    <a:lnTo>
                      <a:pt x="316" y="67"/>
                    </a:lnTo>
                    <a:lnTo>
                      <a:pt x="316" y="84"/>
                    </a:lnTo>
                    <a:lnTo>
                      <a:pt x="316" y="90"/>
                    </a:lnTo>
                    <a:lnTo>
                      <a:pt x="310" y="101"/>
                    </a:lnTo>
                    <a:lnTo>
                      <a:pt x="305" y="101"/>
                    </a:lnTo>
                    <a:lnTo>
                      <a:pt x="305" y="90"/>
                    </a:lnTo>
                    <a:lnTo>
                      <a:pt x="305" y="84"/>
                    </a:lnTo>
                    <a:lnTo>
                      <a:pt x="299" y="73"/>
                    </a:lnTo>
                    <a:lnTo>
                      <a:pt x="299" y="62"/>
                    </a:lnTo>
                    <a:lnTo>
                      <a:pt x="293" y="56"/>
                    </a:lnTo>
                    <a:lnTo>
                      <a:pt x="288" y="50"/>
                    </a:lnTo>
                    <a:lnTo>
                      <a:pt x="276" y="45"/>
                    </a:lnTo>
                    <a:lnTo>
                      <a:pt x="265" y="39"/>
                    </a:lnTo>
                    <a:lnTo>
                      <a:pt x="243" y="39"/>
                    </a:lnTo>
                    <a:lnTo>
                      <a:pt x="220" y="34"/>
                    </a:lnTo>
                    <a:lnTo>
                      <a:pt x="186" y="34"/>
                    </a:lnTo>
                    <a:lnTo>
                      <a:pt x="153" y="34"/>
                    </a:lnTo>
                    <a:lnTo>
                      <a:pt x="136" y="34"/>
                    </a:lnTo>
                    <a:lnTo>
                      <a:pt x="130" y="34"/>
                    </a:lnTo>
                    <a:lnTo>
                      <a:pt x="130" y="39"/>
                    </a:lnTo>
                    <a:lnTo>
                      <a:pt x="130" y="258"/>
                    </a:lnTo>
                    <a:lnTo>
                      <a:pt x="130" y="263"/>
                    </a:lnTo>
                    <a:lnTo>
                      <a:pt x="136" y="263"/>
                    </a:lnTo>
                    <a:lnTo>
                      <a:pt x="158" y="263"/>
                    </a:lnTo>
                    <a:lnTo>
                      <a:pt x="198" y="263"/>
                    </a:lnTo>
                    <a:lnTo>
                      <a:pt x="237" y="263"/>
                    </a:lnTo>
                    <a:lnTo>
                      <a:pt x="260" y="263"/>
                    </a:lnTo>
                    <a:lnTo>
                      <a:pt x="276" y="258"/>
                    </a:lnTo>
                    <a:lnTo>
                      <a:pt x="288" y="258"/>
                    </a:lnTo>
                    <a:lnTo>
                      <a:pt x="299" y="252"/>
                    </a:lnTo>
                    <a:lnTo>
                      <a:pt x="305" y="247"/>
                    </a:lnTo>
                    <a:lnTo>
                      <a:pt x="310" y="241"/>
                    </a:lnTo>
                    <a:lnTo>
                      <a:pt x="310" y="247"/>
                    </a:lnTo>
                    <a:lnTo>
                      <a:pt x="310" y="252"/>
                    </a:lnTo>
                    <a:lnTo>
                      <a:pt x="310" y="269"/>
                    </a:lnTo>
                    <a:lnTo>
                      <a:pt x="305" y="291"/>
                    </a:lnTo>
                    <a:lnTo>
                      <a:pt x="305" y="303"/>
                    </a:lnTo>
                    <a:lnTo>
                      <a:pt x="305" y="319"/>
                    </a:lnTo>
                    <a:lnTo>
                      <a:pt x="305" y="331"/>
                    </a:lnTo>
                    <a:lnTo>
                      <a:pt x="305" y="342"/>
                    </a:lnTo>
                    <a:lnTo>
                      <a:pt x="305" y="347"/>
                    </a:lnTo>
                    <a:lnTo>
                      <a:pt x="299" y="353"/>
                    </a:lnTo>
                    <a:lnTo>
                      <a:pt x="293" y="353"/>
                    </a:lnTo>
                    <a:lnTo>
                      <a:pt x="293" y="347"/>
                    </a:lnTo>
                    <a:lnTo>
                      <a:pt x="293" y="336"/>
                    </a:lnTo>
                    <a:lnTo>
                      <a:pt x="288" y="325"/>
                    </a:lnTo>
                    <a:lnTo>
                      <a:pt x="288" y="314"/>
                    </a:lnTo>
                    <a:lnTo>
                      <a:pt x="282" y="308"/>
                    </a:lnTo>
                    <a:lnTo>
                      <a:pt x="276" y="303"/>
                    </a:lnTo>
                    <a:lnTo>
                      <a:pt x="265" y="297"/>
                    </a:lnTo>
                    <a:lnTo>
                      <a:pt x="248" y="297"/>
                    </a:lnTo>
                    <a:lnTo>
                      <a:pt x="214" y="291"/>
                    </a:lnTo>
                    <a:lnTo>
                      <a:pt x="169" y="291"/>
                    </a:lnTo>
                    <a:lnTo>
                      <a:pt x="136" y="291"/>
                    </a:lnTo>
                    <a:lnTo>
                      <a:pt x="130" y="291"/>
                    </a:lnTo>
                    <a:lnTo>
                      <a:pt x="130" y="297"/>
                    </a:lnTo>
                    <a:lnTo>
                      <a:pt x="130" y="364"/>
                    </a:lnTo>
                    <a:lnTo>
                      <a:pt x="130" y="392"/>
                    </a:lnTo>
                    <a:lnTo>
                      <a:pt x="130" y="437"/>
                    </a:lnTo>
                    <a:lnTo>
                      <a:pt x="130" y="476"/>
                    </a:lnTo>
                    <a:lnTo>
                      <a:pt x="130" y="499"/>
                    </a:lnTo>
                    <a:lnTo>
                      <a:pt x="136" y="532"/>
                    </a:lnTo>
                    <a:lnTo>
                      <a:pt x="147" y="549"/>
                    </a:lnTo>
                    <a:lnTo>
                      <a:pt x="175" y="560"/>
                    </a:lnTo>
                    <a:lnTo>
                      <a:pt x="220" y="560"/>
                    </a:lnTo>
                    <a:lnTo>
                      <a:pt x="237" y="560"/>
                    </a:lnTo>
                    <a:lnTo>
                      <a:pt x="260" y="560"/>
                    </a:lnTo>
                    <a:lnTo>
                      <a:pt x="276" y="555"/>
                    </a:lnTo>
                    <a:lnTo>
                      <a:pt x="299" y="555"/>
                    </a:lnTo>
                    <a:lnTo>
                      <a:pt x="310" y="543"/>
                    </a:lnTo>
                    <a:lnTo>
                      <a:pt x="321" y="532"/>
                    </a:lnTo>
                    <a:lnTo>
                      <a:pt x="327" y="515"/>
                    </a:lnTo>
                    <a:lnTo>
                      <a:pt x="333" y="499"/>
                    </a:lnTo>
                    <a:lnTo>
                      <a:pt x="333" y="487"/>
                    </a:lnTo>
                    <a:lnTo>
                      <a:pt x="338" y="487"/>
                    </a:lnTo>
                    <a:lnTo>
                      <a:pt x="344" y="487"/>
                    </a:lnTo>
                    <a:lnTo>
                      <a:pt x="344" y="493"/>
                    </a:lnTo>
                    <a:lnTo>
                      <a:pt x="344" y="499"/>
                    </a:lnTo>
                    <a:lnTo>
                      <a:pt x="344" y="504"/>
                    </a:lnTo>
                    <a:lnTo>
                      <a:pt x="344" y="515"/>
                    </a:lnTo>
                    <a:lnTo>
                      <a:pt x="338" y="532"/>
                    </a:lnTo>
                    <a:lnTo>
                      <a:pt x="338" y="549"/>
                    </a:lnTo>
                    <a:lnTo>
                      <a:pt x="333" y="560"/>
                    </a:lnTo>
                    <a:lnTo>
                      <a:pt x="333" y="571"/>
                    </a:lnTo>
                    <a:lnTo>
                      <a:pt x="327" y="583"/>
                    </a:lnTo>
                    <a:lnTo>
                      <a:pt x="321" y="588"/>
                    </a:lnTo>
                    <a:lnTo>
                      <a:pt x="310" y="594"/>
                    </a:lnTo>
                    <a:lnTo>
                      <a:pt x="293" y="594"/>
                    </a:lnTo>
                    <a:lnTo>
                      <a:pt x="214" y="594"/>
                    </a:lnTo>
                    <a:lnTo>
                      <a:pt x="158" y="588"/>
                    </a:lnTo>
                    <a:lnTo>
                      <a:pt x="124" y="588"/>
                    </a:lnTo>
                    <a:lnTo>
                      <a:pt x="96" y="588"/>
                    </a:lnTo>
                    <a:lnTo>
                      <a:pt x="91" y="588"/>
                    </a:lnTo>
                    <a:lnTo>
                      <a:pt x="85" y="588"/>
                    </a:lnTo>
                    <a:lnTo>
                      <a:pt x="68" y="588"/>
                    </a:lnTo>
                    <a:lnTo>
                      <a:pt x="51" y="588"/>
                    </a:lnTo>
                    <a:lnTo>
                      <a:pt x="34" y="588"/>
                    </a:lnTo>
                    <a:lnTo>
                      <a:pt x="23" y="588"/>
                    </a:lnTo>
                    <a:lnTo>
                      <a:pt x="12" y="588"/>
                    </a:lnTo>
                    <a:lnTo>
                      <a:pt x="12" y="583"/>
                    </a:lnTo>
                    <a:lnTo>
                      <a:pt x="17" y="577"/>
                    </a:lnTo>
                    <a:lnTo>
                      <a:pt x="29" y="577"/>
                    </a:lnTo>
                    <a:lnTo>
                      <a:pt x="40" y="577"/>
                    </a:lnTo>
                    <a:lnTo>
                      <a:pt x="51" y="571"/>
                    </a:lnTo>
                    <a:lnTo>
                      <a:pt x="57" y="560"/>
                    </a:lnTo>
                    <a:lnTo>
                      <a:pt x="57" y="549"/>
                    </a:lnTo>
                    <a:lnTo>
                      <a:pt x="62" y="532"/>
                    </a:lnTo>
                    <a:lnTo>
                      <a:pt x="62" y="493"/>
                    </a:lnTo>
                    <a:lnTo>
                      <a:pt x="68" y="437"/>
                    </a:lnTo>
                    <a:lnTo>
                      <a:pt x="68" y="364"/>
                    </a:lnTo>
                    <a:lnTo>
                      <a:pt x="68" y="230"/>
                    </a:lnTo>
                    <a:close/>
                  </a:path>
                </a:pathLst>
              </a:custGeom>
              <a:solidFill>
                <a:schemeClr val="tx1"/>
              </a:solidFill>
              <a:ln w="9525">
                <a:noFill/>
                <a:round/>
                <a:headEnd/>
                <a:tailEnd/>
              </a:ln>
            </p:spPr>
            <p:txBody>
              <a:bodyPr>
                <a:prstTxWarp prst="textNoShape">
                  <a:avLst/>
                </a:prstTxWarp>
              </a:bodyPr>
              <a:lstStyle/>
              <a:p>
                <a:endParaRPr lang="en-US"/>
              </a:p>
            </p:txBody>
          </p:sp>
          <p:sp>
            <p:nvSpPr>
              <p:cNvPr id="39" name="Freeform 854"/>
              <p:cNvSpPr>
                <a:spLocks/>
              </p:cNvSpPr>
              <p:nvPr/>
            </p:nvSpPr>
            <p:spPr bwMode="auto">
              <a:xfrm>
                <a:off x="5000" y="18595"/>
                <a:ext cx="591" cy="582"/>
              </a:xfrm>
              <a:custGeom>
                <a:avLst/>
                <a:gdLst/>
                <a:ahLst/>
                <a:cxnLst>
                  <a:cxn ang="0">
                    <a:pos x="135" y="33"/>
                  </a:cxn>
                  <a:cxn ang="0">
                    <a:pos x="152" y="28"/>
                  </a:cxn>
                  <a:cxn ang="0">
                    <a:pos x="191" y="22"/>
                  </a:cxn>
                  <a:cxn ang="0">
                    <a:pos x="287" y="61"/>
                  </a:cxn>
                  <a:cxn ang="0">
                    <a:pos x="326" y="179"/>
                  </a:cxn>
                  <a:cxn ang="0">
                    <a:pos x="304" y="269"/>
                  </a:cxn>
                  <a:cxn ang="0">
                    <a:pos x="259" y="308"/>
                  </a:cxn>
                  <a:cxn ang="0">
                    <a:pos x="219" y="313"/>
                  </a:cxn>
                  <a:cxn ang="0">
                    <a:pos x="169" y="308"/>
                  </a:cxn>
                  <a:cxn ang="0">
                    <a:pos x="141" y="297"/>
                  </a:cxn>
                  <a:cxn ang="0">
                    <a:pos x="135" y="291"/>
                  </a:cxn>
                  <a:cxn ang="0">
                    <a:pos x="67" y="358"/>
                  </a:cxn>
                  <a:cxn ang="0">
                    <a:pos x="67" y="487"/>
                  </a:cxn>
                  <a:cxn ang="0">
                    <a:pos x="62" y="543"/>
                  </a:cxn>
                  <a:cxn ang="0">
                    <a:pos x="51" y="565"/>
                  </a:cxn>
                  <a:cxn ang="0">
                    <a:pos x="34" y="571"/>
                  </a:cxn>
                  <a:cxn ang="0">
                    <a:pos x="17" y="577"/>
                  </a:cxn>
                  <a:cxn ang="0">
                    <a:pos x="28" y="582"/>
                  </a:cxn>
                  <a:cxn ang="0">
                    <a:pos x="56" y="582"/>
                  </a:cxn>
                  <a:cxn ang="0">
                    <a:pos x="84" y="582"/>
                  </a:cxn>
                  <a:cxn ang="0">
                    <a:pos x="101" y="582"/>
                  </a:cxn>
                  <a:cxn ang="0">
                    <a:pos x="152" y="582"/>
                  </a:cxn>
                  <a:cxn ang="0">
                    <a:pos x="203" y="582"/>
                  </a:cxn>
                  <a:cxn ang="0">
                    <a:pos x="203" y="571"/>
                  </a:cxn>
                  <a:cxn ang="0">
                    <a:pos x="180" y="571"/>
                  </a:cxn>
                  <a:cxn ang="0">
                    <a:pos x="158" y="565"/>
                  </a:cxn>
                  <a:cxn ang="0">
                    <a:pos x="141" y="549"/>
                  </a:cxn>
                  <a:cxn ang="0">
                    <a:pos x="135" y="526"/>
                  </a:cxn>
                  <a:cxn ang="0">
                    <a:pos x="135" y="431"/>
                  </a:cxn>
                  <a:cxn ang="0">
                    <a:pos x="135" y="341"/>
                  </a:cxn>
                  <a:cxn ang="0">
                    <a:pos x="141" y="336"/>
                  </a:cxn>
                  <a:cxn ang="0">
                    <a:pos x="242" y="336"/>
                  </a:cxn>
                  <a:cxn ang="0">
                    <a:pos x="265" y="369"/>
                  </a:cxn>
                  <a:cxn ang="0">
                    <a:pos x="326" y="453"/>
                  </a:cxn>
                  <a:cxn ang="0">
                    <a:pos x="400" y="543"/>
                  </a:cxn>
                  <a:cxn ang="0">
                    <a:pos x="450" y="577"/>
                  </a:cxn>
                  <a:cxn ang="0">
                    <a:pos x="490" y="582"/>
                  </a:cxn>
                  <a:cxn ang="0">
                    <a:pos x="574" y="582"/>
                  </a:cxn>
                  <a:cxn ang="0">
                    <a:pos x="591" y="582"/>
                  </a:cxn>
                  <a:cxn ang="0">
                    <a:pos x="585" y="571"/>
                  </a:cxn>
                  <a:cxn ang="0">
                    <a:pos x="552" y="571"/>
                  </a:cxn>
                  <a:cxn ang="0">
                    <a:pos x="495" y="549"/>
                  </a:cxn>
                  <a:cxn ang="0">
                    <a:pos x="383" y="425"/>
                  </a:cxn>
                  <a:cxn ang="0">
                    <a:pos x="355" y="252"/>
                  </a:cxn>
                  <a:cxn ang="0">
                    <a:pos x="388" y="140"/>
                  </a:cxn>
                  <a:cxn ang="0">
                    <a:pos x="360" y="56"/>
                  </a:cxn>
                  <a:cxn ang="0">
                    <a:pos x="293" y="11"/>
                  </a:cxn>
                  <a:cxn ang="0">
                    <a:pos x="197" y="0"/>
                  </a:cxn>
                  <a:cxn ang="0">
                    <a:pos x="124" y="0"/>
                  </a:cxn>
                  <a:cxn ang="0">
                    <a:pos x="96" y="0"/>
                  </a:cxn>
                  <a:cxn ang="0">
                    <a:pos x="73" y="0"/>
                  </a:cxn>
                  <a:cxn ang="0">
                    <a:pos x="34" y="0"/>
                  </a:cxn>
                  <a:cxn ang="0">
                    <a:pos x="5" y="0"/>
                  </a:cxn>
                  <a:cxn ang="0">
                    <a:pos x="5" y="5"/>
                  </a:cxn>
                  <a:cxn ang="0">
                    <a:pos x="17" y="11"/>
                  </a:cxn>
                  <a:cxn ang="0">
                    <a:pos x="34" y="11"/>
                  </a:cxn>
                  <a:cxn ang="0">
                    <a:pos x="62" y="28"/>
                  </a:cxn>
                  <a:cxn ang="0">
                    <a:pos x="67" y="56"/>
                  </a:cxn>
                  <a:cxn ang="0">
                    <a:pos x="67" y="101"/>
                  </a:cxn>
                  <a:cxn ang="0">
                    <a:pos x="67" y="224"/>
                  </a:cxn>
                  <a:cxn ang="0">
                    <a:pos x="135" y="39"/>
                  </a:cxn>
                </a:cxnLst>
                <a:rect l="0" t="0" r="r" b="b"/>
                <a:pathLst>
                  <a:path w="591" h="582">
                    <a:moveTo>
                      <a:pt x="135" y="39"/>
                    </a:moveTo>
                    <a:lnTo>
                      <a:pt x="135" y="33"/>
                    </a:lnTo>
                    <a:lnTo>
                      <a:pt x="141" y="28"/>
                    </a:lnTo>
                    <a:lnTo>
                      <a:pt x="152" y="28"/>
                    </a:lnTo>
                    <a:lnTo>
                      <a:pt x="169" y="22"/>
                    </a:lnTo>
                    <a:lnTo>
                      <a:pt x="191" y="22"/>
                    </a:lnTo>
                    <a:lnTo>
                      <a:pt x="248" y="33"/>
                    </a:lnTo>
                    <a:lnTo>
                      <a:pt x="287" y="61"/>
                    </a:lnTo>
                    <a:lnTo>
                      <a:pt x="315" y="112"/>
                    </a:lnTo>
                    <a:lnTo>
                      <a:pt x="326" y="179"/>
                    </a:lnTo>
                    <a:lnTo>
                      <a:pt x="321" y="229"/>
                    </a:lnTo>
                    <a:lnTo>
                      <a:pt x="304" y="269"/>
                    </a:lnTo>
                    <a:lnTo>
                      <a:pt x="276" y="297"/>
                    </a:lnTo>
                    <a:lnTo>
                      <a:pt x="259" y="308"/>
                    </a:lnTo>
                    <a:lnTo>
                      <a:pt x="236" y="313"/>
                    </a:lnTo>
                    <a:lnTo>
                      <a:pt x="219" y="313"/>
                    </a:lnTo>
                    <a:lnTo>
                      <a:pt x="191" y="313"/>
                    </a:lnTo>
                    <a:lnTo>
                      <a:pt x="169" y="308"/>
                    </a:lnTo>
                    <a:lnTo>
                      <a:pt x="152" y="302"/>
                    </a:lnTo>
                    <a:lnTo>
                      <a:pt x="141" y="297"/>
                    </a:lnTo>
                    <a:lnTo>
                      <a:pt x="135" y="297"/>
                    </a:lnTo>
                    <a:lnTo>
                      <a:pt x="135" y="291"/>
                    </a:lnTo>
                    <a:lnTo>
                      <a:pt x="135" y="39"/>
                    </a:lnTo>
                    <a:lnTo>
                      <a:pt x="67" y="358"/>
                    </a:lnTo>
                    <a:lnTo>
                      <a:pt x="67" y="431"/>
                    </a:lnTo>
                    <a:lnTo>
                      <a:pt x="67" y="487"/>
                    </a:lnTo>
                    <a:lnTo>
                      <a:pt x="67" y="526"/>
                    </a:lnTo>
                    <a:lnTo>
                      <a:pt x="62" y="543"/>
                    </a:lnTo>
                    <a:lnTo>
                      <a:pt x="62" y="554"/>
                    </a:lnTo>
                    <a:lnTo>
                      <a:pt x="51" y="565"/>
                    </a:lnTo>
                    <a:lnTo>
                      <a:pt x="45" y="571"/>
                    </a:lnTo>
                    <a:lnTo>
                      <a:pt x="34" y="571"/>
                    </a:lnTo>
                    <a:lnTo>
                      <a:pt x="22" y="571"/>
                    </a:lnTo>
                    <a:lnTo>
                      <a:pt x="17" y="577"/>
                    </a:lnTo>
                    <a:lnTo>
                      <a:pt x="17" y="582"/>
                    </a:lnTo>
                    <a:lnTo>
                      <a:pt x="28" y="582"/>
                    </a:lnTo>
                    <a:lnTo>
                      <a:pt x="39" y="582"/>
                    </a:lnTo>
                    <a:lnTo>
                      <a:pt x="56" y="582"/>
                    </a:lnTo>
                    <a:lnTo>
                      <a:pt x="73" y="582"/>
                    </a:lnTo>
                    <a:lnTo>
                      <a:pt x="84" y="582"/>
                    </a:lnTo>
                    <a:lnTo>
                      <a:pt x="96" y="582"/>
                    </a:lnTo>
                    <a:lnTo>
                      <a:pt x="101" y="582"/>
                    </a:lnTo>
                    <a:lnTo>
                      <a:pt x="118" y="582"/>
                    </a:lnTo>
                    <a:lnTo>
                      <a:pt x="152" y="582"/>
                    </a:lnTo>
                    <a:lnTo>
                      <a:pt x="197" y="582"/>
                    </a:lnTo>
                    <a:lnTo>
                      <a:pt x="203" y="582"/>
                    </a:lnTo>
                    <a:lnTo>
                      <a:pt x="208" y="577"/>
                    </a:lnTo>
                    <a:lnTo>
                      <a:pt x="203" y="571"/>
                    </a:lnTo>
                    <a:lnTo>
                      <a:pt x="191" y="571"/>
                    </a:lnTo>
                    <a:lnTo>
                      <a:pt x="180" y="571"/>
                    </a:lnTo>
                    <a:lnTo>
                      <a:pt x="169" y="571"/>
                    </a:lnTo>
                    <a:lnTo>
                      <a:pt x="158" y="565"/>
                    </a:lnTo>
                    <a:lnTo>
                      <a:pt x="146" y="560"/>
                    </a:lnTo>
                    <a:lnTo>
                      <a:pt x="141" y="549"/>
                    </a:lnTo>
                    <a:lnTo>
                      <a:pt x="141" y="537"/>
                    </a:lnTo>
                    <a:lnTo>
                      <a:pt x="135" y="526"/>
                    </a:lnTo>
                    <a:lnTo>
                      <a:pt x="135" y="487"/>
                    </a:lnTo>
                    <a:lnTo>
                      <a:pt x="135" y="431"/>
                    </a:lnTo>
                    <a:lnTo>
                      <a:pt x="135" y="358"/>
                    </a:lnTo>
                    <a:lnTo>
                      <a:pt x="135" y="341"/>
                    </a:lnTo>
                    <a:lnTo>
                      <a:pt x="135" y="336"/>
                    </a:lnTo>
                    <a:lnTo>
                      <a:pt x="141" y="336"/>
                    </a:lnTo>
                    <a:lnTo>
                      <a:pt x="236" y="336"/>
                    </a:lnTo>
                    <a:lnTo>
                      <a:pt x="242" y="336"/>
                    </a:lnTo>
                    <a:lnTo>
                      <a:pt x="242" y="341"/>
                    </a:lnTo>
                    <a:lnTo>
                      <a:pt x="265" y="369"/>
                    </a:lnTo>
                    <a:lnTo>
                      <a:pt x="298" y="409"/>
                    </a:lnTo>
                    <a:lnTo>
                      <a:pt x="326" y="453"/>
                    </a:lnTo>
                    <a:lnTo>
                      <a:pt x="366" y="504"/>
                    </a:lnTo>
                    <a:lnTo>
                      <a:pt x="400" y="543"/>
                    </a:lnTo>
                    <a:lnTo>
                      <a:pt x="433" y="571"/>
                    </a:lnTo>
                    <a:lnTo>
                      <a:pt x="450" y="577"/>
                    </a:lnTo>
                    <a:lnTo>
                      <a:pt x="467" y="582"/>
                    </a:lnTo>
                    <a:lnTo>
                      <a:pt x="490" y="582"/>
                    </a:lnTo>
                    <a:lnTo>
                      <a:pt x="518" y="582"/>
                    </a:lnTo>
                    <a:lnTo>
                      <a:pt x="574" y="582"/>
                    </a:lnTo>
                    <a:lnTo>
                      <a:pt x="585" y="582"/>
                    </a:lnTo>
                    <a:lnTo>
                      <a:pt x="591" y="582"/>
                    </a:lnTo>
                    <a:lnTo>
                      <a:pt x="591" y="577"/>
                    </a:lnTo>
                    <a:lnTo>
                      <a:pt x="585" y="571"/>
                    </a:lnTo>
                    <a:lnTo>
                      <a:pt x="574" y="571"/>
                    </a:lnTo>
                    <a:lnTo>
                      <a:pt x="552" y="571"/>
                    </a:lnTo>
                    <a:lnTo>
                      <a:pt x="529" y="565"/>
                    </a:lnTo>
                    <a:lnTo>
                      <a:pt x="495" y="549"/>
                    </a:lnTo>
                    <a:lnTo>
                      <a:pt x="456" y="515"/>
                    </a:lnTo>
                    <a:lnTo>
                      <a:pt x="383" y="425"/>
                    </a:lnTo>
                    <a:lnTo>
                      <a:pt x="298" y="319"/>
                    </a:lnTo>
                    <a:lnTo>
                      <a:pt x="355" y="252"/>
                    </a:lnTo>
                    <a:lnTo>
                      <a:pt x="383" y="196"/>
                    </a:lnTo>
                    <a:lnTo>
                      <a:pt x="388" y="140"/>
                    </a:lnTo>
                    <a:lnTo>
                      <a:pt x="383" y="89"/>
                    </a:lnTo>
                    <a:lnTo>
                      <a:pt x="360" y="56"/>
                    </a:lnTo>
                    <a:lnTo>
                      <a:pt x="338" y="33"/>
                    </a:lnTo>
                    <a:lnTo>
                      <a:pt x="293" y="11"/>
                    </a:lnTo>
                    <a:lnTo>
                      <a:pt x="242" y="0"/>
                    </a:lnTo>
                    <a:lnTo>
                      <a:pt x="197" y="0"/>
                    </a:lnTo>
                    <a:lnTo>
                      <a:pt x="163" y="0"/>
                    </a:lnTo>
                    <a:lnTo>
                      <a:pt x="124" y="0"/>
                    </a:lnTo>
                    <a:lnTo>
                      <a:pt x="101" y="0"/>
                    </a:lnTo>
                    <a:lnTo>
                      <a:pt x="96" y="0"/>
                    </a:lnTo>
                    <a:lnTo>
                      <a:pt x="84" y="0"/>
                    </a:lnTo>
                    <a:lnTo>
                      <a:pt x="73" y="0"/>
                    </a:lnTo>
                    <a:lnTo>
                      <a:pt x="51" y="0"/>
                    </a:lnTo>
                    <a:lnTo>
                      <a:pt x="34" y="0"/>
                    </a:lnTo>
                    <a:lnTo>
                      <a:pt x="17" y="0"/>
                    </a:lnTo>
                    <a:lnTo>
                      <a:pt x="5" y="0"/>
                    </a:lnTo>
                    <a:lnTo>
                      <a:pt x="0" y="5"/>
                    </a:lnTo>
                    <a:lnTo>
                      <a:pt x="5" y="5"/>
                    </a:lnTo>
                    <a:lnTo>
                      <a:pt x="11" y="11"/>
                    </a:lnTo>
                    <a:lnTo>
                      <a:pt x="17" y="11"/>
                    </a:lnTo>
                    <a:lnTo>
                      <a:pt x="28" y="11"/>
                    </a:lnTo>
                    <a:lnTo>
                      <a:pt x="34" y="11"/>
                    </a:lnTo>
                    <a:lnTo>
                      <a:pt x="51" y="16"/>
                    </a:lnTo>
                    <a:lnTo>
                      <a:pt x="62" y="28"/>
                    </a:lnTo>
                    <a:lnTo>
                      <a:pt x="67" y="39"/>
                    </a:lnTo>
                    <a:lnTo>
                      <a:pt x="67" y="56"/>
                    </a:lnTo>
                    <a:lnTo>
                      <a:pt x="67" y="72"/>
                    </a:lnTo>
                    <a:lnTo>
                      <a:pt x="67" y="101"/>
                    </a:lnTo>
                    <a:lnTo>
                      <a:pt x="67" y="151"/>
                    </a:lnTo>
                    <a:lnTo>
                      <a:pt x="67" y="224"/>
                    </a:lnTo>
                    <a:lnTo>
                      <a:pt x="67" y="358"/>
                    </a:lnTo>
                    <a:lnTo>
                      <a:pt x="135" y="39"/>
                    </a:lnTo>
                    <a:close/>
                  </a:path>
                </a:pathLst>
              </a:custGeom>
              <a:solidFill>
                <a:schemeClr val="tx1"/>
              </a:solidFill>
              <a:ln w="9525">
                <a:noFill/>
                <a:round/>
                <a:headEnd/>
                <a:tailEnd/>
              </a:ln>
            </p:spPr>
            <p:txBody>
              <a:bodyPr>
                <a:prstTxWarp prst="textNoShape">
                  <a:avLst/>
                </a:prstTxWarp>
              </a:bodyPr>
              <a:lstStyle/>
              <a:p>
                <a:endParaRPr lang="en-US"/>
              </a:p>
            </p:txBody>
          </p:sp>
          <p:sp>
            <p:nvSpPr>
              <p:cNvPr id="40" name="Freeform 855"/>
              <p:cNvSpPr>
                <a:spLocks/>
              </p:cNvSpPr>
              <p:nvPr/>
            </p:nvSpPr>
            <p:spPr bwMode="auto">
              <a:xfrm>
                <a:off x="5647" y="18583"/>
                <a:ext cx="299" cy="606"/>
              </a:xfrm>
              <a:custGeom>
                <a:avLst/>
                <a:gdLst/>
                <a:ahLst/>
                <a:cxnLst>
                  <a:cxn ang="0">
                    <a:pos x="6" y="583"/>
                  </a:cxn>
                  <a:cxn ang="0">
                    <a:pos x="0" y="566"/>
                  </a:cxn>
                  <a:cxn ang="0">
                    <a:pos x="0" y="527"/>
                  </a:cxn>
                  <a:cxn ang="0">
                    <a:pos x="0" y="488"/>
                  </a:cxn>
                  <a:cxn ang="0">
                    <a:pos x="6" y="465"/>
                  </a:cxn>
                  <a:cxn ang="0">
                    <a:pos x="12" y="465"/>
                  </a:cxn>
                  <a:cxn ang="0">
                    <a:pos x="17" y="482"/>
                  </a:cxn>
                  <a:cxn ang="0">
                    <a:pos x="34" y="533"/>
                  </a:cxn>
                  <a:cxn ang="0">
                    <a:pos x="96" y="572"/>
                  </a:cxn>
                  <a:cxn ang="0">
                    <a:pos x="181" y="566"/>
                  </a:cxn>
                  <a:cxn ang="0">
                    <a:pos x="237" y="510"/>
                  </a:cxn>
                  <a:cxn ang="0">
                    <a:pos x="237" y="437"/>
                  </a:cxn>
                  <a:cxn ang="0">
                    <a:pos x="198" y="370"/>
                  </a:cxn>
                  <a:cxn ang="0">
                    <a:pos x="119" y="309"/>
                  </a:cxn>
                  <a:cxn ang="0">
                    <a:pos x="40" y="219"/>
                  </a:cxn>
                  <a:cxn ang="0">
                    <a:pos x="17" y="141"/>
                  </a:cxn>
                  <a:cxn ang="0">
                    <a:pos x="62" y="40"/>
                  </a:cxn>
                  <a:cxn ang="0">
                    <a:pos x="181" y="0"/>
                  </a:cxn>
                  <a:cxn ang="0">
                    <a:pos x="231" y="0"/>
                  </a:cxn>
                  <a:cxn ang="0">
                    <a:pos x="265" y="12"/>
                  </a:cxn>
                  <a:cxn ang="0">
                    <a:pos x="276" y="12"/>
                  </a:cxn>
                  <a:cxn ang="0">
                    <a:pos x="288" y="17"/>
                  </a:cxn>
                  <a:cxn ang="0">
                    <a:pos x="288" y="34"/>
                  </a:cxn>
                  <a:cxn ang="0">
                    <a:pos x="282" y="68"/>
                  </a:cxn>
                  <a:cxn ang="0">
                    <a:pos x="282" y="107"/>
                  </a:cxn>
                  <a:cxn ang="0">
                    <a:pos x="276" y="118"/>
                  </a:cxn>
                  <a:cxn ang="0">
                    <a:pos x="271" y="113"/>
                  </a:cxn>
                  <a:cxn ang="0">
                    <a:pos x="271" y="96"/>
                  </a:cxn>
                  <a:cxn ang="0">
                    <a:pos x="259" y="68"/>
                  </a:cxn>
                  <a:cxn ang="0">
                    <a:pos x="237" y="45"/>
                  </a:cxn>
                  <a:cxn ang="0">
                    <a:pos x="164" y="28"/>
                  </a:cxn>
                  <a:cxn ang="0">
                    <a:pos x="79" y="68"/>
                  </a:cxn>
                  <a:cxn ang="0">
                    <a:pos x="74" y="146"/>
                  </a:cxn>
                  <a:cxn ang="0">
                    <a:pos x="119" y="208"/>
                  </a:cxn>
                  <a:cxn ang="0">
                    <a:pos x="186" y="264"/>
                  </a:cxn>
                  <a:cxn ang="0">
                    <a:pos x="276" y="359"/>
                  </a:cxn>
                  <a:cxn ang="0">
                    <a:pos x="299" y="443"/>
                  </a:cxn>
                  <a:cxn ang="0">
                    <a:pos x="276" y="533"/>
                  </a:cxn>
                  <a:cxn ang="0">
                    <a:pos x="175" y="600"/>
                  </a:cxn>
                  <a:cxn ang="0">
                    <a:pos x="62" y="600"/>
                  </a:cxn>
                </a:cxnLst>
                <a:rect l="0" t="0" r="r" b="b"/>
                <a:pathLst>
                  <a:path w="299" h="606">
                    <a:moveTo>
                      <a:pt x="12" y="583"/>
                    </a:moveTo>
                    <a:lnTo>
                      <a:pt x="6" y="583"/>
                    </a:lnTo>
                    <a:lnTo>
                      <a:pt x="0" y="577"/>
                    </a:lnTo>
                    <a:lnTo>
                      <a:pt x="0" y="566"/>
                    </a:lnTo>
                    <a:lnTo>
                      <a:pt x="0" y="555"/>
                    </a:lnTo>
                    <a:lnTo>
                      <a:pt x="0" y="527"/>
                    </a:lnTo>
                    <a:lnTo>
                      <a:pt x="0" y="505"/>
                    </a:lnTo>
                    <a:lnTo>
                      <a:pt x="0" y="488"/>
                    </a:lnTo>
                    <a:lnTo>
                      <a:pt x="6" y="477"/>
                    </a:lnTo>
                    <a:lnTo>
                      <a:pt x="6" y="465"/>
                    </a:lnTo>
                    <a:lnTo>
                      <a:pt x="12" y="460"/>
                    </a:lnTo>
                    <a:lnTo>
                      <a:pt x="12" y="465"/>
                    </a:lnTo>
                    <a:lnTo>
                      <a:pt x="17" y="471"/>
                    </a:lnTo>
                    <a:lnTo>
                      <a:pt x="17" y="482"/>
                    </a:lnTo>
                    <a:lnTo>
                      <a:pt x="17" y="499"/>
                    </a:lnTo>
                    <a:lnTo>
                      <a:pt x="34" y="533"/>
                    </a:lnTo>
                    <a:lnTo>
                      <a:pt x="62" y="561"/>
                    </a:lnTo>
                    <a:lnTo>
                      <a:pt x="96" y="572"/>
                    </a:lnTo>
                    <a:lnTo>
                      <a:pt x="130" y="577"/>
                    </a:lnTo>
                    <a:lnTo>
                      <a:pt x="181" y="566"/>
                    </a:lnTo>
                    <a:lnTo>
                      <a:pt x="214" y="544"/>
                    </a:lnTo>
                    <a:lnTo>
                      <a:pt x="237" y="510"/>
                    </a:lnTo>
                    <a:lnTo>
                      <a:pt x="243" y="477"/>
                    </a:lnTo>
                    <a:lnTo>
                      <a:pt x="237" y="437"/>
                    </a:lnTo>
                    <a:lnTo>
                      <a:pt x="226" y="404"/>
                    </a:lnTo>
                    <a:lnTo>
                      <a:pt x="198" y="370"/>
                    </a:lnTo>
                    <a:lnTo>
                      <a:pt x="152" y="337"/>
                    </a:lnTo>
                    <a:lnTo>
                      <a:pt x="119" y="309"/>
                    </a:lnTo>
                    <a:lnTo>
                      <a:pt x="68" y="258"/>
                    </a:lnTo>
                    <a:lnTo>
                      <a:pt x="40" y="219"/>
                    </a:lnTo>
                    <a:lnTo>
                      <a:pt x="23" y="180"/>
                    </a:lnTo>
                    <a:lnTo>
                      <a:pt x="17" y="141"/>
                    </a:lnTo>
                    <a:lnTo>
                      <a:pt x="29" y="84"/>
                    </a:lnTo>
                    <a:lnTo>
                      <a:pt x="62" y="40"/>
                    </a:lnTo>
                    <a:lnTo>
                      <a:pt x="113" y="12"/>
                    </a:lnTo>
                    <a:lnTo>
                      <a:pt x="181" y="0"/>
                    </a:lnTo>
                    <a:lnTo>
                      <a:pt x="209" y="0"/>
                    </a:lnTo>
                    <a:lnTo>
                      <a:pt x="231" y="0"/>
                    </a:lnTo>
                    <a:lnTo>
                      <a:pt x="254" y="6"/>
                    </a:lnTo>
                    <a:lnTo>
                      <a:pt x="265" y="12"/>
                    </a:lnTo>
                    <a:lnTo>
                      <a:pt x="271" y="12"/>
                    </a:lnTo>
                    <a:lnTo>
                      <a:pt x="276" y="12"/>
                    </a:lnTo>
                    <a:lnTo>
                      <a:pt x="288" y="12"/>
                    </a:lnTo>
                    <a:lnTo>
                      <a:pt x="288" y="17"/>
                    </a:lnTo>
                    <a:lnTo>
                      <a:pt x="288" y="23"/>
                    </a:lnTo>
                    <a:lnTo>
                      <a:pt x="288" y="34"/>
                    </a:lnTo>
                    <a:lnTo>
                      <a:pt x="288" y="45"/>
                    </a:lnTo>
                    <a:lnTo>
                      <a:pt x="282" y="68"/>
                    </a:lnTo>
                    <a:lnTo>
                      <a:pt x="282" y="96"/>
                    </a:lnTo>
                    <a:lnTo>
                      <a:pt x="282" y="107"/>
                    </a:lnTo>
                    <a:lnTo>
                      <a:pt x="282" y="113"/>
                    </a:lnTo>
                    <a:lnTo>
                      <a:pt x="276" y="118"/>
                    </a:lnTo>
                    <a:lnTo>
                      <a:pt x="276" y="113"/>
                    </a:lnTo>
                    <a:lnTo>
                      <a:pt x="271" y="113"/>
                    </a:lnTo>
                    <a:lnTo>
                      <a:pt x="271" y="107"/>
                    </a:lnTo>
                    <a:lnTo>
                      <a:pt x="271" y="96"/>
                    </a:lnTo>
                    <a:lnTo>
                      <a:pt x="265" y="79"/>
                    </a:lnTo>
                    <a:lnTo>
                      <a:pt x="259" y="68"/>
                    </a:lnTo>
                    <a:lnTo>
                      <a:pt x="254" y="56"/>
                    </a:lnTo>
                    <a:lnTo>
                      <a:pt x="237" y="45"/>
                    </a:lnTo>
                    <a:lnTo>
                      <a:pt x="209" y="34"/>
                    </a:lnTo>
                    <a:lnTo>
                      <a:pt x="164" y="28"/>
                    </a:lnTo>
                    <a:lnTo>
                      <a:pt x="119" y="40"/>
                    </a:lnTo>
                    <a:lnTo>
                      <a:pt x="79" y="68"/>
                    </a:lnTo>
                    <a:lnTo>
                      <a:pt x="68" y="118"/>
                    </a:lnTo>
                    <a:lnTo>
                      <a:pt x="74" y="146"/>
                    </a:lnTo>
                    <a:lnTo>
                      <a:pt x="91" y="174"/>
                    </a:lnTo>
                    <a:lnTo>
                      <a:pt x="119" y="208"/>
                    </a:lnTo>
                    <a:lnTo>
                      <a:pt x="164" y="247"/>
                    </a:lnTo>
                    <a:lnTo>
                      <a:pt x="186" y="264"/>
                    </a:lnTo>
                    <a:lnTo>
                      <a:pt x="243" y="314"/>
                    </a:lnTo>
                    <a:lnTo>
                      <a:pt x="276" y="359"/>
                    </a:lnTo>
                    <a:lnTo>
                      <a:pt x="293" y="398"/>
                    </a:lnTo>
                    <a:lnTo>
                      <a:pt x="299" y="443"/>
                    </a:lnTo>
                    <a:lnTo>
                      <a:pt x="293" y="482"/>
                    </a:lnTo>
                    <a:lnTo>
                      <a:pt x="276" y="533"/>
                    </a:lnTo>
                    <a:lnTo>
                      <a:pt x="231" y="572"/>
                    </a:lnTo>
                    <a:lnTo>
                      <a:pt x="175" y="600"/>
                    </a:lnTo>
                    <a:lnTo>
                      <a:pt x="113" y="606"/>
                    </a:lnTo>
                    <a:lnTo>
                      <a:pt x="62" y="600"/>
                    </a:lnTo>
                    <a:lnTo>
                      <a:pt x="12" y="583"/>
                    </a:lnTo>
                    <a:close/>
                  </a:path>
                </a:pathLst>
              </a:custGeom>
              <a:solidFill>
                <a:schemeClr val="tx1"/>
              </a:solidFill>
              <a:ln w="9525">
                <a:noFill/>
                <a:round/>
                <a:headEnd/>
                <a:tailEnd/>
              </a:ln>
            </p:spPr>
            <p:txBody>
              <a:bodyPr>
                <a:prstTxWarp prst="textNoShape">
                  <a:avLst/>
                </a:prstTxWarp>
              </a:bodyPr>
              <a:lstStyle/>
              <a:p>
                <a:endParaRPr lang="en-US"/>
              </a:p>
            </p:txBody>
          </p:sp>
          <p:sp>
            <p:nvSpPr>
              <p:cNvPr id="41" name="Freeform 856"/>
              <p:cNvSpPr>
                <a:spLocks/>
              </p:cNvSpPr>
              <p:nvPr/>
            </p:nvSpPr>
            <p:spPr bwMode="auto">
              <a:xfrm>
                <a:off x="6154" y="18595"/>
                <a:ext cx="197" cy="582"/>
              </a:xfrm>
              <a:custGeom>
                <a:avLst/>
                <a:gdLst/>
                <a:ahLst/>
                <a:cxnLst>
                  <a:cxn ang="0">
                    <a:pos x="124" y="431"/>
                  </a:cxn>
                  <a:cxn ang="0">
                    <a:pos x="124" y="526"/>
                  </a:cxn>
                  <a:cxn ang="0">
                    <a:pos x="130" y="549"/>
                  </a:cxn>
                  <a:cxn ang="0">
                    <a:pos x="147" y="565"/>
                  </a:cxn>
                  <a:cxn ang="0">
                    <a:pos x="169" y="571"/>
                  </a:cxn>
                  <a:cxn ang="0">
                    <a:pos x="192" y="571"/>
                  </a:cxn>
                  <a:cxn ang="0">
                    <a:pos x="197" y="582"/>
                  </a:cxn>
                  <a:cxn ang="0">
                    <a:pos x="141" y="582"/>
                  </a:cxn>
                  <a:cxn ang="0">
                    <a:pos x="90" y="582"/>
                  </a:cxn>
                  <a:cxn ang="0">
                    <a:pos x="73" y="582"/>
                  </a:cxn>
                  <a:cxn ang="0">
                    <a:pos x="45" y="582"/>
                  </a:cxn>
                  <a:cxn ang="0">
                    <a:pos x="12" y="582"/>
                  </a:cxn>
                  <a:cxn ang="0">
                    <a:pos x="0" y="577"/>
                  </a:cxn>
                  <a:cxn ang="0">
                    <a:pos x="17" y="571"/>
                  </a:cxn>
                  <a:cxn ang="0">
                    <a:pos x="40" y="565"/>
                  </a:cxn>
                  <a:cxn ang="0">
                    <a:pos x="51" y="543"/>
                  </a:cxn>
                  <a:cxn ang="0">
                    <a:pos x="57" y="487"/>
                  </a:cxn>
                  <a:cxn ang="0">
                    <a:pos x="57" y="358"/>
                  </a:cxn>
                  <a:cxn ang="0">
                    <a:pos x="57" y="151"/>
                  </a:cxn>
                  <a:cxn ang="0">
                    <a:pos x="57" y="72"/>
                  </a:cxn>
                  <a:cxn ang="0">
                    <a:pos x="51" y="39"/>
                  </a:cxn>
                  <a:cxn ang="0">
                    <a:pos x="40" y="16"/>
                  </a:cxn>
                  <a:cxn ang="0">
                    <a:pos x="17" y="11"/>
                  </a:cxn>
                  <a:cxn ang="0">
                    <a:pos x="0" y="5"/>
                  </a:cxn>
                  <a:cxn ang="0">
                    <a:pos x="12" y="0"/>
                  </a:cxn>
                  <a:cxn ang="0">
                    <a:pos x="40" y="0"/>
                  </a:cxn>
                  <a:cxn ang="0">
                    <a:pos x="73" y="0"/>
                  </a:cxn>
                  <a:cxn ang="0">
                    <a:pos x="90" y="0"/>
                  </a:cxn>
                  <a:cxn ang="0">
                    <a:pos x="107" y="0"/>
                  </a:cxn>
                  <a:cxn ang="0">
                    <a:pos x="135" y="0"/>
                  </a:cxn>
                  <a:cxn ang="0">
                    <a:pos x="164" y="0"/>
                  </a:cxn>
                  <a:cxn ang="0">
                    <a:pos x="180" y="5"/>
                  </a:cxn>
                  <a:cxn ang="0">
                    <a:pos x="175" y="11"/>
                  </a:cxn>
                  <a:cxn ang="0">
                    <a:pos x="152" y="11"/>
                  </a:cxn>
                  <a:cxn ang="0">
                    <a:pos x="130" y="22"/>
                  </a:cxn>
                  <a:cxn ang="0">
                    <a:pos x="124" y="56"/>
                  </a:cxn>
                  <a:cxn ang="0">
                    <a:pos x="124" y="101"/>
                  </a:cxn>
                  <a:cxn ang="0">
                    <a:pos x="124" y="224"/>
                  </a:cxn>
                </a:cxnLst>
                <a:rect l="0" t="0" r="r" b="b"/>
                <a:pathLst>
                  <a:path w="197" h="582">
                    <a:moveTo>
                      <a:pt x="124" y="358"/>
                    </a:moveTo>
                    <a:lnTo>
                      <a:pt x="124" y="431"/>
                    </a:lnTo>
                    <a:lnTo>
                      <a:pt x="124" y="487"/>
                    </a:lnTo>
                    <a:lnTo>
                      <a:pt x="124" y="526"/>
                    </a:lnTo>
                    <a:lnTo>
                      <a:pt x="130" y="537"/>
                    </a:lnTo>
                    <a:lnTo>
                      <a:pt x="130" y="549"/>
                    </a:lnTo>
                    <a:lnTo>
                      <a:pt x="135" y="560"/>
                    </a:lnTo>
                    <a:lnTo>
                      <a:pt x="147" y="565"/>
                    </a:lnTo>
                    <a:lnTo>
                      <a:pt x="158" y="571"/>
                    </a:lnTo>
                    <a:lnTo>
                      <a:pt x="169" y="571"/>
                    </a:lnTo>
                    <a:lnTo>
                      <a:pt x="180" y="571"/>
                    </a:lnTo>
                    <a:lnTo>
                      <a:pt x="192" y="571"/>
                    </a:lnTo>
                    <a:lnTo>
                      <a:pt x="197" y="577"/>
                    </a:lnTo>
                    <a:lnTo>
                      <a:pt x="197" y="582"/>
                    </a:lnTo>
                    <a:lnTo>
                      <a:pt x="186" y="582"/>
                    </a:lnTo>
                    <a:lnTo>
                      <a:pt x="141" y="582"/>
                    </a:lnTo>
                    <a:lnTo>
                      <a:pt x="107" y="582"/>
                    </a:lnTo>
                    <a:lnTo>
                      <a:pt x="90" y="582"/>
                    </a:lnTo>
                    <a:lnTo>
                      <a:pt x="85" y="582"/>
                    </a:lnTo>
                    <a:lnTo>
                      <a:pt x="73" y="582"/>
                    </a:lnTo>
                    <a:lnTo>
                      <a:pt x="57" y="582"/>
                    </a:lnTo>
                    <a:lnTo>
                      <a:pt x="45" y="582"/>
                    </a:lnTo>
                    <a:lnTo>
                      <a:pt x="28" y="582"/>
                    </a:lnTo>
                    <a:lnTo>
                      <a:pt x="12" y="582"/>
                    </a:lnTo>
                    <a:lnTo>
                      <a:pt x="6" y="582"/>
                    </a:lnTo>
                    <a:lnTo>
                      <a:pt x="0" y="577"/>
                    </a:lnTo>
                    <a:lnTo>
                      <a:pt x="6" y="571"/>
                    </a:lnTo>
                    <a:lnTo>
                      <a:pt x="17" y="571"/>
                    </a:lnTo>
                    <a:lnTo>
                      <a:pt x="28" y="571"/>
                    </a:lnTo>
                    <a:lnTo>
                      <a:pt x="40" y="565"/>
                    </a:lnTo>
                    <a:lnTo>
                      <a:pt x="45" y="554"/>
                    </a:lnTo>
                    <a:lnTo>
                      <a:pt x="51" y="543"/>
                    </a:lnTo>
                    <a:lnTo>
                      <a:pt x="51" y="526"/>
                    </a:lnTo>
                    <a:lnTo>
                      <a:pt x="57" y="487"/>
                    </a:lnTo>
                    <a:lnTo>
                      <a:pt x="57" y="431"/>
                    </a:lnTo>
                    <a:lnTo>
                      <a:pt x="57" y="358"/>
                    </a:lnTo>
                    <a:lnTo>
                      <a:pt x="57" y="224"/>
                    </a:lnTo>
                    <a:lnTo>
                      <a:pt x="57" y="151"/>
                    </a:lnTo>
                    <a:lnTo>
                      <a:pt x="57" y="101"/>
                    </a:lnTo>
                    <a:lnTo>
                      <a:pt x="57" y="72"/>
                    </a:lnTo>
                    <a:lnTo>
                      <a:pt x="57" y="56"/>
                    </a:lnTo>
                    <a:lnTo>
                      <a:pt x="51" y="39"/>
                    </a:lnTo>
                    <a:lnTo>
                      <a:pt x="45" y="28"/>
                    </a:lnTo>
                    <a:lnTo>
                      <a:pt x="40" y="16"/>
                    </a:lnTo>
                    <a:lnTo>
                      <a:pt x="28" y="11"/>
                    </a:lnTo>
                    <a:lnTo>
                      <a:pt x="17" y="11"/>
                    </a:lnTo>
                    <a:lnTo>
                      <a:pt x="6" y="11"/>
                    </a:lnTo>
                    <a:lnTo>
                      <a:pt x="0" y="5"/>
                    </a:lnTo>
                    <a:lnTo>
                      <a:pt x="0" y="0"/>
                    </a:lnTo>
                    <a:lnTo>
                      <a:pt x="12" y="0"/>
                    </a:lnTo>
                    <a:lnTo>
                      <a:pt x="23" y="0"/>
                    </a:lnTo>
                    <a:lnTo>
                      <a:pt x="40" y="0"/>
                    </a:lnTo>
                    <a:lnTo>
                      <a:pt x="57" y="0"/>
                    </a:lnTo>
                    <a:lnTo>
                      <a:pt x="73" y="0"/>
                    </a:lnTo>
                    <a:lnTo>
                      <a:pt x="85" y="0"/>
                    </a:lnTo>
                    <a:lnTo>
                      <a:pt x="90" y="0"/>
                    </a:lnTo>
                    <a:lnTo>
                      <a:pt x="96" y="0"/>
                    </a:lnTo>
                    <a:lnTo>
                      <a:pt x="107" y="0"/>
                    </a:lnTo>
                    <a:lnTo>
                      <a:pt x="119" y="0"/>
                    </a:lnTo>
                    <a:lnTo>
                      <a:pt x="135" y="0"/>
                    </a:lnTo>
                    <a:lnTo>
                      <a:pt x="152" y="0"/>
                    </a:lnTo>
                    <a:lnTo>
                      <a:pt x="164" y="0"/>
                    </a:lnTo>
                    <a:lnTo>
                      <a:pt x="175" y="0"/>
                    </a:lnTo>
                    <a:lnTo>
                      <a:pt x="180" y="5"/>
                    </a:lnTo>
                    <a:lnTo>
                      <a:pt x="175" y="5"/>
                    </a:lnTo>
                    <a:lnTo>
                      <a:pt x="175" y="11"/>
                    </a:lnTo>
                    <a:lnTo>
                      <a:pt x="164" y="11"/>
                    </a:lnTo>
                    <a:lnTo>
                      <a:pt x="152" y="11"/>
                    </a:lnTo>
                    <a:lnTo>
                      <a:pt x="141" y="16"/>
                    </a:lnTo>
                    <a:lnTo>
                      <a:pt x="130" y="22"/>
                    </a:lnTo>
                    <a:lnTo>
                      <a:pt x="124" y="39"/>
                    </a:lnTo>
                    <a:lnTo>
                      <a:pt x="124" y="56"/>
                    </a:lnTo>
                    <a:lnTo>
                      <a:pt x="124" y="72"/>
                    </a:lnTo>
                    <a:lnTo>
                      <a:pt x="124" y="101"/>
                    </a:lnTo>
                    <a:lnTo>
                      <a:pt x="124" y="151"/>
                    </a:lnTo>
                    <a:lnTo>
                      <a:pt x="124" y="224"/>
                    </a:lnTo>
                    <a:lnTo>
                      <a:pt x="124" y="358"/>
                    </a:lnTo>
                    <a:close/>
                  </a:path>
                </a:pathLst>
              </a:custGeom>
              <a:solidFill>
                <a:schemeClr val="tx1"/>
              </a:solidFill>
              <a:ln w="9525">
                <a:noFill/>
                <a:round/>
                <a:headEnd/>
                <a:tailEnd/>
              </a:ln>
            </p:spPr>
            <p:txBody>
              <a:bodyPr>
                <a:prstTxWarp prst="textNoShape">
                  <a:avLst/>
                </a:prstTxWarp>
              </a:bodyPr>
              <a:lstStyle/>
              <a:p>
                <a:endParaRPr lang="en-US"/>
              </a:p>
            </p:txBody>
          </p:sp>
          <p:sp>
            <p:nvSpPr>
              <p:cNvPr id="42" name="Freeform 857"/>
              <p:cNvSpPr>
                <a:spLocks/>
              </p:cNvSpPr>
              <p:nvPr/>
            </p:nvSpPr>
            <p:spPr bwMode="auto">
              <a:xfrm>
                <a:off x="6492" y="18583"/>
                <a:ext cx="496" cy="594"/>
              </a:xfrm>
              <a:custGeom>
                <a:avLst/>
                <a:gdLst/>
                <a:ahLst/>
                <a:cxnLst>
                  <a:cxn ang="0">
                    <a:pos x="287" y="443"/>
                  </a:cxn>
                  <a:cxn ang="0">
                    <a:pos x="293" y="538"/>
                  </a:cxn>
                  <a:cxn ang="0">
                    <a:pos x="293" y="561"/>
                  </a:cxn>
                  <a:cxn ang="0">
                    <a:pos x="310" y="577"/>
                  </a:cxn>
                  <a:cxn ang="0">
                    <a:pos x="332" y="583"/>
                  </a:cxn>
                  <a:cxn ang="0">
                    <a:pos x="355" y="583"/>
                  </a:cxn>
                  <a:cxn ang="0">
                    <a:pos x="361" y="594"/>
                  </a:cxn>
                  <a:cxn ang="0">
                    <a:pos x="304" y="594"/>
                  </a:cxn>
                  <a:cxn ang="0">
                    <a:pos x="254" y="594"/>
                  </a:cxn>
                  <a:cxn ang="0">
                    <a:pos x="237" y="594"/>
                  </a:cxn>
                  <a:cxn ang="0">
                    <a:pos x="209" y="594"/>
                  </a:cxn>
                  <a:cxn ang="0">
                    <a:pos x="180" y="594"/>
                  </a:cxn>
                  <a:cxn ang="0">
                    <a:pos x="163" y="589"/>
                  </a:cxn>
                  <a:cxn ang="0">
                    <a:pos x="169" y="583"/>
                  </a:cxn>
                  <a:cxn ang="0">
                    <a:pos x="197" y="583"/>
                  </a:cxn>
                  <a:cxn ang="0">
                    <a:pos x="209" y="566"/>
                  </a:cxn>
                  <a:cxn ang="0">
                    <a:pos x="220" y="538"/>
                  </a:cxn>
                  <a:cxn ang="0">
                    <a:pos x="220" y="443"/>
                  </a:cxn>
                  <a:cxn ang="0">
                    <a:pos x="220" y="45"/>
                  </a:cxn>
                  <a:cxn ang="0">
                    <a:pos x="79" y="45"/>
                  </a:cxn>
                  <a:cxn ang="0">
                    <a:pos x="45" y="51"/>
                  </a:cxn>
                  <a:cxn ang="0">
                    <a:pos x="28" y="68"/>
                  </a:cxn>
                  <a:cxn ang="0">
                    <a:pos x="17" y="90"/>
                  </a:cxn>
                  <a:cxn ang="0">
                    <a:pos x="11" y="101"/>
                  </a:cxn>
                  <a:cxn ang="0">
                    <a:pos x="0" y="101"/>
                  </a:cxn>
                  <a:cxn ang="0">
                    <a:pos x="0" y="90"/>
                  </a:cxn>
                  <a:cxn ang="0">
                    <a:pos x="6" y="62"/>
                  </a:cxn>
                  <a:cxn ang="0">
                    <a:pos x="17" y="34"/>
                  </a:cxn>
                  <a:cxn ang="0">
                    <a:pos x="17" y="12"/>
                  </a:cxn>
                  <a:cxn ang="0">
                    <a:pos x="23" y="0"/>
                  </a:cxn>
                  <a:cxn ang="0">
                    <a:pos x="34" y="0"/>
                  </a:cxn>
                  <a:cxn ang="0">
                    <a:pos x="45" y="6"/>
                  </a:cxn>
                  <a:cxn ang="0">
                    <a:pos x="79" y="12"/>
                  </a:cxn>
                  <a:cxn ang="0">
                    <a:pos x="113" y="12"/>
                  </a:cxn>
                  <a:cxn ang="0">
                    <a:pos x="417" y="12"/>
                  </a:cxn>
                  <a:cxn ang="0">
                    <a:pos x="462" y="12"/>
                  </a:cxn>
                  <a:cxn ang="0">
                    <a:pos x="484" y="6"/>
                  </a:cxn>
                  <a:cxn ang="0">
                    <a:pos x="496" y="6"/>
                  </a:cxn>
                  <a:cxn ang="0">
                    <a:pos x="496" y="28"/>
                  </a:cxn>
                  <a:cxn ang="0">
                    <a:pos x="496" y="62"/>
                  </a:cxn>
                  <a:cxn ang="0">
                    <a:pos x="496" y="90"/>
                  </a:cxn>
                  <a:cxn ang="0">
                    <a:pos x="490" y="107"/>
                  </a:cxn>
                  <a:cxn ang="0">
                    <a:pos x="479" y="96"/>
                  </a:cxn>
                  <a:cxn ang="0">
                    <a:pos x="473" y="73"/>
                  </a:cxn>
                  <a:cxn ang="0">
                    <a:pos x="428" y="51"/>
                  </a:cxn>
                  <a:cxn ang="0">
                    <a:pos x="287" y="45"/>
                  </a:cxn>
                </a:cxnLst>
                <a:rect l="0" t="0" r="r" b="b"/>
                <a:pathLst>
                  <a:path w="496" h="594">
                    <a:moveTo>
                      <a:pt x="287" y="370"/>
                    </a:moveTo>
                    <a:lnTo>
                      <a:pt x="287" y="443"/>
                    </a:lnTo>
                    <a:lnTo>
                      <a:pt x="287" y="499"/>
                    </a:lnTo>
                    <a:lnTo>
                      <a:pt x="293" y="538"/>
                    </a:lnTo>
                    <a:lnTo>
                      <a:pt x="293" y="549"/>
                    </a:lnTo>
                    <a:lnTo>
                      <a:pt x="293" y="561"/>
                    </a:lnTo>
                    <a:lnTo>
                      <a:pt x="299" y="572"/>
                    </a:lnTo>
                    <a:lnTo>
                      <a:pt x="310" y="577"/>
                    </a:lnTo>
                    <a:lnTo>
                      <a:pt x="321" y="583"/>
                    </a:lnTo>
                    <a:lnTo>
                      <a:pt x="332" y="583"/>
                    </a:lnTo>
                    <a:lnTo>
                      <a:pt x="344" y="583"/>
                    </a:lnTo>
                    <a:lnTo>
                      <a:pt x="355" y="583"/>
                    </a:lnTo>
                    <a:lnTo>
                      <a:pt x="361" y="589"/>
                    </a:lnTo>
                    <a:lnTo>
                      <a:pt x="361" y="594"/>
                    </a:lnTo>
                    <a:lnTo>
                      <a:pt x="349" y="594"/>
                    </a:lnTo>
                    <a:lnTo>
                      <a:pt x="304" y="594"/>
                    </a:lnTo>
                    <a:lnTo>
                      <a:pt x="270" y="594"/>
                    </a:lnTo>
                    <a:lnTo>
                      <a:pt x="254" y="594"/>
                    </a:lnTo>
                    <a:lnTo>
                      <a:pt x="248" y="594"/>
                    </a:lnTo>
                    <a:lnTo>
                      <a:pt x="237" y="594"/>
                    </a:lnTo>
                    <a:lnTo>
                      <a:pt x="225" y="594"/>
                    </a:lnTo>
                    <a:lnTo>
                      <a:pt x="209" y="594"/>
                    </a:lnTo>
                    <a:lnTo>
                      <a:pt x="192" y="594"/>
                    </a:lnTo>
                    <a:lnTo>
                      <a:pt x="180" y="594"/>
                    </a:lnTo>
                    <a:lnTo>
                      <a:pt x="169" y="594"/>
                    </a:lnTo>
                    <a:lnTo>
                      <a:pt x="163" y="589"/>
                    </a:lnTo>
                    <a:lnTo>
                      <a:pt x="169" y="589"/>
                    </a:lnTo>
                    <a:lnTo>
                      <a:pt x="169" y="583"/>
                    </a:lnTo>
                    <a:lnTo>
                      <a:pt x="180" y="583"/>
                    </a:lnTo>
                    <a:lnTo>
                      <a:pt x="197" y="583"/>
                    </a:lnTo>
                    <a:lnTo>
                      <a:pt x="203" y="577"/>
                    </a:lnTo>
                    <a:lnTo>
                      <a:pt x="209" y="566"/>
                    </a:lnTo>
                    <a:lnTo>
                      <a:pt x="214" y="555"/>
                    </a:lnTo>
                    <a:lnTo>
                      <a:pt x="220" y="538"/>
                    </a:lnTo>
                    <a:lnTo>
                      <a:pt x="220" y="499"/>
                    </a:lnTo>
                    <a:lnTo>
                      <a:pt x="220" y="443"/>
                    </a:lnTo>
                    <a:lnTo>
                      <a:pt x="220" y="370"/>
                    </a:lnTo>
                    <a:lnTo>
                      <a:pt x="220" y="45"/>
                    </a:lnTo>
                    <a:lnTo>
                      <a:pt x="107" y="45"/>
                    </a:lnTo>
                    <a:lnTo>
                      <a:pt x="79" y="45"/>
                    </a:lnTo>
                    <a:lnTo>
                      <a:pt x="62" y="51"/>
                    </a:lnTo>
                    <a:lnTo>
                      <a:pt x="45" y="51"/>
                    </a:lnTo>
                    <a:lnTo>
                      <a:pt x="34" y="62"/>
                    </a:lnTo>
                    <a:lnTo>
                      <a:pt x="28" y="68"/>
                    </a:lnTo>
                    <a:lnTo>
                      <a:pt x="17" y="79"/>
                    </a:lnTo>
                    <a:lnTo>
                      <a:pt x="17" y="90"/>
                    </a:lnTo>
                    <a:lnTo>
                      <a:pt x="11" y="96"/>
                    </a:lnTo>
                    <a:lnTo>
                      <a:pt x="11" y="101"/>
                    </a:lnTo>
                    <a:lnTo>
                      <a:pt x="6" y="101"/>
                    </a:lnTo>
                    <a:lnTo>
                      <a:pt x="0" y="101"/>
                    </a:lnTo>
                    <a:lnTo>
                      <a:pt x="0" y="96"/>
                    </a:lnTo>
                    <a:lnTo>
                      <a:pt x="0" y="90"/>
                    </a:lnTo>
                    <a:lnTo>
                      <a:pt x="6" y="79"/>
                    </a:lnTo>
                    <a:lnTo>
                      <a:pt x="6" y="62"/>
                    </a:lnTo>
                    <a:lnTo>
                      <a:pt x="11" y="45"/>
                    </a:lnTo>
                    <a:lnTo>
                      <a:pt x="17" y="34"/>
                    </a:lnTo>
                    <a:lnTo>
                      <a:pt x="17" y="17"/>
                    </a:lnTo>
                    <a:lnTo>
                      <a:pt x="17" y="12"/>
                    </a:lnTo>
                    <a:lnTo>
                      <a:pt x="23" y="6"/>
                    </a:lnTo>
                    <a:lnTo>
                      <a:pt x="23" y="0"/>
                    </a:lnTo>
                    <a:lnTo>
                      <a:pt x="28" y="0"/>
                    </a:lnTo>
                    <a:lnTo>
                      <a:pt x="34" y="0"/>
                    </a:lnTo>
                    <a:lnTo>
                      <a:pt x="40" y="6"/>
                    </a:lnTo>
                    <a:lnTo>
                      <a:pt x="45" y="6"/>
                    </a:lnTo>
                    <a:lnTo>
                      <a:pt x="62" y="6"/>
                    </a:lnTo>
                    <a:lnTo>
                      <a:pt x="79" y="12"/>
                    </a:lnTo>
                    <a:lnTo>
                      <a:pt x="96" y="12"/>
                    </a:lnTo>
                    <a:lnTo>
                      <a:pt x="113" y="12"/>
                    </a:lnTo>
                    <a:lnTo>
                      <a:pt x="124" y="12"/>
                    </a:lnTo>
                    <a:lnTo>
                      <a:pt x="417" y="12"/>
                    </a:lnTo>
                    <a:lnTo>
                      <a:pt x="439" y="12"/>
                    </a:lnTo>
                    <a:lnTo>
                      <a:pt x="462" y="12"/>
                    </a:lnTo>
                    <a:lnTo>
                      <a:pt x="473" y="6"/>
                    </a:lnTo>
                    <a:lnTo>
                      <a:pt x="484" y="6"/>
                    </a:lnTo>
                    <a:lnTo>
                      <a:pt x="490" y="6"/>
                    </a:lnTo>
                    <a:lnTo>
                      <a:pt x="496" y="6"/>
                    </a:lnTo>
                    <a:lnTo>
                      <a:pt x="496" y="12"/>
                    </a:lnTo>
                    <a:lnTo>
                      <a:pt x="496" y="28"/>
                    </a:lnTo>
                    <a:lnTo>
                      <a:pt x="496" y="45"/>
                    </a:lnTo>
                    <a:lnTo>
                      <a:pt x="496" y="62"/>
                    </a:lnTo>
                    <a:lnTo>
                      <a:pt x="496" y="79"/>
                    </a:lnTo>
                    <a:lnTo>
                      <a:pt x="496" y="90"/>
                    </a:lnTo>
                    <a:lnTo>
                      <a:pt x="490" y="101"/>
                    </a:lnTo>
                    <a:lnTo>
                      <a:pt x="490" y="107"/>
                    </a:lnTo>
                    <a:lnTo>
                      <a:pt x="484" y="107"/>
                    </a:lnTo>
                    <a:lnTo>
                      <a:pt x="479" y="96"/>
                    </a:lnTo>
                    <a:lnTo>
                      <a:pt x="479" y="90"/>
                    </a:lnTo>
                    <a:lnTo>
                      <a:pt x="473" y="73"/>
                    </a:lnTo>
                    <a:lnTo>
                      <a:pt x="462" y="56"/>
                    </a:lnTo>
                    <a:lnTo>
                      <a:pt x="428" y="51"/>
                    </a:lnTo>
                    <a:lnTo>
                      <a:pt x="383" y="45"/>
                    </a:lnTo>
                    <a:lnTo>
                      <a:pt x="287" y="45"/>
                    </a:lnTo>
                    <a:lnTo>
                      <a:pt x="287" y="370"/>
                    </a:lnTo>
                    <a:close/>
                  </a:path>
                </a:pathLst>
              </a:custGeom>
              <a:solidFill>
                <a:schemeClr val="tx1"/>
              </a:solidFill>
              <a:ln w="9525">
                <a:noFill/>
                <a:round/>
                <a:headEnd/>
                <a:tailEnd/>
              </a:ln>
            </p:spPr>
            <p:txBody>
              <a:bodyPr>
                <a:prstTxWarp prst="textNoShape">
                  <a:avLst/>
                </a:prstTxWarp>
              </a:bodyPr>
              <a:lstStyle/>
              <a:p>
                <a:endParaRPr lang="en-US"/>
              </a:p>
            </p:txBody>
          </p:sp>
          <p:sp>
            <p:nvSpPr>
              <p:cNvPr id="43" name="Freeform 858"/>
              <p:cNvSpPr>
                <a:spLocks/>
              </p:cNvSpPr>
              <p:nvPr/>
            </p:nvSpPr>
            <p:spPr bwMode="auto">
              <a:xfrm>
                <a:off x="7067" y="18595"/>
                <a:ext cx="563" cy="582"/>
              </a:xfrm>
              <a:custGeom>
                <a:avLst/>
                <a:gdLst/>
                <a:ahLst/>
                <a:cxnLst>
                  <a:cxn ang="0">
                    <a:pos x="247" y="341"/>
                  </a:cxn>
                  <a:cxn ang="0">
                    <a:pos x="230" y="302"/>
                  </a:cxn>
                  <a:cxn ang="0">
                    <a:pos x="174" y="201"/>
                  </a:cxn>
                  <a:cxn ang="0">
                    <a:pos x="95" y="78"/>
                  </a:cxn>
                  <a:cxn ang="0">
                    <a:pos x="45" y="22"/>
                  </a:cxn>
                  <a:cxn ang="0">
                    <a:pos x="11" y="11"/>
                  </a:cxn>
                  <a:cxn ang="0">
                    <a:pos x="5" y="0"/>
                  </a:cxn>
                  <a:cxn ang="0">
                    <a:pos x="39" y="0"/>
                  </a:cxn>
                  <a:cxn ang="0">
                    <a:pos x="84" y="0"/>
                  </a:cxn>
                  <a:cxn ang="0">
                    <a:pos x="112" y="0"/>
                  </a:cxn>
                  <a:cxn ang="0">
                    <a:pos x="163" y="0"/>
                  </a:cxn>
                  <a:cxn ang="0">
                    <a:pos x="146" y="16"/>
                  </a:cxn>
                  <a:cxn ang="0">
                    <a:pos x="152" y="56"/>
                  </a:cxn>
                  <a:cxn ang="0">
                    <a:pos x="208" y="151"/>
                  </a:cxn>
                  <a:cxn ang="0">
                    <a:pos x="281" y="280"/>
                  </a:cxn>
                  <a:cxn ang="0">
                    <a:pos x="332" y="229"/>
                  </a:cxn>
                  <a:cxn ang="0">
                    <a:pos x="411" y="95"/>
                  </a:cxn>
                  <a:cxn ang="0">
                    <a:pos x="439" y="44"/>
                  </a:cxn>
                  <a:cxn ang="0">
                    <a:pos x="433" y="16"/>
                  </a:cxn>
                  <a:cxn ang="0">
                    <a:pos x="416" y="0"/>
                  </a:cxn>
                  <a:cxn ang="0">
                    <a:pos x="456" y="0"/>
                  </a:cxn>
                  <a:cxn ang="0">
                    <a:pos x="484" y="0"/>
                  </a:cxn>
                  <a:cxn ang="0">
                    <a:pos x="529" y="0"/>
                  </a:cxn>
                  <a:cxn ang="0">
                    <a:pos x="563" y="0"/>
                  </a:cxn>
                  <a:cxn ang="0">
                    <a:pos x="540" y="11"/>
                  </a:cxn>
                  <a:cxn ang="0">
                    <a:pos x="506" y="28"/>
                  </a:cxn>
                  <a:cxn ang="0">
                    <a:pos x="478" y="61"/>
                  </a:cxn>
                  <a:cxn ang="0">
                    <a:pos x="399" y="179"/>
                  </a:cxn>
                  <a:cxn ang="0">
                    <a:pos x="326" y="308"/>
                  </a:cxn>
                  <a:cxn ang="0">
                    <a:pos x="315" y="381"/>
                  </a:cxn>
                  <a:cxn ang="0">
                    <a:pos x="315" y="481"/>
                  </a:cxn>
                  <a:cxn ang="0">
                    <a:pos x="321" y="537"/>
                  </a:cxn>
                  <a:cxn ang="0">
                    <a:pos x="337" y="565"/>
                  </a:cxn>
                  <a:cxn ang="0">
                    <a:pos x="377" y="571"/>
                  </a:cxn>
                  <a:cxn ang="0">
                    <a:pos x="394" y="577"/>
                  </a:cxn>
                  <a:cxn ang="0">
                    <a:pos x="337" y="582"/>
                  </a:cxn>
                  <a:cxn ang="0">
                    <a:pos x="275" y="582"/>
                  </a:cxn>
                  <a:cxn ang="0">
                    <a:pos x="236" y="582"/>
                  </a:cxn>
                  <a:cxn ang="0">
                    <a:pos x="197" y="582"/>
                  </a:cxn>
                  <a:cxn ang="0">
                    <a:pos x="214" y="571"/>
                  </a:cxn>
                  <a:cxn ang="0">
                    <a:pos x="242" y="554"/>
                  </a:cxn>
                  <a:cxn ang="0">
                    <a:pos x="247" y="504"/>
                  </a:cxn>
                  <a:cxn ang="0">
                    <a:pos x="253" y="448"/>
                  </a:cxn>
                </a:cxnLst>
                <a:rect l="0" t="0" r="r" b="b"/>
                <a:pathLst>
                  <a:path w="563" h="582">
                    <a:moveTo>
                      <a:pt x="253" y="381"/>
                    </a:moveTo>
                    <a:lnTo>
                      <a:pt x="247" y="358"/>
                    </a:lnTo>
                    <a:lnTo>
                      <a:pt x="247" y="341"/>
                    </a:lnTo>
                    <a:lnTo>
                      <a:pt x="242" y="330"/>
                    </a:lnTo>
                    <a:lnTo>
                      <a:pt x="236" y="313"/>
                    </a:lnTo>
                    <a:lnTo>
                      <a:pt x="230" y="302"/>
                    </a:lnTo>
                    <a:lnTo>
                      <a:pt x="225" y="285"/>
                    </a:lnTo>
                    <a:lnTo>
                      <a:pt x="202" y="246"/>
                    </a:lnTo>
                    <a:lnTo>
                      <a:pt x="174" y="201"/>
                    </a:lnTo>
                    <a:lnTo>
                      <a:pt x="140" y="151"/>
                    </a:lnTo>
                    <a:lnTo>
                      <a:pt x="112" y="106"/>
                    </a:lnTo>
                    <a:lnTo>
                      <a:pt x="95" y="78"/>
                    </a:lnTo>
                    <a:lnTo>
                      <a:pt x="78" y="56"/>
                    </a:lnTo>
                    <a:lnTo>
                      <a:pt x="56" y="33"/>
                    </a:lnTo>
                    <a:lnTo>
                      <a:pt x="45" y="22"/>
                    </a:lnTo>
                    <a:lnTo>
                      <a:pt x="28" y="16"/>
                    </a:lnTo>
                    <a:lnTo>
                      <a:pt x="16" y="11"/>
                    </a:lnTo>
                    <a:lnTo>
                      <a:pt x="11" y="11"/>
                    </a:lnTo>
                    <a:lnTo>
                      <a:pt x="5" y="5"/>
                    </a:lnTo>
                    <a:lnTo>
                      <a:pt x="0" y="5"/>
                    </a:lnTo>
                    <a:lnTo>
                      <a:pt x="5" y="0"/>
                    </a:lnTo>
                    <a:lnTo>
                      <a:pt x="11" y="0"/>
                    </a:lnTo>
                    <a:lnTo>
                      <a:pt x="22" y="0"/>
                    </a:lnTo>
                    <a:lnTo>
                      <a:pt x="39" y="0"/>
                    </a:lnTo>
                    <a:lnTo>
                      <a:pt x="56" y="0"/>
                    </a:lnTo>
                    <a:lnTo>
                      <a:pt x="73" y="0"/>
                    </a:lnTo>
                    <a:lnTo>
                      <a:pt x="84" y="0"/>
                    </a:lnTo>
                    <a:lnTo>
                      <a:pt x="90" y="0"/>
                    </a:lnTo>
                    <a:lnTo>
                      <a:pt x="95" y="0"/>
                    </a:lnTo>
                    <a:lnTo>
                      <a:pt x="112" y="0"/>
                    </a:lnTo>
                    <a:lnTo>
                      <a:pt x="129" y="0"/>
                    </a:lnTo>
                    <a:lnTo>
                      <a:pt x="152" y="0"/>
                    </a:lnTo>
                    <a:lnTo>
                      <a:pt x="163" y="0"/>
                    </a:lnTo>
                    <a:lnTo>
                      <a:pt x="163" y="5"/>
                    </a:lnTo>
                    <a:lnTo>
                      <a:pt x="152" y="11"/>
                    </a:lnTo>
                    <a:lnTo>
                      <a:pt x="146" y="16"/>
                    </a:lnTo>
                    <a:lnTo>
                      <a:pt x="140" y="22"/>
                    </a:lnTo>
                    <a:lnTo>
                      <a:pt x="146" y="39"/>
                    </a:lnTo>
                    <a:lnTo>
                      <a:pt x="152" y="56"/>
                    </a:lnTo>
                    <a:lnTo>
                      <a:pt x="163" y="72"/>
                    </a:lnTo>
                    <a:lnTo>
                      <a:pt x="185" y="112"/>
                    </a:lnTo>
                    <a:lnTo>
                      <a:pt x="208" y="151"/>
                    </a:lnTo>
                    <a:lnTo>
                      <a:pt x="236" y="201"/>
                    </a:lnTo>
                    <a:lnTo>
                      <a:pt x="264" y="246"/>
                    </a:lnTo>
                    <a:lnTo>
                      <a:pt x="281" y="280"/>
                    </a:lnTo>
                    <a:lnTo>
                      <a:pt x="298" y="297"/>
                    </a:lnTo>
                    <a:lnTo>
                      <a:pt x="309" y="274"/>
                    </a:lnTo>
                    <a:lnTo>
                      <a:pt x="332" y="229"/>
                    </a:lnTo>
                    <a:lnTo>
                      <a:pt x="360" y="185"/>
                    </a:lnTo>
                    <a:lnTo>
                      <a:pt x="388" y="134"/>
                    </a:lnTo>
                    <a:lnTo>
                      <a:pt x="411" y="95"/>
                    </a:lnTo>
                    <a:lnTo>
                      <a:pt x="428" y="72"/>
                    </a:lnTo>
                    <a:lnTo>
                      <a:pt x="433" y="56"/>
                    </a:lnTo>
                    <a:lnTo>
                      <a:pt x="439" y="44"/>
                    </a:lnTo>
                    <a:lnTo>
                      <a:pt x="439" y="33"/>
                    </a:lnTo>
                    <a:lnTo>
                      <a:pt x="439" y="22"/>
                    </a:lnTo>
                    <a:lnTo>
                      <a:pt x="433" y="16"/>
                    </a:lnTo>
                    <a:lnTo>
                      <a:pt x="428" y="11"/>
                    </a:lnTo>
                    <a:lnTo>
                      <a:pt x="416" y="5"/>
                    </a:lnTo>
                    <a:lnTo>
                      <a:pt x="416" y="0"/>
                    </a:lnTo>
                    <a:lnTo>
                      <a:pt x="428" y="0"/>
                    </a:lnTo>
                    <a:lnTo>
                      <a:pt x="444" y="0"/>
                    </a:lnTo>
                    <a:lnTo>
                      <a:pt x="456" y="0"/>
                    </a:lnTo>
                    <a:lnTo>
                      <a:pt x="473" y="0"/>
                    </a:lnTo>
                    <a:lnTo>
                      <a:pt x="478" y="0"/>
                    </a:lnTo>
                    <a:lnTo>
                      <a:pt x="484" y="0"/>
                    </a:lnTo>
                    <a:lnTo>
                      <a:pt x="495" y="0"/>
                    </a:lnTo>
                    <a:lnTo>
                      <a:pt x="512" y="0"/>
                    </a:lnTo>
                    <a:lnTo>
                      <a:pt x="529" y="0"/>
                    </a:lnTo>
                    <a:lnTo>
                      <a:pt x="540" y="0"/>
                    </a:lnTo>
                    <a:lnTo>
                      <a:pt x="551" y="0"/>
                    </a:lnTo>
                    <a:lnTo>
                      <a:pt x="563" y="0"/>
                    </a:lnTo>
                    <a:lnTo>
                      <a:pt x="563" y="5"/>
                    </a:lnTo>
                    <a:lnTo>
                      <a:pt x="551" y="11"/>
                    </a:lnTo>
                    <a:lnTo>
                      <a:pt x="540" y="11"/>
                    </a:lnTo>
                    <a:lnTo>
                      <a:pt x="529" y="11"/>
                    </a:lnTo>
                    <a:lnTo>
                      <a:pt x="518" y="22"/>
                    </a:lnTo>
                    <a:lnTo>
                      <a:pt x="506" y="28"/>
                    </a:lnTo>
                    <a:lnTo>
                      <a:pt x="495" y="33"/>
                    </a:lnTo>
                    <a:lnTo>
                      <a:pt x="489" y="44"/>
                    </a:lnTo>
                    <a:lnTo>
                      <a:pt x="478" y="61"/>
                    </a:lnTo>
                    <a:lnTo>
                      <a:pt x="456" y="84"/>
                    </a:lnTo>
                    <a:lnTo>
                      <a:pt x="428" y="129"/>
                    </a:lnTo>
                    <a:lnTo>
                      <a:pt x="399" y="179"/>
                    </a:lnTo>
                    <a:lnTo>
                      <a:pt x="366" y="235"/>
                    </a:lnTo>
                    <a:lnTo>
                      <a:pt x="343" y="280"/>
                    </a:lnTo>
                    <a:lnTo>
                      <a:pt x="326" y="308"/>
                    </a:lnTo>
                    <a:lnTo>
                      <a:pt x="321" y="330"/>
                    </a:lnTo>
                    <a:lnTo>
                      <a:pt x="315" y="358"/>
                    </a:lnTo>
                    <a:lnTo>
                      <a:pt x="315" y="381"/>
                    </a:lnTo>
                    <a:lnTo>
                      <a:pt x="315" y="448"/>
                    </a:lnTo>
                    <a:lnTo>
                      <a:pt x="315" y="465"/>
                    </a:lnTo>
                    <a:lnTo>
                      <a:pt x="315" y="481"/>
                    </a:lnTo>
                    <a:lnTo>
                      <a:pt x="315" y="504"/>
                    </a:lnTo>
                    <a:lnTo>
                      <a:pt x="321" y="526"/>
                    </a:lnTo>
                    <a:lnTo>
                      <a:pt x="321" y="537"/>
                    </a:lnTo>
                    <a:lnTo>
                      <a:pt x="321" y="549"/>
                    </a:lnTo>
                    <a:lnTo>
                      <a:pt x="332" y="560"/>
                    </a:lnTo>
                    <a:lnTo>
                      <a:pt x="337" y="565"/>
                    </a:lnTo>
                    <a:lnTo>
                      <a:pt x="349" y="571"/>
                    </a:lnTo>
                    <a:lnTo>
                      <a:pt x="360" y="571"/>
                    </a:lnTo>
                    <a:lnTo>
                      <a:pt x="377" y="571"/>
                    </a:lnTo>
                    <a:lnTo>
                      <a:pt x="382" y="571"/>
                    </a:lnTo>
                    <a:lnTo>
                      <a:pt x="388" y="577"/>
                    </a:lnTo>
                    <a:lnTo>
                      <a:pt x="394" y="577"/>
                    </a:lnTo>
                    <a:lnTo>
                      <a:pt x="388" y="582"/>
                    </a:lnTo>
                    <a:lnTo>
                      <a:pt x="377" y="582"/>
                    </a:lnTo>
                    <a:lnTo>
                      <a:pt x="337" y="582"/>
                    </a:lnTo>
                    <a:lnTo>
                      <a:pt x="298" y="582"/>
                    </a:lnTo>
                    <a:lnTo>
                      <a:pt x="281" y="582"/>
                    </a:lnTo>
                    <a:lnTo>
                      <a:pt x="275" y="582"/>
                    </a:lnTo>
                    <a:lnTo>
                      <a:pt x="264" y="582"/>
                    </a:lnTo>
                    <a:lnTo>
                      <a:pt x="253" y="582"/>
                    </a:lnTo>
                    <a:lnTo>
                      <a:pt x="236" y="582"/>
                    </a:lnTo>
                    <a:lnTo>
                      <a:pt x="219" y="582"/>
                    </a:lnTo>
                    <a:lnTo>
                      <a:pt x="208" y="582"/>
                    </a:lnTo>
                    <a:lnTo>
                      <a:pt x="197" y="582"/>
                    </a:lnTo>
                    <a:lnTo>
                      <a:pt x="197" y="577"/>
                    </a:lnTo>
                    <a:lnTo>
                      <a:pt x="202" y="571"/>
                    </a:lnTo>
                    <a:lnTo>
                      <a:pt x="214" y="571"/>
                    </a:lnTo>
                    <a:lnTo>
                      <a:pt x="225" y="571"/>
                    </a:lnTo>
                    <a:lnTo>
                      <a:pt x="236" y="565"/>
                    </a:lnTo>
                    <a:lnTo>
                      <a:pt x="242" y="554"/>
                    </a:lnTo>
                    <a:lnTo>
                      <a:pt x="247" y="543"/>
                    </a:lnTo>
                    <a:lnTo>
                      <a:pt x="247" y="526"/>
                    </a:lnTo>
                    <a:lnTo>
                      <a:pt x="247" y="504"/>
                    </a:lnTo>
                    <a:lnTo>
                      <a:pt x="253" y="481"/>
                    </a:lnTo>
                    <a:lnTo>
                      <a:pt x="253" y="465"/>
                    </a:lnTo>
                    <a:lnTo>
                      <a:pt x="253" y="448"/>
                    </a:lnTo>
                    <a:lnTo>
                      <a:pt x="253" y="381"/>
                    </a:lnTo>
                    <a:close/>
                  </a:path>
                </a:pathLst>
              </a:custGeom>
              <a:solidFill>
                <a:schemeClr val="tx1"/>
              </a:solidFill>
              <a:ln w="9525">
                <a:noFill/>
                <a:round/>
                <a:headEnd/>
                <a:tailEnd/>
              </a:ln>
            </p:spPr>
            <p:txBody>
              <a:bodyPr>
                <a:prstTxWarp prst="textNoShape">
                  <a:avLst/>
                </a:prstTxWarp>
              </a:bodyPr>
              <a:lstStyle/>
              <a:p>
                <a:endParaRPr lang="en-US"/>
              </a:p>
            </p:txBody>
          </p:sp>
          <p:sp>
            <p:nvSpPr>
              <p:cNvPr id="44" name="Freeform 859"/>
              <p:cNvSpPr>
                <a:spLocks/>
              </p:cNvSpPr>
              <p:nvPr/>
            </p:nvSpPr>
            <p:spPr bwMode="auto">
              <a:xfrm>
                <a:off x="8091" y="18746"/>
                <a:ext cx="378" cy="443"/>
              </a:xfrm>
              <a:custGeom>
                <a:avLst/>
                <a:gdLst/>
                <a:ahLst/>
                <a:cxnLst>
                  <a:cxn ang="0">
                    <a:pos x="68" y="286"/>
                  </a:cxn>
                  <a:cxn ang="0">
                    <a:pos x="68" y="235"/>
                  </a:cxn>
                  <a:cxn ang="0">
                    <a:pos x="79" y="179"/>
                  </a:cxn>
                  <a:cxn ang="0">
                    <a:pos x="91" y="129"/>
                  </a:cxn>
                  <a:cxn ang="0">
                    <a:pos x="119" y="78"/>
                  </a:cxn>
                  <a:cxn ang="0">
                    <a:pos x="158" y="45"/>
                  </a:cxn>
                  <a:cxn ang="0">
                    <a:pos x="209" y="34"/>
                  </a:cxn>
                  <a:cxn ang="0">
                    <a:pos x="237" y="39"/>
                  </a:cxn>
                  <a:cxn ang="0">
                    <a:pos x="260" y="50"/>
                  </a:cxn>
                  <a:cxn ang="0">
                    <a:pos x="288" y="73"/>
                  </a:cxn>
                  <a:cxn ang="0">
                    <a:pos x="305" y="112"/>
                  </a:cxn>
                  <a:cxn ang="0">
                    <a:pos x="310" y="162"/>
                  </a:cxn>
                  <a:cxn ang="0">
                    <a:pos x="310" y="196"/>
                  </a:cxn>
                  <a:cxn ang="0">
                    <a:pos x="305" y="235"/>
                  </a:cxn>
                  <a:cxn ang="0">
                    <a:pos x="293" y="286"/>
                  </a:cxn>
                  <a:cxn ang="0">
                    <a:pos x="271" y="330"/>
                  </a:cxn>
                  <a:cxn ang="0">
                    <a:pos x="248" y="370"/>
                  </a:cxn>
                  <a:cxn ang="0">
                    <a:pos x="209" y="398"/>
                  </a:cxn>
                  <a:cxn ang="0">
                    <a:pos x="164" y="409"/>
                  </a:cxn>
                  <a:cxn ang="0">
                    <a:pos x="124" y="398"/>
                  </a:cxn>
                  <a:cxn ang="0">
                    <a:pos x="91" y="370"/>
                  </a:cxn>
                  <a:cxn ang="0">
                    <a:pos x="74" y="330"/>
                  </a:cxn>
                  <a:cxn ang="0">
                    <a:pos x="68" y="286"/>
                  </a:cxn>
                  <a:cxn ang="0">
                    <a:pos x="0" y="291"/>
                  </a:cxn>
                  <a:cxn ang="0">
                    <a:pos x="6" y="347"/>
                  </a:cxn>
                  <a:cxn ang="0">
                    <a:pos x="23" y="392"/>
                  </a:cxn>
                  <a:cxn ang="0">
                    <a:pos x="51" y="420"/>
                  </a:cxn>
                  <a:cxn ang="0">
                    <a:pos x="91" y="437"/>
                  </a:cxn>
                  <a:cxn ang="0">
                    <a:pos x="130" y="443"/>
                  </a:cxn>
                  <a:cxn ang="0">
                    <a:pos x="186" y="431"/>
                  </a:cxn>
                  <a:cxn ang="0">
                    <a:pos x="243" y="409"/>
                  </a:cxn>
                  <a:cxn ang="0">
                    <a:pos x="293" y="370"/>
                  </a:cxn>
                  <a:cxn ang="0">
                    <a:pos x="327" y="330"/>
                  </a:cxn>
                  <a:cxn ang="0">
                    <a:pos x="350" y="286"/>
                  </a:cxn>
                  <a:cxn ang="0">
                    <a:pos x="372" y="230"/>
                  </a:cxn>
                  <a:cxn ang="0">
                    <a:pos x="378" y="157"/>
                  </a:cxn>
                  <a:cxn ang="0">
                    <a:pos x="372" y="112"/>
                  </a:cxn>
                  <a:cxn ang="0">
                    <a:pos x="361" y="67"/>
                  </a:cxn>
                  <a:cxn ang="0">
                    <a:pos x="338" y="34"/>
                  </a:cxn>
                  <a:cxn ang="0">
                    <a:pos x="299" y="11"/>
                  </a:cxn>
                  <a:cxn ang="0">
                    <a:pos x="248" y="0"/>
                  </a:cxn>
                  <a:cxn ang="0">
                    <a:pos x="203" y="6"/>
                  </a:cxn>
                  <a:cxn ang="0">
                    <a:pos x="153" y="22"/>
                  </a:cxn>
                  <a:cxn ang="0">
                    <a:pos x="96" y="56"/>
                  </a:cxn>
                  <a:cxn ang="0">
                    <a:pos x="57" y="95"/>
                  </a:cxn>
                  <a:cxn ang="0">
                    <a:pos x="29" y="146"/>
                  </a:cxn>
                  <a:cxn ang="0">
                    <a:pos x="6" y="207"/>
                  </a:cxn>
                  <a:cxn ang="0">
                    <a:pos x="0" y="291"/>
                  </a:cxn>
                  <a:cxn ang="0">
                    <a:pos x="68" y="286"/>
                  </a:cxn>
                </a:cxnLst>
                <a:rect l="0" t="0" r="r" b="b"/>
                <a:pathLst>
                  <a:path w="378" h="443">
                    <a:moveTo>
                      <a:pt x="68" y="286"/>
                    </a:moveTo>
                    <a:lnTo>
                      <a:pt x="68" y="235"/>
                    </a:lnTo>
                    <a:lnTo>
                      <a:pt x="79" y="179"/>
                    </a:lnTo>
                    <a:lnTo>
                      <a:pt x="91" y="129"/>
                    </a:lnTo>
                    <a:lnTo>
                      <a:pt x="119" y="78"/>
                    </a:lnTo>
                    <a:lnTo>
                      <a:pt x="158" y="45"/>
                    </a:lnTo>
                    <a:lnTo>
                      <a:pt x="209" y="34"/>
                    </a:lnTo>
                    <a:lnTo>
                      <a:pt x="237" y="39"/>
                    </a:lnTo>
                    <a:lnTo>
                      <a:pt x="260" y="50"/>
                    </a:lnTo>
                    <a:lnTo>
                      <a:pt x="288" y="73"/>
                    </a:lnTo>
                    <a:lnTo>
                      <a:pt x="305" y="112"/>
                    </a:lnTo>
                    <a:lnTo>
                      <a:pt x="310" y="162"/>
                    </a:lnTo>
                    <a:lnTo>
                      <a:pt x="310" y="196"/>
                    </a:lnTo>
                    <a:lnTo>
                      <a:pt x="305" y="235"/>
                    </a:lnTo>
                    <a:lnTo>
                      <a:pt x="293" y="286"/>
                    </a:lnTo>
                    <a:lnTo>
                      <a:pt x="271" y="330"/>
                    </a:lnTo>
                    <a:lnTo>
                      <a:pt x="248" y="370"/>
                    </a:lnTo>
                    <a:lnTo>
                      <a:pt x="209" y="398"/>
                    </a:lnTo>
                    <a:lnTo>
                      <a:pt x="164" y="409"/>
                    </a:lnTo>
                    <a:lnTo>
                      <a:pt x="124" y="398"/>
                    </a:lnTo>
                    <a:lnTo>
                      <a:pt x="91" y="370"/>
                    </a:lnTo>
                    <a:lnTo>
                      <a:pt x="74" y="330"/>
                    </a:lnTo>
                    <a:lnTo>
                      <a:pt x="68" y="286"/>
                    </a:lnTo>
                    <a:lnTo>
                      <a:pt x="0" y="291"/>
                    </a:lnTo>
                    <a:lnTo>
                      <a:pt x="6" y="347"/>
                    </a:lnTo>
                    <a:lnTo>
                      <a:pt x="23" y="392"/>
                    </a:lnTo>
                    <a:lnTo>
                      <a:pt x="51" y="420"/>
                    </a:lnTo>
                    <a:lnTo>
                      <a:pt x="91" y="437"/>
                    </a:lnTo>
                    <a:lnTo>
                      <a:pt x="130" y="443"/>
                    </a:lnTo>
                    <a:lnTo>
                      <a:pt x="186" y="431"/>
                    </a:lnTo>
                    <a:lnTo>
                      <a:pt x="243" y="409"/>
                    </a:lnTo>
                    <a:lnTo>
                      <a:pt x="293" y="370"/>
                    </a:lnTo>
                    <a:lnTo>
                      <a:pt x="327" y="330"/>
                    </a:lnTo>
                    <a:lnTo>
                      <a:pt x="350" y="286"/>
                    </a:lnTo>
                    <a:lnTo>
                      <a:pt x="372" y="230"/>
                    </a:lnTo>
                    <a:lnTo>
                      <a:pt x="378" y="157"/>
                    </a:lnTo>
                    <a:lnTo>
                      <a:pt x="372" y="112"/>
                    </a:lnTo>
                    <a:lnTo>
                      <a:pt x="361" y="67"/>
                    </a:lnTo>
                    <a:lnTo>
                      <a:pt x="338" y="34"/>
                    </a:lnTo>
                    <a:lnTo>
                      <a:pt x="299" y="11"/>
                    </a:lnTo>
                    <a:lnTo>
                      <a:pt x="248" y="0"/>
                    </a:lnTo>
                    <a:lnTo>
                      <a:pt x="203" y="6"/>
                    </a:lnTo>
                    <a:lnTo>
                      <a:pt x="153" y="22"/>
                    </a:lnTo>
                    <a:lnTo>
                      <a:pt x="96" y="56"/>
                    </a:lnTo>
                    <a:lnTo>
                      <a:pt x="57" y="95"/>
                    </a:lnTo>
                    <a:lnTo>
                      <a:pt x="29" y="146"/>
                    </a:lnTo>
                    <a:lnTo>
                      <a:pt x="6" y="207"/>
                    </a:lnTo>
                    <a:lnTo>
                      <a:pt x="0" y="291"/>
                    </a:lnTo>
                    <a:lnTo>
                      <a:pt x="68" y="286"/>
                    </a:lnTo>
                    <a:close/>
                  </a:path>
                </a:pathLst>
              </a:custGeom>
              <a:solidFill>
                <a:schemeClr val="tx1"/>
              </a:solidFill>
              <a:ln w="9525">
                <a:noFill/>
                <a:round/>
                <a:headEnd/>
                <a:tailEnd/>
              </a:ln>
            </p:spPr>
            <p:txBody>
              <a:bodyPr>
                <a:prstTxWarp prst="textNoShape">
                  <a:avLst/>
                </a:prstTxWarp>
              </a:bodyPr>
              <a:lstStyle/>
              <a:p>
                <a:endParaRPr lang="en-US"/>
              </a:p>
            </p:txBody>
          </p:sp>
          <p:sp>
            <p:nvSpPr>
              <p:cNvPr id="45" name="Freeform 860"/>
              <p:cNvSpPr>
                <a:spLocks/>
              </p:cNvSpPr>
              <p:nvPr/>
            </p:nvSpPr>
            <p:spPr bwMode="auto">
              <a:xfrm>
                <a:off x="8486" y="18438"/>
                <a:ext cx="411" cy="975"/>
              </a:xfrm>
              <a:custGeom>
                <a:avLst/>
                <a:gdLst/>
                <a:ahLst/>
                <a:cxnLst>
                  <a:cxn ang="0">
                    <a:pos x="11" y="902"/>
                  </a:cxn>
                  <a:cxn ang="0">
                    <a:pos x="22" y="902"/>
                  </a:cxn>
                  <a:cxn ang="0">
                    <a:pos x="22" y="907"/>
                  </a:cxn>
                  <a:cxn ang="0">
                    <a:pos x="33" y="913"/>
                  </a:cxn>
                  <a:cxn ang="0">
                    <a:pos x="45" y="919"/>
                  </a:cxn>
                  <a:cxn ang="0">
                    <a:pos x="62" y="924"/>
                  </a:cxn>
                  <a:cxn ang="0">
                    <a:pos x="78" y="919"/>
                  </a:cxn>
                  <a:cxn ang="0">
                    <a:pos x="95" y="902"/>
                  </a:cxn>
                  <a:cxn ang="0">
                    <a:pos x="107" y="874"/>
                  </a:cxn>
                  <a:cxn ang="0">
                    <a:pos x="118" y="823"/>
                  </a:cxn>
                  <a:cxn ang="0">
                    <a:pos x="129" y="756"/>
                  </a:cxn>
                  <a:cxn ang="0">
                    <a:pos x="140" y="666"/>
                  </a:cxn>
                  <a:cxn ang="0">
                    <a:pos x="152" y="571"/>
                  </a:cxn>
                  <a:cxn ang="0">
                    <a:pos x="163" y="476"/>
                  </a:cxn>
                  <a:cxn ang="0">
                    <a:pos x="174" y="392"/>
                  </a:cxn>
                  <a:cxn ang="0">
                    <a:pos x="146" y="392"/>
                  </a:cxn>
                  <a:cxn ang="0">
                    <a:pos x="124" y="392"/>
                  </a:cxn>
                  <a:cxn ang="0">
                    <a:pos x="101" y="392"/>
                  </a:cxn>
                  <a:cxn ang="0">
                    <a:pos x="101" y="375"/>
                  </a:cxn>
                  <a:cxn ang="0">
                    <a:pos x="129" y="370"/>
                  </a:cxn>
                  <a:cxn ang="0">
                    <a:pos x="152" y="358"/>
                  </a:cxn>
                  <a:cxn ang="0">
                    <a:pos x="180" y="347"/>
                  </a:cxn>
                  <a:cxn ang="0">
                    <a:pos x="191" y="241"/>
                  </a:cxn>
                  <a:cxn ang="0">
                    <a:pos x="208" y="168"/>
                  </a:cxn>
                  <a:cxn ang="0">
                    <a:pos x="231" y="123"/>
                  </a:cxn>
                  <a:cxn ang="0">
                    <a:pos x="264" y="78"/>
                  </a:cxn>
                  <a:cxn ang="0">
                    <a:pos x="304" y="45"/>
                  </a:cxn>
                  <a:cxn ang="0">
                    <a:pos x="326" y="22"/>
                  </a:cxn>
                  <a:cxn ang="0">
                    <a:pos x="349" y="5"/>
                  </a:cxn>
                  <a:cxn ang="0">
                    <a:pos x="360" y="0"/>
                  </a:cxn>
                  <a:cxn ang="0">
                    <a:pos x="377" y="0"/>
                  </a:cxn>
                  <a:cxn ang="0">
                    <a:pos x="388" y="0"/>
                  </a:cxn>
                  <a:cxn ang="0">
                    <a:pos x="399" y="5"/>
                  </a:cxn>
                  <a:cxn ang="0">
                    <a:pos x="411" y="11"/>
                  </a:cxn>
                  <a:cxn ang="0">
                    <a:pos x="394" y="95"/>
                  </a:cxn>
                  <a:cxn ang="0">
                    <a:pos x="383" y="95"/>
                  </a:cxn>
                  <a:cxn ang="0">
                    <a:pos x="371" y="78"/>
                  </a:cxn>
                  <a:cxn ang="0">
                    <a:pos x="354" y="73"/>
                  </a:cxn>
                  <a:cxn ang="0">
                    <a:pos x="338" y="73"/>
                  </a:cxn>
                  <a:cxn ang="0">
                    <a:pos x="321" y="73"/>
                  </a:cxn>
                  <a:cxn ang="0">
                    <a:pos x="304" y="89"/>
                  </a:cxn>
                  <a:cxn ang="0">
                    <a:pos x="287" y="117"/>
                  </a:cxn>
                  <a:cxn ang="0">
                    <a:pos x="276" y="168"/>
                  </a:cxn>
                  <a:cxn ang="0">
                    <a:pos x="259" y="246"/>
                  </a:cxn>
                  <a:cxn ang="0">
                    <a:pos x="242" y="353"/>
                  </a:cxn>
                  <a:cxn ang="0">
                    <a:pos x="281" y="353"/>
                  </a:cxn>
                  <a:cxn ang="0">
                    <a:pos x="298" y="353"/>
                  </a:cxn>
                  <a:cxn ang="0">
                    <a:pos x="321" y="347"/>
                  </a:cxn>
                  <a:cxn ang="0">
                    <a:pos x="332" y="347"/>
                  </a:cxn>
                  <a:cxn ang="0">
                    <a:pos x="349" y="347"/>
                  </a:cxn>
                  <a:cxn ang="0">
                    <a:pos x="354" y="342"/>
                  </a:cxn>
                  <a:cxn ang="0">
                    <a:pos x="360" y="347"/>
                  </a:cxn>
                  <a:cxn ang="0">
                    <a:pos x="349" y="392"/>
                  </a:cxn>
                  <a:cxn ang="0">
                    <a:pos x="236" y="392"/>
                  </a:cxn>
                  <a:cxn ang="0">
                    <a:pos x="214" y="543"/>
                  </a:cxn>
                  <a:cxn ang="0">
                    <a:pos x="191" y="678"/>
                  </a:cxn>
                  <a:cxn ang="0">
                    <a:pos x="169" y="784"/>
                  </a:cxn>
                  <a:cxn ang="0">
                    <a:pos x="135" y="874"/>
                  </a:cxn>
                  <a:cxn ang="0">
                    <a:pos x="95" y="935"/>
                  </a:cxn>
                  <a:cxn ang="0">
                    <a:pos x="62" y="958"/>
                  </a:cxn>
                  <a:cxn ang="0">
                    <a:pos x="28" y="969"/>
                  </a:cxn>
                  <a:cxn ang="0">
                    <a:pos x="0" y="975"/>
                  </a:cxn>
                  <a:cxn ang="0">
                    <a:pos x="11" y="902"/>
                  </a:cxn>
                </a:cxnLst>
                <a:rect l="0" t="0" r="r" b="b"/>
                <a:pathLst>
                  <a:path w="411" h="975">
                    <a:moveTo>
                      <a:pt x="11" y="902"/>
                    </a:moveTo>
                    <a:lnTo>
                      <a:pt x="22" y="902"/>
                    </a:lnTo>
                    <a:lnTo>
                      <a:pt x="22" y="907"/>
                    </a:lnTo>
                    <a:lnTo>
                      <a:pt x="33" y="913"/>
                    </a:lnTo>
                    <a:lnTo>
                      <a:pt x="45" y="919"/>
                    </a:lnTo>
                    <a:lnTo>
                      <a:pt x="62" y="924"/>
                    </a:lnTo>
                    <a:lnTo>
                      <a:pt x="78" y="919"/>
                    </a:lnTo>
                    <a:lnTo>
                      <a:pt x="95" y="902"/>
                    </a:lnTo>
                    <a:lnTo>
                      <a:pt x="107" y="874"/>
                    </a:lnTo>
                    <a:lnTo>
                      <a:pt x="118" y="823"/>
                    </a:lnTo>
                    <a:lnTo>
                      <a:pt x="129" y="756"/>
                    </a:lnTo>
                    <a:lnTo>
                      <a:pt x="140" y="666"/>
                    </a:lnTo>
                    <a:lnTo>
                      <a:pt x="152" y="571"/>
                    </a:lnTo>
                    <a:lnTo>
                      <a:pt x="163" y="476"/>
                    </a:lnTo>
                    <a:lnTo>
                      <a:pt x="174" y="392"/>
                    </a:lnTo>
                    <a:lnTo>
                      <a:pt x="146" y="392"/>
                    </a:lnTo>
                    <a:lnTo>
                      <a:pt x="124" y="392"/>
                    </a:lnTo>
                    <a:lnTo>
                      <a:pt x="101" y="392"/>
                    </a:lnTo>
                    <a:lnTo>
                      <a:pt x="101" y="375"/>
                    </a:lnTo>
                    <a:lnTo>
                      <a:pt x="129" y="370"/>
                    </a:lnTo>
                    <a:lnTo>
                      <a:pt x="152" y="358"/>
                    </a:lnTo>
                    <a:lnTo>
                      <a:pt x="180" y="347"/>
                    </a:lnTo>
                    <a:lnTo>
                      <a:pt x="191" y="241"/>
                    </a:lnTo>
                    <a:lnTo>
                      <a:pt x="208" y="168"/>
                    </a:lnTo>
                    <a:lnTo>
                      <a:pt x="231" y="123"/>
                    </a:lnTo>
                    <a:lnTo>
                      <a:pt x="264" y="78"/>
                    </a:lnTo>
                    <a:lnTo>
                      <a:pt x="304" y="45"/>
                    </a:lnTo>
                    <a:lnTo>
                      <a:pt x="326" y="22"/>
                    </a:lnTo>
                    <a:lnTo>
                      <a:pt x="349" y="5"/>
                    </a:lnTo>
                    <a:lnTo>
                      <a:pt x="360" y="0"/>
                    </a:lnTo>
                    <a:lnTo>
                      <a:pt x="377" y="0"/>
                    </a:lnTo>
                    <a:lnTo>
                      <a:pt x="388" y="0"/>
                    </a:lnTo>
                    <a:lnTo>
                      <a:pt x="399" y="5"/>
                    </a:lnTo>
                    <a:lnTo>
                      <a:pt x="411" y="11"/>
                    </a:lnTo>
                    <a:lnTo>
                      <a:pt x="394" y="95"/>
                    </a:lnTo>
                    <a:lnTo>
                      <a:pt x="383" y="95"/>
                    </a:lnTo>
                    <a:lnTo>
                      <a:pt x="371" y="78"/>
                    </a:lnTo>
                    <a:lnTo>
                      <a:pt x="354" y="73"/>
                    </a:lnTo>
                    <a:lnTo>
                      <a:pt x="338" y="73"/>
                    </a:lnTo>
                    <a:lnTo>
                      <a:pt x="321" y="73"/>
                    </a:lnTo>
                    <a:lnTo>
                      <a:pt x="304" y="89"/>
                    </a:lnTo>
                    <a:lnTo>
                      <a:pt x="287" y="117"/>
                    </a:lnTo>
                    <a:lnTo>
                      <a:pt x="276" y="168"/>
                    </a:lnTo>
                    <a:lnTo>
                      <a:pt x="259" y="246"/>
                    </a:lnTo>
                    <a:lnTo>
                      <a:pt x="242" y="353"/>
                    </a:lnTo>
                    <a:lnTo>
                      <a:pt x="281" y="353"/>
                    </a:lnTo>
                    <a:lnTo>
                      <a:pt x="298" y="353"/>
                    </a:lnTo>
                    <a:lnTo>
                      <a:pt x="321" y="347"/>
                    </a:lnTo>
                    <a:lnTo>
                      <a:pt x="332" y="347"/>
                    </a:lnTo>
                    <a:lnTo>
                      <a:pt x="349" y="347"/>
                    </a:lnTo>
                    <a:lnTo>
                      <a:pt x="354" y="342"/>
                    </a:lnTo>
                    <a:lnTo>
                      <a:pt x="360" y="347"/>
                    </a:lnTo>
                    <a:lnTo>
                      <a:pt x="349" y="392"/>
                    </a:lnTo>
                    <a:lnTo>
                      <a:pt x="236" y="392"/>
                    </a:lnTo>
                    <a:lnTo>
                      <a:pt x="214" y="543"/>
                    </a:lnTo>
                    <a:lnTo>
                      <a:pt x="191" y="678"/>
                    </a:lnTo>
                    <a:lnTo>
                      <a:pt x="169" y="784"/>
                    </a:lnTo>
                    <a:lnTo>
                      <a:pt x="135" y="874"/>
                    </a:lnTo>
                    <a:lnTo>
                      <a:pt x="95" y="935"/>
                    </a:lnTo>
                    <a:lnTo>
                      <a:pt x="62" y="958"/>
                    </a:lnTo>
                    <a:lnTo>
                      <a:pt x="28" y="969"/>
                    </a:lnTo>
                    <a:lnTo>
                      <a:pt x="0" y="975"/>
                    </a:lnTo>
                    <a:lnTo>
                      <a:pt x="11" y="902"/>
                    </a:lnTo>
                    <a:close/>
                  </a:path>
                </a:pathLst>
              </a:custGeom>
              <a:solidFill>
                <a:schemeClr val="tx1"/>
              </a:solidFill>
              <a:ln w="9525">
                <a:noFill/>
                <a:round/>
                <a:headEnd/>
                <a:tailEnd/>
              </a:ln>
            </p:spPr>
            <p:txBody>
              <a:bodyPr>
                <a:prstTxWarp prst="textNoShape">
                  <a:avLst/>
                </a:prstTxWarp>
              </a:bodyPr>
              <a:lstStyle/>
              <a:p>
                <a:endParaRPr lang="en-US"/>
              </a:p>
            </p:txBody>
          </p:sp>
          <p:sp>
            <p:nvSpPr>
              <p:cNvPr id="46" name="Freeform 861"/>
              <p:cNvSpPr>
                <a:spLocks/>
              </p:cNvSpPr>
              <p:nvPr/>
            </p:nvSpPr>
            <p:spPr bwMode="auto">
              <a:xfrm>
                <a:off x="9336" y="18432"/>
                <a:ext cx="777" cy="757"/>
              </a:xfrm>
              <a:custGeom>
                <a:avLst/>
                <a:gdLst/>
                <a:ahLst/>
                <a:cxnLst>
                  <a:cxn ang="0">
                    <a:pos x="135" y="678"/>
                  </a:cxn>
                  <a:cxn ang="0">
                    <a:pos x="169" y="728"/>
                  </a:cxn>
                  <a:cxn ang="0">
                    <a:pos x="208" y="734"/>
                  </a:cxn>
                  <a:cxn ang="0">
                    <a:pos x="225" y="734"/>
                  </a:cxn>
                  <a:cxn ang="0">
                    <a:pos x="225" y="745"/>
                  </a:cxn>
                  <a:cxn ang="0">
                    <a:pos x="208" y="745"/>
                  </a:cxn>
                  <a:cxn ang="0">
                    <a:pos x="124" y="745"/>
                  </a:cxn>
                  <a:cxn ang="0">
                    <a:pos x="90" y="745"/>
                  </a:cxn>
                  <a:cxn ang="0">
                    <a:pos x="11" y="745"/>
                  </a:cxn>
                  <a:cxn ang="0">
                    <a:pos x="0" y="745"/>
                  </a:cxn>
                  <a:cxn ang="0">
                    <a:pos x="0" y="734"/>
                  </a:cxn>
                  <a:cxn ang="0">
                    <a:pos x="17" y="734"/>
                  </a:cxn>
                  <a:cxn ang="0">
                    <a:pos x="45" y="728"/>
                  </a:cxn>
                  <a:cxn ang="0">
                    <a:pos x="73" y="672"/>
                  </a:cxn>
                  <a:cxn ang="0">
                    <a:pos x="73" y="51"/>
                  </a:cxn>
                  <a:cxn ang="0">
                    <a:pos x="79" y="17"/>
                  </a:cxn>
                  <a:cxn ang="0">
                    <a:pos x="84" y="6"/>
                  </a:cxn>
                  <a:cxn ang="0">
                    <a:pos x="90" y="6"/>
                  </a:cxn>
                  <a:cxn ang="0">
                    <a:pos x="107" y="17"/>
                  </a:cxn>
                  <a:cxn ang="0">
                    <a:pos x="118" y="34"/>
                  </a:cxn>
                  <a:cxn ang="0">
                    <a:pos x="163" y="79"/>
                  </a:cxn>
                  <a:cxn ang="0">
                    <a:pos x="248" y="174"/>
                  </a:cxn>
                  <a:cxn ang="0">
                    <a:pos x="366" y="297"/>
                  </a:cxn>
                  <a:cxn ang="0">
                    <a:pos x="490" y="426"/>
                  </a:cxn>
                  <a:cxn ang="0">
                    <a:pos x="597" y="544"/>
                  </a:cxn>
                  <a:cxn ang="0">
                    <a:pos x="664" y="616"/>
                  </a:cxn>
                  <a:cxn ang="0">
                    <a:pos x="648" y="73"/>
                  </a:cxn>
                  <a:cxn ang="0">
                    <a:pos x="614" y="34"/>
                  </a:cxn>
                  <a:cxn ang="0">
                    <a:pos x="580" y="28"/>
                  </a:cxn>
                  <a:cxn ang="0">
                    <a:pos x="563" y="28"/>
                  </a:cxn>
                  <a:cxn ang="0">
                    <a:pos x="557" y="23"/>
                  </a:cxn>
                  <a:cxn ang="0">
                    <a:pos x="569" y="17"/>
                  </a:cxn>
                  <a:cxn ang="0">
                    <a:pos x="619" y="17"/>
                  </a:cxn>
                  <a:cxn ang="0">
                    <a:pos x="681" y="17"/>
                  </a:cxn>
                  <a:cxn ang="0">
                    <a:pos x="710" y="17"/>
                  </a:cxn>
                  <a:cxn ang="0">
                    <a:pos x="760" y="17"/>
                  </a:cxn>
                  <a:cxn ang="0">
                    <a:pos x="777" y="17"/>
                  </a:cxn>
                  <a:cxn ang="0">
                    <a:pos x="777" y="28"/>
                  </a:cxn>
                  <a:cxn ang="0">
                    <a:pos x="766" y="28"/>
                  </a:cxn>
                  <a:cxn ang="0">
                    <a:pos x="743" y="34"/>
                  </a:cxn>
                  <a:cxn ang="0">
                    <a:pos x="721" y="51"/>
                  </a:cxn>
                  <a:cxn ang="0">
                    <a:pos x="710" y="90"/>
                  </a:cxn>
                  <a:cxn ang="0">
                    <a:pos x="710" y="684"/>
                  </a:cxn>
                  <a:cxn ang="0">
                    <a:pos x="710" y="734"/>
                  </a:cxn>
                  <a:cxn ang="0">
                    <a:pos x="704" y="751"/>
                  </a:cxn>
                  <a:cxn ang="0">
                    <a:pos x="693" y="751"/>
                  </a:cxn>
                  <a:cxn ang="0">
                    <a:pos x="676" y="740"/>
                  </a:cxn>
                  <a:cxn ang="0">
                    <a:pos x="648" y="712"/>
                  </a:cxn>
                  <a:cxn ang="0">
                    <a:pos x="614" y="678"/>
                  </a:cxn>
                  <a:cxn ang="0">
                    <a:pos x="535" y="600"/>
                  </a:cxn>
                  <a:cxn ang="0">
                    <a:pos x="428" y="488"/>
                  </a:cxn>
                  <a:cxn ang="0">
                    <a:pos x="310" y="359"/>
                  </a:cxn>
                  <a:cxn ang="0">
                    <a:pos x="191" y="230"/>
                  </a:cxn>
                  <a:cxn ang="0">
                    <a:pos x="118" y="151"/>
                  </a:cxn>
                </a:cxnLst>
                <a:rect l="0" t="0" r="r" b="b"/>
                <a:pathLst>
                  <a:path w="777" h="757">
                    <a:moveTo>
                      <a:pt x="135" y="616"/>
                    </a:moveTo>
                    <a:lnTo>
                      <a:pt x="135" y="678"/>
                    </a:lnTo>
                    <a:lnTo>
                      <a:pt x="152" y="712"/>
                    </a:lnTo>
                    <a:lnTo>
                      <a:pt x="169" y="728"/>
                    </a:lnTo>
                    <a:lnTo>
                      <a:pt x="191" y="734"/>
                    </a:lnTo>
                    <a:lnTo>
                      <a:pt x="208" y="734"/>
                    </a:lnTo>
                    <a:lnTo>
                      <a:pt x="220" y="734"/>
                    </a:lnTo>
                    <a:lnTo>
                      <a:pt x="225" y="734"/>
                    </a:lnTo>
                    <a:lnTo>
                      <a:pt x="225" y="740"/>
                    </a:lnTo>
                    <a:lnTo>
                      <a:pt x="225" y="745"/>
                    </a:lnTo>
                    <a:lnTo>
                      <a:pt x="220" y="745"/>
                    </a:lnTo>
                    <a:lnTo>
                      <a:pt x="208" y="745"/>
                    </a:lnTo>
                    <a:lnTo>
                      <a:pt x="158" y="745"/>
                    </a:lnTo>
                    <a:lnTo>
                      <a:pt x="124" y="745"/>
                    </a:lnTo>
                    <a:lnTo>
                      <a:pt x="107" y="745"/>
                    </a:lnTo>
                    <a:lnTo>
                      <a:pt x="90" y="745"/>
                    </a:lnTo>
                    <a:lnTo>
                      <a:pt x="56" y="745"/>
                    </a:lnTo>
                    <a:lnTo>
                      <a:pt x="11" y="745"/>
                    </a:lnTo>
                    <a:lnTo>
                      <a:pt x="6" y="745"/>
                    </a:lnTo>
                    <a:lnTo>
                      <a:pt x="0" y="745"/>
                    </a:lnTo>
                    <a:lnTo>
                      <a:pt x="0" y="740"/>
                    </a:lnTo>
                    <a:lnTo>
                      <a:pt x="0" y="734"/>
                    </a:lnTo>
                    <a:lnTo>
                      <a:pt x="6" y="734"/>
                    </a:lnTo>
                    <a:lnTo>
                      <a:pt x="17" y="734"/>
                    </a:lnTo>
                    <a:lnTo>
                      <a:pt x="28" y="734"/>
                    </a:lnTo>
                    <a:lnTo>
                      <a:pt x="45" y="728"/>
                    </a:lnTo>
                    <a:lnTo>
                      <a:pt x="62" y="712"/>
                    </a:lnTo>
                    <a:lnTo>
                      <a:pt x="73" y="672"/>
                    </a:lnTo>
                    <a:lnTo>
                      <a:pt x="73" y="605"/>
                    </a:lnTo>
                    <a:lnTo>
                      <a:pt x="73" y="51"/>
                    </a:lnTo>
                    <a:lnTo>
                      <a:pt x="73" y="28"/>
                    </a:lnTo>
                    <a:lnTo>
                      <a:pt x="79" y="17"/>
                    </a:lnTo>
                    <a:lnTo>
                      <a:pt x="79" y="6"/>
                    </a:lnTo>
                    <a:lnTo>
                      <a:pt x="84" y="6"/>
                    </a:lnTo>
                    <a:lnTo>
                      <a:pt x="84" y="0"/>
                    </a:lnTo>
                    <a:lnTo>
                      <a:pt x="90" y="6"/>
                    </a:lnTo>
                    <a:lnTo>
                      <a:pt x="101" y="11"/>
                    </a:lnTo>
                    <a:lnTo>
                      <a:pt x="107" y="17"/>
                    </a:lnTo>
                    <a:lnTo>
                      <a:pt x="113" y="28"/>
                    </a:lnTo>
                    <a:lnTo>
                      <a:pt x="118" y="34"/>
                    </a:lnTo>
                    <a:lnTo>
                      <a:pt x="135" y="51"/>
                    </a:lnTo>
                    <a:lnTo>
                      <a:pt x="163" y="79"/>
                    </a:lnTo>
                    <a:lnTo>
                      <a:pt x="203" y="118"/>
                    </a:lnTo>
                    <a:lnTo>
                      <a:pt x="248" y="174"/>
                    </a:lnTo>
                    <a:lnTo>
                      <a:pt x="304" y="230"/>
                    </a:lnTo>
                    <a:lnTo>
                      <a:pt x="366" y="297"/>
                    </a:lnTo>
                    <a:lnTo>
                      <a:pt x="428" y="364"/>
                    </a:lnTo>
                    <a:lnTo>
                      <a:pt x="490" y="426"/>
                    </a:lnTo>
                    <a:lnTo>
                      <a:pt x="546" y="488"/>
                    </a:lnTo>
                    <a:lnTo>
                      <a:pt x="597" y="544"/>
                    </a:lnTo>
                    <a:lnTo>
                      <a:pt x="636" y="588"/>
                    </a:lnTo>
                    <a:lnTo>
                      <a:pt x="664" y="616"/>
                    </a:lnTo>
                    <a:lnTo>
                      <a:pt x="653" y="123"/>
                    </a:lnTo>
                    <a:lnTo>
                      <a:pt x="648" y="73"/>
                    </a:lnTo>
                    <a:lnTo>
                      <a:pt x="636" y="45"/>
                    </a:lnTo>
                    <a:lnTo>
                      <a:pt x="614" y="34"/>
                    </a:lnTo>
                    <a:lnTo>
                      <a:pt x="597" y="28"/>
                    </a:lnTo>
                    <a:lnTo>
                      <a:pt x="580" y="28"/>
                    </a:lnTo>
                    <a:lnTo>
                      <a:pt x="569" y="28"/>
                    </a:lnTo>
                    <a:lnTo>
                      <a:pt x="563" y="28"/>
                    </a:lnTo>
                    <a:lnTo>
                      <a:pt x="557" y="28"/>
                    </a:lnTo>
                    <a:lnTo>
                      <a:pt x="557" y="23"/>
                    </a:lnTo>
                    <a:lnTo>
                      <a:pt x="563" y="17"/>
                    </a:lnTo>
                    <a:lnTo>
                      <a:pt x="569" y="17"/>
                    </a:lnTo>
                    <a:lnTo>
                      <a:pt x="580" y="17"/>
                    </a:lnTo>
                    <a:lnTo>
                      <a:pt x="619" y="17"/>
                    </a:lnTo>
                    <a:lnTo>
                      <a:pt x="659" y="17"/>
                    </a:lnTo>
                    <a:lnTo>
                      <a:pt x="681" y="17"/>
                    </a:lnTo>
                    <a:lnTo>
                      <a:pt x="693" y="17"/>
                    </a:lnTo>
                    <a:lnTo>
                      <a:pt x="710" y="17"/>
                    </a:lnTo>
                    <a:lnTo>
                      <a:pt x="732" y="17"/>
                    </a:lnTo>
                    <a:lnTo>
                      <a:pt x="760" y="17"/>
                    </a:lnTo>
                    <a:lnTo>
                      <a:pt x="771" y="17"/>
                    </a:lnTo>
                    <a:lnTo>
                      <a:pt x="777" y="17"/>
                    </a:lnTo>
                    <a:lnTo>
                      <a:pt x="777" y="23"/>
                    </a:lnTo>
                    <a:lnTo>
                      <a:pt x="777" y="28"/>
                    </a:lnTo>
                    <a:lnTo>
                      <a:pt x="771" y="28"/>
                    </a:lnTo>
                    <a:lnTo>
                      <a:pt x="766" y="28"/>
                    </a:lnTo>
                    <a:lnTo>
                      <a:pt x="755" y="28"/>
                    </a:lnTo>
                    <a:lnTo>
                      <a:pt x="743" y="34"/>
                    </a:lnTo>
                    <a:lnTo>
                      <a:pt x="732" y="39"/>
                    </a:lnTo>
                    <a:lnTo>
                      <a:pt x="721" y="51"/>
                    </a:lnTo>
                    <a:lnTo>
                      <a:pt x="715" y="62"/>
                    </a:lnTo>
                    <a:lnTo>
                      <a:pt x="710" y="90"/>
                    </a:lnTo>
                    <a:lnTo>
                      <a:pt x="710" y="118"/>
                    </a:lnTo>
                    <a:lnTo>
                      <a:pt x="710" y="684"/>
                    </a:lnTo>
                    <a:lnTo>
                      <a:pt x="710" y="712"/>
                    </a:lnTo>
                    <a:lnTo>
                      <a:pt x="710" y="734"/>
                    </a:lnTo>
                    <a:lnTo>
                      <a:pt x="704" y="745"/>
                    </a:lnTo>
                    <a:lnTo>
                      <a:pt x="704" y="751"/>
                    </a:lnTo>
                    <a:lnTo>
                      <a:pt x="698" y="757"/>
                    </a:lnTo>
                    <a:lnTo>
                      <a:pt x="693" y="751"/>
                    </a:lnTo>
                    <a:lnTo>
                      <a:pt x="681" y="745"/>
                    </a:lnTo>
                    <a:lnTo>
                      <a:pt x="676" y="740"/>
                    </a:lnTo>
                    <a:lnTo>
                      <a:pt x="664" y="728"/>
                    </a:lnTo>
                    <a:lnTo>
                      <a:pt x="648" y="712"/>
                    </a:lnTo>
                    <a:lnTo>
                      <a:pt x="631" y="689"/>
                    </a:lnTo>
                    <a:lnTo>
                      <a:pt x="614" y="678"/>
                    </a:lnTo>
                    <a:lnTo>
                      <a:pt x="580" y="644"/>
                    </a:lnTo>
                    <a:lnTo>
                      <a:pt x="535" y="600"/>
                    </a:lnTo>
                    <a:lnTo>
                      <a:pt x="484" y="544"/>
                    </a:lnTo>
                    <a:lnTo>
                      <a:pt x="428" y="488"/>
                    </a:lnTo>
                    <a:lnTo>
                      <a:pt x="372" y="432"/>
                    </a:lnTo>
                    <a:lnTo>
                      <a:pt x="310" y="359"/>
                    </a:lnTo>
                    <a:lnTo>
                      <a:pt x="242" y="292"/>
                    </a:lnTo>
                    <a:lnTo>
                      <a:pt x="191" y="230"/>
                    </a:lnTo>
                    <a:lnTo>
                      <a:pt x="146" y="185"/>
                    </a:lnTo>
                    <a:lnTo>
                      <a:pt x="118" y="151"/>
                    </a:lnTo>
                    <a:lnTo>
                      <a:pt x="135" y="616"/>
                    </a:lnTo>
                    <a:close/>
                  </a:path>
                </a:pathLst>
              </a:custGeom>
              <a:solidFill>
                <a:schemeClr val="tx1"/>
              </a:solidFill>
              <a:ln w="9525">
                <a:noFill/>
                <a:round/>
                <a:headEnd/>
                <a:tailEnd/>
              </a:ln>
            </p:spPr>
            <p:txBody>
              <a:bodyPr>
                <a:prstTxWarp prst="textNoShape">
                  <a:avLst/>
                </a:prstTxWarp>
              </a:bodyPr>
              <a:lstStyle/>
              <a:p>
                <a:endParaRPr lang="en-US"/>
              </a:p>
            </p:txBody>
          </p:sp>
          <p:sp>
            <p:nvSpPr>
              <p:cNvPr id="47" name="Freeform 862"/>
              <p:cNvSpPr>
                <a:spLocks/>
              </p:cNvSpPr>
              <p:nvPr/>
            </p:nvSpPr>
            <p:spPr bwMode="auto">
              <a:xfrm>
                <a:off x="10321" y="18589"/>
                <a:ext cx="344" cy="594"/>
              </a:xfrm>
              <a:custGeom>
                <a:avLst/>
                <a:gdLst/>
                <a:ahLst/>
                <a:cxnLst>
                  <a:cxn ang="0">
                    <a:pos x="68" y="107"/>
                  </a:cxn>
                  <a:cxn ang="0">
                    <a:pos x="62" y="45"/>
                  </a:cxn>
                  <a:cxn ang="0">
                    <a:pos x="34" y="17"/>
                  </a:cxn>
                  <a:cxn ang="0">
                    <a:pos x="6" y="17"/>
                  </a:cxn>
                  <a:cxn ang="0">
                    <a:pos x="12" y="6"/>
                  </a:cxn>
                  <a:cxn ang="0">
                    <a:pos x="68" y="6"/>
                  </a:cxn>
                  <a:cxn ang="0">
                    <a:pos x="102" y="6"/>
                  </a:cxn>
                  <a:cxn ang="0">
                    <a:pos x="209" y="6"/>
                  </a:cxn>
                  <a:cxn ang="0">
                    <a:pos x="299" y="6"/>
                  </a:cxn>
                  <a:cxn ang="0">
                    <a:pos x="321" y="0"/>
                  </a:cxn>
                  <a:cxn ang="0">
                    <a:pos x="327" y="11"/>
                  </a:cxn>
                  <a:cxn ang="0">
                    <a:pos x="321" y="50"/>
                  </a:cxn>
                  <a:cxn ang="0">
                    <a:pos x="316" y="90"/>
                  </a:cxn>
                  <a:cxn ang="0">
                    <a:pos x="305" y="101"/>
                  </a:cxn>
                  <a:cxn ang="0">
                    <a:pos x="305" y="73"/>
                  </a:cxn>
                  <a:cxn ang="0">
                    <a:pos x="288" y="50"/>
                  </a:cxn>
                  <a:cxn ang="0">
                    <a:pos x="243" y="39"/>
                  </a:cxn>
                  <a:cxn ang="0">
                    <a:pos x="158" y="34"/>
                  </a:cxn>
                  <a:cxn ang="0">
                    <a:pos x="136" y="258"/>
                  </a:cxn>
                  <a:cxn ang="0">
                    <a:pos x="198" y="263"/>
                  </a:cxn>
                  <a:cxn ang="0">
                    <a:pos x="276" y="258"/>
                  </a:cxn>
                  <a:cxn ang="0">
                    <a:pos x="305" y="247"/>
                  </a:cxn>
                  <a:cxn ang="0">
                    <a:pos x="310" y="252"/>
                  </a:cxn>
                  <a:cxn ang="0">
                    <a:pos x="305" y="303"/>
                  </a:cxn>
                  <a:cxn ang="0">
                    <a:pos x="305" y="342"/>
                  </a:cxn>
                  <a:cxn ang="0">
                    <a:pos x="299" y="353"/>
                  </a:cxn>
                  <a:cxn ang="0">
                    <a:pos x="293" y="336"/>
                  </a:cxn>
                  <a:cxn ang="0">
                    <a:pos x="282" y="308"/>
                  </a:cxn>
                  <a:cxn ang="0">
                    <a:pos x="248" y="297"/>
                  </a:cxn>
                  <a:cxn ang="0">
                    <a:pos x="141" y="291"/>
                  </a:cxn>
                  <a:cxn ang="0">
                    <a:pos x="136" y="364"/>
                  </a:cxn>
                  <a:cxn ang="0">
                    <a:pos x="136" y="476"/>
                  </a:cxn>
                  <a:cxn ang="0">
                    <a:pos x="153" y="549"/>
                  </a:cxn>
                  <a:cxn ang="0">
                    <a:pos x="243" y="560"/>
                  </a:cxn>
                  <a:cxn ang="0">
                    <a:pos x="299" y="555"/>
                  </a:cxn>
                  <a:cxn ang="0">
                    <a:pos x="327" y="515"/>
                  </a:cxn>
                  <a:cxn ang="0">
                    <a:pos x="344" y="487"/>
                  </a:cxn>
                  <a:cxn ang="0">
                    <a:pos x="344" y="504"/>
                  </a:cxn>
                  <a:cxn ang="0">
                    <a:pos x="338" y="549"/>
                  </a:cxn>
                  <a:cxn ang="0">
                    <a:pos x="333" y="583"/>
                  </a:cxn>
                  <a:cxn ang="0">
                    <a:pos x="293" y="594"/>
                  </a:cxn>
                  <a:cxn ang="0">
                    <a:pos x="124" y="588"/>
                  </a:cxn>
                  <a:cxn ang="0">
                    <a:pos x="85" y="588"/>
                  </a:cxn>
                  <a:cxn ang="0">
                    <a:pos x="40" y="588"/>
                  </a:cxn>
                  <a:cxn ang="0">
                    <a:pos x="12" y="583"/>
                  </a:cxn>
                  <a:cxn ang="0">
                    <a:pos x="40" y="577"/>
                  </a:cxn>
                  <a:cxn ang="0">
                    <a:pos x="62" y="549"/>
                  </a:cxn>
                  <a:cxn ang="0">
                    <a:pos x="68" y="437"/>
                  </a:cxn>
                </a:cxnLst>
                <a:rect l="0" t="0" r="r" b="b"/>
                <a:pathLst>
                  <a:path w="344" h="594">
                    <a:moveTo>
                      <a:pt x="68" y="230"/>
                    </a:moveTo>
                    <a:lnTo>
                      <a:pt x="68" y="157"/>
                    </a:lnTo>
                    <a:lnTo>
                      <a:pt x="68" y="107"/>
                    </a:lnTo>
                    <a:lnTo>
                      <a:pt x="68" y="78"/>
                    </a:lnTo>
                    <a:lnTo>
                      <a:pt x="68" y="62"/>
                    </a:lnTo>
                    <a:lnTo>
                      <a:pt x="62" y="45"/>
                    </a:lnTo>
                    <a:lnTo>
                      <a:pt x="57" y="34"/>
                    </a:lnTo>
                    <a:lnTo>
                      <a:pt x="51" y="22"/>
                    </a:lnTo>
                    <a:lnTo>
                      <a:pt x="34" y="17"/>
                    </a:lnTo>
                    <a:lnTo>
                      <a:pt x="23" y="17"/>
                    </a:lnTo>
                    <a:lnTo>
                      <a:pt x="17" y="17"/>
                    </a:lnTo>
                    <a:lnTo>
                      <a:pt x="6" y="17"/>
                    </a:lnTo>
                    <a:lnTo>
                      <a:pt x="0" y="11"/>
                    </a:lnTo>
                    <a:lnTo>
                      <a:pt x="0" y="6"/>
                    </a:lnTo>
                    <a:lnTo>
                      <a:pt x="12" y="6"/>
                    </a:lnTo>
                    <a:lnTo>
                      <a:pt x="29" y="6"/>
                    </a:lnTo>
                    <a:lnTo>
                      <a:pt x="51" y="6"/>
                    </a:lnTo>
                    <a:lnTo>
                      <a:pt x="68" y="6"/>
                    </a:lnTo>
                    <a:lnTo>
                      <a:pt x="85" y="6"/>
                    </a:lnTo>
                    <a:lnTo>
                      <a:pt x="96" y="6"/>
                    </a:lnTo>
                    <a:lnTo>
                      <a:pt x="102" y="6"/>
                    </a:lnTo>
                    <a:lnTo>
                      <a:pt x="119" y="6"/>
                    </a:lnTo>
                    <a:lnTo>
                      <a:pt x="158" y="6"/>
                    </a:lnTo>
                    <a:lnTo>
                      <a:pt x="209" y="6"/>
                    </a:lnTo>
                    <a:lnTo>
                      <a:pt x="254" y="6"/>
                    </a:lnTo>
                    <a:lnTo>
                      <a:pt x="276" y="6"/>
                    </a:lnTo>
                    <a:lnTo>
                      <a:pt x="299" y="6"/>
                    </a:lnTo>
                    <a:lnTo>
                      <a:pt x="310" y="0"/>
                    </a:lnTo>
                    <a:lnTo>
                      <a:pt x="316" y="0"/>
                    </a:lnTo>
                    <a:lnTo>
                      <a:pt x="321" y="0"/>
                    </a:lnTo>
                    <a:lnTo>
                      <a:pt x="327" y="0"/>
                    </a:lnTo>
                    <a:lnTo>
                      <a:pt x="327" y="6"/>
                    </a:lnTo>
                    <a:lnTo>
                      <a:pt x="327" y="11"/>
                    </a:lnTo>
                    <a:lnTo>
                      <a:pt x="321" y="22"/>
                    </a:lnTo>
                    <a:lnTo>
                      <a:pt x="321" y="39"/>
                    </a:lnTo>
                    <a:lnTo>
                      <a:pt x="321" y="50"/>
                    </a:lnTo>
                    <a:lnTo>
                      <a:pt x="316" y="67"/>
                    </a:lnTo>
                    <a:lnTo>
                      <a:pt x="316" y="84"/>
                    </a:lnTo>
                    <a:lnTo>
                      <a:pt x="316" y="90"/>
                    </a:lnTo>
                    <a:lnTo>
                      <a:pt x="316" y="101"/>
                    </a:lnTo>
                    <a:lnTo>
                      <a:pt x="310" y="101"/>
                    </a:lnTo>
                    <a:lnTo>
                      <a:pt x="305" y="101"/>
                    </a:lnTo>
                    <a:lnTo>
                      <a:pt x="305" y="90"/>
                    </a:lnTo>
                    <a:lnTo>
                      <a:pt x="305" y="84"/>
                    </a:lnTo>
                    <a:lnTo>
                      <a:pt x="305" y="73"/>
                    </a:lnTo>
                    <a:lnTo>
                      <a:pt x="299" y="62"/>
                    </a:lnTo>
                    <a:lnTo>
                      <a:pt x="293" y="56"/>
                    </a:lnTo>
                    <a:lnTo>
                      <a:pt x="288" y="50"/>
                    </a:lnTo>
                    <a:lnTo>
                      <a:pt x="282" y="45"/>
                    </a:lnTo>
                    <a:lnTo>
                      <a:pt x="265" y="39"/>
                    </a:lnTo>
                    <a:lnTo>
                      <a:pt x="243" y="39"/>
                    </a:lnTo>
                    <a:lnTo>
                      <a:pt x="226" y="34"/>
                    </a:lnTo>
                    <a:lnTo>
                      <a:pt x="192" y="34"/>
                    </a:lnTo>
                    <a:lnTo>
                      <a:pt x="158" y="34"/>
                    </a:lnTo>
                    <a:lnTo>
                      <a:pt x="136" y="34"/>
                    </a:lnTo>
                    <a:lnTo>
                      <a:pt x="136" y="39"/>
                    </a:lnTo>
                    <a:lnTo>
                      <a:pt x="136" y="258"/>
                    </a:lnTo>
                    <a:lnTo>
                      <a:pt x="136" y="263"/>
                    </a:lnTo>
                    <a:lnTo>
                      <a:pt x="158" y="263"/>
                    </a:lnTo>
                    <a:lnTo>
                      <a:pt x="198" y="263"/>
                    </a:lnTo>
                    <a:lnTo>
                      <a:pt x="237" y="263"/>
                    </a:lnTo>
                    <a:lnTo>
                      <a:pt x="260" y="263"/>
                    </a:lnTo>
                    <a:lnTo>
                      <a:pt x="276" y="258"/>
                    </a:lnTo>
                    <a:lnTo>
                      <a:pt x="288" y="258"/>
                    </a:lnTo>
                    <a:lnTo>
                      <a:pt x="299" y="252"/>
                    </a:lnTo>
                    <a:lnTo>
                      <a:pt x="305" y="247"/>
                    </a:lnTo>
                    <a:lnTo>
                      <a:pt x="310" y="241"/>
                    </a:lnTo>
                    <a:lnTo>
                      <a:pt x="316" y="247"/>
                    </a:lnTo>
                    <a:lnTo>
                      <a:pt x="310" y="252"/>
                    </a:lnTo>
                    <a:lnTo>
                      <a:pt x="310" y="269"/>
                    </a:lnTo>
                    <a:lnTo>
                      <a:pt x="310" y="291"/>
                    </a:lnTo>
                    <a:lnTo>
                      <a:pt x="305" y="303"/>
                    </a:lnTo>
                    <a:lnTo>
                      <a:pt x="305" y="319"/>
                    </a:lnTo>
                    <a:lnTo>
                      <a:pt x="305" y="331"/>
                    </a:lnTo>
                    <a:lnTo>
                      <a:pt x="305" y="342"/>
                    </a:lnTo>
                    <a:lnTo>
                      <a:pt x="305" y="347"/>
                    </a:lnTo>
                    <a:lnTo>
                      <a:pt x="305" y="353"/>
                    </a:lnTo>
                    <a:lnTo>
                      <a:pt x="299" y="353"/>
                    </a:lnTo>
                    <a:lnTo>
                      <a:pt x="293" y="353"/>
                    </a:lnTo>
                    <a:lnTo>
                      <a:pt x="293" y="347"/>
                    </a:lnTo>
                    <a:lnTo>
                      <a:pt x="293" y="336"/>
                    </a:lnTo>
                    <a:lnTo>
                      <a:pt x="288" y="325"/>
                    </a:lnTo>
                    <a:lnTo>
                      <a:pt x="288" y="314"/>
                    </a:lnTo>
                    <a:lnTo>
                      <a:pt x="282" y="308"/>
                    </a:lnTo>
                    <a:lnTo>
                      <a:pt x="276" y="303"/>
                    </a:lnTo>
                    <a:lnTo>
                      <a:pt x="265" y="297"/>
                    </a:lnTo>
                    <a:lnTo>
                      <a:pt x="248" y="297"/>
                    </a:lnTo>
                    <a:lnTo>
                      <a:pt x="214" y="291"/>
                    </a:lnTo>
                    <a:lnTo>
                      <a:pt x="169" y="291"/>
                    </a:lnTo>
                    <a:lnTo>
                      <a:pt x="141" y="291"/>
                    </a:lnTo>
                    <a:lnTo>
                      <a:pt x="136" y="291"/>
                    </a:lnTo>
                    <a:lnTo>
                      <a:pt x="136" y="297"/>
                    </a:lnTo>
                    <a:lnTo>
                      <a:pt x="136" y="364"/>
                    </a:lnTo>
                    <a:lnTo>
                      <a:pt x="136" y="392"/>
                    </a:lnTo>
                    <a:lnTo>
                      <a:pt x="136" y="437"/>
                    </a:lnTo>
                    <a:lnTo>
                      <a:pt x="136" y="476"/>
                    </a:lnTo>
                    <a:lnTo>
                      <a:pt x="136" y="499"/>
                    </a:lnTo>
                    <a:lnTo>
                      <a:pt x="136" y="532"/>
                    </a:lnTo>
                    <a:lnTo>
                      <a:pt x="153" y="549"/>
                    </a:lnTo>
                    <a:lnTo>
                      <a:pt x="175" y="560"/>
                    </a:lnTo>
                    <a:lnTo>
                      <a:pt x="226" y="560"/>
                    </a:lnTo>
                    <a:lnTo>
                      <a:pt x="243" y="560"/>
                    </a:lnTo>
                    <a:lnTo>
                      <a:pt x="260" y="560"/>
                    </a:lnTo>
                    <a:lnTo>
                      <a:pt x="282" y="555"/>
                    </a:lnTo>
                    <a:lnTo>
                      <a:pt x="299" y="555"/>
                    </a:lnTo>
                    <a:lnTo>
                      <a:pt x="310" y="543"/>
                    </a:lnTo>
                    <a:lnTo>
                      <a:pt x="321" y="532"/>
                    </a:lnTo>
                    <a:lnTo>
                      <a:pt x="327" y="515"/>
                    </a:lnTo>
                    <a:lnTo>
                      <a:pt x="333" y="499"/>
                    </a:lnTo>
                    <a:lnTo>
                      <a:pt x="338" y="487"/>
                    </a:lnTo>
                    <a:lnTo>
                      <a:pt x="344" y="487"/>
                    </a:lnTo>
                    <a:lnTo>
                      <a:pt x="344" y="493"/>
                    </a:lnTo>
                    <a:lnTo>
                      <a:pt x="344" y="499"/>
                    </a:lnTo>
                    <a:lnTo>
                      <a:pt x="344" y="504"/>
                    </a:lnTo>
                    <a:lnTo>
                      <a:pt x="344" y="515"/>
                    </a:lnTo>
                    <a:lnTo>
                      <a:pt x="344" y="532"/>
                    </a:lnTo>
                    <a:lnTo>
                      <a:pt x="338" y="549"/>
                    </a:lnTo>
                    <a:lnTo>
                      <a:pt x="338" y="560"/>
                    </a:lnTo>
                    <a:lnTo>
                      <a:pt x="333" y="571"/>
                    </a:lnTo>
                    <a:lnTo>
                      <a:pt x="333" y="583"/>
                    </a:lnTo>
                    <a:lnTo>
                      <a:pt x="321" y="588"/>
                    </a:lnTo>
                    <a:lnTo>
                      <a:pt x="310" y="594"/>
                    </a:lnTo>
                    <a:lnTo>
                      <a:pt x="293" y="594"/>
                    </a:lnTo>
                    <a:lnTo>
                      <a:pt x="214" y="594"/>
                    </a:lnTo>
                    <a:lnTo>
                      <a:pt x="164" y="588"/>
                    </a:lnTo>
                    <a:lnTo>
                      <a:pt x="124" y="588"/>
                    </a:lnTo>
                    <a:lnTo>
                      <a:pt x="102" y="588"/>
                    </a:lnTo>
                    <a:lnTo>
                      <a:pt x="96" y="588"/>
                    </a:lnTo>
                    <a:lnTo>
                      <a:pt x="85" y="588"/>
                    </a:lnTo>
                    <a:lnTo>
                      <a:pt x="68" y="588"/>
                    </a:lnTo>
                    <a:lnTo>
                      <a:pt x="51" y="588"/>
                    </a:lnTo>
                    <a:lnTo>
                      <a:pt x="40" y="588"/>
                    </a:lnTo>
                    <a:lnTo>
                      <a:pt x="23" y="588"/>
                    </a:lnTo>
                    <a:lnTo>
                      <a:pt x="17" y="588"/>
                    </a:lnTo>
                    <a:lnTo>
                      <a:pt x="12" y="583"/>
                    </a:lnTo>
                    <a:lnTo>
                      <a:pt x="17" y="577"/>
                    </a:lnTo>
                    <a:lnTo>
                      <a:pt x="29" y="577"/>
                    </a:lnTo>
                    <a:lnTo>
                      <a:pt x="40" y="577"/>
                    </a:lnTo>
                    <a:lnTo>
                      <a:pt x="51" y="571"/>
                    </a:lnTo>
                    <a:lnTo>
                      <a:pt x="57" y="560"/>
                    </a:lnTo>
                    <a:lnTo>
                      <a:pt x="62" y="549"/>
                    </a:lnTo>
                    <a:lnTo>
                      <a:pt x="62" y="532"/>
                    </a:lnTo>
                    <a:lnTo>
                      <a:pt x="68" y="493"/>
                    </a:lnTo>
                    <a:lnTo>
                      <a:pt x="68" y="437"/>
                    </a:lnTo>
                    <a:lnTo>
                      <a:pt x="68" y="364"/>
                    </a:lnTo>
                    <a:lnTo>
                      <a:pt x="68" y="230"/>
                    </a:lnTo>
                    <a:close/>
                  </a:path>
                </a:pathLst>
              </a:custGeom>
              <a:solidFill>
                <a:schemeClr val="tx1"/>
              </a:solidFill>
              <a:ln w="9525">
                <a:noFill/>
                <a:round/>
                <a:headEnd/>
                <a:tailEnd/>
              </a:ln>
            </p:spPr>
            <p:txBody>
              <a:bodyPr>
                <a:prstTxWarp prst="textNoShape">
                  <a:avLst/>
                </a:prstTxWarp>
              </a:bodyPr>
              <a:lstStyle/>
              <a:p>
                <a:endParaRPr lang="en-US"/>
              </a:p>
            </p:txBody>
          </p:sp>
          <p:sp>
            <p:nvSpPr>
              <p:cNvPr id="48" name="Freeform 863"/>
              <p:cNvSpPr>
                <a:spLocks/>
              </p:cNvSpPr>
              <p:nvPr/>
            </p:nvSpPr>
            <p:spPr bwMode="auto">
              <a:xfrm>
                <a:off x="10795" y="18595"/>
                <a:ext cx="878" cy="594"/>
              </a:xfrm>
              <a:custGeom>
                <a:avLst/>
                <a:gdLst/>
                <a:ahLst/>
                <a:cxnLst>
                  <a:cxn ang="0">
                    <a:pos x="647" y="431"/>
                  </a:cxn>
                  <a:cxn ang="0">
                    <a:pos x="715" y="213"/>
                  </a:cxn>
                  <a:cxn ang="0">
                    <a:pos x="760" y="61"/>
                  </a:cxn>
                  <a:cxn ang="0">
                    <a:pos x="765" y="33"/>
                  </a:cxn>
                  <a:cxn ang="0">
                    <a:pos x="748" y="11"/>
                  </a:cxn>
                  <a:cxn ang="0">
                    <a:pos x="715" y="5"/>
                  </a:cxn>
                  <a:cxn ang="0">
                    <a:pos x="726" y="0"/>
                  </a:cxn>
                  <a:cxn ang="0">
                    <a:pos x="794" y="0"/>
                  </a:cxn>
                  <a:cxn ang="0">
                    <a:pos x="822" y="0"/>
                  </a:cxn>
                  <a:cxn ang="0">
                    <a:pos x="867" y="0"/>
                  </a:cxn>
                  <a:cxn ang="0">
                    <a:pos x="872" y="11"/>
                  </a:cxn>
                  <a:cxn ang="0">
                    <a:pos x="844" y="11"/>
                  </a:cxn>
                  <a:cxn ang="0">
                    <a:pos x="810" y="50"/>
                  </a:cxn>
                  <a:cxn ang="0">
                    <a:pos x="771" y="157"/>
                  </a:cxn>
                  <a:cxn ang="0">
                    <a:pos x="692" y="397"/>
                  </a:cxn>
                  <a:cxn ang="0">
                    <a:pos x="641" y="554"/>
                  </a:cxn>
                  <a:cxn ang="0">
                    <a:pos x="625" y="588"/>
                  </a:cxn>
                  <a:cxn ang="0">
                    <a:pos x="613" y="594"/>
                  </a:cxn>
                  <a:cxn ang="0">
                    <a:pos x="596" y="554"/>
                  </a:cxn>
                  <a:cxn ang="0">
                    <a:pos x="422" y="168"/>
                  </a:cxn>
                  <a:cxn ang="0">
                    <a:pos x="343" y="375"/>
                  </a:cxn>
                  <a:cxn ang="0">
                    <a:pos x="275" y="554"/>
                  </a:cxn>
                  <a:cxn ang="0">
                    <a:pos x="264" y="588"/>
                  </a:cxn>
                  <a:cxn ang="0">
                    <a:pos x="247" y="594"/>
                  </a:cxn>
                  <a:cxn ang="0">
                    <a:pos x="236" y="571"/>
                  </a:cxn>
                  <a:cxn ang="0">
                    <a:pos x="84" y="72"/>
                  </a:cxn>
                  <a:cxn ang="0">
                    <a:pos x="61" y="28"/>
                  </a:cxn>
                  <a:cxn ang="0">
                    <a:pos x="33" y="11"/>
                  </a:cxn>
                  <a:cxn ang="0">
                    <a:pos x="5" y="5"/>
                  </a:cxn>
                  <a:cxn ang="0">
                    <a:pos x="16" y="0"/>
                  </a:cxn>
                  <a:cxn ang="0">
                    <a:pos x="107" y="0"/>
                  </a:cxn>
                  <a:cxn ang="0">
                    <a:pos x="157" y="0"/>
                  </a:cxn>
                  <a:cxn ang="0">
                    <a:pos x="202" y="5"/>
                  </a:cxn>
                  <a:cxn ang="0">
                    <a:pos x="191" y="11"/>
                  </a:cxn>
                  <a:cxn ang="0">
                    <a:pos x="163" y="11"/>
                  </a:cxn>
                  <a:cxn ang="0">
                    <a:pos x="152" y="33"/>
                  </a:cxn>
                  <a:cxn ang="0">
                    <a:pos x="163" y="78"/>
                  </a:cxn>
                  <a:cxn ang="0">
                    <a:pos x="191" y="190"/>
                  </a:cxn>
                  <a:cxn ang="0">
                    <a:pos x="247" y="397"/>
                  </a:cxn>
                  <a:cxn ang="0">
                    <a:pos x="439" y="39"/>
                  </a:cxn>
                  <a:cxn ang="0">
                    <a:pos x="450" y="5"/>
                  </a:cxn>
                  <a:cxn ang="0">
                    <a:pos x="467" y="11"/>
                  </a:cxn>
                  <a:cxn ang="0">
                    <a:pos x="630" y="476"/>
                  </a:cxn>
                </a:cxnLst>
                <a:rect l="0" t="0" r="r" b="b"/>
                <a:pathLst>
                  <a:path w="878" h="594">
                    <a:moveTo>
                      <a:pt x="630" y="476"/>
                    </a:moveTo>
                    <a:lnTo>
                      <a:pt x="636" y="476"/>
                    </a:lnTo>
                    <a:lnTo>
                      <a:pt x="647" y="431"/>
                    </a:lnTo>
                    <a:lnTo>
                      <a:pt x="670" y="364"/>
                    </a:lnTo>
                    <a:lnTo>
                      <a:pt x="692" y="291"/>
                    </a:lnTo>
                    <a:lnTo>
                      <a:pt x="715" y="213"/>
                    </a:lnTo>
                    <a:lnTo>
                      <a:pt x="737" y="140"/>
                    </a:lnTo>
                    <a:lnTo>
                      <a:pt x="754" y="84"/>
                    </a:lnTo>
                    <a:lnTo>
                      <a:pt x="760" y="61"/>
                    </a:lnTo>
                    <a:lnTo>
                      <a:pt x="760" y="50"/>
                    </a:lnTo>
                    <a:lnTo>
                      <a:pt x="760" y="39"/>
                    </a:lnTo>
                    <a:lnTo>
                      <a:pt x="765" y="33"/>
                    </a:lnTo>
                    <a:lnTo>
                      <a:pt x="760" y="22"/>
                    </a:lnTo>
                    <a:lnTo>
                      <a:pt x="760" y="16"/>
                    </a:lnTo>
                    <a:lnTo>
                      <a:pt x="748" y="11"/>
                    </a:lnTo>
                    <a:lnTo>
                      <a:pt x="737" y="11"/>
                    </a:lnTo>
                    <a:lnTo>
                      <a:pt x="720" y="11"/>
                    </a:lnTo>
                    <a:lnTo>
                      <a:pt x="715" y="5"/>
                    </a:lnTo>
                    <a:lnTo>
                      <a:pt x="709" y="5"/>
                    </a:lnTo>
                    <a:lnTo>
                      <a:pt x="715" y="0"/>
                    </a:lnTo>
                    <a:lnTo>
                      <a:pt x="726" y="0"/>
                    </a:lnTo>
                    <a:lnTo>
                      <a:pt x="754" y="0"/>
                    </a:lnTo>
                    <a:lnTo>
                      <a:pt x="777" y="0"/>
                    </a:lnTo>
                    <a:lnTo>
                      <a:pt x="794" y="0"/>
                    </a:lnTo>
                    <a:lnTo>
                      <a:pt x="805" y="0"/>
                    </a:lnTo>
                    <a:lnTo>
                      <a:pt x="810" y="0"/>
                    </a:lnTo>
                    <a:lnTo>
                      <a:pt x="822" y="0"/>
                    </a:lnTo>
                    <a:lnTo>
                      <a:pt x="839" y="0"/>
                    </a:lnTo>
                    <a:lnTo>
                      <a:pt x="850" y="0"/>
                    </a:lnTo>
                    <a:lnTo>
                      <a:pt x="867" y="0"/>
                    </a:lnTo>
                    <a:lnTo>
                      <a:pt x="872" y="0"/>
                    </a:lnTo>
                    <a:lnTo>
                      <a:pt x="878" y="5"/>
                    </a:lnTo>
                    <a:lnTo>
                      <a:pt x="872" y="11"/>
                    </a:lnTo>
                    <a:lnTo>
                      <a:pt x="867" y="11"/>
                    </a:lnTo>
                    <a:lnTo>
                      <a:pt x="855" y="11"/>
                    </a:lnTo>
                    <a:lnTo>
                      <a:pt x="844" y="11"/>
                    </a:lnTo>
                    <a:lnTo>
                      <a:pt x="833" y="22"/>
                    </a:lnTo>
                    <a:lnTo>
                      <a:pt x="822" y="33"/>
                    </a:lnTo>
                    <a:lnTo>
                      <a:pt x="810" y="50"/>
                    </a:lnTo>
                    <a:lnTo>
                      <a:pt x="805" y="72"/>
                    </a:lnTo>
                    <a:lnTo>
                      <a:pt x="794" y="95"/>
                    </a:lnTo>
                    <a:lnTo>
                      <a:pt x="771" y="157"/>
                    </a:lnTo>
                    <a:lnTo>
                      <a:pt x="748" y="235"/>
                    </a:lnTo>
                    <a:lnTo>
                      <a:pt x="720" y="319"/>
                    </a:lnTo>
                    <a:lnTo>
                      <a:pt x="692" y="397"/>
                    </a:lnTo>
                    <a:lnTo>
                      <a:pt x="670" y="470"/>
                    </a:lnTo>
                    <a:lnTo>
                      <a:pt x="653" y="526"/>
                    </a:lnTo>
                    <a:lnTo>
                      <a:pt x="641" y="554"/>
                    </a:lnTo>
                    <a:lnTo>
                      <a:pt x="636" y="571"/>
                    </a:lnTo>
                    <a:lnTo>
                      <a:pt x="630" y="582"/>
                    </a:lnTo>
                    <a:lnTo>
                      <a:pt x="625" y="588"/>
                    </a:lnTo>
                    <a:lnTo>
                      <a:pt x="625" y="594"/>
                    </a:lnTo>
                    <a:lnTo>
                      <a:pt x="619" y="594"/>
                    </a:lnTo>
                    <a:lnTo>
                      <a:pt x="613" y="594"/>
                    </a:lnTo>
                    <a:lnTo>
                      <a:pt x="608" y="588"/>
                    </a:lnTo>
                    <a:lnTo>
                      <a:pt x="602" y="571"/>
                    </a:lnTo>
                    <a:lnTo>
                      <a:pt x="596" y="554"/>
                    </a:lnTo>
                    <a:lnTo>
                      <a:pt x="444" y="123"/>
                    </a:lnTo>
                    <a:lnTo>
                      <a:pt x="439" y="123"/>
                    </a:lnTo>
                    <a:lnTo>
                      <a:pt x="422" y="168"/>
                    </a:lnTo>
                    <a:lnTo>
                      <a:pt x="399" y="229"/>
                    </a:lnTo>
                    <a:lnTo>
                      <a:pt x="371" y="302"/>
                    </a:lnTo>
                    <a:lnTo>
                      <a:pt x="343" y="375"/>
                    </a:lnTo>
                    <a:lnTo>
                      <a:pt x="315" y="448"/>
                    </a:lnTo>
                    <a:lnTo>
                      <a:pt x="292" y="509"/>
                    </a:lnTo>
                    <a:lnTo>
                      <a:pt x="275" y="554"/>
                    </a:lnTo>
                    <a:lnTo>
                      <a:pt x="270" y="571"/>
                    </a:lnTo>
                    <a:lnTo>
                      <a:pt x="264" y="582"/>
                    </a:lnTo>
                    <a:lnTo>
                      <a:pt x="264" y="588"/>
                    </a:lnTo>
                    <a:lnTo>
                      <a:pt x="259" y="594"/>
                    </a:lnTo>
                    <a:lnTo>
                      <a:pt x="253" y="594"/>
                    </a:lnTo>
                    <a:lnTo>
                      <a:pt x="247" y="594"/>
                    </a:lnTo>
                    <a:lnTo>
                      <a:pt x="247" y="588"/>
                    </a:lnTo>
                    <a:lnTo>
                      <a:pt x="242" y="582"/>
                    </a:lnTo>
                    <a:lnTo>
                      <a:pt x="236" y="571"/>
                    </a:lnTo>
                    <a:lnTo>
                      <a:pt x="230" y="554"/>
                    </a:lnTo>
                    <a:lnTo>
                      <a:pt x="225" y="532"/>
                    </a:lnTo>
                    <a:lnTo>
                      <a:pt x="84" y="72"/>
                    </a:lnTo>
                    <a:lnTo>
                      <a:pt x="78" y="50"/>
                    </a:lnTo>
                    <a:lnTo>
                      <a:pt x="73" y="39"/>
                    </a:lnTo>
                    <a:lnTo>
                      <a:pt x="61" y="28"/>
                    </a:lnTo>
                    <a:lnTo>
                      <a:pt x="56" y="16"/>
                    </a:lnTo>
                    <a:lnTo>
                      <a:pt x="45" y="11"/>
                    </a:lnTo>
                    <a:lnTo>
                      <a:pt x="33" y="11"/>
                    </a:lnTo>
                    <a:lnTo>
                      <a:pt x="16" y="11"/>
                    </a:lnTo>
                    <a:lnTo>
                      <a:pt x="11" y="11"/>
                    </a:lnTo>
                    <a:lnTo>
                      <a:pt x="5" y="5"/>
                    </a:lnTo>
                    <a:lnTo>
                      <a:pt x="0" y="5"/>
                    </a:lnTo>
                    <a:lnTo>
                      <a:pt x="5" y="0"/>
                    </a:lnTo>
                    <a:lnTo>
                      <a:pt x="16" y="0"/>
                    </a:lnTo>
                    <a:lnTo>
                      <a:pt x="56" y="0"/>
                    </a:lnTo>
                    <a:lnTo>
                      <a:pt x="90" y="0"/>
                    </a:lnTo>
                    <a:lnTo>
                      <a:pt x="107" y="0"/>
                    </a:lnTo>
                    <a:lnTo>
                      <a:pt x="118" y="0"/>
                    </a:lnTo>
                    <a:lnTo>
                      <a:pt x="135" y="0"/>
                    </a:lnTo>
                    <a:lnTo>
                      <a:pt x="157" y="0"/>
                    </a:lnTo>
                    <a:lnTo>
                      <a:pt x="185" y="0"/>
                    </a:lnTo>
                    <a:lnTo>
                      <a:pt x="197" y="0"/>
                    </a:lnTo>
                    <a:lnTo>
                      <a:pt x="202" y="5"/>
                    </a:lnTo>
                    <a:lnTo>
                      <a:pt x="197" y="5"/>
                    </a:lnTo>
                    <a:lnTo>
                      <a:pt x="197" y="11"/>
                    </a:lnTo>
                    <a:lnTo>
                      <a:pt x="191" y="11"/>
                    </a:lnTo>
                    <a:lnTo>
                      <a:pt x="185" y="11"/>
                    </a:lnTo>
                    <a:lnTo>
                      <a:pt x="174" y="11"/>
                    </a:lnTo>
                    <a:lnTo>
                      <a:pt x="163" y="11"/>
                    </a:lnTo>
                    <a:lnTo>
                      <a:pt x="157" y="16"/>
                    </a:lnTo>
                    <a:lnTo>
                      <a:pt x="152" y="22"/>
                    </a:lnTo>
                    <a:lnTo>
                      <a:pt x="152" y="33"/>
                    </a:lnTo>
                    <a:lnTo>
                      <a:pt x="152" y="44"/>
                    </a:lnTo>
                    <a:lnTo>
                      <a:pt x="157" y="61"/>
                    </a:lnTo>
                    <a:lnTo>
                      <a:pt x="163" y="78"/>
                    </a:lnTo>
                    <a:lnTo>
                      <a:pt x="168" y="106"/>
                    </a:lnTo>
                    <a:lnTo>
                      <a:pt x="174" y="140"/>
                    </a:lnTo>
                    <a:lnTo>
                      <a:pt x="191" y="190"/>
                    </a:lnTo>
                    <a:lnTo>
                      <a:pt x="208" y="257"/>
                    </a:lnTo>
                    <a:lnTo>
                      <a:pt x="230" y="330"/>
                    </a:lnTo>
                    <a:lnTo>
                      <a:pt x="247" y="397"/>
                    </a:lnTo>
                    <a:lnTo>
                      <a:pt x="264" y="448"/>
                    </a:lnTo>
                    <a:lnTo>
                      <a:pt x="270" y="476"/>
                    </a:lnTo>
                    <a:lnTo>
                      <a:pt x="439" y="39"/>
                    </a:lnTo>
                    <a:lnTo>
                      <a:pt x="444" y="22"/>
                    </a:lnTo>
                    <a:lnTo>
                      <a:pt x="450" y="11"/>
                    </a:lnTo>
                    <a:lnTo>
                      <a:pt x="450" y="5"/>
                    </a:lnTo>
                    <a:lnTo>
                      <a:pt x="456" y="0"/>
                    </a:lnTo>
                    <a:lnTo>
                      <a:pt x="461" y="5"/>
                    </a:lnTo>
                    <a:lnTo>
                      <a:pt x="467" y="11"/>
                    </a:lnTo>
                    <a:lnTo>
                      <a:pt x="473" y="22"/>
                    </a:lnTo>
                    <a:lnTo>
                      <a:pt x="478" y="39"/>
                    </a:lnTo>
                    <a:lnTo>
                      <a:pt x="630" y="476"/>
                    </a:lnTo>
                    <a:close/>
                  </a:path>
                </a:pathLst>
              </a:custGeom>
              <a:solidFill>
                <a:schemeClr val="tx1"/>
              </a:solidFill>
              <a:ln w="9525">
                <a:noFill/>
                <a:round/>
                <a:headEnd/>
                <a:tailEnd/>
              </a:ln>
            </p:spPr>
            <p:txBody>
              <a:bodyPr>
                <a:prstTxWarp prst="textNoShape">
                  <a:avLst/>
                </a:prstTxWarp>
              </a:bodyPr>
              <a:lstStyle/>
              <a:p>
                <a:endParaRPr lang="en-US"/>
              </a:p>
            </p:txBody>
          </p:sp>
          <p:sp>
            <p:nvSpPr>
              <p:cNvPr id="49" name="Freeform 864"/>
              <p:cNvSpPr>
                <a:spLocks/>
              </p:cNvSpPr>
              <p:nvPr/>
            </p:nvSpPr>
            <p:spPr bwMode="auto">
              <a:xfrm>
                <a:off x="12185" y="18449"/>
                <a:ext cx="766" cy="728"/>
              </a:xfrm>
              <a:custGeom>
                <a:avLst/>
                <a:gdLst/>
                <a:ahLst/>
                <a:cxnLst>
                  <a:cxn ang="0">
                    <a:pos x="676" y="605"/>
                  </a:cxn>
                  <a:cxn ang="0">
                    <a:pos x="682" y="689"/>
                  </a:cxn>
                  <a:cxn ang="0">
                    <a:pos x="716" y="711"/>
                  </a:cxn>
                  <a:cxn ang="0">
                    <a:pos x="761" y="717"/>
                  </a:cxn>
                  <a:cxn ang="0">
                    <a:pos x="766" y="728"/>
                  </a:cxn>
                  <a:cxn ang="0">
                    <a:pos x="699" y="728"/>
                  </a:cxn>
                  <a:cxn ang="0">
                    <a:pos x="609" y="728"/>
                  </a:cxn>
                  <a:cxn ang="0">
                    <a:pos x="524" y="728"/>
                  </a:cxn>
                  <a:cxn ang="0">
                    <a:pos x="530" y="717"/>
                  </a:cxn>
                  <a:cxn ang="0">
                    <a:pos x="569" y="706"/>
                  </a:cxn>
                  <a:cxn ang="0">
                    <a:pos x="581" y="678"/>
                  </a:cxn>
                  <a:cxn ang="0">
                    <a:pos x="592" y="538"/>
                  </a:cxn>
                  <a:cxn ang="0">
                    <a:pos x="586" y="342"/>
                  </a:cxn>
                  <a:cxn ang="0">
                    <a:pos x="164" y="448"/>
                  </a:cxn>
                  <a:cxn ang="0">
                    <a:pos x="169" y="661"/>
                  </a:cxn>
                  <a:cxn ang="0">
                    <a:pos x="186" y="700"/>
                  </a:cxn>
                  <a:cxn ang="0">
                    <a:pos x="226" y="717"/>
                  </a:cxn>
                  <a:cxn ang="0">
                    <a:pos x="260" y="717"/>
                  </a:cxn>
                  <a:cxn ang="0">
                    <a:pos x="254" y="728"/>
                  </a:cxn>
                  <a:cxn ang="0">
                    <a:pos x="147" y="728"/>
                  </a:cxn>
                  <a:cxn ang="0">
                    <a:pos x="68" y="728"/>
                  </a:cxn>
                  <a:cxn ang="0">
                    <a:pos x="17" y="728"/>
                  </a:cxn>
                  <a:cxn ang="0">
                    <a:pos x="23" y="717"/>
                  </a:cxn>
                  <a:cxn ang="0">
                    <a:pos x="62" y="706"/>
                  </a:cxn>
                  <a:cxn ang="0">
                    <a:pos x="79" y="678"/>
                  </a:cxn>
                  <a:cxn ang="0">
                    <a:pos x="85" y="538"/>
                  </a:cxn>
                  <a:cxn ang="0">
                    <a:pos x="85" y="202"/>
                  </a:cxn>
                  <a:cxn ang="0">
                    <a:pos x="85" y="90"/>
                  </a:cxn>
                  <a:cxn ang="0">
                    <a:pos x="74" y="39"/>
                  </a:cxn>
                  <a:cxn ang="0">
                    <a:pos x="40" y="17"/>
                  </a:cxn>
                  <a:cxn ang="0">
                    <a:pos x="6" y="11"/>
                  </a:cxn>
                  <a:cxn ang="0">
                    <a:pos x="0" y="0"/>
                  </a:cxn>
                  <a:cxn ang="0">
                    <a:pos x="62" y="0"/>
                  </a:cxn>
                  <a:cxn ang="0">
                    <a:pos x="147" y="0"/>
                  </a:cxn>
                  <a:cxn ang="0">
                    <a:pos x="231" y="0"/>
                  </a:cxn>
                  <a:cxn ang="0">
                    <a:pos x="231" y="11"/>
                  </a:cxn>
                  <a:cxn ang="0">
                    <a:pos x="203" y="17"/>
                  </a:cxn>
                  <a:cxn ang="0">
                    <a:pos x="175" y="39"/>
                  </a:cxn>
                  <a:cxn ang="0">
                    <a:pos x="169" y="90"/>
                  </a:cxn>
                  <a:cxn ang="0">
                    <a:pos x="164" y="202"/>
                  </a:cxn>
                  <a:cxn ang="0">
                    <a:pos x="169" y="303"/>
                  </a:cxn>
                  <a:cxn ang="0">
                    <a:pos x="592" y="280"/>
                  </a:cxn>
                  <a:cxn ang="0">
                    <a:pos x="592" y="112"/>
                  </a:cxn>
                  <a:cxn ang="0">
                    <a:pos x="586" y="50"/>
                  </a:cxn>
                  <a:cxn ang="0">
                    <a:pos x="564" y="22"/>
                  </a:cxn>
                  <a:cxn ang="0">
                    <a:pos x="524" y="11"/>
                  </a:cxn>
                  <a:cxn ang="0">
                    <a:pos x="507" y="6"/>
                  </a:cxn>
                  <a:cxn ang="0">
                    <a:pos x="519" y="0"/>
                  </a:cxn>
                  <a:cxn ang="0">
                    <a:pos x="631" y="0"/>
                  </a:cxn>
                  <a:cxn ang="0">
                    <a:pos x="727" y="0"/>
                  </a:cxn>
                  <a:cxn ang="0">
                    <a:pos x="744" y="6"/>
                  </a:cxn>
                  <a:cxn ang="0">
                    <a:pos x="721" y="11"/>
                  </a:cxn>
                  <a:cxn ang="0">
                    <a:pos x="687" y="28"/>
                  </a:cxn>
                  <a:cxn ang="0">
                    <a:pos x="676" y="67"/>
                  </a:cxn>
                  <a:cxn ang="0">
                    <a:pos x="671" y="151"/>
                  </a:cxn>
                  <a:cxn ang="0">
                    <a:pos x="671" y="448"/>
                  </a:cxn>
                </a:cxnLst>
                <a:rect l="0" t="0" r="r" b="b"/>
                <a:pathLst>
                  <a:path w="766" h="728">
                    <a:moveTo>
                      <a:pt x="671" y="448"/>
                    </a:moveTo>
                    <a:lnTo>
                      <a:pt x="671" y="538"/>
                    </a:lnTo>
                    <a:lnTo>
                      <a:pt x="676" y="605"/>
                    </a:lnTo>
                    <a:lnTo>
                      <a:pt x="676" y="661"/>
                    </a:lnTo>
                    <a:lnTo>
                      <a:pt x="682" y="678"/>
                    </a:lnTo>
                    <a:lnTo>
                      <a:pt x="682" y="689"/>
                    </a:lnTo>
                    <a:lnTo>
                      <a:pt x="687" y="700"/>
                    </a:lnTo>
                    <a:lnTo>
                      <a:pt x="699" y="706"/>
                    </a:lnTo>
                    <a:lnTo>
                      <a:pt x="716" y="711"/>
                    </a:lnTo>
                    <a:lnTo>
                      <a:pt x="733" y="717"/>
                    </a:lnTo>
                    <a:lnTo>
                      <a:pt x="744" y="717"/>
                    </a:lnTo>
                    <a:lnTo>
                      <a:pt x="761" y="717"/>
                    </a:lnTo>
                    <a:lnTo>
                      <a:pt x="766" y="717"/>
                    </a:lnTo>
                    <a:lnTo>
                      <a:pt x="766" y="723"/>
                    </a:lnTo>
                    <a:lnTo>
                      <a:pt x="766" y="728"/>
                    </a:lnTo>
                    <a:lnTo>
                      <a:pt x="761" y="728"/>
                    </a:lnTo>
                    <a:lnTo>
                      <a:pt x="749" y="728"/>
                    </a:lnTo>
                    <a:lnTo>
                      <a:pt x="699" y="728"/>
                    </a:lnTo>
                    <a:lnTo>
                      <a:pt x="654" y="728"/>
                    </a:lnTo>
                    <a:lnTo>
                      <a:pt x="631" y="728"/>
                    </a:lnTo>
                    <a:lnTo>
                      <a:pt x="609" y="728"/>
                    </a:lnTo>
                    <a:lnTo>
                      <a:pt x="575" y="728"/>
                    </a:lnTo>
                    <a:lnTo>
                      <a:pt x="535" y="728"/>
                    </a:lnTo>
                    <a:lnTo>
                      <a:pt x="524" y="728"/>
                    </a:lnTo>
                    <a:lnTo>
                      <a:pt x="519" y="723"/>
                    </a:lnTo>
                    <a:lnTo>
                      <a:pt x="524" y="717"/>
                    </a:lnTo>
                    <a:lnTo>
                      <a:pt x="530" y="717"/>
                    </a:lnTo>
                    <a:lnTo>
                      <a:pt x="541" y="717"/>
                    </a:lnTo>
                    <a:lnTo>
                      <a:pt x="558" y="711"/>
                    </a:lnTo>
                    <a:lnTo>
                      <a:pt x="569" y="706"/>
                    </a:lnTo>
                    <a:lnTo>
                      <a:pt x="575" y="700"/>
                    </a:lnTo>
                    <a:lnTo>
                      <a:pt x="581" y="689"/>
                    </a:lnTo>
                    <a:lnTo>
                      <a:pt x="581" y="678"/>
                    </a:lnTo>
                    <a:lnTo>
                      <a:pt x="586" y="661"/>
                    </a:lnTo>
                    <a:lnTo>
                      <a:pt x="586" y="605"/>
                    </a:lnTo>
                    <a:lnTo>
                      <a:pt x="592" y="538"/>
                    </a:lnTo>
                    <a:lnTo>
                      <a:pt x="592" y="448"/>
                    </a:lnTo>
                    <a:lnTo>
                      <a:pt x="592" y="347"/>
                    </a:lnTo>
                    <a:lnTo>
                      <a:pt x="586" y="342"/>
                    </a:lnTo>
                    <a:lnTo>
                      <a:pt x="169" y="342"/>
                    </a:lnTo>
                    <a:lnTo>
                      <a:pt x="164" y="347"/>
                    </a:lnTo>
                    <a:lnTo>
                      <a:pt x="164" y="448"/>
                    </a:lnTo>
                    <a:lnTo>
                      <a:pt x="164" y="538"/>
                    </a:lnTo>
                    <a:lnTo>
                      <a:pt x="169" y="605"/>
                    </a:lnTo>
                    <a:lnTo>
                      <a:pt x="169" y="661"/>
                    </a:lnTo>
                    <a:lnTo>
                      <a:pt x="175" y="678"/>
                    </a:lnTo>
                    <a:lnTo>
                      <a:pt x="175" y="689"/>
                    </a:lnTo>
                    <a:lnTo>
                      <a:pt x="186" y="700"/>
                    </a:lnTo>
                    <a:lnTo>
                      <a:pt x="192" y="706"/>
                    </a:lnTo>
                    <a:lnTo>
                      <a:pt x="209" y="711"/>
                    </a:lnTo>
                    <a:lnTo>
                      <a:pt x="226" y="717"/>
                    </a:lnTo>
                    <a:lnTo>
                      <a:pt x="243" y="717"/>
                    </a:lnTo>
                    <a:lnTo>
                      <a:pt x="254" y="717"/>
                    </a:lnTo>
                    <a:lnTo>
                      <a:pt x="260" y="717"/>
                    </a:lnTo>
                    <a:lnTo>
                      <a:pt x="260" y="723"/>
                    </a:lnTo>
                    <a:lnTo>
                      <a:pt x="260" y="728"/>
                    </a:lnTo>
                    <a:lnTo>
                      <a:pt x="254" y="728"/>
                    </a:lnTo>
                    <a:lnTo>
                      <a:pt x="243" y="728"/>
                    </a:lnTo>
                    <a:lnTo>
                      <a:pt x="192" y="728"/>
                    </a:lnTo>
                    <a:lnTo>
                      <a:pt x="147" y="728"/>
                    </a:lnTo>
                    <a:lnTo>
                      <a:pt x="124" y="728"/>
                    </a:lnTo>
                    <a:lnTo>
                      <a:pt x="107" y="728"/>
                    </a:lnTo>
                    <a:lnTo>
                      <a:pt x="68" y="728"/>
                    </a:lnTo>
                    <a:lnTo>
                      <a:pt x="29" y="728"/>
                    </a:lnTo>
                    <a:lnTo>
                      <a:pt x="23" y="728"/>
                    </a:lnTo>
                    <a:lnTo>
                      <a:pt x="17" y="728"/>
                    </a:lnTo>
                    <a:lnTo>
                      <a:pt x="12" y="723"/>
                    </a:lnTo>
                    <a:lnTo>
                      <a:pt x="17" y="717"/>
                    </a:lnTo>
                    <a:lnTo>
                      <a:pt x="23" y="717"/>
                    </a:lnTo>
                    <a:lnTo>
                      <a:pt x="34" y="717"/>
                    </a:lnTo>
                    <a:lnTo>
                      <a:pt x="51" y="711"/>
                    </a:lnTo>
                    <a:lnTo>
                      <a:pt x="62" y="706"/>
                    </a:lnTo>
                    <a:lnTo>
                      <a:pt x="68" y="700"/>
                    </a:lnTo>
                    <a:lnTo>
                      <a:pt x="74" y="689"/>
                    </a:lnTo>
                    <a:lnTo>
                      <a:pt x="79" y="678"/>
                    </a:lnTo>
                    <a:lnTo>
                      <a:pt x="79" y="661"/>
                    </a:lnTo>
                    <a:lnTo>
                      <a:pt x="85" y="605"/>
                    </a:lnTo>
                    <a:lnTo>
                      <a:pt x="85" y="538"/>
                    </a:lnTo>
                    <a:lnTo>
                      <a:pt x="85" y="448"/>
                    </a:lnTo>
                    <a:lnTo>
                      <a:pt x="85" y="280"/>
                    </a:lnTo>
                    <a:lnTo>
                      <a:pt x="85" y="202"/>
                    </a:lnTo>
                    <a:lnTo>
                      <a:pt x="85" y="151"/>
                    </a:lnTo>
                    <a:lnTo>
                      <a:pt x="85" y="112"/>
                    </a:lnTo>
                    <a:lnTo>
                      <a:pt x="85" y="90"/>
                    </a:lnTo>
                    <a:lnTo>
                      <a:pt x="85" y="67"/>
                    </a:lnTo>
                    <a:lnTo>
                      <a:pt x="79" y="50"/>
                    </a:lnTo>
                    <a:lnTo>
                      <a:pt x="74" y="39"/>
                    </a:lnTo>
                    <a:lnTo>
                      <a:pt x="68" y="28"/>
                    </a:lnTo>
                    <a:lnTo>
                      <a:pt x="57" y="22"/>
                    </a:lnTo>
                    <a:lnTo>
                      <a:pt x="40" y="17"/>
                    </a:lnTo>
                    <a:lnTo>
                      <a:pt x="29" y="11"/>
                    </a:lnTo>
                    <a:lnTo>
                      <a:pt x="17" y="11"/>
                    </a:lnTo>
                    <a:lnTo>
                      <a:pt x="6" y="11"/>
                    </a:lnTo>
                    <a:lnTo>
                      <a:pt x="0" y="11"/>
                    </a:lnTo>
                    <a:lnTo>
                      <a:pt x="0" y="6"/>
                    </a:lnTo>
                    <a:lnTo>
                      <a:pt x="0" y="0"/>
                    </a:lnTo>
                    <a:lnTo>
                      <a:pt x="6" y="0"/>
                    </a:lnTo>
                    <a:lnTo>
                      <a:pt x="17" y="0"/>
                    </a:lnTo>
                    <a:lnTo>
                      <a:pt x="62" y="0"/>
                    </a:lnTo>
                    <a:lnTo>
                      <a:pt x="102" y="0"/>
                    </a:lnTo>
                    <a:lnTo>
                      <a:pt x="124" y="0"/>
                    </a:lnTo>
                    <a:lnTo>
                      <a:pt x="147" y="0"/>
                    </a:lnTo>
                    <a:lnTo>
                      <a:pt x="186" y="0"/>
                    </a:lnTo>
                    <a:lnTo>
                      <a:pt x="220" y="0"/>
                    </a:lnTo>
                    <a:lnTo>
                      <a:pt x="231" y="0"/>
                    </a:lnTo>
                    <a:lnTo>
                      <a:pt x="237" y="0"/>
                    </a:lnTo>
                    <a:lnTo>
                      <a:pt x="237" y="6"/>
                    </a:lnTo>
                    <a:lnTo>
                      <a:pt x="231" y="11"/>
                    </a:lnTo>
                    <a:lnTo>
                      <a:pt x="226" y="11"/>
                    </a:lnTo>
                    <a:lnTo>
                      <a:pt x="220" y="11"/>
                    </a:lnTo>
                    <a:lnTo>
                      <a:pt x="203" y="17"/>
                    </a:lnTo>
                    <a:lnTo>
                      <a:pt x="192" y="17"/>
                    </a:lnTo>
                    <a:lnTo>
                      <a:pt x="181" y="28"/>
                    </a:lnTo>
                    <a:lnTo>
                      <a:pt x="175" y="39"/>
                    </a:lnTo>
                    <a:lnTo>
                      <a:pt x="169" y="50"/>
                    </a:lnTo>
                    <a:lnTo>
                      <a:pt x="169" y="67"/>
                    </a:lnTo>
                    <a:lnTo>
                      <a:pt x="169" y="90"/>
                    </a:lnTo>
                    <a:lnTo>
                      <a:pt x="164" y="112"/>
                    </a:lnTo>
                    <a:lnTo>
                      <a:pt x="164" y="151"/>
                    </a:lnTo>
                    <a:lnTo>
                      <a:pt x="164" y="202"/>
                    </a:lnTo>
                    <a:lnTo>
                      <a:pt x="164" y="280"/>
                    </a:lnTo>
                    <a:lnTo>
                      <a:pt x="164" y="297"/>
                    </a:lnTo>
                    <a:lnTo>
                      <a:pt x="169" y="303"/>
                    </a:lnTo>
                    <a:lnTo>
                      <a:pt x="586" y="303"/>
                    </a:lnTo>
                    <a:lnTo>
                      <a:pt x="592" y="297"/>
                    </a:lnTo>
                    <a:lnTo>
                      <a:pt x="592" y="280"/>
                    </a:lnTo>
                    <a:lnTo>
                      <a:pt x="592" y="202"/>
                    </a:lnTo>
                    <a:lnTo>
                      <a:pt x="592" y="151"/>
                    </a:lnTo>
                    <a:lnTo>
                      <a:pt x="592" y="112"/>
                    </a:lnTo>
                    <a:lnTo>
                      <a:pt x="592" y="90"/>
                    </a:lnTo>
                    <a:lnTo>
                      <a:pt x="586" y="67"/>
                    </a:lnTo>
                    <a:lnTo>
                      <a:pt x="586" y="50"/>
                    </a:lnTo>
                    <a:lnTo>
                      <a:pt x="581" y="39"/>
                    </a:lnTo>
                    <a:lnTo>
                      <a:pt x="575" y="28"/>
                    </a:lnTo>
                    <a:lnTo>
                      <a:pt x="564" y="22"/>
                    </a:lnTo>
                    <a:lnTo>
                      <a:pt x="547" y="17"/>
                    </a:lnTo>
                    <a:lnTo>
                      <a:pt x="535" y="11"/>
                    </a:lnTo>
                    <a:lnTo>
                      <a:pt x="524" y="11"/>
                    </a:lnTo>
                    <a:lnTo>
                      <a:pt x="513" y="11"/>
                    </a:lnTo>
                    <a:lnTo>
                      <a:pt x="507" y="11"/>
                    </a:lnTo>
                    <a:lnTo>
                      <a:pt x="507" y="6"/>
                    </a:lnTo>
                    <a:lnTo>
                      <a:pt x="507" y="0"/>
                    </a:lnTo>
                    <a:lnTo>
                      <a:pt x="513" y="0"/>
                    </a:lnTo>
                    <a:lnTo>
                      <a:pt x="519" y="0"/>
                    </a:lnTo>
                    <a:lnTo>
                      <a:pt x="569" y="0"/>
                    </a:lnTo>
                    <a:lnTo>
                      <a:pt x="609" y="0"/>
                    </a:lnTo>
                    <a:lnTo>
                      <a:pt x="631" y="0"/>
                    </a:lnTo>
                    <a:lnTo>
                      <a:pt x="654" y="0"/>
                    </a:lnTo>
                    <a:lnTo>
                      <a:pt x="687" y="0"/>
                    </a:lnTo>
                    <a:lnTo>
                      <a:pt x="727" y="0"/>
                    </a:lnTo>
                    <a:lnTo>
                      <a:pt x="733" y="0"/>
                    </a:lnTo>
                    <a:lnTo>
                      <a:pt x="738" y="0"/>
                    </a:lnTo>
                    <a:lnTo>
                      <a:pt x="744" y="6"/>
                    </a:lnTo>
                    <a:lnTo>
                      <a:pt x="738" y="11"/>
                    </a:lnTo>
                    <a:lnTo>
                      <a:pt x="733" y="11"/>
                    </a:lnTo>
                    <a:lnTo>
                      <a:pt x="721" y="11"/>
                    </a:lnTo>
                    <a:lnTo>
                      <a:pt x="710" y="17"/>
                    </a:lnTo>
                    <a:lnTo>
                      <a:pt x="699" y="17"/>
                    </a:lnTo>
                    <a:lnTo>
                      <a:pt x="687" y="28"/>
                    </a:lnTo>
                    <a:lnTo>
                      <a:pt x="682" y="39"/>
                    </a:lnTo>
                    <a:lnTo>
                      <a:pt x="676" y="50"/>
                    </a:lnTo>
                    <a:lnTo>
                      <a:pt x="676" y="67"/>
                    </a:lnTo>
                    <a:lnTo>
                      <a:pt x="671" y="90"/>
                    </a:lnTo>
                    <a:lnTo>
                      <a:pt x="671" y="112"/>
                    </a:lnTo>
                    <a:lnTo>
                      <a:pt x="671" y="151"/>
                    </a:lnTo>
                    <a:lnTo>
                      <a:pt x="671" y="202"/>
                    </a:lnTo>
                    <a:lnTo>
                      <a:pt x="671" y="280"/>
                    </a:lnTo>
                    <a:lnTo>
                      <a:pt x="671" y="448"/>
                    </a:lnTo>
                    <a:close/>
                  </a:path>
                </a:pathLst>
              </a:custGeom>
              <a:solidFill>
                <a:schemeClr val="tx1"/>
              </a:solidFill>
              <a:ln w="9525">
                <a:noFill/>
                <a:round/>
                <a:headEnd/>
                <a:tailEnd/>
              </a:ln>
            </p:spPr>
            <p:txBody>
              <a:bodyPr>
                <a:prstTxWarp prst="textNoShape">
                  <a:avLst/>
                </a:prstTxWarp>
              </a:bodyPr>
              <a:lstStyle/>
              <a:p>
                <a:endParaRPr lang="en-US"/>
              </a:p>
            </p:txBody>
          </p:sp>
          <p:sp>
            <p:nvSpPr>
              <p:cNvPr id="50" name="Freeform 865"/>
              <p:cNvSpPr>
                <a:spLocks/>
              </p:cNvSpPr>
              <p:nvPr/>
            </p:nvSpPr>
            <p:spPr bwMode="auto">
              <a:xfrm>
                <a:off x="13070" y="18583"/>
                <a:ext cx="597" cy="594"/>
              </a:xfrm>
              <a:custGeom>
                <a:avLst/>
                <a:gdLst/>
                <a:ahLst/>
                <a:cxnLst>
                  <a:cxn ang="0">
                    <a:pos x="270" y="124"/>
                  </a:cxn>
                  <a:cxn ang="0">
                    <a:pos x="281" y="118"/>
                  </a:cxn>
                  <a:cxn ang="0">
                    <a:pos x="354" y="337"/>
                  </a:cxn>
                  <a:cxn ang="0">
                    <a:pos x="95" y="510"/>
                  </a:cxn>
                  <a:cxn ang="0">
                    <a:pos x="78" y="549"/>
                  </a:cxn>
                  <a:cxn ang="0">
                    <a:pos x="50" y="577"/>
                  </a:cxn>
                  <a:cxn ang="0">
                    <a:pos x="16" y="583"/>
                  </a:cxn>
                  <a:cxn ang="0">
                    <a:pos x="5" y="589"/>
                  </a:cxn>
                  <a:cxn ang="0">
                    <a:pos x="0" y="594"/>
                  </a:cxn>
                  <a:cxn ang="0">
                    <a:pos x="16" y="594"/>
                  </a:cxn>
                  <a:cxn ang="0">
                    <a:pos x="62" y="594"/>
                  </a:cxn>
                  <a:cxn ang="0">
                    <a:pos x="95" y="594"/>
                  </a:cxn>
                  <a:cxn ang="0">
                    <a:pos x="112" y="594"/>
                  </a:cxn>
                  <a:cxn ang="0">
                    <a:pos x="146" y="594"/>
                  </a:cxn>
                  <a:cxn ang="0">
                    <a:pos x="169" y="594"/>
                  </a:cxn>
                  <a:cxn ang="0">
                    <a:pos x="174" y="589"/>
                  </a:cxn>
                  <a:cxn ang="0">
                    <a:pos x="163" y="583"/>
                  </a:cxn>
                  <a:cxn ang="0">
                    <a:pos x="140" y="577"/>
                  </a:cxn>
                  <a:cxn ang="0">
                    <a:pos x="129" y="561"/>
                  </a:cxn>
                  <a:cxn ang="0">
                    <a:pos x="135" y="527"/>
                  </a:cxn>
                  <a:cxn ang="0">
                    <a:pos x="191" y="376"/>
                  </a:cxn>
                  <a:cxn ang="0">
                    <a:pos x="197" y="365"/>
                  </a:cxn>
                  <a:cxn ang="0">
                    <a:pos x="366" y="370"/>
                  </a:cxn>
                  <a:cxn ang="0">
                    <a:pos x="444" y="561"/>
                  </a:cxn>
                  <a:cxn ang="0">
                    <a:pos x="444" y="577"/>
                  </a:cxn>
                  <a:cxn ang="0">
                    <a:pos x="433" y="583"/>
                  </a:cxn>
                  <a:cxn ang="0">
                    <a:pos x="433" y="594"/>
                  </a:cxn>
                  <a:cxn ang="0">
                    <a:pos x="456" y="594"/>
                  </a:cxn>
                  <a:cxn ang="0">
                    <a:pos x="551" y="594"/>
                  </a:cxn>
                  <a:cxn ang="0">
                    <a:pos x="585" y="594"/>
                  </a:cxn>
                  <a:cxn ang="0">
                    <a:pos x="597" y="589"/>
                  </a:cxn>
                  <a:cxn ang="0">
                    <a:pos x="585" y="583"/>
                  </a:cxn>
                  <a:cxn ang="0">
                    <a:pos x="557" y="577"/>
                  </a:cxn>
                  <a:cxn ang="0">
                    <a:pos x="535" y="572"/>
                  </a:cxn>
                  <a:cxn ang="0">
                    <a:pos x="512" y="544"/>
                  </a:cxn>
                  <a:cxn ang="0">
                    <a:pos x="490" y="493"/>
                  </a:cxn>
                  <a:cxn ang="0">
                    <a:pos x="439" y="376"/>
                  </a:cxn>
                  <a:cxn ang="0">
                    <a:pos x="383" y="230"/>
                  </a:cxn>
                  <a:cxn ang="0">
                    <a:pos x="332" y="96"/>
                  </a:cxn>
                  <a:cxn ang="0">
                    <a:pos x="309" y="28"/>
                  </a:cxn>
                  <a:cxn ang="0">
                    <a:pos x="298" y="6"/>
                  </a:cxn>
                  <a:cxn ang="0">
                    <a:pos x="287" y="0"/>
                  </a:cxn>
                  <a:cxn ang="0">
                    <a:pos x="276" y="12"/>
                  </a:cxn>
                  <a:cxn ang="0">
                    <a:pos x="95" y="510"/>
                  </a:cxn>
                </a:cxnLst>
                <a:rect l="0" t="0" r="r" b="b"/>
                <a:pathLst>
                  <a:path w="597" h="594">
                    <a:moveTo>
                      <a:pt x="202" y="337"/>
                    </a:moveTo>
                    <a:lnTo>
                      <a:pt x="270" y="124"/>
                    </a:lnTo>
                    <a:lnTo>
                      <a:pt x="276" y="118"/>
                    </a:lnTo>
                    <a:lnTo>
                      <a:pt x="281" y="118"/>
                    </a:lnTo>
                    <a:lnTo>
                      <a:pt x="281" y="124"/>
                    </a:lnTo>
                    <a:lnTo>
                      <a:pt x="354" y="337"/>
                    </a:lnTo>
                    <a:lnTo>
                      <a:pt x="202" y="337"/>
                    </a:lnTo>
                    <a:lnTo>
                      <a:pt x="95" y="510"/>
                    </a:lnTo>
                    <a:lnTo>
                      <a:pt x="90" y="533"/>
                    </a:lnTo>
                    <a:lnTo>
                      <a:pt x="78" y="549"/>
                    </a:lnTo>
                    <a:lnTo>
                      <a:pt x="67" y="566"/>
                    </a:lnTo>
                    <a:lnTo>
                      <a:pt x="50" y="577"/>
                    </a:lnTo>
                    <a:lnTo>
                      <a:pt x="28" y="583"/>
                    </a:lnTo>
                    <a:lnTo>
                      <a:pt x="16" y="583"/>
                    </a:lnTo>
                    <a:lnTo>
                      <a:pt x="5" y="583"/>
                    </a:lnTo>
                    <a:lnTo>
                      <a:pt x="5" y="589"/>
                    </a:lnTo>
                    <a:lnTo>
                      <a:pt x="0" y="589"/>
                    </a:lnTo>
                    <a:lnTo>
                      <a:pt x="0" y="594"/>
                    </a:lnTo>
                    <a:lnTo>
                      <a:pt x="5" y="594"/>
                    </a:lnTo>
                    <a:lnTo>
                      <a:pt x="16" y="594"/>
                    </a:lnTo>
                    <a:lnTo>
                      <a:pt x="39" y="594"/>
                    </a:lnTo>
                    <a:lnTo>
                      <a:pt x="62" y="594"/>
                    </a:lnTo>
                    <a:lnTo>
                      <a:pt x="78" y="594"/>
                    </a:lnTo>
                    <a:lnTo>
                      <a:pt x="95" y="594"/>
                    </a:lnTo>
                    <a:lnTo>
                      <a:pt x="101" y="594"/>
                    </a:lnTo>
                    <a:lnTo>
                      <a:pt x="112" y="594"/>
                    </a:lnTo>
                    <a:lnTo>
                      <a:pt x="129" y="594"/>
                    </a:lnTo>
                    <a:lnTo>
                      <a:pt x="146" y="594"/>
                    </a:lnTo>
                    <a:lnTo>
                      <a:pt x="163" y="594"/>
                    </a:lnTo>
                    <a:lnTo>
                      <a:pt x="169" y="594"/>
                    </a:lnTo>
                    <a:lnTo>
                      <a:pt x="174" y="594"/>
                    </a:lnTo>
                    <a:lnTo>
                      <a:pt x="174" y="589"/>
                    </a:lnTo>
                    <a:lnTo>
                      <a:pt x="169" y="583"/>
                    </a:lnTo>
                    <a:lnTo>
                      <a:pt x="163" y="583"/>
                    </a:lnTo>
                    <a:lnTo>
                      <a:pt x="152" y="583"/>
                    </a:lnTo>
                    <a:lnTo>
                      <a:pt x="140" y="577"/>
                    </a:lnTo>
                    <a:lnTo>
                      <a:pt x="135" y="572"/>
                    </a:lnTo>
                    <a:lnTo>
                      <a:pt x="129" y="561"/>
                    </a:lnTo>
                    <a:lnTo>
                      <a:pt x="129" y="549"/>
                    </a:lnTo>
                    <a:lnTo>
                      <a:pt x="135" y="527"/>
                    </a:lnTo>
                    <a:lnTo>
                      <a:pt x="140" y="510"/>
                    </a:lnTo>
                    <a:lnTo>
                      <a:pt x="191" y="376"/>
                    </a:lnTo>
                    <a:lnTo>
                      <a:pt x="191" y="370"/>
                    </a:lnTo>
                    <a:lnTo>
                      <a:pt x="197" y="365"/>
                    </a:lnTo>
                    <a:lnTo>
                      <a:pt x="366" y="365"/>
                    </a:lnTo>
                    <a:lnTo>
                      <a:pt x="366" y="370"/>
                    </a:lnTo>
                    <a:lnTo>
                      <a:pt x="371" y="370"/>
                    </a:lnTo>
                    <a:lnTo>
                      <a:pt x="444" y="561"/>
                    </a:lnTo>
                    <a:lnTo>
                      <a:pt x="444" y="572"/>
                    </a:lnTo>
                    <a:lnTo>
                      <a:pt x="444" y="577"/>
                    </a:lnTo>
                    <a:lnTo>
                      <a:pt x="439" y="583"/>
                    </a:lnTo>
                    <a:lnTo>
                      <a:pt x="433" y="583"/>
                    </a:lnTo>
                    <a:lnTo>
                      <a:pt x="433" y="589"/>
                    </a:lnTo>
                    <a:lnTo>
                      <a:pt x="433" y="594"/>
                    </a:lnTo>
                    <a:lnTo>
                      <a:pt x="444" y="594"/>
                    </a:lnTo>
                    <a:lnTo>
                      <a:pt x="456" y="594"/>
                    </a:lnTo>
                    <a:lnTo>
                      <a:pt x="506" y="594"/>
                    </a:lnTo>
                    <a:lnTo>
                      <a:pt x="551" y="594"/>
                    </a:lnTo>
                    <a:lnTo>
                      <a:pt x="580" y="594"/>
                    </a:lnTo>
                    <a:lnTo>
                      <a:pt x="585" y="594"/>
                    </a:lnTo>
                    <a:lnTo>
                      <a:pt x="591" y="594"/>
                    </a:lnTo>
                    <a:lnTo>
                      <a:pt x="597" y="589"/>
                    </a:lnTo>
                    <a:lnTo>
                      <a:pt x="591" y="583"/>
                    </a:lnTo>
                    <a:lnTo>
                      <a:pt x="585" y="583"/>
                    </a:lnTo>
                    <a:lnTo>
                      <a:pt x="574" y="583"/>
                    </a:lnTo>
                    <a:lnTo>
                      <a:pt x="557" y="577"/>
                    </a:lnTo>
                    <a:lnTo>
                      <a:pt x="546" y="577"/>
                    </a:lnTo>
                    <a:lnTo>
                      <a:pt x="535" y="572"/>
                    </a:lnTo>
                    <a:lnTo>
                      <a:pt x="523" y="561"/>
                    </a:lnTo>
                    <a:lnTo>
                      <a:pt x="512" y="544"/>
                    </a:lnTo>
                    <a:lnTo>
                      <a:pt x="501" y="521"/>
                    </a:lnTo>
                    <a:lnTo>
                      <a:pt x="490" y="493"/>
                    </a:lnTo>
                    <a:lnTo>
                      <a:pt x="467" y="443"/>
                    </a:lnTo>
                    <a:lnTo>
                      <a:pt x="439" y="376"/>
                    </a:lnTo>
                    <a:lnTo>
                      <a:pt x="411" y="303"/>
                    </a:lnTo>
                    <a:lnTo>
                      <a:pt x="383" y="230"/>
                    </a:lnTo>
                    <a:lnTo>
                      <a:pt x="354" y="157"/>
                    </a:lnTo>
                    <a:lnTo>
                      <a:pt x="332" y="96"/>
                    </a:lnTo>
                    <a:lnTo>
                      <a:pt x="315" y="51"/>
                    </a:lnTo>
                    <a:lnTo>
                      <a:pt x="309" y="28"/>
                    </a:lnTo>
                    <a:lnTo>
                      <a:pt x="298" y="12"/>
                    </a:lnTo>
                    <a:lnTo>
                      <a:pt x="298" y="6"/>
                    </a:lnTo>
                    <a:lnTo>
                      <a:pt x="292" y="0"/>
                    </a:lnTo>
                    <a:lnTo>
                      <a:pt x="287" y="0"/>
                    </a:lnTo>
                    <a:lnTo>
                      <a:pt x="281" y="6"/>
                    </a:lnTo>
                    <a:lnTo>
                      <a:pt x="276" y="12"/>
                    </a:lnTo>
                    <a:lnTo>
                      <a:pt x="270" y="28"/>
                    </a:lnTo>
                    <a:lnTo>
                      <a:pt x="95" y="510"/>
                    </a:lnTo>
                    <a:lnTo>
                      <a:pt x="202" y="337"/>
                    </a:lnTo>
                    <a:close/>
                  </a:path>
                </a:pathLst>
              </a:custGeom>
              <a:solidFill>
                <a:schemeClr val="tx1"/>
              </a:solidFill>
              <a:ln w="9525">
                <a:noFill/>
                <a:round/>
                <a:headEnd/>
                <a:tailEnd/>
              </a:ln>
            </p:spPr>
            <p:txBody>
              <a:bodyPr>
                <a:prstTxWarp prst="textNoShape">
                  <a:avLst/>
                </a:prstTxWarp>
              </a:bodyPr>
              <a:lstStyle/>
              <a:p>
                <a:endParaRPr lang="en-US"/>
              </a:p>
            </p:txBody>
          </p:sp>
          <p:sp>
            <p:nvSpPr>
              <p:cNvPr id="51" name="Freeform 866"/>
              <p:cNvSpPr>
                <a:spLocks/>
              </p:cNvSpPr>
              <p:nvPr/>
            </p:nvSpPr>
            <p:spPr bwMode="auto">
              <a:xfrm>
                <a:off x="13751" y="18583"/>
                <a:ext cx="783" cy="594"/>
              </a:xfrm>
              <a:custGeom>
                <a:avLst/>
                <a:gdLst/>
                <a:ahLst/>
                <a:cxnLst>
                  <a:cxn ang="0">
                    <a:pos x="681" y="510"/>
                  </a:cxn>
                  <a:cxn ang="0">
                    <a:pos x="693" y="544"/>
                  </a:cxn>
                  <a:cxn ang="0">
                    <a:pos x="710" y="572"/>
                  </a:cxn>
                  <a:cxn ang="0">
                    <a:pos x="743" y="583"/>
                  </a:cxn>
                  <a:cxn ang="0">
                    <a:pos x="771" y="583"/>
                  </a:cxn>
                  <a:cxn ang="0">
                    <a:pos x="783" y="589"/>
                  </a:cxn>
                  <a:cxn ang="0">
                    <a:pos x="771" y="594"/>
                  </a:cxn>
                  <a:cxn ang="0">
                    <a:pos x="738" y="594"/>
                  </a:cxn>
                  <a:cxn ang="0">
                    <a:pos x="664" y="594"/>
                  </a:cxn>
                  <a:cxn ang="0">
                    <a:pos x="619" y="589"/>
                  </a:cxn>
                  <a:cxn ang="0">
                    <a:pos x="614" y="583"/>
                  </a:cxn>
                  <a:cxn ang="0">
                    <a:pos x="619" y="577"/>
                  </a:cxn>
                  <a:cxn ang="0">
                    <a:pos x="619" y="561"/>
                  </a:cxn>
                  <a:cxn ang="0">
                    <a:pos x="586" y="152"/>
                  </a:cxn>
                  <a:cxn ang="0">
                    <a:pos x="389" y="555"/>
                  </a:cxn>
                  <a:cxn ang="0">
                    <a:pos x="377" y="583"/>
                  </a:cxn>
                  <a:cxn ang="0">
                    <a:pos x="366" y="594"/>
                  </a:cxn>
                  <a:cxn ang="0">
                    <a:pos x="360" y="589"/>
                  </a:cxn>
                  <a:cxn ang="0">
                    <a:pos x="349" y="572"/>
                  </a:cxn>
                  <a:cxn ang="0">
                    <a:pos x="327" y="533"/>
                  </a:cxn>
                  <a:cxn ang="0">
                    <a:pos x="287" y="460"/>
                  </a:cxn>
                  <a:cxn ang="0">
                    <a:pos x="253" y="393"/>
                  </a:cxn>
                  <a:cxn ang="0">
                    <a:pos x="242" y="359"/>
                  </a:cxn>
                  <a:cxn ang="0">
                    <a:pos x="197" y="269"/>
                  </a:cxn>
                  <a:cxn ang="0">
                    <a:pos x="158" y="180"/>
                  </a:cxn>
                  <a:cxn ang="0">
                    <a:pos x="141" y="157"/>
                  </a:cxn>
                  <a:cxn ang="0">
                    <a:pos x="113" y="538"/>
                  </a:cxn>
                  <a:cxn ang="0">
                    <a:pos x="113" y="566"/>
                  </a:cxn>
                  <a:cxn ang="0">
                    <a:pos x="130" y="583"/>
                  </a:cxn>
                  <a:cxn ang="0">
                    <a:pos x="152" y="583"/>
                  </a:cxn>
                  <a:cxn ang="0">
                    <a:pos x="169" y="589"/>
                  </a:cxn>
                  <a:cxn ang="0">
                    <a:pos x="152" y="594"/>
                  </a:cxn>
                  <a:cxn ang="0">
                    <a:pos x="118" y="594"/>
                  </a:cxn>
                  <a:cxn ang="0">
                    <a:pos x="90" y="594"/>
                  </a:cxn>
                  <a:cxn ang="0">
                    <a:pos x="73" y="594"/>
                  </a:cxn>
                  <a:cxn ang="0">
                    <a:pos x="45" y="594"/>
                  </a:cxn>
                  <a:cxn ang="0">
                    <a:pos x="17" y="594"/>
                  </a:cxn>
                  <a:cxn ang="0">
                    <a:pos x="6" y="594"/>
                  </a:cxn>
                  <a:cxn ang="0">
                    <a:pos x="6" y="583"/>
                  </a:cxn>
                  <a:cxn ang="0">
                    <a:pos x="17" y="583"/>
                  </a:cxn>
                  <a:cxn ang="0">
                    <a:pos x="34" y="583"/>
                  </a:cxn>
                  <a:cxn ang="0">
                    <a:pos x="51" y="572"/>
                  </a:cxn>
                  <a:cxn ang="0">
                    <a:pos x="62" y="549"/>
                  </a:cxn>
                  <a:cxn ang="0">
                    <a:pos x="62" y="516"/>
                  </a:cxn>
                  <a:cxn ang="0">
                    <a:pos x="124" y="6"/>
                  </a:cxn>
                  <a:cxn ang="0">
                    <a:pos x="130" y="0"/>
                  </a:cxn>
                  <a:cxn ang="0">
                    <a:pos x="141" y="12"/>
                  </a:cxn>
                  <a:cxn ang="0">
                    <a:pos x="608" y="12"/>
                  </a:cxn>
                  <a:cxn ang="0">
                    <a:pos x="614" y="0"/>
                  </a:cxn>
                  <a:cxn ang="0">
                    <a:pos x="625" y="0"/>
                  </a:cxn>
                  <a:cxn ang="0">
                    <a:pos x="631" y="23"/>
                  </a:cxn>
                </a:cxnLst>
                <a:rect l="0" t="0" r="r" b="b"/>
                <a:pathLst>
                  <a:path w="783" h="594">
                    <a:moveTo>
                      <a:pt x="681" y="493"/>
                    </a:moveTo>
                    <a:lnTo>
                      <a:pt x="681" y="510"/>
                    </a:lnTo>
                    <a:lnTo>
                      <a:pt x="687" y="527"/>
                    </a:lnTo>
                    <a:lnTo>
                      <a:pt x="693" y="544"/>
                    </a:lnTo>
                    <a:lnTo>
                      <a:pt x="698" y="561"/>
                    </a:lnTo>
                    <a:lnTo>
                      <a:pt x="710" y="572"/>
                    </a:lnTo>
                    <a:lnTo>
                      <a:pt x="721" y="577"/>
                    </a:lnTo>
                    <a:lnTo>
                      <a:pt x="743" y="583"/>
                    </a:lnTo>
                    <a:lnTo>
                      <a:pt x="760" y="583"/>
                    </a:lnTo>
                    <a:lnTo>
                      <a:pt x="771" y="583"/>
                    </a:lnTo>
                    <a:lnTo>
                      <a:pt x="777" y="583"/>
                    </a:lnTo>
                    <a:lnTo>
                      <a:pt x="783" y="589"/>
                    </a:lnTo>
                    <a:lnTo>
                      <a:pt x="777" y="594"/>
                    </a:lnTo>
                    <a:lnTo>
                      <a:pt x="771" y="594"/>
                    </a:lnTo>
                    <a:lnTo>
                      <a:pt x="766" y="594"/>
                    </a:lnTo>
                    <a:lnTo>
                      <a:pt x="738" y="594"/>
                    </a:lnTo>
                    <a:lnTo>
                      <a:pt x="704" y="594"/>
                    </a:lnTo>
                    <a:lnTo>
                      <a:pt x="664" y="594"/>
                    </a:lnTo>
                    <a:lnTo>
                      <a:pt x="636" y="589"/>
                    </a:lnTo>
                    <a:lnTo>
                      <a:pt x="619" y="589"/>
                    </a:lnTo>
                    <a:lnTo>
                      <a:pt x="614" y="589"/>
                    </a:lnTo>
                    <a:lnTo>
                      <a:pt x="614" y="583"/>
                    </a:lnTo>
                    <a:lnTo>
                      <a:pt x="614" y="577"/>
                    </a:lnTo>
                    <a:lnTo>
                      <a:pt x="619" y="577"/>
                    </a:lnTo>
                    <a:lnTo>
                      <a:pt x="619" y="572"/>
                    </a:lnTo>
                    <a:lnTo>
                      <a:pt x="619" y="561"/>
                    </a:lnTo>
                    <a:lnTo>
                      <a:pt x="619" y="549"/>
                    </a:lnTo>
                    <a:lnTo>
                      <a:pt x="586" y="152"/>
                    </a:lnTo>
                    <a:lnTo>
                      <a:pt x="580" y="152"/>
                    </a:lnTo>
                    <a:lnTo>
                      <a:pt x="389" y="555"/>
                    </a:lnTo>
                    <a:lnTo>
                      <a:pt x="383" y="572"/>
                    </a:lnTo>
                    <a:lnTo>
                      <a:pt x="377" y="583"/>
                    </a:lnTo>
                    <a:lnTo>
                      <a:pt x="372" y="589"/>
                    </a:lnTo>
                    <a:lnTo>
                      <a:pt x="366" y="594"/>
                    </a:lnTo>
                    <a:lnTo>
                      <a:pt x="360" y="594"/>
                    </a:lnTo>
                    <a:lnTo>
                      <a:pt x="360" y="589"/>
                    </a:lnTo>
                    <a:lnTo>
                      <a:pt x="355" y="583"/>
                    </a:lnTo>
                    <a:lnTo>
                      <a:pt x="349" y="572"/>
                    </a:lnTo>
                    <a:lnTo>
                      <a:pt x="338" y="561"/>
                    </a:lnTo>
                    <a:lnTo>
                      <a:pt x="327" y="533"/>
                    </a:lnTo>
                    <a:lnTo>
                      <a:pt x="310" y="499"/>
                    </a:lnTo>
                    <a:lnTo>
                      <a:pt x="287" y="460"/>
                    </a:lnTo>
                    <a:lnTo>
                      <a:pt x="270" y="421"/>
                    </a:lnTo>
                    <a:lnTo>
                      <a:pt x="253" y="393"/>
                    </a:lnTo>
                    <a:lnTo>
                      <a:pt x="248" y="381"/>
                    </a:lnTo>
                    <a:lnTo>
                      <a:pt x="242" y="359"/>
                    </a:lnTo>
                    <a:lnTo>
                      <a:pt x="220" y="320"/>
                    </a:lnTo>
                    <a:lnTo>
                      <a:pt x="197" y="269"/>
                    </a:lnTo>
                    <a:lnTo>
                      <a:pt x="175" y="219"/>
                    </a:lnTo>
                    <a:lnTo>
                      <a:pt x="158" y="180"/>
                    </a:lnTo>
                    <a:lnTo>
                      <a:pt x="146" y="157"/>
                    </a:lnTo>
                    <a:lnTo>
                      <a:pt x="141" y="157"/>
                    </a:lnTo>
                    <a:lnTo>
                      <a:pt x="113" y="516"/>
                    </a:lnTo>
                    <a:lnTo>
                      <a:pt x="113" y="538"/>
                    </a:lnTo>
                    <a:lnTo>
                      <a:pt x="113" y="555"/>
                    </a:lnTo>
                    <a:lnTo>
                      <a:pt x="113" y="566"/>
                    </a:lnTo>
                    <a:lnTo>
                      <a:pt x="124" y="577"/>
                    </a:lnTo>
                    <a:lnTo>
                      <a:pt x="130" y="583"/>
                    </a:lnTo>
                    <a:lnTo>
                      <a:pt x="146" y="583"/>
                    </a:lnTo>
                    <a:lnTo>
                      <a:pt x="152" y="583"/>
                    </a:lnTo>
                    <a:lnTo>
                      <a:pt x="163" y="583"/>
                    </a:lnTo>
                    <a:lnTo>
                      <a:pt x="169" y="589"/>
                    </a:lnTo>
                    <a:lnTo>
                      <a:pt x="163" y="594"/>
                    </a:lnTo>
                    <a:lnTo>
                      <a:pt x="152" y="594"/>
                    </a:lnTo>
                    <a:lnTo>
                      <a:pt x="135" y="594"/>
                    </a:lnTo>
                    <a:lnTo>
                      <a:pt x="118" y="594"/>
                    </a:lnTo>
                    <a:lnTo>
                      <a:pt x="101" y="594"/>
                    </a:lnTo>
                    <a:lnTo>
                      <a:pt x="90" y="594"/>
                    </a:lnTo>
                    <a:lnTo>
                      <a:pt x="79" y="594"/>
                    </a:lnTo>
                    <a:lnTo>
                      <a:pt x="73" y="594"/>
                    </a:lnTo>
                    <a:lnTo>
                      <a:pt x="62" y="594"/>
                    </a:lnTo>
                    <a:lnTo>
                      <a:pt x="45" y="594"/>
                    </a:lnTo>
                    <a:lnTo>
                      <a:pt x="28" y="594"/>
                    </a:lnTo>
                    <a:lnTo>
                      <a:pt x="17" y="594"/>
                    </a:lnTo>
                    <a:lnTo>
                      <a:pt x="11" y="594"/>
                    </a:lnTo>
                    <a:lnTo>
                      <a:pt x="6" y="594"/>
                    </a:lnTo>
                    <a:lnTo>
                      <a:pt x="0" y="589"/>
                    </a:lnTo>
                    <a:lnTo>
                      <a:pt x="6" y="583"/>
                    </a:lnTo>
                    <a:lnTo>
                      <a:pt x="11" y="583"/>
                    </a:lnTo>
                    <a:lnTo>
                      <a:pt x="17" y="583"/>
                    </a:lnTo>
                    <a:lnTo>
                      <a:pt x="23" y="583"/>
                    </a:lnTo>
                    <a:lnTo>
                      <a:pt x="34" y="583"/>
                    </a:lnTo>
                    <a:lnTo>
                      <a:pt x="45" y="577"/>
                    </a:lnTo>
                    <a:lnTo>
                      <a:pt x="51" y="572"/>
                    </a:lnTo>
                    <a:lnTo>
                      <a:pt x="56" y="561"/>
                    </a:lnTo>
                    <a:lnTo>
                      <a:pt x="62" y="549"/>
                    </a:lnTo>
                    <a:lnTo>
                      <a:pt x="62" y="533"/>
                    </a:lnTo>
                    <a:lnTo>
                      <a:pt x="62" y="516"/>
                    </a:lnTo>
                    <a:lnTo>
                      <a:pt x="118" y="12"/>
                    </a:lnTo>
                    <a:lnTo>
                      <a:pt x="124" y="6"/>
                    </a:lnTo>
                    <a:lnTo>
                      <a:pt x="124" y="0"/>
                    </a:lnTo>
                    <a:lnTo>
                      <a:pt x="130" y="0"/>
                    </a:lnTo>
                    <a:lnTo>
                      <a:pt x="135" y="0"/>
                    </a:lnTo>
                    <a:lnTo>
                      <a:pt x="141" y="12"/>
                    </a:lnTo>
                    <a:lnTo>
                      <a:pt x="377" y="499"/>
                    </a:lnTo>
                    <a:lnTo>
                      <a:pt x="608" y="12"/>
                    </a:lnTo>
                    <a:lnTo>
                      <a:pt x="614" y="6"/>
                    </a:lnTo>
                    <a:lnTo>
                      <a:pt x="614" y="0"/>
                    </a:lnTo>
                    <a:lnTo>
                      <a:pt x="619" y="0"/>
                    </a:lnTo>
                    <a:lnTo>
                      <a:pt x="625" y="0"/>
                    </a:lnTo>
                    <a:lnTo>
                      <a:pt x="625" y="6"/>
                    </a:lnTo>
                    <a:lnTo>
                      <a:pt x="631" y="23"/>
                    </a:lnTo>
                    <a:lnTo>
                      <a:pt x="681" y="493"/>
                    </a:lnTo>
                    <a:close/>
                  </a:path>
                </a:pathLst>
              </a:custGeom>
              <a:solidFill>
                <a:schemeClr val="tx1"/>
              </a:solidFill>
              <a:ln w="9525">
                <a:noFill/>
                <a:round/>
                <a:headEnd/>
                <a:tailEnd/>
              </a:ln>
            </p:spPr>
            <p:txBody>
              <a:bodyPr>
                <a:prstTxWarp prst="textNoShape">
                  <a:avLst/>
                </a:prstTxWarp>
              </a:bodyPr>
              <a:lstStyle/>
              <a:p>
                <a:endParaRPr lang="en-US"/>
              </a:p>
            </p:txBody>
          </p:sp>
          <p:sp>
            <p:nvSpPr>
              <p:cNvPr id="52" name="Freeform 867"/>
              <p:cNvSpPr>
                <a:spLocks/>
              </p:cNvSpPr>
              <p:nvPr/>
            </p:nvSpPr>
            <p:spPr bwMode="auto">
              <a:xfrm>
                <a:off x="14663" y="18595"/>
                <a:ext cx="383" cy="582"/>
              </a:xfrm>
              <a:custGeom>
                <a:avLst/>
                <a:gdLst/>
                <a:ahLst/>
                <a:cxnLst>
                  <a:cxn ang="0">
                    <a:pos x="68" y="151"/>
                  </a:cxn>
                  <a:cxn ang="0">
                    <a:pos x="68" y="72"/>
                  </a:cxn>
                  <a:cxn ang="0">
                    <a:pos x="62" y="39"/>
                  </a:cxn>
                  <a:cxn ang="0">
                    <a:pos x="45" y="16"/>
                  </a:cxn>
                  <a:cxn ang="0">
                    <a:pos x="23" y="11"/>
                  </a:cxn>
                  <a:cxn ang="0">
                    <a:pos x="6" y="11"/>
                  </a:cxn>
                  <a:cxn ang="0">
                    <a:pos x="0" y="0"/>
                  </a:cxn>
                  <a:cxn ang="0">
                    <a:pos x="34" y="0"/>
                  </a:cxn>
                  <a:cxn ang="0">
                    <a:pos x="73" y="0"/>
                  </a:cxn>
                  <a:cxn ang="0">
                    <a:pos x="102" y="0"/>
                  </a:cxn>
                  <a:cxn ang="0">
                    <a:pos x="158" y="0"/>
                  </a:cxn>
                  <a:cxn ang="0">
                    <a:pos x="259" y="5"/>
                  </a:cxn>
                  <a:cxn ang="0">
                    <a:pos x="327" y="28"/>
                  </a:cxn>
                  <a:cxn ang="0">
                    <a:pos x="366" y="78"/>
                  </a:cxn>
                  <a:cxn ang="0">
                    <a:pos x="366" y="207"/>
                  </a:cxn>
                  <a:cxn ang="0">
                    <a:pos x="265" y="308"/>
                  </a:cxn>
                  <a:cxn ang="0">
                    <a:pos x="180" y="319"/>
                  </a:cxn>
                  <a:cxn ang="0">
                    <a:pos x="169" y="319"/>
                  </a:cxn>
                  <a:cxn ang="0">
                    <a:pos x="169" y="308"/>
                  </a:cxn>
                  <a:cxn ang="0">
                    <a:pos x="186" y="308"/>
                  </a:cxn>
                  <a:cxn ang="0">
                    <a:pos x="282" y="269"/>
                  </a:cxn>
                  <a:cxn ang="0">
                    <a:pos x="321" y="179"/>
                  </a:cxn>
                  <a:cxn ang="0">
                    <a:pos x="304" y="106"/>
                  </a:cxn>
                  <a:cxn ang="0">
                    <a:pos x="237" y="33"/>
                  </a:cxn>
                  <a:cxn ang="0">
                    <a:pos x="169" y="22"/>
                  </a:cxn>
                  <a:cxn ang="0">
                    <a:pos x="147" y="22"/>
                  </a:cxn>
                  <a:cxn ang="0">
                    <a:pos x="130" y="33"/>
                  </a:cxn>
                  <a:cxn ang="0">
                    <a:pos x="130" y="358"/>
                  </a:cxn>
                  <a:cxn ang="0">
                    <a:pos x="130" y="487"/>
                  </a:cxn>
                  <a:cxn ang="0">
                    <a:pos x="135" y="537"/>
                  </a:cxn>
                  <a:cxn ang="0">
                    <a:pos x="147" y="560"/>
                  </a:cxn>
                  <a:cxn ang="0">
                    <a:pos x="164" y="571"/>
                  </a:cxn>
                  <a:cxn ang="0">
                    <a:pos x="192" y="571"/>
                  </a:cxn>
                  <a:cxn ang="0">
                    <a:pos x="203" y="577"/>
                  </a:cxn>
                  <a:cxn ang="0">
                    <a:pos x="203" y="582"/>
                  </a:cxn>
                  <a:cxn ang="0">
                    <a:pos x="152" y="582"/>
                  </a:cxn>
                  <a:cxn ang="0">
                    <a:pos x="96" y="582"/>
                  </a:cxn>
                  <a:cxn ang="0">
                    <a:pos x="85" y="582"/>
                  </a:cxn>
                  <a:cxn ang="0">
                    <a:pos x="51" y="582"/>
                  </a:cxn>
                  <a:cxn ang="0">
                    <a:pos x="23" y="582"/>
                  </a:cxn>
                  <a:cxn ang="0">
                    <a:pos x="12" y="577"/>
                  </a:cxn>
                  <a:cxn ang="0">
                    <a:pos x="28" y="571"/>
                  </a:cxn>
                  <a:cxn ang="0">
                    <a:pos x="51" y="565"/>
                  </a:cxn>
                  <a:cxn ang="0">
                    <a:pos x="62" y="543"/>
                  </a:cxn>
                  <a:cxn ang="0">
                    <a:pos x="68" y="487"/>
                  </a:cxn>
                  <a:cxn ang="0">
                    <a:pos x="68" y="358"/>
                  </a:cxn>
                </a:cxnLst>
                <a:rect l="0" t="0" r="r" b="b"/>
                <a:pathLst>
                  <a:path w="383" h="582">
                    <a:moveTo>
                      <a:pt x="68" y="224"/>
                    </a:moveTo>
                    <a:lnTo>
                      <a:pt x="68" y="151"/>
                    </a:lnTo>
                    <a:lnTo>
                      <a:pt x="68" y="101"/>
                    </a:lnTo>
                    <a:lnTo>
                      <a:pt x="68" y="72"/>
                    </a:lnTo>
                    <a:lnTo>
                      <a:pt x="62" y="56"/>
                    </a:lnTo>
                    <a:lnTo>
                      <a:pt x="62" y="39"/>
                    </a:lnTo>
                    <a:lnTo>
                      <a:pt x="57" y="28"/>
                    </a:lnTo>
                    <a:lnTo>
                      <a:pt x="45" y="16"/>
                    </a:lnTo>
                    <a:lnTo>
                      <a:pt x="34" y="11"/>
                    </a:lnTo>
                    <a:lnTo>
                      <a:pt x="23" y="11"/>
                    </a:lnTo>
                    <a:lnTo>
                      <a:pt x="12" y="11"/>
                    </a:lnTo>
                    <a:lnTo>
                      <a:pt x="6" y="11"/>
                    </a:lnTo>
                    <a:lnTo>
                      <a:pt x="0" y="5"/>
                    </a:lnTo>
                    <a:lnTo>
                      <a:pt x="0" y="0"/>
                    </a:lnTo>
                    <a:lnTo>
                      <a:pt x="12" y="0"/>
                    </a:lnTo>
                    <a:lnTo>
                      <a:pt x="34" y="0"/>
                    </a:lnTo>
                    <a:lnTo>
                      <a:pt x="57" y="0"/>
                    </a:lnTo>
                    <a:lnTo>
                      <a:pt x="73" y="0"/>
                    </a:lnTo>
                    <a:lnTo>
                      <a:pt x="90" y="0"/>
                    </a:lnTo>
                    <a:lnTo>
                      <a:pt x="102" y="0"/>
                    </a:lnTo>
                    <a:lnTo>
                      <a:pt x="124" y="0"/>
                    </a:lnTo>
                    <a:lnTo>
                      <a:pt x="158" y="0"/>
                    </a:lnTo>
                    <a:lnTo>
                      <a:pt x="197" y="0"/>
                    </a:lnTo>
                    <a:lnTo>
                      <a:pt x="259" y="5"/>
                    </a:lnTo>
                    <a:lnTo>
                      <a:pt x="304" y="16"/>
                    </a:lnTo>
                    <a:lnTo>
                      <a:pt x="327" y="28"/>
                    </a:lnTo>
                    <a:lnTo>
                      <a:pt x="344" y="44"/>
                    </a:lnTo>
                    <a:lnTo>
                      <a:pt x="366" y="78"/>
                    </a:lnTo>
                    <a:lnTo>
                      <a:pt x="383" y="134"/>
                    </a:lnTo>
                    <a:lnTo>
                      <a:pt x="366" y="207"/>
                    </a:lnTo>
                    <a:lnTo>
                      <a:pt x="327" y="269"/>
                    </a:lnTo>
                    <a:lnTo>
                      <a:pt x="265" y="308"/>
                    </a:lnTo>
                    <a:lnTo>
                      <a:pt x="192" y="319"/>
                    </a:lnTo>
                    <a:lnTo>
                      <a:pt x="180" y="319"/>
                    </a:lnTo>
                    <a:lnTo>
                      <a:pt x="175" y="319"/>
                    </a:lnTo>
                    <a:lnTo>
                      <a:pt x="169" y="319"/>
                    </a:lnTo>
                    <a:lnTo>
                      <a:pt x="164" y="313"/>
                    </a:lnTo>
                    <a:lnTo>
                      <a:pt x="169" y="308"/>
                    </a:lnTo>
                    <a:lnTo>
                      <a:pt x="175" y="308"/>
                    </a:lnTo>
                    <a:lnTo>
                      <a:pt x="186" y="308"/>
                    </a:lnTo>
                    <a:lnTo>
                      <a:pt x="237" y="297"/>
                    </a:lnTo>
                    <a:lnTo>
                      <a:pt x="282" y="269"/>
                    </a:lnTo>
                    <a:lnTo>
                      <a:pt x="310" y="229"/>
                    </a:lnTo>
                    <a:lnTo>
                      <a:pt x="321" y="179"/>
                    </a:lnTo>
                    <a:lnTo>
                      <a:pt x="316" y="145"/>
                    </a:lnTo>
                    <a:lnTo>
                      <a:pt x="304" y="106"/>
                    </a:lnTo>
                    <a:lnTo>
                      <a:pt x="276" y="61"/>
                    </a:lnTo>
                    <a:lnTo>
                      <a:pt x="237" y="33"/>
                    </a:lnTo>
                    <a:lnTo>
                      <a:pt x="197" y="22"/>
                    </a:lnTo>
                    <a:lnTo>
                      <a:pt x="169" y="22"/>
                    </a:lnTo>
                    <a:lnTo>
                      <a:pt x="158" y="22"/>
                    </a:lnTo>
                    <a:lnTo>
                      <a:pt x="147" y="22"/>
                    </a:lnTo>
                    <a:lnTo>
                      <a:pt x="135" y="28"/>
                    </a:lnTo>
                    <a:lnTo>
                      <a:pt x="130" y="33"/>
                    </a:lnTo>
                    <a:lnTo>
                      <a:pt x="130" y="39"/>
                    </a:lnTo>
                    <a:lnTo>
                      <a:pt x="130" y="358"/>
                    </a:lnTo>
                    <a:lnTo>
                      <a:pt x="130" y="431"/>
                    </a:lnTo>
                    <a:lnTo>
                      <a:pt x="130" y="487"/>
                    </a:lnTo>
                    <a:lnTo>
                      <a:pt x="135" y="526"/>
                    </a:lnTo>
                    <a:lnTo>
                      <a:pt x="135" y="537"/>
                    </a:lnTo>
                    <a:lnTo>
                      <a:pt x="141" y="549"/>
                    </a:lnTo>
                    <a:lnTo>
                      <a:pt x="147" y="560"/>
                    </a:lnTo>
                    <a:lnTo>
                      <a:pt x="152" y="565"/>
                    </a:lnTo>
                    <a:lnTo>
                      <a:pt x="164" y="571"/>
                    </a:lnTo>
                    <a:lnTo>
                      <a:pt x="175" y="571"/>
                    </a:lnTo>
                    <a:lnTo>
                      <a:pt x="192" y="571"/>
                    </a:lnTo>
                    <a:lnTo>
                      <a:pt x="197" y="571"/>
                    </a:lnTo>
                    <a:lnTo>
                      <a:pt x="203" y="577"/>
                    </a:lnTo>
                    <a:lnTo>
                      <a:pt x="209" y="577"/>
                    </a:lnTo>
                    <a:lnTo>
                      <a:pt x="203" y="582"/>
                    </a:lnTo>
                    <a:lnTo>
                      <a:pt x="192" y="582"/>
                    </a:lnTo>
                    <a:lnTo>
                      <a:pt x="152" y="582"/>
                    </a:lnTo>
                    <a:lnTo>
                      <a:pt x="113" y="582"/>
                    </a:lnTo>
                    <a:lnTo>
                      <a:pt x="96" y="582"/>
                    </a:lnTo>
                    <a:lnTo>
                      <a:pt x="90" y="582"/>
                    </a:lnTo>
                    <a:lnTo>
                      <a:pt x="85" y="582"/>
                    </a:lnTo>
                    <a:lnTo>
                      <a:pt x="68" y="582"/>
                    </a:lnTo>
                    <a:lnTo>
                      <a:pt x="51" y="582"/>
                    </a:lnTo>
                    <a:lnTo>
                      <a:pt x="34" y="582"/>
                    </a:lnTo>
                    <a:lnTo>
                      <a:pt x="23" y="582"/>
                    </a:lnTo>
                    <a:lnTo>
                      <a:pt x="12" y="582"/>
                    </a:lnTo>
                    <a:lnTo>
                      <a:pt x="12" y="577"/>
                    </a:lnTo>
                    <a:lnTo>
                      <a:pt x="17" y="571"/>
                    </a:lnTo>
                    <a:lnTo>
                      <a:pt x="28" y="571"/>
                    </a:lnTo>
                    <a:lnTo>
                      <a:pt x="40" y="571"/>
                    </a:lnTo>
                    <a:lnTo>
                      <a:pt x="51" y="565"/>
                    </a:lnTo>
                    <a:lnTo>
                      <a:pt x="57" y="554"/>
                    </a:lnTo>
                    <a:lnTo>
                      <a:pt x="62" y="543"/>
                    </a:lnTo>
                    <a:lnTo>
                      <a:pt x="62" y="526"/>
                    </a:lnTo>
                    <a:lnTo>
                      <a:pt x="68" y="487"/>
                    </a:lnTo>
                    <a:lnTo>
                      <a:pt x="68" y="431"/>
                    </a:lnTo>
                    <a:lnTo>
                      <a:pt x="68" y="358"/>
                    </a:lnTo>
                    <a:lnTo>
                      <a:pt x="68" y="224"/>
                    </a:lnTo>
                    <a:close/>
                  </a:path>
                </a:pathLst>
              </a:custGeom>
              <a:solidFill>
                <a:schemeClr val="tx1"/>
              </a:solidFill>
              <a:ln w="9525">
                <a:noFill/>
                <a:round/>
                <a:headEnd/>
                <a:tailEnd/>
              </a:ln>
            </p:spPr>
            <p:txBody>
              <a:bodyPr>
                <a:prstTxWarp prst="textNoShape">
                  <a:avLst/>
                </a:prstTxWarp>
              </a:bodyPr>
              <a:lstStyle/>
              <a:p>
                <a:endParaRPr lang="en-US"/>
              </a:p>
            </p:txBody>
          </p:sp>
          <p:sp>
            <p:nvSpPr>
              <p:cNvPr id="53" name="Freeform 868"/>
              <p:cNvSpPr>
                <a:spLocks/>
              </p:cNvSpPr>
              <p:nvPr/>
            </p:nvSpPr>
            <p:spPr bwMode="auto">
              <a:xfrm>
                <a:off x="15232" y="18583"/>
                <a:ext cx="299" cy="606"/>
              </a:xfrm>
              <a:custGeom>
                <a:avLst/>
                <a:gdLst/>
                <a:ahLst/>
                <a:cxnLst>
                  <a:cxn ang="0">
                    <a:pos x="6" y="583"/>
                  </a:cxn>
                  <a:cxn ang="0">
                    <a:pos x="0" y="566"/>
                  </a:cxn>
                  <a:cxn ang="0">
                    <a:pos x="0" y="527"/>
                  </a:cxn>
                  <a:cxn ang="0">
                    <a:pos x="0" y="488"/>
                  </a:cxn>
                  <a:cxn ang="0">
                    <a:pos x="6" y="465"/>
                  </a:cxn>
                  <a:cxn ang="0">
                    <a:pos x="17" y="465"/>
                  </a:cxn>
                  <a:cxn ang="0">
                    <a:pos x="17" y="482"/>
                  </a:cxn>
                  <a:cxn ang="0">
                    <a:pos x="34" y="533"/>
                  </a:cxn>
                  <a:cxn ang="0">
                    <a:pos x="96" y="572"/>
                  </a:cxn>
                  <a:cxn ang="0">
                    <a:pos x="180" y="566"/>
                  </a:cxn>
                  <a:cxn ang="0">
                    <a:pos x="237" y="510"/>
                  </a:cxn>
                  <a:cxn ang="0">
                    <a:pos x="242" y="437"/>
                  </a:cxn>
                  <a:cxn ang="0">
                    <a:pos x="197" y="370"/>
                  </a:cxn>
                  <a:cxn ang="0">
                    <a:pos x="118" y="309"/>
                  </a:cxn>
                  <a:cxn ang="0">
                    <a:pos x="39" y="219"/>
                  </a:cxn>
                  <a:cxn ang="0">
                    <a:pos x="17" y="141"/>
                  </a:cxn>
                  <a:cxn ang="0">
                    <a:pos x="62" y="40"/>
                  </a:cxn>
                  <a:cxn ang="0">
                    <a:pos x="180" y="0"/>
                  </a:cxn>
                  <a:cxn ang="0">
                    <a:pos x="231" y="0"/>
                  </a:cxn>
                  <a:cxn ang="0">
                    <a:pos x="265" y="12"/>
                  </a:cxn>
                  <a:cxn ang="0">
                    <a:pos x="282" y="12"/>
                  </a:cxn>
                  <a:cxn ang="0">
                    <a:pos x="287" y="17"/>
                  </a:cxn>
                  <a:cxn ang="0">
                    <a:pos x="287" y="34"/>
                  </a:cxn>
                  <a:cxn ang="0">
                    <a:pos x="282" y="68"/>
                  </a:cxn>
                  <a:cxn ang="0">
                    <a:pos x="282" y="107"/>
                  </a:cxn>
                  <a:cxn ang="0">
                    <a:pos x="276" y="118"/>
                  </a:cxn>
                  <a:cxn ang="0">
                    <a:pos x="270" y="113"/>
                  </a:cxn>
                  <a:cxn ang="0">
                    <a:pos x="270" y="96"/>
                  </a:cxn>
                  <a:cxn ang="0">
                    <a:pos x="265" y="68"/>
                  </a:cxn>
                  <a:cxn ang="0">
                    <a:pos x="237" y="45"/>
                  </a:cxn>
                  <a:cxn ang="0">
                    <a:pos x="163" y="28"/>
                  </a:cxn>
                  <a:cxn ang="0">
                    <a:pos x="85" y="68"/>
                  </a:cxn>
                  <a:cxn ang="0">
                    <a:pos x="73" y="146"/>
                  </a:cxn>
                  <a:cxn ang="0">
                    <a:pos x="118" y="208"/>
                  </a:cxn>
                  <a:cxn ang="0">
                    <a:pos x="186" y="264"/>
                  </a:cxn>
                  <a:cxn ang="0">
                    <a:pos x="276" y="359"/>
                  </a:cxn>
                  <a:cxn ang="0">
                    <a:pos x="299" y="443"/>
                  </a:cxn>
                  <a:cxn ang="0">
                    <a:pos x="276" y="533"/>
                  </a:cxn>
                  <a:cxn ang="0">
                    <a:pos x="180" y="600"/>
                  </a:cxn>
                  <a:cxn ang="0">
                    <a:pos x="62" y="600"/>
                  </a:cxn>
                </a:cxnLst>
                <a:rect l="0" t="0" r="r" b="b"/>
                <a:pathLst>
                  <a:path w="299" h="606">
                    <a:moveTo>
                      <a:pt x="11" y="583"/>
                    </a:moveTo>
                    <a:lnTo>
                      <a:pt x="6" y="583"/>
                    </a:lnTo>
                    <a:lnTo>
                      <a:pt x="0" y="577"/>
                    </a:lnTo>
                    <a:lnTo>
                      <a:pt x="0" y="566"/>
                    </a:lnTo>
                    <a:lnTo>
                      <a:pt x="0" y="555"/>
                    </a:lnTo>
                    <a:lnTo>
                      <a:pt x="0" y="527"/>
                    </a:lnTo>
                    <a:lnTo>
                      <a:pt x="0" y="505"/>
                    </a:lnTo>
                    <a:lnTo>
                      <a:pt x="0" y="488"/>
                    </a:lnTo>
                    <a:lnTo>
                      <a:pt x="6" y="477"/>
                    </a:lnTo>
                    <a:lnTo>
                      <a:pt x="6" y="465"/>
                    </a:lnTo>
                    <a:lnTo>
                      <a:pt x="11" y="460"/>
                    </a:lnTo>
                    <a:lnTo>
                      <a:pt x="17" y="465"/>
                    </a:lnTo>
                    <a:lnTo>
                      <a:pt x="17" y="471"/>
                    </a:lnTo>
                    <a:lnTo>
                      <a:pt x="17" y="482"/>
                    </a:lnTo>
                    <a:lnTo>
                      <a:pt x="17" y="499"/>
                    </a:lnTo>
                    <a:lnTo>
                      <a:pt x="34" y="533"/>
                    </a:lnTo>
                    <a:lnTo>
                      <a:pt x="62" y="561"/>
                    </a:lnTo>
                    <a:lnTo>
                      <a:pt x="96" y="572"/>
                    </a:lnTo>
                    <a:lnTo>
                      <a:pt x="135" y="577"/>
                    </a:lnTo>
                    <a:lnTo>
                      <a:pt x="180" y="566"/>
                    </a:lnTo>
                    <a:lnTo>
                      <a:pt x="214" y="544"/>
                    </a:lnTo>
                    <a:lnTo>
                      <a:pt x="237" y="510"/>
                    </a:lnTo>
                    <a:lnTo>
                      <a:pt x="242" y="477"/>
                    </a:lnTo>
                    <a:lnTo>
                      <a:pt x="242" y="437"/>
                    </a:lnTo>
                    <a:lnTo>
                      <a:pt x="225" y="404"/>
                    </a:lnTo>
                    <a:lnTo>
                      <a:pt x="197" y="370"/>
                    </a:lnTo>
                    <a:lnTo>
                      <a:pt x="152" y="337"/>
                    </a:lnTo>
                    <a:lnTo>
                      <a:pt x="118" y="309"/>
                    </a:lnTo>
                    <a:lnTo>
                      <a:pt x="68" y="258"/>
                    </a:lnTo>
                    <a:lnTo>
                      <a:pt x="39" y="219"/>
                    </a:lnTo>
                    <a:lnTo>
                      <a:pt x="23" y="180"/>
                    </a:lnTo>
                    <a:lnTo>
                      <a:pt x="17" y="141"/>
                    </a:lnTo>
                    <a:lnTo>
                      <a:pt x="28" y="84"/>
                    </a:lnTo>
                    <a:lnTo>
                      <a:pt x="62" y="40"/>
                    </a:lnTo>
                    <a:lnTo>
                      <a:pt x="113" y="12"/>
                    </a:lnTo>
                    <a:lnTo>
                      <a:pt x="180" y="0"/>
                    </a:lnTo>
                    <a:lnTo>
                      <a:pt x="208" y="0"/>
                    </a:lnTo>
                    <a:lnTo>
                      <a:pt x="231" y="0"/>
                    </a:lnTo>
                    <a:lnTo>
                      <a:pt x="253" y="6"/>
                    </a:lnTo>
                    <a:lnTo>
                      <a:pt x="265" y="12"/>
                    </a:lnTo>
                    <a:lnTo>
                      <a:pt x="270" y="12"/>
                    </a:lnTo>
                    <a:lnTo>
                      <a:pt x="282" y="12"/>
                    </a:lnTo>
                    <a:lnTo>
                      <a:pt x="287" y="12"/>
                    </a:lnTo>
                    <a:lnTo>
                      <a:pt x="287" y="17"/>
                    </a:lnTo>
                    <a:lnTo>
                      <a:pt x="287" y="23"/>
                    </a:lnTo>
                    <a:lnTo>
                      <a:pt x="287" y="34"/>
                    </a:lnTo>
                    <a:lnTo>
                      <a:pt x="287" y="45"/>
                    </a:lnTo>
                    <a:lnTo>
                      <a:pt x="282" y="68"/>
                    </a:lnTo>
                    <a:lnTo>
                      <a:pt x="282" y="96"/>
                    </a:lnTo>
                    <a:lnTo>
                      <a:pt x="282" y="107"/>
                    </a:lnTo>
                    <a:lnTo>
                      <a:pt x="282" y="113"/>
                    </a:lnTo>
                    <a:lnTo>
                      <a:pt x="276" y="118"/>
                    </a:lnTo>
                    <a:lnTo>
                      <a:pt x="276" y="113"/>
                    </a:lnTo>
                    <a:lnTo>
                      <a:pt x="270" y="113"/>
                    </a:lnTo>
                    <a:lnTo>
                      <a:pt x="270" y="107"/>
                    </a:lnTo>
                    <a:lnTo>
                      <a:pt x="270" y="96"/>
                    </a:lnTo>
                    <a:lnTo>
                      <a:pt x="265" y="79"/>
                    </a:lnTo>
                    <a:lnTo>
                      <a:pt x="265" y="68"/>
                    </a:lnTo>
                    <a:lnTo>
                      <a:pt x="253" y="56"/>
                    </a:lnTo>
                    <a:lnTo>
                      <a:pt x="237" y="45"/>
                    </a:lnTo>
                    <a:lnTo>
                      <a:pt x="208" y="34"/>
                    </a:lnTo>
                    <a:lnTo>
                      <a:pt x="163" y="28"/>
                    </a:lnTo>
                    <a:lnTo>
                      <a:pt x="118" y="40"/>
                    </a:lnTo>
                    <a:lnTo>
                      <a:pt x="85" y="68"/>
                    </a:lnTo>
                    <a:lnTo>
                      <a:pt x="68" y="118"/>
                    </a:lnTo>
                    <a:lnTo>
                      <a:pt x="73" y="146"/>
                    </a:lnTo>
                    <a:lnTo>
                      <a:pt x="90" y="174"/>
                    </a:lnTo>
                    <a:lnTo>
                      <a:pt x="118" y="208"/>
                    </a:lnTo>
                    <a:lnTo>
                      <a:pt x="163" y="247"/>
                    </a:lnTo>
                    <a:lnTo>
                      <a:pt x="186" y="264"/>
                    </a:lnTo>
                    <a:lnTo>
                      <a:pt x="242" y="314"/>
                    </a:lnTo>
                    <a:lnTo>
                      <a:pt x="276" y="359"/>
                    </a:lnTo>
                    <a:lnTo>
                      <a:pt x="293" y="398"/>
                    </a:lnTo>
                    <a:lnTo>
                      <a:pt x="299" y="443"/>
                    </a:lnTo>
                    <a:lnTo>
                      <a:pt x="293" y="482"/>
                    </a:lnTo>
                    <a:lnTo>
                      <a:pt x="276" y="533"/>
                    </a:lnTo>
                    <a:lnTo>
                      <a:pt x="231" y="572"/>
                    </a:lnTo>
                    <a:lnTo>
                      <a:pt x="180" y="600"/>
                    </a:lnTo>
                    <a:lnTo>
                      <a:pt x="118" y="606"/>
                    </a:lnTo>
                    <a:lnTo>
                      <a:pt x="62" y="600"/>
                    </a:lnTo>
                    <a:lnTo>
                      <a:pt x="11" y="583"/>
                    </a:lnTo>
                    <a:close/>
                  </a:path>
                </a:pathLst>
              </a:custGeom>
              <a:solidFill>
                <a:schemeClr val="tx1"/>
              </a:solidFill>
              <a:ln w="9525">
                <a:noFill/>
                <a:round/>
                <a:headEnd/>
                <a:tailEnd/>
              </a:ln>
            </p:spPr>
            <p:txBody>
              <a:bodyPr>
                <a:prstTxWarp prst="textNoShape">
                  <a:avLst/>
                </a:prstTxWarp>
              </a:bodyPr>
              <a:lstStyle/>
              <a:p>
                <a:endParaRPr lang="en-US"/>
              </a:p>
            </p:txBody>
          </p:sp>
          <p:sp>
            <p:nvSpPr>
              <p:cNvPr id="54" name="Freeform 869"/>
              <p:cNvSpPr>
                <a:spLocks/>
              </p:cNvSpPr>
              <p:nvPr/>
            </p:nvSpPr>
            <p:spPr bwMode="auto">
              <a:xfrm>
                <a:off x="15728" y="18595"/>
                <a:ext cx="613" cy="582"/>
              </a:xfrm>
              <a:custGeom>
                <a:avLst/>
                <a:gdLst/>
                <a:ahLst/>
                <a:cxnLst>
                  <a:cxn ang="0">
                    <a:pos x="540" y="487"/>
                  </a:cxn>
                  <a:cxn ang="0">
                    <a:pos x="546" y="549"/>
                  </a:cxn>
                  <a:cxn ang="0">
                    <a:pos x="574" y="571"/>
                  </a:cxn>
                  <a:cxn ang="0">
                    <a:pos x="608" y="571"/>
                  </a:cxn>
                  <a:cxn ang="0">
                    <a:pos x="602" y="582"/>
                  </a:cxn>
                  <a:cxn ang="0">
                    <a:pos x="506" y="582"/>
                  </a:cxn>
                  <a:cxn ang="0">
                    <a:pos x="473" y="582"/>
                  </a:cxn>
                  <a:cxn ang="0">
                    <a:pos x="428" y="582"/>
                  </a:cxn>
                  <a:cxn ang="0">
                    <a:pos x="422" y="571"/>
                  </a:cxn>
                  <a:cxn ang="0">
                    <a:pos x="456" y="565"/>
                  </a:cxn>
                  <a:cxn ang="0">
                    <a:pos x="467" y="526"/>
                  </a:cxn>
                  <a:cxn ang="0">
                    <a:pos x="473" y="358"/>
                  </a:cxn>
                  <a:cxn ang="0">
                    <a:pos x="467" y="274"/>
                  </a:cxn>
                  <a:cxn ang="0">
                    <a:pos x="135" y="280"/>
                  </a:cxn>
                  <a:cxn ang="0">
                    <a:pos x="135" y="487"/>
                  </a:cxn>
                  <a:cxn ang="0">
                    <a:pos x="140" y="549"/>
                  </a:cxn>
                  <a:cxn ang="0">
                    <a:pos x="169" y="571"/>
                  </a:cxn>
                  <a:cxn ang="0">
                    <a:pos x="202" y="571"/>
                  </a:cxn>
                  <a:cxn ang="0">
                    <a:pos x="197" y="582"/>
                  </a:cxn>
                  <a:cxn ang="0">
                    <a:pos x="101" y="582"/>
                  </a:cxn>
                  <a:cxn ang="0">
                    <a:pos x="67" y="582"/>
                  </a:cxn>
                  <a:cxn ang="0">
                    <a:pos x="22" y="582"/>
                  </a:cxn>
                  <a:cxn ang="0">
                    <a:pos x="16" y="571"/>
                  </a:cxn>
                  <a:cxn ang="0">
                    <a:pos x="50" y="565"/>
                  </a:cxn>
                  <a:cxn ang="0">
                    <a:pos x="62" y="526"/>
                  </a:cxn>
                  <a:cxn ang="0">
                    <a:pos x="67" y="358"/>
                  </a:cxn>
                  <a:cxn ang="0">
                    <a:pos x="67" y="101"/>
                  </a:cxn>
                  <a:cxn ang="0">
                    <a:pos x="62" y="39"/>
                  </a:cxn>
                  <a:cxn ang="0">
                    <a:pos x="33" y="11"/>
                  </a:cxn>
                  <a:cxn ang="0">
                    <a:pos x="5" y="11"/>
                  </a:cxn>
                  <a:cxn ang="0">
                    <a:pos x="11" y="0"/>
                  </a:cxn>
                  <a:cxn ang="0">
                    <a:pos x="67" y="0"/>
                  </a:cxn>
                  <a:cxn ang="0">
                    <a:pos x="101" y="0"/>
                  </a:cxn>
                  <a:cxn ang="0">
                    <a:pos x="129" y="0"/>
                  </a:cxn>
                  <a:cxn ang="0">
                    <a:pos x="180" y="0"/>
                  </a:cxn>
                  <a:cxn ang="0">
                    <a:pos x="185" y="5"/>
                  </a:cxn>
                  <a:cxn ang="0">
                    <a:pos x="163" y="11"/>
                  </a:cxn>
                  <a:cxn ang="0">
                    <a:pos x="135" y="39"/>
                  </a:cxn>
                  <a:cxn ang="0">
                    <a:pos x="135" y="101"/>
                  </a:cxn>
                  <a:cxn ang="0">
                    <a:pos x="135" y="241"/>
                  </a:cxn>
                  <a:cxn ang="0">
                    <a:pos x="473" y="241"/>
                  </a:cxn>
                  <a:cxn ang="0">
                    <a:pos x="473" y="101"/>
                  </a:cxn>
                  <a:cxn ang="0">
                    <a:pos x="467" y="39"/>
                  </a:cxn>
                  <a:cxn ang="0">
                    <a:pos x="439" y="11"/>
                  </a:cxn>
                  <a:cxn ang="0">
                    <a:pos x="411" y="11"/>
                  </a:cxn>
                  <a:cxn ang="0">
                    <a:pos x="416" y="0"/>
                  </a:cxn>
                  <a:cxn ang="0">
                    <a:pos x="473" y="0"/>
                  </a:cxn>
                  <a:cxn ang="0">
                    <a:pos x="506" y="0"/>
                  </a:cxn>
                  <a:cxn ang="0">
                    <a:pos x="535" y="0"/>
                  </a:cxn>
                  <a:cxn ang="0">
                    <a:pos x="580" y="0"/>
                  </a:cxn>
                  <a:cxn ang="0">
                    <a:pos x="591" y="5"/>
                  </a:cxn>
                  <a:cxn ang="0">
                    <a:pos x="568" y="11"/>
                  </a:cxn>
                  <a:cxn ang="0">
                    <a:pos x="540" y="39"/>
                  </a:cxn>
                  <a:cxn ang="0">
                    <a:pos x="540" y="101"/>
                  </a:cxn>
                  <a:cxn ang="0">
                    <a:pos x="540" y="358"/>
                  </a:cxn>
                </a:cxnLst>
                <a:rect l="0" t="0" r="r" b="b"/>
                <a:pathLst>
                  <a:path w="613" h="582">
                    <a:moveTo>
                      <a:pt x="540" y="358"/>
                    </a:moveTo>
                    <a:lnTo>
                      <a:pt x="540" y="431"/>
                    </a:lnTo>
                    <a:lnTo>
                      <a:pt x="540" y="487"/>
                    </a:lnTo>
                    <a:lnTo>
                      <a:pt x="540" y="526"/>
                    </a:lnTo>
                    <a:lnTo>
                      <a:pt x="546" y="537"/>
                    </a:lnTo>
                    <a:lnTo>
                      <a:pt x="546" y="549"/>
                    </a:lnTo>
                    <a:lnTo>
                      <a:pt x="551" y="560"/>
                    </a:lnTo>
                    <a:lnTo>
                      <a:pt x="563" y="565"/>
                    </a:lnTo>
                    <a:lnTo>
                      <a:pt x="574" y="571"/>
                    </a:lnTo>
                    <a:lnTo>
                      <a:pt x="585" y="571"/>
                    </a:lnTo>
                    <a:lnTo>
                      <a:pt x="597" y="571"/>
                    </a:lnTo>
                    <a:lnTo>
                      <a:pt x="608" y="571"/>
                    </a:lnTo>
                    <a:lnTo>
                      <a:pt x="613" y="577"/>
                    </a:lnTo>
                    <a:lnTo>
                      <a:pt x="613" y="582"/>
                    </a:lnTo>
                    <a:lnTo>
                      <a:pt x="602" y="582"/>
                    </a:lnTo>
                    <a:lnTo>
                      <a:pt x="557" y="582"/>
                    </a:lnTo>
                    <a:lnTo>
                      <a:pt x="523" y="582"/>
                    </a:lnTo>
                    <a:lnTo>
                      <a:pt x="506" y="582"/>
                    </a:lnTo>
                    <a:lnTo>
                      <a:pt x="501" y="582"/>
                    </a:lnTo>
                    <a:lnTo>
                      <a:pt x="490" y="582"/>
                    </a:lnTo>
                    <a:lnTo>
                      <a:pt x="473" y="582"/>
                    </a:lnTo>
                    <a:lnTo>
                      <a:pt x="461" y="582"/>
                    </a:lnTo>
                    <a:lnTo>
                      <a:pt x="444" y="582"/>
                    </a:lnTo>
                    <a:lnTo>
                      <a:pt x="428" y="582"/>
                    </a:lnTo>
                    <a:lnTo>
                      <a:pt x="422" y="582"/>
                    </a:lnTo>
                    <a:lnTo>
                      <a:pt x="416" y="577"/>
                    </a:lnTo>
                    <a:lnTo>
                      <a:pt x="422" y="571"/>
                    </a:lnTo>
                    <a:lnTo>
                      <a:pt x="433" y="571"/>
                    </a:lnTo>
                    <a:lnTo>
                      <a:pt x="444" y="571"/>
                    </a:lnTo>
                    <a:lnTo>
                      <a:pt x="456" y="565"/>
                    </a:lnTo>
                    <a:lnTo>
                      <a:pt x="461" y="554"/>
                    </a:lnTo>
                    <a:lnTo>
                      <a:pt x="467" y="543"/>
                    </a:lnTo>
                    <a:lnTo>
                      <a:pt x="467" y="526"/>
                    </a:lnTo>
                    <a:lnTo>
                      <a:pt x="473" y="487"/>
                    </a:lnTo>
                    <a:lnTo>
                      <a:pt x="473" y="431"/>
                    </a:lnTo>
                    <a:lnTo>
                      <a:pt x="473" y="358"/>
                    </a:lnTo>
                    <a:lnTo>
                      <a:pt x="473" y="280"/>
                    </a:lnTo>
                    <a:lnTo>
                      <a:pt x="473" y="274"/>
                    </a:lnTo>
                    <a:lnTo>
                      <a:pt x="467" y="274"/>
                    </a:lnTo>
                    <a:lnTo>
                      <a:pt x="140" y="274"/>
                    </a:lnTo>
                    <a:lnTo>
                      <a:pt x="135" y="274"/>
                    </a:lnTo>
                    <a:lnTo>
                      <a:pt x="135" y="280"/>
                    </a:lnTo>
                    <a:lnTo>
                      <a:pt x="135" y="358"/>
                    </a:lnTo>
                    <a:lnTo>
                      <a:pt x="135" y="431"/>
                    </a:lnTo>
                    <a:lnTo>
                      <a:pt x="135" y="487"/>
                    </a:lnTo>
                    <a:lnTo>
                      <a:pt x="135" y="526"/>
                    </a:lnTo>
                    <a:lnTo>
                      <a:pt x="140" y="537"/>
                    </a:lnTo>
                    <a:lnTo>
                      <a:pt x="140" y="549"/>
                    </a:lnTo>
                    <a:lnTo>
                      <a:pt x="146" y="560"/>
                    </a:lnTo>
                    <a:lnTo>
                      <a:pt x="157" y="565"/>
                    </a:lnTo>
                    <a:lnTo>
                      <a:pt x="169" y="571"/>
                    </a:lnTo>
                    <a:lnTo>
                      <a:pt x="180" y="571"/>
                    </a:lnTo>
                    <a:lnTo>
                      <a:pt x="191" y="571"/>
                    </a:lnTo>
                    <a:lnTo>
                      <a:pt x="202" y="571"/>
                    </a:lnTo>
                    <a:lnTo>
                      <a:pt x="208" y="577"/>
                    </a:lnTo>
                    <a:lnTo>
                      <a:pt x="208" y="582"/>
                    </a:lnTo>
                    <a:lnTo>
                      <a:pt x="197" y="582"/>
                    </a:lnTo>
                    <a:lnTo>
                      <a:pt x="152" y="582"/>
                    </a:lnTo>
                    <a:lnTo>
                      <a:pt x="118" y="582"/>
                    </a:lnTo>
                    <a:lnTo>
                      <a:pt x="101" y="582"/>
                    </a:lnTo>
                    <a:lnTo>
                      <a:pt x="95" y="582"/>
                    </a:lnTo>
                    <a:lnTo>
                      <a:pt x="84" y="582"/>
                    </a:lnTo>
                    <a:lnTo>
                      <a:pt x="67" y="582"/>
                    </a:lnTo>
                    <a:lnTo>
                      <a:pt x="56" y="582"/>
                    </a:lnTo>
                    <a:lnTo>
                      <a:pt x="39" y="582"/>
                    </a:lnTo>
                    <a:lnTo>
                      <a:pt x="22" y="582"/>
                    </a:lnTo>
                    <a:lnTo>
                      <a:pt x="16" y="582"/>
                    </a:lnTo>
                    <a:lnTo>
                      <a:pt x="11" y="577"/>
                    </a:lnTo>
                    <a:lnTo>
                      <a:pt x="16" y="571"/>
                    </a:lnTo>
                    <a:lnTo>
                      <a:pt x="28" y="571"/>
                    </a:lnTo>
                    <a:lnTo>
                      <a:pt x="39" y="571"/>
                    </a:lnTo>
                    <a:lnTo>
                      <a:pt x="50" y="565"/>
                    </a:lnTo>
                    <a:lnTo>
                      <a:pt x="56" y="554"/>
                    </a:lnTo>
                    <a:lnTo>
                      <a:pt x="62" y="543"/>
                    </a:lnTo>
                    <a:lnTo>
                      <a:pt x="62" y="526"/>
                    </a:lnTo>
                    <a:lnTo>
                      <a:pt x="67" y="487"/>
                    </a:lnTo>
                    <a:lnTo>
                      <a:pt x="67" y="431"/>
                    </a:lnTo>
                    <a:lnTo>
                      <a:pt x="67" y="358"/>
                    </a:lnTo>
                    <a:lnTo>
                      <a:pt x="67" y="224"/>
                    </a:lnTo>
                    <a:lnTo>
                      <a:pt x="67" y="151"/>
                    </a:lnTo>
                    <a:lnTo>
                      <a:pt x="67" y="101"/>
                    </a:lnTo>
                    <a:lnTo>
                      <a:pt x="67" y="72"/>
                    </a:lnTo>
                    <a:lnTo>
                      <a:pt x="67" y="56"/>
                    </a:lnTo>
                    <a:lnTo>
                      <a:pt x="62" y="39"/>
                    </a:lnTo>
                    <a:lnTo>
                      <a:pt x="62" y="28"/>
                    </a:lnTo>
                    <a:lnTo>
                      <a:pt x="50" y="16"/>
                    </a:lnTo>
                    <a:lnTo>
                      <a:pt x="33" y="11"/>
                    </a:lnTo>
                    <a:lnTo>
                      <a:pt x="28" y="11"/>
                    </a:lnTo>
                    <a:lnTo>
                      <a:pt x="16" y="11"/>
                    </a:lnTo>
                    <a:lnTo>
                      <a:pt x="5" y="11"/>
                    </a:lnTo>
                    <a:lnTo>
                      <a:pt x="0" y="5"/>
                    </a:lnTo>
                    <a:lnTo>
                      <a:pt x="5" y="0"/>
                    </a:lnTo>
                    <a:lnTo>
                      <a:pt x="11" y="0"/>
                    </a:lnTo>
                    <a:lnTo>
                      <a:pt x="33" y="0"/>
                    </a:lnTo>
                    <a:lnTo>
                      <a:pt x="50" y="0"/>
                    </a:lnTo>
                    <a:lnTo>
                      <a:pt x="67" y="0"/>
                    </a:lnTo>
                    <a:lnTo>
                      <a:pt x="84" y="0"/>
                    </a:lnTo>
                    <a:lnTo>
                      <a:pt x="95" y="0"/>
                    </a:lnTo>
                    <a:lnTo>
                      <a:pt x="101" y="0"/>
                    </a:lnTo>
                    <a:lnTo>
                      <a:pt x="107" y="0"/>
                    </a:lnTo>
                    <a:lnTo>
                      <a:pt x="118" y="0"/>
                    </a:lnTo>
                    <a:lnTo>
                      <a:pt x="129" y="0"/>
                    </a:lnTo>
                    <a:lnTo>
                      <a:pt x="146" y="0"/>
                    </a:lnTo>
                    <a:lnTo>
                      <a:pt x="163" y="0"/>
                    </a:lnTo>
                    <a:lnTo>
                      <a:pt x="180" y="0"/>
                    </a:lnTo>
                    <a:lnTo>
                      <a:pt x="185" y="0"/>
                    </a:lnTo>
                    <a:lnTo>
                      <a:pt x="191" y="5"/>
                    </a:lnTo>
                    <a:lnTo>
                      <a:pt x="185" y="5"/>
                    </a:lnTo>
                    <a:lnTo>
                      <a:pt x="185" y="11"/>
                    </a:lnTo>
                    <a:lnTo>
                      <a:pt x="174" y="11"/>
                    </a:lnTo>
                    <a:lnTo>
                      <a:pt x="163" y="11"/>
                    </a:lnTo>
                    <a:lnTo>
                      <a:pt x="152" y="16"/>
                    </a:lnTo>
                    <a:lnTo>
                      <a:pt x="140" y="22"/>
                    </a:lnTo>
                    <a:lnTo>
                      <a:pt x="135" y="39"/>
                    </a:lnTo>
                    <a:lnTo>
                      <a:pt x="135" y="56"/>
                    </a:lnTo>
                    <a:lnTo>
                      <a:pt x="135" y="72"/>
                    </a:lnTo>
                    <a:lnTo>
                      <a:pt x="135" y="101"/>
                    </a:lnTo>
                    <a:lnTo>
                      <a:pt x="135" y="151"/>
                    </a:lnTo>
                    <a:lnTo>
                      <a:pt x="135" y="224"/>
                    </a:lnTo>
                    <a:lnTo>
                      <a:pt x="135" y="241"/>
                    </a:lnTo>
                    <a:lnTo>
                      <a:pt x="140" y="246"/>
                    </a:lnTo>
                    <a:lnTo>
                      <a:pt x="467" y="246"/>
                    </a:lnTo>
                    <a:lnTo>
                      <a:pt x="473" y="241"/>
                    </a:lnTo>
                    <a:lnTo>
                      <a:pt x="473" y="224"/>
                    </a:lnTo>
                    <a:lnTo>
                      <a:pt x="473" y="151"/>
                    </a:lnTo>
                    <a:lnTo>
                      <a:pt x="473" y="101"/>
                    </a:lnTo>
                    <a:lnTo>
                      <a:pt x="473" y="72"/>
                    </a:lnTo>
                    <a:lnTo>
                      <a:pt x="473" y="56"/>
                    </a:lnTo>
                    <a:lnTo>
                      <a:pt x="467" y="39"/>
                    </a:lnTo>
                    <a:lnTo>
                      <a:pt x="461" y="28"/>
                    </a:lnTo>
                    <a:lnTo>
                      <a:pt x="456" y="16"/>
                    </a:lnTo>
                    <a:lnTo>
                      <a:pt x="439" y="11"/>
                    </a:lnTo>
                    <a:lnTo>
                      <a:pt x="428" y="11"/>
                    </a:lnTo>
                    <a:lnTo>
                      <a:pt x="422" y="11"/>
                    </a:lnTo>
                    <a:lnTo>
                      <a:pt x="411" y="11"/>
                    </a:lnTo>
                    <a:lnTo>
                      <a:pt x="405" y="5"/>
                    </a:lnTo>
                    <a:lnTo>
                      <a:pt x="411" y="0"/>
                    </a:lnTo>
                    <a:lnTo>
                      <a:pt x="416" y="0"/>
                    </a:lnTo>
                    <a:lnTo>
                      <a:pt x="433" y="0"/>
                    </a:lnTo>
                    <a:lnTo>
                      <a:pt x="456" y="0"/>
                    </a:lnTo>
                    <a:lnTo>
                      <a:pt x="473" y="0"/>
                    </a:lnTo>
                    <a:lnTo>
                      <a:pt x="490" y="0"/>
                    </a:lnTo>
                    <a:lnTo>
                      <a:pt x="501" y="0"/>
                    </a:lnTo>
                    <a:lnTo>
                      <a:pt x="506" y="0"/>
                    </a:lnTo>
                    <a:lnTo>
                      <a:pt x="512" y="0"/>
                    </a:lnTo>
                    <a:lnTo>
                      <a:pt x="523" y="0"/>
                    </a:lnTo>
                    <a:lnTo>
                      <a:pt x="535" y="0"/>
                    </a:lnTo>
                    <a:lnTo>
                      <a:pt x="551" y="0"/>
                    </a:lnTo>
                    <a:lnTo>
                      <a:pt x="568" y="0"/>
                    </a:lnTo>
                    <a:lnTo>
                      <a:pt x="580" y="0"/>
                    </a:lnTo>
                    <a:lnTo>
                      <a:pt x="591" y="0"/>
                    </a:lnTo>
                    <a:lnTo>
                      <a:pt x="597" y="5"/>
                    </a:lnTo>
                    <a:lnTo>
                      <a:pt x="591" y="5"/>
                    </a:lnTo>
                    <a:lnTo>
                      <a:pt x="591" y="11"/>
                    </a:lnTo>
                    <a:lnTo>
                      <a:pt x="580" y="11"/>
                    </a:lnTo>
                    <a:lnTo>
                      <a:pt x="568" y="11"/>
                    </a:lnTo>
                    <a:lnTo>
                      <a:pt x="557" y="16"/>
                    </a:lnTo>
                    <a:lnTo>
                      <a:pt x="546" y="22"/>
                    </a:lnTo>
                    <a:lnTo>
                      <a:pt x="540" y="39"/>
                    </a:lnTo>
                    <a:lnTo>
                      <a:pt x="540" y="56"/>
                    </a:lnTo>
                    <a:lnTo>
                      <a:pt x="540" y="72"/>
                    </a:lnTo>
                    <a:lnTo>
                      <a:pt x="540" y="101"/>
                    </a:lnTo>
                    <a:lnTo>
                      <a:pt x="540" y="151"/>
                    </a:lnTo>
                    <a:lnTo>
                      <a:pt x="540" y="224"/>
                    </a:lnTo>
                    <a:lnTo>
                      <a:pt x="540" y="358"/>
                    </a:lnTo>
                    <a:close/>
                  </a:path>
                </a:pathLst>
              </a:custGeom>
              <a:solidFill>
                <a:schemeClr val="tx1"/>
              </a:solidFill>
              <a:ln w="9525">
                <a:noFill/>
                <a:round/>
                <a:headEnd/>
                <a:tailEnd/>
              </a:ln>
            </p:spPr>
            <p:txBody>
              <a:bodyPr>
                <a:prstTxWarp prst="textNoShape">
                  <a:avLst/>
                </a:prstTxWarp>
              </a:bodyPr>
              <a:lstStyle/>
              <a:p>
                <a:endParaRPr lang="en-US"/>
              </a:p>
            </p:txBody>
          </p:sp>
          <p:sp>
            <p:nvSpPr>
              <p:cNvPr id="55" name="Freeform 870"/>
              <p:cNvSpPr>
                <a:spLocks/>
              </p:cNvSpPr>
              <p:nvPr/>
            </p:nvSpPr>
            <p:spPr bwMode="auto">
              <a:xfrm>
                <a:off x="16544" y="18595"/>
                <a:ext cx="197" cy="582"/>
              </a:xfrm>
              <a:custGeom>
                <a:avLst/>
                <a:gdLst/>
                <a:ahLst/>
                <a:cxnLst>
                  <a:cxn ang="0">
                    <a:pos x="124" y="431"/>
                  </a:cxn>
                  <a:cxn ang="0">
                    <a:pos x="130" y="526"/>
                  </a:cxn>
                  <a:cxn ang="0">
                    <a:pos x="135" y="549"/>
                  </a:cxn>
                  <a:cxn ang="0">
                    <a:pos x="147" y="565"/>
                  </a:cxn>
                  <a:cxn ang="0">
                    <a:pos x="169" y="571"/>
                  </a:cxn>
                  <a:cxn ang="0">
                    <a:pos x="192" y="571"/>
                  </a:cxn>
                  <a:cxn ang="0">
                    <a:pos x="197" y="582"/>
                  </a:cxn>
                  <a:cxn ang="0">
                    <a:pos x="147" y="582"/>
                  </a:cxn>
                  <a:cxn ang="0">
                    <a:pos x="90" y="582"/>
                  </a:cxn>
                  <a:cxn ang="0">
                    <a:pos x="73" y="582"/>
                  </a:cxn>
                  <a:cxn ang="0">
                    <a:pos x="45" y="582"/>
                  </a:cxn>
                  <a:cxn ang="0">
                    <a:pos x="17" y="582"/>
                  </a:cxn>
                  <a:cxn ang="0">
                    <a:pos x="0" y="577"/>
                  </a:cxn>
                  <a:cxn ang="0">
                    <a:pos x="11" y="571"/>
                  </a:cxn>
                  <a:cxn ang="0">
                    <a:pos x="34" y="571"/>
                  </a:cxn>
                  <a:cxn ang="0">
                    <a:pos x="51" y="554"/>
                  </a:cxn>
                  <a:cxn ang="0">
                    <a:pos x="56" y="526"/>
                  </a:cxn>
                  <a:cxn ang="0">
                    <a:pos x="56" y="431"/>
                  </a:cxn>
                  <a:cxn ang="0">
                    <a:pos x="56" y="224"/>
                  </a:cxn>
                  <a:cxn ang="0">
                    <a:pos x="56" y="101"/>
                  </a:cxn>
                  <a:cxn ang="0">
                    <a:pos x="56" y="56"/>
                  </a:cxn>
                  <a:cxn ang="0">
                    <a:pos x="51" y="28"/>
                  </a:cxn>
                  <a:cxn ang="0">
                    <a:pos x="28" y="11"/>
                  </a:cxn>
                  <a:cxn ang="0">
                    <a:pos x="6" y="11"/>
                  </a:cxn>
                  <a:cxn ang="0">
                    <a:pos x="6" y="0"/>
                  </a:cxn>
                  <a:cxn ang="0">
                    <a:pos x="28" y="0"/>
                  </a:cxn>
                  <a:cxn ang="0">
                    <a:pos x="62" y="0"/>
                  </a:cxn>
                  <a:cxn ang="0">
                    <a:pos x="85" y="0"/>
                  </a:cxn>
                  <a:cxn ang="0">
                    <a:pos x="96" y="0"/>
                  </a:cxn>
                  <a:cxn ang="0">
                    <a:pos x="124" y="0"/>
                  </a:cxn>
                  <a:cxn ang="0">
                    <a:pos x="152" y="0"/>
                  </a:cxn>
                  <a:cxn ang="0">
                    <a:pos x="175" y="0"/>
                  </a:cxn>
                  <a:cxn ang="0">
                    <a:pos x="175" y="11"/>
                  </a:cxn>
                  <a:cxn ang="0">
                    <a:pos x="152" y="11"/>
                  </a:cxn>
                  <a:cxn ang="0">
                    <a:pos x="135" y="22"/>
                  </a:cxn>
                  <a:cxn ang="0">
                    <a:pos x="124" y="56"/>
                  </a:cxn>
                  <a:cxn ang="0">
                    <a:pos x="124" y="101"/>
                  </a:cxn>
                  <a:cxn ang="0">
                    <a:pos x="124" y="224"/>
                  </a:cxn>
                </a:cxnLst>
                <a:rect l="0" t="0" r="r" b="b"/>
                <a:pathLst>
                  <a:path w="197" h="582">
                    <a:moveTo>
                      <a:pt x="124" y="358"/>
                    </a:moveTo>
                    <a:lnTo>
                      <a:pt x="124" y="431"/>
                    </a:lnTo>
                    <a:lnTo>
                      <a:pt x="124" y="487"/>
                    </a:lnTo>
                    <a:lnTo>
                      <a:pt x="130" y="526"/>
                    </a:lnTo>
                    <a:lnTo>
                      <a:pt x="130" y="537"/>
                    </a:lnTo>
                    <a:lnTo>
                      <a:pt x="135" y="549"/>
                    </a:lnTo>
                    <a:lnTo>
                      <a:pt x="135" y="560"/>
                    </a:lnTo>
                    <a:lnTo>
                      <a:pt x="147" y="565"/>
                    </a:lnTo>
                    <a:lnTo>
                      <a:pt x="158" y="571"/>
                    </a:lnTo>
                    <a:lnTo>
                      <a:pt x="169" y="571"/>
                    </a:lnTo>
                    <a:lnTo>
                      <a:pt x="186" y="571"/>
                    </a:lnTo>
                    <a:lnTo>
                      <a:pt x="192" y="571"/>
                    </a:lnTo>
                    <a:lnTo>
                      <a:pt x="197" y="577"/>
                    </a:lnTo>
                    <a:lnTo>
                      <a:pt x="197" y="582"/>
                    </a:lnTo>
                    <a:lnTo>
                      <a:pt x="186" y="582"/>
                    </a:lnTo>
                    <a:lnTo>
                      <a:pt x="147" y="582"/>
                    </a:lnTo>
                    <a:lnTo>
                      <a:pt x="107" y="582"/>
                    </a:lnTo>
                    <a:lnTo>
                      <a:pt x="90" y="582"/>
                    </a:lnTo>
                    <a:lnTo>
                      <a:pt x="85" y="582"/>
                    </a:lnTo>
                    <a:lnTo>
                      <a:pt x="73" y="582"/>
                    </a:lnTo>
                    <a:lnTo>
                      <a:pt x="62" y="582"/>
                    </a:lnTo>
                    <a:lnTo>
                      <a:pt x="45" y="582"/>
                    </a:lnTo>
                    <a:lnTo>
                      <a:pt x="28" y="582"/>
                    </a:lnTo>
                    <a:lnTo>
                      <a:pt x="17" y="582"/>
                    </a:lnTo>
                    <a:lnTo>
                      <a:pt x="6" y="582"/>
                    </a:lnTo>
                    <a:lnTo>
                      <a:pt x="0" y="577"/>
                    </a:lnTo>
                    <a:lnTo>
                      <a:pt x="6" y="577"/>
                    </a:lnTo>
                    <a:lnTo>
                      <a:pt x="11" y="571"/>
                    </a:lnTo>
                    <a:lnTo>
                      <a:pt x="23" y="571"/>
                    </a:lnTo>
                    <a:lnTo>
                      <a:pt x="34" y="571"/>
                    </a:lnTo>
                    <a:lnTo>
                      <a:pt x="40" y="565"/>
                    </a:lnTo>
                    <a:lnTo>
                      <a:pt x="51" y="554"/>
                    </a:lnTo>
                    <a:lnTo>
                      <a:pt x="51" y="543"/>
                    </a:lnTo>
                    <a:lnTo>
                      <a:pt x="56" y="526"/>
                    </a:lnTo>
                    <a:lnTo>
                      <a:pt x="56" y="487"/>
                    </a:lnTo>
                    <a:lnTo>
                      <a:pt x="56" y="431"/>
                    </a:lnTo>
                    <a:lnTo>
                      <a:pt x="56" y="358"/>
                    </a:lnTo>
                    <a:lnTo>
                      <a:pt x="56" y="224"/>
                    </a:lnTo>
                    <a:lnTo>
                      <a:pt x="56" y="151"/>
                    </a:lnTo>
                    <a:lnTo>
                      <a:pt x="56" y="101"/>
                    </a:lnTo>
                    <a:lnTo>
                      <a:pt x="56" y="72"/>
                    </a:lnTo>
                    <a:lnTo>
                      <a:pt x="56" y="56"/>
                    </a:lnTo>
                    <a:lnTo>
                      <a:pt x="56" y="39"/>
                    </a:lnTo>
                    <a:lnTo>
                      <a:pt x="51" y="28"/>
                    </a:lnTo>
                    <a:lnTo>
                      <a:pt x="40" y="16"/>
                    </a:lnTo>
                    <a:lnTo>
                      <a:pt x="28" y="11"/>
                    </a:lnTo>
                    <a:lnTo>
                      <a:pt x="17" y="11"/>
                    </a:lnTo>
                    <a:lnTo>
                      <a:pt x="6" y="11"/>
                    </a:lnTo>
                    <a:lnTo>
                      <a:pt x="0" y="5"/>
                    </a:lnTo>
                    <a:lnTo>
                      <a:pt x="6" y="0"/>
                    </a:lnTo>
                    <a:lnTo>
                      <a:pt x="11" y="0"/>
                    </a:lnTo>
                    <a:lnTo>
                      <a:pt x="28" y="0"/>
                    </a:lnTo>
                    <a:lnTo>
                      <a:pt x="45" y="0"/>
                    </a:lnTo>
                    <a:lnTo>
                      <a:pt x="62" y="0"/>
                    </a:lnTo>
                    <a:lnTo>
                      <a:pt x="73" y="0"/>
                    </a:lnTo>
                    <a:lnTo>
                      <a:pt x="85" y="0"/>
                    </a:lnTo>
                    <a:lnTo>
                      <a:pt x="90" y="0"/>
                    </a:lnTo>
                    <a:lnTo>
                      <a:pt x="96" y="0"/>
                    </a:lnTo>
                    <a:lnTo>
                      <a:pt x="107" y="0"/>
                    </a:lnTo>
                    <a:lnTo>
                      <a:pt x="124" y="0"/>
                    </a:lnTo>
                    <a:lnTo>
                      <a:pt x="141" y="0"/>
                    </a:lnTo>
                    <a:lnTo>
                      <a:pt x="152" y="0"/>
                    </a:lnTo>
                    <a:lnTo>
                      <a:pt x="169" y="0"/>
                    </a:lnTo>
                    <a:lnTo>
                      <a:pt x="175" y="0"/>
                    </a:lnTo>
                    <a:lnTo>
                      <a:pt x="180" y="5"/>
                    </a:lnTo>
                    <a:lnTo>
                      <a:pt x="175" y="11"/>
                    </a:lnTo>
                    <a:lnTo>
                      <a:pt x="163" y="11"/>
                    </a:lnTo>
                    <a:lnTo>
                      <a:pt x="152" y="11"/>
                    </a:lnTo>
                    <a:lnTo>
                      <a:pt x="141" y="16"/>
                    </a:lnTo>
                    <a:lnTo>
                      <a:pt x="135" y="22"/>
                    </a:lnTo>
                    <a:lnTo>
                      <a:pt x="130" y="39"/>
                    </a:lnTo>
                    <a:lnTo>
                      <a:pt x="124" y="56"/>
                    </a:lnTo>
                    <a:lnTo>
                      <a:pt x="124" y="72"/>
                    </a:lnTo>
                    <a:lnTo>
                      <a:pt x="124" y="101"/>
                    </a:lnTo>
                    <a:lnTo>
                      <a:pt x="124" y="151"/>
                    </a:lnTo>
                    <a:lnTo>
                      <a:pt x="124" y="224"/>
                    </a:lnTo>
                    <a:lnTo>
                      <a:pt x="124" y="358"/>
                    </a:lnTo>
                    <a:close/>
                  </a:path>
                </a:pathLst>
              </a:custGeom>
              <a:solidFill>
                <a:schemeClr val="tx1"/>
              </a:solidFill>
              <a:ln w="9525">
                <a:noFill/>
                <a:round/>
                <a:headEnd/>
                <a:tailEnd/>
              </a:ln>
            </p:spPr>
            <p:txBody>
              <a:bodyPr>
                <a:prstTxWarp prst="textNoShape">
                  <a:avLst/>
                </a:prstTxWarp>
              </a:bodyPr>
              <a:lstStyle/>
              <a:p>
                <a:endParaRPr lang="en-US"/>
              </a:p>
            </p:txBody>
          </p:sp>
          <p:sp>
            <p:nvSpPr>
              <p:cNvPr id="56" name="Freeform 871"/>
              <p:cNvSpPr>
                <a:spLocks/>
              </p:cNvSpPr>
              <p:nvPr/>
            </p:nvSpPr>
            <p:spPr bwMode="auto">
              <a:xfrm>
                <a:off x="16938" y="18595"/>
                <a:ext cx="586" cy="582"/>
              </a:xfrm>
              <a:custGeom>
                <a:avLst/>
                <a:gdLst/>
                <a:ahLst/>
                <a:cxnLst>
                  <a:cxn ang="0">
                    <a:pos x="130" y="33"/>
                  </a:cxn>
                  <a:cxn ang="0">
                    <a:pos x="147" y="28"/>
                  </a:cxn>
                  <a:cxn ang="0">
                    <a:pos x="186" y="22"/>
                  </a:cxn>
                  <a:cxn ang="0">
                    <a:pos x="288" y="61"/>
                  </a:cxn>
                  <a:cxn ang="0">
                    <a:pos x="321" y="179"/>
                  </a:cxn>
                  <a:cxn ang="0">
                    <a:pos x="299" y="269"/>
                  </a:cxn>
                  <a:cxn ang="0">
                    <a:pos x="254" y="308"/>
                  </a:cxn>
                  <a:cxn ang="0">
                    <a:pos x="214" y="313"/>
                  </a:cxn>
                  <a:cxn ang="0">
                    <a:pos x="164" y="308"/>
                  </a:cxn>
                  <a:cxn ang="0">
                    <a:pos x="136" y="297"/>
                  </a:cxn>
                  <a:cxn ang="0">
                    <a:pos x="130" y="291"/>
                  </a:cxn>
                  <a:cxn ang="0">
                    <a:pos x="68" y="358"/>
                  </a:cxn>
                  <a:cxn ang="0">
                    <a:pos x="62" y="487"/>
                  </a:cxn>
                  <a:cxn ang="0">
                    <a:pos x="62" y="543"/>
                  </a:cxn>
                  <a:cxn ang="0">
                    <a:pos x="51" y="565"/>
                  </a:cxn>
                  <a:cxn ang="0">
                    <a:pos x="29" y="571"/>
                  </a:cxn>
                  <a:cxn ang="0">
                    <a:pos x="12" y="577"/>
                  </a:cxn>
                  <a:cxn ang="0">
                    <a:pos x="23" y="582"/>
                  </a:cxn>
                  <a:cxn ang="0">
                    <a:pos x="51" y="582"/>
                  </a:cxn>
                  <a:cxn ang="0">
                    <a:pos x="79" y="582"/>
                  </a:cxn>
                  <a:cxn ang="0">
                    <a:pos x="96" y="582"/>
                  </a:cxn>
                  <a:cxn ang="0">
                    <a:pos x="147" y="582"/>
                  </a:cxn>
                  <a:cxn ang="0">
                    <a:pos x="203" y="582"/>
                  </a:cxn>
                  <a:cxn ang="0">
                    <a:pos x="197" y="571"/>
                  </a:cxn>
                  <a:cxn ang="0">
                    <a:pos x="175" y="571"/>
                  </a:cxn>
                  <a:cxn ang="0">
                    <a:pos x="152" y="565"/>
                  </a:cxn>
                  <a:cxn ang="0">
                    <a:pos x="136" y="549"/>
                  </a:cxn>
                  <a:cxn ang="0">
                    <a:pos x="130" y="526"/>
                  </a:cxn>
                  <a:cxn ang="0">
                    <a:pos x="130" y="431"/>
                  </a:cxn>
                  <a:cxn ang="0">
                    <a:pos x="130" y="341"/>
                  </a:cxn>
                  <a:cxn ang="0">
                    <a:pos x="136" y="336"/>
                  </a:cxn>
                  <a:cxn ang="0">
                    <a:pos x="237" y="336"/>
                  </a:cxn>
                  <a:cxn ang="0">
                    <a:pos x="259" y="369"/>
                  </a:cxn>
                  <a:cxn ang="0">
                    <a:pos x="327" y="453"/>
                  </a:cxn>
                  <a:cxn ang="0">
                    <a:pos x="400" y="543"/>
                  </a:cxn>
                  <a:cxn ang="0">
                    <a:pos x="445" y="577"/>
                  </a:cxn>
                  <a:cxn ang="0">
                    <a:pos x="485" y="582"/>
                  </a:cxn>
                  <a:cxn ang="0">
                    <a:pos x="569" y="582"/>
                  </a:cxn>
                  <a:cxn ang="0">
                    <a:pos x="586" y="582"/>
                  </a:cxn>
                  <a:cxn ang="0">
                    <a:pos x="580" y="571"/>
                  </a:cxn>
                  <a:cxn ang="0">
                    <a:pos x="552" y="571"/>
                  </a:cxn>
                  <a:cxn ang="0">
                    <a:pos x="496" y="549"/>
                  </a:cxn>
                  <a:cxn ang="0">
                    <a:pos x="383" y="425"/>
                  </a:cxn>
                  <a:cxn ang="0">
                    <a:pos x="349" y="252"/>
                  </a:cxn>
                  <a:cxn ang="0">
                    <a:pos x="389" y="140"/>
                  </a:cxn>
                  <a:cxn ang="0">
                    <a:pos x="355" y="56"/>
                  </a:cxn>
                  <a:cxn ang="0">
                    <a:pos x="288" y="11"/>
                  </a:cxn>
                  <a:cxn ang="0">
                    <a:pos x="192" y="0"/>
                  </a:cxn>
                  <a:cxn ang="0">
                    <a:pos x="119" y="0"/>
                  </a:cxn>
                  <a:cxn ang="0">
                    <a:pos x="96" y="0"/>
                  </a:cxn>
                  <a:cxn ang="0">
                    <a:pos x="68" y="0"/>
                  </a:cxn>
                  <a:cxn ang="0">
                    <a:pos x="29" y="0"/>
                  </a:cxn>
                  <a:cxn ang="0">
                    <a:pos x="0" y="0"/>
                  </a:cxn>
                  <a:cxn ang="0">
                    <a:pos x="6" y="11"/>
                  </a:cxn>
                  <a:cxn ang="0">
                    <a:pos x="23" y="11"/>
                  </a:cxn>
                  <a:cxn ang="0">
                    <a:pos x="45" y="16"/>
                  </a:cxn>
                  <a:cxn ang="0">
                    <a:pos x="62" y="39"/>
                  </a:cxn>
                  <a:cxn ang="0">
                    <a:pos x="68" y="72"/>
                  </a:cxn>
                  <a:cxn ang="0">
                    <a:pos x="68" y="151"/>
                  </a:cxn>
                  <a:cxn ang="0">
                    <a:pos x="68" y="358"/>
                  </a:cxn>
                </a:cxnLst>
                <a:rect l="0" t="0" r="r" b="b"/>
                <a:pathLst>
                  <a:path w="586" h="582">
                    <a:moveTo>
                      <a:pt x="130" y="39"/>
                    </a:moveTo>
                    <a:lnTo>
                      <a:pt x="130" y="33"/>
                    </a:lnTo>
                    <a:lnTo>
                      <a:pt x="136" y="28"/>
                    </a:lnTo>
                    <a:lnTo>
                      <a:pt x="147" y="28"/>
                    </a:lnTo>
                    <a:lnTo>
                      <a:pt x="164" y="22"/>
                    </a:lnTo>
                    <a:lnTo>
                      <a:pt x="186" y="22"/>
                    </a:lnTo>
                    <a:lnTo>
                      <a:pt x="243" y="33"/>
                    </a:lnTo>
                    <a:lnTo>
                      <a:pt x="288" y="61"/>
                    </a:lnTo>
                    <a:lnTo>
                      <a:pt x="310" y="112"/>
                    </a:lnTo>
                    <a:lnTo>
                      <a:pt x="321" y="179"/>
                    </a:lnTo>
                    <a:lnTo>
                      <a:pt x="316" y="229"/>
                    </a:lnTo>
                    <a:lnTo>
                      <a:pt x="299" y="269"/>
                    </a:lnTo>
                    <a:lnTo>
                      <a:pt x="276" y="297"/>
                    </a:lnTo>
                    <a:lnTo>
                      <a:pt x="254" y="308"/>
                    </a:lnTo>
                    <a:lnTo>
                      <a:pt x="237" y="313"/>
                    </a:lnTo>
                    <a:lnTo>
                      <a:pt x="214" y="313"/>
                    </a:lnTo>
                    <a:lnTo>
                      <a:pt x="192" y="313"/>
                    </a:lnTo>
                    <a:lnTo>
                      <a:pt x="164" y="308"/>
                    </a:lnTo>
                    <a:lnTo>
                      <a:pt x="147" y="302"/>
                    </a:lnTo>
                    <a:lnTo>
                      <a:pt x="136" y="297"/>
                    </a:lnTo>
                    <a:lnTo>
                      <a:pt x="130" y="297"/>
                    </a:lnTo>
                    <a:lnTo>
                      <a:pt x="130" y="291"/>
                    </a:lnTo>
                    <a:lnTo>
                      <a:pt x="130" y="39"/>
                    </a:lnTo>
                    <a:lnTo>
                      <a:pt x="68" y="358"/>
                    </a:lnTo>
                    <a:lnTo>
                      <a:pt x="68" y="431"/>
                    </a:lnTo>
                    <a:lnTo>
                      <a:pt x="62" y="487"/>
                    </a:lnTo>
                    <a:lnTo>
                      <a:pt x="62" y="526"/>
                    </a:lnTo>
                    <a:lnTo>
                      <a:pt x="62" y="543"/>
                    </a:lnTo>
                    <a:lnTo>
                      <a:pt x="57" y="554"/>
                    </a:lnTo>
                    <a:lnTo>
                      <a:pt x="51" y="565"/>
                    </a:lnTo>
                    <a:lnTo>
                      <a:pt x="40" y="571"/>
                    </a:lnTo>
                    <a:lnTo>
                      <a:pt x="29" y="571"/>
                    </a:lnTo>
                    <a:lnTo>
                      <a:pt x="17" y="571"/>
                    </a:lnTo>
                    <a:lnTo>
                      <a:pt x="12" y="577"/>
                    </a:lnTo>
                    <a:lnTo>
                      <a:pt x="12" y="582"/>
                    </a:lnTo>
                    <a:lnTo>
                      <a:pt x="23" y="582"/>
                    </a:lnTo>
                    <a:lnTo>
                      <a:pt x="34" y="582"/>
                    </a:lnTo>
                    <a:lnTo>
                      <a:pt x="51" y="582"/>
                    </a:lnTo>
                    <a:lnTo>
                      <a:pt x="68" y="582"/>
                    </a:lnTo>
                    <a:lnTo>
                      <a:pt x="79" y="582"/>
                    </a:lnTo>
                    <a:lnTo>
                      <a:pt x="90" y="582"/>
                    </a:lnTo>
                    <a:lnTo>
                      <a:pt x="96" y="582"/>
                    </a:lnTo>
                    <a:lnTo>
                      <a:pt x="113" y="582"/>
                    </a:lnTo>
                    <a:lnTo>
                      <a:pt x="147" y="582"/>
                    </a:lnTo>
                    <a:lnTo>
                      <a:pt x="192" y="582"/>
                    </a:lnTo>
                    <a:lnTo>
                      <a:pt x="203" y="582"/>
                    </a:lnTo>
                    <a:lnTo>
                      <a:pt x="203" y="577"/>
                    </a:lnTo>
                    <a:lnTo>
                      <a:pt x="197" y="571"/>
                    </a:lnTo>
                    <a:lnTo>
                      <a:pt x="186" y="571"/>
                    </a:lnTo>
                    <a:lnTo>
                      <a:pt x="175" y="571"/>
                    </a:lnTo>
                    <a:lnTo>
                      <a:pt x="164" y="571"/>
                    </a:lnTo>
                    <a:lnTo>
                      <a:pt x="152" y="565"/>
                    </a:lnTo>
                    <a:lnTo>
                      <a:pt x="141" y="560"/>
                    </a:lnTo>
                    <a:lnTo>
                      <a:pt x="136" y="549"/>
                    </a:lnTo>
                    <a:lnTo>
                      <a:pt x="136" y="537"/>
                    </a:lnTo>
                    <a:lnTo>
                      <a:pt x="130" y="526"/>
                    </a:lnTo>
                    <a:lnTo>
                      <a:pt x="130" y="487"/>
                    </a:lnTo>
                    <a:lnTo>
                      <a:pt x="130" y="431"/>
                    </a:lnTo>
                    <a:lnTo>
                      <a:pt x="130" y="358"/>
                    </a:lnTo>
                    <a:lnTo>
                      <a:pt x="130" y="341"/>
                    </a:lnTo>
                    <a:lnTo>
                      <a:pt x="130" y="336"/>
                    </a:lnTo>
                    <a:lnTo>
                      <a:pt x="136" y="336"/>
                    </a:lnTo>
                    <a:lnTo>
                      <a:pt x="231" y="336"/>
                    </a:lnTo>
                    <a:lnTo>
                      <a:pt x="237" y="336"/>
                    </a:lnTo>
                    <a:lnTo>
                      <a:pt x="243" y="341"/>
                    </a:lnTo>
                    <a:lnTo>
                      <a:pt x="259" y="369"/>
                    </a:lnTo>
                    <a:lnTo>
                      <a:pt x="293" y="409"/>
                    </a:lnTo>
                    <a:lnTo>
                      <a:pt x="327" y="453"/>
                    </a:lnTo>
                    <a:lnTo>
                      <a:pt x="366" y="504"/>
                    </a:lnTo>
                    <a:lnTo>
                      <a:pt x="400" y="543"/>
                    </a:lnTo>
                    <a:lnTo>
                      <a:pt x="428" y="571"/>
                    </a:lnTo>
                    <a:lnTo>
                      <a:pt x="445" y="577"/>
                    </a:lnTo>
                    <a:lnTo>
                      <a:pt x="462" y="582"/>
                    </a:lnTo>
                    <a:lnTo>
                      <a:pt x="485" y="582"/>
                    </a:lnTo>
                    <a:lnTo>
                      <a:pt x="513" y="582"/>
                    </a:lnTo>
                    <a:lnTo>
                      <a:pt x="569" y="582"/>
                    </a:lnTo>
                    <a:lnTo>
                      <a:pt x="580" y="582"/>
                    </a:lnTo>
                    <a:lnTo>
                      <a:pt x="586" y="582"/>
                    </a:lnTo>
                    <a:lnTo>
                      <a:pt x="586" y="577"/>
                    </a:lnTo>
                    <a:lnTo>
                      <a:pt x="580" y="571"/>
                    </a:lnTo>
                    <a:lnTo>
                      <a:pt x="569" y="571"/>
                    </a:lnTo>
                    <a:lnTo>
                      <a:pt x="552" y="571"/>
                    </a:lnTo>
                    <a:lnTo>
                      <a:pt x="524" y="565"/>
                    </a:lnTo>
                    <a:lnTo>
                      <a:pt x="496" y="549"/>
                    </a:lnTo>
                    <a:lnTo>
                      <a:pt x="456" y="515"/>
                    </a:lnTo>
                    <a:lnTo>
                      <a:pt x="383" y="425"/>
                    </a:lnTo>
                    <a:lnTo>
                      <a:pt x="293" y="319"/>
                    </a:lnTo>
                    <a:lnTo>
                      <a:pt x="349" y="252"/>
                    </a:lnTo>
                    <a:lnTo>
                      <a:pt x="378" y="196"/>
                    </a:lnTo>
                    <a:lnTo>
                      <a:pt x="389" y="140"/>
                    </a:lnTo>
                    <a:lnTo>
                      <a:pt x="378" y="89"/>
                    </a:lnTo>
                    <a:lnTo>
                      <a:pt x="355" y="56"/>
                    </a:lnTo>
                    <a:lnTo>
                      <a:pt x="333" y="33"/>
                    </a:lnTo>
                    <a:lnTo>
                      <a:pt x="288" y="11"/>
                    </a:lnTo>
                    <a:lnTo>
                      <a:pt x="243" y="0"/>
                    </a:lnTo>
                    <a:lnTo>
                      <a:pt x="192" y="0"/>
                    </a:lnTo>
                    <a:lnTo>
                      <a:pt x="158" y="0"/>
                    </a:lnTo>
                    <a:lnTo>
                      <a:pt x="119" y="0"/>
                    </a:lnTo>
                    <a:lnTo>
                      <a:pt x="102" y="0"/>
                    </a:lnTo>
                    <a:lnTo>
                      <a:pt x="96" y="0"/>
                    </a:lnTo>
                    <a:lnTo>
                      <a:pt x="85" y="0"/>
                    </a:lnTo>
                    <a:lnTo>
                      <a:pt x="68" y="0"/>
                    </a:lnTo>
                    <a:lnTo>
                      <a:pt x="51" y="0"/>
                    </a:lnTo>
                    <a:lnTo>
                      <a:pt x="29" y="0"/>
                    </a:lnTo>
                    <a:lnTo>
                      <a:pt x="12" y="0"/>
                    </a:lnTo>
                    <a:lnTo>
                      <a:pt x="0" y="0"/>
                    </a:lnTo>
                    <a:lnTo>
                      <a:pt x="0" y="5"/>
                    </a:lnTo>
                    <a:lnTo>
                      <a:pt x="6" y="11"/>
                    </a:lnTo>
                    <a:lnTo>
                      <a:pt x="12" y="11"/>
                    </a:lnTo>
                    <a:lnTo>
                      <a:pt x="23" y="11"/>
                    </a:lnTo>
                    <a:lnTo>
                      <a:pt x="29" y="11"/>
                    </a:lnTo>
                    <a:lnTo>
                      <a:pt x="45" y="16"/>
                    </a:lnTo>
                    <a:lnTo>
                      <a:pt x="57" y="28"/>
                    </a:lnTo>
                    <a:lnTo>
                      <a:pt x="62" y="39"/>
                    </a:lnTo>
                    <a:lnTo>
                      <a:pt x="62" y="56"/>
                    </a:lnTo>
                    <a:lnTo>
                      <a:pt x="68" y="72"/>
                    </a:lnTo>
                    <a:lnTo>
                      <a:pt x="68" y="101"/>
                    </a:lnTo>
                    <a:lnTo>
                      <a:pt x="68" y="151"/>
                    </a:lnTo>
                    <a:lnTo>
                      <a:pt x="68" y="224"/>
                    </a:lnTo>
                    <a:lnTo>
                      <a:pt x="68" y="358"/>
                    </a:lnTo>
                    <a:lnTo>
                      <a:pt x="130" y="39"/>
                    </a:lnTo>
                    <a:close/>
                  </a:path>
                </a:pathLst>
              </a:custGeom>
              <a:solidFill>
                <a:schemeClr val="tx1"/>
              </a:solidFill>
              <a:ln w="9525">
                <a:noFill/>
                <a:round/>
                <a:headEnd/>
                <a:tailEnd/>
              </a:ln>
            </p:spPr>
            <p:txBody>
              <a:bodyPr>
                <a:prstTxWarp prst="textNoShape">
                  <a:avLst/>
                </a:prstTxWarp>
              </a:bodyPr>
              <a:lstStyle/>
              <a:p>
                <a:endParaRPr lang="en-US"/>
              </a:p>
            </p:txBody>
          </p:sp>
          <p:sp>
            <p:nvSpPr>
              <p:cNvPr id="57" name="Freeform 872"/>
              <p:cNvSpPr>
                <a:spLocks/>
              </p:cNvSpPr>
              <p:nvPr/>
            </p:nvSpPr>
            <p:spPr bwMode="auto">
              <a:xfrm>
                <a:off x="17580" y="18589"/>
                <a:ext cx="349" cy="594"/>
              </a:xfrm>
              <a:custGeom>
                <a:avLst/>
                <a:gdLst/>
                <a:ahLst/>
                <a:cxnLst>
                  <a:cxn ang="0">
                    <a:pos x="68" y="107"/>
                  </a:cxn>
                  <a:cxn ang="0">
                    <a:pos x="68" y="45"/>
                  </a:cxn>
                  <a:cxn ang="0">
                    <a:pos x="34" y="17"/>
                  </a:cxn>
                  <a:cxn ang="0">
                    <a:pos x="12" y="17"/>
                  </a:cxn>
                  <a:cxn ang="0">
                    <a:pos x="6" y="6"/>
                  </a:cxn>
                  <a:cxn ang="0">
                    <a:pos x="51" y="6"/>
                  </a:cxn>
                  <a:cxn ang="0">
                    <a:pos x="96" y="6"/>
                  </a:cxn>
                  <a:cxn ang="0">
                    <a:pos x="164" y="6"/>
                  </a:cxn>
                  <a:cxn ang="0">
                    <a:pos x="282" y="6"/>
                  </a:cxn>
                  <a:cxn ang="0">
                    <a:pos x="321" y="0"/>
                  </a:cxn>
                  <a:cxn ang="0">
                    <a:pos x="327" y="11"/>
                  </a:cxn>
                  <a:cxn ang="0">
                    <a:pos x="321" y="50"/>
                  </a:cxn>
                  <a:cxn ang="0">
                    <a:pos x="321" y="90"/>
                  </a:cxn>
                  <a:cxn ang="0">
                    <a:pos x="304" y="90"/>
                  </a:cxn>
                  <a:cxn ang="0">
                    <a:pos x="304" y="62"/>
                  </a:cxn>
                  <a:cxn ang="0">
                    <a:pos x="282" y="45"/>
                  </a:cxn>
                  <a:cxn ang="0">
                    <a:pos x="226" y="34"/>
                  </a:cxn>
                  <a:cxn ang="0">
                    <a:pos x="141" y="34"/>
                  </a:cxn>
                  <a:cxn ang="0">
                    <a:pos x="135" y="258"/>
                  </a:cxn>
                  <a:cxn ang="0">
                    <a:pos x="164" y="263"/>
                  </a:cxn>
                  <a:cxn ang="0">
                    <a:pos x="265" y="263"/>
                  </a:cxn>
                  <a:cxn ang="0">
                    <a:pos x="299" y="252"/>
                  </a:cxn>
                  <a:cxn ang="0">
                    <a:pos x="316" y="241"/>
                  </a:cxn>
                  <a:cxn ang="0">
                    <a:pos x="310" y="269"/>
                  </a:cxn>
                  <a:cxn ang="0">
                    <a:pos x="310" y="319"/>
                  </a:cxn>
                  <a:cxn ang="0">
                    <a:pos x="304" y="347"/>
                  </a:cxn>
                  <a:cxn ang="0">
                    <a:pos x="299" y="347"/>
                  </a:cxn>
                  <a:cxn ang="0">
                    <a:pos x="293" y="314"/>
                  </a:cxn>
                  <a:cxn ang="0">
                    <a:pos x="271" y="297"/>
                  </a:cxn>
                  <a:cxn ang="0">
                    <a:pos x="169" y="291"/>
                  </a:cxn>
                  <a:cxn ang="0">
                    <a:pos x="135" y="297"/>
                  </a:cxn>
                  <a:cxn ang="0">
                    <a:pos x="135" y="437"/>
                  </a:cxn>
                  <a:cxn ang="0">
                    <a:pos x="141" y="532"/>
                  </a:cxn>
                  <a:cxn ang="0">
                    <a:pos x="226" y="560"/>
                  </a:cxn>
                  <a:cxn ang="0">
                    <a:pos x="282" y="555"/>
                  </a:cxn>
                  <a:cxn ang="0">
                    <a:pos x="321" y="532"/>
                  </a:cxn>
                  <a:cxn ang="0">
                    <a:pos x="338" y="487"/>
                  </a:cxn>
                  <a:cxn ang="0">
                    <a:pos x="349" y="499"/>
                  </a:cxn>
                  <a:cxn ang="0">
                    <a:pos x="344" y="532"/>
                  </a:cxn>
                  <a:cxn ang="0">
                    <a:pos x="338" y="571"/>
                  </a:cxn>
                  <a:cxn ang="0">
                    <a:pos x="316" y="594"/>
                  </a:cxn>
                  <a:cxn ang="0">
                    <a:pos x="164" y="588"/>
                  </a:cxn>
                  <a:cxn ang="0">
                    <a:pos x="96" y="588"/>
                  </a:cxn>
                  <a:cxn ang="0">
                    <a:pos x="57" y="588"/>
                  </a:cxn>
                  <a:cxn ang="0">
                    <a:pos x="17" y="588"/>
                  </a:cxn>
                  <a:cxn ang="0">
                    <a:pos x="23" y="577"/>
                  </a:cxn>
                  <a:cxn ang="0">
                    <a:pos x="51" y="571"/>
                  </a:cxn>
                  <a:cxn ang="0">
                    <a:pos x="68" y="532"/>
                  </a:cxn>
                  <a:cxn ang="0">
                    <a:pos x="68" y="364"/>
                  </a:cxn>
                </a:cxnLst>
                <a:rect l="0" t="0" r="r" b="b"/>
                <a:pathLst>
                  <a:path w="349" h="594">
                    <a:moveTo>
                      <a:pt x="68" y="230"/>
                    </a:moveTo>
                    <a:lnTo>
                      <a:pt x="68" y="157"/>
                    </a:lnTo>
                    <a:lnTo>
                      <a:pt x="68" y="107"/>
                    </a:lnTo>
                    <a:lnTo>
                      <a:pt x="68" y="78"/>
                    </a:lnTo>
                    <a:lnTo>
                      <a:pt x="68" y="62"/>
                    </a:lnTo>
                    <a:lnTo>
                      <a:pt x="68" y="45"/>
                    </a:lnTo>
                    <a:lnTo>
                      <a:pt x="62" y="34"/>
                    </a:lnTo>
                    <a:lnTo>
                      <a:pt x="51" y="22"/>
                    </a:lnTo>
                    <a:lnTo>
                      <a:pt x="34" y="17"/>
                    </a:lnTo>
                    <a:lnTo>
                      <a:pt x="28" y="17"/>
                    </a:lnTo>
                    <a:lnTo>
                      <a:pt x="17" y="17"/>
                    </a:lnTo>
                    <a:lnTo>
                      <a:pt x="12" y="17"/>
                    </a:lnTo>
                    <a:lnTo>
                      <a:pt x="6" y="11"/>
                    </a:lnTo>
                    <a:lnTo>
                      <a:pt x="0" y="11"/>
                    </a:lnTo>
                    <a:lnTo>
                      <a:pt x="6" y="6"/>
                    </a:lnTo>
                    <a:lnTo>
                      <a:pt x="17" y="6"/>
                    </a:lnTo>
                    <a:lnTo>
                      <a:pt x="34" y="6"/>
                    </a:lnTo>
                    <a:lnTo>
                      <a:pt x="51" y="6"/>
                    </a:lnTo>
                    <a:lnTo>
                      <a:pt x="74" y="6"/>
                    </a:lnTo>
                    <a:lnTo>
                      <a:pt x="85" y="6"/>
                    </a:lnTo>
                    <a:lnTo>
                      <a:pt x="96" y="6"/>
                    </a:lnTo>
                    <a:lnTo>
                      <a:pt x="102" y="6"/>
                    </a:lnTo>
                    <a:lnTo>
                      <a:pt x="124" y="6"/>
                    </a:lnTo>
                    <a:lnTo>
                      <a:pt x="164" y="6"/>
                    </a:lnTo>
                    <a:lnTo>
                      <a:pt x="214" y="6"/>
                    </a:lnTo>
                    <a:lnTo>
                      <a:pt x="254" y="6"/>
                    </a:lnTo>
                    <a:lnTo>
                      <a:pt x="282" y="6"/>
                    </a:lnTo>
                    <a:lnTo>
                      <a:pt x="299" y="6"/>
                    </a:lnTo>
                    <a:lnTo>
                      <a:pt x="316" y="0"/>
                    </a:lnTo>
                    <a:lnTo>
                      <a:pt x="321" y="0"/>
                    </a:lnTo>
                    <a:lnTo>
                      <a:pt x="327" y="0"/>
                    </a:lnTo>
                    <a:lnTo>
                      <a:pt x="327" y="6"/>
                    </a:lnTo>
                    <a:lnTo>
                      <a:pt x="327" y="11"/>
                    </a:lnTo>
                    <a:lnTo>
                      <a:pt x="327" y="22"/>
                    </a:lnTo>
                    <a:lnTo>
                      <a:pt x="321" y="39"/>
                    </a:lnTo>
                    <a:lnTo>
                      <a:pt x="321" y="50"/>
                    </a:lnTo>
                    <a:lnTo>
                      <a:pt x="321" y="67"/>
                    </a:lnTo>
                    <a:lnTo>
                      <a:pt x="321" y="84"/>
                    </a:lnTo>
                    <a:lnTo>
                      <a:pt x="321" y="90"/>
                    </a:lnTo>
                    <a:lnTo>
                      <a:pt x="316" y="101"/>
                    </a:lnTo>
                    <a:lnTo>
                      <a:pt x="310" y="101"/>
                    </a:lnTo>
                    <a:lnTo>
                      <a:pt x="304" y="90"/>
                    </a:lnTo>
                    <a:lnTo>
                      <a:pt x="304" y="84"/>
                    </a:lnTo>
                    <a:lnTo>
                      <a:pt x="304" y="73"/>
                    </a:lnTo>
                    <a:lnTo>
                      <a:pt x="304" y="62"/>
                    </a:lnTo>
                    <a:lnTo>
                      <a:pt x="299" y="56"/>
                    </a:lnTo>
                    <a:lnTo>
                      <a:pt x="293" y="50"/>
                    </a:lnTo>
                    <a:lnTo>
                      <a:pt x="282" y="45"/>
                    </a:lnTo>
                    <a:lnTo>
                      <a:pt x="271" y="39"/>
                    </a:lnTo>
                    <a:lnTo>
                      <a:pt x="248" y="39"/>
                    </a:lnTo>
                    <a:lnTo>
                      <a:pt x="226" y="34"/>
                    </a:lnTo>
                    <a:lnTo>
                      <a:pt x="192" y="34"/>
                    </a:lnTo>
                    <a:lnTo>
                      <a:pt x="158" y="34"/>
                    </a:lnTo>
                    <a:lnTo>
                      <a:pt x="141" y="34"/>
                    </a:lnTo>
                    <a:lnTo>
                      <a:pt x="135" y="34"/>
                    </a:lnTo>
                    <a:lnTo>
                      <a:pt x="135" y="39"/>
                    </a:lnTo>
                    <a:lnTo>
                      <a:pt x="135" y="258"/>
                    </a:lnTo>
                    <a:lnTo>
                      <a:pt x="135" y="263"/>
                    </a:lnTo>
                    <a:lnTo>
                      <a:pt x="141" y="263"/>
                    </a:lnTo>
                    <a:lnTo>
                      <a:pt x="164" y="263"/>
                    </a:lnTo>
                    <a:lnTo>
                      <a:pt x="197" y="263"/>
                    </a:lnTo>
                    <a:lnTo>
                      <a:pt x="237" y="263"/>
                    </a:lnTo>
                    <a:lnTo>
                      <a:pt x="265" y="263"/>
                    </a:lnTo>
                    <a:lnTo>
                      <a:pt x="282" y="258"/>
                    </a:lnTo>
                    <a:lnTo>
                      <a:pt x="293" y="258"/>
                    </a:lnTo>
                    <a:lnTo>
                      <a:pt x="299" y="252"/>
                    </a:lnTo>
                    <a:lnTo>
                      <a:pt x="310" y="247"/>
                    </a:lnTo>
                    <a:lnTo>
                      <a:pt x="310" y="241"/>
                    </a:lnTo>
                    <a:lnTo>
                      <a:pt x="316" y="241"/>
                    </a:lnTo>
                    <a:lnTo>
                      <a:pt x="316" y="247"/>
                    </a:lnTo>
                    <a:lnTo>
                      <a:pt x="316" y="252"/>
                    </a:lnTo>
                    <a:lnTo>
                      <a:pt x="310" y="269"/>
                    </a:lnTo>
                    <a:lnTo>
                      <a:pt x="310" y="291"/>
                    </a:lnTo>
                    <a:lnTo>
                      <a:pt x="310" y="303"/>
                    </a:lnTo>
                    <a:lnTo>
                      <a:pt x="310" y="319"/>
                    </a:lnTo>
                    <a:lnTo>
                      <a:pt x="310" y="331"/>
                    </a:lnTo>
                    <a:lnTo>
                      <a:pt x="304" y="342"/>
                    </a:lnTo>
                    <a:lnTo>
                      <a:pt x="304" y="347"/>
                    </a:lnTo>
                    <a:lnTo>
                      <a:pt x="304" y="353"/>
                    </a:lnTo>
                    <a:lnTo>
                      <a:pt x="299" y="353"/>
                    </a:lnTo>
                    <a:lnTo>
                      <a:pt x="299" y="347"/>
                    </a:lnTo>
                    <a:lnTo>
                      <a:pt x="293" y="336"/>
                    </a:lnTo>
                    <a:lnTo>
                      <a:pt x="293" y="325"/>
                    </a:lnTo>
                    <a:lnTo>
                      <a:pt x="293" y="314"/>
                    </a:lnTo>
                    <a:lnTo>
                      <a:pt x="288" y="308"/>
                    </a:lnTo>
                    <a:lnTo>
                      <a:pt x="276" y="303"/>
                    </a:lnTo>
                    <a:lnTo>
                      <a:pt x="271" y="297"/>
                    </a:lnTo>
                    <a:lnTo>
                      <a:pt x="254" y="297"/>
                    </a:lnTo>
                    <a:lnTo>
                      <a:pt x="220" y="291"/>
                    </a:lnTo>
                    <a:lnTo>
                      <a:pt x="169" y="291"/>
                    </a:lnTo>
                    <a:lnTo>
                      <a:pt x="141" y="291"/>
                    </a:lnTo>
                    <a:lnTo>
                      <a:pt x="135" y="291"/>
                    </a:lnTo>
                    <a:lnTo>
                      <a:pt x="135" y="297"/>
                    </a:lnTo>
                    <a:lnTo>
                      <a:pt x="135" y="364"/>
                    </a:lnTo>
                    <a:lnTo>
                      <a:pt x="135" y="392"/>
                    </a:lnTo>
                    <a:lnTo>
                      <a:pt x="135" y="437"/>
                    </a:lnTo>
                    <a:lnTo>
                      <a:pt x="135" y="476"/>
                    </a:lnTo>
                    <a:lnTo>
                      <a:pt x="135" y="499"/>
                    </a:lnTo>
                    <a:lnTo>
                      <a:pt x="141" y="532"/>
                    </a:lnTo>
                    <a:lnTo>
                      <a:pt x="152" y="549"/>
                    </a:lnTo>
                    <a:lnTo>
                      <a:pt x="181" y="560"/>
                    </a:lnTo>
                    <a:lnTo>
                      <a:pt x="226" y="560"/>
                    </a:lnTo>
                    <a:lnTo>
                      <a:pt x="242" y="560"/>
                    </a:lnTo>
                    <a:lnTo>
                      <a:pt x="265" y="560"/>
                    </a:lnTo>
                    <a:lnTo>
                      <a:pt x="282" y="555"/>
                    </a:lnTo>
                    <a:lnTo>
                      <a:pt x="299" y="555"/>
                    </a:lnTo>
                    <a:lnTo>
                      <a:pt x="316" y="543"/>
                    </a:lnTo>
                    <a:lnTo>
                      <a:pt x="321" y="532"/>
                    </a:lnTo>
                    <a:lnTo>
                      <a:pt x="333" y="515"/>
                    </a:lnTo>
                    <a:lnTo>
                      <a:pt x="338" y="499"/>
                    </a:lnTo>
                    <a:lnTo>
                      <a:pt x="338" y="487"/>
                    </a:lnTo>
                    <a:lnTo>
                      <a:pt x="344" y="487"/>
                    </a:lnTo>
                    <a:lnTo>
                      <a:pt x="349" y="493"/>
                    </a:lnTo>
                    <a:lnTo>
                      <a:pt x="349" y="499"/>
                    </a:lnTo>
                    <a:lnTo>
                      <a:pt x="349" y="504"/>
                    </a:lnTo>
                    <a:lnTo>
                      <a:pt x="344" y="515"/>
                    </a:lnTo>
                    <a:lnTo>
                      <a:pt x="344" y="532"/>
                    </a:lnTo>
                    <a:lnTo>
                      <a:pt x="344" y="549"/>
                    </a:lnTo>
                    <a:lnTo>
                      <a:pt x="338" y="560"/>
                    </a:lnTo>
                    <a:lnTo>
                      <a:pt x="338" y="571"/>
                    </a:lnTo>
                    <a:lnTo>
                      <a:pt x="333" y="583"/>
                    </a:lnTo>
                    <a:lnTo>
                      <a:pt x="327" y="588"/>
                    </a:lnTo>
                    <a:lnTo>
                      <a:pt x="316" y="594"/>
                    </a:lnTo>
                    <a:lnTo>
                      <a:pt x="293" y="594"/>
                    </a:lnTo>
                    <a:lnTo>
                      <a:pt x="220" y="594"/>
                    </a:lnTo>
                    <a:lnTo>
                      <a:pt x="164" y="588"/>
                    </a:lnTo>
                    <a:lnTo>
                      <a:pt x="124" y="588"/>
                    </a:lnTo>
                    <a:lnTo>
                      <a:pt x="102" y="588"/>
                    </a:lnTo>
                    <a:lnTo>
                      <a:pt x="96" y="588"/>
                    </a:lnTo>
                    <a:lnTo>
                      <a:pt x="85" y="588"/>
                    </a:lnTo>
                    <a:lnTo>
                      <a:pt x="74" y="588"/>
                    </a:lnTo>
                    <a:lnTo>
                      <a:pt x="57" y="588"/>
                    </a:lnTo>
                    <a:lnTo>
                      <a:pt x="40" y="588"/>
                    </a:lnTo>
                    <a:lnTo>
                      <a:pt x="28" y="588"/>
                    </a:lnTo>
                    <a:lnTo>
                      <a:pt x="17" y="588"/>
                    </a:lnTo>
                    <a:lnTo>
                      <a:pt x="12" y="583"/>
                    </a:lnTo>
                    <a:lnTo>
                      <a:pt x="17" y="583"/>
                    </a:lnTo>
                    <a:lnTo>
                      <a:pt x="23" y="577"/>
                    </a:lnTo>
                    <a:lnTo>
                      <a:pt x="34" y="577"/>
                    </a:lnTo>
                    <a:lnTo>
                      <a:pt x="45" y="577"/>
                    </a:lnTo>
                    <a:lnTo>
                      <a:pt x="51" y="571"/>
                    </a:lnTo>
                    <a:lnTo>
                      <a:pt x="62" y="560"/>
                    </a:lnTo>
                    <a:lnTo>
                      <a:pt x="62" y="549"/>
                    </a:lnTo>
                    <a:lnTo>
                      <a:pt x="68" y="532"/>
                    </a:lnTo>
                    <a:lnTo>
                      <a:pt x="68" y="493"/>
                    </a:lnTo>
                    <a:lnTo>
                      <a:pt x="68" y="437"/>
                    </a:lnTo>
                    <a:lnTo>
                      <a:pt x="68" y="364"/>
                    </a:lnTo>
                    <a:lnTo>
                      <a:pt x="68" y="230"/>
                    </a:lnTo>
                    <a:close/>
                  </a:path>
                </a:pathLst>
              </a:custGeom>
              <a:solidFill>
                <a:schemeClr val="tx1"/>
              </a:solidFill>
              <a:ln w="9525">
                <a:noFill/>
                <a:round/>
                <a:headEnd/>
                <a:tailEnd/>
              </a:ln>
            </p:spPr>
            <p:txBody>
              <a:bodyPr>
                <a:prstTxWarp prst="textNoShape">
                  <a:avLst/>
                </a:prstTxWarp>
              </a:bodyPr>
              <a:lstStyle/>
              <a:p>
                <a:endParaRPr lang="en-US"/>
              </a:p>
            </p:txBody>
          </p:sp>
        </p:grpSp>
        <p:grpSp>
          <p:nvGrpSpPr>
            <p:cNvPr id="6" name="Group 873"/>
            <p:cNvGrpSpPr>
              <a:grpSpLocks/>
            </p:cNvGrpSpPr>
            <p:nvPr/>
          </p:nvGrpSpPr>
          <p:grpSpPr bwMode="auto">
            <a:xfrm>
              <a:off x="624" y="1488"/>
              <a:ext cx="3458" cy="3518"/>
              <a:chOff x="13008" y="9024"/>
              <a:chExt cx="3458" cy="3518"/>
            </a:xfrm>
          </p:grpSpPr>
          <p:sp>
            <p:nvSpPr>
              <p:cNvPr id="7" name="Freeform 874"/>
              <p:cNvSpPr>
                <a:spLocks/>
              </p:cNvSpPr>
              <p:nvPr/>
            </p:nvSpPr>
            <p:spPr bwMode="auto">
              <a:xfrm>
                <a:off x="13930" y="9325"/>
                <a:ext cx="1199" cy="1542"/>
              </a:xfrm>
              <a:custGeom>
                <a:avLst/>
                <a:gdLst/>
                <a:ahLst/>
                <a:cxnLst>
                  <a:cxn ang="0">
                    <a:pos x="0" y="1542"/>
                  </a:cxn>
                  <a:cxn ang="0">
                    <a:pos x="12" y="1530"/>
                  </a:cxn>
                  <a:cxn ang="0">
                    <a:pos x="36" y="1512"/>
                  </a:cxn>
                  <a:cxn ang="0">
                    <a:pos x="60" y="1482"/>
                  </a:cxn>
                  <a:cxn ang="0">
                    <a:pos x="72" y="1440"/>
                  </a:cxn>
                  <a:cxn ang="0">
                    <a:pos x="84" y="1470"/>
                  </a:cxn>
                  <a:cxn ang="0">
                    <a:pos x="108" y="1464"/>
                  </a:cxn>
                  <a:cxn ang="0">
                    <a:pos x="819" y="0"/>
                  </a:cxn>
                  <a:cxn ang="0">
                    <a:pos x="1138" y="1313"/>
                  </a:cxn>
                  <a:cxn ang="0">
                    <a:pos x="1144" y="1307"/>
                  </a:cxn>
                  <a:cxn ang="0">
                    <a:pos x="1156" y="1307"/>
                  </a:cxn>
                  <a:cxn ang="0">
                    <a:pos x="1162" y="1307"/>
                  </a:cxn>
                  <a:cxn ang="0">
                    <a:pos x="1168" y="1313"/>
                  </a:cxn>
                  <a:cxn ang="0">
                    <a:pos x="1174" y="1319"/>
                  </a:cxn>
                  <a:cxn ang="0">
                    <a:pos x="1174" y="1325"/>
                  </a:cxn>
                  <a:cxn ang="0">
                    <a:pos x="1174" y="1331"/>
                  </a:cxn>
                  <a:cxn ang="0">
                    <a:pos x="1174" y="1344"/>
                  </a:cxn>
                  <a:cxn ang="0">
                    <a:pos x="1180" y="1356"/>
                  </a:cxn>
                  <a:cxn ang="0">
                    <a:pos x="1187" y="1362"/>
                  </a:cxn>
                  <a:cxn ang="0">
                    <a:pos x="1187" y="1368"/>
                  </a:cxn>
                  <a:cxn ang="0">
                    <a:pos x="1199" y="1368"/>
                  </a:cxn>
                  <a:cxn ang="0">
                    <a:pos x="0" y="1542"/>
                  </a:cxn>
                </a:cxnLst>
                <a:rect l="0" t="0" r="r" b="b"/>
                <a:pathLst>
                  <a:path w="1199" h="1542">
                    <a:moveTo>
                      <a:pt x="0" y="1542"/>
                    </a:moveTo>
                    <a:lnTo>
                      <a:pt x="12" y="1530"/>
                    </a:lnTo>
                    <a:lnTo>
                      <a:pt x="36" y="1512"/>
                    </a:lnTo>
                    <a:lnTo>
                      <a:pt x="60" y="1482"/>
                    </a:lnTo>
                    <a:lnTo>
                      <a:pt x="72" y="1440"/>
                    </a:lnTo>
                    <a:lnTo>
                      <a:pt x="84" y="1470"/>
                    </a:lnTo>
                    <a:lnTo>
                      <a:pt x="108" y="1464"/>
                    </a:lnTo>
                    <a:lnTo>
                      <a:pt x="819" y="0"/>
                    </a:lnTo>
                    <a:lnTo>
                      <a:pt x="1138" y="1313"/>
                    </a:lnTo>
                    <a:lnTo>
                      <a:pt x="1144" y="1307"/>
                    </a:lnTo>
                    <a:lnTo>
                      <a:pt x="1156" y="1307"/>
                    </a:lnTo>
                    <a:lnTo>
                      <a:pt x="1162" y="1307"/>
                    </a:lnTo>
                    <a:lnTo>
                      <a:pt x="1168" y="1313"/>
                    </a:lnTo>
                    <a:lnTo>
                      <a:pt x="1174" y="1319"/>
                    </a:lnTo>
                    <a:lnTo>
                      <a:pt x="1174" y="1325"/>
                    </a:lnTo>
                    <a:lnTo>
                      <a:pt x="1174" y="1331"/>
                    </a:lnTo>
                    <a:lnTo>
                      <a:pt x="1174" y="1344"/>
                    </a:lnTo>
                    <a:lnTo>
                      <a:pt x="1180" y="1356"/>
                    </a:lnTo>
                    <a:lnTo>
                      <a:pt x="1187" y="1362"/>
                    </a:lnTo>
                    <a:lnTo>
                      <a:pt x="1187" y="1368"/>
                    </a:lnTo>
                    <a:lnTo>
                      <a:pt x="1199" y="1368"/>
                    </a:lnTo>
                    <a:lnTo>
                      <a:pt x="0" y="1542"/>
                    </a:lnTo>
                    <a:close/>
                  </a:path>
                </a:pathLst>
              </a:custGeom>
              <a:solidFill>
                <a:schemeClr val="tx1"/>
              </a:solidFill>
              <a:ln w="9525">
                <a:noFill/>
                <a:round/>
                <a:headEnd/>
                <a:tailEnd/>
              </a:ln>
            </p:spPr>
            <p:txBody>
              <a:bodyPr>
                <a:prstTxWarp prst="textNoShape">
                  <a:avLst/>
                </a:prstTxWarp>
              </a:bodyPr>
              <a:lstStyle/>
              <a:p>
                <a:endParaRPr lang="en-US"/>
              </a:p>
            </p:txBody>
          </p:sp>
          <p:sp>
            <p:nvSpPr>
              <p:cNvPr id="8" name="Freeform 875"/>
              <p:cNvSpPr>
                <a:spLocks/>
              </p:cNvSpPr>
              <p:nvPr/>
            </p:nvSpPr>
            <p:spPr bwMode="auto">
              <a:xfrm>
                <a:off x="14839" y="9458"/>
                <a:ext cx="308" cy="1048"/>
              </a:xfrm>
              <a:custGeom>
                <a:avLst/>
                <a:gdLst/>
                <a:ahLst/>
                <a:cxnLst>
                  <a:cxn ang="0">
                    <a:pos x="259" y="1048"/>
                  </a:cxn>
                  <a:cxn ang="0">
                    <a:pos x="308" y="945"/>
                  </a:cxn>
                  <a:cxn ang="0">
                    <a:pos x="0" y="0"/>
                  </a:cxn>
                  <a:cxn ang="0">
                    <a:pos x="259" y="1048"/>
                  </a:cxn>
                </a:cxnLst>
                <a:rect l="0" t="0" r="r" b="b"/>
                <a:pathLst>
                  <a:path w="308" h="1048">
                    <a:moveTo>
                      <a:pt x="259" y="1048"/>
                    </a:moveTo>
                    <a:lnTo>
                      <a:pt x="308" y="945"/>
                    </a:lnTo>
                    <a:lnTo>
                      <a:pt x="0" y="0"/>
                    </a:lnTo>
                    <a:lnTo>
                      <a:pt x="259" y="1048"/>
                    </a:lnTo>
                    <a:close/>
                  </a:path>
                </a:pathLst>
              </a:custGeom>
              <a:solidFill>
                <a:schemeClr val="tx1"/>
              </a:solidFill>
              <a:ln w="9525">
                <a:noFill/>
                <a:round/>
                <a:headEnd/>
                <a:tailEnd/>
              </a:ln>
            </p:spPr>
            <p:txBody>
              <a:bodyPr>
                <a:prstTxWarp prst="textNoShape">
                  <a:avLst/>
                </a:prstTxWarp>
              </a:bodyPr>
              <a:lstStyle/>
              <a:p>
                <a:endParaRPr lang="en-US"/>
              </a:p>
            </p:txBody>
          </p:sp>
          <p:sp>
            <p:nvSpPr>
              <p:cNvPr id="9" name="Freeform 876"/>
              <p:cNvSpPr>
                <a:spLocks/>
              </p:cNvSpPr>
              <p:nvPr/>
            </p:nvSpPr>
            <p:spPr bwMode="auto">
              <a:xfrm>
                <a:off x="14839" y="9349"/>
                <a:ext cx="850" cy="1844"/>
              </a:xfrm>
              <a:custGeom>
                <a:avLst/>
                <a:gdLst/>
                <a:ahLst/>
                <a:cxnLst>
                  <a:cxn ang="0">
                    <a:pos x="332" y="1012"/>
                  </a:cxn>
                  <a:cxn ang="0">
                    <a:pos x="0" y="0"/>
                  </a:cxn>
                  <a:cxn ang="0">
                    <a:pos x="759" y="1705"/>
                  </a:cxn>
                  <a:cxn ang="0">
                    <a:pos x="850" y="1826"/>
                  </a:cxn>
                  <a:cxn ang="0">
                    <a:pos x="850" y="1844"/>
                  </a:cxn>
                  <a:cxn ang="0">
                    <a:pos x="494" y="1398"/>
                  </a:cxn>
                  <a:cxn ang="0">
                    <a:pos x="494" y="1205"/>
                  </a:cxn>
                  <a:cxn ang="0">
                    <a:pos x="500" y="1205"/>
                  </a:cxn>
                  <a:cxn ang="0">
                    <a:pos x="500" y="1199"/>
                  </a:cxn>
                  <a:cxn ang="0">
                    <a:pos x="506" y="1193"/>
                  </a:cxn>
                  <a:cxn ang="0">
                    <a:pos x="512" y="1187"/>
                  </a:cxn>
                  <a:cxn ang="0">
                    <a:pos x="512" y="1175"/>
                  </a:cxn>
                  <a:cxn ang="0">
                    <a:pos x="506" y="1163"/>
                  </a:cxn>
                  <a:cxn ang="0">
                    <a:pos x="494" y="1151"/>
                  </a:cxn>
                  <a:cxn ang="0">
                    <a:pos x="386" y="952"/>
                  </a:cxn>
                  <a:cxn ang="0">
                    <a:pos x="392" y="946"/>
                  </a:cxn>
                  <a:cxn ang="0">
                    <a:pos x="392" y="940"/>
                  </a:cxn>
                  <a:cxn ang="0">
                    <a:pos x="398" y="928"/>
                  </a:cxn>
                  <a:cxn ang="0">
                    <a:pos x="398" y="922"/>
                  </a:cxn>
                  <a:cxn ang="0">
                    <a:pos x="392" y="910"/>
                  </a:cxn>
                  <a:cxn ang="0">
                    <a:pos x="386" y="904"/>
                  </a:cxn>
                  <a:cxn ang="0">
                    <a:pos x="374" y="898"/>
                  </a:cxn>
                  <a:cxn ang="0">
                    <a:pos x="368" y="898"/>
                  </a:cxn>
                  <a:cxn ang="0">
                    <a:pos x="368" y="904"/>
                  </a:cxn>
                  <a:cxn ang="0">
                    <a:pos x="356" y="904"/>
                  </a:cxn>
                  <a:cxn ang="0">
                    <a:pos x="350" y="910"/>
                  </a:cxn>
                  <a:cxn ang="0">
                    <a:pos x="350" y="916"/>
                  </a:cxn>
                  <a:cxn ang="0">
                    <a:pos x="344" y="928"/>
                  </a:cxn>
                  <a:cxn ang="0">
                    <a:pos x="350" y="940"/>
                  </a:cxn>
                  <a:cxn ang="0">
                    <a:pos x="362" y="952"/>
                  </a:cxn>
                  <a:cxn ang="0">
                    <a:pos x="332" y="1012"/>
                  </a:cxn>
                </a:cxnLst>
                <a:rect l="0" t="0" r="r" b="b"/>
                <a:pathLst>
                  <a:path w="850" h="1844">
                    <a:moveTo>
                      <a:pt x="332" y="1012"/>
                    </a:moveTo>
                    <a:lnTo>
                      <a:pt x="0" y="0"/>
                    </a:lnTo>
                    <a:lnTo>
                      <a:pt x="759" y="1705"/>
                    </a:lnTo>
                    <a:lnTo>
                      <a:pt x="850" y="1826"/>
                    </a:lnTo>
                    <a:lnTo>
                      <a:pt x="850" y="1844"/>
                    </a:lnTo>
                    <a:lnTo>
                      <a:pt x="494" y="1398"/>
                    </a:lnTo>
                    <a:lnTo>
                      <a:pt x="494" y="1205"/>
                    </a:lnTo>
                    <a:lnTo>
                      <a:pt x="500" y="1205"/>
                    </a:lnTo>
                    <a:lnTo>
                      <a:pt x="500" y="1199"/>
                    </a:lnTo>
                    <a:lnTo>
                      <a:pt x="506" y="1193"/>
                    </a:lnTo>
                    <a:lnTo>
                      <a:pt x="512" y="1187"/>
                    </a:lnTo>
                    <a:lnTo>
                      <a:pt x="512" y="1175"/>
                    </a:lnTo>
                    <a:lnTo>
                      <a:pt x="506" y="1163"/>
                    </a:lnTo>
                    <a:lnTo>
                      <a:pt x="494" y="1151"/>
                    </a:lnTo>
                    <a:lnTo>
                      <a:pt x="386" y="952"/>
                    </a:lnTo>
                    <a:lnTo>
                      <a:pt x="392" y="946"/>
                    </a:lnTo>
                    <a:lnTo>
                      <a:pt x="392" y="940"/>
                    </a:lnTo>
                    <a:lnTo>
                      <a:pt x="398" y="928"/>
                    </a:lnTo>
                    <a:lnTo>
                      <a:pt x="398" y="922"/>
                    </a:lnTo>
                    <a:lnTo>
                      <a:pt x="392" y="910"/>
                    </a:lnTo>
                    <a:lnTo>
                      <a:pt x="386" y="904"/>
                    </a:lnTo>
                    <a:lnTo>
                      <a:pt x="374" y="898"/>
                    </a:lnTo>
                    <a:lnTo>
                      <a:pt x="368" y="898"/>
                    </a:lnTo>
                    <a:lnTo>
                      <a:pt x="368" y="904"/>
                    </a:lnTo>
                    <a:lnTo>
                      <a:pt x="356" y="904"/>
                    </a:lnTo>
                    <a:lnTo>
                      <a:pt x="350" y="910"/>
                    </a:lnTo>
                    <a:lnTo>
                      <a:pt x="350" y="916"/>
                    </a:lnTo>
                    <a:lnTo>
                      <a:pt x="344" y="928"/>
                    </a:lnTo>
                    <a:lnTo>
                      <a:pt x="350" y="940"/>
                    </a:lnTo>
                    <a:lnTo>
                      <a:pt x="362" y="952"/>
                    </a:lnTo>
                    <a:lnTo>
                      <a:pt x="332" y="1012"/>
                    </a:lnTo>
                    <a:close/>
                  </a:path>
                </a:pathLst>
              </a:custGeom>
              <a:solidFill>
                <a:schemeClr val="tx1"/>
              </a:solidFill>
              <a:ln w="9525">
                <a:noFill/>
                <a:round/>
                <a:headEnd/>
                <a:tailEnd/>
              </a:ln>
            </p:spPr>
            <p:txBody>
              <a:bodyPr>
                <a:prstTxWarp prst="textNoShape">
                  <a:avLst/>
                </a:prstTxWarp>
              </a:bodyPr>
              <a:lstStyle/>
              <a:p>
                <a:endParaRPr lang="en-US"/>
              </a:p>
            </p:txBody>
          </p:sp>
          <p:sp>
            <p:nvSpPr>
              <p:cNvPr id="10" name="Freeform 877"/>
              <p:cNvSpPr>
                <a:spLocks/>
              </p:cNvSpPr>
              <p:nvPr/>
            </p:nvSpPr>
            <p:spPr bwMode="auto">
              <a:xfrm>
                <a:off x="14683" y="9313"/>
                <a:ext cx="187" cy="72"/>
              </a:xfrm>
              <a:custGeom>
                <a:avLst/>
                <a:gdLst/>
                <a:ahLst/>
                <a:cxnLst>
                  <a:cxn ang="0">
                    <a:pos x="12" y="36"/>
                  </a:cxn>
                  <a:cxn ang="0">
                    <a:pos x="0" y="24"/>
                  </a:cxn>
                  <a:cxn ang="0">
                    <a:pos x="6" y="18"/>
                  </a:cxn>
                  <a:cxn ang="0">
                    <a:pos x="12" y="18"/>
                  </a:cxn>
                  <a:cxn ang="0">
                    <a:pos x="24" y="18"/>
                  </a:cxn>
                  <a:cxn ang="0">
                    <a:pos x="66" y="6"/>
                  </a:cxn>
                  <a:cxn ang="0">
                    <a:pos x="138" y="0"/>
                  </a:cxn>
                  <a:cxn ang="0">
                    <a:pos x="144" y="6"/>
                  </a:cxn>
                  <a:cxn ang="0">
                    <a:pos x="156" y="18"/>
                  </a:cxn>
                  <a:cxn ang="0">
                    <a:pos x="162" y="24"/>
                  </a:cxn>
                  <a:cxn ang="0">
                    <a:pos x="174" y="42"/>
                  </a:cxn>
                  <a:cxn ang="0">
                    <a:pos x="180" y="54"/>
                  </a:cxn>
                  <a:cxn ang="0">
                    <a:pos x="187" y="66"/>
                  </a:cxn>
                  <a:cxn ang="0">
                    <a:pos x="174" y="72"/>
                  </a:cxn>
                  <a:cxn ang="0">
                    <a:pos x="168" y="66"/>
                  </a:cxn>
                  <a:cxn ang="0">
                    <a:pos x="168" y="60"/>
                  </a:cxn>
                  <a:cxn ang="0">
                    <a:pos x="162" y="48"/>
                  </a:cxn>
                  <a:cxn ang="0">
                    <a:pos x="156" y="36"/>
                  </a:cxn>
                  <a:cxn ang="0">
                    <a:pos x="144" y="24"/>
                  </a:cxn>
                  <a:cxn ang="0">
                    <a:pos x="138" y="18"/>
                  </a:cxn>
                  <a:cxn ang="0">
                    <a:pos x="132" y="12"/>
                  </a:cxn>
                  <a:cxn ang="0">
                    <a:pos x="126" y="12"/>
                  </a:cxn>
                  <a:cxn ang="0">
                    <a:pos x="96" y="12"/>
                  </a:cxn>
                  <a:cxn ang="0">
                    <a:pos x="54" y="18"/>
                  </a:cxn>
                  <a:cxn ang="0">
                    <a:pos x="12" y="36"/>
                  </a:cxn>
                </a:cxnLst>
                <a:rect l="0" t="0" r="r" b="b"/>
                <a:pathLst>
                  <a:path w="187" h="72">
                    <a:moveTo>
                      <a:pt x="12" y="36"/>
                    </a:moveTo>
                    <a:lnTo>
                      <a:pt x="0" y="24"/>
                    </a:lnTo>
                    <a:lnTo>
                      <a:pt x="6" y="18"/>
                    </a:lnTo>
                    <a:lnTo>
                      <a:pt x="12" y="18"/>
                    </a:lnTo>
                    <a:lnTo>
                      <a:pt x="24" y="18"/>
                    </a:lnTo>
                    <a:lnTo>
                      <a:pt x="66" y="6"/>
                    </a:lnTo>
                    <a:lnTo>
                      <a:pt x="138" y="0"/>
                    </a:lnTo>
                    <a:lnTo>
                      <a:pt x="144" y="6"/>
                    </a:lnTo>
                    <a:lnTo>
                      <a:pt x="156" y="18"/>
                    </a:lnTo>
                    <a:lnTo>
                      <a:pt x="162" y="24"/>
                    </a:lnTo>
                    <a:lnTo>
                      <a:pt x="174" y="42"/>
                    </a:lnTo>
                    <a:lnTo>
                      <a:pt x="180" y="54"/>
                    </a:lnTo>
                    <a:lnTo>
                      <a:pt x="187" y="66"/>
                    </a:lnTo>
                    <a:lnTo>
                      <a:pt x="174" y="72"/>
                    </a:lnTo>
                    <a:lnTo>
                      <a:pt x="168" y="66"/>
                    </a:lnTo>
                    <a:lnTo>
                      <a:pt x="168" y="60"/>
                    </a:lnTo>
                    <a:lnTo>
                      <a:pt x="162" y="48"/>
                    </a:lnTo>
                    <a:lnTo>
                      <a:pt x="156" y="36"/>
                    </a:lnTo>
                    <a:lnTo>
                      <a:pt x="144" y="24"/>
                    </a:lnTo>
                    <a:lnTo>
                      <a:pt x="138" y="18"/>
                    </a:lnTo>
                    <a:lnTo>
                      <a:pt x="132" y="12"/>
                    </a:lnTo>
                    <a:lnTo>
                      <a:pt x="126" y="12"/>
                    </a:lnTo>
                    <a:lnTo>
                      <a:pt x="96" y="12"/>
                    </a:lnTo>
                    <a:lnTo>
                      <a:pt x="54" y="18"/>
                    </a:lnTo>
                    <a:lnTo>
                      <a:pt x="12" y="36"/>
                    </a:lnTo>
                    <a:close/>
                  </a:path>
                </a:pathLst>
              </a:custGeom>
              <a:solidFill>
                <a:schemeClr val="tx1"/>
              </a:solidFill>
              <a:ln w="9525">
                <a:noFill/>
                <a:round/>
                <a:headEnd/>
                <a:tailEnd/>
              </a:ln>
            </p:spPr>
            <p:txBody>
              <a:bodyPr>
                <a:prstTxWarp prst="textNoShape">
                  <a:avLst/>
                </a:prstTxWarp>
              </a:bodyPr>
              <a:lstStyle/>
              <a:p>
                <a:endParaRPr lang="en-US"/>
              </a:p>
            </p:txBody>
          </p:sp>
          <p:sp>
            <p:nvSpPr>
              <p:cNvPr id="11" name="Freeform 878"/>
              <p:cNvSpPr>
                <a:spLocks/>
              </p:cNvSpPr>
              <p:nvPr/>
            </p:nvSpPr>
            <p:spPr bwMode="auto">
              <a:xfrm>
                <a:off x="14683" y="9313"/>
                <a:ext cx="187" cy="72"/>
              </a:xfrm>
              <a:custGeom>
                <a:avLst/>
                <a:gdLst/>
                <a:ahLst/>
                <a:cxnLst>
                  <a:cxn ang="0">
                    <a:pos x="12" y="36"/>
                  </a:cxn>
                  <a:cxn ang="0">
                    <a:pos x="0" y="24"/>
                  </a:cxn>
                  <a:cxn ang="0">
                    <a:pos x="0" y="24"/>
                  </a:cxn>
                  <a:cxn ang="0">
                    <a:pos x="0" y="24"/>
                  </a:cxn>
                  <a:cxn ang="0">
                    <a:pos x="6" y="18"/>
                  </a:cxn>
                  <a:cxn ang="0">
                    <a:pos x="12" y="18"/>
                  </a:cxn>
                  <a:cxn ang="0">
                    <a:pos x="24" y="18"/>
                  </a:cxn>
                  <a:cxn ang="0">
                    <a:pos x="66" y="6"/>
                  </a:cxn>
                  <a:cxn ang="0">
                    <a:pos x="138" y="0"/>
                  </a:cxn>
                  <a:cxn ang="0">
                    <a:pos x="138" y="0"/>
                  </a:cxn>
                  <a:cxn ang="0">
                    <a:pos x="144" y="6"/>
                  </a:cxn>
                  <a:cxn ang="0">
                    <a:pos x="156" y="18"/>
                  </a:cxn>
                  <a:cxn ang="0">
                    <a:pos x="162" y="24"/>
                  </a:cxn>
                  <a:cxn ang="0">
                    <a:pos x="174" y="42"/>
                  </a:cxn>
                  <a:cxn ang="0">
                    <a:pos x="180" y="54"/>
                  </a:cxn>
                  <a:cxn ang="0">
                    <a:pos x="187" y="66"/>
                  </a:cxn>
                  <a:cxn ang="0">
                    <a:pos x="174" y="72"/>
                  </a:cxn>
                  <a:cxn ang="0">
                    <a:pos x="168" y="66"/>
                  </a:cxn>
                  <a:cxn ang="0">
                    <a:pos x="168" y="60"/>
                  </a:cxn>
                  <a:cxn ang="0">
                    <a:pos x="162" y="48"/>
                  </a:cxn>
                  <a:cxn ang="0">
                    <a:pos x="156" y="36"/>
                  </a:cxn>
                  <a:cxn ang="0">
                    <a:pos x="144" y="24"/>
                  </a:cxn>
                  <a:cxn ang="0">
                    <a:pos x="138" y="18"/>
                  </a:cxn>
                  <a:cxn ang="0">
                    <a:pos x="132" y="12"/>
                  </a:cxn>
                  <a:cxn ang="0">
                    <a:pos x="126" y="12"/>
                  </a:cxn>
                  <a:cxn ang="0">
                    <a:pos x="96" y="12"/>
                  </a:cxn>
                  <a:cxn ang="0">
                    <a:pos x="54" y="18"/>
                  </a:cxn>
                  <a:cxn ang="0">
                    <a:pos x="12" y="36"/>
                  </a:cxn>
                </a:cxnLst>
                <a:rect l="0" t="0" r="r" b="b"/>
                <a:pathLst>
                  <a:path w="187" h="72">
                    <a:moveTo>
                      <a:pt x="12" y="36"/>
                    </a:moveTo>
                    <a:lnTo>
                      <a:pt x="0" y="24"/>
                    </a:lnTo>
                    <a:lnTo>
                      <a:pt x="0" y="24"/>
                    </a:lnTo>
                    <a:lnTo>
                      <a:pt x="0" y="24"/>
                    </a:lnTo>
                    <a:lnTo>
                      <a:pt x="6" y="18"/>
                    </a:lnTo>
                    <a:lnTo>
                      <a:pt x="12" y="18"/>
                    </a:lnTo>
                    <a:lnTo>
                      <a:pt x="24" y="18"/>
                    </a:lnTo>
                    <a:lnTo>
                      <a:pt x="66" y="6"/>
                    </a:lnTo>
                    <a:lnTo>
                      <a:pt x="138" y="0"/>
                    </a:lnTo>
                    <a:lnTo>
                      <a:pt x="138" y="0"/>
                    </a:lnTo>
                    <a:lnTo>
                      <a:pt x="144" y="6"/>
                    </a:lnTo>
                    <a:lnTo>
                      <a:pt x="156" y="18"/>
                    </a:lnTo>
                    <a:lnTo>
                      <a:pt x="162" y="24"/>
                    </a:lnTo>
                    <a:lnTo>
                      <a:pt x="174" y="42"/>
                    </a:lnTo>
                    <a:lnTo>
                      <a:pt x="180" y="54"/>
                    </a:lnTo>
                    <a:lnTo>
                      <a:pt x="187" y="66"/>
                    </a:lnTo>
                    <a:lnTo>
                      <a:pt x="174" y="72"/>
                    </a:lnTo>
                    <a:lnTo>
                      <a:pt x="168" y="66"/>
                    </a:lnTo>
                    <a:lnTo>
                      <a:pt x="168" y="60"/>
                    </a:lnTo>
                    <a:lnTo>
                      <a:pt x="162" y="48"/>
                    </a:lnTo>
                    <a:lnTo>
                      <a:pt x="156" y="36"/>
                    </a:lnTo>
                    <a:lnTo>
                      <a:pt x="144" y="24"/>
                    </a:lnTo>
                    <a:lnTo>
                      <a:pt x="138" y="18"/>
                    </a:lnTo>
                    <a:lnTo>
                      <a:pt x="132" y="12"/>
                    </a:lnTo>
                    <a:lnTo>
                      <a:pt x="126" y="12"/>
                    </a:lnTo>
                    <a:lnTo>
                      <a:pt x="96" y="12"/>
                    </a:lnTo>
                    <a:lnTo>
                      <a:pt x="54" y="18"/>
                    </a:lnTo>
                    <a:lnTo>
                      <a:pt x="12" y="36"/>
                    </a:lnTo>
                    <a:close/>
                  </a:path>
                </a:pathLst>
              </a:custGeom>
              <a:solidFill>
                <a:schemeClr val="tx1"/>
              </a:solidFill>
              <a:ln w="9525">
                <a:noFill/>
                <a:prstDash val="solid"/>
                <a:round/>
                <a:headEnd/>
                <a:tailEnd/>
              </a:ln>
            </p:spPr>
            <p:txBody>
              <a:bodyPr>
                <a:prstTxWarp prst="textNoShape">
                  <a:avLst/>
                </a:prstTxWarp>
              </a:bodyPr>
              <a:lstStyle/>
              <a:p>
                <a:endParaRPr lang="en-US"/>
              </a:p>
            </p:txBody>
          </p:sp>
          <p:sp>
            <p:nvSpPr>
              <p:cNvPr id="12" name="Freeform 879"/>
              <p:cNvSpPr>
                <a:spLocks/>
              </p:cNvSpPr>
              <p:nvPr/>
            </p:nvSpPr>
            <p:spPr bwMode="auto">
              <a:xfrm>
                <a:off x="14737" y="9024"/>
                <a:ext cx="114" cy="319"/>
              </a:xfrm>
              <a:custGeom>
                <a:avLst/>
                <a:gdLst/>
                <a:ahLst/>
                <a:cxnLst>
                  <a:cxn ang="0">
                    <a:pos x="0" y="211"/>
                  </a:cxn>
                  <a:cxn ang="0">
                    <a:pos x="6" y="199"/>
                  </a:cxn>
                  <a:cxn ang="0">
                    <a:pos x="12" y="187"/>
                  </a:cxn>
                  <a:cxn ang="0">
                    <a:pos x="24" y="175"/>
                  </a:cxn>
                  <a:cxn ang="0">
                    <a:pos x="30" y="157"/>
                  </a:cxn>
                  <a:cxn ang="0">
                    <a:pos x="30" y="139"/>
                  </a:cxn>
                  <a:cxn ang="0">
                    <a:pos x="24" y="127"/>
                  </a:cxn>
                  <a:cxn ang="0">
                    <a:pos x="24" y="120"/>
                  </a:cxn>
                  <a:cxn ang="0">
                    <a:pos x="18" y="108"/>
                  </a:cxn>
                  <a:cxn ang="0">
                    <a:pos x="24" y="102"/>
                  </a:cxn>
                  <a:cxn ang="0">
                    <a:pos x="24" y="96"/>
                  </a:cxn>
                  <a:cxn ang="0">
                    <a:pos x="30" y="90"/>
                  </a:cxn>
                  <a:cxn ang="0">
                    <a:pos x="30" y="84"/>
                  </a:cxn>
                  <a:cxn ang="0">
                    <a:pos x="30" y="78"/>
                  </a:cxn>
                  <a:cxn ang="0">
                    <a:pos x="30" y="66"/>
                  </a:cxn>
                  <a:cxn ang="0">
                    <a:pos x="30" y="60"/>
                  </a:cxn>
                  <a:cxn ang="0">
                    <a:pos x="36" y="54"/>
                  </a:cxn>
                  <a:cxn ang="0">
                    <a:pos x="36" y="48"/>
                  </a:cxn>
                  <a:cxn ang="0">
                    <a:pos x="36" y="36"/>
                  </a:cxn>
                  <a:cxn ang="0">
                    <a:pos x="36" y="24"/>
                  </a:cxn>
                  <a:cxn ang="0">
                    <a:pos x="36" y="18"/>
                  </a:cxn>
                  <a:cxn ang="0">
                    <a:pos x="36" y="6"/>
                  </a:cxn>
                  <a:cxn ang="0">
                    <a:pos x="36" y="0"/>
                  </a:cxn>
                  <a:cxn ang="0">
                    <a:pos x="42" y="6"/>
                  </a:cxn>
                  <a:cxn ang="0">
                    <a:pos x="42" y="18"/>
                  </a:cxn>
                  <a:cxn ang="0">
                    <a:pos x="42" y="36"/>
                  </a:cxn>
                  <a:cxn ang="0">
                    <a:pos x="48" y="66"/>
                  </a:cxn>
                  <a:cxn ang="0">
                    <a:pos x="48" y="72"/>
                  </a:cxn>
                  <a:cxn ang="0">
                    <a:pos x="48" y="78"/>
                  </a:cxn>
                  <a:cxn ang="0">
                    <a:pos x="54" y="96"/>
                  </a:cxn>
                  <a:cxn ang="0">
                    <a:pos x="54" y="108"/>
                  </a:cxn>
                  <a:cxn ang="0">
                    <a:pos x="54" y="120"/>
                  </a:cxn>
                  <a:cxn ang="0">
                    <a:pos x="48" y="133"/>
                  </a:cxn>
                  <a:cxn ang="0">
                    <a:pos x="114" y="319"/>
                  </a:cxn>
                  <a:cxn ang="0">
                    <a:pos x="84" y="289"/>
                  </a:cxn>
                  <a:cxn ang="0">
                    <a:pos x="54" y="193"/>
                  </a:cxn>
                  <a:cxn ang="0">
                    <a:pos x="54" y="187"/>
                  </a:cxn>
                  <a:cxn ang="0">
                    <a:pos x="54" y="181"/>
                  </a:cxn>
                  <a:cxn ang="0">
                    <a:pos x="48" y="175"/>
                  </a:cxn>
                  <a:cxn ang="0">
                    <a:pos x="42" y="169"/>
                  </a:cxn>
                  <a:cxn ang="0">
                    <a:pos x="42" y="175"/>
                  </a:cxn>
                  <a:cxn ang="0">
                    <a:pos x="36" y="181"/>
                  </a:cxn>
                  <a:cxn ang="0">
                    <a:pos x="24" y="241"/>
                  </a:cxn>
                  <a:cxn ang="0">
                    <a:pos x="0" y="211"/>
                  </a:cxn>
                </a:cxnLst>
                <a:rect l="0" t="0" r="r" b="b"/>
                <a:pathLst>
                  <a:path w="114" h="319">
                    <a:moveTo>
                      <a:pt x="0" y="211"/>
                    </a:moveTo>
                    <a:lnTo>
                      <a:pt x="6" y="199"/>
                    </a:lnTo>
                    <a:lnTo>
                      <a:pt x="12" y="187"/>
                    </a:lnTo>
                    <a:lnTo>
                      <a:pt x="24" y="175"/>
                    </a:lnTo>
                    <a:lnTo>
                      <a:pt x="30" y="157"/>
                    </a:lnTo>
                    <a:lnTo>
                      <a:pt x="30" y="139"/>
                    </a:lnTo>
                    <a:lnTo>
                      <a:pt x="24" y="127"/>
                    </a:lnTo>
                    <a:lnTo>
                      <a:pt x="24" y="120"/>
                    </a:lnTo>
                    <a:lnTo>
                      <a:pt x="18" y="108"/>
                    </a:lnTo>
                    <a:lnTo>
                      <a:pt x="24" y="102"/>
                    </a:lnTo>
                    <a:lnTo>
                      <a:pt x="24" y="96"/>
                    </a:lnTo>
                    <a:lnTo>
                      <a:pt x="30" y="90"/>
                    </a:lnTo>
                    <a:lnTo>
                      <a:pt x="30" y="84"/>
                    </a:lnTo>
                    <a:lnTo>
                      <a:pt x="30" y="78"/>
                    </a:lnTo>
                    <a:lnTo>
                      <a:pt x="30" y="66"/>
                    </a:lnTo>
                    <a:lnTo>
                      <a:pt x="30" y="60"/>
                    </a:lnTo>
                    <a:lnTo>
                      <a:pt x="36" y="54"/>
                    </a:lnTo>
                    <a:lnTo>
                      <a:pt x="36" y="48"/>
                    </a:lnTo>
                    <a:lnTo>
                      <a:pt x="36" y="36"/>
                    </a:lnTo>
                    <a:lnTo>
                      <a:pt x="36" y="24"/>
                    </a:lnTo>
                    <a:lnTo>
                      <a:pt x="36" y="18"/>
                    </a:lnTo>
                    <a:lnTo>
                      <a:pt x="36" y="6"/>
                    </a:lnTo>
                    <a:lnTo>
                      <a:pt x="36" y="0"/>
                    </a:lnTo>
                    <a:lnTo>
                      <a:pt x="42" y="6"/>
                    </a:lnTo>
                    <a:lnTo>
                      <a:pt x="42" y="18"/>
                    </a:lnTo>
                    <a:lnTo>
                      <a:pt x="42" y="36"/>
                    </a:lnTo>
                    <a:lnTo>
                      <a:pt x="48" y="66"/>
                    </a:lnTo>
                    <a:lnTo>
                      <a:pt x="48" y="72"/>
                    </a:lnTo>
                    <a:lnTo>
                      <a:pt x="48" y="78"/>
                    </a:lnTo>
                    <a:lnTo>
                      <a:pt x="54" y="96"/>
                    </a:lnTo>
                    <a:lnTo>
                      <a:pt x="54" y="108"/>
                    </a:lnTo>
                    <a:lnTo>
                      <a:pt x="54" y="120"/>
                    </a:lnTo>
                    <a:lnTo>
                      <a:pt x="48" y="133"/>
                    </a:lnTo>
                    <a:lnTo>
                      <a:pt x="114" y="319"/>
                    </a:lnTo>
                    <a:lnTo>
                      <a:pt x="84" y="289"/>
                    </a:lnTo>
                    <a:lnTo>
                      <a:pt x="54" y="193"/>
                    </a:lnTo>
                    <a:lnTo>
                      <a:pt x="54" y="187"/>
                    </a:lnTo>
                    <a:lnTo>
                      <a:pt x="54" y="181"/>
                    </a:lnTo>
                    <a:lnTo>
                      <a:pt x="48" y="175"/>
                    </a:lnTo>
                    <a:lnTo>
                      <a:pt x="42" y="169"/>
                    </a:lnTo>
                    <a:lnTo>
                      <a:pt x="42" y="175"/>
                    </a:lnTo>
                    <a:lnTo>
                      <a:pt x="36" y="181"/>
                    </a:lnTo>
                    <a:lnTo>
                      <a:pt x="24" y="241"/>
                    </a:lnTo>
                    <a:lnTo>
                      <a:pt x="0" y="211"/>
                    </a:lnTo>
                    <a:close/>
                  </a:path>
                </a:pathLst>
              </a:custGeom>
              <a:solidFill>
                <a:schemeClr val="tx1"/>
              </a:solidFill>
              <a:ln w="9525">
                <a:noFill/>
                <a:round/>
                <a:headEnd/>
                <a:tailEnd/>
              </a:ln>
            </p:spPr>
            <p:txBody>
              <a:bodyPr>
                <a:prstTxWarp prst="textNoShape">
                  <a:avLst/>
                </a:prstTxWarp>
              </a:bodyPr>
              <a:lstStyle/>
              <a:p>
                <a:endParaRPr lang="en-US"/>
              </a:p>
            </p:txBody>
          </p:sp>
          <p:sp>
            <p:nvSpPr>
              <p:cNvPr id="13" name="Freeform 880"/>
              <p:cNvSpPr>
                <a:spLocks/>
              </p:cNvSpPr>
              <p:nvPr/>
            </p:nvSpPr>
            <p:spPr bwMode="auto">
              <a:xfrm>
                <a:off x="13954" y="10741"/>
                <a:ext cx="1175" cy="174"/>
              </a:xfrm>
              <a:custGeom>
                <a:avLst/>
                <a:gdLst/>
                <a:ahLst/>
                <a:cxnLst>
                  <a:cxn ang="0">
                    <a:pos x="0" y="162"/>
                  </a:cxn>
                  <a:cxn ang="0">
                    <a:pos x="1175" y="0"/>
                  </a:cxn>
                  <a:cxn ang="0">
                    <a:pos x="1175" y="12"/>
                  </a:cxn>
                  <a:cxn ang="0">
                    <a:pos x="0" y="174"/>
                  </a:cxn>
                  <a:cxn ang="0">
                    <a:pos x="0" y="162"/>
                  </a:cxn>
                </a:cxnLst>
                <a:rect l="0" t="0" r="r" b="b"/>
                <a:pathLst>
                  <a:path w="1175" h="174">
                    <a:moveTo>
                      <a:pt x="0" y="162"/>
                    </a:moveTo>
                    <a:lnTo>
                      <a:pt x="1175" y="0"/>
                    </a:lnTo>
                    <a:lnTo>
                      <a:pt x="1175" y="12"/>
                    </a:lnTo>
                    <a:lnTo>
                      <a:pt x="0" y="174"/>
                    </a:lnTo>
                    <a:lnTo>
                      <a:pt x="0" y="162"/>
                    </a:lnTo>
                    <a:close/>
                  </a:path>
                </a:pathLst>
              </a:custGeom>
              <a:solidFill>
                <a:schemeClr val="tx1"/>
              </a:solidFill>
              <a:ln w="9525">
                <a:noFill/>
                <a:round/>
                <a:headEnd/>
                <a:tailEnd/>
              </a:ln>
            </p:spPr>
            <p:txBody>
              <a:bodyPr>
                <a:prstTxWarp prst="textNoShape">
                  <a:avLst/>
                </a:prstTxWarp>
              </a:bodyPr>
              <a:lstStyle/>
              <a:p>
                <a:endParaRPr lang="en-US"/>
              </a:p>
            </p:txBody>
          </p:sp>
          <p:sp>
            <p:nvSpPr>
              <p:cNvPr id="14" name="Freeform 881"/>
              <p:cNvSpPr>
                <a:spLocks/>
              </p:cNvSpPr>
              <p:nvPr/>
            </p:nvSpPr>
            <p:spPr bwMode="auto">
              <a:xfrm>
                <a:off x="13954" y="10741"/>
                <a:ext cx="1175" cy="174"/>
              </a:xfrm>
              <a:custGeom>
                <a:avLst/>
                <a:gdLst/>
                <a:ahLst/>
                <a:cxnLst>
                  <a:cxn ang="0">
                    <a:pos x="0" y="162"/>
                  </a:cxn>
                  <a:cxn ang="0">
                    <a:pos x="1175" y="0"/>
                  </a:cxn>
                  <a:cxn ang="0">
                    <a:pos x="1175" y="12"/>
                  </a:cxn>
                  <a:cxn ang="0">
                    <a:pos x="0" y="174"/>
                  </a:cxn>
                  <a:cxn ang="0">
                    <a:pos x="0" y="162"/>
                  </a:cxn>
                </a:cxnLst>
                <a:rect l="0" t="0" r="r" b="b"/>
                <a:pathLst>
                  <a:path w="1175" h="174">
                    <a:moveTo>
                      <a:pt x="0" y="162"/>
                    </a:moveTo>
                    <a:lnTo>
                      <a:pt x="1175" y="0"/>
                    </a:lnTo>
                    <a:lnTo>
                      <a:pt x="1175" y="12"/>
                    </a:lnTo>
                    <a:lnTo>
                      <a:pt x="0" y="174"/>
                    </a:lnTo>
                    <a:lnTo>
                      <a:pt x="0" y="162"/>
                    </a:lnTo>
                    <a:close/>
                  </a:path>
                </a:pathLst>
              </a:custGeom>
              <a:solidFill>
                <a:schemeClr val="tx1"/>
              </a:solidFill>
              <a:ln w="9525">
                <a:noFill/>
                <a:prstDash val="solid"/>
                <a:round/>
                <a:headEnd/>
                <a:tailEnd/>
              </a:ln>
            </p:spPr>
            <p:txBody>
              <a:bodyPr>
                <a:prstTxWarp prst="textNoShape">
                  <a:avLst/>
                </a:prstTxWarp>
              </a:bodyPr>
              <a:lstStyle/>
              <a:p>
                <a:endParaRPr lang="en-US"/>
              </a:p>
            </p:txBody>
          </p:sp>
          <p:sp>
            <p:nvSpPr>
              <p:cNvPr id="15" name="Freeform 882"/>
              <p:cNvSpPr>
                <a:spLocks/>
              </p:cNvSpPr>
              <p:nvPr/>
            </p:nvSpPr>
            <p:spPr bwMode="auto">
              <a:xfrm>
                <a:off x="13978" y="10795"/>
                <a:ext cx="1139" cy="590"/>
              </a:xfrm>
              <a:custGeom>
                <a:avLst/>
                <a:gdLst/>
                <a:ahLst/>
                <a:cxnLst>
                  <a:cxn ang="0">
                    <a:pos x="0" y="145"/>
                  </a:cxn>
                  <a:cxn ang="0">
                    <a:pos x="6" y="590"/>
                  </a:cxn>
                  <a:cxn ang="0">
                    <a:pos x="139" y="578"/>
                  </a:cxn>
                  <a:cxn ang="0">
                    <a:pos x="139" y="566"/>
                  </a:cxn>
                  <a:cxn ang="0">
                    <a:pos x="145" y="536"/>
                  </a:cxn>
                  <a:cxn ang="0">
                    <a:pos x="157" y="494"/>
                  </a:cxn>
                  <a:cxn ang="0">
                    <a:pos x="175" y="452"/>
                  </a:cxn>
                  <a:cxn ang="0">
                    <a:pos x="205" y="410"/>
                  </a:cxn>
                  <a:cxn ang="0">
                    <a:pos x="253" y="386"/>
                  </a:cxn>
                  <a:cxn ang="0">
                    <a:pos x="265" y="386"/>
                  </a:cxn>
                  <a:cxn ang="0">
                    <a:pos x="295" y="380"/>
                  </a:cxn>
                  <a:cxn ang="0">
                    <a:pos x="343" y="373"/>
                  </a:cxn>
                  <a:cxn ang="0">
                    <a:pos x="398" y="386"/>
                  </a:cxn>
                  <a:cxn ang="0">
                    <a:pos x="440" y="416"/>
                  </a:cxn>
                  <a:cxn ang="0">
                    <a:pos x="452" y="404"/>
                  </a:cxn>
                  <a:cxn ang="0">
                    <a:pos x="482" y="380"/>
                  </a:cxn>
                  <a:cxn ang="0">
                    <a:pos x="524" y="349"/>
                  </a:cxn>
                  <a:cxn ang="0">
                    <a:pos x="584" y="337"/>
                  </a:cxn>
                  <a:cxn ang="0">
                    <a:pos x="596" y="337"/>
                  </a:cxn>
                  <a:cxn ang="0">
                    <a:pos x="639" y="337"/>
                  </a:cxn>
                  <a:cxn ang="0">
                    <a:pos x="687" y="349"/>
                  </a:cxn>
                  <a:cxn ang="0">
                    <a:pos x="735" y="380"/>
                  </a:cxn>
                  <a:cxn ang="0">
                    <a:pos x="741" y="367"/>
                  </a:cxn>
                  <a:cxn ang="0">
                    <a:pos x="759" y="349"/>
                  </a:cxn>
                  <a:cxn ang="0">
                    <a:pos x="795" y="325"/>
                  </a:cxn>
                  <a:cxn ang="0">
                    <a:pos x="837" y="307"/>
                  </a:cxn>
                  <a:cxn ang="0">
                    <a:pos x="885" y="301"/>
                  </a:cxn>
                  <a:cxn ang="0">
                    <a:pos x="898" y="301"/>
                  </a:cxn>
                  <a:cxn ang="0">
                    <a:pos x="922" y="307"/>
                  </a:cxn>
                  <a:cxn ang="0">
                    <a:pos x="952" y="325"/>
                  </a:cxn>
                  <a:cxn ang="0">
                    <a:pos x="988" y="349"/>
                  </a:cxn>
                  <a:cxn ang="0">
                    <a:pos x="1024" y="398"/>
                  </a:cxn>
                  <a:cxn ang="0">
                    <a:pos x="1042" y="464"/>
                  </a:cxn>
                  <a:cxn ang="0">
                    <a:pos x="1139" y="452"/>
                  </a:cxn>
                  <a:cxn ang="0">
                    <a:pos x="1139" y="0"/>
                  </a:cxn>
                  <a:cxn ang="0">
                    <a:pos x="0" y="145"/>
                  </a:cxn>
                </a:cxnLst>
                <a:rect l="0" t="0" r="r" b="b"/>
                <a:pathLst>
                  <a:path w="1139" h="590">
                    <a:moveTo>
                      <a:pt x="0" y="145"/>
                    </a:moveTo>
                    <a:lnTo>
                      <a:pt x="6" y="590"/>
                    </a:lnTo>
                    <a:lnTo>
                      <a:pt x="139" y="578"/>
                    </a:lnTo>
                    <a:lnTo>
                      <a:pt x="139" y="566"/>
                    </a:lnTo>
                    <a:lnTo>
                      <a:pt x="145" y="536"/>
                    </a:lnTo>
                    <a:lnTo>
                      <a:pt x="157" y="494"/>
                    </a:lnTo>
                    <a:lnTo>
                      <a:pt x="175" y="452"/>
                    </a:lnTo>
                    <a:lnTo>
                      <a:pt x="205" y="410"/>
                    </a:lnTo>
                    <a:lnTo>
                      <a:pt x="253" y="386"/>
                    </a:lnTo>
                    <a:lnTo>
                      <a:pt x="265" y="386"/>
                    </a:lnTo>
                    <a:lnTo>
                      <a:pt x="295" y="380"/>
                    </a:lnTo>
                    <a:lnTo>
                      <a:pt x="343" y="373"/>
                    </a:lnTo>
                    <a:lnTo>
                      <a:pt x="398" y="386"/>
                    </a:lnTo>
                    <a:lnTo>
                      <a:pt x="440" y="416"/>
                    </a:lnTo>
                    <a:lnTo>
                      <a:pt x="452" y="404"/>
                    </a:lnTo>
                    <a:lnTo>
                      <a:pt x="482" y="380"/>
                    </a:lnTo>
                    <a:lnTo>
                      <a:pt x="524" y="349"/>
                    </a:lnTo>
                    <a:lnTo>
                      <a:pt x="584" y="337"/>
                    </a:lnTo>
                    <a:lnTo>
                      <a:pt x="596" y="337"/>
                    </a:lnTo>
                    <a:lnTo>
                      <a:pt x="639" y="337"/>
                    </a:lnTo>
                    <a:lnTo>
                      <a:pt x="687" y="349"/>
                    </a:lnTo>
                    <a:lnTo>
                      <a:pt x="735" y="380"/>
                    </a:lnTo>
                    <a:lnTo>
                      <a:pt x="741" y="367"/>
                    </a:lnTo>
                    <a:lnTo>
                      <a:pt x="759" y="349"/>
                    </a:lnTo>
                    <a:lnTo>
                      <a:pt x="795" y="325"/>
                    </a:lnTo>
                    <a:lnTo>
                      <a:pt x="837" y="307"/>
                    </a:lnTo>
                    <a:lnTo>
                      <a:pt x="885" y="301"/>
                    </a:lnTo>
                    <a:lnTo>
                      <a:pt x="898" y="301"/>
                    </a:lnTo>
                    <a:lnTo>
                      <a:pt x="922" y="307"/>
                    </a:lnTo>
                    <a:lnTo>
                      <a:pt x="952" y="325"/>
                    </a:lnTo>
                    <a:lnTo>
                      <a:pt x="988" y="349"/>
                    </a:lnTo>
                    <a:lnTo>
                      <a:pt x="1024" y="398"/>
                    </a:lnTo>
                    <a:lnTo>
                      <a:pt x="1042" y="464"/>
                    </a:lnTo>
                    <a:lnTo>
                      <a:pt x="1139" y="452"/>
                    </a:lnTo>
                    <a:lnTo>
                      <a:pt x="1139" y="0"/>
                    </a:lnTo>
                    <a:lnTo>
                      <a:pt x="0" y="145"/>
                    </a:lnTo>
                    <a:close/>
                  </a:path>
                </a:pathLst>
              </a:custGeom>
              <a:solidFill>
                <a:schemeClr val="tx1"/>
              </a:solidFill>
              <a:ln w="9525">
                <a:noFill/>
                <a:round/>
                <a:headEnd/>
                <a:tailEnd/>
              </a:ln>
            </p:spPr>
            <p:txBody>
              <a:bodyPr>
                <a:prstTxWarp prst="textNoShape">
                  <a:avLst/>
                </a:prstTxWarp>
              </a:bodyPr>
              <a:lstStyle/>
              <a:p>
                <a:endParaRPr lang="en-US"/>
              </a:p>
            </p:txBody>
          </p:sp>
          <p:sp>
            <p:nvSpPr>
              <p:cNvPr id="16" name="Freeform 883"/>
              <p:cNvSpPr>
                <a:spLocks/>
              </p:cNvSpPr>
              <p:nvPr/>
            </p:nvSpPr>
            <p:spPr bwMode="auto">
              <a:xfrm>
                <a:off x="15339" y="10891"/>
                <a:ext cx="296" cy="753"/>
              </a:xfrm>
              <a:custGeom>
                <a:avLst/>
                <a:gdLst/>
                <a:ahLst/>
                <a:cxnLst>
                  <a:cxn ang="0">
                    <a:pos x="0" y="284"/>
                  </a:cxn>
                  <a:cxn ang="0">
                    <a:pos x="6" y="0"/>
                  </a:cxn>
                  <a:cxn ang="0">
                    <a:pos x="296" y="332"/>
                  </a:cxn>
                  <a:cxn ang="0">
                    <a:pos x="296" y="753"/>
                  </a:cxn>
                  <a:cxn ang="0">
                    <a:pos x="241" y="699"/>
                  </a:cxn>
                  <a:cxn ang="0">
                    <a:pos x="241" y="681"/>
                  </a:cxn>
                  <a:cxn ang="0">
                    <a:pos x="235" y="639"/>
                  </a:cxn>
                  <a:cxn ang="0">
                    <a:pos x="229" y="585"/>
                  </a:cxn>
                  <a:cxn ang="0">
                    <a:pos x="217" y="530"/>
                  </a:cxn>
                  <a:cxn ang="0">
                    <a:pos x="193" y="494"/>
                  </a:cxn>
                  <a:cxn ang="0">
                    <a:pos x="187" y="488"/>
                  </a:cxn>
                  <a:cxn ang="0">
                    <a:pos x="175" y="482"/>
                  </a:cxn>
                  <a:cxn ang="0">
                    <a:pos x="163" y="482"/>
                  </a:cxn>
                  <a:cxn ang="0">
                    <a:pos x="151" y="488"/>
                  </a:cxn>
                  <a:cxn ang="0">
                    <a:pos x="151" y="482"/>
                  </a:cxn>
                  <a:cxn ang="0">
                    <a:pos x="151" y="470"/>
                  </a:cxn>
                  <a:cxn ang="0">
                    <a:pos x="145" y="458"/>
                  </a:cxn>
                  <a:cxn ang="0">
                    <a:pos x="133" y="440"/>
                  </a:cxn>
                  <a:cxn ang="0">
                    <a:pos x="121" y="422"/>
                  </a:cxn>
                  <a:cxn ang="0">
                    <a:pos x="109" y="410"/>
                  </a:cxn>
                  <a:cxn ang="0">
                    <a:pos x="103" y="410"/>
                  </a:cxn>
                  <a:cxn ang="0">
                    <a:pos x="97" y="410"/>
                  </a:cxn>
                  <a:cxn ang="0">
                    <a:pos x="91" y="410"/>
                  </a:cxn>
                  <a:cxn ang="0">
                    <a:pos x="79" y="422"/>
                  </a:cxn>
                  <a:cxn ang="0">
                    <a:pos x="73" y="404"/>
                  </a:cxn>
                  <a:cxn ang="0">
                    <a:pos x="67" y="380"/>
                  </a:cxn>
                  <a:cxn ang="0">
                    <a:pos x="55" y="338"/>
                  </a:cxn>
                  <a:cxn ang="0">
                    <a:pos x="31" y="308"/>
                  </a:cxn>
                  <a:cxn ang="0">
                    <a:pos x="0" y="284"/>
                  </a:cxn>
                </a:cxnLst>
                <a:rect l="0" t="0" r="r" b="b"/>
                <a:pathLst>
                  <a:path w="296" h="753">
                    <a:moveTo>
                      <a:pt x="0" y="284"/>
                    </a:moveTo>
                    <a:lnTo>
                      <a:pt x="6" y="0"/>
                    </a:lnTo>
                    <a:lnTo>
                      <a:pt x="296" y="332"/>
                    </a:lnTo>
                    <a:lnTo>
                      <a:pt x="296" y="753"/>
                    </a:lnTo>
                    <a:lnTo>
                      <a:pt x="241" y="699"/>
                    </a:lnTo>
                    <a:lnTo>
                      <a:pt x="241" y="681"/>
                    </a:lnTo>
                    <a:lnTo>
                      <a:pt x="235" y="639"/>
                    </a:lnTo>
                    <a:lnTo>
                      <a:pt x="229" y="585"/>
                    </a:lnTo>
                    <a:lnTo>
                      <a:pt x="217" y="530"/>
                    </a:lnTo>
                    <a:lnTo>
                      <a:pt x="193" y="494"/>
                    </a:lnTo>
                    <a:lnTo>
                      <a:pt x="187" y="488"/>
                    </a:lnTo>
                    <a:lnTo>
                      <a:pt x="175" y="482"/>
                    </a:lnTo>
                    <a:lnTo>
                      <a:pt x="163" y="482"/>
                    </a:lnTo>
                    <a:lnTo>
                      <a:pt x="151" y="488"/>
                    </a:lnTo>
                    <a:lnTo>
                      <a:pt x="151" y="482"/>
                    </a:lnTo>
                    <a:lnTo>
                      <a:pt x="151" y="470"/>
                    </a:lnTo>
                    <a:lnTo>
                      <a:pt x="145" y="458"/>
                    </a:lnTo>
                    <a:lnTo>
                      <a:pt x="133" y="440"/>
                    </a:lnTo>
                    <a:lnTo>
                      <a:pt x="121" y="422"/>
                    </a:lnTo>
                    <a:lnTo>
                      <a:pt x="109" y="410"/>
                    </a:lnTo>
                    <a:lnTo>
                      <a:pt x="103" y="410"/>
                    </a:lnTo>
                    <a:lnTo>
                      <a:pt x="97" y="410"/>
                    </a:lnTo>
                    <a:lnTo>
                      <a:pt x="91" y="410"/>
                    </a:lnTo>
                    <a:lnTo>
                      <a:pt x="79" y="422"/>
                    </a:lnTo>
                    <a:lnTo>
                      <a:pt x="73" y="404"/>
                    </a:lnTo>
                    <a:lnTo>
                      <a:pt x="67" y="380"/>
                    </a:lnTo>
                    <a:lnTo>
                      <a:pt x="55" y="338"/>
                    </a:lnTo>
                    <a:lnTo>
                      <a:pt x="31" y="308"/>
                    </a:lnTo>
                    <a:lnTo>
                      <a:pt x="0" y="284"/>
                    </a:lnTo>
                    <a:close/>
                  </a:path>
                </a:pathLst>
              </a:custGeom>
              <a:solidFill>
                <a:schemeClr val="tx1"/>
              </a:solidFill>
              <a:ln w="9525">
                <a:noFill/>
                <a:round/>
                <a:headEnd/>
                <a:tailEnd/>
              </a:ln>
            </p:spPr>
            <p:txBody>
              <a:bodyPr>
                <a:prstTxWarp prst="textNoShape">
                  <a:avLst/>
                </a:prstTxWarp>
              </a:bodyPr>
              <a:lstStyle/>
              <a:p>
                <a:endParaRPr lang="en-US"/>
              </a:p>
            </p:txBody>
          </p:sp>
          <p:sp>
            <p:nvSpPr>
              <p:cNvPr id="17" name="Freeform 884"/>
              <p:cNvSpPr>
                <a:spLocks/>
              </p:cNvSpPr>
              <p:nvPr/>
            </p:nvSpPr>
            <p:spPr bwMode="auto">
              <a:xfrm>
                <a:off x="15345" y="11644"/>
                <a:ext cx="290" cy="681"/>
              </a:xfrm>
              <a:custGeom>
                <a:avLst/>
                <a:gdLst/>
                <a:ahLst/>
                <a:cxnLst>
                  <a:cxn ang="0">
                    <a:pos x="290" y="350"/>
                  </a:cxn>
                  <a:cxn ang="0">
                    <a:pos x="284" y="681"/>
                  </a:cxn>
                  <a:cxn ang="0">
                    <a:pos x="0" y="681"/>
                  </a:cxn>
                  <a:cxn ang="0">
                    <a:pos x="0" y="73"/>
                  </a:cxn>
                  <a:cxn ang="0">
                    <a:pos x="235" y="283"/>
                  </a:cxn>
                  <a:cxn ang="0">
                    <a:pos x="235" y="0"/>
                  </a:cxn>
                  <a:cxn ang="0">
                    <a:pos x="290" y="67"/>
                  </a:cxn>
                  <a:cxn ang="0">
                    <a:pos x="290" y="350"/>
                  </a:cxn>
                </a:cxnLst>
                <a:rect l="0" t="0" r="r" b="b"/>
                <a:pathLst>
                  <a:path w="290" h="681">
                    <a:moveTo>
                      <a:pt x="290" y="350"/>
                    </a:moveTo>
                    <a:lnTo>
                      <a:pt x="284" y="681"/>
                    </a:lnTo>
                    <a:lnTo>
                      <a:pt x="0" y="681"/>
                    </a:lnTo>
                    <a:lnTo>
                      <a:pt x="0" y="73"/>
                    </a:lnTo>
                    <a:lnTo>
                      <a:pt x="235" y="283"/>
                    </a:lnTo>
                    <a:lnTo>
                      <a:pt x="235" y="0"/>
                    </a:lnTo>
                    <a:lnTo>
                      <a:pt x="290" y="67"/>
                    </a:lnTo>
                    <a:lnTo>
                      <a:pt x="290" y="350"/>
                    </a:lnTo>
                    <a:close/>
                  </a:path>
                </a:pathLst>
              </a:custGeom>
              <a:solidFill>
                <a:schemeClr val="tx1"/>
              </a:solidFill>
              <a:ln w="9525">
                <a:noFill/>
                <a:prstDash val="solid"/>
                <a:round/>
                <a:headEnd/>
                <a:tailEnd/>
              </a:ln>
            </p:spPr>
            <p:txBody>
              <a:bodyPr>
                <a:prstTxWarp prst="textNoShape">
                  <a:avLst/>
                </a:prstTxWarp>
              </a:bodyPr>
              <a:lstStyle/>
              <a:p>
                <a:endParaRPr lang="en-US"/>
              </a:p>
            </p:txBody>
          </p:sp>
          <p:sp>
            <p:nvSpPr>
              <p:cNvPr id="18" name="Freeform 885"/>
              <p:cNvSpPr>
                <a:spLocks/>
              </p:cNvSpPr>
              <p:nvPr/>
            </p:nvSpPr>
            <p:spPr bwMode="auto">
              <a:xfrm>
                <a:off x="13773" y="10681"/>
                <a:ext cx="247" cy="66"/>
              </a:xfrm>
              <a:custGeom>
                <a:avLst/>
                <a:gdLst/>
                <a:ahLst/>
                <a:cxnLst>
                  <a:cxn ang="0">
                    <a:pos x="18" y="66"/>
                  </a:cxn>
                  <a:cxn ang="0">
                    <a:pos x="12" y="60"/>
                  </a:cxn>
                  <a:cxn ang="0">
                    <a:pos x="6" y="60"/>
                  </a:cxn>
                  <a:cxn ang="0">
                    <a:pos x="0" y="54"/>
                  </a:cxn>
                  <a:cxn ang="0">
                    <a:pos x="0" y="42"/>
                  </a:cxn>
                  <a:cxn ang="0">
                    <a:pos x="0" y="36"/>
                  </a:cxn>
                  <a:cxn ang="0">
                    <a:pos x="6" y="24"/>
                  </a:cxn>
                  <a:cxn ang="0">
                    <a:pos x="24" y="18"/>
                  </a:cxn>
                  <a:cxn ang="0">
                    <a:pos x="48" y="6"/>
                  </a:cxn>
                  <a:cxn ang="0">
                    <a:pos x="66" y="0"/>
                  </a:cxn>
                  <a:cxn ang="0">
                    <a:pos x="103" y="0"/>
                  </a:cxn>
                  <a:cxn ang="0">
                    <a:pos x="151" y="0"/>
                  </a:cxn>
                  <a:cxn ang="0">
                    <a:pos x="199" y="6"/>
                  </a:cxn>
                  <a:cxn ang="0">
                    <a:pos x="241" y="30"/>
                  </a:cxn>
                  <a:cxn ang="0">
                    <a:pos x="247" y="36"/>
                  </a:cxn>
                  <a:cxn ang="0">
                    <a:pos x="247" y="42"/>
                  </a:cxn>
                  <a:cxn ang="0">
                    <a:pos x="247" y="48"/>
                  </a:cxn>
                  <a:cxn ang="0">
                    <a:pos x="247" y="54"/>
                  </a:cxn>
                  <a:cxn ang="0">
                    <a:pos x="241" y="60"/>
                  </a:cxn>
                  <a:cxn ang="0">
                    <a:pos x="229" y="66"/>
                  </a:cxn>
                  <a:cxn ang="0">
                    <a:pos x="235" y="66"/>
                  </a:cxn>
                  <a:cxn ang="0">
                    <a:pos x="235" y="60"/>
                  </a:cxn>
                  <a:cxn ang="0">
                    <a:pos x="235" y="54"/>
                  </a:cxn>
                  <a:cxn ang="0">
                    <a:pos x="235" y="48"/>
                  </a:cxn>
                  <a:cxn ang="0">
                    <a:pos x="229" y="42"/>
                  </a:cxn>
                  <a:cxn ang="0">
                    <a:pos x="223" y="30"/>
                  </a:cxn>
                  <a:cxn ang="0">
                    <a:pos x="199" y="24"/>
                  </a:cxn>
                  <a:cxn ang="0">
                    <a:pos x="187" y="24"/>
                  </a:cxn>
                  <a:cxn ang="0">
                    <a:pos x="157" y="18"/>
                  </a:cxn>
                  <a:cxn ang="0">
                    <a:pos x="109" y="12"/>
                  </a:cxn>
                  <a:cxn ang="0">
                    <a:pos x="48" y="24"/>
                  </a:cxn>
                  <a:cxn ang="0">
                    <a:pos x="42" y="24"/>
                  </a:cxn>
                  <a:cxn ang="0">
                    <a:pos x="36" y="24"/>
                  </a:cxn>
                  <a:cxn ang="0">
                    <a:pos x="30" y="30"/>
                  </a:cxn>
                  <a:cxn ang="0">
                    <a:pos x="18" y="36"/>
                  </a:cxn>
                  <a:cxn ang="0">
                    <a:pos x="12" y="42"/>
                  </a:cxn>
                  <a:cxn ang="0">
                    <a:pos x="12" y="54"/>
                  </a:cxn>
                  <a:cxn ang="0">
                    <a:pos x="18" y="66"/>
                  </a:cxn>
                </a:cxnLst>
                <a:rect l="0" t="0" r="r" b="b"/>
                <a:pathLst>
                  <a:path w="247" h="66">
                    <a:moveTo>
                      <a:pt x="18" y="66"/>
                    </a:moveTo>
                    <a:lnTo>
                      <a:pt x="12" y="60"/>
                    </a:lnTo>
                    <a:lnTo>
                      <a:pt x="6" y="60"/>
                    </a:lnTo>
                    <a:lnTo>
                      <a:pt x="0" y="54"/>
                    </a:lnTo>
                    <a:lnTo>
                      <a:pt x="0" y="42"/>
                    </a:lnTo>
                    <a:lnTo>
                      <a:pt x="0" y="36"/>
                    </a:lnTo>
                    <a:lnTo>
                      <a:pt x="6" y="24"/>
                    </a:lnTo>
                    <a:lnTo>
                      <a:pt x="24" y="18"/>
                    </a:lnTo>
                    <a:lnTo>
                      <a:pt x="48" y="6"/>
                    </a:lnTo>
                    <a:lnTo>
                      <a:pt x="66" y="0"/>
                    </a:lnTo>
                    <a:lnTo>
                      <a:pt x="103" y="0"/>
                    </a:lnTo>
                    <a:lnTo>
                      <a:pt x="151" y="0"/>
                    </a:lnTo>
                    <a:lnTo>
                      <a:pt x="199" y="6"/>
                    </a:lnTo>
                    <a:lnTo>
                      <a:pt x="241" y="30"/>
                    </a:lnTo>
                    <a:lnTo>
                      <a:pt x="247" y="36"/>
                    </a:lnTo>
                    <a:lnTo>
                      <a:pt x="247" y="42"/>
                    </a:lnTo>
                    <a:lnTo>
                      <a:pt x="247" y="48"/>
                    </a:lnTo>
                    <a:lnTo>
                      <a:pt x="247" y="54"/>
                    </a:lnTo>
                    <a:lnTo>
                      <a:pt x="241" y="60"/>
                    </a:lnTo>
                    <a:lnTo>
                      <a:pt x="229" y="66"/>
                    </a:lnTo>
                    <a:lnTo>
                      <a:pt x="235" y="66"/>
                    </a:lnTo>
                    <a:lnTo>
                      <a:pt x="235" y="60"/>
                    </a:lnTo>
                    <a:lnTo>
                      <a:pt x="235" y="54"/>
                    </a:lnTo>
                    <a:lnTo>
                      <a:pt x="235" y="48"/>
                    </a:lnTo>
                    <a:lnTo>
                      <a:pt x="229" y="42"/>
                    </a:lnTo>
                    <a:lnTo>
                      <a:pt x="223" y="30"/>
                    </a:lnTo>
                    <a:lnTo>
                      <a:pt x="199" y="24"/>
                    </a:lnTo>
                    <a:lnTo>
                      <a:pt x="187" y="24"/>
                    </a:lnTo>
                    <a:lnTo>
                      <a:pt x="157" y="18"/>
                    </a:lnTo>
                    <a:lnTo>
                      <a:pt x="109" y="12"/>
                    </a:lnTo>
                    <a:lnTo>
                      <a:pt x="48" y="24"/>
                    </a:lnTo>
                    <a:lnTo>
                      <a:pt x="42" y="24"/>
                    </a:lnTo>
                    <a:lnTo>
                      <a:pt x="36" y="24"/>
                    </a:lnTo>
                    <a:lnTo>
                      <a:pt x="30" y="30"/>
                    </a:lnTo>
                    <a:lnTo>
                      <a:pt x="18" y="36"/>
                    </a:lnTo>
                    <a:lnTo>
                      <a:pt x="12" y="42"/>
                    </a:lnTo>
                    <a:lnTo>
                      <a:pt x="12" y="54"/>
                    </a:lnTo>
                    <a:lnTo>
                      <a:pt x="18" y="66"/>
                    </a:lnTo>
                    <a:close/>
                  </a:path>
                </a:pathLst>
              </a:custGeom>
              <a:solidFill>
                <a:schemeClr val="tx1"/>
              </a:solidFill>
              <a:ln w="9525">
                <a:noFill/>
                <a:round/>
                <a:headEnd/>
                <a:tailEnd/>
              </a:ln>
            </p:spPr>
            <p:txBody>
              <a:bodyPr>
                <a:prstTxWarp prst="textNoShape">
                  <a:avLst/>
                </a:prstTxWarp>
              </a:bodyPr>
              <a:lstStyle/>
              <a:p>
                <a:endParaRPr lang="en-US"/>
              </a:p>
            </p:txBody>
          </p:sp>
          <p:sp>
            <p:nvSpPr>
              <p:cNvPr id="19" name="Freeform 886"/>
              <p:cNvSpPr>
                <a:spLocks/>
              </p:cNvSpPr>
              <p:nvPr/>
            </p:nvSpPr>
            <p:spPr bwMode="auto">
              <a:xfrm>
                <a:off x="15104" y="10494"/>
                <a:ext cx="235" cy="66"/>
              </a:xfrm>
              <a:custGeom>
                <a:avLst/>
                <a:gdLst/>
                <a:ahLst/>
                <a:cxnLst>
                  <a:cxn ang="0">
                    <a:pos x="6" y="66"/>
                  </a:cxn>
                  <a:cxn ang="0">
                    <a:pos x="0" y="60"/>
                  </a:cxn>
                  <a:cxn ang="0">
                    <a:pos x="0" y="54"/>
                  </a:cxn>
                  <a:cxn ang="0">
                    <a:pos x="0" y="42"/>
                  </a:cxn>
                  <a:cxn ang="0">
                    <a:pos x="6" y="30"/>
                  </a:cxn>
                  <a:cxn ang="0">
                    <a:pos x="13" y="24"/>
                  </a:cxn>
                  <a:cxn ang="0">
                    <a:pos x="31" y="12"/>
                  </a:cxn>
                  <a:cxn ang="0">
                    <a:pos x="55" y="6"/>
                  </a:cxn>
                  <a:cxn ang="0">
                    <a:pos x="67" y="0"/>
                  </a:cxn>
                  <a:cxn ang="0">
                    <a:pos x="97" y="0"/>
                  </a:cxn>
                  <a:cxn ang="0">
                    <a:pos x="139" y="0"/>
                  </a:cxn>
                  <a:cxn ang="0">
                    <a:pos x="175" y="0"/>
                  </a:cxn>
                  <a:cxn ang="0">
                    <a:pos x="205" y="12"/>
                  </a:cxn>
                  <a:cxn ang="0">
                    <a:pos x="211" y="12"/>
                  </a:cxn>
                  <a:cxn ang="0">
                    <a:pos x="217" y="18"/>
                  </a:cxn>
                  <a:cxn ang="0">
                    <a:pos x="223" y="30"/>
                  </a:cxn>
                  <a:cxn ang="0">
                    <a:pos x="229" y="36"/>
                  </a:cxn>
                  <a:cxn ang="0">
                    <a:pos x="235" y="48"/>
                  </a:cxn>
                  <a:cxn ang="0">
                    <a:pos x="229" y="60"/>
                  </a:cxn>
                  <a:cxn ang="0">
                    <a:pos x="229" y="54"/>
                  </a:cxn>
                  <a:cxn ang="0">
                    <a:pos x="229" y="48"/>
                  </a:cxn>
                  <a:cxn ang="0">
                    <a:pos x="223" y="42"/>
                  </a:cxn>
                  <a:cxn ang="0">
                    <a:pos x="211" y="36"/>
                  </a:cxn>
                  <a:cxn ang="0">
                    <a:pos x="199" y="24"/>
                  </a:cxn>
                  <a:cxn ang="0">
                    <a:pos x="181" y="18"/>
                  </a:cxn>
                  <a:cxn ang="0">
                    <a:pos x="157" y="18"/>
                  </a:cxn>
                  <a:cxn ang="0">
                    <a:pos x="145" y="18"/>
                  </a:cxn>
                  <a:cxn ang="0">
                    <a:pos x="109" y="18"/>
                  </a:cxn>
                  <a:cxn ang="0">
                    <a:pos x="73" y="18"/>
                  </a:cxn>
                  <a:cxn ang="0">
                    <a:pos x="49" y="24"/>
                  </a:cxn>
                  <a:cxn ang="0">
                    <a:pos x="43" y="24"/>
                  </a:cxn>
                  <a:cxn ang="0">
                    <a:pos x="37" y="24"/>
                  </a:cxn>
                  <a:cxn ang="0">
                    <a:pos x="31" y="30"/>
                  </a:cxn>
                  <a:cxn ang="0">
                    <a:pos x="19" y="36"/>
                  </a:cxn>
                  <a:cxn ang="0">
                    <a:pos x="13" y="42"/>
                  </a:cxn>
                  <a:cxn ang="0">
                    <a:pos x="6" y="54"/>
                  </a:cxn>
                  <a:cxn ang="0">
                    <a:pos x="6" y="66"/>
                  </a:cxn>
                </a:cxnLst>
                <a:rect l="0" t="0" r="r" b="b"/>
                <a:pathLst>
                  <a:path w="235" h="66">
                    <a:moveTo>
                      <a:pt x="6" y="66"/>
                    </a:moveTo>
                    <a:lnTo>
                      <a:pt x="0" y="60"/>
                    </a:lnTo>
                    <a:lnTo>
                      <a:pt x="0" y="54"/>
                    </a:lnTo>
                    <a:lnTo>
                      <a:pt x="0" y="42"/>
                    </a:lnTo>
                    <a:lnTo>
                      <a:pt x="6" y="30"/>
                    </a:lnTo>
                    <a:lnTo>
                      <a:pt x="13" y="24"/>
                    </a:lnTo>
                    <a:lnTo>
                      <a:pt x="31" y="12"/>
                    </a:lnTo>
                    <a:lnTo>
                      <a:pt x="55" y="6"/>
                    </a:lnTo>
                    <a:lnTo>
                      <a:pt x="67" y="0"/>
                    </a:lnTo>
                    <a:lnTo>
                      <a:pt x="97" y="0"/>
                    </a:lnTo>
                    <a:lnTo>
                      <a:pt x="139" y="0"/>
                    </a:lnTo>
                    <a:lnTo>
                      <a:pt x="175" y="0"/>
                    </a:lnTo>
                    <a:lnTo>
                      <a:pt x="205" y="12"/>
                    </a:lnTo>
                    <a:lnTo>
                      <a:pt x="211" y="12"/>
                    </a:lnTo>
                    <a:lnTo>
                      <a:pt x="217" y="18"/>
                    </a:lnTo>
                    <a:lnTo>
                      <a:pt x="223" y="30"/>
                    </a:lnTo>
                    <a:lnTo>
                      <a:pt x="229" y="36"/>
                    </a:lnTo>
                    <a:lnTo>
                      <a:pt x="235" y="48"/>
                    </a:lnTo>
                    <a:lnTo>
                      <a:pt x="229" y="60"/>
                    </a:lnTo>
                    <a:lnTo>
                      <a:pt x="229" y="54"/>
                    </a:lnTo>
                    <a:lnTo>
                      <a:pt x="229" y="48"/>
                    </a:lnTo>
                    <a:lnTo>
                      <a:pt x="223" y="42"/>
                    </a:lnTo>
                    <a:lnTo>
                      <a:pt x="211" y="36"/>
                    </a:lnTo>
                    <a:lnTo>
                      <a:pt x="199" y="24"/>
                    </a:lnTo>
                    <a:lnTo>
                      <a:pt x="181" y="18"/>
                    </a:lnTo>
                    <a:lnTo>
                      <a:pt x="157" y="18"/>
                    </a:lnTo>
                    <a:lnTo>
                      <a:pt x="145" y="18"/>
                    </a:lnTo>
                    <a:lnTo>
                      <a:pt x="109" y="18"/>
                    </a:lnTo>
                    <a:lnTo>
                      <a:pt x="73" y="18"/>
                    </a:lnTo>
                    <a:lnTo>
                      <a:pt x="49" y="24"/>
                    </a:lnTo>
                    <a:lnTo>
                      <a:pt x="43" y="24"/>
                    </a:lnTo>
                    <a:lnTo>
                      <a:pt x="37" y="24"/>
                    </a:lnTo>
                    <a:lnTo>
                      <a:pt x="31" y="30"/>
                    </a:lnTo>
                    <a:lnTo>
                      <a:pt x="19" y="36"/>
                    </a:lnTo>
                    <a:lnTo>
                      <a:pt x="13" y="42"/>
                    </a:lnTo>
                    <a:lnTo>
                      <a:pt x="6" y="54"/>
                    </a:lnTo>
                    <a:lnTo>
                      <a:pt x="6" y="66"/>
                    </a:lnTo>
                    <a:close/>
                  </a:path>
                </a:pathLst>
              </a:custGeom>
              <a:solidFill>
                <a:schemeClr val="tx1"/>
              </a:solidFill>
              <a:ln w="9525">
                <a:noFill/>
                <a:round/>
                <a:headEnd/>
                <a:tailEnd/>
              </a:ln>
            </p:spPr>
            <p:txBody>
              <a:bodyPr>
                <a:prstTxWarp prst="textNoShape">
                  <a:avLst/>
                </a:prstTxWarp>
              </a:bodyPr>
              <a:lstStyle/>
              <a:p>
                <a:endParaRPr lang="en-US"/>
              </a:p>
            </p:txBody>
          </p:sp>
          <p:sp>
            <p:nvSpPr>
              <p:cNvPr id="20" name="Freeform 887"/>
              <p:cNvSpPr>
                <a:spLocks/>
              </p:cNvSpPr>
              <p:nvPr/>
            </p:nvSpPr>
            <p:spPr bwMode="auto">
              <a:xfrm>
                <a:off x="14189" y="11235"/>
                <a:ext cx="211" cy="391"/>
              </a:xfrm>
              <a:custGeom>
                <a:avLst/>
                <a:gdLst/>
                <a:ahLst/>
                <a:cxnLst>
                  <a:cxn ang="0">
                    <a:pos x="0" y="391"/>
                  </a:cxn>
                  <a:cxn ang="0">
                    <a:pos x="187" y="373"/>
                  </a:cxn>
                  <a:cxn ang="0">
                    <a:pos x="211" y="361"/>
                  </a:cxn>
                  <a:cxn ang="0">
                    <a:pos x="18" y="379"/>
                  </a:cxn>
                  <a:cxn ang="0">
                    <a:pos x="12" y="114"/>
                  </a:cxn>
                  <a:cxn ang="0">
                    <a:pos x="18" y="102"/>
                  </a:cxn>
                  <a:cxn ang="0">
                    <a:pos x="36" y="78"/>
                  </a:cxn>
                  <a:cxn ang="0">
                    <a:pos x="60" y="54"/>
                  </a:cxn>
                  <a:cxn ang="0">
                    <a:pos x="90" y="36"/>
                  </a:cxn>
                  <a:cxn ang="0">
                    <a:pos x="138" y="30"/>
                  </a:cxn>
                  <a:cxn ang="0">
                    <a:pos x="193" y="42"/>
                  </a:cxn>
                  <a:cxn ang="0">
                    <a:pos x="187" y="36"/>
                  </a:cxn>
                  <a:cxn ang="0">
                    <a:pos x="174" y="18"/>
                  </a:cxn>
                  <a:cxn ang="0">
                    <a:pos x="150" y="6"/>
                  </a:cxn>
                  <a:cxn ang="0">
                    <a:pos x="114" y="0"/>
                  </a:cxn>
                  <a:cxn ang="0">
                    <a:pos x="54" y="12"/>
                  </a:cxn>
                  <a:cxn ang="0">
                    <a:pos x="48" y="24"/>
                  </a:cxn>
                  <a:cxn ang="0">
                    <a:pos x="36" y="30"/>
                  </a:cxn>
                  <a:cxn ang="0">
                    <a:pos x="24" y="42"/>
                  </a:cxn>
                  <a:cxn ang="0">
                    <a:pos x="18" y="60"/>
                  </a:cxn>
                  <a:cxn ang="0">
                    <a:pos x="6" y="72"/>
                  </a:cxn>
                  <a:cxn ang="0">
                    <a:pos x="0" y="90"/>
                  </a:cxn>
                  <a:cxn ang="0">
                    <a:pos x="0" y="108"/>
                  </a:cxn>
                  <a:cxn ang="0">
                    <a:pos x="0" y="247"/>
                  </a:cxn>
                  <a:cxn ang="0">
                    <a:pos x="0" y="391"/>
                  </a:cxn>
                </a:cxnLst>
                <a:rect l="0" t="0" r="r" b="b"/>
                <a:pathLst>
                  <a:path w="211" h="391">
                    <a:moveTo>
                      <a:pt x="0" y="391"/>
                    </a:moveTo>
                    <a:lnTo>
                      <a:pt x="187" y="373"/>
                    </a:lnTo>
                    <a:lnTo>
                      <a:pt x="211" y="361"/>
                    </a:lnTo>
                    <a:lnTo>
                      <a:pt x="18" y="379"/>
                    </a:lnTo>
                    <a:lnTo>
                      <a:pt x="12" y="114"/>
                    </a:lnTo>
                    <a:lnTo>
                      <a:pt x="18" y="102"/>
                    </a:lnTo>
                    <a:lnTo>
                      <a:pt x="36" y="78"/>
                    </a:lnTo>
                    <a:lnTo>
                      <a:pt x="60" y="54"/>
                    </a:lnTo>
                    <a:lnTo>
                      <a:pt x="90" y="36"/>
                    </a:lnTo>
                    <a:lnTo>
                      <a:pt x="138" y="30"/>
                    </a:lnTo>
                    <a:lnTo>
                      <a:pt x="193" y="42"/>
                    </a:lnTo>
                    <a:lnTo>
                      <a:pt x="187" y="36"/>
                    </a:lnTo>
                    <a:lnTo>
                      <a:pt x="174" y="18"/>
                    </a:lnTo>
                    <a:lnTo>
                      <a:pt x="150" y="6"/>
                    </a:lnTo>
                    <a:lnTo>
                      <a:pt x="114" y="0"/>
                    </a:lnTo>
                    <a:lnTo>
                      <a:pt x="54" y="12"/>
                    </a:lnTo>
                    <a:lnTo>
                      <a:pt x="48" y="24"/>
                    </a:lnTo>
                    <a:lnTo>
                      <a:pt x="36" y="30"/>
                    </a:lnTo>
                    <a:lnTo>
                      <a:pt x="24" y="42"/>
                    </a:lnTo>
                    <a:lnTo>
                      <a:pt x="18" y="60"/>
                    </a:lnTo>
                    <a:lnTo>
                      <a:pt x="6" y="72"/>
                    </a:lnTo>
                    <a:lnTo>
                      <a:pt x="0" y="90"/>
                    </a:lnTo>
                    <a:lnTo>
                      <a:pt x="0" y="108"/>
                    </a:lnTo>
                    <a:lnTo>
                      <a:pt x="0" y="247"/>
                    </a:lnTo>
                    <a:lnTo>
                      <a:pt x="0" y="391"/>
                    </a:lnTo>
                    <a:close/>
                  </a:path>
                </a:pathLst>
              </a:custGeom>
              <a:solidFill>
                <a:schemeClr val="tx1"/>
              </a:solidFill>
              <a:ln w="9525">
                <a:noFill/>
                <a:round/>
                <a:headEnd/>
                <a:tailEnd/>
              </a:ln>
            </p:spPr>
            <p:txBody>
              <a:bodyPr>
                <a:prstTxWarp prst="textNoShape">
                  <a:avLst/>
                </a:prstTxWarp>
              </a:bodyPr>
              <a:lstStyle/>
              <a:p>
                <a:endParaRPr lang="en-US"/>
              </a:p>
            </p:txBody>
          </p:sp>
          <p:sp>
            <p:nvSpPr>
              <p:cNvPr id="21" name="Freeform 888"/>
              <p:cNvSpPr>
                <a:spLocks/>
              </p:cNvSpPr>
              <p:nvPr/>
            </p:nvSpPr>
            <p:spPr bwMode="auto">
              <a:xfrm>
                <a:off x="15225" y="10542"/>
                <a:ext cx="48" cy="1783"/>
              </a:xfrm>
              <a:custGeom>
                <a:avLst/>
                <a:gdLst/>
                <a:ahLst/>
                <a:cxnLst>
                  <a:cxn ang="0">
                    <a:pos x="0" y="1783"/>
                  </a:cxn>
                  <a:cxn ang="0">
                    <a:pos x="0" y="6"/>
                  </a:cxn>
                  <a:cxn ang="0">
                    <a:pos x="6" y="0"/>
                  </a:cxn>
                  <a:cxn ang="0">
                    <a:pos x="12" y="0"/>
                  </a:cxn>
                  <a:cxn ang="0">
                    <a:pos x="24" y="0"/>
                  </a:cxn>
                  <a:cxn ang="0">
                    <a:pos x="30" y="6"/>
                  </a:cxn>
                  <a:cxn ang="0">
                    <a:pos x="42" y="12"/>
                  </a:cxn>
                  <a:cxn ang="0">
                    <a:pos x="48" y="30"/>
                  </a:cxn>
                  <a:cxn ang="0">
                    <a:pos x="48" y="1783"/>
                  </a:cxn>
                  <a:cxn ang="0">
                    <a:pos x="0" y="1783"/>
                  </a:cxn>
                </a:cxnLst>
                <a:rect l="0" t="0" r="r" b="b"/>
                <a:pathLst>
                  <a:path w="48" h="1783">
                    <a:moveTo>
                      <a:pt x="0" y="1783"/>
                    </a:moveTo>
                    <a:lnTo>
                      <a:pt x="0" y="6"/>
                    </a:lnTo>
                    <a:lnTo>
                      <a:pt x="6" y="0"/>
                    </a:lnTo>
                    <a:lnTo>
                      <a:pt x="12" y="0"/>
                    </a:lnTo>
                    <a:lnTo>
                      <a:pt x="24" y="0"/>
                    </a:lnTo>
                    <a:lnTo>
                      <a:pt x="30" y="6"/>
                    </a:lnTo>
                    <a:lnTo>
                      <a:pt x="42" y="12"/>
                    </a:lnTo>
                    <a:lnTo>
                      <a:pt x="48" y="30"/>
                    </a:lnTo>
                    <a:lnTo>
                      <a:pt x="48" y="1783"/>
                    </a:lnTo>
                    <a:lnTo>
                      <a:pt x="0" y="1783"/>
                    </a:lnTo>
                    <a:close/>
                  </a:path>
                </a:pathLst>
              </a:custGeom>
              <a:solidFill>
                <a:schemeClr val="tx1"/>
              </a:solidFill>
              <a:ln w="9525">
                <a:noFill/>
                <a:round/>
                <a:headEnd/>
                <a:tailEnd/>
              </a:ln>
            </p:spPr>
            <p:txBody>
              <a:bodyPr>
                <a:prstTxWarp prst="textNoShape">
                  <a:avLst/>
                </a:prstTxWarp>
              </a:bodyPr>
              <a:lstStyle/>
              <a:p>
                <a:endParaRPr lang="en-US"/>
              </a:p>
            </p:txBody>
          </p:sp>
          <p:sp>
            <p:nvSpPr>
              <p:cNvPr id="22" name="Freeform 889"/>
              <p:cNvSpPr>
                <a:spLocks/>
              </p:cNvSpPr>
              <p:nvPr/>
            </p:nvSpPr>
            <p:spPr bwMode="auto">
              <a:xfrm>
                <a:off x="13833" y="10729"/>
                <a:ext cx="73" cy="1596"/>
              </a:xfrm>
              <a:custGeom>
                <a:avLst/>
                <a:gdLst/>
                <a:ahLst/>
                <a:cxnLst>
                  <a:cxn ang="0">
                    <a:pos x="73" y="1596"/>
                  </a:cxn>
                  <a:cxn ang="0">
                    <a:pos x="43" y="6"/>
                  </a:cxn>
                  <a:cxn ang="0">
                    <a:pos x="43" y="0"/>
                  </a:cxn>
                  <a:cxn ang="0">
                    <a:pos x="37" y="0"/>
                  </a:cxn>
                  <a:cxn ang="0">
                    <a:pos x="30" y="0"/>
                  </a:cxn>
                  <a:cxn ang="0">
                    <a:pos x="18" y="6"/>
                  </a:cxn>
                  <a:cxn ang="0">
                    <a:pos x="6" y="12"/>
                  </a:cxn>
                  <a:cxn ang="0">
                    <a:pos x="0" y="1596"/>
                  </a:cxn>
                  <a:cxn ang="0">
                    <a:pos x="73" y="1596"/>
                  </a:cxn>
                </a:cxnLst>
                <a:rect l="0" t="0" r="r" b="b"/>
                <a:pathLst>
                  <a:path w="73" h="1596">
                    <a:moveTo>
                      <a:pt x="73" y="1596"/>
                    </a:moveTo>
                    <a:lnTo>
                      <a:pt x="43" y="6"/>
                    </a:lnTo>
                    <a:lnTo>
                      <a:pt x="43" y="0"/>
                    </a:lnTo>
                    <a:lnTo>
                      <a:pt x="37" y="0"/>
                    </a:lnTo>
                    <a:lnTo>
                      <a:pt x="30" y="0"/>
                    </a:lnTo>
                    <a:lnTo>
                      <a:pt x="18" y="6"/>
                    </a:lnTo>
                    <a:lnTo>
                      <a:pt x="6" y="12"/>
                    </a:lnTo>
                    <a:lnTo>
                      <a:pt x="0" y="1596"/>
                    </a:lnTo>
                    <a:lnTo>
                      <a:pt x="73" y="1596"/>
                    </a:lnTo>
                    <a:close/>
                  </a:path>
                </a:pathLst>
              </a:custGeom>
              <a:solidFill>
                <a:schemeClr val="tx1"/>
              </a:solidFill>
              <a:ln w="9525">
                <a:noFill/>
                <a:round/>
                <a:headEnd/>
                <a:tailEnd/>
              </a:ln>
            </p:spPr>
            <p:txBody>
              <a:bodyPr>
                <a:prstTxWarp prst="textNoShape">
                  <a:avLst/>
                </a:prstTxWarp>
              </a:bodyPr>
              <a:lstStyle/>
              <a:p>
                <a:endParaRPr lang="en-US"/>
              </a:p>
            </p:txBody>
          </p:sp>
          <p:sp>
            <p:nvSpPr>
              <p:cNvPr id="23" name="Freeform 890"/>
              <p:cNvSpPr>
                <a:spLocks/>
              </p:cNvSpPr>
              <p:nvPr/>
            </p:nvSpPr>
            <p:spPr bwMode="auto">
              <a:xfrm>
                <a:off x="15600" y="10752"/>
                <a:ext cx="133" cy="247"/>
              </a:xfrm>
              <a:custGeom>
                <a:avLst/>
                <a:gdLst/>
                <a:ahLst/>
                <a:cxnLst>
                  <a:cxn ang="0">
                    <a:pos x="133" y="247"/>
                  </a:cxn>
                  <a:cxn ang="0">
                    <a:pos x="19" y="66"/>
                  </a:cxn>
                  <a:cxn ang="0">
                    <a:pos x="19" y="60"/>
                  </a:cxn>
                  <a:cxn ang="0">
                    <a:pos x="19" y="54"/>
                  </a:cxn>
                  <a:cxn ang="0">
                    <a:pos x="25" y="54"/>
                  </a:cxn>
                  <a:cxn ang="0">
                    <a:pos x="31" y="54"/>
                  </a:cxn>
                  <a:cxn ang="0">
                    <a:pos x="31" y="48"/>
                  </a:cxn>
                  <a:cxn ang="0">
                    <a:pos x="37" y="42"/>
                  </a:cxn>
                  <a:cxn ang="0">
                    <a:pos x="43" y="36"/>
                  </a:cxn>
                  <a:cxn ang="0">
                    <a:pos x="43" y="24"/>
                  </a:cxn>
                  <a:cxn ang="0">
                    <a:pos x="37" y="12"/>
                  </a:cxn>
                  <a:cxn ang="0">
                    <a:pos x="19" y="0"/>
                  </a:cxn>
                  <a:cxn ang="0">
                    <a:pos x="19" y="6"/>
                  </a:cxn>
                  <a:cxn ang="0">
                    <a:pos x="13" y="6"/>
                  </a:cxn>
                  <a:cxn ang="0">
                    <a:pos x="6" y="12"/>
                  </a:cxn>
                  <a:cxn ang="0">
                    <a:pos x="0" y="18"/>
                  </a:cxn>
                  <a:cxn ang="0">
                    <a:pos x="0" y="24"/>
                  </a:cxn>
                  <a:cxn ang="0">
                    <a:pos x="0" y="36"/>
                  </a:cxn>
                  <a:cxn ang="0">
                    <a:pos x="6" y="36"/>
                  </a:cxn>
                  <a:cxn ang="0">
                    <a:pos x="6" y="42"/>
                  </a:cxn>
                  <a:cxn ang="0">
                    <a:pos x="13" y="48"/>
                  </a:cxn>
                  <a:cxn ang="0">
                    <a:pos x="13" y="54"/>
                  </a:cxn>
                  <a:cxn ang="0">
                    <a:pos x="6" y="66"/>
                  </a:cxn>
                  <a:cxn ang="0">
                    <a:pos x="13" y="235"/>
                  </a:cxn>
                  <a:cxn ang="0">
                    <a:pos x="25" y="235"/>
                  </a:cxn>
                  <a:cxn ang="0">
                    <a:pos x="55" y="229"/>
                  </a:cxn>
                  <a:cxn ang="0">
                    <a:pos x="97" y="235"/>
                  </a:cxn>
                  <a:cxn ang="0">
                    <a:pos x="133" y="247"/>
                  </a:cxn>
                </a:cxnLst>
                <a:rect l="0" t="0" r="r" b="b"/>
                <a:pathLst>
                  <a:path w="133" h="247">
                    <a:moveTo>
                      <a:pt x="133" y="247"/>
                    </a:moveTo>
                    <a:lnTo>
                      <a:pt x="19" y="66"/>
                    </a:lnTo>
                    <a:lnTo>
                      <a:pt x="19" y="60"/>
                    </a:lnTo>
                    <a:lnTo>
                      <a:pt x="19" y="54"/>
                    </a:lnTo>
                    <a:lnTo>
                      <a:pt x="25" y="54"/>
                    </a:lnTo>
                    <a:lnTo>
                      <a:pt x="31" y="54"/>
                    </a:lnTo>
                    <a:lnTo>
                      <a:pt x="31" y="48"/>
                    </a:lnTo>
                    <a:lnTo>
                      <a:pt x="37" y="42"/>
                    </a:lnTo>
                    <a:lnTo>
                      <a:pt x="43" y="36"/>
                    </a:lnTo>
                    <a:lnTo>
                      <a:pt x="43" y="24"/>
                    </a:lnTo>
                    <a:lnTo>
                      <a:pt x="37" y="12"/>
                    </a:lnTo>
                    <a:lnTo>
                      <a:pt x="19" y="0"/>
                    </a:lnTo>
                    <a:lnTo>
                      <a:pt x="19" y="6"/>
                    </a:lnTo>
                    <a:lnTo>
                      <a:pt x="13" y="6"/>
                    </a:lnTo>
                    <a:lnTo>
                      <a:pt x="6" y="12"/>
                    </a:lnTo>
                    <a:lnTo>
                      <a:pt x="0" y="18"/>
                    </a:lnTo>
                    <a:lnTo>
                      <a:pt x="0" y="24"/>
                    </a:lnTo>
                    <a:lnTo>
                      <a:pt x="0" y="36"/>
                    </a:lnTo>
                    <a:lnTo>
                      <a:pt x="6" y="36"/>
                    </a:lnTo>
                    <a:lnTo>
                      <a:pt x="6" y="42"/>
                    </a:lnTo>
                    <a:lnTo>
                      <a:pt x="13" y="48"/>
                    </a:lnTo>
                    <a:lnTo>
                      <a:pt x="13" y="54"/>
                    </a:lnTo>
                    <a:lnTo>
                      <a:pt x="6" y="66"/>
                    </a:lnTo>
                    <a:lnTo>
                      <a:pt x="13" y="235"/>
                    </a:lnTo>
                    <a:lnTo>
                      <a:pt x="25" y="235"/>
                    </a:lnTo>
                    <a:lnTo>
                      <a:pt x="55" y="229"/>
                    </a:lnTo>
                    <a:lnTo>
                      <a:pt x="97" y="235"/>
                    </a:lnTo>
                    <a:lnTo>
                      <a:pt x="133" y="247"/>
                    </a:lnTo>
                    <a:close/>
                  </a:path>
                </a:pathLst>
              </a:custGeom>
              <a:solidFill>
                <a:schemeClr val="tx1"/>
              </a:solidFill>
              <a:ln w="9525">
                <a:noFill/>
                <a:round/>
                <a:headEnd/>
                <a:tailEnd/>
              </a:ln>
            </p:spPr>
            <p:txBody>
              <a:bodyPr>
                <a:prstTxWarp prst="textNoShape">
                  <a:avLst/>
                </a:prstTxWarp>
              </a:bodyPr>
              <a:lstStyle/>
              <a:p>
                <a:endParaRPr lang="en-US"/>
              </a:p>
            </p:txBody>
          </p:sp>
          <p:sp>
            <p:nvSpPr>
              <p:cNvPr id="24" name="Freeform 891"/>
              <p:cNvSpPr>
                <a:spLocks/>
              </p:cNvSpPr>
              <p:nvPr/>
            </p:nvSpPr>
            <p:spPr bwMode="auto">
              <a:xfrm>
                <a:off x="13870" y="10434"/>
                <a:ext cx="126" cy="247"/>
              </a:xfrm>
              <a:custGeom>
                <a:avLst/>
                <a:gdLst/>
                <a:ahLst/>
                <a:cxnLst>
                  <a:cxn ang="0">
                    <a:pos x="0" y="222"/>
                  </a:cxn>
                  <a:cxn ang="0">
                    <a:pos x="18" y="222"/>
                  </a:cxn>
                  <a:cxn ang="0">
                    <a:pos x="48" y="222"/>
                  </a:cxn>
                  <a:cxn ang="0">
                    <a:pos x="90" y="228"/>
                  </a:cxn>
                  <a:cxn ang="0">
                    <a:pos x="126" y="247"/>
                  </a:cxn>
                  <a:cxn ang="0">
                    <a:pos x="42" y="66"/>
                  </a:cxn>
                  <a:cxn ang="0">
                    <a:pos x="48" y="60"/>
                  </a:cxn>
                  <a:cxn ang="0">
                    <a:pos x="54" y="54"/>
                  </a:cxn>
                  <a:cxn ang="0">
                    <a:pos x="60" y="42"/>
                  </a:cxn>
                  <a:cxn ang="0">
                    <a:pos x="66" y="36"/>
                  </a:cxn>
                  <a:cxn ang="0">
                    <a:pos x="66" y="24"/>
                  </a:cxn>
                  <a:cxn ang="0">
                    <a:pos x="66" y="18"/>
                  </a:cxn>
                  <a:cxn ang="0">
                    <a:pos x="54" y="6"/>
                  </a:cxn>
                  <a:cxn ang="0">
                    <a:pos x="42" y="0"/>
                  </a:cxn>
                  <a:cxn ang="0">
                    <a:pos x="36" y="0"/>
                  </a:cxn>
                  <a:cxn ang="0">
                    <a:pos x="30" y="0"/>
                  </a:cxn>
                  <a:cxn ang="0">
                    <a:pos x="24" y="0"/>
                  </a:cxn>
                  <a:cxn ang="0">
                    <a:pos x="18" y="0"/>
                  </a:cxn>
                  <a:cxn ang="0">
                    <a:pos x="12" y="12"/>
                  </a:cxn>
                  <a:cxn ang="0">
                    <a:pos x="12" y="18"/>
                  </a:cxn>
                  <a:cxn ang="0">
                    <a:pos x="12" y="24"/>
                  </a:cxn>
                  <a:cxn ang="0">
                    <a:pos x="12" y="36"/>
                  </a:cxn>
                  <a:cxn ang="0">
                    <a:pos x="18" y="48"/>
                  </a:cxn>
                  <a:cxn ang="0">
                    <a:pos x="24" y="60"/>
                  </a:cxn>
                  <a:cxn ang="0">
                    <a:pos x="0" y="222"/>
                  </a:cxn>
                </a:cxnLst>
                <a:rect l="0" t="0" r="r" b="b"/>
                <a:pathLst>
                  <a:path w="126" h="247">
                    <a:moveTo>
                      <a:pt x="0" y="222"/>
                    </a:moveTo>
                    <a:lnTo>
                      <a:pt x="18" y="222"/>
                    </a:lnTo>
                    <a:lnTo>
                      <a:pt x="48" y="222"/>
                    </a:lnTo>
                    <a:lnTo>
                      <a:pt x="90" y="228"/>
                    </a:lnTo>
                    <a:lnTo>
                      <a:pt x="126" y="247"/>
                    </a:lnTo>
                    <a:lnTo>
                      <a:pt x="42" y="66"/>
                    </a:lnTo>
                    <a:lnTo>
                      <a:pt x="48" y="60"/>
                    </a:lnTo>
                    <a:lnTo>
                      <a:pt x="54" y="54"/>
                    </a:lnTo>
                    <a:lnTo>
                      <a:pt x="60" y="42"/>
                    </a:lnTo>
                    <a:lnTo>
                      <a:pt x="66" y="36"/>
                    </a:lnTo>
                    <a:lnTo>
                      <a:pt x="66" y="24"/>
                    </a:lnTo>
                    <a:lnTo>
                      <a:pt x="66" y="18"/>
                    </a:lnTo>
                    <a:lnTo>
                      <a:pt x="54" y="6"/>
                    </a:lnTo>
                    <a:lnTo>
                      <a:pt x="42" y="0"/>
                    </a:lnTo>
                    <a:lnTo>
                      <a:pt x="36" y="0"/>
                    </a:lnTo>
                    <a:lnTo>
                      <a:pt x="30" y="0"/>
                    </a:lnTo>
                    <a:lnTo>
                      <a:pt x="24" y="0"/>
                    </a:lnTo>
                    <a:lnTo>
                      <a:pt x="18" y="0"/>
                    </a:lnTo>
                    <a:lnTo>
                      <a:pt x="12" y="12"/>
                    </a:lnTo>
                    <a:lnTo>
                      <a:pt x="12" y="18"/>
                    </a:lnTo>
                    <a:lnTo>
                      <a:pt x="12" y="24"/>
                    </a:lnTo>
                    <a:lnTo>
                      <a:pt x="12" y="36"/>
                    </a:lnTo>
                    <a:lnTo>
                      <a:pt x="18" y="48"/>
                    </a:lnTo>
                    <a:lnTo>
                      <a:pt x="24" y="60"/>
                    </a:lnTo>
                    <a:lnTo>
                      <a:pt x="0" y="222"/>
                    </a:lnTo>
                    <a:close/>
                  </a:path>
                </a:pathLst>
              </a:custGeom>
              <a:solidFill>
                <a:schemeClr val="tx1"/>
              </a:solidFill>
              <a:ln w="9525">
                <a:noFill/>
                <a:round/>
                <a:headEnd/>
                <a:tailEnd/>
              </a:ln>
            </p:spPr>
            <p:txBody>
              <a:bodyPr>
                <a:prstTxWarp prst="textNoShape">
                  <a:avLst/>
                </a:prstTxWarp>
              </a:bodyPr>
              <a:lstStyle/>
              <a:p>
                <a:endParaRPr lang="en-US"/>
              </a:p>
            </p:txBody>
          </p:sp>
          <p:sp>
            <p:nvSpPr>
              <p:cNvPr id="25" name="Freeform 892"/>
              <p:cNvSpPr>
                <a:spLocks/>
              </p:cNvSpPr>
              <p:nvPr/>
            </p:nvSpPr>
            <p:spPr bwMode="auto">
              <a:xfrm>
                <a:off x="15592" y="11024"/>
                <a:ext cx="157" cy="48"/>
              </a:xfrm>
              <a:custGeom>
                <a:avLst/>
                <a:gdLst/>
                <a:ahLst/>
                <a:cxnLst>
                  <a:cxn ang="0">
                    <a:pos x="0" y="18"/>
                  </a:cxn>
                  <a:cxn ang="0">
                    <a:pos x="18" y="18"/>
                  </a:cxn>
                  <a:cxn ang="0">
                    <a:pos x="61" y="12"/>
                  </a:cxn>
                  <a:cxn ang="0">
                    <a:pos x="109" y="18"/>
                  </a:cxn>
                  <a:cxn ang="0">
                    <a:pos x="115" y="18"/>
                  </a:cxn>
                  <a:cxn ang="0">
                    <a:pos x="121" y="24"/>
                  </a:cxn>
                  <a:cxn ang="0">
                    <a:pos x="127" y="24"/>
                  </a:cxn>
                  <a:cxn ang="0">
                    <a:pos x="133" y="30"/>
                  </a:cxn>
                  <a:cxn ang="0">
                    <a:pos x="139" y="36"/>
                  </a:cxn>
                  <a:cxn ang="0">
                    <a:pos x="139" y="42"/>
                  </a:cxn>
                  <a:cxn ang="0">
                    <a:pos x="139" y="48"/>
                  </a:cxn>
                  <a:cxn ang="0">
                    <a:pos x="145" y="48"/>
                  </a:cxn>
                  <a:cxn ang="0">
                    <a:pos x="151" y="48"/>
                  </a:cxn>
                  <a:cxn ang="0">
                    <a:pos x="157" y="42"/>
                  </a:cxn>
                  <a:cxn ang="0">
                    <a:pos x="157" y="36"/>
                  </a:cxn>
                  <a:cxn ang="0">
                    <a:pos x="157" y="24"/>
                  </a:cxn>
                  <a:cxn ang="0">
                    <a:pos x="145" y="12"/>
                  </a:cxn>
                  <a:cxn ang="0">
                    <a:pos x="133" y="12"/>
                  </a:cxn>
                  <a:cxn ang="0">
                    <a:pos x="97" y="0"/>
                  </a:cxn>
                  <a:cxn ang="0">
                    <a:pos x="49" y="0"/>
                  </a:cxn>
                  <a:cxn ang="0">
                    <a:pos x="0" y="18"/>
                  </a:cxn>
                </a:cxnLst>
                <a:rect l="0" t="0" r="r" b="b"/>
                <a:pathLst>
                  <a:path w="157" h="48">
                    <a:moveTo>
                      <a:pt x="0" y="18"/>
                    </a:moveTo>
                    <a:lnTo>
                      <a:pt x="18" y="18"/>
                    </a:lnTo>
                    <a:lnTo>
                      <a:pt x="61" y="12"/>
                    </a:lnTo>
                    <a:lnTo>
                      <a:pt x="109" y="18"/>
                    </a:lnTo>
                    <a:lnTo>
                      <a:pt x="115" y="18"/>
                    </a:lnTo>
                    <a:lnTo>
                      <a:pt x="121" y="24"/>
                    </a:lnTo>
                    <a:lnTo>
                      <a:pt x="127" y="24"/>
                    </a:lnTo>
                    <a:lnTo>
                      <a:pt x="133" y="30"/>
                    </a:lnTo>
                    <a:lnTo>
                      <a:pt x="139" y="36"/>
                    </a:lnTo>
                    <a:lnTo>
                      <a:pt x="139" y="42"/>
                    </a:lnTo>
                    <a:lnTo>
                      <a:pt x="139" y="48"/>
                    </a:lnTo>
                    <a:lnTo>
                      <a:pt x="145" y="48"/>
                    </a:lnTo>
                    <a:lnTo>
                      <a:pt x="151" y="48"/>
                    </a:lnTo>
                    <a:lnTo>
                      <a:pt x="157" y="42"/>
                    </a:lnTo>
                    <a:lnTo>
                      <a:pt x="157" y="36"/>
                    </a:lnTo>
                    <a:lnTo>
                      <a:pt x="157" y="24"/>
                    </a:lnTo>
                    <a:lnTo>
                      <a:pt x="145" y="12"/>
                    </a:lnTo>
                    <a:lnTo>
                      <a:pt x="133" y="12"/>
                    </a:lnTo>
                    <a:lnTo>
                      <a:pt x="97" y="0"/>
                    </a:lnTo>
                    <a:lnTo>
                      <a:pt x="49" y="0"/>
                    </a:lnTo>
                    <a:lnTo>
                      <a:pt x="0" y="18"/>
                    </a:lnTo>
                    <a:close/>
                  </a:path>
                </a:pathLst>
              </a:custGeom>
              <a:solidFill>
                <a:schemeClr val="tx1"/>
              </a:solidFill>
              <a:ln w="9525">
                <a:noFill/>
                <a:round/>
                <a:headEnd/>
                <a:tailEnd/>
              </a:ln>
            </p:spPr>
            <p:txBody>
              <a:bodyPr>
                <a:prstTxWarp prst="textNoShape">
                  <a:avLst/>
                </a:prstTxWarp>
              </a:bodyPr>
              <a:lstStyle/>
              <a:p>
                <a:endParaRPr lang="en-US"/>
              </a:p>
            </p:txBody>
          </p:sp>
          <p:sp>
            <p:nvSpPr>
              <p:cNvPr id="26" name="Freeform 893"/>
              <p:cNvSpPr>
                <a:spLocks/>
              </p:cNvSpPr>
              <p:nvPr/>
            </p:nvSpPr>
            <p:spPr bwMode="auto">
              <a:xfrm>
                <a:off x="15689" y="11072"/>
                <a:ext cx="36" cy="1259"/>
              </a:xfrm>
              <a:custGeom>
                <a:avLst/>
                <a:gdLst/>
                <a:ahLst/>
                <a:cxnLst>
                  <a:cxn ang="0">
                    <a:pos x="0" y="1259"/>
                  </a:cxn>
                  <a:cxn ang="0">
                    <a:pos x="18" y="0"/>
                  </a:cxn>
                  <a:cxn ang="0">
                    <a:pos x="24" y="0"/>
                  </a:cxn>
                  <a:cxn ang="0">
                    <a:pos x="30" y="6"/>
                  </a:cxn>
                  <a:cxn ang="0">
                    <a:pos x="36" y="12"/>
                  </a:cxn>
                  <a:cxn ang="0">
                    <a:pos x="36" y="1259"/>
                  </a:cxn>
                  <a:cxn ang="0">
                    <a:pos x="0" y="1259"/>
                  </a:cxn>
                </a:cxnLst>
                <a:rect l="0" t="0" r="r" b="b"/>
                <a:pathLst>
                  <a:path w="36" h="1259">
                    <a:moveTo>
                      <a:pt x="0" y="1259"/>
                    </a:moveTo>
                    <a:lnTo>
                      <a:pt x="18" y="0"/>
                    </a:lnTo>
                    <a:lnTo>
                      <a:pt x="24" y="0"/>
                    </a:lnTo>
                    <a:lnTo>
                      <a:pt x="30" y="6"/>
                    </a:lnTo>
                    <a:lnTo>
                      <a:pt x="36" y="12"/>
                    </a:lnTo>
                    <a:lnTo>
                      <a:pt x="36" y="1259"/>
                    </a:lnTo>
                    <a:lnTo>
                      <a:pt x="0" y="1259"/>
                    </a:lnTo>
                    <a:close/>
                  </a:path>
                </a:pathLst>
              </a:custGeom>
              <a:solidFill>
                <a:schemeClr val="tx1"/>
              </a:solidFill>
              <a:ln w="9525">
                <a:noFill/>
                <a:round/>
                <a:headEnd/>
                <a:tailEnd/>
              </a:ln>
            </p:spPr>
            <p:txBody>
              <a:bodyPr>
                <a:prstTxWarp prst="textNoShape">
                  <a:avLst/>
                </a:prstTxWarp>
              </a:bodyPr>
              <a:lstStyle/>
              <a:p>
                <a:endParaRPr lang="en-US"/>
              </a:p>
            </p:txBody>
          </p:sp>
          <p:sp>
            <p:nvSpPr>
              <p:cNvPr id="27" name="Freeform 894"/>
              <p:cNvSpPr>
                <a:spLocks/>
              </p:cNvSpPr>
              <p:nvPr/>
            </p:nvSpPr>
            <p:spPr bwMode="auto">
              <a:xfrm>
                <a:off x="13978" y="11319"/>
                <a:ext cx="1145" cy="1006"/>
              </a:xfrm>
              <a:custGeom>
                <a:avLst/>
                <a:gdLst/>
                <a:ahLst/>
                <a:cxnLst>
                  <a:cxn ang="0">
                    <a:pos x="132" y="127"/>
                  </a:cxn>
                  <a:cxn ang="0">
                    <a:pos x="6" y="139"/>
                  </a:cxn>
                  <a:cxn ang="0">
                    <a:pos x="0" y="1006"/>
                  </a:cxn>
                  <a:cxn ang="0">
                    <a:pos x="1145" y="1006"/>
                  </a:cxn>
                  <a:cxn ang="0">
                    <a:pos x="1139" y="0"/>
                  </a:cxn>
                  <a:cxn ang="0">
                    <a:pos x="1054" y="12"/>
                  </a:cxn>
                  <a:cxn ang="0">
                    <a:pos x="1054" y="289"/>
                  </a:cxn>
                  <a:cxn ang="0">
                    <a:pos x="145" y="368"/>
                  </a:cxn>
                  <a:cxn ang="0">
                    <a:pos x="132" y="127"/>
                  </a:cxn>
                </a:cxnLst>
                <a:rect l="0" t="0" r="r" b="b"/>
                <a:pathLst>
                  <a:path w="1145" h="1006">
                    <a:moveTo>
                      <a:pt x="132" y="127"/>
                    </a:moveTo>
                    <a:lnTo>
                      <a:pt x="6" y="139"/>
                    </a:lnTo>
                    <a:lnTo>
                      <a:pt x="0" y="1006"/>
                    </a:lnTo>
                    <a:lnTo>
                      <a:pt x="1145" y="1006"/>
                    </a:lnTo>
                    <a:lnTo>
                      <a:pt x="1139" y="0"/>
                    </a:lnTo>
                    <a:lnTo>
                      <a:pt x="1054" y="12"/>
                    </a:lnTo>
                    <a:lnTo>
                      <a:pt x="1054" y="289"/>
                    </a:lnTo>
                    <a:lnTo>
                      <a:pt x="145" y="368"/>
                    </a:lnTo>
                    <a:lnTo>
                      <a:pt x="132" y="127"/>
                    </a:lnTo>
                    <a:close/>
                  </a:path>
                </a:pathLst>
              </a:custGeom>
              <a:solidFill>
                <a:schemeClr val="tx1"/>
              </a:solidFill>
              <a:ln w="9525">
                <a:noFill/>
                <a:round/>
                <a:headEnd/>
                <a:tailEnd/>
              </a:ln>
            </p:spPr>
            <p:txBody>
              <a:bodyPr>
                <a:prstTxWarp prst="textNoShape">
                  <a:avLst/>
                </a:prstTxWarp>
              </a:bodyPr>
              <a:lstStyle/>
              <a:p>
                <a:endParaRPr lang="en-US"/>
              </a:p>
            </p:txBody>
          </p:sp>
          <p:sp>
            <p:nvSpPr>
              <p:cNvPr id="28" name="Freeform 895"/>
              <p:cNvSpPr>
                <a:spLocks/>
              </p:cNvSpPr>
              <p:nvPr/>
            </p:nvSpPr>
            <p:spPr bwMode="auto">
              <a:xfrm>
                <a:off x="14460" y="11205"/>
                <a:ext cx="211" cy="391"/>
              </a:xfrm>
              <a:custGeom>
                <a:avLst/>
                <a:gdLst/>
                <a:ahLst/>
                <a:cxnLst>
                  <a:cxn ang="0">
                    <a:pos x="0" y="391"/>
                  </a:cxn>
                  <a:cxn ang="0">
                    <a:pos x="193" y="373"/>
                  </a:cxn>
                  <a:cxn ang="0">
                    <a:pos x="211" y="361"/>
                  </a:cxn>
                  <a:cxn ang="0">
                    <a:pos x="18" y="379"/>
                  </a:cxn>
                  <a:cxn ang="0">
                    <a:pos x="18" y="120"/>
                  </a:cxn>
                  <a:cxn ang="0">
                    <a:pos x="24" y="102"/>
                  </a:cxn>
                  <a:cxn ang="0">
                    <a:pos x="36" y="78"/>
                  </a:cxn>
                  <a:cxn ang="0">
                    <a:pos x="60" y="54"/>
                  </a:cxn>
                  <a:cxn ang="0">
                    <a:pos x="96" y="36"/>
                  </a:cxn>
                  <a:cxn ang="0">
                    <a:pos x="138" y="30"/>
                  </a:cxn>
                  <a:cxn ang="0">
                    <a:pos x="199" y="48"/>
                  </a:cxn>
                  <a:cxn ang="0">
                    <a:pos x="193" y="36"/>
                  </a:cxn>
                  <a:cxn ang="0">
                    <a:pos x="181" y="24"/>
                  </a:cxn>
                  <a:cxn ang="0">
                    <a:pos x="157" y="6"/>
                  </a:cxn>
                  <a:cxn ang="0">
                    <a:pos x="114" y="0"/>
                  </a:cxn>
                  <a:cxn ang="0">
                    <a:pos x="60" y="18"/>
                  </a:cxn>
                  <a:cxn ang="0">
                    <a:pos x="48" y="24"/>
                  </a:cxn>
                  <a:cxn ang="0">
                    <a:pos x="42" y="36"/>
                  </a:cxn>
                  <a:cxn ang="0">
                    <a:pos x="30" y="48"/>
                  </a:cxn>
                  <a:cxn ang="0">
                    <a:pos x="18" y="60"/>
                  </a:cxn>
                  <a:cxn ang="0">
                    <a:pos x="12" y="78"/>
                  </a:cxn>
                  <a:cxn ang="0">
                    <a:pos x="6" y="96"/>
                  </a:cxn>
                  <a:cxn ang="0">
                    <a:pos x="6" y="108"/>
                  </a:cxn>
                  <a:cxn ang="0">
                    <a:pos x="0" y="247"/>
                  </a:cxn>
                  <a:cxn ang="0">
                    <a:pos x="0" y="391"/>
                  </a:cxn>
                </a:cxnLst>
                <a:rect l="0" t="0" r="r" b="b"/>
                <a:pathLst>
                  <a:path w="211" h="391">
                    <a:moveTo>
                      <a:pt x="0" y="391"/>
                    </a:moveTo>
                    <a:lnTo>
                      <a:pt x="193" y="373"/>
                    </a:lnTo>
                    <a:lnTo>
                      <a:pt x="211" y="361"/>
                    </a:lnTo>
                    <a:lnTo>
                      <a:pt x="18" y="379"/>
                    </a:lnTo>
                    <a:lnTo>
                      <a:pt x="18" y="120"/>
                    </a:lnTo>
                    <a:lnTo>
                      <a:pt x="24" y="102"/>
                    </a:lnTo>
                    <a:lnTo>
                      <a:pt x="36" y="78"/>
                    </a:lnTo>
                    <a:lnTo>
                      <a:pt x="60" y="54"/>
                    </a:lnTo>
                    <a:lnTo>
                      <a:pt x="96" y="36"/>
                    </a:lnTo>
                    <a:lnTo>
                      <a:pt x="138" y="30"/>
                    </a:lnTo>
                    <a:lnTo>
                      <a:pt x="199" y="48"/>
                    </a:lnTo>
                    <a:lnTo>
                      <a:pt x="193" y="36"/>
                    </a:lnTo>
                    <a:lnTo>
                      <a:pt x="181" y="24"/>
                    </a:lnTo>
                    <a:lnTo>
                      <a:pt x="157" y="6"/>
                    </a:lnTo>
                    <a:lnTo>
                      <a:pt x="114" y="0"/>
                    </a:lnTo>
                    <a:lnTo>
                      <a:pt x="60" y="18"/>
                    </a:lnTo>
                    <a:lnTo>
                      <a:pt x="48" y="24"/>
                    </a:lnTo>
                    <a:lnTo>
                      <a:pt x="42" y="36"/>
                    </a:lnTo>
                    <a:lnTo>
                      <a:pt x="30" y="48"/>
                    </a:lnTo>
                    <a:lnTo>
                      <a:pt x="18" y="60"/>
                    </a:lnTo>
                    <a:lnTo>
                      <a:pt x="12" y="78"/>
                    </a:lnTo>
                    <a:lnTo>
                      <a:pt x="6" y="96"/>
                    </a:lnTo>
                    <a:lnTo>
                      <a:pt x="6" y="108"/>
                    </a:lnTo>
                    <a:lnTo>
                      <a:pt x="0" y="247"/>
                    </a:lnTo>
                    <a:lnTo>
                      <a:pt x="0" y="391"/>
                    </a:lnTo>
                    <a:close/>
                  </a:path>
                </a:pathLst>
              </a:custGeom>
              <a:solidFill>
                <a:schemeClr val="tx1"/>
              </a:solidFill>
              <a:ln w="9525">
                <a:noFill/>
                <a:round/>
                <a:headEnd/>
                <a:tailEnd/>
              </a:ln>
            </p:spPr>
            <p:txBody>
              <a:bodyPr>
                <a:prstTxWarp prst="textNoShape">
                  <a:avLst/>
                </a:prstTxWarp>
              </a:bodyPr>
              <a:lstStyle/>
              <a:p>
                <a:endParaRPr lang="en-US"/>
              </a:p>
            </p:txBody>
          </p:sp>
          <p:sp>
            <p:nvSpPr>
              <p:cNvPr id="29" name="Freeform 896"/>
              <p:cNvSpPr>
                <a:spLocks/>
              </p:cNvSpPr>
              <p:nvPr/>
            </p:nvSpPr>
            <p:spPr bwMode="auto">
              <a:xfrm>
                <a:off x="14743" y="11181"/>
                <a:ext cx="211" cy="391"/>
              </a:xfrm>
              <a:custGeom>
                <a:avLst/>
                <a:gdLst/>
                <a:ahLst/>
                <a:cxnLst>
                  <a:cxn ang="0">
                    <a:pos x="0" y="391"/>
                  </a:cxn>
                  <a:cxn ang="0">
                    <a:pos x="193" y="367"/>
                  </a:cxn>
                  <a:cxn ang="0">
                    <a:pos x="211" y="355"/>
                  </a:cxn>
                  <a:cxn ang="0">
                    <a:pos x="18" y="379"/>
                  </a:cxn>
                  <a:cxn ang="0">
                    <a:pos x="18" y="114"/>
                  </a:cxn>
                  <a:cxn ang="0">
                    <a:pos x="24" y="96"/>
                  </a:cxn>
                  <a:cxn ang="0">
                    <a:pos x="36" y="72"/>
                  </a:cxn>
                  <a:cxn ang="0">
                    <a:pos x="60" y="48"/>
                  </a:cxn>
                  <a:cxn ang="0">
                    <a:pos x="96" y="30"/>
                  </a:cxn>
                  <a:cxn ang="0">
                    <a:pos x="139" y="24"/>
                  </a:cxn>
                  <a:cxn ang="0">
                    <a:pos x="199" y="42"/>
                  </a:cxn>
                  <a:cxn ang="0">
                    <a:pos x="193" y="30"/>
                  </a:cxn>
                  <a:cxn ang="0">
                    <a:pos x="181" y="18"/>
                  </a:cxn>
                  <a:cxn ang="0">
                    <a:pos x="157" y="6"/>
                  </a:cxn>
                  <a:cxn ang="0">
                    <a:pos x="114" y="0"/>
                  </a:cxn>
                  <a:cxn ang="0">
                    <a:pos x="60" y="12"/>
                  </a:cxn>
                  <a:cxn ang="0">
                    <a:pos x="54" y="12"/>
                  </a:cxn>
                  <a:cxn ang="0">
                    <a:pos x="48" y="18"/>
                  </a:cxn>
                  <a:cxn ang="0">
                    <a:pos x="42" y="30"/>
                  </a:cxn>
                  <a:cxn ang="0">
                    <a:pos x="30" y="42"/>
                  </a:cxn>
                  <a:cxn ang="0">
                    <a:pos x="18" y="54"/>
                  </a:cxn>
                  <a:cxn ang="0">
                    <a:pos x="12" y="72"/>
                  </a:cxn>
                  <a:cxn ang="0">
                    <a:pos x="6" y="90"/>
                  </a:cxn>
                  <a:cxn ang="0">
                    <a:pos x="6" y="102"/>
                  </a:cxn>
                  <a:cxn ang="0">
                    <a:pos x="0" y="240"/>
                  </a:cxn>
                  <a:cxn ang="0">
                    <a:pos x="0" y="391"/>
                  </a:cxn>
                </a:cxnLst>
                <a:rect l="0" t="0" r="r" b="b"/>
                <a:pathLst>
                  <a:path w="211" h="391">
                    <a:moveTo>
                      <a:pt x="0" y="391"/>
                    </a:moveTo>
                    <a:lnTo>
                      <a:pt x="193" y="367"/>
                    </a:lnTo>
                    <a:lnTo>
                      <a:pt x="211" y="355"/>
                    </a:lnTo>
                    <a:lnTo>
                      <a:pt x="18" y="379"/>
                    </a:lnTo>
                    <a:lnTo>
                      <a:pt x="18" y="114"/>
                    </a:lnTo>
                    <a:lnTo>
                      <a:pt x="24" y="96"/>
                    </a:lnTo>
                    <a:lnTo>
                      <a:pt x="36" y="72"/>
                    </a:lnTo>
                    <a:lnTo>
                      <a:pt x="60" y="48"/>
                    </a:lnTo>
                    <a:lnTo>
                      <a:pt x="96" y="30"/>
                    </a:lnTo>
                    <a:lnTo>
                      <a:pt x="139" y="24"/>
                    </a:lnTo>
                    <a:lnTo>
                      <a:pt x="199" y="42"/>
                    </a:lnTo>
                    <a:lnTo>
                      <a:pt x="193" y="30"/>
                    </a:lnTo>
                    <a:lnTo>
                      <a:pt x="181" y="18"/>
                    </a:lnTo>
                    <a:lnTo>
                      <a:pt x="157" y="6"/>
                    </a:lnTo>
                    <a:lnTo>
                      <a:pt x="114" y="0"/>
                    </a:lnTo>
                    <a:lnTo>
                      <a:pt x="60" y="12"/>
                    </a:lnTo>
                    <a:lnTo>
                      <a:pt x="54" y="12"/>
                    </a:lnTo>
                    <a:lnTo>
                      <a:pt x="48" y="18"/>
                    </a:lnTo>
                    <a:lnTo>
                      <a:pt x="42" y="30"/>
                    </a:lnTo>
                    <a:lnTo>
                      <a:pt x="30" y="42"/>
                    </a:lnTo>
                    <a:lnTo>
                      <a:pt x="18" y="54"/>
                    </a:lnTo>
                    <a:lnTo>
                      <a:pt x="12" y="72"/>
                    </a:lnTo>
                    <a:lnTo>
                      <a:pt x="6" y="90"/>
                    </a:lnTo>
                    <a:lnTo>
                      <a:pt x="6" y="102"/>
                    </a:lnTo>
                    <a:lnTo>
                      <a:pt x="0" y="240"/>
                    </a:lnTo>
                    <a:lnTo>
                      <a:pt x="0" y="391"/>
                    </a:lnTo>
                    <a:close/>
                  </a:path>
                </a:pathLst>
              </a:custGeom>
              <a:solidFill>
                <a:schemeClr val="tx1"/>
              </a:solidFill>
              <a:ln w="9525">
                <a:noFill/>
                <a:round/>
                <a:headEnd/>
                <a:tailEnd/>
              </a:ln>
            </p:spPr>
            <p:txBody>
              <a:bodyPr>
                <a:prstTxWarp prst="textNoShape">
                  <a:avLst/>
                </a:prstTxWarp>
              </a:bodyPr>
              <a:lstStyle/>
              <a:p>
                <a:endParaRPr lang="en-US"/>
              </a:p>
            </p:txBody>
          </p:sp>
          <p:sp>
            <p:nvSpPr>
              <p:cNvPr id="30" name="Freeform 897"/>
              <p:cNvSpPr>
                <a:spLocks/>
              </p:cNvSpPr>
              <p:nvPr/>
            </p:nvSpPr>
            <p:spPr bwMode="auto">
              <a:xfrm>
                <a:off x="15351" y="11259"/>
                <a:ext cx="49" cy="428"/>
              </a:xfrm>
              <a:custGeom>
                <a:avLst/>
                <a:gdLst/>
                <a:ahLst/>
                <a:cxnLst>
                  <a:cxn ang="0">
                    <a:pos x="43" y="415"/>
                  </a:cxn>
                  <a:cxn ang="0">
                    <a:pos x="43" y="175"/>
                  </a:cxn>
                  <a:cxn ang="0">
                    <a:pos x="43" y="108"/>
                  </a:cxn>
                  <a:cxn ang="0">
                    <a:pos x="31" y="60"/>
                  </a:cxn>
                  <a:cxn ang="0">
                    <a:pos x="19" y="36"/>
                  </a:cxn>
                  <a:cxn ang="0">
                    <a:pos x="12" y="18"/>
                  </a:cxn>
                  <a:cxn ang="0">
                    <a:pos x="0" y="12"/>
                  </a:cxn>
                  <a:cxn ang="0">
                    <a:pos x="0" y="0"/>
                  </a:cxn>
                  <a:cxn ang="0">
                    <a:pos x="12" y="6"/>
                  </a:cxn>
                  <a:cxn ang="0">
                    <a:pos x="25" y="18"/>
                  </a:cxn>
                  <a:cxn ang="0">
                    <a:pos x="37" y="42"/>
                  </a:cxn>
                  <a:cxn ang="0">
                    <a:pos x="43" y="90"/>
                  </a:cxn>
                  <a:cxn ang="0">
                    <a:pos x="49" y="150"/>
                  </a:cxn>
                  <a:cxn ang="0">
                    <a:pos x="49" y="428"/>
                  </a:cxn>
                  <a:cxn ang="0">
                    <a:pos x="6" y="391"/>
                  </a:cxn>
                  <a:cxn ang="0">
                    <a:pos x="6" y="373"/>
                  </a:cxn>
                  <a:cxn ang="0">
                    <a:pos x="43" y="415"/>
                  </a:cxn>
                </a:cxnLst>
                <a:rect l="0" t="0" r="r" b="b"/>
                <a:pathLst>
                  <a:path w="49" h="428">
                    <a:moveTo>
                      <a:pt x="43" y="415"/>
                    </a:moveTo>
                    <a:lnTo>
                      <a:pt x="43" y="175"/>
                    </a:lnTo>
                    <a:lnTo>
                      <a:pt x="43" y="108"/>
                    </a:lnTo>
                    <a:lnTo>
                      <a:pt x="31" y="60"/>
                    </a:lnTo>
                    <a:lnTo>
                      <a:pt x="19" y="36"/>
                    </a:lnTo>
                    <a:lnTo>
                      <a:pt x="12" y="18"/>
                    </a:lnTo>
                    <a:lnTo>
                      <a:pt x="0" y="12"/>
                    </a:lnTo>
                    <a:lnTo>
                      <a:pt x="0" y="0"/>
                    </a:lnTo>
                    <a:lnTo>
                      <a:pt x="12" y="6"/>
                    </a:lnTo>
                    <a:lnTo>
                      <a:pt x="25" y="18"/>
                    </a:lnTo>
                    <a:lnTo>
                      <a:pt x="37" y="42"/>
                    </a:lnTo>
                    <a:lnTo>
                      <a:pt x="43" y="90"/>
                    </a:lnTo>
                    <a:lnTo>
                      <a:pt x="49" y="150"/>
                    </a:lnTo>
                    <a:lnTo>
                      <a:pt x="49" y="428"/>
                    </a:lnTo>
                    <a:lnTo>
                      <a:pt x="6" y="391"/>
                    </a:lnTo>
                    <a:lnTo>
                      <a:pt x="6" y="373"/>
                    </a:lnTo>
                    <a:lnTo>
                      <a:pt x="43" y="415"/>
                    </a:lnTo>
                    <a:close/>
                  </a:path>
                </a:pathLst>
              </a:custGeom>
              <a:solidFill>
                <a:schemeClr val="tx1"/>
              </a:solidFill>
              <a:ln w="9525">
                <a:noFill/>
                <a:round/>
                <a:headEnd/>
                <a:tailEnd/>
              </a:ln>
            </p:spPr>
            <p:txBody>
              <a:bodyPr>
                <a:prstTxWarp prst="textNoShape">
                  <a:avLst/>
                </a:prstTxWarp>
              </a:bodyPr>
              <a:lstStyle/>
              <a:p>
                <a:endParaRPr lang="en-US"/>
              </a:p>
            </p:txBody>
          </p:sp>
          <p:sp>
            <p:nvSpPr>
              <p:cNvPr id="31" name="Freeform 898"/>
              <p:cNvSpPr>
                <a:spLocks/>
              </p:cNvSpPr>
              <p:nvPr/>
            </p:nvSpPr>
            <p:spPr bwMode="auto">
              <a:xfrm>
                <a:off x="15430" y="11337"/>
                <a:ext cx="48" cy="434"/>
              </a:xfrm>
              <a:custGeom>
                <a:avLst/>
                <a:gdLst/>
                <a:ahLst/>
                <a:cxnLst>
                  <a:cxn ang="0">
                    <a:pos x="42" y="416"/>
                  </a:cxn>
                  <a:cxn ang="0">
                    <a:pos x="48" y="175"/>
                  </a:cxn>
                  <a:cxn ang="0">
                    <a:pos x="42" y="109"/>
                  </a:cxn>
                  <a:cxn ang="0">
                    <a:pos x="36" y="66"/>
                  </a:cxn>
                  <a:cxn ang="0">
                    <a:pos x="24" y="36"/>
                  </a:cxn>
                  <a:cxn ang="0">
                    <a:pos x="12" y="24"/>
                  </a:cxn>
                  <a:cxn ang="0">
                    <a:pos x="0" y="18"/>
                  </a:cxn>
                  <a:cxn ang="0">
                    <a:pos x="0" y="0"/>
                  </a:cxn>
                  <a:cxn ang="0">
                    <a:pos x="6" y="0"/>
                  </a:cxn>
                  <a:cxn ang="0">
                    <a:pos x="12" y="6"/>
                  </a:cxn>
                  <a:cxn ang="0">
                    <a:pos x="24" y="18"/>
                  </a:cxn>
                  <a:cxn ang="0">
                    <a:pos x="36" y="48"/>
                  </a:cxn>
                  <a:cxn ang="0">
                    <a:pos x="48" y="91"/>
                  </a:cxn>
                  <a:cxn ang="0">
                    <a:pos x="48" y="157"/>
                  </a:cxn>
                  <a:cxn ang="0">
                    <a:pos x="48" y="434"/>
                  </a:cxn>
                  <a:cxn ang="0">
                    <a:pos x="12" y="398"/>
                  </a:cxn>
                  <a:cxn ang="0">
                    <a:pos x="6" y="380"/>
                  </a:cxn>
                  <a:cxn ang="0">
                    <a:pos x="42" y="416"/>
                  </a:cxn>
                </a:cxnLst>
                <a:rect l="0" t="0" r="r" b="b"/>
                <a:pathLst>
                  <a:path w="48" h="434">
                    <a:moveTo>
                      <a:pt x="42" y="416"/>
                    </a:moveTo>
                    <a:lnTo>
                      <a:pt x="48" y="175"/>
                    </a:lnTo>
                    <a:lnTo>
                      <a:pt x="42" y="109"/>
                    </a:lnTo>
                    <a:lnTo>
                      <a:pt x="36" y="66"/>
                    </a:lnTo>
                    <a:lnTo>
                      <a:pt x="24" y="36"/>
                    </a:lnTo>
                    <a:lnTo>
                      <a:pt x="12" y="24"/>
                    </a:lnTo>
                    <a:lnTo>
                      <a:pt x="0" y="18"/>
                    </a:lnTo>
                    <a:lnTo>
                      <a:pt x="0" y="0"/>
                    </a:lnTo>
                    <a:lnTo>
                      <a:pt x="6" y="0"/>
                    </a:lnTo>
                    <a:lnTo>
                      <a:pt x="12" y="6"/>
                    </a:lnTo>
                    <a:lnTo>
                      <a:pt x="24" y="18"/>
                    </a:lnTo>
                    <a:lnTo>
                      <a:pt x="36" y="48"/>
                    </a:lnTo>
                    <a:lnTo>
                      <a:pt x="48" y="91"/>
                    </a:lnTo>
                    <a:lnTo>
                      <a:pt x="48" y="157"/>
                    </a:lnTo>
                    <a:lnTo>
                      <a:pt x="48" y="434"/>
                    </a:lnTo>
                    <a:lnTo>
                      <a:pt x="12" y="398"/>
                    </a:lnTo>
                    <a:lnTo>
                      <a:pt x="6" y="380"/>
                    </a:lnTo>
                    <a:lnTo>
                      <a:pt x="42" y="416"/>
                    </a:lnTo>
                    <a:close/>
                  </a:path>
                </a:pathLst>
              </a:custGeom>
              <a:solidFill>
                <a:schemeClr val="tx1"/>
              </a:solidFill>
              <a:ln w="9525">
                <a:noFill/>
                <a:round/>
                <a:headEnd/>
                <a:tailEnd/>
              </a:ln>
            </p:spPr>
            <p:txBody>
              <a:bodyPr>
                <a:prstTxWarp prst="textNoShape">
                  <a:avLst/>
                </a:prstTxWarp>
              </a:bodyPr>
              <a:lstStyle/>
              <a:p>
                <a:endParaRPr lang="en-US"/>
              </a:p>
            </p:txBody>
          </p:sp>
          <p:sp>
            <p:nvSpPr>
              <p:cNvPr id="32" name="Freeform 899"/>
              <p:cNvSpPr>
                <a:spLocks/>
              </p:cNvSpPr>
              <p:nvPr/>
            </p:nvSpPr>
            <p:spPr bwMode="auto">
              <a:xfrm>
                <a:off x="15502" y="11403"/>
                <a:ext cx="48" cy="434"/>
              </a:xfrm>
              <a:custGeom>
                <a:avLst/>
                <a:gdLst/>
                <a:ahLst/>
                <a:cxnLst>
                  <a:cxn ang="0">
                    <a:pos x="42" y="416"/>
                  </a:cxn>
                  <a:cxn ang="0">
                    <a:pos x="42" y="175"/>
                  </a:cxn>
                  <a:cxn ang="0">
                    <a:pos x="42" y="109"/>
                  </a:cxn>
                  <a:cxn ang="0">
                    <a:pos x="30" y="67"/>
                  </a:cxn>
                  <a:cxn ang="0">
                    <a:pos x="18" y="37"/>
                  </a:cxn>
                  <a:cxn ang="0">
                    <a:pos x="12" y="25"/>
                  </a:cxn>
                  <a:cxn ang="0">
                    <a:pos x="0" y="18"/>
                  </a:cxn>
                  <a:cxn ang="0">
                    <a:pos x="0" y="0"/>
                  </a:cxn>
                  <a:cxn ang="0">
                    <a:pos x="12" y="6"/>
                  </a:cxn>
                  <a:cxn ang="0">
                    <a:pos x="24" y="25"/>
                  </a:cxn>
                  <a:cxn ang="0">
                    <a:pos x="36" y="49"/>
                  </a:cxn>
                  <a:cxn ang="0">
                    <a:pos x="42" y="91"/>
                  </a:cxn>
                  <a:cxn ang="0">
                    <a:pos x="48" y="157"/>
                  </a:cxn>
                  <a:cxn ang="0">
                    <a:pos x="48" y="434"/>
                  </a:cxn>
                  <a:cxn ang="0">
                    <a:pos x="6" y="398"/>
                  </a:cxn>
                  <a:cxn ang="0">
                    <a:pos x="6" y="380"/>
                  </a:cxn>
                  <a:cxn ang="0">
                    <a:pos x="42" y="416"/>
                  </a:cxn>
                </a:cxnLst>
                <a:rect l="0" t="0" r="r" b="b"/>
                <a:pathLst>
                  <a:path w="48" h="434">
                    <a:moveTo>
                      <a:pt x="42" y="416"/>
                    </a:moveTo>
                    <a:lnTo>
                      <a:pt x="42" y="175"/>
                    </a:lnTo>
                    <a:lnTo>
                      <a:pt x="42" y="109"/>
                    </a:lnTo>
                    <a:lnTo>
                      <a:pt x="30" y="67"/>
                    </a:lnTo>
                    <a:lnTo>
                      <a:pt x="18" y="37"/>
                    </a:lnTo>
                    <a:lnTo>
                      <a:pt x="12" y="25"/>
                    </a:lnTo>
                    <a:lnTo>
                      <a:pt x="0" y="18"/>
                    </a:lnTo>
                    <a:lnTo>
                      <a:pt x="0" y="0"/>
                    </a:lnTo>
                    <a:lnTo>
                      <a:pt x="12" y="6"/>
                    </a:lnTo>
                    <a:lnTo>
                      <a:pt x="24" y="25"/>
                    </a:lnTo>
                    <a:lnTo>
                      <a:pt x="36" y="49"/>
                    </a:lnTo>
                    <a:lnTo>
                      <a:pt x="42" y="91"/>
                    </a:lnTo>
                    <a:lnTo>
                      <a:pt x="48" y="157"/>
                    </a:lnTo>
                    <a:lnTo>
                      <a:pt x="48" y="434"/>
                    </a:lnTo>
                    <a:lnTo>
                      <a:pt x="6" y="398"/>
                    </a:lnTo>
                    <a:lnTo>
                      <a:pt x="6" y="380"/>
                    </a:lnTo>
                    <a:lnTo>
                      <a:pt x="42" y="416"/>
                    </a:lnTo>
                    <a:close/>
                  </a:path>
                </a:pathLst>
              </a:custGeom>
              <a:solidFill>
                <a:schemeClr val="tx1"/>
              </a:solidFill>
              <a:ln w="9525">
                <a:noFill/>
                <a:round/>
                <a:headEnd/>
                <a:tailEnd/>
              </a:ln>
            </p:spPr>
            <p:txBody>
              <a:bodyPr>
                <a:prstTxWarp prst="textNoShape">
                  <a:avLst/>
                </a:prstTxWarp>
              </a:bodyPr>
              <a:lstStyle/>
              <a:p>
                <a:endParaRPr lang="en-US"/>
              </a:p>
            </p:txBody>
          </p:sp>
          <p:sp>
            <p:nvSpPr>
              <p:cNvPr id="33" name="Freeform 900"/>
              <p:cNvSpPr>
                <a:spLocks/>
              </p:cNvSpPr>
              <p:nvPr/>
            </p:nvSpPr>
            <p:spPr bwMode="auto">
              <a:xfrm>
                <a:off x="13008" y="12229"/>
                <a:ext cx="3458" cy="313"/>
              </a:xfrm>
              <a:custGeom>
                <a:avLst/>
                <a:gdLst/>
                <a:ahLst/>
                <a:cxnLst>
                  <a:cxn ang="0">
                    <a:pos x="0" y="313"/>
                  </a:cxn>
                  <a:cxn ang="0">
                    <a:pos x="18" y="307"/>
                  </a:cxn>
                  <a:cxn ang="0">
                    <a:pos x="66" y="289"/>
                  </a:cxn>
                  <a:cxn ang="0">
                    <a:pos x="139" y="265"/>
                  </a:cxn>
                  <a:cxn ang="0">
                    <a:pos x="235" y="235"/>
                  </a:cxn>
                  <a:cxn ang="0">
                    <a:pos x="362" y="192"/>
                  </a:cxn>
                  <a:cxn ang="0">
                    <a:pos x="506" y="156"/>
                  </a:cxn>
                  <a:cxn ang="0">
                    <a:pos x="675" y="120"/>
                  </a:cxn>
                  <a:cxn ang="0">
                    <a:pos x="855" y="78"/>
                  </a:cxn>
                  <a:cxn ang="0">
                    <a:pos x="1060" y="48"/>
                  </a:cxn>
                  <a:cxn ang="0">
                    <a:pos x="1271" y="24"/>
                  </a:cxn>
                  <a:cxn ang="0">
                    <a:pos x="1500" y="6"/>
                  </a:cxn>
                  <a:cxn ang="0">
                    <a:pos x="1735" y="0"/>
                  </a:cxn>
                  <a:cxn ang="0">
                    <a:pos x="1976" y="6"/>
                  </a:cxn>
                  <a:cxn ang="0">
                    <a:pos x="2199" y="24"/>
                  </a:cxn>
                  <a:cxn ang="0">
                    <a:pos x="2416" y="48"/>
                  </a:cxn>
                  <a:cxn ang="0">
                    <a:pos x="2615" y="78"/>
                  </a:cxn>
                  <a:cxn ang="0">
                    <a:pos x="2795" y="120"/>
                  </a:cxn>
                  <a:cxn ang="0">
                    <a:pos x="2958" y="156"/>
                  </a:cxn>
                  <a:cxn ang="0">
                    <a:pos x="3102" y="192"/>
                  </a:cxn>
                  <a:cxn ang="0">
                    <a:pos x="3223" y="235"/>
                  </a:cxn>
                  <a:cxn ang="0">
                    <a:pos x="3325" y="265"/>
                  </a:cxn>
                  <a:cxn ang="0">
                    <a:pos x="3398" y="289"/>
                  </a:cxn>
                  <a:cxn ang="0">
                    <a:pos x="3440" y="307"/>
                  </a:cxn>
                  <a:cxn ang="0">
                    <a:pos x="3458" y="313"/>
                  </a:cxn>
                  <a:cxn ang="0">
                    <a:pos x="3440" y="307"/>
                  </a:cxn>
                  <a:cxn ang="0">
                    <a:pos x="3386" y="295"/>
                  </a:cxn>
                  <a:cxn ang="0">
                    <a:pos x="3295" y="277"/>
                  </a:cxn>
                  <a:cxn ang="0">
                    <a:pos x="3181" y="253"/>
                  </a:cxn>
                  <a:cxn ang="0">
                    <a:pos x="3036" y="229"/>
                  </a:cxn>
                  <a:cxn ang="0">
                    <a:pos x="2874" y="198"/>
                  </a:cxn>
                  <a:cxn ang="0">
                    <a:pos x="2681" y="174"/>
                  </a:cxn>
                  <a:cxn ang="0">
                    <a:pos x="2470" y="150"/>
                  </a:cxn>
                  <a:cxn ang="0">
                    <a:pos x="2241" y="132"/>
                  </a:cxn>
                  <a:cxn ang="0">
                    <a:pos x="1994" y="120"/>
                  </a:cxn>
                  <a:cxn ang="0">
                    <a:pos x="1735" y="114"/>
                  </a:cxn>
                  <a:cxn ang="0">
                    <a:pos x="1530" y="114"/>
                  </a:cxn>
                  <a:cxn ang="0">
                    <a:pos x="1319" y="126"/>
                  </a:cxn>
                  <a:cxn ang="0">
                    <a:pos x="1115" y="144"/>
                  </a:cxn>
                  <a:cxn ang="0">
                    <a:pos x="922" y="162"/>
                  </a:cxn>
                  <a:cxn ang="0">
                    <a:pos x="735" y="186"/>
                  </a:cxn>
                  <a:cxn ang="0">
                    <a:pos x="560" y="211"/>
                  </a:cxn>
                  <a:cxn ang="0">
                    <a:pos x="404" y="235"/>
                  </a:cxn>
                  <a:cxn ang="0">
                    <a:pos x="265" y="259"/>
                  </a:cxn>
                  <a:cxn ang="0">
                    <a:pos x="157" y="283"/>
                  </a:cxn>
                  <a:cxn ang="0">
                    <a:pos x="72" y="301"/>
                  </a:cxn>
                  <a:cxn ang="0">
                    <a:pos x="18" y="307"/>
                  </a:cxn>
                  <a:cxn ang="0">
                    <a:pos x="0" y="313"/>
                  </a:cxn>
                </a:cxnLst>
                <a:rect l="0" t="0" r="r" b="b"/>
                <a:pathLst>
                  <a:path w="3458" h="313">
                    <a:moveTo>
                      <a:pt x="0" y="313"/>
                    </a:moveTo>
                    <a:lnTo>
                      <a:pt x="18" y="307"/>
                    </a:lnTo>
                    <a:lnTo>
                      <a:pt x="66" y="289"/>
                    </a:lnTo>
                    <a:lnTo>
                      <a:pt x="139" y="265"/>
                    </a:lnTo>
                    <a:lnTo>
                      <a:pt x="235" y="235"/>
                    </a:lnTo>
                    <a:lnTo>
                      <a:pt x="362" y="192"/>
                    </a:lnTo>
                    <a:lnTo>
                      <a:pt x="506" y="156"/>
                    </a:lnTo>
                    <a:lnTo>
                      <a:pt x="675" y="120"/>
                    </a:lnTo>
                    <a:lnTo>
                      <a:pt x="855" y="78"/>
                    </a:lnTo>
                    <a:lnTo>
                      <a:pt x="1060" y="48"/>
                    </a:lnTo>
                    <a:lnTo>
                      <a:pt x="1271" y="24"/>
                    </a:lnTo>
                    <a:lnTo>
                      <a:pt x="1500" y="6"/>
                    </a:lnTo>
                    <a:lnTo>
                      <a:pt x="1735" y="0"/>
                    </a:lnTo>
                    <a:lnTo>
                      <a:pt x="1976" y="6"/>
                    </a:lnTo>
                    <a:lnTo>
                      <a:pt x="2199" y="24"/>
                    </a:lnTo>
                    <a:lnTo>
                      <a:pt x="2416" y="48"/>
                    </a:lnTo>
                    <a:lnTo>
                      <a:pt x="2615" y="78"/>
                    </a:lnTo>
                    <a:lnTo>
                      <a:pt x="2795" y="120"/>
                    </a:lnTo>
                    <a:lnTo>
                      <a:pt x="2958" y="156"/>
                    </a:lnTo>
                    <a:lnTo>
                      <a:pt x="3102" y="192"/>
                    </a:lnTo>
                    <a:lnTo>
                      <a:pt x="3223" y="235"/>
                    </a:lnTo>
                    <a:lnTo>
                      <a:pt x="3325" y="265"/>
                    </a:lnTo>
                    <a:lnTo>
                      <a:pt x="3398" y="289"/>
                    </a:lnTo>
                    <a:lnTo>
                      <a:pt x="3440" y="307"/>
                    </a:lnTo>
                    <a:lnTo>
                      <a:pt x="3458" y="313"/>
                    </a:lnTo>
                    <a:lnTo>
                      <a:pt x="3440" y="307"/>
                    </a:lnTo>
                    <a:lnTo>
                      <a:pt x="3386" y="295"/>
                    </a:lnTo>
                    <a:lnTo>
                      <a:pt x="3295" y="277"/>
                    </a:lnTo>
                    <a:lnTo>
                      <a:pt x="3181" y="253"/>
                    </a:lnTo>
                    <a:lnTo>
                      <a:pt x="3036" y="229"/>
                    </a:lnTo>
                    <a:lnTo>
                      <a:pt x="2874" y="198"/>
                    </a:lnTo>
                    <a:lnTo>
                      <a:pt x="2681" y="174"/>
                    </a:lnTo>
                    <a:lnTo>
                      <a:pt x="2470" y="150"/>
                    </a:lnTo>
                    <a:lnTo>
                      <a:pt x="2241" y="132"/>
                    </a:lnTo>
                    <a:lnTo>
                      <a:pt x="1994" y="120"/>
                    </a:lnTo>
                    <a:lnTo>
                      <a:pt x="1735" y="114"/>
                    </a:lnTo>
                    <a:lnTo>
                      <a:pt x="1530" y="114"/>
                    </a:lnTo>
                    <a:lnTo>
                      <a:pt x="1319" y="126"/>
                    </a:lnTo>
                    <a:lnTo>
                      <a:pt x="1115" y="144"/>
                    </a:lnTo>
                    <a:lnTo>
                      <a:pt x="922" y="162"/>
                    </a:lnTo>
                    <a:lnTo>
                      <a:pt x="735" y="186"/>
                    </a:lnTo>
                    <a:lnTo>
                      <a:pt x="560" y="211"/>
                    </a:lnTo>
                    <a:lnTo>
                      <a:pt x="404" y="235"/>
                    </a:lnTo>
                    <a:lnTo>
                      <a:pt x="265" y="259"/>
                    </a:lnTo>
                    <a:lnTo>
                      <a:pt x="157" y="283"/>
                    </a:lnTo>
                    <a:lnTo>
                      <a:pt x="72" y="301"/>
                    </a:lnTo>
                    <a:lnTo>
                      <a:pt x="18" y="307"/>
                    </a:lnTo>
                    <a:lnTo>
                      <a:pt x="0" y="313"/>
                    </a:lnTo>
                    <a:close/>
                  </a:path>
                </a:pathLst>
              </a:custGeom>
              <a:solidFill>
                <a:schemeClr val="tx1"/>
              </a:solidFill>
              <a:ln w="9525">
                <a:noFill/>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91187"/>
            <a:ext cx="7772400" cy="1362075"/>
          </a:xfrm>
        </p:spPr>
        <p:txBody>
          <a:bodyPr/>
          <a:lstStyle/>
          <a:p>
            <a:r>
              <a:rPr lang="en-US" dirty="0" smtClean="0"/>
              <a:t>Getting Started</a:t>
            </a:r>
            <a:endParaRPr lang="en-US" dirty="0"/>
          </a:p>
        </p:txBody>
      </p:sp>
      <p:sp>
        <p:nvSpPr>
          <p:cNvPr id="3" name="Text Placeholder 2"/>
          <p:cNvSpPr>
            <a:spLocks noGrp="1"/>
          </p:cNvSpPr>
          <p:nvPr>
            <p:ph type="body" idx="1"/>
          </p:nvPr>
        </p:nvSpPr>
        <p:spPr>
          <a:xfrm>
            <a:off x="685800" y="4191000"/>
            <a:ext cx="7772400" cy="1500187"/>
          </a:xfrm>
        </p:spPr>
        <p:txBody>
          <a:bodyPr/>
          <a:lstStyle/>
          <a:p>
            <a:r>
              <a:rPr lang="en-US" dirty="0" smtClean="0"/>
              <a:t>Phase I</a:t>
            </a:r>
            <a:endParaRPr lang="en-US" dirty="0"/>
          </a:p>
        </p:txBody>
      </p:sp>
      <p:pic>
        <p:nvPicPr>
          <p:cNvPr id="35841" name="Picture 1" descr="C:\Users\kvx5\Desktop\NERCOMP\Pictures\start.jpg"/>
          <p:cNvPicPr>
            <a:picLocks noChangeAspect="1" noChangeArrowheads="1"/>
          </p:cNvPicPr>
          <p:nvPr/>
        </p:nvPicPr>
        <p:blipFill>
          <a:blip r:embed="rId3"/>
          <a:srcRect/>
          <a:stretch>
            <a:fillRect/>
          </a:stretch>
        </p:blipFill>
        <p:spPr bwMode="auto">
          <a:xfrm>
            <a:off x="3052437" y="827757"/>
            <a:ext cx="5405763" cy="40490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2" descr="C:\Users\kvx5\Desktop\NERCOMP\Pictures\skyscraper.jpg"/>
          <p:cNvPicPr>
            <a:picLocks noChangeAspect="1" noChangeArrowheads="1"/>
          </p:cNvPicPr>
          <p:nvPr/>
        </p:nvPicPr>
        <p:blipFill>
          <a:blip r:embed="rId3"/>
          <a:srcRect/>
          <a:stretch>
            <a:fillRect/>
          </a:stretch>
        </p:blipFill>
        <p:spPr bwMode="auto">
          <a:xfrm>
            <a:off x="457200" y="725419"/>
            <a:ext cx="8229600" cy="5407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C:\Users\kvx5\Desktop\NERCOMP\Pictures\rapid.jpg"/>
          <p:cNvPicPr>
            <a:picLocks noChangeAspect="1" noChangeArrowheads="1"/>
          </p:cNvPicPr>
          <p:nvPr/>
        </p:nvPicPr>
        <p:blipFill>
          <a:blip r:embed="rId3"/>
          <a:srcRect/>
          <a:stretch>
            <a:fillRect/>
          </a:stretch>
        </p:blipFill>
        <p:spPr bwMode="auto">
          <a:xfrm>
            <a:off x="338328" y="605175"/>
            <a:ext cx="8467344" cy="56476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C:\Users\kvx5\Desktop\NERCOMP\Pictures\snail.jpg"/>
          <p:cNvPicPr>
            <a:picLocks noChangeAspect="1" noChangeArrowheads="1"/>
          </p:cNvPicPr>
          <p:nvPr/>
        </p:nvPicPr>
        <p:blipFill>
          <a:blip r:embed="rId3"/>
          <a:srcRect/>
          <a:stretch>
            <a:fillRect/>
          </a:stretch>
        </p:blipFill>
        <p:spPr bwMode="auto">
          <a:xfrm>
            <a:off x="337954" y="286544"/>
            <a:ext cx="8468093" cy="628491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2" descr="C:\Users\kvx5\Desktop\NERCOMP\Pictures\cog.jpg"/>
          <p:cNvPicPr>
            <a:picLocks noChangeAspect="1" noChangeArrowheads="1"/>
          </p:cNvPicPr>
          <p:nvPr/>
        </p:nvPicPr>
        <p:blipFill>
          <a:blip r:embed="rId3"/>
          <a:srcRect/>
          <a:stretch>
            <a:fillRect/>
          </a:stretch>
        </p:blipFill>
        <p:spPr bwMode="auto">
          <a:xfrm>
            <a:off x="338328" y="604875"/>
            <a:ext cx="8467344" cy="56482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2" descr="C:\Users\kvx5\Desktop\NERCOMP\Pictures\blender.jpg"/>
          <p:cNvPicPr>
            <a:picLocks noChangeAspect="1" noChangeArrowheads="1"/>
          </p:cNvPicPr>
          <p:nvPr/>
        </p:nvPicPr>
        <p:blipFill>
          <a:blip r:embed="rId3"/>
          <a:srcRect/>
          <a:stretch>
            <a:fillRect/>
          </a:stretch>
        </p:blipFill>
        <p:spPr bwMode="auto">
          <a:xfrm>
            <a:off x="1550155" y="288036"/>
            <a:ext cx="6043690" cy="6281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lendie.wmv">
            <a:hlinkClick r:id="" action="ppaction://media"/>
          </p:cNvPr>
          <p:cNvPicPr/>
          <p:nvPr>
            <a:videoFile r:link="rId1"/>
          </p:nvPr>
        </p:nvPicPr>
        <p:blipFill>
          <a:blip r:embed="rId4"/>
          <a:stretch>
            <a:fillRect/>
          </a:stretch>
        </p:blipFill>
        <p:spPr>
          <a:xfrm>
            <a:off x="1143000" y="1143000"/>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descr="C:\Users\kvx5\Desktop\NERCOMP\Pictures\ontology.jpg"/>
          <p:cNvPicPr>
            <a:picLocks noChangeAspect="1" noChangeArrowheads="1"/>
          </p:cNvPicPr>
          <p:nvPr/>
        </p:nvPicPr>
        <p:blipFill>
          <a:blip r:embed="rId3"/>
          <a:srcRect/>
          <a:stretch>
            <a:fillRect/>
          </a:stretch>
        </p:blipFill>
        <p:spPr bwMode="auto">
          <a:xfrm>
            <a:off x="338328" y="253746"/>
            <a:ext cx="8467344" cy="6350508"/>
          </a:xfrm>
          <a:prstGeom prst="rect">
            <a:avLst/>
          </a:prstGeom>
          <a:ln>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724400" y="2438401"/>
            <a:ext cx="6400800" cy="1219200"/>
          </a:xfrm>
        </p:spPr>
        <p:txBody>
          <a:bodyPr>
            <a:noAutofit/>
          </a:bodyPr>
          <a:lstStyle/>
          <a:p>
            <a:pPr>
              <a:buNone/>
            </a:pPr>
            <a:r>
              <a:rPr lang="en-US" sz="9600" dirty="0" smtClean="0"/>
              <a:t>Services</a:t>
            </a:r>
            <a:endParaRPr lang="en-US" sz="9600" dirty="0"/>
          </a:p>
        </p:txBody>
      </p:sp>
      <p:pic>
        <p:nvPicPr>
          <p:cNvPr id="69634" name="Picture 2" descr="C:\Users\kvx5\Desktop\NERCOMP\Pictures\menu.jpg"/>
          <p:cNvPicPr>
            <a:picLocks noChangeAspect="1" noChangeArrowheads="1"/>
          </p:cNvPicPr>
          <p:nvPr/>
        </p:nvPicPr>
        <p:blipFill>
          <a:blip r:embed="rId3"/>
          <a:srcRect/>
          <a:stretch>
            <a:fillRect/>
          </a:stretch>
        </p:blipFill>
        <p:spPr bwMode="auto">
          <a:xfrm>
            <a:off x="762000" y="1066800"/>
            <a:ext cx="4791075" cy="5202237"/>
          </a:xfrm>
          <a:prstGeom prst="rect">
            <a:avLst/>
          </a:prstGeom>
          <a:ln>
            <a:noFill/>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b="1" dirty="0" smtClean="0">
                <a:solidFill>
                  <a:srgbClr val="FF0000"/>
                </a:solidFill>
              </a:rPr>
              <a:t>Personal Computer Support and Education</a:t>
            </a:r>
          </a:p>
          <a:p>
            <a:pPr lvl="1"/>
            <a:r>
              <a:rPr lang="en-US" dirty="0" smtClean="0"/>
              <a:t>First Level Diagnosis and Triage</a:t>
            </a:r>
          </a:p>
          <a:p>
            <a:pPr lvl="1"/>
            <a:r>
              <a:rPr lang="en-US" dirty="0" smtClean="0"/>
              <a:t>Malware Cleanup</a:t>
            </a:r>
          </a:p>
          <a:p>
            <a:pPr lvl="1"/>
            <a:r>
              <a:rPr lang="en-US" dirty="0" smtClean="0"/>
              <a:t>Updates and Optimization</a:t>
            </a:r>
          </a:p>
          <a:p>
            <a:pPr lvl="1"/>
            <a:r>
              <a:rPr lang="en-US" dirty="0" smtClean="0"/>
              <a:t>Configuration</a:t>
            </a:r>
          </a:p>
          <a:p>
            <a:pPr lvl="1"/>
            <a:r>
              <a:rPr lang="en-US" dirty="0" smtClean="0"/>
              <a:t>Virus Protection</a:t>
            </a:r>
          </a:p>
          <a:p>
            <a:pPr lvl="1"/>
            <a:r>
              <a:rPr lang="en-US" dirty="0" smtClean="0"/>
              <a:t>Safe Computing Information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iterate type="lt">
                                    <p:tmPct val="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iterate type="lt">
                                    <p:tmPct val="0"/>
                                  </p:iterate>
                                  <p:childTnLst>
                                    <p:animClr clrSpc="rgb">
                                      <p:cBhvr override="childStyle">
                                        <p:cTn id="26" dur="2000" fill="hold"/>
                                        <p:tgtEl>
                                          <p:spTgt spid="3">
                                            <p:txEl>
                                              <p:pRg st="2" end="2"/>
                                            </p:txEl>
                                          </p:spTgt>
                                        </p:tgtEl>
                                        <p:attrNameLst>
                                          <p:attrName>style.color</p:attrName>
                                        </p:attrNameLst>
                                      </p:cBhvr>
                                      <p:to>
                                        <a:srgbClr val="FF3300"/>
                                      </p:to>
                                    </p:animClr>
                                  </p:childTnLst>
                                </p:cTn>
                              </p:par>
                              <p:par>
                                <p:cTn id="27" presetID="5" presetClass="emph" presetSubtype="1" nodeType="withEffect">
                                  <p:stCondLst>
                                    <p:cond delay="0"/>
                                  </p:stCondLst>
                                  <p:iterate type="lt">
                                    <p:tmAbs val="0"/>
                                  </p:iterate>
                                  <p:childTnLst>
                                    <p:set>
                                      <p:cBhvr override="childStyle">
                                        <p:cTn id="28" dur="indefinite"/>
                                        <p:tgtEl>
                                          <p:spTgt spid="3">
                                            <p:txEl>
                                              <p:pRg st="2" end="2"/>
                                            </p:txEl>
                                          </p:spTgt>
                                        </p:tgtEl>
                                        <p:attrNameLst>
                                          <p:attrName>style.fontStyle</p:attrName>
                                        </p:attrNameLst>
                                      </p:cBhvr>
                                      <p:to>
                                        <p:strVal val="normal"/>
                                      </p:to>
                                    </p:set>
                                    <p:set>
                                      <p:cBhvr override="childStyle">
                                        <p:cTn id="29" dur="indefinite"/>
                                        <p:tgtEl>
                                          <p:spTgt spid="3">
                                            <p:txEl>
                                              <p:pRg st="2" end="2"/>
                                            </p:txEl>
                                          </p:spTgt>
                                        </p:tgtEl>
                                        <p:attrNameLst>
                                          <p:attrName>style.fontWeight</p:attrName>
                                        </p:attrNameLst>
                                      </p:cBhvr>
                                      <p:to>
                                        <p:strVal val="bold"/>
                                      </p:to>
                                    </p:set>
                                    <p:set>
                                      <p:cBhvr override="childStyle">
                                        <p:cTn id="3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0" y="1997839"/>
            <a:ext cx="4572000" cy="2862322"/>
          </a:xfrm>
          <a:prstGeom prst="rect">
            <a:avLst/>
          </a:prstGeom>
        </p:spPr>
        <p:txBody>
          <a:bodyPr>
            <a:spAutoFit/>
          </a:bodyPr>
          <a:lstStyle/>
          <a:p>
            <a:r>
              <a:rPr lang="en-US" dirty="0" smtClean="0"/>
              <a:t>Copyright David Blezard &amp; Kevin Wong,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b="1" dirty="0" smtClean="0">
                <a:solidFill>
                  <a:schemeClr val="bg1">
                    <a:lumMod val="50000"/>
                  </a:schemeClr>
                </a:solidFill>
              </a:rPr>
              <a:t>Personal Computer Support and Education</a:t>
            </a:r>
            <a:endParaRPr lang="en-US" dirty="0" smtClean="0">
              <a:solidFill>
                <a:schemeClr val="bg1">
                  <a:lumMod val="50000"/>
                </a:schemeClr>
              </a:solidFill>
            </a:endParaRPr>
          </a:p>
          <a:p>
            <a:r>
              <a:rPr lang="en-US" b="1" dirty="0" smtClean="0">
                <a:solidFill>
                  <a:srgbClr val="FF0000"/>
                </a:solidFill>
              </a:rPr>
              <a:t>Networking and Connectivity</a:t>
            </a:r>
          </a:p>
          <a:p>
            <a:pPr lvl="1"/>
            <a:r>
              <a:rPr lang="en-US" dirty="0" smtClean="0"/>
              <a:t>Network Registration</a:t>
            </a:r>
          </a:p>
          <a:p>
            <a:pPr lvl="1"/>
            <a:r>
              <a:rPr lang="en-US" dirty="0" smtClean="0"/>
              <a:t>Remediation for IDS Network Blocks</a:t>
            </a:r>
          </a:p>
          <a:p>
            <a:pPr lvl="1"/>
            <a:r>
              <a:rPr lang="en-US" dirty="0" smtClean="0"/>
              <a:t>Wired and Wireless Network</a:t>
            </a:r>
          </a:p>
          <a:p>
            <a:pPr lvl="1"/>
            <a:r>
              <a:rPr lang="en-US" dirty="0" smtClean="0"/>
              <a:t>VPN</a:t>
            </a:r>
          </a:p>
          <a:p>
            <a:pPr lvl="1">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p:cBhvr override="childStyle">
                                        <p:cTn id="20" dur="2000" fill="hold"/>
                                        <p:tgtEl>
                                          <p:spTgt spid="3">
                                            <p:txEl>
                                              <p:pRg st="3" end="3"/>
                                            </p:txEl>
                                          </p:spTgt>
                                        </p:tgtEl>
                                        <p:attrNameLst>
                                          <p:attrName>style.color</p:attrName>
                                        </p:attrNameLst>
                                      </p:cBhvr>
                                      <p:to>
                                        <a:srgbClr val="FF3300"/>
                                      </p:to>
                                    </p:animClr>
                                  </p:childTnLst>
                                </p:cTn>
                              </p:par>
                              <p:par>
                                <p:cTn id="21" presetID="5" presetClass="emph" presetSubtype="1" nodeType="withEffect">
                                  <p:stCondLst>
                                    <p:cond delay="0"/>
                                  </p:stCondLst>
                                  <p:childTnLst>
                                    <p:set>
                                      <p:cBhvr override="childStyle">
                                        <p:cTn id="22" dur="indefinite"/>
                                        <p:tgtEl>
                                          <p:spTgt spid="3">
                                            <p:txEl>
                                              <p:pRg st="3" end="3"/>
                                            </p:txEl>
                                          </p:spTgt>
                                        </p:tgtEl>
                                        <p:attrNameLst>
                                          <p:attrName>style.fontStyle</p:attrName>
                                        </p:attrNameLst>
                                      </p:cBhvr>
                                      <p:to>
                                        <p:strVal val="normal"/>
                                      </p:to>
                                    </p:set>
                                    <p:set>
                                      <p:cBhvr override="childStyle">
                                        <p:cTn id="23" dur="indefinite"/>
                                        <p:tgtEl>
                                          <p:spTgt spid="3">
                                            <p:txEl>
                                              <p:pRg st="3" end="3"/>
                                            </p:txEl>
                                          </p:spTgt>
                                        </p:tgtEl>
                                        <p:attrNameLst>
                                          <p:attrName>style.fontWeight</p:attrName>
                                        </p:attrNameLst>
                                      </p:cBhvr>
                                      <p:to>
                                        <p:strVal val="bold"/>
                                      </p:to>
                                    </p:set>
                                    <p:set>
                                      <p:cBhvr override="childStyle">
                                        <p:cTn id="24"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b="1" dirty="0" smtClean="0">
                <a:solidFill>
                  <a:schemeClr val="bg1">
                    <a:lumMod val="50000"/>
                  </a:schemeClr>
                </a:solidFill>
              </a:rPr>
              <a:t>Personal Computer Support and Education</a:t>
            </a:r>
          </a:p>
          <a:p>
            <a:r>
              <a:rPr lang="en-US" b="1" dirty="0" smtClean="0">
                <a:solidFill>
                  <a:schemeClr val="bg1">
                    <a:lumMod val="50000"/>
                  </a:schemeClr>
                </a:solidFill>
              </a:rPr>
              <a:t>Networking and Connectivity</a:t>
            </a:r>
          </a:p>
          <a:p>
            <a:r>
              <a:rPr lang="en-US" b="1" dirty="0" smtClean="0">
                <a:solidFill>
                  <a:srgbClr val="FF0000"/>
                </a:solidFill>
              </a:rPr>
              <a:t>Student Computing Clusters</a:t>
            </a:r>
          </a:p>
          <a:p>
            <a:pPr lvl="1"/>
            <a:r>
              <a:rPr lang="en-US" dirty="0" smtClean="0"/>
              <a:t>Productivity and Academic Applications</a:t>
            </a:r>
          </a:p>
          <a:p>
            <a:pPr lvl="1"/>
            <a:r>
              <a:rPr lang="en-US" dirty="0" smtClean="0"/>
              <a:t>Group and Collaboration Areas</a:t>
            </a:r>
          </a:p>
          <a:p>
            <a:pPr lvl="1"/>
            <a:r>
              <a:rPr lang="en-US" dirty="0" smtClean="0"/>
              <a:t>Printing</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p:cBhvr override="childStyle">
                                        <p:cTn id="17" dur="2000" fill="hold"/>
                                        <p:tgtEl>
                                          <p:spTgt spid="3">
                                            <p:txEl>
                                              <p:pRg st="3" end="3"/>
                                            </p:txEl>
                                          </p:spTgt>
                                        </p:tgtEl>
                                        <p:attrNameLst>
                                          <p:attrName>style.color</p:attrName>
                                        </p:attrNameLst>
                                      </p:cBhvr>
                                      <p:to>
                                        <a:srgbClr val="FF3300"/>
                                      </p:to>
                                    </p:animClr>
                                  </p:childTnLst>
                                </p:cTn>
                              </p:par>
                              <p:par>
                                <p:cTn id="18" presetID="5" presetClass="emph" presetSubtype="1" nodeType="withEffect">
                                  <p:stCondLst>
                                    <p:cond delay="0"/>
                                  </p:stCondLst>
                                  <p:childTnLst>
                                    <p:set>
                                      <p:cBhvr override="childStyle">
                                        <p:cTn id="19" dur="indefinite"/>
                                        <p:tgtEl>
                                          <p:spTgt spid="3">
                                            <p:txEl>
                                              <p:pRg st="3" end="3"/>
                                            </p:txEl>
                                          </p:spTgt>
                                        </p:tgtEl>
                                        <p:attrNameLst>
                                          <p:attrName>style.fontStyle</p:attrName>
                                        </p:attrNameLst>
                                      </p:cBhvr>
                                      <p:to>
                                        <p:strVal val="normal"/>
                                      </p:to>
                                    </p:set>
                                    <p:set>
                                      <p:cBhvr override="childStyle">
                                        <p:cTn id="20" dur="indefinite"/>
                                        <p:tgtEl>
                                          <p:spTgt spid="3">
                                            <p:txEl>
                                              <p:pRg st="3" end="3"/>
                                            </p:txEl>
                                          </p:spTgt>
                                        </p:tgtEl>
                                        <p:attrNameLst>
                                          <p:attrName>style.fontWeight</p:attrName>
                                        </p:attrNameLst>
                                      </p:cBhvr>
                                      <p:to>
                                        <p:strVal val="bold"/>
                                      </p:to>
                                    </p:set>
                                    <p:set>
                                      <p:cBhvr override="childStyle">
                                        <p:cTn id="21"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b="1" dirty="0" smtClean="0">
                <a:solidFill>
                  <a:schemeClr val="bg1">
                    <a:lumMod val="50000"/>
                  </a:schemeClr>
                </a:solidFill>
              </a:rPr>
              <a:t>Personal Computer Support and Education</a:t>
            </a:r>
          </a:p>
          <a:p>
            <a:r>
              <a:rPr lang="en-US" b="1" dirty="0" smtClean="0">
                <a:solidFill>
                  <a:schemeClr val="bg1">
                    <a:lumMod val="50000"/>
                  </a:schemeClr>
                </a:solidFill>
              </a:rPr>
              <a:t>Networking and Connectivity</a:t>
            </a:r>
          </a:p>
          <a:p>
            <a:r>
              <a:rPr lang="en-US" b="1" dirty="0" smtClean="0">
                <a:solidFill>
                  <a:schemeClr val="bg1">
                    <a:lumMod val="50000"/>
                  </a:schemeClr>
                </a:solidFill>
              </a:rPr>
              <a:t>Student Computing Clusters</a:t>
            </a:r>
          </a:p>
          <a:p>
            <a:r>
              <a:rPr lang="en-US" b="1" dirty="0" smtClean="0">
                <a:solidFill>
                  <a:srgbClr val="FF0000"/>
                </a:solidFill>
              </a:rPr>
              <a:t>Account Issues</a:t>
            </a:r>
          </a:p>
          <a:p>
            <a:pPr lvl="1"/>
            <a:r>
              <a:rPr lang="en-US" dirty="0" smtClean="0"/>
              <a:t>New Accounts and Renewals</a:t>
            </a:r>
          </a:p>
          <a:p>
            <a:pPr lvl="1"/>
            <a:r>
              <a:rPr lang="en-US" dirty="0" smtClean="0"/>
              <a:t>Self Service Applications</a:t>
            </a:r>
          </a:p>
          <a:p>
            <a:pPr lvl="1"/>
            <a:r>
              <a:rPr lang="en-US" dirty="0" smtClean="0"/>
              <a:t>High Level Resets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p:cBhvr override="childStyle">
                                        <p:cTn id="17" dur="2000" fill="hold"/>
                                        <p:tgtEl>
                                          <p:spTgt spid="3">
                                            <p:txEl>
                                              <p:pRg st="5" end="5"/>
                                            </p:txEl>
                                          </p:spTgt>
                                        </p:tgtEl>
                                        <p:attrNameLst>
                                          <p:attrName>style.color</p:attrName>
                                        </p:attrNameLst>
                                      </p:cBhvr>
                                      <p:to>
                                        <a:srgbClr val="FF3300"/>
                                      </p:to>
                                    </p:animClr>
                                  </p:childTnLst>
                                </p:cTn>
                              </p:par>
                              <p:par>
                                <p:cTn id="18" presetID="5" presetClass="emph" presetSubtype="1" nodeType="withEffect">
                                  <p:stCondLst>
                                    <p:cond delay="0"/>
                                  </p:stCondLst>
                                  <p:childTnLst>
                                    <p:set>
                                      <p:cBhvr override="childStyle">
                                        <p:cTn id="19" dur="indefinite"/>
                                        <p:tgtEl>
                                          <p:spTgt spid="3">
                                            <p:txEl>
                                              <p:pRg st="5" end="5"/>
                                            </p:txEl>
                                          </p:spTgt>
                                        </p:tgtEl>
                                        <p:attrNameLst>
                                          <p:attrName>style.fontStyle</p:attrName>
                                        </p:attrNameLst>
                                      </p:cBhvr>
                                      <p:to>
                                        <p:strVal val="normal"/>
                                      </p:to>
                                    </p:set>
                                    <p:set>
                                      <p:cBhvr override="childStyle">
                                        <p:cTn id="20" dur="indefinite"/>
                                        <p:tgtEl>
                                          <p:spTgt spid="3">
                                            <p:txEl>
                                              <p:pRg st="5" end="5"/>
                                            </p:txEl>
                                          </p:spTgt>
                                        </p:tgtEl>
                                        <p:attrNameLst>
                                          <p:attrName>style.fontWeight</p:attrName>
                                        </p:attrNameLst>
                                      </p:cBhvr>
                                      <p:to>
                                        <p:strVal val="bold"/>
                                      </p:to>
                                    </p:set>
                                    <p:set>
                                      <p:cBhvr override="childStyle">
                                        <p:cTn id="21" dur="indefinite"/>
                                        <p:tgtEl>
                                          <p:spTgt spid="3">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b="1" dirty="0" smtClean="0">
                <a:solidFill>
                  <a:schemeClr val="bg1">
                    <a:lumMod val="50000"/>
                  </a:schemeClr>
                </a:solidFill>
              </a:rPr>
              <a:t>Personal Computer Support and Education</a:t>
            </a:r>
          </a:p>
          <a:p>
            <a:r>
              <a:rPr lang="en-US" b="1" dirty="0" smtClean="0">
                <a:solidFill>
                  <a:schemeClr val="bg1">
                    <a:lumMod val="50000"/>
                  </a:schemeClr>
                </a:solidFill>
              </a:rPr>
              <a:t>Networking and Connectivity</a:t>
            </a:r>
            <a:endParaRPr lang="en-US" dirty="0" smtClean="0">
              <a:solidFill>
                <a:schemeClr val="bg1">
                  <a:lumMod val="50000"/>
                </a:schemeClr>
              </a:solidFill>
            </a:endParaRPr>
          </a:p>
          <a:p>
            <a:r>
              <a:rPr lang="en-US" b="1" dirty="0" smtClean="0">
                <a:solidFill>
                  <a:schemeClr val="bg1">
                    <a:lumMod val="50000"/>
                  </a:schemeClr>
                </a:solidFill>
              </a:rPr>
              <a:t>Student Computing Clusters</a:t>
            </a:r>
          </a:p>
          <a:p>
            <a:r>
              <a:rPr lang="en-US" b="1" dirty="0" smtClean="0">
                <a:solidFill>
                  <a:schemeClr val="bg1">
                    <a:lumMod val="50000"/>
                  </a:schemeClr>
                </a:solidFill>
              </a:rPr>
              <a:t>Account Issues</a:t>
            </a:r>
            <a:endParaRPr lang="en-US" dirty="0" smtClean="0">
              <a:solidFill>
                <a:schemeClr val="bg1">
                  <a:lumMod val="50000"/>
                </a:schemeClr>
              </a:solidFill>
            </a:endParaRPr>
          </a:p>
          <a:p>
            <a:r>
              <a:rPr lang="en-US" b="1" dirty="0" smtClean="0">
                <a:solidFill>
                  <a:srgbClr val="FF0000"/>
                </a:solidFill>
              </a:rPr>
              <a:t>Other Duties as Assigned</a:t>
            </a:r>
          </a:p>
          <a:p>
            <a:pPr lvl="1"/>
            <a:r>
              <a:rPr lang="en-US" dirty="0" smtClean="0"/>
              <a:t>Answer Call Center Line after 5pm</a:t>
            </a:r>
          </a:p>
          <a:p>
            <a:pPr lvl="1"/>
            <a:r>
              <a:rPr lang="en-US" dirty="0" smtClean="0"/>
              <a:t>Perform On-Site Visits</a:t>
            </a:r>
          </a:p>
          <a:p>
            <a:pPr lvl="1"/>
            <a:r>
              <a:rPr lang="en-US" dirty="0" smtClean="0"/>
              <a:t>Exam Scanning (OMR, </a:t>
            </a:r>
            <a:r>
              <a:rPr lang="en-US" dirty="0" err="1" smtClean="0"/>
              <a:t>Scantron</a:t>
            </a:r>
            <a:r>
              <a:rPr lang="en-US" dirty="0" smtClean="0"/>
              <a:t>)</a:t>
            </a:r>
          </a:p>
          <a:p>
            <a:pPr lvl="1"/>
            <a:r>
              <a:rPr lang="en-US" dirty="0" smtClean="0"/>
              <a:t>Cell Phone Recycling</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p:cBhvr override="childStyle">
                                        <p:cTn id="20" dur="2000" fill="hold"/>
                                        <p:tgtEl>
                                          <p:spTgt spid="3">
                                            <p:txEl>
                                              <p:pRg st="7" end="7"/>
                                            </p:txEl>
                                          </p:spTgt>
                                        </p:tgtEl>
                                        <p:attrNameLst>
                                          <p:attrName>style.color</p:attrName>
                                        </p:attrNameLst>
                                      </p:cBhvr>
                                      <p:to>
                                        <a:srgbClr val="FF3300"/>
                                      </p:to>
                                    </p:animClr>
                                  </p:childTnLst>
                                </p:cTn>
                              </p:par>
                              <p:par>
                                <p:cTn id="21" presetID="5" presetClass="emph" presetSubtype="1" nodeType="withEffect">
                                  <p:stCondLst>
                                    <p:cond delay="0"/>
                                  </p:stCondLst>
                                  <p:childTnLst>
                                    <p:set>
                                      <p:cBhvr override="childStyle">
                                        <p:cTn id="22" dur="indefinite"/>
                                        <p:tgtEl>
                                          <p:spTgt spid="3">
                                            <p:txEl>
                                              <p:pRg st="7" end="7"/>
                                            </p:txEl>
                                          </p:spTgt>
                                        </p:tgtEl>
                                        <p:attrNameLst>
                                          <p:attrName>style.fontStyle</p:attrName>
                                        </p:attrNameLst>
                                      </p:cBhvr>
                                      <p:to>
                                        <p:strVal val="normal"/>
                                      </p:to>
                                    </p:set>
                                    <p:set>
                                      <p:cBhvr override="childStyle">
                                        <p:cTn id="23" dur="indefinite"/>
                                        <p:tgtEl>
                                          <p:spTgt spid="3">
                                            <p:txEl>
                                              <p:pRg st="7" end="7"/>
                                            </p:txEl>
                                          </p:spTgt>
                                        </p:tgtEl>
                                        <p:attrNameLst>
                                          <p:attrName>style.fontWeight</p:attrName>
                                        </p:attrNameLst>
                                      </p:cBhvr>
                                      <p:to>
                                        <p:strVal val="bold"/>
                                      </p:to>
                                    </p:set>
                                    <p:set>
                                      <p:cBhvr override="childStyle">
                                        <p:cTn id="24" dur="indefinite"/>
                                        <p:tgtEl>
                                          <p:spTgt spid="3">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3048000"/>
          </a:xfrm>
        </p:spPr>
        <p:txBody>
          <a:bodyPr>
            <a:normAutofit fontScale="92500" lnSpcReduction="10000"/>
          </a:bodyPr>
          <a:lstStyle/>
          <a:p>
            <a:pPr algn="ctr">
              <a:buNone/>
            </a:pPr>
            <a:r>
              <a:rPr lang="en-US" b="1" dirty="0" smtClean="0"/>
              <a:t>Personal Computer Support and Education</a:t>
            </a:r>
          </a:p>
          <a:p>
            <a:pPr algn="ctr">
              <a:buNone/>
            </a:pPr>
            <a:r>
              <a:rPr lang="en-US" b="1" dirty="0" smtClean="0"/>
              <a:t>Networking and Connectivity</a:t>
            </a:r>
            <a:endParaRPr lang="en-US" dirty="0" smtClean="0"/>
          </a:p>
          <a:p>
            <a:pPr algn="ctr">
              <a:buNone/>
            </a:pPr>
            <a:r>
              <a:rPr lang="en-US" b="1" dirty="0" smtClean="0"/>
              <a:t>Student Computing Clusters</a:t>
            </a:r>
          </a:p>
          <a:p>
            <a:pPr algn="ctr">
              <a:buNone/>
            </a:pPr>
            <a:r>
              <a:rPr lang="en-US" b="1" dirty="0" smtClean="0"/>
              <a:t>Account Issues</a:t>
            </a:r>
            <a:endParaRPr lang="en-US" dirty="0" smtClean="0"/>
          </a:p>
          <a:p>
            <a:pPr algn="ctr">
              <a:buNone/>
            </a:pPr>
            <a:r>
              <a:rPr lang="en-US" b="1" dirty="0" smtClean="0"/>
              <a:t>Other Duties as Assigned</a:t>
            </a:r>
          </a:p>
          <a:p>
            <a:pPr algn="ctr">
              <a:buNone/>
            </a:pPr>
            <a:r>
              <a:rPr lang="en-US" b="1" dirty="0" smtClean="0">
                <a:solidFill>
                  <a:srgbClr val="FF0000"/>
                </a:solidFill>
              </a:rPr>
              <a:t>Answer Finding</a:t>
            </a:r>
            <a:endParaRPr lang="en-US" dirty="0" smtClean="0">
              <a:solidFill>
                <a:srgbClr val="FF0000"/>
              </a:solidFill>
            </a:endParaRPr>
          </a:p>
          <a:p>
            <a:pPr algn="ctr">
              <a:buNone/>
            </a:pPr>
            <a:endParaRPr lang="en-US" dirty="0" smtClean="0"/>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724400" y="2438401"/>
            <a:ext cx="6400800" cy="1219200"/>
          </a:xfrm>
        </p:spPr>
        <p:txBody>
          <a:bodyPr>
            <a:noAutofit/>
          </a:bodyPr>
          <a:lstStyle/>
          <a:p>
            <a:pPr>
              <a:buNone/>
            </a:pPr>
            <a:r>
              <a:rPr lang="en-US" sz="9600" dirty="0" smtClean="0"/>
              <a:t>Hours</a:t>
            </a:r>
            <a:endParaRPr lang="en-US" sz="9600" dirty="0"/>
          </a:p>
        </p:txBody>
      </p:sp>
      <p:pic>
        <p:nvPicPr>
          <p:cNvPr id="70658" name="Picture 2" descr="C:\Users\kvx5\Desktop\NERCOMP\Pictures\clock.jpg"/>
          <p:cNvPicPr>
            <a:picLocks noChangeAspect="1" noChangeArrowheads="1"/>
          </p:cNvPicPr>
          <p:nvPr/>
        </p:nvPicPr>
        <p:blipFill>
          <a:blip r:embed="rId3"/>
          <a:srcRect/>
          <a:stretch>
            <a:fillRect/>
          </a:stretch>
        </p:blipFill>
        <p:spPr bwMode="auto">
          <a:xfrm>
            <a:off x="609600" y="1524000"/>
            <a:ext cx="5943600" cy="47548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81600"/>
          </a:xfrm>
        </p:spPr>
        <p:txBody>
          <a:bodyPr>
            <a:normAutofit/>
          </a:bodyPr>
          <a:lstStyle/>
          <a:p>
            <a:pPr algn="ctr">
              <a:buNone/>
            </a:pPr>
            <a:r>
              <a:rPr lang="en-US" sz="3900" b="1" dirty="0" smtClean="0"/>
              <a:t>Monday – Thursday</a:t>
            </a:r>
          </a:p>
          <a:p>
            <a:pPr algn="ctr">
              <a:buNone/>
            </a:pPr>
            <a:r>
              <a:rPr lang="en-US" dirty="0" smtClean="0"/>
              <a:t>8:00am – 12:00am</a:t>
            </a:r>
          </a:p>
          <a:p>
            <a:pPr algn="ctr">
              <a:buNone/>
            </a:pPr>
            <a:r>
              <a:rPr lang="en-US" sz="3900" b="1" dirty="0" smtClean="0"/>
              <a:t>Friday</a:t>
            </a:r>
          </a:p>
          <a:p>
            <a:pPr algn="ctr">
              <a:buNone/>
            </a:pPr>
            <a:r>
              <a:rPr lang="en-US" dirty="0" smtClean="0"/>
              <a:t>8:00am – 5:00pm</a:t>
            </a:r>
          </a:p>
          <a:p>
            <a:pPr algn="ctr">
              <a:buNone/>
            </a:pPr>
            <a:r>
              <a:rPr lang="en-US" sz="3900" b="1" dirty="0" smtClean="0"/>
              <a:t>Saturday</a:t>
            </a:r>
          </a:p>
          <a:p>
            <a:pPr algn="ctr">
              <a:buNone/>
            </a:pPr>
            <a:r>
              <a:rPr lang="en-US" dirty="0" smtClean="0"/>
              <a:t>10:00am – 4:00pm</a:t>
            </a:r>
          </a:p>
          <a:p>
            <a:pPr algn="ctr">
              <a:buNone/>
            </a:pPr>
            <a:r>
              <a:rPr lang="en-US" sz="3900" b="1" dirty="0" smtClean="0"/>
              <a:t>Sunday</a:t>
            </a:r>
          </a:p>
          <a:p>
            <a:pPr algn="ctr">
              <a:buNone/>
            </a:pPr>
            <a:r>
              <a:rPr lang="en-US" dirty="0" smtClean="0"/>
              <a:t>10:00am – 12:00am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724400" y="2438401"/>
            <a:ext cx="6400800" cy="1219200"/>
          </a:xfrm>
        </p:spPr>
        <p:txBody>
          <a:bodyPr>
            <a:noAutofit/>
          </a:bodyPr>
          <a:lstStyle/>
          <a:p>
            <a:pPr>
              <a:buNone/>
            </a:pPr>
            <a:r>
              <a:rPr lang="en-US" sz="9600" dirty="0" smtClean="0"/>
              <a:t>Staffing</a:t>
            </a:r>
            <a:endParaRPr lang="en-US" sz="9600" dirty="0"/>
          </a:p>
        </p:txBody>
      </p:sp>
      <p:pic>
        <p:nvPicPr>
          <p:cNvPr id="70658" name="Picture 2" descr="C:\Users\kvx5\Desktop\NERCOMP\Pictures\clock.jpg"/>
          <p:cNvPicPr>
            <a:picLocks noChangeAspect="1" noChangeArrowheads="1"/>
          </p:cNvPicPr>
          <p:nvPr/>
        </p:nvPicPr>
        <p:blipFill>
          <a:blip r:embed="rId3"/>
          <a:stretch>
            <a:fillRect/>
          </a:stretch>
        </p:blipFill>
        <p:spPr bwMode="auto">
          <a:xfrm>
            <a:off x="533400" y="1905000"/>
            <a:ext cx="6531046" cy="4343400"/>
          </a:xfrm>
          <a:prstGeom prst="rect">
            <a:avLst/>
          </a:prstGeom>
          <a:ln>
            <a:noFill/>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Oval 4"/>
          <p:cNvSpPr/>
          <p:nvPr/>
        </p:nvSpPr>
        <p:spPr>
          <a:xfrm>
            <a:off x="3886200" y="1295400"/>
            <a:ext cx="4773168" cy="47731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Student Staff</a:t>
            </a:r>
          </a:p>
          <a:p>
            <a:pPr algn="ctr"/>
            <a:r>
              <a:rPr lang="en-US" sz="2400" dirty="0" smtClean="0"/>
              <a:t>(3.5 FTE)</a:t>
            </a:r>
          </a:p>
          <a:p>
            <a:pPr algn="ctr"/>
            <a:endParaRPr lang="en-US" sz="2400" dirty="0" smtClean="0"/>
          </a:p>
          <a:p>
            <a:pPr algn="ctr"/>
            <a:r>
              <a:rPr lang="en-US" sz="2400" dirty="0" smtClean="0"/>
              <a:t>≈ 25 Students</a:t>
            </a:r>
          </a:p>
          <a:p>
            <a:pPr algn="ctr"/>
            <a:r>
              <a:rPr lang="en-US" sz="2400" dirty="0" smtClean="0"/>
              <a:t>≈ 140 Hours/Week</a:t>
            </a:r>
          </a:p>
          <a:p>
            <a:pPr algn="ctr"/>
            <a:r>
              <a:rPr lang="en-US" sz="2400" dirty="0" smtClean="0"/>
              <a:t>≈ 8 Hours/Student/Week</a:t>
            </a:r>
          </a:p>
        </p:txBody>
      </p:sp>
      <p:sp>
        <p:nvSpPr>
          <p:cNvPr id="4" name="Oval 3"/>
          <p:cNvSpPr/>
          <p:nvPr/>
        </p:nvSpPr>
        <p:spPr>
          <a:xfrm>
            <a:off x="381000" y="914400"/>
            <a:ext cx="4361688" cy="436168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Supervisory Staff</a:t>
            </a:r>
          </a:p>
          <a:p>
            <a:pPr algn="ctr"/>
            <a:r>
              <a:rPr lang="en-US" sz="2400" dirty="0" smtClean="0"/>
              <a:t>(3.2 FTE)</a:t>
            </a:r>
          </a:p>
          <a:p>
            <a:pPr algn="ctr"/>
            <a:endParaRPr lang="en-US" sz="2000" dirty="0" smtClean="0"/>
          </a:p>
          <a:p>
            <a:pPr algn="ctr"/>
            <a:r>
              <a:rPr lang="en-US" sz="2400" dirty="0" smtClean="0"/>
              <a:t>1 Manager</a:t>
            </a:r>
          </a:p>
          <a:p>
            <a:pPr algn="ctr"/>
            <a:r>
              <a:rPr lang="en-US" sz="2400" dirty="0" smtClean="0"/>
              <a:t>1 Technician</a:t>
            </a:r>
          </a:p>
          <a:p>
            <a:pPr algn="ctr"/>
            <a:r>
              <a:rPr lang="en-US" sz="2000" dirty="0" smtClean="0"/>
              <a:t>5 Rotating Call Center Staff</a:t>
            </a:r>
          </a:p>
          <a:p>
            <a:pPr algn="ctr"/>
            <a:r>
              <a:rPr lang="en-US" sz="2400" dirty="0" smtClean="0"/>
              <a:t>2 Senior Managers</a:t>
            </a:r>
          </a:p>
          <a:p>
            <a:pPr algn="ctr"/>
            <a:r>
              <a:rPr lang="en-US" sz="2400" dirty="0" smtClean="0"/>
              <a:t>2 Directors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724400" y="2438401"/>
            <a:ext cx="6400800" cy="1219200"/>
          </a:xfrm>
        </p:spPr>
        <p:txBody>
          <a:bodyPr>
            <a:noAutofit/>
          </a:bodyPr>
          <a:lstStyle/>
          <a:p>
            <a:pPr>
              <a:buNone/>
            </a:pPr>
            <a:r>
              <a:rPr lang="en-US" sz="9600" dirty="0" smtClean="0"/>
              <a:t>Training</a:t>
            </a:r>
            <a:endParaRPr lang="en-US" sz="9600" dirty="0"/>
          </a:p>
        </p:txBody>
      </p:sp>
      <p:pic>
        <p:nvPicPr>
          <p:cNvPr id="70658" name="Picture 2" descr="C:\Users\kvx5\Desktop\NERCOMP\Pictures\clock.jpg"/>
          <p:cNvPicPr>
            <a:picLocks noChangeAspect="1" noChangeArrowheads="1"/>
          </p:cNvPicPr>
          <p:nvPr/>
        </p:nvPicPr>
        <p:blipFill>
          <a:blip r:embed="rId3"/>
          <a:stretch>
            <a:fillRect/>
          </a:stretch>
        </p:blipFill>
        <p:spPr bwMode="auto">
          <a:xfrm>
            <a:off x="762000" y="1828800"/>
            <a:ext cx="5911751" cy="4433814"/>
          </a:xfrm>
          <a:prstGeom prst="rect">
            <a:avLst/>
          </a:prstGeom>
          <a:ln>
            <a:noFill/>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95925"/>
            <a:ext cx="7772400" cy="1362075"/>
          </a:xfrm>
        </p:spPr>
        <p:txBody>
          <a:bodyPr/>
          <a:lstStyle/>
          <a:p>
            <a:r>
              <a:rPr lang="en-US" dirty="0" smtClean="0"/>
              <a:t>The Historical Perspective</a:t>
            </a:r>
            <a:endParaRPr lang="en-US" dirty="0"/>
          </a:p>
        </p:txBody>
      </p:sp>
      <p:sp>
        <p:nvSpPr>
          <p:cNvPr id="3" name="Text Placeholder 2"/>
          <p:cNvSpPr>
            <a:spLocks noGrp="1"/>
          </p:cNvSpPr>
          <p:nvPr>
            <p:ph type="body" idx="1"/>
          </p:nvPr>
        </p:nvSpPr>
        <p:spPr>
          <a:xfrm>
            <a:off x="609600" y="4048125"/>
            <a:ext cx="7772400" cy="1500187"/>
          </a:xfrm>
        </p:spPr>
        <p:txBody>
          <a:bodyPr/>
          <a:lstStyle/>
          <a:p>
            <a:r>
              <a:rPr lang="en-US" dirty="0" smtClean="0"/>
              <a:t>Background</a:t>
            </a:r>
            <a:endParaRPr lang="en-US" dirty="0"/>
          </a:p>
        </p:txBody>
      </p:sp>
      <p:pic>
        <p:nvPicPr>
          <p:cNvPr id="84994" name="Picture 2" descr="M4645"/>
          <p:cNvPicPr>
            <a:picLocks noChangeAspect="1" noChangeArrowheads="1"/>
          </p:cNvPicPr>
          <p:nvPr/>
        </p:nvPicPr>
        <p:blipFill>
          <a:blip r:embed="rId3"/>
          <a:srcRect/>
          <a:stretch>
            <a:fillRect/>
          </a:stretch>
        </p:blipFill>
        <p:spPr bwMode="auto">
          <a:xfrm>
            <a:off x="2362200" y="533400"/>
            <a:ext cx="6076950" cy="4419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819"/>
            <a:ext cx="8229600" cy="5440363"/>
          </a:xfrm>
        </p:spPr>
        <p:txBody>
          <a:bodyPr>
            <a:normAutofit fontScale="92500" lnSpcReduction="20000"/>
          </a:bodyPr>
          <a:lstStyle/>
          <a:p>
            <a:r>
              <a:rPr lang="en-US" dirty="0" smtClean="0"/>
              <a:t>FERPA and Data Security</a:t>
            </a:r>
          </a:p>
          <a:p>
            <a:r>
              <a:rPr lang="en-US" dirty="0" smtClean="0"/>
              <a:t>Customer </a:t>
            </a:r>
            <a:r>
              <a:rPr lang="en-US" dirty="0"/>
              <a:t>Service</a:t>
            </a:r>
            <a:r>
              <a:rPr lang="en-US" dirty="0" smtClean="0"/>
              <a:t> </a:t>
            </a:r>
          </a:p>
          <a:p>
            <a:r>
              <a:rPr lang="en-US" dirty="0" smtClean="0"/>
              <a:t>Team Building </a:t>
            </a:r>
          </a:p>
          <a:p>
            <a:r>
              <a:rPr lang="en-US" dirty="0" smtClean="0"/>
              <a:t>Email </a:t>
            </a:r>
            <a:r>
              <a:rPr lang="en-US" dirty="0"/>
              <a:t>and Accounts Issues</a:t>
            </a:r>
            <a:r>
              <a:rPr lang="en-US" dirty="0" smtClean="0"/>
              <a:t> </a:t>
            </a:r>
          </a:p>
          <a:p>
            <a:r>
              <a:rPr lang="en-US" dirty="0" smtClean="0"/>
              <a:t>University and IT Policies </a:t>
            </a:r>
          </a:p>
          <a:p>
            <a:r>
              <a:rPr lang="en-US" dirty="0" smtClean="0"/>
              <a:t>Remedy </a:t>
            </a:r>
            <a:r>
              <a:rPr lang="en-US" dirty="0"/>
              <a:t>Incident Management</a:t>
            </a:r>
            <a:r>
              <a:rPr lang="en-US" dirty="0" smtClean="0"/>
              <a:t> </a:t>
            </a:r>
          </a:p>
          <a:p>
            <a:r>
              <a:rPr lang="en-US" dirty="0" smtClean="0"/>
              <a:t>Academic Commons Offerings and Support </a:t>
            </a:r>
          </a:p>
          <a:p>
            <a:r>
              <a:rPr lang="en-US" dirty="0" smtClean="0"/>
              <a:t>Computing </a:t>
            </a:r>
            <a:r>
              <a:rPr lang="en-US" dirty="0"/>
              <a:t>Clusters Support</a:t>
            </a:r>
            <a:r>
              <a:rPr lang="en-US" dirty="0" smtClean="0"/>
              <a:t> </a:t>
            </a:r>
          </a:p>
          <a:p>
            <a:r>
              <a:rPr lang="en-US" dirty="0" smtClean="0"/>
              <a:t>Blackboard </a:t>
            </a:r>
          </a:p>
          <a:p>
            <a:r>
              <a:rPr lang="en-US" dirty="0" smtClean="0"/>
              <a:t>Networks </a:t>
            </a:r>
            <a:r>
              <a:rPr lang="en-US" dirty="0"/>
              <a:t>and Connectivity</a:t>
            </a:r>
            <a:r>
              <a:rPr lang="en-US" dirty="0" smtClean="0"/>
              <a:t> </a:t>
            </a:r>
          </a:p>
          <a:p>
            <a:r>
              <a:rPr lang="en-US" dirty="0" smtClean="0"/>
              <a:t>Personal </a:t>
            </a:r>
            <a:r>
              <a:rPr lang="en-US" dirty="0"/>
              <a:t>Computer Troubleshooting and Support</a:t>
            </a: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800599" y="2514600"/>
            <a:ext cx="6248401" cy="1219200"/>
          </a:xfrm>
        </p:spPr>
        <p:txBody>
          <a:bodyPr>
            <a:noAutofit/>
          </a:bodyPr>
          <a:lstStyle/>
          <a:p>
            <a:pPr>
              <a:buNone/>
            </a:pPr>
            <a:r>
              <a:rPr lang="en-US" sz="8800" dirty="0" smtClean="0"/>
              <a:t>Information</a:t>
            </a:r>
            <a:endParaRPr lang="en-US" sz="8800" dirty="0"/>
          </a:p>
        </p:txBody>
      </p:sp>
      <p:pic>
        <p:nvPicPr>
          <p:cNvPr id="70658" name="Picture 2" descr="C:\Users\kvx5\Desktop\NERCOMP\Pictures\clock.jpg"/>
          <p:cNvPicPr>
            <a:picLocks noChangeAspect="1" noChangeArrowheads="1"/>
          </p:cNvPicPr>
          <p:nvPr/>
        </p:nvPicPr>
        <p:blipFill>
          <a:blip r:embed="rId3"/>
          <a:stretch>
            <a:fillRect/>
          </a:stretch>
        </p:blipFill>
        <p:spPr bwMode="auto">
          <a:xfrm>
            <a:off x="565249" y="2057400"/>
            <a:ext cx="6292751" cy="4197215"/>
          </a:xfrm>
          <a:prstGeom prst="rect">
            <a:avLst/>
          </a:prstGeom>
          <a:ln>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724400" y="2438400"/>
            <a:ext cx="6400800" cy="1219200"/>
          </a:xfrm>
        </p:spPr>
        <p:txBody>
          <a:bodyPr>
            <a:noAutofit/>
          </a:bodyPr>
          <a:lstStyle/>
          <a:p>
            <a:pPr>
              <a:buNone/>
            </a:pPr>
            <a:r>
              <a:rPr lang="en-US" sz="9600" dirty="0" smtClean="0"/>
              <a:t>Procedure</a:t>
            </a:r>
            <a:endParaRPr lang="en-US" sz="9600" dirty="0"/>
          </a:p>
        </p:txBody>
      </p:sp>
      <p:pic>
        <p:nvPicPr>
          <p:cNvPr id="70658" name="Picture 2" descr="C:\Users\kvx5\Desktop\NERCOMP\Pictures\clock.jpg"/>
          <p:cNvPicPr>
            <a:picLocks noChangeAspect="1" noChangeArrowheads="1"/>
          </p:cNvPicPr>
          <p:nvPr/>
        </p:nvPicPr>
        <p:blipFill>
          <a:blip r:embed="rId3"/>
          <a:stretch>
            <a:fillRect/>
          </a:stretch>
        </p:blipFill>
        <p:spPr bwMode="auto">
          <a:xfrm>
            <a:off x="990600" y="990600"/>
            <a:ext cx="4100895" cy="5308871"/>
          </a:xfrm>
          <a:prstGeom prst="rect">
            <a:avLst/>
          </a:prstGeom>
          <a:ln>
            <a:noFill/>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4724400" y="2438400"/>
            <a:ext cx="6400800" cy="1219200"/>
          </a:xfrm>
        </p:spPr>
        <p:txBody>
          <a:bodyPr>
            <a:noAutofit/>
          </a:bodyPr>
          <a:lstStyle/>
          <a:p>
            <a:pPr>
              <a:buNone/>
            </a:pPr>
            <a:r>
              <a:rPr lang="en-US" sz="7200" dirty="0" smtClean="0"/>
              <a:t>Capturing Data</a:t>
            </a:r>
            <a:endParaRPr lang="en-US" sz="7200" dirty="0"/>
          </a:p>
        </p:txBody>
      </p:sp>
      <p:pic>
        <p:nvPicPr>
          <p:cNvPr id="5" name="Picture 2" descr="C:\Users\kvx5\Desktop\NERCOMP\Pictures\bmc_remedy.bmp"/>
          <p:cNvPicPr>
            <a:picLocks noChangeAspect="1" noChangeArrowheads="1"/>
          </p:cNvPicPr>
          <p:nvPr/>
        </p:nvPicPr>
        <p:blipFill>
          <a:blip r:embed="rId3"/>
          <a:srcRect b="39200"/>
          <a:stretch>
            <a:fillRect/>
          </a:stretch>
        </p:blipFill>
        <p:spPr bwMode="auto">
          <a:xfrm>
            <a:off x="609600" y="4419600"/>
            <a:ext cx="6096000" cy="18531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48325"/>
            <a:ext cx="7772400" cy="1362075"/>
          </a:xfrm>
        </p:spPr>
        <p:txBody>
          <a:bodyPr/>
          <a:lstStyle/>
          <a:p>
            <a:r>
              <a:rPr lang="en-US" dirty="0" smtClean="0"/>
              <a:t>How Did it go</a:t>
            </a:r>
            <a:endParaRPr lang="en-US" dirty="0"/>
          </a:p>
        </p:txBody>
      </p:sp>
      <p:sp>
        <p:nvSpPr>
          <p:cNvPr id="3" name="Text Placeholder 2"/>
          <p:cNvSpPr>
            <a:spLocks noGrp="1"/>
          </p:cNvSpPr>
          <p:nvPr>
            <p:ph type="body" idx="1"/>
          </p:nvPr>
        </p:nvSpPr>
        <p:spPr>
          <a:xfrm>
            <a:off x="381000" y="4148138"/>
            <a:ext cx="7772400" cy="1500187"/>
          </a:xfrm>
        </p:spPr>
        <p:txBody>
          <a:bodyPr/>
          <a:lstStyle/>
          <a:p>
            <a:r>
              <a:rPr lang="en-US" dirty="0" smtClean="0"/>
              <a:t>Today</a:t>
            </a:r>
            <a:endParaRPr lang="en-US" dirty="0"/>
          </a:p>
        </p:txBody>
      </p:sp>
      <p:pic>
        <p:nvPicPr>
          <p:cNvPr id="4" name="Picture 3" descr="question_mark.jpg"/>
          <p:cNvPicPr>
            <a:picLocks noChangeAspect="1"/>
          </p:cNvPicPr>
          <p:nvPr/>
        </p:nvPicPr>
        <p:blipFill>
          <a:blip r:embed="rId3"/>
          <a:stretch>
            <a:fillRect/>
          </a:stretch>
        </p:blipFill>
        <p:spPr>
          <a:xfrm>
            <a:off x="4907280" y="685800"/>
            <a:ext cx="3703320" cy="553605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7240" y="310896"/>
          <a:ext cx="10698480" cy="62362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5898" y="312444"/>
          <a:ext cx="10695796" cy="62331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5790" y="950758"/>
          <a:ext cx="9012421" cy="49564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6600" b="1" dirty="0" smtClean="0"/>
              <a:t>ANECDOTES</a:t>
            </a:r>
            <a:endParaRPr lang="en-US" sz="6600" b="1" dirty="0"/>
          </a:p>
        </p:txBody>
      </p:sp>
      <p:pic>
        <p:nvPicPr>
          <p:cNvPr id="13313" name="Picture 1" descr="C:\Users\kvx5\Desktop\NERCOMP\Pictures\anecdotes.jpg"/>
          <p:cNvPicPr>
            <a:picLocks noChangeAspect="1" noChangeArrowheads="1"/>
          </p:cNvPicPr>
          <p:nvPr/>
        </p:nvPicPr>
        <p:blipFill>
          <a:blip r:embed="rId3"/>
          <a:srcRect/>
          <a:stretch>
            <a:fillRect/>
          </a:stretch>
        </p:blipFill>
        <p:spPr bwMode="auto">
          <a:xfrm>
            <a:off x="914400" y="1447800"/>
            <a:ext cx="7315200" cy="4919814"/>
          </a:xfrm>
          <a:prstGeom prst="rect">
            <a:avLst/>
          </a:prstGeom>
          <a:ln>
            <a:noFill/>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905000" y="5334000"/>
            <a:ext cx="5410200" cy="307777"/>
          </a:xfrm>
          <a:prstGeom prst="rect">
            <a:avLst/>
          </a:prstGeom>
          <a:noFill/>
        </p:spPr>
        <p:txBody>
          <a:bodyPr wrap="square" rtlCol="0">
            <a:spAutoFit/>
          </a:bodyPr>
          <a:lstStyle/>
          <a:p>
            <a:pPr algn="ctr"/>
            <a:r>
              <a:rPr lang="en-US" sz="1400" dirty="0" smtClean="0">
                <a:solidFill>
                  <a:schemeClr val="bg1"/>
                </a:solidFill>
              </a:rPr>
              <a:t>http://www.flickr.com/photos/estherase/24513484/ </a:t>
            </a:r>
            <a:endParaRPr lang="en-US" sz="1400" dirty="0">
              <a:solidFill>
                <a:schemeClr val="bg1"/>
              </a:solidFill>
            </a:endParaRPr>
          </a:p>
        </p:txBody>
      </p:sp>
      <p:pic>
        <p:nvPicPr>
          <p:cNvPr id="1026" name="Picture 2" descr="C:\Users\kvx5\Desktop\NERCOMP\Pictures\oops.jpg"/>
          <p:cNvPicPr>
            <a:picLocks noChangeAspect="1" noChangeArrowheads="1"/>
          </p:cNvPicPr>
          <p:nvPr/>
        </p:nvPicPr>
        <p:blipFill>
          <a:blip r:embed="rId3"/>
          <a:srcRect/>
          <a:stretch>
            <a:fillRect/>
          </a:stretch>
        </p:blipFill>
        <p:spPr bwMode="auto">
          <a:xfrm>
            <a:off x="914400" y="989410"/>
            <a:ext cx="7315200" cy="487918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mpus_map.png"/>
          <p:cNvPicPr>
            <a:picLocks noChangeAspect="1"/>
          </p:cNvPicPr>
          <p:nvPr/>
        </p:nvPicPr>
        <p:blipFill>
          <a:blip r:embed="rId3"/>
          <a:srcRect t="21111" r="35441" b="4456"/>
          <a:stretch>
            <a:fillRect/>
          </a:stretch>
        </p:blipFill>
        <p:spPr>
          <a:xfrm>
            <a:off x="393830" y="181109"/>
            <a:ext cx="7073770" cy="6524491"/>
          </a:xfrm>
          <a:prstGeom prst="rect">
            <a:avLst/>
          </a:prstGeom>
        </p:spPr>
      </p:pic>
      <p:sp>
        <p:nvSpPr>
          <p:cNvPr id="5" name="5-Point Star 4"/>
          <p:cNvSpPr/>
          <p:nvPr/>
        </p:nvSpPr>
        <p:spPr>
          <a:xfrm>
            <a:off x="4572000" y="3962400"/>
            <a:ext cx="304800" cy="304800"/>
          </a:xfrm>
          <a:prstGeom prst="star5">
            <a:avLst/>
          </a:prstGeom>
          <a:solidFill>
            <a:srgbClr val="E80000"/>
          </a:solidFill>
          <a:ln>
            <a:noFill/>
          </a:ln>
          <a:effectLst>
            <a:outerShdw blurRad="50800" dist="50800" dir="2700000" algn="br">
              <a:schemeClr val="tx1">
                <a:alpha val="7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5-Point Star 5"/>
          <p:cNvSpPr/>
          <p:nvPr/>
        </p:nvSpPr>
        <p:spPr>
          <a:xfrm>
            <a:off x="4038600" y="4724400"/>
            <a:ext cx="304800" cy="304800"/>
          </a:xfrm>
          <a:prstGeom prst="star5">
            <a:avLst/>
          </a:prstGeom>
          <a:noFill/>
          <a:ln>
            <a:solidFill>
              <a:srgbClr val="E80000"/>
            </a:solidFill>
          </a:ln>
          <a:effectLst>
            <a:outerShdw blurRad="50800" dist="50800" dir="2700000" algn="br">
              <a:schemeClr val="tx1">
                <a:alpha val="7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5-Point Star 6"/>
          <p:cNvSpPr/>
          <p:nvPr/>
        </p:nvSpPr>
        <p:spPr>
          <a:xfrm>
            <a:off x="5791200" y="4495800"/>
            <a:ext cx="304800" cy="304800"/>
          </a:xfrm>
          <a:prstGeom prst="star5">
            <a:avLst/>
          </a:prstGeom>
          <a:noFill/>
          <a:ln>
            <a:solidFill>
              <a:srgbClr val="E80000"/>
            </a:solidFill>
          </a:ln>
          <a:effectLst>
            <a:outerShdw blurRad="50800" dist="50800" dir="2700000" algn="br">
              <a:schemeClr val="tx1">
                <a:alpha val="7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5-Point Star 7"/>
          <p:cNvSpPr/>
          <p:nvPr/>
        </p:nvSpPr>
        <p:spPr>
          <a:xfrm>
            <a:off x="4114800" y="3962400"/>
            <a:ext cx="304800" cy="304800"/>
          </a:xfrm>
          <a:prstGeom prst="star5">
            <a:avLst/>
          </a:prstGeom>
          <a:noFill/>
          <a:ln>
            <a:solidFill>
              <a:srgbClr val="E80000"/>
            </a:solidFill>
          </a:ln>
          <a:effectLst>
            <a:outerShdw blurRad="50800" dist="50800" dir="2700000" algn="br">
              <a:schemeClr val="tx1">
                <a:alpha val="7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5-Point Star 8"/>
          <p:cNvSpPr/>
          <p:nvPr/>
        </p:nvSpPr>
        <p:spPr>
          <a:xfrm>
            <a:off x="5029200" y="5486400"/>
            <a:ext cx="304800" cy="304800"/>
          </a:xfrm>
          <a:prstGeom prst="star5">
            <a:avLst/>
          </a:prstGeom>
          <a:noFill/>
          <a:ln>
            <a:solidFill>
              <a:srgbClr val="E80000"/>
            </a:solidFill>
          </a:ln>
          <a:effectLst>
            <a:outerShdw blurRad="50800" dist="50800" dir="2700000" algn="br">
              <a:schemeClr val="tx1">
                <a:alpha val="7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extBox 14"/>
          <p:cNvSpPr txBox="1"/>
          <p:nvPr/>
        </p:nvSpPr>
        <p:spPr>
          <a:xfrm>
            <a:off x="7026240" y="685800"/>
            <a:ext cx="2117760" cy="1446550"/>
          </a:xfrm>
          <a:prstGeom prst="rect">
            <a:avLst/>
          </a:prstGeom>
          <a:noFill/>
        </p:spPr>
        <p:txBody>
          <a:bodyPr wrap="square" rtlCol="0">
            <a:spAutoFit/>
          </a:bodyPr>
          <a:lstStyle/>
          <a:p>
            <a:pPr algn="ctr"/>
            <a:r>
              <a:rPr lang="en-US" sz="4800" dirty="0" smtClean="0"/>
              <a:t>UNH</a:t>
            </a:r>
          </a:p>
          <a:p>
            <a:pPr algn="ctr"/>
            <a:r>
              <a:rPr lang="en-US" sz="4000" dirty="0" smtClean="0"/>
              <a:t>(c. 2007)</a:t>
            </a:r>
            <a:endParaRPr lang="en-US" sz="4000" dirty="0"/>
          </a:p>
        </p:txBody>
      </p:sp>
      <p:sp>
        <p:nvSpPr>
          <p:cNvPr id="16" name="Smiley Face 15"/>
          <p:cNvSpPr/>
          <p:nvPr/>
        </p:nvSpPr>
        <p:spPr>
          <a:xfrm>
            <a:off x="5943600" y="4648200"/>
            <a:ext cx="822960" cy="822960"/>
          </a:xfrm>
          <a:prstGeom prst="smileyFace">
            <a:avLst/>
          </a:prstGeom>
          <a:solidFill>
            <a:srgbClr val="FFFF66"/>
          </a:solidFill>
          <a:ln/>
          <a:effectLst>
            <a:outerShdw blurRad="50800" dist="50800" dir="27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sp>
      <p:sp>
        <p:nvSpPr>
          <p:cNvPr id="17" name="U-Turn Arrow 16"/>
          <p:cNvSpPr/>
          <p:nvPr/>
        </p:nvSpPr>
        <p:spPr>
          <a:xfrm>
            <a:off x="778550" y="350075"/>
            <a:ext cx="914401" cy="3431350"/>
          </a:xfrm>
          <a:prstGeom prst="uturnArrow">
            <a:avLst>
              <a:gd name="adj1" fmla="val 25000"/>
              <a:gd name="adj2" fmla="val 25000"/>
              <a:gd name="adj3" fmla="val 25000"/>
              <a:gd name="adj4" fmla="val 43750"/>
              <a:gd name="adj5" fmla="val 15806"/>
            </a:avLst>
          </a:prstGeom>
          <a:solidFill>
            <a:srgbClr val="0000FF">
              <a:alpha val="80000"/>
            </a:srgb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sp>
      <p:grpSp>
        <p:nvGrpSpPr>
          <p:cNvPr id="2" name="Group 21"/>
          <p:cNvGrpSpPr/>
          <p:nvPr/>
        </p:nvGrpSpPr>
        <p:grpSpPr>
          <a:xfrm>
            <a:off x="4269273" y="5379720"/>
            <a:ext cx="2129453" cy="822960"/>
            <a:chOff x="7454770" y="1912620"/>
            <a:chExt cx="2129453" cy="822960"/>
          </a:xfrm>
        </p:grpSpPr>
        <p:sp>
          <p:nvSpPr>
            <p:cNvPr id="12" name="TextBox 11"/>
            <p:cNvSpPr txBox="1"/>
            <p:nvPr/>
          </p:nvSpPr>
          <p:spPr>
            <a:xfrm>
              <a:off x="7911970" y="2139434"/>
              <a:ext cx="1672253" cy="369332"/>
            </a:xfrm>
            <a:prstGeom prst="rect">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solidFill>
                    <a:schemeClr val="tx1"/>
                  </a:solidFill>
                </a:rPr>
                <a:t>Extended Hours</a:t>
              </a:r>
            </a:p>
          </p:txBody>
        </p:sp>
        <p:sp>
          <p:nvSpPr>
            <p:cNvPr id="19" name="Moon 18"/>
            <p:cNvSpPr/>
            <p:nvPr/>
          </p:nvSpPr>
          <p:spPr>
            <a:xfrm>
              <a:off x="7454770" y="1912620"/>
              <a:ext cx="457200" cy="822960"/>
            </a:xfrm>
            <a:prstGeom prst="moon">
              <a:avLst/>
            </a:prstGeom>
            <a:solidFill>
              <a:srgbClr val="FFFF66">
                <a:alpha val="80000"/>
              </a:srgb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sp>
      </p:grpSp>
      <p:pic>
        <p:nvPicPr>
          <p:cNvPr id="23" name="Picture 22" descr="Picture 001.jpg"/>
          <p:cNvPicPr>
            <a:picLocks noChangeAspect="1"/>
          </p:cNvPicPr>
          <p:nvPr/>
        </p:nvPicPr>
        <p:blipFill>
          <a:blip r:embed="rId4" cstate="print"/>
          <a:stretch>
            <a:fillRect/>
          </a:stretch>
        </p:blipFill>
        <p:spPr>
          <a:xfrm>
            <a:off x="711200" y="3781425"/>
            <a:ext cx="3327400" cy="2495550"/>
          </a:xfrm>
          <a:prstGeom prst="rect">
            <a:avLst/>
          </a:prstGeom>
        </p:spPr>
      </p:pic>
      <p:sp>
        <p:nvSpPr>
          <p:cNvPr id="24" name="TextBox 23"/>
          <p:cNvSpPr txBox="1"/>
          <p:nvPr/>
        </p:nvSpPr>
        <p:spPr>
          <a:xfrm>
            <a:off x="1519538" y="5672667"/>
            <a:ext cx="1710725" cy="369332"/>
          </a:xfrm>
          <a:prstGeom prst="rect">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schemeClr val="tx1"/>
                </a:solidFill>
              </a:rPr>
              <a:t>Walk-In Services</a:t>
            </a:r>
            <a:endParaRPr lang="en-US" dirty="0">
              <a:solidFill>
                <a:schemeClr val="tx1"/>
              </a:solidFill>
            </a:endParaRPr>
          </a:p>
        </p:txBody>
      </p:sp>
      <p:grpSp>
        <p:nvGrpSpPr>
          <p:cNvPr id="3" name="Group 20"/>
          <p:cNvGrpSpPr/>
          <p:nvPr/>
        </p:nvGrpSpPr>
        <p:grpSpPr>
          <a:xfrm>
            <a:off x="2362200" y="3962400"/>
            <a:ext cx="1472636" cy="822960"/>
            <a:chOff x="8280964" y="839705"/>
            <a:chExt cx="1472636" cy="822960"/>
          </a:xfrm>
        </p:grpSpPr>
        <p:sp>
          <p:nvSpPr>
            <p:cNvPr id="18" name="Wave 17"/>
            <p:cNvSpPr/>
            <p:nvPr/>
          </p:nvSpPr>
          <p:spPr>
            <a:xfrm>
              <a:off x="8280964" y="839705"/>
              <a:ext cx="1472636" cy="822960"/>
            </a:xfrm>
            <a:prstGeom prst="wave">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sp>
        <p:sp>
          <p:nvSpPr>
            <p:cNvPr id="10" name="TextBox 9"/>
            <p:cNvSpPr txBox="1"/>
            <p:nvPr/>
          </p:nvSpPr>
          <p:spPr>
            <a:xfrm>
              <a:off x="8591525" y="1066519"/>
              <a:ext cx="851515" cy="36933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solidFill>
                    <a:schemeClr val="tx1"/>
                  </a:solidFill>
                </a:rPr>
                <a:t>ResNet</a:t>
              </a:r>
            </a:p>
          </p:txBody>
        </p:sp>
      </p:grpSp>
      <p:pic>
        <p:nvPicPr>
          <p:cNvPr id="25" name="Picture 24" descr="Picture 005.jpg"/>
          <p:cNvPicPr>
            <a:picLocks noChangeAspect="1"/>
          </p:cNvPicPr>
          <p:nvPr/>
        </p:nvPicPr>
        <p:blipFill>
          <a:blip r:embed="rId5" cstate="print"/>
          <a:stretch>
            <a:fillRect/>
          </a:stretch>
        </p:blipFill>
        <p:spPr>
          <a:xfrm>
            <a:off x="1189337" y="909029"/>
            <a:ext cx="3230263" cy="2422697"/>
          </a:xfrm>
          <a:prstGeom prst="rect">
            <a:avLst/>
          </a:prstGeom>
        </p:spPr>
      </p:pic>
      <p:sp>
        <p:nvSpPr>
          <p:cNvPr id="14" name="TextBox 13"/>
          <p:cNvSpPr txBox="1"/>
          <p:nvPr/>
        </p:nvSpPr>
        <p:spPr>
          <a:xfrm>
            <a:off x="1692951" y="2508766"/>
            <a:ext cx="1537312" cy="646331"/>
          </a:xfrm>
          <a:prstGeom prst="rect">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dirty="0">
                <a:solidFill>
                  <a:schemeClr val="tx1"/>
                </a:solidFill>
              </a:rPr>
              <a:t>Computer</a:t>
            </a:r>
          </a:p>
          <a:p>
            <a:pPr algn="ctr"/>
            <a:r>
              <a:rPr lang="en-US" dirty="0">
                <a:solidFill>
                  <a:schemeClr val="tx1"/>
                </a:solidFill>
              </a:rPr>
              <a:t>Service Center</a:t>
            </a:r>
          </a:p>
        </p:txBody>
      </p:sp>
      <p:sp>
        <p:nvSpPr>
          <p:cNvPr id="26" name="TextBox 25"/>
          <p:cNvSpPr txBox="1"/>
          <p:nvPr/>
        </p:nvSpPr>
        <p:spPr>
          <a:xfrm>
            <a:off x="3263375" y="2643247"/>
            <a:ext cx="737164" cy="461665"/>
          </a:xfrm>
          <a:prstGeom prst="rect">
            <a:avLst/>
          </a:prstGeom>
          <a:solidFill>
            <a:schemeClr val="bg1">
              <a:lumMod val="95000"/>
              <a:alpha val="49000"/>
            </a:schemeClr>
          </a:solidFill>
        </p:spPr>
        <p:txBody>
          <a:bodyPr wrap="square" rtlCol="0">
            <a:spAutoFit/>
          </a:bodyPr>
          <a:lstStyle/>
          <a:p>
            <a:pPr algn="ctr"/>
            <a:r>
              <a:rPr lang="en-US" sz="2400" b="1" dirty="0">
                <a:ln>
                  <a:solidFill>
                    <a:schemeClr val="bg1"/>
                  </a:solidFill>
                </a:ln>
              </a:rPr>
              <a:t>$$$</a:t>
            </a:r>
          </a:p>
        </p:txBody>
      </p:sp>
      <p:sp>
        <p:nvSpPr>
          <p:cNvPr id="27" name="TextBox 26"/>
          <p:cNvSpPr txBox="1"/>
          <p:nvPr/>
        </p:nvSpPr>
        <p:spPr>
          <a:xfrm>
            <a:off x="1692951" y="4558546"/>
            <a:ext cx="2650449" cy="830997"/>
          </a:xfrm>
          <a:prstGeom prst="rect">
            <a:avLst/>
          </a:prstGeom>
          <a:solidFill>
            <a:schemeClr val="bg1">
              <a:lumMod val="95000"/>
              <a:alpha val="49000"/>
            </a:schemeClr>
          </a:solidFill>
        </p:spPr>
        <p:txBody>
          <a:bodyPr wrap="square" rtlCol="0">
            <a:spAutoFit/>
          </a:bodyPr>
          <a:lstStyle/>
          <a:p>
            <a:pPr algn="ctr"/>
            <a:r>
              <a:rPr lang="en-US" sz="2400" b="1" dirty="0">
                <a:ln>
                  <a:solidFill>
                    <a:schemeClr val="bg1"/>
                  </a:solidFill>
                </a:ln>
              </a:rPr>
              <a:t>Free</a:t>
            </a:r>
          </a:p>
          <a:p>
            <a:pPr algn="ctr"/>
            <a:r>
              <a:rPr lang="en-US" sz="2400" b="1" dirty="0">
                <a:ln>
                  <a:solidFill>
                    <a:schemeClr val="bg1"/>
                  </a:solidFill>
                </a:ln>
              </a:rPr>
              <a:t>(On Campus Only)</a:t>
            </a:r>
          </a:p>
        </p:txBody>
      </p:sp>
      <p:sp>
        <p:nvSpPr>
          <p:cNvPr id="28" name="TextBox 27"/>
          <p:cNvSpPr txBox="1"/>
          <p:nvPr/>
        </p:nvSpPr>
        <p:spPr>
          <a:xfrm>
            <a:off x="4244376" y="6167735"/>
            <a:ext cx="2154350" cy="461665"/>
          </a:xfrm>
          <a:prstGeom prst="rect">
            <a:avLst/>
          </a:prstGeom>
          <a:solidFill>
            <a:schemeClr val="bg1">
              <a:lumMod val="95000"/>
              <a:alpha val="49000"/>
            </a:schemeClr>
          </a:solidFill>
        </p:spPr>
        <p:txBody>
          <a:bodyPr wrap="square" rtlCol="0">
            <a:spAutoFit/>
          </a:bodyPr>
          <a:lstStyle/>
          <a:p>
            <a:pPr algn="ctr"/>
            <a:r>
              <a:rPr lang="en-US" sz="2400" b="1" dirty="0">
                <a:ln>
                  <a:solidFill>
                    <a:schemeClr val="bg1"/>
                  </a:solidFill>
                </a:ln>
              </a:rPr>
              <a:t> M-R 5 – 9 PM</a:t>
            </a:r>
          </a:p>
        </p:txBody>
      </p:sp>
      <p:sp>
        <p:nvSpPr>
          <p:cNvPr id="29" name="TextBox 28"/>
          <p:cNvSpPr txBox="1"/>
          <p:nvPr/>
        </p:nvSpPr>
        <p:spPr>
          <a:xfrm>
            <a:off x="4572000" y="3412093"/>
            <a:ext cx="2076522" cy="369332"/>
          </a:xfrm>
          <a:prstGeom prst="rect">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schemeClr val="tx1"/>
                </a:solidFill>
              </a:rPr>
              <a:t>Student Consultants</a:t>
            </a:r>
            <a:endParaRPr lang="en-US" dirty="0">
              <a:solidFill>
                <a:schemeClr val="tx1"/>
              </a:solidFill>
            </a:endParaRPr>
          </a:p>
        </p:txBody>
      </p:sp>
      <p:grpSp>
        <p:nvGrpSpPr>
          <p:cNvPr id="11" name="Group 29"/>
          <p:cNvGrpSpPr/>
          <p:nvPr/>
        </p:nvGrpSpPr>
        <p:grpSpPr>
          <a:xfrm>
            <a:off x="2870764" y="909029"/>
            <a:ext cx="1472636" cy="822960"/>
            <a:chOff x="8280964" y="839705"/>
            <a:chExt cx="1472636" cy="822960"/>
          </a:xfrm>
        </p:grpSpPr>
        <p:sp>
          <p:nvSpPr>
            <p:cNvPr id="31" name="Wave 30"/>
            <p:cNvSpPr/>
            <p:nvPr/>
          </p:nvSpPr>
          <p:spPr>
            <a:xfrm>
              <a:off x="8280964" y="839705"/>
              <a:ext cx="1472636" cy="822960"/>
            </a:xfrm>
            <a:prstGeom prst="wave">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sp>
        <p:sp>
          <p:nvSpPr>
            <p:cNvPr id="32" name="TextBox 31"/>
            <p:cNvSpPr txBox="1"/>
            <p:nvPr/>
          </p:nvSpPr>
          <p:spPr>
            <a:xfrm>
              <a:off x="8591525" y="1066519"/>
              <a:ext cx="851515" cy="36933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schemeClr val="tx1"/>
                  </a:solidFill>
                </a:rPr>
                <a:t>ResNet</a:t>
              </a:r>
              <a:endParaRPr lang="en-US" dirty="0">
                <a:solidFill>
                  <a:schemeClr val="tx1"/>
                </a:solidFill>
              </a:endParaRPr>
            </a:p>
          </p:txBody>
        </p:sp>
      </p:grpSp>
      <p:sp>
        <p:nvSpPr>
          <p:cNvPr id="33" name="TextBox 32"/>
          <p:cNvSpPr txBox="1"/>
          <p:nvPr/>
        </p:nvSpPr>
        <p:spPr>
          <a:xfrm>
            <a:off x="2261164" y="1505175"/>
            <a:ext cx="2514600" cy="830997"/>
          </a:xfrm>
          <a:prstGeom prst="rect">
            <a:avLst/>
          </a:prstGeom>
          <a:solidFill>
            <a:schemeClr val="bg1">
              <a:lumMod val="95000"/>
              <a:alpha val="49000"/>
            </a:schemeClr>
          </a:solidFill>
        </p:spPr>
        <p:txBody>
          <a:bodyPr wrap="square" rtlCol="0">
            <a:spAutoFit/>
          </a:bodyPr>
          <a:lstStyle/>
          <a:p>
            <a:pPr algn="ctr"/>
            <a:r>
              <a:rPr lang="en-US" sz="2400" b="1" dirty="0">
                <a:ln>
                  <a:solidFill>
                    <a:schemeClr val="bg1"/>
                  </a:solidFill>
                </a:ln>
              </a:rPr>
              <a:t>Free</a:t>
            </a:r>
          </a:p>
          <a:p>
            <a:pPr algn="ctr"/>
            <a:r>
              <a:rPr lang="en-US" sz="2400" b="1" dirty="0">
                <a:ln>
                  <a:solidFill>
                    <a:schemeClr val="bg1"/>
                  </a:solidFill>
                </a:ln>
              </a:rPr>
              <a:t>(On Campus Only)</a:t>
            </a:r>
          </a:p>
        </p:txBody>
      </p:sp>
      <p:sp>
        <p:nvSpPr>
          <p:cNvPr id="34" name="TextBox 33"/>
          <p:cNvSpPr txBox="1"/>
          <p:nvPr/>
        </p:nvSpPr>
        <p:spPr>
          <a:xfrm>
            <a:off x="1295400" y="1066800"/>
            <a:ext cx="1483424" cy="830997"/>
          </a:xfrm>
          <a:prstGeom prst="rect">
            <a:avLst/>
          </a:prstGeom>
          <a:solidFill>
            <a:schemeClr val="bg1">
              <a:lumMod val="95000"/>
              <a:alpha val="49000"/>
            </a:schemeClr>
          </a:solidFill>
        </p:spPr>
        <p:txBody>
          <a:bodyPr wrap="square" rtlCol="0">
            <a:spAutoFit/>
          </a:bodyPr>
          <a:lstStyle/>
          <a:p>
            <a:pPr algn="ctr"/>
            <a:r>
              <a:rPr lang="en-US" sz="2400" b="1" dirty="0">
                <a:ln>
                  <a:solidFill>
                    <a:schemeClr val="bg1"/>
                  </a:solidFill>
                </a:ln>
              </a:rPr>
              <a:t> M</a:t>
            </a:r>
            <a:r>
              <a:rPr lang="en-US" sz="2400" b="1" dirty="0" smtClean="0">
                <a:ln>
                  <a:solidFill>
                    <a:schemeClr val="bg1"/>
                  </a:solidFill>
                </a:ln>
              </a:rPr>
              <a:t>-F</a:t>
            </a:r>
          </a:p>
          <a:p>
            <a:pPr algn="ctr"/>
            <a:r>
              <a:rPr lang="en-US" sz="2400" b="1" dirty="0" smtClean="0">
                <a:ln>
                  <a:solidFill>
                    <a:schemeClr val="bg1"/>
                  </a:solidFill>
                </a:ln>
              </a:rPr>
              <a:t>12 </a:t>
            </a:r>
            <a:r>
              <a:rPr lang="en-US" sz="2400" b="1" dirty="0">
                <a:ln>
                  <a:solidFill>
                    <a:schemeClr val="bg1"/>
                  </a:solidFill>
                </a:ln>
              </a:rPr>
              <a:t>–</a:t>
            </a:r>
            <a:r>
              <a:rPr lang="en-US" sz="2400" b="1" dirty="0" smtClean="0">
                <a:ln>
                  <a:solidFill>
                    <a:schemeClr val="bg1"/>
                  </a:solidFill>
                </a:ln>
              </a:rPr>
              <a:t> 4 </a:t>
            </a:r>
            <a:r>
              <a:rPr lang="en-US" sz="2400" b="1" dirty="0">
                <a:ln>
                  <a:solidFill>
                    <a:schemeClr val="bg1"/>
                  </a:solidFill>
                </a:ln>
              </a:rPr>
              <a:t>PM</a:t>
            </a:r>
          </a:p>
        </p:txBody>
      </p:sp>
      <p:sp>
        <p:nvSpPr>
          <p:cNvPr id="35" name="TextBox 34"/>
          <p:cNvSpPr txBox="1"/>
          <p:nvPr/>
        </p:nvSpPr>
        <p:spPr>
          <a:xfrm>
            <a:off x="7887172" y="4007188"/>
            <a:ext cx="872092" cy="541926"/>
          </a:xfrm>
          <a:prstGeom prst="rect">
            <a:avLst/>
          </a:prstGeom>
          <a:noFill/>
        </p:spPr>
        <p:txBody>
          <a:bodyPr wrap="none" rtlCol="0">
            <a:prstTxWarp prst="textWave2">
              <a:avLst/>
            </a:prstTxWarp>
            <a:spAutoFit/>
          </a:bodyPr>
          <a:lstStyle/>
          <a:p>
            <a:r>
              <a:rPr lang="en-US" sz="2200" dirty="0" smtClean="0"/>
              <a:t>All</a:t>
            </a:r>
            <a:endParaRPr lang="en-US" sz="2200" dirty="0"/>
          </a:p>
        </p:txBody>
      </p:sp>
      <p:sp>
        <p:nvSpPr>
          <p:cNvPr id="36" name="TextBox 35"/>
          <p:cNvSpPr txBox="1"/>
          <p:nvPr/>
        </p:nvSpPr>
        <p:spPr>
          <a:xfrm>
            <a:off x="7658572" y="4616788"/>
            <a:ext cx="1371600" cy="541926"/>
          </a:xfrm>
          <a:prstGeom prst="rect">
            <a:avLst/>
          </a:prstGeom>
          <a:noFill/>
        </p:spPr>
        <p:txBody>
          <a:bodyPr wrap="none" rtlCol="0">
            <a:prstTxWarp prst="textWave2">
              <a:avLst/>
            </a:prstTxWarp>
            <a:spAutoFit/>
          </a:bodyPr>
          <a:lstStyle/>
          <a:p>
            <a:r>
              <a:rPr lang="en-US" sz="2200" dirty="0" smtClean="0"/>
              <a:t>Clear</a:t>
            </a:r>
            <a:endParaRPr lang="en-US" sz="2200" dirty="0"/>
          </a:p>
        </p:txBody>
      </p:sp>
      <p:sp>
        <p:nvSpPr>
          <p:cNvPr id="38" name="TextBox 37"/>
          <p:cNvSpPr txBox="1"/>
          <p:nvPr/>
        </p:nvSpPr>
        <p:spPr>
          <a:xfrm>
            <a:off x="7887172" y="5249274"/>
            <a:ext cx="872092" cy="541926"/>
          </a:xfrm>
          <a:prstGeom prst="rect">
            <a:avLst/>
          </a:prstGeom>
          <a:noFill/>
        </p:spPr>
        <p:txBody>
          <a:bodyPr wrap="none" rtlCol="0">
            <a:prstTxWarp prst="textWave2">
              <a:avLst/>
            </a:prstTxWarp>
            <a:spAutoFit/>
          </a:bodyPr>
          <a:lstStyle/>
          <a:p>
            <a:r>
              <a:rPr lang="en-US" sz="2200" dirty="0" smtClean="0"/>
              <a:t>???</a:t>
            </a:r>
            <a:endParaRPr lang="en-US" sz="2200" dirty="0"/>
          </a:p>
        </p:txBody>
      </p:sp>
      <p:sp>
        <p:nvSpPr>
          <p:cNvPr id="39" name="TextBox 38"/>
          <p:cNvSpPr txBox="1"/>
          <p:nvPr/>
        </p:nvSpPr>
        <p:spPr>
          <a:xfrm>
            <a:off x="7658572" y="3321388"/>
            <a:ext cx="1371600" cy="541926"/>
          </a:xfrm>
          <a:prstGeom prst="rect">
            <a:avLst/>
          </a:prstGeom>
          <a:noFill/>
        </p:spPr>
        <p:txBody>
          <a:bodyPr wrap="none" rtlCol="0">
            <a:prstTxWarp prst="textWave2">
              <a:avLst/>
            </a:prstTxWarp>
            <a:spAutoFit/>
          </a:bodyPr>
          <a:lstStyle/>
          <a:p>
            <a:r>
              <a:rPr lang="en-US" sz="2200" dirty="0" smtClean="0"/>
              <a:t>That</a:t>
            </a:r>
            <a:endParaRPr lang="en-US" sz="2200" dirty="0"/>
          </a:p>
        </p:txBody>
      </p:sp>
      <p:cxnSp>
        <p:nvCxnSpPr>
          <p:cNvPr id="40" name="Straight Arrow Connector 39"/>
          <p:cNvCxnSpPr/>
          <p:nvPr/>
        </p:nvCxnSpPr>
        <p:spPr>
          <a:xfrm>
            <a:off x="4876800" y="4191000"/>
            <a:ext cx="1066800" cy="685800"/>
          </a:xfrm>
          <a:prstGeom prst="straightConnector1">
            <a:avLst/>
          </a:prstGeom>
          <a:ln w="31750">
            <a:solidFill>
              <a:schemeClr val="tx2">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1920000">
            <a:off x="4630724" y="4561910"/>
            <a:ext cx="1197764" cy="369332"/>
          </a:xfrm>
          <a:prstGeom prst="rect">
            <a:avLst/>
          </a:prstGeom>
          <a:solidFill>
            <a:schemeClr val="bg1">
              <a:lumMod val="95000"/>
              <a:alpha val="80000"/>
            </a:schemeClr>
          </a:solidFill>
          <a:ln>
            <a:solidFill>
              <a:srgbClr val="0000FF">
                <a:alpha val="90000"/>
              </a:srgb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solidFill>
                  <a:schemeClr val="tx1"/>
                </a:solidFill>
              </a:rPr>
              <a:t>4 min walk</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par>
                                <p:cTn id="19" presetID="34"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from="(-#ppt_w/2)" to="(#ppt_x)" calcmode="lin" valueType="num">
                                      <p:cBhvr>
                                        <p:cTn id="21" dur="600" fill="hold">
                                          <p:stCondLst>
                                            <p:cond delay="0"/>
                                          </p:stCondLst>
                                        </p:cTn>
                                        <p:tgtEl>
                                          <p:spTgt spid="7"/>
                                        </p:tgtEl>
                                        <p:attrNameLst>
                                          <p:attrName>ppt_x</p:attrName>
                                        </p:attrNameLst>
                                      </p:cBhvr>
                                    </p:anim>
                                    <p:anim from="0" to="-1.0" calcmode="lin" valueType="num">
                                      <p:cBhvr>
                                        <p:cTn id="22" dur="200" decel="50000" autoRev="1" fill="hold">
                                          <p:stCondLst>
                                            <p:cond delay="600"/>
                                          </p:stCondLst>
                                        </p:cTn>
                                        <p:tgtEl>
                                          <p:spTgt spid="7"/>
                                        </p:tgtEl>
                                        <p:attrNameLst>
                                          <p:attrName>xshear</p:attrName>
                                        </p:attrNameLst>
                                      </p:cBhvr>
                                    </p:anim>
                                    <p:animScale>
                                      <p:cBhvr>
                                        <p:cTn id="23" dur="200" decel="100000" autoRev="1" fill="hold">
                                          <p:stCondLst>
                                            <p:cond delay="600"/>
                                          </p:stCondLst>
                                        </p:cTn>
                                        <p:tgtEl>
                                          <p:spTgt spid="7"/>
                                        </p:tgtEl>
                                      </p:cBhvr>
                                      <p:from x="100000" y="100000"/>
                                      <p:to x="80000" y="100000"/>
                                    </p:animScale>
                                    <p:anim by="(#ppt_h/3+#ppt_w*0.1)" calcmode="lin" valueType="num">
                                      <p:cBhvr additive="sum">
                                        <p:cTn id="24" dur="200" decel="100000" autoRev="1" fill="hold">
                                          <p:stCondLst>
                                            <p:cond delay="600"/>
                                          </p:stCondLst>
                                        </p:cTn>
                                        <p:tgtEl>
                                          <p:spTgt spid="7"/>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from="(-#ppt_w/2)" to="(#ppt_x)" calcmode="lin" valueType="num">
                                      <p:cBhvr>
                                        <p:cTn id="27" dur="600" fill="hold">
                                          <p:stCondLst>
                                            <p:cond delay="0"/>
                                          </p:stCondLst>
                                        </p:cTn>
                                        <p:tgtEl>
                                          <p:spTgt spid="8"/>
                                        </p:tgtEl>
                                        <p:attrNameLst>
                                          <p:attrName>ppt_x</p:attrName>
                                        </p:attrNameLst>
                                      </p:cBhvr>
                                    </p:anim>
                                    <p:anim from="0" to="-1.0" calcmode="lin" valueType="num">
                                      <p:cBhvr>
                                        <p:cTn id="28" dur="200" decel="50000" autoRev="1" fill="hold">
                                          <p:stCondLst>
                                            <p:cond delay="600"/>
                                          </p:stCondLst>
                                        </p:cTn>
                                        <p:tgtEl>
                                          <p:spTgt spid="8"/>
                                        </p:tgtEl>
                                        <p:attrNameLst>
                                          <p:attrName>xshear</p:attrName>
                                        </p:attrNameLst>
                                      </p:cBhvr>
                                    </p:anim>
                                    <p:animScale>
                                      <p:cBhvr>
                                        <p:cTn id="29" dur="200" decel="100000" autoRev="1" fill="hold">
                                          <p:stCondLst>
                                            <p:cond delay="600"/>
                                          </p:stCondLst>
                                        </p:cTn>
                                        <p:tgtEl>
                                          <p:spTgt spid="8"/>
                                        </p:tgtEl>
                                      </p:cBhvr>
                                      <p:from x="100000" y="100000"/>
                                      <p:to x="80000" y="100000"/>
                                    </p:animScale>
                                    <p:anim by="(#ppt_h/3+#ppt_w*0.1)" calcmode="lin" valueType="num">
                                      <p:cBhvr additive="sum">
                                        <p:cTn id="30" dur="200" decel="100000" autoRev="1" fill="hold">
                                          <p:stCondLst>
                                            <p:cond delay="600"/>
                                          </p:stCondLst>
                                        </p:cTn>
                                        <p:tgtEl>
                                          <p:spTgt spid="8"/>
                                        </p:tgtEl>
                                        <p:attrNameLst>
                                          <p:attrName>ppt_x</p:attrName>
                                        </p:attrNameLst>
                                      </p:cBhvr>
                                    </p:anim>
                                  </p:childTnLst>
                                </p:cTn>
                              </p:par>
                              <p:par>
                                <p:cTn id="31" presetID="34"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from="(-#ppt_w/2)" to="(#ppt_x)" calcmode="lin" valueType="num">
                                      <p:cBhvr>
                                        <p:cTn id="33" dur="600" fill="hold">
                                          <p:stCondLst>
                                            <p:cond delay="0"/>
                                          </p:stCondLst>
                                        </p:cTn>
                                        <p:tgtEl>
                                          <p:spTgt spid="9"/>
                                        </p:tgtEl>
                                        <p:attrNameLst>
                                          <p:attrName>ppt_x</p:attrName>
                                        </p:attrNameLst>
                                      </p:cBhvr>
                                    </p:anim>
                                    <p:anim from="0" to="-1.0" calcmode="lin" valueType="num">
                                      <p:cBhvr>
                                        <p:cTn id="34" dur="200" decel="50000" autoRev="1" fill="hold">
                                          <p:stCondLst>
                                            <p:cond delay="600"/>
                                          </p:stCondLst>
                                        </p:cTn>
                                        <p:tgtEl>
                                          <p:spTgt spid="9"/>
                                        </p:tgtEl>
                                        <p:attrNameLst>
                                          <p:attrName>xshear</p:attrName>
                                        </p:attrNameLst>
                                      </p:cBhvr>
                                    </p:anim>
                                    <p:animScale>
                                      <p:cBhvr>
                                        <p:cTn id="35" dur="200" decel="100000" autoRev="1" fill="hold">
                                          <p:stCondLst>
                                            <p:cond delay="600"/>
                                          </p:stCondLst>
                                        </p:cTn>
                                        <p:tgtEl>
                                          <p:spTgt spid="9"/>
                                        </p:tgtEl>
                                      </p:cBhvr>
                                      <p:from x="100000" y="100000"/>
                                      <p:to x="80000" y="100000"/>
                                    </p:animScale>
                                    <p:anim by="(#ppt_h/3+#ppt_w*0.1)" calcmode="lin" valueType="num">
                                      <p:cBhvr additive="sum">
                                        <p:cTn id="36" dur="200" decel="100000" autoRev="1" fill="hold">
                                          <p:stCondLst>
                                            <p:cond delay="600"/>
                                          </p:stCondLst>
                                        </p:cTn>
                                        <p:tgtEl>
                                          <p:spTgt spid="9"/>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up)">
                                      <p:cBhvr>
                                        <p:cTn id="51" dur="500"/>
                                        <p:tgtEl>
                                          <p:spTgt spid="42"/>
                                        </p:tgtEl>
                                      </p:cBhvr>
                                    </p:animEffect>
                                  </p:childTnLst>
                                </p:cTn>
                              </p:par>
                              <p:par>
                                <p:cTn id="52" presetID="22" presetClass="entr" presetSubtype="1"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ssolve">
                                      <p:cBhvr>
                                        <p:cTn id="67" dur="500"/>
                                        <p:tgtEl>
                                          <p:spTgt spid="3"/>
                                        </p:tgtEl>
                                      </p:cBhvr>
                                    </p:animEffect>
                                  </p:childTnLst>
                                </p:cTn>
                              </p:par>
                            </p:childTnLst>
                          </p:cTn>
                        </p:par>
                        <p:par>
                          <p:cTn id="68" fill="hold">
                            <p:stCondLst>
                              <p:cond delay="500"/>
                            </p:stCondLst>
                            <p:childTnLst>
                              <p:par>
                                <p:cTn id="69" presetID="9" presetClass="entr" presetSubtype="0" fill="hold" grpId="0" nodeType="afterEffect">
                                  <p:stCondLst>
                                    <p:cond delay="200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accel="50000" decel="50000" fill="hold" nodeType="clickEffect">
                                  <p:stCondLst>
                                    <p:cond delay="0"/>
                                  </p:stCondLst>
                                  <p:childTnLst>
                                    <p:animRot by="21600000">
                                      <p:cBhvr>
                                        <p:cTn id="75" dur="2000" fill="hold"/>
                                        <p:tgtEl>
                                          <p:spTgt spid="16"/>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23" presetClass="exit" presetSubtype="32" fill="hold" nodeType="clickEffect">
                                  <p:stCondLst>
                                    <p:cond delay="0"/>
                                  </p:stCondLst>
                                  <p:childTnLst>
                                    <p:anim calcmode="lin" valueType="num">
                                      <p:cBhvr>
                                        <p:cTn id="79" dur="500"/>
                                        <p:tgtEl>
                                          <p:spTgt spid="3"/>
                                        </p:tgtEl>
                                        <p:attrNameLst>
                                          <p:attrName>ppt_w</p:attrName>
                                        </p:attrNameLst>
                                      </p:cBhvr>
                                      <p:tavLst>
                                        <p:tav tm="0">
                                          <p:val>
                                            <p:strVal val="ppt_w"/>
                                          </p:val>
                                        </p:tav>
                                        <p:tav tm="100000">
                                          <p:val>
                                            <p:fltVal val="0"/>
                                          </p:val>
                                        </p:tav>
                                      </p:tavLst>
                                    </p:anim>
                                    <p:anim calcmode="lin" valueType="num">
                                      <p:cBhvr>
                                        <p:cTn id="80" dur="500"/>
                                        <p:tgtEl>
                                          <p:spTgt spid="3"/>
                                        </p:tgtEl>
                                        <p:attrNameLst>
                                          <p:attrName>ppt_h</p:attrName>
                                        </p:attrNameLst>
                                      </p:cBhvr>
                                      <p:tavLst>
                                        <p:tav tm="0">
                                          <p:val>
                                            <p:strVal val="ppt_h"/>
                                          </p:val>
                                        </p:tav>
                                        <p:tav tm="100000">
                                          <p:val>
                                            <p:fltVal val="0"/>
                                          </p:val>
                                        </p:tav>
                                      </p:tavLst>
                                    </p:anim>
                                    <p:set>
                                      <p:cBhvr>
                                        <p:cTn id="81" dur="1" fill="hold">
                                          <p:stCondLst>
                                            <p:cond delay="499"/>
                                          </p:stCondLst>
                                        </p:cTn>
                                        <p:tgtEl>
                                          <p:spTgt spid="3"/>
                                        </p:tgtEl>
                                        <p:attrNameLst>
                                          <p:attrName>style.visibility</p:attrName>
                                        </p:attrNameLst>
                                      </p:cBhvr>
                                      <p:to>
                                        <p:strVal val="hidden"/>
                                      </p:to>
                                    </p:set>
                                  </p:childTnLst>
                                </p:cTn>
                              </p:par>
                              <p:par>
                                <p:cTn id="82" presetID="23" presetClass="exit" presetSubtype="32" fill="hold" grpId="1" nodeType="withEffect">
                                  <p:stCondLst>
                                    <p:cond delay="0"/>
                                  </p:stCondLst>
                                  <p:childTnLst>
                                    <p:anim calcmode="lin" valueType="num">
                                      <p:cBhvr>
                                        <p:cTn id="83" dur="500"/>
                                        <p:tgtEl>
                                          <p:spTgt spid="27"/>
                                        </p:tgtEl>
                                        <p:attrNameLst>
                                          <p:attrName>ppt_w</p:attrName>
                                        </p:attrNameLst>
                                      </p:cBhvr>
                                      <p:tavLst>
                                        <p:tav tm="0">
                                          <p:val>
                                            <p:strVal val="ppt_w"/>
                                          </p:val>
                                        </p:tav>
                                        <p:tav tm="100000">
                                          <p:val>
                                            <p:fltVal val="0"/>
                                          </p:val>
                                        </p:tav>
                                      </p:tavLst>
                                    </p:anim>
                                    <p:anim calcmode="lin" valueType="num">
                                      <p:cBhvr>
                                        <p:cTn id="84" dur="500"/>
                                        <p:tgtEl>
                                          <p:spTgt spid="27"/>
                                        </p:tgtEl>
                                        <p:attrNameLst>
                                          <p:attrName>ppt_h</p:attrName>
                                        </p:attrNameLst>
                                      </p:cBhvr>
                                      <p:tavLst>
                                        <p:tav tm="0">
                                          <p:val>
                                            <p:strVal val="ppt_h"/>
                                          </p:val>
                                        </p:tav>
                                        <p:tav tm="100000">
                                          <p:val>
                                            <p:fltVal val="0"/>
                                          </p:val>
                                        </p:tav>
                                      </p:tavLst>
                                    </p:anim>
                                    <p:set>
                                      <p:cBhvr>
                                        <p:cTn id="85" dur="1" fill="hold">
                                          <p:stCondLst>
                                            <p:cond delay="499"/>
                                          </p:stCondLst>
                                        </p:cTn>
                                        <p:tgtEl>
                                          <p:spTgt spid="2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cTn>
                              </p:par>
                              <p:par>
                                <p:cTn id="91" presetID="9"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dissolve">
                                      <p:cBhvr>
                                        <p:cTn id="93" dur="5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1000"/>
                                        <p:tgtEl>
                                          <p:spTgt spid="17"/>
                                        </p:tgtEl>
                                      </p:cBhvr>
                                    </p:animEffect>
                                  </p:childTnLst>
                                </p:cTn>
                              </p:par>
                            </p:childTnLst>
                          </p:cTn>
                        </p:par>
                        <p:par>
                          <p:cTn id="99" fill="hold">
                            <p:stCondLst>
                              <p:cond delay="1000"/>
                            </p:stCondLst>
                            <p:childTnLst>
                              <p:par>
                                <p:cTn id="100" presetID="9" presetClass="entr" presetSubtype="0" fill="hold" nodeType="afterEffect">
                                  <p:stCondLst>
                                    <p:cond delay="100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500"/>
                                        <p:tgtEl>
                                          <p:spTgt spid="2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dissolve">
                                      <p:cBhvr>
                                        <p:cTn id="105" dur="500"/>
                                        <p:tgtEl>
                                          <p:spTgt spid="14"/>
                                        </p:tgtEl>
                                      </p:cBhvr>
                                    </p:animEffect>
                                  </p:childTnLst>
                                </p:cTn>
                              </p:par>
                            </p:childTnLst>
                          </p:cTn>
                        </p:par>
                        <p:par>
                          <p:cTn id="106" fill="hold">
                            <p:stCondLst>
                              <p:cond delay="2500"/>
                            </p:stCondLst>
                            <p:childTnLst>
                              <p:par>
                                <p:cTn id="107" presetID="9" presetClass="entr" presetSubtype="0" fill="hold" grpId="0" nodeType="afterEffect">
                                  <p:stCondLst>
                                    <p:cond delay="2000"/>
                                  </p:stCondLst>
                                  <p:childTnLst>
                                    <p:set>
                                      <p:cBhvr>
                                        <p:cTn id="108" dur="1" fill="hold">
                                          <p:stCondLst>
                                            <p:cond delay="0"/>
                                          </p:stCondLst>
                                        </p:cTn>
                                        <p:tgtEl>
                                          <p:spTgt spid="26"/>
                                        </p:tgtEl>
                                        <p:attrNameLst>
                                          <p:attrName>style.visibility</p:attrName>
                                        </p:attrNameLst>
                                      </p:cBhvr>
                                      <p:to>
                                        <p:strVal val="visible"/>
                                      </p:to>
                                    </p:set>
                                    <p:animEffect transition="in" filter="dissolve">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ssolve">
                                      <p:cBhvr>
                                        <p:cTn id="114" dur="500"/>
                                        <p:tgtEl>
                                          <p:spTgt spid="11"/>
                                        </p:tgtEl>
                                      </p:cBhvr>
                                    </p:animEffect>
                                  </p:childTnLst>
                                </p:cTn>
                              </p:par>
                            </p:childTnLst>
                          </p:cTn>
                        </p:par>
                        <p:par>
                          <p:cTn id="115" fill="hold">
                            <p:stCondLst>
                              <p:cond delay="500"/>
                            </p:stCondLst>
                            <p:childTnLst>
                              <p:par>
                                <p:cTn id="116" presetID="9" presetClass="entr" presetSubtype="0" fill="hold" grpId="0" nodeType="afterEffect">
                                  <p:stCondLst>
                                    <p:cond delay="2000"/>
                                  </p:stCondLst>
                                  <p:childTnLst>
                                    <p:set>
                                      <p:cBhvr>
                                        <p:cTn id="117" dur="1" fill="hold">
                                          <p:stCondLst>
                                            <p:cond delay="0"/>
                                          </p:stCondLst>
                                        </p:cTn>
                                        <p:tgtEl>
                                          <p:spTgt spid="33"/>
                                        </p:tgtEl>
                                        <p:attrNameLst>
                                          <p:attrName>style.visibility</p:attrName>
                                        </p:attrNameLst>
                                      </p:cBhvr>
                                      <p:to>
                                        <p:strVal val="visible"/>
                                      </p:to>
                                    </p:set>
                                    <p:animEffect transition="in" filter="dissolve">
                                      <p:cBhvr>
                                        <p:cTn id="118" dur="500"/>
                                        <p:tgtEl>
                                          <p:spTgt spid="33"/>
                                        </p:tgtEl>
                                      </p:cBhvr>
                                    </p:animEffect>
                                  </p:childTnLst>
                                </p:cTn>
                              </p:par>
                            </p:childTnLst>
                          </p:cTn>
                        </p:par>
                        <p:par>
                          <p:cTn id="119" fill="hold">
                            <p:stCondLst>
                              <p:cond delay="3000"/>
                            </p:stCondLst>
                            <p:childTnLst>
                              <p:par>
                                <p:cTn id="120" presetID="9" presetClass="entr" presetSubtype="0" fill="hold" grpId="0" nodeType="afterEffect">
                                  <p:stCondLst>
                                    <p:cond delay="1000"/>
                                  </p:stCondLst>
                                  <p:childTnLst>
                                    <p:set>
                                      <p:cBhvr>
                                        <p:cTn id="121" dur="1" fill="hold">
                                          <p:stCondLst>
                                            <p:cond delay="0"/>
                                          </p:stCondLst>
                                        </p:cTn>
                                        <p:tgtEl>
                                          <p:spTgt spid="34"/>
                                        </p:tgtEl>
                                        <p:attrNameLst>
                                          <p:attrName>style.visibility</p:attrName>
                                        </p:attrNameLst>
                                      </p:cBhvr>
                                      <p:to>
                                        <p:strVal val="visible"/>
                                      </p:to>
                                    </p:set>
                                    <p:animEffect transition="in" filter="dissolv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down)">
                                      <p:cBhvr>
                                        <p:cTn id="127" dur="580">
                                          <p:stCondLst>
                                            <p:cond delay="0"/>
                                          </p:stCondLst>
                                        </p:cTn>
                                        <p:tgtEl>
                                          <p:spTgt spid="39"/>
                                        </p:tgtEl>
                                      </p:cBhvr>
                                    </p:animEffect>
                                    <p:anim calcmode="lin" valueType="num">
                                      <p:cBhvr>
                                        <p:cTn id="12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3" dur="26">
                                          <p:stCondLst>
                                            <p:cond delay="650"/>
                                          </p:stCondLst>
                                        </p:cTn>
                                        <p:tgtEl>
                                          <p:spTgt spid="39"/>
                                        </p:tgtEl>
                                      </p:cBhvr>
                                      <p:to x="100000" y="60000"/>
                                    </p:animScale>
                                    <p:animScale>
                                      <p:cBhvr>
                                        <p:cTn id="134" dur="166" decel="50000">
                                          <p:stCondLst>
                                            <p:cond delay="676"/>
                                          </p:stCondLst>
                                        </p:cTn>
                                        <p:tgtEl>
                                          <p:spTgt spid="39"/>
                                        </p:tgtEl>
                                      </p:cBhvr>
                                      <p:to x="100000" y="100000"/>
                                    </p:animScale>
                                    <p:animScale>
                                      <p:cBhvr>
                                        <p:cTn id="135" dur="26">
                                          <p:stCondLst>
                                            <p:cond delay="1312"/>
                                          </p:stCondLst>
                                        </p:cTn>
                                        <p:tgtEl>
                                          <p:spTgt spid="39"/>
                                        </p:tgtEl>
                                      </p:cBhvr>
                                      <p:to x="100000" y="80000"/>
                                    </p:animScale>
                                    <p:animScale>
                                      <p:cBhvr>
                                        <p:cTn id="136" dur="166" decel="50000">
                                          <p:stCondLst>
                                            <p:cond delay="1338"/>
                                          </p:stCondLst>
                                        </p:cTn>
                                        <p:tgtEl>
                                          <p:spTgt spid="39"/>
                                        </p:tgtEl>
                                      </p:cBhvr>
                                      <p:to x="100000" y="100000"/>
                                    </p:animScale>
                                    <p:animScale>
                                      <p:cBhvr>
                                        <p:cTn id="137" dur="26">
                                          <p:stCondLst>
                                            <p:cond delay="1642"/>
                                          </p:stCondLst>
                                        </p:cTn>
                                        <p:tgtEl>
                                          <p:spTgt spid="39"/>
                                        </p:tgtEl>
                                      </p:cBhvr>
                                      <p:to x="100000" y="90000"/>
                                    </p:animScale>
                                    <p:animScale>
                                      <p:cBhvr>
                                        <p:cTn id="138" dur="166" decel="50000">
                                          <p:stCondLst>
                                            <p:cond delay="1668"/>
                                          </p:stCondLst>
                                        </p:cTn>
                                        <p:tgtEl>
                                          <p:spTgt spid="39"/>
                                        </p:tgtEl>
                                      </p:cBhvr>
                                      <p:to x="100000" y="100000"/>
                                    </p:animScale>
                                    <p:animScale>
                                      <p:cBhvr>
                                        <p:cTn id="139" dur="26">
                                          <p:stCondLst>
                                            <p:cond delay="1808"/>
                                          </p:stCondLst>
                                        </p:cTn>
                                        <p:tgtEl>
                                          <p:spTgt spid="39"/>
                                        </p:tgtEl>
                                      </p:cBhvr>
                                      <p:to x="100000" y="95000"/>
                                    </p:animScale>
                                    <p:animScale>
                                      <p:cBhvr>
                                        <p:cTn id="140" dur="166" decel="50000">
                                          <p:stCondLst>
                                            <p:cond delay="1834"/>
                                          </p:stCondLst>
                                        </p:cTn>
                                        <p:tgtEl>
                                          <p:spTgt spid="39"/>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wipe(down)">
                                      <p:cBhvr>
                                        <p:cTn id="143" dur="580">
                                          <p:stCondLst>
                                            <p:cond delay="0"/>
                                          </p:stCondLst>
                                        </p:cTn>
                                        <p:tgtEl>
                                          <p:spTgt spid="35"/>
                                        </p:tgtEl>
                                      </p:cBhvr>
                                    </p:animEffect>
                                    <p:anim calcmode="lin" valueType="num">
                                      <p:cBhvr>
                                        <p:cTn id="14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49" dur="26">
                                          <p:stCondLst>
                                            <p:cond delay="650"/>
                                          </p:stCondLst>
                                        </p:cTn>
                                        <p:tgtEl>
                                          <p:spTgt spid="35"/>
                                        </p:tgtEl>
                                      </p:cBhvr>
                                      <p:to x="100000" y="60000"/>
                                    </p:animScale>
                                    <p:animScale>
                                      <p:cBhvr>
                                        <p:cTn id="150" dur="166" decel="50000">
                                          <p:stCondLst>
                                            <p:cond delay="676"/>
                                          </p:stCondLst>
                                        </p:cTn>
                                        <p:tgtEl>
                                          <p:spTgt spid="35"/>
                                        </p:tgtEl>
                                      </p:cBhvr>
                                      <p:to x="100000" y="100000"/>
                                    </p:animScale>
                                    <p:animScale>
                                      <p:cBhvr>
                                        <p:cTn id="151" dur="26">
                                          <p:stCondLst>
                                            <p:cond delay="1312"/>
                                          </p:stCondLst>
                                        </p:cTn>
                                        <p:tgtEl>
                                          <p:spTgt spid="35"/>
                                        </p:tgtEl>
                                      </p:cBhvr>
                                      <p:to x="100000" y="80000"/>
                                    </p:animScale>
                                    <p:animScale>
                                      <p:cBhvr>
                                        <p:cTn id="152" dur="166" decel="50000">
                                          <p:stCondLst>
                                            <p:cond delay="1338"/>
                                          </p:stCondLst>
                                        </p:cTn>
                                        <p:tgtEl>
                                          <p:spTgt spid="35"/>
                                        </p:tgtEl>
                                      </p:cBhvr>
                                      <p:to x="100000" y="100000"/>
                                    </p:animScale>
                                    <p:animScale>
                                      <p:cBhvr>
                                        <p:cTn id="153" dur="26">
                                          <p:stCondLst>
                                            <p:cond delay="1642"/>
                                          </p:stCondLst>
                                        </p:cTn>
                                        <p:tgtEl>
                                          <p:spTgt spid="35"/>
                                        </p:tgtEl>
                                      </p:cBhvr>
                                      <p:to x="100000" y="90000"/>
                                    </p:animScale>
                                    <p:animScale>
                                      <p:cBhvr>
                                        <p:cTn id="154" dur="166" decel="50000">
                                          <p:stCondLst>
                                            <p:cond delay="1668"/>
                                          </p:stCondLst>
                                        </p:cTn>
                                        <p:tgtEl>
                                          <p:spTgt spid="35"/>
                                        </p:tgtEl>
                                      </p:cBhvr>
                                      <p:to x="100000" y="100000"/>
                                    </p:animScale>
                                    <p:animScale>
                                      <p:cBhvr>
                                        <p:cTn id="155" dur="26">
                                          <p:stCondLst>
                                            <p:cond delay="1808"/>
                                          </p:stCondLst>
                                        </p:cTn>
                                        <p:tgtEl>
                                          <p:spTgt spid="35"/>
                                        </p:tgtEl>
                                      </p:cBhvr>
                                      <p:to x="100000" y="95000"/>
                                    </p:animScale>
                                    <p:animScale>
                                      <p:cBhvr>
                                        <p:cTn id="156" dur="166" decel="50000">
                                          <p:stCondLst>
                                            <p:cond delay="1834"/>
                                          </p:stCondLst>
                                        </p:cTn>
                                        <p:tgtEl>
                                          <p:spTgt spid="35"/>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wipe(down)">
                                      <p:cBhvr>
                                        <p:cTn id="159" dur="580">
                                          <p:stCondLst>
                                            <p:cond delay="0"/>
                                          </p:stCondLst>
                                        </p:cTn>
                                        <p:tgtEl>
                                          <p:spTgt spid="36"/>
                                        </p:tgtEl>
                                      </p:cBhvr>
                                    </p:animEffect>
                                    <p:anim calcmode="lin" valueType="num">
                                      <p:cBhvr>
                                        <p:cTn id="16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65" dur="26">
                                          <p:stCondLst>
                                            <p:cond delay="650"/>
                                          </p:stCondLst>
                                        </p:cTn>
                                        <p:tgtEl>
                                          <p:spTgt spid="36"/>
                                        </p:tgtEl>
                                      </p:cBhvr>
                                      <p:to x="100000" y="60000"/>
                                    </p:animScale>
                                    <p:animScale>
                                      <p:cBhvr>
                                        <p:cTn id="166" dur="166" decel="50000">
                                          <p:stCondLst>
                                            <p:cond delay="676"/>
                                          </p:stCondLst>
                                        </p:cTn>
                                        <p:tgtEl>
                                          <p:spTgt spid="36"/>
                                        </p:tgtEl>
                                      </p:cBhvr>
                                      <p:to x="100000" y="100000"/>
                                    </p:animScale>
                                    <p:animScale>
                                      <p:cBhvr>
                                        <p:cTn id="167" dur="26">
                                          <p:stCondLst>
                                            <p:cond delay="1312"/>
                                          </p:stCondLst>
                                        </p:cTn>
                                        <p:tgtEl>
                                          <p:spTgt spid="36"/>
                                        </p:tgtEl>
                                      </p:cBhvr>
                                      <p:to x="100000" y="80000"/>
                                    </p:animScale>
                                    <p:animScale>
                                      <p:cBhvr>
                                        <p:cTn id="168" dur="166" decel="50000">
                                          <p:stCondLst>
                                            <p:cond delay="1338"/>
                                          </p:stCondLst>
                                        </p:cTn>
                                        <p:tgtEl>
                                          <p:spTgt spid="36"/>
                                        </p:tgtEl>
                                      </p:cBhvr>
                                      <p:to x="100000" y="100000"/>
                                    </p:animScale>
                                    <p:animScale>
                                      <p:cBhvr>
                                        <p:cTn id="169" dur="26">
                                          <p:stCondLst>
                                            <p:cond delay="1642"/>
                                          </p:stCondLst>
                                        </p:cTn>
                                        <p:tgtEl>
                                          <p:spTgt spid="36"/>
                                        </p:tgtEl>
                                      </p:cBhvr>
                                      <p:to x="100000" y="90000"/>
                                    </p:animScale>
                                    <p:animScale>
                                      <p:cBhvr>
                                        <p:cTn id="170" dur="166" decel="50000">
                                          <p:stCondLst>
                                            <p:cond delay="1668"/>
                                          </p:stCondLst>
                                        </p:cTn>
                                        <p:tgtEl>
                                          <p:spTgt spid="36"/>
                                        </p:tgtEl>
                                      </p:cBhvr>
                                      <p:to x="100000" y="100000"/>
                                    </p:animScale>
                                    <p:animScale>
                                      <p:cBhvr>
                                        <p:cTn id="171" dur="26">
                                          <p:stCondLst>
                                            <p:cond delay="1808"/>
                                          </p:stCondLst>
                                        </p:cTn>
                                        <p:tgtEl>
                                          <p:spTgt spid="36"/>
                                        </p:tgtEl>
                                      </p:cBhvr>
                                      <p:to x="100000" y="95000"/>
                                    </p:animScale>
                                    <p:animScale>
                                      <p:cBhvr>
                                        <p:cTn id="172" dur="166" decel="50000">
                                          <p:stCondLst>
                                            <p:cond delay="1834"/>
                                          </p:stCondLst>
                                        </p:cTn>
                                        <p:tgtEl>
                                          <p:spTgt spid="36"/>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down)">
                                      <p:cBhvr>
                                        <p:cTn id="175" dur="580">
                                          <p:stCondLst>
                                            <p:cond delay="0"/>
                                          </p:stCondLst>
                                        </p:cTn>
                                        <p:tgtEl>
                                          <p:spTgt spid="38"/>
                                        </p:tgtEl>
                                      </p:cBhvr>
                                    </p:animEffect>
                                    <p:anim calcmode="lin" valueType="num">
                                      <p:cBhvr>
                                        <p:cTn id="17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81" dur="26">
                                          <p:stCondLst>
                                            <p:cond delay="650"/>
                                          </p:stCondLst>
                                        </p:cTn>
                                        <p:tgtEl>
                                          <p:spTgt spid="38"/>
                                        </p:tgtEl>
                                      </p:cBhvr>
                                      <p:to x="100000" y="60000"/>
                                    </p:animScale>
                                    <p:animScale>
                                      <p:cBhvr>
                                        <p:cTn id="182" dur="166" decel="50000">
                                          <p:stCondLst>
                                            <p:cond delay="676"/>
                                          </p:stCondLst>
                                        </p:cTn>
                                        <p:tgtEl>
                                          <p:spTgt spid="38"/>
                                        </p:tgtEl>
                                      </p:cBhvr>
                                      <p:to x="100000" y="100000"/>
                                    </p:animScale>
                                    <p:animScale>
                                      <p:cBhvr>
                                        <p:cTn id="183" dur="26">
                                          <p:stCondLst>
                                            <p:cond delay="1312"/>
                                          </p:stCondLst>
                                        </p:cTn>
                                        <p:tgtEl>
                                          <p:spTgt spid="38"/>
                                        </p:tgtEl>
                                      </p:cBhvr>
                                      <p:to x="100000" y="80000"/>
                                    </p:animScale>
                                    <p:animScale>
                                      <p:cBhvr>
                                        <p:cTn id="184" dur="166" decel="50000">
                                          <p:stCondLst>
                                            <p:cond delay="1338"/>
                                          </p:stCondLst>
                                        </p:cTn>
                                        <p:tgtEl>
                                          <p:spTgt spid="38"/>
                                        </p:tgtEl>
                                      </p:cBhvr>
                                      <p:to x="100000" y="100000"/>
                                    </p:animScale>
                                    <p:animScale>
                                      <p:cBhvr>
                                        <p:cTn id="185" dur="26">
                                          <p:stCondLst>
                                            <p:cond delay="1642"/>
                                          </p:stCondLst>
                                        </p:cTn>
                                        <p:tgtEl>
                                          <p:spTgt spid="38"/>
                                        </p:tgtEl>
                                      </p:cBhvr>
                                      <p:to x="100000" y="90000"/>
                                    </p:animScale>
                                    <p:animScale>
                                      <p:cBhvr>
                                        <p:cTn id="186" dur="166" decel="50000">
                                          <p:stCondLst>
                                            <p:cond delay="1668"/>
                                          </p:stCondLst>
                                        </p:cTn>
                                        <p:tgtEl>
                                          <p:spTgt spid="38"/>
                                        </p:tgtEl>
                                      </p:cBhvr>
                                      <p:to x="100000" y="100000"/>
                                    </p:animScale>
                                    <p:animScale>
                                      <p:cBhvr>
                                        <p:cTn id="187" dur="26">
                                          <p:stCondLst>
                                            <p:cond delay="1808"/>
                                          </p:stCondLst>
                                        </p:cTn>
                                        <p:tgtEl>
                                          <p:spTgt spid="38"/>
                                        </p:tgtEl>
                                      </p:cBhvr>
                                      <p:to x="100000" y="95000"/>
                                    </p:animScale>
                                    <p:animScale>
                                      <p:cBhvr>
                                        <p:cTn id="188"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4" grpId="0" animBg="1"/>
      <p:bldP spid="14" grpId="0" animBg="1"/>
      <p:bldP spid="26" grpId="0" animBg="1"/>
      <p:bldP spid="27" grpId="0" animBg="1"/>
      <p:bldP spid="27" grpId="1" animBg="1"/>
      <p:bldP spid="28" grpId="0" animBg="1"/>
      <p:bldP spid="29" grpId="0" animBg="1"/>
      <p:bldP spid="33" grpId="0" animBg="1"/>
      <p:bldP spid="34" grpId="0" animBg="1"/>
      <p:bldP spid="35" grpId="0"/>
      <p:bldP spid="36" grpId="0"/>
      <p:bldP spid="38" grpId="0"/>
      <p:bldP spid="39" grpId="0"/>
      <p:bldP spid="42"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00725"/>
            <a:ext cx="7772400" cy="1362075"/>
          </a:xfrm>
        </p:spPr>
        <p:txBody>
          <a:bodyPr/>
          <a:lstStyle/>
          <a:p>
            <a:r>
              <a:rPr lang="en-US" dirty="0" smtClean="0"/>
              <a:t>The Future</a:t>
            </a:r>
            <a:endParaRPr lang="en-US" dirty="0"/>
          </a:p>
        </p:txBody>
      </p:sp>
      <p:sp>
        <p:nvSpPr>
          <p:cNvPr id="3" name="Text Placeholder 2"/>
          <p:cNvSpPr>
            <a:spLocks noGrp="1"/>
          </p:cNvSpPr>
          <p:nvPr>
            <p:ph type="body" idx="1"/>
          </p:nvPr>
        </p:nvSpPr>
        <p:spPr>
          <a:xfrm>
            <a:off x="533400" y="4300538"/>
            <a:ext cx="7772400" cy="1500187"/>
          </a:xfrm>
        </p:spPr>
        <p:txBody>
          <a:bodyPr/>
          <a:lstStyle/>
          <a:p>
            <a:r>
              <a:rPr lang="en-US" dirty="0" smtClean="0"/>
              <a:t>Tomorrow</a:t>
            </a:r>
            <a:endParaRPr lang="en-US" dirty="0"/>
          </a:p>
        </p:txBody>
      </p:sp>
      <p:pic>
        <p:nvPicPr>
          <p:cNvPr id="11265" name="Picture 1" descr="C:\Users\kvx5\Desktop\NERCOMP\Pictures\future.jpg"/>
          <p:cNvPicPr>
            <a:picLocks noChangeAspect="1" noChangeArrowheads="1"/>
          </p:cNvPicPr>
          <p:nvPr/>
        </p:nvPicPr>
        <p:blipFill>
          <a:blip r:embed="rId3"/>
          <a:srcRect/>
          <a:stretch>
            <a:fillRect/>
          </a:stretch>
        </p:blipFill>
        <p:spPr bwMode="auto">
          <a:xfrm>
            <a:off x="4586808" y="609600"/>
            <a:ext cx="3871392" cy="5787308"/>
          </a:xfrm>
          <a:prstGeom prst="rect">
            <a:avLst/>
          </a:prstGeom>
          <a:ln>
            <a:noFill/>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FF0000"/>
                </a:solidFill>
              </a:rPr>
              <a:t>Hiring </a:t>
            </a:r>
            <a:r>
              <a:rPr lang="en-US" b="1" dirty="0">
                <a:solidFill>
                  <a:srgbClr val="FF0000"/>
                </a:solidFill>
              </a:rPr>
              <a:t>Model</a:t>
            </a:r>
            <a:r>
              <a:rPr lang="en-US" b="1" dirty="0" smtClean="0">
                <a:solidFill>
                  <a:srgbClr val="FF0000"/>
                </a:solidFill>
              </a:rPr>
              <a:t>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b="1" dirty="0" smtClean="0">
                <a:solidFill>
                  <a:srgbClr val="FF0000"/>
                </a:solidFill>
              </a:rPr>
              <a:t>Training </a:t>
            </a:r>
            <a:r>
              <a:rPr lang="en-US" b="1" dirty="0">
                <a:solidFill>
                  <a:srgbClr val="FF0000"/>
                </a:solidFill>
              </a:rPr>
              <a:t>Model</a:t>
            </a:r>
            <a:r>
              <a:rPr lang="en-US" b="1" dirty="0" smtClean="0">
                <a:solidFill>
                  <a:srgbClr val="FF0000"/>
                </a:solidFill>
              </a:rPr>
              <a:t>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dirty="0" smtClean="0"/>
              <a:t>Training </a:t>
            </a:r>
            <a:r>
              <a:rPr lang="en-US" dirty="0"/>
              <a:t>Model</a:t>
            </a:r>
            <a:r>
              <a:rPr lang="en-US" dirty="0" smtClean="0"/>
              <a:t> </a:t>
            </a:r>
          </a:p>
          <a:p>
            <a:r>
              <a:rPr lang="en-US" b="1" dirty="0" smtClean="0">
                <a:solidFill>
                  <a:srgbClr val="FF0000"/>
                </a:solidFill>
              </a:rPr>
              <a:t>Group </a:t>
            </a:r>
            <a:r>
              <a:rPr lang="en-US" b="1" dirty="0">
                <a:solidFill>
                  <a:srgbClr val="FF0000"/>
                </a:solidFill>
              </a:rPr>
              <a:t>Communication and Access to Consolidated Resources</a:t>
            </a:r>
            <a:r>
              <a:rPr lang="en-US" b="1" dirty="0" smtClean="0">
                <a:solidFill>
                  <a:srgbClr val="FF0000"/>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dirty="0" smtClean="0"/>
              <a:t>Training </a:t>
            </a:r>
            <a:r>
              <a:rPr lang="en-US" dirty="0"/>
              <a:t>Model</a:t>
            </a:r>
            <a:r>
              <a:rPr lang="en-US" dirty="0" smtClean="0"/>
              <a:t> </a:t>
            </a:r>
          </a:p>
          <a:p>
            <a:r>
              <a:rPr lang="en-US" dirty="0" smtClean="0"/>
              <a:t>Group </a:t>
            </a:r>
            <a:r>
              <a:rPr lang="en-US" dirty="0"/>
              <a:t>Communication and Access to Consolidated Resources</a:t>
            </a:r>
            <a:r>
              <a:rPr lang="en-US" dirty="0" smtClean="0"/>
              <a:t> </a:t>
            </a:r>
          </a:p>
          <a:p>
            <a:r>
              <a:rPr lang="en-US" b="1" dirty="0" smtClean="0">
                <a:solidFill>
                  <a:srgbClr val="FF0000"/>
                </a:solidFill>
              </a:rPr>
              <a:t>Process </a:t>
            </a:r>
            <a:r>
              <a:rPr lang="en-US" b="1" dirty="0">
                <a:solidFill>
                  <a:srgbClr val="FF0000"/>
                </a:solidFill>
              </a:rPr>
              <a:t>and Procedure</a:t>
            </a:r>
            <a:r>
              <a:rPr lang="en-US" b="1" dirty="0" smtClean="0">
                <a:solidFill>
                  <a:srgbClr val="FF0000"/>
                </a:solid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dirty="0" smtClean="0"/>
              <a:t>Training </a:t>
            </a:r>
            <a:r>
              <a:rPr lang="en-US" dirty="0"/>
              <a:t>Model</a:t>
            </a:r>
            <a:r>
              <a:rPr lang="en-US" dirty="0" smtClean="0"/>
              <a:t> </a:t>
            </a:r>
          </a:p>
          <a:p>
            <a:r>
              <a:rPr lang="en-US" dirty="0" smtClean="0"/>
              <a:t>Group </a:t>
            </a:r>
            <a:r>
              <a:rPr lang="en-US" dirty="0"/>
              <a:t>Communication and Access to Consolidated Resources</a:t>
            </a:r>
            <a:r>
              <a:rPr lang="en-US" dirty="0" smtClean="0"/>
              <a:t> </a:t>
            </a:r>
          </a:p>
          <a:p>
            <a:r>
              <a:rPr lang="en-US" dirty="0" smtClean="0"/>
              <a:t>Process </a:t>
            </a:r>
            <a:r>
              <a:rPr lang="en-US" dirty="0"/>
              <a:t>and Procedure</a:t>
            </a:r>
            <a:r>
              <a:rPr lang="en-US" dirty="0" smtClean="0"/>
              <a:t> </a:t>
            </a:r>
          </a:p>
          <a:p>
            <a:r>
              <a:rPr lang="en-US" b="1" dirty="0" smtClean="0">
                <a:solidFill>
                  <a:srgbClr val="FF0000"/>
                </a:solidFill>
              </a:rPr>
              <a:t>Customer </a:t>
            </a:r>
            <a:r>
              <a:rPr lang="en-US" b="1" dirty="0">
                <a:solidFill>
                  <a:srgbClr val="FF0000"/>
                </a:solidFill>
              </a:rPr>
              <a:t>Flow Management and Queuing</a:t>
            </a:r>
            <a:r>
              <a:rPr lang="en-US" b="1" dirty="0" smtClean="0">
                <a:solidFill>
                  <a:srgbClr val="FF0000"/>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dirty="0" smtClean="0"/>
              <a:t>Training </a:t>
            </a:r>
            <a:r>
              <a:rPr lang="en-US" dirty="0"/>
              <a:t>Model</a:t>
            </a:r>
            <a:r>
              <a:rPr lang="en-US" dirty="0" smtClean="0"/>
              <a:t> </a:t>
            </a:r>
          </a:p>
          <a:p>
            <a:r>
              <a:rPr lang="en-US" dirty="0" smtClean="0"/>
              <a:t>Group </a:t>
            </a:r>
            <a:r>
              <a:rPr lang="en-US" dirty="0"/>
              <a:t>Communication and Access to Consolidated Resources</a:t>
            </a:r>
            <a:r>
              <a:rPr lang="en-US" dirty="0" smtClean="0"/>
              <a:t> </a:t>
            </a:r>
          </a:p>
          <a:p>
            <a:r>
              <a:rPr lang="en-US" dirty="0" smtClean="0"/>
              <a:t>Process </a:t>
            </a:r>
            <a:r>
              <a:rPr lang="en-US" dirty="0"/>
              <a:t>and Procedure</a:t>
            </a:r>
            <a:r>
              <a:rPr lang="en-US" dirty="0" smtClean="0"/>
              <a:t> </a:t>
            </a:r>
          </a:p>
          <a:p>
            <a:r>
              <a:rPr lang="en-US" dirty="0" smtClean="0"/>
              <a:t>Customer </a:t>
            </a:r>
            <a:r>
              <a:rPr lang="en-US" dirty="0"/>
              <a:t>Flow Management and Queuing</a:t>
            </a:r>
            <a:r>
              <a:rPr lang="en-US" dirty="0" smtClean="0"/>
              <a:t> </a:t>
            </a:r>
          </a:p>
          <a:p>
            <a:r>
              <a:rPr lang="en-US" b="1" dirty="0" smtClean="0">
                <a:solidFill>
                  <a:srgbClr val="FF0000"/>
                </a:solidFill>
              </a:rPr>
              <a:t>Proactive Efforts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dirty="0" smtClean="0"/>
              <a:t>Training </a:t>
            </a:r>
            <a:r>
              <a:rPr lang="en-US" dirty="0"/>
              <a:t>Model</a:t>
            </a:r>
            <a:r>
              <a:rPr lang="en-US" dirty="0" smtClean="0"/>
              <a:t> </a:t>
            </a:r>
          </a:p>
          <a:p>
            <a:r>
              <a:rPr lang="en-US" dirty="0" smtClean="0"/>
              <a:t>Group </a:t>
            </a:r>
            <a:r>
              <a:rPr lang="en-US" dirty="0"/>
              <a:t>Communication and Access to Consolidated Resources</a:t>
            </a:r>
            <a:r>
              <a:rPr lang="en-US" dirty="0" smtClean="0"/>
              <a:t> </a:t>
            </a:r>
          </a:p>
          <a:p>
            <a:r>
              <a:rPr lang="en-US" dirty="0" smtClean="0"/>
              <a:t>Process </a:t>
            </a:r>
            <a:r>
              <a:rPr lang="en-US" dirty="0"/>
              <a:t>and Procedure</a:t>
            </a:r>
            <a:r>
              <a:rPr lang="en-US" dirty="0" smtClean="0"/>
              <a:t> </a:t>
            </a:r>
          </a:p>
          <a:p>
            <a:r>
              <a:rPr lang="en-US" dirty="0" smtClean="0"/>
              <a:t>Customer </a:t>
            </a:r>
            <a:r>
              <a:rPr lang="en-US" dirty="0"/>
              <a:t>Flow Management and Queuing</a:t>
            </a:r>
            <a:r>
              <a:rPr lang="en-US" dirty="0" smtClean="0"/>
              <a:t> </a:t>
            </a:r>
          </a:p>
          <a:p>
            <a:r>
              <a:rPr lang="en-US" dirty="0" smtClean="0"/>
              <a:t>Proactive </a:t>
            </a:r>
            <a:r>
              <a:rPr lang="en-US" dirty="0"/>
              <a:t>Efforts</a:t>
            </a:r>
            <a:r>
              <a:rPr lang="en-US" dirty="0" smtClean="0"/>
              <a:t> </a:t>
            </a:r>
          </a:p>
          <a:p>
            <a:r>
              <a:rPr lang="en-US" b="1" dirty="0" smtClean="0">
                <a:solidFill>
                  <a:srgbClr val="FF0000"/>
                </a:solidFill>
              </a:rPr>
              <a:t>Customer-facing Web Resources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Hiring </a:t>
            </a:r>
            <a:r>
              <a:rPr lang="en-US" dirty="0"/>
              <a:t>Model</a:t>
            </a:r>
            <a:r>
              <a:rPr lang="en-US" dirty="0" smtClean="0"/>
              <a:t> </a:t>
            </a:r>
          </a:p>
          <a:p>
            <a:r>
              <a:rPr lang="en-US" dirty="0" smtClean="0"/>
              <a:t>Training </a:t>
            </a:r>
            <a:r>
              <a:rPr lang="en-US" dirty="0"/>
              <a:t>Model</a:t>
            </a:r>
            <a:r>
              <a:rPr lang="en-US" dirty="0" smtClean="0"/>
              <a:t> </a:t>
            </a:r>
          </a:p>
          <a:p>
            <a:r>
              <a:rPr lang="en-US" dirty="0" smtClean="0"/>
              <a:t>Group </a:t>
            </a:r>
            <a:r>
              <a:rPr lang="en-US" dirty="0"/>
              <a:t>Communication and Access to Consolidated Resources</a:t>
            </a:r>
            <a:r>
              <a:rPr lang="en-US" dirty="0" smtClean="0"/>
              <a:t> </a:t>
            </a:r>
          </a:p>
          <a:p>
            <a:r>
              <a:rPr lang="en-US" dirty="0" smtClean="0"/>
              <a:t>Process </a:t>
            </a:r>
            <a:r>
              <a:rPr lang="en-US" dirty="0"/>
              <a:t>and Procedure</a:t>
            </a:r>
            <a:r>
              <a:rPr lang="en-US" dirty="0" smtClean="0"/>
              <a:t> </a:t>
            </a:r>
          </a:p>
          <a:p>
            <a:r>
              <a:rPr lang="en-US" dirty="0" smtClean="0"/>
              <a:t>Customer </a:t>
            </a:r>
            <a:r>
              <a:rPr lang="en-US" dirty="0"/>
              <a:t>Flow Management and Queuing</a:t>
            </a:r>
            <a:r>
              <a:rPr lang="en-US" dirty="0" smtClean="0"/>
              <a:t> </a:t>
            </a:r>
          </a:p>
          <a:p>
            <a:r>
              <a:rPr lang="en-US" dirty="0" smtClean="0"/>
              <a:t>Proactive </a:t>
            </a:r>
            <a:r>
              <a:rPr lang="en-US" dirty="0"/>
              <a:t>Efforts</a:t>
            </a:r>
            <a:r>
              <a:rPr lang="en-US" dirty="0" smtClean="0"/>
              <a:t> </a:t>
            </a:r>
          </a:p>
          <a:p>
            <a:r>
              <a:rPr lang="en-US" dirty="0" smtClean="0"/>
              <a:t>Centralize </a:t>
            </a:r>
            <a:r>
              <a:rPr lang="en-US" dirty="0"/>
              <a:t>Web Resources</a:t>
            </a:r>
            <a:r>
              <a:rPr lang="en-US" dirty="0" smtClean="0"/>
              <a:t> </a:t>
            </a:r>
          </a:p>
          <a:p>
            <a:r>
              <a:rPr lang="en-US" b="1" dirty="0" smtClean="0">
                <a:solidFill>
                  <a:srgbClr val="FF0000"/>
                </a:solidFill>
              </a:rPr>
              <a:t>Capturing </a:t>
            </a:r>
            <a:r>
              <a:rPr lang="en-US" b="1" dirty="0">
                <a:solidFill>
                  <a:srgbClr val="FF0000"/>
                </a:solidFill>
              </a:rPr>
              <a:t>Data</a:t>
            </a:r>
            <a:r>
              <a:rPr lang="en-US" b="1" dirty="0" smtClean="0">
                <a:solidFill>
                  <a:srgbClr val="FF0000"/>
                </a:solid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95925"/>
            <a:ext cx="7772400" cy="1362075"/>
          </a:xfrm>
        </p:spPr>
        <p:txBody>
          <a:bodyPr/>
          <a:lstStyle/>
          <a:p>
            <a:r>
              <a:rPr lang="en-US" dirty="0" smtClean="0"/>
              <a:t>Conclusion</a:t>
            </a:r>
            <a:endParaRPr lang="en-US" dirty="0"/>
          </a:p>
        </p:txBody>
      </p:sp>
      <p:sp>
        <p:nvSpPr>
          <p:cNvPr id="3" name="Text Placeholder 2"/>
          <p:cNvSpPr>
            <a:spLocks noGrp="1"/>
          </p:cNvSpPr>
          <p:nvPr>
            <p:ph type="body" idx="1"/>
          </p:nvPr>
        </p:nvSpPr>
        <p:spPr>
          <a:xfrm>
            <a:off x="685800" y="3995738"/>
            <a:ext cx="7772400" cy="1500187"/>
          </a:xfrm>
        </p:spPr>
        <p:txBody>
          <a:bodyPr/>
          <a:lstStyle/>
          <a:p>
            <a:r>
              <a:rPr lang="en-US" dirty="0" smtClean="0"/>
              <a:t>Now</a:t>
            </a:r>
            <a:endParaRPr lang="en-US" dirty="0"/>
          </a:p>
        </p:txBody>
      </p:sp>
      <p:pic>
        <p:nvPicPr>
          <p:cNvPr id="7169" name="Picture 1" descr="C:\Users\kvx5\Desktop\NERCOMP\Pictures\train_station.jpg"/>
          <p:cNvPicPr>
            <a:picLocks noChangeAspect="1" noChangeArrowheads="1"/>
          </p:cNvPicPr>
          <p:nvPr/>
        </p:nvPicPr>
        <p:blipFill>
          <a:blip r:embed="rId3"/>
          <a:srcRect/>
          <a:stretch>
            <a:fillRect/>
          </a:stretch>
        </p:blipFill>
        <p:spPr bwMode="auto">
          <a:xfrm>
            <a:off x="2362200" y="1066800"/>
            <a:ext cx="6108605" cy="4038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ntitled.bmp"/>
          <p:cNvPicPr>
            <a:picLocks noChangeAspect="1"/>
          </p:cNvPicPr>
          <p:nvPr/>
        </p:nvPicPr>
        <p:blipFill>
          <a:blip r:embed="rId3"/>
          <a:stretch>
            <a:fillRect/>
          </a:stretch>
        </p:blipFill>
        <p:spPr>
          <a:xfrm>
            <a:off x="762000" y="566737"/>
            <a:ext cx="7620000" cy="572452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14987"/>
            <a:ext cx="7772400" cy="1362075"/>
          </a:xfrm>
        </p:spPr>
        <p:txBody>
          <a:bodyPr/>
          <a:lstStyle/>
          <a:p>
            <a:r>
              <a:rPr lang="en-US" dirty="0" smtClean="0"/>
              <a:t>Questions</a:t>
            </a:r>
            <a:endParaRPr lang="en-US" dirty="0"/>
          </a:p>
        </p:txBody>
      </p:sp>
      <p:sp>
        <p:nvSpPr>
          <p:cNvPr id="3" name="Text Placeholder 2"/>
          <p:cNvSpPr>
            <a:spLocks noGrp="1"/>
          </p:cNvSpPr>
          <p:nvPr>
            <p:ph type="body" idx="1"/>
          </p:nvPr>
        </p:nvSpPr>
        <p:spPr>
          <a:xfrm>
            <a:off x="685800" y="4114800"/>
            <a:ext cx="7772400" cy="1500187"/>
          </a:xfrm>
        </p:spPr>
        <p:txBody>
          <a:bodyPr/>
          <a:lstStyle/>
          <a:p>
            <a:r>
              <a:rPr lang="en-US" dirty="0" smtClean="0"/>
              <a:t>Your Turn</a:t>
            </a:r>
            <a:endParaRPr lang="en-US" dirty="0"/>
          </a:p>
        </p:txBody>
      </p:sp>
      <p:pic>
        <p:nvPicPr>
          <p:cNvPr id="72706" name="Picture 2" descr="C:\Users\kvx5\Desktop\NERCOMP\Pictures\questionmark.jpg"/>
          <p:cNvPicPr>
            <a:picLocks noChangeAspect="1" noChangeArrowheads="1"/>
          </p:cNvPicPr>
          <p:nvPr/>
        </p:nvPicPr>
        <p:blipFill>
          <a:blip r:embed="rId3"/>
          <a:srcRect/>
          <a:stretch>
            <a:fillRect/>
          </a:stretch>
        </p:blipFill>
        <p:spPr bwMode="auto">
          <a:xfrm>
            <a:off x="4191000" y="1870074"/>
            <a:ext cx="4225926" cy="4225926"/>
          </a:xfrm>
          <a:prstGeom prst="rect">
            <a:avLst/>
          </a:prstGeom>
          <a:ln>
            <a:noFill/>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2007120"/>
            <a:ext cx="3581400" cy="2236244"/>
          </a:xfrm>
        </p:spPr>
        <p:txBody>
          <a:bodyPr>
            <a:normAutofit/>
          </a:bodyPr>
          <a:lstStyle/>
          <a:p>
            <a:pPr algn="ctr">
              <a:buNone/>
            </a:pPr>
            <a:r>
              <a:rPr lang="en-US" sz="2400" b="1" dirty="0" smtClean="0"/>
              <a:t>David Blezard</a:t>
            </a:r>
          </a:p>
          <a:p>
            <a:pPr algn="ctr">
              <a:buNone/>
            </a:pPr>
            <a:r>
              <a:rPr lang="en-US" sz="2400" dirty="0" smtClean="0">
                <a:hlinkClick r:id="rId3"/>
              </a:rPr>
              <a:t>david.blezard@unh.edu</a:t>
            </a:r>
            <a:endParaRPr lang="en-US" sz="2400" dirty="0" smtClean="0"/>
          </a:p>
          <a:p>
            <a:pPr algn="ctr">
              <a:buNone/>
            </a:pPr>
            <a:endParaRPr lang="en-US" sz="2400" dirty="0" smtClean="0"/>
          </a:p>
          <a:p>
            <a:pPr algn="ctr">
              <a:buNone/>
            </a:pPr>
            <a:r>
              <a:rPr lang="en-US" sz="2400" b="1" dirty="0" smtClean="0"/>
              <a:t>Kevin Wong</a:t>
            </a:r>
          </a:p>
          <a:p>
            <a:pPr algn="ctr">
              <a:buNone/>
            </a:pPr>
            <a:r>
              <a:rPr lang="en-US" sz="2400" dirty="0" smtClean="0">
                <a:hlinkClick r:id="rId4"/>
              </a:rPr>
              <a:t>kevin.wong@unh.edu</a:t>
            </a:r>
            <a:endParaRPr lang="en-US" sz="2400" dirty="0" smtClean="0"/>
          </a:p>
          <a:p>
            <a:pPr>
              <a:buNone/>
            </a:pPr>
            <a:endParaRPr lang="en-US" sz="2400" dirty="0" smtClean="0"/>
          </a:p>
          <a:p>
            <a:pPr>
              <a:buNone/>
            </a:pPr>
            <a:endParaRPr lang="en-US" sz="2400" dirty="0" smtClean="0"/>
          </a:p>
        </p:txBody>
      </p:sp>
      <p:pic>
        <p:nvPicPr>
          <p:cNvPr id="5121" name="Picture 1" descr="C:\Users\kvx5\Desktop\NERCOMP\Pictures\end.jpg"/>
          <p:cNvPicPr>
            <a:picLocks noChangeAspect="1" noChangeArrowheads="1"/>
          </p:cNvPicPr>
          <p:nvPr/>
        </p:nvPicPr>
        <p:blipFill>
          <a:blip r:embed="rId5"/>
          <a:srcRect/>
          <a:stretch>
            <a:fillRect/>
          </a:stretch>
        </p:blipFill>
        <p:spPr bwMode="auto">
          <a:xfrm>
            <a:off x="381001" y="1145084"/>
            <a:ext cx="4572000" cy="3960316"/>
          </a:xfrm>
          <a:prstGeom prst="rect">
            <a:avLst/>
          </a:prstGeom>
          <a:ln>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14987"/>
            <a:ext cx="7772400" cy="1362075"/>
          </a:xfrm>
        </p:spPr>
        <p:txBody>
          <a:bodyPr/>
          <a:lstStyle/>
          <a:p>
            <a:r>
              <a:rPr lang="en-US" dirty="0" smtClean="0"/>
              <a:t>Where we wanted to go</a:t>
            </a:r>
            <a:endParaRPr lang="en-US" dirty="0"/>
          </a:p>
        </p:txBody>
      </p:sp>
      <p:sp>
        <p:nvSpPr>
          <p:cNvPr id="3" name="Text Placeholder 2"/>
          <p:cNvSpPr>
            <a:spLocks noGrp="1"/>
          </p:cNvSpPr>
          <p:nvPr>
            <p:ph type="body" idx="1"/>
          </p:nvPr>
        </p:nvSpPr>
        <p:spPr>
          <a:xfrm>
            <a:off x="609600" y="4114800"/>
            <a:ext cx="7772400" cy="1500187"/>
          </a:xfrm>
        </p:spPr>
        <p:txBody>
          <a:bodyPr/>
          <a:lstStyle/>
          <a:p>
            <a:r>
              <a:rPr lang="en-US" dirty="0" smtClean="0"/>
              <a:t>Vision</a:t>
            </a:r>
            <a:endParaRPr lang="en-US" dirty="0"/>
          </a:p>
        </p:txBody>
      </p:sp>
      <p:pic>
        <p:nvPicPr>
          <p:cNvPr id="4" name="Picture 3" descr="cinderalla castle.JPG"/>
          <p:cNvPicPr>
            <a:picLocks noChangeAspect="1"/>
          </p:cNvPicPr>
          <p:nvPr/>
        </p:nvPicPr>
        <p:blipFill>
          <a:blip r:embed="rId3" cstate="print"/>
          <a:srcRect l="5385" r="3462"/>
          <a:stretch>
            <a:fillRect/>
          </a:stretch>
        </p:blipFill>
        <p:spPr>
          <a:xfrm rot="5400000">
            <a:off x="3552092" y="791308"/>
            <a:ext cx="4630615" cy="381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143000" y="4419600"/>
          <a:ext cx="6858000" cy="1934936"/>
        </p:xfrm>
        <a:graphic>
          <a:graphicData uri="http://schemas.openxmlformats.org/drawingml/2006/table">
            <a:tbl>
              <a:tblPr firstRow="1">
                <a:tableStyleId>{2D5ABB26-0587-4C30-8999-92F81FD0307C}</a:tableStyleId>
              </a:tblPr>
              <a:tblGrid>
                <a:gridCol w="3429000"/>
                <a:gridCol w="3429000"/>
              </a:tblGrid>
              <a:tr h="931636">
                <a:tc>
                  <a:txBody>
                    <a:bodyPr/>
                    <a:lstStyle/>
                    <a:p>
                      <a:pPr algn="ctr"/>
                      <a:r>
                        <a:rPr lang="en-US" sz="3600" dirty="0" smtClean="0"/>
                        <a:t>Clarity</a:t>
                      </a:r>
                      <a:endParaRPr lang="en-US" sz="3600" dirty="0"/>
                    </a:p>
                  </a:txBody>
                  <a:tcPr/>
                </a:tc>
                <a:tc>
                  <a:txBody>
                    <a:bodyPr/>
                    <a:lstStyle/>
                    <a:p>
                      <a:pPr algn="ctr"/>
                      <a:r>
                        <a:rPr lang="en-US" sz="3600" dirty="0" smtClean="0"/>
                        <a:t>Service Hours</a:t>
                      </a:r>
                      <a:endParaRPr lang="en-US" sz="3600" dirty="0"/>
                    </a:p>
                  </a:txBody>
                  <a:tcPr/>
                </a:tc>
              </a:tr>
              <a:tr h="1003300">
                <a:tc>
                  <a:txBody>
                    <a:bodyPr/>
                    <a:lstStyle/>
                    <a:p>
                      <a:pPr algn="ctr"/>
                      <a:r>
                        <a:rPr lang="en-US" sz="3600" dirty="0" smtClean="0"/>
                        <a:t>Cost</a:t>
                      </a:r>
                      <a:endParaRPr lang="en-US" sz="3600" dirty="0"/>
                    </a:p>
                  </a:txBody>
                  <a:tcPr/>
                </a:tc>
                <a:tc>
                  <a:txBody>
                    <a:bodyPr/>
                    <a:lstStyle/>
                    <a:p>
                      <a:pPr algn="ctr"/>
                      <a:r>
                        <a:rPr lang="en-US" sz="3600" dirty="0" smtClean="0"/>
                        <a:t>Eligible</a:t>
                      </a:r>
                      <a:r>
                        <a:rPr lang="en-US" sz="3600" baseline="0" dirty="0" smtClean="0"/>
                        <a:t> Clients</a:t>
                      </a:r>
                      <a:endParaRPr lang="en-US" sz="3600" dirty="0"/>
                    </a:p>
                  </a:txBody>
                  <a:tcPr/>
                </a:tc>
              </a:tr>
            </a:tbl>
          </a:graphicData>
        </a:graphic>
      </p:graphicFrame>
      <p:pic>
        <p:nvPicPr>
          <p:cNvPr id="8" name="Picture 7" descr="Steel_recycling_bales.jpg"/>
          <p:cNvPicPr>
            <a:picLocks noChangeAspect="1"/>
          </p:cNvPicPr>
          <p:nvPr/>
        </p:nvPicPr>
        <p:blipFill>
          <a:blip r:embed="rId3" cstate="print"/>
          <a:srcRect l="20635" t="29030" r="30491" b="2751"/>
          <a:stretch>
            <a:fillRect/>
          </a:stretch>
        </p:blipFill>
        <p:spPr>
          <a:xfrm>
            <a:off x="1564532" y="1295400"/>
            <a:ext cx="2626468" cy="2743200"/>
          </a:xfrm>
          <a:prstGeom prst="rect">
            <a:avLst/>
          </a:prstGeom>
        </p:spPr>
      </p:pic>
      <p:pic>
        <p:nvPicPr>
          <p:cNvPr id="9" name="Picture 8" descr="31STYRQKRRL._SS400_.jpg"/>
          <p:cNvPicPr>
            <a:picLocks noChangeAspect="1"/>
          </p:cNvPicPr>
          <p:nvPr/>
        </p:nvPicPr>
        <p:blipFill>
          <a:blip r:embed="rId4"/>
          <a:srcRect l="21500" t="23000" r="21500" b="23000"/>
          <a:stretch>
            <a:fillRect/>
          </a:stretch>
        </p:blipFill>
        <p:spPr>
          <a:xfrm>
            <a:off x="4876800" y="1295400"/>
            <a:ext cx="2895600" cy="2743200"/>
          </a:xfrm>
          <a:prstGeom prst="rect">
            <a:avLst/>
          </a:prstGeom>
        </p:spPr>
      </p:pic>
      <p:sp>
        <p:nvSpPr>
          <p:cNvPr id="6" name="Content Placeholder 2"/>
          <p:cNvSpPr txBox="1">
            <a:spLocks/>
          </p:cNvSpPr>
          <p:nvPr/>
        </p:nvSpPr>
        <p:spPr>
          <a:xfrm rot="16200000">
            <a:off x="6286499" y="2667003"/>
            <a:ext cx="4038602" cy="1219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800" b="0" i="0" u="none" strike="noStrike" kern="1200" cap="none" spc="0" normalizeH="0" baseline="0" noProof="0" dirty="0" smtClean="0">
                <a:ln>
                  <a:noFill/>
                </a:ln>
                <a:solidFill>
                  <a:schemeClr val="tx1"/>
                </a:solidFill>
                <a:effectLst/>
                <a:uLnTx/>
                <a:uFillTx/>
                <a:latin typeface="+mn-lt"/>
                <a:ea typeface="+mn-ea"/>
                <a:cs typeface="+mn-cs"/>
              </a:rPr>
              <a:t>Expand</a:t>
            </a:r>
            <a:endParaRPr kumimoji="0" lang="en-US" sz="8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rot="16200000">
            <a:off x="-2514600" y="2667002"/>
            <a:ext cx="6248401" cy="1219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800" b="0" i="0" u="none" strike="noStrike" kern="1200" cap="none" spc="0" normalizeH="0" baseline="0" noProof="0" dirty="0" smtClean="0">
                <a:ln>
                  <a:noFill/>
                </a:ln>
                <a:solidFill>
                  <a:schemeClr val="tx1"/>
                </a:solidFill>
                <a:effectLst/>
                <a:uLnTx/>
                <a:uFillTx/>
                <a:latin typeface="+mn-lt"/>
                <a:ea typeface="+mn-ea"/>
                <a:cs typeface="+mn-cs"/>
              </a:rPr>
              <a:t>Consolidate</a:t>
            </a:r>
            <a:endParaRPr kumimoji="0" lang="en-US" sz="8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fish-tank.jpg"/>
          <p:cNvPicPr>
            <a:picLocks noGrp="1" noChangeAspect="1"/>
          </p:cNvPicPr>
          <p:nvPr>
            <p:ph idx="1"/>
          </p:nvPr>
        </p:nvPicPr>
        <p:blipFill>
          <a:blip r:embed="rId3"/>
          <a:srcRect l="-414" r="-288"/>
          <a:stretch>
            <a:fillRect/>
          </a:stretch>
        </p:blipFill>
        <p:spPr>
          <a:xfrm>
            <a:off x="838200" y="1371600"/>
            <a:ext cx="5562600" cy="4906963"/>
          </a:xfrm>
        </p:spPr>
      </p:pic>
      <p:sp>
        <p:nvSpPr>
          <p:cNvPr id="4" name="Content Placeholder 2"/>
          <p:cNvSpPr txBox="1">
            <a:spLocks/>
          </p:cNvSpPr>
          <p:nvPr/>
        </p:nvSpPr>
        <p:spPr>
          <a:xfrm rot="16200000">
            <a:off x="4800600" y="2514600"/>
            <a:ext cx="6248401"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800" b="0" i="0" u="none" strike="noStrike" kern="1200" cap="none" spc="0" normalizeH="0" baseline="0" noProof="0" dirty="0" smtClean="0">
                <a:ln>
                  <a:noFill/>
                </a:ln>
                <a:solidFill>
                  <a:schemeClr val="tx1"/>
                </a:solidFill>
                <a:effectLst/>
                <a:uLnTx/>
                <a:uFillTx/>
                <a:latin typeface="+mn-lt"/>
                <a:ea typeface="+mn-ea"/>
                <a:cs typeface="+mn-cs"/>
              </a:rPr>
              <a:t>Repurpose</a:t>
            </a:r>
            <a:endParaRPr kumimoji="0" lang="en-US" sz="8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1219200" y="304800"/>
            <a:ext cx="9448800" cy="6324600"/>
            <a:chOff x="-914400" y="304800"/>
            <a:chExt cx="9448800" cy="6324600"/>
          </a:xfrm>
        </p:grpSpPr>
        <p:pic>
          <p:nvPicPr>
            <p:cNvPr id="5" name="Picture 4" descr="icom0.png"/>
            <p:cNvPicPr>
              <a:picLocks noChangeAspect="1"/>
            </p:cNvPicPr>
            <p:nvPr/>
          </p:nvPicPr>
          <p:blipFill>
            <a:blip r:embed="rId3">
              <a:alphaModFix amt="60000"/>
            </a:blip>
            <a:stretch>
              <a:fillRect/>
            </a:stretch>
          </p:blipFill>
          <p:spPr>
            <a:xfrm>
              <a:off x="-914400" y="304800"/>
              <a:ext cx="4731145" cy="6324600"/>
            </a:xfrm>
            <a:prstGeom prst="rect">
              <a:avLst/>
            </a:prstGeom>
          </p:spPr>
        </p:pic>
        <p:pic>
          <p:nvPicPr>
            <p:cNvPr id="6" name="Picture 5" descr="icom1.png"/>
            <p:cNvPicPr>
              <a:picLocks noChangeAspect="1"/>
            </p:cNvPicPr>
            <p:nvPr/>
          </p:nvPicPr>
          <p:blipFill>
            <a:blip r:embed="rId4">
              <a:alphaModFix amt="60000"/>
            </a:blip>
            <a:stretch>
              <a:fillRect/>
            </a:stretch>
          </p:blipFill>
          <p:spPr>
            <a:xfrm>
              <a:off x="3803255" y="304800"/>
              <a:ext cx="4731145" cy="6324600"/>
            </a:xfrm>
            <a:prstGeom prst="rect">
              <a:avLst/>
            </a:prstGeom>
          </p:spPr>
        </p:pic>
      </p:grpSp>
      <p:sp>
        <p:nvSpPr>
          <p:cNvPr id="3" name="Content Placeholder 2"/>
          <p:cNvSpPr>
            <a:spLocks noGrp="1"/>
          </p:cNvSpPr>
          <p:nvPr>
            <p:ph idx="1"/>
          </p:nvPr>
        </p:nvSpPr>
        <p:spPr>
          <a:xfrm>
            <a:off x="381000" y="4419600"/>
            <a:ext cx="6858000" cy="1981200"/>
          </a:xfrm>
          <a:solidFill>
            <a:schemeClr val="bg1">
              <a:alpha val="85000"/>
            </a:schemeClr>
          </a:solidFill>
          <a:ln>
            <a:solidFill>
              <a:schemeClr val="tx1">
                <a:lumMod val="65000"/>
                <a:lumOff val="35000"/>
              </a:schemeClr>
            </a:solidFill>
          </a:ln>
        </p:spPr>
        <p:txBody>
          <a:bodyPr>
            <a:normAutofit/>
          </a:bodyPr>
          <a:lstStyle/>
          <a:p>
            <a:pPr lvl="1" algn="ctr">
              <a:buNone/>
            </a:pPr>
            <a:r>
              <a:rPr lang="en-US" sz="3200" dirty="0" smtClean="0"/>
              <a:t>Increased computing in the Library</a:t>
            </a:r>
          </a:p>
          <a:p>
            <a:pPr lvl="1" algn="ctr">
              <a:buNone/>
            </a:pPr>
            <a:r>
              <a:rPr lang="en-US" sz="3200" dirty="0" smtClean="0"/>
              <a:t>Need for collaborative workspaces</a:t>
            </a:r>
          </a:p>
          <a:p>
            <a:pPr lvl="1" algn="ctr">
              <a:buNone/>
            </a:pPr>
            <a:r>
              <a:rPr lang="en-US" sz="3200" dirty="0" smtClean="0"/>
              <a:t>Support for academic success</a:t>
            </a:r>
          </a:p>
          <a:p>
            <a:pPr lvl="1" algn="ctr"/>
            <a:endParaRPr lang="en-US" dirty="0"/>
          </a:p>
        </p:txBody>
      </p:sp>
      <p:sp>
        <p:nvSpPr>
          <p:cNvPr id="8" name="Content Placeholder 2"/>
          <p:cNvSpPr txBox="1">
            <a:spLocks/>
          </p:cNvSpPr>
          <p:nvPr/>
        </p:nvSpPr>
        <p:spPr>
          <a:xfrm rot="16200000">
            <a:off x="4800600" y="2666999"/>
            <a:ext cx="6248401"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800" b="0" i="0" u="none" strike="noStrike" kern="1200" cap="none" spc="0" normalizeH="0" baseline="0" noProof="0" dirty="0" smtClean="0">
                <a:ln>
                  <a:noFill/>
                </a:ln>
                <a:solidFill>
                  <a:schemeClr val="tx1"/>
                </a:solidFill>
                <a:effectLst/>
                <a:uLnTx/>
                <a:uFillTx/>
                <a:latin typeface="+mn-lt"/>
                <a:ea typeface="+mn-ea"/>
                <a:cs typeface="+mn-cs"/>
              </a:rPr>
              <a:t>Opportunity</a:t>
            </a:r>
            <a:endParaRPr kumimoji="0" lang="en-US" sz="8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3534</TotalTime>
  <Words>3291</Words>
  <Application>Microsoft Office PowerPoint</Application>
  <PresentationFormat>On-screen Show (4:3)</PresentationFormat>
  <Paragraphs>408</Paragraphs>
  <Slides>51</Slides>
  <Notes>51</Notes>
  <HiddenSlides>0</HiddenSlides>
  <MMClips>1</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Centralizing Student Support for Academic Success </vt:lpstr>
      <vt:lpstr>Slide 2</vt:lpstr>
      <vt:lpstr>The Historical Perspective</vt:lpstr>
      <vt:lpstr>Slide 4</vt:lpstr>
      <vt:lpstr>Slide 5</vt:lpstr>
      <vt:lpstr>Where we wanted to go</vt:lpstr>
      <vt:lpstr>Slide 7</vt:lpstr>
      <vt:lpstr>Slide 8</vt:lpstr>
      <vt:lpstr>Slide 9</vt:lpstr>
      <vt:lpstr>Getting Started</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How Did it go</vt:lpstr>
      <vt:lpstr>Slide 35</vt:lpstr>
      <vt:lpstr>Slide 36</vt:lpstr>
      <vt:lpstr>Slide 37</vt:lpstr>
      <vt:lpstr>ANECDOTES</vt:lpstr>
      <vt:lpstr>Slide 39</vt:lpstr>
      <vt:lpstr>The Future</vt:lpstr>
      <vt:lpstr>Slide 41</vt:lpstr>
      <vt:lpstr>Slide 42</vt:lpstr>
      <vt:lpstr>Slide 43</vt:lpstr>
      <vt:lpstr>Slide 44</vt:lpstr>
      <vt:lpstr>Slide 45</vt:lpstr>
      <vt:lpstr>Slide 46</vt:lpstr>
      <vt:lpstr>Slide 47</vt:lpstr>
      <vt:lpstr>Slide 48</vt:lpstr>
      <vt:lpstr>Conclusion</vt:lpstr>
      <vt:lpstr>Questions</vt:lpstr>
      <vt:lpstr>Slide 51</vt:lpstr>
    </vt:vector>
  </TitlesOfParts>
  <Manager/>
  <Company>University of New Hampshire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Centralizing Student Support for Academic Success</dc:title>
  <dc:subject>NC09</dc:subject>
  <dc:creator>Wong, Kevin; Blezard, David</dc:creator>
  <cp:keywords/>
  <dc:description/>
  <cp:lastModifiedBy>David Blezard</cp:lastModifiedBy>
  <cp:revision>209</cp:revision>
  <dcterms:created xsi:type="dcterms:W3CDTF">2009-03-16T20:20:34Z</dcterms:created>
  <dcterms:modified xsi:type="dcterms:W3CDTF">2009-03-16T20:21:42Z</dcterms:modified>
  <cp:category/>
</cp:coreProperties>
</file>