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256" r:id="rId2"/>
    <p:sldId id="269" r:id="rId3"/>
    <p:sldId id="265" r:id="rId4"/>
    <p:sldId id="257" r:id="rId5"/>
    <p:sldId id="270" r:id="rId6"/>
    <p:sldId id="262" r:id="rId7"/>
    <p:sldId id="286" r:id="rId8"/>
    <p:sldId id="271" r:id="rId9"/>
    <p:sldId id="273" r:id="rId10"/>
    <p:sldId id="274" r:id="rId11"/>
    <p:sldId id="272" r:id="rId12"/>
    <p:sldId id="266" r:id="rId13"/>
    <p:sldId id="304" r:id="rId14"/>
    <p:sldId id="283" r:id="rId15"/>
    <p:sldId id="261" r:id="rId16"/>
    <p:sldId id="284" r:id="rId17"/>
    <p:sldId id="285" r:id="rId18"/>
    <p:sldId id="296" r:id="rId19"/>
    <p:sldId id="264" r:id="rId20"/>
    <p:sldId id="279" r:id="rId21"/>
    <p:sldId id="298" r:id="rId22"/>
    <p:sldId id="288" r:id="rId23"/>
    <p:sldId id="268" r:id="rId24"/>
    <p:sldId id="289" r:id="rId25"/>
    <p:sldId id="290" r:id="rId26"/>
    <p:sldId id="267" r:id="rId27"/>
    <p:sldId id="287" r:id="rId28"/>
    <p:sldId id="299" r:id="rId29"/>
    <p:sldId id="302" r:id="rId30"/>
    <p:sldId id="300" r:id="rId31"/>
    <p:sldId id="303" r:id="rId32"/>
    <p:sldId id="291" r:id="rId33"/>
    <p:sldId id="297" r:id="rId34"/>
    <p:sldId id="301" r:id="rId35"/>
    <p:sldId id="294" r:id="rId36"/>
    <p:sldId id="295" r:id="rId37"/>
    <p:sldId id="293" r:id="rId38"/>
    <p:sldId id="305" r:id="rId39"/>
    <p:sldId id="306"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showOutlineIcons="0">
    <p:restoredLeft sz="34606" autoAdjust="0"/>
    <p:restoredTop sz="86350" autoAdjust="0"/>
  </p:normalViewPr>
  <p:slideViewPr>
    <p:cSldViewPr snapToObjects="1">
      <p:cViewPr varScale="1">
        <p:scale>
          <a:sx n="103" d="100"/>
          <a:sy n="103" d="100"/>
        </p:scale>
        <p:origin x="-1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50" d="100"/>
          <a:sy n="150" d="100"/>
        </p:scale>
        <p:origin x="-1560" y="32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1FC140-982F-4B56-BC12-EDC3BCC68DBC}" type="datetimeFigureOut">
              <a:rPr lang="en-US"/>
              <a:pPr>
                <a:defRPr/>
              </a:pPr>
              <a:t>3/18/09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C24E07-9563-417D-BC45-8D620E1AED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BF583-1EFE-4F3C-92C4-85CAFD3451A3}"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designed a survey instrument to capture information about current digitization projects and practices:  hardware and software in use? file formats being created? resolution sought? metadata?</a:t>
            </a:r>
          </a:p>
          <a:p>
            <a:pPr eaLnBrk="1" hangingPunct="1">
              <a:spcBef>
                <a:spcPct val="0"/>
              </a:spcBef>
            </a:pPr>
            <a:endParaRPr lang="en-US" smtClean="0"/>
          </a:p>
          <a:p>
            <a:pPr eaLnBrk="1" hangingPunct="1">
              <a:spcBef>
                <a:spcPct val="0"/>
              </a:spcBef>
            </a:pPr>
            <a:r>
              <a:rPr lang="en-US" smtClean="0"/>
              <a:t>We evaluated image management tools:</a:t>
            </a:r>
          </a:p>
          <a:p>
            <a:pPr marL="742950" lvl="1" indent="-285750" eaLnBrk="1" hangingPunct="1">
              <a:spcBef>
                <a:spcPct val="0"/>
              </a:spcBef>
              <a:buFontTx/>
              <a:buChar char="•"/>
            </a:pPr>
            <a:r>
              <a:rPr lang="en-US" smtClean="0"/>
              <a:t>Wanted ability to consolidate digital collections</a:t>
            </a:r>
          </a:p>
          <a:p>
            <a:pPr marL="742950" lvl="1" indent="-285750" eaLnBrk="1" hangingPunct="1">
              <a:spcBef>
                <a:spcPct val="0"/>
              </a:spcBef>
              <a:buFontTx/>
              <a:buChar char="•"/>
            </a:pPr>
            <a:r>
              <a:rPr lang="en-US" smtClean="0"/>
              <a:t>Needed to assist purchase of product for Communications Department. </a:t>
            </a:r>
          </a:p>
          <a:p>
            <a:pPr marL="742950" lvl="1" indent="-285750" eaLnBrk="1" hangingPunct="1">
              <a:spcBef>
                <a:spcPct val="0"/>
              </a:spcBef>
              <a:buFontTx/>
              <a:buChar char="•"/>
            </a:pPr>
            <a:endParaRPr lang="en-US" smtClean="0"/>
          </a:p>
          <a:p>
            <a:pPr eaLnBrk="1" hangingPunct="1">
              <a:spcBef>
                <a:spcPct val="0"/>
              </a:spcBef>
              <a:buFontTx/>
              <a:buChar char="•"/>
            </a:pPr>
            <a:r>
              <a:rPr lang="en-US" smtClean="0"/>
              <a:t>Portfolio Extensis was selected to meet specialized needs of Communications—easily stores multiple images of same photo shot.  Library and Art Department chose Luna which has a better front end.</a:t>
            </a:r>
          </a:p>
          <a:p>
            <a:pPr eaLnBrk="1" hangingPunct="1">
              <a:spcBef>
                <a:spcPct val="0"/>
              </a:spcBef>
              <a:buFontTx/>
              <a:buChar char="•"/>
            </a:pPr>
            <a:endParaRPr lang="en-US" smtClean="0"/>
          </a:p>
          <a:p>
            <a:pPr eaLnBrk="1" hangingPunct="1">
              <a:spcBef>
                <a:spcPct val="0"/>
              </a:spcBef>
              <a:buFontTx/>
              <a:buChar char="•"/>
            </a:pPr>
            <a:r>
              <a:rPr lang="en-US" smtClean="0"/>
              <a:t>We discussed the campus need for a high quality imaging center to generate digital images from print or two or three-dimensional sources. Rebecca will discuss current planning to meet that need.</a:t>
            </a:r>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4DDDA-6816-4DF5-9F3D-A63CB13BE0DE}"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wanted to incorporate a digital image from one of our digitized collections into this presentation. We see here that learning together long has been incorporated into pedagogy at Bowdoin. [This image is provided through courtesy of the Bowdoin College Archives.]  These distinguished-looking gentlemen were affiliated with the Maine Medical Center, the medical school administered by the College in the 19</a:t>
            </a:r>
            <a:r>
              <a:rPr lang="en-US" baseline="30000" smtClean="0"/>
              <a:t>th</a:t>
            </a:r>
            <a:r>
              <a:rPr lang="en-US" smtClean="0"/>
              <a:t> century.</a:t>
            </a:r>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948F7-79E5-4A69-BAE0-4824B512AD8A}"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Utilizing data collected through the stakeholder survey, we established a work plan which included forming three sub-groups to educate each other.</a:t>
            </a:r>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545F9-A7EB-4AFA-A5E9-CDB72C8F36E4}"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smtClean="0"/>
          </a:p>
          <a:p>
            <a:pPr eaLnBrk="1" hangingPunct="1">
              <a:lnSpc>
                <a:spcPct val="80000"/>
              </a:lnSpc>
              <a:spcBef>
                <a:spcPct val="0"/>
              </a:spcBef>
              <a:buFontTx/>
              <a:buChar char="•"/>
            </a:pPr>
            <a:r>
              <a:rPr lang="en-US" sz="800" smtClean="0"/>
              <a:t>Metadata:  As mentioned earlier, we needed consistent field assignment of descriptive metadata elements and a shared thesaurus of terms, e.g., the ability to use consistent names for the same campus building.  We knew that without metadata, scanned images could never easily be accessed by others and probably wouldn’t even be easily accessed in the future by the image creator!  Yet faculty often are impatient to begin the scanning of a carousel of slides and don’t want to bother with metadata. </a:t>
            </a:r>
          </a:p>
          <a:p>
            <a:pPr eaLnBrk="1" hangingPunct="1">
              <a:lnSpc>
                <a:spcPct val="80000"/>
              </a:lnSpc>
              <a:spcBef>
                <a:spcPct val="0"/>
              </a:spcBef>
            </a:pPr>
            <a:endParaRPr lang="en-US" sz="800" smtClean="0"/>
          </a:p>
          <a:p>
            <a:pPr eaLnBrk="1" hangingPunct="1">
              <a:lnSpc>
                <a:spcPct val="80000"/>
              </a:lnSpc>
              <a:spcBef>
                <a:spcPct val="0"/>
              </a:spcBef>
              <a:buFontTx/>
              <a:buChar char="•"/>
            </a:pPr>
            <a:r>
              <a:rPr lang="en-US" sz="800" smtClean="0"/>
              <a:t>File formats:  IT specialists were concerned that faculty were choosing inappropriate file formats or resolution as they digitized.  We wanted to avoid the wasteful need to re-scan for future uses of already scanned images.</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Continuing education series workshops for the group:</a:t>
            </a:r>
          </a:p>
          <a:p>
            <a:pPr marL="742950" lvl="1" indent="-285750" eaLnBrk="1" hangingPunct="1">
              <a:lnSpc>
                <a:spcPct val="80000"/>
              </a:lnSpc>
              <a:spcBef>
                <a:spcPct val="0"/>
              </a:spcBef>
              <a:buFontTx/>
              <a:buChar char="•"/>
            </a:pPr>
            <a:r>
              <a:rPr lang="en-US" sz="800" smtClean="0"/>
              <a:t>College Archivist and Curator/Registrar of the Arctic Museum presented on Dublin Core.</a:t>
            </a:r>
          </a:p>
          <a:p>
            <a:pPr marL="742950" lvl="1" indent="-285750" eaLnBrk="1" hangingPunct="1">
              <a:lnSpc>
                <a:spcPct val="80000"/>
              </a:lnSpc>
              <a:spcBef>
                <a:spcPct val="0"/>
              </a:spcBef>
              <a:buFontTx/>
              <a:buChar char="•"/>
            </a:pPr>
            <a:endParaRPr lang="en-US" sz="800" smtClean="0"/>
          </a:p>
          <a:p>
            <a:pPr marL="742950" lvl="1" indent="-285750" eaLnBrk="1" hangingPunct="1">
              <a:lnSpc>
                <a:spcPct val="80000"/>
              </a:lnSpc>
              <a:spcBef>
                <a:spcPct val="0"/>
              </a:spcBef>
              <a:buFontTx/>
              <a:buChar char="•"/>
            </a:pPr>
            <a:r>
              <a:rPr lang="en-US" sz="800" smtClean="0"/>
              <a:t>Two IT specialists gave a workshop on file formats for digital images.</a:t>
            </a:r>
          </a:p>
          <a:p>
            <a:pPr marL="742950" lvl="1" indent="-285750" eaLnBrk="1" hangingPunct="1">
              <a:lnSpc>
                <a:spcPct val="80000"/>
              </a:lnSpc>
              <a:spcBef>
                <a:spcPct val="0"/>
              </a:spcBef>
              <a:buFontTx/>
              <a:buChar char="•"/>
            </a:pPr>
            <a:endParaRPr lang="en-US" sz="800" smtClean="0"/>
          </a:p>
          <a:p>
            <a:pPr marL="742950" lvl="1" indent="-285750" eaLnBrk="1" hangingPunct="1">
              <a:lnSpc>
                <a:spcPct val="80000"/>
              </a:lnSpc>
              <a:spcBef>
                <a:spcPct val="0"/>
              </a:spcBef>
              <a:buFontTx/>
              <a:buChar char="•"/>
            </a:pPr>
            <a:r>
              <a:rPr lang="en-US" sz="800" smtClean="0"/>
              <a:t>Two other IT specialists presented on the process and workflow steps involved in digitization projects.	</a:t>
            </a:r>
          </a:p>
          <a:p>
            <a:pPr marL="742950" lvl="1" indent="-285750"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Workflow:  faculty and students were confused about whom to call for what service among campus departments--IT, the Library, the Language Media Center--And again, faculty had unrealistic expectations of time requirements or copyright law related to digitization.  </a:t>
            </a:r>
          </a:p>
          <a:p>
            <a:pPr eaLnBrk="1" hangingPunct="1">
              <a:lnSpc>
                <a:spcPct val="80000"/>
              </a:lnSpc>
              <a:spcBef>
                <a:spcPct val="0"/>
              </a:spcBef>
            </a:pPr>
            <a:endParaRPr lang="en-US" sz="800" smtClean="0"/>
          </a:p>
          <a:p>
            <a:pPr eaLnBrk="1" hangingPunct="1">
              <a:lnSpc>
                <a:spcPct val="80000"/>
              </a:lnSpc>
              <a:spcBef>
                <a:spcPct val="0"/>
              </a:spcBef>
            </a:pPr>
            <a:r>
              <a:rPr lang="en-US" sz="800" smtClean="0"/>
              <a:t>We wanted the process to be easy for both IT service providers and their clients. We thus consolidated service provision through inter-departmental cooperation and created a Whom to Call for What page on the Library and IT websites.</a:t>
            </a:r>
          </a:p>
          <a:p>
            <a:pPr eaLnBrk="1" hangingPunct="1">
              <a:lnSpc>
                <a:spcPct val="80000"/>
              </a:lnSpc>
              <a:spcBef>
                <a:spcPct val="0"/>
              </a:spcBef>
              <a:buFontTx/>
              <a:buChar char="•"/>
            </a:pPr>
            <a:endParaRPr lang="en-US" sz="800" smtClean="0"/>
          </a:p>
          <a:p>
            <a:pPr eaLnBrk="1" hangingPunct="1">
              <a:lnSpc>
                <a:spcPct val="80000"/>
              </a:lnSpc>
              <a:spcBef>
                <a:spcPct val="0"/>
              </a:spcBef>
            </a:pPr>
            <a:r>
              <a:rPr lang="en-US" sz="800" smtClean="0"/>
              <a:t>The writing of the Guidelines:</a:t>
            </a:r>
          </a:p>
          <a:p>
            <a:pPr eaLnBrk="1" hangingPunct="1">
              <a:lnSpc>
                <a:spcPct val="80000"/>
              </a:lnSpc>
              <a:spcBef>
                <a:spcPct val="0"/>
              </a:spcBef>
            </a:pPr>
            <a:endParaRPr lang="en-US" sz="800" smtClean="0"/>
          </a:p>
          <a:p>
            <a:pPr eaLnBrk="1" hangingPunct="1">
              <a:lnSpc>
                <a:spcPct val="80000"/>
              </a:lnSpc>
              <a:spcBef>
                <a:spcPct val="0"/>
              </a:spcBef>
              <a:buFontTx/>
              <a:buChar char="•"/>
            </a:pPr>
            <a:r>
              <a:rPr lang="en-US" sz="800" smtClean="0"/>
              <a:t>Continuing ed workshops were very useful in determining </a:t>
            </a:r>
            <a:r>
              <a:rPr lang="en-US" sz="800" u="sng" smtClean="0"/>
              <a:t>how</a:t>
            </a:r>
            <a:r>
              <a:rPr lang="en-US" sz="800" smtClean="0"/>
              <a:t> to write and publish the Guidelines.</a:t>
            </a:r>
          </a:p>
          <a:p>
            <a:pPr eaLnBrk="1" hangingPunct="1">
              <a:lnSpc>
                <a:spcPct val="80000"/>
              </a:lnSpc>
              <a:spcBef>
                <a:spcPct val="0"/>
              </a:spcBef>
              <a:buFontTx/>
              <a:buChar char="•"/>
            </a:pPr>
            <a:endParaRPr lang="en-US" sz="800" u="sng" smtClean="0"/>
          </a:p>
          <a:p>
            <a:pPr eaLnBrk="1" hangingPunct="1">
              <a:lnSpc>
                <a:spcPct val="80000"/>
              </a:lnSpc>
              <a:spcBef>
                <a:spcPct val="0"/>
              </a:spcBef>
              <a:buFontTx/>
              <a:buChar char="•"/>
            </a:pPr>
            <a:r>
              <a:rPr lang="en-US" sz="800" smtClean="0"/>
              <a:t>Each sub-group was asked to draft individual Guideline sections (metadata, file format, workflow)</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Type of online Guideline to publish: some faculty would never read beyond the answer to a pressing question, e.g., which file format do I use? Thus we decided to present the Guidelines in sections; the more patient could read the entire document; others could read just a section and IT staff could print handouts to answer quick questions.</a:t>
            </a:r>
          </a:p>
          <a:p>
            <a:pPr eaLnBrk="1" hangingPunct="1">
              <a:lnSpc>
                <a:spcPct val="80000"/>
              </a:lnSpc>
              <a:spcBef>
                <a:spcPct val="0"/>
              </a:spcBef>
              <a:buFontTx/>
              <a:buChar char="•"/>
            </a:pPr>
            <a:endParaRPr lang="en-US" sz="800" smtClean="0"/>
          </a:p>
          <a:p>
            <a:pPr eaLnBrk="1" hangingPunct="1">
              <a:lnSpc>
                <a:spcPct val="80000"/>
              </a:lnSpc>
              <a:spcBef>
                <a:spcPct val="0"/>
              </a:spcBef>
            </a:pPr>
            <a:r>
              <a:rPr lang="en-US" sz="800" smtClean="0"/>
              <a:t>Rebecca now will continue by presenting an overview of our DAM Guidelines, explain some lessons learned, and describe the continuing evolution of our Guidelines into current and future projects.  </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endParaRPr lang="en-US" sz="800" u="sng" smtClean="0"/>
          </a:p>
          <a:p>
            <a:pPr eaLnBrk="1" hangingPunct="1">
              <a:lnSpc>
                <a:spcPct val="80000"/>
              </a:lnSpc>
              <a:spcBef>
                <a:spcPct val="0"/>
              </a:spcBef>
              <a:buFontTx/>
              <a:buChar char="•"/>
            </a:pPr>
            <a:endParaRPr lang="en-US" sz="800" smtClean="0"/>
          </a:p>
          <a:p>
            <a:pPr eaLnBrk="1" hangingPunct="1">
              <a:lnSpc>
                <a:spcPct val="80000"/>
              </a:lnSpc>
              <a:spcBef>
                <a:spcPct val="0"/>
              </a:spcBef>
            </a:pPr>
            <a:endParaRPr lang="en-US" sz="800" smtClean="0"/>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endParaRPr lang="en-US" sz="80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8F4A1-98F1-4360-AE6B-D662EBBFDBA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Thank you, Sherrie!</a:t>
            </a:r>
            <a:endParaRPr lang="en-US" dirty="0" smtClean="0"/>
          </a:p>
          <a:p>
            <a:pPr eaLnBrk="1" hangingPunct="1">
              <a:spcBef>
                <a:spcPct val="0"/>
              </a:spcBef>
            </a:pPr>
            <a:r>
              <a:rPr lang="en-US" b="1" dirty="0" smtClean="0"/>
              <a:t> </a:t>
            </a:r>
            <a:endParaRPr lang="en-US" dirty="0" smtClean="0"/>
          </a:p>
          <a:p>
            <a:pPr eaLnBrk="1" hangingPunct="1">
              <a:spcBef>
                <a:spcPct val="0"/>
              </a:spcBef>
            </a:pPr>
            <a:r>
              <a:rPr lang="en-US" b="1" dirty="0" smtClean="0"/>
              <a:t>About 2 years ago, we finally completed and published the DAM guidelines.</a:t>
            </a:r>
            <a:endParaRPr lang="en-US" dirty="0" smtClean="0"/>
          </a:p>
          <a:p>
            <a:pPr eaLnBrk="1" hangingPunct="1">
              <a:spcBef>
                <a:spcPct val="0"/>
              </a:spcBef>
            </a:pPr>
            <a:r>
              <a:rPr lang="en-US" b="1" dirty="0" smtClean="0"/>
              <a:t>This was essential because:</a:t>
            </a:r>
            <a:endParaRPr lang="en-US" dirty="0" smtClean="0"/>
          </a:p>
          <a:p>
            <a:pPr eaLnBrk="1" hangingPunct="1">
              <a:spcBef>
                <a:spcPct val="0"/>
              </a:spcBef>
            </a:pPr>
            <a:r>
              <a:rPr lang="en-US" b="1" dirty="0" smtClean="0"/>
              <a:t> </a:t>
            </a:r>
            <a:endParaRPr lang="en-US" dirty="0" smtClean="0"/>
          </a:p>
          <a:p>
            <a:pPr eaLnBrk="1" hangingPunct="1">
              <a:spcBef>
                <a:spcPct val="0"/>
              </a:spcBef>
              <a:buFont typeface="Arial"/>
              <a:buChar char="•"/>
            </a:pPr>
            <a:r>
              <a:rPr lang="en-US" b="1" dirty="0" smtClean="0"/>
              <a:t>Some people in our community are very independent so we wanted to create self-service documentation – published to the web – with contact information in case they wanted support.</a:t>
            </a:r>
            <a:endParaRPr lang="en-US" dirty="0" smtClean="0"/>
          </a:p>
          <a:p>
            <a:pPr eaLnBrk="1" hangingPunct="1">
              <a:spcBef>
                <a:spcPct val="0"/>
              </a:spcBef>
              <a:buFont typeface="Arial"/>
              <a:buChar char="•"/>
            </a:pPr>
            <a:r>
              <a:rPr lang="en-US" b="1" dirty="0" smtClean="0"/>
              <a:t>The guidelines would be complex because there are so many aspects to creating digital images, but we worked hard to make them as user-friendly as possible.</a:t>
            </a:r>
            <a:endParaRPr lang="en-US" dirty="0" smtClean="0"/>
          </a:p>
          <a:p>
            <a:pPr eaLnBrk="1" hangingPunct="1">
              <a:spcBef>
                <a:spcPct val="0"/>
              </a:spcBef>
              <a:buFont typeface="Arial"/>
              <a:buChar char="•"/>
            </a:pPr>
            <a:r>
              <a:rPr lang="en-US" b="1" dirty="0" smtClean="0"/>
              <a:t>If an explanation for a task became too complicated to document in a user-friendly manner, we added a suggestion calling the multi-media support line. </a:t>
            </a:r>
            <a:endParaRPr lang="en-US" dirty="0" smtClean="0"/>
          </a:p>
          <a:p>
            <a:pPr eaLnBrk="1" hangingPunct="1">
              <a:spcBef>
                <a:spcPct val="0"/>
              </a:spcBef>
              <a:buFont typeface="Arial"/>
              <a:buChar char="•"/>
            </a:pPr>
            <a:r>
              <a:rPr lang="en-US" b="1" dirty="0" smtClean="0"/>
              <a:t>We hope the website prevents our worst fear – that Sherrie described earlier -that some faculty member out there was spending a lot of time digitizing a collection of thousands of images – only to have to do it again in the future.</a:t>
            </a:r>
            <a:endParaRPr lang="en-US" dirty="0" smtClean="0"/>
          </a:p>
          <a:p>
            <a:pPr eaLnBrk="1" hangingPunct="1">
              <a:spcBef>
                <a:spcPct val="0"/>
              </a:spcBef>
              <a:buFont typeface="Arial"/>
              <a:buChar char="•"/>
            </a:pPr>
            <a:r>
              <a:rPr lang="en-US" b="1" dirty="0" smtClean="0"/>
              <a:t>This is the main menu on the website:</a:t>
            </a:r>
            <a:endParaRPr lang="en-US" dirty="0" smtClean="0"/>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B74DB-53BA-470E-B29D-EFDE4BDB3161}"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D5533A-D90A-499D-AF4C-81D43A31FF77}"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AD76E-2D14-4DE3-AA30-4902E8981BEB}"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The guidelines took about a year to complete and it was a slow and oftentimes tedious process.  </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Everyone in the group was already busy with their existing workloads so the DAM website could not be built in a day.  </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Also, it was very important to have consensus about the format and the content among the group members – which of course added a lot of time</a:t>
            </a:r>
            <a:r>
              <a:rPr lang="en-US" b="1" dirty="0" smtClean="0"/>
              <a:t>.</a:t>
            </a:r>
          </a:p>
          <a:p>
            <a:pPr eaLnBrk="1" hangingPunct="1">
              <a:spcBef>
                <a:spcPct val="0"/>
              </a:spcBef>
            </a:pPr>
            <a:endParaRPr lang="en-US" dirty="0" smtClean="0"/>
          </a:p>
          <a:p>
            <a:pPr eaLnBrk="1" hangingPunct="1">
              <a:spcBef>
                <a:spcPct val="0"/>
              </a:spcBef>
              <a:buFont typeface="Arial"/>
              <a:buChar char="•"/>
            </a:pPr>
            <a:r>
              <a:rPr lang="en-US" b="1" dirty="0" smtClean="0"/>
              <a:t>One </a:t>
            </a:r>
            <a:r>
              <a:rPr lang="en-US" b="1" dirty="0" smtClean="0"/>
              <a:t>lesson that we learned is that impatience has no place in the DAM process.</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Another lesson I learned was to free up at least part of an employee’s - who was one of our top DAM experts - workload so she could dedicate more time to this endeavor.</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Part of the DAM guidelines explained the importance and impact of digitizing image collections.</a:t>
            </a:r>
            <a:endParaRPr lang="en-US" dirty="0" smtClean="0"/>
          </a:p>
          <a:p>
            <a:pPr eaLnBrk="1" hangingPunct="1">
              <a:spcBef>
                <a:spcPct val="0"/>
              </a:spcBef>
              <a:buFont typeface="Arial"/>
              <a:buChar char="•"/>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504BDF-9B25-4853-96A4-441BA3F5189C}"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There were many hours of intense discussion about DAM standards because this group really cared; the standards would reflect our institution.</a:t>
            </a:r>
            <a:endParaRPr lang="en-US" dirty="0" smtClean="0"/>
          </a:p>
          <a:p>
            <a:pPr eaLnBrk="1" hangingPunct="1">
              <a:spcBef>
                <a:spcPct val="0"/>
              </a:spcBef>
              <a:buFont typeface="Arial"/>
              <a:buChar char="•"/>
            </a:pPr>
            <a:r>
              <a:rPr lang="en-US" b="1" dirty="0" smtClean="0"/>
              <a:t>Workgroups were created to get through the more complicated areas of standards creation: copyright, metadata, file format and workflow.</a:t>
            </a:r>
            <a:endParaRPr lang="en-US" dirty="0" smtClean="0"/>
          </a:p>
          <a:p>
            <a:pPr eaLnBrk="1" hangingPunct="1">
              <a:spcBef>
                <a:spcPct val="0"/>
              </a:spcBef>
            </a:pPr>
            <a:endParaRPr lang="en-US" dirty="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EB4E2-D1C0-4107-AB3B-FF86379E40FD}"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About 15 months ago, the employee who spent the most time on the DAM guidelines passed away and since she would have surely been one of the presenters here today otherwise, I would like to pay tribute to her.</a:t>
            </a:r>
            <a:endParaRPr lang="en-US" dirty="0" smtClean="0"/>
          </a:p>
          <a:p>
            <a:pPr eaLnBrk="1" hangingPunct="1">
              <a:spcBef>
                <a:spcPct val="0"/>
              </a:spcBef>
            </a:pPr>
            <a:r>
              <a:rPr lang="en-US" b="1" dirty="0" smtClean="0"/>
              <a:t> </a:t>
            </a: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ABBB40-9BC2-436C-8899-BA7E29FD4B14}"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Rebecca and I are going to describe the process of how staff members from a variety of departments at Bowdoin collaboratively established digital asset management guidelines to encourage and sustain campus-wide supported and self-service digitization projects. </a:t>
            </a:r>
          </a:p>
          <a:p>
            <a:pPr eaLnBrk="1" hangingPunct="1">
              <a:spcBef>
                <a:spcPct val="0"/>
              </a:spcBef>
            </a:pPr>
            <a:endParaRPr lang="en-US" smtClean="0"/>
          </a:p>
          <a:p>
            <a:pPr eaLnBrk="1" hangingPunct="1">
              <a:spcBef>
                <a:spcPct val="0"/>
              </a:spcBef>
            </a:pPr>
            <a:r>
              <a:rPr lang="en-US" smtClean="0"/>
              <a:t>Our project began nearly five years ago as an effort to establish common digital </a:t>
            </a:r>
            <a:r>
              <a:rPr lang="en-US" b="1" smtClean="0"/>
              <a:t>image</a:t>
            </a:r>
            <a:r>
              <a:rPr lang="en-US" smtClean="0"/>
              <a:t> management guidelines.  It has developed into an ongoing effort to define guidelines for </a:t>
            </a:r>
            <a:r>
              <a:rPr lang="en-US" b="1" smtClean="0"/>
              <a:t>all</a:t>
            </a:r>
            <a:r>
              <a:rPr lang="en-US" smtClean="0"/>
              <a:t> digital formats, by forming short-term work groups to develop specific standards for file format, metadata and workflow.  </a:t>
            </a:r>
          </a:p>
          <a:p>
            <a:pPr eaLnBrk="1" hangingPunct="1">
              <a:spcBef>
                <a:spcPct val="0"/>
              </a:spcBef>
            </a:pPr>
            <a:endParaRPr lang="en-US" smtClean="0"/>
          </a:p>
          <a:p>
            <a:pPr eaLnBrk="1" hangingPunct="1">
              <a:spcBef>
                <a:spcPct val="0"/>
              </a:spcBef>
            </a:pPr>
            <a:r>
              <a:rPr lang="en-US" smtClean="0"/>
              <a:t>Our methodology has included adding new members to bring in needed technical expertise in specific formats and to involve stakeholders in additional campus digitization service and facility initiatives. </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396B7-23EA-4A8C-858C-133514F7FB0C}"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Feel free to use our guidelines as needed.  After everything we went through, it would be great if the guidelines could help our fellow NERCOMP institutions (!)</a:t>
            </a:r>
            <a:endParaRPr lang="en-US" smtClean="0"/>
          </a:p>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46CF5-FC04-47B1-A30D-79728D63AAC0}"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Even during the early years, future vision was frequently being discussed and after the DAM guidelines were published, the DAM group was energized and knew that now anything was possible.</a:t>
            </a:r>
            <a:endParaRPr lang="en-US" dirty="0" smtClean="0"/>
          </a:p>
          <a:p>
            <a:pPr eaLnBrk="1" hangingPunct="1">
              <a:spcBef>
                <a:spcPct val="0"/>
              </a:spcBef>
              <a:buFont typeface="Arial"/>
              <a:buChar char="•"/>
            </a:pPr>
            <a:r>
              <a:rPr lang="en-US" b="1" dirty="0" smtClean="0"/>
              <a:t>The DAM group wanted to move to digitization beyond still images.</a:t>
            </a:r>
            <a:endParaRPr lang="en-US" dirty="0" smtClean="0"/>
          </a:p>
          <a:p>
            <a:pPr eaLnBrk="1" hangingPunct="1">
              <a:spcBef>
                <a:spcPct val="0"/>
              </a:spcBef>
              <a:buFont typeface="Arial"/>
              <a:buChar char="•"/>
            </a:pPr>
            <a:r>
              <a:rPr lang="en-US" b="1" dirty="0" smtClean="0"/>
              <a:t>We had many of the right players to further develop a college copyright policy to ensure that staff working on digitization projects would be “protected.”</a:t>
            </a:r>
            <a:endParaRPr lang="en-US" dirty="0" smtClean="0"/>
          </a:p>
          <a:p>
            <a:pPr eaLnBrk="1" hangingPunct="1">
              <a:spcBef>
                <a:spcPct val="0"/>
              </a:spcBef>
              <a:buFont typeface="Arial"/>
              <a:buChar char="•"/>
            </a:pPr>
            <a:r>
              <a:rPr lang="en-US" b="1" dirty="0" smtClean="0"/>
              <a:t>In the future, we envisioned that the DAM groups efforts were laying some of the groundwork for an institutional repository.</a:t>
            </a:r>
            <a:endParaRPr lang="en-US" dirty="0" smtClean="0"/>
          </a:p>
          <a:p>
            <a:pPr eaLnBrk="1" hangingPunct="1">
              <a:spcBef>
                <a:spcPct val="0"/>
              </a:spcBef>
              <a:buFont typeface="Arial"/>
              <a:buChar char="•"/>
            </a:pPr>
            <a:r>
              <a:rPr lang="en-US" b="1" dirty="0" smtClean="0"/>
              <a:t>As more faculty and staff were digitizing, a digitization center would be needed.</a:t>
            </a:r>
            <a:endParaRPr lang="en-US" dirty="0" smtClean="0"/>
          </a:p>
          <a:p>
            <a:pPr eaLnBrk="1" hangingPunct="1">
              <a:spcBef>
                <a:spcPct val="0"/>
              </a:spcBef>
              <a:buFont typeface="Arial"/>
              <a:buChar char="•"/>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B8C59-5F3F-4766-9CDA-34A132037FCA}"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C9CDAA-36FE-4624-988D-7663146A5B2E}"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The group decided to quickly start work on writing guidelines for video and audio digitization.</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It was decided to incorporate the new guidelines into the existing image guidelines.  </a:t>
            </a:r>
            <a:endParaRPr lang="en-US" dirty="0" smtClean="0"/>
          </a:p>
          <a:p>
            <a:pPr eaLnBrk="1" hangingPunct="1">
              <a:spcBef>
                <a:spcPct val="0"/>
              </a:spcBef>
              <a:buFont typeface="Arial"/>
              <a:buChar char="•"/>
            </a:pPr>
            <a:r>
              <a:rPr lang="en-US" b="1" dirty="0" smtClean="0"/>
              <a:t>Even though it might be harder to write this way, it would definitely be more user-friendly by providing one-stop shopping for digitizing documentation.</a:t>
            </a:r>
            <a:endParaRPr lang="en-US" dirty="0" smtClean="0"/>
          </a:p>
          <a:p>
            <a:pPr eaLnBrk="1" hangingPunct="1">
              <a:spcBef>
                <a:spcPct val="0"/>
              </a:spcBef>
              <a:buFont typeface="Arial"/>
              <a:buChar char="•"/>
            </a:pPr>
            <a:r>
              <a:rPr lang="en-US" b="1" dirty="0" smtClean="0"/>
              <a:t>------How many DAM guidelines did one small liberal arts college need?! </a:t>
            </a:r>
            <a:endParaRPr lang="en-US" dirty="0" smtClean="0"/>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48D23-89E0-4A08-9644-E3D49CADD2E6}"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We are now completing standards for video and audio. </a:t>
            </a:r>
            <a:r>
              <a:rPr lang="en-US" b="1" dirty="0" smtClean="0"/>
              <a:t> </a:t>
            </a:r>
          </a:p>
          <a:p>
            <a:pPr eaLnBrk="1" hangingPunct="1">
              <a:spcBef>
                <a:spcPct val="0"/>
              </a:spcBef>
              <a:buFont typeface="Arial"/>
              <a:buChar char="•"/>
            </a:pPr>
            <a:r>
              <a:rPr lang="en-US" b="1" dirty="0" smtClean="0"/>
              <a:t>We </a:t>
            </a:r>
            <a:r>
              <a:rPr lang="en-US" b="1" dirty="0" smtClean="0"/>
              <a:t>drafted new representatives to the DAM group from IT, the Library and the Music Department to help with this effort. </a:t>
            </a:r>
            <a:endParaRPr lang="en-US" dirty="0" smtClean="0"/>
          </a:p>
          <a:p>
            <a:pPr eaLnBrk="1" hangingPunct="1">
              <a:spcBef>
                <a:spcPct val="0"/>
              </a:spcBef>
            </a:pPr>
            <a:endParaRPr lang="en-US"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88CF3-9A54-45BD-8491-89478A534718}"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771877-707C-44A3-BC08-E9D5757D8DE3}"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We determined departments most involved with audio production on campus and assigned representatives as needed to the new Audio subgroups.  </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One member of the music department was asked to become a permanent member of DAM.</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Comfortable relationships among DAM members make it easier to form groups to solve related problems and plan for the future:</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Improving the process of tying together signed releases and recordings for visiting entertainers and speakers</a:t>
            </a:r>
            <a:endParaRPr lang="en-US" dirty="0" smtClean="0"/>
          </a:p>
          <a:p>
            <a:pPr eaLnBrk="1" hangingPunct="1">
              <a:spcBef>
                <a:spcPct val="0"/>
              </a:spcBef>
            </a:pPr>
            <a:endParaRPr lang="en-US" dirty="0" smtClean="0"/>
          </a:p>
          <a:p>
            <a:pPr eaLnBrk="1" hangingPunct="1">
              <a:spcBef>
                <a:spcPct val="0"/>
              </a:spcBef>
              <a:buFont typeface="Arial"/>
              <a:buChar char="•"/>
            </a:pPr>
            <a:r>
              <a:rPr lang="en-US" b="1" dirty="0" smtClean="0"/>
              <a:t>With video group, we knew who should start the discussion on </a:t>
            </a:r>
            <a:r>
              <a:rPr lang="en-US" b="1" dirty="0" err="1" smtClean="0"/>
              <a:t>BlueRay</a:t>
            </a:r>
            <a:r>
              <a:rPr lang="en-US" b="1" dirty="0" smtClean="0"/>
              <a:t> in the classroom – yes, no or maybe?  </a:t>
            </a:r>
            <a:endParaRPr lang="en-US" dirty="0" smtClean="0"/>
          </a:p>
          <a:p>
            <a:pPr eaLnBrk="1" hangingPunct="1">
              <a:spcBef>
                <a:spcPct val="0"/>
              </a:spcBef>
              <a:buFont typeface="Arial"/>
              <a:buChar char="•"/>
            </a:pPr>
            <a:endParaRPr lang="en-US" dirty="0" smtClean="0"/>
          </a:p>
          <a:p>
            <a:pPr eaLnBrk="1" hangingPunct="1">
              <a:spcBef>
                <a:spcPct val="0"/>
              </a:spcBef>
              <a:buFont typeface="Arial"/>
              <a:buChar char="•"/>
            </a:pPr>
            <a:r>
              <a:rPr lang="en-US" b="1" dirty="0" smtClean="0"/>
              <a:t>Consensus and trust had emerged from †he hard work and cooperation of the DAM group</a:t>
            </a:r>
            <a:endParaRPr lang="en-US" dirty="0" smtClean="0"/>
          </a:p>
          <a:p>
            <a:pPr eaLnBrk="1" hangingPunct="1">
              <a:spcBef>
                <a:spcPct val="0"/>
              </a:spcBef>
              <a:buFont typeface="Arial"/>
              <a:buChar char="•"/>
            </a:pPr>
            <a:endParaRPr lang="en-US" dirty="0"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1D16D-2E0D-4560-BB29-DAADA0EBE71A}"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We wanted the DAM website to be helpful to all levels of experience and did not assume any prior knowledge from our clients answering even the basic questions such as:</a:t>
            </a:r>
            <a:endParaRPr lang="en-US" smtClean="0"/>
          </a:p>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C0EEB-33B9-48F0-AC5D-ECF4B10A89ED}"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Now that we understand copyright a little better: </a:t>
            </a:r>
            <a:endParaRPr lang="en-US" smtClean="0"/>
          </a:p>
          <a:p>
            <a:pPr eaLnBrk="1" hangingPunct="1">
              <a:spcBef>
                <a:spcPct val="0"/>
              </a:spcBef>
            </a:pPr>
            <a:r>
              <a:rPr lang="en-US" b="1" smtClean="0"/>
              <a:t>A Copyright Subgroup was formed to answer the question: (NEXT SLIDE)</a:t>
            </a: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B90AC-7D31-4867-BF72-0D53EA2AC78B}"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 Copyright Subgroup was comprised of a museum curator, media services librarian, deputy CIO, Librarian and associate librarian, and the assistant treasurer  - who is also an attorney. </a:t>
            </a:r>
            <a:endParaRPr lang="en-US" smtClean="0"/>
          </a:p>
          <a:p>
            <a:pPr eaLnBrk="1" hangingPunct="1">
              <a:spcBef>
                <a:spcPct val="0"/>
              </a:spcBef>
            </a:pPr>
            <a:endParaRPr lang="en-US" smtClean="0"/>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C442C-E7F1-4F45-84CE-F241F86E7BC3}"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F8D334-5524-4DBA-96BD-09DB6F89650D}"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77624-94D3-47A7-8103-0EAD19330A32}"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Copyright Subgroup drafted copyright guidelines; we are in the process of issuing them as a copyright FAQ to be linked to the DAM Guidelines.  </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013A1-44E1-4D2F-965F-596458EB9579}"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8A83A-629D-4DAC-84E7-50C4F454FB57}"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From early on, we had a shared vision that – through DAM - we may have been laying groundwork for an institutional repository.</a:t>
            </a: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585BEB-EA7B-4A2F-9CC7-A74DA6F2F716}"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Several of us attended the SPARC-IR conference in November 2008 (4 from library and 3 from IT) to learn together so we would communicate better as we work together toward an institutional repository. </a:t>
            </a:r>
            <a:endParaRPr lang="en-US" dirty="0" smtClean="0"/>
          </a:p>
          <a:p>
            <a:pPr eaLnBrk="1" hangingPunct="1">
              <a:spcBef>
                <a:spcPct val="0"/>
              </a:spcBef>
              <a:buFont typeface="Arial"/>
              <a:buChar char="•"/>
            </a:pPr>
            <a:r>
              <a:rPr lang="en-US" b="1" dirty="0" smtClean="0"/>
              <a:t>Attending the conference as a group had a similar benefit as attending DAM meetings together; our shared experience allowed us to “speak the same language” and benefit from the same lessons learned.  </a:t>
            </a:r>
            <a:endParaRPr lang="en-US" dirty="0" smtClean="0"/>
          </a:p>
          <a:p>
            <a:pPr eaLnBrk="1" hangingPunct="1">
              <a:spcBef>
                <a:spcPct val="0"/>
              </a:spcBef>
              <a:buFont typeface="Arial"/>
              <a:buChar char="•"/>
            </a:pPr>
            <a:r>
              <a:rPr lang="en-US" b="1" dirty="0" smtClean="0"/>
              <a:t>It was encouraging that there was a lot of consensus before the end of the conference about which software and what early pilot projects would make the most sense for Bowdoin.</a:t>
            </a:r>
            <a:endParaRPr lang="en-US" dirty="0" smtClean="0"/>
          </a:p>
          <a:p>
            <a:pPr eaLnBrk="1" hangingPunct="1">
              <a:spcBef>
                <a:spcPct val="0"/>
              </a:spcBef>
              <a:buFont typeface="Arial"/>
              <a:buChar char="•"/>
            </a:pPr>
            <a:r>
              <a:rPr lang="en-US" b="1" dirty="0" smtClean="0"/>
              <a:t>We have just scheduled the Bowdoin kick-off meeting to discuss the long range goal of establishing an institutional repository.</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97DCE-B561-44E2-B908-F52D03177053}"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a:buChar char="•"/>
            </a:pPr>
            <a:r>
              <a:rPr lang="en-US" b="1" dirty="0" smtClean="0"/>
              <a:t>A campus digitization center has become a hot topic on campus. There were some integral moments which led up to this:</a:t>
            </a:r>
            <a:endParaRPr lang="en-US" dirty="0" smtClean="0"/>
          </a:p>
          <a:p>
            <a:pPr eaLnBrk="1" hangingPunct="1">
              <a:spcBef>
                <a:spcPct val="0"/>
              </a:spcBef>
              <a:buFont typeface="Arial"/>
              <a:buChar char="•"/>
            </a:pPr>
            <a:r>
              <a:rPr lang="en-US" b="1" dirty="0" smtClean="0"/>
              <a:t>For two years, our showplace for image digitization was Beam Classroom. We achieved our goal which was to replace the two slide carousels with one computer, one projector and still have easily changeable dual side by side images for Art History classes. The image quality needed to be the best possible in order to win over the faculty who did not have confidence in digital images – this goal was also achieved and there is still a waiting list of image digitization projects as a result.  </a:t>
            </a:r>
            <a:endParaRPr lang="en-US" dirty="0" smtClean="0"/>
          </a:p>
          <a:p>
            <a:pPr eaLnBrk="1" hangingPunct="1">
              <a:spcBef>
                <a:spcPct val="0"/>
              </a:spcBef>
              <a:buFont typeface="Arial"/>
              <a:buChar char="•"/>
            </a:pPr>
            <a:r>
              <a:rPr lang="en-US" b="1" dirty="0" smtClean="0"/>
              <a:t>A year ago, Small Art Department lab with digital scanning and printing funded by IT only met part of an unmet need.</a:t>
            </a:r>
            <a:endParaRPr lang="en-US" dirty="0" smtClean="0"/>
          </a:p>
          <a:p>
            <a:pPr eaLnBrk="1" hangingPunct="1">
              <a:spcBef>
                <a:spcPct val="0"/>
              </a:spcBef>
              <a:buFont typeface="Arial"/>
              <a:buChar char="•"/>
            </a:pPr>
            <a:r>
              <a:rPr lang="en-US" b="1" dirty="0" smtClean="0"/>
              <a:t>Last summer, a funding request from Art Department to Academic Dean’s Office for a campus digitization center.</a:t>
            </a:r>
            <a:endParaRPr lang="en-US" dirty="0" smtClean="0"/>
          </a:p>
          <a:p>
            <a:pPr eaLnBrk="1" hangingPunct="1">
              <a:spcBef>
                <a:spcPct val="0"/>
              </a:spcBef>
              <a:buFont typeface="Arial"/>
              <a:buChar char="•"/>
            </a:pPr>
            <a:r>
              <a:rPr lang="en-US" b="1" dirty="0" smtClean="0"/>
              <a:t>New group led by Associate Academic Dean (who is also member of DAM)</a:t>
            </a:r>
            <a:endParaRPr lang="en-US" dirty="0" smtClean="0"/>
          </a:p>
          <a:p>
            <a:pPr eaLnBrk="1" hangingPunct="1">
              <a:spcBef>
                <a:spcPct val="0"/>
              </a:spcBef>
              <a:buFont typeface="Arial"/>
              <a:buChar char="•"/>
            </a:pPr>
            <a:r>
              <a:rPr lang="en-US" dirty="0" smtClean="0"/>
              <a:t> </a:t>
            </a:r>
          </a:p>
          <a:p>
            <a:pPr eaLnBrk="1" hangingPunct="1">
              <a:spcBef>
                <a:spcPct val="0"/>
              </a:spcBef>
              <a:buFont typeface="Arial"/>
              <a:buChar char="•"/>
            </a:pPr>
            <a:r>
              <a:rPr lang="en-US" b="1" dirty="0" smtClean="0"/>
              <a:t>Needs for services are coming from a lot of different quarters, individual faculty, departmental requests, etc. The deans office said they want to do something collaborative, affordable is in the best interest of the College.</a:t>
            </a:r>
            <a:endParaRPr lang="en-US" dirty="0" smtClean="0"/>
          </a:p>
          <a:p>
            <a:pPr eaLnBrk="1" hangingPunct="1">
              <a:spcBef>
                <a:spcPct val="0"/>
              </a:spcBef>
              <a:buFont typeface="Arial"/>
              <a:buChar char="•"/>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EEA8E-363A-415F-A897-5CF5F5312E63}"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 </a:t>
            </a:r>
            <a:endParaRPr lang="en-US" dirty="0" smtClean="0"/>
          </a:p>
          <a:p>
            <a:pPr eaLnBrk="1" hangingPunct="1">
              <a:spcBef>
                <a:spcPct val="0"/>
              </a:spcBef>
              <a:buFont typeface="Arial"/>
              <a:buChar char="•"/>
            </a:pPr>
            <a:r>
              <a:rPr lang="en-US" b="1" dirty="0" smtClean="0"/>
              <a:t>The goal is to bring together a small working group to facilitate development of a facility somewhere on campus, discussions and meetings began in January. </a:t>
            </a:r>
            <a:endParaRPr lang="en-US" dirty="0" smtClean="0"/>
          </a:p>
          <a:p>
            <a:pPr eaLnBrk="1" hangingPunct="1">
              <a:spcBef>
                <a:spcPct val="0"/>
              </a:spcBef>
              <a:buFont typeface="Arial"/>
              <a:buChar char="•"/>
            </a:pPr>
            <a:r>
              <a:rPr lang="en-US" b="1" dirty="0" smtClean="0"/>
              <a:t>The College has allocated a gift to establish the facility.  </a:t>
            </a:r>
            <a:endParaRPr lang="en-US" dirty="0" smtClean="0"/>
          </a:p>
          <a:p>
            <a:pPr eaLnBrk="1" hangingPunct="1">
              <a:spcBef>
                <a:spcPct val="0"/>
              </a:spcBef>
              <a:buFont typeface="Arial"/>
              <a:buChar char="•"/>
            </a:pPr>
            <a:r>
              <a:rPr lang="en-US" b="1" dirty="0" smtClean="0"/>
              <a:t>Initial discussions will focus on the need to establish a footprint for facilities – they are looking around at a number of spaces that could be used.  Probably no facility will satisfy everyone. </a:t>
            </a:r>
            <a:endParaRPr lang="en-US" dirty="0" smtClean="0"/>
          </a:p>
          <a:p>
            <a:pPr eaLnBrk="1" hangingPunct="1">
              <a:spcBef>
                <a:spcPct val="0"/>
              </a:spcBef>
              <a:buFont typeface="Arial"/>
              <a:buChar char="•"/>
            </a:pPr>
            <a:r>
              <a:rPr lang="en-US" b="1" dirty="0" smtClean="0"/>
              <a:t>Optimistically, they would like to have the facility up and running by this time next year, with a consideration for the short term needs of Art Dept. The group will:</a:t>
            </a:r>
            <a:endParaRPr lang="en-US" dirty="0" smtClean="0"/>
          </a:p>
          <a:p>
            <a:pPr eaLnBrk="1" hangingPunct="1">
              <a:spcBef>
                <a:spcPct val="0"/>
              </a:spcBef>
            </a:pPr>
            <a:endParaRPr lang="en-US" dirty="0" smtClean="0"/>
          </a:p>
          <a:p>
            <a:pPr marL="228600" indent="-228600" eaLnBrk="1" hangingPunct="1">
              <a:spcBef>
                <a:spcPct val="0"/>
              </a:spcBef>
              <a:buFont typeface="+mj-lt"/>
              <a:buAutoNum type="arabicPeriod"/>
            </a:pPr>
            <a:r>
              <a:rPr lang="en-US" b="1" dirty="0" smtClean="0"/>
              <a:t>Look at sites</a:t>
            </a:r>
            <a:endParaRPr lang="en-US" dirty="0" smtClean="0"/>
          </a:p>
          <a:p>
            <a:pPr marL="228600" indent="-228600" eaLnBrk="1" hangingPunct="1">
              <a:spcBef>
                <a:spcPct val="0"/>
              </a:spcBef>
              <a:buFont typeface="+mj-lt"/>
              <a:buAutoNum type="arabicPeriod"/>
            </a:pPr>
            <a:r>
              <a:rPr lang="en-US" b="1" dirty="0" smtClean="0"/>
              <a:t>Develop lists of equipment</a:t>
            </a:r>
            <a:endParaRPr lang="en-US" dirty="0" smtClean="0"/>
          </a:p>
          <a:p>
            <a:pPr marL="228600" indent="-228600" eaLnBrk="1" hangingPunct="1">
              <a:spcBef>
                <a:spcPct val="0"/>
              </a:spcBef>
              <a:buFont typeface="+mj-lt"/>
              <a:buAutoNum type="arabicPeriod"/>
            </a:pPr>
            <a:r>
              <a:rPr lang="en-US" b="1" dirty="0" smtClean="0"/>
              <a:t>Look at/understand expenses</a:t>
            </a:r>
            <a:endParaRPr lang="en-US" dirty="0" smtClean="0"/>
          </a:p>
          <a:p>
            <a:pPr marL="228600" indent="-228600" eaLnBrk="1" hangingPunct="1">
              <a:spcBef>
                <a:spcPct val="0"/>
              </a:spcBef>
              <a:buFont typeface="+mj-lt"/>
              <a:buAutoNum type="arabicPeriod"/>
            </a:pPr>
            <a:r>
              <a:rPr lang="en-US" b="1" dirty="0" smtClean="0"/>
              <a:t>Generate implementation plan</a:t>
            </a:r>
            <a:endParaRPr lang="en-US" dirty="0" smtClean="0"/>
          </a:p>
          <a:p>
            <a:pPr eaLnBrk="1" hangingPunct="1">
              <a:spcBef>
                <a:spcPct val="0"/>
              </a:spcBef>
              <a:buFont typeface="Arial"/>
              <a:buChar char="•"/>
            </a:pPr>
            <a:endParaRPr lang="en-US" dirty="0"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FFDBB-A075-4B51-8FC4-250FB1975B0C}"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DAM Guidelines are just in time for populating social networking sites which are one of our newest multimedia –related endeavors…this is just one example and we expect the guidelines to continue to be useful and evolve as the community finds more ways to use digital media.</a:t>
            </a:r>
            <a:endParaRPr lang="en-US" smtClean="0"/>
          </a:p>
          <a:p>
            <a:pPr eaLnBrk="1" hangingPunct="1">
              <a:spcBef>
                <a:spcPct val="0"/>
              </a:spcBef>
            </a:pPr>
            <a:r>
              <a:rPr lang="en-US" b="1" smtClean="0"/>
              <a:t> </a:t>
            </a:r>
            <a:endParaRPr lang="en-US" smtClean="0"/>
          </a:p>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F3AB5-BA1F-4883-B58D-48CF5653BE3F}"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Questions?</a:t>
            </a:r>
            <a:endParaRPr lang="en-US" smtClean="0"/>
          </a:p>
          <a:p>
            <a:pPr eaLnBrk="1" hangingPunct="1">
              <a:spcBef>
                <a:spcPct val="0"/>
              </a:spcBef>
            </a:pPr>
            <a:r>
              <a:rPr lang="en-US" b="1" smtClean="0"/>
              <a:t> </a:t>
            </a:r>
            <a:endParaRPr lang="en-US" smtClean="0"/>
          </a:p>
          <a:p>
            <a:pPr eaLnBrk="1" hangingPunct="1">
              <a:spcBef>
                <a:spcPct val="0"/>
              </a:spcBef>
            </a:pPr>
            <a:r>
              <a:rPr lang="en-US" b="1" smtClean="0"/>
              <a:t>DAM lessons learned from your institution that you would like to share?</a:t>
            </a:r>
            <a:endParaRPr lang="en-US" smtClean="0"/>
          </a:p>
          <a:p>
            <a:pPr eaLnBrk="1" hangingPunct="1">
              <a:spcBef>
                <a:spcPct val="0"/>
              </a:spcBef>
            </a:pPr>
            <a:r>
              <a:rPr lang="en-US" b="1" smtClean="0"/>
              <a:t> </a:t>
            </a:r>
            <a:endParaRPr lang="en-US" smtClean="0"/>
          </a:p>
          <a:p>
            <a:pPr eaLnBrk="1" hangingPunct="1">
              <a:spcBef>
                <a:spcPct val="0"/>
              </a:spcBef>
            </a:pPr>
            <a:r>
              <a:rPr lang="en-US" b="1" smtClean="0"/>
              <a:t/>
            </a:r>
            <a:br>
              <a:rPr lang="en-US" b="1" smtClean="0"/>
            </a:br>
            <a:r>
              <a:rPr lang="en-US" smtClean="0"/>
              <a:t> </a:t>
            </a:r>
          </a:p>
          <a:p>
            <a:pPr eaLnBrk="1" hangingPunct="1">
              <a:spcBef>
                <a:spcPct val="0"/>
              </a:spcBef>
            </a:pPr>
            <a:r>
              <a:rPr lang="en-US" b="1" smtClean="0"/>
              <a:t> </a:t>
            </a:r>
            <a:endParaRPr lang="en-US" smtClean="0"/>
          </a:p>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63F4B-DF67-4343-87B8-97117295651E}"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0BF93-56D0-4982-B8BB-A2DB6CEED106}"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Our initial goal was the management of digital </a:t>
            </a:r>
            <a:r>
              <a:rPr lang="en-US" u="sng" smtClean="0"/>
              <a:t>images</a:t>
            </a:r>
            <a:r>
              <a:rPr lang="en-US" smtClean="0"/>
              <a:t> only.</a:t>
            </a:r>
          </a:p>
          <a:p>
            <a:pPr eaLnBrk="1" hangingPunct="1">
              <a:spcBef>
                <a:spcPct val="0"/>
              </a:spcBef>
            </a:pPr>
            <a:endParaRPr lang="en-US" smtClean="0"/>
          </a:p>
          <a:p>
            <a:pPr eaLnBrk="1" hangingPunct="1">
              <a:spcBef>
                <a:spcPct val="0"/>
              </a:spcBef>
            </a:pPr>
            <a:r>
              <a:rPr lang="en-US" smtClean="0"/>
              <a:t>Efforts began in June 2004. The former IT Director of Computing &amp; Research and I invited a dozen Bowdoin administrators:</a:t>
            </a:r>
          </a:p>
          <a:p>
            <a:pPr eaLnBrk="1" hangingPunct="1">
              <a:spcBef>
                <a:spcPct val="0"/>
              </a:spcBef>
            </a:pPr>
            <a:endParaRPr lang="en-US" smtClean="0"/>
          </a:p>
          <a:p>
            <a:pPr marL="742950" lvl="1" indent="-285750" eaLnBrk="1" hangingPunct="1">
              <a:spcBef>
                <a:spcPct val="0"/>
              </a:spcBef>
            </a:pPr>
            <a:r>
              <a:rPr lang="en-US" smtClean="0"/>
              <a:t>	to attend a meeting to identify the common needs of various campus departments related to the storage, description and presentation of collections of visual images in various formats and to explore whether there are one or more common software products that might meet our shared needs.</a:t>
            </a:r>
          </a:p>
          <a:p>
            <a:pPr marL="742950" lvl="1" indent="-285750" eaLnBrk="1" hangingPunct="1">
              <a:spcBef>
                <a:spcPct val="0"/>
              </a:spcBef>
            </a:pPr>
            <a:endParaRPr lang="en-US" smtClean="0"/>
          </a:p>
          <a:p>
            <a:pPr eaLnBrk="1" hangingPunct="1">
              <a:spcBef>
                <a:spcPct val="0"/>
              </a:spcBef>
            </a:pPr>
            <a:r>
              <a:rPr lang="en-US" smtClean="0"/>
              <a:t>Those invited: the curators of the major image collections on campus, i.e., staff from the college Museum of Art, Arctic Museum, Library Department of Special Collections &amp; Archives, Communications, Art History Department, and Classics Department, and several technology professionals in IT and the Library.</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40F35-EF15-4D87-B9EF-95BBBBFE49B2}"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were many reasons we formed our Digital Image Workgroup in 2004:</a:t>
            </a:r>
          </a:p>
          <a:p>
            <a:pPr eaLnBrk="1" hangingPunct="1">
              <a:spcBef>
                <a:spcPct val="0"/>
              </a:spcBef>
            </a:pPr>
            <a:endParaRPr lang="en-US" smtClean="0"/>
          </a:p>
          <a:p>
            <a:pPr eaLnBrk="1" hangingPunct="1">
              <a:spcBef>
                <a:spcPct val="0"/>
              </a:spcBef>
              <a:buFontTx/>
              <a:buChar char="•"/>
            </a:pPr>
            <a:r>
              <a:rPr lang="en-US" smtClean="0"/>
              <a:t>Many departments had started to digitize all or parts of their considerable photograph and or slide collections, develop new digital content and or puchase commercial digital image collections but without regard to established standards and legal issues.</a:t>
            </a:r>
          </a:p>
          <a:p>
            <a:pPr eaLnBrk="1" hangingPunct="1">
              <a:spcBef>
                <a:spcPct val="0"/>
              </a:spcBef>
              <a:buFontTx/>
              <a:buChar char="•"/>
            </a:pPr>
            <a:endParaRPr lang="en-US" smtClean="0"/>
          </a:p>
          <a:p>
            <a:pPr eaLnBrk="1" hangingPunct="1">
              <a:spcBef>
                <a:spcPct val="0"/>
              </a:spcBef>
              <a:buFontTx/>
              <a:buChar char="•"/>
            </a:pPr>
            <a:r>
              <a:rPr lang="en-US" smtClean="0"/>
              <a:t>Centralized storage of disparate digital collections was needed—some lived solely on a faculty member’s laptop.</a:t>
            </a:r>
          </a:p>
          <a:p>
            <a:pPr eaLnBrk="1" hangingPunct="1">
              <a:spcBef>
                <a:spcPct val="0"/>
              </a:spcBef>
              <a:buFontTx/>
              <a:buChar char="•"/>
            </a:pPr>
            <a:endParaRPr lang="en-US" smtClean="0"/>
          </a:p>
          <a:p>
            <a:pPr eaLnBrk="1" hangingPunct="1">
              <a:spcBef>
                <a:spcPct val="0"/>
              </a:spcBef>
              <a:buFontTx/>
              <a:buChar char="•"/>
            </a:pPr>
            <a:r>
              <a:rPr lang="en-US" smtClean="0"/>
              <a:t>IT needed to plan storage and support requirements.</a:t>
            </a:r>
          </a:p>
          <a:p>
            <a:pPr eaLnBrk="1" hangingPunct="1">
              <a:spcBef>
                <a:spcPct val="0"/>
              </a:spcBef>
              <a:buFontTx/>
              <a:buChar char="•"/>
            </a:pPr>
            <a:endParaRPr lang="en-US" smtClean="0"/>
          </a:p>
          <a:p>
            <a:pPr eaLnBrk="1" hangingPunct="1">
              <a:spcBef>
                <a:spcPct val="0"/>
              </a:spcBef>
              <a:buFontTx/>
              <a:buChar char="•"/>
            </a:pPr>
            <a:r>
              <a:rPr lang="en-US" smtClean="0"/>
              <a:t>Each department needed a system to catalog, organize, view, manage and display their growing digital image collections.</a:t>
            </a:r>
          </a:p>
          <a:p>
            <a:pPr eaLnBrk="1" hangingPunct="1">
              <a:spcBef>
                <a:spcPct val="0"/>
              </a:spcBef>
              <a:buFontTx/>
              <a:buChar char="•"/>
            </a:pPr>
            <a:endParaRPr lang="en-US" smtClean="0"/>
          </a:p>
          <a:p>
            <a:pPr eaLnBrk="1" hangingPunct="1">
              <a:spcBef>
                <a:spcPct val="0"/>
              </a:spcBef>
              <a:buFontTx/>
              <a:buChar char="•"/>
            </a:pPr>
            <a:r>
              <a:rPr lang="en-US" smtClean="0"/>
              <a:t>Crosswalks were needed among existing asset management systems to enable collection sharing.</a:t>
            </a:r>
          </a:p>
          <a:p>
            <a:pPr eaLnBrk="1" hangingPunct="1">
              <a:spcBef>
                <a:spcPct val="0"/>
              </a:spcBef>
              <a:buFontTx/>
              <a:buChar char="•"/>
            </a:pPr>
            <a:endParaRPr lang="en-US" smtClean="0"/>
          </a:p>
          <a:p>
            <a:pPr eaLnBrk="1" hangingPunct="1">
              <a:spcBef>
                <a:spcPct val="0"/>
              </a:spcBef>
              <a:buFontTx/>
              <a:buChar char="•"/>
            </a:pPr>
            <a:r>
              <a:rPr lang="en-US" smtClean="0"/>
              <a:t>Classroom projection equipment upgrades were needed.</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5B9AF-C891-404B-8B65-CFC512B0D5D3}"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Faculty and students were interested in using digital images or a combination of print and digital images in teaching and course assignments.</a:t>
            </a:r>
          </a:p>
          <a:p>
            <a:pPr eaLnBrk="1" hangingPunct="1">
              <a:spcBef>
                <a:spcPct val="0"/>
              </a:spcBef>
              <a:buFontTx/>
              <a:buChar char="•"/>
            </a:pPr>
            <a:endParaRPr lang="en-US" smtClean="0"/>
          </a:p>
          <a:p>
            <a:pPr eaLnBrk="1" hangingPunct="1">
              <a:spcBef>
                <a:spcPct val="0"/>
              </a:spcBef>
              <a:buFontTx/>
              <a:buChar char="•"/>
            </a:pPr>
            <a:r>
              <a:rPr lang="en-US" smtClean="0"/>
              <a:t>Attendance at a Luna demonstration led to broader thinking about inter-departmental needs for better digital image management practices.  A solution was needed that enabled security restrictions for copyright adherence. </a:t>
            </a:r>
          </a:p>
          <a:p>
            <a:pPr eaLnBrk="1" hangingPunct="1">
              <a:spcBef>
                <a:spcPct val="0"/>
              </a:spcBef>
              <a:buFontTx/>
              <a:buChar char="•"/>
            </a:pPr>
            <a:endParaRPr lang="en-US" smtClean="0"/>
          </a:p>
          <a:p>
            <a:pPr eaLnBrk="1" hangingPunct="1">
              <a:spcBef>
                <a:spcPct val="0"/>
              </a:spcBef>
              <a:buFontTx/>
              <a:buChar char="•"/>
            </a:pPr>
            <a:r>
              <a:rPr lang="en-US" smtClean="0"/>
              <a:t>We realistically realized that legitimate specialized requirements of some departments would make it impossible to select a tool that met everyone’s needs. </a:t>
            </a:r>
          </a:p>
          <a:p>
            <a:pPr eaLnBrk="1" hangingPunct="1">
              <a:spcBef>
                <a:spcPct val="0"/>
              </a:spcBef>
              <a:buFontTx/>
              <a:buChar char="•"/>
            </a:pPr>
            <a:endParaRPr lang="en-US" smtClean="0"/>
          </a:p>
          <a:p>
            <a:pPr eaLnBrk="1" hangingPunct="1">
              <a:spcBef>
                <a:spcPct val="0"/>
              </a:spcBef>
              <a:buFontTx/>
              <a:buChar char="•"/>
            </a:pPr>
            <a:r>
              <a:rPr lang="en-US" smtClean="0"/>
              <a:t>One department had budget funds for a digital image management tool that needed to be spent immediately.</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E104A1-DE46-4E9E-BBFE-0C5075505BA0}"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The Library and IT were at the beginning of what has evolved into a highly successful model of cooperation, while maintaining separate administrative structures and identities.  We were seeking opportunities for joint projects to capitalize on staff expertise in both departments to enhance service delivery to faculty and students.</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7DE7C1-AA1C-4E56-B486-9B73EE0E4642}"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final and most pressing need for forming a Digital Image Workgroup: community education:</a:t>
            </a:r>
          </a:p>
          <a:p>
            <a:pPr eaLnBrk="1" hangingPunct="1">
              <a:spcBef>
                <a:spcPct val="0"/>
              </a:spcBef>
            </a:pPr>
            <a:endParaRPr lang="en-US" smtClean="0"/>
          </a:p>
          <a:p>
            <a:pPr marL="742950" lvl="1" indent="-285750" eaLnBrk="1" hangingPunct="1">
              <a:spcBef>
                <a:spcPct val="0"/>
              </a:spcBef>
              <a:buFontTx/>
              <a:buChar char="•"/>
            </a:pPr>
            <a:r>
              <a:rPr lang="en-US" smtClean="0"/>
              <a:t>IT Consultant was inundated with work orders for assistance with digitization projects.</a:t>
            </a:r>
          </a:p>
          <a:p>
            <a:pPr marL="742950" lvl="1" indent="-285750" eaLnBrk="1" hangingPunct="1">
              <a:spcBef>
                <a:spcPct val="0"/>
              </a:spcBef>
              <a:buFontTx/>
              <a:buChar char="•"/>
            </a:pPr>
            <a:endParaRPr lang="en-US" smtClean="0"/>
          </a:p>
          <a:p>
            <a:pPr marL="742950" lvl="1" indent="-285750" eaLnBrk="1" hangingPunct="1">
              <a:spcBef>
                <a:spcPct val="0"/>
              </a:spcBef>
              <a:buFontTx/>
              <a:buChar char="•"/>
            </a:pPr>
            <a:r>
              <a:rPr lang="en-US" smtClean="0"/>
              <a:t>These faculty were uninformed about metadata, file formats, copyright issues or workflow concerns.</a:t>
            </a:r>
          </a:p>
          <a:p>
            <a:pPr marL="742950" lvl="1" indent="-285750" eaLnBrk="1" hangingPunct="1">
              <a:spcBef>
                <a:spcPct val="0"/>
              </a:spcBef>
              <a:buFontTx/>
              <a:buChar char="•"/>
            </a:pPr>
            <a:endParaRPr lang="en-US" smtClean="0"/>
          </a:p>
          <a:p>
            <a:pPr marL="742950" lvl="1" indent="-285750" eaLnBrk="1" hangingPunct="1">
              <a:spcBef>
                <a:spcPct val="0"/>
              </a:spcBef>
              <a:buFontTx/>
              <a:buChar char="•"/>
            </a:pPr>
            <a:r>
              <a:rPr lang="en-US" smtClean="0"/>
              <a:t>Faculty also had unrealistic expectations for reasonable turnaround time for massive image scanning projects.</a:t>
            </a:r>
          </a:p>
          <a:p>
            <a:pPr marL="742950" lvl="1" indent="-285750" eaLnBrk="1" hangingPunct="1">
              <a:spcBef>
                <a:spcPct val="0"/>
              </a:spcBef>
              <a:buFontTx/>
              <a:buChar char="•"/>
            </a:pPr>
            <a:endParaRPr lang="en-US" smtClean="0"/>
          </a:p>
          <a:p>
            <a:pPr marL="742950" lvl="1" indent="-285750" eaLnBrk="1" hangingPunct="1">
              <a:spcBef>
                <a:spcPct val="0"/>
              </a:spcBef>
              <a:buFontTx/>
              <a:buChar char="•"/>
            </a:pPr>
            <a:r>
              <a:rPr lang="en-US" smtClean="0"/>
              <a:t>Faculty didn’t realize metadata would help them search and manage their collections in the future.</a:t>
            </a:r>
          </a:p>
          <a:p>
            <a:pPr marL="742950" lvl="1" indent="-285750" eaLnBrk="1" hangingPunct="1">
              <a:spcBef>
                <a:spcPct val="0"/>
              </a:spcBef>
              <a:buFontTx/>
              <a:buChar char="•"/>
            </a:pPr>
            <a:endParaRPr lang="en-US" smtClean="0"/>
          </a:p>
          <a:p>
            <a:pPr eaLnBrk="1" hangingPunct="1">
              <a:spcBef>
                <a:spcPct val="0"/>
              </a:spcBef>
            </a:pPr>
            <a:r>
              <a:rPr lang="en-US" smtClean="0"/>
              <a:t>It was time to develop a </a:t>
            </a:r>
            <a:r>
              <a:rPr lang="en-US" u="sng" smtClean="0"/>
              <a:t>shared strategy</a:t>
            </a:r>
            <a:r>
              <a:rPr lang="en-US" smtClean="0"/>
              <a:t> for solving our digital image management requirements.</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70AFE-922E-4292-A082-1D4745AA0B86}"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cover of a book written by a member of our Psychology Department.</a:t>
            </a:r>
          </a:p>
          <a:p>
            <a:pPr eaLnBrk="1" hangingPunct="1">
              <a:spcBef>
                <a:spcPct val="0"/>
              </a:spcBef>
            </a:pPr>
            <a:endParaRPr lang="en-US" smtClean="0"/>
          </a:p>
          <a:p>
            <a:pPr eaLnBrk="1" hangingPunct="1">
              <a:spcBef>
                <a:spcPct val="0"/>
              </a:spcBef>
            </a:pPr>
            <a:r>
              <a:rPr lang="en-US" smtClean="0"/>
              <a:t>We confess we began with the universal desire to share complaints about what wasn’t going right:</a:t>
            </a:r>
          </a:p>
          <a:p>
            <a:pPr eaLnBrk="1" hangingPunct="1">
              <a:spcBef>
                <a:spcPct val="0"/>
              </a:spcBef>
            </a:pPr>
            <a:endParaRPr lang="en-US" smtClean="0"/>
          </a:p>
          <a:p>
            <a:pPr eaLnBrk="1" hangingPunct="1">
              <a:spcBef>
                <a:spcPct val="0"/>
              </a:spcBef>
            </a:pPr>
            <a:r>
              <a:rPr lang="en-US" smtClean="0"/>
              <a:t>	faculty with unrealistic expectations, software tools with limited capability, 	the lack of thesauri of standard metadata descriptors…</a:t>
            </a:r>
          </a:p>
          <a:p>
            <a:pPr eaLnBrk="1" hangingPunct="1">
              <a:spcBef>
                <a:spcPct val="0"/>
              </a:spcBef>
            </a:pPr>
            <a:endParaRPr lang="en-US" smtClean="0"/>
          </a:p>
          <a:p>
            <a:pPr eaLnBrk="1" hangingPunct="1">
              <a:spcBef>
                <a:spcPct val="0"/>
              </a:spcBef>
            </a:pPr>
            <a:r>
              <a:rPr lang="en-US" smtClean="0"/>
              <a:t>In fairness to ourselves, we quickly passed that stage and began to articulate positive steps we could take:</a:t>
            </a:r>
          </a:p>
          <a:p>
            <a:pPr eaLnBrk="1" hangingPunct="1">
              <a:spcBef>
                <a:spcPct val="0"/>
              </a:spcBef>
            </a:pPr>
            <a:endParaRPr lang="en-US" smtClean="0"/>
          </a:p>
          <a:p>
            <a:pPr marL="742950" lvl="1" indent="-285750" eaLnBrk="1" hangingPunct="1">
              <a:spcBef>
                <a:spcPct val="0"/>
              </a:spcBef>
              <a:buFontTx/>
              <a:buChar char="•"/>
            </a:pPr>
            <a:r>
              <a:rPr lang="en-US" smtClean="0"/>
              <a:t>Review current practices</a:t>
            </a:r>
          </a:p>
          <a:p>
            <a:pPr marL="742950" lvl="1" indent="-285750" eaLnBrk="1" hangingPunct="1">
              <a:spcBef>
                <a:spcPct val="0"/>
              </a:spcBef>
              <a:buFontTx/>
              <a:buChar char="•"/>
            </a:pPr>
            <a:endParaRPr lang="en-US" smtClean="0"/>
          </a:p>
          <a:p>
            <a:pPr marL="742950" lvl="1" indent="-285750" eaLnBrk="1" hangingPunct="1">
              <a:spcBef>
                <a:spcPct val="0"/>
              </a:spcBef>
              <a:buFontTx/>
              <a:buChar char="•"/>
            </a:pPr>
            <a:r>
              <a:rPr lang="en-US" smtClean="0"/>
              <a:t>Define unmet needs</a:t>
            </a:r>
          </a:p>
          <a:p>
            <a:pPr marL="742950" lvl="1" indent="-285750" eaLnBrk="1" hangingPunct="1">
              <a:spcBef>
                <a:spcPct val="0"/>
              </a:spcBef>
              <a:buFontTx/>
              <a:buChar char="•"/>
            </a:pPr>
            <a:endParaRPr lang="en-US" smtClean="0"/>
          </a:p>
          <a:p>
            <a:pPr marL="742950" lvl="1" indent="-285750" eaLnBrk="1" hangingPunct="1">
              <a:spcBef>
                <a:spcPct val="0"/>
              </a:spcBef>
              <a:buFontTx/>
              <a:buChar char="•"/>
            </a:pPr>
            <a:r>
              <a:rPr lang="en-US" smtClean="0"/>
              <a:t>Educate each other about current digitization projects and shared challenges.</a:t>
            </a:r>
          </a:p>
          <a:p>
            <a:pPr eaLnBrk="1" hangingPunct="1">
              <a:spcBef>
                <a:spcPct val="0"/>
              </a:spcBef>
            </a:pPr>
            <a:endParaRPr lang="en-US" smtClean="0"/>
          </a:p>
          <a:p>
            <a:pPr marL="742950" lvl="1" indent="-285750" eaLnBrk="1" hangingPunct="1">
              <a:spcBef>
                <a:spcPct val="0"/>
              </a:spcBef>
              <a:buFontTx/>
              <a:buChar char="•"/>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49F73B-851E-4D99-84B3-D4CEF2786A52}"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E6EF03-0834-4933-AB8C-C45C3A4FE895}" type="datetimeFigureOut">
              <a:rPr lang="en-US"/>
              <a:pPr>
                <a:defRPr/>
              </a:pPr>
              <a:t>3/18/09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2F627-6FBA-4F37-9D0E-FE4290B87E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A8C94B-FDE7-4F9C-83D6-1999AC759313}" type="datetimeFigureOut">
              <a:rPr lang="en-US"/>
              <a:pPr>
                <a:defRPr/>
              </a:pPr>
              <a:t>3/18/09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D696A-794F-432C-A9A5-5F96F5A829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BA829-E9ED-4734-81D5-ADEEC49A7353}" type="datetimeFigureOut">
              <a:rPr lang="en-US"/>
              <a:pPr>
                <a:defRPr/>
              </a:pPr>
              <a:t>3/18/09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59BAC-DB85-4F77-8C01-29781D3A3F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71D474-BAE4-436A-9867-3120E1A68CFC}" type="datetimeFigureOut">
              <a:rPr lang="en-US"/>
              <a:pPr>
                <a:defRPr/>
              </a:pPr>
              <a:t>3/18/09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0DBA70-E389-41E1-884B-49341A0653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0F2C33-6C19-4657-A2A7-C185399A93B7}" type="datetimeFigureOut">
              <a:rPr lang="en-US"/>
              <a:pPr>
                <a:defRPr/>
              </a:pPr>
              <a:t>3/18/09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8EC64-7B44-46C6-9ED0-ECE8FF7502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49E179-4643-483F-AA81-AE858565487D}" type="datetimeFigureOut">
              <a:rPr lang="en-US"/>
              <a:pPr>
                <a:defRPr/>
              </a:pPr>
              <a:t>3/18/09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CA3AEB-77FE-42EA-A520-0FDAB50588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592536-B403-495A-8642-347BDE835503}" type="datetimeFigureOut">
              <a:rPr lang="en-US"/>
              <a:pPr>
                <a:defRPr/>
              </a:pPr>
              <a:t>3/18/09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670FB3-E699-4436-8E7E-636BBE79FA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EF0464-C2FF-44B9-BAF2-6D60E693BFA0}" type="datetimeFigureOut">
              <a:rPr lang="en-US"/>
              <a:pPr>
                <a:defRPr/>
              </a:pPr>
              <a:t>3/18/09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6D3226-1DAB-403E-9B08-015F98439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39D642-9096-4347-BCEA-B85B79016CA0}" type="datetimeFigureOut">
              <a:rPr lang="en-US"/>
              <a:pPr>
                <a:defRPr/>
              </a:pPr>
              <a:t>3/18/09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AB1DC3-8F2C-41BB-85CF-6BC02FF346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6315AD-0506-4103-9138-41E12CAE0354}" type="datetimeFigureOut">
              <a:rPr lang="en-US"/>
              <a:pPr>
                <a:defRPr/>
              </a:pPr>
              <a:t>3/18/09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370823-FF6C-40A9-81EE-BB815865E6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7B74E-1BB3-41A1-8E25-14FB6A809125}" type="datetimeFigureOut">
              <a:rPr lang="en-US"/>
              <a:pPr>
                <a:defRPr/>
              </a:pPr>
              <a:t>3/18/09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2C30B-3242-4E5B-80BA-C04DC3B0EB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583EA8A-D6F2-4ACD-9E5F-866E2980508E}" type="datetimeFigureOut">
              <a:rPr lang="en-US"/>
              <a:pPr>
                <a:defRPr/>
              </a:pPr>
              <a:t>3/18/09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E01365-D612-492A-BB71-19407D77FFA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Lucida Sans" pitchFamily="34" charset="0"/>
        </a:defRPr>
      </a:lvl2pPr>
      <a:lvl3pPr algn="ctr" defTabSz="457200" rtl="0" eaLnBrk="0" fontAlgn="base" hangingPunct="0">
        <a:spcBef>
          <a:spcPct val="0"/>
        </a:spcBef>
        <a:spcAft>
          <a:spcPct val="0"/>
        </a:spcAft>
        <a:defRPr sz="4400">
          <a:solidFill>
            <a:schemeClr val="tx1"/>
          </a:solidFill>
          <a:latin typeface="Lucida Sans" pitchFamily="34" charset="0"/>
        </a:defRPr>
      </a:lvl3pPr>
      <a:lvl4pPr algn="ctr" defTabSz="457200" rtl="0" eaLnBrk="0" fontAlgn="base" hangingPunct="0">
        <a:spcBef>
          <a:spcPct val="0"/>
        </a:spcBef>
        <a:spcAft>
          <a:spcPct val="0"/>
        </a:spcAft>
        <a:defRPr sz="4400">
          <a:solidFill>
            <a:schemeClr val="tx1"/>
          </a:solidFill>
          <a:latin typeface="Lucida Sans" pitchFamily="34" charset="0"/>
        </a:defRPr>
      </a:lvl4pPr>
      <a:lvl5pPr algn="ctr" defTabSz="457200" rtl="0" eaLnBrk="0" fontAlgn="base" hangingPunct="0">
        <a:spcBef>
          <a:spcPct val="0"/>
        </a:spcBef>
        <a:spcAft>
          <a:spcPct val="0"/>
        </a:spcAft>
        <a:defRPr sz="4400">
          <a:solidFill>
            <a:schemeClr val="tx1"/>
          </a:solidFill>
          <a:latin typeface="Lucida Sans" pitchFamily="34" charset="0"/>
        </a:defRPr>
      </a:lvl5pPr>
      <a:lvl6pPr marL="457200" algn="ctr" defTabSz="457200" rtl="0" fontAlgn="base">
        <a:spcBef>
          <a:spcPct val="0"/>
        </a:spcBef>
        <a:spcAft>
          <a:spcPct val="0"/>
        </a:spcAft>
        <a:defRPr sz="4400">
          <a:solidFill>
            <a:schemeClr val="tx1"/>
          </a:solidFill>
          <a:latin typeface="Lucida Sans" pitchFamily="34" charset="0"/>
        </a:defRPr>
      </a:lvl6pPr>
      <a:lvl7pPr marL="914400" algn="ctr" defTabSz="457200" rtl="0" fontAlgn="base">
        <a:spcBef>
          <a:spcPct val="0"/>
        </a:spcBef>
        <a:spcAft>
          <a:spcPct val="0"/>
        </a:spcAft>
        <a:defRPr sz="4400">
          <a:solidFill>
            <a:schemeClr val="tx1"/>
          </a:solidFill>
          <a:latin typeface="Lucida Sans" pitchFamily="34" charset="0"/>
        </a:defRPr>
      </a:lvl7pPr>
      <a:lvl8pPr marL="1371600" algn="ctr" defTabSz="457200" rtl="0" fontAlgn="base">
        <a:spcBef>
          <a:spcPct val="0"/>
        </a:spcBef>
        <a:spcAft>
          <a:spcPct val="0"/>
        </a:spcAft>
        <a:defRPr sz="4400">
          <a:solidFill>
            <a:schemeClr val="tx1"/>
          </a:solidFill>
          <a:latin typeface="Lucida Sans" pitchFamily="34" charset="0"/>
        </a:defRPr>
      </a:lvl8pPr>
      <a:lvl9pPr marL="1828800" algn="ctr" defTabSz="457200" rtl="0" fontAlgn="base">
        <a:spcBef>
          <a:spcPct val="0"/>
        </a:spcBef>
        <a:spcAft>
          <a:spcPct val="0"/>
        </a:spcAft>
        <a:defRPr sz="4400">
          <a:solidFill>
            <a:schemeClr val="tx1"/>
          </a:solidFill>
          <a:latin typeface="Lucida San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3"/>
          <a:srcRect/>
          <a:stretch>
            <a:fillRect/>
          </a:stretch>
        </p:blipFill>
        <p:spPr bwMode="auto">
          <a:xfrm>
            <a:off x="1905000" y="1493838"/>
            <a:ext cx="4648200" cy="3471862"/>
          </a:xfrm>
          <a:prstGeom prst="rect">
            <a:avLst/>
          </a:prstGeom>
          <a:noFill/>
          <a:ln w="9525">
            <a:noFill/>
            <a:miter lim="800000"/>
            <a:headEnd/>
            <a:tailEnd/>
          </a:ln>
        </p:spPr>
      </p:pic>
      <p:sp>
        <p:nvSpPr>
          <p:cNvPr id="5" name="TextBox 4"/>
          <p:cNvSpPr txBox="1"/>
          <p:nvPr/>
        </p:nvSpPr>
        <p:spPr>
          <a:xfrm>
            <a:off x="1219200" y="0"/>
            <a:ext cx="5715000" cy="1878013"/>
          </a:xfrm>
          <a:prstGeom prst="rect">
            <a:avLst/>
          </a:prstGeom>
          <a:noFill/>
        </p:spPr>
        <p:txBody>
          <a:bodyPr>
            <a:spAutoFit/>
          </a:bodyPr>
          <a:lstStyle/>
          <a:p>
            <a:pPr algn="ctr" fontAlgn="auto">
              <a:spcBef>
                <a:spcPts val="0"/>
              </a:spcBef>
              <a:spcAft>
                <a:spcPts val="0"/>
              </a:spcAft>
              <a:defRPr/>
            </a:pPr>
            <a:r>
              <a:rPr lang="en-US" sz="3200" dirty="0">
                <a:latin typeface="+mj-lt"/>
                <a:cs typeface="+mn-cs"/>
              </a:rPr>
              <a:t>Undamming</a:t>
            </a:r>
            <a:r>
              <a:rPr lang="en-US" sz="2800" dirty="0">
                <a:latin typeface="+mj-lt"/>
                <a:cs typeface="+mn-cs"/>
              </a:rPr>
              <a:t> DAM</a:t>
            </a:r>
          </a:p>
          <a:p>
            <a:pPr algn="ctr" fontAlgn="auto">
              <a:spcBef>
                <a:spcPts val="0"/>
              </a:spcBef>
              <a:spcAft>
                <a:spcPts val="0"/>
              </a:spcAft>
              <a:defRPr/>
            </a:pPr>
            <a:r>
              <a:rPr lang="en-US" sz="2800" dirty="0">
                <a:solidFill>
                  <a:prstClr val="white"/>
                </a:solidFill>
                <a:latin typeface="Lucida Sans"/>
                <a:cs typeface="+mn-cs"/>
              </a:rPr>
              <a:t>NERCOMP – Providence, RI March 11, 2009</a:t>
            </a:r>
          </a:p>
          <a:p>
            <a:pPr algn="ctr" fontAlgn="auto">
              <a:spcBef>
                <a:spcPts val="0"/>
              </a:spcBef>
              <a:spcAft>
                <a:spcPts val="0"/>
              </a:spcAft>
              <a:defRPr/>
            </a:pPr>
            <a:r>
              <a:rPr lang="en-US" sz="2800" dirty="0">
                <a:latin typeface="+mj-lt"/>
                <a:cs typeface="+mn-cs"/>
              </a:rPr>
              <a:t> </a:t>
            </a:r>
          </a:p>
        </p:txBody>
      </p:sp>
      <p:sp>
        <p:nvSpPr>
          <p:cNvPr id="6" name="TextBox 5"/>
          <p:cNvSpPr txBox="1"/>
          <p:nvPr/>
        </p:nvSpPr>
        <p:spPr>
          <a:xfrm>
            <a:off x="533400" y="4965700"/>
            <a:ext cx="7696200" cy="2000250"/>
          </a:xfrm>
          <a:prstGeom prst="rect">
            <a:avLst/>
          </a:prstGeom>
          <a:noFill/>
        </p:spPr>
        <p:txBody>
          <a:bodyPr>
            <a:spAutoFit/>
          </a:bodyPr>
          <a:lstStyle/>
          <a:p>
            <a:pPr algn="ctr" fontAlgn="auto">
              <a:spcBef>
                <a:spcPts val="0"/>
              </a:spcBef>
              <a:spcAft>
                <a:spcPts val="0"/>
              </a:spcAft>
              <a:defRPr/>
            </a:pPr>
            <a:r>
              <a:rPr lang="en-US" sz="2000" dirty="0">
                <a:latin typeface="+mj-lt"/>
                <a:cs typeface="+mn-cs"/>
              </a:rPr>
              <a:t>Establishing Digital Asset Management (DAM)</a:t>
            </a:r>
          </a:p>
          <a:p>
            <a:pPr algn="ctr" fontAlgn="auto">
              <a:spcBef>
                <a:spcPts val="0"/>
              </a:spcBef>
              <a:spcAft>
                <a:spcPts val="0"/>
              </a:spcAft>
              <a:defRPr/>
            </a:pPr>
            <a:r>
              <a:rPr lang="en-US" sz="2000" dirty="0">
                <a:latin typeface="+mj-lt"/>
                <a:cs typeface="+mn-cs"/>
              </a:rPr>
              <a:t>Guidelines at Bowdoin College, Brunswick, Maine</a:t>
            </a:r>
          </a:p>
          <a:p>
            <a:pPr algn="ctr" fontAlgn="auto">
              <a:spcBef>
                <a:spcPts val="0"/>
              </a:spcBef>
              <a:spcAft>
                <a:spcPts val="0"/>
              </a:spcAft>
              <a:defRPr/>
            </a:pPr>
            <a:endParaRPr lang="en-US" sz="2000" dirty="0">
              <a:latin typeface="+mj-lt"/>
              <a:cs typeface="+mn-cs"/>
            </a:endParaRPr>
          </a:p>
          <a:p>
            <a:pPr algn="ctr" fontAlgn="auto">
              <a:spcBef>
                <a:spcPts val="0"/>
              </a:spcBef>
              <a:spcAft>
                <a:spcPts val="0"/>
              </a:spcAft>
              <a:defRPr/>
            </a:pPr>
            <a:r>
              <a:rPr lang="en-US" sz="2000" dirty="0">
                <a:latin typeface="+mj-lt"/>
                <a:cs typeface="+mn-cs"/>
              </a:rPr>
              <a:t>Sherrie Bergman, Librarian, </a:t>
            </a:r>
            <a:r>
              <a:rPr lang="en-US" sz="2000" dirty="0" err="1">
                <a:latin typeface="+mj-lt"/>
                <a:cs typeface="+mn-cs"/>
              </a:rPr>
              <a:t>sbergman@bowdoin.edu</a:t>
            </a:r>
            <a:endParaRPr lang="en-US" sz="2000" dirty="0">
              <a:latin typeface="+mj-lt"/>
              <a:cs typeface="+mn-cs"/>
            </a:endParaRPr>
          </a:p>
          <a:p>
            <a:pPr algn="ctr" fontAlgn="auto">
              <a:spcBef>
                <a:spcPts val="0"/>
              </a:spcBef>
              <a:spcAft>
                <a:spcPts val="0"/>
              </a:spcAft>
              <a:defRPr/>
            </a:pPr>
            <a:r>
              <a:rPr lang="en-US" sz="2000" dirty="0">
                <a:latin typeface="+mj-lt"/>
                <a:cs typeface="+mn-cs"/>
              </a:rPr>
              <a:t> Rebecca Sandlin, Deputy CIO, </a:t>
            </a:r>
            <a:r>
              <a:rPr lang="en-US" sz="2000" dirty="0" err="1">
                <a:latin typeface="+mj-lt"/>
                <a:cs typeface="+mn-cs"/>
              </a:rPr>
              <a:t>rsandlin@bowdoin.edu</a:t>
            </a:r>
            <a:endParaRPr lang="en-US" sz="2000" dirty="0">
              <a:latin typeface="+mj-lt"/>
              <a:cs typeface="+mn-cs"/>
            </a:endParaRPr>
          </a:p>
          <a:p>
            <a:pPr algn="ctr" fontAlgn="auto">
              <a:spcBef>
                <a:spcPts val="0"/>
              </a:spcBef>
              <a:spcAft>
                <a:spcPts val="0"/>
              </a:spcAft>
              <a:defRPr/>
            </a:pPr>
            <a:endParaRPr lang="en-US" sz="2400"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Early activities and work plan</a:t>
            </a:r>
          </a:p>
        </p:txBody>
      </p:sp>
      <p:sp>
        <p:nvSpPr>
          <p:cNvPr id="3" name="Content Placeholder 2"/>
          <p:cNvSpPr>
            <a:spLocks noGrp="1"/>
          </p:cNvSpPr>
          <p:nvPr>
            <p:ph idx="1"/>
          </p:nvPr>
        </p:nvSpPr>
        <p:spPr>
          <a:xfrm>
            <a:off x="1143000" y="1828800"/>
            <a:ext cx="6553200" cy="3962400"/>
          </a:xfrm>
        </p:spPr>
        <p:txBody>
          <a:bodyPr rtlCol="0">
            <a:normAutofit/>
          </a:bodyPr>
          <a:lstStyle/>
          <a:p>
            <a:pPr eaLnBrk="1" fontAlgn="auto" hangingPunct="1">
              <a:spcAft>
                <a:spcPts val="0"/>
              </a:spcAft>
              <a:buFont typeface="Arial"/>
              <a:buChar char="•"/>
              <a:defRPr/>
            </a:pPr>
            <a:endParaRPr lang="en-US" dirty="0" smtClean="0">
              <a:latin typeface="+mj-lt"/>
            </a:endParaRPr>
          </a:p>
          <a:p>
            <a:pPr eaLnBrk="1" fontAlgn="auto" hangingPunct="1">
              <a:spcAft>
                <a:spcPts val="0"/>
              </a:spcAft>
              <a:buFont typeface="Arial"/>
              <a:buChar char="•"/>
              <a:defRPr/>
            </a:pPr>
            <a:r>
              <a:rPr lang="en-US" dirty="0" smtClean="0">
                <a:latin typeface="+mj-lt"/>
              </a:rPr>
              <a:t>Defining unmet needs &amp; identifying practices in use: stakeholder survey</a:t>
            </a:r>
          </a:p>
          <a:p>
            <a:pPr lvl="1" eaLnBrk="1" fontAlgn="auto" hangingPunct="1">
              <a:spcAft>
                <a:spcPts val="0"/>
              </a:spcAft>
              <a:buFont typeface="Arial"/>
              <a:buChar char="–"/>
              <a:defRPr/>
            </a:pPr>
            <a:r>
              <a:rPr lang="en-US" dirty="0" smtClean="0">
                <a:latin typeface="+mj-lt"/>
              </a:rPr>
              <a:t>Image management software</a:t>
            </a:r>
          </a:p>
          <a:p>
            <a:pPr lvl="1" eaLnBrk="1" fontAlgn="auto" hangingPunct="1">
              <a:spcAft>
                <a:spcPts val="0"/>
              </a:spcAft>
              <a:buFont typeface="Arial"/>
              <a:buChar char="–"/>
              <a:defRPr/>
            </a:pPr>
            <a:r>
              <a:rPr lang="en-US" dirty="0" smtClean="0">
                <a:latin typeface="+mj-lt"/>
              </a:rPr>
              <a:t>Consistent metadata standards</a:t>
            </a:r>
          </a:p>
          <a:p>
            <a:pPr lvl="1" eaLnBrk="1" fontAlgn="auto" hangingPunct="1">
              <a:spcAft>
                <a:spcPts val="0"/>
              </a:spcAft>
              <a:buFont typeface="Arial"/>
              <a:buChar char="–"/>
              <a:defRPr/>
            </a:pPr>
            <a:r>
              <a:rPr lang="en-US" dirty="0" smtClean="0">
                <a:latin typeface="+mj-lt"/>
              </a:rPr>
              <a:t>Campus digital imaging center</a:t>
            </a:r>
          </a:p>
          <a:p>
            <a:pPr lvl="1" eaLnBrk="1" fontAlgn="auto" hangingPunct="1">
              <a:spcAft>
                <a:spcPts val="0"/>
              </a:spcAft>
              <a:buFont typeface="Arial"/>
              <a:buChar char="–"/>
              <a:defRPr/>
            </a:pPr>
            <a:endParaRPr lang="en-US" dirty="0" smtClean="0"/>
          </a:p>
          <a:p>
            <a:pPr lvl="2"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Early activities and work plan</a:t>
            </a:r>
          </a:p>
        </p:txBody>
      </p:sp>
      <p:sp>
        <p:nvSpPr>
          <p:cNvPr id="3" name="Content Placeholder 2"/>
          <p:cNvSpPr>
            <a:spLocks noGrp="1"/>
          </p:cNvSpPr>
          <p:nvPr>
            <p:ph idx="1"/>
          </p:nvPr>
        </p:nvSpPr>
        <p:spPr>
          <a:xfrm>
            <a:off x="609600" y="1828800"/>
            <a:ext cx="5867400" cy="914400"/>
          </a:xfrm>
        </p:spPr>
        <p:txBody>
          <a:bodyPr rtlCol="0">
            <a:normAutofit/>
          </a:bodyPr>
          <a:lstStyle/>
          <a:p>
            <a:pPr eaLnBrk="1" fontAlgn="auto" hangingPunct="1">
              <a:spcAft>
                <a:spcPts val="0"/>
              </a:spcAft>
              <a:buFont typeface="Arial"/>
              <a:buChar char="•"/>
              <a:defRPr/>
            </a:pPr>
            <a:r>
              <a:rPr lang="en-US" dirty="0" smtClean="0">
                <a:latin typeface="+mj-lt"/>
              </a:rPr>
              <a:t>Learning together</a:t>
            </a:r>
          </a:p>
          <a:p>
            <a:pPr eaLnBrk="1" fontAlgn="auto" hangingPunct="1">
              <a:spcAft>
                <a:spcPts val="0"/>
              </a:spcAft>
              <a:buFont typeface="Arial"/>
              <a:buChar char="•"/>
              <a:defRPr/>
            </a:pPr>
            <a:endParaRPr lang="en-US" dirty="0" smtClean="0">
              <a:latin typeface="+mj-lt"/>
            </a:endParaRPr>
          </a:p>
          <a:p>
            <a:pPr lvl="1" eaLnBrk="1" fontAlgn="auto" hangingPunct="1">
              <a:spcAft>
                <a:spcPts val="0"/>
              </a:spcAft>
              <a:buFont typeface="Arial"/>
              <a:buChar char="–"/>
              <a:defRPr/>
            </a:pPr>
            <a:endParaRPr lang="en-US" dirty="0" smtClean="0"/>
          </a:p>
          <a:p>
            <a:pPr lvl="2" eaLnBrk="1" fontAlgn="auto" hangingPunct="1">
              <a:spcAft>
                <a:spcPts val="0"/>
              </a:spcAft>
              <a:buFont typeface="Arial"/>
              <a:buNone/>
              <a:defRPr/>
            </a:pPr>
            <a:endParaRPr lang="en-US" dirty="0"/>
          </a:p>
        </p:txBody>
      </p:sp>
      <p:pic>
        <p:nvPicPr>
          <p:cNvPr id="34819" name="Picture 4"/>
          <p:cNvPicPr>
            <a:picLocks noChangeAspect="1"/>
          </p:cNvPicPr>
          <p:nvPr/>
        </p:nvPicPr>
        <p:blipFill>
          <a:blip r:embed="rId3"/>
          <a:srcRect/>
          <a:stretch>
            <a:fillRect/>
          </a:stretch>
        </p:blipFill>
        <p:spPr bwMode="auto">
          <a:xfrm>
            <a:off x="4122738" y="2743200"/>
            <a:ext cx="470852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Work Plan</a:t>
            </a:r>
          </a:p>
        </p:txBody>
      </p:sp>
      <p:pic>
        <p:nvPicPr>
          <p:cNvPr id="4" name="Picture 3"/>
          <p:cNvPicPr>
            <a:picLocks noChangeAspect="1"/>
          </p:cNvPicPr>
          <p:nvPr/>
        </p:nvPicPr>
        <p:blipFill>
          <a:blip r:embed="rId3"/>
          <a:stretch>
            <a:fillRect/>
          </a:stretch>
        </p:blipFill>
        <p:spPr>
          <a:xfrm>
            <a:off x="2057400" y="2057400"/>
            <a:ext cx="5270500" cy="4216400"/>
          </a:xfrm>
          <a:prstGeom prst="rect">
            <a:avLst/>
          </a:prstGeom>
          <a:ln>
            <a:solidFill>
              <a:schemeClr val="tx2">
                <a:lumMod val="60000"/>
                <a:lumOff val="4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Work Plan</a:t>
            </a:r>
          </a:p>
        </p:txBody>
      </p:sp>
      <p:pic>
        <p:nvPicPr>
          <p:cNvPr id="4" name="Picture 3"/>
          <p:cNvPicPr>
            <a:picLocks noChangeAspect="1"/>
          </p:cNvPicPr>
          <p:nvPr/>
        </p:nvPicPr>
        <p:blipFill>
          <a:blip r:embed="rId3"/>
          <a:stretch>
            <a:fillRect/>
          </a:stretch>
        </p:blipFill>
        <p:spPr>
          <a:xfrm>
            <a:off x="5372100" y="4343400"/>
            <a:ext cx="2971800" cy="2378075"/>
          </a:xfrm>
          <a:prstGeom prst="rect">
            <a:avLst/>
          </a:prstGeom>
          <a:ln>
            <a:solidFill>
              <a:schemeClr val="tx2">
                <a:lumMod val="60000"/>
                <a:lumOff val="40000"/>
              </a:schemeClr>
            </a:solidFill>
          </a:ln>
        </p:spPr>
      </p:pic>
      <p:sp>
        <p:nvSpPr>
          <p:cNvPr id="5" name="Rectangle 4"/>
          <p:cNvSpPr/>
          <p:nvPr/>
        </p:nvSpPr>
        <p:spPr>
          <a:xfrm>
            <a:off x="1600200" y="2057400"/>
            <a:ext cx="5486400" cy="1938338"/>
          </a:xfrm>
          <a:prstGeom prst="rect">
            <a:avLst/>
          </a:prstGeom>
        </p:spPr>
        <p:txBody>
          <a:bodyPr>
            <a:spAutoFit/>
          </a:bodyPr>
          <a:lstStyle/>
          <a:p>
            <a:pPr fontAlgn="auto">
              <a:spcBef>
                <a:spcPts val="0"/>
              </a:spcBef>
              <a:spcAft>
                <a:spcPts val="0"/>
              </a:spcAft>
              <a:defRPr/>
            </a:pPr>
            <a:r>
              <a:rPr lang="en-US" sz="2400" dirty="0">
                <a:latin typeface="+mj-lt"/>
                <a:cs typeface="+mn-cs"/>
              </a:rPr>
              <a:t>Writing Digital Image Guidelines</a:t>
            </a:r>
          </a:p>
          <a:p>
            <a:pPr fontAlgn="auto">
              <a:spcBef>
                <a:spcPts val="0"/>
              </a:spcBef>
              <a:spcAft>
                <a:spcPts val="0"/>
              </a:spcAft>
              <a:buFont typeface="Arial"/>
              <a:buChar char="•"/>
              <a:defRPr/>
            </a:pPr>
            <a:r>
              <a:rPr lang="en-US" sz="2400" dirty="0">
                <a:latin typeface="+mj-lt"/>
                <a:cs typeface="+mn-cs"/>
              </a:rPr>
              <a:t>  Sub-groups:</a:t>
            </a:r>
          </a:p>
          <a:p>
            <a:pPr fontAlgn="auto">
              <a:spcBef>
                <a:spcPts val="0"/>
              </a:spcBef>
              <a:spcAft>
                <a:spcPts val="0"/>
              </a:spcAft>
              <a:defRPr/>
            </a:pPr>
            <a:r>
              <a:rPr lang="en-US" sz="2400" dirty="0">
                <a:latin typeface="+mj-lt"/>
                <a:cs typeface="+mn-cs"/>
              </a:rPr>
              <a:t>      	- Metadata</a:t>
            </a:r>
          </a:p>
          <a:p>
            <a:pPr fontAlgn="auto">
              <a:spcBef>
                <a:spcPts val="0"/>
              </a:spcBef>
              <a:spcAft>
                <a:spcPts val="0"/>
              </a:spcAft>
              <a:defRPr/>
            </a:pPr>
            <a:r>
              <a:rPr lang="en-US" sz="2400" dirty="0">
                <a:latin typeface="+mj-lt"/>
                <a:cs typeface="+mn-cs"/>
              </a:rPr>
              <a:t>       	- File format</a:t>
            </a:r>
          </a:p>
          <a:p>
            <a:pPr fontAlgn="auto">
              <a:spcBef>
                <a:spcPts val="0"/>
              </a:spcBef>
              <a:spcAft>
                <a:spcPts val="0"/>
              </a:spcAft>
              <a:defRPr/>
            </a:pPr>
            <a:r>
              <a:rPr lang="en-US" sz="2400" dirty="0">
                <a:latin typeface="+mj-lt"/>
                <a:cs typeface="+mn-cs"/>
              </a:rPr>
              <a:t>       	- Workflow/business process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Evolution and Expansion </a:t>
            </a:r>
            <a:br>
              <a:rPr lang="en-US" dirty="0" smtClean="0"/>
            </a:br>
            <a:r>
              <a:rPr lang="en-US" dirty="0" smtClean="0"/>
              <a:t>of Our Goals</a:t>
            </a:r>
            <a:endParaRPr lang="en-US" dirty="0"/>
          </a:p>
        </p:txBody>
      </p:sp>
      <p:sp>
        <p:nvSpPr>
          <p:cNvPr id="3" name="Content Placeholder 2"/>
          <p:cNvSpPr>
            <a:spLocks noGrp="1"/>
          </p:cNvSpPr>
          <p:nvPr>
            <p:ph idx="1"/>
          </p:nvPr>
        </p:nvSpPr>
        <p:spPr>
          <a:xfrm>
            <a:off x="457200" y="1600200"/>
            <a:ext cx="4724400" cy="5029200"/>
          </a:xfrm>
        </p:spPr>
        <p:txBody>
          <a:bodyPr rtlCol="0">
            <a:normAutofit fontScale="47500" lnSpcReduction="20000"/>
          </a:bodyPr>
          <a:lstStyle/>
          <a:p>
            <a:pPr eaLnBrk="1" fontAlgn="auto" hangingPunct="1">
              <a:spcAft>
                <a:spcPts val="0"/>
              </a:spcAft>
              <a:buFont typeface="Arial"/>
              <a:buChar char="•"/>
              <a:defRPr/>
            </a:pPr>
            <a:r>
              <a:rPr lang="en-US" sz="3636" b="1" dirty="0" smtClean="0">
                <a:latin typeface="+mj-lt"/>
              </a:rPr>
              <a:t>Created DAM guidelines for Digital Images </a:t>
            </a:r>
            <a:endParaRPr lang="en-US" sz="3636" dirty="0" smtClean="0">
              <a:latin typeface="+mj-lt"/>
            </a:endParaRPr>
          </a:p>
          <a:p>
            <a:pPr lvl="1" eaLnBrk="1" fontAlgn="auto" hangingPunct="1">
              <a:spcAft>
                <a:spcPts val="0"/>
              </a:spcAft>
              <a:buFont typeface="Arial"/>
              <a:buChar char="–"/>
              <a:defRPr/>
            </a:pPr>
            <a:r>
              <a:rPr lang="en-US" sz="3636" dirty="0" smtClean="0">
                <a:latin typeface="+mj-lt"/>
              </a:rPr>
              <a:t>Introduction</a:t>
            </a:r>
          </a:p>
          <a:p>
            <a:pPr lvl="1" eaLnBrk="1" fontAlgn="auto" hangingPunct="1">
              <a:spcAft>
                <a:spcPts val="0"/>
              </a:spcAft>
              <a:buFont typeface="Arial"/>
              <a:buChar char="–"/>
              <a:defRPr/>
            </a:pPr>
            <a:r>
              <a:rPr lang="en-US" sz="3636" dirty="0" smtClean="0">
                <a:latin typeface="+mj-lt"/>
              </a:rPr>
              <a:t>About</a:t>
            </a:r>
          </a:p>
          <a:p>
            <a:pPr lvl="1" eaLnBrk="1" fontAlgn="auto" hangingPunct="1">
              <a:spcAft>
                <a:spcPts val="0"/>
              </a:spcAft>
              <a:buFont typeface="Arial"/>
              <a:buChar char="–"/>
              <a:defRPr/>
            </a:pPr>
            <a:r>
              <a:rPr lang="en-US" sz="3636" dirty="0" smtClean="0">
                <a:latin typeface="+mj-lt"/>
              </a:rPr>
              <a:t>Definition of a Digital Image</a:t>
            </a:r>
          </a:p>
          <a:p>
            <a:pPr lvl="1" eaLnBrk="1" fontAlgn="auto" hangingPunct="1">
              <a:spcAft>
                <a:spcPts val="0"/>
              </a:spcAft>
              <a:buFont typeface="Arial"/>
              <a:buChar char="–"/>
              <a:defRPr/>
            </a:pPr>
            <a:r>
              <a:rPr lang="en-US" sz="3636" dirty="0" smtClean="0">
                <a:latin typeface="+mj-lt"/>
              </a:rPr>
              <a:t>Copyright Standards</a:t>
            </a:r>
          </a:p>
          <a:p>
            <a:pPr lvl="1" eaLnBrk="1" fontAlgn="auto" hangingPunct="1">
              <a:spcAft>
                <a:spcPts val="0"/>
              </a:spcAft>
              <a:buFont typeface="Arial"/>
              <a:buChar char="–"/>
              <a:defRPr/>
            </a:pPr>
            <a:r>
              <a:rPr lang="en-US" sz="3636" dirty="0" smtClean="0">
                <a:latin typeface="+mj-lt"/>
              </a:rPr>
              <a:t>Security and Permissions</a:t>
            </a:r>
          </a:p>
          <a:p>
            <a:pPr lvl="1" eaLnBrk="1" fontAlgn="auto" hangingPunct="1">
              <a:spcAft>
                <a:spcPts val="0"/>
              </a:spcAft>
              <a:buFont typeface="Arial"/>
              <a:buChar char="–"/>
              <a:defRPr/>
            </a:pPr>
            <a:r>
              <a:rPr lang="en-US" sz="3636" dirty="0" smtClean="0">
                <a:latin typeface="+mj-lt"/>
              </a:rPr>
              <a:t>Project Planning</a:t>
            </a:r>
          </a:p>
          <a:p>
            <a:pPr lvl="1" eaLnBrk="1" fontAlgn="auto" hangingPunct="1">
              <a:spcAft>
                <a:spcPts val="0"/>
              </a:spcAft>
              <a:buFont typeface="Arial"/>
              <a:buChar char="–"/>
              <a:defRPr/>
            </a:pPr>
            <a:r>
              <a:rPr lang="en-US" sz="3636" dirty="0" smtClean="0">
                <a:latin typeface="+mj-lt"/>
              </a:rPr>
              <a:t>Collection Selection</a:t>
            </a:r>
          </a:p>
          <a:p>
            <a:pPr lvl="1" eaLnBrk="1" fontAlgn="auto" hangingPunct="1">
              <a:spcAft>
                <a:spcPts val="0"/>
              </a:spcAft>
              <a:buFont typeface="Arial"/>
              <a:buChar char="–"/>
              <a:defRPr/>
            </a:pPr>
            <a:r>
              <a:rPr lang="en-US" sz="3636" dirty="0" smtClean="0">
                <a:latin typeface="+mj-lt"/>
              </a:rPr>
              <a:t>Building the Collection</a:t>
            </a:r>
          </a:p>
          <a:p>
            <a:pPr lvl="1" eaLnBrk="1" fontAlgn="auto" hangingPunct="1">
              <a:spcAft>
                <a:spcPts val="0"/>
              </a:spcAft>
              <a:buFont typeface="Arial"/>
              <a:buChar char="–"/>
              <a:defRPr/>
            </a:pPr>
            <a:r>
              <a:rPr lang="en-US" sz="3636" dirty="0" smtClean="0">
                <a:latin typeface="+mj-lt"/>
              </a:rPr>
              <a:t>Acquiring Digital Images</a:t>
            </a:r>
          </a:p>
          <a:p>
            <a:pPr lvl="1" eaLnBrk="1" fontAlgn="auto" hangingPunct="1">
              <a:spcAft>
                <a:spcPts val="0"/>
              </a:spcAft>
              <a:buFont typeface="Arial"/>
              <a:buChar char="–"/>
              <a:defRPr/>
            </a:pPr>
            <a:r>
              <a:rPr lang="en-US" sz="3636" dirty="0" smtClean="0">
                <a:latin typeface="+mj-lt"/>
              </a:rPr>
              <a:t>Color Management</a:t>
            </a:r>
          </a:p>
          <a:p>
            <a:pPr lvl="1" eaLnBrk="1" fontAlgn="auto" hangingPunct="1">
              <a:spcAft>
                <a:spcPts val="0"/>
              </a:spcAft>
              <a:buFont typeface="Arial"/>
              <a:buChar char="–"/>
              <a:defRPr/>
            </a:pPr>
            <a:r>
              <a:rPr lang="en-US" sz="3636" dirty="0" smtClean="0">
                <a:latin typeface="+mj-lt"/>
              </a:rPr>
              <a:t>Learning Digital Image Skill sets</a:t>
            </a:r>
          </a:p>
          <a:p>
            <a:pPr lvl="1" eaLnBrk="1" fontAlgn="auto" hangingPunct="1">
              <a:spcAft>
                <a:spcPts val="0"/>
              </a:spcAft>
              <a:buFont typeface="Arial"/>
              <a:buChar char="–"/>
              <a:defRPr/>
            </a:pPr>
            <a:r>
              <a:rPr lang="en-US" sz="3636" dirty="0" smtClean="0">
                <a:latin typeface="+mj-lt"/>
              </a:rPr>
              <a:t>Maintaining the Collection</a:t>
            </a:r>
          </a:p>
          <a:p>
            <a:pPr lvl="1" eaLnBrk="1" fontAlgn="auto" hangingPunct="1">
              <a:spcAft>
                <a:spcPts val="0"/>
              </a:spcAft>
              <a:buFont typeface="Arial"/>
              <a:buChar char="–"/>
              <a:defRPr/>
            </a:pPr>
            <a:r>
              <a:rPr lang="en-US" sz="3636" dirty="0" smtClean="0">
                <a:latin typeface="+mj-lt"/>
              </a:rPr>
              <a:t>Standards Review</a:t>
            </a:r>
          </a:p>
          <a:p>
            <a:pPr lvl="1" eaLnBrk="1" fontAlgn="auto" hangingPunct="1">
              <a:spcAft>
                <a:spcPts val="0"/>
              </a:spcAft>
              <a:buFont typeface="Arial"/>
              <a:buChar char="–"/>
              <a:defRPr/>
            </a:pPr>
            <a:r>
              <a:rPr lang="en-US" sz="3636" dirty="0" smtClean="0">
                <a:latin typeface="+mj-lt"/>
              </a:rPr>
              <a:t>Workgroup Membership</a:t>
            </a:r>
          </a:p>
          <a:p>
            <a:pPr lvl="1" eaLnBrk="1" fontAlgn="auto" hangingPunct="1">
              <a:spcAft>
                <a:spcPts val="0"/>
              </a:spcAft>
              <a:buFont typeface="Arial"/>
              <a:buChar char="–"/>
              <a:defRPr/>
            </a:pPr>
            <a:r>
              <a:rPr lang="en-US" sz="3636" dirty="0" smtClean="0">
                <a:latin typeface="+mj-lt"/>
              </a:rPr>
              <a:t>Workflow</a:t>
            </a:r>
          </a:p>
          <a:p>
            <a:pPr lvl="1" eaLnBrk="1" fontAlgn="auto" hangingPunct="1">
              <a:spcAft>
                <a:spcPts val="0"/>
              </a:spcAft>
              <a:buFont typeface="Arial"/>
              <a:buChar char="–"/>
              <a:defRPr/>
            </a:pPr>
            <a:r>
              <a:rPr lang="en-US" sz="3636" dirty="0" smtClean="0">
                <a:latin typeface="+mj-lt"/>
              </a:rPr>
              <a:t>Glossary</a:t>
            </a:r>
          </a:p>
          <a:p>
            <a:pPr eaLnBrk="1" fontAlgn="auto" hangingPunct="1">
              <a:spcAft>
                <a:spcPts val="0"/>
              </a:spcAft>
              <a:buFont typeface="Arial"/>
              <a:buNone/>
              <a:defRPr/>
            </a:pPr>
            <a:r>
              <a:rPr lang="en-US" sz="3636" b="1" dirty="0" smtClean="0">
                <a:latin typeface="+mj-lt"/>
              </a:rPr>
              <a:t> </a:t>
            </a:r>
            <a:endParaRPr lang="en-US" sz="3636" dirty="0" smtClean="0">
              <a:latin typeface="+mj-lt"/>
            </a:endParaRPr>
          </a:p>
          <a:p>
            <a:pPr eaLnBrk="1" fontAlgn="auto" hangingPunct="1">
              <a:spcAft>
                <a:spcPts val="0"/>
              </a:spcAft>
              <a:buFont typeface="Arial"/>
              <a:buChar char="•"/>
              <a:defRPr/>
            </a:pPr>
            <a:endParaRPr lang="en-US" dirty="0"/>
          </a:p>
        </p:txBody>
      </p:sp>
      <p:pic>
        <p:nvPicPr>
          <p:cNvPr id="40963" name="Picture 3"/>
          <p:cNvPicPr>
            <a:picLocks noChangeAspect="1"/>
          </p:cNvPicPr>
          <p:nvPr/>
        </p:nvPicPr>
        <p:blipFill>
          <a:blip r:embed="rId3"/>
          <a:srcRect/>
          <a:stretch>
            <a:fillRect/>
          </a:stretch>
        </p:blipFill>
        <p:spPr bwMode="auto">
          <a:xfrm>
            <a:off x="6019800" y="4495800"/>
            <a:ext cx="2438400" cy="182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DAM Guidelines </a:t>
            </a:r>
          </a:p>
        </p:txBody>
      </p:sp>
      <p:sp>
        <p:nvSpPr>
          <p:cNvPr id="5" name="Rectangle 4"/>
          <p:cNvSpPr/>
          <p:nvPr/>
        </p:nvSpPr>
        <p:spPr>
          <a:xfrm>
            <a:off x="457200" y="3117850"/>
            <a:ext cx="8001000" cy="1384300"/>
          </a:xfrm>
          <a:prstGeom prst="rect">
            <a:avLst/>
          </a:prstGeom>
        </p:spPr>
        <p:txBody>
          <a:bodyPr>
            <a:spAutoFit/>
          </a:bodyPr>
          <a:lstStyle/>
          <a:p>
            <a:pPr fontAlgn="auto">
              <a:spcBef>
                <a:spcPts val="0"/>
              </a:spcBef>
              <a:spcAft>
                <a:spcPts val="0"/>
              </a:spcAft>
              <a:defRPr/>
            </a:pPr>
            <a:r>
              <a:rPr lang="en-US" sz="2800" dirty="0">
                <a:latin typeface="+mj-lt"/>
                <a:cs typeface="+mn-cs"/>
              </a:rPr>
              <a:t>Digital technology has fundamentally altered how we can use and disseminate information for teaching, learning, and research.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DAM Guidelines </a:t>
            </a:r>
          </a:p>
        </p:txBody>
      </p:sp>
      <p:sp>
        <p:nvSpPr>
          <p:cNvPr id="4" name="Rectangle 3"/>
          <p:cNvSpPr/>
          <p:nvPr/>
        </p:nvSpPr>
        <p:spPr>
          <a:xfrm>
            <a:off x="457200" y="2690813"/>
            <a:ext cx="8229600" cy="2246312"/>
          </a:xfrm>
          <a:prstGeom prst="rect">
            <a:avLst/>
          </a:prstGeom>
        </p:spPr>
        <p:txBody>
          <a:bodyPr>
            <a:spAutoFit/>
          </a:bodyPr>
          <a:lstStyle/>
          <a:p>
            <a:pPr fontAlgn="auto">
              <a:spcBef>
                <a:spcPts val="0"/>
              </a:spcBef>
              <a:spcAft>
                <a:spcPts val="0"/>
              </a:spcAft>
              <a:defRPr/>
            </a:pPr>
            <a:r>
              <a:rPr lang="en-US" sz="2800" dirty="0">
                <a:latin typeface="+mj-lt"/>
                <a:cs typeface="+mn-cs"/>
              </a:rPr>
              <a:t>Digital collections can eliminate many of the physical, economic, and social barriers that have traditionally confined access to information resources within academia and among the general public.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DAM Guidelines</a:t>
            </a:r>
          </a:p>
        </p:txBody>
      </p:sp>
      <p:sp>
        <p:nvSpPr>
          <p:cNvPr id="4" name="Rectangle 3"/>
          <p:cNvSpPr/>
          <p:nvPr/>
        </p:nvSpPr>
        <p:spPr>
          <a:xfrm>
            <a:off x="304800" y="2841625"/>
            <a:ext cx="8382000" cy="1385888"/>
          </a:xfrm>
          <a:prstGeom prst="rect">
            <a:avLst/>
          </a:prstGeom>
        </p:spPr>
        <p:txBody>
          <a:bodyPr>
            <a:spAutoFit/>
          </a:bodyPr>
          <a:lstStyle/>
          <a:p>
            <a:pPr fontAlgn="auto">
              <a:spcBef>
                <a:spcPts val="0"/>
              </a:spcBef>
              <a:spcAft>
                <a:spcPts val="0"/>
              </a:spcAft>
              <a:defRPr/>
            </a:pPr>
            <a:r>
              <a:rPr lang="en-US" sz="2800" dirty="0">
                <a:latin typeface="+mj-lt"/>
                <a:cs typeface="+mn-cs"/>
              </a:rPr>
              <a:t>Digitization is an especially powerful tool in increasing our ability to organize, locate, view, control, and share information.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DAM Standards</a:t>
            </a:r>
          </a:p>
        </p:txBody>
      </p:sp>
      <p:sp>
        <p:nvSpPr>
          <p:cNvPr id="3" name="Content Placeholder 2"/>
          <p:cNvSpPr>
            <a:spLocks noGrp="1"/>
          </p:cNvSpPr>
          <p:nvPr>
            <p:ph idx="1"/>
          </p:nvPr>
        </p:nvSpPr>
        <p:spPr>
          <a:xfrm>
            <a:off x="2514600" y="1600200"/>
            <a:ext cx="3962400" cy="4525963"/>
          </a:xfrm>
        </p:spPr>
        <p:txBody>
          <a:bodyPr rtlCol="0">
            <a:normAutofit fontScale="70000" lnSpcReduction="20000"/>
          </a:bodyPr>
          <a:lstStyle/>
          <a:p>
            <a:pPr eaLnBrk="1" fontAlgn="auto" hangingPunct="1">
              <a:spcAft>
                <a:spcPts val="0"/>
              </a:spcAft>
              <a:buFont typeface="Arial"/>
              <a:buChar char="•"/>
              <a:defRPr/>
            </a:pPr>
            <a:r>
              <a:rPr lang="en-US" dirty="0" smtClean="0">
                <a:latin typeface="+mj-lt"/>
              </a:rPr>
              <a:t>Copyright</a:t>
            </a:r>
          </a:p>
          <a:p>
            <a:pPr eaLnBrk="1" fontAlgn="auto" hangingPunct="1">
              <a:spcAft>
                <a:spcPts val="0"/>
              </a:spcAft>
              <a:buFont typeface="Arial"/>
              <a:buChar char="•"/>
              <a:defRPr/>
            </a:pPr>
            <a:r>
              <a:rPr lang="en-US" dirty="0" smtClean="0">
                <a:latin typeface="+mj-lt"/>
              </a:rPr>
              <a:t>Security and Permissions</a:t>
            </a:r>
          </a:p>
          <a:p>
            <a:pPr eaLnBrk="1" fontAlgn="auto" hangingPunct="1">
              <a:spcAft>
                <a:spcPts val="0"/>
              </a:spcAft>
              <a:buFont typeface="Arial"/>
              <a:buChar char="•"/>
              <a:defRPr/>
            </a:pPr>
            <a:r>
              <a:rPr lang="en-US" dirty="0" smtClean="0">
                <a:latin typeface="+mj-lt"/>
              </a:rPr>
              <a:t>Budget</a:t>
            </a:r>
          </a:p>
          <a:p>
            <a:pPr eaLnBrk="1" fontAlgn="auto" hangingPunct="1">
              <a:spcAft>
                <a:spcPts val="0"/>
              </a:spcAft>
              <a:buFont typeface="Arial"/>
              <a:buChar char="•"/>
              <a:defRPr/>
            </a:pPr>
            <a:r>
              <a:rPr lang="en-US" dirty="0" smtClean="0">
                <a:latin typeface="+mj-lt"/>
              </a:rPr>
              <a:t>Software and Hardware</a:t>
            </a:r>
          </a:p>
          <a:p>
            <a:pPr eaLnBrk="1" fontAlgn="auto" hangingPunct="1">
              <a:spcAft>
                <a:spcPts val="0"/>
              </a:spcAft>
              <a:buFont typeface="Arial"/>
              <a:buChar char="•"/>
              <a:defRPr/>
            </a:pPr>
            <a:r>
              <a:rPr lang="en-US" dirty="0" smtClean="0">
                <a:latin typeface="+mj-lt"/>
              </a:rPr>
              <a:t>Metadata</a:t>
            </a:r>
          </a:p>
          <a:p>
            <a:pPr eaLnBrk="1" fontAlgn="auto" hangingPunct="1">
              <a:spcAft>
                <a:spcPts val="0"/>
              </a:spcAft>
              <a:buFont typeface="Arial"/>
              <a:buChar char="•"/>
              <a:defRPr/>
            </a:pPr>
            <a:r>
              <a:rPr lang="en-US" dirty="0" smtClean="0">
                <a:latin typeface="+mj-lt"/>
              </a:rPr>
              <a:t>File Storage</a:t>
            </a:r>
          </a:p>
          <a:p>
            <a:pPr eaLnBrk="1" fontAlgn="auto" hangingPunct="1">
              <a:spcAft>
                <a:spcPts val="0"/>
              </a:spcAft>
              <a:buFont typeface="Arial"/>
              <a:buChar char="•"/>
              <a:defRPr/>
            </a:pPr>
            <a:r>
              <a:rPr lang="en-US" dirty="0" smtClean="0">
                <a:latin typeface="+mj-lt"/>
              </a:rPr>
              <a:t>File Naming</a:t>
            </a:r>
          </a:p>
          <a:p>
            <a:pPr eaLnBrk="1" fontAlgn="auto" hangingPunct="1">
              <a:spcAft>
                <a:spcPts val="0"/>
              </a:spcAft>
              <a:buFont typeface="Arial"/>
              <a:buChar char="•"/>
              <a:defRPr/>
            </a:pPr>
            <a:r>
              <a:rPr lang="en-US" dirty="0" smtClean="0">
                <a:latin typeface="+mj-lt"/>
              </a:rPr>
              <a:t>Scanning</a:t>
            </a:r>
          </a:p>
          <a:p>
            <a:pPr eaLnBrk="1" fontAlgn="auto" hangingPunct="1">
              <a:spcAft>
                <a:spcPts val="0"/>
              </a:spcAft>
              <a:buFont typeface="Arial"/>
              <a:buChar char="•"/>
              <a:defRPr/>
            </a:pPr>
            <a:r>
              <a:rPr lang="en-US" dirty="0" smtClean="0">
                <a:latin typeface="+mj-lt"/>
              </a:rPr>
              <a:t>Resolution</a:t>
            </a:r>
          </a:p>
          <a:p>
            <a:pPr eaLnBrk="1" fontAlgn="auto" hangingPunct="1">
              <a:spcAft>
                <a:spcPts val="0"/>
              </a:spcAft>
              <a:buFont typeface="Arial"/>
              <a:buChar char="•"/>
              <a:defRPr/>
            </a:pPr>
            <a:r>
              <a:rPr lang="en-US" dirty="0" smtClean="0">
                <a:latin typeface="+mj-lt"/>
              </a:rPr>
              <a:t>File Format</a:t>
            </a:r>
          </a:p>
          <a:p>
            <a:pPr eaLnBrk="1" fontAlgn="auto" hangingPunct="1">
              <a:spcAft>
                <a:spcPts val="0"/>
              </a:spcAft>
              <a:buFont typeface="Arial"/>
              <a:buChar char="•"/>
              <a:defRPr/>
            </a:pPr>
            <a:r>
              <a:rPr lang="en-US" dirty="0" smtClean="0">
                <a:latin typeface="+mj-lt"/>
              </a:rPr>
              <a:t>Color Mode</a:t>
            </a:r>
          </a:p>
          <a:p>
            <a:pPr eaLnBrk="1" fontAlgn="auto" hangingPunct="1">
              <a:spcAft>
                <a:spcPts val="0"/>
              </a:spcAft>
              <a:buFont typeface="Arial"/>
              <a:buChar char="•"/>
              <a:defRPr/>
            </a:pPr>
            <a:r>
              <a:rPr lang="en-US" dirty="0" smtClean="0">
                <a:latin typeface="+mj-lt"/>
              </a:rPr>
              <a:t>Color Space</a:t>
            </a:r>
          </a:p>
          <a:p>
            <a:pPr eaLnBrk="1" fontAlgn="auto" hangingPunct="1">
              <a:spcAft>
                <a:spcPts val="0"/>
              </a:spcAft>
              <a:buFont typeface="Arial"/>
              <a:buNone/>
              <a:defRPr/>
            </a:pPr>
            <a:endParaRPr lang="en-US"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38288"/>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Tribute to Ruth Bartlett</a:t>
            </a:r>
            <a:br>
              <a:rPr lang="en-US" dirty="0" smtClean="0"/>
            </a:br>
            <a:r>
              <a:rPr lang="en-US" dirty="0" smtClean="0"/>
              <a:t>1959 - 2007</a:t>
            </a:r>
            <a:br>
              <a:rPr lang="en-US" dirty="0" smtClean="0"/>
            </a:br>
            <a:endParaRPr lang="en-US" dirty="0"/>
          </a:p>
        </p:txBody>
      </p:sp>
      <p:sp>
        <p:nvSpPr>
          <p:cNvPr id="3" name="Content Placeholder 2"/>
          <p:cNvSpPr>
            <a:spLocks noGrp="1"/>
          </p:cNvSpPr>
          <p:nvPr>
            <p:ph idx="1"/>
          </p:nvPr>
        </p:nvSpPr>
        <p:spPr>
          <a:xfrm>
            <a:off x="3352800" y="1981200"/>
            <a:ext cx="5334000" cy="4443413"/>
          </a:xfrm>
        </p:spPr>
        <p:txBody>
          <a:bodyPr rtlCol="0">
            <a:normAutofit fontScale="55000" lnSpcReduction="20000"/>
          </a:bodyPr>
          <a:lstStyle/>
          <a:p>
            <a:pPr eaLnBrk="1" fontAlgn="auto" hangingPunct="1">
              <a:spcAft>
                <a:spcPts val="0"/>
              </a:spcAft>
              <a:buFont typeface="Arial"/>
              <a:buNone/>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None/>
              <a:defRPr/>
            </a:pPr>
            <a:endParaRPr lang="en-US" dirty="0" smtClean="0"/>
          </a:p>
          <a:p>
            <a:pPr eaLnBrk="1" fontAlgn="auto" hangingPunct="1">
              <a:spcAft>
                <a:spcPts val="0"/>
              </a:spcAft>
              <a:buFont typeface="Arial"/>
              <a:buNone/>
              <a:defRPr/>
            </a:pPr>
            <a:r>
              <a:rPr lang="en-US" dirty="0" smtClean="0"/>
              <a:t>	The late Ruth Bartlett, our dedicated colleague and generous friend, was a founding member of Bowdoin's Digital Asset Management group. As the editor of our digital image guidelines, Ruth undertook each task guided by her vision to educate people in the use of technology for research and instruction. Here we pay tribute to Ruth's bold sense of humor, her serious understanding of digital workflow and her fine ability to kindle and nurture relationships with students and faculty, librarians, her IT co-workers, many vendors, and colleagues in the larger academic IT community.</a:t>
            </a:r>
            <a:endParaRPr lang="en-US" dirty="0"/>
          </a:p>
        </p:txBody>
      </p:sp>
      <p:pic>
        <p:nvPicPr>
          <p:cNvPr id="51203" name="Picture 3"/>
          <p:cNvPicPr>
            <a:picLocks noChangeAspect="1"/>
          </p:cNvPicPr>
          <p:nvPr/>
        </p:nvPicPr>
        <p:blipFill>
          <a:blip r:embed="rId3"/>
          <a:srcRect/>
          <a:stretch>
            <a:fillRect/>
          </a:stretch>
        </p:blipFill>
        <p:spPr bwMode="auto">
          <a:xfrm>
            <a:off x="609600" y="2209800"/>
            <a:ext cx="25400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a:xfrm>
            <a:off x="457200" y="1143000"/>
            <a:ext cx="3657600" cy="5410200"/>
          </a:xfrm>
        </p:spPr>
        <p:txBody>
          <a:bodyPr rtlCol="0">
            <a:normAutofit fontScale="62500" lnSpcReduction="20000"/>
          </a:bodyPr>
          <a:lstStyle/>
          <a:p>
            <a:pPr eaLnBrk="1" fontAlgn="auto" hangingPunct="1">
              <a:spcAft>
                <a:spcPts val="0"/>
              </a:spcAft>
              <a:buFont typeface="Arial"/>
              <a:buNone/>
              <a:defRPr/>
            </a:pPr>
            <a:r>
              <a:rPr lang="en-US" dirty="0" smtClean="0"/>
              <a:t> </a:t>
            </a:r>
          </a:p>
          <a:p>
            <a:pPr eaLnBrk="1" fontAlgn="auto" hangingPunct="1">
              <a:spcAft>
                <a:spcPts val="0"/>
              </a:spcAft>
              <a:buFont typeface="Arial"/>
              <a:buChar char="•"/>
              <a:defRPr/>
            </a:pPr>
            <a:r>
              <a:rPr lang="en-US" sz="3840" b="1" dirty="0" smtClean="0">
                <a:latin typeface="+mj-lt"/>
              </a:rPr>
              <a:t>Why we formed a working group</a:t>
            </a:r>
            <a:endParaRPr lang="en-US" sz="3840" dirty="0" smtClean="0">
              <a:latin typeface="+mj-lt"/>
            </a:endParaRPr>
          </a:p>
          <a:p>
            <a:pPr eaLnBrk="1" fontAlgn="auto" hangingPunct="1">
              <a:spcAft>
                <a:spcPts val="0"/>
              </a:spcAft>
              <a:buFont typeface="Arial"/>
              <a:buNone/>
              <a:defRPr/>
            </a:pPr>
            <a:r>
              <a:rPr lang="en-US" sz="3840" b="1" dirty="0" smtClean="0">
                <a:latin typeface="+mj-lt"/>
              </a:rPr>
              <a:t> </a:t>
            </a:r>
            <a:endParaRPr lang="en-US" sz="3840" dirty="0" smtClean="0">
              <a:latin typeface="+mj-lt"/>
            </a:endParaRPr>
          </a:p>
          <a:p>
            <a:pPr eaLnBrk="1" fontAlgn="auto" hangingPunct="1">
              <a:spcAft>
                <a:spcPts val="0"/>
              </a:spcAft>
              <a:buFont typeface="Arial"/>
              <a:buChar char="•"/>
              <a:defRPr/>
            </a:pPr>
            <a:r>
              <a:rPr lang="en-US" sz="3840" b="1" dirty="0" smtClean="0">
                <a:latin typeface="+mj-lt"/>
              </a:rPr>
              <a:t>Early activities and work plan</a:t>
            </a:r>
            <a:endParaRPr lang="en-US" sz="3840" dirty="0" smtClean="0">
              <a:latin typeface="+mj-lt"/>
            </a:endParaRPr>
          </a:p>
          <a:p>
            <a:pPr eaLnBrk="1" fontAlgn="auto" hangingPunct="1">
              <a:spcAft>
                <a:spcPts val="0"/>
              </a:spcAft>
              <a:buFont typeface="Arial"/>
              <a:buNone/>
              <a:defRPr/>
            </a:pPr>
            <a:r>
              <a:rPr lang="en-US" sz="3840" dirty="0" smtClean="0">
                <a:latin typeface="+mj-lt"/>
              </a:rPr>
              <a:t> </a:t>
            </a:r>
          </a:p>
          <a:p>
            <a:pPr eaLnBrk="1" fontAlgn="auto" hangingPunct="1">
              <a:spcAft>
                <a:spcPts val="0"/>
              </a:spcAft>
              <a:buFont typeface="Arial"/>
              <a:buChar char="•"/>
              <a:defRPr/>
            </a:pPr>
            <a:r>
              <a:rPr lang="en-US" sz="3840" b="1" dirty="0" smtClean="0">
                <a:latin typeface="+mj-lt"/>
              </a:rPr>
              <a:t>The evolution and expansion of our goals</a:t>
            </a:r>
          </a:p>
          <a:p>
            <a:pPr eaLnBrk="1" fontAlgn="auto" hangingPunct="1">
              <a:spcAft>
                <a:spcPts val="0"/>
              </a:spcAft>
              <a:buFont typeface="Arial"/>
              <a:buChar char="•"/>
              <a:defRPr/>
            </a:pPr>
            <a:endParaRPr lang="en-US" sz="3840" b="1" dirty="0" smtClean="0">
              <a:latin typeface="+mj-lt"/>
            </a:endParaRPr>
          </a:p>
          <a:p>
            <a:pPr eaLnBrk="1" fontAlgn="auto" hangingPunct="1">
              <a:spcAft>
                <a:spcPts val="0"/>
              </a:spcAft>
              <a:buFont typeface="Arial"/>
              <a:buChar char="•"/>
              <a:defRPr/>
            </a:pPr>
            <a:r>
              <a:rPr lang="en-US" sz="3840" b="1" dirty="0" smtClean="0">
                <a:latin typeface="+mj-lt"/>
              </a:rPr>
              <a:t>Lessons learned</a:t>
            </a:r>
            <a:endParaRPr lang="en-US" sz="3840" dirty="0" smtClean="0">
              <a:latin typeface="+mj-lt"/>
            </a:endParaRPr>
          </a:p>
          <a:p>
            <a:pPr eaLnBrk="1" fontAlgn="auto" hangingPunct="1">
              <a:spcAft>
                <a:spcPts val="0"/>
              </a:spcAft>
              <a:buFont typeface="Arial"/>
              <a:buNone/>
              <a:defRPr/>
            </a:pPr>
            <a:r>
              <a:rPr lang="en-US" sz="3840" b="1" dirty="0" smtClean="0">
                <a:latin typeface="+mj-lt"/>
              </a:rPr>
              <a:t>   </a:t>
            </a:r>
            <a:endParaRPr lang="en-US" sz="3840" dirty="0" smtClean="0">
              <a:latin typeface="+mj-lt"/>
            </a:endParaRPr>
          </a:p>
          <a:p>
            <a:pPr eaLnBrk="1" fontAlgn="auto" hangingPunct="1">
              <a:spcAft>
                <a:spcPts val="0"/>
              </a:spcAft>
              <a:buFont typeface="Arial"/>
              <a:buChar char="•"/>
              <a:defRPr/>
            </a:pPr>
            <a:r>
              <a:rPr lang="en-US" sz="3840" b="1" dirty="0" smtClean="0">
                <a:latin typeface="+mj-lt"/>
              </a:rPr>
              <a:t>Current &amp; future projects</a:t>
            </a:r>
            <a:endParaRPr lang="en-US" sz="3840" dirty="0" smtClean="0">
              <a:latin typeface="+mj-lt"/>
            </a:endParaRPr>
          </a:p>
          <a:p>
            <a:pPr eaLnBrk="1" fontAlgn="auto" hangingPunct="1">
              <a:spcAft>
                <a:spcPts val="0"/>
              </a:spcAft>
              <a:buFont typeface="Arial"/>
              <a:buNone/>
              <a:defRPr/>
            </a:pPr>
            <a:endParaRPr lang="en-US" dirty="0" smtClean="0"/>
          </a:p>
          <a:p>
            <a:pPr eaLnBrk="1" fontAlgn="auto" hangingPunct="1">
              <a:spcAft>
                <a:spcPts val="0"/>
              </a:spcAft>
              <a:buFont typeface="Arial"/>
              <a:buNone/>
              <a:defRPr/>
            </a:pPr>
            <a:endParaRPr lang="en-US" dirty="0" smtClean="0"/>
          </a:p>
          <a:p>
            <a:pPr eaLnBrk="1" fontAlgn="auto" hangingPunct="1">
              <a:spcAft>
                <a:spcPts val="0"/>
              </a:spcAft>
              <a:buFont typeface="Arial"/>
              <a:buChar char="•"/>
              <a:defRPr/>
            </a:pPr>
            <a:endParaRPr lang="en-US" dirty="0"/>
          </a:p>
        </p:txBody>
      </p:sp>
      <p:pic>
        <p:nvPicPr>
          <p:cNvPr id="16387" name="Picture 3"/>
          <p:cNvPicPr>
            <a:picLocks noChangeAspect="1"/>
          </p:cNvPicPr>
          <p:nvPr/>
        </p:nvPicPr>
        <p:blipFill>
          <a:blip r:embed="rId3"/>
          <a:srcRect/>
          <a:stretch>
            <a:fillRect/>
          </a:stretch>
        </p:blipFill>
        <p:spPr bwMode="auto">
          <a:xfrm>
            <a:off x="4343400" y="1981200"/>
            <a:ext cx="4343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Evolution and Expansion </a:t>
            </a:r>
            <a:br>
              <a:rPr lang="en-US" dirty="0" smtClean="0"/>
            </a:br>
            <a:r>
              <a:rPr lang="en-US" dirty="0" smtClean="0"/>
              <a:t>of Our Goals</a:t>
            </a:r>
            <a:endParaRPr lang="en-US" dirty="0"/>
          </a:p>
        </p:txBody>
      </p:sp>
      <p:sp>
        <p:nvSpPr>
          <p:cNvPr id="3" name="Content Placeholder 2"/>
          <p:cNvSpPr>
            <a:spLocks noGrp="1"/>
          </p:cNvSpPr>
          <p:nvPr>
            <p:ph idx="1"/>
          </p:nvPr>
        </p:nvSpPr>
        <p:spPr>
          <a:xfrm>
            <a:off x="457200" y="1600200"/>
            <a:ext cx="8229600" cy="1295400"/>
          </a:xfrm>
        </p:spPr>
        <p:txBody>
          <a:bodyPr rtlCol="0">
            <a:normAutofit/>
          </a:bodyPr>
          <a:lstStyle/>
          <a:p>
            <a:pPr eaLnBrk="1" fontAlgn="auto" hangingPunct="1">
              <a:spcAft>
                <a:spcPts val="0"/>
              </a:spcAft>
              <a:buFont typeface="Arial"/>
              <a:buNone/>
              <a:defRPr/>
            </a:pPr>
            <a:r>
              <a:rPr lang="en-US" dirty="0" smtClean="0">
                <a:latin typeface="+mj-lt"/>
              </a:rPr>
              <a:t>					DAM Guidelines at </a:t>
            </a:r>
          </a:p>
          <a:p>
            <a:pPr eaLnBrk="1" fontAlgn="auto" hangingPunct="1">
              <a:spcAft>
                <a:spcPts val="0"/>
              </a:spcAft>
              <a:buFont typeface="Arial"/>
              <a:buNone/>
              <a:defRPr/>
            </a:pPr>
            <a:r>
              <a:rPr lang="en-US" dirty="0" smtClean="0">
                <a:latin typeface="+mj-lt"/>
              </a:rPr>
              <a:t>			  </a:t>
            </a:r>
            <a:r>
              <a:rPr lang="en-US" dirty="0" smtClean="0">
                <a:solidFill>
                  <a:schemeClr val="tx2">
                    <a:lumMod val="90000"/>
                  </a:schemeClr>
                </a:solidFill>
                <a:latin typeface="+mj-lt"/>
              </a:rPr>
              <a:t>www.bowdoin.edu/it/dam</a:t>
            </a:r>
          </a:p>
          <a:p>
            <a:pPr eaLnBrk="1" fontAlgn="auto" hangingPunct="1">
              <a:spcAft>
                <a:spcPts val="0"/>
              </a:spcAft>
              <a:buFont typeface="Arial"/>
              <a:buChar char="•"/>
              <a:defRPr/>
            </a:pPr>
            <a:endParaRPr lang="en-US" dirty="0"/>
          </a:p>
        </p:txBody>
      </p:sp>
      <p:pic>
        <p:nvPicPr>
          <p:cNvPr id="53251" name="Picture 3"/>
          <p:cNvPicPr>
            <a:picLocks noChangeAspect="1"/>
          </p:cNvPicPr>
          <p:nvPr/>
        </p:nvPicPr>
        <p:blipFill>
          <a:blip r:embed="rId3"/>
          <a:srcRect/>
          <a:stretch>
            <a:fillRect/>
          </a:stretch>
        </p:blipFill>
        <p:spPr bwMode="auto">
          <a:xfrm>
            <a:off x="1905000" y="2895600"/>
            <a:ext cx="50800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944562"/>
          </a:xfrm>
        </p:spPr>
        <p:txBody>
          <a:bodyPr/>
          <a:lstStyle/>
          <a:p>
            <a:pPr eaLnBrk="1" hangingPunct="1"/>
            <a:r>
              <a:rPr lang="en-US" smtClean="0"/>
              <a:t>Current &amp; Future Projects </a:t>
            </a:r>
          </a:p>
        </p:txBody>
      </p:sp>
      <p:pic>
        <p:nvPicPr>
          <p:cNvPr id="55298" name="Picture 4"/>
          <p:cNvPicPr>
            <a:picLocks noChangeAspect="1"/>
          </p:cNvPicPr>
          <p:nvPr/>
        </p:nvPicPr>
        <p:blipFill>
          <a:blip r:embed="rId3"/>
          <a:srcRect/>
          <a:stretch>
            <a:fillRect/>
          </a:stretch>
        </p:blipFill>
        <p:spPr bwMode="auto">
          <a:xfrm>
            <a:off x="1524000" y="1219200"/>
            <a:ext cx="6019800" cy="484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DAM Changes</a:t>
            </a:r>
            <a:br>
              <a:rPr lang="en-US" dirty="0" smtClean="0"/>
            </a:br>
            <a:endParaRPr lang="en-US" dirty="0"/>
          </a:p>
        </p:txBody>
      </p:sp>
      <p:sp>
        <p:nvSpPr>
          <p:cNvPr id="3" name="Content Placeholder 2"/>
          <p:cNvSpPr>
            <a:spLocks noGrp="1"/>
          </p:cNvSpPr>
          <p:nvPr>
            <p:ph idx="1"/>
          </p:nvPr>
        </p:nvSpPr>
        <p:spPr>
          <a:xfrm>
            <a:off x="457200" y="1066800"/>
            <a:ext cx="8229600" cy="1905000"/>
          </a:xfrm>
        </p:spPr>
        <p:txBody>
          <a:bodyPr rtlCol="0">
            <a:normAutofit/>
          </a:bodyPr>
          <a:lstStyle/>
          <a:p>
            <a:pPr eaLnBrk="1" fontAlgn="auto" hangingPunct="1">
              <a:spcAft>
                <a:spcPts val="0"/>
              </a:spcAft>
              <a:buFont typeface="Arial"/>
              <a:buChar char="•"/>
              <a:defRPr/>
            </a:pPr>
            <a:r>
              <a:rPr lang="en-US" b="1" dirty="0" smtClean="0">
                <a:latin typeface="+mj-lt"/>
              </a:rPr>
              <a:t>New subgroups, new initiatives and better communication</a:t>
            </a:r>
            <a:endParaRPr lang="en-US" dirty="0" smtClean="0">
              <a:latin typeface="+mj-lt"/>
            </a:endParaRPr>
          </a:p>
          <a:p>
            <a:pPr eaLnBrk="1" fontAlgn="auto" hangingPunct="1">
              <a:spcAft>
                <a:spcPts val="0"/>
              </a:spcAft>
              <a:buFont typeface="Arial"/>
              <a:buChar char="•"/>
              <a:defRPr/>
            </a:pPr>
            <a:endParaRPr lang="en-US" dirty="0" smtClean="0"/>
          </a:p>
        </p:txBody>
      </p:sp>
      <p:pic>
        <p:nvPicPr>
          <p:cNvPr id="57347" name="Picture 5"/>
          <p:cNvPicPr>
            <a:picLocks noChangeAspect="1"/>
          </p:cNvPicPr>
          <p:nvPr/>
        </p:nvPicPr>
        <p:blipFill>
          <a:blip r:embed="rId3"/>
          <a:srcRect/>
          <a:stretch>
            <a:fillRect/>
          </a:stretch>
        </p:blipFill>
        <p:spPr bwMode="auto">
          <a:xfrm>
            <a:off x="1752600" y="2819400"/>
            <a:ext cx="5384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DAM Subgroups</a:t>
            </a:r>
          </a:p>
        </p:txBody>
      </p:sp>
      <p:sp>
        <p:nvSpPr>
          <p:cNvPr id="3" name="Content Placeholder 2"/>
          <p:cNvSpPr>
            <a:spLocks noGrp="1"/>
          </p:cNvSpPr>
          <p:nvPr>
            <p:ph idx="1"/>
          </p:nvPr>
        </p:nvSpPr>
        <p:spPr>
          <a:xfrm>
            <a:off x="1447800" y="1633538"/>
            <a:ext cx="1981200" cy="4525962"/>
          </a:xfrm>
        </p:spPr>
        <p:txBody>
          <a:bodyPr rtlCol="0">
            <a:normAutofit/>
          </a:bodyPr>
          <a:lstStyle/>
          <a:p>
            <a:pPr eaLnBrk="1" fontAlgn="auto" hangingPunct="1">
              <a:spcAft>
                <a:spcPts val="0"/>
              </a:spcAft>
              <a:buFont typeface="Arial"/>
              <a:buChar char="•"/>
              <a:defRPr/>
            </a:pPr>
            <a:r>
              <a:rPr lang="en-US" dirty="0" smtClean="0">
                <a:latin typeface="+mj-lt"/>
              </a:rPr>
              <a:t>Image</a:t>
            </a:r>
          </a:p>
          <a:p>
            <a:pPr eaLnBrk="1" fontAlgn="auto" hangingPunct="1">
              <a:spcAft>
                <a:spcPts val="0"/>
              </a:spcAft>
              <a:buFont typeface="Arial"/>
              <a:buChar char="•"/>
              <a:defRPr/>
            </a:pPr>
            <a:endParaRPr lang="en-US" dirty="0" smtClean="0">
              <a:latin typeface="+mj-lt"/>
            </a:endParaRPr>
          </a:p>
          <a:p>
            <a:pPr eaLnBrk="1" fontAlgn="auto" hangingPunct="1">
              <a:spcAft>
                <a:spcPts val="0"/>
              </a:spcAft>
              <a:buFont typeface="Arial"/>
              <a:buChar char="•"/>
              <a:defRPr/>
            </a:pPr>
            <a:r>
              <a:rPr lang="en-US" dirty="0" smtClean="0">
                <a:latin typeface="+mj-lt"/>
              </a:rPr>
              <a:t>Video</a:t>
            </a:r>
          </a:p>
          <a:p>
            <a:pPr eaLnBrk="1" fontAlgn="auto" hangingPunct="1">
              <a:spcAft>
                <a:spcPts val="0"/>
              </a:spcAft>
              <a:buFont typeface="Arial"/>
              <a:buChar char="•"/>
              <a:defRPr/>
            </a:pPr>
            <a:endParaRPr lang="en-US" dirty="0" smtClean="0">
              <a:latin typeface="+mj-lt"/>
            </a:endParaRPr>
          </a:p>
          <a:p>
            <a:pPr eaLnBrk="1" fontAlgn="auto" hangingPunct="1">
              <a:spcAft>
                <a:spcPts val="0"/>
              </a:spcAft>
              <a:buFont typeface="Arial"/>
              <a:buChar char="•"/>
              <a:defRPr/>
            </a:pPr>
            <a:r>
              <a:rPr lang="en-US" dirty="0" smtClean="0">
                <a:latin typeface="+mj-lt"/>
              </a:rPr>
              <a:t>Audio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p:txBody>
      </p:sp>
      <p:pic>
        <p:nvPicPr>
          <p:cNvPr id="59395" name="Picture 3"/>
          <p:cNvPicPr>
            <a:picLocks noChangeAspect="1"/>
          </p:cNvPicPr>
          <p:nvPr/>
        </p:nvPicPr>
        <p:blipFill>
          <a:blip r:embed="rId3"/>
          <a:srcRect/>
          <a:stretch>
            <a:fillRect/>
          </a:stretch>
        </p:blipFill>
        <p:spPr bwMode="auto">
          <a:xfrm>
            <a:off x="3670300" y="1600200"/>
            <a:ext cx="5016500"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DAM Sub-Subgroups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None/>
              <a:defRPr/>
            </a:pPr>
            <a:endParaRPr lang="en-US" dirty="0" smtClean="0">
              <a:latin typeface="+mj-lt"/>
            </a:endParaRPr>
          </a:p>
          <a:p>
            <a:pPr eaLnBrk="1" fontAlgn="auto" hangingPunct="1">
              <a:spcAft>
                <a:spcPts val="0"/>
              </a:spcAft>
              <a:buFont typeface="Arial"/>
              <a:buNone/>
              <a:defRPr/>
            </a:pPr>
            <a:r>
              <a:rPr lang="en-US" dirty="0" smtClean="0">
                <a:latin typeface="+mj-lt"/>
              </a:rPr>
              <a:t>Image, Video, Audio Subgroups</a:t>
            </a:r>
          </a:p>
          <a:p>
            <a:pPr eaLnBrk="1" fontAlgn="auto" hangingPunct="1">
              <a:spcAft>
                <a:spcPts val="0"/>
              </a:spcAft>
              <a:buFont typeface="Arial"/>
              <a:buNone/>
              <a:defRPr/>
            </a:pPr>
            <a:endParaRPr lang="en-US" dirty="0" smtClean="0">
              <a:latin typeface="+mj-lt"/>
            </a:endParaRPr>
          </a:p>
          <a:p>
            <a:pPr lvl="1" eaLnBrk="1" fontAlgn="auto" hangingPunct="1">
              <a:spcAft>
                <a:spcPts val="0"/>
              </a:spcAft>
              <a:buFont typeface="Arial"/>
              <a:buChar char="–"/>
              <a:defRPr/>
            </a:pPr>
            <a:r>
              <a:rPr lang="en-US" dirty="0" smtClean="0">
                <a:latin typeface="+mj-lt"/>
              </a:rPr>
              <a:t>File Format</a:t>
            </a:r>
            <a:endParaRPr lang="en-US" sz="2400" dirty="0" smtClean="0">
              <a:latin typeface="+mj-lt"/>
            </a:endParaRPr>
          </a:p>
          <a:p>
            <a:pPr lvl="1" eaLnBrk="1" fontAlgn="auto" hangingPunct="1">
              <a:spcAft>
                <a:spcPts val="0"/>
              </a:spcAft>
              <a:buFont typeface="Arial"/>
              <a:buChar char="–"/>
              <a:defRPr/>
            </a:pPr>
            <a:r>
              <a:rPr lang="en-US" dirty="0" smtClean="0">
                <a:latin typeface="+mj-lt"/>
              </a:rPr>
              <a:t>Metadata</a:t>
            </a:r>
            <a:endParaRPr lang="en-US" sz="2400" dirty="0" smtClean="0">
              <a:latin typeface="+mj-lt"/>
            </a:endParaRPr>
          </a:p>
          <a:p>
            <a:pPr lvl="1" eaLnBrk="1" fontAlgn="auto" hangingPunct="1">
              <a:spcAft>
                <a:spcPts val="0"/>
              </a:spcAft>
              <a:buFont typeface="Arial"/>
              <a:buChar char="–"/>
              <a:defRPr/>
            </a:pPr>
            <a:r>
              <a:rPr lang="en-US" dirty="0" smtClean="0">
                <a:latin typeface="+mj-lt"/>
              </a:rPr>
              <a:t>Workflow</a:t>
            </a:r>
            <a:endParaRPr lang="en-US" sz="2400" dirty="0" smtClean="0">
              <a:latin typeface="+mj-lt"/>
            </a:endParaRPr>
          </a:p>
          <a:p>
            <a:pPr eaLnBrk="1" fontAlgn="auto" hangingPunct="1">
              <a:spcAft>
                <a:spcPts val="0"/>
              </a:spcAft>
              <a:buFont typeface="Arial"/>
              <a:buNone/>
              <a:defRPr/>
            </a:pPr>
            <a:endParaRPr lang="en-US" dirty="0" smtClean="0">
              <a:latin typeface="+mj-lt"/>
            </a:endParaRPr>
          </a:p>
          <a:p>
            <a:pPr eaLnBrk="1" fontAlgn="auto" hangingPunct="1">
              <a:spcAft>
                <a:spcPts val="0"/>
              </a:spcAft>
              <a:buFont typeface="Arial"/>
              <a:buNone/>
              <a:defRPr/>
            </a:pPr>
            <a:endParaRPr lang="en-US" dirty="0" smtClean="0">
              <a:latin typeface="+mj-lt"/>
            </a:endParaRP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p:txBody>
      </p:sp>
      <p:pic>
        <p:nvPicPr>
          <p:cNvPr id="61443" name="Picture 3"/>
          <p:cNvPicPr>
            <a:picLocks noChangeAspect="1"/>
          </p:cNvPicPr>
          <p:nvPr/>
        </p:nvPicPr>
        <p:blipFill>
          <a:blip r:embed="rId3"/>
          <a:srcRect/>
          <a:stretch>
            <a:fillRect/>
          </a:stretch>
        </p:blipFill>
        <p:spPr bwMode="auto">
          <a:xfrm>
            <a:off x="5181600" y="3505200"/>
            <a:ext cx="3035300"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Shared Audio DAM Vision</a:t>
            </a:r>
          </a:p>
        </p:txBody>
      </p:sp>
      <p:sp>
        <p:nvSpPr>
          <p:cNvPr id="3" name="Content Placeholder 2"/>
          <p:cNvSpPr>
            <a:spLocks noGrp="1"/>
          </p:cNvSpPr>
          <p:nvPr>
            <p:ph idx="1"/>
          </p:nvPr>
        </p:nvSpPr>
        <p:spPr>
          <a:xfrm>
            <a:off x="457200" y="1600200"/>
            <a:ext cx="8229600" cy="4876800"/>
          </a:xfrm>
        </p:spPr>
        <p:txBody>
          <a:bodyPr rtlCol="0">
            <a:normAutofit fontScale="85000" lnSpcReduction="20000"/>
          </a:bodyPr>
          <a:lstStyle/>
          <a:p>
            <a:pPr eaLnBrk="1" fontAlgn="auto" hangingPunct="1">
              <a:spcAft>
                <a:spcPts val="0"/>
              </a:spcAft>
              <a:buFont typeface="Arial"/>
              <a:buChar char="•"/>
              <a:defRPr/>
            </a:pPr>
            <a:r>
              <a:rPr lang="en-US" sz="3613" dirty="0" smtClean="0">
                <a:latin typeface="+mj-lt"/>
              </a:rPr>
              <a:t>Music</a:t>
            </a:r>
          </a:p>
          <a:p>
            <a:pPr eaLnBrk="1" fontAlgn="auto" hangingPunct="1">
              <a:spcAft>
                <a:spcPts val="0"/>
              </a:spcAft>
              <a:buFont typeface="Arial"/>
              <a:buChar char="•"/>
              <a:defRPr/>
            </a:pPr>
            <a:r>
              <a:rPr lang="en-US" sz="3613" dirty="0" smtClean="0">
                <a:latin typeface="+mj-lt"/>
              </a:rPr>
              <a:t>Theater &amp; Dance</a:t>
            </a:r>
          </a:p>
          <a:p>
            <a:pPr eaLnBrk="1" fontAlgn="auto" hangingPunct="1">
              <a:spcAft>
                <a:spcPts val="0"/>
              </a:spcAft>
              <a:buFont typeface="Arial"/>
              <a:buChar char="•"/>
              <a:defRPr/>
            </a:pPr>
            <a:r>
              <a:rPr lang="en-US" sz="3613" dirty="0" smtClean="0">
                <a:latin typeface="+mj-lt"/>
              </a:rPr>
              <a:t>IT – Database, Systems &amp; AV</a:t>
            </a:r>
          </a:p>
          <a:p>
            <a:pPr eaLnBrk="1" fontAlgn="auto" hangingPunct="1">
              <a:spcAft>
                <a:spcPts val="0"/>
              </a:spcAft>
              <a:buFont typeface="Arial"/>
              <a:buChar char="•"/>
              <a:defRPr/>
            </a:pPr>
            <a:r>
              <a:rPr lang="en-US" sz="3613" dirty="0" smtClean="0">
                <a:latin typeface="+mj-lt"/>
              </a:rPr>
              <a:t>Events</a:t>
            </a:r>
          </a:p>
          <a:p>
            <a:pPr eaLnBrk="1" fontAlgn="auto" hangingPunct="1">
              <a:spcAft>
                <a:spcPts val="0"/>
              </a:spcAft>
              <a:buFont typeface="Arial"/>
              <a:buChar char="•"/>
              <a:defRPr/>
            </a:pPr>
            <a:r>
              <a:rPr lang="en-US" sz="3613" dirty="0" smtClean="0">
                <a:latin typeface="+mj-lt"/>
              </a:rPr>
              <a:t>Library – Special Collections, Music</a:t>
            </a:r>
          </a:p>
          <a:p>
            <a:pPr eaLnBrk="1" fontAlgn="auto" hangingPunct="1">
              <a:spcAft>
                <a:spcPts val="0"/>
              </a:spcAft>
              <a:buFont typeface="Arial"/>
              <a:buChar char="•"/>
              <a:defRPr/>
            </a:pPr>
            <a:r>
              <a:rPr lang="en-US" sz="3613" dirty="0" smtClean="0">
                <a:latin typeface="+mj-lt"/>
              </a:rPr>
              <a:t>Communications</a:t>
            </a:r>
          </a:p>
          <a:p>
            <a:pPr eaLnBrk="1" fontAlgn="auto" hangingPunct="1">
              <a:spcAft>
                <a:spcPts val="0"/>
              </a:spcAft>
              <a:buFont typeface="Arial"/>
              <a:buChar char="•"/>
              <a:defRPr/>
            </a:pPr>
            <a:r>
              <a:rPr lang="en-US" sz="3613" dirty="0" smtClean="0">
                <a:latin typeface="+mj-lt"/>
              </a:rPr>
              <a:t>WBOR</a:t>
            </a:r>
          </a:p>
          <a:p>
            <a:pPr eaLnBrk="1" fontAlgn="auto" hangingPunct="1">
              <a:spcAft>
                <a:spcPts val="0"/>
              </a:spcAft>
              <a:buFont typeface="Arial"/>
              <a:buChar char="•"/>
              <a:defRPr/>
            </a:pPr>
            <a:r>
              <a:rPr lang="en-US" sz="3613" dirty="0" smtClean="0">
                <a:latin typeface="+mj-lt"/>
              </a:rPr>
              <a:t>Student Activities</a:t>
            </a:r>
          </a:p>
          <a:p>
            <a:pPr eaLnBrk="1" fontAlgn="auto" hangingPunct="1">
              <a:spcAft>
                <a:spcPts val="0"/>
              </a:spcAft>
              <a:buFont typeface="Arial"/>
              <a:buChar char="•"/>
              <a:defRPr/>
            </a:pPr>
            <a:r>
              <a:rPr lang="en-US" sz="3613" dirty="0" smtClean="0">
                <a:latin typeface="+mj-lt"/>
              </a:rPr>
              <a:t>Museums</a:t>
            </a:r>
          </a:p>
          <a:p>
            <a:pPr eaLnBrk="1" fontAlgn="auto" hangingPunct="1">
              <a:spcAft>
                <a:spcPts val="0"/>
              </a:spcAft>
              <a:buFont typeface="Arial"/>
              <a:buChar char="•"/>
              <a:defRPr/>
            </a:pPr>
            <a:r>
              <a:rPr lang="en-US" sz="3613" dirty="0" smtClean="0">
                <a:latin typeface="+mj-lt"/>
              </a:rPr>
              <a:t>Academic Dean’s Office</a:t>
            </a:r>
          </a:p>
          <a:p>
            <a:pPr eaLnBrk="1" fontAlgn="auto" hangingPunct="1">
              <a:spcAft>
                <a:spcPts val="0"/>
              </a:spcAft>
              <a:buFont typeface="Arial"/>
              <a:buChar char="•"/>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Introduction to (not quite ready) website in progress </a:t>
            </a:r>
            <a:endParaRPr lang="en-US" dirty="0"/>
          </a:p>
        </p:txBody>
      </p:sp>
      <p:sp>
        <p:nvSpPr>
          <p:cNvPr id="3" name="Content Placeholder 2"/>
          <p:cNvSpPr>
            <a:spLocks noGrp="1"/>
          </p:cNvSpPr>
          <p:nvPr>
            <p:ph idx="1"/>
          </p:nvPr>
        </p:nvSpPr>
        <p:spPr>
          <a:xfrm>
            <a:off x="457200" y="1600200"/>
            <a:ext cx="8229600" cy="4343400"/>
          </a:xfrm>
        </p:spPr>
        <p:txBody>
          <a:bodyPr rtlCol="0">
            <a:normAutofit fontScale="77500" lnSpcReduction="20000"/>
          </a:bodyPr>
          <a:lstStyle/>
          <a:p>
            <a:pPr eaLnBrk="1" fontAlgn="auto" hangingPunct="1">
              <a:spcAft>
                <a:spcPts val="0"/>
              </a:spcAft>
              <a:buFont typeface="Arial"/>
              <a:buNone/>
              <a:defRPr/>
            </a:pPr>
            <a:endParaRPr lang="en-US" dirty="0" smtClean="0"/>
          </a:p>
          <a:p>
            <a:pPr eaLnBrk="1" fontAlgn="auto" hangingPunct="1">
              <a:spcAft>
                <a:spcPts val="0"/>
              </a:spcAft>
              <a:buFont typeface="Arial"/>
              <a:buNone/>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None/>
              <a:defRPr/>
            </a:pPr>
            <a:r>
              <a:rPr lang="en-US" dirty="0" smtClean="0"/>
              <a:t>    </a:t>
            </a:r>
            <a:r>
              <a:rPr lang="en-US" sz="3765" dirty="0" smtClean="0">
                <a:latin typeface="+mj-lt"/>
              </a:rPr>
              <a:t>These guidelines contain a mix of policies, best practices, and procedures. They come from many hours of work by the Digital Image Asset Management Group and by the Digital Video &amp; Audio Asset Management Groups, including extensive testing of hardware, software, and best practices. </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362200"/>
            <a:ext cx="8229600" cy="1524000"/>
          </a:xfrm>
        </p:spPr>
        <p:txBody>
          <a:bodyPr rtlCol="0">
            <a:normAutofit/>
          </a:bodyPr>
          <a:lstStyle/>
          <a:p>
            <a:pPr eaLnBrk="1" fontAlgn="auto" hangingPunct="1">
              <a:spcAft>
                <a:spcPts val="0"/>
              </a:spcAft>
              <a:buFont typeface="Arial"/>
              <a:buNone/>
              <a:defRPr/>
            </a:pPr>
            <a:r>
              <a:rPr lang="en-US" sz="3600" dirty="0" smtClean="0">
                <a:latin typeface="+mj-lt"/>
              </a:rPr>
              <a:t>What is Protected by Copyright?</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is Copyright?</a:t>
            </a:r>
            <a:br>
              <a:rPr lang="en-US" dirty="0" smtClean="0"/>
            </a:br>
            <a:endParaRPr lang="en-US" dirty="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smtClean="0">
                <a:latin typeface="+mj-lt"/>
              </a:rPr>
              <a:t>Copyright is a constitutionally protected right that gives authors and artists — creators of original works — the legal right to exclude others from using their works. </a:t>
            </a:r>
          </a:p>
          <a:p>
            <a:pPr eaLnBrk="1" fontAlgn="auto" hangingPunct="1">
              <a:spcAft>
                <a:spcPts val="0"/>
              </a:spcAft>
              <a:buFont typeface="Arial"/>
              <a:buChar char="•"/>
              <a:defRPr/>
            </a:pPr>
            <a:r>
              <a:rPr lang="en-US" dirty="0" smtClean="0">
                <a:latin typeface="+mj-lt"/>
              </a:rPr>
              <a:t>Copyright encourages creative efforts by giving creators of works the exclusive right to reproduce their work, prepare derivative works, distribute works, and derive income from them. </a:t>
            </a:r>
          </a:p>
          <a:p>
            <a:pPr eaLnBrk="1" fontAlgn="auto" hangingPunct="1">
              <a:spcAft>
                <a:spcPts val="0"/>
              </a:spcAft>
              <a:buFont typeface="Arial"/>
              <a:buChar char="•"/>
              <a:defRPr/>
            </a:pPr>
            <a:r>
              <a:rPr lang="en-US" dirty="0" smtClean="0">
                <a:latin typeface="+mj-lt"/>
              </a:rPr>
              <a:t>Ideas, concepts, and facts are not eligible for copyright protection. </a:t>
            </a:r>
            <a:endParaRPr lang="en-US"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What is protected by Copyright?</a:t>
            </a:r>
            <a:endParaRPr lang="en-US" dirty="0"/>
          </a:p>
        </p:txBody>
      </p:sp>
      <p:sp>
        <p:nvSpPr>
          <p:cNvPr id="3" name="Content Placeholder 2"/>
          <p:cNvSpPr>
            <a:spLocks noGrp="1"/>
          </p:cNvSpPr>
          <p:nvPr>
            <p:ph idx="1"/>
          </p:nvPr>
        </p:nvSpPr>
        <p:spPr>
          <a:xfrm>
            <a:off x="457200" y="2743200"/>
            <a:ext cx="8229600" cy="2438400"/>
          </a:xfrm>
        </p:spPr>
        <p:txBody>
          <a:bodyPr rtlCol="0">
            <a:noAutofit/>
          </a:bodyPr>
          <a:lstStyle/>
          <a:p>
            <a:pPr eaLnBrk="1" fontAlgn="auto" hangingPunct="1">
              <a:spcAft>
                <a:spcPts val="0"/>
              </a:spcAft>
              <a:buFont typeface="Arial"/>
              <a:buChar char="•"/>
              <a:defRPr/>
            </a:pPr>
            <a:r>
              <a:rPr lang="en-US" sz="2400" dirty="0" smtClean="0">
                <a:latin typeface="+mj-lt"/>
              </a:rPr>
              <a:t>Almost all works fixed in a tangible medium are covered by some form of copyright protection. This protection is automatic; when a covered work is created, it is protected from the date of creation until the copyright expires.</a:t>
            </a:r>
            <a:endParaRPr lang="en-US" sz="2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1700"/>
            <a:ext cx="8458200" cy="1143000"/>
          </a:xfrm>
        </p:spPr>
        <p:txBody>
          <a:bodyPr rtlCol="0">
            <a:normAutofit fontScale="90000"/>
          </a:bodyPr>
          <a:lstStyle/>
          <a:p>
            <a:pPr eaLnBrk="1" fontAlgn="auto" hangingPunct="1">
              <a:spcAft>
                <a:spcPts val="0"/>
              </a:spcAft>
              <a:defRPr/>
            </a:pPr>
            <a:r>
              <a:rPr lang="en-US" dirty="0" smtClean="0"/>
              <a:t>How and why did we get started?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smtClean="0"/>
              <a:t>What is protected by Copyright?</a:t>
            </a:r>
            <a:endParaRPr lang="en-US" dirty="0"/>
          </a:p>
        </p:txBody>
      </p:sp>
      <p:sp>
        <p:nvSpPr>
          <p:cNvPr id="3" name="Content Placeholder 2"/>
          <p:cNvSpPr>
            <a:spLocks noGrp="1"/>
          </p:cNvSpPr>
          <p:nvPr>
            <p:ph idx="1"/>
          </p:nvPr>
        </p:nvSpPr>
        <p:spPr>
          <a:xfrm>
            <a:off x="457200" y="2133600"/>
            <a:ext cx="8229600" cy="3886200"/>
          </a:xfrm>
        </p:spPr>
        <p:txBody>
          <a:bodyPr rtlCol="0">
            <a:noAutofit/>
          </a:bodyPr>
          <a:lstStyle/>
          <a:p>
            <a:pPr eaLnBrk="1" fontAlgn="auto" hangingPunct="1">
              <a:spcAft>
                <a:spcPts val="0"/>
              </a:spcAft>
              <a:buFont typeface="Arial"/>
              <a:buChar char="•"/>
              <a:defRPr/>
            </a:pPr>
            <a:r>
              <a:rPr lang="en-US" sz="2400" dirty="0" smtClean="0">
                <a:latin typeface="+mj-lt"/>
              </a:rPr>
              <a:t>In most cases, to use works created by others, one must obtain permission from the legitimate copyright owner. There are exceptions:</a:t>
            </a:r>
          </a:p>
          <a:p>
            <a:pPr eaLnBrk="1" fontAlgn="auto" hangingPunct="1">
              <a:spcAft>
                <a:spcPts val="0"/>
              </a:spcAft>
              <a:buFont typeface="Arial"/>
              <a:buNone/>
              <a:defRPr/>
            </a:pPr>
            <a:endParaRPr lang="en-US" sz="2400" dirty="0" smtClean="0">
              <a:latin typeface="+mj-lt"/>
            </a:endParaRPr>
          </a:p>
          <a:p>
            <a:pPr lvl="1" eaLnBrk="1" fontAlgn="auto" hangingPunct="1">
              <a:spcAft>
                <a:spcPts val="0"/>
              </a:spcAft>
              <a:buFont typeface="Arial"/>
              <a:buChar char="–"/>
              <a:defRPr/>
            </a:pPr>
            <a:r>
              <a:rPr lang="en-US" sz="2000" dirty="0" smtClean="0">
                <a:latin typeface="+mj-lt"/>
              </a:rPr>
              <a:t>works for which the copyright has expired, such as works that are in the public domain;</a:t>
            </a:r>
          </a:p>
          <a:p>
            <a:pPr lvl="1" eaLnBrk="1" fontAlgn="auto" hangingPunct="1">
              <a:spcAft>
                <a:spcPts val="0"/>
              </a:spcAft>
              <a:buFont typeface="Arial"/>
              <a:buChar char="–"/>
              <a:defRPr/>
            </a:pPr>
            <a:r>
              <a:rPr lang="en-US" sz="2000" dirty="0" smtClean="0">
                <a:latin typeface="+mj-lt"/>
              </a:rPr>
              <a:t>materials covered by the "fair use" doctrine; and</a:t>
            </a:r>
          </a:p>
          <a:p>
            <a:pPr lvl="1" eaLnBrk="1" fontAlgn="auto" hangingPunct="1">
              <a:spcAft>
                <a:spcPts val="0"/>
              </a:spcAft>
              <a:buFont typeface="Arial"/>
              <a:buChar char="–"/>
              <a:defRPr/>
            </a:pPr>
            <a:r>
              <a:rPr lang="en-US" sz="2000" dirty="0" smtClean="0">
                <a:latin typeface="+mj-lt"/>
              </a:rPr>
              <a:t>other exceptions defined by copyright statutes and related amendments.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What is protected by Copyright?</a:t>
            </a:r>
            <a:endParaRPr lang="en-US" dirty="0"/>
          </a:p>
        </p:txBody>
      </p:sp>
      <p:sp>
        <p:nvSpPr>
          <p:cNvPr id="3" name="Content Placeholder 2"/>
          <p:cNvSpPr>
            <a:spLocks noGrp="1"/>
          </p:cNvSpPr>
          <p:nvPr>
            <p:ph idx="1"/>
          </p:nvPr>
        </p:nvSpPr>
        <p:spPr>
          <a:xfrm>
            <a:off x="457200" y="1295400"/>
            <a:ext cx="8229600" cy="5562600"/>
          </a:xfrm>
        </p:spPr>
        <p:txBody>
          <a:bodyPr rtlCol="0">
            <a:noAutofit/>
          </a:bodyPr>
          <a:lstStyle/>
          <a:p>
            <a:pPr eaLnBrk="1" fontAlgn="auto" hangingPunct="1">
              <a:spcAft>
                <a:spcPts val="0"/>
              </a:spcAft>
              <a:buFont typeface="Arial"/>
              <a:buChar char="•"/>
              <a:defRPr/>
            </a:pPr>
            <a:endParaRPr lang="en-US" sz="2400" dirty="0" smtClean="0">
              <a:latin typeface="+mj-lt"/>
            </a:endParaRPr>
          </a:p>
          <a:p>
            <a:pPr eaLnBrk="1" fontAlgn="auto" hangingPunct="1">
              <a:spcAft>
                <a:spcPts val="0"/>
              </a:spcAft>
              <a:buFont typeface="Arial"/>
              <a:buChar char="•"/>
              <a:defRPr/>
            </a:pPr>
            <a:r>
              <a:rPr lang="en-US" sz="2400" dirty="0" smtClean="0">
                <a:latin typeface="+mj-lt"/>
              </a:rPr>
              <a:t>While most works are covered by copyright law automatically upon creation, registration of the copyright with the U.S. Copyright Office provides added protection for the owner's copyright. Statutory damages up to $150,000, as well as attorney fees, can be awarded if works are promptly registered. </a:t>
            </a:r>
          </a:p>
          <a:p>
            <a:pPr eaLnBrk="1" fontAlgn="auto" hangingPunct="1">
              <a:spcAft>
                <a:spcPts val="0"/>
              </a:spcAft>
              <a:buFont typeface="Arial"/>
              <a:buChar char="•"/>
              <a:defRPr/>
            </a:pPr>
            <a:r>
              <a:rPr lang="en-US" sz="2400" dirty="0" smtClean="0">
                <a:latin typeface="+mj-lt"/>
              </a:rPr>
              <a:t>In the case of unpublished works, registration must occur before the unauthorized use. Published works should be registered within three months of publication </a:t>
            </a:r>
            <a:endParaRPr lang="en-US" sz="24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066800"/>
            <a:ext cx="8229600" cy="1143000"/>
          </a:xfrm>
        </p:spPr>
        <p:txBody>
          <a:bodyPr/>
          <a:lstStyle/>
          <a:p>
            <a:pPr eaLnBrk="1" hangingPunct="1"/>
            <a:r>
              <a:rPr lang="en-US" smtClean="0"/>
              <a:t>Shared IR Vision </a:t>
            </a:r>
          </a:p>
        </p:txBody>
      </p:sp>
      <p:pic>
        <p:nvPicPr>
          <p:cNvPr id="77826" name="Picture 3"/>
          <p:cNvPicPr>
            <a:picLocks noChangeAspect="1"/>
          </p:cNvPicPr>
          <p:nvPr/>
        </p:nvPicPr>
        <p:blipFill>
          <a:blip r:embed="rId3"/>
          <a:srcRect/>
          <a:stretch>
            <a:fillRect/>
          </a:stretch>
        </p:blipFill>
        <p:spPr bwMode="auto">
          <a:xfrm>
            <a:off x="3092450" y="2819400"/>
            <a:ext cx="295910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1524000"/>
          </a:xfrm>
        </p:spPr>
        <p:txBody>
          <a:bodyPr rtlCol="0">
            <a:normAutofit/>
          </a:bodyPr>
          <a:lstStyle/>
          <a:p>
            <a:pPr eaLnBrk="1" fontAlgn="auto" hangingPunct="1">
              <a:spcAft>
                <a:spcPts val="0"/>
              </a:spcAft>
              <a:buFont typeface="Arial"/>
              <a:buNone/>
              <a:defRPr/>
            </a:pPr>
            <a:r>
              <a:rPr lang="en-US" dirty="0" smtClean="0">
                <a:latin typeface="+mj-lt"/>
              </a:rPr>
              <a:t>“Research is more valuable when it’s shared.”   (</a:t>
            </a:r>
            <a:r>
              <a:rPr lang="en-US" dirty="0" err="1" smtClean="0">
                <a:latin typeface="+mj-lt"/>
              </a:rPr>
              <a:t>www.arl.org/sparc</a:t>
            </a:r>
            <a:r>
              <a:rPr lang="en-US" dirty="0" smtClean="0">
                <a:latin typeface="+mj-lt"/>
              </a:rPr>
              <a:t>)</a:t>
            </a:r>
            <a:endParaRPr lang="en-US" dirty="0">
              <a:latin typeface="+mj-lt"/>
            </a:endParaRPr>
          </a:p>
        </p:txBody>
      </p:sp>
      <p:sp>
        <p:nvSpPr>
          <p:cNvPr id="79874" name="Title 1"/>
          <p:cNvSpPr>
            <a:spLocks noGrp="1"/>
          </p:cNvSpPr>
          <p:nvPr>
            <p:ph type="title"/>
          </p:nvPr>
        </p:nvSpPr>
        <p:spPr>
          <a:xfrm>
            <a:off x="457200" y="304800"/>
            <a:ext cx="8229600" cy="1143000"/>
          </a:xfrm>
        </p:spPr>
        <p:txBody>
          <a:bodyPr/>
          <a:lstStyle/>
          <a:p>
            <a:pPr eaLnBrk="1" hangingPunct="1"/>
            <a:r>
              <a:rPr lang="en-US" smtClean="0"/>
              <a:t>Shared IR Vision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743200"/>
          </a:xfrm>
        </p:spPr>
        <p:txBody>
          <a:bodyPr rtlCol="0">
            <a:normAutofit fontScale="92500" lnSpcReduction="10000"/>
          </a:bodyPr>
          <a:lstStyle/>
          <a:p>
            <a:pPr eaLnBrk="1" fontAlgn="auto" hangingPunct="1">
              <a:spcAft>
                <a:spcPts val="0"/>
              </a:spcAft>
              <a:buFont typeface="Arial"/>
              <a:buNone/>
              <a:defRPr/>
            </a:pPr>
            <a:r>
              <a:rPr lang="en-US" dirty="0" smtClean="0">
                <a:latin typeface="+mj-lt"/>
              </a:rPr>
              <a:t>  “The program, developed by a diverse and expert program committee, delved into four key areas: The Policy Environment, New Horizons, Campus Publishing Strategies, and Value-Added Services.?” (</a:t>
            </a:r>
            <a:r>
              <a:rPr lang="en-US" dirty="0" err="1" smtClean="0">
                <a:latin typeface="+mj-lt"/>
              </a:rPr>
              <a:t>www.arl.org/sparc</a:t>
            </a:r>
            <a:r>
              <a:rPr lang="en-US" dirty="0" smtClean="0">
                <a:latin typeface="+mj-lt"/>
              </a:rPr>
              <a:t>)</a:t>
            </a:r>
            <a:endParaRPr lang="en-US" dirty="0">
              <a:latin typeface="+mj-lt"/>
            </a:endParaRPr>
          </a:p>
        </p:txBody>
      </p:sp>
      <p:pic>
        <p:nvPicPr>
          <p:cNvPr id="81922" name="Picture 3"/>
          <p:cNvPicPr>
            <a:picLocks noChangeAspect="1"/>
          </p:cNvPicPr>
          <p:nvPr/>
        </p:nvPicPr>
        <p:blipFill>
          <a:blip r:embed="rId3"/>
          <a:srcRect/>
          <a:stretch>
            <a:fillRect/>
          </a:stretch>
        </p:blipFill>
        <p:spPr bwMode="auto">
          <a:xfrm>
            <a:off x="1447800" y="2209800"/>
            <a:ext cx="6248400" cy="584200"/>
          </a:xfrm>
          <a:prstGeom prst="rect">
            <a:avLst/>
          </a:prstGeom>
          <a:noFill/>
          <a:ln w="9525">
            <a:noFill/>
            <a:miter lim="800000"/>
            <a:headEnd/>
            <a:tailEnd/>
          </a:ln>
        </p:spPr>
      </p:pic>
      <p:sp>
        <p:nvSpPr>
          <p:cNvPr id="81923" name="Title 1"/>
          <p:cNvSpPr>
            <a:spLocks noGrp="1"/>
          </p:cNvSpPr>
          <p:nvPr>
            <p:ph type="title"/>
          </p:nvPr>
        </p:nvSpPr>
        <p:spPr>
          <a:xfrm>
            <a:off x="457200" y="495300"/>
            <a:ext cx="8229600" cy="1143000"/>
          </a:xfrm>
        </p:spPr>
        <p:txBody>
          <a:bodyPr/>
          <a:lstStyle/>
          <a:p>
            <a:pPr eaLnBrk="1" hangingPunct="1"/>
            <a:r>
              <a:rPr lang="en-US" smtClean="0"/>
              <a:t>Shared IR Vision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Campus Digitization Center Revisited</a:t>
            </a:r>
            <a:endParaRPr lang="en-US" dirty="0"/>
          </a:p>
        </p:txBody>
      </p:sp>
      <p:sp>
        <p:nvSpPr>
          <p:cNvPr id="3" name="Content Placeholder 2"/>
          <p:cNvSpPr>
            <a:spLocks noGrp="1"/>
          </p:cNvSpPr>
          <p:nvPr>
            <p:ph idx="1"/>
          </p:nvPr>
        </p:nvSpPr>
        <p:spPr>
          <a:xfrm>
            <a:off x="457200" y="2438400"/>
            <a:ext cx="8229600" cy="3962400"/>
          </a:xfrm>
        </p:spPr>
        <p:txBody>
          <a:bodyPr rtlCol="0">
            <a:normAutofit fontScale="62500" lnSpcReduction="20000"/>
          </a:bodyPr>
          <a:lstStyle/>
          <a:p>
            <a:pPr eaLnBrk="1" fontAlgn="auto" hangingPunct="1">
              <a:spcAft>
                <a:spcPts val="0"/>
              </a:spcAft>
              <a:buFont typeface="Arial"/>
              <a:buNone/>
              <a:defRPr/>
            </a:pPr>
            <a:r>
              <a:rPr lang="en-US" sz="5143" dirty="0" smtClean="0">
                <a:latin typeface="+mj-lt"/>
              </a:rPr>
              <a:t>The proposed Digitization Center is to have two purposes:</a:t>
            </a:r>
          </a:p>
          <a:p>
            <a:pPr eaLnBrk="1" fontAlgn="auto" hangingPunct="1">
              <a:spcAft>
                <a:spcPts val="0"/>
              </a:spcAft>
              <a:buFont typeface="Arial"/>
              <a:buNone/>
              <a:defRPr/>
            </a:pPr>
            <a:r>
              <a:rPr lang="en-US" sz="5143" dirty="0" smtClean="0">
                <a:latin typeface="+mj-lt"/>
              </a:rPr>
              <a:t/>
            </a:r>
            <a:br>
              <a:rPr lang="en-US" sz="5143" dirty="0" smtClean="0">
                <a:latin typeface="+mj-lt"/>
              </a:rPr>
            </a:br>
            <a:r>
              <a:rPr lang="en-US" sz="5143" dirty="0" smtClean="0">
                <a:latin typeface="+mj-lt"/>
              </a:rPr>
              <a:t>1. Accommodate the digitization needs of the college.</a:t>
            </a:r>
            <a:br>
              <a:rPr lang="en-US" sz="5143" dirty="0" smtClean="0">
                <a:latin typeface="+mj-lt"/>
              </a:rPr>
            </a:br>
            <a:r>
              <a:rPr lang="en-US" sz="5143" dirty="0" smtClean="0">
                <a:latin typeface="+mj-lt"/>
              </a:rPr>
              <a:t/>
            </a:r>
            <a:br>
              <a:rPr lang="en-US" sz="5143" dirty="0" smtClean="0">
                <a:latin typeface="+mj-lt"/>
              </a:rPr>
            </a:br>
            <a:r>
              <a:rPr lang="en-US" sz="5143" dirty="0" smtClean="0">
                <a:latin typeface="+mj-lt"/>
              </a:rPr>
              <a:t>2. Function as a creative and academic center.</a:t>
            </a:r>
            <a:br>
              <a:rPr lang="en-US" sz="5143" dirty="0" smtClean="0">
                <a:latin typeface="+mj-lt"/>
              </a:rPr>
            </a:br>
            <a:r>
              <a:rPr lang="en-US" sz="5143" dirty="0" smtClean="0">
                <a:latin typeface="+mj-lt"/>
              </a:rPr>
              <a:t/>
            </a:r>
            <a:br>
              <a:rPr lang="en-US" sz="5143" dirty="0" smtClean="0">
                <a:latin typeface="+mj-lt"/>
              </a:rPr>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Campus Digitization Center Revisited</a:t>
            </a:r>
            <a:endParaRPr lang="en-US" dirty="0"/>
          </a:p>
        </p:txBody>
      </p:sp>
      <p:sp>
        <p:nvSpPr>
          <p:cNvPr id="3" name="Content Placeholder 2"/>
          <p:cNvSpPr>
            <a:spLocks noGrp="1"/>
          </p:cNvSpPr>
          <p:nvPr>
            <p:ph idx="1"/>
          </p:nvPr>
        </p:nvSpPr>
        <p:spPr>
          <a:xfrm>
            <a:off x="457200" y="1600200"/>
            <a:ext cx="8229600" cy="5257800"/>
          </a:xfrm>
        </p:spPr>
        <p:txBody>
          <a:bodyPr rtlCol="0">
            <a:normAutofit fontScale="62500" lnSpcReduction="20000"/>
          </a:bodyPr>
          <a:lstStyle/>
          <a:p>
            <a:pPr eaLnBrk="1" fontAlgn="auto" hangingPunct="1">
              <a:spcAft>
                <a:spcPts val="0"/>
              </a:spcAft>
              <a:buFont typeface="Arial"/>
              <a:buNone/>
              <a:defRPr/>
            </a:pPr>
            <a:r>
              <a:rPr lang="en-US" sz="5143" dirty="0" smtClean="0">
                <a:latin typeface="+mj-lt"/>
              </a:rPr>
              <a:t/>
            </a:r>
            <a:br>
              <a:rPr lang="en-US" sz="5143" dirty="0" smtClean="0">
                <a:latin typeface="+mj-lt"/>
              </a:rPr>
            </a:br>
            <a:r>
              <a:rPr lang="en-US" sz="5143" dirty="0" smtClean="0">
                <a:latin typeface="+mj-lt"/>
              </a:rPr>
              <a:t>Its space plan will reflect these purposes, with a utility space dedicated to the digitization and conversion of existing media, and a studio space for instruction and creation of new media projects. While initially devoted to the capture, creation, and management of imagery, the facility will evolve to include text, audio, and video.</a:t>
            </a:r>
            <a:br>
              <a:rPr lang="en-US" sz="5143" dirty="0" smtClean="0">
                <a:latin typeface="+mj-lt"/>
              </a:rPr>
            </a:br>
            <a:r>
              <a:rPr lang="en-US" sz="5143" dirty="0" smtClean="0">
                <a:latin typeface="+mj-lt"/>
              </a:rPr>
              <a:t> </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rtlCol="0">
            <a:normAutofit fontScale="90000"/>
          </a:bodyPr>
          <a:lstStyle/>
          <a:p>
            <a:pPr eaLnBrk="1" fontAlgn="auto" hangingPunct="1">
              <a:spcAft>
                <a:spcPts val="0"/>
              </a:spcAft>
              <a:defRPr/>
            </a:pPr>
            <a:r>
              <a:rPr lang="en-US" dirty="0" smtClean="0"/>
              <a:t>Web as College Communications Tool</a:t>
            </a:r>
            <a:endParaRPr lang="en-US" dirty="0"/>
          </a:p>
        </p:txBody>
      </p:sp>
      <p:sp>
        <p:nvSpPr>
          <p:cNvPr id="3" name="Content Placeholder 2"/>
          <p:cNvSpPr>
            <a:spLocks noGrp="1"/>
          </p:cNvSpPr>
          <p:nvPr>
            <p:ph idx="1"/>
          </p:nvPr>
        </p:nvSpPr>
        <p:spPr>
          <a:xfrm>
            <a:off x="457200" y="3124200"/>
            <a:ext cx="8229600" cy="1501775"/>
          </a:xfrm>
        </p:spPr>
        <p:txBody>
          <a:bodyPr rtlCol="0">
            <a:normAutofit/>
          </a:bodyPr>
          <a:lstStyle/>
          <a:p>
            <a:pPr eaLnBrk="1" fontAlgn="auto" hangingPunct="1">
              <a:spcAft>
                <a:spcPts val="0"/>
              </a:spcAft>
              <a:buFont typeface="Arial"/>
              <a:buNone/>
              <a:defRPr/>
            </a:pPr>
            <a:r>
              <a:rPr lang="en-US" dirty="0" smtClean="0">
                <a:latin typeface="+mj-lt"/>
              </a:rPr>
              <a:t>   DAM Guidelines just in time for populating social networking sites…</a:t>
            </a:r>
            <a:endParaRPr lang="en-US"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762000"/>
            <a:ext cx="8229600" cy="1143000"/>
          </a:xfrm>
        </p:spPr>
        <p:txBody>
          <a:bodyPr/>
          <a:lstStyle/>
          <a:p>
            <a:pPr eaLnBrk="1" hangingPunct="1"/>
            <a:r>
              <a:rPr lang="en-US" smtClean="0"/>
              <a:t>Questions?</a:t>
            </a:r>
          </a:p>
        </p:txBody>
      </p:sp>
      <p:sp>
        <p:nvSpPr>
          <p:cNvPr id="3" name="Content Placeholder 2"/>
          <p:cNvSpPr>
            <a:spLocks noGrp="1"/>
          </p:cNvSpPr>
          <p:nvPr>
            <p:ph idx="1"/>
          </p:nvPr>
        </p:nvSpPr>
        <p:spPr>
          <a:xfrm>
            <a:off x="457200" y="3124200"/>
            <a:ext cx="8229600" cy="2438400"/>
          </a:xfrm>
        </p:spPr>
        <p:txBody>
          <a:bodyPr rtlCol="0">
            <a:normAutofit/>
          </a:bodyPr>
          <a:lstStyle/>
          <a:p>
            <a:pPr eaLnBrk="1" fontAlgn="auto" hangingPunct="1">
              <a:spcAft>
                <a:spcPts val="0"/>
              </a:spcAft>
              <a:buFont typeface="Arial"/>
              <a:buNone/>
              <a:defRPr/>
            </a:pPr>
            <a:r>
              <a:rPr lang="en-US" dirty="0" smtClean="0">
                <a:latin typeface="+mj-lt"/>
              </a:rPr>
              <a:t>   </a:t>
            </a:r>
            <a:r>
              <a:rPr lang="en-US" sz="3600" dirty="0" smtClean="0">
                <a:latin typeface="+mj-lt"/>
              </a:rPr>
              <a:t>DAM lessons learned from your institution that you would like to share?</a:t>
            </a:r>
            <a:endParaRPr lang="en-US" sz="360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990600"/>
            <a:ext cx="8229600" cy="1143000"/>
          </a:xfrm>
        </p:spPr>
        <p:txBody>
          <a:bodyPr/>
          <a:lstStyle/>
          <a:p>
            <a:pPr eaLnBrk="1" hangingPunct="1"/>
            <a:r>
              <a:rPr lang="en-US" smtClean="0"/>
              <a:t>Thank you!</a:t>
            </a:r>
          </a:p>
        </p:txBody>
      </p:sp>
      <p:sp>
        <p:nvSpPr>
          <p:cNvPr id="3" name="Content Placeholder 2"/>
          <p:cNvSpPr>
            <a:spLocks noGrp="1"/>
          </p:cNvSpPr>
          <p:nvPr>
            <p:ph idx="1"/>
          </p:nvPr>
        </p:nvSpPr>
        <p:spPr>
          <a:xfrm>
            <a:off x="457200" y="3124200"/>
            <a:ext cx="8229600" cy="2438400"/>
          </a:xfrm>
        </p:spPr>
        <p:txBody>
          <a:bodyPr rtlCol="0">
            <a:normAutofit/>
          </a:bodyPr>
          <a:lstStyle/>
          <a:p>
            <a:pPr eaLnBrk="1" fontAlgn="auto" hangingPunct="1">
              <a:spcAft>
                <a:spcPts val="0"/>
              </a:spcAft>
              <a:buFont typeface="Arial"/>
              <a:buNone/>
              <a:defRPr/>
            </a:pPr>
            <a:r>
              <a:rPr lang="en-US" dirty="0" smtClean="0">
                <a:latin typeface="+mj-lt"/>
              </a:rPr>
              <a:t>  </a:t>
            </a:r>
            <a:endParaRPr lang="en-US" sz="3600" dirty="0">
              <a:latin typeface="+mj-lt"/>
            </a:endParaRPr>
          </a:p>
        </p:txBody>
      </p:sp>
      <p:pic>
        <p:nvPicPr>
          <p:cNvPr id="92163" name="Picture 3"/>
          <p:cNvPicPr>
            <a:picLocks noChangeAspect="1"/>
          </p:cNvPicPr>
          <p:nvPr/>
        </p:nvPicPr>
        <p:blipFill>
          <a:blip r:embed="rId3"/>
          <a:srcRect/>
          <a:stretch>
            <a:fillRect/>
          </a:stretch>
        </p:blipFill>
        <p:spPr bwMode="auto">
          <a:xfrm>
            <a:off x="2133600" y="2590800"/>
            <a:ext cx="4648200"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286000" y="442913"/>
            <a:ext cx="4495800" cy="1570037"/>
          </a:xfrm>
          <a:prstGeom prst="rect">
            <a:avLst/>
          </a:prstGeom>
          <a:noFill/>
        </p:spPr>
        <p:txBody>
          <a:bodyPr>
            <a:spAutoFit/>
          </a:bodyPr>
          <a:lstStyle/>
          <a:p>
            <a:pPr algn="ctr" fontAlgn="auto">
              <a:spcBef>
                <a:spcPts val="0"/>
              </a:spcBef>
              <a:spcAft>
                <a:spcPts val="0"/>
              </a:spcAft>
              <a:defRPr/>
            </a:pPr>
            <a:r>
              <a:rPr lang="en-US" sz="3200" dirty="0">
                <a:latin typeface="+mj-lt"/>
                <a:cs typeface="+mn-cs"/>
              </a:rPr>
              <a:t>In the beginning… </a:t>
            </a:r>
          </a:p>
          <a:p>
            <a:pPr algn="ctr" fontAlgn="auto">
              <a:spcBef>
                <a:spcPts val="0"/>
              </a:spcBef>
              <a:spcAft>
                <a:spcPts val="0"/>
              </a:spcAft>
              <a:defRPr/>
            </a:pPr>
            <a:endParaRPr lang="en-US" sz="3200" dirty="0">
              <a:latin typeface="+mj-lt"/>
              <a:cs typeface="+mn-cs"/>
            </a:endParaRPr>
          </a:p>
          <a:p>
            <a:pPr algn="ctr" fontAlgn="auto">
              <a:spcBef>
                <a:spcPts val="0"/>
              </a:spcBef>
              <a:spcAft>
                <a:spcPts val="0"/>
              </a:spcAft>
              <a:defRPr/>
            </a:pPr>
            <a:r>
              <a:rPr lang="en-US" sz="3200" dirty="0">
                <a:latin typeface="+mj-lt"/>
                <a:cs typeface="+mn-cs"/>
              </a:rPr>
              <a:t>DAM was DIM</a:t>
            </a:r>
          </a:p>
        </p:txBody>
      </p:sp>
      <p:pic>
        <p:nvPicPr>
          <p:cNvPr id="20482" name="Picture 10"/>
          <p:cNvPicPr>
            <a:picLocks noChangeAspect="1"/>
          </p:cNvPicPr>
          <p:nvPr/>
        </p:nvPicPr>
        <p:blipFill>
          <a:blip r:embed="rId3"/>
          <a:srcRect/>
          <a:stretch>
            <a:fillRect/>
          </a:stretch>
        </p:blipFill>
        <p:spPr bwMode="auto">
          <a:xfrm>
            <a:off x="3352800" y="2466975"/>
            <a:ext cx="1911350" cy="1911350"/>
          </a:xfrm>
          <a:prstGeom prst="rect">
            <a:avLst/>
          </a:prstGeom>
          <a:noFill/>
          <a:ln w="9525">
            <a:noFill/>
            <a:miter lim="800000"/>
            <a:headEnd/>
            <a:tailEnd/>
          </a:ln>
        </p:spPr>
      </p:pic>
      <p:pic>
        <p:nvPicPr>
          <p:cNvPr id="20483" name="Picture 13"/>
          <p:cNvPicPr>
            <a:picLocks noChangeAspect="1"/>
          </p:cNvPicPr>
          <p:nvPr/>
        </p:nvPicPr>
        <p:blipFill>
          <a:blip r:embed="rId4"/>
          <a:srcRect/>
          <a:stretch>
            <a:fillRect/>
          </a:stretch>
        </p:blipFill>
        <p:spPr bwMode="auto">
          <a:xfrm>
            <a:off x="1524000" y="2092325"/>
            <a:ext cx="60944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eaLnBrk="1" hangingPunct="1"/>
            <a:r>
              <a:rPr lang="en-US" sz="3200" b="1" smtClean="0"/>
              <a:t>Why did we call a meeting at that point in time? </a:t>
            </a:r>
            <a:endParaRPr lang="en-US" sz="3200"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latin typeface="+mj-lt"/>
              </a:rPr>
              <a:t>Image digitization had begun</a:t>
            </a:r>
          </a:p>
          <a:p>
            <a:pPr eaLnBrk="1" fontAlgn="auto" hangingPunct="1">
              <a:spcAft>
                <a:spcPts val="0"/>
              </a:spcAft>
              <a:buFont typeface="Arial"/>
              <a:buChar char="•"/>
              <a:defRPr/>
            </a:pPr>
            <a:endParaRPr lang="en-US" dirty="0" smtClean="0">
              <a:latin typeface="+mj-lt"/>
            </a:endParaRPr>
          </a:p>
          <a:p>
            <a:pPr eaLnBrk="1" fontAlgn="auto" hangingPunct="1">
              <a:spcAft>
                <a:spcPts val="0"/>
              </a:spcAft>
              <a:buFont typeface="Arial"/>
              <a:buChar char="•"/>
              <a:defRPr/>
            </a:pPr>
            <a:r>
              <a:rPr lang="en-US" dirty="0" smtClean="0">
                <a:latin typeface="+mj-lt"/>
              </a:rPr>
              <a:t>Storage requirements</a:t>
            </a:r>
          </a:p>
          <a:p>
            <a:pPr eaLnBrk="1" fontAlgn="auto" hangingPunct="1">
              <a:spcAft>
                <a:spcPts val="0"/>
              </a:spcAft>
              <a:buFont typeface="Arial"/>
              <a:buChar char="•"/>
              <a:defRPr/>
            </a:pPr>
            <a:endParaRPr lang="en-US" dirty="0" smtClean="0">
              <a:latin typeface="+mj-lt"/>
            </a:endParaRPr>
          </a:p>
          <a:p>
            <a:pPr eaLnBrk="1" fontAlgn="auto" hangingPunct="1">
              <a:spcAft>
                <a:spcPts val="0"/>
              </a:spcAft>
              <a:buFont typeface="Arial"/>
              <a:buChar char="•"/>
              <a:defRPr/>
            </a:pPr>
            <a:r>
              <a:rPr lang="en-US" dirty="0" smtClean="0">
                <a:latin typeface="+mj-lt"/>
              </a:rPr>
              <a:t>Need for common tools &amp; compatible solutions</a:t>
            </a:r>
          </a:p>
          <a:p>
            <a:pPr lvl="2" eaLnBrk="1" fontAlgn="auto" hangingPunct="1">
              <a:spcAft>
                <a:spcPts val="0"/>
              </a:spcAft>
              <a:buFont typeface="Arial"/>
              <a:buChar char="•"/>
              <a:defRPr/>
            </a:pPr>
            <a:r>
              <a:rPr lang="en-US" dirty="0" smtClean="0">
                <a:latin typeface="+mj-lt"/>
              </a:rPr>
              <a:t>Metadata</a:t>
            </a:r>
          </a:p>
          <a:p>
            <a:pPr lvl="2" eaLnBrk="1" fontAlgn="auto" hangingPunct="1">
              <a:spcAft>
                <a:spcPts val="0"/>
              </a:spcAft>
              <a:buFont typeface="Arial"/>
              <a:buChar char="•"/>
              <a:defRPr/>
            </a:pPr>
            <a:r>
              <a:rPr lang="en-US" dirty="0" smtClean="0">
                <a:latin typeface="+mj-lt"/>
              </a:rPr>
              <a:t>Crosswalks</a:t>
            </a:r>
          </a:p>
          <a:p>
            <a:pPr lvl="2" eaLnBrk="1" fontAlgn="auto" hangingPunct="1">
              <a:spcAft>
                <a:spcPts val="0"/>
              </a:spcAft>
              <a:buFont typeface="Arial"/>
              <a:buChar char="•"/>
              <a:defRPr/>
            </a:pPr>
            <a:r>
              <a:rPr lang="en-US" dirty="0" smtClean="0">
                <a:latin typeface="+mj-lt"/>
              </a:rPr>
              <a:t>Classrooms</a:t>
            </a:r>
            <a:endParaRPr 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5"/>
          <p:cNvSpPr>
            <a:spLocks noChangeArrowheads="1"/>
          </p:cNvSpPr>
          <p:nvPr/>
        </p:nvSpPr>
        <p:spPr bwMode="auto">
          <a:xfrm>
            <a:off x="762000" y="5410200"/>
            <a:ext cx="7772400" cy="1077913"/>
          </a:xfrm>
          <a:prstGeom prst="rect">
            <a:avLst/>
          </a:prstGeom>
          <a:noFill/>
          <a:ln w="9525">
            <a:noFill/>
            <a:miter lim="800000"/>
            <a:headEnd/>
            <a:tailEnd/>
          </a:ln>
        </p:spPr>
        <p:txBody>
          <a:bodyPr>
            <a:spAutoFit/>
          </a:bodyPr>
          <a:lstStyle/>
          <a:p>
            <a:r>
              <a:rPr lang="en-US" sz="3200">
                <a:solidFill>
                  <a:srgbClr val="1AB39F"/>
                </a:solidFill>
                <a:latin typeface="Book Antiqua" pitchFamily="18" charset="0"/>
              </a:rPr>
              <a:t/>
            </a:r>
            <a:br>
              <a:rPr lang="en-US" sz="3200">
                <a:solidFill>
                  <a:srgbClr val="1AB39F"/>
                </a:solidFill>
                <a:latin typeface="Book Antiqua" pitchFamily="18" charset="0"/>
              </a:rPr>
            </a:br>
            <a:r>
              <a:rPr lang="en-US" sz="3200">
                <a:latin typeface="Book Antiqua" pitchFamily="18" charset="0"/>
              </a:rPr>
              <a:t> </a:t>
            </a:r>
          </a:p>
        </p:txBody>
      </p:sp>
      <p:sp>
        <p:nvSpPr>
          <p:cNvPr id="8" name="Title 1"/>
          <p:cNvSpPr txBox="1">
            <a:spLocks/>
          </p:cNvSpPr>
          <p:nvPr/>
        </p:nvSpPr>
        <p:spPr>
          <a:xfrm>
            <a:off x="647700" y="274638"/>
            <a:ext cx="8229600" cy="4119562"/>
          </a:xfrm>
          <a:prstGeom prst="rect">
            <a:avLst/>
          </a:prstGeom>
        </p:spPr>
        <p:txBody>
          <a:bodyPr anchor="ctr">
            <a:normAutofit fontScale="62500" lnSpcReduction="20000"/>
          </a:bodyPr>
          <a:lstStyle/>
          <a:p>
            <a:pPr fontAlgn="auto">
              <a:spcAft>
                <a:spcPts val="0"/>
              </a:spcAft>
              <a:defRPr/>
            </a:pPr>
            <a:endParaRPr lang="en-US" sz="3200" b="1" dirty="0">
              <a:latin typeface="+mj-lt"/>
              <a:ea typeface="+mj-ea"/>
              <a:cs typeface="+mj-cs"/>
            </a:endParaRPr>
          </a:p>
          <a:p>
            <a:pPr fontAlgn="auto">
              <a:spcAft>
                <a:spcPts val="0"/>
              </a:spcAft>
              <a:defRPr/>
            </a:pPr>
            <a:r>
              <a:rPr lang="en-US" sz="4571" b="1" dirty="0">
                <a:latin typeface="+mj-lt"/>
                <a:ea typeface="+mj-ea"/>
                <a:cs typeface="+mj-cs"/>
              </a:rPr>
              <a:t>Why did we call a meeting at that point in time?</a:t>
            </a:r>
            <a:r>
              <a:rPr lang="en-US" sz="4571" dirty="0">
                <a:latin typeface="+mj-lt"/>
                <a:cs typeface="+mn-cs"/>
              </a:rPr>
              <a:t> </a:t>
            </a:r>
          </a:p>
          <a:p>
            <a:pPr fontAlgn="auto">
              <a:spcAft>
                <a:spcPts val="0"/>
              </a:spcAft>
              <a:defRPr/>
            </a:pPr>
            <a:endParaRPr lang="en-US" sz="3200" dirty="0">
              <a:latin typeface="+mj-lt"/>
              <a:cs typeface="+mn-cs"/>
            </a:endParaRPr>
          </a:p>
          <a:p>
            <a:pPr fontAlgn="auto">
              <a:spcAft>
                <a:spcPts val="0"/>
              </a:spcAft>
              <a:defRPr/>
            </a:pPr>
            <a:endParaRPr lang="en-US" sz="2800" dirty="0">
              <a:latin typeface="+mj-lt"/>
              <a:cs typeface="+mn-cs"/>
            </a:endParaRPr>
          </a:p>
          <a:p>
            <a:pPr lvl="1" fontAlgn="auto">
              <a:spcAft>
                <a:spcPts val="0"/>
              </a:spcAft>
              <a:defRPr/>
            </a:pPr>
            <a:r>
              <a:rPr lang="en-US" sz="4129" dirty="0">
                <a:latin typeface="+mj-lt"/>
                <a:cs typeface="+mn-cs"/>
              </a:rPr>
              <a:t>	- Digital image use in classroom</a:t>
            </a:r>
            <a:br>
              <a:rPr lang="en-US" sz="4129" dirty="0">
                <a:latin typeface="+mj-lt"/>
                <a:cs typeface="+mn-cs"/>
              </a:rPr>
            </a:br>
            <a:r>
              <a:rPr lang="en-US" sz="4129" dirty="0">
                <a:latin typeface="+mj-lt"/>
                <a:cs typeface="+mn-cs"/>
              </a:rPr>
              <a:t>	</a:t>
            </a:r>
          </a:p>
          <a:p>
            <a:pPr lvl="1" fontAlgn="auto">
              <a:spcAft>
                <a:spcPts val="0"/>
              </a:spcAft>
              <a:defRPr/>
            </a:pPr>
            <a:r>
              <a:rPr lang="en-US" sz="4129" dirty="0">
                <a:latin typeface="+mj-lt"/>
                <a:cs typeface="+mn-cs"/>
              </a:rPr>
              <a:t>	- Luna</a:t>
            </a:r>
            <a:br>
              <a:rPr lang="en-US" sz="4129" dirty="0">
                <a:latin typeface="+mj-lt"/>
                <a:cs typeface="+mn-cs"/>
              </a:rPr>
            </a:br>
            <a:r>
              <a:rPr lang="en-US" sz="4129" dirty="0">
                <a:latin typeface="+mj-lt"/>
                <a:cs typeface="+mn-cs"/>
              </a:rPr>
              <a:t>		 </a:t>
            </a:r>
          </a:p>
          <a:p>
            <a:pPr lvl="1" fontAlgn="auto">
              <a:spcAft>
                <a:spcPts val="0"/>
              </a:spcAft>
              <a:defRPr/>
            </a:pPr>
            <a:r>
              <a:rPr lang="en-US" sz="4129" dirty="0">
                <a:latin typeface="+mj-lt"/>
                <a:cs typeface="+mn-cs"/>
              </a:rPr>
              <a:t>	- Immediate need to spend </a:t>
            </a:r>
            <a:r>
              <a:rPr lang="en-US" sz="4129" dirty="0">
                <a:solidFill>
                  <a:srgbClr val="1AB39F"/>
                </a:solidFill>
                <a:latin typeface="+mj-lt"/>
                <a:cs typeface="+mn-cs"/>
              </a:rPr>
              <a:t>$</a:t>
            </a:r>
          </a:p>
          <a:p>
            <a:pPr lvl="1" fontAlgn="auto">
              <a:spcAft>
                <a:spcPts val="0"/>
              </a:spcAft>
              <a:defRPr/>
            </a:pPr>
            <a:endParaRPr lang="en-US" sz="4129" dirty="0">
              <a:solidFill>
                <a:srgbClr val="1AB39F"/>
              </a:solidFill>
              <a:latin typeface="+mj-lt"/>
              <a:cs typeface="+mn-cs"/>
            </a:endParaRPr>
          </a:p>
          <a:p>
            <a:pPr lvl="1" fontAlgn="auto">
              <a:spcAft>
                <a:spcPts val="0"/>
              </a:spcAft>
              <a:defRPr/>
            </a:pPr>
            <a:r>
              <a:rPr lang="en-US" sz="4129" dirty="0">
                <a:latin typeface="+mn-lt"/>
                <a:cs typeface="+mn-cs"/>
              </a:rPr>
              <a:t>	</a:t>
            </a:r>
            <a:r>
              <a:rPr lang="en-US" sz="4129" dirty="0">
                <a:latin typeface="+mj-lt"/>
                <a:cs typeface="+mn-cs"/>
              </a:rPr>
              <a:t>- Library/IT cooperation</a:t>
            </a:r>
            <a:br>
              <a:rPr lang="en-US" sz="4129" dirty="0">
                <a:latin typeface="+mj-lt"/>
                <a:cs typeface="+mn-cs"/>
              </a:rPr>
            </a:br>
            <a:r>
              <a:rPr lang="en-US" sz="3097" b="1" dirty="0">
                <a:latin typeface="+mj-lt"/>
                <a:ea typeface="+mj-ea"/>
                <a:cs typeface="+mj-cs"/>
              </a:rPr>
              <a:t> </a:t>
            </a:r>
          </a:p>
          <a:p>
            <a:pPr fontAlgn="auto">
              <a:spcAft>
                <a:spcPts val="0"/>
              </a:spcAft>
              <a:defRPr/>
            </a:pPr>
            <a:endParaRPr lang="en-US" sz="3200" dirty="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8600" y="533400"/>
            <a:ext cx="3276600" cy="6049963"/>
          </a:xfrm>
        </p:spPr>
        <p:txBody>
          <a:bodyPr/>
          <a:lstStyle/>
          <a:p>
            <a:pPr eaLnBrk="1" hangingPunct="1"/>
            <a:r>
              <a:rPr lang="en-US" sz="2000" smtClean="0"/>
              <a:t>Information Technology and the Library have formed a group to look at the current and potential ways to work together, determine any and all methods of cooperation that would benefit Bowdoin College and create a permanent process for collaboration.</a:t>
            </a:r>
            <a:br>
              <a:rPr lang="en-US" sz="2000" smtClean="0"/>
            </a:br>
            <a:endParaRPr lang="en-US" sz="2000" smtClean="0"/>
          </a:p>
        </p:txBody>
      </p:sp>
      <p:pic>
        <p:nvPicPr>
          <p:cNvPr id="26626" name="Picture 3"/>
          <p:cNvPicPr>
            <a:picLocks noChangeAspect="1"/>
          </p:cNvPicPr>
          <p:nvPr/>
        </p:nvPicPr>
        <p:blipFill>
          <a:blip r:embed="rId3"/>
          <a:srcRect/>
          <a:stretch>
            <a:fillRect/>
          </a:stretch>
        </p:blipFill>
        <p:spPr bwMode="auto">
          <a:xfrm>
            <a:off x="3733800" y="990600"/>
            <a:ext cx="5197475" cy="517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24400"/>
          </a:xfrm>
        </p:spPr>
        <p:txBody>
          <a:bodyPr rtlCol="0">
            <a:normAutofit fontScale="92500" lnSpcReduction="20000"/>
          </a:bodyPr>
          <a:lstStyle/>
          <a:p>
            <a:pPr eaLnBrk="1" fontAlgn="auto" hangingPunct="1">
              <a:spcAft>
                <a:spcPts val="0"/>
              </a:spcAft>
              <a:buFont typeface="Arial"/>
              <a:buChar char="•"/>
              <a:defRPr/>
            </a:pPr>
            <a:r>
              <a:rPr lang="en-US" sz="2581" b="1" dirty="0" smtClean="0">
                <a:latin typeface="+mj-lt"/>
              </a:rPr>
              <a:t>Need for faculty and staff support &amp; instruction:</a:t>
            </a:r>
          </a:p>
          <a:p>
            <a:pPr eaLnBrk="1" fontAlgn="auto" hangingPunct="1">
              <a:spcAft>
                <a:spcPts val="0"/>
              </a:spcAft>
              <a:buFont typeface="Arial"/>
              <a:buNone/>
              <a:defRPr/>
            </a:pPr>
            <a:r>
              <a:rPr lang="en-US" sz="2581" b="1" dirty="0" smtClean="0">
                <a:latin typeface="+mj-lt"/>
              </a:rPr>
              <a:t> </a:t>
            </a:r>
          </a:p>
          <a:p>
            <a:pPr lvl="2" eaLnBrk="1" fontAlgn="auto" hangingPunct="1">
              <a:spcAft>
                <a:spcPts val="0"/>
              </a:spcAft>
              <a:buFont typeface="Arial"/>
              <a:buChar char="•"/>
              <a:defRPr/>
            </a:pPr>
            <a:r>
              <a:rPr lang="en-US" sz="2581" b="1" dirty="0" smtClean="0">
                <a:latin typeface="+mj-lt"/>
              </a:rPr>
              <a:t>digitization standards –file format, metadata, workflow</a:t>
            </a:r>
            <a:endParaRPr lang="en-US" sz="2581" dirty="0" smtClean="0">
              <a:latin typeface="+mj-lt"/>
            </a:endParaRPr>
          </a:p>
          <a:p>
            <a:pPr eaLnBrk="1" fontAlgn="auto" hangingPunct="1">
              <a:spcAft>
                <a:spcPts val="0"/>
              </a:spcAft>
              <a:buFont typeface="Arial"/>
              <a:buChar char="•"/>
              <a:defRPr/>
            </a:pPr>
            <a:endParaRPr lang="en-US" sz="2581" dirty="0" smtClean="0">
              <a:latin typeface="+mj-lt"/>
            </a:endParaRPr>
          </a:p>
          <a:p>
            <a:pPr lvl="2" eaLnBrk="1" fontAlgn="auto" hangingPunct="1">
              <a:spcAft>
                <a:spcPts val="0"/>
              </a:spcAft>
              <a:buFont typeface="Arial"/>
              <a:buChar char="•"/>
              <a:defRPr/>
            </a:pPr>
            <a:r>
              <a:rPr lang="en-US" sz="2581" b="1" dirty="0" smtClean="0">
                <a:latin typeface="+mj-lt"/>
              </a:rPr>
              <a:t>copyright issues</a:t>
            </a:r>
            <a:endParaRPr lang="en-US" sz="2581" dirty="0" smtClean="0">
              <a:latin typeface="+mj-lt"/>
            </a:endParaRPr>
          </a:p>
          <a:p>
            <a:pPr eaLnBrk="1" fontAlgn="auto" hangingPunct="1">
              <a:spcAft>
                <a:spcPts val="0"/>
              </a:spcAft>
              <a:buFont typeface="Arial"/>
              <a:buNone/>
              <a:defRPr/>
            </a:pPr>
            <a:r>
              <a:rPr lang="en-US" sz="2581" dirty="0" smtClean="0">
                <a:latin typeface="+mj-lt"/>
              </a:rPr>
              <a:t> </a:t>
            </a:r>
          </a:p>
          <a:p>
            <a:pPr lvl="2" eaLnBrk="1" fontAlgn="auto" hangingPunct="1">
              <a:spcAft>
                <a:spcPts val="0"/>
              </a:spcAft>
              <a:buFont typeface="Arial"/>
              <a:buChar char="•"/>
              <a:defRPr/>
            </a:pPr>
            <a:r>
              <a:rPr lang="en-US" sz="2581" b="1" dirty="0" smtClean="0">
                <a:latin typeface="+mj-lt"/>
              </a:rPr>
              <a:t>project scope</a:t>
            </a:r>
            <a:endParaRPr lang="en-US" sz="2581" dirty="0" smtClean="0">
              <a:latin typeface="+mj-lt"/>
            </a:endParaRPr>
          </a:p>
          <a:p>
            <a:pPr eaLnBrk="1" fontAlgn="auto" hangingPunct="1">
              <a:spcAft>
                <a:spcPts val="0"/>
              </a:spcAft>
              <a:buFont typeface="Arial"/>
              <a:buNone/>
              <a:defRPr/>
            </a:pPr>
            <a:r>
              <a:rPr lang="en-US" sz="2581" dirty="0" smtClean="0">
                <a:latin typeface="+mj-lt"/>
              </a:rPr>
              <a:t> </a:t>
            </a:r>
          </a:p>
          <a:p>
            <a:pPr lvl="2" eaLnBrk="1" fontAlgn="auto" hangingPunct="1">
              <a:spcAft>
                <a:spcPts val="0"/>
              </a:spcAft>
              <a:buFont typeface="Arial"/>
              <a:buChar char="•"/>
              <a:defRPr/>
            </a:pPr>
            <a:r>
              <a:rPr lang="en-US" sz="2581" b="1" dirty="0" smtClean="0">
                <a:latin typeface="+mj-lt"/>
              </a:rPr>
              <a:t>realistic timelines </a:t>
            </a:r>
            <a:endParaRPr lang="en-US" sz="2581" dirty="0" smtClean="0">
              <a:latin typeface="+mj-lt"/>
            </a:endParaRPr>
          </a:p>
          <a:p>
            <a:pPr eaLnBrk="1" fontAlgn="auto" hangingPunct="1">
              <a:spcAft>
                <a:spcPts val="0"/>
              </a:spcAft>
              <a:buFont typeface="Arial"/>
              <a:buNone/>
              <a:defRPr/>
            </a:pPr>
            <a:r>
              <a:rPr lang="en-US" sz="2581" dirty="0" smtClean="0">
                <a:latin typeface="+mj-lt"/>
              </a:rPr>
              <a:t> </a:t>
            </a:r>
          </a:p>
          <a:p>
            <a:pPr lvl="2" eaLnBrk="1" fontAlgn="auto" hangingPunct="1">
              <a:spcAft>
                <a:spcPts val="0"/>
              </a:spcAft>
              <a:buFont typeface="Arial"/>
              <a:buChar char="•"/>
              <a:defRPr/>
            </a:pPr>
            <a:r>
              <a:rPr lang="en-US" sz="2581" b="1" dirty="0" smtClean="0">
                <a:latin typeface="+mj-lt"/>
              </a:rPr>
              <a:t>encourage broader thinking about potential uses of digitized collections</a:t>
            </a:r>
            <a:endParaRPr lang="en-US" sz="2581" dirty="0" smtClean="0">
              <a:latin typeface="+mj-lt"/>
            </a:endParaRPr>
          </a:p>
          <a:p>
            <a:pPr eaLnBrk="1" fontAlgn="auto" hangingPunct="1">
              <a:spcAft>
                <a:spcPts val="0"/>
              </a:spcAft>
              <a:buFont typeface="Arial"/>
              <a:buChar char="•"/>
              <a:defRPr/>
            </a:pPr>
            <a:endParaRPr lang="en-US" dirty="0"/>
          </a:p>
        </p:txBody>
      </p:sp>
      <p:sp>
        <p:nvSpPr>
          <p:cNvPr id="28674" name="Title 1"/>
          <p:cNvSpPr>
            <a:spLocks noGrp="1"/>
          </p:cNvSpPr>
          <p:nvPr>
            <p:ph type="title"/>
          </p:nvPr>
        </p:nvSpPr>
        <p:spPr/>
        <p:txBody>
          <a:bodyPr/>
          <a:lstStyle/>
          <a:p>
            <a:pPr algn="l" eaLnBrk="1" hangingPunct="1"/>
            <a:r>
              <a:rPr lang="en-US" sz="3200" b="1" smtClean="0"/>
              <a:t>Why did we call a meeting at that point in time? </a:t>
            </a:r>
            <a:endParaRPr lang="en-US" sz="3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914400" y="2819400"/>
            <a:ext cx="3733800" cy="800100"/>
          </a:xfrm>
          <a:prstGeom prst="rect">
            <a:avLst/>
          </a:prstGeom>
          <a:noFill/>
        </p:spPr>
        <p:txBody>
          <a:bodyPr>
            <a:spAutoFit/>
          </a:bodyPr>
          <a:lstStyle/>
          <a:p>
            <a:pPr fontAlgn="auto">
              <a:spcBef>
                <a:spcPts val="0"/>
              </a:spcBef>
              <a:spcAft>
                <a:spcPts val="0"/>
              </a:spcAft>
              <a:buFont typeface="Arial"/>
              <a:buChar char="•"/>
              <a:defRPr/>
            </a:pPr>
            <a:r>
              <a:rPr lang="en-US" sz="2800" dirty="0">
                <a:latin typeface="+mj-lt"/>
                <a:cs typeface="+mn-cs"/>
              </a:rPr>
              <a:t>  Shared kvetching</a:t>
            </a:r>
            <a:r>
              <a:rPr lang="en-US" dirty="0">
                <a:latin typeface="+mn-lt"/>
                <a:cs typeface="+mn-cs"/>
              </a:rPr>
              <a:t/>
            </a:r>
            <a:br>
              <a:rPr lang="en-US" dirty="0">
                <a:latin typeface="+mn-lt"/>
                <a:cs typeface="+mn-cs"/>
              </a:rPr>
            </a:br>
            <a:endParaRPr lang="en-US" dirty="0">
              <a:latin typeface="+mn-lt"/>
              <a:cs typeface="+mn-cs"/>
            </a:endParaRPr>
          </a:p>
        </p:txBody>
      </p:sp>
      <p:pic>
        <p:nvPicPr>
          <p:cNvPr id="30722" name="Picture 9"/>
          <p:cNvPicPr>
            <a:picLocks noChangeAspect="1"/>
          </p:cNvPicPr>
          <p:nvPr/>
        </p:nvPicPr>
        <p:blipFill>
          <a:blip r:embed="rId3"/>
          <a:srcRect/>
          <a:stretch>
            <a:fillRect/>
          </a:stretch>
        </p:blipFill>
        <p:spPr bwMode="auto">
          <a:xfrm>
            <a:off x="4876800" y="1417638"/>
            <a:ext cx="3505200" cy="5286375"/>
          </a:xfrm>
          <a:prstGeom prst="rect">
            <a:avLst/>
          </a:prstGeom>
          <a:noFill/>
          <a:ln w="9525">
            <a:noFill/>
            <a:miter lim="800000"/>
            <a:headEnd/>
            <a:tailEnd/>
          </a:ln>
        </p:spPr>
      </p:pic>
      <p:sp>
        <p:nvSpPr>
          <p:cNvPr id="30723" name="Title 1"/>
          <p:cNvSpPr>
            <a:spLocks noGrp="1"/>
          </p:cNvSpPr>
          <p:nvPr>
            <p:ph type="title"/>
          </p:nvPr>
        </p:nvSpPr>
        <p:spPr/>
        <p:txBody>
          <a:bodyPr/>
          <a:lstStyle/>
          <a:p>
            <a:pPr eaLnBrk="1" hangingPunct="1"/>
            <a:r>
              <a:rPr lang="en-US" smtClean="0"/>
              <a:t>Early activities and work plan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8495</TotalTime>
  <Words>4080</Words>
  <Application>Microsoft Macintosh PowerPoint</Application>
  <PresentationFormat>On-screen Show (4:3)</PresentationFormat>
  <Paragraphs>418</Paragraphs>
  <Slides>39</Slides>
  <Notes>39</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Slide 1</vt:lpstr>
      <vt:lpstr>Introduction</vt:lpstr>
      <vt:lpstr>How and why did we get started?</vt:lpstr>
      <vt:lpstr>Slide 4</vt:lpstr>
      <vt:lpstr>Why did we call a meeting at that point in time? </vt:lpstr>
      <vt:lpstr>Slide 6</vt:lpstr>
      <vt:lpstr>Information Technology and the Library have formed a group to look at the current and potential ways to work together, determine any and all methods of cooperation that would benefit Bowdoin College and create a permanent process for collaboration. </vt:lpstr>
      <vt:lpstr>Why did we call a meeting at that point in time? </vt:lpstr>
      <vt:lpstr>Early activities and work plan</vt:lpstr>
      <vt:lpstr>Early activities and work plan</vt:lpstr>
      <vt:lpstr>Early activities and work plan</vt:lpstr>
      <vt:lpstr>Work Plan</vt:lpstr>
      <vt:lpstr>Work Plan</vt:lpstr>
      <vt:lpstr>Evolution and Expansion  of Our Goals</vt:lpstr>
      <vt:lpstr>DAM Guidelines </vt:lpstr>
      <vt:lpstr>DAM Guidelines </vt:lpstr>
      <vt:lpstr>DAM Guidelines</vt:lpstr>
      <vt:lpstr>DAM Standards</vt:lpstr>
      <vt:lpstr> Tribute to Ruth Bartlett 1959 - 2007 </vt:lpstr>
      <vt:lpstr>Evolution and Expansion  of Our Goals</vt:lpstr>
      <vt:lpstr>Current &amp; Future Projects </vt:lpstr>
      <vt:lpstr>DAM Changes </vt:lpstr>
      <vt:lpstr>DAM Subgroups</vt:lpstr>
      <vt:lpstr>DAM Sub-Subgroups</vt:lpstr>
      <vt:lpstr>Shared Audio DAM Vision</vt:lpstr>
      <vt:lpstr>Introduction to (not quite ready) website in progress </vt:lpstr>
      <vt:lpstr>Slide 27</vt:lpstr>
      <vt:lpstr>What is Copyright? </vt:lpstr>
      <vt:lpstr>What is protected by Copyright?</vt:lpstr>
      <vt:lpstr>What is protected by Copyright?</vt:lpstr>
      <vt:lpstr>What is protected by Copyright?</vt:lpstr>
      <vt:lpstr>Shared IR Vision </vt:lpstr>
      <vt:lpstr>Shared IR Vision </vt:lpstr>
      <vt:lpstr>Shared IR Vision </vt:lpstr>
      <vt:lpstr>Campus Digitization Center Revisited</vt:lpstr>
      <vt:lpstr>Campus Digitization Center Revisited</vt:lpstr>
      <vt:lpstr>Web as College Communications Tool</vt:lpstr>
      <vt:lpstr>Questions?</vt:lpstr>
      <vt:lpstr>Thank you!</vt:lpstr>
    </vt:vector>
  </TitlesOfParts>
  <Company>Bowdoin College</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Bowdoin College</dc:creator>
  <cp:lastModifiedBy>Bowdoin College</cp:lastModifiedBy>
  <cp:revision>60</cp:revision>
  <dcterms:created xsi:type="dcterms:W3CDTF">2009-03-18T21:06:39Z</dcterms:created>
  <dcterms:modified xsi:type="dcterms:W3CDTF">2009-03-18T21:13:09Z</dcterms:modified>
</cp:coreProperties>
</file>