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92" r:id="rId2"/>
  </p:sldMasterIdLst>
  <p:notesMasterIdLst>
    <p:notesMasterId r:id="rId22"/>
  </p:notesMasterIdLst>
  <p:handoutMasterIdLst>
    <p:handoutMasterId r:id="rId23"/>
  </p:handoutMasterIdLst>
  <p:sldIdLst>
    <p:sldId id="256" r:id="rId3"/>
    <p:sldId id="257" r:id="rId4"/>
    <p:sldId id="263" r:id="rId5"/>
    <p:sldId id="258" r:id="rId6"/>
    <p:sldId id="262" r:id="rId7"/>
    <p:sldId id="267" r:id="rId8"/>
    <p:sldId id="259" r:id="rId9"/>
    <p:sldId id="260" r:id="rId10"/>
    <p:sldId id="265" r:id="rId11"/>
    <p:sldId id="264" r:id="rId12"/>
    <p:sldId id="269" r:id="rId13"/>
    <p:sldId id="261" r:id="rId14"/>
    <p:sldId id="270" r:id="rId15"/>
    <p:sldId id="271" r:id="rId16"/>
    <p:sldId id="272" r:id="rId17"/>
    <p:sldId id="273" r:id="rId18"/>
    <p:sldId id="274" r:id="rId19"/>
    <p:sldId id="275" r:id="rId20"/>
    <p:sldId id="276" r:id="rId21"/>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a:defRPr sz="1200">
                <a:latin typeface="Arial" charset="0"/>
                <a:ea typeface="+mn-ea"/>
              </a:defRPr>
            </a:lvl1pPr>
          </a:lstStyle>
          <a:p>
            <a:pPr>
              <a:defRPr/>
            </a:pPr>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2492" tIns="46246" rIns="92492" bIns="46246" rtlCol="0"/>
          <a:lstStyle>
            <a:lvl1pPr algn="r">
              <a:defRPr sz="1200">
                <a:latin typeface="Arial" charset="0"/>
                <a:ea typeface="+mn-ea"/>
              </a:defRPr>
            </a:lvl1pPr>
          </a:lstStyle>
          <a:p>
            <a:pPr>
              <a:defRPr/>
            </a:pPr>
            <a:fld id="{905D2B84-5899-428F-B015-C376B772F07E}" type="datetimeFigureOut">
              <a:rPr lang="en-US"/>
              <a:pPr>
                <a:defRPr/>
              </a:pPr>
              <a:t>3/10/2009</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2492" tIns="46246" rIns="92492" bIns="46246" rtlCol="0" anchor="b"/>
          <a:lstStyle>
            <a:lvl1pPr algn="l">
              <a:defRPr sz="1200">
                <a:latin typeface="Arial" charset="0"/>
                <a:ea typeface="+mn-ea"/>
              </a:defRPr>
            </a:lvl1pPr>
          </a:lstStyle>
          <a:p>
            <a:pPr>
              <a:defRPr/>
            </a:pPr>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2492" tIns="46246" rIns="92492" bIns="46246" rtlCol="0" anchor="b"/>
          <a:lstStyle>
            <a:lvl1pPr algn="r">
              <a:defRPr sz="1200">
                <a:latin typeface="Arial" charset="0"/>
                <a:ea typeface="+mn-ea"/>
              </a:defRPr>
            </a:lvl1pPr>
          </a:lstStyle>
          <a:p>
            <a:pPr>
              <a:defRPr/>
            </a:pPr>
            <a:fld id="{DFDA9BBF-1D81-430E-82F6-FAE683CE475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a:defRPr sz="1200">
                <a:latin typeface="Arial" charset="0"/>
                <a:ea typeface="+mn-ea"/>
              </a:defRPr>
            </a:lvl1pPr>
          </a:lstStyle>
          <a:p>
            <a:pPr>
              <a:defRPr/>
            </a:pPr>
            <a:endParaRPr lang="en-US"/>
          </a:p>
        </p:txBody>
      </p:sp>
      <p:sp>
        <p:nvSpPr>
          <p:cNvPr id="3" name="Date Placeholder 2"/>
          <p:cNvSpPr>
            <a:spLocks noGrp="1"/>
          </p:cNvSpPr>
          <p:nvPr>
            <p:ph type="dt" idx="1"/>
          </p:nvPr>
        </p:nvSpPr>
        <p:spPr>
          <a:xfrm>
            <a:off x="3937000" y="0"/>
            <a:ext cx="3011488" cy="461963"/>
          </a:xfrm>
          <a:prstGeom prst="rect">
            <a:avLst/>
          </a:prstGeom>
        </p:spPr>
        <p:txBody>
          <a:bodyPr vert="horz" lIns="92492" tIns="46246" rIns="92492" bIns="46246" rtlCol="0"/>
          <a:lstStyle>
            <a:lvl1pPr algn="r">
              <a:defRPr sz="1200">
                <a:latin typeface="Arial" charset="0"/>
                <a:ea typeface="+mn-ea"/>
              </a:defRPr>
            </a:lvl1pPr>
          </a:lstStyle>
          <a:p>
            <a:pPr>
              <a:defRPr/>
            </a:pPr>
            <a:fld id="{A9AEF5E1-18B2-4995-A9E1-065940421397}" type="datetimeFigureOut">
              <a:rPr lang="en-US"/>
              <a:pPr>
                <a:defRPr/>
              </a:pPr>
              <a:t>3/10/2009</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pPr lvl="0"/>
            <a:endParaRPr lang="en-US" noProof="0"/>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2492" tIns="46246" rIns="92492" bIns="4624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525"/>
            <a:ext cx="3011488" cy="461963"/>
          </a:xfrm>
          <a:prstGeom prst="rect">
            <a:avLst/>
          </a:prstGeom>
        </p:spPr>
        <p:txBody>
          <a:bodyPr vert="horz" lIns="92492" tIns="46246" rIns="92492" bIns="46246" rtlCol="0" anchor="b"/>
          <a:lstStyle>
            <a:lvl1pPr algn="l">
              <a:defRPr sz="1200">
                <a:latin typeface="Arial" charset="0"/>
                <a:ea typeface="+mn-ea"/>
              </a:defRPr>
            </a:lvl1pPr>
          </a:lstStyle>
          <a:p>
            <a:pPr>
              <a:defRPr/>
            </a:pPr>
            <a:endParaRPr lang="en-US"/>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2492" tIns="46246" rIns="92492" bIns="46246" rtlCol="0" anchor="b"/>
          <a:lstStyle>
            <a:lvl1pPr algn="r">
              <a:defRPr sz="1200">
                <a:latin typeface="Arial" charset="0"/>
                <a:ea typeface="+mn-ea"/>
              </a:defRPr>
            </a:lvl1pPr>
          </a:lstStyle>
          <a:p>
            <a:pPr>
              <a:defRPr/>
            </a:pPr>
            <a:fld id="{17DB8C8F-9100-4CC6-A9E8-6B0355D37B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p:spPr>
      </p:sp>
      <p:sp>
        <p:nvSpPr>
          <p:cNvPr id="358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screen2"/>
          <p:cNvPicPr>
            <a:picLocks noChangeAspect="1" noChangeArrowheads="1"/>
          </p:cNvPicPr>
          <p:nvPr/>
        </p:nvPicPr>
        <p:blipFill>
          <a:blip r:embed="rId2"/>
          <a:srcRect/>
          <a:stretch>
            <a:fillRect/>
          </a:stretch>
        </p:blipFill>
        <p:spPr bwMode="auto">
          <a:xfrm>
            <a:off x="0" y="-3175"/>
            <a:ext cx="9144000" cy="6861175"/>
          </a:xfrm>
          <a:prstGeom prst="rect">
            <a:avLst/>
          </a:prstGeom>
          <a:noFill/>
          <a:ln w="9525">
            <a:noFill/>
            <a:miter lim="800000"/>
            <a:headEnd/>
            <a:tailEnd/>
          </a:ln>
        </p:spPr>
      </p:pic>
      <p:pic>
        <p:nvPicPr>
          <p:cNvPr id="5" name="Picture 3" descr="sticker"/>
          <p:cNvPicPr>
            <a:picLocks noChangeAspect="1" noChangeArrowheads="1"/>
          </p:cNvPicPr>
          <p:nvPr/>
        </p:nvPicPr>
        <p:blipFill>
          <a:blip r:embed="rId3"/>
          <a:srcRect/>
          <a:stretch>
            <a:fillRect/>
          </a:stretch>
        </p:blipFill>
        <p:spPr bwMode="auto">
          <a:xfrm>
            <a:off x="0" y="261938"/>
            <a:ext cx="914400" cy="673100"/>
          </a:xfrm>
          <a:prstGeom prst="rect">
            <a:avLst/>
          </a:prstGeom>
          <a:noFill/>
          <a:ln w="9525">
            <a:noFill/>
            <a:miter lim="800000"/>
            <a:headEnd/>
            <a:tailEnd/>
          </a:ln>
        </p:spPr>
      </p:pic>
      <p:pic>
        <p:nvPicPr>
          <p:cNvPr id="6" name="Picture 4" descr="ropehands"/>
          <p:cNvPicPr>
            <a:picLocks noChangeAspect="1" noChangeArrowheads="1"/>
          </p:cNvPicPr>
          <p:nvPr/>
        </p:nvPicPr>
        <p:blipFill>
          <a:blip r:embed="rId4"/>
          <a:srcRect/>
          <a:stretch>
            <a:fillRect/>
          </a:stretch>
        </p:blipFill>
        <p:spPr bwMode="auto">
          <a:xfrm>
            <a:off x="0" y="1100138"/>
            <a:ext cx="1219200" cy="1828800"/>
          </a:xfrm>
          <a:prstGeom prst="rect">
            <a:avLst/>
          </a:prstGeom>
          <a:noFill/>
          <a:ln w="9525">
            <a:noFill/>
            <a:miter lim="800000"/>
            <a:headEnd/>
            <a:tailEnd/>
          </a:ln>
        </p:spPr>
      </p:pic>
      <p:pic>
        <p:nvPicPr>
          <p:cNvPr id="7" name="Picture 5" descr="biners"/>
          <p:cNvPicPr>
            <a:picLocks noChangeAspect="1" noChangeArrowheads="1"/>
          </p:cNvPicPr>
          <p:nvPr/>
        </p:nvPicPr>
        <p:blipFill>
          <a:blip r:embed="rId5"/>
          <a:srcRect/>
          <a:stretch>
            <a:fillRect/>
          </a:stretch>
        </p:blipFill>
        <p:spPr bwMode="auto">
          <a:xfrm>
            <a:off x="0" y="3079750"/>
            <a:ext cx="800100" cy="1206500"/>
          </a:xfrm>
          <a:prstGeom prst="rect">
            <a:avLst/>
          </a:prstGeom>
          <a:noFill/>
          <a:ln w="9525">
            <a:noFill/>
            <a:miter lim="800000"/>
            <a:headEnd/>
            <a:tailEnd/>
          </a:ln>
        </p:spPr>
      </p:pic>
      <p:pic>
        <p:nvPicPr>
          <p:cNvPr id="8" name="Picture 6" descr="penhands"/>
          <p:cNvPicPr>
            <a:picLocks noChangeAspect="1" noChangeArrowheads="1"/>
          </p:cNvPicPr>
          <p:nvPr/>
        </p:nvPicPr>
        <p:blipFill>
          <a:blip r:embed="rId6"/>
          <a:srcRect/>
          <a:stretch>
            <a:fillRect/>
          </a:stretch>
        </p:blipFill>
        <p:spPr bwMode="auto">
          <a:xfrm>
            <a:off x="0" y="4452938"/>
            <a:ext cx="1219200" cy="914400"/>
          </a:xfrm>
          <a:prstGeom prst="rect">
            <a:avLst/>
          </a:prstGeom>
          <a:noFill/>
          <a:ln w="9525">
            <a:noFill/>
            <a:miter lim="800000"/>
            <a:headEnd/>
            <a:tailEnd/>
          </a:ln>
        </p:spPr>
      </p:pic>
      <p:pic>
        <p:nvPicPr>
          <p:cNvPr id="9" name="Picture 7" descr="molecules"/>
          <p:cNvPicPr>
            <a:picLocks noChangeAspect="1" noChangeArrowheads="1"/>
          </p:cNvPicPr>
          <p:nvPr/>
        </p:nvPicPr>
        <p:blipFill>
          <a:blip r:embed="rId7"/>
          <a:srcRect/>
          <a:stretch>
            <a:fillRect/>
          </a:stretch>
        </p:blipFill>
        <p:spPr bwMode="auto">
          <a:xfrm>
            <a:off x="0" y="5516563"/>
            <a:ext cx="927100" cy="1092200"/>
          </a:xfrm>
          <a:prstGeom prst="rect">
            <a:avLst/>
          </a:prstGeom>
          <a:noFill/>
          <a:ln w="9525">
            <a:noFill/>
            <a:miter lim="800000"/>
            <a:headEnd/>
            <a:tailEnd/>
          </a:ln>
        </p:spPr>
      </p:pic>
      <p:sp>
        <p:nvSpPr>
          <p:cNvPr id="12296" name="Rectangle 8"/>
          <p:cNvSpPr>
            <a:spLocks noGrp="1" noChangeArrowheads="1"/>
          </p:cNvSpPr>
          <p:nvPr>
            <p:ph type="subTitle" idx="1"/>
          </p:nvPr>
        </p:nvSpPr>
        <p:spPr>
          <a:xfrm>
            <a:off x="2209800" y="3352800"/>
            <a:ext cx="6400800" cy="1752600"/>
          </a:xfrm>
        </p:spPr>
        <p:txBody>
          <a:bodyPr/>
          <a:lstStyle>
            <a:lvl1pPr marL="0" indent="0" algn="ctr">
              <a:buFontTx/>
              <a:buNone/>
              <a:defRPr/>
            </a:lvl1pPr>
          </a:lstStyle>
          <a:p>
            <a:r>
              <a:rPr lang="en-US"/>
              <a:t>Click to edit Master subtitle style</a:t>
            </a:r>
          </a:p>
        </p:txBody>
      </p:sp>
      <p:sp>
        <p:nvSpPr>
          <p:cNvPr id="12300" name="Rectangle 12"/>
          <p:cNvSpPr>
            <a:spLocks noGrp="1" noChangeArrowheads="1"/>
          </p:cNvSpPr>
          <p:nvPr>
            <p:ph type="ctrTitle"/>
          </p:nvPr>
        </p:nvSpPr>
        <p:spPr>
          <a:xfrm>
            <a:off x="1371600" y="1981200"/>
            <a:ext cx="7772400" cy="1470025"/>
          </a:xfrm>
        </p:spPr>
        <p:txBody>
          <a:bodyPr/>
          <a:lstStyle>
            <a:lvl1pPr>
              <a:defRPr/>
            </a:lvl1pPr>
          </a:lstStyle>
          <a:p>
            <a:r>
              <a:rPr lang="en-US"/>
              <a:t>Click to edit Master title style</a:t>
            </a:r>
          </a:p>
        </p:txBody>
      </p:sp>
      <p:sp>
        <p:nvSpPr>
          <p:cNvPr id="10" name="Rectangle 9"/>
          <p:cNvSpPr>
            <a:spLocks noGrp="1" noChangeArrowheads="1"/>
          </p:cNvSpPr>
          <p:nvPr>
            <p:ph type="dt" sz="half" idx="10"/>
          </p:nvPr>
        </p:nvSpPr>
        <p:spPr>
          <a:xfrm>
            <a:off x="762000" y="6381750"/>
            <a:ext cx="2133600" cy="476250"/>
          </a:xfrm>
        </p:spPr>
        <p:txBody>
          <a:bodyPr/>
          <a:lstStyle>
            <a:lvl1pPr>
              <a:defRPr/>
            </a:lvl1pPr>
          </a:lstStyle>
          <a:p>
            <a:pPr>
              <a:defRPr/>
            </a:pPr>
            <a:endParaRPr lang="en-US"/>
          </a:p>
        </p:txBody>
      </p:sp>
      <p:sp>
        <p:nvSpPr>
          <p:cNvPr id="11" name="Rectangle 10"/>
          <p:cNvSpPr>
            <a:spLocks noGrp="1" noChangeArrowheads="1"/>
          </p:cNvSpPr>
          <p:nvPr>
            <p:ph type="ftr" sz="quarter" idx="11"/>
          </p:nvPr>
        </p:nvSpPr>
        <p:spPr>
          <a:xfrm>
            <a:off x="3124200" y="6245225"/>
            <a:ext cx="2895600" cy="476250"/>
          </a:xfrm>
        </p:spPr>
        <p:txBody>
          <a:bodyPr/>
          <a:lstStyle>
            <a:lvl1pPr>
              <a:defRPr/>
            </a:lvl1pPr>
          </a:lstStyle>
          <a:p>
            <a:pPr>
              <a:defRPr/>
            </a:pPr>
            <a:endParaRPr lang="en-US"/>
          </a:p>
        </p:txBody>
      </p:sp>
      <p:sp>
        <p:nvSpPr>
          <p:cNvPr id="12" name="Rectangle 11"/>
          <p:cNvSpPr>
            <a:spLocks noGrp="1" noChangeArrowheads="1"/>
          </p:cNvSpPr>
          <p:nvPr>
            <p:ph type="sldNum" sz="quarter" idx="12"/>
          </p:nvPr>
        </p:nvSpPr>
        <p:spPr>
          <a:xfrm>
            <a:off x="6553200" y="6245225"/>
            <a:ext cx="2133600" cy="476250"/>
          </a:xfrm>
        </p:spPr>
        <p:txBody>
          <a:bodyPr/>
          <a:lstStyle>
            <a:lvl1pPr>
              <a:defRPr/>
            </a:lvl1pPr>
          </a:lstStyle>
          <a:p>
            <a:pPr>
              <a:defRPr/>
            </a:pPr>
            <a:fld id="{CABD17D2-0798-44D8-818A-3084284E05D4}" type="slidenum">
              <a:rPr lang="en-US"/>
              <a:pPr>
                <a:defRPr/>
              </a:pPr>
              <a:t>‹#›</a:t>
            </a:fld>
            <a:endParaRPr lang="en-US"/>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1C6E09-9F3F-42BE-84EB-3383ACE753F5}" type="slidenum">
              <a:rPr lang="en-US"/>
              <a:pPr>
                <a:defRPr/>
              </a:pPr>
              <a:t>‹#›</a:t>
            </a:fld>
            <a:endParaRPr lang="en-US"/>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9850" y="0"/>
            <a:ext cx="21145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0"/>
            <a:ext cx="61912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27DEFE-B23E-4721-BA30-886000B16AE7}" type="slidenum">
              <a:rPr lang="en-US"/>
              <a:pPr>
                <a:defRPr/>
              </a:pPr>
              <a:t>‹#›</a:t>
            </a:fld>
            <a:endParaRPr lang="en-US"/>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B4ACD461-6D86-46C9-B6DC-EE28D0970C42}"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F8F32E34-A024-45B7-B401-9206C443B2CA}"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713C60AF-DAD4-49EA-806E-D740DF2CF730}"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2F2503ED-5D69-413F-9DF0-1BFDFA6390F9}"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8" name="Footer Placeholder 7"/>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9" name="Slide Number Placeholder 8"/>
          <p:cNvSpPr>
            <a:spLocks noGrp="1"/>
          </p:cNvSpPr>
          <p:nvPr>
            <p:ph type="sldNum" sz="quarter" idx="12"/>
          </p:nvPr>
        </p:nvSpPr>
        <p:spPr/>
        <p:txBody>
          <a:bodyPr/>
          <a:lstStyle>
            <a:lvl1pPr>
              <a:defRPr/>
            </a:lvl1pPr>
          </a:lstStyle>
          <a:p>
            <a:pPr algn="r" rtl="0" fontAlgn="base">
              <a:spcBef>
                <a:spcPct val="0"/>
              </a:spcBef>
              <a:spcAft>
                <a:spcPct val="0"/>
              </a:spcAft>
            </a:pPr>
            <a:fld id="{FA76ED9B-C578-4F1A-8ACF-1DDC952197A2}"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4" name="Footer Placeholder 3"/>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Slide Number Placeholder 4"/>
          <p:cNvSpPr>
            <a:spLocks noGrp="1"/>
          </p:cNvSpPr>
          <p:nvPr>
            <p:ph type="sldNum" sz="quarter" idx="12"/>
          </p:nvPr>
        </p:nvSpPr>
        <p:spPr/>
        <p:txBody>
          <a:bodyPr/>
          <a:lstStyle>
            <a:lvl1pPr>
              <a:defRPr/>
            </a:lvl1pPr>
          </a:lstStyle>
          <a:p>
            <a:pPr algn="r" rtl="0" fontAlgn="base">
              <a:spcBef>
                <a:spcPct val="0"/>
              </a:spcBef>
              <a:spcAft>
                <a:spcPct val="0"/>
              </a:spcAft>
            </a:pPr>
            <a:fld id="{456D232F-DDD7-42FA-98F1-51D10E058817}"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3" name="Footer Placeholder 2"/>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4" name="Slide Number Placeholder 3"/>
          <p:cNvSpPr>
            <a:spLocks noGrp="1"/>
          </p:cNvSpPr>
          <p:nvPr>
            <p:ph type="sldNum" sz="quarter" idx="12"/>
          </p:nvPr>
        </p:nvSpPr>
        <p:spPr/>
        <p:txBody>
          <a:bodyPr/>
          <a:lstStyle>
            <a:lvl1pPr>
              <a:defRPr/>
            </a:lvl1pPr>
          </a:lstStyle>
          <a:p>
            <a:pPr algn="r" rtl="0" fontAlgn="base">
              <a:spcBef>
                <a:spcPct val="0"/>
              </a:spcBef>
              <a:spcAft>
                <a:spcPct val="0"/>
              </a:spcAft>
            </a:pPr>
            <a:fld id="{F1E282FC-AD33-44AD-BB3E-ED568BE763B6}"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515575E4-EE11-4228-A83F-536D68744BD5}"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274751-38B1-40BE-AA5C-944CE38EB5D5}" type="slidenum">
              <a:rPr lang="en-US"/>
              <a:pPr>
                <a:defRPr/>
              </a:pPr>
              <a:t>‹#›</a:t>
            </a:fld>
            <a:endParaRPr lang="en-US"/>
          </a:p>
        </p:txBody>
      </p:sp>
    </p:spTree>
  </p:cSld>
  <p:clrMapOvr>
    <a:masterClrMapping/>
  </p:clrMapOvr>
  <p:transition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91B4E124-BD58-4180-BDD1-0F3160299DBB}"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599C99AB-CFB7-478D-8789-CF464C2AB632}"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pitchFamily="34"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092A68FD-E632-4A14-B54E-985B421D8BC8}" type="slidenum">
              <a:rPr lang="en-US" sz="1400" kern="1200">
                <a:solidFill>
                  <a:srgbClr val="000000"/>
                </a:solidFill>
                <a:latin typeface="Arial" pitchFamily="34" charset="0"/>
                <a:ea typeface="+mn-ea"/>
                <a:cs typeface="+mn-cs"/>
              </a:rPr>
              <a:pPr algn="r" rtl="0" fontAlgn="base">
                <a:spcBef>
                  <a:spcPct val="0"/>
                </a:spcBef>
                <a:spcAft>
                  <a:spcPct val="0"/>
                </a:spcAft>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8C0622-4117-4435-BDC3-36E35DC6E074}" type="slidenum">
              <a:rPr lang="en-US"/>
              <a:pPr>
                <a:defRPr/>
              </a:pPr>
              <a:t>‹#›</a:t>
            </a:fld>
            <a:endParaRPr lang="en-US"/>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600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2E5305-73FF-433E-9E41-E54B18794520}" type="slidenum">
              <a:rPr lang="en-US"/>
              <a:pPr>
                <a:defRPr/>
              </a:pPr>
              <a:t>‹#›</a:t>
            </a:fld>
            <a:endParaRPr lang="en-US"/>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CF7B77D-5EFC-4A09-BF79-C237DBE76909}" type="slidenum">
              <a:rPr lang="en-US"/>
              <a:pPr>
                <a:defRPr/>
              </a:pPr>
              <a:t>‹#›</a:t>
            </a:fld>
            <a:endParaRPr lang="en-US"/>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594655F-3BB5-45C9-8C18-B028B8B03CA6}" type="slidenum">
              <a:rPr lang="en-US"/>
              <a:pPr>
                <a:defRPr/>
              </a:pPr>
              <a:t>‹#›</a:t>
            </a:fld>
            <a:endParaRPr lang="en-US"/>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75ADD25-CC4D-49BF-82C4-E61E9514A285}" type="slidenum">
              <a:rPr lang="en-US"/>
              <a:pPr>
                <a:defRPr/>
              </a:pPr>
              <a:t>‹#›</a:t>
            </a:fld>
            <a:endParaRPr lang="en-US"/>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5449E8-2AB9-4F68-BCAF-808905FED569}" type="slidenum">
              <a:rPr lang="en-US"/>
              <a:pPr>
                <a:defRPr/>
              </a:pPr>
              <a:t>‹#›</a:t>
            </a:fld>
            <a:endParaRPr lang="en-US"/>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6D2776D-49DB-4913-B15A-FD1260FC40C3}" type="slidenum">
              <a:rPr lang="en-US"/>
              <a:pPr>
                <a:defRPr/>
              </a:pPr>
              <a:t>‹#›</a:t>
            </a:fld>
            <a:endParaRPr lang="en-US"/>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0"/>
            <a:ext cx="9144000" cy="6858000"/>
          </a:xfrm>
          <a:prstGeom prst="rect">
            <a:avLst/>
          </a:prstGeom>
          <a:solidFill>
            <a:srgbClr val="8FB9D2"/>
          </a:solidFill>
          <a:ln w="9525">
            <a:solidFill>
              <a:schemeClr val="tx1"/>
            </a:solidFill>
            <a:miter lim="800000"/>
            <a:headEnd/>
            <a:tailEnd/>
          </a:ln>
        </p:spPr>
        <p:txBody>
          <a:bodyPr wrap="none" anchor="ctr"/>
          <a:lstStyle/>
          <a:p>
            <a:pPr algn="ctr" eaLnBrk="0" hangingPunct="0">
              <a:defRPr/>
            </a:pPr>
            <a:endParaRPr lang="en-US" sz="2400" baseline="-25000">
              <a:latin typeface="Arial" charset="0"/>
              <a:ea typeface="ＭＳ Ｐゴシック" charset="-128"/>
            </a:endParaRPr>
          </a:p>
        </p:txBody>
      </p:sp>
      <p:sp>
        <p:nvSpPr>
          <p:cNvPr id="1027" name="Rectangle 3"/>
          <p:cNvSpPr>
            <a:spLocks noGrp="1" noChangeArrowheads="1"/>
          </p:cNvSpPr>
          <p:nvPr>
            <p:ph type="body" idx="1"/>
          </p:nvPr>
        </p:nvSpPr>
        <p:spPr bwMode="auto">
          <a:xfrm>
            <a:off x="762000" y="1600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68" name="Rectangle 4"/>
          <p:cNvSpPr>
            <a:spLocks noGrp="1" noChangeArrowheads="1"/>
          </p:cNvSpPr>
          <p:nvPr>
            <p:ph type="dt" sz="half" idx="2"/>
          </p:nvPr>
        </p:nvSpPr>
        <p:spPr bwMode="auto">
          <a:xfrm>
            <a:off x="9906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defRPr>
            </a:lvl1pPr>
          </a:lstStyle>
          <a:p>
            <a:pPr>
              <a:defRPr/>
            </a:pPr>
            <a:endParaRPr lang="en-US"/>
          </a:p>
        </p:txBody>
      </p:sp>
      <p:sp>
        <p:nvSpPr>
          <p:cNvPr id="11269" name="Rectangle 5"/>
          <p:cNvSpPr>
            <a:spLocks noGrp="1" noChangeArrowheads="1"/>
          </p:cNvSpPr>
          <p:nvPr>
            <p:ph type="ftr" sz="quarter" idx="3"/>
          </p:nvPr>
        </p:nvSpPr>
        <p:spPr bwMode="auto">
          <a:xfrm>
            <a:off x="3124200" y="64008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defRPr>
            </a:lvl1pPr>
          </a:lstStyle>
          <a:p>
            <a:pPr>
              <a:defRPr/>
            </a:pPr>
            <a:endParaRPr lang="en-US"/>
          </a:p>
        </p:txBody>
      </p:sp>
      <p:sp>
        <p:nvSpPr>
          <p:cNvPr id="1127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atin typeface="Arial" charset="0"/>
                <a:ea typeface="+mn-ea"/>
              </a:defRPr>
            </a:lvl1pPr>
          </a:lstStyle>
          <a:p>
            <a:pPr>
              <a:defRPr/>
            </a:pPr>
            <a:fld id="{5501DAAE-DE2D-454E-9B95-103377011278}" type="slidenum">
              <a:rPr lang="en-US"/>
              <a:pPr>
                <a:defRPr/>
              </a:pPr>
              <a:t>‹#›</a:t>
            </a:fld>
            <a:endParaRPr lang="en-US"/>
          </a:p>
        </p:txBody>
      </p:sp>
      <p:pic>
        <p:nvPicPr>
          <p:cNvPr id="1031" name="Picture 7" descr="WhiteLogoBlueHands"/>
          <p:cNvPicPr>
            <a:picLocks noChangeAspect="1" noChangeArrowheads="1"/>
          </p:cNvPicPr>
          <p:nvPr/>
        </p:nvPicPr>
        <p:blipFill>
          <a:blip r:embed="rId13"/>
          <a:srcRect/>
          <a:stretch>
            <a:fillRect/>
          </a:stretch>
        </p:blipFill>
        <p:spPr bwMode="auto">
          <a:xfrm>
            <a:off x="0" y="0"/>
            <a:ext cx="9144000" cy="1143000"/>
          </a:xfrm>
          <a:prstGeom prst="rect">
            <a:avLst/>
          </a:prstGeom>
          <a:noFill/>
          <a:ln w="9525">
            <a:noFill/>
            <a:miter lim="800000"/>
            <a:headEnd/>
            <a:tailEnd/>
          </a:ln>
        </p:spPr>
      </p:pic>
      <p:sp>
        <p:nvSpPr>
          <p:cNvPr id="1032" name="Rectangle 8"/>
          <p:cNvSpPr>
            <a:spLocks noGrp="1" noChangeArrowheads="1"/>
          </p:cNvSpPr>
          <p:nvPr>
            <p:ph type="title"/>
          </p:nvPr>
        </p:nvSpPr>
        <p:spPr bwMode="auto">
          <a:xfrm>
            <a:off x="76200" y="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91"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ransition advClick="0"/>
  <p:txStyles>
    <p:titleStyle>
      <a:lvl1pPr algn="l" rtl="0" eaLnBrk="0" fontAlgn="base" hangingPunct="0">
        <a:spcBef>
          <a:spcPct val="0"/>
        </a:spcBef>
        <a:spcAft>
          <a:spcPct val="0"/>
        </a:spcAft>
        <a:defRPr sz="4400">
          <a:solidFill>
            <a:schemeClr val="bg1"/>
          </a:solidFill>
          <a:latin typeface="+mj-lt"/>
          <a:ea typeface="+mj-ea"/>
          <a:cs typeface="+mj-cs"/>
        </a:defRPr>
      </a:lvl1pPr>
      <a:lvl2pPr algn="l" rtl="0" eaLnBrk="0" fontAlgn="base" hangingPunct="0">
        <a:spcBef>
          <a:spcPct val="0"/>
        </a:spcBef>
        <a:spcAft>
          <a:spcPct val="0"/>
        </a:spcAft>
        <a:defRPr sz="4400">
          <a:solidFill>
            <a:schemeClr val="bg1"/>
          </a:solidFill>
          <a:latin typeface="DemocraticaBold" pitchFamily="18" charset="0"/>
          <a:ea typeface="ＭＳ Ｐゴシック" charset="-128"/>
        </a:defRPr>
      </a:lvl2pPr>
      <a:lvl3pPr algn="l" rtl="0" eaLnBrk="0" fontAlgn="base" hangingPunct="0">
        <a:spcBef>
          <a:spcPct val="0"/>
        </a:spcBef>
        <a:spcAft>
          <a:spcPct val="0"/>
        </a:spcAft>
        <a:defRPr sz="4400">
          <a:solidFill>
            <a:schemeClr val="bg1"/>
          </a:solidFill>
          <a:latin typeface="DemocraticaBold" pitchFamily="18" charset="0"/>
          <a:ea typeface="ＭＳ Ｐゴシック" charset="-128"/>
        </a:defRPr>
      </a:lvl3pPr>
      <a:lvl4pPr algn="l" rtl="0" eaLnBrk="0" fontAlgn="base" hangingPunct="0">
        <a:spcBef>
          <a:spcPct val="0"/>
        </a:spcBef>
        <a:spcAft>
          <a:spcPct val="0"/>
        </a:spcAft>
        <a:defRPr sz="4400">
          <a:solidFill>
            <a:schemeClr val="bg1"/>
          </a:solidFill>
          <a:latin typeface="DemocraticaBold" pitchFamily="18" charset="0"/>
          <a:ea typeface="ＭＳ Ｐゴシック" charset="-128"/>
        </a:defRPr>
      </a:lvl4pPr>
      <a:lvl5pPr algn="l" rtl="0" eaLnBrk="0" fontAlgn="base" hangingPunct="0">
        <a:spcBef>
          <a:spcPct val="0"/>
        </a:spcBef>
        <a:spcAft>
          <a:spcPct val="0"/>
        </a:spcAft>
        <a:defRPr sz="4400">
          <a:solidFill>
            <a:schemeClr val="bg1"/>
          </a:solidFill>
          <a:latin typeface="DemocraticaBold" pitchFamily="18" charset="0"/>
          <a:ea typeface="ＭＳ Ｐゴシック" charset="-128"/>
        </a:defRPr>
      </a:lvl5pPr>
      <a:lvl6pPr marL="457200" algn="l" rtl="0" fontAlgn="base">
        <a:spcBef>
          <a:spcPct val="0"/>
        </a:spcBef>
        <a:spcAft>
          <a:spcPct val="0"/>
        </a:spcAft>
        <a:defRPr sz="4400">
          <a:solidFill>
            <a:schemeClr val="bg1"/>
          </a:solidFill>
          <a:latin typeface="DemocraticaBold" pitchFamily="18" charset="0"/>
          <a:ea typeface="ＭＳ Ｐゴシック" charset="-128"/>
        </a:defRPr>
      </a:lvl6pPr>
      <a:lvl7pPr marL="914400" algn="l" rtl="0" fontAlgn="base">
        <a:spcBef>
          <a:spcPct val="0"/>
        </a:spcBef>
        <a:spcAft>
          <a:spcPct val="0"/>
        </a:spcAft>
        <a:defRPr sz="4400">
          <a:solidFill>
            <a:schemeClr val="bg1"/>
          </a:solidFill>
          <a:latin typeface="DemocraticaBold" pitchFamily="18" charset="0"/>
          <a:ea typeface="ＭＳ Ｐゴシック" charset="-128"/>
        </a:defRPr>
      </a:lvl7pPr>
      <a:lvl8pPr marL="1371600" algn="l" rtl="0" fontAlgn="base">
        <a:spcBef>
          <a:spcPct val="0"/>
        </a:spcBef>
        <a:spcAft>
          <a:spcPct val="0"/>
        </a:spcAft>
        <a:defRPr sz="4400">
          <a:solidFill>
            <a:schemeClr val="bg1"/>
          </a:solidFill>
          <a:latin typeface="DemocraticaBold" pitchFamily="18" charset="0"/>
          <a:ea typeface="ＭＳ Ｐゴシック" charset="-128"/>
        </a:defRPr>
      </a:lvl8pPr>
      <a:lvl9pPr marL="1828800" algn="l" rtl="0" fontAlgn="base">
        <a:spcBef>
          <a:spcPct val="0"/>
        </a:spcBef>
        <a:spcAft>
          <a:spcPct val="0"/>
        </a:spcAft>
        <a:defRPr sz="4400">
          <a:solidFill>
            <a:schemeClr val="bg1"/>
          </a:solidFill>
          <a:latin typeface="DemocraticaBold" pitchFamily="18" charset="0"/>
          <a:ea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pPr>
            <a:fld id="{006B4D0D-6014-44E1-8357-7D0B44E8683E}" type="slidenum">
              <a:rPr lang="en-US" kern="1200">
                <a:solidFill>
                  <a:srgbClr val="000000"/>
                </a:solidFill>
                <a:latin typeface="Arial" pitchFamily="34" charset="0"/>
                <a:ea typeface="+mn-ea"/>
                <a:cs typeface="+mn-cs"/>
              </a:rPr>
              <a:pPr rtl="0" fontAlgn="base">
                <a:spcBef>
                  <a:spcPct val="0"/>
                </a:spcBef>
                <a:spcAft>
                  <a:spcPct val="0"/>
                </a:spcAft>
              </a:pPr>
              <a:t>‹#›</a:t>
            </a:fld>
            <a:endParaRPr lang="en-US" kern="1200">
              <a:solidFill>
                <a:srgbClr val="000000"/>
              </a:solidFill>
              <a:latin typeface="Arial"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Klynch@clarkson.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princetonreview.com/home.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smtClean="0"/>
              <a:t>Process Review:</a:t>
            </a:r>
            <a:r>
              <a:rPr lang="en-US" dirty="0" smtClean="0"/>
              <a:t/>
            </a:r>
            <a:br>
              <a:rPr lang="en-US" dirty="0" smtClean="0"/>
            </a:br>
            <a:r>
              <a:rPr lang="en-US" sz="3200" dirty="0" smtClean="0"/>
              <a:t>Helping Others Help Themselves</a:t>
            </a:r>
            <a:endParaRPr lang="en-US" dirty="0" smtClean="0"/>
          </a:p>
        </p:txBody>
      </p:sp>
      <p:sp>
        <p:nvSpPr>
          <p:cNvPr id="3075" name="Rectangle 3"/>
          <p:cNvSpPr>
            <a:spLocks noGrp="1" noChangeArrowheads="1"/>
          </p:cNvSpPr>
          <p:nvPr>
            <p:ph type="subTitle" idx="1"/>
          </p:nvPr>
        </p:nvSpPr>
        <p:spPr>
          <a:xfrm>
            <a:off x="2209800" y="3657600"/>
            <a:ext cx="6400800" cy="1447800"/>
          </a:xfrm>
        </p:spPr>
        <p:txBody>
          <a:bodyPr/>
          <a:lstStyle/>
          <a:p>
            <a:pPr algn="r" eaLnBrk="1" hangingPunct="1"/>
            <a:r>
              <a:rPr lang="en-US" dirty="0" smtClean="0"/>
              <a:t>Kevin Lynch</a:t>
            </a:r>
          </a:p>
          <a:p>
            <a:pPr algn="r" eaLnBrk="1" hangingPunct="1"/>
            <a:r>
              <a:rPr lang="en-US" dirty="0" smtClean="0"/>
              <a:t>CIO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a:t>
            </a:r>
            <a:endParaRPr lang="en-US" dirty="0"/>
          </a:p>
        </p:txBody>
      </p:sp>
      <p:sp>
        <p:nvSpPr>
          <p:cNvPr id="3" name="Content Placeholder 2"/>
          <p:cNvSpPr>
            <a:spLocks noGrp="1"/>
          </p:cNvSpPr>
          <p:nvPr>
            <p:ph idx="1"/>
          </p:nvPr>
        </p:nvSpPr>
        <p:spPr/>
        <p:txBody>
          <a:bodyPr/>
          <a:lstStyle/>
          <a:p>
            <a:r>
              <a:rPr lang="en-US" sz="2800" dirty="0" smtClean="0"/>
              <a:t>Create an environment of openness and creativity</a:t>
            </a:r>
          </a:p>
          <a:p>
            <a:r>
              <a:rPr lang="en-US" sz="2800" dirty="0" smtClean="0"/>
              <a:t>Introduce everyone and include years of service</a:t>
            </a:r>
          </a:p>
          <a:p>
            <a:pPr lvl="1"/>
            <a:r>
              <a:rPr lang="en-US" sz="2400" dirty="0" smtClean="0"/>
              <a:t>Re-enforce they know their business</a:t>
            </a:r>
          </a:p>
          <a:p>
            <a:r>
              <a:rPr lang="en-US" sz="2800" dirty="0" smtClean="0"/>
              <a:t>Remind what is going well  - if needed break into small groups, then report out to entire area</a:t>
            </a:r>
          </a:p>
          <a:p>
            <a:pPr lvl="1"/>
            <a:r>
              <a:rPr lang="en-US" sz="2400" dirty="0" smtClean="0"/>
              <a:t>Why do students want go to XXXXX?</a:t>
            </a:r>
          </a:p>
          <a:p>
            <a:pPr lvl="1"/>
            <a:r>
              <a:rPr lang="en-US" sz="2400" dirty="0" smtClean="0"/>
              <a:t>What are your strengths?</a:t>
            </a:r>
          </a:p>
          <a:p>
            <a:pPr lvl="1"/>
            <a:r>
              <a:rPr lang="en-US" sz="2400" dirty="0" smtClean="0"/>
              <a:t>What obstacles are you facing?</a:t>
            </a:r>
          </a:p>
          <a:p>
            <a:pPr lvl="1"/>
            <a:r>
              <a:rPr lang="en-US" sz="2400" dirty="0" smtClean="0"/>
              <a:t>Blue sky – what would you like to do – no constraints</a:t>
            </a:r>
          </a:p>
          <a:p>
            <a:pPr lvl="1"/>
            <a:r>
              <a:rPr lang="en-US" sz="2400" dirty="0" smtClean="0"/>
              <a:t>What would a “world class” organization do?</a:t>
            </a:r>
          </a:p>
          <a:p>
            <a:pPr lvl="1"/>
            <a:endParaRPr lang="en-US" sz="2400" dirty="0" smtClean="0"/>
          </a:p>
          <a:p>
            <a:endParaRPr lang="en-US" dirty="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a:t>
            </a:r>
            <a:endParaRPr lang="en-US" dirty="0"/>
          </a:p>
        </p:txBody>
      </p:sp>
      <p:sp>
        <p:nvSpPr>
          <p:cNvPr id="3" name="Content Placeholder 2"/>
          <p:cNvSpPr>
            <a:spLocks noGrp="1"/>
          </p:cNvSpPr>
          <p:nvPr>
            <p:ph idx="1"/>
          </p:nvPr>
        </p:nvSpPr>
        <p:spPr/>
        <p:txBody>
          <a:bodyPr/>
          <a:lstStyle/>
          <a:p>
            <a:pPr>
              <a:buNone/>
            </a:pPr>
            <a:r>
              <a:rPr lang="en-US" dirty="0" smtClean="0"/>
              <a:t>Ask participants to detail current process – in detail, then report to entire group</a:t>
            </a:r>
          </a:p>
          <a:p>
            <a:pPr lvl="2"/>
            <a:r>
              <a:rPr lang="en-US" dirty="0" smtClean="0"/>
              <a:t>Shares knowledge</a:t>
            </a:r>
          </a:p>
          <a:p>
            <a:pPr lvl="3"/>
            <a:r>
              <a:rPr lang="en-US" dirty="0" smtClean="0"/>
              <a:t>You’d be amazed what is not known</a:t>
            </a:r>
          </a:p>
          <a:p>
            <a:pPr lvl="3"/>
            <a:r>
              <a:rPr lang="en-US" dirty="0" smtClean="0"/>
              <a:t>You’ll learn a lot</a:t>
            </a:r>
          </a:p>
          <a:p>
            <a:pPr lvl="2"/>
            <a:r>
              <a:rPr lang="en-US" dirty="0" smtClean="0"/>
              <a:t>Identifies weaknesses</a:t>
            </a:r>
          </a:p>
          <a:p>
            <a:pPr lvl="3"/>
            <a:r>
              <a:rPr lang="en-US" dirty="0" smtClean="0"/>
              <a:t>Group finds this out on their own, they don’t need to be told</a:t>
            </a:r>
          </a:p>
          <a:p>
            <a:pPr lvl="2"/>
            <a:r>
              <a:rPr lang="en-US" dirty="0" smtClean="0"/>
              <a:t>Highlights strengths</a:t>
            </a:r>
          </a:p>
          <a:p>
            <a:pPr lvl="3">
              <a:buNone/>
            </a:pPr>
            <a:endParaRPr lang="en-US" dirty="0" smtClean="0"/>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5" name="AutoShape 77"/>
          <p:cNvSpPr>
            <a:spLocks noChangeArrowheads="1"/>
          </p:cNvSpPr>
          <p:nvPr/>
        </p:nvSpPr>
        <p:spPr bwMode="auto">
          <a:xfrm rot="2251968">
            <a:off x="5867400" y="4572000"/>
            <a:ext cx="1595438" cy="187325"/>
          </a:xfrm>
          <a:prstGeom prst="leftArrow">
            <a:avLst>
              <a:gd name="adj1" fmla="val 50000"/>
              <a:gd name="adj2" fmla="val 212924"/>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6" name="AutoShape 58"/>
          <p:cNvSpPr>
            <a:spLocks noChangeArrowheads="1"/>
          </p:cNvSpPr>
          <p:nvPr/>
        </p:nvSpPr>
        <p:spPr bwMode="auto">
          <a:xfrm rot="-2445190">
            <a:off x="5902325" y="1185863"/>
            <a:ext cx="1447800" cy="187325"/>
          </a:xfrm>
          <a:prstGeom prst="leftArrow">
            <a:avLst>
              <a:gd name="adj1" fmla="val 50000"/>
              <a:gd name="adj2" fmla="val 193220"/>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0" name="AutoShape 52"/>
          <p:cNvSpPr>
            <a:spLocks noChangeArrowheads="1"/>
          </p:cNvSpPr>
          <p:nvPr/>
        </p:nvSpPr>
        <p:spPr bwMode="auto">
          <a:xfrm rot="-2445190">
            <a:off x="6121400" y="1868488"/>
            <a:ext cx="1112838" cy="187325"/>
          </a:xfrm>
          <a:prstGeom prst="leftArrow">
            <a:avLst>
              <a:gd name="adj1" fmla="val 50000"/>
              <a:gd name="adj2" fmla="val 148517"/>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1" name="AutoShape 53"/>
          <p:cNvSpPr>
            <a:spLocks noChangeArrowheads="1"/>
          </p:cNvSpPr>
          <p:nvPr/>
        </p:nvSpPr>
        <p:spPr bwMode="auto">
          <a:xfrm rot="-2207881">
            <a:off x="6197600" y="2514600"/>
            <a:ext cx="1036638" cy="187325"/>
          </a:xfrm>
          <a:prstGeom prst="leftArrow">
            <a:avLst>
              <a:gd name="adj1" fmla="val 50000"/>
              <a:gd name="adj2" fmla="val 138348"/>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99" name="AutoShape 51"/>
          <p:cNvSpPr>
            <a:spLocks noChangeArrowheads="1"/>
          </p:cNvSpPr>
          <p:nvPr/>
        </p:nvSpPr>
        <p:spPr bwMode="auto">
          <a:xfrm rot="2140584">
            <a:off x="6156325" y="3778250"/>
            <a:ext cx="1303338" cy="187325"/>
          </a:xfrm>
          <a:prstGeom prst="leftArrow">
            <a:avLst>
              <a:gd name="adj1" fmla="val 50000"/>
              <a:gd name="adj2" fmla="val 173941"/>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7" name="Text Box 29"/>
          <p:cNvSpPr txBox="1">
            <a:spLocks noChangeArrowheads="1"/>
          </p:cNvSpPr>
          <p:nvPr/>
        </p:nvSpPr>
        <p:spPr bwMode="auto">
          <a:xfrm>
            <a:off x="228600" y="4724400"/>
            <a:ext cx="1981200" cy="2027238"/>
          </a:xfrm>
          <a:prstGeom prst="rect">
            <a:avLst/>
          </a:prstGeom>
          <a:solidFill>
            <a:srgbClr val="FFFF99"/>
          </a:solidFill>
          <a:ln w="9525">
            <a:solidFill>
              <a:schemeClr val="tx1"/>
            </a:solidFill>
            <a:miter lim="800000"/>
            <a:headEnd/>
            <a:tailEnd/>
          </a:ln>
          <a:effectLst/>
        </p:spPr>
        <p:txBody>
          <a:bodyPr>
            <a:spAutoFit/>
          </a:bodyPr>
          <a:lstStyle/>
          <a:p>
            <a:pPr algn="ctr" rtl="0" fontAlgn="base">
              <a:spcBef>
                <a:spcPct val="50000"/>
              </a:spcBef>
              <a:spcAft>
                <a:spcPct val="0"/>
              </a:spcAft>
            </a:pPr>
            <a:r>
              <a:rPr lang="en-US" kern="1200">
                <a:solidFill>
                  <a:srgbClr val="000000"/>
                </a:solidFill>
                <a:latin typeface="Arial" pitchFamily="34" charset="0"/>
                <a:ea typeface="+mn-ea"/>
                <a:cs typeface="+mn-cs"/>
              </a:rPr>
              <a:t>Data Map Key</a:t>
            </a:r>
          </a:p>
          <a:p>
            <a:pPr algn="ctr" rtl="0" fontAlgn="base">
              <a:spcBef>
                <a:spcPct val="50000"/>
              </a:spcBef>
              <a:spcAft>
                <a:spcPct val="0"/>
              </a:spcAft>
            </a:pPr>
            <a:endParaRPr lang="en-US" kern="1200">
              <a:solidFill>
                <a:srgbClr val="000000"/>
              </a:solidFill>
              <a:latin typeface="Arial" pitchFamily="34" charset="0"/>
              <a:ea typeface="+mn-ea"/>
              <a:cs typeface="+mn-cs"/>
            </a:endParaRPr>
          </a:p>
          <a:p>
            <a:pPr algn="ctr" rtl="0" fontAlgn="base">
              <a:spcBef>
                <a:spcPct val="50000"/>
              </a:spcBef>
              <a:spcAft>
                <a:spcPct val="0"/>
              </a:spcAft>
            </a:pPr>
            <a:endParaRPr lang="en-US" kern="1200">
              <a:solidFill>
                <a:srgbClr val="000000"/>
              </a:solidFill>
              <a:latin typeface="Arial" pitchFamily="34" charset="0"/>
              <a:ea typeface="+mn-ea"/>
              <a:cs typeface="+mn-cs"/>
            </a:endParaRPr>
          </a:p>
          <a:p>
            <a:pPr algn="ctr" rtl="0" fontAlgn="base">
              <a:spcBef>
                <a:spcPct val="50000"/>
              </a:spcBef>
              <a:spcAft>
                <a:spcPct val="0"/>
              </a:spcAft>
            </a:pPr>
            <a:endParaRPr lang="en-US" kern="1200">
              <a:solidFill>
                <a:srgbClr val="000000"/>
              </a:solidFill>
              <a:latin typeface="Arial" pitchFamily="34" charset="0"/>
              <a:ea typeface="+mn-ea"/>
              <a:cs typeface="+mn-cs"/>
            </a:endParaRPr>
          </a:p>
          <a:p>
            <a:pPr algn="ctr" rtl="0" fontAlgn="base">
              <a:spcBef>
                <a:spcPct val="50000"/>
              </a:spcBef>
              <a:spcAft>
                <a:spcPct val="0"/>
              </a:spcAft>
            </a:pPr>
            <a:endParaRPr lang="en-US" kern="1200">
              <a:solidFill>
                <a:srgbClr val="000000"/>
              </a:solidFill>
              <a:latin typeface="Arial" pitchFamily="34" charset="0"/>
              <a:ea typeface="+mn-ea"/>
              <a:cs typeface="+mn-cs"/>
            </a:endParaRPr>
          </a:p>
        </p:txBody>
      </p:sp>
      <p:sp>
        <p:nvSpPr>
          <p:cNvPr id="2053" name="Rectangle 5"/>
          <p:cNvSpPr>
            <a:spLocks noChangeArrowheads="1"/>
          </p:cNvSpPr>
          <p:nvPr/>
        </p:nvSpPr>
        <p:spPr bwMode="auto">
          <a:xfrm>
            <a:off x="304800" y="12192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Applications</a:t>
            </a:r>
          </a:p>
        </p:txBody>
      </p:sp>
      <p:sp>
        <p:nvSpPr>
          <p:cNvPr id="2058" name="Rectangle 10"/>
          <p:cNvSpPr>
            <a:spLocks noChangeArrowheads="1"/>
          </p:cNvSpPr>
          <p:nvPr/>
        </p:nvSpPr>
        <p:spPr bwMode="auto">
          <a:xfrm>
            <a:off x="2362200" y="2438400"/>
            <a:ext cx="1371600" cy="685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kern="1200">
                <a:solidFill>
                  <a:srgbClr val="000000"/>
                </a:solidFill>
                <a:latin typeface="Arial" pitchFamily="34" charset="0"/>
                <a:ea typeface="+mn-ea"/>
                <a:cs typeface="+mn-cs"/>
              </a:rPr>
              <a:t>Admissions</a:t>
            </a:r>
          </a:p>
        </p:txBody>
      </p:sp>
      <p:grpSp>
        <p:nvGrpSpPr>
          <p:cNvPr id="2" name="Group 13"/>
          <p:cNvGrpSpPr>
            <a:grpSpLocks/>
          </p:cNvGrpSpPr>
          <p:nvPr/>
        </p:nvGrpSpPr>
        <p:grpSpPr bwMode="auto">
          <a:xfrm>
            <a:off x="4876800" y="1752600"/>
            <a:ext cx="1066800" cy="2133600"/>
            <a:chOff x="3072" y="1440"/>
            <a:chExt cx="672" cy="1344"/>
          </a:xfrm>
        </p:grpSpPr>
        <p:sp>
          <p:nvSpPr>
            <p:cNvPr id="2059" name="Rectangle 11"/>
            <p:cNvSpPr>
              <a:spLocks noChangeArrowheads="1"/>
            </p:cNvSpPr>
            <p:nvPr/>
          </p:nvSpPr>
          <p:spPr bwMode="auto">
            <a:xfrm>
              <a:off x="3072" y="1440"/>
              <a:ext cx="672" cy="672"/>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kern="1200">
                  <a:solidFill>
                    <a:srgbClr val="000000"/>
                  </a:solidFill>
                  <a:latin typeface="Arial" pitchFamily="34" charset="0"/>
                  <a:ea typeface="+mn-ea"/>
                  <a:cs typeface="+mn-cs"/>
                </a:rPr>
                <a:t>Student </a:t>
              </a:r>
            </a:p>
            <a:p>
              <a:pPr algn="ctr" rtl="0" fontAlgn="base">
                <a:spcBef>
                  <a:spcPct val="0"/>
                </a:spcBef>
                <a:spcAft>
                  <a:spcPct val="0"/>
                </a:spcAft>
              </a:pPr>
              <a:r>
                <a:rPr lang="en-US" kern="1200">
                  <a:solidFill>
                    <a:srgbClr val="000000"/>
                  </a:solidFill>
                  <a:latin typeface="Arial" pitchFamily="34" charset="0"/>
                  <a:ea typeface="+mn-ea"/>
                  <a:cs typeface="+mn-cs"/>
                </a:rPr>
                <a:t>Accounts</a:t>
              </a:r>
            </a:p>
          </p:txBody>
        </p:sp>
        <p:sp>
          <p:nvSpPr>
            <p:cNvPr id="2060" name="Rectangle 12"/>
            <p:cNvSpPr>
              <a:spLocks noChangeArrowheads="1"/>
            </p:cNvSpPr>
            <p:nvPr/>
          </p:nvSpPr>
          <p:spPr bwMode="auto">
            <a:xfrm>
              <a:off x="3072" y="2112"/>
              <a:ext cx="672" cy="672"/>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kern="1200">
                  <a:solidFill>
                    <a:srgbClr val="000000"/>
                  </a:solidFill>
                  <a:latin typeface="Arial" pitchFamily="34" charset="0"/>
                  <a:ea typeface="+mn-ea"/>
                  <a:cs typeface="+mn-cs"/>
                </a:rPr>
                <a:t>Student </a:t>
              </a:r>
            </a:p>
            <a:p>
              <a:pPr algn="ctr" rtl="0" fontAlgn="base">
                <a:spcBef>
                  <a:spcPct val="0"/>
                </a:spcBef>
                <a:spcAft>
                  <a:spcPct val="0"/>
                </a:spcAft>
              </a:pPr>
              <a:r>
                <a:rPr lang="en-US" kern="1200">
                  <a:solidFill>
                    <a:srgbClr val="000000"/>
                  </a:solidFill>
                  <a:latin typeface="Arial" pitchFamily="34" charset="0"/>
                  <a:ea typeface="+mn-ea"/>
                  <a:cs typeface="+mn-cs"/>
                </a:rPr>
                <a:t>Records</a:t>
              </a:r>
            </a:p>
          </p:txBody>
        </p:sp>
      </p:grpSp>
      <p:sp>
        <p:nvSpPr>
          <p:cNvPr id="2062" name="Rectangle 14"/>
          <p:cNvSpPr>
            <a:spLocks noChangeArrowheads="1"/>
          </p:cNvSpPr>
          <p:nvPr/>
        </p:nvSpPr>
        <p:spPr bwMode="auto">
          <a:xfrm>
            <a:off x="4876800" y="5181600"/>
            <a:ext cx="1066800" cy="6096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Institutional </a:t>
            </a:r>
          </a:p>
          <a:p>
            <a:pPr algn="ctr" rtl="0" fontAlgn="base">
              <a:spcBef>
                <a:spcPct val="0"/>
              </a:spcBef>
              <a:spcAft>
                <a:spcPct val="0"/>
              </a:spcAft>
            </a:pPr>
            <a:r>
              <a:rPr lang="en-US" sz="1200" kern="1200">
                <a:solidFill>
                  <a:srgbClr val="000000"/>
                </a:solidFill>
                <a:latin typeface="Arial" pitchFamily="34" charset="0"/>
                <a:ea typeface="+mn-ea"/>
                <a:cs typeface="+mn-cs"/>
              </a:rPr>
              <a:t>Advancement</a:t>
            </a:r>
          </a:p>
        </p:txBody>
      </p:sp>
      <p:sp>
        <p:nvSpPr>
          <p:cNvPr id="2063" name="Rectangle 15"/>
          <p:cNvSpPr>
            <a:spLocks noChangeArrowheads="1"/>
          </p:cNvSpPr>
          <p:nvPr/>
        </p:nvSpPr>
        <p:spPr bwMode="auto">
          <a:xfrm>
            <a:off x="304800" y="17526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Interviews</a:t>
            </a:r>
          </a:p>
        </p:txBody>
      </p:sp>
      <p:sp>
        <p:nvSpPr>
          <p:cNvPr id="2064" name="Rectangle 16"/>
          <p:cNvSpPr>
            <a:spLocks noChangeArrowheads="1"/>
          </p:cNvSpPr>
          <p:nvPr/>
        </p:nvSpPr>
        <p:spPr bwMode="auto">
          <a:xfrm>
            <a:off x="304800" y="22860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Test Scores</a:t>
            </a:r>
          </a:p>
        </p:txBody>
      </p:sp>
      <p:sp>
        <p:nvSpPr>
          <p:cNvPr id="2065" name="Rectangle 17"/>
          <p:cNvSpPr>
            <a:spLocks noChangeArrowheads="1"/>
          </p:cNvSpPr>
          <p:nvPr/>
        </p:nvSpPr>
        <p:spPr bwMode="auto">
          <a:xfrm>
            <a:off x="304800" y="28194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Web Site</a:t>
            </a:r>
          </a:p>
        </p:txBody>
      </p:sp>
      <p:sp>
        <p:nvSpPr>
          <p:cNvPr id="2066" name="Rectangle 18"/>
          <p:cNvSpPr>
            <a:spLocks noChangeArrowheads="1"/>
          </p:cNvSpPr>
          <p:nvPr/>
        </p:nvSpPr>
        <p:spPr bwMode="auto">
          <a:xfrm>
            <a:off x="304800" y="33528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Phone Calls</a:t>
            </a:r>
          </a:p>
        </p:txBody>
      </p:sp>
      <p:sp>
        <p:nvSpPr>
          <p:cNvPr id="2067" name="Line 19"/>
          <p:cNvSpPr>
            <a:spLocks noChangeShapeType="1"/>
          </p:cNvSpPr>
          <p:nvPr/>
        </p:nvSpPr>
        <p:spPr bwMode="auto">
          <a:xfrm flipV="1">
            <a:off x="1295400" y="2971800"/>
            <a:ext cx="762000" cy="5334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68" name="Line 20"/>
          <p:cNvSpPr>
            <a:spLocks noChangeShapeType="1"/>
          </p:cNvSpPr>
          <p:nvPr/>
        </p:nvSpPr>
        <p:spPr bwMode="auto">
          <a:xfrm flipV="1">
            <a:off x="1295400" y="2819400"/>
            <a:ext cx="762000" cy="1524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69" name="Line 21"/>
          <p:cNvSpPr>
            <a:spLocks noChangeShapeType="1"/>
          </p:cNvSpPr>
          <p:nvPr/>
        </p:nvSpPr>
        <p:spPr bwMode="auto">
          <a:xfrm>
            <a:off x="1295400" y="2438400"/>
            <a:ext cx="762000" cy="30480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1" name="Line 23"/>
          <p:cNvSpPr>
            <a:spLocks noChangeShapeType="1"/>
          </p:cNvSpPr>
          <p:nvPr/>
        </p:nvSpPr>
        <p:spPr bwMode="auto">
          <a:xfrm>
            <a:off x="1295400" y="1905000"/>
            <a:ext cx="838200" cy="7620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2" name="Line 24"/>
          <p:cNvSpPr>
            <a:spLocks noChangeShapeType="1"/>
          </p:cNvSpPr>
          <p:nvPr/>
        </p:nvSpPr>
        <p:spPr bwMode="auto">
          <a:xfrm>
            <a:off x="1295400" y="1371600"/>
            <a:ext cx="914400" cy="12192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3" name="Line 25"/>
          <p:cNvSpPr>
            <a:spLocks noChangeShapeType="1"/>
          </p:cNvSpPr>
          <p:nvPr/>
        </p:nvSpPr>
        <p:spPr bwMode="auto">
          <a:xfrm>
            <a:off x="4038600" y="2819400"/>
            <a:ext cx="838200" cy="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4" name="Line 26"/>
          <p:cNvSpPr>
            <a:spLocks noChangeShapeType="1"/>
          </p:cNvSpPr>
          <p:nvPr/>
        </p:nvSpPr>
        <p:spPr bwMode="auto">
          <a:xfrm>
            <a:off x="4038600" y="3048000"/>
            <a:ext cx="838200" cy="1524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5" name="Line 27"/>
          <p:cNvSpPr>
            <a:spLocks noChangeShapeType="1"/>
          </p:cNvSpPr>
          <p:nvPr/>
        </p:nvSpPr>
        <p:spPr bwMode="auto">
          <a:xfrm>
            <a:off x="5410200" y="3886200"/>
            <a:ext cx="0" cy="129540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8" name="Line 30"/>
          <p:cNvSpPr>
            <a:spLocks noChangeShapeType="1"/>
          </p:cNvSpPr>
          <p:nvPr/>
        </p:nvSpPr>
        <p:spPr bwMode="auto">
          <a:xfrm>
            <a:off x="381000" y="5334000"/>
            <a:ext cx="5334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79" name="Text Box 31"/>
          <p:cNvSpPr txBox="1">
            <a:spLocks noChangeArrowheads="1"/>
          </p:cNvSpPr>
          <p:nvPr/>
        </p:nvSpPr>
        <p:spPr bwMode="auto">
          <a:xfrm>
            <a:off x="914400" y="5257800"/>
            <a:ext cx="1020763"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Manual Data Input</a:t>
            </a:r>
          </a:p>
        </p:txBody>
      </p:sp>
      <p:sp>
        <p:nvSpPr>
          <p:cNvPr id="2080" name="Line 32"/>
          <p:cNvSpPr>
            <a:spLocks noChangeShapeType="1"/>
          </p:cNvSpPr>
          <p:nvPr/>
        </p:nvSpPr>
        <p:spPr bwMode="auto">
          <a:xfrm>
            <a:off x="381000" y="5562600"/>
            <a:ext cx="533400" cy="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81" name="Text Box 33"/>
          <p:cNvSpPr txBox="1">
            <a:spLocks noChangeArrowheads="1"/>
          </p:cNvSpPr>
          <p:nvPr/>
        </p:nvSpPr>
        <p:spPr bwMode="auto">
          <a:xfrm>
            <a:off x="914400" y="5486400"/>
            <a:ext cx="1139825"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Automatic Data Input</a:t>
            </a:r>
          </a:p>
        </p:txBody>
      </p:sp>
      <p:sp>
        <p:nvSpPr>
          <p:cNvPr id="2085" name="Rectangle 37"/>
          <p:cNvSpPr>
            <a:spLocks noChangeArrowheads="1"/>
          </p:cNvSpPr>
          <p:nvPr/>
        </p:nvSpPr>
        <p:spPr bwMode="auto">
          <a:xfrm>
            <a:off x="3352800" y="685800"/>
            <a:ext cx="1066800" cy="6096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kern="1200">
                <a:solidFill>
                  <a:srgbClr val="000000"/>
                </a:solidFill>
                <a:latin typeface="Arial" pitchFamily="34" charset="0"/>
                <a:ea typeface="+mn-ea"/>
                <a:cs typeface="+mn-cs"/>
              </a:rPr>
              <a:t>Financial</a:t>
            </a:r>
          </a:p>
          <a:p>
            <a:pPr algn="ctr" rtl="0" fontAlgn="base">
              <a:spcBef>
                <a:spcPct val="0"/>
              </a:spcBef>
              <a:spcAft>
                <a:spcPct val="0"/>
              </a:spcAft>
            </a:pPr>
            <a:r>
              <a:rPr lang="en-US" kern="1200">
                <a:solidFill>
                  <a:srgbClr val="000000"/>
                </a:solidFill>
                <a:latin typeface="Arial" pitchFamily="34" charset="0"/>
                <a:ea typeface="+mn-ea"/>
                <a:cs typeface="+mn-cs"/>
              </a:rPr>
              <a:t> Aid</a:t>
            </a:r>
          </a:p>
        </p:txBody>
      </p:sp>
      <p:sp>
        <p:nvSpPr>
          <p:cNvPr id="2086" name="Line 38"/>
          <p:cNvSpPr>
            <a:spLocks noChangeShapeType="1"/>
          </p:cNvSpPr>
          <p:nvPr/>
        </p:nvSpPr>
        <p:spPr bwMode="auto">
          <a:xfrm flipV="1">
            <a:off x="3048000" y="1676400"/>
            <a:ext cx="762000" cy="53340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87" name="Line 39"/>
          <p:cNvSpPr>
            <a:spLocks noChangeShapeType="1"/>
          </p:cNvSpPr>
          <p:nvPr/>
        </p:nvSpPr>
        <p:spPr bwMode="auto">
          <a:xfrm>
            <a:off x="4648200" y="1066800"/>
            <a:ext cx="762000" cy="685800"/>
          </a:xfrm>
          <a:prstGeom prst="line">
            <a:avLst/>
          </a:prstGeom>
          <a:noFill/>
          <a:ln w="9525">
            <a:solidFill>
              <a:schemeClr val="tx1"/>
            </a:solidFill>
            <a:prstDash val="dash"/>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88" name="Rectangle 40"/>
          <p:cNvSpPr>
            <a:spLocks noChangeArrowheads="1"/>
          </p:cNvSpPr>
          <p:nvPr/>
        </p:nvSpPr>
        <p:spPr bwMode="auto">
          <a:xfrm>
            <a:off x="2133600" y="685800"/>
            <a:ext cx="609600" cy="5334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College</a:t>
            </a:r>
          </a:p>
          <a:p>
            <a:pPr algn="ctr" rtl="0" fontAlgn="base">
              <a:spcBef>
                <a:spcPct val="0"/>
              </a:spcBef>
              <a:spcAft>
                <a:spcPct val="0"/>
              </a:spcAft>
            </a:pPr>
            <a:r>
              <a:rPr lang="en-US" sz="1200" kern="1200">
                <a:solidFill>
                  <a:srgbClr val="000000"/>
                </a:solidFill>
                <a:latin typeface="Arial" pitchFamily="34" charset="0"/>
                <a:ea typeface="+mn-ea"/>
                <a:cs typeface="+mn-cs"/>
              </a:rPr>
              <a:t>Board</a:t>
            </a:r>
          </a:p>
        </p:txBody>
      </p:sp>
      <p:sp>
        <p:nvSpPr>
          <p:cNvPr id="2089" name="Line 41"/>
          <p:cNvSpPr>
            <a:spLocks noChangeShapeType="1"/>
          </p:cNvSpPr>
          <p:nvPr/>
        </p:nvSpPr>
        <p:spPr bwMode="auto">
          <a:xfrm>
            <a:off x="2743200" y="990600"/>
            <a:ext cx="381000" cy="0"/>
          </a:xfrm>
          <a:prstGeom prst="line">
            <a:avLst/>
          </a:prstGeom>
          <a:noFill/>
          <a:ln w="9525">
            <a:solidFill>
              <a:schemeClr val="tx1"/>
            </a:solidFill>
            <a:prstDash val="dash"/>
            <a:round/>
            <a:headEnd type="triangle" w="med" len="me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90" name="Rectangle 42"/>
          <p:cNvSpPr>
            <a:spLocks noChangeArrowheads="1"/>
          </p:cNvSpPr>
          <p:nvPr/>
        </p:nvSpPr>
        <p:spPr bwMode="auto">
          <a:xfrm>
            <a:off x="5562600" y="152400"/>
            <a:ext cx="838200" cy="3810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800" kern="1200">
                <a:solidFill>
                  <a:srgbClr val="000000"/>
                </a:solidFill>
                <a:latin typeface="Arial" pitchFamily="34" charset="0"/>
                <a:ea typeface="+mn-ea"/>
                <a:cs typeface="+mn-cs"/>
              </a:rPr>
              <a:t>Updates via </a:t>
            </a:r>
          </a:p>
          <a:p>
            <a:pPr algn="ctr" rtl="0" fontAlgn="base">
              <a:spcBef>
                <a:spcPct val="0"/>
              </a:spcBef>
              <a:spcAft>
                <a:spcPct val="0"/>
              </a:spcAft>
            </a:pPr>
            <a:r>
              <a:rPr lang="en-US" sz="800" kern="1200">
                <a:solidFill>
                  <a:srgbClr val="000000"/>
                </a:solidFill>
                <a:latin typeface="Arial" pitchFamily="34" charset="0"/>
                <a:ea typeface="+mn-ea"/>
                <a:cs typeface="+mn-cs"/>
              </a:rPr>
              <a:t>Phone, email, </a:t>
            </a:r>
          </a:p>
          <a:p>
            <a:pPr algn="ctr" rtl="0" fontAlgn="base">
              <a:spcBef>
                <a:spcPct val="0"/>
              </a:spcBef>
              <a:spcAft>
                <a:spcPct val="0"/>
              </a:spcAft>
            </a:pPr>
            <a:r>
              <a:rPr lang="en-US" sz="800" kern="1200">
                <a:solidFill>
                  <a:srgbClr val="000000"/>
                </a:solidFill>
                <a:latin typeface="Arial" pitchFamily="34" charset="0"/>
                <a:ea typeface="+mn-ea"/>
                <a:cs typeface="+mn-cs"/>
              </a:rPr>
              <a:t>Etc.</a:t>
            </a:r>
          </a:p>
        </p:txBody>
      </p:sp>
      <p:sp>
        <p:nvSpPr>
          <p:cNvPr id="2091" name="Line 43"/>
          <p:cNvSpPr>
            <a:spLocks noChangeShapeType="1"/>
          </p:cNvSpPr>
          <p:nvPr/>
        </p:nvSpPr>
        <p:spPr bwMode="auto">
          <a:xfrm flipH="1">
            <a:off x="5486400" y="533400"/>
            <a:ext cx="533400" cy="12192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092" name="Rectangle 44"/>
          <p:cNvSpPr>
            <a:spLocks noChangeArrowheads="1"/>
          </p:cNvSpPr>
          <p:nvPr/>
        </p:nvSpPr>
        <p:spPr bwMode="auto">
          <a:xfrm>
            <a:off x="7086600" y="609600"/>
            <a:ext cx="914400" cy="4572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Residence</a:t>
            </a:r>
          </a:p>
          <a:p>
            <a:pPr algn="ctr" rtl="0" fontAlgn="base">
              <a:spcBef>
                <a:spcPct val="0"/>
              </a:spcBef>
              <a:spcAft>
                <a:spcPct val="0"/>
              </a:spcAft>
            </a:pPr>
            <a:r>
              <a:rPr lang="en-US" sz="1200" kern="1200">
                <a:solidFill>
                  <a:srgbClr val="000000"/>
                </a:solidFill>
                <a:latin typeface="Arial" pitchFamily="34" charset="0"/>
                <a:ea typeface="+mn-ea"/>
                <a:cs typeface="+mn-cs"/>
              </a:rPr>
              <a:t>Life</a:t>
            </a:r>
          </a:p>
        </p:txBody>
      </p:sp>
      <p:sp>
        <p:nvSpPr>
          <p:cNvPr id="2093" name="Rectangle 45"/>
          <p:cNvSpPr>
            <a:spLocks noChangeArrowheads="1"/>
          </p:cNvSpPr>
          <p:nvPr/>
        </p:nvSpPr>
        <p:spPr bwMode="auto">
          <a:xfrm>
            <a:off x="7086600" y="1371600"/>
            <a:ext cx="914400" cy="4572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Health</a:t>
            </a:r>
          </a:p>
          <a:p>
            <a:pPr algn="ctr" rtl="0" fontAlgn="base">
              <a:spcBef>
                <a:spcPct val="0"/>
              </a:spcBef>
              <a:spcAft>
                <a:spcPct val="0"/>
              </a:spcAft>
            </a:pPr>
            <a:r>
              <a:rPr lang="en-US" sz="1200" kern="1200">
                <a:solidFill>
                  <a:srgbClr val="000000"/>
                </a:solidFill>
                <a:latin typeface="Arial" pitchFamily="34" charset="0"/>
                <a:ea typeface="+mn-ea"/>
                <a:cs typeface="+mn-cs"/>
              </a:rPr>
              <a:t>Center</a:t>
            </a:r>
          </a:p>
        </p:txBody>
      </p:sp>
      <p:sp>
        <p:nvSpPr>
          <p:cNvPr id="2094" name="Rectangle 46"/>
          <p:cNvSpPr>
            <a:spLocks noChangeArrowheads="1"/>
          </p:cNvSpPr>
          <p:nvPr/>
        </p:nvSpPr>
        <p:spPr bwMode="auto">
          <a:xfrm>
            <a:off x="7086600" y="2133600"/>
            <a:ext cx="914400" cy="4572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Campus</a:t>
            </a:r>
          </a:p>
          <a:p>
            <a:pPr algn="ctr" rtl="0" fontAlgn="base">
              <a:spcBef>
                <a:spcPct val="0"/>
              </a:spcBef>
              <a:spcAft>
                <a:spcPct val="0"/>
              </a:spcAft>
            </a:pPr>
            <a:r>
              <a:rPr lang="en-US" sz="1200" kern="1200">
                <a:solidFill>
                  <a:srgbClr val="000000"/>
                </a:solidFill>
                <a:latin typeface="Arial" pitchFamily="34" charset="0"/>
                <a:ea typeface="+mn-ea"/>
                <a:cs typeface="+mn-cs"/>
              </a:rPr>
              <a:t>Safety</a:t>
            </a:r>
          </a:p>
        </p:txBody>
      </p:sp>
      <p:sp>
        <p:nvSpPr>
          <p:cNvPr id="2095" name="Rectangle 47"/>
          <p:cNvSpPr>
            <a:spLocks noChangeArrowheads="1"/>
          </p:cNvSpPr>
          <p:nvPr/>
        </p:nvSpPr>
        <p:spPr bwMode="auto">
          <a:xfrm>
            <a:off x="7239000" y="4191000"/>
            <a:ext cx="914400" cy="4572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200" kern="1200">
                <a:solidFill>
                  <a:srgbClr val="000000"/>
                </a:solidFill>
                <a:latin typeface="Arial" pitchFamily="34" charset="0"/>
                <a:ea typeface="+mn-ea"/>
                <a:cs typeface="+mn-cs"/>
              </a:rPr>
              <a:t>Academic</a:t>
            </a:r>
          </a:p>
          <a:p>
            <a:pPr algn="ctr" rtl="0" fontAlgn="base">
              <a:spcBef>
                <a:spcPct val="0"/>
              </a:spcBef>
              <a:spcAft>
                <a:spcPct val="0"/>
              </a:spcAft>
            </a:pPr>
            <a:r>
              <a:rPr lang="en-US" sz="1200" kern="1200">
                <a:solidFill>
                  <a:srgbClr val="000000"/>
                </a:solidFill>
                <a:latin typeface="Arial" pitchFamily="34" charset="0"/>
                <a:ea typeface="+mn-ea"/>
                <a:cs typeface="+mn-cs"/>
              </a:rPr>
              <a:t>Departments</a:t>
            </a:r>
          </a:p>
        </p:txBody>
      </p:sp>
      <p:sp>
        <p:nvSpPr>
          <p:cNvPr id="2097" name="Text Box 49"/>
          <p:cNvSpPr txBox="1">
            <a:spLocks noChangeArrowheads="1"/>
          </p:cNvSpPr>
          <p:nvPr/>
        </p:nvSpPr>
        <p:spPr bwMode="auto">
          <a:xfrm>
            <a:off x="914400" y="5715000"/>
            <a:ext cx="1055688"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Data Access (view)</a:t>
            </a:r>
          </a:p>
        </p:txBody>
      </p:sp>
      <p:sp>
        <p:nvSpPr>
          <p:cNvPr id="2098" name="AutoShape 50"/>
          <p:cNvSpPr>
            <a:spLocks noChangeArrowheads="1"/>
          </p:cNvSpPr>
          <p:nvPr/>
        </p:nvSpPr>
        <p:spPr bwMode="auto">
          <a:xfrm>
            <a:off x="381000" y="5715000"/>
            <a:ext cx="533400" cy="152400"/>
          </a:xfrm>
          <a:prstGeom prst="rightArrow">
            <a:avLst>
              <a:gd name="adj1" fmla="val 50000"/>
              <a:gd name="adj2" fmla="val 87500"/>
            </a:avLst>
          </a:prstGeom>
          <a:solidFill>
            <a:srgbClr val="00FF00"/>
          </a:solidFill>
          <a:ln w="9525">
            <a:solidFill>
              <a:schemeClr val="tx1"/>
            </a:solidFill>
            <a:miter lim="800000"/>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2" name="Oval 54"/>
          <p:cNvSpPr>
            <a:spLocks noChangeArrowheads="1"/>
          </p:cNvSpPr>
          <p:nvPr/>
        </p:nvSpPr>
        <p:spPr bwMode="auto">
          <a:xfrm>
            <a:off x="4495800" y="1143000"/>
            <a:ext cx="1828800" cy="3505200"/>
          </a:xfrm>
          <a:prstGeom prst="ellipse">
            <a:avLst/>
          </a:prstGeom>
          <a:solidFill>
            <a:srgbClr val="CC99FF">
              <a:alpha val="30000"/>
            </a:srgbClr>
          </a:solidFill>
          <a:ln w="9525">
            <a:solidFill>
              <a:schemeClr val="tx1"/>
            </a:solidFill>
            <a:round/>
            <a:headEnd/>
            <a:tailEnd/>
          </a:ln>
          <a:effectLst/>
        </p:spPr>
        <p:txBody>
          <a:bodyPr wrap="none" anchor="b" anchorCtr="1"/>
          <a:lstStyle/>
          <a:p>
            <a:pPr algn="ctr" rtl="0" fontAlgn="base">
              <a:spcBef>
                <a:spcPct val="0"/>
              </a:spcBef>
              <a:spcAft>
                <a:spcPct val="0"/>
              </a:spcAft>
            </a:pPr>
            <a:endParaRPr lang="en-US" sz="1000" kern="1200">
              <a:solidFill>
                <a:srgbClr val="000000"/>
              </a:solidFill>
              <a:latin typeface="Arial" pitchFamily="34" charset="0"/>
              <a:ea typeface="+mn-ea"/>
              <a:cs typeface="+mn-cs"/>
            </a:endParaRPr>
          </a:p>
          <a:p>
            <a:pPr algn="ctr" rtl="0" fontAlgn="base">
              <a:spcBef>
                <a:spcPct val="0"/>
              </a:spcBef>
              <a:spcAft>
                <a:spcPct val="0"/>
              </a:spcAft>
            </a:pPr>
            <a:endParaRPr lang="en-US" sz="1000" kern="1200">
              <a:solidFill>
                <a:srgbClr val="000000"/>
              </a:solidFill>
              <a:latin typeface="Arial" pitchFamily="34" charset="0"/>
              <a:ea typeface="+mn-ea"/>
              <a:cs typeface="+mn-cs"/>
            </a:endParaRPr>
          </a:p>
          <a:p>
            <a:pPr algn="ctr" rtl="0" fontAlgn="base">
              <a:spcBef>
                <a:spcPct val="0"/>
              </a:spcBef>
              <a:spcAft>
                <a:spcPct val="0"/>
              </a:spcAft>
            </a:pPr>
            <a:endParaRPr lang="en-US" sz="1000" kern="1200">
              <a:solidFill>
                <a:srgbClr val="000000"/>
              </a:solidFill>
              <a:latin typeface="Arial" pitchFamily="34" charset="0"/>
              <a:ea typeface="+mn-ea"/>
              <a:cs typeface="+mn-cs"/>
            </a:endParaRPr>
          </a:p>
          <a:p>
            <a:pPr algn="ctr" rtl="0" fontAlgn="base">
              <a:spcBef>
                <a:spcPct val="0"/>
              </a:spcBef>
              <a:spcAft>
                <a:spcPct val="0"/>
              </a:spcAft>
            </a:pPr>
            <a:endParaRPr lang="en-US" sz="1000" kern="1200">
              <a:solidFill>
                <a:srgbClr val="000000"/>
              </a:solidFill>
              <a:latin typeface="Arial" pitchFamily="34" charset="0"/>
              <a:ea typeface="+mn-ea"/>
              <a:cs typeface="+mn-cs"/>
            </a:endParaRPr>
          </a:p>
          <a:p>
            <a:pPr algn="ctr" rtl="0" fontAlgn="base">
              <a:spcBef>
                <a:spcPct val="0"/>
              </a:spcBef>
              <a:spcAft>
                <a:spcPct val="0"/>
              </a:spcAft>
            </a:pPr>
            <a:r>
              <a:rPr lang="en-US" sz="1000" kern="1200">
                <a:solidFill>
                  <a:srgbClr val="000000"/>
                </a:solidFill>
                <a:latin typeface="Arial" pitchFamily="34" charset="0"/>
                <a:ea typeface="+mn-ea"/>
                <a:cs typeface="+mn-cs"/>
              </a:rPr>
              <a:t>PowerCAMPUS</a:t>
            </a:r>
          </a:p>
        </p:txBody>
      </p:sp>
      <p:sp>
        <p:nvSpPr>
          <p:cNvPr id="2103" name="Oval 55"/>
          <p:cNvSpPr>
            <a:spLocks noChangeArrowheads="1"/>
          </p:cNvSpPr>
          <p:nvPr/>
        </p:nvSpPr>
        <p:spPr bwMode="auto">
          <a:xfrm>
            <a:off x="2057400" y="2209800"/>
            <a:ext cx="1981200" cy="1371600"/>
          </a:xfrm>
          <a:prstGeom prst="ellipse">
            <a:avLst/>
          </a:prstGeom>
          <a:solidFill>
            <a:srgbClr val="CC99FF">
              <a:alpha val="30000"/>
            </a:srgbClr>
          </a:solidFill>
          <a:ln w="9525">
            <a:solidFill>
              <a:schemeClr val="tx1"/>
            </a:solidFill>
            <a:round/>
            <a:headEnd/>
            <a:tailEnd/>
          </a:ln>
          <a:effectLst/>
        </p:spPr>
        <p:txBody>
          <a:bodyPr wrap="none" anchor="b" anchorCtr="1"/>
          <a:lstStyle/>
          <a:p>
            <a:pPr algn="ctr" rtl="0" fontAlgn="base">
              <a:spcBef>
                <a:spcPct val="0"/>
              </a:spcBef>
              <a:spcAft>
                <a:spcPct val="0"/>
              </a:spcAft>
            </a:pPr>
            <a:r>
              <a:rPr lang="en-US" sz="1000" kern="1200">
                <a:solidFill>
                  <a:srgbClr val="000000"/>
                </a:solidFill>
                <a:latin typeface="Arial" pitchFamily="34" charset="0"/>
                <a:ea typeface="+mn-ea"/>
                <a:cs typeface="+mn-cs"/>
              </a:rPr>
              <a:t>EMAS</a:t>
            </a:r>
          </a:p>
        </p:txBody>
      </p:sp>
      <p:sp>
        <p:nvSpPr>
          <p:cNvPr id="2104" name="Oval 56"/>
          <p:cNvSpPr>
            <a:spLocks noChangeArrowheads="1"/>
          </p:cNvSpPr>
          <p:nvPr/>
        </p:nvSpPr>
        <p:spPr bwMode="auto">
          <a:xfrm>
            <a:off x="3124200" y="381000"/>
            <a:ext cx="1524000" cy="1295400"/>
          </a:xfrm>
          <a:prstGeom prst="ellipse">
            <a:avLst/>
          </a:prstGeom>
          <a:solidFill>
            <a:srgbClr val="CC99FF">
              <a:alpha val="30000"/>
            </a:srgbClr>
          </a:solidFill>
          <a:ln w="9525">
            <a:solidFill>
              <a:schemeClr val="tx1"/>
            </a:solidFill>
            <a:round/>
            <a:headEnd/>
            <a:tailEnd/>
          </a:ln>
          <a:effectLst/>
        </p:spPr>
        <p:txBody>
          <a:bodyPr wrap="none" bIns="0" anchor="b" anchorCtr="1"/>
          <a:lstStyle/>
          <a:p>
            <a:pPr algn="ctr" rtl="0" fontAlgn="base">
              <a:spcBef>
                <a:spcPct val="0"/>
              </a:spcBef>
              <a:spcAft>
                <a:spcPct val="0"/>
              </a:spcAft>
            </a:pPr>
            <a:r>
              <a:rPr lang="en-US" sz="1000" kern="1200">
                <a:solidFill>
                  <a:srgbClr val="000000"/>
                </a:solidFill>
                <a:latin typeface="Arial" pitchFamily="34" charset="0"/>
                <a:ea typeface="+mn-ea"/>
                <a:cs typeface="+mn-cs"/>
              </a:rPr>
              <a:t>PowerFAIDS</a:t>
            </a:r>
          </a:p>
        </p:txBody>
      </p:sp>
      <p:sp>
        <p:nvSpPr>
          <p:cNvPr id="2105" name="Oval 57"/>
          <p:cNvSpPr>
            <a:spLocks noChangeArrowheads="1"/>
          </p:cNvSpPr>
          <p:nvPr/>
        </p:nvSpPr>
        <p:spPr bwMode="auto">
          <a:xfrm>
            <a:off x="4572000" y="4953000"/>
            <a:ext cx="1676400" cy="1371600"/>
          </a:xfrm>
          <a:prstGeom prst="ellipse">
            <a:avLst/>
          </a:prstGeom>
          <a:solidFill>
            <a:srgbClr val="CC99FF">
              <a:alpha val="30000"/>
            </a:srgbClr>
          </a:solidFill>
          <a:ln w="9525">
            <a:solidFill>
              <a:schemeClr val="tx1"/>
            </a:solidFill>
            <a:round/>
            <a:headEnd/>
            <a:tailEnd/>
          </a:ln>
          <a:effectLst/>
        </p:spPr>
        <p:txBody>
          <a:bodyPr wrap="none" bIns="0" anchor="b" anchorCtr="1"/>
          <a:lstStyle/>
          <a:p>
            <a:pPr algn="ctr" rtl="0" fontAlgn="base">
              <a:spcBef>
                <a:spcPct val="0"/>
              </a:spcBef>
              <a:spcAft>
                <a:spcPct val="0"/>
              </a:spcAft>
            </a:pPr>
            <a:r>
              <a:rPr lang="en-US" sz="1000" kern="1200">
                <a:solidFill>
                  <a:srgbClr val="000000"/>
                </a:solidFill>
                <a:latin typeface="Arial" pitchFamily="34" charset="0"/>
                <a:ea typeface="+mn-ea"/>
                <a:cs typeface="+mn-cs"/>
              </a:rPr>
              <a:t>Razor’s Edge</a:t>
            </a:r>
          </a:p>
        </p:txBody>
      </p:sp>
      <p:sp>
        <p:nvSpPr>
          <p:cNvPr id="2107" name="Line 59"/>
          <p:cNvSpPr>
            <a:spLocks noChangeShapeType="1"/>
          </p:cNvSpPr>
          <p:nvPr/>
        </p:nvSpPr>
        <p:spPr bwMode="auto">
          <a:xfrm flipH="1" flipV="1">
            <a:off x="5943600" y="3581400"/>
            <a:ext cx="1295400" cy="8382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8" name="Line 60"/>
          <p:cNvSpPr>
            <a:spLocks noChangeShapeType="1"/>
          </p:cNvSpPr>
          <p:nvPr/>
        </p:nvSpPr>
        <p:spPr bwMode="auto">
          <a:xfrm>
            <a:off x="7086600" y="1752600"/>
            <a:ext cx="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09" name="Line 61"/>
          <p:cNvSpPr>
            <a:spLocks noChangeShapeType="1"/>
          </p:cNvSpPr>
          <p:nvPr/>
        </p:nvSpPr>
        <p:spPr bwMode="auto">
          <a:xfrm flipH="1">
            <a:off x="5943600" y="1828800"/>
            <a:ext cx="1143000" cy="11430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10" name="Rectangle 62"/>
          <p:cNvSpPr>
            <a:spLocks noChangeArrowheads="1"/>
          </p:cNvSpPr>
          <p:nvPr/>
        </p:nvSpPr>
        <p:spPr bwMode="auto">
          <a:xfrm>
            <a:off x="7467600" y="3048000"/>
            <a:ext cx="990600" cy="4572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400" kern="1200">
                <a:solidFill>
                  <a:srgbClr val="000000"/>
                </a:solidFill>
                <a:latin typeface="Arial" pitchFamily="34" charset="0"/>
                <a:ea typeface="+mn-ea"/>
                <a:cs typeface="+mn-cs"/>
              </a:rPr>
              <a:t>Information</a:t>
            </a:r>
          </a:p>
          <a:p>
            <a:pPr algn="ctr" rtl="0" fontAlgn="base">
              <a:spcBef>
                <a:spcPct val="0"/>
              </a:spcBef>
              <a:spcAft>
                <a:spcPct val="0"/>
              </a:spcAft>
            </a:pPr>
            <a:r>
              <a:rPr lang="en-US" sz="1400" kern="1200">
                <a:solidFill>
                  <a:srgbClr val="000000"/>
                </a:solidFill>
                <a:latin typeface="Arial" pitchFamily="34" charset="0"/>
                <a:ea typeface="+mn-ea"/>
                <a:cs typeface="+mn-cs"/>
              </a:rPr>
              <a:t>Technology</a:t>
            </a:r>
          </a:p>
        </p:txBody>
      </p:sp>
      <p:sp>
        <p:nvSpPr>
          <p:cNvPr id="2111" name="Line 63"/>
          <p:cNvSpPr>
            <a:spLocks noChangeShapeType="1"/>
          </p:cNvSpPr>
          <p:nvPr/>
        </p:nvSpPr>
        <p:spPr bwMode="auto">
          <a:xfrm flipH="1">
            <a:off x="6248400" y="3276600"/>
            <a:ext cx="12192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12" name="Rectangle 64"/>
          <p:cNvSpPr>
            <a:spLocks noChangeArrowheads="1"/>
          </p:cNvSpPr>
          <p:nvPr/>
        </p:nvSpPr>
        <p:spPr bwMode="auto">
          <a:xfrm>
            <a:off x="3048000" y="51054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Phone-a-thon</a:t>
            </a:r>
          </a:p>
        </p:txBody>
      </p:sp>
      <p:sp>
        <p:nvSpPr>
          <p:cNvPr id="2113" name="Rectangle 65"/>
          <p:cNvSpPr>
            <a:spLocks noChangeArrowheads="1"/>
          </p:cNvSpPr>
          <p:nvPr/>
        </p:nvSpPr>
        <p:spPr bwMode="auto">
          <a:xfrm>
            <a:off x="3048000" y="56388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Web Site</a:t>
            </a:r>
          </a:p>
        </p:txBody>
      </p:sp>
      <p:sp>
        <p:nvSpPr>
          <p:cNvPr id="2114" name="Rectangle 66"/>
          <p:cNvSpPr>
            <a:spLocks noChangeArrowheads="1"/>
          </p:cNvSpPr>
          <p:nvPr/>
        </p:nvSpPr>
        <p:spPr bwMode="auto">
          <a:xfrm>
            <a:off x="3048000" y="61722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Reunion</a:t>
            </a:r>
          </a:p>
        </p:txBody>
      </p:sp>
      <p:sp>
        <p:nvSpPr>
          <p:cNvPr id="2115" name="Line 67"/>
          <p:cNvSpPr>
            <a:spLocks noChangeShapeType="1"/>
          </p:cNvSpPr>
          <p:nvPr/>
        </p:nvSpPr>
        <p:spPr bwMode="auto">
          <a:xfrm>
            <a:off x="4038600" y="5257800"/>
            <a:ext cx="609600" cy="1524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16" name="Line 68"/>
          <p:cNvSpPr>
            <a:spLocks noChangeShapeType="1"/>
          </p:cNvSpPr>
          <p:nvPr/>
        </p:nvSpPr>
        <p:spPr bwMode="auto">
          <a:xfrm flipV="1">
            <a:off x="4038600" y="6019800"/>
            <a:ext cx="685800" cy="3048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17" name="Line 69"/>
          <p:cNvSpPr>
            <a:spLocks noChangeShapeType="1"/>
          </p:cNvSpPr>
          <p:nvPr/>
        </p:nvSpPr>
        <p:spPr bwMode="auto">
          <a:xfrm>
            <a:off x="4038600" y="5791200"/>
            <a:ext cx="5334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18" name="Rectangle 70"/>
          <p:cNvSpPr>
            <a:spLocks noChangeArrowheads="1"/>
          </p:cNvSpPr>
          <p:nvPr/>
        </p:nvSpPr>
        <p:spPr bwMode="auto">
          <a:xfrm>
            <a:off x="8305800" y="1447800"/>
            <a:ext cx="6858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Student </a:t>
            </a:r>
          </a:p>
          <a:p>
            <a:pPr algn="ctr" rtl="0" fontAlgn="base">
              <a:spcBef>
                <a:spcPct val="0"/>
              </a:spcBef>
              <a:spcAft>
                <a:spcPct val="0"/>
              </a:spcAft>
            </a:pPr>
            <a:r>
              <a:rPr lang="en-US" sz="1000" kern="1200">
                <a:solidFill>
                  <a:srgbClr val="000000"/>
                </a:solidFill>
                <a:latin typeface="Arial" pitchFamily="34" charset="0"/>
                <a:ea typeface="+mn-ea"/>
                <a:cs typeface="+mn-cs"/>
              </a:rPr>
              <a:t>Forms</a:t>
            </a:r>
          </a:p>
        </p:txBody>
      </p:sp>
      <p:sp>
        <p:nvSpPr>
          <p:cNvPr id="2119" name="Rectangle 71"/>
          <p:cNvSpPr>
            <a:spLocks noChangeArrowheads="1"/>
          </p:cNvSpPr>
          <p:nvPr/>
        </p:nvSpPr>
        <p:spPr bwMode="auto">
          <a:xfrm>
            <a:off x="8305800" y="685800"/>
            <a:ext cx="6858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Student </a:t>
            </a:r>
          </a:p>
          <a:p>
            <a:pPr algn="ctr" rtl="0" fontAlgn="base">
              <a:spcBef>
                <a:spcPct val="0"/>
              </a:spcBef>
              <a:spcAft>
                <a:spcPct val="0"/>
              </a:spcAft>
            </a:pPr>
            <a:r>
              <a:rPr lang="en-US" sz="1000" kern="1200">
                <a:solidFill>
                  <a:srgbClr val="000000"/>
                </a:solidFill>
                <a:latin typeface="Arial" pitchFamily="34" charset="0"/>
                <a:ea typeface="+mn-ea"/>
                <a:cs typeface="+mn-cs"/>
              </a:rPr>
              <a:t>Forms</a:t>
            </a:r>
          </a:p>
        </p:txBody>
      </p:sp>
      <p:sp>
        <p:nvSpPr>
          <p:cNvPr id="2120" name="Rectangle 72"/>
          <p:cNvSpPr>
            <a:spLocks noChangeArrowheads="1"/>
          </p:cNvSpPr>
          <p:nvPr/>
        </p:nvSpPr>
        <p:spPr bwMode="auto">
          <a:xfrm>
            <a:off x="8305800" y="2209800"/>
            <a:ext cx="6858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Student </a:t>
            </a:r>
          </a:p>
          <a:p>
            <a:pPr algn="ctr" rtl="0" fontAlgn="base">
              <a:spcBef>
                <a:spcPct val="0"/>
              </a:spcBef>
              <a:spcAft>
                <a:spcPct val="0"/>
              </a:spcAft>
            </a:pPr>
            <a:r>
              <a:rPr lang="en-US" sz="1000" kern="1200">
                <a:solidFill>
                  <a:srgbClr val="000000"/>
                </a:solidFill>
                <a:latin typeface="Arial" pitchFamily="34" charset="0"/>
                <a:ea typeface="+mn-ea"/>
                <a:cs typeface="+mn-cs"/>
              </a:rPr>
              <a:t>Forms</a:t>
            </a:r>
          </a:p>
        </p:txBody>
      </p:sp>
      <p:sp>
        <p:nvSpPr>
          <p:cNvPr id="2121" name="Line 73"/>
          <p:cNvSpPr>
            <a:spLocks noChangeShapeType="1"/>
          </p:cNvSpPr>
          <p:nvPr/>
        </p:nvSpPr>
        <p:spPr bwMode="auto">
          <a:xfrm flipH="1">
            <a:off x="8001000" y="838200"/>
            <a:ext cx="3048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22" name="Line 74"/>
          <p:cNvSpPr>
            <a:spLocks noChangeShapeType="1"/>
          </p:cNvSpPr>
          <p:nvPr/>
        </p:nvSpPr>
        <p:spPr bwMode="auto">
          <a:xfrm flipH="1">
            <a:off x="8001000" y="1600200"/>
            <a:ext cx="3048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23" name="Line 75"/>
          <p:cNvSpPr>
            <a:spLocks noChangeShapeType="1"/>
          </p:cNvSpPr>
          <p:nvPr/>
        </p:nvSpPr>
        <p:spPr bwMode="auto">
          <a:xfrm flipH="1">
            <a:off x="8001000" y="2362200"/>
            <a:ext cx="304800" cy="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24" name="Rectangle 76"/>
          <p:cNvSpPr>
            <a:spLocks noChangeArrowheads="1"/>
          </p:cNvSpPr>
          <p:nvPr/>
        </p:nvSpPr>
        <p:spPr bwMode="auto">
          <a:xfrm>
            <a:off x="7239000" y="4800600"/>
            <a:ext cx="838200" cy="990600"/>
          </a:xfrm>
          <a:prstGeom prst="rect">
            <a:avLst/>
          </a:prstGeom>
          <a:solidFill>
            <a:srgbClr val="FF0000"/>
          </a:solidFill>
          <a:ln w="9525">
            <a:solidFill>
              <a:schemeClr val="tx1"/>
            </a:solidFill>
            <a:miter lim="800000"/>
            <a:headEnd/>
            <a:tailEnd/>
          </a:ln>
          <a:effectLst/>
        </p:spPr>
        <p:txBody>
          <a:bodyPr wrap="none"/>
          <a:lstStyle/>
          <a:p>
            <a:pPr algn="ctr" rtl="0" fontAlgn="base">
              <a:spcBef>
                <a:spcPct val="0"/>
              </a:spcBef>
              <a:spcAft>
                <a:spcPct val="0"/>
              </a:spcAft>
            </a:pPr>
            <a:r>
              <a:rPr lang="en-US" sz="1200" u="sng" kern="1200">
                <a:solidFill>
                  <a:srgbClr val="000000"/>
                </a:solidFill>
                <a:latin typeface="Arial" pitchFamily="34" charset="0"/>
                <a:ea typeface="+mn-ea"/>
                <a:cs typeface="+mn-cs"/>
              </a:rPr>
              <a:t>Students</a:t>
            </a:r>
          </a:p>
          <a:p>
            <a:pPr algn="ctr" rtl="0" fontAlgn="base">
              <a:spcBef>
                <a:spcPct val="0"/>
              </a:spcBef>
              <a:spcAft>
                <a:spcPct val="0"/>
              </a:spcAft>
            </a:pPr>
            <a:r>
              <a:rPr lang="en-US" sz="800" kern="1200">
                <a:solidFill>
                  <a:srgbClr val="000000"/>
                </a:solidFill>
                <a:latin typeface="Arial" pitchFamily="34" charset="0"/>
                <a:ea typeface="+mn-ea"/>
                <a:cs typeface="+mn-cs"/>
              </a:rPr>
              <a:t>Transcripts</a:t>
            </a:r>
          </a:p>
          <a:p>
            <a:pPr algn="ctr" rtl="0" fontAlgn="base">
              <a:spcBef>
                <a:spcPct val="0"/>
              </a:spcBef>
              <a:spcAft>
                <a:spcPct val="0"/>
              </a:spcAft>
            </a:pPr>
            <a:r>
              <a:rPr lang="en-US" sz="800" kern="1200">
                <a:solidFill>
                  <a:srgbClr val="000000"/>
                </a:solidFill>
                <a:latin typeface="Arial" pitchFamily="34" charset="0"/>
                <a:ea typeface="+mn-ea"/>
                <a:cs typeface="+mn-cs"/>
              </a:rPr>
              <a:t>Grades</a:t>
            </a:r>
          </a:p>
          <a:p>
            <a:pPr algn="ctr" rtl="0" fontAlgn="base">
              <a:spcBef>
                <a:spcPct val="0"/>
              </a:spcBef>
              <a:spcAft>
                <a:spcPct val="0"/>
              </a:spcAft>
            </a:pPr>
            <a:r>
              <a:rPr lang="en-US" sz="800" kern="1200">
                <a:solidFill>
                  <a:srgbClr val="000000"/>
                </a:solidFill>
                <a:latin typeface="Arial" pitchFamily="34" charset="0"/>
                <a:ea typeface="+mn-ea"/>
                <a:cs typeface="+mn-cs"/>
              </a:rPr>
              <a:t>Bills</a:t>
            </a:r>
          </a:p>
          <a:p>
            <a:pPr algn="ctr" rtl="0" fontAlgn="base">
              <a:spcBef>
                <a:spcPct val="0"/>
              </a:spcBef>
              <a:spcAft>
                <a:spcPct val="0"/>
              </a:spcAft>
            </a:pPr>
            <a:r>
              <a:rPr lang="en-US" sz="800" kern="1200">
                <a:solidFill>
                  <a:srgbClr val="000000"/>
                </a:solidFill>
                <a:latin typeface="Arial" pitchFamily="34" charset="0"/>
                <a:ea typeface="+mn-ea"/>
                <a:cs typeface="+mn-cs"/>
              </a:rPr>
              <a:t>Financial Aid Info</a:t>
            </a:r>
          </a:p>
          <a:p>
            <a:pPr algn="ctr" rtl="0" fontAlgn="base">
              <a:spcBef>
                <a:spcPct val="0"/>
              </a:spcBef>
              <a:spcAft>
                <a:spcPct val="0"/>
              </a:spcAft>
            </a:pPr>
            <a:r>
              <a:rPr lang="en-US" sz="800" kern="1200">
                <a:solidFill>
                  <a:srgbClr val="000000"/>
                </a:solidFill>
                <a:latin typeface="Arial" pitchFamily="34" charset="0"/>
                <a:ea typeface="+mn-ea"/>
                <a:cs typeface="+mn-cs"/>
              </a:rPr>
              <a:t>Scheduling</a:t>
            </a:r>
          </a:p>
          <a:p>
            <a:pPr algn="ctr" rtl="0" fontAlgn="base">
              <a:spcBef>
                <a:spcPct val="0"/>
              </a:spcBef>
              <a:spcAft>
                <a:spcPct val="0"/>
              </a:spcAft>
            </a:pPr>
            <a:r>
              <a:rPr lang="en-US" sz="800" kern="1200">
                <a:solidFill>
                  <a:srgbClr val="000000"/>
                </a:solidFill>
                <a:latin typeface="Arial" pitchFamily="34" charset="0"/>
                <a:ea typeface="+mn-ea"/>
                <a:cs typeface="+mn-cs"/>
              </a:rPr>
              <a:t>Housing</a:t>
            </a:r>
          </a:p>
          <a:p>
            <a:pPr algn="ctr" rtl="0" fontAlgn="base">
              <a:spcBef>
                <a:spcPct val="0"/>
              </a:spcBef>
              <a:spcAft>
                <a:spcPct val="0"/>
              </a:spcAft>
            </a:pPr>
            <a:endParaRPr lang="en-US" sz="800" kern="1200">
              <a:solidFill>
                <a:srgbClr val="000000"/>
              </a:solidFill>
              <a:latin typeface="Arial" pitchFamily="34" charset="0"/>
              <a:ea typeface="+mn-ea"/>
              <a:cs typeface="+mn-cs"/>
            </a:endParaRPr>
          </a:p>
        </p:txBody>
      </p:sp>
      <p:sp>
        <p:nvSpPr>
          <p:cNvPr id="2127" name="Line 79"/>
          <p:cNvSpPr>
            <a:spLocks noChangeShapeType="1"/>
          </p:cNvSpPr>
          <p:nvPr/>
        </p:nvSpPr>
        <p:spPr bwMode="auto">
          <a:xfrm flipH="1" flipV="1">
            <a:off x="6172200" y="3886200"/>
            <a:ext cx="1066800" cy="9144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28" name="Oval 80"/>
          <p:cNvSpPr>
            <a:spLocks noChangeArrowheads="1"/>
          </p:cNvSpPr>
          <p:nvPr/>
        </p:nvSpPr>
        <p:spPr bwMode="auto">
          <a:xfrm>
            <a:off x="7010400" y="3810000"/>
            <a:ext cx="1371600" cy="2743200"/>
          </a:xfrm>
          <a:prstGeom prst="ellipse">
            <a:avLst/>
          </a:prstGeom>
          <a:solidFill>
            <a:srgbClr val="CC99FF">
              <a:alpha val="30000"/>
            </a:srgbClr>
          </a:solidFill>
          <a:ln w="9525">
            <a:solidFill>
              <a:schemeClr val="tx1"/>
            </a:solidFill>
            <a:round/>
            <a:headEnd/>
            <a:tailEnd/>
          </a:ln>
          <a:effectLst/>
        </p:spPr>
        <p:txBody>
          <a:bodyPr wrap="none" bIns="0" anchor="b" anchorCtr="1"/>
          <a:lstStyle/>
          <a:p>
            <a:pPr algn="ctr" rtl="0" fontAlgn="base">
              <a:spcBef>
                <a:spcPct val="0"/>
              </a:spcBef>
              <a:spcAft>
                <a:spcPct val="0"/>
              </a:spcAft>
            </a:pPr>
            <a:r>
              <a:rPr lang="en-US" sz="1000" kern="1200">
                <a:solidFill>
                  <a:srgbClr val="000000"/>
                </a:solidFill>
                <a:latin typeface="Arial" pitchFamily="34" charset="0"/>
                <a:ea typeface="+mn-ea"/>
                <a:cs typeface="+mn-cs"/>
              </a:rPr>
              <a:t>PowerCAMPUS</a:t>
            </a:r>
          </a:p>
          <a:p>
            <a:pPr algn="ctr" rtl="0" fontAlgn="base">
              <a:spcBef>
                <a:spcPct val="0"/>
              </a:spcBef>
              <a:spcAft>
                <a:spcPct val="0"/>
              </a:spcAft>
            </a:pPr>
            <a:r>
              <a:rPr lang="en-US" sz="1000" kern="1200">
                <a:solidFill>
                  <a:srgbClr val="000000"/>
                </a:solidFill>
                <a:latin typeface="Arial" pitchFamily="34" charset="0"/>
                <a:ea typeface="+mn-ea"/>
                <a:cs typeface="+mn-cs"/>
              </a:rPr>
              <a:t>IQ Web</a:t>
            </a:r>
          </a:p>
        </p:txBody>
      </p:sp>
      <p:sp>
        <p:nvSpPr>
          <p:cNvPr id="2129" name="Oval 81"/>
          <p:cNvSpPr>
            <a:spLocks noChangeArrowheads="1"/>
          </p:cNvSpPr>
          <p:nvPr/>
        </p:nvSpPr>
        <p:spPr bwMode="auto">
          <a:xfrm>
            <a:off x="1600200" y="1600200"/>
            <a:ext cx="76200" cy="2057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0" name="Line 82"/>
          <p:cNvSpPr>
            <a:spLocks noChangeShapeType="1"/>
          </p:cNvSpPr>
          <p:nvPr/>
        </p:nvSpPr>
        <p:spPr bwMode="auto">
          <a:xfrm>
            <a:off x="1676400" y="3581400"/>
            <a:ext cx="457200" cy="4572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1" name="Text Box 83"/>
          <p:cNvSpPr txBox="1">
            <a:spLocks noChangeArrowheads="1"/>
          </p:cNvSpPr>
          <p:nvPr/>
        </p:nvSpPr>
        <p:spPr bwMode="auto">
          <a:xfrm>
            <a:off x="1965325" y="4046538"/>
            <a:ext cx="677863" cy="214312"/>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Basic Data</a:t>
            </a:r>
          </a:p>
        </p:txBody>
      </p:sp>
      <p:sp>
        <p:nvSpPr>
          <p:cNvPr id="2132" name="Oval 84"/>
          <p:cNvSpPr>
            <a:spLocks noChangeArrowheads="1"/>
          </p:cNvSpPr>
          <p:nvPr/>
        </p:nvSpPr>
        <p:spPr bwMode="auto">
          <a:xfrm>
            <a:off x="3276600" y="1905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3" name="Line 85"/>
          <p:cNvSpPr>
            <a:spLocks noChangeShapeType="1"/>
          </p:cNvSpPr>
          <p:nvPr/>
        </p:nvSpPr>
        <p:spPr bwMode="auto">
          <a:xfrm>
            <a:off x="3429000" y="1981200"/>
            <a:ext cx="228600" cy="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4" name="Text Box 86"/>
          <p:cNvSpPr txBox="1">
            <a:spLocks noChangeArrowheads="1"/>
          </p:cNvSpPr>
          <p:nvPr/>
        </p:nvSpPr>
        <p:spPr bwMode="auto">
          <a:xfrm>
            <a:off x="3581400" y="1854200"/>
            <a:ext cx="677863"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Basic Data</a:t>
            </a:r>
          </a:p>
        </p:txBody>
      </p:sp>
      <p:sp>
        <p:nvSpPr>
          <p:cNvPr id="2135" name="Oval 87"/>
          <p:cNvSpPr>
            <a:spLocks noChangeArrowheads="1"/>
          </p:cNvSpPr>
          <p:nvPr/>
        </p:nvSpPr>
        <p:spPr bwMode="auto">
          <a:xfrm>
            <a:off x="4191000" y="27432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6" name="Line 88"/>
          <p:cNvSpPr>
            <a:spLocks noChangeShapeType="1"/>
          </p:cNvSpPr>
          <p:nvPr/>
        </p:nvSpPr>
        <p:spPr bwMode="auto">
          <a:xfrm>
            <a:off x="3962400" y="2057400"/>
            <a:ext cx="304800" cy="685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7" name="Oval 89"/>
          <p:cNvSpPr>
            <a:spLocks noChangeArrowheads="1"/>
          </p:cNvSpPr>
          <p:nvPr/>
        </p:nvSpPr>
        <p:spPr bwMode="auto">
          <a:xfrm>
            <a:off x="381000" y="60198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8" name="Line 90"/>
          <p:cNvSpPr>
            <a:spLocks noChangeShapeType="1"/>
          </p:cNvSpPr>
          <p:nvPr/>
        </p:nvSpPr>
        <p:spPr bwMode="auto">
          <a:xfrm>
            <a:off x="533400" y="6096000"/>
            <a:ext cx="228600" cy="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39" name="Text Box 91"/>
          <p:cNvSpPr txBox="1">
            <a:spLocks noChangeArrowheads="1"/>
          </p:cNvSpPr>
          <p:nvPr/>
        </p:nvSpPr>
        <p:spPr bwMode="auto">
          <a:xfrm>
            <a:off x="914400" y="6019800"/>
            <a:ext cx="892175"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Data Descriptor</a:t>
            </a:r>
          </a:p>
        </p:txBody>
      </p:sp>
      <p:sp>
        <p:nvSpPr>
          <p:cNvPr id="2140" name="Oval 92"/>
          <p:cNvSpPr>
            <a:spLocks noChangeArrowheads="1"/>
          </p:cNvSpPr>
          <p:nvPr/>
        </p:nvSpPr>
        <p:spPr bwMode="auto">
          <a:xfrm>
            <a:off x="4191000" y="3048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1" name="Line 93"/>
          <p:cNvSpPr>
            <a:spLocks noChangeShapeType="1"/>
          </p:cNvSpPr>
          <p:nvPr/>
        </p:nvSpPr>
        <p:spPr bwMode="auto">
          <a:xfrm flipH="1">
            <a:off x="3962400" y="3200400"/>
            <a:ext cx="304800" cy="3810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2" name="Text Box 94"/>
          <p:cNvSpPr txBox="1">
            <a:spLocks noChangeArrowheads="1"/>
          </p:cNvSpPr>
          <p:nvPr/>
        </p:nvSpPr>
        <p:spPr bwMode="auto">
          <a:xfrm>
            <a:off x="3505200" y="3606800"/>
            <a:ext cx="730250"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Parent Data</a:t>
            </a:r>
          </a:p>
        </p:txBody>
      </p:sp>
      <p:sp>
        <p:nvSpPr>
          <p:cNvPr id="2143" name="Oval 95"/>
          <p:cNvSpPr>
            <a:spLocks noChangeArrowheads="1"/>
          </p:cNvSpPr>
          <p:nvPr/>
        </p:nvSpPr>
        <p:spPr bwMode="auto">
          <a:xfrm>
            <a:off x="2895600" y="9144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4" name="Oval 96"/>
          <p:cNvSpPr>
            <a:spLocks noChangeArrowheads="1"/>
          </p:cNvSpPr>
          <p:nvPr/>
        </p:nvSpPr>
        <p:spPr bwMode="auto">
          <a:xfrm>
            <a:off x="4724400" y="1143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5" name="Oval 97"/>
          <p:cNvSpPr>
            <a:spLocks noChangeArrowheads="1"/>
          </p:cNvSpPr>
          <p:nvPr/>
        </p:nvSpPr>
        <p:spPr bwMode="auto">
          <a:xfrm>
            <a:off x="5791200" y="762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6" name="Oval 98"/>
          <p:cNvSpPr>
            <a:spLocks noChangeArrowheads="1"/>
          </p:cNvSpPr>
          <p:nvPr/>
        </p:nvSpPr>
        <p:spPr bwMode="auto">
          <a:xfrm>
            <a:off x="6781800" y="19812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7" name="Oval 99"/>
          <p:cNvSpPr>
            <a:spLocks noChangeArrowheads="1"/>
          </p:cNvSpPr>
          <p:nvPr/>
        </p:nvSpPr>
        <p:spPr bwMode="auto">
          <a:xfrm>
            <a:off x="6858000" y="32004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8" name="Oval 100"/>
          <p:cNvSpPr>
            <a:spLocks noChangeArrowheads="1"/>
          </p:cNvSpPr>
          <p:nvPr/>
        </p:nvSpPr>
        <p:spPr bwMode="auto">
          <a:xfrm>
            <a:off x="6705600" y="40386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49" name="Oval 101"/>
          <p:cNvSpPr>
            <a:spLocks noChangeArrowheads="1"/>
          </p:cNvSpPr>
          <p:nvPr/>
        </p:nvSpPr>
        <p:spPr bwMode="auto">
          <a:xfrm>
            <a:off x="6705600" y="43434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0" name="Text Box 102"/>
          <p:cNvSpPr txBox="1">
            <a:spLocks noChangeArrowheads="1"/>
          </p:cNvSpPr>
          <p:nvPr/>
        </p:nvSpPr>
        <p:spPr bwMode="auto">
          <a:xfrm>
            <a:off x="3124200" y="88900"/>
            <a:ext cx="1533525"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Financial Aid &amp; Eligibility Data</a:t>
            </a:r>
          </a:p>
        </p:txBody>
      </p:sp>
      <p:sp>
        <p:nvSpPr>
          <p:cNvPr id="2151" name="Line 103"/>
          <p:cNvSpPr>
            <a:spLocks noChangeShapeType="1"/>
          </p:cNvSpPr>
          <p:nvPr/>
        </p:nvSpPr>
        <p:spPr bwMode="auto">
          <a:xfrm flipV="1">
            <a:off x="2971800" y="228600"/>
            <a:ext cx="228600" cy="685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2" name="Line 104"/>
          <p:cNvSpPr>
            <a:spLocks noChangeShapeType="1"/>
          </p:cNvSpPr>
          <p:nvPr/>
        </p:nvSpPr>
        <p:spPr bwMode="auto">
          <a:xfrm flipH="1" flipV="1">
            <a:off x="4724400" y="228600"/>
            <a:ext cx="76200" cy="9144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3" name="Text Box 105"/>
          <p:cNvSpPr txBox="1">
            <a:spLocks noChangeArrowheads="1"/>
          </p:cNvSpPr>
          <p:nvPr/>
        </p:nvSpPr>
        <p:spPr bwMode="auto">
          <a:xfrm>
            <a:off x="6096000" y="698500"/>
            <a:ext cx="677863"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Basic Data</a:t>
            </a:r>
          </a:p>
        </p:txBody>
      </p:sp>
      <p:sp>
        <p:nvSpPr>
          <p:cNvPr id="2154" name="Line 106"/>
          <p:cNvSpPr>
            <a:spLocks noChangeShapeType="1"/>
          </p:cNvSpPr>
          <p:nvPr/>
        </p:nvSpPr>
        <p:spPr bwMode="auto">
          <a:xfrm flipV="1">
            <a:off x="5943600" y="762000"/>
            <a:ext cx="228600" cy="762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5" name="Oval 107"/>
          <p:cNvSpPr>
            <a:spLocks noChangeArrowheads="1"/>
          </p:cNvSpPr>
          <p:nvPr/>
        </p:nvSpPr>
        <p:spPr bwMode="auto">
          <a:xfrm>
            <a:off x="4191000" y="4876800"/>
            <a:ext cx="152400" cy="15240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6" name="Line 108"/>
          <p:cNvSpPr>
            <a:spLocks noChangeShapeType="1"/>
          </p:cNvSpPr>
          <p:nvPr/>
        </p:nvSpPr>
        <p:spPr bwMode="auto">
          <a:xfrm>
            <a:off x="4267200" y="6400800"/>
            <a:ext cx="304800" cy="2286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57" name="Text Box 109"/>
          <p:cNvSpPr txBox="1">
            <a:spLocks noChangeArrowheads="1"/>
          </p:cNvSpPr>
          <p:nvPr/>
        </p:nvSpPr>
        <p:spPr bwMode="auto">
          <a:xfrm>
            <a:off x="4495800" y="6477000"/>
            <a:ext cx="1092200"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Basic Data &amp; Giving</a:t>
            </a:r>
          </a:p>
        </p:txBody>
      </p:sp>
      <p:sp>
        <p:nvSpPr>
          <p:cNvPr id="2158" name="Rectangle 110"/>
          <p:cNvSpPr>
            <a:spLocks noChangeArrowheads="1"/>
          </p:cNvSpPr>
          <p:nvPr/>
        </p:nvSpPr>
        <p:spPr bwMode="auto">
          <a:xfrm>
            <a:off x="3048000" y="4648200"/>
            <a:ext cx="990600" cy="304800"/>
          </a:xfrm>
          <a:prstGeom prst="rect">
            <a:avLst/>
          </a:prstGeom>
          <a:solidFill>
            <a:schemeClr val="accent1"/>
          </a:solidFill>
          <a:ln w="9525">
            <a:solidFill>
              <a:schemeClr val="tx1"/>
            </a:solidFill>
            <a:miter lim="800000"/>
            <a:headEnd/>
            <a:tailEnd/>
          </a:ln>
          <a:effectLst/>
        </p:spPr>
        <p:txBody>
          <a:bodyPr wrap="none" anchor="ctr"/>
          <a:lstStyle/>
          <a:p>
            <a:pPr algn="ctr" rtl="0" fontAlgn="base">
              <a:spcBef>
                <a:spcPct val="0"/>
              </a:spcBef>
              <a:spcAft>
                <a:spcPct val="0"/>
              </a:spcAft>
            </a:pPr>
            <a:r>
              <a:rPr lang="en-US" sz="1000" kern="1200">
                <a:solidFill>
                  <a:srgbClr val="000000"/>
                </a:solidFill>
                <a:latin typeface="Arial" pitchFamily="34" charset="0"/>
                <a:ea typeface="+mn-ea"/>
                <a:cs typeface="+mn-cs"/>
              </a:rPr>
              <a:t>IA Staff</a:t>
            </a:r>
          </a:p>
        </p:txBody>
      </p:sp>
      <p:sp>
        <p:nvSpPr>
          <p:cNvPr id="2159" name="Line 111"/>
          <p:cNvSpPr>
            <a:spLocks noChangeShapeType="1"/>
          </p:cNvSpPr>
          <p:nvPr/>
        </p:nvSpPr>
        <p:spPr bwMode="auto">
          <a:xfrm>
            <a:off x="4038600" y="4800600"/>
            <a:ext cx="685800" cy="457200"/>
          </a:xfrm>
          <a:prstGeom prst="line">
            <a:avLst/>
          </a:prstGeom>
          <a:noFill/>
          <a:ln w="9525">
            <a:solidFill>
              <a:schemeClr val="tx1"/>
            </a:solidFill>
            <a:round/>
            <a:headEnd/>
            <a:tailEnd type="triangle" w="med" len="me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0" name="Text Box 112"/>
          <p:cNvSpPr txBox="1">
            <a:spLocks noChangeArrowheads="1"/>
          </p:cNvSpPr>
          <p:nvPr/>
        </p:nvSpPr>
        <p:spPr bwMode="auto">
          <a:xfrm>
            <a:off x="7239000" y="1905000"/>
            <a:ext cx="1490663"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Reporting &amp; Compliance Info</a:t>
            </a:r>
          </a:p>
        </p:txBody>
      </p:sp>
      <p:sp>
        <p:nvSpPr>
          <p:cNvPr id="2161" name="Line 113"/>
          <p:cNvSpPr>
            <a:spLocks noChangeShapeType="1"/>
          </p:cNvSpPr>
          <p:nvPr/>
        </p:nvSpPr>
        <p:spPr bwMode="auto">
          <a:xfrm flipV="1">
            <a:off x="6934200" y="1981200"/>
            <a:ext cx="381000" cy="762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2" name="Text Box 114"/>
          <p:cNvSpPr txBox="1">
            <a:spLocks noChangeArrowheads="1"/>
          </p:cNvSpPr>
          <p:nvPr/>
        </p:nvSpPr>
        <p:spPr bwMode="auto">
          <a:xfrm>
            <a:off x="6934200" y="2743200"/>
            <a:ext cx="911225"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Account </a:t>
            </a:r>
          </a:p>
          <a:p>
            <a:pPr algn="l" rtl="0" fontAlgn="base">
              <a:spcBef>
                <a:spcPct val="0"/>
              </a:spcBef>
              <a:spcAft>
                <a:spcPct val="0"/>
              </a:spcAft>
            </a:pPr>
            <a:r>
              <a:rPr lang="en-US" sz="800" kern="1200">
                <a:solidFill>
                  <a:srgbClr val="000000"/>
                </a:solidFill>
                <a:latin typeface="Arial" pitchFamily="34" charset="0"/>
                <a:ea typeface="+mn-ea"/>
                <a:cs typeface="+mn-cs"/>
              </a:rPr>
              <a:t>&amp; security setup</a:t>
            </a:r>
          </a:p>
        </p:txBody>
      </p:sp>
      <p:sp>
        <p:nvSpPr>
          <p:cNvPr id="2163" name="Line 115"/>
          <p:cNvSpPr>
            <a:spLocks noChangeShapeType="1"/>
          </p:cNvSpPr>
          <p:nvPr/>
        </p:nvSpPr>
        <p:spPr bwMode="auto">
          <a:xfrm flipV="1">
            <a:off x="6934200" y="2895600"/>
            <a:ext cx="76200" cy="304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4" name="Text Box 116"/>
          <p:cNvSpPr txBox="1">
            <a:spLocks noChangeArrowheads="1"/>
          </p:cNvSpPr>
          <p:nvPr/>
        </p:nvSpPr>
        <p:spPr bwMode="auto">
          <a:xfrm>
            <a:off x="6858000" y="3581400"/>
            <a:ext cx="1212850" cy="214313"/>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Grades &amp; advising info</a:t>
            </a:r>
          </a:p>
        </p:txBody>
      </p:sp>
      <p:sp>
        <p:nvSpPr>
          <p:cNvPr id="2165" name="Line 117"/>
          <p:cNvSpPr>
            <a:spLocks noChangeShapeType="1"/>
          </p:cNvSpPr>
          <p:nvPr/>
        </p:nvSpPr>
        <p:spPr bwMode="auto">
          <a:xfrm flipV="1">
            <a:off x="6781800" y="3733800"/>
            <a:ext cx="152400" cy="304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6" name="Text Box 118"/>
          <p:cNvSpPr txBox="1">
            <a:spLocks noChangeArrowheads="1"/>
          </p:cNvSpPr>
          <p:nvPr/>
        </p:nvSpPr>
        <p:spPr bwMode="auto">
          <a:xfrm>
            <a:off x="6096000" y="4800600"/>
            <a:ext cx="735013"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Basic Data</a:t>
            </a:r>
          </a:p>
          <a:p>
            <a:pPr algn="l" rtl="0" fontAlgn="base">
              <a:spcBef>
                <a:spcPct val="0"/>
              </a:spcBef>
              <a:spcAft>
                <a:spcPct val="0"/>
              </a:spcAft>
            </a:pPr>
            <a:r>
              <a:rPr lang="en-US" sz="800" kern="1200">
                <a:solidFill>
                  <a:srgbClr val="000000"/>
                </a:solidFill>
                <a:latin typeface="Arial" pitchFamily="34" charset="0"/>
                <a:ea typeface="+mn-ea"/>
                <a:cs typeface="+mn-cs"/>
              </a:rPr>
              <a:t>&amp; Payments</a:t>
            </a:r>
          </a:p>
        </p:txBody>
      </p:sp>
      <p:sp>
        <p:nvSpPr>
          <p:cNvPr id="2167" name="Line 119"/>
          <p:cNvSpPr>
            <a:spLocks noChangeShapeType="1"/>
          </p:cNvSpPr>
          <p:nvPr/>
        </p:nvSpPr>
        <p:spPr bwMode="auto">
          <a:xfrm flipV="1">
            <a:off x="6477000" y="4495800"/>
            <a:ext cx="304800" cy="304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8" name="Oval 120"/>
          <p:cNvSpPr>
            <a:spLocks noChangeArrowheads="1"/>
          </p:cNvSpPr>
          <p:nvPr/>
        </p:nvSpPr>
        <p:spPr bwMode="auto">
          <a:xfrm>
            <a:off x="8077200" y="2286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69" name="Oval 121"/>
          <p:cNvSpPr>
            <a:spLocks noChangeArrowheads="1"/>
          </p:cNvSpPr>
          <p:nvPr/>
        </p:nvSpPr>
        <p:spPr bwMode="auto">
          <a:xfrm>
            <a:off x="8077200" y="1524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70" name="Oval 122"/>
          <p:cNvSpPr>
            <a:spLocks noChangeArrowheads="1"/>
          </p:cNvSpPr>
          <p:nvPr/>
        </p:nvSpPr>
        <p:spPr bwMode="auto">
          <a:xfrm>
            <a:off x="8077200" y="7620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73" name="Text Box 125"/>
          <p:cNvSpPr txBox="1">
            <a:spLocks noChangeArrowheads="1"/>
          </p:cNvSpPr>
          <p:nvPr/>
        </p:nvSpPr>
        <p:spPr bwMode="auto">
          <a:xfrm>
            <a:off x="8001000" y="228600"/>
            <a:ext cx="1171575"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Housing Assignments</a:t>
            </a:r>
          </a:p>
          <a:p>
            <a:pPr algn="l" rtl="0" fontAlgn="base">
              <a:spcBef>
                <a:spcPct val="0"/>
              </a:spcBef>
              <a:spcAft>
                <a:spcPct val="0"/>
              </a:spcAft>
            </a:pPr>
            <a:r>
              <a:rPr lang="en-US" sz="800" kern="1200">
                <a:solidFill>
                  <a:srgbClr val="000000"/>
                </a:solidFill>
                <a:latin typeface="Arial" pitchFamily="34" charset="0"/>
                <a:ea typeface="+mn-ea"/>
                <a:cs typeface="+mn-cs"/>
              </a:rPr>
              <a:t>&amp; Dorm Fines</a:t>
            </a:r>
          </a:p>
        </p:txBody>
      </p:sp>
      <p:sp>
        <p:nvSpPr>
          <p:cNvPr id="2174" name="Text Box 126"/>
          <p:cNvSpPr txBox="1">
            <a:spLocks noChangeArrowheads="1"/>
          </p:cNvSpPr>
          <p:nvPr/>
        </p:nvSpPr>
        <p:spPr bwMode="auto">
          <a:xfrm>
            <a:off x="8104188" y="1066800"/>
            <a:ext cx="1039812"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Immunization</a:t>
            </a:r>
          </a:p>
          <a:p>
            <a:pPr algn="l" rtl="0" fontAlgn="base">
              <a:spcBef>
                <a:spcPct val="0"/>
              </a:spcBef>
              <a:spcAft>
                <a:spcPct val="0"/>
              </a:spcAft>
            </a:pPr>
            <a:r>
              <a:rPr lang="en-US" sz="800" kern="1200">
                <a:solidFill>
                  <a:srgbClr val="000000"/>
                </a:solidFill>
                <a:latin typeface="Arial" pitchFamily="34" charset="0"/>
                <a:ea typeface="+mn-ea"/>
                <a:cs typeface="+mn-cs"/>
              </a:rPr>
              <a:t>&amp; Medical Records</a:t>
            </a:r>
          </a:p>
        </p:txBody>
      </p:sp>
      <p:sp>
        <p:nvSpPr>
          <p:cNvPr id="2175" name="Text Box 127"/>
          <p:cNvSpPr txBox="1">
            <a:spLocks noChangeArrowheads="1"/>
          </p:cNvSpPr>
          <p:nvPr/>
        </p:nvSpPr>
        <p:spPr bwMode="auto">
          <a:xfrm>
            <a:off x="8051800" y="2590800"/>
            <a:ext cx="1081088"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Emergency Contact</a:t>
            </a:r>
          </a:p>
          <a:p>
            <a:pPr algn="l" rtl="0" fontAlgn="base">
              <a:spcBef>
                <a:spcPct val="0"/>
              </a:spcBef>
              <a:spcAft>
                <a:spcPct val="0"/>
              </a:spcAft>
            </a:pPr>
            <a:r>
              <a:rPr lang="en-US" sz="800" kern="1200">
                <a:solidFill>
                  <a:srgbClr val="000000"/>
                </a:solidFill>
                <a:latin typeface="Arial" pitchFamily="34" charset="0"/>
                <a:ea typeface="+mn-ea"/>
                <a:cs typeface="+mn-cs"/>
              </a:rPr>
              <a:t> &amp; fines</a:t>
            </a:r>
          </a:p>
        </p:txBody>
      </p:sp>
      <p:sp>
        <p:nvSpPr>
          <p:cNvPr id="2176" name="Line 128"/>
          <p:cNvSpPr>
            <a:spLocks noChangeShapeType="1"/>
          </p:cNvSpPr>
          <p:nvPr/>
        </p:nvSpPr>
        <p:spPr bwMode="auto">
          <a:xfrm flipV="1">
            <a:off x="8153400" y="2438400"/>
            <a:ext cx="0" cy="1524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77" name="Line 129"/>
          <p:cNvSpPr>
            <a:spLocks noChangeShapeType="1"/>
          </p:cNvSpPr>
          <p:nvPr/>
        </p:nvSpPr>
        <p:spPr bwMode="auto">
          <a:xfrm flipV="1">
            <a:off x="8153400" y="1219200"/>
            <a:ext cx="0" cy="3048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78" name="Line 130"/>
          <p:cNvSpPr>
            <a:spLocks noChangeShapeType="1"/>
          </p:cNvSpPr>
          <p:nvPr/>
        </p:nvSpPr>
        <p:spPr bwMode="auto">
          <a:xfrm flipV="1">
            <a:off x="8153400" y="533400"/>
            <a:ext cx="0" cy="2286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94" name="Oval 146"/>
          <p:cNvSpPr>
            <a:spLocks noChangeArrowheads="1"/>
          </p:cNvSpPr>
          <p:nvPr/>
        </p:nvSpPr>
        <p:spPr bwMode="auto">
          <a:xfrm>
            <a:off x="5334000" y="4724400"/>
            <a:ext cx="152400" cy="152400"/>
          </a:xfrm>
          <a:prstGeom prst="ellipse">
            <a:avLst/>
          </a:prstGeom>
          <a:solidFill>
            <a:schemeClr val="bg2">
              <a:alpha val="49001"/>
            </a:schemeClr>
          </a:solidFill>
          <a:ln w="9525">
            <a:solidFill>
              <a:srgbClr val="FF0000"/>
            </a:solidFill>
            <a:round/>
            <a:headEnd/>
            <a:tailEnd/>
          </a:ln>
          <a:effectLst/>
        </p:spPr>
        <p:txBody>
          <a:bodyPr wrap="none" anchor="ct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2195" name="Text Box 147"/>
          <p:cNvSpPr txBox="1">
            <a:spLocks noChangeArrowheads="1"/>
          </p:cNvSpPr>
          <p:nvPr/>
        </p:nvSpPr>
        <p:spPr bwMode="auto">
          <a:xfrm>
            <a:off x="4267200" y="4495800"/>
            <a:ext cx="730250" cy="336550"/>
          </a:xfrm>
          <a:prstGeom prst="rect">
            <a:avLst/>
          </a:prstGeom>
          <a:noFill/>
          <a:ln w="9525">
            <a:noFill/>
            <a:miter lim="800000"/>
            <a:headEnd/>
            <a:tailEnd/>
          </a:ln>
          <a:effectLst/>
        </p:spPr>
        <p:txBody>
          <a:bodyPr wrap="none">
            <a:spAutoFit/>
          </a:bodyPr>
          <a:lstStyle/>
          <a:p>
            <a:pPr algn="l" rtl="0" fontAlgn="base">
              <a:spcBef>
                <a:spcPct val="0"/>
              </a:spcBef>
              <a:spcAft>
                <a:spcPct val="0"/>
              </a:spcAft>
            </a:pPr>
            <a:r>
              <a:rPr lang="en-US" sz="800" kern="1200">
                <a:solidFill>
                  <a:srgbClr val="000000"/>
                </a:solidFill>
                <a:latin typeface="Arial" pitchFamily="34" charset="0"/>
                <a:ea typeface="+mn-ea"/>
                <a:cs typeface="+mn-cs"/>
              </a:rPr>
              <a:t>Student &amp;</a:t>
            </a:r>
          </a:p>
          <a:p>
            <a:pPr algn="l" rtl="0" fontAlgn="base">
              <a:spcBef>
                <a:spcPct val="0"/>
              </a:spcBef>
              <a:spcAft>
                <a:spcPct val="0"/>
              </a:spcAft>
            </a:pPr>
            <a:r>
              <a:rPr lang="en-US" sz="800" kern="1200">
                <a:solidFill>
                  <a:srgbClr val="000000"/>
                </a:solidFill>
                <a:latin typeface="Arial" pitchFamily="34" charset="0"/>
                <a:ea typeface="+mn-ea"/>
                <a:cs typeface="+mn-cs"/>
              </a:rPr>
              <a:t>Parent Data</a:t>
            </a:r>
          </a:p>
        </p:txBody>
      </p:sp>
      <p:sp>
        <p:nvSpPr>
          <p:cNvPr id="2196" name="Line 148"/>
          <p:cNvSpPr>
            <a:spLocks noChangeShapeType="1"/>
          </p:cNvSpPr>
          <p:nvPr/>
        </p:nvSpPr>
        <p:spPr bwMode="auto">
          <a:xfrm flipH="1" flipV="1">
            <a:off x="4953000" y="4724400"/>
            <a:ext cx="381000" cy="76200"/>
          </a:xfrm>
          <a:prstGeom prst="line">
            <a:avLst/>
          </a:prstGeom>
          <a:noFill/>
          <a:ln w="9525">
            <a:solidFill>
              <a:srgbClr val="FF0000"/>
            </a:solidFill>
            <a:round/>
            <a:headEnd/>
            <a:tailEnd/>
          </a:ln>
          <a:effectLst/>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Group is asked to design an idealized process </a:t>
            </a:r>
          </a:p>
          <a:p>
            <a:pPr lvl="1"/>
            <a:r>
              <a:rPr lang="en-US" dirty="0" smtClean="0"/>
              <a:t>Goals:</a:t>
            </a:r>
          </a:p>
          <a:p>
            <a:pPr lvl="2"/>
            <a:r>
              <a:rPr lang="en-US" dirty="0" smtClean="0"/>
              <a:t>Eliminate waste</a:t>
            </a:r>
          </a:p>
          <a:p>
            <a:pPr lvl="2"/>
            <a:r>
              <a:rPr lang="en-US" dirty="0" smtClean="0"/>
              <a:t>Minimize non-value add work</a:t>
            </a:r>
          </a:p>
          <a:p>
            <a:pPr lvl="2"/>
            <a:r>
              <a:rPr lang="en-US" dirty="0" smtClean="0"/>
              <a:t>Efficiently conduct value adding work</a:t>
            </a:r>
            <a:endParaRPr lang="en-US" dirty="0"/>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a:t>
            </a:r>
            <a:endParaRPr lang="en-US" dirty="0"/>
          </a:p>
        </p:txBody>
      </p:sp>
      <p:sp>
        <p:nvSpPr>
          <p:cNvPr id="3" name="Content Placeholder 2"/>
          <p:cNvSpPr>
            <a:spLocks noGrp="1"/>
          </p:cNvSpPr>
          <p:nvPr>
            <p:ph idx="1"/>
          </p:nvPr>
        </p:nvSpPr>
        <p:spPr/>
        <p:txBody>
          <a:bodyPr/>
          <a:lstStyle/>
          <a:p>
            <a:r>
              <a:rPr lang="en-US" dirty="0" smtClean="0"/>
              <a:t>Take the new design and put it in action!</a:t>
            </a:r>
          </a:p>
          <a:p>
            <a:r>
              <a:rPr lang="en-US" dirty="0" smtClean="0"/>
              <a:t>Phased approach okay</a:t>
            </a:r>
          </a:p>
          <a:p>
            <a:r>
              <a:rPr lang="en-US" dirty="0" smtClean="0"/>
              <a:t>Look for “low hanging fruit” to get some quick wins</a:t>
            </a:r>
          </a:p>
          <a:p>
            <a:r>
              <a:rPr lang="en-US" dirty="0" smtClean="0"/>
              <a:t>Use existing technology in new ways</a:t>
            </a:r>
          </a:p>
          <a:p>
            <a:pPr lvl="1"/>
            <a:r>
              <a:rPr lang="en-US" dirty="0" smtClean="0"/>
              <a:t>Blackboard example</a:t>
            </a:r>
            <a:endParaRPr lang="en-US" dirty="0"/>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let it fail!</a:t>
            </a:r>
            <a:endParaRPr lang="en-US" dirty="0"/>
          </a:p>
        </p:txBody>
      </p:sp>
      <p:sp>
        <p:nvSpPr>
          <p:cNvPr id="3" name="Content Placeholder 2"/>
          <p:cNvSpPr>
            <a:spLocks noGrp="1"/>
          </p:cNvSpPr>
          <p:nvPr>
            <p:ph idx="1"/>
          </p:nvPr>
        </p:nvSpPr>
        <p:spPr/>
        <p:txBody>
          <a:bodyPr/>
          <a:lstStyle/>
          <a:p>
            <a:r>
              <a:rPr lang="en-US" dirty="0" smtClean="0"/>
              <a:t>Stay engaged</a:t>
            </a:r>
          </a:p>
          <a:p>
            <a:r>
              <a:rPr lang="en-US" dirty="0" smtClean="0"/>
              <a:t>Keep motivated</a:t>
            </a:r>
          </a:p>
          <a:p>
            <a:r>
              <a:rPr lang="en-US" dirty="0" smtClean="0"/>
              <a:t>Highlight successes</a:t>
            </a:r>
          </a:p>
          <a:p>
            <a:r>
              <a:rPr lang="en-US" dirty="0" smtClean="0"/>
              <a:t>Acknowledge failures, then fix them!</a:t>
            </a:r>
            <a:endParaRPr lang="en-US" dirty="0"/>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Report Format</a:t>
            </a:r>
            <a:endParaRPr lang="en-US" dirty="0"/>
          </a:p>
        </p:txBody>
      </p:sp>
      <p:sp>
        <p:nvSpPr>
          <p:cNvPr id="3" name="Content Placeholder 2"/>
          <p:cNvSpPr>
            <a:spLocks noGrp="1"/>
          </p:cNvSpPr>
          <p:nvPr>
            <p:ph idx="1"/>
          </p:nvPr>
        </p:nvSpPr>
        <p:spPr/>
        <p:txBody>
          <a:bodyPr/>
          <a:lstStyle/>
          <a:p>
            <a:r>
              <a:rPr lang="en-US" dirty="0" smtClean="0"/>
              <a:t>Process description</a:t>
            </a:r>
          </a:p>
          <a:p>
            <a:pPr lvl="1"/>
            <a:r>
              <a:rPr lang="en-US" dirty="0" smtClean="0"/>
              <a:t>Observations of current processes</a:t>
            </a:r>
          </a:p>
          <a:p>
            <a:pPr lvl="1"/>
            <a:r>
              <a:rPr lang="en-US" dirty="0" smtClean="0"/>
              <a:t>Proposed Processes</a:t>
            </a:r>
          </a:p>
          <a:p>
            <a:pPr lvl="1"/>
            <a:r>
              <a:rPr lang="en-US" dirty="0" smtClean="0"/>
              <a:t>Timeline for implementing changes</a:t>
            </a:r>
            <a:endParaRPr lang="en-US" dirty="0"/>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Clarkson Admissions:</a:t>
            </a:r>
          </a:p>
          <a:p>
            <a:pPr lvl="1"/>
            <a:r>
              <a:rPr lang="en-US" dirty="0" smtClean="0"/>
              <a:t>Saved ~ 1500 hours of data entry (NVA)</a:t>
            </a:r>
          </a:p>
          <a:p>
            <a:pPr lvl="2"/>
            <a:r>
              <a:rPr lang="en-US" dirty="0" smtClean="0"/>
              <a:t>Allowed more time spent to recruit</a:t>
            </a:r>
            <a:endParaRPr lang="en-US" dirty="0" smtClean="0"/>
          </a:p>
          <a:p>
            <a:pPr lvl="1"/>
            <a:r>
              <a:rPr lang="en-US" dirty="0" smtClean="0"/>
              <a:t>Saved ~ $50,000 in mailing &amp; printing costs</a:t>
            </a:r>
          </a:p>
          <a:p>
            <a:pPr lvl="1"/>
            <a:r>
              <a:rPr lang="en-US" dirty="0" smtClean="0"/>
              <a:t>Saved ~ 100,000 piece of paper</a:t>
            </a:r>
          </a:p>
          <a:p>
            <a:pPr lvl="1"/>
            <a:r>
              <a:rPr lang="en-US" dirty="0" smtClean="0"/>
              <a:t>Reduced ‘melt’ by 2.5%</a:t>
            </a:r>
          </a:p>
          <a:p>
            <a:pPr lvl="1"/>
            <a:r>
              <a:rPr lang="en-US" dirty="0" smtClean="0"/>
              <a:t>Increased employee satisfaction</a:t>
            </a:r>
          </a:p>
          <a:p>
            <a:pPr lvl="2"/>
            <a:r>
              <a:rPr lang="en-US" dirty="0" smtClean="0"/>
              <a:t>Counselors got laptops!</a:t>
            </a:r>
          </a:p>
          <a:p>
            <a:pPr lvl="1"/>
            <a:r>
              <a:rPr lang="en-US" dirty="0" smtClean="0"/>
              <a:t>Much tighter OIT/Admissions relationship</a:t>
            </a:r>
          </a:p>
          <a:p>
            <a:pPr lvl="2"/>
            <a:r>
              <a:rPr lang="en-US" dirty="0" smtClean="0"/>
              <a:t>We are on their team</a:t>
            </a: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	</a:t>
            </a:r>
            <a:endParaRPr lang="en-US" dirty="0"/>
          </a:p>
        </p:txBody>
      </p:sp>
      <p:sp>
        <p:nvSpPr>
          <p:cNvPr id="3" name="Content Placeholder 2"/>
          <p:cNvSpPr>
            <a:spLocks noGrp="1"/>
          </p:cNvSpPr>
          <p:nvPr>
            <p:ph idx="1"/>
          </p:nvPr>
        </p:nvSpPr>
        <p:spPr/>
        <p:txBody>
          <a:bodyPr/>
          <a:lstStyle/>
          <a:p>
            <a:r>
              <a:rPr lang="en-US" dirty="0" smtClean="0"/>
              <a:t>Facilitate – don’t dominate</a:t>
            </a:r>
          </a:p>
          <a:p>
            <a:r>
              <a:rPr lang="en-US" dirty="0" smtClean="0"/>
              <a:t>Make it their idea – it usually is</a:t>
            </a:r>
          </a:p>
          <a:p>
            <a:r>
              <a:rPr lang="en-US" dirty="0" smtClean="0"/>
              <a:t>Apply technology to the solution, not vice-versa</a:t>
            </a:r>
          </a:p>
          <a:p>
            <a:r>
              <a:rPr lang="en-US" dirty="0" smtClean="0"/>
              <a:t>Make it about doing the job better</a:t>
            </a:r>
          </a:p>
          <a:p>
            <a:pPr lvl="1"/>
            <a:r>
              <a:rPr lang="en-US" dirty="0" smtClean="0"/>
              <a:t>Savings are icing, not the cake</a:t>
            </a:r>
          </a:p>
          <a:p>
            <a:r>
              <a:rPr lang="en-US" dirty="0" smtClean="0"/>
              <a:t>Celebrate the wins</a:t>
            </a:r>
          </a:p>
          <a:p>
            <a:r>
              <a:rPr lang="en-US" dirty="0" smtClean="0"/>
              <a:t>Have Fun!</a:t>
            </a: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762000" y="2209800"/>
            <a:ext cx="7772400" cy="3505200"/>
          </a:xfrm>
        </p:spPr>
        <p:txBody>
          <a:bodyPr/>
          <a:lstStyle/>
          <a:p>
            <a:pPr>
              <a:buNone/>
            </a:pPr>
            <a:r>
              <a:rPr lang="en-US" dirty="0" smtClean="0"/>
              <a:t>Kevin Lynch</a:t>
            </a:r>
          </a:p>
          <a:p>
            <a:pPr>
              <a:buNone/>
            </a:pPr>
            <a:r>
              <a:rPr lang="en-US" dirty="0" smtClean="0"/>
              <a:t>Clarkson University</a:t>
            </a:r>
          </a:p>
          <a:p>
            <a:pPr>
              <a:buNone/>
            </a:pPr>
            <a:r>
              <a:rPr lang="en-US" dirty="0" smtClean="0">
                <a:hlinkClick r:id="rId2"/>
              </a:rPr>
              <a:t>Klynch@clarkson.edu</a:t>
            </a:r>
            <a:endParaRPr lang="en-US" dirty="0" smtClean="0"/>
          </a:p>
          <a:p>
            <a:pPr>
              <a:buNone/>
            </a:pPr>
            <a:r>
              <a:rPr lang="en-US" dirty="0" smtClean="0"/>
              <a:t>315.268.6718</a:t>
            </a:r>
          </a:p>
          <a:p>
            <a:pPr>
              <a:buNone/>
            </a:pPr>
            <a:endParaRPr lang="en-US" dirty="0"/>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103" name="Group 10"/>
          <p:cNvGrpSpPr>
            <a:grpSpLocks/>
          </p:cNvGrpSpPr>
          <p:nvPr/>
        </p:nvGrpSpPr>
        <p:grpSpPr bwMode="auto">
          <a:xfrm>
            <a:off x="7275513" y="6172200"/>
            <a:ext cx="1771650" cy="633413"/>
            <a:chOff x="3581400" y="2438400"/>
            <a:chExt cx="2600560" cy="982521"/>
          </a:xfrm>
        </p:grpSpPr>
        <p:pic>
          <p:nvPicPr>
            <p:cNvPr id="4104" name="Picture 4" descr="The Princeton Review">
              <a:hlinkClick r:id="rId3"/>
            </p:cNvPr>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306543" y="2438400"/>
              <a:ext cx="1140589" cy="523876"/>
            </a:xfrm>
            <a:prstGeom prst="rect">
              <a:avLst/>
            </a:prstGeom>
            <a:noFill/>
            <a:ln w="9525">
              <a:noFill/>
              <a:miter lim="800000"/>
              <a:headEnd/>
              <a:tailEnd/>
            </a:ln>
          </p:spPr>
        </p:pic>
        <p:sp>
          <p:nvSpPr>
            <p:cNvPr id="4105" name="TextBox 12"/>
            <p:cNvSpPr txBox="1">
              <a:spLocks noChangeArrowheads="1"/>
            </p:cNvSpPr>
            <p:nvPr/>
          </p:nvSpPr>
          <p:spPr bwMode="auto">
            <a:xfrm>
              <a:off x="3581400" y="2895599"/>
              <a:ext cx="2600560" cy="525322"/>
            </a:xfrm>
            <a:prstGeom prst="rect">
              <a:avLst/>
            </a:prstGeom>
            <a:noFill/>
            <a:ln w="9525">
              <a:noFill/>
              <a:miter lim="800000"/>
              <a:headEnd/>
              <a:tailEnd/>
            </a:ln>
          </p:spPr>
          <p:txBody>
            <a:bodyPr wrap="none">
              <a:spAutoFit/>
            </a:bodyPr>
            <a:lstStyle/>
            <a:p>
              <a:r>
                <a:rPr lang="en-US" sz="800"/>
                <a:t>2006 – 25 Most Connected Campuses</a:t>
              </a:r>
            </a:p>
            <a:p>
              <a:r>
                <a:rPr lang="en-US" sz="800"/>
                <a:t>2007 – 14</a:t>
              </a:r>
              <a:r>
                <a:rPr lang="en-US" sz="800" baseline="30000"/>
                <a:t>th</a:t>
              </a:r>
              <a:r>
                <a:rPr lang="en-US" sz="800"/>
                <a:t> Most Wired Campus</a:t>
              </a:r>
            </a:p>
          </p:txBody>
        </p:sp>
      </p:grpSp>
      <p:sp>
        <p:nvSpPr>
          <p:cNvPr id="10" name="Title 9"/>
          <p:cNvSpPr>
            <a:spLocks noGrp="1"/>
          </p:cNvSpPr>
          <p:nvPr>
            <p:ph type="title"/>
          </p:nvPr>
        </p:nvSpPr>
        <p:spPr>
          <a:xfrm>
            <a:off x="0" y="228600"/>
            <a:ext cx="7772400" cy="1143000"/>
          </a:xfrm>
        </p:spPr>
        <p:txBody>
          <a:bodyPr/>
          <a:lstStyle/>
          <a:p>
            <a:r>
              <a:rPr lang="en-US" dirty="0" smtClean="0"/>
              <a:t>Overview</a:t>
            </a:r>
            <a:endParaRPr lang="en-US" dirty="0"/>
          </a:p>
        </p:txBody>
      </p:sp>
      <p:sp>
        <p:nvSpPr>
          <p:cNvPr id="11" name="Content Placeholder 10"/>
          <p:cNvSpPr>
            <a:spLocks noGrp="1"/>
          </p:cNvSpPr>
          <p:nvPr>
            <p:ph idx="1"/>
          </p:nvPr>
        </p:nvSpPr>
        <p:spPr/>
        <p:txBody>
          <a:bodyPr/>
          <a:lstStyle/>
          <a:p>
            <a:r>
              <a:rPr lang="en-US" dirty="0" smtClean="0"/>
              <a:t>What, Why, &amp; Why you?</a:t>
            </a:r>
          </a:p>
          <a:p>
            <a:r>
              <a:rPr lang="en-US" dirty="0" smtClean="0"/>
              <a:t>How to start – the basics</a:t>
            </a:r>
          </a:p>
          <a:p>
            <a:r>
              <a:rPr lang="en-US" dirty="0" smtClean="0"/>
              <a:t>Sample methodology</a:t>
            </a:r>
          </a:p>
          <a:p>
            <a:r>
              <a:rPr lang="en-US" dirty="0" smtClean="0"/>
              <a:t>Sample report</a:t>
            </a:r>
          </a:p>
          <a:p>
            <a:r>
              <a:rPr lang="en-US" dirty="0" smtClean="0"/>
              <a:t>Results</a:t>
            </a:r>
          </a:p>
          <a:p>
            <a:r>
              <a:rPr lang="en-US" dirty="0" smtClean="0"/>
              <a:t>Lessons Learned</a:t>
            </a:r>
            <a:endParaRPr lang="en-US"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this about?</a:t>
            </a:r>
            <a:endParaRPr lang="en-US" dirty="0"/>
          </a:p>
        </p:txBody>
      </p:sp>
      <p:sp>
        <p:nvSpPr>
          <p:cNvPr id="3" name="Content Placeholder 2"/>
          <p:cNvSpPr>
            <a:spLocks noGrp="1"/>
          </p:cNvSpPr>
          <p:nvPr>
            <p:ph idx="1"/>
          </p:nvPr>
        </p:nvSpPr>
        <p:spPr/>
        <p:txBody>
          <a:bodyPr/>
          <a:lstStyle/>
          <a:p>
            <a:r>
              <a:rPr lang="en-US" dirty="0" smtClean="0"/>
              <a:t>Working with the organizations on your campus to help them identify how they can improve their processes, and how you can better support them in their mission (which should be our mission).</a:t>
            </a:r>
            <a:endParaRPr lang="en-US" dirty="0"/>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lstStyle/>
          <a:p>
            <a:r>
              <a:rPr lang="en-US" dirty="0" smtClean="0"/>
              <a:t>Everyone is to busy to ask why they are doing what they are doing</a:t>
            </a:r>
          </a:p>
          <a:p>
            <a:r>
              <a:rPr lang="en-US" dirty="0" smtClean="0"/>
              <a:t>Opportunity to give voice across an organization</a:t>
            </a:r>
          </a:p>
          <a:p>
            <a:r>
              <a:rPr lang="en-US" dirty="0" smtClean="0"/>
              <a:t>Processes don’t take advantage of current technology</a:t>
            </a:r>
          </a:p>
          <a:p>
            <a:r>
              <a:rPr lang="en-US" dirty="0" smtClean="0"/>
              <a:t>Many ERP have been tailored to analog processes</a:t>
            </a:r>
          </a:p>
          <a:p>
            <a:r>
              <a:rPr lang="en-US" dirty="0" smtClean="0"/>
              <a:t>Not everyone is using the ERP</a:t>
            </a:r>
            <a:endParaRPr lang="en-US" dirty="0"/>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you?</a:t>
            </a:r>
            <a:endParaRPr lang="en-US" dirty="0"/>
          </a:p>
        </p:txBody>
      </p:sp>
      <p:sp>
        <p:nvSpPr>
          <p:cNvPr id="3" name="Content Placeholder 2"/>
          <p:cNvSpPr>
            <a:spLocks noGrp="1"/>
          </p:cNvSpPr>
          <p:nvPr>
            <p:ph idx="1"/>
          </p:nvPr>
        </p:nvSpPr>
        <p:spPr/>
        <p:txBody>
          <a:bodyPr/>
          <a:lstStyle/>
          <a:p>
            <a:r>
              <a:rPr lang="en-US" dirty="0" smtClean="0"/>
              <a:t>Trusted advisor (hopefully)</a:t>
            </a:r>
          </a:p>
          <a:p>
            <a:r>
              <a:rPr lang="en-US" dirty="0" smtClean="0"/>
              <a:t>Your not in it to make money (trusted)</a:t>
            </a:r>
          </a:p>
          <a:p>
            <a:r>
              <a:rPr lang="en-US" dirty="0" smtClean="0"/>
              <a:t>You know technology</a:t>
            </a:r>
          </a:p>
          <a:p>
            <a:r>
              <a:rPr lang="en-US" dirty="0" smtClean="0"/>
              <a:t>You will learn new things</a:t>
            </a:r>
          </a:p>
          <a:p>
            <a:r>
              <a:rPr lang="en-US" dirty="0" smtClean="0"/>
              <a:t>It’s your Job – Don’t forget the I in IT</a:t>
            </a:r>
            <a:endParaRPr lang="en-US" dirty="0"/>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is the goal of a Process Review?</a:t>
            </a:r>
            <a:endParaRPr lang="en-US" sz="3200" dirty="0"/>
          </a:p>
        </p:txBody>
      </p:sp>
      <p:sp>
        <p:nvSpPr>
          <p:cNvPr id="3" name="Content Placeholder 2"/>
          <p:cNvSpPr>
            <a:spLocks noGrp="1"/>
          </p:cNvSpPr>
          <p:nvPr>
            <p:ph idx="1"/>
          </p:nvPr>
        </p:nvSpPr>
        <p:spPr/>
        <p:txBody>
          <a:bodyPr/>
          <a:lstStyle/>
          <a:p>
            <a:r>
              <a:rPr lang="en-US" dirty="0" smtClean="0"/>
              <a:t>Process = what gets done</a:t>
            </a:r>
          </a:p>
          <a:p>
            <a:r>
              <a:rPr lang="en-US" dirty="0" smtClean="0"/>
              <a:t>Create well designed processes</a:t>
            </a:r>
          </a:p>
          <a:p>
            <a:pPr lvl="1"/>
            <a:r>
              <a:rPr lang="en-US" dirty="0" smtClean="0"/>
              <a:t>Eliminate waste</a:t>
            </a:r>
          </a:p>
          <a:p>
            <a:pPr lvl="1"/>
            <a:r>
              <a:rPr lang="en-US" dirty="0" smtClean="0"/>
              <a:t>Minimize non-value adding work </a:t>
            </a:r>
          </a:p>
          <a:p>
            <a:pPr lvl="1"/>
            <a:r>
              <a:rPr lang="en-US" dirty="0" smtClean="0"/>
              <a:t>Efficient Value-adding work</a:t>
            </a:r>
            <a:endParaRPr lang="en-US" dirty="0"/>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start?</a:t>
            </a:r>
            <a:endParaRPr lang="en-US" dirty="0"/>
          </a:p>
        </p:txBody>
      </p:sp>
      <p:sp>
        <p:nvSpPr>
          <p:cNvPr id="3" name="Content Placeholder 2"/>
          <p:cNvSpPr>
            <a:spLocks noGrp="1"/>
          </p:cNvSpPr>
          <p:nvPr>
            <p:ph idx="1"/>
          </p:nvPr>
        </p:nvSpPr>
        <p:spPr/>
        <p:txBody>
          <a:bodyPr/>
          <a:lstStyle/>
          <a:p>
            <a:r>
              <a:rPr lang="en-US" dirty="0" smtClean="0"/>
              <a:t>Executive buy-in is key</a:t>
            </a:r>
          </a:p>
          <a:p>
            <a:r>
              <a:rPr lang="en-US" dirty="0" smtClean="0"/>
              <a:t>Involve everyone </a:t>
            </a:r>
          </a:p>
          <a:p>
            <a:r>
              <a:rPr lang="en-US" dirty="0" smtClean="0"/>
              <a:t>Take your time!</a:t>
            </a:r>
          </a:p>
          <a:p>
            <a:r>
              <a:rPr lang="en-US" dirty="0" smtClean="0"/>
              <a:t>Document</a:t>
            </a:r>
          </a:p>
          <a:p>
            <a:r>
              <a:rPr lang="en-US" dirty="0" smtClean="0"/>
              <a:t>Explain why you (IT) are doing this</a:t>
            </a:r>
            <a:endParaRPr lang="en-US"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Sample Methodology</a:t>
            </a:r>
            <a:endParaRPr lang="en-US" dirty="0"/>
          </a:p>
        </p:txBody>
      </p:sp>
      <p:sp>
        <p:nvSpPr>
          <p:cNvPr id="3" name="Content Placeholder 2"/>
          <p:cNvSpPr>
            <a:spLocks noGrp="1"/>
          </p:cNvSpPr>
          <p:nvPr>
            <p:ph idx="1"/>
          </p:nvPr>
        </p:nvSpPr>
        <p:spPr/>
        <p:txBody>
          <a:bodyPr/>
          <a:lstStyle/>
          <a:p>
            <a:r>
              <a:rPr lang="en-US" dirty="0" smtClean="0"/>
              <a:t>The 5 “D” model</a:t>
            </a:r>
          </a:p>
          <a:p>
            <a:pPr lvl="1"/>
            <a:r>
              <a:rPr lang="en-US" dirty="0" smtClean="0">
                <a:solidFill>
                  <a:schemeClr val="tx1"/>
                </a:solidFill>
                <a:latin typeface="+mn-lt"/>
                <a:ea typeface="+mn-ea"/>
                <a:cs typeface="+mn-cs"/>
              </a:rPr>
              <a:t>Discovery</a:t>
            </a:r>
          </a:p>
          <a:p>
            <a:pPr lvl="1"/>
            <a:r>
              <a:rPr lang="en-US" dirty="0" smtClean="0">
                <a:solidFill>
                  <a:schemeClr val="tx1"/>
                </a:solidFill>
                <a:latin typeface="+mn-lt"/>
                <a:ea typeface="+mn-ea"/>
                <a:cs typeface="+mn-cs"/>
              </a:rPr>
              <a:t>Definition</a:t>
            </a:r>
          </a:p>
          <a:p>
            <a:pPr lvl="1"/>
            <a:r>
              <a:rPr lang="en-US" dirty="0" smtClean="0">
                <a:solidFill>
                  <a:schemeClr val="tx1"/>
                </a:solidFill>
                <a:latin typeface="+mn-lt"/>
                <a:ea typeface="+mn-ea"/>
                <a:cs typeface="+mn-cs"/>
              </a:rPr>
              <a:t>Design</a:t>
            </a:r>
          </a:p>
          <a:p>
            <a:pPr lvl="1"/>
            <a:r>
              <a:rPr lang="en-US" dirty="0" smtClean="0">
                <a:solidFill>
                  <a:schemeClr val="tx1"/>
                </a:solidFill>
                <a:latin typeface="+mn-lt"/>
                <a:ea typeface="+mn-ea"/>
                <a:cs typeface="+mn-cs"/>
              </a:rPr>
              <a:t>Deployment</a:t>
            </a:r>
          </a:p>
          <a:p>
            <a:pPr lvl="1"/>
            <a:r>
              <a:rPr lang="en-US" dirty="0" smtClean="0">
                <a:solidFill>
                  <a:schemeClr val="tx1"/>
                </a:solidFill>
                <a:latin typeface="+mn-lt"/>
                <a:ea typeface="+mn-ea"/>
                <a:cs typeface="+mn-cs"/>
              </a:rPr>
              <a:t>Don’t let it fail</a:t>
            </a:r>
          </a:p>
          <a:p>
            <a:pPr lvl="1"/>
            <a:endParaRPr lang="en-US" dirty="0"/>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Introduction – We’re here to Help</a:t>
            </a:r>
            <a:endParaRPr lang="en-US" sz="3600" dirty="0"/>
          </a:p>
        </p:txBody>
      </p:sp>
      <p:sp>
        <p:nvSpPr>
          <p:cNvPr id="3" name="Content Placeholder 2"/>
          <p:cNvSpPr>
            <a:spLocks noGrp="1"/>
          </p:cNvSpPr>
          <p:nvPr>
            <p:ph idx="1"/>
          </p:nvPr>
        </p:nvSpPr>
        <p:spPr/>
        <p:txBody>
          <a:bodyPr/>
          <a:lstStyle/>
          <a:p>
            <a:r>
              <a:rPr lang="en-US" dirty="0" smtClean="0"/>
              <a:t>Seek an environment of non-attribution</a:t>
            </a:r>
          </a:p>
          <a:p>
            <a:r>
              <a:rPr lang="en-US" dirty="0" smtClean="0"/>
              <a:t>Remind people that you being there is a good thing</a:t>
            </a:r>
          </a:p>
          <a:p>
            <a:r>
              <a:rPr lang="en-US" dirty="0" smtClean="0"/>
              <a:t>Set expectations – this is about doing a good job better</a:t>
            </a:r>
          </a:p>
          <a:p>
            <a:r>
              <a:rPr lang="en-US" dirty="0" smtClean="0"/>
              <a:t>Goal is adding value, not eliminating positions</a:t>
            </a:r>
            <a:endParaRPr lang="en-US" dirty="0"/>
          </a:p>
        </p:txBody>
      </p:sp>
    </p:spTree>
  </p:cSld>
  <p:clrMapOvr>
    <a:masterClrMapping/>
  </p:clrMapOvr>
  <p:transition advClick="0"/>
</p:sld>
</file>

<file path=ppt/theme/theme1.xml><?xml version="1.0" encoding="utf-8"?>
<a:theme xmlns:a="http://schemas.openxmlformats.org/drawingml/2006/main" name="2_DefyConvention">
  <a:themeElements>
    <a:clrScheme name="2_DefyConven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yConvention">
      <a:majorFont>
        <a:latin typeface="DemocraticaBold"/>
        <a:ea typeface="ＭＳ Ｐゴシック"/>
        <a:cs typeface=""/>
      </a:majorFont>
      <a:minorFont>
        <a:latin typeface="Univers 57 Condensed"/>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yConven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yConven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yConven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yConven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yConven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yConven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yConven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yConven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yConven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yConven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yConven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yConven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1151</TotalTime>
  <Words>727</Words>
  <Application>Microsoft Office PowerPoint</Application>
  <PresentationFormat>On-screen Show (4:3)</PresentationFormat>
  <Paragraphs>197</Paragraphs>
  <Slides>19</Slides>
  <Notes>2</Notes>
  <HiddenSlides>1</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ＭＳ Ｐゴシック</vt:lpstr>
      <vt:lpstr>DemocraticaBold</vt:lpstr>
      <vt:lpstr>Univers 57 Condensed</vt:lpstr>
      <vt:lpstr>Calibri</vt:lpstr>
      <vt:lpstr>Times New Roman</vt:lpstr>
      <vt:lpstr>2_DefyConvention</vt:lpstr>
      <vt:lpstr>Default Design</vt:lpstr>
      <vt:lpstr>Process Review: Helping Others Help Themselves</vt:lpstr>
      <vt:lpstr>Overview</vt:lpstr>
      <vt:lpstr>What is this about?</vt:lpstr>
      <vt:lpstr>Why?</vt:lpstr>
      <vt:lpstr>Why you?</vt:lpstr>
      <vt:lpstr>What is the goal of a Process Review?</vt:lpstr>
      <vt:lpstr>How do you start?</vt:lpstr>
      <vt:lpstr>A Sample Methodology</vt:lpstr>
      <vt:lpstr>Introduction – We’re here to Help</vt:lpstr>
      <vt:lpstr>Discovery</vt:lpstr>
      <vt:lpstr>Define</vt:lpstr>
      <vt:lpstr>Slide 12</vt:lpstr>
      <vt:lpstr>Design</vt:lpstr>
      <vt:lpstr>Deploy</vt:lpstr>
      <vt:lpstr>Don’t let it fail!</vt:lpstr>
      <vt:lpstr>Sample Report Format</vt:lpstr>
      <vt:lpstr>Results</vt:lpstr>
      <vt:lpstr>Lessons Learned </vt:lpstr>
      <vt:lpstr>Questions???</vt:lpstr>
    </vt:vector>
  </TitlesOfParts>
  <Company>Clarkson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Cyberethics: A Values-Based Approach</dc:title>
  <dc:subject>Cyberethics</dc:subject>
  <dc:creator>Kevin Lynch</dc:creator>
  <cp:keywords>Ethics, Online, social networking, copyright, DMCA</cp:keywords>
  <cp:lastModifiedBy>Kevin Lynch</cp:lastModifiedBy>
  <cp:revision>40</cp:revision>
  <dcterms:created xsi:type="dcterms:W3CDTF">2006-05-09T16:12:17Z</dcterms:created>
  <dcterms:modified xsi:type="dcterms:W3CDTF">2009-03-11T13:23:12Z</dcterms:modified>
  <cp:category>Student Education</cp:category>
  <cp:contentStatus>Final</cp:contentStatus>
</cp:coreProperties>
</file>