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57"/>
  </p:handoutMasterIdLst>
  <p:sldIdLst>
    <p:sldId id="263" r:id="rId2"/>
    <p:sldId id="272" r:id="rId3"/>
    <p:sldId id="307" r:id="rId4"/>
    <p:sldId id="308" r:id="rId5"/>
    <p:sldId id="309" r:id="rId6"/>
    <p:sldId id="310" r:id="rId7"/>
    <p:sldId id="312" r:id="rId8"/>
    <p:sldId id="311" r:id="rId9"/>
    <p:sldId id="313" r:id="rId10"/>
    <p:sldId id="322" r:id="rId11"/>
    <p:sldId id="314" r:id="rId12"/>
    <p:sldId id="315" r:id="rId13"/>
    <p:sldId id="318" r:id="rId14"/>
    <p:sldId id="319" r:id="rId15"/>
    <p:sldId id="316" r:id="rId16"/>
    <p:sldId id="317" r:id="rId17"/>
    <p:sldId id="320" r:id="rId18"/>
    <p:sldId id="321" r:id="rId19"/>
    <p:sldId id="259" r:id="rId20"/>
    <p:sldId id="260" r:id="rId21"/>
    <p:sldId id="262" r:id="rId22"/>
    <p:sldId id="258" r:id="rId23"/>
    <p:sldId id="257" r:id="rId24"/>
    <p:sldId id="275" r:id="rId25"/>
    <p:sldId id="276" r:id="rId26"/>
    <p:sldId id="277" r:id="rId27"/>
    <p:sldId id="280" r:id="rId28"/>
    <p:sldId id="278" r:id="rId29"/>
    <p:sldId id="279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6" r:id="rId50"/>
    <p:sldId id="288" r:id="rId51"/>
    <p:sldId id="302" r:id="rId52"/>
    <p:sldId id="303" r:id="rId53"/>
    <p:sldId id="304" r:id="rId54"/>
    <p:sldId id="301" r:id="rId55"/>
    <p:sldId id="323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7" autoAdjust="0"/>
    <p:restoredTop sz="94612" autoAdjust="0"/>
  </p:normalViewPr>
  <p:slideViewPr>
    <p:cSldViewPr>
      <p:cViewPr varScale="1">
        <p:scale>
          <a:sx n="74" d="100"/>
          <a:sy n="74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19ED8-4DAA-49BA-B567-A81DFAC4F757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FDDFF-F1C5-458A-87F9-0F2F87246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578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E3BA-AED5-418A-AAA2-3226085B58DA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89F581-0361-455E-8C51-67A7214E64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E3BA-AED5-418A-AAA2-3226085B58DA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F581-0361-455E-8C51-67A7214E6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E3BA-AED5-418A-AAA2-3226085B58DA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F581-0361-455E-8C51-67A7214E6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E3BA-AED5-418A-AAA2-3226085B58DA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F581-0361-455E-8C51-67A7214E6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E3BA-AED5-418A-AAA2-3226085B58DA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F581-0361-455E-8C51-67A7214E64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E3BA-AED5-418A-AAA2-3226085B58DA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F581-0361-455E-8C51-67A7214E64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E3BA-AED5-418A-AAA2-3226085B58DA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F581-0361-455E-8C51-67A7214E64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E3BA-AED5-418A-AAA2-3226085B58DA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F581-0361-455E-8C51-67A7214E6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E3BA-AED5-418A-AAA2-3226085B58DA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F581-0361-455E-8C51-67A7214E6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E3BA-AED5-418A-AAA2-3226085B58DA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F581-0361-455E-8C51-67A7214E6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E3BA-AED5-418A-AAA2-3226085B58DA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F581-0361-455E-8C51-67A7214E6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233E3BA-AED5-418A-AAA2-3226085B58DA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E89F581-0361-455E-8C51-67A7214E64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 advTm="15000"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Rmckenna@mercy.edu" TargetMode="External"/><Relationship Id="rId2" Type="http://schemas.openxmlformats.org/officeDocument/2006/relationships/hyperlink" Target="mailto:Nlee@mercy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raddlee@mercy.edu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620000" cy="2666999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LLEK Koha: </a:t>
            </a:r>
            <a:br>
              <a:rPr lang="en-US" sz="6000" dirty="0" smtClean="0"/>
            </a:br>
            <a:r>
              <a:rPr lang="en-US" sz="6000" dirty="0" smtClean="0"/>
              <a:t>One Year After Launch of an Open-Source ILS</a:t>
            </a:r>
            <a:endParaRPr lang="en-US" sz="6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331698"/>
            <a:ext cx="7924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Presented by:</a:t>
            </a:r>
          </a:p>
          <a:p>
            <a:r>
              <a:rPr lang="en-US" dirty="0"/>
              <a:t>Nina </a:t>
            </a:r>
            <a:r>
              <a:rPr lang="en-US" dirty="0" smtClean="0"/>
              <a:t>Lee, MLS, </a:t>
            </a:r>
            <a:r>
              <a:rPr lang="en-US" dirty="0"/>
              <a:t>Head of Technical Services &amp; </a:t>
            </a:r>
            <a:r>
              <a:rPr lang="en-US" dirty="0" smtClean="0"/>
              <a:t>Automation,</a:t>
            </a:r>
          </a:p>
          <a:p>
            <a:r>
              <a:rPr lang="en-US" dirty="0" err="1" smtClean="0"/>
              <a:t>Braddlee</a:t>
            </a:r>
            <a:r>
              <a:rPr lang="en-US" dirty="0"/>
              <a:t>, Ph.D</a:t>
            </a:r>
            <a:r>
              <a:rPr lang="en-US" dirty="0" smtClean="0"/>
              <a:t>., Dean of Libraries, Academic Technology &amp; Online Learning, </a:t>
            </a:r>
          </a:p>
          <a:p>
            <a:r>
              <a:rPr lang="en-US" dirty="0" smtClean="0"/>
              <a:t>and Robert McKenna, B.S., Circulation Manager </a:t>
            </a:r>
          </a:p>
          <a:p>
            <a:r>
              <a:rPr lang="en-US" dirty="0" smtClean="0"/>
              <a:t>March 30, 2011</a:t>
            </a:r>
            <a:endParaRPr lang="en-US" dirty="0"/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Patron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8" y="1524000"/>
            <a:ext cx="8636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6300" y="646145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Fine Payment  Processing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9580268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Patron Records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5800" y="1600200"/>
            <a:ext cx="80771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6488668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OPAC login screen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5952120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Patron Record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610599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6488668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patron record display in our OPAC after authentication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3569738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524000"/>
            <a:ext cx="863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6488668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Patron Notice queue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99135302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600200"/>
            <a:ext cx="863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7900114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Matrix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04166813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Matrix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27295522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dirty="0" smtClean="0"/>
              <a:t>Course Reserves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800" y="6488668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Course Reserves editing screen in the staff client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881933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Reserves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63246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Course Reserves display in the OPAC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7799550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597"/>
            <a:ext cx="7924800" cy="464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62484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Cataloging Statistics Wizard</a:t>
            </a:r>
            <a:endParaRPr lang="en-US" dirty="0"/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Koha Staff Client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90600" y="63246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Circulation Statistics Wizard</a:t>
            </a:r>
            <a:endParaRPr lang="en-US" dirty="0"/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Reports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63246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Circulation Statistics January –March 2011</a:t>
            </a:r>
            <a:endParaRPr lang="en-US" dirty="0"/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60960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Google Analytics Report of OPAC searches</a:t>
            </a:r>
            <a:endParaRPr lang="en-US" dirty="0"/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295400"/>
          </a:xfrm>
        </p:spPr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15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6211669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A Microsoft Access report from Koha displaying library reserves</a:t>
            </a:r>
            <a:endParaRPr lang="en-US" dirty="0"/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Staff Privileges</a:t>
            </a:r>
            <a:endParaRPr lang="en-US" dirty="0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93941319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30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30349902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MARC Import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76528741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 Import</a:t>
            </a:r>
            <a:endParaRPr lang="en-US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12240697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MARC Records Staged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60" y="1600200"/>
            <a:ext cx="75236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62125032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Managing Batches</a:t>
            </a:r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83416978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524000"/>
            <a:ext cx="863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2312" y="6433066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Circulation Module </a:t>
            </a:r>
            <a:r>
              <a:rPr lang="en-US" dirty="0"/>
              <a:t>h</a:t>
            </a:r>
            <a:r>
              <a:rPr lang="en-US" dirty="0" smtClean="0"/>
              <a:t>ome screen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8633000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Record in Database</a:t>
            </a:r>
            <a:endParaRPr lang="en-US" dirty="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30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17483267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Item &amp; Summary 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00996949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Item Record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64690736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Script for Item Record Creation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Greenwood (ABC-CLIO)</a:t>
            </a:r>
          </a:p>
          <a:p>
            <a:r>
              <a:rPr lang="en-US" dirty="0"/>
              <a:t>ǂ2 z ǂ8 </a:t>
            </a:r>
            <a:r>
              <a:rPr lang="en-US" dirty="0" err="1"/>
              <a:t>ebook</a:t>
            </a:r>
            <a:r>
              <a:rPr lang="en-US" dirty="0"/>
              <a:t> </a:t>
            </a:r>
            <a:r>
              <a:rPr lang="en-US" dirty="0" err="1"/>
              <a:t>ǂa</a:t>
            </a:r>
            <a:r>
              <a:rPr lang="en-US" dirty="0"/>
              <a:t> EB </a:t>
            </a:r>
            <a:r>
              <a:rPr lang="en-US" dirty="0" err="1"/>
              <a:t>ǂb</a:t>
            </a:r>
            <a:r>
              <a:rPr lang="en-US" dirty="0"/>
              <a:t> EB </a:t>
            </a:r>
            <a:r>
              <a:rPr lang="en-US" dirty="0" err="1"/>
              <a:t>ǂc</a:t>
            </a:r>
            <a:r>
              <a:rPr lang="en-US" dirty="0"/>
              <a:t> GRWD </a:t>
            </a:r>
            <a:r>
              <a:rPr lang="en-US" dirty="0" err="1"/>
              <a:t>ǂo</a:t>
            </a:r>
            <a:r>
              <a:rPr lang="en-US" dirty="0"/>
              <a:t> E-Book </a:t>
            </a:r>
            <a:r>
              <a:rPr lang="en-US" dirty="0" err="1"/>
              <a:t>ǂy</a:t>
            </a:r>
            <a:r>
              <a:rPr lang="en-US" dirty="0"/>
              <a:t> EB</a:t>
            </a:r>
          </a:p>
          <a:p>
            <a:r>
              <a:rPr lang="en-US" dirty="0"/>
              <a:t>$2z$8ebook$aEB$bEB$cGRWD$oE-Book$yEB</a:t>
            </a:r>
          </a:p>
          <a:p>
            <a:r>
              <a:rPr lang="en-US" dirty="0" err="1"/>
              <a:t>Ebrary</a:t>
            </a:r>
            <a:endParaRPr lang="en-US" dirty="0"/>
          </a:p>
          <a:p>
            <a:r>
              <a:rPr lang="en-US" dirty="0"/>
              <a:t>ǂ2 z ǂ8 </a:t>
            </a:r>
            <a:r>
              <a:rPr lang="en-US" dirty="0" err="1"/>
              <a:t>ebook</a:t>
            </a:r>
            <a:r>
              <a:rPr lang="en-US" dirty="0"/>
              <a:t> </a:t>
            </a:r>
            <a:r>
              <a:rPr lang="en-US" dirty="0" err="1"/>
              <a:t>ǂa</a:t>
            </a:r>
            <a:r>
              <a:rPr lang="en-US" dirty="0"/>
              <a:t> EB </a:t>
            </a:r>
            <a:r>
              <a:rPr lang="en-US" dirty="0" err="1"/>
              <a:t>ǂb</a:t>
            </a:r>
            <a:r>
              <a:rPr lang="en-US" dirty="0"/>
              <a:t> EB </a:t>
            </a:r>
            <a:r>
              <a:rPr lang="en-US" dirty="0" err="1"/>
              <a:t>ǂc</a:t>
            </a:r>
            <a:r>
              <a:rPr lang="en-US" dirty="0"/>
              <a:t> EBRY </a:t>
            </a:r>
            <a:r>
              <a:rPr lang="en-US" dirty="0" err="1"/>
              <a:t>ǂo</a:t>
            </a:r>
            <a:r>
              <a:rPr lang="en-US" dirty="0"/>
              <a:t> E-Book </a:t>
            </a:r>
            <a:r>
              <a:rPr lang="en-US" dirty="0" err="1"/>
              <a:t>ǂy</a:t>
            </a:r>
            <a:r>
              <a:rPr lang="en-US" dirty="0"/>
              <a:t> EB</a:t>
            </a:r>
          </a:p>
          <a:p>
            <a:r>
              <a:rPr lang="en-US" dirty="0"/>
              <a:t>$2z$8ebook$aEB$bEB$cEBRY$oE-Book$yEB</a:t>
            </a:r>
          </a:p>
          <a:p>
            <a:r>
              <a:rPr lang="en-US" dirty="0"/>
              <a:t>Gale</a:t>
            </a:r>
          </a:p>
          <a:p>
            <a:r>
              <a:rPr lang="en-US" dirty="0" smtClean="0"/>
              <a:t>ǂ2 z ǂ8 </a:t>
            </a:r>
            <a:r>
              <a:rPr lang="en-US" dirty="0" err="1" smtClean="0"/>
              <a:t>ebook</a:t>
            </a:r>
            <a:r>
              <a:rPr lang="en-US" dirty="0" smtClean="0"/>
              <a:t> </a:t>
            </a:r>
            <a:r>
              <a:rPr lang="en-US" dirty="0" err="1" smtClean="0"/>
              <a:t>ǂa</a:t>
            </a:r>
            <a:r>
              <a:rPr lang="en-US" dirty="0" smtClean="0"/>
              <a:t> EB </a:t>
            </a:r>
            <a:r>
              <a:rPr lang="en-US" dirty="0" err="1" smtClean="0"/>
              <a:t>ǂb</a:t>
            </a:r>
            <a:r>
              <a:rPr lang="en-US" dirty="0" smtClean="0"/>
              <a:t> EB </a:t>
            </a:r>
            <a:r>
              <a:rPr lang="en-US" dirty="0" err="1" smtClean="0"/>
              <a:t>ǂc</a:t>
            </a:r>
            <a:r>
              <a:rPr lang="en-US" dirty="0" smtClean="0"/>
              <a:t> GVRL </a:t>
            </a:r>
            <a:r>
              <a:rPr lang="en-US" dirty="0" err="1" smtClean="0"/>
              <a:t>ǂo</a:t>
            </a:r>
            <a:r>
              <a:rPr lang="en-US" dirty="0" smtClean="0"/>
              <a:t> E-Book </a:t>
            </a:r>
            <a:r>
              <a:rPr lang="en-US" dirty="0" err="1" smtClean="0"/>
              <a:t>ǂy</a:t>
            </a:r>
            <a:r>
              <a:rPr lang="en-US" dirty="0" smtClean="0"/>
              <a:t> EB</a:t>
            </a:r>
          </a:p>
          <a:p>
            <a:r>
              <a:rPr lang="en-US" dirty="0" smtClean="0"/>
              <a:t>$</a:t>
            </a:r>
            <a:r>
              <a:rPr lang="en-US" dirty="0"/>
              <a:t>2z$8ebook$aEB$bEB$cGVRL$oE-Book$yEB</a:t>
            </a:r>
          </a:p>
          <a:p>
            <a:r>
              <a:rPr lang="en-US" dirty="0" err="1"/>
              <a:t>NetLibrary</a:t>
            </a:r>
            <a:endParaRPr lang="en-US" dirty="0"/>
          </a:p>
          <a:p>
            <a:r>
              <a:rPr lang="en-US" dirty="0"/>
              <a:t>ǂ2 z ǂ8 </a:t>
            </a:r>
            <a:r>
              <a:rPr lang="en-US" dirty="0" err="1"/>
              <a:t>ebook</a:t>
            </a:r>
            <a:r>
              <a:rPr lang="en-US" dirty="0"/>
              <a:t> </a:t>
            </a:r>
            <a:r>
              <a:rPr lang="en-US" dirty="0" err="1"/>
              <a:t>ǂa</a:t>
            </a:r>
            <a:r>
              <a:rPr lang="en-US" dirty="0"/>
              <a:t> EB </a:t>
            </a:r>
            <a:r>
              <a:rPr lang="en-US" dirty="0" err="1"/>
              <a:t>ǂb</a:t>
            </a:r>
            <a:r>
              <a:rPr lang="en-US" dirty="0"/>
              <a:t> EB </a:t>
            </a:r>
            <a:r>
              <a:rPr lang="en-US" dirty="0" err="1"/>
              <a:t>ǂc</a:t>
            </a:r>
            <a:r>
              <a:rPr lang="en-US" dirty="0"/>
              <a:t> NTLB </a:t>
            </a:r>
            <a:r>
              <a:rPr lang="en-US" dirty="0" err="1"/>
              <a:t>ǂo</a:t>
            </a:r>
            <a:r>
              <a:rPr lang="en-US" dirty="0"/>
              <a:t> E-Book </a:t>
            </a:r>
            <a:r>
              <a:rPr lang="en-US" dirty="0" err="1"/>
              <a:t>ǂy</a:t>
            </a:r>
            <a:r>
              <a:rPr lang="en-US" dirty="0"/>
              <a:t> EB</a:t>
            </a:r>
          </a:p>
          <a:p>
            <a:r>
              <a:rPr lang="en-US" dirty="0"/>
              <a:t>$2z$8ebook$aEB$bEB$cNTLB$oE-Book$yEB</a:t>
            </a:r>
          </a:p>
          <a:p>
            <a:r>
              <a:rPr lang="en-US" dirty="0"/>
              <a:t>Ovid</a:t>
            </a:r>
          </a:p>
          <a:p>
            <a:r>
              <a:rPr lang="en-US" dirty="0"/>
              <a:t>ǂ2 z ǂ8 </a:t>
            </a:r>
            <a:r>
              <a:rPr lang="en-US" dirty="0" err="1"/>
              <a:t>ebook</a:t>
            </a:r>
            <a:r>
              <a:rPr lang="en-US" dirty="0"/>
              <a:t> </a:t>
            </a:r>
            <a:r>
              <a:rPr lang="en-US" dirty="0" err="1"/>
              <a:t>ǂa</a:t>
            </a:r>
            <a:r>
              <a:rPr lang="en-US" dirty="0"/>
              <a:t> EB </a:t>
            </a:r>
            <a:r>
              <a:rPr lang="en-US" dirty="0" err="1"/>
              <a:t>ǂb</a:t>
            </a:r>
            <a:r>
              <a:rPr lang="en-US" dirty="0"/>
              <a:t> EB </a:t>
            </a:r>
            <a:r>
              <a:rPr lang="en-US" dirty="0" err="1"/>
              <a:t>ǂc</a:t>
            </a:r>
            <a:r>
              <a:rPr lang="en-US" dirty="0"/>
              <a:t> OVID </a:t>
            </a:r>
            <a:r>
              <a:rPr lang="en-US" dirty="0" err="1"/>
              <a:t>ǂo</a:t>
            </a:r>
            <a:r>
              <a:rPr lang="en-US" dirty="0"/>
              <a:t> E-Book </a:t>
            </a:r>
            <a:r>
              <a:rPr lang="en-US" dirty="0" err="1"/>
              <a:t>ǂy</a:t>
            </a:r>
            <a:r>
              <a:rPr lang="en-US" dirty="0"/>
              <a:t> EB</a:t>
            </a:r>
          </a:p>
          <a:p>
            <a:r>
              <a:rPr lang="en-US" dirty="0"/>
              <a:t>$2z$8ebook$aEB$bEB$cOVID$oE-Book$yEB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7302607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Editing Bibliographic Record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  <p:extLst>
      <p:ext uri="{BB962C8B-B14F-4D97-AF65-F5344CB8AC3E}">
        <p14:creationId xmlns="" xmlns:p14="http://schemas.microsoft.com/office/powerpoint/2010/main" val="1943937590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in </a:t>
            </a:r>
            <a:r>
              <a:rPr lang="en-US" dirty="0"/>
              <a:t>B</a:t>
            </a:r>
            <a:r>
              <a:rPr lang="en-US" dirty="0" smtClean="0"/>
              <a:t>iblios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40354128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Searching in Biblios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4615240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GetIt</a:t>
            </a:r>
            <a:r>
              <a:rPr lang="en-US" dirty="0" smtClean="0"/>
              <a:t> (Acquisitions)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15365527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Preference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46735518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 Orders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84935367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600200"/>
            <a:ext cx="863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7072" y="6488668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Checkin</a:t>
            </a:r>
            <a:r>
              <a:rPr lang="en-US" dirty="0" smtClean="0"/>
              <a:t> Screen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0711883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PO# DF0202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00042422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Invoices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66103132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Inv# 2025624865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29160988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Fund by Schools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00382711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&amp; Reporting Fund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30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93205799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Orders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66988618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Book Orders for DF Business Program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10782444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 All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89037580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Download to Excel Spreadsheet</a:t>
            </a:r>
            <a:endParaRPr lang="en-US" dirty="0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60" y="1600200"/>
            <a:ext cx="75236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59873570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OPAC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94343974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8" y="1600200"/>
            <a:ext cx="863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1456" y="64770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Checkout Screen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56142631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Search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45717184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OPAC Enhanced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RSS (Really Simple Syndication)</a:t>
            </a:r>
          </a:p>
          <a:p>
            <a:r>
              <a:rPr lang="en-US" dirty="0" smtClean="0"/>
              <a:t>Tag Cloud</a:t>
            </a:r>
          </a:p>
          <a:p>
            <a:r>
              <a:rPr lang="en-US" dirty="0" smtClean="0"/>
              <a:t>Faceted Navigation</a:t>
            </a:r>
          </a:p>
          <a:p>
            <a:r>
              <a:rPr lang="en-US" dirty="0" err="1" smtClean="0"/>
              <a:t>xISBN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1454753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Faceted 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facets to narrow the search results</a:t>
            </a:r>
          </a:p>
          <a:p>
            <a:pPr>
              <a:buNone/>
            </a:pPr>
            <a:r>
              <a:rPr lang="en-US" dirty="0" smtClean="0"/>
              <a:t>    - availability</a:t>
            </a:r>
          </a:p>
          <a:p>
            <a:pPr>
              <a:buNone/>
            </a:pPr>
            <a:r>
              <a:rPr lang="en-US" dirty="0" smtClean="0"/>
              <a:t>    - authors</a:t>
            </a:r>
          </a:p>
          <a:p>
            <a:pPr>
              <a:buNone/>
            </a:pPr>
            <a:r>
              <a:rPr lang="en-US" dirty="0" smtClean="0"/>
              <a:t>    - branches</a:t>
            </a:r>
          </a:p>
          <a:p>
            <a:pPr>
              <a:buNone/>
            </a:pPr>
            <a:r>
              <a:rPr lang="en-US" dirty="0" smtClean="0"/>
              <a:t>    - series</a:t>
            </a:r>
          </a:p>
          <a:p>
            <a:pPr>
              <a:buNone/>
            </a:pPr>
            <a:r>
              <a:rPr lang="en-US" dirty="0" smtClean="0"/>
              <a:t>    - topics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5236238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FRBR in </a:t>
            </a:r>
            <a:r>
              <a:rPr lang="en-US" dirty="0" err="1" smtClean="0"/>
              <a:t>Koha</a:t>
            </a:r>
            <a:r>
              <a:rPr lang="en-US" dirty="0" smtClean="0"/>
              <a:t> - </a:t>
            </a:r>
            <a:r>
              <a:rPr lang="en-US" dirty="0" err="1" smtClean="0"/>
              <a:t>xISBN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/>
              <a:t>xISBN</a:t>
            </a:r>
            <a:r>
              <a:rPr lang="en-US" b="1" dirty="0" smtClean="0"/>
              <a:t> Web service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Using the OCLC FRBR Work-Set Algorithm</a:t>
            </a:r>
          </a:p>
          <a:p>
            <a:pPr>
              <a:buNone/>
            </a:pPr>
            <a:r>
              <a:rPr lang="en-US" dirty="0" smtClean="0"/>
              <a:t>    Map book-related identifiers (ISBN, LCCN, OCLC number), based on </a:t>
            </a:r>
            <a:r>
              <a:rPr lang="en-US" dirty="0" err="1" smtClean="0"/>
              <a:t>WorldCat</a:t>
            </a:r>
            <a:r>
              <a:rPr lang="en-US" dirty="0" smtClean="0"/>
              <a:t> information</a:t>
            </a:r>
          </a:p>
          <a:p>
            <a:pPr>
              <a:buNone/>
            </a:pPr>
            <a:r>
              <a:rPr lang="en-US" dirty="0" smtClean="0"/>
              <a:t>    Free for non-commercial use (not exceed 500 requests per day)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xISBN</a:t>
            </a:r>
            <a:r>
              <a:rPr lang="en-US" dirty="0" smtClean="0"/>
              <a:t> in </a:t>
            </a:r>
            <a:r>
              <a:rPr lang="en-US" dirty="0" err="1" smtClean="0"/>
              <a:t>Koha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3705148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 Savings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25001" y="589599"/>
            <a:ext cx="4983481" cy="6852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90637536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667000"/>
            <a:ext cx="6477000" cy="3459163"/>
          </a:xfrm>
        </p:spPr>
        <p:txBody>
          <a:bodyPr/>
          <a:lstStyle/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r>
              <a:rPr lang="en-US" dirty="0" smtClean="0">
                <a:hlinkClick r:id="rId2"/>
              </a:rPr>
              <a:t>Nlee@mercy.edu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3"/>
              </a:rPr>
              <a:t>R</a:t>
            </a:r>
            <a:r>
              <a:rPr lang="en-US" dirty="0" smtClean="0">
                <a:hlinkClick r:id="rId3"/>
              </a:rPr>
              <a:t>mckenna@mercy.edu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4"/>
              </a:rPr>
              <a:t>Braddlee@mercy.edu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http://mercy.waldo.kohalibrary.com/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 advTm="15000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52" y="1447800"/>
            <a:ext cx="863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6433066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Offline Circulation import tool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6059090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Patron Records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381999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6488668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A typical patron record in Koha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4449629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Patron Records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762999" cy="495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800" y="6488668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Patron Load importing tool in the staff client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77525501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Patron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72" y="1600200"/>
            <a:ext cx="863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6510004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Patron Record with fine and overdue alerts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2613537"/>
      </p:ext>
    </p:extLst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445</TotalTime>
  <Words>440</Words>
  <Application>Microsoft Office PowerPoint</Application>
  <PresentationFormat>On-screen Show (4:3)</PresentationFormat>
  <Paragraphs>118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Executive</vt:lpstr>
      <vt:lpstr>LLEK Koha:  One Year After Launch of an Open-Source ILS</vt:lpstr>
      <vt:lpstr>Koha Staff Client</vt:lpstr>
      <vt:lpstr>Circulation</vt:lpstr>
      <vt:lpstr>Circulation</vt:lpstr>
      <vt:lpstr>Circulation</vt:lpstr>
      <vt:lpstr>Circulation</vt:lpstr>
      <vt:lpstr>Patron Records</vt:lpstr>
      <vt:lpstr>Patron Records</vt:lpstr>
      <vt:lpstr>Patron Records</vt:lpstr>
      <vt:lpstr>Patron Records</vt:lpstr>
      <vt:lpstr>Patron Records</vt:lpstr>
      <vt:lpstr>Patron Record</vt:lpstr>
      <vt:lpstr>Notices</vt:lpstr>
      <vt:lpstr>Notices</vt:lpstr>
      <vt:lpstr>Policy Matrix</vt:lpstr>
      <vt:lpstr>Policy Matrix</vt:lpstr>
      <vt:lpstr>Course Reserves</vt:lpstr>
      <vt:lpstr>Course Reserves</vt:lpstr>
      <vt:lpstr>Reports</vt:lpstr>
      <vt:lpstr>Reports</vt:lpstr>
      <vt:lpstr> Reports</vt:lpstr>
      <vt:lpstr>Reports</vt:lpstr>
      <vt:lpstr>Reports</vt:lpstr>
      <vt:lpstr>Staff Privileges</vt:lpstr>
      <vt:lpstr>Tools</vt:lpstr>
      <vt:lpstr>MARC Import</vt:lpstr>
      <vt:lpstr>MARC Import</vt:lpstr>
      <vt:lpstr>2 MARC Records Staged</vt:lpstr>
      <vt:lpstr>Managing Batches</vt:lpstr>
      <vt:lpstr>Item Record in Database</vt:lpstr>
      <vt:lpstr>New Item &amp; Summary </vt:lpstr>
      <vt:lpstr>Add Item Record</vt:lpstr>
      <vt:lpstr>Script for Item Record Creation </vt:lpstr>
      <vt:lpstr>Editing Bibliographic Record</vt:lpstr>
      <vt:lpstr>Editing in Biblios</vt:lpstr>
      <vt:lpstr>Searching in Biblios</vt:lpstr>
      <vt:lpstr>GetIt (Acquisitions)</vt:lpstr>
      <vt:lpstr>System Preference</vt:lpstr>
      <vt:lpstr>Purchase Orders</vt:lpstr>
      <vt:lpstr>PO# DF0202</vt:lpstr>
      <vt:lpstr>Invoices</vt:lpstr>
      <vt:lpstr>Inv# 2025624865</vt:lpstr>
      <vt:lpstr>Summary Fund by Schools</vt:lpstr>
      <vt:lpstr>Controlling &amp; Reporting Fund</vt:lpstr>
      <vt:lpstr>View Orders</vt:lpstr>
      <vt:lpstr>Book Orders for DF Business Program</vt:lpstr>
      <vt:lpstr>Expand All</vt:lpstr>
      <vt:lpstr>Download to Excel Spreadsheet</vt:lpstr>
      <vt:lpstr>OPAC</vt:lpstr>
      <vt:lpstr>Advanced Search</vt:lpstr>
      <vt:lpstr>OPAC Enhanced Content</vt:lpstr>
      <vt:lpstr>Faceted Navigation</vt:lpstr>
      <vt:lpstr>FRBR in Koha - xISBN</vt:lpstr>
      <vt:lpstr>Cost Savings</vt:lpstr>
      <vt:lpstr>Contact  Us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rmckenna</dc:creator>
  <cp:lastModifiedBy>NLee</cp:lastModifiedBy>
  <cp:revision>30</cp:revision>
  <dcterms:created xsi:type="dcterms:W3CDTF">2011-03-22T22:32:54Z</dcterms:created>
  <dcterms:modified xsi:type="dcterms:W3CDTF">2011-04-01T14:04:15Z</dcterms:modified>
</cp:coreProperties>
</file>