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6" r:id="rId3"/>
    <p:sldId id="257" r:id="rId4"/>
    <p:sldId id="262" r:id="rId5"/>
    <p:sldId id="263" r:id="rId6"/>
    <p:sldId id="264" r:id="rId7"/>
    <p:sldId id="265" r:id="rId8"/>
    <p:sldId id="286" r:id="rId9"/>
    <p:sldId id="267" r:id="rId10"/>
    <p:sldId id="268" r:id="rId11"/>
    <p:sldId id="281" r:id="rId12"/>
    <p:sldId id="287" r:id="rId13"/>
    <p:sldId id="282" r:id="rId14"/>
    <p:sldId id="293" r:id="rId15"/>
    <p:sldId id="289" r:id="rId16"/>
    <p:sldId id="290" r:id="rId17"/>
    <p:sldId id="291" r:id="rId18"/>
    <p:sldId id="292" r:id="rId19"/>
    <p:sldId id="288" r:id="rId20"/>
    <p:sldId id="280" r:id="rId21"/>
    <p:sldId id="283" r:id="rId22"/>
    <p:sldId id="284" r:id="rId23"/>
    <p:sldId id="285" r:id="rId24"/>
    <p:sldId id="261" r:id="rId25"/>
    <p:sldId id="269" r:id="rId26"/>
    <p:sldId id="270" r:id="rId27"/>
    <p:sldId id="271" r:id="rId28"/>
    <p:sldId id="272" r:id="rId29"/>
    <p:sldId id="273" r:id="rId30"/>
    <p:sldId id="274" r:id="rId31"/>
    <p:sldId id="275" r:id="rId32"/>
    <p:sldId id="276" r:id="rId33"/>
    <p:sldId id="277" r:id="rId34"/>
    <p:sldId id="278" r:id="rId35"/>
    <p:sldId id="279"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3" d="100"/>
          <a:sy n="53" d="100"/>
        </p:scale>
        <p:origin x="-9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3/12/2012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2537187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3/12/2012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8216948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5A4BD3-A559-41EE-A776-E1F70278288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3/12/2012</a:t>
            </a:fld>
            <a:endParaRPr lang="en-US"/>
          </a:p>
        </p:txBody>
      </p:sp>
      <p:sp>
        <p:nvSpPr>
          <p:cNvPr id="7" name="Footer Placeholder 4"/>
          <p:cNvSpPr>
            <a:spLocks noGrp="1"/>
          </p:cNvSpPr>
          <p:nvPr userDrawn="1">
            <p:ph type="ftr" sz="quarter" idx="11"/>
          </p:nvPr>
        </p:nvSpPr>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3/12/2012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3/12/2012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3/12/2012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3/12/2012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3/12/2012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3/12/2012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3/12/2012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3/12/2012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PDbannerTEST.png"/>
          <p:cNvPicPr>
            <a:picLocks noChangeAspect="1"/>
          </p:cNvPicPr>
          <p:nvPr userDrawn="1"/>
        </p:nvPicPr>
        <p:blipFill>
          <a:blip r:embed="rId11"/>
          <a:stretch>
            <a:fillRect/>
          </a:stretch>
        </p:blipFill>
        <p:spPr>
          <a:xfrm>
            <a:off x="-1" y="6037403"/>
            <a:ext cx="9144001" cy="820783"/>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tinyurl.com/jan2012WorldshareWebEx" TargetMode="External"/><Relationship Id="rId2" Type="http://schemas.openxmlformats.org/officeDocument/2006/relationships/hyperlink" Target="mailto:cer013@bucknell.edu"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OCLC </a:t>
            </a:r>
            <a:r>
              <a:rPr lang="en-US" cap="none" dirty="0" err="1" smtClean="0">
                <a:latin typeface="Arial" charset="0"/>
                <a:ea typeface="ＭＳ Ｐゴシック" pitchFamily="96" charset="-128"/>
              </a:rPr>
              <a:t>Worldshare</a:t>
            </a:r>
            <a:r>
              <a:rPr lang="en-US" cap="none" dirty="0" smtClean="0">
                <a:latin typeface="Arial" charset="0"/>
                <a:ea typeface="ＭＳ Ｐゴシック" pitchFamily="96" charset="-128"/>
              </a:rPr>
              <a:t> at Bucknell</a:t>
            </a:r>
          </a:p>
        </p:txBody>
      </p:sp>
      <p:sp>
        <p:nvSpPr>
          <p:cNvPr id="15363" name="Subtitle 2"/>
          <p:cNvSpPr>
            <a:spLocks noGrp="1"/>
          </p:cNvSpPr>
          <p:nvPr>
            <p:ph type="subTitle" idx="1"/>
          </p:nvPr>
        </p:nvSpPr>
        <p:spPr>
          <a:xfrm>
            <a:off x="1447800" y="3860800"/>
            <a:ext cx="6400800" cy="1219200"/>
          </a:xfrm>
        </p:spPr>
        <p:txBody>
          <a:bodyPr>
            <a:normAutofit fontScale="92500" lnSpcReduction="10000"/>
          </a:bodyPr>
          <a:lstStyle/>
          <a:p>
            <a:pPr eaLnBrk="1" hangingPunct="1"/>
            <a:r>
              <a:rPr lang="en-US" dirty="0" smtClean="0">
                <a:latin typeface="Arial" charset="0"/>
                <a:ea typeface="ＭＳ Ｐゴシック" pitchFamily="96" charset="-128"/>
              </a:rPr>
              <a:t>Carrie Rampp</a:t>
            </a:r>
          </a:p>
          <a:p>
            <a:pPr eaLnBrk="1" hangingPunct="1"/>
            <a:r>
              <a:rPr lang="en-US" sz="1600" dirty="0" smtClean="0">
                <a:latin typeface="Arial" charset="0"/>
                <a:ea typeface="ＭＳ Ｐゴシック" pitchFamily="96" charset="-128"/>
              </a:rPr>
              <a:t>Director of Library Services &amp; Instructional Technology</a:t>
            </a:r>
          </a:p>
          <a:p>
            <a:pPr eaLnBrk="1" hangingPunct="1"/>
            <a:r>
              <a:rPr lang="en-US" sz="1600" dirty="0" smtClean="0">
                <a:latin typeface="Arial" charset="0"/>
                <a:ea typeface="ＭＳ Ｐゴシック" pitchFamily="96" charset="-128"/>
              </a:rPr>
              <a:t>Bucknell University</a:t>
            </a:r>
            <a:endParaRPr lang="en-US" dirty="0">
              <a:latin typeface="Arial" charset="0"/>
              <a:ea typeface="ＭＳ Ｐゴシック" pitchFamily="96" charset="-128"/>
            </a:endParaRPr>
          </a:p>
          <a:p>
            <a:pPr eaLnBrk="1" hangingPunct="1"/>
            <a:r>
              <a:rPr lang="en-US" dirty="0" smtClean="0">
                <a:latin typeface="Arial" charset="0"/>
                <a:ea typeface="ＭＳ Ｐゴシック" pitchFamily="96" charset="-128"/>
              </a:rPr>
              <a:t>March 2012</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Immediately after go-live</a:t>
            </a:r>
          </a:p>
        </p:txBody>
      </p:sp>
      <p:sp>
        <p:nvSpPr>
          <p:cNvPr id="16387" name="Content Placeholder 2"/>
          <p:cNvSpPr>
            <a:spLocks noGrp="1"/>
          </p:cNvSpPr>
          <p:nvPr>
            <p:ph idx="4294967295"/>
          </p:nvPr>
        </p:nvSpPr>
        <p:spPr>
          <a:xfrm>
            <a:off x="390617" y="1600200"/>
            <a:ext cx="7998781" cy="4525963"/>
          </a:xfrm>
        </p:spPr>
        <p:txBody>
          <a:bodyPr/>
          <a:lstStyle/>
          <a:p>
            <a:r>
              <a:rPr lang="en-US" sz="2400" dirty="0" smtClean="0">
                <a:solidFill>
                  <a:schemeClr val="tx1"/>
                </a:solidFill>
              </a:rPr>
              <a:t>Cataloging </a:t>
            </a:r>
            <a:r>
              <a:rPr lang="en-US" sz="2400" dirty="0">
                <a:solidFill>
                  <a:schemeClr val="tx1"/>
                </a:solidFill>
              </a:rPr>
              <a:t>and Circulation had exception reports and other migration issues to clean-up – which were mostly done by the middle of </a:t>
            </a:r>
            <a:r>
              <a:rPr lang="en-US" sz="2400" dirty="0" smtClean="0">
                <a:solidFill>
                  <a:schemeClr val="tx1"/>
                </a:solidFill>
              </a:rPr>
              <a:t>August</a:t>
            </a:r>
          </a:p>
          <a:p>
            <a:endParaRPr lang="en-US" sz="2400" dirty="0">
              <a:solidFill>
                <a:schemeClr val="tx1"/>
              </a:solidFill>
            </a:endParaRPr>
          </a:p>
          <a:p>
            <a:r>
              <a:rPr lang="en-US" sz="2400" b="1" dirty="0" smtClean="0">
                <a:solidFill>
                  <a:schemeClr val="tx1"/>
                </a:solidFill>
              </a:rPr>
              <a:t>Verify…</a:t>
            </a:r>
          </a:p>
          <a:p>
            <a:r>
              <a:rPr lang="en-US" sz="2400" dirty="0">
                <a:solidFill>
                  <a:schemeClr val="tx1"/>
                </a:solidFill>
              </a:rPr>
              <a:t>Bib records, patron records, circulation transactions, holdings</a:t>
            </a:r>
          </a:p>
          <a:p>
            <a:r>
              <a:rPr lang="en-US" sz="2400" dirty="0">
                <a:solidFill>
                  <a:schemeClr val="tx1"/>
                </a:solidFill>
              </a:rPr>
              <a:t>CAS Authentication (Single-sign on</a:t>
            </a:r>
            <a:r>
              <a:rPr lang="en-US" sz="2400" dirty="0" smtClean="0">
                <a:solidFill>
                  <a:schemeClr val="tx1"/>
                </a:solidFill>
              </a:rPr>
              <a:t>)-Available in July </a:t>
            </a:r>
            <a:r>
              <a:rPr lang="en-US" sz="2400" dirty="0" smtClean="0">
                <a:solidFill>
                  <a:schemeClr val="tx1"/>
                </a:solidFill>
              </a:rPr>
              <a:t>2011</a:t>
            </a:r>
          </a:p>
          <a:p>
            <a:endParaRPr lang="en-US" sz="2400" dirty="0">
              <a:solidFill>
                <a:schemeClr val="tx1"/>
              </a:solidFill>
            </a:endParaRPr>
          </a:p>
          <a:p>
            <a:r>
              <a:rPr lang="en-US" sz="2400" i="1" dirty="0" smtClean="0">
                <a:solidFill>
                  <a:schemeClr val="tx1"/>
                </a:solidFill>
              </a:rPr>
              <a:t>On to module by module….</a:t>
            </a:r>
            <a:endParaRPr lang="en-US" sz="2400" i="1" dirty="0">
              <a:solidFill>
                <a:schemeClr val="tx1"/>
              </a:solidFill>
            </a:endParaRPr>
          </a:p>
          <a:p>
            <a:endParaRPr lang="en-US" sz="2400" dirty="0"/>
          </a:p>
        </p:txBody>
      </p:sp>
    </p:spTree>
    <p:extLst>
      <p:ext uri="{BB962C8B-B14F-4D97-AF65-F5344CB8AC3E}">
        <p14:creationId xmlns:p14="http://schemas.microsoft.com/office/powerpoint/2010/main" val="299173535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Circulation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782" y="400452"/>
            <a:ext cx="2743200" cy="2048933"/>
          </a:xfrm>
          <a:prstGeom prst="rect">
            <a:avLst/>
          </a:prstGeom>
        </p:spPr>
      </p:pic>
      <p:sp>
        <p:nvSpPr>
          <p:cNvPr id="4" name="Content Placeholder 2"/>
          <p:cNvSpPr txBox="1">
            <a:spLocks/>
          </p:cNvSpPr>
          <p:nvPr/>
        </p:nvSpPr>
        <p:spPr bwMode="auto">
          <a:xfrm>
            <a:off x="390617" y="1600200"/>
            <a:ext cx="799878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smtClean="0"/>
          </a:p>
          <a:p>
            <a:r>
              <a:rPr lang="en-US" sz="2400" dirty="0" smtClean="0"/>
              <a:t>Module fairly basic, but evolving</a:t>
            </a:r>
          </a:p>
          <a:p>
            <a:r>
              <a:rPr lang="en-US" sz="2400" dirty="0" smtClean="0"/>
              <a:t>Reserves module very new at time of go-live</a:t>
            </a:r>
          </a:p>
          <a:p>
            <a:r>
              <a:rPr lang="en-US" sz="2400" dirty="0" smtClean="0"/>
              <a:t>Limited reports</a:t>
            </a:r>
          </a:p>
          <a:p>
            <a:endParaRPr lang="en-US" sz="2400" dirty="0"/>
          </a:p>
          <a:p>
            <a:pPr marL="0" indent="0">
              <a:buNone/>
            </a:pPr>
            <a:endParaRPr lang="en-US" sz="2400" dirty="0"/>
          </a:p>
        </p:txBody>
      </p:sp>
    </p:spTree>
    <p:extLst>
      <p:ext uri="{BB962C8B-B14F-4D97-AF65-F5344CB8AC3E}">
        <p14:creationId xmlns:p14="http://schemas.microsoft.com/office/powerpoint/2010/main" val="99873484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Acquisitions</a:t>
            </a:r>
          </a:p>
        </p:txBody>
      </p:sp>
      <p:sp>
        <p:nvSpPr>
          <p:cNvPr id="16387" name="Content Placeholder 2"/>
          <p:cNvSpPr>
            <a:spLocks noGrp="1"/>
          </p:cNvSpPr>
          <p:nvPr>
            <p:ph idx="4294967295"/>
          </p:nvPr>
        </p:nvSpPr>
        <p:spPr>
          <a:xfrm>
            <a:off x="390617" y="1600200"/>
            <a:ext cx="7998781" cy="4525963"/>
          </a:xfrm>
        </p:spPr>
        <p:txBody>
          <a:bodyPr/>
          <a:lstStyle/>
          <a:p>
            <a:endParaRPr lang="en-US" sz="2400" dirty="0" smtClean="0">
              <a:solidFill>
                <a:schemeClr val="tx1"/>
              </a:solidFill>
            </a:endParaRPr>
          </a:p>
          <a:p>
            <a:r>
              <a:rPr lang="en-US" sz="2400" dirty="0" smtClean="0">
                <a:solidFill>
                  <a:schemeClr val="tx1"/>
                </a:solidFill>
              </a:rPr>
              <a:t>Use </a:t>
            </a:r>
            <a:r>
              <a:rPr lang="en-US" sz="2400" dirty="0" err="1" smtClean="0">
                <a:solidFill>
                  <a:schemeClr val="tx1"/>
                </a:solidFill>
              </a:rPr>
              <a:t>WorldShare</a:t>
            </a:r>
            <a:r>
              <a:rPr lang="en-US" sz="2400" dirty="0" smtClean="0">
                <a:solidFill>
                  <a:schemeClr val="tx1"/>
                </a:solidFill>
              </a:rPr>
              <a:t> acquisitions </a:t>
            </a:r>
            <a:br>
              <a:rPr lang="en-US" sz="2400" dirty="0" smtClean="0">
                <a:solidFill>
                  <a:schemeClr val="tx1"/>
                </a:solidFill>
              </a:rPr>
            </a:br>
            <a:r>
              <a:rPr lang="en-US" sz="2400" dirty="0" smtClean="0">
                <a:solidFill>
                  <a:schemeClr val="tx1"/>
                </a:solidFill>
              </a:rPr>
              <a:t>only for rush orders, items </a:t>
            </a:r>
            <a:br>
              <a:rPr lang="en-US" sz="2400" dirty="0" smtClean="0">
                <a:solidFill>
                  <a:schemeClr val="tx1"/>
                </a:solidFill>
              </a:rPr>
            </a:br>
            <a:r>
              <a:rPr lang="en-US" sz="2400" dirty="0" smtClean="0">
                <a:solidFill>
                  <a:schemeClr val="tx1"/>
                </a:solidFill>
              </a:rPr>
              <a:t>requested through Get-It.  </a:t>
            </a:r>
          </a:p>
          <a:p>
            <a:r>
              <a:rPr lang="en-US" sz="2400" dirty="0" smtClean="0">
                <a:solidFill>
                  <a:schemeClr val="tx1"/>
                </a:solidFill>
              </a:rPr>
              <a:t>Catalogers need not do anything</a:t>
            </a:r>
            <a:br>
              <a:rPr lang="en-US" sz="2400" dirty="0" smtClean="0">
                <a:solidFill>
                  <a:schemeClr val="tx1"/>
                </a:solidFill>
              </a:rPr>
            </a:br>
            <a:r>
              <a:rPr lang="en-US" sz="2400" dirty="0" smtClean="0">
                <a:solidFill>
                  <a:schemeClr val="tx1"/>
                </a:solidFill>
              </a:rPr>
              <a:t> with items ordered through acquisition module as OCLC  local holding record is automatically created. </a:t>
            </a:r>
          </a:p>
          <a:p>
            <a:pPr marL="0" indent="0">
              <a:buNone/>
            </a:pPr>
            <a:endParaRPr lang="en-US" sz="24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952" y="387939"/>
            <a:ext cx="3624780" cy="2424522"/>
          </a:xfrm>
          <a:prstGeom prst="rect">
            <a:avLst/>
          </a:prstGeom>
        </p:spPr>
      </p:pic>
    </p:spTree>
    <p:extLst>
      <p:ext uri="{BB962C8B-B14F-4D97-AF65-F5344CB8AC3E}">
        <p14:creationId xmlns:p14="http://schemas.microsoft.com/office/powerpoint/2010/main" val="26865837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Collection Development</a:t>
            </a:r>
          </a:p>
        </p:txBody>
      </p:sp>
      <p:sp>
        <p:nvSpPr>
          <p:cNvPr id="16387" name="Content Placeholder 2"/>
          <p:cNvSpPr>
            <a:spLocks noGrp="1"/>
          </p:cNvSpPr>
          <p:nvPr>
            <p:ph idx="4294967295"/>
          </p:nvPr>
        </p:nvSpPr>
        <p:spPr>
          <a:xfrm>
            <a:off x="390617" y="1600200"/>
            <a:ext cx="7998781" cy="4525963"/>
          </a:xfrm>
        </p:spPr>
        <p:txBody>
          <a:bodyPr/>
          <a:lstStyle/>
          <a:p>
            <a:r>
              <a:rPr lang="en-US" dirty="0">
                <a:solidFill>
                  <a:schemeClr val="tx1"/>
                </a:solidFill>
              </a:rPr>
              <a:t>Patron Driven Acquisitions</a:t>
            </a:r>
          </a:p>
          <a:p>
            <a:pPr lvl="1"/>
            <a:r>
              <a:rPr lang="en-US" dirty="0">
                <a:solidFill>
                  <a:schemeClr val="tx1"/>
                </a:solidFill>
              </a:rPr>
              <a:t>Get-It button in World-Cat allows us to make buy/borrow decisions </a:t>
            </a:r>
            <a:r>
              <a:rPr lang="en-US" dirty="0" smtClean="0">
                <a:solidFill>
                  <a:schemeClr val="tx1"/>
                </a:solidFill>
              </a:rPr>
              <a:t>immediately</a:t>
            </a:r>
          </a:p>
          <a:p>
            <a:pPr lvl="1"/>
            <a:endParaRPr lang="en-US" dirty="0">
              <a:solidFill>
                <a:schemeClr val="tx1"/>
              </a:solidFill>
            </a:endParaRPr>
          </a:p>
          <a:p>
            <a:pPr lvl="1"/>
            <a:r>
              <a:rPr lang="en-US" dirty="0" smtClean="0">
                <a:solidFill>
                  <a:schemeClr val="tx1"/>
                </a:solidFill>
              </a:rPr>
              <a:t>Knowledge Base</a:t>
            </a:r>
          </a:p>
          <a:p>
            <a:pPr lvl="1"/>
            <a:endParaRPr lang="en-US" dirty="0">
              <a:solidFill>
                <a:schemeClr val="tx1"/>
              </a:solidFill>
            </a:endParaRPr>
          </a:p>
          <a:p>
            <a:pPr lvl="1"/>
            <a:r>
              <a:rPr lang="en-US" b="1" i="1" dirty="0">
                <a:solidFill>
                  <a:schemeClr val="tx1"/>
                </a:solidFill>
              </a:rPr>
              <a:t>Very quick tour </a:t>
            </a:r>
            <a:r>
              <a:rPr lang="en-US" b="1" i="1" dirty="0" smtClean="0">
                <a:solidFill>
                  <a:schemeClr val="tx1"/>
                </a:solidFill>
              </a:rPr>
              <a:t>through</a:t>
            </a:r>
            <a:br>
              <a:rPr lang="en-US" b="1" i="1" dirty="0" smtClean="0">
                <a:solidFill>
                  <a:schemeClr val="tx1"/>
                </a:solidFill>
              </a:rPr>
            </a:br>
            <a:r>
              <a:rPr lang="en-US" b="1" i="1" dirty="0" smtClean="0">
                <a:solidFill>
                  <a:schemeClr val="tx1"/>
                </a:solidFill>
              </a:rPr>
              <a:t> </a:t>
            </a:r>
            <a:r>
              <a:rPr lang="en-US" b="1" i="1" dirty="0" err="1" smtClean="0">
                <a:solidFill>
                  <a:schemeClr val="tx1"/>
                </a:solidFill>
              </a:rPr>
              <a:t>WorldShare</a:t>
            </a:r>
            <a:r>
              <a:rPr lang="en-US" b="1" i="1" dirty="0" smtClean="0">
                <a:solidFill>
                  <a:schemeClr val="tx1"/>
                </a:solidFill>
              </a:rPr>
              <a:t>/Get-It </a:t>
            </a:r>
            <a:endParaRPr lang="en-US" sz="2000" b="1" i="1" dirty="0">
              <a:solidFill>
                <a:schemeClr val="tx1"/>
              </a:solidFill>
            </a:endParaRPr>
          </a:p>
          <a:p>
            <a:pPr lvl="1"/>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208" y="3066355"/>
            <a:ext cx="3657600" cy="2520212"/>
          </a:xfrm>
          <a:prstGeom prst="rect">
            <a:avLst/>
          </a:prstGeom>
        </p:spPr>
      </p:pic>
      <p:sp>
        <p:nvSpPr>
          <p:cNvPr id="4" name="TextBox 3"/>
          <p:cNvSpPr txBox="1"/>
          <p:nvPr/>
        </p:nvSpPr>
        <p:spPr>
          <a:xfrm>
            <a:off x="4847208" y="5699464"/>
            <a:ext cx="3466013" cy="253916"/>
          </a:xfrm>
          <a:prstGeom prst="rect">
            <a:avLst/>
          </a:prstGeom>
          <a:noFill/>
        </p:spPr>
        <p:txBody>
          <a:bodyPr wrap="none" rtlCol="0">
            <a:spAutoFit/>
          </a:bodyPr>
          <a:lstStyle/>
          <a:p>
            <a:r>
              <a:rPr lang="en-US" sz="1050" dirty="0" smtClean="0">
                <a:solidFill>
                  <a:schemeClr val="bg1">
                    <a:lumMod val="50000"/>
                  </a:schemeClr>
                </a:solidFill>
              </a:rPr>
              <a:t>12-seat </a:t>
            </a:r>
            <a:r>
              <a:rPr lang="en-US" sz="1050" dirty="0" err="1" smtClean="0">
                <a:solidFill>
                  <a:schemeClr val="bg1">
                    <a:lumMod val="50000"/>
                  </a:schemeClr>
                </a:solidFill>
              </a:rPr>
              <a:t>FinalCut</a:t>
            </a:r>
            <a:r>
              <a:rPr lang="en-US" sz="1050" dirty="0" smtClean="0">
                <a:solidFill>
                  <a:schemeClr val="bg1">
                    <a:lumMod val="50000"/>
                  </a:schemeClr>
                </a:solidFill>
              </a:rPr>
              <a:t>/Apple Xsan video editing lab in library</a:t>
            </a:r>
            <a:endParaRPr lang="en-US" sz="1050" dirty="0">
              <a:solidFill>
                <a:schemeClr val="bg1">
                  <a:lumMod val="50000"/>
                </a:schemeClr>
              </a:solidFill>
            </a:endParaRPr>
          </a:p>
        </p:txBody>
      </p:sp>
    </p:spTree>
    <p:extLst>
      <p:ext uri="{BB962C8B-B14F-4D97-AF65-F5344CB8AC3E}">
        <p14:creationId xmlns:p14="http://schemas.microsoft.com/office/powerpoint/2010/main" val="322307756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View into OCLC Knowledgebase</a:t>
            </a:r>
          </a:p>
        </p:txBody>
      </p:sp>
      <p:pic>
        <p:nvPicPr>
          <p:cNvPr id="2" name="Content Placeholder 1"/>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0525" y="1858787"/>
            <a:ext cx="7999413" cy="4008789"/>
          </a:xfrm>
        </p:spPr>
      </p:pic>
    </p:spTree>
    <p:extLst>
      <p:ext uri="{BB962C8B-B14F-4D97-AF65-F5344CB8AC3E}">
        <p14:creationId xmlns:p14="http://schemas.microsoft.com/office/powerpoint/2010/main" val="226280109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3" y="381000"/>
            <a:ext cx="897741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80323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70"/>
            <a:ext cx="8258140" cy="679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05549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 y="0"/>
            <a:ext cx="9354207" cy="6781800"/>
          </a:xfrm>
          <a:prstGeom prst="rect">
            <a:avLst/>
          </a:prstGeom>
          <a:noFill/>
          <a:ln w="9525">
            <a:noFill/>
            <a:miter lim="800000"/>
            <a:headEnd/>
            <a:tailEnd/>
          </a:ln>
        </p:spPr>
      </p:pic>
      <p:sp>
        <p:nvSpPr>
          <p:cNvPr id="3" name="Rectangle 2"/>
          <p:cNvSpPr/>
          <p:nvPr/>
        </p:nvSpPr>
        <p:spPr>
          <a:xfrm>
            <a:off x="1295400" y="2133600"/>
            <a:ext cx="1143000" cy="762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15000" y="5486400"/>
            <a:ext cx="457200" cy="1524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5950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04799" y="228600"/>
            <a:ext cx="8399721" cy="6019800"/>
          </a:xfrm>
          <a:prstGeom prst="rect">
            <a:avLst/>
          </a:prstGeom>
          <a:noFill/>
          <a:ln w="9525">
            <a:noFill/>
            <a:miter lim="800000"/>
            <a:headEnd/>
            <a:tailEnd/>
          </a:ln>
        </p:spPr>
      </p:pic>
    </p:spTree>
    <p:extLst>
      <p:ext uri="{BB962C8B-B14F-4D97-AF65-F5344CB8AC3E}">
        <p14:creationId xmlns:p14="http://schemas.microsoft.com/office/powerpoint/2010/main" val="390398829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Serials</a:t>
            </a:r>
          </a:p>
        </p:txBody>
      </p:sp>
      <p:sp>
        <p:nvSpPr>
          <p:cNvPr id="16387" name="Content Placeholder 2"/>
          <p:cNvSpPr>
            <a:spLocks noGrp="1"/>
          </p:cNvSpPr>
          <p:nvPr>
            <p:ph idx="4294967295"/>
          </p:nvPr>
        </p:nvSpPr>
        <p:spPr>
          <a:xfrm>
            <a:off x="390617" y="1600200"/>
            <a:ext cx="7998781" cy="4525963"/>
          </a:xfrm>
        </p:spPr>
        <p:txBody>
          <a:bodyPr/>
          <a:lstStyle/>
          <a:p>
            <a:r>
              <a:rPr lang="en-US" sz="2400" dirty="0" smtClean="0">
                <a:solidFill>
                  <a:schemeClr val="tx1"/>
                </a:solidFill>
              </a:rPr>
              <a:t>Do not use Serials module.  Had not used it in </a:t>
            </a:r>
            <a:r>
              <a:rPr lang="en-US" sz="2400" dirty="0" err="1" smtClean="0">
                <a:solidFill>
                  <a:schemeClr val="tx1"/>
                </a:solidFill>
              </a:rPr>
              <a:t>Sirsi</a:t>
            </a:r>
            <a:r>
              <a:rPr lang="en-US" sz="2400" dirty="0" smtClean="0">
                <a:solidFill>
                  <a:schemeClr val="tx1"/>
                </a:solidFill>
              </a:rPr>
              <a:t> for a long time.  All print and electronic holdings reflected in Serials Solutions and </a:t>
            </a:r>
            <a:r>
              <a:rPr lang="en-US" sz="2400" dirty="0" smtClean="0">
                <a:solidFill>
                  <a:schemeClr val="tx1"/>
                </a:solidFill>
              </a:rPr>
              <a:t>now</a:t>
            </a:r>
            <a:r>
              <a:rPr lang="en-US" sz="2400" dirty="0" smtClean="0">
                <a:solidFill>
                  <a:schemeClr val="tx1"/>
                </a:solidFill>
              </a:rPr>
              <a:t> </a:t>
            </a:r>
            <a:r>
              <a:rPr lang="en-US" sz="2400" dirty="0" smtClean="0">
                <a:solidFill>
                  <a:schemeClr val="tx1"/>
                </a:solidFill>
              </a:rPr>
              <a:t>in </a:t>
            </a:r>
            <a:r>
              <a:rPr lang="en-US" sz="2400" dirty="0" err="1" smtClean="0">
                <a:solidFill>
                  <a:schemeClr val="tx1"/>
                </a:solidFill>
              </a:rPr>
              <a:t>WorldCat</a:t>
            </a:r>
            <a:r>
              <a:rPr lang="en-US" sz="2400" dirty="0" smtClean="0">
                <a:solidFill>
                  <a:schemeClr val="tx1"/>
                </a:solidFill>
              </a:rPr>
              <a:t>.</a:t>
            </a:r>
          </a:p>
          <a:p>
            <a:endParaRPr lang="en-US" sz="2400" dirty="0">
              <a:solidFill>
                <a:schemeClr val="tx1"/>
              </a:solidFill>
            </a:endParaRPr>
          </a:p>
          <a:p>
            <a:r>
              <a:rPr lang="en-US" sz="2400" dirty="0" smtClean="0">
                <a:solidFill>
                  <a:schemeClr val="tx1"/>
                </a:solidFill>
              </a:rPr>
              <a:t>Will phase out Serials Solutions </a:t>
            </a:r>
            <a:br>
              <a:rPr lang="en-US" sz="2400" dirty="0" smtClean="0">
                <a:solidFill>
                  <a:schemeClr val="tx1"/>
                </a:solidFill>
              </a:rPr>
            </a:br>
            <a:r>
              <a:rPr lang="en-US" sz="2400" dirty="0" smtClean="0">
                <a:solidFill>
                  <a:schemeClr val="tx1"/>
                </a:solidFill>
              </a:rPr>
              <a:t>A-Z list summer 2012.</a:t>
            </a: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849" y="3085638"/>
            <a:ext cx="3048000" cy="2266950"/>
          </a:xfrm>
          <a:prstGeom prst="rect">
            <a:avLst/>
          </a:prstGeom>
        </p:spPr>
      </p:pic>
    </p:spTree>
    <p:extLst>
      <p:ext uri="{BB962C8B-B14F-4D97-AF65-F5344CB8AC3E}">
        <p14:creationId xmlns:p14="http://schemas.microsoft.com/office/powerpoint/2010/main" val="159395937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What’s the value?</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390617" y="1600200"/>
            <a:ext cx="7998781" cy="4525963"/>
          </a:xfrm>
        </p:spPr>
        <p:txBody>
          <a:bodyPr/>
          <a:lstStyle/>
          <a:p>
            <a:r>
              <a:rPr lang="en-US" sz="2000" dirty="0" smtClean="0">
                <a:solidFill>
                  <a:schemeClr val="tx1"/>
                </a:solidFill>
              </a:rPr>
              <a:t>Savings</a:t>
            </a:r>
          </a:p>
          <a:p>
            <a:pPr lvl="1"/>
            <a:r>
              <a:rPr lang="en-US" sz="1600" dirty="0" smtClean="0">
                <a:solidFill>
                  <a:schemeClr val="tx1"/>
                </a:solidFill>
              </a:rPr>
              <a:t>A LOT of $$</a:t>
            </a:r>
          </a:p>
          <a:p>
            <a:pPr lvl="1"/>
            <a:r>
              <a:rPr lang="en-US" sz="1600" dirty="0" smtClean="0">
                <a:solidFill>
                  <a:schemeClr val="tx1"/>
                </a:solidFill>
              </a:rPr>
              <a:t>Staff time (approaching 2 FTEs to date)</a:t>
            </a:r>
          </a:p>
          <a:p>
            <a:pPr lvl="1"/>
            <a:r>
              <a:rPr lang="en-US" sz="1600" dirty="0" smtClean="0">
                <a:solidFill>
                  <a:schemeClr val="tx1"/>
                </a:solidFill>
              </a:rPr>
              <a:t>Far less duplicated work/effort</a:t>
            </a:r>
          </a:p>
          <a:p>
            <a:r>
              <a:rPr lang="en-US" sz="2000" dirty="0" smtClean="0">
                <a:solidFill>
                  <a:schemeClr val="tx1"/>
                </a:solidFill>
              </a:rPr>
              <a:t>MOST IMPORTANT: </a:t>
            </a:r>
          </a:p>
          <a:p>
            <a:pPr lvl="1"/>
            <a:r>
              <a:rPr lang="en-US" sz="1600" dirty="0" smtClean="0">
                <a:solidFill>
                  <a:schemeClr val="tx1"/>
                </a:solidFill>
              </a:rPr>
              <a:t>Even closer to our goal of one-stop discovery</a:t>
            </a:r>
          </a:p>
          <a:p>
            <a:pPr lvl="1"/>
            <a:r>
              <a:rPr lang="en-US" sz="1600" dirty="0" smtClean="0">
                <a:solidFill>
                  <a:schemeClr val="tx1"/>
                </a:solidFill>
              </a:rPr>
              <a:t>One stream for patron-driven </a:t>
            </a:r>
            <a:br>
              <a:rPr lang="en-US" sz="1600" dirty="0" smtClean="0">
                <a:solidFill>
                  <a:schemeClr val="tx1"/>
                </a:solidFill>
              </a:rPr>
            </a:br>
            <a:r>
              <a:rPr lang="en-US" sz="1800" dirty="0" smtClean="0">
                <a:solidFill>
                  <a:schemeClr val="tx1"/>
                </a:solidFill>
              </a:rPr>
              <a:t>	</a:t>
            </a:r>
            <a:r>
              <a:rPr lang="en-US" sz="1600" dirty="0" smtClean="0">
                <a:solidFill>
                  <a:schemeClr val="tx1"/>
                </a:solidFill>
              </a:rPr>
              <a:t>acquisitions/inter-library loan</a:t>
            </a:r>
          </a:p>
          <a:p>
            <a:pPr lvl="1"/>
            <a:endParaRPr lang="en-US" sz="1600" dirty="0">
              <a:solidFill>
                <a:schemeClr val="tx1"/>
              </a:solidFill>
            </a:endParaRPr>
          </a:p>
          <a:p>
            <a:pPr lvl="1"/>
            <a:r>
              <a:rPr lang="en-US" b="1" dirty="0" smtClean="0">
                <a:solidFill>
                  <a:schemeClr val="tx1"/>
                </a:solidFill>
              </a:rPr>
              <a:t>What will I cover?</a:t>
            </a:r>
          </a:p>
          <a:p>
            <a:pPr lvl="1"/>
            <a:r>
              <a:rPr lang="en-US" sz="1600" dirty="0">
                <a:solidFill>
                  <a:schemeClr val="tx1"/>
                </a:solidFill>
              </a:rPr>
              <a:t>O</a:t>
            </a:r>
            <a:r>
              <a:rPr lang="en-US" sz="1600" dirty="0" smtClean="0">
                <a:solidFill>
                  <a:schemeClr val="tx1"/>
                </a:solidFill>
              </a:rPr>
              <a:t>ur path to implementation</a:t>
            </a:r>
          </a:p>
          <a:p>
            <a:pPr lvl="1"/>
            <a:r>
              <a:rPr lang="en-US" sz="1600" dirty="0" smtClean="0">
                <a:solidFill>
                  <a:schemeClr val="tx1"/>
                </a:solidFill>
              </a:rPr>
              <a:t>Bucknell perspective, a little insight into each major system module</a:t>
            </a:r>
          </a:p>
          <a:p>
            <a:pPr lvl="1"/>
            <a:r>
              <a:rPr lang="en-US" sz="1600" dirty="0" smtClean="0">
                <a:solidFill>
                  <a:schemeClr val="tx1"/>
                </a:solidFill>
              </a:rPr>
              <a:t>What comes next</a:t>
            </a:r>
            <a:endParaRPr lang="en-US" sz="1400" dirty="0" smtClean="0">
              <a:solidFill>
                <a:schemeClr val="tx1"/>
              </a:solidFill>
            </a:endParaRPr>
          </a:p>
          <a:p>
            <a:pPr lvl="1"/>
            <a:endParaRPr lang="en-US" sz="16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495" y="2307337"/>
            <a:ext cx="2743200" cy="2048933"/>
          </a:xfrm>
          <a:prstGeom prst="rect">
            <a:avLst/>
          </a:prstGeom>
        </p:spPr>
      </p:pic>
    </p:spTree>
    <p:extLst>
      <p:ext uri="{BB962C8B-B14F-4D97-AF65-F5344CB8AC3E}">
        <p14:creationId xmlns:p14="http://schemas.microsoft.com/office/powerpoint/2010/main" val="42914608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Cataloging</a:t>
            </a:r>
          </a:p>
        </p:txBody>
      </p:sp>
      <p:sp>
        <p:nvSpPr>
          <p:cNvPr id="16387" name="Content Placeholder 2"/>
          <p:cNvSpPr>
            <a:spLocks noGrp="1"/>
          </p:cNvSpPr>
          <p:nvPr>
            <p:ph idx="4294967295"/>
          </p:nvPr>
        </p:nvSpPr>
        <p:spPr>
          <a:xfrm>
            <a:off x="390617" y="1600200"/>
            <a:ext cx="7998781" cy="4525963"/>
          </a:xfrm>
        </p:spPr>
        <p:txBody>
          <a:bodyPr/>
          <a:lstStyle/>
          <a:p>
            <a:r>
              <a:rPr lang="en-US" sz="2000" b="1" dirty="0" smtClean="0">
                <a:solidFill>
                  <a:schemeClr val="tx1"/>
                </a:solidFill>
              </a:rPr>
              <a:t>Changed </a:t>
            </a:r>
            <a:r>
              <a:rPr lang="en-US" sz="2000" b="1" dirty="0">
                <a:solidFill>
                  <a:schemeClr val="tx1"/>
                </a:solidFill>
              </a:rPr>
              <a:t>from YBP to OCLC </a:t>
            </a:r>
            <a:r>
              <a:rPr lang="en-US" sz="2000" b="1" dirty="0" err="1">
                <a:solidFill>
                  <a:schemeClr val="tx1"/>
                </a:solidFill>
              </a:rPr>
              <a:t>WorldCat</a:t>
            </a:r>
            <a:r>
              <a:rPr lang="en-US" sz="2000" b="1" dirty="0">
                <a:solidFill>
                  <a:schemeClr val="tx1"/>
                </a:solidFill>
              </a:rPr>
              <a:t> Cataloging partners</a:t>
            </a:r>
          </a:p>
          <a:p>
            <a:pPr lvl="1"/>
            <a:r>
              <a:rPr lang="en-US" sz="1600" dirty="0" smtClean="0">
                <a:solidFill>
                  <a:schemeClr val="tx1"/>
                </a:solidFill>
              </a:rPr>
              <a:t>Receive 85-90% of materials shelf-ready</a:t>
            </a:r>
          </a:p>
          <a:p>
            <a:pPr lvl="1"/>
            <a:r>
              <a:rPr lang="en-US" sz="1600" dirty="0" smtClean="0">
                <a:solidFill>
                  <a:schemeClr val="tx1"/>
                </a:solidFill>
              </a:rPr>
              <a:t>Bucknell symbol and OCLC local holdings record created by </a:t>
            </a:r>
            <a:r>
              <a:rPr lang="en-US" sz="1600" dirty="0" err="1" smtClean="0">
                <a:solidFill>
                  <a:schemeClr val="tx1"/>
                </a:solidFill>
              </a:rPr>
              <a:t>WorldCat</a:t>
            </a:r>
            <a:r>
              <a:rPr lang="en-US" sz="1600" dirty="0" smtClean="0">
                <a:solidFill>
                  <a:schemeClr val="tx1"/>
                </a:solidFill>
              </a:rPr>
              <a:t> Cataloging partners—</a:t>
            </a:r>
            <a:r>
              <a:rPr lang="en-US" sz="1100" b="1" dirty="0" smtClean="0">
                <a:solidFill>
                  <a:schemeClr val="tx1"/>
                </a:solidFill>
              </a:rPr>
              <a:t>Means most of what we get goes straight to the shelves upon arriving.</a:t>
            </a:r>
            <a:endParaRPr lang="en-US" sz="1600" b="1" dirty="0">
              <a:solidFill>
                <a:schemeClr val="tx1"/>
              </a:solidFill>
            </a:endParaRPr>
          </a:p>
          <a:p>
            <a:pPr lvl="1"/>
            <a:r>
              <a:rPr lang="en-US" sz="1600" dirty="0">
                <a:solidFill>
                  <a:schemeClr val="tx1"/>
                </a:solidFill>
              </a:rPr>
              <a:t>Huge savings  -- </a:t>
            </a:r>
            <a:r>
              <a:rPr lang="en-US" sz="1600" dirty="0" smtClean="0">
                <a:solidFill>
                  <a:schemeClr val="tx1"/>
                </a:solidFill>
              </a:rPr>
              <a:t>$$$$</a:t>
            </a:r>
            <a:endParaRPr lang="en-US" sz="1600" dirty="0">
              <a:solidFill>
                <a:schemeClr val="tx1"/>
              </a:solidFill>
            </a:endParaRPr>
          </a:p>
          <a:p>
            <a:pPr lvl="1"/>
            <a:r>
              <a:rPr lang="en-US" sz="1600" dirty="0">
                <a:solidFill>
                  <a:schemeClr val="tx1"/>
                </a:solidFill>
              </a:rPr>
              <a:t>Since June, 600 fewer books for original cataloging/cataloging review</a:t>
            </a:r>
          </a:p>
          <a:p>
            <a:pPr lvl="2"/>
            <a:r>
              <a:rPr lang="en-US" sz="1400" dirty="0">
                <a:solidFill>
                  <a:schemeClr val="tx1"/>
                </a:solidFill>
              </a:rPr>
              <a:t>Accepting additional levels of cataloging</a:t>
            </a:r>
          </a:p>
          <a:p>
            <a:pPr marL="365760" lvl="1" indent="0">
              <a:buNone/>
            </a:pPr>
            <a:endParaRPr lang="en-US" sz="2000" dirty="0">
              <a:solidFill>
                <a:schemeClr val="tx1"/>
              </a:solidFill>
            </a:endParaRPr>
          </a:p>
          <a:p>
            <a:r>
              <a:rPr lang="en-US" sz="2000" dirty="0">
                <a:solidFill>
                  <a:schemeClr val="tx1"/>
                </a:solidFill>
              </a:rPr>
              <a:t>No more redundant work – </a:t>
            </a:r>
            <a:r>
              <a:rPr lang="en-US" sz="1400" dirty="0">
                <a:solidFill>
                  <a:schemeClr val="tx1"/>
                </a:solidFill>
              </a:rPr>
              <a:t>however, we can’t slack with brief records any more</a:t>
            </a:r>
          </a:p>
          <a:p>
            <a:r>
              <a:rPr lang="en-US" sz="2000" dirty="0">
                <a:solidFill>
                  <a:schemeClr val="tx1"/>
                </a:solidFill>
              </a:rPr>
              <a:t>No need to maintain local authority work</a:t>
            </a:r>
          </a:p>
          <a:p>
            <a:r>
              <a:rPr lang="en-US" sz="2000" dirty="0">
                <a:solidFill>
                  <a:schemeClr val="tx1"/>
                </a:solidFill>
              </a:rPr>
              <a:t>Cataloging DVDs is a little more </a:t>
            </a:r>
            <a:r>
              <a:rPr lang="en-US" sz="2000" dirty="0" smtClean="0">
                <a:solidFill>
                  <a:schemeClr val="tx1"/>
                </a:solidFill>
              </a:rPr>
              <a:t>cumbersome—short term</a:t>
            </a:r>
            <a:endParaRPr lang="en-US" sz="2000" dirty="0">
              <a:solidFill>
                <a:schemeClr val="tx1"/>
              </a:solidFill>
            </a:endParaRPr>
          </a:p>
          <a:p>
            <a:pPr lvl="1"/>
            <a:r>
              <a:rPr lang="en-US" sz="1800" dirty="0">
                <a:solidFill>
                  <a:schemeClr val="tx1"/>
                </a:solidFill>
              </a:rPr>
              <a:t>No call number browse</a:t>
            </a:r>
          </a:p>
          <a:p>
            <a:pPr lvl="1"/>
            <a:r>
              <a:rPr lang="en-US" sz="1800" dirty="0">
                <a:solidFill>
                  <a:schemeClr val="tx1"/>
                </a:solidFill>
              </a:rPr>
              <a:t>Limited information on hit-lists</a:t>
            </a:r>
          </a:p>
          <a:p>
            <a:endParaRPr lang="en-US" sz="2400" dirty="0"/>
          </a:p>
        </p:txBody>
      </p:sp>
    </p:spTree>
    <p:extLst>
      <p:ext uri="{BB962C8B-B14F-4D97-AF65-F5344CB8AC3E}">
        <p14:creationId xmlns:p14="http://schemas.microsoft.com/office/powerpoint/2010/main" val="299667449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Costs/ Savings</a:t>
            </a:r>
          </a:p>
        </p:txBody>
      </p:sp>
      <p:sp>
        <p:nvSpPr>
          <p:cNvPr id="16387" name="Content Placeholder 2"/>
          <p:cNvSpPr>
            <a:spLocks noGrp="1"/>
          </p:cNvSpPr>
          <p:nvPr>
            <p:ph idx="4294967295"/>
          </p:nvPr>
        </p:nvSpPr>
        <p:spPr>
          <a:xfrm>
            <a:off x="390617" y="1600200"/>
            <a:ext cx="7998781" cy="4525963"/>
          </a:xfrm>
        </p:spPr>
        <p:txBody>
          <a:bodyPr/>
          <a:lstStyle/>
          <a:p>
            <a:r>
              <a:rPr lang="en-US" dirty="0">
                <a:solidFill>
                  <a:schemeClr val="tx1"/>
                </a:solidFill>
              </a:rPr>
              <a:t>We </a:t>
            </a:r>
            <a:r>
              <a:rPr lang="en-US" dirty="0" smtClean="0">
                <a:solidFill>
                  <a:schemeClr val="tx1"/>
                </a:solidFill>
              </a:rPr>
              <a:t>have saved A LOT of $$$.</a:t>
            </a:r>
            <a:endParaRPr lang="en-US" dirty="0">
              <a:solidFill>
                <a:schemeClr val="tx1"/>
              </a:solidFill>
            </a:endParaRPr>
          </a:p>
          <a:p>
            <a:r>
              <a:rPr lang="en-US" dirty="0">
                <a:solidFill>
                  <a:schemeClr val="tx1"/>
                </a:solidFill>
              </a:rPr>
              <a:t>Indirect costs – servers, staff time, </a:t>
            </a:r>
            <a:r>
              <a:rPr lang="en-US" dirty="0" smtClean="0">
                <a:solidFill>
                  <a:schemeClr val="tx1"/>
                </a:solidFill>
              </a:rPr>
              <a:t>new staff opportunities</a:t>
            </a:r>
            <a:endParaRPr lang="en-US" dirty="0">
              <a:solidFill>
                <a:schemeClr val="tx1"/>
              </a:solidFill>
            </a:endParaRPr>
          </a:p>
          <a:p>
            <a:r>
              <a:rPr lang="en-US" dirty="0">
                <a:solidFill>
                  <a:schemeClr val="tx1"/>
                </a:solidFill>
              </a:rPr>
              <a:t>We expected an increase in ILL activity, but we have not – in fact, it’s gone </a:t>
            </a:r>
            <a:r>
              <a:rPr lang="en-US" dirty="0" smtClean="0">
                <a:solidFill>
                  <a:schemeClr val="tx1"/>
                </a:solidFill>
              </a:rPr>
              <a:t>down</a:t>
            </a:r>
            <a:endParaRPr lang="en-US" dirty="0">
              <a:solidFill>
                <a:schemeClr val="tx1"/>
              </a:solidFill>
            </a:endParaRPr>
          </a:p>
        </p:txBody>
      </p:sp>
    </p:spTree>
    <p:extLst>
      <p:ext uri="{BB962C8B-B14F-4D97-AF65-F5344CB8AC3E}">
        <p14:creationId xmlns:p14="http://schemas.microsoft.com/office/powerpoint/2010/main" val="117875129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Looking forward to…</a:t>
            </a:r>
          </a:p>
        </p:txBody>
      </p:sp>
      <p:sp>
        <p:nvSpPr>
          <p:cNvPr id="16387" name="Content Placeholder 2"/>
          <p:cNvSpPr>
            <a:spLocks noGrp="1"/>
          </p:cNvSpPr>
          <p:nvPr>
            <p:ph idx="4294967295"/>
          </p:nvPr>
        </p:nvSpPr>
        <p:spPr>
          <a:xfrm>
            <a:off x="390617" y="1600200"/>
            <a:ext cx="7998781" cy="4525963"/>
          </a:xfrm>
        </p:spPr>
        <p:txBody>
          <a:bodyPr/>
          <a:lstStyle/>
          <a:p>
            <a:r>
              <a:rPr lang="en-US" sz="2400" dirty="0" smtClean="0">
                <a:solidFill>
                  <a:schemeClr val="tx1"/>
                </a:solidFill>
              </a:rPr>
              <a:t>Improved and customizable notices (March 2012)</a:t>
            </a:r>
            <a:endParaRPr lang="en-US" sz="2400" dirty="0">
              <a:solidFill>
                <a:schemeClr val="tx1"/>
              </a:solidFill>
            </a:endParaRPr>
          </a:p>
          <a:p>
            <a:r>
              <a:rPr lang="en-US" sz="2400" dirty="0" smtClean="0">
                <a:solidFill>
                  <a:schemeClr val="tx1"/>
                </a:solidFill>
              </a:rPr>
              <a:t>Self-check (March 2012)</a:t>
            </a:r>
          </a:p>
          <a:p>
            <a:r>
              <a:rPr lang="en-US" sz="2400" dirty="0" smtClean="0">
                <a:solidFill>
                  <a:schemeClr val="tx1"/>
                </a:solidFill>
              </a:rPr>
              <a:t>Reports</a:t>
            </a:r>
          </a:p>
          <a:p>
            <a:endParaRPr lang="en-US" sz="2400" dirty="0">
              <a:solidFill>
                <a:schemeClr val="tx1"/>
              </a:solidFill>
            </a:endParaRPr>
          </a:p>
          <a:p>
            <a:r>
              <a:rPr lang="en-US" sz="2400" b="1" dirty="0" smtClean="0">
                <a:solidFill>
                  <a:schemeClr val="tx1"/>
                </a:solidFill>
              </a:rPr>
              <a:t>Plan to eliminate:</a:t>
            </a:r>
          </a:p>
          <a:p>
            <a:r>
              <a:rPr lang="en-US" sz="2400" dirty="0" smtClean="0">
                <a:solidFill>
                  <a:schemeClr val="tx1"/>
                </a:solidFill>
              </a:rPr>
              <a:t>Serials Solutions, A-Z list</a:t>
            </a:r>
          </a:p>
          <a:p>
            <a:r>
              <a:rPr lang="en-US" sz="2400" dirty="0" smtClean="0">
                <a:solidFill>
                  <a:schemeClr val="tx1"/>
                </a:solidFill>
              </a:rPr>
              <a:t>Summon</a:t>
            </a:r>
          </a:p>
          <a:p>
            <a:r>
              <a:rPr lang="en-US" sz="2400" i="1" dirty="0" smtClean="0">
                <a:solidFill>
                  <a:schemeClr val="tx1"/>
                </a:solidFill>
              </a:rPr>
              <a:t>Maybe, 12 months…</a:t>
            </a:r>
            <a:r>
              <a:rPr lang="en-US" sz="2400" i="1" dirty="0" err="1" smtClean="0">
                <a:solidFill>
                  <a:schemeClr val="tx1"/>
                </a:solidFill>
              </a:rPr>
              <a:t>Illiad</a:t>
            </a:r>
            <a:endParaRPr lang="en-US" sz="2400" i="1" dirty="0">
              <a:solidFill>
                <a:schemeClr val="tx1"/>
              </a:solidFill>
            </a:endParaRPr>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798" y="2595007"/>
            <a:ext cx="3657600" cy="2449830"/>
          </a:xfrm>
          <a:prstGeom prst="rect">
            <a:avLst/>
          </a:prstGeom>
        </p:spPr>
      </p:pic>
      <p:sp>
        <p:nvSpPr>
          <p:cNvPr id="3" name="TextBox 2"/>
          <p:cNvSpPr txBox="1"/>
          <p:nvPr/>
        </p:nvSpPr>
        <p:spPr>
          <a:xfrm>
            <a:off x="4358936" y="5164133"/>
            <a:ext cx="4661854" cy="253916"/>
          </a:xfrm>
          <a:prstGeom prst="rect">
            <a:avLst/>
          </a:prstGeom>
          <a:noFill/>
        </p:spPr>
        <p:txBody>
          <a:bodyPr wrap="none" rtlCol="0">
            <a:spAutoFit/>
          </a:bodyPr>
          <a:lstStyle/>
          <a:p>
            <a:r>
              <a:rPr lang="en-US" sz="1050" dirty="0" smtClean="0">
                <a:solidFill>
                  <a:schemeClr val="bg1">
                    <a:lumMod val="50000"/>
                  </a:schemeClr>
                </a:solidFill>
              </a:rPr>
              <a:t>First year students participate in the library’s late-night orientation program.</a:t>
            </a:r>
            <a:endParaRPr lang="en-US" sz="1050" dirty="0">
              <a:solidFill>
                <a:schemeClr val="bg1">
                  <a:lumMod val="50000"/>
                </a:schemeClr>
              </a:solidFill>
            </a:endParaRPr>
          </a:p>
        </p:txBody>
      </p:sp>
    </p:spTree>
    <p:extLst>
      <p:ext uri="{BB962C8B-B14F-4D97-AF65-F5344CB8AC3E}">
        <p14:creationId xmlns:p14="http://schemas.microsoft.com/office/powerpoint/2010/main" val="49568106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Thanks!</a:t>
            </a:r>
          </a:p>
        </p:txBody>
      </p:sp>
      <p:sp>
        <p:nvSpPr>
          <p:cNvPr id="16387" name="Content Placeholder 2"/>
          <p:cNvSpPr>
            <a:spLocks noGrp="1"/>
          </p:cNvSpPr>
          <p:nvPr>
            <p:ph idx="4294967295"/>
          </p:nvPr>
        </p:nvSpPr>
        <p:spPr>
          <a:xfrm>
            <a:off x="390617" y="1600200"/>
            <a:ext cx="7998781" cy="4525963"/>
          </a:xfrm>
        </p:spPr>
        <p:txBody>
          <a:bodyPr/>
          <a:lstStyle/>
          <a:p>
            <a:r>
              <a:rPr lang="en-US" dirty="0" smtClean="0">
                <a:solidFill>
                  <a:schemeClr val="tx1"/>
                </a:solidFill>
              </a:rPr>
              <a:t>Questions?</a:t>
            </a:r>
          </a:p>
          <a:p>
            <a:r>
              <a:rPr lang="en-US" dirty="0" smtClean="0">
                <a:solidFill>
                  <a:schemeClr val="tx1"/>
                </a:solidFill>
              </a:rPr>
              <a:t>Carrie Rampp, Director of Library Services &amp; Instructional Technology</a:t>
            </a:r>
          </a:p>
          <a:p>
            <a:r>
              <a:rPr lang="en-US" dirty="0" smtClean="0">
                <a:solidFill>
                  <a:schemeClr val="tx1"/>
                </a:solidFill>
                <a:hlinkClick r:id="rId2"/>
              </a:rPr>
              <a:t>cer013@bucknell.edu</a:t>
            </a:r>
            <a:endParaRPr lang="en-US" dirty="0" smtClean="0">
              <a:solidFill>
                <a:schemeClr val="tx1"/>
              </a:solidFill>
            </a:endParaRPr>
          </a:p>
          <a:p>
            <a:endParaRPr lang="en-US" dirty="0">
              <a:solidFill>
                <a:schemeClr val="tx1"/>
              </a:solidFill>
            </a:endParaRPr>
          </a:p>
          <a:p>
            <a:r>
              <a:rPr lang="en-US" dirty="0" smtClean="0">
                <a:solidFill>
                  <a:schemeClr val="tx1"/>
                </a:solidFill>
              </a:rPr>
              <a:t>Other info:</a:t>
            </a:r>
          </a:p>
          <a:p>
            <a:r>
              <a:rPr lang="en-US" sz="2400" dirty="0" smtClean="0">
                <a:solidFill>
                  <a:schemeClr val="tx1"/>
                </a:solidFill>
              </a:rPr>
              <a:t>WebEx playback for </a:t>
            </a:r>
            <a:r>
              <a:rPr lang="en-US" sz="2400" dirty="0" err="1" smtClean="0">
                <a:solidFill>
                  <a:schemeClr val="tx1"/>
                </a:solidFill>
              </a:rPr>
              <a:t>WorldShare</a:t>
            </a:r>
            <a:r>
              <a:rPr lang="en-US" sz="2400" dirty="0" smtClean="0">
                <a:solidFill>
                  <a:schemeClr val="tx1"/>
                </a:solidFill>
              </a:rPr>
              <a:t> event</a:t>
            </a:r>
            <a:r>
              <a:rPr lang="en-US" b="1" dirty="0" smtClean="0">
                <a:solidFill>
                  <a:schemeClr val="tx1"/>
                </a:solidFill>
              </a:rPr>
              <a:t/>
            </a:r>
            <a:br>
              <a:rPr lang="en-US" b="1" dirty="0" smtClean="0">
                <a:solidFill>
                  <a:schemeClr val="tx1"/>
                </a:solidFill>
              </a:rPr>
            </a:br>
            <a:r>
              <a:rPr lang="en-US" sz="2000" dirty="0" smtClean="0">
                <a:solidFill>
                  <a:schemeClr val="tx1"/>
                </a:solidFill>
                <a:hlinkClick r:id="rId3"/>
              </a:rPr>
              <a:t>http</a:t>
            </a:r>
            <a:r>
              <a:rPr lang="en-US" sz="2000" dirty="0">
                <a:solidFill>
                  <a:schemeClr val="tx1"/>
                </a:solidFill>
                <a:hlinkClick r:id="rId3"/>
              </a:rPr>
              <a:t>://tinyurl.com/jan2012WorldshareWebEx</a:t>
            </a:r>
            <a:endParaRPr lang="en-US" sz="2000" dirty="0">
              <a:solidFill>
                <a:schemeClr val="tx1"/>
              </a:solidFill>
            </a:endParaRPr>
          </a:p>
        </p:txBody>
      </p:sp>
    </p:spTree>
    <p:extLst>
      <p:ext uri="{BB962C8B-B14F-4D97-AF65-F5344CB8AC3E}">
        <p14:creationId xmlns:p14="http://schemas.microsoft.com/office/powerpoint/2010/main" val="25548207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896471" y="2164978"/>
            <a:ext cx="7333129" cy="2985246"/>
          </a:xfrm>
        </p:spPr>
        <p:txBody>
          <a:bodyPr>
            <a:normAutofit fontScale="90000"/>
          </a:bodyPr>
          <a:lstStyle/>
          <a:p>
            <a:pPr eaLnBrk="1" hangingPunct="1"/>
            <a:r>
              <a:rPr lang="en-US" sz="3100" i="1" cap="none" dirty="0" smtClean="0">
                <a:latin typeface="Arial" charset="0"/>
                <a:ea typeface="ＭＳ Ｐゴシック" pitchFamily="96" charset="-128"/>
              </a:rPr>
              <a:t>Thank you for attending!</a:t>
            </a:r>
            <a:r>
              <a:rPr lang="en-US" cap="none" dirty="0" smtClean="0">
                <a:latin typeface="Arial" charset="0"/>
                <a:ea typeface="ＭＳ Ｐゴシック" pitchFamily="96" charset="-128"/>
              </a:rPr>
              <a:t/>
            </a:r>
            <a:br>
              <a:rPr lang="en-US" cap="none" dirty="0" smtClean="0">
                <a:latin typeface="Arial" charset="0"/>
                <a:ea typeface="ＭＳ Ｐゴシック" pitchFamily="96" charset="-128"/>
              </a:rPr>
            </a:br>
            <a:r>
              <a:rPr lang="en-US" cap="none" dirty="0">
                <a:latin typeface="Arial" charset="0"/>
                <a:ea typeface="ＭＳ Ｐゴシック" pitchFamily="96" charset="-128"/>
              </a:rPr>
              <a:t/>
            </a:r>
            <a:br>
              <a:rPr lang="en-US" cap="none" dirty="0">
                <a:latin typeface="Arial" charset="0"/>
                <a:ea typeface="ＭＳ Ｐゴシック" pitchFamily="96" charset="-128"/>
              </a:rPr>
            </a:br>
            <a:r>
              <a:rPr lang="en-US" sz="2700" b="0" cap="none" dirty="0" smtClean="0">
                <a:solidFill>
                  <a:schemeClr val="tx1">
                    <a:lumMod val="65000"/>
                    <a:lumOff val="35000"/>
                  </a:schemeClr>
                </a:solidFill>
                <a:latin typeface="Arial" charset="0"/>
                <a:ea typeface="ＭＳ Ｐゴシック" pitchFamily="96" charset="-128"/>
              </a:rPr>
              <a:t>Please remember to fill out this session’s evaluation by going to the appropriate listing in the conference program on the EDUCAUSE website.</a:t>
            </a:r>
            <a:r>
              <a:rPr lang="en-US" b="0" cap="none" dirty="0" smtClean="0">
                <a:solidFill>
                  <a:schemeClr val="tx1">
                    <a:lumMod val="65000"/>
                    <a:lumOff val="35000"/>
                  </a:schemeClr>
                </a:solidFill>
                <a:latin typeface="Arial" charset="0"/>
                <a:ea typeface="ＭＳ Ｐゴシック" pitchFamily="96" charset="-128"/>
              </a:rPr>
              <a:t/>
            </a:r>
            <a:br>
              <a:rPr lang="en-US" b="0" cap="none" dirty="0" smtClean="0">
                <a:solidFill>
                  <a:schemeClr val="tx1">
                    <a:lumMod val="65000"/>
                    <a:lumOff val="35000"/>
                  </a:schemeClr>
                </a:solidFill>
                <a:latin typeface="Arial" charset="0"/>
                <a:ea typeface="ＭＳ Ｐゴシック" pitchFamily="96" charset="-128"/>
              </a:rPr>
            </a:br>
            <a:r>
              <a:rPr lang="en-US" b="0" cap="none" dirty="0">
                <a:solidFill>
                  <a:schemeClr val="tx1">
                    <a:lumMod val="65000"/>
                    <a:lumOff val="35000"/>
                  </a:schemeClr>
                </a:solidFill>
                <a:latin typeface="Arial" charset="0"/>
                <a:ea typeface="ＭＳ Ｐゴシック" pitchFamily="96" charset="-128"/>
              </a:rPr>
              <a:t/>
            </a:r>
            <a:br>
              <a:rPr lang="en-US" b="0" cap="none" dirty="0">
                <a:solidFill>
                  <a:schemeClr val="tx1">
                    <a:lumMod val="65000"/>
                    <a:lumOff val="35000"/>
                  </a:schemeClr>
                </a:solidFill>
                <a:latin typeface="Arial" charset="0"/>
                <a:ea typeface="ＭＳ Ｐゴシック" pitchFamily="96" charset="-128"/>
              </a:rPr>
            </a:br>
            <a:r>
              <a:rPr lang="en-US" sz="2700" b="0" cap="none" dirty="0" smtClean="0">
                <a:solidFill>
                  <a:schemeClr val="tx1">
                    <a:lumMod val="65000"/>
                    <a:lumOff val="35000"/>
                  </a:schemeClr>
                </a:solidFill>
                <a:latin typeface="Arial" charset="0"/>
                <a:ea typeface="ＭＳ Ｐゴシック" pitchFamily="96" charset="-128"/>
              </a:rPr>
              <a:t>Your feedback directly affects future planning.</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006332" cy="640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1143000" y="1606034"/>
            <a:ext cx="1905000" cy="60376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1421368"/>
            <a:ext cx="2438400" cy="369332"/>
          </a:xfrm>
          <a:prstGeom prst="rect">
            <a:avLst/>
          </a:prstGeom>
          <a:noFill/>
        </p:spPr>
        <p:txBody>
          <a:bodyPr wrap="square" rtlCol="0">
            <a:spAutoFit/>
          </a:bodyPr>
          <a:lstStyle/>
          <a:p>
            <a:r>
              <a:rPr lang="en-US" dirty="0" smtClean="0">
                <a:solidFill>
                  <a:srgbClr val="FF0000"/>
                </a:solidFill>
              </a:rPr>
              <a:t>Find the item in WC</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Bucknell University</a:t>
            </a:r>
            <a:endParaRPr lang="en-US"/>
          </a:p>
        </p:txBody>
      </p:sp>
    </p:spTree>
    <p:extLst>
      <p:ext uri="{BB962C8B-B14F-4D97-AF65-F5344CB8AC3E}">
        <p14:creationId xmlns:p14="http://schemas.microsoft.com/office/powerpoint/2010/main" val="340685035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Bucknell University</a:t>
            </a:r>
            <a:endParaRPr lang="en-US"/>
          </a:p>
        </p:txBody>
      </p:sp>
      <p:cxnSp>
        <p:nvCxnSpPr>
          <p:cNvPr id="8" name="Straight Arrow Connector 7"/>
          <p:cNvCxnSpPr/>
          <p:nvPr/>
        </p:nvCxnSpPr>
        <p:spPr>
          <a:xfrm flipH="1">
            <a:off x="3424382" y="1524000"/>
            <a:ext cx="107141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95800" y="1371600"/>
            <a:ext cx="4648200" cy="646331"/>
          </a:xfrm>
          <a:prstGeom prst="rect">
            <a:avLst/>
          </a:prstGeom>
          <a:noFill/>
        </p:spPr>
        <p:txBody>
          <a:bodyPr wrap="square" rtlCol="0">
            <a:spAutoFit/>
          </a:bodyPr>
          <a:lstStyle/>
          <a:p>
            <a:r>
              <a:rPr lang="en-US" dirty="0" smtClean="0">
                <a:solidFill>
                  <a:srgbClr val="FF0000"/>
                </a:solidFill>
              </a:rPr>
              <a:t>Would like auto-generated </a:t>
            </a:r>
            <a:r>
              <a:rPr lang="en-US" dirty="0" err="1" smtClean="0">
                <a:solidFill>
                  <a:srgbClr val="FF0000"/>
                </a:solidFill>
              </a:rPr>
              <a:t>po</a:t>
            </a:r>
            <a:r>
              <a:rPr lang="en-US" dirty="0" smtClean="0">
                <a:solidFill>
                  <a:srgbClr val="FF0000"/>
                </a:solidFill>
              </a:rPr>
              <a:t> numbers</a:t>
            </a:r>
          </a:p>
          <a:p>
            <a:endParaRPr lang="en-US" dirty="0">
              <a:solidFill>
                <a:srgbClr val="FF0000"/>
              </a:solidFill>
            </a:endParaRPr>
          </a:p>
        </p:txBody>
      </p:sp>
    </p:spTree>
    <p:extLst>
      <p:ext uri="{BB962C8B-B14F-4D97-AF65-F5344CB8AC3E}">
        <p14:creationId xmlns:p14="http://schemas.microsoft.com/office/powerpoint/2010/main" val="271389764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sp>
        <p:nvSpPr>
          <p:cNvPr id="4" name="TextBox 3"/>
          <p:cNvSpPr txBox="1"/>
          <p:nvPr/>
        </p:nvSpPr>
        <p:spPr>
          <a:xfrm>
            <a:off x="5181600" y="2438400"/>
            <a:ext cx="2362200" cy="369332"/>
          </a:xfrm>
          <a:prstGeom prst="rect">
            <a:avLst/>
          </a:prstGeom>
          <a:noFill/>
        </p:spPr>
        <p:txBody>
          <a:bodyPr wrap="square" rtlCol="0">
            <a:spAutoFit/>
          </a:bodyPr>
          <a:lstStyle/>
          <a:p>
            <a:r>
              <a:rPr lang="en-US" dirty="0" smtClean="0"/>
              <a:t>Create a New Order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8545"/>
            <a:ext cx="86868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1447800"/>
            <a:ext cx="2819400" cy="369332"/>
          </a:xfrm>
          <a:prstGeom prst="rect">
            <a:avLst/>
          </a:prstGeom>
          <a:noFill/>
        </p:spPr>
        <p:txBody>
          <a:bodyPr wrap="square" rtlCol="0">
            <a:spAutoFit/>
          </a:bodyPr>
          <a:lstStyle/>
          <a:p>
            <a:r>
              <a:rPr lang="en-US" dirty="0" smtClean="0">
                <a:solidFill>
                  <a:srgbClr val="FF0000"/>
                </a:solidFill>
              </a:rPr>
              <a:t>Discover the item</a:t>
            </a:r>
            <a:endParaRPr lang="en-US" dirty="0">
              <a:solidFill>
                <a:srgbClr val="FF0000"/>
              </a:solidFill>
            </a:endParaRPr>
          </a:p>
        </p:txBody>
      </p:sp>
      <p:cxnSp>
        <p:nvCxnSpPr>
          <p:cNvPr id="7" name="Straight Arrow Connector 6"/>
          <p:cNvCxnSpPr/>
          <p:nvPr/>
        </p:nvCxnSpPr>
        <p:spPr>
          <a:xfrm flipH="1">
            <a:off x="1295400" y="1632466"/>
            <a:ext cx="2362200" cy="653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8453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467600" cy="597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
        <p:nvSpPr>
          <p:cNvPr id="5" name="TextBox 4"/>
          <p:cNvSpPr txBox="1"/>
          <p:nvPr/>
        </p:nvSpPr>
        <p:spPr>
          <a:xfrm>
            <a:off x="3048000" y="1295400"/>
            <a:ext cx="3048000" cy="369332"/>
          </a:xfrm>
          <a:prstGeom prst="rect">
            <a:avLst/>
          </a:prstGeom>
          <a:noFill/>
        </p:spPr>
        <p:txBody>
          <a:bodyPr wrap="square" rtlCol="0">
            <a:spAutoFit/>
          </a:bodyPr>
          <a:lstStyle/>
          <a:p>
            <a:r>
              <a:rPr lang="en-US" dirty="0" smtClean="0">
                <a:solidFill>
                  <a:srgbClr val="FF0000"/>
                </a:solidFill>
              </a:rPr>
              <a:t>Add the title to the order</a:t>
            </a:r>
            <a:endParaRPr lang="en-US" dirty="0">
              <a:solidFill>
                <a:srgbClr val="FF0000"/>
              </a:solidFill>
            </a:endParaRPr>
          </a:p>
        </p:txBody>
      </p:sp>
      <p:cxnSp>
        <p:nvCxnSpPr>
          <p:cNvPr id="7" name="Straight Arrow Connector 6"/>
          <p:cNvCxnSpPr/>
          <p:nvPr/>
        </p:nvCxnSpPr>
        <p:spPr>
          <a:xfrm flipH="1">
            <a:off x="3657600" y="1752600"/>
            <a:ext cx="1066800" cy="2286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7595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91600" cy="719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Tree>
    <p:extLst>
      <p:ext uri="{BB962C8B-B14F-4D97-AF65-F5344CB8AC3E}">
        <p14:creationId xmlns:p14="http://schemas.microsoft.com/office/powerpoint/2010/main" val="119935414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Quick overview of Bucknell</a:t>
            </a:r>
          </a:p>
        </p:txBody>
      </p:sp>
      <p:sp>
        <p:nvSpPr>
          <p:cNvPr id="16387" name="Content Placeholder 2"/>
          <p:cNvSpPr>
            <a:spLocks noGrp="1"/>
          </p:cNvSpPr>
          <p:nvPr>
            <p:ph idx="4294967295"/>
          </p:nvPr>
        </p:nvSpPr>
        <p:spPr>
          <a:xfrm>
            <a:off x="533400" y="1600200"/>
            <a:ext cx="8229600" cy="4525963"/>
          </a:xfrm>
        </p:spPr>
        <p:txBody>
          <a:bodyPr/>
          <a:lstStyle/>
          <a:p>
            <a:r>
              <a:rPr lang="en-US" dirty="0">
                <a:solidFill>
                  <a:schemeClr val="tx1"/>
                </a:solidFill>
              </a:rPr>
              <a:t>Bucknell University</a:t>
            </a:r>
          </a:p>
          <a:p>
            <a:pPr lvl="1"/>
            <a:r>
              <a:rPr lang="en-US" sz="1400" b="1" dirty="0">
                <a:solidFill>
                  <a:schemeClr val="tx1"/>
                </a:solidFill>
              </a:rPr>
              <a:t>Located in rural Lewisburg, PA</a:t>
            </a:r>
          </a:p>
          <a:p>
            <a:pPr lvl="1"/>
            <a:r>
              <a:rPr lang="en-US" sz="1400" b="1" dirty="0">
                <a:solidFill>
                  <a:schemeClr val="tx1"/>
                </a:solidFill>
              </a:rPr>
              <a:t>Largest liberal arts university in U.S., founded 1846</a:t>
            </a:r>
          </a:p>
          <a:p>
            <a:pPr lvl="1"/>
            <a:r>
              <a:rPr lang="en-US" sz="1400" dirty="0">
                <a:solidFill>
                  <a:schemeClr val="tx1"/>
                </a:solidFill>
              </a:rPr>
              <a:t>3400 undergraduates, 150 graduate students</a:t>
            </a:r>
          </a:p>
          <a:p>
            <a:pPr lvl="1"/>
            <a:r>
              <a:rPr lang="en-US" sz="1400" dirty="0">
                <a:solidFill>
                  <a:schemeClr val="tx1"/>
                </a:solidFill>
              </a:rPr>
              <a:t>350 faculty, 50 majors</a:t>
            </a:r>
          </a:p>
          <a:p>
            <a:pPr marL="288925" lvl="1" indent="0" algn="r">
              <a:buNone/>
            </a:pPr>
            <a:r>
              <a:rPr lang="en-US" sz="1050" dirty="0"/>
              <a:t>Elmo </a:t>
            </a:r>
            <a:r>
              <a:rPr lang="en-US" sz="1050" dirty="0">
                <a:solidFill>
                  <a:schemeClr val="bg1">
                    <a:lumMod val="50000"/>
                  </a:schemeClr>
                </a:solidFill>
              </a:rPr>
              <a:t>creator</a:t>
            </a:r>
            <a:r>
              <a:rPr lang="en-US" sz="1050" dirty="0"/>
              <a:t> Kevin </a:t>
            </a:r>
            <a:r>
              <a:rPr lang="en-US" sz="1050" dirty="0" smtClean="0"/>
              <a:t>Clash, Bucknell Forum</a:t>
            </a:r>
          </a:p>
          <a:p>
            <a:pPr marL="288925" lvl="1" indent="0" algn="r">
              <a:buNone/>
            </a:pPr>
            <a:r>
              <a:rPr lang="en-US" sz="1050" dirty="0" smtClean="0"/>
              <a:t> </a:t>
            </a:r>
            <a:r>
              <a:rPr lang="en-US" sz="1050" dirty="0"/>
              <a:t>"Creativity: Beyond the Box" speaker </a:t>
            </a:r>
            <a:r>
              <a:rPr lang="en-US" sz="1050" dirty="0" smtClean="0"/>
              <a:t>series</a:t>
            </a:r>
          </a:p>
          <a:p>
            <a:pPr marL="288925" lvl="1" indent="0" algn="r">
              <a:buNone/>
            </a:pPr>
            <a:endParaRPr lang="en-US" sz="1050" dirty="0">
              <a:solidFill>
                <a:schemeClr val="tx1"/>
              </a:solidFill>
            </a:endParaRPr>
          </a:p>
          <a:p>
            <a:pPr marL="288925" lvl="1" indent="0">
              <a:buNone/>
            </a:pPr>
            <a:r>
              <a:rPr lang="en-US" dirty="0" smtClean="0">
                <a:solidFill>
                  <a:schemeClr val="tx1"/>
                </a:solidFill>
              </a:rPr>
              <a:t>Organization </a:t>
            </a:r>
            <a:r>
              <a:rPr lang="en-US" dirty="0">
                <a:solidFill>
                  <a:schemeClr val="tx1"/>
                </a:solidFill>
              </a:rPr>
              <a:t>– Library &amp; IT</a:t>
            </a:r>
          </a:p>
          <a:p>
            <a:pPr lvl="1"/>
            <a:r>
              <a:rPr lang="en-US" sz="1400" dirty="0">
                <a:solidFill>
                  <a:schemeClr val="tx1"/>
                </a:solidFill>
              </a:rPr>
              <a:t>Merged with approximately 80 staff, nearly 25 directly related to the library</a:t>
            </a:r>
          </a:p>
          <a:p>
            <a:pPr lvl="1"/>
            <a:r>
              <a:rPr lang="en-US" sz="1400" dirty="0">
                <a:solidFill>
                  <a:schemeClr val="tx1"/>
                </a:solidFill>
              </a:rPr>
              <a:t>One University library, approximately 810,000 physical volumes</a:t>
            </a:r>
          </a:p>
          <a:p>
            <a:pPr lvl="1"/>
            <a:r>
              <a:rPr lang="en-US" sz="1400" dirty="0">
                <a:solidFill>
                  <a:schemeClr val="tx1"/>
                </a:solidFill>
              </a:rPr>
              <a:t>Approximately $3m materials budget</a:t>
            </a:r>
          </a:p>
          <a:p>
            <a:pPr lvl="1"/>
            <a:r>
              <a:rPr lang="en-US" sz="1400" dirty="0">
                <a:solidFill>
                  <a:schemeClr val="tx1"/>
                </a:solidFill>
              </a:rPr>
              <a:t>Receive more than 90% of materials shelf-ready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054" y="1142676"/>
            <a:ext cx="2762250" cy="1838325"/>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915400"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
        <p:nvSpPr>
          <p:cNvPr id="5" name="TextBox 4"/>
          <p:cNvSpPr txBox="1"/>
          <p:nvPr/>
        </p:nvSpPr>
        <p:spPr>
          <a:xfrm>
            <a:off x="5638800" y="2286000"/>
            <a:ext cx="2514600" cy="646331"/>
          </a:xfrm>
          <a:prstGeom prst="rect">
            <a:avLst/>
          </a:prstGeom>
          <a:noFill/>
        </p:spPr>
        <p:txBody>
          <a:bodyPr wrap="square" rtlCol="0">
            <a:spAutoFit/>
          </a:bodyPr>
          <a:lstStyle/>
          <a:p>
            <a:r>
              <a:rPr lang="en-US" dirty="0" smtClean="0">
                <a:solidFill>
                  <a:srgbClr val="FF0000"/>
                </a:solidFill>
              </a:rPr>
              <a:t>Enter fund, location, price, and notes</a:t>
            </a:r>
            <a:endParaRPr lang="en-US" dirty="0">
              <a:solidFill>
                <a:srgbClr val="FF0000"/>
              </a:solidFill>
            </a:endParaRPr>
          </a:p>
        </p:txBody>
      </p:sp>
      <p:cxnSp>
        <p:nvCxnSpPr>
          <p:cNvPr id="7" name="Straight Arrow Connector 6"/>
          <p:cNvCxnSpPr/>
          <p:nvPr/>
        </p:nvCxnSpPr>
        <p:spPr>
          <a:xfrm flipH="1">
            <a:off x="3733800" y="2609165"/>
            <a:ext cx="2590800" cy="8590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86300" y="2572165"/>
            <a:ext cx="2536536" cy="9330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19801" y="2932331"/>
            <a:ext cx="1" cy="5728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391400" y="2819400"/>
            <a:ext cx="0" cy="213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63305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
        <p:nvSpPr>
          <p:cNvPr id="5" name="TextBox 4"/>
          <p:cNvSpPr txBox="1"/>
          <p:nvPr/>
        </p:nvSpPr>
        <p:spPr>
          <a:xfrm>
            <a:off x="3962400" y="1371600"/>
            <a:ext cx="2819400" cy="369332"/>
          </a:xfrm>
          <a:prstGeom prst="rect">
            <a:avLst/>
          </a:prstGeom>
          <a:noFill/>
          <a:ln>
            <a:solidFill>
              <a:srgbClr val="FF0000"/>
            </a:solidFill>
          </a:ln>
        </p:spPr>
        <p:txBody>
          <a:bodyPr wrap="square" rtlCol="0">
            <a:spAutoFit/>
          </a:bodyPr>
          <a:lstStyle/>
          <a:p>
            <a:r>
              <a:rPr lang="en-US" dirty="0" smtClean="0"/>
              <a:t>Receive and Invoice</a:t>
            </a:r>
            <a:endParaRPr lang="en-US" dirty="0"/>
          </a:p>
        </p:txBody>
      </p:sp>
      <p:cxnSp>
        <p:nvCxnSpPr>
          <p:cNvPr id="7" name="Straight Arrow Connector 6"/>
          <p:cNvCxnSpPr/>
          <p:nvPr/>
        </p:nvCxnSpPr>
        <p:spPr>
          <a:xfrm flipH="1">
            <a:off x="1524000" y="1828800"/>
            <a:ext cx="2514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68523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543800"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Tree>
    <p:extLst>
      <p:ext uri="{BB962C8B-B14F-4D97-AF65-F5344CB8AC3E}">
        <p14:creationId xmlns:p14="http://schemas.microsoft.com/office/powerpoint/2010/main" val="64971515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67600" cy="597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
        <p:nvSpPr>
          <p:cNvPr id="5" name="TextBox 4"/>
          <p:cNvSpPr txBox="1"/>
          <p:nvPr/>
        </p:nvSpPr>
        <p:spPr>
          <a:xfrm>
            <a:off x="2971800" y="2667000"/>
            <a:ext cx="2590800" cy="369332"/>
          </a:xfrm>
          <a:prstGeom prst="rect">
            <a:avLst/>
          </a:prstGeom>
          <a:noFill/>
        </p:spPr>
        <p:txBody>
          <a:bodyPr wrap="square" rtlCol="0">
            <a:spAutoFit/>
          </a:bodyPr>
          <a:lstStyle/>
          <a:p>
            <a:r>
              <a:rPr lang="en-US" dirty="0" smtClean="0">
                <a:solidFill>
                  <a:srgbClr val="FF0000"/>
                </a:solidFill>
              </a:rPr>
              <a:t>Manage Invoice (pay)</a:t>
            </a:r>
            <a:endParaRPr lang="en-US" dirty="0">
              <a:solidFill>
                <a:srgbClr val="FF0000"/>
              </a:solidFill>
            </a:endParaRPr>
          </a:p>
        </p:txBody>
      </p:sp>
    </p:spTree>
    <p:extLst>
      <p:ext uri="{BB962C8B-B14F-4D97-AF65-F5344CB8AC3E}">
        <p14:creationId xmlns:p14="http://schemas.microsoft.com/office/powerpoint/2010/main" val="422132584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74295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
        <p:nvSpPr>
          <p:cNvPr id="5" name="TextBox 4"/>
          <p:cNvSpPr txBox="1"/>
          <p:nvPr/>
        </p:nvSpPr>
        <p:spPr>
          <a:xfrm>
            <a:off x="5410200" y="1828800"/>
            <a:ext cx="1524000" cy="369332"/>
          </a:xfrm>
          <a:prstGeom prst="rect">
            <a:avLst/>
          </a:prstGeom>
          <a:noFill/>
        </p:spPr>
        <p:txBody>
          <a:bodyPr wrap="square" rtlCol="0">
            <a:spAutoFit/>
          </a:bodyPr>
          <a:lstStyle/>
          <a:p>
            <a:r>
              <a:rPr lang="en-US" dirty="0" smtClean="0">
                <a:solidFill>
                  <a:srgbClr val="FF0000"/>
                </a:solidFill>
              </a:rPr>
              <a:t>Pay</a:t>
            </a:r>
            <a:endParaRPr lang="en-US" dirty="0">
              <a:solidFill>
                <a:srgbClr val="FF0000"/>
              </a:solidFill>
            </a:endParaRPr>
          </a:p>
        </p:txBody>
      </p:sp>
    </p:spTree>
    <p:extLst>
      <p:ext uri="{BB962C8B-B14F-4D97-AF65-F5344CB8AC3E}">
        <p14:creationId xmlns:p14="http://schemas.microsoft.com/office/powerpoint/2010/main" val="193944758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74295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Bucknell University</a:t>
            </a:r>
            <a:endParaRPr lang="en-US"/>
          </a:p>
        </p:txBody>
      </p:sp>
    </p:spTree>
    <p:extLst>
      <p:ext uri="{BB962C8B-B14F-4D97-AF65-F5344CB8AC3E}">
        <p14:creationId xmlns:p14="http://schemas.microsoft.com/office/powerpoint/2010/main" val="411267866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How did we get here?</a:t>
            </a:r>
          </a:p>
        </p:txBody>
      </p:sp>
      <p:sp>
        <p:nvSpPr>
          <p:cNvPr id="16387" name="Content Placeholder 2"/>
          <p:cNvSpPr>
            <a:spLocks noGrp="1"/>
          </p:cNvSpPr>
          <p:nvPr>
            <p:ph idx="4294967295"/>
          </p:nvPr>
        </p:nvSpPr>
        <p:spPr>
          <a:xfrm>
            <a:off x="390617" y="1600200"/>
            <a:ext cx="7998781" cy="4525963"/>
          </a:xfrm>
        </p:spPr>
        <p:txBody>
          <a:bodyPr/>
          <a:lstStyle/>
          <a:p>
            <a:r>
              <a:rPr lang="en-US" dirty="0" smtClean="0">
                <a:solidFill>
                  <a:schemeClr val="tx1"/>
                </a:solidFill>
              </a:rPr>
              <a:t>3 most commonly asked questions</a:t>
            </a:r>
          </a:p>
          <a:p>
            <a:pPr lvl="2"/>
            <a:r>
              <a:rPr lang="en-US" sz="1600" dirty="0" smtClean="0">
                <a:solidFill>
                  <a:schemeClr val="tx1"/>
                </a:solidFill>
              </a:rPr>
              <a:t>How </a:t>
            </a:r>
            <a:r>
              <a:rPr lang="en-US" sz="1600" dirty="0">
                <a:solidFill>
                  <a:schemeClr val="tx1"/>
                </a:solidFill>
              </a:rPr>
              <a:t>did you make this decision?</a:t>
            </a:r>
          </a:p>
          <a:p>
            <a:pPr lvl="2"/>
            <a:r>
              <a:rPr lang="en-US" sz="1600" dirty="0">
                <a:solidFill>
                  <a:schemeClr val="tx1"/>
                </a:solidFill>
              </a:rPr>
              <a:t>What is the cloud?</a:t>
            </a:r>
          </a:p>
          <a:p>
            <a:pPr lvl="2"/>
            <a:r>
              <a:rPr lang="en-US" sz="1600" dirty="0">
                <a:solidFill>
                  <a:schemeClr val="tx1"/>
                </a:solidFill>
              </a:rPr>
              <a:t>Why not open source?</a:t>
            </a:r>
          </a:p>
          <a:p>
            <a:pPr lvl="1"/>
            <a:r>
              <a:rPr lang="en-US" sz="1600" b="1" i="1" dirty="0">
                <a:solidFill>
                  <a:srgbClr val="FF0000"/>
                </a:solidFill>
              </a:rPr>
              <a:t>Positively received by the community</a:t>
            </a:r>
          </a:p>
          <a:p>
            <a:endParaRPr lang="en-US" dirty="0">
              <a:solidFill>
                <a:schemeClr val="tx1"/>
              </a:solidFill>
            </a:endParaRPr>
          </a:p>
          <a:p>
            <a:r>
              <a:rPr lang="en-US" dirty="0" smtClean="0">
                <a:solidFill>
                  <a:schemeClr val="tx1"/>
                </a:solidFill>
              </a:rPr>
              <a:t>More </a:t>
            </a:r>
            <a:r>
              <a:rPr lang="en-US" dirty="0">
                <a:solidFill>
                  <a:schemeClr val="tx1"/>
                </a:solidFill>
              </a:rPr>
              <a:t>on costs, legal and </a:t>
            </a:r>
            <a:br>
              <a:rPr lang="en-US" dirty="0">
                <a:solidFill>
                  <a:schemeClr val="tx1"/>
                </a:solidFill>
              </a:rPr>
            </a:br>
            <a:r>
              <a:rPr lang="en-US" dirty="0" smtClean="0">
                <a:solidFill>
                  <a:schemeClr val="tx1"/>
                </a:solidFill>
              </a:rPr>
              <a:t>the </a:t>
            </a:r>
            <a:r>
              <a:rPr lang="en-US" dirty="0">
                <a:solidFill>
                  <a:schemeClr val="tx1"/>
                </a:solidFill>
              </a:rPr>
              <a:t>like in a moment…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75" y="3463493"/>
            <a:ext cx="2714625" cy="2381250"/>
          </a:xfrm>
          <a:prstGeom prst="rect">
            <a:avLst/>
          </a:prstGeom>
        </p:spPr>
      </p:pic>
    </p:spTree>
    <p:extLst>
      <p:ext uri="{BB962C8B-B14F-4D97-AF65-F5344CB8AC3E}">
        <p14:creationId xmlns:p14="http://schemas.microsoft.com/office/powerpoint/2010/main" val="210189461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In the beginning…</a:t>
            </a:r>
          </a:p>
        </p:txBody>
      </p:sp>
      <p:sp>
        <p:nvSpPr>
          <p:cNvPr id="16387" name="Content Placeholder 2"/>
          <p:cNvSpPr>
            <a:spLocks noGrp="1"/>
          </p:cNvSpPr>
          <p:nvPr>
            <p:ph idx="4294967295"/>
          </p:nvPr>
        </p:nvSpPr>
        <p:spPr>
          <a:xfrm>
            <a:off x="390617" y="1600200"/>
            <a:ext cx="7998781" cy="4525963"/>
          </a:xfrm>
        </p:spPr>
        <p:txBody>
          <a:bodyPr/>
          <a:lstStyle/>
          <a:p>
            <a:r>
              <a:rPr lang="en-US" dirty="0" smtClean="0">
                <a:solidFill>
                  <a:schemeClr val="tx1"/>
                </a:solidFill>
              </a:rPr>
              <a:t>July </a:t>
            </a:r>
            <a:r>
              <a:rPr lang="en-US" dirty="0">
                <a:solidFill>
                  <a:schemeClr val="tx1"/>
                </a:solidFill>
              </a:rPr>
              <a:t>2010 – Invited by OCLC to participate in the early-adopter program for WMS</a:t>
            </a:r>
          </a:p>
          <a:p>
            <a:endParaRPr lang="en-US" dirty="0">
              <a:solidFill>
                <a:schemeClr val="tx1"/>
              </a:solidFill>
            </a:endParaRPr>
          </a:p>
          <a:p>
            <a:r>
              <a:rPr lang="en-US" dirty="0" smtClean="0">
                <a:solidFill>
                  <a:schemeClr val="tx1"/>
                </a:solidFill>
              </a:rPr>
              <a:t>Internal discussions focused on…</a:t>
            </a:r>
            <a:endParaRPr lang="en-US" dirty="0">
              <a:solidFill>
                <a:schemeClr val="tx1"/>
              </a:solidFill>
            </a:endParaRPr>
          </a:p>
          <a:p>
            <a:pPr lvl="2"/>
            <a:r>
              <a:rPr lang="en-US" sz="1600" dirty="0">
                <a:solidFill>
                  <a:schemeClr val="tx1"/>
                </a:solidFill>
              </a:rPr>
              <a:t>Privacy  and data security</a:t>
            </a:r>
          </a:p>
          <a:p>
            <a:pPr lvl="2"/>
            <a:r>
              <a:rPr lang="en-US" sz="1600" dirty="0">
                <a:solidFill>
                  <a:schemeClr val="tx1"/>
                </a:solidFill>
              </a:rPr>
              <a:t>Business plan</a:t>
            </a:r>
          </a:p>
          <a:p>
            <a:pPr lvl="2"/>
            <a:r>
              <a:rPr lang="en-US" sz="1600" dirty="0">
                <a:solidFill>
                  <a:schemeClr val="tx1"/>
                </a:solidFill>
              </a:rPr>
              <a:t>Cost/Benefit analysis</a:t>
            </a:r>
          </a:p>
          <a:p>
            <a:pPr lvl="2"/>
            <a:r>
              <a:rPr lang="en-US" sz="1600" dirty="0">
                <a:solidFill>
                  <a:schemeClr val="tx1"/>
                </a:solidFill>
              </a:rPr>
              <a:t>What’s the back-up plan?</a:t>
            </a:r>
          </a:p>
          <a:p>
            <a:pPr lvl="2"/>
            <a:r>
              <a:rPr lang="en-US" sz="1600" dirty="0">
                <a:solidFill>
                  <a:schemeClr val="tx1"/>
                </a:solidFill>
              </a:rPr>
              <a:t>SLA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75" y="3458870"/>
            <a:ext cx="2714625" cy="2381250"/>
          </a:xfrm>
          <a:prstGeom prst="rect">
            <a:avLst/>
          </a:prstGeom>
        </p:spPr>
      </p:pic>
    </p:spTree>
    <p:extLst>
      <p:ext uri="{BB962C8B-B14F-4D97-AF65-F5344CB8AC3E}">
        <p14:creationId xmlns:p14="http://schemas.microsoft.com/office/powerpoint/2010/main" val="25451061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Then, there’s the contract…</a:t>
            </a:r>
          </a:p>
        </p:txBody>
      </p:sp>
      <p:sp>
        <p:nvSpPr>
          <p:cNvPr id="16387" name="Content Placeholder 2"/>
          <p:cNvSpPr>
            <a:spLocks noGrp="1"/>
          </p:cNvSpPr>
          <p:nvPr>
            <p:ph idx="4294967295"/>
          </p:nvPr>
        </p:nvSpPr>
        <p:spPr>
          <a:xfrm>
            <a:off x="390617" y="1600200"/>
            <a:ext cx="7998781" cy="4525963"/>
          </a:xfrm>
        </p:spPr>
        <p:txBody>
          <a:bodyPr/>
          <a:lstStyle/>
          <a:p>
            <a:r>
              <a:rPr lang="en-US" dirty="0" smtClean="0">
                <a:solidFill>
                  <a:schemeClr val="tx1"/>
                </a:solidFill>
              </a:rPr>
              <a:t>Show </a:t>
            </a:r>
            <a:r>
              <a:rPr lang="en-US" dirty="0">
                <a:solidFill>
                  <a:schemeClr val="tx1"/>
                </a:solidFill>
              </a:rPr>
              <a:t>Stoppers</a:t>
            </a:r>
          </a:p>
          <a:p>
            <a:pPr lvl="1"/>
            <a:r>
              <a:rPr lang="en-US" sz="1800" dirty="0">
                <a:solidFill>
                  <a:schemeClr val="tx1"/>
                </a:solidFill>
              </a:rPr>
              <a:t>University counsel and OCLC counsel negotiation</a:t>
            </a:r>
          </a:p>
          <a:p>
            <a:pPr lvl="1"/>
            <a:r>
              <a:rPr lang="en-US" sz="1800" dirty="0">
                <a:solidFill>
                  <a:schemeClr val="tx1"/>
                </a:solidFill>
              </a:rPr>
              <a:t>CAS implementation for authentication</a:t>
            </a:r>
          </a:p>
          <a:p>
            <a:pPr lvl="1"/>
            <a:r>
              <a:rPr lang="en-US" sz="1800" dirty="0">
                <a:solidFill>
                  <a:schemeClr val="tx1"/>
                </a:solidFill>
              </a:rPr>
              <a:t>Support for Summon feed</a:t>
            </a:r>
          </a:p>
          <a:p>
            <a:pPr lvl="1"/>
            <a:r>
              <a:rPr lang="en-US" sz="1800" dirty="0">
                <a:solidFill>
                  <a:schemeClr val="tx1"/>
                </a:solidFill>
              </a:rPr>
              <a:t>Go </a:t>
            </a:r>
            <a:r>
              <a:rPr lang="en-US" sz="1800" dirty="0" smtClean="0">
                <a:solidFill>
                  <a:schemeClr val="tx1"/>
                </a:solidFill>
              </a:rPr>
              <a:t>Live </a:t>
            </a:r>
            <a:r>
              <a:rPr lang="en-US" sz="1800" dirty="0">
                <a:solidFill>
                  <a:schemeClr val="tx1"/>
                </a:solidFill>
              </a:rPr>
              <a:t>date – prior to June 30</a:t>
            </a:r>
            <a:r>
              <a:rPr lang="en-US" sz="1800" baseline="30000" dirty="0">
                <a:solidFill>
                  <a:schemeClr val="tx1"/>
                </a:solidFill>
              </a:rPr>
              <a:t>th</a:t>
            </a:r>
            <a:r>
              <a:rPr lang="en-US" sz="1800" dirty="0">
                <a:solidFill>
                  <a:schemeClr val="tx1"/>
                </a:solidFill>
              </a:rPr>
              <a:t>, </a:t>
            </a:r>
            <a:r>
              <a:rPr lang="en-US" sz="1800" dirty="0" smtClean="0">
                <a:solidFill>
                  <a:schemeClr val="tx1"/>
                </a:solidFill>
              </a:rPr>
              <a:t>2011</a:t>
            </a:r>
          </a:p>
          <a:p>
            <a:pPr lvl="1"/>
            <a:endParaRPr lang="en-US" sz="1800" dirty="0">
              <a:solidFill>
                <a:schemeClr val="tx1"/>
              </a:solidFill>
            </a:endParaRPr>
          </a:p>
          <a:p>
            <a:pPr lvl="1"/>
            <a:endParaRPr lang="en-US" sz="1800" dirty="0" smtClean="0">
              <a:solidFill>
                <a:schemeClr val="tx1"/>
              </a:solidFill>
            </a:endParaRPr>
          </a:p>
          <a:p>
            <a:pPr lvl="1"/>
            <a:endParaRPr lang="en-US" sz="1800" dirty="0">
              <a:solidFill>
                <a:schemeClr val="tx1"/>
              </a:solidFill>
            </a:endParaRPr>
          </a:p>
          <a:p>
            <a:pPr marL="288925" lvl="1" indent="0">
              <a:buNone/>
            </a:pPr>
            <a:endParaRPr lang="en-US" sz="1800" dirty="0" smtClean="0">
              <a:solidFill>
                <a:schemeClr val="tx1"/>
              </a:solidFill>
            </a:endParaRPr>
          </a:p>
          <a:p>
            <a:pPr lvl="1"/>
            <a:endParaRPr lang="en-US" sz="1800" dirty="0">
              <a:solidFill>
                <a:schemeClr val="tx1"/>
              </a:solidFill>
            </a:endParaRPr>
          </a:p>
          <a:p>
            <a:pPr lvl="1"/>
            <a:endParaRPr lang="en-US" sz="1800" dirty="0" smtClean="0">
              <a:solidFill>
                <a:schemeClr val="tx1"/>
              </a:solidFill>
            </a:endParaRPr>
          </a:p>
          <a:p>
            <a:pPr marL="288925" lvl="1" indent="0" algn="r">
              <a:buNone/>
            </a:pPr>
            <a:endParaRPr lang="en-US" sz="1050" dirty="0" smtClean="0">
              <a:solidFill>
                <a:schemeClr val="bg1">
                  <a:lumMod val="50000"/>
                </a:schemeClr>
              </a:solidFill>
            </a:endParaRPr>
          </a:p>
          <a:p>
            <a:pPr marL="288925" lvl="1" indent="0" algn="r">
              <a:buNone/>
            </a:pPr>
            <a:r>
              <a:rPr lang="en-US" sz="1050" dirty="0" smtClean="0">
                <a:solidFill>
                  <a:schemeClr val="bg1">
                    <a:lumMod val="50000"/>
                  </a:schemeClr>
                </a:solidFill>
              </a:rPr>
              <a:t>Bertrand </a:t>
            </a:r>
            <a:r>
              <a:rPr lang="en-US" sz="1050" dirty="0">
                <a:solidFill>
                  <a:schemeClr val="bg1">
                    <a:lumMod val="50000"/>
                  </a:schemeClr>
                </a:solidFill>
              </a:rPr>
              <a:t>Library</a:t>
            </a:r>
          </a:p>
          <a:p>
            <a:pPr lvl="1"/>
            <a:endParaRPr lang="en-US" sz="1800" dirty="0" smtClean="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312" y="3063998"/>
            <a:ext cx="2714625" cy="2381250"/>
          </a:xfrm>
          <a:prstGeom prst="rect">
            <a:avLst/>
          </a:prstGeom>
        </p:spPr>
      </p:pic>
    </p:spTree>
    <p:extLst>
      <p:ext uri="{BB962C8B-B14F-4D97-AF65-F5344CB8AC3E}">
        <p14:creationId xmlns:p14="http://schemas.microsoft.com/office/powerpoint/2010/main" val="171489750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Getting started…</a:t>
            </a:r>
          </a:p>
        </p:txBody>
      </p:sp>
      <p:sp>
        <p:nvSpPr>
          <p:cNvPr id="16387" name="Content Placeholder 2"/>
          <p:cNvSpPr>
            <a:spLocks noGrp="1"/>
          </p:cNvSpPr>
          <p:nvPr>
            <p:ph idx="4294967295"/>
          </p:nvPr>
        </p:nvSpPr>
        <p:spPr>
          <a:xfrm>
            <a:off x="390617" y="1600200"/>
            <a:ext cx="7998781" cy="4525963"/>
          </a:xfrm>
        </p:spPr>
        <p:txBody>
          <a:bodyPr/>
          <a:lstStyle/>
          <a:p>
            <a:r>
              <a:rPr lang="en-US" dirty="0" smtClean="0">
                <a:solidFill>
                  <a:schemeClr val="tx1"/>
                </a:solidFill>
              </a:rPr>
              <a:t>Cohort </a:t>
            </a:r>
            <a:r>
              <a:rPr lang="en-US" dirty="0">
                <a:solidFill>
                  <a:schemeClr val="tx1"/>
                </a:solidFill>
              </a:rPr>
              <a:t>Group (8 other University </a:t>
            </a:r>
            <a:r>
              <a:rPr lang="en-US" dirty="0" smtClean="0">
                <a:solidFill>
                  <a:schemeClr val="tx1"/>
                </a:solidFill>
              </a:rPr>
              <a:t>libraries)</a:t>
            </a:r>
          </a:p>
          <a:p>
            <a:pPr lvl="1"/>
            <a:r>
              <a:rPr lang="en-US" dirty="0" smtClean="0">
                <a:solidFill>
                  <a:schemeClr val="tx1"/>
                </a:solidFill>
              </a:rPr>
              <a:t>Weekly </a:t>
            </a:r>
            <a:r>
              <a:rPr lang="en-US" dirty="0">
                <a:solidFill>
                  <a:schemeClr val="tx1"/>
                </a:solidFill>
              </a:rPr>
              <a:t>online meetings</a:t>
            </a:r>
          </a:p>
          <a:p>
            <a:pPr lvl="1"/>
            <a:r>
              <a:rPr lang="en-US" dirty="0">
                <a:solidFill>
                  <a:schemeClr val="tx1"/>
                </a:solidFill>
              </a:rPr>
              <a:t>Assignments</a:t>
            </a:r>
          </a:p>
          <a:p>
            <a:pPr lvl="1"/>
            <a:r>
              <a:rPr lang="en-US" dirty="0">
                <a:solidFill>
                  <a:schemeClr val="tx1"/>
                </a:solidFill>
              </a:rPr>
              <a:t>Presentations</a:t>
            </a:r>
          </a:p>
          <a:p>
            <a:r>
              <a:rPr lang="en-US" dirty="0">
                <a:solidFill>
                  <a:schemeClr val="tx1"/>
                </a:solidFill>
              </a:rPr>
              <a:t>Local task-force</a:t>
            </a:r>
          </a:p>
          <a:p>
            <a:pPr lvl="1"/>
            <a:r>
              <a:rPr lang="en-US" dirty="0">
                <a:solidFill>
                  <a:schemeClr val="tx1"/>
                </a:solidFill>
              </a:rPr>
              <a:t>weekly </a:t>
            </a:r>
            <a:r>
              <a:rPr lang="en-US" dirty="0" smtClean="0">
                <a:solidFill>
                  <a:schemeClr val="tx1"/>
                </a:solidFill>
              </a:rPr>
              <a:t>meetings</a:t>
            </a:r>
          </a:p>
          <a:p>
            <a:pPr lvl="1"/>
            <a:r>
              <a:rPr lang="en-US" dirty="0" smtClean="0">
                <a:solidFill>
                  <a:schemeClr val="tx1"/>
                </a:solidFill>
              </a:rPr>
              <a:t>Filled out many, many forms…</a:t>
            </a:r>
          </a:p>
          <a:p>
            <a:pPr lvl="1"/>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410" y="2318936"/>
            <a:ext cx="2304288" cy="3072384"/>
          </a:xfrm>
          <a:prstGeom prst="rect">
            <a:avLst/>
          </a:prstGeom>
        </p:spPr>
      </p:pic>
      <p:sp>
        <p:nvSpPr>
          <p:cNvPr id="3" name="TextBox 2"/>
          <p:cNvSpPr txBox="1"/>
          <p:nvPr/>
        </p:nvSpPr>
        <p:spPr>
          <a:xfrm>
            <a:off x="6107837" y="5575177"/>
            <a:ext cx="2824812" cy="253916"/>
          </a:xfrm>
          <a:prstGeom prst="rect">
            <a:avLst/>
          </a:prstGeom>
          <a:noFill/>
        </p:spPr>
        <p:txBody>
          <a:bodyPr wrap="none" rtlCol="0">
            <a:spAutoFit/>
          </a:bodyPr>
          <a:lstStyle/>
          <a:p>
            <a:r>
              <a:rPr lang="en-US" sz="1050" dirty="0" smtClean="0">
                <a:solidFill>
                  <a:schemeClr val="bg1">
                    <a:lumMod val="50000"/>
                  </a:schemeClr>
                </a:solidFill>
              </a:rPr>
              <a:t>Artist John Kovaleski, panel from “Unbound”</a:t>
            </a:r>
            <a:endParaRPr lang="en-US" sz="1050" dirty="0">
              <a:solidFill>
                <a:schemeClr val="bg1">
                  <a:lumMod val="50000"/>
                </a:schemeClr>
              </a:solidFill>
            </a:endParaRPr>
          </a:p>
        </p:txBody>
      </p:sp>
    </p:spTree>
    <p:extLst>
      <p:ext uri="{BB962C8B-B14F-4D97-AF65-F5344CB8AC3E}">
        <p14:creationId xmlns:p14="http://schemas.microsoft.com/office/powerpoint/2010/main" val="157211901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Challenges to work through</a:t>
            </a:r>
          </a:p>
        </p:txBody>
      </p:sp>
      <p:sp>
        <p:nvSpPr>
          <p:cNvPr id="16387" name="Content Placeholder 2"/>
          <p:cNvSpPr>
            <a:spLocks noGrp="1"/>
          </p:cNvSpPr>
          <p:nvPr>
            <p:ph idx="4294967295"/>
          </p:nvPr>
        </p:nvSpPr>
        <p:spPr>
          <a:xfrm>
            <a:off x="390617" y="1600200"/>
            <a:ext cx="7998781" cy="4525963"/>
          </a:xfrm>
        </p:spPr>
        <p:txBody>
          <a:bodyPr/>
          <a:lstStyle/>
          <a:p>
            <a:r>
              <a:rPr lang="en-US" sz="2000" dirty="0" smtClean="0">
                <a:solidFill>
                  <a:schemeClr val="tx1"/>
                </a:solidFill>
              </a:rPr>
              <a:t>Not all Bucknell records had OCLC number</a:t>
            </a:r>
          </a:p>
          <a:p>
            <a:r>
              <a:rPr lang="en-US" sz="2000" dirty="0" smtClean="0">
                <a:solidFill>
                  <a:schemeClr val="tx1"/>
                </a:solidFill>
              </a:rPr>
              <a:t>How to preserve our local subject headings</a:t>
            </a:r>
          </a:p>
          <a:p>
            <a:r>
              <a:rPr lang="en-US" sz="2000" dirty="0" smtClean="0">
                <a:solidFill>
                  <a:schemeClr val="tx1"/>
                </a:solidFill>
              </a:rPr>
              <a:t>Lack of a reporting module, short term</a:t>
            </a: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575" y="3250429"/>
            <a:ext cx="2714625" cy="2381250"/>
          </a:xfrm>
          <a:prstGeom prst="rect">
            <a:avLst/>
          </a:prstGeom>
        </p:spPr>
      </p:pic>
    </p:spTree>
    <p:extLst>
      <p:ext uri="{BB962C8B-B14F-4D97-AF65-F5344CB8AC3E}">
        <p14:creationId xmlns:p14="http://schemas.microsoft.com/office/powerpoint/2010/main" val="145552204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Timeline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214" y="3429000"/>
            <a:ext cx="3121152" cy="2340864"/>
          </a:xfrm>
          <a:prstGeom prst="rect">
            <a:avLst/>
          </a:prstGeom>
        </p:spPr>
      </p:pic>
      <p:sp>
        <p:nvSpPr>
          <p:cNvPr id="16387" name="Content Placeholder 2"/>
          <p:cNvSpPr>
            <a:spLocks noGrp="1"/>
          </p:cNvSpPr>
          <p:nvPr>
            <p:ph idx="4294967295"/>
          </p:nvPr>
        </p:nvSpPr>
        <p:spPr>
          <a:xfrm>
            <a:off x="390617" y="1600200"/>
            <a:ext cx="7998781" cy="4525963"/>
          </a:xfrm>
        </p:spPr>
        <p:txBody>
          <a:bodyPr/>
          <a:lstStyle/>
          <a:p>
            <a:r>
              <a:rPr lang="en-US" sz="2000" b="1" dirty="0">
                <a:solidFill>
                  <a:schemeClr val="tx1"/>
                </a:solidFill>
              </a:rPr>
              <a:t>March 2011 -- Bibliographic Data</a:t>
            </a:r>
          </a:p>
          <a:p>
            <a:pPr lvl="1"/>
            <a:r>
              <a:rPr lang="en-US" sz="1800" dirty="0">
                <a:solidFill>
                  <a:schemeClr val="tx1"/>
                </a:solidFill>
              </a:rPr>
              <a:t>8 files of 90,000 </a:t>
            </a:r>
            <a:r>
              <a:rPr lang="en-US" sz="1800" dirty="0" smtClean="0">
                <a:solidFill>
                  <a:schemeClr val="tx1"/>
                </a:solidFill>
              </a:rPr>
              <a:t>records each</a:t>
            </a:r>
            <a:endParaRPr lang="en-US" sz="1800" dirty="0">
              <a:solidFill>
                <a:schemeClr val="tx1"/>
              </a:solidFill>
            </a:endParaRPr>
          </a:p>
          <a:p>
            <a:pPr lvl="2"/>
            <a:r>
              <a:rPr lang="en-US" sz="1600" dirty="0">
                <a:solidFill>
                  <a:schemeClr val="tx1"/>
                </a:solidFill>
              </a:rPr>
              <a:t>Ceased shipments of all new materials, except for RUSH (created a backlog of several thousand titles)</a:t>
            </a:r>
          </a:p>
          <a:p>
            <a:r>
              <a:rPr lang="en-US" sz="2000" b="1" dirty="0" smtClean="0">
                <a:solidFill>
                  <a:schemeClr val="tx1"/>
                </a:solidFill>
              </a:rPr>
              <a:t>May </a:t>
            </a:r>
            <a:r>
              <a:rPr lang="en-US" sz="2000" b="1" dirty="0">
                <a:solidFill>
                  <a:schemeClr val="tx1"/>
                </a:solidFill>
              </a:rPr>
              <a:t>2011 -- Patron Data</a:t>
            </a:r>
          </a:p>
          <a:p>
            <a:pPr lvl="1"/>
            <a:r>
              <a:rPr lang="en-US" sz="1800" dirty="0">
                <a:solidFill>
                  <a:schemeClr val="tx1"/>
                </a:solidFill>
              </a:rPr>
              <a:t>Ceased adding new patrons</a:t>
            </a:r>
          </a:p>
          <a:p>
            <a:r>
              <a:rPr lang="en-US" sz="2000" b="1" dirty="0">
                <a:solidFill>
                  <a:schemeClr val="tx1"/>
                </a:solidFill>
              </a:rPr>
              <a:t>June 2011 --  Circulation Transaction Data</a:t>
            </a:r>
          </a:p>
          <a:p>
            <a:pPr lvl="1"/>
            <a:r>
              <a:rPr lang="en-US" sz="1800" dirty="0">
                <a:solidFill>
                  <a:schemeClr val="tx1"/>
                </a:solidFill>
              </a:rPr>
              <a:t>Manual circulations for a couple of weeks</a:t>
            </a:r>
          </a:p>
          <a:p>
            <a:r>
              <a:rPr lang="en-US" sz="2000" b="1" dirty="0">
                <a:solidFill>
                  <a:schemeClr val="tx1"/>
                </a:solidFill>
              </a:rPr>
              <a:t>June 13 – WENT LIVE!!!</a:t>
            </a:r>
          </a:p>
          <a:p>
            <a:pPr lvl="1"/>
            <a:r>
              <a:rPr lang="en-US" sz="1800" dirty="0">
                <a:solidFill>
                  <a:schemeClr val="tx1"/>
                </a:solidFill>
              </a:rPr>
              <a:t>Loaded manual circs from spreadsheet</a:t>
            </a:r>
          </a:p>
        </p:txBody>
      </p:sp>
    </p:spTree>
    <p:extLst>
      <p:ext uri="{BB962C8B-B14F-4D97-AF65-F5344CB8AC3E}">
        <p14:creationId xmlns:p14="http://schemas.microsoft.com/office/powerpoint/2010/main" val="57303094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5248</TotalTime>
  <Words>793</Words>
  <Application>Microsoft Office PowerPoint</Application>
  <PresentationFormat>On-screen Show (4:3)</PresentationFormat>
  <Paragraphs>171</Paragraphs>
  <Slides>35</Slides>
  <Notes>1</Notes>
  <HiddenSlides>12</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OCLC Worldshare at Bucknell</vt:lpstr>
      <vt:lpstr>What’s the value?</vt:lpstr>
      <vt:lpstr>Quick overview of Bucknell</vt:lpstr>
      <vt:lpstr>How did we get here?</vt:lpstr>
      <vt:lpstr>In the beginning…</vt:lpstr>
      <vt:lpstr>Then, there’s the contract…</vt:lpstr>
      <vt:lpstr>Getting started…</vt:lpstr>
      <vt:lpstr>Challenges to work through</vt:lpstr>
      <vt:lpstr>Timeline</vt:lpstr>
      <vt:lpstr>Immediately after go-live</vt:lpstr>
      <vt:lpstr>Circulation</vt:lpstr>
      <vt:lpstr>Acquisitions</vt:lpstr>
      <vt:lpstr>Collection Development</vt:lpstr>
      <vt:lpstr>View into OCLC Knowledgebase</vt:lpstr>
      <vt:lpstr>PowerPoint Presentation</vt:lpstr>
      <vt:lpstr>PowerPoint Presentation</vt:lpstr>
      <vt:lpstr>PowerPoint Presentation</vt:lpstr>
      <vt:lpstr>PowerPoint Presentation</vt:lpstr>
      <vt:lpstr>Serials</vt:lpstr>
      <vt:lpstr>Cataloging</vt:lpstr>
      <vt:lpstr>Costs/ Savings</vt:lpstr>
      <vt:lpstr>Looking forward to…</vt:lpstr>
      <vt:lpstr>Thanks!</vt:lpstr>
      <vt:lpstr>Thank you for attending!  Please remember to fill out this session’s evaluation by going to the appropriate listing in the conference program on the EDUCAUSE website.  Your feedback directly affects future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cer013</cp:lastModifiedBy>
  <cp:revision>80</cp:revision>
  <dcterms:created xsi:type="dcterms:W3CDTF">2009-07-28T17:41:50Z</dcterms:created>
  <dcterms:modified xsi:type="dcterms:W3CDTF">2012-03-13T00:04:23Z</dcterms:modified>
</cp:coreProperties>
</file>