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6"/>
  </p:notesMasterIdLst>
  <p:sldIdLst>
    <p:sldId id="340" r:id="rId2"/>
    <p:sldId id="342" r:id="rId3"/>
    <p:sldId id="343" r:id="rId4"/>
    <p:sldId id="384" r:id="rId5"/>
    <p:sldId id="344" r:id="rId6"/>
    <p:sldId id="345" r:id="rId7"/>
    <p:sldId id="346" r:id="rId8"/>
    <p:sldId id="341" r:id="rId9"/>
    <p:sldId id="387" r:id="rId10"/>
    <p:sldId id="258" r:id="rId11"/>
    <p:sldId id="259" r:id="rId12"/>
    <p:sldId id="270" r:id="rId13"/>
    <p:sldId id="275" r:id="rId14"/>
    <p:sldId id="276" r:id="rId15"/>
    <p:sldId id="274" r:id="rId16"/>
    <p:sldId id="290" r:id="rId17"/>
    <p:sldId id="289" r:id="rId18"/>
    <p:sldId id="271" r:id="rId19"/>
    <p:sldId id="291" r:id="rId20"/>
    <p:sldId id="300" r:id="rId21"/>
    <p:sldId id="306" r:id="rId22"/>
    <p:sldId id="266" r:id="rId23"/>
    <p:sldId id="267" r:id="rId24"/>
    <p:sldId id="283" r:id="rId25"/>
    <p:sldId id="278" r:id="rId26"/>
    <p:sldId id="294" r:id="rId27"/>
    <p:sldId id="295" r:id="rId28"/>
    <p:sldId id="304" r:id="rId29"/>
    <p:sldId id="305" r:id="rId30"/>
    <p:sldId id="299" r:id="rId31"/>
    <p:sldId id="307" r:id="rId32"/>
    <p:sldId id="297" r:id="rId33"/>
    <p:sldId id="298" r:id="rId34"/>
    <p:sldId id="302" r:id="rId35"/>
    <p:sldId id="296" r:id="rId36"/>
    <p:sldId id="284" r:id="rId37"/>
    <p:sldId id="303" r:id="rId38"/>
    <p:sldId id="285" r:id="rId39"/>
    <p:sldId id="287" r:id="rId40"/>
    <p:sldId id="392" r:id="rId41"/>
    <p:sldId id="288" r:id="rId42"/>
    <p:sldId id="293" r:id="rId43"/>
    <p:sldId id="292" r:id="rId44"/>
    <p:sldId id="309" r:id="rId45"/>
    <p:sldId id="310" r:id="rId46"/>
    <p:sldId id="312" r:id="rId47"/>
    <p:sldId id="320" r:id="rId48"/>
    <p:sldId id="321" r:id="rId49"/>
    <p:sldId id="322" r:id="rId50"/>
    <p:sldId id="323" r:id="rId51"/>
    <p:sldId id="327" r:id="rId52"/>
    <p:sldId id="328" r:id="rId53"/>
    <p:sldId id="331" r:id="rId54"/>
    <p:sldId id="332" r:id="rId55"/>
    <p:sldId id="333" r:id="rId56"/>
    <p:sldId id="334" r:id="rId57"/>
    <p:sldId id="335" r:id="rId58"/>
    <p:sldId id="336" r:id="rId59"/>
    <p:sldId id="337" r:id="rId60"/>
    <p:sldId id="338" r:id="rId61"/>
    <p:sldId id="339" r:id="rId62"/>
    <p:sldId id="360" r:id="rId63"/>
    <p:sldId id="350" r:id="rId64"/>
    <p:sldId id="401" r:id="rId65"/>
    <p:sldId id="362" r:id="rId66"/>
    <p:sldId id="366" r:id="rId67"/>
    <p:sldId id="393" r:id="rId68"/>
    <p:sldId id="404" r:id="rId69"/>
    <p:sldId id="403" r:id="rId70"/>
    <p:sldId id="369" r:id="rId71"/>
    <p:sldId id="370" r:id="rId72"/>
    <p:sldId id="396" r:id="rId73"/>
    <p:sldId id="397" r:id="rId74"/>
    <p:sldId id="406" r:id="rId75"/>
    <p:sldId id="372" r:id="rId76"/>
    <p:sldId id="375" r:id="rId77"/>
    <p:sldId id="376" r:id="rId78"/>
    <p:sldId id="377" r:id="rId79"/>
    <p:sldId id="379" r:id="rId80"/>
    <p:sldId id="381" r:id="rId81"/>
    <p:sldId id="358" r:id="rId82"/>
    <p:sldId id="388" r:id="rId83"/>
    <p:sldId id="386" r:id="rId84"/>
    <p:sldId id="391"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402" autoAdjust="0"/>
  </p:normalViewPr>
  <p:slideViewPr>
    <p:cSldViewPr>
      <p:cViewPr varScale="1">
        <p:scale>
          <a:sx n="71" d="100"/>
          <a:sy n="71" d="100"/>
        </p:scale>
        <p:origin x="-1320"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heme" Target="theme/theme1.xml"/><Relationship Id="rId9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notesMaster" Target="notesMasters/notesMaster1.xml"/><Relationship Id="rId87" Type="http://schemas.openxmlformats.org/officeDocument/2006/relationships/printerSettings" Target="printerSettings/printerSettings1.bin"/><Relationship Id="rId88" Type="http://schemas.openxmlformats.org/officeDocument/2006/relationships/presProps" Target="presProps.xml"/><Relationship Id="rId8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81CE85-0942-4D5C-A70F-50076677A3F9}" type="doc">
      <dgm:prSet loTypeId="urn:microsoft.com/office/officeart/2005/8/layout/hProcess9" loCatId="process" qsTypeId="urn:microsoft.com/office/officeart/2005/8/quickstyle/3d1" qsCatId="3D" csTypeId="urn:microsoft.com/office/officeart/2005/8/colors/accent0_1" csCatId="mainScheme" phldr="1"/>
      <dgm:spPr/>
    </dgm:pt>
    <dgm:pt modelId="{362D2113-384A-449E-8D28-8E31C635C784}">
      <dgm:prSet phldrT="[Text]">
        <dgm:style>
          <a:lnRef idx="2">
            <a:schemeClr val="accent2"/>
          </a:lnRef>
          <a:fillRef idx="1">
            <a:schemeClr val="lt1"/>
          </a:fillRef>
          <a:effectRef idx="0">
            <a:schemeClr val="accent2"/>
          </a:effectRef>
          <a:fontRef idx="minor">
            <a:schemeClr val="dk1"/>
          </a:fontRef>
        </dgm:style>
      </dgm:prSet>
      <dgm:spPr/>
      <dgm:t>
        <a:bodyPr/>
        <a:lstStyle/>
        <a:p>
          <a:r>
            <a:rPr lang="en-US" dirty="0" smtClean="0"/>
            <a:t>Create Digital Stuff</a:t>
          </a:r>
          <a:endParaRPr lang="en-US" dirty="0"/>
        </a:p>
      </dgm:t>
    </dgm:pt>
    <dgm:pt modelId="{024A1DB1-01B8-4C13-9129-962D9DA9845E}" type="parTrans" cxnId="{8936CC7F-44F2-48B0-9BF7-C68862B96E0C}">
      <dgm:prSet/>
      <dgm:spPr/>
      <dgm:t>
        <a:bodyPr/>
        <a:lstStyle/>
        <a:p>
          <a:endParaRPr lang="en-US"/>
        </a:p>
      </dgm:t>
    </dgm:pt>
    <dgm:pt modelId="{77807043-0A19-4112-8073-CE336830446D}" type="sibTrans" cxnId="{8936CC7F-44F2-48B0-9BF7-C68862B96E0C}">
      <dgm:prSet/>
      <dgm:spPr/>
      <dgm:t>
        <a:bodyPr/>
        <a:lstStyle/>
        <a:p>
          <a:endParaRPr lang="en-US"/>
        </a:p>
      </dgm:t>
    </dgm:pt>
    <dgm:pt modelId="{4A45E875-BAA9-497E-AD6C-0DF3FDC9B56C}">
      <dgm:prSet phldrT="[Text]">
        <dgm:style>
          <a:lnRef idx="2">
            <a:schemeClr val="accent2"/>
          </a:lnRef>
          <a:fillRef idx="1">
            <a:schemeClr val="lt1"/>
          </a:fillRef>
          <a:effectRef idx="0">
            <a:schemeClr val="accent2"/>
          </a:effectRef>
          <a:fontRef idx="minor">
            <a:schemeClr val="dk1"/>
          </a:fontRef>
        </dgm:style>
      </dgm:prSet>
      <dgm:spPr/>
      <dgm:t>
        <a:bodyPr/>
        <a:lstStyle/>
        <a:p>
          <a:r>
            <a:rPr lang="en-US" dirty="0" smtClean="0"/>
            <a:t>Put it Somewhere</a:t>
          </a:r>
          <a:endParaRPr lang="en-US" dirty="0"/>
        </a:p>
      </dgm:t>
    </dgm:pt>
    <dgm:pt modelId="{1CA17CF1-25BD-4F3C-9161-7027E2D5399A}" type="parTrans" cxnId="{F473D64C-5EF7-47E0-9A29-FE3D6DDD08F2}">
      <dgm:prSet/>
      <dgm:spPr/>
      <dgm:t>
        <a:bodyPr/>
        <a:lstStyle/>
        <a:p>
          <a:endParaRPr lang="en-US"/>
        </a:p>
      </dgm:t>
    </dgm:pt>
    <dgm:pt modelId="{C29338FB-769A-460D-ADB6-01987C1109B8}" type="sibTrans" cxnId="{F473D64C-5EF7-47E0-9A29-FE3D6DDD08F2}">
      <dgm:prSet/>
      <dgm:spPr/>
      <dgm:t>
        <a:bodyPr/>
        <a:lstStyle/>
        <a:p>
          <a:endParaRPr lang="en-US"/>
        </a:p>
      </dgm:t>
    </dgm:pt>
    <dgm:pt modelId="{4A234573-E93F-4C64-9DE7-6A4FE0B34C8C}" type="pres">
      <dgm:prSet presAssocID="{3781CE85-0942-4D5C-A70F-50076677A3F9}" presName="CompostProcess" presStyleCnt="0">
        <dgm:presLayoutVars>
          <dgm:dir/>
          <dgm:resizeHandles val="exact"/>
        </dgm:presLayoutVars>
      </dgm:prSet>
      <dgm:spPr/>
    </dgm:pt>
    <dgm:pt modelId="{48D2CE03-0F02-4856-A20A-715CF10EFEEA}" type="pres">
      <dgm:prSet presAssocID="{3781CE85-0942-4D5C-A70F-50076677A3F9}" presName="arrow" presStyleLbl="bgShp" presStyleIdx="0" presStyleCnt="1" custLinFactNeighborX="4412" custLinFactNeighborY="18125">
        <dgm:style>
          <a:lnRef idx="2">
            <a:schemeClr val="dk1">
              <a:shade val="50000"/>
            </a:schemeClr>
          </a:lnRef>
          <a:fillRef idx="1">
            <a:schemeClr val="dk1"/>
          </a:fillRef>
          <a:effectRef idx="0">
            <a:schemeClr val="dk1"/>
          </a:effectRef>
          <a:fontRef idx="minor">
            <a:schemeClr val="lt1"/>
          </a:fontRef>
        </dgm:style>
      </dgm:prSet>
      <dgm:spPr/>
      <dgm:t>
        <a:bodyPr/>
        <a:lstStyle/>
        <a:p>
          <a:endParaRPr lang="en-US"/>
        </a:p>
      </dgm:t>
    </dgm:pt>
    <dgm:pt modelId="{F3FB909E-1A2E-4179-925D-ECF128433E6C}" type="pres">
      <dgm:prSet presAssocID="{3781CE85-0942-4D5C-A70F-50076677A3F9}" presName="linearProcess" presStyleCnt="0"/>
      <dgm:spPr/>
    </dgm:pt>
    <dgm:pt modelId="{373D6C54-08BE-46FF-880C-D0F445B34A50}" type="pres">
      <dgm:prSet presAssocID="{362D2113-384A-449E-8D28-8E31C635C784}" presName="textNode" presStyleLbl="node1" presStyleIdx="0" presStyleCnt="2">
        <dgm:presLayoutVars>
          <dgm:bulletEnabled val="1"/>
        </dgm:presLayoutVars>
      </dgm:prSet>
      <dgm:spPr/>
      <dgm:t>
        <a:bodyPr/>
        <a:lstStyle/>
        <a:p>
          <a:endParaRPr lang="en-US"/>
        </a:p>
      </dgm:t>
    </dgm:pt>
    <dgm:pt modelId="{E4A86720-5CC0-4C8A-9154-DE84695C20C2}" type="pres">
      <dgm:prSet presAssocID="{77807043-0A19-4112-8073-CE336830446D}" presName="sibTrans" presStyleCnt="0"/>
      <dgm:spPr/>
    </dgm:pt>
    <dgm:pt modelId="{1550C39E-2941-412B-8C10-027929D06970}" type="pres">
      <dgm:prSet presAssocID="{4A45E875-BAA9-497E-AD6C-0DF3FDC9B56C}" presName="textNode" presStyleLbl="node1" presStyleIdx="1" presStyleCnt="2">
        <dgm:presLayoutVars>
          <dgm:bulletEnabled val="1"/>
        </dgm:presLayoutVars>
      </dgm:prSet>
      <dgm:spPr/>
      <dgm:t>
        <a:bodyPr/>
        <a:lstStyle/>
        <a:p>
          <a:endParaRPr lang="en-US"/>
        </a:p>
      </dgm:t>
    </dgm:pt>
  </dgm:ptLst>
  <dgm:cxnLst>
    <dgm:cxn modelId="{AD82DB09-E3F3-4B6A-B9B7-5201DEFF1E69}" type="presOf" srcId="{4A45E875-BAA9-497E-AD6C-0DF3FDC9B56C}" destId="{1550C39E-2941-412B-8C10-027929D06970}" srcOrd="0" destOrd="0" presId="urn:microsoft.com/office/officeart/2005/8/layout/hProcess9"/>
    <dgm:cxn modelId="{E6650139-16DC-4827-996E-405098071106}" type="presOf" srcId="{3781CE85-0942-4D5C-A70F-50076677A3F9}" destId="{4A234573-E93F-4C64-9DE7-6A4FE0B34C8C}" srcOrd="0" destOrd="0" presId="urn:microsoft.com/office/officeart/2005/8/layout/hProcess9"/>
    <dgm:cxn modelId="{8936CC7F-44F2-48B0-9BF7-C68862B96E0C}" srcId="{3781CE85-0942-4D5C-A70F-50076677A3F9}" destId="{362D2113-384A-449E-8D28-8E31C635C784}" srcOrd="0" destOrd="0" parTransId="{024A1DB1-01B8-4C13-9129-962D9DA9845E}" sibTransId="{77807043-0A19-4112-8073-CE336830446D}"/>
    <dgm:cxn modelId="{95FBDDC0-EEF1-49DE-9DFA-B997CDC8B4C5}" type="presOf" srcId="{362D2113-384A-449E-8D28-8E31C635C784}" destId="{373D6C54-08BE-46FF-880C-D0F445B34A50}" srcOrd="0" destOrd="0" presId="urn:microsoft.com/office/officeart/2005/8/layout/hProcess9"/>
    <dgm:cxn modelId="{F473D64C-5EF7-47E0-9A29-FE3D6DDD08F2}" srcId="{3781CE85-0942-4D5C-A70F-50076677A3F9}" destId="{4A45E875-BAA9-497E-AD6C-0DF3FDC9B56C}" srcOrd="1" destOrd="0" parTransId="{1CA17CF1-25BD-4F3C-9161-7027E2D5399A}" sibTransId="{C29338FB-769A-460D-ADB6-01987C1109B8}"/>
    <dgm:cxn modelId="{BC3C54EB-DD97-4A34-9332-E95FF7B4F2CD}" type="presParOf" srcId="{4A234573-E93F-4C64-9DE7-6A4FE0B34C8C}" destId="{48D2CE03-0F02-4856-A20A-715CF10EFEEA}" srcOrd="0" destOrd="0" presId="urn:microsoft.com/office/officeart/2005/8/layout/hProcess9"/>
    <dgm:cxn modelId="{2DEB1D75-2CCF-420C-A0B2-E3926F019EB6}" type="presParOf" srcId="{4A234573-E93F-4C64-9DE7-6A4FE0B34C8C}" destId="{F3FB909E-1A2E-4179-925D-ECF128433E6C}" srcOrd="1" destOrd="0" presId="urn:microsoft.com/office/officeart/2005/8/layout/hProcess9"/>
    <dgm:cxn modelId="{541702FF-34F5-4A30-A9BE-C3E10384765F}" type="presParOf" srcId="{F3FB909E-1A2E-4179-925D-ECF128433E6C}" destId="{373D6C54-08BE-46FF-880C-D0F445B34A50}" srcOrd="0" destOrd="0" presId="urn:microsoft.com/office/officeart/2005/8/layout/hProcess9"/>
    <dgm:cxn modelId="{44356953-C433-4BD0-96B4-6552DB681025}" type="presParOf" srcId="{F3FB909E-1A2E-4179-925D-ECF128433E6C}" destId="{E4A86720-5CC0-4C8A-9154-DE84695C20C2}" srcOrd="1" destOrd="0" presId="urn:microsoft.com/office/officeart/2005/8/layout/hProcess9"/>
    <dgm:cxn modelId="{B9B40851-8349-4D65-8D11-934EFD18BE4A}" type="presParOf" srcId="{F3FB909E-1A2E-4179-925D-ECF128433E6C}" destId="{1550C39E-2941-412B-8C10-027929D06970}" srcOrd="2"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2CE03-0F02-4856-A20A-715CF10EFEEA}">
      <dsp:nvSpPr>
        <dsp:cNvPr id="0" name=""/>
        <dsp:cNvSpPr/>
      </dsp:nvSpPr>
      <dsp:spPr>
        <a:xfrm>
          <a:off x="685812" y="0"/>
          <a:ext cx="5181600" cy="4064000"/>
        </a:xfrm>
        <a:prstGeom prst="rightArrow">
          <a:avLst/>
        </a:prstGeom>
        <a:solidFill>
          <a:schemeClr val="dk1"/>
        </a:solidFill>
        <a:ln w="19050" cap="flat" cmpd="sng" algn="ctr">
          <a:solidFill>
            <a:schemeClr val="dk1">
              <a:shade val="50000"/>
            </a:schemeClr>
          </a:solidFill>
          <a:prstDash val="solid"/>
        </a:ln>
        <a:effectLst/>
        <a:scene3d>
          <a:camera prst="orthographicFront"/>
          <a:lightRig rig="flat" dir="t"/>
        </a:scene3d>
        <a:sp3d z="-190500" extrusionH="12700"/>
      </dsp:spPr>
      <dsp:style>
        <a:lnRef idx="2">
          <a:schemeClr val="dk1">
            <a:shade val="50000"/>
          </a:schemeClr>
        </a:lnRef>
        <a:fillRef idx="1">
          <a:schemeClr val="dk1"/>
        </a:fillRef>
        <a:effectRef idx="0">
          <a:schemeClr val="dk1"/>
        </a:effectRef>
        <a:fontRef idx="minor">
          <a:schemeClr val="lt1"/>
        </a:fontRef>
      </dsp:style>
    </dsp:sp>
    <dsp:sp modelId="{373D6C54-08BE-46FF-880C-D0F445B34A50}">
      <dsp:nvSpPr>
        <dsp:cNvPr id="0" name=""/>
        <dsp:cNvSpPr/>
      </dsp:nvSpPr>
      <dsp:spPr>
        <a:xfrm>
          <a:off x="74" y="1219199"/>
          <a:ext cx="2973585" cy="1625600"/>
        </a:xfrm>
        <a:prstGeom prst="roundRect">
          <a:avLst/>
        </a:prstGeom>
        <a:solidFill>
          <a:schemeClr val="lt1"/>
        </a:solidFill>
        <a:ln w="19050" cap="flat" cmpd="sng" algn="ctr">
          <a:solidFill>
            <a:schemeClr val="accent2"/>
          </a:solidFill>
          <a:prstDash val="solid"/>
        </a:ln>
        <a:effectLst/>
        <a:scene3d>
          <a:camera prst="orthographicFront"/>
          <a:lightRig rig="flat" dir="t"/>
        </a:scene3d>
        <a:sp3d/>
      </dsp:spPr>
      <dsp:style>
        <a:lnRef idx="2">
          <a:schemeClr val="accent2"/>
        </a:lnRef>
        <a:fillRef idx="1">
          <a:schemeClr val="lt1"/>
        </a:fillRef>
        <a:effectRef idx="0">
          <a:schemeClr val="accent2"/>
        </a:effectRef>
        <a:fontRef idx="minor">
          <a:schemeClr val="dk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kern="1200" dirty="0" smtClean="0"/>
            <a:t>Create Digital Stuff</a:t>
          </a:r>
          <a:endParaRPr lang="en-US" sz="4100" kern="1200" dirty="0"/>
        </a:p>
      </dsp:txBody>
      <dsp:txXfrm>
        <a:off x="79429" y="1298554"/>
        <a:ext cx="2814875" cy="1466890"/>
      </dsp:txXfrm>
    </dsp:sp>
    <dsp:sp modelId="{1550C39E-2941-412B-8C10-027929D06970}">
      <dsp:nvSpPr>
        <dsp:cNvPr id="0" name=""/>
        <dsp:cNvSpPr/>
      </dsp:nvSpPr>
      <dsp:spPr>
        <a:xfrm>
          <a:off x="3122339" y="1219199"/>
          <a:ext cx="2973585" cy="1625600"/>
        </a:xfrm>
        <a:prstGeom prst="roundRect">
          <a:avLst/>
        </a:prstGeom>
        <a:solidFill>
          <a:schemeClr val="lt1"/>
        </a:solidFill>
        <a:ln w="19050" cap="flat" cmpd="sng" algn="ctr">
          <a:solidFill>
            <a:schemeClr val="accent2"/>
          </a:solidFill>
          <a:prstDash val="solid"/>
        </a:ln>
        <a:effectLst/>
        <a:scene3d>
          <a:camera prst="orthographicFront"/>
          <a:lightRig rig="flat" dir="t"/>
        </a:scene3d>
        <a:sp3d/>
      </dsp:spPr>
      <dsp:style>
        <a:lnRef idx="2">
          <a:schemeClr val="accent2"/>
        </a:lnRef>
        <a:fillRef idx="1">
          <a:schemeClr val="lt1"/>
        </a:fillRef>
        <a:effectRef idx="0">
          <a:schemeClr val="accent2"/>
        </a:effectRef>
        <a:fontRef idx="minor">
          <a:schemeClr val="dk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kern="1200" dirty="0" smtClean="0"/>
            <a:t>Put it Somewhere</a:t>
          </a:r>
          <a:endParaRPr lang="en-US" sz="4100" kern="1200" dirty="0"/>
        </a:p>
      </dsp:txBody>
      <dsp:txXfrm>
        <a:off x="3201694" y="1298554"/>
        <a:ext cx="2814875" cy="146689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70B012-E584-405E-8C7A-5966FA9F2D40}" type="datetimeFigureOut">
              <a:rPr lang="en-US" smtClean="0"/>
              <a:pPr/>
              <a:t>3/14/12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56008D-F971-4401-BEAF-5C17610E692A}" type="slidenum">
              <a:rPr lang="en-US" smtClean="0"/>
              <a:pPr/>
              <a:t>‹#›</a:t>
            </a:fld>
            <a:endParaRPr lang="en-US"/>
          </a:p>
        </p:txBody>
      </p:sp>
    </p:spTree>
    <p:extLst>
      <p:ext uri="{BB962C8B-B14F-4D97-AF65-F5344CB8AC3E}">
        <p14:creationId xmlns:p14="http://schemas.microsoft.com/office/powerpoint/2010/main" val="1507249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B3014A7-EB47-4123-AE61-88ADBB22ACFF}"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6008D-F971-4401-BEAF-5C17610E692A}"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1200" dirty="0" smtClean="0">
              <a:solidFill>
                <a:schemeClr val="accent4">
                  <a:lumMod val="50000"/>
                </a:schemeClr>
              </a:solidFill>
              <a:latin typeface="Tahoma" pitchFamily="34" charset="0"/>
              <a:cs typeface="Tahoma" pitchFamily="34" charset="0"/>
            </a:endParaRPr>
          </a:p>
        </p:txBody>
      </p:sp>
      <p:sp>
        <p:nvSpPr>
          <p:cNvPr id="4" name="Slide Number Placeholder 3"/>
          <p:cNvSpPr>
            <a:spLocks noGrp="1"/>
          </p:cNvSpPr>
          <p:nvPr>
            <p:ph type="sldNum" sz="quarter" idx="10"/>
          </p:nvPr>
        </p:nvSpPr>
        <p:spPr/>
        <p:txBody>
          <a:bodyPr/>
          <a:lstStyle/>
          <a:p>
            <a:fld id="{6856008D-F971-4401-BEAF-5C17610E692A}"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1200" dirty="0" smtClean="0">
              <a:solidFill>
                <a:schemeClr val="accent4">
                  <a:lumMod val="50000"/>
                </a:schemeClr>
              </a:solidFill>
              <a:latin typeface="Tahoma" pitchFamily="34" charset="0"/>
              <a:cs typeface="Tahoma" pitchFamily="34" charset="0"/>
            </a:endParaRPr>
          </a:p>
          <a:p>
            <a:endParaRPr lang="en-US" dirty="0"/>
          </a:p>
        </p:txBody>
      </p:sp>
      <p:sp>
        <p:nvSpPr>
          <p:cNvPr id="4" name="Slide Number Placeholder 3"/>
          <p:cNvSpPr>
            <a:spLocks noGrp="1"/>
          </p:cNvSpPr>
          <p:nvPr>
            <p:ph type="sldNum" sz="quarter" idx="10"/>
          </p:nvPr>
        </p:nvSpPr>
        <p:spPr/>
        <p:txBody>
          <a:bodyPr/>
          <a:lstStyle/>
          <a:p>
            <a:fld id="{6856008D-F971-4401-BEAF-5C17610E692A}"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1200" dirty="0" smtClean="0">
                <a:solidFill>
                  <a:schemeClr val="accent4">
                    <a:lumMod val="50000"/>
                  </a:schemeClr>
                </a:solidFill>
                <a:latin typeface="Tahoma" pitchFamily="34" charset="0"/>
                <a:ea typeface="Calibri" pitchFamily="34" charset="0"/>
                <a:cs typeface="Tahoma" pitchFamily="34" charset="0"/>
              </a:rPr>
              <a:t>Cataloging tools: FileMaker, Luna, Extensis Portfolio (commercial product) “Most popular Image Catalog for SOLO </a:t>
            </a:r>
            <a:r>
              <a:rPr lang="en-US" sz="1200" dirty="0" err="1" smtClean="0">
                <a:solidFill>
                  <a:schemeClr val="accent4">
                    <a:lumMod val="50000"/>
                  </a:schemeClr>
                </a:solidFill>
                <a:latin typeface="Tahoma" pitchFamily="34" charset="0"/>
                <a:ea typeface="Calibri" pitchFamily="34" charset="0"/>
                <a:cs typeface="Tahoma" pitchFamily="34" charset="0"/>
              </a:rPr>
              <a:t>Creatives</a:t>
            </a:r>
            <a:r>
              <a:rPr lang="en-US" sz="1200" dirty="0" smtClean="0">
                <a:solidFill>
                  <a:schemeClr val="accent4">
                    <a:lumMod val="50000"/>
                  </a:schemeClr>
                </a:solidFill>
                <a:latin typeface="Tahoma" pitchFamily="34" charset="0"/>
                <a:ea typeface="Calibri" pitchFamily="34" charset="0"/>
                <a:cs typeface="Tahoma" pitchFamily="34" charset="0"/>
              </a:rPr>
              <a:t> and Photographers.”  Software installed locally. Connect to shared DB on server.</a:t>
            </a: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1200" dirty="0" smtClean="0">
              <a:solidFill>
                <a:schemeClr val="accent4">
                  <a:lumMod val="50000"/>
                </a:schemeClr>
              </a:solidFill>
              <a:latin typeface="Tahoma"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1200" dirty="0" smtClean="0">
                <a:solidFill>
                  <a:schemeClr val="accent4">
                    <a:lumMod val="50000"/>
                  </a:schemeClr>
                </a:solidFill>
                <a:latin typeface="Tahoma" pitchFamily="34" charset="0"/>
                <a:cs typeface="Tahoma" pitchFamily="34" charset="0"/>
              </a:rPr>
              <a:t>Only a cataloging tool: no control over publishing to interface; moving master images to RR was a separate process; limited in permissions (students); processing masters used different software; was not easy to add/delete from controlled vocab list (separate custom program developed for that). </a:t>
            </a:r>
            <a:r>
              <a:rPr lang="en-US" sz="1200" dirty="0" smtClean="0">
                <a:solidFill>
                  <a:schemeClr val="accent4">
                    <a:lumMod val="50000"/>
                  </a:schemeClr>
                </a:solidFill>
                <a:latin typeface="Tahoma" pitchFamily="34" charset="0"/>
                <a:ea typeface="Calibri" pitchFamily="34" charset="0"/>
                <a:cs typeface="Tahoma" pitchFamily="34" charset="0"/>
              </a:rPr>
              <a:t>Not designed to manage institutional collections.</a:t>
            </a:r>
            <a:endParaRPr lang="en-US" sz="1200" dirty="0" smtClean="0">
              <a:solidFill>
                <a:schemeClr val="accent4">
                  <a:lumMod val="50000"/>
                </a:schemeClr>
              </a:solidFill>
              <a:latin typeface="Tahoma" pitchFamily="34" charset="0"/>
              <a:cs typeface="Tahoma" pitchFamily="34" charset="0"/>
            </a:endParaRPr>
          </a:p>
          <a:p>
            <a:endParaRPr lang="en-US" dirty="0"/>
          </a:p>
        </p:txBody>
      </p:sp>
      <p:sp>
        <p:nvSpPr>
          <p:cNvPr id="4" name="Slide Number Placeholder 3"/>
          <p:cNvSpPr>
            <a:spLocks noGrp="1"/>
          </p:cNvSpPr>
          <p:nvPr>
            <p:ph type="sldNum" sz="quarter" idx="10"/>
          </p:nvPr>
        </p:nvSpPr>
        <p:spPr/>
        <p:txBody>
          <a:bodyPr/>
          <a:lstStyle/>
          <a:p>
            <a:fld id="{6856008D-F971-4401-BEAF-5C17610E692A}"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74320" marR="0" lvl="0" indent="0" algn="l" defTabSz="914400" rtl="0" eaLnBrk="0" fontAlgn="base" latinLnBrk="0" hangingPunct="0">
              <a:lnSpc>
                <a:spcPct val="100000"/>
              </a:lnSpc>
              <a:spcBef>
                <a:spcPct val="0"/>
              </a:spcBef>
              <a:spcAft>
                <a:spcPct val="0"/>
              </a:spcAft>
              <a:buClr>
                <a:schemeClr val="accent2">
                  <a:lumMod val="75000"/>
                </a:schemeClr>
              </a:buClr>
              <a:buSzPct val="80000"/>
              <a:buFont typeface="Wingdings" pitchFamily="2" charset="2"/>
              <a:buNone/>
              <a:tabLst/>
              <a:defRPr/>
            </a:pPr>
            <a:r>
              <a:rPr lang="en-US" sz="1200" dirty="0" smtClean="0">
                <a:solidFill>
                  <a:schemeClr val="accent4">
                    <a:lumMod val="50000"/>
                  </a:schemeClr>
                </a:solidFill>
                <a:latin typeface="Tahoma" pitchFamily="34" charset="0"/>
                <a:cs typeface="Tahoma" pitchFamily="34" charset="0"/>
              </a:rPr>
              <a:t>Not only the routing problem as Mike described, but also helped with consolidating our tools into one place. Publish controls.</a:t>
            </a:r>
            <a:r>
              <a:rPr lang="en-US" sz="1200" baseline="0" dirty="0" smtClean="0">
                <a:solidFill>
                  <a:schemeClr val="accent4">
                    <a:lumMod val="50000"/>
                  </a:schemeClr>
                </a:solidFill>
                <a:latin typeface="Tahoma" pitchFamily="34" charset="0"/>
                <a:cs typeface="Tahoma" pitchFamily="34" charset="0"/>
              </a:rPr>
              <a:t> </a:t>
            </a:r>
            <a:r>
              <a:rPr lang="en-US" sz="1200" dirty="0" smtClean="0">
                <a:solidFill>
                  <a:schemeClr val="accent4">
                    <a:lumMod val="50000"/>
                  </a:schemeClr>
                </a:solidFill>
                <a:latin typeface="Tahoma" pitchFamily="34" charset="0"/>
                <a:cs typeface="Tahoma" pitchFamily="34" charset="0"/>
              </a:rPr>
              <a:t>Levels of permission and CAS authentication makes it easier to manage staff/student access. Shared controlled vocabulary lists across departments.</a:t>
            </a:r>
          </a:p>
          <a:p>
            <a:pPr marL="274320" lvl="0" eaLnBrk="0" fontAlgn="base" hangingPunct="0">
              <a:spcBef>
                <a:spcPct val="0"/>
              </a:spcBef>
              <a:spcAft>
                <a:spcPct val="0"/>
              </a:spcAft>
              <a:buClr>
                <a:schemeClr val="accent2">
                  <a:lumMod val="75000"/>
                </a:schemeClr>
              </a:buClr>
              <a:buSzPct val="80000"/>
              <a:buFont typeface="Wingdings" pitchFamily="2" charset="2"/>
              <a:buNone/>
            </a:pPr>
            <a:endParaRPr lang="en-US" sz="1200" dirty="0" smtClean="0">
              <a:solidFill>
                <a:schemeClr val="accent4">
                  <a:lumMod val="50000"/>
                </a:schemeClr>
              </a:solidFill>
              <a:latin typeface="Tahoma" pitchFamily="34" charset="0"/>
              <a:cs typeface="Tahoma" pitchFamily="34" charset="0"/>
            </a:endParaRPr>
          </a:p>
        </p:txBody>
      </p:sp>
      <p:sp>
        <p:nvSpPr>
          <p:cNvPr id="4" name="Slide Number Placeholder 3"/>
          <p:cNvSpPr>
            <a:spLocks noGrp="1"/>
          </p:cNvSpPr>
          <p:nvPr>
            <p:ph type="sldNum" sz="quarter" idx="10"/>
          </p:nvPr>
        </p:nvSpPr>
        <p:spPr/>
        <p:txBody>
          <a:bodyPr/>
          <a:lstStyle/>
          <a:p>
            <a:fld id="{6856008D-F971-4401-BEAF-5C17610E692A}"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1200" dirty="0" smtClean="0">
              <a:solidFill>
                <a:schemeClr val="accent4">
                  <a:lumMod val="50000"/>
                </a:schemeClr>
              </a:solidFill>
              <a:latin typeface="Tahoma" pitchFamily="34" charset="0"/>
              <a:cs typeface="Tahoma" pitchFamily="34" charset="0"/>
            </a:endParaRPr>
          </a:p>
          <a:p>
            <a:endParaRPr lang="en-US" dirty="0"/>
          </a:p>
        </p:txBody>
      </p:sp>
      <p:sp>
        <p:nvSpPr>
          <p:cNvPr id="4" name="Slide Number Placeholder 3"/>
          <p:cNvSpPr>
            <a:spLocks noGrp="1"/>
          </p:cNvSpPr>
          <p:nvPr>
            <p:ph type="sldNum" sz="quarter" idx="10"/>
          </p:nvPr>
        </p:nvSpPr>
        <p:spPr/>
        <p:txBody>
          <a:bodyPr/>
          <a:lstStyle/>
          <a:p>
            <a:fld id="{6856008D-F971-4401-BEAF-5C17610E692A}" type="slidenum">
              <a:rPr lang="en-US" smtClean="0"/>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74320" marR="0" lvl="0" indent="0" algn="l" defTabSz="914400" rtl="0" eaLnBrk="0" fontAlgn="base" latinLnBrk="0" hangingPunct="0">
              <a:lnSpc>
                <a:spcPct val="100000"/>
              </a:lnSpc>
              <a:spcBef>
                <a:spcPct val="0"/>
              </a:spcBef>
              <a:spcAft>
                <a:spcPct val="0"/>
              </a:spcAft>
              <a:buClr>
                <a:schemeClr val="accent2">
                  <a:lumMod val="75000"/>
                </a:schemeClr>
              </a:buClr>
              <a:buSzPct val="80000"/>
              <a:buFont typeface="Wingdings" pitchFamily="2" charset="2"/>
              <a:buNone/>
              <a:tabLst/>
              <a:defRPr/>
            </a:pPr>
            <a:r>
              <a:rPr lang="en-US" sz="1200" dirty="0" smtClean="0">
                <a:solidFill>
                  <a:schemeClr val="accent4">
                    <a:lumMod val="50000"/>
                  </a:schemeClr>
                </a:solidFill>
                <a:latin typeface="Tahoma" pitchFamily="34" charset="0"/>
                <a:cs typeface="Tahoma" pitchFamily="34" charset="0"/>
              </a:rPr>
              <a:t>Not only the routing problem as Mike described, but also helped with consolidating our tools into one place. Publish controls.</a:t>
            </a:r>
            <a:r>
              <a:rPr lang="en-US" sz="1200" baseline="0" dirty="0" smtClean="0">
                <a:solidFill>
                  <a:schemeClr val="accent4">
                    <a:lumMod val="50000"/>
                  </a:schemeClr>
                </a:solidFill>
                <a:latin typeface="Tahoma" pitchFamily="34" charset="0"/>
                <a:cs typeface="Tahoma" pitchFamily="34" charset="0"/>
              </a:rPr>
              <a:t> </a:t>
            </a:r>
            <a:r>
              <a:rPr lang="en-US" sz="1200" dirty="0" smtClean="0">
                <a:solidFill>
                  <a:schemeClr val="accent4">
                    <a:lumMod val="50000"/>
                  </a:schemeClr>
                </a:solidFill>
                <a:latin typeface="Tahoma" pitchFamily="34" charset="0"/>
                <a:cs typeface="Tahoma" pitchFamily="34" charset="0"/>
              </a:rPr>
              <a:t>Levels of permission and CAS authentication makes it easier to manage staff/student access. Shared controlled vocabulary lists across departments.</a:t>
            </a:r>
          </a:p>
          <a:p>
            <a:pPr marL="274320" lvl="0" eaLnBrk="0" fontAlgn="base" hangingPunct="0">
              <a:spcBef>
                <a:spcPct val="0"/>
              </a:spcBef>
              <a:spcAft>
                <a:spcPct val="0"/>
              </a:spcAft>
              <a:buClr>
                <a:schemeClr val="accent2">
                  <a:lumMod val="75000"/>
                </a:schemeClr>
              </a:buClr>
              <a:buSzPct val="80000"/>
              <a:buFont typeface="Wingdings" pitchFamily="2" charset="2"/>
              <a:buNone/>
            </a:pPr>
            <a:endParaRPr lang="en-US" sz="1200" dirty="0" smtClean="0">
              <a:solidFill>
                <a:schemeClr val="accent4">
                  <a:lumMod val="50000"/>
                </a:schemeClr>
              </a:solidFill>
              <a:latin typeface="Tahoma" pitchFamily="34" charset="0"/>
              <a:cs typeface="Tahoma" pitchFamily="34" charset="0"/>
            </a:endParaRPr>
          </a:p>
        </p:txBody>
      </p:sp>
      <p:sp>
        <p:nvSpPr>
          <p:cNvPr id="4" name="Slide Number Placeholder 3"/>
          <p:cNvSpPr>
            <a:spLocks noGrp="1"/>
          </p:cNvSpPr>
          <p:nvPr>
            <p:ph type="sldNum" sz="quarter" idx="10"/>
          </p:nvPr>
        </p:nvSpPr>
        <p:spPr/>
        <p:txBody>
          <a:bodyPr/>
          <a:lstStyle/>
          <a:p>
            <a:fld id="{6856008D-F971-4401-BEAF-5C17610E692A}" type="slidenum">
              <a:rPr lang="en-US" smtClean="0"/>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6008D-F971-4401-BEAF-5C17610E692A}" type="slidenum">
              <a:rPr lang="en-US" smtClean="0"/>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6008D-F971-4401-BEAF-5C17610E692A}" type="slidenum">
              <a:rPr lang="en-US" smtClean="0"/>
              <a:pPr/>
              <a:t>27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6008D-F971-4401-BEAF-5C17610E692A}" type="slidenum">
              <a:rPr lang="en-US" smtClean="0"/>
              <a:pPr/>
              <a:t>28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1200" dirty="0" smtClean="0">
              <a:solidFill>
                <a:schemeClr val="accent4">
                  <a:lumMod val="50000"/>
                </a:schemeClr>
              </a:solidFill>
              <a:latin typeface="Tahoma" pitchFamily="34" charset="0"/>
              <a:cs typeface="Tahoma" pitchFamily="34" charset="0"/>
            </a:endParaRPr>
          </a:p>
          <a:p>
            <a:endParaRPr lang="en-US" dirty="0"/>
          </a:p>
        </p:txBody>
      </p:sp>
      <p:sp>
        <p:nvSpPr>
          <p:cNvPr id="4" name="Slide Number Placeholder 3"/>
          <p:cNvSpPr>
            <a:spLocks noGrp="1"/>
          </p:cNvSpPr>
          <p:nvPr>
            <p:ph type="sldNum" sz="quarter" idx="10"/>
          </p:nvPr>
        </p:nvSpPr>
        <p:spPr/>
        <p:txBody>
          <a:bodyPr/>
          <a:lstStyle/>
          <a:p>
            <a:fld id="{6856008D-F971-4401-BEAF-5C17610E692A}"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6008D-F971-4401-BEAF-5C17610E692A}" type="slidenum">
              <a:rPr lang="en-US" smtClean="0"/>
              <a:pPr/>
              <a:t>29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74320" marR="0" lvl="0" indent="0" algn="l" defTabSz="914400" rtl="0" eaLnBrk="0" fontAlgn="base" latinLnBrk="0" hangingPunct="0">
              <a:lnSpc>
                <a:spcPct val="100000"/>
              </a:lnSpc>
              <a:spcBef>
                <a:spcPct val="0"/>
              </a:spcBef>
              <a:spcAft>
                <a:spcPct val="0"/>
              </a:spcAft>
              <a:buClr>
                <a:schemeClr val="accent2">
                  <a:lumMod val="75000"/>
                </a:schemeClr>
              </a:buClr>
              <a:buSzPct val="80000"/>
              <a:buFont typeface="Wingdings" pitchFamily="2" charset="2"/>
              <a:buNone/>
              <a:tabLst/>
              <a:defRPr/>
            </a:pPr>
            <a:r>
              <a:rPr lang="en-US" sz="1200" dirty="0" smtClean="0">
                <a:solidFill>
                  <a:schemeClr val="accent4">
                    <a:lumMod val="50000"/>
                  </a:schemeClr>
                </a:solidFill>
                <a:latin typeface="Tahoma" pitchFamily="34" charset="0"/>
                <a:cs typeface="Tahoma" pitchFamily="34" charset="0"/>
              </a:rPr>
              <a:t>Not only the routing problem as Mike described, but also helped with consolidating our tools into one place. Publish controls.</a:t>
            </a:r>
            <a:r>
              <a:rPr lang="en-US" sz="1200" baseline="0" dirty="0" smtClean="0">
                <a:solidFill>
                  <a:schemeClr val="accent4">
                    <a:lumMod val="50000"/>
                  </a:schemeClr>
                </a:solidFill>
                <a:latin typeface="Tahoma" pitchFamily="34" charset="0"/>
                <a:cs typeface="Tahoma" pitchFamily="34" charset="0"/>
              </a:rPr>
              <a:t> </a:t>
            </a:r>
            <a:r>
              <a:rPr lang="en-US" sz="1200" dirty="0" smtClean="0">
                <a:solidFill>
                  <a:schemeClr val="accent4">
                    <a:lumMod val="50000"/>
                  </a:schemeClr>
                </a:solidFill>
                <a:latin typeface="Tahoma" pitchFamily="34" charset="0"/>
                <a:cs typeface="Tahoma" pitchFamily="34" charset="0"/>
              </a:rPr>
              <a:t>Levels of permission and CAS authentication makes it easier to manage staff/student access. Shared controlled vocabulary lists across departments.</a:t>
            </a:r>
          </a:p>
          <a:p>
            <a:pPr marL="274320" lvl="0" eaLnBrk="0" fontAlgn="base" hangingPunct="0">
              <a:spcBef>
                <a:spcPct val="0"/>
              </a:spcBef>
              <a:spcAft>
                <a:spcPct val="0"/>
              </a:spcAft>
              <a:buClr>
                <a:schemeClr val="accent2">
                  <a:lumMod val="75000"/>
                </a:schemeClr>
              </a:buClr>
              <a:buSzPct val="80000"/>
              <a:buFont typeface="Wingdings" pitchFamily="2" charset="2"/>
              <a:buNone/>
            </a:pPr>
            <a:endParaRPr lang="en-US" sz="1200" dirty="0" smtClean="0">
              <a:solidFill>
                <a:schemeClr val="accent4">
                  <a:lumMod val="50000"/>
                </a:schemeClr>
              </a:solidFill>
              <a:latin typeface="Tahoma" pitchFamily="34" charset="0"/>
              <a:cs typeface="Tahoma" pitchFamily="34" charset="0"/>
            </a:endParaRPr>
          </a:p>
        </p:txBody>
      </p:sp>
      <p:sp>
        <p:nvSpPr>
          <p:cNvPr id="4" name="Slide Number Placeholder 3"/>
          <p:cNvSpPr>
            <a:spLocks noGrp="1"/>
          </p:cNvSpPr>
          <p:nvPr>
            <p:ph type="sldNum" sz="quarter" idx="10"/>
          </p:nvPr>
        </p:nvSpPr>
        <p:spPr/>
        <p:txBody>
          <a:bodyPr/>
          <a:lstStyle/>
          <a:p>
            <a:fld id="{6856008D-F971-4401-BEAF-5C17610E692A}" type="slidenum">
              <a:rPr lang="en-US" smtClean="0"/>
              <a:pPr/>
              <a:t>31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1200" dirty="0" smtClean="0">
                <a:solidFill>
                  <a:schemeClr val="accent4">
                    <a:lumMod val="50000"/>
                  </a:schemeClr>
                </a:solidFill>
                <a:latin typeface="Tahoma" pitchFamily="34" charset="0"/>
                <a:cs typeface="Tahoma" pitchFamily="34" charset="0"/>
              </a:rPr>
              <a:t>Scan images and drop them in a “hot” folder.</a:t>
            </a: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1200" dirty="0" smtClean="0">
                <a:solidFill>
                  <a:schemeClr val="accent4">
                    <a:lumMod val="50000"/>
                  </a:schemeClr>
                </a:solidFill>
                <a:latin typeface="Tahoma" pitchFamily="34" charset="0"/>
                <a:cs typeface="Tahoma" pitchFamily="34" charset="0"/>
              </a:rPr>
              <a:t>Sign into LadyBird-Dashboard. Process folder.</a:t>
            </a: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1200" dirty="0" smtClean="0">
                <a:solidFill>
                  <a:schemeClr val="accent4">
                    <a:lumMod val="50000"/>
                  </a:schemeClr>
                </a:solidFill>
                <a:latin typeface="Tahoma" pitchFamily="34" charset="0"/>
                <a:cs typeface="Tahoma" pitchFamily="34" charset="0"/>
              </a:rPr>
              <a:t>Wait for e-mail from system that alerts me they are available in LadyBird.</a:t>
            </a: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1200" dirty="0" smtClean="0">
                <a:solidFill>
                  <a:schemeClr val="accent4">
                    <a:lumMod val="50000"/>
                  </a:schemeClr>
                </a:solidFill>
                <a:latin typeface="Tahoma" pitchFamily="34" charset="0"/>
                <a:cs typeface="Tahoma" pitchFamily="34" charset="0"/>
              </a:rPr>
              <a:t>Two options: one-at-a-time cataloging or batch cataloging through a spreadsheet</a:t>
            </a:r>
          </a:p>
          <a:p>
            <a:endParaRPr lang="en-US" dirty="0"/>
          </a:p>
        </p:txBody>
      </p:sp>
      <p:sp>
        <p:nvSpPr>
          <p:cNvPr id="4" name="Slide Number Placeholder 3"/>
          <p:cNvSpPr>
            <a:spLocks noGrp="1"/>
          </p:cNvSpPr>
          <p:nvPr>
            <p:ph type="sldNum" sz="quarter" idx="10"/>
          </p:nvPr>
        </p:nvSpPr>
        <p:spPr/>
        <p:txBody>
          <a:bodyPr/>
          <a:lstStyle/>
          <a:p>
            <a:fld id="{6856008D-F971-4401-BEAF-5C17610E692A}" type="slidenum">
              <a:rPr lang="en-US" smtClean="0"/>
              <a:pPr/>
              <a:t>32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74320">
              <a:spcBef>
                <a:spcPct val="0"/>
              </a:spcBef>
              <a:buClr>
                <a:schemeClr val="accent2">
                  <a:lumMod val="75000"/>
                </a:schemeClr>
              </a:buClr>
              <a:buSzPct val="80000"/>
              <a:buFont typeface="Wingdings" pitchFamily="2" charset="2"/>
              <a:buChar char="q"/>
              <a:defRPr/>
            </a:pPr>
            <a:endParaRPr lang="en-US" dirty="0" smtClean="0">
              <a:solidFill>
                <a:schemeClr val="accent4">
                  <a:lumMod val="50000"/>
                </a:schemeClr>
              </a:solidFill>
              <a:latin typeface="Tahoma" pitchFamily="34" charset="0"/>
              <a:cs typeface="Tahoma" pitchFamily="34" charset="0"/>
            </a:endParaRPr>
          </a:p>
        </p:txBody>
      </p:sp>
      <p:sp>
        <p:nvSpPr>
          <p:cNvPr id="460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8392A2-4C30-49E5-828B-F71C9C1332D7}" type="slidenum">
              <a:rPr lang="en-US"/>
              <a:pPr fontAlgn="base">
                <a:spcBef>
                  <a:spcPct val="0"/>
                </a:spcBef>
                <a:spcAft>
                  <a:spcPct val="0"/>
                </a:spcAft>
                <a:defRPr/>
              </a:pPr>
              <a:t>45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6008D-F971-4401-BEAF-5C17610E692A}" type="slidenum">
              <a:rPr lang="en-US" smtClean="0"/>
              <a:pPr/>
              <a:t>46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74320">
              <a:spcBef>
                <a:spcPct val="0"/>
              </a:spcBef>
              <a:buClr>
                <a:schemeClr val="accent2">
                  <a:lumMod val="75000"/>
                </a:schemeClr>
              </a:buClr>
              <a:buSzPct val="80000"/>
              <a:buFont typeface="Wingdings" pitchFamily="2" charset="2"/>
              <a:buNone/>
              <a:defRPr/>
            </a:pPr>
            <a:endParaRPr lang="en-US" dirty="0" smtClean="0">
              <a:solidFill>
                <a:schemeClr val="accent4">
                  <a:lumMod val="50000"/>
                </a:schemeClr>
              </a:solidFill>
              <a:latin typeface="Tahoma" pitchFamily="34" charset="0"/>
              <a:cs typeface="Tahoma" pitchFamily="34" charset="0"/>
            </a:endParaRPr>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A03DAE-2758-4202-9A82-09443041AD76}" type="slidenum">
              <a:rPr lang="en-US"/>
              <a:pPr fontAlgn="base">
                <a:spcBef>
                  <a:spcPct val="0"/>
                </a:spcBef>
                <a:spcAft>
                  <a:spcPct val="0"/>
                </a:spcAft>
                <a:defRPr/>
              </a:pPr>
              <a:t>47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74320">
              <a:spcBef>
                <a:spcPct val="0"/>
              </a:spcBef>
              <a:buClr>
                <a:schemeClr val="accent2">
                  <a:lumMod val="75000"/>
                </a:schemeClr>
              </a:buClr>
              <a:buSzPct val="80000"/>
              <a:buFont typeface="Wingdings" pitchFamily="2" charset="2"/>
              <a:buChar char="q"/>
              <a:defRPr/>
            </a:pPr>
            <a:endParaRPr lang="en-US" dirty="0" smtClean="0">
              <a:solidFill>
                <a:schemeClr val="accent4">
                  <a:lumMod val="50000"/>
                </a:schemeClr>
              </a:solidFill>
              <a:latin typeface="Tahoma" pitchFamily="34" charset="0"/>
              <a:cs typeface="Tahoma" pitchFamily="34" charset="0"/>
            </a:endParaRPr>
          </a:p>
          <a:p>
            <a:pPr fontAlgn="auto">
              <a:spcBef>
                <a:spcPts val="0"/>
              </a:spcBef>
              <a:spcAft>
                <a:spcPts val="0"/>
              </a:spcAft>
              <a:defRPr/>
            </a:pPr>
            <a:endParaRPr lang="en-US" dirty="0"/>
          </a:p>
        </p:txBody>
      </p:sp>
      <p:sp>
        <p:nvSpPr>
          <p:cNvPr id="48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82FD736-360F-4151-B55E-8BCCD18A4A97}" type="slidenum">
              <a:rPr lang="en-US"/>
              <a:pPr fontAlgn="base">
                <a:spcBef>
                  <a:spcPct val="0"/>
                </a:spcBef>
                <a:spcAft>
                  <a:spcPct val="0"/>
                </a:spcAft>
                <a:defRPr/>
              </a:pPr>
              <a:t>48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74320">
              <a:spcBef>
                <a:spcPct val="0"/>
              </a:spcBef>
              <a:buClr>
                <a:schemeClr val="accent2">
                  <a:lumMod val="75000"/>
                </a:schemeClr>
              </a:buClr>
              <a:buSzPct val="80000"/>
              <a:buFont typeface="Wingdings" pitchFamily="2" charset="2"/>
              <a:buChar char="q"/>
              <a:defRPr/>
            </a:pPr>
            <a:endParaRPr lang="en-US" dirty="0" smtClean="0">
              <a:solidFill>
                <a:schemeClr val="accent4">
                  <a:lumMod val="50000"/>
                </a:schemeClr>
              </a:solidFill>
              <a:latin typeface="Tahoma" pitchFamily="34" charset="0"/>
              <a:cs typeface="Tahoma" pitchFamily="34" charset="0"/>
            </a:endParaRPr>
          </a:p>
          <a:p>
            <a:pPr fontAlgn="auto">
              <a:spcBef>
                <a:spcPts val="0"/>
              </a:spcBef>
              <a:spcAft>
                <a:spcPts val="0"/>
              </a:spcAft>
              <a:defRPr/>
            </a:pPr>
            <a:endParaRPr lang="en-US" dirty="0"/>
          </a:p>
        </p:txBody>
      </p:sp>
      <p:sp>
        <p:nvSpPr>
          <p:cNvPr id="48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07EB96-54CA-40A3-8619-9A02C62BFF2F}" type="slidenum">
              <a:rPr lang="en-US"/>
              <a:pPr fontAlgn="base">
                <a:spcBef>
                  <a:spcPct val="0"/>
                </a:spcBef>
                <a:spcAft>
                  <a:spcPct val="0"/>
                </a:spcAft>
                <a:defRPr/>
              </a:pPr>
              <a:t>49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6A598C9-317D-4731-AD11-51DC5ECE002C}" type="slidenum">
              <a:rPr lang="en-US" smtClean="0"/>
              <a:pPr>
                <a:defRPr/>
              </a:pPr>
              <a:t>50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74320">
              <a:spcBef>
                <a:spcPct val="0"/>
              </a:spcBef>
              <a:buClr>
                <a:schemeClr val="accent2">
                  <a:lumMod val="75000"/>
                </a:schemeClr>
              </a:buClr>
              <a:buSzPct val="80000"/>
              <a:buFont typeface="Wingdings" pitchFamily="2" charset="2"/>
              <a:buNone/>
              <a:defRPr/>
            </a:pPr>
            <a:r>
              <a:rPr lang="en-US" dirty="0" smtClean="0">
                <a:solidFill>
                  <a:schemeClr val="accent4">
                    <a:lumMod val="50000"/>
                  </a:schemeClr>
                </a:solidFill>
                <a:latin typeface="Tahoma" pitchFamily="34" charset="0"/>
                <a:cs typeface="Tahoma" pitchFamily="34" charset="0"/>
              </a:rPr>
              <a:t>Not only the routing problem as Mike described, but also helped with consolidating our tools into one place. Publish controls. Levels of permission and CAS authentication makes it easier to manage staff/student access. Shared controlled vocabulary lists across departments.</a:t>
            </a:r>
          </a:p>
          <a:p>
            <a:pPr marL="274320">
              <a:spcBef>
                <a:spcPct val="0"/>
              </a:spcBef>
              <a:buClr>
                <a:schemeClr val="accent2">
                  <a:lumMod val="75000"/>
                </a:schemeClr>
              </a:buClr>
              <a:buSzPct val="80000"/>
              <a:buFont typeface="Wingdings" pitchFamily="2" charset="2"/>
              <a:buNone/>
              <a:defRPr/>
            </a:pPr>
            <a:endParaRPr lang="en-US" dirty="0" smtClean="0">
              <a:solidFill>
                <a:schemeClr val="accent4">
                  <a:lumMod val="50000"/>
                </a:schemeClr>
              </a:solidFill>
              <a:latin typeface="Tahoma" pitchFamily="34" charset="0"/>
              <a:cs typeface="Tahoma" pitchFamily="34" charset="0"/>
            </a:endParaRPr>
          </a:p>
        </p:txBody>
      </p:sp>
      <p:sp>
        <p:nvSpPr>
          <p:cNvPr id="501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55070B-62D6-4597-B14C-8F3917A8582D}" type="slidenum">
              <a:rPr lang="en-US"/>
              <a:pPr fontAlgn="base">
                <a:spcBef>
                  <a:spcPct val="0"/>
                </a:spcBef>
                <a:spcAft>
                  <a:spcPct val="0"/>
                </a:spcAft>
                <a:defRPr/>
              </a:pPr>
              <a:t>51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1200" dirty="0" smtClean="0">
              <a:solidFill>
                <a:schemeClr val="accent4">
                  <a:lumMod val="50000"/>
                </a:schemeClr>
              </a:solidFill>
              <a:latin typeface="Tahoma" pitchFamily="34" charset="0"/>
              <a:cs typeface="Tahoma" pitchFamily="34" charset="0"/>
            </a:endParaRPr>
          </a:p>
          <a:p>
            <a:endParaRPr lang="en-US" dirty="0"/>
          </a:p>
        </p:txBody>
      </p:sp>
      <p:sp>
        <p:nvSpPr>
          <p:cNvPr id="4" name="Slide Number Placeholder 3"/>
          <p:cNvSpPr>
            <a:spLocks noGrp="1"/>
          </p:cNvSpPr>
          <p:nvPr>
            <p:ph type="sldNum" sz="quarter" idx="10"/>
          </p:nvPr>
        </p:nvSpPr>
        <p:spPr/>
        <p:txBody>
          <a:bodyPr/>
          <a:lstStyle/>
          <a:p>
            <a:fld id="{6856008D-F971-4401-BEAF-5C17610E692A}"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74320">
              <a:spcBef>
                <a:spcPct val="0"/>
              </a:spcBef>
              <a:buClr>
                <a:schemeClr val="accent2">
                  <a:lumMod val="75000"/>
                </a:schemeClr>
              </a:buClr>
              <a:buSzPct val="80000"/>
              <a:buFont typeface="Wingdings" pitchFamily="2" charset="2"/>
              <a:buChar char="q"/>
              <a:defRPr/>
            </a:pPr>
            <a:endParaRPr lang="en-US" dirty="0" smtClean="0">
              <a:solidFill>
                <a:schemeClr val="accent4">
                  <a:lumMod val="50000"/>
                </a:schemeClr>
              </a:solidFill>
              <a:latin typeface="Tahoma" pitchFamily="34" charset="0"/>
              <a:cs typeface="Tahoma" pitchFamily="34" charset="0"/>
            </a:endParaRPr>
          </a:p>
          <a:p>
            <a:pPr fontAlgn="auto">
              <a:spcBef>
                <a:spcPts val="0"/>
              </a:spcBef>
              <a:spcAft>
                <a:spcPts val="0"/>
              </a:spcAft>
              <a:defRPr/>
            </a:pPr>
            <a:endParaRPr lang="en-US" dirty="0"/>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113D07-B30B-4B66-AEB6-550346E29D24}" type="slidenum">
              <a:rPr lang="en-US"/>
              <a:pPr fontAlgn="base">
                <a:spcBef>
                  <a:spcPct val="0"/>
                </a:spcBef>
                <a:spcAft>
                  <a:spcPct val="0"/>
                </a:spcAft>
                <a:defRPr/>
              </a:pPr>
              <a:t>52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15A6823-28FA-4E95-A5E0-B2B9B0CE2D24}" type="slidenum">
              <a:rPr lang="en-US" smtClean="0"/>
              <a:pPr>
                <a:defRPr/>
              </a:pPr>
              <a:t>53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CBD1748-F635-4D32-BDD8-7406A8D45BB3}" type="slidenum">
              <a:rPr lang="en-US" smtClean="0"/>
              <a:pPr>
                <a:defRPr/>
              </a:pPr>
              <a:t>58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74320">
              <a:spcBef>
                <a:spcPct val="0"/>
              </a:spcBef>
              <a:buClr>
                <a:schemeClr val="accent2">
                  <a:lumMod val="75000"/>
                </a:schemeClr>
              </a:buClr>
              <a:buSzPct val="80000"/>
              <a:buFont typeface="Wingdings" pitchFamily="2" charset="2"/>
              <a:buChar char="q"/>
              <a:defRPr/>
            </a:pPr>
            <a:endParaRPr lang="en-US" dirty="0" smtClean="0">
              <a:solidFill>
                <a:schemeClr val="accent4">
                  <a:lumMod val="50000"/>
                </a:schemeClr>
              </a:solidFill>
              <a:latin typeface="Tahoma" pitchFamily="34" charset="0"/>
              <a:cs typeface="Tahoma" pitchFamily="34" charset="0"/>
            </a:endParaRPr>
          </a:p>
          <a:p>
            <a:pPr fontAlgn="auto">
              <a:spcBef>
                <a:spcPts val="0"/>
              </a:spcBef>
              <a:spcAft>
                <a:spcPts val="0"/>
              </a:spcAft>
              <a:defRPr/>
            </a:pPr>
            <a:endParaRPr lang="en-US" dirty="0"/>
          </a:p>
        </p:txBody>
      </p:sp>
      <p:sp>
        <p:nvSpPr>
          <p:cNvPr id="48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80855B-DD77-4E21-A5B9-393C0707C359}" type="slidenum">
              <a:rPr lang="en-US"/>
              <a:pPr fontAlgn="base">
                <a:spcBef>
                  <a:spcPct val="0"/>
                </a:spcBef>
                <a:spcAft>
                  <a:spcPct val="0"/>
                </a:spcAft>
                <a:defRPr/>
              </a:pPr>
              <a:t>61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74320">
              <a:spcBef>
                <a:spcPct val="0"/>
              </a:spcBef>
              <a:buClr>
                <a:schemeClr val="accent2">
                  <a:lumMod val="75000"/>
                </a:schemeClr>
              </a:buClr>
              <a:buSzPct val="80000"/>
              <a:buFont typeface="Wingdings" pitchFamily="2" charset="2"/>
              <a:buChar char="q"/>
              <a:defRPr/>
            </a:pPr>
            <a:endParaRPr lang="en-US" dirty="0" smtClean="0">
              <a:solidFill>
                <a:schemeClr val="accent4">
                  <a:lumMod val="50000"/>
                </a:schemeClr>
              </a:solidFill>
              <a:latin typeface="Tahoma" pitchFamily="34" charset="0"/>
              <a:cs typeface="Tahoma" pitchFamily="34" charset="0"/>
            </a:endParaRPr>
          </a:p>
          <a:p>
            <a:pPr fontAlgn="auto">
              <a:spcBef>
                <a:spcPts val="0"/>
              </a:spcBef>
              <a:spcAft>
                <a:spcPts val="0"/>
              </a:spcAft>
              <a:defRPr/>
            </a:pPr>
            <a:endParaRPr lang="en-US" dirty="0"/>
          </a:p>
        </p:txBody>
      </p:sp>
      <p:sp>
        <p:nvSpPr>
          <p:cNvPr id="48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80855B-DD77-4E21-A5B9-393C0707C359}" type="slidenum">
              <a:rPr lang="en-US"/>
              <a:pPr fontAlgn="base">
                <a:spcBef>
                  <a:spcPct val="0"/>
                </a:spcBef>
                <a:spcAft>
                  <a:spcPct val="0"/>
                </a:spcAft>
                <a:defRPr/>
              </a:pPr>
              <a:t>62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6008D-F971-4401-BEAF-5C17610E692A}" type="slidenum">
              <a:rPr lang="en-US" smtClean="0"/>
              <a:pPr/>
              <a:t>64</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6008D-F971-4401-BEAF-5C17610E692A}" type="slidenum">
              <a:rPr lang="en-US" smtClean="0"/>
              <a:pPr/>
              <a:t>65</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800" dirty="0" smtClean="0">
              <a:solidFill>
                <a:schemeClr val="accent4">
                  <a:lumMod val="50000"/>
                </a:schemeClr>
              </a:solidFill>
              <a:latin typeface="Tahoma" pitchFamily="34" charset="0"/>
              <a:ea typeface="Calibri" pitchFamily="34" charset="0"/>
              <a:cs typeface="Tahoma" pitchFamily="34" charset="0"/>
            </a:endParaRPr>
          </a:p>
        </p:txBody>
      </p:sp>
      <p:sp>
        <p:nvSpPr>
          <p:cNvPr id="4" name="Slide Number Placeholder 3"/>
          <p:cNvSpPr>
            <a:spLocks noGrp="1"/>
          </p:cNvSpPr>
          <p:nvPr>
            <p:ph type="sldNum" sz="quarter" idx="10"/>
          </p:nvPr>
        </p:nvSpPr>
        <p:spPr/>
        <p:txBody>
          <a:bodyPr/>
          <a:lstStyle/>
          <a:p>
            <a:fld id="{6856008D-F971-4401-BEAF-5C17610E692A}" type="slidenum">
              <a:rPr lang="en-US" smtClean="0"/>
              <a:pPr/>
              <a:t>66</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800" dirty="0" smtClean="0">
              <a:solidFill>
                <a:schemeClr val="accent4">
                  <a:lumMod val="50000"/>
                </a:schemeClr>
              </a:solidFill>
              <a:latin typeface="Tahoma" pitchFamily="34" charset="0"/>
              <a:ea typeface="Calibri" pitchFamily="34" charset="0"/>
              <a:cs typeface="Tahoma" pitchFamily="34" charset="0"/>
            </a:endParaRPr>
          </a:p>
        </p:txBody>
      </p:sp>
      <p:sp>
        <p:nvSpPr>
          <p:cNvPr id="4" name="Slide Number Placeholder 3"/>
          <p:cNvSpPr>
            <a:spLocks noGrp="1"/>
          </p:cNvSpPr>
          <p:nvPr>
            <p:ph type="sldNum" sz="quarter" idx="10"/>
          </p:nvPr>
        </p:nvSpPr>
        <p:spPr/>
        <p:txBody>
          <a:bodyPr/>
          <a:lstStyle/>
          <a:p>
            <a:fld id="{6856008D-F971-4401-BEAF-5C17610E692A}" type="slidenum">
              <a:rPr lang="en-US" smtClean="0"/>
              <a:pPr/>
              <a:t>67</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800" dirty="0" smtClean="0">
              <a:solidFill>
                <a:schemeClr val="accent4">
                  <a:lumMod val="50000"/>
                </a:schemeClr>
              </a:solidFill>
              <a:latin typeface="Tahoma" pitchFamily="34" charset="0"/>
              <a:ea typeface="Calibri" pitchFamily="34" charset="0"/>
              <a:cs typeface="Tahoma" pitchFamily="34" charset="0"/>
            </a:endParaRPr>
          </a:p>
        </p:txBody>
      </p:sp>
      <p:sp>
        <p:nvSpPr>
          <p:cNvPr id="4" name="Slide Number Placeholder 3"/>
          <p:cNvSpPr>
            <a:spLocks noGrp="1"/>
          </p:cNvSpPr>
          <p:nvPr>
            <p:ph type="sldNum" sz="quarter" idx="10"/>
          </p:nvPr>
        </p:nvSpPr>
        <p:spPr/>
        <p:txBody>
          <a:bodyPr/>
          <a:lstStyle/>
          <a:p>
            <a:fld id="{6856008D-F971-4401-BEAF-5C17610E692A}" type="slidenum">
              <a:rPr lang="en-US" smtClean="0"/>
              <a:pPr/>
              <a:t>70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1200" dirty="0" smtClean="0">
              <a:solidFill>
                <a:schemeClr val="accent4">
                  <a:lumMod val="50000"/>
                </a:schemeClr>
              </a:solidFill>
              <a:latin typeface="Tahoma" pitchFamily="34" charset="0"/>
              <a:cs typeface="Tahoma" pitchFamily="34" charset="0"/>
            </a:endParaRPr>
          </a:p>
          <a:p>
            <a:endParaRPr lang="en-US" dirty="0"/>
          </a:p>
        </p:txBody>
      </p:sp>
      <p:sp>
        <p:nvSpPr>
          <p:cNvPr id="4" name="Slide Number Placeholder 3"/>
          <p:cNvSpPr>
            <a:spLocks noGrp="1"/>
          </p:cNvSpPr>
          <p:nvPr>
            <p:ph type="sldNum" sz="quarter" idx="10"/>
          </p:nvPr>
        </p:nvSpPr>
        <p:spPr/>
        <p:txBody>
          <a:bodyPr/>
          <a:lstStyle/>
          <a:p>
            <a:fld id="{6856008D-F971-4401-BEAF-5C17610E692A}"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800" dirty="0" smtClean="0">
                <a:solidFill>
                  <a:schemeClr val="accent4">
                    <a:lumMod val="50000"/>
                  </a:schemeClr>
                </a:solidFill>
                <a:latin typeface="Tahoma" pitchFamily="34" charset="0"/>
                <a:ea typeface="Calibri" pitchFamily="34" charset="0"/>
                <a:cs typeface="Tahoma" pitchFamily="34" charset="0"/>
              </a:rPr>
              <a:t>No need for an Alt. Title2</a:t>
            </a:r>
          </a:p>
        </p:txBody>
      </p:sp>
      <p:sp>
        <p:nvSpPr>
          <p:cNvPr id="4" name="Slide Number Placeholder 3"/>
          <p:cNvSpPr>
            <a:spLocks noGrp="1"/>
          </p:cNvSpPr>
          <p:nvPr>
            <p:ph type="sldNum" sz="quarter" idx="10"/>
          </p:nvPr>
        </p:nvSpPr>
        <p:spPr/>
        <p:txBody>
          <a:bodyPr/>
          <a:lstStyle/>
          <a:p>
            <a:fld id="{6856008D-F971-4401-BEAF-5C17610E692A}" type="slidenum">
              <a:rPr lang="en-US" smtClean="0"/>
              <a:pPr/>
              <a:t>71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800" dirty="0" smtClean="0">
                <a:solidFill>
                  <a:schemeClr val="accent4">
                    <a:lumMod val="50000"/>
                  </a:schemeClr>
                </a:solidFill>
                <a:latin typeface="Tahoma" pitchFamily="34" charset="0"/>
                <a:ea typeface="Calibri" pitchFamily="34" charset="0"/>
                <a:cs typeface="Tahoma" pitchFamily="34" charset="0"/>
              </a:rPr>
              <a:t>No need for an Alt. Title2</a:t>
            </a:r>
          </a:p>
        </p:txBody>
      </p:sp>
      <p:sp>
        <p:nvSpPr>
          <p:cNvPr id="4" name="Slide Number Placeholder 3"/>
          <p:cNvSpPr>
            <a:spLocks noGrp="1"/>
          </p:cNvSpPr>
          <p:nvPr>
            <p:ph type="sldNum" sz="quarter" idx="10"/>
          </p:nvPr>
        </p:nvSpPr>
        <p:spPr/>
        <p:txBody>
          <a:bodyPr/>
          <a:lstStyle/>
          <a:p>
            <a:fld id="{6856008D-F971-4401-BEAF-5C17610E692A}" type="slidenum">
              <a:rPr lang="en-US" smtClean="0"/>
              <a:pPr/>
              <a:t>72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800" dirty="0" smtClean="0">
                <a:solidFill>
                  <a:schemeClr val="accent4">
                    <a:lumMod val="50000"/>
                  </a:schemeClr>
                </a:solidFill>
                <a:latin typeface="Tahoma" pitchFamily="34" charset="0"/>
                <a:ea typeface="Calibri" pitchFamily="34" charset="0"/>
                <a:cs typeface="Tahoma" pitchFamily="34" charset="0"/>
              </a:rPr>
              <a:t>No need for an Alt. Title2</a:t>
            </a:r>
          </a:p>
        </p:txBody>
      </p:sp>
      <p:sp>
        <p:nvSpPr>
          <p:cNvPr id="4" name="Slide Number Placeholder 3"/>
          <p:cNvSpPr>
            <a:spLocks noGrp="1"/>
          </p:cNvSpPr>
          <p:nvPr>
            <p:ph type="sldNum" sz="quarter" idx="10"/>
          </p:nvPr>
        </p:nvSpPr>
        <p:spPr/>
        <p:txBody>
          <a:bodyPr/>
          <a:lstStyle/>
          <a:p>
            <a:fld id="{6856008D-F971-4401-BEAF-5C17610E692A}" type="slidenum">
              <a:rPr lang="en-US" smtClean="0"/>
              <a:pPr/>
              <a:t>73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800" dirty="0" smtClean="0">
                <a:solidFill>
                  <a:schemeClr val="accent4">
                    <a:lumMod val="50000"/>
                  </a:schemeClr>
                </a:solidFill>
                <a:latin typeface="Tahoma" pitchFamily="34" charset="0"/>
                <a:ea typeface="Calibri" pitchFamily="34" charset="0"/>
                <a:cs typeface="Tahoma" pitchFamily="34" charset="0"/>
              </a:rPr>
              <a:t>Will talk about security in a moment</a:t>
            </a:r>
          </a:p>
        </p:txBody>
      </p:sp>
      <p:sp>
        <p:nvSpPr>
          <p:cNvPr id="4" name="Slide Number Placeholder 3"/>
          <p:cNvSpPr>
            <a:spLocks noGrp="1"/>
          </p:cNvSpPr>
          <p:nvPr>
            <p:ph type="sldNum" sz="quarter" idx="10"/>
          </p:nvPr>
        </p:nvSpPr>
        <p:spPr/>
        <p:txBody>
          <a:bodyPr/>
          <a:lstStyle/>
          <a:p>
            <a:fld id="{6856008D-F971-4401-BEAF-5C17610E692A}" type="slidenum">
              <a:rPr lang="en-US" smtClean="0"/>
              <a:pPr/>
              <a:t>75</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800" dirty="0" smtClean="0">
              <a:solidFill>
                <a:schemeClr val="accent4">
                  <a:lumMod val="50000"/>
                </a:schemeClr>
              </a:solidFill>
              <a:latin typeface="Tahoma" pitchFamily="34" charset="0"/>
              <a:ea typeface="Calibri" pitchFamily="34" charset="0"/>
              <a:cs typeface="Tahoma" pitchFamily="34" charset="0"/>
            </a:endParaRPr>
          </a:p>
        </p:txBody>
      </p:sp>
      <p:sp>
        <p:nvSpPr>
          <p:cNvPr id="4" name="Slide Number Placeholder 3"/>
          <p:cNvSpPr>
            <a:spLocks noGrp="1"/>
          </p:cNvSpPr>
          <p:nvPr>
            <p:ph type="sldNum" sz="quarter" idx="10"/>
          </p:nvPr>
        </p:nvSpPr>
        <p:spPr/>
        <p:txBody>
          <a:bodyPr/>
          <a:lstStyle/>
          <a:p>
            <a:fld id="{6856008D-F971-4401-BEAF-5C17610E692A}" type="slidenum">
              <a:rPr lang="en-US" smtClean="0"/>
              <a:pPr/>
              <a:t>76</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800" dirty="0" smtClean="0">
                <a:solidFill>
                  <a:schemeClr val="accent4">
                    <a:lumMod val="50000"/>
                  </a:schemeClr>
                </a:solidFill>
                <a:latin typeface="Tahoma" pitchFamily="34" charset="0"/>
                <a:ea typeface="Calibri" pitchFamily="34" charset="0"/>
                <a:cs typeface="Tahoma" pitchFamily="34" charset="0"/>
              </a:rPr>
              <a:t>Exported spreadsheets can be tweaked and immediately re-imported.</a:t>
            </a:r>
          </a:p>
        </p:txBody>
      </p:sp>
      <p:sp>
        <p:nvSpPr>
          <p:cNvPr id="4" name="Slide Number Placeholder 3"/>
          <p:cNvSpPr>
            <a:spLocks noGrp="1"/>
          </p:cNvSpPr>
          <p:nvPr>
            <p:ph type="sldNum" sz="quarter" idx="10"/>
          </p:nvPr>
        </p:nvSpPr>
        <p:spPr/>
        <p:txBody>
          <a:bodyPr/>
          <a:lstStyle/>
          <a:p>
            <a:fld id="{6856008D-F971-4401-BEAF-5C17610E692A}" type="slidenum">
              <a:rPr lang="en-US" smtClean="0"/>
              <a:pPr/>
              <a:t>77</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800" dirty="0" smtClean="0">
              <a:solidFill>
                <a:schemeClr val="accent4">
                  <a:lumMod val="50000"/>
                </a:schemeClr>
              </a:solidFill>
              <a:latin typeface="Tahoma" pitchFamily="34" charset="0"/>
              <a:ea typeface="Calibri" pitchFamily="34" charset="0"/>
              <a:cs typeface="Tahoma" pitchFamily="34" charset="0"/>
            </a:endParaRPr>
          </a:p>
        </p:txBody>
      </p:sp>
      <p:sp>
        <p:nvSpPr>
          <p:cNvPr id="4" name="Slide Number Placeholder 3"/>
          <p:cNvSpPr>
            <a:spLocks noGrp="1"/>
          </p:cNvSpPr>
          <p:nvPr>
            <p:ph type="sldNum" sz="quarter" idx="10"/>
          </p:nvPr>
        </p:nvSpPr>
        <p:spPr/>
        <p:txBody>
          <a:bodyPr/>
          <a:lstStyle/>
          <a:p>
            <a:fld id="{6856008D-F971-4401-BEAF-5C17610E692A}" type="slidenum">
              <a:rPr lang="en-US" smtClean="0"/>
              <a:pPr/>
              <a:t>78</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800" dirty="0" smtClean="0">
              <a:solidFill>
                <a:schemeClr val="accent4">
                  <a:lumMod val="50000"/>
                </a:schemeClr>
              </a:solidFill>
              <a:latin typeface="Tahoma" pitchFamily="34" charset="0"/>
              <a:ea typeface="Calibri" pitchFamily="34" charset="0"/>
              <a:cs typeface="Tahoma" pitchFamily="34" charset="0"/>
            </a:endParaRPr>
          </a:p>
        </p:txBody>
      </p:sp>
      <p:sp>
        <p:nvSpPr>
          <p:cNvPr id="4" name="Slide Number Placeholder 3"/>
          <p:cNvSpPr>
            <a:spLocks noGrp="1"/>
          </p:cNvSpPr>
          <p:nvPr>
            <p:ph type="sldNum" sz="quarter" idx="10"/>
          </p:nvPr>
        </p:nvSpPr>
        <p:spPr/>
        <p:txBody>
          <a:bodyPr/>
          <a:lstStyle/>
          <a:p>
            <a:fld id="{6856008D-F971-4401-BEAF-5C17610E692A}" type="slidenum">
              <a:rPr lang="en-US" smtClean="0"/>
              <a:pPr/>
              <a:t>79</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1200" dirty="0" smtClean="0">
              <a:solidFill>
                <a:schemeClr val="accent4">
                  <a:lumMod val="50000"/>
                </a:schemeClr>
              </a:solidFill>
              <a:latin typeface="Tahoma" pitchFamily="34" charset="0"/>
              <a:cs typeface="Tahoma" pitchFamily="34" charset="0"/>
            </a:endParaRPr>
          </a:p>
          <a:p>
            <a:endParaRPr lang="en-US" dirty="0"/>
          </a:p>
        </p:txBody>
      </p:sp>
      <p:sp>
        <p:nvSpPr>
          <p:cNvPr id="4" name="Slide Number Placeholder 3"/>
          <p:cNvSpPr>
            <a:spLocks noGrp="1"/>
          </p:cNvSpPr>
          <p:nvPr>
            <p:ph type="sldNum" sz="quarter" idx="10"/>
          </p:nvPr>
        </p:nvSpPr>
        <p:spPr/>
        <p:txBody>
          <a:bodyPr/>
          <a:lstStyle/>
          <a:p>
            <a:fld id="{6856008D-F971-4401-BEAF-5C17610E692A}" type="slidenum">
              <a:rPr lang="en-US" smtClean="0"/>
              <a:pPr/>
              <a:t>82</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74320" lvl="0" eaLnBrk="0" fontAlgn="base" hangingPunct="0">
              <a:spcBef>
                <a:spcPct val="0"/>
              </a:spcBef>
              <a:spcAft>
                <a:spcPct val="0"/>
              </a:spcAft>
              <a:buClr>
                <a:schemeClr val="accent2">
                  <a:lumMod val="75000"/>
                </a:schemeClr>
              </a:buClr>
              <a:buSzPct val="80000"/>
              <a:buFont typeface="Wingdings" pitchFamily="2" charset="2"/>
              <a:buNone/>
            </a:pPr>
            <a:endParaRPr lang="en-US" sz="1200" dirty="0" smtClean="0">
              <a:solidFill>
                <a:schemeClr val="accent4">
                  <a:lumMod val="50000"/>
                </a:schemeClr>
              </a:solidFill>
              <a:latin typeface="Tahoma" pitchFamily="34" charset="0"/>
              <a:cs typeface="Tahoma" pitchFamily="34" charset="0"/>
            </a:endParaRPr>
          </a:p>
        </p:txBody>
      </p:sp>
      <p:sp>
        <p:nvSpPr>
          <p:cNvPr id="4" name="Slide Number Placeholder 3"/>
          <p:cNvSpPr>
            <a:spLocks noGrp="1"/>
          </p:cNvSpPr>
          <p:nvPr>
            <p:ph type="sldNum" sz="quarter" idx="10"/>
          </p:nvPr>
        </p:nvSpPr>
        <p:spPr/>
        <p:txBody>
          <a:bodyPr/>
          <a:lstStyle/>
          <a:p>
            <a:fld id="{6856008D-F971-4401-BEAF-5C17610E692A}" type="slidenum">
              <a:rPr lang="en-US" smtClean="0"/>
              <a:pPr/>
              <a:t>83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74320" lvl="0" eaLnBrk="0" fontAlgn="base" hangingPunct="0">
              <a:spcBef>
                <a:spcPct val="0"/>
              </a:spcBef>
              <a:spcAft>
                <a:spcPct val="0"/>
              </a:spcAft>
              <a:buClr>
                <a:schemeClr val="accent2">
                  <a:lumMod val="75000"/>
                </a:schemeClr>
              </a:buClr>
              <a:buSzPct val="80000"/>
              <a:buFont typeface="Wingdings" pitchFamily="2" charset="2"/>
              <a:buNone/>
            </a:pPr>
            <a:endParaRPr lang="en-US" sz="1200" dirty="0" smtClean="0">
              <a:solidFill>
                <a:schemeClr val="accent4">
                  <a:lumMod val="50000"/>
                </a:schemeClr>
              </a:solidFill>
              <a:latin typeface="Tahoma" pitchFamily="34" charset="0"/>
              <a:cs typeface="Tahoma" pitchFamily="34" charset="0"/>
            </a:endParaRPr>
          </a:p>
        </p:txBody>
      </p:sp>
      <p:sp>
        <p:nvSpPr>
          <p:cNvPr id="4" name="Slide Number Placeholder 3"/>
          <p:cNvSpPr>
            <a:spLocks noGrp="1"/>
          </p:cNvSpPr>
          <p:nvPr>
            <p:ph type="sldNum" sz="quarter" idx="10"/>
          </p:nvPr>
        </p:nvSpPr>
        <p:spPr/>
        <p:txBody>
          <a:bodyPr/>
          <a:lstStyle/>
          <a:p>
            <a:fld id="{6856008D-F971-4401-BEAF-5C17610E692A}" type="slidenum">
              <a:rPr lang="en-US" smtClean="0"/>
              <a:pPr/>
              <a:t>7</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1200" dirty="0" smtClean="0">
              <a:solidFill>
                <a:schemeClr val="accent4">
                  <a:lumMod val="50000"/>
                </a:schemeClr>
              </a:solidFill>
              <a:latin typeface="Tahoma" pitchFamily="34" charset="0"/>
              <a:cs typeface="Tahoma" pitchFamily="34" charset="0"/>
            </a:endParaRPr>
          </a:p>
          <a:p>
            <a:endParaRPr lang="en-US" dirty="0"/>
          </a:p>
        </p:txBody>
      </p:sp>
      <p:sp>
        <p:nvSpPr>
          <p:cNvPr id="4" name="Slide Number Placeholder 3"/>
          <p:cNvSpPr>
            <a:spLocks noGrp="1"/>
          </p:cNvSpPr>
          <p:nvPr>
            <p:ph type="sldNum" sz="quarter" idx="10"/>
          </p:nvPr>
        </p:nvSpPr>
        <p:spPr/>
        <p:txBody>
          <a:bodyPr/>
          <a:lstStyle/>
          <a:p>
            <a:fld id="{6856008D-F971-4401-BEAF-5C17610E692A}" type="slidenum">
              <a:rPr lang="en-US" smtClean="0"/>
              <a:pPr/>
              <a:t>84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1200" dirty="0" smtClean="0">
              <a:solidFill>
                <a:schemeClr val="accent4">
                  <a:lumMod val="50000"/>
                </a:schemeClr>
              </a:solidFill>
              <a:latin typeface="Tahoma" pitchFamily="34" charset="0"/>
              <a:cs typeface="Tahoma" pitchFamily="34" charset="0"/>
            </a:endParaRPr>
          </a:p>
          <a:p>
            <a:endParaRPr lang="en-US" dirty="0"/>
          </a:p>
        </p:txBody>
      </p:sp>
      <p:sp>
        <p:nvSpPr>
          <p:cNvPr id="4" name="Slide Number Placeholder 3"/>
          <p:cNvSpPr>
            <a:spLocks noGrp="1"/>
          </p:cNvSpPr>
          <p:nvPr>
            <p:ph type="sldNum" sz="quarter" idx="10"/>
          </p:nvPr>
        </p:nvSpPr>
        <p:spPr/>
        <p:txBody>
          <a:bodyPr/>
          <a:lstStyle/>
          <a:p>
            <a:fld id="{6856008D-F971-4401-BEAF-5C17610E692A}" type="slidenum">
              <a:rPr lang="en-US" smtClean="0"/>
              <a:pPr/>
              <a:t>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1200" dirty="0" smtClean="0">
              <a:solidFill>
                <a:schemeClr val="accent4">
                  <a:lumMod val="50000"/>
                </a:schemeClr>
              </a:solidFill>
              <a:latin typeface="Tahoma" pitchFamily="34" charset="0"/>
              <a:cs typeface="Tahoma" pitchFamily="34" charset="0"/>
            </a:endParaRPr>
          </a:p>
          <a:p>
            <a:endParaRPr lang="en-US" dirty="0"/>
          </a:p>
        </p:txBody>
      </p:sp>
      <p:sp>
        <p:nvSpPr>
          <p:cNvPr id="4" name="Slide Number Placeholder 3"/>
          <p:cNvSpPr>
            <a:spLocks noGrp="1"/>
          </p:cNvSpPr>
          <p:nvPr>
            <p:ph type="sldNum" sz="quarter" idx="10"/>
          </p:nvPr>
        </p:nvSpPr>
        <p:spPr/>
        <p:txBody>
          <a:bodyPr/>
          <a:lstStyle/>
          <a:p>
            <a:fld id="{6856008D-F971-4401-BEAF-5C17610E692A}" type="slidenum">
              <a:rPr lang="en-US" smtClean="0"/>
              <a:pPr/>
              <a:t>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6008D-F971-4401-BEAF-5C17610E692A}"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1200" dirty="0" smtClean="0">
              <a:solidFill>
                <a:schemeClr val="accent4">
                  <a:lumMod val="50000"/>
                </a:schemeClr>
              </a:solidFill>
              <a:latin typeface="Tahoma"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1200" dirty="0" smtClean="0">
                <a:solidFill>
                  <a:schemeClr val="accent4">
                    <a:lumMod val="50000"/>
                  </a:schemeClr>
                </a:solidFill>
                <a:latin typeface="Tahoma" pitchFamily="34" charset="0"/>
                <a:ea typeface="Calibri" pitchFamily="34" charset="0"/>
                <a:cs typeface="Tahoma" pitchFamily="34" charset="0"/>
              </a:rPr>
              <a:t>Digital Collection of more than 250,000 images originally scanned from slide library; new content added by patron request (usually art reproductions scanned from monographs)</a:t>
            </a: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1200" dirty="0" smtClean="0">
              <a:solidFill>
                <a:schemeClr val="accent4">
                  <a:lumMod val="50000"/>
                </a:schemeClr>
              </a:solidFill>
              <a:latin typeface="Tahoma"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1200" dirty="0" smtClean="0">
                <a:solidFill>
                  <a:schemeClr val="accent4">
                    <a:lumMod val="50000"/>
                  </a:schemeClr>
                </a:solidFill>
                <a:latin typeface="Tahoma" pitchFamily="34" charset="0"/>
                <a:cs typeface="Tahoma" pitchFamily="34" charset="0"/>
              </a:rPr>
              <a:t>Item (single surrogate image) level cataloging using locally developed content standard (YVRC Core)</a:t>
            </a: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1200" dirty="0" smtClean="0">
              <a:solidFill>
                <a:schemeClr val="accent4">
                  <a:lumMod val="50000"/>
                </a:schemeClr>
              </a:solidFill>
              <a:latin typeface="Tahoma"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1200" dirty="0" smtClean="0">
                <a:solidFill>
                  <a:schemeClr val="accent4">
                    <a:lumMod val="50000"/>
                  </a:schemeClr>
                </a:solidFill>
                <a:latin typeface="Tahoma" pitchFamily="34" charset="0"/>
                <a:cs typeface="Tahoma" pitchFamily="34" charset="0"/>
              </a:rPr>
              <a:t>ULAN; LCNA; LCSH; AAT; TGN</a:t>
            </a:r>
          </a:p>
        </p:txBody>
      </p:sp>
      <p:sp>
        <p:nvSpPr>
          <p:cNvPr id="4" name="Slide Number Placeholder 3"/>
          <p:cNvSpPr>
            <a:spLocks noGrp="1"/>
          </p:cNvSpPr>
          <p:nvPr>
            <p:ph type="sldNum" sz="quarter" idx="10"/>
          </p:nvPr>
        </p:nvSpPr>
        <p:spPr/>
        <p:txBody>
          <a:bodyPr/>
          <a:lstStyle/>
          <a:p>
            <a:fld id="{6856008D-F971-4401-BEAF-5C17610E692A}"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62141422-21C1-45B2-8874-81E0FF7EA7D0}" type="datetimeFigureOut">
              <a:rPr lang="en-US" smtClean="0"/>
              <a:pPr/>
              <a:t>3/14/12</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solidFill>
                <a:srgbClr val="EBDDC3"/>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3FBA5A1-BA57-4FF7-A47F-313CE1BEAD74}" type="slidenum">
              <a:rPr lang="en-US" smtClean="0">
                <a:solidFill>
                  <a:srgbClr val="EBDDC3"/>
                </a:solidFill>
              </a:rPr>
              <a:pPr/>
              <a:t>‹#›</a:t>
            </a:fld>
            <a:endParaRPr lang="en-US">
              <a:solidFill>
                <a:srgbClr val="EBDDC3"/>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2141422-21C1-45B2-8874-81E0FF7EA7D0}" type="datetimeFigureOut">
              <a:rPr lang="en-US" smtClean="0">
                <a:solidFill>
                  <a:srgbClr val="775F55"/>
                </a:solidFill>
              </a:rPr>
              <a:pPr/>
              <a:t>3/14/12</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p>
            <a:fld id="{23FBA5A1-BA57-4FF7-A47F-313CE1BEAD7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62141422-21C1-45B2-8874-81E0FF7EA7D0}" type="datetimeFigureOut">
              <a:rPr lang="en-US" smtClean="0">
                <a:solidFill>
                  <a:srgbClr val="775F55"/>
                </a:solidFill>
              </a:rPr>
              <a:pPr/>
              <a:t>3/14/12</a:t>
            </a:fld>
            <a:endParaRPr lang="en-US">
              <a:solidFill>
                <a:srgbClr val="775F55"/>
              </a:solidFill>
            </a:endParaRPr>
          </a:p>
        </p:txBody>
      </p:sp>
      <p:sp>
        <p:nvSpPr>
          <p:cNvPr id="5" name="Footer Placeholder 4"/>
          <p:cNvSpPr>
            <a:spLocks noGrp="1"/>
          </p:cNvSpPr>
          <p:nvPr>
            <p:ph type="ftr" sz="quarter" idx="11"/>
          </p:nvPr>
        </p:nvSpPr>
        <p:spPr>
          <a:xfrm>
            <a:off x="457201" y="6248207"/>
            <a:ext cx="5573483" cy="365125"/>
          </a:xfrm>
        </p:spPr>
        <p:txBody>
          <a:bodyPr/>
          <a:lstStyle/>
          <a:p>
            <a:endParaRPr lang="en-US">
              <a:solidFill>
                <a:srgbClr val="775F55"/>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23FBA5A1-BA57-4FF7-A47F-313CE1BEAD7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62141422-21C1-45B2-8874-81E0FF7EA7D0}" type="datetimeFigureOut">
              <a:rPr lang="en-US" smtClean="0">
                <a:solidFill>
                  <a:srgbClr val="775F55"/>
                </a:solidFill>
              </a:rPr>
              <a:pPr/>
              <a:t>3/14/12</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3FBA5A1-BA57-4FF7-A47F-313CE1BEAD74}"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62141422-21C1-45B2-8874-81E0FF7EA7D0}" type="datetimeFigureOut">
              <a:rPr lang="en-US" smtClean="0">
                <a:solidFill>
                  <a:srgbClr val="775F55"/>
                </a:solidFill>
              </a:rPr>
              <a:pPr/>
              <a:t>3/14/12</a:t>
            </a:fld>
            <a:endParaRPr lang="en-US">
              <a:solidFill>
                <a:srgbClr val="775F55"/>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23FBA5A1-BA57-4FF7-A47F-313CE1BEAD74}"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775F55"/>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62141422-21C1-45B2-8874-81E0FF7EA7D0}" type="datetimeFigureOut">
              <a:rPr lang="en-US" smtClean="0">
                <a:solidFill>
                  <a:srgbClr val="775F55"/>
                </a:solidFill>
              </a:rPr>
              <a:pPr/>
              <a:t>3/14/12</a:t>
            </a:fld>
            <a:endParaRPr lang="en-US">
              <a:solidFill>
                <a:srgbClr val="775F55"/>
              </a:solidFill>
            </a:endParaRPr>
          </a:p>
        </p:txBody>
      </p:sp>
      <p:sp>
        <p:nvSpPr>
          <p:cNvPr id="10" name="Slide Number Placeholder 9"/>
          <p:cNvSpPr>
            <a:spLocks noGrp="1"/>
          </p:cNvSpPr>
          <p:nvPr>
            <p:ph type="sldNum" sz="quarter" idx="16"/>
          </p:nvPr>
        </p:nvSpPr>
        <p:spPr/>
        <p:txBody>
          <a:bodyPr rtlCol="0"/>
          <a:lstStyle/>
          <a:p>
            <a:fld id="{23FBA5A1-BA57-4FF7-A47F-313CE1BEAD74}"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775F55"/>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2141422-21C1-45B2-8874-81E0FF7EA7D0}" type="datetimeFigureOut">
              <a:rPr lang="en-US" smtClean="0">
                <a:solidFill>
                  <a:srgbClr val="775F55"/>
                </a:solidFill>
              </a:rPr>
              <a:pPr/>
              <a:t>3/14/12</a:t>
            </a:fld>
            <a:endParaRPr lang="en-US">
              <a:solidFill>
                <a:srgbClr val="775F55"/>
              </a:solidFill>
            </a:endParaRPr>
          </a:p>
        </p:txBody>
      </p:sp>
      <p:sp>
        <p:nvSpPr>
          <p:cNvPr id="12" name="Slide Number Placeholder 11"/>
          <p:cNvSpPr>
            <a:spLocks noGrp="1"/>
          </p:cNvSpPr>
          <p:nvPr>
            <p:ph type="sldNum" sz="quarter" idx="16"/>
          </p:nvPr>
        </p:nvSpPr>
        <p:spPr/>
        <p:txBody>
          <a:bodyPr rtlCol="0"/>
          <a:lstStyle/>
          <a:p>
            <a:fld id="{23FBA5A1-BA57-4FF7-A47F-313CE1BEAD74}"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775F55"/>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2141422-21C1-45B2-8874-81E0FF7EA7D0}" type="datetimeFigureOut">
              <a:rPr lang="en-US" smtClean="0">
                <a:solidFill>
                  <a:srgbClr val="775F55"/>
                </a:solidFill>
              </a:rPr>
              <a:pPr/>
              <a:t>3/14/12</a:t>
            </a:fld>
            <a:endParaRPr lang="en-US">
              <a:solidFill>
                <a:srgbClr val="775F55"/>
              </a:solidFill>
            </a:endParaRPr>
          </a:p>
        </p:txBody>
      </p:sp>
      <p:sp>
        <p:nvSpPr>
          <p:cNvPr id="4" name="Footer Placeholder 3"/>
          <p:cNvSpPr>
            <a:spLocks noGrp="1"/>
          </p:cNvSpPr>
          <p:nvPr>
            <p:ph type="ftr" sz="quarter" idx="11"/>
          </p:nvPr>
        </p:nvSpPr>
        <p:spPr/>
        <p:txBody>
          <a:bodyPr/>
          <a:lstStyle/>
          <a:p>
            <a:endParaRPr lang="en-US">
              <a:solidFill>
                <a:srgbClr val="775F55"/>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3FBA5A1-BA57-4FF7-A47F-313CE1BEAD7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141422-21C1-45B2-8874-81E0FF7EA7D0}" type="datetimeFigureOut">
              <a:rPr lang="en-US" smtClean="0">
                <a:solidFill>
                  <a:srgbClr val="775F55"/>
                </a:solidFill>
              </a:rPr>
              <a:pPr/>
              <a:t>3/14/12</a:t>
            </a:fld>
            <a:endParaRPr lang="en-US">
              <a:solidFill>
                <a:srgbClr val="775F55"/>
              </a:solidFill>
            </a:endParaRPr>
          </a:p>
        </p:txBody>
      </p:sp>
      <p:sp>
        <p:nvSpPr>
          <p:cNvPr id="3" name="Footer Placeholder 2"/>
          <p:cNvSpPr>
            <a:spLocks noGrp="1"/>
          </p:cNvSpPr>
          <p:nvPr>
            <p:ph type="ftr" sz="quarter" idx="11"/>
          </p:nvPr>
        </p:nvSpPr>
        <p:spPr/>
        <p:txBody>
          <a:bodyPr/>
          <a:lstStyle/>
          <a:p>
            <a:endParaRPr lang="en-US">
              <a:solidFill>
                <a:srgbClr val="775F55"/>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3FBA5A1-BA57-4FF7-A47F-313CE1BEAD74}" type="slidenum">
              <a:rPr lang="en-US" smtClean="0">
                <a:solidFill>
                  <a:srgbClr val="775F55"/>
                </a:solidFill>
              </a:rPr>
              <a:pPr/>
              <a:t>‹#›</a:t>
            </a:fld>
            <a:endParaRPr lang="en-US">
              <a:solidFill>
                <a:srgbClr val="775F55"/>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62141422-21C1-45B2-8874-81E0FF7EA7D0}" type="datetimeFigureOut">
              <a:rPr lang="en-US" smtClean="0">
                <a:solidFill>
                  <a:srgbClr val="775F55"/>
                </a:solidFill>
              </a:rPr>
              <a:pPr/>
              <a:t>3/14/12</a:t>
            </a:fld>
            <a:endParaRPr lang="en-US">
              <a:solidFill>
                <a:srgbClr val="775F55"/>
              </a:solidFill>
            </a:endParaRPr>
          </a:p>
        </p:txBody>
      </p:sp>
      <p:sp>
        <p:nvSpPr>
          <p:cNvPr id="6" name="Footer Placeholder 5"/>
          <p:cNvSpPr>
            <a:spLocks noGrp="1"/>
          </p:cNvSpPr>
          <p:nvPr>
            <p:ph type="ftr" sz="quarter" idx="11"/>
          </p:nvPr>
        </p:nvSpPr>
        <p:spPr/>
        <p:txBody>
          <a:bodyPr/>
          <a:lstStyle/>
          <a:p>
            <a:endParaRPr lang="en-US">
              <a:solidFill>
                <a:srgbClr val="775F55"/>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23FBA5A1-BA57-4FF7-A47F-313CE1BEAD74}"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fld id="{62141422-21C1-45B2-8874-81E0FF7EA7D0}" type="datetimeFigureOut">
              <a:rPr lang="en-US" smtClean="0">
                <a:solidFill>
                  <a:srgbClr val="775F55"/>
                </a:solidFill>
              </a:rPr>
              <a:pPr/>
              <a:t>3/14/12</a:t>
            </a:fld>
            <a:endParaRPr lang="en-US">
              <a:solidFill>
                <a:srgbClr val="775F55"/>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23FBA5A1-BA57-4FF7-A47F-313CE1BEAD74}"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solidFill>
                <a:srgbClr val="775F55"/>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62141422-21C1-45B2-8874-81E0FF7EA7D0}" type="datetimeFigureOut">
              <a:rPr lang="en-US" smtClean="0">
                <a:solidFill>
                  <a:srgbClr val="775F55"/>
                </a:solidFill>
              </a:rPr>
              <a:pPr/>
              <a:t>3/14/12</a:t>
            </a:fld>
            <a:endParaRPr lang="en-US">
              <a:solidFill>
                <a:srgbClr val="775F55"/>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775F55"/>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23FBA5A1-BA57-4FF7-A47F-313CE1BEAD7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 Id="rId3"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9" Type="http://schemas.openxmlformats.org/officeDocument/2006/relationships/image" Target="../media/image14.jpeg"/><Relationship Id="rId10"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 Id="rId3"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5" Type="http://schemas.openxmlformats.org/officeDocument/2006/relationships/image" Target="../media/image19.jpe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46.png"/><Relationship Id="rId11"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5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6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7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7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png"/></Relationships>
</file>

<file path=ppt/slides/_rels/slide7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7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7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7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7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0.png"/><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8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8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49.xml"/></Relationships>
</file>

<file path=ppt/slides/_rels/slide8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685800" y="2286000"/>
            <a:ext cx="7619998" cy="1554480"/>
          </a:xfrm>
          <a:prstGeom prst="rect">
            <a:avLst/>
          </a:prstGeom>
          <a:noFill/>
          <a:ln w="9525">
            <a:noFill/>
            <a:miter lim="800000"/>
            <a:headEnd/>
            <a:tailEnd/>
          </a:ln>
        </p:spPr>
      </p:pic>
      <p:sp>
        <p:nvSpPr>
          <p:cNvPr id="3" name="TextBox 2"/>
          <p:cNvSpPr txBox="1"/>
          <p:nvPr/>
        </p:nvSpPr>
        <p:spPr>
          <a:xfrm>
            <a:off x="914400" y="4343400"/>
            <a:ext cx="7391400" cy="1200329"/>
          </a:xfrm>
          <a:prstGeom prst="rect">
            <a:avLst/>
          </a:prstGeom>
          <a:noFill/>
        </p:spPr>
        <p:txBody>
          <a:bodyPr wrap="square" rtlCol="0">
            <a:spAutoFit/>
          </a:bodyPr>
          <a:lstStyle/>
          <a:p>
            <a:r>
              <a:rPr lang="en-US" dirty="0" smtClean="0"/>
              <a:t>March 2012</a:t>
            </a:r>
          </a:p>
          <a:p>
            <a:r>
              <a:rPr lang="en-US" dirty="0" smtClean="0"/>
              <a:t>NERCOMP</a:t>
            </a:r>
          </a:p>
          <a:p>
            <a:r>
              <a:rPr lang="en-US" dirty="0" smtClean="0"/>
              <a:t>Mike Friscia, Carolyn Caizzi, James Terray</a:t>
            </a:r>
          </a:p>
          <a:p>
            <a:r>
              <a:rPr lang="en-US" dirty="0" smtClean="0"/>
              <a:t>Yale University Library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676400"/>
            <a:ext cx="8382000" cy="2590800"/>
          </a:xfrm>
        </p:spPr>
        <p:txBody>
          <a:bodyPr>
            <a:noAutofit/>
          </a:bodyPr>
          <a:lstStyle/>
          <a:p>
            <a:pPr algn="ctr"/>
            <a:r>
              <a:rPr lang="en-US" sz="6600" b="1" dirty="0" smtClean="0"/>
              <a:t>two</a:t>
            </a:r>
            <a:r>
              <a:rPr lang="en-US" sz="6600" dirty="0" smtClean="0"/>
              <a:t/>
            </a:r>
            <a:br>
              <a:rPr lang="en-US" sz="6600" dirty="0" smtClean="0"/>
            </a:br>
            <a:r>
              <a:rPr lang="en-US" sz="6600" b="1" dirty="0" smtClean="0"/>
              <a:t>Workflows</a:t>
            </a:r>
            <a:endParaRPr lang="en-US" sz="6600" b="1" dirty="0"/>
          </a:p>
        </p:txBody>
      </p:sp>
      <p:pic>
        <p:nvPicPr>
          <p:cNvPr id="3" name="Picture 2"/>
          <p:cNvPicPr>
            <a:picLocks noChangeAspect="1" noChangeArrowheads="1"/>
          </p:cNvPicPr>
          <p:nvPr/>
        </p:nvPicPr>
        <p:blipFill>
          <a:blip r:embed="rId3" cstate="screen"/>
          <a:srcRect/>
          <a:stretch>
            <a:fillRect/>
          </a:stretch>
        </p:blipFill>
        <p:spPr bwMode="auto">
          <a:xfrm>
            <a:off x="0" y="228600"/>
            <a:ext cx="3124200" cy="637337"/>
          </a:xfrm>
          <a:prstGeom prst="rect">
            <a:avLst/>
          </a:prstGeom>
          <a:noFill/>
          <a:ln w="9525">
            <a:noFill/>
            <a:miter lim="800000"/>
            <a:headEnd/>
            <a:tailEnd/>
          </a:ln>
        </p:spPr>
      </p:pic>
      <p:sp>
        <p:nvSpPr>
          <p:cNvPr id="4" name="TextBox 3"/>
          <p:cNvSpPr txBox="1"/>
          <p:nvPr/>
        </p:nvSpPr>
        <p:spPr>
          <a:xfrm>
            <a:off x="2895600" y="6096000"/>
            <a:ext cx="6138283" cy="646331"/>
          </a:xfrm>
          <a:prstGeom prst="rect">
            <a:avLst/>
          </a:prstGeom>
          <a:noFill/>
        </p:spPr>
        <p:txBody>
          <a:bodyPr wrap="none" rtlCol="0">
            <a:spAutoFit/>
          </a:bodyPr>
          <a:lstStyle/>
          <a:p>
            <a:r>
              <a:rPr lang="en-US" dirty="0" smtClean="0"/>
              <a:t>1. Visual Resources Collection @ Yale University Library</a:t>
            </a:r>
          </a:p>
          <a:p>
            <a:r>
              <a:rPr lang="en-US" dirty="0" smtClean="0"/>
              <a:t>2. Beinecke Rare Book and Manuscript Library @ Yale University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152400"/>
            <a:ext cx="6781800" cy="990600"/>
          </a:xfrm>
        </p:spPr>
        <p:txBody>
          <a:bodyPr>
            <a:normAutofit/>
          </a:bodyPr>
          <a:lstStyle/>
          <a:p>
            <a:pPr lvl="0" algn="r"/>
            <a:r>
              <a:rPr lang="en-US" sz="3600" dirty="0" smtClean="0">
                <a:solidFill>
                  <a:schemeClr val="accent4">
                    <a:lumMod val="50000"/>
                  </a:schemeClr>
                </a:solidFill>
                <a:latin typeface="Tahoma" pitchFamily="34" charset="0"/>
                <a:ea typeface="Calibri" pitchFamily="34" charset="0"/>
                <a:cs typeface="Tahoma" pitchFamily="34" charset="0"/>
              </a:rPr>
              <a:t>1. Visual Resources Collection</a:t>
            </a:r>
            <a:endParaRPr lang="en-US" sz="3600" dirty="0"/>
          </a:p>
        </p:txBody>
      </p:sp>
      <p:sp>
        <p:nvSpPr>
          <p:cNvPr id="3" name="Rectangle 2"/>
          <p:cNvSpPr/>
          <p:nvPr/>
        </p:nvSpPr>
        <p:spPr>
          <a:xfrm>
            <a:off x="0" y="1524000"/>
            <a:ext cx="9144000" cy="5334000"/>
          </a:xfrm>
          <a:prstGeom prst="rect">
            <a:avLst/>
          </a:prstGeom>
          <a:blipFill>
            <a:blip r:embed="rId3" cstate="screen"/>
            <a:tile tx="0" ty="0" sx="100000" sy="100000" flip="none" algn="tl"/>
          </a:blipFill>
        </p:spPr>
        <p:txBody>
          <a:bodyPr wrap="square" anchor="t">
            <a:noAutofit/>
          </a:bodyPr>
          <a:lstStyle/>
          <a:p>
            <a:pPr lvl="0" eaLnBrk="0" fontAlgn="base" hangingPunct="0">
              <a:spcBef>
                <a:spcPct val="0"/>
              </a:spcBef>
              <a:spcAft>
                <a:spcPct val="0"/>
              </a:spcAft>
              <a:buClr>
                <a:schemeClr val="accent1">
                  <a:lumMod val="50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t>
            </a:r>
            <a:endParaRPr lang="en-US" sz="2800" b="1"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2800" dirty="0" smtClean="0">
              <a:solidFill>
                <a:schemeClr val="accent4">
                  <a:lumMod val="50000"/>
                </a:schemeClr>
              </a:solidFill>
              <a:latin typeface="Tahoma" pitchFamily="34" charset="0"/>
              <a:cs typeface="Tahoma" pitchFamily="34" charset="0"/>
            </a:endParaRPr>
          </a:p>
          <a:p>
            <a:pPr marL="274320" lvl="0" algn="ctr" eaLnBrk="0" fontAlgn="base" hangingPunct="0">
              <a:spcBef>
                <a:spcPct val="0"/>
              </a:spcBef>
              <a:spcAft>
                <a:spcPct val="0"/>
              </a:spcAft>
              <a:buClr>
                <a:schemeClr val="accent2">
                  <a:lumMod val="75000"/>
                </a:schemeClr>
              </a:buClr>
              <a:buSzPct val="80000"/>
            </a:pPr>
            <a:r>
              <a:rPr lang="en-US" sz="6600" dirty="0" smtClean="0">
                <a:solidFill>
                  <a:schemeClr val="accent4">
                    <a:lumMod val="50000"/>
                  </a:schemeClr>
                </a:solidFill>
                <a:latin typeface="Tahoma" pitchFamily="34" charset="0"/>
                <a:cs typeface="Tahoma" pitchFamily="34" charset="0"/>
              </a:rPr>
              <a:t>Background &amp;</a:t>
            </a:r>
          </a:p>
          <a:p>
            <a:pPr marL="274320" lvl="0" algn="ctr" eaLnBrk="0" fontAlgn="base" hangingPunct="0">
              <a:spcBef>
                <a:spcPct val="0"/>
              </a:spcBef>
              <a:spcAft>
                <a:spcPct val="0"/>
              </a:spcAft>
              <a:buClr>
                <a:schemeClr val="accent2">
                  <a:lumMod val="75000"/>
                </a:schemeClr>
              </a:buClr>
              <a:buSzPct val="80000"/>
            </a:pPr>
            <a:r>
              <a:rPr lang="en-US" sz="6600" dirty="0" smtClean="0">
                <a:solidFill>
                  <a:schemeClr val="accent4">
                    <a:lumMod val="50000"/>
                  </a:schemeClr>
                </a:solidFill>
                <a:latin typeface="Tahoma" pitchFamily="34" charset="0"/>
                <a:cs typeface="Tahoma" pitchFamily="34" charset="0"/>
              </a:rPr>
              <a:t>Context</a:t>
            </a:r>
          </a:p>
        </p:txBody>
      </p:sp>
      <p:pic>
        <p:nvPicPr>
          <p:cNvPr id="4" name="Picture 3"/>
          <p:cNvPicPr>
            <a:picLocks noChangeAspect="1" noChangeArrowheads="1"/>
          </p:cNvPicPr>
          <p:nvPr/>
        </p:nvPicPr>
        <p:blipFill>
          <a:blip r:embed="rId4" cstate="screen"/>
          <a:srcRect/>
          <a:stretch>
            <a:fillRect/>
          </a:stretch>
        </p:blipFill>
        <p:spPr bwMode="auto">
          <a:xfrm>
            <a:off x="0" y="228600"/>
            <a:ext cx="3124200" cy="6373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s556514186_183abfac7f_b.jpg"/>
          <p:cNvPicPr>
            <a:picLocks noChangeAspect="1"/>
          </p:cNvPicPr>
          <p:nvPr/>
        </p:nvPicPr>
        <p:blipFill>
          <a:blip r:embed="rId2" cstate="screen"/>
          <a:stretch>
            <a:fillRect/>
          </a:stretch>
        </p:blipFill>
        <p:spPr>
          <a:xfrm>
            <a:off x="0" y="0"/>
            <a:ext cx="9144000" cy="6858000"/>
          </a:xfrm>
          <a:prstGeom prst="rect">
            <a:avLst/>
          </a:prstGeom>
        </p:spPr>
      </p:pic>
      <p:sp>
        <p:nvSpPr>
          <p:cNvPr id="3" name="TextBox 2"/>
          <p:cNvSpPr txBox="1"/>
          <p:nvPr/>
        </p:nvSpPr>
        <p:spPr>
          <a:xfrm>
            <a:off x="5943600" y="6400800"/>
            <a:ext cx="3200400" cy="246221"/>
          </a:xfrm>
          <a:prstGeom prst="rect">
            <a:avLst/>
          </a:prstGeom>
          <a:noFill/>
        </p:spPr>
        <p:txBody>
          <a:bodyPr wrap="square" rtlCol="0">
            <a:spAutoFit/>
          </a:bodyPr>
          <a:lstStyle/>
          <a:p>
            <a:r>
              <a:rPr lang="en-US" sz="1000" dirty="0" smtClean="0"/>
              <a:t>http://www.flickr.com/photos/rosefirerising/556514186/</a:t>
            </a:r>
            <a:endParaRPr lang="en-US" sz="1000" dirty="0"/>
          </a:p>
        </p:txBody>
      </p:sp>
      <p:pic>
        <p:nvPicPr>
          <p:cNvPr id="5" name="Picture 4" descr="pixelmona.jpg"/>
          <p:cNvPicPr>
            <a:picLocks noChangeAspect="1"/>
          </p:cNvPicPr>
          <p:nvPr/>
        </p:nvPicPr>
        <p:blipFill>
          <a:blip r:embed="rId3" cstate="print"/>
          <a:stretch>
            <a:fillRect/>
          </a:stretch>
        </p:blipFill>
        <p:spPr>
          <a:xfrm rot="21393938">
            <a:off x="3095938" y="2436576"/>
            <a:ext cx="2533366" cy="1676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6858000"/>
          </a:xfrm>
          <a:prstGeom prst="rect">
            <a:avLst/>
          </a:prstGeom>
          <a:blipFill>
            <a:blip r:embed="rId3" cstate="screen"/>
            <a:tile tx="0" ty="0" sx="100000" sy="100000" flip="none" algn="tl"/>
          </a:blipFill>
        </p:spPr>
        <p:txBody>
          <a:bodyPr wrap="square" anchor="t">
            <a:noAutofit/>
          </a:bodyPr>
          <a:lstStyle/>
          <a:p>
            <a:pPr lvl="0" eaLnBrk="0" fontAlgn="base" hangingPunct="0">
              <a:spcBef>
                <a:spcPct val="0"/>
              </a:spcBef>
              <a:spcAft>
                <a:spcPct val="0"/>
              </a:spcAft>
              <a:buClr>
                <a:schemeClr val="accent1">
                  <a:lumMod val="50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t>
            </a:r>
            <a:endParaRPr lang="en-US" sz="2800" b="1"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2800" dirty="0" smtClean="0">
              <a:solidFill>
                <a:schemeClr val="accent4">
                  <a:lumMod val="50000"/>
                </a:schemeClr>
              </a:solidFill>
              <a:latin typeface="Tahoma" pitchFamily="34" charset="0"/>
              <a:cs typeface="Tahoma" pitchFamily="34" charset="0"/>
            </a:endParaRPr>
          </a:p>
        </p:txBody>
      </p:sp>
      <p:pic>
        <p:nvPicPr>
          <p:cNvPr id="17" name="Picture 16" descr="1949104.jpg"/>
          <p:cNvPicPr>
            <a:picLocks noChangeAspect="1"/>
          </p:cNvPicPr>
          <p:nvPr/>
        </p:nvPicPr>
        <p:blipFill>
          <a:blip r:embed="rId4" cstate="print"/>
          <a:stretch>
            <a:fillRect/>
          </a:stretch>
        </p:blipFill>
        <p:spPr>
          <a:xfrm>
            <a:off x="7623810" y="4572000"/>
            <a:ext cx="1520190" cy="2286000"/>
          </a:xfrm>
          <a:prstGeom prst="rect">
            <a:avLst/>
          </a:prstGeom>
        </p:spPr>
      </p:pic>
      <p:sp>
        <p:nvSpPr>
          <p:cNvPr id="3" name="TextBox 2"/>
          <p:cNvSpPr txBox="1"/>
          <p:nvPr/>
        </p:nvSpPr>
        <p:spPr>
          <a:xfrm>
            <a:off x="457200" y="3048000"/>
            <a:ext cx="1295400" cy="707886"/>
          </a:xfrm>
          <a:prstGeom prst="rect">
            <a:avLst/>
          </a:prstGeom>
          <a:noFill/>
        </p:spPr>
        <p:txBody>
          <a:bodyPr wrap="square" rtlCol="0">
            <a:spAutoFit/>
          </a:bodyPr>
          <a:lstStyle/>
          <a:p>
            <a:r>
              <a:rPr lang="en-US" sz="1000" dirty="0" smtClean="0"/>
              <a:t>Vermeer, Jan, “Woman in Blue Reading a Letter,” 1662-65.</a:t>
            </a:r>
            <a:endParaRPr lang="en-US" sz="1000" dirty="0"/>
          </a:p>
        </p:txBody>
      </p:sp>
      <p:pic>
        <p:nvPicPr>
          <p:cNvPr id="5" name="Picture 4" descr="vanmeer18196.jpg"/>
          <p:cNvPicPr>
            <a:picLocks noChangeAspect="1"/>
          </p:cNvPicPr>
          <p:nvPr/>
        </p:nvPicPr>
        <p:blipFill>
          <a:blip r:embed="rId5" cstate="screen"/>
          <a:stretch>
            <a:fillRect/>
          </a:stretch>
        </p:blipFill>
        <p:spPr>
          <a:xfrm>
            <a:off x="304800" y="228600"/>
            <a:ext cx="2438400" cy="2855269"/>
          </a:xfrm>
          <a:prstGeom prst="rect">
            <a:avLst/>
          </a:prstGeom>
        </p:spPr>
      </p:pic>
      <p:sp>
        <p:nvSpPr>
          <p:cNvPr id="7" name="TextBox 6"/>
          <p:cNvSpPr txBox="1"/>
          <p:nvPr/>
        </p:nvSpPr>
        <p:spPr>
          <a:xfrm>
            <a:off x="6400800" y="5029200"/>
            <a:ext cx="1219200" cy="553998"/>
          </a:xfrm>
          <a:prstGeom prst="rect">
            <a:avLst/>
          </a:prstGeom>
          <a:noFill/>
        </p:spPr>
        <p:txBody>
          <a:bodyPr wrap="square" rtlCol="0">
            <a:spAutoFit/>
          </a:bodyPr>
          <a:lstStyle/>
          <a:p>
            <a:r>
              <a:rPr lang="en-US" sz="1000" dirty="0" smtClean="0"/>
              <a:t>Warhol, Andy, “Marilyn Diptych,” 1962.</a:t>
            </a:r>
            <a:endParaRPr lang="en-US" sz="1000" dirty="0"/>
          </a:p>
        </p:txBody>
      </p:sp>
      <p:pic>
        <p:nvPicPr>
          <p:cNvPr id="8" name="Picture 7" descr="cathedral101511.jpg"/>
          <p:cNvPicPr>
            <a:picLocks noChangeAspect="1"/>
          </p:cNvPicPr>
          <p:nvPr/>
        </p:nvPicPr>
        <p:blipFill>
          <a:blip r:embed="rId6" cstate="screen"/>
          <a:stretch>
            <a:fillRect/>
          </a:stretch>
        </p:blipFill>
        <p:spPr>
          <a:xfrm>
            <a:off x="2057400" y="533400"/>
            <a:ext cx="3956973" cy="2667000"/>
          </a:xfrm>
          <a:prstGeom prst="rect">
            <a:avLst/>
          </a:prstGeom>
        </p:spPr>
      </p:pic>
      <p:sp>
        <p:nvSpPr>
          <p:cNvPr id="9" name="TextBox 8"/>
          <p:cNvSpPr txBox="1"/>
          <p:nvPr/>
        </p:nvSpPr>
        <p:spPr>
          <a:xfrm>
            <a:off x="2133600" y="3200400"/>
            <a:ext cx="1828800" cy="400110"/>
          </a:xfrm>
          <a:prstGeom prst="rect">
            <a:avLst/>
          </a:prstGeom>
          <a:noFill/>
        </p:spPr>
        <p:txBody>
          <a:bodyPr wrap="square" rtlCol="0">
            <a:spAutoFit/>
          </a:bodyPr>
          <a:lstStyle/>
          <a:p>
            <a:r>
              <a:rPr lang="en-US" sz="1000" dirty="0" smtClean="0"/>
              <a:t>Cathedral (Guadalajara, Jalisco): Exterior, 1561-1618.</a:t>
            </a:r>
            <a:endParaRPr lang="en-US" sz="1000" dirty="0"/>
          </a:p>
        </p:txBody>
      </p:sp>
      <p:pic>
        <p:nvPicPr>
          <p:cNvPr id="10" name="Picture 9" descr="yalesilkroad2160197.jpg"/>
          <p:cNvPicPr>
            <a:picLocks noChangeAspect="1"/>
          </p:cNvPicPr>
          <p:nvPr/>
        </p:nvPicPr>
        <p:blipFill>
          <a:blip r:embed="rId7" cstate="screen"/>
          <a:stretch>
            <a:fillRect/>
          </a:stretch>
        </p:blipFill>
        <p:spPr>
          <a:xfrm>
            <a:off x="685800" y="3733800"/>
            <a:ext cx="3657600" cy="2743200"/>
          </a:xfrm>
          <a:prstGeom prst="rect">
            <a:avLst/>
          </a:prstGeom>
        </p:spPr>
      </p:pic>
      <p:sp>
        <p:nvSpPr>
          <p:cNvPr id="11" name="TextBox 10"/>
          <p:cNvSpPr txBox="1"/>
          <p:nvPr/>
        </p:nvSpPr>
        <p:spPr>
          <a:xfrm>
            <a:off x="304800" y="6477000"/>
            <a:ext cx="3048000" cy="246221"/>
          </a:xfrm>
          <a:prstGeom prst="rect">
            <a:avLst/>
          </a:prstGeom>
          <a:noFill/>
        </p:spPr>
        <p:txBody>
          <a:bodyPr wrap="square" rtlCol="0">
            <a:spAutoFit/>
          </a:bodyPr>
          <a:lstStyle/>
          <a:p>
            <a:r>
              <a:rPr lang="en-US" sz="1000" dirty="0" smtClean="0"/>
              <a:t>Newman, Abbey, “</a:t>
            </a:r>
            <a:r>
              <a:rPr lang="en-US" sz="1000" dirty="0" err="1" smtClean="0"/>
              <a:t>Erdaoqiao</a:t>
            </a:r>
            <a:r>
              <a:rPr lang="en-US" sz="1000" dirty="0" smtClean="0"/>
              <a:t> Market,” 2009.</a:t>
            </a:r>
            <a:endParaRPr lang="en-US" sz="1000" dirty="0"/>
          </a:p>
        </p:txBody>
      </p:sp>
      <p:pic>
        <p:nvPicPr>
          <p:cNvPr id="12" name="Picture 11" descr="35259.jpg"/>
          <p:cNvPicPr>
            <a:picLocks noChangeAspect="1"/>
          </p:cNvPicPr>
          <p:nvPr/>
        </p:nvPicPr>
        <p:blipFill>
          <a:blip r:embed="rId8" cstate="print"/>
          <a:stretch>
            <a:fillRect/>
          </a:stretch>
        </p:blipFill>
        <p:spPr>
          <a:xfrm>
            <a:off x="7086600" y="304800"/>
            <a:ext cx="1399032" cy="2057400"/>
          </a:xfrm>
          <a:prstGeom prst="rect">
            <a:avLst/>
          </a:prstGeom>
        </p:spPr>
      </p:pic>
      <p:pic>
        <p:nvPicPr>
          <p:cNvPr id="4" name="Picture 3" descr="marilyn4162.jpg"/>
          <p:cNvPicPr>
            <a:picLocks noChangeAspect="1"/>
          </p:cNvPicPr>
          <p:nvPr/>
        </p:nvPicPr>
        <p:blipFill>
          <a:blip r:embed="rId9" cstate="screen"/>
          <a:stretch>
            <a:fillRect/>
          </a:stretch>
        </p:blipFill>
        <p:spPr>
          <a:xfrm>
            <a:off x="4114800" y="2209800"/>
            <a:ext cx="4140088" cy="2819400"/>
          </a:xfrm>
          <a:prstGeom prst="rect">
            <a:avLst/>
          </a:prstGeom>
        </p:spPr>
      </p:pic>
      <p:pic>
        <p:nvPicPr>
          <p:cNvPr id="14" name="Picture 13" descr="52346.jpg"/>
          <p:cNvPicPr>
            <a:picLocks noChangeAspect="1"/>
          </p:cNvPicPr>
          <p:nvPr/>
        </p:nvPicPr>
        <p:blipFill>
          <a:blip r:embed="rId10" cstate="print"/>
          <a:stretch>
            <a:fillRect/>
          </a:stretch>
        </p:blipFill>
        <p:spPr>
          <a:xfrm>
            <a:off x="5029200" y="4724400"/>
            <a:ext cx="1203580" cy="1981200"/>
          </a:xfrm>
          <a:prstGeom prst="rect">
            <a:avLst/>
          </a:prstGeom>
        </p:spPr>
      </p:pic>
      <p:sp>
        <p:nvSpPr>
          <p:cNvPr id="18" name="TextBox 17"/>
          <p:cNvSpPr txBox="1"/>
          <p:nvPr/>
        </p:nvSpPr>
        <p:spPr>
          <a:xfrm>
            <a:off x="6172200" y="609600"/>
            <a:ext cx="990600" cy="400110"/>
          </a:xfrm>
          <a:prstGeom prst="rect">
            <a:avLst/>
          </a:prstGeom>
          <a:noFill/>
        </p:spPr>
        <p:txBody>
          <a:bodyPr wrap="square" rtlCol="0">
            <a:spAutoFit/>
          </a:bodyPr>
          <a:lstStyle/>
          <a:p>
            <a:r>
              <a:rPr lang="en-US" sz="1000" dirty="0" smtClean="0"/>
              <a:t>Foxy Brown, 1974.</a:t>
            </a:r>
            <a:endParaRPr lang="en-US" sz="1000" dirty="0"/>
          </a:p>
        </p:txBody>
      </p:sp>
      <p:sp>
        <p:nvSpPr>
          <p:cNvPr id="19" name="TextBox 18"/>
          <p:cNvSpPr txBox="1"/>
          <p:nvPr/>
        </p:nvSpPr>
        <p:spPr>
          <a:xfrm>
            <a:off x="8153400" y="3810000"/>
            <a:ext cx="990600" cy="707886"/>
          </a:xfrm>
          <a:prstGeom prst="rect">
            <a:avLst/>
          </a:prstGeom>
          <a:noFill/>
        </p:spPr>
        <p:txBody>
          <a:bodyPr wrap="square" rtlCol="0">
            <a:spAutoFit/>
          </a:bodyPr>
          <a:lstStyle/>
          <a:p>
            <a:r>
              <a:rPr lang="en-US" sz="1000" dirty="0" err="1" smtClean="0"/>
              <a:t>Oma</a:t>
            </a:r>
            <a:r>
              <a:rPr lang="en-US" sz="1000" dirty="0" smtClean="0"/>
              <a:t> Oba say Pledge of Allegiance, 1970s-2008</a:t>
            </a:r>
            <a:endParaRPr lang="en-US" sz="1000" dirty="0"/>
          </a:p>
        </p:txBody>
      </p:sp>
      <p:sp>
        <p:nvSpPr>
          <p:cNvPr id="20" name="TextBox 19"/>
          <p:cNvSpPr txBox="1"/>
          <p:nvPr/>
        </p:nvSpPr>
        <p:spPr>
          <a:xfrm>
            <a:off x="6248400" y="6172200"/>
            <a:ext cx="990600" cy="553998"/>
          </a:xfrm>
          <a:prstGeom prst="rect">
            <a:avLst/>
          </a:prstGeom>
          <a:noFill/>
        </p:spPr>
        <p:txBody>
          <a:bodyPr wrap="square" rtlCol="0">
            <a:spAutoFit/>
          </a:bodyPr>
          <a:lstStyle/>
          <a:p>
            <a:r>
              <a:rPr lang="en-US" sz="1000" dirty="0" smtClean="0"/>
              <a:t>Escher, MC, “Belvedere,” 1958.</a:t>
            </a:r>
            <a:endParaRPr lang="en-US" sz="1000"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893549851_ef5121f78b_v.jpg"/>
          <p:cNvPicPr>
            <a:picLocks noChangeAspect="1"/>
          </p:cNvPicPr>
          <p:nvPr/>
        </p:nvPicPr>
        <p:blipFill>
          <a:blip r:embed="rId2" cstate="screen"/>
          <a:stretch>
            <a:fillRect/>
          </a:stretch>
        </p:blipFill>
        <p:spPr>
          <a:xfrm>
            <a:off x="152400" y="533400"/>
            <a:ext cx="4464843" cy="5417060"/>
          </a:xfrm>
          <a:prstGeom prst="rect">
            <a:avLst/>
          </a:prstGeom>
        </p:spPr>
      </p:pic>
      <p:pic>
        <p:nvPicPr>
          <p:cNvPr id="3" name="Picture 2" descr="3799729875_16098fe242_b.jpg"/>
          <p:cNvPicPr>
            <a:picLocks noChangeAspect="1"/>
          </p:cNvPicPr>
          <p:nvPr/>
        </p:nvPicPr>
        <p:blipFill>
          <a:blip r:embed="rId3" cstate="screen"/>
          <a:stretch>
            <a:fillRect/>
          </a:stretch>
        </p:blipFill>
        <p:spPr>
          <a:xfrm>
            <a:off x="4724400" y="533400"/>
            <a:ext cx="4237650" cy="5410200"/>
          </a:xfrm>
          <a:prstGeom prst="rect">
            <a:avLst/>
          </a:prstGeom>
        </p:spPr>
      </p:pic>
      <p:sp>
        <p:nvSpPr>
          <p:cNvPr id="4" name="TextBox 3"/>
          <p:cNvSpPr txBox="1">
            <a:spLocks noChangeArrowheads="1"/>
          </p:cNvSpPr>
          <p:nvPr/>
        </p:nvSpPr>
        <p:spPr bwMode="auto">
          <a:xfrm>
            <a:off x="6565900" y="6399213"/>
            <a:ext cx="2578100" cy="458787"/>
          </a:xfrm>
          <a:prstGeom prst="rect">
            <a:avLst/>
          </a:prstGeom>
          <a:noFill/>
          <a:ln w="9525">
            <a:noFill/>
            <a:miter lim="800000"/>
            <a:headEnd/>
            <a:tailEnd/>
          </a:ln>
        </p:spPr>
        <p:txBody>
          <a:bodyPr>
            <a:spAutoFit/>
          </a:bodyPr>
          <a:lstStyle/>
          <a:p>
            <a:r>
              <a:rPr lang="en-US" sz="800" u="sng" dirty="0"/>
              <a:t>http://www.flickr.com/photos/mrs_logic/3799729875</a:t>
            </a:r>
            <a:endParaRPr lang="en-US" sz="800" dirty="0"/>
          </a:p>
          <a:p>
            <a:r>
              <a:rPr lang="en-US" sz="800" u="sng" dirty="0"/>
              <a:t>http://www.flickr.com/photos/andrec/2893549851/</a:t>
            </a:r>
            <a:endParaRPr lang="en-US" sz="800" dirty="0"/>
          </a:p>
          <a:p>
            <a:endParaRPr lang="en-US" sz="800"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ructurevocab2305078608_d3af9cbf9b_b.jpg"/>
          <p:cNvPicPr>
            <a:picLocks noChangeAspect="1"/>
          </p:cNvPicPr>
          <p:nvPr/>
        </p:nvPicPr>
        <p:blipFill>
          <a:blip r:embed="rId2" cstate="screen"/>
          <a:stretch>
            <a:fillRect/>
          </a:stretch>
        </p:blipFill>
        <p:spPr>
          <a:xfrm>
            <a:off x="17790" y="0"/>
            <a:ext cx="9108420" cy="6858000"/>
          </a:xfrm>
          <a:prstGeom prst="rect">
            <a:avLst/>
          </a:prstGeom>
        </p:spPr>
      </p:pic>
      <p:sp>
        <p:nvSpPr>
          <p:cNvPr id="3" name="TextBox 2"/>
          <p:cNvSpPr txBox="1"/>
          <p:nvPr/>
        </p:nvSpPr>
        <p:spPr>
          <a:xfrm>
            <a:off x="6096000" y="6324600"/>
            <a:ext cx="2895600" cy="246221"/>
          </a:xfrm>
          <a:prstGeom prst="rect">
            <a:avLst/>
          </a:prstGeom>
          <a:noFill/>
        </p:spPr>
        <p:txBody>
          <a:bodyPr wrap="square" rtlCol="0">
            <a:spAutoFit/>
          </a:bodyPr>
          <a:lstStyle/>
          <a:p>
            <a:r>
              <a:rPr lang="en-US" sz="1000" dirty="0" smtClean="0"/>
              <a:t>http://www.flickr.com/photos/ppix/2305078608</a:t>
            </a:r>
            <a:endParaRPr lang="en-US" sz="1000"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228600"/>
            <a:ext cx="5257800" cy="990600"/>
          </a:xfrm>
        </p:spPr>
        <p:txBody>
          <a:bodyPr>
            <a:normAutofit/>
          </a:bodyPr>
          <a:lstStyle/>
          <a:p>
            <a:pPr lvl="0" algn="r"/>
            <a:r>
              <a:rPr lang="en-US" dirty="0" smtClean="0">
                <a:solidFill>
                  <a:schemeClr val="accent4">
                    <a:lumMod val="50000"/>
                  </a:schemeClr>
                </a:solidFill>
                <a:latin typeface="Tahoma" pitchFamily="34" charset="0"/>
                <a:ea typeface="Calibri" pitchFamily="34" charset="0"/>
                <a:cs typeface="Tahoma" pitchFamily="34" charset="0"/>
              </a:rPr>
              <a:t>Visual Resources</a:t>
            </a:r>
            <a:endParaRPr lang="en-US" dirty="0"/>
          </a:p>
        </p:txBody>
      </p:sp>
      <p:sp>
        <p:nvSpPr>
          <p:cNvPr id="3" name="Rectangle 2"/>
          <p:cNvSpPr/>
          <p:nvPr/>
        </p:nvSpPr>
        <p:spPr>
          <a:xfrm>
            <a:off x="0" y="1524000"/>
            <a:ext cx="9144000" cy="5334000"/>
          </a:xfrm>
          <a:prstGeom prst="rect">
            <a:avLst/>
          </a:prstGeom>
          <a:blipFill>
            <a:blip r:embed="rId3" cstate="screen"/>
            <a:tile tx="0" ty="0" sx="100000" sy="100000" flip="none" algn="tl"/>
          </a:blipFill>
        </p:spPr>
        <p:txBody>
          <a:bodyPr wrap="square" anchor="t">
            <a:noAutofit/>
          </a:bodyPr>
          <a:lstStyle/>
          <a:p>
            <a:pPr lvl="0" eaLnBrk="0" fontAlgn="base" hangingPunct="0">
              <a:spcBef>
                <a:spcPct val="0"/>
              </a:spcBef>
              <a:spcAft>
                <a:spcPct val="0"/>
              </a:spcAft>
              <a:buClr>
                <a:schemeClr val="accent1">
                  <a:lumMod val="50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t>
            </a:r>
            <a:endParaRPr lang="en-US" sz="2800" b="1"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2800" dirty="0" smtClean="0">
              <a:solidFill>
                <a:schemeClr val="accent4">
                  <a:lumMod val="50000"/>
                </a:schemeClr>
              </a:solidFill>
              <a:latin typeface="Tahoma" pitchFamily="34" charset="0"/>
              <a:cs typeface="Tahoma" pitchFamily="34" charset="0"/>
            </a:endParaRPr>
          </a:p>
          <a:p>
            <a:pPr marL="274320" lvl="0" algn="ctr" eaLnBrk="0" fontAlgn="base" hangingPunct="0">
              <a:spcBef>
                <a:spcPct val="0"/>
              </a:spcBef>
              <a:spcAft>
                <a:spcPct val="0"/>
              </a:spcAft>
              <a:buClr>
                <a:schemeClr val="accent2">
                  <a:lumMod val="75000"/>
                </a:schemeClr>
              </a:buClr>
              <a:buSzPct val="80000"/>
            </a:pPr>
            <a:r>
              <a:rPr lang="en-US" sz="6600" dirty="0" smtClean="0">
                <a:solidFill>
                  <a:schemeClr val="accent4">
                    <a:lumMod val="50000"/>
                  </a:schemeClr>
                </a:solidFill>
                <a:latin typeface="Tahoma" pitchFamily="34" charset="0"/>
                <a:cs typeface="Tahoma" pitchFamily="34" charset="0"/>
              </a:rPr>
              <a:t>Workflow &amp; Opportunities</a:t>
            </a:r>
          </a:p>
        </p:txBody>
      </p:sp>
      <p:pic>
        <p:nvPicPr>
          <p:cNvPr id="4" name="Picture 3"/>
          <p:cNvPicPr>
            <a:picLocks noChangeAspect="1" noChangeArrowheads="1"/>
          </p:cNvPicPr>
          <p:nvPr/>
        </p:nvPicPr>
        <p:blipFill>
          <a:blip r:embed="rId4" cstate="screen"/>
          <a:srcRect/>
          <a:stretch>
            <a:fillRect/>
          </a:stretch>
        </p:blipFill>
        <p:spPr bwMode="auto">
          <a:xfrm>
            <a:off x="0" y="228600"/>
            <a:ext cx="3124200" cy="6373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
            <a:ext cx="5257800" cy="990600"/>
          </a:xfrm>
        </p:spPr>
        <p:txBody>
          <a:bodyPr>
            <a:normAutofit fontScale="90000"/>
          </a:bodyPr>
          <a:lstStyle/>
          <a:p>
            <a:pPr lvl="0" algn="r"/>
            <a:r>
              <a:rPr lang="en-US" dirty="0" smtClean="0">
                <a:solidFill>
                  <a:schemeClr val="accent4">
                    <a:lumMod val="50000"/>
                  </a:schemeClr>
                </a:solidFill>
                <a:latin typeface="Tahoma" pitchFamily="34" charset="0"/>
                <a:ea typeface="Calibri" pitchFamily="34" charset="0"/>
                <a:cs typeface="Tahoma" pitchFamily="34" charset="0"/>
              </a:rPr>
              <a:t/>
            </a:r>
            <a:br>
              <a:rPr lang="en-US" dirty="0" smtClean="0">
                <a:solidFill>
                  <a:schemeClr val="accent4">
                    <a:lumMod val="50000"/>
                  </a:schemeClr>
                </a:solidFill>
                <a:latin typeface="Tahoma" pitchFamily="34" charset="0"/>
                <a:ea typeface="Calibri" pitchFamily="34" charset="0"/>
                <a:cs typeface="Tahoma" pitchFamily="34" charset="0"/>
              </a:rPr>
            </a:br>
            <a:r>
              <a:rPr lang="en-US" dirty="0" smtClean="0">
                <a:solidFill>
                  <a:schemeClr val="accent4">
                    <a:lumMod val="50000"/>
                  </a:schemeClr>
                </a:solidFill>
                <a:latin typeface="Tahoma" pitchFamily="34" charset="0"/>
                <a:ea typeface="Calibri" pitchFamily="34" charset="0"/>
                <a:cs typeface="Tahoma" pitchFamily="34" charset="0"/>
              </a:rPr>
              <a:t>Visual Resources</a:t>
            </a:r>
            <a:r>
              <a:rPr lang="en-US" dirty="0" smtClean="0">
                <a:solidFill>
                  <a:schemeClr val="accent4">
                    <a:lumMod val="50000"/>
                  </a:schemeClr>
                </a:solidFill>
                <a:latin typeface="Tahoma" pitchFamily="34" charset="0"/>
                <a:cs typeface="Tahoma" pitchFamily="34" charset="0"/>
              </a:rPr>
              <a:t/>
            </a:r>
            <a:br>
              <a:rPr lang="en-US" dirty="0" smtClean="0">
                <a:solidFill>
                  <a:schemeClr val="accent4">
                    <a:lumMod val="50000"/>
                  </a:schemeClr>
                </a:solidFill>
                <a:latin typeface="Tahoma" pitchFamily="34" charset="0"/>
                <a:cs typeface="Tahoma" pitchFamily="34" charset="0"/>
              </a:rPr>
            </a:br>
            <a:endParaRPr lang="en-US" dirty="0"/>
          </a:p>
        </p:txBody>
      </p:sp>
      <p:sp>
        <p:nvSpPr>
          <p:cNvPr id="3" name="Rectangle 2"/>
          <p:cNvSpPr/>
          <p:nvPr/>
        </p:nvSpPr>
        <p:spPr>
          <a:xfrm>
            <a:off x="0" y="1524000"/>
            <a:ext cx="9144000" cy="5334000"/>
          </a:xfrm>
          <a:prstGeom prst="rect">
            <a:avLst/>
          </a:prstGeom>
          <a:blipFill>
            <a:blip r:embed="rId3" cstate="screen"/>
            <a:tile tx="0" ty="0" sx="100000" sy="100000" flip="none" algn="tl"/>
          </a:blipFill>
        </p:spPr>
        <p:txBody>
          <a:bodyPr wrap="square" anchor="t">
            <a:noAutofit/>
          </a:bodyPr>
          <a:lstStyle/>
          <a:p>
            <a:pPr lvl="0" eaLnBrk="0" fontAlgn="base" hangingPunct="0">
              <a:spcBef>
                <a:spcPct val="0"/>
              </a:spcBef>
              <a:spcAft>
                <a:spcPct val="0"/>
              </a:spcAft>
              <a:buClr>
                <a:schemeClr val="accent1">
                  <a:lumMod val="50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t>
            </a:r>
            <a:endParaRPr lang="en-US" sz="2800" dirty="0" smtClean="0">
              <a:solidFill>
                <a:schemeClr val="accent4">
                  <a:lumMod val="50000"/>
                </a:schemeClr>
              </a:solidFill>
              <a:latin typeface="Tahoma"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3200" dirty="0" smtClean="0">
                <a:solidFill>
                  <a:schemeClr val="accent4">
                    <a:lumMod val="50000"/>
                  </a:schemeClr>
                </a:solidFill>
                <a:latin typeface="Tahoma" pitchFamily="34" charset="0"/>
                <a:ea typeface="Calibri" pitchFamily="34" charset="0"/>
                <a:cs typeface="Tahoma" pitchFamily="34" charset="0"/>
              </a:rPr>
              <a:t> Digitize</a:t>
            </a: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32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3200" dirty="0" smtClean="0">
                <a:solidFill>
                  <a:schemeClr val="accent4">
                    <a:lumMod val="50000"/>
                  </a:schemeClr>
                </a:solidFill>
                <a:latin typeface="Tahoma" pitchFamily="34" charset="0"/>
                <a:ea typeface="Calibri" pitchFamily="34" charset="0"/>
                <a:cs typeface="Tahoma" pitchFamily="34" charset="0"/>
              </a:rPr>
              <a:t> Process Images</a:t>
            </a: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32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3200" dirty="0" smtClean="0">
                <a:solidFill>
                  <a:schemeClr val="accent4">
                    <a:lumMod val="50000"/>
                  </a:schemeClr>
                </a:solidFill>
                <a:latin typeface="Tahoma" pitchFamily="34" charset="0"/>
                <a:ea typeface="Calibri" pitchFamily="34" charset="0"/>
                <a:cs typeface="Tahoma" pitchFamily="34" charset="0"/>
              </a:rPr>
              <a:t> Add Metadata</a:t>
            </a: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32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3200" dirty="0" smtClean="0">
                <a:solidFill>
                  <a:schemeClr val="accent4">
                    <a:lumMod val="50000"/>
                  </a:schemeClr>
                </a:solidFill>
                <a:latin typeface="Tahoma" pitchFamily="34" charset="0"/>
                <a:ea typeface="Calibri" pitchFamily="34" charset="0"/>
                <a:cs typeface="Tahoma" pitchFamily="34" charset="0"/>
              </a:rPr>
              <a:t> Publish</a:t>
            </a: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32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3200" dirty="0" smtClean="0">
                <a:solidFill>
                  <a:schemeClr val="accent4">
                    <a:lumMod val="50000"/>
                  </a:schemeClr>
                </a:solidFill>
                <a:latin typeface="Tahoma" pitchFamily="34" charset="0"/>
                <a:ea typeface="Calibri" pitchFamily="34" charset="0"/>
                <a:cs typeface="Tahoma" pitchFamily="34" charset="0"/>
              </a:rPr>
              <a:t> Archive</a:t>
            </a: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3200" dirty="0" smtClean="0">
              <a:solidFill>
                <a:schemeClr val="accent4">
                  <a:lumMod val="50000"/>
                </a:schemeClr>
              </a:solidFill>
              <a:latin typeface="Tahoma" pitchFamily="34" charset="0"/>
              <a:cs typeface="Tahoma" pitchFamily="34" charset="0"/>
            </a:endParaRPr>
          </a:p>
        </p:txBody>
      </p:sp>
      <p:pic>
        <p:nvPicPr>
          <p:cNvPr id="4" name="Picture 3"/>
          <p:cNvPicPr>
            <a:picLocks noChangeAspect="1" noChangeArrowheads="1"/>
          </p:cNvPicPr>
          <p:nvPr/>
        </p:nvPicPr>
        <p:blipFill>
          <a:blip r:embed="rId4" cstate="screen"/>
          <a:srcRect/>
          <a:stretch>
            <a:fillRect/>
          </a:stretch>
        </p:blipFill>
        <p:spPr bwMode="auto">
          <a:xfrm>
            <a:off x="0" y="228600"/>
            <a:ext cx="3124200" cy="637337"/>
          </a:xfrm>
          <a:prstGeom prst="rect">
            <a:avLst/>
          </a:prstGeom>
          <a:noFill/>
          <a:ln w="9525">
            <a:noFill/>
            <a:miter lim="800000"/>
            <a:headEnd/>
            <a:tailEnd/>
          </a:ln>
        </p:spPr>
      </p:pic>
      <p:pic>
        <p:nvPicPr>
          <p:cNvPr id="5" name="Picture 4" descr="3681721600_9ce9b4bb00_b.jpg"/>
          <p:cNvPicPr>
            <a:picLocks noChangeAspect="1"/>
          </p:cNvPicPr>
          <p:nvPr/>
        </p:nvPicPr>
        <p:blipFill>
          <a:blip r:embed="rId5" cstate="screen"/>
          <a:stretch>
            <a:fillRect/>
          </a:stretch>
        </p:blipFill>
        <p:spPr>
          <a:xfrm>
            <a:off x="3810000" y="2209800"/>
            <a:ext cx="4978400" cy="3733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lemaker9-520x520.jpg"/>
          <p:cNvPicPr>
            <a:picLocks noChangeAspect="1"/>
          </p:cNvPicPr>
          <p:nvPr/>
        </p:nvPicPr>
        <p:blipFill>
          <a:blip r:embed="rId3" cstate="screen"/>
          <a:stretch>
            <a:fillRect/>
          </a:stretch>
        </p:blipFill>
        <p:spPr>
          <a:xfrm>
            <a:off x="0" y="0"/>
            <a:ext cx="2438400" cy="2438400"/>
          </a:xfrm>
          <a:prstGeom prst="rect">
            <a:avLst/>
          </a:prstGeom>
        </p:spPr>
      </p:pic>
      <p:pic>
        <p:nvPicPr>
          <p:cNvPr id="3" name="Picture 2" descr="lunainsight.jpg"/>
          <p:cNvPicPr>
            <a:picLocks noChangeAspect="1"/>
          </p:cNvPicPr>
          <p:nvPr/>
        </p:nvPicPr>
        <p:blipFill>
          <a:blip r:embed="rId4" cstate="screen"/>
          <a:stretch>
            <a:fillRect/>
          </a:stretch>
        </p:blipFill>
        <p:spPr>
          <a:xfrm>
            <a:off x="1676400" y="838200"/>
            <a:ext cx="4946885" cy="3016545"/>
          </a:xfrm>
          <a:prstGeom prst="rect">
            <a:avLst/>
          </a:prstGeom>
        </p:spPr>
      </p:pic>
      <p:pic>
        <p:nvPicPr>
          <p:cNvPr id="4" name="Picture 3" descr="portfolio-01.jpg"/>
          <p:cNvPicPr>
            <a:picLocks noChangeAspect="1"/>
          </p:cNvPicPr>
          <p:nvPr/>
        </p:nvPicPr>
        <p:blipFill>
          <a:blip r:embed="rId5" cstate="screen"/>
          <a:stretch>
            <a:fillRect/>
          </a:stretch>
        </p:blipFill>
        <p:spPr>
          <a:xfrm>
            <a:off x="3886200" y="2743200"/>
            <a:ext cx="4953000" cy="385405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228600"/>
            <a:ext cx="5257800" cy="990600"/>
          </a:xfrm>
        </p:spPr>
        <p:txBody>
          <a:bodyPr>
            <a:normAutofit/>
          </a:bodyPr>
          <a:lstStyle/>
          <a:p>
            <a:pPr lvl="0" algn="r"/>
            <a:r>
              <a:rPr lang="en-US" dirty="0" smtClean="0">
                <a:solidFill>
                  <a:schemeClr val="accent4">
                    <a:lumMod val="50000"/>
                  </a:schemeClr>
                </a:solidFill>
                <a:latin typeface="Tahoma" pitchFamily="34" charset="0"/>
                <a:ea typeface="Calibri" pitchFamily="34" charset="0"/>
                <a:cs typeface="Tahoma" pitchFamily="34" charset="0"/>
              </a:rPr>
              <a:t>Visual Resources</a:t>
            </a:r>
            <a:endParaRPr lang="en-US" dirty="0"/>
          </a:p>
        </p:txBody>
      </p:sp>
      <p:sp>
        <p:nvSpPr>
          <p:cNvPr id="3" name="Rectangle 2"/>
          <p:cNvSpPr/>
          <p:nvPr/>
        </p:nvSpPr>
        <p:spPr>
          <a:xfrm>
            <a:off x="0" y="1524000"/>
            <a:ext cx="9144000" cy="5334000"/>
          </a:xfrm>
          <a:prstGeom prst="rect">
            <a:avLst/>
          </a:prstGeom>
          <a:blipFill>
            <a:blip r:embed="rId3" cstate="screen"/>
            <a:tile tx="0" ty="0" sx="100000" sy="100000" flip="none" algn="tl"/>
          </a:blipFill>
        </p:spPr>
        <p:txBody>
          <a:bodyPr wrap="square" anchor="t">
            <a:noAutofit/>
          </a:bodyPr>
          <a:lstStyle/>
          <a:p>
            <a:pPr lvl="0" eaLnBrk="0" fontAlgn="base" hangingPunct="0">
              <a:spcBef>
                <a:spcPct val="0"/>
              </a:spcBef>
              <a:spcAft>
                <a:spcPct val="0"/>
              </a:spcAft>
              <a:buClr>
                <a:schemeClr val="accent1">
                  <a:lumMod val="50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t>
            </a:r>
            <a:endParaRPr lang="en-US" sz="2800" b="1"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2800" dirty="0" smtClean="0">
              <a:solidFill>
                <a:schemeClr val="accent4">
                  <a:lumMod val="50000"/>
                </a:schemeClr>
              </a:solidFill>
              <a:latin typeface="Tahoma" pitchFamily="34" charset="0"/>
              <a:cs typeface="Tahoma" pitchFamily="34" charset="0"/>
            </a:endParaRPr>
          </a:p>
          <a:p>
            <a:pPr marL="274320" lvl="0" algn="ctr" eaLnBrk="0" fontAlgn="base" hangingPunct="0">
              <a:spcBef>
                <a:spcPct val="0"/>
              </a:spcBef>
              <a:spcAft>
                <a:spcPct val="0"/>
              </a:spcAft>
              <a:buClr>
                <a:schemeClr val="accent2">
                  <a:lumMod val="75000"/>
                </a:schemeClr>
              </a:buClr>
              <a:buSzPct val="80000"/>
            </a:pPr>
            <a:r>
              <a:rPr lang="en-US" sz="6600" dirty="0" smtClean="0">
                <a:solidFill>
                  <a:schemeClr val="accent4">
                    <a:lumMod val="50000"/>
                  </a:schemeClr>
                </a:solidFill>
                <a:latin typeface="Tahoma" pitchFamily="34" charset="0"/>
                <a:cs typeface="Tahoma" pitchFamily="34" charset="0"/>
              </a:rPr>
              <a:t>Ladybird as a</a:t>
            </a:r>
          </a:p>
          <a:p>
            <a:pPr marL="274320" lvl="0" algn="ctr" eaLnBrk="0" fontAlgn="base" hangingPunct="0">
              <a:spcBef>
                <a:spcPct val="0"/>
              </a:spcBef>
              <a:spcAft>
                <a:spcPct val="0"/>
              </a:spcAft>
              <a:buClr>
                <a:schemeClr val="accent2">
                  <a:lumMod val="75000"/>
                </a:schemeClr>
              </a:buClr>
              <a:buSzPct val="80000"/>
            </a:pPr>
            <a:r>
              <a:rPr lang="en-US" sz="6600" dirty="0" smtClean="0">
                <a:solidFill>
                  <a:schemeClr val="accent4">
                    <a:lumMod val="50000"/>
                  </a:schemeClr>
                </a:solidFill>
                <a:latin typeface="Tahoma" pitchFamily="34" charset="0"/>
                <a:cs typeface="Tahoma" pitchFamily="34" charset="0"/>
              </a:rPr>
              <a:t>Solution</a:t>
            </a:r>
          </a:p>
        </p:txBody>
      </p:sp>
      <p:pic>
        <p:nvPicPr>
          <p:cNvPr id="4" name="Picture 3"/>
          <p:cNvPicPr>
            <a:picLocks noChangeAspect="1" noChangeArrowheads="1"/>
          </p:cNvPicPr>
          <p:nvPr/>
        </p:nvPicPr>
        <p:blipFill>
          <a:blip r:embed="rId4" cstate="screen"/>
          <a:srcRect/>
          <a:stretch>
            <a:fillRect/>
          </a:stretch>
        </p:blipFill>
        <p:spPr bwMode="auto">
          <a:xfrm>
            <a:off x="0" y="228600"/>
            <a:ext cx="3124200" cy="6373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
            <a:ext cx="5257800" cy="990600"/>
          </a:xfrm>
        </p:spPr>
        <p:txBody>
          <a:bodyPr>
            <a:normAutofit fontScale="90000"/>
          </a:bodyPr>
          <a:lstStyle/>
          <a:p>
            <a:pPr lvl="0" algn="r"/>
            <a:r>
              <a:rPr lang="en-US" dirty="0" smtClean="0">
                <a:solidFill>
                  <a:schemeClr val="accent4">
                    <a:lumMod val="50000"/>
                  </a:schemeClr>
                </a:solidFill>
                <a:latin typeface="Tahoma" pitchFamily="34" charset="0"/>
                <a:ea typeface="Calibri" pitchFamily="34" charset="0"/>
                <a:cs typeface="Tahoma" pitchFamily="34" charset="0"/>
              </a:rPr>
              <a:t/>
            </a:r>
            <a:br>
              <a:rPr lang="en-US" dirty="0" smtClean="0">
                <a:solidFill>
                  <a:schemeClr val="accent4">
                    <a:lumMod val="50000"/>
                  </a:schemeClr>
                </a:solidFill>
                <a:latin typeface="Tahoma" pitchFamily="34" charset="0"/>
                <a:ea typeface="Calibri" pitchFamily="34" charset="0"/>
                <a:cs typeface="Tahoma" pitchFamily="34" charset="0"/>
              </a:rPr>
            </a:br>
            <a:r>
              <a:rPr lang="en-US" dirty="0" smtClean="0">
                <a:solidFill>
                  <a:schemeClr val="accent4">
                    <a:lumMod val="50000"/>
                  </a:schemeClr>
                </a:solidFill>
                <a:latin typeface="Tahoma" pitchFamily="34" charset="0"/>
                <a:ea typeface="Calibri" pitchFamily="34" charset="0"/>
                <a:cs typeface="Tahoma" pitchFamily="34" charset="0"/>
              </a:rPr>
              <a:t>The Problems</a:t>
            </a:r>
            <a:r>
              <a:rPr lang="en-US" dirty="0" smtClean="0">
                <a:solidFill>
                  <a:schemeClr val="accent4">
                    <a:lumMod val="50000"/>
                  </a:schemeClr>
                </a:solidFill>
                <a:latin typeface="Tahoma" pitchFamily="34" charset="0"/>
                <a:cs typeface="Tahoma" pitchFamily="34" charset="0"/>
              </a:rPr>
              <a:t/>
            </a:r>
            <a:br>
              <a:rPr lang="en-US" dirty="0" smtClean="0">
                <a:solidFill>
                  <a:schemeClr val="accent4">
                    <a:lumMod val="50000"/>
                  </a:schemeClr>
                </a:solidFill>
                <a:latin typeface="Tahoma" pitchFamily="34" charset="0"/>
                <a:cs typeface="Tahoma" pitchFamily="34" charset="0"/>
              </a:rPr>
            </a:br>
            <a:endParaRPr lang="en-US" dirty="0"/>
          </a:p>
        </p:txBody>
      </p:sp>
      <p:sp>
        <p:nvSpPr>
          <p:cNvPr id="3" name="Rectangle 2"/>
          <p:cNvSpPr/>
          <p:nvPr/>
        </p:nvSpPr>
        <p:spPr>
          <a:xfrm>
            <a:off x="0" y="1524000"/>
            <a:ext cx="9144000" cy="5334000"/>
          </a:xfrm>
          <a:prstGeom prst="rect">
            <a:avLst/>
          </a:prstGeom>
          <a:blipFill>
            <a:blip r:embed="rId3" cstate="screen"/>
            <a:tile tx="0" ty="0" sx="100000" sy="100000" flip="none" algn="tl"/>
          </a:blipFill>
        </p:spPr>
        <p:txBody>
          <a:bodyPr wrap="square" anchor="t">
            <a:noAutofit/>
          </a:bodyPr>
          <a:lstStyle/>
          <a:p>
            <a:pPr lvl="0" eaLnBrk="0" fontAlgn="base" hangingPunct="0">
              <a:spcBef>
                <a:spcPct val="0"/>
              </a:spcBef>
              <a:spcAft>
                <a:spcPct val="0"/>
              </a:spcAft>
              <a:buClr>
                <a:schemeClr val="accent1">
                  <a:lumMod val="50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t>
            </a:r>
            <a:endParaRPr lang="en-US" sz="2800" dirty="0" smtClean="0">
              <a:solidFill>
                <a:schemeClr val="accent4">
                  <a:lumMod val="50000"/>
                </a:schemeClr>
              </a:solidFill>
              <a:latin typeface="Tahoma"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3200" dirty="0" smtClean="0">
                <a:solidFill>
                  <a:schemeClr val="accent4">
                    <a:lumMod val="50000"/>
                  </a:schemeClr>
                </a:solidFill>
                <a:latin typeface="Tahoma" pitchFamily="34" charset="0"/>
                <a:ea typeface="Calibri" pitchFamily="34" charset="0"/>
                <a:cs typeface="Tahoma" pitchFamily="34" charset="0"/>
              </a:rPr>
              <a:t> Lack of:</a:t>
            </a:r>
          </a:p>
          <a:p>
            <a:pPr marL="731520" lvl="1" eaLnBrk="0" fontAlgn="base" hangingPunct="0">
              <a:spcBef>
                <a:spcPct val="0"/>
              </a:spcBef>
              <a:spcAft>
                <a:spcPct val="0"/>
              </a:spcAft>
              <a:buClr>
                <a:schemeClr val="accent2">
                  <a:lumMod val="75000"/>
                </a:schemeClr>
              </a:buClr>
              <a:buSzPct val="80000"/>
              <a:buFont typeface="Wingdings" pitchFamily="2" charset="2"/>
              <a:buChar char="q"/>
            </a:pPr>
            <a:r>
              <a:rPr lang="en-US" sz="3200" dirty="0" smtClean="0">
                <a:solidFill>
                  <a:schemeClr val="accent4">
                    <a:lumMod val="50000"/>
                  </a:schemeClr>
                </a:solidFill>
                <a:latin typeface="Tahoma" pitchFamily="34" charset="0"/>
                <a:ea typeface="Calibri" pitchFamily="34" charset="0"/>
                <a:cs typeface="Tahoma" pitchFamily="34" charset="0"/>
              </a:rPr>
              <a:t> standard cataloging tools</a:t>
            </a:r>
          </a:p>
          <a:p>
            <a:pPr marL="731520" lvl="1" eaLnBrk="0" fontAlgn="base" hangingPunct="0">
              <a:spcBef>
                <a:spcPct val="0"/>
              </a:spcBef>
              <a:spcAft>
                <a:spcPct val="0"/>
              </a:spcAft>
              <a:buClr>
                <a:schemeClr val="accent2">
                  <a:lumMod val="75000"/>
                </a:schemeClr>
              </a:buClr>
              <a:buSzPct val="80000"/>
              <a:buFont typeface="Wingdings" pitchFamily="2" charset="2"/>
              <a:buChar char="q"/>
            </a:pPr>
            <a:r>
              <a:rPr lang="en-US" sz="3200" dirty="0" smtClean="0">
                <a:solidFill>
                  <a:schemeClr val="accent4">
                    <a:lumMod val="50000"/>
                  </a:schemeClr>
                </a:solidFill>
                <a:latin typeface="Tahoma" pitchFamily="34" charset="0"/>
                <a:ea typeface="Calibri" pitchFamily="34" charset="0"/>
                <a:cs typeface="Tahoma" pitchFamily="34" charset="0"/>
              </a:rPr>
              <a:t> cataloging standards</a:t>
            </a:r>
          </a:p>
          <a:p>
            <a:pPr marL="731520" lvl="1" eaLnBrk="0" fontAlgn="base" hangingPunct="0">
              <a:spcBef>
                <a:spcPct val="0"/>
              </a:spcBef>
              <a:spcAft>
                <a:spcPct val="0"/>
              </a:spcAft>
              <a:buClr>
                <a:schemeClr val="accent2">
                  <a:lumMod val="75000"/>
                </a:schemeClr>
              </a:buClr>
              <a:buSzPct val="80000"/>
              <a:buFont typeface="Wingdings" pitchFamily="2" charset="2"/>
              <a:buChar char="q"/>
            </a:pPr>
            <a:r>
              <a:rPr lang="en-US" sz="3200" dirty="0" smtClean="0">
                <a:solidFill>
                  <a:schemeClr val="accent4">
                    <a:lumMod val="50000"/>
                  </a:schemeClr>
                </a:solidFill>
                <a:latin typeface="Tahoma" pitchFamily="34" charset="0"/>
                <a:ea typeface="Calibri" pitchFamily="34" charset="0"/>
                <a:cs typeface="Tahoma" pitchFamily="34" charset="0"/>
              </a:rPr>
              <a:t> common workflows</a:t>
            </a:r>
          </a:p>
          <a:p>
            <a:pPr marL="731520" lvl="1" eaLnBrk="0" fontAlgn="base" hangingPunct="0">
              <a:spcBef>
                <a:spcPct val="0"/>
              </a:spcBef>
              <a:spcAft>
                <a:spcPct val="0"/>
              </a:spcAft>
              <a:buClr>
                <a:schemeClr val="accent2">
                  <a:lumMod val="75000"/>
                </a:schemeClr>
              </a:buClr>
              <a:buSzPct val="80000"/>
              <a:buFont typeface="Wingdings" pitchFamily="2" charset="2"/>
              <a:buChar char="q"/>
            </a:pPr>
            <a:r>
              <a:rPr lang="en-US" sz="3200" dirty="0" smtClean="0">
                <a:solidFill>
                  <a:schemeClr val="accent4">
                    <a:lumMod val="50000"/>
                  </a:schemeClr>
                </a:solidFill>
                <a:latin typeface="Tahoma" pitchFamily="34" charset="0"/>
                <a:ea typeface="Calibri" pitchFamily="34" charset="0"/>
                <a:cs typeface="Tahoma" pitchFamily="34" charset="0"/>
              </a:rPr>
              <a:t> common best practices</a:t>
            </a:r>
          </a:p>
          <a:p>
            <a:pPr marL="731520" lvl="1" eaLnBrk="0" fontAlgn="base" hangingPunct="0">
              <a:spcBef>
                <a:spcPct val="0"/>
              </a:spcBef>
              <a:spcAft>
                <a:spcPct val="0"/>
              </a:spcAft>
              <a:buClr>
                <a:schemeClr val="accent2">
                  <a:lumMod val="75000"/>
                </a:schemeClr>
              </a:buClr>
              <a:buSzPct val="80000"/>
              <a:buFont typeface="Wingdings" pitchFamily="2" charset="2"/>
              <a:buChar char="q"/>
            </a:pPr>
            <a:r>
              <a:rPr lang="en-US" sz="3200" dirty="0" smtClean="0">
                <a:solidFill>
                  <a:schemeClr val="accent4">
                    <a:lumMod val="50000"/>
                  </a:schemeClr>
                </a:solidFill>
                <a:latin typeface="Tahoma" pitchFamily="34" charset="0"/>
                <a:ea typeface="Calibri" pitchFamily="34" charset="0"/>
                <a:cs typeface="Tahoma" pitchFamily="34" charset="0"/>
              </a:rPr>
              <a:t> IT support for some collections</a:t>
            </a: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3200" dirty="0" smtClean="0">
              <a:solidFill>
                <a:schemeClr val="accent4">
                  <a:lumMod val="50000"/>
                </a:schemeClr>
              </a:solidFill>
              <a:latin typeface="Tahoma" pitchFamily="34" charset="0"/>
              <a:ea typeface="Calibri" pitchFamily="34" charset="0"/>
              <a:cs typeface="Tahoma" pitchFamily="34" charset="0"/>
            </a:endParaRPr>
          </a:p>
        </p:txBody>
      </p:sp>
      <p:pic>
        <p:nvPicPr>
          <p:cNvPr id="4" name="Picture 3"/>
          <p:cNvPicPr>
            <a:picLocks noChangeAspect="1" noChangeArrowheads="1"/>
          </p:cNvPicPr>
          <p:nvPr/>
        </p:nvPicPr>
        <p:blipFill>
          <a:blip r:embed="rId4" cstate="screen"/>
          <a:srcRect/>
          <a:stretch>
            <a:fillRect/>
          </a:stretch>
        </p:blipFill>
        <p:spPr bwMode="auto">
          <a:xfrm>
            <a:off x="0" y="228600"/>
            <a:ext cx="3124200" cy="6373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
            <a:ext cx="5257800" cy="990600"/>
          </a:xfrm>
        </p:spPr>
        <p:txBody>
          <a:bodyPr>
            <a:normAutofit fontScale="90000"/>
          </a:bodyPr>
          <a:lstStyle/>
          <a:p>
            <a:pPr lvl="0" algn="r"/>
            <a:r>
              <a:rPr lang="en-US" dirty="0" smtClean="0">
                <a:solidFill>
                  <a:schemeClr val="accent4">
                    <a:lumMod val="50000"/>
                  </a:schemeClr>
                </a:solidFill>
                <a:latin typeface="Tahoma" pitchFamily="34" charset="0"/>
                <a:ea typeface="Calibri" pitchFamily="34" charset="0"/>
                <a:cs typeface="Tahoma" pitchFamily="34" charset="0"/>
              </a:rPr>
              <a:t/>
            </a:r>
            <a:br>
              <a:rPr lang="en-US" dirty="0" smtClean="0">
                <a:solidFill>
                  <a:schemeClr val="accent4">
                    <a:lumMod val="50000"/>
                  </a:schemeClr>
                </a:solidFill>
                <a:latin typeface="Tahoma" pitchFamily="34" charset="0"/>
                <a:ea typeface="Calibri" pitchFamily="34" charset="0"/>
                <a:cs typeface="Tahoma" pitchFamily="34" charset="0"/>
              </a:rPr>
            </a:br>
            <a:r>
              <a:rPr lang="en-US" dirty="0" smtClean="0">
                <a:solidFill>
                  <a:schemeClr val="accent4">
                    <a:lumMod val="50000"/>
                  </a:schemeClr>
                </a:solidFill>
                <a:latin typeface="Tahoma" pitchFamily="34" charset="0"/>
                <a:ea typeface="Calibri" pitchFamily="34" charset="0"/>
                <a:cs typeface="Tahoma" pitchFamily="34" charset="0"/>
              </a:rPr>
              <a:t>Visual Resources</a:t>
            </a:r>
            <a:r>
              <a:rPr lang="en-US" dirty="0" smtClean="0">
                <a:solidFill>
                  <a:schemeClr val="accent4">
                    <a:lumMod val="50000"/>
                  </a:schemeClr>
                </a:solidFill>
                <a:latin typeface="Tahoma" pitchFamily="34" charset="0"/>
                <a:cs typeface="Tahoma" pitchFamily="34" charset="0"/>
              </a:rPr>
              <a:t/>
            </a:r>
            <a:br>
              <a:rPr lang="en-US" dirty="0" smtClean="0">
                <a:solidFill>
                  <a:schemeClr val="accent4">
                    <a:lumMod val="50000"/>
                  </a:schemeClr>
                </a:solidFill>
                <a:latin typeface="Tahoma" pitchFamily="34" charset="0"/>
                <a:cs typeface="Tahoma" pitchFamily="34" charset="0"/>
              </a:rPr>
            </a:br>
            <a:endParaRPr lang="en-US" dirty="0"/>
          </a:p>
        </p:txBody>
      </p:sp>
      <p:sp>
        <p:nvSpPr>
          <p:cNvPr id="3" name="Rectangle 2"/>
          <p:cNvSpPr/>
          <p:nvPr/>
        </p:nvSpPr>
        <p:spPr>
          <a:xfrm>
            <a:off x="0" y="1524000"/>
            <a:ext cx="9144000" cy="5334000"/>
          </a:xfrm>
          <a:prstGeom prst="rect">
            <a:avLst/>
          </a:prstGeom>
          <a:blipFill>
            <a:blip r:embed="rId3" cstate="screen"/>
            <a:tile tx="0" ty="0" sx="100000" sy="100000" flip="none" algn="tl"/>
          </a:blipFill>
        </p:spPr>
        <p:txBody>
          <a:bodyPr wrap="square" anchor="t">
            <a:noAutofit/>
          </a:bodyPr>
          <a:lstStyle/>
          <a:p>
            <a:pPr lvl="0" eaLnBrk="0" fontAlgn="base" hangingPunct="0">
              <a:spcBef>
                <a:spcPct val="0"/>
              </a:spcBef>
              <a:spcAft>
                <a:spcPct val="0"/>
              </a:spcAft>
              <a:buClr>
                <a:schemeClr val="accent1">
                  <a:lumMod val="50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t>
            </a:r>
            <a:endParaRPr lang="en-US" sz="2800" dirty="0" smtClean="0">
              <a:solidFill>
                <a:schemeClr val="accent4">
                  <a:lumMod val="50000"/>
                </a:schemeClr>
              </a:solidFill>
              <a:latin typeface="Tahoma"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3200" dirty="0" smtClean="0">
                <a:solidFill>
                  <a:schemeClr val="accent4">
                    <a:lumMod val="50000"/>
                  </a:schemeClr>
                </a:solidFill>
                <a:latin typeface="Tahoma" pitchFamily="34" charset="0"/>
                <a:ea typeface="Calibri" pitchFamily="34" charset="0"/>
                <a:cs typeface="Tahoma" pitchFamily="34" charset="0"/>
              </a:rPr>
              <a:t> One stop shop: process, metadata, publish and archive in one interface</a:t>
            </a: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32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3200" dirty="0" smtClean="0">
                <a:solidFill>
                  <a:schemeClr val="accent4">
                    <a:lumMod val="50000"/>
                  </a:schemeClr>
                </a:solidFill>
                <a:latin typeface="Tahoma" pitchFamily="34" charset="0"/>
                <a:ea typeface="Calibri" pitchFamily="34" charset="0"/>
                <a:cs typeface="Tahoma" pitchFamily="34" charset="0"/>
              </a:rPr>
              <a:t> Metadata editor with shared authority control</a:t>
            </a: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32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3200" dirty="0" smtClean="0">
                <a:solidFill>
                  <a:schemeClr val="accent4">
                    <a:lumMod val="50000"/>
                  </a:schemeClr>
                </a:solidFill>
                <a:latin typeface="Tahoma" pitchFamily="34" charset="0"/>
                <a:ea typeface="Calibri" pitchFamily="34" charset="0"/>
                <a:cs typeface="Tahoma" pitchFamily="34" charset="0"/>
              </a:rPr>
              <a:t> Granular permissions</a:t>
            </a: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32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3200" dirty="0" smtClean="0">
                <a:solidFill>
                  <a:schemeClr val="accent4">
                    <a:lumMod val="50000"/>
                  </a:schemeClr>
                </a:solidFill>
                <a:latin typeface="Tahoma" pitchFamily="34" charset="0"/>
                <a:ea typeface="Calibri" pitchFamily="34" charset="0"/>
                <a:cs typeface="Tahoma" pitchFamily="34" charset="0"/>
              </a:rPr>
              <a:t> Publish and archive in hands of staff</a:t>
            </a:r>
          </a:p>
          <a:p>
            <a:pPr marL="274320" lvl="0" eaLnBrk="0" fontAlgn="base" hangingPunct="0">
              <a:spcBef>
                <a:spcPct val="0"/>
              </a:spcBef>
              <a:spcAft>
                <a:spcPct val="0"/>
              </a:spcAft>
              <a:buClr>
                <a:schemeClr val="accent2">
                  <a:lumMod val="75000"/>
                </a:schemeClr>
              </a:buClr>
              <a:buSzPct val="80000"/>
            </a:pPr>
            <a:endParaRPr lang="en-US" sz="32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32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32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pPr>
            <a:endParaRPr lang="en-US" sz="3200" dirty="0" smtClean="0">
              <a:solidFill>
                <a:schemeClr val="accent4">
                  <a:lumMod val="50000"/>
                </a:schemeClr>
              </a:solidFill>
              <a:latin typeface="Tahoma" pitchFamily="34" charset="0"/>
              <a:cs typeface="Tahoma" pitchFamily="34" charset="0"/>
            </a:endParaRPr>
          </a:p>
        </p:txBody>
      </p:sp>
      <p:pic>
        <p:nvPicPr>
          <p:cNvPr id="4" name="Picture 3"/>
          <p:cNvPicPr>
            <a:picLocks noChangeAspect="1" noChangeArrowheads="1"/>
          </p:cNvPicPr>
          <p:nvPr/>
        </p:nvPicPr>
        <p:blipFill>
          <a:blip r:embed="rId4" cstate="screen"/>
          <a:srcRect/>
          <a:stretch>
            <a:fillRect/>
          </a:stretch>
        </p:blipFill>
        <p:spPr bwMode="auto">
          <a:xfrm>
            <a:off x="0" y="228600"/>
            <a:ext cx="3124200" cy="6373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228600"/>
            <a:ext cx="5257800" cy="990600"/>
          </a:xfrm>
        </p:spPr>
        <p:txBody>
          <a:bodyPr>
            <a:normAutofit/>
          </a:bodyPr>
          <a:lstStyle/>
          <a:p>
            <a:pPr lvl="0" algn="r"/>
            <a:r>
              <a:rPr lang="en-US" dirty="0" smtClean="0">
                <a:solidFill>
                  <a:schemeClr val="accent4">
                    <a:lumMod val="50000"/>
                  </a:schemeClr>
                </a:solidFill>
                <a:latin typeface="Tahoma" pitchFamily="34" charset="0"/>
                <a:ea typeface="Calibri" pitchFamily="34" charset="0"/>
                <a:cs typeface="Tahoma" pitchFamily="34" charset="0"/>
              </a:rPr>
              <a:t>Visual Resources</a:t>
            </a:r>
            <a:endParaRPr lang="en-US" dirty="0"/>
          </a:p>
        </p:txBody>
      </p:sp>
      <p:sp>
        <p:nvSpPr>
          <p:cNvPr id="3" name="Rectangle 2"/>
          <p:cNvSpPr/>
          <p:nvPr/>
        </p:nvSpPr>
        <p:spPr>
          <a:xfrm>
            <a:off x="0" y="1524000"/>
            <a:ext cx="9144000" cy="5334000"/>
          </a:xfrm>
          <a:prstGeom prst="rect">
            <a:avLst/>
          </a:prstGeom>
          <a:blipFill>
            <a:blip r:embed="rId3" cstate="screen"/>
            <a:tile tx="0" ty="0" sx="100000" sy="100000" flip="none" algn="tl"/>
          </a:blipFill>
        </p:spPr>
        <p:txBody>
          <a:bodyPr wrap="square" anchor="t">
            <a:noAutofit/>
          </a:bodyPr>
          <a:lstStyle/>
          <a:p>
            <a:pPr lvl="0" eaLnBrk="0" fontAlgn="base" hangingPunct="0">
              <a:spcBef>
                <a:spcPct val="0"/>
              </a:spcBef>
              <a:spcAft>
                <a:spcPct val="0"/>
              </a:spcAft>
              <a:buClr>
                <a:schemeClr val="accent1">
                  <a:lumMod val="50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t>
            </a:r>
            <a:endParaRPr lang="en-US" sz="2800" b="1"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2800" dirty="0" smtClean="0">
              <a:solidFill>
                <a:schemeClr val="accent4">
                  <a:lumMod val="50000"/>
                </a:schemeClr>
              </a:solidFill>
              <a:latin typeface="Tahoma" pitchFamily="34" charset="0"/>
              <a:cs typeface="Tahoma" pitchFamily="34" charset="0"/>
            </a:endParaRPr>
          </a:p>
          <a:p>
            <a:pPr marL="274320" lvl="0" algn="ctr" eaLnBrk="0" fontAlgn="base" hangingPunct="0">
              <a:spcBef>
                <a:spcPct val="0"/>
              </a:spcBef>
              <a:spcAft>
                <a:spcPct val="0"/>
              </a:spcAft>
              <a:buClr>
                <a:schemeClr val="accent2">
                  <a:lumMod val="75000"/>
                </a:schemeClr>
              </a:buClr>
              <a:buSzPct val="80000"/>
            </a:pPr>
            <a:endParaRPr lang="en-US" sz="6600" dirty="0" smtClean="0">
              <a:solidFill>
                <a:schemeClr val="accent4">
                  <a:lumMod val="50000"/>
                </a:schemeClr>
              </a:solidFill>
              <a:latin typeface="Tahoma" pitchFamily="34" charset="0"/>
              <a:cs typeface="Tahoma" pitchFamily="34" charset="0"/>
            </a:endParaRPr>
          </a:p>
          <a:p>
            <a:pPr marL="274320" lvl="0" algn="ctr" eaLnBrk="0" fontAlgn="base" hangingPunct="0">
              <a:spcBef>
                <a:spcPct val="0"/>
              </a:spcBef>
              <a:spcAft>
                <a:spcPct val="0"/>
              </a:spcAft>
              <a:buClr>
                <a:schemeClr val="accent2">
                  <a:lumMod val="75000"/>
                </a:schemeClr>
              </a:buClr>
              <a:buSzPct val="80000"/>
            </a:pPr>
            <a:r>
              <a:rPr lang="en-US" sz="6600" dirty="0" smtClean="0">
                <a:solidFill>
                  <a:schemeClr val="accent4">
                    <a:lumMod val="50000"/>
                  </a:schemeClr>
                </a:solidFill>
                <a:latin typeface="Tahoma" pitchFamily="34" charset="0"/>
                <a:cs typeface="Tahoma" pitchFamily="34" charset="0"/>
              </a:rPr>
              <a:t>One-at-a-Time</a:t>
            </a:r>
          </a:p>
        </p:txBody>
      </p:sp>
      <p:pic>
        <p:nvPicPr>
          <p:cNvPr id="4" name="Picture 3"/>
          <p:cNvPicPr>
            <a:picLocks noChangeAspect="1" noChangeArrowheads="1"/>
          </p:cNvPicPr>
          <p:nvPr/>
        </p:nvPicPr>
        <p:blipFill>
          <a:blip r:embed="rId4" cstate="screen"/>
          <a:srcRect/>
          <a:stretch>
            <a:fillRect/>
          </a:stretch>
        </p:blipFill>
        <p:spPr bwMode="auto">
          <a:xfrm>
            <a:off x="0" y="228600"/>
            <a:ext cx="3124200" cy="6373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shboard.Dashboard.jpg"/>
          <p:cNvPicPr>
            <a:picLocks noChangeAspect="1"/>
          </p:cNvPicPr>
          <p:nvPr/>
        </p:nvPicPr>
        <p:blipFill>
          <a:blip r:embed="rId3" cstate="screen"/>
          <a:stretch>
            <a:fillRect/>
          </a:stretch>
        </p:blipFill>
        <p:spPr>
          <a:xfrm>
            <a:off x="264378" y="0"/>
            <a:ext cx="8676968"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shboard.JobList.jpg"/>
          <p:cNvPicPr>
            <a:picLocks noChangeAspect="1"/>
          </p:cNvPicPr>
          <p:nvPr/>
        </p:nvPicPr>
        <p:blipFill>
          <a:blip r:embed="rId2" cstate="screen"/>
          <a:stretch>
            <a:fillRect/>
          </a:stretch>
        </p:blipFill>
        <p:spPr>
          <a:xfrm>
            <a:off x="-57355" y="0"/>
            <a:ext cx="9201355"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tchnotitles.jpg"/>
          <p:cNvPicPr>
            <a:picLocks noChangeAspect="1"/>
          </p:cNvPicPr>
          <p:nvPr/>
        </p:nvPicPr>
        <p:blipFill>
          <a:blip r:embed="rId2" cstate="screen"/>
          <a:stretch>
            <a:fillRect/>
          </a:stretch>
        </p:blipFill>
        <p:spPr>
          <a:xfrm>
            <a:off x="0" y="68047"/>
            <a:ext cx="9144000" cy="672190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tadataform.jpg"/>
          <p:cNvPicPr>
            <a:picLocks noChangeAspect="1"/>
          </p:cNvPicPr>
          <p:nvPr/>
        </p:nvPicPr>
        <p:blipFill>
          <a:blip r:embed="rId2" cstate="print"/>
          <a:stretch>
            <a:fillRect/>
          </a:stretch>
        </p:blipFill>
        <p:spPr>
          <a:xfrm>
            <a:off x="361861" y="0"/>
            <a:ext cx="8420278"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tadataformcontrolled01.jpg"/>
          <p:cNvPicPr>
            <a:picLocks noChangeAspect="1"/>
          </p:cNvPicPr>
          <p:nvPr/>
        </p:nvPicPr>
        <p:blipFill>
          <a:blip r:embed="rId2" cstate="print"/>
          <a:stretch>
            <a:fillRect/>
          </a:stretch>
        </p:blipFill>
        <p:spPr>
          <a:xfrm>
            <a:off x="304980" y="0"/>
            <a:ext cx="853404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tadataformcontrolled02.jpg"/>
          <p:cNvPicPr>
            <a:picLocks noChangeAspect="1"/>
          </p:cNvPicPr>
          <p:nvPr/>
        </p:nvPicPr>
        <p:blipFill>
          <a:blip r:embed="rId3" cstate="print"/>
          <a:stretch>
            <a:fillRect/>
          </a:stretch>
        </p:blipFill>
        <p:spPr>
          <a:xfrm>
            <a:off x="342095" y="0"/>
            <a:ext cx="845981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tadataform02.jpg"/>
          <p:cNvPicPr>
            <a:picLocks noChangeAspect="1"/>
          </p:cNvPicPr>
          <p:nvPr/>
        </p:nvPicPr>
        <p:blipFill>
          <a:blip r:embed="rId3" cstate="print"/>
          <a:stretch>
            <a:fillRect/>
          </a:stretch>
        </p:blipFill>
        <p:spPr>
          <a:xfrm>
            <a:off x="201546" y="0"/>
            <a:ext cx="8740907"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verviewmetadata.jpg"/>
          <p:cNvPicPr>
            <a:picLocks noChangeAspect="1"/>
          </p:cNvPicPr>
          <p:nvPr/>
        </p:nvPicPr>
        <p:blipFill>
          <a:blip r:embed="rId3" cstate="print"/>
          <a:stretch>
            <a:fillRect/>
          </a:stretch>
        </p:blipFill>
        <p:spPr>
          <a:xfrm>
            <a:off x="43132" y="0"/>
            <a:ext cx="9057736"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
            <a:ext cx="5257800" cy="990600"/>
          </a:xfrm>
        </p:spPr>
        <p:txBody>
          <a:bodyPr>
            <a:normAutofit fontScale="90000"/>
          </a:bodyPr>
          <a:lstStyle/>
          <a:p>
            <a:pPr lvl="0" algn="r"/>
            <a:r>
              <a:rPr lang="en-US" dirty="0" smtClean="0">
                <a:solidFill>
                  <a:schemeClr val="accent4">
                    <a:lumMod val="50000"/>
                  </a:schemeClr>
                </a:solidFill>
                <a:latin typeface="Tahoma" pitchFamily="34" charset="0"/>
                <a:ea typeface="Calibri" pitchFamily="34" charset="0"/>
                <a:cs typeface="Tahoma" pitchFamily="34" charset="0"/>
              </a:rPr>
              <a:t/>
            </a:r>
            <a:br>
              <a:rPr lang="en-US" dirty="0" smtClean="0">
                <a:solidFill>
                  <a:schemeClr val="accent4">
                    <a:lumMod val="50000"/>
                  </a:schemeClr>
                </a:solidFill>
                <a:latin typeface="Tahoma" pitchFamily="34" charset="0"/>
                <a:ea typeface="Calibri" pitchFamily="34" charset="0"/>
                <a:cs typeface="Tahoma" pitchFamily="34" charset="0"/>
              </a:rPr>
            </a:br>
            <a:r>
              <a:rPr lang="en-US" dirty="0" smtClean="0">
                <a:solidFill>
                  <a:schemeClr val="accent4">
                    <a:lumMod val="50000"/>
                  </a:schemeClr>
                </a:solidFill>
                <a:latin typeface="Tahoma" pitchFamily="34" charset="0"/>
                <a:ea typeface="Calibri" pitchFamily="34" charset="0"/>
                <a:cs typeface="Tahoma" pitchFamily="34" charset="0"/>
              </a:rPr>
              <a:t>Cataloging Tools</a:t>
            </a:r>
            <a:r>
              <a:rPr lang="en-US" dirty="0" smtClean="0">
                <a:solidFill>
                  <a:schemeClr val="accent4">
                    <a:lumMod val="50000"/>
                  </a:schemeClr>
                </a:solidFill>
                <a:latin typeface="Tahoma" pitchFamily="34" charset="0"/>
                <a:cs typeface="Tahoma" pitchFamily="34" charset="0"/>
              </a:rPr>
              <a:t/>
            </a:r>
            <a:br>
              <a:rPr lang="en-US" dirty="0" smtClean="0">
                <a:solidFill>
                  <a:schemeClr val="accent4">
                    <a:lumMod val="50000"/>
                  </a:schemeClr>
                </a:solidFill>
                <a:latin typeface="Tahoma" pitchFamily="34" charset="0"/>
                <a:cs typeface="Tahoma" pitchFamily="34" charset="0"/>
              </a:rPr>
            </a:br>
            <a:endParaRPr lang="en-US" dirty="0"/>
          </a:p>
        </p:txBody>
      </p:sp>
      <p:sp>
        <p:nvSpPr>
          <p:cNvPr id="3" name="Rectangle 2"/>
          <p:cNvSpPr/>
          <p:nvPr/>
        </p:nvSpPr>
        <p:spPr>
          <a:xfrm>
            <a:off x="0" y="1524000"/>
            <a:ext cx="9144000" cy="5334000"/>
          </a:xfrm>
          <a:prstGeom prst="rect">
            <a:avLst/>
          </a:prstGeom>
          <a:blipFill>
            <a:blip r:embed="rId3" cstate="screen"/>
            <a:tile tx="0" ty="0" sx="100000" sy="100000" flip="none" algn="tl"/>
          </a:blipFill>
        </p:spPr>
        <p:txBody>
          <a:bodyPr wrap="square" anchor="t">
            <a:noAutofit/>
          </a:bodyPr>
          <a:lstStyle/>
          <a:p>
            <a:pPr lvl="0" eaLnBrk="0" fontAlgn="base" hangingPunct="0">
              <a:spcBef>
                <a:spcPct val="0"/>
              </a:spcBef>
              <a:spcAft>
                <a:spcPct val="0"/>
              </a:spcAft>
              <a:buClr>
                <a:schemeClr val="accent1">
                  <a:lumMod val="50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t>
            </a:r>
            <a:endParaRPr lang="en-US" sz="2800" dirty="0" smtClean="0">
              <a:solidFill>
                <a:schemeClr val="accent4">
                  <a:lumMod val="50000"/>
                </a:schemeClr>
              </a:solidFill>
              <a:latin typeface="Tahoma"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3200" dirty="0" smtClean="0">
                <a:solidFill>
                  <a:schemeClr val="accent4">
                    <a:lumMod val="50000"/>
                  </a:schemeClr>
                </a:solidFill>
                <a:latin typeface="Tahoma" pitchFamily="34" charset="0"/>
                <a:ea typeface="Calibri" pitchFamily="34" charset="0"/>
                <a:cs typeface="Tahoma" pitchFamily="34" charset="0"/>
              </a:rPr>
              <a:t> Extensis Portfolio</a:t>
            </a: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3200" dirty="0" smtClean="0">
                <a:solidFill>
                  <a:schemeClr val="accent4">
                    <a:lumMod val="50000"/>
                  </a:schemeClr>
                </a:solidFill>
                <a:latin typeface="Tahoma" pitchFamily="34" charset="0"/>
                <a:ea typeface="Calibri" pitchFamily="34" charset="0"/>
                <a:cs typeface="Tahoma" pitchFamily="34" charset="0"/>
              </a:rPr>
              <a:t> DB Text</a:t>
            </a: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3200" dirty="0">
                <a:solidFill>
                  <a:schemeClr val="accent4">
                    <a:lumMod val="50000"/>
                  </a:schemeClr>
                </a:solidFill>
                <a:latin typeface="Tahoma" pitchFamily="34" charset="0"/>
                <a:ea typeface="Calibri" pitchFamily="34" charset="0"/>
                <a:cs typeface="Tahoma" pitchFamily="34" charset="0"/>
              </a:rPr>
              <a:t> </a:t>
            </a:r>
            <a:r>
              <a:rPr lang="en-US" sz="3200" dirty="0" smtClean="0">
                <a:solidFill>
                  <a:schemeClr val="accent4">
                    <a:lumMod val="50000"/>
                  </a:schemeClr>
                </a:solidFill>
                <a:latin typeface="Tahoma" pitchFamily="34" charset="0"/>
                <a:ea typeface="Calibri" pitchFamily="34" charset="0"/>
                <a:cs typeface="Tahoma" pitchFamily="34" charset="0"/>
              </a:rPr>
              <a:t>Luna</a:t>
            </a: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3200" dirty="0" smtClean="0">
                <a:solidFill>
                  <a:schemeClr val="accent4">
                    <a:lumMod val="50000"/>
                  </a:schemeClr>
                </a:solidFill>
                <a:latin typeface="Tahoma" pitchFamily="34" charset="0"/>
                <a:ea typeface="Calibri" pitchFamily="34" charset="0"/>
                <a:cs typeface="Tahoma" pitchFamily="34" charset="0"/>
              </a:rPr>
              <a:t> CONTENTdm</a:t>
            </a: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3200" dirty="0" smtClean="0">
                <a:solidFill>
                  <a:schemeClr val="accent4">
                    <a:lumMod val="50000"/>
                  </a:schemeClr>
                </a:solidFill>
                <a:latin typeface="Tahoma" pitchFamily="34" charset="0"/>
                <a:ea typeface="Calibri" pitchFamily="34" charset="0"/>
                <a:cs typeface="Tahoma" pitchFamily="34" charset="0"/>
              </a:rPr>
              <a:t> Microsoft Access/Excel</a:t>
            </a: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3200" dirty="0" smtClean="0">
                <a:solidFill>
                  <a:schemeClr val="accent4">
                    <a:lumMod val="50000"/>
                  </a:schemeClr>
                </a:solidFill>
                <a:latin typeface="Tahoma" pitchFamily="34" charset="0"/>
                <a:ea typeface="Calibri" pitchFamily="34" charset="0"/>
                <a:cs typeface="Tahoma" pitchFamily="34" charset="0"/>
              </a:rPr>
              <a:t> FileMaker Pro</a:t>
            </a: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3200" dirty="0" smtClean="0">
                <a:solidFill>
                  <a:schemeClr val="accent4">
                    <a:lumMod val="50000"/>
                  </a:schemeClr>
                </a:solidFill>
                <a:latin typeface="Tahoma" pitchFamily="34" charset="0"/>
                <a:ea typeface="Calibri" pitchFamily="34" charset="0"/>
                <a:cs typeface="Tahoma" pitchFamily="34" charset="0"/>
              </a:rPr>
              <a:t> Home grown web apps</a:t>
            </a: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3200" dirty="0" smtClean="0">
                <a:solidFill>
                  <a:schemeClr val="accent4">
                    <a:lumMod val="50000"/>
                  </a:schemeClr>
                </a:solidFill>
                <a:latin typeface="Tahoma" pitchFamily="34" charset="0"/>
                <a:ea typeface="Calibri" pitchFamily="34" charset="0"/>
                <a:cs typeface="Tahoma" pitchFamily="34" charset="0"/>
              </a:rPr>
              <a:t> Notepad</a:t>
            </a: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3200" dirty="0" smtClean="0">
                <a:solidFill>
                  <a:schemeClr val="accent4">
                    <a:lumMod val="50000"/>
                  </a:schemeClr>
                </a:solidFill>
                <a:latin typeface="Tahoma" pitchFamily="34" charset="0"/>
                <a:ea typeface="Calibri" pitchFamily="34" charset="0"/>
                <a:cs typeface="Tahoma" pitchFamily="34" charset="0"/>
              </a:rPr>
              <a:t> No metadata at all</a:t>
            </a:r>
          </a:p>
        </p:txBody>
      </p:sp>
      <p:pic>
        <p:nvPicPr>
          <p:cNvPr id="4" name="Picture 3"/>
          <p:cNvPicPr>
            <a:picLocks noChangeAspect="1" noChangeArrowheads="1"/>
          </p:cNvPicPr>
          <p:nvPr/>
        </p:nvPicPr>
        <p:blipFill>
          <a:blip r:embed="rId4" cstate="screen"/>
          <a:srcRect/>
          <a:stretch>
            <a:fillRect/>
          </a:stretch>
        </p:blipFill>
        <p:spPr bwMode="auto">
          <a:xfrm>
            <a:off x="0" y="228600"/>
            <a:ext cx="3124200" cy="6373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tchtitles.jpg"/>
          <p:cNvPicPr>
            <a:picLocks noChangeAspect="1"/>
          </p:cNvPicPr>
          <p:nvPr/>
        </p:nvPicPr>
        <p:blipFill>
          <a:blip r:embed="rId2" cstate="screen"/>
          <a:stretch>
            <a:fillRect/>
          </a:stretch>
        </p:blipFill>
        <p:spPr>
          <a:xfrm>
            <a:off x="18937" y="0"/>
            <a:ext cx="9106125"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228600"/>
            <a:ext cx="5257800" cy="990600"/>
          </a:xfrm>
        </p:spPr>
        <p:txBody>
          <a:bodyPr>
            <a:normAutofit/>
          </a:bodyPr>
          <a:lstStyle/>
          <a:p>
            <a:pPr lvl="0" algn="r"/>
            <a:r>
              <a:rPr lang="en-US" dirty="0" smtClean="0">
                <a:solidFill>
                  <a:schemeClr val="accent4">
                    <a:lumMod val="50000"/>
                  </a:schemeClr>
                </a:solidFill>
                <a:latin typeface="Tahoma" pitchFamily="34" charset="0"/>
                <a:ea typeface="Calibri" pitchFamily="34" charset="0"/>
                <a:cs typeface="Tahoma" pitchFamily="34" charset="0"/>
              </a:rPr>
              <a:t>Visual Resources</a:t>
            </a:r>
            <a:endParaRPr lang="en-US" dirty="0"/>
          </a:p>
        </p:txBody>
      </p:sp>
      <p:sp>
        <p:nvSpPr>
          <p:cNvPr id="3" name="Rectangle 2"/>
          <p:cNvSpPr/>
          <p:nvPr/>
        </p:nvSpPr>
        <p:spPr>
          <a:xfrm>
            <a:off x="0" y="1524000"/>
            <a:ext cx="9144000" cy="5334000"/>
          </a:xfrm>
          <a:prstGeom prst="rect">
            <a:avLst/>
          </a:prstGeom>
          <a:blipFill>
            <a:blip r:embed="rId3" cstate="screen"/>
            <a:tile tx="0" ty="0" sx="100000" sy="100000" flip="none" algn="tl"/>
          </a:blipFill>
        </p:spPr>
        <p:txBody>
          <a:bodyPr wrap="square" anchor="t">
            <a:noAutofit/>
          </a:bodyPr>
          <a:lstStyle/>
          <a:p>
            <a:pPr lvl="0" eaLnBrk="0" fontAlgn="base" hangingPunct="0">
              <a:spcBef>
                <a:spcPct val="0"/>
              </a:spcBef>
              <a:spcAft>
                <a:spcPct val="0"/>
              </a:spcAft>
              <a:buClr>
                <a:schemeClr val="accent1">
                  <a:lumMod val="50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t>
            </a:r>
            <a:endParaRPr lang="en-US" sz="2800" b="1"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2800" dirty="0" smtClean="0">
              <a:solidFill>
                <a:schemeClr val="accent4">
                  <a:lumMod val="50000"/>
                </a:schemeClr>
              </a:solidFill>
              <a:latin typeface="Tahoma" pitchFamily="34" charset="0"/>
              <a:cs typeface="Tahoma" pitchFamily="34" charset="0"/>
            </a:endParaRPr>
          </a:p>
          <a:p>
            <a:pPr marL="274320" lvl="0" algn="ctr" eaLnBrk="0" fontAlgn="base" hangingPunct="0">
              <a:spcBef>
                <a:spcPct val="0"/>
              </a:spcBef>
              <a:spcAft>
                <a:spcPct val="0"/>
              </a:spcAft>
              <a:buClr>
                <a:schemeClr val="accent2">
                  <a:lumMod val="75000"/>
                </a:schemeClr>
              </a:buClr>
              <a:buSzPct val="80000"/>
            </a:pPr>
            <a:endParaRPr lang="en-US" sz="6600" dirty="0" smtClean="0">
              <a:solidFill>
                <a:schemeClr val="accent4">
                  <a:lumMod val="50000"/>
                </a:schemeClr>
              </a:solidFill>
              <a:latin typeface="Tahoma" pitchFamily="34" charset="0"/>
              <a:cs typeface="Tahoma" pitchFamily="34" charset="0"/>
            </a:endParaRPr>
          </a:p>
          <a:p>
            <a:pPr marL="274320" lvl="0" algn="ctr" eaLnBrk="0" fontAlgn="base" hangingPunct="0">
              <a:spcBef>
                <a:spcPct val="0"/>
              </a:spcBef>
              <a:spcAft>
                <a:spcPct val="0"/>
              </a:spcAft>
              <a:buClr>
                <a:schemeClr val="accent2">
                  <a:lumMod val="75000"/>
                </a:schemeClr>
              </a:buClr>
              <a:buSzPct val="80000"/>
            </a:pPr>
            <a:r>
              <a:rPr lang="en-US" sz="6600" dirty="0" smtClean="0">
                <a:solidFill>
                  <a:schemeClr val="accent4">
                    <a:lumMod val="50000"/>
                  </a:schemeClr>
                </a:solidFill>
                <a:latin typeface="Tahoma" pitchFamily="34" charset="0"/>
                <a:cs typeface="Tahoma" pitchFamily="34" charset="0"/>
              </a:rPr>
              <a:t>Batch</a:t>
            </a:r>
          </a:p>
        </p:txBody>
      </p:sp>
      <p:pic>
        <p:nvPicPr>
          <p:cNvPr id="4" name="Picture 3"/>
          <p:cNvPicPr>
            <a:picLocks noChangeAspect="1" noChangeArrowheads="1"/>
          </p:cNvPicPr>
          <p:nvPr/>
        </p:nvPicPr>
        <p:blipFill>
          <a:blip r:embed="rId4" cstate="screen"/>
          <a:srcRect/>
          <a:stretch>
            <a:fillRect/>
          </a:stretch>
        </p:blipFill>
        <p:spPr bwMode="auto">
          <a:xfrm>
            <a:off x="0" y="228600"/>
            <a:ext cx="3124200" cy="6373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shboard.Dashboard.jpg"/>
          <p:cNvPicPr>
            <a:picLocks noChangeAspect="1"/>
          </p:cNvPicPr>
          <p:nvPr/>
        </p:nvPicPr>
        <p:blipFill>
          <a:blip r:embed="rId3" cstate="screen"/>
          <a:stretch>
            <a:fillRect/>
          </a:stretch>
        </p:blipFill>
        <p:spPr>
          <a:xfrm>
            <a:off x="264378" y="0"/>
            <a:ext cx="8676968"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shboard.JobList.jpg"/>
          <p:cNvPicPr>
            <a:picLocks noChangeAspect="1"/>
          </p:cNvPicPr>
          <p:nvPr/>
        </p:nvPicPr>
        <p:blipFill>
          <a:blip r:embed="rId2" cstate="screen"/>
          <a:stretch>
            <a:fillRect/>
          </a:stretch>
        </p:blipFill>
        <p:spPr>
          <a:xfrm>
            <a:off x="-57355" y="0"/>
            <a:ext cx="9201355"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tchnotitles.jpg"/>
          <p:cNvPicPr>
            <a:picLocks noChangeAspect="1"/>
          </p:cNvPicPr>
          <p:nvPr/>
        </p:nvPicPr>
        <p:blipFill>
          <a:blip r:embed="rId2" cstate="screen"/>
          <a:stretch>
            <a:fillRect/>
          </a:stretch>
        </p:blipFill>
        <p:spPr>
          <a:xfrm>
            <a:off x="0" y="68047"/>
            <a:ext cx="9144000" cy="672190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readsheet copy.jpg"/>
          <p:cNvPicPr>
            <a:picLocks noChangeAspect="1"/>
          </p:cNvPicPr>
          <p:nvPr/>
        </p:nvPicPr>
        <p:blipFill>
          <a:blip r:embed="rId2" cstate="screen"/>
          <a:stretch>
            <a:fillRect/>
          </a:stretch>
        </p:blipFill>
        <p:spPr>
          <a:xfrm>
            <a:off x="160824" y="0"/>
            <a:ext cx="8822352" cy="6858000"/>
          </a:xfrm>
          <a:prstGeom prst="rect">
            <a:avLst/>
          </a:prstGeom>
        </p:spPr>
      </p:pic>
      <p:sp>
        <p:nvSpPr>
          <p:cNvPr id="3" name="Rectangle 2"/>
          <p:cNvSpPr/>
          <p:nvPr/>
        </p:nvSpPr>
        <p:spPr>
          <a:xfrm>
            <a:off x="152400" y="1600200"/>
            <a:ext cx="8763000" cy="76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wObject.Import.tif"/>
          <p:cNvPicPr>
            <a:picLocks noChangeAspect="1"/>
          </p:cNvPicPr>
          <p:nvPr/>
        </p:nvPicPr>
        <p:blipFill>
          <a:blip r:embed="rId2" cstate="screen"/>
          <a:stretch>
            <a:fillRect/>
          </a:stretch>
        </p:blipFill>
        <p:spPr>
          <a:xfrm>
            <a:off x="391546" y="0"/>
            <a:ext cx="8360907"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tchtitles.jpg"/>
          <p:cNvPicPr>
            <a:picLocks noChangeAspect="1"/>
          </p:cNvPicPr>
          <p:nvPr/>
        </p:nvPicPr>
        <p:blipFill>
          <a:blip r:embed="rId2" cstate="screen"/>
          <a:stretch>
            <a:fillRect/>
          </a:stretch>
        </p:blipFill>
        <p:spPr>
          <a:xfrm>
            <a:off x="18937" y="0"/>
            <a:ext cx="9106125"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fterspreadsheet.jpg"/>
          <p:cNvPicPr>
            <a:picLocks noChangeAspect="1"/>
          </p:cNvPicPr>
          <p:nvPr/>
        </p:nvPicPr>
        <p:blipFill>
          <a:blip r:embed="rId2" cstate="screen"/>
          <a:stretch>
            <a:fillRect/>
          </a:stretch>
        </p:blipFill>
        <p:spPr>
          <a:xfrm>
            <a:off x="185315" y="0"/>
            <a:ext cx="877337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ublishproject.jpg"/>
          <p:cNvPicPr>
            <a:picLocks noChangeAspect="1"/>
          </p:cNvPicPr>
          <p:nvPr/>
        </p:nvPicPr>
        <p:blipFill>
          <a:blip r:embed="rId2" cstate="screen"/>
          <a:stretch>
            <a:fillRect/>
          </a:stretch>
        </p:blipFill>
        <p:spPr>
          <a:xfrm>
            <a:off x="343970" y="0"/>
            <a:ext cx="8456059"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
            <a:ext cx="5257800" cy="990600"/>
          </a:xfrm>
        </p:spPr>
        <p:txBody>
          <a:bodyPr>
            <a:normAutofit fontScale="90000"/>
          </a:bodyPr>
          <a:lstStyle/>
          <a:p>
            <a:pPr lvl="0" algn="r"/>
            <a:r>
              <a:rPr lang="en-US" dirty="0" smtClean="0">
                <a:solidFill>
                  <a:schemeClr val="accent4">
                    <a:lumMod val="50000"/>
                  </a:schemeClr>
                </a:solidFill>
                <a:latin typeface="Tahoma" pitchFamily="34" charset="0"/>
                <a:ea typeface="Calibri" pitchFamily="34" charset="0"/>
                <a:cs typeface="Tahoma" pitchFamily="34" charset="0"/>
              </a:rPr>
              <a:t/>
            </a:r>
            <a:br>
              <a:rPr lang="en-US" dirty="0" smtClean="0">
                <a:solidFill>
                  <a:schemeClr val="accent4">
                    <a:lumMod val="50000"/>
                  </a:schemeClr>
                </a:solidFill>
                <a:latin typeface="Tahoma" pitchFamily="34" charset="0"/>
                <a:ea typeface="Calibri" pitchFamily="34" charset="0"/>
                <a:cs typeface="Tahoma" pitchFamily="34" charset="0"/>
              </a:rPr>
            </a:br>
            <a:r>
              <a:rPr lang="en-US" dirty="0" smtClean="0">
                <a:solidFill>
                  <a:schemeClr val="accent4">
                    <a:lumMod val="50000"/>
                  </a:schemeClr>
                </a:solidFill>
                <a:latin typeface="Tahoma" pitchFamily="34" charset="0"/>
                <a:ea typeface="Calibri" pitchFamily="34" charset="0"/>
                <a:cs typeface="Tahoma" pitchFamily="34" charset="0"/>
              </a:rPr>
              <a:t>Digital Asset Storage</a:t>
            </a:r>
            <a:r>
              <a:rPr lang="en-US" dirty="0" smtClean="0">
                <a:solidFill>
                  <a:schemeClr val="accent4">
                    <a:lumMod val="50000"/>
                  </a:schemeClr>
                </a:solidFill>
                <a:latin typeface="Tahoma" pitchFamily="34" charset="0"/>
                <a:cs typeface="Tahoma" pitchFamily="34" charset="0"/>
              </a:rPr>
              <a:t/>
            </a:r>
            <a:br>
              <a:rPr lang="en-US" dirty="0" smtClean="0">
                <a:solidFill>
                  <a:schemeClr val="accent4">
                    <a:lumMod val="50000"/>
                  </a:schemeClr>
                </a:solidFill>
                <a:latin typeface="Tahoma" pitchFamily="34" charset="0"/>
                <a:cs typeface="Tahoma" pitchFamily="34" charset="0"/>
              </a:rPr>
            </a:br>
            <a:endParaRPr lang="en-US" dirty="0"/>
          </a:p>
        </p:txBody>
      </p:sp>
      <p:sp>
        <p:nvSpPr>
          <p:cNvPr id="3" name="Rectangle 2"/>
          <p:cNvSpPr/>
          <p:nvPr/>
        </p:nvSpPr>
        <p:spPr>
          <a:xfrm>
            <a:off x="0" y="1524000"/>
            <a:ext cx="9144000" cy="5334000"/>
          </a:xfrm>
          <a:prstGeom prst="rect">
            <a:avLst/>
          </a:prstGeom>
          <a:blipFill>
            <a:blip r:embed="rId3" cstate="screen"/>
            <a:tile tx="0" ty="0" sx="100000" sy="100000" flip="none" algn="tl"/>
          </a:blipFill>
        </p:spPr>
        <p:txBody>
          <a:bodyPr wrap="square" anchor="t">
            <a:noAutofit/>
          </a:bodyPr>
          <a:lstStyle/>
          <a:p>
            <a:pPr lvl="0" eaLnBrk="0" fontAlgn="base" hangingPunct="0">
              <a:spcBef>
                <a:spcPct val="0"/>
              </a:spcBef>
              <a:spcAft>
                <a:spcPct val="0"/>
              </a:spcAft>
              <a:buClr>
                <a:schemeClr val="accent1">
                  <a:lumMod val="50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t>
            </a:r>
            <a:endParaRPr lang="en-US" sz="2800" dirty="0" smtClean="0">
              <a:solidFill>
                <a:schemeClr val="accent4">
                  <a:lumMod val="50000"/>
                </a:schemeClr>
              </a:solidFill>
              <a:latin typeface="Tahoma"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3200" dirty="0" smtClean="0">
                <a:solidFill>
                  <a:schemeClr val="accent4">
                    <a:lumMod val="50000"/>
                  </a:schemeClr>
                </a:solidFill>
                <a:latin typeface="Tahoma" pitchFamily="34" charset="0"/>
                <a:ea typeface="Calibri" pitchFamily="34" charset="0"/>
                <a:cs typeface="Tahoma" pitchFamily="34" charset="0"/>
              </a:rPr>
              <a:t> Server Storage (many different servers)</a:t>
            </a: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3200" dirty="0" smtClean="0">
                <a:solidFill>
                  <a:schemeClr val="accent4">
                    <a:lumMod val="50000"/>
                  </a:schemeClr>
                </a:solidFill>
                <a:latin typeface="Tahoma" pitchFamily="34" charset="0"/>
                <a:ea typeface="Calibri" pitchFamily="34" charset="0"/>
                <a:cs typeface="Tahoma" pitchFamily="34" charset="0"/>
              </a:rPr>
              <a:t> External Hard Drives</a:t>
            </a: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3200" dirty="0" smtClean="0">
                <a:solidFill>
                  <a:schemeClr val="accent4">
                    <a:lumMod val="50000"/>
                  </a:schemeClr>
                </a:solidFill>
                <a:latin typeface="Tahoma" pitchFamily="34" charset="0"/>
                <a:ea typeface="Calibri" pitchFamily="34" charset="0"/>
                <a:cs typeface="Tahoma" pitchFamily="34" charset="0"/>
              </a:rPr>
              <a:t> Personal Computers</a:t>
            </a: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3200" dirty="0" smtClean="0">
                <a:solidFill>
                  <a:schemeClr val="accent4">
                    <a:lumMod val="50000"/>
                  </a:schemeClr>
                </a:solidFill>
                <a:latin typeface="Tahoma" pitchFamily="34" charset="0"/>
                <a:ea typeface="Calibri" pitchFamily="34" charset="0"/>
                <a:cs typeface="Tahoma" pitchFamily="34" charset="0"/>
              </a:rPr>
              <a:t> Personal Web Storage</a:t>
            </a: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3200" dirty="0" smtClean="0">
                <a:solidFill>
                  <a:schemeClr val="accent4">
                    <a:lumMod val="50000"/>
                  </a:schemeClr>
                </a:solidFill>
                <a:latin typeface="Tahoma" pitchFamily="34" charset="0"/>
                <a:ea typeface="Calibri" pitchFamily="34" charset="0"/>
                <a:cs typeface="Tahoma" pitchFamily="34" charset="0"/>
              </a:rPr>
              <a:t> Thumb Drives</a:t>
            </a: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3200" dirty="0" smtClean="0">
                <a:solidFill>
                  <a:schemeClr val="accent4">
                    <a:lumMod val="50000"/>
                  </a:schemeClr>
                </a:solidFill>
                <a:latin typeface="Tahoma" pitchFamily="34" charset="0"/>
                <a:ea typeface="Calibri" pitchFamily="34" charset="0"/>
                <a:cs typeface="Tahoma" pitchFamily="34" charset="0"/>
              </a:rPr>
              <a:t> CD/DVDs</a:t>
            </a: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3200" dirty="0" smtClean="0">
                <a:solidFill>
                  <a:schemeClr val="accent4">
                    <a:lumMod val="50000"/>
                  </a:schemeClr>
                </a:solidFill>
                <a:latin typeface="Tahoma" pitchFamily="34" charset="0"/>
                <a:ea typeface="Calibri" pitchFamily="34" charset="0"/>
                <a:cs typeface="Tahoma" pitchFamily="34" charset="0"/>
              </a:rPr>
              <a:t> Floppy Disks</a:t>
            </a: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3200" dirty="0" smtClean="0">
                <a:solidFill>
                  <a:schemeClr val="accent4">
                    <a:lumMod val="50000"/>
                  </a:schemeClr>
                </a:solidFill>
                <a:latin typeface="Tahoma" pitchFamily="34" charset="0"/>
                <a:ea typeface="Calibri" pitchFamily="34" charset="0"/>
                <a:cs typeface="Tahoma" pitchFamily="34" charset="0"/>
              </a:rPr>
              <a:t> Zip Disks</a:t>
            </a: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3200" dirty="0" smtClean="0">
                <a:solidFill>
                  <a:schemeClr val="accent4">
                    <a:lumMod val="50000"/>
                  </a:schemeClr>
                </a:solidFill>
                <a:latin typeface="Tahoma" pitchFamily="34" charset="0"/>
                <a:ea typeface="Calibri" pitchFamily="34" charset="0"/>
                <a:cs typeface="Tahoma" pitchFamily="34" charset="0"/>
              </a:rPr>
              <a:t> </a:t>
            </a:r>
            <a:r>
              <a:rPr lang="en-US" sz="3200" dirty="0" err="1" smtClean="0">
                <a:solidFill>
                  <a:schemeClr val="accent4">
                    <a:lumMod val="50000"/>
                  </a:schemeClr>
                </a:solidFill>
                <a:latin typeface="Tahoma" pitchFamily="34" charset="0"/>
                <a:ea typeface="Calibri" pitchFamily="34" charset="0"/>
                <a:cs typeface="Tahoma" pitchFamily="34" charset="0"/>
              </a:rPr>
              <a:t>Jaz</a:t>
            </a:r>
            <a:r>
              <a:rPr lang="en-US" sz="3200" dirty="0" smtClean="0">
                <a:solidFill>
                  <a:schemeClr val="accent4">
                    <a:lumMod val="50000"/>
                  </a:schemeClr>
                </a:solidFill>
                <a:latin typeface="Tahoma" pitchFamily="34" charset="0"/>
                <a:ea typeface="Calibri" pitchFamily="34" charset="0"/>
                <a:cs typeface="Tahoma" pitchFamily="34" charset="0"/>
              </a:rPr>
              <a:t> Drives</a:t>
            </a: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32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32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3200" dirty="0" smtClean="0">
              <a:solidFill>
                <a:schemeClr val="accent4">
                  <a:lumMod val="50000"/>
                </a:schemeClr>
              </a:solidFill>
              <a:latin typeface="Tahoma" pitchFamily="34" charset="0"/>
              <a:ea typeface="Calibri" pitchFamily="34" charset="0"/>
              <a:cs typeface="Tahoma" pitchFamily="34" charset="0"/>
            </a:endParaRPr>
          </a:p>
        </p:txBody>
      </p:sp>
      <p:pic>
        <p:nvPicPr>
          <p:cNvPr id="4" name="Picture 3"/>
          <p:cNvPicPr>
            <a:picLocks noChangeAspect="1" noChangeArrowheads="1"/>
          </p:cNvPicPr>
          <p:nvPr/>
        </p:nvPicPr>
        <p:blipFill>
          <a:blip r:embed="rId4" cstate="screen"/>
          <a:srcRect/>
          <a:stretch>
            <a:fillRect/>
          </a:stretch>
        </p:blipFill>
        <p:spPr bwMode="auto">
          <a:xfrm>
            <a:off x="0" y="228600"/>
            <a:ext cx="3124200" cy="6373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gitalcollecti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0"/>
            <a:ext cx="9144000" cy="6345936"/>
          </a:xfrm>
          <a:prstGeom prst="rect">
            <a:avLst/>
          </a:prstGeom>
        </p:spPr>
      </p:pic>
    </p:spTree>
    <p:extLst>
      <p:ext uri="{BB962C8B-B14F-4D97-AF65-F5344CB8AC3E}">
        <p14:creationId xmlns:p14="http://schemas.microsoft.com/office/powerpoint/2010/main" val="104064043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shboard.UserManager.tif"/>
          <p:cNvPicPr>
            <a:picLocks noChangeAspect="1"/>
          </p:cNvPicPr>
          <p:nvPr/>
        </p:nvPicPr>
        <p:blipFill>
          <a:blip r:embed="rId2" cstate="screen"/>
          <a:stretch>
            <a:fillRect/>
          </a:stretch>
        </p:blipFill>
        <p:spPr>
          <a:xfrm>
            <a:off x="217129" y="0"/>
            <a:ext cx="8709742"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erpermweb.jpg"/>
          <p:cNvPicPr>
            <a:picLocks noChangeAspect="1"/>
          </p:cNvPicPr>
          <p:nvPr/>
        </p:nvPicPr>
        <p:blipFill>
          <a:blip r:embed="rId2" cstate="screen"/>
          <a:stretch>
            <a:fillRect/>
          </a:stretch>
        </p:blipFill>
        <p:spPr>
          <a:xfrm>
            <a:off x="293875" y="0"/>
            <a:ext cx="8556249"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erpermmeta.jpg"/>
          <p:cNvPicPr>
            <a:picLocks noChangeAspect="1"/>
          </p:cNvPicPr>
          <p:nvPr/>
        </p:nvPicPr>
        <p:blipFill>
          <a:blip r:embed="rId2" cstate="screen"/>
          <a:stretch>
            <a:fillRect/>
          </a:stretch>
        </p:blipFill>
        <p:spPr>
          <a:xfrm>
            <a:off x="320040" y="0"/>
            <a:ext cx="850392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286000"/>
            <a:ext cx="8382000" cy="1828800"/>
          </a:xfrm>
        </p:spPr>
        <p:txBody>
          <a:bodyPr>
            <a:noAutofit/>
          </a:bodyPr>
          <a:lstStyle/>
          <a:p>
            <a:pPr eaLnBrk="1" fontAlgn="auto" hangingPunct="1">
              <a:spcAft>
                <a:spcPts val="0"/>
              </a:spcAft>
              <a:defRPr/>
            </a:pPr>
            <a:r>
              <a:rPr lang="en-US" sz="5400" dirty="0" smtClean="0"/>
              <a:t>2. </a:t>
            </a:r>
            <a:r>
              <a:rPr lang="en-US" sz="5400" dirty="0" err="1" smtClean="0"/>
              <a:t>Beinecke</a:t>
            </a:r>
            <a:r>
              <a:rPr lang="en-US" sz="5400" dirty="0" smtClean="0"/>
              <a:t> Rare Book and Manuscript Library</a:t>
            </a:r>
            <a:endParaRPr lang="en-US" sz="5400" dirty="0"/>
          </a:p>
        </p:txBody>
      </p:sp>
      <p:pic>
        <p:nvPicPr>
          <p:cNvPr id="9219" name="Picture 2"/>
          <p:cNvPicPr>
            <a:picLocks noChangeAspect="1" noChangeArrowheads="1"/>
          </p:cNvPicPr>
          <p:nvPr/>
        </p:nvPicPr>
        <p:blipFill>
          <a:blip r:embed="rId2" cstate="print"/>
          <a:srcRect/>
          <a:stretch>
            <a:fillRect/>
          </a:stretch>
        </p:blipFill>
        <p:spPr bwMode="auto">
          <a:xfrm>
            <a:off x="0" y="228600"/>
            <a:ext cx="3124200" cy="6365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228600"/>
            <a:ext cx="5257800" cy="990600"/>
          </a:xfrm>
        </p:spPr>
        <p:txBody>
          <a:bodyPr>
            <a:normAutofit/>
          </a:bodyPr>
          <a:lstStyle/>
          <a:p>
            <a:pPr algn="r" fontAlgn="auto">
              <a:spcAft>
                <a:spcPts val="0"/>
              </a:spcAft>
              <a:defRPr/>
            </a:pPr>
            <a:r>
              <a:rPr lang="en-US" dirty="0" smtClean="0">
                <a:solidFill>
                  <a:schemeClr val="accent4">
                    <a:lumMod val="50000"/>
                  </a:schemeClr>
                </a:solidFill>
                <a:latin typeface="Tahoma" pitchFamily="34" charset="0"/>
                <a:ea typeface="Calibri" pitchFamily="34" charset="0"/>
                <a:cs typeface="Tahoma" pitchFamily="34" charset="0"/>
              </a:rPr>
              <a:t>2. </a:t>
            </a:r>
            <a:r>
              <a:rPr lang="en-US" dirty="0" err="1" smtClean="0">
                <a:solidFill>
                  <a:schemeClr val="accent4">
                    <a:lumMod val="50000"/>
                  </a:schemeClr>
                </a:solidFill>
                <a:latin typeface="Tahoma" pitchFamily="34" charset="0"/>
                <a:ea typeface="Calibri" pitchFamily="34" charset="0"/>
                <a:cs typeface="Tahoma" pitchFamily="34" charset="0"/>
              </a:rPr>
              <a:t>Beinecke</a:t>
            </a:r>
            <a:r>
              <a:rPr lang="en-US" dirty="0" smtClean="0">
                <a:solidFill>
                  <a:schemeClr val="accent4">
                    <a:lumMod val="50000"/>
                  </a:schemeClr>
                </a:solidFill>
                <a:latin typeface="Tahoma" pitchFamily="34" charset="0"/>
                <a:ea typeface="Calibri" pitchFamily="34" charset="0"/>
                <a:cs typeface="Tahoma" pitchFamily="34" charset="0"/>
              </a:rPr>
              <a:t> Library</a:t>
            </a:r>
            <a:endParaRPr lang="en-US" dirty="0"/>
          </a:p>
        </p:txBody>
      </p:sp>
      <p:sp>
        <p:nvSpPr>
          <p:cNvPr id="3" name="Rectangle 2"/>
          <p:cNvSpPr/>
          <p:nvPr/>
        </p:nvSpPr>
        <p:spPr>
          <a:xfrm>
            <a:off x="0" y="1524000"/>
            <a:ext cx="9144000" cy="5334000"/>
          </a:xfrm>
          <a:prstGeom prst="rect">
            <a:avLst/>
          </a:prstGeom>
          <a:blipFill>
            <a:blip r:embed="rId3" cstate="screen"/>
            <a:tile tx="0" ty="0" sx="100000" sy="100000" flip="none" algn="tl"/>
          </a:blipFill>
        </p:spPr>
        <p:txBody>
          <a:bodyPr/>
          <a:lstStyle/>
          <a:p>
            <a:pPr eaLnBrk="0" hangingPunct="0">
              <a:buClr>
                <a:schemeClr val="accent1">
                  <a:lumMod val="50000"/>
                </a:schemeClr>
              </a:buClr>
              <a:buSzPct val="80000"/>
              <a:defRPr/>
            </a:pPr>
            <a:r>
              <a:rPr lang="en-US" sz="2800" dirty="0">
                <a:solidFill>
                  <a:schemeClr val="accent4">
                    <a:lumMod val="50000"/>
                  </a:schemeClr>
                </a:solidFill>
                <a:latin typeface="Tahoma" pitchFamily="34" charset="0"/>
                <a:ea typeface="Calibri" pitchFamily="34" charset="0"/>
                <a:cs typeface="Tahoma" pitchFamily="34" charset="0"/>
              </a:rPr>
              <a:t>   </a:t>
            </a:r>
            <a:endParaRPr lang="en-US" sz="2800" b="1" dirty="0">
              <a:solidFill>
                <a:schemeClr val="accent4">
                  <a:lumMod val="50000"/>
                </a:schemeClr>
              </a:solidFill>
              <a:latin typeface="Tahoma" pitchFamily="34" charset="0"/>
              <a:ea typeface="Calibri" pitchFamily="34" charset="0"/>
              <a:cs typeface="Tahoma" pitchFamily="34" charset="0"/>
            </a:endParaRPr>
          </a:p>
          <a:p>
            <a:pPr marL="274320" eaLnBrk="0" hangingPunct="0">
              <a:buClr>
                <a:schemeClr val="accent2">
                  <a:lumMod val="75000"/>
                </a:schemeClr>
              </a:buClr>
              <a:buSzPct val="80000"/>
              <a:buFont typeface="Wingdings" pitchFamily="2" charset="2"/>
              <a:buChar char="q"/>
              <a:defRPr/>
            </a:pPr>
            <a:endParaRPr lang="en-US" sz="2800" dirty="0">
              <a:solidFill>
                <a:schemeClr val="accent4">
                  <a:lumMod val="50000"/>
                </a:schemeClr>
              </a:solidFill>
              <a:latin typeface="Tahoma" pitchFamily="34" charset="0"/>
              <a:cs typeface="Tahoma" pitchFamily="34" charset="0"/>
            </a:endParaRPr>
          </a:p>
          <a:p>
            <a:pPr marL="274320" algn="ctr" eaLnBrk="0" hangingPunct="0">
              <a:buClr>
                <a:schemeClr val="accent2">
                  <a:lumMod val="75000"/>
                </a:schemeClr>
              </a:buClr>
              <a:buSzPct val="80000"/>
              <a:defRPr/>
            </a:pPr>
            <a:r>
              <a:rPr lang="en-US" sz="6600" dirty="0">
                <a:solidFill>
                  <a:schemeClr val="accent4">
                    <a:lumMod val="50000"/>
                  </a:schemeClr>
                </a:solidFill>
                <a:latin typeface="Tahoma" pitchFamily="34" charset="0"/>
                <a:cs typeface="Tahoma" pitchFamily="34" charset="0"/>
              </a:rPr>
              <a:t>Background &amp;</a:t>
            </a:r>
          </a:p>
          <a:p>
            <a:pPr marL="274320" algn="ctr" eaLnBrk="0" hangingPunct="0">
              <a:buClr>
                <a:schemeClr val="accent2">
                  <a:lumMod val="75000"/>
                </a:schemeClr>
              </a:buClr>
              <a:buSzPct val="80000"/>
              <a:defRPr/>
            </a:pPr>
            <a:r>
              <a:rPr lang="en-US" sz="6600" dirty="0">
                <a:solidFill>
                  <a:schemeClr val="accent4">
                    <a:lumMod val="50000"/>
                  </a:schemeClr>
                </a:solidFill>
                <a:latin typeface="Tahoma" pitchFamily="34" charset="0"/>
                <a:cs typeface="Tahoma" pitchFamily="34" charset="0"/>
              </a:rPr>
              <a:t>Context</a:t>
            </a:r>
          </a:p>
        </p:txBody>
      </p:sp>
      <p:pic>
        <p:nvPicPr>
          <p:cNvPr id="10244" name="Picture 3"/>
          <p:cNvPicPr>
            <a:picLocks noChangeAspect="1" noChangeArrowheads="1"/>
          </p:cNvPicPr>
          <p:nvPr/>
        </p:nvPicPr>
        <p:blipFill>
          <a:blip r:embed="rId4" cstate="print"/>
          <a:srcRect/>
          <a:stretch>
            <a:fillRect/>
          </a:stretch>
        </p:blipFill>
        <p:spPr bwMode="auto">
          <a:xfrm>
            <a:off x="0" y="228600"/>
            <a:ext cx="3124200" cy="6365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6858000"/>
          </a:xfrm>
          <a:prstGeom prst="rect">
            <a:avLst/>
          </a:prstGeom>
          <a:blipFill>
            <a:blip r:embed="rId3" cstate="screen"/>
            <a:tile tx="0" ty="0" sx="100000" sy="100000" flip="none" algn="tl"/>
          </a:blipFill>
        </p:spPr>
        <p:txBody>
          <a:bodyPr/>
          <a:lstStyle/>
          <a:p>
            <a:pPr eaLnBrk="0" hangingPunct="0">
              <a:buClr>
                <a:schemeClr val="accent1">
                  <a:lumMod val="50000"/>
                </a:schemeClr>
              </a:buClr>
              <a:buSzPct val="80000"/>
              <a:defRPr/>
            </a:pPr>
            <a:r>
              <a:rPr lang="en-US" sz="2800" dirty="0">
                <a:solidFill>
                  <a:schemeClr val="accent4">
                    <a:lumMod val="50000"/>
                  </a:schemeClr>
                </a:solidFill>
                <a:latin typeface="Tahoma" pitchFamily="34" charset="0"/>
                <a:ea typeface="Calibri" pitchFamily="34" charset="0"/>
                <a:cs typeface="Tahoma" pitchFamily="34" charset="0"/>
              </a:rPr>
              <a:t>   </a:t>
            </a:r>
            <a:endParaRPr lang="en-US" sz="2800" b="1" dirty="0">
              <a:solidFill>
                <a:schemeClr val="accent4">
                  <a:lumMod val="50000"/>
                </a:schemeClr>
              </a:solidFill>
              <a:latin typeface="Tahoma" pitchFamily="34" charset="0"/>
              <a:ea typeface="Calibri" pitchFamily="34" charset="0"/>
              <a:cs typeface="Tahoma" pitchFamily="34" charset="0"/>
            </a:endParaRPr>
          </a:p>
          <a:p>
            <a:pPr marL="274320" eaLnBrk="0" hangingPunct="0">
              <a:buClr>
                <a:schemeClr val="accent2">
                  <a:lumMod val="75000"/>
                </a:schemeClr>
              </a:buClr>
              <a:buSzPct val="80000"/>
              <a:buFont typeface="Wingdings" pitchFamily="2" charset="2"/>
              <a:buChar char="q"/>
              <a:defRPr/>
            </a:pPr>
            <a:endParaRPr lang="en-US" sz="2800" dirty="0">
              <a:solidFill>
                <a:schemeClr val="accent4">
                  <a:lumMod val="50000"/>
                </a:schemeClr>
              </a:solidFill>
              <a:latin typeface="Tahoma" pitchFamily="34" charset="0"/>
              <a:cs typeface="Tahoma" pitchFamily="34" charset="0"/>
            </a:endParaRPr>
          </a:p>
        </p:txBody>
      </p:sp>
      <p:pic>
        <p:nvPicPr>
          <p:cNvPr id="17" name="Picture 2"/>
          <p:cNvPicPr>
            <a:picLocks noChangeAspect="1" noChangeArrowheads="1"/>
          </p:cNvPicPr>
          <p:nvPr/>
        </p:nvPicPr>
        <p:blipFill>
          <a:blip r:embed="rId4" cstate="print"/>
          <a:srcRect/>
          <a:stretch>
            <a:fillRect/>
          </a:stretch>
        </p:blipFill>
        <p:spPr bwMode="auto">
          <a:xfrm>
            <a:off x="4800600" y="5181600"/>
            <a:ext cx="1840302" cy="1524000"/>
          </a:xfrm>
          <a:prstGeom prst="rect">
            <a:avLst/>
          </a:prstGeom>
          <a:noFill/>
          <a:ln w="9525">
            <a:noFill/>
            <a:miter lim="800000"/>
            <a:headEnd/>
            <a:tailEnd/>
          </a:ln>
        </p:spPr>
      </p:pic>
      <p:pic>
        <p:nvPicPr>
          <p:cNvPr id="12290" name="Picture 2"/>
          <p:cNvPicPr>
            <a:picLocks noChangeAspect="1" noChangeArrowheads="1"/>
          </p:cNvPicPr>
          <p:nvPr/>
        </p:nvPicPr>
        <p:blipFill>
          <a:blip r:embed="rId5" cstate="print"/>
          <a:srcRect/>
          <a:stretch>
            <a:fillRect/>
          </a:stretch>
        </p:blipFill>
        <p:spPr bwMode="auto">
          <a:xfrm>
            <a:off x="0" y="152400"/>
            <a:ext cx="2743200" cy="2125266"/>
          </a:xfrm>
          <a:prstGeom prst="rect">
            <a:avLst/>
          </a:prstGeom>
          <a:noFill/>
          <a:ln w="9525">
            <a:noFill/>
            <a:miter lim="800000"/>
            <a:headEnd/>
            <a:tailEnd/>
          </a:ln>
        </p:spPr>
      </p:pic>
      <p:sp>
        <p:nvSpPr>
          <p:cNvPr id="12291" name="TextBox 2"/>
          <p:cNvSpPr txBox="1">
            <a:spLocks noChangeArrowheads="1"/>
          </p:cNvSpPr>
          <p:nvPr/>
        </p:nvSpPr>
        <p:spPr bwMode="auto">
          <a:xfrm>
            <a:off x="0" y="2286000"/>
            <a:ext cx="2209800" cy="400110"/>
          </a:xfrm>
          <a:prstGeom prst="rect">
            <a:avLst/>
          </a:prstGeom>
          <a:noFill/>
          <a:ln w="9525">
            <a:noFill/>
            <a:miter lim="800000"/>
            <a:headEnd/>
            <a:tailEnd/>
          </a:ln>
        </p:spPr>
        <p:txBody>
          <a:bodyPr wrap="square">
            <a:spAutoFit/>
          </a:bodyPr>
          <a:lstStyle/>
          <a:p>
            <a:r>
              <a:rPr lang="en-US" sz="1000" dirty="0"/>
              <a:t>Dale Creek Bridge, Yale Collection of Western Americana</a:t>
            </a:r>
          </a:p>
        </p:txBody>
      </p:sp>
      <p:pic>
        <p:nvPicPr>
          <p:cNvPr id="4" name="Picture 3"/>
          <p:cNvPicPr>
            <a:picLocks noChangeAspect="1" noChangeArrowheads="1"/>
          </p:cNvPicPr>
          <p:nvPr/>
        </p:nvPicPr>
        <p:blipFill>
          <a:blip r:embed="rId6" cstate="print"/>
          <a:srcRect/>
          <a:stretch>
            <a:fillRect/>
          </a:stretch>
        </p:blipFill>
        <p:spPr bwMode="auto">
          <a:xfrm>
            <a:off x="2286000" y="457200"/>
            <a:ext cx="3116734" cy="2195512"/>
          </a:xfrm>
          <a:prstGeom prst="rect">
            <a:avLst/>
          </a:prstGeom>
          <a:noFill/>
          <a:ln w="9525">
            <a:noFill/>
            <a:miter lim="800000"/>
            <a:headEnd/>
            <a:tailEnd/>
          </a:ln>
        </p:spPr>
      </p:pic>
      <p:sp>
        <p:nvSpPr>
          <p:cNvPr id="5" name="TextBox 2"/>
          <p:cNvSpPr txBox="1">
            <a:spLocks noChangeArrowheads="1"/>
          </p:cNvSpPr>
          <p:nvPr/>
        </p:nvSpPr>
        <p:spPr bwMode="auto">
          <a:xfrm>
            <a:off x="2819400" y="2590800"/>
            <a:ext cx="3048000" cy="400110"/>
          </a:xfrm>
          <a:prstGeom prst="rect">
            <a:avLst/>
          </a:prstGeom>
          <a:noFill/>
          <a:ln w="9525">
            <a:noFill/>
            <a:miter lim="800000"/>
            <a:headEnd/>
            <a:tailEnd/>
          </a:ln>
        </p:spPr>
        <p:txBody>
          <a:bodyPr wrap="square">
            <a:spAutoFit/>
          </a:bodyPr>
          <a:lstStyle/>
          <a:p>
            <a:r>
              <a:rPr lang="en-US" sz="1000" dirty="0" err="1"/>
              <a:t>Lavrentii</a:t>
            </a:r>
            <a:r>
              <a:rPr lang="en-US" sz="1000" dirty="0"/>
              <a:t> </a:t>
            </a:r>
            <a:r>
              <a:rPr lang="en-US" sz="1000" dirty="0" err="1"/>
              <a:t>Ventvrae</a:t>
            </a:r>
            <a:r>
              <a:rPr lang="en-US" sz="1000" dirty="0"/>
              <a:t> ... De </a:t>
            </a:r>
            <a:r>
              <a:rPr lang="en-US" sz="1000" dirty="0" err="1"/>
              <a:t>ratione</a:t>
            </a:r>
            <a:r>
              <a:rPr lang="en-US" sz="1000" dirty="0"/>
              <a:t> </a:t>
            </a:r>
            <a:r>
              <a:rPr lang="en-US" sz="1000" dirty="0" err="1"/>
              <a:t>conficiendi</a:t>
            </a:r>
            <a:r>
              <a:rPr lang="en-US" sz="1000" dirty="0"/>
              <a:t> </a:t>
            </a:r>
            <a:r>
              <a:rPr lang="en-US" sz="1000" dirty="0" err="1"/>
              <a:t>lapidis</a:t>
            </a:r>
            <a:r>
              <a:rPr lang="en-US" sz="1000" dirty="0"/>
              <a:t> </a:t>
            </a:r>
            <a:r>
              <a:rPr lang="en-US" sz="1000" dirty="0" err="1"/>
              <a:t>philosophici</a:t>
            </a:r>
            <a:r>
              <a:rPr lang="en-US" sz="1000" dirty="0"/>
              <a:t>, </a:t>
            </a:r>
            <a:r>
              <a:rPr lang="en-US" sz="1000" dirty="0" err="1"/>
              <a:t>liber</a:t>
            </a:r>
            <a:r>
              <a:rPr lang="en-US" sz="1000" dirty="0"/>
              <a:t> </a:t>
            </a:r>
            <a:r>
              <a:rPr lang="en-US" sz="1000" dirty="0" err="1"/>
              <a:t>vnus</a:t>
            </a:r>
            <a:r>
              <a:rPr lang="en-US" sz="1000" dirty="0"/>
              <a:t> ..., General Collection</a:t>
            </a:r>
            <a:endParaRPr lang="en-US" sz="1000" dirty="0">
              <a:latin typeface="Tw Cen MT" pitchFamily="34" charset="0"/>
            </a:endParaRPr>
          </a:p>
        </p:txBody>
      </p:sp>
      <p:pic>
        <p:nvPicPr>
          <p:cNvPr id="6" name="Picture 5"/>
          <p:cNvPicPr>
            <a:picLocks noChangeAspect="1" noChangeArrowheads="1"/>
          </p:cNvPicPr>
          <p:nvPr/>
        </p:nvPicPr>
        <p:blipFill>
          <a:blip r:embed="rId7" cstate="print"/>
          <a:srcRect/>
          <a:stretch>
            <a:fillRect/>
          </a:stretch>
        </p:blipFill>
        <p:spPr bwMode="auto">
          <a:xfrm>
            <a:off x="4191000" y="3048000"/>
            <a:ext cx="2859133" cy="1981200"/>
          </a:xfrm>
          <a:prstGeom prst="rect">
            <a:avLst/>
          </a:prstGeom>
          <a:noFill/>
          <a:ln w="9525">
            <a:noFill/>
            <a:miter lim="800000"/>
            <a:headEnd/>
            <a:tailEnd/>
          </a:ln>
        </p:spPr>
      </p:pic>
      <p:sp>
        <p:nvSpPr>
          <p:cNvPr id="7" name="TextBox 2"/>
          <p:cNvSpPr txBox="1">
            <a:spLocks noChangeArrowheads="1"/>
          </p:cNvSpPr>
          <p:nvPr/>
        </p:nvSpPr>
        <p:spPr bwMode="auto">
          <a:xfrm>
            <a:off x="4114800" y="4876800"/>
            <a:ext cx="2514600" cy="400110"/>
          </a:xfrm>
          <a:prstGeom prst="rect">
            <a:avLst/>
          </a:prstGeom>
          <a:noFill/>
          <a:ln w="9525">
            <a:noFill/>
            <a:miter lim="800000"/>
            <a:headEnd/>
            <a:tailEnd/>
          </a:ln>
        </p:spPr>
        <p:txBody>
          <a:bodyPr wrap="square">
            <a:spAutoFit/>
          </a:bodyPr>
          <a:lstStyle/>
          <a:p>
            <a:r>
              <a:rPr lang="en-US" sz="1000" dirty="0"/>
              <a:t>Desert Gold, Yale Collection of Western Americana</a:t>
            </a:r>
          </a:p>
        </p:txBody>
      </p:sp>
      <p:pic>
        <p:nvPicPr>
          <p:cNvPr id="8" name="Picture 2"/>
          <p:cNvPicPr>
            <a:picLocks noChangeAspect="1" noChangeArrowheads="1"/>
          </p:cNvPicPr>
          <p:nvPr/>
        </p:nvPicPr>
        <p:blipFill>
          <a:blip r:embed="rId8" cstate="print"/>
          <a:srcRect/>
          <a:stretch>
            <a:fillRect/>
          </a:stretch>
        </p:blipFill>
        <p:spPr bwMode="auto">
          <a:xfrm>
            <a:off x="0" y="2819400"/>
            <a:ext cx="2495550" cy="3130307"/>
          </a:xfrm>
          <a:prstGeom prst="rect">
            <a:avLst/>
          </a:prstGeom>
          <a:noFill/>
          <a:ln w="9525">
            <a:noFill/>
            <a:miter lim="800000"/>
            <a:headEnd/>
            <a:tailEnd/>
          </a:ln>
        </p:spPr>
      </p:pic>
      <p:sp>
        <p:nvSpPr>
          <p:cNvPr id="9" name="TextBox 2"/>
          <p:cNvSpPr txBox="1">
            <a:spLocks noChangeArrowheads="1"/>
          </p:cNvSpPr>
          <p:nvPr/>
        </p:nvSpPr>
        <p:spPr bwMode="auto">
          <a:xfrm>
            <a:off x="152400" y="6019800"/>
            <a:ext cx="1981200" cy="400110"/>
          </a:xfrm>
          <a:prstGeom prst="rect">
            <a:avLst/>
          </a:prstGeom>
          <a:noFill/>
          <a:ln w="9525">
            <a:noFill/>
            <a:miter lim="800000"/>
            <a:headEnd/>
            <a:tailEnd/>
          </a:ln>
        </p:spPr>
        <p:txBody>
          <a:bodyPr wrap="square">
            <a:spAutoFit/>
          </a:bodyPr>
          <a:lstStyle/>
          <a:p>
            <a:r>
              <a:rPr lang="en-US" sz="1000" dirty="0"/>
              <a:t>Letters from Stieglitz to O’Keeffe, 1916 May 6 : p. [1]</a:t>
            </a:r>
          </a:p>
        </p:txBody>
      </p:sp>
      <p:pic>
        <p:nvPicPr>
          <p:cNvPr id="10" name="Picture 2"/>
          <p:cNvPicPr>
            <a:picLocks noChangeAspect="1" noChangeArrowheads="1"/>
          </p:cNvPicPr>
          <p:nvPr/>
        </p:nvPicPr>
        <p:blipFill>
          <a:blip r:embed="rId9" cstate="print"/>
          <a:srcRect/>
          <a:stretch>
            <a:fillRect/>
          </a:stretch>
        </p:blipFill>
        <p:spPr bwMode="auto">
          <a:xfrm>
            <a:off x="1828800" y="3352800"/>
            <a:ext cx="2222500" cy="2667000"/>
          </a:xfrm>
          <a:prstGeom prst="rect">
            <a:avLst/>
          </a:prstGeom>
          <a:noFill/>
          <a:ln w="9525">
            <a:noFill/>
            <a:miter lim="800000"/>
            <a:headEnd/>
            <a:tailEnd/>
          </a:ln>
        </p:spPr>
      </p:pic>
      <p:sp>
        <p:nvSpPr>
          <p:cNvPr id="11" name="TextBox 2"/>
          <p:cNvSpPr txBox="1">
            <a:spLocks noChangeArrowheads="1"/>
          </p:cNvSpPr>
          <p:nvPr/>
        </p:nvSpPr>
        <p:spPr bwMode="auto">
          <a:xfrm>
            <a:off x="2362200" y="6019800"/>
            <a:ext cx="2133600" cy="553998"/>
          </a:xfrm>
          <a:prstGeom prst="rect">
            <a:avLst/>
          </a:prstGeom>
          <a:noFill/>
          <a:ln w="9525">
            <a:noFill/>
            <a:miter lim="800000"/>
            <a:headEnd/>
            <a:tailEnd/>
          </a:ln>
        </p:spPr>
        <p:txBody>
          <a:bodyPr wrap="square">
            <a:spAutoFit/>
          </a:bodyPr>
          <a:lstStyle/>
          <a:p>
            <a:r>
              <a:rPr lang="en-US" sz="1000" dirty="0" err="1"/>
              <a:t>Miłosz</a:t>
            </a:r>
            <a:r>
              <a:rPr lang="en-US" sz="1000" dirty="0"/>
              <a:t>, </a:t>
            </a:r>
            <a:r>
              <a:rPr lang="en-US" sz="1000" dirty="0" err="1"/>
              <a:t>Czesław</a:t>
            </a:r>
            <a:r>
              <a:rPr lang="en-US" sz="1000" dirty="0"/>
              <a:t>.</a:t>
            </a:r>
          </a:p>
          <a:p>
            <a:r>
              <a:rPr lang="en-US" sz="1000" dirty="0"/>
              <a:t>Do </a:t>
            </a:r>
            <a:r>
              <a:rPr lang="en-US" sz="1000" dirty="0" err="1"/>
              <a:t>Robinsona</a:t>
            </a:r>
            <a:r>
              <a:rPr lang="en-US" sz="1000" dirty="0"/>
              <a:t> </a:t>
            </a:r>
            <a:r>
              <a:rPr lang="en-US" sz="1000" dirty="0" err="1"/>
              <a:t>Jeffersa</a:t>
            </a:r>
            <a:r>
              <a:rPr lang="en-US" sz="1000" dirty="0"/>
              <a:t>, draft, holograph, corrected, I. [1]</a:t>
            </a:r>
          </a:p>
        </p:txBody>
      </p:sp>
      <p:pic>
        <p:nvPicPr>
          <p:cNvPr id="12" name="Picture 2"/>
          <p:cNvPicPr>
            <a:picLocks noChangeAspect="1" noChangeArrowheads="1"/>
          </p:cNvPicPr>
          <p:nvPr/>
        </p:nvPicPr>
        <p:blipFill>
          <a:blip r:embed="rId10" cstate="print"/>
          <a:srcRect/>
          <a:stretch>
            <a:fillRect/>
          </a:stretch>
        </p:blipFill>
        <p:spPr bwMode="auto">
          <a:xfrm>
            <a:off x="4648200" y="0"/>
            <a:ext cx="3169920" cy="2476500"/>
          </a:xfrm>
          <a:prstGeom prst="rect">
            <a:avLst/>
          </a:prstGeom>
          <a:noFill/>
          <a:ln w="9525">
            <a:noFill/>
            <a:miter lim="800000"/>
            <a:headEnd/>
            <a:tailEnd/>
          </a:ln>
        </p:spPr>
      </p:pic>
      <p:sp>
        <p:nvSpPr>
          <p:cNvPr id="14" name="TextBox 2"/>
          <p:cNvSpPr txBox="1">
            <a:spLocks noChangeArrowheads="1"/>
          </p:cNvSpPr>
          <p:nvPr/>
        </p:nvSpPr>
        <p:spPr bwMode="auto">
          <a:xfrm>
            <a:off x="5791200" y="2438400"/>
            <a:ext cx="2362200" cy="553998"/>
          </a:xfrm>
          <a:prstGeom prst="rect">
            <a:avLst/>
          </a:prstGeom>
          <a:noFill/>
          <a:ln w="9525">
            <a:noFill/>
            <a:miter lim="800000"/>
            <a:headEnd/>
            <a:tailEnd/>
          </a:ln>
        </p:spPr>
        <p:txBody>
          <a:bodyPr wrap="square">
            <a:spAutoFit/>
          </a:bodyPr>
          <a:lstStyle/>
          <a:p>
            <a:r>
              <a:rPr lang="en-US" sz="1000" dirty="0" err="1"/>
              <a:t>Tomanawos</a:t>
            </a:r>
            <a:r>
              <a:rPr lang="en-US" sz="1000" dirty="0"/>
              <a:t> board at the base of monument over 'Swell’ …, Yale Collection of Western Americana</a:t>
            </a:r>
          </a:p>
        </p:txBody>
      </p:sp>
      <p:pic>
        <p:nvPicPr>
          <p:cNvPr id="15" name="Picture 2"/>
          <p:cNvPicPr>
            <a:picLocks noChangeAspect="1" noChangeArrowheads="1"/>
          </p:cNvPicPr>
          <p:nvPr/>
        </p:nvPicPr>
        <p:blipFill>
          <a:blip r:embed="rId11" cstate="print"/>
          <a:srcRect/>
          <a:stretch>
            <a:fillRect/>
          </a:stretch>
        </p:blipFill>
        <p:spPr bwMode="auto">
          <a:xfrm>
            <a:off x="6324600" y="3352800"/>
            <a:ext cx="2514600" cy="1830288"/>
          </a:xfrm>
          <a:prstGeom prst="rect">
            <a:avLst/>
          </a:prstGeom>
          <a:noFill/>
          <a:ln w="9525">
            <a:noFill/>
            <a:miter lim="800000"/>
            <a:headEnd/>
            <a:tailEnd/>
          </a:ln>
        </p:spPr>
      </p:pic>
      <p:sp>
        <p:nvSpPr>
          <p:cNvPr id="16" name="TextBox 2"/>
          <p:cNvSpPr txBox="1">
            <a:spLocks noChangeArrowheads="1"/>
          </p:cNvSpPr>
          <p:nvPr/>
        </p:nvSpPr>
        <p:spPr bwMode="auto">
          <a:xfrm>
            <a:off x="6858000" y="4953000"/>
            <a:ext cx="2286000" cy="400050"/>
          </a:xfrm>
          <a:prstGeom prst="rect">
            <a:avLst/>
          </a:prstGeom>
          <a:noFill/>
          <a:ln w="9525">
            <a:noFill/>
            <a:miter lim="800000"/>
            <a:headEnd/>
            <a:tailEnd/>
          </a:ln>
        </p:spPr>
        <p:txBody>
          <a:bodyPr wrap="square">
            <a:spAutoFit/>
          </a:bodyPr>
          <a:lstStyle/>
          <a:p>
            <a:r>
              <a:rPr lang="en-US" sz="1000" dirty="0"/>
              <a:t>Merrill, James Ingram.  Ouija board. Yale Collection of American Literature</a:t>
            </a:r>
          </a:p>
        </p:txBody>
      </p:sp>
      <p:sp>
        <p:nvSpPr>
          <p:cNvPr id="18" name="TextBox 3"/>
          <p:cNvSpPr txBox="1">
            <a:spLocks noChangeArrowheads="1"/>
          </p:cNvSpPr>
          <p:nvPr/>
        </p:nvSpPr>
        <p:spPr bwMode="auto">
          <a:xfrm>
            <a:off x="7703296" y="11506200"/>
            <a:ext cx="931282" cy="1015663"/>
          </a:xfrm>
          <a:prstGeom prst="rect">
            <a:avLst/>
          </a:prstGeom>
          <a:noFill/>
          <a:ln w="9525">
            <a:noFill/>
            <a:miter lim="800000"/>
            <a:headEnd/>
            <a:tailEnd/>
          </a:ln>
        </p:spPr>
        <p:txBody>
          <a:bodyPr wrap="square">
            <a:spAutoFit/>
          </a:bodyPr>
          <a:lstStyle/>
          <a:p>
            <a:r>
              <a:rPr lang="en-US" sz="1000" dirty="0"/>
              <a:t>New England: the most </a:t>
            </a:r>
            <a:r>
              <a:rPr lang="en-US" sz="1000" dirty="0" err="1"/>
              <a:t>remarqueable</a:t>
            </a:r>
            <a:r>
              <a:rPr lang="en-US" sz="1000" dirty="0"/>
              <a:t> parts…, General Collection</a:t>
            </a:r>
          </a:p>
        </p:txBody>
      </p:sp>
      <p:sp>
        <p:nvSpPr>
          <p:cNvPr id="19" name="TextBox 3"/>
          <p:cNvSpPr txBox="1">
            <a:spLocks noChangeArrowheads="1"/>
          </p:cNvSpPr>
          <p:nvPr/>
        </p:nvSpPr>
        <p:spPr bwMode="auto">
          <a:xfrm>
            <a:off x="6705600" y="6096000"/>
            <a:ext cx="1828800" cy="553998"/>
          </a:xfrm>
          <a:prstGeom prst="rect">
            <a:avLst/>
          </a:prstGeom>
          <a:noFill/>
          <a:ln w="9525">
            <a:noFill/>
            <a:miter lim="800000"/>
            <a:headEnd/>
            <a:tailEnd/>
          </a:ln>
        </p:spPr>
        <p:txBody>
          <a:bodyPr wrap="square">
            <a:spAutoFit/>
          </a:bodyPr>
          <a:lstStyle/>
          <a:p>
            <a:r>
              <a:rPr lang="en-US" sz="1000" dirty="0"/>
              <a:t>New England: the most </a:t>
            </a:r>
            <a:r>
              <a:rPr lang="en-US" sz="1000" dirty="0" err="1"/>
              <a:t>remarqueable</a:t>
            </a:r>
            <a:r>
              <a:rPr lang="en-US" sz="1000" dirty="0"/>
              <a:t> parts…, General Collection</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228600"/>
            <a:ext cx="5257800" cy="990600"/>
          </a:xfrm>
        </p:spPr>
        <p:txBody>
          <a:bodyPr>
            <a:normAutofit/>
          </a:bodyPr>
          <a:lstStyle/>
          <a:p>
            <a:pPr algn="r" fontAlgn="auto">
              <a:spcAft>
                <a:spcPts val="0"/>
              </a:spcAft>
              <a:defRPr/>
            </a:pPr>
            <a:r>
              <a:rPr lang="en-US" dirty="0" err="1" smtClean="0">
                <a:solidFill>
                  <a:schemeClr val="accent4">
                    <a:lumMod val="50000"/>
                  </a:schemeClr>
                </a:solidFill>
                <a:latin typeface="Tahoma" pitchFamily="34" charset="0"/>
                <a:ea typeface="Calibri" pitchFamily="34" charset="0"/>
                <a:cs typeface="Tahoma" pitchFamily="34" charset="0"/>
              </a:rPr>
              <a:t>Beinecke</a:t>
            </a:r>
            <a:r>
              <a:rPr lang="en-US" dirty="0" smtClean="0">
                <a:solidFill>
                  <a:schemeClr val="accent4">
                    <a:lumMod val="50000"/>
                  </a:schemeClr>
                </a:solidFill>
                <a:latin typeface="Tahoma" pitchFamily="34" charset="0"/>
                <a:ea typeface="Calibri" pitchFamily="34" charset="0"/>
                <a:cs typeface="Tahoma" pitchFamily="34" charset="0"/>
              </a:rPr>
              <a:t> Library</a:t>
            </a:r>
            <a:endParaRPr lang="en-US" dirty="0"/>
          </a:p>
        </p:txBody>
      </p:sp>
      <p:sp>
        <p:nvSpPr>
          <p:cNvPr id="3" name="Rectangle 2"/>
          <p:cNvSpPr/>
          <p:nvPr/>
        </p:nvSpPr>
        <p:spPr>
          <a:xfrm>
            <a:off x="0" y="1524000"/>
            <a:ext cx="9144000" cy="5334000"/>
          </a:xfrm>
          <a:prstGeom prst="rect">
            <a:avLst/>
          </a:prstGeom>
          <a:blipFill>
            <a:blip r:embed="rId3" cstate="screen"/>
            <a:tile tx="0" ty="0" sx="100000" sy="100000" flip="none" algn="tl"/>
          </a:blipFill>
        </p:spPr>
        <p:txBody>
          <a:bodyPr/>
          <a:lstStyle/>
          <a:p>
            <a:pPr eaLnBrk="0" hangingPunct="0">
              <a:buClr>
                <a:schemeClr val="accent1">
                  <a:lumMod val="50000"/>
                </a:schemeClr>
              </a:buClr>
              <a:buSzPct val="80000"/>
              <a:defRPr/>
            </a:pPr>
            <a:r>
              <a:rPr lang="en-US" sz="2800" dirty="0">
                <a:solidFill>
                  <a:schemeClr val="accent4">
                    <a:lumMod val="50000"/>
                  </a:schemeClr>
                </a:solidFill>
                <a:latin typeface="Tahoma" pitchFamily="34" charset="0"/>
                <a:ea typeface="Calibri" pitchFamily="34" charset="0"/>
                <a:cs typeface="Tahoma" pitchFamily="34" charset="0"/>
              </a:rPr>
              <a:t>   </a:t>
            </a:r>
            <a:endParaRPr lang="en-US" sz="2800" b="1" dirty="0">
              <a:solidFill>
                <a:schemeClr val="accent4">
                  <a:lumMod val="50000"/>
                </a:schemeClr>
              </a:solidFill>
              <a:latin typeface="Tahoma" pitchFamily="34" charset="0"/>
              <a:ea typeface="Calibri" pitchFamily="34" charset="0"/>
              <a:cs typeface="Tahoma" pitchFamily="34" charset="0"/>
            </a:endParaRPr>
          </a:p>
          <a:p>
            <a:pPr marL="274320" eaLnBrk="0" hangingPunct="0">
              <a:buClr>
                <a:schemeClr val="accent2">
                  <a:lumMod val="75000"/>
                </a:schemeClr>
              </a:buClr>
              <a:buSzPct val="80000"/>
              <a:buFont typeface="Wingdings" pitchFamily="2" charset="2"/>
              <a:buChar char="q"/>
              <a:defRPr/>
            </a:pPr>
            <a:endParaRPr lang="en-US" sz="2800" dirty="0">
              <a:solidFill>
                <a:schemeClr val="accent4">
                  <a:lumMod val="50000"/>
                </a:schemeClr>
              </a:solidFill>
              <a:latin typeface="Tahoma" pitchFamily="34" charset="0"/>
              <a:cs typeface="Tahoma" pitchFamily="34" charset="0"/>
            </a:endParaRPr>
          </a:p>
          <a:p>
            <a:pPr marL="274320" algn="ctr" eaLnBrk="0" hangingPunct="0">
              <a:buClr>
                <a:schemeClr val="accent2">
                  <a:lumMod val="75000"/>
                </a:schemeClr>
              </a:buClr>
              <a:buSzPct val="80000"/>
              <a:defRPr/>
            </a:pPr>
            <a:r>
              <a:rPr lang="en-US" sz="6600" dirty="0">
                <a:solidFill>
                  <a:schemeClr val="accent4">
                    <a:lumMod val="50000"/>
                  </a:schemeClr>
                </a:solidFill>
                <a:latin typeface="Tahoma" pitchFamily="34" charset="0"/>
                <a:cs typeface="Tahoma" pitchFamily="34" charset="0"/>
              </a:rPr>
              <a:t>Workflow &amp; </a:t>
            </a:r>
            <a:r>
              <a:rPr lang="en-US" sz="6600" dirty="0" smtClean="0">
                <a:solidFill>
                  <a:schemeClr val="accent4">
                    <a:lumMod val="50000"/>
                  </a:schemeClr>
                </a:solidFill>
                <a:latin typeface="Tahoma" pitchFamily="34" charset="0"/>
                <a:cs typeface="Tahoma" pitchFamily="34" charset="0"/>
              </a:rPr>
              <a:t>Opportunities</a:t>
            </a:r>
            <a:endParaRPr lang="en-US" sz="6600" dirty="0">
              <a:solidFill>
                <a:schemeClr val="accent4">
                  <a:lumMod val="50000"/>
                </a:schemeClr>
              </a:solidFill>
              <a:latin typeface="Tahoma" pitchFamily="34" charset="0"/>
              <a:cs typeface="Tahoma" pitchFamily="34" charset="0"/>
            </a:endParaRPr>
          </a:p>
        </p:txBody>
      </p:sp>
      <p:pic>
        <p:nvPicPr>
          <p:cNvPr id="20484" name="Picture 3"/>
          <p:cNvPicPr>
            <a:picLocks noChangeAspect="1" noChangeArrowheads="1"/>
          </p:cNvPicPr>
          <p:nvPr/>
        </p:nvPicPr>
        <p:blipFill>
          <a:blip r:embed="rId4" cstate="print"/>
          <a:srcRect/>
          <a:stretch>
            <a:fillRect/>
          </a:stretch>
        </p:blipFill>
        <p:spPr bwMode="auto">
          <a:xfrm>
            <a:off x="0" y="228600"/>
            <a:ext cx="3124200" cy="6365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
            <a:ext cx="5257800" cy="990600"/>
          </a:xfrm>
        </p:spPr>
        <p:txBody>
          <a:bodyPr>
            <a:normAutofit fontScale="90000"/>
          </a:bodyPr>
          <a:lstStyle/>
          <a:p>
            <a:pPr algn="r" fontAlgn="auto">
              <a:spcAft>
                <a:spcPts val="0"/>
              </a:spcAft>
              <a:defRPr/>
            </a:pPr>
            <a:r>
              <a:rPr lang="en-US" dirty="0" smtClean="0">
                <a:solidFill>
                  <a:schemeClr val="accent4">
                    <a:lumMod val="50000"/>
                  </a:schemeClr>
                </a:solidFill>
                <a:latin typeface="Tahoma" pitchFamily="34" charset="0"/>
                <a:ea typeface="Calibri" pitchFamily="34" charset="0"/>
                <a:cs typeface="Tahoma" pitchFamily="34" charset="0"/>
              </a:rPr>
              <a:t/>
            </a:r>
            <a:br>
              <a:rPr lang="en-US" dirty="0" smtClean="0">
                <a:solidFill>
                  <a:schemeClr val="accent4">
                    <a:lumMod val="50000"/>
                  </a:schemeClr>
                </a:solidFill>
                <a:latin typeface="Tahoma" pitchFamily="34" charset="0"/>
                <a:ea typeface="Calibri" pitchFamily="34" charset="0"/>
                <a:cs typeface="Tahoma" pitchFamily="34" charset="0"/>
              </a:rPr>
            </a:br>
            <a:r>
              <a:rPr lang="en-US" dirty="0" err="1" smtClean="0">
                <a:solidFill>
                  <a:schemeClr val="accent4">
                    <a:lumMod val="50000"/>
                  </a:schemeClr>
                </a:solidFill>
                <a:latin typeface="Tahoma" pitchFamily="34" charset="0"/>
                <a:ea typeface="Calibri" pitchFamily="34" charset="0"/>
                <a:cs typeface="Tahoma" pitchFamily="34" charset="0"/>
              </a:rPr>
              <a:t>Beinecke</a:t>
            </a:r>
            <a:r>
              <a:rPr lang="en-US" dirty="0" smtClean="0">
                <a:solidFill>
                  <a:schemeClr val="accent4">
                    <a:lumMod val="50000"/>
                  </a:schemeClr>
                </a:solidFill>
                <a:latin typeface="Tahoma" pitchFamily="34" charset="0"/>
                <a:ea typeface="Calibri" pitchFamily="34" charset="0"/>
                <a:cs typeface="Tahoma" pitchFamily="34" charset="0"/>
              </a:rPr>
              <a:t> Library</a:t>
            </a:r>
            <a:r>
              <a:rPr lang="en-US" dirty="0" smtClean="0">
                <a:solidFill>
                  <a:schemeClr val="accent4">
                    <a:lumMod val="50000"/>
                  </a:schemeClr>
                </a:solidFill>
                <a:latin typeface="Tahoma" pitchFamily="34" charset="0"/>
                <a:cs typeface="Tahoma" pitchFamily="34" charset="0"/>
              </a:rPr>
              <a:t/>
            </a:r>
            <a:br>
              <a:rPr lang="en-US" dirty="0" smtClean="0">
                <a:solidFill>
                  <a:schemeClr val="accent4">
                    <a:lumMod val="50000"/>
                  </a:schemeClr>
                </a:solidFill>
                <a:latin typeface="Tahoma" pitchFamily="34" charset="0"/>
                <a:cs typeface="Tahoma" pitchFamily="34" charset="0"/>
              </a:rPr>
            </a:br>
            <a:endParaRPr lang="en-US" dirty="0"/>
          </a:p>
        </p:txBody>
      </p:sp>
      <p:sp>
        <p:nvSpPr>
          <p:cNvPr id="3" name="Rectangle 2"/>
          <p:cNvSpPr/>
          <p:nvPr/>
        </p:nvSpPr>
        <p:spPr>
          <a:xfrm>
            <a:off x="0" y="1524000"/>
            <a:ext cx="9144000" cy="5334000"/>
          </a:xfrm>
          <a:prstGeom prst="rect">
            <a:avLst/>
          </a:prstGeom>
          <a:blipFill>
            <a:blip r:embed="rId3" cstate="screen"/>
            <a:tile tx="0" ty="0" sx="100000" sy="100000" flip="none" algn="tl"/>
          </a:blipFill>
        </p:spPr>
        <p:txBody>
          <a:bodyPr/>
          <a:lstStyle/>
          <a:p>
            <a:pPr eaLnBrk="0" hangingPunct="0">
              <a:buClr>
                <a:schemeClr val="accent1">
                  <a:lumMod val="50000"/>
                </a:schemeClr>
              </a:buClr>
              <a:buSzPct val="80000"/>
              <a:defRPr/>
            </a:pPr>
            <a:r>
              <a:rPr lang="en-US" sz="2800" dirty="0">
                <a:solidFill>
                  <a:schemeClr val="accent4">
                    <a:lumMod val="50000"/>
                  </a:schemeClr>
                </a:solidFill>
                <a:latin typeface="Tahoma" pitchFamily="34" charset="0"/>
                <a:ea typeface="Calibri" pitchFamily="34" charset="0"/>
                <a:cs typeface="Tahoma" pitchFamily="34" charset="0"/>
              </a:rPr>
              <a:t>   </a:t>
            </a:r>
            <a:endParaRPr lang="en-US" sz="2800" dirty="0">
              <a:solidFill>
                <a:schemeClr val="accent4">
                  <a:lumMod val="50000"/>
                </a:schemeClr>
              </a:solidFill>
              <a:latin typeface="Tahoma" pitchFamily="34" charset="0"/>
              <a:cs typeface="Tahoma" pitchFamily="34" charset="0"/>
            </a:endParaRPr>
          </a:p>
          <a:p>
            <a:pPr marL="274320" eaLnBrk="0" hangingPunct="0">
              <a:buClr>
                <a:schemeClr val="accent2">
                  <a:lumMod val="75000"/>
                </a:schemeClr>
              </a:buClr>
              <a:buSzPct val="80000"/>
              <a:buFont typeface="Wingdings" pitchFamily="2" charset="2"/>
              <a:buChar char="q"/>
              <a:defRPr/>
            </a:pPr>
            <a:r>
              <a:rPr lang="en-US" sz="3200" dirty="0">
                <a:solidFill>
                  <a:schemeClr val="accent4">
                    <a:lumMod val="50000"/>
                  </a:schemeClr>
                </a:solidFill>
                <a:latin typeface="Tahoma" pitchFamily="34" charset="0"/>
                <a:ea typeface="Calibri" pitchFamily="34" charset="0"/>
                <a:cs typeface="Tahoma" pitchFamily="34" charset="0"/>
              </a:rPr>
              <a:t> Create Metadata</a:t>
            </a:r>
          </a:p>
          <a:p>
            <a:pPr marL="274320" eaLnBrk="0" hangingPunct="0">
              <a:buClr>
                <a:schemeClr val="accent2">
                  <a:lumMod val="75000"/>
                </a:schemeClr>
              </a:buClr>
              <a:buSzPct val="80000"/>
              <a:buFont typeface="Wingdings" pitchFamily="2" charset="2"/>
              <a:buChar char="q"/>
              <a:defRPr/>
            </a:pPr>
            <a:endParaRPr lang="en-US" sz="3200" dirty="0">
              <a:solidFill>
                <a:schemeClr val="accent4">
                  <a:lumMod val="50000"/>
                </a:schemeClr>
              </a:solidFill>
              <a:latin typeface="Tahoma" pitchFamily="34" charset="0"/>
              <a:ea typeface="Calibri" pitchFamily="34" charset="0"/>
              <a:cs typeface="Tahoma" pitchFamily="34" charset="0"/>
            </a:endParaRPr>
          </a:p>
          <a:p>
            <a:pPr marL="274320" eaLnBrk="0" hangingPunct="0">
              <a:buClr>
                <a:schemeClr val="accent2">
                  <a:lumMod val="75000"/>
                </a:schemeClr>
              </a:buClr>
              <a:buSzPct val="80000"/>
              <a:buFont typeface="Wingdings" pitchFamily="2" charset="2"/>
              <a:buChar char="q"/>
              <a:defRPr/>
            </a:pPr>
            <a:r>
              <a:rPr lang="en-US" sz="3200" dirty="0">
                <a:solidFill>
                  <a:schemeClr val="accent4">
                    <a:lumMod val="50000"/>
                  </a:schemeClr>
                </a:solidFill>
                <a:latin typeface="Tahoma" pitchFamily="34" charset="0"/>
                <a:ea typeface="Calibri" pitchFamily="34" charset="0"/>
                <a:cs typeface="Tahoma" pitchFamily="34" charset="0"/>
              </a:rPr>
              <a:t> Digitize</a:t>
            </a:r>
          </a:p>
          <a:p>
            <a:pPr marL="274320" eaLnBrk="0" hangingPunct="0">
              <a:buClr>
                <a:schemeClr val="accent2">
                  <a:lumMod val="75000"/>
                </a:schemeClr>
              </a:buClr>
              <a:buSzPct val="80000"/>
              <a:buFont typeface="Wingdings" pitchFamily="2" charset="2"/>
              <a:buChar char="q"/>
              <a:defRPr/>
            </a:pPr>
            <a:endParaRPr lang="en-US" sz="3200" dirty="0">
              <a:solidFill>
                <a:schemeClr val="accent4">
                  <a:lumMod val="50000"/>
                </a:schemeClr>
              </a:solidFill>
              <a:latin typeface="Tahoma" pitchFamily="34" charset="0"/>
              <a:ea typeface="Calibri" pitchFamily="34" charset="0"/>
              <a:cs typeface="Tahoma" pitchFamily="34" charset="0"/>
            </a:endParaRPr>
          </a:p>
          <a:p>
            <a:pPr marL="274320" eaLnBrk="0" hangingPunct="0">
              <a:buClr>
                <a:schemeClr val="accent2">
                  <a:lumMod val="75000"/>
                </a:schemeClr>
              </a:buClr>
              <a:buSzPct val="80000"/>
              <a:buFont typeface="Wingdings" pitchFamily="2" charset="2"/>
              <a:buChar char="q"/>
              <a:defRPr/>
            </a:pPr>
            <a:r>
              <a:rPr lang="en-US" sz="3200" dirty="0">
                <a:solidFill>
                  <a:schemeClr val="accent4">
                    <a:lumMod val="50000"/>
                  </a:schemeClr>
                </a:solidFill>
                <a:latin typeface="Tahoma" pitchFamily="34" charset="0"/>
                <a:ea typeface="Calibri" pitchFamily="34" charset="0"/>
                <a:cs typeface="Tahoma" pitchFamily="34" charset="0"/>
              </a:rPr>
              <a:t> Process Images</a:t>
            </a:r>
          </a:p>
          <a:p>
            <a:pPr marL="274320" eaLnBrk="0" hangingPunct="0">
              <a:buClr>
                <a:schemeClr val="accent2">
                  <a:lumMod val="75000"/>
                </a:schemeClr>
              </a:buClr>
              <a:buSzPct val="80000"/>
              <a:buFont typeface="Wingdings" pitchFamily="2" charset="2"/>
              <a:buChar char="q"/>
              <a:defRPr/>
            </a:pPr>
            <a:endParaRPr lang="en-US" sz="3200" dirty="0">
              <a:solidFill>
                <a:schemeClr val="accent4">
                  <a:lumMod val="50000"/>
                </a:schemeClr>
              </a:solidFill>
              <a:latin typeface="Tahoma" pitchFamily="34" charset="0"/>
              <a:ea typeface="Calibri" pitchFamily="34" charset="0"/>
              <a:cs typeface="Tahoma" pitchFamily="34" charset="0"/>
            </a:endParaRPr>
          </a:p>
          <a:p>
            <a:pPr marL="274320" eaLnBrk="0" hangingPunct="0">
              <a:buClr>
                <a:schemeClr val="accent2">
                  <a:lumMod val="75000"/>
                </a:schemeClr>
              </a:buClr>
              <a:buSzPct val="80000"/>
              <a:buFont typeface="Wingdings" pitchFamily="2" charset="2"/>
              <a:buChar char="q"/>
              <a:defRPr/>
            </a:pPr>
            <a:r>
              <a:rPr lang="en-US" sz="3200" b="1" dirty="0">
                <a:solidFill>
                  <a:schemeClr val="accent4">
                    <a:lumMod val="50000"/>
                  </a:schemeClr>
                </a:solidFill>
                <a:latin typeface="Tahoma" pitchFamily="34" charset="0"/>
                <a:ea typeface="Calibri" pitchFamily="34" charset="0"/>
                <a:cs typeface="Tahoma" pitchFamily="34" charset="0"/>
              </a:rPr>
              <a:t> </a:t>
            </a:r>
            <a:r>
              <a:rPr lang="en-US" sz="3200" dirty="0">
                <a:solidFill>
                  <a:schemeClr val="accent4">
                    <a:lumMod val="50000"/>
                  </a:schemeClr>
                </a:solidFill>
                <a:latin typeface="Tahoma" pitchFamily="34" charset="0"/>
                <a:ea typeface="Calibri" pitchFamily="34" charset="0"/>
                <a:cs typeface="Tahoma" pitchFamily="34" charset="0"/>
              </a:rPr>
              <a:t>Publish Metadata and Images</a:t>
            </a:r>
          </a:p>
          <a:p>
            <a:pPr marL="274320" eaLnBrk="0" hangingPunct="0">
              <a:buClr>
                <a:schemeClr val="accent2">
                  <a:lumMod val="75000"/>
                </a:schemeClr>
              </a:buClr>
              <a:buSzPct val="80000"/>
              <a:buFont typeface="Wingdings" pitchFamily="2" charset="2"/>
              <a:buChar char="q"/>
              <a:defRPr/>
            </a:pPr>
            <a:endParaRPr lang="en-US" sz="3200" dirty="0">
              <a:solidFill>
                <a:schemeClr val="accent4">
                  <a:lumMod val="50000"/>
                </a:schemeClr>
              </a:solidFill>
              <a:latin typeface="Tahoma" pitchFamily="34" charset="0"/>
              <a:ea typeface="Calibri" pitchFamily="34" charset="0"/>
              <a:cs typeface="Tahoma" pitchFamily="34" charset="0"/>
            </a:endParaRPr>
          </a:p>
          <a:p>
            <a:pPr marL="274320" eaLnBrk="0" hangingPunct="0">
              <a:buClr>
                <a:schemeClr val="accent2">
                  <a:lumMod val="75000"/>
                </a:schemeClr>
              </a:buClr>
              <a:buSzPct val="80000"/>
              <a:buFont typeface="Wingdings" pitchFamily="2" charset="2"/>
              <a:buChar char="q"/>
              <a:defRPr/>
            </a:pPr>
            <a:r>
              <a:rPr lang="en-US" sz="3200" dirty="0">
                <a:solidFill>
                  <a:schemeClr val="accent4">
                    <a:lumMod val="50000"/>
                  </a:schemeClr>
                </a:solidFill>
                <a:latin typeface="Tahoma" pitchFamily="34" charset="0"/>
                <a:ea typeface="Calibri" pitchFamily="34" charset="0"/>
                <a:cs typeface="Tahoma" pitchFamily="34" charset="0"/>
              </a:rPr>
              <a:t> Archive</a:t>
            </a:r>
          </a:p>
          <a:p>
            <a:pPr marL="274320" eaLnBrk="0" hangingPunct="0">
              <a:buClr>
                <a:schemeClr val="accent2">
                  <a:lumMod val="75000"/>
                </a:schemeClr>
              </a:buClr>
              <a:buSzPct val="80000"/>
              <a:buFont typeface="Wingdings" pitchFamily="2" charset="2"/>
              <a:buChar char="q"/>
              <a:defRPr/>
            </a:pPr>
            <a:endParaRPr lang="en-US" sz="3200" dirty="0">
              <a:solidFill>
                <a:schemeClr val="accent4">
                  <a:lumMod val="50000"/>
                </a:schemeClr>
              </a:solidFill>
              <a:latin typeface="Tahoma" pitchFamily="34" charset="0"/>
              <a:cs typeface="Tahoma" pitchFamily="34" charset="0"/>
            </a:endParaRPr>
          </a:p>
        </p:txBody>
      </p:sp>
      <p:pic>
        <p:nvPicPr>
          <p:cNvPr id="21508" name="Picture 3"/>
          <p:cNvPicPr>
            <a:picLocks noChangeAspect="1" noChangeArrowheads="1"/>
          </p:cNvPicPr>
          <p:nvPr/>
        </p:nvPicPr>
        <p:blipFill>
          <a:blip r:embed="rId4" cstate="print"/>
          <a:srcRect/>
          <a:stretch>
            <a:fillRect/>
          </a:stretch>
        </p:blipFill>
        <p:spPr bwMode="auto">
          <a:xfrm>
            <a:off x="0" y="228600"/>
            <a:ext cx="3124200" cy="6365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
            <a:ext cx="5257800" cy="990600"/>
          </a:xfrm>
        </p:spPr>
        <p:txBody>
          <a:bodyPr>
            <a:normAutofit fontScale="90000"/>
          </a:bodyPr>
          <a:lstStyle/>
          <a:p>
            <a:pPr algn="r" fontAlgn="auto">
              <a:spcAft>
                <a:spcPts val="0"/>
              </a:spcAft>
              <a:defRPr/>
            </a:pPr>
            <a:r>
              <a:rPr lang="en-US" dirty="0" smtClean="0">
                <a:solidFill>
                  <a:schemeClr val="accent4">
                    <a:lumMod val="50000"/>
                  </a:schemeClr>
                </a:solidFill>
                <a:latin typeface="Tahoma" pitchFamily="34" charset="0"/>
                <a:ea typeface="Calibri" pitchFamily="34" charset="0"/>
                <a:cs typeface="Tahoma" pitchFamily="34" charset="0"/>
              </a:rPr>
              <a:t/>
            </a:r>
            <a:br>
              <a:rPr lang="en-US" dirty="0" smtClean="0">
                <a:solidFill>
                  <a:schemeClr val="accent4">
                    <a:lumMod val="50000"/>
                  </a:schemeClr>
                </a:solidFill>
                <a:latin typeface="Tahoma" pitchFamily="34" charset="0"/>
                <a:ea typeface="Calibri" pitchFamily="34" charset="0"/>
                <a:cs typeface="Tahoma" pitchFamily="34" charset="0"/>
              </a:rPr>
            </a:br>
            <a:r>
              <a:rPr lang="en-US" dirty="0" err="1" smtClean="0">
                <a:solidFill>
                  <a:schemeClr val="accent4">
                    <a:lumMod val="50000"/>
                  </a:schemeClr>
                </a:solidFill>
                <a:latin typeface="Tahoma" pitchFamily="34" charset="0"/>
                <a:ea typeface="Calibri" pitchFamily="34" charset="0"/>
                <a:cs typeface="Tahoma" pitchFamily="34" charset="0"/>
              </a:rPr>
              <a:t>Beinecke</a:t>
            </a:r>
            <a:r>
              <a:rPr lang="en-US" dirty="0" smtClean="0">
                <a:solidFill>
                  <a:schemeClr val="accent4">
                    <a:lumMod val="50000"/>
                  </a:schemeClr>
                </a:solidFill>
                <a:latin typeface="Tahoma" pitchFamily="34" charset="0"/>
                <a:ea typeface="Calibri" pitchFamily="34" charset="0"/>
                <a:cs typeface="Tahoma" pitchFamily="34" charset="0"/>
              </a:rPr>
              <a:t> Library</a:t>
            </a:r>
            <a:r>
              <a:rPr lang="en-US" dirty="0" smtClean="0">
                <a:solidFill>
                  <a:schemeClr val="accent4">
                    <a:lumMod val="50000"/>
                  </a:schemeClr>
                </a:solidFill>
                <a:latin typeface="Tahoma" pitchFamily="34" charset="0"/>
                <a:cs typeface="Tahoma" pitchFamily="34" charset="0"/>
              </a:rPr>
              <a:t/>
            </a:r>
            <a:br>
              <a:rPr lang="en-US" dirty="0" smtClean="0">
                <a:solidFill>
                  <a:schemeClr val="accent4">
                    <a:lumMod val="50000"/>
                  </a:schemeClr>
                </a:solidFill>
                <a:latin typeface="Tahoma" pitchFamily="34" charset="0"/>
                <a:cs typeface="Tahoma" pitchFamily="34" charset="0"/>
              </a:rPr>
            </a:br>
            <a:endParaRPr lang="en-US" dirty="0"/>
          </a:p>
        </p:txBody>
      </p:sp>
      <p:sp>
        <p:nvSpPr>
          <p:cNvPr id="3" name="Rectangle 2"/>
          <p:cNvSpPr/>
          <p:nvPr/>
        </p:nvSpPr>
        <p:spPr>
          <a:xfrm>
            <a:off x="0" y="1524000"/>
            <a:ext cx="9144000" cy="5334000"/>
          </a:xfrm>
          <a:prstGeom prst="rect">
            <a:avLst/>
          </a:prstGeom>
          <a:blipFill>
            <a:blip r:embed="rId3" cstate="screen"/>
            <a:tile tx="0" ty="0" sx="100000" sy="100000" flip="none" algn="tl"/>
          </a:blipFill>
        </p:spPr>
        <p:txBody>
          <a:bodyPr/>
          <a:lstStyle/>
          <a:p>
            <a:pPr eaLnBrk="0" hangingPunct="0">
              <a:buClr>
                <a:schemeClr val="accent1">
                  <a:lumMod val="50000"/>
                </a:schemeClr>
              </a:buClr>
              <a:buSzPct val="80000"/>
              <a:defRPr/>
            </a:pPr>
            <a:r>
              <a:rPr lang="en-US" sz="2800" dirty="0">
                <a:solidFill>
                  <a:schemeClr val="accent4">
                    <a:lumMod val="50000"/>
                  </a:schemeClr>
                </a:solidFill>
                <a:latin typeface="Tahoma" pitchFamily="34" charset="0"/>
                <a:ea typeface="Calibri" pitchFamily="34" charset="0"/>
                <a:cs typeface="Tahoma" pitchFamily="34" charset="0"/>
              </a:rPr>
              <a:t>   </a:t>
            </a:r>
            <a:endParaRPr lang="en-US" sz="2800" dirty="0">
              <a:solidFill>
                <a:schemeClr val="accent4">
                  <a:lumMod val="50000"/>
                </a:schemeClr>
              </a:solidFill>
              <a:latin typeface="Tahoma" pitchFamily="34" charset="0"/>
              <a:cs typeface="Tahoma" pitchFamily="34" charset="0"/>
            </a:endParaRPr>
          </a:p>
          <a:p>
            <a:pPr marL="274320" eaLnBrk="0" hangingPunct="0">
              <a:buClr>
                <a:schemeClr val="accent2">
                  <a:lumMod val="75000"/>
                </a:schemeClr>
              </a:buClr>
              <a:buSzPct val="80000"/>
              <a:buFont typeface="Wingdings" pitchFamily="2" charset="2"/>
              <a:buChar char="q"/>
              <a:defRPr/>
            </a:pPr>
            <a:r>
              <a:rPr lang="en-US" sz="3200" dirty="0">
                <a:solidFill>
                  <a:schemeClr val="accent4">
                    <a:lumMod val="50000"/>
                  </a:schemeClr>
                </a:solidFill>
                <a:latin typeface="Tahoma" pitchFamily="34" charset="0"/>
                <a:ea typeface="Calibri" pitchFamily="34" charset="0"/>
                <a:cs typeface="Tahoma" pitchFamily="34" charset="0"/>
              </a:rPr>
              <a:t> Single Items</a:t>
            </a:r>
          </a:p>
          <a:p>
            <a:pPr marL="731520" lvl="1" eaLnBrk="0" hangingPunct="0">
              <a:buClr>
                <a:schemeClr val="accent2">
                  <a:lumMod val="75000"/>
                </a:schemeClr>
              </a:buClr>
              <a:buSzPct val="80000"/>
              <a:buFont typeface="Wingdings" pitchFamily="2" charset="2"/>
              <a:buChar char="q"/>
              <a:defRPr/>
            </a:pPr>
            <a:r>
              <a:rPr lang="en-US" sz="2800" dirty="0">
                <a:solidFill>
                  <a:schemeClr val="accent4">
                    <a:lumMod val="50000"/>
                  </a:schemeClr>
                </a:solidFill>
                <a:latin typeface="Tahoma" pitchFamily="34" charset="0"/>
                <a:ea typeface="Calibri" pitchFamily="34" charset="0"/>
                <a:cs typeface="Tahoma" pitchFamily="34" charset="0"/>
              </a:rPr>
              <a:t> One-to-one relationship</a:t>
            </a:r>
          </a:p>
          <a:p>
            <a:pPr marL="1188720" lvl="2" eaLnBrk="0" hangingPunct="0">
              <a:buClr>
                <a:schemeClr val="accent2">
                  <a:lumMod val="75000"/>
                </a:schemeClr>
              </a:buClr>
              <a:buSzPct val="80000"/>
              <a:buFont typeface="Wingdings" pitchFamily="2" charset="2"/>
              <a:buChar char="q"/>
              <a:defRPr/>
            </a:pPr>
            <a:r>
              <a:rPr lang="en-US" sz="2800" dirty="0">
                <a:solidFill>
                  <a:schemeClr val="accent4">
                    <a:lumMod val="50000"/>
                  </a:schemeClr>
                </a:solidFill>
                <a:latin typeface="Tahoma" pitchFamily="34" charset="0"/>
                <a:ea typeface="Calibri" pitchFamily="34" charset="0"/>
                <a:cs typeface="Tahoma" pitchFamily="34" charset="0"/>
              </a:rPr>
              <a:t>Object record	</a:t>
            </a:r>
            <a:r>
              <a:rPr lang="en-US" sz="2800" dirty="0">
                <a:solidFill>
                  <a:schemeClr val="accent4">
                    <a:lumMod val="50000"/>
                  </a:schemeClr>
                </a:solidFill>
                <a:latin typeface="Tahoma" pitchFamily="34" charset="0"/>
                <a:ea typeface="Calibri" pitchFamily="34" charset="0"/>
                <a:cs typeface="Tahoma" pitchFamily="34" charset="0"/>
                <a:sym typeface="Wingdings" pitchFamily="2" charset="2"/>
              </a:rPr>
              <a:t>	Image</a:t>
            </a:r>
            <a:endParaRPr lang="en-US" sz="2800" dirty="0">
              <a:solidFill>
                <a:schemeClr val="accent4">
                  <a:lumMod val="50000"/>
                </a:schemeClr>
              </a:solidFill>
              <a:latin typeface="Tahoma" pitchFamily="34" charset="0"/>
              <a:ea typeface="Calibri" pitchFamily="34" charset="0"/>
              <a:cs typeface="Tahoma" pitchFamily="34" charset="0"/>
            </a:endParaRPr>
          </a:p>
          <a:p>
            <a:pPr marL="731520" lvl="1" eaLnBrk="0" hangingPunct="0">
              <a:buClr>
                <a:schemeClr val="accent2">
                  <a:lumMod val="75000"/>
                </a:schemeClr>
              </a:buClr>
              <a:buSzPct val="80000"/>
              <a:buFont typeface="Wingdings" pitchFamily="2" charset="2"/>
              <a:buChar char="q"/>
              <a:defRPr/>
            </a:pPr>
            <a:endParaRPr lang="en-US" sz="2800" dirty="0">
              <a:solidFill>
                <a:schemeClr val="accent4">
                  <a:lumMod val="50000"/>
                </a:schemeClr>
              </a:solidFill>
              <a:latin typeface="Tahoma" pitchFamily="34" charset="0"/>
              <a:ea typeface="Calibri" pitchFamily="34" charset="0"/>
              <a:cs typeface="Tahoma" pitchFamily="34" charset="0"/>
            </a:endParaRPr>
          </a:p>
          <a:p>
            <a:pPr marL="274320" eaLnBrk="0" hangingPunct="0">
              <a:buClr>
                <a:schemeClr val="accent2">
                  <a:lumMod val="75000"/>
                </a:schemeClr>
              </a:buClr>
              <a:buSzPct val="80000"/>
              <a:buFont typeface="Wingdings" pitchFamily="2" charset="2"/>
              <a:buChar char="q"/>
              <a:defRPr/>
            </a:pPr>
            <a:r>
              <a:rPr lang="en-US" sz="3200" dirty="0">
                <a:solidFill>
                  <a:schemeClr val="accent4">
                    <a:lumMod val="50000"/>
                  </a:schemeClr>
                </a:solidFill>
                <a:latin typeface="Tahoma" pitchFamily="34" charset="0"/>
                <a:ea typeface="Calibri" pitchFamily="34" charset="0"/>
                <a:cs typeface="Tahoma" pitchFamily="34" charset="0"/>
              </a:rPr>
              <a:t> Complex Objects</a:t>
            </a:r>
          </a:p>
          <a:p>
            <a:pPr marL="731520" lvl="1" eaLnBrk="0" hangingPunct="0">
              <a:buClr>
                <a:schemeClr val="accent2">
                  <a:lumMod val="75000"/>
                </a:schemeClr>
              </a:buClr>
              <a:buSzPct val="80000"/>
              <a:buFont typeface="Wingdings" pitchFamily="2" charset="2"/>
              <a:buChar char="q"/>
              <a:defRPr/>
            </a:pPr>
            <a:r>
              <a:rPr lang="en-US" sz="2800" dirty="0">
                <a:solidFill>
                  <a:schemeClr val="accent4">
                    <a:lumMod val="50000"/>
                  </a:schemeClr>
                </a:solidFill>
                <a:latin typeface="Tahoma" pitchFamily="34" charset="0"/>
                <a:ea typeface="Calibri" pitchFamily="34" charset="0"/>
                <a:cs typeface="Tahoma" pitchFamily="34" charset="0"/>
              </a:rPr>
              <a:t> One-to-many relationship</a:t>
            </a:r>
          </a:p>
          <a:p>
            <a:pPr marL="1188720" lvl="2" eaLnBrk="0" hangingPunct="0">
              <a:buClr>
                <a:schemeClr val="accent2">
                  <a:lumMod val="75000"/>
                </a:schemeClr>
              </a:buClr>
              <a:buSzPct val="80000"/>
              <a:buFont typeface="Wingdings" pitchFamily="2" charset="2"/>
              <a:buChar char="q"/>
              <a:defRPr/>
            </a:pPr>
            <a:r>
              <a:rPr lang="en-US" sz="2800" dirty="0">
                <a:solidFill>
                  <a:schemeClr val="accent4">
                    <a:lumMod val="50000"/>
                  </a:schemeClr>
                </a:solidFill>
                <a:latin typeface="Tahoma" pitchFamily="34" charset="0"/>
                <a:ea typeface="Calibri" pitchFamily="34" charset="0"/>
                <a:cs typeface="Tahoma" pitchFamily="34" charset="0"/>
              </a:rPr>
              <a:t>Object record </a:t>
            </a:r>
            <a:r>
              <a:rPr lang="en-US" sz="2800" dirty="0">
                <a:solidFill>
                  <a:schemeClr val="accent4">
                    <a:lumMod val="50000"/>
                  </a:schemeClr>
                </a:solidFill>
                <a:latin typeface="Tahoma" pitchFamily="34" charset="0"/>
                <a:ea typeface="Calibri" pitchFamily="34" charset="0"/>
                <a:cs typeface="Tahoma" pitchFamily="34" charset="0"/>
                <a:sym typeface="Wingdings" pitchFamily="2" charset="2"/>
              </a:rPr>
              <a:t> 	Image</a:t>
            </a:r>
          </a:p>
          <a:p>
            <a:pPr marL="1188720" lvl="2" eaLnBrk="0" hangingPunct="0">
              <a:buClr>
                <a:schemeClr val="accent2">
                  <a:lumMod val="75000"/>
                </a:schemeClr>
              </a:buClr>
              <a:buSzPct val="80000"/>
              <a:defRPr/>
            </a:pPr>
            <a:r>
              <a:rPr lang="en-US" sz="2800" dirty="0">
                <a:solidFill>
                  <a:schemeClr val="accent4">
                    <a:lumMod val="50000"/>
                  </a:schemeClr>
                </a:solidFill>
                <a:latin typeface="Tahoma" pitchFamily="34" charset="0"/>
                <a:ea typeface="Calibri" pitchFamily="34" charset="0"/>
                <a:cs typeface="Tahoma" pitchFamily="34" charset="0"/>
                <a:sym typeface="Wingdings" pitchFamily="2" charset="2"/>
              </a:rPr>
              <a:t>				Image</a:t>
            </a:r>
          </a:p>
          <a:p>
            <a:pPr marL="1188720" lvl="2" eaLnBrk="0" hangingPunct="0">
              <a:buClr>
                <a:schemeClr val="accent2">
                  <a:lumMod val="75000"/>
                </a:schemeClr>
              </a:buClr>
              <a:buSzPct val="80000"/>
              <a:defRPr/>
            </a:pPr>
            <a:r>
              <a:rPr lang="en-US" sz="2800" dirty="0">
                <a:solidFill>
                  <a:schemeClr val="accent4">
                    <a:lumMod val="50000"/>
                  </a:schemeClr>
                </a:solidFill>
                <a:latin typeface="Tahoma" pitchFamily="34" charset="0"/>
                <a:ea typeface="Calibri" pitchFamily="34" charset="0"/>
                <a:cs typeface="Tahoma" pitchFamily="34" charset="0"/>
                <a:sym typeface="Wingdings" pitchFamily="2" charset="2"/>
              </a:rPr>
              <a:t>				Image</a:t>
            </a:r>
            <a:endParaRPr lang="en-US" sz="3200" dirty="0">
              <a:solidFill>
                <a:schemeClr val="accent4">
                  <a:lumMod val="50000"/>
                </a:schemeClr>
              </a:solidFill>
              <a:latin typeface="Tahoma" pitchFamily="34" charset="0"/>
              <a:ea typeface="Calibri" pitchFamily="34" charset="0"/>
              <a:cs typeface="Tahoma" pitchFamily="34" charset="0"/>
            </a:endParaRPr>
          </a:p>
          <a:p>
            <a:pPr marL="274320" eaLnBrk="0" hangingPunct="0">
              <a:buClr>
                <a:schemeClr val="accent2">
                  <a:lumMod val="75000"/>
                </a:schemeClr>
              </a:buClr>
              <a:buSzPct val="80000"/>
              <a:buFont typeface="Wingdings" pitchFamily="2" charset="2"/>
              <a:buChar char="q"/>
              <a:defRPr/>
            </a:pPr>
            <a:endParaRPr lang="en-US" sz="3200" dirty="0">
              <a:solidFill>
                <a:schemeClr val="accent4">
                  <a:lumMod val="50000"/>
                </a:schemeClr>
              </a:solidFill>
              <a:latin typeface="Tahoma" pitchFamily="34" charset="0"/>
              <a:cs typeface="Tahoma" pitchFamily="34" charset="0"/>
            </a:endParaRPr>
          </a:p>
        </p:txBody>
      </p:sp>
      <p:pic>
        <p:nvPicPr>
          <p:cNvPr id="22532" name="Picture 3"/>
          <p:cNvPicPr>
            <a:picLocks noChangeAspect="1" noChangeArrowheads="1"/>
          </p:cNvPicPr>
          <p:nvPr/>
        </p:nvPicPr>
        <p:blipFill>
          <a:blip r:embed="rId4" cstate="print"/>
          <a:srcRect/>
          <a:stretch>
            <a:fillRect/>
          </a:stretch>
        </p:blipFill>
        <p:spPr bwMode="auto">
          <a:xfrm>
            <a:off x="0" y="228600"/>
            <a:ext cx="3124200" cy="636588"/>
          </a:xfrm>
          <a:prstGeom prst="rect">
            <a:avLst/>
          </a:prstGeom>
          <a:noFill/>
          <a:ln w="9525">
            <a:noFill/>
            <a:miter lim="800000"/>
            <a:headEnd/>
            <a:tailEnd/>
          </a:ln>
        </p:spPr>
      </p:pic>
      <p:cxnSp>
        <p:nvCxnSpPr>
          <p:cNvPr id="6" name="Straight Arrow Connector 5"/>
          <p:cNvCxnSpPr/>
          <p:nvPr/>
        </p:nvCxnSpPr>
        <p:spPr>
          <a:xfrm>
            <a:off x="3810000" y="4876800"/>
            <a:ext cx="762000" cy="822960"/>
          </a:xfrm>
          <a:prstGeom prst="straightConnector1">
            <a:avLst/>
          </a:prstGeom>
          <a:ln w="571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886200" y="4876800"/>
            <a:ext cx="685800" cy="457200"/>
          </a:xfrm>
          <a:prstGeom prst="straightConnector1">
            <a:avLst/>
          </a:prstGeom>
          <a:ln w="571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810000" y="4876800"/>
            <a:ext cx="838200" cy="0"/>
          </a:xfrm>
          <a:prstGeom prst="straightConnector1">
            <a:avLst/>
          </a:prstGeom>
          <a:ln w="571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810000" y="3124200"/>
            <a:ext cx="822960" cy="0"/>
          </a:xfrm>
          <a:prstGeom prst="straightConnector1">
            <a:avLst/>
          </a:prstGeom>
          <a:ln w="571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3" descr="C:\Users\mf438\Desktop\lb_whiteboard1.png"/>
          <p:cNvPicPr>
            <a:picLocks noChangeAspect="1" noChangeArrowheads="1"/>
          </p:cNvPicPr>
          <p:nvPr/>
        </p:nvPicPr>
        <p:blipFill>
          <a:blip r:embed="rId2" cstate="print"/>
          <a:srcRect/>
          <a:stretch>
            <a:fillRect/>
          </a:stretch>
        </p:blipFill>
        <p:spPr bwMode="auto">
          <a:xfrm>
            <a:off x="1219200" y="0"/>
            <a:ext cx="6983707"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228600"/>
            <a:ext cx="5257800" cy="990600"/>
          </a:xfrm>
        </p:spPr>
        <p:txBody>
          <a:bodyPr>
            <a:normAutofit/>
          </a:bodyPr>
          <a:lstStyle/>
          <a:p>
            <a:pPr algn="r" fontAlgn="auto">
              <a:spcAft>
                <a:spcPts val="0"/>
              </a:spcAft>
              <a:defRPr/>
            </a:pPr>
            <a:r>
              <a:rPr lang="en-US" dirty="0" err="1" smtClean="0">
                <a:solidFill>
                  <a:schemeClr val="accent4">
                    <a:lumMod val="50000"/>
                  </a:schemeClr>
                </a:solidFill>
                <a:latin typeface="Tahoma" pitchFamily="34" charset="0"/>
                <a:ea typeface="Calibri" pitchFamily="34" charset="0"/>
                <a:cs typeface="Tahoma" pitchFamily="34" charset="0"/>
              </a:rPr>
              <a:t>Beinecke</a:t>
            </a:r>
            <a:r>
              <a:rPr lang="en-US" dirty="0" smtClean="0">
                <a:solidFill>
                  <a:schemeClr val="accent4">
                    <a:lumMod val="50000"/>
                  </a:schemeClr>
                </a:solidFill>
                <a:latin typeface="Tahoma" pitchFamily="34" charset="0"/>
                <a:ea typeface="Calibri" pitchFamily="34" charset="0"/>
                <a:cs typeface="Tahoma" pitchFamily="34" charset="0"/>
              </a:rPr>
              <a:t> Library</a:t>
            </a:r>
            <a:endParaRPr lang="en-US" dirty="0"/>
          </a:p>
        </p:txBody>
      </p:sp>
      <p:sp>
        <p:nvSpPr>
          <p:cNvPr id="3" name="Rectangle 2"/>
          <p:cNvSpPr/>
          <p:nvPr/>
        </p:nvSpPr>
        <p:spPr>
          <a:xfrm>
            <a:off x="0" y="1524000"/>
            <a:ext cx="9144000" cy="5334000"/>
          </a:xfrm>
          <a:prstGeom prst="rect">
            <a:avLst/>
          </a:prstGeom>
          <a:blipFill>
            <a:blip r:embed="rId3" cstate="screen"/>
            <a:tile tx="0" ty="0" sx="100000" sy="100000" flip="none" algn="tl"/>
          </a:blipFill>
        </p:spPr>
        <p:txBody>
          <a:bodyPr/>
          <a:lstStyle/>
          <a:p>
            <a:pPr eaLnBrk="0" hangingPunct="0">
              <a:buClr>
                <a:schemeClr val="accent1">
                  <a:lumMod val="50000"/>
                </a:schemeClr>
              </a:buClr>
              <a:buSzPct val="80000"/>
              <a:defRPr/>
            </a:pPr>
            <a:r>
              <a:rPr lang="en-US" sz="2800" dirty="0">
                <a:solidFill>
                  <a:schemeClr val="accent4">
                    <a:lumMod val="50000"/>
                  </a:schemeClr>
                </a:solidFill>
                <a:latin typeface="Tahoma" pitchFamily="34" charset="0"/>
                <a:ea typeface="Calibri" pitchFamily="34" charset="0"/>
                <a:cs typeface="Tahoma" pitchFamily="34" charset="0"/>
              </a:rPr>
              <a:t>   </a:t>
            </a:r>
            <a:endParaRPr lang="en-US" sz="2800" b="1" dirty="0">
              <a:solidFill>
                <a:schemeClr val="accent4">
                  <a:lumMod val="50000"/>
                </a:schemeClr>
              </a:solidFill>
              <a:latin typeface="Tahoma" pitchFamily="34" charset="0"/>
              <a:ea typeface="Calibri" pitchFamily="34" charset="0"/>
              <a:cs typeface="Tahoma" pitchFamily="34" charset="0"/>
            </a:endParaRPr>
          </a:p>
          <a:p>
            <a:pPr marL="274320" eaLnBrk="0" hangingPunct="0">
              <a:buClr>
                <a:schemeClr val="accent2">
                  <a:lumMod val="75000"/>
                </a:schemeClr>
              </a:buClr>
              <a:buSzPct val="80000"/>
              <a:buFont typeface="Wingdings" pitchFamily="2" charset="2"/>
              <a:buChar char="q"/>
              <a:defRPr/>
            </a:pPr>
            <a:endParaRPr lang="en-US" sz="2800" dirty="0">
              <a:solidFill>
                <a:schemeClr val="accent4">
                  <a:lumMod val="50000"/>
                </a:schemeClr>
              </a:solidFill>
              <a:latin typeface="Tahoma" pitchFamily="34" charset="0"/>
              <a:cs typeface="Tahoma" pitchFamily="34" charset="0"/>
            </a:endParaRPr>
          </a:p>
          <a:p>
            <a:pPr marL="274320" algn="ctr" eaLnBrk="0" hangingPunct="0">
              <a:buClr>
                <a:schemeClr val="accent2">
                  <a:lumMod val="75000"/>
                </a:schemeClr>
              </a:buClr>
              <a:buSzPct val="80000"/>
              <a:defRPr/>
            </a:pPr>
            <a:r>
              <a:rPr lang="en-US" sz="6600" dirty="0">
                <a:solidFill>
                  <a:schemeClr val="accent4">
                    <a:lumMod val="50000"/>
                  </a:schemeClr>
                </a:solidFill>
                <a:latin typeface="Tahoma" pitchFamily="34" charset="0"/>
                <a:cs typeface="Tahoma" pitchFamily="34" charset="0"/>
              </a:rPr>
              <a:t>Ladybird as a</a:t>
            </a:r>
          </a:p>
          <a:p>
            <a:pPr marL="274320" algn="ctr" eaLnBrk="0" hangingPunct="0">
              <a:buClr>
                <a:schemeClr val="accent2">
                  <a:lumMod val="75000"/>
                </a:schemeClr>
              </a:buClr>
              <a:buSzPct val="80000"/>
              <a:defRPr/>
            </a:pPr>
            <a:r>
              <a:rPr lang="en-US" sz="6600" dirty="0">
                <a:solidFill>
                  <a:schemeClr val="accent4">
                    <a:lumMod val="50000"/>
                  </a:schemeClr>
                </a:solidFill>
                <a:latin typeface="Tahoma" pitchFamily="34" charset="0"/>
                <a:cs typeface="Tahoma" pitchFamily="34" charset="0"/>
              </a:rPr>
              <a:t>Solution</a:t>
            </a:r>
          </a:p>
        </p:txBody>
      </p:sp>
      <p:pic>
        <p:nvPicPr>
          <p:cNvPr id="27652" name="Picture 3"/>
          <p:cNvPicPr>
            <a:picLocks noChangeAspect="1" noChangeArrowheads="1"/>
          </p:cNvPicPr>
          <p:nvPr/>
        </p:nvPicPr>
        <p:blipFill>
          <a:blip r:embed="rId4" cstate="print"/>
          <a:srcRect/>
          <a:stretch>
            <a:fillRect/>
          </a:stretch>
        </p:blipFill>
        <p:spPr bwMode="auto">
          <a:xfrm>
            <a:off x="0" y="228600"/>
            <a:ext cx="3124200" cy="6365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
            <a:ext cx="5257800" cy="990600"/>
          </a:xfrm>
        </p:spPr>
        <p:txBody>
          <a:bodyPr>
            <a:normAutofit fontScale="90000"/>
          </a:bodyPr>
          <a:lstStyle/>
          <a:p>
            <a:pPr algn="r" fontAlgn="auto">
              <a:spcAft>
                <a:spcPts val="0"/>
              </a:spcAft>
              <a:defRPr/>
            </a:pPr>
            <a:r>
              <a:rPr lang="en-US" dirty="0" smtClean="0">
                <a:solidFill>
                  <a:schemeClr val="accent4">
                    <a:lumMod val="50000"/>
                  </a:schemeClr>
                </a:solidFill>
                <a:latin typeface="Tahoma" pitchFamily="34" charset="0"/>
                <a:ea typeface="Calibri" pitchFamily="34" charset="0"/>
                <a:cs typeface="Tahoma" pitchFamily="34" charset="0"/>
              </a:rPr>
              <a:t/>
            </a:r>
            <a:br>
              <a:rPr lang="en-US" dirty="0" smtClean="0">
                <a:solidFill>
                  <a:schemeClr val="accent4">
                    <a:lumMod val="50000"/>
                  </a:schemeClr>
                </a:solidFill>
                <a:latin typeface="Tahoma" pitchFamily="34" charset="0"/>
                <a:ea typeface="Calibri" pitchFamily="34" charset="0"/>
                <a:cs typeface="Tahoma" pitchFamily="34" charset="0"/>
              </a:rPr>
            </a:br>
            <a:r>
              <a:rPr lang="en-US" dirty="0" err="1" smtClean="0">
                <a:solidFill>
                  <a:schemeClr val="accent4">
                    <a:lumMod val="50000"/>
                  </a:schemeClr>
                </a:solidFill>
                <a:latin typeface="Tahoma" pitchFamily="34" charset="0"/>
                <a:ea typeface="Calibri" pitchFamily="34" charset="0"/>
                <a:cs typeface="Tahoma" pitchFamily="34" charset="0"/>
              </a:rPr>
              <a:t>Beinecke</a:t>
            </a:r>
            <a:r>
              <a:rPr lang="en-US" dirty="0" smtClean="0">
                <a:solidFill>
                  <a:schemeClr val="accent4">
                    <a:lumMod val="50000"/>
                  </a:schemeClr>
                </a:solidFill>
                <a:latin typeface="Tahoma" pitchFamily="34" charset="0"/>
                <a:ea typeface="Calibri" pitchFamily="34" charset="0"/>
                <a:cs typeface="Tahoma" pitchFamily="34" charset="0"/>
              </a:rPr>
              <a:t> Library</a:t>
            </a:r>
            <a:r>
              <a:rPr lang="en-US" dirty="0" smtClean="0">
                <a:solidFill>
                  <a:schemeClr val="accent4">
                    <a:lumMod val="50000"/>
                  </a:schemeClr>
                </a:solidFill>
                <a:latin typeface="Tahoma" pitchFamily="34" charset="0"/>
                <a:cs typeface="Tahoma" pitchFamily="34" charset="0"/>
              </a:rPr>
              <a:t/>
            </a:r>
            <a:br>
              <a:rPr lang="en-US" dirty="0" smtClean="0">
                <a:solidFill>
                  <a:schemeClr val="accent4">
                    <a:lumMod val="50000"/>
                  </a:schemeClr>
                </a:solidFill>
                <a:latin typeface="Tahoma" pitchFamily="34" charset="0"/>
                <a:cs typeface="Tahoma" pitchFamily="34" charset="0"/>
              </a:rPr>
            </a:br>
            <a:endParaRPr lang="en-US" dirty="0"/>
          </a:p>
        </p:txBody>
      </p:sp>
      <p:sp>
        <p:nvSpPr>
          <p:cNvPr id="3" name="Rectangle 2"/>
          <p:cNvSpPr/>
          <p:nvPr/>
        </p:nvSpPr>
        <p:spPr>
          <a:xfrm>
            <a:off x="0" y="1524000"/>
            <a:ext cx="9144000" cy="5334000"/>
          </a:xfrm>
          <a:prstGeom prst="rect">
            <a:avLst/>
          </a:prstGeom>
          <a:blipFill>
            <a:blip r:embed="rId3" cstate="screen"/>
            <a:tile tx="0" ty="0" sx="100000" sy="100000" flip="none" algn="tl"/>
          </a:blipFill>
        </p:spPr>
        <p:txBody>
          <a:bodyPr/>
          <a:lstStyle/>
          <a:p>
            <a:pPr eaLnBrk="0" hangingPunct="0">
              <a:buClr>
                <a:schemeClr val="accent1">
                  <a:lumMod val="50000"/>
                </a:schemeClr>
              </a:buClr>
              <a:buSzPct val="80000"/>
              <a:defRPr/>
            </a:pPr>
            <a:r>
              <a:rPr lang="en-US" sz="2800" dirty="0">
                <a:solidFill>
                  <a:schemeClr val="accent4">
                    <a:lumMod val="50000"/>
                  </a:schemeClr>
                </a:solidFill>
                <a:latin typeface="Tahoma" pitchFamily="34" charset="0"/>
                <a:ea typeface="Calibri" pitchFamily="34" charset="0"/>
                <a:cs typeface="Tahoma" pitchFamily="34" charset="0"/>
              </a:rPr>
              <a:t>   </a:t>
            </a:r>
            <a:endParaRPr lang="en-US" sz="2800" dirty="0">
              <a:solidFill>
                <a:schemeClr val="accent4">
                  <a:lumMod val="50000"/>
                </a:schemeClr>
              </a:solidFill>
              <a:latin typeface="Tahoma" pitchFamily="34" charset="0"/>
              <a:cs typeface="Tahoma" pitchFamily="34" charset="0"/>
            </a:endParaRPr>
          </a:p>
          <a:p>
            <a:pPr marL="274320" eaLnBrk="0" hangingPunct="0">
              <a:buClr>
                <a:schemeClr val="accent2">
                  <a:lumMod val="75000"/>
                </a:schemeClr>
              </a:buClr>
              <a:buSzPct val="80000"/>
              <a:buFont typeface="Wingdings" pitchFamily="2" charset="2"/>
              <a:buChar char="q"/>
              <a:defRPr/>
            </a:pPr>
            <a:r>
              <a:rPr lang="en-US" sz="3200" dirty="0">
                <a:solidFill>
                  <a:schemeClr val="accent4">
                    <a:lumMod val="50000"/>
                  </a:schemeClr>
                </a:solidFill>
                <a:latin typeface="Tahoma" pitchFamily="34" charset="0"/>
                <a:ea typeface="Calibri" pitchFamily="34" charset="0"/>
                <a:cs typeface="Tahoma" pitchFamily="34" charset="0"/>
              </a:rPr>
              <a:t> Metadata</a:t>
            </a:r>
          </a:p>
          <a:p>
            <a:pPr marL="731520" lvl="1" eaLnBrk="0" hangingPunct="0">
              <a:buClr>
                <a:schemeClr val="accent2">
                  <a:lumMod val="75000"/>
                </a:schemeClr>
              </a:buClr>
              <a:buSzPct val="80000"/>
              <a:buFont typeface="Wingdings" pitchFamily="2" charset="2"/>
              <a:buChar char="q"/>
              <a:defRPr/>
            </a:pPr>
            <a:r>
              <a:rPr lang="en-US" sz="2800" dirty="0">
                <a:solidFill>
                  <a:schemeClr val="accent4">
                    <a:lumMod val="50000"/>
                  </a:schemeClr>
                </a:solidFill>
                <a:latin typeface="Tahoma" pitchFamily="34" charset="0"/>
                <a:ea typeface="Calibri" pitchFamily="34" charset="0"/>
                <a:cs typeface="Tahoma" pitchFamily="34" charset="0"/>
              </a:rPr>
              <a:t> Import from MARC and EAD</a:t>
            </a:r>
          </a:p>
          <a:p>
            <a:pPr marL="731520" lvl="1" eaLnBrk="0" hangingPunct="0">
              <a:buClr>
                <a:schemeClr val="accent2">
                  <a:lumMod val="75000"/>
                </a:schemeClr>
              </a:buClr>
              <a:buSzPct val="80000"/>
              <a:buFont typeface="Wingdings" pitchFamily="2" charset="2"/>
              <a:buChar char="q"/>
              <a:defRPr/>
            </a:pPr>
            <a:r>
              <a:rPr lang="en-US" sz="2800" dirty="0">
                <a:solidFill>
                  <a:schemeClr val="accent4">
                    <a:lumMod val="50000"/>
                  </a:schemeClr>
                </a:solidFill>
                <a:latin typeface="Tahoma" pitchFamily="34" charset="0"/>
                <a:ea typeface="Calibri" pitchFamily="34" charset="0"/>
                <a:cs typeface="Tahoma" pitchFamily="34" charset="0"/>
              </a:rPr>
              <a:t> Shared authority control</a:t>
            </a:r>
          </a:p>
          <a:p>
            <a:pPr marL="731520" lvl="1" eaLnBrk="0" hangingPunct="0">
              <a:buClr>
                <a:schemeClr val="accent2">
                  <a:lumMod val="75000"/>
                </a:schemeClr>
              </a:buClr>
              <a:buSzPct val="80000"/>
              <a:buFont typeface="Wingdings" pitchFamily="2" charset="2"/>
              <a:buChar char="q"/>
              <a:defRPr/>
            </a:pPr>
            <a:r>
              <a:rPr lang="en-US" sz="2800" dirty="0">
                <a:solidFill>
                  <a:schemeClr val="accent4">
                    <a:lumMod val="50000"/>
                  </a:schemeClr>
                </a:solidFill>
                <a:latin typeface="Tahoma" pitchFamily="34" charset="0"/>
                <a:ea typeface="Calibri" pitchFamily="34" charset="0"/>
                <a:cs typeface="Tahoma" pitchFamily="34" charset="0"/>
              </a:rPr>
              <a:t> Batch updates of multiple fields</a:t>
            </a:r>
          </a:p>
          <a:p>
            <a:pPr marL="731520" lvl="1" eaLnBrk="0" hangingPunct="0">
              <a:buClr>
                <a:schemeClr val="accent2">
                  <a:lumMod val="75000"/>
                </a:schemeClr>
              </a:buClr>
              <a:buSzPct val="80000"/>
              <a:buFont typeface="Wingdings" pitchFamily="2" charset="2"/>
              <a:buChar char="q"/>
              <a:defRPr/>
            </a:pPr>
            <a:r>
              <a:rPr lang="en-US" sz="2800" dirty="0">
                <a:solidFill>
                  <a:schemeClr val="accent4">
                    <a:lumMod val="50000"/>
                  </a:schemeClr>
                </a:solidFill>
                <a:latin typeface="Tahoma" pitchFamily="34" charset="0"/>
                <a:ea typeface="Calibri" pitchFamily="34" charset="0"/>
                <a:cs typeface="Tahoma" pitchFamily="34" charset="0"/>
              </a:rPr>
              <a:t> Describe and manage complex objects</a:t>
            </a:r>
          </a:p>
          <a:p>
            <a:pPr marL="274320" eaLnBrk="0" hangingPunct="0">
              <a:buClr>
                <a:schemeClr val="accent2">
                  <a:lumMod val="75000"/>
                </a:schemeClr>
              </a:buClr>
              <a:buSzPct val="80000"/>
              <a:buFont typeface="Wingdings" pitchFamily="2" charset="2"/>
              <a:buChar char="q"/>
              <a:defRPr/>
            </a:pPr>
            <a:r>
              <a:rPr lang="en-US" sz="3200" dirty="0">
                <a:solidFill>
                  <a:schemeClr val="accent4">
                    <a:lumMod val="50000"/>
                  </a:schemeClr>
                </a:solidFill>
                <a:latin typeface="Tahoma" pitchFamily="34" charset="0"/>
                <a:ea typeface="Calibri" pitchFamily="34" charset="0"/>
                <a:cs typeface="Tahoma" pitchFamily="34" charset="0"/>
              </a:rPr>
              <a:t> Workflow</a:t>
            </a:r>
          </a:p>
          <a:p>
            <a:pPr marL="731520" lvl="1" eaLnBrk="0" hangingPunct="0">
              <a:buClr>
                <a:schemeClr val="accent2">
                  <a:lumMod val="75000"/>
                </a:schemeClr>
              </a:buClr>
              <a:buSzPct val="80000"/>
              <a:buFont typeface="Wingdings" pitchFamily="2" charset="2"/>
              <a:buChar char="q"/>
              <a:defRPr/>
            </a:pPr>
            <a:r>
              <a:rPr lang="en-US" sz="2800" dirty="0">
                <a:solidFill>
                  <a:schemeClr val="accent4">
                    <a:lumMod val="50000"/>
                  </a:schemeClr>
                </a:solidFill>
                <a:latin typeface="Tahoma" pitchFamily="34" charset="0"/>
                <a:ea typeface="Calibri" pitchFamily="34" charset="0"/>
                <a:cs typeface="Tahoma" pitchFamily="34" charset="0"/>
              </a:rPr>
              <a:t> Consolidate into one tool</a:t>
            </a:r>
          </a:p>
          <a:p>
            <a:pPr marL="731520" lvl="1" eaLnBrk="0" hangingPunct="0">
              <a:buClr>
                <a:schemeClr val="accent2">
                  <a:lumMod val="75000"/>
                </a:schemeClr>
              </a:buClr>
              <a:buSzPct val="80000"/>
              <a:buFont typeface="Wingdings" pitchFamily="2" charset="2"/>
              <a:buChar char="q"/>
              <a:defRPr/>
            </a:pPr>
            <a:r>
              <a:rPr lang="en-US" sz="2800" dirty="0">
                <a:solidFill>
                  <a:schemeClr val="accent4">
                    <a:lumMod val="50000"/>
                  </a:schemeClr>
                </a:solidFill>
                <a:latin typeface="Tahoma" pitchFamily="34" charset="0"/>
                <a:ea typeface="Calibri" pitchFamily="34" charset="0"/>
                <a:cs typeface="Tahoma" pitchFamily="34" charset="0"/>
              </a:rPr>
              <a:t> Automate publishing and archiving</a:t>
            </a:r>
            <a:endParaRPr lang="en-US" sz="3200" dirty="0">
              <a:solidFill>
                <a:schemeClr val="accent4">
                  <a:lumMod val="50000"/>
                </a:schemeClr>
              </a:solidFill>
              <a:latin typeface="Tahoma" pitchFamily="34" charset="0"/>
              <a:ea typeface="Calibri" pitchFamily="34" charset="0"/>
              <a:cs typeface="Tahoma" pitchFamily="34" charset="0"/>
            </a:endParaRPr>
          </a:p>
          <a:p>
            <a:pPr marL="274320" eaLnBrk="0" hangingPunct="0">
              <a:buClr>
                <a:schemeClr val="accent2">
                  <a:lumMod val="75000"/>
                </a:schemeClr>
              </a:buClr>
              <a:buSzPct val="80000"/>
              <a:defRPr/>
            </a:pPr>
            <a:endParaRPr lang="en-US" sz="3200" dirty="0">
              <a:solidFill>
                <a:schemeClr val="accent4">
                  <a:lumMod val="50000"/>
                </a:schemeClr>
              </a:solidFill>
              <a:latin typeface="Tahoma" pitchFamily="34" charset="0"/>
              <a:ea typeface="Calibri" pitchFamily="34" charset="0"/>
              <a:cs typeface="Tahoma" pitchFamily="34" charset="0"/>
            </a:endParaRPr>
          </a:p>
          <a:p>
            <a:pPr marL="274320" eaLnBrk="0" hangingPunct="0">
              <a:buClr>
                <a:schemeClr val="accent2">
                  <a:lumMod val="75000"/>
                </a:schemeClr>
              </a:buClr>
              <a:buSzPct val="80000"/>
              <a:buFont typeface="Wingdings" pitchFamily="2" charset="2"/>
              <a:buChar char="q"/>
              <a:defRPr/>
            </a:pPr>
            <a:endParaRPr lang="en-US" sz="3200" dirty="0">
              <a:solidFill>
                <a:schemeClr val="accent4">
                  <a:lumMod val="50000"/>
                </a:schemeClr>
              </a:solidFill>
              <a:latin typeface="Tahoma" pitchFamily="34" charset="0"/>
              <a:ea typeface="Calibri" pitchFamily="34" charset="0"/>
              <a:cs typeface="Tahoma" pitchFamily="34" charset="0"/>
            </a:endParaRPr>
          </a:p>
          <a:p>
            <a:pPr marL="274320" eaLnBrk="0" hangingPunct="0">
              <a:buClr>
                <a:schemeClr val="accent2">
                  <a:lumMod val="75000"/>
                </a:schemeClr>
              </a:buClr>
              <a:buSzPct val="80000"/>
              <a:buFont typeface="Wingdings" pitchFamily="2" charset="2"/>
              <a:buChar char="q"/>
              <a:defRPr/>
            </a:pPr>
            <a:endParaRPr lang="en-US" sz="3200" dirty="0">
              <a:solidFill>
                <a:schemeClr val="accent4">
                  <a:lumMod val="50000"/>
                </a:schemeClr>
              </a:solidFill>
              <a:latin typeface="Tahoma" pitchFamily="34" charset="0"/>
              <a:ea typeface="Calibri" pitchFamily="34" charset="0"/>
              <a:cs typeface="Tahoma" pitchFamily="34" charset="0"/>
            </a:endParaRPr>
          </a:p>
          <a:p>
            <a:pPr marL="274320" eaLnBrk="0" hangingPunct="0">
              <a:buClr>
                <a:schemeClr val="accent2">
                  <a:lumMod val="75000"/>
                </a:schemeClr>
              </a:buClr>
              <a:buSzPct val="80000"/>
              <a:defRPr/>
            </a:pPr>
            <a:endParaRPr lang="en-US" sz="3200" dirty="0">
              <a:solidFill>
                <a:schemeClr val="accent4">
                  <a:lumMod val="50000"/>
                </a:schemeClr>
              </a:solidFill>
              <a:latin typeface="Tahoma" pitchFamily="34" charset="0"/>
              <a:cs typeface="Tahoma" pitchFamily="34" charset="0"/>
            </a:endParaRPr>
          </a:p>
        </p:txBody>
      </p:sp>
      <p:pic>
        <p:nvPicPr>
          <p:cNvPr id="28676" name="Picture 3"/>
          <p:cNvPicPr>
            <a:picLocks noChangeAspect="1" noChangeArrowheads="1"/>
          </p:cNvPicPr>
          <p:nvPr/>
        </p:nvPicPr>
        <p:blipFill>
          <a:blip r:embed="rId4" cstate="print"/>
          <a:srcRect/>
          <a:stretch>
            <a:fillRect/>
          </a:stretch>
        </p:blipFill>
        <p:spPr bwMode="auto">
          <a:xfrm>
            <a:off x="0" y="228600"/>
            <a:ext cx="3124200" cy="6365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0" y="0"/>
            <a:ext cx="9144000" cy="68770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p:cNvPicPr>
            <a:picLocks noChangeAspect="1" noChangeArrowheads="1"/>
          </p:cNvPicPr>
          <p:nvPr/>
        </p:nvPicPr>
        <p:blipFill>
          <a:blip r:embed="rId2" cstate="print"/>
          <a:srcRect/>
          <a:stretch>
            <a:fillRect/>
          </a:stretch>
        </p:blipFill>
        <p:spPr bwMode="auto">
          <a:xfrm>
            <a:off x="-266700" y="-9525"/>
            <a:ext cx="9677400" cy="68770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a:stretch>
            <a:fillRect/>
          </a:stretch>
        </p:blipFill>
        <p:spPr bwMode="auto">
          <a:xfrm>
            <a:off x="0" y="0"/>
            <a:ext cx="9144000" cy="68770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0" y="0"/>
            <a:ext cx="9144000" cy="68770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a:stretch>
            <a:fillRect/>
          </a:stretch>
        </p:blipFill>
        <p:spPr bwMode="auto">
          <a:xfrm>
            <a:off x="0" y="0"/>
            <a:ext cx="9144000" cy="68961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0" y="0"/>
            <a:ext cx="9144000" cy="68961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2" descr="C:\Users\mf438\Desktop\LadyBird.png"/>
          <p:cNvPicPr>
            <a:picLocks noChangeAspect="1" noChangeArrowheads="1"/>
          </p:cNvPicPr>
          <p:nvPr/>
        </p:nvPicPr>
        <p:blipFill>
          <a:blip r:embed="rId2" cstate="print"/>
          <a:srcRect/>
          <a:stretch>
            <a:fillRect/>
          </a:stretch>
        </p:blipFill>
        <p:spPr bwMode="auto">
          <a:xfrm>
            <a:off x="228600" y="609600"/>
            <a:ext cx="8686800" cy="5429249"/>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0" y="0"/>
            <a:ext cx="9144000" cy="68961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
            <a:ext cx="5257800" cy="990600"/>
          </a:xfrm>
        </p:spPr>
        <p:txBody>
          <a:bodyPr>
            <a:normAutofit fontScale="90000"/>
          </a:bodyPr>
          <a:lstStyle/>
          <a:p>
            <a:pPr algn="r" fontAlgn="auto">
              <a:spcAft>
                <a:spcPts val="0"/>
              </a:spcAft>
              <a:defRPr/>
            </a:pPr>
            <a:r>
              <a:rPr lang="en-US" dirty="0" smtClean="0">
                <a:solidFill>
                  <a:schemeClr val="accent4">
                    <a:lumMod val="50000"/>
                  </a:schemeClr>
                </a:solidFill>
                <a:latin typeface="Tahoma" pitchFamily="34" charset="0"/>
                <a:ea typeface="Calibri" pitchFamily="34" charset="0"/>
                <a:cs typeface="Tahoma" pitchFamily="34" charset="0"/>
              </a:rPr>
              <a:t/>
            </a:r>
            <a:br>
              <a:rPr lang="en-US" dirty="0" smtClean="0">
                <a:solidFill>
                  <a:schemeClr val="accent4">
                    <a:lumMod val="50000"/>
                  </a:schemeClr>
                </a:solidFill>
                <a:latin typeface="Tahoma" pitchFamily="34" charset="0"/>
                <a:ea typeface="Calibri" pitchFamily="34" charset="0"/>
                <a:cs typeface="Tahoma" pitchFamily="34" charset="0"/>
              </a:rPr>
            </a:br>
            <a:r>
              <a:rPr lang="en-US" dirty="0" err="1" smtClean="0">
                <a:solidFill>
                  <a:schemeClr val="accent4">
                    <a:lumMod val="50000"/>
                  </a:schemeClr>
                </a:solidFill>
                <a:latin typeface="Tahoma" pitchFamily="34" charset="0"/>
                <a:ea typeface="Calibri" pitchFamily="34" charset="0"/>
                <a:cs typeface="Tahoma" pitchFamily="34" charset="0"/>
              </a:rPr>
              <a:t>Beinecke</a:t>
            </a:r>
            <a:r>
              <a:rPr lang="en-US" dirty="0" smtClean="0">
                <a:solidFill>
                  <a:schemeClr val="accent4">
                    <a:lumMod val="50000"/>
                  </a:schemeClr>
                </a:solidFill>
                <a:latin typeface="Tahoma" pitchFamily="34" charset="0"/>
                <a:ea typeface="Calibri" pitchFamily="34" charset="0"/>
                <a:cs typeface="Tahoma" pitchFamily="34" charset="0"/>
              </a:rPr>
              <a:t> Library</a:t>
            </a:r>
            <a:r>
              <a:rPr lang="en-US" dirty="0" smtClean="0">
                <a:solidFill>
                  <a:schemeClr val="accent4">
                    <a:lumMod val="50000"/>
                  </a:schemeClr>
                </a:solidFill>
                <a:latin typeface="Tahoma" pitchFamily="34" charset="0"/>
                <a:cs typeface="Tahoma" pitchFamily="34" charset="0"/>
              </a:rPr>
              <a:t/>
            </a:r>
            <a:br>
              <a:rPr lang="en-US" dirty="0" smtClean="0">
                <a:solidFill>
                  <a:schemeClr val="accent4">
                    <a:lumMod val="50000"/>
                  </a:schemeClr>
                </a:solidFill>
                <a:latin typeface="Tahoma" pitchFamily="34" charset="0"/>
                <a:cs typeface="Tahoma" pitchFamily="34" charset="0"/>
              </a:rPr>
            </a:br>
            <a:endParaRPr lang="en-US" dirty="0"/>
          </a:p>
        </p:txBody>
      </p:sp>
      <p:sp>
        <p:nvSpPr>
          <p:cNvPr id="3" name="Rectangle 2"/>
          <p:cNvSpPr/>
          <p:nvPr/>
        </p:nvSpPr>
        <p:spPr>
          <a:xfrm>
            <a:off x="0" y="1524000"/>
            <a:ext cx="9144000" cy="5334000"/>
          </a:xfrm>
          <a:prstGeom prst="rect">
            <a:avLst/>
          </a:prstGeom>
          <a:blipFill>
            <a:blip r:embed="rId3" cstate="screen"/>
            <a:tile tx="0" ty="0" sx="100000" sy="100000" flip="none" algn="tl"/>
          </a:blipFill>
        </p:spPr>
        <p:txBody>
          <a:bodyPr/>
          <a:lstStyle/>
          <a:p>
            <a:pPr eaLnBrk="0" hangingPunct="0">
              <a:buClr>
                <a:schemeClr val="accent1">
                  <a:lumMod val="50000"/>
                </a:schemeClr>
              </a:buClr>
              <a:buSzPct val="80000"/>
              <a:defRPr/>
            </a:pPr>
            <a:r>
              <a:rPr lang="en-US" sz="2800" dirty="0">
                <a:solidFill>
                  <a:schemeClr val="accent4">
                    <a:lumMod val="50000"/>
                  </a:schemeClr>
                </a:solidFill>
                <a:latin typeface="Tahoma" pitchFamily="34" charset="0"/>
                <a:ea typeface="Calibri" pitchFamily="34" charset="0"/>
                <a:cs typeface="Tahoma" pitchFamily="34" charset="0"/>
              </a:rPr>
              <a:t>   </a:t>
            </a:r>
            <a:endParaRPr lang="en-US" sz="2800" dirty="0">
              <a:solidFill>
                <a:schemeClr val="accent4">
                  <a:lumMod val="50000"/>
                </a:schemeClr>
              </a:solidFill>
              <a:latin typeface="Tahoma" pitchFamily="34" charset="0"/>
              <a:cs typeface="Tahoma" pitchFamily="34" charset="0"/>
            </a:endParaRPr>
          </a:p>
          <a:p>
            <a:pPr marL="274320" eaLnBrk="0" hangingPunct="0">
              <a:buClr>
                <a:schemeClr val="accent2">
                  <a:lumMod val="75000"/>
                </a:schemeClr>
              </a:buClr>
              <a:buSzPct val="80000"/>
              <a:buFont typeface="Wingdings" pitchFamily="2" charset="2"/>
              <a:buChar char="q"/>
              <a:defRPr/>
            </a:pPr>
            <a:r>
              <a:rPr lang="en-US" sz="3200" dirty="0">
                <a:solidFill>
                  <a:schemeClr val="accent4">
                    <a:lumMod val="50000"/>
                  </a:schemeClr>
                </a:solidFill>
                <a:latin typeface="Tahoma" pitchFamily="34" charset="0"/>
                <a:ea typeface="Calibri" pitchFamily="34" charset="0"/>
                <a:cs typeface="Tahoma" pitchFamily="34" charset="0"/>
              </a:rPr>
              <a:t> </a:t>
            </a:r>
            <a:r>
              <a:rPr lang="en-US" sz="3200" b="1" u="sng" dirty="0">
                <a:solidFill>
                  <a:schemeClr val="accent4">
                    <a:lumMod val="50000"/>
                  </a:schemeClr>
                </a:solidFill>
                <a:latin typeface="Tahoma" pitchFamily="34" charset="0"/>
                <a:ea typeface="Calibri" pitchFamily="34" charset="0"/>
                <a:cs typeface="Tahoma" pitchFamily="34" charset="0"/>
              </a:rPr>
              <a:t>Create Metadata (object)</a:t>
            </a:r>
          </a:p>
          <a:p>
            <a:pPr marL="274320" eaLnBrk="0" hangingPunct="0">
              <a:buClr>
                <a:schemeClr val="accent2">
                  <a:lumMod val="75000"/>
                </a:schemeClr>
              </a:buClr>
              <a:buSzPct val="80000"/>
              <a:buFont typeface="Wingdings" pitchFamily="2" charset="2"/>
              <a:buChar char="q"/>
              <a:defRPr/>
            </a:pPr>
            <a:endParaRPr lang="en-US" sz="3200" dirty="0">
              <a:solidFill>
                <a:schemeClr val="accent4">
                  <a:lumMod val="50000"/>
                </a:schemeClr>
              </a:solidFill>
              <a:latin typeface="Tahoma" pitchFamily="34" charset="0"/>
              <a:ea typeface="Calibri" pitchFamily="34" charset="0"/>
              <a:cs typeface="Tahoma" pitchFamily="34" charset="0"/>
            </a:endParaRPr>
          </a:p>
          <a:p>
            <a:pPr marL="274320" eaLnBrk="0" hangingPunct="0">
              <a:buClr>
                <a:schemeClr val="accent2">
                  <a:lumMod val="75000"/>
                </a:schemeClr>
              </a:buClr>
              <a:buSzPct val="80000"/>
              <a:buFont typeface="Wingdings" pitchFamily="2" charset="2"/>
              <a:buChar char="q"/>
              <a:defRPr/>
            </a:pPr>
            <a:r>
              <a:rPr lang="en-US" sz="3200" dirty="0">
                <a:solidFill>
                  <a:schemeClr val="accent4">
                    <a:lumMod val="50000"/>
                  </a:schemeClr>
                </a:solidFill>
                <a:latin typeface="Tahoma" pitchFamily="34" charset="0"/>
                <a:ea typeface="Calibri" pitchFamily="34" charset="0"/>
                <a:cs typeface="Tahoma" pitchFamily="34" charset="0"/>
              </a:rPr>
              <a:t> Digitize</a:t>
            </a:r>
          </a:p>
          <a:p>
            <a:pPr marL="274320" eaLnBrk="0" hangingPunct="0">
              <a:buClr>
                <a:schemeClr val="accent2">
                  <a:lumMod val="75000"/>
                </a:schemeClr>
              </a:buClr>
              <a:buSzPct val="80000"/>
              <a:buFont typeface="Wingdings" pitchFamily="2" charset="2"/>
              <a:buChar char="q"/>
              <a:defRPr/>
            </a:pPr>
            <a:endParaRPr lang="en-US" sz="3200" dirty="0">
              <a:solidFill>
                <a:schemeClr val="accent4">
                  <a:lumMod val="50000"/>
                </a:schemeClr>
              </a:solidFill>
              <a:latin typeface="Tahoma" pitchFamily="34" charset="0"/>
              <a:ea typeface="Calibri" pitchFamily="34" charset="0"/>
              <a:cs typeface="Tahoma" pitchFamily="34" charset="0"/>
            </a:endParaRPr>
          </a:p>
          <a:p>
            <a:pPr marL="274320" eaLnBrk="0" hangingPunct="0">
              <a:buClr>
                <a:schemeClr val="accent2">
                  <a:lumMod val="75000"/>
                </a:schemeClr>
              </a:buClr>
              <a:buSzPct val="80000"/>
              <a:buFont typeface="Wingdings" pitchFamily="2" charset="2"/>
              <a:buChar char="q"/>
              <a:defRPr/>
            </a:pPr>
            <a:r>
              <a:rPr lang="en-US" sz="3200" dirty="0">
                <a:solidFill>
                  <a:schemeClr val="accent4">
                    <a:lumMod val="50000"/>
                  </a:schemeClr>
                </a:solidFill>
                <a:latin typeface="Tahoma" pitchFamily="34" charset="0"/>
                <a:ea typeface="Calibri" pitchFamily="34" charset="0"/>
                <a:cs typeface="Tahoma" pitchFamily="34" charset="0"/>
              </a:rPr>
              <a:t> Process Images</a:t>
            </a:r>
          </a:p>
          <a:p>
            <a:pPr marL="274320" eaLnBrk="0" hangingPunct="0">
              <a:buClr>
                <a:schemeClr val="accent2">
                  <a:lumMod val="75000"/>
                </a:schemeClr>
              </a:buClr>
              <a:buSzPct val="80000"/>
              <a:buFont typeface="Wingdings" pitchFamily="2" charset="2"/>
              <a:buChar char="q"/>
              <a:defRPr/>
            </a:pPr>
            <a:endParaRPr lang="en-US" sz="3200" dirty="0">
              <a:solidFill>
                <a:schemeClr val="accent4">
                  <a:lumMod val="50000"/>
                </a:schemeClr>
              </a:solidFill>
              <a:latin typeface="Tahoma" pitchFamily="34" charset="0"/>
              <a:ea typeface="Calibri" pitchFamily="34" charset="0"/>
              <a:cs typeface="Tahoma" pitchFamily="34" charset="0"/>
            </a:endParaRPr>
          </a:p>
          <a:p>
            <a:pPr marL="274320" eaLnBrk="0" hangingPunct="0">
              <a:buClr>
                <a:schemeClr val="accent2">
                  <a:lumMod val="75000"/>
                </a:schemeClr>
              </a:buClr>
              <a:buSzPct val="80000"/>
              <a:buFont typeface="Wingdings" pitchFamily="2" charset="2"/>
              <a:buChar char="q"/>
              <a:defRPr/>
            </a:pPr>
            <a:r>
              <a:rPr lang="en-US" sz="3200" b="1" dirty="0">
                <a:solidFill>
                  <a:schemeClr val="accent4">
                    <a:lumMod val="50000"/>
                  </a:schemeClr>
                </a:solidFill>
                <a:latin typeface="Tahoma" pitchFamily="34" charset="0"/>
                <a:ea typeface="Calibri" pitchFamily="34" charset="0"/>
                <a:cs typeface="Tahoma" pitchFamily="34" charset="0"/>
              </a:rPr>
              <a:t> </a:t>
            </a:r>
            <a:r>
              <a:rPr lang="en-US" sz="3200" b="1" u="sng" dirty="0">
                <a:solidFill>
                  <a:schemeClr val="accent4">
                    <a:lumMod val="50000"/>
                  </a:schemeClr>
                </a:solidFill>
                <a:latin typeface="Tahoma" pitchFamily="34" charset="0"/>
                <a:ea typeface="Calibri" pitchFamily="34" charset="0"/>
                <a:cs typeface="Tahoma" pitchFamily="34" charset="0"/>
              </a:rPr>
              <a:t>Publish Metadata (object) </a:t>
            </a:r>
            <a:r>
              <a:rPr lang="en-US" sz="3200" dirty="0">
                <a:solidFill>
                  <a:schemeClr val="accent4">
                    <a:lumMod val="50000"/>
                  </a:schemeClr>
                </a:solidFill>
                <a:latin typeface="Tahoma" pitchFamily="34" charset="0"/>
                <a:ea typeface="Calibri" pitchFamily="34" charset="0"/>
                <a:cs typeface="Tahoma" pitchFamily="34" charset="0"/>
              </a:rPr>
              <a:t>and Images</a:t>
            </a:r>
          </a:p>
          <a:p>
            <a:pPr marL="274320" eaLnBrk="0" hangingPunct="0">
              <a:buClr>
                <a:schemeClr val="accent2">
                  <a:lumMod val="75000"/>
                </a:schemeClr>
              </a:buClr>
              <a:buSzPct val="80000"/>
              <a:buFont typeface="Wingdings" pitchFamily="2" charset="2"/>
              <a:buChar char="q"/>
              <a:defRPr/>
            </a:pPr>
            <a:endParaRPr lang="en-US" sz="3200" dirty="0">
              <a:solidFill>
                <a:schemeClr val="accent4">
                  <a:lumMod val="50000"/>
                </a:schemeClr>
              </a:solidFill>
              <a:latin typeface="Tahoma" pitchFamily="34" charset="0"/>
              <a:ea typeface="Calibri" pitchFamily="34" charset="0"/>
              <a:cs typeface="Tahoma" pitchFamily="34" charset="0"/>
            </a:endParaRPr>
          </a:p>
          <a:p>
            <a:pPr marL="274320" eaLnBrk="0" hangingPunct="0">
              <a:buClr>
                <a:schemeClr val="accent2">
                  <a:lumMod val="75000"/>
                </a:schemeClr>
              </a:buClr>
              <a:buSzPct val="80000"/>
              <a:buFont typeface="Wingdings" pitchFamily="2" charset="2"/>
              <a:buChar char="q"/>
              <a:defRPr/>
            </a:pPr>
            <a:r>
              <a:rPr lang="en-US" sz="3200" dirty="0">
                <a:solidFill>
                  <a:schemeClr val="accent4">
                    <a:lumMod val="50000"/>
                  </a:schemeClr>
                </a:solidFill>
                <a:latin typeface="Tahoma" pitchFamily="34" charset="0"/>
                <a:ea typeface="Calibri" pitchFamily="34" charset="0"/>
                <a:cs typeface="Tahoma" pitchFamily="34" charset="0"/>
              </a:rPr>
              <a:t> Archive</a:t>
            </a:r>
          </a:p>
          <a:p>
            <a:pPr marL="274320" eaLnBrk="0" hangingPunct="0">
              <a:buClr>
                <a:schemeClr val="accent2">
                  <a:lumMod val="75000"/>
                </a:schemeClr>
              </a:buClr>
              <a:buSzPct val="80000"/>
              <a:buFont typeface="Wingdings" pitchFamily="2" charset="2"/>
              <a:buChar char="q"/>
              <a:defRPr/>
            </a:pPr>
            <a:endParaRPr lang="en-US" sz="3200" dirty="0">
              <a:solidFill>
                <a:schemeClr val="accent4">
                  <a:lumMod val="50000"/>
                </a:schemeClr>
              </a:solidFill>
              <a:latin typeface="Tahoma" pitchFamily="34" charset="0"/>
              <a:cs typeface="Tahoma" pitchFamily="34" charset="0"/>
            </a:endParaRPr>
          </a:p>
        </p:txBody>
      </p:sp>
      <p:pic>
        <p:nvPicPr>
          <p:cNvPr id="39940" name="Picture 3"/>
          <p:cNvPicPr>
            <a:picLocks noChangeAspect="1" noChangeArrowheads="1"/>
          </p:cNvPicPr>
          <p:nvPr/>
        </p:nvPicPr>
        <p:blipFill>
          <a:blip r:embed="rId4" cstate="print"/>
          <a:srcRect/>
          <a:stretch>
            <a:fillRect/>
          </a:stretch>
        </p:blipFill>
        <p:spPr bwMode="auto">
          <a:xfrm>
            <a:off x="0" y="228600"/>
            <a:ext cx="3124200" cy="6365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
            <a:ext cx="5257800" cy="990600"/>
          </a:xfrm>
        </p:spPr>
        <p:txBody>
          <a:bodyPr>
            <a:normAutofit fontScale="90000"/>
          </a:bodyPr>
          <a:lstStyle/>
          <a:p>
            <a:pPr algn="r" fontAlgn="auto">
              <a:spcAft>
                <a:spcPts val="0"/>
              </a:spcAft>
              <a:defRPr/>
            </a:pPr>
            <a:r>
              <a:rPr lang="en-US" dirty="0" smtClean="0">
                <a:solidFill>
                  <a:schemeClr val="accent4">
                    <a:lumMod val="50000"/>
                  </a:schemeClr>
                </a:solidFill>
                <a:latin typeface="Tahoma" pitchFamily="34" charset="0"/>
                <a:ea typeface="Calibri" pitchFamily="34" charset="0"/>
                <a:cs typeface="Tahoma" pitchFamily="34" charset="0"/>
              </a:rPr>
              <a:t/>
            </a:r>
            <a:br>
              <a:rPr lang="en-US" dirty="0" smtClean="0">
                <a:solidFill>
                  <a:schemeClr val="accent4">
                    <a:lumMod val="50000"/>
                  </a:schemeClr>
                </a:solidFill>
                <a:latin typeface="Tahoma" pitchFamily="34" charset="0"/>
                <a:ea typeface="Calibri" pitchFamily="34" charset="0"/>
                <a:cs typeface="Tahoma" pitchFamily="34" charset="0"/>
              </a:rPr>
            </a:br>
            <a:r>
              <a:rPr lang="en-US" dirty="0" smtClean="0">
                <a:solidFill>
                  <a:schemeClr val="accent4">
                    <a:lumMod val="50000"/>
                  </a:schemeClr>
                </a:solidFill>
                <a:latin typeface="Tahoma" pitchFamily="34" charset="0"/>
                <a:cs typeface="Tahoma" pitchFamily="34" charset="0"/>
              </a:rPr>
              <a:t/>
            </a:r>
            <a:br>
              <a:rPr lang="en-US" dirty="0" smtClean="0">
                <a:solidFill>
                  <a:schemeClr val="accent4">
                    <a:lumMod val="50000"/>
                  </a:schemeClr>
                </a:solidFill>
                <a:latin typeface="Tahoma" pitchFamily="34" charset="0"/>
                <a:cs typeface="Tahoma" pitchFamily="34" charset="0"/>
              </a:rPr>
            </a:br>
            <a:endParaRPr lang="en-US" dirty="0"/>
          </a:p>
        </p:txBody>
      </p:sp>
      <p:sp>
        <p:nvSpPr>
          <p:cNvPr id="3" name="Rectangle 2"/>
          <p:cNvSpPr/>
          <p:nvPr/>
        </p:nvSpPr>
        <p:spPr>
          <a:xfrm>
            <a:off x="0" y="1524000"/>
            <a:ext cx="9144000" cy="5334000"/>
          </a:xfrm>
          <a:prstGeom prst="rect">
            <a:avLst/>
          </a:prstGeom>
          <a:blipFill>
            <a:blip r:embed="rId3" cstate="screen"/>
            <a:tile tx="0" ty="0" sx="100000" sy="100000" flip="none" algn="tl"/>
          </a:blipFill>
        </p:spPr>
        <p:txBody>
          <a:bodyPr/>
          <a:lstStyle/>
          <a:p>
            <a:pPr marL="274320" eaLnBrk="0" hangingPunct="0">
              <a:buClr>
                <a:schemeClr val="accent2">
                  <a:lumMod val="75000"/>
                </a:schemeClr>
              </a:buClr>
              <a:buSzPct val="80000"/>
              <a:buFont typeface="Wingdings" pitchFamily="2" charset="2"/>
              <a:buChar char="q"/>
              <a:defRPr/>
            </a:pPr>
            <a:endParaRPr lang="en-US" sz="3200" dirty="0">
              <a:solidFill>
                <a:schemeClr val="accent4">
                  <a:lumMod val="50000"/>
                </a:schemeClr>
              </a:solidFill>
              <a:latin typeface="Tahoma" pitchFamily="34" charset="0"/>
              <a:cs typeface="Tahoma" pitchFamily="34" charset="0"/>
            </a:endParaRPr>
          </a:p>
        </p:txBody>
      </p:sp>
      <p:pic>
        <p:nvPicPr>
          <p:cNvPr id="39940" name="Picture 3"/>
          <p:cNvPicPr>
            <a:picLocks noChangeAspect="1" noChangeArrowheads="1"/>
          </p:cNvPicPr>
          <p:nvPr/>
        </p:nvPicPr>
        <p:blipFill>
          <a:blip r:embed="rId4" cstate="print"/>
          <a:srcRect/>
          <a:stretch>
            <a:fillRect/>
          </a:stretch>
        </p:blipFill>
        <p:spPr bwMode="auto">
          <a:xfrm>
            <a:off x="0" y="228600"/>
            <a:ext cx="3124200" cy="636588"/>
          </a:xfrm>
          <a:prstGeom prst="rect">
            <a:avLst/>
          </a:prstGeom>
          <a:noFill/>
          <a:ln w="9525">
            <a:noFill/>
            <a:miter lim="800000"/>
            <a:headEnd/>
            <a:tailEnd/>
          </a:ln>
        </p:spPr>
      </p:pic>
      <p:sp>
        <p:nvSpPr>
          <p:cNvPr id="6" name="TextBox 5"/>
          <p:cNvSpPr txBox="1"/>
          <p:nvPr/>
        </p:nvSpPr>
        <p:spPr>
          <a:xfrm>
            <a:off x="1219200" y="2209800"/>
            <a:ext cx="7086600" cy="2862322"/>
          </a:xfrm>
          <a:prstGeom prst="rect">
            <a:avLst/>
          </a:prstGeom>
          <a:noFill/>
        </p:spPr>
        <p:txBody>
          <a:bodyPr wrap="square" rtlCol="0">
            <a:spAutoFit/>
          </a:bodyPr>
          <a:lstStyle/>
          <a:p>
            <a:r>
              <a:rPr lang="en-US" sz="6000" dirty="0" smtClean="0">
                <a:solidFill>
                  <a:schemeClr val="accent4">
                    <a:lumMod val="50000"/>
                  </a:schemeClr>
                </a:solidFill>
                <a:latin typeface="Tahoma" pitchFamily="34" charset="0"/>
                <a:ea typeface="Calibri" pitchFamily="34" charset="0"/>
                <a:cs typeface="Tahoma" pitchFamily="34" charset="0"/>
              </a:rPr>
              <a:t>Flexible</a:t>
            </a:r>
          </a:p>
          <a:p>
            <a:r>
              <a:rPr lang="en-US" sz="6000" dirty="0" smtClean="0">
                <a:solidFill>
                  <a:schemeClr val="accent4">
                    <a:lumMod val="50000"/>
                  </a:schemeClr>
                </a:solidFill>
                <a:latin typeface="Tahoma" pitchFamily="34" charset="0"/>
                <a:ea typeface="Calibri" pitchFamily="34" charset="0"/>
                <a:cs typeface="Tahoma" pitchFamily="34" charset="0"/>
              </a:rPr>
              <a:t>Shared</a:t>
            </a:r>
          </a:p>
          <a:p>
            <a:r>
              <a:rPr lang="en-US" sz="6000" dirty="0" smtClean="0">
                <a:solidFill>
                  <a:schemeClr val="accent4">
                    <a:lumMod val="50000"/>
                  </a:schemeClr>
                </a:solidFill>
                <a:latin typeface="Tahoma" pitchFamily="34" charset="0"/>
                <a:ea typeface="Calibri" pitchFamily="34" charset="0"/>
                <a:cs typeface="Tahoma" pitchFamily="34" charset="0"/>
              </a:rPr>
              <a:t>Sustainable</a:t>
            </a:r>
            <a:endParaRPr lang="en-US" sz="6000" dirty="0"/>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3048000"/>
            <a:ext cx="6781800" cy="1905000"/>
          </a:xfrm>
        </p:spPr>
        <p:txBody>
          <a:bodyPr>
            <a:noAutofit/>
          </a:bodyPr>
          <a:lstStyle/>
          <a:p>
            <a:r>
              <a:rPr lang="en-US" sz="5400" dirty="0" smtClean="0"/>
              <a:t>LadyBird technical overview</a:t>
            </a:r>
            <a:br>
              <a:rPr lang="en-US" sz="5400" dirty="0" smtClean="0"/>
            </a:br>
            <a:endParaRPr lang="en-US" sz="5400" dirty="0"/>
          </a:p>
        </p:txBody>
      </p:sp>
      <p:pic>
        <p:nvPicPr>
          <p:cNvPr id="3" name="Picture 2"/>
          <p:cNvPicPr>
            <a:picLocks noChangeAspect="1" noChangeArrowheads="1"/>
          </p:cNvPicPr>
          <p:nvPr/>
        </p:nvPicPr>
        <p:blipFill>
          <a:blip r:embed="rId2" cstate="print"/>
          <a:srcRect/>
          <a:stretch>
            <a:fillRect/>
          </a:stretch>
        </p:blipFill>
        <p:spPr bwMode="auto">
          <a:xfrm>
            <a:off x="0" y="228600"/>
            <a:ext cx="3124200" cy="6373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228600"/>
            <a:ext cx="5715000" cy="990600"/>
          </a:xfrm>
        </p:spPr>
        <p:txBody>
          <a:bodyPr>
            <a:normAutofit fontScale="90000"/>
          </a:bodyPr>
          <a:lstStyle/>
          <a:p>
            <a:pPr lvl="0"/>
            <a:r>
              <a:rPr lang="en-US" dirty="0" smtClean="0">
                <a:solidFill>
                  <a:schemeClr val="accent4">
                    <a:lumMod val="50000"/>
                  </a:schemeClr>
                </a:solidFill>
                <a:latin typeface="Tahoma" pitchFamily="34" charset="0"/>
                <a:ea typeface="Calibri" pitchFamily="34" charset="0"/>
                <a:cs typeface="Tahoma" pitchFamily="34" charset="0"/>
              </a:rPr>
              <a:t/>
            </a:r>
            <a:br>
              <a:rPr lang="en-US" dirty="0" smtClean="0">
                <a:solidFill>
                  <a:schemeClr val="accent4">
                    <a:lumMod val="50000"/>
                  </a:schemeClr>
                </a:solidFill>
                <a:latin typeface="Tahoma" pitchFamily="34" charset="0"/>
                <a:ea typeface="Calibri" pitchFamily="34" charset="0"/>
                <a:cs typeface="Tahoma" pitchFamily="34" charset="0"/>
              </a:rPr>
            </a:br>
            <a:r>
              <a:rPr lang="en-US" dirty="0" smtClean="0">
                <a:solidFill>
                  <a:schemeClr val="accent4">
                    <a:lumMod val="50000"/>
                  </a:schemeClr>
                </a:solidFill>
                <a:latin typeface="Tahoma" pitchFamily="34" charset="0"/>
                <a:ea typeface="Calibri" pitchFamily="34" charset="0"/>
                <a:cs typeface="Tahoma" pitchFamily="34" charset="0"/>
              </a:rPr>
              <a:t>Tech stack &amp; approach</a:t>
            </a:r>
            <a:r>
              <a:rPr lang="en-US" dirty="0" smtClean="0">
                <a:solidFill>
                  <a:schemeClr val="accent4">
                    <a:lumMod val="50000"/>
                  </a:schemeClr>
                </a:solidFill>
                <a:latin typeface="Tahoma" pitchFamily="34" charset="0"/>
                <a:cs typeface="Tahoma" pitchFamily="34" charset="0"/>
              </a:rPr>
              <a:t/>
            </a:r>
            <a:br>
              <a:rPr lang="en-US" dirty="0" smtClean="0">
                <a:solidFill>
                  <a:schemeClr val="accent4">
                    <a:lumMod val="50000"/>
                  </a:schemeClr>
                </a:solidFill>
                <a:latin typeface="Tahoma" pitchFamily="34" charset="0"/>
                <a:cs typeface="Tahoma" pitchFamily="34" charset="0"/>
              </a:rPr>
            </a:br>
            <a:r>
              <a:rPr lang="en-US" dirty="0" smtClean="0">
                <a:solidFill>
                  <a:schemeClr val="accent4">
                    <a:lumMod val="50000"/>
                  </a:schemeClr>
                </a:solidFill>
                <a:latin typeface="Tahoma" pitchFamily="34" charset="0"/>
                <a:cs typeface="Tahoma" pitchFamily="34" charset="0"/>
              </a:rPr>
              <a:t> </a:t>
            </a:r>
            <a:endParaRPr lang="en-US" dirty="0"/>
          </a:p>
        </p:txBody>
      </p:sp>
      <p:sp>
        <p:nvSpPr>
          <p:cNvPr id="3" name="Rectangle 2"/>
          <p:cNvSpPr/>
          <p:nvPr/>
        </p:nvSpPr>
        <p:spPr>
          <a:xfrm>
            <a:off x="0" y="1524000"/>
            <a:ext cx="9144000" cy="5334000"/>
          </a:xfrm>
          <a:prstGeom prst="rect">
            <a:avLst/>
          </a:prstGeom>
          <a:blipFill>
            <a:blip r:embed="rId3" cstate="print"/>
            <a:tile tx="0" ty="0" sx="100000" sy="100000" flip="none" algn="tl"/>
          </a:blipFill>
        </p:spPr>
        <p:txBody>
          <a:bodyPr wrap="square" anchor="t">
            <a:noAutofit/>
          </a:bodyPr>
          <a:lstStyle/>
          <a:p>
            <a:pPr lvl="0" eaLnBrk="0" fontAlgn="base" hangingPunct="0">
              <a:spcBef>
                <a:spcPct val="0"/>
              </a:spcBef>
              <a:spcAft>
                <a:spcPct val="0"/>
              </a:spcAft>
              <a:buClr>
                <a:schemeClr val="accent1">
                  <a:lumMod val="50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t>
            </a:r>
            <a:endParaRPr lang="en-US" sz="2800" dirty="0" smtClean="0">
              <a:solidFill>
                <a:schemeClr val="accent4">
                  <a:lumMod val="50000"/>
                </a:schemeClr>
              </a:solidFill>
              <a:latin typeface="Tahoma"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Technologies:</a:t>
            </a:r>
          </a:p>
          <a:p>
            <a:pPr marL="1188720" lvl="1" indent="-457200" eaLnBrk="0" fontAlgn="base" hangingPunct="0">
              <a:spcBef>
                <a:spcPct val="0"/>
              </a:spcBef>
              <a:spcAft>
                <a:spcPct val="0"/>
              </a:spcAft>
              <a:buClr>
                <a:schemeClr val="accent2">
                  <a:lumMod val="75000"/>
                </a:schemeClr>
              </a:buClr>
              <a:buSzPct val="80000"/>
              <a:buFont typeface="Arial"/>
              <a:buChar char="•"/>
            </a:pPr>
            <a:r>
              <a:rPr lang="en-US" sz="2800" dirty="0" err="1" smtClean="0">
                <a:solidFill>
                  <a:schemeClr val="accent4">
                    <a:lumMod val="50000"/>
                  </a:schemeClr>
                </a:solidFill>
                <a:latin typeface="Tahoma" pitchFamily="34" charset="0"/>
                <a:ea typeface="Calibri" pitchFamily="34" charset="0"/>
                <a:cs typeface="Tahoma" pitchFamily="34" charset="0"/>
              </a:rPr>
              <a:t>ASP.Net</a:t>
            </a:r>
            <a:r>
              <a:rPr lang="en-US" sz="2800" dirty="0" smtClean="0">
                <a:solidFill>
                  <a:schemeClr val="accent4">
                    <a:lumMod val="50000"/>
                  </a:schemeClr>
                </a:solidFill>
                <a:latin typeface="Tahoma" pitchFamily="34" charset="0"/>
                <a:ea typeface="Calibri" pitchFamily="34" charset="0"/>
                <a:cs typeface="Tahoma" pitchFamily="34" charset="0"/>
              </a:rPr>
              <a:t> (C#)</a:t>
            </a:r>
          </a:p>
          <a:p>
            <a:pPr marL="1188720" lvl="1" indent="-457200" eaLnBrk="0" fontAlgn="base" hangingPunct="0">
              <a:spcBef>
                <a:spcPct val="0"/>
              </a:spcBef>
              <a:spcAft>
                <a:spcPct val="0"/>
              </a:spcAft>
              <a:buClr>
                <a:schemeClr val="accent2">
                  <a:lumMod val="75000"/>
                </a:schemeClr>
              </a:buClr>
              <a:buSzPct val="80000"/>
              <a:buFont typeface="Arial"/>
              <a:buChar char="•"/>
            </a:pPr>
            <a:r>
              <a:rPr lang="en-US" sz="2800" dirty="0" smtClean="0">
                <a:solidFill>
                  <a:schemeClr val="accent4">
                    <a:lumMod val="50000"/>
                  </a:schemeClr>
                </a:solidFill>
                <a:latin typeface="Tahoma" pitchFamily="34" charset="0"/>
                <a:ea typeface="Calibri" pitchFamily="34" charset="0"/>
                <a:cs typeface="Tahoma" pitchFamily="34" charset="0"/>
              </a:rPr>
              <a:t>SQL Server 2008</a:t>
            </a: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2800" dirty="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Approach:</a:t>
            </a:r>
            <a:endParaRPr lang="en-US" sz="2800" dirty="0">
              <a:solidFill>
                <a:schemeClr val="accent4">
                  <a:lumMod val="50000"/>
                </a:schemeClr>
              </a:solidFill>
              <a:latin typeface="Tahoma" pitchFamily="34" charset="0"/>
              <a:ea typeface="Calibri" pitchFamily="34" charset="0"/>
              <a:cs typeface="Tahoma" pitchFamily="34" charset="0"/>
            </a:endParaRPr>
          </a:p>
          <a:p>
            <a:pPr marL="1188720" lvl="1" indent="-457200" eaLnBrk="0" fontAlgn="base" hangingPunct="0">
              <a:spcBef>
                <a:spcPct val="0"/>
              </a:spcBef>
              <a:spcAft>
                <a:spcPct val="0"/>
              </a:spcAft>
              <a:buClr>
                <a:schemeClr val="accent2">
                  <a:lumMod val="75000"/>
                </a:schemeClr>
              </a:buClr>
              <a:buSzPct val="80000"/>
              <a:buFont typeface="Arial"/>
              <a:buChar char="•"/>
            </a:pPr>
            <a:r>
              <a:rPr lang="en-US" sz="2800" dirty="0" smtClean="0">
                <a:solidFill>
                  <a:schemeClr val="accent4">
                    <a:lumMod val="50000"/>
                  </a:schemeClr>
                </a:solidFill>
                <a:latin typeface="Tahoma" pitchFamily="34" charset="0"/>
                <a:ea typeface="Calibri" pitchFamily="34" charset="0"/>
                <a:cs typeface="Tahoma" pitchFamily="34" charset="0"/>
              </a:rPr>
              <a:t>Keep it </a:t>
            </a:r>
            <a:r>
              <a:rPr lang="en-US" sz="2800" i="1" dirty="0" smtClean="0">
                <a:solidFill>
                  <a:schemeClr val="accent4">
                    <a:lumMod val="50000"/>
                  </a:schemeClr>
                </a:solidFill>
                <a:latin typeface="Tahoma" pitchFamily="34" charset="0"/>
                <a:ea typeface="Calibri" pitchFamily="34" charset="0"/>
                <a:cs typeface="Tahoma" pitchFamily="34" charset="0"/>
              </a:rPr>
              <a:t>simple</a:t>
            </a:r>
          </a:p>
          <a:p>
            <a:pPr marL="1188720" lvl="1" indent="-457200" eaLnBrk="0" fontAlgn="base" hangingPunct="0">
              <a:spcBef>
                <a:spcPct val="0"/>
              </a:spcBef>
              <a:spcAft>
                <a:spcPct val="0"/>
              </a:spcAft>
              <a:buClr>
                <a:schemeClr val="accent2">
                  <a:lumMod val="75000"/>
                </a:schemeClr>
              </a:buClr>
              <a:buSzPct val="80000"/>
              <a:buFont typeface="Arial"/>
              <a:buChar char="•"/>
            </a:pPr>
            <a:r>
              <a:rPr lang="en-US" sz="2800" dirty="0" smtClean="0">
                <a:solidFill>
                  <a:schemeClr val="accent4">
                    <a:lumMod val="50000"/>
                  </a:schemeClr>
                </a:solidFill>
                <a:latin typeface="Tahoma" pitchFamily="34" charset="0"/>
                <a:ea typeface="Calibri" pitchFamily="34" charset="0"/>
                <a:cs typeface="Tahoma" pitchFamily="34" charset="0"/>
              </a:rPr>
              <a:t>Develop it </a:t>
            </a:r>
            <a:r>
              <a:rPr lang="en-US" sz="2800" i="1" dirty="0" smtClean="0">
                <a:solidFill>
                  <a:schemeClr val="accent4">
                    <a:lumMod val="50000"/>
                  </a:schemeClr>
                </a:solidFill>
                <a:latin typeface="Tahoma" pitchFamily="34" charset="0"/>
                <a:ea typeface="Calibri" pitchFamily="34" charset="0"/>
                <a:cs typeface="Tahoma" pitchFamily="34" charset="0"/>
              </a:rPr>
              <a:t>rapidly</a:t>
            </a:r>
          </a:p>
          <a:p>
            <a:pPr marL="1188720" lvl="1" indent="-457200" eaLnBrk="0" fontAlgn="base" hangingPunct="0">
              <a:spcBef>
                <a:spcPct val="0"/>
              </a:spcBef>
              <a:spcAft>
                <a:spcPct val="0"/>
              </a:spcAft>
              <a:buClr>
                <a:schemeClr val="accent2">
                  <a:lumMod val="75000"/>
                </a:schemeClr>
              </a:buClr>
              <a:buSzPct val="80000"/>
              <a:buFont typeface="Arial"/>
              <a:buChar char="•"/>
            </a:pPr>
            <a:r>
              <a:rPr lang="en-US" sz="2800" dirty="0">
                <a:solidFill>
                  <a:schemeClr val="accent4">
                    <a:lumMod val="50000"/>
                  </a:schemeClr>
                </a:solidFill>
                <a:latin typeface="Tahoma" pitchFamily="34" charset="0"/>
                <a:ea typeface="Calibri" pitchFamily="34" charset="0"/>
                <a:cs typeface="Tahoma" pitchFamily="34" charset="0"/>
              </a:rPr>
              <a:t>Build it to handle </a:t>
            </a:r>
            <a:r>
              <a:rPr lang="en-US" sz="2800" i="1" dirty="0">
                <a:solidFill>
                  <a:schemeClr val="accent4">
                    <a:lumMod val="50000"/>
                  </a:schemeClr>
                </a:solidFill>
                <a:latin typeface="Tahoma" pitchFamily="34" charset="0"/>
                <a:ea typeface="Calibri" pitchFamily="34" charset="0"/>
                <a:cs typeface="Tahoma" pitchFamily="34" charset="0"/>
              </a:rPr>
              <a:t>lots</a:t>
            </a:r>
            <a:r>
              <a:rPr lang="en-US" sz="2800" dirty="0">
                <a:solidFill>
                  <a:schemeClr val="accent4">
                    <a:lumMod val="50000"/>
                  </a:schemeClr>
                </a:solidFill>
                <a:latin typeface="Tahoma" pitchFamily="34" charset="0"/>
                <a:ea typeface="Calibri" pitchFamily="34" charset="0"/>
                <a:cs typeface="Tahoma" pitchFamily="34" charset="0"/>
              </a:rPr>
              <a:t> of data (~600k </a:t>
            </a:r>
            <a:r>
              <a:rPr lang="en-US" sz="2800" dirty="0" smtClean="0">
                <a:solidFill>
                  <a:schemeClr val="accent4">
                    <a:lumMod val="50000"/>
                  </a:schemeClr>
                </a:solidFill>
                <a:latin typeface="Tahoma" pitchFamily="34" charset="0"/>
                <a:ea typeface="Calibri" pitchFamily="34" charset="0"/>
                <a:cs typeface="Tahoma" pitchFamily="34" charset="0"/>
              </a:rPr>
              <a:t>records </a:t>
            </a:r>
            <a:br>
              <a:rPr lang="en-US" sz="2800" dirty="0" smtClean="0">
                <a:solidFill>
                  <a:schemeClr val="accent4">
                    <a:lumMod val="50000"/>
                  </a:schemeClr>
                </a:solidFill>
                <a:latin typeface="Tahoma" pitchFamily="34" charset="0"/>
                <a:ea typeface="Calibri" pitchFamily="34" charset="0"/>
                <a:cs typeface="Tahoma" pitchFamily="34" charset="0"/>
              </a:rPr>
            </a:br>
            <a:r>
              <a:rPr lang="en-US" sz="2800" dirty="0" smtClean="0">
                <a:solidFill>
                  <a:schemeClr val="accent4">
                    <a:lumMod val="50000"/>
                  </a:schemeClr>
                </a:solidFill>
                <a:latin typeface="Tahoma" pitchFamily="34" charset="0"/>
                <a:ea typeface="Calibri" pitchFamily="34" charset="0"/>
                <a:cs typeface="Tahoma" pitchFamily="34" charset="0"/>
              </a:rPr>
              <a:t>in </a:t>
            </a:r>
            <a:r>
              <a:rPr lang="en-US" sz="2800" dirty="0">
                <a:solidFill>
                  <a:schemeClr val="accent4">
                    <a:lumMod val="50000"/>
                  </a:schemeClr>
                </a:solidFill>
                <a:latin typeface="Tahoma" pitchFamily="34" charset="0"/>
                <a:ea typeface="Calibri" pitchFamily="34" charset="0"/>
                <a:cs typeface="Tahoma" pitchFamily="34" charset="0"/>
              </a:rPr>
              <a:t>it now, projected to double by 2013</a:t>
            </a:r>
            <a:r>
              <a:rPr lang="en-US" sz="2800" dirty="0" smtClean="0">
                <a:solidFill>
                  <a:schemeClr val="accent4">
                    <a:lumMod val="50000"/>
                  </a:schemeClr>
                </a:solidFill>
                <a:latin typeface="Tahoma" pitchFamily="34" charset="0"/>
                <a:ea typeface="Calibri" pitchFamily="34" charset="0"/>
                <a:cs typeface="Tahoma" pitchFamily="34" charset="0"/>
              </a:rPr>
              <a:t>)</a:t>
            </a:r>
          </a:p>
        </p:txBody>
      </p:sp>
      <p:pic>
        <p:nvPicPr>
          <p:cNvPr id="4" name="Picture 3"/>
          <p:cNvPicPr>
            <a:picLocks noChangeAspect="1" noChangeArrowheads="1"/>
          </p:cNvPicPr>
          <p:nvPr/>
        </p:nvPicPr>
        <p:blipFill>
          <a:blip r:embed="rId4" cstate="print"/>
          <a:srcRect/>
          <a:stretch>
            <a:fillRect/>
          </a:stretch>
        </p:blipFill>
        <p:spPr bwMode="auto">
          <a:xfrm>
            <a:off x="0" y="228600"/>
            <a:ext cx="3124200" cy="637337"/>
          </a:xfrm>
          <a:prstGeom prst="rect">
            <a:avLst/>
          </a:prstGeom>
          <a:noFill/>
          <a:ln w="9525">
            <a:noFill/>
            <a:miter lim="800000"/>
            <a:headEnd/>
            <a:tailEnd/>
          </a:ln>
        </p:spPr>
      </p:pic>
    </p:spTree>
    <p:extLst>
      <p:ext uri="{BB962C8B-B14F-4D97-AF65-F5344CB8AC3E}">
        <p14:creationId xmlns:p14="http://schemas.microsoft.com/office/powerpoint/2010/main" val="84393143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228600"/>
            <a:ext cx="5715000" cy="990600"/>
          </a:xfrm>
        </p:spPr>
        <p:txBody>
          <a:bodyPr>
            <a:normAutofit fontScale="90000"/>
          </a:bodyPr>
          <a:lstStyle/>
          <a:p>
            <a:pPr lvl="0"/>
            <a:r>
              <a:rPr lang="en-US" dirty="0" smtClean="0">
                <a:solidFill>
                  <a:schemeClr val="accent4">
                    <a:lumMod val="50000"/>
                  </a:schemeClr>
                </a:solidFill>
                <a:latin typeface="Tahoma" pitchFamily="34" charset="0"/>
                <a:ea typeface="Calibri" pitchFamily="34" charset="0"/>
                <a:cs typeface="Tahoma" pitchFamily="34" charset="0"/>
              </a:rPr>
              <a:t/>
            </a:r>
            <a:br>
              <a:rPr lang="en-US" dirty="0" smtClean="0">
                <a:solidFill>
                  <a:schemeClr val="accent4">
                    <a:lumMod val="50000"/>
                  </a:schemeClr>
                </a:solidFill>
                <a:latin typeface="Tahoma" pitchFamily="34" charset="0"/>
                <a:ea typeface="Calibri" pitchFamily="34" charset="0"/>
                <a:cs typeface="Tahoma" pitchFamily="34" charset="0"/>
              </a:rPr>
            </a:br>
            <a:r>
              <a:rPr lang="en-US" dirty="0" smtClean="0">
                <a:solidFill>
                  <a:schemeClr val="accent4">
                    <a:lumMod val="50000"/>
                  </a:schemeClr>
                </a:solidFill>
                <a:latin typeface="Tahoma" pitchFamily="34" charset="0"/>
                <a:ea typeface="Calibri" pitchFamily="34" charset="0"/>
                <a:cs typeface="Tahoma" pitchFamily="34" charset="0"/>
              </a:rPr>
              <a:t>Under the hood</a:t>
            </a:r>
            <a:r>
              <a:rPr lang="en-US" dirty="0" smtClean="0">
                <a:solidFill>
                  <a:schemeClr val="accent4">
                    <a:lumMod val="50000"/>
                  </a:schemeClr>
                </a:solidFill>
                <a:latin typeface="Tahoma" pitchFamily="34" charset="0"/>
                <a:cs typeface="Tahoma" pitchFamily="34" charset="0"/>
              </a:rPr>
              <a:t/>
            </a:r>
            <a:br>
              <a:rPr lang="en-US" dirty="0" smtClean="0">
                <a:solidFill>
                  <a:schemeClr val="accent4">
                    <a:lumMod val="50000"/>
                  </a:schemeClr>
                </a:solidFill>
                <a:latin typeface="Tahoma" pitchFamily="34" charset="0"/>
                <a:cs typeface="Tahoma" pitchFamily="34" charset="0"/>
              </a:rPr>
            </a:br>
            <a:endParaRPr lang="en-US" dirty="0"/>
          </a:p>
        </p:txBody>
      </p:sp>
      <p:sp>
        <p:nvSpPr>
          <p:cNvPr id="3" name="Rectangle 2"/>
          <p:cNvSpPr/>
          <p:nvPr/>
        </p:nvSpPr>
        <p:spPr>
          <a:xfrm>
            <a:off x="0" y="1524000"/>
            <a:ext cx="9144000" cy="5334000"/>
          </a:xfrm>
          <a:prstGeom prst="rect">
            <a:avLst/>
          </a:prstGeom>
          <a:blipFill>
            <a:blip r:embed="rId3" cstate="print"/>
            <a:tile tx="0" ty="0" sx="100000" sy="100000" flip="none" algn="tl"/>
          </a:blipFill>
        </p:spPr>
        <p:txBody>
          <a:bodyPr wrap="square" anchor="t">
            <a:noAutofit/>
          </a:bodyPr>
          <a:lstStyle/>
          <a:p>
            <a:pPr lvl="0" eaLnBrk="0" fontAlgn="base" hangingPunct="0">
              <a:spcBef>
                <a:spcPct val="0"/>
              </a:spcBef>
              <a:spcAft>
                <a:spcPct val="0"/>
              </a:spcAft>
              <a:buClr>
                <a:schemeClr val="accent1">
                  <a:lumMod val="50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t>
            </a:r>
            <a:endParaRPr lang="en-US" sz="2800" dirty="0" smtClean="0">
              <a:solidFill>
                <a:schemeClr val="accent4">
                  <a:lumMod val="50000"/>
                </a:schemeClr>
              </a:solidFill>
              <a:latin typeface="Tahoma"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Database Techniques</a:t>
            </a:r>
            <a:br>
              <a:rPr lang="en-US" sz="2800" dirty="0" smtClean="0">
                <a:solidFill>
                  <a:schemeClr val="accent4">
                    <a:lumMod val="50000"/>
                  </a:schemeClr>
                </a:solidFill>
                <a:latin typeface="Tahoma" pitchFamily="34" charset="0"/>
                <a:ea typeface="Calibri" pitchFamily="34" charset="0"/>
                <a:cs typeface="Tahoma" pitchFamily="34" charset="0"/>
              </a:rPr>
            </a:br>
            <a:endParaRPr lang="en-US" sz="2800" dirty="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Processing &amp; Routing</a:t>
            </a:r>
          </a:p>
          <a:p>
            <a:pPr marL="274320" lvl="0" eaLnBrk="0" fontAlgn="base" hangingPunct="0">
              <a:spcBef>
                <a:spcPct val="0"/>
              </a:spcBef>
              <a:spcAft>
                <a:spcPct val="0"/>
              </a:spcAft>
              <a:buClr>
                <a:schemeClr val="accent2">
                  <a:lumMod val="75000"/>
                </a:schemeClr>
              </a:buClr>
              <a:buSzPct val="80000"/>
            </a:pPr>
            <a:endParaRPr lang="en-US" sz="28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pPr>
            <a:endParaRPr lang="en-US" sz="28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2800" dirty="0" smtClean="0">
              <a:solidFill>
                <a:schemeClr val="accent4">
                  <a:lumMod val="50000"/>
                </a:schemeClr>
              </a:solidFill>
              <a:latin typeface="Tahoma" pitchFamily="34" charset="0"/>
              <a:ea typeface="Calibri" pitchFamily="34" charset="0"/>
              <a:cs typeface="Tahoma" pitchFamily="34" charset="0"/>
            </a:endParaRPr>
          </a:p>
        </p:txBody>
      </p:sp>
      <p:pic>
        <p:nvPicPr>
          <p:cNvPr id="4" name="Picture 3"/>
          <p:cNvPicPr>
            <a:picLocks noChangeAspect="1" noChangeArrowheads="1"/>
          </p:cNvPicPr>
          <p:nvPr/>
        </p:nvPicPr>
        <p:blipFill>
          <a:blip r:embed="rId4" cstate="print"/>
          <a:srcRect/>
          <a:stretch>
            <a:fillRect/>
          </a:stretch>
        </p:blipFill>
        <p:spPr bwMode="auto">
          <a:xfrm>
            <a:off x="0" y="228600"/>
            <a:ext cx="3124200" cy="637337"/>
          </a:xfrm>
          <a:prstGeom prst="rect">
            <a:avLst/>
          </a:prstGeom>
          <a:noFill/>
          <a:ln w="9525">
            <a:noFill/>
            <a:miter lim="800000"/>
            <a:headEnd/>
            <a:tailEnd/>
          </a:ln>
        </p:spPr>
      </p:pic>
    </p:spTree>
    <p:extLst>
      <p:ext uri="{BB962C8B-B14F-4D97-AF65-F5344CB8AC3E}">
        <p14:creationId xmlns:p14="http://schemas.microsoft.com/office/powerpoint/2010/main" val="312535046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228600"/>
            <a:ext cx="5715000" cy="990600"/>
          </a:xfrm>
        </p:spPr>
        <p:txBody>
          <a:bodyPr>
            <a:normAutofit fontScale="90000"/>
          </a:bodyPr>
          <a:lstStyle/>
          <a:p>
            <a:pPr lvl="0"/>
            <a:r>
              <a:rPr lang="en-US" dirty="0" smtClean="0">
                <a:solidFill>
                  <a:schemeClr val="accent4">
                    <a:lumMod val="50000"/>
                  </a:schemeClr>
                </a:solidFill>
                <a:latin typeface="Tahoma" pitchFamily="34" charset="0"/>
                <a:ea typeface="Calibri" pitchFamily="34" charset="0"/>
                <a:cs typeface="Tahoma" pitchFamily="34" charset="0"/>
              </a:rPr>
              <a:t/>
            </a:r>
            <a:br>
              <a:rPr lang="en-US" dirty="0" smtClean="0">
                <a:solidFill>
                  <a:schemeClr val="accent4">
                    <a:lumMod val="50000"/>
                  </a:schemeClr>
                </a:solidFill>
                <a:latin typeface="Tahoma" pitchFamily="34" charset="0"/>
                <a:ea typeface="Calibri" pitchFamily="34" charset="0"/>
                <a:cs typeface="Tahoma" pitchFamily="34" charset="0"/>
              </a:rPr>
            </a:br>
            <a:r>
              <a:rPr lang="en-US" dirty="0" smtClean="0">
                <a:solidFill>
                  <a:schemeClr val="accent4">
                    <a:lumMod val="50000"/>
                  </a:schemeClr>
                </a:solidFill>
                <a:latin typeface="Tahoma" pitchFamily="34" charset="0"/>
                <a:ea typeface="Calibri" pitchFamily="34" charset="0"/>
                <a:cs typeface="Tahoma" pitchFamily="34" charset="0"/>
              </a:rPr>
              <a:t>Database Techniques</a:t>
            </a:r>
            <a:r>
              <a:rPr lang="en-US" dirty="0" smtClean="0">
                <a:solidFill>
                  <a:schemeClr val="accent4">
                    <a:lumMod val="50000"/>
                  </a:schemeClr>
                </a:solidFill>
                <a:latin typeface="Tahoma" pitchFamily="34" charset="0"/>
                <a:cs typeface="Tahoma" pitchFamily="34" charset="0"/>
              </a:rPr>
              <a:t/>
            </a:r>
            <a:br>
              <a:rPr lang="en-US" dirty="0" smtClean="0">
                <a:solidFill>
                  <a:schemeClr val="accent4">
                    <a:lumMod val="50000"/>
                  </a:schemeClr>
                </a:solidFill>
                <a:latin typeface="Tahoma" pitchFamily="34" charset="0"/>
                <a:cs typeface="Tahoma" pitchFamily="34" charset="0"/>
              </a:rPr>
            </a:br>
            <a:endParaRPr lang="en-US" dirty="0"/>
          </a:p>
        </p:txBody>
      </p:sp>
      <p:sp>
        <p:nvSpPr>
          <p:cNvPr id="3" name="Rectangle 2"/>
          <p:cNvSpPr/>
          <p:nvPr/>
        </p:nvSpPr>
        <p:spPr>
          <a:xfrm>
            <a:off x="0" y="1524000"/>
            <a:ext cx="9144000" cy="5334000"/>
          </a:xfrm>
          <a:prstGeom prst="rect">
            <a:avLst/>
          </a:prstGeom>
          <a:blipFill>
            <a:blip r:embed="rId3" cstate="print"/>
            <a:tile tx="0" ty="0" sx="100000" sy="100000" flip="none" algn="tl"/>
          </a:blipFill>
        </p:spPr>
        <p:txBody>
          <a:bodyPr wrap="square" anchor="t">
            <a:noAutofit/>
          </a:bodyPr>
          <a:lstStyle/>
          <a:p>
            <a:pPr lvl="0" eaLnBrk="0" fontAlgn="base" hangingPunct="0">
              <a:spcBef>
                <a:spcPct val="0"/>
              </a:spcBef>
              <a:spcAft>
                <a:spcPct val="0"/>
              </a:spcAft>
              <a:buClr>
                <a:schemeClr val="accent1">
                  <a:lumMod val="50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t>
            </a:r>
            <a:endParaRPr lang="en-US" sz="2800" dirty="0" smtClean="0">
              <a:solidFill>
                <a:schemeClr val="accent4">
                  <a:lumMod val="50000"/>
                </a:schemeClr>
              </a:solidFill>
              <a:latin typeface="Tahoma"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Versioning / History</a:t>
            </a:r>
          </a:p>
          <a:p>
            <a:pPr marL="274320" lvl="0" eaLnBrk="0" fontAlgn="base" hangingPunct="0">
              <a:spcBef>
                <a:spcPct val="0"/>
              </a:spcBef>
              <a:spcAft>
                <a:spcPct val="0"/>
              </a:spcAft>
              <a:buClr>
                <a:schemeClr val="accent2">
                  <a:lumMod val="75000"/>
                </a:schemeClr>
              </a:buClr>
              <a:buSzPct val="80000"/>
            </a:pPr>
            <a:endParaRPr lang="en-US" sz="28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pPr>
            <a:endParaRPr lang="en-US" sz="28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2800" dirty="0" smtClean="0">
              <a:solidFill>
                <a:schemeClr val="accent4">
                  <a:lumMod val="50000"/>
                </a:schemeClr>
              </a:solidFill>
              <a:latin typeface="Tahoma" pitchFamily="34" charset="0"/>
              <a:ea typeface="Calibri" pitchFamily="34" charset="0"/>
              <a:cs typeface="Tahoma" pitchFamily="34" charset="0"/>
            </a:endParaRPr>
          </a:p>
        </p:txBody>
      </p:sp>
      <p:pic>
        <p:nvPicPr>
          <p:cNvPr id="4" name="Picture 3"/>
          <p:cNvPicPr>
            <a:picLocks noChangeAspect="1" noChangeArrowheads="1"/>
          </p:cNvPicPr>
          <p:nvPr/>
        </p:nvPicPr>
        <p:blipFill>
          <a:blip r:embed="rId4" cstate="print"/>
          <a:srcRect/>
          <a:stretch>
            <a:fillRect/>
          </a:stretch>
        </p:blipFill>
        <p:spPr bwMode="auto">
          <a:xfrm>
            <a:off x="0" y="228600"/>
            <a:ext cx="3124200" cy="637337"/>
          </a:xfrm>
          <a:prstGeom prst="rect">
            <a:avLst/>
          </a:prstGeom>
          <a:noFill/>
          <a:ln w="9525">
            <a:noFill/>
            <a:miter lim="800000"/>
            <a:headEnd/>
            <a:tailEnd/>
          </a:ln>
        </p:spPr>
      </p:pic>
    </p:spTree>
    <p:extLst>
      <p:ext uri="{BB962C8B-B14F-4D97-AF65-F5344CB8AC3E}">
        <p14:creationId xmlns:p14="http://schemas.microsoft.com/office/powerpoint/2010/main" val="27509047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228600"/>
            <a:ext cx="5715000" cy="990600"/>
          </a:xfrm>
        </p:spPr>
        <p:txBody>
          <a:bodyPr>
            <a:normAutofit fontScale="90000"/>
          </a:bodyPr>
          <a:lstStyle/>
          <a:p>
            <a:pPr lvl="0"/>
            <a:r>
              <a:rPr lang="en-US" dirty="0" smtClean="0">
                <a:solidFill>
                  <a:schemeClr val="accent4">
                    <a:lumMod val="50000"/>
                  </a:schemeClr>
                </a:solidFill>
                <a:latin typeface="Tahoma" pitchFamily="34" charset="0"/>
                <a:ea typeface="Calibri" pitchFamily="34" charset="0"/>
                <a:cs typeface="Tahoma" pitchFamily="34" charset="0"/>
              </a:rPr>
              <a:t/>
            </a:r>
            <a:br>
              <a:rPr lang="en-US" dirty="0" smtClean="0">
                <a:solidFill>
                  <a:schemeClr val="accent4">
                    <a:lumMod val="50000"/>
                  </a:schemeClr>
                </a:solidFill>
                <a:latin typeface="Tahoma" pitchFamily="34" charset="0"/>
                <a:ea typeface="Calibri" pitchFamily="34" charset="0"/>
                <a:cs typeface="Tahoma" pitchFamily="34" charset="0"/>
              </a:rPr>
            </a:br>
            <a:r>
              <a:rPr lang="en-US" dirty="0" smtClean="0">
                <a:solidFill>
                  <a:schemeClr val="accent4">
                    <a:lumMod val="50000"/>
                  </a:schemeClr>
                </a:solidFill>
                <a:latin typeface="Tahoma" pitchFamily="34" charset="0"/>
                <a:ea typeface="Calibri" pitchFamily="34" charset="0"/>
                <a:cs typeface="Tahoma" pitchFamily="34" charset="0"/>
              </a:rPr>
              <a:t>Database Techniques</a:t>
            </a:r>
            <a:r>
              <a:rPr lang="en-US" dirty="0" smtClean="0">
                <a:solidFill>
                  <a:schemeClr val="accent4">
                    <a:lumMod val="50000"/>
                  </a:schemeClr>
                </a:solidFill>
                <a:latin typeface="Tahoma" pitchFamily="34" charset="0"/>
                <a:cs typeface="Tahoma" pitchFamily="34" charset="0"/>
              </a:rPr>
              <a:t/>
            </a:r>
            <a:br>
              <a:rPr lang="en-US" dirty="0" smtClean="0">
                <a:solidFill>
                  <a:schemeClr val="accent4">
                    <a:lumMod val="50000"/>
                  </a:schemeClr>
                </a:solidFill>
                <a:latin typeface="Tahoma" pitchFamily="34" charset="0"/>
                <a:cs typeface="Tahoma" pitchFamily="34" charset="0"/>
              </a:rPr>
            </a:br>
            <a:endParaRPr lang="en-US" dirty="0"/>
          </a:p>
        </p:txBody>
      </p:sp>
      <p:sp>
        <p:nvSpPr>
          <p:cNvPr id="3" name="Rectangle 2"/>
          <p:cNvSpPr/>
          <p:nvPr/>
        </p:nvSpPr>
        <p:spPr>
          <a:xfrm>
            <a:off x="0" y="1524000"/>
            <a:ext cx="9144000" cy="5334000"/>
          </a:xfrm>
          <a:prstGeom prst="rect">
            <a:avLst/>
          </a:prstGeom>
          <a:blipFill>
            <a:blip r:embed="rId3" cstate="print"/>
            <a:tile tx="0" ty="0" sx="100000" sy="100000" flip="none" algn="tl"/>
          </a:blipFill>
        </p:spPr>
        <p:txBody>
          <a:bodyPr wrap="square" anchor="t">
            <a:noAutofit/>
          </a:bodyPr>
          <a:lstStyle/>
          <a:p>
            <a:pPr lvl="0" eaLnBrk="0" fontAlgn="base" hangingPunct="0">
              <a:spcBef>
                <a:spcPct val="0"/>
              </a:spcBef>
              <a:spcAft>
                <a:spcPct val="0"/>
              </a:spcAft>
              <a:buClr>
                <a:schemeClr val="accent1">
                  <a:lumMod val="50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t>
            </a:r>
            <a:endParaRPr lang="en-US" sz="2800" dirty="0" smtClean="0">
              <a:solidFill>
                <a:schemeClr val="accent4">
                  <a:lumMod val="50000"/>
                </a:schemeClr>
              </a:solidFill>
              <a:latin typeface="Tahoma"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Versioning / History</a:t>
            </a:r>
          </a:p>
          <a:p>
            <a:pPr marL="274320" lvl="0" eaLnBrk="0" fontAlgn="base" hangingPunct="0">
              <a:spcBef>
                <a:spcPct val="0"/>
              </a:spcBef>
              <a:spcAft>
                <a:spcPct val="0"/>
              </a:spcAft>
              <a:buClr>
                <a:schemeClr val="accent2">
                  <a:lumMod val="75000"/>
                </a:schemeClr>
              </a:buClr>
              <a:buSzPct val="80000"/>
            </a:pPr>
            <a:endParaRPr lang="en-US" sz="28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pPr>
            <a:endParaRPr lang="en-US" sz="28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2800" dirty="0" smtClean="0">
              <a:solidFill>
                <a:schemeClr val="accent4">
                  <a:lumMod val="50000"/>
                </a:schemeClr>
              </a:solidFill>
              <a:latin typeface="Tahoma" pitchFamily="34" charset="0"/>
              <a:ea typeface="Calibri" pitchFamily="34" charset="0"/>
              <a:cs typeface="Tahoma" pitchFamily="34" charset="0"/>
            </a:endParaRPr>
          </a:p>
        </p:txBody>
      </p:sp>
      <p:pic>
        <p:nvPicPr>
          <p:cNvPr id="4" name="Picture 3"/>
          <p:cNvPicPr>
            <a:picLocks noChangeAspect="1" noChangeArrowheads="1"/>
          </p:cNvPicPr>
          <p:nvPr/>
        </p:nvPicPr>
        <p:blipFill>
          <a:blip r:embed="rId4" cstate="print"/>
          <a:srcRect/>
          <a:stretch>
            <a:fillRect/>
          </a:stretch>
        </p:blipFill>
        <p:spPr bwMode="auto">
          <a:xfrm>
            <a:off x="0" y="228600"/>
            <a:ext cx="3124200" cy="637337"/>
          </a:xfrm>
          <a:prstGeom prst="rect">
            <a:avLst/>
          </a:prstGeom>
          <a:noFill/>
          <a:ln w="9525">
            <a:noFill/>
            <a:miter lim="800000"/>
            <a:headEnd/>
            <a:tailEnd/>
          </a:ln>
        </p:spPr>
      </p:pic>
      <p:graphicFrame>
        <p:nvGraphicFramePr>
          <p:cNvPr id="5" name="Table 4"/>
          <p:cNvGraphicFramePr>
            <a:graphicFrameLocks noGrp="1"/>
          </p:cNvGraphicFramePr>
          <p:nvPr>
            <p:extLst>
              <p:ext uri="{D42A27DB-BD31-4B8C-83A1-F6EECF244321}">
                <p14:modId xmlns:p14="http://schemas.microsoft.com/office/powerpoint/2010/main" val="2739888213"/>
              </p:ext>
            </p:extLst>
          </p:nvPr>
        </p:nvGraphicFramePr>
        <p:xfrm>
          <a:off x="1295400" y="2895600"/>
          <a:ext cx="4572000" cy="762000"/>
        </p:xfrm>
        <a:graphic>
          <a:graphicData uri="http://schemas.openxmlformats.org/drawingml/2006/table">
            <a:tbl>
              <a:tblPr firstRow="1" bandRow="1">
                <a:tableStyleId>{5C22544A-7EE6-4342-B048-85BDC9FD1C3A}</a:tableStyleId>
              </a:tblPr>
              <a:tblGrid>
                <a:gridCol w="2248525"/>
                <a:gridCol w="1180475"/>
                <a:gridCol w="1143000"/>
              </a:tblGrid>
              <a:tr h="381000">
                <a:tc>
                  <a:txBody>
                    <a:bodyPr/>
                    <a:lstStyle/>
                    <a:p>
                      <a:r>
                        <a:rPr lang="en-US" dirty="0" smtClean="0"/>
                        <a:t>ID</a:t>
                      </a:r>
                      <a:endParaRPr lang="en-US" dirty="0"/>
                    </a:p>
                  </a:txBody>
                  <a:tcPr/>
                </a:tc>
                <a:tc>
                  <a:txBody>
                    <a:bodyPr/>
                    <a:lstStyle/>
                    <a:p>
                      <a:r>
                        <a:rPr lang="en-US" dirty="0" err="1" smtClean="0"/>
                        <a:t>ColumnA</a:t>
                      </a:r>
                      <a:endParaRPr lang="en-US" dirty="0"/>
                    </a:p>
                  </a:txBody>
                  <a:tcPr/>
                </a:tc>
                <a:tc>
                  <a:txBody>
                    <a:bodyPr/>
                    <a:lstStyle/>
                    <a:p>
                      <a:r>
                        <a:rPr lang="en-US" dirty="0" err="1" smtClean="0"/>
                        <a:t>ColumnB</a:t>
                      </a:r>
                      <a:endParaRPr lang="en-US" dirty="0"/>
                    </a:p>
                  </a:txBody>
                  <a:tcPr/>
                </a:tc>
              </a:tr>
              <a:tr h="381000">
                <a:tc>
                  <a:txBody>
                    <a:bodyPr/>
                    <a:lstStyle/>
                    <a:p>
                      <a:r>
                        <a:rPr lang="en-US" dirty="0" smtClean="0"/>
                        <a:t>1</a:t>
                      </a:r>
                      <a:endParaRPr lang="en-US" dirty="0"/>
                    </a:p>
                  </a:txBody>
                  <a:tcPr/>
                </a:tc>
                <a:tc>
                  <a:txBody>
                    <a:bodyPr/>
                    <a:lstStyle/>
                    <a:p>
                      <a:r>
                        <a:rPr lang="en-US" dirty="0" smtClean="0"/>
                        <a:t>apple</a:t>
                      </a:r>
                      <a:endParaRPr lang="en-US" dirty="0"/>
                    </a:p>
                  </a:txBody>
                  <a:tcPr/>
                </a:tc>
                <a:tc>
                  <a:txBody>
                    <a:bodyPr/>
                    <a:lstStyle/>
                    <a:p>
                      <a:r>
                        <a:rPr lang="en-US" dirty="0" smtClean="0"/>
                        <a:t>car</a:t>
                      </a:r>
                      <a:endParaRPr lang="en-US"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201068312"/>
              </p:ext>
            </p:extLst>
          </p:nvPr>
        </p:nvGraphicFramePr>
        <p:xfrm>
          <a:off x="1295400" y="4343400"/>
          <a:ext cx="6858000" cy="2286000"/>
        </p:xfrm>
        <a:graphic>
          <a:graphicData uri="http://schemas.openxmlformats.org/drawingml/2006/table">
            <a:tbl>
              <a:tblPr firstRow="1" bandRow="1">
                <a:tableStyleId>{5C22544A-7EE6-4342-B048-85BDC9FD1C3A}</a:tableStyleId>
              </a:tblPr>
              <a:tblGrid>
                <a:gridCol w="1143000"/>
                <a:gridCol w="1143000"/>
                <a:gridCol w="1143000"/>
                <a:gridCol w="1143000"/>
                <a:gridCol w="1371600"/>
                <a:gridCol w="914400"/>
              </a:tblGrid>
              <a:tr h="355600">
                <a:tc>
                  <a:txBody>
                    <a:bodyPr/>
                    <a:lstStyle/>
                    <a:p>
                      <a:r>
                        <a:rPr lang="en-US" dirty="0" smtClean="0"/>
                        <a:t>ID</a:t>
                      </a:r>
                      <a:endParaRPr lang="en-US" dirty="0"/>
                    </a:p>
                  </a:txBody>
                  <a:tcPr/>
                </a:tc>
                <a:tc>
                  <a:txBody>
                    <a:bodyPr/>
                    <a:lstStyle/>
                    <a:p>
                      <a:r>
                        <a:rPr lang="en-US" dirty="0" err="1" smtClean="0"/>
                        <a:t>VersionID</a:t>
                      </a:r>
                      <a:endParaRPr lang="en-US" dirty="0"/>
                    </a:p>
                  </a:txBody>
                  <a:tcPr/>
                </a:tc>
                <a:tc>
                  <a:txBody>
                    <a:bodyPr/>
                    <a:lstStyle/>
                    <a:p>
                      <a:r>
                        <a:rPr lang="en-US" dirty="0" err="1" smtClean="0"/>
                        <a:t>ColumnA</a:t>
                      </a:r>
                      <a:endParaRPr lang="en-US" dirty="0"/>
                    </a:p>
                  </a:txBody>
                  <a:tcPr/>
                </a:tc>
                <a:tc>
                  <a:txBody>
                    <a:bodyPr/>
                    <a:lstStyle/>
                    <a:p>
                      <a:r>
                        <a:rPr lang="en-US" dirty="0" err="1" smtClean="0"/>
                        <a:t>ColumnB</a:t>
                      </a:r>
                      <a:endParaRPr lang="en-US" dirty="0"/>
                    </a:p>
                  </a:txBody>
                  <a:tcPr/>
                </a:tc>
                <a:tc>
                  <a:txBody>
                    <a:bodyPr/>
                    <a:lstStyle/>
                    <a:p>
                      <a:r>
                        <a:rPr lang="en-US" dirty="0" smtClean="0"/>
                        <a:t>Timestamp</a:t>
                      </a:r>
                      <a:endParaRPr lang="en-US" dirty="0"/>
                    </a:p>
                  </a:txBody>
                  <a:tcPr/>
                </a:tc>
                <a:tc>
                  <a:txBody>
                    <a:bodyPr/>
                    <a:lstStyle/>
                    <a:p>
                      <a:r>
                        <a:rPr lang="en-US" dirty="0" err="1" smtClean="0"/>
                        <a:t>UserID</a:t>
                      </a:r>
                      <a:endParaRPr lang="en-US" dirty="0"/>
                    </a:p>
                  </a:txBody>
                  <a:tcPr/>
                </a:tc>
              </a:tr>
              <a:tr h="355600">
                <a:tc>
                  <a:txBody>
                    <a:bodyPr/>
                    <a:lstStyle/>
                    <a:p>
                      <a:r>
                        <a:rPr lang="en-US" dirty="0" smtClean="0"/>
                        <a:t>1</a:t>
                      </a:r>
                      <a:endParaRPr lang="en-US" dirty="0"/>
                    </a:p>
                  </a:txBody>
                  <a:tcPr/>
                </a:tc>
                <a:tc>
                  <a:txBody>
                    <a:bodyPr/>
                    <a:lstStyle/>
                    <a:p>
                      <a:r>
                        <a:rPr lang="en-US" dirty="0" smtClean="0"/>
                        <a:t>1</a:t>
                      </a:r>
                      <a:endParaRPr lang="en-US" dirty="0"/>
                    </a:p>
                  </a:txBody>
                  <a:tcPr/>
                </a:tc>
                <a:tc>
                  <a:txBody>
                    <a:bodyPr/>
                    <a:lstStyle/>
                    <a:p>
                      <a:r>
                        <a:rPr lang="en-US" dirty="0" smtClean="0"/>
                        <a:t>orange</a:t>
                      </a:r>
                      <a:endParaRPr lang="en-US" dirty="0"/>
                    </a:p>
                  </a:txBody>
                  <a:tcPr/>
                </a:tc>
                <a:tc>
                  <a:txBody>
                    <a:bodyPr/>
                    <a:lstStyle/>
                    <a:p>
                      <a:r>
                        <a:rPr lang="en-US" dirty="0" smtClean="0"/>
                        <a:t>truck</a:t>
                      </a:r>
                      <a:endParaRPr lang="en-US" dirty="0"/>
                    </a:p>
                  </a:txBody>
                  <a:tcPr/>
                </a:tc>
                <a:tc>
                  <a:txBody>
                    <a:bodyPr/>
                    <a:lstStyle/>
                    <a:p>
                      <a:r>
                        <a:rPr lang="en-US" dirty="0" smtClean="0"/>
                        <a:t>5/15/10</a:t>
                      </a:r>
                      <a:r>
                        <a:rPr lang="en-US" baseline="0" dirty="0" smtClean="0"/>
                        <a:t> 2:58pm</a:t>
                      </a:r>
                      <a:endParaRPr lang="en-US" dirty="0"/>
                    </a:p>
                  </a:txBody>
                  <a:tcPr/>
                </a:tc>
                <a:tc>
                  <a:txBody>
                    <a:bodyPr/>
                    <a:lstStyle/>
                    <a:p>
                      <a:r>
                        <a:rPr lang="en-US" dirty="0" smtClean="0"/>
                        <a:t>5</a:t>
                      </a:r>
                      <a:endParaRPr lang="en-US" dirty="0"/>
                    </a:p>
                  </a:txBody>
                  <a:tcPr/>
                </a:tc>
              </a:tr>
              <a:tr h="355600">
                <a:tc>
                  <a:txBody>
                    <a:bodyPr/>
                    <a:lstStyle/>
                    <a:p>
                      <a:r>
                        <a:rPr lang="en-US" dirty="0" smtClean="0"/>
                        <a:t>1</a:t>
                      </a:r>
                      <a:endParaRPr lang="en-US" dirty="0"/>
                    </a:p>
                  </a:txBody>
                  <a:tcPr/>
                </a:tc>
                <a:tc>
                  <a:txBody>
                    <a:bodyPr/>
                    <a:lstStyle/>
                    <a:p>
                      <a:r>
                        <a:rPr lang="en-US" dirty="0" smtClean="0"/>
                        <a:t>2</a:t>
                      </a:r>
                      <a:endParaRPr lang="en-US" dirty="0"/>
                    </a:p>
                  </a:txBody>
                  <a:tcPr/>
                </a:tc>
                <a:tc>
                  <a:txBody>
                    <a:bodyPr/>
                    <a:lstStyle/>
                    <a:p>
                      <a:r>
                        <a:rPr lang="en-US" i="1" dirty="0" smtClean="0"/>
                        <a:t>NULL</a:t>
                      </a:r>
                      <a:endParaRPr lang="en-US" i="1" dirty="0"/>
                    </a:p>
                  </a:txBody>
                  <a:tcPr/>
                </a:tc>
                <a:tc>
                  <a:txBody>
                    <a:bodyPr/>
                    <a:lstStyle/>
                    <a:p>
                      <a:r>
                        <a:rPr lang="en-US" dirty="0" smtClean="0"/>
                        <a:t>truck</a:t>
                      </a:r>
                      <a:endParaRPr lang="en-US" dirty="0"/>
                    </a:p>
                  </a:txBody>
                  <a:tcPr/>
                </a:tc>
                <a:tc>
                  <a:txBody>
                    <a:bodyPr/>
                    <a:lstStyle/>
                    <a:p>
                      <a:r>
                        <a:rPr lang="en-US" dirty="0" smtClean="0"/>
                        <a:t>6/10/10</a:t>
                      </a:r>
                    </a:p>
                    <a:p>
                      <a:r>
                        <a:rPr lang="en-US" dirty="0" smtClean="0"/>
                        <a:t>9:45am</a:t>
                      </a:r>
                      <a:endParaRPr lang="en-US" dirty="0"/>
                    </a:p>
                  </a:txBody>
                  <a:tcPr/>
                </a:tc>
                <a:tc>
                  <a:txBody>
                    <a:bodyPr/>
                    <a:lstStyle/>
                    <a:p>
                      <a:r>
                        <a:rPr lang="en-US" dirty="0" smtClean="0"/>
                        <a:t>15</a:t>
                      </a:r>
                      <a:endParaRPr lang="en-US" dirty="0"/>
                    </a:p>
                  </a:txBody>
                  <a:tcPr/>
                </a:tc>
              </a:tr>
              <a:tr h="355600">
                <a:tc>
                  <a:txBody>
                    <a:bodyPr/>
                    <a:lstStyle/>
                    <a:p>
                      <a:r>
                        <a:rPr lang="en-US" dirty="0" smtClean="0"/>
                        <a:t>1</a:t>
                      </a:r>
                      <a:endParaRPr lang="en-US" dirty="0"/>
                    </a:p>
                  </a:txBody>
                  <a:tcPr/>
                </a:tc>
                <a:tc>
                  <a:txBody>
                    <a:bodyPr/>
                    <a:lstStyle/>
                    <a:p>
                      <a:r>
                        <a:rPr lang="en-US" dirty="0" smtClean="0"/>
                        <a:t>3</a:t>
                      </a:r>
                      <a:endParaRPr lang="en-US" dirty="0"/>
                    </a:p>
                  </a:txBody>
                  <a:tcPr/>
                </a:tc>
                <a:tc>
                  <a:txBody>
                    <a:bodyPr/>
                    <a:lstStyle/>
                    <a:p>
                      <a:r>
                        <a:rPr lang="en-US" dirty="0" smtClean="0"/>
                        <a:t>apple</a:t>
                      </a:r>
                      <a:endParaRPr lang="en-US" dirty="0"/>
                    </a:p>
                  </a:txBody>
                  <a:tcPr/>
                </a:tc>
                <a:tc>
                  <a:txBody>
                    <a:bodyPr/>
                    <a:lstStyle/>
                    <a:p>
                      <a:r>
                        <a:rPr lang="en-US" dirty="0" smtClean="0"/>
                        <a:t>car</a:t>
                      </a:r>
                      <a:endParaRPr lang="en-US" dirty="0"/>
                    </a:p>
                  </a:txBody>
                  <a:tcPr/>
                </a:tc>
                <a:tc>
                  <a:txBody>
                    <a:bodyPr/>
                    <a:lstStyle/>
                    <a:p>
                      <a:r>
                        <a:rPr lang="en-US" dirty="0" smtClean="0"/>
                        <a:t>3/13/12</a:t>
                      </a:r>
                    </a:p>
                    <a:p>
                      <a:r>
                        <a:rPr lang="en-US" dirty="0" smtClean="0"/>
                        <a:t>10:10am</a:t>
                      </a:r>
                      <a:endParaRPr lang="en-US" dirty="0"/>
                    </a:p>
                  </a:txBody>
                  <a:tcPr/>
                </a:tc>
                <a:tc>
                  <a:txBody>
                    <a:bodyPr/>
                    <a:lstStyle/>
                    <a:p>
                      <a:r>
                        <a:rPr lang="en-US" dirty="0" smtClean="0"/>
                        <a:t>5</a:t>
                      </a:r>
                      <a:endParaRPr lang="en-US" dirty="0"/>
                    </a:p>
                  </a:txBody>
                  <a:tcPr/>
                </a:tc>
              </a:tr>
            </a:tbl>
          </a:graphicData>
        </a:graphic>
      </p:graphicFrame>
      <p:sp>
        <p:nvSpPr>
          <p:cNvPr id="7" name="TextBox 6"/>
          <p:cNvSpPr txBox="1"/>
          <p:nvPr/>
        </p:nvSpPr>
        <p:spPr>
          <a:xfrm>
            <a:off x="3962400" y="2438400"/>
            <a:ext cx="1208759" cy="369332"/>
          </a:xfrm>
          <a:prstGeom prst="rect">
            <a:avLst/>
          </a:prstGeom>
          <a:noFill/>
        </p:spPr>
        <p:txBody>
          <a:bodyPr wrap="none" rtlCol="0">
            <a:spAutoFit/>
          </a:bodyPr>
          <a:lstStyle/>
          <a:p>
            <a:r>
              <a:rPr lang="en-US" dirty="0" smtClean="0"/>
              <a:t>Main Table</a:t>
            </a:r>
            <a:endParaRPr lang="en-US" dirty="0"/>
          </a:p>
        </p:txBody>
      </p:sp>
      <p:sp>
        <p:nvSpPr>
          <p:cNvPr id="8" name="TextBox 7"/>
          <p:cNvSpPr txBox="1"/>
          <p:nvPr/>
        </p:nvSpPr>
        <p:spPr>
          <a:xfrm>
            <a:off x="3886200" y="3886200"/>
            <a:ext cx="1388872" cy="369332"/>
          </a:xfrm>
          <a:prstGeom prst="rect">
            <a:avLst/>
          </a:prstGeom>
          <a:noFill/>
        </p:spPr>
        <p:txBody>
          <a:bodyPr wrap="none" rtlCol="0">
            <a:spAutoFit/>
          </a:bodyPr>
          <a:lstStyle/>
          <a:p>
            <a:r>
              <a:rPr lang="en-US" dirty="0" smtClean="0"/>
              <a:t>History Table</a:t>
            </a:r>
            <a:endParaRPr lang="en-US" dirty="0"/>
          </a:p>
        </p:txBody>
      </p:sp>
    </p:spTree>
    <p:extLst>
      <p:ext uri="{BB962C8B-B14F-4D97-AF65-F5344CB8AC3E}">
        <p14:creationId xmlns:p14="http://schemas.microsoft.com/office/powerpoint/2010/main" val="318450172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2-03-13 at 9.09.3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64657"/>
          </a:xfrm>
          <a:prstGeom prst="rect">
            <a:avLst/>
          </a:prstGeom>
        </p:spPr>
      </p:pic>
    </p:spTree>
    <p:extLst>
      <p:ext uri="{BB962C8B-B14F-4D97-AF65-F5344CB8AC3E}">
        <p14:creationId xmlns:p14="http://schemas.microsoft.com/office/powerpoint/2010/main" val="3837545504"/>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2-03-13 at 9.06.2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32"/>
            <a:ext cx="9144000" cy="6769968"/>
          </a:xfrm>
          <a:prstGeom prst="rect">
            <a:avLst/>
          </a:prstGeom>
        </p:spPr>
      </p:pic>
    </p:spTree>
    <p:extLst>
      <p:ext uri="{BB962C8B-B14F-4D97-AF65-F5344CB8AC3E}">
        <p14:creationId xmlns:p14="http://schemas.microsoft.com/office/powerpoint/2010/main" val="166112100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228600"/>
            <a:ext cx="5257800" cy="990600"/>
          </a:xfrm>
        </p:spPr>
        <p:txBody>
          <a:bodyPr>
            <a:normAutofit/>
          </a:bodyPr>
          <a:lstStyle/>
          <a:p>
            <a:pPr lvl="0" algn="r"/>
            <a:r>
              <a:rPr lang="en-US" dirty="0" smtClean="0">
                <a:solidFill>
                  <a:schemeClr val="accent4">
                    <a:lumMod val="50000"/>
                  </a:schemeClr>
                </a:solidFill>
                <a:latin typeface="Tahoma" pitchFamily="34" charset="0"/>
                <a:cs typeface="Tahoma" pitchFamily="34" charset="0"/>
              </a:rPr>
              <a:t>Workflow</a:t>
            </a:r>
            <a:endParaRPr lang="en-US" dirty="0"/>
          </a:p>
        </p:txBody>
      </p:sp>
      <p:sp>
        <p:nvSpPr>
          <p:cNvPr id="3" name="Rectangle 2"/>
          <p:cNvSpPr/>
          <p:nvPr/>
        </p:nvSpPr>
        <p:spPr>
          <a:xfrm>
            <a:off x="0" y="1524000"/>
            <a:ext cx="9144000" cy="5334000"/>
          </a:xfrm>
          <a:prstGeom prst="rect">
            <a:avLst/>
          </a:prstGeom>
          <a:blipFill>
            <a:blip r:embed="rId3" cstate="screen"/>
            <a:tile tx="0" ty="0" sx="100000" sy="100000" flip="none" algn="tl"/>
          </a:blipFill>
        </p:spPr>
        <p:txBody>
          <a:bodyPr wrap="square" anchor="t">
            <a:noAutofit/>
          </a:bodyPr>
          <a:lstStyle/>
          <a:p>
            <a:pPr lvl="0" eaLnBrk="0" fontAlgn="base" hangingPunct="0">
              <a:spcBef>
                <a:spcPct val="0"/>
              </a:spcBef>
              <a:spcAft>
                <a:spcPct val="0"/>
              </a:spcAft>
              <a:buClr>
                <a:schemeClr val="accent1">
                  <a:lumMod val="50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t>
            </a:r>
            <a:endParaRPr lang="en-US" sz="2800" b="1"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2800" dirty="0" smtClean="0">
              <a:solidFill>
                <a:schemeClr val="accent4">
                  <a:lumMod val="50000"/>
                </a:schemeClr>
              </a:solidFill>
              <a:latin typeface="Tahoma" pitchFamily="34" charset="0"/>
              <a:cs typeface="Tahoma" pitchFamily="34" charset="0"/>
            </a:endParaRPr>
          </a:p>
        </p:txBody>
      </p:sp>
      <p:pic>
        <p:nvPicPr>
          <p:cNvPr id="4" name="Picture 3"/>
          <p:cNvPicPr>
            <a:picLocks noChangeAspect="1" noChangeArrowheads="1"/>
          </p:cNvPicPr>
          <p:nvPr/>
        </p:nvPicPr>
        <p:blipFill>
          <a:blip r:embed="rId4" cstate="screen"/>
          <a:srcRect/>
          <a:stretch>
            <a:fillRect/>
          </a:stretch>
        </p:blipFill>
        <p:spPr bwMode="auto">
          <a:xfrm>
            <a:off x="0" y="228600"/>
            <a:ext cx="3124200" cy="637337"/>
          </a:xfrm>
          <a:prstGeom prst="rect">
            <a:avLst/>
          </a:prstGeom>
          <a:noFill/>
          <a:ln w="9525">
            <a:noFill/>
            <a:miter lim="800000"/>
            <a:headEnd/>
            <a:tailEnd/>
          </a:ln>
        </p:spPr>
      </p:pic>
      <p:graphicFrame>
        <p:nvGraphicFramePr>
          <p:cNvPr id="6" name="Diagram 5"/>
          <p:cNvGraphicFramePr/>
          <p:nvPr/>
        </p:nvGraphicFramePr>
        <p:xfrm>
          <a:off x="1600200" y="198120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228600"/>
            <a:ext cx="5715000" cy="990600"/>
          </a:xfrm>
        </p:spPr>
        <p:txBody>
          <a:bodyPr>
            <a:normAutofit fontScale="90000"/>
          </a:bodyPr>
          <a:lstStyle/>
          <a:p>
            <a:pPr lvl="0"/>
            <a:r>
              <a:rPr lang="en-US" dirty="0" smtClean="0">
                <a:solidFill>
                  <a:schemeClr val="accent4">
                    <a:lumMod val="50000"/>
                  </a:schemeClr>
                </a:solidFill>
                <a:latin typeface="Tahoma" pitchFamily="34" charset="0"/>
                <a:ea typeface="Calibri" pitchFamily="34" charset="0"/>
                <a:cs typeface="Tahoma" pitchFamily="34" charset="0"/>
              </a:rPr>
              <a:t/>
            </a:r>
            <a:br>
              <a:rPr lang="en-US" dirty="0" smtClean="0">
                <a:solidFill>
                  <a:schemeClr val="accent4">
                    <a:lumMod val="50000"/>
                  </a:schemeClr>
                </a:solidFill>
                <a:latin typeface="Tahoma" pitchFamily="34" charset="0"/>
                <a:ea typeface="Calibri" pitchFamily="34" charset="0"/>
                <a:cs typeface="Tahoma" pitchFamily="34" charset="0"/>
              </a:rPr>
            </a:br>
            <a:r>
              <a:rPr lang="en-US" dirty="0" err="1" smtClean="0">
                <a:solidFill>
                  <a:schemeClr val="accent4">
                    <a:lumMod val="50000"/>
                  </a:schemeClr>
                </a:solidFill>
                <a:latin typeface="Tahoma" pitchFamily="34" charset="0"/>
                <a:ea typeface="Calibri" pitchFamily="34" charset="0"/>
                <a:cs typeface="Tahoma" pitchFamily="34" charset="0"/>
              </a:rPr>
              <a:t>LadyBird</a:t>
            </a:r>
            <a:r>
              <a:rPr lang="en-US" dirty="0" smtClean="0">
                <a:solidFill>
                  <a:schemeClr val="accent4">
                    <a:lumMod val="50000"/>
                  </a:schemeClr>
                </a:solidFill>
                <a:latin typeface="Tahoma" pitchFamily="34" charset="0"/>
                <a:ea typeface="Calibri" pitchFamily="34" charset="0"/>
                <a:cs typeface="Tahoma" pitchFamily="34" charset="0"/>
              </a:rPr>
              <a:t> data approach</a:t>
            </a:r>
            <a:r>
              <a:rPr lang="en-US" dirty="0" smtClean="0">
                <a:solidFill>
                  <a:schemeClr val="accent4">
                    <a:lumMod val="50000"/>
                  </a:schemeClr>
                </a:solidFill>
                <a:latin typeface="Tahoma" pitchFamily="34" charset="0"/>
                <a:cs typeface="Tahoma" pitchFamily="34" charset="0"/>
              </a:rPr>
              <a:t/>
            </a:r>
            <a:br>
              <a:rPr lang="en-US" dirty="0" smtClean="0">
                <a:solidFill>
                  <a:schemeClr val="accent4">
                    <a:lumMod val="50000"/>
                  </a:schemeClr>
                </a:solidFill>
                <a:latin typeface="Tahoma" pitchFamily="34" charset="0"/>
                <a:cs typeface="Tahoma" pitchFamily="34" charset="0"/>
              </a:rPr>
            </a:br>
            <a:endParaRPr lang="en-US" dirty="0"/>
          </a:p>
        </p:txBody>
      </p:sp>
      <p:sp>
        <p:nvSpPr>
          <p:cNvPr id="3" name="Rectangle 2"/>
          <p:cNvSpPr/>
          <p:nvPr/>
        </p:nvSpPr>
        <p:spPr>
          <a:xfrm>
            <a:off x="0" y="1524000"/>
            <a:ext cx="9144000" cy="5334000"/>
          </a:xfrm>
          <a:prstGeom prst="rect">
            <a:avLst/>
          </a:prstGeom>
          <a:blipFill>
            <a:blip r:embed="rId3" cstate="print"/>
            <a:tile tx="0" ty="0" sx="100000" sy="100000" flip="none" algn="tl"/>
          </a:blipFill>
        </p:spPr>
        <p:txBody>
          <a:bodyPr wrap="square" anchor="t">
            <a:noAutofit/>
          </a:bodyPr>
          <a:lstStyle/>
          <a:p>
            <a:pPr lvl="0" eaLnBrk="0" fontAlgn="base" hangingPunct="0">
              <a:spcBef>
                <a:spcPct val="0"/>
              </a:spcBef>
              <a:spcAft>
                <a:spcPct val="0"/>
              </a:spcAft>
              <a:buClr>
                <a:schemeClr val="accent1">
                  <a:lumMod val="50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t>
            </a:r>
            <a:endParaRPr lang="en-US" sz="2800" dirty="0" smtClean="0">
              <a:solidFill>
                <a:schemeClr val="accent4">
                  <a:lumMod val="50000"/>
                </a:schemeClr>
              </a:solidFill>
              <a:latin typeface="Tahoma"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Data model </a:t>
            </a:r>
            <a:r>
              <a:rPr lang="en-US" sz="2800" i="1" dirty="0" smtClean="0">
                <a:solidFill>
                  <a:schemeClr val="accent4">
                    <a:lumMod val="50000"/>
                  </a:schemeClr>
                </a:solidFill>
                <a:latin typeface="Tahoma" pitchFamily="34" charset="0"/>
                <a:ea typeface="Calibri" pitchFamily="34" charset="0"/>
                <a:cs typeface="Tahoma" pitchFamily="34" charset="0"/>
              </a:rPr>
              <a:t>not</a:t>
            </a:r>
            <a:r>
              <a:rPr lang="en-US" sz="2800" dirty="0" smtClean="0">
                <a:solidFill>
                  <a:schemeClr val="accent4">
                    <a:lumMod val="50000"/>
                  </a:schemeClr>
                </a:solidFill>
                <a:latin typeface="Tahoma" pitchFamily="34" charset="0"/>
                <a:ea typeface="Calibri" pitchFamily="34" charset="0"/>
                <a:cs typeface="Tahoma" pitchFamily="34" charset="0"/>
              </a:rPr>
              <a:t> known up front.</a:t>
            </a: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2800" dirty="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New fields being added as metadata standards change, and new schemas emerge (</a:t>
            </a:r>
            <a:r>
              <a:rPr lang="en-US" sz="2800" dirty="0" err="1" smtClean="0">
                <a:solidFill>
                  <a:schemeClr val="accent4">
                    <a:lumMod val="50000"/>
                  </a:schemeClr>
                </a:solidFill>
                <a:latin typeface="Tahoma" pitchFamily="34" charset="0"/>
                <a:ea typeface="Calibri" pitchFamily="34" charset="0"/>
                <a:cs typeface="Tahoma" pitchFamily="34" charset="0"/>
              </a:rPr>
              <a:t>PBCore</a:t>
            </a:r>
            <a:r>
              <a:rPr lang="en-US" sz="2800" dirty="0" smtClean="0">
                <a:solidFill>
                  <a:schemeClr val="accent4">
                    <a:lumMod val="50000"/>
                  </a:schemeClr>
                </a:solidFill>
                <a:latin typeface="Tahoma" pitchFamily="34" charset="0"/>
                <a:ea typeface="Calibri" pitchFamily="34" charset="0"/>
                <a:cs typeface="Tahoma" pitchFamily="34" charset="0"/>
              </a:rPr>
              <a:t>, LIDO, etc.).</a:t>
            </a: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2800" dirty="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Many of these fields need to be </a:t>
            </a:r>
            <a:r>
              <a:rPr lang="en-US" sz="2800" u="sng" dirty="0" smtClean="0">
                <a:solidFill>
                  <a:schemeClr val="accent4">
                    <a:lumMod val="50000"/>
                  </a:schemeClr>
                </a:solidFill>
                <a:latin typeface="Tahoma" pitchFamily="34" charset="0"/>
                <a:ea typeface="Calibri" pitchFamily="34" charset="0"/>
                <a:cs typeface="Tahoma" pitchFamily="34" charset="0"/>
              </a:rPr>
              <a:t>multi-valued</a:t>
            </a:r>
            <a:r>
              <a:rPr lang="en-US" sz="2800" dirty="0" smtClean="0">
                <a:solidFill>
                  <a:schemeClr val="accent4">
                    <a:lumMod val="50000"/>
                  </a:schemeClr>
                </a:solidFill>
                <a:latin typeface="Tahoma" pitchFamily="34" charset="0"/>
                <a:ea typeface="Calibri" pitchFamily="34" charset="0"/>
                <a:cs typeface="Tahoma" pitchFamily="34" charset="0"/>
              </a:rPr>
              <a:t>.</a:t>
            </a: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2800" dirty="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2800" dirty="0">
                <a:solidFill>
                  <a:schemeClr val="accent4">
                    <a:lumMod val="50000"/>
                  </a:schemeClr>
                </a:solidFill>
                <a:latin typeface="Tahoma" pitchFamily="34" charset="0"/>
                <a:ea typeface="Calibri" pitchFamily="34" charset="0"/>
                <a:cs typeface="Tahoma" pitchFamily="34" charset="0"/>
              </a:rPr>
              <a:t> </a:t>
            </a:r>
            <a:r>
              <a:rPr lang="en-US" sz="2800" dirty="0" smtClean="0">
                <a:solidFill>
                  <a:schemeClr val="accent4">
                    <a:lumMod val="50000"/>
                  </a:schemeClr>
                </a:solidFill>
                <a:latin typeface="Tahoma" pitchFamily="34" charset="0"/>
                <a:ea typeface="Calibri" pitchFamily="34" charset="0"/>
                <a:cs typeface="Tahoma" pitchFamily="34" charset="0"/>
              </a:rPr>
              <a:t>Flexibility is crucial.</a:t>
            </a:r>
            <a:br>
              <a:rPr lang="en-US" sz="2800" dirty="0" smtClean="0">
                <a:solidFill>
                  <a:schemeClr val="accent4">
                    <a:lumMod val="50000"/>
                  </a:schemeClr>
                </a:solidFill>
                <a:latin typeface="Tahoma" pitchFamily="34" charset="0"/>
                <a:ea typeface="Calibri" pitchFamily="34" charset="0"/>
                <a:cs typeface="Tahoma" pitchFamily="34" charset="0"/>
              </a:rPr>
            </a:br>
            <a:r>
              <a:rPr lang="en-US" sz="2800" dirty="0" smtClean="0">
                <a:solidFill>
                  <a:schemeClr val="accent4">
                    <a:lumMod val="50000"/>
                  </a:schemeClr>
                </a:solidFill>
                <a:latin typeface="Tahoma" pitchFamily="34" charset="0"/>
                <a:ea typeface="Calibri" pitchFamily="34" charset="0"/>
                <a:cs typeface="Tahoma" pitchFamily="34" charset="0"/>
              </a:rPr>
              <a:t/>
            </a:r>
            <a:br>
              <a:rPr lang="en-US" sz="2800" dirty="0" smtClean="0">
                <a:solidFill>
                  <a:schemeClr val="accent4">
                    <a:lumMod val="50000"/>
                  </a:schemeClr>
                </a:solidFill>
                <a:latin typeface="Tahoma" pitchFamily="34" charset="0"/>
                <a:ea typeface="Calibri" pitchFamily="34" charset="0"/>
                <a:cs typeface="Tahoma" pitchFamily="34" charset="0"/>
              </a:rPr>
            </a:br>
            <a:endParaRPr lang="en-US" sz="28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r>
            <a:br>
              <a:rPr lang="en-US" sz="2800" dirty="0" smtClean="0">
                <a:solidFill>
                  <a:schemeClr val="accent4">
                    <a:lumMod val="50000"/>
                  </a:schemeClr>
                </a:solidFill>
                <a:latin typeface="Tahoma" pitchFamily="34" charset="0"/>
                <a:ea typeface="Calibri" pitchFamily="34" charset="0"/>
                <a:cs typeface="Tahoma" pitchFamily="34" charset="0"/>
              </a:rPr>
            </a:br>
            <a:endParaRPr lang="en-US" sz="28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pPr>
            <a:endParaRPr lang="en-US" sz="28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2800" dirty="0" smtClean="0">
              <a:solidFill>
                <a:schemeClr val="accent4">
                  <a:lumMod val="50000"/>
                </a:schemeClr>
              </a:solidFill>
              <a:latin typeface="Tahoma" pitchFamily="34" charset="0"/>
              <a:ea typeface="Calibri" pitchFamily="34" charset="0"/>
              <a:cs typeface="Tahoma" pitchFamily="34" charset="0"/>
            </a:endParaRPr>
          </a:p>
        </p:txBody>
      </p:sp>
      <p:pic>
        <p:nvPicPr>
          <p:cNvPr id="4" name="Picture 3"/>
          <p:cNvPicPr>
            <a:picLocks noChangeAspect="1" noChangeArrowheads="1"/>
          </p:cNvPicPr>
          <p:nvPr/>
        </p:nvPicPr>
        <p:blipFill>
          <a:blip r:embed="rId4" cstate="print"/>
          <a:srcRect/>
          <a:stretch>
            <a:fillRect/>
          </a:stretch>
        </p:blipFill>
        <p:spPr bwMode="auto">
          <a:xfrm>
            <a:off x="0" y="228600"/>
            <a:ext cx="3124200" cy="637337"/>
          </a:xfrm>
          <a:prstGeom prst="rect">
            <a:avLst/>
          </a:prstGeom>
          <a:noFill/>
          <a:ln w="9525">
            <a:noFill/>
            <a:miter lim="800000"/>
            <a:headEnd/>
            <a:tailEnd/>
          </a:ln>
        </p:spPr>
      </p:pic>
    </p:spTree>
    <p:extLst>
      <p:ext uri="{BB962C8B-B14F-4D97-AF65-F5344CB8AC3E}">
        <p14:creationId xmlns:p14="http://schemas.microsoft.com/office/powerpoint/2010/main" val="228669694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228600"/>
            <a:ext cx="5715000" cy="990600"/>
          </a:xfrm>
        </p:spPr>
        <p:txBody>
          <a:bodyPr>
            <a:normAutofit fontScale="90000"/>
          </a:bodyPr>
          <a:lstStyle/>
          <a:p>
            <a:pPr lvl="0"/>
            <a:r>
              <a:rPr lang="en-US" dirty="0" smtClean="0">
                <a:solidFill>
                  <a:schemeClr val="accent4">
                    <a:lumMod val="50000"/>
                  </a:schemeClr>
                </a:solidFill>
                <a:latin typeface="Tahoma" pitchFamily="34" charset="0"/>
                <a:ea typeface="Calibri" pitchFamily="34" charset="0"/>
                <a:cs typeface="Tahoma" pitchFamily="34" charset="0"/>
              </a:rPr>
              <a:t/>
            </a:r>
            <a:br>
              <a:rPr lang="en-US" dirty="0" smtClean="0">
                <a:solidFill>
                  <a:schemeClr val="accent4">
                    <a:lumMod val="50000"/>
                  </a:schemeClr>
                </a:solidFill>
                <a:latin typeface="Tahoma" pitchFamily="34" charset="0"/>
                <a:ea typeface="Calibri" pitchFamily="34" charset="0"/>
                <a:cs typeface="Tahoma" pitchFamily="34" charset="0"/>
              </a:rPr>
            </a:br>
            <a:r>
              <a:rPr lang="en-US" dirty="0" err="1" smtClean="0">
                <a:solidFill>
                  <a:schemeClr val="accent4">
                    <a:lumMod val="50000"/>
                  </a:schemeClr>
                </a:solidFill>
                <a:latin typeface="Tahoma" pitchFamily="34" charset="0"/>
                <a:ea typeface="Calibri" pitchFamily="34" charset="0"/>
                <a:cs typeface="Tahoma" pitchFamily="34" charset="0"/>
              </a:rPr>
              <a:t>LadyBird</a:t>
            </a:r>
            <a:r>
              <a:rPr lang="en-US" dirty="0" smtClean="0">
                <a:solidFill>
                  <a:schemeClr val="accent4">
                    <a:lumMod val="50000"/>
                  </a:schemeClr>
                </a:solidFill>
                <a:latin typeface="Tahoma" pitchFamily="34" charset="0"/>
                <a:ea typeface="Calibri" pitchFamily="34" charset="0"/>
                <a:cs typeface="Tahoma" pitchFamily="34" charset="0"/>
              </a:rPr>
              <a:t> data approach</a:t>
            </a:r>
            <a:r>
              <a:rPr lang="en-US" dirty="0" smtClean="0">
                <a:solidFill>
                  <a:schemeClr val="accent4">
                    <a:lumMod val="50000"/>
                  </a:schemeClr>
                </a:solidFill>
                <a:latin typeface="Tahoma" pitchFamily="34" charset="0"/>
                <a:cs typeface="Tahoma" pitchFamily="34" charset="0"/>
              </a:rPr>
              <a:t/>
            </a:r>
            <a:br>
              <a:rPr lang="en-US" dirty="0" smtClean="0">
                <a:solidFill>
                  <a:schemeClr val="accent4">
                    <a:lumMod val="50000"/>
                  </a:schemeClr>
                </a:solidFill>
                <a:latin typeface="Tahoma" pitchFamily="34" charset="0"/>
                <a:cs typeface="Tahoma" pitchFamily="34" charset="0"/>
              </a:rPr>
            </a:br>
            <a:endParaRPr lang="en-US" dirty="0"/>
          </a:p>
        </p:txBody>
      </p:sp>
      <p:sp>
        <p:nvSpPr>
          <p:cNvPr id="3" name="Rectangle 2"/>
          <p:cNvSpPr/>
          <p:nvPr/>
        </p:nvSpPr>
        <p:spPr>
          <a:xfrm>
            <a:off x="0" y="1524000"/>
            <a:ext cx="9144000" cy="5334000"/>
          </a:xfrm>
          <a:prstGeom prst="rect">
            <a:avLst/>
          </a:prstGeom>
          <a:blipFill>
            <a:blip r:embed="rId3" cstate="print"/>
            <a:tile tx="0" ty="0" sx="100000" sy="100000" flip="none" algn="tl"/>
          </a:blipFill>
        </p:spPr>
        <p:txBody>
          <a:bodyPr wrap="square" anchor="t">
            <a:noAutofit/>
          </a:bodyPr>
          <a:lstStyle/>
          <a:p>
            <a:pPr lvl="0" eaLnBrk="0" fontAlgn="base" hangingPunct="0">
              <a:spcBef>
                <a:spcPct val="0"/>
              </a:spcBef>
              <a:spcAft>
                <a:spcPct val="0"/>
              </a:spcAft>
              <a:buClr>
                <a:schemeClr val="accent1">
                  <a:lumMod val="50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t>
            </a:r>
            <a:endParaRPr lang="en-US" sz="2800" dirty="0" smtClean="0">
              <a:solidFill>
                <a:schemeClr val="accent4">
                  <a:lumMod val="50000"/>
                </a:schemeClr>
              </a:solidFill>
              <a:latin typeface="Tahoma"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We started by creating a “Field Definition” table:</a:t>
            </a:r>
            <a:br>
              <a:rPr lang="en-US" sz="2800" dirty="0" smtClean="0">
                <a:solidFill>
                  <a:schemeClr val="accent4">
                    <a:lumMod val="50000"/>
                  </a:schemeClr>
                </a:solidFill>
                <a:latin typeface="Tahoma" pitchFamily="34" charset="0"/>
                <a:ea typeface="Calibri" pitchFamily="34" charset="0"/>
                <a:cs typeface="Tahoma" pitchFamily="34" charset="0"/>
              </a:rPr>
            </a:br>
            <a:r>
              <a:rPr lang="en-US" sz="2800" dirty="0" smtClean="0">
                <a:solidFill>
                  <a:schemeClr val="accent4">
                    <a:lumMod val="50000"/>
                  </a:schemeClr>
                </a:solidFill>
                <a:latin typeface="Tahoma" pitchFamily="34" charset="0"/>
                <a:ea typeface="Calibri" pitchFamily="34" charset="0"/>
                <a:cs typeface="Tahoma" pitchFamily="34" charset="0"/>
              </a:rPr>
              <a:t/>
            </a:r>
            <a:br>
              <a:rPr lang="en-US" sz="2800" dirty="0" smtClean="0">
                <a:solidFill>
                  <a:schemeClr val="accent4">
                    <a:lumMod val="50000"/>
                  </a:schemeClr>
                </a:solidFill>
                <a:latin typeface="Tahoma" pitchFamily="34" charset="0"/>
                <a:ea typeface="Calibri" pitchFamily="34" charset="0"/>
                <a:cs typeface="Tahoma" pitchFamily="34" charset="0"/>
              </a:rPr>
            </a:br>
            <a:endParaRPr lang="en-US" sz="28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r>
            <a:br>
              <a:rPr lang="en-US" sz="2800" dirty="0" smtClean="0">
                <a:solidFill>
                  <a:schemeClr val="accent4">
                    <a:lumMod val="50000"/>
                  </a:schemeClr>
                </a:solidFill>
                <a:latin typeface="Tahoma" pitchFamily="34" charset="0"/>
                <a:ea typeface="Calibri" pitchFamily="34" charset="0"/>
                <a:cs typeface="Tahoma" pitchFamily="34" charset="0"/>
              </a:rPr>
            </a:br>
            <a:endParaRPr lang="en-US" sz="28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r>
            <a:br>
              <a:rPr lang="en-US" sz="2800" dirty="0" smtClean="0">
                <a:solidFill>
                  <a:schemeClr val="accent4">
                    <a:lumMod val="50000"/>
                  </a:schemeClr>
                </a:solidFill>
                <a:latin typeface="Tahoma" pitchFamily="34" charset="0"/>
                <a:ea typeface="Calibri" pitchFamily="34" charset="0"/>
                <a:cs typeface="Tahoma" pitchFamily="34" charset="0"/>
              </a:rPr>
            </a:br>
            <a:endParaRPr lang="en-US" sz="28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pPr>
            <a:endParaRPr lang="en-US" sz="28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Any new fields get added to the table, </a:t>
            </a:r>
            <a:br>
              <a:rPr lang="en-US" sz="2800" dirty="0" smtClean="0">
                <a:solidFill>
                  <a:schemeClr val="accent4">
                    <a:lumMod val="50000"/>
                  </a:schemeClr>
                </a:solidFill>
                <a:latin typeface="Tahoma" pitchFamily="34" charset="0"/>
                <a:ea typeface="Calibri" pitchFamily="34" charset="0"/>
                <a:cs typeface="Tahoma" pitchFamily="34" charset="0"/>
              </a:rPr>
            </a:br>
            <a:r>
              <a:rPr lang="en-US" sz="2800" dirty="0" smtClean="0">
                <a:solidFill>
                  <a:schemeClr val="accent4">
                    <a:lumMod val="50000"/>
                  </a:schemeClr>
                </a:solidFill>
                <a:latin typeface="Tahoma" pitchFamily="34" charset="0"/>
                <a:ea typeface="Calibri" pitchFamily="34" charset="0"/>
                <a:cs typeface="Tahoma" pitchFamily="34" charset="0"/>
              </a:rPr>
              <a:t>   identified by a unique ID, and given a </a:t>
            </a:r>
            <a:r>
              <a:rPr lang="en-US" sz="2800" dirty="0" err="1" smtClean="0">
                <a:solidFill>
                  <a:schemeClr val="accent4">
                    <a:lumMod val="50000"/>
                  </a:schemeClr>
                </a:solidFill>
                <a:latin typeface="Tahoma" pitchFamily="34" charset="0"/>
                <a:ea typeface="Calibri" pitchFamily="34" charset="0"/>
                <a:cs typeface="Tahoma" pitchFamily="34" charset="0"/>
              </a:rPr>
              <a:t>datatype</a:t>
            </a:r>
            <a:r>
              <a:rPr lang="en-US" sz="2800" dirty="0" smtClean="0">
                <a:solidFill>
                  <a:schemeClr val="accent4">
                    <a:lumMod val="50000"/>
                  </a:schemeClr>
                </a:solidFill>
                <a:latin typeface="Tahoma" pitchFamily="34" charset="0"/>
                <a:ea typeface="Calibri" pitchFamily="34" charset="0"/>
                <a:cs typeface="Tahoma" pitchFamily="34" charset="0"/>
              </a:rPr>
              <a:t>.</a:t>
            </a:r>
          </a:p>
        </p:txBody>
      </p:sp>
      <p:pic>
        <p:nvPicPr>
          <p:cNvPr id="4" name="Picture 3"/>
          <p:cNvPicPr>
            <a:picLocks noChangeAspect="1" noChangeArrowheads="1"/>
          </p:cNvPicPr>
          <p:nvPr/>
        </p:nvPicPr>
        <p:blipFill>
          <a:blip r:embed="rId4" cstate="print"/>
          <a:srcRect/>
          <a:stretch>
            <a:fillRect/>
          </a:stretch>
        </p:blipFill>
        <p:spPr bwMode="auto">
          <a:xfrm>
            <a:off x="0" y="228600"/>
            <a:ext cx="3124200" cy="637337"/>
          </a:xfrm>
          <a:prstGeom prst="rect">
            <a:avLst/>
          </a:prstGeom>
          <a:noFill/>
          <a:ln w="9525">
            <a:noFill/>
            <a:miter lim="800000"/>
            <a:headEnd/>
            <a:tailEnd/>
          </a:ln>
        </p:spPr>
      </p:pic>
      <p:graphicFrame>
        <p:nvGraphicFramePr>
          <p:cNvPr id="5" name="Table 4"/>
          <p:cNvGraphicFramePr>
            <a:graphicFrameLocks noGrp="1"/>
          </p:cNvGraphicFramePr>
          <p:nvPr>
            <p:extLst>
              <p:ext uri="{D42A27DB-BD31-4B8C-83A1-F6EECF244321}">
                <p14:modId xmlns:p14="http://schemas.microsoft.com/office/powerpoint/2010/main" val="3214915440"/>
              </p:ext>
            </p:extLst>
          </p:nvPr>
        </p:nvGraphicFramePr>
        <p:xfrm>
          <a:off x="2057400" y="2661920"/>
          <a:ext cx="5029200" cy="2225040"/>
        </p:xfrm>
        <a:graphic>
          <a:graphicData uri="http://schemas.openxmlformats.org/drawingml/2006/table">
            <a:tbl>
              <a:tblPr firstRow="1" bandRow="1">
                <a:tableStyleId>{5C22544A-7EE6-4342-B048-85BDC9FD1C3A}</a:tableStyleId>
              </a:tblPr>
              <a:tblGrid>
                <a:gridCol w="914400"/>
                <a:gridCol w="1295400"/>
                <a:gridCol w="2819400"/>
              </a:tblGrid>
              <a:tr h="370840">
                <a:tc gridSpan="3">
                  <a:txBody>
                    <a:bodyPr/>
                    <a:lstStyle/>
                    <a:p>
                      <a:r>
                        <a:rPr lang="en-US" dirty="0" smtClean="0"/>
                        <a:t>Field Definition</a:t>
                      </a:r>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r>
                        <a:rPr lang="en-US" dirty="0" smtClean="0">
                          <a:solidFill>
                            <a:schemeClr val="bg1"/>
                          </a:solidFill>
                        </a:rPr>
                        <a:t>Field ID</a:t>
                      </a:r>
                      <a:endParaRPr lang="en-US" dirty="0">
                        <a:solidFill>
                          <a:schemeClr val="bg1"/>
                        </a:solidFill>
                      </a:endParaRPr>
                    </a:p>
                  </a:txBody>
                  <a:tcPr>
                    <a:solidFill>
                      <a:schemeClr val="accent1"/>
                    </a:solidFill>
                  </a:tcPr>
                </a:tc>
                <a:tc>
                  <a:txBody>
                    <a:bodyPr/>
                    <a:lstStyle/>
                    <a:p>
                      <a:r>
                        <a:rPr lang="en-US" dirty="0" smtClean="0">
                          <a:solidFill>
                            <a:schemeClr val="bg1"/>
                          </a:solidFill>
                        </a:rPr>
                        <a:t>Field Name</a:t>
                      </a:r>
                      <a:endParaRPr lang="en-US" dirty="0">
                        <a:solidFill>
                          <a:schemeClr val="bg1"/>
                        </a:solidFill>
                      </a:endParaRPr>
                    </a:p>
                  </a:txBody>
                  <a:tcPr>
                    <a:solidFill>
                      <a:schemeClr val="accent1"/>
                    </a:solidFill>
                  </a:tcPr>
                </a:tc>
                <a:tc>
                  <a:txBody>
                    <a:bodyPr/>
                    <a:lstStyle/>
                    <a:p>
                      <a:r>
                        <a:rPr lang="en-US" dirty="0" err="1" smtClean="0">
                          <a:solidFill>
                            <a:schemeClr val="bg1"/>
                          </a:solidFill>
                        </a:rPr>
                        <a:t>Datatype</a:t>
                      </a:r>
                      <a:endParaRPr lang="en-US" dirty="0">
                        <a:solidFill>
                          <a:schemeClr val="bg1"/>
                        </a:solidFill>
                      </a:endParaRPr>
                    </a:p>
                  </a:txBody>
                  <a:tcPr>
                    <a:solidFill>
                      <a:schemeClr val="accent1"/>
                    </a:solidFill>
                  </a:tcPr>
                </a:tc>
              </a:tr>
              <a:tr h="370840">
                <a:tc>
                  <a:txBody>
                    <a:bodyPr/>
                    <a:lstStyle/>
                    <a:p>
                      <a:r>
                        <a:rPr lang="en-US" dirty="0" smtClean="0"/>
                        <a:t>50</a:t>
                      </a:r>
                      <a:endParaRPr lang="en-US" dirty="0"/>
                    </a:p>
                  </a:txBody>
                  <a:tcPr/>
                </a:tc>
                <a:tc>
                  <a:txBody>
                    <a:bodyPr/>
                    <a:lstStyle/>
                    <a:p>
                      <a:r>
                        <a:rPr lang="en-US" dirty="0" smtClean="0"/>
                        <a:t>Title</a:t>
                      </a:r>
                      <a:endParaRPr lang="en-US" dirty="0"/>
                    </a:p>
                  </a:txBody>
                  <a:tcPr/>
                </a:tc>
                <a:tc>
                  <a:txBody>
                    <a:bodyPr/>
                    <a:lstStyle/>
                    <a:p>
                      <a:r>
                        <a:rPr lang="en-US" dirty="0" smtClean="0"/>
                        <a:t>String</a:t>
                      </a:r>
                      <a:endParaRPr lang="en-US" dirty="0"/>
                    </a:p>
                  </a:txBody>
                  <a:tcPr/>
                </a:tc>
              </a:tr>
              <a:tr h="370840">
                <a:tc>
                  <a:txBody>
                    <a:bodyPr/>
                    <a:lstStyle/>
                    <a:p>
                      <a:r>
                        <a:rPr lang="en-US" dirty="0" smtClean="0"/>
                        <a:t>51</a:t>
                      </a:r>
                      <a:endParaRPr lang="en-US" dirty="0"/>
                    </a:p>
                  </a:txBody>
                  <a:tcPr/>
                </a:tc>
                <a:tc>
                  <a:txBody>
                    <a:bodyPr/>
                    <a:lstStyle/>
                    <a:p>
                      <a:r>
                        <a:rPr lang="en-US" dirty="0" smtClean="0"/>
                        <a:t>Subtitle</a:t>
                      </a:r>
                      <a:endParaRPr lang="en-US" dirty="0"/>
                    </a:p>
                  </a:txBody>
                  <a:tcPr/>
                </a:tc>
                <a:tc>
                  <a:txBody>
                    <a:bodyPr/>
                    <a:lstStyle/>
                    <a:p>
                      <a:r>
                        <a:rPr lang="en-US" dirty="0" smtClean="0"/>
                        <a:t>String</a:t>
                      </a:r>
                      <a:endParaRPr lang="en-US" dirty="0"/>
                    </a:p>
                  </a:txBody>
                  <a:tcPr/>
                </a:tc>
              </a:tr>
              <a:tr h="370840">
                <a:tc>
                  <a:txBody>
                    <a:bodyPr/>
                    <a:lstStyle/>
                    <a:p>
                      <a:r>
                        <a:rPr lang="en-US" dirty="0" smtClean="0"/>
                        <a:t>52</a:t>
                      </a:r>
                      <a:endParaRPr lang="en-US" dirty="0"/>
                    </a:p>
                  </a:txBody>
                  <a:tcPr/>
                </a:tc>
                <a:tc>
                  <a:txBody>
                    <a:bodyPr/>
                    <a:lstStyle/>
                    <a:p>
                      <a:r>
                        <a:rPr lang="en-US" dirty="0" smtClean="0"/>
                        <a:t>Author</a:t>
                      </a:r>
                      <a:endParaRPr lang="en-US" dirty="0"/>
                    </a:p>
                  </a:txBody>
                  <a:tcPr/>
                </a:tc>
                <a:tc>
                  <a:txBody>
                    <a:bodyPr/>
                    <a:lstStyle/>
                    <a:p>
                      <a:r>
                        <a:rPr lang="en-US" dirty="0" smtClean="0"/>
                        <a:t>String</a:t>
                      </a:r>
                      <a:endParaRPr lang="en-US" dirty="0"/>
                    </a:p>
                  </a:txBody>
                  <a:tcPr/>
                </a:tc>
              </a:tr>
              <a:tr h="370840">
                <a:tc>
                  <a:txBody>
                    <a:bodyPr/>
                    <a:lstStyle/>
                    <a:p>
                      <a:r>
                        <a:rPr lang="en-US" dirty="0" smtClean="0"/>
                        <a:t>etc.</a:t>
                      </a:r>
                      <a:endParaRPr lang="en-US" dirty="0"/>
                    </a:p>
                  </a:txBody>
                  <a:tcPr/>
                </a:tc>
                <a:tc>
                  <a:txBody>
                    <a:bodyPr/>
                    <a:lstStyle/>
                    <a:p>
                      <a:r>
                        <a:rPr lang="en-US" i="0" dirty="0" smtClean="0"/>
                        <a:t>etc.</a:t>
                      </a:r>
                      <a:endParaRPr lang="en-US" i="0" dirty="0"/>
                    </a:p>
                  </a:txBody>
                  <a:tcPr/>
                </a:tc>
                <a:tc>
                  <a:txBody>
                    <a:bodyPr/>
                    <a:lstStyle/>
                    <a:p>
                      <a:r>
                        <a:rPr lang="en-US" dirty="0" smtClean="0"/>
                        <a:t>etc.</a:t>
                      </a:r>
                      <a:endParaRPr lang="en-US" dirty="0"/>
                    </a:p>
                  </a:txBody>
                  <a:tcPr/>
                </a:tc>
              </a:tr>
            </a:tbl>
          </a:graphicData>
        </a:graphic>
      </p:graphicFrame>
    </p:spTree>
    <p:extLst>
      <p:ext uri="{BB962C8B-B14F-4D97-AF65-F5344CB8AC3E}">
        <p14:creationId xmlns:p14="http://schemas.microsoft.com/office/powerpoint/2010/main" val="1017983709"/>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228600"/>
            <a:ext cx="5715000" cy="990600"/>
          </a:xfrm>
        </p:spPr>
        <p:txBody>
          <a:bodyPr>
            <a:normAutofit fontScale="90000"/>
          </a:bodyPr>
          <a:lstStyle/>
          <a:p>
            <a:pPr lvl="0"/>
            <a:r>
              <a:rPr lang="en-US" dirty="0" smtClean="0">
                <a:solidFill>
                  <a:schemeClr val="accent4">
                    <a:lumMod val="50000"/>
                  </a:schemeClr>
                </a:solidFill>
                <a:latin typeface="Tahoma" pitchFamily="34" charset="0"/>
                <a:ea typeface="Calibri" pitchFamily="34" charset="0"/>
                <a:cs typeface="Tahoma" pitchFamily="34" charset="0"/>
              </a:rPr>
              <a:t/>
            </a:r>
            <a:br>
              <a:rPr lang="en-US" dirty="0" smtClean="0">
                <a:solidFill>
                  <a:schemeClr val="accent4">
                    <a:lumMod val="50000"/>
                  </a:schemeClr>
                </a:solidFill>
                <a:latin typeface="Tahoma" pitchFamily="34" charset="0"/>
                <a:ea typeface="Calibri" pitchFamily="34" charset="0"/>
                <a:cs typeface="Tahoma" pitchFamily="34" charset="0"/>
              </a:rPr>
            </a:br>
            <a:r>
              <a:rPr lang="en-US" dirty="0" err="1" smtClean="0">
                <a:solidFill>
                  <a:schemeClr val="accent4">
                    <a:lumMod val="50000"/>
                  </a:schemeClr>
                </a:solidFill>
                <a:latin typeface="Tahoma" pitchFamily="34" charset="0"/>
                <a:ea typeface="Calibri" pitchFamily="34" charset="0"/>
                <a:cs typeface="Tahoma" pitchFamily="34" charset="0"/>
              </a:rPr>
              <a:t>LadyBird</a:t>
            </a:r>
            <a:r>
              <a:rPr lang="en-US" dirty="0" smtClean="0">
                <a:solidFill>
                  <a:schemeClr val="accent4">
                    <a:lumMod val="50000"/>
                  </a:schemeClr>
                </a:solidFill>
                <a:latin typeface="Tahoma" pitchFamily="34" charset="0"/>
                <a:ea typeface="Calibri" pitchFamily="34" charset="0"/>
                <a:cs typeface="Tahoma" pitchFamily="34" charset="0"/>
              </a:rPr>
              <a:t> data approach</a:t>
            </a:r>
            <a:r>
              <a:rPr lang="en-US" dirty="0" smtClean="0">
                <a:solidFill>
                  <a:schemeClr val="accent4">
                    <a:lumMod val="50000"/>
                  </a:schemeClr>
                </a:solidFill>
                <a:latin typeface="Tahoma" pitchFamily="34" charset="0"/>
                <a:cs typeface="Tahoma" pitchFamily="34" charset="0"/>
              </a:rPr>
              <a:t/>
            </a:r>
            <a:br>
              <a:rPr lang="en-US" dirty="0" smtClean="0">
                <a:solidFill>
                  <a:schemeClr val="accent4">
                    <a:lumMod val="50000"/>
                  </a:schemeClr>
                </a:solidFill>
                <a:latin typeface="Tahoma" pitchFamily="34" charset="0"/>
                <a:cs typeface="Tahoma" pitchFamily="34" charset="0"/>
              </a:rPr>
            </a:br>
            <a:endParaRPr lang="en-US" dirty="0"/>
          </a:p>
        </p:txBody>
      </p:sp>
      <p:sp>
        <p:nvSpPr>
          <p:cNvPr id="3" name="Rectangle 2"/>
          <p:cNvSpPr/>
          <p:nvPr/>
        </p:nvSpPr>
        <p:spPr>
          <a:xfrm>
            <a:off x="0" y="1524000"/>
            <a:ext cx="9144000" cy="5334000"/>
          </a:xfrm>
          <a:prstGeom prst="rect">
            <a:avLst/>
          </a:prstGeom>
          <a:blipFill>
            <a:blip r:embed="rId3" cstate="print"/>
            <a:tile tx="0" ty="0" sx="100000" sy="100000" flip="none" algn="tl"/>
          </a:blipFill>
        </p:spPr>
        <p:txBody>
          <a:bodyPr wrap="square" anchor="t">
            <a:noAutofit/>
          </a:bodyPr>
          <a:lstStyle/>
          <a:p>
            <a:pPr lvl="0" eaLnBrk="0" fontAlgn="base" hangingPunct="0">
              <a:spcBef>
                <a:spcPct val="0"/>
              </a:spcBef>
              <a:spcAft>
                <a:spcPct val="0"/>
              </a:spcAft>
              <a:buClr>
                <a:schemeClr val="accent1">
                  <a:lumMod val="50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t>
            </a:r>
            <a:endParaRPr lang="en-US" sz="2800" dirty="0" smtClean="0">
              <a:solidFill>
                <a:schemeClr val="accent4">
                  <a:lumMod val="50000"/>
                </a:schemeClr>
              </a:solidFill>
              <a:latin typeface="Tahoma"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Next, we created an “Object” table to keep track of our unique Object IDs for our records:</a:t>
            </a:r>
            <a:br>
              <a:rPr lang="en-US" sz="2800" dirty="0" smtClean="0">
                <a:solidFill>
                  <a:schemeClr val="accent4">
                    <a:lumMod val="50000"/>
                  </a:schemeClr>
                </a:solidFill>
                <a:latin typeface="Tahoma" pitchFamily="34" charset="0"/>
                <a:ea typeface="Calibri" pitchFamily="34" charset="0"/>
                <a:cs typeface="Tahoma" pitchFamily="34" charset="0"/>
              </a:rPr>
            </a:br>
            <a:r>
              <a:rPr lang="en-US" sz="2800" dirty="0" smtClean="0">
                <a:solidFill>
                  <a:schemeClr val="accent4">
                    <a:lumMod val="50000"/>
                  </a:schemeClr>
                </a:solidFill>
                <a:latin typeface="Tahoma" pitchFamily="34" charset="0"/>
                <a:ea typeface="Calibri" pitchFamily="34" charset="0"/>
                <a:cs typeface="Tahoma" pitchFamily="34" charset="0"/>
              </a:rPr>
              <a:t/>
            </a:r>
            <a:br>
              <a:rPr lang="en-US" sz="2800" dirty="0" smtClean="0">
                <a:solidFill>
                  <a:schemeClr val="accent4">
                    <a:lumMod val="50000"/>
                  </a:schemeClr>
                </a:solidFill>
                <a:latin typeface="Tahoma" pitchFamily="34" charset="0"/>
                <a:ea typeface="Calibri" pitchFamily="34" charset="0"/>
                <a:cs typeface="Tahoma" pitchFamily="34" charset="0"/>
              </a:rPr>
            </a:br>
            <a:endParaRPr lang="en-US" sz="28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r>
            <a:br>
              <a:rPr lang="en-US" sz="2800" dirty="0" smtClean="0">
                <a:solidFill>
                  <a:schemeClr val="accent4">
                    <a:lumMod val="50000"/>
                  </a:schemeClr>
                </a:solidFill>
                <a:latin typeface="Tahoma" pitchFamily="34" charset="0"/>
                <a:ea typeface="Calibri" pitchFamily="34" charset="0"/>
                <a:cs typeface="Tahoma" pitchFamily="34" charset="0"/>
              </a:rPr>
            </a:br>
            <a:endParaRPr lang="en-US" sz="28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r>
            <a:br>
              <a:rPr lang="en-US" sz="2800" dirty="0" smtClean="0">
                <a:solidFill>
                  <a:schemeClr val="accent4">
                    <a:lumMod val="50000"/>
                  </a:schemeClr>
                </a:solidFill>
                <a:latin typeface="Tahoma" pitchFamily="34" charset="0"/>
                <a:ea typeface="Calibri" pitchFamily="34" charset="0"/>
                <a:cs typeface="Tahoma" pitchFamily="34" charset="0"/>
              </a:rPr>
            </a:br>
            <a:endParaRPr lang="en-US" sz="2800" dirty="0" smtClean="0">
              <a:solidFill>
                <a:schemeClr val="accent4">
                  <a:lumMod val="50000"/>
                </a:schemeClr>
              </a:solidFill>
              <a:latin typeface="Tahoma" pitchFamily="34" charset="0"/>
              <a:ea typeface="Calibri" pitchFamily="34" charset="0"/>
              <a:cs typeface="Tahoma" pitchFamily="34" charset="0"/>
            </a:endParaRPr>
          </a:p>
        </p:txBody>
      </p:sp>
      <p:pic>
        <p:nvPicPr>
          <p:cNvPr id="4" name="Picture 3"/>
          <p:cNvPicPr>
            <a:picLocks noChangeAspect="1" noChangeArrowheads="1"/>
          </p:cNvPicPr>
          <p:nvPr/>
        </p:nvPicPr>
        <p:blipFill>
          <a:blip r:embed="rId4" cstate="print"/>
          <a:srcRect/>
          <a:stretch>
            <a:fillRect/>
          </a:stretch>
        </p:blipFill>
        <p:spPr bwMode="auto">
          <a:xfrm>
            <a:off x="0" y="228600"/>
            <a:ext cx="3124200" cy="637337"/>
          </a:xfrm>
          <a:prstGeom prst="rect">
            <a:avLst/>
          </a:prstGeom>
          <a:noFill/>
          <a:ln w="9525">
            <a:noFill/>
            <a:miter lim="800000"/>
            <a:headEnd/>
            <a:tailEnd/>
          </a:ln>
        </p:spPr>
      </p:pic>
      <p:graphicFrame>
        <p:nvGraphicFramePr>
          <p:cNvPr id="5" name="Table 4"/>
          <p:cNvGraphicFramePr>
            <a:graphicFrameLocks noGrp="1"/>
          </p:cNvGraphicFramePr>
          <p:nvPr>
            <p:extLst>
              <p:ext uri="{D42A27DB-BD31-4B8C-83A1-F6EECF244321}">
                <p14:modId xmlns:p14="http://schemas.microsoft.com/office/powerpoint/2010/main" val="1170101469"/>
              </p:ext>
            </p:extLst>
          </p:nvPr>
        </p:nvGraphicFramePr>
        <p:xfrm>
          <a:off x="3886199" y="3957320"/>
          <a:ext cx="4419601" cy="2225040"/>
        </p:xfrm>
        <a:graphic>
          <a:graphicData uri="http://schemas.openxmlformats.org/drawingml/2006/table">
            <a:tbl>
              <a:tblPr firstRow="1" bandRow="1">
                <a:tableStyleId>{5C22544A-7EE6-4342-B048-85BDC9FD1C3A}</a:tableStyleId>
              </a:tblPr>
              <a:tblGrid>
                <a:gridCol w="914400"/>
                <a:gridCol w="1371600"/>
                <a:gridCol w="2133601"/>
              </a:tblGrid>
              <a:tr h="370840">
                <a:tc gridSpan="3">
                  <a:txBody>
                    <a:bodyPr/>
                    <a:lstStyle/>
                    <a:p>
                      <a:r>
                        <a:rPr lang="en-US" dirty="0" smtClean="0"/>
                        <a:t>Field Definition</a:t>
                      </a:r>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r>
                        <a:rPr lang="en-US" dirty="0" smtClean="0">
                          <a:solidFill>
                            <a:schemeClr val="bg1"/>
                          </a:solidFill>
                        </a:rPr>
                        <a:t>Field ID</a:t>
                      </a:r>
                      <a:endParaRPr lang="en-US" dirty="0">
                        <a:solidFill>
                          <a:schemeClr val="bg1"/>
                        </a:solidFill>
                      </a:endParaRPr>
                    </a:p>
                  </a:txBody>
                  <a:tcPr>
                    <a:solidFill>
                      <a:schemeClr val="accent1"/>
                    </a:solidFill>
                  </a:tcPr>
                </a:tc>
                <a:tc>
                  <a:txBody>
                    <a:bodyPr/>
                    <a:lstStyle/>
                    <a:p>
                      <a:r>
                        <a:rPr lang="en-US" dirty="0" smtClean="0">
                          <a:solidFill>
                            <a:schemeClr val="bg1"/>
                          </a:solidFill>
                        </a:rPr>
                        <a:t>Field Name</a:t>
                      </a:r>
                      <a:endParaRPr lang="en-US" dirty="0">
                        <a:solidFill>
                          <a:schemeClr val="bg1"/>
                        </a:solidFill>
                      </a:endParaRPr>
                    </a:p>
                  </a:txBody>
                  <a:tcPr>
                    <a:solidFill>
                      <a:schemeClr val="accent1"/>
                    </a:solidFill>
                  </a:tcPr>
                </a:tc>
                <a:tc>
                  <a:txBody>
                    <a:bodyPr/>
                    <a:lstStyle/>
                    <a:p>
                      <a:r>
                        <a:rPr lang="en-US" dirty="0" err="1" smtClean="0">
                          <a:solidFill>
                            <a:schemeClr val="bg1"/>
                          </a:solidFill>
                        </a:rPr>
                        <a:t>Datatype</a:t>
                      </a:r>
                      <a:endParaRPr lang="en-US" dirty="0">
                        <a:solidFill>
                          <a:schemeClr val="bg1"/>
                        </a:solidFill>
                      </a:endParaRPr>
                    </a:p>
                  </a:txBody>
                  <a:tcPr>
                    <a:solidFill>
                      <a:schemeClr val="accent1"/>
                    </a:solidFill>
                  </a:tcPr>
                </a:tc>
              </a:tr>
              <a:tr h="370840">
                <a:tc>
                  <a:txBody>
                    <a:bodyPr/>
                    <a:lstStyle/>
                    <a:p>
                      <a:r>
                        <a:rPr lang="en-US" dirty="0" smtClean="0"/>
                        <a:t>50</a:t>
                      </a:r>
                      <a:endParaRPr lang="en-US" dirty="0"/>
                    </a:p>
                  </a:txBody>
                  <a:tcPr/>
                </a:tc>
                <a:tc>
                  <a:txBody>
                    <a:bodyPr/>
                    <a:lstStyle/>
                    <a:p>
                      <a:r>
                        <a:rPr lang="en-US" dirty="0" smtClean="0"/>
                        <a:t>Title</a:t>
                      </a:r>
                      <a:endParaRPr lang="en-US" dirty="0"/>
                    </a:p>
                  </a:txBody>
                  <a:tcPr/>
                </a:tc>
                <a:tc>
                  <a:txBody>
                    <a:bodyPr/>
                    <a:lstStyle/>
                    <a:p>
                      <a:r>
                        <a:rPr lang="en-US" dirty="0" smtClean="0"/>
                        <a:t>String</a:t>
                      </a:r>
                      <a:endParaRPr lang="en-US" dirty="0"/>
                    </a:p>
                  </a:txBody>
                  <a:tcPr/>
                </a:tc>
              </a:tr>
              <a:tr h="370840">
                <a:tc>
                  <a:txBody>
                    <a:bodyPr/>
                    <a:lstStyle/>
                    <a:p>
                      <a:r>
                        <a:rPr lang="en-US" dirty="0" smtClean="0"/>
                        <a:t>51</a:t>
                      </a:r>
                      <a:endParaRPr lang="en-US" dirty="0"/>
                    </a:p>
                  </a:txBody>
                  <a:tcPr/>
                </a:tc>
                <a:tc>
                  <a:txBody>
                    <a:bodyPr/>
                    <a:lstStyle/>
                    <a:p>
                      <a:r>
                        <a:rPr lang="en-US" dirty="0" smtClean="0"/>
                        <a:t>Subtitle</a:t>
                      </a:r>
                      <a:endParaRPr lang="en-US" dirty="0"/>
                    </a:p>
                  </a:txBody>
                  <a:tcPr/>
                </a:tc>
                <a:tc>
                  <a:txBody>
                    <a:bodyPr/>
                    <a:lstStyle/>
                    <a:p>
                      <a:r>
                        <a:rPr lang="en-US" dirty="0" smtClean="0"/>
                        <a:t>String</a:t>
                      </a:r>
                      <a:endParaRPr lang="en-US" dirty="0"/>
                    </a:p>
                  </a:txBody>
                  <a:tcPr/>
                </a:tc>
              </a:tr>
              <a:tr h="370840">
                <a:tc>
                  <a:txBody>
                    <a:bodyPr/>
                    <a:lstStyle/>
                    <a:p>
                      <a:r>
                        <a:rPr lang="en-US" dirty="0" smtClean="0"/>
                        <a:t>52</a:t>
                      </a:r>
                      <a:endParaRPr lang="en-US" dirty="0"/>
                    </a:p>
                  </a:txBody>
                  <a:tcPr/>
                </a:tc>
                <a:tc>
                  <a:txBody>
                    <a:bodyPr/>
                    <a:lstStyle/>
                    <a:p>
                      <a:r>
                        <a:rPr lang="en-US" dirty="0" smtClean="0"/>
                        <a:t>Author</a:t>
                      </a:r>
                      <a:endParaRPr lang="en-US" dirty="0"/>
                    </a:p>
                  </a:txBody>
                  <a:tcPr/>
                </a:tc>
                <a:tc>
                  <a:txBody>
                    <a:bodyPr/>
                    <a:lstStyle/>
                    <a:p>
                      <a:r>
                        <a:rPr lang="en-US" dirty="0" smtClean="0"/>
                        <a:t>String</a:t>
                      </a:r>
                      <a:endParaRPr lang="en-US" dirty="0"/>
                    </a:p>
                  </a:txBody>
                  <a:tcPr/>
                </a:tc>
              </a:tr>
              <a:tr h="370840">
                <a:tc>
                  <a:txBody>
                    <a:bodyPr/>
                    <a:lstStyle/>
                    <a:p>
                      <a:r>
                        <a:rPr lang="en-US" dirty="0" smtClean="0"/>
                        <a:t>etc.</a:t>
                      </a:r>
                      <a:endParaRPr lang="en-US" dirty="0"/>
                    </a:p>
                  </a:txBody>
                  <a:tcPr/>
                </a:tc>
                <a:tc>
                  <a:txBody>
                    <a:bodyPr/>
                    <a:lstStyle/>
                    <a:p>
                      <a:r>
                        <a:rPr lang="en-US" dirty="0" smtClean="0"/>
                        <a:t>etc.</a:t>
                      </a:r>
                      <a:endParaRPr lang="en-US" dirty="0"/>
                    </a:p>
                  </a:txBody>
                  <a:tcPr/>
                </a:tc>
                <a:tc>
                  <a:txBody>
                    <a:bodyPr/>
                    <a:lstStyle/>
                    <a:p>
                      <a:r>
                        <a:rPr lang="en-US" dirty="0" smtClean="0"/>
                        <a:t>etc.</a:t>
                      </a:r>
                      <a:endParaRPr lang="en-US" dirty="0"/>
                    </a:p>
                  </a:txBody>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143460515"/>
              </p:ext>
            </p:extLst>
          </p:nvPr>
        </p:nvGraphicFramePr>
        <p:xfrm>
          <a:off x="1295400" y="3251200"/>
          <a:ext cx="2057400" cy="1854200"/>
        </p:xfrm>
        <a:graphic>
          <a:graphicData uri="http://schemas.openxmlformats.org/drawingml/2006/table">
            <a:tbl>
              <a:tblPr firstRow="1" bandRow="1">
                <a:tableStyleId>{5C22544A-7EE6-4342-B048-85BDC9FD1C3A}</a:tableStyleId>
              </a:tblPr>
              <a:tblGrid>
                <a:gridCol w="2057400"/>
              </a:tblGrid>
              <a:tr h="370840">
                <a:tc>
                  <a:txBody>
                    <a:bodyPr/>
                    <a:lstStyle/>
                    <a:p>
                      <a:r>
                        <a:rPr lang="en-US" dirty="0" smtClean="0"/>
                        <a:t>Object</a:t>
                      </a:r>
                      <a:endParaRPr lang="en-US" dirty="0"/>
                    </a:p>
                  </a:txBody>
                  <a:tcPr/>
                </a:tc>
              </a:tr>
              <a:tr h="370840">
                <a:tc>
                  <a:txBody>
                    <a:bodyPr/>
                    <a:lstStyle/>
                    <a:p>
                      <a:r>
                        <a:rPr lang="en-US" dirty="0" smtClean="0">
                          <a:solidFill>
                            <a:schemeClr val="bg1"/>
                          </a:solidFill>
                        </a:rPr>
                        <a:t>Object ID</a:t>
                      </a:r>
                      <a:endParaRPr lang="en-US" dirty="0">
                        <a:solidFill>
                          <a:schemeClr val="bg1"/>
                        </a:solidFill>
                      </a:endParaRPr>
                    </a:p>
                  </a:txBody>
                  <a:tcPr>
                    <a:solidFill>
                      <a:schemeClr val="accent1"/>
                    </a:solidFill>
                  </a:tcPr>
                </a:tc>
              </a:tr>
              <a:tr h="370840">
                <a:tc>
                  <a:txBody>
                    <a:bodyPr/>
                    <a:lstStyle/>
                    <a:p>
                      <a:r>
                        <a:rPr lang="en-US" dirty="0" smtClean="0"/>
                        <a:t>99</a:t>
                      </a:r>
                      <a:endParaRPr lang="en-US" dirty="0"/>
                    </a:p>
                  </a:txBody>
                  <a:tcPr/>
                </a:tc>
              </a:tr>
              <a:tr h="370840">
                <a:tc>
                  <a:txBody>
                    <a:bodyPr/>
                    <a:lstStyle/>
                    <a:p>
                      <a:r>
                        <a:rPr lang="en-US" dirty="0" smtClean="0"/>
                        <a:t>1234</a:t>
                      </a:r>
                      <a:endParaRPr lang="en-US" dirty="0"/>
                    </a:p>
                  </a:txBody>
                  <a:tcPr/>
                </a:tc>
              </a:tr>
              <a:tr h="370840">
                <a:tc>
                  <a:txBody>
                    <a:bodyPr/>
                    <a:lstStyle/>
                    <a:p>
                      <a:r>
                        <a:rPr lang="en-US" dirty="0" smtClean="0"/>
                        <a:t>etc.</a:t>
                      </a:r>
                      <a:endParaRPr lang="en-US" dirty="0"/>
                    </a:p>
                  </a:txBody>
                  <a:tcPr/>
                </a:tc>
              </a:tr>
            </a:tbl>
          </a:graphicData>
        </a:graphic>
      </p:graphicFrame>
    </p:spTree>
    <p:extLst>
      <p:ext uri="{BB962C8B-B14F-4D97-AF65-F5344CB8AC3E}">
        <p14:creationId xmlns:p14="http://schemas.microsoft.com/office/powerpoint/2010/main" val="178287375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228600"/>
            <a:ext cx="5715000" cy="990600"/>
          </a:xfrm>
        </p:spPr>
        <p:txBody>
          <a:bodyPr>
            <a:normAutofit fontScale="90000"/>
          </a:bodyPr>
          <a:lstStyle/>
          <a:p>
            <a:pPr lvl="0"/>
            <a:r>
              <a:rPr lang="en-US" dirty="0" smtClean="0">
                <a:solidFill>
                  <a:schemeClr val="accent4">
                    <a:lumMod val="50000"/>
                  </a:schemeClr>
                </a:solidFill>
                <a:latin typeface="Tahoma" pitchFamily="34" charset="0"/>
                <a:ea typeface="Calibri" pitchFamily="34" charset="0"/>
                <a:cs typeface="Tahoma" pitchFamily="34" charset="0"/>
              </a:rPr>
              <a:t/>
            </a:r>
            <a:br>
              <a:rPr lang="en-US" dirty="0" smtClean="0">
                <a:solidFill>
                  <a:schemeClr val="accent4">
                    <a:lumMod val="50000"/>
                  </a:schemeClr>
                </a:solidFill>
                <a:latin typeface="Tahoma" pitchFamily="34" charset="0"/>
                <a:ea typeface="Calibri" pitchFamily="34" charset="0"/>
                <a:cs typeface="Tahoma" pitchFamily="34" charset="0"/>
              </a:rPr>
            </a:br>
            <a:r>
              <a:rPr lang="en-US" dirty="0" err="1" smtClean="0">
                <a:solidFill>
                  <a:schemeClr val="accent4">
                    <a:lumMod val="50000"/>
                  </a:schemeClr>
                </a:solidFill>
                <a:latin typeface="Tahoma" pitchFamily="34" charset="0"/>
                <a:ea typeface="Calibri" pitchFamily="34" charset="0"/>
                <a:cs typeface="Tahoma" pitchFamily="34" charset="0"/>
              </a:rPr>
              <a:t>LadyBird</a:t>
            </a:r>
            <a:r>
              <a:rPr lang="en-US" dirty="0" smtClean="0">
                <a:solidFill>
                  <a:schemeClr val="accent4">
                    <a:lumMod val="50000"/>
                  </a:schemeClr>
                </a:solidFill>
                <a:latin typeface="Tahoma" pitchFamily="34" charset="0"/>
                <a:ea typeface="Calibri" pitchFamily="34" charset="0"/>
                <a:cs typeface="Tahoma" pitchFamily="34" charset="0"/>
              </a:rPr>
              <a:t> data approach</a:t>
            </a:r>
            <a:r>
              <a:rPr lang="en-US" dirty="0" smtClean="0">
                <a:solidFill>
                  <a:schemeClr val="accent4">
                    <a:lumMod val="50000"/>
                  </a:schemeClr>
                </a:solidFill>
                <a:latin typeface="Tahoma" pitchFamily="34" charset="0"/>
                <a:cs typeface="Tahoma" pitchFamily="34" charset="0"/>
              </a:rPr>
              <a:t/>
            </a:r>
            <a:br>
              <a:rPr lang="en-US" dirty="0" smtClean="0">
                <a:solidFill>
                  <a:schemeClr val="accent4">
                    <a:lumMod val="50000"/>
                  </a:schemeClr>
                </a:solidFill>
                <a:latin typeface="Tahoma" pitchFamily="34" charset="0"/>
                <a:cs typeface="Tahoma" pitchFamily="34" charset="0"/>
              </a:rPr>
            </a:br>
            <a:endParaRPr lang="en-US" dirty="0"/>
          </a:p>
        </p:txBody>
      </p:sp>
      <p:sp>
        <p:nvSpPr>
          <p:cNvPr id="3" name="Rectangle 2"/>
          <p:cNvSpPr/>
          <p:nvPr/>
        </p:nvSpPr>
        <p:spPr>
          <a:xfrm>
            <a:off x="0" y="1524000"/>
            <a:ext cx="9144000" cy="5334000"/>
          </a:xfrm>
          <a:prstGeom prst="rect">
            <a:avLst/>
          </a:prstGeom>
          <a:blipFill>
            <a:blip r:embed="rId3" cstate="print"/>
            <a:tile tx="0" ty="0" sx="100000" sy="100000" flip="none" algn="tl"/>
          </a:blipFill>
        </p:spPr>
        <p:txBody>
          <a:bodyPr wrap="square" anchor="t">
            <a:noAutofit/>
          </a:bodyPr>
          <a:lstStyle/>
          <a:p>
            <a:pPr lvl="0" eaLnBrk="0" fontAlgn="base" hangingPunct="0">
              <a:spcBef>
                <a:spcPct val="0"/>
              </a:spcBef>
              <a:spcAft>
                <a:spcPct val="0"/>
              </a:spcAft>
              <a:buClr>
                <a:schemeClr val="accent1">
                  <a:lumMod val="50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t>
            </a:r>
            <a:br>
              <a:rPr lang="en-US" sz="2800" dirty="0" smtClean="0">
                <a:solidFill>
                  <a:schemeClr val="accent4">
                    <a:lumMod val="50000"/>
                  </a:schemeClr>
                </a:solidFill>
                <a:latin typeface="Tahoma" pitchFamily="34" charset="0"/>
                <a:ea typeface="Calibri" pitchFamily="34" charset="0"/>
                <a:cs typeface="Tahoma" pitchFamily="34" charset="0"/>
              </a:rPr>
            </a:br>
            <a:endParaRPr lang="en-US" sz="28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r>
            <a:br>
              <a:rPr lang="en-US" sz="2800" dirty="0" smtClean="0">
                <a:solidFill>
                  <a:schemeClr val="accent4">
                    <a:lumMod val="50000"/>
                  </a:schemeClr>
                </a:solidFill>
                <a:latin typeface="Tahoma" pitchFamily="34" charset="0"/>
                <a:ea typeface="Calibri" pitchFamily="34" charset="0"/>
                <a:cs typeface="Tahoma" pitchFamily="34" charset="0"/>
              </a:rPr>
            </a:br>
            <a:endParaRPr lang="en-US" sz="28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r>
            <a:br>
              <a:rPr lang="en-US" sz="2800" dirty="0" smtClean="0">
                <a:solidFill>
                  <a:schemeClr val="accent4">
                    <a:lumMod val="50000"/>
                  </a:schemeClr>
                </a:solidFill>
                <a:latin typeface="Tahoma" pitchFamily="34" charset="0"/>
                <a:ea typeface="Calibri" pitchFamily="34" charset="0"/>
                <a:cs typeface="Tahoma" pitchFamily="34" charset="0"/>
              </a:rPr>
            </a:br>
            <a:endParaRPr lang="en-US" sz="2800" dirty="0" smtClean="0">
              <a:solidFill>
                <a:schemeClr val="accent4">
                  <a:lumMod val="50000"/>
                </a:schemeClr>
              </a:solidFill>
              <a:latin typeface="Tahoma" pitchFamily="34" charset="0"/>
              <a:ea typeface="Calibri" pitchFamily="34" charset="0"/>
              <a:cs typeface="Tahoma" pitchFamily="34" charset="0"/>
            </a:endParaRPr>
          </a:p>
        </p:txBody>
      </p:sp>
      <p:pic>
        <p:nvPicPr>
          <p:cNvPr id="4" name="Picture 3"/>
          <p:cNvPicPr>
            <a:picLocks noChangeAspect="1" noChangeArrowheads="1"/>
          </p:cNvPicPr>
          <p:nvPr/>
        </p:nvPicPr>
        <p:blipFill>
          <a:blip r:embed="rId4" cstate="print"/>
          <a:srcRect/>
          <a:stretch>
            <a:fillRect/>
          </a:stretch>
        </p:blipFill>
        <p:spPr bwMode="auto">
          <a:xfrm>
            <a:off x="0" y="228600"/>
            <a:ext cx="3124200" cy="637337"/>
          </a:xfrm>
          <a:prstGeom prst="rect">
            <a:avLst/>
          </a:prstGeom>
          <a:noFill/>
          <a:ln w="9525">
            <a:noFill/>
            <a:miter lim="800000"/>
            <a:headEnd/>
            <a:tailEnd/>
          </a:ln>
        </p:spPr>
      </p:pic>
      <p:graphicFrame>
        <p:nvGraphicFramePr>
          <p:cNvPr id="5" name="Table 4"/>
          <p:cNvGraphicFramePr>
            <a:graphicFrameLocks noGrp="1"/>
          </p:cNvGraphicFramePr>
          <p:nvPr>
            <p:extLst>
              <p:ext uri="{D42A27DB-BD31-4B8C-83A1-F6EECF244321}">
                <p14:modId xmlns:p14="http://schemas.microsoft.com/office/powerpoint/2010/main" val="2228217153"/>
              </p:ext>
            </p:extLst>
          </p:nvPr>
        </p:nvGraphicFramePr>
        <p:xfrm>
          <a:off x="3657600" y="1676400"/>
          <a:ext cx="4419601" cy="1854200"/>
        </p:xfrm>
        <a:graphic>
          <a:graphicData uri="http://schemas.openxmlformats.org/drawingml/2006/table">
            <a:tbl>
              <a:tblPr firstRow="1" bandRow="1">
                <a:tableStyleId>{5C22544A-7EE6-4342-B048-85BDC9FD1C3A}</a:tableStyleId>
              </a:tblPr>
              <a:tblGrid>
                <a:gridCol w="914400"/>
                <a:gridCol w="1371600"/>
                <a:gridCol w="2133601"/>
              </a:tblGrid>
              <a:tr h="370840">
                <a:tc gridSpan="3">
                  <a:txBody>
                    <a:bodyPr/>
                    <a:lstStyle/>
                    <a:p>
                      <a:r>
                        <a:rPr lang="en-US" dirty="0" smtClean="0"/>
                        <a:t>Field Definition</a:t>
                      </a:r>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r>
                        <a:rPr lang="en-US" dirty="0" smtClean="0">
                          <a:solidFill>
                            <a:schemeClr val="bg1"/>
                          </a:solidFill>
                        </a:rPr>
                        <a:t>Field ID</a:t>
                      </a:r>
                      <a:endParaRPr lang="en-US" dirty="0">
                        <a:solidFill>
                          <a:schemeClr val="bg1"/>
                        </a:solidFill>
                      </a:endParaRPr>
                    </a:p>
                  </a:txBody>
                  <a:tcPr>
                    <a:solidFill>
                      <a:schemeClr val="accent1"/>
                    </a:solidFill>
                  </a:tcPr>
                </a:tc>
                <a:tc>
                  <a:txBody>
                    <a:bodyPr/>
                    <a:lstStyle/>
                    <a:p>
                      <a:r>
                        <a:rPr lang="en-US" dirty="0" smtClean="0">
                          <a:solidFill>
                            <a:schemeClr val="bg1"/>
                          </a:solidFill>
                        </a:rPr>
                        <a:t>Field Name</a:t>
                      </a:r>
                      <a:endParaRPr lang="en-US" dirty="0">
                        <a:solidFill>
                          <a:schemeClr val="bg1"/>
                        </a:solidFill>
                      </a:endParaRPr>
                    </a:p>
                  </a:txBody>
                  <a:tcPr>
                    <a:solidFill>
                      <a:schemeClr val="accent1"/>
                    </a:solidFill>
                  </a:tcPr>
                </a:tc>
                <a:tc>
                  <a:txBody>
                    <a:bodyPr/>
                    <a:lstStyle/>
                    <a:p>
                      <a:r>
                        <a:rPr lang="en-US" dirty="0" err="1" smtClean="0">
                          <a:solidFill>
                            <a:schemeClr val="bg1"/>
                          </a:solidFill>
                        </a:rPr>
                        <a:t>Datatype</a:t>
                      </a:r>
                      <a:endParaRPr lang="en-US" dirty="0">
                        <a:solidFill>
                          <a:schemeClr val="bg1"/>
                        </a:solidFill>
                      </a:endParaRPr>
                    </a:p>
                  </a:txBody>
                  <a:tcPr>
                    <a:solidFill>
                      <a:schemeClr val="accent1"/>
                    </a:solidFill>
                  </a:tcPr>
                </a:tc>
              </a:tr>
              <a:tr h="370840">
                <a:tc>
                  <a:txBody>
                    <a:bodyPr/>
                    <a:lstStyle/>
                    <a:p>
                      <a:r>
                        <a:rPr lang="en-US" dirty="0" smtClean="0"/>
                        <a:t>50</a:t>
                      </a:r>
                      <a:endParaRPr lang="en-US" dirty="0"/>
                    </a:p>
                  </a:txBody>
                  <a:tcPr/>
                </a:tc>
                <a:tc>
                  <a:txBody>
                    <a:bodyPr/>
                    <a:lstStyle/>
                    <a:p>
                      <a:r>
                        <a:rPr lang="en-US" dirty="0" smtClean="0"/>
                        <a:t>Title</a:t>
                      </a:r>
                      <a:endParaRPr lang="en-US" dirty="0"/>
                    </a:p>
                  </a:txBody>
                  <a:tcPr/>
                </a:tc>
                <a:tc>
                  <a:txBody>
                    <a:bodyPr/>
                    <a:lstStyle/>
                    <a:p>
                      <a:r>
                        <a:rPr lang="en-US" dirty="0" smtClean="0"/>
                        <a:t>String</a:t>
                      </a:r>
                      <a:endParaRPr lang="en-US" dirty="0"/>
                    </a:p>
                  </a:txBody>
                  <a:tcPr/>
                </a:tc>
              </a:tr>
              <a:tr h="370840">
                <a:tc>
                  <a:txBody>
                    <a:bodyPr/>
                    <a:lstStyle/>
                    <a:p>
                      <a:r>
                        <a:rPr lang="en-US" dirty="0" smtClean="0"/>
                        <a:t>51</a:t>
                      </a:r>
                      <a:endParaRPr lang="en-US" dirty="0"/>
                    </a:p>
                  </a:txBody>
                  <a:tcPr/>
                </a:tc>
                <a:tc>
                  <a:txBody>
                    <a:bodyPr/>
                    <a:lstStyle/>
                    <a:p>
                      <a:r>
                        <a:rPr lang="en-US" dirty="0" smtClean="0"/>
                        <a:t>Subtitle</a:t>
                      </a:r>
                      <a:endParaRPr lang="en-US" dirty="0"/>
                    </a:p>
                  </a:txBody>
                  <a:tcPr/>
                </a:tc>
                <a:tc>
                  <a:txBody>
                    <a:bodyPr/>
                    <a:lstStyle/>
                    <a:p>
                      <a:r>
                        <a:rPr lang="en-US" dirty="0" smtClean="0"/>
                        <a:t>String</a:t>
                      </a:r>
                      <a:endParaRPr lang="en-US" dirty="0"/>
                    </a:p>
                  </a:txBody>
                  <a:tcPr/>
                </a:tc>
              </a:tr>
              <a:tr h="370840">
                <a:tc>
                  <a:txBody>
                    <a:bodyPr/>
                    <a:lstStyle/>
                    <a:p>
                      <a:r>
                        <a:rPr lang="en-US" dirty="0" smtClean="0"/>
                        <a:t>52</a:t>
                      </a:r>
                      <a:endParaRPr lang="en-US" dirty="0"/>
                    </a:p>
                  </a:txBody>
                  <a:tcPr/>
                </a:tc>
                <a:tc>
                  <a:txBody>
                    <a:bodyPr/>
                    <a:lstStyle/>
                    <a:p>
                      <a:r>
                        <a:rPr lang="en-US" dirty="0" smtClean="0"/>
                        <a:t>Author</a:t>
                      </a:r>
                      <a:endParaRPr lang="en-US" dirty="0"/>
                    </a:p>
                  </a:txBody>
                  <a:tcPr/>
                </a:tc>
                <a:tc>
                  <a:txBody>
                    <a:bodyPr/>
                    <a:lstStyle/>
                    <a:p>
                      <a:r>
                        <a:rPr lang="en-US" dirty="0" smtClean="0"/>
                        <a:t>String</a:t>
                      </a:r>
                      <a:endParaRPr lang="en-US" dirty="0"/>
                    </a:p>
                  </a:txBody>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328265731"/>
              </p:ext>
            </p:extLst>
          </p:nvPr>
        </p:nvGraphicFramePr>
        <p:xfrm>
          <a:off x="1143000" y="1676400"/>
          <a:ext cx="2057400" cy="1483360"/>
        </p:xfrm>
        <a:graphic>
          <a:graphicData uri="http://schemas.openxmlformats.org/drawingml/2006/table">
            <a:tbl>
              <a:tblPr firstRow="1" bandRow="1">
                <a:tableStyleId>{5C22544A-7EE6-4342-B048-85BDC9FD1C3A}</a:tableStyleId>
              </a:tblPr>
              <a:tblGrid>
                <a:gridCol w="2057400"/>
              </a:tblGrid>
              <a:tr h="370840">
                <a:tc>
                  <a:txBody>
                    <a:bodyPr/>
                    <a:lstStyle/>
                    <a:p>
                      <a:r>
                        <a:rPr lang="en-US" dirty="0" smtClean="0"/>
                        <a:t>Object</a:t>
                      </a:r>
                      <a:endParaRPr lang="en-US" dirty="0"/>
                    </a:p>
                  </a:txBody>
                  <a:tcPr/>
                </a:tc>
              </a:tr>
              <a:tr h="370840">
                <a:tc>
                  <a:txBody>
                    <a:bodyPr/>
                    <a:lstStyle/>
                    <a:p>
                      <a:r>
                        <a:rPr lang="en-US" dirty="0" smtClean="0">
                          <a:solidFill>
                            <a:schemeClr val="bg1"/>
                          </a:solidFill>
                        </a:rPr>
                        <a:t>Object ID</a:t>
                      </a:r>
                      <a:endParaRPr lang="en-US" dirty="0">
                        <a:solidFill>
                          <a:schemeClr val="bg1"/>
                        </a:solidFill>
                      </a:endParaRPr>
                    </a:p>
                  </a:txBody>
                  <a:tcPr>
                    <a:solidFill>
                      <a:schemeClr val="accent1"/>
                    </a:solidFill>
                  </a:tcPr>
                </a:tc>
              </a:tr>
              <a:tr h="370840">
                <a:tc>
                  <a:txBody>
                    <a:bodyPr/>
                    <a:lstStyle/>
                    <a:p>
                      <a:r>
                        <a:rPr lang="en-US" dirty="0" smtClean="0"/>
                        <a:t>99</a:t>
                      </a:r>
                      <a:endParaRPr lang="en-US" dirty="0"/>
                    </a:p>
                  </a:txBody>
                  <a:tcPr/>
                </a:tc>
              </a:tr>
              <a:tr h="370840">
                <a:tc>
                  <a:txBody>
                    <a:bodyPr/>
                    <a:lstStyle/>
                    <a:p>
                      <a:r>
                        <a:rPr lang="en-US" dirty="0" smtClean="0"/>
                        <a:t>1234</a:t>
                      </a:r>
                      <a:endParaRPr lang="en-US"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636660461"/>
              </p:ext>
            </p:extLst>
          </p:nvPr>
        </p:nvGraphicFramePr>
        <p:xfrm>
          <a:off x="1143000" y="3733800"/>
          <a:ext cx="6934200" cy="2966720"/>
        </p:xfrm>
        <a:graphic>
          <a:graphicData uri="http://schemas.openxmlformats.org/drawingml/2006/table">
            <a:tbl>
              <a:tblPr firstRow="1" bandRow="1">
                <a:tableStyleId>{5C22544A-7EE6-4342-B048-85BDC9FD1C3A}</a:tableStyleId>
              </a:tblPr>
              <a:tblGrid>
                <a:gridCol w="1295400"/>
                <a:gridCol w="990600"/>
                <a:gridCol w="4648200"/>
              </a:tblGrid>
              <a:tr h="370840">
                <a:tc gridSpan="3">
                  <a:txBody>
                    <a:bodyPr/>
                    <a:lstStyle/>
                    <a:p>
                      <a:r>
                        <a:rPr lang="en-US" dirty="0" smtClean="0"/>
                        <a:t>String Metadata</a:t>
                      </a:r>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r>
                        <a:rPr lang="en-US" dirty="0" smtClean="0">
                          <a:solidFill>
                            <a:schemeClr val="bg1"/>
                          </a:solidFill>
                        </a:rPr>
                        <a:t>Object ID</a:t>
                      </a:r>
                      <a:endParaRPr lang="en-US" dirty="0">
                        <a:solidFill>
                          <a:schemeClr val="bg1"/>
                        </a:solidFill>
                      </a:endParaRPr>
                    </a:p>
                  </a:txBody>
                  <a:tcPr>
                    <a:solidFill>
                      <a:schemeClr val="accent1"/>
                    </a:solidFill>
                  </a:tcPr>
                </a:tc>
                <a:tc>
                  <a:txBody>
                    <a:bodyPr/>
                    <a:lstStyle/>
                    <a:p>
                      <a:r>
                        <a:rPr lang="en-US" dirty="0" smtClean="0">
                          <a:solidFill>
                            <a:schemeClr val="bg1"/>
                          </a:solidFill>
                        </a:rPr>
                        <a:t>Field ID</a:t>
                      </a:r>
                      <a:endParaRPr lang="en-US" dirty="0">
                        <a:solidFill>
                          <a:schemeClr val="bg1"/>
                        </a:solidFill>
                      </a:endParaRPr>
                    </a:p>
                  </a:txBody>
                  <a:tcPr>
                    <a:solidFill>
                      <a:schemeClr val="accent1"/>
                    </a:solidFill>
                  </a:tcPr>
                </a:tc>
                <a:tc>
                  <a:txBody>
                    <a:bodyPr/>
                    <a:lstStyle/>
                    <a:p>
                      <a:r>
                        <a:rPr lang="en-US" dirty="0" smtClean="0">
                          <a:solidFill>
                            <a:schemeClr val="bg1"/>
                          </a:solidFill>
                        </a:rPr>
                        <a:t>Valu</a:t>
                      </a:r>
                      <a:r>
                        <a:rPr lang="en-US" i="0" baseline="0" dirty="0" smtClean="0">
                          <a:solidFill>
                            <a:schemeClr val="bg1"/>
                          </a:solidFill>
                        </a:rPr>
                        <a:t>e</a:t>
                      </a:r>
                      <a:endParaRPr lang="en-US" i="0" dirty="0">
                        <a:solidFill>
                          <a:schemeClr val="bg1"/>
                        </a:solidFill>
                      </a:endParaRPr>
                    </a:p>
                  </a:txBody>
                  <a:tcPr>
                    <a:solidFill>
                      <a:schemeClr val="accent1"/>
                    </a:solidFill>
                  </a:tcPr>
                </a:tc>
              </a:tr>
              <a:tr h="370840">
                <a:tc>
                  <a:txBody>
                    <a:bodyPr/>
                    <a:lstStyle/>
                    <a:p>
                      <a:r>
                        <a:rPr lang="en-US" dirty="0" smtClean="0"/>
                        <a:t>1234</a:t>
                      </a:r>
                      <a:endParaRPr lang="en-US" dirty="0"/>
                    </a:p>
                  </a:txBody>
                  <a:tcPr/>
                </a:tc>
                <a:tc>
                  <a:txBody>
                    <a:bodyPr/>
                    <a:lstStyle/>
                    <a:p>
                      <a:r>
                        <a:rPr lang="en-US" dirty="0" smtClean="0"/>
                        <a:t>50</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C Programming Language</a:t>
                      </a:r>
                    </a:p>
                  </a:txBody>
                  <a:tcPr/>
                </a:tc>
              </a:tr>
              <a:tr h="370840">
                <a:tc>
                  <a:txBody>
                    <a:bodyPr/>
                    <a:lstStyle/>
                    <a:p>
                      <a:r>
                        <a:rPr lang="en-US" dirty="0" smtClean="0"/>
                        <a:t>1234</a:t>
                      </a:r>
                      <a:endParaRPr lang="en-US" dirty="0"/>
                    </a:p>
                  </a:txBody>
                  <a:tcPr/>
                </a:tc>
                <a:tc>
                  <a:txBody>
                    <a:bodyPr/>
                    <a:lstStyle/>
                    <a:p>
                      <a:r>
                        <a:rPr lang="en-US" dirty="0" smtClean="0"/>
                        <a:t>52</a:t>
                      </a:r>
                      <a:endParaRPr lang="en-US" dirty="0"/>
                    </a:p>
                  </a:txBody>
                  <a:tcPr/>
                </a:tc>
                <a:tc>
                  <a:txBody>
                    <a:bodyPr/>
                    <a:lstStyle/>
                    <a:p>
                      <a:r>
                        <a:rPr lang="en-US" dirty="0" smtClean="0"/>
                        <a:t>Kernighan, Brian W.</a:t>
                      </a:r>
                      <a:endParaRPr lang="en-US" dirty="0"/>
                    </a:p>
                  </a:txBody>
                  <a:tcPr/>
                </a:tc>
              </a:tr>
              <a:tr h="370840">
                <a:tc>
                  <a:txBody>
                    <a:bodyPr/>
                    <a:lstStyle/>
                    <a:p>
                      <a:r>
                        <a:rPr lang="en-US" dirty="0" smtClean="0"/>
                        <a:t>1234</a:t>
                      </a:r>
                      <a:endParaRPr lang="en-US" dirty="0"/>
                    </a:p>
                  </a:txBody>
                  <a:tcPr/>
                </a:tc>
                <a:tc>
                  <a:txBody>
                    <a:bodyPr/>
                    <a:lstStyle/>
                    <a:p>
                      <a:r>
                        <a:rPr lang="en-US" dirty="0" smtClean="0"/>
                        <a:t>52</a:t>
                      </a:r>
                      <a:endParaRPr lang="en-US" dirty="0"/>
                    </a:p>
                  </a:txBody>
                  <a:tcPr/>
                </a:tc>
                <a:tc>
                  <a:txBody>
                    <a:bodyPr/>
                    <a:lstStyle/>
                    <a:p>
                      <a:r>
                        <a:rPr lang="en-US" dirty="0" smtClean="0"/>
                        <a:t>Ritchie, Dennis M.</a:t>
                      </a:r>
                      <a:endParaRPr lang="en-US" dirty="0"/>
                    </a:p>
                  </a:txBody>
                  <a:tcPr/>
                </a:tc>
              </a:tr>
              <a:tr h="370840">
                <a:tc>
                  <a:txBody>
                    <a:bodyPr/>
                    <a:lstStyle/>
                    <a:p>
                      <a:r>
                        <a:rPr lang="en-US" dirty="0" smtClean="0"/>
                        <a:t>99</a:t>
                      </a:r>
                      <a:endParaRPr lang="en-US" dirty="0"/>
                    </a:p>
                  </a:txBody>
                  <a:tcPr/>
                </a:tc>
                <a:tc>
                  <a:txBody>
                    <a:bodyPr/>
                    <a:lstStyle/>
                    <a:p>
                      <a:r>
                        <a:rPr lang="en-US" dirty="0" smtClean="0"/>
                        <a:t>50</a:t>
                      </a:r>
                      <a:endParaRPr lang="en-US" dirty="0"/>
                    </a:p>
                  </a:txBody>
                  <a:tcPr/>
                </a:tc>
                <a:tc>
                  <a:txBody>
                    <a:bodyPr/>
                    <a:lstStyle/>
                    <a:p>
                      <a:r>
                        <a:rPr lang="en-US" dirty="0" err="1" smtClean="0"/>
                        <a:t>Nostromo</a:t>
                      </a:r>
                      <a:endParaRPr lang="en-US" dirty="0"/>
                    </a:p>
                  </a:txBody>
                  <a:tcPr/>
                </a:tc>
              </a:tr>
              <a:tr h="370840">
                <a:tc>
                  <a:txBody>
                    <a:bodyPr/>
                    <a:lstStyle/>
                    <a:p>
                      <a:r>
                        <a:rPr lang="en-US" dirty="0" smtClean="0"/>
                        <a:t>99</a:t>
                      </a:r>
                      <a:endParaRPr lang="en-US" dirty="0"/>
                    </a:p>
                  </a:txBody>
                  <a:tcPr/>
                </a:tc>
                <a:tc>
                  <a:txBody>
                    <a:bodyPr/>
                    <a:lstStyle/>
                    <a:p>
                      <a:r>
                        <a:rPr lang="en-US" dirty="0" smtClean="0"/>
                        <a:t>51</a:t>
                      </a:r>
                      <a:endParaRPr lang="en-US" dirty="0"/>
                    </a:p>
                  </a:txBody>
                  <a:tcPr/>
                </a:tc>
                <a:tc>
                  <a:txBody>
                    <a:bodyPr/>
                    <a:lstStyle/>
                    <a:p>
                      <a:r>
                        <a:rPr lang="en-US" dirty="0" smtClean="0"/>
                        <a:t>A Tale of the Seaboard</a:t>
                      </a:r>
                      <a:endParaRPr lang="en-US" dirty="0"/>
                    </a:p>
                  </a:txBody>
                  <a:tcPr/>
                </a:tc>
              </a:tr>
              <a:tr h="370840">
                <a:tc>
                  <a:txBody>
                    <a:bodyPr/>
                    <a:lstStyle/>
                    <a:p>
                      <a:r>
                        <a:rPr lang="en-US" dirty="0" smtClean="0"/>
                        <a:t>99</a:t>
                      </a:r>
                      <a:endParaRPr lang="en-US" dirty="0"/>
                    </a:p>
                  </a:txBody>
                  <a:tcPr/>
                </a:tc>
                <a:tc>
                  <a:txBody>
                    <a:bodyPr/>
                    <a:lstStyle/>
                    <a:p>
                      <a:r>
                        <a:rPr lang="en-US" dirty="0" smtClean="0"/>
                        <a:t>52</a:t>
                      </a:r>
                      <a:endParaRPr lang="en-US" dirty="0"/>
                    </a:p>
                  </a:txBody>
                  <a:tcPr/>
                </a:tc>
                <a:tc>
                  <a:txBody>
                    <a:bodyPr/>
                    <a:lstStyle/>
                    <a:p>
                      <a:r>
                        <a:rPr lang="en-US" dirty="0" smtClean="0"/>
                        <a:t>Conrad, Joseph</a:t>
                      </a:r>
                      <a:endParaRPr lang="en-US" dirty="0"/>
                    </a:p>
                  </a:txBody>
                  <a:tcPr/>
                </a:tc>
              </a:tr>
            </a:tbl>
          </a:graphicData>
        </a:graphic>
      </p:graphicFrame>
    </p:spTree>
    <p:extLst>
      <p:ext uri="{BB962C8B-B14F-4D97-AF65-F5344CB8AC3E}">
        <p14:creationId xmlns:p14="http://schemas.microsoft.com/office/powerpoint/2010/main" val="79418731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Picture 7" descr="Screen Shot 2012-03-13 at 12.34.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96846"/>
          </a:xfrm>
          <a:prstGeom prst="rect">
            <a:avLst/>
          </a:prstGeom>
        </p:spPr>
      </p:pic>
    </p:spTree>
    <p:extLst>
      <p:ext uri="{BB962C8B-B14F-4D97-AF65-F5344CB8AC3E}">
        <p14:creationId xmlns:p14="http://schemas.microsoft.com/office/powerpoint/2010/main" val="180647807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228600"/>
            <a:ext cx="5715000" cy="990600"/>
          </a:xfrm>
        </p:spPr>
        <p:txBody>
          <a:bodyPr>
            <a:normAutofit fontScale="90000"/>
          </a:bodyPr>
          <a:lstStyle/>
          <a:p>
            <a:pPr lvl="0"/>
            <a:r>
              <a:rPr lang="en-US" dirty="0" smtClean="0">
                <a:solidFill>
                  <a:schemeClr val="accent4">
                    <a:lumMod val="50000"/>
                  </a:schemeClr>
                </a:solidFill>
                <a:latin typeface="Tahoma" pitchFamily="34" charset="0"/>
                <a:ea typeface="Calibri" pitchFamily="34" charset="0"/>
                <a:cs typeface="Tahoma" pitchFamily="34" charset="0"/>
              </a:rPr>
              <a:t/>
            </a:r>
            <a:br>
              <a:rPr lang="en-US" dirty="0" smtClean="0">
                <a:solidFill>
                  <a:schemeClr val="accent4">
                    <a:lumMod val="50000"/>
                  </a:schemeClr>
                </a:solidFill>
                <a:latin typeface="Tahoma" pitchFamily="34" charset="0"/>
                <a:ea typeface="Calibri" pitchFamily="34" charset="0"/>
                <a:cs typeface="Tahoma" pitchFamily="34" charset="0"/>
              </a:rPr>
            </a:br>
            <a:r>
              <a:rPr lang="en-US" dirty="0">
                <a:solidFill>
                  <a:schemeClr val="accent4">
                    <a:lumMod val="50000"/>
                  </a:schemeClr>
                </a:solidFill>
                <a:latin typeface="Tahoma" pitchFamily="34" charset="0"/>
                <a:ea typeface="Calibri" pitchFamily="34" charset="0"/>
                <a:cs typeface="Tahoma" pitchFamily="34" charset="0"/>
              </a:rPr>
              <a:t>Vertically-stacked data</a:t>
            </a:r>
            <a:r>
              <a:rPr lang="en-US" dirty="0" smtClean="0">
                <a:solidFill>
                  <a:schemeClr val="accent4">
                    <a:lumMod val="50000"/>
                  </a:schemeClr>
                </a:solidFill>
                <a:latin typeface="Tahoma" pitchFamily="34" charset="0"/>
                <a:cs typeface="Tahoma" pitchFamily="34" charset="0"/>
              </a:rPr>
              <a:t/>
            </a:r>
            <a:br>
              <a:rPr lang="en-US" dirty="0" smtClean="0">
                <a:solidFill>
                  <a:schemeClr val="accent4">
                    <a:lumMod val="50000"/>
                  </a:schemeClr>
                </a:solidFill>
                <a:latin typeface="Tahoma" pitchFamily="34" charset="0"/>
                <a:cs typeface="Tahoma" pitchFamily="34" charset="0"/>
              </a:rPr>
            </a:br>
            <a:endParaRPr lang="en-US" dirty="0"/>
          </a:p>
        </p:txBody>
      </p:sp>
      <p:sp>
        <p:nvSpPr>
          <p:cNvPr id="3" name="Rectangle 2"/>
          <p:cNvSpPr/>
          <p:nvPr/>
        </p:nvSpPr>
        <p:spPr>
          <a:xfrm>
            <a:off x="0" y="1524000"/>
            <a:ext cx="9144000" cy="5334000"/>
          </a:xfrm>
          <a:prstGeom prst="rect">
            <a:avLst/>
          </a:prstGeom>
          <a:blipFill>
            <a:blip r:embed="rId3" cstate="print"/>
            <a:tile tx="0" ty="0" sx="100000" sy="100000" flip="none" algn="tl"/>
          </a:blipFill>
        </p:spPr>
        <p:txBody>
          <a:bodyPr wrap="square" anchor="t">
            <a:noAutofit/>
          </a:bodyPr>
          <a:lstStyle/>
          <a:p>
            <a:pPr lvl="0" eaLnBrk="0" fontAlgn="base" hangingPunct="0">
              <a:spcBef>
                <a:spcPct val="0"/>
              </a:spcBef>
              <a:spcAft>
                <a:spcPct val="0"/>
              </a:spcAft>
              <a:buClr>
                <a:schemeClr val="accent1">
                  <a:lumMod val="50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t>
            </a:r>
            <a:endParaRPr lang="en-US" sz="2800" dirty="0" smtClean="0">
              <a:solidFill>
                <a:schemeClr val="accent4">
                  <a:lumMod val="50000"/>
                </a:schemeClr>
              </a:solidFill>
              <a:latin typeface="Tahoma"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Benefits of this approach:</a:t>
            </a:r>
          </a:p>
          <a:p>
            <a:pPr marL="1188720" lvl="1" indent="-457200" eaLnBrk="0" fontAlgn="base" hangingPunct="0">
              <a:spcBef>
                <a:spcPct val="0"/>
              </a:spcBef>
              <a:spcAft>
                <a:spcPct val="0"/>
              </a:spcAft>
              <a:buClr>
                <a:schemeClr val="accent2">
                  <a:lumMod val="75000"/>
                </a:schemeClr>
              </a:buClr>
              <a:buSzPct val="80000"/>
              <a:buFont typeface="Arial"/>
              <a:buChar char="•"/>
            </a:pPr>
            <a:r>
              <a:rPr lang="en-US" sz="2800" dirty="0" smtClean="0">
                <a:solidFill>
                  <a:schemeClr val="accent4">
                    <a:lumMod val="50000"/>
                  </a:schemeClr>
                </a:solidFill>
                <a:latin typeface="Tahoma" pitchFamily="34" charset="0"/>
                <a:ea typeface="Calibri" pitchFamily="34" charset="0"/>
                <a:cs typeface="Tahoma" pitchFamily="34" charset="0"/>
              </a:rPr>
              <a:t>Allows for 0..n uses of a particular field in a record.</a:t>
            </a:r>
          </a:p>
          <a:p>
            <a:pPr marL="1188720" lvl="1" indent="-457200" eaLnBrk="0" fontAlgn="base" hangingPunct="0">
              <a:spcBef>
                <a:spcPct val="0"/>
              </a:spcBef>
              <a:spcAft>
                <a:spcPct val="0"/>
              </a:spcAft>
              <a:buClr>
                <a:schemeClr val="accent2">
                  <a:lumMod val="75000"/>
                </a:schemeClr>
              </a:buClr>
              <a:buSzPct val="80000"/>
              <a:buFont typeface="Arial"/>
              <a:buChar char="•"/>
            </a:pPr>
            <a:r>
              <a:rPr lang="en-US" sz="2800" dirty="0" smtClean="0">
                <a:solidFill>
                  <a:schemeClr val="accent4">
                    <a:lumMod val="50000"/>
                  </a:schemeClr>
                </a:solidFill>
                <a:latin typeface="Tahoma" pitchFamily="34" charset="0"/>
                <a:ea typeface="Calibri" pitchFamily="34" charset="0"/>
                <a:cs typeface="Tahoma" pitchFamily="34" charset="0"/>
              </a:rPr>
              <a:t>Adding new metadata fields is trivial.</a:t>
            </a:r>
          </a:p>
          <a:p>
            <a:pPr marL="1188720" lvl="1" indent="-457200" eaLnBrk="0" fontAlgn="base" hangingPunct="0">
              <a:spcBef>
                <a:spcPct val="0"/>
              </a:spcBef>
              <a:spcAft>
                <a:spcPct val="0"/>
              </a:spcAft>
              <a:buClr>
                <a:schemeClr val="accent2">
                  <a:lumMod val="75000"/>
                </a:schemeClr>
              </a:buClr>
              <a:buSzPct val="80000"/>
              <a:buFont typeface="Arial"/>
              <a:buChar char="•"/>
            </a:pPr>
            <a:r>
              <a:rPr lang="en-US" sz="2800" dirty="0" smtClean="0">
                <a:solidFill>
                  <a:schemeClr val="accent4">
                    <a:lumMod val="50000"/>
                  </a:schemeClr>
                </a:solidFill>
                <a:latin typeface="Tahoma" pitchFamily="34" charset="0"/>
                <a:ea typeface="Calibri" pitchFamily="34" charset="0"/>
                <a:cs typeface="Tahoma" pitchFamily="34" charset="0"/>
              </a:rPr>
              <a:t>Easy to associate Field IDs with a Project in a configuration table.</a:t>
            </a:r>
          </a:p>
          <a:p>
            <a:pPr marL="1188720" lvl="1" indent="-457200" eaLnBrk="0" fontAlgn="base" hangingPunct="0">
              <a:spcBef>
                <a:spcPct val="0"/>
              </a:spcBef>
              <a:spcAft>
                <a:spcPct val="0"/>
              </a:spcAft>
              <a:buClr>
                <a:schemeClr val="accent2">
                  <a:lumMod val="75000"/>
                </a:schemeClr>
              </a:buClr>
              <a:buSzPct val="80000"/>
              <a:buFont typeface="Arial"/>
              <a:buChar char="•"/>
            </a:pPr>
            <a:r>
              <a:rPr lang="en-US" sz="2800" dirty="0" smtClean="0">
                <a:solidFill>
                  <a:schemeClr val="accent4">
                    <a:lumMod val="50000"/>
                  </a:schemeClr>
                </a:solidFill>
                <a:latin typeface="Tahoma" pitchFamily="34" charset="0"/>
                <a:ea typeface="Calibri" pitchFamily="34" charset="0"/>
                <a:cs typeface="Tahoma" pitchFamily="34" charset="0"/>
              </a:rPr>
              <a:t>No additional code!</a:t>
            </a:r>
            <a:br>
              <a:rPr lang="en-US" sz="2800" dirty="0" smtClean="0">
                <a:solidFill>
                  <a:schemeClr val="accent4">
                    <a:lumMod val="50000"/>
                  </a:schemeClr>
                </a:solidFill>
                <a:latin typeface="Tahoma" pitchFamily="34" charset="0"/>
                <a:ea typeface="Calibri" pitchFamily="34" charset="0"/>
                <a:cs typeface="Tahoma" pitchFamily="34" charset="0"/>
              </a:rPr>
            </a:br>
            <a:r>
              <a:rPr lang="en-US" sz="2800" dirty="0" smtClean="0">
                <a:solidFill>
                  <a:schemeClr val="accent4">
                    <a:lumMod val="50000"/>
                  </a:schemeClr>
                </a:solidFill>
                <a:latin typeface="Tahoma" pitchFamily="34" charset="0"/>
                <a:ea typeface="Calibri" pitchFamily="34" charset="0"/>
                <a:cs typeface="Tahoma" pitchFamily="34" charset="0"/>
              </a:rPr>
              <a:t>No database ALTER statements!</a:t>
            </a:r>
            <a:br>
              <a:rPr lang="en-US" sz="2800" dirty="0" smtClean="0">
                <a:solidFill>
                  <a:schemeClr val="accent4">
                    <a:lumMod val="50000"/>
                  </a:schemeClr>
                </a:solidFill>
                <a:latin typeface="Tahoma" pitchFamily="34" charset="0"/>
                <a:ea typeface="Calibri" pitchFamily="34" charset="0"/>
                <a:cs typeface="Tahoma" pitchFamily="34" charset="0"/>
              </a:rPr>
            </a:br>
            <a:endParaRPr lang="en-US" sz="28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r>
            <a:br>
              <a:rPr lang="en-US" sz="2800" dirty="0" smtClean="0">
                <a:solidFill>
                  <a:schemeClr val="accent4">
                    <a:lumMod val="50000"/>
                  </a:schemeClr>
                </a:solidFill>
                <a:latin typeface="Tahoma" pitchFamily="34" charset="0"/>
                <a:ea typeface="Calibri" pitchFamily="34" charset="0"/>
                <a:cs typeface="Tahoma" pitchFamily="34" charset="0"/>
              </a:rPr>
            </a:br>
            <a:endParaRPr lang="en-US" sz="28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r>
            <a:br>
              <a:rPr lang="en-US" sz="2800" dirty="0" smtClean="0">
                <a:solidFill>
                  <a:schemeClr val="accent4">
                    <a:lumMod val="50000"/>
                  </a:schemeClr>
                </a:solidFill>
                <a:latin typeface="Tahoma" pitchFamily="34" charset="0"/>
                <a:ea typeface="Calibri" pitchFamily="34" charset="0"/>
                <a:cs typeface="Tahoma" pitchFamily="34" charset="0"/>
              </a:rPr>
            </a:br>
            <a:endParaRPr lang="en-US" sz="28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pPr>
            <a:endParaRPr lang="en-US" sz="2800" dirty="0">
              <a:solidFill>
                <a:schemeClr val="accent4">
                  <a:lumMod val="50000"/>
                </a:schemeClr>
              </a:solidFill>
              <a:latin typeface="Tahoma" pitchFamily="34" charset="0"/>
              <a:ea typeface="Calibri" pitchFamily="34" charset="0"/>
              <a:cs typeface="Tahoma" pitchFamily="34" charset="0"/>
            </a:endParaRPr>
          </a:p>
        </p:txBody>
      </p:sp>
      <p:pic>
        <p:nvPicPr>
          <p:cNvPr id="4" name="Picture 3"/>
          <p:cNvPicPr>
            <a:picLocks noChangeAspect="1" noChangeArrowheads="1"/>
          </p:cNvPicPr>
          <p:nvPr/>
        </p:nvPicPr>
        <p:blipFill>
          <a:blip r:embed="rId4" cstate="print"/>
          <a:srcRect/>
          <a:stretch>
            <a:fillRect/>
          </a:stretch>
        </p:blipFill>
        <p:spPr bwMode="auto">
          <a:xfrm>
            <a:off x="0" y="228600"/>
            <a:ext cx="3124200" cy="637337"/>
          </a:xfrm>
          <a:prstGeom prst="rect">
            <a:avLst/>
          </a:prstGeom>
          <a:noFill/>
          <a:ln w="9525">
            <a:noFill/>
            <a:miter lim="800000"/>
            <a:headEnd/>
            <a:tailEnd/>
          </a:ln>
        </p:spPr>
      </p:pic>
    </p:spTree>
    <p:extLst>
      <p:ext uri="{BB962C8B-B14F-4D97-AF65-F5344CB8AC3E}">
        <p14:creationId xmlns:p14="http://schemas.microsoft.com/office/powerpoint/2010/main" val="55551981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228600"/>
            <a:ext cx="5715000" cy="990600"/>
          </a:xfrm>
        </p:spPr>
        <p:txBody>
          <a:bodyPr>
            <a:normAutofit fontScale="90000"/>
          </a:bodyPr>
          <a:lstStyle/>
          <a:p>
            <a:pPr lvl="0"/>
            <a:r>
              <a:rPr lang="en-US" dirty="0" smtClean="0">
                <a:solidFill>
                  <a:schemeClr val="accent4">
                    <a:lumMod val="50000"/>
                  </a:schemeClr>
                </a:solidFill>
                <a:latin typeface="Tahoma" pitchFamily="34" charset="0"/>
                <a:ea typeface="Calibri" pitchFamily="34" charset="0"/>
                <a:cs typeface="Tahoma" pitchFamily="34" charset="0"/>
              </a:rPr>
              <a:t/>
            </a:r>
            <a:br>
              <a:rPr lang="en-US" dirty="0" smtClean="0">
                <a:solidFill>
                  <a:schemeClr val="accent4">
                    <a:lumMod val="50000"/>
                  </a:schemeClr>
                </a:solidFill>
                <a:latin typeface="Tahoma" pitchFamily="34" charset="0"/>
                <a:ea typeface="Calibri" pitchFamily="34" charset="0"/>
                <a:cs typeface="Tahoma" pitchFamily="34" charset="0"/>
              </a:rPr>
            </a:br>
            <a:r>
              <a:rPr lang="en-US" dirty="0" smtClean="0">
                <a:solidFill>
                  <a:schemeClr val="accent4">
                    <a:lumMod val="50000"/>
                  </a:schemeClr>
                </a:solidFill>
                <a:latin typeface="Tahoma" pitchFamily="34" charset="0"/>
                <a:ea typeface="Calibri" pitchFamily="34" charset="0"/>
                <a:cs typeface="Tahoma" pitchFamily="34" charset="0"/>
              </a:rPr>
              <a:t>Processing &amp; Routing</a:t>
            </a:r>
            <a:r>
              <a:rPr lang="en-US" dirty="0" smtClean="0">
                <a:solidFill>
                  <a:schemeClr val="accent4">
                    <a:lumMod val="50000"/>
                  </a:schemeClr>
                </a:solidFill>
                <a:latin typeface="Tahoma" pitchFamily="34" charset="0"/>
                <a:cs typeface="Tahoma" pitchFamily="34" charset="0"/>
              </a:rPr>
              <a:t/>
            </a:r>
            <a:br>
              <a:rPr lang="en-US" dirty="0" smtClean="0">
                <a:solidFill>
                  <a:schemeClr val="accent4">
                    <a:lumMod val="50000"/>
                  </a:schemeClr>
                </a:solidFill>
                <a:latin typeface="Tahoma" pitchFamily="34" charset="0"/>
                <a:cs typeface="Tahoma" pitchFamily="34" charset="0"/>
              </a:rPr>
            </a:br>
            <a:endParaRPr lang="en-US" dirty="0"/>
          </a:p>
        </p:txBody>
      </p:sp>
      <p:sp>
        <p:nvSpPr>
          <p:cNvPr id="3" name="Rectangle 2"/>
          <p:cNvSpPr/>
          <p:nvPr/>
        </p:nvSpPr>
        <p:spPr>
          <a:xfrm>
            <a:off x="0" y="1524000"/>
            <a:ext cx="9144000" cy="5334000"/>
          </a:xfrm>
          <a:prstGeom prst="rect">
            <a:avLst/>
          </a:prstGeom>
          <a:blipFill>
            <a:blip r:embed="rId3" cstate="print"/>
            <a:tile tx="0" ty="0" sx="100000" sy="100000" flip="none" algn="tl"/>
          </a:blipFill>
        </p:spPr>
        <p:txBody>
          <a:bodyPr wrap="square" anchor="t">
            <a:noAutofit/>
          </a:bodyPr>
          <a:lstStyle/>
          <a:p>
            <a:pPr lvl="0" eaLnBrk="0" fontAlgn="base" hangingPunct="0">
              <a:spcBef>
                <a:spcPct val="0"/>
              </a:spcBef>
              <a:spcAft>
                <a:spcPct val="0"/>
              </a:spcAft>
              <a:buClr>
                <a:schemeClr val="accent1">
                  <a:lumMod val="50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t>
            </a:r>
            <a:endParaRPr lang="en-US" sz="2800" dirty="0" smtClean="0">
              <a:solidFill>
                <a:schemeClr val="accent4">
                  <a:lumMod val="50000"/>
                </a:schemeClr>
              </a:solidFill>
              <a:latin typeface="Tahoma"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a:t>
            </a:r>
            <a:r>
              <a:rPr lang="en-US" sz="2800" dirty="0">
                <a:solidFill>
                  <a:schemeClr val="accent4">
                    <a:lumMod val="50000"/>
                  </a:schemeClr>
                </a:solidFill>
                <a:latin typeface="Tahoma" pitchFamily="34" charset="0"/>
                <a:ea typeface="Calibri" pitchFamily="34" charset="0"/>
                <a:cs typeface="Tahoma" pitchFamily="34" charset="0"/>
              </a:rPr>
              <a:t>Web application just one way to use the system</a:t>
            </a:r>
            <a:r>
              <a:rPr lang="en-US" sz="2800" dirty="0" smtClean="0">
                <a:solidFill>
                  <a:schemeClr val="accent4">
                    <a:lumMod val="50000"/>
                  </a:schemeClr>
                </a:solidFill>
                <a:latin typeface="Tahoma" pitchFamily="34" charset="0"/>
                <a:ea typeface="Calibri" pitchFamily="34" charset="0"/>
                <a:cs typeface="Tahoma" pitchFamily="34" charset="0"/>
              </a:rPr>
              <a:t>.</a:t>
            </a: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2800" dirty="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Project Directories == “</a:t>
            </a:r>
            <a:r>
              <a:rPr lang="en-US" sz="2800" dirty="0" err="1" smtClean="0">
                <a:solidFill>
                  <a:schemeClr val="accent4">
                    <a:lumMod val="50000"/>
                  </a:schemeClr>
                </a:solidFill>
                <a:latin typeface="Tahoma" pitchFamily="34" charset="0"/>
                <a:ea typeface="Calibri" pitchFamily="34" charset="0"/>
                <a:cs typeface="Tahoma" pitchFamily="34" charset="0"/>
              </a:rPr>
              <a:t>hotfolders</a:t>
            </a:r>
            <a:r>
              <a:rPr lang="en-US" sz="2800" dirty="0" smtClean="0">
                <a:solidFill>
                  <a:schemeClr val="accent4">
                    <a:lumMod val="50000"/>
                  </a:schemeClr>
                </a:solidFill>
                <a:latin typeface="Tahoma" pitchFamily="34" charset="0"/>
                <a:ea typeface="Calibri" pitchFamily="34" charset="0"/>
                <a:cs typeface="Tahoma" pitchFamily="34" charset="0"/>
              </a:rPr>
              <a:t>”</a:t>
            </a: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2800" dirty="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Scanned frequently for new files to process.</a:t>
            </a: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28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Design goal: make as much functionality possible through </a:t>
            </a:r>
            <a:r>
              <a:rPr lang="en-US" sz="2800" dirty="0" err="1" smtClean="0">
                <a:solidFill>
                  <a:schemeClr val="accent4">
                    <a:lumMod val="50000"/>
                  </a:schemeClr>
                </a:solidFill>
                <a:latin typeface="Tahoma" pitchFamily="34" charset="0"/>
                <a:ea typeface="Calibri" pitchFamily="34" charset="0"/>
                <a:cs typeface="Tahoma" pitchFamily="34" charset="0"/>
              </a:rPr>
              <a:t>hotfolders</a:t>
            </a:r>
            <a:r>
              <a:rPr lang="en-US" sz="2800" dirty="0" smtClean="0">
                <a:solidFill>
                  <a:schemeClr val="accent4">
                    <a:lumMod val="50000"/>
                  </a:schemeClr>
                </a:solidFill>
                <a:latin typeface="Tahoma" pitchFamily="34" charset="0"/>
                <a:ea typeface="Calibri" pitchFamily="34" charset="0"/>
                <a:cs typeface="Tahoma" pitchFamily="34" charset="0"/>
              </a:rPr>
              <a:t> as can be accomplished via web</a:t>
            </a:r>
          </a:p>
          <a:p>
            <a:pPr marL="274320" lvl="0" eaLnBrk="0" fontAlgn="base" hangingPunct="0">
              <a:spcBef>
                <a:spcPct val="0"/>
              </a:spcBef>
              <a:spcAft>
                <a:spcPct val="0"/>
              </a:spcAft>
              <a:buClr>
                <a:schemeClr val="accent2">
                  <a:lumMod val="75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r>
            <a:br>
              <a:rPr lang="en-US" sz="2800" dirty="0" smtClean="0">
                <a:solidFill>
                  <a:schemeClr val="accent4">
                    <a:lumMod val="50000"/>
                  </a:schemeClr>
                </a:solidFill>
                <a:latin typeface="Tahoma" pitchFamily="34" charset="0"/>
                <a:ea typeface="Calibri" pitchFamily="34" charset="0"/>
                <a:cs typeface="Tahoma" pitchFamily="34" charset="0"/>
              </a:rPr>
            </a:br>
            <a:endParaRPr lang="en-US" sz="28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pPr>
            <a:endParaRPr lang="en-US" sz="2800" dirty="0">
              <a:solidFill>
                <a:schemeClr val="accent4">
                  <a:lumMod val="50000"/>
                </a:schemeClr>
              </a:solidFill>
              <a:latin typeface="Tahoma" pitchFamily="34" charset="0"/>
              <a:ea typeface="Calibri" pitchFamily="34" charset="0"/>
              <a:cs typeface="Tahoma" pitchFamily="34" charset="0"/>
            </a:endParaRPr>
          </a:p>
        </p:txBody>
      </p:sp>
      <p:pic>
        <p:nvPicPr>
          <p:cNvPr id="4" name="Picture 3"/>
          <p:cNvPicPr>
            <a:picLocks noChangeAspect="1" noChangeArrowheads="1"/>
          </p:cNvPicPr>
          <p:nvPr/>
        </p:nvPicPr>
        <p:blipFill>
          <a:blip r:embed="rId4" cstate="print"/>
          <a:srcRect/>
          <a:stretch>
            <a:fillRect/>
          </a:stretch>
        </p:blipFill>
        <p:spPr bwMode="auto">
          <a:xfrm>
            <a:off x="0" y="228600"/>
            <a:ext cx="3124200" cy="637337"/>
          </a:xfrm>
          <a:prstGeom prst="rect">
            <a:avLst/>
          </a:prstGeom>
          <a:noFill/>
          <a:ln w="9525">
            <a:noFill/>
            <a:miter lim="800000"/>
            <a:headEnd/>
            <a:tailEnd/>
          </a:ln>
        </p:spPr>
      </p:pic>
    </p:spTree>
    <p:extLst>
      <p:ext uri="{BB962C8B-B14F-4D97-AF65-F5344CB8AC3E}">
        <p14:creationId xmlns:p14="http://schemas.microsoft.com/office/powerpoint/2010/main" val="2975839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228600"/>
            <a:ext cx="5715000" cy="990600"/>
          </a:xfrm>
        </p:spPr>
        <p:txBody>
          <a:bodyPr>
            <a:normAutofit fontScale="90000"/>
          </a:bodyPr>
          <a:lstStyle/>
          <a:p>
            <a:pPr lvl="0"/>
            <a:r>
              <a:rPr lang="en-US" dirty="0" smtClean="0">
                <a:solidFill>
                  <a:schemeClr val="accent4">
                    <a:lumMod val="50000"/>
                  </a:schemeClr>
                </a:solidFill>
                <a:latin typeface="Tahoma" pitchFamily="34" charset="0"/>
                <a:ea typeface="Calibri" pitchFamily="34" charset="0"/>
                <a:cs typeface="Tahoma" pitchFamily="34" charset="0"/>
              </a:rPr>
              <a:t/>
            </a:r>
            <a:br>
              <a:rPr lang="en-US" dirty="0" smtClean="0">
                <a:solidFill>
                  <a:schemeClr val="accent4">
                    <a:lumMod val="50000"/>
                  </a:schemeClr>
                </a:solidFill>
                <a:latin typeface="Tahoma" pitchFamily="34" charset="0"/>
                <a:ea typeface="Calibri" pitchFamily="34" charset="0"/>
                <a:cs typeface="Tahoma" pitchFamily="34" charset="0"/>
              </a:rPr>
            </a:br>
            <a:r>
              <a:rPr lang="en-US" dirty="0" smtClean="0">
                <a:solidFill>
                  <a:schemeClr val="accent4">
                    <a:lumMod val="50000"/>
                  </a:schemeClr>
                </a:solidFill>
                <a:latin typeface="Tahoma" pitchFamily="34" charset="0"/>
                <a:ea typeface="Calibri" pitchFamily="34" charset="0"/>
                <a:cs typeface="Tahoma" pitchFamily="34" charset="0"/>
              </a:rPr>
              <a:t>Processing &amp; Routing</a:t>
            </a:r>
            <a:r>
              <a:rPr lang="en-US" dirty="0" smtClean="0">
                <a:solidFill>
                  <a:schemeClr val="accent4">
                    <a:lumMod val="50000"/>
                  </a:schemeClr>
                </a:solidFill>
                <a:latin typeface="Tahoma" pitchFamily="34" charset="0"/>
                <a:cs typeface="Tahoma" pitchFamily="34" charset="0"/>
              </a:rPr>
              <a:t/>
            </a:r>
            <a:br>
              <a:rPr lang="en-US" dirty="0" smtClean="0">
                <a:solidFill>
                  <a:schemeClr val="accent4">
                    <a:lumMod val="50000"/>
                  </a:schemeClr>
                </a:solidFill>
                <a:latin typeface="Tahoma" pitchFamily="34" charset="0"/>
                <a:cs typeface="Tahoma" pitchFamily="34" charset="0"/>
              </a:rPr>
            </a:br>
            <a:endParaRPr lang="en-US" dirty="0"/>
          </a:p>
        </p:txBody>
      </p:sp>
      <p:sp>
        <p:nvSpPr>
          <p:cNvPr id="3" name="Rectangle 2"/>
          <p:cNvSpPr/>
          <p:nvPr/>
        </p:nvSpPr>
        <p:spPr>
          <a:xfrm>
            <a:off x="0" y="1524000"/>
            <a:ext cx="9144000" cy="5334000"/>
          </a:xfrm>
          <a:prstGeom prst="rect">
            <a:avLst/>
          </a:prstGeom>
          <a:blipFill>
            <a:blip r:embed="rId3" cstate="print"/>
            <a:tile tx="0" ty="0" sx="100000" sy="100000" flip="none" algn="tl"/>
          </a:blipFill>
        </p:spPr>
        <p:txBody>
          <a:bodyPr wrap="square" anchor="t">
            <a:noAutofit/>
          </a:bodyPr>
          <a:lstStyle/>
          <a:p>
            <a:pPr lvl="0" eaLnBrk="0" fontAlgn="base" hangingPunct="0">
              <a:spcBef>
                <a:spcPct val="0"/>
              </a:spcBef>
              <a:spcAft>
                <a:spcPct val="0"/>
              </a:spcAft>
              <a:buClr>
                <a:schemeClr val="accent1">
                  <a:lumMod val="50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t>
            </a:r>
            <a:endParaRPr lang="en-US" sz="2800" dirty="0" smtClean="0">
              <a:solidFill>
                <a:schemeClr val="accent4">
                  <a:lumMod val="50000"/>
                </a:schemeClr>
              </a:solidFill>
              <a:latin typeface="Tahoma"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What happens in the </a:t>
            </a:r>
            <a:r>
              <a:rPr lang="en-US" sz="2800" dirty="0" err="1" smtClean="0">
                <a:solidFill>
                  <a:schemeClr val="accent4">
                    <a:lumMod val="50000"/>
                  </a:schemeClr>
                </a:solidFill>
                <a:latin typeface="Tahoma" pitchFamily="34" charset="0"/>
                <a:ea typeface="Calibri" pitchFamily="34" charset="0"/>
                <a:cs typeface="Tahoma" pitchFamily="34" charset="0"/>
              </a:rPr>
              <a:t>hotfolders</a:t>
            </a:r>
            <a:r>
              <a:rPr lang="en-US" sz="2800" dirty="0" smtClean="0">
                <a:solidFill>
                  <a:schemeClr val="accent4">
                    <a:lumMod val="50000"/>
                  </a:schemeClr>
                </a:solidFill>
                <a:latin typeface="Tahoma" pitchFamily="34" charset="0"/>
                <a:ea typeface="Calibri" pitchFamily="34" charset="0"/>
                <a:cs typeface="Tahoma" pitchFamily="34" charset="0"/>
              </a:rPr>
              <a:t>?</a:t>
            </a:r>
          </a:p>
          <a:p>
            <a:pPr marL="1188720" lvl="1" indent="-457200" eaLnBrk="0" fontAlgn="base" hangingPunct="0">
              <a:spcBef>
                <a:spcPct val="0"/>
              </a:spcBef>
              <a:spcAft>
                <a:spcPct val="0"/>
              </a:spcAft>
              <a:buClr>
                <a:schemeClr val="accent2">
                  <a:lumMod val="75000"/>
                </a:schemeClr>
              </a:buClr>
              <a:buSzPct val="80000"/>
              <a:buFont typeface="Arial"/>
              <a:buChar char="•"/>
            </a:pPr>
            <a:r>
              <a:rPr lang="en-US" sz="2800" dirty="0" smtClean="0">
                <a:solidFill>
                  <a:schemeClr val="accent4">
                    <a:lumMod val="50000"/>
                  </a:schemeClr>
                </a:solidFill>
                <a:latin typeface="Tahoma" pitchFamily="34" charset="0"/>
                <a:ea typeface="Calibri" pitchFamily="34" charset="0"/>
                <a:cs typeface="Tahoma" pitchFamily="34" charset="0"/>
              </a:rPr>
              <a:t>Imports/Exports (via spreadsheet)</a:t>
            </a:r>
          </a:p>
          <a:p>
            <a:pPr marL="1188720" lvl="1" indent="-457200" eaLnBrk="0" fontAlgn="base" hangingPunct="0">
              <a:spcBef>
                <a:spcPct val="0"/>
              </a:spcBef>
              <a:spcAft>
                <a:spcPct val="0"/>
              </a:spcAft>
              <a:buClr>
                <a:schemeClr val="accent2">
                  <a:lumMod val="75000"/>
                </a:schemeClr>
              </a:buClr>
              <a:buSzPct val="80000"/>
              <a:buFont typeface="Arial"/>
              <a:buChar char="•"/>
            </a:pPr>
            <a:r>
              <a:rPr lang="en-US" sz="2800" dirty="0" smtClean="0">
                <a:solidFill>
                  <a:schemeClr val="accent4">
                    <a:lumMod val="50000"/>
                  </a:schemeClr>
                </a:solidFill>
                <a:latin typeface="Tahoma" pitchFamily="34" charset="0"/>
                <a:ea typeface="Calibri" pitchFamily="34" charset="0"/>
                <a:cs typeface="Tahoma" pitchFamily="34" charset="0"/>
              </a:rPr>
              <a:t>Digital asset processing (thumbnails, packaging for external systems, etc.)</a:t>
            </a: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28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What can’t be done in </a:t>
            </a:r>
            <a:r>
              <a:rPr lang="en-US" sz="2800" dirty="0" err="1" smtClean="0">
                <a:solidFill>
                  <a:schemeClr val="accent4">
                    <a:lumMod val="50000"/>
                  </a:schemeClr>
                </a:solidFill>
                <a:latin typeface="Tahoma" pitchFamily="34" charset="0"/>
                <a:ea typeface="Calibri" pitchFamily="34" charset="0"/>
                <a:cs typeface="Tahoma" pitchFamily="34" charset="0"/>
              </a:rPr>
              <a:t>hotfolders</a:t>
            </a:r>
            <a:r>
              <a:rPr lang="en-US" sz="2800" dirty="0" smtClean="0">
                <a:solidFill>
                  <a:schemeClr val="accent4">
                    <a:lumMod val="50000"/>
                  </a:schemeClr>
                </a:solidFill>
                <a:latin typeface="Tahoma" pitchFamily="34" charset="0"/>
                <a:ea typeface="Calibri" pitchFamily="34" charset="0"/>
                <a:cs typeface="Tahoma" pitchFamily="34" charset="0"/>
              </a:rPr>
              <a:t>?</a:t>
            </a:r>
          </a:p>
          <a:p>
            <a:pPr marL="1188720" lvl="1" indent="-457200" eaLnBrk="0" fontAlgn="base" hangingPunct="0">
              <a:spcBef>
                <a:spcPct val="0"/>
              </a:spcBef>
              <a:spcAft>
                <a:spcPct val="0"/>
              </a:spcAft>
              <a:buClr>
                <a:schemeClr val="accent2">
                  <a:lumMod val="75000"/>
                </a:schemeClr>
              </a:buClr>
              <a:buSzPct val="80000"/>
              <a:buFont typeface="Arial"/>
              <a:buChar char="•"/>
            </a:pPr>
            <a:r>
              <a:rPr lang="en-US" sz="2800" dirty="0" smtClean="0">
                <a:solidFill>
                  <a:schemeClr val="accent4">
                    <a:lumMod val="50000"/>
                  </a:schemeClr>
                </a:solidFill>
                <a:latin typeface="Tahoma" pitchFamily="34" charset="0"/>
                <a:ea typeface="Calibri" pitchFamily="34" charset="0"/>
                <a:cs typeface="Tahoma" pitchFamily="34" charset="0"/>
              </a:rPr>
              <a:t>Configuration changes</a:t>
            </a:r>
          </a:p>
          <a:p>
            <a:pPr marL="1188720" lvl="1" indent="-457200" eaLnBrk="0" fontAlgn="base" hangingPunct="0">
              <a:spcBef>
                <a:spcPct val="0"/>
              </a:spcBef>
              <a:spcAft>
                <a:spcPct val="0"/>
              </a:spcAft>
              <a:buClr>
                <a:schemeClr val="accent2">
                  <a:lumMod val="75000"/>
                </a:schemeClr>
              </a:buClr>
              <a:buSzPct val="80000"/>
              <a:buFont typeface="Arial"/>
              <a:buChar char="•"/>
            </a:pPr>
            <a:r>
              <a:rPr lang="en-US" sz="2800" dirty="0" smtClean="0">
                <a:solidFill>
                  <a:schemeClr val="accent4">
                    <a:lumMod val="50000"/>
                  </a:schemeClr>
                </a:solidFill>
                <a:latin typeface="Tahoma" pitchFamily="34" charset="0"/>
                <a:ea typeface="Calibri" pitchFamily="34" charset="0"/>
                <a:cs typeface="Tahoma" pitchFamily="34" charset="0"/>
              </a:rPr>
              <a:t>Searches</a:t>
            </a:r>
            <a:endParaRPr lang="en-US" sz="2800" dirty="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2800" dirty="0">
              <a:solidFill>
                <a:schemeClr val="accent4">
                  <a:lumMod val="50000"/>
                </a:schemeClr>
              </a:solidFill>
              <a:latin typeface="Tahoma" pitchFamily="34" charset="0"/>
              <a:ea typeface="Calibri" pitchFamily="34" charset="0"/>
              <a:cs typeface="Tahoma" pitchFamily="34" charset="0"/>
            </a:endParaRPr>
          </a:p>
        </p:txBody>
      </p:sp>
      <p:pic>
        <p:nvPicPr>
          <p:cNvPr id="4" name="Picture 3"/>
          <p:cNvPicPr>
            <a:picLocks noChangeAspect="1" noChangeArrowheads="1"/>
          </p:cNvPicPr>
          <p:nvPr/>
        </p:nvPicPr>
        <p:blipFill>
          <a:blip r:embed="rId4" cstate="print"/>
          <a:srcRect/>
          <a:stretch>
            <a:fillRect/>
          </a:stretch>
        </p:blipFill>
        <p:spPr bwMode="auto">
          <a:xfrm>
            <a:off x="0" y="228600"/>
            <a:ext cx="3124200" cy="637337"/>
          </a:xfrm>
          <a:prstGeom prst="rect">
            <a:avLst/>
          </a:prstGeom>
          <a:noFill/>
          <a:ln w="9525">
            <a:noFill/>
            <a:miter lim="800000"/>
            <a:headEnd/>
            <a:tailEnd/>
          </a:ln>
        </p:spPr>
      </p:pic>
    </p:spTree>
    <p:extLst>
      <p:ext uri="{BB962C8B-B14F-4D97-AF65-F5344CB8AC3E}">
        <p14:creationId xmlns:p14="http://schemas.microsoft.com/office/powerpoint/2010/main" val="24702678"/>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228600"/>
            <a:ext cx="5715000" cy="990600"/>
          </a:xfrm>
        </p:spPr>
        <p:txBody>
          <a:bodyPr>
            <a:normAutofit fontScale="90000"/>
          </a:bodyPr>
          <a:lstStyle/>
          <a:p>
            <a:pPr lvl="0"/>
            <a:r>
              <a:rPr lang="en-US" dirty="0" smtClean="0">
                <a:solidFill>
                  <a:schemeClr val="accent4">
                    <a:lumMod val="50000"/>
                  </a:schemeClr>
                </a:solidFill>
                <a:latin typeface="Tahoma" pitchFamily="34" charset="0"/>
                <a:ea typeface="Calibri" pitchFamily="34" charset="0"/>
                <a:cs typeface="Tahoma" pitchFamily="34" charset="0"/>
              </a:rPr>
              <a:t/>
            </a:r>
            <a:br>
              <a:rPr lang="en-US" dirty="0" smtClean="0">
                <a:solidFill>
                  <a:schemeClr val="accent4">
                    <a:lumMod val="50000"/>
                  </a:schemeClr>
                </a:solidFill>
                <a:latin typeface="Tahoma" pitchFamily="34" charset="0"/>
                <a:ea typeface="Calibri" pitchFamily="34" charset="0"/>
                <a:cs typeface="Tahoma" pitchFamily="34" charset="0"/>
              </a:rPr>
            </a:br>
            <a:r>
              <a:rPr lang="en-US" dirty="0" smtClean="0">
                <a:solidFill>
                  <a:schemeClr val="accent4">
                    <a:lumMod val="50000"/>
                  </a:schemeClr>
                </a:solidFill>
                <a:latin typeface="Tahoma" pitchFamily="34" charset="0"/>
                <a:ea typeface="Calibri" pitchFamily="34" charset="0"/>
                <a:cs typeface="Tahoma" pitchFamily="34" charset="0"/>
              </a:rPr>
              <a:t>Processing &amp; Routing</a:t>
            </a:r>
            <a:r>
              <a:rPr lang="en-US" dirty="0" smtClean="0">
                <a:solidFill>
                  <a:schemeClr val="accent4">
                    <a:lumMod val="50000"/>
                  </a:schemeClr>
                </a:solidFill>
                <a:latin typeface="Tahoma" pitchFamily="34" charset="0"/>
                <a:cs typeface="Tahoma" pitchFamily="34" charset="0"/>
              </a:rPr>
              <a:t/>
            </a:r>
            <a:br>
              <a:rPr lang="en-US" dirty="0" smtClean="0">
                <a:solidFill>
                  <a:schemeClr val="accent4">
                    <a:lumMod val="50000"/>
                  </a:schemeClr>
                </a:solidFill>
                <a:latin typeface="Tahoma" pitchFamily="34" charset="0"/>
                <a:cs typeface="Tahoma" pitchFamily="34" charset="0"/>
              </a:rPr>
            </a:br>
            <a:endParaRPr lang="en-US" dirty="0"/>
          </a:p>
        </p:txBody>
      </p:sp>
      <p:sp>
        <p:nvSpPr>
          <p:cNvPr id="3" name="Rectangle 2"/>
          <p:cNvSpPr/>
          <p:nvPr/>
        </p:nvSpPr>
        <p:spPr>
          <a:xfrm>
            <a:off x="0" y="1524000"/>
            <a:ext cx="9144000" cy="5334000"/>
          </a:xfrm>
          <a:prstGeom prst="rect">
            <a:avLst/>
          </a:prstGeom>
          <a:blipFill>
            <a:blip r:embed="rId3" cstate="print"/>
            <a:tile tx="0" ty="0" sx="100000" sy="100000" flip="none" algn="tl"/>
          </a:blipFill>
        </p:spPr>
        <p:txBody>
          <a:bodyPr wrap="square" anchor="t">
            <a:noAutofit/>
          </a:bodyPr>
          <a:lstStyle/>
          <a:p>
            <a:pPr lvl="0" eaLnBrk="0" fontAlgn="base" hangingPunct="0">
              <a:spcBef>
                <a:spcPct val="0"/>
              </a:spcBef>
              <a:spcAft>
                <a:spcPct val="0"/>
              </a:spcAft>
              <a:buClr>
                <a:schemeClr val="accent1">
                  <a:lumMod val="50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t>
            </a:r>
            <a:endParaRPr lang="en-US" sz="2800" dirty="0" smtClean="0">
              <a:solidFill>
                <a:schemeClr val="accent4">
                  <a:lumMod val="50000"/>
                </a:schemeClr>
              </a:solidFill>
              <a:latin typeface="Tahoma"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a:t>
            </a:r>
            <a:r>
              <a:rPr lang="en-US" sz="2800" dirty="0" err="1" smtClean="0">
                <a:solidFill>
                  <a:schemeClr val="accent4">
                    <a:lumMod val="50000"/>
                  </a:schemeClr>
                </a:solidFill>
                <a:latin typeface="Tahoma" pitchFamily="34" charset="0"/>
                <a:ea typeface="Calibri" pitchFamily="34" charset="0"/>
                <a:cs typeface="Tahoma" pitchFamily="34" charset="0"/>
              </a:rPr>
              <a:t>.Net</a:t>
            </a:r>
            <a:r>
              <a:rPr lang="en-US" sz="2800" dirty="0" smtClean="0">
                <a:solidFill>
                  <a:schemeClr val="accent4">
                    <a:lumMod val="50000"/>
                  </a:schemeClr>
                </a:solidFill>
                <a:latin typeface="Tahoma" pitchFamily="34" charset="0"/>
                <a:ea typeface="Calibri" pitchFamily="34" charset="0"/>
                <a:cs typeface="Tahoma" pitchFamily="34" charset="0"/>
              </a:rPr>
              <a:t> programs crawl the </a:t>
            </a:r>
            <a:r>
              <a:rPr lang="en-US" sz="2800" dirty="0" err="1" smtClean="0">
                <a:solidFill>
                  <a:schemeClr val="accent4">
                    <a:lumMod val="50000"/>
                  </a:schemeClr>
                </a:solidFill>
                <a:latin typeface="Tahoma" pitchFamily="34" charset="0"/>
                <a:ea typeface="Calibri" pitchFamily="34" charset="0"/>
                <a:cs typeface="Tahoma" pitchFamily="34" charset="0"/>
              </a:rPr>
              <a:t>hotfolders</a:t>
            </a:r>
            <a:r>
              <a:rPr lang="en-US" sz="2800" dirty="0" smtClean="0">
                <a:solidFill>
                  <a:schemeClr val="accent4">
                    <a:lumMod val="50000"/>
                  </a:schemeClr>
                </a:solidFill>
                <a:latin typeface="Tahoma" pitchFamily="34" charset="0"/>
                <a:ea typeface="Calibri" pitchFamily="34" charset="0"/>
                <a:cs typeface="Tahoma" pitchFamily="34" charset="0"/>
              </a:rPr>
              <a:t> looking for things </a:t>
            </a:r>
            <a:r>
              <a:rPr lang="en-US" sz="2800" smtClean="0">
                <a:solidFill>
                  <a:schemeClr val="accent4">
                    <a:lumMod val="50000"/>
                  </a:schemeClr>
                </a:solidFill>
                <a:latin typeface="Tahoma" pitchFamily="34" charset="0"/>
                <a:ea typeface="Calibri" pitchFamily="34" charset="0"/>
                <a:cs typeface="Tahoma" pitchFamily="34" charset="0"/>
              </a:rPr>
              <a:t>to do</a:t>
            </a:r>
            <a:endParaRPr lang="en-US" sz="28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2800" dirty="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Run via Scheduled Tasks in Windows</a:t>
            </a: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2800" dirty="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2800" dirty="0">
                <a:solidFill>
                  <a:schemeClr val="accent4">
                    <a:lumMod val="50000"/>
                  </a:schemeClr>
                </a:solidFill>
                <a:latin typeface="Tahoma" pitchFamily="34" charset="0"/>
                <a:ea typeface="Calibri" pitchFamily="34" charset="0"/>
                <a:cs typeface="Tahoma" pitchFamily="34" charset="0"/>
              </a:rPr>
              <a:t> </a:t>
            </a:r>
            <a:r>
              <a:rPr lang="en-US" sz="2800" dirty="0" smtClean="0">
                <a:solidFill>
                  <a:schemeClr val="accent4">
                    <a:lumMod val="50000"/>
                  </a:schemeClr>
                </a:solidFill>
                <a:latin typeface="Tahoma" pitchFamily="34" charset="0"/>
                <a:ea typeface="Calibri" pitchFamily="34" charset="0"/>
                <a:cs typeface="Tahoma" pitchFamily="34" charset="0"/>
              </a:rPr>
              <a:t>Never more than one instance running at a time</a:t>
            </a: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2800" dirty="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“Heartbeat” monitoring</a:t>
            </a:r>
            <a:endParaRPr lang="en-US" sz="2800" dirty="0">
              <a:solidFill>
                <a:schemeClr val="accent4">
                  <a:lumMod val="50000"/>
                </a:schemeClr>
              </a:solidFill>
              <a:latin typeface="Tahoma" pitchFamily="34" charset="0"/>
              <a:ea typeface="Calibri" pitchFamily="34" charset="0"/>
              <a:cs typeface="Tahoma" pitchFamily="34" charset="0"/>
            </a:endParaRPr>
          </a:p>
        </p:txBody>
      </p:sp>
      <p:pic>
        <p:nvPicPr>
          <p:cNvPr id="4" name="Picture 3"/>
          <p:cNvPicPr>
            <a:picLocks noChangeAspect="1" noChangeArrowheads="1"/>
          </p:cNvPicPr>
          <p:nvPr/>
        </p:nvPicPr>
        <p:blipFill>
          <a:blip r:embed="rId4" cstate="print"/>
          <a:srcRect/>
          <a:stretch>
            <a:fillRect/>
          </a:stretch>
        </p:blipFill>
        <p:spPr bwMode="auto">
          <a:xfrm>
            <a:off x="0" y="228600"/>
            <a:ext cx="3124200" cy="637337"/>
          </a:xfrm>
          <a:prstGeom prst="rect">
            <a:avLst/>
          </a:prstGeom>
          <a:noFill/>
          <a:ln w="9525">
            <a:noFill/>
            <a:miter lim="800000"/>
            <a:headEnd/>
            <a:tailEnd/>
          </a:ln>
        </p:spPr>
      </p:pic>
    </p:spTree>
    <p:extLst>
      <p:ext uri="{BB962C8B-B14F-4D97-AF65-F5344CB8AC3E}">
        <p14:creationId xmlns:p14="http://schemas.microsoft.com/office/powerpoint/2010/main" val="91674633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228600"/>
            <a:ext cx="5715000" cy="990600"/>
          </a:xfrm>
        </p:spPr>
        <p:txBody>
          <a:bodyPr>
            <a:normAutofit fontScale="90000"/>
          </a:bodyPr>
          <a:lstStyle/>
          <a:p>
            <a:pPr lvl="0"/>
            <a:r>
              <a:rPr lang="en-US" dirty="0" smtClean="0">
                <a:solidFill>
                  <a:schemeClr val="accent4">
                    <a:lumMod val="50000"/>
                  </a:schemeClr>
                </a:solidFill>
                <a:latin typeface="Tahoma" pitchFamily="34" charset="0"/>
                <a:ea typeface="Calibri" pitchFamily="34" charset="0"/>
                <a:cs typeface="Tahoma" pitchFamily="34" charset="0"/>
              </a:rPr>
              <a:t/>
            </a:r>
            <a:br>
              <a:rPr lang="en-US" dirty="0" smtClean="0">
                <a:solidFill>
                  <a:schemeClr val="accent4">
                    <a:lumMod val="50000"/>
                  </a:schemeClr>
                </a:solidFill>
                <a:latin typeface="Tahoma" pitchFamily="34" charset="0"/>
                <a:ea typeface="Calibri" pitchFamily="34" charset="0"/>
                <a:cs typeface="Tahoma" pitchFamily="34" charset="0"/>
              </a:rPr>
            </a:br>
            <a:r>
              <a:rPr lang="en-US" dirty="0" smtClean="0">
                <a:solidFill>
                  <a:schemeClr val="accent4">
                    <a:lumMod val="50000"/>
                  </a:schemeClr>
                </a:solidFill>
                <a:latin typeface="Tahoma" pitchFamily="34" charset="0"/>
                <a:ea typeface="Calibri" pitchFamily="34" charset="0"/>
                <a:cs typeface="Tahoma" pitchFamily="34" charset="0"/>
              </a:rPr>
              <a:t>Summary</a:t>
            </a:r>
            <a:r>
              <a:rPr lang="en-US" dirty="0" smtClean="0">
                <a:solidFill>
                  <a:schemeClr val="accent4">
                    <a:lumMod val="50000"/>
                  </a:schemeClr>
                </a:solidFill>
                <a:latin typeface="Tahoma" pitchFamily="34" charset="0"/>
                <a:cs typeface="Tahoma" pitchFamily="34" charset="0"/>
              </a:rPr>
              <a:t/>
            </a:r>
            <a:br>
              <a:rPr lang="en-US" dirty="0" smtClean="0">
                <a:solidFill>
                  <a:schemeClr val="accent4">
                    <a:lumMod val="50000"/>
                  </a:schemeClr>
                </a:solidFill>
                <a:latin typeface="Tahoma" pitchFamily="34" charset="0"/>
                <a:cs typeface="Tahoma" pitchFamily="34" charset="0"/>
              </a:rPr>
            </a:br>
            <a:endParaRPr lang="en-US" dirty="0"/>
          </a:p>
        </p:txBody>
      </p:sp>
      <p:sp>
        <p:nvSpPr>
          <p:cNvPr id="3" name="Rectangle 2"/>
          <p:cNvSpPr/>
          <p:nvPr/>
        </p:nvSpPr>
        <p:spPr>
          <a:xfrm>
            <a:off x="0" y="1524000"/>
            <a:ext cx="9144000" cy="5334000"/>
          </a:xfrm>
          <a:prstGeom prst="rect">
            <a:avLst/>
          </a:prstGeom>
          <a:blipFill>
            <a:blip r:embed="rId3" cstate="print"/>
            <a:tile tx="0" ty="0" sx="100000" sy="100000" flip="none" algn="tl"/>
          </a:blipFill>
        </p:spPr>
        <p:txBody>
          <a:bodyPr wrap="square" anchor="t">
            <a:noAutofit/>
          </a:bodyPr>
          <a:lstStyle/>
          <a:p>
            <a:pPr lvl="0" eaLnBrk="0" fontAlgn="base" hangingPunct="0">
              <a:spcBef>
                <a:spcPct val="0"/>
              </a:spcBef>
              <a:spcAft>
                <a:spcPct val="0"/>
              </a:spcAft>
              <a:buClr>
                <a:schemeClr val="accent1">
                  <a:lumMod val="50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t>
            </a:r>
            <a:endParaRPr lang="en-US" sz="2800" dirty="0" smtClean="0">
              <a:solidFill>
                <a:schemeClr val="accent4">
                  <a:lumMod val="50000"/>
                </a:schemeClr>
              </a:solidFill>
              <a:latin typeface="Tahoma"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28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2800" dirty="0">
                <a:solidFill>
                  <a:schemeClr val="accent4">
                    <a:lumMod val="50000"/>
                  </a:schemeClr>
                </a:solidFill>
                <a:latin typeface="Tahoma" pitchFamily="34" charset="0"/>
                <a:ea typeface="Calibri" pitchFamily="34" charset="0"/>
                <a:cs typeface="Tahoma" pitchFamily="34" charset="0"/>
              </a:rPr>
              <a:t> </a:t>
            </a:r>
            <a:r>
              <a:rPr lang="en-US" sz="2800" dirty="0" smtClean="0">
                <a:solidFill>
                  <a:schemeClr val="accent4">
                    <a:lumMod val="50000"/>
                  </a:schemeClr>
                </a:solidFill>
                <a:latin typeface="Tahoma" pitchFamily="34" charset="0"/>
                <a:ea typeface="Calibri" pitchFamily="34" charset="0"/>
                <a:cs typeface="Tahoma" pitchFamily="34" charset="0"/>
              </a:rPr>
              <a:t>Simple design, rapid development, high-performance</a:t>
            </a: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2800" dirty="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Version tracking for errors/mistakes</a:t>
            </a: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2800" dirty="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Vertically-stacked data for extensibility</a:t>
            </a:r>
            <a:r>
              <a:rPr lang="en-US" sz="2800" smtClean="0">
                <a:solidFill>
                  <a:schemeClr val="accent4">
                    <a:lumMod val="50000"/>
                  </a:schemeClr>
                </a:solidFill>
                <a:latin typeface="Tahoma" pitchFamily="34" charset="0"/>
                <a:ea typeface="Calibri" pitchFamily="34" charset="0"/>
                <a:cs typeface="Tahoma" pitchFamily="34" charset="0"/>
              </a:rPr>
              <a:t/>
            </a:r>
            <a:br>
              <a:rPr lang="en-US" sz="2800" smtClean="0">
                <a:solidFill>
                  <a:schemeClr val="accent4">
                    <a:lumMod val="50000"/>
                  </a:schemeClr>
                </a:solidFill>
                <a:latin typeface="Tahoma" pitchFamily="34" charset="0"/>
                <a:ea typeface="Calibri" pitchFamily="34" charset="0"/>
                <a:cs typeface="Tahoma" pitchFamily="34" charset="0"/>
              </a:rPr>
            </a:br>
            <a:endParaRPr lang="en-US" sz="2800" dirty="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a:t>
            </a:r>
            <a:r>
              <a:rPr lang="en-US" sz="2800" dirty="0" err="1" smtClean="0">
                <a:solidFill>
                  <a:schemeClr val="accent4">
                    <a:lumMod val="50000"/>
                  </a:schemeClr>
                </a:solidFill>
                <a:latin typeface="Tahoma" pitchFamily="34" charset="0"/>
                <a:ea typeface="Calibri" pitchFamily="34" charset="0"/>
                <a:cs typeface="Tahoma" pitchFamily="34" charset="0"/>
              </a:rPr>
              <a:t>Hotfolders</a:t>
            </a:r>
            <a:r>
              <a:rPr lang="en-US" sz="2800" dirty="0" smtClean="0">
                <a:solidFill>
                  <a:schemeClr val="accent4">
                    <a:lumMod val="50000"/>
                  </a:schemeClr>
                </a:solidFill>
                <a:latin typeface="Tahoma" pitchFamily="34" charset="0"/>
                <a:ea typeface="Calibri" pitchFamily="34" charset="0"/>
                <a:cs typeface="Tahoma" pitchFamily="34" charset="0"/>
              </a:rPr>
              <a:t> make bulk operations possible.</a:t>
            </a:r>
            <a:endParaRPr lang="en-US" sz="2800" dirty="0">
              <a:solidFill>
                <a:schemeClr val="accent4">
                  <a:lumMod val="50000"/>
                </a:schemeClr>
              </a:solidFill>
              <a:latin typeface="Tahoma" pitchFamily="34" charset="0"/>
              <a:ea typeface="Calibri" pitchFamily="34" charset="0"/>
              <a:cs typeface="Tahoma" pitchFamily="34" charset="0"/>
            </a:endParaRPr>
          </a:p>
        </p:txBody>
      </p:sp>
      <p:pic>
        <p:nvPicPr>
          <p:cNvPr id="4" name="Picture 3"/>
          <p:cNvPicPr>
            <a:picLocks noChangeAspect="1" noChangeArrowheads="1"/>
          </p:cNvPicPr>
          <p:nvPr/>
        </p:nvPicPr>
        <p:blipFill>
          <a:blip r:embed="rId4" cstate="print"/>
          <a:srcRect/>
          <a:stretch>
            <a:fillRect/>
          </a:stretch>
        </p:blipFill>
        <p:spPr bwMode="auto">
          <a:xfrm>
            <a:off x="0" y="228600"/>
            <a:ext cx="3124200" cy="637337"/>
          </a:xfrm>
          <a:prstGeom prst="rect">
            <a:avLst/>
          </a:prstGeom>
          <a:noFill/>
          <a:ln w="9525">
            <a:noFill/>
            <a:miter lim="800000"/>
            <a:headEnd/>
            <a:tailEnd/>
          </a:ln>
        </p:spPr>
      </p:pic>
    </p:spTree>
    <p:extLst>
      <p:ext uri="{BB962C8B-B14F-4D97-AF65-F5344CB8AC3E}">
        <p14:creationId xmlns:p14="http://schemas.microsoft.com/office/powerpoint/2010/main" val="204624162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
            <a:ext cx="5867400" cy="990600"/>
          </a:xfrm>
        </p:spPr>
        <p:txBody>
          <a:bodyPr>
            <a:normAutofit fontScale="90000"/>
          </a:bodyPr>
          <a:lstStyle/>
          <a:p>
            <a:pPr lvl="0" algn="r"/>
            <a:r>
              <a:rPr lang="en-US" dirty="0" smtClean="0">
                <a:solidFill>
                  <a:schemeClr val="accent4">
                    <a:lumMod val="50000"/>
                  </a:schemeClr>
                </a:solidFill>
                <a:latin typeface="Tahoma" pitchFamily="34" charset="0"/>
                <a:ea typeface="Calibri" pitchFamily="34" charset="0"/>
                <a:cs typeface="Tahoma" pitchFamily="34" charset="0"/>
              </a:rPr>
              <a:t/>
            </a:r>
            <a:br>
              <a:rPr lang="en-US" dirty="0" smtClean="0">
                <a:solidFill>
                  <a:schemeClr val="accent4">
                    <a:lumMod val="50000"/>
                  </a:schemeClr>
                </a:solidFill>
                <a:latin typeface="Tahoma" pitchFamily="34" charset="0"/>
                <a:ea typeface="Calibri" pitchFamily="34" charset="0"/>
                <a:cs typeface="Tahoma" pitchFamily="34" charset="0"/>
              </a:rPr>
            </a:br>
            <a:r>
              <a:rPr lang="en-US" dirty="0" smtClean="0">
                <a:solidFill>
                  <a:schemeClr val="accent4">
                    <a:lumMod val="50000"/>
                  </a:schemeClr>
                </a:solidFill>
                <a:latin typeface="Tahoma" pitchFamily="34" charset="0"/>
                <a:ea typeface="Calibri" pitchFamily="34" charset="0"/>
                <a:cs typeface="Tahoma" pitchFamily="34" charset="0"/>
              </a:rPr>
              <a:t>Why Build?</a:t>
            </a:r>
            <a:r>
              <a:rPr lang="en-US" dirty="0" smtClean="0">
                <a:solidFill>
                  <a:schemeClr val="accent4">
                    <a:lumMod val="50000"/>
                  </a:schemeClr>
                </a:solidFill>
                <a:latin typeface="Tahoma" pitchFamily="34" charset="0"/>
                <a:cs typeface="Tahoma" pitchFamily="34" charset="0"/>
              </a:rPr>
              <a:t/>
            </a:r>
            <a:br>
              <a:rPr lang="en-US" dirty="0" smtClean="0">
                <a:solidFill>
                  <a:schemeClr val="accent4">
                    <a:lumMod val="50000"/>
                  </a:schemeClr>
                </a:solidFill>
                <a:latin typeface="Tahoma" pitchFamily="34" charset="0"/>
                <a:cs typeface="Tahoma" pitchFamily="34" charset="0"/>
              </a:rPr>
            </a:br>
            <a:endParaRPr lang="en-US" dirty="0"/>
          </a:p>
        </p:txBody>
      </p:sp>
      <p:sp>
        <p:nvSpPr>
          <p:cNvPr id="3" name="Rectangle 2"/>
          <p:cNvSpPr/>
          <p:nvPr/>
        </p:nvSpPr>
        <p:spPr>
          <a:xfrm>
            <a:off x="0" y="1524000"/>
            <a:ext cx="9144000" cy="5334000"/>
          </a:xfrm>
          <a:prstGeom prst="rect">
            <a:avLst/>
          </a:prstGeom>
          <a:blipFill>
            <a:blip r:embed="rId3" cstate="screen"/>
            <a:tile tx="0" ty="0" sx="100000" sy="100000" flip="none" algn="tl"/>
          </a:blipFill>
        </p:spPr>
        <p:txBody>
          <a:bodyPr wrap="square" anchor="t">
            <a:noAutofit/>
          </a:bodyPr>
          <a:lstStyle/>
          <a:p>
            <a:pPr lvl="0" eaLnBrk="0" fontAlgn="base" hangingPunct="0">
              <a:spcBef>
                <a:spcPct val="0"/>
              </a:spcBef>
              <a:spcAft>
                <a:spcPct val="0"/>
              </a:spcAft>
              <a:buClr>
                <a:schemeClr val="accent1">
                  <a:lumMod val="50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t>
            </a: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Products Reviewed:</a:t>
            </a:r>
          </a:p>
          <a:p>
            <a:pPr marL="731520" lvl="1"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CONTENTdm</a:t>
            </a:r>
          </a:p>
          <a:p>
            <a:pPr marL="731520" lvl="1"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Extensis Portfolio</a:t>
            </a:r>
          </a:p>
          <a:p>
            <a:pPr marL="731520" lvl="1"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Luna </a:t>
            </a:r>
          </a:p>
          <a:p>
            <a:pPr marL="731520" lvl="1"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eXtensible Catalog</a:t>
            </a:r>
          </a:p>
          <a:p>
            <a:pPr marL="731520" lvl="1"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Microsoft SharePoint</a:t>
            </a:r>
          </a:p>
          <a:p>
            <a:pPr marL="731520" lvl="1"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Fedora/DSpace</a:t>
            </a:r>
          </a:p>
          <a:p>
            <a:pPr marL="731520" lvl="1"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many more</a:t>
            </a: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2800" dirty="0" smtClean="0">
              <a:solidFill>
                <a:schemeClr val="accent4">
                  <a:lumMod val="50000"/>
                </a:schemeClr>
              </a:solidFill>
              <a:latin typeface="Tahoma" pitchFamily="34" charset="0"/>
              <a:ea typeface="Calibri" pitchFamily="34" charset="0"/>
              <a:cs typeface="Tahoma" pitchFamily="34" charset="0"/>
            </a:endParaRPr>
          </a:p>
        </p:txBody>
      </p:sp>
      <p:pic>
        <p:nvPicPr>
          <p:cNvPr id="4" name="Picture 3"/>
          <p:cNvPicPr>
            <a:picLocks noChangeAspect="1" noChangeArrowheads="1"/>
          </p:cNvPicPr>
          <p:nvPr/>
        </p:nvPicPr>
        <p:blipFill>
          <a:blip r:embed="rId4" cstate="screen"/>
          <a:srcRect/>
          <a:stretch>
            <a:fillRect/>
          </a:stretch>
        </p:blipFill>
        <p:spPr bwMode="auto">
          <a:xfrm>
            <a:off x="0" y="228600"/>
            <a:ext cx="3124200" cy="6373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286000"/>
            <a:ext cx="8382000" cy="1828800"/>
          </a:xfrm>
        </p:spPr>
        <p:txBody>
          <a:bodyPr>
            <a:noAutofit/>
          </a:bodyPr>
          <a:lstStyle/>
          <a:p>
            <a:r>
              <a:rPr lang="en-US" sz="5400" dirty="0" smtClean="0"/>
              <a:t>Next Steps For LadyBird</a:t>
            </a:r>
            <a:br>
              <a:rPr lang="en-US" sz="5400" dirty="0" smtClean="0"/>
            </a:br>
            <a:endParaRPr lang="en-US" sz="5400" dirty="0"/>
          </a:p>
        </p:txBody>
      </p:sp>
      <p:pic>
        <p:nvPicPr>
          <p:cNvPr id="3" name="Picture 2"/>
          <p:cNvPicPr>
            <a:picLocks noChangeAspect="1" noChangeArrowheads="1"/>
          </p:cNvPicPr>
          <p:nvPr/>
        </p:nvPicPr>
        <p:blipFill>
          <a:blip r:embed="rId2" cstate="print"/>
          <a:srcRect/>
          <a:stretch>
            <a:fillRect/>
          </a:stretch>
        </p:blipFill>
        <p:spPr bwMode="auto">
          <a:xfrm>
            <a:off x="0" y="228600"/>
            <a:ext cx="3124200" cy="6373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228600"/>
            <a:ext cx="5715000" cy="990600"/>
          </a:xfrm>
        </p:spPr>
        <p:txBody>
          <a:bodyPr>
            <a:normAutofit fontScale="90000"/>
          </a:bodyPr>
          <a:lstStyle/>
          <a:p>
            <a:pPr lvl="0" algn="r"/>
            <a:r>
              <a:rPr lang="en-US" dirty="0" smtClean="0">
                <a:solidFill>
                  <a:schemeClr val="accent4">
                    <a:lumMod val="50000"/>
                  </a:schemeClr>
                </a:solidFill>
                <a:latin typeface="Tahoma" pitchFamily="34" charset="0"/>
                <a:ea typeface="Calibri" pitchFamily="34" charset="0"/>
                <a:cs typeface="Tahoma" pitchFamily="34" charset="0"/>
              </a:rPr>
              <a:t/>
            </a:r>
            <a:br>
              <a:rPr lang="en-US" dirty="0" smtClean="0">
                <a:solidFill>
                  <a:schemeClr val="accent4">
                    <a:lumMod val="50000"/>
                  </a:schemeClr>
                </a:solidFill>
                <a:latin typeface="Tahoma" pitchFamily="34" charset="0"/>
                <a:ea typeface="Calibri" pitchFamily="34" charset="0"/>
                <a:cs typeface="Tahoma" pitchFamily="34" charset="0"/>
              </a:rPr>
            </a:br>
            <a:r>
              <a:rPr lang="en-US" dirty="0" smtClean="0">
                <a:solidFill>
                  <a:schemeClr val="accent4">
                    <a:lumMod val="50000"/>
                  </a:schemeClr>
                </a:solidFill>
                <a:latin typeface="Tahoma" pitchFamily="34" charset="0"/>
                <a:ea typeface="Calibri" pitchFamily="34" charset="0"/>
                <a:cs typeface="Tahoma" pitchFamily="34" charset="0"/>
              </a:rPr>
              <a:t>Ecosystem</a:t>
            </a:r>
            <a:br>
              <a:rPr lang="en-US" dirty="0" smtClean="0">
                <a:solidFill>
                  <a:schemeClr val="accent4">
                    <a:lumMod val="50000"/>
                  </a:schemeClr>
                </a:solidFill>
                <a:latin typeface="Tahoma" pitchFamily="34" charset="0"/>
                <a:ea typeface="Calibri" pitchFamily="34" charset="0"/>
                <a:cs typeface="Tahoma" pitchFamily="34" charset="0"/>
              </a:rPr>
            </a:br>
            <a:endParaRPr lang="en-US" dirty="0"/>
          </a:p>
        </p:txBody>
      </p:sp>
      <p:sp>
        <p:nvSpPr>
          <p:cNvPr id="3" name="Rectangle 2"/>
          <p:cNvSpPr/>
          <p:nvPr/>
        </p:nvSpPr>
        <p:spPr>
          <a:xfrm>
            <a:off x="0" y="1524000"/>
            <a:ext cx="9144000" cy="5334000"/>
          </a:xfrm>
          <a:prstGeom prst="rect">
            <a:avLst/>
          </a:prstGeom>
          <a:blipFill>
            <a:blip r:embed="rId2" cstate="print"/>
            <a:tile tx="0" ty="0" sx="100000" sy="100000" flip="none" algn="tl"/>
          </a:blipFill>
        </p:spPr>
        <p:txBody>
          <a:bodyPr wrap="square" anchor="t">
            <a:noAutofit/>
          </a:bodyPr>
          <a:lstStyle/>
          <a:p>
            <a:pPr lvl="0" eaLnBrk="0" fontAlgn="base" hangingPunct="0">
              <a:spcBef>
                <a:spcPct val="0"/>
              </a:spcBef>
              <a:spcAft>
                <a:spcPct val="0"/>
              </a:spcAft>
              <a:buClr>
                <a:schemeClr val="accent1">
                  <a:lumMod val="50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t>
            </a:r>
            <a:endParaRPr lang="en-US" sz="2800" b="1"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pPr>
            <a:endParaRPr lang="en-US" sz="2800" dirty="0" smtClean="0">
              <a:solidFill>
                <a:schemeClr val="accent4">
                  <a:lumMod val="50000"/>
                </a:schemeClr>
              </a:solidFill>
              <a:latin typeface="Tahoma" pitchFamily="34" charset="0"/>
              <a:ea typeface="Calibri" pitchFamily="34" charset="0"/>
              <a:cs typeface="Tahoma" pitchFamily="34" charset="0"/>
            </a:endParaRPr>
          </a:p>
        </p:txBody>
      </p:sp>
      <p:pic>
        <p:nvPicPr>
          <p:cNvPr id="4" name="Picture 3"/>
          <p:cNvPicPr>
            <a:picLocks noChangeAspect="1" noChangeArrowheads="1"/>
          </p:cNvPicPr>
          <p:nvPr/>
        </p:nvPicPr>
        <p:blipFill>
          <a:blip r:embed="rId3" cstate="print"/>
          <a:srcRect/>
          <a:stretch>
            <a:fillRect/>
          </a:stretch>
        </p:blipFill>
        <p:spPr bwMode="auto">
          <a:xfrm>
            <a:off x="0" y="228600"/>
            <a:ext cx="3124200" cy="637337"/>
          </a:xfrm>
          <a:prstGeom prst="rect">
            <a:avLst/>
          </a:prstGeom>
          <a:noFill/>
          <a:ln w="9525">
            <a:noFill/>
            <a:miter lim="800000"/>
            <a:headEnd/>
            <a:tailEnd/>
          </a:ln>
        </p:spPr>
      </p:pic>
      <p:pic>
        <p:nvPicPr>
          <p:cNvPr id="5" name="Picture 4" descr="LB draft Ecology Image.PNG"/>
          <p:cNvPicPr>
            <a:picLocks noChangeAspect="1"/>
          </p:cNvPicPr>
          <p:nvPr/>
        </p:nvPicPr>
        <p:blipFill>
          <a:blip r:embed="rId4" cstate="print"/>
          <a:stretch>
            <a:fillRect/>
          </a:stretch>
        </p:blipFill>
        <p:spPr>
          <a:xfrm>
            <a:off x="331864" y="1524000"/>
            <a:ext cx="8480271" cy="516359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
            <a:ext cx="5867400" cy="990600"/>
          </a:xfrm>
        </p:spPr>
        <p:txBody>
          <a:bodyPr>
            <a:normAutofit fontScale="90000"/>
          </a:bodyPr>
          <a:lstStyle/>
          <a:p>
            <a:pPr lvl="0" algn="r"/>
            <a:r>
              <a:rPr lang="en-US" dirty="0" smtClean="0">
                <a:solidFill>
                  <a:schemeClr val="accent4">
                    <a:lumMod val="50000"/>
                  </a:schemeClr>
                </a:solidFill>
                <a:latin typeface="Tahoma" pitchFamily="34" charset="0"/>
                <a:ea typeface="Calibri" pitchFamily="34" charset="0"/>
                <a:cs typeface="Tahoma" pitchFamily="34" charset="0"/>
              </a:rPr>
              <a:t/>
            </a:r>
            <a:br>
              <a:rPr lang="en-US" dirty="0" smtClean="0">
                <a:solidFill>
                  <a:schemeClr val="accent4">
                    <a:lumMod val="50000"/>
                  </a:schemeClr>
                </a:solidFill>
                <a:latin typeface="Tahoma" pitchFamily="34" charset="0"/>
                <a:ea typeface="Calibri" pitchFamily="34" charset="0"/>
                <a:cs typeface="Tahoma" pitchFamily="34" charset="0"/>
              </a:rPr>
            </a:br>
            <a:r>
              <a:rPr lang="en-US" dirty="0" smtClean="0">
                <a:solidFill>
                  <a:schemeClr val="accent4">
                    <a:lumMod val="50000"/>
                  </a:schemeClr>
                </a:solidFill>
                <a:latin typeface="Tahoma" pitchFamily="34" charset="0"/>
                <a:ea typeface="Calibri" pitchFamily="34" charset="0"/>
                <a:cs typeface="Tahoma" pitchFamily="34" charset="0"/>
              </a:rPr>
              <a:t>General Timeline</a:t>
            </a:r>
            <a:r>
              <a:rPr lang="en-US" dirty="0" smtClean="0">
                <a:solidFill>
                  <a:schemeClr val="accent4">
                    <a:lumMod val="50000"/>
                  </a:schemeClr>
                </a:solidFill>
                <a:latin typeface="Tahoma" pitchFamily="34" charset="0"/>
                <a:cs typeface="Tahoma" pitchFamily="34" charset="0"/>
              </a:rPr>
              <a:t/>
            </a:r>
            <a:br>
              <a:rPr lang="en-US" dirty="0" smtClean="0">
                <a:solidFill>
                  <a:schemeClr val="accent4">
                    <a:lumMod val="50000"/>
                  </a:schemeClr>
                </a:solidFill>
                <a:latin typeface="Tahoma" pitchFamily="34" charset="0"/>
                <a:cs typeface="Tahoma" pitchFamily="34" charset="0"/>
              </a:rPr>
            </a:br>
            <a:endParaRPr lang="en-US" dirty="0"/>
          </a:p>
        </p:txBody>
      </p:sp>
      <p:sp>
        <p:nvSpPr>
          <p:cNvPr id="3" name="Rectangle 2"/>
          <p:cNvSpPr/>
          <p:nvPr/>
        </p:nvSpPr>
        <p:spPr>
          <a:xfrm>
            <a:off x="0" y="1524000"/>
            <a:ext cx="9144000" cy="5334000"/>
          </a:xfrm>
          <a:prstGeom prst="rect">
            <a:avLst/>
          </a:prstGeom>
          <a:blipFill>
            <a:blip r:embed="rId3" cstate="screen"/>
            <a:tile tx="0" ty="0" sx="100000" sy="100000" flip="none" algn="tl"/>
          </a:blipFill>
        </p:spPr>
        <p:txBody>
          <a:bodyPr wrap="square" anchor="t">
            <a:noAutofit/>
          </a:bodyPr>
          <a:lstStyle/>
          <a:p>
            <a:pPr lvl="0" eaLnBrk="0" fontAlgn="base" hangingPunct="0">
              <a:spcBef>
                <a:spcPct val="0"/>
              </a:spcBef>
              <a:spcAft>
                <a:spcPct val="0"/>
              </a:spcAft>
              <a:buClr>
                <a:schemeClr val="accent1">
                  <a:lumMod val="50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t>
            </a: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Version 0.6 – Summer 2012</a:t>
            </a:r>
          </a:p>
          <a:p>
            <a:pPr marL="731520" lvl="1" eaLnBrk="0" fontAlgn="base" hangingPunct="0">
              <a:spcBef>
                <a:spcPct val="0"/>
              </a:spcBef>
              <a:spcAft>
                <a:spcPct val="0"/>
              </a:spcAft>
              <a:buClr>
                <a:schemeClr val="accent2">
                  <a:lumMod val="75000"/>
                </a:schemeClr>
              </a:buClr>
              <a:buSzPct val="80000"/>
              <a:buFont typeface="Arial" pitchFamily="34" charset="0"/>
              <a:buChar char="•"/>
            </a:pPr>
            <a:r>
              <a:rPr lang="en-US" sz="2800" dirty="0" smtClean="0">
                <a:solidFill>
                  <a:schemeClr val="accent4">
                    <a:lumMod val="50000"/>
                  </a:schemeClr>
                </a:solidFill>
                <a:latin typeface="Tahoma" pitchFamily="34" charset="0"/>
                <a:ea typeface="Calibri" pitchFamily="34" charset="0"/>
                <a:cs typeface="Tahoma" pitchFamily="34" charset="0"/>
              </a:rPr>
              <a:t> Enhance: Publishing, importing, complex objects</a:t>
            </a: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28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Version 0.8 – Fall 2012</a:t>
            </a:r>
          </a:p>
          <a:p>
            <a:pPr marL="731520" lvl="1" eaLnBrk="0" fontAlgn="base" hangingPunct="0">
              <a:spcBef>
                <a:spcPct val="0"/>
              </a:spcBef>
              <a:spcAft>
                <a:spcPct val="0"/>
              </a:spcAft>
              <a:buClr>
                <a:schemeClr val="accent2">
                  <a:lumMod val="75000"/>
                </a:schemeClr>
              </a:buClr>
              <a:buSzPct val="80000"/>
              <a:buFont typeface="Arial" pitchFamily="34" charset="0"/>
              <a:buChar char="•"/>
            </a:pPr>
            <a:r>
              <a:rPr lang="en-US" sz="2800" dirty="0" smtClean="0">
                <a:solidFill>
                  <a:schemeClr val="accent4">
                    <a:lumMod val="50000"/>
                  </a:schemeClr>
                </a:solidFill>
                <a:latin typeface="Tahoma" pitchFamily="34" charset="0"/>
                <a:ea typeface="Calibri" pitchFamily="34" charset="0"/>
                <a:cs typeface="Tahoma" pitchFamily="34" charset="0"/>
              </a:rPr>
              <a:t> Build: User managed workflow systems</a:t>
            </a: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28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2800" dirty="0" smtClean="0">
                <a:solidFill>
                  <a:schemeClr val="accent4">
                    <a:lumMod val="50000"/>
                  </a:schemeClr>
                </a:solidFill>
                <a:latin typeface="Tahoma" pitchFamily="34" charset="0"/>
                <a:ea typeface="Calibri" pitchFamily="34" charset="0"/>
                <a:cs typeface="Tahoma" pitchFamily="34" charset="0"/>
              </a:rPr>
              <a:t> Version 1.0 – January 2013</a:t>
            </a:r>
          </a:p>
          <a:p>
            <a:pPr marL="731520" lvl="1" eaLnBrk="0" fontAlgn="base" hangingPunct="0">
              <a:spcBef>
                <a:spcPct val="0"/>
              </a:spcBef>
              <a:spcAft>
                <a:spcPct val="0"/>
              </a:spcAft>
              <a:buClr>
                <a:schemeClr val="accent2">
                  <a:lumMod val="75000"/>
                </a:schemeClr>
              </a:buClr>
              <a:buSzPct val="80000"/>
              <a:buFont typeface="Arial" pitchFamily="34" charset="0"/>
              <a:buChar char="•"/>
            </a:pPr>
            <a:r>
              <a:rPr lang="en-US" sz="2800" dirty="0" smtClean="0">
                <a:solidFill>
                  <a:schemeClr val="accent4">
                    <a:lumMod val="50000"/>
                  </a:schemeClr>
                </a:solidFill>
                <a:latin typeface="Tahoma" pitchFamily="34" charset="0"/>
                <a:ea typeface="Calibri" pitchFamily="34" charset="0"/>
                <a:cs typeface="Tahoma" pitchFamily="34" charset="0"/>
              </a:rPr>
              <a:t> Enhance: backend system/application upgrades</a:t>
            </a:r>
          </a:p>
          <a:p>
            <a:pPr marL="731520" lvl="1" eaLnBrk="0" fontAlgn="base" hangingPunct="0">
              <a:spcBef>
                <a:spcPct val="0"/>
              </a:spcBef>
              <a:spcAft>
                <a:spcPct val="0"/>
              </a:spcAft>
              <a:buClr>
                <a:schemeClr val="accent2">
                  <a:lumMod val="75000"/>
                </a:schemeClr>
              </a:buClr>
              <a:buSzPct val="80000"/>
              <a:buFont typeface="Arial" pitchFamily="34" charset="0"/>
              <a:buChar char="•"/>
            </a:pPr>
            <a:r>
              <a:rPr lang="en-US" sz="2800" dirty="0" smtClean="0">
                <a:solidFill>
                  <a:schemeClr val="accent4">
                    <a:lumMod val="50000"/>
                  </a:schemeClr>
                </a:solidFill>
                <a:latin typeface="Tahoma" pitchFamily="34" charset="0"/>
                <a:ea typeface="Calibri" pitchFamily="34" charset="0"/>
                <a:cs typeface="Tahoma" pitchFamily="34" charset="0"/>
              </a:rPr>
              <a:t> Start: planning for open source</a:t>
            </a: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2800" dirty="0" smtClean="0">
              <a:solidFill>
                <a:schemeClr val="accent4">
                  <a:lumMod val="50000"/>
                </a:schemeClr>
              </a:solidFill>
              <a:latin typeface="Tahoma" pitchFamily="34" charset="0"/>
              <a:ea typeface="Calibri" pitchFamily="34" charset="0"/>
              <a:cs typeface="Tahoma" pitchFamily="34" charset="0"/>
            </a:endParaRPr>
          </a:p>
        </p:txBody>
      </p:sp>
      <p:pic>
        <p:nvPicPr>
          <p:cNvPr id="4" name="Picture 3"/>
          <p:cNvPicPr>
            <a:picLocks noChangeAspect="1" noChangeArrowheads="1"/>
          </p:cNvPicPr>
          <p:nvPr/>
        </p:nvPicPr>
        <p:blipFill>
          <a:blip r:embed="rId4" cstate="screen"/>
          <a:srcRect/>
          <a:stretch>
            <a:fillRect/>
          </a:stretch>
        </p:blipFill>
        <p:spPr bwMode="auto">
          <a:xfrm>
            <a:off x="0" y="228600"/>
            <a:ext cx="3124200" cy="6373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228600"/>
            <a:ext cx="5257800" cy="990600"/>
          </a:xfrm>
        </p:spPr>
        <p:txBody>
          <a:bodyPr>
            <a:normAutofit/>
          </a:bodyPr>
          <a:lstStyle/>
          <a:p>
            <a:pPr lvl="0" algn="r"/>
            <a:r>
              <a:rPr lang="en-US" dirty="0" smtClean="0">
                <a:solidFill>
                  <a:schemeClr val="accent4">
                    <a:lumMod val="50000"/>
                  </a:schemeClr>
                </a:solidFill>
                <a:latin typeface="Tahoma" pitchFamily="34" charset="0"/>
                <a:cs typeface="Tahoma" pitchFamily="34" charset="0"/>
              </a:rPr>
              <a:t>Hello, my name is</a:t>
            </a:r>
            <a:endParaRPr lang="en-US" dirty="0"/>
          </a:p>
        </p:txBody>
      </p:sp>
      <p:sp>
        <p:nvSpPr>
          <p:cNvPr id="3" name="Rectangle 2"/>
          <p:cNvSpPr/>
          <p:nvPr/>
        </p:nvSpPr>
        <p:spPr>
          <a:xfrm>
            <a:off x="0" y="1524000"/>
            <a:ext cx="9144000" cy="5334000"/>
          </a:xfrm>
          <a:prstGeom prst="rect">
            <a:avLst/>
          </a:prstGeom>
          <a:blipFill>
            <a:blip r:embed="rId3" cstate="screen"/>
            <a:tile tx="0" ty="0" sx="100000" sy="100000" flip="none" algn="tl"/>
          </a:blipFill>
        </p:spPr>
        <p:txBody>
          <a:bodyPr wrap="square" anchor="t">
            <a:noAutofit/>
          </a:bodyPr>
          <a:lstStyle/>
          <a:p>
            <a:pPr lvl="0" eaLnBrk="0" fontAlgn="base" hangingPunct="0">
              <a:spcBef>
                <a:spcPct val="0"/>
              </a:spcBef>
              <a:spcAft>
                <a:spcPct val="0"/>
              </a:spcAft>
              <a:buClr>
                <a:schemeClr val="accent1">
                  <a:lumMod val="50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t>
            </a:r>
            <a:endParaRPr lang="en-US" sz="2800" b="1" dirty="0" smtClean="0">
              <a:solidFill>
                <a:schemeClr val="accent4">
                  <a:lumMod val="50000"/>
                </a:schemeClr>
              </a:solidFill>
              <a:latin typeface="Tahoma" pitchFamily="34" charset="0"/>
              <a:ea typeface="Calibri" pitchFamily="34" charset="0"/>
              <a:cs typeface="Tahoma" pitchFamily="34" charset="0"/>
            </a:endParaRPr>
          </a:p>
          <a:p>
            <a:pPr marL="274320" lvl="0" algn="ctr" eaLnBrk="0" fontAlgn="base" hangingPunct="0">
              <a:spcBef>
                <a:spcPct val="0"/>
              </a:spcBef>
              <a:spcAft>
                <a:spcPct val="0"/>
              </a:spcAft>
              <a:buClr>
                <a:schemeClr val="accent2">
                  <a:lumMod val="75000"/>
                </a:schemeClr>
              </a:buClr>
              <a:buSzPct val="80000"/>
            </a:pPr>
            <a:r>
              <a:rPr lang="en-US" sz="6600" dirty="0" smtClean="0">
                <a:solidFill>
                  <a:schemeClr val="accent4">
                    <a:lumMod val="50000"/>
                  </a:schemeClr>
                </a:solidFill>
                <a:latin typeface="Tahoma" pitchFamily="34" charset="0"/>
                <a:cs typeface="Tahoma" pitchFamily="34" charset="0"/>
              </a:rPr>
              <a:t>Lady Bird</a:t>
            </a:r>
          </a:p>
          <a:p>
            <a:pPr marL="274320" lvl="0" algn="ctr" eaLnBrk="0" fontAlgn="base" hangingPunct="0">
              <a:spcBef>
                <a:spcPct val="0"/>
              </a:spcBef>
              <a:spcAft>
                <a:spcPct val="0"/>
              </a:spcAft>
              <a:buClr>
                <a:schemeClr val="accent2">
                  <a:lumMod val="75000"/>
                </a:schemeClr>
              </a:buClr>
              <a:buSzPct val="80000"/>
            </a:pPr>
            <a:endParaRPr lang="en-US" sz="6600" dirty="0" smtClean="0">
              <a:solidFill>
                <a:schemeClr val="accent4">
                  <a:lumMod val="50000"/>
                </a:schemeClr>
              </a:solidFill>
              <a:latin typeface="Tahoma"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pPr>
            <a:r>
              <a:rPr lang="en-US" sz="4000" dirty="0" smtClean="0">
                <a:solidFill>
                  <a:schemeClr val="accent4">
                    <a:lumMod val="50000"/>
                  </a:schemeClr>
                </a:solidFill>
                <a:latin typeface="Tahoma" pitchFamily="34" charset="0"/>
                <a:cs typeface="Tahoma" pitchFamily="34" charset="0"/>
              </a:rPr>
              <a:t>A Jazz Song</a:t>
            </a:r>
          </a:p>
          <a:p>
            <a:pPr marL="274320" lvl="0" eaLnBrk="0" fontAlgn="base" hangingPunct="0">
              <a:spcBef>
                <a:spcPct val="0"/>
              </a:spcBef>
              <a:spcAft>
                <a:spcPct val="0"/>
              </a:spcAft>
              <a:buClr>
                <a:schemeClr val="accent2">
                  <a:lumMod val="75000"/>
                </a:schemeClr>
              </a:buClr>
              <a:buSzPct val="80000"/>
            </a:pPr>
            <a:r>
              <a:rPr lang="en-US" sz="4000" dirty="0" smtClean="0">
                <a:solidFill>
                  <a:schemeClr val="accent4">
                    <a:lumMod val="50000"/>
                  </a:schemeClr>
                </a:solidFill>
                <a:latin typeface="Tahoma" pitchFamily="34" charset="0"/>
                <a:cs typeface="Tahoma" pitchFamily="34" charset="0"/>
              </a:rPr>
              <a:t>Composed by Tadd </a:t>
            </a:r>
            <a:r>
              <a:rPr lang="en-US" sz="4000" dirty="0" err="1" smtClean="0">
                <a:solidFill>
                  <a:schemeClr val="accent4">
                    <a:lumMod val="50000"/>
                  </a:schemeClr>
                </a:solidFill>
                <a:latin typeface="Tahoma" pitchFamily="34" charset="0"/>
                <a:cs typeface="Tahoma" pitchFamily="34" charset="0"/>
              </a:rPr>
              <a:t>Dameron</a:t>
            </a:r>
            <a:r>
              <a:rPr lang="en-US" sz="4000" dirty="0" smtClean="0">
                <a:solidFill>
                  <a:schemeClr val="accent4">
                    <a:lumMod val="50000"/>
                  </a:schemeClr>
                </a:solidFill>
                <a:latin typeface="Tahoma" pitchFamily="34" charset="0"/>
                <a:cs typeface="Tahoma" pitchFamily="34" charset="0"/>
              </a:rPr>
              <a:t>, 1947</a:t>
            </a:r>
          </a:p>
        </p:txBody>
      </p:sp>
      <p:pic>
        <p:nvPicPr>
          <p:cNvPr id="4" name="Picture 3"/>
          <p:cNvPicPr>
            <a:picLocks noChangeAspect="1" noChangeArrowheads="1"/>
          </p:cNvPicPr>
          <p:nvPr/>
        </p:nvPicPr>
        <p:blipFill>
          <a:blip r:embed="rId4" cstate="screen"/>
          <a:srcRect/>
          <a:stretch>
            <a:fillRect/>
          </a:stretch>
        </p:blipFill>
        <p:spPr bwMode="auto">
          <a:xfrm>
            <a:off x="0" y="228600"/>
            <a:ext cx="3124200" cy="6373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
            <a:ext cx="5257800" cy="990600"/>
          </a:xfrm>
        </p:spPr>
        <p:txBody>
          <a:bodyPr>
            <a:normAutofit fontScale="90000"/>
          </a:bodyPr>
          <a:lstStyle/>
          <a:p>
            <a:pPr lvl="0" algn="r"/>
            <a:r>
              <a:rPr lang="en-US" dirty="0" smtClean="0">
                <a:solidFill>
                  <a:schemeClr val="accent4">
                    <a:lumMod val="50000"/>
                  </a:schemeClr>
                </a:solidFill>
                <a:latin typeface="Tahoma" pitchFamily="34" charset="0"/>
                <a:ea typeface="Calibri" pitchFamily="34" charset="0"/>
                <a:cs typeface="Tahoma" pitchFamily="34" charset="0"/>
              </a:rPr>
              <a:t/>
            </a:r>
            <a:br>
              <a:rPr lang="en-US" dirty="0" smtClean="0">
                <a:solidFill>
                  <a:schemeClr val="accent4">
                    <a:lumMod val="50000"/>
                  </a:schemeClr>
                </a:solidFill>
                <a:latin typeface="Tahoma" pitchFamily="34" charset="0"/>
                <a:ea typeface="Calibri" pitchFamily="34" charset="0"/>
                <a:cs typeface="Tahoma" pitchFamily="34" charset="0"/>
              </a:rPr>
            </a:br>
            <a:r>
              <a:rPr lang="en-US" dirty="0" smtClean="0">
                <a:solidFill>
                  <a:schemeClr val="accent4">
                    <a:lumMod val="50000"/>
                  </a:schemeClr>
                </a:solidFill>
                <a:latin typeface="Tahoma" pitchFamily="34" charset="0"/>
                <a:ea typeface="Calibri" pitchFamily="34" charset="0"/>
                <a:cs typeface="Tahoma" pitchFamily="34" charset="0"/>
              </a:rPr>
              <a:t>Questions ???</a:t>
            </a:r>
            <a:r>
              <a:rPr lang="en-US" dirty="0" smtClean="0">
                <a:solidFill>
                  <a:schemeClr val="accent4">
                    <a:lumMod val="50000"/>
                  </a:schemeClr>
                </a:solidFill>
                <a:latin typeface="Tahoma" pitchFamily="34" charset="0"/>
                <a:cs typeface="Tahoma" pitchFamily="34" charset="0"/>
              </a:rPr>
              <a:t/>
            </a:r>
            <a:br>
              <a:rPr lang="en-US" dirty="0" smtClean="0">
                <a:solidFill>
                  <a:schemeClr val="accent4">
                    <a:lumMod val="50000"/>
                  </a:schemeClr>
                </a:solidFill>
                <a:latin typeface="Tahoma" pitchFamily="34" charset="0"/>
                <a:cs typeface="Tahoma" pitchFamily="34" charset="0"/>
              </a:rPr>
            </a:br>
            <a:endParaRPr lang="en-US" dirty="0"/>
          </a:p>
        </p:txBody>
      </p:sp>
      <p:sp>
        <p:nvSpPr>
          <p:cNvPr id="3" name="Rectangle 2"/>
          <p:cNvSpPr/>
          <p:nvPr/>
        </p:nvSpPr>
        <p:spPr>
          <a:xfrm>
            <a:off x="0" y="1524000"/>
            <a:ext cx="9144000" cy="5334000"/>
          </a:xfrm>
          <a:prstGeom prst="rect">
            <a:avLst/>
          </a:prstGeom>
          <a:blipFill>
            <a:blip r:embed="rId3" cstate="screen"/>
            <a:tile tx="0" ty="0" sx="100000" sy="100000" flip="none" algn="tl"/>
          </a:blipFill>
        </p:spPr>
        <p:txBody>
          <a:bodyPr wrap="square" anchor="t">
            <a:noAutofit/>
          </a:bodyPr>
          <a:lstStyle/>
          <a:p>
            <a:pPr lvl="0" eaLnBrk="0" fontAlgn="base" hangingPunct="0">
              <a:spcBef>
                <a:spcPct val="0"/>
              </a:spcBef>
              <a:spcAft>
                <a:spcPct val="0"/>
              </a:spcAft>
              <a:buClr>
                <a:schemeClr val="accent1">
                  <a:lumMod val="50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a:t>
            </a:r>
            <a:endParaRPr lang="en-US" sz="2800" dirty="0" smtClean="0">
              <a:solidFill>
                <a:schemeClr val="accent4">
                  <a:lumMod val="50000"/>
                </a:schemeClr>
              </a:solidFill>
              <a:latin typeface="Tahoma"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3200" dirty="0" smtClean="0">
                <a:solidFill>
                  <a:schemeClr val="accent4">
                    <a:lumMod val="50000"/>
                  </a:schemeClr>
                </a:solidFill>
                <a:latin typeface="Tahoma" pitchFamily="34" charset="0"/>
                <a:ea typeface="Calibri" pitchFamily="34" charset="0"/>
                <a:cs typeface="Tahoma" pitchFamily="34" charset="0"/>
              </a:rPr>
              <a:t> Michael Friscia michael.friscia@yale.edu</a:t>
            </a: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3200" dirty="0">
                <a:solidFill>
                  <a:schemeClr val="accent4">
                    <a:lumMod val="50000"/>
                  </a:schemeClr>
                </a:solidFill>
                <a:latin typeface="Tahoma" pitchFamily="34" charset="0"/>
                <a:ea typeface="Calibri" pitchFamily="34" charset="0"/>
                <a:cs typeface="Tahoma" pitchFamily="34" charset="0"/>
              </a:rPr>
              <a:t> </a:t>
            </a:r>
            <a:r>
              <a:rPr lang="en-US" sz="3200" dirty="0" smtClean="0">
                <a:solidFill>
                  <a:schemeClr val="accent4">
                    <a:lumMod val="50000"/>
                  </a:schemeClr>
                </a:solidFill>
                <a:latin typeface="Tahoma" pitchFamily="34" charset="0"/>
                <a:ea typeface="Calibri" pitchFamily="34" charset="0"/>
                <a:cs typeface="Tahoma" pitchFamily="34" charset="0"/>
              </a:rPr>
              <a:t>Carolyn </a:t>
            </a:r>
            <a:r>
              <a:rPr lang="en-US" sz="3200" dirty="0" err="1" smtClean="0">
                <a:solidFill>
                  <a:schemeClr val="accent4">
                    <a:lumMod val="50000"/>
                  </a:schemeClr>
                </a:solidFill>
                <a:latin typeface="Tahoma" pitchFamily="34" charset="0"/>
                <a:ea typeface="Calibri" pitchFamily="34" charset="0"/>
                <a:cs typeface="Tahoma" pitchFamily="34" charset="0"/>
              </a:rPr>
              <a:t>Caizzi</a:t>
            </a:r>
            <a:r>
              <a:rPr lang="en-US" sz="3200" dirty="0" smtClean="0">
                <a:solidFill>
                  <a:schemeClr val="accent4">
                    <a:lumMod val="50000"/>
                  </a:schemeClr>
                </a:solidFill>
                <a:latin typeface="Tahoma" pitchFamily="34" charset="0"/>
                <a:ea typeface="Calibri" pitchFamily="34" charset="0"/>
                <a:cs typeface="Tahoma" pitchFamily="34" charset="0"/>
              </a:rPr>
              <a:t> carolyn.caizzi@yale.edu</a:t>
            </a:r>
          </a:p>
          <a:p>
            <a:pPr marL="274320" lvl="0" eaLnBrk="0" fontAlgn="base" hangingPunct="0">
              <a:spcBef>
                <a:spcPct val="0"/>
              </a:spcBef>
              <a:spcAft>
                <a:spcPct val="0"/>
              </a:spcAft>
              <a:buClr>
                <a:schemeClr val="accent2">
                  <a:lumMod val="75000"/>
                </a:schemeClr>
              </a:buClr>
              <a:buSzPct val="80000"/>
              <a:buFont typeface="Wingdings" pitchFamily="2" charset="2"/>
              <a:buChar char="q"/>
            </a:pPr>
            <a:r>
              <a:rPr lang="en-US" sz="3200" dirty="0">
                <a:solidFill>
                  <a:schemeClr val="accent4">
                    <a:lumMod val="50000"/>
                  </a:schemeClr>
                </a:solidFill>
                <a:latin typeface="Tahoma" pitchFamily="34" charset="0"/>
                <a:ea typeface="Calibri" pitchFamily="34" charset="0"/>
                <a:cs typeface="Tahoma" pitchFamily="34" charset="0"/>
              </a:rPr>
              <a:t> </a:t>
            </a:r>
            <a:r>
              <a:rPr lang="en-US" sz="3200" dirty="0" smtClean="0">
                <a:solidFill>
                  <a:schemeClr val="accent4">
                    <a:lumMod val="50000"/>
                  </a:schemeClr>
                </a:solidFill>
                <a:latin typeface="Tahoma" pitchFamily="34" charset="0"/>
                <a:ea typeface="Calibri" pitchFamily="34" charset="0"/>
                <a:cs typeface="Tahoma" pitchFamily="34" charset="0"/>
              </a:rPr>
              <a:t>Jay </a:t>
            </a:r>
            <a:r>
              <a:rPr lang="en-US" sz="3200" dirty="0" err="1" smtClean="0">
                <a:solidFill>
                  <a:schemeClr val="accent4">
                    <a:lumMod val="50000"/>
                  </a:schemeClr>
                </a:solidFill>
                <a:latin typeface="Tahoma" pitchFamily="34" charset="0"/>
                <a:ea typeface="Calibri" pitchFamily="34" charset="0"/>
                <a:cs typeface="Tahoma" pitchFamily="34" charset="0"/>
              </a:rPr>
              <a:t>Terray</a:t>
            </a:r>
            <a:r>
              <a:rPr lang="en-US" sz="3200" dirty="0" smtClean="0">
                <a:solidFill>
                  <a:schemeClr val="accent4">
                    <a:lumMod val="50000"/>
                  </a:schemeClr>
                </a:solidFill>
                <a:latin typeface="Tahoma" pitchFamily="34" charset="0"/>
                <a:ea typeface="Calibri" pitchFamily="34" charset="0"/>
                <a:cs typeface="Tahoma" pitchFamily="34" charset="0"/>
              </a:rPr>
              <a:t> jay.terray@</a:t>
            </a:r>
            <a:r>
              <a:rPr lang="en-US" sz="3200" dirty="0" smtClean="0">
                <a:solidFill>
                  <a:schemeClr val="accent4">
                    <a:lumMod val="50000"/>
                  </a:schemeClr>
                </a:solidFill>
                <a:latin typeface="Tahoma" pitchFamily="34" charset="0"/>
                <a:ea typeface="Calibri" pitchFamily="34" charset="0"/>
                <a:cs typeface="Tahoma" pitchFamily="34" charset="0"/>
              </a:rPr>
              <a:t>yale.edu</a:t>
            </a: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3200" dirty="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32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pPr>
            <a:r>
              <a:rPr lang="en-US" sz="3200" dirty="0" smtClean="0">
                <a:solidFill>
                  <a:schemeClr val="accent4">
                    <a:lumMod val="50000"/>
                  </a:schemeClr>
                </a:solidFill>
                <a:latin typeface="Tahoma" pitchFamily="34" charset="0"/>
                <a:ea typeface="Calibri" pitchFamily="34" charset="0"/>
                <a:cs typeface="Tahoma" pitchFamily="34" charset="0"/>
              </a:rPr>
              <a:t>Visit:</a:t>
            </a:r>
            <a:endParaRPr lang="en-US" sz="32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pPr>
            <a:endParaRPr lang="en-US" sz="3200" dirty="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pPr>
            <a:r>
              <a:rPr lang="en-US" sz="3200" dirty="0" smtClean="0">
                <a:solidFill>
                  <a:schemeClr val="accent4">
                    <a:lumMod val="50000"/>
                  </a:schemeClr>
                </a:solidFill>
                <a:latin typeface="Tahoma" pitchFamily="34" charset="0"/>
                <a:ea typeface="Calibri" pitchFamily="34" charset="0"/>
                <a:cs typeface="Tahoma" pitchFamily="34" charset="0"/>
              </a:rPr>
              <a:t>http://</a:t>
            </a:r>
            <a:r>
              <a:rPr lang="en-US" sz="3200" dirty="0" err="1" smtClean="0">
                <a:solidFill>
                  <a:schemeClr val="accent4">
                    <a:lumMod val="50000"/>
                  </a:schemeClr>
                </a:solidFill>
                <a:latin typeface="Tahoma" pitchFamily="34" charset="0"/>
                <a:ea typeface="Calibri" pitchFamily="34" charset="0"/>
                <a:cs typeface="Tahoma" pitchFamily="34" charset="0"/>
              </a:rPr>
              <a:t>Ladybird.Library.Yale.edu</a:t>
            </a:r>
            <a:endParaRPr lang="en-US" sz="3200" dirty="0" smtClean="0">
              <a:solidFill>
                <a:schemeClr val="accent4">
                  <a:lumMod val="50000"/>
                </a:schemeClr>
              </a:solidFill>
              <a:latin typeface="Tahoma" pitchFamily="34" charset="0"/>
              <a:ea typeface="Calibri" pitchFamily="34" charset="0"/>
              <a:cs typeface="Tahoma" pitchFamily="34" charset="0"/>
            </a:endParaRPr>
          </a:p>
        </p:txBody>
      </p:sp>
      <p:pic>
        <p:nvPicPr>
          <p:cNvPr id="4" name="Picture 3"/>
          <p:cNvPicPr>
            <a:picLocks noChangeAspect="1" noChangeArrowheads="1"/>
          </p:cNvPicPr>
          <p:nvPr/>
        </p:nvPicPr>
        <p:blipFill>
          <a:blip r:embed="rId4" cstate="screen"/>
          <a:srcRect/>
          <a:stretch>
            <a:fillRect/>
          </a:stretch>
        </p:blipFill>
        <p:spPr bwMode="auto">
          <a:xfrm>
            <a:off x="0" y="228600"/>
            <a:ext cx="3124200" cy="637337"/>
          </a:xfrm>
          <a:prstGeom prst="rect">
            <a:avLst/>
          </a:prstGeom>
          <a:noFill/>
          <a:ln w="9525">
            <a:noFill/>
            <a:miter lim="800000"/>
            <a:headEnd/>
            <a:tailEnd/>
          </a:ln>
        </p:spPr>
      </p:pic>
    </p:spTree>
    <p:extLst>
      <p:ext uri="{BB962C8B-B14F-4D97-AF65-F5344CB8AC3E}">
        <p14:creationId xmlns:p14="http://schemas.microsoft.com/office/powerpoint/2010/main" val="394802388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
            <a:ext cx="5867400" cy="990600"/>
          </a:xfrm>
        </p:spPr>
        <p:txBody>
          <a:bodyPr>
            <a:normAutofit fontScale="90000"/>
          </a:bodyPr>
          <a:lstStyle/>
          <a:p>
            <a:pPr lvl="0" algn="r"/>
            <a:r>
              <a:rPr lang="en-US" dirty="0" smtClean="0">
                <a:solidFill>
                  <a:schemeClr val="accent4">
                    <a:lumMod val="50000"/>
                  </a:schemeClr>
                </a:solidFill>
                <a:latin typeface="Tahoma" pitchFamily="34" charset="0"/>
                <a:ea typeface="Calibri" pitchFamily="34" charset="0"/>
                <a:cs typeface="Tahoma" pitchFamily="34" charset="0"/>
              </a:rPr>
              <a:t/>
            </a:r>
            <a:br>
              <a:rPr lang="en-US" dirty="0" smtClean="0">
                <a:solidFill>
                  <a:schemeClr val="accent4">
                    <a:lumMod val="50000"/>
                  </a:schemeClr>
                </a:solidFill>
                <a:latin typeface="Tahoma" pitchFamily="34" charset="0"/>
                <a:ea typeface="Calibri" pitchFamily="34" charset="0"/>
                <a:cs typeface="Tahoma" pitchFamily="34" charset="0"/>
              </a:rPr>
            </a:br>
            <a:r>
              <a:rPr lang="en-US" dirty="0" smtClean="0">
                <a:solidFill>
                  <a:schemeClr val="accent4">
                    <a:lumMod val="50000"/>
                  </a:schemeClr>
                </a:solidFill>
                <a:latin typeface="Tahoma" pitchFamily="34" charset="0"/>
                <a:ea typeface="Calibri" pitchFamily="34" charset="0"/>
                <a:cs typeface="Tahoma" pitchFamily="34" charset="0"/>
              </a:rPr>
              <a:t>Why Build?</a:t>
            </a:r>
            <a:r>
              <a:rPr lang="en-US" dirty="0" smtClean="0">
                <a:solidFill>
                  <a:schemeClr val="accent4">
                    <a:lumMod val="50000"/>
                  </a:schemeClr>
                </a:solidFill>
                <a:latin typeface="Tahoma" pitchFamily="34" charset="0"/>
                <a:cs typeface="Tahoma" pitchFamily="34" charset="0"/>
              </a:rPr>
              <a:t/>
            </a:r>
            <a:br>
              <a:rPr lang="en-US" dirty="0" smtClean="0">
                <a:solidFill>
                  <a:schemeClr val="accent4">
                    <a:lumMod val="50000"/>
                  </a:schemeClr>
                </a:solidFill>
                <a:latin typeface="Tahoma" pitchFamily="34" charset="0"/>
                <a:cs typeface="Tahoma" pitchFamily="34" charset="0"/>
              </a:rPr>
            </a:br>
            <a:endParaRPr lang="en-US" dirty="0"/>
          </a:p>
        </p:txBody>
      </p:sp>
      <p:sp>
        <p:nvSpPr>
          <p:cNvPr id="3" name="Rectangle 2"/>
          <p:cNvSpPr/>
          <p:nvPr/>
        </p:nvSpPr>
        <p:spPr>
          <a:xfrm>
            <a:off x="0" y="1524000"/>
            <a:ext cx="9144000" cy="5334000"/>
          </a:xfrm>
          <a:prstGeom prst="rect">
            <a:avLst/>
          </a:prstGeom>
          <a:blipFill>
            <a:blip r:embed="rId3" cstate="screen"/>
            <a:tile tx="0" ty="0" sx="100000" sy="100000" flip="none" algn="tl"/>
          </a:blipFill>
        </p:spPr>
        <p:txBody>
          <a:bodyPr wrap="square" anchor="t">
            <a:noAutofit/>
          </a:bodyPr>
          <a:lstStyle/>
          <a:p>
            <a:pPr lvl="0" eaLnBrk="0" fontAlgn="base" hangingPunct="0">
              <a:spcBef>
                <a:spcPct val="0"/>
              </a:spcBef>
              <a:spcAft>
                <a:spcPct val="0"/>
              </a:spcAft>
              <a:buClr>
                <a:schemeClr val="accent1">
                  <a:lumMod val="50000"/>
                </a:schemeClr>
              </a:buClr>
              <a:buSzPct val="80000"/>
            </a:pPr>
            <a:r>
              <a:rPr lang="en-US" sz="2800" dirty="0" smtClean="0">
                <a:solidFill>
                  <a:schemeClr val="accent4">
                    <a:lumMod val="50000"/>
                  </a:schemeClr>
                </a:solidFill>
                <a:latin typeface="Tahoma" pitchFamily="34" charset="0"/>
                <a:ea typeface="Calibri" pitchFamily="34" charset="0"/>
                <a:cs typeface="Tahoma" pitchFamily="34" charset="0"/>
              </a:rPr>
              <a:t>   What we needed:</a:t>
            </a:r>
          </a:p>
          <a:p>
            <a:pPr marL="1245870" lvl="1" indent="-514350" eaLnBrk="0" fontAlgn="base" hangingPunct="0">
              <a:spcBef>
                <a:spcPct val="0"/>
              </a:spcBef>
              <a:spcAft>
                <a:spcPct val="0"/>
              </a:spcAft>
              <a:buClr>
                <a:schemeClr val="accent2">
                  <a:lumMod val="75000"/>
                </a:schemeClr>
              </a:buClr>
              <a:buSzPct val="80000"/>
              <a:buFont typeface="+mj-lt"/>
              <a:buAutoNum type="arabicPeriod"/>
            </a:pPr>
            <a:r>
              <a:rPr lang="en-US" sz="2800" dirty="0" smtClean="0">
                <a:solidFill>
                  <a:schemeClr val="accent4">
                    <a:lumMod val="50000"/>
                  </a:schemeClr>
                </a:solidFill>
                <a:latin typeface="Tahoma" pitchFamily="34" charset="0"/>
                <a:ea typeface="Calibri" pitchFamily="34" charset="0"/>
                <a:cs typeface="Tahoma" pitchFamily="34" charset="0"/>
              </a:rPr>
              <a:t>Ability to publish digital objects to:</a:t>
            </a:r>
          </a:p>
          <a:p>
            <a:pPr marL="1703070" lvl="2" indent="-514350" eaLnBrk="0" fontAlgn="base" hangingPunct="0">
              <a:spcBef>
                <a:spcPct val="0"/>
              </a:spcBef>
              <a:spcAft>
                <a:spcPct val="0"/>
              </a:spcAft>
              <a:buClr>
                <a:schemeClr val="accent2">
                  <a:lumMod val="75000"/>
                </a:schemeClr>
              </a:buClr>
              <a:buSzPct val="80000"/>
              <a:buFont typeface="Arial" pitchFamily="34" charset="0"/>
              <a:buChar char="•"/>
            </a:pPr>
            <a:r>
              <a:rPr lang="en-US" sz="2800" dirty="0" smtClean="0">
                <a:solidFill>
                  <a:schemeClr val="accent4">
                    <a:lumMod val="50000"/>
                  </a:schemeClr>
                </a:solidFill>
                <a:latin typeface="Tahoma" pitchFamily="34" charset="0"/>
                <a:ea typeface="Calibri" pitchFamily="34" charset="0"/>
                <a:cs typeface="Tahoma" pitchFamily="34" charset="0"/>
              </a:rPr>
              <a:t>Preservation Repository</a:t>
            </a:r>
          </a:p>
          <a:p>
            <a:pPr marL="1703070" lvl="2" indent="-514350" eaLnBrk="0" fontAlgn="base" hangingPunct="0">
              <a:spcBef>
                <a:spcPct val="0"/>
              </a:spcBef>
              <a:spcAft>
                <a:spcPct val="0"/>
              </a:spcAft>
              <a:buClr>
                <a:schemeClr val="accent2">
                  <a:lumMod val="75000"/>
                </a:schemeClr>
              </a:buClr>
              <a:buSzPct val="80000"/>
              <a:buFont typeface="Arial" pitchFamily="34" charset="0"/>
              <a:buChar char="•"/>
            </a:pPr>
            <a:r>
              <a:rPr lang="en-US" sz="2800" dirty="0" smtClean="0">
                <a:solidFill>
                  <a:schemeClr val="accent4">
                    <a:lumMod val="50000"/>
                  </a:schemeClr>
                </a:solidFill>
                <a:latin typeface="Tahoma" pitchFamily="34" charset="0"/>
                <a:ea typeface="Calibri" pitchFamily="34" charset="0"/>
                <a:cs typeface="Tahoma" pitchFamily="34" charset="0"/>
              </a:rPr>
              <a:t>Web Presentation</a:t>
            </a:r>
          </a:p>
          <a:p>
            <a:pPr marL="1703070" lvl="2" indent="-514350" eaLnBrk="0" fontAlgn="base" hangingPunct="0">
              <a:spcBef>
                <a:spcPct val="0"/>
              </a:spcBef>
              <a:spcAft>
                <a:spcPct val="0"/>
              </a:spcAft>
              <a:buClr>
                <a:schemeClr val="accent2">
                  <a:lumMod val="75000"/>
                </a:schemeClr>
              </a:buClr>
              <a:buSzPct val="80000"/>
              <a:buFont typeface="Arial" pitchFamily="34" charset="0"/>
              <a:buChar char="•"/>
            </a:pPr>
            <a:r>
              <a:rPr lang="en-US" sz="2800" dirty="0" smtClean="0">
                <a:solidFill>
                  <a:schemeClr val="accent4">
                    <a:lumMod val="50000"/>
                  </a:schemeClr>
                </a:solidFill>
                <a:latin typeface="Tahoma" pitchFamily="34" charset="0"/>
                <a:ea typeface="Calibri" pitchFamily="34" charset="0"/>
                <a:cs typeface="Tahoma" pitchFamily="34" charset="0"/>
              </a:rPr>
              <a:t>Digital Asset Management Systems</a:t>
            </a:r>
          </a:p>
          <a:p>
            <a:pPr marL="1245870" lvl="1" indent="-514350" eaLnBrk="0" fontAlgn="base" hangingPunct="0">
              <a:spcBef>
                <a:spcPct val="0"/>
              </a:spcBef>
              <a:spcAft>
                <a:spcPct val="0"/>
              </a:spcAft>
              <a:buClr>
                <a:schemeClr val="accent2">
                  <a:lumMod val="75000"/>
                </a:schemeClr>
              </a:buClr>
              <a:buSzPct val="80000"/>
              <a:buFont typeface="+mj-lt"/>
              <a:buAutoNum type="arabicPeriod"/>
            </a:pPr>
            <a:r>
              <a:rPr lang="en-US" sz="2800" dirty="0" smtClean="0">
                <a:solidFill>
                  <a:schemeClr val="accent4">
                    <a:lumMod val="50000"/>
                  </a:schemeClr>
                </a:solidFill>
                <a:latin typeface="Tahoma" pitchFamily="34" charset="0"/>
                <a:ea typeface="Calibri" pitchFamily="34" charset="0"/>
                <a:cs typeface="Tahoma" pitchFamily="34" charset="0"/>
              </a:rPr>
              <a:t>Version control</a:t>
            </a:r>
          </a:p>
          <a:p>
            <a:pPr marL="1245870" lvl="1" indent="-514350" eaLnBrk="0" fontAlgn="base" hangingPunct="0">
              <a:spcBef>
                <a:spcPct val="0"/>
              </a:spcBef>
              <a:spcAft>
                <a:spcPct val="0"/>
              </a:spcAft>
              <a:buClr>
                <a:schemeClr val="accent2">
                  <a:lumMod val="75000"/>
                </a:schemeClr>
              </a:buClr>
              <a:buSzPct val="80000"/>
              <a:buFont typeface="+mj-lt"/>
              <a:buAutoNum type="arabicPeriod"/>
            </a:pPr>
            <a:r>
              <a:rPr lang="en-US" sz="2800" dirty="0" smtClean="0">
                <a:solidFill>
                  <a:schemeClr val="accent4">
                    <a:lumMod val="50000"/>
                  </a:schemeClr>
                </a:solidFill>
                <a:latin typeface="Tahoma" pitchFamily="34" charset="0"/>
                <a:ea typeface="Calibri" pitchFamily="34" charset="0"/>
                <a:cs typeface="Tahoma" pitchFamily="34" charset="0"/>
              </a:rPr>
              <a:t>Ability to manage different workflows</a:t>
            </a:r>
          </a:p>
          <a:p>
            <a:pPr marL="1245870" lvl="1" indent="-514350" eaLnBrk="0" fontAlgn="base" hangingPunct="0">
              <a:spcBef>
                <a:spcPct val="0"/>
              </a:spcBef>
              <a:spcAft>
                <a:spcPct val="0"/>
              </a:spcAft>
              <a:buClr>
                <a:schemeClr val="accent2">
                  <a:lumMod val="75000"/>
                </a:schemeClr>
              </a:buClr>
              <a:buSzPct val="80000"/>
              <a:buFont typeface="+mj-lt"/>
              <a:buAutoNum type="arabicPeriod"/>
            </a:pPr>
            <a:r>
              <a:rPr lang="en-US" sz="2800" dirty="0" smtClean="0">
                <a:solidFill>
                  <a:schemeClr val="accent4">
                    <a:lumMod val="50000"/>
                  </a:schemeClr>
                </a:solidFill>
                <a:latin typeface="Tahoma" pitchFamily="34" charset="0"/>
                <a:ea typeface="Calibri" pitchFamily="34" charset="0"/>
                <a:cs typeface="Tahoma" pitchFamily="34" charset="0"/>
              </a:rPr>
              <a:t>Import metadata from other systems</a:t>
            </a:r>
          </a:p>
          <a:p>
            <a:pPr marL="1245870" lvl="1" indent="-514350" eaLnBrk="0" fontAlgn="base" hangingPunct="0">
              <a:spcBef>
                <a:spcPct val="0"/>
              </a:spcBef>
              <a:spcAft>
                <a:spcPct val="0"/>
              </a:spcAft>
              <a:buClr>
                <a:schemeClr val="accent2">
                  <a:lumMod val="75000"/>
                </a:schemeClr>
              </a:buClr>
              <a:buSzPct val="80000"/>
              <a:buFont typeface="+mj-lt"/>
              <a:buAutoNum type="arabicPeriod"/>
            </a:pPr>
            <a:r>
              <a:rPr lang="en-US" sz="2800" dirty="0" smtClean="0">
                <a:solidFill>
                  <a:schemeClr val="accent4">
                    <a:lumMod val="50000"/>
                  </a:schemeClr>
                </a:solidFill>
                <a:latin typeface="Tahoma" pitchFamily="34" charset="0"/>
                <a:ea typeface="Calibri" pitchFamily="34" charset="0"/>
                <a:cs typeface="Tahoma" pitchFamily="34" charset="0"/>
              </a:rPr>
              <a:t>Manage Authority Control</a:t>
            </a:r>
          </a:p>
          <a:p>
            <a:pPr marL="1245870" lvl="1" indent="-514350" eaLnBrk="0" fontAlgn="base" hangingPunct="0">
              <a:spcBef>
                <a:spcPct val="0"/>
              </a:spcBef>
              <a:spcAft>
                <a:spcPct val="0"/>
              </a:spcAft>
              <a:buClr>
                <a:schemeClr val="accent2">
                  <a:lumMod val="75000"/>
                </a:schemeClr>
              </a:buClr>
              <a:buSzPct val="80000"/>
              <a:buFont typeface="+mj-lt"/>
              <a:buAutoNum type="arabicPeriod"/>
            </a:pPr>
            <a:r>
              <a:rPr lang="en-US" sz="2800" dirty="0" smtClean="0">
                <a:solidFill>
                  <a:schemeClr val="accent4">
                    <a:lumMod val="50000"/>
                  </a:schemeClr>
                </a:solidFill>
                <a:latin typeface="Tahoma" pitchFamily="34" charset="0"/>
                <a:ea typeface="Calibri" pitchFamily="34" charset="0"/>
                <a:cs typeface="Tahoma" pitchFamily="34" charset="0"/>
              </a:rPr>
              <a:t>Manage complex relationships</a:t>
            </a:r>
          </a:p>
          <a:p>
            <a:pPr marL="1245870" lvl="1" indent="-514350" eaLnBrk="0" fontAlgn="base" hangingPunct="0">
              <a:spcBef>
                <a:spcPct val="0"/>
              </a:spcBef>
              <a:spcAft>
                <a:spcPct val="0"/>
              </a:spcAft>
              <a:buClr>
                <a:schemeClr val="accent2">
                  <a:lumMod val="75000"/>
                </a:schemeClr>
              </a:buClr>
              <a:buSzPct val="80000"/>
              <a:buFont typeface="+mj-lt"/>
              <a:buAutoNum type="arabicPeriod"/>
            </a:pPr>
            <a:r>
              <a:rPr lang="en-US" sz="2800" dirty="0" smtClean="0">
                <a:solidFill>
                  <a:schemeClr val="accent4">
                    <a:lumMod val="50000"/>
                  </a:schemeClr>
                </a:solidFill>
                <a:latin typeface="Tahoma" pitchFamily="34" charset="0"/>
                <a:ea typeface="Calibri" pitchFamily="34" charset="0"/>
                <a:cs typeface="Tahoma" pitchFamily="34" charset="0"/>
              </a:rPr>
              <a:t>Bulk processing/editing of metadata</a:t>
            </a:r>
          </a:p>
          <a:p>
            <a:pPr marL="1245870" lvl="1" indent="-514350" eaLnBrk="0" fontAlgn="base" hangingPunct="0">
              <a:spcBef>
                <a:spcPct val="0"/>
              </a:spcBef>
              <a:spcAft>
                <a:spcPct val="0"/>
              </a:spcAft>
              <a:buClr>
                <a:schemeClr val="accent2">
                  <a:lumMod val="75000"/>
                </a:schemeClr>
              </a:buClr>
              <a:buSzPct val="80000"/>
              <a:buFont typeface="+mj-lt"/>
              <a:buAutoNum type="arabicPeriod"/>
            </a:pPr>
            <a:r>
              <a:rPr lang="en-US" sz="2800" dirty="0" smtClean="0">
                <a:solidFill>
                  <a:schemeClr val="accent4">
                    <a:lumMod val="50000"/>
                  </a:schemeClr>
                </a:solidFill>
                <a:latin typeface="Tahoma" pitchFamily="34" charset="0"/>
                <a:ea typeface="Calibri" pitchFamily="34" charset="0"/>
                <a:cs typeface="Tahoma" pitchFamily="34" charset="0"/>
              </a:rPr>
              <a:t>Metadata editing tools</a:t>
            </a:r>
          </a:p>
          <a:p>
            <a:pPr marL="1245870" lvl="1" indent="-514350" eaLnBrk="0" fontAlgn="base" hangingPunct="0">
              <a:spcBef>
                <a:spcPct val="0"/>
              </a:spcBef>
              <a:spcAft>
                <a:spcPct val="0"/>
              </a:spcAft>
              <a:buClr>
                <a:schemeClr val="accent2">
                  <a:lumMod val="75000"/>
                </a:schemeClr>
              </a:buClr>
              <a:buSzPct val="80000"/>
              <a:buFont typeface="+mj-lt"/>
              <a:buAutoNum type="arabicPeriod"/>
            </a:pPr>
            <a:endParaRPr lang="en-US" sz="2800" dirty="0" smtClean="0">
              <a:solidFill>
                <a:schemeClr val="accent4">
                  <a:lumMod val="50000"/>
                </a:schemeClr>
              </a:solidFill>
              <a:latin typeface="Tahoma" pitchFamily="34" charset="0"/>
              <a:ea typeface="Calibri" pitchFamily="34" charset="0"/>
              <a:cs typeface="Tahoma" pitchFamily="34" charset="0"/>
            </a:endParaRPr>
          </a:p>
          <a:p>
            <a:pPr marL="274320" lvl="0" eaLnBrk="0" fontAlgn="base" hangingPunct="0">
              <a:spcBef>
                <a:spcPct val="0"/>
              </a:spcBef>
              <a:spcAft>
                <a:spcPct val="0"/>
              </a:spcAft>
              <a:buClr>
                <a:schemeClr val="accent2">
                  <a:lumMod val="75000"/>
                </a:schemeClr>
              </a:buClr>
              <a:buSzPct val="80000"/>
              <a:buFont typeface="Wingdings" pitchFamily="2" charset="2"/>
              <a:buChar char="q"/>
            </a:pPr>
            <a:endParaRPr lang="en-US" sz="2800" dirty="0" smtClean="0">
              <a:solidFill>
                <a:schemeClr val="accent4">
                  <a:lumMod val="50000"/>
                </a:schemeClr>
              </a:solidFill>
              <a:latin typeface="Tahoma" pitchFamily="34" charset="0"/>
              <a:ea typeface="Calibri" pitchFamily="34" charset="0"/>
              <a:cs typeface="Tahoma" pitchFamily="34" charset="0"/>
            </a:endParaRPr>
          </a:p>
        </p:txBody>
      </p:sp>
      <p:pic>
        <p:nvPicPr>
          <p:cNvPr id="4" name="Picture 3"/>
          <p:cNvPicPr>
            <a:picLocks noChangeAspect="1" noChangeArrowheads="1"/>
          </p:cNvPicPr>
          <p:nvPr/>
        </p:nvPicPr>
        <p:blipFill>
          <a:blip r:embed="rId4" cstate="screen"/>
          <a:srcRect/>
          <a:stretch>
            <a:fillRect/>
          </a:stretch>
        </p:blipFill>
        <p:spPr bwMode="auto">
          <a:xfrm>
            <a:off x="0" y="228600"/>
            <a:ext cx="3124200" cy="6373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2420</TotalTime>
  <Words>1730</Words>
  <Application>Microsoft Macintosh PowerPoint</Application>
  <PresentationFormat>On-screen Show (4:3)</PresentationFormat>
  <Paragraphs>506</Paragraphs>
  <Slides>84</Slides>
  <Notes>50</Notes>
  <HiddenSlides>1</HiddenSlides>
  <MMClips>0</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Median</vt:lpstr>
      <vt:lpstr>PowerPoint Presentation</vt:lpstr>
      <vt:lpstr> The Problems </vt:lpstr>
      <vt:lpstr> Cataloging Tools </vt:lpstr>
      <vt:lpstr> Digital Asset Storage </vt:lpstr>
      <vt:lpstr>PowerPoint Presentation</vt:lpstr>
      <vt:lpstr>PowerPoint Presentation</vt:lpstr>
      <vt:lpstr>Workflow</vt:lpstr>
      <vt:lpstr> Why Build? </vt:lpstr>
      <vt:lpstr> Why Build? </vt:lpstr>
      <vt:lpstr>two Workflows</vt:lpstr>
      <vt:lpstr>1. Visual Resources Collection</vt:lpstr>
      <vt:lpstr>PowerPoint Presentation</vt:lpstr>
      <vt:lpstr>PowerPoint Presentation</vt:lpstr>
      <vt:lpstr>PowerPoint Presentation</vt:lpstr>
      <vt:lpstr>PowerPoint Presentation</vt:lpstr>
      <vt:lpstr>Visual Resources</vt:lpstr>
      <vt:lpstr> Visual Resources </vt:lpstr>
      <vt:lpstr>PowerPoint Presentation</vt:lpstr>
      <vt:lpstr>Visual Resources</vt:lpstr>
      <vt:lpstr> Visual Resources </vt:lpstr>
      <vt:lpstr>Visual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Visual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Beinecke Rare Book and Manuscript Library</vt:lpstr>
      <vt:lpstr>2. Beinecke Library</vt:lpstr>
      <vt:lpstr>PowerPoint Presentation</vt:lpstr>
      <vt:lpstr>Beinecke Library</vt:lpstr>
      <vt:lpstr> Beinecke Library </vt:lpstr>
      <vt:lpstr> Beinecke Library </vt:lpstr>
      <vt:lpstr>PowerPoint Presentation</vt:lpstr>
      <vt:lpstr>Beinecke Library</vt:lpstr>
      <vt:lpstr> Beinecke Library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Beinecke Library </vt:lpstr>
      <vt:lpstr>  </vt:lpstr>
      <vt:lpstr>LadyBird technical overview </vt:lpstr>
      <vt:lpstr> Tech stack &amp; approach  </vt:lpstr>
      <vt:lpstr> Under the hood </vt:lpstr>
      <vt:lpstr> Database Techniques </vt:lpstr>
      <vt:lpstr> Database Techniques </vt:lpstr>
      <vt:lpstr>PowerPoint Presentation</vt:lpstr>
      <vt:lpstr>PowerPoint Presentation</vt:lpstr>
      <vt:lpstr> LadyBird data approach </vt:lpstr>
      <vt:lpstr> LadyBird data approach </vt:lpstr>
      <vt:lpstr> LadyBird data approach </vt:lpstr>
      <vt:lpstr> LadyBird data approach </vt:lpstr>
      <vt:lpstr>PowerPoint Presentation</vt:lpstr>
      <vt:lpstr> Vertically-stacked data </vt:lpstr>
      <vt:lpstr> Processing &amp; Routing </vt:lpstr>
      <vt:lpstr> Processing &amp; Routing </vt:lpstr>
      <vt:lpstr> Processing &amp; Routing </vt:lpstr>
      <vt:lpstr> Summary </vt:lpstr>
      <vt:lpstr>Next Steps For LadyBird </vt:lpstr>
      <vt:lpstr> Ecosystem </vt:lpstr>
      <vt:lpstr> General Timeline </vt:lpstr>
      <vt:lpstr>Hello, my name is</vt:lpstr>
      <vt:lpstr> Questions ??? </vt:lpstr>
    </vt:vector>
  </TitlesOfParts>
  <Company>YaleUniversityLibrary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Caizzi, Carolyn</dc:creator>
  <cp:lastModifiedBy>michael friscia</cp:lastModifiedBy>
  <cp:revision>229</cp:revision>
  <dcterms:created xsi:type="dcterms:W3CDTF">2012-03-04T13:34:30Z</dcterms:created>
  <dcterms:modified xsi:type="dcterms:W3CDTF">2012-03-14T19:30:05Z</dcterms:modified>
</cp:coreProperties>
</file>