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7023100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175503-88AC-4CCC-BAA7-10D63CBA9EA1}">
  <a:tblStyle styleId="{F7175503-88AC-4CCC-BAA7-10D63CBA9EA1}" styleName="Table_0"/>
  <a:tblStyle styleId="{9D2E7BB4-3ACF-4CFD-AECE-B0E96D62F6F8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17637" y="1163637"/>
            <a:ext cx="4187824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18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685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687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616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854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5712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569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705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0114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0822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421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0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73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3059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0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350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7099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350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Bob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1233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Bob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8576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Bob</a:t>
            </a: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3486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Bob</a:t>
            </a: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9286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Jason</a:t>
            </a:r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7101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Jason</a:t>
            </a: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6059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Jason</a:t>
            </a:r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5168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Jason</a:t>
            </a:r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756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282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399" cy="366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4228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Phil</a:t>
            </a:r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9001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18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58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881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175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855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905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2310" y="4480003"/>
            <a:ext cx="5618480" cy="3665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494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Title 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3253048"/>
            <a:ext cx="7942809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609600" y="5500255"/>
            <a:ext cx="8096594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3"/>
          </p:nvPr>
        </p:nvSpPr>
        <p:spPr>
          <a:xfrm>
            <a:off x="600595" y="2362200"/>
            <a:ext cx="794280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Agend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676400" y="1905000"/>
            <a:ext cx="695221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200000"/>
              </a:lnSpc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Body 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26670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1pPr>
            <a:lvl2pPr marL="914400" indent="-28575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2pPr>
            <a:lvl3pPr marL="1257300" indent="-19050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3pPr>
            <a:lvl4pPr marL="1714500" indent="-20955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4pPr>
            <a:lvl5pPr marL="2114550" indent="-17145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Sta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C00000"/>
              </a:buClr>
              <a:buFont typeface="Arial"/>
              <a:buNone/>
              <a:defRPr/>
            </a:lvl1pPr>
            <a:lvl2pPr marL="457200" indent="0" algn="ctr" rtl="0">
              <a:spcBef>
                <a:spcPts val="0"/>
              </a:spcBef>
              <a:buClr>
                <a:srgbClr val="C00000"/>
              </a:buClr>
              <a:buFont typeface="Arial"/>
              <a:buNone/>
              <a:defRPr/>
            </a:lvl2pPr>
            <a:lvl3pPr marL="1257300" indent="-190500" rtl="0">
              <a:spcBef>
                <a:spcPts val="0"/>
              </a:spcBef>
              <a:buClr>
                <a:srgbClr val="C00000"/>
              </a:buClr>
              <a:buFont typeface="Noto Symbol"/>
              <a:buChar char="▪"/>
              <a:defRPr/>
            </a:lvl3pPr>
            <a:lvl4pPr marL="1714500" indent="-209550" rtl="0">
              <a:spcBef>
                <a:spcPts val="0"/>
              </a:spcBef>
              <a:buClr>
                <a:srgbClr val="C00000"/>
              </a:buClr>
              <a:buFont typeface="Noto Symbol"/>
              <a:buChar char="▪"/>
              <a:defRPr/>
            </a:lvl4pPr>
            <a:lvl5pPr marL="2171700" indent="-228600" rtl="0">
              <a:spcBef>
                <a:spcPts val="0"/>
              </a:spcBef>
              <a:buClr>
                <a:srgbClr val="C00000"/>
              </a:buClr>
              <a:buFont typeface="Noto Symbol"/>
              <a:buChar char="▪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0" y="3690267"/>
            <a:ext cx="7942809" cy="5007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George F. Claffey, Jr.,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Charter Oak State College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Jason Gregg,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Bryant University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William Krysinski,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Charter Oak State College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Philip Lombardi,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Bryant University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Bob Shea, </a:t>
            </a:r>
            <a:r>
              <a:rPr lang="en-US" sz="2400" b="1">
                <a:solidFill>
                  <a:schemeClr val="lt1"/>
                </a:solidFill>
              </a:rPr>
              <a:t>Bryant University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09600" y="6204867"/>
            <a:ext cx="8096594" cy="5007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1, 2015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00595" y="2362200"/>
            <a:ext cx="794280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Confessions of Active Learning Space Committees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2392" y="5364910"/>
            <a:ext cx="269144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Questions for the Panel: </a:t>
            </a:r>
          </a:p>
          <a:p>
            <a:r>
              <a:rPr lang="en-US" dirty="0" smtClean="0"/>
              <a:t>Respond </a:t>
            </a:r>
            <a:r>
              <a:rPr lang="en-US" dirty="0"/>
              <a:t>at </a:t>
            </a:r>
            <a:r>
              <a:rPr lang="en-US" b="1" dirty="0" smtClean="0"/>
              <a:t>PollEv.com/nc15</a:t>
            </a:r>
          </a:p>
          <a:p>
            <a:r>
              <a:rPr lang="en-US" dirty="0"/>
              <a:t>Text </a:t>
            </a:r>
            <a:r>
              <a:rPr lang="en-US" b="1" dirty="0"/>
              <a:t>NC15</a:t>
            </a:r>
            <a:r>
              <a:rPr lang="en-US" dirty="0"/>
              <a:t> to </a:t>
            </a:r>
            <a:r>
              <a:rPr lang="en-US" b="1" dirty="0"/>
              <a:t>37607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 Team Charter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04801" y="1371599"/>
            <a:ext cx="876300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Sub-Committee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A/V, Physical Space, Projection, Student Hardware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Designed to Assist Vendors/Project Team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KPI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Needs Assessments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Solution  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671" y="5162292"/>
            <a:ext cx="1024129" cy="1511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t="38112" b="26224"/>
          <a:stretch/>
        </p:blipFill>
        <p:spPr>
          <a:xfrm rot="1384051">
            <a:off x="6873413" y="1714146"/>
            <a:ext cx="2562573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06829" y="76200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Micro-Grant Process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04801" y="1016000"/>
            <a:ext cx="876300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Collaboration - Google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Sites, Drive, Forms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Campus Buy-In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Milestones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 </a:t>
            </a:r>
          </a:p>
          <a:p>
            <a:pPr marL="1257300" marR="0" lvl="2" indent="-342900" algn="l" rtl="0">
              <a:spcBef>
                <a:spcPts val="48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Technology and Furniture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Agree to Proceed </a:t>
            </a:r>
          </a:p>
          <a:p>
            <a:pPr marL="1257300" marR="0" lvl="2" indent="-342900" algn="l" rtl="0">
              <a:spcBef>
                <a:spcPts val="48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Executive, Tech, Facilities, Academics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Outcomes and Reporting 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671" y="5162292"/>
            <a:ext cx="1024129" cy="1511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>
            <a:off x="606829" y="838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9723"/>
          <a:stretch/>
        </p:blipFill>
        <p:spPr>
          <a:xfrm>
            <a:off x="3172402" y="3039871"/>
            <a:ext cx="4299366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464312"/>
            <a:ext cx="2288600" cy="280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TEAM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l="24742" r="29224"/>
          <a:stretch/>
        </p:blipFill>
        <p:spPr>
          <a:xfrm rot="5400000">
            <a:off x="5710215" y="815026"/>
            <a:ext cx="2270236" cy="369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l="25689" t="10344" r="-431" b="37997"/>
          <a:stretch/>
        </p:blipFill>
        <p:spPr>
          <a:xfrm>
            <a:off x="613018" y="3799494"/>
            <a:ext cx="4666594" cy="2418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Shape 192"/>
          <p:cNvGraphicFramePr/>
          <p:nvPr/>
        </p:nvGraphicFramePr>
        <p:xfrm>
          <a:off x="928329" y="1295400"/>
          <a:ext cx="3517550" cy="2270760"/>
        </p:xfrm>
        <a:graphic>
          <a:graphicData uri="http://schemas.openxmlformats.org/drawingml/2006/table">
            <a:tbl>
              <a:tblPr>
                <a:noFill/>
                <a:tableStyleId>{F7175503-88AC-4CCC-BAA7-10D63CBA9EA1}</a:tableStyleId>
              </a:tblPr>
              <a:tblGrid>
                <a:gridCol w="2404650"/>
                <a:gridCol w="11129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George Claffey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Michael Bies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Bill Krysinski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Scott Graves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SCSU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Veronica Kenausis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WCSU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Lisa Lavoie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TXCC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Richard Lenoce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MXCC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Nicholas Messina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ECSU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3" name="Shape 193"/>
          <p:cNvGraphicFramePr/>
          <p:nvPr/>
        </p:nvGraphicFramePr>
        <p:xfrm>
          <a:off x="5705430" y="3935305"/>
          <a:ext cx="3249375" cy="2431165"/>
        </p:xfrm>
        <a:graphic>
          <a:graphicData uri="http://schemas.openxmlformats.org/drawingml/2006/table">
            <a:tbl>
              <a:tblPr>
                <a:noFill/>
                <a:tableStyleId>{9D2E7BB4-3ACF-4CFD-AECE-B0E96D62F6F8}</a:tableStyleId>
              </a:tblPr>
              <a:tblGrid>
                <a:gridCol w="2221325"/>
                <a:gridCol w="1028050"/>
              </a:tblGrid>
              <a:tr h="44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Karen Musmanno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SCSU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Katie O'Connell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Sherry Pesino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BOR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Amy Kullgren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CCSU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Robert Sheftel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NVCC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Robert Wahl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TXCC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Rebecca Woodard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WCSU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Adrianne Kelly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TXCC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94" name="Shape 194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Team (Students)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1226">
            <a:off x="949234" y="1453038"/>
            <a:ext cx="3368944" cy="2514919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4819" y="4087591"/>
            <a:ext cx="3851182" cy="2118151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l="19732" t="14780" r="8652" b="7896"/>
          <a:stretch/>
        </p:blipFill>
        <p:spPr>
          <a:xfrm>
            <a:off x="572541" y="3571737"/>
            <a:ext cx="3832953" cy="31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8571">
            <a:off x="5847212" y="1677551"/>
            <a:ext cx="2718710" cy="2256821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04" name="Shape 204"/>
          <p:cNvCxnSpPr/>
          <p:nvPr/>
        </p:nvCxnSpPr>
        <p:spPr>
          <a:xfrm>
            <a:off x="606829" y="838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Strategic Partners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2600"/>
            <a:ext cx="3533774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1371600"/>
            <a:ext cx="21335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49" y="3276600"/>
            <a:ext cx="2200275" cy="20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7719" y="3657600"/>
            <a:ext cx="28574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0975" y="1781175"/>
            <a:ext cx="1438275" cy="143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Shape 215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Prototype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2514600" y="2209800"/>
            <a:ext cx="3644514" cy="34856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818" y="5364910"/>
            <a:ext cx="269144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Questions for the Panel: </a:t>
            </a:r>
          </a:p>
          <a:p>
            <a:r>
              <a:rPr lang="en-US" dirty="0" smtClean="0"/>
              <a:t>Respond </a:t>
            </a:r>
            <a:r>
              <a:rPr lang="en-US" dirty="0"/>
              <a:t>at </a:t>
            </a:r>
            <a:r>
              <a:rPr lang="en-US" b="1" dirty="0" smtClean="0"/>
              <a:t>PollEv.com/nc15</a:t>
            </a:r>
          </a:p>
          <a:p>
            <a:r>
              <a:rPr lang="en-US" dirty="0"/>
              <a:t>Text </a:t>
            </a:r>
            <a:r>
              <a:rPr lang="en-US" b="1" dirty="0"/>
              <a:t>NC15</a:t>
            </a:r>
            <a:r>
              <a:rPr lang="en-US" dirty="0"/>
              <a:t> to </a:t>
            </a:r>
            <a:r>
              <a:rPr lang="en-US" b="1" dirty="0"/>
              <a:t>37607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50165" y="154780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Tunxis Community College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228600" y="980176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 Kit of furniture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 different configurations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Total cost &lt;50K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880" y="4969401"/>
            <a:ext cx="4008120" cy="189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742299"/>
            <a:ext cx="3200677" cy="223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4294" y="2659389"/>
            <a:ext cx="3238780" cy="225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758" y="5143921"/>
            <a:ext cx="4404741" cy="15393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hape 232"/>
          <p:cNvCxnSpPr/>
          <p:nvPr/>
        </p:nvCxnSpPr>
        <p:spPr>
          <a:xfrm>
            <a:off x="378229" y="9144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3" name="Shape 2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9800" y="762000"/>
            <a:ext cx="3017781" cy="196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Charter Oak State College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Double Robotics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Cisco TelePresence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Interactive Displays </a:t>
            </a: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1143000"/>
            <a:ext cx="962024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l="8000" t="25686" r="6286" b="18313"/>
          <a:stretch/>
        </p:blipFill>
        <p:spPr>
          <a:xfrm>
            <a:off x="3962400" y="5027353"/>
            <a:ext cx="5238158" cy="146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 l="16621" r="15507"/>
          <a:stretch/>
        </p:blipFill>
        <p:spPr>
          <a:xfrm>
            <a:off x="153416" y="3810000"/>
            <a:ext cx="3596238" cy="2800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Shape 243"/>
          <p:cNvCxnSpPr/>
          <p:nvPr/>
        </p:nvCxnSpPr>
        <p:spPr>
          <a:xfrm>
            <a:off x="457200" y="9144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hape 248"/>
          <p:cNvGrpSpPr/>
          <p:nvPr/>
        </p:nvGrpSpPr>
        <p:grpSpPr>
          <a:xfrm>
            <a:off x="537408" y="508068"/>
            <a:ext cx="1889256" cy="1889256"/>
            <a:chOff x="316744" y="2736597"/>
            <a:chExt cx="1419425" cy="1419425"/>
          </a:xfrm>
        </p:grpSpPr>
        <p:sp>
          <p:nvSpPr>
            <p:cNvPr id="249" name="Shape 249"/>
            <p:cNvSpPr/>
            <p:nvPr/>
          </p:nvSpPr>
          <p:spPr>
            <a:xfrm>
              <a:off x="316744" y="2736597"/>
              <a:ext cx="1419425" cy="1419425"/>
            </a:xfrm>
            <a:prstGeom prst="ellipse">
              <a:avLst/>
            </a:prstGeom>
            <a:solidFill>
              <a:schemeClr val="lt1"/>
            </a:soli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458687" y="2878539"/>
              <a:ext cx="1135540" cy="1135540"/>
            </a:xfrm>
            <a:prstGeom prst="ellipse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458687" y="2878539"/>
              <a:ext cx="1135540" cy="1135540"/>
            </a:xfrm>
            <a:prstGeom prst="ellipse">
              <a:avLst/>
            </a:prstGeom>
            <a:gradFill>
              <a:gsLst>
                <a:gs pos="0">
                  <a:srgbClr val="E36C09"/>
                </a:gs>
                <a:gs pos="2000">
                  <a:srgbClr val="E36C09"/>
                </a:gs>
                <a:gs pos="58999">
                  <a:srgbClr val="E36C09"/>
                </a:gs>
                <a:gs pos="91000">
                  <a:srgbClr val="632423"/>
                </a:gs>
                <a:gs pos="100000">
                  <a:srgbClr val="632423"/>
                </a:gs>
              </a:gsLst>
              <a:path path="circle">
                <a:fillToRect l="50000" t="50000" r="50000" b="50000"/>
              </a:path>
              <a:tileRect/>
            </a:gra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Shape 252"/>
          <p:cNvSpPr txBox="1"/>
          <p:nvPr/>
        </p:nvSpPr>
        <p:spPr>
          <a:xfrm>
            <a:off x="2485375" y="756475"/>
            <a:ext cx="6260099" cy="401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Bryant University: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Building </a:t>
            </a:r>
            <a:r>
              <a:rPr lang="en-US" sz="3600" b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Active Learning Spaces to Support an Outcomes-Based Curriculum</a:t>
            </a:r>
            <a:r>
              <a:rPr lang="en-US" sz="3600" b="1" i="0" u="none" strike="noStrike" cap="none" baseline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0" y="5680182"/>
            <a:ext cx="9144000" cy="1189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0" y="6253476"/>
            <a:ext cx="9144000" cy="358557"/>
          </a:xfrm>
          <a:prstGeom prst="rect">
            <a:avLst/>
          </a:prstGeom>
          <a:solidFill>
            <a:srgbClr val="FFD700">
              <a:alpha val="6392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279400" y="5717537"/>
            <a:ext cx="276665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Bryant University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79400" y="6235080"/>
            <a:ext cx="85608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students to be successful in an age of unlimited global opportunity. 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50829"/>
            <a:ext cx="1623994" cy="16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025" y="3288662"/>
            <a:ext cx="38100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Shape 264"/>
          <p:cNvGrpSpPr/>
          <p:nvPr/>
        </p:nvGrpSpPr>
        <p:grpSpPr>
          <a:xfrm>
            <a:off x="537408" y="508065"/>
            <a:ext cx="1889088" cy="1889088"/>
            <a:chOff x="316744" y="2736597"/>
            <a:chExt cx="1419300" cy="1419300"/>
          </a:xfrm>
        </p:grpSpPr>
        <p:sp>
          <p:nvSpPr>
            <p:cNvPr id="265" name="Shape 265"/>
            <p:cNvSpPr/>
            <p:nvPr/>
          </p:nvSpPr>
          <p:spPr>
            <a:xfrm>
              <a:off x="316744" y="2736597"/>
              <a:ext cx="1419300" cy="1419300"/>
            </a:xfrm>
            <a:prstGeom prst="ellipse">
              <a:avLst/>
            </a:prstGeom>
            <a:solidFill>
              <a:schemeClr val="lt1"/>
            </a:soli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458687" y="2878539"/>
              <a:ext cx="1135500" cy="1135500"/>
            </a:xfrm>
            <a:prstGeom prst="ellipse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458687" y="2878539"/>
              <a:ext cx="1135500" cy="1135500"/>
            </a:xfrm>
            <a:prstGeom prst="ellipse">
              <a:avLst/>
            </a:prstGeom>
            <a:gradFill>
              <a:gsLst>
                <a:gs pos="0">
                  <a:srgbClr val="E36C09"/>
                </a:gs>
                <a:gs pos="2000">
                  <a:srgbClr val="E36C09"/>
                </a:gs>
                <a:gs pos="58999">
                  <a:srgbClr val="E36C09"/>
                </a:gs>
                <a:gs pos="91000">
                  <a:srgbClr val="632423"/>
                </a:gs>
                <a:gs pos="100000">
                  <a:srgbClr val="632423"/>
                </a:gs>
              </a:gsLst>
              <a:path path="circle">
                <a:fillToRect l="50000" t="50000" r="50000" b="50000"/>
              </a:path>
              <a:tileRect/>
            </a:gra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Shape 268"/>
          <p:cNvSpPr/>
          <p:nvPr/>
        </p:nvSpPr>
        <p:spPr>
          <a:xfrm>
            <a:off x="0" y="5680182"/>
            <a:ext cx="9144000" cy="11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0" y="6253476"/>
            <a:ext cx="9144000" cy="358499"/>
          </a:xfrm>
          <a:prstGeom prst="rect">
            <a:avLst/>
          </a:prstGeom>
          <a:solidFill>
            <a:srgbClr val="FFD700">
              <a:alpha val="6391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279400" y="5717537"/>
            <a:ext cx="276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Bryant University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79400" y="6235080"/>
            <a:ext cx="8560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students to be successful in an age of unlimited global opportunity. 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50829"/>
            <a:ext cx="1623899" cy="16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1382599" y="2414000"/>
            <a:ext cx="5785951" cy="31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Located in Smithfield, RI</a:t>
            </a:r>
          </a:p>
          <a:p>
            <a:pPr marL="457200" lvl="0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Diverse student population</a:t>
            </a:r>
          </a:p>
          <a:p>
            <a:pPr marL="457200" lvl="0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3,200 undergraduates</a:t>
            </a:r>
          </a:p>
          <a:p>
            <a:pPr marL="914400" lvl="1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C.O.B.</a:t>
            </a:r>
          </a:p>
          <a:p>
            <a:pPr marL="914400" lvl="1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C.A.S</a:t>
            </a:r>
          </a:p>
          <a:p>
            <a:pPr marL="914400" lvl="1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P.A. Program</a:t>
            </a:r>
          </a:p>
          <a:p>
            <a:pPr marL="457200" lvl="0" indent="-381000" rtl="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</a:rPr>
              <a:t>Small number of M.A. </a:t>
            </a:r>
            <a:r>
              <a:rPr lang="en-US" sz="2000" dirty="0" smtClean="0">
                <a:solidFill>
                  <a:schemeClr val="dk1"/>
                </a:solidFill>
              </a:rPr>
              <a:t>Programs</a:t>
            </a:r>
            <a:endParaRPr lang="en-US" sz="2000" dirty="0">
              <a:solidFill>
                <a:srgbClr val="C0CF3A"/>
              </a:solidFill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7925" y="312275"/>
            <a:ext cx="6061024" cy="18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43000" y="2133600"/>
            <a:ext cx="7485611" cy="368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Charter Oak State College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Building State of the Art Classrooms in CT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Process/Goals/Challenges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Bryant University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Building State of the Art Classrooms @ Bryant University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Process/Goals/Challenges</a:t>
            </a:r>
          </a:p>
          <a:p>
            <a:pPr marL="0" marR="0" lvl="0" indent="0" algn="l" rtl="0">
              <a:lnSpc>
                <a:spcPct val="200000"/>
              </a:lnSpc>
              <a:spcBef>
                <a:spcPts val="480"/>
              </a:spcBef>
              <a:buClr>
                <a:srgbClr val="3F3F3F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480"/>
              </a:spcBef>
              <a:buClr>
                <a:srgbClr val="3F3F3F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2392" y="5364910"/>
            <a:ext cx="269144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Questions for the Panel: </a:t>
            </a:r>
          </a:p>
          <a:p>
            <a:r>
              <a:rPr lang="en-US" dirty="0" smtClean="0"/>
              <a:t>Respond </a:t>
            </a:r>
            <a:r>
              <a:rPr lang="en-US" dirty="0"/>
              <a:t>at </a:t>
            </a:r>
            <a:r>
              <a:rPr lang="en-US" b="1" dirty="0" smtClean="0"/>
              <a:t>PollEv.com/nc15</a:t>
            </a:r>
          </a:p>
          <a:p>
            <a:r>
              <a:rPr lang="en-US" dirty="0"/>
              <a:t>Text </a:t>
            </a:r>
            <a:r>
              <a:rPr lang="en-US" b="1" dirty="0"/>
              <a:t>NC15</a:t>
            </a:r>
            <a:r>
              <a:rPr lang="en-US" dirty="0"/>
              <a:t> to </a:t>
            </a:r>
            <a:r>
              <a:rPr lang="en-US" b="1" dirty="0"/>
              <a:t>37607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0" y="5680182"/>
            <a:ext cx="9144000" cy="11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0" y="6253476"/>
            <a:ext cx="9144000" cy="358499"/>
          </a:xfrm>
          <a:prstGeom prst="rect">
            <a:avLst/>
          </a:prstGeom>
          <a:solidFill>
            <a:srgbClr val="FFD700">
              <a:alpha val="6391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279400" y="5680187"/>
            <a:ext cx="276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Bryant University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279400" y="6235080"/>
            <a:ext cx="8560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for a new Academic Innovation Center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206" y="696039"/>
            <a:ext cx="4764000" cy="47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b="27504"/>
          <a:stretch/>
        </p:blipFill>
        <p:spPr>
          <a:xfrm>
            <a:off x="3729750" y="1011650"/>
            <a:ext cx="4994999" cy="44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0" y="5680182"/>
            <a:ext cx="9144000" cy="11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0" y="6253476"/>
            <a:ext cx="9144000" cy="358499"/>
          </a:xfrm>
          <a:prstGeom prst="rect">
            <a:avLst/>
          </a:prstGeom>
          <a:solidFill>
            <a:srgbClr val="FFD700">
              <a:alpha val="6391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279400" y="5717537"/>
            <a:ext cx="276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Bryant University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79400" y="6235080"/>
            <a:ext cx="8560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for a new Academic Innovation Center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99" y="576300"/>
            <a:ext cx="8924995" cy="472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  Overview  &amp;  Depth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287547" y="1518242"/>
            <a:ext cx="5733692" cy="302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37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Ideation Classroom</a:t>
            </a:r>
          </a:p>
          <a:p>
            <a:pPr marL="3937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Donor support</a:t>
            </a:r>
          </a:p>
          <a:p>
            <a:pPr marL="3937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Space Utilization Study</a:t>
            </a:r>
          </a:p>
          <a:p>
            <a:pPr marL="393700" marR="0" lvl="0" indent="-342900" algn="l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Collaborative </a:t>
            </a:r>
            <a:r>
              <a:rPr lang="en-US" sz="2400" dirty="0" smtClean="0"/>
              <a:t>approach</a:t>
            </a:r>
          </a:p>
          <a:p>
            <a:pPr marL="850900" lvl="1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University Relations</a:t>
            </a:r>
          </a:p>
          <a:p>
            <a:pPr marL="850900" lvl="1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Center </a:t>
            </a:r>
            <a:r>
              <a:rPr lang="en-US" sz="2400" dirty="0"/>
              <a:t>for Teaching &amp; </a:t>
            </a:r>
            <a:r>
              <a:rPr lang="en-US" sz="2400" dirty="0" smtClean="0"/>
              <a:t>Learning</a:t>
            </a:r>
          </a:p>
          <a:p>
            <a:pPr marL="850900" lvl="1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Academic </a:t>
            </a:r>
            <a:r>
              <a:rPr lang="en-US" sz="2400" dirty="0"/>
              <a:t>Computing &amp; Media </a:t>
            </a:r>
            <a:r>
              <a:rPr lang="en-US" sz="2400" dirty="0" smtClean="0"/>
              <a:t>Services</a:t>
            </a:r>
          </a:p>
          <a:p>
            <a:pPr marL="850900" lvl="1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Center </a:t>
            </a:r>
            <a:r>
              <a:rPr lang="en-US" sz="2400" dirty="0"/>
              <a:t>for Program Innovation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606829" y="1219200"/>
            <a:ext cx="7698899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4687">
            <a:off x="5499232" y="1490932"/>
            <a:ext cx="3405866" cy="226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n-US" sz="3600" b="0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 the</a:t>
            </a:r>
            <a:r>
              <a:rPr lang="en-US" sz="3600" b="0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endParaRPr lang="en-US" sz="36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320800"/>
            <a:ext cx="8079900" cy="45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indent="-4572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Paradigm shift to a learner-centric model of teaching and learning</a:t>
            </a:r>
          </a:p>
          <a:p>
            <a:pPr marL="533400" indent="-4572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Movement to team-based, active learning environment</a:t>
            </a:r>
          </a:p>
          <a:p>
            <a:pPr marL="533400" indent="-45720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Allow students to wirelessly project and share </a:t>
            </a:r>
            <a:r>
              <a:rPr lang="en-US" sz="3000" dirty="0"/>
              <a:t>work</a:t>
            </a:r>
            <a:endParaRPr lang="en-US" sz="3000" dirty="0"/>
          </a:p>
        </p:txBody>
      </p:sp>
      <p:cxnSp>
        <p:nvCxnSpPr>
          <p:cNvPr id="311" name="Shape 311"/>
          <p:cNvCxnSpPr/>
          <p:nvPr/>
        </p:nvCxnSpPr>
        <p:spPr>
          <a:xfrm>
            <a:off x="606829" y="1219200"/>
            <a:ext cx="7698899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525" y="3849700"/>
            <a:ext cx="4503623" cy="29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00" y="4375825"/>
            <a:ext cx="4072950" cy="22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TEAM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606829" y="1219200"/>
            <a:ext cx="7698899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Shape 320"/>
          <p:cNvSpPr txBox="1"/>
          <p:nvPr/>
        </p:nvSpPr>
        <p:spPr>
          <a:xfrm>
            <a:off x="421200" y="1425150"/>
            <a:ext cx="6644399" cy="25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Center for Teaching &amp; Learning</a:t>
            </a:r>
          </a:p>
          <a:p>
            <a:pPr marL="457200" lvl="0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Academic Computing &amp; Media Services</a:t>
            </a:r>
          </a:p>
          <a:p>
            <a:pPr marL="457200" lvl="0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Facilities</a:t>
            </a:r>
          </a:p>
          <a:p>
            <a:pPr marL="457200" lvl="0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Center for Program Innovation</a:t>
            </a:r>
          </a:p>
          <a:p>
            <a:pPr marL="457200" lvl="0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University Advancement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85" y="3890875"/>
            <a:ext cx="7522823" cy="22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600125" y="1617875"/>
            <a:ext cx="3644400" cy="188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Prototype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713575" y="2506075"/>
            <a:ext cx="3644400" cy="348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Academic Innovation Center</a:t>
            </a:r>
          </a:p>
        </p:txBody>
      </p:sp>
      <p:sp>
        <p:nvSpPr>
          <p:cNvPr id="328" name="Shape 328"/>
          <p:cNvSpPr/>
          <p:nvPr/>
        </p:nvSpPr>
        <p:spPr>
          <a:xfrm>
            <a:off x="0" y="7"/>
            <a:ext cx="9144000" cy="118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250975" y="100962"/>
            <a:ext cx="276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Bryant University</a:t>
            </a:r>
          </a:p>
        </p:txBody>
      </p:sp>
      <p:sp>
        <p:nvSpPr>
          <p:cNvPr id="330" name="Shape 330"/>
          <p:cNvSpPr/>
          <p:nvPr/>
        </p:nvSpPr>
        <p:spPr>
          <a:xfrm>
            <a:off x="0" y="776002"/>
            <a:ext cx="9144000" cy="413100"/>
          </a:xfrm>
          <a:prstGeom prst="rect">
            <a:avLst/>
          </a:prstGeom>
          <a:solidFill>
            <a:srgbClr val="FFD700">
              <a:alpha val="6391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291600" y="770600"/>
            <a:ext cx="8560800" cy="35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for a new Academic Innovation Center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525" y="4730350"/>
            <a:ext cx="1711500" cy="168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F3F3F"/>
                </a:solidFill>
              </a:rPr>
              <a:t>Bryant University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767275" y="603500"/>
            <a:ext cx="6320400" cy="7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50" y="1078875"/>
            <a:ext cx="6320401" cy="50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050" y="1078875"/>
            <a:ext cx="2601075" cy="50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75" y="770450"/>
            <a:ext cx="4810024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F3F3F"/>
                </a:solidFill>
              </a:rPr>
              <a:t>Bryant University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8767275" y="603500"/>
            <a:ext cx="6320400" cy="7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075" y="555475"/>
            <a:ext cx="4006824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75" y="3842275"/>
            <a:ext cx="4453900" cy="29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1400" y="3790950"/>
            <a:ext cx="4006825" cy="300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-9875" y="649050"/>
            <a:ext cx="9065647" cy="438341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512104" y="17992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F3F3F"/>
                </a:solidFill>
              </a:rPr>
              <a:t>Bryant University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00" cy="4546499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667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None/>
            </a:pPr>
            <a:r>
              <a:rPr lang="en-US" sz="3000" dirty="0"/>
              <a:t>Selecting Equipment to meet the needs of the faculty</a:t>
            </a:r>
          </a:p>
          <a:p>
            <a:pPr marL="457200" marR="0" lvl="0" indent="-266700" algn="l" rtl="0">
              <a:spcBef>
                <a:spcPts val="0"/>
              </a:spcBef>
              <a:buClr>
                <a:srgbClr val="B20838"/>
              </a:buClr>
              <a:buFont typeface="Noto Symbol"/>
              <a:buNone/>
            </a:pPr>
            <a:endParaRPr sz="3000" dirty="0"/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Ease of Use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End User experience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Keep it simple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Know your target audience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512104" y="17992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F3F3F"/>
                </a:solidFill>
              </a:rPr>
              <a:t>Bryant University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612" y="767075"/>
            <a:ext cx="9136387" cy="60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06825" y="998524"/>
            <a:ext cx="8079900" cy="379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667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None/>
            </a:pPr>
            <a:r>
              <a:rPr lang="en-US" sz="3000" dirty="0"/>
              <a:t>Equipment used in Bello 102</a:t>
            </a:r>
          </a:p>
          <a:p>
            <a:pPr marL="457200" marR="0" lvl="0" indent="-266700" algn="l" rtl="0">
              <a:spcBef>
                <a:spcPts val="0"/>
              </a:spcBef>
              <a:buClr>
                <a:srgbClr val="B20838"/>
              </a:buClr>
              <a:buFont typeface="Noto Symbol"/>
              <a:buNone/>
            </a:pPr>
            <a:endParaRPr sz="3000" dirty="0"/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All Wireless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Digital Media to support the future of video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HD Video Conference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Remote control management from the AV office</a:t>
            </a:r>
          </a:p>
          <a:p>
            <a:pPr marL="4953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iPad control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4">
            <a:alphaModFix/>
          </a:blip>
          <a:srcRect l="26145" t="35064" r="20387" b="7245"/>
          <a:stretch/>
        </p:blipFill>
        <p:spPr>
          <a:xfrm>
            <a:off x="7600" y="5139324"/>
            <a:ext cx="2389200" cy="17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537408" y="508067"/>
            <a:ext cx="1889256" cy="1889256"/>
            <a:chOff x="2553466" y="254037"/>
            <a:chExt cx="1419425" cy="1419425"/>
          </a:xfrm>
        </p:grpSpPr>
        <p:sp>
          <p:nvSpPr>
            <p:cNvPr id="55" name="Shape 55"/>
            <p:cNvSpPr/>
            <p:nvPr/>
          </p:nvSpPr>
          <p:spPr>
            <a:xfrm>
              <a:off x="2553466" y="254037"/>
              <a:ext cx="1419425" cy="1419425"/>
            </a:xfrm>
            <a:prstGeom prst="ellipse">
              <a:avLst/>
            </a:prstGeom>
            <a:solidFill>
              <a:schemeClr val="lt1"/>
            </a:soli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2695408" y="395980"/>
              <a:ext cx="1135540" cy="1135540"/>
            </a:xfrm>
            <a:prstGeom prst="ellipse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2695408" y="395980"/>
              <a:ext cx="1135540" cy="1135540"/>
            </a:xfrm>
            <a:prstGeom prst="ellipse">
              <a:avLst/>
            </a:prstGeom>
            <a:gradFill>
              <a:gsLst>
                <a:gs pos="0">
                  <a:srgbClr val="76923C"/>
                </a:gs>
                <a:gs pos="2000">
                  <a:srgbClr val="76923C"/>
                </a:gs>
                <a:gs pos="58999">
                  <a:srgbClr val="76923C"/>
                </a:gs>
                <a:gs pos="91000">
                  <a:schemeClr val="dk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x="2678855" y="973675"/>
            <a:ext cx="5428825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4 Year Public Liberal Arts College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Created in 1973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Adult-centric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3,000 Student headcount, 1,000 FTE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1629007" y="3308098"/>
            <a:ext cx="586164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100 % Distance Learning Delivery </a:t>
            </a:r>
          </a:p>
        </p:txBody>
      </p:sp>
      <p:sp>
        <p:nvSpPr>
          <p:cNvPr id="60" name="Shape 60"/>
          <p:cNvSpPr/>
          <p:nvPr/>
        </p:nvSpPr>
        <p:spPr>
          <a:xfrm>
            <a:off x="0" y="5680182"/>
            <a:ext cx="9144000" cy="1189325"/>
          </a:xfrm>
          <a:prstGeom prst="rect">
            <a:avLst/>
          </a:prstGeom>
          <a:gradFill>
            <a:gsLst>
              <a:gs pos="0">
                <a:srgbClr val="4F6128"/>
              </a:gs>
              <a:gs pos="18000">
                <a:srgbClr val="4F6128"/>
              </a:gs>
              <a:gs pos="75000">
                <a:srgbClr val="76923C"/>
              </a:gs>
              <a:gs pos="100000">
                <a:srgbClr val="76923C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6253476"/>
            <a:ext cx="9144000" cy="358557"/>
          </a:xfrm>
          <a:prstGeom prst="rect">
            <a:avLst/>
          </a:prstGeom>
          <a:solidFill>
            <a:srgbClr val="4F6128">
              <a:alpha val="6392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279400" y="5717537"/>
            <a:ext cx="399801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Charter Oak State College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79400" y="6235080"/>
            <a:ext cx="8754871" cy="353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7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dynamic community of online learners advancing the nation's workforce one graduate at a time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855" y="4159503"/>
            <a:ext cx="3063240" cy="1192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Shape 65"/>
          <p:cNvGrpSpPr/>
          <p:nvPr/>
        </p:nvGrpSpPr>
        <p:grpSpPr>
          <a:xfrm>
            <a:off x="952606" y="1054162"/>
            <a:ext cx="990600" cy="823911"/>
            <a:chOff x="2971800" y="2357438"/>
            <a:chExt cx="990600" cy="823911"/>
          </a:xfrm>
        </p:grpSpPr>
        <p:sp>
          <p:nvSpPr>
            <p:cNvPr id="66" name="Shape 66"/>
            <p:cNvSpPr/>
            <p:nvPr/>
          </p:nvSpPr>
          <p:spPr>
            <a:xfrm>
              <a:off x="3062286" y="2447925"/>
              <a:ext cx="811213" cy="495300"/>
            </a:xfrm>
            <a:custGeom>
              <a:avLst/>
              <a:gdLst/>
              <a:ahLst/>
              <a:cxnLst/>
              <a:rect l="0" t="0" r="0" b="0"/>
              <a:pathLst>
                <a:path w="72" h="44" extrusionOk="0">
                  <a:moveTo>
                    <a:pt x="4" y="44"/>
                  </a:moveTo>
                  <a:cubicBezTo>
                    <a:pt x="2" y="44"/>
                    <a:pt x="0" y="42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2" y="2"/>
                    <a:pt x="72" y="5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2"/>
                    <a:pt x="71" y="44"/>
                    <a:pt x="68" y="44"/>
                  </a:cubicBezTo>
                  <a:lnTo>
                    <a:pt x="4" y="44"/>
                  </a:lnTo>
                  <a:close/>
                </a:path>
              </a:pathLst>
            </a:custGeom>
            <a:noFill/>
            <a:ln w="34925" cap="rnd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2971800" y="2357438"/>
              <a:ext cx="990600" cy="676275"/>
            </a:xfrm>
            <a:custGeom>
              <a:avLst/>
              <a:gdLst/>
              <a:ahLst/>
              <a:cxnLst/>
              <a:rect l="0" t="0" r="0" b="0"/>
              <a:pathLst>
                <a:path w="88" h="60" extrusionOk="0">
                  <a:moveTo>
                    <a:pt x="8" y="60"/>
                  </a:moveTo>
                  <a:cubicBezTo>
                    <a:pt x="4" y="60"/>
                    <a:pt x="0" y="57"/>
                    <a:pt x="0" y="5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4"/>
                    <a:pt x="88" y="9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7"/>
                    <a:pt x="85" y="60"/>
                    <a:pt x="80" y="60"/>
                  </a:cubicBezTo>
                  <a:lnTo>
                    <a:pt x="8" y="60"/>
                  </a:lnTo>
                  <a:close/>
                </a:path>
              </a:pathLst>
            </a:custGeom>
            <a:noFill/>
            <a:ln w="46025" cap="rnd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219450" y="3044825"/>
              <a:ext cx="506413" cy="136525"/>
            </a:xfrm>
            <a:custGeom>
              <a:avLst/>
              <a:gdLst/>
              <a:ahLst/>
              <a:cxnLst/>
              <a:rect l="0" t="0" r="0" b="0"/>
              <a:pathLst>
                <a:path w="45" h="12" extrusionOk="0">
                  <a:moveTo>
                    <a:pt x="45" y="7"/>
                  </a:moveTo>
                  <a:cubicBezTo>
                    <a:pt x="45" y="10"/>
                    <a:pt x="43" y="12"/>
                    <a:pt x="4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2"/>
                    <a:pt x="45" y="4"/>
                  </a:cubicBezTo>
                  <a:lnTo>
                    <a:pt x="45" y="7"/>
                  </a:lnTo>
                  <a:close/>
                </a:path>
              </a:pathLst>
            </a:custGeom>
            <a:noFill/>
            <a:ln w="46025" cap="rnd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03704" y="31972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F3F3F"/>
                </a:solidFill>
              </a:rPr>
              <a:t>Bryant University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00" y="1211525"/>
            <a:ext cx="3981225" cy="26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700" y="2811208"/>
            <a:ext cx="4202452" cy="32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550" y="4027574"/>
            <a:ext cx="1871699" cy="18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143000" y="2133600"/>
            <a:ext cx="7485611" cy="368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Charter Oak State College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Building State of the Art Classrooms in CT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Process/Goals/Challenges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Bryant University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Building State of the Art Classrooms @ Bryant University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Process/Goals/Challenges</a:t>
            </a:r>
          </a:p>
          <a:p>
            <a:pPr marL="0" marR="0" lvl="0" indent="0" algn="l" rtl="0">
              <a:lnSpc>
                <a:spcPct val="200000"/>
              </a:lnSpc>
              <a:spcBef>
                <a:spcPts val="480"/>
              </a:spcBef>
              <a:buClr>
                <a:srgbClr val="3F3F3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480"/>
              </a:spcBef>
              <a:buClr>
                <a:srgbClr val="3F3F3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041" y="5447267"/>
            <a:ext cx="269144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Questions for the Panel: </a:t>
            </a:r>
          </a:p>
          <a:p>
            <a:r>
              <a:rPr lang="en-US" dirty="0" smtClean="0"/>
              <a:t>Respond </a:t>
            </a:r>
            <a:r>
              <a:rPr lang="en-US" dirty="0"/>
              <a:t>at </a:t>
            </a:r>
            <a:r>
              <a:rPr lang="en-US" b="1" dirty="0" smtClean="0"/>
              <a:t>PollEv.com/nc15</a:t>
            </a:r>
          </a:p>
          <a:p>
            <a:r>
              <a:rPr lang="en-US" dirty="0"/>
              <a:t>Text </a:t>
            </a:r>
            <a:r>
              <a:rPr lang="en-US" b="1" dirty="0"/>
              <a:t>NC15</a:t>
            </a:r>
            <a:r>
              <a:rPr lang="en-US" dirty="0"/>
              <a:t> to </a:t>
            </a:r>
            <a:r>
              <a:rPr lang="en-US" b="1" dirty="0"/>
              <a:t>37607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Shape 384"/>
          <p:cNvGrpSpPr/>
          <p:nvPr/>
        </p:nvGrpSpPr>
        <p:grpSpPr>
          <a:xfrm>
            <a:off x="537408" y="508068"/>
            <a:ext cx="1889255" cy="1889255"/>
            <a:chOff x="537408" y="508068"/>
            <a:chExt cx="1889255" cy="1889255"/>
          </a:xfrm>
        </p:grpSpPr>
        <p:sp>
          <p:nvSpPr>
            <p:cNvPr id="385" name="Shape 385"/>
            <p:cNvSpPr/>
            <p:nvPr/>
          </p:nvSpPr>
          <p:spPr>
            <a:xfrm>
              <a:off x="537408" y="508068"/>
              <a:ext cx="1889255" cy="1889255"/>
            </a:xfrm>
            <a:prstGeom prst="ellipse">
              <a:avLst/>
            </a:prstGeom>
            <a:solidFill>
              <a:schemeClr val="lt1"/>
            </a:soli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726335" y="696993"/>
              <a:ext cx="1511404" cy="1511404"/>
            </a:xfrm>
            <a:prstGeom prst="ellipse">
              <a:avLst/>
            </a:prstGeom>
            <a:solidFill>
              <a:srgbClr val="0F243E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726333" y="696993"/>
              <a:ext cx="1511406" cy="1511406"/>
            </a:xfrm>
            <a:prstGeom prst="ellipse">
              <a:avLst/>
            </a:prstGeom>
            <a:gradFill>
              <a:gsLst>
                <a:gs pos="0">
                  <a:srgbClr val="17365D"/>
                </a:gs>
                <a:gs pos="2000">
                  <a:srgbClr val="17365D"/>
                </a:gs>
                <a:gs pos="58999">
                  <a:srgbClr val="17365D"/>
                </a:gs>
                <a:gs pos="91000">
                  <a:schemeClr val="dk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Shape 388"/>
          <p:cNvSpPr txBox="1"/>
          <p:nvPr/>
        </p:nvSpPr>
        <p:spPr>
          <a:xfrm>
            <a:off x="2324756" y="973675"/>
            <a:ext cx="6819243" cy="360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Thank You and Good Luck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 i="0" u="none" strike="noStrike" cap="none" baseline="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 i="0" u="none" strike="noStrike" cap="none" baseline="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year from now you will wish you had started today.” — </a:t>
            </a:r>
            <a:r>
              <a:rPr lang="en-US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 Lamb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“By changing nothing, nothing changes.” – </a:t>
            </a:r>
            <a:r>
              <a:rPr lang="en-US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Tony Robbins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0" y="5680182"/>
            <a:ext cx="9144000" cy="1189325"/>
          </a:xfrm>
          <a:prstGeom prst="rect">
            <a:avLst/>
          </a:prstGeom>
          <a:gradFill>
            <a:gsLst>
              <a:gs pos="0">
                <a:srgbClr val="17365D"/>
              </a:gs>
              <a:gs pos="18000">
                <a:srgbClr val="17365D"/>
              </a:gs>
              <a:gs pos="75000">
                <a:srgbClr val="366092"/>
              </a:gs>
              <a:gs pos="100000">
                <a:srgbClr val="366092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0" y="6253476"/>
            <a:ext cx="9144000" cy="358557"/>
          </a:xfrm>
          <a:prstGeom prst="rect">
            <a:avLst/>
          </a:prstGeom>
          <a:solidFill>
            <a:srgbClr val="0F243E">
              <a:alpha val="6392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279400" y="5717537"/>
            <a:ext cx="61873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Letting Us Share our Story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314" y="692679"/>
            <a:ext cx="1685442" cy="168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2436813" y="901700"/>
            <a:ext cx="8191499" cy="505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5680182"/>
            <a:ext cx="9144000" cy="1189325"/>
          </a:xfrm>
          <a:prstGeom prst="rect">
            <a:avLst/>
          </a:prstGeom>
          <a:gradFill>
            <a:gsLst>
              <a:gs pos="0">
                <a:srgbClr val="262626"/>
              </a:gs>
              <a:gs pos="18000">
                <a:srgbClr val="262626"/>
              </a:gs>
              <a:gs pos="75000">
                <a:srgbClr val="595959"/>
              </a:gs>
              <a:gs pos="100000">
                <a:srgbClr val="595959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0" y="6253476"/>
            <a:ext cx="9144000" cy="358557"/>
          </a:xfrm>
          <a:prstGeom prst="rect">
            <a:avLst/>
          </a:prstGeom>
          <a:solidFill>
            <a:srgbClr val="262626">
              <a:alpha val="6392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79400" y="5717537"/>
            <a:ext cx="553593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State of the Art Classrooms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3433863" y="120194"/>
            <a:ext cx="5535038" cy="5535038"/>
            <a:chOff x="603575" y="553008"/>
            <a:chExt cx="4049813" cy="4049813"/>
          </a:xfrm>
        </p:grpSpPr>
        <p:sp>
          <p:nvSpPr>
            <p:cNvPr id="79" name="Shape 79"/>
            <p:cNvSpPr/>
            <p:nvPr/>
          </p:nvSpPr>
          <p:spPr>
            <a:xfrm>
              <a:off x="603575" y="553008"/>
              <a:ext cx="4049813" cy="4049813"/>
            </a:xfrm>
            <a:prstGeom prst="ellipse">
              <a:avLst/>
            </a:prstGeom>
            <a:solidFill>
              <a:schemeClr val="lt1"/>
            </a:soli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008558" y="957990"/>
              <a:ext cx="3239852" cy="3239852"/>
            </a:xfrm>
            <a:prstGeom prst="ellipse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" name="Shape 81"/>
            <p:cNvGrpSpPr/>
            <p:nvPr/>
          </p:nvGrpSpPr>
          <p:grpSpPr>
            <a:xfrm>
              <a:off x="1664699" y="1407823"/>
              <a:ext cx="2253623" cy="1878258"/>
              <a:chOff x="1441179" y="1174143"/>
              <a:chExt cx="2253623" cy="1878258"/>
            </a:xfrm>
          </p:grpSpPr>
          <p:cxnSp>
            <p:nvCxnSpPr>
              <p:cNvPr id="82" name="Shape 82"/>
              <p:cNvCxnSpPr/>
              <p:nvPr/>
            </p:nvCxnSpPr>
            <p:spPr>
              <a:xfrm rot="-2164698">
                <a:off x="1342194" y="2742134"/>
                <a:ext cx="1042987" cy="3500"/>
              </a:xfrm>
              <a:prstGeom prst="straightConnector1">
                <a:avLst/>
              </a:prstGeom>
              <a:noFill/>
              <a:ln w="76200" cap="rnd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83" name="Shape 83"/>
              <p:cNvSpPr/>
              <p:nvPr/>
            </p:nvSpPr>
            <p:spPr>
              <a:xfrm rot="-2164697">
                <a:off x="2205620" y="1420841"/>
                <a:ext cx="1242485" cy="1242483"/>
              </a:xfrm>
              <a:prstGeom prst="ellipse">
                <a:avLst/>
              </a:prstGeom>
              <a:noFill/>
              <a:ln w="76200" cap="rnd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 rot="-2164697">
                <a:off x="2362304" y="1590325"/>
                <a:ext cx="941489" cy="920488"/>
              </a:xfrm>
              <a:prstGeom prst="ellipse">
                <a:avLst/>
              </a:prstGeom>
              <a:noFill/>
              <a:ln w="28575" cap="rnd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27507"/>
          <a:stretch/>
        </p:blipFill>
        <p:spPr>
          <a:xfrm>
            <a:off x="3798898" y="901700"/>
            <a:ext cx="4994905" cy="446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33206" y="696039"/>
            <a:ext cx="4764024" cy="476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17 Campuses - </a:t>
            </a:r>
            <a:r>
              <a:rPr lang="en-US" sz="4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ONE GOAL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(4) Four – Year Residential Universities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(12) Community Colleges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(1) Online College</a:t>
            </a:r>
          </a:p>
          <a:p>
            <a:pPr marL="0" marR="0" lvl="0" indent="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7046"/>
            <a:ext cx="9144000" cy="111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700092"/>
            <a:ext cx="4114800" cy="1097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84408">
            <a:off x="4915422" y="2129173"/>
            <a:ext cx="4115294" cy="2256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  Overview  &amp;  Depth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53367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Multi-year implementation</a:t>
            </a:r>
          </a:p>
          <a:p>
            <a:pPr marL="457200" marR="0" lvl="0" indent="-457200" algn="l" rtl="0">
              <a:spcBef>
                <a:spcPts val="56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Multiple vendors (20x) / 17 Campuses</a:t>
            </a:r>
          </a:p>
          <a:p>
            <a:pPr marL="457200" marR="0" lvl="0" indent="-457200" algn="l" rtl="0">
              <a:spcBef>
                <a:spcPts val="56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Cloud based (Boundary less)</a:t>
            </a:r>
          </a:p>
          <a:p>
            <a:pPr marL="457200" marR="0" lvl="0" indent="-457200" algn="l" rtl="0">
              <a:spcBef>
                <a:spcPts val="56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Institution Based (Specialty)</a:t>
            </a:r>
          </a:p>
          <a:p>
            <a:pPr marL="457200" marR="0" lvl="0" indent="-457200" algn="l" rtl="0">
              <a:spcBef>
                <a:spcPts val="56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System/Standards Based</a:t>
            </a:r>
          </a:p>
          <a:p>
            <a:pPr marL="457200" marR="0" lvl="0" indent="-457200" algn="l" rtl="0">
              <a:spcBef>
                <a:spcPts val="56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Student based</a:t>
            </a:r>
          </a:p>
          <a:p>
            <a:pPr marL="457200" marR="0" lvl="0" indent="-457200" algn="l" rtl="0">
              <a:spcBef>
                <a:spcPts val="56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Dependencies on mid-flight Transform 2020 projects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Classroom  of the  Future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320800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Paradigm shift to a learner-centric model of teaching and learning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Movement away from a physical time and space and into a native digital space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Meeting student in and on their digital platform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950" y="4271057"/>
            <a:ext cx="3321935" cy="249145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0696" y="4182800"/>
            <a:ext cx="3811378" cy="2667965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13" name="Shape 113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6096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Peer Reviewed Research &amp; Partners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62091" y="148760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EDUCAUSE &amp; NERCOMP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Gartner, Blackboard, &amp; Cisco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Futurists:  Christiansen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Peer-reviewed research:  Rogers</a:t>
            </a: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3439798" y="3819337"/>
            <a:ext cx="2808620" cy="2809193"/>
            <a:chOff x="4791228" y="539357"/>
            <a:chExt cx="4022539" cy="4033153"/>
          </a:xfrm>
        </p:grpSpPr>
        <p:sp>
          <p:nvSpPr>
            <p:cNvPr id="121" name="Shape 121"/>
            <p:cNvSpPr/>
            <p:nvPr/>
          </p:nvSpPr>
          <p:spPr>
            <a:xfrm rot="10800000">
              <a:off x="6925820" y="679748"/>
              <a:ext cx="1887947" cy="2274558"/>
            </a:xfrm>
            <a:custGeom>
              <a:avLst/>
              <a:gdLst/>
              <a:ahLst/>
              <a:cxnLst/>
              <a:rect l="0" t="0" r="0" b="0"/>
              <a:pathLst>
                <a:path w="1887948" h="2274559" extrusionOk="0">
                  <a:moveTo>
                    <a:pt x="1885082" y="2274559"/>
                  </a:moveTo>
                  <a:lnTo>
                    <a:pt x="1793761" y="2269635"/>
                  </a:lnTo>
                  <a:cubicBezTo>
                    <a:pt x="1370591" y="2225863"/>
                    <a:pt x="973522" y="2037960"/>
                    <a:pt x="671265" y="1734255"/>
                  </a:cubicBezTo>
                  <a:cubicBezTo>
                    <a:pt x="369009" y="1430763"/>
                    <a:pt x="182658" y="1033024"/>
                    <a:pt x="140591" y="609703"/>
                  </a:cubicBezTo>
                  <a:lnTo>
                    <a:pt x="131509" y="427512"/>
                  </a:lnTo>
                  <a:lnTo>
                    <a:pt x="0" y="427512"/>
                  </a:lnTo>
                  <a:lnTo>
                    <a:pt x="504702" y="0"/>
                  </a:lnTo>
                  <a:lnTo>
                    <a:pt x="914400" y="427512"/>
                  </a:lnTo>
                  <a:lnTo>
                    <a:pt x="795177" y="427512"/>
                  </a:lnTo>
                  <a:lnTo>
                    <a:pt x="800878" y="541391"/>
                  </a:lnTo>
                  <a:cubicBezTo>
                    <a:pt x="827996" y="813887"/>
                    <a:pt x="947864" y="1069889"/>
                    <a:pt x="1142537" y="1265143"/>
                  </a:cubicBezTo>
                  <a:cubicBezTo>
                    <a:pt x="1336997" y="1460397"/>
                    <a:pt x="1592414" y="1581374"/>
                    <a:pt x="1864775" y="1609623"/>
                  </a:cubicBezTo>
                  <a:lnTo>
                    <a:pt x="1887948" y="1610879"/>
                  </a:lnTo>
                  <a:lnTo>
                    <a:pt x="1576074" y="19097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5400000">
              <a:off x="5118477" y="346052"/>
              <a:ext cx="1887947" cy="2274558"/>
            </a:xfrm>
            <a:custGeom>
              <a:avLst/>
              <a:gdLst/>
              <a:ahLst/>
              <a:cxnLst/>
              <a:rect l="0" t="0" r="0" b="0"/>
              <a:pathLst>
                <a:path w="1887948" h="2274559" extrusionOk="0">
                  <a:moveTo>
                    <a:pt x="1885082" y="2274559"/>
                  </a:moveTo>
                  <a:lnTo>
                    <a:pt x="1793761" y="2269635"/>
                  </a:lnTo>
                  <a:cubicBezTo>
                    <a:pt x="1370591" y="2225863"/>
                    <a:pt x="973522" y="2037960"/>
                    <a:pt x="671265" y="1734255"/>
                  </a:cubicBezTo>
                  <a:cubicBezTo>
                    <a:pt x="369009" y="1430763"/>
                    <a:pt x="182658" y="1033024"/>
                    <a:pt x="140591" y="609703"/>
                  </a:cubicBezTo>
                  <a:lnTo>
                    <a:pt x="131509" y="427512"/>
                  </a:lnTo>
                  <a:lnTo>
                    <a:pt x="0" y="427512"/>
                  </a:lnTo>
                  <a:lnTo>
                    <a:pt x="504702" y="0"/>
                  </a:lnTo>
                  <a:lnTo>
                    <a:pt x="914400" y="427512"/>
                  </a:lnTo>
                  <a:lnTo>
                    <a:pt x="795177" y="427512"/>
                  </a:lnTo>
                  <a:lnTo>
                    <a:pt x="800878" y="541391"/>
                  </a:lnTo>
                  <a:cubicBezTo>
                    <a:pt x="827996" y="813887"/>
                    <a:pt x="947864" y="1069889"/>
                    <a:pt x="1142537" y="1265143"/>
                  </a:cubicBezTo>
                  <a:cubicBezTo>
                    <a:pt x="1336997" y="1460397"/>
                    <a:pt x="1592414" y="1581374"/>
                    <a:pt x="1864775" y="1609623"/>
                  </a:cubicBezTo>
                  <a:lnTo>
                    <a:pt x="1887948" y="1610879"/>
                  </a:lnTo>
                  <a:lnTo>
                    <a:pt x="1576074" y="19097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791228" y="2157560"/>
              <a:ext cx="1887947" cy="2274558"/>
            </a:xfrm>
            <a:custGeom>
              <a:avLst/>
              <a:gdLst/>
              <a:ahLst/>
              <a:cxnLst/>
              <a:rect l="0" t="0" r="0" b="0"/>
              <a:pathLst>
                <a:path w="1887948" h="2274559" extrusionOk="0">
                  <a:moveTo>
                    <a:pt x="1885082" y="2274559"/>
                  </a:moveTo>
                  <a:lnTo>
                    <a:pt x="1793761" y="2269635"/>
                  </a:lnTo>
                  <a:cubicBezTo>
                    <a:pt x="1370591" y="2225863"/>
                    <a:pt x="973522" y="2037960"/>
                    <a:pt x="671265" y="1734255"/>
                  </a:cubicBezTo>
                  <a:cubicBezTo>
                    <a:pt x="369009" y="1430763"/>
                    <a:pt x="182658" y="1033024"/>
                    <a:pt x="140591" y="609703"/>
                  </a:cubicBezTo>
                  <a:lnTo>
                    <a:pt x="131509" y="427512"/>
                  </a:lnTo>
                  <a:lnTo>
                    <a:pt x="0" y="427512"/>
                  </a:lnTo>
                  <a:lnTo>
                    <a:pt x="504702" y="0"/>
                  </a:lnTo>
                  <a:lnTo>
                    <a:pt x="914400" y="427512"/>
                  </a:lnTo>
                  <a:lnTo>
                    <a:pt x="795177" y="427512"/>
                  </a:lnTo>
                  <a:lnTo>
                    <a:pt x="800878" y="541391"/>
                  </a:lnTo>
                  <a:cubicBezTo>
                    <a:pt x="827996" y="813887"/>
                    <a:pt x="947864" y="1069889"/>
                    <a:pt x="1142537" y="1265143"/>
                  </a:cubicBezTo>
                  <a:cubicBezTo>
                    <a:pt x="1336997" y="1460397"/>
                    <a:pt x="1592414" y="1581374"/>
                    <a:pt x="1864775" y="1609623"/>
                  </a:cubicBezTo>
                  <a:lnTo>
                    <a:pt x="1887948" y="1610879"/>
                  </a:lnTo>
                  <a:lnTo>
                    <a:pt x="1576074" y="190975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6586698" y="2491257"/>
              <a:ext cx="1887947" cy="2274558"/>
            </a:xfrm>
            <a:custGeom>
              <a:avLst/>
              <a:gdLst/>
              <a:ahLst/>
              <a:cxnLst/>
              <a:rect l="0" t="0" r="0" b="0"/>
              <a:pathLst>
                <a:path w="1887948" h="2274559" extrusionOk="0">
                  <a:moveTo>
                    <a:pt x="1885082" y="2274559"/>
                  </a:moveTo>
                  <a:lnTo>
                    <a:pt x="1793761" y="2269635"/>
                  </a:lnTo>
                  <a:cubicBezTo>
                    <a:pt x="1370591" y="2225863"/>
                    <a:pt x="973522" y="2037960"/>
                    <a:pt x="671265" y="1734255"/>
                  </a:cubicBezTo>
                  <a:cubicBezTo>
                    <a:pt x="369009" y="1430763"/>
                    <a:pt x="182658" y="1033024"/>
                    <a:pt x="140591" y="609703"/>
                  </a:cubicBezTo>
                  <a:lnTo>
                    <a:pt x="131509" y="427512"/>
                  </a:lnTo>
                  <a:lnTo>
                    <a:pt x="0" y="427512"/>
                  </a:lnTo>
                  <a:lnTo>
                    <a:pt x="504702" y="0"/>
                  </a:lnTo>
                  <a:lnTo>
                    <a:pt x="914400" y="427512"/>
                  </a:lnTo>
                  <a:lnTo>
                    <a:pt x="795177" y="427512"/>
                  </a:lnTo>
                  <a:lnTo>
                    <a:pt x="800878" y="541391"/>
                  </a:lnTo>
                  <a:cubicBezTo>
                    <a:pt x="827996" y="813887"/>
                    <a:pt x="947864" y="1069889"/>
                    <a:pt x="1142537" y="1265143"/>
                  </a:cubicBezTo>
                  <a:cubicBezTo>
                    <a:pt x="1336997" y="1460397"/>
                    <a:pt x="1592414" y="1581374"/>
                    <a:pt x="1864775" y="1609623"/>
                  </a:cubicBezTo>
                  <a:lnTo>
                    <a:pt x="1887948" y="1610879"/>
                  </a:lnTo>
                  <a:lnTo>
                    <a:pt x="1576074" y="19097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1005531" y="4218179"/>
            <a:ext cx="3219511" cy="610338"/>
            <a:chOff x="111395" y="2322101"/>
            <a:chExt cx="2120326" cy="347823"/>
          </a:xfrm>
        </p:grpSpPr>
        <p:sp>
          <p:nvSpPr>
            <p:cNvPr id="126" name="Shape 126"/>
            <p:cNvSpPr txBox="1"/>
            <p:nvPr/>
          </p:nvSpPr>
          <p:spPr>
            <a:xfrm>
              <a:off x="111395" y="2356566"/>
              <a:ext cx="2120326" cy="27186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500" b="0" i="0" u="none" strike="noStrike" cap="none" baseline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Technology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364191" y="2322101"/>
              <a:ext cx="1614735" cy="3478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28" name="Shape 128"/>
          <p:cNvSpPr txBox="1"/>
          <p:nvPr/>
        </p:nvSpPr>
        <p:spPr>
          <a:xfrm>
            <a:off x="1533869" y="5738601"/>
            <a:ext cx="2793521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b="0" i="0" u="none" strike="noStrike" cap="none" baseline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477796" y="4352392"/>
            <a:ext cx="2960432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234728" y="5738601"/>
            <a:ext cx="3902326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606829" y="12192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Current  TIME LINE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0950" y="979134"/>
            <a:ext cx="303000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C89F"/>
                </a:solidFill>
                <a:latin typeface="Roboto"/>
                <a:ea typeface="Roboto"/>
                <a:cs typeface="Roboto"/>
                <a:sym typeface="Roboto"/>
              </a:rPr>
              <a:t>FULL IMPLEMENTATION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61106" y="1827401"/>
            <a:ext cx="399901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Full implementation scheduled for Fall 2015 allowing for major installation, coordination, and training over the summer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398280" y="4429785"/>
            <a:ext cx="1086570" cy="1068286"/>
            <a:chOff x="8759600" y="1771482"/>
            <a:chExt cx="2450592" cy="2450592"/>
          </a:xfrm>
        </p:grpSpPr>
        <p:sp>
          <p:nvSpPr>
            <p:cNvPr id="140" name="Shape 140"/>
            <p:cNvSpPr/>
            <p:nvPr/>
          </p:nvSpPr>
          <p:spPr>
            <a:xfrm>
              <a:off x="8759600" y="1771482"/>
              <a:ext cx="2450592" cy="2450592"/>
            </a:xfrm>
            <a:prstGeom prst="ellipse">
              <a:avLst/>
            </a:prstGeom>
            <a:noFill/>
            <a:ln w="222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flipH="1">
              <a:off x="8837323" y="1850731"/>
              <a:ext cx="2295144" cy="229209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2543774" y="4041979"/>
            <a:ext cx="1440250" cy="1444751"/>
            <a:chOff x="8759600" y="1771482"/>
            <a:chExt cx="2450592" cy="2450592"/>
          </a:xfrm>
        </p:grpSpPr>
        <p:sp>
          <p:nvSpPr>
            <p:cNvPr id="143" name="Shape 143"/>
            <p:cNvSpPr/>
            <p:nvPr/>
          </p:nvSpPr>
          <p:spPr>
            <a:xfrm>
              <a:off x="8759600" y="1771482"/>
              <a:ext cx="2450592" cy="2450592"/>
            </a:xfrm>
            <a:prstGeom prst="ellipse">
              <a:avLst/>
            </a:prstGeom>
            <a:noFill/>
            <a:ln w="222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8837324" y="1850730"/>
              <a:ext cx="2295144" cy="229209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4772089" y="3094795"/>
            <a:ext cx="1713090" cy="1718444"/>
            <a:chOff x="8759600" y="1771482"/>
            <a:chExt cx="2450592" cy="2450592"/>
          </a:xfrm>
        </p:grpSpPr>
        <p:sp>
          <p:nvSpPr>
            <p:cNvPr id="146" name="Shape 146"/>
            <p:cNvSpPr/>
            <p:nvPr/>
          </p:nvSpPr>
          <p:spPr>
            <a:xfrm>
              <a:off x="8759600" y="1771482"/>
              <a:ext cx="2450592" cy="2450592"/>
            </a:xfrm>
            <a:prstGeom prst="ellipse">
              <a:avLst/>
            </a:prstGeom>
            <a:noFill/>
            <a:ln w="222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8837324" y="1850730"/>
              <a:ext cx="2295144" cy="229209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Shape 148"/>
          <p:cNvGrpSpPr/>
          <p:nvPr/>
        </p:nvGrpSpPr>
        <p:grpSpPr>
          <a:xfrm>
            <a:off x="6974556" y="1299420"/>
            <a:ext cx="2057399" cy="2054297"/>
            <a:chOff x="8759600" y="1771482"/>
            <a:chExt cx="2450592" cy="2450592"/>
          </a:xfrm>
        </p:grpSpPr>
        <p:sp>
          <p:nvSpPr>
            <p:cNvPr id="149" name="Shape 149"/>
            <p:cNvSpPr/>
            <p:nvPr/>
          </p:nvSpPr>
          <p:spPr>
            <a:xfrm>
              <a:off x="8759600" y="1771482"/>
              <a:ext cx="2450592" cy="2450592"/>
            </a:xfrm>
            <a:prstGeom prst="ellipse">
              <a:avLst/>
            </a:prstGeom>
            <a:noFill/>
            <a:ln w="222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837324" y="1850730"/>
              <a:ext cx="2295144" cy="2292096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Shape 151"/>
          <p:cNvSpPr txBox="1"/>
          <p:nvPr/>
        </p:nvSpPr>
        <p:spPr>
          <a:xfrm>
            <a:off x="299215" y="3730378"/>
            <a:ext cx="125878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707883" y="2040002"/>
            <a:ext cx="18414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 Test &amp; Design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‘14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200900" y="3394751"/>
            <a:ext cx="176580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 based Pilot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Spring  ‘15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1472150" y="4963928"/>
            <a:ext cx="1104602" cy="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Shape 155"/>
          <p:cNvCxnSpPr/>
          <p:nvPr/>
        </p:nvCxnSpPr>
        <p:spPr>
          <a:xfrm rot="10800000" flipH="1">
            <a:off x="3984023" y="4384488"/>
            <a:ext cx="880075" cy="411120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 rot="10800000" flipH="1">
            <a:off x="6430846" y="3086574"/>
            <a:ext cx="884510" cy="566539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 txBox="1"/>
          <p:nvPr/>
        </p:nvSpPr>
        <p:spPr>
          <a:xfrm>
            <a:off x="2576753" y="2927376"/>
            <a:ext cx="1470077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&amp; Organize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Summer ‘14</a:t>
            </a:r>
          </a:p>
        </p:txBody>
      </p:sp>
      <p:grpSp>
        <p:nvGrpSpPr>
          <p:cNvPr id="158" name="Shape 158"/>
          <p:cNvGrpSpPr/>
          <p:nvPr/>
        </p:nvGrpSpPr>
        <p:grpSpPr>
          <a:xfrm>
            <a:off x="237971" y="5759530"/>
            <a:ext cx="8838192" cy="860961"/>
            <a:chOff x="3295" y="0"/>
            <a:chExt cx="8838192" cy="860961"/>
          </a:xfrm>
        </p:grpSpPr>
        <p:sp>
          <p:nvSpPr>
            <p:cNvPr id="159" name="Shape 159"/>
            <p:cNvSpPr/>
            <p:nvPr/>
          </p:nvSpPr>
          <p:spPr>
            <a:xfrm>
              <a:off x="3295" y="0"/>
              <a:ext cx="4508220" cy="86096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433775" y="0"/>
              <a:ext cx="3647258" cy="860961"/>
            </a:xfrm>
            <a:prstGeom prst="rect">
              <a:avLst/>
            </a:prstGeom>
            <a:noFill/>
            <a:ln>
              <a:noFill/>
            </a:ln>
          </p:spPr>
          <p:txBody>
            <a:bodyPr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90"/>
                </a:spcAft>
                <a:buSzPct val="25000"/>
                <a:buNone/>
              </a:pPr>
              <a:r>
                <a:rPr lang="en-US" sz="34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Phase 1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4270962" y="0"/>
              <a:ext cx="2405538" cy="86096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4701442" y="0"/>
              <a:ext cx="1544577" cy="860961"/>
            </a:xfrm>
            <a:prstGeom prst="rect">
              <a:avLst/>
            </a:prstGeom>
            <a:noFill/>
            <a:ln>
              <a:noFill/>
            </a:ln>
          </p:spPr>
          <p:txBody>
            <a:bodyPr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90"/>
                </a:spcAft>
                <a:buSzPct val="25000"/>
                <a:buNone/>
              </a:pPr>
              <a:r>
                <a:rPr lang="en-US" sz="34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Phase 2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6435948" y="0"/>
              <a:ext cx="2405538" cy="86096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6866428" y="0"/>
              <a:ext cx="1544577" cy="860961"/>
            </a:xfrm>
            <a:prstGeom prst="rect">
              <a:avLst/>
            </a:prstGeom>
            <a:noFill/>
            <a:ln>
              <a:noFill/>
            </a:ln>
          </p:spPr>
          <p:txBody>
            <a:bodyPr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90"/>
                </a:spcAft>
                <a:buSzPct val="25000"/>
                <a:buNone/>
              </a:pPr>
              <a:r>
                <a:rPr lang="en-US" sz="34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Phase 3</a:t>
              </a:r>
            </a:p>
          </p:txBody>
        </p:sp>
      </p:grpSp>
      <p:cxnSp>
        <p:nvCxnSpPr>
          <p:cNvPr id="165" name="Shape 165"/>
          <p:cNvCxnSpPr/>
          <p:nvPr/>
        </p:nvCxnSpPr>
        <p:spPr>
          <a:xfrm>
            <a:off x="606829" y="990600"/>
            <a:ext cx="7698971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14_New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760</Words>
  <Application>Microsoft Office PowerPoint</Application>
  <PresentationFormat>On-screen Show (4:3)</PresentationFormat>
  <Paragraphs>233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Noto Symbol</vt:lpstr>
      <vt:lpstr>Roboto</vt:lpstr>
      <vt:lpstr>Roboto Condensed</vt:lpstr>
      <vt:lpstr>Wingdings</vt:lpstr>
      <vt:lpstr>NC14_New_Template</vt:lpstr>
      <vt:lpstr>PowerPoint Presentation</vt:lpstr>
      <vt:lpstr>Agenda</vt:lpstr>
      <vt:lpstr>PowerPoint Presentation</vt:lpstr>
      <vt:lpstr>PowerPoint Presentation</vt:lpstr>
      <vt:lpstr>17 Campuses - ONE GOAL</vt:lpstr>
      <vt:lpstr>Project  Overview  &amp;  Depth</vt:lpstr>
      <vt:lpstr>Classroom  of the  Future</vt:lpstr>
      <vt:lpstr>PowerPoint Presentation</vt:lpstr>
      <vt:lpstr>Current  TIME LINE</vt:lpstr>
      <vt:lpstr>Project Team Charter</vt:lpstr>
      <vt:lpstr>Micro-Grant Process</vt:lpstr>
      <vt:lpstr>THE TEAM</vt:lpstr>
      <vt:lpstr>PowerPoint Presentation</vt:lpstr>
      <vt:lpstr>Strategic Partners</vt:lpstr>
      <vt:lpstr>Prototype</vt:lpstr>
      <vt:lpstr>Tunxis Community College</vt:lpstr>
      <vt:lpstr>Charter Oak State College </vt:lpstr>
      <vt:lpstr>PowerPoint Presentation</vt:lpstr>
      <vt:lpstr>PowerPoint Presentation</vt:lpstr>
      <vt:lpstr>PowerPoint Presentation</vt:lpstr>
      <vt:lpstr>PowerPoint Presentation</vt:lpstr>
      <vt:lpstr>Project  Overview  &amp;  Depth</vt:lpstr>
      <vt:lpstr>Classroom of the Future</vt:lpstr>
      <vt:lpstr>THE TEAM</vt:lpstr>
      <vt:lpstr>Prototype</vt:lpstr>
      <vt:lpstr>Bryant University</vt:lpstr>
      <vt:lpstr>Bryant University</vt:lpstr>
      <vt:lpstr>Bryant University</vt:lpstr>
      <vt:lpstr>Bryant University</vt:lpstr>
      <vt:lpstr>Bryant University</vt:lpstr>
      <vt:lpstr>Closing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Krysinski</dc:creator>
  <cp:lastModifiedBy>Bill Krysinski</cp:lastModifiedBy>
  <cp:revision>6</cp:revision>
  <dcterms:modified xsi:type="dcterms:W3CDTF">2015-03-30T14:30:02Z</dcterms:modified>
</cp:coreProperties>
</file>