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5AF94-47E2-4BE4-BCA6-32A07AFC72FA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C2AC-78AE-4DB8-9E89-77F4F3C71C5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0" y="6019800"/>
            <a:ext cx="1176528" cy="527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5AF94-47E2-4BE4-BCA6-32A07AFC72FA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C2AC-78AE-4DB8-9E89-77F4F3C71C5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954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5400" dirty="0" smtClean="0"/>
              <a:t>Utah Education Network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400800" cy="990600"/>
          </a:xfrm>
        </p:spPr>
        <p:txBody>
          <a:bodyPr>
            <a:noAutofit/>
          </a:bodyPr>
          <a:lstStyle/>
          <a:p>
            <a:r>
              <a:rPr lang="en-US" sz="3600" dirty="0" smtClean="0"/>
              <a:t>A report on UEN and economic </a:t>
            </a:r>
            <a:r>
              <a:rPr lang="en-US" sz="3600" dirty="0" smtClean="0"/>
              <a:t>hard times in </a:t>
            </a:r>
            <a:r>
              <a:rPr lang="en-US" sz="3600" dirty="0" smtClean="0"/>
              <a:t>Utah</a:t>
            </a:r>
          </a:p>
          <a:p>
            <a:r>
              <a:rPr lang="en-US" sz="3600" dirty="0" smtClean="0"/>
              <a:t> </a:t>
            </a:r>
          </a:p>
          <a:p>
            <a:r>
              <a:rPr lang="en-US" sz="3600" dirty="0" err="1" smtClean="0"/>
              <a:t>StateNets</a:t>
            </a:r>
            <a:r>
              <a:rPr lang="en-US" sz="3600" dirty="0" smtClean="0"/>
              <a:t> Conference, 2009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373697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UEN leverages mission-critical technology for education and government. </a:t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How will this leverage be maintained without sufficient funding for staff and circuit charges?</a:t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 smtClean="0"/>
              <a:t>UEN Funding Model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620000" cy="3657600"/>
          </a:xfrm>
        </p:spPr>
        <p:txBody>
          <a:bodyPr>
            <a:noAutofit/>
          </a:bodyPr>
          <a:lstStyle/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dirty="0" smtClean="0"/>
              <a:t>Funded directly by the state</a:t>
            </a:r>
          </a:p>
          <a:p>
            <a:pPr lvl="1"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3600" dirty="0" smtClean="0"/>
              <a:t>2/3rds of revenue are state appropriations</a:t>
            </a:r>
            <a:r>
              <a:rPr lang="en-US" sz="3600" dirty="0" smtClean="0"/>
              <a:t> </a:t>
            </a:r>
            <a:endParaRPr lang="en-US" sz="3600" dirty="0" smtClean="0"/>
          </a:p>
          <a:p>
            <a:pPr lvl="1"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 1/3</a:t>
            </a:r>
            <a:r>
              <a:rPr lang="en-US" sz="3600" baseline="30000" dirty="0" smtClean="0">
                <a:solidFill>
                  <a:schemeClr val="tx1"/>
                </a:solidFill>
              </a:rPr>
              <a:t>rd</a:t>
            </a:r>
            <a:r>
              <a:rPr lang="en-US" sz="3600" dirty="0" smtClean="0">
                <a:solidFill>
                  <a:schemeClr val="tx1"/>
                </a:solidFill>
              </a:rPr>
              <a:t> is federal E-Rate &amp; CPB Community Service Grant funds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UEN stakeholders receive UEN services at no cost to them</a:t>
            </a:r>
            <a:endParaRPr lang="en-US" sz="4000" dirty="0" smtClean="0">
              <a:solidFill>
                <a:schemeClr val="tx1"/>
              </a:solidFill>
            </a:endParaRPr>
          </a:p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endParaRPr 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 smtClean="0"/>
              <a:t>State revenues have declined by about 10% in the last 8 months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819400"/>
            <a:ext cx="7620000" cy="3657600"/>
          </a:xfrm>
        </p:spPr>
        <p:txBody>
          <a:bodyPr>
            <a:noAutofit/>
          </a:bodyPr>
          <a:lstStyle/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dirty="0" smtClean="0"/>
              <a:t>UEN state budget was cut in September by 4%-- $900,000</a:t>
            </a:r>
          </a:p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An additional 4% cut is being finalized this week – another $900,000</a:t>
            </a:r>
            <a:endParaRPr lang="en-US" sz="4000" dirty="0" smtClean="0">
              <a:solidFill>
                <a:schemeClr val="tx1"/>
              </a:solidFill>
            </a:endParaRPr>
          </a:p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endParaRPr 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 smtClean="0"/>
              <a:t>Absorbing $1.8 million in cuts this year: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133600"/>
            <a:ext cx="7620000" cy="3657600"/>
          </a:xfrm>
        </p:spPr>
        <p:txBody>
          <a:bodyPr>
            <a:noAutofit/>
          </a:bodyPr>
          <a:lstStyle/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dirty="0" smtClean="0"/>
              <a:t>We have reduced our staff by not filling 5 positions</a:t>
            </a:r>
          </a:p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The 1</a:t>
            </a:r>
            <a:r>
              <a:rPr lang="en-US" sz="4000" baseline="30000" dirty="0" smtClean="0">
                <a:solidFill>
                  <a:schemeClr val="tx1"/>
                </a:solidFill>
              </a:rPr>
              <a:t>st</a:t>
            </a:r>
            <a:r>
              <a:rPr lang="en-US" sz="4000" dirty="0" smtClean="0">
                <a:solidFill>
                  <a:schemeClr val="tx1"/>
                </a:solidFill>
              </a:rPr>
              <a:t> phase of a major project to improve network connectivity for elementary &amp; charter schools has been revised, but will still be completed</a:t>
            </a:r>
            <a:endParaRPr lang="en-US" sz="4000" dirty="0" smtClean="0">
              <a:solidFill>
                <a:schemeClr val="tx1"/>
              </a:solidFill>
            </a:endParaRPr>
          </a:p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endParaRPr 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 smtClean="0"/>
              <a:t>Next year will probably be worse: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133600"/>
            <a:ext cx="7620000" cy="3657600"/>
          </a:xfrm>
        </p:spPr>
        <p:txBody>
          <a:bodyPr>
            <a:noAutofit/>
          </a:bodyPr>
          <a:lstStyle/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dirty="0" smtClean="0"/>
              <a:t>The UEN budget </a:t>
            </a:r>
            <a:r>
              <a:rPr lang="en-US" sz="4000" dirty="0" smtClean="0"/>
              <a:t>could be cut by $3-4 million. That could mean:</a:t>
            </a:r>
            <a:endParaRPr lang="en-US" sz="4000" dirty="0" smtClean="0"/>
          </a:p>
          <a:p>
            <a:pPr lvl="1"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cutting as many as 16 staff positions</a:t>
            </a:r>
          </a:p>
          <a:p>
            <a:pPr lvl="1"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cancelling contracts for some redundant network circuits</a:t>
            </a:r>
          </a:p>
          <a:p>
            <a:pPr lvl="1"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cutting equipment, travel, professional development, supplies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l">
              <a:buClr>
                <a:srgbClr val="92D050"/>
              </a:buClr>
            </a:pPr>
            <a:endParaRPr 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 smtClean="0"/>
              <a:t>Business as usual will not work for UEN: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828800"/>
            <a:ext cx="7620000" cy="3657600"/>
          </a:xfrm>
        </p:spPr>
        <p:txBody>
          <a:bodyPr>
            <a:noAutofit/>
          </a:bodyPr>
          <a:lstStyle/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dirty="0" smtClean="0"/>
              <a:t>We are exploring offering services to state and local government agencies:</a:t>
            </a:r>
            <a:endParaRPr lang="en-US" sz="4000" dirty="0" smtClean="0"/>
          </a:p>
          <a:p>
            <a:pPr lvl="1"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UEN IVC services will be used by new state agencies</a:t>
            </a:r>
          </a:p>
          <a:p>
            <a:pPr lvl="1"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The state court system may replace its network with UEN</a:t>
            </a:r>
          </a:p>
          <a:p>
            <a:pPr lvl="1"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Local governments may use UEN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l">
              <a:buClr>
                <a:srgbClr val="92D050"/>
              </a:buClr>
            </a:pPr>
            <a:endParaRPr lang="en-U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 smtClean="0"/>
              <a:t>The key message: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828800"/>
            <a:ext cx="7620000" cy="3657600"/>
          </a:xfrm>
        </p:spPr>
        <p:txBody>
          <a:bodyPr>
            <a:noAutofit/>
          </a:bodyPr>
          <a:lstStyle/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dirty="0" smtClean="0"/>
              <a:t>Public and higher education and state and local government must do more with less.</a:t>
            </a:r>
            <a:endParaRPr lang="en-US" sz="4000" dirty="0" smtClean="0"/>
          </a:p>
          <a:p>
            <a:pPr algn="l">
              <a:buClr>
                <a:srgbClr val="92D050"/>
              </a:buClr>
              <a:buFont typeface="Arial" pitchFamily="34" charset="0"/>
              <a:buChar char="•"/>
            </a:pPr>
            <a:r>
              <a:rPr lang="en-US" sz="4000" dirty="0" smtClean="0"/>
              <a:t>UEN is a solution to do that in tough economic times.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3200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 smtClean="0"/>
              <a:t>How does UEN leverage mission-critical technology for Utah?</a:t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66800"/>
            <a:ext cx="6248400" cy="4800600"/>
          </a:xfrm>
        </p:spPr>
        <p:txBody>
          <a:bodyPr>
            <a:normAutofit/>
          </a:bodyPr>
          <a:lstStyle/>
          <a:p>
            <a:pPr algn="l"/>
            <a:endParaRPr lang="en-US" sz="5400" dirty="0"/>
          </a:p>
        </p:txBody>
      </p:sp>
      <p:pic>
        <p:nvPicPr>
          <p:cNvPr id="5123" name="Picture 3" descr="C:\Documents and Settings\u0107551\Desktop\lever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8686800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6358.t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ppt6358.tmp</Template>
  <TotalTime>51</TotalTime>
  <Words>274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ppt6358.tmp</vt:lpstr>
      <vt:lpstr>Utah Education Network</vt:lpstr>
      <vt:lpstr>UEN Funding Model   </vt:lpstr>
      <vt:lpstr>State revenues have declined by about 10% in the last 8 months   </vt:lpstr>
      <vt:lpstr>Absorbing $1.8 million in cuts this year:   </vt:lpstr>
      <vt:lpstr>Next year will probably be worse:   </vt:lpstr>
      <vt:lpstr>Business as usual will not work for UEN:   </vt:lpstr>
      <vt:lpstr>The key message:   </vt:lpstr>
      <vt:lpstr>How does UEN leverage mission-critical technology for Utah?   </vt:lpstr>
      <vt:lpstr>Slide 9</vt:lpstr>
      <vt:lpstr>  UEN leverages mission-critical technology for education and government.   How will this leverage be maintained without sufficient funding for staff and circuit charges?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Utah Education Network</dc:title>
  <dc:creator>Mike Petersen</dc:creator>
  <cp:lastModifiedBy>Mike Petersen</cp:lastModifiedBy>
  <cp:revision>7</cp:revision>
  <dcterms:created xsi:type="dcterms:W3CDTF">2009-02-01T21:34:43Z</dcterms:created>
  <dcterms:modified xsi:type="dcterms:W3CDTF">2009-02-01T22:26:00Z</dcterms:modified>
</cp:coreProperties>
</file>