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5" r:id="rId4"/>
    <p:sldId id="270" r:id="rId5"/>
    <p:sldId id="266" r:id="rId6"/>
    <p:sldId id="267" r:id="rId7"/>
    <p:sldId id="268" r:id="rId8"/>
    <p:sldId id="269" r:id="rId9"/>
  </p:sldIdLst>
  <p:sldSz cx="9144000" cy="6858000" type="screen4x3"/>
  <p:notesSz cx="9144000" cy="6858000"/>
  <p:embeddedFontLst>
    <p:embeddedFont>
      <p:font typeface="Arial Narrow" pitchFamily="34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5pPr>
    <a:lvl6pPr marL="2286000" algn="l" defTabSz="457200" rtl="0" eaLnBrk="1" latinLnBrk="0" hangingPunct="1">
      <a:defRPr sz="36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6pPr>
    <a:lvl7pPr marL="2743200" algn="l" defTabSz="457200" rtl="0" eaLnBrk="1" latinLnBrk="0" hangingPunct="1">
      <a:defRPr sz="36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7pPr>
    <a:lvl8pPr marL="3200400" algn="l" defTabSz="457200" rtl="0" eaLnBrk="1" latinLnBrk="0" hangingPunct="1">
      <a:defRPr sz="36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8pPr>
    <a:lvl9pPr marL="3657600" algn="l" defTabSz="457200" rtl="0" eaLnBrk="1" latinLnBrk="0" hangingPunct="1">
      <a:defRPr sz="36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080"/>
    <a:srgbClr val="800000"/>
    <a:srgbClr val="990000"/>
    <a:srgbClr val="000066"/>
    <a:srgbClr val="000099"/>
    <a:srgbClr val="CC3300"/>
    <a:srgbClr val="A8190E"/>
    <a:srgbClr val="DDDDD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016" autoAdjust="0"/>
    <p:restoredTop sz="94660"/>
  </p:normalViewPr>
  <p:slideViewPr>
    <p:cSldViewPr snapToGrid="0">
      <p:cViewPr varScale="1">
        <p:scale>
          <a:sx n="59" d="100"/>
          <a:sy n="59" d="100"/>
        </p:scale>
        <p:origin x="-684" y="-84"/>
      </p:cViewPr>
      <p:guideLst>
        <p:guide orient="horz" pos="2160"/>
        <p:guide pos="56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notesMaster" Target="notesMasters/notes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dirty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3580DC1D-0F20-4FE4-B5DE-02AC14E884DF}" type="datetimeFigureOut">
              <a:rPr lang="en-US"/>
              <a:pPr>
                <a:defRPr/>
              </a:pPr>
              <a:t>4/21/2009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dirty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4DCAC399-F82B-460B-9CE1-E7506C4E61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07097DAF-5F67-4213-948F-F493EA5F18F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23" charset="-128"/>
        <a:cs typeface="ＭＳ Ｐゴシック" pitchFamily="-123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23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23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23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23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lvl="1"/>
            <a:r>
              <a:rPr lang="en-US" dirty="0" smtClean="0">
                <a:latin typeface="Arial" pitchFamily="-123" charset="0"/>
              </a:rPr>
              <a:t>PI Sweep:</a:t>
            </a:r>
          </a:p>
          <a:p>
            <a:r>
              <a:rPr lang="en-US" dirty="0" smtClean="0">
                <a:latin typeface="Arial" pitchFamily="-123" charset="0"/>
              </a:rPr>
              <a:t>	Removal of data, secure what’s left, educate about records retention and so forth.  See security.arizona.edu/pi for more</a:t>
            </a:r>
          </a:p>
          <a:p>
            <a:r>
              <a:rPr lang="en-US" dirty="0" smtClean="0">
                <a:latin typeface="Arial" pitchFamily="-123" charset="0"/>
              </a:rPr>
              <a:t>Information.</a:t>
            </a:r>
          </a:p>
          <a:p>
            <a:r>
              <a:rPr lang="en-US" dirty="0" smtClean="0">
                <a:latin typeface="Arial" pitchFamily="-123" charset="0"/>
              </a:rPr>
              <a:t>Firewall are central Cisco FSM – no cost to department.</a:t>
            </a: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C6BD13-A7C4-45DA-8DCC-85F2CEFC8F5C}" type="slidenum">
              <a:rPr lang="en-US" smtClean="0">
                <a:latin typeface="Arial" pitchFamily="-123" charset="0"/>
                <a:ea typeface="ＭＳ Ｐゴシック" pitchFamily="-123" charset="-128"/>
                <a:cs typeface="ＭＳ Ｐゴシック" pitchFamily="-123" charset="-128"/>
              </a:rPr>
              <a:pPr/>
              <a:t>7</a:t>
            </a:fld>
            <a:endParaRPr lang="en-US" smtClean="0">
              <a:latin typeface="Arial" pitchFamily="-123" charset="0"/>
              <a:ea typeface="ＭＳ Ｐゴシック" pitchFamily="-123" charset="-128"/>
              <a:cs typeface="ＭＳ Ｐゴシック" pitchFamily="-12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Panorama.jpg"/>
          <p:cNvPicPr>
            <a:picLocks noChangeAspect="1"/>
          </p:cNvPicPr>
          <p:nvPr userDrawn="1"/>
        </p:nvPicPr>
        <p:blipFill>
          <a:blip r:embed="rId2"/>
          <a:srcRect t="8342"/>
          <a:stretch>
            <a:fillRect/>
          </a:stretch>
        </p:blipFill>
        <p:spPr bwMode="auto">
          <a:xfrm>
            <a:off x="0" y="609600"/>
            <a:ext cx="91440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5" descr="11%20Blue%20ban"/>
          <p:cNvPicPr>
            <a:picLocks noChangeAspect="1" noChangeArrowheads="1"/>
          </p:cNvPicPr>
          <p:nvPr userDrawn="1"/>
        </p:nvPicPr>
        <p:blipFill>
          <a:blip r:embed="rId3"/>
          <a:srcRect l="2174" t="33070" r="10872"/>
          <a:stretch>
            <a:fillRect/>
          </a:stretch>
        </p:blipFill>
        <p:spPr bwMode="auto">
          <a:xfrm>
            <a:off x="0" y="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38325" y="1066800"/>
            <a:ext cx="5486400" cy="533400"/>
          </a:xfrm>
          <a:prstGeom prst="rect">
            <a:avLst/>
          </a:prstGeom>
        </p:spPr>
        <p:txBody>
          <a:bodyPr/>
          <a:lstStyle>
            <a:lvl1pPr algn="ctr"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pic>
        <p:nvPicPr>
          <p:cNvPr id="6" name="Picture 5" descr="nameplateseal-white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865951" y="3"/>
            <a:ext cx="2278047" cy="60991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025" y="76200"/>
            <a:ext cx="4953000" cy="381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E27FD-3584-4802-9020-096996B2681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1600" y="76200"/>
            <a:ext cx="2082800" cy="5638800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0025" y="76200"/>
            <a:ext cx="6099175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D547B-2668-4B7B-84F3-70B92B39B91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CB08A0-60E8-4F71-886D-B8CDADFFC89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A78F18-0BC9-4C23-B0F1-735F5034BC1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025" y="76200"/>
            <a:ext cx="4953000" cy="381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481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914400"/>
            <a:ext cx="38481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93D24-64F6-4F54-A24E-56FD9282FC7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08038"/>
          </a:xfrm>
          <a:prstGeom prst="rect">
            <a:avLst/>
          </a:prstGeom>
        </p:spPr>
        <p:txBody>
          <a:bodyPr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3036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7012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3036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7012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0357E8-0EB5-4D12-853C-587992A104A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025" y="76200"/>
            <a:ext cx="4953000" cy="381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FDD10B-AE0E-4FBB-9BC5-069D6BE5C83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7E74E-4EFF-44EE-82FD-7D8C4CB22A0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2C8109-42A5-4857-945B-FA229D6CED3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6C6DA-9ECC-4578-AB74-7D98D37D406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533400"/>
            <a:ext cx="9144000" cy="6324600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rgbClr val="99CCFF">
                  <a:alpha val="9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027" name="Picture 5" descr="11%20Blue%20ban"/>
          <p:cNvPicPr>
            <a:picLocks noChangeAspect="1" noChangeArrowheads="1"/>
          </p:cNvPicPr>
          <p:nvPr userDrawn="1"/>
        </p:nvPicPr>
        <p:blipFill>
          <a:blip r:embed="rId13"/>
          <a:srcRect l="2174" t="33070" r="10872"/>
          <a:stretch>
            <a:fillRect/>
          </a:stretch>
        </p:blipFill>
        <p:spPr bwMode="auto">
          <a:xfrm>
            <a:off x="0" y="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848600" cy="4800600"/>
          </a:xfrm>
          <a:prstGeom prst="rect">
            <a:avLst/>
          </a:prstGeom>
          <a:noFill/>
          <a:ln w="76200" cmpd="tri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1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2000" y="6477000"/>
            <a:ext cx="609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9A1685B6-594C-414F-A59D-C22FDD7CE05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7" name="Picture 6" descr="nameplateseal-white.jpg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6865951" y="3"/>
            <a:ext cx="2278047" cy="60991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600">
          <a:solidFill>
            <a:schemeClr val="bg1"/>
          </a:solidFill>
          <a:latin typeface="+mj-lt"/>
          <a:ea typeface="ＭＳ Ｐゴシック" pitchFamily="-123" charset="-128"/>
          <a:cs typeface="ＭＳ Ｐゴシック" pitchFamily="-123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600">
          <a:solidFill>
            <a:schemeClr val="bg1"/>
          </a:solidFill>
          <a:latin typeface="Arial Narrow" pitchFamily="34" charset="0"/>
          <a:ea typeface="ＭＳ Ｐゴシック" pitchFamily="-123" charset="-128"/>
          <a:cs typeface="ＭＳ Ｐゴシック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600">
          <a:solidFill>
            <a:schemeClr val="bg1"/>
          </a:solidFill>
          <a:latin typeface="Arial Narrow" pitchFamily="34" charset="0"/>
          <a:ea typeface="ＭＳ Ｐゴシック" pitchFamily="-123" charset="-128"/>
          <a:cs typeface="ＭＳ Ｐゴシック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600">
          <a:solidFill>
            <a:schemeClr val="bg1"/>
          </a:solidFill>
          <a:latin typeface="Arial Narrow" pitchFamily="34" charset="0"/>
          <a:ea typeface="ＭＳ Ｐゴシック" pitchFamily="-123" charset="-128"/>
          <a:cs typeface="ＭＳ Ｐゴシック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600">
          <a:solidFill>
            <a:schemeClr val="bg1"/>
          </a:solidFill>
          <a:latin typeface="Arial Narrow" pitchFamily="34" charset="0"/>
          <a:ea typeface="ＭＳ Ｐゴシック" pitchFamily="-123" charset="-128"/>
          <a:cs typeface="ＭＳ Ｐゴシック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1600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600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600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600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123" charset="-128"/>
          <a:cs typeface="ＭＳ Ｐゴシック" pitchFamily="-123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pitchFamily="-123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ＭＳ Ｐゴシック" pitchFamily="-123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pitchFamily="-123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23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0" y="609600"/>
            <a:ext cx="9144000" cy="1981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5400" smtClean="0"/>
              <a:t>Out of the Breach and Into the Fire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0E1690C-51E8-473E-BFD9-D0E4AC8FB561}" type="slidenum">
              <a:rPr lang="en-US" smtClean="0">
                <a:latin typeface="Arial" pitchFamily="-123" charset="0"/>
                <a:ea typeface="ＭＳ Ｐゴシック" pitchFamily="-123" charset="-128"/>
                <a:cs typeface="ＭＳ Ｐゴシック" pitchFamily="-123" charset="-128"/>
              </a:rPr>
              <a:pPr/>
              <a:t>2</a:t>
            </a:fld>
            <a:endParaRPr lang="en-US" smtClean="0">
              <a:latin typeface="Arial" pitchFamily="-123" charset="0"/>
              <a:ea typeface="ＭＳ Ｐゴシック" pitchFamily="-123" charset="-128"/>
              <a:cs typeface="ＭＳ Ｐゴシック" pitchFamily="-123" charset="-128"/>
            </a:endParaRP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Information security hinges on the people and procedures, not the technical settings.</a:t>
            </a:r>
          </a:p>
          <a:p>
            <a:pPr eaLnBrk="1" hangingPunct="1"/>
            <a:endParaRPr lang="en-US" sz="1800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3"/>
          <p:cNvSpPr>
            <a:spLocks noGrp="1"/>
          </p:cNvSpPr>
          <p:nvPr>
            <p:ph type="title"/>
          </p:nvPr>
        </p:nvSpPr>
        <p:spPr bwMode="auto">
          <a:xfrm>
            <a:off x="457200" y="685800"/>
            <a:ext cx="8229600" cy="82708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Breach Commonalities and Distinctions</a:t>
            </a:r>
          </a:p>
        </p:txBody>
      </p:sp>
      <p:sp>
        <p:nvSpPr>
          <p:cNvPr id="17410" name="Text Placeholder 4"/>
          <p:cNvSpPr>
            <a:spLocks noGrp="1"/>
          </p:cNvSpPr>
          <p:nvPr>
            <p:ph type="body" idx="1"/>
          </p:nvPr>
        </p:nvSpPr>
        <p:spPr>
          <a:xfrm>
            <a:off x="457200" y="1725613"/>
            <a:ext cx="4040188" cy="639762"/>
          </a:xfrm>
        </p:spPr>
        <p:txBody>
          <a:bodyPr/>
          <a:lstStyle/>
          <a:p>
            <a:r>
              <a:rPr lang="en-US" smtClean="0"/>
              <a:t>Commonalities</a:t>
            </a:r>
          </a:p>
        </p:txBody>
      </p:sp>
      <p:sp>
        <p:nvSpPr>
          <p:cNvPr id="17411" name="Content Placeholder 5"/>
          <p:cNvSpPr>
            <a:spLocks noGrp="1"/>
          </p:cNvSpPr>
          <p:nvPr>
            <p:ph sz="half" idx="2"/>
          </p:nvPr>
        </p:nvSpPr>
        <p:spPr>
          <a:xfrm>
            <a:off x="457200" y="2365375"/>
            <a:ext cx="4040188" cy="3951288"/>
          </a:xfrm>
        </p:spPr>
        <p:txBody>
          <a:bodyPr/>
          <a:lstStyle/>
          <a:p>
            <a:r>
              <a:rPr lang="en-US" dirty="0" smtClean="0"/>
              <a:t>Data </a:t>
            </a:r>
            <a:r>
              <a:rPr lang="en-US" dirty="0" smtClean="0"/>
              <a:t>Inventory</a:t>
            </a:r>
          </a:p>
          <a:p>
            <a:r>
              <a:rPr lang="en-US" dirty="0" smtClean="0"/>
              <a:t>Handling of PII and sensitive data moving </a:t>
            </a:r>
            <a:r>
              <a:rPr lang="en-US" dirty="0" smtClean="0"/>
              <a:t>forward</a:t>
            </a:r>
            <a:endParaRPr lang="en-US" dirty="0" smtClean="0"/>
          </a:p>
        </p:txBody>
      </p:sp>
      <p:sp>
        <p:nvSpPr>
          <p:cNvPr id="17412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45025" y="1725613"/>
            <a:ext cx="4041775" cy="639762"/>
          </a:xfrm>
        </p:spPr>
        <p:txBody>
          <a:bodyPr/>
          <a:lstStyle/>
          <a:p>
            <a:r>
              <a:rPr lang="en-US" smtClean="0"/>
              <a:t>Distinctions</a:t>
            </a:r>
          </a:p>
        </p:txBody>
      </p:sp>
      <p:sp>
        <p:nvSpPr>
          <p:cNvPr id="17413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2365375"/>
            <a:ext cx="4041775" cy="3951288"/>
          </a:xfrm>
        </p:spPr>
        <p:txBody>
          <a:bodyPr/>
          <a:lstStyle/>
          <a:p>
            <a:r>
              <a:rPr lang="en-US" dirty="0" smtClean="0"/>
              <a:t>Discovery </a:t>
            </a:r>
            <a:r>
              <a:rPr lang="en-US" dirty="0" smtClean="0"/>
              <a:t>of breach</a:t>
            </a:r>
          </a:p>
          <a:p>
            <a:r>
              <a:rPr lang="en-US" dirty="0" smtClean="0"/>
              <a:t>Number of compromised records</a:t>
            </a:r>
          </a:p>
          <a:p>
            <a:r>
              <a:rPr lang="en-US" dirty="0" smtClean="0"/>
              <a:t>Parties </a:t>
            </a:r>
            <a:r>
              <a:rPr lang="en-US" dirty="0" smtClean="0"/>
              <a:t>involved</a:t>
            </a:r>
          </a:p>
          <a:p>
            <a:r>
              <a:rPr lang="en-US" dirty="0" smtClean="0"/>
              <a:t>Notification</a:t>
            </a:r>
          </a:p>
          <a:p>
            <a:endParaRPr lang="en-US" dirty="0" smtClean="0"/>
          </a:p>
        </p:txBody>
      </p:sp>
      <p:sp>
        <p:nvSpPr>
          <p:cNvPr id="17414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5404A03-1AC0-4D17-B1C8-AC8BB1F02848}" type="slidenum">
              <a:rPr lang="en-US" smtClean="0">
                <a:latin typeface="Arial" pitchFamily="-123" charset="0"/>
                <a:ea typeface="ＭＳ Ｐゴシック" pitchFamily="-123" charset="-128"/>
                <a:cs typeface="ＭＳ Ｐゴシック" pitchFamily="-123" charset="-128"/>
              </a:rPr>
              <a:pPr/>
              <a:t>3</a:t>
            </a:fld>
            <a:endParaRPr lang="en-US" smtClean="0">
              <a:latin typeface="Arial" pitchFamily="-123" charset="0"/>
              <a:ea typeface="ＭＳ Ｐゴシック" pitchFamily="-123" charset="-128"/>
              <a:cs typeface="ＭＳ Ｐゴシック" pitchFamily="-123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7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Notification Decision-making</a:t>
            </a:r>
          </a:p>
        </p:txBody>
      </p:sp>
      <p:sp>
        <p:nvSpPr>
          <p:cNvPr id="18434" name="Text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Arizona</a:t>
            </a:r>
          </a:p>
        </p:txBody>
      </p:sp>
      <p:sp>
        <p:nvSpPr>
          <p:cNvPr id="18435" name="Content Placeholder 9"/>
          <p:cNvSpPr>
            <a:spLocks noGrp="1"/>
          </p:cNvSpPr>
          <p:nvPr>
            <p:ph sz="half" idx="2"/>
          </p:nvPr>
        </p:nvSpPr>
        <p:spPr>
          <a:xfrm>
            <a:off x="4762500" y="2359025"/>
            <a:ext cx="4040188" cy="3951288"/>
          </a:xfrm>
        </p:spPr>
        <p:txBody>
          <a:bodyPr/>
          <a:lstStyle/>
          <a:p>
            <a:r>
              <a:rPr lang="en-US" dirty="0" smtClean="0"/>
              <a:t>UISO</a:t>
            </a:r>
          </a:p>
          <a:p>
            <a:r>
              <a:rPr lang="en-US" dirty="0" smtClean="0"/>
              <a:t>CIO</a:t>
            </a:r>
            <a:endParaRPr lang="en-US" dirty="0" smtClean="0"/>
          </a:p>
          <a:p>
            <a:r>
              <a:rPr lang="en-US" dirty="0" smtClean="0"/>
              <a:t>University </a:t>
            </a:r>
            <a:r>
              <a:rPr lang="en-US" dirty="0" smtClean="0"/>
              <a:t>Counsel</a:t>
            </a:r>
          </a:p>
        </p:txBody>
      </p:sp>
      <p:sp>
        <p:nvSpPr>
          <p:cNvPr id="18436" name="Text Placeholder 10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Georgetown</a:t>
            </a:r>
          </a:p>
        </p:txBody>
      </p:sp>
      <p:sp>
        <p:nvSpPr>
          <p:cNvPr id="18438" name="Slide Number Placeholder 6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7330710-8A51-4589-A854-891CCD9403DF}" type="slidenum">
              <a:rPr lang="en-US" smtClean="0">
                <a:latin typeface="Arial" pitchFamily="-123" charset="0"/>
                <a:ea typeface="ＭＳ Ｐゴシック" pitchFamily="-123" charset="-128"/>
                <a:cs typeface="ＭＳ Ｐゴシック" pitchFamily="-123" charset="-128"/>
              </a:rPr>
              <a:pPr/>
              <a:t>4</a:t>
            </a:fld>
            <a:endParaRPr lang="en-US" smtClean="0">
              <a:latin typeface="Arial" pitchFamily="-123" charset="0"/>
              <a:ea typeface="ＭＳ Ｐゴシック" pitchFamily="-123" charset="-128"/>
              <a:cs typeface="ＭＳ Ｐゴシック" pitchFamily="-123" charset="-128"/>
            </a:endParaRPr>
          </a:p>
        </p:txBody>
      </p:sp>
      <p:sp>
        <p:nvSpPr>
          <p:cNvPr id="18439" name="Content Placeholder 9"/>
          <p:cNvSpPr>
            <a:spLocks/>
          </p:cNvSpPr>
          <p:nvPr/>
        </p:nvSpPr>
        <p:spPr bwMode="auto">
          <a:xfrm>
            <a:off x="609600" y="2422525"/>
            <a:ext cx="4040188" cy="3951288"/>
          </a:xfrm>
          <a:prstGeom prst="rect">
            <a:avLst/>
          </a:prstGeom>
          <a:noFill/>
          <a:ln w="76200" cmpd="tri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US" sz="2400"/>
              <a:t>UISO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US" sz="2400"/>
              <a:t>Ad hoc committee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Notification Logistics</a:t>
            </a:r>
          </a:p>
        </p:txBody>
      </p:sp>
      <p:sp>
        <p:nvSpPr>
          <p:cNvPr id="19458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Arizona</a:t>
            </a:r>
          </a:p>
        </p:txBody>
      </p:sp>
      <p:sp>
        <p:nvSpPr>
          <p:cNvPr id="19459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282575" lvl="1" indent="0">
              <a:buFontTx/>
              <a:buNone/>
            </a:pPr>
            <a:r>
              <a:rPr lang="en-US" smtClean="0"/>
              <a:t>“unauthorized </a:t>
            </a:r>
            <a:r>
              <a:rPr lang="en-US" b="1" smtClean="0"/>
              <a:t>acquisition of and access to</a:t>
            </a:r>
            <a:r>
              <a:rPr lang="en-US" smtClean="0"/>
              <a:t> unencrypted or unredacted computerized data that materially compromises the security or confidentiality of personal information maintained by a person as part of </a:t>
            </a:r>
            <a:r>
              <a:rPr lang="en-US" b="1" smtClean="0"/>
              <a:t>a database of personal information regarding multiple individuals </a:t>
            </a:r>
            <a:r>
              <a:rPr lang="en-US" smtClean="0"/>
              <a:t>and that causes or is reasonably likely to cause substantial economic loss to an individual”</a:t>
            </a:r>
          </a:p>
        </p:txBody>
      </p:sp>
      <p:sp>
        <p:nvSpPr>
          <p:cNvPr id="19460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Georgetown</a:t>
            </a:r>
          </a:p>
        </p:txBody>
      </p:sp>
      <p:sp>
        <p:nvSpPr>
          <p:cNvPr id="19461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Call Center</a:t>
            </a:r>
          </a:p>
          <a:p>
            <a:r>
              <a:rPr lang="en-US" smtClean="0"/>
              <a:t>Hotline in Office of Advancement </a:t>
            </a:r>
          </a:p>
          <a:p>
            <a:r>
              <a:rPr lang="en-US" smtClean="0"/>
              <a:t>Offered credit monitoring for one year</a:t>
            </a:r>
          </a:p>
        </p:txBody>
      </p:sp>
      <p:sp>
        <p:nvSpPr>
          <p:cNvPr id="19462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BD337E2-AC0F-4B9F-871E-37FA6D7C5B24}" type="slidenum">
              <a:rPr lang="en-US" smtClean="0">
                <a:latin typeface="Arial" pitchFamily="-123" charset="0"/>
                <a:ea typeface="ＭＳ Ｐゴシック" pitchFamily="-123" charset="-128"/>
                <a:cs typeface="ＭＳ Ｐゴシック" pitchFamily="-123" charset="-128"/>
              </a:rPr>
              <a:pPr/>
              <a:t>5</a:t>
            </a:fld>
            <a:endParaRPr lang="en-US" smtClean="0">
              <a:latin typeface="Arial" pitchFamily="-123" charset="0"/>
              <a:ea typeface="ＭＳ Ｐゴシック" pitchFamily="-123" charset="-128"/>
              <a:cs typeface="ＭＳ Ｐゴシック" pitchFamily="-123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Fallout Management</a:t>
            </a:r>
          </a:p>
        </p:txBody>
      </p:sp>
      <p:sp>
        <p:nvSpPr>
          <p:cNvPr id="20482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Arizona</a:t>
            </a:r>
          </a:p>
        </p:txBody>
      </p:sp>
      <p:sp>
        <p:nvSpPr>
          <p:cNvPr id="20483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Server Reduction and Consolidation</a:t>
            </a:r>
          </a:p>
          <a:p>
            <a:r>
              <a:rPr lang="en-US" smtClean="0"/>
              <a:t>Personnel Changes</a:t>
            </a:r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20484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Georgetown</a:t>
            </a:r>
          </a:p>
        </p:txBody>
      </p:sp>
      <p:sp>
        <p:nvSpPr>
          <p:cNvPr id="20485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Creation of DSTF</a:t>
            </a:r>
          </a:p>
          <a:p>
            <a:r>
              <a:rPr lang="en-US" smtClean="0"/>
              <a:t>Data Inventory</a:t>
            </a:r>
          </a:p>
          <a:p>
            <a:r>
              <a:rPr lang="en-US" smtClean="0"/>
              <a:t>Policies</a:t>
            </a:r>
          </a:p>
          <a:p>
            <a:r>
              <a:rPr lang="en-US" smtClean="0"/>
              <a:t>Data Stewardship model</a:t>
            </a:r>
          </a:p>
          <a:p>
            <a:r>
              <a:rPr lang="en-US" smtClean="0"/>
              <a:t>Reporting Centers</a:t>
            </a:r>
          </a:p>
          <a:p>
            <a:endParaRPr lang="en-US" smtClean="0"/>
          </a:p>
        </p:txBody>
      </p:sp>
      <p:sp>
        <p:nvSpPr>
          <p:cNvPr id="20486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DBF430E-CCE1-4D34-96A2-3048DB3E0C32}" type="slidenum">
              <a:rPr lang="en-US" smtClean="0">
                <a:latin typeface="Arial" pitchFamily="-123" charset="0"/>
                <a:ea typeface="ＭＳ Ｐゴシック" pitchFamily="-123" charset="-128"/>
                <a:cs typeface="ＭＳ Ｐゴシック" pitchFamily="-123" charset="-128"/>
              </a:rPr>
              <a:pPr/>
              <a:t>6</a:t>
            </a:fld>
            <a:endParaRPr lang="en-US" smtClean="0">
              <a:latin typeface="Arial" pitchFamily="-123" charset="0"/>
              <a:ea typeface="ＭＳ Ｐゴシック" pitchFamily="-123" charset="-128"/>
              <a:cs typeface="ＭＳ Ｐゴシック" pitchFamily="-123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Preventative Measures</a:t>
            </a:r>
          </a:p>
        </p:txBody>
      </p:sp>
      <p:sp>
        <p:nvSpPr>
          <p:cNvPr id="21506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Arizona</a:t>
            </a:r>
          </a:p>
        </p:txBody>
      </p:sp>
      <p:sp>
        <p:nvSpPr>
          <p:cNvPr id="21507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Education</a:t>
            </a:r>
          </a:p>
          <a:p>
            <a:r>
              <a:rPr lang="en-US" smtClean="0"/>
              <a:t>Policies</a:t>
            </a:r>
          </a:p>
          <a:p>
            <a:r>
              <a:rPr lang="en-US" smtClean="0"/>
              <a:t>Procedures </a:t>
            </a:r>
          </a:p>
          <a:p>
            <a:pPr lvl="1"/>
            <a:r>
              <a:rPr lang="en-US" smtClean="0"/>
              <a:t>Personal Information Sweep (PI Sweep)</a:t>
            </a:r>
          </a:p>
          <a:p>
            <a:r>
              <a:rPr lang="en-US" smtClean="0"/>
              <a:t>Registration of Critical Devices</a:t>
            </a:r>
          </a:p>
          <a:p>
            <a:r>
              <a:rPr lang="en-US" smtClean="0"/>
              <a:t>Firewalls</a:t>
            </a:r>
          </a:p>
          <a:p>
            <a:r>
              <a:rPr lang="en-US" smtClean="0"/>
              <a:t>Web App and Network Scanning</a:t>
            </a:r>
          </a:p>
        </p:txBody>
      </p:sp>
      <p:sp>
        <p:nvSpPr>
          <p:cNvPr id="21508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Georgetown</a:t>
            </a:r>
          </a:p>
        </p:txBody>
      </p:sp>
      <p:sp>
        <p:nvSpPr>
          <p:cNvPr id="21509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Community Education </a:t>
            </a:r>
          </a:p>
          <a:p>
            <a:r>
              <a:rPr lang="en-US" smtClean="0"/>
              <a:t>Stronger Policy Enforcement </a:t>
            </a:r>
          </a:p>
          <a:p>
            <a:r>
              <a:rPr lang="en-US" smtClean="0"/>
              <a:t>Enhanced Oversight Structure</a:t>
            </a:r>
          </a:p>
        </p:txBody>
      </p:sp>
      <p:sp>
        <p:nvSpPr>
          <p:cNvPr id="21510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9A641F6-AE2B-486A-88B5-43EBBF280E35}" type="slidenum">
              <a:rPr lang="en-US" smtClean="0">
                <a:latin typeface="Arial" pitchFamily="-123" charset="0"/>
                <a:ea typeface="ＭＳ Ｐゴシック" pitchFamily="-123" charset="-128"/>
                <a:cs typeface="ＭＳ Ｐゴシック" pitchFamily="-123" charset="-128"/>
              </a:rPr>
              <a:pPr/>
              <a:t>7</a:t>
            </a:fld>
            <a:endParaRPr lang="en-US" smtClean="0">
              <a:latin typeface="Arial" pitchFamily="-123" charset="0"/>
              <a:ea typeface="ＭＳ Ｐゴシック" pitchFamily="-123" charset="-128"/>
              <a:cs typeface="ＭＳ Ｐゴシック" pitchFamily="-123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spcBef>
                <a:spcPct val="50000"/>
              </a:spcBef>
              <a:buFontTx/>
              <a:buNone/>
              <a:defRPr/>
            </a:pPr>
            <a:r>
              <a:rPr lang="en-US" dirty="0" smtClean="0">
                <a:ea typeface="+mn-ea"/>
                <a:cs typeface="+mn-cs"/>
              </a:rPr>
              <a:t>Challenging the Status Quo</a:t>
            </a:r>
          </a:p>
          <a:p>
            <a:pPr marL="457200" indent="-457200">
              <a:spcBef>
                <a:spcPct val="50000"/>
              </a:spcBef>
              <a:defRPr/>
            </a:pPr>
            <a:r>
              <a:rPr lang="en-US" dirty="0" smtClean="0">
                <a:ea typeface="+mn-ea"/>
                <a:cs typeface="+mn-cs"/>
              </a:rPr>
              <a:t>Dynamic security environment</a:t>
            </a:r>
          </a:p>
          <a:p>
            <a:pPr marL="457200" indent="-457200">
              <a:spcBef>
                <a:spcPct val="50000"/>
              </a:spcBef>
              <a:defRPr/>
            </a:pPr>
            <a:r>
              <a:rPr lang="en-US" dirty="0" smtClean="0">
                <a:ea typeface="+mn-ea"/>
                <a:cs typeface="+mn-cs"/>
              </a:rPr>
              <a:t>Review of existing policies, practices and procedures</a:t>
            </a:r>
          </a:p>
          <a:p>
            <a:pPr marL="457200" indent="-457200">
              <a:spcBef>
                <a:spcPct val="50000"/>
              </a:spcBef>
              <a:defRPr/>
            </a:pPr>
            <a:r>
              <a:rPr lang="en-US" dirty="0" smtClean="0">
                <a:ea typeface="+mn-ea"/>
                <a:cs typeface="+mn-cs"/>
              </a:rPr>
              <a:t>Audit of data flow and security</a:t>
            </a:r>
          </a:p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23554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13D1327-13B5-4EFA-8E9A-550E099785E6}" type="slidenum">
              <a:rPr lang="en-US" smtClean="0">
                <a:latin typeface="Arial" pitchFamily="-123" charset="0"/>
                <a:ea typeface="ＭＳ Ｐゴシック" pitchFamily="-123" charset="-128"/>
                <a:cs typeface="ＭＳ Ｐゴシック" pitchFamily="-123" charset="-128"/>
              </a:rPr>
              <a:pPr/>
              <a:t>8</a:t>
            </a:fld>
            <a:endParaRPr lang="en-US" smtClean="0">
              <a:latin typeface="Arial" pitchFamily="-123" charset="0"/>
              <a:ea typeface="ＭＳ Ｐゴシック" pitchFamily="-123" charset="-128"/>
              <a:cs typeface="ＭＳ Ｐゴシック" pitchFamily="-123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1102</TotalTime>
  <Words>215</Words>
  <PresentationFormat>On-screen Show (4:3)</PresentationFormat>
  <Paragraphs>65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Arial Narrow</vt:lpstr>
      <vt:lpstr>ＭＳ Ｐゴシック</vt:lpstr>
      <vt:lpstr>Default Design</vt:lpstr>
      <vt:lpstr>Out of the Breach and Into the Fire </vt:lpstr>
      <vt:lpstr>Slide 2</vt:lpstr>
      <vt:lpstr>Breach Commonalities and Distinctions</vt:lpstr>
      <vt:lpstr>Notification Decision-making</vt:lpstr>
      <vt:lpstr>Notification Logistics</vt:lpstr>
      <vt:lpstr>Fallout Management</vt:lpstr>
      <vt:lpstr>Preventative Measures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The College of Engineering</cp:lastModifiedBy>
  <cp:revision>87</cp:revision>
  <dcterms:created xsi:type="dcterms:W3CDTF">2003-01-27T21:29:57Z</dcterms:created>
  <dcterms:modified xsi:type="dcterms:W3CDTF">2009-04-21T14:32:15Z</dcterms:modified>
</cp:coreProperties>
</file>