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7" r:id="rId2"/>
    <p:sldId id="256" r:id="rId3"/>
    <p:sldId id="383" r:id="rId4"/>
    <p:sldId id="384" r:id="rId5"/>
    <p:sldId id="361" r:id="rId6"/>
    <p:sldId id="362" r:id="rId7"/>
    <p:sldId id="363" r:id="rId8"/>
    <p:sldId id="364" r:id="rId9"/>
    <p:sldId id="365" r:id="rId10"/>
    <p:sldId id="366" r:id="rId11"/>
    <p:sldId id="367" r:id="rId12"/>
    <p:sldId id="274" r:id="rId13"/>
    <p:sldId id="385" r:id="rId14"/>
    <p:sldId id="386" r:id="rId15"/>
    <p:sldId id="275" r:id="rId16"/>
    <p:sldId id="326" r:id="rId17"/>
    <p:sldId id="265" r:id="rId18"/>
    <p:sldId id="394" r:id="rId19"/>
    <p:sldId id="393" r:id="rId20"/>
    <p:sldId id="392" r:id="rId21"/>
    <p:sldId id="391" r:id="rId22"/>
    <p:sldId id="390" r:id="rId23"/>
    <p:sldId id="389" r:id="rId24"/>
    <p:sldId id="388" r:id="rId25"/>
    <p:sldId id="328" r:id="rId26"/>
    <p:sldId id="277" r:id="rId27"/>
    <p:sldId id="395" r:id="rId28"/>
    <p:sldId id="351" r:id="rId29"/>
    <p:sldId id="352" r:id="rId30"/>
    <p:sldId id="354" r:id="rId31"/>
    <p:sldId id="353" r:id="rId32"/>
    <p:sldId id="355" r:id="rId33"/>
    <p:sldId id="357" r:id="rId34"/>
    <p:sldId id="358" r:id="rId35"/>
    <p:sldId id="360" r:id="rId36"/>
    <p:sldId id="359" r:id="rId37"/>
    <p:sldId id="356" r:id="rId38"/>
    <p:sldId id="396" r:id="rId39"/>
    <p:sldId id="398" r:id="rId40"/>
    <p:sldId id="318" r:id="rId41"/>
    <p:sldId id="325" r:id="rId42"/>
    <p:sldId id="372" r:id="rId43"/>
    <p:sldId id="321" r:id="rId44"/>
    <p:sldId id="319" r:id="rId45"/>
    <p:sldId id="320" r:id="rId46"/>
    <p:sldId id="373" r:id="rId47"/>
    <p:sldId id="374" r:id="rId48"/>
    <p:sldId id="375" r:id="rId49"/>
    <p:sldId id="379" r:id="rId50"/>
    <p:sldId id="381" r:id="rId51"/>
    <p:sldId id="368" r:id="rId52"/>
    <p:sldId id="382" r:id="rId53"/>
    <p:sldId id="266" r:id="rId54"/>
    <p:sldId id="349"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023" autoAdjust="0"/>
    <p:restoredTop sz="92105" autoAdjust="0"/>
  </p:normalViewPr>
  <p:slideViewPr>
    <p:cSldViewPr snapToGrid="0">
      <p:cViewPr>
        <p:scale>
          <a:sx n="50" d="100"/>
          <a:sy n="50" d="100"/>
        </p:scale>
        <p:origin x="-1290" y="-492"/>
      </p:cViewPr>
      <p:guideLst>
        <p:guide orient="horz" pos="2160"/>
        <p:guide pos="2880"/>
      </p:guideLst>
    </p:cSldViewPr>
  </p:slideViewPr>
  <p:outlineViewPr>
    <p:cViewPr>
      <p:scale>
        <a:sx n="33" d="100"/>
        <a:sy n="33" d="100"/>
      </p:scale>
      <p:origin x="246" y="252"/>
    </p:cViewPr>
  </p:outlineViewPr>
  <p:notesTextViewPr>
    <p:cViewPr>
      <p:scale>
        <a:sx n="100" d="100"/>
        <a:sy n="100" d="100"/>
      </p:scale>
      <p:origin x="0" y="0"/>
    </p:cViewPr>
  </p:notesTextViewPr>
  <p:sorterViewPr>
    <p:cViewPr>
      <p:scale>
        <a:sx n="66" d="100"/>
        <a:sy n="66" d="100"/>
      </p:scale>
      <p:origin x="0" y="40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PFEEHAN\Application%20Data\Microsoft\Templates\21st%20century%20pie%20chart.xlt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style val="34"/>
  <c:chart>
    <c:title>
      <c:tx>
        <c:rich>
          <a:bodyPr/>
          <a:lstStyle/>
          <a:p>
            <a:pPr>
              <a:defRPr/>
            </a:pPr>
            <a:r>
              <a:rPr lang="en-US"/>
              <a:t>Data Breach Incidents</a:t>
            </a:r>
          </a:p>
        </c:rich>
      </c:tx>
      <c:layout/>
    </c:title>
    <c:view3D>
      <c:rotX val="30"/>
      <c:rotY val="210"/>
      <c:perspective val="10"/>
    </c:view3D>
    <c:plotArea>
      <c:layout/>
      <c:pie3DChart>
        <c:varyColors val="1"/>
        <c:ser>
          <c:idx val="0"/>
          <c:order val="0"/>
          <c:tx>
            <c:strRef>
              <c:f>'[21st century pie chart1]Assets'!$B$3</c:f>
              <c:strCache>
                <c:ptCount val="1"/>
                <c:pt idx="0">
                  <c:v>Number</c:v>
                </c:pt>
              </c:strCache>
            </c:strRef>
          </c:tx>
          <c:spPr>
            <a:ln w="19050"/>
            <a:effectLst>
              <a:outerShdw blurRad="114300" dist="368300" dir="6900000" sx="101000" sy="101000" rotWithShape="0">
                <a:prstClr val="black">
                  <a:alpha val="22000"/>
                </a:prstClr>
              </a:outerShdw>
            </a:effectLst>
            <a:scene3d>
              <a:camera prst="orthographicFront"/>
              <a:lightRig rig="threePt" dir="t"/>
            </a:scene3d>
            <a:sp3d>
              <a:bevelT w="6502400" h="6502400"/>
              <a:bevelB w="6502400" h="6502400"/>
              <a:contourClr>
                <a:srgbClr val="000000"/>
              </a:contourClr>
            </a:sp3d>
          </c:spPr>
          <c:explosion val="10"/>
          <c:dLbls>
            <c:numFmt formatCode="General" sourceLinked="0"/>
            <c:txPr>
              <a:bodyPr/>
              <a:lstStyle/>
              <a:p>
                <a:pPr>
                  <a:defRPr sz="1300" b="1" baseline="0"/>
                </a:pPr>
                <a:endParaRPr lang="en-US"/>
              </a:p>
            </c:txPr>
            <c:dLblPos val="inEnd"/>
            <c:showCatName val="1"/>
            <c:showPercent val="1"/>
            <c:showLeaderLines val="1"/>
          </c:dLbls>
          <c:cat>
            <c:strRef>
              <c:f>'[21st century pie chart1]Assets'!$A$4:$A$10</c:f>
              <c:strCache>
                <c:ptCount val="6"/>
                <c:pt idx="0">
                  <c:v>Employeee Fraud</c:v>
                </c:pt>
                <c:pt idx="1">
                  <c:v>Impersonation</c:v>
                </c:pt>
                <c:pt idx="2">
                  <c:v>Loss</c:v>
                </c:pt>
                <c:pt idx="3">
                  <c:v>Penetration</c:v>
                </c:pt>
                <c:pt idx="4">
                  <c:v>Theft</c:v>
                </c:pt>
                <c:pt idx="5">
                  <c:v>Employee Mistake</c:v>
                </c:pt>
              </c:strCache>
            </c:strRef>
          </c:cat>
          <c:val>
            <c:numRef>
              <c:f>'[21st century pie chart1]Assets'!$B$4:$B$10</c:f>
              <c:numCache>
                <c:formatCode>_("$"* #,##0_);_("$"* \(#,##0\);_("$"* "-"??_);_(@_)</c:formatCode>
                <c:ptCount val="7"/>
                <c:pt idx="0">
                  <c:v>9</c:v>
                </c:pt>
                <c:pt idx="1">
                  <c:v>4</c:v>
                </c:pt>
                <c:pt idx="2">
                  <c:v>9</c:v>
                </c:pt>
                <c:pt idx="3">
                  <c:v>35</c:v>
                </c:pt>
                <c:pt idx="4">
                  <c:v>40</c:v>
                </c:pt>
                <c:pt idx="5">
                  <c:v>75</c:v>
                </c:pt>
              </c:numCache>
            </c:numRef>
          </c:val>
        </c:ser>
      </c:pie3DChart>
    </c:plotArea>
    <c:plotVisOnly val="1"/>
  </c:chart>
  <c:spPr>
    <a:ln w="12700">
      <a:solidFill>
        <a:schemeClr val="tx1">
          <a:alpha val="36000"/>
        </a:schemeClr>
      </a:solidFill>
    </a:ln>
    <a:effectLst>
      <a:outerShdw blurRad="50800" dist="50800" dir="2700000" algn="ctr" rotWithShape="0">
        <a:sysClr val="windowText" lastClr="000000"/>
      </a:outerShdw>
    </a:effectLst>
    <a:scene3d>
      <a:camera prst="orthographicFront"/>
      <a:lightRig rig="threePt" dir="t"/>
    </a:scene3d>
    <a:sp3d prstMaterial="powder"/>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8AA53B9-55F7-4A86-8CC3-60840EE2CF75}" type="datetimeFigureOut">
              <a:rPr lang="en-US"/>
              <a:pPr>
                <a:defRPr/>
              </a:pPr>
              <a:t>4/7/2009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FD4A9D2C-5CDC-41ED-A4C1-8BE44C0D4C97}"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85237D1E-D653-4F4E-B485-483106DDF10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8E943E-398A-4030-8BCE-7E44B86B3AEF}" type="slidenum">
              <a:rPr lang="en-AU" sz="1200">
                <a:latin typeface="Calibri" pitchFamily="34" charset="0"/>
              </a:rPr>
              <a:pPr algn="r"/>
              <a:t>10</a:t>
            </a:fld>
            <a:endParaRPr lang="en-AU"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8E943E-398A-4030-8BCE-7E44B86B3AEF}" type="slidenum">
              <a:rPr lang="en-AU" sz="1200">
                <a:latin typeface="Calibri" pitchFamily="34" charset="0"/>
              </a:rPr>
              <a:pPr algn="r"/>
              <a:t>11</a:t>
            </a:fld>
            <a:endParaRPr lang="en-AU"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44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74C036F-3698-4DAF-B0B0-D1D68948737F}" type="slidenum">
              <a:rPr lang="en-AU" sz="1200">
                <a:latin typeface="Calibri" pitchFamily="34" charset="0"/>
              </a:rPr>
              <a:pPr algn="r"/>
              <a:t>12</a:t>
            </a:fld>
            <a:endParaRPr lang="en-AU"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44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74C036F-3698-4DAF-B0B0-D1D68948737F}" type="slidenum">
              <a:rPr lang="en-AU" sz="1200">
                <a:latin typeface="Calibri" pitchFamily="34" charset="0"/>
              </a:rPr>
              <a:pPr algn="r"/>
              <a:t>13</a:t>
            </a:fld>
            <a:endParaRPr lang="en-AU"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44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74C036F-3698-4DAF-B0B0-D1D68948737F}" type="slidenum">
              <a:rPr lang="en-AU" sz="1200">
                <a:latin typeface="Calibri" pitchFamily="34" charset="0"/>
              </a:rPr>
              <a:pPr algn="r"/>
              <a:t>14</a:t>
            </a:fld>
            <a:endParaRPr lang="en-AU"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8E943E-398A-4030-8BCE-7E44B86B3AEF}" type="slidenum">
              <a:rPr lang="en-AU" sz="1200">
                <a:latin typeface="Calibri" pitchFamily="34" charset="0"/>
              </a:rPr>
              <a:pPr algn="r"/>
              <a:t>15</a:t>
            </a:fld>
            <a:endParaRPr lang="en-AU"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6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0368D75-1ECA-4D0C-BCD8-8CFD1D8ABCE6}" type="slidenum">
              <a:rPr lang="en-AU" sz="1200">
                <a:latin typeface="Calibri" pitchFamily="34" charset="0"/>
              </a:rPr>
              <a:pPr algn="r"/>
              <a:t>16</a:t>
            </a:fld>
            <a:endParaRPr lang="en-AU"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7651" name="Slide Number Placeholder 3"/>
          <p:cNvSpPr>
            <a:spLocks noGrp="1"/>
          </p:cNvSpPr>
          <p:nvPr>
            <p:ph type="sldNum" sz="quarter" idx="5"/>
          </p:nvPr>
        </p:nvSpPr>
        <p:spPr bwMode="auto">
          <a:noFill/>
          <a:ln>
            <a:miter lim="800000"/>
            <a:headEnd/>
            <a:tailEnd/>
          </a:ln>
        </p:spPr>
        <p:txBody>
          <a:bodyPr/>
          <a:lstStyle/>
          <a:p>
            <a:fld id="{FB82F8FD-6A49-41B1-8A1E-BDA68B75CA48}" type="slidenum">
              <a:rPr lang="en-AU" smtClean="0"/>
              <a:pPr/>
              <a:t>17</a:t>
            </a:fld>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7651" name="Slide Number Placeholder 3"/>
          <p:cNvSpPr>
            <a:spLocks noGrp="1"/>
          </p:cNvSpPr>
          <p:nvPr>
            <p:ph type="sldNum" sz="quarter" idx="5"/>
          </p:nvPr>
        </p:nvSpPr>
        <p:spPr bwMode="auto">
          <a:noFill/>
          <a:ln>
            <a:miter lim="800000"/>
            <a:headEnd/>
            <a:tailEnd/>
          </a:ln>
        </p:spPr>
        <p:txBody>
          <a:bodyPr/>
          <a:lstStyle/>
          <a:p>
            <a:fld id="{FB82F8FD-6A49-41B1-8A1E-BDA68B75CA48}" type="slidenum">
              <a:rPr lang="en-AU" smtClean="0"/>
              <a:pPr/>
              <a:t>18</a:t>
            </a:fld>
            <a:endParaRPr lang="en-A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7651" name="Slide Number Placeholder 3"/>
          <p:cNvSpPr>
            <a:spLocks noGrp="1"/>
          </p:cNvSpPr>
          <p:nvPr>
            <p:ph type="sldNum" sz="quarter" idx="5"/>
          </p:nvPr>
        </p:nvSpPr>
        <p:spPr bwMode="auto">
          <a:noFill/>
          <a:ln>
            <a:miter lim="800000"/>
            <a:headEnd/>
            <a:tailEnd/>
          </a:ln>
        </p:spPr>
        <p:txBody>
          <a:bodyPr/>
          <a:lstStyle/>
          <a:p>
            <a:fld id="{FB82F8FD-6A49-41B1-8A1E-BDA68B75CA48}" type="slidenum">
              <a:rPr lang="en-AU" smtClean="0"/>
              <a:pPr/>
              <a:t>19</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2</a:t>
            </a:fld>
            <a:endParaRPr lang="en-A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7651" name="Slide Number Placeholder 3"/>
          <p:cNvSpPr>
            <a:spLocks noGrp="1"/>
          </p:cNvSpPr>
          <p:nvPr>
            <p:ph type="sldNum" sz="quarter" idx="5"/>
          </p:nvPr>
        </p:nvSpPr>
        <p:spPr bwMode="auto">
          <a:noFill/>
          <a:ln>
            <a:miter lim="800000"/>
            <a:headEnd/>
            <a:tailEnd/>
          </a:ln>
        </p:spPr>
        <p:txBody>
          <a:bodyPr/>
          <a:lstStyle/>
          <a:p>
            <a:fld id="{FB82F8FD-6A49-41B1-8A1E-BDA68B75CA48}" type="slidenum">
              <a:rPr lang="en-AU" smtClean="0"/>
              <a:pPr/>
              <a:t>20</a:t>
            </a:fld>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7651" name="Slide Number Placeholder 3"/>
          <p:cNvSpPr>
            <a:spLocks noGrp="1"/>
          </p:cNvSpPr>
          <p:nvPr>
            <p:ph type="sldNum" sz="quarter" idx="5"/>
          </p:nvPr>
        </p:nvSpPr>
        <p:spPr bwMode="auto">
          <a:noFill/>
          <a:ln>
            <a:miter lim="800000"/>
            <a:headEnd/>
            <a:tailEnd/>
          </a:ln>
        </p:spPr>
        <p:txBody>
          <a:bodyPr/>
          <a:lstStyle/>
          <a:p>
            <a:fld id="{FB82F8FD-6A49-41B1-8A1E-BDA68B75CA48}" type="slidenum">
              <a:rPr lang="en-AU" smtClean="0"/>
              <a:pPr/>
              <a:t>21</a:t>
            </a:fld>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7651" name="Slide Number Placeholder 3"/>
          <p:cNvSpPr>
            <a:spLocks noGrp="1"/>
          </p:cNvSpPr>
          <p:nvPr>
            <p:ph type="sldNum" sz="quarter" idx="5"/>
          </p:nvPr>
        </p:nvSpPr>
        <p:spPr bwMode="auto">
          <a:noFill/>
          <a:ln>
            <a:miter lim="800000"/>
            <a:headEnd/>
            <a:tailEnd/>
          </a:ln>
        </p:spPr>
        <p:txBody>
          <a:bodyPr/>
          <a:lstStyle/>
          <a:p>
            <a:fld id="{FB82F8FD-6A49-41B1-8A1E-BDA68B75CA48}" type="slidenum">
              <a:rPr lang="en-AU" smtClean="0"/>
              <a:pPr/>
              <a:t>22</a:t>
            </a:fld>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7651" name="Slide Number Placeholder 3"/>
          <p:cNvSpPr>
            <a:spLocks noGrp="1"/>
          </p:cNvSpPr>
          <p:nvPr>
            <p:ph type="sldNum" sz="quarter" idx="5"/>
          </p:nvPr>
        </p:nvSpPr>
        <p:spPr bwMode="auto">
          <a:noFill/>
          <a:ln>
            <a:miter lim="800000"/>
            <a:headEnd/>
            <a:tailEnd/>
          </a:ln>
        </p:spPr>
        <p:txBody>
          <a:bodyPr/>
          <a:lstStyle/>
          <a:p>
            <a:fld id="{FB82F8FD-6A49-41B1-8A1E-BDA68B75CA48}" type="slidenum">
              <a:rPr lang="en-AU" smtClean="0"/>
              <a:pPr/>
              <a:t>23</a:t>
            </a:fld>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7651" name="Slide Number Placeholder 3"/>
          <p:cNvSpPr>
            <a:spLocks noGrp="1"/>
          </p:cNvSpPr>
          <p:nvPr>
            <p:ph type="sldNum" sz="quarter" idx="5"/>
          </p:nvPr>
        </p:nvSpPr>
        <p:spPr bwMode="auto">
          <a:noFill/>
          <a:ln>
            <a:miter lim="800000"/>
            <a:headEnd/>
            <a:tailEnd/>
          </a:ln>
        </p:spPr>
        <p:txBody>
          <a:bodyPr/>
          <a:lstStyle/>
          <a:p>
            <a:fld id="{FB82F8FD-6A49-41B1-8A1E-BDA68B75CA48}" type="slidenum">
              <a:rPr lang="en-AU" smtClean="0"/>
              <a:pPr/>
              <a:t>24</a:t>
            </a:fld>
            <a:endParaRPr lang="en-A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8E943E-398A-4030-8BCE-7E44B86B3AEF}" type="slidenum">
              <a:rPr lang="en-AU" sz="1200">
                <a:latin typeface="Calibri" pitchFamily="34" charset="0"/>
              </a:rPr>
              <a:pPr algn="r"/>
              <a:t>25</a:t>
            </a:fld>
            <a:endParaRPr lang="en-AU"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6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0368D75-1ECA-4D0C-BCD8-8CFD1D8ABCE6}" type="slidenum">
              <a:rPr lang="en-AU" sz="1200">
                <a:latin typeface="Calibri" pitchFamily="34" charset="0"/>
              </a:rPr>
              <a:pPr algn="r"/>
              <a:t>26</a:t>
            </a:fld>
            <a:endParaRPr lang="en-AU"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8E943E-398A-4030-8BCE-7E44B86B3AEF}" type="slidenum">
              <a:rPr lang="en-AU" sz="1200">
                <a:latin typeface="Calibri" pitchFamily="34" charset="0"/>
              </a:rPr>
              <a:pPr algn="r"/>
              <a:t>27</a:t>
            </a:fld>
            <a:endParaRPr lang="en-AU"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28</a:t>
            </a:fld>
            <a:endParaRPr lang="en-A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29</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3</a:t>
            </a:fld>
            <a:endParaRPr lang="en-A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30</a:t>
            </a:fld>
            <a:endParaRPr lang="en-A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31</a:t>
            </a:fld>
            <a:endParaRPr lang="en-A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32</a:t>
            </a:fld>
            <a:endParaRPr lang="en-A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dirty="0"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33</a:t>
            </a:fld>
            <a:endParaRPr lang="en-A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34</a:t>
            </a:fld>
            <a:endParaRPr lang="en-A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35</a:t>
            </a:fld>
            <a:endParaRPr lang="en-A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36</a:t>
            </a:fld>
            <a:endParaRPr lang="en-A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37</a:t>
            </a:fld>
            <a:endParaRPr lang="en-A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39</a:t>
            </a:fld>
            <a:endParaRPr lang="en-A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xfrm>
            <a:off x="914400" y="4343400"/>
            <a:ext cx="5029200" cy="4114800"/>
          </a:xfrm>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4</a:t>
            </a:fld>
            <a:endParaRPr lang="en-A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829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EFBC4B2-AEBD-423A-8088-5FB82373BF75}" type="slidenum">
              <a:rPr lang="en-AU" sz="1200">
                <a:latin typeface="Calibri" pitchFamily="34" charset="0"/>
              </a:rPr>
              <a:pPr algn="r"/>
              <a:t>41</a:t>
            </a:fld>
            <a:endParaRPr lang="en-AU"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xfrm>
            <a:off x="914400" y="4343400"/>
            <a:ext cx="5029200" cy="4114800"/>
          </a:xfrm>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xfrm>
            <a:off x="914400" y="4343400"/>
            <a:ext cx="5029200" cy="4114800"/>
          </a:xfrm>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xfrm>
            <a:off x="914400" y="4343400"/>
            <a:ext cx="5029200" cy="4114800"/>
          </a:xfrm>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xfrm>
            <a:off x="914400" y="4343400"/>
            <a:ext cx="5029200" cy="4114800"/>
          </a:xfrm>
          <a:noFill/>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46</a:t>
            </a:fld>
            <a:endParaRPr lang="en-AU"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47</a:t>
            </a:fld>
            <a:endParaRPr lang="en-A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48</a:t>
            </a:fld>
            <a:endParaRPr lang="en-A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49</a:t>
            </a:fld>
            <a:endParaRPr lang="en-A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50</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8E943E-398A-4030-8BCE-7E44B86B3AEF}" type="slidenum">
              <a:rPr lang="en-AU" sz="1200">
                <a:latin typeface="Calibri" pitchFamily="34" charset="0"/>
              </a:rPr>
              <a:pPr algn="r"/>
              <a:t>5</a:t>
            </a:fld>
            <a:endParaRPr lang="en-AU" sz="120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7651" name="Slide Number Placeholder 3"/>
          <p:cNvSpPr>
            <a:spLocks noGrp="1"/>
          </p:cNvSpPr>
          <p:nvPr>
            <p:ph type="sldNum" sz="quarter" idx="5"/>
          </p:nvPr>
        </p:nvSpPr>
        <p:spPr bwMode="auto">
          <a:noFill/>
          <a:ln>
            <a:miter lim="800000"/>
            <a:headEnd/>
            <a:tailEnd/>
          </a:ln>
        </p:spPr>
        <p:txBody>
          <a:bodyPr/>
          <a:lstStyle/>
          <a:p>
            <a:fld id="{FB82F8FD-6A49-41B1-8A1E-BDA68B75CA48}" type="slidenum">
              <a:rPr lang="en-AU" smtClean="0"/>
              <a:pPr/>
              <a:t>51</a:t>
            </a:fld>
            <a:endParaRPr lang="en-A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8E3124CC-FD20-4DB2-8508-FFFB664B420F}" type="slidenum">
              <a:rPr lang="en-AU" smtClean="0"/>
              <a:pPr/>
              <a:t>52</a:t>
            </a:fld>
            <a:endParaRPr lang="en-AU"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a:lstStyle/>
          <a:p>
            <a:fld id="{8133F0AF-81CA-4271-A9DB-B2DC6F30199E}"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8E943E-398A-4030-8BCE-7E44B86B3AEF}" type="slidenum">
              <a:rPr lang="en-AU" sz="1200">
                <a:latin typeface="Calibri" pitchFamily="34" charset="0"/>
              </a:rPr>
              <a:pPr algn="r"/>
              <a:t>6</a:t>
            </a:fld>
            <a:endParaRPr lang="en-AU"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8E943E-398A-4030-8BCE-7E44B86B3AEF}" type="slidenum">
              <a:rPr lang="en-AU" sz="1200">
                <a:latin typeface="Calibri" pitchFamily="34" charset="0"/>
              </a:rPr>
              <a:pPr algn="r"/>
              <a:t>7</a:t>
            </a:fld>
            <a:endParaRPr lang="en-AU"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8E943E-398A-4030-8BCE-7E44B86B3AEF}" type="slidenum">
              <a:rPr lang="en-AU" sz="1200">
                <a:latin typeface="Calibri" pitchFamily="34" charset="0"/>
              </a:rPr>
              <a:pPr algn="r"/>
              <a:t>8</a:t>
            </a:fld>
            <a:endParaRPr lang="en-AU"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8E943E-398A-4030-8BCE-7E44B86B3AEF}" type="slidenum">
              <a:rPr lang="en-AU" sz="1200">
                <a:latin typeface="Calibri" pitchFamily="34" charset="0"/>
              </a:rPr>
              <a:pPr algn="r"/>
              <a:t>9</a:t>
            </a:fld>
            <a:endParaRPr lang="en-AU"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educause.ed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B84F0A-D322-4EA4-A2A3-07055373F9F0}" type="datetimeFigureOut">
              <a:rPr lang="en-US"/>
              <a:pPr>
                <a:defRPr/>
              </a:pPr>
              <a:t>4/7/2009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F33B1C-ECB2-4AA1-A510-534421DFD0D4}" type="slidenum">
              <a:rPr lang="en-US"/>
              <a:pPr>
                <a:defRPr/>
              </a:pPr>
              <a:t>‹#›</a:t>
            </a:fld>
            <a:endParaRPr lang="en-US"/>
          </a:p>
        </p:txBody>
      </p:sp>
      <p:pic>
        <p:nvPicPr>
          <p:cNvPr id="7" name="Picture 2" descr="EDUCAUSE Logo">
            <a:hlinkClick r:id="rId2" tooltip="EDUCAUSE Home Page"/>
          </p:cNvPr>
          <p:cNvPicPr>
            <a:picLocks noChangeAspect="1" noChangeArrowheads="1"/>
          </p:cNvPicPr>
          <p:nvPr userDrawn="1"/>
        </p:nvPicPr>
        <p:blipFill>
          <a:blip r:embed="rId3"/>
          <a:srcRect/>
          <a:stretch>
            <a:fillRect/>
          </a:stretch>
        </p:blipFill>
        <p:spPr bwMode="auto">
          <a:xfrm>
            <a:off x="302491" y="6167005"/>
            <a:ext cx="600075" cy="4095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99FF75-D426-431D-89B6-98143D483EDC}" type="datetimeFigureOut">
              <a:rPr lang="en-US"/>
              <a:pPr>
                <a:defRPr/>
              </a:pPr>
              <a:t>4/7/2009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12508C-1469-40B9-9A15-110B5D212E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5435CE-9F8A-4A74-968D-FF4036276900}" type="datetimeFigureOut">
              <a:rPr lang="en-US"/>
              <a:pPr>
                <a:defRPr/>
              </a:pPr>
              <a:t>4/7/2009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03910D-0B14-437A-87D3-5996F426FF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747C7B-C99A-4233-A298-853E503A4BC9}" type="datetimeFigureOut">
              <a:rPr lang="en-US"/>
              <a:pPr>
                <a:defRPr/>
              </a:pPr>
              <a:t>4/7/2009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A992D-A048-4FA5-9F97-093C9F3923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CC8709-5099-484B-AFA5-EDA81BE82605}" type="datetimeFigureOut">
              <a:rPr lang="en-US"/>
              <a:pPr>
                <a:defRPr/>
              </a:pPr>
              <a:t>4/7/2009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F42D0D-D8AE-4357-B4AE-0E28F0747B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02AC1A6-42D3-48E9-B80B-F381CB6304D9}" type="datetimeFigureOut">
              <a:rPr lang="en-US"/>
              <a:pPr>
                <a:defRPr/>
              </a:pPr>
              <a:t>4/7/2009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45A2A4-5847-4B05-AAC2-98276E8A4D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BF258F-FC2A-41B5-9094-24AE45BA65D8}" type="datetimeFigureOut">
              <a:rPr lang="en-US"/>
              <a:pPr>
                <a:defRPr/>
              </a:pPr>
              <a:t>4/7/2009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F52314-F1F9-4520-9DF6-3FBAD66A5B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DE371F-0945-4875-BBEB-46E63E89B7A2}" type="datetimeFigureOut">
              <a:rPr lang="en-US"/>
              <a:pPr>
                <a:defRPr/>
              </a:pPr>
              <a:t>4/7/2009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E2B133-28DC-4985-9E3D-3F16D7D77E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5CF106-AF0D-41A3-AA95-11188A67D4ED}" type="datetimeFigureOut">
              <a:rPr lang="en-US"/>
              <a:pPr>
                <a:defRPr/>
              </a:pPr>
              <a:t>4/7/2009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45ACE27-EAF0-4202-8346-67BD4FA24F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8A1FC3-5FA7-48AD-8272-07271FBAD81F}" type="datetimeFigureOut">
              <a:rPr lang="en-US"/>
              <a:pPr>
                <a:defRPr/>
              </a:pPr>
              <a:t>4/7/2009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EAC619-EEC7-45E0-BAEE-6A27A1CEE7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1CAD8C-0A4D-4960-A527-42DDAAE79C0F}" type="datetimeFigureOut">
              <a:rPr lang="en-US"/>
              <a:pPr>
                <a:defRPr/>
              </a:pPr>
              <a:t>4/7/2009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CCA469-7BA3-4FC5-A69A-79B1DFED9D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7CE0D7FF-61EC-4A0F-9FCB-219FC161F543}" type="datetimeFigureOut">
              <a:rPr lang="en-US"/>
              <a:pPr>
                <a:defRPr/>
              </a:pPr>
              <a:t>4/7/2009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C666818-327C-48AA-B8F5-67E65EFCC1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hyperlink" Target="http://www.educaus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hyperlink" Target="http://www.educause.edu/"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l="8333" r="8333"/>
          <a:stretch>
            <a:fillRect/>
          </a:stretch>
        </p:blipFill>
        <p:spPr bwMode="auto">
          <a:xfrm>
            <a:off x="0" y="0"/>
            <a:ext cx="9144000" cy="6858000"/>
          </a:xfrm>
          <a:prstGeom prst="rect">
            <a:avLst/>
          </a:prstGeom>
          <a:noFill/>
          <a:ln w="9525">
            <a:noFill/>
            <a:miter lim="800000"/>
            <a:headEnd/>
            <a:tailEnd/>
          </a:ln>
        </p:spPr>
      </p:pic>
      <p:sp>
        <p:nvSpPr>
          <p:cNvPr id="115" name="Rectangle 114"/>
          <p:cNvSpPr/>
          <p:nvPr/>
        </p:nvSpPr>
        <p:spPr>
          <a:xfrm>
            <a:off x="0" y="6858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IT Governance…</a:t>
            </a:r>
            <a:endPar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19" name="Rounded Rectangle 118"/>
          <p:cNvSpPr/>
          <p:nvPr/>
        </p:nvSpPr>
        <p:spPr bwMode="auto">
          <a:xfrm>
            <a:off x="286181" y="2237076"/>
            <a:ext cx="2699907" cy="906174"/>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smtClean="0"/>
              <a:t>M. Peter Adler</a:t>
            </a:r>
            <a:endParaRPr lang="en-US" sz="2000" dirty="0"/>
          </a:p>
        </p:txBody>
      </p:sp>
      <p:sp>
        <p:nvSpPr>
          <p:cNvPr id="120" name="Rectangle 119"/>
          <p:cNvSpPr/>
          <p:nvPr/>
        </p:nvSpPr>
        <p:spPr>
          <a:xfrm>
            <a:off x="3276600" y="2327563"/>
            <a:ext cx="4343400" cy="1938992"/>
          </a:xfrm>
          <a:prstGeom prst="rect">
            <a:avLst/>
          </a:prstGeom>
        </p:spPr>
        <p:txBody>
          <a:bodyPr>
            <a:spAutoFit/>
          </a:bodyPr>
          <a:lstStyle/>
          <a:p>
            <a:pPr algn="ctr">
              <a:defRPr/>
            </a:pPr>
            <a:r>
              <a:rPr lang="en-US" sz="4000" b="1" dirty="0" smtClean="0">
                <a:solidFill>
                  <a:srgbClr val="FF0000"/>
                </a:solidFill>
                <a:effectLst>
                  <a:outerShdw blurRad="38100" dist="38100" dir="2700000" algn="tl">
                    <a:srgbClr val="C0C0C0"/>
                  </a:outerShdw>
                </a:effectLst>
                <a:latin typeface="Arial Black" pitchFamily="34" charset="0"/>
              </a:rPr>
              <a:t>when you have not been breached.</a:t>
            </a:r>
            <a:endParaRPr lang="en-US" sz="4000" b="1" dirty="0">
              <a:solidFill>
                <a:srgbClr val="FF0000"/>
              </a:solidFill>
              <a:effectLst>
                <a:outerShdw blurRad="38100" dist="38100" dir="2700000" algn="tl">
                  <a:srgbClr val="C0C0C0"/>
                </a:outerShdw>
              </a:effectLst>
              <a:latin typeface="Arial Black" pitchFamily="34" charset="0"/>
            </a:endParaRPr>
          </a:p>
        </p:txBody>
      </p:sp>
      <p:sp>
        <p:nvSpPr>
          <p:cNvPr id="121" name="Rounded Rectangle 120"/>
          <p:cNvSpPr/>
          <p:nvPr/>
        </p:nvSpPr>
        <p:spPr bwMode="auto">
          <a:xfrm>
            <a:off x="297873" y="3483985"/>
            <a:ext cx="2702502" cy="85941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smtClean="0"/>
              <a:t>Patrick  J. Feehan</a:t>
            </a:r>
            <a:endParaRPr lang="en-US" sz="2000" dirty="0"/>
          </a:p>
        </p:txBody>
      </p:sp>
      <p:pic>
        <p:nvPicPr>
          <p:cNvPr id="143362" name="Picture 2" descr="EDUCAUSE Logo">
            <a:hlinkClick r:id="rId4" tooltip="EDUCAUSE Home Page"/>
          </p:cNvPr>
          <p:cNvPicPr>
            <a:picLocks noChangeAspect="1" noChangeArrowheads="1"/>
          </p:cNvPicPr>
          <p:nvPr/>
        </p:nvPicPr>
        <p:blipFill>
          <a:blip r:embed="rId5"/>
          <a:srcRect/>
          <a:stretch>
            <a:fillRect/>
          </a:stretch>
        </p:blipFill>
        <p:spPr bwMode="auto">
          <a:xfrm>
            <a:off x="283441" y="6224155"/>
            <a:ext cx="600075" cy="409575"/>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build="allAtOnce"/>
      <p:bldP spid="1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179" name="Rectangle 3"/>
          <p:cNvSpPr>
            <a:spLocks noChangeArrowheads="1"/>
          </p:cNvSpPr>
          <p:nvPr/>
        </p:nvSpPr>
        <p:spPr bwMode="auto">
          <a:xfrm>
            <a:off x="457200" y="368300"/>
            <a:ext cx="8243888" cy="5632311"/>
          </a:xfrm>
          <a:prstGeom prst="rect">
            <a:avLst/>
          </a:prstGeom>
          <a:noFill/>
          <a:ln w="9525">
            <a:noFill/>
            <a:miter lim="800000"/>
            <a:headEnd/>
            <a:tailEnd/>
          </a:ln>
          <a:effectLst/>
        </p:spPr>
        <p:txBody>
          <a:bodyPr>
            <a:spAutoFit/>
          </a:bodyPr>
          <a:lstStyle/>
          <a:p>
            <a:r>
              <a:rPr lang="en-US" sz="3600" dirty="0" smtClean="0"/>
              <a:t>NOW THEREFORE BE IT RESOLVED that the Trustees direct the Office of the Vice President for Information Technology and CIO to develop and implement policies necessary to minimize the possibility of unauthorized </a:t>
            </a:r>
            <a:r>
              <a:rPr lang="en-US" sz="3600" dirty="0" smtClean="0">
                <a:solidFill>
                  <a:schemeClr val="bg1"/>
                </a:solidFill>
              </a:rPr>
              <a:t>access to Indiana University's information technology infrastructure regardless of the Indiana University office involved; and</a:t>
            </a:r>
            <a:endParaRPr lang="en-US" sz="3600" dirty="0">
              <a:solidFill>
                <a:schemeClr val="bg1"/>
              </a:solidFill>
            </a:endParaRPr>
          </a:p>
        </p:txBody>
      </p:sp>
      <p:sp>
        <p:nvSpPr>
          <p:cNvPr id="4" name="Rectangle 3"/>
          <p:cNvSpPr/>
          <p:nvPr/>
        </p:nvSpPr>
        <p:spPr>
          <a:xfrm>
            <a:off x="8574613" y="247948"/>
            <a:ext cx="56938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179" name="Rectangle 3"/>
          <p:cNvSpPr>
            <a:spLocks noChangeArrowheads="1"/>
          </p:cNvSpPr>
          <p:nvPr/>
        </p:nvSpPr>
        <p:spPr bwMode="auto">
          <a:xfrm>
            <a:off x="457200" y="311150"/>
            <a:ext cx="8243888" cy="5262979"/>
          </a:xfrm>
          <a:prstGeom prst="rect">
            <a:avLst/>
          </a:prstGeom>
          <a:noFill/>
          <a:ln w="9525">
            <a:noFill/>
            <a:miter lim="800000"/>
            <a:headEnd/>
            <a:tailEnd/>
          </a:ln>
          <a:effectLst/>
        </p:spPr>
        <p:txBody>
          <a:bodyPr>
            <a:spAutoFit/>
          </a:bodyPr>
          <a:lstStyle/>
          <a:p>
            <a:r>
              <a:rPr lang="en-US" sz="2800" dirty="0" smtClean="0"/>
              <a:t>BE IT FURTHER RESOLVED that the Trustees direct the Office of the Vice President for Information Technology and CIO, which may draw upon the experience and expertise and resources of other University offices (including the Office of Internal Audit), to assume leadership, responsibility, and control of responses to unauthorized access to Indiana University's </a:t>
            </a:r>
            <a:r>
              <a:rPr lang="en-US" sz="2800" dirty="0" smtClean="0">
                <a:solidFill>
                  <a:schemeClr val="bg1"/>
                </a:solidFill>
              </a:rPr>
              <a:t>information technology infrastructure, unauthorized disclosure of electronic information and computer security breaches regardless of the Indiana University office involved.</a:t>
            </a:r>
            <a:endParaRPr lang="en-US" sz="2800" dirty="0">
              <a:solidFill>
                <a:schemeClr val="bg1"/>
              </a:solidFill>
            </a:endParaRPr>
          </a:p>
        </p:txBody>
      </p:sp>
      <p:sp>
        <p:nvSpPr>
          <p:cNvPr id="4" name="Rectangle 3"/>
          <p:cNvSpPr/>
          <p:nvPr/>
        </p:nvSpPr>
        <p:spPr>
          <a:xfrm>
            <a:off x="8183929" y="209848"/>
            <a:ext cx="56938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59"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60" name="Group 77"/>
          <p:cNvGrpSpPr>
            <a:grpSpLocks/>
          </p:cNvGrpSpPr>
          <p:nvPr/>
        </p:nvGrpSpPr>
        <p:grpSpPr bwMode="auto">
          <a:xfrm flipH="1">
            <a:off x="822325" y="3170238"/>
            <a:ext cx="1425575" cy="2224087"/>
            <a:chOff x="5742038" y="2530662"/>
            <a:chExt cx="1588038" cy="2224378"/>
          </a:xfrm>
        </p:grpSpPr>
        <p:grpSp>
          <p:nvGrpSpPr>
            <p:cNvPr id="43016" name="Group 78"/>
            <p:cNvGrpSpPr>
              <a:grpSpLocks/>
            </p:cNvGrpSpPr>
            <p:nvPr/>
          </p:nvGrpSpPr>
          <p:grpSpPr bwMode="auto">
            <a:xfrm>
              <a:off x="6518788" y="3664974"/>
              <a:ext cx="811288" cy="1090066"/>
              <a:chOff x="5751871" y="2713703"/>
              <a:chExt cx="811288" cy="1090066"/>
            </a:xfrm>
          </p:grpSpPr>
          <p:sp>
            <p:nvSpPr>
              <p:cNvPr id="43017"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3018"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3019"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21"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69"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75"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7" name="Group 40"/>
          <p:cNvGrpSpPr>
            <a:grpSpLocks/>
          </p:cNvGrpSpPr>
          <p:nvPr/>
        </p:nvGrpSpPr>
        <p:grpSpPr bwMode="auto">
          <a:xfrm>
            <a:off x="152400" y="2571750"/>
            <a:ext cx="2143125" cy="3990975"/>
            <a:chOff x="2565359" y="71455"/>
            <a:chExt cx="2143117" cy="3991026"/>
          </a:xfrm>
        </p:grpSpPr>
        <p:grpSp>
          <p:nvGrpSpPr>
            <p:cNvPr id="43027"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30"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32"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5"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96" name="Group 59"/>
          <p:cNvGrpSpPr>
            <a:grpSpLocks/>
          </p:cNvGrpSpPr>
          <p:nvPr/>
        </p:nvGrpSpPr>
        <p:grpSpPr bwMode="auto">
          <a:xfrm>
            <a:off x="742950" y="2411413"/>
            <a:ext cx="974725" cy="4357687"/>
            <a:chOff x="2796691" y="-221227"/>
            <a:chExt cx="975008" cy="4356498"/>
          </a:xfrm>
        </p:grpSpPr>
        <p:grpSp>
          <p:nvGrpSpPr>
            <p:cNvPr id="98"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43036"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41"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00" name="Group 74"/>
          <p:cNvGrpSpPr>
            <a:grpSpLocks/>
          </p:cNvGrpSpPr>
          <p:nvPr/>
        </p:nvGrpSpPr>
        <p:grpSpPr bwMode="auto">
          <a:xfrm>
            <a:off x="531813" y="3084513"/>
            <a:ext cx="1587500" cy="2224087"/>
            <a:chOff x="5742038" y="2530662"/>
            <a:chExt cx="1588038" cy="2224378"/>
          </a:xfrm>
        </p:grpSpPr>
        <p:grpSp>
          <p:nvGrpSpPr>
            <p:cNvPr id="43044" name="Group 67"/>
            <p:cNvGrpSpPr>
              <a:grpSpLocks/>
            </p:cNvGrpSpPr>
            <p:nvPr/>
          </p:nvGrpSpPr>
          <p:grpSpPr bwMode="auto">
            <a:xfrm>
              <a:off x="6518788" y="3664974"/>
              <a:ext cx="811288" cy="1090066"/>
              <a:chOff x="5751871" y="2713703"/>
              <a:chExt cx="811288" cy="1090066"/>
            </a:xfrm>
          </p:grpSpPr>
          <p:sp>
            <p:nvSpPr>
              <p:cNvPr id="43045"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3046"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3047"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49"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04"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5"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43060" name="Text Box 52"/>
          <p:cNvSpPr txBox="1">
            <a:spLocks noChangeArrowheads="1"/>
          </p:cNvSpPr>
          <p:nvPr/>
        </p:nvSpPr>
        <p:spPr bwMode="auto">
          <a:xfrm>
            <a:off x="2149474" y="254000"/>
            <a:ext cx="6791325" cy="4493538"/>
          </a:xfrm>
          <a:prstGeom prst="rect">
            <a:avLst/>
          </a:prstGeom>
          <a:noFill/>
          <a:ln w="9525">
            <a:noFill/>
            <a:miter lim="800000"/>
            <a:headEnd/>
            <a:tailEnd/>
          </a:ln>
          <a:effectLst/>
        </p:spPr>
        <p:txBody>
          <a:bodyPr wrap="square">
            <a:spAutoFit/>
          </a:bodyPr>
          <a:lstStyle/>
          <a:p>
            <a:pPr>
              <a:spcBef>
                <a:spcPct val="20000"/>
              </a:spcBef>
              <a:buFont typeface="Arial" charset="0"/>
              <a:buNone/>
            </a:pPr>
            <a:r>
              <a:rPr lang="en-US" sz="4400" dirty="0" smtClean="0">
                <a:latin typeface="Calibri" pitchFamily="34" charset="0"/>
              </a:rPr>
              <a:t>We All Like to Think…It Takes a Village, and We Are the Smartest People In This Village When It Comes To Information Security</a:t>
            </a:r>
            <a:endParaRPr lang="en-US" sz="4400" dirty="0">
              <a:latin typeface="Calibri" pitchFamily="34" charset="0"/>
            </a:endParaRPr>
          </a:p>
          <a:p>
            <a:pPr>
              <a:spcBef>
                <a:spcPct val="50000"/>
              </a:spcBef>
            </a:pPr>
            <a:endParaRPr lang="en-US" sz="4400" dirty="0">
              <a:latin typeface="Calibri" pitchFamily="34" charset="0"/>
            </a:endParaRPr>
          </a:p>
        </p:txBody>
      </p:sp>
      <p:pic>
        <p:nvPicPr>
          <p:cNvPr id="78"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96"/>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00"/>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05"/>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00"/>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60"/>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75"/>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60"/>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1.11111E-6 0.03006 L 1.11111E-6 8.09249E-7 " pathEditMode="relative" rAng="0" ptsTypes="AA">
                                      <p:cBhvr>
                                        <p:cTn id="32" dur="1000" fill="hold"/>
                                        <p:tgtEl>
                                          <p:spTgt spid="59"/>
                                        </p:tgtEl>
                                        <p:attrNameLst>
                                          <p:attrName>ppt_x</p:attrName>
                                          <p:attrName>ppt_y</p:attrName>
                                        </p:attrNameLst>
                                      </p:cBhvr>
                                      <p:rCtr x="0" y="-15"/>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P spid="430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 name="Group 78"/>
            <p:cNvGrpSpPr>
              <a:grpSpLocks/>
            </p:cNvGrpSpPr>
            <p:nvPr/>
          </p:nvGrpSpPr>
          <p:grpSpPr bwMode="auto">
            <a:xfrm>
              <a:off x="6518788" y="3664974"/>
              <a:ext cx="811288" cy="1090066"/>
              <a:chOff x="5751871" y="2713703"/>
              <a:chExt cx="811288" cy="1090066"/>
            </a:xfrm>
          </p:grpSpPr>
          <p:sp>
            <p:nvSpPr>
              <p:cNvPr id="43017"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3018"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3019"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21"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30"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32"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41"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4" name="Group 67"/>
            <p:cNvGrpSpPr>
              <a:grpSpLocks/>
            </p:cNvGrpSpPr>
            <p:nvPr/>
          </p:nvGrpSpPr>
          <p:grpSpPr bwMode="auto">
            <a:xfrm>
              <a:off x="6518788" y="3664974"/>
              <a:ext cx="811288" cy="1090066"/>
              <a:chOff x="5751871" y="2713703"/>
              <a:chExt cx="811288" cy="1090066"/>
            </a:xfrm>
          </p:grpSpPr>
          <p:sp>
            <p:nvSpPr>
              <p:cNvPr id="43045"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3046"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3047"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49"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43061" name="Text Box 53"/>
          <p:cNvSpPr txBox="1">
            <a:spLocks noChangeArrowheads="1"/>
          </p:cNvSpPr>
          <p:nvPr/>
        </p:nvSpPr>
        <p:spPr bwMode="auto">
          <a:xfrm>
            <a:off x="3984625" y="890588"/>
            <a:ext cx="5365750" cy="2378075"/>
          </a:xfrm>
          <a:prstGeom prst="rect">
            <a:avLst/>
          </a:prstGeom>
          <a:noFill/>
          <a:ln w="9525">
            <a:noFill/>
            <a:miter lim="800000"/>
            <a:headEnd/>
            <a:tailEnd/>
          </a:ln>
          <a:effectLst/>
        </p:spPr>
        <p:txBody>
          <a:bodyPr>
            <a:spAutoFit/>
          </a:bodyPr>
          <a:lstStyle/>
          <a:p>
            <a:pPr>
              <a:spcBef>
                <a:spcPct val="20000"/>
              </a:spcBef>
              <a:buFont typeface="Arial" charset="0"/>
              <a:buNone/>
            </a:pPr>
            <a:r>
              <a:rPr lang="en-US" sz="6000" dirty="0">
                <a:latin typeface="Calibri" pitchFamily="34" charset="0"/>
              </a:rPr>
              <a:t>Or….</a:t>
            </a:r>
          </a:p>
          <a:p>
            <a:pPr>
              <a:spcBef>
                <a:spcPct val="50000"/>
              </a:spcBef>
            </a:pPr>
            <a:endParaRPr lang="en-US" sz="6000" dirty="0">
              <a:latin typeface="Calibri" pitchFamily="34" charset="0"/>
            </a:endParaRPr>
          </a:p>
        </p:txBody>
      </p:sp>
      <p:pic>
        <p:nvPicPr>
          <p:cNvPr id="78"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1.11111E-6 0.03006 L 1.11111E-6 8.09249E-7 " pathEditMode="relative" rAng="0" ptsTypes="AA">
                                      <p:cBhvr>
                                        <p:cTn id="32" dur="1000" fill="hold"/>
                                        <p:tgtEl>
                                          <p:spTgt spid="2"/>
                                        </p:tgtEl>
                                        <p:attrNameLst>
                                          <p:attrName>ppt_x</p:attrName>
                                          <p:attrName>ppt_y</p:attrName>
                                        </p:attrNameLst>
                                      </p:cBhvr>
                                      <p:rCtr x="0" y="-15"/>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P spid="430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 name="Group 78"/>
            <p:cNvGrpSpPr>
              <a:grpSpLocks/>
            </p:cNvGrpSpPr>
            <p:nvPr/>
          </p:nvGrpSpPr>
          <p:grpSpPr bwMode="auto">
            <a:xfrm>
              <a:off x="6518788" y="3664974"/>
              <a:ext cx="811288" cy="1090066"/>
              <a:chOff x="5751871" y="2713703"/>
              <a:chExt cx="811288" cy="1090066"/>
            </a:xfrm>
          </p:grpSpPr>
          <p:sp>
            <p:nvSpPr>
              <p:cNvPr id="43017"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3018"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3019"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21"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30"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32"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41"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4" name="Group 67"/>
            <p:cNvGrpSpPr>
              <a:grpSpLocks/>
            </p:cNvGrpSpPr>
            <p:nvPr/>
          </p:nvGrpSpPr>
          <p:grpSpPr bwMode="auto">
            <a:xfrm>
              <a:off x="6518788" y="3664974"/>
              <a:ext cx="811288" cy="1090066"/>
              <a:chOff x="5751871" y="2713703"/>
              <a:chExt cx="811288" cy="1090066"/>
            </a:xfrm>
          </p:grpSpPr>
          <p:sp>
            <p:nvSpPr>
              <p:cNvPr id="43045"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3046"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3047"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49"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43062" name="Text Box 54"/>
          <p:cNvSpPr txBox="1">
            <a:spLocks noChangeArrowheads="1"/>
          </p:cNvSpPr>
          <p:nvPr/>
        </p:nvSpPr>
        <p:spPr bwMode="auto">
          <a:xfrm>
            <a:off x="2198646" y="330552"/>
            <a:ext cx="6629400" cy="1938992"/>
          </a:xfrm>
          <a:prstGeom prst="rect">
            <a:avLst/>
          </a:prstGeom>
          <a:noFill/>
          <a:ln w="9525">
            <a:noFill/>
            <a:miter lim="800000"/>
            <a:headEnd/>
            <a:tailEnd/>
          </a:ln>
          <a:effectLst/>
        </p:spPr>
        <p:txBody>
          <a:bodyPr>
            <a:spAutoFit/>
          </a:bodyPr>
          <a:lstStyle/>
          <a:p>
            <a:pPr>
              <a:spcBef>
                <a:spcPct val="20000"/>
              </a:spcBef>
              <a:buFont typeface="Arial" charset="0"/>
              <a:buNone/>
            </a:pPr>
            <a:r>
              <a:rPr lang="en-US" sz="5400" dirty="0" smtClean="0">
                <a:latin typeface="Calibri" pitchFamily="34" charset="0"/>
              </a:rPr>
              <a:t>Does It Take A Breach?</a:t>
            </a:r>
            <a:endParaRPr lang="en-US" sz="5400" dirty="0">
              <a:latin typeface="Calibri" pitchFamily="34" charset="0"/>
            </a:endParaRPr>
          </a:p>
          <a:p>
            <a:pPr>
              <a:spcBef>
                <a:spcPct val="50000"/>
              </a:spcBef>
            </a:pPr>
            <a:endParaRPr lang="en-US" sz="4400" dirty="0">
              <a:latin typeface="Calibri" pitchFamily="34" charset="0"/>
            </a:endParaRPr>
          </a:p>
        </p:txBody>
      </p:sp>
      <p:pic>
        <p:nvPicPr>
          <p:cNvPr id="78"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1.11111E-6 0.03006 L 1.11111E-6 8.09249E-7 " pathEditMode="relative" rAng="0" ptsTypes="AA">
                                      <p:cBhvr>
                                        <p:cTn id="32" dur="1000" fill="hold"/>
                                        <p:tgtEl>
                                          <p:spTgt spid="2"/>
                                        </p:tgtEl>
                                        <p:attrNameLst>
                                          <p:attrName>ppt_x</p:attrName>
                                          <p:attrName>ppt_y</p:attrName>
                                        </p:attrNameLst>
                                      </p:cBhvr>
                                      <p:rCtr x="0" y="-15"/>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P spid="430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179" name="Rectangle 3"/>
          <p:cNvSpPr>
            <a:spLocks noChangeArrowheads="1"/>
          </p:cNvSpPr>
          <p:nvPr/>
        </p:nvSpPr>
        <p:spPr bwMode="auto">
          <a:xfrm>
            <a:off x="457200" y="368300"/>
            <a:ext cx="8243888" cy="3477875"/>
          </a:xfrm>
          <a:prstGeom prst="rect">
            <a:avLst/>
          </a:prstGeom>
          <a:noFill/>
          <a:ln w="9525">
            <a:noFill/>
            <a:miter lim="800000"/>
            <a:headEnd/>
            <a:tailEnd/>
          </a:ln>
          <a:effectLst/>
        </p:spPr>
        <p:txBody>
          <a:bodyPr>
            <a:spAutoFit/>
          </a:bodyPr>
          <a:lstStyle/>
          <a:p>
            <a:r>
              <a:rPr lang="en-US" sz="4400" dirty="0" smtClean="0">
                <a:latin typeface="Calibri" pitchFamily="34" charset="0"/>
              </a:rPr>
              <a:t>A simple but fascinating conversation was held on the Educause Security Listserv in November of 2008.  Kathy Bergsma of the University of Florida asked:</a:t>
            </a:r>
            <a:endParaRPr lang="en-US" sz="4400" dirty="0">
              <a:latin typeface="Calibri" pitchFamily="34" charset="0"/>
            </a:endParaRPr>
          </a:p>
        </p:txBody>
      </p:sp>
      <p:sp>
        <p:nvSpPr>
          <p:cNvPr id="4" name="Rectangle 3"/>
          <p:cNvSpPr/>
          <p:nvPr/>
        </p:nvSpPr>
        <p:spPr>
          <a:xfrm>
            <a:off x="8183929" y="209848"/>
            <a:ext cx="56938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5299" name="Rectangle 3"/>
          <p:cNvSpPr>
            <a:spLocks noChangeArrowheads="1"/>
          </p:cNvSpPr>
          <p:nvPr/>
        </p:nvSpPr>
        <p:spPr bwMode="auto">
          <a:xfrm>
            <a:off x="328611" y="269876"/>
            <a:ext cx="8443913" cy="5016758"/>
          </a:xfrm>
          <a:prstGeom prst="rect">
            <a:avLst/>
          </a:prstGeom>
          <a:noFill/>
          <a:ln w="9525">
            <a:noFill/>
            <a:miter lim="800000"/>
            <a:headEnd/>
            <a:tailEnd/>
          </a:ln>
          <a:effectLst/>
        </p:spPr>
        <p:txBody>
          <a:bodyPr wrap="square">
            <a:spAutoFit/>
          </a:bodyPr>
          <a:lstStyle/>
          <a:p>
            <a:r>
              <a:rPr lang="en-US" sz="4000" dirty="0" smtClean="0"/>
              <a:t>I'm interested in hearing about your success stories engaging senior management support for security initiatives.  What methods worked at your institution?  </a:t>
            </a:r>
          </a:p>
          <a:p>
            <a:endParaRPr lang="en-US" sz="4000" dirty="0" smtClean="0"/>
          </a:p>
          <a:p>
            <a:r>
              <a:rPr lang="en-US" sz="4000" dirty="0" smtClean="0">
                <a:solidFill>
                  <a:schemeClr val="bg1"/>
                </a:solidFill>
              </a:rPr>
              <a:t>She inquired about several methods:</a:t>
            </a:r>
            <a:endParaRPr lang="en-US" sz="4000" dirty="0">
              <a:solidFill>
                <a:schemeClr val="bg1"/>
              </a:solidFill>
            </a:endParaRPr>
          </a:p>
        </p:txBody>
      </p:sp>
    </p:spTree>
  </p:cSld>
  <p:clrMapOvr>
    <a:masterClrMapping/>
  </p:clrMapOvr>
  <p:transition advClick="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26664" name="Group 78"/>
            <p:cNvGrpSpPr>
              <a:grpSpLocks/>
            </p:cNvGrpSpPr>
            <p:nvPr/>
          </p:nvGrpSpPr>
          <p:grpSpPr bwMode="auto">
            <a:xfrm>
              <a:off x="6518788" y="3664974"/>
              <a:ext cx="811288" cy="1090066"/>
              <a:chOff x="5751871" y="2713703"/>
              <a:chExt cx="811288" cy="1090066"/>
            </a:xfrm>
          </p:grpSpPr>
          <p:sp>
            <p:nvSpPr>
              <p:cNvPr id="26666"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7"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8"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70"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26655"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9"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61"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26649"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4"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26641" name="Group 67"/>
            <p:cNvGrpSpPr>
              <a:grpSpLocks/>
            </p:cNvGrpSpPr>
            <p:nvPr/>
          </p:nvGrpSpPr>
          <p:grpSpPr bwMode="auto">
            <a:xfrm>
              <a:off x="6518788" y="3664974"/>
              <a:ext cx="811288" cy="1090066"/>
              <a:chOff x="5751871" y="2713703"/>
              <a:chExt cx="811288" cy="1090066"/>
            </a:xfrm>
          </p:grpSpPr>
          <p:sp>
            <p:nvSpPr>
              <p:cNvPr id="26643"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4"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5"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47"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78" name="TextBox 77"/>
          <p:cNvSpPr txBox="1"/>
          <p:nvPr/>
        </p:nvSpPr>
        <p:spPr>
          <a:xfrm>
            <a:off x="2163763" y="724735"/>
            <a:ext cx="5257800" cy="2585323"/>
          </a:xfrm>
          <a:prstGeom prst="rect">
            <a:avLst/>
          </a:prstGeom>
          <a:noFill/>
        </p:spPr>
        <p:txBody>
          <a:bodyPr>
            <a:spAutoFit/>
          </a:bodyPr>
          <a:lstStyle/>
          <a:p>
            <a:r>
              <a:rPr lang="en-US" sz="5400" dirty="0" smtClean="0"/>
              <a:t>Fear, uncertainty and doubt</a:t>
            </a:r>
            <a:endParaRPr lang="en-US" sz="5400" dirty="0"/>
          </a:p>
        </p:txBody>
      </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pic>
        <p:nvPicPr>
          <p:cNvPr id="9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 name="Group 78"/>
            <p:cNvGrpSpPr>
              <a:grpSpLocks/>
            </p:cNvGrpSpPr>
            <p:nvPr/>
          </p:nvGrpSpPr>
          <p:grpSpPr bwMode="auto">
            <a:xfrm>
              <a:off x="6518788" y="3664974"/>
              <a:ext cx="811288" cy="1090066"/>
              <a:chOff x="5751871" y="2713703"/>
              <a:chExt cx="811288" cy="1090066"/>
            </a:xfrm>
          </p:grpSpPr>
          <p:sp>
            <p:nvSpPr>
              <p:cNvPr id="26666"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7"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8"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70"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9"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61"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4"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4" name="Group 67"/>
            <p:cNvGrpSpPr>
              <a:grpSpLocks/>
            </p:cNvGrpSpPr>
            <p:nvPr/>
          </p:nvGrpSpPr>
          <p:grpSpPr bwMode="auto">
            <a:xfrm>
              <a:off x="6518788" y="3664974"/>
              <a:ext cx="811288" cy="1090066"/>
              <a:chOff x="5751871" y="2713703"/>
              <a:chExt cx="811288" cy="1090066"/>
            </a:xfrm>
          </p:grpSpPr>
          <p:sp>
            <p:nvSpPr>
              <p:cNvPr id="26643"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4"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5"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47"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75" name="TextBox 74"/>
          <p:cNvSpPr txBox="1"/>
          <p:nvPr/>
        </p:nvSpPr>
        <p:spPr>
          <a:xfrm>
            <a:off x="2495550" y="933450"/>
            <a:ext cx="5257800" cy="1754326"/>
          </a:xfrm>
          <a:prstGeom prst="rect">
            <a:avLst/>
          </a:prstGeom>
          <a:noFill/>
        </p:spPr>
        <p:txBody>
          <a:bodyPr>
            <a:spAutoFit/>
          </a:bodyPr>
          <a:lstStyle/>
          <a:p>
            <a:r>
              <a:rPr lang="en-US" sz="5400" dirty="0" smtClean="0"/>
              <a:t>Metaphors and analogies</a:t>
            </a:r>
            <a:endParaRPr lang="en-US" sz="5400" dirty="0"/>
          </a:p>
        </p:txBody>
      </p:sp>
      <p:pic>
        <p:nvPicPr>
          <p:cNvPr id="9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1000"/>
                                        <p:tgtEl>
                                          <p:spTgt spid="7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75"/>
                                        </p:tgtEl>
                                        <p:attrNameLst>
                                          <p:attrName>ppt_x</p:attrName>
                                        </p:attrNameLst>
                                      </p:cBhvr>
                                      <p:tavLst>
                                        <p:tav tm="0">
                                          <p:val>
                                            <p:strVal val="ppt_x"/>
                                          </p:val>
                                        </p:tav>
                                        <p:tav tm="100000">
                                          <p:val>
                                            <p:strVal val="ppt_x"/>
                                          </p:val>
                                        </p:tav>
                                      </p:tavLst>
                                    </p:anim>
                                    <p:anim calcmode="lin" valueType="num">
                                      <p:cBhvr additive="base">
                                        <p:cTn id="40" dur="500"/>
                                        <p:tgtEl>
                                          <p:spTgt spid="75"/>
                                        </p:tgtEl>
                                        <p:attrNameLst>
                                          <p:attrName>ppt_y</p:attrName>
                                        </p:attrNameLst>
                                      </p:cBhvr>
                                      <p:tavLst>
                                        <p:tav tm="0">
                                          <p:val>
                                            <p:strVal val="ppt_y"/>
                                          </p:val>
                                        </p:tav>
                                        <p:tav tm="100000">
                                          <p:val>
                                            <p:strVal val="1+ppt_h/2"/>
                                          </p:val>
                                        </p:tav>
                                      </p:tavLst>
                                    </p:anim>
                                    <p:set>
                                      <p:cBhvr>
                                        <p:cTn id="41"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 name="Group 78"/>
            <p:cNvGrpSpPr>
              <a:grpSpLocks/>
            </p:cNvGrpSpPr>
            <p:nvPr/>
          </p:nvGrpSpPr>
          <p:grpSpPr bwMode="auto">
            <a:xfrm>
              <a:off x="6518788" y="3664974"/>
              <a:ext cx="811288" cy="1090066"/>
              <a:chOff x="5751871" y="2713703"/>
              <a:chExt cx="811288" cy="1090066"/>
            </a:xfrm>
          </p:grpSpPr>
          <p:sp>
            <p:nvSpPr>
              <p:cNvPr id="26666"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7"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8"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70"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9"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61"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4"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4" name="Group 67"/>
            <p:cNvGrpSpPr>
              <a:grpSpLocks/>
            </p:cNvGrpSpPr>
            <p:nvPr/>
          </p:nvGrpSpPr>
          <p:grpSpPr bwMode="auto">
            <a:xfrm>
              <a:off x="6518788" y="3664974"/>
              <a:ext cx="811288" cy="1090066"/>
              <a:chOff x="5751871" y="2713703"/>
              <a:chExt cx="811288" cy="1090066"/>
            </a:xfrm>
          </p:grpSpPr>
          <p:sp>
            <p:nvSpPr>
              <p:cNvPr id="26643"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4"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5"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47"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87" name="TextBox 86"/>
          <p:cNvSpPr txBox="1"/>
          <p:nvPr/>
        </p:nvSpPr>
        <p:spPr>
          <a:xfrm>
            <a:off x="2447926" y="1027093"/>
            <a:ext cx="5257800" cy="1754326"/>
          </a:xfrm>
          <a:prstGeom prst="rect">
            <a:avLst/>
          </a:prstGeom>
          <a:noFill/>
        </p:spPr>
        <p:txBody>
          <a:bodyPr>
            <a:spAutoFit/>
          </a:bodyPr>
          <a:lstStyle/>
          <a:p>
            <a:r>
              <a:rPr lang="en-US" sz="5400" dirty="0" smtClean="0"/>
              <a:t>Working behind the scenes </a:t>
            </a:r>
            <a:endParaRPr lang="en-US" sz="5400" dirty="0"/>
          </a:p>
        </p:txBody>
      </p:sp>
      <p:sp>
        <p:nvSpPr>
          <p:cNvPr id="90" name="TextBox 89"/>
          <p:cNvSpPr txBox="1"/>
          <p:nvPr/>
        </p:nvSpPr>
        <p:spPr>
          <a:xfrm>
            <a:off x="2747963" y="3894118"/>
            <a:ext cx="5257800" cy="2585323"/>
          </a:xfrm>
          <a:prstGeom prst="rect">
            <a:avLst/>
          </a:prstGeom>
          <a:noFill/>
        </p:spPr>
        <p:txBody>
          <a:bodyPr>
            <a:spAutoFit/>
          </a:bodyPr>
          <a:lstStyle/>
          <a:p>
            <a:r>
              <a:rPr lang="en-US" sz="5400" dirty="0" smtClean="0">
                <a:solidFill>
                  <a:schemeClr val="bg1"/>
                </a:solidFill>
              </a:rPr>
              <a:t>Relationship building with key players</a:t>
            </a:r>
            <a:endParaRPr lang="en-US" sz="5400" dirty="0">
              <a:solidFill>
                <a:schemeClr val="bg1"/>
              </a:solidFill>
            </a:endParaRPr>
          </a:p>
        </p:txBody>
      </p:sp>
      <p:pic>
        <p:nvPicPr>
          <p:cNvPr id="9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1000"/>
                                        <p:tgtEl>
                                          <p:spTgt spid="87"/>
                                        </p:tgtEl>
                                      </p:cBhvr>
                                    </p:animEffect>
                                  </p:childTnLst>
                                </p:cTn>
                              </p:par>
                              <p:par>
                                <p:cTn id="36" presetID="10" presetClass="entr" presetSubtype="0" fill="hold" nodeType="with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59"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60" name="Group 77"/>
          <p:cNvGrpSpPr>
            <a:grpSpLocks/>
          </p:cNvGrpSpPr>
          <p:nvPr/>
        </p:nvGrpSpPr>
        <p:grpSpPr bwMode="auto">
          <a:xfrm flipH="1">
            <a:off x="822325" y="3170238"/>
            <a:ext cx="1425575" cy="2224087"/>
            <a:chOff x="5742038" y="2530662"/>
            <a:chExt cx="1588038" cy="2224378"/>
          </a:xfrm>
        </p:grpSpPr>
        <p:grpSp>
          <p:nvGrpSpPr>
            <p:cNvPr id="16426" name="Group 78"/>
            <p:cNvGrpSpPr>
              <a:grpSpLocks/>
            </p:cNvGrpSpPr>
            <p:nvPr/>
          </p:nvGrpSpPr>
          <p:grpSpPr bwMode="auto">
            <a:xfrm>
              <a:off x="6518788" y="3664974"/>
              <a:ext cx="811288" cy="1090066"/>
              <a:chOff x="5751871" y="2713703"/>
              <a:chExt cx="811288" cy="1090066"/>
            </a:xfrm>
          </p:grpSpPr>
          <p:sp>
            <p:nvSpPr>
              <p:cNvPr id="16428"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16429"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16430"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32"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69"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75"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7" name="Group 40"/>
          <p:cNvGrpSpPr>
            <a:grpSpLocks/>
          </p:cNvGrpSpPr>
          <p:nvPr/>
        </p:nvGrpSpPr>
        <p:grpSpPr bwMode="auto">
          <a:xfrm>
            <a:off x="152400" y="2571750"/>
            <a:ext cx="2143125" cy="3990975"/>
            <a:chOff x="2565359" y="71455"/>
            <a:chExt cx="2143117" cy="3991026"/>
          </a:xfrm>
        </p:grpSpPr>
        <p:grpSp>
          <p:nvGrpSpPr>
            <p:cNvPr id="16417"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21"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23"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5"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96" name="Group 59"/>
          <p:cNvGrpSpPr>
            <a:grpSpLocks/>
          </p:cNvGrpSpPr>
          <p:nvPr/>
        </p:nvGrpSpPr>
        <p:grpSpPr bwMode="auto">
          <a:xfrm>
            <a:off x="742950" y="2411413"/>
            <a:ext cx="974725" cy="4357687"/>
            <a:chOff x="2796691" y="-221227"/>
            <a:chExt cx="975008" cy="4356498"/>
          </a:xfrm>
        </p:grpSpPr>
        <p:grpSp>
          <p:nvGrpSpPr>
            <p:cNvPr id="98"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6411"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16"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00" name="Group 74"/>
          <p:cNvGrpSpPr>
            <a:grpSpLocks/>
          </p:cNvGrpSpPr>
          <p:nvPr/>
        </p:nvGrpSpPr>
        <p:grpSpPr bwMode="auto">
          <a:xfrm>
            <a:off x="531813" y="3084513"/>
            <a:ext cx="1587500" cy="2224087"/>
            <a:chOff x="5742038" y="2530662"/>
            <a:chExt cx="1588038" cy="2224378"/>
          </a:xfrm>
        </p:grpSpPr>
        <p:grpSp>
          <p:nvGrpSpPr>
            <p:cNvPr id="16403" name="Group 67"/>
            <p:cNvGrpSpPr>
              <a:grpSpLocks/>
            </p:cNvGrpSpPr>
            <p:nvPr/>
          </p:nvGrpSpPr>
          <p:grpSpPr bwMode="auto">
            <a:xfrm>
              <a:off x="6518788" y="3664974"/>
              <a:ext cx="811288" cy="1090066"/>
              <a:chOff x="5751871" y="2713703"/>
              <a:chExt cx="811288" cy="1090066"/>
            </a:xfrm>
          </p:grpSpPr>
          <p:sp>
            <p:nvSpPr>
              <p:cNvPr id="16405"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16406"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16407"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09"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04"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5"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78" name="TextBox 77"/>
          <p:cNvSpPr txBox="1"/>
          <p:nvPr/>
        </p:nvSpPr>
        <p:spPr>
          <a:xfrm>
            <a:off x="1943100" y="152400"/>
            <a:ext cx="6115050" cy="1754326"/>
          </a:xfrm>
          <a:prstGeom prst="rect">
            <a:avLst/>
          </a:prstGeom>
          <a:noFill/>
        </p:spPr>
        <p:txBody>
          <a:bodyPr wrap="square">
            <a:spAutoFit/>
          </a:bodyPr>
          <a:lstStyle/>
          <a:p>
            <a:pPr algn="ctr" fontAlgn="auto">
              <a:spcBef>
                <a:spcPts val="0"/>
              </a:spcBef>
              <a:spcAft>
                <a:spcPts val="0"/>
              </a:spcAft>
              <a:defRPr/>
            </a:pPr>
            <a:r>
              <a:rPr lang="en-AU" sz="5400" dirty="0" smtClean="0">
                <a:effectLst>
                  <a:glow rad="101600">
                    <a:schemeClr val="bg1">
                      <a:alpha val="60000"/>
                    </a:schemeClr>
                  </a:glow>
                </a:effectLst>
              </a:rPr>
              <a:t>It Should Be an Easy Proposition</a:t>
            </a:r>
            <a:endParaRPr lang="en-AU" sz="2000" dirty="0">
              <a:effectLst>
                <a:glow rad="101600">
                  <a:schemeClr val="bg1">
                    <a:alpha val="60000"/>
                  </a:schemeClr>
                </a:glow>
              </a:effectLst>
            </a:endParaRPr>
          </a:p>
        </p:txBody>
      </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pic>
        <p:nvPicPr>
          <p:cNvPr id="14131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96"/>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00"/>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05"/>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00"/>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60"/>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75"/>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60"/>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59"/>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 name="Group 78"/>
            <p:cNvGrpSpPr>
              <a:grpSpLocks/>
            </p:cNvGrpSpPr>
            <p:nvPr/>
          </p:nvGrpSpPr>
          <p:grpSpPr bwMode="auto">
            <a:xfrm>
              <a:off x="6518788" y="3664974"/>
              <a:ext cx="811288" cy="1090066"/>
              <a:chOff x="5751871" y="2713703"/>
              <a:chExt cx="811288" cy="1090066"/>
            </a:xfrm>
          </p:grpSpPr>
          <p:sp>
            <p:nvSpPr>
              <p:cNvPr id="26666"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7"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8"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70"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9"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61"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4"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4" name="Group 67"/>
            <p:cNvGrpSpPr>
              <a:grpSpLocks/>
            </p:cNvGrpSpPr>
            <p:nvPr/>
          </p:nvGrpSpPr>
          <p:grpSpPr bwMode="auto">
            <a:xfrm>
              <a:off x="6518788" y="3664974"/>
              <a:ext cx="811288" cy="1090066"/>
              <a:chOff x="5751871" y="2713703"/>
              <a:chExt cx="811288" cy="1090066"/>
            </a:xfrm>
          </p:grpSpPr>
          <p:sp>
            <p:nvSpPr>
              <p:cNvPr id="26643"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4"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5"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47"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77" name="TextBox 76"/>
          <p:cNvSpPr txBox="1"/>
          <p:nvPr/>
        </p:nvSpPr>
        <p:spPr>
          <a:xfrm>
            <a:off x="2538411" y="634127"/>
            <a:ext cx="5257800" cy="2585323"/>
          </a:xfrm>
          <a:prstGeom prst="rect">
            <a:avLst/>
          </a:prstGeom>
          <a:noFill/>
        </p:spPr>
        <p:txBody>
          <a:bodyPr>
            <a:spAutoFit/>
          </a:bodyPr>
          <a:lstStyle/>
          <a:p>
            <a:r>
              <a:rPr lang="en-US" sz="5400" dirty="0" smtClean="0"/>
              <a:t>Comparison with peer institutions</a:t>
            </a:r>
            <a:endParaRPr lang="en-US" sz="5400" dirty="0"/>
          </a:p>
        </p:txBody>
      </p:sp>
      <p:pic>
        <p:nvPicPr>
          <p:cNvPr id="9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 name="Group 78"/>
            <p:cNvGrpSpPr>
              <a:grpSpLocks/>
            </p:cNvGrpSpPr>
            <p:nvPr/>
          </p:nvGrpSpPr>
          <p:grpSpPr bwMode="auto">
            <a:xfrm>
              <a:off x="6518788" y="3664974"/>
              <a:ext cx="811288" cy="1090066"/>
              <a:chOff x="5751871" y="2713703"/>
              <a:chExt cx="811288" cy="1090066"/>
            </a:xfrm>
          </p:grpSpPr>
          <p:sp>
            <p:nvSpPr>
              <p:cNvPr id="26666"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7"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8"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70"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9"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61"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4"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4" name="Group 67"/>
            <p:cNvGrpSpPr>
              <a:grpSpLocks/>
            </p:cNvGrpSpPr>
            <p:nvPr/>
          </p:nvGrpSpPr>
          <p:grpSpPr bwMode="auto">
            <a:xfrm>
              <a:off x="6518788" y="3664974"/>
              <a:ext cx="811288" cy="1090066"/>
              <a:chOff x="5751871" y="2713703"/>
              <a:chExt cx="811288" cy="1090066"/>
            </a:xfrm>
          </p:grpSpPr>
          <p:sp>
            <p:nvSpPr>
              <p:cNvPr id="26643"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4"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5"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47"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80" name="TextBox 79"/>
          <p:cNvSpPr txBox="1"/>
          <p:nvPr/>
        </p:nvSpPr>
        <p:spPr>
          <a:xfrm>
            <a:off x="2405062" y="300752"/>
            <a:ext cx="5257800" cy="3416320"/>
          </a:xfrm>
          <a:prstGeom prst="rect">
            <a:avLst/>
          </a:prstGeom>
          <a:noFill/>
        </p:spPr>
        <p:txBody>
          <a:bodyPr>
            <a:spAutoFit/>
          </a:bodyPr>
          <a:lstStyle/>
          <a:p>
            <a:r>
              <a:rPr lang="en-US" sz="5400" dirty="0" smtClean="0"/>
              <a:t>Financial benefits such as ROI (return on investment)</a:t>
            </a:r>
            <a:endParaRPr lang="en-US" sz="5400" dirty="0"/>
          </a:p>
        </p:txBody>
      </p:sp>
      <p:pic>
        <p:nvPicPr>
          <p:cNvPr id="9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 name="Group 78"/>
            <p:cNvGrpSpPr>
              <a:grpSpLocks/>
            </p:cNvGrpSpPr>
            <p:nvPr/>
          </p:nvGrpSpPr>
          <p:grpSpPr bwMode="auto">
            <a:xfrm>
              <a:off x="6518788" y="3664974"/>
              <a:ext cx="811288" cy="1090066"/>
              <a:chOff x="5751871" y="2713703"/>
              <a:chExt cx="811288" cy="1090066"/>
            </a:xfrm>
          </p:grpSpPr>
          <p:sp>
            <p:nvSpPr>
              <p:cNvPr id="26666"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7"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8"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70"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9"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61"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4"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4" name="Group 67"/>
            <p:cNvGrpSpPr>
              <a:grpSpLocks/>
            </p:cNvGrpSpPr>
            <p:nvPr/>
          </p:nvGrpSpPr>
          <p:grpSpPr bwMode="auto">
            <a:xfrm>
              <a:off x="6518788" y="3664974"/>
              <a:ext cx="811288" cy="1090066"/>
              <a:chOff x="5751871" y="2713703"/>
              <a:chExt cx="811288" cy="1090066"/>
            </a:xfrm>
          </p:grpSpPr>
          <p:sp>
            <p:nvSpPr>
              <p:cNvPr id="26643"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4"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5"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47"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86" name="TextBox 85"/>
          <p:cNvSpPr txBox="1"/>
          <p:nvPr/>
        </p:nvSpPr>
        <p:spPr>
          <a:xfrm>
            <a:off x="2600325" y="1286470"/>
            <a:ext cx="5257800" cy="923330"/>
          </a:xfrm>
          <a:prstGeom prst="rect">
            <a:avLst/>
          </a:prstGeom>
          <a:noFill/>
        </p:spPr>
        <p:txBody>
          <a:bodyPr>
            <a:spAutoFit/>
          </a:bodyPr>
          <a:lstStyle/>
          <a:p>
            <a:r>
              <a:rPr lang="en-US" sz="5400" dirty="0" smtClean="0"/>
              <a:t>Metrics </a:t>
            </a:r>
            <a:endParaRPr lang="en-US" sz="5400" dirty="0"/>
          </a:p>
        </p:txBody>
      </p:sp>
      <p:pic>
        <p:nvPicPr>
          <p:cNvPr id="9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 name="Group 78"/>
            <p:cNvGrpSpPr>
              <a:grpSpLocks/>
            </p:cNvGrpSpPr>
            <p:nvPr/>
          </p:nvGrpSpPr>
          <p:grpSpPr bwMode="auto">
            <a:xfrm>
              <a:off x="6518788" y="3664974"/>
              <a:ext cx="811288" cy="1090066"/>
              <a:chOff x="5751871" y="2713703"/>
              <a:chExt cx="811288" cy="1090066"/>
            </a:xfrm>
          </p:grpSpPr>
          <p:sp>
            <p:nvSpPr>
              <p:cNvPr id="26666"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7"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8"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70"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9"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61"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4"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4" name="Group 67"/>
            <p:cNvGrpSpPr>
              <a:grpSpLocks/>
            </p:cNvGrpSpPr>
            <p:nvPr/>
          </p:nvGrpSpPr>
          <p:grpSpPr bwMode="auto">
            <a:xfrm>
              <a:off x="6518788" y="3664974"/>
              <a:ext cx="811288" cy="1090066"/>
              <a:chOff x="5751871" y="2713703"/>
              <a:chExt cx="811288" cy="1090066"/>
            </a:xfrm>
          </p:grpSpPr>
          <p:sp>
            <p:nvSpPr>
              <p:cNvPr id="26643"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4"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5"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47"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88" name="TextBox 87"/>
          <p:cNvSpPr txBox="1"/>
          <p:nvPr/>
        </p:nvSpPr>
        <p:spPr>
          <a:xfrm>
            <a:off x="2514601" y="517505"/>
            <a:ext cx="5257800" cy="2585323"/>
          </a:xfrm>
          <a:prstGeom prst="rect">
            <a:avLst/>
          </a:prstGeom>
          <a:noFill/>
        </p:spPr>
        <p:txBody>
          <a:bodyPr>
            <a:spAutoFit/>
          </a:bodyPr>
          <a:lstStyle/>
          <a:p>
            <a:r>
              <a:rPr lang="en-US" sz="5400" dirty="0" smtClean="0"/>
              <a:t>Ask forgiveness rather than permission</a:t>
            </a:r>
            <a:endParaRPr lang="en-US" sz="5400" dirty="0"/>
          </a:p>
        </p:txBody>
      </p:sp>
      <p:pic>
        <p:nvPicPr>
          <p:cNvPr id="9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 name="Group 78"/>
            <p:cNvGrpSpPr>
              <a:grpSpLocks/>
            </p:cNvGrpSpPr>
            <p:nvPr/>
          </p:nvGrpSpPr>
          <p:grpSpPr bwMode="auto">
            <a:xfrm>
              <a:off x="6518788" y="3664974"/>
              <a:ext cx="811288" cy="1090066"/>
              <a:chOff x="5751871" y="2713703"/>
              <a:chExt cx="811288" cy="1090066"/>
            </a:xfrm>
          </p:grpSpPr>
          <p:sp>
            <p:nvSpPr>
              <p:cNvPr id="26666"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7"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6668"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70"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9"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61"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54"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4" name="Group 67"/>
            <p:cNvGrpSpPr>
              <a:grpSpLocks/>
            </p:cNvGrpSpPr>
            <p:nvPr/>
          </p:nvGrpSpPr>
          <p:grpSpPr bwMode="auto">
            <a:xfrm>
              <a:off x="6518788" y="3664974"/>
              <a:ext cx="811288" cy="1090066"/>
              <a:chOff x="5751871" y="2713703"/>
              <a:chExt cx="811288" cy="1090066"/>
            </a:xfrm>
          </p:grpSpPr>
          <p:sp>
            <p:nvSpPr>
              <p:cNvPr id="26643"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4"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6645"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47"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91" name="TextBox 90"/>
          <p:cNvSpPr txBox="1"/>
          <p:nvPr/>
        </p:nvSpPr>
        <p:spPr>
          <a:xfrm>
            <a:off x="2671763" y="1180237"/>
            <a:ext cx="5257800" cy="1754326"/>
          </a:xfrm>
          <a:prstGeom prst="rect">
            <a:avLst/>
          </a:prstGeom>
          <a:noFill/>
        </p:spPr>
        <p:txBody>
          <a:bodyPr>
            <a:spAutoFit/>
          </a:bodyPr>
          <a:lstStyle/>
          <a:p>
            <a:r>
              <a:rPr lang="en-US" sz="5400" dirty="0" smtClean="0"/>
              <a:t>Leverage an incident </a:t>
            </a:r>
            <a:endParaRPr lang="en-US" sz="5400" dirty="0"/>
          </a:p>
        </p:txBody>
      </p:sp>
      <p:pic>
        <p:nvPicPr>
          <p:cNvPr id="9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 name="Rectangle 3"/>
          <p:cNvSpPr>
            <a:spLocks noChangeArrowheads="1"/>
          </p:cNvSpPr>
          <p:nvPr/>
        </p:nvSpPr>
        <p:spPr bwMode="auto">
          <a:xfrm>
            <a:off x="457199" y="381000"/>
            <a:ext cx="8443913" cy="3816429"/>
          </a:xfrm>
          <a:prstGeom prst="rect">
            <a:avLst/>
          </a:prstGeom>
          <a:noFill/>
          <a:ln w="9525">
            <a:noFill/>
            <a:miter lim="800000"/>
            <a:headEnd/>
            <a:tailEnd/>
          </a:ln>
          <a:effectLst/>
        </p:spPr>
        <p:txBody>
          <a:bodyPr wrap="square">
            <a:spAutoFit/>
          </a:bodyPr>
          <a:lstStyle/>
          <a:p>
            <a:r>
              <a:rPr lang="en-US" sz="5400" dirty="0" smtClean="0"/>
              <a:t>So what do you suppose was the first response she got back?</a:t>
            </a:r>
          </a:p>
          <a:p>
            <a:endParaRPr lang="en-US" sz="4000" dirty="0" smtClean="0"/>
          </a:p>
          <a:p>
            <a:endParaRPr lang="en-US" sz="4000" dirty="0" smtClean="0"/>
          </a:p>
        </p:txBody>
      </p:sp>
    </p:spTree>
  </p:cSld>
  <p:clrMapOvr>
    <a:masterClrMapping/>
  </p:clrMapOvr>
  <p:transition advClick="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5299" name="Rectangle 3"/>
          <p:cNvSpPr>
            <a:spLocks noChangeArrowheads="1"/>
          </p:cNvSpPr>
          <p:nvPr/>
        </p:nvSpPr>
        <p:spPr bwMode="auto">
          <a:xfrm>
            <a:off x="611188" y="355600"/>
            <a:ext cx="7791450" cy="5509200"/>
          </a:xfrm>
          <a:prstGeom prst="rect">
            <a:avLst/>
          </a:prstGeom>
          <a:noFill/>
          <a:ln w="9525">
            <a:noFill/>
            <a:miter lim="800000"/>
            <a:headEnd/>
            <a:tailEnd/>
          </a:ln>
          <a:effectLst/>
        </p:spPr>
        <p:txBody>
          <a:bodyPr>
            <a:spAutoFit/>
          </a:bodyPr>
          <a:lstStyle/>
          <a:p>
            <a:r>
              <a:rPr lang="en-US" sz="4400" dirty="0" smtClean="0">
                <a:solidFill>
                  <a:schemeClr val="tx1">
                    <a:lumMod val="85000"/>
                    <a:lumOff val="15000"/>
                  </a:schemeClr>
                </a:solidFill>
              </a:rPr>
              <a:t>“Kathy: while I don't recommend it, </a:t>
            </a:r>
            <a:r>
              <a:rPr lang="en-US" sz="4400" dirty="0" smtClean="0">
                <a:solidFill>
                  <a:srgbClr val="FF0000"/>
                </a:solidFill>
              </a:rPr>
              <a:t>A BREACH </a:t>
            </a:r>
            <a:r>
              <a:rPr lang="en-US" sz="4400" dirty="0" smtClean="0">
                <a:solidFill>
                  <a:schemeClr val="tx1">
                    <a:lumMod val="85000"/>
                    <a:lumOff val="15000"/>
                  </a:schemeClr>
                </a:solidFill>
              </a:rPr>
              <a:t>certainly helped get upper managements attention! After the clean up and notification, </a:t>
            </a:r>
            <a:r>
              <a:rPr lang="en-US" sz="4400" dirty="0" smtClean="0">
                <a:solidFill>
                  <a:schemeClr val="bg1"/>
                </a:solidFill>
              </a:rPr>
              <a:t>we were able to garner some additional resources.” (Emphasis Added)</a:t>
            </a:r>
            <a:endParaRPr lang="en-US" sz="4400" dirty="0">
              <a:solidFill>
                <a:schemeClr val="bg1"/>
              </a:solidFill>
            </a:endParaRPr>
          </a:p>
        </p:txBody>
      </p:sp>
      <p:sp>
        <p:nvSpPr>
          <p:cNvPr id="4" name="Rectangle 3"/>
          <p:cNvSpPr/>
          <p:nvPr/>
        </p:nvSpPr>
        <p:spPr>
          <a:xfrm>
            <a:off x="8336329" y="1151957"/>
            <a:ext cx="56938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 name="TextBox 3"/>
          <p:cNvSpPr txBox="1"/>
          <p:nvPr/>
        </p:nvSpPr>
        <p:spPr>
          <a:xfrm>
            <a:off x="1562100" y="438150"/>
            <a:ext cx="6115050" cy="2585323"/>
          </a:xfrm>
          <a:prstGeom prst="rect">
            <a:avLst/>
          </a:prstGeom>
          <a:noFill/>
        </p:spPr>
        <p:txBody>
          <a:bodyPr wrap="square">
            <a:spAutoFit/>
          </a:bodyPr>
          <a:lstStyle/>
          <a:p>
            <a:pPr algn="ctr" fontAlgn="auto">
              <a:spcBef>
                <a:spcPts val="0"/>
              </a:spcBef>
              <a:spcAft>
                <a:spcPts val="0"/>
              </a:spcAft>
              <a:defRPr/>
            </a:pPr>
            <a:r>
              <a:rPr lang="en-AU" sz="5400" dirty="0" smtClean="0">
                <a:effectLst>
                  <a:glow rad="101600">
                    <a:schemeClr val="bg1">
                      <a:alpha val="60000"/>
                    </a:schemeClr>
                  </a:glow>
                </a:effectLst>
              </a:rPr>
              <a:t>Others talked about approaches outside a breach</a:t>
            </a:r>
            <a:endParaRPr lang="en-AU" sz="2000" dirty="0">
              <a:effectLst>
                <a:glow rad="101600">
                  <a:schemeClr val="bg1">
                    <a:alpha val="60000"/>
                  </a:schemeClr>
                </a:glow>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486" name="TextBox 1485"/>
          <p:cNvSpPr txBox="1"/>
          <p:nvPr/>
        </p:nvSpPr>
        <p:spPr>
          <a:xfrm>
            <a:off x="495299" y="381000"/>
            <a:ext cx="8267701" cy="4832092"/>
          </a:xfrm>
          <a:prstGeom prst="rect">
            <a:avLst/>
          </a:prstGeom>
          <a:noFill/>
        </p:spPr>
        <p:txBody>
          <a:bodyPr wrap="square">
            <a:spAutoFit/>
          </a:bodyPr>
          <a:lstStyle/>
          <a:p>
            <a:r>
              <a:rPr lang="en-US" sz="4400" dirty="0" smtClean="0"/>
              <a:t>“In advance, evaluation and testing of new security tools and bringing very colorful graphs to senior management, before ask for anything. (altogether: </a:t>
            </a:r>
            <a:r>
              <a:rPr lang="en-US" sz="4400" dirty="0" smtClean="0">
                <a:solidFill>
                  <a:schemeClr val="bg1"/>
                </a:solidFill>
              </a:rPr>
              <a:t>Working behind the scene and Metrics)”</a:t>
            </a:r>
            <a:endParaRPr lang="en-US" sz="4400" dirty="0">
              <a:solidFill>
                <a:schemeClr val="bg1"/>
              </a:solidFill>
            </a:endParaRPr>
          </a:p>
        </p:txBody>
      </p:sp>
      <p:sp>
        <p:nvSpPr>
          <p:cNvPr id="5" name="Rectangle 4"/>
          <p:cNvSpPr/>
          <p:nvPr/>
        </p:nvSpPr>
        <p:spPr>
          <a:xfrm>
            <a:off x="8317279" y="256607"/>
            <a:ext cx="56938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6"/>
                                        </p:tgtEl>
                                        <p:attrNameLst>
                                          <p:attrName>style.visibility</p:attrName>
                                        </p:attrNameLst>
                                      </p:cBhvr>
                                      <p:to>
                                        <p:strVal val="visible"/>
                                      </p:to>
                                    </p:set>
                                    <p:anim calcmode="lin" valueType="num">
                                      <p:cBhvr additive="base">
                                        <p:cTn id="7" dur="1000" fill="hold"/>
                                        <p:tgtEl>
                                          <p:spTgt spid="1486"/>
                                        </p:tgtEl>
                                        <p:attrNameLst>
                                          <p:attrName>ppt_x</p:attrName>
                                        </p:attrNameLst>
                                      </p:cBhvr>
                                      <p:tavLst>
                                        <p:tav tm="0">
                                          <p:val>
                                            <p:strVal val="#ppt_x"/>
                                          </p:val>
                                        </p:tav>
                                        <p:tav tm="100000">
                                          <p:val>
                                            <p:strVal val="#ppt_x"/>
                                          </p:val>
                                        </p:tav>
                                      </p:tavLst>
                                    </p:anim>
                                    <p:anim calcmode="lin" valueType="num">
                                      <p:cBhvr additive="base">
                                        <p:cTn id="8" dur="1000" fill="hold"/>
                                        <p:tgtEl>
                                          <p:spTgt spid="14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1000"/>
                                        <p:tgtEl>
                                          <p:spTgt spid="1486"/>
                                        </p:tgtEl>
                                        <p:attrNameLst>
                                          <p:attrName>ppt_x</p:attrName>
                                        </p:attrNameLst>
                                      </p:cBhvr>
                                      <p:tavLst>
                                        <p:tav tm="0">
                                          <p:val>
                                            <p:strVal val="ppt_x"/>
                                          </p:val>
                                        </p:tav>
                                        <p:tav tm="100000">
                                          <p:val>
                                            <p:strVal val="ppt_x"/>
                                          </p:val>
                                        </p:tav>
                                      </p:tavLst>
                                    </p:anim>
                                    <p:anim calcmode="lin" valueType="num">
                                      <p:cBhvr additive="base">
                                        <p:cTn id="13" dur="1000"/>
                                        <p:tgtEl>
                                          <p:spTgt spid="1486"/>
                                        </p:tgtEl>
                                        <p:attrNameLst>
                                          <p:attrName>ppt_y</p:attrName>
                                        </p:attrNameLst>
                                      </p:cBhvr>
                                      <p:tavLst>
                                        <p:tav tm="0">
                                          <p:val>
                                            <p:strVal val="ppt_y"/>
                                          </p:val>
                                        </p:tav>
                                        <p:tav tm="100000">
                                          <p:val>
                                            <p:strVal val="1+ppt_h/2"/>
                                          </p:val>
                                        </p:tav>
                                      </p:tavLst>
                                    </p:anim>
                                    <p:set>
                                      <p:cBhvr>
                                        <p:cTn id="14" dur="1" fill="hold">
                                          <p:stCondLst>
                                            <p:cond delay="999"/>
                                          </p:stCondLst>
                                        </p:cTn>
                                        <p:tgtEl>
                                          <p:spTgt spid="14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 name="TextBox 6"/>
          <p:cNvSpPr txBox="1"/>
          <p:nvPr/>
        </p:nvSpPr>
        <p:spPr>
          <a:xfrm>
            <a:off x="247649" y="483507"/>
            <a:ext cx="8267701" cy="3170099"/>
          </a:xfrm>
          <a:prstGeom prst="rect">
            <a:avLst/>
          </a:prstGeom>
          <a:noFill/>
        </p:spPr>
        <p:txBody>
          <a:bodyPr wrap="square">
            <a:spAutoFit/>
          </a:bodyPr>
          <a:lstStyle/>
          <a:p>
            <a:pPr algn="ctr" fontAlgn="auto">
              <a:spcBef>
                <a:spcPts val="0"/>
              </a:spcBef>
              <a:spcAft>
                <a:spcPts val="0"/>
              </a:spcAft>
              <a:defRPr/>
            </a:pPr>
            <a:r>
              <a:rPr lang="en-US" sz="4000" dirty="0" smtClean="0"/>
              <a:t>“Development, adoption, deployment, and compliance monitoring of an IT Security Governance Industry Standard such as ISO 27002:2005.” </a:t>
            </a:r>
            <a:endParaRPr lang="en-AU" sz="4000" dirty="0">
              <a:effectLst>
                <a:glow rad="101600">
                  <a:schemeClr val="bg1">
                    <a:alpha val="60000"/>
                  </a:schemeClr>
                </a:glow>
              </a:effectLst>
            </a:endParaRPr>
          </a:p>
        </p:txBody>
      </p:sp>
      <p:sp>
        <p:nvSpPr>
          <p:cNvPr id="4" name="Rectangle 3"/>
          <p:cNvSpPr/>
          <p:nvPr/>
        </p:nvSpPr>
        <p:spPr>
          <a:xfrm>
            <a:off x="8336329" y="1151957"/>
            <a:ext cx="56938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 name="Group 78"/>
            <p:cNvGrpSpPr>
              <a:grpSpLocks/>
            </p:cNvGrpSpPr>
            <p:nvPr/>
          </p:nvGrpSpPr>
          <p:grpSpPr bwMode="auto">
            <a:xfrm>
              <a:off x="6518788" y="3664974"/>
              <a:ext cx="811288" cy="1090066"/>
              <a:chOff x="5751871" y="2713703"/>
              <a:chExt cx="811288" cy="1090066"/>
            </a:xfrm>
          </p:grpSpPr>
          <p:sp>
            <p:nvSpPr>
              <p:cNvPr id="16428"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16429"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16430"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32"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21"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23"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16"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4" name="Group 67"/>
            <p:cNvGrpSpPr>
              <a:grpSpLocks/>
            </p:cNvGrpSpPr>
            <p:nvPr/>
          </p:nvGrpSpPr>
          <p:grpSpPr bwMode="auto">
            <a:xfrm>
              <a:off x="6518788" y="3664974"/>
              <a:ext cx="811288" cy="1090066"/>
              <a:chOff x="5751871" y="2713703"/>
              <a:chExt cx="811288" cy="1090066"/>
            </a:xfrm>
          </p:grpSpPr>
          <p:sp>
            <p:nvSpPr>
              <p:cNvPr id="16405"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16406"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16407"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09"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1486" name="TextBox 1485"/>
          <p:cNvSpPr txBox="1"/>
          <p:nvPr/>
        </p:nvSpPr>
        <p:spPr>
          <a:xfrm>
            <a:off x="1981229" y="304800"/>
            <a:ext cx="6057871" cy="2585323"/>
          </a:xfrm>
          <a:prstGeom prst="rect">
            <a:avLst/>
          </a:prstGeom>
          <a:noFill/>
        </p:spPr>
        <p:txBody>
          <a:bodyPr wrap="square">
            <a:spAutoFit/>
          </a:bodyPr>
          <a:lstStyle/>
          <a:p>
            <a:pPr algn="ctr" fontAlgn="auto">
              <a:spcBef>
                <a:spcPts val="0"/>
              </a:spcBef>
              <a:spcAft>
                <a:spcPts val="0"/>
              </a:spcAft>
              <a:defRPr/>
            </a:pPr>
            <a:r>
              <a:rPr lang="en-AU" sz="5400" dirty="0" smtClean="0">
                <a:effectLst>
                  <a:glow rad="101600">
                    <a:schemeClr val="bg1">
                      <a:alpha val="60000"/>
                    </a:schemeClr>
                  </a:glow>
                </a:effectLst>
                <a:latin typeface="+mn-lt"/>
              </a:rPr>
              <a:t>IT Departments in Higher Education are Smart and Virtuous.</a:t>
            </a:r>
            <a:endParaRPr lang="en-AU" sz="2000" dirty="0">
              <a:effectLst>
                <a:glow rad="101600">
                  <a:schemeClr val="bg1">
                    <a:alpha val="60000"/>
                  </a:schemeClr>
                </a:glow>
              </a:effectLst>
              <a:latin typeface="+mn-lt"/>
            </a:endParaRPr>
          </a:p>
        </p:txBody>
      </p:sp>
      <p:pic>
        <p:nvPicPr>
          <p:cNvPr id="14131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86"/>
                                        </p:tgtEl>
                                        <p:attrNameLst>
                                          <p:attrName>style.visibility</p:attrName>
                                        </p:attrNameLst>
                                      </p:cBhvr>
                                      <p:to>
                                        <p:strVal val="visible"/>
                                      </p:to>
                                    </p:set>
                                    <p:anim calcmode="lin" valueType="num">
                                      <p:cBhvr additive="base">
                                        <p:cTn id="37" dur="1000" fill="hold"/>
                                        <p:tgtEl>
                                          <p:spTgt spid="1486"/>
                                        </p:tgtEl>
                                        <p:attrNameLst>
                                          <p:attrName>ppt_x</p:attrName>
                                        </p:attrNameLst>
                                      </p:cBhvr>
                                      <p:tavLst>
                                        <p:tav tm="0">
                                          <p:val>
                                            <p:strVal val="#ppt_x"/>
                                          </p:val>
                                        </p:tav>
                                        <p:tav tm="100000">
                                          <p:val>
                                            <p:strVal val="#ppt_x"/>
                                          </p:val>
                                        </p:tav>
                                      </p:tavLst>
                                    </p:anim>
                                    <p:anim calcmode="lin" valueType="num">
                                      <p:cBhvr additive="base">
                                        <p:cTn id="38" dur="1000" fill="hold"/>
                                        <p:tgtEl>
                                          <p:spTgt spid="1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 name="TextBox 6"/>
          <p:cNvSpPr txBox="1"/>
          <p:nvPr/>
        </p:nvSpPr>
        <p:spPr>
          <a:xfrm>
            <a:off x="247649" y="483507"/>
            <a:ext cx="8267701" cy="5078313"/>
          </a:xfrm>
          <a:prstGeom prst="rect">
            <a:avLst/>
          </a:prstGeom>
          <a:noFill/>
        </p:spPr>
        <p:txBody>
          <a:bodyPr wrap="square">
            <a:spAutoFit/>
          </a:bodyPr>
          <a:lstStyle/>
          <a:p>
            <a:r>
              <a:rPr lang="en-US" sz="3600" dirty="0" smtClean="0"/>
              <a:t>“1. Policy in place to address HIPAA or other security requirements;</a:t>
            </a:r>
          </a:p>
          <a:p>
            <a:r>
              <a:rPr lang="en-US" sz="3600" dirty="0" smtClean="0"/>
              <a:t>2. Understanding business requirements, being flexible and selling it in a manner that makes sense for whichever audience we're presenting </a:t>
            </a:r>
            <a:r>
              <a:rPr lang="en-US" sz="3600" dirty="0" smtClean="0">
                <a:solidFill>
                  <a:schemeClr val="bg1"/>
                </a:solidFill>
              </a:rPr>
              <a:t>to;</a:t>
            </a:r>
          </a:p>
          <a:p>
            <a:r>
              <a:rPr lang="en-US" sz="3600" dirty="0" smtClean="0">
                <a:solidFill>
                  <a:schemeClr val="bg1"/>
                </a:solidFill>
              </a:rPr>
              <a:t>3. Comparisons with peer institutions and industry standards” </a:t>
            </a:r>
            <a:endParaRPr lang="en-US" sz="3600" dirty="0">
              <a:solidFill>
                <a:schemeClr val="bg1"/>
              </a:solidFill>
            </a:endParaRPr>
          </a:p>
        </p:txBody>
      </p:sp>
      <p:sp>
        <p:nvSpPr>
          <p:cNvPr id="4" name="Rectangle 3"/>
          <p:cNvSpPr/>
          <p:nvPr/>
        </p:nvSpPr>
        <p:spPr>
          <a:xfrm>
            <a:off x="8336329" y="1151957"/>
            <a:ext cx="56938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495299" y="1055007"/>
            <a:ext cx="8267701" cy="3416320"/>
          </a:xfrm>
          <a:prstGeom prst="rect">
            <a:avLst/>
          </a:prstGeom>
          <a:noFill/>
        </p:spPr>
        <p:txBody>
          <a:bodyPr wrap="square">
            <a:spAutoFit/>
          </a:bodyPr>
          <a:lstStyle/>
          <a:p>
            <a:r>
              <a:rPr lang="en-US" sz="3600" dirty="0" smtClean="0"/>
              <a:t>“On occasion, an audit issue or an incident will also help drive something forward.  In my experience though you have to capitalize on those pretty quickly otherwise priorities will shift and </a:t>
            </a:r>
            <a:r>
              <a:rPr lang="en-US" sz="3600" dirty="0" smtClean="0">
                <a:solidFill>
                  <a:schemeClr val="bg1"/>
                </a:solidFill>
              </a:rPr>
              <a:t>they'll be forgotten about.”</a:t>
            </a:r>
            <a:endParaRPr lang="en-US" sz="3600" dirty="0">
              <a:solidFill>
                <a:schemeClr val="bg1"/>
              </a:solidFill>
            </a:endParaRPr>
          </a:p>
        </p:txBody>
      </p:sp>
      <p:sp>
        <p:nvSpPr>
          <p:cNvPr id="4" name="Rectangle 3"/>
          <p:cNvSpPr/>
          <p:nvPr/>
        </p:nvSpPr>
        <p:spPr>
          <a:xfrm>
            <a:off x="8336329" y="1151957"/>
            <a:ext cx="56938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495299" y="1055007"/>
            <a:ext cx="8267701" cy="1569660"/>
          </a:xfrm>
          <a:prstGeom prst="rect">
            <a:avLst/>
          </a:prstGeom>
          <a:noFill/>
        </p:spPr>
        <p:txBody>
          <a:bodyPr wrap="square">
            <a:spAutoFit/>
          </a:bodyPr>
          <a:lstStyle/>
          <a:p>
            <a:r>
              <a:rPr lang="en-US" sz="4800" dirty="0" smtClean="0"/>
              <a:t>“Create a Business Rationale for Cyber Security”</a:t>
            </a:r>
            <a:endParaRPr lang="en-US" sz="4800" dirty="0">
              <a:solidFill>
                <a:schemeClr val="bg1"/>
              </a:solidFill>
            </a:endParaRPr>
          </a:p>
        </p:txBody>
      </p:sp>
      <p:sp>
        <p:nvSpPr>
          <p:cNvPr id="4" name="Rectangle 3"/>
          <p:cNvSpPr/>
          <p:nvPr/>
        </p:nvSpPr>
        <p:spPr>
          <a:xfrm>
            <a:off x="8298229" y="275657"/>
            <a:ext cx="56938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495299" y="521607"/>
            <a:ext cx="8267701" cy="5078313"/>
          </a:xfrm>
          <a:prstGeom prst="rect">
            <a:avLst/>
          </a:prstGeom>
          <a:noFill/>
        </p:spPr>
        <p:txBody>
          <a:bodyPr wrap="square">
            <a:spAutoFit/>
          </a:bodyPr>
          <a:lstStyle/>
          <a:p>
            <a:r>
              <a:rPr lang="en-US" sz="3600" dirty="0" smtClean="0"/>
              <a:t>“Working behind the scenes, lots of 1-1 engagement in the community (even if not defined as 'key' players), incremental steps and not trying to make the issue so big, encompassing, or scary that it loses credibility, or </a:t>
            </a:r>
            <a:r>
              <a:rPr lang="en-US" sz="3600" dirty="0" smtClean="0">
                <a:solidFill>
                  <a:schemeClr val="bg1"/>
                </a:solidFill>
              </a:rPr>
              <a:t>asking for disproportionate funding or level of authority - it helps to work within the culture.”</a:t>
            </a:r>
            <a:endParaRPr lang="en-US" sz="3600" dirty="0">
              <a:solidFill>
                <a:schemeClr val="bg1"/>
              </a:solidFill>
            </a:endParaRPr>
          </a:p>
        </p:txBody>
      </p:sp>
      <p:sp>
        <p:nvSpPr>
          <p:cNvPr id="5" name="Rectangle 4"/>
          <p:cNvSpPr/>
          <p:nvPr/>
        </p:nvSpPr>
        <p:spPr>
          <a:xfrm>
            <a:off x="8298229" y="1742507"/>
            <a:ext cx="56938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9</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533399" y="445407"/>
            <a:ext cx="8267701" cy="5632311"/>
          </a:xfrm>
          <a:prstGeom prst="rect">
            <a:avLst/>
          </a:prstGeom>
          <a:noFill/>
        </p:spPr>
        <p:txBody>
          <a:bodyPr wrap="square">
            <a:spAutoFit/>
          </a:bodyPr>
          <a:lstStyle/>
          <a:p>
            <a:r>
              <a:rPr lang="en-US" sz="3600" dirty="0" smtClean="0"/>
              <a:t>“Performing a risk assessment helps us out.  If you can get them to commit a few hours of staff time to an RA then you can provide some assurance that whatever steps you recommend are well reasoned and show a risk-based </a:t>
            </a:r>
            <a:r>
              <a:rPr lang="en-US" sz="3600" dirty="0" smtClean="0">
                <a:solidFill>
                  <a:schemeClr val="bg1"/>
                </a:solidFill>
              </a:rPr>
              <a:t>strategy for identifying solving security problems.  This helps me to avoid the impression that an initiative is just the security people being paranoid.”</a:t>
            </a:r>
            <a:endParaRPr lang="en-US" sz="3600" dirty="0">
              <a:solidFill>
                <a:schemeClr val="bg1"/>
              </a:solidFill>
            </a:endParaRPr>
          </a:p>
        </p:txBody>
      </p:sp>
      <p:sp>
        <p:nvSpPr>
          <p:cNvPr id="5" name="Rectangle 4"/>
          <p:cNvSpPr/>
          <p:nvPr/>
        </p:nvSpPr>
        <p:spPr>
          <a:xfrm>
            <a:off x="8189893" y="1151957"/>
            <a:ext cx="954107"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10</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495299" y="448925"/>
            <a:ext cx="8267701" cy="5078313"/>
          </a:xfrm>
          <a:prstGeom prst="rect">
            <a:avLst/>
          </a:prstGeom>
          <a:noFill/>
        </p:spPr>
        <p:txBody>
          <a:bodyPr wrap="square">
            <a:spAutoFit/>
          </a:bodyPr>
          <a:lstStyle/>
          <a:p>
            <a:r>
              <a:rPr lang="en-US" sz="3600" dirty="0" smtClean="0"/>
              <a:t>We are required to have guidelines that are compatible with State IT security policies and, as a result, our security officers developed a comprehensive set of guidelines that address risk management, security policy, access </a:t>
            </a:r>
            <a:r>
              <a:rPr lang="en-US" sz="3600" dirty="0" smtClean="0">
                <a:solidFill>
                  <a:schemeClr val="bg1"/>
                </a:solidFill>
              </a:rPr>
              <a:t>controls, network security, nonpublic information, encryption, and other areas. </a:t>
            </a:r>
            <a:endParaRPr lang="en-US" sz="3600" dirty="0">
              <a:solidFill>
                <a:schemeClr val="bg1"/>
              </a:solidFill>
            </a:endParaRPr>
          </a:p>
        </p:txBody>
      </p:sp>
      <p:sp>
        <p:nvSpPr>
          <p:cNvPr id="5" name="Rectangle 4"/>
          <p:cNvSpPr/>
          <p:nvPr/>
        </p:nvSpPr>
        <p:spPr>
          <a:xfrm>
            <a:off x="8228108" y="1037657"/>
            <a:ext cx="91589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495299" y="521607"/>
            <a:ext cx="8267701" cy="4524315"/>
          </a:xfrm>
          <a:prstGeom prst="rect">
            <a:avLst/>
          </a:prstGeom>
          <a:noFill/>
        </p:spPr>
        <p:txBody>
          <a:bodyPr wrap="square">
            <a:spAutoFit/>
          </a:bodyPr>
          <a:lstStyle/>
          <a:p>
            <a:r>
              <a:rPr lang="en-US" sz="3600" dirty="0" smtClean="0"/>
              <a:t>“We are engaged in most of the activities listed below with some being more successful than others.  Hands down the activity that has shown the most success and has proven the most beneficial to our security cause is our </a:t>
            </a:r>
            <a:r>
              <a:rPr lang="en-US" sz="3600" dirty="0" smtClean="0">
                <a:solidFill>
                  <a:schemeClr val="bg1"/>
                </a:solidFill>
              </a:rPr>
              <a:t>incident response strategy when an incident involved confidential data.” </a:t>
            </a:r>
            <a:endParaRPr lang="en-US" sz="3600" dirty="0">
              <a:solidFill>
                <a:schemeClr val="bg1"/>
              </a:solidFill>
            </a:endParaRPr>
          </a:p>
        </p:txBody>
      </p:sp>
      <p:sp>
        <p:nvSpPr>
          <p:cNvPr id="5" name="Rectangle 4"/>
          <p:cNvSpPr/>
          <p:nvPr/>
        </p:nvSpPr>
        <p:spPr>
          <a:xfrm>
            <a:off x="7808893" y="237557"/>
            <a:ext cx="954107"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495299" y="521607"/>
            <a:ext cx="8267701" cy="3046988"/>
          </a:xfrm>
          <a:prstGeom prst="rect">
            <a:avLst/>
          </a:prstGeom>
          <a:noFill/>
        </p:spPr>
        <p:txBody>
          <a:bodyPr wrap="square">
            <a:spAutoFit/>
          </a:bodyPr>
          <a:lstStyle/>
          <a:p>
            <a:r>
              <a:rPr lang="en-US" sz="4800" dirty="0" smtClean="0"/>
              <a:t>“Compliance with laws can be a major driver - state data breach law was a motivator here. </a:t>
            </a:r>
            <a:endParaRPr lang="en-US" sz="4800" dirty="0"/>
          </a:p>
        </p:txBody>
      </p:sp>
      <p:sp>
        <p:nvSpPr>
          <p:cNvPr id="4" name="Rectangle 3"/>
          <p:cNvSpPr/>
          <p:nvPr/>
        </p:nvSpPr>
        <p:spPr>
          <a:xfrm>
            <a:off x="7783879" y="2618807"/>
            <a:ext cx="954107"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13</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809625"/>
            <a:ext cx="8915400" cy="5238750"/>
          </a:xfrm>
          <a:prstGeom prst="rect">
            <a:avLst/>
          </a:prstGeom>
          <a:noFill/>
          <a:ln w="9525">
            <a:noFill/>
            <a:miter lim="800000"/>
            <a:headEnd/>
            <a:tailEnd/>
          </a:ln>
          <a:effectLst/>
        </p:spPr>
      </p:pic>
      <p:sp>
        <p:nvSpPr>
          <p:cNvPr id="5" name="TextBox 4"/>
          <p:cNvSpPr txBox="1"/>
          <p:nvPr/>
        </p:nvSpPr>
        <p:spPr>
          <a:xfrm>
            <a:off x="1066800" y="247650"/>
            <a:ext cx="6934200" cy="523220"/>
          </a:xfrm>
          <a:prstGeom prst="rect">
            <a:avLst/>
          </a:prstGeom>
          <a:noFill/>
        </p:spPr>
        <p:txBody>
          <a:bodyPr wrap="square" rtlCol="0">
            <a:spAutoFit/>
          </a:bodyPr>
          <a:lstStyle/>
          <a:p>
            <a:r>
              <a:rPr lang="en-US" sz="2800" b="1" dirty="0" smtClean="0"/>
              <a:t>Our Informal Poll Amongst Colleagues</a:t>
            </a:r>
            <a:endParaRPr lang="en-US" sz="28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495299" y="464457"/>
            <a:ext cx="8267701" cy="830997"/>
          </a:xfrm>
          <a:prstGeom prst="rect">
            <a:avLst/>
          </a:prstGeom>
          <a:noFill/>
        </p:spPr>
        <p:txBody>
          <a:bodyPr wrap="square">
            <a:spAutoFit/>
          </a:bodyPr>
          <a:lstStyle/>
          <a:p>
            <a:r>
              <a:rPr lang="en-US" sz="4800" dirty="0" smtClean="0"/>
              <a:t>All sorts of ways…..</a:t>
            </a:r>
            <a:endParaRPr lang="en-US" sz="4800" dirty="0"/>
          </a:p>
        </p:txBody>
      </p:sp>
      <p:sp>
        <p:nvSpPr>
          <p:cNvPr id="4" name="TextBox 3"/>
          <p:cNvSpPr txBox="1"/>
          <p:nvPr/>
        </p:nvSpPr>
        <p:spPr>
          <a:xfrm>
            <a:off x="380999" y="4445907"/>
            <a:ext cx="8267701" cy="830997"/>
          </a:xfrm>
          <a:prstGeom prst="rect">
            <a:avLst/>
          </a:prstGeom>
          <a:noFill/>
        </p:spPr>
        <p:txBody>
          <a:bodyPr wrap="square">
            <a:spAutoFit/>
          </a:bodyPr>
          <a:lstStyle/>
          <a:p>
            <a:r>
              <a:rPr lang="en-US" sz="4800" dirty="0" smtClean="0">
                <a:solidFill>
                  <a:schemeClr val="bg1"/>
                </a:solidFill>
              </a:rPr>
              <a:t>To make your case.</a:t>
            </a:r>
            <a:endParaRPr lang="en-US" sz="4800" dirty="0">
              <a:solidFill>
                <a:schemeClr val="bg1"/>
              </a:soli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 name="Group 78"/>
            <p:cNvGrpSpPr>
              <a:grpSpLocks/>
            </p:cNvGrpSpPr>
            <p:nvPr/>
          </p:nvGrpSpPr>
          <p:grpSpPr bwMode="auto">
            <a:xfrm>
              <a:off x="6518788" y="3664974"/>
              <a:ext cx="811288" cy="1090066"/>
              <a:chOff x="5751871" y="2713703"/>
              <a:chExt cx="811288" cy="1090066"/>
            </a:xfrm>
          </p:grpSpPr>
          <p:sp>
            <p:nvSpPr>
              <p:cNvPr id="16428"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16429"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16430"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32"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0677" y="3738058"/>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7579" y="2860489"/>
                <a:ext cx="233361" cy="274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21"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049" y="2996137"/>
                <a:ext cx="671509" cy="862024"/>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23"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16"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4" name="Group 67"/>
            <p:cNvGrpSpPr>
              <a:grpSpLocks/>
            </p:cNvGrpSpPr>
            <p:nvPr/>
          </p:nvGrpSpPr>
          <p:grpSpPr bwMode="auto">
            <a:xfrm>
              <a:off x="6518788" y="3664974"/>
              <a:ext cx="811288" cy="1090066"/>
              <a:chOff x="5751871" y="2713703"/>
              <a:chExt cx="811288" cy="1090066"/>
            </a:xfrm>
          </p:grpSpPr>
          <p:sp>
            <p:nvSpPr>
              <p:cNvPr id="16405"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16406"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16407"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09"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48 w 288"/>
              <a:gd name="T1" fmla="*/ 0 h 240"/>
              <a:gd name="T2" fmla="*/ 0 w 288"/>
              <a:gd name="T3" fmla="*/ 144 h 240"/>
              <a:gd name="T4" fmla="*/ 288 w 288"/>
              <a:gd name="T5" fmla="*/ 240 h 240"/>
              <a:gd name="T6" fmla="*/ 192 w 288"/>
              <a:gd name="T7" fmla="*/ 48 h 240"/>
              <a:gd name="T8" fmla="*/ 48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1487" name="TextBox 1486"/>
          <p:cNvSpPr txBox="1"/>
          <p:nvPr/>
        </p:nvSpPr>
        <p:spPr>
          <a:xfrm>
            <a:off x="1928586" y="361950"/>
            <a:ext cx="6966857" cy="2585323"/>
          </a:xfrm>
          <a:prstGeom prst="rect">
            <a:avLst/>
          </a:prstGeom>
          <a:noFill/>
        </p:spPr>
        <p:txBody>
          <a:bodyPr wrap="square">
            <a:spAutoFit/>
          </a:bodyPr>
          <a:lstStyle/>
          <a:p>
            <a:pPr algn="ctr" fontAlgn="auto">
              <a:spcBef>
                <a:spcPts val="0"/>
              </a:spcBef>
              <a:spcAft>
                <a:spcPts val="0"/>
              </a:spcAft>
              <a:defRPr/>
            </a:pPr>
            <a:r>
              <a:rPr lang="en-AU" sz="5400" dirty="0" smtClean="0">
                <a:effectLst>
                  <a:glow rad="101600">
                    <a:schemeClr val="bg1">
                      <a:alpha val="60000"/>
                    </a:schemeClr>
                  </a:glow>
                </a:effectLst>
                <a:latin typeface="+mn-lt"/>
              </a:rPr>
              <a:t>Why Can’t We All Have a Simple Board Resolution Like Indiana?</a:t>
            </a:r>
            <a:endParaRPr lang="en-AU" sz="2000" dirty="0">
              <a:effectLst>
                <a:glow rad="101600">
                  <a:schemeClr val="bg1">
                    <a:alpha val="60000"/>
                  </a:schemeClr>
                </a:glow>
              </a:effectLst>
              <a:latin typeface="+mn-lt"/>
            </a:endParaRPr>
          </a:p>
        </p:txBody>
      </p:sp>
      <p:pic>
        <p:nvPicPr>
          <p:cNvPr id="14131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87"/>
                                        </p:tgtEl>
                                        <p:attrNameLst>
                                          <p:attrName>style.visibility</p:attrName>
                                        </p:attrNameLst>
                                      </p:cBhvr>
                                      <p:to>
                                        <p:strVal val="visible"/>
                                      </p:to>
                                    </p:set>
                                    <p:anim calcmode="lin" valueType="num">
                                      <p:cBhvr additive="base">
                                        <p:cTn id="37" dur="1000" fill="hold"/>
                                        <p:tgtEl>
                                          <p:spTgt spid="1487"/>
                                        </p:tgtEl>
                                        <p:attrNameLst>
                                          <p:attrName>ppt_x</p:attrName>
                                        </p:attrNameLst>
                                      </p:cBhvr>
                                      <p:tavLst>
                                        <p:tav tm="0">
                                          <p:val>
                                            <p:strVal val="#ppt_x"/>
                                          </p:val>
                                        </p:tav>
                                        <p:tav tm="100000">
                                          <p:val>
                                            <p:strVal val="#ppt_x"/>
                                          </p:val>
                                        </p:tav>
                                      </p:tavLst>
                                    </p:anim>
                                    <p:anim calcmode="lin" valueType="num">
                                      <p:cBhvr additive="base">
                                        <p:cTn id="38" dur="1000" fill="hold"/>
                                        <p:tgtEl>
                                          <p:spTgt spid="1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Content Placeholder 3" descr="2-women-whisper-in-man's-ears_no-left-lady.jpg"/>
          <p:cNvPicPr>
            <a:picLocks noGrp="1" noChangeAspect="1"/>
          </p:cNvPicPr>
          <p:nvPr>
            <p:ph sz="quarter" idx="4294967295"/>
          </p:nvPr>
        </p:nvPicPr>
        <p:blipFill>
          <a:blip r:embed="rId3"/>
          <a:srcRect/>
          <a:stretch>
            <a:fillRect/>
          </a:stretch>
        </p:blipFill>
        <p:spPr>
          <a:xfrm>
            <a:off x="0" y="685800"/>
            <a:ext cx="8850313" cy="5894388"/>
          </a:xfrm>
          <a:noFill/>
          <a:ln/>
        </p:spPr>
      </p:pic>
      <p:sp>
        <p:nvSpPr>
          <p:cNvPr id="141315" name="TextBox 4"/>
          <p:cNvSpPr txBox="1">
            <a:spLocks noChangeArrowheads="1"/>
          </p:cNvSpPr>
          <p:nvPr/>
        </p:nvSpPr>
        <p:spPr bwMode="auto">
          <a:xfrm>
            <a:off x="573312" y="2133600"/>
            <a:ext cx="2409634" cy="1569660"/>
          </a:xfrm>
          <a:prstGeom prst="rect">
            <a:avLst/>
          </a:prstGeom>
          <a:noFill/>
          <a:ln w="9525">
            <a:noFill/>
            <a:miter lim="800000"/>
            <a:headEnd/>
            <a:tailEnd/>
          </a:ln>
        </p:spPr>
        <p:txBody>
          <a:bodyPr wrap="none">
            <a:spAutoFit/>
          </a:bodyPr>
          <a:lstStyle/>
          <a:p>
            <a:pPr algn="r" eaLnBrk="0" hangingPunct="0"/>
            <a:r>
              <a:rPr lang="en-US" sz="2400" dirty="0" smtClean="0">
                <a:ea typeface="Osaka"/>
                <a:cs typeface="Osaka"/>
              </a:rPr>
              <a:t>I prefer charts </a:t>
            </a:r>
          </a:p>
          <a:p>
            <a:pPr algn="r" eaLnBrk="0" hangingPunct="0"/>
            <a:r>
              <a:rPr lang="en-US" sz="2400" dirty="0" smtClean="0">
                <a:ea typeface="Osaka"/>
                <a:cs typeface="Osaka"/>
              </a:rPr>
              <a:t>and graphs – </a:t>
            </a:r>
          </a:p>
          <a:p>
            <a:pPr algn="r" eaLnBrk="0" hangingPunct="0"/>
            <a:r>
              <a:rPr lang="en-US" sz="2400" dirty="0" smtClean="0">
                <a:ea typeface="Osaka"/>
                <a:cs typeface="Osaka"/>
              </a:rPr>
              <a:t>I like </a:t>
            </a:r>
          </a:p>
          <a:p>
            <a:pPr algn="r" eaLnBrk="0" hangingPunct="0"/>
            <a:r>
              <a:rPr lang="en-US" sz="2400" dirty="0" smtClean="0">
                <a:ea typeface="Osaka"/>
                <a:cs typeface="Osaka"/>
              </a:rPr>
              <a:t>making my case</a:t>
            </a:r>
            <a:endParaRPr lang="en-US" sz="2400" dirty="0">
              <a:ea typeface="Osaka"/>
              <a:cs typeface="Osak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aphicFrame>
        <p:nvGraphicFramePr>
          <p:cNvPr id="12" name="Chart 11"/>
          <p:cNvGraphicFramePr/>
          <p:nvPr/>
        </p:nvGraphicFramePr>
        <p:xfrm>
          <a:off x="0" y="486641"/>
          <a:ext cx="9144000" cy="576349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7" dur="20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fade">
                                      <p:cBhvr>
                                        <p:cTn id="12" dur="2000"/>
                                        <p:tgtEl>
                                          <p:spTgt spid="12">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fade">
                                      <p:cBhvr>
                                        <p:cTn id="17" dur="2000"/>
                                        <p:tgtEl>
                                          <p:spTgt spid="12">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fade">
                                      <p:cBhvr>
                                        <p:cTn id="22" dur="2000"/>
                                        <p:tgtEl>
                                          <p:spTgt spid="12">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fade">
                                      <p:cBhvr>
                                        <p:cTn id="27" dur="2000"/>
                                        <p:tgtEl>
                                          <p:spTgt spid="12">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graphicEl>
                                              <a:chart seriesIdx="-4" categoryIdx="4" bldStep="category"/>
                                            </p:graphicEl>
                                          </p:spTgt>
                                        </p:tgtEl>
                                        <p:attrNameLst>
                                          <p:attrName>style.visibility</p:attrName>
                                        </p:attrNameLst>
                                      </p:cBhvr>
                                      <p:to>
                                        <p:strVal val="visible"/>
                                      </p:to>
                                    </p:set>
                                    <p:animEffect transition="in" filter="fade">
                                      <p:cBhvr>
                                        <p:cTn id="32" dur="2000"/>
                                        <p:tgtEl>
                                          <p:spTgt spid="12">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graphicEl>
                                              <a:chart seriesIdx="-4" categoryIdx="5" bldStep="category"/>
                                            </p:graphicEl>
                                          </p:spTgt>
                                        </p:tgtEl>
                                        <p:attrNameLst>
                                          <p:attrName>style.visibility</p:attrName>
                                        </p:attrNameLst>
                                      </p:cBhvr>
                                      <p:to>
                                        <p:strVal val="visible"/>
                                      </p:to>
                                    </p:set>
                                    <p:animEffect transition="in" filter="fade">
                                      <p:cBhvr>
                                        <p:cTn id="37" dur="2000"/>
                                        <p:tgtEl>
                                          <p:spTgt spid="12">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graphicEl>
                                              <a:chart seriesIdx="-4" categoryIdx="6" bldStep="category"/>
                                            </p:graphicEl>
                                          </p:spTgt>
                                        </p:tgtEl>
                                        <p:attrNameLst>
                                          <p:attrName>style.visibility</p:attrName>
                                        </p:attrNameLst>
                                      </p:cBhvr>
                                      <p:to>
                                        <p:strVal val="visible"/>
                                      </p:to>
                                    </p:set>
                                    <p:animEffect transition="in" filter="fade">
                                      <p:cBhvr>
                                        <p:cTn id="42" dur="2000"/>
                                        <p:tgtEl>
                                          <p:spTgt spid="12">
                                            <p:graphicEl>
                                              <a:chart seriesIdx="-4" categoryIdx="6"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category"/>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Content Placeholder 3" descr="2-women-whisper-in-man's-ears_no-right-lady.jpg"/>
          <p:cNvPicPr>
            <a:picLocks noGrp="1" noChangeAspect="1"/>
          </p:cNvPicPr>
          <p:nvPr>
            <p:ph sz="quarter" idx="4294967295"/>
          </p:nvPr>
        </p:nvPicPr>
        <p:blipFill>
          <a:blip r:embed="rId3"/>
          <a:srcRect/>
          <a:stretch>
            <a:fillRect/>
          </a:stretch>
        </p:blipFill>
        <p:spPr>
          <a:xfrm>
            <a:off x="334963" y="533400"/>
            <a:ext cx="8694737" cy="5791200"/>
          </a:xfrm>
          <a:noFill/>
          <a:ln/>
        </p:spPr>
      </p:pic>
      <p:sp>
        <p:nvSpPr>
          <p:cNvPr id="143363" name="TextBox 4"/>
          <p:cNvSpPr txBox="1">
            <a:spLocks noChangeArrowheads="1"/>
          </p:cNvSpPr>
          <p:nvPr/>
        </p:nvSpPr>
        <p:spPr bwMode="auto">
          <a:xfrm>
            <a:off x="6534151" y="2190750"/>
            <a:ext cx="1943100" cy="2554545"/>
          </a:xfrm>
          <a:prstGeom prst="rect">
            <a:avLst/>
          </a:prstGeom>
          <a:noFill/>
          <a:ln w="9525">
            <a:noFill/>
            <a:miter lim="800000"/>
            <a:headEnd/>
            <a:tailEnd/>
          </a:ln>
        </p:spPr>
        <p:txBody>
          <a:bodyPr wrap="square">
            <a:spAutoFit/>
          </a:bodyPr>
          <a:lstStyle/>
          <a:p>
            <a:pPr algn="r" eaLnBrk="0" hangingPunct="0"/>
            <a:r>
              <a:rPr lang="en-US" sz="3200" dirty="0" smtClean="0">
                <a:ea typeface="Osaka"/>
                <a:cs typeface="Osaka"/>
              </a:rPr>
              <a:t>ISO 27002: 2005 </a:t>
            </a:r>
          </a:p>
          <a:p>
            <a:pPr algn="r" eaLnBrk="0" hangingPunct="0"/>
            <a:r>
              <a:rPr lang="en-US" sz="3200" dirty="0" smtClean="0">
                <a:ea typeface="Osaka"/>
                <a:cs typeface="Osaka"/>
              </a:rPr>
              <a:t>hands down!</a:t>
            </a:r>
            <a:endParaRPr lang="en-US" sz="3200" dirty="0">
              <a:ea typeface="Osaka"/>
              <a:cs typeface="Osak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Content Placeholder 3" descr="2 women whisper in man's ears_starteled.JPG"/>
          <p:cNvPicPr>
            <a:picLocks noGrp="1" noChangeAspect="1"/>
          </p:cNvPicPr>
          <p:nvPr>
            <p:ph sz="quarter" idx="4294967295"/>
          </p:nvPr>
        </p:nvPicPr>
        <p:blipFill>
          <a:blip r:embed="rId3"/>
          <a:srcRect/>
          <a:stretch>
            <a:fillRect/>
          </a:stretch>
        </p:blipFill>
        <p:spPr>
          <a:xfrm>
            <a:off x="0" y="381000"/>
            <a:ext cx="9040813" cy="6021388"/>
          </a:xfrm>
          <a:noFill/>
          <a:ln/>
        </p:spPr>
      </p:pic>
      <p:sp>
        <p:nvSpPr>
          <p:cNvPr id="5" name="TextBox 4"/>
          <p:cNvSpPr txBox="1">
            <a:spLocks noChangeArrowheads="1"/>
          </p:cNvSpPr>
          <p:nvPr/>
        </p:nvSpPr>
        <p:spPr bwMode="auto">
          <a:xfrm>
            <a:off x="304800" y="381000"/>
            <a:ext cx="2971800" cy="830997"/>
          </a:xfrm>
          <a:prstGeom prst="rect">
            <a:avLst/>
          </a:prstGeom>
          <a:noFill/>
          <a:ln w="9525">
            <a:noFill/>
            <a:miter lim="800000"/>
            <a:headEnd/>
            <a:tailEnd/>
          </a:ln>
        </p:spPr>
        <p:txBody>
          <a:bodyPr>
            <a:spAutoFit/>
          </a:bodyPr>
          <a:lstStyle/>
          <a:p>
            <a:pPr algn="r" eaLnBrk="0" hangingPunct="0"/>
            <a:r>
              <a:rPr lang="en-US" sz="2400" dirty="0" smtClean="0">
                <a:ea typeface="Osaka"/>
                <a:cs typeface="Osaka"/>
              </a:rPr>
              <a:t>You have to </a:t>
            </a:r>
          </a:p>
          <a:p>
            <a:pPr algn="r" eaLnBrk="0" hangingPunct="0"/>
            <a:r>
              <a:rPr lang="en-US" sz="2400" dirty="0" smtClean="0">
                <a:ea typeface="Osaka"/>
                <a:cs typeface="Osaka"/>
              </a:rPr>
              <a:t>scare them!</a:t>
            </a:r>
            <a:endParaRPr lang="en-US" sz="2400" dirty="0">
              <a:ea typeface="Osaka"/>
              <a:cs typeface="Osaka"/>
            </a:endParaRPr>
          </a:p>
        </p:txBody>
      </p:sp>
      <p:sp>
        <p:nvSpPr>
          <p:cNvPr id="6" name="TextBox 5"/>
          <p:cNvSpPr txBox="1">
            <a:spLocks noChangeArrowheads="1"/>
          </p:cNvSpPr>
          <p:nvPr/>
        </p:nvSpPr>
        <p:spPr bwMode="auto">
          <a:xfrm>
            <a:off x="5086350" y="152400"/>
            <a:ext cx="4057650" cy="830997"/>
          </a:xfrm>
          <a:prstGeom prst="rect">
            <a:avLst/>
          </a:prstGeom>
          <a:noFill/>
          <a:ln w="9525">
            <a:noFill/>
            <a:miter lim="800000"/>
            <a:headEnd/>
            <a:tailEnd/>
          </a:ln>
        </p:spPr>
        <p:txBody>
          <a:bodyPr wrap="square">
            <a:spAutoFit/>
          </a:bodyPr>
          <a:lstStyle/>
          <a:p>
            <a:pPr algn="r" eaLnBrk="0" hangingPunct="0"/>
            <a:r>
              <a:rPr lang="en-US" sz="2400" dirty="0" smtClean="0">
                <a:ea typeface="Osaka"/>
                <a:cs typeface="Osaka"/>
              </a:rPr>
              <a:t>No, you have to perform a risk assessment!</a:t>
            </a:r>
            <a:endParaRPr lang="en-US" sz="2400" dirty="0">
              <a:ea typeface="Osaka"/>
              <a:cs typeface="Osak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Content Placeholder 3" descr="2-women-whisper-in-man's-ears_no-right-lady.jpg"/>
          <p:cNvPicPr>
            <a:picLocks noGrp="1" noChangeAspect="1"/>
          </p:cNvPicPr>
          <p:nvPr>
            <p:ph sz="quarter" idx="4294967295"/>
          </p:nvPr>
        </p:nvPicPr>
        <p:blipFill>
          <a:blip r:embed="rId3"/>
          <a:srcRect/>
          <a:stretch>
            <a:fillRect/>
          </a:stretch>
        </p:blipFill>
        <p:spPr>
          <a:xfrm>
            <a:off x="334963" y="533400"/>
            <a:ext cx="8694737" cy="5791200"/>
          </a:xfrm>
          <a:noFill/>
          <a:ln/>
        </p:spPr>
      </p:pic>
      <p:sp>
        <p:nvSpPr>
          <p:cNvPr id="143363" name="TextBox 4"/>
          <p:cNvSpPr txBox="1">
            <a:spLocks noChangeArrowheads="1"/>
          </p:cNvSpPr>
          <p:nvPr/>
        </p:nvSpPr>
        <p:spPr bwMode="auto">
          <a:xfrm>
            <a:off x="6413717" y="2667000"/>
            <a:ext cx="2565189" cy="1200329"/>
          </a:xfrm>
          <a:prstGeom prst="rect">
            <a:avLst/>
          </a:prstGeom>
          <a:noFill/>
          <a:ln w="9525">
            <a:noFill/>
            <a:miter lim="800000"/>
            <a:headEnd/>
            <a:tailEnd/>
          </a:ln>
        </p:spPr>
        <p:txBody>
          <a:bodyPr wrap="none">
            <a:spAutoFit/>
          </a:bodyPr>
          <a:lstStyle/>
          <a:p>
            <a:pPr algn="r" eaLnBrk="0" hangingPunct="0"/>
            <a:r>
              <a:rPr lang="en-US" sz="2400" dirty="0" smtClean="0">
                <a:ea typeface="Osaka"/>
                <a:cs typeface="Osaka"/>
              </a:rPr>
              <a:t>Just barge ahead</a:t>
            </a:r>
          </a:p>
          <a:p>
            <a:pPr algn="r" eaLnBrk="0" hangingPunct="0"/>
            <a:r>
              <a:rPr lang="en-US" sz="2400" dirty="0" smtClean="0">
                <a:ea typeface="Osaka"/>
                <a:cs typeface="Osaka"/>
              </a:rPr>
              <a:t>and ask for</a:t>
            </a:r>
          </a:p>
          <a:p>
            <a:pPr algn="r" eaLnBrk="0" hangingPunct="0"/>
            <a:r>
              <a:rPr lang="en-US" sz="2400" dirty="0" smtClean="0">
                <a:ea typeface="Osaka"/>
                <a:cs typeface="Osaka"/>
              </a:rPr>
              <a:t>forgiveness later</a:t>
            </a:r>
            <a:endParaRPr lang="en-US" sz="2400" dirty="0">
              <a:ea typeface="Osaka"/>
              <a:cs typeface="Osak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Content Placeholder 3" descr="2-women-whisper-in-man's-ears_no-left-lady.jpg"/>
          <p:cNvPicPr>
            <a:picLocks noGrp="1" noChangeAspect="1"/>
          </p:cNvPicPr>
          <p:nvPr>
            <p:ph sz="quarter" idx="4294967295"/>
          </p:nvPr>
        </p:nvPicPr>
        <p:blipFill>
          <a:blip r:embed="rId3"/>
          <a:srcRect/>
          <a:stretch>
            <a:fillRect/>
          </a:stretch>
        </p:blipFill>
        <p:spPr>
          <a:xfrm>
            <a:off x="0" y="685800"/>
            <a:ext cx="8850313" cy="5894388"/>
          </a:xfrm>
          <a:noFill/>
          <a:ln/>
        </p:spPr>
      </p:pic>
      <p:sp>
        <p:nvSpPr>
          <p:cNvPr id="145411" name="TextBox 4"/>
          <p:cNvSpPr txBox="1">
            <a:spLocks noChangeArrowheads="1"/>
          </p:cNvSpPr>
          <p:nvPr/>
        </p:nvSpPr>
        <p:spPr bwMode="auto">
          <a:xfrm>
            <a:off x="174487" y="2133600"/>
            <a:ext cx="2444900" cy="830997"/>
          </a:xfrm>
          <a:prstGeom prst="rect">
            <a:avLst/>
          </a:prstGeom>
          <a:noFill/>
          <a:ln w="9525">
            <a:noFill/>
            <a:miter lim="800000"/>
            <a:headEnd/>
            <a:tailEnd/>
          </a:ln>
        </p:spPr>
        <p:txBody>
          <a:bodyPr wrap="none">
            <a:spAutoFit/>
          </a:bodyPr>
          <a:lstStyle/>
          <a:p>
            <a:pPr algn="r" eaLnBrk="0" hangingPunct="0"/>
            <a:r>
              <a:rPr lang="en-US" sz="2400" dirty="0" smtClean="0">
                <a:ea typeface="Osaka"/>
                <a:cs typeface="Osaka"/>
              </a:rPr>
              <a:t>Think like a </a:t>
            </a:r>
          </a:p>
          <a:p>
            <a:pPr algn="r" eaLnBrk="0" hangingPunct="0"/>
            <a:r>
              <a:rPr lang="en-US" sz="2400" dirty="0" smtClean="0">
                <a:ea typeface="Osaka"/>
                <a:cs typeface="Osaka"/>
              </a:rPr>
              <a:t>brand manager!!</a:t>
            </a:r>
            <a:endParaRPr lang="en-US" sz="2400" dirty="0">
              <a:ea typeface="Osaka"/>
              <a:cs typeface="Osak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0" y="0"/>
            <a:ext cx="8267701" cy="646331"/>
          </a:xfrm>
          <a:prstGeom prst="rect">
            <a:avLst/>
          </a:prstGeom>
          <a:noFill/>
        </p:spPr>
        <p:txBody>
          <a:bodyPr wrap="square">
            <a:spAutoFit/>
          </a:bodyPr>
          <a:lstStyle/>
          <a:p>
            <a:r>
              <a:rPr lang="en-US" sz="3600" dirty="0" smtClean="0"/>
              <a:t>How does a brand manager think?</a:t>
            </a:r>
            <a:endParaRPr lang="en-US" sz="3600" dirty="0"/>
          </a:p>
        </p:txBody>
      </p:sp>
      <p:sp>
        <p:nvSpPr>
          <p:cNvPr id="5" name="TextBox 4"/>
          <p:cNvSpPr txBox="1"/>
          <p:nvPr/>
        </p:nvSpPr>
        <p:spPr>
          <a:xfrm>
            <a:off x="0" y="1192590"/>
            <a:ext cx="8667751" cy="1200329"/>
          </a:xfrm>
          <a:prstGeom prst="rect">
            <a:avLst/>
          </a:prstGeom>
          <a:noFill/>
        </p:spPr>
        <p:txBody>
          <a:bodyPr wrap="square">
            <a:spAutoFit/>
          </a:bodyPr>
          <a:lstStyle/>
          <a:p>
            <a:r>
              <a:rPr lang="en-US" sz="3600" dirty="0" smtClean="0"/>
              <a:t>They use an existing and well known brand name to enter a new product.</a:t>
            </a:r>
            <a:endParaRPr lang="en-US" sz="3600" dirty="0"/>
          </a:p>
        </p:txBody>
      </p:sp>
      <p:sp>
        <p:nvSpPr>
          <p:cNvPr id="6" name="TextBox 5"/>
          <p:cNvSpPr txBox="1"/>
          <p:nvPr/>
        </p:nvSpPr>
        <p:spPr>
          <a:xfrm>
            <a:off x="0" y="2628900"/>
            <a:ext cx="8267701" cy="646331"/>
          </a:xfrm>
          <a:prstGeom prst="rect">
            <a:avLst/>
          </a:prstGeom>
          <a:noFill/>
        </p:spPr>
        <p:txBody>
          <a:bodyPr wrap="square">
            <a:spAutoFit/>
          </a:bodyPr>
          <a:lstStyle/>
          <a:p>
            <a:r>
              <a:rPr lang="en-US" sz="3600" dirty="0" smtClean="0"/>
              <a:t>Examples?</a:t>
            </a:r>
            <a:endParaRPr lang="en-US" sz="3600" dirty="0"/>
          </a:p>
        </p:txBody>
      </p:sp>
      <p:pic>
        <p:nvPicPr>
          <p:cNvPr id="7" name="Picture 3" descr="bottle"/>
          <p:cNvPicPr>
            <a:picLocks noChangeAspect="1" noChangeArrowheads="1"/>
          </p:cNvPicPr>
          <p:nvPr/>
        </p:nvPicPr>
        <p:blipFill>
          <a:blip r:embed="rId3"/>
          <a:srcRect/>
          <a:stretch>
            <a:fillRect/>
          </a:stretch>
        </p:blipFill>
        <p:spPr bwMode="auto">
          <a:xfrm>
            <a:off x="4152899" y="2609850"/>
            <a:ext cx="904293" cy="2749052"/>
          </a:xfrm>
          <a:prstGeom prst="rect">
            <a:avLst/>
          </a:prstGeom>
          <a:noFill/>
        </p:spPr>
      </p:pic>
      <p:pic>
        <p:nvPicPr>
          <p:cNvPr id="8" name="Picture 4" descr="jbpancake"/>
          <p:cNvPicPr>
            <a:picLocks noChangeAspect="1" noChangeArrowheads="1"/>
          </p:cNvPicPr>
          <p:nvPr/>
        </p:nvPicPr>
        <p:blipFill>
          <a:blip r:embed="rId4"/>
          <a:srcRect/>
          <a:stretch>
            <a:fillRect/>
          </a:stretch>
        </p:blipFill>
        <p:spPr bwMode="auto">
          <a:xfrm>
            <a:off x="7029450" y="4267200"/>
            <a:ext cx="1492084" cy="2590800"/>
          </a:xfrm>
          <a:prstGeom prst="rect">
            <a:avLst/>
          </a:prstGeom>
          <a:noFill/>
        </p:spPr>
      </p:pic>
      <p:pic>
        <p:nvPicPr>
          <p:cNvPr id="9" name="Content Placeholder 8" descr="tn-bq4"/>
          <p:cNvPicPr>
            <a:picLocks noGrp="1" noChangeAspect="1" noChangeArrowheads="1"/>
          </p:cNvPicPr>
          <p:nvPr>
            <p:ph idx="1"/>
          </p:nvPr>
        </p:nvPicPr>
        <p:blipFill>
          <a:blip r:embed="rId5"/>
          <a:srcRect/>
          <a:stretch>
            <a:fillRect/>
          </a:stretch>
        </p:blipFill>
        <p:spPr>
          <a:xfrm>
            <a:off x="5715000" y="3219449"/>
            <a:ext cx="1085152" cy="2631493"/>
          </a:xfrm>
          <a:noFill/>
          <a:ln/>
        </p:spPr>
      </p:pic>
      <p:sp>
        <p:nvSpPr>
          <p:cNvPr id="10" name="TextBox 9"/>
          <p:cNvSpPr txBox="1"/>
          <p:nvPr/>
        </p:nvSpPr>
        <p:spPr>
          <a:xfrm>
            <a:off x="0" y="559653"/>
            <a:ext cx="8667751" cy="646331"/>
          </a:xfrm>
          <a:prstGeom prst="rect">
            <a:avLst/>
          </a:prstGeom>
          <a:noFill/>
        </p:spPr>
        <p:txBody>
          <a:bodyPr wrap="square">
            <a:spAutoFit/>
          </a:bodyPr>
          <a:lstStyle/>
          <a:p>
            <a:r>
              <a:rPr lang="en-US" sz="3600" dirty="0" smtClean="0"/>
              <a:t>They “leverage” the brand.</a:t>
            </a:r>
            <a:endParaRPr lang="en-US" sz="3600" dirty="0"/>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pic>
        <p:nvPicPr>
          <p:cNvPr id="11" name="Picture 6" descr="bicminilighters3"/>
          <p:cNvPicPr>
            <a:picLocks noChangeAspect="1" noChangeArrowheads="1"/>
          </p:cNvPicPr>
          <p:nvPr/>
        </p:nvPicPr>
        <p:blipFill>
          <a:blip r:embed="rId3"/>
          <a:srcRect/>
          <a:stretch>
            <a:fillRect/>
          </a:stretch>
        </p:blipFill>
        <p:spPr bwMode="auto">
          <a:xfrm>
            <a:off x="3581400" y="2247900"/>
            <a:ext cx="4514850" cy="3009900"/>
          </a:xfrm>
          <a:prstGeom prst="rect">
            <a:avLst/>
          </a:prstGeom>
          <a:noFill/>
        </p:spPr>
      </p:pic>
      <p:pic>
        <p:nvPicPr>
          <p:cNvPr id="12" name="Picture 7" descr="bicpens"/>
          <p:cNvPicPr>
            <a:picLocks noChangeAspect="1" noChangeArrowheads="1"/>
          </p:cNvPicPr>
          <p:nvPr/>
        </p:nvPicPr>
        <p:blipFill>
          <a:blip r:embed="rId4"/>
          <a:srcRect/>
          <a:stretch>
            <a:fillRect/>
          </a:stretch>
        </p:blipFill>
        <p:spPr bwMode="auto">
          <a:xfrm>
            <a:off x="1648356" y="2133600"/>
            <a:ext cx="3524603" cy="2821781"/>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pic>
        <p:nvPicPr>
          <p:cNvPr id="2050" name="Picture 2" descr="http://pictures.topspeed.com/IMG/crop/200801/2008-harley-davidson-flst_460x0w.jpg"/>
          <p:cNvPicPr>
            <a:picLocks noChangeAspect="1" noChangeArrowheads="1"/>
          </p:cNvPicPr>
          <p:nvPr/>
        </p:nvPicPr>
        <p:blipFill>
          <a:blip r:embed="rId3"/>
          <a:srcRect/>
          <a:stretch>
            <a:fillRect/>
          </a:stretch>
        </p:blipFill>
        <p:spPr bwMode="auto">
          <a:xfrm>
            <a:off x="387350" y="1939925"/>
            <a:ext cx="4381500" cy="2924175"/>
          </a:xfrm>
          <a:prstGeom prst="rect">
            <a:avLst/>
          </a:prstGeom>
          <a:noFill/>
        </p:spPr>
      </p:pic>
      <p:pic>
        <p:nvPicPr>
          <p:cNvPr id="2052" name="Picture 4" descr="http://www.accessorytouch.com/images/HarleyDavidsonMain.gif"/>
          <p:cNvPicPr>
            <a:picLocks noChangeAspect="1" noChangeArrowheads="1"/>
          </p:cNvPicPr>
          <p:nvPr/>
        </p:nvPicPr>
        <p:blipFill>
          <a:blip r:embed="rId4"/>
          <a:srcRect/>
          <a:stretch>
            <a:fillRect/>
          </a:stretch>
        </p:blipFill>
        <p:spPr bwMode="auto">
          <a:xfrm>
            <a:off x="4959350" y="4149725"/>
            <a:ext cx="3810000" cy="2219325"/>
          </a:xfrm>
          <a:prstGeom prst="rect">
            <a:avLst/>
          </a:prstGeom>
          <a:noFill/>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 name="TextBox 6"/>
          <p:cNvSpPr txBox="1"/>
          <p:nvPr/>
        </p:nvSpPr>
        <p:spPr>
          <a:xfrm>
            <a:off x="361949" y="519321"/>
            <a:ext cx="8267701" cy="3600986"/>
          </a:xfrm>
          <a:prstGeom prst="rect">
            <a:avLst/>
          </a:prstGeom>
          <a:noFill/>
        </p:spPr>
        <p:txBody>
          <a:bodyPr wrap="square">
            <a:spAutoFit/>
          </a:bodyPr>
          <a:lstStyle/>
          <a:p>
            <a:r>
              <a:rPr lang="en-US" sz="4800" dirty="0" smtClean="0"/>
              <a:t>What “Brands” can we leverage?  How about Red Flags?  PCI?    GLBA?    HEAA? HIPAA? </a:t>
            </a:r>
          </a:p>
          <a:p>
            <a:r>
              <a:rPr lang="en-US" sz="3600" dirty="0" smtClean="0">
                <a:solidFill>
                  <a:schemeClr val="bg1"/>
                </a:solidFill>
              </a:rPr>
              <a:t> </a:t>
            </a:r>
            <a:endParaRPr lang="en-US" sz="3600" dirty="0">
              <a:solidFill>
                <a:schemeClr val="bg1"/>
              </a:solidFill>
            </a:endParaRPr>
          </a:p>
        </p:txBody>
      </p:sp>
      <p:sp>
        <p:nvSpPr>
          <p:cNvPr id="9" name="TextBox 8"/>
          <p:cNvSpPr txBox="1"/>
          <p:nvPr/>
        </p:nvSpPr>
        <p:spPr>
          <a:xfrm>
            <a:off x="533399" y="3950607"/>
            <a:ext cx="8267701" cy="3354765"/>
          </a:xfrm>
          <a:prstGeom prst="rect">
            <a:avLst/>
          </a:prstGeom>
          <a:noFill/>
        </p:spPr>
        <p:txBody>
          <a:bodyPr wrap="square">
            <a:spAutoFit/>
          </a:bodyPr>
          <a:lstStyle/>
          <a:p>
            <a:r>
              <a:rPr lang="en-US" sz="4400" dirty="0" smtClean="0">
                <a:solidFill>
                  <a:schemeClr val="bg1"/>
                </a:solidFill>
              </a:rPr>
              <a:t>All of these compliance items are well known to our schools and require information security.  Can we leverage that?</a:t>
            </a:r>
          </a:p>
          <a:p>
            <a:r>
              <a:rPr lang="en-US" sz="3600" dirty="0" smtClean="0">
                <a:solidFill>
                  <a:schemeClr val="bg1"/>
                </a:solidFill>
              </a:rPr>
              <a:t> </a:t>
            </a:r>
            <a:endParaRPr lang="en-US" sz="3600" dirty="0">
              <a:solidFill>
                <a:schemeClr val="bg1"/>
              </a:soli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179" name="Rectangle 3"/>
          <p:cNvSpPr>
            <a:spLocks noChangeArrowheads="1"/>
          </p:cNvSpPr>
          <p:nvPr/>
        </p:nvSpPr>
        <p:spPr bwMode="auto">
          <a:xfrm>
            <a:off x="457200" y="368300"/>
            <a:ext cx="8243888" cy="4154984"/>
          </a:xfrm>
          <a:prstGeom prst="rect">
            <a:avLst/>
          </a:prstGeom>
          <a:noFill/>
          <a:ln w="9525">
            <a:noFill/>
            <a:miter lim="800000"/>
            <a:headEnd/>
            <a:tailEnd/>
          </a:ln>
          <a:effectLst/>
        </p:spPr>
        <p:txBody>
          <a:bodyPr>
            <a:spAutoFit/>
          </a:bodyPr>
          <a:lstStyle/>
          <a:p>
            <a:r>
              <a:rPr lang="en-US" sz="4400" dirty="0" smtClean="0"/>
              <a:t>Resolution of the Trustees of Indiana University</a:t>
            </a:r>
            <a:br>
              <a:rPr lang="en-US" sz="4400" dirty="0" smtClean="0"/>
            </a:br>
            <a:r>
              <a:rPr lang="en-US" sz="4400" dirty="0" smtClean="0"/>
              <a:t>Regarding the Leadership, Responsibility, and Security of IU's Information Technology </a:t>
            </a:r>
            <a:r>
              <a:rPr lang="en-US" sz="4400" dirty="0" smtClean="0">
                <a:solidFill>
                  <a:schemeClr val="bg1"/>
                </a:solidFill>
              </a:rPr>
              <a:t>Infrastructure</a:t>
            </a:r>
            <a:endParaRPr lang="en-US" sz="4400" dirty="0">
              <a:solidFill>
                <a:schemeClr val="bg1"/>
              </a:solidFill>
            </a:endParaRPr>
          </a:p>
        </p:txBody>
      </p:sp>
      <p:sp>
        <p:nvSpPr>
          <p:cNvPr id="4" name="Rectangle 3"/>
          <p:cNvSpPr/>
          <p:nvPr/>
        </p:nvSpPr>
        <p:spPr>
          <a:xfrm>
            <a:off x="8183929" y="209848"/>
            <a:ext cx="56938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495299" y="464457"/>
            <a:ext cx="8267701" cy="1569660"/>
          </a:xfrm>
          <a:prstGeom prst="rect">
            <a:avLst/>
          </a:prstGeom>
          <a:noFill/>
        </p:spPr>
        <p:txBody>
          <a:bodyPr wrap="square">
            <a:spAutoFit/>
          </a:bodyPr>
          <a:lstStyle/>
          <a:p>
            <a:r>
              <a:rPr lang="en-US" sz="4800" dirty="0" smtClean="0"/>
              <a:t>Summing up, without a breach we have…</a:t>
            </a:r>
            <a:endParaRPr lang="en-US" sz="4800" dirty="0"/>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285750" y="323850"/>
            <a:ext cx="9910761" cy="6186309"/>
          </a:xfrm>
          <a:prstGeom prst="rect">
            <a:avLst/>
          </a:prstGeom>
          <a:noFill/>
        </p:spPr>
        <p:txBody>
          <a:bodyPr wrap="square">
            <a:spAutoFit/>
          </a:bodyPr>
          <a:lstStyle/>
          <a:p>
            <a:pPr lvl="0"/>
            <a:r>
              <a:rPr lang="en-US" sz="3600" dirty="0" smtClean="0"/>
              <a:t>∆ Comparison with peer institutions </a:t>
            </a:r>
          </a:p>
          <a:p>
            <a:pPr lvl="0"/>
            <a:r>
              <a:rPr lang="en-US" sz="3600" dirty="0" smtClean="0"/>
              <a:t>∆ Metaphors and analogies </a:t>
            </a:r>
          </a:p>
          <a:p>
            <a:pPr lvl="0"/>
            <a:r>
              <a:rPr lang="en-US" sz="3600" dirty="0" smtClean="0"/>
              <a:t>∆ Fear, uncertainty and doubt </a:t>
            </a:r>
          </a:p>
          <a:p>
            <a:pPr lvl="0"/>
            <a:r>
              <a:rPr lang="en-US" sz="3600" dirty="0" smtClean="0"/>
              <a:t>∆ Working behind the scenes; Relationship Building with key Players</a:t>
            </a:r>
          </a:p>
          <a:p>
            <a:pPr lvl="0"/>
            <a:r>
              <a:rPr lang="en-US" sz="3600" dirty="0" smtClean="0"/>
              <a:t>∆ Financial benefits such as ROI (return on </a:t>
            </a:r>
            <a:r>
              <a:rPr lang="en-US" sz="3600" dirty="0" smtClean="0">
                <a:solidFill>
                  <a:schemeClr val="bg1"/>
                </a:solidFill>
              </a:rPr>
              <a:t>investment); Metrics </a:t>
            </a:r>
          </a:p>
          <a:p>
            <a:pPr lvl="0"/>
            <a:r>
              <a:rPr lang="en-US" sz="3600" dirty="0" smtClean="0">
                <a:solidFill>
                  <a:schemeClr val="bg1"/>
                </a:solidFill>
              </a:rPr>
              <a:t>∆ State breach Laws or State </a:t>
            </a:r>
            <a:r>
              <a:rPr lang="en-US" sz="3600" dirty="0" err="1" smtClean="0">
                <a:solidFill>
                  <a:schemeClr val="bg1"/>
                </a:solidFill>
              </a:rPr>
              <a:t>InfoSec</a:t>
            </a:r>
            <a:r>
              <a:rPr lang="en-US" sz="3600" dirty="0" smtClean="0">
                <a:solidFill>
                  <a:schemeClr val="bg1"/>
                </a:solidFill>
              </a:rPr>
              <a:t>         Laws</a:t>
            </a:r>
          </a:p>
          <a:p>
            <a:pPr lvl="0"/>
            <a:r>
              <a:rPr lang="en-US" sz="3600" dirty="0" smtClean="0">
                <a:solidFill>
                  <a:schemeClr val="bg1"/>
                </a:solidFill>
              </a:rPr>
              <a:t>∆ Ask forgiveness rather than permission </a:t>
            </a:r>
          </a:p>
          <a:p>
            <a:pPr lvl="0"/>
            <a:r>
              <a:rPr lang="en-US" sz="3600" dirty="0" smtClean="0">
                <a:solidFill>
                  <a:schemeClr val="bg1"/>
                </a:solidFill>
              </a:rPr>
              <a:t>∆ Leverage the information security brand</a:t>
            </a:r>
            <a:endParaRPr lang="en-US" sz="3600" dirty="0">
              <a:solidFill>
                <a:schemeClr val="bg1"/>
              </a:soli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782"/>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p:nvPr/>
        </p:nvSpPr>
        <p:spPr>
          <a:xfrm>
            <a:off x="495299" y="521607"/>
            <a:ext cx="8267701" cy="1569660"/>
          </a:xfrm>
          <a:prstGeom prst="rect">
            <a:avLst/>
          </a:prstGeom>
          <a:noFill/>
        </p:spPr>
        <p:txBody>
          <a:bodyPr wrap="square">
            <a:spAutoFit/>
          </a:bodyPr>
          <a:lstStyle/>
          <a:p>
            <a:r>
              <a:rPr lang="en-US" sz="4800" dirty="0" smtClean="0"/>
              <a:t>Or, we can always wait for the breach. </a:t>
            </a:r>
            <a:endParaRPr lang="en-US" sz="4800" dirty="0"/>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l="8333" r="8333"/>
          <a:stretch>
            <a:fillRect/>
          </a:stretch>
        </p:blipFill>
        <p:spPr bwMode="auto">
          <a:xfrm>
            <a:off x="0" y="0"/>
            <a:ext cx="9144000" cy="6858000"/>
          </a:xfrm>
          <a:prstGeom prst="rect">
            <a:avLst/>
          </a:prstGeom>
          <a:noFill/>
          <a:ln w="9525">
            <a:noFill/>
            <a:miter lim="800000"/>
            <a:headEnd/>
            <a:tailEnd/>
          </a:ln>
        </p:spPr>
      </p:pic>
      <p:sp>
        <p:nvSpPr>
          <p:cNvPr id="115" name="Rectangle 114"/>
          <p:cNvSpPr/>
          <p:nvPr/>
        </p:nvSpPr>
        <p:spPr>
          <a:xfrm>
            <a:off x="0" y="6858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IT Governance</a:t>
            </a:r>
            <a:endPar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grpSp>
        <p:nvGrpSpPr>
          <p:cNvPr id="2" name="Group 43"/>
          <p:cNvGrpSpPr>
            <a:grpSpLocks/>
          </p:cNvGrpSpPr>
          <p:nvPr/>
        </p:nvGrpSpPr>
        <p:grpSpPr bwMode="auto">
          <a:xfrm>
            <a:off x="381000" y="3683000"/>
            <a:ext cx="1981200" cy="1892300"/>
            <a:chOff x="1828800" y="3733800"/>
            <a:chExt cx="1981200" cy="1893794"/>
          </a:xfrm>
        </p:grpSpPr>
        <p:grpSp>
          <p:nvGrpSpPr>
            <p:cNvPr id="40991" name="Group 30"/>
            <p:cNvGrpSpPr>
              <a:grpSpLocks/>
            </p:cNvGrpSpPr>
            <p:nvPr/>
          </p:nvGrpSpPr>
          <p:grpSpPr bwMode="auto">
            <a:xfrm>
              <a:off x="2209800" y="5334000"/>
              <a:ext cx="1219200" cy="293594"/>
              <a:chOff x="3962400" y="3282203"/>
              <a:chExt cx="1219200" cy="293594"/>
            </a:xfrm>
          </p:grpSpPr>
          <p:sp>
            <p:nvSpPr>
              <p:cNvPr id="3" name="Rounded Rectangle 2"/>
              <p:cNvSpPr/>
              <p:nvPr/>
            </p:nvSpPr>
            <p:spPr>
              <a:xfrm>
                <a:off x="3962400" y="3281878"/>
                <a:ext cx="1219200" cy="293919"/>
              </a:xfrm>
              <a:prstGeom prst="roundRect">
                <a:avLst>
                  <a:gd name="adj" fmla="val 5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4000500" y="3313653"/>
                <a:ext cx="1143000" cy="230369"/>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ed Rectangle 29"/>
              <p:cNvSpPr/>
              <p:nvPr/>
            </p:nvSpPr>
            <p:spPr>
              <a:xfrm>
                <a:off x="4000500" y="3332718"/>
                <a:ext cx="1143000" cy="19223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ounded Rectangle 31"/>
            <p:cNvSpPr/>
            <p:nvPr/>
          </p:nvSpPr>
          <p:spPr>
            <a:xfrm>
              <a:off x="2209800" y="5028634"/>
              <a:ext cx="1219200" cy="305041"/>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ounded Rectangle 34"/>
            <p:cNvSpPr/>
            <p:nvPr/>
          </p:nvSpPr>
          <p:spPr>
            <a:xfrm>
              <a:off x="2286000" y="4876114"/>
              <a:ext cx="1066800" cy="305041"/>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2286000" y="5028634"/>
              <a:ext cx="1066800" cy="22878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ounded Rectangle 36"/>
            <p:cNvSpPr/>
            <p:nvPr/>
          </p:nvSpPr>
          <p:spPr>
            <a:xfrm>
              <a:off x="2552700" y="4725182"/>
              <a:ext cx="571500" cy="303452"/>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ounded Rectangle 35"/>
            <p:cNvSpPr/>
            <p:nvPr/>
          </p:nvSpPr>
          <p:spPr>
            <a:xfrm>
              <a:off x="2362200" y="4952374"/>
              <a:ext cx="914400" cy="15252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ounded Rectangle 37"/>
            <p:cNvSpPr/>
            <p:nvPr/>
          </p:nvSpPr>
          <p:spPr>
            <a:xfrm>
              <a:off x="2362200" y="4776022"/>
              <a:ext cx="914400" cy="457561"/>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40" name="Rectangle 39"/>
            <p:cNvSpPr/>
            <p:nvPr/>
          </p:nvSpPr>
          <p:spPr>
            <a:xfrm>
              <a:off x="2743200" y="4115101"/>
              <a:ext cx="152400" cy="68475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ounded Rectangle 41"/>
            <p:cNvSpPr/>
            <p:nvPr/>
          </p:nvSpPr>
          <p:spPr>
            <a:xfrm>
              <a:off x="1828800" y="3733800"/>
              <a:ext cx="1981200" cy="381301"/>
            </a:xfrm>
            <a:prstGeom prst="roundRect">
              <a:avLst>
                <a:gd name="adj" fmla="val 3931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2781300" y="4038841"/>
              <a:ext cx="76200" cy="7610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ounded Rectangle 42"/>
            <p:cNvSpPr/>
            <p:nvPr/>
          </p:nvSpPr>
          <p:spPr>
            <a:xfrm>
              <a:off x="1905000" y="3810060"/>
              <a:ext cx="1828800" cy="228780"/>
            </a:xfrm>
            <a:prstGeom prst="roundRect">
              <a:avLst>
                <a:gd name="adj" fmla="val 2808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6" name="Group 28"/>
          <p:cNvGrpSpPr>
            <a:grpSpLocks/>
          </p:cNvGrpSpPr>
          <p:nvPr/>
        </p:nvGrpSpPr>
        <p:grpSpPr bwMode="auto">
          <a:xfrm>
            <a:off x="800100" y="5314950"/>
            <a:ext cx="228600" cy="228600"/>
            <a:chOff x="4000500" y="3314700"/>
            <a:chExt cx="228600" cy="228600"/>
          </a:xfrm>
        </p:grpSpPr>
        <p:sp>
          <p:nvSpPr>
            <p:cNvPr id="4" name="Oval 3"/>
            <p:cNvSpPr/>
            <p:nvPr/>
          </p:nvSpPr>
          <p:spPr>
            <a:xfrm>
              <a:off x="4000500" y="3314700"/>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0386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41148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0386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41148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7" name="Group 25"/>
          <p:cNvGrpSpPr>
            <a:grpSpLocks/>
          </p:cNvGrpSpPr>
          <p:nvPr/>
        </p:nvGrpSpPr>
        <p:grpSpPr bwMode="auto">
          <a:xfrm>
            <a:off x="1714500" y="5314950"/>
            <a:ext cx="228600" cy="228600"/>
            <a:chOff x="4914900" y="3314700"/>
            <a:chExt cx="228600" cy="228600"/>
          </a:xfrm>
        </p:grpSpPr>
        <p:sp>
          <p:nvSpPr>
            <p:cNvPr id="5" name="Oval 4"/>
            <p:cNvSpPr/>
            <p:nvPr/>
          </p:nvSpPr>
          <p:spPr>
            <a:xfrm>
              <a:off x="4914900" y="3314700"/>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9530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0292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49530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50292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8" name="Group 26"/>
          <p:cNvGrpSpPr>
            <a:grpSpLocks/>
          </p:cNvGrpSpPr>
          <p:nvPr/>
        </p:nvGrpSpPr>
        <p:grpSpPr bwMode="auto">
          <a:xfrm>
            <a:off x="1409700" y="5314950"/>
            <a:ext cx="228600" cy="228600"/>
            <a:chOff x="4610100" y="3314700"/>
            <a:chExt cx="228600" cy="228600"/>
          </a:xfrm>
        </p:grpSpPr>
        <p:sp>
          <p:nvSpPr>
            <p:cNvPr id="6" name="Oval 5"/>
            <p:cNvSpPr/>
            <p:nvPr/>
          </p:nvSpPr>
          <p:spPr>
            <a:xfrm>
              <a:off x="4610100" y="3314700"/>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6482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7244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46482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47244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27"/>
          <p:cNvGrpSpPr>
            <a:grpSpLocks/>
          </p:cNvGrpSpPr>
          <p:nvPr/>
        </p:nvGrpSpPr>
        <p:grpSpPr bwMode="auto">
          <a:xfrm>
            <a:off x="1104900" y="5314950"/>
            <a:ext cx="228600" cy="228600"/>
            <a:chOff x="4305300" y="3314700"/>
            <a:chExt cx="228600" cy="228600"/>
          </a:xfrm>
        </p:grpSpPr>
        <p:sp>
          <p:nvSpPr>
            <p:cNvPr id="7" name="Oval 6"/>
            <p:cNvSpPr/>
            <p:nvPr/>
          </p:nvSpPr>
          <p:spPr>
            <a:xfrm>
              <a:off x="4305300" y="3314700"/>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3434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44196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43434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44196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9" name="Rounded Rectangle 118"/>
          <p:cNvSpPr/>
          <p:nvPr/>
        </p:nvSpPr>
        <p:spPr bwMode="auto">
          <a:xfrm>
            <a:off x="228600" y="3657600"/>
            <a:ext cx="2209800" cy="381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120" name="Rectangle 119"/>
          <p:cNvSpPr/>
          <p:nvPr/>
        </p:nvSpPr>
        <p:spPr>
          <a:xfrm>
            <a:off x="3276600" y="3352800"/>
            <a:ext cx="4343400" cy="708025"/>
          </a:xfrm>
          <a:prstGeom prst="rect">
            <a:avLst/>
          </a:prstGeom>
        </p:spPr>
        <p:txBody>
          <a:bodyPr>
            <a:spAutoFit/>
          </a:bodyPr>
          <a:lstStyle/>
          <a:p>
            <a:pPr algn="ctr">
              <a:defRPr/>
            </a:pPr>
            <a:r>
              <a:rPr lang="en-US" sz="4000" b="1" dirty="0">
                <a:solidFill>
                  <a:srgbClr val="FF0000"/>
                </a:solidFill>
                <a:effectLst>
                  <a:outerShdw blurRad="38100" dist="38100" dir="2700000" algn="tl">
                    <a:srgbClr val="C0C0C0"/>
                  </a:outerShdw>
                </a:effectLst>
                <a:latin typeface="Arial Black" pitchFamily="34" charset="0"/>
              </a:rPr>
              <a:t>Yes We </a:t>
            </a:r>
            <a:r>
              <a:rPr lang="en-US" sz="4000" b="1" dirty="0" smtClean="0">
                <a:solidFill>
                  <a:srgbClr val="FF0000"/>
                </a:solidFill>
                <a:effectLst>
                  <a:outerShdw blurRad="38100" dist="38100" dir="2700000" algn="tl">
                    <a:srgbClr val="C0C0C0"/>
                  </a:outerShdw>
                </a:effectLst>
                <a:latin typeface="Arial Black" pitchFamily="34" charset="0"/>
              </a:rPr>
              <a:t>Can!</a:t>
            </a:r>
            <a:endParaRPr lang="en-US" sz="4000" b="1" dirty="0">
              <a:solidFill>
                <a:srgbClr val="FF0000"/>
              </a:solidFill>
              <a:effectLst>
                <a:outerShdw blurRad="38100" dist="38100" dir="2700000" algn="tl">
                  <a:srgbClr val="C0C0C0"/>
                </a:outerShdw>
              </a:effectLst>
              <a:latin typeface="Arial Black" pitchFamily="34" charset="0"/>
            </a:endParaRPr>
          </a:p>
        </p:txBody>
      </p:sp>
      <p:pic>
        <p:nvPicPr>
          <p:cNvPr id="46" name="Picture 2" descr="EDUCAUSE Logo">
            <a:hlinkClick r:id="rId4" tooltip="EDUCAUSE Home Page"/>
          </p:cNvPr>
          <p:cNvPicPr>
            <a:picLocks noChangeAspect="1" noChangeArrowheads="1"/>
          </p:cNvPicPr>
          <p:nvPr/>
        </p:nvPicPr>
        <p:blipFill>
          <a:blip r:embed="rId5"/>
          <a:srcRect/>
          <a:stretch>
            <a:fillRect/>
          </a:stretch>
        </p:blipFill>
        <p:spPr bwMode="auto">
          <a:xfrm>
            <a:off x="1102591" y="4776355"/>
            <a:ext cx="600075" cy="409575"/>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 0 L 0.7 0 " pathEditMode="relative" ptsTypes="AA">
                                      <p:cBhvr>
                                        <p:cTn id="6" dur="3000" fill="hold"/>
                                        <p:tgtEl>
                                          <p:spTgt spid="2"/>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0 0 L 0.7 0 " pathEditMode="relative" ptsTypes="AA">
                                      <p:cBhvr>
                                        <p:cTn id="8" dur="3000" fill="hold"/>
                                        <p:tgtEl>
                                          <p:spTgt spid="26"/>
                                        </p:tgtEl>
                                        <p:attrNameLst>
                                          <p:attrName>ppt_x</p:attrName>
                                          <p:attrName>ppt_y</p:attrName>
                                        </p:attrNameLst>
                                      </p:cBhvr>
                                    </p:animMotion>
                                  </p:childTnLst>
                                </p:cTn>
                              </p:par>
                              <p:par>
                                <p:cTn id="9" presetID="0" presetClass="path" presetSubtype="0" fill="hold" nodeType="withEffect">
                                  <p:stCondLst>
                                    <p:cond delay="0"/>
                                  </p:stCondLst>
                                  <p:childTnLst>
                                    <p:animMotion origin="layout" path="M 0 0 L 0.7 0 " pathEditMode="relative" ptsTypes="AA">
                                      <p:cBhvr>
                                        <p:cTn id="10" dur="3000" fill="hold"/>
                                        <p:tgtEl>
                                          <p:spTgt spid="27"/>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0 0 L 0.7 0 " pathEditMode="relative" ptsTypes="AA">
                                      <p:cBhvr>
                                        <p:cTn id="12" dur="3000" fill="hold"/>
                                        <p:tgtEl>
                                          <p:spTgt spid="28"/>
                                        </p:tgtEl>
                                        <p:attrNameLst>
                                          <p:attrName>ppt_x</p:attrName>
                                          <p:attrName>ppt_y</p:attrName>
                                        </p:attrNameLst>
                                      </p:cBhvr>
                                    </p:animMotion>
                                  </p:childTnLst>
                                </p:cTn>
                              </p:par>
                              <p:par>
                                <p:cTn id="13" presetID="0" presetClass="path" presetSubtype="0" fill="hold" nodeType="withEffect">
                                  <p:stCondLst>
                                    <p:cond delay="0"/>
                                  </p:stCondLst>
                                  <p:childTnLst>
                                    <p:animMotion origin="layout" path="M 0 0 L 0.7 0 " pathEditMode="relative" ptsTypes="AA">
                                      <p:cBhvr>
                                        <p:cTn id="14" dur="3000" fill="hold"/>
                                        <p:tgtEl>
                                          <p:spTgt spid="29"/>
                                        </p:tgtEl>
                                        <p:attrNameLst>
                                          <p:attrName>ppt_x</p:attrName>
                                          <p:attrName>ppt_y</p:attrName>
                                        </p:attrNameLst>
                                      </p:cBhvr>
                                    </p:animMotion>
                                  </p:childTnLst>
                                </p:cTn>
                              </p:par>
                              <p:par>
                                <p:cTn id="15" presetID="8" presetClass="emph" presetSubtype="0" repeatCount="3000" fill="hold" nodeType="withEffect">
                                  <p:stCondLst>
                                    <p:cond delay="0"/>
                                  </p:stCondLst>
                                  <p:childTnLst>
                                    <p:animRot by="21600000">
                                      <p:cBhvr>
                                        <p:cTn id="16" dur="1000" fill="hold"/>
                                        <p:tgtEl>
                                          <p:spTgt spid="26"/>
                                        </p:tgtEl>
                                        <p:attrNameLst>
                                          <p:attrName>r</p:attrName>
                                        </p:attrNameLst>
                                      </p:cBhvr>
                                    </p:animRot>
                                  </p:childTnLst>
                                </p:cTn>
                              </p:par>
                              <p:par>
                                <p:cTn id="17" presetID="8" presetClass="emph" presetSubtype="0" repeatCount="3000" fill="hold" nodeType="withEffect">
                                  <p:stCondLst>
                                    <p:cond delay="0"/>
                                  </p:stCondLst>
                                  <p:childTnLst>
                                    <p:animRot by="21600000">
                                      <p:cBhvr>
                                        <p:cTn id="18" dur="1000" fill="hold"/>
                                        <p:tgtEl>
                                          <p:spTgt spid="27"/>
                                        </p:tgtEl>
                                        <p:attrNameLst>
                                          <p:attrName>r</p:attrName>
                                        </p:attrNameLst>
                                      </p:cBhvr>
                                    </p:animRot>
                                  </p:childTnLst>
                                </p:cTn>
                              </p:par>
                              <p:par>
                                <p:cTn id="19" presetID="8" presetClass="emph" presetSubtype="0" repeatCount="3000" fill="hold" nodeType="withEffect">
                                  <p:stCondLst>
                                    <p:cond delay="0"/>
                                  </p:stCondLst>
                                  <p:childTnLst>
                                    <p:animRot by="21600000">
                                      <p:cBhvr>
                                        <p:cTn id="20" dur="1000" fill="hold"/>
                                        <p:tgtEl>
                                          <p:spTgt spid="28"/>
                                        </p:tgtEl>
                                        <p:attrNameLst>
                                          <p:attrName>r</p:attrName>
                                        </p:attrNameLst>
                                      </p:cBhvr>
                                    </p:animRot>
                                  </p:childTnLst>
                                </p:cTn>
                              </p:par>
                              <p:par>
                                <p:cTn id="21" presetID="8" presetClass="emph" presetSubtype="0" repeatCount="3000" fill="hold" nodeType="withEffect">
                                  <p:stCondLst>
                                    <p:cond delay="0"/>
                                  </p:stCondLst>
                                  <p:childTnLst>
                                    <p:animRot by="21600000">
                                      <p:cBhvr>
                                        <p:cTn id="22" dur="1000" fill="hold"/>
                                        <p:tgtEl>
                                          <p:spTgt spid="29"/>
                                        </p:tgtEl>
                                        <p:attrNameLst>
                                          <p:attrName>r</p:attrName>
                                        </p:attrNameLst>
                                      </p:cBhvr>
                                    </p:animRot>
                                  </p:childTnLst>
                                </p:cTn>
                              </p:par>
                              <p:par>
                                <p:cTn id="23" presetID="0" presetClass="path" presetSubtype="0" accel="50000" decel="50000" fill="hold" nodeType="withEffect">
                                  <p:stCondLst>
                                    <p:cond delay="0"/>
                                  </p:stCondLst>
                                  <p:childTnLst>
                                    <p:animMotion origin="layout" path="M 0 0 L 0.7 0 " pathEditMode="relative" ptsTypes="AA">
                                      <p:cBhvr>
                                        <p:cTn id="24" dur="5000" spd="-100000" fill="hold"/>
                                        <p:tgtEl>
                                          <p:spTgt spid="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7 0 " pathEditMode="relative" ptsTypes="AA">
                                      <p:cBhvr>
                                        <p:cTn id="26" dur="5000" spd="-100000" fill="hold"/>
                                        <p:tgtEl>
                                          <p:spTgt spid="26"/>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7 0 " pathEditMode="relative" ptsTypes="AA">
                                      <p:cBhvr>
                                        <p:cTn id="28" dur="5000" spd="-100000" fill="hold"/>
                                        <p:tgtEl>
                                          <p:spTgt spid="27"/>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7 0 " pathEditMode="relative" ptsTypes="AA">
                                      <p:cBhvr>
                                        <p:cTn id="30" dur="5000" spd="-100000" fill="hold"/>
                                        <p:tgtEl>
                                          <p:spTgt spid="28"/>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7 0 " pathEditMode="relative" ptsTypes="AA">
                                      <p:cBhvr>
                                        <p:cTn id="32" dur="5000" spd="-100000" fill="hold"/>
                                        <p:tgtEl>
                                          <p:spTgt spid="29"/>
                                        </p:tgtEl>
                                        <p:attrNameLst>
                                          <p:attrName>ppt_x</p:attrName>
                                          <p:attrName>ppt_y</p:attrName>
                                        </p:attrNameLst>
                                      </p:cBhvr>
                                    </p:animMotion>
                                  </p:childTnLst>
                                </p:cTn>
                              </p:par>
                              <p:par>
                                <p:cTn id="33" presetID="8" presetClass="emph" presetSubtype="0" accel="50000" decel="50000" fill="hold" nodeType="withEffect">
                                  <p:stCondLst>
                                    <p:cond delay="0"/>
                                  </p:stCondLst>
                                  <p:childTnLst>
                                    <p:animRot by="-64800000">
                                      <p:cBhvr>
                                        <p:cTn id="34" dur="5000" fill="hold"/>
                                        <p:tgtEl>
                                          <p:spTgt spid="26"/>
                                        </p:tgtEl>
                                        <p:attrNameLst>
                                          <p:attrName>r</p:attrName>
                                        </p:attrNameLst>
                                      </p:cBhvr>
                                    </p:animRot>
                                  </p:childTnLst>
                                </p:cTn>
                              </p:par>
                              <p:par>
                                <p:cTn id="35" presetID="8" presetClass="emph" presetSubtype="0" accel="50000" decel="50000" fill="hold" nodeType="withEffect">
                                  <p:stCondLst>
                                    <p:cond delay="0"/>
                                  </p:stCondLst>
                                  <p:childTnLst>
                                    <p:animRot by="-64800000">
                                      <p:cBhvr>
                                        <p:cTn id="36" dur="5000" fill="hold"/>
                                        <p:tgtEl>
                                          <p:spTgt spid="27"/>
                                        </p:tgtEl>
                                        <p:attrNameLst>
                                          <p:attrName>r</p:attrName>
                                        </p:attrNameLst>
                                      </p:cBhvr>
                                    </p:animRot>
                                  </p:childTnLst>
                                </p:cTn>
                              </p:par>
                              <p:par>
                                <p:cTn id="37" presetID="8" presetClass="emph" presetSubtype="0" accel="50000" decel="50000" fill="hold" nodeType="withEffect">
                                  <p:stCondLst>
                                    <p:cond delay="0"/>
                                  </p:stCondLst>
                                  <p:childTnLst>
                                    <p:animRot by="-64800000">
                                      <p:cBhvr>
                                        <p:cTn id="38" dur="5000" fill="hold"/>
                                        <p:tgtEl>
                                          <p:spTgt spid="28"/>
                                        </p:tgtEl>
                                        <p:attrNameLst>
                                          <p:attrName>r</p:attrName>
                                        </p:attrNameLst>
                                      </p:cBhvr>
                                    </p:animRot>
                                  </p:childTnLst>
                                </p:cTn>
                              </p:par>
                              <p:par>
                                <p:cTn id="39" presetID="8" presetClass="emph" presetSubtype="0" accel="50000" decel="50000" fill="hold" nodeType="withEffect">
                                  <p:stCondLst>
                                    <p:cond delay="0"/>
                                  </p:stCondLst>
                                  <p:childTnLst>
                                    <p:animRot by="-64800000">
                                      <p:cBhvr>
                                        <p:cTn id="40" dur="5000" fill="hold"/>
                                        <p:tgtEl>
                                          <p:spTgt spid="29"/>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0">
                                            <p:txEl>
                                              <p:pRg st="0" end="0"/>
                                            </p:txEl>
                                          </p:spTgt>
                                        </p:tgtEl>
                                        <p:attrNameLst>
                                          <p:attrName>style.visibility</p:attrName>
                                        </p:attrNameLst>
                                      </p:cBhvr>
                                      <p:to>
                                        <p:strVal val="visible"/>
                                      </p:to>
                                    </p:set>
                                    <p:anim calcmode="lin" valueType="num">
                                      <p:cBhvr additive="base">
                                        <p:cTn id="49"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Questions?</a:t>
            </a:r>
            <a:br>
              <a:rPr lang="en-US" dirty="0" smtClean="0"/>
            </a:br>
            <a:r>
              <a:rPr lang="en-US" dirty="0" smtClean="0"/>
              <a:t>Fill Out Your Evaluations!!</a:t>
            </a:r>
          </a:p>
        </p:txBody>
      </p:sp>
      <p:pic>
        <p:nvPicPr>
          <p:cNvPr id="10244" name="Picture 3" descr="hutz_pointing.jpg"/>
          <p:cNvPicPr>
            <a:picLocks noChangeAspect="1"/>
          </p:cNvPicPr>
          <p:nvPr/>
        </p:nvPicPr>
        <p:blipFill>
          <a:blip r:embed="rId3"/>
          <a:srcRect/>
          <a:stretch>
            <a:fillRect/>
          </a:stretch>
        </p:blipFill>
        <p:spPr bwMode="auto">
          <a:xfrm>
            <a:off x="1676400" y="1600200"/>
            <a:ext cx="5334000" cy="422256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03CCFC3A-6F4D-4D1A-AD30-337D25BA834F}" type="slidenum">
              <a:rPr lang="en-US" smtClean="0"/>
              <a:pPr>
                <a:defRPr/>
              </a:pPr>
              <a:t>54</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179" name="Rectangle 3"/>
          <p:cNvSpPr>
            <a:spLocks noChangeArrowheads="1"/>
          </p:cNvSpPr>
          <p:nvPr/>
        </p:nvSpPr>
        <p:spPr bwMode="auto">
          <a:xfrm>
            <a:off x="457200" y="368300"/>
            <a:ext cx="8243888" cy="4154984"/>
          </a:xfrm>
          <a:prstGeom prst="rect">
            <a:avLst/>
          </a:prstGeom>
          <a:noFill/>
          <a:ln w="9525">
            <a:noFill/>
            <a:miter lim="800000"/>
            <a:headEnd/>
            <a:tailEnd/>
          </a:ln>
          <a:effectLst/>
        </p:spPr>
        <p:txBody>
          <a:bodyPr>
            <a:spAutoFit/>
          </a:bodyPr>
          <a:lstStyle/>
          <a:p>
            <a:r>
              <a:rPr lang="en-US" sz="4400" dirty="0" smtClean="0"/>
              <a:t>WHEREAS, the advent of the Internet has significantly transformed the manner in which information is stored on interconnected servers </a:t>
            </a:r>
            <a:r>
              <a:rPr lang="en-US" sz="4400" dirty="0" smtClean="0">
                <a:solidFill>
                  <a:schemeClr val="bg1"/>
                </a:solidFill>
              </a:rPr>
              <a:t>throughout the world; and</a:t>
            </a:r>
          </a:p>
        </p:txBody>
      </p:sp>
      <p:sp>
        <p:nvSpPr>
          <p:cNvPr id="4" name="Rectangle 3"/>
          <p:cNvSpPr/>
          <p:nvPr/>
        </p:nvSpPr>
        <p:spPr>
          <a:xfrm>
            <a:off x="8183929" y="209848"/>
            <a:ext cx="56938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179" name="Rectangle 3"/>
          <p:cNvSpPr>
            <a:spLocks noChangeArrowheads="1"/>
          </p:cNvSpPr>
          <p:nvPr/>
        </p:nvSpPr>
        <p:spPr bwMode="auto">
          <a:xfrm>
            <a:off x="457200" y="368300"/>
            <a:ext cx="8243888" cy="4832092"/>
          </a:xfrm>
          <a:prstGeom prst="rect">
            <a:avLst/>
          </a:prstGeom>
          <a:noFill/>
          <a:ln w="9525">
            <a:noFill/>
            <a:miter lim="800000"/>
            <a:headEnd/>
            <a:tailEnd/>
          </a:ln>
          <a:effectLst/>
        </p:spPr>
        <p:txBody>
          <a:bodyPr>
            <a:spAutoFit/>
          </a:bodyPr>
          <a:lstStyle/>
          <a:p>
            <a:r>
              <a:rPr lang="en-US" sz="4400" dirty="0" smtClean="0"/>
              <a:t>WHEREAS, the Internet is an information technology environment in which it is possible to have inadvertent or intentional unauthorized access </a:t>
            </a:r>
            <a:r>
              <a:rPr lang="en-US" sz="4400" dirty="0" smtClean="0">
                <a:solidFill>
                  <a:schemeClr val="bg1"/>
                </a:solidFill>
              </a:rPr>
              <a:t>to Internet sites and related servers; and</a:t>
            </a:r>
            <a:endParaRPr lang="en-US" sz="4400" dirty="0">
              <a:solidFill>
                <a:schemeClr val="bg1"/>
              </a:solidFill>
            </a:endParaRPr>
          </a:p>
        </p:txBody>
      </p:sp>
      <p:sp>
        <p:nvSpPr>
          <p:cNvPr id="4" name="Rectangle 3"/>
          <p:cNvSpPr/>
          <p:nvPr/>
        </p:nvSpPr>
        <p:spPr>
          <a:xfrm>
            <a:off x="8183929" y="209848"/>
            <a:ext cx="56938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179" name="Rectangle 3"/>
          <p:cNvSpPr>
            <a:spLocks noChangeArrowheads="1"/>
          </p:cNvSpPr>
          <p:nvPr/>
        </p:nvSpPr>
        <p:spPr bwMode="auto">
          <a:xfrm>
            <a:off x="457200" y="368300"/>
            <a:ext cx="8243888" cy="3477875"/>
          </a:xfrm>
          <a:prstGeom prst="rect">
            <a:avLst/>
          </a:prstGeom>
          <a:noFill/>
          <a:ln w="9525">
            <a:noFill/>
            <a:miter lim="800000"/>
            <a:headEnd/>
            <a:tailEnd/>
          </a:ln>
          <a:effectLst/>
        </p:spPr>
        <p:txBody>
          <a:bodyPr>
            <a:spAutoFit/>
          </a:bodyPr>
          <a:lstStyle/>
          <a:p>
            <a:r>
              <a:rPr lang="en-US" sz="4400" dirty="0" smtClean="0"/>
              <a:t>WHEREAS, successful intrusions into Internet sites and servers can lead to the disclosure of sensitive personal and institutional information; and</a:t>
            </a:r>
            <a:endParaRPr lang="en-US" sz="4400" dirty="0"/>
          </a:p>
        </p:txBody>
      </p:sp>
      <p:sp>
        <p:nvSpPr>
          <p:cNvPr id="4" name="Rectangle 3"/>
          <p:cNvSpPr/>
          <p:nvPr/>
        </p:nvSpPr>
        <p:spPr>
          <a:xfrm>
            <a:off x="8183929" y="209848"/>
            <a:ext cx="56938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179" name="Rectangle 3"/>
          <p:cNvSpPr>
            <a:spLocks noChangeArrowheads="1"/>
          </p:cNvSpPr>
          <p:nvPr/>
        </p:nvSpPr>
        <p:spPr bwMode="auto">
          <a:xfrm>
            <a:off x="457200" y="368300"/>
            <a:ext cx="8243888" cy="6186309"/>
          </a:xfrm>
          <a:prstGeom prst="rect">
            <a:avLst/>
          </a:prstGeom>
          <a:noFill/>
          <a:ln w="9525">
            <a:noFill/>
            <a:miter lim="800000"/>
            <a:headEnd/>
            <a:tailEnd/>
          </a:ln>
          <a:effectLst/>
        </p:spPr>
        <p:txBody>
          <a:bodyPr>
            <a:spAutoFit/>
          </a:bodyPr>
          <a:lstStyle/>
          <a:p>
            <a:r>
              <a:rPr lang="en-US" sz="4400" dirty="0" smtClean="0"/>
              <a:t>WHEREAS, it is critical that Indiana University protect its institutional information and information technology infrastructure so as to reduce </a:t>
            </a:r>
            <a:r>
              <a:rPr lang="en-US" sz="4400" dirty="0" smtClean="0">
                <a:solidFill>
                  <a:schemeClr val="bg1"/>
                </a:solidFill>
              </a:rPr>
              <a:t>the possibility of unauthorized access to servers holding sensitive information or running mission-critical applications.</a:t>
            </a:r>
            <a:endParaRPr lang="en-US" sz="4400" dirty="0">
              <a:solidFill>
                <a:schemeClr val="bg1"/>
              </a:solidFill>
            </a:endParaRPr>
          </a:p>
        </p:txBody>
      </p:sp>
      <p:sp>
        <p:nvSpPr>
          <p:cNvPr id="4" name="Rectangle 3"/>
          <p:cNvSpPr/>
          <p:nvPr/>
        </p:nvSpPr>
        <p:spPr>
          <a:xfrm>
            <a:off x="8183929" y="209848"/>
            <a:ext cx="56938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1950</TotalTime>
  <Words>1077</Words>
  <Application>Microsoft Office PowerPoint</Application>
  <PresentationFormat>On-screen Show (4:3)</PresentationFormat>
  <Paragraphs>151</Paragraphs>
  <Slides>54</Slides>
  <Notes>53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Questions? Fill Out Your Evaluations!!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Montgomery College</cp:lastModifiedBy>
  <cp:revision>169</cp:revision>
  <dcterms:created xsi:type="dcterms:W3CDTF">2006-08-16T00:00:00Z</dcterms:created>
  <dcterms:modified xsi:type="dcterms:W3CDTF">2009-04-07T21:36:19Z</dcterms:modified>
</cp:coreProperties>
</file>