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5102"/>
    <a:srgbClr val="FF9D00"/>
    <a:srgbClr val="FF6702"/>
    <a:srgbClr val="FF3305"/>
    <a:srgbClr val="CF3E00"/>
    <a:srgbClr val="236F7A"/>
    <a:srgbClr val="EEB42D"/>
    <a:srgbClr val="FFEEB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7" autoAdjust="0"/>
    <p:restoredTop sz="42500" autoAdjust="0"/>
  </p:normalViewPr>
  <p:slideViewPr>
    <p:cSldViewPr>
      <p:cViewPr>
        <p:scale>
          <a:sx n="40" d="100"/>
          <a:sy n="40" d="100"/>
        </p:scale>
        <p:origin x="-203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B45F3B9-3D5E-42B3-BA80-B4ED177497F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9AE52-7D92-47BB-B2B7-D9268D56E93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9AE52-7D92-47BB-B2B7-D9268D56E93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5F3B9-3D5E-42B3-BA80-B4ED177497F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9AE52-7D92-47BB-B2B7-D9268D56E93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9AE52-7D92-47BB-B2B7-D9268D56E93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9AE52-7D92-47BB-B2B7-D9268D56E93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9AE52-7D92-47BB-B2B7-D9268D56E93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9AE52-7D92-47BB-B2B7-D9268D56E93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9AE52-7D92-47BB-B2B7-D9268D56E93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9AE52-7D92-47BB-B2B7-D9268D56E93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9AE52-7D92-47BB-B2B7-D9268D56E93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5F3B9-3D5E-42B3-BA80-B4ED177497F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438400"/>
            <a:ext cx="7696200" cy="1828800"/>
          </a:xfrm>
        </p:spPr>
        <p:txBody>
          <a:bodyPr/>
          <a:lstStyle>
            <a:lvl1pPr algn="r">
              <a:lnSpc>
                <a:spcPct val="80000"/>
              </a:lnSpc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4572000"/>
            <a:ext cx="3505200" cy="1554163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8A8F260-4914-449C-8EB7-727B625BEB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27648-37C2-4AA5-9D0A-3D37A3585C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106363"/>
            <a:ext cx="2095500" cy="61420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06363"/>
            <a:ext cx="6134100" cy="61420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CC5A3E-495C-4481-B647-D939439F4E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5A3D3-1D25-43CC-9523-E89D4DE476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61178-2585-4010-94C5-D05662DCB9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1148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148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72CDD-A167-4E35-98DB-4BAC850FF5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1C7CD-EB6F-49E2-B892-EC5B857999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B7C41-DF8F-4A4F-A4A5-DADEE3F2C5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FCE611-9AEC-4EFE-BB0C-81E72CB870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047C6-4B9F-4620-BF81-CBF3071BF7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958CB-0730-411F-B5A0-FC23A17264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06363"/>
            <a:ext cx="8382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382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667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67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699FE5EF-7423-450E-B89F-FC3D67F4946D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a.visa.com/merchants/risk_management/cisp.html" TargetMode="External"/><Relationship Id="rId2" Type="http://schemas.openxmlformats.org/officeDocument/2006/relationships/hyperlink" Target="http://www.pcisecuritystandards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datalossdb.org/" TargetMode="External"/><Relationship Id="rId4" Type="http://schemas.openxmlformats.org/officeDocument/2006/relationships/hyperlink" Target="http://privacyrights.org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ipas@psu.edu" TargetMode="External"/><Relationship Id="rId2" Type="http://schemas.openxmlformats.org/officeDocument/2006/relationships/hyperlink" Target="http://www.ipas.psu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98437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PCI DSS Compliance Assessments</a:t>
            </a:r>
            <a:br>
              <a:rPr lang="en-US" dirty="0" smtClean="0">
                <a:solidFill>
                  <a:schemeClr val="tx1"/>
                </a:solidFill>
                <a:latin typeface="+mn-lt"/>
              </a:rPr>
            </a:br>
            <a:r>
              <a:rPr lang="en-US" sz="3600" dirty="0" smtClean="0">
                <a:solidFill>
                  <a:schemeClr val="tx1"/>
                </a:solidFill>
                <a:latin typeface="+mn-lt"/>
              </a:rPr>
              <a:t>(a proactive approach @ Penn State)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+mn-lt"/>
              </a:rPr>
            </a:br>
            <a:r>
              <a:rPr lang="en-US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+mn-lt"/>
              </a:rPr>
            </a:br>
            <a:r>
              <a:rPr lang="en-US" sz="3100" dirty="0" smtClean="0">
                <a:solidFill>
                  <a:schemeClr val="tx1"/>
                </a:solidFill>
                <a:latin typeface="+mn-lt"/>
              </a:rPr>
              <a:t>Jenn Stewart, Project Technical Coordinator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+mn-lt"/>
              </a:rPr>
            </a:br>
            <a:r>
              <a:rPr lang="en-US" sz="3100" dirty="0" smtClean="0">
                <a:solidFill>
                  <a:schemeClr val="tx1"/>
                </a:solidFill>
                <a:latin typeface="+mn-lt"/>
              </a:rPr>
              <a:t>Michael Leach, Project Manager</a:t>
            </a:r>
            <a:endParaRPr lang="en-US" sz="3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876800"/>
            <a:ext cx="6400800" cy="914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 EDUCAUSE </a:t>
            </a:r>
            <a:r>
              <a:rPr lang="en-US" cap="all" dirty="0" smtClean="0"/>
              <a:t>Security Professionals Conference 2009</a:t>
            </a:r>
            <a:endParaRPr lang="en-US" dirty="0"/>
          </a:p>
        </p:txBody>
      </p:sp>
      <p:pic>
        <p:nvPicPr>
          <p:cNvPr id="7" name="Picture 6" descr="white-border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1650794" cy="888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06363"/>
            <a:ext cx="8001000" cy="1311275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Need for Assessments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724400"/>
          </a:xfrm>
        </p:spPr>
        <p:txBody>
          <a:bodyPr/>
          <a:lstStyle/>
          <a:p>
            <a:r>
              <a:rPr lang="en-US" dirty="0" smtClean="0"/>
              <a:t>Remember the diverse, statewide network?</a:t>
            </a:r>
          </a:p>
          <a:p>
            <a:pPr lvl="1"/>
            <a:r>
              <a:rPr lang="en-US" dirty="0" smtClean="0"/>
              <a:t>Known areas of deficiency</a:t>
            </a:r>
          </a:p>
          <a:p>
            <a:pPr lvl="1"/>
            <a:r>
              <a:rPr lang="en-US" dirty="0" smtClean="0"/>
              <a:t>Suspected areas of weakness</a:t>
            </a:r>
          </a:p>
          <a:p>
            <a:pPr lvl="1"/>
            <a:r>
              <a:rPr lang="en-US" dirty="0" smtClean="0"/>
              <a:t>Distributed Responsibility</a:t>
            </a:r>
          </a:p>
          <a:p>
            <a:r>
              <a:rPr lang="en-US" dirty="0" smtClean="0"/>
              <a:t>Converging Initiatives</a:t>
            </a:r>
          </a:p>
          <a:p>
            <a:r>
              <a:rPr lang="en-US" dirty="0" smtClean="0"/>
              <a:t>Methods of Intrusion</a:t>
            </a:r>
          </a:p>
        </p:txBody>
      </p:sp>
      <p:pic>
        <p:nvPicPr>
          <p:cNvPr id="5" name="Picture 4" descr="white-border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1650794" cy="888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Question 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5353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/>
              <a:t>Does having a new firewall, still in the box, mean I am compliant with PCI DSS requirement 1? After all, it was purchased with good intent.</a:t>
            </a:r>
            <a:endParaRPr lang="en-US" sz="4000" dirty="0"/>
          </a:p>
        </p:txBody>
      </p:sp>
      <p:pic>
        <p:nvPicPr>
          <p:cNvPr id="5" name="Picture 4" descr="white-border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1650794" cy="888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6363"/>
            <a:ext cx="7620000" cy="1311275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Conducting Assessments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we are not</a:t>
            </a:r>
          </a:p>
          <a:p>
            <a:r>
              <a:rPr lang="en-US" dirty="0" smtClean="0"/>
              <a:t>Informational, not a punitive review</a:t>
            </a:r>
          </a:p>
          <a:p>
            <a:r>
              <a:rPr lang="en-US" dirty="0" smtClean="0"/>
              <a:t>Hit the high points we’ve found glossed over</a:t>
            </a:r>
          </a:p>
          <a:p>
            <a:r>
              <a:rPr lang="en-US" dirty="0" smtClean="0"/>
              <a:t>Response requested within two weeks</a:t>
            </a:r>
          </a:p>
          <a:p>
            <a:r>
              <a:rPr lang="en-US" dirty="0" smtClean="0"/>
              <a:t>Escalate to Corporate Controller if needed</a:t>
            </a:r>
          </a:p>
          <a:p>
            <a:r>
              <a:rPr lang="en-US" dirty="0" smtClean="0"/>
              <a:t>Merchant ID may be suspended 	</a:t>
            </a:r>
            <a:endParaRPr lang="en-US" dirty="0"/>
          </a:p>
        </p:txBody>
      </p:sp>
      <p:pic>
        <p:nvPicPr>
          <p:cNvPr id="5" name="Picture 4" descr="white-border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1650794" cy="888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Compromise Occurs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648200"/>
          </a:xfrm>
        </p:spPr>
        <p:txBody>
          <a:bodyPr/>
          <a:lstStyle/>
          <a:p>
            <a:r>
              <a:rPr lang="en-US" dirty="0" smtClean="0"/>
              <a:t>Audience--Show of hands – who has an incident response team to deal with PCI incidents?</a:t>
            </a:r>
          </a:p>
          <a:p>
            <a:r>
              <a:rPr lang="en-US" dirty="0" smtClean="0"/>
              <a:t>Overview of PSU Process</a:t>
            </a:r>
          </a:p>
          <a:p>
            <a:r>
              <a:rPr lang="en-US" dirty="0" smtClean="0"/>
              <a:t>Required Reporting Process</a:t>
            </a:r>
            <a:endParaRPr lang="en-US" dirty="0"/>
          </a:p>
        </p:txBody>
      </p:sp>
      <p:pic>
        <p:nvPicPr>
          <p:cNvPr id="5" name="Picture 4" descr="white-border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1650794" cy="888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CI Response Flow Chart_Page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CI Response Flow Chart_Page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CI Response Flow Chart_Page_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46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CI Response Flow Chart_Page_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83277"/>
            <a:ext cx="9144000" cy="70702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CI Response Flow Chart_Page_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-1"/>
            <a:ext cx="5410200" cy="7001435"/>
          </a:xfrm>
        </p:spPr>
      </p:pic>
      <p:pic>
        <p:nvPicPr>
          <p:cNvPr id="3" name="Picture 2" descr="white-border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1650794" cy="888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6363"/>
            <a:ext cx="7848600" cy="1311275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Compromise in a Nutshell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Visa, other brands are similar</a:t>
            </a:r>
          </a:p>
          <a:p>
            <a:pPr lvl="1"/>
            <a:r>
              <a:rPr lang="en-US" dirty="0" smtClean="0"/>
              <a:t>3-day report</a:t>
            </a:r>
          </a:p>
          <a:p>
            <a:pPr lvl="1"/>
            <a:r>
              <a:rPr lang="en-US" dirty="0" smtClean="0"/>
              <a:t>10 day report</a:t>
            </a:r>
          </a:p>
          <a:p>
            <a:r>
              <a:rPr lang="en-US" dirty="0" smtClean="0"/>
              <a:t>Card brands fine the acquiring bank</a:t>
            </a:r>
          </a:p>
          <a:p>
            <a:r>
              <a:rPr lang="en-US" dirty="0" smtClean="0"/>
              <a:t>Acquiring bank passes fines to merchant</a:t>
            </a:r>
          </a:p>
          <a:p>
            <a:r>
              <a:rPr lang="en-US" dirty="0" smtClean="0"/>
              <a:t>Levying fines</a:t>
            </a:r>
          </a:p>
          <a:p>
            <a:pPr lvl="1"/>
            <a:r>
              <a:rPr lang="en-US" dirty="0" smtClean="0"/>
              <a:t>One time</a:t>
            </a:r>
          </a:p>
          <a:p>
            <a:pPr lvl="1"/>
            <a:r>
              <a:rPr lang="en-US" dirty="0" smtClean="0"/>
              <a:t>Monthly</a:t>
            </a:r>
            <a:endParaRPr lang="en-US" dirty="0"/>
          </a:p>
        </p:txBody>
      </p:sp>
      <p:pic>
        <p:nvPicPr>
          <p:cNvPr id="4" name="Picture 3" descr="white-border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1650794" cy="888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Objectives for Today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 on Penn State environment</a:t>
            </a:r>
          </a:p>
          <a:p>
            <a:r>
              <a:rPr lang="en-US" dirty="0" smtClean="0"/>
              <a:t>Current threats/vulnerabilities </a:t>
            </a:r>
          </a:p>
          <a:p>
            <a:r>
              <a:rPr lang="en-US" dirty="0" smtClean="0"/>
              <a:t>PCI DSS trends </a:t>
            </a:r>
          </a:p>
          <a:p>
            <a:r>
              <a:rPr lang="en-US" dirty="0" smtClean="0"/>
              <a:t>PCI lifecycle change </a:t>
            </a:r>
          </a:p>
          <a:p>
            <a:r>
              <a:rPr lang="en-US" dirty="0" smtClean="0"/>
              <a:t>Need for assessments </a:t>
            </a:r>
          </a:p>
          <a:p>
            <a:r>
              <a:rPr lang="en-US" dirty="0" smtClean="0"/>
              <a:t>Conducting assessments </a:t>
            </a:r>
          </a:p>
          <a:p>
            <a:r>
              <a:rPr lang="en-US" dirty="0" smtClean="0"/>
              <a:t>Dealing with compromises</a:t>
            </a:r>
          </a:p>
          <a:p>
            <a:r>
              <a:rPr lang="en-US" dirty="0" smtClean="0"/>
              <a:t>Resources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white-border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1650794" cy="888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Resources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7244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PCI Security Standards Council</a:t>
            </a:r>
            <a:br>
              <a:rPr lang="en-US" sz="2600" dirty="0" smtClean="0"/>
            </a:br>
            <a:r>
              <a:rPr lang="en-US" sz="2600" dirty="0" smtClean="0">
                <a:hlinkClick r:id="rId2"/>
              </a:rPr>
              <a:t>www.pcisecuritystandards.org</a:t>
            </a:r>
            <a:r>
              <a:rPr lang="en-US" sz="2600" dirty="0" smtClean="0"/>
              <a:t> </a:t>
            </a:r>
          </a:p>
          <a:p>
            <a:r>
              <a:rPr lang="en-US" sz="2600" dirty="0" smtClean="0"/>
              <a:t>Visa</a:t>
            </a:r>
            <a:br>
              <a:rPr lang="en-US" sz="2600" dirty="0" smtClean="0"/>
            </a:br>
            <a:r>
              <a:rPr lang="en-US" sz="2600" dirty="0" smtClean="0">
                <a:hlinkClick r:id="rId3"/>
              </a:rPr>
              <a:t>usa.visa.com/merchants/</a:t>
            </a:r>
            <a:r>
              <a:rPr lang="en-US" sz="2600" dirty="0" err="1" smtClean="0">
                <a:hlinkClick r:id="rId3"/>
              </a:rPr>
              <a:t>risk_management</a:t>
            </a:r>
            <a:r>
              <a:rPr lang="en-US" sz="2600" dirty="0" smtClean="0">
                <a:hlinkClick r:id="rId3"/>
              </a:rPr>
              <a:t>/</a:t>
            </a:r>
            <a:br>
              <a:rPr lang="en-US" sz="2600" dirty="0" smtClean="0">
                <a:hlinkClick r:id="rId3"/>
              </a:rPr>
            </a:br>
            <a:r>
              <a:rPr lang="en-US" sz="2600" dirty="0" smtClean="0">
                <a:hlinkClick r:id="rId3"/>
              </a:rPr>
              <a:t>cisp.html</a:t>
            </a:r>
            <a:r>
              <a:rPr lang="en-US" sz="2600" dirty="0" smtClean="0"/>
              <a:t> </a:t>
            </a:r>
          </a:p>
          <a:p>
            <a:r>
              <a:rPr lang="en-US" sz="2600" dirty="0" smtClean="0"/>
              <a:t>Privacy Rights Clearing House </a:t>
            </a:r>
          </a:p>
          <a:p>
            <a:pPr lvl="1"/>
            <a:r>
              <a:rPr lang="en-US" sz="2600" dirty="0" smtClean="0">
                <a:hlinkClick r:id="rId4"/>
              </a:rPr>
              <a:t>http://privacyrights.org</a:t>
            </a:r>
            <a:r>
              <a:rPr lang="en-US" sz="2600" dirty="0" smtClean="0"/>
              <a:t> </a:t>
            </a:r>
          </a:p>
          <a:p>
            <a:r>
              <a:rPr lang="en-US" sz="2600" dirty="0" err="1" smtClean="0"/>
              <a:t>DATALOSSdb</a:t>
            </a:r>
            <a:endParaRPr lang="en-US" sz="2600" dirty="0" smtClean="0"/>
          </a:p>
          <a:p>
            <a:pPr lvl="1"/>
            <a:r>
              <a:rPr lang="en-US" sz="2600" dirty="0" smtClean="0">
                <a:hlinkClick r:id="rId5"/>
              </a:rPr>
              <a:t>http://datalossdb.org/</a:t>
            </a:r>
            <a:r>
              <a:rPr lang="en-US" sz="2600" dirty="0" smtClean="0"/>
              <a:t> 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white-border1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152400"/>
            <a:ext cx="1650794" cy="888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DISCUSSION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10600" cy="3535363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Information Privacy and Security </a:t>
            </a:r>
          </a:p>
          <a:p>
            <a:pPr algn="ctr">
              <a:buNone/>
            </a:pPr>
            <a:r>
              <a:rPr lang="en-US" dirty="0" smtClean="0">
                <a:hlinkClick r:id="rId2"/>
              </a:rPr>
              <a:t>www.ipas.psu.edu</a:t>
            </a:r>
            <a:r>
              <a:rPr lang="en-US" dirty="0" smtClean="0"/>
              <a:t> | </a:t>
            </a:r>
            <a:r>
              <a:rPr lang="en-US" dirty="0" smtClean="0">
                <a:hlinkClick r:id="rId3"/>
              </a:rPr>
              <a:t>ipas@psu.edu</a:t>
            </a:r>
            <a:r>
              <a:rPr lang="en-US" dirty="0" smtClean="0"/>
              <a:t> </a:t>
            </a:r>
          </a:p>
          <a:p>
            <a:pPr algn="ctr">
              <a:buNone/>
            </a:pPr>
            <a:r>
              <a:rPr lang="en-US" dirty="0" smtClean="0"/>
              <a:t>814-867-1340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Mike Leach, Project Manager</a:t>
            </a:r>
            <a:endParaRPr lang="en-US" dirty="0"/>
          </a:p>
          <a:p>
            <a:pPr algn="ctr">
              <a:buNone/>
            </a:pPr>
            <a:r>
              <a:rPr lang="en-US" dirty="0" smtClean="0"/>
              <a:t>Jenn Stewart, Technical Coordinator</a:t>
            </a:r>
            <a:endParaRPr lang="en-US" dirty="0"/>
          </a:p>
        </p:txBody>
      </p:sp>
      <p:pic>
        <p:nvPicPr>
          <p:cNvPr id="4" name="Picture 3" descr="white-border1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52400"/>
            <a:ext cx="1650794" cy="888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We Are! Penn State!</a:t>
            </a:r>
            <a:br>
              <a:rPr lang="en-US" dirty="0" smtClean="0">
                <a:latin typeface="+mn-lt"/>
              </a:rPr>
            </a:br>
            <a:endParaRPr lang="en-US" dirty="0">
              <a:latin typeface="+mn-lt"/>
            </a:endParaRPr>
          </a:p>
        </p:txBody>
      </p:sp>
      <p:pic>
        <p:nvPicPr>
          <p:cNvPr id="4" name="Content Placeholder 3" descr="StateWide Campuses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1295400"/>
            <a:ext cx="9144001" cy="5562600"/>
          </a:xfrm>
        </p:spPr>
      </p:pic>
      <p:pic>
        <p:nvPicPr>
          <p:cNvPr id="6" name="Picture 5" descr="white-border1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52400"/>
            <a:ext cx="1650794" cy="888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IB-Router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1"/>
            <a:ext cx="9144000" cy="68580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Collaboration Efforts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Compliance team-IPAS</a:t>
            </a:r>
          </a:p>
          <a:p>
            <a:r>
              <a:rPr lang="en-US" dirty="0" smtClean="0"/>
              <a:t>Senior leadership</a:t>
            </a:r>
          </a:p>
          <a:p>
            <a:r>
              <a:rPr lang="en-US" dirty="0" smtClean="0"/>
              <a:t>Corporate Controller</a:t>
            </a:r>
          </a:p>
          <a:p>
            <a:r>
              <a:rPr lang="en-US" dirty="0" smtClean="0"/>
              <a:t>Designated contacts</a:t>
            </a:r>
          </a:p>
          <a:p>
            <a:r>
              <a:rPr lang="en-US" dirty="0" smtClean="0"/>
              <a:t>Budget executives</a:t>
            </a:r>
          </a:p>
          <a:p>
            <a:r>
              <a:rPr lang="en-US" dirty="0" smtClean="0"/>
              <a:t>Merchants</a:t>
            </a:r>
          </a:p>
          <a:p>
            <a:r>
              <a:rPr lang="en-US" dirty="0" smtClean="0"/>
              <a:t>Incident response team</a:t>
            </a:r>
          </a:p>
          <a:p>
            <a:endParaRPr lang="en-US" dirty="0"/>
          </a:p>
        </p:txBody>
      </p:sp>
      <p:pic>
        <p:nvPicPr>
          <p:cNvPr id="5" name="Picture 4" descr="white-border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1650794" cy="888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06363"/>
            <a:ext cx="8001000" cy="1311275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Threats and Vulnerabilities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82000" cy="4572000"/>
          </a:xfrm>
        </p:spPr>
        <p:txBody>
          <a:bodyPr/>
          <a:lstStyle/>
          <a:p>
            <a:r>
              <a:rPr lang="en-US" dirty="0" smtClean="0"/>
              <a:t>Older terminals </a:t>
            </a:r>
          </a:p>
          <a:p>
            <a:r>
              <a:rPr lang="en-US" dirty="0" smtClean="0"/>
              <a:t>Residual data of older software programs </a:t>
            </a:r>
          </a:p>
          <a:p>
            <a:r>
              <a:rPr lang="en-US" dirty="0" smtClean="0"/>
              <a:t>Physical intrusion</a:t>
            </a:r>
          </a:p>
          <a:p>
            <a:r>
              <a:rPr lang="en-US" dirty="0" smtClean="0"/>
              <a:t>Network intrusion</a:t>
            </a:r>
          </a:p>
          <a:p>
            <a:r>
              <a:rPr lang="en-US" dirty="0" smtClean="0"/>
              <a:t>Grey market sales </a:t>
            </a:r>
          </a:p>
          <a:p>
            <a:endParaRPr lang="en-US" dirty="0"/>
          </a:p>
        </p:txBody>
      </p:sp>
      <p:pic>
        <p:nvPicPr>
          <p:cNvPr id="5" name="Picture 4" descr="white-border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1650794" cy="888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PCI Trends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Introduced in 2005</a:t>
            </a:r>
          </a:p>
          <a:p>
            <a:r>
              <a:rPr lang="en-US" dirty="0" smtClean="0"/>
              <a:t>Merchant Level-Do I have to comply?</a:t>
            </a:r>
          </a:p>
          <a:p>
            <a:r>
              <a:rPr lang="en-US" dirty="0" smtClean="0"/>
              <a:t>New version 1.5 years</a:t>
            </a:r>
          </a:p>
          <a:p>
            <a:pPr lvl="1"/>
            <a:r>
              <a:rPr lang="en-US" dirty="0" smtClean="0"/>
              <a:t>PA DSS </a:t>
            </a:r>
          </a:p>
          <a:p>
            <a:pPr lvl="1"/>
            <a:r>
              <a:rPr lang="en-US" dirty="0" smtClean="0"/>
              <a:t>PCI PED Security Requirements</a:t>
            </a:r>
          </a:p>
          <a:p>
            <a:r>
              <a:rPr lang="en-US" dirty="0" smtClean="0"/>
              <a:t>Self Assessment Questionnaire (SAQ)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 descr="white-border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1650794" cy="888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PCI Lifecycle Change</a:t>
            </a:r>
            <a:endParaRPr lang="en-US" dirty="0">
              <a:latin typeface="+mn-lt"/>
            </a:endParaRPr>
          </a:p>
        </p:txBody>
      </p:sp>
      <p:pic>
        <p:nvPicPr>
          <p:cNvPr id="4" name="Content Placeholder 3" descr="PCI lifecycle-of-chan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31754"/>
            <a:ext cx="9144000" cy="5626246"/>
          </a:xfrm>
        </p:spPr>
      </p:pic>
      <p:pic>
        <p:nvPicPr>
          <p:cNvPr id="6" name="Picture 5" descr="white-border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1650794" cy="888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543800" cy="131127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PSU Processing Environments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Dial-up swipe terminals</a:t>
            </a:r>
          </a:p>
          <a:p>
            <a:r>
              <a:rPr lang="en-US" dirty="0" smtClean="0"/>
              <a:t>Network based terminals </a:t>
            </a:r>
          </a:p>
          <a:p>
            <a:r>
              <a:rPr lang="en-US" dirty="0" smtClean="0"/>
              <a:t>Third party providers</a:t>
            </a:r>
          </a:p>
          <a:p>
            <a:r>
              <a:rPr lang="en-US" dirty="0" smtClean="0"/>
              <a:t>Internal applications</a:t>
            </a:r>
          </a:p>
          <a:p>
            <a:r>
              <a:rPr lang="en-US" dirty="0" smtClean="0"/>
              <a:t>Wireless devices -802.11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white-border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1650794" cy="888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-commerce design template">
  <a:themeElements>
    <a:clrScheme name="E-commerce design template 12">
      <a:dk1>
        <a:srgbClr val="000000"/>
      </a:dk1>
      <a:lt1>
        <a:srgbClr val="FFFFCC"/>
      </a:lt1>
      <a:dk2>
        <a:srgbClr val="000000"/>
      </a:dk2>
      <a:lt2>
        <a:srgbClr val="FEE094"/>
      </a:lt2>
      <a:accent1>
        <a:srgbClr val="CC6600"/>
      </a:accent1>
      <a:accent2>
        <a:srgbClr val="AC6824"/>
      </a:accent2>
      <a:accent3>
        <a:srgbClr val="AAAAAA"/>
      </a:accent3>
      <a:accent4>
        <a:srgbClr val="DADAAE"/>
      </a:accent4>
      <a:accent5>
        <a:srgbClr val="E2B8AA"/>
      </a:accent5>
      <a:accent6>
        <a:srgbClr val="9B5E20"/>
      </a:accent6>
      <a:hlink>
        <a:srgbClr val="FFC653"/>
      </a:hlink>
      <a:folHlink>
        <a:srgbClr val="F0E500"/>
      </a:folHlink>
    </a:clrScheme>
    <a:fontScheme name="E-commerce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-commerce design template 1">
        <a:dk1>
          <a:srgbClr val="CC9900"/>
        </a:dk1>
        <a:lt1>
          <a:srgbClr val="FFFFFF"/>
        </a:lt1>
        <a:dk2>
          <a:srgbClr val="FF99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AE82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commerce design template 2">
        <a:dk1>
          <a:srgbClr val="5C1F00"/>
        </a:dk1>
        <a:lt1>
          <a:srgbClr val="FFFFCC"/>
        </a:lt1>
        <a:dk2>
          <a:srgbClr val="800000"/>
        </a:dk2>
        <a:lt2>
          <a:srgbClr val="FEE4A4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AE"/>
        </a:accent4>
        <a:accent5>
          <a:srgbClr val="E2ADAA"/>
        </a:accent5>
        <a:accent6>
          <a:srgbClr val="AC6D56"/>
        </a:accent6>
        <a:hlink>
          <a:srgbClr val="FFCC00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commerce design template 3">
        <a:dk1>
          <a:srgbClr val="777777"/>
        </a:dk1>
        <a:lt1>
          <a:srgbClr val="FFFFCC"/>
        </a:lt1>
        <a:dk2>
          <a:srgbClr val="8E6E3A"/>
        </a:dk2>
        <a:lt2>
          <a:srgbClr val="FFDA97"/>
        </a:lt2>
        <a:accent1>
          <a:srgbClr val="FF6600"/>
        </a:accent1>
        <a:accent2>
          <a:srgbClr val="FF9900"/>
        </a:accent2>
        <a:accent3>
          <a:srgbClr val="C6BAAE"/>
        </a:accent3>
        <a:accent4>
          <a:srgbClr val="DADAAE"/>
        </a:accent4>
        <a:accent5>
          <a:srgbClr val="FFB8AA"/>
        </a:accent5>
        <a:accent6>
          <a:srgbClr val="E78A00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commerce design template 4">
        <a:dk1>
          <a:srgbClr val="FF9900"/>
        </a:dk1>
        <a:lt1>
          <a:srgbClr val="FFCC66"/>
        </a:lt1>
        <a:dk2>
          <a:srgbClr val="FFCC66"/>
        </a:dk2>
        <a:lt2>
          <a:srgbClr val="3E3E5C"/>
        </a:lt2>
        <a:accent1>
          <a:srgbClr val="754101"/>
        </a:accent1>
        <a:accent2>
          <a:srgbClr val="FF6600"/>
        </a:accent2>
        <a:accent3>
          <a:srgbClr val="FFE2B8"/>
        </a:accent3>
        <a:accent4>
          <a:srgbClr val="DA8200"/>
        </a:accent4>
        <a:accent5>
          <a:srgbClr val="BDB0AA"/>
        </a:accent5>
        <a:accent6>
          <a:srgbClr val="E75C00"/>
        </a:accent6>
        <a:hlink>
          <a:srgbClr val="FFE091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commerce design template 5">
        <a:dk1>
          <a:srgbClr val="2D2015"/>
        </a:dk1>
        <a:lt1>
          <a:srgbClr val="FFF6D3"/>
        </a:lt1>
        <a:dk2>
          <a:srgbClr val="523E26"/>
        </a:dk2>
        <a:lt2>
          <a:srgbClr val="DFC08D"/>
        </a:lt2>
        <a:accent1>
          <a:srgbClr val="EA8312"/>
        </a:accent1>
        <a:accent2>
          <a:srgbClr val="8F5F2F"/>
        </a:accent2>
        <a:accent3>
          <a:srgbClr val="B3AFAC"/>
        </a:accent3>
        <a:accent4>
          <a:srgbClr val="DAD2B4"/>
        </a:accent4>
        <a:accent5>
          <a:srgbClr val="F3C1AA"/>
        </a:accent5>
        <a:accent6>
          <a:srgbClr val="81552A"/>
        </a:accent6>
        <a:hlink>
          <a:srgbClr val="FFD45B"/>
        </a:hlink>
        <a:folHlink>
          <a:srgbClr val="49381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commerce design template 6">
        <a:dk1>
          <a:srgbClr val="FFFFCC"/>
        </a:dk1>
        <a:lt1>
          <a:srgbClr val="FFFFFF"/>
        </a:lt1>
        <a:dk2>
          <a:srgbClr val="FFDD99"/>
        </a:dk2>
        <a:lt2>
          <a:srgbClr val="333333"/>
        </a:lt2>
        <a:accent1>
          <a:srgbClr val="F2AD00"/>
        </a:accent1>
        <a:accent2>
          <a:srgbClr val="CC3300"/>
        </a:accent2>
        <a:accent3>
          <a:srgbClr val="FFFFFF"/>
        </a:accent3>
        <a:accent4>
          <a:srgbClr val="DADAAE"/>
        </a:accent4>
        <a:accent5>
          <a:srgbClr val="F7D3AA"/>
        </a:accent5>
        <a:accent6>
          <a:srgbClr val="B92D00"/>
        </a:accent6>
        <a:hlink>
          <a:srgbClr val="993300"/>
        </a:hlink>
        <a:folHlink>
          <a:srgbClr val="FFF2B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commerce design template 7">
        <a:dk1>
          <a:srgbClr val="FF9900"/>
        </a:dk1>
        <a:lt1>
          <a:srgbClr val="FFFFFF"/>
        </a:lt1>
        <a:dk2>
          <a:srgbClr val="F8B65E"/>
        </a:dk2>
        <a:lt2>
          <a:srgbClr val="000000"/>
        </a:lt2>
        <a:accent1>
          <a:srgbClr val="993300"/>
        </a:accent1>
        <a:accent2>
          <a:srgbClr val="FFCC00"/>
        </a:accent2>
        <a:accent3>
          <a:srgbClr val="FFFFFF"/>
        </a:accent3>
        <a:accent4>
          <a:srgbClr val="DA8200"/>
        </a:accent4>
        <a:accent5>
          <a:srgbClr val="CAADAA"/>
        </a:accent5>
        <a:accent6>
          <a:srgbClr val="E7B900"/>
        </a:accent6>
        <a:hlink>
          <a:srgbClr val="ED6F37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commerce design template 8">
        <a:dk1>
          <a:srgbClr val="969696"/>
        </a:dk1>
        <a:lt1>
          <a:srgbClr val="FFFFA1"/>
        </a:lt1>
        <a:dk2>
          <a:srgbClr val="F6F7DD"/>
        </a:dk2>
        <a:lt2>
          <a:srgbClr val="FFD357"/>
        </a:lt2>
        <a:accent1>
          <a:srgbClr val="EEB000"/>
        </a:accent1>
        <a:accent2>
          <a:srgbClr val="996600"/>
        </a:accent2>
        <a:accent3>
          <a:srgbClr val="FAFAEB"/>
        </a:accent3>
        <a:accent4>
          <a:srgbClr val="DADA89"/>
        </a:accent4>
        <a:accent5>
          <a:srgbClr val="F5D4AA"/>
        </a:accent5>
        <a:accent6>
          <a:srgbClr val="8A5C00"/>
        </a:accent6>
        <a:hlink>
          <a:srgbClr val="FF6600"/>
        </a:hlink>
        <a:folHlink>
          <a:srgbClr val="8543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commerce design template 9">
        <a:dk1>
          <a:srgbClr val="000000"/>
        </a:dk1>
        <a:lt1>
          <a:srgbClr val="FFFFCC"/>
        </a:lt1>
        <a:dk2>
          <a:srgbClr val="FFB633"/>
        </a:dk2>
        <a:lt2>
          <a:srgbClr val="FFE999"/>
        </a:lt2>
        <a:accent1>
          <a:srgbClr val="EDB859"/>
        </a:accent1>
        <a:accent2>
          <a:srgbClr val="B65106"/>
        </a:accent2>
        <a:accent3>
          <a:srgbClr val="FFD7AD"/>
        </a:accent3>
        <a:accent4>
          <a:srgbClr val="DADAAE"/>
        </a:accent4>
        <a:accent5>
          <a:srgbClr val="F4D8B5"/>
        </a:accent5>
        <a:accent6>
          <a:srgbClr val="A54905"/>
        </a:accent6>
        <a:hlink>
          <a:srgbClr val="D255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commerce design template 10">
        <a:dk1>
          <a:srgbClr val="FF9900"/>
        </a:dk1>
        <a:lt1>
          <a:srgbClr val="FFFF99"/>
        </a:lt1>
        <a:dk2>
          <a:srgbClr val="EAAA64"/>
        </a:dk2>
        <a:lt2>
          <a:srgbClr val="301800"/>
        </a:lt2>
        <a:accent1>
          <a:srgbClr val="993300"/>
        </a:accent1>
        <a:accent2>
          <a:srgbClr val="CC5700"/>
        </a:accent2>
        <a:accent3>
          <a:srgbClr val="FFFFCA"/>
        </a:accent3>
        <a:accent4>
          <a:srgbClr val="DA8200"/>
        </a:accent4>
        <a:accent5>
          <a:srgbClr val="CAADAA"/>
        </a:accent5>
        <a:accent6>
          <a:srgbClr val="B94E00"/>
        </a:accent6>
        <a:hlink>
          <a:srgbClr val="FFDB75"/>
        </a:hlink>
        <a:folHlink>
          <a:srgbClr val="FFF8B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commerce design template 11">
        <a:dk1>
          <a:srgbClr val="CC9900"/>
        </a:dk1>
        <a:lt1>
          <a:srgbClr val="FFFFD9"/>
        </a:lt1>
        <a:dk2>
          <a:srgbClr val="FFCC66"/>
        </a:dk2>
        <a:lt2>
          <a:srgbClr val="777777"/>
        </a:lt2>
        <a:accent1>
          <a:srgbClr val="FDEFBB"/>
        </a:accent1>
        <a:accent2>
          <a:srgbClr val="FFCC00"/>
        </a:accent2>
        <a:accent3>
          <a:srgbClr val="FFFFE9"/>
        </a:accent3>
        <a:accent4>
          <a:srgbClr val="AE8200"/>
        </a:accent4>
        <a:accent5>
          <a:srgbClr val="FEF6DA"/>
        </a:accent5>
        <a:accent6>
          <a:srgbClr val="E7B900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commerce design template 12">
        <a:dk1>
          <a:srgbClr val="000000"/>
        </a:dk1>
        <a:lt1>
          <a:srgbClr val="FFFFCC"/>
        </a:lt1>
        <a:dk2>
          <a:srgbClr val="000000"/>
        </a:dk2>
        <a:lt2>
          <a:srgbClr val="FEE094"/>
        </a:lt2>
        <a:accent1>
          <a:srgbClr val="CC6600"/>
        </a:accent1>
        <a:accent2>
          <a:srgbClr val="AC6824"/>
        </a:accent2>
        <a:accent3>
          <a:srgbClr val="AAAAAA"/>
        </a:accent3>
        <a:accent4>
          <a:srgbClr val="DADAAE"/>
        </a:accent4>
        <a:accent5>
          <a:srgbClr val="E2B8AA"/>
        </a:accent5>
        <a:accent6>
          <a:srgbClr val="9B5E20"/>
        </a:accent6>
        <a:hlink>
          <a:srgbClr val="FFC653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E-commerce design template</Template>
  <TotalTime>69</TotalTime>
  <Words>300</Words>
  <Application>Microsoft PowerPoint</Application>
  <PresentationFormat>On-screen Show (4:3)</PresentationFormat>
  <Paragraphs>96</Paragraphs>
  <Slides>21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E-commerce design template</vt:lpstr>
      <vt:lpstr>PCI DSS Compliance Assessments (a proactive approach @ Penn State)  Jenn Stewart, Project Technical Coordinator Michael Leach, Project Manager</vt:lpstr>
      <vt:lpstr>Objectives for Today</vt:lpstr>
      <vt:lpstr> We Are! Penn State! </vt:lpstr>
      <vt:lpstr>Slide 4</vt:lpstr>
      <vt:lpstr>Collaboration Efforts</vt:lpstr>
      <vt:lpstr>Threats and Vulnerabilities</vt:lpstr>
      <vt:lpstr>PCI Trends</vt:lpstr>
      <vt:lpstr>PCI Lifecycle Change</vt:lpstr>
      <vt:lpstr>PSU Processing Environments</vt:lpstr>
      <vt:lpstr>Need for Assessments</vt:lpstr>
      <vt:lpstr>Question </vt:lpstr>
      <vt:lpstr>Conducting Assessments</vt:lpstr>
      <vt:lpstr>Compromise Occurs</vt:lpstr>
      <vt:lpstr>Slide 14</vt:lpstr>
      <vt:lpstr>Slide 15</vt:lpstr>
      <vt:lpstr>Slide 16</vt:lpstr>
      <vt:lpstr>Slide 17</vt:lpstr>
      <vt:lpstr>Slide 18</vt:lpstr>
      <vt:lpstr>Compromise in a Nutshell</vt:lpstr>
      <vt:lpstr>Resources</vt:lpstr>
      <vt:lpstr>DISCUSSION</vt:lpstr>
    </vt:vector>
  </TitlesOfParts>
  <Company>Penn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PSU</dc:creator>
  <cp:lastModifiedBy>jas72</cp:lastModifiedBy>
  <cp:revision>12</cp:revision>
  <cp:lastPrinted>1601-01-01T00:00:00Z</cp:lastPrinted>
  <dcterms:created xsi:type="dcterms:W3CDTF">2008-07-08T19:50:17Z</dcterms:created>
  <dcterms:modified xsi:type="dcterms:W3CDTF">2009-04-22T12:04:02Z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TC010721361033</vt:lpwstr>
  </property>
</Properties>
</file>