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5" r:id="rId2"/>
  </p:sldMasterIdLst>
  <p:notesMasterIdLst>
    <p:notesMasterId r:id="rId29"/>
  </p:notesMasterIdLst>
  <p:handoutMasterIdLst>
    <p:handoutMasterId r:id="rId30"/>
  </p:handoutMasterIdLst>
  <p:sldIdLst>
    <p:sldId id="257" r:id="rId3"/>
    <p:sldId id="388" r:id="rId4"/>
    <p:sldId id="389" r:id="rId5"/>
    <p:sldId id="390" r:id="rId6"/>
    <p:sldId id="391" r:id="rId7"/>
    <p:sldId id="412" r:id="rId8"/>
    <p:sldId id="393" r:id="rId9"/>
    <p:sldId id="409" r:id="rId10"/>
    <p:sldId id="418" r:id="rId11"/>
    <p:sldId id="416" r:id="rId12"/>
    <p:sldId id="415" r:id="rId13"/>
    <p:sldId id="419" r:id="rId14"/>
    <p:sldId id="394" r:id="rId15"/>
    <p:sldId id="413" r:id="rId16"/>
    <p:sldId id="395" r:id="rId17"/>
    <p:sldId id="396" r:id="rId18"/>
    <p:sldId id="397" r:id="rId19"/>
    <p:sldId id="398" r:id="rId20"/>
    <p:sldId id="399" r:id="rId21"/>
    <p:sldId id="402" r:id="rId22"/>
    <p:sldId id="411" r:id="rId23"/>
    <p:sldId id="404" r:id="rId24"/>
    <p:sldId id="405" r:id="rId25"/>
    <p:sldId id="406" r:id="rId26"/>
    <p:sldId id="407" r:id="rId27"/>
    <p:sldId id="372" r:id="rId28"/>
  </p:sldIdLst>
  <p:sldSz cx="9144000" cy="6858000" type="screen4x3"/>
  <p:notesSz cx="7010400" cy="9296400"/>
  <p:defaultTextStyle>
    <a:defPPr>
      <a:defRPr lang="en-US"/>
    </a:defPPr>
    <a:lvl1pPr algn="l" rtl="0" fontAlgn="base">
      <a:spcBef>
        <a:spcPct val="0"/>
      </a:spcBef>
      <a:spcAft>
        <a:spcPct val="0"/>
      </a:spcAft>
      <a:defRPr sz="4400" kern="1200">
        <a:solidFill>
          <a:schemeClr val="tx1"/>
        </a:solidFill>
        <a:latin typeface="Arial" pitchFamily="34" charset="0"/>
        <a:ea typeface="+mn-ea"/>
        <a:cs typeface="+mn-cs"/>
      </a:defRPr>
    </a:lvl1pPr>
    <a:lvl2pPr marL="457200" algn="l" rtl="0" fontAlgn="base">
      <a:spcBef>
        <a:spcPct val="0"/>
      </a:spcBef>
      <a:spcAft>
        <a:spcPct val="0"/>
      </a:spcAft>
      <a:defRPr sz="4400" kern="1200">
        <a:solidFill>
          <a:schemeClr val="tx1"/>
        </a:solidFill>
        <a:latin typeface="Arial" pitchFamily="34" charset="0"/>
        <a:ea typeface="+mn-ea"/>
        <a:cs typeface="+mn-cs"/>
      </a:defRPr>
    </a:lvl2pPr>
    <a:lvl3pPr marL="914400" algn="l" rtl="0" fontAlgn="base">
      <a:spcBef>
        <a:spcPct val="0"/>
      </a:spcBef>
      <a:spcAft>
        <a:spcPct val="0"/>
      </a:spcAft>
      <a:defRPr sz="4400" kern="1200">
        <a:solidFill>
          <a:schemeClr val="tx1"/>
        </a:solidFill>
        <a:latin typeface="Arial" pitchFamily="34" charset="0"/>
        <a:ea typeface="+mn-ea"/>
        <a:cs typeface="+mn-cs"/>
      </a:defRPr>
    </a:lvl3pPr>
    <a:lvl4pPr marL="1371600" algn="l" rtl="0" fontAlgn="base">
      <a:spcBef>
        <a:spcPct val="0"/>
      </a:spcBef>
      <a:spcAft>
        <a:spcPct val="0"/>
      </a:spcAft>
      <a:defRPr sz="4400" kern="1200">
        <a:solidFill>
          <a:schemeClr val="tx1"/>
        </a:solidFill>
        <a:latin typeface="Arial" pitchFamily="34" charset="0"/>
        <a:ea typeface="+mn-ea"/>
        <a:cs typeface="+mn-cs"/>
      </a:defRPr>
    </a:lvl4pPr>
    <a:lvl5pPr marL="1828800" algn="l" rtl="0" fontAlgn="base">
      <a:spcBef>
        <a:spcPct val="0"/>
      </a:spcBef>
      <a:spcAft>
        <a:spcPct val="0"/>
      </a:spcAft>
      <a:defRPr sz="4400" kern="1200">
        <a:solidFill>
          <a:schemeClr val="tx1"/>
        </a:solidFill>
        <a:latin typeface="Arial" pitchFamily="34" charset="0"/>
        <a:ea typeface="+mn-ea"/>
        <a:cs typeface="+mn-cs"/>
      </a:defRPr>
    </a:lvl5pPr>
    <a:lvl6pPr marL="2286000" algn="l" defTabSz="914400" rtl="0" eaLnBrk="1" latinLnBrk="0" hangingPunct="1">
      <a:defRPr sz="4400" kern="1200">
        <a:solidFill>
          <a:schemeClr val="tx1"/>
        </a:solidFill>
        <a:latin typeface="Arial" pitchFamily="34" charset="0"/>
        <a:ea typeface="+mn-ea"/>
        <a:cs typeface="+mn-cs"/>
      </a:defRPr>
    </a:lvl6pPr>
    <a:lvl7pPr marL="2743200" algn="l" defTabSz="914400" rtl="0" eaLnBrk="1" latinLnBrk="0" hangingPunct="1">
      <a:defRPr sz="4400" kern="1200">
        <a:solidFill>
          <a:schemeClr val="tx1"/>
        </a:solidFill>
        <a:latin typeface="Arial" pitchFamily="34" charset="0"/>
        <a:ea typeface="+mn-ea"/>
        <a:cs typeface="+mn-cs"/>
      </a:defRPr>
    </a:lvl7pPr>
    <a:lvl8pPr marL="3200400" algn="l" defTabSz="914400" rtl="0" eaLnBrk="1" latinLnBrk="0" hangingPunct="1">
      <a:defRPr sz="4400" kern="1200">
        <a:solidFill>
          <a:schemeClr val="tx1"/>
        </a:solidFill>
        <a:latin typeface="Arial" pitchFamily="34" charset="0"/>
        <a:ea typeface="+mn-ea"/>
        <a:cs typeface="+mn-cs"/>
      </a:defRPr>
    </a:lvl8pPr>
    <a:lvl9pPr marL="3657600" algn="l" defTabSz="914400" rtl="0" eaLnBrk="1" latinLnBrk="0" hangingPunct="1">
      <a:defRPr sz="4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5956" autoAdjust="0"/>
    <p:restoredTop sz="61633" autoAdjust="0"/>
  </p:normalViewPr>
  <p:slideViewPr>
    <p:cSldViewPr>
      <p:cViewPr varScale="1">
        <p:scale>
          <a:sx n="43" d="100"/>
          <a:sy n="43" d="100"/>
        </p:scale>
        <p:origin x="-113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666372A-DB7A-42E5-B588-F67D42CD7A5B}" type="datetimeFigureOut">
              <a:rPr lang="en-US" smtClean="0"/>
              <a:pPr/>
              <a:t>4/21/2009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35FDB78-CFBD-4775-AA91-08711DB30C8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5120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5120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4215236B-BB40-4E86-97E7-CC9AEB7A6A6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EC6AA42C-AAA6-4B8E-8DBB-FB5050F3D982}" type="slidenum">
              <a:rPr lang="en-US" smtClean="0">
                <a:latin typeface="Arial" pitchFamily="34" charset="0"/>
              </a:rPr>
              <a:pPr/>
              <a:t>1</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latin typeface="Arial" pitchFamily="34" charset="0"/>
              </a:rPr>
              <a:t>We do have a handout that accompanies this presentation, we will be handing it out at the end after you have listened to us yammer for a bit….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3252" name="Slide Number Placeholder 3"/>
          <p:cNvSpPr>
            <a:spLocks noGrp="1"/>
          </p:cNvSpPr>
          <p:nvPr>
            <p:ph type="sldNum" sz="quarter" idx="5"/>
          </p:nvPr>
        </p:nvSpPr>
        <p:spPr>
          <a:noFill/>
        </p:spPr>
        <p:txBody>
          <a:bodyPr/>
          <a:lstStyle/>
          <a:p>
            <a:fld id="{B2D84F76-13A0-4FBD-B7EC-319720606F55}" type="slidenum">
              <a:rPr lang="en-US" smtClean="0">
                <a:latin typeface="Arial" pitchFamily="34" charset="0"/>
              </a:rPr>
              <a:pPr/>
              <a:t>11</a:t>
            </a:fld>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Federated Bridge (Shibboleth)</a:t>
            </a:r>
            <a:endParaRPr lang="en-US" b="1" dirty="0" smtClean="0"/>
          </a:p>
          <a:p>
            <a:pPr lvl="1"/>
            <a:r>
              <a:rPr lang="en-US" dirty="0" smtClean="0"/>
              <a:t>Organizations can allow people to authenticate through a remote directory</a:t>
            </a:r>
          </a:p>
          <a:p>
            <a:pPr lvl="1"/>
            <a:r>
              <a:rPr lang="en-US" dirty="0" smtClean="0"/>
              <a:t>Organizations may then allow visiting personnel access to specific local resources based on the persons account at another institution.</a:t>
            </a:r>
          </a:p>
          <a:p>
            <a:endParaRPr lang="en-US" dirty="0"/>
          </a:p>
        </p:txBody>
      </p:sp>
      <p:sp>
        <p:nvSpPr>
          <p:cNvPr id="4" name="Slide Number Placeholder 3"/>
          <p:cNvSpPr>
            <a:spLocks noGrp="1"/>
          </p:cNvSpPr>
          <p:nvPr>
            <p:ph type="sldNum" sz="quarter" idx="10"/>
          </p:nvPr>
        </p:nvSpPr>
        <p:spPr/>
        <p:txBody>
          <a:bodyPr/>
          <a:lstStyle/>
          <a:p>
            <a:pPr>
              <a:defRPr/>
            </a:pPr>
            <a:fld id="{4215236B-BB40-4E86-97E7-CC9AEB7A6A6C}"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smtClean="0">
                <a:latin typeface="Arial" pitchFamily="34" charset="0"/>
              </a:rPr>
              <a:t>What are we going to do for the next half hour?</a:t>
            </a:r>
          </a:p>
        </p:txBody>
      </p:sp>
      <p:sp>
        <p:nvSpPr>
          <p:cNvPr id="54276" name="Slide Number Placeholder 3"/>
          <p:cNvSpPr>
            <a:spLocks noGrp="1"/>
          </p:cNvSpPr>
          <p:nvPr>
            <p:ph type="sldNum" sz="quarter" idx="5"/>
          </p:nvPr>
        </p:nvSpPr>
        <p:spPr>
          <a:noFill/>
        </p:spPr>
        <p:txBody>
          <a:bodyPr/>
          <a:lstStyle/>
          <a:p>
            <a:fld id="{5128A897-7C5A-474B-8C03-B856A001A7A2}" type="slidenum">
              <a:rPr lang="en-US" smtClean="0">
                <a:latin typeface="Arial" pitchFamily="34" charset="0"/>
              </a:rPr>
              <a:pPr/>
              <a:t>13</a:t>
            </a:fld>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215236B-BB40-4E86-97E7-CC9AEB7A6A6C}"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latin typeface="Arial" pitchFamily="34" charset="0"/>
            </a:endParaRPr>
          </a:p>
        </p:txBody>
      </p:sp>
      <p:sp>
        <p:nvSpPr>
          <p:cNvPr id="56324" name="Slide Number Placeholder 3"/>
          <p:cNvSpPr>
            <a:spLocks noGrp="1"/>
          </p:cNvSpPr>
          <p:nvPr>
            <p:ph type="sldNum" sz="quarter" idx="5"/>
          </p:nvPr>
        </p:nvSpPr>
        <p:spPr>
          <a:noFill/>
        </p:spPr>
        <p:txBody>
          <a:bodyPr/>
          <a:lstStyle/>
          <a:p>
            <a:fld id="{90A3467E-4775-4DA4-AB26-66B39FE1F378}" type="slidenum">
              <a:rPr lang="en-US" smtClean="0">
                <a:latin typeface="Arial" pitchFamily="34" charset="0"/>
              </a:rPr>
              <a:pPr/>
              <a:t>15</a:t>
            </a:fld>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smtClean="0">
                <a:latin typeface="Arial" pitchFamily="34" charset="0"/>
              </a:rPr>
              <a:t>This presentation will focus on passwords, but all attributes may be handled in a similar fashion.</a:t>
            </a:r>
          </a:p>
        </p:txBody>
      </p:sp>
      <p:sp>
        <p:nvSpPr>
          <p:cNvPr id="57348" name="Slide Number Placeholder 3"/>
          <p:cNvSpPr>
            <a:spLocks noGrp="1"/>
          </p:cNvSpPr>
          <p:nvPr>
            <p:ph type="sldNum" sz="quarter" idx="5"/>
          </p:nvPr>
        </p:nvSpPr>
        <p:spPr>
          <a:noFill/>
        </p:spPr>
        <p:txBody>
          <a:bodyPr/>
          <a:lstStyle/>
          <a:p>
            <a:fld id="{95DAD5A1-681A-4BEB-98DC-58D3E7CBB537}" type="slidenum">
              <a:rPr lang="en-US" smtClean="0">
                <a:latin typeface="Arial" pitchFamily="34" charset="0"/>
              </a:rPr>
              <a:pPr/>
              <a:t>16</a:t>
            </a:fld>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smtClean="0">
                <a:latin typeface="Arial" pitchFamily="34" charset="0"/>
              </a:rPr>
              <a:t>Story of the new job at Montgomery Wards when Kevin was just  out of school and newly married, 1</a:t>
            </a:r>
            <a:r>
              <a:rPr lang="en-US" baseline="30000" smtClean="0">
                <a:latin typeface="Arial" pitchFamily="34" charset="0"/>
              </a:rPr>
              <a:t>st</a:t>
            </a:r>
            <a:r>
              <a:rPr lang="en-US" smtClean="0">
                <a:latin typeface="Arial" pitchFamily="34" charset="0"/>
              </a:rPr>
              <a:t> paycheck didn’t show.  The insider threat.</a:t>
            </a:r>
          </a:p>
        </p:txBody>
      </p:sp>
      <p:sp>
        <p:nvSpPr>
          <p:cNvPr id="58372" name="Slide Number Placeholder 3"/>
          <p:cNvSpPr>
            <a:spLocks noGrp="1"/>
          </p:cNvSpPr>
          <p:nvPr>
            <p:ph type="sldNum" sz="quarter" idx="5"/>
          </p:nvPr>
        </p:nvSpPr>
        <p:spPr>
          <a:noFill/>
        </p:spPr>
        <p:txBody>
          <a:bodyPr/>
          <a:lstStyle/>
          <a:p>
            <a:fld id="{8F8C1D95-656C-4C40-8CAD-48828B708F1F}" type="slidenum">
              <a:rPr lang="en-US" smtClean="0">
                <a:latin typeface="Arial" pitchFamily="34" charset="0"/>
              </a:rPr>
              <a:pPr/>
              <a:t>17</a:t>
            </a:fld>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dirty="0" smtClean="0">
                <a:latin typeface="Arial" pitchFamily="34" charset="0"/>
              </a:rPr>
              <a:t>“What is your favorite beer?”</a:t>
            </a:r>
          </a:p>
          <a:p>
            <a:r>
              <a:rPr lang="en-US" dirty="0" smtClean="0">
                <a:latin typeface="Arial" pitchFamily="34" charset="0"/>
              </a:rPr>
              <a:t>“What do you like </a:t>
            </a:r>
            <a:r>
              <a:rPr lang="en-US" dirty="0" smtClean="0">
                <a:latin typeface="Arial" pitchFamily="34" charset="0"/>
              </a:rPr>
              <a:t>on </a:t>
            </a:r>
            <a:r>
              <a:rPr lang="en-US" dirty="0" smtClean="0">
                <a:latin typeface="Arial" pitchFamily="34" charset="0"/>
              </a:rPr>
              <a:t>your pizza?”</a:t>
            </a:r>
          </a:p>
          <a:p>
            <a:endParaRPr lang="en-US" dirty="0" smtClean="0">
              <a:latin typeface="Arial" pitchFamily="34" charset="0"/>
            </a:endParaRPr>
          </a:p>
        </p:txBody>
      </p:sp>
      <p:sp>
        <p:nvSpPr>
          <p:cNvPr id="59396" name="Slide Number Placeholder 3"/>
          <p:cNvSpPr>
            <a:spLocks noGrp="1"/>
          </p:cNvSpPr>
          <p:nvPr>
            <p:ph type="sldNum" sz="quarter" idx="5"/>
          </p:nvPr>
        </p:nvSpPr>
        <p:spPr>
          <a:noFill/>
        </p:spPr>
        <p:txBody>
          <a:bodyPr/>
          <a:lstStyle/>
          <a:p>
            <a:fld id="{799CA84B-6249-404C-BB94-559FDF10C0DC}" type="slidenum">
              <a:rPr lang="en-US" smtClean="0">
                <a:latin typeface="Arial" pitchFamily="34" charset="0"/>
              </a:rPr>
              <a:pPr/>
              <a:t>18</a:t>
            </a:fld>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latin typeface="Arial" pitchFamily="34" charset="0"/>
            </a:endParaRPr>
          </a:p>
        </p:txBody>
      </p:sp>
      <p:sp>
        <p:nvSpPr>
          <p:cNvPr id="60420" name="Slide Number Placeholder 3"/>
          <p:cNvSpPr>
            <a:spLocks noGrp="1"/>
          </p:cNvSpPr>
          <p:nvPr>
            <p:ph type="sldNum" sz="quarter" idx="5"/>
          </p:nvPr>
        </p:nvSpPr>
        <p:spPr>
          <a:noFill/>
        </p:spPr>
        <p:txBody>
          <a:bodyPr/>
          <a:lstStyle/>
          <a:p>
            <a:fld id="{0D07AD05-A46C-4680-84F8-8A8353C27282}" type="slidenum">
              <a:rPr lang="en-US" smtClean="0">
                <a:latin typeface="Arial" pitchFamily="34" charset="0"/>
              </a:rPr>
              <a:pPr/>
              <a:t>19</a:t>
            </a:fld>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latin typeface="Arial" pitchFamily="34" charset="0"/>
            </a:endParaRPr>
          </a:p>
        </p:txBody>
      </p:sp>
      <p:sp>
        <p:nvSpPr>
          <p:cNvPr id="61444" name="Slide Number Placeholder 3"/>
          <p:cNvSpPr>
            <a:spLocks noGrp="1"/>
          </p:cNvSpPr>
          <p:nvPr>
            <p:ph type="sldNum" sz="quarter" idx="5"/>
          </p:nvPr>
        </p:nvSpPr>
        <p:spPr>
          <a:noFill/>
        </p:spPr>
        <p:txBody>
          <a:bodyPr/>
          <a:lstStyle/>
          <a:p>
            <a:fld id="{027189A1-BB78-4BAE-B073-848F44ABE847}" type="slidenum">
              <a:rPr lang="en-US" smtClean="0">
                <a:latin typeface="Arial" pitchFamily="34" charset="0"/>
              </a:rPr>
              <a:pPr/>
              <a:t>20</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US" smtClean="0">
                <a:latin typeface="Arial" pitchFamily="34" charset="0"/>
              </a:rPr>
              <a:t>Identities everywhere! </a:t>
            </a:r>
          </a:p>
        </p:txBody>
      </p:sp>
      <p:sp>
        <p:nvSpPr>
          <p:cNvPr id="46084" name="Slide Number Placeholder 3"/>
          <p:cNvSpPr>
            <a:spLocks noGrp="1"/>
          </p:cNvSpPr>
          <p:nvPr>
            <p:ph type="sldNum" sz="quarter" idx="5"/>
          </p:nvPr>
        </p:nvSpPr>
        <p:spPr>
          <a:noFill/>
        </p:spPr>
        <p:txBody>
          <a:bodyPr/>
          <a:lstStyle/>
          <a:p>
            <a:fld id="{B189A458-ED5D-4DAA-A1A5-0EB7CB40956D}" type="slidenum">
              <a:rPr lang="en-US" smtClean="0">
                <a:latin typeface="Arial" pitchFamily="34" charset="0"/>
              </a:rPr>
              <a:pPr/>
              <a:t>2</a:t>
            </a:fld>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CIO</a:t>
            </a:r>
            <a:r>
              <a:rPr lang="en-US" baseline="0" dirty="0" smtClean="0"/>
              <a:t> Commitment</a:t>
            </a:r>
          </a:p>
          <a:p>
            <a:pPr>
              <a:buFont typeface="Arial" pitchFamily="34" charset="0"/>
              <a:buChar char="•"/>
            </a:pPr>
            <a:r>
              <a:rPr lang="en-US" baseline="0" dirty="0" smtClean="0"/>
              <a:t> Assign the right project manager – must push and be political the same time - build cooperation among diverse groups</a:t>
            </a:r>
          </a:p>
          <a:p>
            <a:pPr>
              <a:buFont typeface="Arial" pitchFamily="34" charset="0"/>
              <a:buChar char="•"/>
            </a:pPr>
            <a:r>
              <a:rPr lang="en-US" baseline="0" dirty="0" smtClean="0"/>
              <a:t> Communications will be the most important thing you do.  Have the right person on the team to help develop and coordinate </a:t>
            </a:r>
          </a:p>
          <a:p>
            <a:pPr>
              <a:buFont typeface="Arial" pitchFamily="34" charset="0"/>
              <a:buChar char="•"/>
            </a:pPr>
            <a:r>
              <a:rPr lang="en-US" baseline="0" dirty="0" smtClean="0"/>
              <a:t> AD guru</a:t>
            </a:r>
          </a:p>
          <a:p>
            <a:pPr>
              <a:buFont typeface="Arial" pitchFamily="34" charset="0"/>
              <a:buChar char="•"/>
            </a:pPr>
            <a:r>
              <a:rPr lang="en-US" baseline="0" dirty="0" smtClean="0"/>
              <a:t> Systems guru</a:t>
            </a:r>
          </a:p>
          <a:p>
            <a:pPr>
              <a:buFont typeface="Arial" pitchFamily="34" charset="0"/>
              <a:buChar char="•"/>
            </a:pPr>
            <a:r>
              <a:rPr lang="en-US" baseline="0" dirty="0" smtClean="0"/>
              <a:t> Network  guru</a:t>
            </a:r>
          </a:p>
          <a:p>
            <a:pPr>
              <a:buFont typeface="Arial" pitchFamily="34" charset="0"/>
              <a:buChar char="•"/>
            </a:pPr>
            <a:r>
              <a:rPr lang="en-US" baseline="0" dirty="0" smtClean="0"/>
              <a:t> Support from strategic system owners</a:t>
            </a:r>
          </a:p>
          <a:p>
            <a:endParaRPr lang="en-US" baseline="0" dirty="0" smtClean="0"/>
          </a:p>
        </p:txBody>
      </p:sp>
      <p:sp>
        <p:nvSpPr>
          <p:cNvPr id="4" name="Slide Number Placeholder 3"/>
          <p:cNvSpPr>
            <a:spLocks noGrp="1"/>
          </p:cNvSpPr>
          <p:nvPr>
            <p:ph type="sldNum" sz="quarter" idx="10"/>
          </p:nvPr>
        </p:nvSpPr>
        <p:spPr/>
        <p:txBody>
          <a:bodyPr/>
          <a:lstStyle/>
          <a:p>
            <a:pPr>
              <a:defRPr/>
            </a:pPr>
            <a:fld id="{0F4F1449-B54C-4E8F-ABB9-58804FF61137}"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lang="en-US" dirty="0" smtClean="0">
                <a:latin typeface="Arial" pitchFamily="34" charset="0"/>
              </a:rPr>
              <a:t>There are many very good solutions out there.  The direction you go should be based on what is best for your particular situation.  </a:t>
            </a:r>
          </a:p>
          <a:p>
            <a:r>
              <a:rPr lang="en-US" dirty="0" smtClean="0">
                <a:latin typeface="Arial" pitchFamily="34" charset="0"/>
              </a:rPr>
              <a:t>Don’t keep flipping coins for 6 months…</a:t>
            </a:r>
          </a:p>
        </p:txBody>
      </p:sp>
      <p:sp>
        <p:nvSpPr>
          <p:cNvPr id="63492" name="Slide Number Placeholder 3"/>
          <p:cNvSpPr>
            <a:spLocks noGrp="1"/>
          </p:cNvSpPr>
          <p:nvPr>
            <p:ph type="sldNum" sz="quarter" idx="5"/>
          </p:nvPr>
        </p:nvSpPr>
        <p:spPr>
          <a:noFill/>
        </p:spPr>
        <p:txBody>
          <a:bodyPr/>
          <a:lstStyle/>
          <a:p>
            <a:fld id="{77C4B446-28A2-4AD5-82B6-A947F9CC7801}" type="slidenum">
              <a:rPr lang="en-US" smtClean="0">
                <a:latin typeface="Arial" pitchFamily="34" charset="0"/>
              </a:rPr>
              <a:pPr/>
              <a:t>22</a:t>
            </a:fld>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latin typeface="Arial" pitchFamily="34" charset="0"/>
            </a:endParaRPr>
          </a:p>
        </p:txBody>
      </p:sp>
      <p:sp>
        <p:nvSpPr>
          <p:cNvPr id="64516" name="Slide Number Placeholder 3"/>
          <p:cNvSpPr>
            <a:spLocks noGrp="1"/>
          </p:cNvSpPr>
          <p:nvPr>
            <p:ph type="sldNum" sz="quarter" idx="5"/>
          </p:nvPr>
        </p:nvSpPr>
        <p:spPr>
          <a:noFill/>
        </p:spPr>
        <p:txBody>
          <a:bodyPr/>
          <a:lstStyle/>
          <a:p>
            <a:fld id="{DF3ABCE0-B795-46C2-8CFB-2F0B49B22629}" type="slidenum">
              <a:rPr lang="en-US" smtClean="0">
                <a:latin typeface="Arial" pitchFamily="34" charset="0"/>
              </a:rPr>
              <a:pPr/>
              <a:t>23</a:t>
            </a:fld>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dirty="0" smtClean="0">
                <a:latin typeface="Arial" pitchFamily="34" charset="0"/>
              </a:rPr>
              <a:t>Use good change management</a:t>
            </a:r>
          </a:p>
          <a:p>
            <a:r>
              <a:rPr lang="en-US" dirty="0" smtClean="0">
                <a:latin typeface="Arial" pitchFamily="34" charset="0"/>
              </a:rPr>
              <a:t>Communicate the change  </a:t>
            </a:r>
          </a:p>
          <a:p>
            <a:pPr lvl="1"/>
            <a:r>
              <a:rPr lang="en-US" dirty="0" smtClean="0">
                <a:latin typeface="Arial" pitchFamily="34" charset="0"/>
              </a:rPr>
              <a:t>When you think you have done enough, find ways to double what you did…</a:t>
            </a:r>
          </a:p>
          <a:p>
            <a:r>
              <a:rPr lang="en-US" dirty="0" smtClean="0">
                <a:latin typeface="Arial" pitchFamily="34" charset="0"/>
              </a:rPr>
              <a:t>Train support staff</a:t>
            </a:r>
          </a:p>
          <a:p>
            <a:r>
              <a:rPr lang="en-US" dirty="0" smtClean="0">
                <a:latin typeface="Arial" pitchFamily="34" charset="0"/>
              </a:rPr>
              <a:t>Be prepared for push back</a:t>
            </a:r>
          </a:p>
          <a:p>
            <a:pPr lvl="1"/>
            <a:r>
              <a:rPr lang="en-US" dirty="0" smtClean="0">
                <a:latin typeface="Arial" pitchFamily="34" charset="0"/>
              </a:rPr>
              <a:t>Have a response ready</a:t>
            </a:r>
          </a:p>
          <a:p>
            <a:pPr lvl="1"/>
            <a:r>
              <a:rPr lang="en-US" dirty="0" smtClean="0">
                <a:latin typeface="Arial" pitchFamily="34" charset="0"/>
              </a:rPr>
              <a:t>Be consistent throughout management</a:t>
            </a:r>
          </a:p>
          <a:p>
            <a:r>
              <a:rPr lang="en-US" dirty="0" smtClean="0">
                <a:latin typeface="Arial" pitchFamily="34" charset="0"/>
              </a:rPr>
              <a:t>Conclusion</a:t>
            </a:r>
          </a:p>
          <a:p>
            <a:r>
              <a:rPr lang="en-US" dirty="0" smtClean="0">
                <a:latin typeface="Arial" pitchFamily="34" charset="0"/>
              </a:rPr>
              <a:t>Change</a:t>
            </a:r>
            <a:r>
              <a:rPr lang="en-US" baseline="0" dirty="0" smtClean="0">
                <a:latin typeface="Arial" pitchFamily="34" charset="0"/>
              </a:rPr>
              <a:t> of any type can impact members of your community</a:t>
            </a:r>
          </a:p>
          <a:p>
            <a:r>
              <a:rPr lang="en-US" baseline="0" dirty="0" smtClean="0">
                <a:latin typeface="Arial" pitchFamily="34" charset="0"/>
              </a:rPr>
              <a:t>Charles Darwin – not the strongest of the species nor the most intelligent – the one most responsive to change</a:t>
            </a:r>
          </a:p>
          <a:p>
            <a:r>
              <a:rPr lang="en-US" baseline="0" dirty="0" smtClean="0">
                <a:latin typeface="Arial" pitchFamily="34" charset="0"/>
              </a:rPr>
              <a:t>JFK – there are risks and costs to a program of action , but they are less then the long-range risks and costs of comfortable inaction.</a:t>
            </a:r>
          </a:p>
          <a:p>
            <a:r>
              <a:rPr lang="en-US" baseline="0" dirty="0" smtClean="0">
                <a:latin typeface="Arial" pitchFamily="34" charset="0"/>
              </a:rPr>
              <a:t>IDM is one of the items that move folks from their comfort zones and are often challenged as over-kill – nothing farther from reality.  We are world in cyber crisis – data at an almost laughable (if it wasn’t so serious) rate. In order to move forward we need to change the way we are doing things.  Change requires action, not inaction.</a:t>
            </a:r>
            <a:endParaRPr lang="en-US" dirty="0" smtClean="0">
              <a:latin typeface="Arial" pitchFamily="34" charset="0"/>
            </a:endParaRPr>
          </a:p>
        </p:txBody>
      </p:sp>
      <p:sp>
        <p:nvSpPr>
          <p:cNvPr id="65540" name="Slide Number Placeholder 3"/>
          <p:cNvSpPr>
            <a:spLocks noGrp="1"/>
          </p:cNvSpPr>
          <p:nvPr>
            <p:ph type="sldNum" sz="quarter" idx="5"/>
          </p:nvPr>
        </p:nvSpPr>
        <p:spPr>
          <a:noFill/>
        </p:spPr>
        <p:txBody>
          <a:bodyPr/>
          <a:lstStyle/>
          <a:p>
            <a:fld id="{C94E5D5E-759E-4A05-A232-304DC1CB570E}" type="slidenum">
              <a:rPr lang="en-US" smtClean="0">
                <a:latin typeface="Arial" pitchFamily="34" charset="0"/>
              </a:rPr>
              <a:pPr/>
              <a:t>24</a:t>
            </a:fld>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dirty="0" smtClean="0">
                <a:latin typeface="Arial" pitchFamily="34" charset="0"/>
              </a:rPr>
              <a:t>Our journey has just begun, we’ll let you know how it turns out…</a:t>
            </a:r>
          </a:p>
        </p:txBody>
      </p:sp>
      <p:sp>
        <p:nvSpPr>
          <p:cNvPr id="66564" name="Slide Number Placeholder 3"/>
          <p:cNvSpPr>
            <a:spLocks noGrp="1"/>
          </p:cNvSpPr>
          <p:nvPr>
            <p:ph type="sldNum" sz="quarter" idx="5"/>
          </p:nvPr>
        </p:nvSpPr>
        <p:spPr>
          <a:noFill/>
        </p:spPr>
        <p:txBody>
          <a:bodyPr/>
          <a:lstStyle/>
          <a:p>
            <a:fld id="{95F83CAB-CA89-433E-A396-B44C3716D07E}" type="slidenum">
              <a:rPr lang="en-US" smtClean="0">
                <a:latin typeface="Arial" pitchFamily="34" charset="0"/>
              </a:rPr>
              <a:pPr/>
              <a:t>25</a:t>
            </a:fld>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latin typeface="Arial" pitchFamily="34" charset="0"/>
            </a:endParaRPr>
          </a:p>
        </p:txBody>
      </p:sp>
      <p:sp>
        <p:nvSpPr>
          <p:cNvPr id="67588" name="Slide Number Placeholder 3"/>
          <p:cNvSpPr>
            <a:spLocks noGrp="1"/>
          </p:cNvSpPr>
          <p:nvPr>
            <p:ph type="sldNum" sz="quarter" idx="5"/>
          </p:nvPr>
        </p:nvSpPr>
        <p:spPr>
          <a:noFill/>
        </p:spPr>
        <p:txBody>
          <a:bodyPr/>
          <a:lstStyle/>
          <a:p>
            <a:fld id="{7A5284F8-1200-4E7B-8B7F-D5FBB4FE636F}" type="slidenum">
              <a:rPr lang="en-US" smtClean="0">
                <a:latin typeface="Arial" pitchFamily="34" charset="0"/>
              </a:rPr>
              <a:pPr/>
              <a:t>26</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dirty="0" smtClean="0">
                <a:latin typeface="Arial" pitchFamily="34" charset="0"/>
              </a:rPr>
              <a:t>Herding</a:t>
            </a:r>
            <a:r>
              <a:rPr lang="en-US" baseline="0" dirty="0" smtClean="0">
                <a:latin typeface="Arial" pitchFamily="34" charset="0"/>
              </a:rPr>
              <a:t> cats</a:t>
            </a:r>
            <a:endParaRPr lang="en-US" dirty="0" smtClean="0">
              <a:latin typeface="Arial" pitchFamily="34" charset="0"/>
            </a:endParaRPr>
          </a:p>
        </p:txBody>
      </p:sp>
      <p:sp>
        <p:nvSpPr>
          <p:cNvPr id="47108" name="Slide Number Placeholder 3"/>
          <p:cNvSpPr>
            <a:spLocks noGrp="1"/>
          </p:cNvSpPr>
          <p:nvPr>
            <p:ph type="sldNum" sz="quarter" idx="5"/>
          </p:nvPr>
        </p:nvSpPr>
        <p:spPr>
          <a:noFill/>
        </p:spPr>
        <p:txBody>
          <a:bodyPr/>
          <a:lstStyle/>
          <a:p>
            <a:fld id="{983EE2EF-1780-4D08-BC35-0C6174DFBFC5}" type="slidenum">
              <a:rPr lang="en-US" smtClean="0">
                <a:latin typeface="Arial" pitchFamily="34" charset="0"/>
              </a:rPr>
              <a:pPr/>
              <a:t>3</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dirty="0" smtClean="0">
                <a:latin typeface="Arial" pitchFamily="34" charset="0"/>
              </a:rPr>
              <a:t>Order</a:t>
            </a:r>
          </a:p>
        </p:txBody>
      </p:sp>
      <p:sp>
        <p:nvSpPr>
          <p:cNvPr id="48132" name="Slide Number Placeholder 3"/>
          <p:cNvSpPr>
            <a:spLocks noGrp="1"/>
          </p:cNvSpPr>
          <p:nvPr>
            <p:ph type="sldNum" sz="quarter" idx="5"/>
          </p:nvPr>
        </p:nvSpPr>
        <p:spPr>
          <a:noFill/>
        </p:spPr>
        <p:txBody>
          <a:bodyPr/>
          <a:lstStyle/>
          <a:p>
            <a:fld id="{ECDE45C8-7594-43FE-8203-4CB601B91A18}" type="slidenum">
              <a:rPr lang="en-US" smtClean="0">
                <a:latin typeface="Arial" pitchFamily="34" charset="0"/>
              </a:rPr>
              <a:pPr/>
              <a:t>4</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dirty="0" smtClean="0">
                <a:latin typeface="Arial" pitchFamily="34" charset="0"/>
              </a:rPr>
              <a:t>Story:  When Kevin first became an adjunct professor at UC</a:t>
            </a:r>
          </a:p>
          <a:p>
            <a:endParaRPr lang="en-US" dirty="0" smtClean="0">
              <a:latin typeface="Arial" pitchFamily="34" charset="0"/>
            </a:endParaRPr>
          </a:p>
          <a:p>
            <a:r>
              <a:rPr lang="en-US" dirty="0" smtClean="0">
                <a:latin typeface="Arial" pitchFamily="34" charset="0"/>
              </a:rPr>
              <a:t>Quick overview of</a:t>
            </a:r>
            <a:r>
              <a:rPr lang="en-US" baseline="0" dirty="0" smtClean="0">
                <a:latin typeface="Arial" pitchFamily="34" charset="0"/>
              </a:rPr>
              <a:t> IDM system at a high level.  </a:t>
            </a:r>
          </a:p>
          <a:p>
            <a:r>
              <a:rPr lang="en-US" baseline="0" dirty="0" smtClean="0">
                <a:latin typeface="Arial" pitchFamily="34" charset="0"/>
              </a:rPr>
              <a:t>Identities include attributes about the identity.</a:t>
            </a:r>
            <a:endParaRPr lang="en-US" dirty="0" smtClean="0">
              <a:latin typeface="Arial" pitchFamily="34" charset="0"/>
            </a:endParaRPr>
          </a:p>
        </p:txBody>
      </p:sp>
      <p:sp>
        <p:nvSpPr>
          <p:cNvPr id="49156" name="Slide Number Placeholder 3"/>
          <p:cNvSpPr>
            <a:spLocks noGrp="1"/>
          </p:cNvSpPr>
          <p:nvPr>
            <p:ph type="sldNum" sz="quarter" idx="5"/>
          </p:nvPr>
        </p:nvSpPr>
        <p:spPr>
          <a:noFill/>
        </p:spPr>
        <p:txBody>
          <a:bodyPr/>
          <a:lstStyle/>
          <a:p>
            <a:fld id="{613BBFEC-A581-4F98-8835-EDB2CD982811}" type="slidenum">
              <a:rPr lang="en-US" smtClean="0">
                <a:latin typeface="Arial" pitchFamily="34" charset="0"/>
              </a:rPr>
              <a:pPr/>
              <a:t>5</a:t>
            </a:fld>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latin typeface="Arial" pitchFamily="34" charset="0"/>
              </a:rPr>
              <a:t>Quinn rattles off the IT processing of the UC infrastructure in a professorial and geeky way, with lots of technical terms,</a:t>
            </a:r>
            <a:r>
              <a:rPr lang="en-US" baseline="0" dirty="0" smtClean="0">
                <a:latin typeface="Arial" pitchFamily="34" charset="0"/>
              </a:rPr>
              <a:t> ending</a:t>
            </a:r>
            <a:r>
              <a:rPr lang="en-US" dirty="0" smtClean="0">
                <a:latin typeface="Arial" pitchFamily="34" charset="0"/>
              </a:rPr>
              <a:t> with, “OK, Everyone got that?”</a:t>
            </a:r>
          </a:p>
          <a:p>
            <a:endParaRPr lang="en-US" dirty="0" smtClean="0"/>
          </a:p>
          <a:p>
            <a:r>
              <a:rPr lang="en-US" dirty="0" smtClean="0"/>
              <a:t>IDM</a:t>
            </a:r>
            <a:r>
              <a:rPr lang="en-US" baseline="0" dirty="0" smtClean="0"/>
              <a:t> at UC begins the way that most systems do, when a person is hired, an HR rep keys their details into our Enterprise Resource Management system, SAP.  SAP is configured to call an Identity Generation Service (IGS) to generate a unique UCID which will be the persons primary account key for the duration of their tenure at the institution.  The IGS updates our identity vault.  The ID Vault is our central, authoritative source for all identity information to all connected systems in the IDM ring. This feeds our Central Login Service, which uses the Services Oriented Architecture Protocol to exposed selected directory information.  Web pages through UC are set up to handshake with the central system via WSDL and SOAP.  At the same time, connectors from the ID Vault to our Active Directory are busy keeping information on both systems in synch.  This feeds the Exchange server, Blackberry Enterprise Server and our Juniper VPN implementation. The connectors are an event-driven, near-real-time solution designed to keep appropriate attribute information in synch across all connected systems.  There are also connectors to other distributed systems like our library and resident halls.  The cool thing about all this is that, if you change your contact information or password in the ID Vault, it gets pushed out to all the other systems pretty much instantly.  OK, Everyone got that?</a:t>
            </a:r>
            <a:endParaRPr lang="en-US" dirty="0"/>
          </a:p>
        </p:txBody>
      </p:sp>
      <p:sp>
        <p:nvSpPr>
          <p:cNvPr id="4" name="Slide Number Placeholder 3"/>
          <p:cNvSpPr>
            <a:spLocks noGrp="1"/>
          </p:cNvSpPr>
          <p:nvPr>
            <p:ph type="sldNum" sz="quarter" idx="10"/>
          </p:nvPr>
        </p:nvSpPr>
        <p:spPr/>
        <p:txBody>
          <a:bodyPr/>
          <a:lstStyle/>
          <a:p>
            <a:pPr>
              <a:defRPr/>
            </a:pPr>
            <a:fld id="{4215236B-BB40-4E86-97E7-CC9AEB7A6A6C}"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latin typeface="Arial" pitchFamily="34" charset="0"/>
              </a:rPr>
              <a:t>“We don’t need to worry about the IT perspective.  Let IT services worry about that.  Functionally, here is how it works.”</a:t>
            </a:r>
          </a:p>
          <a:p>
            <a:endParaRPr lang="en-US" dirty="0" smtClean="0">
              <a:latin typeface="Arial" pitchFamily="34" charset="0"/>
            </a:endParaRPr>
          </a:p>
        </p:txBody>
      </p:sp>
      <p:sp>
        <p:nvSpPr>
          <p:cNvPr id="51204" name="Slide Number Placeholder 3"/>
          <p:cNvSpPr>
            <a:spLocks noGrp="1"/>
          </p:cNvSpPr>
          <p:nvPr>
            <p:ph type="sldNum" sz="quarter" idx="5"/>
          </p:nvPr>
        </p:nvSpPr>
        <p:spPr>
          <a:noFill/>
        </p:spPr>
        <p:txBody>
          <a:bodyPr/>
          <a:lstStyle/>
          <a:p>
            <a:fld id="{387EC5DF-A5DA-4EEE-A1C2-CF176CAF0C29}" type="slidenum">
              <a:rPr lang="en-US" smtClean="0">
                <a:latin typeface="Arial" pitchFamily="34" charset="0"/>
              </a:rPr>
              <a:pPr/>
              <a:t>7</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latin typeface="Arial" pitchFamily="34" charset="0"/>
            </a:endParaRPr>
          </a:p>
        </p:txBody>
      </p:sp>
      <p:sp>
        <p:nvSpPr>
          <p:cNvPr id="52228" name="Slide Number Placeholder 3"/>
          <p:cNvSpPr>
            <a:spLocks noGrp="1"/>
          </p:cNvSpPr>
          <p:nvPr>
            <p:ph type="sldNum" sz="quarter" idx="5"/>
          </p:nvPr>
        </p:nvSpPr>
        <p:spPr>
          <a:noFill/>
        </p:spPr>
        <p:txBody>
          <a:bodyPr/>
          <a:lstStyle/>
          <a:p>
            <a:fld id="{1569C34F-9E2E-4D40-8063-EEBF266B3222}" type="slidenum">
              <a:rPr lang="en-US" smtClean="0">
                <a:latin typeface="Arial" pitchFamily="34" charset="0"/>
              </a:rPr>
              <a:pPr/>
              <a:t>8</a:t>
            </a:fld>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3252" name="Slide Number Placeholder 3"/>
          <p:cNvSpPr>
            <a:spLocks noGrp="1"/>
          </p:cNvSpPr>
          <p:nvPr>
            <p:ph type="sldNum" sz="quarter" idx="5"/>
          </p:nvPr>
        </p:nvSpPr>
        <p:spPr>
          <a:noFill/>
        </p:spPr>
        <p:txBody>
          <a:bodyPr/>
          <a:lstStyle/>
          <a:p>
            <a:fld id="{B2D84F76-13A0-4FBD-B7EC-319720606F55}" type="slidenum">
              <a:rPr lang="en-US" smtClean="0">
                <a:latin typeface="Arial" pitchFamily="34" charset="0"/>
              </a:rPr>
              <a:pPr/>
              <a:t>10</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E0EE84-5AFB-4769-901D-A0995A507B0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C9A999-22B7-432B-9E6F-DAD0EB17BB4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D6EB06-DA45-48D9-A857-E6EE2408D2E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A1A4138-53DF-4BAF-9CB7-094D5E314B8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914400"/>
            <a:ext cx="6858000" cy="609600"/>
          </a:xfrm>
        </p:spPr>
        <p:txBody>
          <a:bodyPr/>
          <a:lstStyle>
            <a:lvl1pPr>
              <a:defRPr b="0"/>
            </a:lvl1pPr>
          </a:lstStyle>
          <a:p>
            <a:r>
              <a:rPr lang="en-US" dirty="0" smtClean="0"/>
              <a:t>Click to edit Master title style</a:t>
            </a:r>
            <a:endParaRPr lang="en-US" dirty="0"/>
          </a:p>
        </p:txBody>
      </p:sp>
      <p:sp>
        <p:nvSpPr>
          <p:cNvPr id="3" name="Content Placeholder 2"/>
          <p:cNvSpPr>
            <a:spLocks noGrp="1"/>
          </p:cNvSpPr>
          <p:nvPr>
            <p:ph idx="1"/>
          </p:nvPr>
        </p:nvSpPr>
        <p:spPr>
          <a:xfrm>
            <a:off x="1066800" y="1676400"/>
            <a:ext cx="7772400" cy="4953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988D6C0-59BE-47C1-9352-1F7DE0DD80E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9812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20089AC-C264-4272-95CD-DD872AC109B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8006A9E8-06D2-4567-A87B-B31786D1B92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65A5D91B-8679-4089-97F0-F963AC632EB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9422D1C5-F4A9-42EA-A4ED-CF6787B145F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3A1A724-9C6C-4E16-8354-CC2A1423CFE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5E85FF-176A-4248-88EF-9DF84326B67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1883C68-598A-41BE-A300-65B3F241ABE1}"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E5CAD35-EBE4-4A62-9DFE-B74C9DDDC560}"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914400"/>
            <a:ext cx="19050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914400"/>
            <a:ext cx="55626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D234E8F-BD6C-4C97-82D5-9E86A237E31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6426CE-B8F0-4D44-A637-93FC6826213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DF27C8-B5DE-4D9A-A6C7-CD448B25F55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D618C53-3F35-45D7-996B-0727C430282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23B0A39-9F86-4C24-BD41-84344CE3A63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4F9F458-7E09-45D5-9083-0877E42FF2D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3596EC-D947-424C-9041-33231BCBB07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C77772-CD8C-4AEC-9177-E0F9CC13816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3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3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ED99F1F-83C0-460B-A31A-6CEFF1A54EF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3239-UCit-power-point"/>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3075" name="Rectangle 3"/>
          <p:cNvSpPr>
            <a:spLocks noGrp="1" noChangeArrowheads="1"/>
          </p:cNvSpPr>
          <p:nvPr>
            <p:ph type="title"/>
          </p:nvPr>
        </p:nvSpPr>
        <p:spPr bwMode="auto">
          <a:xfrm>
            <a:off x="1828800" y="914400"/>
            <a:ext cx="6858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auto">
          <a:xfrm>
            <a:off x="1066800" y="1981200"/>
            <a:ext cx="7620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133"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charset="0"/>
                <a:ea typeface="+mn-ea"/>
              </a:defRPr>
            </a:lvl1pPr>
          </a:lstStyle>
          <a:p>
            <a:pPr>
              <a:defRPr/>
            </a:pPr>
            <a:endParaRPr lang="en-US"/>
          </a:p>
        </p:txBody>
      </p:sp>
      <p:sp>
        <p:nvSpPr>
          <p:cNvPr id="4813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defRPr>
            </a:lvl1pPr>
          </a:lstStyle>
          <a:p>
            <a:pPr>
              <a:defRPr/>
            </a:pPr>
            <a:endParaRPr lang="en-US"/>
          </a:p>
        </p:txBody>
      </p:sp>
      <p:sp>
        <p:nvSpPr>
          <p:cNvPr id="48135"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mn-ea"/>
              </a:defRPr>
            </a:lvl1pPr>
          </a:lstStyle>
          <a:p>
            <a:pPr>
              <a:defRPr/>
            </a:pPr>
            <a:fld id="{EEACF671-CC24-466F-BEDB-D12EA6B2EDF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9" r:id="rId1"/>
    <p:sldLayoutId id="214748376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eaLnBrk="0" fontAlgn="base" hangingPunct="0">
        <a:spcBef>
          <a:spcPct val="0"/>
        </a:spcBef>
        <a:spcAft>
          <a:spcPct val="0"/>
        </a:spcAft>
        <a:defRPr sz="3600" b="1">
          <a:solidFill>
            <a:schemeClr val="tx2"/>
          </a:solidFill>
          <a:latin typeface="+mj-lt"/>
          <a:ea typeface="+mj-ea"/>
          <a:cs typeface="ＭＳ Ｐゴシック"/>
        </a:defRPr>
      </a:lvl1pPr>
      <a:lvl2pPr algn="ctr" rtl="0" eaLnBrk="0" fontAlgn="base" hangingPunct="0">
        <a:spcBef>
          <a:spcPct val="0"/>
        </a:spcBef>
        <a:spcAft>
          <a:spcPct val="0"/>
        </a:spcAft>
        <a:defRPr sz="3600" b="1">
          <a:solidFill>
            <a:schemeClr val="tx2"/>
          </a:solidFill>
          <a:latin typeface="Arial" charset="0"/>
          <a:ea typeface="ＭＳ Ｐゴシック" pitchFamily="80" charset="-128"/>
          <a:cs typeface="ＭＳ Ｐゴシック"/>
        </a:defRPr>
      </a:lvl2pPr>
      <a:lvl3pPr algn="ctr" rtl="0" eaLnBrk="0" fontAlgn="base" hangingPunct="0">
        <a:spcBef>
          <a:spcPct val="0"/>
        </a:spcBef>
        <a:spcAft>
          <a:spcPct val="0"/>
        </a:spcAft>
        <a:defRPr sz="3600" b="1">
          <a:solidFill>
            <a:schemeClr val="tx2"/>
          </a:solidFill>
          <a:latin typeface="Arial" charset="0"/>
          <a:ea typeface="ＭＳ Ｐゴシック" pitchFamily="80" charset="-128"/>
          <a:cs typeface="ＭＳ Ｐゴシック"/>
        </a:defRPr>
      </a:lvl3pPr>
      <a:lvl4pPr algn="ctr" rtl="0" eaLnBrk="0" fontAlgn="base" hangingPunct="0">
        <a:spcBef>
          <a:spcPct val="0"/>
        </a:spcBef>
        <a:spcAft>
          <a:spcPct val="0"/>
        </a:spcAft>
        <a:defRPr sz="3600" b="1">
          <a:solidFill>
            <a:schemeClr val="tx2"/>
          </a:solidFill>
          <a:latin typeface="Arial" charset="0"/>
          <a:ea typeface="ＭＳ Ｐゴシック" pitchFamily="80" charset="-128"/>
          <a:cs typeface="ＭＳ Ｐゴシック"/>
        </a:defRPr>
      </a:lvl4pPr>
      <a:lvl5pPr algn="ctr" rtl="0" eaLnBrk="0" fontAlgn="base" hangingPunct="0">
        <a:spcBef>
          <a:spcPct val="0"/>
        </a:spcBef>
        <a:spcAft>
          <a:spcPct val="0"/>
        </a:spcAft>
        <a:defRPr sz="3600" b="1">
          <a:solidFill>
            <a:schemeClr val="tx2"/>
          </a:solidFill>
          <a:latin typeface="Arial" charset="0"/>
          <a:ea typeface="ＭＳ Ｐゴシック" pitchFamily="80" charset="-128"/>
          <a:cs typeface="ＭＳ Ｐゴシック"/>
        </a:defRPr>
      </a:lvl5pPr>
      <a:lvl6pPr marL="457200" algn="ctr" rtl="0" fontAlgn="base">
        <a:spcBef>
          <a:spcPct val="0"/>
        </a:spcBef>
        <a:spcAft>
          <a:spcPct val="0"/>
        </a:spcAft>
        <a:defRPr sz="3600" b="1">
          <a:solidFill>
            <a:schemeClr val="tx2"/>
          </a:solidFill>
          <a:latin typeface="Arial" charset="0"/>
          <a:ea typeface="ＭＳ Ｐゴシック" pitchFamily="80" charset="-128"/>
        </a:defRPr>
      </a:lvl6pPr>
      <a:lvl7pPr marL="914400" algn="ctr" rtl="0" fontAlgn="base">
        <a:spcBef>
          <a:spcPct val="0"/>
        </a:spcBef>
        <a:spcAft>
          <a:spcPct val="0"/>
        </a:spcAft>
        <a:defRPr sz="3600" b="1">
          <a:solidFill>
            <a:schemeClr val="tx2"/>
          </a:solidFill>
          <a:latin typeface="Arial" charset="0"/>
          <a:ea typeface="ＭＳ Ｐゴシック" pitchFamily="80" charset="-128"/>
        </a:defRPr>
      </a:lvl7pPr>
      <a:lvl8pPr marL="1371600" algn="ctr" rtl="0" fontAlgn="base">
        <a:spcBef>
          <a:spcPct val="0"/>
        </a:spcBef>
        <a:spcAft>
          <a:spcPct val="0"/>
        </a:spcAft>
        <a:defRPr sz="3600" b="1">
          <a:solidFill>
            <a:schemeClr val="tx2"/>
          </a:solidFill>
          <a:latin typeface="Arial" charset="0"/>
          <a:ea typeface="ＭＳ Ｐゴシック" pitchFamily="80" charset="-128"/>
        </a:defRPr>
      </a:lvl8pPr>
      <a:lvl9pPr marL="1828800" algn="ctr" rtl="0" fontAlgn="base">
        <a:spcBef>
          <a:spcPct val="0"/>
        </a:spcBef>
        <a:spcAft>
          <a:spcPct val="0"/>
        </a:spcAft>
        <a:defRPr sz="3600" b="1">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8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hyperlink" Target="http://www.kickoffzone.com/articles/Images/NotreDame_Logo3.jpg" TargetMode="External"/><Relationship Id="rId13" Type="http://schemas.openxmlformats.org/officeDocument/2006/relationships/image" Target="../media/image25.gif"/><Relationship Id="rId3" Type="http://schemas.openxmlformats.org/officeDocument/2006/relationships/image" Target="../media/image16.jpeg"/><Relationship Id="rId7" Type="http://schemas.openxmlformats.org/officeDocument/2006/relationships/image" Target="../media/image20.gif"/><Relationship Id="rId12" Type="http://schemas.openxmlformats.org/officeDocument/2006/relationships/image" Target="../media/image24.gif"/><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9.jpeg"/><Relationship Id="rId11" Type="http://schemas.openxmlformats.org/officeDocument/2006/relationships/image" Target="../media/image23.jpeg"/><Relationship Id="rId5" Type="http://schemas.openxmlformats.org/officeDocument/2006/relationships/image" Target="../media/image18.gif"/><Relationship Id="rId10" Type="http://schemas.openxmlformats.org/officeDocument/2006/relationships/image" Target="../media/image22.gif"/><Relationship Id="rId4" Type="http://schemas.openxmlformats.org/officeDocument/2006/relationships/image" Target="../media/image17.png"/><Relationship Id="rId9" Type="http://schemas.openxmlformats.org/officeDocument/2006/relationships/image" Target="../media/image21.jpeg"/><Relationship Id="rId14" Type="http://schemas.openxmlformats.org/officeDocument/2006/relationships/image" Target="../media/image26.jpeg"/></Relationships>
</file>

<file path=ppt/slides/_rels/slide11.xml.rels><?xml version="1.0" encoding="UTF-8" standalone="yes"?>
<Relationships xmlns="http://schemas.openxmlformats.org/package/2006/relationships"><Relationship Id="rId8" Type="http://schemas.openxmlformats.org/officeDocument/2006/relationships/image" Target="../media/image20.gif"/><Relationship Id="rId13" Type="http://schemas.openxmlformats.org/officeDocument/2006/relationships/image" Target="../media/image24.gif"/><Relationship Id="rId3" Type="http://schemas.openxmlformats.org/officeDocument/2006/relationships/image" Target="../media/image27.png"/><Relationship Id="rId7" Type="http://schemas.openxmlformats.org/officeDocument/2006/relationships/image" Target="../media/image19.jpeg"/><Relationship Id="rId12"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8.gif"/><Relationship Id="rId11" Type="http://schemas.openxmlformats.org/officeDocument/2006/relationships/image" Target="../media/image22.gif"/><Relationship Id="rId5" Type="http://schemas.openxmlformats.org/officeDocument/2006/relationships/image" Target="../media/image17.png"/><Relationship Id="rId15" Type="http://schemas.openxmlformats.org/officeDocument/2006/relationships/image" Target="../media/image26.jpeg"/><Relationship Id="rId10" Type="http://schemas.openxmlformats.org/officeDocument/2006/relationships/image" Target="../media/image21.jpeg"/><Relationship Id="rId4" Type="http://schemas.openxmlformats.org/officeDocument/2006/relationships/image" Target="../media/image16.jpeg"/><Relationship Id="rId9" Type="http://schemas.openxmlformats.org/officeDocument/2006/relationships/hyperlink" Target="http://www.kickoffzone.com/articles/Images/NotreDame_Logo3.jpg" TargetMode="External"/><Relationship Id="rId14" Type="http://schemas.openxmlformats.org/officeDocument/2006/relationships/image" Target="../media/image25.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audio" Target="../media/audio1.wav"/><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45.jpeg"/><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7"/>
          <p:cNvSpPr>
            <a:spLocks noGrp="1" noChangeArrowheads="1"/>
          </p:cNvSpPr>
          <p:nvPr>
            <p:ph type="subTitle" idx="1"/>
          </p:nvPr>
        </p:nvSpPr>
        <p:spPr>
          <a:xfrm>
            <a:off x="228600" y="2438400"/>
            <a:ext cx="8763000" cy="2133600"/>
          </a:xfrm>
        </p:spPr>
        <p:txBody>
          <a:bodyPr/>
          <a:lstStyle/>
          <a:p>
            <a:pPr eaLnBrk="1" hangingPunct="1"/>
            <a:r>
              <a:rPr lang="en-US" sz="2400" dirty="0" smtClean="0">
                <a:latin typeface="Times New Roman" pitchFamily="18" charset="0"/>
                <a:cs typeface="Times New Roman" pitchFamily="18" charset="0"/>
              </a:rPr>
              <a:t>Provisioning and De-provisioning of Common Credentials and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User Maintenance of Common Credential Attributes in a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Higher Education Setting</a:t>
            </a:r>
          </a:p>
        </p:txBody>
      </p:sp>
      <p:sp>
        <p:nvSpPr>
          <p:cNvPr id="5123" name="TextBox 4"/>
          <p:cNvSpPr txBox="1">
            <a:spLocks noChangeArrowheads="1"/>
          </p:cNvSpPr>
          <p:nvPr/>
        </p:nvSpPr>
        <p:spPr bwMode="auto">
          <a:xfrm>
            <a:off x="0" y="5534025"/>
            <a:ext cx="6400800" cy="1323975"/>
          </a:xfrm>
          <a:prstGeom prst="rect">
            <a:avLst/>
          </a:prstGeom>
          <a:noFill/>
          <a:ln w="9525">
            <a:noFill/>
            <a:miter lim="800000"/>
            <a:headEnd/>
            <a:tailEnd/>
          </a:ln>
        </p:spPr>
        <p:txBody>
          <a:bodyPr>
            <a:spAutoFit/>
          </a:bodyPr>
          <a:lstStyle/>
          <a:p>
            <a:r>
              <a:rPr lang="en-US" sz="1400">
                <a:cs typeface="ＭＳ Ｐゴシック"/>
              </a:rPr>
              <a:t>Kevin L. McLaughlin, Director Information Security</a:t>
            </a:r>
          </a:p>
          <a:p>
            <a:r>
              <a:rPr lang="en-US" sz="1200">
                <a:cs typeface="ＭＳ Ｐゴシック"/>
              </a:rPr>
              <a:t>MS, CISSP, CISM, GSLC, PMP, ITIL Manager Certified</a:t>
            </a:r>
          </a:p>
          <a:p>
            <a:endParaRPr lang="en-US" sz="1400">
              <a:cs typeface="ＭＳ Ｐゴシック"/>
            </a:endParaRPr>
          </a:p>
          <a:p>
            <a:r>
              <a:rPr lang="en-US" sz="1400">
                <a:cs typeface="ＭＳ Ｐゴシック"/>
              </a:rPr>
              <a:t>Quinn R. Shamblin, Information Security Officer, Forensics &amp; Special Projects</a:t>
            </a:r>
          </a:p>
          <a:p>
            <a:r>
              <a:rPr lang="en-US" sz="1200">
                <a:cs typeface="ＭＳ Ｐゴシック"/>
              </a:rPr>
              <a:t>BA, CISSP, PMP, GCFA</a:t>
            </a:r>
          </a:p>
          <a:p>
            <a:endParaRPr lang="en-US" sz="1400">
              <a:cs typeface="ＭＳ Ｐゴシック"/>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Picture 6" descr="http://mwcfootball.files.wordpress.com/2007/08/michigan.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43200" y="3276600"/>
            <a:ext cx="1143000" cy="679451"/>
          </a:xfrm>
          <a:prstGeom prst="rect">
            <a:avLst/>
          </a:prstGeom>
          <a:noFill/>
        </p:spPr>
      </p:pic>
      <p:pic>
        <p:nvPicPr>
          <p:cNvPr id="9" name="Picture 8" descr="UC-Logo-800.png"/>
          <p:cNvPicPr>
            <a:picLocks noChangeAspect="1"/>
          </p:cNvPicPr>
          <p:nvPr/>
        </p:nvPicPr>
        <p:blipFill>
          <a:blip r:embed="rId4" cstate="print"/>
          <a:stretch>
            <a:fillRect/>
          </a:stretch>
        </p:blipFill>
        <p:spPr>
          <a:xfrm>
            <a:off x="1219200" y="5334000"/>
            <a:ext cx="1470572" cy="639699"/>
          </a:xfrm>
          <a:prstGeom prst="rect">
            <a:avLst/>
          </a:prstGeom>
        </p:spPr>
      </p:pic>
      <p:pic>
        <p:nvPicPr>
          <p:cNvPr id="30728" name="Picture 8" descr="http://afrotc.osu.edu/common/home_osu.gif"/>
          <p:cNvPicPr>
            <a:picLocks noChangeAspect="1" noChangeArrowheads="1"/>
          </p:cNvPicPr>
          <p:nvPr/>
        </p:nvPicPr>
        <p:blipFill>
          <a:blip r:embed="rId5"/>
          <a:srcRect/>
          <a:stretch>
            <a:fillRect/>
          </a:stretch>
        </p:blipFill>
        <p:spPr bwMode="auto">
          <a:xfrm>
            <a:off x="5791200" y="1143000"/>
            <a:ext cx="685800" cy="687253"/>
          </a:xfrm>
          <a:prstGeom prst="rect">
            <a:avLst/>
          </a:prstGeom>
          <a:noFill/>
        </p:spPr>
      </p:pic>
      <p:pic>
        <p:nvPicPr>
          <p:cNvPr id="30730" name="Picture 10" descr="http://www.lorainccc.edu/NR/rdonlyres/7AEF3970-752A-4EDA-BA66-E53252060FA3/2260/UTLogo2007.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781800" y="4724400"/>
            <a:ext cx="1765300" cy="686831"/>
          </a:xfrm>
          <a:prstGeom prst="rect">
            <a:avLst/>
          </a:prstGeom>
          <a:noFill/>
        </p:spPr>
      </p:pic>
      <p:pic>
        <p:nvPicPr>
          <p:cNvPr id="30732" name="Picture 12" descr="http://www.icn.org/admissions_and_registration/participating_institutions/logos/iu_east.gif"/>
          <p:cNvPicPr>
            <a:picLocks noChangeAspect="1" noChangeArrowheads="1"/>
          </p:cNvPicPr>
          <p:nvPr/>
        </p:nvPicPr>
        <p:blipFill>
          <a:blip r:embed="rId7"/>
          <a:srcRect/>
          <a:stretch>
            <a:fillRect/>
          </a:stretch>
        </p:blipFill>
        <p:spPr bwMode="auto">
          <a:xfrm>
            <a:off x="7543800" y="5943600"/>
            <a:ext cx="1219200" cy="617034"/>
          </a:xfrm>
          <a:prstGeom prst="rect">
            <a:avLst/>
          </a:prstGeom>
          <a:noFill/>
        </p:spPr>
      </p:pic>
      <p:pic>
        <p:nvPicPr>
          <p:cNvPr id="30734" name="Picture 14" descr="http://tbn0.google.com/images?q=tbn:hcrAWqG1rJZJsM:http://www.kickoffzone.com/articles/Images/NotreDame_Logo3.jpg">
            <a:hlinkClick r:id="rId8"/>
          </p:cNvPr>
          <p:cNvPicPr>
            <a:picLocks noChangeAspect="1" noChangeArrowheads="1"/>
          </p:cNvPicPr>
          <p:nvPr/>
        </p:nvPicPr>
        <p:blipFill>
          <a:blip r:embed="rId9">
            <a:clrChange>
              <a:clrFrom>
                <a:srgbClr val="F8FFFE"/>
              </a:clrFrom>
              <a:clrTo>
                <a:srgbClr val="F8FFFE">
                  <a:alpha val="0"/>
                </a:srgbClr>
              </a:clrTo>
            </a:clrChange>
          </a:blip>
          <a:srcRect/>
          <a:stretch>
            <a:fillRect/>
          </a:stretch>
        </p:blipFill>
        <p:spPr bwMode="auto">
          <a:xfrm>
            <a:off x="5562600" y="5943600"/>
            <a:ext cx="789466" cy="685800"/>
          </a:xfrm>
          <a:prstGeom prst="rect">
            <a:avLst/>
          </a:prstGeom>
          <a:noFill/>
        </p:spPr>
      </p:pic>
      <p:pic>
        <p:nvPicPr>
          <p:cNvPr id="30736" name="Picture 16" descr="http://vision.conceptual-perceptual.com/logos/cmu.gif"/>
          <p:cNvPicPr>
            <a:picLocks noChangeAspect="1" noChangeArrowheads="1"/>
          </p:cNvPicPr>
          <p:nvPr/>
        </p:nvPicPr>
        <p:blipFill>
          <a:blip r:embed="rId10"/>
          <a:srcRect/>
          <a:stretch>
            <a:fillRect/>
          </a:stretch>
        </p:blipFill>
        <p:spPr bwMode="auto">
          <a:xfrm>
            <a:off x="4038600" y="1905000"/>
            <a:ext cx="1022370" cy="633469"/>
          </a:xfrm>
          <a:prstGeom prst="rect">
            <a:avLst/>
          </a:prstGeom>
          <a:noFill/>
        </p:spPr>
      </p:pic>
      <p:pic>
        <p:nvPicPr>
          <p:cNvPr id="30738" name="Picture 18" descr="http://www.campusexplorer.com/media/376x262/Saint-Marys-College-of-California-6EA3384A.png"/>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3124200" y="4876800"/>
            <a:ext cx="1371600" cy="955742"/>
          </a:xfrm>
          <a:prstGeom prst="rect">
            <a:avLst/>
          </a:prstGeom>
          <a:noFill/>
        </p:spPr>
      </p:pic>
      <p:pic>
        <p:nvPicPr>
          <p:cNvPr id="30740" name="Picture 20" descr="http://www.princeton.edu/~wmassey/CAARMS9/purdue.gif"/>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7010400" y="2209800"/>
            <a:ext cx="1752600" cy="584200"/>
          </a:xfrm>
          <a:prstGeom prst="rect">
            <a:avLst/>
          </a:prstGeom>
          <a:noFill/>
        </p:spPr>
      </p:pic>
      <p:pic>
        <p:nvPicPr>
          <p:cNvPr id="30742" name="Picture 22" descr="http://www.htms.com/udm/health/colorudm3.gif"/>
          <p:cNvPicPr>
            <a:picLocks noChangeAspect="1" noChangeArrowheads="1"/>
          </p:cNvPicPr>
          <p:nvPr/>
        </p:nvPicPr>
        <p:blipFill>
          <a:blip r:embed="rId13"/>
          <a:srcRect/>
          <a:stretch>
            <a:fillRect/>
          </a:stretch>
        </p:blipFill>
        <p:spPr bwMode="auto">
          <a:xfrm>
            <a:off x="1752600" y="1676400"/>
            <a:ext cx="883553" cy="914400"/>
          </a:xfrm>
          <a:prstGeom prst="rect">
            <a:avLst/>
          </a:prstGeom>
          <a:noFill/>
        </p:spPr>
      </p:pic>
      <p:pic>
        <p:nvPicPr>
          <p:cNvPr id="30744" name="Picture 24" descr="http://www.ncapublicaddress.org/Wayne.jpeg"/>
          <p:cNvPicPr>
            <a:picLocks noChangeAspect="1" noChangeArrowheads="1"/>
          </p:cNvPicPr>
          <p:nvPr/>
        </p:nvPicPr>
        <p:blipFill>
          <a:blip r:embed="rId14" cstate="print"/>
          <a:srcRect/>
          <a:stretch>
            <a:fillRect/>
          </a:stretch>
        </p:blipFill>
        <p:spPr bwMode="auto">
          <a:xfrm>
            <a:off x="914400" y="3810000"/>
            <a:ext cx="819339" cy="530225"/>
          </a:xfrm>
          <a:prstGeom prst="rect">
            <a:avLst/>
          </a:prstGeom>
          <a:noFill/>
        </p:spPr>
      </p:pic>
      <p:sp>
        <p:nvSpPr>
          <p:cNvPr id="14" name="Rectangle 13"/>
          <p:cNvSpPr/>
          <p:nvPr/>
        </p:nvSpPr>
        <p:spPr>
          <a:xfrm rot="21022465">
            <a:off x="4394019" y="3280936"/>
            <a:ext cx="3775329" cy="923330"/>
          </a:xfrm>
          <a:prstGeom prst="rect">
            <a:avLst/>
          </a:prstGeom>
          <a:noFill/>
        </p:spPr>
        <p:txBody>
          <a:bodyPr wrap="none" lIns="91440" tIns="45720" rIns="91440" bIns="45720">
            <a:spAutoFit/>
          </a:bodyPr>
          <a:lstStyle/>
          <a:p>
            <a:pPr algn="ctr"/>
            <a:r>
              <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ＭＳ Ｐゴシック"/>
              </a:rPr>
              <a:t>Who Am I?</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repo.ugm.ac.id/galeri/1600x1200-ugos-brigde.png"/>
          <p:cNvPicPr>
            <a:picLocks noChangeAspect="1" noChangeArrowheads="1"/>
          </p:cNvPicPr>
          <p:nvPr/>
        </p:nvPicPr>
        <p:blipFill>
          <a:blip r:embed="rId3"/>
          <a:srcRect r="39536" b="20632"/>
          <a:stretch>
            <a:fillRect/>
          </a:stretch>
        </p:blipFill>
        <p:spPr bwMode="auto">
          <a:xfrm rot="21230959">
            <a:off x="3276600" y="1600200"/>
            <a:ext cx="4411800" cy="4343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26" name="Picture 6" descr="http://mwcfootball.files.wordpress.com/2007/08/michigan.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743200" y="3276600"/>
            <a:ext cx="1143000" cy="679451"/>
          </a:xfrm>
          <a:prstGeom prst="rect">
            <a:avLst/>
          </a:prstGeom>
          <a:noFill/>
        </p:spPr>
      </p:pic>
      <p:pic>
        <p:nvPicPr>
          <p:cNvPr id="9" name="Picture 8" descr="UC-Logo-800.png"/>
          <p:cNvPicPr>
            <a:picLocks noChangeAspect="1"/>
          </p:cNvPicPr>
          <p:nvPr/>
        </p:nvPicPr>
        <p:blipFill>
          <a:blip r:embed="rId5" cstate="print"/>
          <a:stretch>
            <a:fillRect/>
          </a:stretch>
        </p:blipFill>
        <p:spPr>
          <a:xfrm>
            <a:off x="1219200" y="5334000"/>
            <a:ext cx="1470572" cy="639699"/>
          </a:xfrm>
          <a:prstGeom prst="rect">
            <a:avLst/>
          </a:prstGeom>
        </p:spPr>
      </p:pic>
      <p:pic>
        <p:nvPicPr>
          <p:cNvPr id="30728" name="Picture 8" descr="http://afrotc.osu.edu/common/home_osu.gif"/>
          <p:cNvPicPr>
            <a:picLocks noChangeAspect="1" noChangeArrowheads="1"/>
          </p:cNvPicPr>
          <p:nvPr/>
        </p:nvPicPr>
        <p:blipFill>
          <a:blip r:embed="rId6"/>
          <a:srcRect/>
          <a:stretch>
            <a:fillRect/>
          </a:stretch>
        </p:blipFill>
        <p:spPr bwMode="auto">
          <a:xfrm>
            <a:off x="5791200" y="1143000"/>
            <a:ext cx="685800" cy="687253"/>
          </a:xfrm>
          <a:prstGeom prst="rect">
            <a:avLst/>
          </a:prstGeom>
          <a:noFill/>
        </p:spPr>
      </p:pic>
      <p:pic>
        <p:nvPicPr>
          <p:cNvPr id="30730" name="Picture 10" descr="http://www.lorainccc.edu/NR/rdonlyres/7AEF3970-752A-4EDA-BA66-E53252060FA3/2260/UTLogo2007.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81800" y="4724400"/>
            <a:ext cx="1765300" cy="686831"/>
          </a:xfrm>
          <a:prstGeom prst="rect">
            <a:avLst/>
          </a:prstGeom>
          <a:noFill/>
        </p:spPr>
      </p:pic>
      <p:pic>
        <p:nvPicPr>
          <p:cNvPr id="30732" name="Picture 12" descr="http://www.icn.org/admissions_and_registration/participating_institutions/logos/iu_east.gif"/>
          <p:cNvPicPr>
            <a:picLocks noChangeAspect="1" noChangeArrowheads="1"/>
          </p:cNvPicPr>
          <p:nvPr/>
        </p:nvPicPr>
        <p:blipFill>
          <a:blip r:embed="rId8"/>
          <a:srcRect/>
          <a:stretch>
            <a:fillRect/>
          </a:stretch>
        </p:blipFill>
        <p:spPr bwMode="auto">
          <a:xfrm>
            <a:off x="7543800" y="5943600"/>
            <a:ext cx="1219200" cy="617034"/>
          </a:xfrm>
          <a:prstGeom prst="rect">
            <a:avLst/>
          </a:prstGeom>
          <a:noFill/>
        </p:spPr>
      </p:pic>
      <p:pic>
        <p:nvPicPr>
          <p:cNvPr id="30734" name="Picture 14" descr="http://tbn0.google.com/images?q=tbn:hcrAWqG1rJZJsM:http://www.kickoffzone.com/articles/Images/NotreDame_Logo3.jpg">
            <a:hlinkClick r:id="rId9"/>
          </p:cNvPr>
          <p:cNvPicPr>
            <a:picLocks noChangeAspect="1" noChangeArrowheads="1"/>
          </p:cNvPicPr>
          <p:nvPr/>
        </p:nvPicPr>
        <p:blipFill>
          <a:blip r:embed="rId10">
            <a:clrChange>
              <a:clrFrom>
                <a:srgbClr val="F8FFFE"/>
              </a:clrFrom>
              <a:clrTo>
                <a:srgbClr val="F8FFFE">
                  <a:alpha val="0"/>
                </a:srgbClr>
              </a:clrTo>
            </a:clrChange>
          </a:blip>
          <a:srcRect/>
          <a:stretch>
            <a:fillRect/>
          </a:stretch>
        </p:blipFill>
        <p:spPr bwMode="auto">
          <a:xfrm>
            <a:off x="5562600" y="5943600"/>
            <a:ext cx="789466" cy="685800"/>
          </a:xfrm>
          <a:prstGeom prst="rect">
            <a:avLst/>
          </a:prstGeom>
          <a:noFill/>
        </p:spPr>
      </p:pic>
      <p:pic>
        <p:nvPicPr>
          <p:cNvPr id="30736" name="Picture 16" descr="http://vision.conceptual-perceptual.com/logos/cmu.gif"/>
          <p:cNvPicPr>
            <a:picLocks noChangeAspect="1" noChangeArrowheads="1"/>
          </p:cNvPicPr>
          <p:nvPr/>
        </p:nvPicPr>
        <p:blipFill>
          <a:blip r:embed="rId11"/>
          <a:srcRect/>
          <a:stretch>
            <a:fillRect/>
          </a:stretch>
        </p:blipFill>
        <p:spPr bwMode="auto">
          <a:xfrm>
            <a:off x="4038600" y="1905000"/>
            <a:ext cx="1022370" cy="633469"/>
          </a:xfrm>
          <a:prstGeom prst="rect">
            <a:avLst/>
          </a:prstGeom>
          <a:noFill/>
        </p:spPr>
      </p:pic>
      <p:pic>
        <p:nvPicPr>
          <p:cNvPr id="30738" name="Picture 18" descr="http://www.campusexplorer.com/media/376x262/Saint-Marys-College-of-California-6EA3384A.pn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3124200" y="4876800"/>
            <a:ext cx="1371600" cy="955742"/>
          </a:xfrm>
          <a:prstGeom prst="rect">
            <a:avLst/>
          </a:prstGeom>
          <a:noFill/>
        </p:spPr>
      </p:pic>
      <p:pic>
        <p:nvPicPr>
          <p:cNvPr id="30740" name="Picture 20" descr="http://www.princeton.edu/~wmassey/CAARMS9/purdue.gif"/>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7010400" y="2209800"/>
            <a:ext cx="1752600" cy="584200"/>
          </a:xfrm>
          <a:prstGeom prst="rect">
            <a:avLst/>
          </a:prstGeom>
          <a:noFill/>
        </p:spPr>
      </p:pic>
      <p:pic>
        <p:nvPicPr>
          <p:cNvPr id="30742" name="Picture 22" descr="http://www.htms.com/udm/health/colorudm3.gif"/>
          <p:cNvPicPr>
            <a:picLocks noChangeAspect="1" noChangeArrowheads="1"/>
          </p:cNvPicPr>
          <p:nvPr/>
        </p:nvPicPr>
        <p:blipFill>
          <a:blip r:embed="rId14"/>
          <a:srcRect/>
          <a:stretch>
            <a:fillRect/>
          </a:stretch>
        </p:blipFill>
        <p:spPr bwMode="auto">
          <a:xfrm>
            <a:off x="1752600" y="1676400"/>
            <a:ext cx="883553" cy="914400"/>
          </a:xfrm>
          <a:prstGeom prst="rect">
            <a:avLst/>
          </a:prstGeom>
          <a:noFill/>
        </p:spPr>
      </p:pic>
      <p:pic>
        <p:nvPicPr>
          <p:cNvPr id="30744" name="Picture 24" descr="http://www.ncapublicaddress.org/Wayne.jpeg"/>
          <p:cNvPicPr>
            <a:picLocks noChangeAspect="1" noChangeArrowheads="1"/>
          </p:cNvPicPr>
          <p:nvPr/>
        </p:nvPicPr>
        <p:blipFill>
          <a:blip r:embed="rId15" cstate="print"/>
          <a:srcRect/>
          <a:stretch>
            <a:fillRect/>
          </a:stretch>
        </p:blipFill>
        <p:spPr bwMode="auto">
          <a:xfrm>
            <a:off x="914400" y="3810000"/>
            <a:ext cx="819339" cy="53022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am </a:t>
            </a:r>
            <a:r>
              <a:rPr lang="en-US" b="1" dirty="0" smtClean="0"/>
              <a:t>One Organization</a:t>
            </a:r>
            <a:endParaRPr lang="en-US" b="1" dirty="0"/>
          </a:p>
        </p:txBody>
      </p:sp>
      <p:sp>
        <p:nvSpPr>
          <p:cNvPr id="3" name="Content Placeholder 2"/>
          <p:cNvSpPr>
            <a:spLocks noGrp="1"/>
          </p:cNvSpPr>
          <p:nvPr>
            <p:ph idx="1"/>
          </p:nvPr>
        </p:nvSpPr>
        <p:spPr/>
        <p:txBody>
          <a:bodyPr/>
          <a:lstStyle/>
          <a:p>
            <a:endParaRPr lang="en-US" dirty="0" smtClean="0"/>
          </a:p>
          <a:p>
            <a:r>
              <a:rPr lang="en-US" dirty="0" smtClean="0"/>
              <a:t>…No matter how many business partners or other institutions I connect to</a:t>
            </a:r>
          </a:p>
          <a:p>
            <a:endParaRPr lang="en-US" dirty="0" smtClean="0"/>
          </a:p>
          <a:p>
            <a:r>
              <a:rPr lang="en-US" dirty="0" smtClean="0"/>
              <a:t>Taking it further</a:t>
            </a:r>
          </a:p>
          <a:p>
            <a:pPr lvl="1"/>
            <a:r>
              <a:rPr lang="en-US" dirty="0" smtClean="0"/>
              <a:t>I am one person… from one organization… no matter where I am trying to connect</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0214098.wav">
            <a:hlinkClick r:id="" action="ppaction://media"/>
          </p:cNvPr>
          <p:cNvPicPr>
            <a:picLocks noRot="1" noChangeAspect="1"/>
          </p:cNvPicPr>
          <p:nvPr>
            <a:wavAudioFile r:embed="rId1" name="j0214098.wav"/>
          </p:nvPr>
        </p:nvPicPr>
        <p:blipFill>
          <a:blip r:embed="rId4"/>
          <a:srcRect/>
          <a:stretch>
            <a:fillRect/>
          </a:stretch>
        </p:blipFill>
        <p:spPr bwMode="auto">
          <a:xfrm>
            <a:off x="8899525" y="6661150"/>
            <a:ext cx="244475" cy="149225"/>
          </a:xfrm>
          <a:prstGeom prst="rect">
            <a:avLst/>
          </a:prstGeom>
          <a:noFill/>
          <a:ln w="9525">
            <a:noFill/>
            <a:miter lim="800000"/>
            <a:headEnd/>
            <a:tailEnd/>
          </a:ln>
        </p:spPr>
      </p:pic>
      <p:sp>
        <p:nvSpPr>
          <p:cNvPr id="13315" name="Title 1"/>
          <p:cNvSpPr>
            <a:spLocks noGrp="1"/>
          </p:cNvSpPr>
          <p:nvPr>
            <p:ph type="title"/>
          </p:nvPr>
        </p:nvSpPr>
        <p:spPr/>
        <p:txBody>
          <a:bodyPr/>
          <a:lstStyle/>
          <a:p>
            <a:r>
              <a:rPr lang="en-US" dirty="0" smtClean="0"/>
              <a:t>That’s Common Credentials…</a:t>
            </a:r>
          </a:p>
        </p:txBody>
      </p:sp>
      <p:sp>
        <p:nvSpPr>
          <p:cNvPr id="6" name="Rectangle 5"/>
          <p:cNvSpPr/>
          <p:nvPr/>
        </p:nvSpPr>
        <p:spPr>
          <a:xfrm>
            <a:off x="3581400" y="2762071"/>
            <a:ext cx="2971800" cy="1200329"/>
          </a:xfrm>
          <a:prstGeom prst="rect">
            <a:avLst/>
          </a:prstGeom>
          <a:noFill/>
        </p:spPr>
        <p:txBody>
          <a:bodyPr wrap="square" lIns="91440" tIns="45720" rIns="91440" bIns="45720">
            <a:spAutoFit/>
          </a:bodyPr>
          <a:lstStyle/>
          <a:p>
            <a:pPr algn="ctr">
              <a:buFontTx/>
              <a:buNone/>
            </a:pPr>
            <a:r>
              <a:rPr 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latin typeface="Times New Roman" pitchFamily="18" charset="0"/>
                <a:cs typeface="Times New Roman" pitchFamily="18" charset="0"/>
              </a:rPr>
              <a:t>User Maintenance</a:t>
            </a:r>
            <a:endParaRPr lang="en-US" dirty="0"/>
          </a:p>
        </p:txBody>
      </p:sp>
      <p:sp>
        <p:nvSpPr>
          <p:cNvPr id="5" name="Subtitle 4"/>
          <p:cNvSpPr>
            <a:spLocks noGrp="1"/>
          </p:cNvSpPr>
          <p:nvPr>
            <p:ph type="subTitle" idx="1"/>
          </p:nvPr>
        </p:nvSpPr>
        <p:spPr/>
        <p:txBody>
          <a:bodyPr/>
          <a:lstStyle/>
          <a:p>
            <a:r>
              <a:rPr lang="en-US" dirty="0" smtClean="0">
                <a:latin typeface="Times New Roman" pitchFamily="18" charset="0"/>
                <a:cs typeface="Times New Roman" pitchFamily="18" charset="0"/>
              </a:rPr>
              <a:t>of Common Credential Attributes</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descr="http://www.cluboneair.com/images/maintenance-sub-img-b.jpg"/>
          <p:cNvPicPr>
            <a:picLocks noChangeAspect="1" noChangeArrowheads="1"/>
          </p:cNvPicPr>
          <p:nvPr/>
        </p:nvPicPr>
        <p:blipFill>
          <a:blip r:embed="rId3"/>
          <a:srcRect/>
          <a:stretch>
            <a:fillRect/>
          </a:stretch>
        </p:blipFill>
        <p:spPr bwMode="auto">
          <a:xfrm>
            <a:off x="2133600" y="0"/>
            <a:ext cx="4876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533400" y="4953000"/>
            <a:ext cx="4419600" cy="1676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14" name="Oval 13"/>
          <p:cNvSpPr/>
          <p:nvPr/>
        </p:nvSpPr>
        <p:spPr>
          <a:xfrm rot="1512930">
            <a:off x="5092700" y="5086350"/>
            <a:ext cx="4114800" cy="1219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13" name="Oval 12"/>
          <p:cNvSpPr/>
          <p:nvPr/>
        </p:nvSpPr>
        <p:spPr>
          <a:xfrm rot="366194">
            <a:off x="228600" y="3429000"/>
            <a:ext cx="4114800" cy="1219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12" name="Oval 11"/>
          <p:cNvSpPr/>
          <p:nvPr/>
        </p:nvSpPr>
        <p:spPr>
          <a:xfrm>
            <a:off x="4800600" y="3352800"/>
            <a:ext cx="4114800" cy="1219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11" name="Oval 10"/>
          <p:cNvSpPr/>
          <p:nvPr/>
        </p:nvSpPr>
        <p:spPr>
          <a:xfrm rot="694017">
            <a:off x="5029200" y="1752600"/>
            <a:ext cx="4114800" cy="1219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10" name="Oval 9"/>
          <p:cNvSpPr/>
          <p:nvPr/>
        </p:nvSpPr>
        <p:spPr>
          <a:xfrm rot="20807637">
            <a:off x="84138" y="1673225"/>
            <a:ext cx="4114800" cy="12192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p>
        </p:txBody>
      </p:sp>
      <p:sp>
        <p:nvSpPr>
          <p:cNvPr id="16392" name="Title 1"/>
          <p:cNvSpPr>
            <a:spLocks noGrp="1"/>
          </p:cNvSpPr>
          <p:nvPr>
            <p:ph type="title"/>
          </p:nvPr>
        </p:nvSpPr>
        <p:spPr/>
        <p:txBody>
          <a:bodyPr/>
          <a:lstStyle/>
          <a:p>
            <a:r>
              <a:rPr lang="en-US" smtClean="0"/>
              <a:t>What is an attribute? </a:t>
            </a:r>
          </a:p>
        </p:txBody>
      </p:sp>
      <p:sp>
        <p:nvSpPr>
          <p:cNvPr id="4" name="Rectangle 3"/>
          <p:cNvSpPr/>
          <p:nvPr/>
        </p:nvSpPr>
        <p:spPr>
          <a:xfrm rot="20807637">
            <a:off x="364588" y="1818448"/>
            <a:ext cx="3454792" cy="923330"/>
          </a:xfrm>
          <a:prstGeom prst="rect">
            <a:avLst/>
          </a:prstGeom>
          <a:noFill/>
        </p:spPr>
        <p:txBody>
          <a:bodyPr wrap="none">
            <a:spAutoFit/>
          </a:bodyPr>
          <a:lstStyle/>
          <a:p>
            <a:pPr algn="ctr">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rPr>
              <a:t>Password</a:t>
            </a:r>
          </a:p>
        </p:txBody>
      </p:sp>
      <p:sp>
        <p:nvSpPr>
          <p:cNvPr id="5" name="Rectangle 4"/>
          <p:cNvSpPr/>
          <p:nvPr/>
        </p:nvSpPr>
        <p:spPr>
          <a:xfrm>
            <a:off x="6096000" y="3581400"/>
            <a:ext cx="1747593" cy="76944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Name</a:t>
            </a:r>
          </a:p>
        </p:txBody>
      </p:sp>
      <p:sp>
        <p:nvSpPr>
          <p:cNvPr id="6" name="Rectangle 5"/>
          <p:cNvSpPr/>
          <p:nvPr/>
        </p:nvSpPr>
        <p:spPr>
          <a:xfrm rot="694017">
            <a:off x="5669578" y="1837822"/>
            <a:ext cx="2954655"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Address</a:t>
            </a:r>
          </a:p>
        </p:txBody>
      </p:sp>
      <p:sp>
        <p:nvSpPr>
          <p:cNvPr id="7" name="Rectangle 6"/>
          <p:cNvSpPr/>
          <p:nvPr/>
        </p:nvSpPr>
        <p:spPr>
          <a:xfrm rot="366194">
            <a:off x="609600" y="3657600"/>
            <a:ext cx="3316934" cy="707886"/>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000" b="1" dirty="0">
                <a:ln w="11430">
                  <a:solidFill>
                    <a:srgbClr val="C00000"/>
                  </a:solidFill>
                </a:ln>
                <a:solidFill>
                  <a:srgbClr val="C00000"/>
                </a:solidFill>
                <a:effectLst>
                  <a:outerShdw blurRad="80000" dist="40000" dir="5040000" algn="tl">
                    <a:srgbClr val="000000">
                      <a:alpha val="30000"/>
                    </a:srgbClr>
                  </a:outerShdw>
                </a:effectLst>
                <a:latin typeface="Arial" charset="0"/>
              </a:rPr>
              <a:t>Home Phone</a:t>
            </a:r>
          </a:p>
        </p:txBody>
      </p:sp>
      <p:sp>
        <p:nvSpPr>
          <p:cNvPr id="8" name="Rectangle 7"/>
          <p:cNvSpPr/>
          <p:nvPr/>
        </p:nvSpPr>
        <p:spPr>
          <a:xfrm rot="1512930">
            <a:off x="5624707" y="5390413"/>
            <a:ext cx="3185488" cy="646331"/>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3600" b="1" dirty="0">
                <a:ln w="50800"/>
                <a:solidFill>
                  <a:schemeClr val="bg1">
                    <a:shade val="50000"/>
                  </a:schemeClr>
                </a:solidFill>
                <a:latin typeface="Arial" charset="0"/>
              </a:rPr>
              <a:t>Mobile Phone</a:t>
            </a:r>
          </a:p>
        </p:txBody>
      </p:sp>
      <p:sp>
        <p:nvSpPr>
          <p:cNvPr id="9" name="Rectangle 8"/>
          <p:cNvSpPr/>
          <p:nvPr/>
        </p:nvSpPr>
        <p:spPr>
          <a:xfrm>
            <a:off x="690925" y="5486400"/>
            <a:ext cx="4033475" cy="584775"/>
          </a:xfrm>
          <a:prstGeom prst="rect">
            <a:avLst/>
          </a:prstGeom>
          <a:noFill/>
        </p:spPr>
        <p:txBody>
          <a:bodyPr wrap="none">
            <a:spAutoFit/>
          </a:bodyPr>
          <a:lstStyle/>
          <a:p>
            <a:pPr algn="ctr">
              <a:defRPr/>
            </a:pPr>
            <a:r>
              <a:rPr lang="en-US" sz="3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charset="0"/>
              </a:rPr>
              <a:t>Emergency Contact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Limited Access</a:t>
            </a:r>
          </a:p>
        </p:txBody>
      </p:sp>
      <p:sp>
        <p:nvSpPr>
          <p:cNvPr id="17411" name="Content Placeholder 2"/>
          <p:cNvSpPr>
            <a:spLocks noGrp="1"/>
          </p:cNvSpPr>
          <p:nvPr>
            <p:ph idx="1"/>
          </p:nvPr>
        </p:nvSpPr>
        <p:spPr/>
        <p:txBody>
          <a:bodyPr/>
          <a:lstStyle/>
          <a:p>
            <a:r>
              <a:rPr lang="en-US" smtClean="0"/>
              <a:t>Only the user or a trusted party may change an attribute</a:t>
            </a:r>
          </a:p>
        </p:txBody>
      </p:sp>
      <p:pic>
        <p:nvPicPr>
          <p:cNvPr id="17412" name="Picture 2" descr="C:\Documents and Settings\shamblqn\Local Settings\Temporary Internet Files\Content.IE5\6MBJLT42\MCj04260540000[1].wmf"/>
          <p:cNvPicPr>
            <a:picLocks noChangeAspect="1" noChangeArrowheads="1"/>
          </p:cNvPicPr>
          <p:nvPr/>
        </p:nvPicPr>
        <p:blipFill>
          <a:blip r:embed="rId3"/>
          <a:srcRect/>
          <a:stretch>
            <a:fillRect/>
          </a:stretch>
        </p:blipFill>
        <p:spPr bwMode="auto">
          <a:xfrm>
            <a:off x="228600" y="5705475"/>
            <a:ext cx="1066800" cy="93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Password Self-Service at UC</a:t>
            </a:r>
          </a:p>
        </p:txBody>
      </p:sp>
      <p:sp>
        <p:nvSpPr>
          <p:cNvPr id="18435" name="Content Placeholder 2"/>
          <p:cNvSpPr>
            <a:spLocks noGrp="1"/>
          </p:cNvSpPr>
          <p:nvPr>
            <p:ph idx="1"/>
          </p:nvPr>
        </p:nvSpPr>
        <p:spPr/>
        <p:txBody>
          <a:bodyPr/>
          <a:lstStyle/>
          <a:p>
            <a:r>
              <a:rPr lang="en-US" dirty="0" smtClean="0"/>
              <a:t>Challenges and Key </a:t>
            </a:r>
            <a:r>
              <a:rPr lang="en-US" dirty="0" err="1" smtClean="0"/>
              <a:t>Learnings</a:t>
            </a:r>
            <a:endParaRPr lang="en-US" dirty="0" smtClean="0"/>
          </a:p>
          <a:p>
            <a:pPr lvl="1"/>
            <a:r>
              <a:rPr lang="en-US" dirty="0" smtClean="0"/>
              <a:t>Selecting Questions</a:t>
            </a:r>
          </a:p>
          <a:p>
            <a:pPr lvl="1"/>
            <a:r>
              <a:rPr lang="en-US" dirty="0" smtClean="0"/>
              <a:t>Pushback on the questions</a:t>
            </a:r>
          </a:p>
          <a:p>
            <a:pPr lvl="1"/>
            <a:r>
              <a:rPr lang="en-US" dirty="0" smtClean="0"/>
              <a:t>Pushback on having the system at all</a:t>
            </a:r>
          </a:p>
          <a:p>
            <a:pPr lvl="2"/>
            <a:r>
              <a:rPr lang="en-US" dirty="0" smtClean="0"/>
              <a:t>Safeguards on the requested information</a:t>
            </a:r>
          </a:p>
          <a:p>
            <a:pPr lvl="2"/>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Strong Password</a:t>
            </a:r>
          </a:p>
        </p:txBody>
      </p:sp>
      <p:sp>
        <p:nvSpPr>
          <p:cNvPr id="19459" name="Content Placeholder 2"/>
          <p:cNvSpPr>
            <a:spLocks noGrp="1"/>
          </p:cNvSpPr>
          <p:nvPr>
            <p:ph idx="1"/>
          </p:nvPr>
        </p:nvSpPr>
        <p:spPr/>
        <p:txBody>
          <a:bodyPr/>
          <a:lstStyle/>
          <a:p>
            <a:r>
              <a:rPr lang="en-US" dirty="0" smtClean="0"/>
              <a:t>Determining complexity requirements</a:t>
            </a:r>
          </a:p>
          <a:p>
            <a:r>
              <a:rPr lang="en-US" dirty="0" smtClean="0"/>
              <a:t>Implementation and rollout plan</a:t>
            </a:r>
          </a:p>
          <a:p>
            <a:r>
              <a:rPr lang="en-US" dirty="0" smtClean="0"/>
              <a:t>Communication challenges</a:t>
            </a:r>
          </a:p>
          <a:p>
            <a:r>
              <a:rPr lang="en-US" dirty="0" smtClean="0"/>
              <a:t>Pushback</a:t>
            </a:r>
          </a:p>
          <a:p>
            <a:pPr lvl="1"/>
            <a:r>
              <a:rPr lang="en-US" dirty="0" smtClean="0"/>
              <a:t>“Can’t remember”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5200" y="5791200"/>
            <a:ext cx="2531463" cy="923330"/>
          </a:xfrm>
          <a:prstGeom prst="rect">
            <a:avLst/>
          </a:prstGeom>
          <a:noFill/>
        </p:spPr>
        <p:txBody>
          <a:bodyPr wrap="none">
            <a:spAutoFit/>
          </a:bodyPr>
          <a:lstStyle/>
          <a:p>
            <a:pPr algn="ctr">
              <a:defRPr/>
            </a:pPr>
            <a:r>
              <a:rPr lang="en-US" sz="5400" b="1" dirty="0">
                <a:ln w="1905"/>
                <a:solidFill>
                  <a:srgbClr val="FF0000"/>
                </a:solidFill>
                <a:effectLst>
                  <a:innerShdw blurRad="69850" dist="43180" dir="5400000">
                    <a:srgbClr val="000000">
                      <a:alpha val="65000"/>
                    </a:srgbClr>
                  </a:innerShdw>
                </a:effectLst>
              </a:rPr>
              <a:t>Chaos!</a:t>
            </a:r>
          </a:p>
        </p:txBody>
      </p:sp>
      <p:pic>
        <p:nvPicPr>
          <p:cNvPr id="5" name="Picture 1"/>
          <p:cNvPicPr>
            <a:picLocks noChangeAspect="1" noChangeArrowheads="1"/>
          </p:cNvPicPr>
          <p:nvPr/>
        </p:nvPicPr>
        <p:blipFill>
          <a:blip r:embed="rId3"/>
          <a:srcRect/>
          <a:stretch>
            <a:fillRect/>
          </a:stretch>
        </p:blipFill>
        <p:spPr bwMode="auto">
          <a:xfrm>
            <a:off x="0" y="-11313"/>
            <a:ext cx="9144000" cy="6869313"/>
          </a:xfrm>
          <a:prstGeom prst="rect">
            <a:avLst/>
          </a:prstGeom>
          <a:noFill/>
          <a:ln w="9525">
            <a:noFill/>
            <a:miter lim="800000"/>
            <a:headEnd/>
            <a:tailEnd/>
          </a:ln>
          <a:effectLst/>
        </p:spPr>
      </p:pic>
      <p:sp>
        <p:nvSpPr>
          <p:cNvPr id="7" name="Rectangle 6"/>
          <p:cNvSpPr/>
          <p:nvPr/>
        </p:nvSpPr>
        <p:spPr>
          <a:xfrm>
            <a:off x="3505200" y="5934670"/>
            <a:ext cx="2300630" cy="923330"/>
          </a:xfrm>
          <a:prstGeom prst="rect">
            <a:avLst/>
          </a:prstGeom>
          <a:noFill/>
        </p:spPr>
        <p:txBody>
          <a:bodyPr wrap="none" lIns="91440" tIns="45720" rIns="91440" bIns="45720">
            <a:spAutoFit/>
            <a:scene3d>
              <a:camera prst="orthographicFront"/>
              <a:lightRig rig="threePt" dir="t"/>
            </a:scene3d>
            <a:sp3d contourW="12700" prstMaterial="dkEdge">
              <a:contourClr>
                <a:srgbClr val="C00000"/>
              </a:contourClr>
            </a:sp3d>
          </a:bodyPr>
          <a:lstStyle/>
          <a:p>
            <a:pPr algn="ctr"/>
            <a:r>
              <a:rPr lang="en-US" sz="5400" b="1" cap="none" spc="0" dirty="0" smtClean="0">
                <a:ln w="18000" cap="rnd" cmpd="thickThin">
                  <a:solidFill>
                    <a:schemeClr val="tx1"/>
                  </a:solidFill>
                  <a:prstDash val="solid"/>
                  <a:bevel/>
                </a:ln>
                <a:solidFill>
                  <a:srgbClr val="C00000"/>
                </a:solidFill>
                <a:effectLst>
                  <a:outerShdw blurRad="75057" dist="12700" dir="5400000" sx="118000" sy="118000" rotWithShape="0">
                    <a:prstClr val="black">
                      <a:alpha val="45000"/>
                    </a:prstClr>
                  </a:outerShdw>
                </a:effectLst>
              </a:rPr>
              <a:t>Chaos</a:t>
            </a:r>
            <a:endParaRPr lang="en-US" sz="5400" b="1" cap="none" spc="0" dirty="0">
              <a:ln w="18000" cap="rnd" cmpd="thickThin">
                <a:solidFill>
                  <a:schemeClr val="tx1"/>
                </a:solidFill>
                <a:prstDash val="solid"/>
                <a:bevel/>
              </a:ln>
              <a:solidFill>
                <a:srgbClr val="C00000"/>
              </a:solidFill>
              <a:effectLst>
                <a:outerShdw blurRad="75057" dist="12700" dir="5400000" sx="118000" sy="118000" rotWithShape="0">
                  <a:prstClr val="black">
                    <a:alpha val="45000"/>
                  </a:prst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p:txBody>
          <a:bodyPr/>
          <a:lstStyle/>
          <a:p>
            <a:r>
              <a:rPr lang="en-US" dirty="0" smtClean="0"/>
              <a:t>IDM implementation at UC</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Documents and Settings\shamblqn\Desktop\Current\To File\UCit Pics\PaulS-0811-S.jpg"/>
          <p:cNvPicPr>
            <a:picLocks noChangeAspect="1" noChangeArrowheads="1"/>
          </p:cNvPicPr>
          <p:nvPr/>
        </p:nvPicPr>
        <p:blipFill>
          <a:blip r:embed="rId3"/>
          <a:srcRect/>
          <a:stretch>
            <a:fillRect/>
          </a:stretch>
        </p:blipFill>
        <p:spPr bwMode="auto">
          <a:xfrm rot="599538">
            <a:off x="7160848" y="4438333"/>
            <a:ext cx="1391841" cy="18557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p:cNvSpPr>
            <a:spLocks noGrp="1"/>
          </p:cNvSpPr>
          <p:nvPr>
            <p:ph type="title"/>
          </p:nvPr>
        </p:nvSpPr>
        <p:spPr/>
        <p:txBody>
          <a:bodyPr/>
          <a:lstStyle/>
          <a:p>
            <a:r>
              <a:rPr lang="en-US" dirty="0" smtClean="0"/>
              <a:t>Pick the right team</a:t>
            </a:r>
            <a:endParaRPr lang="en-US" dirty="0"/>
          </a:p>
        </p:txBody>
      </p:sp>
      <p:pic>
        <p:nvPicPr>
          <p:cNvPr id="1026" name="Picture 2" descr="C:\Documents and Settings\shamblqn\Desktop\Current\To File\UCit Pics\BryanN-0811-M.jpg"/>
          <p:cNvPicPr>
            <a:picLocks noChangeAspect="1" noChangeArrowheads="1"/>
          </p:cNvPicPr>
          <p:nvPr/>
        </p:nvPicPr>
        <p:blipFill>
          <a:blip r:embed="rId4"/>
          <a:srcRect/>
          <a:stretch>
            <a:fillRect/>
          </a:stretch>
        </p:blipFill>
        <p:spPr bwMode="auto">
          <a:xfrm>
            <a:off x="6169146" y="2133600"/>
            <a:ext cx="2517654" cy="21463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7" name="Picture 3" descr="C:\Documents and Settings\shamblqn\Desktop\Current\To File\UCit Pics\MariaY-0811-S.jpg"/>
          <p:cNvPicPr>
            <a:picLocks noChangeAspect="1" noChangeArrowheads="1"/>
          </p:cNvPicPr>
          <p:nvPr/>
        </p:nvPicPr>
        <p:blipFill>
          <a:blip r:embed="rId5"/>
          <a:srcRect/>
          <a:stretch>
            <a:fillRect/>
          </a:stretch>
        </p:blipFill>
        <p:spPr bwMode="auto">
          <a:xfrm>
            <a:off x="1447800" y="1905000"/>
            <a:ext cx="2317751" cy="17383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8" name="Picture 4" descr="C:\Documents and Settings\shamblqn\Desktop\Current\To File\UCit Pics\PaulC-0811-M.jpg"/>
          <p:cNvPicPr>
            <a:picLocks noChangeAspect="1" noChangeArrowheads="1"/>
          </p:cNvPicPr>
          <p:nvPr/>
        </p:nvPicPr>
        <p:blipFill>
          <a:blip r:embed="rId6"/>
          <a:srcRect/>
          <a:stretch>
            <a:fillRect/>
          </a:stretch>
        </p:blipFill>
        <p:spPr bwMode="auto">
          <a:xfrm>
            <a:off x="3200400" y="3962400"/>
            <a:ext cx="1801813" cy="24024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30" name="Picture 6" descr="C:\Documents and Settings\shamblqn\Desktop\Current\To File\UCit Pics\Siff-S.jpg"/>
          <p:cNvPicPr>
            <a:picLocks noChangeAspect="1" noChangeArrowheads="1"/>
          </p:cNvPicPr>
          <p:nvPr/>
        </p:nvPicPr>
        <p:blipFill>
          <a:blip r:embed="rId7"/>
          <a:srcRect/>
          <a:stretch>
            <a:fillRect/>
          </a:stretch>
        </p:blipFill>
        <p:spPr bwMode="auto">
          <a:xfrm rot="473521">
            <a:off x="1055208" y="3772844"/>
            <a:ext cx="1828800" cy="217714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33" name="Picture 9" descr="M:\WebDev\infosec\pictures\QKevinMcLaughlin2.jpg"/>
          <p:cNvPicPr>
            <a:picLocks noChangeAspect="1" noChangeArrowheads="1"/>
          </p:cNvPicPr>
          <p:nvPr/>
        </p:nvPicPr>
        <p:blipFill>
          <a:blip r:embed="rId8"/>
          <a:srcRect/>
          <a:stretch>
            <a:fillRect/>
          </a:stretch>
        </p:blipFill>
        <p:spPr bwMode="auto">
          <a:xfrm rot="458193">
            <a:off x="4135598" y="2149008"/>
            <a:ext cx="1285875" cy="16954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31" name="Picture 7" descr="G:\Media\DT02.jpg"/>
          <p:cNvPicPr>
            <a:picLocks noChangeAspect="1" noChangeArrowheads="1"/>
          </p:cNvPicPr>
          <p:nvPr/>
        </p:nvPicPr>
        <p:blipFill>
          <a:blip r:embed="rId9"/>
          <a:srcRect/>
          <a:stretch>
            <a:fillRect/>
          </a:stretch>
        </p:blipFill>
        <p:spPr bwMode="auto">
          <a:xfrm rot="1160590">
            <a:off x="5371219" y="3482819"/>
            <a:ext cx="1512094" cy="20161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Pick the tech</a:t>
            </a:r>
          </a:p>
        </p:txBody>
      </p:sp>
      <p:pic>
        <p:nvPicPr>
          <p:cNvPr id="22531" name="Picture 4"/>
          <p:cNvPicPr>
            <a:picLocks noChangeAspect="1" noChangeArrowheads="1"/>
          </p:cNvPicPr>
          <p:nvPr/>
        </p:nvPicPr>
        <p:blipFill>
          <a:blip r:embed="rId3"/>
          <a:srcRect/>
          <a:stretch>
            <a:fillRect/>
          </a:stretch>
        </p:blipFill>
        <p:spPr bwMode="auto">
          <a:xfrm>
            <a:off x="5334000" y="2209800"/>
            <a:ext cx="3195638" cy="1104900"/>
          </a:xfrm>
          <a:prstGeom prst="rect">
            <a:avLst/>
          </a:prstGeom>
          <a:noFill/>
          <a:ln w="9525">
            <a:noFill/>
            <a:miter lim="800000"/>
            <a:headEnd/>
            <a:tailEnd/>
          </a:ln>
        </p:spPr>
      </p:pic>
      <p:pic>
        <p:nvPicPr>
          <p:cNvPr id="22532" name="Picture 6" descr="microsoft_logo.jpg"/>
          <p:cNvPicPr>
            <a:picLocks noChangeAspect="1"/>
          </p:cNvPicPr>
          <p:nvPr/>
        </p:nvPicPr>
        <p:blipFill>
          <a:blip r:embed="rId4"/>
          <a:srcRect/>
          <a:stretch>
            <a:fillRect/>
          </a:stretch>
        </p:blipFill>
        <p:spPr bwMode="auto">
          <a:xfrm>
            <a:off x="5943600" y="4267200"/>
            <a:ext cx="2190750" cy="1752600"/>
          </a:xfrm>
          <a:prstGeom prst="rect">
            <a:avLst/>
          </a:prstGeom>
          <a:noFill/>
          <a:ln w="9525">
            <a:noFill/>
            <a:miter lim="800000"/>
            <a:headEnd/>
            <a:tailEnd/>
          </a:ln>
        </p:spPr>
      </p:pic>
      <p:pic>
        <p:nvPicPr>
          <p:cNvPr id="22533" name="Picture 7" descr="sap.gif"/>
          <p:cNvPicPr>
            <a:picLocks noChangeAspect="1"/>
          </p:cNvPicPr>
          <p:nvPr/>
        </p:nvPicPr>
        <p:blipFill>
          <a:blip r:embed="rId5"/>
          <a:srcRect/>
          <a:stretch>
            <a:fillRect/>
          </a:stretch>
        </p:blipFill>
        <p:spPr bwMode="auto">
          <a:xfrm>
            <a:off x="1447800" y="4419600"/>
            <a:ext cx="2816225" cy="1463675"/>
          </a:xfrm>
          <a:prstGeom prst="rect">
            <a:avLst/>
          </a:prstGeom>
          <a:noFill/>
          <a:ln w="9525">
            <a:noFill/>
            <a:miter lim="800000"/>
            <a:headEnd/>
            <a:tailEnd/>
          </a:ln>
        </p:spPr>
      </p:pic>
      <p:pic>
        <p:nvPicPr>
          <p:cNvPr id="22534" name="Picture 8" descr="sun_logo.png"/>
          <p:cNvPicPr>
            <a:picLocks noChangeAspect="1"/>
          </p:cNvPicPr>
          <p:nvPr/>
        </p:nvPicPr>
        <p:blipFill>
          <a:blip r:embed="rId6"/>
          <a:srcRect/>
          <a:stretch>
            <a:fillRect/>
          </a:stretch>
        </p:blipFill>
        <p:spPr bwMode="auto">
          <a:xfrm>
            <a:off x="1295400" y="2057400"/>
            <a:ext cx="2590800" cy="1155700"/>
          </a:xfrm>
          <a:prstGeom prst="rect">
            <a:avLst/>
          </a:prstGeom>
          <a:noFill/>
          <a:ln w="9525">
            <a:noFill/>
            <a:miter lim="800000"/>
            <a:headEnd/>
            <a:tailEnd/>
          </a:ln>
        </p:spPr>
      </p:pic>
      <p:pic>
        <p:nvPicPr>
          <p:cNvPr id="22536" name="Picture 10" descr="coin flip.jpg"/>
          <p:cNvPicPr>
            <a:picLocks noChangeAspect="1"/>
          </p:cNvPicPr>
          <p:nvPr/>
        </p:nvPicPr>
        <p:blipFill>
          <a:blip r:embed="rId7"/>
          <a:srcRect/>
          <a:stretch>
            <a:fillRect/>
          </a:stretch>
        </p:blipFill>
        <p:spPr bwMode="auto">
          <a:xfrm>
            <a:off x="4343400" y="2971800"/>
            <a:ext cx="1290638" cy="149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Pick the approach</a:t>
            </a:r>
          </a:p>
        </p:txBody>
      </p:sp>
      <p:sp>
        <p:nvSpPr>
          <p:cNvPr id="23555" name="Content Placeholder 2"/>
          <p:cNvSpPr>
            <a:spLocks noGrp="1"/>
          </p:cNvSpPr>
          <p:nvPr>
            <p:ph idx="1"/>
          </p:nvPr>
        </p:nvSpPr>
        <p:spPr/>
        <p:txBody>
          <a:bodyPr/>
          <a:lstStyle/>
          <a:p>
            <a:r>
              <a:rPr lang="en-US" dirty="0" smtClean="0"/>
              <a:t>Incremental change. </a:t>
            </a:r>
          </a:p>
          <a:p>
            <a:r>
              <a:rPr lang="en-US" dirty="0" smtClean="0"/>
              <a:t>Phases</a:t>
            </a:r>
          </a:p>
          <a:p>
            <a:pPr lvl="1"/>
            <a:r>
              <a:rPr lang="en-US" dirty="0" smtClean="0"/>
              <a:t>Synchronization of core systems</a:t>
            </a:r>
          </a:p>
          <a:p>
            <a:pPr lvl="1"/>
            <a:r>
              <a:rPr lang="en-US" dirty="0" smtClean="0"/>
              <a:t>Password self-service</a:t>
            </a:r>
          </a:p>
          <a:p>
            <a:pPr lvl="1"/>
            <a:r>
              <a:rPr lang="en-US" dirty="0" smtClean="0"/>
              <a:t>Strong passwords</a:t>
            </a:r>
          </a:p>
          <a:p>
            <a:pPr lvl="1"/>
            <a:r>
              <a:rPr lang="en-US" dirty="0" smtClean="0"/>
              <a:t>Synchronization of distributed systems</a:t>
            </a:r>
          </a:p>
          <a:p>
            <a:pPr lvl="1"/>
            <a:r>
              <a:rPr lang="en-US" dirty="0" smtClean="0"/>
              <a:t>Shibboleth</a:t>
            </a:r>
          </a:p>
          <a:p>
            <a:pPr lvl="1"/>
            <a:r>
              <a:rPr lang="en-US" dirty="0" smtClean="0">
                <a:sym typeface="Webdings"/>
              </a:rPr>
              <a:t> </a:t>
            </a:r>
            <a:r>
              <a:rPr lang="en-US" dirty="0" smtClean="0">
                <a:solidFill>
                  <a:srgbClr val="FF0000"/>
                </a:solidFill>
                <a:sym typeface="Webdings"/>
              </a:rPr>
              <a:t></a:t>
            </a:r>
            <a:r>
              <a:rPr lang="en-US" dirty="0" smtClean="0">
                <a:sym typeface="Webdings"/>
              </a:rPr>
              <a:t> </a:t>
            </a:r>
            <a:r>
              <a:rPr lang="en-US" dirty="0" smtClean="0"/>
              <a:t>Single </a:t>
            </a:r>
            <a:r>
              <a:rPr lang="en-US" dirty="0" smtClean="0"/>
              <a:t>sign-on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Implement </a:t>
            </a:r>
          </a:p>
        </p:txBody>
      </p:sp>
      <p:pic>
        <p:nvPicPr>
          <p:cNvPr id="24581" name="Picture 5" descr="http://www.globalstudio.co.uk/images/content_implement.jpg"/>
          <p:cNvPicPr>
            <a:picLocks noChangeAspect="1" noChangeArrowheads="1"/>
          </p:cNvPicPr>
          <p:nvPr/>
        </p:nvPicPr>
        <p:blipFill>
          <a:blip r:embed="rId3"/>
          <a:srcRect/>
          <a:stretch>
            <a:fillRect/>
          </a:stretch>
        </p:blipFill>
        <p:spPr bwMode="auto">
          <a:xfrm>
            <a:off x="5934075" y="3505200"/>
            <a:ext cx="3209925" cy="2857500"/>
          </a:xfrm>
          <a:prstGeom prst="rect">
            <a:avLst/>
          </a:prstGeom>
          <a:noFill/>
        </p:spPr>
      </p:pic>
      <p:pic>
        <p:nvPicPr>
          <p:cNvPr id="24583" name="Picture 7" descr="http://farm2.static.flickr.com/1158/1413906491_b446cf4e2c_o.jpg"/>
          <p:cNvPicPr>
            <a:picLocks noChangeAspect="1" noChangeArrowheads="1"/>
          </p:cNvPicPr>
          <p:nvPr/>
        </p:nvPicPr>
        <p:blipFill>
          <a:blip r:embed="rId4"/>
          <a:srcRect/>
          <a:stretch>
            <a:fillRect/>
          </a:stretch>
        </p:blipFill>
        <p:spPr bwMode="auto">
          <a:xfrm>
            <a:off x="676275" y="4019549"/>
            <a:ext cx="4048125" cy="2686051"/>
          </a:xfrm>
          <a:prstGeom prst="rect">
            <a:avLst/>
          </a:prstGeom>
          <a:noFill/>
        </p:spPr>
      </p:pic>
      <p:pic>
        <p:nvPicPr>
          <p:cNvPr id="24585" name="Picture 9" descr="http://www.lassemoller.dk/implement/implement1.jpg"/>
          <p:cNvPicPr>
            <a:picLocks noChangeAspect="1" noChangeArrowheads="1"/>
          </p:cNvPicPr>
          <p:nvPr/>
        </p:nvPicPr>
        <p:blipFill>
          <a:blip r:embed="rId5"/>
          <a:srcRect/>
          <a:stretch>
            <a:fillRect/>
          </a:stretch>
        </p:blipFill>
        <p:spPr bwMode="auto">
          <a:xfrm>
            <a:off x="561975" y="761999"/>
            <a:ext cx="6296025" cy="3352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road_to_Nowhere.JPG"/>
          <p:cNvPicPr>
            <a:picLocks noChangeAspect="1"/>
          </p:cNvPicPr>
          <p:nvPr/>
        </p:nvPicPr>
        <p:blipFill>
          <a:blip r:embed="rId3"/>
          <a:srcRect/>
          <a:stretch>
            <a:fillRect/>
          </a:stretch>
        </p:blipFill>
        <p:spPr bwMode="auto">
          <a:xfrm>
            <a:off x="-287338" y="0"/>
            <a:ext cx="9659938" cy="6858000"/>
          </a:xfrm>
          <a:prstGeom prst="rect">
            <a:avLst/>
          </a:prstGeom>
          <a:noFill/>
          <a:ln w="9525">
            <a:noFill/>
            <a:miter lim="800000"/>
            <a:headEnd/>
            <a:tailEnd/>
          </a:ln>
        </p:spPr>
      </p:pic>
      <p:pic>
        <p:nvPicPr>
          <p:cNvPr id="4099" name="Picture 3" descr="http://www.nfb.ca/web428x321/Films/50305/50305_1.jpg"/>
          <p:cNvPicPr>
            <a:picLocks noChangeAspect="1" noChangeArrowheads="1"/>
          </p:cNvPicPr>
          <p:nvPr/>
        </p:nvPicPr>
        <p:blipFill>
          <a:blip r:embed="rId4" cstate="print"/>
          <a:srcRect l="3738" t="28479" r="79439" b="17152"/>
          <a:stretch>
            <a:fillRect/>
          </a:stretch>
        </p:blipFill>
        <p:spPr bwMode="auto">
          <a:xfrm>
            <a:off x="4495800" y="3352800"/>
            <a:ext cx="65314" cy="1524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t>Contact Information</a:t>
            </a:r>
          </a:p>
        </p:txBody>
      </p:sp>
      <p:sp>
        <p:nvSpPr>
          <p:cNvPr id="26627" name="Content Placeholder 2"/>
          <p:cNvSpPr>
            <a:spLocks noGrp="1"/>
          </p:cNvSpPr>
          <p:nvPr>
            <p:ph idx="1"/>
          </p:nvPr>
        </p:nvSpPr>
        <p:spPr/>
        <p:txBody>
          <a:bodyPr/>
          <a:lstStyle/>
          <a:p>
            <a:pPr eaLnBrk="1" hangingPunct="1"/>
            <a:r>
              <a:rPr lang="en-US" smtClean="0"/>
              <a:t>Kevin McLaughlin</a:t>
            </a:r>
          </a:p>
          <a:p>
            <a:pPr eaLnBrk="1" hangingPunct="1"/>
            <a:r>
              <a:rPr lang="en-US" smtClean="0"/>
              <a:t>Quinn Shamblin </a:t>
            </a:r>
          </a:p>
          <a:p>
            <a:pPr eaLnBrk="1" hangingPunct="1"/>
            <a:r>
              <a:rPr lang="en-US" smtClean="0"/>
              <a:t>UC InfoSec</a:t>
            </a:r>
          </a:p>
          <a:p>
            <a:pPr lvl="1"/>
            <a:r>
              <a:rPr lang="en-US" sz="3200" smtClean="0"/>
              <a:t>513 558-ISec</a:t>
            </a:r>
          </a:p>
          <a:p>
            <a:pPr lvl="1"/>
            <a:r>
              <a:rPr lang="en-US" sz="3200" smtClean="0"/>
              <a:t>infosec@uc.edu</a:t>
            </a:r>
          </a:p>
          <a:p>
            <a:pPr lvl="1" eaLnBrk="1" hangingPunct="1"/>
            <a:r>
              <a:rPr lang="en-US" sz="3200" smtClean="0"/>
              <a:t>www.uc.edu/infosec</a:t>
            </a:r>
            <a:endParaRPr lang="en-US" smtClean="0"/>
          </a:p>
        </p:txBody>
      </p:sp>
      <p:pic>
        <p:nvPicPr>
          <p:cNvPr id="26628" name="Picture 4" descr="MCj03825820000[1]"/>
          <p:cNvPicPr>
            <a:picLocks noChangeAspect="1" noChangeArrowheads="1"/>
          </p:cNvPicPr>
          <p:nvPr/>
        </p:nvPicPr>
        <p:blipFill>
          <a:blip r:embed="rId3"/>
          <a:srcRect/>
          <a:stretch>
            <a:fillRect/>
          </a:stretch>
        </p:blipFill>
        <p:spPr bwMode="auto">
          <a:xfrm>
            <a:off x="6172200" y="3886200"/>
            <a:ext cx="27432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smtClean="0"/>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H</a:t>
            </a:r>
            <a:endParaRPr lang="en-US" dirty="0">
              <a:solidFill>
                <a:schemeClr val="bg1"/>
              </a:solidFill>
            </a:endParaRPr>
          </a:p>
        </p:txBody>
      </p:sp>
      <p:pic>
        <p:nvPicPr>
          <p:cNvPr id="5" name="Picture 7" descr="http://dancingcatstudio.com/lg_unframed_herding.JPG"/>
          <p:cNvPicPr>
            <a:picLocks noChangeAspect="1" noChangeArrowheads="1"/>
          </p:cNvPicPr>
          <p:nvPr/>
        </p:nvPicPr>
        <p:blipFill>
          <a:blip r:embed="rId3"/>
          <a:srcRect/>
          <a:stretch>
            <a:fillRect/>
          </a:stretch>
        </p:blipFill>
        <p:spPr bwMode="auto">
          <a:xfrm>
            <a:off x="1905000" y="0"/>
            <a:ext cx="5334000" cy="6858000"/>
          </a:xfrm>
          <a:prstGeom prst="rect">
            <a:avLst/>
          </a:prstGeom>
          <a:noFill/>
          <a:ln w="9525">
            <a:noFill/>
            <a:miter lim="800000"/>
            <a:headEnd/>
            <a:tailEnd/>
          </a:ln>
        </p:spPr>
      </p:pic>
      <p:sp>
        <p:nvSpPr>
          <p:cNvPr id="6" name="TextBox 5"/>
          <p:cNvSpPr txBox="1"/>
          <p:nvPr/>
        </p:nvSpPr>
        <p:spPr>
          <a:xfrm>
            <a:off x="685800" y="1752600"/>
            <a:ext cx="609600" cy="3539430"/>
          </a:xfrm>
          <a:prstGeom prst="rect">
            <a:avLst/>
          </a:prstGeom>
          <a:noFill/>
        </p:spPr>
        <p:txBody>
          <a:bodyPr wrap="square" rtlCol="0">
            <a:spAutoFit/>
          </a:bodyPr>
          <a:lstStyle/>
          <a:p>
            <a:pPr algn="ctr"/>
            <a:r>
              <a:rPr lang="en-US" sz="3200" dirty="0" smtClean="0">
                <a:solidFill>
                  <a:schemeClr val="bg1"/>
                </a:solidFill>
              </a:rPr>
              <a:t>H</a:t>
            </a:r>
          </a:p>
          <a:p>
            <a:pPr algn="ctr"/>
            <a:r>
              <a:rPr lang="en-US" sz="3200" dirty="0" smtClean="0">
                <a:solidFill>
                  <a:schemeClr val="bg1"/>
                </a:solidFill>
              </a:rPr>
              <a:t>E</a:t>
            </a:r>
          </a:p>
          <a:p>
            <a:pPr algn="ctr"/>
            <a:r>
              <a:rPr lang="en-US" sz="3200" dirty="0" smtClean="0">
                <a:solidFill>
                  <a:schemeClr val="bg1"/>
                </a:solidFill>
              </a:rPr>
              <a:t>R</a:t>
            </a:r>
          </a:p>
          <a:p>
            <a:pPr algn="ctr"/>
            <a:r>
              <a:rPr lang="en-US" sz="3200" dirty="0" smtClean="0">
                <a:solidFill>
                  <a:schemeClr val="bg1"/>
                </a:solidFill>
              </a:rPr>
              <a:t>D</a:t>
            </a:r>
          </a:p>
          <a:p>
            <a:pPr algn="ctr"/>
            <a:r>
              <a:rPr lang="en-US" sz="3200" dirty="0" smtClean="0">
                <a:solidFill>
                  <a:schemeClr val="bg1"/>
                </a:solidFill>
              </a:rPr>
              <a:t>I</a:t>
            </a:r>
          </a:p>
          <a:p>
            <a:pPr algn="ctr"/>
            <a:r>
              <a:rPr lang="en-US" sz="3200" dirty="0" smtClean="0">
                <a:solidFill>
                  <a:schemeClr val="bg1"/>
                </a:solidFill>
              </a:rPr>
              <a:t>N</a:t>
            </a:r>
          </a:p>
          <a:p>
            <a:pPr algn="ctr"/>
            <a:r>
              <a:rPr lang="en-US" sz="3200" dirty="0" smtClean="0">
                <a:solidFill>
                  <a:schemeClr val="bg1"/>
                </a:solidFill>
              </a:rPr>
              <a:t>G</a:t>
            </a:r>
            <a:endParaRPr lang="en-US" sz="3200" dirty="0">
              <a:solidFill>
                <a:schemeClr val="bg1"/>
              </a:solidFill>
            </a:endParaRPr>
          </a:p>
        </p:txBody>
      </p:sp>
      <p:sp>
        <p:nvSpPr>
          <p:cNvPr id="7" name="TextBox 6"/>
          <p:cNvSpPr txBox="1"/>
          <p:nvPr/>
        </p:nvSpPr>
        <p:spPr>
          <a:xfrm>
            <a:off x="7848600" y="2514600"/>
            <a:ext cx="609600" cy="2062103"/>
          </a:xfrm>
          <a:prstGeom prst="rect">
            <a:avLst/>
          </a:prstGeom>
          <a:noFill/>
        </p:spPr>
        <p:txBody>
          <a:bodyPr wrap="square" rtlCol="0">
            <a:spAutoFit/>
          </a:bodyPr>
          <a:lstStyle/>
          <a:p>
            <a:pPr algn="ctr"/>
            <a:r>
              <a:rPr lang="en-US" sz="3200" dirty="0" smtClean="0">
                <a:solidFill>
                  <a:schemeClr val="bg1"/>
                </a:solidFill>
              </a:rPr>
              <a:t>CATS</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srcRect/>
          <a:stretch>
            <a:fillRect/>
          </a:stretch>
        </p:blipFill>
        <p:spPr bwMode="auto">
          <a:xfrm>
            <a:off x="0" y="0"/>
            <a:ext cx="9148881" cy="6858000"/>
          </a:xfrm>
          <a:prstGeom prst="rect">
            <a:avLst/>
          </a:prstGeom>
          <a:noFill/>
          <a:ln w="9525">
            <a:noFill/>
            <a:miter lim="800000"/>
            <a:headEnd/>
            <a:tailEnd/>
          </a:ln>
          <a:effectLst/>
        </p:spPr>
      </p:pic>
      <p:sp>
        <p:nvSpPr>
          <p:cNvPr id="4" name="Rectangle 3"/>
          <p:cNvSpPr/>
          <p:nvPr/>
        </p:nvSpPr>
        <p:spPr>
          <a:xfrm>
            <a:off x="3429000" y="5934670"/>
            <a:ext cx="2465740" cy="923330"/>
          </a:xfrm>
          <a:prstGeom prst="rect">
            <a:avLst/>
          </a:prstGeom>
          <a:noFill/>
        </p:spPr>
        <p:txBody>
          <a:bodyPr wrap="none" lIns="91440" tIns="45720" rIns="91440" bIns="45720">
            <a:spAutoFit/>
            <a:scene3d>
              <a:camera prst="orthographicFront"/>
              <a:lightRig rig="threePt" dir="t"/>
            </a:scene3d>
            <a:sp3d contourW="6350" prstMaterial="dkEdge">
              <a:contourClr>
                <a:schemeClr val="tx1"/>
              </a:contourClr>
            </a:sp3d>
          </a:bodyPr>
          <a:lstStyle/>
          <a:p>
            <a:pPr algn="ctr"/>
            <a:r>
              <a:rPr lang="en-US" sz="5400" b="1" cap="none" spc="0" dirty="0" smtClean="0">
                <a:ln w="18000" cap="rnd" cmpd="thickThin">
                  <a:solidFill>
                    <a:schemeClr val="tx1"/>
                  </a:solidFill>
                  <a:prstDash val="solid"/>
                  <a:bevel/>
                </a:ln>
                <a:solidFill>
                  <a:srgbClr val="002060"/>
                </a:solidFill>
                <a:effectLst>
                  <a:outerShdw blurRad="50800" dist="38100" dir="5400000" algn="t" rotWithShape="0">
                    <a:prstClr val="black">
                      <a:alpha val="40000"/>
                    </a:prstClr>
                  </a:outerShdw>
                </a:effectLst>
              </a:rPr>
              <a:t>O</a:t>
            </a:r>
            <a:r>
              <a:rPr lang="en-US" sz="4800" b="1" cap="none" spc="0" dirty="0" smtClean="0">
                <a:ln w="18000" cap="rnd" cmpd="thickThin">
                  <a:solidFill>
                    <a:schemeClr val="tx1"/>
                  </a:solidFill>
                  <a:prstDash val="solid"/>
                  <a:bevel/>
                </a:ln>
                <a:solidFill>
                  <a:srgbClr val="002060"/>
                </a:solidFill>
                <a:effectLst>
                  <a:outerShdw blurRad="50800" dist="38100" dir="5400000" algn="t" rotWithShape="0">
                    <a:prstClr val="black">
                      <a:alpha val="40000"/>
                    </a:prstClr>
                  </a:outerShdw>
                </a:effectLst>
              </a:rPr>
              <a:t>RDER</a:t>
            </a:r>
            <a:endParaRPr lang="en-US" sz="5400" b="1" cap="none" spc="0" dirty="0">
              <a:ln w="18000" cap="rnd" cmpd="thickThin">
                <a:solidFill>
                  <a:schemeClr val="tx1"/>
                </a:solidFill>
                <a:prstDash val="solid"/>
                <a:bevel/>
              </a:ln>
              <a:solidFill>
                <a:srgbClr val="002060"/>
              </a:solidFill>
              <a:effectLst>
                <a:outerShdw blurRad="50800" dist="38100" dir="5400000" algn="t"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Identity Management</a:t>
            </a:r>
          </a:p>
        </p:txBody>
      </p:sp>
      <p:sp>
        <p:nvSpPr>
          <p:cNvPr id="9219" name="Content Placeholder 2"/>
          <p:cNvSpPr>
            <a:spLocks noGrp="1"/>
          </p:cNvSpPr>
          <p:nvPr>
            <p:ph idx="1"/>
          </p:nvPr>
        </p:nvSpPr>
        <p:spPr>
          <a:xfrm>
            <a:off x="1219200" y="2133600"/>
            <a:ext cx="7772400" cy="3505200"/>
          </a:xfrm>
        </p:spPr>
        <p:txBody>
          <a:bodyPr/>
          <a:lstStyle/>
          <a:p>
            <a:r>
              <a:rPr lang="en-US" sz="2800" dirty="0" smtClean="0"/>
              <a:t>IDM helps bring order to chaos by centrally managing the identity life cycle </a:t>
            </a:r>
          </a:p>
          <a:p>
            <a:pPr lvl="1"/>
            <a:r>
              <a:rPr lang="en-US" sz="2600" dirty="0" smtClean="0"/>
              <a:t>Creation</a:t>
            </a:r>
          </a:p>
          <a:p>
            <a:pPr lvl="2"/>
            <a:r>
              <a:rPr lang="en-US" dirty="0" smtClean="0"/>
              <a:t>Auto provision, distribution, role assignment</a:t>
            </a:r>
          </a:p>
          <a:p>
            <a:pPr lvl="1"/>
            <a:r>
              <a:rPr lang="en-US" sz="2600" dirty="0" smtClean="0"/>
              <a:t>Management</a:t>
            </a:r>
            <a:r>
              <a:rPr lang="en-US" sz="2400" dirty="0" smtClean="0"/>
              <a:t> </a:t>
            </a:r>
          </a:p>
          <a:p>
            <a:pPr lvl="2"/>
            <a:r>
              <a:rPr lang="en-US" dirty="0" smtClean="0"/>
              <a:t>Role-based access, re-assignment </a:t>
            </a:r>
          </a:p>
          <a:p>
            <a:pPr lvl="1"/>
            <a:r>
              <a:rPr lang="en-US" sz="2600" dirty="0" smtClean="0"/>
              <a:t>Deletion</a:t>
            </a:r>
          </a:p>
          <a:p>
            <a:pPr lvl="2"/>
            <a:r>
              <a:rPr lang="en-US" dirty="0" smtClean="0"/>
              <a:t>Auto de-provision</a:t>
            </a:r>
          </a:p>
        </p:txBody>
      </p:sp>
      <p:pic>
        <p:nvPicPr>
          <p:cNvPr id="9220" name="Picture 3" descr="C:\Documents and Settings\shamblqn\Local Settings\Temporary Internet Files\Content.IE5\TMGUYY08\MCj04355460000[1].wmf"/>
          <p:cNvPicPr>
            <a:picLocks noChangeAspect="1" noChangeArrowheads="1"/>
          </p:cNvPicPr>
          <p:nvPr/>
        </p:nvPicPr>
        <p:blipFill>
          <a:blip r:embed="rId3"/>
          <a:srcRect/>
          <a:stretch>
            <a:fillRect/>
          </a:stretch>
        </p:blipFill>
        <p:spPr bwMode="auto">
          <a:xfrm>
            <a:off x="152400" y="5867400"/>
            <a:ext cx="1265238"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IDM Picture.jpg"/>
          <p:cNvPicPr>
            <a:picLocks noChangeAspect="1"/>
          </p:cNvPicPr>
          <p:nvPr/>
        </p:nvPicPr>
        <p:blipFill>
          <a:blip r:embed="rId3"/>
          <a:srcRect l="10833" t="2817" r="13333" b="4225"/>
          <a:stretch>
            <a:fillRect/>
          </a:stretch>
        </p:blipFill>
        <p:spPr bwMode="auto">
          <a:xfrm>
            <a:off x="1600200" y="1386673"/>
            <a:ext cx="7543800" cy="547132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IDM from an IT perspective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457325" y="1219200"/>
            <a:ext cx="1209675" cy="1371600"/>
            <a:chOff x="1457325" y="1219200"/>
            <a:chExt cx="1209675" cy="1371600"/>
          </a:xfrm>
        </p:grpSpPr>
        <p:pic>
          <p:nvPicPr>
            <p:cNvPr id="10243" name="Picture 3"/>
            <p:cNvPicPr>
              <a:picLocks noChangeAspect="1" noChangeArrowheads="1"/>
            </p:cNvPicPr>
            <p:nvPr/>
          </p:nvPicPr>
          <p:blipFill>
            <a:blip r:embed="rId3"/>
            <a:srcRect/>
            <a:stretch>
              <a:fillRect/>
            </a:stretch>
          </p:blipFill>
          <p:spPr bwMode="auto">
            <a:xfrm>
              <a:off x="1524000" y="1219200"/>
              <a:ext cx="1047750" cy="1019175"/>
            </a:xfrm>
            <a:prstGeom prst="rect">
              <a:avLst/>
            </a:prstGeom>
            <a:noFill/>
            <a:ln w="9525">
              <a:noFill/>
              <a:miter lim="800000"/>
              <a:headEnd/>
              <a:tailEnd/>
            </a:ln>
          </p:spPr>
        </p:pic>
        <p:sp>
          <p:nvSpPr>
            <p:cNvPr id="10250" name="TextBox 11"/>
            <p:cNvSpPr txBox="1">
              <a:spLocks noChangeArrowheads="1"/>
            </p:cNvSpPr>
            <p:nvPr/>
          </p:nvSpPr>
          <p:spPr bwMode="auto">
            <a:xfrm>
              <a:off x="1457325" y="2252662"/>
              <a:ext cx="1209675" cy="338138"/>
            </a:xfrm>
            <a:prstGeom prst="rect">
              <a:avLst/>
            </a:prstGeom>
            <a:noFill/>
            <a:ln w="9525">
              <a:noFill/>
              <a:miter lim="800000"/>
              <a:headEnd/>
              <a:tailEnd/>
            </a:ln>
          </p:spPr>
          <p:txBody>
            <a:bodyPr wrap="none">
              <a:spAutoFit/>
            </a:bodyPr>
            <a:lstStyle/>
            <a:p>
              <a:r>
                <a:rPr lang="en-US" sz="1600" dirty="0">
                  <a:cs typeface="ＭＳ Ｐゴシック"/>
                </a:rPr>
                <a:t>Blackboard</a:t>
              </a:r>
            </a:p>
          </p:txBody>
        </p:sp>
      </p:grpSp>
      <p:grpSp>
        <p:nvGrpSpPr>
          <p:cNvPr id="18" name="Group 17"/>
          <p:cNvGrpSpPr/>
          <p:nvPr/>
        </p:nvGrpSpPr>
        <p:grpSpPr>
          <a:xfrm>
            <a:off x="4343400" y="5029200"/>
            <a:ext cx="1609725" cy="1100138"/>
            <a:chOff x="4343400" y="4572000"/>
            <a:chExt cx="1609725" cy="1100138"/>
          </a:xfrm>
        </p:grpSpPr>
        <p:pic>
          <p:nvPicPr>
            <p:cNvPr id="10248" name="Picture 8"/>
            <p:cNvPicPr>
              <a:picLocks noChangeAspect="1" noChangeArrowheads="1"/>
            </p:cNvPicPr>
            <p:nvPr/>
          </p:nvPicPr>
          <p:blipFill>
            <a:blip r:embed="rId4"/>
            <a:srcRect/>
            <a:stretch>
              <a:fillRect/>
            </a:stretch>
          </p:blipFill>
          <p:spPr bwMode="auto">
            <a:xfrm>
              <a:off x="4572000" y="4572000"/>
              <a:ext cx="1047750" cy="704850"/>
            </a:xfrm>
            <a:prstGeom prst="rect">
              <a:avLst/>
            </a:prstGeom>
            <a:noFill/>
            <a:ln w="9525">
              <a:noFill/>
              <a:miter lim="800000"/>
              <a:headEnd/>
              <a:tailEnd/>
            </a:ln>
          </p:spPr>
        </p:pic>
        <p:sp>
          <p:nvSpPr>
            <p:cNvPr id="10251" name="TextBox 12"/>
            <p:cNvSpPr txBox="1">
              <a:spLocks noChangeArrowheads="1"/>
            </p:cNvSpPr>
            <p:nvPr/>
          </p:nvSpPr>
          <p:spPr bwMode="auto">
            <a:xfrm>
              <a:off x="4343400" y="5334000"/>
              <a:ext cx="1609725" cy="338138"/>
            </a:xfrm>
            <a:prstGeom prst="rect">
              <a:avLst/>
            </a:prstGeom>
            <a:noFill/>
            <a:ln w="9525">
              <a:noFill/>
              <a:miter lim="800000"/>
              <a:headEnd/>
              <a:tailEnd/>
            </a:ln>
          </p:spPr>
          <p:txBody>
            <a:bodyPr wrap="none">
              <a:spAutoFit/>
            </a:bodyPr>
            <a:lstStyle/>
            <a:p>
              <a:r>
                <a:rPr lang="en-US" sz="1600" dirty="0">
                  <a:cs typeface="ＭＳ Ｐゴシック"/>
                </a:rPr>
                <a:t>Student/Faculty</a:t>
              </a:r>
            </a:p>
          </p:txBody>
        </p:sp>
      </p:grpSp>
      <p:grpSp>
        <p:nvGrpSpPr>
          <p:cNvPr id="24" name="Group 23"/>
          <p:cNvGrpSpPr/>
          <p:nvPr/>
        </p:nvGrpSpPr>
        <p:grpSpPr>
          <a:xfrm>
            <a:off x="6096000" y="790575"/>
            <a:ext cx="1563688" cy="1604963"/>
            <a:chOff x="6096000" y="790575"/>
            <a:chExt cx="1563688" cy="1604963"/>
          </a:xfrm>
        </p:grpSpPr>
        <p:pic>
          <p:nvPicPr>
            <p:cNvPr id="10246" name="Picture 6"/>
            <p:cNvPicPr>
              <a:picLocks noChangeAspect="1" noChangeArrowheads="1"/>
            </p:cNvPicPr>
            <p:nvPr/>
          </p:nvPicPr>
          <p:blipFill>
            <a:blip r:embed="rId5"/>
            <a:srcRect/>
            <a:stretch>
              <a:fillRect/>
            </a:stretch>
          </p:blipFill>
          <p:spPr bwMode="auto">
            <a:xfrm>
              <a:off x="6343650" y="790575"/>
              <a:ext cx="1047750" cy="1190625"/>
            </a:xfrm>
            <a:prstGeom prst="rect">
              <a:avLst/>
            </a:prstGeom>
            <a:noFill/>
            <a:ln w="9525">
              <a:noFill/>
              <a:miter lim="800000"/>
              <a:headEnd/>
              <a:tailEnd/>
            </a:ln>
          </p:spPr>
        </p:pic>
        <p:sp>
          <p:nvSpPr>
            <p:cNvPr id="10252" name="TextBox 13"/>
            <p:cNvSpPr txBox="1">
              <a:spLocks noChangeArrowheads="1"/>
            </p:cNvSpPr>
            <p:nvPr/>
          </p:nvSpPr>
          <p:spPr bwMode="auto">
            <a:xfrm>
              <a:off x="6096000" y="2057400"/>
              <a:ext cx="1563688" cy="338138"/>
            </a:xfrm>
            <a:prstGeom prst="rect">
              <a:avLst/>
            </a:prstGeom>
            <a:noFill/>
            <a:ln w="9525">
              <a:noFill/>
              <a:miter lim="800000"/>
              <a:headEnd/>
              <a:tailEnd/>
            </a:ln>
          </p:spPr>
          <p:txBody>
            <a:bodyPr wrap="none">
              <a:spAutoFit/>
            </a:bodyPr>
            <a:lstStyle/>
            <a:p>
              <a:r>
                <a:rPr lang="en-US" sz="1600" dirty="0">
                  <a:cs typeface="ＭＳ Ｐゴシック"/>
                </a:rPr>
                <a:t>Online Grading</a:t>
              </a:r>
            </a:p>
          </p:txBody>
        </p:sp>
      </p:grpSp>
      <p:grpSp>
        <p:nvGrpSpPr>
          <p:cNvPr id="20" name="Group 19"/>
          <p:cNvGrpSpPr/>
          <p:nvPr/>
        </p:nvGrpSpPr>
        <p:grpSpPr>
          <a:xfrm>
            <a:off x="1066800" y="4724400"/>
            <a:ext cx="1143000" cy="1557338"/>
            <a:chOff x="990600" y="5257800"/>
            <a:chExt cx="1143000" cy="1557338"/>
          </a:xfrm>
        </p:grpSpPr>
        <p:pic>
          <p:nvPicPr>
            <p:cNvPr id="10245" name="Picture 5"/>
            <p:cNvPicPr>
              <a:picLocks noChangeAspect="1" noChangeArrowheads="1"/>
            </p:cNvPicPr>
            <p:nvPr/>
          </p:nvPicPr>
          <p:blipFill>
            <a:blip r:embed="rId6"/>
            <a:srcRect/>
            <a:stretch>
              <a:fillRect/>
            </a:stretch>
          </p:blipFill>
          <p:spPr bwMode="auto">
            <a:xfrm>
              <a:off x="990600" y="5257800"/>
              <a:ext cx="1143000" cy="1135063"/>
            </a:xfrm>
            <a:prstGeom prst="rect">
              <a:avLst/>
            </a:prstGeom>
            <a:noFill/>
            <a:ln w="9525">
              <a:noFill/>
              <a:miter lim="800000"/>
              <a:headEnd/>
              <a:tailEnd/>
            </a:ln>
          </p:spPr>
        </p:pic>
        <p:sp>
          <p:nvSpPr>
            <p:cNvPr id="10253" name="TextBox 14"/>
            <p:cNvSpPr txBox="1">
              <a:spLocks noChangeArrowheads="1"/>
            </p:cNvSpPr>
            <p:nvPr/>
          </p:nvSpPr>
          <p:spPr bwMode="auto">
            <a:xfrm>
              <a:off x="1235075" y="6477000"/>
              <a:ext cx="593725" cy="338138"/>
            </a:xfrm>
            <a:prstGeom prst="rect">
              <a:avLst/>
            </a:prstGeom>
            <a:noFill/>
            <a:ln w="9525">
              <a:noFill/>
              <a:miter lim="800000"/>
              <a:headEnd/>
              <a:tailEnd/>
            </a:ln>
          </p:spPr>
          <p:txBody>
            <a:bodyPr wrap="none">
              <a:spAutoFit/>
            </a:bodyPr>
            <a:lstStyle/>
            <a:p>
              <a:r>
                <a:rPr lang="en-US" sz="1600" dirty="0">
                  <a:cs typeface="ＭＳ Ｐゴシック"/>
                </a:rPr>
                <a:t>ESS</a:t>
              </a:r>
            </a:p>
          </p:txBody>
        </p:sp>
      </p:grpSp>
      <p:grpSp>
        <p:nvGrpSpPr>
          <p:cNvPr id="19" name="Group 18"/>
          <p:cNvGrpSpPr/>
          <p:nvPr/>
        </p:nvGrpSpPr>
        <p:grpSpPr>
          <a:xfrm>
            <a:off x="7315200" y="5029200"/>
            <a:ext cx="1076325" cy="1404938"/>
            <a:chOff x="7391400" y="4800600"/>
            <a:chExt cx="1076325" cy="1404938"/>
          </a:xfrm>
        </p:grpSpPr>
        <p:pic>
          <p:nvPicPr>
            <p:cNvPr id="10244" name="Picture 4"/>
            <p:cNvPicPr>
              <a:picLocks noChangeAspect="1" noChangeArrowheads="1"/>
            </p:cNvPicPr>
            <p:nvPr/>
          </p:nvPicPr>
          <p:blipFill>
            <a:blip r:embed="rId7"/>
            <a:srcRect/>
            <a:stretch>
              <a:fillRect/>
            </a:stretch>
          </p:blipFill>
          <p:spPr bwMode="auto">
            <a:xfrm>
              <a:off x="7467600" y="4800600"/>
              <a:ext cx="1000125" cy="981075"/>
            </a:xfrm>
            <a:prstGeom prst="rect">
              <a:avLst/>
            </a:prstGeom>
            <a:noFill/>
            <a:ln w="9525">
              <a:noFill/>
              <a:miter lim="800000"/>
              <a:headEnd/>
              <a:tailEnd/>
            </a:ln>
          </p:spPr>
        </p:pic>
        <p:sp>
          <p:nvSpPr>
            <p:cNvPr id="10254" name="TextBox 15"/>
            <p:cNvSpPr txBox="1">
              <a:spLocks noChangeArrowheads="1"/>
            </p:cNvSpPr>
            <p:nvPr/>
          </p:nvSpPr>
          <p:spPr bwMode="auto">
            <a:xfrm>
              <a:off x="7391400" y="5867400"/>
              <a:ext cx="1052513" cy="338138"/>
            </a:xfrm>
            <a:prstGeom prst="rect">
              <a:avLst/>
            </a:prstGeom>
            <a:noFill/>
            <a:ln w="9525">
              <a:noFill/>
              <a:miter lim="800000"/>
              <a:headEnd/>
              <a:tailEnd/>
            </a:ln>
          </p:spPr>
          <p:txBody>
            <a:bodyPr wrap="none">
              <a:spAutoFit/>
            </a:bodyPr>
            <a:lstStyle/>
            <a:p>
              <a:r>
                <a:rPr lang="en-US" sz="1600" dirty="0">
                  <a:cs typeface="ＭＳ Ｐゴシック"/>
                </a:rPr>
                <a:t>One Stop</a:t>
              </a:r>
            </a:p>
          </p:txBody>
        </p:sp>
      </p:grpSp>
      <p:grpSp>
        <p:nvGrpSpPr>
          <p:cNvPr id="21" name="Group 20"/>
          <p:cNvGrpSpPr/>
          <p:nvPr/>
        </p:nvGrpSpPr>
        <p:grpSpPr>
          <a:xfrm>
            <a:off x="2590800" y="3505200"/>
            <a:ext cx="1047750" cy="1143000"/>
            <a:chOff x="2057400" y="3352800"/>
            <a:chExt cx="1047750" cy="1143000"/>
          </a:xfrm>
        </p:grpSpPr>
        <p:pic>
          <p:nvPicPr>
            <p:cNvPr id="10249" name="Picture 9"/>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057400" y="3352800"/>
              <a:ext cx="1047750" cy="790575"/>
            </a:xfrm>
            <a:prstGeom prst="rect">
              <a:avLst/>
            </a:prstGeom>
            <a:noFill/>
            <a:ln w="9525">
              <a:noFill/>
              <a:miter lim="800000"/>
              <a:headEnd/>
              <a:tailEnd/>
            </a:ln>
          </p:spPr>
        </p:pic>
        <p:sp>
          <p:nvSpPr>
            <p:cNvPr id="10255" name="TextBox 16"/>
            <p:cNvSpPr txBox="1">
              <a:spLocks noChangeArrowheads="1"/>
            </p:cNvSpPr>
            <p:nvPr/>
          </p:nvSpPr>
          <p:spPr bwMode="auto">
            <a:xfrm>
              <a:off x="2162175" y="4157662"/>
              <a:ext cx="809625" cy="338138"/>
            </a:xfrm>
            <a:prstGeom prst="rect">
              <a:avLst/>
            </a:prstGeom>
            <a:noFill/>
            <a:ln w="9525">
              <a:noFill/>
              <a:miter lim="800000"/>
              <a:headEnd/>
              <a:tailEnd/>
            </a:ln>
          </p:spPr>
          <p:txBody>
            <a:bodyPr wrap="none">
              <a:spAutoFit/>
            </a:bodyPr>
            <a:lstStyle/>
            <a:p>
              <a:r>
                <a:rPr lang="en-US" sz="1600" dirty="0">
                  <a:cs typeface="ＭＳ Ｐゴシック"/>
                </a:rPr>
                <a:t>Payroll</a:t>
              </a:r>
            </a:p>
          </p:txBody>
        </p:sp>
      </p:grpSp>
      <p:grpSp>
        <p:nvGrpSpPr>
          <p:cNvPr id="22" name="Group 21"/>
          <p:cNvGrpSpPr/>
          <p:nvPr/>
        </p:nvGrpSpPr>
        <p:grpSpPr>
          <a:xfrm>
            <a:off x="4267200" y="1828800"/>
            <a:ext cx="1393825" cy="1143000"/>
            <a:chOff x="3178175" y="1981200"/>
            <a:chExt cx="1393825" cy="1143000"/>
          </a:xfrm>
        </p:grpSpPr>
        <p:pic>
          <p:nvPicPr>
            <p:cNvPr id="10247" name="Picture 7"/>
            <p:cNvPicPr>
              <a:picLocks noChangeAspect="1" noChangeArrowheads="1"/>
            </p:cNvPicPr>
            <p:nvPr/>
          </p:nvPicPr>
          <p:blipFill>
            <a:blip r:embed="rId9"/>
            <a:srcRect/>
            <a:stretch>
              <a:fillRect/>
            </a:stretch>
          </p:blipFill>
          <p:spPr bwMode="auto">
            <a:xfrm>
              <a:off x="3352800" y="1981200"/>
              <a:ext cx="1047750" cy="790575"/>
            </a:xfrm>
            <a:prstGeom prst="rect">
              <a:avLst/>
            </a:prstGeom>
            <a:noFill/>
            <a:ln w="9525">
              <a:noFill/>
              <a:miter lim="800000"/>
              <a:headEnd/>
              <a:tailEnd/>
            </a:ln>
          </p:spPr>
        </p:pic>
        <p:sp>
          <p:nvSpPr>
            <p:cNvPr id="10256" name="TextBox 17"/>
            <p:cNvSpPr txBox="1">
              <a:spLocks noChangeArrowheads="1"/>
            </p:cNvSpPr>
            <p:nvPr/>
          </p:nvSpPr>
          <p:spPr bwMode="auto">
            <a:xfrm>
              <a:off x="3178175" y="2786062"/>
              <a:ext cx="1393825" cy="338138"/>
            </a:xfrm>
            <a:prstGeom prst="rect">
              <a:avLst/>
            </a:prstGeom>
            <a:noFill/>
            <a:ln w="9525">
              <a:noFill/>
              <a:miter lim="800000"/>
              <a:headEnd/>
              <a:tailEnd/>
            </a:ln>
          </p:spPr>
          <p:txBody>
            <a:bodyPr wrap="none">
              <a:spAutoFit/>
            </a:bodyPr>
            <a:lstStyle/>
            <a:p>
              <a:r>
                <a:rPr lang="en-US" sz="1600" dirty="0">
                  <a:cs typeface="ＭＳ Ｐゴシック"/>
                </a:rPr>
                <a:t>Remote User</a:t>
              </a:r>
            </a:p>
          </p:txBody>
        </p:sp>
      </p:grpSp>
      <p:sp>
        <p:nvSpPr>
          <p:cNvPr id="17" name="Rectangle 16"/>
          <p:cNvSpPr/>
          <p:nvPr/>
        </p:nvSpPr>
        <p:spPr>
          <a:xfrm rot="21022465">
            <a:off x="4394019" y="3280936"/>
            <a:ext cx="3775329" cy="923330"/>
          </a:xfrm>
          <a:prstGeom prst="rect">
            <a:avLst/>
          </a:prstGeom>
          <a:noFill/>
        </p:spPr>
        <p:txBody>
          <a:bodyPr wrap="none" lIns="91440" tIns="45720" rIns="91440" bIns="45720">
            <a:spAutoFit/>
          </a:bodyPr>
          <a:lstStyle/>
          <a:p>
            <a:pPr algn="ctr"/>
            <a:r>
              <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ＭＳ Ｐゴシック"/>
              </a:rPr>
              <a:t>Who Am I?</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676400" y="1066800"/>
            <a:ext cx="6858000" cy="609600"/>
          </a:xfrm>
        </p:spPr>
        <p:txBody>
          <a:bodyPr/>
          <a:lstStyle/>
          <a:p>
            <a:r>
              <a:rPr lang="en-US" dirty="0" smtClean="0"/>
              <a:t>I am </a:t>
            </a:r>
            <a:r>
              <a:rPr lang="en-US" b="1" dirty="0" smtClean="0"/>
              <a:t>One Person</a:t>
            </a:r>
            <a:endParaRPr lang="en-US" sz="1600" b="1" dirty="0" smtClean="0">
              <a:solidFill>
                <a:srgbClr val="FF0000"/>
              </a:solidFill>
              <a:latin typeface="Bazooka" pitchFamily="2" charset="0"/>
            </a:endParaRPr>
          </a:p>
        </p:txBody>
      </p:sp>
      <p:pic>
        <p:nvPicPr>
          <p:cNvPr id="11267" name="Picture 2" descr="C:\Program Files\Microsoft Office\MEDIA\CAGCAT10\j0292020.wmf"/>
          <p:cNvPicPr>
            <a:picLocks noChangeAspect="1" noChangeArrowheads="1"/>
          </p:cNvPicPr>
          <p:nvPr/>
        </p:nvPicPr>
        <p:blipFill>
          <a:blip r:embed="rId3"/>
          <a:srcRect/>
          <a:stretch>
            <a:fillRect/>
          </a:stretch>
        </p:blipFill>
        <p:spPr bwMode="auto">
          <a:xfrm>
            <a:off x="2819400" y="2895600"/>
            <a:ext cx="1868488" cy="1773238"/>
          </a:xfrm>
          <a:prstGeom prst="rect">
            <a:avLst/>
          </a:prstGeom>
          <a:noFill/>
          <a:ln w="9525">
            <a:noFill/>
            <a:miter lim="800000"/>
            <a:headEnd/>
            <a:tailEnd/>
          </a:ln>
        </p:spPr>
      </p:pic>
      <p:pic>
        <p:nvPicPr>
          <p:cNvPr id="11268" name="Picture 4" descr="C:\Program Files\Microsoft Office\MEDIA\CAGCAT10\j0195384.wmf"/>
          <p:cNvPicPr>
            <a:picLocks noChangeAspect="1" noChangeArrowheads="1"/>
          </p:cNvPicPr>
          <p:nvPr/>
        </p:nvPicPr>
        <p:blipFill>
          <a:blip r:embed="rId4"/>
          <a:srcRect/>
          <a:stretch>
            <a:fillRect/>
          </a:stretch>
        </p:blipFill>
        <p:spPr bwMode="auto">
          <a:xfrm>
            <a:off x="5715000" y="2819400"/>
            <a:ext cx="1795463" cy="1833563"/>
          </a:xfrm>
          <a:prstGeom prst="rect">
            <a:avLst/>
          </a:prstGeom>
          <a:noFill/>
          <a:ln w="9525">
            <a:noFill/>
            <a:miter lim="800000"/>
            <a:headEnd/>
            <a:tailEnd/>
          </a:ln>
        </p:spPr>
      </p:pic>
      <p:sp>
        <p:nvSpPr>
          <p:cNvPr id="5" name="Rectangle 4"/>
          <p:cNvSpPr/>
          <p:nvPr/>
        </p:nvSpPr>
        <p:spPr>
          <a:xfrm>
            <a:off x="1447800" y="5638800"/>
            <a:ext cx="7315200" cy="584775"/>
          </a:xfrm>
          <a:prstGeom prst="rect">
            <a:avLst/>
          </a:prstGeom>
        </p:spPr>
        <p:txBody>
          <a:bodyPr wrap="square">
            <a:spAutoFit/>
          </a:bodyPr>
          <a:lstStyle/>
          <a:p>
            <a:pPr algn="ctr"/>
            <a:r>
              <a:rPr lang="en-US" sz="3200" dirty="0" smtClean="0">
                <a:solidFill>
                  <a:srgbClr val="FF0000"/>
                </a:solidFill>
                <a:cs typeface="Arial" pitchFamily="34" charset="0"/>
              </a:rPr>
              <a:t>No matter how many systems I use!</a:t>
            </a:r>
            <a:endParaRPr lang="en-US" sz="3200" dirty="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IDM from a business perspective </a:t>
            </a:r>
            <a:endParaRPr lang="en-US" dirty="0"/>
          </a:p>
        </p:txBody>
      </p:sp>
      <p:sp>
        <p:nvSpPr>
          <p:cNvPr id="4" name="Donut 3"/>
          <p:cNvSpPr/>
          <p:nvPr/>
        </p:nvSpPr>
        <p:spPr>
          <a:xfrm>
            <a:off x="3352800" y="2590800"/>
            <a:ext cx="2667000" cy="2590800"/>
          </a:xfrm>
          <a:prstGeom prst="donut">
            <a:avLst/>
          </a:prstGeom>
          <a:solidFill>
            <a:srgbClr val="C00000">
              <a:alpha val="64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Central Directory</a:t>
            </a:r>
            <a:endParaRPr lang="en-US" sz="32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Round Diagonal Corner Rectangle 4"/>
          <p:cNvSpPr/>
          <p:nvPr/>
        </p:nvSpPr>
        <p:spPr>
          <a:xfrm>
            <a:off x="838200" y="2133600"/>
            <a:ext cx="2057400" cy="762000"/>
          </a:xfrm>
          <a:prstGeom prst="round2Diag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chemeClr val="tx1"/>
                </a:solidFill>
              </a:rPr>
              <a:t>Registrar</a:t>
            </a:r>
            <a:endParaRPr lang="en-US" sz="2600" b="1" dirty="0">
              <a:solidFill>
                <a:schemeClr val="tx1"/>
              </a:solidFill>
            </a:endParaRPr>
          </a:p>
        </p:txBody>
      </p:sp>
      <p:sp>
        <p:nvSpPr>
          <p:cNvPr id="6" name="Round Diagonal Corner Rectangle 5"/>
          <p:cNvSpPr/>
          <p:nvPr/>
        </p:nvSpPr>
        <p:spPr>
          <a:xfrm>
            <a:off x="685800" y="3505200"/>
            <a:ext cx="2057400" cy="762000"/>
          </a:xfrm>
          <a:prstGeom prst="round2Diag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chemeClr val="tx1"/>
                </a:solidFill>
              </a:rPr>
              <a:t>Library</a:t>
            </a:r>
            <a:endParaRPr lang="en-US" sz="2600" b="1" dirty="0">
              <a:solidFill>
                <a:schemeClr val="tx1"/>
              </a:solidFill>
            </a:endParaRPr>
          </a:p>
        </p:txBody>
      </p:sp>
      <p:sp>
        <p:nvSpPr>
          <p:cNvPr id="7" name="Round Diagonal Corner Rectangle 6"/>
          <p:cNvSpPr/>
          <p:nvPr/>
        </p:nvSpPr>
        <p:spPr>
          <a:xfrm>
            <a:off x="6629400" y="3505200"/>
            <a:ext cx="2362200" cy="762000"/>
          </a:xfrm>
          <a:prstGeom prst="round2Diag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chemeClr val="tx1"/>
                </a:solidFill>
              </a:rPr>
              <a:t>College of X</a:t>
            </a:r>
            <a:endParaRPr lang="en-US" sz="2600" b="1" dirty="0">
              <a:solidFill>
                <a:schemeClr val="tx1"/>
              </a:solidFill>
            </a:endParaRPr>
          </a:p>
        </p:txBody>
      </p:sp>
      <p:sp>
        <p:nvSpPr>
          <p:cNvPr id="8" name="Round Diagonal Corner Rectangle 7"/>
          <p:cNvSpPr/>
          <p:nvPr/>
        </p:nvSpPr>
        <p:spPr>
          <a:xfrm>
            <a:off x="6477000" y="2133600"/>
            <a:ext cx="2362200" cy="762000"/>
          </a:xfrm>
          <a:prstGeom prst="round2Diag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chemeClr val="tx1"/>
                </a:solidFill>
              </a:rPr>
              <a:t>Blackboard</a:t>
            </a:r>
            <a:endParaRPr lang="en-US" sz="2600" b="1" dirty="0">
              <a:solidFill>
                <a:schemeClr val="tx1"/>
              </a:solidFill>
            </a:endParaRPr>
          </a:p>
        </p:txBody>
      </p:sp>
      <p:sp>
        <p:nvSpPr>
          <p:cNvPr id="9" name="Round Diagonal Corner Rectangle 8"/>
          <p:cNvSpPr/>
          <p:nvPr/>
        </p:nvSpPr>
        <p:spPr>
          <a:xfrm>
            <a:off x="838200" y="5029200"/>
            <a:ext cx="2057400" cy="762000"/>
          </a:xfrm>
          <a:prstGeom prst="round2Diag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chemeClr val="tx1"/>
                </a:solidFill>
              </a:rPr>
              <a:t>Finance</a:t>
            </a:r>
            <a:endParaRPr lang="en-US" sz="2600" b="1" dirty="0">
              <a:solidFill>
                <a:schemeClr val="tx1"/>
              </a:solidFill>
            </a:endParaRPr>
          </a:p>
        </p:txBody>
      </p:sp>
      <p:sp>
        <p:nvSpPr>
          <p:cNvPr id="10" name="Round Diagonal Corner Rectangle 9"/>
          <p:cNvSpPr/>
          <p:nvPr/>
        </p:nvSpPr>
        <p:spPr>
          <a:xfrm>
            <a:off x="6477000" y="5029200"/>
            <a:ext cx="2362200" cy="762000"/>
          </a:xfrm>
          <a:prstGeom prst="round2Diag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chemeClr val="tx1"/>
                </a:solidFill>
              </a:rPr>
              <a:t>Mobile Apps</a:t>
            </a:r>
            <a:endParaRPr lang="en-US" sz="2600" b="1" dirty="0">
              <a:solidFill>
                <a:schemeClr val="tx1"/>
              </a:solidFill>
            </a:endParaRPr>
          </a:p>
        </p:txBody>
      </p:sp>
      <p:cxnSp>
        <p:nvCxnSpPr>
          <p:cNvPr id="12" name="Straight Arrow Connector 11"/>
          <p:cNvCxnSpPr>
            <a:stCxn id="5" idx="0"/>
            <a:endCxn id="4" idx="1"/>
          </p:cNvCxnSpPr>
          <p:nvPr/>
        </p:nvCxnSpPr>
        <p:spPr>
          <a:xfrm>
            <a:off x="2895600" y="2514600"/>
            <a:ext cx="847773" cy="455614"/>
          </a:xfrm>
          <a:prstGeom prst="straightConnector1">
            <a:avLst/>
          </a:prstGeom>
          <a:ln w="69850">
            <a:solidFill>
              <a:srgbClr val="C00000">
                <a:alpha val="80000"/>
              </a:srgb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0"/>
            <a:endCxn id="4" idx="2"/>
          </p:cNvCxnSpPr>
          <p:nvPr/>
        </p:nvCxnSpPr>
        <p:spPr>
          <a:xfrm>
            <a:off x="2743200" y="3886200"/>
            <a:ext cx="609600" cy="1588"/>
          </a:xfrm>
          <a:prstGeom prst="straightConnector1">
            <a:avLst/>
          </a:prstGeom>
          <a:ln w="69850">
            <a:solidFill>
              <a:srgbClr val="C00000">
                <a:alpha val="80000"/>
              </a:srgb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0"/>
            <a:endCxn id="4" idx="3"/>
          </p:cNvCxnSpPr>
          <p:nvPr/>
        </p:nvCxnSpPr>
        <p:spPr>
          <a:xfrm flipV="1">
            <a:off x="2895600" y="4802186"/>
            <a:ext cx="847773" cy="608014"/>
          </a:xfrm>
          <a:prstGeom prst="straightConnector1">
            <a:avLst/>
          </a:prstGeom>
          <a:ln w="69850">
            <a:solidFill>
              <a:srgbClr val="C00000">
                <a:alpha val="80000"/>
              </a:srgb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2"/>
            <a:endCxn id="4" idx="7"/>
          </p:cNvCxnSpPr>
          <p:nvPr/>
        </p:nvCxnSpPr>
        <p:spPr>
          <a:xfrm rot="10800000" flipV="1">
            <a:off x="5629228" y="2514600"/>
            <a:ext cx="847773" cy="455614"/>
          </a:xfrm>
          <a:prstGeom prst="straightConnector1">
            <a:avLst/>
          </a:prstGeom>
          <a:ln w="69850">
            <a:solidFill>
              <a:srgbClr val="C00000">
                <a:alpha val="80000"/>
              </a:srgb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4" idx="6"/>
            <a:endCxn id="7" idx="2"/>
          </p:cNvCxnSpPr>
          <p:nvPr/>
        </p:nvCxnSpPr>
        <p:spPr>
          <a:xfrm>
            <a:off x="6019800" y="3886200"/>
            <a:ext cx="609600" cy="1588"/>
          </a:xfrm>
          <a:prstGeom prst="straightConnector1">
            <a:avLst/>
          </a:prstGeom>
          <a:ln w="69850">
            <a:solidFill>
              <a:srgbClr val="C00000">
                <a:alpha val="80000"/>
              </a:srgb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4" idx="5"/>
            <a:endCxn id="10" idx="2"/>
          </p:cNvCxnSpPr>
          <p:nvPr/>
        </p:nvCxnSpPr>
        <p:spPr>
          <a:xfrm rot="16200000" flipH="1">
            <a:off x="5749106" y="4682306"/>
            <a:ext cx="608014" cy="847773"/>
          </a:xfrm>
          <a:prstGeom prst="straightConnector1">
            <a:avLst/>
          </a:prstGeom>
          <a:ln w="69850">
            <a:solidFill>
              <a:srgbClr val="C00000">
                <a:alpha val="80000"/>
              </a:srgbClr>
            </a:solidFill>
            <a:headEnd type="stealth"/>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13685</TotalTime>
  <Words>1072</Words>
  <Application>Microsoft Office PowerPoint</Application>
  <PresentationFormat>On-screen Show (4:3)</PresentationFormat>
  <Paragraphs>164</Paragraphs>
  <Slides>26</Slides>
  <Notes>25</Notes>
  <HiddenSlides>0</HiddenSlides>
  <MMClips>1</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Custom Design</vt:lpstr>
      <vt:lpstr>Blank Presentation</vt:lpstr>
      <vt:lpstr>Slide 1</vt:lpstr>
      <vt:lpstr>Slide 2</vt:lpstr>
      <vt:lpstr>Slide 3</vt:lpstr>
      <vt:lpstr>Slide 4</vt:lpstr>
      <vt:lpstr>Identity Management</vt:lpstr>
      <vt:lpstr>IDM from an IT perspective</vt:lpstr>
      <vt:lpstr>Slide 7</vt:lpstr>
      <vt:lpstr>I am One Person</vt:lpstr>
      <vt:lpstr>IDM from a business perspective </vt:lpstr>
      <vt:lpstr>Slide 10</vt:lpstr>
      <vt:lpstr>Slide 11</vt:lpstr>
      <vt:lpstr>I am One Organization</vt:lpstr>
      <vt:lpstr>That’s Common Credentials…</vt:lpstr>
      <vt:lpstr>User Maintenance</vt:lpstr>
      <vt:lpstr>Slide 15</vt:lpstr>
      <vt:lpstr>What is an attribute? </vt:lpstr>
      <vt:lpstr>Limited Access</vt:lpstr>
      <vt:lpstr>Password Self-Service at UC</vt:lpstr>
      <vt:lpstr>Strong Password</vt:lpstr>
      <vt:lpstr>IDM implementation at UC</vt:lpstr>
      <vt:lpstr>Pick the right team</vt:lpstr>
      <vt:lpstr>Pick the tech</vt:lpstr>
      <vt:lpstr>Pick the approach</vt:lpstr>
      <vt:lpstr>Implement </vt:lpstr>
      <vt:lpstr>Slide 25</vt:lpstr>
      <vt:lpstr>Contact Information</vt:lpstr>
    </vt:vector>
  </TitlesOfParts>
  <Company>University of Cincinnati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Donna Williams</dc:creator>
  <cp:lastModifiedBy>Quinn R. Shamblin</cp:lastModifiedBy>
  <cp:revision>127</cp:revision>
  <dcterms:created xsi:type="dcterms:W3CDTF">2006-12-06T18:25:18Z</dcterms:created>
  <dcterms:modified xsi:type="dcterms:W3CDTF">2009-04-22T12:19:54Z</dcterms:modified>
</cp:coreProperties>
</file>