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handoutMasterIdLst>
    <p:handoutMasterId r:id="rId30"/>
  </p:handoutMasterIdLst>
  <p:sldIdLst>
    <p:sldId id="256" r:id="rId2"/>
    <p:sldId id="257" r:id="rId3"/>
    <p:sldId id="258" r:id="rId4"/>
    <p:sldId id="279" r:id="rId5"/>
    <p:sldId id="261" r:id="rId6"/>
    <p:sldId id="262" r:id="rId7"/>
    <p:sldId id="263" r:id="rId8"/>
    <p:sldId id="274" r:id="rId9"/>
    <p:sldId id="273" r:id="rId10"/>
    <p:sldId id="275" r:id="rId11"/>
    <p:sldId id="276" r:id="rId12"/>
    <p:sldId id="277" r:id="rId13"/>
    <p:sldId id="278" r:id="rId14"/>
    <p:sldId id="280" r:id="rId15"/>
    <p:sldId id="281" r:id="rId16"/>
    <p:sldId id="283" r:id="rId17"/>
    <p:sldId id="284" r:id="rId18"/>
    <p:sldId id="285" r:id="rId19"/>
    <p:sldId id="264" r:id="rId20"/>
    <p:sldId id="286" r:id="rId21"/>
    <p:sldId id="287" r:id="rId22"/>
    <p:sldId id="259" r:id="rId23"/>
    <p:sldId id="288" r:id="rId24"/>
    <p:sldId id="260" r:id="rId25"/>
    <p:sldId id="268" r:id="rId26"/>
    <p:sldId id="271" r:id="rId27"/>
    <p:sldId id="267" r:id="rId28"/>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D34620"/>
    <a:srgbClr val="F9C7B9"/>
    <a:srgbClr val="91C853"/>
    <a:srgbClr val="ADD06A"/>
    <a:srgbClr val="C36132"/>
    <a:srgbClr val="060606"/>
    <a:srgbClr val="F2F4F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4427" autoAdjust="0"/>
    <p:restoredTop sz="98728" autoAdjust="0"/>
  </p:normalViewPr>
  <p:slideViewPr>
    <p:cSldViewPr snapToGrid="0" snapToObjects="1">
      <p:cViewPr>
        <p:scale>
          <a:sx n="100" d="100"/>
          <a:sy n="100" d="100"/>
        </p:scale>
        <p:origin x="-72"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84" d="100"/>
          <a:sy n="84" d="100"/>
        </p:scale>
        <p:origin x="-3132" y="-9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Arial"/>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Arial"/>
              </a:defRPr>
            </a:lvl1pPr>
          </a:lstStyle>
          <a:p>
            <a:pPr>
              <a:defRPr/>
            </a:pPr>
            <a:fld id="{D71B388D-23E7-4662-8902-F58EDB6107F6}" type="datetimeFigureOut">
              <a:rPr lang="en-US"/>
              <a:pPr>
                <a:defRPr/>
              </a:pPr>
              <a:t>4/13/2010</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Arial"/>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Arial"/>
              </a:defRPr>
            </a:lvl1pPr>
          </a:lstStyle>
          <a:p>
            <a:pPr>
              <a:defRPr/>
            </a:pPr>
            <a:fld id="{9EAD7686-4DE0-4CFF-9C7B-FA1FFDFDB164}"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dirty="0">
                <a:latin typeface="Arial"/>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Arial"/>
              </a:defRPr>
            </a:lvl1pPr>
          </a:lstStyle>
          <a:p>
            <a:pPr>
              <a:defRPr/>
            </a:pPr>
            <a:fld id="{D4945225-EEA3-4D46-903E-4760050C6BFF}" type="datetimeFigureOut">
              <a:rPr lang="en-US"/>
              <a:pPr>
                <a:defRPr/>
              </a:pPr>
              <a:t>4/13/2010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dirty="0">
                <a:latin typeface="Arial"/>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Arial"/>
              </a:defRPr>
            </a:lvl1pPr>
          </a:lstStyle>
          <a:p>
            <a:pPr>
              <a:defRPr/>
            </a:pPr>
            <a:fld id="{0EEFB92E-9CB2-4D32-B517-94D0AC98F1A8}"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Arial"/>
        <a:ea typeface="+mn-ea"/>
        <a:cs typeface="+mn-cs"/>
      </a:defRPr>
    </a:lvl1pPr>
    <a:lvl2pPr marL="457200" algn="l" defTabSz="457200" rtl="0" fontAlgn="base">
      <a:spcBef>
        <a:spcPct val="30000"/>
      </a:spcBef>
      <a:spcAft>
        <a:spcPct val="0"/>
      </a:spcAft>
      <a:defRPr sz="1200" kern="1200">
        <a:solidFill>
          <a:schemeClr val="tx1"/>
        </a:solidFill>
        <a:latin typeface="Arial"/>
        <a:ea typeface="+mn-ea"/>
        <a:cs typeface="+mn-cs"/>
      </a:defRPr>
    </a:lvl2pPr>
    <a:lvl3pPr marL="914400" algn="l" defTabSz="457200" rtl="0" fontAlgn="base">
      <a:spcBef>
        <a:spcPct val="30000"/>
      </a:spcBef>
      <a:spcAft>
        <a:spcPct val="0"/>
      </a:spcAft>
      <a:defRPr sz="1200" kern="1200">
        <a:solidFill>
          <a:schemeClr val="tx1"/>
        </a:solidFill>
        <a:latin typeface="Arial"/>
        <a:ea typeface="+mn-ea"/>
        <a:cs typeface="+mn-cs"/>
      </a:defRPr>
    </a:lvl3pPr>
    <a:lvl4pPr marL="1371600" algn="l" defTabSz="457200" rtl="0" fontAlgn="base">
      <a:spcBef>
        <a:spcPct val="30000"/>
      </a:spcBef>
      <a:spcAft>
        <a:spcPct val="0"/>
      </a:spcAft>
      <a:defRPr sz="1200" kern="1200">
        <a:solidFill>
          <a:schemeClr val="tx1"/>
        </a:solidFill>
        <a:latin typeface="Arial"/>
        <a:ea typeface="+mn-ea"/>
        <a:cs typeface="+mn-cs"/>
      </a:defRPr>
    </a:lvl4pPr>
    <a:lvl5pPr marL="1828800" algn="l" defTabSz="457200" rtl="0" fontAlgn="base">
      <a:spcBef>
        <a:spcPct val="30000"/>
      </a:spcBef>
      <a:spcAft>
        <a:spcPct val="0"/>
      </a:spcAft>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bwMode="auto">
          <a:noFill/>
          <a:ln>
            <a:solidFill>
              <a:srgbClr val="000000"/>
            </a:solidFill>
            <a:miter lim="800000"/>
            <a:headEnd/>
            <a:tailEnd/>
          </a:ln>
        </p:spPr>
      </p:sp>
      <p:sp>
        <p:nvSpPr>
          <p:cNvPr id="133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
        <p:nvSpPr>
          <p:cNvPr id="133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BDA1B8B-B3A5-4766-86C8-8689F4575394}" type="slidenum">
              <a:rPr lang="en-US">
                <a:latin typeface="Arial" charset="0"/>
              </a:rPr>
              <a:pPr fontAlgn="base">
                <a:spcBef>
                  <a:spcPct val="0"/>
                </a:spcBef>
                <a:spcAft>
                  <a:spcPct val="0"/>
                </a:spcAft>
              </a:pPr>
              <a:t>1</a:t>
            </a:fld>
            <a:endParaRPr lang="en-US">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At Crossbeam, our customers have used Crossbeam to rethink the traditional approach to deploying network security – they rethink the network!</a:t>
            </a:r>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287E042-D495-467E-9EB2-516D1AAF9B5A}" type="slidenum">
              <a:rPr lang="en-US">
                <a:latin typeface="Arial" charset="0"/>
              </a:rPr>
              <a:pPr fontAlgn="base">
                <a:spcBef>
                  <a:spcPct val="0"/>
                </a:spcBef>
                <a:spcAft>
                  <a:spcPct val="0"/>
                </a:spcAft>
              </a:pPr>
              <a:t>19</a:t>
            </a:fld>
            <a:endParaRPr lang="en-US">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ea typeface="ＭＳ Ｐゴシック"/>
                <a:cs typeface="ＭＳ Ｐゴシック"/>
              </a:rPr>
              <a:t>The status quo is that in any network there is duplication, inefficiency and box sprawl.  Unfortunately, the status quo yields extraordinarily complex data center architectures, leading to wasted data center space, growing power usage and difficulty in fault diagnosis.  Moreover, since these devices require connections to switches &amp; load balancers, and have limited networking &amp; application processing power, they essentially become embedded elements in the network – meaning that when the security services need to be expanded or upgraded so does the network.   </a:t>
            </a:r>
          </a:p>
          <a:p>
            <a:pPr>
              <a:spcBef>
                <a:spcPct val="0"/>
              </a:spcBef>
            </a:pPr>
            <a:endParaRPr lang="en-US" smtClean="0">
              <a:latin typeface="Arial" charset="0"/>
              <a:ea typeface="ＭＳ Ｐゴシック"/>
              <a:cs typeface="ＭＳ Ｐゴシック"/>
            </a:endParaRPr>
          </a:p>
          <a:p>
            <a:pPr>
              <a:spcBef>
                <a:spcPct val="0"/>
              </a:spcBef>
            </a:pPr>
            <a:endParaRPr lang="en-US" smtClean="0">
              <a:latin typeface="Arial" charset="0"/>
              <a:ea typeface="ＭＳ Ｐゴシック"/>
              <a:cs typeface="ＭＳ Ｐゴシック"/>
            </a:endParaRPr>
          </a:p>
          <a:p>
            <a:pPr>
              <a:spcBef>
                <a:spcPct val="0"/>
              </a:spcBef>
            </a:pPr>
            <a:endParaRPr lang="en-US" smtClean="0">
              <a:latin typeface="Arial" charset="0"/>
            </a:endParaRPr>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0183861-DD69-4BBA-973A-07E50275BF97}" type="slidenum">
              <a:rPr lang="en-US">
                <a:latin typeface="Arial" charset="0"/>
              </a:rPr>
              <a:pPr fontAlgn="base">
                <a:spcBef>
                  <a:spcPct val="0"/>
                </a:spcBef>
                <a:spcAft>
                  <a:spcPct val="0"/>
                </a:spcAft>
              </a:pPr>
              <a:t>20</a:t>
            </a:fld>
            <a:endParaRPr lang="en-US">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The X-Series is essentially a “network in a box” that helps solve inefficiencies by optimizing the network &amp; application processing together under one operating system.</a:t>
            </a:r>
          </a:p>
          <a:p>
            <a:pPr fontAlgn="auto">
              <a:spcBef>
                <a:spcPts val="0"/>
              </a:spcBef>
              <a:spcAft>
                <a:spcPts val="0"/>
              </a:spcAft>
              <a:defRPr/>
            </a:pPr>
            <a:endParaRPr lang="en-US" dirty="0" smtClean="0">
              <a:cs typeface="ＭＳ Ｐゴシック" charset="-128"/>
            </a:endParaRPr>
          </a:p>
          <a:p>
            <a:pPr fontAlgn="auto">
              <a:spcBef>
                <a:spcPts val="0"/>
              </a:spcBef>
              <a:spcAft>
                <a:spcPts val="0"/>
              </a:spcAft>
              <a:defRPr/>
            </a:pPr>
            <a:r>
              <a:rPr lang="en-US" dirty="0" smtClean="0">
                <a:cs typeface="ＭＳ Ｐゴシック" charset="-128"/>
              </a:rPr>
              <a:t>The X-Series platform allows enterprises and service providers to consolidate network infrastructure (switches, load balancers, patch cabling &amp; power cords) and appliances supporting security applications, “</a:t>
            </a:r>
            <a:r>
              <a:rPr lang="en-US" dirty="0" err="1" smtClean="0">
                <a:cs typeface="ＭＳ Ｐゴシック" charset="-128"/>
              </a:rPr>
              <a:t>virtualize</a:t>
            </a:r>
            <a:r>
              <a:rPr lang="en-US" dirty="0" smtClean="0">
                <a:cs typeface="ＭＳ Ｐゴシック" charset="-128"/>
              </a:rPr>
              <a:t>” the delivery of security applications and dramatically simplify deployment and on-going management.</a:t>
            </a:r>
          </a:p>
          <a:p>
            <a:pPr fontAlgn="auto">
              <a:spcBef>
                <a:spcPts val="0"/>
              </a:spcBef>
              <a:spcAft>
                <a:spcPts val="0"/>
              </a:spcAft>
              <a:defRPr/>
            </a:pPr>
            <a:endParaRPr lang="en-US" dirty="0" smtClean="0">
              <a:cs typeface="ＭＳ Ｐゴシック" charset="-128"/>
            </a:endParaRPr>
          </a:p>
          <a:p>
            <a:pPr fontAlgn="auto">
              <a:spcBef>
                <a:spcPts val="0"/>
              </a:spcBef>
              <a:spcAft>
                <a:spcPts val="0"/>
              </a:spcAft>
              <a:defRPr/>
            </a:pPr>
            <a:r>
              <a:rPr lang="en-US" dirty="0" smtClean="0">
                <a:cs typeface="ＭＳ Ｐゴシック" charset="-128"/>
              </a:rPr>
              <a:t>More specifically, the our solution has 5 primary components, to wit:</a:t>
            </a:r>
          </a:p>
          <a:p>
            <a:pPr marL="232943" indent="-232943" fontAlgn="auto">
              <a:spcBef>
                <a:spcPts val="0"/>
              </a:spcBef>
              <a:spcAft>
                <a:spcPts val="0"/>
              </a:spcAft>
              <a:buFont typeface="+mj-lt"/>
              <a:buAutoNum type="arabicPeriod"/>
              <a:defRPr/>
            </a:pPr>
            <a:r>
              <a:rPr lang="en-US" dirty="0" smtClean="0">
                <a:cs typeface="ＭＳ Ｐゴシック" charset="-128"/>
              </a:rPr>
              <a:t>A high performance, fully redundant chassis, that comes in a 7 slot and 14 slot version.  Everything in the chassis from Power supplies to fan trays to backplanes is redundant</a:t>
            </a:r>
          </a:p>
          <a:p>
            <a:pPr marL="232943" indent="-232943" fontAlgn="auto">
              <a:spcBef>
                <a:spcPts val="0"/>
              </a:spcBef>
              <a:spcAft>
                <a:spcPts val="0"/>
              </a:spcAft>
              <a:buFont typeface="+mj-lt"/>
              <a:buAutoNum type="arabicPeriod"/>
              <a:defRPr/>
            </a:pPr>
            <a:r>
              <a:rPr lang="en-US" dirty="0" smtClean="0">
                <a:cs typeface="ＭＳ Ｐゴシック" charset="-128"/>
              </a:rPr>
              <a:t>We have 3 kinds of blades, the first of which is our network processing module which consolidates all of the switching and load balance fabric needed for a multi- application security architecture</a:t>
            </a:r>
          </a:p>
          <a:p>
            <a:pPr marL="232943" indent="-232943" fontAlgn="auto">
              <a:spcBef>
                <a:spcPts val="0"/>
              </a:spcBef>
              <a:spcAft>
                <a:spcPts val="0"/>
              </a:spcAft>
              <a:buFont typeface="+mj-lt"/>
              <a:buAutoNum type="arabicPeriod"/>
              <a:defRPr/>
            </a:pPr>
            <a:r>
              <a:rPr lang="en-US" dirty="0" smtClean="0">
                <a:cs typeface="ＭＳ Ｐゴシック" charset="-128"/>
              </a:rPr>
              <a:t>Our 2</a:t>
            </a:r>
            <a:r>
              <a:rPr lang="en-US" baseline="30000" dirty="0" smtClean="0">
                <a:cs typeface="ＭＳ Ｐゴシック" charset="-128"/>
              </a:rPr>
              <a:t>nd</a:t>
            </a:r>
            <a:r>
              <a:rPr lang="en-US" dirty="0" smtClean="0">
                <a:cs typeface="ＭＳ Ｐゴシック" charset="-128"/>
              </a:rPr>
              <a:t> blade is our application processor module – this blade replicates the computing power of appliances and is used to run security applications.  Each one of our APMs is a high-end dual quad core system</a:t>
            </a:r>
          </a:p>
          <a:p>
            <a:pPr marL="232943" indent="-232943" fontAlgn="auto">
              <a:spcBef>
                <a:spcPts val="0"/>
              </a:spcBef>
              <a:spcAft>
                <a:spcPts val="0"/>
              </a:spcAft>
              <a:buFont typeface="+mj-lt"/>
              <a:buAutoNum type="arabicPeriod"/>
              <a:defRPr/>
            </a:pPr>
            <a:r>
              <a:rPr lang="en-US" dirty="0" smtClean="0">
                <a:cs typeface="ＭＳ Ｐゴシック" charset="-128"/>
              </a:rPr>
              <a:t>Our 3</a:t>
            </a:r>
            <a:r>
              <a:rPr lang="en-US" baseline="30000" dirty="0" smtClean="0">
                <a:cs typeface="ＭＳ Ｐゴシック" charset="-128"/>
              </a:rPr>
              <a:t>rd</a:t>
            </a:r>
            <a:r>
              <a:rPr lang="en-US" dirty="0" smtClean="0">
                <a:cs typeface="ＭＳ Ｐゴシック" charset="-128"/>
              </a:rPr>
              <a:t> blade in our control processor module that manages the overall health of the chassis and manages failover </a:t>
            </a:r>
          </a:p>
          <a:p>
            <a:pPr marL="232943" indent="-232943" fontAlgn="auto">
              <a:spcBef>
                <a:spcPts val="0"/>
              </a:spcBef>
              <a:spcAft>
                <a:spcPts val="0"/>
              </a:spcAft>
              <a:buFont typeface="+mj-lt"/>
              <a:buAutoNum type="arabicPeriod"/>
              <a:defRPr/>
            </a:pPr>
            <a:r>
              <a:rPr lang="en-US" dirty="0" smtClean="0">
                <a:cs typeface="ＭＳ Ｐゴシック" charset="-128"/>
              </a:rPr>
              <a:t>The final component is our open secure OS which we will cover  next</a:t>
            </a:r>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4A53D76-2CF6-465A-97A1-AF2434AA3CC6}" type="slidenum">
              <a:rPr lang="en-US">
                <a:latin typeface="Arial" charset="0"/>
              </a:rPr>
              <a:pPr fontAlgn="base">
                <a:spcBef>
                  <a:spcPct val="0"/>
                </a:spcBef>
                <a:spcAft>
                  <a:spcPct val="0"/>
                </a:spcAft>
              </a:pPr>
              <a:t>21</a:t>
            </a:fld>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At Crossbeam, we believe the secret to a successful platform is its Operating System.  That’s why we have spent the last 10 years perfecting our creation.</a:t>
            </a:r>
          </a:p>
          <a:p>
            <a:pPr>
              <a:spcBef>
                <a:spcPct val="0"/>
              </a:spcBef>
            </a:pPr>
            <a:r>
              <a:rPr lang="en-US" smtClean="0">
                <a:latin typeface="Arial" charset="0"/>
              </a:rPr>
              <a:t>We built an operating system that allowed multiple best-of-breed applications to live on the same platform and work together seamlessly with the ability to centralize control and visibility of the entire system.  </a:t>
            </a:r>
          </a:p>
          <a:p>
            <a:pPr>
              <a:spcBef>
                <a:spcPct val="0"/>
              </a:spcBef>
            </a:pPr>
            <a:r>
              <a:rPr lang="en-US" smtClean="0">
                <a:latin typeface="Arial" charset="0"/>
              </a:rPr>
              <a:t>Over 500 man-years of effort later, XOS was born and is being used by some of the largest banks, service providers, mobile operators, schools and governments around the world. </a:t>
            </a:r>
          </a:p>
          <a:p>
            <a:pPr>
              <a:spcBef>
                <a:spcPct val="0"/>
              </a:spcBef>
            </a:pPr>
            <a:r>
              <a:rPr lang="en-US" smtClean="0">
                <a:latin typeface="Arial" charset="0"/>
              </a:rPr>
              <a:t>What makes XOS so special is the ability to consolidate multiple best-of-breed applications on to a single chassis and in the process, direct networks flows from one security application to another as if physical infrastructure like switches, load balancers, appliances , etc. were in place, except it’s all done with software --- we call this secure flow processing.</a:t>
            </a:r>
          </a:p>
          <a:p>
            <a:pPr>
              <a:spcBef>
                <a:spcPct val="0"/>
              </a:spcBef>
            </a:pPr>
            <a:r>
              <a:rPr lang="en-US" smtClean="0">
                <a:latin typeface="Arial" charset="0"/>
              </a:rPr>
              <a:t>More over,  our virtual application processing allows for 1, 2 3, up to 10 APMs to act as a single system to bring true linear scalability to security applications.</a:t>
            </a:r>
          </a:p>
          <a:p>
            <a:pPr>
              <a:spcBef>
                <a:spcPct val="0"/>
              </a:spcBef>
            </a:pPr>
            <a:r>
              <a:rPr lang="en-US" smtClean="0">
                <a:latin typeface="Arial" charset="0"/>
              </a:rPr>
              <a:t>With XOS, a Virtual Infrastructure was created allowing customers to move, add and change applications onto the same hardware within minutes and to do so without fear to downtime. </a:t>
            </a:r>
          </a:p>
          <a:p>
            <a:pPr>
              <a:spcBef>
                <a:spcPct val="0"/>
              </a:spcBef>
            </a:pPr>
            <a:r>
              <a:rPr lang="en-US" smtClean="0">
                <a:latin typeface="Arial" charset="0"/>
              </a:rPr>
              <a:t>In effect, XOS created a new genre of Network Security Platforms.</a:t>
            </a:r>
          </a:p>
          <a:p>
            <a:pPr>
              <a:spcBef>
                <a:spcPct val="0"/>
              </a:spcBef>
            </a:pPr>
            <a:r>
              <a:rPr lang="en-US" smtClean="0">
                <a:latin typeface="Arial" charset="0"/>
              </a:rPr>
              <a:t>Bottom line – In order to best leverage your assets and maximize system life, it’s all about control, adaptability and flexibility and that’s what Crossbeam delivers.</a:t>
            </a:r>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62BB85-4E37-4B8D-BC00-6FEC702C1765}" type="slidenum">
              <a:rPr lang="en-US">
                <a:latin typeface="Arial" charset="0"/>
              </a:rPr>
              <a:pPr fontAlgn="base">
                <a:spcBef>
                  <a:spcPct val="0"/>
                </a:spcBef>
                <a:spcAft>
                  <a:spcPct val="0"/>
                </a:spcAft>
              </a:pPr>
              <a:t>22</a:t>
            </a:fld>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The real power of Crossbeam’s X-Series is the ability to create a virtual network infrastructure.  In other words the ability to create separate network segments, each with it’s own set of security applications and policies, all done in software virtually.  This allows physically separate and distinct network security infrastructure segments (appliances, switches, load balancers, patch panels, patch cables, rack space, etc.)  to be implemented via a highly consolidated and virtualized infrastructure, all in software without any compromises to security policies.    </a:t>
            </a:r>
          </a:p>
          <a:p>
            <a:pPr>
              <a:spcBef>
                <a:spcPct val="0"/>
              </a:spcBef>
            </a:pPr>
            <a:endParaRPr lang="en-US" smtClean="0">
              <a:latin typeface="Arial" charset="0"/>
            </a:endParaRPr>
          </a:p>
          <a:p>
            <a:pPr>
              <a:spcBef>
                <a:spcPct val="0"/>
              </a:spcBef>
            </a:pPr>
            <a:r>
              <a:rPr lang="en-US" smtClean="0">
                <a:latin typeface="Arial" charset="0"/>
              </a:rPr>
              <a:t>This virtual infrastructure provides tremendous flexibility in terms of the ability to scale, add, remove or change security policies for different set of users, all virtually.  Thus the duplication and associated expense and difficulty of managing separate physical network segments and appliances for R&amp;D, Finance, Contractors, Partners, etc. is eliminated.</a:t>
            </a:r>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63E1000-50A8-4E39-BEE4-53F450DDE776}" type="slidenum">
              <a:rPr lang="en-US">
                <a:latin typeface="Arial" charset="0"/>
              </a:rPr>
              <a:pPr fontAlgn="base">
                <a:spcBef>
                  <a:spcPct val="0"/>
                </a:spcBef>
                <a:spcAft>
                  <a:spcPct val="0"/>
                </a:spcAft>
              </a:pPr>
              <a:t>23</a:t>
            </a:fld>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And a primary focus for Crossbeam over the past year and on a going-forward basis is simplifying how our customers interact with, configure and monitor the performance and  health of our products.  Consistent with the goal of “simplifying the complex”, Crossbeam has numerous tools to simplify and automate previously-arduous tasks like installation and configuration of our OS.</a:t>
            </a:r>
          </a:p>
          <a:p>
            <a:pPr>
              <a:spcBef>
                <a:spcPct val="0"/>
              </a:spcBef>
            </a:pPr>
            <a:endParaRPr lang="en-US" smtClean="0">
              <a:latin typeface="Arial" charset="0"/>
            </a:endParaRPr>
          </a:p>
          <a:p>
            <a:pPr>
              <a:spcBef>
                <a:spcPct val="0"/>
              </a:spcBef>
            </a:pPr>
            <a:r>
              <a:rPr lang="en-US" smtClean="0">
                <a:latin typeface="Arial" charset="0"/>
              </a:rPr>
              <a:t>In addition, our new element management system allows for a graphical “at-a-glace” real-time view of view of what’s happening in our X-Series platform.  From understanding utilization and protocol mix to alarms and capacity planning, our new Greenlight Element Management system is a powerful tool.</a:t>
            </a:r>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703ACAE-C49E-4CA9-809E-6BFBE4E43696}" type="slidenum">
              <a:rPr lang="en-US">
                <a:latin typeface="Arial" charset="0"/>
              </a:rPr>
              <a:pPr fontAlgn="base">
                <a:spcBef>
                  <a:spcPct val="0"/>
                </a:spcBef>
                <a:spcAft>
                  <a:spcPct val="0"/>
                </a:spcAft>
              </a:pPr>
              <a:t>24</a:t>
            </a:fld>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Also, key to the value we offer customers is ability to choose best-in-class third-party security applications.  In this way, out customers are able to respond to new security threats by deploying the security from an independent best-of-breed security vendor as opposed to being forced to take and “all in one” approach from a vendor that bundles all of their own software with their own OS and their own hardware.</a:t>
            </a:r>
          </a:p>
          <a:p>
            <a:pPr>
              <a:spcBef>
                <a:spcPct val="0"/>
              </a:spcBef>
            </a:pPr>
            <a:endParaRPr lang="en-US" smtClean="0">
              <a:latin typeface="Arial" charset="0"/>
            </a:endParaRPr>
          </a:p>
          <a:p>
            <a:pPr>
              <a:spcBef>
                <a:spcPct val="0"/>
              </a:spcBef>
            </a:pPr>
            <a:r>
              <a:rPr lang="en-US" smtClean="0">
                <a:latin typeface="Arial" charset="0"/>
              </a:rPr>
              <a:t>Crossbeam works leading firewall, intrusion detection and prevention companies like Sourcefire, IBM and Check Point as well as leaders in the Web applications firewall space like Imperva and secure web gateway leaders like Trend Micro and Websense, with new vendors to come this year.</a:t>
            </a:r>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F5C18D9-5C80-47E8-8E02-BBE50D9D34F2}" type="slidenum">
              <a:rPr lang="en-US">
                <a:latin typeface="Arial" charset="0"/>
              </a:rPr>
              <a:pPr fontAlgn="base">
                <a:spcBef>
                  <a:spcPct val="0"/>
                </a:spcBef>
                <a:spcAft>
                  <a:spcPct val="0"/>
                </a:spcAft>
              </a:pPr>
              <a:t>25</a:t>
            </a:fld>
            <a:endParaRPr 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Our customer experience is that the flexibility and adaptability of our platform  allows them to choose the best-in-class security applications that work best for their environment and their policies.</a:t>
            </a:r>
          </a:p>
          <a:p>
            <a:pPr>
              <a:spcBef>
                <a:spcPct val="0"/>
              </a:spcBef>
            </a:pPr>
            <a:endParaRPr lang="en-US" smtClean="0">
              <a:latin typeface="Arial" charset="0"/>
            </a:endParaRPr>
          </a:p>
          <a:p>
            <a:pPr>
              <a:spcBef>
                <a:spcPct val="0"/>
              </a:spcBef>
            </a:pPr>
            <a:r>
              <a:rPr lang="en-US" smtClean="0">
                <a:latin typeface="Arial" charset="0"/>
              </a:rPr>
              <a:t>Moreover the architecture of our solution, allows customers to scale linearly, improve uptime and deploy a solution that is ready for change for the next 5 years and beyond.</a:t>
            </a:r>
          </a:p>
          <a:p>
            <a:pPr>
              <a:spcBef>
                <a:spcPct val="0"/>
              </a:spcBef>
            </a:pPr>
            <a:endParaRPr lang="en-US" smtClean="0">
              <a:latin typeface="Arial" charset="0"/>
            </a:endParaRPr>
          </a:p>
          <a:p>
            <a:pPr>
              <a:spcBef>
                <a:spcPct val="0"/>
              </a:spcBef>
            </a:pPr>
            <a:r>
              <a:rPr lang="en-US" smtClean="0">
                <a:latin typeface="Arial" charset="0"/>
              </a:rPr>
              <a:t>This translate into significant consolidation (50:1 or more of physical boxes into one of our chassis), all of which leads to dramatically lower total cost of ownership, in the from of reduced power, cooling,  maintenance costs and labor savings.</a:t>
            </a:r>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119298-4CD9-40C1-95C2-FEF4A8CE5185}" type="slidenum">
              <a:rPr lang="en-US">
                <a:latin typeface="Arial" charset="0"/>
              </a:rPr>
              <a:pPr fontAlgn="base">
                <a:spcBef>
                  <a:spcPct val="0"/>
                </a:spcBef>
                <a:spcAft>
                  <a:spcPct val="0"/>
                </a:spcAft>
              </a:pPr>
              <a:t>26</a:t>
            </a:fld>
            <a:endParaRPr lang="en-US">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latin typeface="Arial" charset="0"/>
            </a:endParaRPr>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B0C94B7-D9C9-414D-B6FF-3E6C74F01A40}" type="slidenum">
              <a:rPr lang="en-US">
                <a:latin typeface="Arial" charset="0"/>
              </a:rPr>
              <a:pPr fontAlgn="base">
                <a:spcBef>
                  <a:spcPct val="0"/>
                </a:spcBef>
                <a:spcAft>
                  <a:spcPct val="0"/>
                </a:spcAft>
              </a:pPr>
              <a:t>27</a:t>
            </a:fld>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What Crossbeam does is deliver a “security architecture in a box” – one that take the traditional deployment model for security applications, racks of appliances and lots of network gear like switches and load balancers, and consolidates them into a high performance, bladed platform.  The world’s largest telecommunications carriers, global 200 companies and government agencies benefit from Crossbeam. </a:t>
            </a:r>
          </a:p>
          <a:p>
            <a:pPr>
              <a:spcBef>
                <a:spcPct val="0"/>
              </a:spcBef>
            </a:pPr>
            <a:endParaRPr lang="en-US" smtClean="0">
              <a:latin typeface="Arial" charset="0"/>
            </a:endParaRPr>
          </a:p>
          <a:p>
            <a:pPr>
              <a:spcBef>
                <a:spcPct val="0"/>
              </a:spcBef>
            </a:pPr>
            <a:r>
              <a:rPr lang="en-US" smtClean="0">
                <a:latin typeface="Arial" charset="0"/>
              </a:rPr>
              <a:t>The Crossbeam platform  is an exceptionally adaptable platform, allowing customers linearly scale applications as needed and seamlessly add new ones </a:t>
            </a:r>
          </a:p>
          <a:p>
            <a:pPr>
              <a:spcBef>
                <a:spcPct val="0"/>
              </a:spcBef>
            </a:pPr>
            <a:endParaRPr lang="en-US" smtClean="0">
              <a:latin typeface="Arial" charset="0"/>
            </a:endParaRPr>
          </a:p>
          <a:p>
            <a:pPr>
              <a:spcBef>
                <a:spcPct val="0"/>
              </a:spcBef>
            </a:pPr>
            <a:r>
              <a:rPr lang="en-US" smtClean="0">
                <a:latin typeface="Arial" charset="0"/>
              </a:rPr>
              <a:t>And because we are an open, secure platform, we allow our customers to choose the best-in-class applications they need to implement their security policies.</a:t>
            </a:r>
          </a:p>
          <a:p>
            <a:pPr>
              <a:spcBef>
                <a:spcPct val="0"/>
              </a:spcBef>
            </a:pPr>
            <a:endParaRPr lang="en-US" smtClean="0">
              <a:latin typeface="Arial" charset="0"/>
            </a:endParaRPr>
          </a:p>
          <a:p>
            <a:pPr>
              <a:spcBef>
                <a:spcPct val="0"/>
              </a:spcBef>
            </a:pPr>
            <a:r>
              <a:rPr lang="en-US" smtClean="0">
                <a:latin typeface="Arial" charset="0"/>
              </a:rPr>
              <a:t>The result  is our customers critical data, infrastructure and brands are protected.</a:t>
            </a:r>
          </a:p>
          <a:p>
            <a:pPr>
              <a:spcBef>
                <a:spcPct val="0"/>
              </a:spcBef>
            </a:pPr>
            <a:endParaRPr lang="en-US" smtClean="0">
              <a:latin typeface="Arial" charset="0"/>
            </a:endParaRPr>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B5DC37B-491A-4A4A-B74F-BDABF5C27401}" type="slidenum">
              <a:rPr lang="en-US">
                <a:latin typeface="Arial" charset="0"/>
              </a:rPr>
              <a:pPr fontAlgn="base">
                <a:spcBef>
                  <a:spcPct val="0"/>
                </a:spcBef>
                <a:spcAft>
                  <a:spcPct val="0"/>
                </a:spcAft>
              </a:pPr>
              <a:t>2</a:t>
            </a:fld>
            <a:endParaRPr lang="en-US">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ea typeface="ＭＳ Ｐゴシック"/>
                <a:cs typeface="ＭＳ Ｐゴシック"/>
              </a:rPr>
              <a:t>We have over 900 customers and they come from virtually all major industries from financial services (Scottrade, Fiserv, Bank of America ), technology (Intel, RIM &amp; Qualcomm), transportation (United Airlines &amp; FedEx) and government agencies (Library of Congress, US Department of Commerce and The NSA).  </a:t>
            </a:r>
          </a:p>
          <a:p>
            <a:pPr>
              <a:spcBef>
                <a:spcPct val="0"/>
              </a:spcBef>
            </a:pPr>
            <a:endParaRPr lang="en-US" smtClean="0">
              <a:latin typeface="Arial" charset="0"/>
              <a:ea typeface="ＭＳ Ｐゴシック"/>
              <a:cs typeface="ＭＳ Ｐゴシック"/>
            </a:endParaRPr>
          </a:p>
          <a:p>
            <a:pPr>
              <a:spcBef>
                <a:spcPct val="0"/>
              </a:spcBef>
            </a:pPr>
            <a:r>
              <a:rPr lang="en-US" smtClean="0">
                <a:latin typeface="Arial" charset="0"/>
                <a:ea typeface="ＭＳ Ｐゴシック"/>
                <a:cs typeface="ＭＳ Ｐゴシック"/>
              </a:rPr>
              <a:t>Furthermore, 10 of the world’s 11 largest carriers rely on Crossbeam to secure the critical infrastructure.  Some of these carriers have 100s of our chassis running in their data centers.</a:t>
            </a:r>
          </a:p>
          <a:p>
            <a:pPr>
              <a:spcBef>
                <a:spcPct val="0"/>
              </a:spcBef>
            </a:pPr>
            <a:endParaRPr lang="en-US" smtClean="0">
              <a:latin typeface="Arial" charset="0"/>
              <a:ea typeface="ＭＳ Ｐゴシック"/>
              <a:cs typeface="ＭＳ Ｐゴシック"/>
            </a:endParaRPr>
          </a:p>
          <a:p>
            <a:pPr>
              <a:spcBef>
                <a:spcPct val="0"/>
              </a:spcBef>
            </a:pPr>
            <a:r>
              <a:rPr lang="en-US" smtClean="0">
                <a:latin typeface="Arial" charset="0"/>
                <a:ea typeface="ＭＳ Ｐゴシック"/>
                <a:cs typeface="ＭＳ Ｐゴシック"/>
              </a:rPr>
              <a:t>Moreover, these customers come from around the globe reflecting the truly global nature of Crossbeam.  Crossbeam is well funded with no debt.  We see a good increase in our X-Series business growing 24% year over year. </a:t>
            </a:r>
          </a:p>
          <a:p>
            <a:pPr>
              <a:spcBef>
                <a:spcPct val="0"/>
              </a:spcBef>
            </a:pPr>
            <a:endParaRPr lang="en-US" smtClean="0">
              <a:latin typeface="Arial" charset="0"/>
            </a:endParaRPr>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FA1E12C-EA78-4C87-BA65-DA4ADC6FF77C}" type="slidenum">
              <a:rPr lang="en-US">
                <a:latin typeface="Arial" charset="0"/>
              </a:rPr>
              <a:pPr fontAlgn="base">
                <a:spcBef>
                  <a:spcPct val="0"/>
                </a:spcBef>
                <a:spcAft>
                  <a:spcPct val="0"/>
                </a:spcAft>
              </a:pPr>
              <a:t>3</a:t>
            </a:fld>
            <a:endParaRPr 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At Crossbeam, our customers have used Crossbeam to rethink the traditional approach to deploying network security – they rethink the network!</a:t>
            </a:r>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FF23551-EEF5-465C-986D-40E52D517F97}" type="slidenum">
              <a:rPr lang="en-US">
                <a:latin typeface="Arial" charset="0"/>
              </a:rPr>
              <a:pPr fontAlgn="base">
                <a:spcBef>
                  <a:spcPct val="0"/>
                </a:spcBef>
                <a:spcAft>
                  <a:spcPct val="0"/>
                </a:spcAft>
              </a:pPr>
              <a:t>4</a:t>
            </a:fld>
            <a:endParaRPr lang="en-US">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Our customers tell is that there are a number of challenges they face in deploying security services.  The first is the “appliance sprawl” that characterizes today’s security deployments.</a:t>
            </a:r>
          </a:p>
          <a:p>
            <a:pPr>
              <a:spcBef>
                <a:spcPct val="0"/>
              </a:spcBef>
            </a:pPr>
            <a:endParaRPr lang="en-US" smtClean="0">
              <a:latin typeface="Arial" charset="0"/>
            </a:endParaRPr>
          </a:p>
          <a:p>
            <a:pPr>
              <a:spcBef>
                <a:spcPct val="0"/>
              </a:spcBef>
            </a:pPr>
            <a:r>
              <a:rPr lang="en-US" smtClean="0">
                <a:latin typeface="Arial" charset="0"/>
              </a:rPr>
              <a:t>Today’s security deployment model is based on appliances.  Racks and racks of firewall appliances to scale a firewall service, plus all of the network gear, like switches, load balancers, etc.,  needed to connect them.  And that’s just the firewall service.  Now add intrusion prevention and you have the same architecture of racks of appliances, switches and load balancers.   Every security service requires the same  “throw more boxes at it” approach.</a:t>
            </a:r>
          </a:p>
          <a:p>
            <a:pPr>
              <a:spcBef>
                <a:spcPct val="0"/>
              </a:spcBef>
            </a:pPr>
            <a:endParaRPr lang="en-US" smtClean="0">
              <a:latin typeface="Arial" charset="0"/>
            </a:endParaRPr>
          </a:p>
          <a:p>
            <a:pPr>
              <a:spcBef>
                <a:spcPct val="0"/>
              </a:spcBef>
            </a:pPr>
            <a:r>
              <a:rPr lang="en-US" smtClean="0">
                <a:latin typeface="Arial" charset="0"/>
              </a:rPr>
              <a:t>The appliance based model is extremely complex, expensive to deploy and operate and difficult to maintain.</a:t>
            </a:r>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A4F9786-74AE-48C1-AACC-C3460A9BDA40}" type="slidenum">
              <a:rPr lang="en-US">
                <a:latin typeface="Arial" charset="0"/>
              </a:rPr>
              <a:pPr fontAlgn="base">
                <a:spcBef>
                  <a:spcPct val="0"/>
                </a:spcBef>
                <a:spcAft>
                  <a:spcPct val="0"/>
                </a:spcAft>
              </a:pPr>
              <a:t>5</a:t>
            </a:fld>
            <a:endParaRPr lang="en-US">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The next issue our customers consistently face is  dealing with the exponential growth in the amount of bandwidth coming into their data center.   Appliances that used to have 36-48 months lifecycles are now being replaced every 18</a:t>
            </a:r>
            <a:r>
              <a:rPr lang="en-US" baseline="30000" smtClean="0">
                <a:latin typeface="Arial" charset="0"/>
              </a:rPr>
              <a:t>th</a:t>
            </a:r>
            <a:r>
              <a:rPr lang="en-US" smtClean="0">
                <a:latin typeface="Arial" charset="0"/>
              </a:rPr>
              <a:t> months.  Why – because they are running out of gas much more quickly!</a:t>
            </a:r>
          </a:p>
          <a:p>
            <a:pPr>
              <a:spcBef>
                <a:spcPct val="0"/>
              </a:spcBef>
            </a:pPr>
            <a:endParaRPr lang="en-US" smtClean="0">
              <a:latin typeface="Arial" charset="0"/>
            </a:endParaRPr>
          </a:p>
          <a:p>
            <a:pPr>
              <a:spcBef>
                <a:spcPct val="0"/>
              </a:spcBef>
            </a:pPr>
            <a:r>
              <a:rPr lang="en-US" smtClean="0">
                <a:latin typeface="Arial" charset="0"/>
              </a:rPr>
              <a:t>Recent analyst estimates are the with the advent of everything mobile, this problem is going to become more daunting.</a:t>
            </a:r>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F6635C-38CE-4E44-AADA-C21C43BED4EC}" type="slidenum">
              <a:rPr lang="en-US">
                <a:latin typeface="Arial" charset="0"/>
              </a:rPr>
              <a:pPr fontAlgn="base">
                <a:spcBef>
                  <a:spcPct val="0"/>
                </a:spcBef>
                <a:spcAft>
                  <a:spcPct val="0"/>
                </a:spcAft>
              </a:pPr>
              <a:t>6</a:t>
            </a:fld>
            <a:endParaRPr lang="en-US">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The only constant in security is change.  That change could mean that existing security services need to be scaled quickly to deal with new threats or exploding bandwidth.  Or, change could mean adding a new security application to address increased regulations. </a:t>
            </a:r>
          </a:p>
          <a:p>
            <a:pPr>
              <a:spcBef>
                <a:spcPct val="0"/>
              </a:spcBef>
            </a:pPr>
            <a:endParaRPr lang="en-US" smtClean="0">
              <a:latin typeface="Arial" charset="0"/>
            </a:endParaRPr>
          </a:p>
          <a:p>
            <a:pPr>
              <a:spcBef>
                <a:spcPct val="0"/>
              </a:spcBef>
            </a:pPr>
            <a:r>
              <a:rPr lang="en-US" smtClean="0">
                <a:latin typeface="Arial" charset="0"/>
              </a:rPr>
              <a:t>Whatever the change, one thing is clear.  The security  architecture you deploy must be ready for that change.</a:t>
            </a:r>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47F46B-98D8-461A-B844-762C3CB20754}" type="slidenum">
              <a:rPr lang="en-US">
                <a:latin typeface="Arial" charset="0"/>
              </a:rPr>
              <a:pPr fontAlgn="base">
                <a:spcBef>
                  <a:spcPct val="0"/>
                </a:spcBef>
                <a:spcAft>
                  <a:spcPct val="0"/>
                </a:spcAft>
              </a:pPr>
              <a:t>7</a:t>
            </a:fld>
            <a:endParaRPr lang="en-US">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The only constant in security is change.  That change could mean that existing security services need to be scaled quickly to deal with new threats or exploding bandwidth.  Or, change could mean adding a new security application to address increased regulations. </a:t>
            </a:r>
          </a:p>
          <a:p>
            <a:pPr>
              <a:spcBef>
                <a:spcPct val="0"/>
              </a:spcBef>
            </a:pPr>
            <a:endParaRPr lang="en-US" smtClean="0">
              <a:latin typeface="Arial" charset="0"/>
            </a:endParaRPr>
          </a:p>
          <a:p>
            <a:pPr>
              <a:spcBef>
                <a:spcPct val="0"/>
              </a:spcBef>
            </a:pPr>
            <a:r>
              <a:rPr lang="en-US" smtClean="0">
                <a:latin typeface="Arial" charset="0"/>
              </a:rPr>
              <a:t>Whatever the change, one thing is clear.  The security  architecture you deploy must be ready for that change.</a:t>
            </a:r>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024DB5-461C-4D83-9EA9-D3E2F9B50FF0}" type="slidenum">
              <a:rPr lang="en-US">
                <a:latin typeface="Arial" charset="0"/>
              </a:rPr>
              <a:pPr fontAlgn="base">
                <a:spcBef>
                  <a:spcPct val="0"/>
                </a:spcBef>
                <a:spcAft>
                  <a:spcPct val="0"/>
                </a:spcAft>
              </a:pPr>
              <a:t>8</a:t>
            </a:fld>
            <a:endParaRPr lang="en-US">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The only constant in security is change.  That change could mean that existing security services need to be scaled quickly to deal with new threats or exploding bandwidth.  Or, change could mean adding a new security application to address increased regulations. </a:t>
            </a:r>
          </a:p>
          <a:p>
            <a:pPr>
              <a:spcBef>
                <a:spcPct val="0"/>
              </a:spcBef>
            </a:pPr>
            <a:endParaRPr lang="en-US" smtClean="0">
              <a:latin typeface="Arial" charset="0"/>
            </a:endParaRPr>
          </a:p>
          <a:p>
            <a:pPr>
              <a:spcBef>
                <a:spcPct val="0"/>
              </a:spcBef>
            </a:pPr>
            <a:r>
              <a:rPr lang="en-US" smtClean="0">
                <a:latin typeface="Arial" charset="0"/>
              </a:rPr>
              <a:t>Whatever the change, one thing is clear.  The security  architecture you deploy must be ready for that change.</a:t>
            </a:r>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BE0F01-6347-4F5F-956A-466819872FB0}" type="slidenum">
              <a:rPr lang="en-US">
                <a:latin typeface="Arial" charset="0"/>
              </a:rPr>
              <a:pPr fontAlgn="base">
                <a:spcBef>
                  <a:spcPct val="0"/>
                </a:spcBef>
                <a:spcAft>
                  <a:spcPct val="0"/>
                </a:spcAft>
              </a:pPr>
              <a:t>9</a:t>
            </a:fld>
            <a:endParaRPr 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4" name="Picture 8" descr="CRB_2.png"/>
          <p:cNvPicPr>
            <a:picLocks noChangeAspect="1"/>
          </p:cNvPicPr>
          <p:nvPr/>
        </p:nvPicPr>
        <p:blipFill>
          <a:blip r:embed="rId2"/>
          <a:srcRect/>
          <a:stretch>
            <a:fillRect/>
          </a:stretch>
        </p:blipFill>
        <p:spPr bwMode="auto">
          <a:xfrm>
            <a:off x="0" y="28575"/>
            <a:ext cx="9144000" cy="6829425"/>
          </a:xfrm>
          <a:prstGeom prst="rect">
            <a:avLst/>
          </a:prstGeom>
          <a:noFill/>
          <a:ln w="9525">
            <a:noFill/>
            <a:miter lim="800000"/>
            <a:headEnd/>
            <a:tailEnd/>
          </a:ln>
        </p:spPr>
      </p:pic>
      <p:pic>
        <p:nvPicPr>
          <p:cNvPr id="5" name="Picture 4" descr="CB_Logo.png"/>
          <p:cNvPicPr>
            <a:picLocks noChangeAspect="1"/>
          </p:cNvPicPr>
          <p:nvPr/>
        </p:nvPicPr>
        <p:blipFill>
          <a:blip r:embed="rId3"/>
          <a:srcRect/>
          <a:stretch>
            <a:fillRect/>
          </a:stretch>
        </p:blipFill>
        <p:spPr bwMode="auto">
          <a:xfrm>
            <a:off x="234950" y="6356350"/>
            <a:ext cx="1911350" cy="379413"/>
          </a:xfrm>
          <a:prstGeom prst="rect">
            <a:avLst/>
          </a:prstGeom>
          <a:noFill/>
          <a:ln w="9525">
            <a:noFill/>
            <a:miter lim="800000"/>
            <a:headEnd/>
            <a:tailEnd/>
          </a:ln>
        </p:spPr>
      </p:pic>
      <p:sp>
        <p:nvSpPr>
          <p:cNvPr id="10" name="Text Placeholder 9"/>
          <p:cNvSpPr>
            <a:spLocks noGrp="1"/>
          </p:cNvSpPr>
          <p:nvPr>
            <p:ph type="body" sz="quarter" idx="10"/>
          </p:nvPr>
        </p:nvSpPr>
        <p:spPr>
          <a:xfrm>
            <a:off x="406400" y="3987800"/>
            <a:ext cx="6604000" cy="419100"/>
          </a:xfrm>
        </p:spPr>
        <p:txBody>
          <a:bodyPr anchor="ctr"/>
          <a:lstStyle>
            <a:lvl1pPr>
              <a:buNone/>
              <a:defRPr sz="2800"/>
            </a:lvl1pPr>
            <a:lvl2pPr>
              <a:buNone/>
              <a:defRPr/>
            </a:lvl2pPr>
            <a:lvl3pPr>
              <a:buNone/>
              <a:defRPr/>
            </a:lvl3pPr>
            <a:lvl4pPr>
              <a:buNone/>
              <a:defRPr/>
            </a:lvl4pPr>
            <a:lvl5pPr>
              <a:buNone/>
              <a:defRPr/>
            </a:lvl5pPr>
          </a:lstStyle>
          <a:p>
            <a:pPr lvl="0"/>
            <a:r>
              <a:rPr lang="en-US" dirty="0" smtClean="0"/>
              <a:t>Click to edit Master text styles</a:t>
            </a:r>
          </a:p>
        </p:txBody>
      </p:sp>
      <p:sp>
        <p:nvSpPr>
          <p:cNvPr id="11" name="Text Placeholder 9"/>
          <p:cNvSpPr>
            <a:spLocks noGrp="1"/>
          </p:cNvSpPr>
          <p:nvPr>
            <p:ph type="body" sz="quarter" idx="11"/>
          </p:nvPr>
        </p:nvSpPr>
        <p:spPr>
          <a:xfrm>
            <a:off x="406400" y="4375150"/>
            <a:ext cx="6604000" cy="419100"/>
          </a:xfrm>
        </p:spPr>
        <p:txBody>
          <a:bodyPr anchor="ctr"/>
          <a:lstStyle>
            <a:lvl1pPr>
              <a:buNone/>
              <a:defRPr sz="1800"/>
            </a:lvl1pPr>
            <a:lvl2pPr>
              <a:buNone/>
              <a:defRPr/>
            </a:lvl2pPr>
            <a:lvl3pPr>
              <a:buNone/>
              <a:defRPr/>
            </a:lvl3pPr>
            <a:lvl4pPr>
              <a:buNone/>
              <a:defRPr/>
            </a:lvl4pPr>
            <a:lvl5pPr>
              <a:buNone/>
              <a:defRPr/>
            </a:lvl5pPr>
          </a:lstStyle>
          <a:p>
            <a:pPr lvl="0"/>
            <a:r>
              <a:rPr lang="en-US" dirty="0"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smtClean="0"/>
            </a:lvl1pPr>
          </a:lstStyle>
          <a:p>
            <a:pPr>
              <a:defRPr/>
            </a:pPr>
            <a:fld id="{CD9C39E4-7E1D-4658-87D1-6C2361C281DC}" type="slidenum">
              <a:rPr lang="en-US"/>
              <a:pPr>
                <a:defRPr/>
              </a:pPr>
              <a:t>‹#›</a:t>
            </a:fld>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3" name="Rectangle 6"/>
          <p:cNvSpPr/>
          <p:nvPr/>
        </p:nvSpPr>
        <p:spPr>
          <a:xfrm>
            <a:off x="234950" y="188913"/>
            <a:ext cx="8694738" cy="5957887"/>
          </a:xfrm>
          <a:prstGeom prst="rect">
            <a:avLst/>
          </a:prstGeom>
          <a:solidFill>
            <a:srgbClr val="C2CED8">
              <a:alpha val="59000"/>
            </a:srgb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a:endParaRPr>
          </a:p>
        </p:txBody>
      </p:sp>
      <p:sp>
        <p:nvSpPr>
          <p:cNvPr id="4" name="Rectangle 9"/>
          <p:cNvSpPr/>
          <p:nvPr/>
        </p:nvSpPr>
        <p:spPr>
          <a:xfrm>
            <a:off x="234950" y="2989263"/>
            <a:ext cx="8694738" cy="668337"/>
          </a:xfrm>
          <a:prstGeom prst="rect">
            <a:avLst/>
          </a:prstGeom>
          <a:solidFill>
            <a:schemeClr val="tx1">
              <a:lumMod val="95000"/>
              <a:lumOff val="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a:endParaRPr>
          </a:p>
        </p:txBody>
      </p:sp>
      <p:sp>
        <p:nvSpPr>
          <p:cNvPr id="11" name="Text Placeholder 10"/>
          <p:cNvSpPr>
            <a:spLocks noGrp="1"/>
          </p:cNvSpPr>
          <p:nvPr>
            <p:ph type="body" sz="quarter" idx="13"/>
          </p:nvPr>
        </p:nvSpPr>
        <p:spPr>
          <a:xfrm>
            <a:off x="444500" y="3055238"/>
            <a:ext cx="5905500" cy="523220"/>
          </a:xfrm>
          <a:noFill/>
          <a:ln w="9525">
            <a:noFill/>
            <a:miter lim="800000"/>
            <a:headEnd/>
            <a:tailEnd/>
          </a:ln>
        </p:spPr>
        <p:txBody>
          <a:bodyPr anchor="ctr">
            <a:spAutoFit/>
          </a:bodyPr>
          <a:lstStyle>
            <a:lvl1pPr algn="l" defTabSz="457200" rtl="0" fontAlgn="base">
              <a:spcBef>
                <a:spcPct val="0"/>
              </a:spcBef>
              <a:spcAft>
                <a:spcPct val="0"/>
              </a:spcAft>
              <a:buNone/>
              <a:defRPr lang="en-US" sz="2800" kern="1200" dirty="0" smtClean="0">
                <a:solidFill>
                  <a:srgbClr val="7293AA"/>
                </a:solidFill>
                <a:latin typeface="Arial" charset="0"/>
                <a:ea typeface="ＭＳ Ｐゴシック" charset="-128"/>
                <a:cs typeface="ＭＳ Ｐゴシック" charset="-128"/>
              </a:defRPr>
            </a:lvl1pPr>
          </a:lstStyle>
          <a:p>
            <a:pPr lvl="0"/>
            <a:r>
              <a:rPr lang="en-US" dirty="0" smtClean="0"/>
              <a:t>Click to edit Master text styles</a:t>
            </a:r>
          </a:p>
        </p:txBody>
      </p:sp>
      <p:sp>
        <p:nvSpPr>
          <p:cNvPr id="5" name="Footer Placeholder 4"/>
          <p:cNvSpPr>
            <a:spLocks noGrp="1"/>
          </p:cNvSpPr>
          <p:nvPr>
            <p:ph type="ftr" sz="quarter" idx="14"/>
          </p:nvPr>
        </p:nvSpPr>
        <p:spPr/>
        <p:txBody>
          <a:bodyPr/>
          <a:lstStyle>
            <a:lvl1pPr>
              <a:defRPr/>
            </a:lvl1pPr>
          </a:lstStyle>
          <a:p>
            <a:pPr>
              <a:defRPr/>
            </a:pPr>
            <a:endParaRPr lang="en-US"/>
          </a:p>
        </p:txBody>
      </p:sp>
      <p:sp>
        <p:nvSpPr>
          <p:cNvPr id="6" name="Slide Number Placeholder 5"/>
          <p:cNvSpPr>
            <a:spLocks noGrp="1"/>
          </p:cNvSpPr>
          <p:nvPr>
            <p:ph type="sldNum" sz="quarter" idx="15"/>
          </p:nvPr>
        </p:nvSpPr>
        <p:spPr/>
        <p:txBody>
          <a:bodyPr/>
          <a:lstStyle>
            <a:lvl1pPr>
              <a:defRPr smtClean="0"/>
            </a:lvl1pPr>
          </a:lstStyle>
          <a:p>
            <a:pPr>
              <a:defRPr/>
            </a:pPr>
            <a:fld id="{711E4DF8-11FB-45EB-906A-2496FBA38CE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pPr>
              <a:defRPr/>
            </a:pPr>
            <a:endParaRPr lang="en-US"/>
          </a:p>
        </p:txBody>
      </p:sp>
      <p:sp>
        <p:nvSpPr>
          <p:cNvPr id="6" name="Slide Number Placeholder 5"/>
          <p:cNvSpPr>
            <a:spLocks noGrp="1"/>
          </p:cNvSpPr>
          <p:nvPr>
            <p:ph type="sldNum" sz="quarter" idx="11"/>
          </p:nvPr>
        </p:nvSpPr>
        <p:spPr/>
        <p:txBody>
          <a:bodyPr/>
          <a:lstStyle>
            <a:lvl1pPr>
              <a:defRPr smtClean="0"/>
            </a:lvl1pPr>
          </a:lstStyle>
          <a:p>
            <a:pPr>
              <a:defRPr/>
            </a:pPr>
            <a:fld id="{2CB72755-979B-4808-9230-A2A58E2FF214}" type="slidenum">
              <a:rPr lang="en-US"/>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a:spLocks noGrp="1"/>
          </p:cNvSpPr>
          <p:nvPr>
            <p:ph type="ftr" sz="quarter" idx="10"/>
          </p:nvPr>
        </p:nvSpPr>
        <p:spPr/>
        <p:txBody>
          <a:bodyPr/>
          <a:lstStyle>
            <a:lvl1pPr>
              <a:defRPr/>
            </a:lvl1pPr>
          </a:lstStyle>
          <a:p>
            <a:pPr>
              <a:defRPr/>
            </a:pPr>
            <a:endParaRPr lang="en-US"/>
          </a:p>
        </p:txBody>
      </p:sp>
      <p:sp>
        <p:nvSpPr>
          <p:cNvPr id="8" name="Slide Number Placeholder 5"/>
          <p:cNvSpPr>
            <a:spLocks noGrp="1"/>
          </p:cNvSpPr>
          <p:nvPr>
            <p:ph type="sldNum" sz="quarter" idx="11"/>
          </p:nvPr>
        </p:nvSpPr>
        <p:spPr/>
        <p:txBody>
          <a:bodyPr/>
          <a:lstStyle>
            <a:lvl1pPr>
              <a:defRPr smtClean="0"/>
            </a:lvl1pPr>
          </a:lstStyle>
          <a:p>
            <a:pPr>
              <a:defRPr/>
            </a:pPr>
            <a:fld id="{E13B12A2-E3F8-41E2-BC90-305107AB05D0}" type="slidenum">
              <a:rPr lang="en-US"/>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4"/>
          <p:cNvSpPr>
            <a:spLocks noGrp="1"/>
          </p:cNvSpPr>
          <p:nvPr>
            <p:ph type="ftr" sz="quarter" idx="10"/>
          </p:nvPr>
        </p:nvSpPr>
        <p:spPr/>
        <p:txBody>
          <a:bodyPr/>
          <a:lstStyle>
            <a:lvl1pPr>
              <a:defRPr/>
            </a:lvl1pPr>
          </a:lstStyle>
          <a:p>
            <a:pPr>
              <a:defRPr/>
            </a:pPr>
            <a:endParaRPr lang="en-US"/>
          </a:p>
        </p:txBody>
      </p:sp>
      <p:sp>
        <p:nvSpPr>
          <p:cNvPr id="4" name="Slide Number Placeholder 5"/>
          <p:cNvSpPr>
            <a:spLocks noGrp="1"/>
          </p:cNvSpPr>
          <p:nvPr>
            <p:ph type="sldNum" sz="quarter" idx="11"/>
          </p:nvPr>
        </p:nvSpPr>
        <p:spPr/>
        <p:txBody>
          <a:bodyPr/>
          <a:lstStyle>
            <a:lvl1pPr>
              <a:defRPr smtClean="0"/>
            </a:lvl1pPr>
          </a:lstStyle>
          <a:p>
            <a:pPr>
              <a:defRPr/>
            </a:pPr>
            <a:fld id="{893C14E2-0F8C-4B0C-A092-C8FA62FEFD51}" type="slidenum">
              <a:rPr lang="en-US"/>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p:cNvSpPr>
            <a:spLocks noGrp="1"/>
          </p:cNvSpPr>
          <p:nvPr>
            <p:ph type="ftr" sz="quarter" idx="10"/>
          </p:nvPr>
        </p:nvSpPr>
        <p:spPr/>
        <p:txBody>
          <a:bodyPr/>
          <a:lstStyle>
            <a:lvl1pPr>
              <a:defRPr/>
            </a:lvl1pPr>
          </a:lstStyle>
          <a:p>
            <a:pPr>
              <a:defRPr/>
            </a:pPr>
            <a:endParaRPr lang="en-US"/>
          </a:p>
        </p:txBody>
      </p:sp>
      <p:sp>
        <p:nvSpPr>
          <p:cNvPr id="3" name="Slide Number Placeholder 5"/>
          <p:cNvSpPr>
            <a:spLocks noGrp="1"/>
          </p:cNvSpPr>
          <p:nvPr>
            <p:ph type="sldNum" sz="quarter" idx="11"/>
          </p:nvPr>
        </p:nvSpPr>
        <p:spPr/>
        <p:txBody>
          <a:bodyPr/>
          <a:lstStyle>
            <a:lvl1pPr>
              <a:defRPr smtClean="0"/>
            </a:lvl1pPr>
          </a:lstStyle>
          <a:p>
            <a:pPr>
              <a:defRPr/>
            </a:pPr>
            <a:fld id="{60179E68-6D54-4669-919E-7296BAC88F50}" type="slidenum">
              <a:rPr lang="en-US"/>
              <a:pPr>
                <a:defRPr/>
              </a:pPr>
              <a:t>‹#›</a:t>
            </a:fld>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Rectangle 5"/>
          <p:cNvSpPr/>
          <p:nvPr/>
        </p:nvSpPr>
        <p:spPr>
          <a:xfrm>
            <a:off x="234950" y="188913"/>
            <a:ext cx="8694738" cy="6008687"/>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a:endParaRPr>
          </a:p>
        </p:txBody>
      </p:sp>
      <p:sp>
        <p:nvSpPr>
          <p:cNvPr id="3" name="TextBox 6"/>
          <p:cNvSpPr txBox="1">
            <a:spLocks noChangeArrowheads="1"/>
          </p:cNvSpPr>
          <p:nvPr/>
        </p:nvSpPr>
        <p:spPr bwMode="auto">
          <a:xfrm>
            <a:off x="234950" y="3073400"/>
            <a:ext cx="8694738" cy="4619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dirty="0">
                <a:solidFill>
                  <a:srgbClr val="F06B29"/>
                </a:solidFill>
                <a:latin typeface="Arial"/>
              </a:rPr>
              <a:t>THANK YOU</a:t>
            </a:r>
          </a:p>
        </p:txBody>
      </p:sp>
      <p:pic>
        <p:nvPicPr>
          <p:cNvPr id="4" name="Picture 8" descr="CRB_2.png"/>
          <p:cNvPicPr>
            <a:picLocks noChangeAspect="1"/>
          </p:cNvPicPr>
          <p:nvPr/>
        </p:nvPicPr>
        <p:blipFill>
          <a:blip r:embed="rId2"/>
          <a:srcRect l="77499" t="90540"/>
          <a:stretch>
            <a:fillRect/>
          </a:stretch>
        </p:blipFill>
        <p:spPr bwMode="auto">
          <a:xfrm>
            <a:off x="7086600" y="6197600"/>
            <a:ext cx="2057400" cy="646113"/>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34950" y="188913"/>
            <a:ext cx="8694738" cy="752475"/>
          </a:xfrm>
          <a:prstGeom prst="rect">
            <a:avLst/>
          </a:prstGeom>
          <a:solidFill>
            <a:srgbClr val="C2CED8"/>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70000"/>
            <a:ext cx="8229600" cy="4660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dirty="0">
                <a:solidFill>
                  <a:schemeClr val="tx1">
                    <a:tint val="75000"/>
                  </a:schemeClr>
                </a:solidFill>
                <a:latin typeface="Arial"/>
                <a:ea typeface="+mn-ea"/>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Arial"/>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fontAlgn="auto">
              <a:spcBef>
                <a:spcPts val="0"/>
              </a:spcBef>
              <a:spcAft>
                <a:spcPts val="0"/>
              </a:spcAft>
              <a:defRPr sz="1200" smtClean="0">
                <a:solidFill>
                  <a:srgbClr val="898989"/>
                </a:solidFill>
                <a:latin typeface="Arial"/>
                <a:ea typeface="Arial" charset="0"/>
                <a:cs typeface="Arial" charset="0"/>
              </a:defRPr>
            </a:lvl1pPr>
          </a:lstStyle>
          <a:p>
            <a:pPr>
              <a:defRPr/>
            </a:pPr>
            <a:fld id="{707A6935-3548-44F6-8373-C3F2DA7EE81A}" type="slidenum">
              <a:rPr lang="en-US"/>
              <a:pPr>
                <a:defRPr/>
              </a:pPr>
              <a:t>‹#›</a:t>
            </a:fld>
            <a:endParaRPr lang="en-US" dirty="0"/>
          </a:p>
        </p:txBody>
      </p:sp>
      <p:pic>
        <p:nvPicPr>
          <p:cNvPr id="1031" name="Picture 7" descr="CB_Logo.png"/>
          <p:cNvPicPr>
            <a:picLocks noChangeAspect="1"/>
          </p:cNvPicPr>
          <p:nvPr/>
        </p:nvPicPr>
        <p:blipFill>
          <a:blip r:embed="rId10"/>
          <a:srcRect/>
          <a:stretch>
            <a:fillRect/>
          </a:stretch>
        </p:blipFill>
        <p:spPr bwMode="auto">
          <a:xfrm>
            <a:off x="234950" y="6356350"/>
            <a:ext cx="1911350" cy="379413"/>
          </a:xfrm>
          <a:prstGeom prst="rect">
            <a:avLst/>
          </a:prstGeom>
          <a:noFill/>
          <a:ln w="9525">
            <a:noFill/>
            <a:miter lim="800000"/>
            <a:headEnd/>
            <a:tailEnd/>
          </a:ln>
        </p:spPr>
      </p:pic>
      <p:pic>
        <p:nvPicPr>
          <p:cNvPr id="1032" name="Picture 7" descr="CB_Logo.png"/>
          <p:cNvPicPr>
            <a:picLocks noChangeAspect="1"/>
          </p:cNvPicPr>
          <p:nvPr/>
        </p:nvPicPr>
        <p:blipFill>
          <a:blip r:embed="rId10"/>
          <a:srcRect/>
          <a:stretch>
            <a:fillRect/>
          </a:stretch>
        </p:blipFill>
        <p:spPr bwMode="auto">
          <a:xfrm>
            <a:off x="234950" y="6356350"/>
            <a:ext cx="1911350" cy="3794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transition>
    <p:fade/>
  </p:transition>
  <p:timing>
    <p:tnLst>
      <p:par>
        <p:cTn id="1" dur="indefinite" restart="never" nodeType="tmRoot"/>
      </p:par>
    </p:tnLst>
  </p:timing>
  <p:hf hdr="0" ftr="0" dt="0"/>
  <p:txStyles>
    <p:titleStyle>
      <a:lvl1pPr marL="365125" indent="-182563" algn="l" defTabSz="457200" rtl="0" fontAlgn="base">
        <a:spcBef>
          <a:spcPct val="0"/>
        </a:spcBef>
        <a:spcAft>
          <a:spcPct val="0"/>
        </a:spcAft>
        <a:defRPr sz="2800" kern="1200">
          <a:solidFill>
            <a:schemeClr val="tx1"/>
          </a:solidFill>
          <a:latin typeface="Arial"/>
          <a:ea typeface="ＭＳ Ｐゴシック" charset="-128"/>
          <a:cs typeface="Arial"/>
        </a:defRPr>
      </a:lvl1pPr>
      <a:lvl2pPr marL="365125" indent="-182563" algn="l" defTabSz="457200" rtl="0" fontAlgn="base">
        <a:spcBef>
          <a:spcPct val="0"/>
        </a:spcBef>
        <a:spcAft>
          <a:spcPct val="0"/>
        </a:spcAft>
        <a:defRPr sz="2800">
          <a:solidFill>
            <a:schemeClr val="tx1"/>
          </a:solidFill>
          <a:latin typeface="Arial" charset="0"/>
          <a:ea typeface="ＭＳ Ｐゴシック" charset="-128"/>
          <a:cs typeface="Arial" charset="0"/>
        </a:defRPr>
      </a:lvl2pPr>
      <a:lvl3pPr marL="365125" indent="-182563" algn="l" defTabSz="457200" rtl="0" fontAlgn="base">
        <a:spcBef>
          <a:spcPct val="0"/>
        </a:spcBef>
        <a:spcAft>
          <a:spcPct val="0"/>
        </a:spcAft>
        <a:defRPr sz="2800">
          <a:solidFill>
            <a:schemeClr val="tx1"/>
          </a:solidFill>
          <a:latin typeface="Arial" charset="0"/>
          <a:ea typeface="ＭＳ Ｐゴシック" charset="-128"/>
          <a:cs typeface="Arial" charset="0"/>
        </a:defRPr>
      </a:lvl3pPr>
      <a:lvl4pPr marL="365125" indent="-182563" algn="l" defTabSz="457200" rtl="0" fontAlgn="base">
        <a:spcBef>
          <a:spcPct val="0"/>
        </a:spcBef>
        <a:spcAft>
          <a:spcPct val="0"/>
        </a:spcAft>
        <a:defRPr sz="2800">
          <a:solidFill>
            <a:schemeClr val="tx1"/>
          </a:solidFill>
          <a:latin typeface="Arial" charset="0"/>
          <a:ea typeface="ＭＳ Ｐゴシック" charset="-128"/>
          <a:cs typeface="Arial" charset="0"/>
        </a:defRPr>
      </a:lvl4pPr>
      <a:lvl5pPr marL="365125" indent="-182563" algn="l" defTabSz="457200" rtl="0" fontAlgn="base">
        <a:spcBef>
          <a:spcPct val="0"/>
        </a:spcBef>
        <a:spcAft>
          <a:spcPct val="0"/>
        </a:spcAft>
        <a:defRPr sz="2800">
          <a:solidFill>
            <a:schemeClr val="tx1"/>
          </a:solidFill>
          <a:latin typeface="Arial" charset="0"/>
          <a:ea typeface="ＭＳ Ｐゴシック" charset="-128"/>
          <a:cs typeface="Arial" charset="0"/>
        </a:defRPr>
      </a:lvl5pPr>
      <a:lvl6pPr marL="639763" indent="-182563" algn="l" defTabSz="457200" rtl="0" eaLnBrk="1" fontAlgn="base" hangingPunct="1">
        <a:spcBef>
          <a:spcPct val="0"/>
        </a:spcBef>
        <a:spcAft>
          <a:spcPct val="0"/>
        </a:spcAft>
        <a:defRPr sz="2000">
          <a:solidFill>
            <a:schemeClr val="tx1"/>
          </a:solidFill>
          <a:latin typeface="Arial" charset="0"/>
          <a:ea typeface="ＭＳ Ｐゴシック" charset="-128"/>
        </a:defRPr>
      </a:lvl6pPr>
      <a:lvl7pPr marL="1096963" indent="-182563" algn="l" defTabSz="457200" rtl="0" eaLnBrk="1" fontAlgn="base" hangingPunct="1">
        <a:spcBef>
          <a:spcPct val="0"/>
        </a:spcBef>
        <a:spcAft>
          <a:spcPct val="0"/>
        </a:spcAft>
        <a:defRPr sz="2000">
          <a:solidFill>
            <a:schemeClr val="tx1"/>
          </a:solidFill>
          <a:latin typeface="Arial" charset="0"/>
          <a:ea typeface="ＭＳ Ｐゴシック" charset="-128"/>
        </a:defRPr>
      </a:lvl7pPr>
      <a:lvl8pPr marL="1554163" indent="-182563" algn="l" defTabSz="457200" rtl="0" eaLnBrk="1" fontAlgn="base" hangingPunct="1">
        <a:spcBef>
          <a:spcPct val="0"/>
        </a:spcBef>
        <a:spcAft>
          <a:spcPct val="0"/>
        </a:spcAft>
        <a:defRPr sz="2000">
          <a:solidFill>
            <a:schemeClr val="tx1"/>
          </a:solidFill>
          <a:latin typeface="Arial" charset="0"/>
          <a:ea typeface="ＭＳ Ｐゴシック" charset="-128"/>
        </a:defRPr>
      </a:lvl8pPr>
      <a:lvl9pPr marL="2011363" indent="-182563" algn="l" defTabSz="457200" rtl="0" eaLnBrk="1" fontAlgn="base" hangingPunct="1">
        <a:spcBef>
          <a:spcPct val="0"/>
        </a:spcBef>
        <a:spcAft>
          <a:spcPct val="0"/>
        </a:spcAft>
        <a:defRPr sz="2000">
          <a:solidFill>
            <a:schemeClr val="tx1"/>
          </a:solidFill>
          <a:latin typeface="Arial" charset="0"/>
          <a:ea typeface="ＭＳ Ｐゴシック" charset="-128"/>
        </a:defRPr>
      </a:lvl9pPr>
    </p:titleStyle>
    <p:bodyStyle>
      <a:lvl1pPr marL="342900" indent="-342900" algn="l" defTabSz="457200" rtl="0" fontAlgn="base">
        <a:spcBef>
          <a:spcPct val="20000"/>
        </a:spcBef>
        <a:spcAft>
          <a:spcPct val="0"/>
        </a:spcAft>
        <a:buFont typeface="Arial" charset="0"/>
        <a:buChar char="•"/>
        <a:defRPr sz="2000" kern="1200">
          <a:solidFill>
            <a:schemeClr val="tx1"/>
          </a:solidFill>
          <a:latin typeface="Arial"/>
          <a:ea typeface="ＭＳ Ｐゴシック" charset="-128"/>
          <a:cs typeface="Arial"/>
        </a:defRPr>
      </a:lvl1pPr>
      <a:lvl2pPr marL="742950" indent="-285750" algn="l" defTabSz="457200" rtl="0" fontAlgn="base">
        <a:spcBef>
          <a:spcPct val="20000"/>
        </a:spcBef>
        <a:spcAft>
          <a:spcPct val="0"/>
        </a:spcAft>
        <a:buFont typeface="Arial" charset="0"/>
        <a:buChar char="–"/>
        <a:defRPr sz="1600" kern="1200">
          <a:solidFill>
            <a:schemeClr val="tx1"/>
          </a:solidFill>
          <a:latin typeface="Arial"/>
          <a:ea typeface="ＭＳ Ｐゴシック" charset="-128"/>
          <a:cs typeface="Arial"/>
        </a:defRPr>
      </a:lvl2pPr>
      <a:lvl3pPr marL="1143000" indent="-228600" algn="l" defTabSz="457200" rtl="0" fontAlgn="base">
        <a:spcBef>
          <a:spcPct val="20000"/>
        </a:spcBef>
        <a:spcAft>
          <a:spcPct val="0"/>
        </a:spcAft>
        <a:buFont typeface="Arial" charset="0"/>
        <a:buChar char="•"/>
        <a:defRPr sz="1200" kern="1200">
          <a:solidFill>
            <a:schemeClr val="tx1"/>
          </a:solidFill>
          <a:latin typeface="Arial"/>
          <a:ea typeface="ＭＳ Ｐゴシック" charset="-128"/>
          <a:cs typeface="Arial"/>
        </a:defRPr>
      </a:lvl3pPr>
      <a:lvl4pPr marL="1600200" indent="-228600" algn="l" defTabSz="457200" rtl="0" fontAlgn="base">
        <a:spcBef>
          <a:spcPct val="20000"/>
        </a:spcBef>
        <a:spcAft>
          <a:spcPct val="0"/>
        </a:spcAft>
        <a:buFont typeface="Arial" charset="0"/>
        <a:buChar char="–"/>
        <a:defRPr sz="1200" kern="1200">
          <a:solidFill>
            <a:schemeClr val="tx1"/>
          </a:solidFill>
          <a:latin typeface="Arial"/>
          <a:ea typeface="ＭＳ Ｐゴシック" charset="-128"/>
          <a:cs typeface="Arial"/>
        </a:defRPr>
      </a:lvl4pPr>
      <a:lvl5pPr marL="2057400" indent="-228600" algn="l" defTabSz="457200" rtl="0" fontAlgn="base">
        <a:spcBef>
          <a:spcPct val="20000"/>
        </a:spcBef>
        <a:spcAft>
          <a:spcPct val="0"/>
        </a:spcAft>
        <a:buFont typeface="Arial" charset="0"/>
        <a:buChar char="»"/>
        <a:defRPr sz="12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png"/><Relationship Id="rId7" Type="http://schemas.openxmlformats.org/officeDocument/2006/relationships/image" Target="../media/image49.png"/><Relationship Id="rId2"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openxmlformats.org/officeDocument/2006/relationships/image" Target="../media/image51.png"/></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jpeg"/></Relationships>
</file>

<file path=ppt/slides/_rels/slide16.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7.png"/><Relationship Id="rId18" Type="http://schemas.openxmlformats.org/officeDocument/2006/relationships/image" Target="../media/image72.png"/><Relationship Id="rId3" Type="http://schemas.openxmlformats.org/officeDocument/2006/relationships/image" Target="../media/image59.png"/><Relationship Id="rId21" Type="http://schemas.openxmlformats.org/officeDocument/2006/relationships/image" Target="../media/image75.png"/><Relationship Id="rId7" Type="http://schemas.openxmlformats.org/officeDocument/2006/relationships/image" Target="../media/image63.png"/><Relationship Id="rId12" Type="http://schemas.openxmlformats.org/officeDocument/2006/relationships/image" Target="../media/image66.png"/><Relationship Id="rId17" Type="http://schemas.openxmlformats.org/officeDocument/2006/relationships/image" Target="../media/image71.png"/><Relationship Id="rId2" Type="http://schemas.openxmlformats.org/officeDocument/2006/relationships/image" Target="../media/image58.jpeg"/><Relationship Id="rId16" Type="http://schemas.openxmlformats.org/officeDocument/2006/relationships/image" Target="../media/image70.png"/><Relationship Id="rId20" Type="http://schemas.openxmlformats.org/officeDocument/2006/relationships/image" Target="../media/image74.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hyperlink" Target="http://www.adp.com/" TargetMode="External"/><Relationship Id="rId5" Type="http://schemas.openxmlformats.org/officeDocument/2006/relationships/image" Target="../media/image61.png"/><Relationship Id="rId15" Type="http://schemas.openxmlformats.org/officeDocument/2006/relationships/image" Target="../media/image69.png"/><Relationship Id="rId10" Type="http://schemas.openxmlformats.org/officeDocument/2006/relationships/image" Target="../media/image65.png"/><Relationship Id="rId19" Type="http://schemas.openxmlformats.org/officeDocument/2006/relationships/image" Target="../media/image73.png"/><Relationship Id="rId4" Type="http://schemas.openxmlformats.org/officeDocument/2006/relationships/image" Target="../media/image60.png"/><Relationship Id="rId9" Type="http://schemas.openxmlformats.org/officeDocument/2006/relationships/hyperlink" Target="http://www.salesforce.com/products/" TargetMode="External"/><Relationship Id="rId14" Type="http://schemas.openxmlformats.org/officeDocument/2006/relationships/image" Target="../media/image68.png"/></Relationships>
</file>

<file path=ppt/slides/_rels/slide17.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jpeg"/><Relationship Id="rId3" Type="http://schemas.openxmlformats.org/officeDocument/2006/relationships/image" Target="../media/image77.png"/><Relationship Id="rId7" Type="http://schemas.openxmlformats.org/officeDocument/2006/relationships/hyperlink" Target="http://www.flickr.com/" TargetMode="External"/><Relationship Id="rId12" Type="http://schemas.openxmlformats.org/officeDocument/2006/relationships/image" Target="../media/image84.png"/><Relationship Id="rId2" Type="http://schemas.openxmlformats.org/officeDocument/2006/relationships/image" Target="../media/image76.jpeg"/><Relationship Id="rId1" Type="http://schemas.openxmlformats.org/officeDocument/2006/relationships/slideLayout" Target="../slideLayouts/slideLayout2.xml"/><Relationship Id="rId6" Type="http://schemas.openxmlformats.org/officeDocument/2006/relationships/image" Target="../media/image79.png"/><Relationship Id="rId11" Type="http://schemas.openxmlformats.org/officeDocument/2006/relationships/image" Target="../media/image83.png"/><Relationship Id="rId5" Type="http://schemas.openxmlformats.org/officeDocument/2006/relationships/hyperlink" Target="http://www.zoho.com/virtual-office/index.html" TargetMode="External"/><Relationship Id="rId10" Type="http://schemas.openxmlformats.org/officeDocument/2006/relationships/image" Target="../media/image82.png"/><Relationship Id="rId4" Type="http://schemas.openxmlformats.org/officeDocument/2006/relationships/image" Target="../media/image78.png"/><Relationship Id="rId9" Type="http://schemas.openxmlformats.org/officeDocument/2006/relationships/image" Target="../media/image81.png"/><Relationship Id="rId14" Type="http://schemas.openxmlformats.org/officeDocument/2006/relationships/image" Target="../media/image8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3" Type="http://schemas.openxmlformats.org/officeDocument/2006/relationships/notesSlide" Target="../notesSlides/notesSlide11.xml"/><Relationship Id="rId7" Type="http://schemas.openxmlformats.org/officeDocument/2006/relationships/image" Target="../media/image90.png"/><Relationship Id="rId12" Type="http://schemas.openxmlformats.org/officeDocument/2006/relationships/image" Target="../media/image95.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oleObject" Target="../embeddings/oleObject1.bin"/><Relationship Id="rId10" Type="http://schemas.openxmlformats.org/officeDocument/2006/relationships/image" Target="../media/image93.png"/><Relationship Id="rId4" Type="http://schemas.openxmlformats.org/officeDocument/2006/relationships/image" Target="../media/image88.png"/><Relationship Id="rId9" Type="http://schemas.openxmlformats.org/officeDocument/2006/relationships/image" Target="../media/image92.png"/><Relationship Id="rId14" Type="http://schemas.openxmlformats.org/officeDocument/2006/relationships/image" Target="../media/image97.png"/></Relationships>
</file>

<file path=ppt/slides/_rels/slide21.xml.rels><?xml version="1.0" encoding="UTF-8" standalone="yes"?>
<Relationships xmlns="http://schemas.openxmlformats.org/package/2006/relationships"><Relationship Id="rId8" Type="http://schemas.openxmlformats.org/officeDocument/2006/relationships/image" Target="../media/image101.png"/><Relationship Id="rId13" Type="http://schemas.openxmlformats.org/officeDocument/2006/relationships/image" Target="../media/image91.png"/><Relationship Id="rId18" Type="http://schemas.openxmlformats.org/officeDocument/2006/relationships/image" Target="../media/image95.png"/><Relationship Id="rId3" Type="http://schemas.openxmlformats.org/officeDocument/2006/relationships/notesSlide" Target="../notesSlides/notesSlide12.xml"/><Relationship Id="rId21" Type="http://schemas.openxmlformats.org/officeDocument/2006/relationships/image" Target="../media/image103.png"/><Relationship Id="rId7" Type="http://schemas.openxmlformats.org/officeDocument/2006/relationships/hyperlink" Target="http://images.google.com/imgres?imgurl=www.trendmicro.co.uk/corporate/images/crlogo1dir.gif&amp;imgrefurl=http://www.trendmicro.co.uk/corporate/directions.htm&amp;h=273&amp;w=260&amp;prev=/images?q=trend+micro&amp;svnum=100&amp;hl=en&amp;lr=&amp;ie=UTF8&amp;oe=UTF8&amp;safe=off" TargetMode="External"/><Relationship Id="rId12" Type="http://schemas.openxmlformats.org/officeDocument/2006/relationships/image" Target="../media/image90.png"/><Relationship Id="rId17" Type="http://schemas.openxmlformats.org/officeDocument/2006/relationships/image" Target="../media/image102.png"/><Relationship Id="rId2" Type="http://schemas.openxmlformats.org/officeDocument/2006/relationships/slideLayout" Target="../slideLayouts/slideLayout2.xml"/><Relationship Id="rId16" Type="http://schemas.openxmlformats.org/officeDocument/2006/relationships/image" Target="../media/image94.png"/><Relationship Id="rId20" Type="http://schemas.openxmlformats.org/officeDocument/2006/relationships/image" Target="../media/image97.png"/><Relationship Id="rId1" Type="http://schemas.openxmlformats.org/officeDocument/2006/relationships/vmlDrawing" Target="../drawings/vmlDrawing2.vml"/><Relationship Id="rId6" Type="http://schemas.openxmlformats.org/officeDocument/2006/relationships/image" Target="../media/image100.png"/><Relationship Id="rId11" Type="http://schemas.openxmlformats.org/officeDocument/2006/relationships/image" Target="../media/image89.png"/><Relationship Id="rId5" Type="http://schemas.openxmlformats.org/officeDocument/2006/relationships/image" Target="../media/image99.png"/><Relationship Id="rId15" Type="http://schemas.openxmlformats.org/officeDocument/2006/relationships/image" Target="../media/image93.png"/><Relationship Id="rId10" Type="http://schemas.openxmlformats.org/officeDocument/2006/relationships/oleObject" Target="../embeddings/oleObject2.bin"/><Relationship Id="rId19" Type="http://schemas.openxmlformats.org/officeDocument/2006/relationships/image" Target="../media/image96.png"/><Relationship Id="rId4" Type="http://schemas.openxmlformats.org/officeDocument/2006/relationships/image" Target="../media/image98.wmf"/><Relationship Id="rId9" Type="http://schemas.openxmlformats.org/officeDocument/2006/relationships/image" Target="../media/image88.png"/><Relationship Id="rId14" Type="http://schemas.openxmlformats.org/officeDocument/2006/relationships/image" Target="../media/image9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3.png"/><Relationship Id="rId7" Type="http://schemas.openxmlformats.org/officeDocument/2006/relationships/image" Target="../media/image95.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0.png"/><Relationship Id="rId5" Type="http://schemas.openxmlformats.org/officeDocument/2006/relationships/image" Target="../media/image89.png"/><Relationship Id="rId4" Type="http://schemas.openxmlformats.org/officeDocument/2006/relationships/image" Target="../media/image88.png"/></Relationships>
</file>

<file path=ppt/slides/_rels/slide24.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08.png"/><Relationship Id="rId5" Type="http://schemas.openxmlformats.org/officeDocument/2006/relationships/image" Target="../media/image107.png"/><Relationship Id="rId4" Type="http://schemas.openxmlformats.org/officeDocument/2006/relationships/image" Target="../media/image106.png"/><Relationship Id="rId9" Type="http://schemas.openxmlformats.org/officeDocument/2006/relationships/image" Target="../media/image111.png"/></Relationships>
</file>

<file path=ppt/slides/_rels/slide26.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png"/><Relationship Id="rId18" Type="http://schemas.openxmlformats.org/officeDocument/2006/relationships/image" Target="../media/image19.jpeg"/><Relationship Id="rId3" Type="http://schemas.openxmlformats.org/officeDocument/2006/relationships/image" Target="../media/image6.jpeg"/><Relationship Id="rId21" Type="http://schemas.openxmlformats.org/officeDocument/2006/relationships/image" Target="../media/image22.png"/><Relationship Id="rId7" Type="http://schemas.openxmlformats.org/officeDocument/2006/relationships/hyperlink" Target="http://www.orange.co.uk/" TargetMode="External"/><Relationship Id="rId12" Type="http://schemas.openxmlformats.org/officeDocument/2006/relationships/image" Target="../media/image13.png"/><Relationship Id="rId17" Type="http://schemas.openxmlformats.org/officeDocument/2006/relationships/image" Target="../media/image18.jpeg"/><Relationship Id="rId25" Type="http://schemas.openxmlformats.org/officeDocument/2006/relationships/image" Target="../media/image26.jpeg"/><Relationship Id="rId2" Type="http://schemas.openxmlformats.org/officeDocument/2006/relationships/notesSlide" Target="../notesSlides/notesSlide3.xml"/><Relationship Id="rId16" Type="http://schemas.openxmlformats.org/officeDocument/2006/relationships/image" Target="../media/image17.jpeg"/><Relationship Id="rId20"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2.png"/><Relationship Id="rId24" Type="http://schemas.openxmlformats.org/officeDocument/2006/relationships/image" Target="../media/image25.jpeg"/><Relationship Id="rId5" Type="http://schemas.openxmlformats.org/officeDocument/2006/relationships/hyperlink" Target="http://www.o2.co.uk/" TargetMode="External"/><Relationship Id="rId15" Type="http://schemas.openxmlformats.org/officeDocument/2006/relationships/image" Target="../media/image16.jpeg"/><Relationship Id="rId23" Type="http://schemas.openxmlformats.org/officeDocument/2006/relationships/image" Target="../media/image24.png"/><Relationship Id="rId10" Type="http://schemas.openxmlformats.org/officeDocument/2006/relationships/image" Target="../media/image11.jpeg"/><Relationship Id="rId19" Type="http://schemas.openxmlformats.org/officeDocument/2006/relationships/image" Target="../media/image20.jpeg"/><Relationship Id="rId4" Type="http://schemas.openxmlformats.org/officeDocument/2006/relationships/image" Target="../media/image7.jpeg"/><Relationship Id="rId9" Type="http://schemas.openxmlformats.org/officeDocument/2006/relationships/image" Target="../media/image10.jpeg"/><Relationship Id="rId14" Type="http://schemas.openxmlformats.org/officeDocument/2006/relationships/image" Target="../media/image15.png"/><Relationship Id="rId22"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Text Placeholder 3"/>
          <p:cNvSpPr>
            <a:spLocks noGrp="1"/>
          </p:cNvSpPr>
          <p:nvPr>
            <p:ph type="body" sz="quarter" idx="10"/>
          </p:nvPr>
        </p:nvSpPr>
        <p:spPr/>
        <p:txBody>
          <a:bodyPr/>
          <a:lstStyle/>
          <a:p>
            <a:r>
              <a:rPr lang="en-US" smtClean="0">
                <a:latin typeface="Arial" charset="0"/>
                <a:ea typeface="ＭＳ Ｐゴシック"/>
                <a:cs typeface="Arial" charset="0"/>
              </a:rPr>
              <a:t>ACHIEVING A SECURE CAMPUS</a:t>
            </a:r>
          </a:p>
        </p:txBody>
      </p:sp>
      <p:sp>
        <p:nvSpPr>
          <p:cNvPr id="12290" name="Text Placeholder 4"/>
          <p:cNvSpPr>
            <a:spLocks noGrp="1"/>
          </p:cNvSpPr>
          <p:nvPr>
            <p:ph type="body" sz="quarter" idx="11"/>
          </p:nvPr>
        </p:nvSpPr>
        <p:spPr/>
        <p:txBody>
          <a:bodyPr/>
          <a:lstStyle/>
          <a:p>
            <a:r>
              <a:rPr lang="en-US" smtClean="0">
                <a:latin typeface="Arial" charset="0"/>
                <a:ea typeface="ＭＳ Ｐゴシック"/>
                <a:cs typeface="Arial" charset="0"/>
              </a:rPr>
              <a:t>Sanjay Raja – Director of Application Management</a:t>
            </a: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6"/>
          <p:cNvSpPr txBox="1">
            <a:spLocks/>
          </p:cNvSpPr>
          <p:nvPr/>
        </p:nvSpPr>
        <p:spPr bwMode="auto">
          <a:xfrm>
            <a:off x="749300" y="4481513"/>
            <a:ext cx="7556500" cy="1436687"/>
          </a:xfrm>
          <a:prstGeom prst="rect">
            <a:avLst/>
          </a:prstGeom>
          <a:solidFill>
            <a:schemeClr val="tx1"/>
          </a:solidFill>
          <a:ln w="9525">
            <a:noFill/>
            <a:miter lim="800000"/>
            <a:headEnd/>
            <a:tailEnd/>
          </a:ln>
        </p:spPr>
        <p:txBody>
          <a:bodyPr/>
          <a:lstStyle/>
          <a:p>
            <a:pPr marL="342900" indent="-342900" algn="ctr">
              <a:spcBef>
                <a:spcPct val="20000"/>
              </a:spcBef>
            </a:pPr>
            <a:endParaRPr lang="en-US" sz="1600" b="1">
              <a:ea typeface="ＭＳ Ｐゴシック"/>
              <a:cs typeface="Arial" charset="0"/>
            </a:endParaRPr>
          </a:p>
          <a:p>
            <a:pPr marL="342900" indent="-342900" algn="ctr">
              <a:spcBef>
                <a:spcPct val="20000"/>
              </a:spcBef>
            </a:pPr>
            <a:endParaRPr lang="en-US" sz="1600">
              <a:ea typeface="ＭＳ Ｐゴシック"/>
              <a:cs typeface="Arial" charset="0"/>
            </a:endParaRPr>
          </a:p>
          <a:p>
            <a:pPr marL="342900" indent="-342900" algn="ctr">
              <a:spcBef>
                <a:spcPct val="20000"/>
              </a:spcBef>
            </a:pPr>
            <a:endParaRPr lang="en-US" sz="1600">
              <a:ea typeface="ＭＳ Ｐゴシック"/>
              <a:cs typeface="Arial" charset="0"/>
            </a:endParaRPr>
          </a:p>
        </p:txBody>
      </p:sp>
      <p:sp>
        <p:nvSpPr>
          <p:cNvPr id="30722" name="Title 1"/>
          <p:cNvSpPr>
            <a:spLocks noGrp="1"/>
          </p:cNvSpPr>
          <p:nvPr>
            <p:ph type="title"/>
          </p:nvPr>
        </p:nvSpPr>
        <p:spPr/>
        <p:txBody>
          <a:bodyPr/>
          <a:lstStyle/>
          <a:p>
            <a:r>
              <a:rPr lang="en-US" smtClean="0">
                <a:latin typeface="Arial" charset="0"/>
                <a:ea typeface="ＭＳ Ｐゴシック"/>
                <a:cs typeface="Arial" charset="0"/>
              </a:rPr>
              <a:t>Even Students can afford it</a:t>
            </a:r>
          </a:p>
        </p:txBody>
      </p:sp>
      <p:sp>
        <p:nvSpPr>
          <p:cNvPr id="30723" name="Slide Number Placeholder 3"/>
          <p:cNvSpPr>
            <a:spLocks noGrp="1"/>
          </p:cNvSpPr>
          <p:nvPr>
            <p:ph type="sldNum" sz="quarter" idx="11"/>
          </p:nvPr>
        </p:nvSpPr>
        <p:spPr bwMode="auto">
          <a:noFill/>
          <a:ln>
            <a:miter lim="800000"/>
            <a:headEnd/>
            <a:tailEnd/>
          </a:ln>
        </p:spPr>
        <p:txBody>
          <a:bodyPr/>
          <a:lstStyle/>
          <a:p>
            <a:pPr fontAlgn="base">
              <a:spcBef>
                <a:spcPct val="0"/>
              </a:spcBef>
              <a:spcAft>
                <a:spcPct val="0"/>
              </a:spcAft>
            </a:pPr>
            <a:fld id="{649A8C96-1A63-456C-BAEE-5EE201F05C34}" type="slidenum">
              <a:rPr lang="en-US">
                <a:latin typeface="Arial" charset="0"/>
              </a:rPr>
              <a:pPr fontAlgn="base">
                <a:spcBef>
                  <a:spcPct val="0"/>
                </a:spcBef>
                <a:spcAft>
                  <a:spcPct val="0"/>
                </a:spcAft>
              </a:pPr>
              <a:t>10</a:t>
            </a:fld>
            <a:endParaRPr lang="en-US">
              <a:latin typeface="Arial" charset="0"/>
            </a:endParaRPr>
          </a:p>
        </p:txBody>
      </p:sp>
      <p:pic>
        <p:nvPicPr>
          <p:cNvPr id="5" name="Picture 4"/>
          <p:cNvPicPr>
            <a:picLocks noChangeAspect="1" noChangeArrowheads="1"/>
          </p:cNvPicPr>
          <p:nvPr/>
        </p:nvPicPr>
        <p:blipFill>
          <a:blip r:embed="rId2"/>
          <a:srcRect/>
          <a:stretch>
            <a:fillRect/>
          </a:stretch>
        </p:blipFill>
        <p:spPr bwMode="auto">
          <a:xfrm>
            <a:off x="812800" y="1689100"/>
            <a:ext cx="2014538" cy="1752600"/>
          </a:xfrm>
          <a:prstGeom prst="rect">
            <a:avLst/>
          </a:prstGeom>
          <a:noFill/>
          <a:ln w="9525">
            <a:solidFill>
              <a:schemeClr val="tx1"/>
            </a:solidFill>
            <a:miter lim="800000"/>
            <a:headEnd/>
            <a:tailEnd/>
          </a:ln>
          <a:effectLst>
            <a:outerShdw dist="107763" dir="2700000" algn="ctr" rotWithShape="0">
              <a:srgbClr val="808080">
                <a:alpha val="50000"/>
              </a:srgbClr>
            </a:outerShdw>
          </a:effectLst>
        </p:spPr>
      </p:pic>
      <p:sp>
        <p:nvSpPr>
          <p:cNvPr id="6" name="TextBox 5"/>
          <p:cNvSpPr txBox="1"/>
          <p:nvPr/>
        </p:nvSpPr>
        <p:spPr>
          <a:xfrm>
            <a:off x="1866900" y="5021263"/>
            <a:ext cx="2895600" cy="338137"/>
          </a:xfrm>
          <a:prstGeom prst="rect">
            <a:avLst/>
          </a:prstGeom>
          <a:noFill/>
        </p:spPr>
        <p:txBody>
          <a:bodyPr>
            <a:spAutoFit/>
          </a:bodyPr>
          <a:lstStyle/>
          <a:p>
            <a:pPr fontAlgn="auto">
              <a:spcBef>
                <a:spcPts val="0"/>
              </a:spcBef>
              <a:spcAft>
                <a:spcPts val="0"/>
              </a:spcAft>
              <a:defRPr/>
            </a:pPr>
            <a:r>
              <a:rPr lang="en-US" sz="1600" b="1" dirty="0">
                <a:solidFill>
                  <a:schemeClr val="accent3"/>
                </a:solidFill>
                <a:latin typeface="Arial"/>
                <a:cs typeface="Arial"/>
              </a:rPr>
              <a:t>Exploit Kit Rental (5 hours)</a:t>
            </a:r>
            <a:endParaRPr lang="en-US" sz="1600" b="1" dirty="0">
              <a:solidFill>
                <a:schemeClr val="accent3"/>
              </a:solidFill>
              <a:latin typeface="Arial"/>
              <a:cs typeface="Arial"/>
            </a:endParaRPr>
          </a:p>
        </p:txBody>
      </p:sp>
      <p:pic>
        <p:nvPicPr>
          <p:cNvPr id="30726" name="Picture 6"/>
          <p:cNvPicPr>
            <a:picLocks noChangeAspect="1"/>
          </p:cNvPicPr>
          <p:nvPr/>
        </p:nvPicPr>
        <p:blipFill>
          <a:blip r:embed="rId3"/>
          <a:srcRect/>
          <a:stretch>
            <a:fillRect/>
          </a:stretch>
        </p:blipFill>
        <p:spPr bwMode="auto">
          <a:xfrm>
            <a:off x="5994400" y="1765300"/>
            <a:ext cx="2311400" cy="1722438"/>
          </a:xfrm>
          <a:prstGeom prst="rect">
            <a:avLst/>
          </a:prstGeom>
          <a:noFill/>
          <a:ln w="9525">
            <a:noFill/>
            <a:miter lim="800000"/>
            <a:headEnd/>
            <a:tailEnd/>
          </a:ln>
        </p:spPr>
      </p:pic>
      <p:sp>
        <p:nvSpPr>
          <p:cNvPr id="30727" name="TextBox 7"/>
          <p:cNvSpPr txBox="1">
            <a:spLocks noChangeArrowheads="1"/>
          </p:cNvSpPr>
          <p:nvPr/>
        </p:nvSpPr>
        <p:spPr bwMode="auto">
          <a:xfrm>
            <a:off x="1270000" y="3594100"/>
            <a:ext cx="1143000" cy="338138"/>
          </a:xfrm>
          <a:prstGeom prst="rect">
            <a:avLst/>
          </a:prstGeom>
          <a:noFill/>
          <a:ln w="9525">
            <a:noFill/>
            <a:miter lim="800000"/>
            <a:headEnd/>
            <a:tailEnd/>
          </a:ln>
        </p:spPr>
        <p:txBody>
          <a:bodyPr>
            <a:spAutoFit/>
          </a:bodyPr>
          <a:lstStyle/>
          <a:p>
            <a:r>
              <a:rPr lang="en-US" sz="1600">
                <a:cs typeface="Arial" charset="0"/>
              </a:rPr>
              <a:t>Ice Pack</a:t>
            </a:r>
          </a:p>
        </p:txBody>
      </p:sp>
      <p:sp>
        <p:nvSpPr>
          <p:cNvPr id="30728" name="TextBox 8"/>
          <p:cNvSpPr txBox="1">
            <a:spLocks noChangeArrowheads="1"/>
          </p:cNvSpPr>
          <p:nvPr/>
        </p:nvSpPr>
        <p:spPr bwMode="auto">
          <a:xfrm>
            <a:off x="6527800" y="3594100"/>
            <a:ext cx="1905000" cy="338138"/>
          </a:xfrm>
          <a:prstGeom prst="rect">
            <a:avLst/>
          </a:prstGeom>
          <a:noFill/>
          <a:ln w="9525">
            <a:noFill/>
            <a:miter lim="800000"/>
            <a:headEnd/>
            <a:tailEnd/>
          </a:ln>
        </p:spPr>
        <p:txBody>
          <a:bodyPr>
            <a:spAutoFit/>
          </a:bodyPr>
          <a:lstStyle/>
          <a:p>
            <a:r>
              <a:rPr lang="en-US" sz="1600">
                <a:cs typeface="Arial" charset="0"/>
              </a:rPr>
              <a:t>Black Sun</a:t>
            </a:r>
          </a:p>
        </p:txBody>
      </p:sp>
      <p:pic>
        <p:nvPicPr>
          <p:cNvPr id="30729" name="Picture 9"/>
          <p:cNvPicPr>
            <a:picLocks noChangeAspect="1"/>
          </p:cNvPicPr>
          <p:nvPr/>
        </p:nvPicPr>
        <p:blipFill>
          <a:blip r:embed="rId4"/>
          <a:srcRect/>
          <a:stretch>
            <a:fillRect/>
          </a:stretch>
        </p:blipFill>
        <p:spPr bwMode="auto">
          <a:xfrm>
            <a:off x="3022600" y="1612900"/>
            <a:ext cx="2798763" cy="1841500"/>
          </a:xfrm>
          <a:prstGeom prst="rect">
            <a:avLst/>
          </a:prstGeom>
          <a:noFill/>
          <a:ln w="9525">
            <a:noFill/>
            <a:miter lim="800000"/>
            <a:headEnd/>
            <a:tailEnd/>
          </a:ln>
        </p:spPr>
      </p:pic>
      <p:sp>
        <p:nvSpPr>
          <p:cNvPr id="30730" name="TextBox 10"/>
          <p:cNvSpPr txBox="1">
            <a:spLocks noChangeArrowheads="1"/>
          </p:cNvSpPr>
          <p:nvPr/>
        </p:nvSpPr>
        <p:spPr bwMode="auto">
          <a:xfrm>
            <a:off x="3784600" y="3594100"/>
            <a:ext cx="1143000" cy="338138"/>
          </a:xfrm>
          <a:prstGeom prst="rect">
            <a:avLst/>
          </a:prstGeom>
          <a:noFill/>
          <a:ln w="9525">
            <a:noFill/>
            <a:miter lim="800000"/>
            <a:headEnd/>
            <a:tailEnd/>
          </a:ln>
        </p:spPr>
        <p:txBody>
          <a:bodyPr>
            <a:spAutoFit/>
          </a:bodyPr>
          <a:lstStyle/>
          <a:p>
            <a:r>
              <a:rPr lang="en-US" sz="1600">
                <a:cs typeface="Arial" charset="0"/>
              </a:rPr>
              <a:t>Neosploit</a:t>
            </a:r>
          </a:p>
        </p:txBody>
      </p:sp>
      <p:sp>
        <p:nvSpPr>
          <p:cNvPr id="12" name="TextBox 11"/>
          <p:cNvSpPr txBox="1"/>
          <p:nvPr/>
        </p:nvSpPr>
        <p:spPr>
          <a:xfrm>
            <a:off x="1866900" y="5326063"/>
            <a:ext cx="3695700" cy="338137"/>
          </a:xfrm>
          <a:prstGeom prst="rect">
            <a:avLst/>
          </a:prstGeom>
          <a:noFill/>
        </p:spPr>
        <p:txBody>
          <a:bodyPr>
            <a:spAutoFit/>
          </a:bodyPr>
          <a:lstStyle/>
          <a:p>
            <a:pPr fontAlgn="auto">
              <a:spcBef>
                <a:spcPts val="0"/>
              </a:spcBef>
              <a:spcAft>
                <a:spcPts val="0"/>
              </a:spcAft>
              <a:defRPr/>
            </a:pPr>
            <a:r>
              <a:rPr lang="en-US" sz="1600" b="1" dirty="0">
                <a:solidFill>
                  <a:schemeClr val="accent3"/>
                </a:solidFill>
                <a:latin typeface="Arial"/>
                <a:cs typeface="Arial"/>
              </a:rPr>
              <a:t>Malware Package</a:t>
            </a:r>
            <a:endParaRPr lang="en-US" sz="1600" b="1" dirty="0">
              <a:solidFill>
                <a:schemeClr val="accent3"/>
              </a:solidFill>
              <a:latin typeface="Arial"/>
              <a:cs typeface="Arial"/>
            </a:endParaRPr>
          </a:p>
        </p:txBody>
      </p:sp>
      <p:sp>
        <p:nvSpPr>
          <p:cNvPr id="13" name="TextBox 12"/>
          <p:cNvSpPr txBox="1"/>
          <p:nvPr/>
        </p:nvSpPr>
        <p:spPr>
          <a:xfrm>
            <a:off x="1879600" y="4703763"/>
            <a:ext cx="2895600" cy="338137"/>
          </a:xfrm>
          <a:prstGeom prst="rect">
            <a:avLst/>
          </a:prstGeom>
          <a:noFill/>
        </p:spPr>
        <p:txBody>
          <a:bodyPr>
            <a:spAutoFit/>
          </a:bodyPr>
          <a:lstStyle/>
          <a:p>
            <a:pPr fontAlgn="auto">
              <a:spcBef>
                <a:spcPts val="0"/>
              </a:spcBef>
              <a:spcAft>
                <a:spcPts val="0"/>
              </a:spcAft>
              <a:defRPr/>
            </a:pPr>
            <a:r>
              <a:rPr lang="en-US" sz="1600" b="1" dirty="0">
                <a:solidFill>
                  <a:schemeClr val="accent3"/>
                </a:solidFill>
                <a:latin typeface="Arial"/>
                <a:cs typeface="Arial"/>
              </a:rPr>
              <a:t>Exploit Kit Rental (1 hours)</a:t>
            </a:r>
            <a:endParaRPr lang="en-US" sz="1600" b="1" dirty="0">
              <a:solidFill>
                <a:schemeClr val="accent3"/>
              </a:solidFill>
              <a:latin typeface="Arial"/>
              <a:cs typeface="Arial"/>
            </a:endParaRPr>
          </a:p>
        </p:txBody>
      </p:sp>
      <p:sp>
        <p:nvSpPr>
          <p:cNvPr id="14" name="TextBox 13"/>
          <p:cNvSpPr txBox="1"/>
          <p:nvPr/>
        </p:nvSpPr>
        <p:spPr>
          <a:xfrm>
            <a:off x="5549900" y="4700588"/>
            <a:ext cx="1435100" cy="338137"/>
          </a:xfrm>
          <a:prstGeom prst="rect">
            <a:avLst/>
          </a:prstGeom>
          <a:noFill/>
        </p:spPr>
        <p:txBody>
          <a:bodyPr>
            <a:spAutoFit/>
          </a:bodyPr>
          <a:lstStyle/>
          <a:p>
            <a:pPr fontAlgn="auto">
              <a:spcBef>
                <a:spcPts val="0"/>
              </a:spcBef>
              <a:spcAft>
                <a:spcPts val="0"/>
              </a:spcAft>
              <a:defRPr/>
            </a:pPr>
            <a:r>
              <a:rPr lang="en-US" sz="1600" b="1" dirty="0">
                <a:solidFill>
                  <a:schemeClr val="accent3"/>
                </a:solidFill>
                <a:latin typeface="Arial"/>
                <a:cs typeface="Arial"/>
              </a:rPr>
              <a:t>$1</a:t>
            </a:r>
            <a:endParaRPr lang="en-US" sz="1600" b="1" dirty="0">
              <a:solidFill>
                <a:schemeClr val="accent3"/>
              </a:solidFill>
              <a:latin typeface="Arial"/>
              <a:cs typeface="Arial"/>
            </a:endParaRPr>
          </a:p>
        </p:txBody>
      </p:sp>
      <p:sp>
        <p:nvSpPr>
          <p:cNvPr id="15" name="TextBox 14"/>
          <p:cNvSpPr txBox="1"/>
          <p:nvPr/>
        </p:nvSpPr>
        <p:spPr>
          <a:xfrm>
            <a:off x="5537200" y="4992688"/>
            <a:ext cx="1435100" cy="339725"/>
          </a:xfrm>
          <a:prstGeom prst="rect">
            <a:avLst/>
          </a:prstGeom>
          <a:noFill/>
        </p:spPr>
        <p:txBody>
          <a:bodyPr>
            <a:spAutoFit/>
          </a:bodyPr>
          <a:lstStyle/>
          <a:p>
            <a:pPr fontAlgn="auto">
              <a:spcBef>
                <a:spcPts val="0"/>
              </a:spcBef>
              <a:spcAft>
                <a:spcPts val="0"/>
              </a:spcAft>
              <a:defRPr/>
            </a:pPr>
            <a:r>
              <a:rPr lang="en-US" sz="1600" b="1" dirty="0">
                <a:solidFill>
                  <a:schemeClr val="accent3"/>
                </a:solidFill>
                <a:latin typeface="Arial"/>
                <a:cs typeface="Arial"/>
              </a:rPr>
              <a:t>$4</a:t>
            </a:r>
            <a:endParaRPr lang="en-US" sz="1600" b="1" dirty="0">
              <a:solidFill>
                <a:schemeClr val="accent3"/>
              </a:solidFill>
              <a:latin typeface="Arial"/>
              <a:cs typeface="Arial"/>
            </a:endParaRPr>
          </a:p>
        </p:txBody>
      </p:sp>
      <p:sp>
        <p:nvSpPr>
          <p:cNvPr id="16" name="TextBox 15"/>
          <p:cNvSpPr txBox="1"/>
          <p:nvPr/>
        </p:nvSpPr>
        <p:spPr>
          <a:xfrm>
            <a:off x="5524500" y="5297488"/>
            <a:ext cx="1435100" cy="339725"/>
          </a:xfrm>
          <a:prstGeom prst="rect">
            <a:avLst/>
          </a:prstGeom>
          <a:noFill/>
        </p:spPr>
        <p:txBody>
          <a:bodyPr>
            <a:spAutoFit/>
          </a:bodyPr>
          <a:lstStyle/>
          <a:p>
            <a:pPr fontAlgn="auto">
              <a:spcBef>
                <a:spcPts val="0"/>
              </a:spcBef>
              <a:spcAft>
                <a:spcPts val="0"/>
              </a:spcAft>
              <a:defRPr/>
            </a:pPr>
            <a:r>
              <a:rPr lang="en-US" sz="1600" b="1" dirty="0">
                <a:solidFill>
                  <a:schemeClr val="accent3"/>
                </a:solidFill>
                <a:latin typeface="Arial"/>
                <a:cs typeface="Arial"/>
              </a:rPr>
              <a:t>$1,000</a:t>
            </a:r>
            <a:endParaRPr lang="en-US" sz="1600" b="1" dirty="0">
              <a:solidFill>
                <a:schemeClr val="accent3"/>
              </a:solidFill>
              <a:latin typeface="Arial"/>
              <a:cs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5"/>
                                        </p:tgtEl>
                                        <p:attrNameLst>
                                          <p:attrName>style.visibility</p:attrName>
                                        </p:attrNameLst>
                                      </p:cBhvr>
                                      <p:to>
                                        <p:strVal val="visible"/>
                                      </p:to>
                                    </p:set>
                                    <p:anim calcmode="discrete" valueType="clr">
                                      <p:cBhvr override="childStyle">
                                        <p:cTn id="14" dur="80"/>
                                        <p:tgtEl>
                                          <p:spTgt spid="15"/>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5"/>
                                        </p:tgtEl>
                                        <p:attrNameLst>
                                          <p:attrName>fillcolor</p:attrName>
                                        </p:attrNameLst>
                                      </p:cBhvr>
                                      <p:tavLst>
                                        <p:tav tm="0">
                                          <p:val>
                                            <p:clrVal>
                                              <a:schemeClr val="accent2"/>
                                            </p:clrVal>
                                          </p:val>
                                        </p:tav>
                                        <p:tav tm="50000">
                                          <p:val>
                                            <p:clrVal>
                                              <a:schemeClr val="hlink"/>
                                            </p:clrVal>
                                          </p:val>
                                        </p:tav>
                                      </p:tavLst>
                                    </p:anim>
                                    <p:set>
                                      <p:cBhvr>
                                        <p:cTn id="16" dur="80"/>
                                        <p:tgtEl>
                                          <p:spTgt spid="1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7" presetClass="entr" presetSubtype="0" fill="hold" grpId="0" nodeType="clickEffect">
                                  <p:stCondLst>
                                    <p:cond delay="0"/>
                                  </p:stCondLst>
                                  <p:iterate type="lt">
                                    <p:tmPct val="50000"/>
                                  </p:iterate>
                                  <p:childTnLst>
                                    <p:set>
                                      <p:cBhvr>
                                        <p:cTn id="20" dur="1" fill="hold">
                                          <p:stCondLst>
                                            <p:cond delay="0"/>
                                          </p:stCondLst>
                                        </p:cTn>
                                        <p:tgtEl>
                                          <p:spTgt spid="16"/>
                                        </p:tgtEl>
                                        <p:attrNameLst>
                                          <p:attrName>style.visibility</p:attrName>
                                        </p:attrNameLst>
                                      </p:cBhvr>
                                      <p:to>
                                        <p:strVal val="visible"/>
                                      </p:to>
                                    </p:set>
                                    <p:anim calcmode="discrete" valueType="clr">
                                      <p:cBhvr override="childStyle">
                                        <p:cTn id="21"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22" dur="80"/>
                                        <p:tgtEl>
                                          <p:spTgt spid="16"/>
                                        </p:tgtEl>
                                        <p:attrNameLst>
                                          <p:attrName>fillcolor</p:attrName>
                                        </p:attrNameLst>
                                      </p:cBhvr>
                                      <p:tavLst>
                                        <p:tav tm="0">
                                          <p:val>
                                            <p:clrVal>
                                              <a:schemeClr val="accent2"/>
                                            </p:clrVal>
                                          </p:val>
                                        </p:tav>
                                        <p:tav tm="50000">
                                          <p:val>
                                            <p:clrVal>
                                              <a:schemeClr val="hlink"/>
                                            </p:clrVal>
                                          </p:val>
                                        </p:tav>
                                      </p:tavLst>
                                    </p:anim>
                                    <p:set>
                                      <p:cBhvr>
                                        <p:cTn id="23"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6"/>
          <p:cNvSpPr txBox="1">
            <a:spLocks/>
          </p:cNvSpPr>
          <p:nvPr/>
        </p:nvSpPr>
        <p:spPr bwMode="auto">
          <a:xfrm>
            <a:off x="234950" y="1177925"/>
            <a:ext cx="8694738" cy="727075"/>
          </a:xfrm>
          <a:prstGeom prst="rect">
            <a:avLst/>
          </a:prstGeom>
          <a:solidFill>
            <a:schemeClr val="tx1"/>
          </a:solidFill>
          <a:ln w="9525">
            <a:noFill/>
            <a:miter lim="800000"/>
            <a:headEnd/>
            <a:tailEnd/>
          </a:ln>
        </p:spPr>
        <p:txBody>
          <a:bodyPr/>
          <a:lstStyle/>
          <a:p>
            <a:pPr marL="342900" indent="-342900" algn="ctr">
              <a:spcBef>
                <a:spcPct val="20000"/>
              </a:spcBef>
            </a:pPr>
            <a:endParaRPr lang="en-US" sz="1600" b="1">
              <a:ea typeface="ＭＳ Ｐゴシック"/>
              <a:cs typeface="Arial" charset="0"/>
            </a:endParaRPr>
          </a:p>
          <a:p>
            <a:pPr marL="342900" indent="-342900" algn="ctr">
              <a:spcBef>
                <a:spcPct val="20000"/>
              </a:spcBef>
            </a:pPr>
            <a:endParaRPr lang="en-US" sz="1600">
              <a:ea typeface="ＭＳ Ｐゴシック"/>
              <a:cs typeface="Arial" charset="0"/>
            </a:endParaRPr>
          </a:p>
          <a:p>
            <a:pPr marL="342900" indent="-342900" algn="ctr">
              <a:spcBef>
                <a:spcPct val="20000"/>
              </a:spcBef>
            </a:pPr>
            <a:endParaRPr lang="en-US" sz="1600">
              <a:ea typeface="ＭＳ Ｐゴシック"/>
              <a:cs typeface="Arial" charset="0"/>
            </a:endParaRPr>
          </a:p>
        </p:txBody>
      </p:sp>
      <p:sp>
        <p:nvSpPr>
          <p:cNvPr id="31746" name="Title 1"/>
          <p:cNvSpPr>
            <a:spLocks noGrp="1"/>
          </p:cNvSpPr>
          <p:nvPr>
            <p:ph type="title"/>
          </p:nvPr>
        </p:nvSpPr>
        <p:spPr/>
        <p:txBody>
          <a:bodyPr/>
          <a:lstStyle/>
          <a:p>
            <a:r>
              <a:rPr lang="en-US" smtClean="0">
                <a:latin typeface="Arial" charset="0"/>
                <a:ea typeface="ＭＳ Ｐゴシック"/>
                <a:cs typeface="Arial" charset="0"/>
              </a:rPr>
              <a:t>It’s Complex to Catch</a:t>
            </a:r>
          </a:p>
        </p:txBody>
      </p:sp>
      <p:sp>
        <p:nvSpPr>
          <p:cNvPr id="31747" name="Slide Number Placeholder 3"/>
          <p:cNvSpPr>
            <a:spLocks noGrp="1"/>
          </p:cNvSpPr>
          <p:nvPr>
            <p:ph type="sldNum" sz="quarter" idx="11"/>
          </p:nvPr>
        </p:nvSpPr>
        <p:spPr bwMode="auto">
          <a:noFill/>
          <a:ln>
            <a:miter lim="800000"/>
            <a:headEnd/>
            <a:tailEnd/>
          </a:ln>
        </p:spPr>
        <p:txBody>
          <a:bodyPr/>
          <a:lstStyle/>
          <a:p>
            <a:pPr fontAlgn="base">
              <a:spcBef>
                <a:spcPct val="0"/>
              </a:spcBef>
              <a:spcAft>
                <a:spcPct val="0"/>
              </a:spcAft>
            </a:pPr>
            <a:fld id="{0AF21016-8985-4DEF-AB2C-3E1594C1C5B5}" type="slidenum">
              <a:rPr lang="en-US">
                <a:latin typeface="Arial" charset="0"/>
              </a:rPr>
              <a:pPr fontAlgn="base">
                <a:spcBef>
                  <a:spcPct val="0"/>
                </a:spcBef>
                <a:spcAft>
                  <a:spcPct val="0"/>
                </a:spcAft>
              </a:pPr>
              <a:t>11</a:t>
            </a:fld>
            <a:endParaRPr lang="en-US">
              <a:latin typeface="Arial" charset="0"/>
            </a:endParaRPr>
          </a:p>
        </p:txBody>
      </p:sp>
      <p:sp>
        <p:nvSpPr>
          <p:cNvPr id="5" name="Rectangle 3"/>
          <p:cNvSpPr>
            <a:spLocks noChangeArrowheads="1"/>
          </p:cNvSpPr>
          <p:nvPr/>
        </p:nvSpPr>
        <p:spPr bwMode="auto">
          <a:xfrm>
            <a:off x="234950" y="1308100"/>
            <a:ext cx="8451850" cy="609600"/>
          </a:xfrm>
          <a:prstGeom prst="rect">
            <a:avLst/>
          </a:prstGeom>
          <a:noFill/>
          <a:ln w="9525">
            <a:noFill/>
            <a:miter lim="800000"/>
            <a:headEnd/>
            <a:tailEnd/>
          </a:ln>
        </p:spPr>
        <p:txBody>
          <a:bodyPr/>
          <a:lstStyle/>
          <a:p>
            <a:pPr marL="169863" indent="-169863" algn="ctr" eaLnBrk="0" hangingPunct="0">
              <a:spcBef>
                <a:spcPct val="20000"/>
              </a:spcBef>
              <a:buSzPct val="80000"/>
              <a:buFont typeface="Wingdings 3" pitchFamily="18" charset="2"/>
              <a:buNone/>
            </a:pPr>
            <a:r>
              <a:rPr lang="en-US" sz="2000">
                <a:solidFill>
                  <a:srgbClr val="B9C9D0"/>
                </a:solidFill>
              </a:rPr>
              <a:t>15 Million new malware strains detected this year alone</a:t>
            </a:r>
          </a:p>
          <a:p>
            <a:pPr marL="169863" indent="-169863" algn="ctr" eaLnBrk="0" hangingPunct="0">
              <a:spcBef>
                <a:spcPct val="20000"/>
              </a:spcBef>
              <a:buSzPct val="80000"/>
              <a:buFont typeface="Wingdings 3" pitchFamily="18" charset="2"/>
              <a:buNone/>
            </a:pPr>
            <a:endParaRPr lang="en-US" sz="2000">
              <a:solidFill>
                <a:srgbClr val="B9C9D0"/>
              </a:solidFill>
            </a:endParaRPr>
          </a:p>
          <a:p>
            <a:pPr marL="169863" indent="-169863" algn="ctr" eaLnBrk="0" hangingPunct="0">
              <a:spcBef>
                <a:spcPct val="20000"/>
              </a:spcBef>
              <a:buSzPct val="80000"/>
              <a:buFont typeface="Wingdings 3" pitchFamily="18" charset="2"/>
              <a:buNone/>
            </a:pPr>
            <a:endParaRPr lang="en-US" sz="1600">
              <a:solidFill>
                <a:srgbClr val="B9C9D0"/>
              </a:solidFill>
            </a:endParaRPr>
          </a:p>
          <a:p>
            <a:pPr marL="169863" indent="-169863" algn="ctr" eaLnBrk="0" hangingPunct="0">
              <a:spcBef>
                <a:spcPct val="20000"/>
              </a:spcBef>
              <a:buSzPct val="80000"/>
            </a:pPr>
            <a:endParaRPr lang="en-US" sz="1600">
              <a:solidFill>
                <a:srgbClr val="B9C9D0"/>
              </a:solidFill>
            </a:endParaRPr>
          </a:p>
          <a:p>
            <a:pPr marL="169863" indent="-169863" algn="ctr" eaLnBrk="0" hangingPunct="0">
              <a:spcBef>
                <a:spcPct val="20000"/>
              </a:spcBef>
              <a:buSzPct val="80000"/>
              <a:buFont typeface="Wingdings 3" pitchFamily="18" charset="2"/>
              <a:buChar char="u"/>
            </a:pPr>
            <a:endParaRPr lang="en-US" sz="1600">
              <a:solidFill>
                <a:srgbClr val="B9C9D0"/>
              </a:solidFill>
            </a:endParaRPr>
          </a:p>
        </p:txBody>
      </p:sp>
      <p:sp>
        <p:nvSpPr>
          <p:cNvPr id="31749" name="TextBox 10"/>
          <p:cNvSpPr txBox="1">
            <a:spLocks noChangeArrowheads="1"/>
          </p:cNvSpPr>
          <p:nvPr/>
        </p:nvSpPr>
        <p:spPr bwMode="auto">
          <a:xfrm>
            <a:off x="4351338" y="5837238"/>
            <a:ext cx="2971800" cy="584200"/>
          </a:xfrm>
          <a:prstGeom prst="rect">
            <a:avLst/>
          </a:prstGeom>
          <a:noFill/>
          <a:ln w="9525">
            <a:noFill/>
            <a:miter lim="800000"/>
            <a:headEnd/>
            <a:tailEnd/>
          </a:ln>
        </p:spPr>
        <p:txBody>
          <a:bodyPr>
            <a:spAutoFit/>
          </a:bodyPr>
          <a:lstStyle/>
          <a:p>
            <a:pPr algn="ctr"/>
            <a:r>
              <a:rPr lang="en-US" sz="1600">
                <a:cs typeface="Arial" charset="0"/>
              </a:rPr>
              <a:t>Malware is getting better at evading detection</a:t>
            </a:r>
          </a:p>
        </p:txBody>
      </p:sp>
      <p:sp>
        <p:nvSpPr>
          <p:cNvPr id="31750" name="Up Arrow 11"/>
          <p:cNvSpPr>
            <a:spLocks noChangeArrowheads="1"/>
          </p:cNvSpPr>
          <p:nvPr/>
        </p:nvSpPr>
        <p:spPr bwMode="auto">
          <a:xfrm>
            <a:off x="6265863" y="5103813"/>
            <a:ext cx="304800" cy="304800"/>
          </a:xfrm>
          <a:prstGeom prst="upArrow">
            <a:avLst>
              <a:gd name="adj1" fmla="val 50000"/>
              <a:gd name="adj2" fmla="val 50000"/>
            </a:avLst>
          </a:prstGeom>
          <a:solidFill>
            <a:schemeClr val="accent1"/>
          </a:solidFill>
          <a:ln w="9525" algn="ctr">
            <a:solidFill>
              <a:schemeClr val="tx1"/>
            </a:solidFill>
            <a:round/>
            <a:headEnd/>
            <a:tailEnd/>
          </a:ln>
        </p:spPr>
        <p:txBody>
          <a:bodyPr/>
          <a:lstStyle/>
          <a:p>
            <a:pPr defTabSz="914400" eaLnBrk="0" hangingPunct="0"/>
            <a:endParaRPr lang="en-US" sz="2400">
              <a:ea typeface="ＭＳ Ｐゴシック"/>
              <a:cs typeface="ＭＳ Ｐゴシック"/>
            </a:endParaRPr>
          </a:p>
        </p:txBody>
      </p:sp>
      <p:pic>
        <p:nvPicPr>
          <p:cNvPr id="31751" name="Picture 12" descr="Chart 11 Image.jpg"/>
          <p:cNvPicPr>
            <a:picLocks noChangeAspect="1"/>
          </p:cNvPicPr>
          <p:nvPr/>
        </p:nvPicPr>
        <p:blipFill>
          <a:blip r:embed="rId2"/>
          <a:srcRect/>
          <a:stretch>
            <a:fillRect/>
          </a:stretch>
        </p:blipFill>
        <p:spPr bwMode="auto">
          <a:xfrm>
            <a:off x="885825" y="1917700"/>
            <a:ext cx="7212013" cy="3940175"/>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smtClean="0">
                <a:latin typeface="Arial" charset="0"/>
                <a:ea typeface="ＭＳ Ｐゴシック"/>
                <a:cs typeface="Arial" charset="0"/>
              </a:rPr>
              <a:t>It’s Hard to Catch</a:t>
            </a:r>
          </a:p>
        </p:txBody>
      </p:sp>
      <p:sp>
        <p:nvSpPr>
          <p:cNvPr id="32770" name="Slide Number Placeholder 3"/>
          <p:cNvSpPr>
            <a:spLocks noGrp="1"/>
          </p:cNvSpPr>
          <p:nvPr>
            <p:ph type="sldNum" sz="quarter" idx="11"/>
          </p:nvPr>
        </p:nvSpPr>
        <p:spPr bwMode="auto">
          <a:noFill/>
          <a:ln>
            <a:miter lim="800000"/>
            <a:headEnd/>
            <a:tailEnd/>
          </a:ln>
        </p:spPr>
        <p:txBody>
          <a:bodyPr/>
          <a:lstStyle/>
          <a:p>
            <a:pPr fontAlgn="base">
              <a:spcBef>
                <a:spcPct val="0"/>
              </a:spcBef>
              <a:spcAft>
                <a:spcPct val="0"/>
              </a:spcAft>
            </a:pPr>
            <a:fld id="{5614EB8B-ED55-490C-B52D-0978B8A7551B}" type="slidenum">
              <a:rPr lang="en-US">
                <a:latin typeface="Arial" charset="0"/>
              </a:rPr>
              <a:pPr fontAlgn="base">
                <a:spcBef>
                  <a:spcPct val="0"/>
                </a:spcBef>
                <a:spcAft>
                  <a:spcPct val="0"/>
                </a:spcAft>
              </a:pPr>
              <a:t>12</a:t>
            </a:fld>
            <a:endParaRPr lang="en-US">
              <a:latin typeface="Arial" charset="0"/>
            </a:endParaRPr>
          </a:p>
        </p:txBody>
      </p:sp>
      <p:sp>
        <p:nvSpPr>
          <p:cNvPr id="5" name="Content Placeholder 2"/>
          <p:cNvSpPr>
            <a:spLocks noGrp="1"/>
          </p:cNvSpPr>
          <p:nvPr>
            <p:ph idx="1"/>
          </p:nvPr>
        </p:nvSpPr>
        <p:spPr>
          <a:xfrm>
            <a:off x="4162425" y="1708150"/>
            <a:ext cx="4256088" cy="838200"/>
          </a:xfrm>
        </p:spPr>
        <p:txBody>
          <a:bodyPr/>
          <a:lstStyle/>
          <a:p>
            <a:pPr indent="3175">
              <a:buFont typeface="Arial" charset="0"/>
              <a:buNone/>
            </a:pPr>
            <a:r>
              <a:rPr lang="en-US" sz="1600" smtClean="0">
                <a:latin typeface="Arial" charset="0"/>
                <a:ea typeface="ＭＳ Ｐゴシック"/>
                <a:cs typeface="Arial" charset="0"/>
              </a:rPr>
              <a:t>Firewall’s are dumb</a:t>
            </a:r>
          </a:p>
          <a:p>
            <a:pPr indent="3175">
              <a:buFont typeface="Arial" charset="0"/>
              <a:buNone/>
            </a:pPr>
            <a:r>
              <a:rPr lang="en-US" sz="1400" smtClean="0">
                <a:latin typeface="Arial" charset="0"/>
                <a:ea typeface="ＭＳ Ｐゴシック"/>
                <a:cs typeface="Arial" charset="0"/>
                <a:sym typeface="Wingdings" pitchFamily="2" charset="2"/>
              </a:rPr>
              <a:t> I</a:t>
            </a:r>
            <a:r>
              <a:rPr lang="en-US" sz="1400" smtClean="0">
                <a:latin typeface="Arial" charset="0"/>
                <a:ea typeface="ＭＳ Ｐゴシック"/>
                <a:cs typeface="Arial" charset="0"/>
              </a:rPr>
              <a:t>nspect Src/Dest Ports/IP</a:t>
            </a:r>
          </a:p>
          <a:p>
            <a:pPr lvl="1">
              <a:buFont typeface="Arial" charset="0"/>
              <a:buNone/>
            </a:pPr>
            <a:endParaRPr lang="en-US" sz="1400" smtClean="0">
              <a:latin typeface="Arial" charset="0"/>
              <a:ea typeface="ＭＳ Ｐゴシック"/>
              <a:cs typeface="Arial" charset="0"/>
            </a:endParaRPr>
          </a:p>
        </p:txBody>
      </p:sp>
      <p:sp>
        <p:nvSpPr>
          <p:cNvPr id="32772" name="Right Brace 5"/>
          <p:cNvSpPr>
            <a:spLocks/>
          </p:cNvSpPr>
          <p:nvPr/>
        </p:nvSpPr>
        <p:spPr bwMode="auto">
          <a:xfrm>
            <a:off x="4035425" y="1662113"/>
            <a:ext cx="290513" cy="3530600"/>
          </a:xfrm>
          <a:prstGeom prst="rightBrace">
            <a:avLst>
              <a:gd name="adj1" fmla="val 69880"/>
              <a:gd name="adj2" fmla="val 50000"/>
            </a:avLst>
          </a:prstGeom>
          <a:noFill/>
          <a:ln w="12700" algn="ctr">
            <a:solidFill>
              <a:srgbClr val="606060">
                <a:alpha val="90195"/>
              </a:srgbClr>
            </a:solidFill>
            <a:round/>
            <a:headEnd/>
            <a:tailEnd/>
          </a:ln>
        </p:spPr>
        <p:txBody>
          <a:bodyPr/>
          <a:lstStyle/>
          <a:p>
            <a:pPr defTabSz="914400" eaLnBrk="0" hangingPunct="0"/>
            <a:endParaRPr lang="en-US" sz="2400">
              <a:ea typeface="ＭＳ Ｐゴシック"/>
              <a:cs typeface="ＭＳ Ｐゴシック"/>
            </a:endParaRPr>
          </a:p>
        </p:txBody>
      </p:sp>
      <p:cxnSp>
        <p:nvCxnSpPr>
          <p:cNvPr id="7" name="Straight Connector 6"/>
          <p:cNvCxnSpPr/>
          <p:nvPr/>
        </p:nvCxnSpPr>
        <p:spPr bwMode="auto">
          <a:xfrm rot="16200000" flipH="1">
            <a:off x="372269" y="4647407"/>
            <a:ext cx="782637" cy="6350"/>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pic>
        <p:nvPicPr>
          <p:cNvPr id="32774" name="Picture 7" descr="Picture 2.png"/>
          <p:cNvPicPr>
            <a:picLocks noChangeAspect="1"/>
          </p:cNvPicPr>
          <p:nvPr/>
        </p:nvPicPr>
        <p:blipFill>
          <a:blip r:embed="rId2"/>
          <a:srcRect/>
          <a:stretch>
            <a:fillRect/>
          </a:stretch>
        </p:blipFill>
        <p:spPr bwMode="auto">
          <a:xfrm>
            <a:off x="704850" y="2638425"/>
            <a:ext cx="3330575" cy="1622425"/>
          </a:xfrm>
          <a:prstGeom prst="rect">
            <a:avLst/>
          </a:prstGeom>
          <a:noFill/>
          <a:ln w="9525">
            <a:noFill/>
            <a:miter lim="800000"/>
            <a:headEnd/>
            <a:tailEnd/>
          </a:ln>
        </p:spPr>
      </p:pic>
      <p:pic>
        <p:nvPicPr>
          <p:cNvPr id="32775" name="Picture 8" descr="Picture 3.png"/>
          <p:cNvPicPr>
            <a:picLocks noChangeAspect="1"/>
          </p:cNvPicPr>
          <p:nvPr/>
        </p:nvPicPr>
        <p:blipFill>
          <a:blip r:embed="rId3"/>
          <a:srcRect/>
          <a:stretch>
            <a:fillRect/>
          </a:stretch>
        </p:blipFill>
        <p:spPr bwMode="auto">
          <a:xfrm>
            <a:off x="704850" y="1625600"/>
            <a:ext cx="3302000" cy="1041400"/>
          </a:xfrm>
          <a:prstGeom prst="rect">
            <a:avLst/>
          </a:prstGeom>
          <a:noFill/>
          <a:ln w="9525">
            <a:noFill/>
            <a:miter lim="800000"/>
            <a:headEnd/>
            <a:tailEnd/>
          </a:ln>
        </p:spPr>
      </p:pic>
      <p:cxnSp>
        <p:nvCxnSpPr>
          <p:cNvPr id="10" name="Straight Connector 9"/>
          <p:cNvCxnSpPr/>
          <p:nvPr/>
        </p:nvCxnSpPr>
        <p:spPr bwMode="auto">
          <a:xfrm rot="16200000" flipH="1">
            <a:off x="3524250" y="4706938"/>
            <a:ext cx="947738" cy="17462"/>
          </a:xfrm>
          <a:prstGeom prst="line">
            <a:avLst/>
          </a:prstGeom>
          <a:solidFill>
            <a:schemeClr val="accent1"/>
          </a:solidFill>
          <a:ln w="3175" cap="flat" cmpd="sng" algn="ctr">
            <a:solidFill>
              <a:schemeClr val="bg1">
                <a:lumMod val="65000"/>
              </a:schemeClr>
            </a:solidFill>
            <a:prstDash val="solid"/>
            <a:round/>
            <a:headEnd type="none" w="med" len="med"/>
            <a:tailEnd type="none" w="med" len="med"/>
          </a:ln>
          <a:effectLst/>
        </p:spPr>
      </p:cxnSp>
      <p:sp>
        <p:nvSpPr>
          <p:cNvPr id="11" name="Content Placeholder 2"/>
          <p:cNvSpPr txBox="1">
            <a:spLocks/>
          </p:cNvSpPr>
          <p:nvPr/>
        </p:nvSpPr>
        <p:spPr bwMode="auto">
          <a:xfrm>
            <a:off x="4164013" y="2546350"/>
            <a:ext cx="4257675" cy="838200"/>
          </a:xfrm>
          <a:prstGeom prst="rect">
            <a:avLst/>
          </a:prstGeom>
          <a:noFill/>
          <a:ln w="9525">
            <a:noFill/>
            <a:miter lim="800000"/>
            <a:headEnd/>
            <a:tailEnd/>
          </a:ln>
        </p:spPr>
        <p:txBody>
          <a:bodyPr/>
          <a:lstStyle/>
          <a:p>
            <a:pPr marL="342900" indent="3175" defTabSz="914400">
              <a:spcBef>
                <a:spcPct val="20000"/>
              </a:spcBef>
              <a:buFont typeface="Wingdings 3" pitchFamily="18" charset="2"/>
              <a:buNone/>
              <a:defRPr/>
            </a:pPr>
            <a:r>
              <a:rPr lang="en-US" sz="1600" kern="0" dirty="0" err="1">
                <a:latin typeface="Arial"/>
                <a:cs typeface="Arial"/>
              </a:rPr>
              <a:t>IPS’s</a:t>
            </a:r>
            <a:r>
              <a:rPr lang="en-US" sz="1600" kern="0" dirty="0">
                <a:latin typeface="Arial"/>
                <a:cs typeface="Arial"/>
              </a:rPr>
              <a:t> go a lot deeper</a:t>
            </a:r>
          </a:p>
          <a:p>
            <a:pPr marL="342900" indent="3175" defTabSz="914400">
              <a:spcBef>
                <a:spcPct val="20000"/>
              </a:spcBef>
              <a:buFont typeface="Wingdings 3" pitchFamily="18" charset="2"/>
              <a:buNone/>
              <a:defRPr/>
            </a:pPr>
            <a:r>
              <a:rPr lang="en-US" sz="1400" kern="0" dirty="0" err="1">
                <a:latin typeface="Arial"/>
                <a:cs typeface="Arial"/>
                <a:sym typeface="Wingdings"/>
              </a:rPr>
              <a:t></a:t>
            </a:r>
            <a:r>
              <a:rPr lang="en-US" sz="1400" kern="0" dirty="0">
                <a:latin typeface="Arial"/>
                <a:cs typeface="Arial"/>
                <a:sym typeface="Wingdings"/>
              </a:rPr>
              <a:t> Inspect header and specific parts of the content based on signatures</a:t>
            </a:r>
            <a:endParaRPr lang="en-US" sz="1400" kern="0" dirty="0">
              <a:latin typeface="Arial"/>
              <a:cs typeface="Arial"/>
            </a:endParaRPr>
          </a:p>
          <a:p>
            <a:pPr marL="742950" lvl="1" indent="-285750" defTabSz="914400">
              <a:spcBef>
                <a:spcPct val="20000"/>
              </a:spcBef>
              <a:defRPr/>
            </a:pPr>
            <a:endParaRPr lang="en-US" sz="1400" kern="0" dirty="0">
              <a:solidFill>
                <a:srgbClr val="4C4C4C"/>
              </a:solidFill>
              <a:latin typeface="Arial"/>
              <a:cs typeface="Arial"/>
            </a:endParaRPr>
          </a:p>
        </p:txBody>
      </p:sp>
      <p:sp>
        <p:nvSpPr>
          <p:cNvPr id="12" name="Content Placeholder 2"/>
          <p:cNvSpPr txBox="1">
            <a:spLocks/>
          </p:cNvSpPr>
          <p:nvPr/>
        </p:nvSpPr>
        <p:spPr bwMode="auto">
          <a:xfrm>
            <a:off x="4137025" y="3621088"/>
            <a:ext cx="4257675" cy="838200"/>
          </a:xfrm>
          <a:prstGeom prst="rect">
            <a:avLst/>
          </a:prstGeom>
          <a:noFill/>
          <a:ln w="9525">
            <a:noFill/>
            <a:miter lim="800000"/>
            <a:headEnd/>
            <a:tailEnd/>
          </a:ln>
        </p:spPr>
        <p:txBody>
          <a:bodyPr/>
          <a:lstStyle/>
          <a:p>
            <a:pPr marL="342900" indent="3175" defTabSz="914400">
              <a:spcBef>
                <a:spcPct val="20000"/>
              </a:spcBef>
              <a:buFont typeface="Wingdings 3" pitchFamily="18" charset="2"/>
              <a:buNone/>
              <a:defRPr/>
            </a:pPr>
            <a:r>
              <a:rPr lang="en-US" sz="1600" kern="0" dirty="0">
                <a:latin typeface="Arial"/>
                <a:cs typeface="Arial"/>
              </a:rPr>
              <a:t>Content based security has to look at everything</a:t>
            </a:r>
          </a:p>
          <a:p>
            <a:pPr marL="342900" indent="3175" defTabSz="914400">
              <a:spcBef>
                <a:spcPct val="20000"/>
              </a:spcBef>
              <a:buFont typeface="Wingdings 3" pitchFamily="18" charset="2"/>
              <a:buNone/>
              <a:defRPr/>
            </a:pPr>
            <a:r>
              <a:rPr lang="en-US" sz="1400" kern="0" dirty="0" err="1">
                <a:latin typeface="Arial"/>
                <a:cs typeface="Arial"/>
                <a:sym typeface="Wingdings"/>
              </a:rPr>
              <a:t></a:t>
            </a:r>
            <a:r>
              <a:rPr lang="en-US" sz="1400" kern="0" dirty="0">
                <a:latin typeface="Arial"/>
                <a:cs typeface="Arial"/>
                <a:sym typeface="Wingdings"/>
              </a:rPr>
              <a:t> Up to 9000 bytes in every packet</a:t>
            </a:r>
            <a:endParaRPr lang="en-US" sz="1400" kern="0" dirty="0">
              <a:latin typeface="Arial"/>
              <a:cs typeface="Arial"/>
            </a:endParaRPr>
          </a:p>
          <a:p>
            <a:pPr marL="742950" lvl="1" indent="-285750" defTabSz="914400">
              <a:spcBef>
                <a:spcPct val="20000"/>
              </a:spcBef>
              <a:defRPr/>
            </a:pPr>
            <a:endParaRPr lang="en-US" sz="1400" kern="0" dirty="0">
              <a:solidFill>
                <a:srgbClr val="4C4C4C"/>
              </a:solidFill>
              <a:latin typeface="Arial"/>
              <a:cs typeface="Arial"/>
            </a:endParaRPr>
          </a:p>
        </p:txBody>
      </p:sp>
      <p:grpSp>
        <p:nvGrpSpPr>
          <p:cNvPr id="13" name="Group 12"/>
          <p:cNvGrpSpPr>
            <a:grpSpLocks/>
          </p:cNvGrpSpPr>
          <p:nvPr/>
        </p:nvGrpSpPr>
        <p:grpSpPr bwMode="auto">
          <a:xfrm>
            <a:off x="754063" y="1643063"/>
            <a:ext cx="3233737" cy="2025650"/>
            <a:chOff x="1243661" y="2756371"/>
            <a:chExt cx="3234265" cy="2024472"/>
          </a:xfrm>
        </p:grpSpPr>
        <p:sp>
          <p:nvSpPr>
            <p:cNvPr id="14" name="Rectangle 13"/>
            <p:cNvSpPr/>
            <p:nvPr/>
          </p:nvSpPr>
          <p:spPr bwMode="auto">
            <a:xfrm>
              <a:off x="1270652" y="2756371"/>
              <a:ext cx="3207274" cy="206255"/>
            </a:xfrm>
            <a:prstGeom prst="rect">
              <a:avLst/>
            </a:prstGeom>
            <a:solidFill>
              <a:schemeClr val="accent1">
                <a:lumMod val="75000"/>
                <a:alpha val="59000"/>
              </a:schemeClr>
            </a:solidFill>
            <a:ln w="9525" cap="flat" cmpd="sng" algn="ctr">
              <a:solidFill>
                <a:srgbClr val="A6A6A6">
                  <a:alpha val="81000"/>
                </a:srgbClr>
              </a:solidFill>
              <a:prstDash val="solid"/>
              <a:round/>
              <a:headEnd type="none" w="med" len="med"/>
              <a:tailEnd type="none" w="med" len="med"/>
            </a:ln>
            <a:effectLst/>
          </p:spPr>
          <p:txBody>
            <a:bodyPr/>
            <a:lstStyle/>
            <a:p>
              <a:pPr defTabSz="914400" eaLnBrk="0" hangingPunct="0">
                <a:defRPr/>
              </a:pPr>
              <a:endParaRPr lang="en-US" sz="2400">
                <a:ea typeface="ＭＳ Ｐゴシック" charset="-128"/>
              </a:endParaRPr>
            </a:p>
          </p:txBody>
        </p:sp>
        <p:sp>
          <p:nvSpPr>
            <p:cNvPr id="15" name="Rectangle 14"/>
            <p:cNvSpPr/>
            <p:nvPr/>
          </p:nvSpPr>
          <p:spPr bwMode="auto">
            <a:xfrm>
              <a:off x="1243661" y="4366746"/>
              <a:ext cx="3224738" cy="414097"/>
            </a:xfrm>
            <a:prstGeom prst="rect">
              <a:avLst/>
            </a:prstGeom>
            <a:solidFill>
              <a:schemeClr val="accent1">
                <a:lumMod val="75000"/>
                <a:alpha val="59000"/>
              </a:schemeClr>
            </a:solidFill>
            <a:ln w="9525" cap="flat" cmpd="sng" algn="ctr">
              <a:solidFill>
                <a:srgbClr val="A6A6A6">
                  <a:alpha val="81000"/>
                </a:srgbClr>
              </a:solidFill>
              <a:prstDash val="solid"/>
              <a:round/>
              <a:headEnd type="none" w="med" len="med"/>
              <a:tailEnd type="none" w="med" len="med"/>
            </a:ln>
            <a:effectLst/>
          </p:spPr>
          <p:txBody>
            <a:bodyPr/>
            <a:lstStyle/>
            <a:p>
              <a:pPr defTabSz="914400" eaLnBrk="0" hangingPunct="0">
                <a:defRPr/>
              </a:pPr>
              <a:endParaRPr lang="en-US" sz="2400">
                <a:ea typeface="ＭＳ Ｐゴシック" charset="-128"/>
              </a:endParaRPr>
            </a:p>
          </p:txBody>
        </p:sp>
      </p:grpSp>
      <p:grpSp>
        <p:nvGrpSpPr>
          <p:cNvPr id="16" name="Group 15"/>
          <p:cNvGrpSpPr/>
          <p:nvPr/>
        </p:nvGrpSpPr>
        <p:grpSpPr>
          <a:xfrm>
            <a:off x="986836" y="4059297"/>
            <a:ext cx="2280356" cy="624651"/>
            <a:chOff x="1476963" y="5172193"/>
            <a:chExt cx="2280356" cy="624651"/>
          </a:xfrm>
          <a:solidFill>
            <a:srgbClr val="9BDADD">
              <a:alpha val="87000"/>
            </a:srgbClr>
          </a:solidFill>
        </p:grpSpPr>
        <p:sp>
          <p:nvSpPr>
            <p:cNvPr id="17" name="Rectangle 16"/>
            <p:cNvSpPr/>
            <p:nvPr/>
          </p:nvSpPr>
          <p:spPr bwMode="auto">
            <a:xfrm>
              <a:off x="1476963" y="5192889"/>
              <a:ext cx="197556" cy="75259"/>
            </a:xfrm>
            <a:prstGeom prst="rect">
              <a:avLst/>
            </a:prstGeom>
            <a:grpFill/>
            <a:ln w="9525" cap="flat" cmpd="sng" algn="ctr">
              <a:solidFill>
                <a:srgbClr val="A6A6A6">
                  <a:alpha val="40000"/>
                </a:srgbClr>
              </a:solidFill>
              <a:prstDash val="solid"/>
              <a:round/>
              <a:headEnd type="none" w="med" len="med"/>
              <a:tailEnd type="none" w="med" len="med"/>
            </a:ln>
            <a:effectLst/>
          </p:spPr>
          <p:txBody>
            <a:bodyPr/>
            <a:lstStyle/>
            <a:p>
              <a:pPr defTabSz="914400" eaLnBrk="0" hangingPunct="0">
                <a:defRPr/>
              </a:pPr>
              <a:endParaRPr lang="en-US" sz="2400">
                <a:ea typeface="ＭＳ Ｐゴシック" charset="-128"/>
              </a:endParaRPr>
            </a:p>
          </p:txBody>
        </p:sp>
        <p:sp>
          <p:nvSpPr>
            <p:cNvPr id="18" name="Rectangle 17"/>
            <p:cNvSpPr/>
            <p:nvPr/>
          </p:nvSpPr>
          <p:spPr bwMode="auto">
            <a:xfrm>
              <a:off x="1714028" y="5345289"/>
              <a:ext cx="1136415" cy="82785"/>
            </a:xfrm>
            <a:prstGeom prst="rect">
              <a:avLst/>
            </a:prstGeom>
            <a:grpFill/>
            <a:ln w="9525" cap="flat" cmpd="sng" algn="ctr">
              <a:solidFill>
                <a:srgbClr val="A6A6A6">
                  <a:alpha val="40000"/>
                </a:srgbClr>
              </a:solidFill>
              <a:prstDash val="solid"/>
              <a:round/>
              <a:headEnd type="none" w="med" len="med"/>
              <a:tailEnd type="none" w="med" len="med"/>
            </a:ln>
            <a:effectLst/>
          </p:spPr>
          <p:txBody>
            <a:bodyPr/>
            <a:lstStyle/>
            <a:p>
              <a:pPr defTabSz="914400" eaLnBrk="0" hangingPunct="0">
                <a:defRPr/>
              </a:pPr>
              <a:endParaRPr lang="en-US" sz="2400">
                <a:ea typeface="ＭＳ Ｐゴシック" charset="-128"/>
              </a:endParaRPr>
            </a:p>
          </p:txBody>
        </p:sp>
        <p:sp>
          <p:nvSpPr>
            <p:cNvPr id="19" name="Rectangle 18"/>
            <p:cNvSpPr/>
            <p:nvPr/>
          </p:nvSpPr>
          <p:spPr bwMode="auto">
            <a:xfrm>
              <a:off x="1781763" y="5497689"/>
              <a:ext cx="197556" cy="75259"/>
            </a:xfrm>
            <a:prstGeom prst="rect">
              <a:avLst/>
            </a:prstGeom>
            <a:grpFill/>
            <a:ln w="9525" cap="flat" cmpd="sng" algn="ctr">
              <a:solidFill>
                <a:srgbClr val="A6A6A6">
                  <a:alpha val="40000"/>
                </a:srgbClr>
              </a:solidFill>
              <a:prstDash val="solid"/>
              <a:round/>
              <a:headEnd type="none" w="med" len="med"/>
              <a:tailEnd type="none" w="med" len="med"/>
            </a:ln>
            <a:effectLst/>
          </p:spPr>
          <p:txBody>
            <a:bodyPr/>
            <a:lstStyle/>
            <a:p>
              <a:pPr defTabSz="914400" eaLnBrk="0" hangingPunct="0">
                <a:defRPr/>
              </a:pPr>
              <a:endParaRPr lang="en-US" sz="2400">
                <a:ea typeface="ＭＳ Ｐゴシック" charset="-128"/>
              </a:endParaRPr>
            </a:p>
          </p:txBody>
        </p:sp>
        <p:sp>
          <p:nvSpPr>
            <p:cNvPr id="20" name="Rectangle 19"/>
            <p:cNvSpPr/>
            <p:nvPr/>
          </p:nvSpPr>
          <p:spPr bwMode="auto">
            <a:xfrm>
              <a:off x="2724385" y="5518385"/>
              <a:ext cx="197556" cy="75259"/>
            </a:xfrm>
            <a:prstGeom prst="rect">
              <a:avLst/>
            </a:prstGeom>
            <a:grpFill/>
            <a:ln w="9525" cap="flat" cmpd="sng" algn="ctr">
              <a:solidFill>
                <a:srgbClr val="A6A6A6">
                  <a:alpha val="40000"/>
                </a:srgbClr>
              </a:solidFill>
              <a:prstDash val="solid"/>
              <a:round/>
              <a:headEnd type="none" w="med" len="med"/>
              <a:tailEnd type="none" w="med" len="med"/>
            </a:ln>
            <a:effectLst/>
          </p:spPr>
          <p:txBody>
            <a:bodyPr/>
            <a:lstStyle/>
            <a:p>
              <a:pPr defTabSz="914400" eaLnBrk="0" hangingPunct="0">
                <a:defRPr/>
              </a:pPr>
              <a:endParaRPr lang="en-US" sz="2400">
                <a:ea typeface="ＭＳ Ｐゴシック" charset="-128"/>
              </a:endParaRPr>
            </a:p>
          </p:txBody>
        </p:sp>
        <p:sp>
          <p:nvSpPr>
            <p:cNvPr id="21" name="Rectangle 20"/>
            <p:cNvSpPr/>
            <p:nvPr/>
          </p:nvSpPr>
          <p:spPr bwMode="auto">
            <a:xfrm>
              <a:off x="2425230" y="5172193"/>
              <a:ext cx="197556" cy="75259"/>
            </a:xfrm>
            <a:prstGeom prst="rect">
              <a:avLst/>
            </a:prstGeom>
            <a:grpFill/>
            <a:ln w="9525" cap="flat" cmpd="sng" algn="ctr">
              <a:solidFill>
                <a:srgbClr val="A6A6A6">
                  <a:alpha val="40000"/>
                </a:srgbClr>
              </a:solidFill>
              <a:prstDash val="solid"/>
              <a:round/>
              <a:headEnd type="none" w="med" len="med"/>
              <a:tailEnd type="none" w="med" len="med"/>
            </a:ln>
            <a:effectLst/>
          </p:spPr>
          <p:txBody>
            <a:bodyPr/>
            <a:lstStyle/>
            <a:p>
              <a:pPr defTabSz="914400" eaLnBrk="0" hangingPunct="0">
                <a:defRPr/>
              </a:pPr>
              <a:endParaRPr lang="en-US" sz="2400">
                <a:ea typeface="ＭＳ Ｐゴシック" charset="-128"/>
              </a:endParaRPr>
            </a:p>
          </p:txBody>
        </p:sp>
        <p:sp>
          <p:nvSpPr>
            <p:cNvPr id="22" name="Rectangle 21"/>
            <p:cNvSpPr/>
            <p:nvPr/>
          </p:nvSpPr>
          <p:spPr bwMode="auto">
            <a:xfrm>
              <a:off x="2370667" y="5719704"/>
              <a:ext cx="197556" cy="75259"/>
            </a:xfrm>
            <a:prstGeom prst="rect">
              <a:avLst/>
            </a:prstGeom>
            <a:grpFill/>
            <a:ln w="9525" cap="flat" cmpd="sng" algn="ctr">
              <a:solidFill>
                <a:srgbClr val="A6A6A6">
                  <a:alpha val="40000"/>
                </a:srgbClr>
              </a:solidFill>
              <a:prstDash val="solid"/>
              <a:round/>
              <a:headEnd type="none" w="med" len="med"/>
              <a:tailEnd type="none" w="med" len="med"/>
            </a:ln>
            <a:effectLst/>
          </p:spPr>
          <p:txBody>
            <a:bodyPr/>
            <a:lstStyle/>
            <a:p>
              <a:pPr defTabSz="914400" eaLnBrk="0" hangingPunct="0">
                <a:defRPr/>
              </a:pPr>
              <a:endParaRPr lang="en-US" sz="2400">
                <a:ea typeface="ＭＳ Ｐゴシック" charset="-128"/>
              </a:endParaRPr>
            </a:p>
          </p:txBody>
        </p:sp>
        <p:sp>
          <p:nvSpPr>
            <p:cNvPr id="23" name="Rectangle 22"/>
            <p:cNvSpPr/>
            <p:nvPr/>
          </p:nvSpPr>
          <p:spPr bwMode="auto">
            <a:xfrm>
              <a:off x="3303881" y="5721585"/>
              <a:ext cx="197556" cy="75259"/>
            </a:xfrm>
            <a:prstGeom prst="rect">
              <a:avLst/>
            </a:prstGeom>
            <a:grpFill/>
            <a:ln w="9525" cap="flat" cmpd="sng" algn="ctr">
              <a:solidFill>
                <a:srgbClr val="A6A6A6">
                  <a:alpha val="40000"/>
                </a:srgbClr>
              </a:solidFill>
              <a:prstDash val="solid"/>
              <a:round/>
              <a:headEnd type="none" w="med" len="med"/>
              <a:tailEnd type="none" w="med" len="med"/>
            </a:ln>
            <a:effectLst/>
          </p:spPr>
          <p:txBody>
            <a:bodyPr/>
            <a:lstStyle/>
            <a:p>
              <a:pPr defTabSz="914400" eaLnBrk="0" hangingPunct="0">
                <a:defRPr/>
              </a:pPr>
              <a:endParaRPr lang="en-US" sz="2400">
                <a:ea typeface="ＭＳ Ｐゴシック" charset="-128"/>
              </a:endParaRPr>
            </a:p>
          </p:txBody>
        </p:sp>
        <p:sp>
          <p:nvSpPr>
            <p:cNvPr id="24" name="Rectangle 23"/>
            <p:cNvSpPr/>
            <p:nvPr/>
          </p:nvSpPr>
          <p:spPr bwMode="auto">
            <a:xfrm>
              <a:off x="3559763" y="5347171"/>
              <a:ext cx="197556" cy="75259"/>
            </a:xfrm>
            <a:prstGeom prst="rect">
              <a:avLst/>
            </a:prstGeom>
            <a:grpFill/>
            <a:ln w="9525" cap="flat" cmpd="sng" algn="ctr">
              <a:solidFill>
                <a:srgbClr val="A6A6A6">
                  <a:alpha val="40000"/>
                </a:srgbClr>
              </a:solidFill>
              <a:prstDash val="solid"/>
              <a:round/>
              <a:headEnd type="none" w="med" len="med"/>
              <a:tailEnd type="none" w="med" len="med"/>
            </a:ln>
            <a:effectLst/>
          </p:spPr>
          <p:txBody>
            <a:bodyPr/>
            <a:lstStyle/>
            <a:p>
              <a:pPr defTabSz="914400" eaLnBrk="0" hangingPunct="0">
                <a:defRPr/>
              </a:pPr>
              <a:endParaRPr lang="en-US" sz="2400">
                <a:ea typeface="ＭＳ Ｐゴシック" charset="-128"/>
              </a:endParaRPr>
            </a:p>
          </p:txBody>
        </p:sp>
      </p:grpSp>
      <p:sp>
        <p:nvSpPr>
          <p:cNvPr id="25" name="Rectangle 24"/>
          <p:cNvSpPr>
            <a:spLocks noChangeArrowheads="1"/>
          </p:cNvSpPr>
          <p:nvPr/>
        </p:nvSpPr>
        <p:spPr bwMode="auto">
          <a:xfrm>
            <a:off x="750888" y="1643063"/>
            <a:ext cx="3246437" cy="3546475"/>
          </a:xfrm>
          <a:prstGeom prst="rect">
            <a:avLst/>
          </a:prstGeom>
          <a:solidFill>
            <a:srgbClr val="9BDADD">
              <a:alpha val="43137"/>
            </a:srgbClr>
          </a:solidFill>
          <a:ln w="9525" algn="ctr">
            <a:solidFill>
              <a:srgbClr val="A6A6A6">
                <a:alpha val="0"/>
              </a:srgbClr>
            </a:solidFill>
            <a:round/>
            <a:headEnd/>
            <a:tailEnd/>
          </a:ln>
        </p:spPr>
        <p:txBody>
          <a:bodyPr/>
          <a:lstStyle/>
          <a:p>
            <a:pPr defTabSz="914400" eaLnBrk="0" hangingPunct="0"/>
            <a:endParaRPr lang="en-US" sz="2400">
              <a:ea typeface="ＭＳ Ｐゴシック"/>
              <a:cs typeface="ＭＳ Ｐゴシック"/>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1000"/>
                                        <p:tgtEl>
                                          <p:spTgt spid="5">
                                            <p:txEl>
                                              <p:pRg st="1" end="1"/>
                                            </p:txEl>
                                          </p:spTgt>
                                        </p:tgtEl>
                                      </p:cBhvr>
                                    </p:animEffect>
                                  </p:childTnLst>
                                </p:cTn>
                              </p:par>
                            </p:childTnLst>
                          </p:cTn>
                        </p:par>
                        <p:par>
                          <p:cTn id="11" fill="hold">
                            <p:stCondLst>
                              <p:cond delay="1000"/>
                            </p:stCondLst>
                            <p:childTnLst>
                              <p:par>
                                <p:cTn id="12" presetID="22" presetClass="entr" presetSubtype="4" fill="hold"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down)">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down)">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childTnLst>
                                </p:cTn>
                              </p:par>
                              <p:par>
                                <p:cTn id="29" presetID="1" presetClass="exit" presetSubtype="0" fill="hold" nodeType="withEffect">
                                  <p:stCondLst>
                                    <p:cond delay="0"/>
                                  </p:stCondLst>
                                  <p:childTnLst>
                                    <p:set>
                                      <p:cBhvr>
                                        <p:cTn id="30" dur="1" fill="hold">
                                          <p:stCondLst>
                                            <p:cond delay="0"/>
                                          </p:stCondLst>
                                        </p:cTn>
                                        <p:tgtEl>
                                          <p:spTgt spid="13"/>
                                        </p:tgtEl>
                                        <p:attrNameLst>
                                          <p:attrName>style.visibility</p:attrName>
                                        </p:attrNameLst>
                                      </p:cBhvr>
                                      <p:to>
                                        <p:strVal val="hidden"/>
                                      </p:to>
                                    </p:set>
                                  </p:childTnLst>
                                </p:cTn>
                              </p:par>
                              <p:par>
                                <p:cTn id="31" presetID="1" presetClass="exit" presetSubtype="0" fill="hold" nodeType="withEffect">
                                  <p:stCondLst>
                                    <p:cond delay="0"/>
                                  </p:stCondLst>
                                  <p:childTnLst>
                                    <p:set>
                                      <p:cBhvr>
                                        <p:cTn id="32" dur="1" fill="hold">
                                          <p:stCondLst>
                                            <p:cond delay="0"/>
                                          </p:stCondLst>
                                        </p:cTn>
                                        <p:tgtEl>
                                          <p:spTgt spid="16"/>
                                        </p:tgtEl>
                                        <p:attrNameLst>
                                          <p:attrName>style.visibility</p:attrName>
                                        </p:attrNameLst>
                                      </p:cBhvr>
                                      <p:to>
                                        <p:strVal val="hidden"/>
                                      </p:to>
                                    </p:set>
                                  </p:childTnLst>
                                </p:cTn>
                              </p:par>
                            </p:childTnLst>
                          </p:cTn>
                        </p:par>
                        <p:par>
                          <p:cTn id="33" fill="hold">
                            <p:stCondLst>
                              <p:cond delay="1000"/>
                            </p:stCondLst>
                            <p:childTnLst>
                              <p:par>
                                <p:cTn id="34" presetID="22" presetClass="entr" presetSubtype="1"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wipe(up)">
                                      <p:cBhvr>
                                        <p:cTn id="36"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1" grpId="0"/>
      <p:bldP spid="12" grpId="0"/>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r>
              <a:rPr lang="en-US" smtClean="0">
                <a:latin typeface="Arial" charset="0"/>
                <a:ea typeface="ＭＳ Ｐゴシック"/>
                <a:cs typeface="Arial" charset="0"/>
              </a:rPr>
              <a:t>And it’s Growing</a:t>
            </a:r>
          </a:p>
        </p:txBody>
      </p:sp>
      <p:sp>
        <p:nvSpPr>
          <p:cNvPr id="33794" name="Slide Number Placeholder 3"/>
          <p:cNvSpPr>
            <a:spLocks noGrp="1"/>
          </p:cNvSpPr>
          <p:nvPr>
            <p:ph type="sldNum" sz="quarter" idx="11"/>
          </p:nvPr>
        </p:nvSpPr>
        <p:spPr bwMode="auto">
          <a:noFill/>
          <a:ln>
            <a:miter lim="800000"/>
            <a:headEnd/>
            <a:tailEnd/>
          </a:ln>
        </p:spPr>
        <p:txBody>
          <a:bodyPr/>
          <a:lstStyle/>
          <a:p>
            <a:pPr fontAlgn="base">
              <a:spcBef>
                <a:spcPct val="0"/>
              </a:spcBef>
              <a:spcAft>
                <a:spcPct val="0"/>
              </a:spcAft>
            </a:pPr>
            <a:fld id="{A977DF29-3396-4DEF-A541-EA43EB1D951D}" type="slidenum">
              <a:rPr lang="en-US">
                <a:latin typeface="Arial" charset="0"/>
              </a:rPr>
              <a:pPr fontAlgn="base">
                <a:spcBef>
                  <a:spcPct val="0"/>
                </a:spcBef>
                <a:spcAft>
                  <a:spcPct val="0"/>
                </a:spcAft>
              </a:pPr>
              <a:t>13</a:t>
            </a:fld>
            <a:endParaRPr lang="en-US">
              <a:latin typeface="Arial" charset="0"/>
            </a:endParaRPr>
          </a:p>
        </p:txBody>
      </p:sp>
      <p:sp>
        <p:nvSpPr>
          <p:cNvPr id="6" name="TextBox 5"/>
          <p:cNvSpPr txBox="1"/>
          <p:nvPr/>
        </p:nvSpPr>
        <p:spPr>
          <a:xfrm>
            <a:off x="-69850" y="2390775"/>
            <a:ext cx="2362200" cy="923925"/>
          </a:xfrm>
          <a:prstGeom prst="rect">
            <a:avLst/>
          </a:prstGeom>
          <a:noFill/>
        </p:spPr>
        <p:txBody>
          <a:bodyPr>
            <a:spAutoFit/>
          </a:bodyPr>
          <a:lstStyle/>
          <a:p>
            <a:pPr marL="342900" indent="-3175" fontAlgn="auto">
              <a:spcBef>
                <a:spcPct val="20000"/>
              </a:spcBef>
              <a:spcAft>
                <a:spcPts val="0"/>
              </a:spcAft>
              <a:defRPr/>
            </a:pPr>
            <a:r>
              <a:rPr lang="en-US" kern="0" dirty="0">
                <a:latin typeface="Arial"/>
                <a:cs typeface="Arial"/>
              </a:rPr>
              <a:t>Over 5 million unique Malware samples</a:t>
            </a:r>
            <a:endParaRPr lang="en-US" sz="1600" kern="0" dirty="0">
              <a:solidFill>
                <a:srgbClr val="4C4C4C"/>
              </a:solidFill>
              <a:latin typeface="Arial"/>
              <a:cs typeface="Arial"/>
            </a:endParaRPr>
          </a:p>
        </p:txBody>
      </p:sp>
      <p:sp>
        <p:nvSpPr>
          <p:cNvPr id="7" name="TextBox 6"/>
          <p:cNvSpPr txBox="1"/>
          <p:nvPr/>
        </p:nvSpPr>
        <p:spPr>
          <a:xfrm>
            <a:off x="-31750" y="3813175"/>
            <a:ext cx="2362200" cy="923925"/>
          </a:xfrm>
          <a:prstGeom prst="rect">
            <a:avLst/>
          </a:prstGeom>
          <a:noFill/>
        </p:spPr>
        <p:txBody>
          <a:bodyPr>
            <a:spAutoFit/>
          </a:bodyPr>
          <a:lstStyle/>
          <a:p>
            <a:pPr marL="342900" indent="-3175" fontAlgn="auto">
              <a:spcBef>
                <a:spcPct val="20000"/>
              </a:spcBef>
              <a:spcAft>
                <a:spcPts val="0"/>
              </a:spcAft>
              <a:defRPr/>
            </a:pPr>
            <a:r>
              <a:rPr lang="en-US" kern="0" dirty="0">
                <a:latin typeface="Arial"/>
                <a:cs typeface="Arial"/>
              </a:rPr>
              <a:t>More than the past 20 years together</a:t>
            </a:r>
            <a:endParaRPr lang="en-US" sz="1600" kern="0" dirty="0">
              <a:solidFill>
                <a:srgbClr val="4C4C4C"/>
              </a:solidFill>
              <a:latin typeface="Arial"/>
              <a:cs typeface="Arial"/>
            </a:endParaRPr>
          </a:p>
        </p:txBody>
      </p:sp>
      <p:pic>
        <p:nvPicPr>
          <p:cNvPr id="33797" name="Picture 7" descr="Slide 13 image.jpg"/>
          <p:cNvPicPr>
            <a:picLocks noChangeAspect="1"/>
          </p:cNvPicPr>
          <p:nvPr/>
        </p:nvPicPr>
        <p:blipFill>
          <a:blip r:embed="rId2"/>
          <a:srcRect/>
          <a:stretch>
            <a:fillRect/>
          </a:stretch>
        </p:blipFill>
        <p:spPr bwMode="auto">
          <a:xfrm>
            <a:off x="2000250" y="1617663"/>
            <a:ext cx="6853238" cy="4010025"/>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p:txBody>
          <a:bodyPr/>
          <a:lstStyle/>
          <a:p>
            <a:r>
              <a:rPr lang="en-US" smtClean="0">
                <a:latin typeface="Arial" charset="0"/>
                <a:ea typeface="ＭＳ Ｐゴシック"/>
                <a:cs typeface="Arial" charset="0"/>
              </a:rPr>
              <a:t>Malware effects everything</a:t>
            </a:r>
          </a:p>
        </p:txBody>
      </p:sp>
      <p:sp>
        <p:nvSpPr>
          <p:cNvPr id="34818" name="Slide Number Placeholder 3"/>
          <p:cNvSpPr>
            <a:spLocks noGrp="1"/>
          </p:cNvSpPr>
          <p:nvPr>
            <p:ph type="sldNum" sz="quarter" idx="11"/>
          </p:nvPr>
        </p:nvSpPr>
        <p:spPr bwMode="auto">
          <a:noFill/>
          <a:ln>
            <a:miter lim="800000"/>
            <a:headEnd/>
            <a:tailEnd/>
          </a:ln>
        </p:spPr>
        <p:txBody>
          <a:bodyPr/>
          <a:lstStyle/>
          <a:p>
            <a:pPr fontAlgn="base">
              <a:spcBef>
                <a:spcPct val="0"/>
              </a:spcBef>
              <a:spcAft>
                <a:spcPct val="0"/>
              </a:spcAft>
            </a:pPr>
            <a:fld id="{ACE614BF-DEC7-4F55-B9F9-AF06A6024515}" type="slidenum">
              <a:rPr lang="en-US">
                <a:latin typeface="Arial" charset="0"/>
              </a:rPr>
              <a:pPr fontAlgn="base">
                <a:spcBef>
                  <a:spcPct val="0"/>
                </a:spcBef>
                <a:spcAft>
                  <a:spcPct val="0"/>
                </a:spcAft>
              </a:pPr>
              <a:t>14</a:t>
            </a:fld>
            <a:endParaRPr lang="en-US">
              <a:latin typeface="Arial" charset="0"/>
            </a:endParaRPr>
          </a:p>
        </p:txBody>
      </p:sp>
      <p:sp>
        <p:nvSpPr>
          <p:cNvPr id="5" name="Rectangle 3"/>
          <p:cNvSpPr>
            <a:spLocks noChangeArrowheads="1"/>
          </p:cNvSpPr>
          <p:nvPr/>
        </p:nvSpPr>
        <p:spPr bwMode="auto">
          <a:xfrm>
            <a:off x="850900" y="1638300"/>
            <a:ext cx="7191375" cy="533400"/>
          </a:xfrm>
          <a:prstGeom prst="rect">
            <a:avLst/>
          </a:prstGeom>
          <a:noFill/>
          <a:ln w="9525">
            <a:noFill/>
            <a:miter lim="800000"/>
            <a:headEnd/>
            <a:tailEnd/>
          </a:ln>
        </p:spPr>
        <p:txBody>
          <a:bodyPr/>
          <a:lstStyle/>
          <a:p>
            <a:pPr marL="169863" indent="-169863" algn="ctr" eaLnBrk="0" hangingPunct="0">
              <a:spcBef>
                <a:spcPct val="20000"/>
              </a:spcBef>
              <a:buSzPct val="80000"/>
              <a:buFont typeface="Wingdings 3" pitchFamily="18" charset="2"/>
              <a:buNone/>
            </a:pPr>
            <a:r>
              <a:rPr lang="en-US" sz="2000">
                <a:cs typeface="Arial" charset="0"/>
              </a:rPr>
              <a:t>Educational Environments are breeding grounds for different Operating Platforms</a:t>
            </a:r>
            <a:endParaRPr lang="en-US" sz="1600">
              <a:solidFill>
                <a:srgbClr val="4C4C4C"/>
              </a:solidFill>
              <a:cs typeface="Arial" charset="0"/>
            </a:endParaRPr>
          </a:p>
          <a:p>
            <a:pPr marL="169863" indent="-169863" algn="ctr" eaLnBrk="0" hangingPunct="0">
              <a:spcBef>
                <a:spcPct val="20000"/>
              </a:spcBef>
              <a:buSzPct val="80000"/>
              <a:buFont typeface="Wingdings 3" pitchFamily="18" charset="2"/>
              <a:buChar char="u"/>
            </a:pPr>
            <a:endParaRPr lang="en-US" sz="1600">
              <a:solidFill>
                <a:srgbClr val="4C4C4C"/>
              </a:solidFill>
              <a:cs typeface="Arial" charset="0"/>
            </a:endParaRPr>
          </a:p>
        </p:txBody>
      </p:sp>
      <p:pic>
        <p:nvPicPr>
          <p:cNvPr id="6" name="Picture 5"/>
          <p:cNvPicPr>
            <a:picLocks noChangeAspect="1"/>
          </p:cNvPicPr>
          <p:nvPr/>
        </p:nvPicPr>
        <p:blipFill>
          <a:blip r:embed="rId2"/>
          <a:srcRect/>
          <a:stretch>
            <a:fillRect/>
          </a:stretch>
        </p:blipFill>
        <p:spPr bwMode="auto">
          <a:xfrm>
            <a:off x="520700" y="3136900"/>
            <a:ext cx="574675" cy="692150"/>
          </a:xfrm>
          <a:prstGeom prst="rect">
            <a:avLst/>
          </a:prstGeom>
          <a:noFill/>
          <a:ln w="9525">
            <a:noFill/>
            <a:miter lim="800000"/>
            <a:headEnd/>
            <a:tailEnd/>
          </a:ln>
        </p:spPr>
      </p:pic>
      <p:pic>
        <p:nvPicPr>
          <p:cNvPr id="7" name="Picture 6"/>
          <p:cNvPicPr>
            <a:picLocks noChangeAspect="1"/>
          </p:cNvPicPr>
          <p:nvPr/>
        </p:nvPicPr>
        <p:blipFill>
          <a:blip r:embed="rId3"/>
          <a:srcRect/>
          <a:stretch>
            <a:fillRect/>
          </a:stretch>
        </p:blipFill>
        <p:spPr bwMode="auto">
          <a:xfrm>
            <a:off x="1454150" y="3111500"/>
            <a:ext cx="703263" cy="771525"/>
          </a:xfrm>
          <a:prstGeom prst="rect">
            <a:avLst/>
          </a:prstGeom>
          <a:noFill/>
          <a:ln w="9525">
            <a:noFill/>
            <a:miter lim="800000"/>
            <a:headEnd/>
            <a:tailEnd/>
          </a:ln>
        </p:spPr>
      </p:pic>
      <p:pic>
        <p:nvPicPr>
          <p:cNvPr id="8" name="Picture 7"/>
          <p:cNvPicPr>
            <a:picLocks noChangeAspect="1"/>
          </p:cNvPicPr>
          <p:nvPr/>
        </p:nvPicPr>
        <p:blipFill>
          <a:blip r:embed="rId4"/>
          <a:srcRect/>
          <a:stretch>
            <a:fillRect/>
          </a:stretch>
        </p:blipFill>
        <p:spPr bwMode="auto">
          <a:xfrm>
            <a:off x="5772150" y="3136900"/>
            <a:ext cx="885825" cy="620713"/>
          </a:xfrm>
          <a:prstGeom prst="rect">
            <a:avLst/>
          </a:prstGeom>
          <a:noFill/>
          <a:ln w="9525">
            <a:noFill/>
            <a:miter lim="800000"/>
            <a:headEnd/>
            <a:tailEnd/>
          </a:ln>
        </p:spPr>
      </p:pic>
      <p:pic>
        <p:nvPicPr>
          <p:cNvPr id="9" name="Picture 8"/>
          <p:cNvPicPr>
            <a:picLocks noChangeAspect="1"/>
          </p:cNvPicPr>
          <p:nvPr/>
        </p:nvPicPr>
        <p:blipFill>
          <a:blip r:embed="rId5"/>
          <a:srcRect/>
          <a:stretch>
            <a:fillRect/>
          </a:stretch>
        </p:blipFill>
        <p:spPr bwMode="auto">
          <a:xfrm>
            <a:off x="7016750" y="3136900"/>
            <a:ext cx="882650" cy="649288"/>
          </a:xfrm>
          <a:prstGeom prst="rect">
            <a:avLst/>
          </a:prstGeom>
          <a:noFill/>
          <a:ln w="9525">
            <a:noFill/>
            <a:miter lim="800000"/>
            <a:headEnd/>
            <a:tailEnd/>
          </a:ln>
        </p:spPr>
      </p:pic>
      <p:sp>
        <p:nvSpPr>
          <p:cNvPr id="10" name="Rectangle 3"/>
          <p:cNvSpPr>
            <a:spLocks noChangeArrowheads="1"/>
          </p:cNvSpPr>
          <p:nvPr/>
        </p:nvSpPr>
        <p:spPr bwMode="auto">
          <a:xfrm>
            <a:off x="1790700" y="4457700"/>
            <a:ext cx="6108700" cy="533400"/>
          </a:xfrm>
          <a:prstGeom prst="rect">
            <a:avLst/>
          </a:prstGeom>
          <a:noFill/>
          <a:ln w="9525">
            <a:noFill/>
            <a:miter lim="800000"/>
            <a:headEnd/>
            <a:tailEnd/>
          </a:ln>
        </p:spPr>
        <p:txBody>
          <a:bodyPr/>
          <a:lstStyle/>
          <a:p>
            <a:pPr marL="169863" indent="-169863" eaLnBrk="0" hangingPunct="0">
              <a:spcBef>
                <a:spcPct val="20000"/>
              </a:spcBef>
              <a:buSzPct val="80000"/>
              <a:buFont typeface="Wingdings 3" pitchFamily="18" charset="2"/>
              <a:buNone/>
            </a:pPr>
            <a:r>
              <a:rPr lang="en-US">
                <a:cs typeface="Arial" charset="0"/>
              </a:rPr>
              <a:t>How do you manage Malware protection for each OS?</a:t>
            </a:r>
            <a:endParaRPr lang="en-US" sz="1400">
              <a:solidFill>
                <a:srgbClr val="4C4C4C"/>
              </a:solidFill>
              <a:cs typeface="Arial" charset="0"/>
            </a:endParaRPr>
          </a:p>
          <a:p>
            <a:pPr marL="169863" indent="-169863" eaLnBrk="0" hangingPunct="0">
              <a:spcBef>
                <a:spcPct val="20000"/>
              </a:spcBef>
              <a:buSzPct val="80000"/>
              <a:buFont typeface="Wingdings 3" pitchFamily="18" charset="2"/>
              <a:buChar char="u"/>
            </a:pPr>
            <a:endParaRPr lang="en-US" sz="1400">
              <a:solidFill>
                <a:srgbClr val="4C4C4C"/>
              </a:solidFill>
              <a:cs typeface="Arial" charset="0"/>
            </a:endParaRPr>
          </a:p>
        </p:txBody>
      </p:sp>
      <p:pic>
        <p:nvPicPr>
          <p:cNvPr id="11" name="Picture 10"/>
          <p:cNvPicPr>
            <a:picLocks noChangeAspect="1"/>
          </p:cNvPicPr>
          <p:nvPr/>
        </p:nvPicPr>
        <p:blipFill>
          <a:blip r:embed="rId6"/>
          <a:srcRect/>
          <a:stretch>
            <a:fillRect/>
          </a:stretch>
        </p:blipFill>
        <p:spPr bwMode="auto">
          <a:xfrm>
            <a:off x="2517775" y="3136900"/>
            <a:ext cx="684213" cy="666750"/>
          </a:xfrm>
          <a:prstGeom prst="rect">
            <a:avLst/>
          </a:prstGeom>
          <a:noFill/>
          <a:ln w="9525">
            <a:noFill/>
            <a:miter lim="800000"/>
            <a:headEnd/>
            <a:tailEnd/>
          </a:ln>
        </p:spPr>
      </p:pic>
      <p:pic>
        <p:nvPicPr>
          <p:cNvPr id="12" name="Picture 11"/>
          <p:cNvPicPr>
            <a:picLocks noChangeAspect="1"/>
          </p:cNvPicPr>
          <p:nvPr/>
        </p:nvPicPr>
        <p:blipFill>
          <a:blip r:embed="rId7"/>
          <a:srcRect/>
          <a:stretch>
            <a:fillRect/>
          </a:stretch>
        </p:blipFill>
        <p:spPr bwMode="auto">
          <a:xfrm>
            <a:off x="3560763" y="3136900"/>
            <a:ext cx="711200" cy="685800"/>
          </a:xfrm>
          <a:prstGeom prst="rect">
            <a:avLst/>
          </a:prstGeom>
          <a:noFill/>
          <a:ln w="9525">
            <a:noFill/>
            <a:miter lim="800000"/>
            <a:headEnd/>
            <a:tailEnd/>
          </a:ln>
        </p:spPr>
      </p:pic>
      <p:pic>
        <p:nvPicPr>
          <p:cNvPr id="13" name="Picture 12"/>
          <p:cNvPicPr>
            <a:picLocks noChangeAspect="1"/>
          </p:cNvPicPr>
          <p:nvPr/>
        </p:nvPicPr>
        <p:blipFill>
          <a:blip r:embed="rId8"/>
          <a:srcRect/>
          <a:stretch>
            <a:fillRect/>
          </a:stretch>
        </p:blipFill>
        <p:spPr bwMode="auto">
          <a:xfrm>
            <a:off x="4632325" y="3136900"/>
            <a:ext cx="781050" cy="698500"/>
          </a:xfrm>
          <a:prstGeom prst="rect">
            <a:avLst/>
          </a:prstGeom>
          <a:noFill/>
          <a:ln w="9525">
            <a:noFill/>
            <a:miter lim="800000"/>
            <a:headEnd/>
            <a:tailEnd/>
          </a:ln>
        </p:spPr>
      </p:pic>
      <p:pic>
        <p:nvPicPr>
          <p:cNvPr id="14" name="Picture 13"/>
          <p:cNvPicPr>
            <a:picLocks noChangeAspect="1"/>
          </p:cNvPicPr>
          <p:nvPr/>
        </p:nvPicPr>
        <p:blipFill>
          <a:blip r:embed="rId9"/>
          <a:srcRect/>
          <a:stretch>
            <a:fillRect/>
          </a:stretch>
        </p:blipFill>
        <p:spPr bwMode="auto">
          <a:xfrm>
            <a:off x="8120063" y="3060700"/>
            <a:ext cx="720725" cy="722313"/>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
                                        <p:tgtEl>
                                          <p:spTgt spid="5"/>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450" decel="100000" fill="hold"/>
                                        <p:tgtEl>
                                          <p:spTgt spid="6"/>
                                        </p:tgtEl>
                                        <p:attrNameLst>
                                          <p:attrName>ppt_y</p:attrName>
                                        </p:attrNameLst>
                                      </p:cBhvr>
                                      <p:tavLst>
                                        <p:tav tm="0">
                                          <p:val>
                                            <p:strVal val="#ppt_y+1"/>
                                          </p:val>
                                        </p:tav>
                                        <p:tav tm="100000">
                                          <p:val>
                                            <p:strVal val="#ppt_y-.03"/>
                                          </p:val>
                                        </p:tav>
                                      </p:tavLst>
                                    </p:anim>
                                    <p:anim calcmode="lin" valueType="num">
                                      <p:cBhvr>
                                        <p:cTn id="14"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1000"/>
                            </p:stCondLst>
                            <p:childTnLst>
                              <p:par>
                                <p:cTn id="16" presetID="37"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450" decel="100000" fill="hold"/>
                                        <p:tgtEl>
                                          <p:spTgt spid="7"/>
                                        </p:tgtEl>
                                        <p:attrNameLst>
                                          <p:attrName>ppt_y</p:attrName>
                                        </p:attrNameLst>
                                      </p:cBhvr>
                                      <p:tavLst>
                                        <p:tav tm="0">
                                          <p:val>
                                            <p:strVal val="#ppt_y+1"/>
                                          </p:val>
                                        </p:tav>
                                        <p:tav tm="100000">
                                          <p:val>
                                            <p:strVal val="#ppt_y-.03"/>
                                          </p:val>
                                        </p:tav>
                                      </p:tavLst>
                                    </p:anim>
                                    <p:anim calcmode="lin" valueType="num">
                                      <p:cBhvr>
                                        <p:cTn id="21"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par>
                          <p:cTn id="22" fill="hold">
                            <p:stCondLst>
                              <p:cond delay="1500"/>
                            </p:stCondLst>
                            <p:childTnLst>
                              <p:par>
                                <p:cTn id="23" presetID="37"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anim calcmode="lin" valueType="num">
                                      <p:cBhvr>
                                        <p:cTn id="26" dur="500" fill="hold"/>
                                        <p:tgtEl>
                                          <p:spTgt spid="11"/>
                                        </p:tgtEl>
                                        <p:attrNameLst>
                                          <p:attrName>ppt_x</p:attrName>
                                        </p:attrNameLst>
                                      </p:cBhvr>
                                      <p:tavLst>
                                        <p:tav tm="0">
                                          <p:val>
                                            <p:strVal val="#ppt_x"/>
                                          </p:val>
                                        </p:tav>
                                        <p:tav tm="100000">
                                          <p:val>
                                            <p:strVal val="#ppt_x"/>
                                          </p:val>
                                        </p:tav>
                                      </p:tavLst>
                                    </p:anim>
                                    <p:anim calcmode="lin" valueType="num">
                                      <p:cBhvr>
                                        <p:cTn id="27" dur="450" decel="100000" fill="hold"/>
                                        <p:tgtEl>
                                          <p:spTgt spid="11"/>
                                        </p:tgtEl>
                                        <p:attrNameLst>
                                          <p:attrName>ppt_y</p:attrName>
                                        </p:attrNameLst>
                                      </p:cBhvr>
                                      <p:tavLst>
                                        <p:tav tm="0">
                                          <p:val>
                                            <p:strVal val="#ppt_y+1"/>
                                          </p:val>
                                        </p:tav>
                                        <p:tav tm="100000">
                                          <p:val>
                                            <p:strVal val="#ppt_y-.03"/>
                                          </p:val>
                                        </p:tav>
                                      </p:tavLst>
                                    </p:anim>
                                    <p:anim calcmode="lin" valueType="num">
                                      <p:cBhvr>
                                        <p:cTn id="28"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par>
                          <p:cTn id="29" fill="hold">
                            <p:stCondLst>
                              <p:cond delay="2000"/>
                            </p:stCondLst>
                            <p:childTnLst>
                              <p:par>
                                <p:cTn id="30" presetID="37"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anim calcmode="lin" valueType="num">
                                      <p:cBhvr>
                                        <p:cTn id="33" dur="500" fill="hold"/>
                                        <p:tgtEl>
                                          <p:spTgt spid="12"/>
                                        </p:tgtEl>
                                        <p:attrNameLst>
                                          <p:attrName>ppt_x</p:attrName>
                                        </p:attrNameLst>
                                      </p:cBhvr>
                                      <p:tavLst>
                                        <p:tav tm="0">
                                          <p:val>
                                            <p:strVal val="#ppt_x"/>
                                          </p:val>
                                        </p:tav>
                                        <p:tav tm="100000">
                                          <p:val>
                                            <p:strVal val="#ppt_x"/>
                                          </p:val>
                                        </p:tav>
                                      </p:tavLst>
                                    </p:anim>
                                    <p:anim calcmode="lin" valueType="num">
                                      <p:cBhvr>
                                        <p:cTn id="34" dur="450" decel="100000" fill="hold"/>
                                        <p:tgtEl>
                                          <p:spTgt spid="12"/>
                                        </p:tgtEl>
                                        <p:attrNameLst>
                                          <p:attrName>ppt_y</p:attrName>
                                        </p:attrNameLst>
                                      </p:cBhvr>
                                      <p:tavLst>
                                        <p:tav tm="0">
                                          <p:val>
                                            <p:strVal val="#ppt_y+1"/>
                                          </p:val>
                                        </p:tav>
                                        <p:tav tm="100000">
                                          <p:val>
                                            <p:strVal val="#ppt_y-.03"/>
                                          </p:val>
                                        </p:tav>
                                      </p:tavLst>
                                    </p:anim>
                                    <p:anim calcmode="lin" valueType="num">
                                      <p:cBhvr>
                                        <p:cTn id="35" dur="50" accel="100000" fill="hold">
                                          <p:stCondLst>
                                            <p:cond delay="450"/>
                                          </p:stCondLst>
                                        </p:cTn>
                                        <p:tgtEl>
                                          <p:spTgt spid="12"/>
                                        </p:tgtEl>
                                        <p:attrNameLst>
                                          <p:attrName>ppt_y</p:attrName>
                                        </p:attrNameLst>
                                      </p:cBhvr>
                                      <p:tavLst>
                                        <p:tav tm="0">
                                          <p:val>
                                            <p:strVal val="#ppt_y-.03"/>
                                          </p:val>
                                        </p:tav>
                                        <p:tav tm="100000">
                                          <p:val>
                                            <p:strVal val="#ppt_y"/>
                                          </p:val>
                                        </p:tav>
                                      </p:tavLst>
                                    </p:anim>
                                  </p:childTnLst>
                                </p:cTn>
                              </p:par>
                            </p:childTnLst>
                          </p:cTn>
                        </p:par>
                        <p:par>
                          <p:cTn id="36" fill="hold">
                            <p:stCondLst>
                              <p:cond delay="2500"/>
                            </p:stCondLst>
                            <p:childTnLst>
                              <p:par>
                                <p:cTn id="37" presetID="37"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anim calcmode="lin" valueType="num">
                                      <p:cBhvr>
                                        <p:cTn id="40" dur="500" fill="hold"/>
                                        <p:tgtEl>
                                          <p:spTgt spid="13"/>
                                        </p:tgtEl>
                                        <p:attrNameLst>
                                          <p:attrName>ppt_x</p:attrName>
                                        </p:attrNameLst>
                                      </p:cBhvr>
                                      <p:tavLst>
                                        <p:tav tm="0">
                                          <p:val>
                                            <p:strVal val="#ppt_x"/>
                                          </p:val>
                                        </p:tav>
                                        <p:tav tm="100000">
                                          <p:val>
                                            <p:strVal val="#ppt_x"/>
                                          </p:val>
                                        </p:tav>
                                      </p:tavLst>
                                    </p:anim>
                                    <p:anim calcmode="lin" valueType="num">
                                      <p:cBhvr>
                                        <p:cTn id="41" dur="450" decel="100000" fill="hold"/>
                                        <p:tgtEl>
                                          <p:spTgt spid="13"/>
                                        </p:tgtEl>
                                        <p:attrNameLst>
                                          <p:attrName>ppt_y</p:attrName>
                                        </p:attrNameLst>
                                      </p:cBhvr>
                                      <p:tavLst>
                                        <p:tav tm="0">
                                          <p:val>
                                            <p:strVal val="#ppt_y+1"/>
                                          </p:val>
                                        </p:tav>
                                        <p:tav tm="100000">
                                          <p:val>
                                            <p:strVal val="#ppt_y-.03"/>
                                          </p:val>
                                        </p:tav>
                                      </p:tavLst>
                                    </p:anim>
                                    <p:anim calcmode="lin" valueType="num">
                                      <p:cBhvr>
                                        <p:cTn id="42" dur="50" accel="100000" fill="hold">
                                          <p:stCondLst>
                                            <p:cond delay="450"/>
                                          </p:stCondLst>
                                        </p:cTn>
                                        <p:tgtEl>
                                          <p:spTgt spid="13"/>
                                        </p:tgtEl>
                                        <p:attrNameLst>
                                          <p:attrName>ppt_y</p:attrName>
                                        </p:attrNameLst>
                                      </p:cBhvr>
                                      <p:tavLst>
                                        <p:tav tm="0">
                                          <p:val>
                                            <p:strVal val="#ppt_y-.03"/>
                                          </p:val>
                                        </p:tav>
                                        <p:tav tm="100000">
                                          <p:val>
                                            <p:strVal val="#ppt_y"/>
                                          </p:val>
                                        </p:tav>
                                      </p:tavLst>
                                    </p:anim>
                                  </p:childTnLst>
                                </p:cTn>
                              </p:par>
                            </p:childTnLst>
                          </p:cTn>
                        </p:par>
                        <p:par>
                          <p:cTn id="43" fill="hold">
                            <p:stCondLst>
                              <p:cond delay="3000"/>
                            </p:stCondLst>
                            <p:childTnLst>
                              <p:par>
                                <p:cTn id="44" presetID="37" presetClass="entr" presetSubtype="0" fill="hold" nodeType="after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500"/>
                                        <p:tgtEl>
                                          <p:spTgt spid="8"/>
                                        </p:tgtEl>
                                      </p:cBhvr>
                                    </p:animEffect>
                                    <p:anim calcmode="lin" valueType="num">
                                      <p:cBhvr>
                                        <p:cTn id="47" dur="500" fill="hold"/>
                                        <p:tgtEl>
                                          <p:spTgt spid="8"/>
                                        </p:tgtEl>
                                        <p:attrNameLst>
                                          <p:attrName>ppt_x</p:attrName>
                                        </p:attrNameLst>
                                      </p:cBhvr>
                                      <p:tavLst>
                                        <p:tav tm="0">
                                          <p:val>
                                            <p:strVal val="#ppt_x"/>
                                          </p:val>
                                        </p:tav>
                                        <p:tav tm="100000">
                                          <p:val>
                                            <p:strVal val="#ppt_x"/>
                                          </p:val>
                                        </p:tav>
                                      </p:tavLst>
                                    </p:anim>
                                    <p:anim calcmode="lin" valueType="num">
                                      <p:cBhvr>
                                        <p:cTn id="48" dur="450" decel="100000" fill="hold"/>
                                        <p:tgtEl>
                                          <p:spTgt spid="8"/>
                                        </p:tgtEl>
                                        <p:attrNameLst>
                                          <p:attrName>ppt_y</p:attrName>
                                        </p:attrNameLst>
                                      </p:cBhvr>
                                      <p:tavLst>
                                        <p:tav tm="0">
                                          <p:val>
                                            <p:strVal val="#ppt_y+1"/>
                                          </p:val>
                                        </p:tav>
                                        <p:tav tm="100000">
                                          <p:val>
                                            <p:strVal val="#ppt_y-.03"/>
                                          </p:val>
                                        </p:tav>
                                      </p:tavLst>
                                    </p:anim>
                                    <p:anim calcmode="lin" valueType="num">
                                      <p:cBhvr>
                                        <p:cTn id="49"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par>
                          <p:cTn id="50" fill="hold">
                            <p:stCondLst>
                              <p:cond delay="3500"/>
                            </p:stCondLst>
                            <p:childTnLst>
                              <p:par>
                                <p:cTn id="51" presetID="37" presetClass="entr" presetSubtype="0"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anim calcmode="lin" valueType="num">
                                      <p:cBhvr>
                                        <p:cTn id="54" dur="500" fill="hold"/>
                                        <p:tgtEl>
                                          <p:spTgt spid="9"/>
                                        </p:tgtEl>
                                        <p:attrNameLst>
                                          <p:attrName>ppt_x</p:attrName>
                                        </p:attrNameLst>
                                      </p:cBhvr>
                                      <p:tavLst>
                                        <p:tav tm="0">
                                          <p:val>
                                            <p:strVal val="#ppt_x"/>
                                          </p:val>
                                        </p:tav>
                                        <p:tav tm="100000">
                                          <p:val>
                                            <p:strVal val="#ppt_x"/>
                                          </p:val>
                                        </p:tav>
                                      </p:tavLst>
                                    </p:anim>
                                    <p:anim calcmode="lin" valueType="num">
                                      <p:cBhvr>
                                        <p:cTn id="55" dur="450" decel="100000" fill="hold"/>
                                        <p:tgtEl>
                                          <p:spTgt spid="9"/>
                                        </p:tgtEl>
                                        <p:attrNameLst>
                                          <p:attrName>ppt_y</p:attrName>
                                        </p:attrNameLst>
                                      </p:cBhvr>
                                      <p:tavLst>
                                        <p:tav tm="0">
                                          <p:val>
                                            <p:strVal val="#ppt_y+1"/>
                                          </p:val>
                                        </p:tav>
                                        <p:tav tm="100000">
                                          <p:val>
                                            <p:strVal val="#ppt_y-.03"/>
                                          </p:val>
                                        </p:tav>
                                      </p:tavLst>
                                    </p:anim>
                                    <p:anim calcmode="lin" valueType="num">
                                      <p:cBhvr>
                                        <p:cTn id="56" dur="50" accel="100000" fill="hold">
                                          <p:stCondLst>
                                            <p:cond delay="450"/>
                                          </p:stCondLst>
                                        </p:cTn>
                                        <p:tgtEl>
                                          <p:spTgt spid="9"/>
                                        </p:tgtEl>
                                        <p:attrNameLst>
                                          <p:attrName>ppt_y</p:attrName>
                                        </p:attrNameLst>
                                      </p:cBhvr>
                                      <p:tavLst>
                                        <p:tav tm="0">
                                          <p:val>
                                            <p:strVal val="#ppt_y-.03"/>
                                          </p:val>
                                        </p:tav>
                                        <p:tav tm="100000">
                                          <p:val>
                                            <p:strVal val="#ppt_y"/>
                                          </p:val>
                                        </p:tav>
                                      </p:tavLst>
                                    </p:anim>
                                  </p:childTnLst>
                                </p:cTn>
                              </p:par>
                            </p:childTnLst>
                          </p:cTn>
                        </p:par>
                        <p:par>
                          <p:cTn id="57" fill="hold">
                            <p:stCondLst>
                              <p:cond delay="4000"/>
                            </p:stCondLst>
                            <p:childTnLst>
                              <p:par>
                                <p:cTn id="58" presetID="37" presetClass="entr" presetSubtype="0" fill="hold" nodeType="afterEffect">
                                  <p:stCondLst>
                                    <p:cond delay="0"/>
                                  </p:stCondLst>
                                  <p:childTnLst>
                                    <p:set>
                                      <p:cBhvr>
                                        <p:cTn id="59" dur="1" fill="hold">
                                          <p:stCondLst>
                                            <p:cond delay="0"/>
                                          </p:stCondLst>
                                        </p:cTn>
                                        <p:tgtEl>
                                          <p:spTgt spid="14"/>
                                        </p:tgtEl>
                                        <p:attrNameLst>
                                          <p:attrName>style.visibility</p:attrName>
                                        </p:attrNameLst>
                                      </p:cBhvr>
                                      <p:to>
                                        <p:strVal val="visible"/>
                                      </p:to>
                                    </p:set>
                                    <p:animEffect transition="in" filter="fade">
                                      <p:cBhvr>
                                        <p:cTn id="60" dur="500"/>
                                        <p:tgtEl>
                                          <p:spTgt spid="14"/>
                                        </p:tgtEl>
                                      </p:cBhvr>
                                    </p:animEffect>
                                    <p:anim calcmode="lin" valueType="num">
                                      <p:cBhvr>
                                        <p:cTn id="61" dur="500" fill="hold"/>
                                        <p:tgtEl>
                                          <p:spTgt spid="14"/>
                                        </p:tgtEl>
                                        <p:attrNameLst>
                                          <p:attrName>ppt_x</p:attrName>
                                        </p:attrNameLst>
                                      </p:cBhvr>
                                      <p:tavLst>
                                        <p:tav tm="0">
                                          <p:val>
                                            <p:strVal val="#ppt_x"/>
                                          </p:val>
                                        </p:tav>
                                        <p:tav tm="100000">
                                          <p:val>
                                            <p:strVal val="#ppt_x"/>
                                          </p:val>
                                        </p:tav>
                                      </p:tavLst>
                                    </p:anim>
                                    <p:anim calcmode="lin" valueType="num">
                                      <p:cBhvr>
                                        <p:cTn id="62" dur="450" decel="100000" fill="hold"/>
                                        <p:tgtEl>
                                          <p:spTgt spid="14"/>
                                        </p:tgtEl>
                                        <p:attrNameLst>
                                          <p:attrName>ppt_y</p:attrName>
                                        </p:attrNameLst>
                                      </p:cBhvr>
                                      <p:tavLst>
                                        <p:tav tm="0">
                                          <p:val>
                                            <p:strVal val="#ppt_y+1"/>
                                          </p:val>
                                        </p:tav>
                                        <p:tav tm="100000">
                                          <p:val>
                                            <p:strVal val="#ppt_y-.03"/>
                                          </p:val>
                                        </p:tav>
                                      </p:tavLst>
                                    </p:anim>
                                    <p:anim calcmode="lin" valueType="num">
                                      <p:cBhvr>
                                        <p:cTn id="63" dur="50" accel="100000" fill="hold">
                                          <p:stCondLst>
                                            <p:cond delay="450"/>
                                          </p:stCondLst>
                                        </p:cTn>
                                        <p:tgtEl>
                                          <p:spTgt spid="14"/>
                                        </p:tgtEl>
                                        <p:attrNameLst>
                                          <p:attrName>ppt_y</p:attrName>
                                        </p:attrNameLst>
                                      </p:cBhvr>
                                      <p:tavLst>
                                        <p:tav tm="0">
                                          <p:val>
                                            <p:strVal val="#ppt_y-.03"/>
                                          </p:val>
                                        </p:tav>
                                        <p:tav tm="100000">
                                          <p:val>
                                            <p:strVal val="#ppt_y"/>
                                          </p:val>
                                        </p:tav>
                                      </p:tavLst>
                                    </p:anim>
                                  </p:childTnLst>
                                </p:cTn>
                              </p:par>
                            </p:childTnLst>
                          </p:cTn>
                        </p:par>
                        <p:par>
                          <p:cTn id="64" fill="hold">
                            <p:stCondLst>
                              <p:cond delay="4500"/>
                            </p:stCondLst>
                            <p:childTnLst>
                              <p:par>
                                <p:cTn id="65" presetID="12" presetClass="entr" presetSubtype="2"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slide(fromRight)">
                                      <p:cBhvr>
                                        <p:cTn id="6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r>
              <a:rPr lang="en-US" smtClean="0">
                <a:latin typeface="Arial" charset="0"/>
                <a:ea typeface="ＭＳ Ｐゴシック"/>
                <a:cs typeface="Arial" charset="0"/>
              </a:rPr>
              <a:t>Malware affects every device</a:t>
            </a:r>
          </a:p>
        </p:txBody>
      </p:sp>
      <p:sp>
        <p:nvSpPr>
          <p:cNvPr id="35842" name="Slide Number Placeholder 3"/>
          <p:cNvSpPr>
            <a:spLocks noGrp="1"/>
          </p:cNvSpPr>
          <p:nvPr>
            <p:ph type="sldNum" sz="quarter" idx="11"/>
          </p:nvPr>
        </p:nvSpPr>
        <p:spPr bwMode="auto">
          <a:noFill/>
          <a:ln>
            <a:miter lim="800000"/>
            <a:headEnd/>
            <a:tailEnd/>
          </a:ln>
        </p:spPr>
        <p:txBody>
          <a:bodyPr/>
          <a:lstStyle/>
          <a:p>
            <a:pPr fontAlgn="base">
              <a:spcBef>
                <a:spcPct val="0"/>
              </a:spcBef>
              <a:spcAft>
                <a:spcPct val="0"/>
              </a:spcAft>
            </a:pPr>
            <a:fld id="{E3C39B6F-BE3E-4744-8E63-CEAEF67064E2}" type="slidenum">
              <a:rPr lang="en-US">
                <a:latin typeface="Arial" charset="0"/>
              </a:rPr>
              <a:pPr fontAlgn="base">
                <a:spcBef>
                  <a:spcPct val="0"/>
                </a:spcBef>
                <a:spcAft>
                  <a:spcPct val="0"/>
                </a:spcAft>
              </a:pPr>
              <a:t>15</a:t>
            </a:fld>
            <a:endParaRPr lang="en-US">
              <a:latin typeface="Arial" charset="0"/>
            </a:endParaRPr>
          </a:p>
        </p:txBody>
      </p:sp>
      <p:grpSp>
        <p:nvGrpSpPr>
          <p:cNvPr id="5" name="Group 4"/>
          <p:cNvGrpSpPr>
            <a:grpSpLocks/>
          </p:cNvGrpSpPr>
          <p:nvPr/>
        </p:nvGrpSpPr>
        <p:grpSpPr bwMode="auto">
          <a:xfrm>
            <a:off x="3795713" y="4313238"/>
            <a:ext cx="727075" cy="1828800"/>
            <a:chOff x="3200400" y="3805499"/>
            <a:chExt cx="1232416" cy="2609457"/>
          </a:xfrm>
        </p:grpSpPr>
        <p:pic>
          <p:nvPicPr>
            <p:cNvPr id="35860" name="Picture 5"/>
            <p:cNvPicPr>
              <a:picLocks noChangeAspect="1"/>
            </p:cNvPicPr>
            <p:nvPr/>
          </p:nvPicPr>
          <p:blipFill>
            <a:blip r:embed="rId2"/>
            <a:srcRect/>
            <a:stretch>
              <a:fillRect/>
            </a:stretch>
          </p:blipFill>
          <p:spPr bwMode="auto">
            <a:xfrm>
              <a:off x="3200400" y="3805499"/>
              <a:ext cx="1115252" cy="2290501"/>
            </a:xfrm>
            <a:prstGeom prst="rect">
              <a:avLst/>
            </a:prstGeom>
            <a:noFill/>
            <a:ln w="9525">
              <a:noFill/>
              <a:miter lim="800000"/>
              <a:headEnd/>
              <a:tailEnd/>
            </a:ln>
          </p:spPr>
        </p:pic>
        <p:sp>
          <p:nvSpPr>
            <p:cNvPr id="35861" name="TextBox 6"/>
            <p:cNvSpPr txBox="1">
              <a:spLocks noChangeArrowheads="1"/>
            </p:cNvSpPr>
            <p:nvPr/>
          </p:nvSpPr>
          <p:spPr bwMode="auto">
            <a:xfrm>
              <a:off x="3352801" y="6019798"/>
              <a:ext cx="1080015" cy="395158"/>
            </a:xfrm>
            <a:prstGeom prst="rect">
              <a:avLst/>
            </a:prstGeom>
            <a:noFill/>
            <a:ln w="9525">
              <a:noFill/>
              <a:miter lim="800000"/>
              <a:headEnd/>
              <a:tailEnd/>
            </a:ln>
          </p:spPr>
          <p:txBody>
            <a:bodyPr wrap="none">
              <a:spAutoFit/>
            </a:bodyPr>
            <a:lstStyle/>
            <a:p>
              <a:r>
                <a:rPr lang="en-US" sz="1200"/>
                <a:t>Kiosks</a:t>
              </a:r>
            </a:p>
          </p:txBody>
        </p:sp>
      </p:grpSp>
      <p:grpSp>
        <p:nvGrpSpPr>
          <p:cNvPr id="8" name="Group 7"/>
          <p:cNvGrpSpPr>
            <a:grpSpLocks/>
          </p:cNvGrpSpPr>
          <p:nvPr/>
        </p:nvGrpSpPr>
        <p:grpSpPr bwMode="auto">
          <a:xfrm>
            <a:off x="4862513" y="4846638"/>
            <a:ext cx="989012" cy="1447800"/>
            <a:chOff x="4419600" y="3581400"/>
            <a:chExt cx="1676400" cy="2065037"/>
          </a:xfrm>
        </p:grpSpPr>
        <p:pic>
          <p:nvPicPr>
            <p:cNvPr id="35858" name="Picture 8"/>
            <p:cNvPicPr>
              <a:picLocks noChangeAspect="1"/>
            </p:cNvPicPr>
            <p:nvPr/>
          </p:nvPicPr>
          <p:blipFill>
            <a:blip r:embed="rId3"/>
            <a:srcRect/>
            <a:stretch>
              <a:fillRect/>
            </a:stretch>
          </p:blipFill>
          <p:spPr bwMode="auto">
            <a:xfrm>
              <a:off x="4724400" y="3581400"/>
              <a:ext cx="1191195" cy="1123950"/>
            </a:xfrm>
            <a:prstGeom prst="rect">
              <a:avLst/>
            </a:prstGeom>
            <a:noFill/>
            <a:ln w="9525">
              <a:noFill/>
              <a:miter lim="800000"/>
              <a:headEnd/>
              <a:tailEnd/>
            </a:ln>
          </p:spPr>
        </p:pic>
        <p:sp>
          <p:nvSpPr>
            <p:cNvPr id="35859" name="TextBox 9"/>
            <p:cNvSpPr txBox="1">
              <a:spLocks noChangeArrowheads="1"/>
            </p:cNvSpPr>
            <p:nvPr/>
          </p:nvSpPr>
          <p:spPr bwMode="auto">
            <a:xfrm>
              <a:off x="4419600" y="4724402"/>
              <a:ext cx="1676400" cy="922035"/>
            </a:xfrm>
            <a:prstGeom prst="rect">
              <a:avLst/>
            </a:prstGeom>
            <a:noFill/>
            <a:ln w="9525">
              <a:noFill/>
              <a:miter lim="800000"/>
              <a:headEnd/>
              <a:tailEnd/>
            </a:ln>
          </p:spPr>
          <p:txBody>
            <a:bodyPr>
              <a:spAutoFit/>
            </a:bodyPr>
            <a:lstStyle/>
            <a:p>
              <a:pPr algn="ctr"/>
              <a:r>
                <a:rPr lang="en-US" sz="1200"/>
                <a:t>Visiting Professor Laptop</a:t>
              </a:r>
            </a:p>
          </p:txBody>
        </p:sp>
      </p:grpSp>
      <p:grpSp>
        <p:nvGrpSpPr>
          <p:cNvPr id="11" name="Group 10"/>
          <p:cNvGrpSpPr>
            <a:grpSpLocks/>
          </p:cNvGrpSpPr>
          <p:nvPr/>
        </p:nvGrpSpPr>
        <p:grpSpPr bwMode="auto">
          <a:xfrm>
            <a:off x="2119313" y="4316413"/>
            <a:ext cx="1454150" cy="1825625"/>
            <a:chOff x="762000" y="3886200"/>
            <a:chExt cx="2463575" cy="2604956"/>
          </a:xfrm>
        </p:grpSpPr>
        <p:pic>
          <p:nvPicPr>
            <p:cNvPr id="35856" name="Picture 4" descr="The image “http://www.flavend.com/SMVI5000.jpg” cannot be displayed, because it contains errors."/>
            <p:cNvPicPr>
              <a:picLocks noChangeAspect="1" noChangeArrowheads="1"/>
            </p:cNvPicPr>
            <p:nvPr/>
          </p:nvPicPr>
          <p:blipFill>
            <a:blip r:embed="rId4"/>
            <a:srcRect/>
            <a:stretch>
              <a:fillRect/>
            </a:stretch>
          </p:blipFill>
          <p:spPr bwMode="auto">
            <a:xfrm>
              <a:off x="1143000" y="3886200"/>
              <a:ext cx="1198677" cy="2127327"/>
            </a:xfrm>
            <a:prstGeom prst="rect">
              <a:avLst/>
            </a:prstGeom>
            <a:noFill/>
            <a:ln w="9525">
              <a:noFill/>
              <a:miter lim="800000"/>
              <a:headEnd/>
              <a:tailEnd/>
            </a:ln>
          </p:spPr>
        </p:pic>
        <p:sp>
          <p:nvSpPr>
            <p:cNvPr id="35857" name="TextBox 12"/>
            <p:cNvSpPr txBox="1">
              <a:spLocks noChangeArrowheads="1"/>
            </p:cNvSpPr>
            <p:nvPr/>
          </p:nvSpPr>
          <p:spPr bwMode="auto">
            <a:xfrm>
              <a:off x="762000" y="6095998"/>
              <a:ext cx="2463575" cy="395158"/>
            </a:xfrm>
            <a:prstGeom prst="rect">
              <a:avLst/>
            </a:prstGeom>
            <a:noFill/>
            <a:ln w="9525">
              <a:noFill/>
              <a:miter lim="800000"/>
              <a:headEnd/>
              <a:tailEnd/>
            </a:ln>
          </p:spPr>
          <p:txBody>
            <a:bodyPr wrap="none">
              <a:spAutoFit/>
            </a:bodyPr>
            <a:lstStyle/>
            <a:p>
              <a:r>
                <a:rPr lang="en-US" sz="1200"/>
                <a:t>Vending Machines</a:t>
              </a:r>
            </a:p>
          </p:txBody>
        </p:sp>
      </p:grpSp>
      <p:grpSp>
        <p:nvGrpSpPr>
          <p:cNvPr id="14" name="Group 13"/>
          <p:cNvGrpSpPr>
            <a:grpSpLocks/>
          </p:cNvGrpSpPr>
          <p:nvPr/>
        </p:nvGrpSpPr>
        <p:grpSpPr bwMode="auto">
          <a:xfrm>
            <a:off x="6310313" y="4541838"/>
            <a:ext cx="1035050" cy="1608137"/>
            <a:chOff x="6705600" y="4038600"/>
            <a:chExt cx="1752600" cy="2293631"/>
          </a:xfrm>
        </p:grpSpPr>
        <p:sp>
          <p:nvSpPr>
            <p:cNvPr id="35854" name="TextBox 14"/>
            <p:cNvSpPr txBox="1">
              <a:spLocks noChangeArrowheads="1"/>
            </p:cNvSpPr>
            <p:nvPr/>
          </p:nvSpPr>
          <p:spPr bwMode="auto">
            <a:xfrm>
              <a:off x="6781800" y="5410197"/>
              <a:ext cx="1676400" cy="922034"/>
            </a:xfrm>
            <a:prstGeom prst="rect">
              <a:avLst/>
            </a:prstGeom>
            <a:noFill/>
            <a:ln w="9525">
              <a:noFill/>
              <a:miter lim="800000"/>
              <a:headEnd/>
              <a:tailEnd/>
            </a:ln>
          </p:spPr>
          <p:txBody>
            <a:bodyPr>
              <a:spAutoFit/>
            </a:bodyPr>
            <a:lstStyle/>
            <a:p>
              <a:pPr algn="ctr"/>
              <a:r>
                <a:rPr lang="en-US" sz="1200"/>
                <a:t>WiFi Enabled Phone</a:t>
              </a:r>
            </a:p>
          </p:txBody>
        </p:sp>
        <p:pic>
          <p:nvPicPr>
            <p:cNvPr id="35855" name="Picture 15"/>
            <p:cNvPicPr>
              <a:picLocks noChangeAspect="1"/>
            </p:cNvPicPr>
            <p:nvPr/>
          </p:nvPicPr>
          <p:blipFill>
            <a:blip r:embed="rId5"/>
            <a:srcRect/>
            <a:stretch>
              <a:fillRect/>
            </a:stretch>
          </p:blipFill>
          <p:spPr bwMode="auto">
            <a:xfrm rot="5400000">
              <a:off x="6858000" y="3886200"/>
              <a:ext cx="1409700" cy="1714500"/>
            </a:xfrm>
            <a:prstGeom prst="rect">
              <a:avLst/>
            </a:prstGeom>
            <a:noFill/>
            <a:ln w="9525">
              <a:noFill/>
              <a:miter lim="800000"/>
              <a:headEnd/>
              <a:tailEnd/>
            </a:ln>
          </p:spPr>
        </p:pic>
      </p:grpSp>
      <p:grpSp>
        <p:nvGrpSpPr>
          <p:cNvPr id="17" name="Group 16"/>
          <p:cNvGrpSpPr>
            <a:grpSpLocks/>
          </p:cNvGrpSpPr>
          <p:nvPr/>
        </p:nvGrpSpPr>
        <p:grpSpPr bwMode="auto">
          <a:xfrm>
            <a:off x="366713" y="1112838"/>
            <a:ext cx="6248400" cy="4073525"/>
            <a:chOff x="1295400" y="600268"/>
            <a:chExt cx="6248400" cy="4073332"/>
          </a:xfrm>
        </p:grpSpPr>
        <p:pic>
          <p:nvPicPr>
            <p:cNvPr id="35851" name="Picture 17" descr="Picture 1.png"/>
            <p:cNvPicPr>
              <a:picLocks noChangeAspect="1"/>
            </p:cNvPicPr>
            <p:nvPr/>
          </p:nvPicPr>
          <p:blipFill>
            <a:blip r:embed="rId6"/>
            <a:srcRect/>
            <a:stretch>
              <a:fillRect/>
            </a:stretch>
          </p:blipFill>
          <p:spPr bwMode="auto">
            <a:xfrm>
              <a:off x="1295400" y="600268"/>
              <a:ext cx="6019800" cy="2034982"/>
            </a:xfrm>
            <a:prstGeom prst="rect">
              <a:avLst/>
            </a:prstGeom>
            <a:noFill/>
            <a:ln w="9525">
              <a:noFill/>
              <a:miter lim="800000"/>
              <a:headEnd/>
              <a:tailEnd/>
            </a:ln>
          </p:spPr>
        </p:pic>
        <p:cxnSp>
          <p:nvCxnSpPr>
            <p:cNvPr id="35852" name="Straight Connector 18"/>
            <p:cNvCxnSpPr>
              <a:cxnSpLocks noChangeShapeType="1"/>
            </p:cNvCxnSpPr>
            <p:nvPr/>
          </p:nvCxnSpPr>
          <p:spPr bwMode="auto">
            <a:xfrm>
              <a:off x="1333500" y="2616200"/>
              <a:ext cx="5994400" cy="2057400"/>
            </a:xfrm>
            <a:prstGeom prst="line">
              <a:avLst/>
            </a:prstGeom>
            <a:noFill/>
            <a:ln w="9525" algn="ctr">
              <a:solidFill>
                <a:schemeClr val="tx1"/>
              </a:solidFill>
              <a:round/>
              <a:headEnd/>
              <a:tailEnd/>
            </a:ln>
          </p:spPr>
        </p:cxnSp>
        <p:cxnSp>
          <p:nvCxnSpPr>
            <p:cNvPr id="35853" name="Straight Connector 19"/>
            <p:cNvCxnSpPr>
              <a:cxnSpLocks noChangeShapeType="1"/>
            </p:cNvCxnSpPr>
            <p:nvPr/>
          </p:nvCxnSpPr>
          <p:spPr bwMode="auto">
            <a:xfrm rot="16200000" flipH="1">
              <a:off x="6451600" y="3416300"/>
              <a:ext cx="1905000" cy="279400"/>
            </a:xfrm>
            <a:prstGeom prst="line">
              <a:avLst/>
            </a:prstGeom>
            <a:noFill/>
            <a:ln w="9525" algn="ctr">
              <a:solidFill>
                <a:schemeClr val="tx1"/>
              </a:solidFill>
              <a:round/>
              <a:headEnd/>
              <a:tailEnd/>
            </a:ln>
          </p:spPr>
        </p:cxnSp>
      </p:grpSp>
      <p:grpSp>
        <p:nvGrpSpPr>
          <p:cNvPr id="23" name="Group 22"/>
          <p:cNvGrpSpPr>
            <a:grpSpLocks/>
          </p:cNvGrpSpPr>
          <p:nvPr/>
        </p:nvGrpSpPr>
        <p:grpSpPr bwMode="auto">
          <a:xfrm>
            <a:off x="7599363" y="4470400"/>
            <a:ext cx="1087437" cy="1574800"/>
            <a:chOff x="7600082" y="4469788"/>
            <a:chExt cx="1086718" cy="1574805"/>
          </a:xfrm>
        </p:grpSpPr>
        <p:pic>
          <p:nvPicPr>
            <p:cNvPr id="35849" name="Picture 20"/>
            <p:cNvPicPr>
              <a:picLocks noChangeAspect="1"/>
            </p:cNvPicPr>
            <p:nvPr/>
          </p:nvPicPr>
          <p:blipFill>
            <a:blip r:embed="rId7"/>
            <a:srcRect t="22571" r="36954"/>
            <a:stretch>
              <a:fillRect/>
            </a:stretch>
          </p:blipFill>
          <p:spPr bwMode="auto">
            <a:xfrm>
              <a:off x="7600082" y="4469788"/>
              <a:ext cx="1086718" cy="1334624"/>
            </a:xfrm>
            <a:prstGeom prst="rect">
              <a:avLst/>
            </a:prstGeom>
            <a:noFill/>
            <a:ln w="9525">
              <a:noFill/>
              <a:miter lim="800000"/>
              <a:headEnd/>
              <a:tailEnd/>
            </a:ln>
          </p:spPr>
        </p:pic>
        <p:sp>
          <p:nvSpPr>
            <p:cNvPr id="35850" name="TextBox 21"/>
            <p:cNvSpPr txBox="1">
              <a:spLocks noChangeArrowheads="1"/>
            </p:cNvSpPr>
            <p:nvPr/>
          </p:nvSpPr>
          <p:spPr bwMode="auto">
            <a:xfrm>
              <a:off x="7936521" y="5767594"/>
              <a:ext cx="492668" cy="276999"/>
            </a:xfrm>
            <a:prstGeom prst="rect">
              <a:avLst/>
            </a:prstGeom>
            <a:noFill/>
            <a:ln w="9525">
              <a:noFill/>
              <a:miter lim="800000"/>
              <a:headEnd/>
              <a:tailEnd/>
            </a:ln>
          </p:spPr>
          <p:txBody>
            <a:bodyPr wrap="none">
              <a:spAutoFit/>
            </a:bodyPr>
            <a:lstStyle/>
            <a:p>
              <a:r>
                <a:rPr lang="en-US" sz="1200"/>
                <a:t>iPad</a:t>
              </a:r>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450" decel="100000" fill="hold"/>
                                        <p:tgtEl>
                                          <p:spTgt spid="11"/>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11"/>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anim calcmode="lin" valueType="num">
                                      <p:cBhvr>
                                        <p:cTn id="16" dur="500" fill="hold"/>
                                        <p:tgtEl>
                                          <p:spTgt spid="5"/>
                                        </p:tgtEl>
                                        <p:attrNameLst>
                                          <p:attrName>ppt_x</p:attrName>
                                        </p:attrNameLst>
                                      </p:cBhvr>
                                      <p:tavLst>
                                        <p:tav tm="0">
                                          <p:val>
                                            <p:strVal val="#ppt_x"/>
                                          </p:val>
                                        </p:tav>
                                        <p:tav tm="100000">
                                          <p:val>
                                            <p:strVal val="#ppt_x"/>
                                          </p:val>
                                        </p:tav>
                                      </p:tavLst>
                                    </p:anim>
                                    <p:anim calcmode="lin" valueType="num">
                                      <p:cBhvr>
                                        <p:cTn id="17" dur="450" decel="100000" fill="hold"/>
                                        <p:tgtEl>
                                          <p:spTgt spid="5"/>
                                        </p:tgtEl>
                                        <p:attrNameLst>
                                          <p:attrName>ppt_y</p:attrName>
                                        </p:attrNameLst>
                                      </p:cBhvr>
                                      <p:tavLst>
                                        <p:tav tm="0">
                                          <p:val>
                                            <p:strVal val="#ppt_y+1"/>
                                          </p:val>
                                        </p:tav>
                                        <p:tav tm="100000">
                                          <p:val>
                                            <p:strVal val="#ppt_y-.03"/>
                                          </p:val>
                                        </p:tav>
                                      </p:tavLst>
                                    </p:anim>
                                    <p:anim calcmode="lin" valueType="num">
                                      <p:cBhvr>
                                        <p:cTn id="18"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450" decel="100000" fill="hold"/>
                                        <p:tgtEl>
                                          <p:spTgt spid="8"/>
                                        </p:tgtEl>
                                        <p:attrNameLst>
                                          <p:attrName>ppt_y</p:attrName>
                                        </p:attrNameLst>
                                      </p:cBhvr>
                                      <p:tavLst>
                                        <p:tav tm="0">
                                          <p:val>
                                            <p:strVal val="#ppt_y+1"/>
                                          </p:val>
                                        </p:tav>
                                        <p:tav tm="100000">
                                          <p:val>
                                            <p:strVal val="#ppt_y-.03"/>
                                          </p:val>
                                        </p:tav>
                                      </p:tavLst>
                                    </p:anim>
                                    <p:anim calcmode="lin" valueType="num">
                                      <p:cBhvr>
                                        <p:cTn id="26"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anim calcmode="lin" valueType="num">
                                      <p:cBhvr>
                                        <p:cTn id="32" dur="500" fill="hold"/>
                                        <p:tgtEl>
                                          <p:spTgt spid="14"/>
                                        </p:tgtEl>
                                        <p:attrNameLst>
                                          <p:attrName>ppt_x</p:attrName>
                                        </p:attrNameLst>
                                      </p:cBhvr>
                                      <p:tavLst>
                                        <p:tav tm="0">
                                          <p:val>
                                            <p:strVal val="#ppt_x"/>
                                          </p:val>
                                        </p:tav>
                                        <p:tav tm="100000">
                                          <p:val>
                                            <p:strVal val="#ppt_x"/>
                                          </p:val>
                                        </p:tav>
                                      </p:tavLst>
                                    </p:anim>
                                    <p:anim calcmode="lin" valueType="num">
                                      <p:cBhvr>
                                        <p:cTn id="33" dur="450" decel="100000" fill="hold"/>
                                        <p:tgtEl>
                                          <p:spTgt spid="14"/>
                                        </p:tgtEl>
                                        <p:attrNameLst>
                                          <p:attrName>ppt_y</p:attrName>
                                        </p:attrNameLst>
                                      </p:cBhvr>
                                      <p:tavLst>
                                        <p:tav tm="0">
                                          <p:val>
                                            <p:strVal val="#ppt_y+1"/>
                                          </p:val>
                                        </p:tav>
                                        <p:tav tm="100000">
                                          <p:val>
                                            <p:strVal val="#ppt_y-.03"/>
                                          </p:val>
                                        </p:tav>
                                      </p:tavLst>
                                    </p:anim>
                                    <p:anim calcmode="lin" valueType="num">
                                      <p:cBhvr>
                                        <p:cTn id="34" dur="50" accel="100000" fill="hold">
                                          <p:stCondLst>
                                            <p:cond delay="450"/>
                                          </p:stCondLst>
                                        </p:cTn>
                                        <p:tgtEl>
                                          <p:spTgt spid="14"/>
                                        </p:tgtEl>
                                        <p:attrNameLst>
                                          <p:attrName>ppt_y</p:attrName>
                                        </p:attrNameLst>
                                      </p:cBhvr>
                                      <p:tavLst>
                                        <p:tav tm="0">
                                          <p:val>
                                            <p:strVal val="#ppt_y-.03"/>
                                          </p:val>
                                        </p:tav>
                                        <p:tav tm="100000">
                                          <p:val>
                                            <p:strVal val="#ppt_y"/>
                                          </p:val>
                                        </p:tav>
                                      </p:tavLst>
                                    </p:anim>
                                  </p:childTnLst>
                                </p:cTn>
                              </p:par>
                            </p:childTnLst>
                          </p:cTn>
                        </p:par>
                        <p:par>
                          <p:cTn id="35" fill="hold">
                            <p:stCondLst>
                              <p:cond delay="500"/>
                            </p:stCondLst>
                            <p:childTnLst>
                              <p:par>
                                <p:cTn id="36" presetID="22" presetClass="entr" presetSubtype="4" fill="hold"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down)">
                                      <p:cBhvr>
                                        <p:cTn id="38" dur="5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anim calcmode="lin" valueType="num">
                                      <p:cBhvr>
                                        <p:cTn id="44" dur="500" fill="hold"/>
                                        <p:tgtEl>
                                          <p:spTgt spid="23"/>
                                        </p:tgtEl>
                                        <p:attrNameLst>
                                          <p:attrName>ppt_x</p:attrName>
                                        </p:attrNameLst>
                                      </p:cBhvr>
                                      <p:tavLst>
                                        <p:tav tm="0">
                                          <p:val>
                                            <p:strVal val="#ppt_x"/>
                                          </p:val>
                                        </p:tav>
                                        <p:tav tm="100000">
                                          <p:val>
                                            <p:strVal val="#ppt_x"/>
                                          </p:val>
                                        </p:tav>
                                      </p:tavLst>
                                    </p:anim>
                                    <p:anim calcmode="lin" valueType="num">
                                      <p:cBhvr>
                                        <p:cTn id="45" dur="450" decel="100000" fill="hold"/>
                                        <p:tgtEl>
                                          <p:spTgt spid="23"/>
                                        </p:tgtEl>
                                        <p:attrNameLst>
                                          <p:attrName>ppt_y</p:attrName>
                                        </p:attrNameLst>
                                      </p:cBhvr>
                                      <p:tavLst>
                                        <p:tav tm="0">
                                          <p:val>
                                            <p:strVal val="#ppt_y+1"/>
                                          </p:val>
                                        </p:tav>
                                        <p:tav tm="100000">
                                          <p:val>
                                            <p:strVal val="#ppt_y-.03"/>
                                          </p:val>
                                        </p:tav>
                                      </p:tavLst>
                                    </p:anim>
                                    <p:anim calcmode="lin" valueType="num">
                                      <p:cBhvr>
                                        <p:cTn id="46" dur="50" accel="100000" fill="hold">
                                          <p:stCondLst>
                                            <p:cond delay="450"/>
                                          </p:stCondLst>
                                        </p:cTn>
                                        <p:tgtEl>
                                          <p:spTgt spid="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5" name="Group 179"/>
          <p:cNvGrpSpPr>
            <a:grpSpLocks/>
          </p:cNvGrpSpPr>
          <p:nvPr/>
        </p:nvGrpSpPr>
        <p:grpSpPr bwMode="auto">
          <a:xfrm>
            <a:off x="1695450" y="1341438"/>
            <a:ext cx="5876925" cy="4800600"/>
            <a:chOff x="1676400" y="1371600"/>
            <a:chExt cx="5876925" cy="4800600"/>
          </a:xfrm>
        </p:grpSpPr>
        <p:grpSp>
          <p:nvGrpSpPr>
            <p:cNvPr id="36965" name="Group 192"/>
            <p:cNvGrpSpPr>
              <a:grpSpLocks/>
            </p:cNvGrpSpPr>
            <p:nvPr/>
          </p:nvGrpSpPr>
          <p:grpSpPr bwMode="auto">
            <a:xfrm>
              <a:off x="1676400" y="1371600"/>
              <a:ext cx="5876925" cy="4800600"/>
              <a:chOff x="1524000" y="1447800"/>
              <a:chExt cx="5690447" cy="4648200"/>
            </a:xfrm>
          </p:grpSpPr>
          <p:pic>
            <p:nvPicPr>
              <p:cNvPr id="113" name="Picture 7" descr="http://www.tech2.com/media/images/img_3228_samsung_27inch.jpg"/>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1524000" y="1447800"/>
                <a:ext cx="5690447" cy="4648200"/>
              </a:xfrm>
              <a:prstGeom prst="rect">
                <a:avLst/>
              </a:prstGeom>
              <a:noFill/>
              <a:ln w="9525">
                <a:noFill/>
                <a:miter lim="800000"/>
                <a:headEnd/>
                <a:tailEnd/>
              </a:ln>
              <a:effectLst>
                <a:outerShdw blurRad="63500" sy="23000" kx="-1199993" algn="bl" rotWithShape="0">
                  <a:srgbClr val="000000">
                    <a:alpha val="20000"/>
                  </a:srgbClr>
                </a:outerShdw>
              </a:effectLst>
            </p:spPr>
          </p:pic>
          <p:sp>
            <p:nvSpPr>
              <p:cNvPr id="114" name="Rectangle 113"/>
              <p:cNvSpPr/>
              <p:nvPr/>
            </p:nvSpPr>
            <p:spPr bwMode="auto">
              <a:xfrm>
                <a:off x="4163249" y="5147607"/>
                <a:ext cx="445767" cy="89152"/>
              </a:xfrm>
              <a:prstGeom prst="rect">
                <a:avLst/>
              </a:prstGeom>
              <a:solidFill>
                <a:schemeClr val="tx1">
                  <a:lumMod val="85000"/>
                  <a:lumOff val="15000"/>
                </a:schemeClr>
              </a:solidFill>
              <a:ln w="9525" cap="flat" cmpd="sng" algn="ctr">
                <a:noFill/>
                <a:prstDash val="solid"/>
                <a:round/>
                <a:headEnd type="none" w="med" len="med"/>
                <a:tailEnd type="none" w="med" len="med"/>
              </a:ln>
              <a:effectLst/>
            </p:spPr>
            <p:txBody>
              <a:bodyPr wrap="none"/>
              <a:lstStyle/>
              <a:p>
                <a:pPr algn="r" fontAlgn="auto">
                  <a:spcBef>
                    <a:spcPts val="0"/>
                  </a:spcBef>
                  <a:spcAft>
                    <a:spcPts val="0"/>
                  </a:spcAft>
                  <a:defRPr/>
                </a:pPr>
                <a:endParaRPr lang="en-US" dirty="0">
                  <a:solidFill>
                    <a:srgbClr val="FFFFFF"/>
                  </a:solidFill>
                  <a:latin typeface="Arial"/>
                </a:endParaRPr>
              </a:p>
            </p:txBody>
          </p:sp>
          <p:sp>
            <p:nvSpPr>
              <p:cNvPr id="115" name="Rectangle 114"/>
              <p:cNvSpPr/>
              <p:nvPr/>
            </p:nvSpPr>
            <p:spPr bwMode="auto">
              <a:xfrm>
                <a:off x="2140389" y="1825927"/>
                <a:ext cx="445767" cy="89152"/>
              </a:xfrm>
              <a:prstGeom prst="rect">
                <a:avLst/>
              </a:prstGeom>
              <a:solidFill>
                <a:schemeClr val="tx1">
                  <a:lumMod val="75000"/>
                  <a:lumOff val="25000"/>
                </a:schemeClr>
              </a:solidFill>
              <a:ln w="9525" cap="flat" cmpd="sng" algn="ctr">
                <a:noFill/>
                <a:prstDash val="solid"/>
                <a:round/>
                <a:headEnd type="none" w="med" len="med"/>
                <a:tailEnd type="none" w="med" len="med"/>
              </a:ln>
              <a:effectLst/>
            </p:spPr>
            <p:txBody>
              <a:bodyPr wrap="none"/>
              <a:lstStyle/>
              <a:p>
                <a:pPr algn="r" fontAlgn="auto">
                  <a:spcBef>
                    <a:spcPts val="0"/>
                  </a:spcBef>
                  <a:spcAft>
                    <a:spcPts val="0"/>
                  </a:spcAft>
                  <a:defRPr/>
                </a:pPr>
                <a:endParaRPr lang="en-US" dirty="0">
                  <a:solidFill>
                    <a:srgbClr val="FFFFFF"/>
                  </a:solidFill>
                  <a:latin typeface="Arial"/>
                </a:endParaRPr>
              </a:p>
            </p:txBody>
          </p:sp>
        </p:grpSp>
        <p:cxnSp>
          <p:nvCxnSpPr>
            <p:cNvPr id="104" name="Straight Connector 103"/>
            <p:cNvCxnSpPr/>
            <p:nvPr/>
          </p:nvCxnSpPr>
          <p:spPr bwMode="auto">
            <a:xfrm rot="16200000" flipV="1">
              <a:off x="339725" y="3505200"/>
              <a:ext cx="3686175" cy="22225"/>
            </a:xfrm>
            <a:prstGeom prst="line">
              <a:avLst/>
            </a:prstGeom>
            <a:solidFill>
              <a:schemeClr val="accent1"/>
            </a:solidFill>
            <a:ln w="38100" cap="flat" cmpd="sng" algn="ctr">
              <a:solidFill>
                <a:schemeClr val="tx1">
                  <a:lumMod val="95000"/>
                  <a:lumOff val="5000"/>
                </a:schemeClr>
              </a:solidFill>
              <a:prstDash val="solid"/>
              <a:round/>
              <a:headEnd type="none" w="med" len="med"/>
              <a:tailEnd type="none" w="med" len="med"/>
            </a:ln>
            <a:effectLst/>
          </p:spPr>
        </p:cxnSp>
        <p:cxnSp>
          <p:nvCxnSpPr>
            <p:cNvPr id="105" name="Straight Connector 104"/>
            <p:cNvCxnSpPr/>
            <p:nvPr/>
          </p:nvCxnSpPr>
          <p:spPr bwMode="auto">
            <a:xfrm rot="10800000">
              <a:off x="2151063" y="1682750"/>
              <a:ext cx="4878387" cy="1587"/>
            </a:xfrm>
            <a:prstGeom prst="line">
              <a:avLst/>
            </a:prstGeom>
            <a:solidFill>
              <a:schemeClr val="accent1"/>
            </a:solidFill>
            <a:ln w="38100" cap="flat" cmpd="sng" algn="ctr">
              <a:solidFill>
                <a:schemeClr val="tx1">
                  <a:lumMod val="95000"/>
                  <a:lumOff val="5000"/>
                </a:schemeClr>
              </a:solidFill>
              <a:prstDash val="solid"/>
              <a:round/>
              <a:headEnd type="none" w="med" len="med"/>
              <a:tailEnd type="none" w="med" len="med"/>
            </a:ln>
            <a:effectLst/>
          </p:spPr>
        </p:cxnSp>
        <p:cxnSp>
          <p:nvCxnSpPr>
            <p:cNvPr id="106" name="Straight Connector 105"/>
            <p:cNvCxnSpPr/>
            <p:nvPr/>
          </p:nvCxnSpPr>
          <p:spPr bwMode="auto">
            <a:xfrm>
              <a:off x="2187575" y="5340350"/>
              <a:ext cx="2019300" cy="0"/>
            </a:xfrm>
            <a:prstGeom prst="line">
              <a:avLst/>
            </a:prstGeom>
            <a:solidFill>
              <a:schemeClr val="accent1"/>
            </a:solidFill>
            <a:ln w="38100" cap="flat" cmpd="sng" algn="ctr">
              <a:solidFill>
                <a:schemeClr val="tx1">
                  <a:lumMod val="95000"/>
                  <a:lumOff val="5000"/>
                </a:schemeClr>
              </a:solidFill>
              <a:prstDash val="solid"/>
              <a:round/>
              <a:headEnd type="none" w="med" len="med"/>
              <a:tailEnd type="none" w="med" len="med"/>
            </a:ln>
            <a:effectLst/>
          </p:spPr>
        </p:cxnSp>
        <p:cxnSp>
          <p:nvCxnSpPr>
            <p:cNvPr id="107" name="Straight Connector 106"/>
            <p:cNvCxnSpPr/>
            <p:nvPr/>
          </p:nvCxnSpPr>
          <p:spPr bwMode="auto">
            <a:xfrm>
              <a:off x="4994275" y="5338762"/>
              <a:ext cx="2019300" cy="0"/>
            </a:xfrm>
            <a:prstGeom prst="line">
              <a:avLst/>
            </a:prstGeom>
            <a:solidFill>
              <a:schemeClr val="accent1"/>
            </a:solidFill>
            <a:ln w="38100" cap="flat" cmpd="sng" algn="ctr">
              <a:solidFill>
                <a:schemeClr val="tx1">
                  <a:lumMod val="95000"/>
                  <a:lumOff val="5000"/>
                </a:schemeClr>
              </a:solidFill>
              <a:prstDash val="solid"/>
              <a:round/>
              <a:headEnd type="none" w="med" len="med"/>
              <a:tailEnd type="none" w="med" len="med"/>
            </a:ln>
            <a:effectLst/>
          </p:spPr>
        </p:cxnSp>
        <p:cxnSp>
          <p:nvCxnSpPr>
            <p:cNvPr id="108" name="Straight Connector 107"/>
            <p:cNvCxnSpPr/>
            <p:nvPr/>
          </p:nvCxnSpPr>
          <p:spPr bwMode="auto">
            <a:xfrm rot="5400000">
              <a:off x="5172869" y="3518693"/>
              <a:ext cx="3714750" cy="14288"/>
            </a:xfrm>
            <a:prstGeom prst="line">
              <a:avLst/>
            </a:prstGeom>
            <a:solidFill>
              <a:schemeClr val="accent1"/>
            </a:solidFill>
            <a:ln w="38100" cap="flat" cmpd="sng" algn="ctr">
              <a:solidFill>
                <a:schemeClr val="tx1">
                  <a:lumMod val="95000"/>
                  <a:lumOff val="5000"/>
                </a:schemeClr>
              </a:solidFill>
              <a:prstDash val="solid"/>
              <a:round/>
              <a:headEnd type="none" w="med" len="med"/>
              <a:tailEnd type="none" w="med" len="med"/>
            </a:ln>
            <a:effectLst/>
          </p:spPr>
        </p:cxnSp>
        <p:cxnSp>
          <p:nvCxnSpPr>
            <p:cNvPr id="109" name="Straight Connector 108"/>
            <p:cNvCxnSpPr/>
            <p:nvPr/>
          </p:nvCxnSpPr>
          <p:spPr bwMode="auto">
            <a:xfrm rot="16200000" flipV="1">
              <a:off x="4115594" y="5442743"/>
              <a:ext cx="215900" cy="1588"/>
            </a:xfrm>
            <a:prstGeom prst="line">
              <a:avLst/>
            </a:prstGeom>
            <a:solidFill>
              <a:schemeClr val="accent1"/>
            </a:solidFill>
            <a:ln w="38100" cap="flat" cmpd="sng" algn="ctr">
              <a:solidFill>
                <a:schemeClr val="tx1">
                  <a:lumMod val="95000"/>
                  <a:lumOff val="5000"/>
                </a:schemeClr>
              </a:solidFill>
              <a:prstDash val="solid"/>
              <a:round/>
              <a:headEnd type="none" w="med" len="med"/>
              <a:tailEnd type="none" w="med" len="med"/>
            </a:ln>
            <a:effectLst/>
          </p:spPr>
        </p:cxnSp>
        <p:cxnSp>
          <p:nvCxnSpPr>
            <p:cNvPr id="110" name="Straight Connector 109"/>
            <p:cNvCxnSpPr/>
            <p:nvPr/>
          </p:nvCxnSpPr>
          <p:spPr bwMode="auto">
            <a:xfrm rot="16200000" flipV="1">
              <a:off x="4902200" y="5445125"/>
              <a:ext cx="217487" cy="1588"/>
            </a:xfrm>
            <a:prstGeom prst="line">
              <a:avLst/>
            </a:prstGeom>
            <a:solidFill>
              <a:schemeClr val="accent1"/>
            </a:solidFill>
            <a:ln w="38100" cap="flat" cmpd="sng" algn="ctr">
              <a:solidFill>
                <a:schemeClr val="tx1">
                  <a:lumMod val="95000"/>
                  <a:lumOff val="5000"/>
                </a:schemeClr>
              </a:solidFill>
              <a:prstDash val="solid"/>
              <a:round/>
              <a:headEnd type="none" w="med" len="med"/>
              <a:tailEnd type="none" w="med" len="med"/>
            </a:ln>
            <a:effectLst/>
          </p:spPr>
        </p:cxnSp>
        <p:sp>
          <p:nvSpPr>
            <p:cNvPr id="111" name="Oval 110"/>
            <p:cNvSpPr/>
            <p:nvPr/>
          </p:nvSpPr>
          <p:spPr bwMode="auto">
            <a:xfrm>
              <a:off x="3567113" y="5521325"/>
              <a:ext cx="2100262" cy="627062"/>
            </a:xfrm>
            <a:prstGeom prst="ellipse">
              <a:avLst/>
            </a:prstGeom>
            <a:noFill/>
            <a:ln w="38100" cap="flat" cmpd="sng" algn="ctr">
              <a:solidFill>
                <a:schemeClr val="tx1">
                  <a:lumMod val="85000"/>
                  <a:lumOff val="15000"/>
                </a:schemeClr>
              </a:solidFill>
              <a:prstDash val="solid"/>
              <a:round/>
              <a:headEnd type="none" w="med" len="med"/>
              <a:tailEnd type="none" w="med" len="med"/>
            </a:ln>
            <a:effectLst/>
          </p:spPr>
          <p:txBody>
            <a:bodyPr wrap="none"/>
            <a:lstStyle/>
            <a:p>
              <a:pPr algn="r" fontAlgn="auto">
                <a:spcBef>
                  <a:spcPts val="0"/>
                </a:spcBef>
                <a:spcAft>
                  <a:spcPts val="0"/>
                </a:spcAft>
                <a:defRPr/>
              </a:pPr>
              <a:endParaRPr lang="en-US" dirty="0">
                <a:latin typeface="Arial"/>
              </a:endParaRPr>
            </a:p>
          </p:txBody>
        </p:sp>
        <p:sp>
          <p:nvSpPr>
            <p:cNvPr id="112" name="Rectangle 111"/>
            <p:cNvSpPr/>
            <p:nvPr/>
          </p:nvSpPr>
          <p:spPr bwMode="auto">
            <a:xfrm>
              <a:off x="4208463" y="5351462"/>
              <a:ext cx="801687" cy="334963"/>
            </a:xfrm>
            <a:prstGeom prst="rect">
              <a:avLst/>
            </a:prstGeom>
            <a:solidFill>
              <a:schemeClr val="tx1">
                <a:lumMod val="95000"/>
                <a:lumOff val="5000"/>
              </a:schemeClr>
            </a:solidFill>
            <a:ln w="9525" cap="flat" cmpd="sng" algn="ctr">
              <a:noFill/>
              <a:prstDash val="solid"/>
              <a:round/>
              <a:headEnd type="none" w="med" len="med"/>
              <a:tailEnd type="none" w="med" len="med"/>
            </a:ln>
            <a:effectLst/>
          </p:spPr>
          <p:txBody>
            <a:bodyPr wrap="none"/>
            <a:lstStyle/>
            <a:p>
              <a:pPr algn="r" fontAlgn="auto">
                <a:spcBef>
                  <a:spcPts val="0"/>
                </a:spcBef>
                <a:spcAft>
                  <a:spcPts val="0"/>
                </a:spcAft>
                <a:defRPr/>
              </a:pPr>
              <a:endParaRPr lang="en-US" dirty="0">
                <a:latin typeface="Arial"/>
              </a:endParaRPr>
            </a:p>
          </p:txBody>
        </p:sp>
      </p:grpSp>
      <p:sp>
        <p:nvSpPr>
          <p:cNvPr id="36866" name="Title 1"/>
          <p:cNvSpPr>
            <a:spLocks noGrp="1"/>
          </p:cNvSpPr>
          <p:nvPr>
            <p:ph type="title"/>
          </p:nvPr>
        </p:nvSpPr>
        <p:spPr/>
        <p:txBody>
          <a:bodyPr/>
          <a:lstStyle/>
          <a:p>
            <a:r>
              <a:rPr lang="en-US" smtClean="0">
                <a:latin typeface="Arial" charset="0"/>
                <a:ea typeface="ＭＳ Ｐゴシック"/>
                <a:cs typeface="Arial" charset="0"/>
              </a:rPr>
              <a:t>Malware loves the way we now access content</a:t>
            </a:r>
          </a:p>
        </p:txBody>
      </p:sp>
      <p:sp>
        <p:nvSpPr>
          <p:cNvPr id="36867" name="Slide Number Placeholder 3"/>
          <p:cNvSpPr>
            <a:spLocks noGrp="1"/>
          </p:cNvSpPr>
          <p:nvPr>
            <p:ph type="sldNum" sz="quarter" idx="11"/>
          </p:nvPr>
        </p:nvSpPr>
        <p:spPr bwMode="auto">
          <a:noFill/>
          <a:ln>
            <a:miter lim="800000"/>
            <a:headEnd/>
            <a:tailEnd/>
          </a:ln>
        </p:spPr>
        <p:txBody>
          <a:bodyPr/>
          <a:lstStyle/>
          <a:p>
            <a:pPr fontAlgn="base">
              <a:spcBef>
                <a:spcPct val="0"/>
              </a:spcBef>
              <a:spcAft>
                <a:spcPct val="0"/>
              </a:spcAft>
            </a:pPr>
            <a:fld id="{A014ABD5-2260-4CE1-BC6F-9E198C607290}" type="slidenum">
              <a:rPr lang="en-US">
                <a:latin typeface="Arial" charset="0"/>
              </a:rPr>
              <a:pPr fontAlgn="base">
                <a:spcBef>
                  <a:spcPct val="0"/>
                </a:spcBef>
                <a:spcAft>
                  <a:spcPct val="0"/>
                </a:spcAft>
              </a:pPr>
              <a:t>16</a:t>
            </a:fld>
            <a:endParaRPr lang="en-US">
              <a:latin typeface="Arial" charset="0"/>
            </a:endParaRPr>
          </a:p>
        </p:txBody>
      </p:sp>
      <p:grpSp>
        <p:nvGrpSpPr>
          <p:cNvPr id="36868" name="Group 30"/>
          <p:cNvGrpSpPr>
            <a:grpSpLocks/>
          </p:cNvGrpSpPr>
          <p:nvPr/>
        </p:nvGrpSpPr>
        <p:grpSpPr bwMode="auto">
          <a:xfrm>
            <a:off x="685800" y="4854575"/>
            <a:ext cx="838200" cy="609600"/>
            <a:chOff x="790575" y="5105400"/>
            <a:chExt cx="838200" cy="609600"/>
          </a:xfrm>
        </p:grpSpPr>
        <p:sp>
          <p:nvSpPr>
            <p:cNvPr id="6" name="Rounded Rectangle 5"/>
            <p:cNvSpPr/>
            <p:nvPr/>
          </p:nvSpPr>
          <p:spPr bwMode="auto">
            <a:xfrm>
              <a:off x="1171575" y="5105400"/>
              <a:ext cx="457200" cy="304800"/>
            </a:xfrm>
            <a:prstGeom prst="roundRect">
              <a:avLst>
                <a:gd name="adj" fmla="val 16214"/>
              </a:avLst>
            </a:prstGeom>
            <a:solidFill>
              <a:schemeClr val="bg1">
                <a:lumMod val="65000"/>
              </a:schemeClr>
            </a:solidFill>
            <a:ln w="9525" cap="flat" cmpd="sng" algn="ctr">
              <a:noFill/>
              <a:prstDash val="solid"/>
              <a:round/>
              <a:headEnd type="none" w="med" len="med"/>
              <a:tailEnd type="none" w="med" len="med"/>
            </a:ln>
            <a:effectLst/>
            <a:scene3d>
              <a:camera prst="orthographicFront">
                <a:rot lat="18627395" lon="3973959" rev="17225778"/>
              </a:camera>
              <a:lightRig rig="morning" dir="t"/>
            </a:scene3d>
            <a:sp3d extrusionH="508000" contourW="12700">
              <a:bevelT w="12700" h="12700"/>
              <a:contourClr>
                <a:schemeClr val="bg1">
                  <a:lumMod val="65000"/>
                </a:schemeClr>
              </a:contourClr>
            </a:sp3d>
          </p:spPr>
          <p:txBody>
            <a:bodyPr wrap="none"/>
            <a:lstStyle/>
            <a:p>
              <a:pPr algn="r" fontAlgn="auto">
                <a:spcBef>
                  <a:spcPts val="0"/>
                </a:spcBef>
                <a:spcAft>
                  <a:spcPts val="0"/>
                </a:spcAft>
                <a:defRPr/>
              </a:pPr>
              <a:endParaRPr lang="en-US">
                <a:solidFill>
                  <a:srgbClr val="FFFFFF"/>
                </a:solidFill>
                <a:cs typeface="Arial" charset="0"/>
              </a:endParaRPr>
            </a:p>
          </p:txBody>
        </p:sp>
        <p:sp>
          <p:nvSpPr>
            <p:cNvPr id="7" name="Rounded Rectangle 6"/>
            <p:cNvSpPr/>
            <p:nvPr/>
          </p:nvSpPr>
          <p:spPr bwMode="auto">
            <a:xfrm>
              <a:off x="914400" y="5181600"/>
              <a:ext cx="457200" cy="304800"/>
            </a:xfrm>
            <a:prstGeom prst="roundRect">
              <a:avLst>
                <a:gd name="adj" fmla="val 16214"/>
              </a:avLst>
            </a:prstGeom>
            <a:solidFill>
              <a:schemeClr val="bg1">
                <a:lumMod val="65000"/>
              </a:schemeClr>
            </a:solidFill>
            <a:ln w="9525" cap="flat" cmpd="sng" algn="ctr">
              <a:noFill/>
              <a:prstDash val="solid"/>
              <a:round/>
              <a:headEnd type="none" w="med" len="med"/>
              <a:tailEnd type="none" w="med" len="med"/>
            </a:ln>
            <a:effectLst/>
            <a:scene3d>
              <a:camera prst="orthographicFront">
                <a:rot lat="18627395" lon="3973959" rev="17225778"/>
              </a:camera>
              <a:lightRig rig="morning" dir="t"/>
            </a:scene3d>
            <a:sp3d extrusionH="508000" contourW="12700">
              <a:bevelT w="12700" h="12700"/>
              <a:contourClr>
                <a:schemeClr val="bg1">
                  <a:lumMod val="65000"/>
                </a:schemeClr>
              </a:contourClr>
            </a:sp3d>
          </p:spPr>
          <p:txBody>
            <a:bodyPr wrap="none"/>
            <a:lstStyle/>
            <a:p>
              <a:pPr algn="r" fontAlgn="auto">
                <a:spcBef>
                  <a:spcPts val="0"/>
                </a:spcBef>
                <a:spcAft>
                  <a:spcPts val="0"/>
                </a:spcAft>
                <a:defRPr/>
              </a:pPr>
              <a:endParaRPr lang="en-US">
                <a:solidFill>
                  <a:srgbClr val="FFFFFF"/>
                </a:solidFill>
                <a:cs typeface="Arial" charset="0"/>
              </a:endParaRPr>
            </a:p>
          </p:txBody>
        </p:sp>
        <p:sp>
          <p:nvSpPr>
            <p:cNvPr id="8" name="Oval 7"/>
            <p:cNvSpPr/>
            <p:nvPr/>
          </p:nvSpPr>
          <p:spPr bwMode="auto">
            <a:xfrm>
              <a:off x="790575" y="5486400"/>
              <a:ext cx="228600" cy="228600"/>
            </a:xfrm>
            <a:prstGeom prst="ellipse">
              <a:avLst/>
            </a:prstGeom>
            <a:solidFill>
              <a:schemeClr val="bg1">
                <a:lumMod val="85000"/>
              </a:schemeClr>
            </a:solidFill>
            <a:ln w="9525" cap="flat" cmpd="sng" algn="ctr">
              <a:solidFill>
                <a:schemeClr val="bg1">
                  <a:lumMod val="75000"/>
                </a:schemeClr>
              </a:solidFill>
              <a:prstDash val="solid"/>
              <a:round/>
              <a:headEnd type="none" w="med" len="med"/>
              <a:tailEnd type="none" w="med" len="med"/>
            </a:ln>
            <a:effectLst>
              <a:outerShdw blurRad="57785" dist="33020" dir="3180000" algn="ctr">
                <a:srgbClr val="000000">
                  <a:alpha val="30000"/>
                </a:srgbClr>
              </a:outerShdw>
            </a:effectLst>
            <a:scene3d>
              <a:camera prst="isometricOffAxis2Top">
                <a:rot lat="18020812" lon="2380180" rev="18900000"/>
              </a:camera>
              <a:lightRig rig="morning" dir="t"/>
            </a:scene3d>
            <a:sp3d extrusionH="317500" contourW="12700" prstMaterial="metal">
              <a:contourClr>
                <a:schemeClr val="bg1">
                  <a:lumMod val="65000"/>
                </a:schemeClr>
              </a:contourClr>
            </a:sp3d>
          </p:spPr>
          <p:txBody>
            <a:bodyPr wrap="none"/>
            <a:lstStyle/>
            <a:p>
              <a:pPr algn="r" fontAlgn="auto">
                <a:spcBef>
                  <a:spcPts val="0"/>
                </a:spcBef>
                <a:spcAft>
                  <a:spcPts val="0"/>
                </a:spcAft>
                <a:defRPr/>
              </a:pPr>
              <a:endParaRPr lang="en-US">
                <a:solidFill>
                  <a:srgbClr val="FFFFFF"/>
                </a:solidFill>
                <a:cs typeface="Arial" charset="0"/>
              </a:endParaRPr>
            </a:p>
          </p:txBody>
        </p:sp>
      </p:grpSp>
      <p:grpSp>
        <p:nvGrpSpPr>
          <p:cNvPr id="36869" name="Group 29"/>
          <p:cNvGrpSpPr>
            <a:grpSpLocks/>
          </p:cNvGrpSpPr>
          <p:nvPr/>
        </p:nvGrpSpPr>
        <p:grpSpPr bwMode="auto">
          <a:xfrm>
            <a:off x="533400" y="2416175"/>
            <a:ext cx="990600" cy="712788"/>
            <a:chOff x="533400" y="2590800"/>
            <a:chExt cx="990600" cy="712788"/>
          </a:xfrm>
        </p:grpSpPr>
        <p:grpSp>
          <p:nvGrpSpPr>
            <p:cNvPr id="36958" name="Group 56"/>
            <p:cNvGrpSpPr>
              <a:grpSpLocks/>
            </p:cNvGrpSpPr>
            <p:nvPr/>
          </p:nvGrpSpPr>
          <p:grpSpPr bwMode="auto">
            <a:xfrm>
              <a:off x="609600" y="2590800"/>
              <a:ext cx="914400" cy="712788"/>
              <a:chOff x="2736" y="805"/>
              <a:chExt cx="1492" cy="1163"/>
            </a:xfrm>
          </p:grpSpPr>
          <p:pic>
            <p:nvPicPr>
              <p:cNvPr id="36960" name="Picture 57" descr="MCj04316320000[1]"/>
              <p:cNvPicPr>
                <a:picLocks noChangeAspect="1" noChangeArrowheads="1"/>
              </p:cNvPicPr>
              <p:nvPr/>
            </p:nvPicPr>
            <p:blipFill>
              <a:blip r:embed="rId3"/>
              <a:srcRect/>
              <a:stretch>
                <a:fillRect/>
              </a:stretch>
            </p:blipFill>
            <p:spPr bwMode="auto">
              <a:xfrm>
                <a:off x="2736" y="805"/>
                <a:ext cx="1492" cy="1163"/>
              </a:xfrm>
              <a:prstGeom prst="rect">
                <a:avLst/>
              </a:prstGeom>
              <a:noFill/>
              <a:ln w="9525">
                <a:noFill/>
                <a:miter lim="800000"/>
                <a:headEnd/>
                <a:tailEnd/>
              </a:ln>
            </p:spPr>
          </p:pic>
          <p:sp>
            <p:nvSpPr>
              <p:cNvPr id="36961" name="AutoShape 58"/>
              <p:cNvSpPr>
                <a:spLocks noChangeArrowheads="1"/>
              </p:cNvSpPr>
              <p:nvPr/>
            </p:nvSpPr>
            <p:spPr bwMode="auto">
              <a:xfrm rot="21442989" flipH="1">
                <a:off x="2819" y="890"/>
                <a:ext cx="932" cy="551"/>
              </a:xfrm>
              <a:prstGeom prst="parallelogram">
                <a:avLst>
                  <a:gd name="adj" fmla="val 22866"/>
                </a:avLst>
              </a:prstGeom>
              <a:solidFill>
                <a:srgbClr val="FFFFFF">
                  <a:alpha val="45097"/>
                </a:srgbClr>
              </a:solidFill>
              <a:ln w="9525">
                <a:noFill/>
                <a:miter lim="800000"/>
                <a:headEnd/>
                <a:tailEnd/>
              </a:ln>
            </p:spPr>
            <p:txBody>
              <a:bodyPr wrap="none" anchor="ctr"/>
              <a:lstStyle/>
              <a:p>
                <a:pPr algn="r"/>
                <a:endParaRPr lang="en-US">
                  <a:solidFill>
                    <a:srgbClr val="FFFFFF"/>
                  </a:solidFill>
                </a:endParaRPr>
              </a:p>
            </p:txBody>
          </p:sp>
        </p:grpSp>
        <p:sp>
          <p:nvSpPr>
            <p:cNvPr id="11" name="Oval 10"/>
            <p:cNvSpPr/>
            <p:nvPr/>
          </p:nvSpPr>
          <p:spPr bwMode="auto">
            <a:xfrm>
              <a:off x="533400" y="2895600"/>
              <a:ext cx="228600" cy="228600"/>
            </a:xfrm>
            <a:prstGeom prst="ellipse">
              <a:avLst/>
            </a:prstGeom>
            <a:solidFill>
              <a:schemeClr val="bg1">
                <a:lumMod val="85000"/>
              </a:schemeClr>
            </a:solidFill>
            <a:ln w="9525" cap="flat" cmpd="sng" algn="ctr">
              <a:solidFill>
                <a:schemeClr val="bg1">
                  <a:lumMod val="75000"/>
                </a:schemeClr>
              </a:solidFill>
              <a:prstDash val="solid"/>
              <a:round/>
              <a:headEnd type="none" w="med" len="med"/>
              <a:tailEnd type="none" w="med" len="med"/>
            </a:ln>
            <a:effectLst>
              <a:outerShdw blurRad="57785" dist="33020" dir="3180000" algn="ctr">
                <a:srgbClr val="000000">
                  <a:alpha val="30000"/>
                </a:srgbClr>
              </a:outerShdw>
            </a:effectLst>
            <a:scene3d>
              <a:camera prst="isometricOffAxis2Top">
                <a:rot lat="18020812" lon="2380180" rev="18900000"/>
              </a:camera>
              <a:lightRig rig="morning" dir="t"/>
            </a:scene3d>
            <a:sp3d extrusionH="228600" contourW="12700" prstMaterial="metal">
              <a:contourClr>
                <a:schemeClr val="bg1">
                  <a:lumMod val="65000"/>
                </a:schemeClr>
              </a:contourClr>
            </a:sp3d>
          </p:spPr>
          <p:txBody>
            <a:bodyPr wrap="none"/>
            <a:lstStyle/>
            <a:p>
              <a:pPr algn="r" fontAlgn="auto">
                <a:spcBef>
                  <a:spcPts val="0"/>
                </a:spcBef>
                <a:spcAft>
                  <a:spcPts val="0"/>
                </a:spcAft>
                <a:defRPr/>
              </a:pPr>
              <a:endParaRPr lang="en-US">
                <a:solidFill>
                  <a:srgbClr val="FFFFFF"/>
                </a:solidFill>
                <a:cs typeface="Arial" charset="0"/>
              </a:endParaRPr>
            </a:p>
          </p:txBody>
        </p:sp>
      </p:grpSp>
      <p:pic>
        <p:nvPicPr>
          <p:cNvPr id="36870" name="Picture 131" descr="cloud"/>
          <p:cNvPicPr>
            <a:picLocks noChangeAspect="1" noChangeArrowheads="1"/>
          </p:cNvPicPr>
          <p:nvPr/>
        </p:nvPicPr>
        <p:blipFill>
          <a:blip r:embed="rId4"/>
          <a:srcRect l="-5409"/>
          <a:stretch>
            <a:fillRect/>
          </a:stretch>
        </p:blipFill>
        <p:spPr bwMode="auto">
          <a:xfrm>
            <a:off x="7305675" y="1892300"/>
            <a:ext cx="1838325" cy="3152775"/>
          </a:xfrm>
          <a:prstGeom prst="rect">
            <a:avLst/>
          </a:prstGeom>
          <a:noFill/>
          <a:ln w="9525">
            <a:noFill/>
            <a:miter lim="800000"/>
            <a:headEnd/>
            <a:tailEnd/>
          </a:ln>
        </p:spPr>
      </p:pic>
      <p:sp>
        <p:nvSpPr>
          <p:cNvPr id="36871" name="TextBox 33"/>
          <p:cNvSpPr txBox="1">
            <a:spLocks noChangeArrowheads="1"/>
          </p:cNvSpPr>
          <p:nvPr/>
        </p:nvSpPr>
        <p:spPr bwMode="auto">
          <a:xfrm>
            <a:off x="381000" y="3254375"/>
            <a:ext cx="1600200" cy="400050"/>
          </a:xfrm>
          <a:prstGeom prst="rect">
            <a:avLst/>
          </a:prstGeom>
          <a:noFill/>
          <a:ln w="9525">
            <a:noFill/>
            <a:miter lim="800000"/>
            <a:headEnd/>
            <a:tailEnd/>
          </a:ln>
        </p:spPr>
        <p:txBody>
          <a:bodyPr>
            <a:spAutoFit/>
          </a:bodyPr>
          <a:lstStyle/>
          <a:p>
            <a:pPr algn="ctr"/>
            <a:r>
              <a:rPr lang="en-US" sz="1000" b="1"/>
              <a:t>Local applications </a:t>
            </a:r>
            <a:br>
              <a:rPr lang="en-US" sz="1000" b="1"/>
            </a:br>
            <a:r>
              <a:rPr lang="en-US" sz="1000" b="1"/>
              <a:t>and data</a:t>
            </a:r>
          </a:p>
        </p:txBody>
      </p:sp>
      <p:sp>
        <p:nvSpPr>
          <p:cNvPr id="36872" name="TextBox 34"/>
          <p:cNvSpPr txBox="1">
            <a:spLocks noChangeArrowheads="1"/>
          </p:cNvSpPr>
          <p:nvPr/>
        </p:nvSpPr>
        <p:spPr bwMode="auto">
          <a:xfrm>
            <a:off x="1524000" y="5407025"/>
            <a:ext cx="1600200" cy="400050"/>
          </a:xfrm>
          <a:prstGeom prst="rect">
            <a:avLst/>
          </a:prstGeom>
          <a:noFill/>
          <a:ln w="9525">
            <a:noFill/>
            <a:miter lim="800000"/>
            <a:headEnd/>
            <a:tailEnd/>
          </a:ln>
        </p:spPr>
        <p:txBody>
          <a:bodyPr>
            <a:spAutoFit/>
          </a:bodyPr>
          <a:lstStyle/>
          <a:p>
            <a:pPr algn="ctr"/>
            <a:r>
              <a:rPr lang="en-US" sz="1000" b="1"/>
              <a:t>Network applications </a:t>
            </a:r>
            <a:br>
              <a:rPr lang="en-US" sz="1000" b="1"/>
            </a:br>
            <a:r>
              <a:rPr lang="en-US" sz="1000" b="1"/>
              <a:t>and data</a:t>
            </a:r>
          </a:p>
        </p:txBody>
      </p:sp>
      <p:pic>
        <p:nvPicPr>
          <p:cNvPr id="17" name="Picture 1"/>
          <p:cNvPicPr>
            <a:picLocks noChangeAspect="1" noChangeArrowheads="1"/>
          </p:cNvPicPr>
          <p:nvPr/>
        </p:nvPicPr>
        <p:blipFill>
          <a:blip r:embed="rId5"/>
          <a:srcRect l="18386"/>
          <a:stretch>
            <a:fillRect/>
          </a:stretch>
        </p:blipFill>
        <p:spPr bwMode="auto">
          <a:xfrm>
            <a:off x="2371725" y="1728204"/>
            <a:ext cx="3619350" cy="3164426"/>
          </a:xfrm>
          <a:prstGeom prst="rect">
            <a:avLst/>
          </a:prstGeom>
          <a:noFill/>
          <a:ln w="9525">
            <a:noFill/>
            <a:miter lim="800000"/>
            <a:headEnd/>
            <a:tailEnd/>
          </a:ln>
          <a:effectLst>
            <a:softEdge rad="12700"/>
          </a:effectLst>
        </p:spPr>
      </p:pic>
      <p:pic>
        <p:nvPicPr>
          <p:cNvPr id="18" name="Picture 1"/>
          <p:cNvPicPr>
            <a:picLocks noChangeAspect="1" noChangeArrowheads="1"/>
          </p:cNvPicPr>
          <p:nvPr/>
        </p:nvPicPr>
        <p:blipFill>
          <a:blip r:embed="rId5"/>
          <a:srcRect l="27355"/>
          <a:stretch>
            <a:fillRect/>
          </a:stretch>
        </p:blipFill>
        <p:spPr bwMode="auto">
          <a:xfrm>
            <a:off x="3628023" y="1728204"/>
            <a:ext cx="3221602" cy="3164426"/>
          </a:xfrm>
          <a:prstGeom prst="rect">
            <a:avLst/>
          </a:prstGeom>
          <a:noFill/>
          <a:ln w="9525">
            <a:noFill/>
            <a:miter lim="800000"/>
            <a:headEnd/>
            <a:tailEnd/>
          </a:ln>
          <a:effectLst>
            <a:softEdge rad="12700"/>
          </a:effectLst>
        </p:spPr>
      </p:pic>
      <p:grpSp>
        <p:nvGrpSpPr>
          <p:cNvPr id="19" name="Group 26"/>
          <p:cNvGrpSpPr>
            <a:grpSpLocks/>
          </p:cNvGrpSpPr>
          <p:nvPr/>
        </p:nvGrpSpPr>
        <p:grpSpPr bwMode="auto">
          <a:xfrm>
            <a:off x="2773363" y="1806575"/>
            <a:ext cx="3978275" cy="2847975"/>
            <a:chOff x="1443038" y="1327150"/>
            <a:chExt cx="6594475" cy="4711700"/>
          </a:xfrm>
        </p:grpSpPr>
        <p:pic>
          <p:nvPicPr>
            <p:cNvPr id="20" name="Picture 8"/>
            <p:cNvPicPr>
              <a:picLocks noChangeAspect="1" noChangeArrowheads="1"/>
            </p:cNvPicPr>
            <p:nvPr/>
          </p:nvPicPr>
          <p:blipFill>
            <a:blip r:embed="rId6"/>
            <a:srcRect/>
            <a:stretch>
              <a:fillRect/>
            </a:stretch>
          </p:blipFill>
          <p:spPr bwMode="auto">
            <a:xfrm>
              <a:off x="1443038" y="1327150"/>
              <a:ext cx="6594475" cy="4711700"/>
            </a:xfrm>
            <a:prstGeom prst="rect">
              <a:avLst/>
            </a:prstGeom>
            <a:noFill/>
            <a:ln w="9525" algn="ctr">
              <a:solidFill>
                <a:srgbClr val="5F5F5F"/>
              </a:solidFill>
              <a:miter lim="800000"/>
              <a:headEnd/>
              <a:tailEnd/>
            </a:ln>
            <a:effectLst>
              <a:outerShdw dist="35921" dir="2700000" algn="ctr" rotWithShape="0">
                <a:schemeClr val="tx1"/>
              </a:outerShdw>
            </a:effectLst>
          </p:spPr>
        </p:pic>
        <p:sp>
          <p:nvSpPr>
            <p:cNvPr id="21" name="Rectangle 18"/>
            <p:cNvSpPr>
              <a:spLocks noChangeArrowheads="1"/>
            </p:cNvSpPr>
            <p:nvPr/>
          </p:nvSpPr>
          <p:spPr bwMode="auto">
            <a:xfrm>
              <a:off x="1466720" y="1818281"/>
              <a:ext cx="6457638" cy="4202185"/>
            </a:xfrm>
            <a:prstGeom prst="rect">
              <a:avLst/>
            </a:prstGeom>
            <a:gradFill flip="none" rotWithShape="1">
              <a:gsLst>
                <a:gs pos="5800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9525" algn="ctr">
              <a:noFill/>
              <a:miter lim="800000"/>
              <a:headEnd/>
              <a:tailEnd/>
            </a:ln>
            <a:effectLst/>
          </p:spPr>
          <p:txBody>
            <a:bodyPr wrap="none" anchor="ctr"/>
            <a:lstStyle/>
            <a:p>
              <a:pPr algn="r" fontAlgn="auto">
                <a:spcBef>
                  <a:spcPts val="0"/>
                </a:spcBef>
                <a:spcAft>
                  <a:spcPts val="0"/>
                </a:spcAft>
                <a:defRPr/>
              </a:pPr>
              <a:endParaRPr lang="en-US" dirty="0">
                <a:solidFill>
                  <a:srgbClr val="000000"/>
                </a:solidFill>
                <a:latin typeface="Arial"/>
              </a:endParaRPr>
            </a:p>
          </p:txBody>
        </p:sp>
      </p:grpSp>
      <p:grpSp>
        <p:nvGrpSpPr>
          <p:cNvPr id="22" name="Group 81"/>
          <p:cNvGrpSpPr>
            <a:grpSpLocks/>
          </p:cNvGrpSpPr>
          <p:nvPr/>
        </p:nvGrpSpPr>
        <p:grpSpPr bwMode="auto">
          <a:xfrm>
            <a:off x="2825750" y="2130425"/>
            <a:ext cx="1362075" cy="1265238"/>
            <a:chOff x="2825237" y="2285447"/>
            <a:chExt cx="1362071" cy="1265473"/>
          </a:xfrm>
        </p:grpSpPr>
        <p:sp>
          <p:nvSpPr>
            <p:cNvPr id="23" name="Rectangle 22"/>
            <p:cNvSpPr/>
            <p:nvPr/>
          </p:nvSpPr>
          <p:spPr bwMode="auto">
            <a:xfrm>
              <a:off x="2825237" y="2285447"/>
              <a:ext cx="1292221" cy="1265473"/>
            </a:xfrm>
            <a:prstGeom prst="rect">
              <a:avLst/>
            </a:prstGeom>
            <a:solidFill>
              <a:schemeClr val="bg1"/>
            </a:solidFill>
            <a:ln w="3175" cap="flat" cmpd="sng" algn="ctr">
              <a:solidFill>
                <a:schemeClr val="accent1">
                  <a:lumMod val="75000"/>
                </a:schemeClr>
              </a:solidFill>
              <a:prstDash val="solid"/>
              <a:round/>
              <a:headEnd type="none" w="med" len="med"/>
              <a:tailEnd type="none" w="med" len="med"/>
            </a:ln>
            <a:effectLst/>
          </p:spPr>
          <p:txBody>
            <a:bodyPr wrap="none"/>
            <a:lstStyle/>
            <a:p>
              <a:pPr algn="r" fontAlgn="auto">
                <a:spcBef>
                  <a:spcPts val="0"/>
                </a:spcBef>
                <a:spcAft>
                  <a:spcPts val="0"/>
                </a:spcAft>
                <a:defRPr/>
              </a:pPr>
              <a:endParaRPr lang="en-US" dirty="0">
                <a:solidFill>
                  <a:srgbClr val="FFFFFF"/>
                </a:solidFill>
                <a:latin typeface="Arial"/>
              </a:endParaRPr>
            </a:p>
          </p:txBody>
        </p:sp>
        <p:pic>
          <p:nvPicPr>
            <p:cNvPr id="36951" name="Picture 9"/>
            <p:cNvPicPr>
              <a:picLocks noChangeAspect="1" noChangeArrowheads="1"/>
            </p:cNvPicPr>
            <p:nvPr/>
          </p:nvPicPr>
          <p:blipFill>
            <a:blip r:embed="rId7"/>
            <a:srcRect/>
            <a:stretch>
              <a:fillRect/>
            </a:stretch>
          </p:blipFill>
          <p:spPr bwMode="auto">
            <a:xfrm>
              <a:off x="2862279" y="2461260"/>
              <a:ext cx="1225676" cy="1049655"/>
            </a:xfrm>
            <a:prstGeom prst="rect">
              <a:avLst/>
            </a:prstGeom>
            <a:noFill/>
            <a:ln w="9525">
              <a:noFill/>
              <a:miter lim="800000"/>
              <a:headEnd/>
              <a:tailEnd/>
            </a:ln>
          </p:spPr>
        </p:pic>
        <p:grpSp>
          <p:nvGrpSpPr>
            <p:cNvPr id="36952" name="Group 41"/>
            <p:cNvGrpSpPr>
              <a:grpSpLocks/>
            </p:cNvGrpSpPr>
            <p:nvPr/>
          </p:nvGrpSpPr>
          <p:grpSpPr bwMode="auto">
            <a:xfrm>
              <a:off x="2837937" y="2285445"/>
              <a:ext cx="1349371" cy="200062"/>
              <a:chOff x="5079345" y="2481633"/>
              <a:chExt cx="1663072" cy="221123"/>
            </a:xfrm>
          </p:grpSpPr>
          <p:sp>
            <p:nvSpPr>
              <p:cNvPr id="26" name="Rectangle 25"/>
              <p:cNvSpPr/>
              <p:nvPr/>
            </p:nvSpPr>
            <p:spPr bwMode="auto">
              <a:xfrm>
                <a:off x="5106737" y="2514980"/>
                <a:ext cx="1522200" cy="152680"/>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wrap="none"/>
              <a:lstStyle/>
              <a:p>
                <a:pPr algn="r" fontAlgn="auto">
                  <a:spcBef>
                    <a:spcPts val="0"/>
                  </a:spcBef>
                  <a:spcAft>
                    <a:spcPts val="0"/>
                  </a:spcAft>
                  <a:defRPr/>
                </a:pPr>
                <a:endParaRPr lang="en-US" sz="2000" dirty="0">
                  <a:solidFill>
                    <a:srgbClr val="FFFFFF"/>
                  </a:solidFill>
                  <a:latin typeface="Arial"/>
                </a:endParaRPr>
              </a:p>
            </p:txBody>
          </p:sp>
          <p:sp>
            <p:nvSpPr>
              <p:cNvPr id="36954" name="TextBox 66"/>
              <p:cNvSpPr txBox="1">
                <a:spLocks noChangeArrowheads="1"/>
              </p:cNvSpPr>
              <p:nvPr/>
            </p:nvSpPr>
            <p:spPr bwMode="auto">
              <a:xfrm rot="10800000">
                <a:off x="6057623" y="2481633"/>
                <a:ext cx="684794" cy="221123"/>
              </a:xfrm>
              <a:prstGeom prst="rect">
                <a:avLst/>
              </a:prstGeom>
              <a:noFill/>
              <a:ln w="9525">
                <a:noFill/>
                <a:miter lim="800000"/>
                <a:headEnd/>
                <a:tailEnd/>
              </a:ln>
            </p:spPr>
            <p:txBody>
              <a:bodyPr>
                <a:spAutoFit/>
              </a:bodyPr>
              <a:lstStyle/>
              <a:p>
                <a:pPr algn="ctr"/>
                <a:r>
                  <a:rPr lang="en-US" sz="700">
                    <a:solidFill>
                      <a:srgbClr val="FFFFFF"/>
                    </a:solidFill>
                    <a:sym typeface="Wingdings" pitchFamily="2" charset="2"/>
                  </a:rPr>
                  <a:t>   </a:t>
                </a:r>
                <a:endParaRPr lang="en-US" sz="700">
                  <a:solidFill>
                    <a:srgbClr val="FFFFFF"/>
                  </a:solidFill>
                </a:endParaRPr>
              </a:p>
            </p:txBody>
          </p:sp>
          <p:sp>
            <p:nvSpPr>
              <p:cNvPr id="36955" name="TextBox 67"/>
              <p:cNvSpPr txBox="1">
                <a:spLocks noChangeArrowheads="1"/>
              </p:cNvSpPr>
              <p:nvPr/>
            </p:nvSpPr>
            <p:spPr bwMode="auto">
              <a:xfrm>
                <a:off x="5079345" y="2483388"/>
                <a:ext cx="1150455" cy="205328"/>
              </a:xfrm>
              <a:prstGeom prst="rect">
                <a:avLst/>
              </a:prstGeom>
              <a:noFill/>
              <a:ln w="9525">
                <a:noFill/>
                <a:miter lim="800000"/>
                <a:headEnd/>
                <a:tailEnd/>
              </a:ln>
            </p:spPr>
            <p:txBody>
              <a:bodyPr>
                <a:spAutoFit/>
              </a:bodyPr>
              <a:lstStyle/>
              <a:p>
                <a:pPr algn="r"/>
                <a:r>
                  <a:rPr lang="en-US" sz="600" u="sng">
                    <a:solidFill>
                      <a:srgbClr val="FFFFFF"/>
                    </a:solidFill>
                  </a:rPr>
                  <a:t>Corporate Webmail</a:t>
                </a:r>
              </a:p>
            </p:txBody>
          </p:sp>
        </p:grpSp>
      </p:grpSp>
      <p:grpSp>
        <p:nvGrpSpPr>
          <p:cNvPr id="29" name="Group 78"/>
          <p:cNvGrpSpPr>
            <a:grpSpLocks/>
          </p:cNvGrpSpPr>
          <p:nvPr/>
        </p:nvGrpSpPr>
        <p:grpSpPr bwMode="auto">
          <a:xfrm>
            <a:off x="2827338" y="3432175"/>
            <a:ext cx="1362075" cy="1182688"/>
            <a:chOff x="2823526" y="3999519"/>
            <a:chExt cx="1362072" cy="1182081"/>
          </a:xfrm>
        </p:grpSpPr>
        <p:sp>
          <p:nvSpPr>
            <p:cNvPr id="30" name="Rectangle 29"/>
            <p:cNvSpPr/>
            <p:nvPr/>
          </p:nvSpPr>
          <p:spPr bwMode="auto">
            <a:xfrm>
              <a:off x="2823526" y="3999519"/>
              <a:ext cx="1292222" cy="1182081"/>
            </a:xfrm>
            <a:prstGeom prst="rect">
              <a:avLst/>
            </a:prstGeom>
            <a:solidFill>
              <a:schemeClr val="bg1"/>
            </a:solidFill>
            <a:ln w="3175" cap="flat" cmpd="sng" algn="ctr">
              <a:solidFill>
                <a:schemeClr val="accent1">
                  <a:lumMod val="75000"/>
                </a:schemeClr>
              </a:solidFill>
              <a:prstDash val="solid"/>
              <a:round/>
              <a:headEnd type="none" w="med" len="med"/>
              <a:tailEnd type="none" w="med" len="med"/>
            </a:ln>
            <a:effectLst/>
          </p:spPr>
          <p:txBody>
            <a:bodyPr wrap="none"/>
            <a:lstStyle/>
            <a:p>
              <a:pPr algn="r" fontAlgn="auto">
                <a:spcBef>
                  <a:spcPts val="0"/>
                </a:spcBef>
                <a:spcAft>
                  <a:spcPts val="0"/>
                </a:spcAft>
                <a:defRPr/>
              </a:pPr>
              <a:endParaRPr lang="en-US" dirty="0">
                <a:solidFill>
                  <a:srgbClr val="FFFFFF"/>
                </a:solidFill>
                <a:latin typeface="Arial"/>
              </a:endParaRPr>
            </a:p>
          </p:txBody>
        </p:sp>
        <p:grpSp>
          <p:nvGrpSpPr>
            <p:cNvPr id="36945" name="Group 59"/>
            <p:cNvGrpSpPr>
              <a:grpSpLocks/>
            </p:cNvGrpSpPr>
            <p:nvPr/>
          </p:nvGrpSpPr>
          <p:grpSpPr bwMode="auto">
            <a:xfrm>
              <a:off x="2836224" y="3999520"/>
              <a:ext cx="1349373" cy="199922"/>
              <a:chOff x="5079342" y="2481633"/>
              <a:chExt cx="1663073" cy="220968"/>
            </a:xfrm>
          </p:grpSpPr>
          <p:sp>
            <p:nvSpPr>
              <p:cNvPr id="33" name="Rectangle 32"/>
              <p:cNvSpPr/>
              <p:nvPr/>
            </p:nvSpPr>
            <p:spPr bwMode="auto">
              <a:xfrm>
                <a:off x="5106736" y="2514953"/>
                <a:ext cx="1522200" cy="152573"/>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wrap="none"/>
              <a:lstStyle/>
              <a:p>
                <a:pPr algn="r" fontAlgn="auto">
                  <a:spcBef>
                    <a:spcPts val="0"/>
                  </a:spcBef>
                  <a:spcAft>
                    <a:spcPts val="0"/>
                  </a:spcAft>
                  <a:defRPr/>
                </a:pPr>
                <a:endParaRPr lang="en-US" sz="2000" dirty="0">
                  <a:solidFill>
                    <a:srgbClr val="FFFFFF"/>
                  </a:solidFill>
                  <a:latin typeface="Arial"/>
                </a:endParaRPr>
              </a:p>
            </p:txBody>
          </p:sp>
          <p:sp>
            <p:nvSpPr>
              <p:cNvPr id="36948" name="TextBox 75"/>
              <p:cNvSpPr txBox="1">
                <a:spLocks noChangeArrowheads="1"/>
              </p:cNvSpPr>
              <p:nvPr/>
            </p:nvSpPr>
            <p:spPr bwMode="auto">
              <a:xfrm rot="10800000">
                <a:off x="6057620" y="2481633"/>
                <a:ext cx="684795" cy="220968"/>
              </a:xfrm>
              <a:prstGeom prst="rect">
                <a:avLst/>
              </a:prstGeom>
              <a:noFill/>
              <a:ln w="9525">
                <a:noFill/>
                <a:miter lim="800000"/>
                <a:headEnd/>
                <a:tailEnd/>
              </a:ln>
            </p:spPr>
            <p:txBody>
              <a:bodyPr>
                <a:spAutoFit/>
              </a:bodyPr>
              <a:lstStyle/>
              <a:p>
                <a:pPr algn="ctr"/>
                <a:r>
                  <a:rPr lang="en-US" sz="700">
                    <a:solidFill>
                      <a:srgbClr val="FFFFFF"/>
                    </a:solidFill>
                    <a:sym typeface="Wingdings" pitchFamily="2" charset="2"/>
                  </a:rPr>
                  <a:t>   </a:t>
                </a:r>
                <a:endParaRPr lang="en-US" sz="700">
                  <a:solidFill>
                    <a:srgbClr val="FFFFFF"/>
                  </a:solidFill>
                </a:endParaRPr>
              </a:p>
            </p:txBody>
          </p:sp>
          <p:sp>
            <p:nvSpPr>
              <p:cNvPr id="36949" name="TextBox 76"/>
              <p:cNvSpPr txBox="1">
                <a:spLocks noChangeArrowheads="1"/>
              </p:cNvSpPr>
              <p:nvPr/>
            </p:nvSpPr>
            <p:spPr bwMode="auto">
              <a:xfrm>
                <a:off x="5079342" y="2483387"/>
                <a:ext cx="1150455" cy="205184"/>
              </a:xfrm>
              <a:prstGeom prst="rect">
                <a:avLst/>
              </a:prstGeom>
              <a:noFill/>
              <a:ln w="9525">
                <a:noFill/>
                <a:miter lim="800000"/>
                <a:headEnd/>
                <a:tailEnd/>
              </a:ln>
            </p:spPr>
            <p:txBody>
              <a:bodyPr>
                <a:spAutoFit/>
              </a:bodyPr>
              <a:lstStyle/>
              <a:p>
                <a:pPr algn="r"/>
                <a:r>
                  <a:rPr lang="en-US" sz="600" u="sng">
                    <a:solidFill>
                      <a:srgbClr val="FFFFFF"/>
                    </a:solidFill>
                  </a:rPr>
                  <a:t>Instant Messaging</a:t>
                </a:r>
              </a:p>
            </p:txBody>
          </p:sp>
        </p:grpSp>
        <p:pic>
          <p:nvPicPr>
            <p:cNvPr id="36946" name="Picture 3"/>
            <p:cNvPicPr>
              <a:picLocks noChangeAspect="1" noChangeArrowheads="1"/>
            </p:cNvPicPr>
            <p:nvPr/>
          </p:nvPicPr>
          <p:blipFill>
            <a:blip r:embed="rId8"/>
            <a:srcRect/>
            <a:stretch>
              <a:fillRect/>
            </a:stretch>
          </p:blipFill>
          <p:spPr bwMode="auto">
            <a:xfrm>
              <a:off x="2846389" y="4200524"/>
              <a:ext cx="1241291" cy="942975"/>
            </a:xfrm>
            <a:prstGeom prst="rect">
              <a:avLst/>
            </a:prstGeom>
            <a:noFill/>
            <a:ln w="9525">
              <a:noFill/>
              <a:miter lim="800000"/>
              <a:headEnd/>
              <a:tailEnd/>
            </a:ln>
          </p:spPr>
        </p:pic>
      </p:grpSp>
      <p:grpSp>
        <p:nvGrpSpPr>
          <p:cNvPr id="36" name="Group 132"/>
          <p:cNvGrpSpPr>
            <a:grpSpLocks/>
          </p:cNvGrpSpPr>
          <p:nvPr/>
        </p:nvGrpSpPr>
        <p:grpSpPr bwMode="auto">
          <a:xfrm>
            <a:off x="5414963" y="2122488"/>
            <a:ext cx="1339850" cy="1160462"/>
            <a:chOff x="5434703" y="2309968"/>
            <a:chExt cx="1339244" cy="1160884"/>
          </a:xfrm>
        </p:grpSpPr>
        <p:grpSp>
          <p:nvGrpSpPr>
            <p:cNvPr id="36934" name="Group 49"/>
            <p:cNvGrpSpPr>
              <a:grpSpLocks/>
            </p:cNvGrpSpPr>
            <p:nvPr/>
          </p:nvGrpSpPr>
          <p:grpSpPr bwMode="auto">
            <a:xfrm>
              <a:off x="5434703" y="2309968"/>
              <a:ext cx="1339244" cy="1160884"/>
              <a:chOff x="5078365" y="2344151"/>
              <a:chExt cx="1509576" cy="888369"/>
            </a:xfrm>
          </p:grpSpPr>
          <p:sp>
            <p:nvSpPr>
              <p:cNvPr id="42" name="Rectangle 41"/>
              <p:cNvSpPr/>
              <p:nvPr/>
            </p:nvSpPr>
            <p:spPr bwMode="auto">
              <a:xfrm>
                <a:off x="5087307" y="2361165"/>
                <a:ext cx="1371855" cy="871355"/>
              </a:xfrm>
              <a:prstGeom prst="rect">
                <a:avLst/>
              </a:prstGeom>
              <a:solidFill>
                <a:schemeClr val="bg1"/>
              </a:solidFill>
              <a:ln w="3175" cap="flat" cmpd="sng" algn="ctr">
                <a:solidFill>
                  <a:schemeClr val="accent1">
                    <a:lumMod val="75000"/>
                  </a:schemeClr>
                </a:solidFill>
                <a:prstDash val="solid"/>
                <a:round/>
                <a:headEnd type="none" w="med" len="med"/>
                <a:tailEnd type="none" w="med" len="med"/>
              </a:ln>
              <a:effectLst/>
            </p:spPr>
            <p:txBody>
              <a:bodyPr wrap="none"/>
              <a:lstStyle/>
              <a:p>
                <a:pPr algn="r" fontAlgn="auto">
                  <a:spcBef>
                    <a:spcPts val="0"/>
                  </a:spcBef>
                  <a:spcAft>
                    <a:spcPts val="0"/>
                  </a:spcAft>
                  <a:defRPr/>
                </a:pPr>
                <a:endParaRPr lang="en-US" dirty="0">
                  <a:solidFill>
                    <a:srgbClr val="FFFFFF"/>
                  </a:solidFill>
                  <a:latin typeface="Arial"/>
                </a:endParaRPr>
              </a:p>
            </p:txBody>
          </p:sp>
          <p:grpSp>
            <p:nvGrpSpPr>
              <p:cNvPr id="36940" name="Group 41"/>
              <p:cNvGrpSpPr>
                <a:grpSpLocks/>
              </p:cNvGrpSpPr>
              <p:nvPr/>
            </p:nvGrpSpPr>
            <p:grpSpPr bwMode="auto">
              <a:xfrm>
                <a:off x="5078365" y="2344151"/>
                <a:ext cx="1509576" cy="166184"/>
                <a:chOff x="5052522" y="2461659"/>
                <a:chExt cx="1753738" cy="183676"/>
              </a:xfrm>
            </p:grpSpPr>
            <p:sp>
              <p:nvSpPr>
                <p:cNvPr id="44" name="Rectangle 43"/>
                <p:cNvSpPr/>
                <p:nvPr/>
              </p:nvSpPr>
              <p:spPr bwMode="auto">
                <a:xfrm>
                  <a:off x="5104469" y="2515387"/>
                  <a:ext cx="1525170" cy="119544"/>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wrap="none"/>
                <a:lstStyle/>
                <a:p>
                  <a:pPr algn="r" fontAlgn="auto">
                    <a:spcBef>
                      <a:spcPts val="0"/>
                    </a:spcBef>
                    <a:spcAft>
                      <a:spcPts val="0"/>
                    </a:spcAft>
                    <a:defRPr/>
                  </a:pPr>
                  <a:endParaRPr lang="en-US" sz="2000" dirty="0">
                    <a:solidFill>
                      <a:srgbClr val="FFFFFF"/>
                    </a:solidFill>
                    <a:latin typeface="Arial"/>
                  </a:endParaRPr>
                </a:p>
              </p:txBody>
            </p:sp>
            <p:sp>
              <p:nvSpPr>
                <p:cNvPr id="36942" name="TextBox 43"/>
                <p:cNvSpPr txBox="1">
                  <a:spLocks noChangeArrowheads="1"/>
                </p:cNvSpPr>
                <p:nvPr/>
              </p:nvSpPr>
              <p:spPr bwMode="auto">
                <a:xfrm rot="10800000">
                  <a:off x="5946014" y="2461659"/>
                  <a:ext cx="860246" cy="169152"/>
                </a:xfrm>
                <a:prstGeom prst="rect">
                  <a:avLst/>
                </a:prstGeom>
                <a:noFill/>
                <a:ln w="9525">
                  <a:noFill/>
                  <a:miter lim="800000"/>
                  <a:headEnd/>
                  <a:tailEnd/>
                </a:ln>
              </p:spPr>
              <p:txBody>
                <a:bodyPr>
                  <a:spAutoFit/>
                </a:bodyPr>
                <a:lstStyle/>
                <a:p>
                  <a:pPr algn="ctr"/>
                  <a:r>
                    <a:rPr lang="en-US" sz="700">
                      <a:solidFill>
                        <a:srgbClr val="FFFFFF"/>
                      </a:solidFill>
                      <a:sym typeface="Wingdings" pitchFamily="2" charset="2"/>
                    </a:rPr>
                    <a:t>   </a:t>
                  </a:r>
                  <a:endParaRPr lang="en-US" sz="700">
                    <a:solidFill>
                      <a:srgbClr val="FFFFFF"/>
                    </a:solidFill>
                  </a:endParaRPr>
                </a:p>
              </p:txBody>
            </p:sp>
            <p:sp>
              <p:nvSpPr>
                <p:cNvPr id="36943" name="TextBox 44"/>
                <p:cNvSpPr txBox="1">
                  <a:spLocks noChangeArrowheads="1"/>
                </p:cNvSpPr>
                <p:nvPr/>
              </p:nvSpPr>
              <p:spPr bwMode="auto">
                <a:xfrm>
                  <a:off x="5052522" y="2489194"/>
                  <a:ext cx="1151150" cy="156141"/>
                </a:xfrm>
                <a:prstGeom prst="rect">
                  <a:avLst/>
                </a:prstGeom>
                <a:noFill/>
                <a:ln w="9525">
                  <a:noFill/>
                  <a:miter lim="800000"/>
                  <a:headEnd/>
                  <a:tailEnd/>
                </a:ln>
              </p:spPr>
              <p:txBody>
                <a:bodyPr>
                  <a:spAutoFit/>
                </a:bodyPr>
                <a:lstStyle/>
                <a:p>
                  <a:pPr algn="r"/>
                  <a:r>
                    <a:rPr lang="en-US" sz="600" u="sng">
                      <a:solidFill>
                        <a:srgbClr val="FFFFFF"/>
                      </a:solidFill>
                    </a:rPr>
                    <a:t>Hosted Applications</a:t>
                  </a:r>
                </a:p>
              </p:txBody>
            </p:sp>
          </p:grpSp>
        </p:grpSp>
        <p:pic>
          <p:nvPicPr>
            <p:cNvPr id="36935" name="Picture 12" descr="salesforce.com, CRM Software as a Service ">
              <a:hlinkClick r:id="rId9"/>
            </p:cNvPr>
            <p:cNvPicPr>
              <a:picLocks noChangeAspect="1" noChangeArrowheads="1"/>
            </p:cNvPicPr>
            <p:nvPr/>
          </p:nvPicPr>
          <p:blipFill>
            <a:blip r:embed="rId10"/>
            <a:srcRect/>
            <a:stretch>
              <a:fillRect/>
            </a:stretch>
          </p:blipFill>
          <p:spPr bwMode="auto">
            <a:xfrm>
              <a:off x="5505805" y="2560320"/>
              <a:ext cx="886981" cy="219830"/>
            </a:xfrm>
            <a:prstGeom prst="rect">
              <a:avLst/>
            </a:prstGeom>
            <a:noFill/>
            <a:ln w="9525">
              <a:solidFill>
                <a:srgbClr val="FF0000"/>
              </a:solidFill>
              <a:miter lim="800000"/>
              <a:headEnd/>
              <a:tailEnd/>
            </a:ln>
          </p:spPr>
        </p:pic>
        <p:pic>
          <p:nvPicPr>
            <p:cNvPr id="36936" name="Picture 14" descr="Business Solutions from ADP Automatic Data Processing">
              <a:hlinkClick r:id="rId11"/>
            </p:cNvPr>
            <p:cNvPicPr>
              <a:picLocks noChangeAspect="1" noChangeArrowheads="1"/>
            </p:cNvPicPr>
            <p:nvPr/>
          </p:nvPicPr>
          <p:blipFill>
            <a:blip r:embed="rId12"/>
            <a:srcRect l="1112" t="42029" r="90222" b="2974"/>
            <a:stretch>
              <a:fillRect/>
            </a:stretch>
          </p:blipFill>
          <p:spPr bwMode="auto">
            <a:xfrm>
              <a:off x="5511279" y="2849011"/>
              <a:ext cx="509323" cy="233783"/>
            </a:xfrm>
            <a:prstGeom prst="rect">
              <a:avLst/>
            </a:prstGeom>
            <a:noFill/>
            <a:ln w="9525">
              <a:solidFill>
                <a:srgbClr val="FF0000"/>
              </a:solidFill>
              <a:miter lim="800000"/>
              <a:headEnd/>
              <a:tailEnd/>
            </a:ln>
          </p:spPr>
        </p:pic>
        <p:pic>
          <p:nvPicPr>
            <p:cNvPr id="36937" name="Picture 4"/>
            <p:cNvPicPr>
              <a:picLocks noChangeAspect="1" noChangeArrowheads="1"/>
            </p:cNvPicPr>
            <p:nvPr/>
          </p:nvPicPr>
          <p:blipFill>
            <a:blip r:embed="rId13"/>
            <a:srcRect/>
            <a:stretch>
              <a:fillRect/>
            </a:stretch>
          </p:blipFill>
          <p:spPr bwMode="auto">
            <a:xfrm>
              <a:off x="5496952" y="3158007"/>
              <a:ext cx="1030605" cy="278339"/>
            </a:xfrm>
            <a:prstGeom prst="rect">
              <a:avLst/>
            </a:prstGeom>
            <a:noFill/>
            <a:ln w="9525">
              <a:noFill/>
              <a:miter lim="800000"/>
              <a:headEnd/>
              <a:tailEnd/>
            </a:ln>
          </p:spPr>
        </p:pic>
        <p:pic>
          <p:nvPicPr>
            <p:cNvPr id="36938" name="Picture 5"/>
            <p:cNvPicPr>
              <a:picLocks noChangeAspect="1" noChangeArrowheads="1"/>
            </p:cNvPicPr>
            <p:nvPr/>
          </p:nvPicPr>
          <p:blipFill>
            <a:blip r:embed="rId14"/>
            <a:srcRect/>
            <a:stretch>
              <a:fillRect/>
            </a:stretch>
          </p:blipFill>
          <p:spPr bwMode="auto">
            <a:xfrm>
              <a:off x="6124988" y="2829232"/>
              <a:ext cx="376877" cy="293895"/>
            </a:xfrm>
            <a:prstGeom prst="rect">
              <a:avLst/>
            </a:prstGeom>
            <a:noFill/>
            <a:ln w="9525">
              <a:noFill/>
              <a:miter lim="800000"/>
              <a:headEnd/>
              <a:tailEnd/>
            </a:ln>
          </p:spPr>
        </p:pic>
      </p:grpSp>
      <p:grpSp>
        <p:nvGrpSpPr>
          <p:cNvPr id="47" name="Group 106"/>
          <p:cNvGrpSpPr>
            <a:grpSpLocks/>
          </p:cNvGrpSpPr>
          <p:nvPr/>
        </p:nvGrpSpPr>
        <p:grpSpPr bwMode="auto">
          <a:xfrm>
            <a:off x="4160838" y="2133600"/>
            <a:ext cx="1290637" cy="590550"/>
            <a:chOff x="4160424" y="2307872"/>
            <a:chExt cx="1291732" cy="591339"/>
          </a:xfrm>
        </p:grpSpPr>
        <p:sp>
          <p:nvSpPr>
            <p:cNvPr id="48" name="Rectangle 47"/>
            <p:cNvSpPr/>
            <p:nvPr/>
          </p:nvSpPr>
          <p:spPr bwMode="auto">
            <a:xfrm>
              <a:off x="4160424" y="2315821"/>
              <a:ext cx="1218645" cy="583390"/>
            </a:xfrm>
            <a:prstGeom prst="rect">
              <a:avLst/>
            </a:prstGeom>
            <a:solidFill>
              <a:schemeClr val="bg1"/>
            </a:solidFill>
            <a:ln w="3175" cap="flat" cmpd="sng" algn="ctr">
              <a:solidFill>
                <a:schemeClr val="accent1">
                  <a:lumMod val="75000"/>
                </a:schemeClr>
              </a:solidFill>
              <a:prstDash val="solid"/>
              <a:round/>
              <a:headEnd type="none" w="med" len="med"/>
              <a:tailEnd type="none" w="med" len="med"/>
            </a:ln>
            <a:effectLst/>
          </p:spPr>
          <p:txBody>
            <a:bodyPr wrap="none"/>
            <a:lstStyle/>
            <a:p>
              <a:pPr algn="r" fontAlgn="auto">
                <a:spcBef>
                  <a:spcPts val="0"/>
                </a:spcBef>
                <a:spcAft>
                  <a:spcPts val="0"/>
                </a:spcAft>
                <a:defRPr/>
              </a:pPr>
              <a:endParaRPr lang="en-US" dirty="0">
                <a:solidFill>
                  <a:srgbClr val="FFFFFF"/>
                </a:solidFill>
                <a:latin typeface="Arial"/>
              </a:endParaRPr>
            </a:p>
          </p:txBody>
        </p:sp>
        <p:sp>
          <p:nvSpPr>
            <p:cNvPr id="49" name="Rectangle 48"/>
            <p:cNvSpPr/>
            <p:nvPr/>
          </p:nvSpPr>
          <p:spPr bwMode="auto">
            <a:xfrm>
              <a:off x="4196967" y="2347613"/>
              <a:ext cx="1153503" cy="139887"/>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wrap="none"/>
            <a:lstStyle/>
            <a:p>
              <a:pPr algn="r" fontAlgn="auto">
                <a:spcBef>
                  <a:spcPts val="0"/>
                </a:spcBef>
                <a:spcAft>
                  <a:spcPts val="0"/>
                </a:spcAft>
                <a:defRPr/>
              </a:pPr>
              <a:endParaRPr lang="en-US" sz="2000" dirty="0">
                <a:solidFill>
                  <a:srgbClr val="FFFFFF"/>
                </a:solidFill>
                <a:latin typeface="Arial"/>
              </a:endParaRPr>
            </a:p>
          </p:txBody>
        </p:sp>
        <p:sp>
          <p:nvSpPr>
            <p:cNvPr id="36931" name="TextBox 95"/>
            <p:cNvSpPr txBox="1">
              <a:spLocks noChangeArrowheads="1"/>
            </p:cNvSpPr>
            <p:nvPr/>
          </p:nvSpPr>
          <p:spPr bwMode="auto">
            <a:xfrm>
              <a:off x="4160424" y="2319000"/>
              <a:ext cx="695915" cy="185985"/>
            </a:xfrm>
            <a:prstGeom prst="rect">
              <a:avLst/>
            </a:prstGeom>
            <a:noFill/>
            <a:ln w="9525">
              <a:noFill/>
              <a:miter lim="800000"/>
              <a:headEnd/>
              <a:tailEnd/>
            </a:ln>
          </p:spPr>
          <p:txBody>
            <a:bodyPr>
              <a:spAutoFit/>
            </a:bodyPr>
            <a:lstStyle/>
            <a:p>
              <a:pPr algn="r"/>
              <a:r>
                <a:rPr lang="en-US" sz="600" u="sng">
                  <a:solidFill>
                    <a:srgbClr val="FFFFFF"/>
                  </a:solidFill>
                </a:rPr>
                <a:t>Blogs</a:t>
              </a:r>
            </a:p>
          </p:txBody>
        </p:sp>
        <p:sp>
          <p:nvSpPr>
            <p:cNvPr id="36932" name="TextBox 92"/>
            <p:cNvSpPr txBox="1">
              <a:spLocks noChangeArrowheads="1"/>
            </p:cNvSpPr>
            <p:nvPr/>
          </p:nvSpPr>
          <p:spPr bwMode="auto">
            <a:xfrm rot="10800000">
              <a:off x="4829328" y="2307872"/>
              <a:ext cx="622828" cy="200292"/>
            </a:xfrm>
            <a:prstGeom prst="rect">
              <a:avLst/>
            </a:prstGeom>
            <a:noFill/>
            <a:ln w="9525">
              <a:noFill/>
              <a:miter lim="800000"/>
              <a:headEnd/>
              <a:tailEnd/>
            </a:ln>
          </p:spPr>
          <p:txBody>
            <a:bodyPr>
              <a:spAutoFit/>
            </a:bodyPr>
            <a:lstStyle/>
            <a:p>
              <a:pPr algn="ctr"/>
              <a:r>
                <a:rPr lang="en-US" sz="700">
                  <a:solidFill>
                    <a:srgbClr val="FFFFFF"/>
                  </a:solidFill>
                  <a:sym typeface="Wingdings" pitchFamily="2" charset="2"/>
                </a:rPr>
                <a:t>   </a:t>
              </a:r>
              <a:endParaRPr lang="en-US" sz="700">
                <a:solidFill>
                  <a:srgbClr val="FFFFFF"/>
                </a:solidFill>
              </a:endParaRPr>
            </a:p>
          </p:txBody>
        </p:sp>
        <p:pic>
          <p:nvPicPr>
            <p:cNvPr id="36933" name="Picture 9"/>
            <p:cNvPicPr>
              <a:picLocks noChangeAspect="1" noChangeArrowheads="1"/>
            </p:cNvPicPr>
            <p:nvPr/>
          </p:nvPicPr>
          <p:blipFill>
            <a:blip r:embed="rId15"/>
            <a:srcRect b="30731"/>
            <a:stretch>
              <a:fillRect/>
            </a:stretch>
          </p:blipFill>
          <p:spPr bwMode="auto">
            <a:xfrm>
              <a:off x="4198422" y="2512740"/>
              <a:ext cx="1145700" cy="360469"/>
            </a:xfrm>
            <a:prstGeom prst="rect">
              <a:avLst/>
            </a:prstGeom>
            <a:noFill/>
            <a:ln w="9525">
              <a:noFill/>
              <a:miter lim="800000"/>
              <a:headEnd/>
              <a:tailEnd/>
            </a:ln>
          </p:spPr>
        </p:pic>
      </p:grpSp>
      <p:grpSp>
        <p:nvGrpSpPr>
          <p:cNvPr id="53" name="Group 105"/>
          <p:cNvGrpSpPr>
            <a:grpSpLocks/>
          </p:cNvGrpSpPr>
          <p:nvPr/>
        </p:nvGrpSpPr>
        <p:grpSpPr bwMode="auto">
          <a:xfrm>
            <a:off x="4160838" y="4014788"/>
            <a:ext cx="1295400" cy="579437"/>
            <a:chOff x="4177358" y="4289182"/>
            <a:chExt cx="1296304" cy="579998"/>
          </a:xfrm>
        </p:grpSpPr>
        <p:sp>
          <p:nvSpPr>
            <p:cNvPr id="54" name="Rectangle 53"/>
            <p:cNvSpPr/>
            <p:nvPr/>
          </p:nvSpPr>
          <p:spPr bwMode="auto">
            <a:xfrm>
              <a:off x="4177358" y="4289182"/>
              <a:ext cx="1218462" cy="579998"/>
            </a:xfrm>
            <a:prstGeom prst="rect">
              <a:avLst/>
            </a:prstGeom>
            <a:solidFill>
              <a:schemeClr val="bg1"/>
            </a:solidFill>
            <a:ln w="3175" cap="flat" cmpd="sng" algn="ctr">
              <a:solidFill>
                <a:schemeClr val="accent1">
                  <a:lumMod val="75000"/>
                </a:schemeClr>
              </a:solidFill>
              <a:prstDash val="solid"/>
              <a:round/>
              <a:headEnd type="none" w="med" len="med"/>
              <a:tailEnd type="none" w="med" len="med"/>
            </a:ln>
            <a:effectLst/>
          </p:spPr>
          <p:txBody>
            <a:bodyPr wrap="none"/>
            <a:lstStyle/>
            <a:p>
              <a:pPr algn="r" fontAlgn="auto">
                <a:spcBef>
                  <a:spcPts val="0"/>
                </a:spcBef>
                <a:spcAft>
                  <a:spcPts val="0"/>
                </a:spcAft>
                <a:defRPr/>
              </a:pPr>
              <a:endParaRPr lang="en-US" dirty="0">
                <a:solidFill>
                  <a:srgbClr val="FFFFFF"/>
                </a:solidFill>
                <a:latin typeface="Arial"/>
              </a:endParaRPr>
            </a:p>
          </p:txBody>
        </p:sp>
        <p:sp>
          <p:nvSpPr>
            <p:cNvPr id="55" name="Rectangle 54"/>
            <p:cNvSpPr/>
            <p:nvPr/>
          </p:nvSpPr>
          <p:spPr bwMode="auto">
            <a:xfrm>
              <a:off x="4213895" y="4320963"/>
              <a:ext cx="1153329" cy="139835"/>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wrap="none"/>
            <a:lstStyle/>
            <a:p>
              <a:pPr algn="r" fontAlgn="auto">
                <a:spcBef>
                  <a:spcPts val="0"/>
                </a:spcBef>
                <a:spcAft>
                  <a:spcPts val="0"/>
                </a:spcAft>
                <a:defRPr/>
              </a:pPr>
              <a:endParaRPr lang="en-US" sz="2000" dirty="0">
                <a:solidFill>
                  <a:srgbClr val="FFFFFF"/>
                </a:solidFill>
                <a:latin typeface="Arial"/>
              </a:endParaRPr>
            </a:p>
          </p:txBody>
        </p:sp>
        <p:sp>
          <p:nvSpPr>
            <p:cNvPr id="36926" name="TextBox 102"/>
            <p:cNvSpPr txBox="1">
              <a:spLocks noChangeArrowheads="1"/>
            </p:cNvSpPr>
            <p:nvPr/>
          </p:nvSpPr>
          <p:spPr bwMode="auto">
            <a:xfrm>
              <a:off x="4177358" y="4290771"/>
              <a:ext cx="695810" cy="187506"/>
            </a:xfrm>
            <a:prstGeom prst="rect">
              <a:avLst/>
            </a:prstGeom>
            <a:noFill/>
            <a:ln w="9525">
              <a:noFill/>
              <a:miter lim="800000"/>
              <a:headEnd/>
              <a:tailEnd/>
            </a:ln>
          </p:spPr>
          <p:txBody>
            <a:bodyPr>
              <a:spAutoFit/>
            </a:bodyPr>
            <a:lstStyle/>
            <a:p>
              <a:pPr algn="r"/>
              <a:r>
                <a:rPr lang="en-US" sz="600" u="sng">
                  <a:solidFill>
                    <a:srgbClr val="FFFFFF"/>
                  </a:solidFill>
                </a:rPr>
                <a:t>Local Weather</a:t>
              </a:r>
            </a:p>
          </p:txBody>
        </p:sp>
        <p:sp>
          <p:nvSpPr>
            <p:cNvPr id="36927" name="TextBox 103"/>
            <p:cNvSpPr txBox="1">
              <a:spLocks noChangeArrowheads="1"/>
            </p:cNvSpPr>
            <p:nvPr/>
          </p:nvSpPr>
          <p:spPr bwMode="auto">
            <a:xfrm rot="10800000">
              <a:off x="4850928" y="4289182"/>
              <a:ext cx="622734" cy="200219"/>
            </a:xfrm>
            <a:prstGeom prst="rect">
              <a:avLst/>
            </a:prstGeom>
            <a:noFill/>
            <a:ln w="9525">
              <a:noFill/>
              <a:miter lim="800000"/>
              <a:headEnd/>
              <a:tailEnd/>
            </a:ln>
          </p:spPr>
          <p:txBody>
            <a:bodyPr>
              <a:spAutoFit/>
            </a:bodyPr>
            <a:lstStyle/>
            <a:p>
              <a:pPr algn="ctr"/>
              <a:r>
                <a:rPr lang="en-US" sz="700">
                  <a:solidFill>
                    <a:srgbClr val="FFFFFF"/>
                  </a:solidFill>
                  <a:sym typeface="Wingdings" pitchFamily="2" charset="2"/>
                </a:rPr>
                <a:t>   </a:t>
              </a:r>
              <a:endParaRPr lang="en-US" sz="700">
                <a:solidFill>
                  <a:srgbClr val="FFFFFF"/>
                </a:solidFill>
              </a:endParaRPr>
            </a:p>
          </p:txBody>
        </p:sp>
        <p:pic>
          <p:nvPicPr>
            <p:cNvPr id="36928" name="Picture 10"/>
            <p:cNvPicPr>
              <a:picLocks noChangeAspect="1" noChangeArrowheads="1"/>
            </p:cNvPicPr>
            <p:nvPr/>
          </p:nvPicPr>
          <p:blipFill>
            <a:blip r:embed="rId16"/>
            <a:srcRect/>
            <a:stretch>
              <a:fillRect/>
            </a:stretch>
          </p:blipFill>
          <p:spPr bwMode="auto">
            <a:xfrm>
              <a:off x="4191362" y="4471415"/>
              <a:ext cx="1189882" cy="383351"/>
            </a:xfrm>
            <a:prstGeom prst="rect">
              <a:avLst/>
            </a:prstGeom>
            <a:noFill/>
            <a:ln w="9525">
              <a:noFill/>
              <a:miter lim="800000"/>
              <a:headEnd/>
              <a:tailEnd/>
            </a:ln>
          </p:spPr>
        </p:pic>
      </p:grpSp>
      <p:grpSp>
        <p:nvGrpSpPr>
          <p:cNvPr id="59" name="Group 133"/>
          <p:cNvGrpSpPr>
            <a:grpSpLocks/>
          </p:cNvGrpSpPr>
          <p:nvPr/>
        </p:nvGrpSpPr>
        <p:grpSpPr bwMode="auto">
          <a:xfrm>
            <a:off x="5411788" y="3302000"/>
            <a:ext cx="1339850" cy="554038"/>
            <a:chOff x="5399419" y="3560077"/>
            <a:chExt cx="1339244" cy="554723"/>
          </a:xfrm>
        </p:grpSpPr>
        <p:sp>
          <p:nvSpPr>
            <p:cNvPr id="60" name="Rectangle 59"/>
            <p:cNvSpPr/>
            <p:nvPr/>
          </p:nvSpPr>
          <p:spPr bwMode="auto">
            <a:xfrm>
              <a:off x="5407352" y="3583919"/>
              <a:ext cx="1217062" cy="530881"/>
            </a:xfrm>
            <a:prstGeom prst="rect">
              <a:avLst/>
            </a:prstGeom>
            <a:solidFill>
              <a:schemeClr val="bg1"/>
            </a:solidFill>
            <a:ln w="3175" cap="flat" cmpd="sng" algn="ctr">
              <a:solidFill>
                <a:schemeClr val="accent1">
                  <a:lumMod val="75000"/>
                </a:schemeClr>
              </a:solidFill>
              <a:prstDash val="solid"/>
              <a:round/>
              <a:headEnd type="none" w="med" len="med"/>
              <a:tailEnd type="none" w="med" len="med"/>
            </a:ln>
            <a:effectLst/>
          </p:spPr>
          <p:txBody>
            <a:bodyPr wrap="none"/>
            <a:lstStyle/>
            <a:p>
              <a:pPr algn="r" fontAlgn="auto">
                <a:spcBef>
                  <a:spcPts val="0"/>
                </a:spcBef>
                <a:spcAft>
                  <a:spcPts val="0"/>
                </a:spcAft>
                <a:defRPr/>
              </a:pPr>
              <a:endParaRPr lang="en-US" dirty="0">
                <a:solidFill>
                  <a:srgbClr val="FFFFFF"/>
                </a:solidFill>
                <a:latin typeface="Arial"/>
              </a:endParaRPr>
            </a:p>
          </p:txBody>
        </p:sp>
        <p:grpSp>
          <p:nvGrpSpPr>
            <p:cNvPr id="36918" name="Group 41"/>
            <p:cNvGrpSpPr>
              <a:grpSpLocks/>
            </p:cNvGrpSpPr>
            <p:nvPr/>
          </p:nvGrpSpPr>
          <p:grpSpPr bwMode="auto">
            <a:xfrm>
              <a:off x="5399419" y="3560077"/>
              <a:ext cx="1339244" cy="217769"/>
              <a:chOff x="5052522" y="2461028"/>
              <a:chExt cx="1753738" cy="184189"/>
            </a:xfrm>
          </p:grpSpPr>
          <p:sp>
            <p:nvSpPr>
              <p:cNvPr id="64" name="Rectangle 63"/>
              <p:cNvSpPr/>
              <p:nvPr/>
            </p:nvSpPr>
            <p:spPr bwMode="auto">
              <a:xfrm>
                <a:off x="5104469" y="2514803"/>
                <a:ext cx="1525170" cy="118304"/>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wrap="none"/>
              <a:lstStyle/>
              <a:p>
                <a:pPr algn="r" fontAlgn="auto">
                  <a:spcBef>
                    <a:spcPts val="0"/>
                  </a:spcBef>
                  <a:spcAft>
                    <a:spcPts val="0"/>
                  </a:spcAft>
                  <a:defRPr/>
                </a:pPr>
                <a:endParaRPr lang="en-US" sz="2000" dirty="0">
                  <a:solidFill>
                    <a:srgbClr val="FFFFFF"/>
                  </a:solidFill>
                  <a:latin typeface="Arial"/>
                </a:endParaRPr>
              </a:p>
            </p:txBody>
          </p:sp>
          <p:sp>
            <p:nvSpPr>
              <p:cNvPr id="36922" name="TextBox 86"/>
              <p:cNvSpPr txBox="1">
                <a:spLocks noChangeArrowheads="1"/>
              </p:cNvSpPr>
              <p:nvPr/>
            </p:nvSpPr>
            <p:spPr bwMode="auto">
              <a:xfrm rot="10800000">
                <a:off x="5946014" y="2461028"/>
                <a:ext cx="860246" cy="169414"/>
              </a:xfrm>
              <a:prstGeom prst="rect">
                <a:avLst/>
              </a:prstGeom>
              <a:noFill/>
              <a:ln w="9525">
                <a:noFill/>
                <a:miter lim="800000"/>
                <a:headEnd/>
                <a:tailEnd/>
              </a:ln>
            </p:spPr>
            <p:txBody>
              <a:bodyPr>
                <a:spAutoFit/>
              </a:bodyPr>
              <a:lstStyle/>
              <a:p>
                <a:pPr algn="ctr"/>
                <a:r>
                  <a:rPr lang="en-US" sz="700">
                    <a:solidFill>
                      <a:srgbClr val="FFFFFF"/>
                    </a:solidFill>
                    <a:sym typeface="Wingdings" pitchFamily="2" charset="2"/>
                  </a:rPr>
                  <a:t>   </a:t>
                </a:r>
                <a:endParaRPr lang="en-US" sz="700">
                  <a:solidFill>
                    <a:srgbClr val="FFFFFF"/>
                  </a:solidFill>
                </a:endParaRPr>
              </a:p>
            </p:txBody>
          </p:sp>
          <p:sp>
            <p:nvSpPr>
              <p:cNvPr id="36923" name="TextBox 87"/>
              <p:cNvSpPr txBox="1">
                <a:spLocks noChangeArrowheads="1"/>
              </p:cNvSpPr>
              <p:nvPr/>
            </p:nvSpPr>
            <p:spPr bwMode="auto">
              <a:xfrm>
                <a:off x="5052522" y="2489272"/>
                <a:ext cx="1151150" cy="155945"/>
              </a:xfrm>
              <a:prstGeom prst="rect">
                <a:avLst/>
              </a:prstGeom>
              <a:noFill/>
              <a:ln w="9525">
                <a:noFill/>
                <a:miter lim="800000"/>
                <a:headEnd/>
                <a:tailEnd/>
              </a:ln>
            </p:spPr>
            <p:txBody>
              <a:bodyPr>
                <a:spAutoFit/>
              </a:bodyPr>
              <a:lstStyle/>
              <a:p>
                <a:pPr algn="r"/>
                <a:r>
                  <a:rPr lang="en-US" sz="600" u="sng">
                    <a:solidFill>
                      <a:srgbClr val="FFFFFF"/>
                    </a:solidFill>
                  </a:rPr>
                  <a:t>Hosted Security</a:t>
                </a:r>
              </a:p>
            </p:txBody>
          </p:sp>
        </p:grpSp>
        <p:pic>
          <p:nvPicPr>
            <p:cNvPr id="36919" name="Picture 7"/>
            <p:cNvPicPr>
              <a:picLocks noChangeAspect="1" noChangeArrowheads="1"/>
            </p:cNvPicPr>
            <p:nvPr/>
          </p:nvPicPr>
          <p:blipFill>
            <a:blip r:embed="rId17"/>
            <a:srcRect/>
            <a:stretch>
              <a:fillRect/>
            </a:stretch>
          </p:blipFill>
          <p:spPr bwMode="auto">
            <a:xfrm>
              <a:off x="5583523" y="3793417"/>
              <a:ext cx="823710" cy="282749"/>
            </a:xfrm>
            <a:prstGeom prst="rect">
              <a:avLst/>
            </a:prstGeom>
            <a:noFill/>
            <a:ln w="9525">
              <a:noFill/>
              <a:miter lim="800000"/>
              <a:headEnd/>
              <a:tailEnd/>
            </a:ln>
          </p:spPr>
        </p:pic>
        <p:sp>
          <p:nvSpPr>
            <p:cNvPr id="36920" name="Rectangle 88"/>
            <p:cNvSpPr>
              <a:spLocks noChangeArrowheads="1"/>
            </p:cNvSpPr>
            <p:nvPr/>
          </p:nvSpPr>
          <p:spPr bwMode="auto">
            <a:xfrm>
              <a:off x="5460638" y="3882672"/>
              <a:ext cx="977822" cy="216131"/>
            </a:xfrm>
            <a:prstGeom prst="rect">
              <a:avLst/>
            </a:prstGeom>
            <a:noFill/>
            <a:ln w="9525">
              <a:noFill/>
              <a:round/>
              <a:headEnd/>
              <a:tailEnd/>
            </a:ln>
          </p:spPr>
          <p:txBody>
            <a:bodyPr wrap="none"/>
            <a:lstStyle/>
            <a:p>
              <a:pPr algn="r"/>
              <a:r>
                <a:rPr lang="en-US" sz="800" b="1">
                  <a:solidFill>
                    <a:srgbClr val="FFFFFF"/>
                  </a:solidFill>
                </a:rPr>
                <a:t>Email Security</a:t>
              </a:r>
            </a:p>
          </p:txBody>
        </p:sp>
      </p:grpSp>
      <p:grpSp>
        <p:nvGrpSpPr>
          <p:cNvPr id="67" name="Group 107"/>
          <p:cNvGrpSpPr>
            <a:grpSpLocks/>
          </p:cNvGrpSpPr>
          <p:nvPr/>
        </p:nvGrpSpPr>
        <p:grpSpPr bwMode="auto">
          <a:xfrm>
            <a:off x="4160838" y="2736850"/>
            <a:ext cx="1292225" cy="1243013"/>
            <a:chOff x="4161482" y="2919039"/>
            <a:chExt cx="1291732" cy="1242653"/>
          </a:xfrm>
        </p:grpSpPr>
        <p:sp>
          <p:nvSpPr>
            <p:cNvPr id="68" name="Rectangle 67"/>
            <p:cNvSpPr/>
            <p:nvPr/>
          </p:nvSpPr>
          <p:spPr bwMode="auto">
            <a:xfrm>
              <a:off x="4161482" y="2926975"/>
              <a:ext cx="1218735" cy="1234717"/>
            </a:xfrm>
            <a:prstGeom prst="rect">
              <a:avLst/>
            </a:prstGeom>
            <a:solidFill>
              <a:schemeClr val="bg1"/>
            </a:solidFill>
            <a:ln w="3175" cap="flat" cmpd="sng" algn="ctr">
              <a:solidFill>
                <a:schemeClr val="accent1">
                  <a:lumMod val="75000"/>
                </a:schemeClr>
              </a:solidFill>
              <a:prstDash val="solid"/>
              <a:round/>
              <a:headEnd type="none" w="med" len="med"/>
              <a:tailEnd type="none" w="med" len="med"/>
            </a:ln>
            <a:effectLst/>
          </p:spPr>
          <p:txBody>
            <a:bodyPr wrap="none"/>
            <a:lstStyle/>
            <a:p>
              <a:pPr algn="r" fontAlgn="auto">
                <a:spcBef>
                  <a:spcPts val="0"/>
                </a:spcBef>
                <a:spcAft>
                  <a:spcPts val="0"/>
                </a:spcAft>
                <a:defRPr/>
              </a:pPr>
              <a:endParaRPr lang="en-US" dirty="0">
                <a:solidFill>
                  <a:srgbClr val="FFFFFF"/>
                </a:solidFill>
                <a:latin typeface="Arial"/>
              </a:endParaRPr>
            </a:p>
          </p:txBody>
        </p:sp>
        <p:sp>
          <p:nvSpPr>
            <p:cNvPr id="69" name="Rectangle 53"/>
            <p:cNvSpPr/>
            <p:nvPr/>
          </p:nvSpPr>
          <p:spPr bwMode="auto">
            <a:xfrm>
              <a:off x="4197980" y="2960302"/>
              <a:ext cx="1153673" cy="138073"/>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wrap="none"/>
            <a:lstStyle/>
            <a:p>
              <a:pPr algn="r" fontAlgn="auto">
                <a:spcBef>
                  <a:spcPts val="0"/>
                </a:spcBef>
                <a:spcAft>
                  <a:spcPts val="0"/>
                </a:spcAft>
                <a:defRPr/>
              </a:pPr>
              <a:endParaRPr lang="en-US" sz="2000" dirty="0">
                <a:solidFill>
                  <a:srgbClr val="FFFFFF"/>
                </a:solidFill>
                <a:latin typeface="Arial"/>
              </a:endParaRPr>
            </a:p>
          </p:txBody>
        </p:sp>
        <p:sp>
          <p:nvSpPr>
            <p:cNvPr id="36914" name="TextBox 55"/>
            <p:cNvSpPr txBox="1">
              <a:spLocks noChangeArrowheads="1"/>
            </p:cNvSpPr>
            <p:nvPr/>
          </p:nvSpPr>
          <p:spPr bwMode="auto">
            <a:xfrm>
              <a:off x="4161482" y="2930149"/>
              <a:ext cx="696646" cy="276919"/>
            </a:xfrm>
            <a:prstGeom prst="rect">
              <a:avLst/>
            </a:prstGeom>
            <a:noFill/>
            <a:ln w="9525">
              <a:noFill/>
              <a:miter lim="800000"/>
              <a:headEnd/>
              <a:tailEnd/>
            </a:ln>
          </p:spPr>
          <p:txBody>
            <a:bodyPr>
              <a:spAutoFit/>
            </a:bodyPr>
            <a:lstStyle/>
            <a:p>
              <a:pPr algn="r"/>
              <a:r>
                <a:rPr lang="en-US" sz="600" u="sng">
                  <a:solidFill>
                    <a:srgbClr val="FFFFFF"/>
                  </a:solidFill>
                </a:rPr>
                <a:t>YouTube Videos</a:t>
              </a:r>
            </a:p>
          </p:txBody>
        </p:sp>
        <p:pic>
          <p:nvPicPr>
            <p:cNvPr id="36915" name="Picture 3"/>
            <p:cNvPicPr>
              <a:picLocks noChangeAspect="1" noChangeArrowheads="1"/>
            </p:cNvPicPr>
            <p:nvPr/>
          </p:nvPicPr>
          <p:blipFill>
            <a:blip r:embed="rId18"/>
            <a:srcRect/>
            <a:stretch>
              <a:fillRect/>
            </a:stretch>
          </p:blipFill>
          <p:spPr bwMode="auto">
            <a:xfrm>
              <a:off x="4266197" y="3109569"/>
              <a:ext cx="988443" cy="969827"/>
            </a:xfrm>
            <a:prstGeom prst="rect">
              <a:avLst/>
            </a:prstGeom>
            <a:noFill/>
            <a:ln w="9525">
              <a:noFill/>
              <a:miter lim="800000"/>
              <a:headEnd/>
              <a:tailEnd/>
            </a:ln>
          </p:spPr>
        </p:pic>
        <p:sp>
          <p:nvSpPr>
            <p:cNvPr id="36916" name="TextBox 54"/>
            <p:cNvSpPr txBox="1">
              <a:spLocks noChangeArrowheads="1"/>
            </p:cNvSpPr>
            <p:nvPr/>
          </p:nvSpPr>
          <p:spPr bwMode="auto">
            <a:xfrm rot="10800000">
              <a:off x="4831151" y="2919039"/>
              <a:ext cx="622063" cy="199967"/>
            </a:xfrm>
            <a:prstGeom prst="rect">
              <a:avLst/>
            </a:prstGeom>
            <a:noFill/>
            <a:ln w="9525">
              <a:noFill/>
              <a:miter lim="800000"/>
              <a:headEnd/>
              <a:tailEnd/>
            </a:ln>
          </p:spPr>
          <p:txBody>
            <a:bodyPr>
              <a:spAutoFit/>
            </a:bodyPr>
            <a:lstStyle/>
            <a:p>
              <a:pPr algn="ctr"/>
              <a:r>
                <a:rPr lang="en-US" sz="700">
                  <a:solidFill>
                    <a:srgbClr val="FFFFFF"/>
                  </a:solidFill>
                  <a:sym typeface="Wingdings" pitchFamily="2" charset="2"/>
                </a:rPr>
                <a:t>   </a:t>
              </a:r>
              <a:endParaRPr lang="en-US" sz="700">
                <a:solidFill>
                  <a:srgbClr val="FFFFFF"/>
                </a:solidFill>
              </a:endParaRPr>
            </a:p>
          </p:txBody>
        </p:sp>
      </p:grpSp>
      <p:grpSp>
        <p:nvGrpSpPr>
          <p:cNvPr id="73" name="Group 136"/>
          <p:cNvGrpSpPr>
            <a:grpSpLocks/>
          </p:cNvGrpSpPr>
          <p:nvPr/>
        </p:nvGrpSpPr>
        <p:grpSpPr bwMode="auto">
          <a:xfrm>
            <a:off x="5410200" y="3886200"/>
            <a:ext cx="1339850" cy="714375"/>
            <a:chOff x="5410149" y="4060226"/>
            <a:chExt cx="1339242" cy="715690"/>
          </a:xfrm>
        </p:grpSpPr>
        <p:sp>
          <p:nvSpPr>
            <p:cNvPr id="74" name="Rectangle 73"/>
            <p:cNvSpPr/>
            <p:nvPr/>
          </p:nvSpPr>
          <p:spPr bwMode="auto">
            <a:xfrm>
              <a:off x="5418083" y="4076130"/>
              <a:ext cx="1217059" cy="699786"/>
            </a:xfrm>
            <a:prstGeom prst="rect">
              <a:avLst/>
            </a:prstGeom>
            <a:solidFill>
              <a:schemeClr val="bg1"/>
            </a:solidFill>
            <a:ln w="3175" cap="flat" cmpd="sng" algn="ctr">
              <a:solidFill>
                <a:schemeClr val="accent1">
                  <a:lumMod val="75000"/>
                </a:schemeClr>
              </a:solidFill>
              <a:prstDash val="solid"/>
              <a:round/>
              <a:headEnd type="none" w="med" len="med"/>
              <a:tailEnd type="none" w="med" len="med"/>
            </a:ln>
            <a:effectLst/>
          </p:spPr>
          <p:txBody>
            <a:bodyPr wrap="none"/>
            <a:lstStyle/>
            <a:p>
              <a:pPr algn="r" fontAlgn="auto">
                <a:spcBef>
                  <a:spcPts val="0"/>
                </a:spcBef>
                <a:spcAft>
                  <a:spcPts val="0"/>
                </a:spcAft>
                <a:defRPr/>
              </a:pPr>
              <a:endParaRPr lang="en-US" dirty="0">
                <a:solidFill>
                  <a:srgbClr val="FFFFFF"/>
                </a:solidFill>
                <a:latin typeface="Arial"/>
              </a:endParaRPr>
            </a:p>
          </p:txBody>
        </p:sp>
        <p:grpSp>
          <p:nvGrpSpPr>
            <p:cNvPr id="36905" name="Group 41"/>
            <p:cNvGrpSpPr>
              <a:grpSpLocks/>
            </p:cNvGrpSpPr>
            <p:nvPr/>
          </p:nvGrpSpPr>
          <p:grpSpPr bwMode="auto">
            <a:xfrm>
              <a:off x="5410149" y="4060226"/>
              <a:ext cx="1339242" cy="217902"/>
              <a:chOff x="5052522" y="2461044"/>
              <a:chExt cx="1753738" cy="184302"/>
            </a:xfrm>
          </p:grpSpPr>
          <p:sp>
            <p:nvSpPr>
              <p:cNvPr id="79" name="Rectangle 78"/>
              <p:cNvSpPr/>
              <p:nvPr/>
            </p:nvSpPr>
            <p:spPr bwMode="auto">
              <a:xfrm>
                <a:off x="5104470" y="2514851"/>
                <a:ext cx="1525170" cy="118376"/>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wrap="none"/>
              <a:lstStyle/>
              <a:p>
                <a:pPr algn="r" fontAlgn="auto">
                  <a:spcBef>
                    <a:spcPts val="0"/>
                  </a:spcBef>
                  <a:spcAft>
                    <a:spcPts val="0"/>
                  </a:spcAft>
                  <a:defRPr/>
                </a:pPr>
                <a:endParaRPr lang="en-US" sz="2000" dirty="0">
                  <a:solidFill>
                    <a:srgbClr val="FFFFFF"/>
                  </a:solidFill>
                  <a:latin typeface="Arial"/>
                </a:endParaRPr>
              </a:p>
            </p:txBody>
          </p:sp>
          <p:sp>
            <p:nvSpPr>
              <p:cNvPr id="36910" name="TextBox 128"/>
              <p:cNvSpPr txBox="1">
                <a:spLocks noChangeArrowheads="1"/>
              </p:cNvSpPr>
              <p:nvPr/>
            </p:nvSpPr>
            <p:spPr bwMode="auto">
              <a:xfrm rot="10800000">
                <a:off x="5946014" y="2461044"/>
                <a:ext cx="860246" cy="169518"/>
              </a:xfrm>
              <a:prstGeom prst="rect">
                <a:avLst/>
              </a:prstGeom>
              <a:noFill/>
              <a:ln w="9525">
                <a:noFill/>
                <a:miter lim="800000"/>
                <a:headEnd/>
                <a:tailEnd/>
              </a:ln>
            </p:spPr>
            <p:txBody>
              <a:bodyPr>
                <a:spAutoFit/>
              </a:bodyPr>
              <a:lstStyle/>
              <a:p>
                <a:pPr algn="ctr"/>
                <a:r>
                  <a:rPr lang="en-US" sz="700">
                    <a:solidFill>
                      <a:srgbClr val="FFFFFF"/>
                    </a:solidFill>
                    <a:sym typeface="Wingdings" pitchFamily="2" charset="2"/>
                  </a:rPr>
                  <a:t>   </a:t>
                </a:r>
                <a:endParaRPr lang="en-US" sz="700">
                  <a:solidFill>
                    <a:srgbClr val="FFFFFF"/>
                  </a:solidFill>
                </a:endParaRPr>
              </a:p>
            </p:txBody>
          </p:sp>
          <p:sp>
            <p:nvSpPr>
              <p:cNvPr id="36911" name="TextBox 129"/>
              <p:cNvSpPr txBox="1">
                <a:spLocks noChangeArrowheads="1"/>
              </p:cNvSpPr>
              <p:nvPr/>
            </p:nvSpPr>
            <p:spPr bwMode="auto">
              <a:xfrm>
                <a:off x="5052522" y="2489305"/>
                <a:ext cx="1151150" cy="156041"/>
              </a:xfrm>
              <a:prstGeom prst="rect">
                <a:avLst/>
              </a:prstGeom>
              <a:noFill/>
              <a:ln w="9525">
                <a:noFill/>
                <a:miter lim="800000"/>
                <a:headEnd/>
                <a:tailEnd/>
              </a:ln>
            </p:spPr>
            <p:txBody>
              <a:bodyPr>
                <a:spAutoFit/>
              </a:bodyPr>
              <a:lstStyle/>
              <a:p>
                <a:pPr algn="r"/>
                <a:r>
                  <a:rPr lang="en-US" sz="600" u="sng">
                    <a:solidFill>
                      <a:srgbClr val="FFFFFF"/>
                    </a:solidFill>
                  </a:rPr>
                  <a:t>Networking</a:t>
                </a:r>
              </a:p>
            </p:txBody>
          </p:sp>
        </p:grpSp>
        <p:pic>
          <p:nvPicPr>
            <p:cNvPr id="36906" name="Picture 16"/>
            <p:cNvPicPr>
              <a:picLocks noChangeAspect="1" noChangeArrowheads="1"/>
            </p:cNvPicPr>
            <p:nvPr/>
          </p:nvPicPr>
          <p:blipFill>
            <a:blip r:embed="rId19"/>
            <a:srcRect/>
            <a:stretch>
              <a:fillRect/>
            </a:stretch>
          </p:blipFill>
          <p:spPr bwMode="auto">
            <a:xfrm>
              <a:off x="6067044" y="4316405"/>
              <a:ext cx="506546" cy="172893"/>
            </a:xfrm>
            <a:prstGeom prst="rect">
              <a:avLst/>
            </a:prstGeom>
            <a:noFill/>
            <a:ln w="9525">
              <a:noFill/>
              <a:miter lim="800000"/>
              <a:headEnd/>
              <a:tailEnd/>
            </a:ln>
          </p:spPr>
        </p:pic>
        <p:pic>
          <p:nvPicPr>
            <p:cNvPr id="36907" name="Picture 17"/>
            <p:cNvPicPr>
              <a:picLocks noChangeAspect="1" noChangeArrowheads="1"/>
            </p:cNvPicPr>
            <p:nvPr/>
          </p:nvPicPr>
          <p:blipFill>
            <a:blip r:embed="rId20"/>
            <a:srcRect/>
            <a:stretch>
              <a:fillRect/>
            </a:stretch>
          </p:blipFill>
          <p:spPr bwMode="auto">
            <a:xfrm>
              <a:off x="5478093" y="4324216"/>
              <a:ext cx="515799" cy="160375"/>
            </a:xfrm>
            <a:prstGeom prst="rect">
              <a:avLst/>
            </a:prstGeom>
            <a:noFill/>
            <a:ln w="9525">
              <a:noFill/>
              <a:miter lim="800000"/>
              <a:headEnd/>
              <a:tailEnd/>
            </a:ln>
          </p:spPr>
        </p:pic>
        <p:pic>
          <p:nvPicPr>
            <p:cNvPr id="36908" name="Picture 18"/>
            <p:cNvPicPr>
              <a:picLocks noChangeAspect="1" noChangeArrowheads="1"/>
            </p:cNvPicPr>
            <p:nvPr/>
          </p:nvPicPr>
          <p:blipFill>
            <a:blip r:embed="rId21"/>
            <a:srcRect/>
            <a:stretch>
              <a:fillRect/>
            </a:stretch>
          </p:blipFill>
          <p:spPr bwMode="auto">
            <a:xfrm>
              <a:off x="5583174" y="4543964"/>
              <a:ext cx="790194" cy="178912"/>
            </a:xfrm>
            <a:prstGeom prst="rect">
              <a:avLst/>
            </a:prstGeom>
            <a:noFill/>
            <a:ln w="9525">
              <a:noFill/>
              <a:miter lim="800000"/>
              <a:headEnd/>
              <a:tailEnd/>
            </a:ln>
          </p:spPr>
        </p:pic>
      </p:grpSp>
      <p:grpSp>
        <p:nvGrpSpPr>
          <p:cNvPr id="82" name="Group 207"/>
          <p:cNvGrpSpPr>
            <a:grpSpLocks/>
          </p:cNvGrpSpPr>
          <p:nvPr/>
        </p:nvGrpSpPr>
        <p:grpSpPr bwMode="auto">
          <a:xfrm>
            <a:off x="6573838" y="4092575"/>
            <a:ext cx="2570162" cy="554038"/>
            <a:chOff x="6573590" y="4267200"/>
            <a:chExt cx="2570410" cy="553998"/>
          </a:xfrm>
        </p:grpSpPr>
        <p:sp>
          <p:nvSpPr>
            <p:cNvPr id="36902" name="TextBox 117"/>
            <p:cNvSpPr txBox="1">
              <a:spLocks noChangeArrowheads="1"/>
            </p:cNvSpPr>
            <p:nvPr/>
          </p:nvSpPr>
          <p:spPr bwMode="auto">
            <a:xfrm>
              <a:off x="8038993" y="4267200"/>
              <a:ext cx="1105007" cy="553998"/>
            </a:xfrm>
            <a:prstGeom prst="rect">
              <a:avLst/>
            </a:prstGeom>
            <a:noFill/>
            <a:ln w="9525">
              <a:noFill/>
              <a:miter lim="800000"/>
              <a:headEnd/>
              <a:tailEnd/>
            </a:ln>
          </p:spPr>
          <p:txBody>
            <a:bodyPr>
              <a:spAutoFit/>
            </a:bodyPr>
            <a:lstStyle/>
            <a:p>
              <a:pPr algn="ctr"/>
              <a:r>
                <a:rPr lang="en-US" sz="1000" b="1">
                  <a:solidFill>
                    <a:srgbClr val="404040"/>
                  </a:solidFill>
                </a:rPr>
                <a:t>User</a:t>
              </a:r>
              <a:br>
                <a:rPr lang="en-US" sz="1000" b="1">
                  <a:solidFill>
                    <a:srgbClr val="404040"/>
                  </a:solidFill>
                </a:rPr>
              </a:br>
              <a:r>
                <a:rPr lang="en-US" sz="1000" b="1">
                  <a:solidFill>
                    <a:srgbClr val="404040"/>
                  </a:solidFill>
                </a:rPr>
                <a:t>Generated</a:t>
              </a:r>
              <a:br>
                <a:rPr lang="en-US" sz="1000" b="1">
                  <a:solidFill>
                    <a:srgbClr val="404040"/>
                  </a:solidFill>
                </a:rPr>
              </a:br>
              <a:r>
                <a:rPr lang="en-US" sz="1000" b="1">
                  <a:solidFill>
                    <a:srgbClr val="404040"/>
                  </a:solidFill>
                </a:rPr>
                <a:t>Applications</a:t>
              </a:r>
            </a:p>
          </p:txBody>
        </p:sp>
        <p:cxnSp>
          <p:nvCxnSpPr>
            <p:cNvPr id="36903" name="Curved Connector 151"/>
            <p:cNvCxnSpPr>
              <a:cxnSpLocks noChangeShapeType="1"/>
            </p:cNvCxnSpPr>
            <p:nvPr/>
          </p:nvCxnSpPr>
          <p:spPr bwMode="auto">
            <a:xfrm>
              <a:off x="6573590" y="4402852"/>
              <a:ext cx="1579810" cy="178673"/>
            </a:xfrm>
            <a:prstGeom prst="curvedConnector3">
              <a:avLst>
                <a:gd name="adj1" fmla="val 50000"/>
              </a:avLst>
            </a:prstGeom>
            <a:noFill/>
            <a:ln w="38100">
              <a:solidFill>
                <a:srgbClr val="A50021"/>
              </a:solidFill>
              <a:round/>
              <a:headEnd/>
              <a:tailEnd type="arrow" w="med" len="med"/>
            </a:ln>
          </p:spPr>
        </p:cxnSp>
      </p:grpSp>
      <p:grpSp>
        <p:nvGrpSpPr>
          <p:cNvPr id="85" name="Group 206"/>
          <p:cNvGrpSpPr>
            <a:grpSpLocks/>
          </p:cNvGrpSpPr>
          <p:nvPr/>
        </p:nvGrpSpPr>
        <p:grpSpPr bwMode="auto">
          <a:xfrm>
            <a:off x="6419850" y="3616325"/>
            <a:ext cx="2571750" cy="400050"/>
            <a:chOff x="6420111" y="3790950"/>
            <a:chExt cx="2571489" cy="400110"/>
          </a:xfrm>
        </p:grpSpPr>
        <p:sp>
          <p:nvSpPr>
            <p:cNvPr id="36900" name="TextBox 85"/>
            <p:cNvSpPr txBox="1">
              <a:spLocks noChangeArrowheads="1"/>
            </p:cNvSpPr>
            <p:nvPr/>
          </p:nvSpPr>
          <p:spPr bwMode="auto">
            <a:xfrm>
              <a:off x="7934432" y="3790950"/>
              <a:ext cx="1057168" cy="400110"/>
            </a:xfrm>
            <a:prstGeom prst="rect">
              <a:avLst/>
            </a:prstGeom>
            <a:noFill/>
            <a:ln w="9525">
              <a:noFill/>
              <a:miter lim="800000"/>
              <a:headEnd/>
              <a:tailEnd/>
            </a:ln>
          </p:spPr>
          <p:txBody>
            <a:bodyPr>
              <a:spAutoFit/>
            </a:bodyPr>
            <a:lstStyle/>
            <a:p>
              <a:pPr algn="ctr"/>
              <a:r>
                <a:rPr lang="en-US" sz="1000" b="1">
                  <a:solidFill>
                    <a:srgbClr val="404040"/>
                  </a:solidFill>
                </a:rPr>
                <a:t>Hosted </a:t>
              </a:r>
              <a:br>
                <a:rPr lang="en-US" sz="1000" b="1">
                  <a:solidFill>
                    <a:srgbClr val="404040"/>
                  </a:solidFill>
                </a:rPr>
              </a:br>
              <a:r>
                <a:rPr lang="en-US" sz="1000" b="1">
                  <a:solidFill>
                    <a:srgbClr val="404040"/>
                  </a:solidFill>
                </a:rPr>
                <a:t>Security</a:t>
              </a:r>
            </a:p>
          </p:txBody>
        </p:sp>
        <p:cxnSp>
          <p:nvCxnSpPr>
            <p:cNvPr id="36901" name="Curved Connector 158"/>
            <p:cNvCxnSpPr>
              <a:cxnSpLocks noChangeShapeType="1"/>
            </p:cNvCxnSpPr>
            <p:nvPr/>
          </p:nvCxnSpPr>
          <p:spPr bwMode="auto">
            <a:xfrm>
              <a:off x="6420111" y="3851085"/>
              <a:ext cx="1704714" cy="177990"/>
            </a:xfrm>
            <a:prstGeom prst="curvedConnector3">
              <a:avLst>
                <a:gd name="adj1" fmla="val 50000"/>
              </a:avLst>
            </a:prstGeom>
            <a:noFill/>
            <a:ln w="38100">
              <a:solidFill>
                <a:srgbClr val="A50021"/>
              </a:solidFill>
              <a:round/>
              <a:headEnd/>
              <a:tailEnd type="arrow" w="med" len="med"/>
            </a:ln>
          </p:spPr>
        </p:cxnSp>
      </p:grpSp>
      <p:grpSp>
        <p:nvGrpSpPr>
          <p:cNvPr id="88" name="Group 204"/>
          <p:cNvGrpSpPr>
            <a:grpSpLocks/>
          </p:cNvGrpSpPr>
          <p:nvPr/>
        </p:nvGrpSpPr>
        <p:grpSpPr bwMode="auto">
          <a:xfrm>
            <a:off x="6373813" y="1830388"/>
            <a:ext cx="2522537" cy="823912"/>
            <a:chOff x="6373469" y="2004901"/>
            <a:chExt cx="2522894" cy="824027"/>
          </a:xfrm>
        </p:grpSpPr>
        <p:grpSp>
          <p:nvGrpSpPr>
            <p:cNvPr id="36895" name="Group 111"/>
            <p:cNvGrpSpPr>
              <a:grpSpLocks/>
            </p:cNvGrpSpPr>
            <p:nvPr/>
          </p:nvGrpSpPr>
          <p:grpSpPr bwMode="auto">
            <a:xfrm>
              <a:off x="8458184" y="2375191"/>
              <a:ext cx="438164" cy="453737"/>
              <a:chOff x="8201007" y="3343275"/>
              <a:chExt cx="552468" cy="516012"/>
            </a:xfrm>
          </p:grpSpPr>
          <p:sp>
            <p:nvSpPr>
              <p:cNvPr id="92" name="Rounded Rectangle 91"/>
              <p:cNvSpPr/>
              <p:nvPr/>
            </p:nvSpPr>
            <p:spPr bwMode="auto">
              <a:xfrm>
                <a:off x="8296275" y="3343275"/>
                <a:ext cx="457200" cy="304800"/>
              </a:xfrm>
              <a:prstGeom prst="roundRect">
                <a:avLst>
                  <a:gd name="adj" fmla="val 16214"/>
                </a:avLst>
              </a:prstGeom>
              <a:solidFill>
                <a:schemeClr val="bg1">
                  <a:lumMod val="65000"/>
                </a:schemeClr>
              </a:solidFill>
              <a:ln w="9525" cap="flat" cmpd="sng" algn="ctr">
                <a:noFill/>
                <a:prstDash val="solid"/>
                <a:round/>
                <a:headEnd type="none" w="med" len="med"/>
                <a:tailEnd type="none" w="med" len="med"/>
              </a:ln>
              <a:effectLst/>
              <a:scene3d>
                <a:camera prst="orthographicFront">
                  <a:rot lat="18627395" lon="3973959" rev="17225778"/>
                </a:camera>
                <a:lightRig rig="morning" dir="t"/>
              </a:scene3d>
              <a:sp3d extrusionH="381000" contourW="12700">
                <a:bevelT w="12700" h="12700"/>
                <a:contourClr>
                  <a:schemeClr val="bg1">
                    <a:lumMod val="65000"/>
                  </a:schemeClr>
                </a:contourClr>
              </a:sp3d>
            </p:spPr>
            <p:txBody>
              <a:bodyPr wrap="none"/>
              <a:lstStyle/>
              <a:p>
                <a:pPr algn="r" fontAlgn="auto">
                  <a:spcBef>
                    <a:spcPts val="0"/>
                  </a:spcBef>
                  <a:spcAft>
                    <a:spcPts val="0"/>
                  </a:spcAft>
                  <a:defRPr/>
                </a:pPr>
                <a:endParaRPr lang="en-US">
                  <a:solidFill>
                    <a:srgbClr val="FFFFFF"/>
                  </a:solidFill>
                  <a:cs typeface="Arial" charset="0"/>
                </a:endParaRPr>
              </a:p>
            </p:txBody>
          </p:sp>
          <p:sp>
            <p:nvSpPr>
              <p:cNvPr id="93" name="Oval 92"/>
              <p:cNvSpPr/>
              <p:nvPr/>
            </p:nvSpPr>
            <p:spPr bwMode="auto">
              <a:xfrm>
                <a:off x="8201007" y="3630688"/>
                <a:ext cx="228599" cy="228599"/>
              </a:xfrm>
              <a:prstGeom prst="ellipse">
                <a:avLst/>
              </a:prstGeom>
              <a:solidFill>
                <a:schemeClr val="bg1">
                  <a:lumMod val="85000"/>
                </a:schemeClr>
              </a:solidFill>
              <a:ln w="9525" cap="flat" cmpd="sng" algn="ctr">
                <a:solidFill>
                  <a:schemeClr val="bg1">
                    <a:lumMod val="75000"/>
                  </a:schemeClr>
                </a:solidFill>
                <a:prstDash val="solid"/>
                <a:round/>
                <a:headEnd type="none" w="med" len="med"/>
                <a:tailEnd type="none" w="med" len="med"/>
              </a:ln>
              <a:effectLst>
                <a:outerShdw blurRad="57785" dist="33020" dir="3180000" algn="ctr">
                  <a:srgbClr val="000000">
                    <a:alpha val="30000"/>
                  </a:srgbClr>
                </a:outerShdw>
              </a:effectLst>
              <a:scene3d>
                <a:camera prst="isometricOffAxis2Top">
                  <a:rot lat="18020812" lon="2380180" rev="18900000"/>
                </a:camera>
                <a:lightRig rig="morning" dir="t"/>
              </a:scene3d>
              <a:sp3d extrusionH="254000" contourW="12700" prstMaterial="metal">
                <a:contourClr>
                  <a:schemeClr val="bg1">
                    <a:lumMod val="65000"/>
                  </a:schemeClr>
                </a:contourClr>
              </a:sp3d>
            </p:spPr>
            <p:txBody>
              <a:bodyPr wrap="none"/>
              <a:lstStyle/>
              <a:p>
                <a:pPr algn="r" fontAlgn="auto">
                  <a:spcBef>
                    <a:spcPts val="0"/>
                  </a:spcBef>
                  <a:spcAft>
                    <a:spcPts val="0"/>
                  </a:spcAft>
                  <a:defRPr/>
                </a:pPr>
                <a:endParaRPr lang="en-US">
                  <a:solidFill>
                    <a:srgbClr val="FFFFFF"/>
                  </a:solidFill>
                  <a:cs typeface="Arial" charset="0"/>
                </a:endParaRPr>
              </a:p>
            </p:txBody>
          </p:sp>
        </p:grpSp>
        <p:sp>
          <p:nvSpPr>
            <p:cNvPr id="36896" name="TextBox 35"/>
            <p:cNvSpPr txBox="1">
              <a:spLocks noChangeArrowheads="1"/>
            </p:cNvSpPr>
            <p:nvPr/>
          </p:nvSpPr>
          <p:spPr bwMode="auto">
            <a:xfrm>
              <a:off x="7178445" y="2004901"/>
              <a:ext cx="1409900" cy="400106"/>
            </a:xfrm>
            <a:prstGeom prst="rect">
              <a:avLst/>
            </a:prstGeom>
            <a:noFill/>
            <a:ln w="9525">
              <a:noFill/>
              <a:miter lim="800000"/>
              <a:headEnd/>
              <a:tailEnd/>
            </a:ln>
          </p:spPr>
          <p:txBody>
            <a:bodyPr>
              <a:spAutoFit/>
            </a:bodyPr>
            <a:lstStyle/>
            <a:p>
              <a:pPr algn="ctr"/>
              <a:r>
                <a:rPr lang="en-US" sz="1000" b="1"/>
                <a:t>Hosted Applications </a:t>
              </a:r>
              <a:br>
                <a:rPr lang="en-US" sz="1000" b="1"/>
              </a:br>
              <a:r>
                <a:rPr lang="en-US" sz="1000" b="1"/>
                <a:t>and Data</a:t>
              </a:r>
            </a:p>
          </p:txBody>
        </p:sp>
        <p:cxnSp>
          <p:nvCxnSpPr>
            <p:cNvPr id="36897" name="Curved Connector 161"/>
            <p:cNvCxnSpPr>
              <a:cxnSpLocks noChangeShapeType="1"/>
            </p:cNvCxnSpPr>
            <p:nvPr/>
          </p:nvCxnSpPr>
          <p:spPr bwMode="auto">
            <a:xfrm flipV="1">
              <a:off x="6373469" y="2628900"/>
              <a:ext cx="1922806" cy="28457"/>
            </a:xfrm>
            <a:prstGeom prst="curvedConnector3">
              <a:avLst>
                <a:gd name="adj1" fmla="val 50000"/>
              </a:avLst>
            </a:prstGeom>
            <a:noFill/>
            <a:ln w="38100">
              <a:solidFill>
                <a:srgbClr val="A50021"/>
              </a:solidFill>
              <a:round/>
              <a:headEnd/>
              <a:tailEnd type="arrow" w="med" len="med"/>
            </a:ln>
          </p:spPr>
        </p:cxnSp>
      </p:grpSp>
      <p:grpSp>
        <p:nvGrpSpPr>
          <p:cNvPr id="94" name="Group 104"/>
          <p:cNvGrpSpPr>
            <a:grpSpLocks/>
          </p:cNvGrpSpPr>
          <p:nvPr/>
        </p:nvGrpSpPr>
        <p:grpSpPr bwMode="auto">
          <a:xfrm>
            <a:off x="5254625" y="2959100"/>
            <a:ext cx="3670300" cy="554038"/>
            <a:chOff x="5254640" y="3133725"/>
            <a:chExt cx="3670285" cy="553998"/>
          </a:xfrm>
        </p:grpSpPr>
        <p:cxnSp>
          <p:nvCxnSpPr>
            <p:cNvPr id="36893" name="Curved Connector 171"/>
            <p:cNvCxnSpPr>
              <a:cxnSpLocks noChangeShapeType="1"/>
            </p:cNvCxnSpPr>
            <p:nvPr/>
          </p:nvCxnSpPr>
          <p:spPr bwMode="auto">
            <a:xfrm flipV="1">
              <a:off x="5254640" y="3467595"/>
              <a:ext cx="2666202" cy="21963"/>
            </a:xfrm>
            <a:prstGeom prst="curvedConnector3">
              <a:avLst>
                <a:gd name="adj1" fmla="val 50000"/>
              </a:avLst>
            </a:prstGeom>
            <a:noFill/>
            <a:ln w="38100">
              <a:solidFill>
                <a:srgbClr val="A50021"/>
              </a:solidFill>
              <a:round/>
              <a:headEnd/>
              <a:tailEnd type="arrow" w="med" len="med"/>
            </a:ln>
          </p:spPr>
        </p:cxnSp>
        <p:sp>
          <p:nvSpPr>
            <p:cNvPr id="36894" name="TextBox 167"/>
            <p:cNvSpPr txBox="1">
              <a:spLocks noChangeArrowheads="1"/>
            </p:cNvSpPr>
            <p:nvPr/>
          </p:nvSpPr>
          <p:spPr bwMode="auto">
            <a:xfrm>
              <a:off x="7686680" y="3133725"/>
              <a:ext cx="1238245" cy="553998"/>
            </a:xfrm>
            <a:prstGeom prst="rect">
              <a:avLst/>
            </a:prstGeom>
            <a:noFill/>
            <a:ln w="9525">
              <a:noFill/>
              <a:miter lim="800000"/>
              <a:headEnd/>
              <a:tailEnd/>
            </a:ln>
          </p:spPr>
          <p:txBody>
            <a:bodyPr>
              <a:spAutoFit/>
            </a:bodyPr>
            <a:lstStyle/>
            <a:p>
              <a:pPr algn="ctr"/>
              <a:r>
                <a:rPr lang="en-US" sz="1000" b="1">
                  <a:solidFill>
                    <a:srgbClr val="404040"/>
                  </a:solidFill>
                </a:rPr>
                <a:t>User </a:t>
              </a:r>
              <a:br>
                <a:rPr lang="en-US" sz="1000" b="1">
                  <a:solidFill>
                    <a:srgbClr val="404040"/>
                  </a:solidFill>
                </a:rPr>
              </a:br>
              <a:r>
                <a:rPr lang="en-US" sz="1000" b="1">
                  <a:solidFill>
                    <a:srgbClr val="404040"/>
                  </a:solidFill>
                </a:rPr>
                <a:t>Generated</a:t>
              </a:r>
              <a:br>
                <a:rPr lang="en-US" sz="1000" b="1">
                  <a:solidFill>
                    <a:srgbClr val="404040"/>
                  </a:solidFill>
                </a:rPr>
              </a:br>
              <a:r>
                <a:rPr lang="en-US" sz="1000" b="1">
                  <a:solidFill>
                    <a:srgbClr val="404040"/>
                  </a:solidFill>
                </a:rPr>
                <a:t>Content</a:t>
              </a:r>
            </a:p>
          </p:txBody>
        </p:sp>
      </p:grpSp>
      <p:cxnSp>
        <p:nvCxnSpPr>
          <p:cNvPr id="97" name="Curved Connector 96"/>
          <p:cNvCxnSpPr>
            <a:cxnSpLocks noChangeShapeType="1"/>
          </p:cNvCxnSpPr>
          <p:nvPr/>
        </p:nvCxnSpPr>
        <p:spPr bwMode="auto">
          <a:xfrm rot="10800000" flipV="1">
            <a:off x="1685925" y="4105275"/>
            <a:ext cx="1163638" cy="958850"/>
          </a:xfrm>
          <a:prstGeom prst="curvedConnector3">
            <a:avLst>
              <a:gd name="adj1" fmla="val 50000"/>
            </a:avLst>
          </a:prstGeom>
          <a:noFill/>
          <a:ln w="38100">
            <a:solidFill>
              <a:srgbClr val="A50021"/>
            </a:solidFill>
            <a:round/>
            <a:headEnd/>
            <a:tailEnd type="arrow" w="med" len="med"/>
          </a:ln>
        </p:spPr>
      </p:cxnSp>
      <p:cxnSp>
        <p:nvCxnSpPr>
          <p:cNvPr id="98" name="Curved Connector 97"/>
          <p:cNvCxnSpPr>
            <a:cxnSpLocks noChangeShapeType="1"/>
          </p:cNvCxnSpPr>
          <p:nvPr/>
        </p:nvCxnSpPr>
        <p:spPr bwMode="auto">
          <a:xfrm rot="10800000">
            <a:off x="1504950" y="2711450"/>
            <a:ext cx="914400" cy="636588"/>
          </a:xfrm>
          <a:prstGeom prst="curvedConnector3">
            <a:avLst>
              <a:gd name="adj1" fmla="val 50000"/>
            </a:avLst>
          </a:prstGeom>
          <a:noFill/>
          <a:ln w="38100">
            <a:solidFill>
              <a:srgbClr val="A50021"/>
            </a:solidFill>
            <a:round/>
            <a:headEnd/>
            <a:tailEnd type="arrow" w="med" len="med"/>
          </a:ln>
        </p:spPr>
      </p:cxnSp>
      <p:grpSp>
        <p:nvGrpSpPr>
          <p:cNvPr id="99" name="Group 213"/>
          <p:cNvGrpSpPr>
            <a:grpSpLocks/>
          </p:cNvGrpSpPr>
          <p:nvPr/>
        </p:nvGrpSpPr>
        <p:grpSpPr bwMode="auto">
          <a:xfrm>
            <a:off x="3763963" y="1103313"/>
            <a:ext cx="2066925" cy="871537"/>
            <a:chOff x="3763488" y="1277586"/>
            <a:chExt cx="2067296" cy="871848"/>
          </a:xfrm>
        </p:grpSpPr>
        <p:sp>
          <p:nvSpPr>
            <p:cNvPr id="36891" name="TextBox 208"/>
            <p:cNvSpPr txBox="1">
              <a:spLocks noChangeArrowheads="1"/>
            </p:cNvSpPr>
            <p:nvPr/>
          </p:nvSpPr>
          <p:spPr bwMode="auto">
            <a:xfrm>
              <a:off x="3763488" y="1277586"/>
              <a:ext cx="2067296" cy="246150"/>
            </a:xfrm>
            <a:prstGeom prst="rect">
              <a:avLst/>
            </a:prstGeom>
            <a:noFill/>
            <a:ln w="9525">
              <a:noFill/>
              <a:miter lim="800000"/>
              <a:headEnd/>
              <a:tailEnd/>
            </a:ln>
          </p:spPr>
          <p:txBody>
            <a:bodyPr>
              <a:spAutoFit/>
            </a:bodyPr>
            <a:lstStyle/>
            <a:p>
              <a:pPr algn="ctr"/>
              <a:r>
                <a:rPr lang="en-US" sz="1000" b="1"/>
                <a:t>Web-Based Mashup</a:t>
              </a:r>
            </a:p>
          </p:txBody>
        </p:sp>
        <p:cxnSp>
          <p:nvCxnSpPr>
            <p:cNvPr id="36892" name="Curved Connector 209"/>
            <p:cNvCxnSpPr>
              <a:cxnSpLocks noChangeShapeType="1"/>
              <a:stCxn id="36891" idx="2"/>
            </p:cNvCxnSpPr>
            <p:nvPr/>
          </p:nvCxnSpPr>
          <p:spPr bwMode="auto">
            <a:xfrm rot="5400000">
              <a:off x="4472696" y="1824993"/>
              <a:ext cx="625627" cy="23255"/>
            </a:xfrm>
            <a:prstGeom prst="curvedConnector3">
              <a:avLst>
                <a:gd name="adj1" fmla="val 50000"/>
              </a:avLst>
            </a:prstGeom>
            <a:noFill/>
            <a:ln w="38100">
              <a:solidFill>
                <a:srgbClr val="A50021"/>
              </a:solidFill>
              <a:round/>
              <a:headEnd/>
              <a:tailEnd type="arrow" w="med" len="med"/>
            </a:ln>
          </p:spPr>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99"/>
                                        </p:tgtEl>
                                        <p:attrNameLst>
                                          <p:attrName>style.visibility</p:attrName>
                                        </p:attrNameLst>
                                      </p:cBhvr>
                                      <p:to>
                                        <p:strVal val="visible"/>
                                      </p:to>
                                    </p:set>
                                    <p:anim calcmode="lin" valueType="num">
                                      <p:cBhvr>
                                        <p:cTn id="13" dur="500" fill="hold"/>
                                        <p:tgtEl>
                                          <p:spTgt spid="99"/>
                                        </p:tgtEl>
                                        <p:attrNameLst>
                                          <p:attrName>ppt_w</p:attrName>
                                        </p:attrNameLst>
                                      </p:cBhvr>
                                      <p:tavLst>
                                        <p:tav tm="0">
                                          <p:val>
                                            <p:fltVal val="0"/>
                                          </p:val>
                                        </p:tav>
                                        <p:tav tm="100000">
                                          <p:val>
                                            <p:strVal val="#ppt_w"/>
                                          </p:val>
                                        </p:tav>
                                      </p:tavLst>
                                    </p:anim>
                                    <p:anim calcmode="lin" valueType="num">
                                      <p:cBhvr>
                                        <p:cTn id="14" dur="500" fill="hold"/>
                                        <p:tgtEl>
                                          <p:spTgt spid="99"/>
                                        </p:tgtEl>
                                        <p:attrNameLst>
                                          <p:attrName>ppt_h</p:attrName>
                                        </p:attrNameLst>
                                      </p:cBhvr>
                                      <p:tavLst>
                                        <p:tav tm="0">
                                          <p:val>
                                            <p:fltVal val="0"/>
                                          </p:val>
                                        </p:tav>
                                        <p:tav tm="100000">
                                          <p:val>
                                            <p:strVal val="#ppt_h"/>
                                          </p:val>
                                        </p:tav>
                                      </p:tavLst>
                                    </p:anim>
                                    <p:animEffect transition="in" filter="fade">
                                      <p:cBhvr>
                                        <p:cTn id="15" dur="500"/>
                                        <p:tgtEl>
                                          <p:spTgt spid="99"/>
                                        </p:tgtEl>
                                      </p:cBhvr>
                                    </p:animEffect>
                                  </p:childTnLst>
                                </p:cTn>
                              </p:par>
                            </p:childTnLst>
                          </p:cTn>
                        </p:par>
                        <p:par>
                          <p:cTn id="16" fill="hold">
                            <p:stCondLst>
                              <p:cond delay="1000"/>
                            </p:stCondLst>
                            <p:childTnLst>
                              <p:par>
                                <p:cTn id="17" presetID="53" presetClass="entr" presetSubtype="0"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fill="hold"/>
                                        <p:tgtEl>
                                          <p:spTgt spid="22"/>
                                        </p:tgtEl>
                                        <p:attrNameLst>
                                          <p:attrName>ppt_w</p:attrName>
                                        </p:attrNameLst>
                                      </p:cBhvr>
                                      <p:tavLst>
                                        <p:tav tm="0">
                                          <p:val>
                                            <p:fltVal val="0"/>
                                          </p:val>
                                        </p:tav>
                                        <p:tav tm="100000">
                                          <p:val>
                                            <p:strVal val="#ppt_w"/>
                                          </p:val>
                                        </p:tav>
                                      </p:tavLst>
                                    </p:anim>
                                    <p:anim calcmode="lin" valueType="num">
                                      <p:cBhvr>
                                        <p:cTn id="20" dur="500" fill="hold"/>
                                        <p:tgtEl>
                                          <p:spTgt spid="22"/>
                                        </p:tgtEl>
                                        <p:attrNameLst>
                                          <p:attrName>ppt_h</p:attrName>
                                        </p:attrNameLst>
                                      </p:cBhvr>
                                      <p:tavLst>
                                        <p:tav tm="0">
                                          <p:val>
                                            <p:fltVal val="0"/>
                                          </p:val>
                                        </p:tav>
                                        <p:tav tm="100000">
                                          <p:val>
                                            <p:strVal val="#ppt_h"/>
                                          </p:val>
                                        </p:tav>
                                      </p:tavLst>
                                    </p:anim>
                                    <p:animEffect transition="in" filter="fade">
                                      <p:cBhvr>
                                        <p:cTn id="21" dur="500"/>
                                        <p:tgtEl>
                                          <p:spTgt spid="22"/>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500" fill="hold"/>
                                        <p:tgtEl>
                                          <p:spTgt spid="29"/>
                                        </p:tgtEl>
                                        <p:attrNameLst>
                                          <p:attrName>ppt_w</p:attrName>
                                        </p:attrNameLst>
                                      </p:cBhvr>
                                      <p:tavLst>
                                        <p:tav tm="0">
                                          <p:val>
                                            <p:fltVal val="0"/>
                                          </p:val>
                                        </p:tav>
                                        <p:tav tm="100000">
                                          <p:val>
                                            <p:strVal val="#ppt_w"/>
                                          </p:val>
                                        </p:tav>
                                      </p:tavLst>
                                    </p:anim>
                                    <p:anim calcmode="lin" valueType="num">
                                      <p:cBhvr>
                                        <p:cTn id="26" dur="500" fill="hold"/>
                                        <p:tgtEl>
                                          <p:spTgt spid="29"/>
                                        </p:tgtEl>
                                        <p:attrNameLst>
                                          <p:attrName>ppt_h</p:attrName>
                                        </p:attrNameLst>
                                      </p:cBhvr>
                                      <p:tavLst>
                                        <p:tav tm="0">
                                          <p:val>
                                            <p:fltVal val="0"/>
                                          </p:val>
                                        </p:tav>
                                        <p:tav tm="100000">
                                          <p:val>
                                            <p:strVal val="#ppt_h"/>
                                          </p:val>
                                        </p:tav>
                                      </p:tavLst>
                                    </p:anim>
                                    <p:animEffect transition="in" filter="fade">
                                      <p:cBhvr>
                                        <p:cTn id="27" dur="500"/>
                                        <p:tgtEl>
                                          <p:spTgt spid="29"/>
                                        </p:tgtEl>
                                      </p:cBhvr>
                                    </p:animEffect>
                                  </p:childTnLst>
                                </p:cTn>
                              </p:par>
                            </p:childTnLst>
                          </p:cTn>
                        </p:par>
                        <p:par>
                          <p:cTn id="28" fill="hold">
                            <p:stCondLst>
                              <p:cond delay="2000"/>
                            </p:stCondLst>
                            <p:childTnLst>
                              <p:par>
                                <p:cTn id="29" presetID="53" presetClass="entr" presetSubtype="0" fill="hold" nodeType="afterEffect">
                                  <p:stCondLst>
                                    <p:cond delay="0"/>
                                  </p:stCondLst>
                                  <p:childTnLst>
                                    <p:set>
                                      <p:cBhvr>
                                        <p:cTn id="30" dur="1" fill="hold">
                                          <p:stCondLst>
                                            <p:cond delay="0"/>
                                          </p:stCondLst>
                                        </p:cTn>
                                        <p:tgtEl>
                                          <p:spTgt spid="53"/>
                                        </p:tgtEl>
                                        <p:attrNameLst>
                                          <p:attrName>style.visibility</p:attrName>
                                        </p:attrNameLst>
                                      </p:cBhvr>
                                      <p:to>
                                        <p:strVal val="visible"/>
                                      </p:to>
                                    </p:set>
                                    <p:anim calcmode="lin" valueType="num">
                                      <p:cBhvr>
                                        <p:cTn id="31" dur="500" fill="hold"/>
                                        <p:tgtEl>
                                          <p:spTgt spid="53"/>
                                        </p:tgtEl>
                                        <p:attrNameLst>
                                          <p:attrName>ppt_w</p:attrName>
                                        </p:attrNameLst>
                                      </p:cBhvr>
                                      <p:tavLst>
                                        <p:tav tm="0">
                                          <p:val>
                                            <p:fltVal val="0"/>
                                          </p:val>
                                        </p:tav>
                                        <p:tav tm="100000">
                                          <p:val>
                                            <p:strVal val="#ppt_w"/>
                                          </p:val>
                                        </p:tav>
                                      </p:tavLst>
                                    </p:anim>
                                    <p:anim calcmode="lin" valueType="num">
                                      <p:cBhvr>
                                        <p:cTn id="32" dur="500" fill="hold"/>
                                        <p:tgtEl>
                                          <p:spTgt spid="53"/>
                                        </p:tgtEl>
                                        <p:attrNameLst>
                                          <p:attrName>ppt_h</p:attrName>
                                        </p:attrNameLst>
                                      </p:cBhvr>
                                      <p:tavLst>
                                        <p:tav tm="0">
                                          <p:val>
                                            <p:fltVal val="0"/>
                                          </p:val>
                                        </p:tav>
                                        <p:tav tm="100000">
                                          <p:val>
                                            <p:strVal val="#ppt_h"/>
                                          </p:val>
                                        </p:tav>
                                      </p:tavLst>
                                    </p:anim>
                                    <p:animEffect transition="in" filter="fade">
                                      <p:cBhvr>
                                        <p:cTn id="33" dur="500"/>
                                        <p:tgtEl>
                                          <p:spTgt spid="53"/>
                                        </p:tgtEl>
                                      </p:cBhvr>
                                    </p:animEffect>
                                  </p:childTnLst>
                                </p:cTn>
                              </p:par>
                            </p:childTnLst>
                          </p:cTn>
                        </p:par>
                        <p:par>
                          <p:cTn id="34" fill="hold">
                            <p:stCondLst>
                              <p:cond delay="2500"/>
                            </p:stCondLst>
                            <p:childTnLst>
                              <p:par>
                                <p:cTn id="35" presetID="53" presetClass="entr" presetSubtype="0" fill="hold" nodeType="afterEffect">
                                  <p:stCondLst>
                                    <p:cond delay="0"/>
                                  </p:stCondLst>
                                  <p:childTnLst>
                                    <p:set>
                                      <p:cBhvr>
                                        <p:cTn id="36" dur="1" fill="hold">
                                          <p:stCondLst>
                                            <p:cond delay="0"/>
                                          </p:stCondLst>
                                        </p:cTn>
                                        <p:tgtEl>
                                          <p:spTgt spid="67"/>
                                        </p:tgtEl>
                                        <p:attrNameLst>
                                          <p:attrName>style.visibility</p:attrName>
                                        </p:attrNameLst>
                                      </p:cBhvr>
                                      <p:to>
                                        <p:strVal val="visible"/>
                                      </p:to>
                                    </p:set>
                                    <p:anim calcmode="lin" valueType="num">
                                      <p:cBhvr>
                                        <p:cTn id="37" dur="500" fill="hold"/>
                                        <p:tgtEl>
                                          <p:spTgt spid="67"/>
                                        </p:tgtEl>
                                        <p:attrNameLst>
                                          <p:attrName>ppt_w</p:attrName>
                                        </p:attrNameLst>
                                      </p:cBhvr>
                                      <p:tavLst>
                                        <p:tav tm="0">
                                          <p:val>
                                            <p:fltVal val="0"/>
                                          </p:val>
                                        </p:tav>
                                        <p:tav tm="100000">
                                          <p:val>
                                            <p:strVal val="#ppt_w"/>
                                          </p:val>
                                        </p:tav>
                                      </p:tavLst>
                                    </p:anim>
                                    <p:anim calcmode="lin" valueType="num">
                                      <p:cBhvr>
                                        <p:cTn id="38" dur="500" fill="hold"/>
                                        <p:tgtEl>
                                          <p:spTgt spid="67"/>
                                        </p:tgtEl>
                                        <p:attrNameLst>
                                          <p:attrName>ppt_h</p:attrName>
                                        </p:attrNameLst>
                                      </p:cBhvr>
                                      <p:tavLst>
                                        <p:tav tm="0">
                                          <p:val>
                                            <p:fltVal val="0"/>
                                          </p:val>
                                        </p:tav>
                                        <p:tav tm="100000">
                                          <p:val>
                                            <p:strVal val="#ppt_h"/>
                                          </p:val>
                                        </p:tav>
                                      </p:tavLst>
                                    </p:anim>
                                    <p:animEffect transition="in" filter="fade">
                                      <p:cBhvr>
                                        <p:cTn id="39" dur="500"/>
                                        <p:tgtEl>
                                          <p:spTgt spid="67"/>
                                        </p:tgtEl>
                                      </p:cBhvr>
                                    </p:animEffect>
                                  </p:childTnLst>
                                </p:cTn>
                              </p:par>
                            </p:childTnLst>
                          </p:cTn>
                        </p:par>
                        <p:par>
                          <p:cTn id="40" fill="hold">
                            <p:stCondLst>
                              <p:cond delay="3000"/>
                            </p:stCondLst>
                            <p:childTnLst>
                              <p:par>
                                <p:cTn id="41" presetID="53" presetClass="entr" presetSubtype="0"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36"/>
                                        </p:tgtEl>
                                        <p:attrNameLst>
                                          <p:attrName>style.visibility</p:attrName>
                                        </p:attrNameLst>
                                      </p:cBhvr>
                                      <p:to>
                                        <p:strVal val="visible"/>
                                      </p:to>
                                    </p:set>
                                    <p:anim calcmode="lin" valueType="num">
                                      <p:cBhvr>
                                        <p:cTn id="49" dur="500" fill="hold"/>
                                        <p:tgtEl>
                                          <p:spTgt spid="36"/>
                                        </p:tgtEl>
                                        <p:attrNameLst>
                                          <p:attrName>ppt_w</p:attrName>
                                        </p:attrNameLst>
                                      </p:cBhvr>
                                      <p:tavLst>
                                        <p:tav tm="0">
                                          <p:val>
                                            <p:fltVal val="0"/>
                                          </p:val>
                                        </p:tav>
                                        <p:tav tm="100000">
                                          <p:val>
                                            <p:strVal val="#ppt_w"/>
                                          </p:val>
                                        </p:tav>
                                      </p:tavLst>
                                    </p:anim>
                                    <p:anim calcmode="lin" valueType="num">
                                      <p:cBhvr>
                                        <p:cTn id="50" dur="500" fill="hold"/>
                                        <p:tgtEl>
                                          <p:spTgt spid="36"/>
                                        </p:tgtEl>
                                        <p:attrNameLst>
                                          <p:attrName>ppt_h</p:attrName>
                                        </p:attrNameLst>
                                      </p:cBhvr>
                                      <p:tavLst>
                                        <p:tav tm="0">
                                          <p:val>
                                            <p:fltVal val="0"/>
                                          </p:val>
                                        </p:tav>
                                        <p:tav tm="100000">
                                          <p:val>
                                            <p:strVal val="#ppt_h"/>
                                          </p:val>
                                        </p:tav>
                                      </p:tavLst>
                                    </p:anim>
                                    <p:animEffect transition="in" filter="fade">
                                      <p:cBhvr>
                                        <p:cTn id="51" dur="500"/>
                                        <p:tgtEl>
                                          <p:spTgt spid="36"/>
                                        </p:tgtEl>
                                      </p:cBhvr>
                                    </p:animEffect>
                                  </p:childTnLst>
                                </p:cTn>
                              </p:par>
                            </p:childTnLst>
                          </p:cTn>
                        </p:par>
                        <p:par>
                          <p:cTn id="52" fill="hold">
                            <p:stCondLst>
                              <p:cond delay="4000"/>
                            </p:stCondLst>
                            <p:childTnLst>
                              <p:par>
                                <p:cTn id="53" presetID="53" presetClass="entr" presetSubtype="0"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p:cTn id="55" dur="500" fill="hold"/>
                                        <p:tgtEl>
                                          <p:spTgt spid="59"/>
                                        </p:tgtEl>
                                        <p:attrNameLst>
                                          <p:attrName>ppt_w</p:attrName>
                                        </p:attrNameLst>
                                      </p:cBhvr>
                                      <p:tavLst>
                                        <p:tav tm="0">
                                          <p:val>
                                            <p:fltVal val="0"/>
                                          </p:val>
                                        </p:tav>
                                        <p:tav tm="100000">
                                          <p:val>
                                            <p:strVal val="#ppt_w"/>
                                          </p:val>
                                        </p:tav>
                                      </p:tavLst>
                                    </p:anim>
                                    <p:anim calcmode="lin" valueType="num">
                                      <p:cBhvr>
                                        <p:cTn id="56" dur="500" fill="hold"/>
                                        <p:tgtEl>
                                          <p:spTgt spid="59"/>
                                        </p:tgtEl>
                                        <p:attrNameLst>
                                          <p:attrName>ppt_h</p:attrName>
                                        </p:attrNameLst>
                                      </p:cBhvr>
                                      <p:tavLst>
                                        <p:tav tm="0">
                                          <p:val>
                                            <p:fltVal val="0"/>
                                          </p:val>
                                        </p:tav>
                                        <p:tav tm="100000">
                                          <p:val>
                                            <p:strVal val="#ppt_h"/>
                                          </p:val>
                                        </p:tav>
                                      </p:tavLst>
                                    </p:anim>
                                    <p:animEffect transition="in" filter="fade">
                                      <p:cBhvr>
                                        <p:cTn id="57" dur="500"/>
                                        <p:tgtEl>
                                          <p:spTgt spid="59"/>
                                        </p:tgtEl>
                                      </p:cBhvr>
                                    </p:animEffect>
                                  </p:childTnLst>
                                </p:cTn>
                              </p:par>
                            </p:childTnLst>
                          </p:cTn>
                        </p:par>
                        <p:par>
                          <p:cTn id="58" fill="hold">
                            <p:stCondLst>
                              <p:cond delay="4500"/>
                            </p:stCondLst>
                            <p:childTnLst>
                              <p:par>
                                <p:cTn id="59" presetID="53" presetClass="entr" presetSubtype="0" fill="hold" nodeType="afterEffect">
                                  <p:stCondLst>
                                    <p:cond delay="0"/>
                                  </p:stCondLst>
                                  <p:childTnLst>
                                    <p:set>
                                      <p:cBhvr>
                                        <p:cTn id="60" dur="1" fill="hold">
                                          <p:stCondLst>
                                            <p:cond delay="0"/>
                                          </p:stCondLst>
                                        </p:cTn>
                                        <p:tgtEl>
                                          <p:spTgt spid="73"/>
                                        </p:tgtEl>
                                        <p:attrNameLst>
                                          <p:attrName>style.visibility</p:attrName>
                                        </p:attrNameLst>
                                      </p:cBhvr>
                                      <p:to>
                                        <p:strVal val="visible"/>
                                      </p:to>
                                    </p:set>
                                    <p:anim calcmode="lin" valueType="num">
                                      <p:cBhvr>
                                        <p:cTn id="61" dur="500" fill="hold"/>
                                        <p:tgtEl>
                                          <p:spTgt spid="73"/>
                                        </p:tgtEl>
                                        <p:attrNameLst>
                                          <p:attrName>ppt_w</p:attrName>
                                        </p:attrNameLst>
                                      </p:cBhvr>
                                      <p:tavLst>
                                        <p:tav tm="0">
                                          <p:val>
                                            <p:fltVal val="0"/>
                                          </p:val>
                                        </p:tav>
                                        <p:tav tm="100000">
                                          <p:val>
                                            <p:strVal val="#ppt_w"/>
                                          </p:val>
                                        </p:tav>
                                      </p:tavLst>
                                    </p:anim>
                                    <p:anim calcmode="lin" valueType="num">
                                      <p:cBhvr>
                                        <p:cTn id="62" dur="500" fill="hold"/>
                                        <p:tgtEl>
                                          <p:spTgt spid="73"/>
                                        </p:tgtEl>
                                        <p:attrNameLst>
                                          <p:attrName>ppt_h</p:attrName>
                                        </p:attrNameLst>
                                      </p:cBhvr>
                                      <p:tavLst>
                                        <p:tav tm="0">
                                          <p:val>
                                            <p:fltVal val="0"/>
                                          </p:val>
                                        </p:tav>
                                        <p:tav tm="100000">
                                          <p:val>
                                            <p:strVal val="#ppt_h"/>
                                          </p:val>
                                        </p:tav>
                                      </p:tavLst>
                                    </p:anim>
                                    <p:animEffect transition="in" filter="fade">
                                      <p:cBhvr>
                                        <p:cTn id="63" dur="500"/>
                                        <p:tgtEl>
                                          <p:spTgt spid="73"/>
                                        </p:tgtEl>
                                      </p:cBhvr>
                                    </p:animEffect>
                                  </p:childTnLst>
                                </p:cTn>
                              </p:par>
                            </p:childTnLst>
                          </p:cTn>
                        </p:par>
                        <p:par>
                          <p:cTn id="64" fill="hold">
                            <p:stCondLst>
                              <p:cond delay="5000"/>
                            </p:stCondLst>
                            <p:childTnLst>
                              <p:par>
                                <p:cTn id="65" presetID="22" presetClass="entr" presetSubtype="2" fill="hold" nodeType="afterEffect">
                                  <p:stCondLst>
                                    <p:cond delay="500"/>
                                  </p:stCondLst>
                                  <p:childTnLst>
                                    <p:set>
                                      <p:cBhvr>
                                        <p:cTn id="66" dur="1" fill="hold">
                                          <p:stCondLst>
                                            <p:cond delay="0"/>
                                          </p:stCondLst>
                                        </p:cTn>
                                        <p:tgtEl>
                                          <p:spTgt spid="98"/>
                                        </p:tgtEl>
                                        <p:attrNameLst>
                                          <p:attrName>style.visibility</p:attrName>
                                        </p:attrNameLst>
                                      </p:cBhvr>
                                      <p:to>
                                        <p:strVal val="visible"/>
                                      </p:to>
                                    </p:set>
                                    <p:animEffect transition="in" filter="wipe(right)">
                                      <p:cBhvr>
                                        <p:cTn id="67" dur="500"/>
                                        <p:tgtEl>
                                          <p:spTgt spid="98"/>
                                        </p:tgtEl>
                                      </p:cBhvr>
                                    </p:animEffect>
                                  </p:childTnLst>
                                </p:cTn>
                              </p:par>
                            </p:childTnLst>
                          </p:cTn>
                        </p:par>
                        <p:par>
                          <p:cTn id="68" fill="hold">
                            <p:stCondLst>
                              <p:cond delay="6000"/>
                            </p:stCondLst>
                            <p:childTnLst>
                              <p:par>
                                <p:cTn id="69" presetID="22" presetClass="entr" presetSubtype="2" fill="hold" nodeType="afterEffect">
                                  <p:stCondLst>
                                    <p:cond delay="0"/>
                                  </p:stCondLst>
                                  <p:childTnLst>
                                    <p:set>
                                      <p:cBhvr>
                                        <p:cTn id="70" dur="1" fill="hold">
                                          <p:stCondLst>
                                            <p:cond delay="0"/>
                                          </p:stCondLst>
                                        </p:cTn>
                                        <p:tgtEl>
                                          <p:spTgt spid="97"/>
                                        </p:tgtEl>
                                        <p:attrNameLst>
                                          <p:attrName>style.visibility</p:attrName>
                                        </p:attrNameLst>
                                      </p:cBhvr>
                                      <p:to>
                                        <p:strVal val="visible"/>
                                      </p:to>
                                    </p:set>
                                    <p:animEffect transition="in" filter="wipe(right)">
                                      <p:cBhvr>
                                        <p:cTn id="71" dur="500"/>
                                        <p:tgtEl>
                                          <p:spTgt spid="97"/>
                                        </p:tgtEl>
                                      </p:cBhvr>
                                    </p:animEffect>
                                  </p:childTnLst>
                                </p:cTn>
                              </p:par>
                            </p:childTnLst>
                          </p:cTn>
                        </p:par>
                        <p:par>
                          <p:cTn id="72" fill="hold">
                            <p:stCondLst>
                              <p:cond delay="6500"/>
                            </p:stCondLst>
                            <p:childTnLst>
                              <p:par>
                                <p:cTn id="73" presetID="22" presetClass="entr" presetSubtype="8" fill="hold" nodeType="afterEffect">
                                  <p:stCondLst>
                                    <p:cond delay="0"/>
                                  </p:stCondLst>
                                  <p:childTnLst>
                                    <p:set>
                                      <p:cBhvr>
                                        <p:cTn id="74" dur="1" fill="hold">
                                          <p:stCondLst>
                                            <p:cond delay="0"/>
                                          </p:stCondLst>
                                        </p:cTn>
                                        <p:tgtEl>
                                          <p:spTgt spid="88"/>
                                        </p:tgtEl>
                                        <p:attrNameLst>
                                          <p:attrName>style.visibility</p:attrName>
                                        </p:attrNameLst>
                                      </p:cBhvr>
                                      <p:to>
                                        <p:strVal val="visible"/>
                                      </p:to>
                                    </p:set>
                                    <p:animEffect transition="in" filter="wipe(left)">
                                      <p:cBhvr>
                                        <p:cTn id="75" dur="500"/>
                                        <p:tgtEl>
                                          <p:spTgt spid="88"/>
                                        </p:tgtEl>
                                      </p:cBhvr>
                                    </p:animEffect>
                                  </p:childTnLst>
                                </p:cTn>
                              </p:par>
                            </p:childTnLst>
                          </p:cTn>
                        </p:par>
                        <p:par>
                          <p:cTn id="76" fill="hold">
                            <p:stCondLst>
                              <p:cond delay="7000"/>
                            </p:stCondLst>
                            <p:childTnLst>
                              <p:par>
                                <p:cTn id="77" presetID="22" presetClass="entr" presetSubtype="8" fill="hold" nodeType="afterEffect">
                                  <p:stCondLst>
                                    <p:cond delay="0"/>
                                  </p:stCondLst>
                                  <p:childTnLst>
                                    <p:set>
                                      <p:cBhvr>
                                        <p:cTn id="78" dur="1" fill="hold">
                                          <p:stCondLst>
                                            <p:cond delay="0"/>
                                          </p:stCondLst>
                                        </p:cTn>
                                        <p:tgtEl>
                                          <p:spTgt spid="94"/>
                                        </p:tgtEl>
                                        <p:attrNameLst>
                                          <p:attrName>style.visibility</p:attrName>
                                        </p:attrNameLst>
                                      </p:cBhvr>
                                      <p:to>
                                        <p:strVal val="visible"/>
                                      </p:to>
                                    </p:set>
                                    <p:animEffect transition="in" filter="wipe(left)">
                                      <p:cBhvr>
                                        <p:cTn id="79" dur="500"/>
                                        <p:tgtEl>
                                          <p:spTgt spid="94"/>
                                        </p:tgtEl>
                                      </p:cBhvr>
                                    </p:animEffect>
                                  </p:childTnLst>
                                </p:cTn>
                              </p:par>
                            </p:childTnLst>
                          </p:cTn>
                        </p:par>
                        <p:par>
                          <p:cTn id="80" fill="hold">
                            <p:stCondLst>
                              <p:cond delay="7500"/>
                            </p:stCondLst>
                            <p:childTnLst>
                              <p:par>
                                <p:cTn id="81" presetID="22" presetClass="entr" presetSubtype="8" fill="hold" nodeType="afterEffect">
                                  <p:stCondLst>
                                    <p:cond delay="0"/>
                                  </p:stCondLst>
                                  <p:childTnLst>
                                    <p:set>
                                      <p:cBhvr>
                                        <p:cTn id="82" dur="1" fill="hold">
                                          <p:stCondLst>
                                            <p:cond delay="0"/>
                                          </p:stCondLst>
                                        </p:cTn>
                                        <p:tgtEl>
                                          <p:spTgt spid="85"/>
                                        </p:tgtEl>
                                        <p:attrNameLst>
                                          <p:attrName>style.visibility</p:attrName>
                                        </p:attrNameLst>
                                      </p:cBhvr>
                                      <p:to>
                                        <p:strVal val="visible"/>
                                      </p:to>
                                    </p:set>
                                    <p:animEffect transition="in" filter="wipe(left)">
                                      <p:cBhvr>
                                        <p:cTn id="83" dur="500"/>
                                        <p:tgtEl>
                                          <p:spTgt spid="85"/>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82"/>
                                        </p:tgtEl>
                                        <p:attrNameLst>
                                          <p:attrName>style.visibility</p:attrName>
                                        </p:attrNameLst>
                                      </p:cBhvr>
                                      <p:to>
                                        <p:strVal val="visible"/>
                                      </p:to>
                                    </p:set>
                                    <p:animEffect transition="in" filter="wipe(left)">
                                      <p:cBhvr>
                                        <p:cTn id="8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p:txBody>
          <a:bodyPr/>
          <a:lstStyle/>
          <a:p>
            <a:r>
              <a:rPr lang="en-US" smtClean="0">
                <a:latin typeface="Arial" charset="0"/>
                <a:ea typeface="ＭＳ Ｐゴシック"/>
                <a:cs typeface="Arial" charset="0"/>
              </a:rPr>
              <a:t>Web 2.0 is a breeding ground for Malware</a:t>
            </a:r>
          </a:p>
        </p:txBody>
      </p:sp>
      <p:sp>
        <p:nvSpPr>
          <p:cNvPr id="37890" name="Slide Number Placeholder 3"/>
          <p:cNvSpPr>
            <a:spLocks noGrp="1"/>
          </p:cNvSpPr>
          <p:nvPr>
            <p:ph type="sldNum" sz="quarter" idx="11"/>
          </p:nvPr>
        </p:nvSpPr>
        <p:spPr bwMode="auto">
          <a:noFill/>
          <a:ln>
            <a:miter lim="800000"/>
            <a:headEnd/>
            <a:tailEnd/>
          </a:ln>
        </p:spPr>
        <p:txBody>
          <a:bodyPr/>
          <a:lstStyle/>
          <a:p>
            <a:pPr fontAlgn="base">
              <a:spcBef>
                <a:spcPct val="0"/>
              </a:spcBef>
              <a:spcAft>
                <a:spcPct val="0"/>
              </a:spcAft>
            </a:pPr>
            <a:fld id="{F8182CF0-74C4-4F95-A6A6-5A113E03379B}" type="slidenum">
              <a:rPr lang="en-US">
                <a:latin typeface="Arial" charset="0"/>
              </a:rPr>
              <a:pPr fontAlgn="base">
                <a:spcBef>
                  <a:spcPct val="0"/>
                </a:spcBef>
                <a:spcAft>
                  <a:spcPct val="0"/>
                </a:spcAft>
              </a:pPr>
              <a:t>17</a:t>
            </a:fld>
            <a:endParaRPr lang="en-US">
              <a:latin typeface="Arial" charset="0"/>
            </a:endParaRPr>
          </a:p>
        </p:txBody>
      </p:sp>
      <p:pic>
        <p:nvPicPr>
          <p:cNvPr id="6" name="Picture 5" descr="MySpace"/>
          <p:cNvPicPr>
            <a:picLocks noChangeAspect="1" noChangeArrowheads="1"/>
          </p:cNvPicPr>
          <p:nvPr/>
        </p:nvPicPr>
        <p:blipFill>
          <a:blip r:embed="rId2"/>
          <a:srcRect/>
          <a:stretch>
            <a:fillRect/>
          </a:stretch>
        </p:blipFill>
        <p:spPr bwMode="auto">
          <a:xfrm>
            <a:off x="2819400" y="2590800"/>
            <a:ext cx="1506538" cy="895350"/>
          </a:xfrm>
          <a:prstGeom prst="rect">
            <a:avLst/>
          </a:prstGeom>
          <a:noFill/>
          <a:ln w="9525">
            <a:noFill/>
            <a:miter lim="800000"/>
            <a:headEnd/>
            <a:tailEnd/>
          </a:ln>
        </p:spPr>
      </p:pic>
      <p:pic>
        <p:nvPicPr>
          <p:cNvPr id="7" name="Picture 7" descr="Skype"/>
          <p:cNvPicPr>
            <a:picLocks noChangeAspect="1" noChangeArrowheads="1"/>
          </p:cNvPicPr>
          <p:nvPr/>
        </p:nvPicPr>
        <p:blipFill>
          <a:blip r:embed="rId3"/>
          <a:srcRect/>
          <a:stretch>
            <a:fillRect/>
          </a:stretch>
        </p:blipFill>
        <p:spPr bwMode="auto">
          <a:xfrm>
            <a:off x="1143000" y="2743200"/>
            <a:ext cx="1333500" cy="596900"/>
          </a:xfrm>
          <a:prstGeom prst="rect">
            <a:avLst/>
          </a:prstGeom>
          <a:noFill/>
          <a:ln w="9525">
            <a:noFill/>
            <a:miter lim="800000"/>
            <a:headEnd/>
            <a:tailEnd/>
          </a:ln>
        </p:spPr>
      </p:pic>
      <p:pic>
        <p:nvPicPr>
          <p:cNvPr id="8" name="Picture 8"/>
          <p:cNvPicPr>
            <a:picLocks noChangeAspect="1" noChangeArrowheads="1"/>
          </p:cNvPicPr>
          <p:nvPr/>
        </p:nvPicPr>
        <p:blipFill>
          <a:blip r:embed="rId4"/>
          <a:srcRect/>
          <a:stretch>
            <a:fillRect/>
          </a:stretch>
        </p:blipFill>
        <p:spPr bwMode="auto">
          <a:xfrm>
            <a:off x="6781800" y="2514600"/>
            <a:ext cx="1371600" cy="533400"/>
          </a:xfrm>
          <a:prstGeom prst="rect">
            <a:avLst/>
          </a:prstGeom>
          <a:noFill/>
          <a:ln w="9525">
            <a:noFill/>
            <a:miter lim="800000"/>
            <a:headEnd/>
            <a:tailEnd/>
          </a:ln>
        </p:spPr>
      </p:pic>
      <p:pic>
        <p:nvPicPr>
          <p:cNvPr id="9" name="Picture 9" descr="Zoho Virtual Office">
            <a:hlinkClick r:id="rId5"/>
          </p:cNvPr>
          <p:cNvPicPr>
            <a:picLocks noChangeAspect="1" noChangeArrowheads="1"/>
          </p:cNvPicPr>
          <p:nvPr/>
        </p:nvPicPr>
        <p:blipFill>
          <a:blip r:embed="rId6"/>
          <a:srcRect/>
          <a:stretch>
            <a:fillRect/>
          </a:stretch>
        </p:blipFill>
        <p:spPr bwMode="auto">
          <a:xfrm>
            <a:off x="4724400" y="2514600"/>
            <a:ext cx="1419225" cy="561975"/>
          </a:xfrm>
          <a:prstGeom prst="rect">
            <a:avLst/>
          </a:prstGeom>
          <a:noFill/>
          <a:ln w="9525">
            <a:noFill/>
            <a:miter lim="800000"/>
            <a:headEnd/>
            <a:tailEnd/>
          </a:ln>
        </p:spPr>
      </p:pic>
      <p:pic>
        <p:nvPicPr>
          <p:cNvPr id="10" name="Picture 10" descr="Flickr logo. If you click it, you'll go home">
            <a:hlinkClick r:id="rId7"/>
          </p:cNvPr>
          <p:cNvPicPr>
            <a:picLocks noChangeAspect="1" noChangeArrowheads="1"/>
          </p:cNvPicPr>
          <p:nvPr/>
        </p:nvPicPr>
        <p:blipFill>
          <a:blip r:embed="rId8"/>
          <a:srcRect/>
          <a:stretch>
            <a:fillRect/>
          </a:stretch>
        </p:blipFill>
        <p:spPr bwMode="auto">
          <a:xfrm>
            <a:off x="4876800" y="4495800"/>
            <a:ext cx="933450" cy="247650"/>
          </a:xfrm>
          <a:prstGeom prst="rect">
            <a:avLst/>
          </a:prstGeom>
          <a:noFill/>
          <a:ln w="9525">
            <a:noFill/>
            <a:miter lim="800000"/>
            <a:headEnd/>
            <a:tailEnd/>
          </a:ln>
        </p:spPr>
      </p:pic>
      <p:pic>
        <p:nvPicPr>
          <p:cNvPr id="11" name="Picture 11"/>
          <p:cNvPicPr>
            <a:picLocks noChangeAspect="1" noChangeArrowheads="1"/>
          </p:cNvPicPr>
          <p:nvPr/>
        </p:nvPicPr>
        <p:blipFill>
          <a:blip r:embed="rId9"/>
          <a:srcRect/>
          <a:stretch>
            <a:fillRect/>
          </a:stretch>
        </p:blipFill>
        <p:spPr bwMode="auto">
          <a:xfrm>
            <a:off x="5105400" y="3581400"/>
            <a:ext cx="1828800" cy="514350"/>
          </a:xfrm>
          <a:prstGeom prst="rect">
            <a:avLst/>
          </a:prstGeom>
          <a:noFill/>
          <a:ln w="9525">
            <a:noFill/>
            <a:miter lim="800000"/>
            <a:headEnd/>
            <a:tailEnd/>
          </a:ln>
        </p:spPr>
      </p:pic>
      <p:pic>
        <p:nvPicPr>
          <p:cNvPr id="12" name="Picture 12"/>
          <p:cNvPicPr>
            <a:picLocks noChangeAspect="1" noChangeArrowheads="1"/>
          </p:cNvPicPr>
          <p:nvPr/>
        </p:nvPicPr>
        <p:blipFill>
          <a:blip r:embed="rId10"/>
          <a:srcRect/>
          <a:stretch>
            <a:fillRect/>
          </a:stretch>
        </p:blipFill>
        <p:spPr bwMode="auto">
          <a:xfrm>
            <a:off x="1143000" y="3810000"/>
            <a:ext cx="863600" cy="863600"/>
          </a:xfrm>
          <a:prstGeom prst="rect">
            <a:avLst/>
          </a:prstGeom>
          <a:noFill/>
          <a:ln w="9525">
            <a:noFill/>
            <a:miter lim="800000"/>
            <a:headEnd/>
            <a:tailEnd/>
          </a:ln>
        </p:spPr>
      </p:pic>
      <p:pic>
        <p:nvPicPr>
          <p:cNvPr id="13" name="Picture 14" descr="Powered by Live365.com"/>
          <p:cNvPicPr>
            <a:picLocks noChangeAspect="1" noChangeArrowheads="1"/>
          </p:cNvPicPr>
          <p:nvPr/>
        </p:nvPicPr>
        <p:blipFill>
          <a:blip r:embed="rId11"/>
          <a:srcRect/>
          <a:stretch>
            <a:fillRect/>
          </a:stretch>
        </p:blipFill>
        <p:spPr bwMode="auto">
          <a:xfrm>
            <a:off x="7010400" y="4114800"/>
            <a:ext cx="1271588" cy="447675"/>
          </a:xfrm>
          <a:prstGeom prst="rect">
            <a:avLst/>
          </a:prstGeom>
          <a:noFill/>
          <a:ln w="9525">
            <a:noFill/>
            <a:miter lim="800000"/>
            <a:headEnd/>
            <a:tailEnd/>
          </a:ln>
        </p:spPr>
      </p:pic>
      <p:pic>
        <p:nvPicPr>
          <p:cNvPr id="14" name="Picture 15"/>
          <p:cNvPicPr>
            <a:picLocks noChangeAspect="1" noChangeArrowheads="1"/>
          </p:cNvPicPr>
          <p:nvPr/>
        </p:nvPicPr>
        <p:blipFill>
          <a:blip r:embed="rId12"/>
          <a:srcRect/>
          <a:stretch>
            <a:fillRect/>
          </a:stretch>
        </p:blipFill>
        <p:spPr bwMode="auto">
          <a:xfrm>
            <a:off x="2438400" y="4114800"/>
            <a:ext cx="1452563" cy="654050"/>
          </a:xfrm>
          <a:prstGeom prst="rect">
            <a:avLst/>
          </a:prstGeom>
          <a:noFill/>
          <a:ln w="9525">
            <a:noFill/>
            <a:miter lim="800000"/>
            <a:headEnd/>
            <a:tailEnd/>
          </a:ln>
        </p:spPr>
      </p:pic>
      <p:grpSp>
        <p:nvGrpSpPr>
          <p:cNvPr id="15" name="Group 10"/>
          <p:cNvGrpSpPr>
            <a:grpSpLocks/>
          </p:cNvGrpSpPr>
          <p:nvPr/>
        </p:nvGrpSpPr>
        <p:grpSpPr bwMode="auto">
          <a:xfrm>
            <a:off x="234950" y="1219200"/>
            <a:ext cx="8694738" cy="4876800"/>
            <a:chOff x="0" y="1143000"/>
            <a:chExt cx="9144000" cy="5715000"/>
          </a:xfrm>
        </p:grpSpPr>
        <p:grpSp>
          <p:nvGrpSpPr>
            <p:cNvPr id="37901" name="Group 8"/>
            <p:cNvGrpSpPr>
              <a:grpSpLocks/>
            </p:cNvGrpSpPr>
            <p:nvPr/>
          </p:nvGrpSpPr>
          <p:grpSpPr bwMode="auto">
            <a:xfrm>
              <a:off x="76200" y="1219200"/>
              <a:ext cx="9067800" cy="5638800"/>
              <a:chOff x="76200" y="1219200"/>
              <a:chExt cx="9067800" cy="5638800"/>
            </a:xfrm>
          </p:grpSpPr>
          <p:pic>
            <p:nvPicPr>
              <p:cNvPr id="18" name="Picture 2" descr="http://api.ning.com/files/T5SGGNNlwPvv15VJYgxkA3ZSa4Ds2K6JLT84bMECg8w_/web2logolarge.jpg"/>
              <p:cNvPicPr>
                <a:picLocks noChangeAspect="1" noChangeArrowheads="1"/>
              </p:cNvPicPr>
              <p:nvPr/>
            </p:nvPicPr>
            <p:blipFill>
              <a:blip r:embed="rId13"/>
              <a:srcRect/>
              <a:stretch>
                <a:fillRect/>
              </a:stretch>
            </p:blipFill>
            <p:spPr bwMode="auto">
              <a:xfrm>
                <a:off x="76200" y="1219200"/>
                <a:ext cx="3962400" cy="5638800"/>
              </a:xfrm>
              <a:prstGeom prst="rect">
                <a:avLst/>
              </a:prstGeom>
              <a:noFill/>
              <a:ln w="9525">
                <a:noFill/>
                <a:miter lim="800000"/>
                <a:headEnd/>
                <a:tailEnd/>
              </a:ln>
              <a:effectLst>
                <a:softEdge rad="31750"/>
              </a:effectLst>
            </p:spPr>
          </p:pic>
          <p:pic>
            <p:nvPicPr>
              <p:cNvPr id="19" name="Picture 2" descr="http://api.ning.com/files/T5SGGNNlwPvv15VJYgxkA3ZSa4Ds2K6JLT84bMECg8w_/web2logolarge.jpg"/>
              <p:cNvPicPr>
                <a:picLocks noChangeAspect="1" noChangeArrowheads="1"/>
              </p:cNvPicPr>
              <p:nvPr/>
            </p:nvPicPr>
            <p:blipFill>
              <a:blip r:embed="rId14"/>
              <a:srcRect/>
              <a:stretch>
                <a:fillRect/>
              </a:stretch>
            </p:blipFill>
            <p:spPr bwMode="auto">
              <a:xfrm>
                <a:off x="3934375" y="1219200"/>
                <a:ext cx="5209625" cy="5638800"/>
              </a:xfrm>
              <a:prstGeom prst="rect">
                <a:avLst/>
              </a:prstGeom>
              <a:noFill/>
              <a:ln w="9525">
                <a:noFill/>
                <a:miter lim="800000"/>
                <a:headEnd/>
                <a:tailEnd/>
              </a:ln>
              <a:effectLst>
                <a:softEdge rad="31750"/>
              </a:effectLst>
            </p:spPr>
          </p:pic>
        </p:grpSp>
        <p:sp>
          <p:nvSpPr>
            <p:cNvPr id="37902" name="Rectangle 9"/>
            <p:cNvSpPr>
              <a:spLocks noChangeArrowheads="1"/>
            </p:cNvSpPr>
            <p:nvPr/>
          </p:nvSpPr>
          <p:spPr bwMode="auto">
            <a:xfrm>
              <a:off x="0" y="1143000"/>
              <a:ext cx="9144000" cy="5715000"/>
            </a:xfrm>
            <a:prstGeom prst="rect">
              <a:avLst/>
            </a:prstGeom>
            <a:solidFill>
              <a:srgbClr val="FFFFFF">
                <a:alpha val="34901"/>
              </a:srgbClr>
            </a:solidFill>
            <a:ln w="9525">
              <a:noFill/>
              <a:round/>
              <a:headEnd/>
              <a:tailEnd/>
            </a:ln>
          </p:spPr>
          <p:txBody>
            <a:bodyPr wrap="none"/>
            <a:lstStyle/>
            <a:p>
              <a:pPr algn="r"/>
              <a:endParaRPr lang="en-US" sz="1200"/>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ppt_x</p:attrName>
                                        </p:attrNameLst>
                                      </p:cBhvr>
                                      <p:tavLst>
                                        <p:tav tm="0">
                                          <p:val>
                                            <p:strVal val="#ppt_x-.2"/>
                                          </p:val>
                                        </p:tav>
                                        <p:tav tm="100000">
                                          <p:val>
                                            <p:strVal val="#ppt_x"/>
                                          </p:val>
                                        </p:tav>
                                      </p:tavLst>
                                    </p:anim>
                                    <p:anim calcmode="lin" valueType="num">
                                      <p:cBhvr>
                                        <p:cTn id="8"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9" dur="1000"/>
                                        <p:tgtEl>
                                          <p:spTgt spid="6"/>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ppt_x</p:attrName>
                                        </p:attrNameLst>
                                      </p:cBhvr>
                                      <p:tavLst>
                                        <p:tav tm="0">
                                          <p:val>
                                            <p:strVal val="#ppt_x-.2"/>
                                          </p:val>
                                        </p:tav>
                                        <p:tav tm="100000">
                                          <p:val>
                                            <p:strVal val="#ppt_x"/>
                                          </p:val>
                                        </p:tav>
                                      </p:tavLst>
                                    </p:anim>
                                    <p:anim calcmode="lin" valueType="num">
                                      <p:cBhvr>
                                        <p:cTn id="14"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3"/>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ppt_x</p:attrName>
                                        </p:attrNameLst>
                                      </p:cBhvr>
                                      <p:tavLst>
                                        <p:tav tm="0">
                                          <p:val>
                                            <p:strVal val="#ppt_x-.2"/>
                                          </p:val>
                                        </p:tav>
                                        <p:tav tm="100000">
                                          <p:val>
                                            <p:strVal val="#ppt_x"/>
                                          </p:val>
                                        </p:tav>
                                      </p:tavLst>
                                    </p:anim>
                                    <p:anim calcmode="lin" valueType="num">
                                      <p:cBhvr>
                                        <p:cTn id="20"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1"/>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1000" fill="hold"/>
                                        <p:tgtEl>
                                          <p:spTgt spid="9"/>
                                        </p:tgtEl>
                                        <p:attrNameLst>
                                          <p:attrName>ppt_x</p:attrName>
                                        </p:attrNameLst>
                                      </p:cBhvr>
                                      <p:tavLst>
                                        <p:tav tm="0">
                                          <p:val>
                                            <p:strVal val="#ppt_x-.2"/>
                                          </p:val>
                                        </p:tav>
                                        <p:tav tm="100000">
                                          <p:val>
                                            <p:strVal val="#ppt_x"/>
                                          </p:val>
                                        </p:tav>
                                      </p:tavLst>
                                    </p:anim>
                                    <p:anim calcmode="lin" valueType="num">
                                      <p:cBhvr>
                                        <p:cTn id="26"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7" dur="1000"/>
                                        <p:tgtEl>
                                          <p:spTgt spid="9"/>
                                        </p:tgtEl>
                                      </p:cBhvr>
                                    </p:animEffect>
                                  </p:childTnLst>
                                </p:cTn>
                              </p:par>
                            </p:childTnLst>
                          </p:cTn>
                        </p:par>
                        <p:par>
                          <p:cTn id="28" fill="hold">
                            <p:stCondLst>
                              <p:cond delay="4000"/>
                            </p:stCondLst>
                            <p:childTnLst>
                              <p:par>
                                <p:cTn id="29" presetID="29"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ppt_x</p:attrName>
                                        </p:attrNameLst>
                                      </p:cBhvr>
                                      <p:tavLst>
                                        <p:tav tm="0">
                                          <p:val>
                                            <p:strVal val="#ppt_x-.2"/>
                                          </p:val>
                                        </p:tav>
                                        <p:tav tm="100000">
                                          <p:val>
                                            <p:strVal val="#ppt_x"/>
                                          </p:val>
                                        </p:tav>
                                      </p:tavLst>
                                    </p:anim>
                                    <p:anim calcmode="lin" valueType="num">
                                      <p:cBhvr>
                                        <p:cTn id="3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3" dur="1000"/>
                                        <p:tgtEl>
                                          <p:spTgt spid="8"/>
                                        </p:tgtEl>
                                      </p:cBhvr>
                                    </p:animEffect>
                                  </p:childTnLst>
                                </p:cTn>
                              </p:par>
                            </p:childTnLst>
                          </p:cTn>
                        </p:par>
                        <p:par>
                          <p:cTn id="34" fill="hold">
                            <p:stCondLst>
                              <p:cond delay="5000"/>
                            </p:stCondLst>
                            <p:childTnLst>
                              <p:par>
                                <p:cTn id="35" presetID="29" presetClass="entr" presetSubtype="0"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1000" fill="hold"/>
                                        <p:tgtEl>
                                          <p:spTgt spid="14"/>
                                        </p:tgtEl>
                                        <p:attrNameLst>
                                          <p:attrName>ppt_x</p:attrName>
                                        </p:attrNameLst>
                                      </p:cBhvr>
                                      <p:tavLst>
                                        <p:tav tm="0">
                                          <p:val>
                                            <p:strVal val="#ppt_x-.2"/>
                                          </p:val>
                                        </p:tav>
                                        <p:tav tm="100000">
                                          <p:val>
                                            <p:strVal val="#ppt_x"/>
                                          </p:val>
                                        </p:tav>
                                      </p:tavLst>
                                    </p:anim>
                                    <p:anim calcmode="lin" valueType="num">
                                      <p:cBhvr>
                                        <p:cTn id="3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9" dur="1000"/>
                                        <p:tgtEl>
                                          <p:spTgt spid="14"/>
                                        </p:tgtEl>
                                      </p:cBhvr>
                                    </p:animEffect>
                                  </p:childTnLst>
                                </p:cTn>
                              </p:par>
                            </p:childTnLst>
                          </p:cTn>
                        </p:par>
                        <p:par>
                          <p:cTn id="40" fill="hold">
                            <p:stCondLst>
                              <p:cond delay="6000"/>
                            </p:stCondLst>
                            <p:childTnLst>
                              <p:par>
                                <p:cTn id="41" presetID="29" presetClass="entr" presetSubtype="0" fill="hold"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ppt_x</p:attrName>
                                        </p:attrNameLst>
                                      </p:cBhvr>
                                      <p:tavLst>
                                        <p:tav tm="0">
                                          <p:val>
                                            <p:strVal val="#ppt_x-.2"/>
                                          </p:val>
                                        </p:tav>
                                        <p:tav tm="100000">
                                          <p:val>
                                            <p:strVal val="#ppt_x"/>
                                          </p:val>
                                        </p:tav>
                                      </p:tavLst>
                                    </p:anim>
                                    <p:anim calcmode="lin" valueType="num">
                                      <p:cBhvr>
                                        <p:cTn id="44"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2"/>
                                        </p:tgtEl>
                                      </p:cBhvr>
                                    </p:animEffect>
                                  </p:childTnLst>
                                </p:cTn>
                              </p:par>
                            </p:childTnLst>
                          </p:cTn>
                        </p:par>
                        <p:par>
                          <p:cTn id="46" fill="hold">
                            <p:stCondLst>
                              <p:cond delay="7000"/>
                            </p:stCondLst>
                            <p:childTnLst>
                              <p:par>
                                <p:cTn id="47" presetID="29" presetClass="entr" presetSubtype="0" fill="hold" nodeType="afterEffect">
                                  <p:stCondLst>
                                    <p:cond delay="0"/>
                                  </p:stCondLst>
                                  <p:childTnLst>
                                    <p:set>
                                      <p:cBhvr>
                                        <p:cTn id="48" dur="1" fill="hold">
                                          <p:stCondLst>
                                            <p:cond delay="0"/>
                                          </p:stCondLst>
                                        </p:cTn>
                                        <p:tgtEl>
                                          <p:spTgt spid="7"/>
                                        </p:tgtEl>
                                        <p:attrNameLst>
                                          <p:attrName>style.visibility</p:attrName>
                                        </p:attrNameLst>
                                      </p:cBhvr>
                                      <p:to>
                                        <p:strVal val="visible"/>
                                      </p:to>
                                    </p:set>
                                    <p:anim calcmode="lin" valueType="num">
                                      <p:cBhvr>
                                        <p:cTn id="49" dur="1000" fill="hold"/>
                                        <p:tgtEl>
                                          <p:spTgt spid="7"/>
                                        </p:tgtEl>
                                        <p:attrNameLst>
                                          <p:attrName>ppt_x</p:attrName>
                                        </p:attrNameLst>
                                      </p:cBhvr>
                                      <p:tavLst>
                                        <p:tav tm="0">
                                          <p:val>
                                            <p:strVal val="#ppt_x-.2"/>
                                          </p:val>
                                        </p:tav>
                                        <p:tav tm="100000">
                                          <p:val>
                                            <p:strVal val="#ppt_x"/>
                                          </p:val>
                                        </p:tav>
                                      </p:tavLst>
                                    </p:anim>
                                    <p:anim calcmode="lin" valueType="num">
                                      <p:cBhvr>
                                        <p:cTn id="5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51" dur="1000"/>
                                        <p:tgtEl>
                                          <p:spTgt spid="7"/>
                                        </p:tgtEl>
                                      </p:cBhvr>
                                    </p:animEffect>
                                  </p:childTnLst>
                                </p:cTn>
                              </p:par>
                            </p:childTnLst>
                          </p:cTn>
                        </p:par>
                        <p:par>
                          <p:cTn id="52" fill="hold">
                            <p:stCondLst>
                              <p:cond delay="8000"/>
                            </p:stCondLst>
                            <p:childTnLst>
                              <p:par>
                                <p:cTn id="53" presetID="29" presetClass="entr" presetSubtype="0"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ppt_x</p:attrName>
                                        </p:attrNameLst>
                                      </p:cBhvr>
                                      <p:tavLst>
                                        <p:tav tm="0">
                                          <p:val>
                                            <p:strVal val="#ppt_x-.2"/>
                                          </p:val>
                                        </p:tav>
                                        <p:tav tm="100000">
                                          <p:val>
                                            <p:strVal val="#ppt_x"/>
                                          </p:val>
                                        </p:tav>
                                      </p:tavLst>
                                    </p:anim>
                                    <p:anim calcmode="lin" valueType="num">
                                      <p:cBhvr>
                                        <p:cTn id="56"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7" dur="1000"/>
                                        <p:tgtEl>
                                          <p:spTgt spid="10"/>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smtClean="0">
                <a:latin typeface="Arial" charset="0"/>
                <a:ea typeface="ＭＳ Ｐゴシック"/>
                <a:cs typeface="Arial" charset="0"/>
              </a:rPr>
              <a:t> </a:t>
            </a:r>
          </a:p>
        </p:txBody>
      </p:sp>
      <p:sp>
        <p:nvSpPr>
          <p:cNvPr id="38914" name="Slide Number Placeholder 3"/>
          <p:cNvSpPr>
            <a:spLocks noGrp="1"/>
          </p:cNvSpPr>
          <p:nvPr>
            <p:ph type="sldNum" sz="quarter" idx="11"/>
          </p:nvPr>
        </p:nvSpPr>
        <p:spPr bwMode="auto">
          <a:noFill/>
          <a:ln>
            <a:miter lim="800000"/>
            <a:headEnd/>
            <a:tailEnd/>
          </a:ln>
        </p:spPr>
        <p:txBody>
          <a:bodyPr/>
          <a:lstStyle/>
          <a:p>
            <a:pPr fontAlgn="base">
              <a:spcBef>
                <a:spcPct val="0"/>
              </a:spcBef>
              <a:spcAft>
                <a:spcPct val="0"/>
              </a:spcAft>
            </a:pPr>
            <a:fld id="{43A1698C-A63C-459C-BE65-39CF49CA396E}" type="slidenum">
              <a:rPr lang="en-US">
                <a:latin typeface="Arial" charset="0"/>
              </a:rPr>
              <a:pPr fontAlgn="base">
                <a:spcBef>
                  <a:spcPct val="0"/>
                </a:spcBef>
                <a:spcAft>
                  <a:spcPct val="0"/>
                </a:spcAft>
              </a:pPr>
              <a:t>18</a:t>
            </a:fld>
            <a:endParaRPr lang="en-US">
              <a:latin typeface="Arial" charset="0"/>
            </a:endParaRPr>
          </a:p>
        </p:txBody>
      </p:sp>
      <p:sp>
        <p:nvSpPr>
          <p:cNvPr id="5" name="Rectangle 4"/>
          <p:cNvSpPr/>
          <p:nvPr/>
        </p:nvSpPr>
        <p:spPr>
          <a:xfrm>
            <a:off x="234950" y="2743200"/>
            <a:ext cx="8694738" cy="16510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a:endParaRPr>
          </a:p>
        </p:txBody>
      </p:sp>
      <p:sp>
        <p:nvSpPr>
          <p:cNvPr id="38916" name="TextBox 5"/>
          <p:cNvSpPr txBox="1">
            <a:spLocks noChangeArrowheads="1"/>
          </p:cNvSpPr>
          <p:nvPr/>
        </p:nvSpPr>
        <p:spPr bwMode="auto">
          <a:xfrm>
            <a:off x="717550" y="2833688"/>
            <a:ext cx="7600950" cy="1385887"/>
          </a:xfrm>
          <a:prstGeom prst="rect">
            <a:avLst/>
          </a:prstGeom>
          <a:noFill/>
          <a:ln w="9525">
            <a:noFill/>
            <a:miter lim="800000"/>
            <a:headEnd/>
            <a:tailEnd/>
          </a:ln>
        </p:spPr>
        <p:txBody>
          <a:bodyPr anchor="ctr">
            <a:spAutoFit/>
          </a:bodyPr>
          <a:lstStyle/>
          <a:p>
            <a:r>
              <a:rPr lang="en-US" sz="2800">
                <a:solidFill>
                  <a:srgbClr val="7293AA"/>
                </a:solidFill>
              </a:rPr>
              <a:t>How do we mitigate the Malware Threats, but still ensure our educational environment remains open? </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Placeholder 3"/>
          <p:cNvSpPr>
            <a:spLocks noGrp="1"/>
          </p:cNvSpPr>
          <p:nvPr>
            <p:ph type="body" sz="quarter" idx="13"/>
          </p:nvPr>
        </p:nvSpPr>
        <p:spPr>
          <a:xfrm>
            <a:off x="444500" y="3055938"/>
            <a:ext cx="5905500" cy="522287"/>
          </a:xfrm>
        </p:spPr>
        <p:txBody>
          <a:bodyPr/>
          <a:lstStyle/>
          <a:p>
            <a:r>
              <a:rPr>
                <a:ea typeface="ＭＳ Ｐゴシック"/>
                <a:cs typeface="ＭＳ Ｐゴシック"/>
              </a:rPr>
              <a:t>How we should </a:t>
            </a:r>
            <a:r>
              <a:rPr i="1">
                <a:ea typeface="ＭＳ Ｐゴシック"/>
                <a:cs typeface="ＭＳ Ｐゴシック"/>
              </a:rPr>
              <a:t>Rethink the network</a:t>
            </a:r>
          </a:p>
        </p:txBody>
      </p:sp>
      <p:sp>
        <p:nvSpPr>
          <p:cNvPr id="39938" name="Slide Number Placeholder 2"/>
          <p:cNvSpPr>
            <a:spLocks noGrp="1"/>
          </p:cNvSpPr>
          <p:nvPr>
            <p:ph type="sldNum" sz="quarter" idx="15"/>
          </p:nvPr>
        </p:nvSpPr>
        <p:spPr bwMode="auto">
          <a:noFill/>
          <a:ln>
            <a:miter lim="800000"/>
            <a:headEnd/>
            <a:tailEnd/>
          </a:ln>
        </p:spPr>
        <p:txBody>
          <a:bodyPr/>
          <a:lstStyle/>
          <a:p>
            <a:pPr fontAlgn="base">
              <a:spcBef>
                <a:spcPct val="0"/>
              </a:spcBef>
              <a:spcAft>
                <a:spcPct val="0"/>
              </a:spcAft>
            </a:pPr>
            <a:fld id="{F52EE737-C4FC-4A22-AA91-D38694C5F61F}" type="slidenum">
              <a:rPr lang="en-US">
                <a:latin typeface="Arial" charset="0"/>
              </a:rPr>
              <a:pPr fontAlgn="base">
                <a:spcBef>
                  <a:spcPct val="0"/>
                </a:spcBef>
                <a:spcAft>
                  <a:spcPct val="0"/>
                </a:spcAft>
              </a:pPr>
              <a:t>19</a:t>
            </a:fld>
            <a:endParaRPr lang="en-US">
              <a:latin typeface="Arial"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2"/>
          <p:cNvSpPr txBox="1">
            <a:spLocks/>
          </p:cNvSpPr>
          <p:nvPr/>
        </p:nvSpPr>
        <p:spPr bwMode="auto">
          <a:xfrm>
            <a:off x="234950" y="1254125"/>
            <a:ext cx="8694738" cy="519113"/>
          </a:xfrm>
          <a:prstGeom prst="rect">
            <a:avLst/>
          </a:prstGeom>
          <a:solidFill>
            <a:schemeClr val="tx1"/>
          </a:solidFill>
          <a:ln w="9525">
            <a:noFill/>
            <a:miter lim="800000"/>
            <a:headEnd/>
            <a:tailEnd/>
          </a:ln>
          <a:effectLst/>
        </p:spPr>
        <p:txBody>
          <a:bodyPr anchor="ctr"/>
          <a:lstStyle/>
          <a:p>
            <a:pPr marL="342900" indent="-342900" defTabSz="914400">
              <a:spcBef>
                <a:spcPct val="20000"/>
              </a:spcBef>
              <a:buSzPct val="80000"/>
              <a:defRPr/>
            </a:pPr>
            <a:endParaRPr lang="en-US" sz="1400" kern="0" dirty="0">
              <a:solidFill>
                <a:srgbClr val="92D050"/>
              </a:solidFill>
              <a:latin typeface="Arial" pitchFamily="34" charset="0"/>
              <a:cs typeface="Arial" pitchFamily="34" charset="0"/>
            </a:endParaRPr>
          </a:p>
        </p:txBody>
      </p:sp>
      <p:sp>
        <p:nvSpPr>
          <p:cNvPr id="14338" name="Title 3"/>
          <p:cNvSpPr>
            <a:spLocks noGrp="1"/>
          </p:cNvSpPr>
          <p:nvPr>
            <p:ph type="title"/>
          </p:nvPr>
        </p:nvSpPr>
        <p:spPr/>
        <p:txBody>
          <a:bodyPr/>
          <a:lstStyle/>
          <a:p>
            <a:r>
              <a:rPr lang="en-US" smtClean="0">
                <a:latin typeface="Arial" charset="0"/>
                <a:ea typeface="ＭＳ Ｐゴシック"/>
                <a:cs typeface="Arial" charset="0"/>
              </a:rPr>
              <a:t>Crossbeam</a:t>
            </a:r>
          </a:p>
        </p:txBody>
      </p:sp>
      <p:sp>
        <p:nvSpPr>
          <p:cNvPr id="8" name="Content Placeholder 2"/>
          <p:cNvSpPr txBox="1">
            <a:spLocks/>
          </p:cNvSpPr>
          <p:nvPr/>
        </p:nvSpPr>
        <p:spPr bwMode="auto">
          <a:xfrm>
            <a:off x="3454400" y="1262063"/>
            <a:ext cx="5475288" cy="511175"/>
          </a:xfrm>
          <a:prstGeom prst="rect">
            <a:avLst/>
          </a:prstGeom>
          <a:solidFill>
            <a:schemeClr val="tx1"/>
          </a:solidFill>
          <a:ln w="9525">
            <a:noFill/>
            <a:miter lim="800000"/>
            <a:headEnd/>
            <a:tailEnd/>
          </a:ln>
          <a:effectLst/>
        </p:spPr>
        <p:txBody>
          <a:bodyPr anchor="ctr"/>
          <a:lstStyle/>
          <a:p>
            <a:pPr marL="342900" indent="-342900" defTabSz="914400">
              <a:spcBef>
                <a:spcPct val="20000"/>
              </a:spcBef>
              <a:buSzPct val="80000"/>
              <a:defRPr/>
            </a:pPr>
            <a:r>
              <a:rPr lang="en-US" sz="1600" kern="0" dirty="0">
                <a:solidFill>
                  <a:schemeClr val="accent3"/>
                </a:solidFill>
                <a:latin typeface="Arial" pitchFamily="34" charset="0"/>
                <a:cs typeface="Arial" pitchFamily="34" charset="0"/>
              </a:rPr>
              <a:t>WHAT DO WE DO</a:t>
            </a:r>
            <a:endParaRPr lang="en-US" sz="1400" kern="0" dirty="0">
              <a:solidFill>
                <a:schemeClr val="accent3"/>
              </a:solidFill>
              <a:latin typeface="Arial" pitchFamily="34" charset="0"/>
              <a:cs typeface="Arial" pitchFamily="34" charset="0"/>
            </a:endParaRPr>
          </a:p>
        </p:txBody>
      </p:sp>
      <p:pic>
        <p:nvPicPr>
          <p:cNvPr id="10" name="Picture 9" descr="Mouse Pad seq_1.png"/>
          <p:cNvPicPr>
            <a:picLocks noChangeAspect="1"/>
          </p:cNvPicPr>
          <p:nvPr/>
        </p:nvPicPr>
        <p:blipFill>
          <a:blip r:embed="rId3"/>
          <a:srcRect l="3009" t="18260" r="4459" b="2592"/>
          <a:stretch>
            <a:fillRect/>
          </a:stretch>
        </p:blipFill>
        <p:spPr bwMode="auto">
          <a:xfrm>
            <a:off x="0" y="1804988"/>
            <a:ext cx="5470525" cy="3895725"/>
          </a:xfrm>
          <a:prstGeom prst="rect">
            <a:avLst/>
          </a:prstGeom>
          <a:noFill/>
          <a:ln w="9525">
            <a:noFill/>
            <a:miter lim="800000"/>
            <a:headEnd/>
            <a:tailEnd/>
          </a:ln>
        </p:spPr>
      </p:pic>
      <p:pic>
        <p:nvPicPr>
          <p:cNvPr id="11" name="Picture 10" descr="Mouse Pad seq_2.png"/>
          <p:cNvPicPr>
            <a:picLocks noChangeAspect="1"/>
          </p:cNvPicPr>
          <p:nvPr/>
        </p:nvPicPr>
        <p:blipFill>
          <a:blip r:embed="rId4"/>
          <a:srcRect l="4639" t="16599" r="2956" b="4254"/>
          <a:stretch>
            <a:fillRect/>
          </a:stretch>
        </p:blipFill>
        <p:spPr bwMode="auto">
          <a:xfrm>
            <a:off x="0" y="1787525"/>
            <a:ext cx="5470525" cy="3897313"/>
          </a:xfrm>
          <a:prstGeom prst="rect">
            <a:avLst/>
          </a:prstGeom>
          <a:noFill/>
          <a:ln w="9525">
            <a:noFill/>
            <a:miter lim="800000"/>
            <a:headEnd/>
            <a:tailEnd/>
          </a:ln>
        </p:spPr>
      </p:pic>
      <p:pic>
        <p:nvPicPr>
          <p:cNvPr id="13" name="Picture 12" descr="Mouse Pad seq_4.png"/>
          <p:cNvPicPr>
            <a:picLocks noChangeAspect="1"/>
          </p:cNvPicPr>
          <p:nvPr/>
        </p:nvPicPr>
        <p:blipFill>
          <a:blip r:embed="rId5"/>
          <a:srcRect l="4558" t="24242" r="4643" b="4172"/>
          <a:stretch>
            <a:fillRect/>
          </a:stretch>
        </p:blipFill>
        <p:spPr bwMode="auto">
          <a:xfrm>
            <a:off x="0" y="2160588"/>
            <a:ext cx="5470525" cy="3524250"/>
          </a:xfrm>
          <a:prstGeom prst="rect">
            <a:avLst/>
          </a:prstGeom>
          <a:noFill/>
          <a:ln w="9525">
            <a:noFill/>
            <a:miter lim="800000"/>
            <a:headEnd/>
            <a:tailEnd/>
          </a:ln>
        </p:spPr>
      </p:pic>
      <p:sp>
        <p:nvSpPr>
          <p:cNvPr id="7" name="Content Placeholder 6"/>
          <p:cNvSpPr>
            <a:spLocks noGrp="1"/>
          </p:cNvSpPr>
          <p:nvPr>
            <p:ph idx="1"/>
          </p:nvPr>
        </p:nvSpPr>
        <p:spPr>
          <a:xfrm>
            <a:off x="2992438" y="2006600"/>
            <a:ext cx="6045200" cy="3327400"/>
          </a:xfrm>
          <a:solidFill>
            <a:schemeClr val="bg1"/>
          </a:solidFill>
        </p:spPr>
        <p:txBody>
          <a:bodyPr/>
          <a:lstStyle/>
          <a:p>
            <a:pPr>
              <a:spcAft>
                <a:spcPts val="1200"/>
              </a:spcAft>
            </a:pPr>
            <a:r>
              <a:rPr lang="en-US" sz="1800" smtClean="0">
                <a:latin typeface="Arial" charset="0"/>
                <a:ea typeface="ＭＳ Ｐゴシック"/>
                <a:cs typeface="Arial" charset="0"/>
              </a:rPr>
              <a:t>We help the Universities, Colleges, eLearning Service Providers </a:t>
            </a:r>
            <a:r>
              <a:rPr lang="en-US" sz="1800" b="1" smtClean="0">
                <a:latin typeface="Arial" charset="0"/>
                <a:ea typeface="ＭＳ Ｐゴシック"/>
                <a:cs typeface="Arial" charset="0"/>
              </a:rPr>
              <a:t>consolidate </a:t>
            </a:r>
            <a:r>
              <a:rPr lang="en-US" sz="1800" smtClean="0">
                <a:latin typeface="Arial" charset="0"/>
                <a:ea typeface="ＭＳ Ｐゴシック"/>
                <a:cs typeface="Arial" charset="0"/>
              </a:rPr>
              <a:t>their security infrastructure</a:t>
            </a:r>
          </a:p>
          <a:p>
            <a:pPr>
              <a:spcAft>
                <a:spcPts val="1200"/>
              </a:spcAft>
            </a:pPr>
            <a:r>
              <a:rPr lang="en-US" sz="1800" smtClean="0">
                <a:latin typeface="Arial" charset="0"/>
                <a:ea typeface="ＭＳ Ｐゴシック"/>
                <a:cs typeface="Arial" charset="0"/>
              </a:rPr>
              <a:t>We excel at providing an </a:t>
            </a:r>
            <a:r>
              <a:rPr lang="en-US" sz="1800" b="1" smtClean="0">
                <a:latin typeface="Arial" charset="0"/>
                <a:ea typeface="ＭＳ Ｐゴシック"/>
                <a:cs typeface="Arial" charset="0"/>
              </a:rPr>
              <a:t>adaptable </a:t>
            </a:r>
            <a:r>
              <a:rPr lang="en-US" sz="1800" smtClean="0">
                <a:latin typeface="Arial" charset="0"/>
                <a:ea typeface="ＭＳ Ｐゴシック"/>
                <a:cs typeface="Arial" charset="0"/>
              </a:rPr>
              <a:t>platform that can meet and scale with the needs of the learning environment</a:t>
            </a:r>
          </a:p>
          <a:p>
            <a:pPr>
              <a:spcAft>
                <a:spcPts val="1200"/>
              </a:spcAft>
            </a:pPr>
            <a:r>
              <a:rPr lang="en-US" sz="1800" smtClean="0">
                <a:latin typeface="Arial" charset="0"/>
                <a:ea typeface="ＭＳ Ｐゴシック"/>
                <a:cs typeface="Arial" charset="0"/>
              </a:rPr>
              <a:t>We help education maximize their security with our </a:t>
            </a:r>
            <a:r>
              <a:rPr lang="en-US" sz="1800" b="1" smtClean="0">
                <a:latin typeface="Arial" charset="0"/>
                <a:ea typeface="ＭＳ Ｐゴシック"/>
                <a:cs typeface="Arial" charset="0"/>
              </a:rPr>
              <a:t>open architecture</a:t>
            </a:r>
            <a:endParaRPr lang="en-US" sz="1800" smtClean="0">
              <a:latin typeface="Arial" charset="0"/>
              <a:ea typeface="ＭＳ Ｐゴシック"/>
              <a:cs typeface="Arial" charset="0"/>
            </a:endParaRPr>
          </a:p>
          <a:p>
            <a:pPr>
              <a:spcAft>
                <a:spcPts val="1200"/>
              </a:spcAft>
            </a:pPr>
            <a:r>
              <a:rPr lang="en-US" sz="1800" smtClean="0">
                <a:latin typeface="Arial" charset="0"/>
                <a:ea typeface="ＭＳ Ｐゴシック"/>
                <a:cs typeface="Arial" charset="0"/>
              </a:rPr>
              <a:t>We help our education customers </a:t>
            </a:r>
            <a:r>
              <a:rPr lang="en-US" sz="1800" b="1" smtClean="0">
                <a:latin typeface="Arial" charset="0"/>
                <a:ea typeface="ＭＳ Ｐゴシック"/>
                <a:cs typeface="Arial" charset="0"/>
              </a:rPr>
              <a:t>protect </a:t>
            </a:r>
            <a:r>
              <a:rPr lang="en-US" sz="1800" smtClean="0">
                <a:latin typeface="Arial" charset="0"/>
                <a:ea typeface="ＭＳ Ｐゴシック"/>
                <a:cs typeface="Arial" charset="0"/>
              </a:rPr>
              <a:t>their brands</a:t>
            </a:r>
          </a:p>
          <a:p>
            <a:endParaRPr lang="en-US" sz="1800" smtClean="0">
              <a:latin typeface="Arial" charset="0"/>
              <a:ea typeface="ＭＳ Ｐゴシック"/>
              <a:cs typeface="Arial" charset="0"/>
            </a:endParaRPr>
          </a:p>
          <a:p>
            <a:endParaRPr lang="en-US" sz="1800" smtClean="0">
              <a:latin typeface="Arial" charset="0"/>
              <a:ea typeface="ＭＳ Ｐゴシック"/>
              <a:cs typeface="Arial" charset="0"/>
            </a:endParaRPr>
          </a:p>
        </p:txBody>
      </p:sp>
      <p:sp>
        <p:nvSpPr>
          <p:cNvPr id="16" name="Rectangle 15"/>
          <p:cNvSpPr/>
          <p:nvPr/>
        </p:nvSpPr>
        <p:spPr>
          <a:xfrm>
            <a:off x="5465763" y="5384800"/>
            <a:ext cx="3673475" cy="84138"/>
          </a:xfrm>
          <a:prstGeom prst="rect">
            <a:avLst/>
          </a:prstGeom>
          <a:solidFill>
            <a:srgbClr val="0606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a:endParaRPr>
          </a:p>
        </p:txBody>
      </p:sp>
      <p:sp>
        <p:nvSpPr>
          <p:cNvPr id="17" name="Rectangle 16"/>
          <p:cNvSpPr/>
          <p:nvPr/>
        </p:nvSpPr>
        <p:spPr>
          <a:xfrm>
            <a:off x="5467350" y="5545138"/>
            <a:ext cx="3676650" cy="119062"/>
          </a:xfrm>
          <a:prstGeom prst="rect">
            <a:avLst/>
          </a:prstGeom>
          <a:solidFill>
            <a:srgbClr val="D346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a:endParaRPr>
          </a:p>
        </p:txBody>
      </p:sp>
      <p:sp>
        <p:nvSpPr>
          <p:cNvPr id="14346" name="Slide Number Placeholder 21"/>
          <p:cNvSpPr>
            <a:spLocks noGrp="1"/>
          </p:cNvSpPr>
          <p:nvPr>
            <p:ph type="sldNum" sz="quarter" idx="11"/>
          </p:nvPr>
        </p:nvSpPr>
        <p:spPr bwMode="auto">
          <a:noFill/>
          <a:ln>
            <a:miter lim="800000"/>
            <a:headEnd/>
            <a:tailEnd/>
          </a:ln>
        </p:spPr>
        <p:txBody>
          <a:bodyPr/>
          <a:lstStyle/>
          <a:p>
            <a:pPr fontAlgn="base">
              <a:spcBef>
                <a:spcPct val="0"/>
              </a:spcBef>
              <a:spcAft>
                <a:spcPct val="0"/>
              </a:spcAft>
            </a:pPr>
            <a:fld id="{60D68FB7-9539-4793-8C69-6EF5625B2997}" type="slidenum">
              <a:rPr lang="en-US">
                <a:latin typeface="Arial" charset="0"/>
              </a:rPr>
              <a:pPr fontAlgn="base">
                <a:spcBef>
                  <a:spcPct val="0"/>
                </a:spcBef>
                <a:spcAft>
                  <a:spcPct val="0"/>
                </a:spcAft>
              </a:pPr>
              <a:t>2</a:t>
            </a:fld>
            <a:endParaRPr lang="en-US">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childTnLst>
                                </p:cTn>
                              </p:par>
                              <p:par>
                                <p:cTn id="12" presetID="22" presetClass="entr" presetSubtype="8" fill="hold" nodeType="withEffect">
                                  <p:stCondLst>
                                    <p:cond delay="10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1000"/>
                                        <p:tgtEl>
                                          <p:spTgt spid="10"/>
                                        </p:tgtEl>
                                      </p:cBhvr>
                                    </p:animEffect>
                                  </p:childTnLst>
                                </p:cTn>
                              </p:par>
                              <p:par>
                                <p:cTn id="15" presetID="22" presetClass="entr" presetSubtype="8" fill="hold" nodeType="withEffect">
                                  <p:stCondLst>
                                    <p:cond delay="20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par>
                                <p:cTn id="18" presetID="22" presetClass="entr" presetSubtype="8" fill="hold"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par>
                                <p:cTn id="21" presetID="22" presetClass="entr" presetSubtype="8" fill="hold" grpId="0" nodeType="withEffect">
                                  <p:stCondLst>
                                    <p:cond delay="150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1000"/>
                                        <p:tgtEl>
                                          <p:spTgt spid="16"/>
                                        </p:tgtEl>
                                      </p:cBhvr>
                                    </p:animEffect>
                                  </p:childTnLst>
                                </p:cTn>
                              </p:par>
                              <p:par>
                                <p:cTn id="24" presetID="22" presetClass="entr" presetSubtype="8" fill="hold" grpId="0" nodeType="withEffect">
                                  <p:stCondLst>
                                    <p:cond delay="150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1000"/>
                                        <p:tgtEl>
                                          <p:spTgt spid="17"/>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7">
                                            <p:bg/>
                                          </p:spTgt>
                                        </p:tgtEl>
                                        <p:attrNameLst>
                                          <p:attrName>style.visibility</p:attrName>
                                        </p:attrNameLst>
                                      </p:cBhvr>
                                      <p:to>
                                        <p:strVal val="visible"/>
                                      </p:to>
                                    </p:set>
                                    <p:animEffect transition="in" filter="slide(fromBottom)">
                                      <p:cBhvr>
                                        <p:cTn id="29" dur="500"/>
                                        <p:tgtEl>
                                          <p:spTgt spid="7">
                                            <p:bg/>
                                          </p:spTgt>
                                        </p:tgtEl>
                                      </p:cBhvr>
                                    </p:animEffect>
                                  </p:childTnLst>
                                </p:cTn>
                              </p:par>
                            </p:childTnLst>
                          </p:cTn>
                        </p:par>
                        <p:par>
                          <p:cTn id="30" fill="hold">
                            <p:stCondLst>
                              <p:cond delay="3500"/>
                            </p:stCondLst>
                            <p:childTnLst>
                              <p:par>
                                <p:cTn id="31" presetID="12" presetClass="entr" presetSubtype="4" fill="hold" grpId="0" nodeType="after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animEffect transition="in" filter="slide(fromBottom)">
                                      <p:cBhvr>
                                        <p:cTn id="33" dur="500"/>
                                        <p:tgtEl>
                                          <p:spTgt spid="7">
                                            <p:txEl>
                                              <p:pRg st="0" end="0"/>
                                            </p:txEl>
                                          </p:spTgt>
                                        </p:tgtEl>
                                      </p:cBhvr>
                                    </p:animEffect>
                                  </p:childTnLst>
                                </p:cTn>
                              </p:par>
                            </p:childTnLst>
                          </p:cTn>
                        </p:par>
                        <p:par>
                          <p:cTn id="34" fill="hold">
                            <p:stCondLst>
                              <p:cond delay="4000"/>
                            </p:stCondLst>
                            <p:childTnLst>
                              <p:par>
                                <p:cTn id="35" presetID="12" presetClass="entr" presetSubtype="4" fill="hold" grpId="0" nodeType="after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slide(fromBottom)">
                                      <p:cBhvr>
                                        <p:cTn id="37" dur="500"/>
                                        <p:tgtEl>
                                          <p:spTgt spid="7">
                                            <p:txEl>
                                              <p:pRg st="1" end="1"/>
                                            </p:txEl>
                                          </p:spTgt>
                                        </p:tgtEl>
                                      </p:cBhvr>
                                    </p:animEffect>
                                  </p:childTnLst>
                                </p:cTn>
                              </p:par>
                            </p:childTnLst>
                          </p:cTn>
                        </p:par>
                        <p:par>
                          <p:cTn id="38" fill="hold">
                            <p:stCondLst>
                              <p:cond delay="4500"/>
                            </p:stCondLst>
                            <p:childTnLst>
                              <p:par>
                                <p:cTn id="39" presetID="12" presetClass="entr" presetSubtype="4" fill="hold" grpId="0" nodeType="after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Effect transition="in" filter="slide(fromBottom)">
                                      <p:cBhvr>
                                        <p:cTn id="41" dur="500"/>
                                        <p:tgtEl>
                                          <p:spTgt spid="7">
                                            <p:txEl>
                                              <p:pRg st="2" end="2"/>
                                            </p:txEl>
                                          </p:spTgt>
                                        </p:tgtEl>
                                      </p:cBhvr>
                                    </p:animEffect>
                                  </p:childTnLst>
                                </p:cTn>
                              </p:par>
                            </p:childTnLst>
                          </p:cTn>
                        </p:par>
                        <p:par>
                          <p:cTn id="42" fill="hold">
                            <p:stCondLst>
                              <p:cond delay="5000"/>
                            </p:stCondLst>
                            <p:childTnLst>
                              <p:par>
                                <p:cTn id="43" presetID="12" presetClass="entr" presetSubtype="4" fill="hold" grpId="0" nodeType="afterEffect">
                                  <p:stCondLst>
                                    <p:cond delay="0"/>
                                  </p:stCondLst>
                                  <p:childTnLst>
                                    <p:set>
                                      <p:cBhvr>
                                        <p:cTn id="44" dur="1" fill="hold">
                                          <p:stCondLst>
                                            <p:cond delay="0"/>
                                          </p:stCondLst>
                                        </p:cTn>
                                        <p:tgtEl>
                                          <p:spTgt spid="7">
                                            <p:txEl>
                                              <p:pRg st="3" end="3"/>
                                            </p:txEl>
                                          </p:spTgt>
                                        </p:tgtEl>
                                        <p:attrNameLst>
                                          <p:attrName>style.visibility</p:attrName>
                                        </p:attrNameLst>
                                      </p:cBhvr>
                                      <p:to>
                                        <p:strVal val="visible"/>
                                      </p:to>
                                    </p:set>
                                    <p:animEffect transition="in" filter="slide(fromBottom)">
                                      <p:cBhvr>
                                        <p:cTn id="45"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8" grpId="0" animBg="1"/>
      <p:bldP spid="7" grpId="0" build="p" animBg="1"/>
      <p:bldP spid="16" grpId="0" animBg="1"/>
      <p:bldP spid="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itle 1"/>
          <p:cNvSpPr>
            <a:spLocks noGrp="1"/>
          </p:cNvSpPr>
          <p:nvPr>
            <p:ph type="title"/>
          </p:nvPr>
        </p:nvSpPr>
        <p:spPr/>
        <p:txBody>
          <a:bodyPr/>
          <a:lstStyle/>
          <a:p>
            <a:r>
              <a:rPr lang="en-US" smtClean="0">
                <a:latin typeface="Arial" charset="0"/>
                <a:ea typeface="ＭＳ Ｐゴシック"/>
                <a:cs typeface="Arial" charset="0"/>
              </a:rPr>
              <a:t>Our Life Today</a:t>
            </a:r>
          </a:p>
        </p:txBody>
      </p:sp>
      <p:sp>
        <p:nvSpPr>
          <p:cNvPr id="40" name="Rectangular Callout 39"/>
          <p:cNvSpPr/>
          <p:nvPr/>
        </p:nvSpPr>
        <p:spPr bwMode="auto">
          <a:xfrm>
            <a:off x="604838" y="1417638"/>
            <a:ext cx="2400300" cy="819150"/>
          </a:xfrm>
          <a:prstGeom prst="wedgeRectCallout">
            <a:avLst>
              <a:gd name="adj1" fmla="val 69113"/>
              <a:gd name="adj2" fmla="val 53505"/>
            </a:avLst>
          </a:prstGeom>
          <a:solidFill>
            <a:schemeClr val="accent3"/>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defTabSz="914400" eaLnBrk="0" hangingPunct="0">
              <a:defRPr/>
            </a:pPr>
            <a:r>
              <a:rPr lang="en-US" sz="1200" dirty="0">
                <a:solidFill>
                  <a:schemeClr val="tx1"/>
                </a:solidFill>
                <a:latin typeface="Arial" pitchFamily="-111" charset="0"/>
                <a:ea typeface="ＭＳ Ｐゴシック" pitchFamily="-111" charset="-128"/>
                <a:cs typeface="ＭＳ Ｐゴシック" pitchFamily="-111" charset="-128"/>
              </a:rPr>
              <a:t>Typical multi-box architectures have a lot of duplication and </a:t>
            </a:r>
            <a:r>
              <a:rPr lang="en-US" sz="1200" b="1" dirty="0">
                <a:solidFill>
                  <a:schemeClr val="tx1"/>
                </a:solidFill>
                <a:latin typeface="Arial" pitchFamily="-111" charset="0"/>
                <a:ea typeface="ＭＳ Ｐゴシック" pitchFamily="-111" charset="-128"/>
                <a:cs typeface="ＭＳ Ｐゴシック" pitchFamily="-111" charset="-128"/>
              </a:rPr>
              <a:t>inefficiency</a:t>
            </a:r>
            <a:endParaRPr lang="en-US" sz="1200" b="1" dirty="0">
              <a:solidFill>
                <a:schemeClr val="tx1"/>
              </a:solidFill>
              <a:latin typeface="Arial" pitchFamily="-111" charset="0"/>
              <a:ea typeface="ＭＳ Ｐゴシック" pitchFamily="-111" charset="-128"/>
              <a:cs typeface="ＭＳ Ｐゴシック" pitchFamily="-111" charset="-128"/>
            </a:endParaRPr>
          </a:p>
        </p:txBody>
      </p:sp>
      <p:sp>
        <p:nvSpPr>
          <p:cNvPr id="42" name="Rectangular Callout 41"/>
          <p:cNvSpPr/>
          <p:nvPr/>
        </p:nvSpPr>
        <p:spPr bwMode="auto">
          <a:xfrm>
            <a:off x="6159500" y="5072063"/>
            <a:ext cx="2400300" cy="673100"/>
          </a:xfrm>
          <a:prstGeom prst="wedgeRectCallout">
            <a:avLst>
              <a:gd name="adj1" fmla="val -56705"/>
              <a:gd name="adj2" fmla="val -116004"/>
            </a:avLst>
          </a:prstGeom>
          <a:solidFill>
            <a:schemeClr val="accent3"/>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defTabSz="914400" eaLnBrk="0" hangingPunct="0">
              <a:defRPr/>
            </a:pPr>
            <a:r>
              <a:rPr lang="en-US" sz="1200" dirty="0">
                <a:solidFill>
                  <a:schemeClr val="tx1"/>
                </a:solidFill>
                <a:latin typeface="Arial" pitchFamily="-111" charset="0"/>
                <a:ea typeface="ＭＳ Ｐゴシック" pitchFamily="-111" charset="-128"/>
                <a:cs typeface="ＭＳ Ｐゴシック" pitchFamily="-111" charset="-128"/>
              </a:rPr>
              <a:t>Difficult to add a new security service &amp; </a:t>
            </a:r>
            <a:r>
              <a:rPr lang="en-US" sz="1200" b="1" dirty="0">
                <a:solidFill>
                  <a:schemeClr val="tx1"/>
                </a:solidFill>
                <a:latin typeface="Arial" pitchFamily="-111" charset="0"/>
                <a:ea typeface="ＭＳ Ｐゴシック" pitchFamily="-111" charset="-128"/>
                <a:cs typeface="ＭＳ Ｐゴシック" pitchFamily="-111" charset="-128"/>
              </a:rPr>
              <a:t>scale </a:t>
            </a:r>
            <a:r>
              <a:rPr lang="en-US" sz="1200" dirty="0">
                <a:solidFill>
                  <a:schemeClr val="tx1"/>
                </a:solidFill>
                <a:latin typeface="Arial" pitchFamily="-111" charset="0"/>
                <a:ea typeface="ＭＳ Ｐゴシック" pitchFamily="-111" charset="-128"/>
                <a:cs typeface="ＭＳ Ｐゴシック" pitchFamily="-111" charset="-128"/>
              </a:rPr>
              <a:t>the network</a:t>
            </a:r>
            <a:endParaRPr lang="en-US" sz="1200" dirty="0">
              <a:solidFill>
                <a:schemeClr val="tx1"/>
              </a:solidFill>
              <a:latin typeface="Arial" pitchFamily="-111" charset="0"/>
              <a:ea typeface="ＭＳ Ｐゴシック" pitchFamily="-111" charset="-128"/>
              <a:cs typeface="ＭＳ Ｐゴシック" pitchFamily="-111" charset="-128"/>
            </a:endParaRPr>
          </a:p>
        </p:txBody>
      </p:sp>
      <p:sp>
        <p:nvSpPr>
          <p:cNvPr id="15" name="Rectangular Callout 14"/>
          <p:cNvSpPr/>
          <p:nvPr/>
        </p:nvSpPr>
        <p:spPr bwMode="auto">
          <a:xfrm>
            <a:off x="673100" y="4779963"/>
            <a:ext cx="2400300" cy="892175"/>
          </a:xfrm>
          <a:prstGeom prst="wedgeRectCallout">
            <a:avLst>
              <a:gd name="adj1" fmla="val 70702"/>
              <a:gd name="adj2" fmla="val -57887"/>
            </a:avLst>
          </a:prstGeom>
          <a:solidFill>
            <a:schemeClr val="accent3"/>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defTabSz="914400" eaLnBrk="0" hangingPunct="0">
              <a:defRPr/>
            </a:pPr>
            <a:r>
              <a:rPr lang="en-US" sz="1200" dirty="0">
                <a:solidFill>
                  <a:schemeClr val="tx1"/>
                </a:solidFill>
                <a:latin typeface="Arial" pitchFamily="-111" charset="0"/>
                <a:ea typeface="ＭＳ Ｐゴシック" pitchFamily="-111" charset="-128"/>
                <a:cs typeface="ＭＳ Ｐゴシック" pitchFamily="-111" charset="-128"/>
              </a:rPr>
              <a:t>Security changes require network changes causing slow responses to </a:t>
            </a:r>
            <a:r>
              <a:rPr lang="en-US" sz="1200" b="1" dirty="0">
                <a:solidFill>
                  <a:schemeClr val="tx1"/>
                </a:solidFill>
                <a:latin typeface="Arial" pitchFamily="-111" charset="0"/>
                <a:ea typeface="ＭＳ Ｐゴシック" pitchFamily="-111" charset="-128"/>
                <a:cs typeface="ＭＳ Ｐゴシック" pitchFamily="-111" charset="-128"/>
              </a:rPr>
              <a:t>changing needs</a:t>
            </a:r>
            <a:endParaRPr lang="en-US" sz="1200" b="1" dirty="0">
              <a:solidFill>
                <a:schemeClr val="tx1"/>
              </a:solidFill>
              <a:latin typeface="Arial" pitchFamily="-111" charset="0"/>
              <a:ea typeface="ＭＳ Ｐゴシック" pitchFamily="-111" charset="-128"/>
              <a:cs typeface="ＭＳ Ｐゴシック" pitchFamily="-111" charset="-128"/>
            </a:endParaRPr>
          </a:p>
        </p:txBody>
      </p:sp>
      <p:sp>
        <p:nvSpPr>
          <p:cNvPr id="58375" name="Rectangle 137"/>
          <p:cNvSpPr>
            <a:spLocks noChangeArrowheads="1"/>
          </p:cNvSpPr>
          <p:nvPr/>
        </p:nvSpPr>
        <p:spPr bwMode="auto">
          <a:xfrm>
            <a:off x="2609850" y="4221163"/>
            <a:ext cx="4410075" cy="33337"/>
          </a:xfrm>
          <a:prstGeom prst="rect">
            <a:avLst/>
          </a:prstGeom>
          <a:solidFill>
            <a:schemeClr val="tx2"/>
          </a:solidFill>
          <a:ln w="12700">
            <a:noFill/>
            <a:miter lim="800000"/>
            <a:headEnd/>
            <a:tailEnd/>
          </a:ln>
        </p:spPr>
        <p:txBody>
          <a:bodyPr anchor="ctr">
            <a:spAutoFit/>
          </a:bodyPr>
          <a:lstStyle/>
          <a:p>
            <a:endParaRPr lang="en-US">
              <a:latin typeface="Calibri" pitchFamily="34" charset="0"/>
            </a:endParaRPr>
          </a:p>
        </p:txBody>
      </p:sp>
      <p:sp>
        <p:nvSpPr>
          <p:cNvPr id="58376" name="Rectangle 138"/>
          <p:cNvSpPr>
            <a:spLocks noChangeArrowheads="1"/>
          </p:cNvSpPr>
          <p:nvPr/>
        </p:nvSpPr>
        <p:spPr bwMode="auto">
          <a:xfrm>
            <a:off x="2606675" y="2976563"/>
            <a:ext cx="4408488" cy="33337"/>
          </a:xfrm>
          <a:prstGeom prst="rect">
            <a:avLst/>
          </a:prstGeom>
          <a:solidFill>
            <a:schemeClr val="tx2"/>
          </a:solidFill>
          <a:ln w="12700">
            <a:noFill/>
            <a:miter lim="800000"/>
            <a:headEnd/>
            <a:tailEnd/>
          </a:ln>
        </p:spPr>
        <p:txBody>
          <a:bodyPr anchor="ctr">
            <a:spAutoFit/>
          </a:bodyPr>
          <a:lstStyle/>
          <a:p>
            <a:endParaRPr lang="en-US">
              <a:latin typeface="Calibri" pitchFamily="34" charset="0"/>
            </a:endParaRPr>
          </a:p>
        </p:txBody>
      </p:sp>
      <p:grpSp>
        <p:nvGrpSpPr>
          <p:cNvPr id="58377" name="Group 139"/>
          <p:cNvGrpSpPr>
            <a:grpSpLocks/>
          </p:cNvGrpSpPr>
          <p:nvPr/>
        </p:nvGrpSpPr>
        <p:grpSpPr bwMode="auto">
          <a:xfrm>
            <a:off x="3530600" y="2257425"/>
            <a:ext cx="1181100" cy="2597150"/>
            <a:chOff x="1756" y="2403"/>
            <a:chExt cx="848" cy="1866"/>
          </a:xfrm>
        </p:grpSpPr>
        <p:sp>
          <p:nvSpPr>
            <p:cNvPr id="58426" name="AutoShape 140"/>
            <p:cNvSpPr>
              <a:spLocks noChangeArrowheads="1"/>
            </p:cNvSpPr>
            <p:nvPr/>
          </p:nvSpPr>
          <p:spPr bwMode="auto">
            <a:xfrm>
              <a:off x="1756" y="2537"/>
              <a:ext cx="845" cy="761"/>
            </a:xfrm>
            <a:prstGeom prst="diamond">
              <a:avLst/>
            </a:prstGeom>
            <a:noFill/>
            <a:ln w="44450">
              <a:solidFill>
                <a:schemeClr val="tx2"/>
              </a:solidFill>
              <a:miter lim="800000"/>
              <a:headEnd/>
              <a:tailEnd/>
            </a:ln>
          </p:spPr>
          <p:txBody>
            <a:bodyPr wrap="none" anchor="ctr">
              <a:spAutoFit/>
            </a:bodyPr>
            <a:lstStyle/>
            <a:p>
              <a:endParaRPr lang="en-US">
                <a:latin typeface="Calibri" pitchFamily="34" charset="0"/>
              </a:endParaRPr>
            </a:p>
          </p:txBody>
        </p:sp>
        <p:grpSp>
          <p:nvGrpSpPr>
            <p:cNvPr id="58427" name="Group 141"/>
            <p:cNvGrpSpPr>
              <a:grpSpLocks/>
            </p:cNvGrpSpPr>
            <p:nvPr/>
          </p:nvGrpSpPr>
          <p:grpSpPr bwMode="auto">
            <a:xfrm>
              <a:off x="2058" y="2496"/>
              <a:ext cx="239" cy="879"/>
              <a:chOff x="2777" y="2179"/>
              <a:chExt cx="361" cy="1333"/>
            </a:xfrm>
          </p:grpSpPr>
          <p:pic>
            <p:nvPicPr>
              <p:cNvPr id="58434" name="Picture 142" descr="firewall"/>
              <p:cNvPicPr>
                <a:picLocks noChangeAspect="1" noChangeArrowheads="1"/>
              </p:cNvPicPr>
              <p:nvPr/>
            </p:nvPicPr>
            <p:blipFill>
              <a:blip r:embed="rId4"/>
              <a:srcRect/>
              <a:stretch>
                <a:fillRect/>
              </a:stretch>
            </p:blipFill>
            <p:spPr bwMode="auto">
              <a:xfrm>
                <a:off x="2777" y="2179"/>
                <a:ext cx="361" cy="464"/>
              </a:xfrm>
              <a:prstGeom prst="rect">
                <a:avLst/>
              </a:prstGeom>
              <a:noFill/>
              <a:ln w="9525">
                <a:noFill/>
                <a:miter lim="800000"/>
                <a:headEnd/>
                <a:tailEnd/>
              </a:ln>
            </p:spPr>
          </p:pic>
          <p:pic>
            <p:nvPicPr>
              <p:cNvPr id="58435" name="Picture 143" descr="firewall"/>
              <p:cNvPicPr>
                <a:picLocks noChangeAspect="1" noChangeArrowheads="1"/>
              </p:cNvPicPr>
              <p:nvPr/>
            </p:nvPicPr>
            <p:blipFill>
              <a:blip r:embed="rId4"/>
              <a:srcRect/>
              <a:stretch>
                <a:fillRect/>
              </a:stretch>
            </p:blipFill>
            <p:spPr bwMode="auto">
              <a:xfrm>
                <a:off x="2777" y="2614"/>
                <a:ext cx="361" cy="464"/>
              </a:xfrm>
              <a:prstGeom prst="rect">
                <a:avLst/>
              </a:prstGeom>
              <a:noFill/>
              <a:ln w="9525">
                <a:noFill/>
                <a:miter lim="800000"/>
                <a:headEnd/>
                <a:tailEnd/>
              </a:ln>
            </p:spPr>
          </p:pic>
          <p:pic>
            <p:nvPicPr>
              <p:cNvPr id="58436" name="Picture 144" descr="firewall"/>
              <p:cNvPicPr>
                <a:picLocks noChangeAspect="1" noChangeArrowheads="1"/>
              </p:cNvPicPr>
              <p:nvPr/>
            </p:nvPicPr>
            <p:blipFill>
              <a:blip r:embed="rId4"/>
              <a:srcRect/>
              <a:stretch>
                <a:fillRect/>
              </a:stretch>
            </p:blipFill>
            <p:spPr bwMode="auto">
              <a:xfrm>
                <a:off x="2777" y="3048"/>
                <a:ext cx="361" cy="464"/>
              </a:xfrm>
              <a:prstGeom prst="rect">
                <a:avLst/>
              </a:prstGeom>
              <a:noFill/>
              <a:ln w="9525">
                <a:noFill/>
                <a:miter lim="800000"/>
                <a:headEnd/>
                <a:tailEnd/>
              </a:ln>
            </p:spPr>
          </p:pic>
        </p:grpSp>
        <p:sp>
          <p:nvSpPr>
            <p:cNvPr id="58428" name="AutoShape 145"/>
            <p:cNvSpPr>
              <a:spLocks noChangeArrowheads="1"/>
            </p:cNvSpPr>
            <p:nvPr/>
          </p:nvSpPr>
          <p:spPr bwMode="auto">
            <a:xfrm>
              <a:off x="1759" y="3431"/>
              <a:ext cx="845" cy="761"/>
            </a:xfrm>
            <a:prstGeom prst="diamond">
              <a:avLst/>
            </a:prstGeom>
            <a:noFill/>
            <a:ln w="44450">
              <a:solidFill>
                <a:schemeClr val="tx2"/>
              </a:solidFill>
              <a:miter lim="800000"/>
              <a:headEnd/>
              <a:tailEnd/>
            </a:ln>
          </p:spPr>
          <p:txBody>
            <a:bodyPr wrap="none" anchor="ctr">
              <a:spAutoFit/>
            </a:bodyPr>
            <a:lstStyle/>
            <a:p>
              <a:endParaRPr lang="en-US">
                <a:latin typeface="Calibri" pitchFamily="34" charset="0"/>
              </a:endParaRPr>
            </a:p>
          </p:txBody>
        </p:sp>
        <p:grpSp>
          <p:nvGrpSpPr>
            <p:cNvPr id="58429" name="Group 146"/>
            <p:cNvGrpSpPr>
              <a:grpSpLocks/>
            </p:cNvGrpSpPr>
            <p:nvPr/>
          </p:nvGrpSpPr>
          <p:grpSpPr bwMode="auto">
            <a:xfrm>
              <a:off x="2061" y="3390"/>
              <a:ext cx="239" cy="879"/>
              <a:chOff x="2777" y="2179"/>
              <a:chExt cx="361" cy="1333"/>
            </a:xfrm>
          </p:grpSpPr>
          <p:pic>
            <p:nvPicPr>
              <p:cNvPr id="58431" name="Picture 147" descr="firewall"/>
              <p:cNvPicPr>
                <a:picLocks noChangeAspect="1" noChangeArrowheads="1"/>
              </p:cNvPicPr>
              <p:nvPr/>
            </p:nvPicPr>
            <p:blipFill>
              <a:blip r:embed="rId4"/>
              <a:srcRect/>
              <a:stretch>
                <a:fillRect/>
              </a:stretch>
            </p:blipFill>
            <p:spPr bwMode="auto">
              <a:xfrm>
                <a:off x="2777" y="2179"/>
                <a:ext cx="361" cy="464"/>
              </a:xfrm>
              <a:prstGeom prst="rect">
                <a:avLst/>
              </a:prstGeom>
              <a:noFill/>
              <a:ln w="9525">
                <a:noFill/>
                <a:miter lim="800000"/>
                <a:headEnd/>
                <a:tailEnd/>
              </a:ln>
            </p:spPr>
          </p:pic>
          <p:pic>
            <p:nvPicPr>
              <p:cNvPr id="58432" name="Picture 148" descr="firewall"/>
              <p:cNvPicPr>
                <a:picLocks noChangeAspect="1" noChangeArrowheads="1"/>
              </p:cNvPicPr>
              <p:nvPr/>
            </p:nvPicPr>
            <p:blipFill>
              <a:blip r:embed="rId4"/>
              <a:srcRect/>
              <a:stretch>
                <a:fillRect/>
              </a:stretch>
            </p:blipFill>
            <p:spPr bwMode="auto">
              <a:xfrm>
                <a:off x="2777" y="2614"/>
                <a:ext cx="361" cy="464"/>
              </a:xfrm>
              <a:prstGeom prst="rect">
                <a:avLst/>
              </a:prstGeom>
              <a:noFill/>
              <a:ln w="9525">
                <a:noFill/>
                <a:miter lim="800000"/>
                <a:headEnd/>
                <a:tailEnd/>
              </a:ln>
            </p:spPr>
          </p:pic>
          <p:pic>
            <p:nvPicPr>
              <p:cNvPr id="58433" name="Picture 149" descr="firewall"/>
              <p:cNvPicPr>
                <a:picLocks noChangeAspect="1" noChangeArrowheads="1"/>
              </p:cNvPicPr>
              <p:nvPr/>
            </p:nvPicPr>
            <p:blipFill>
              <a:blip r:embed="rId4"/>
              <a:srcRect/>
              <a:stretch>
                <a:fillRect/>
              </a:stretch>
            </p:blipFill>
            <p:spPr bwMode="auto">
              <a:xfrm>
                <a:off x="2777" y="3048"/>
                <a:ext cx="361" cy="464"/>
              </a:xfrm>
              <a:prstGeom prst="rect">
                <a:avLst/>
              </a:prstGeom>
              <a:noFill/>
              <a:ln w="9525">
                <a:noFill/>
                <a:miter lim="800000"/>
                <a:headEnd/>
                <a:tailEnd/>
              </a:ln>
            </p:spPr>
          </p:pic>
        </p:grpSp>
        <p:sp>
          <p:nvSpPr>
            <p:cNvPr id="58430" name="Text Box 150"/>
            <p:cNvSpPr txBox="1">
              <a:spLocks noChangeArrowheads="1"/>
            </p:cNvSpPr>
            <p:nvPr/>
          </p:nvSpPr>
          <p:spPr bwMode="auto">
            <a:xfrm>
              <a:off x="2112" y="2403"/>
              <a:ext cx="141" cy="110"/>
            </a:xfrm>
            <a:prstGeom prst="rect">
              <a:avLst/>
            </a:prstGeom>
            <a:noFill/>
            <a:ln w="12700">
              <a:noFill/>
              <a:miter lim="800000"/>
              <a:headEnd/>
              <a:tailEnd/>
            </a:ln>
          </p:spPr>
          <p:txBody>
            <a:bodyPr wrap="none" lIns="0" tIns="0" rIns="0" bIns="0">
              <a:spAutoFit/>
            </a:bodyPr>
            <a:lstStyle/>
            <a:p>
              <a:r>
                <a:rPr lang="en-US" sz="1000" b="1">
                  <a:latin typeface="Calibri" pitchFamily="34" charset="0"/>
                </a:rPr>
                <a:t>FW</a:t>
              </a:r>
              <a:endParaRPr lang="en-US" sz="1600">
                <a:latin typeface="Calibri" pitchFamily="34" charset="0"/>
              </a:endParaRPr>
            </a:p>
          </p:txBody>
        </p:sp>
      </p:grpSp>
      <p:grpSp>
        <p:nvGrpSpPr>
          <p:cNvPr id="58378" name="Group 277"/>
          <p:cNvGrpSpPr>
            <a:grpSpLocks/>
          </p:cNvGrpSpPr>
          <p:nvPr/>
        </p:nvGrpSpPr>
        <p:grpSpPr bwMode="auto">
          <a:xfrm>
            <a:off x="1223963" y="3325813"/>
            <a:ext cx="1025525" cy="539750"/>
            <a:chOff x="7625" y="1781"/>
            <a:chExt cx="737" cy="387"/>
          </a:xfrm>
        </p:grpSpPr>
        <p:graphicFrame>
          <p:nvGraphicFramePr>
            <p:cNvPr id="58370" name="Object 11"/>
            <p:cNvGraphicFramePr>
              <a:graphicFrameLocks noChangeAspect="1"/>
            </p:cNvGraphicFramePr>
            <p:nvPr/>
          </p:nvGraphicFramePr>
          <p:xfrm>
            <a:off x="7625" y="1781"/>
            <a:ext cx="737" cy="387"/>
          </p:xfrm>
          <a:graphic>
            <a:graphicData uri="http://schemas.openxmlformats.org/presentationml/2006/ole">
              <p:oleObj spid="_x0000_s58370" name="Photo Editor Photo" r:id="rId5" imgW="3419952" imgH="2000000" progId="">
                <p:embed/>
              </p:oleObj>
            </a:graphicData>
          </a:graphic>
        </p:graphicFrame>
        <p:sp>
          <p:nvSpPr>
            <p:cNvPr id="58425" name="Text Box 279"/>
            <p:cNvSpPr txBox="1">
              <a:spLocks noChangeArrowheads="1"/>
            </p:cNvSpPr>
            <p:nvPr/>
          </p:nvSpPr>
          <p:spPr bwMode="auto">
            <a:xfrm>
              <a:off x="7673" y="1875"/>
              <a:ext cx="644" cy="198"/>
            </a:xfrm>
            <a:prstGeom prst="rect">
              <a:avLst/>
            </a:prstGeom>
            <a:noFill/>
            <a:ln w="9525">
              <a:noFill/>
              <a:miter lim="800000"/>
              <a:headEnd/>
              <a:tailEnd/>
            </a:ln>
          </p:spPr>
          <p:txBody>
            <a:bodyPr>
              <a:spAutoFit/>
            </a:bodyPr>
            <a:lstStyle/>
            <a:p>
              <a:pPr algn="ctr">
                <a:spcBef>
                  <a:spcPct val="50000"/>
                </a:spcBef>
              </a:pPr>
              <a:r>
                <a:rPr lang="en-US" sz="1200">
                  <a:latin typeface="Calibri" pitchFamily="34" charset="0"/>
                  <a:cs typeface="Arial" charset="0"/>
                </a:rPr>
                <a:t>Internet</a:t>
              </a:r>
              <a:endParaRPr lang="en-US" sz="1600" b="1">
                <a:solidFill>
                  <a:srgbClr val="000000"/>
                </a:solidFill>
                <a:latin typeface="Calibri" pitchFamily="34" charset="0"/>
                <a:cs typeface="Arial" charset="0"/>
              </a:endParaRPr>
            </a:p>
          </p:txBody>
        </p:sp>
      </p:grpSp>
      <p:pic>
        <p:nvPicPr>
          <p:cNvPr id="58379" name="Picture 154" descr="router"/>
          <p:cNvPicPr>
            <a:picLocks noChangeAspect="1" noChangeArrowheads="1"/>
          </p:cNvPicPr>
          <p:nvPr/>
        </p:nvPicPr>
        <p:blipFill>
          <a:blip r:embed="rId6"/>
          <a:srcRect/>
          <a:stretch>
            <a:fillRect/>
          </a:stretch>
        </p:blipFill>
        <p:spPr bwMode="auto">
          <a:xfrm>
            <a:off x="2533650" y="2792413"/>
            <a:ext cx="536575" cy="419100"/>
          </a:xfrm>
          <a:prstGeom prst="rect">
            <a:avLst/>
          </a:prstGeom>
          <a:noFill/>
          <a:ln w="9525">
            <a:noFill/>
            <a:miter lim="800000"/>
            <a:headEnd/>
            <a:tailEnd/>
          </a:ln>
        </p:spPr>
      </p:pic>
      <p:pic>
        <p:nvPicPr>
          <p:cNvPr id="58380" name="Picture 155" descr="box2"/>
          <p:cNvPicPr>
            <a:picLocks noChangeAspect="1" noChangeArrowheads="1"/>
          </p:cNvPicPr>
          <p:nvPr/>
        </p:nvPicPr>
        <p:blipFill>
          <a:blip r:embed="rId7"/>
          <a:srcRect/>
          <a:stretch>
            <a:fillRect/>
          </a:stretch>
        </p:blipFill>
        <p:spPr bwMode="auto">
          <a:xfrm>
            <a:off x="6302375" y="2746375"/>
            <a:ext cx="414338" cy="454025"/>
          </a:xfrm>
          <a:prstGeom prst="rect">
            <a:avLst/>
          </a:prstGeom>
          <a:noFill/>
          <a:ln w="9525">
            <a:noFill/>
            <a:miter lim="800000"/>
            <a:headEnd/>
            <a:tailEnd/>
          </a:ln>
        </p:spPr>
      </p:pic>
      <p:pic>
        <p:nvPicPr>
          <p:cNvPr id="58381" name="Picture 156" descr="router"/>
          <p:cNvPicPr>
            <a:picLocks noChangeAspect="1" noChangeArrowheads="1"/>
          </p:cNvPicPr>
          <p:nvPr/>
        </p:nvPicPr>
        <p:blipFill>
          <a:blip r:embed="rId6"/>
          <a:srcRect/>
          <a:stretch>
            <a:fillRect/>
          </a:stretch>
        </p:blipFill>
        <p:spPr bwMode="auto">
          <a:xfrm>
            <a:off x="2538413" y="4037013"/>
            <a:ext cx="536575" cy="419100"/>
          </a:xfrm>
          <a:prstGeom prst="rect">
            <a:avLst/>
          </a:prstGeom>
          <a:noFill/>
          <a:ln w="9525">
            <a:noFill/>
            <a:miter lim="800000"/>
            <a:headEnd/>
            <a:tailEnd/>
          </a:ln>
        </p:spPr>
      </p:pic>
      <p:pic>
        <p:nvPicPr>
          <p:cNvPr id="58382" name="Picture 157" descr="box2"/>
          <p:cNvPicPr>
            <a:picLocks noChangeAspect="1" noChangeArrowheads="1"/>
          </p:cNvPicPr>
          <p:nvPr/>
        </p:nvPicPr>
        <p:blipFill>
          <a:blip r:embed="rId7"/>
          <a:srcRect/>
          <a:stretch>
            <a:fillRect/>
          </a:stretch>
        </p:blipFill>
        <p:spPr bwMode="auto">
          <a:xfrm>
            <a:off x="6307138" y="3990975"/>
            <a:ext cx="412750" cy="454025"/>
          </a:xfrm>
          <a:prstGeom prst="rect">
            <a:avLst/>
          </a:prstGeom>
          <a:noFill/>
          <a:ln w="9525">
            <a:noFill/>
            <a:miter lim="800000"/>
            <a:headEnd/>
            <a:tailEnd/>
          </a:ln>
        </p:spPr>
      </p:pic>
      <p:sp>
        <p:nvSpPr>
          <p:cNvPr id="58383" name="Rectangle 158"/>
          <p:cNvSpPr>
            <a:spLocks noChangeArrowheads="1"/>
          </p:cNvSpPr>
          <p:nvPr/>
        </p:nvSpPr>
        <p:spPr bwMode="auto">
          <a:xfrm>
            <a:off x="6989763" y="2601913"/>
            <a:ext cx="44450" cy="1989137"/>
          </a:xfrm>
          <a:prstGeom prst="rect">
            <a:avLst/>
          </a:prstGeom>
          <a:solidFill>
            <a:schemeClr val="bg2"/>
          </a:solidFill>
          <a:ln w="12700">
            <a:noFill/>
            <a:miter lim="800000"/>
            <a:headEnd/>
            <a:tailEnd/>
          </a:ln>
        </p:spPr>
        <p:txBody>
          <a:bodyPr anchor="ctr">
            <a:spAutoFit/>
          </a:bodyPr>
          <a:lstStyle/>
          <a:p>
            <a:endParaRPr lang="en-US">
              <a:latin typeface="Calibri" pitchFamily="34" charset="0"/>
            </a:endParaRPr>
          </a:p>
        </p:txBody>
      </p:sp>
      <p:sp>
        <p:nvSpPr>
          <p:cNvPr id="58384" name="Line 159"/>
          <p:cNvSpPr>
            <a:spLocks noChangeShapeType="1"/>
          </p:cNvSpPr>
          <p:nvPr/>
        </p:nvSpPr>
        <p:spPr bwMode="auto">
          <a:xfrm>
            <a:off x="7004050" y="2608263"/>
            <a:ext cx="296863" cy="0"/>
          </a:xfrm>
          <a:prstGeom prst="line">
            <a:avLst/>
          </a:prstGeom>
          <a:noFill/>
          <a:ln w="12700">
            <a:solidFill>
              <a:schemeClr val="bg2"/>
            </a:solidFill>
            <a:round/>
            <a:headEnd/>
            <a:tailEnd/>
          </a:ln>
        </p:spPr>
        <p:txBody>
          <a:bodyPr wrap="none" anchor="ctr">
            <a:spAutoFit/>
          </a:bodyPr>
          <a:lstStyle/>
          <a:p>
            <a:endParaRPr lang="en-US"/>
          </a:p>
        </p:txBody>
      </p:sp>
      <p:sp>
        <p:nvSpPr>
          <p:cNvPr id="58385" name="Line 160"/>
          <p:cNvSpPr>
            <a:spLocks noChangeShapeType="1"/>
          </p:cNvSpPr>
          <p:nvPr/>
        </p:nvSpPr>
        <p:spPr bwMode="auto">
          <a:xfrm>
            <a:off x="7026275" y="3128963"/>
            <a:ext cx="296863" cy="0"/>
          </a:xfrm>
          <a:prstGeom prst="line">
            <a:avLst/>
          </a:prstGeom>
          <a:noFill/>
          <a:ln w="12700">
            <a:solidFill>
              <a:schemeClr val="bg2"/>
            </a:solidFill>
            <a:round/>
            <a:headEnd/>
            <a:tailEnd/>
          </a:ln>
        </p:spPr>
        <p:txBody>
          <a:bodyPr wrap="none" anchor="ctr">
            <a:spAutoFit/>
          </a:bodyPr>
          <a:lstStyle/>
          <a:p>
            <a:endParaRPr lang="en-US"/>
          </a:p>
        </p:txBody>
      </p:sp>
      <p:sp>
        <p:nvSpPr>
          <p:cNvPr id="58386" name="Line 161"/>
          <p:cNvSpPr>
            <a:spLocks noChangeShapeType="1"/>
          </p:cNvSpPr>
          <p:nvPr/>
        </p:nvSpPr>
        <p:spPr bwMode="auto">
          <a:xfrm>
            <a:off x="7034213" y="3606800"/>
            <a:ext cx="296862" cy="0"/>
          </a:xfrm>
          <a:prstGeom prst="line">
            <a:avLst/>
          </a:prstGeom>
          <a:noFill/>
          <a:ln w="12700">
            <a:solidFill>
              <a:schemeClr val="bg2"/>
            </a:solidFill>
            <a:round/>
            <a:headEnd/>
            <a:tailEnd/>
          </a:ln>
        </p:spPr>
        <p:txBody>
          <a:bodyPr wrap="none" anchor="ctr">
            <a:spAutoFit/>
          </a:bodyPr>
          <a:lstStyle/>
          <a:p>
            <a:endParaRPr lang="en-US"/>
          </a:p>
        </p:txBody>
      </p:sp>
      <p:sp>
        <p:nvSpPr>
          <p:cNvPr id="58387" name="Line 162"/>
          <p:cNvSpPr>
            <a:spLocks noChangeShapeType="1"/>
          </p:cNvSpPr>
          <p:nvPr/>
        </p:nvSpPr>
        <p:spPr bwMode="auto">
          <a:xfrm>
            <a:off x="7011988" y="4062413"/>
            <a:ext cx="295275" cy="0"/>
          </a:xfrm>
          <a:prstGeom prst="line">
            <a:avLst/>
          </a:prstGeom>
          <a:noFill/>
          <a:ln w="12700">
            <a:solidFill>
              <a:schemeClr val="bg2"/>
            </a:solidFill>
            <a:round/>
            <a:headEnd/>
            <a:tailEnd/>
          </a:ln>
        </p:spPr>
        <p:txBody>
          <a:bodyPr wrap="none" anchor="ctr">
            <a:spAutoFit/>
          </a:bodyPr>
          <a:lstStyle/>
          <a:p>
            <a:endParaRPr lang="en-US"/>
          </a:p>
        </p:txBody>
      </p:sp>
      <p:sp>
        <p:nvSpPr>
          <p:cNvPr id="58388" name="Line 163"/>
          <p:cNvSpPr>
            <a:spLocks noChangeShapeType="1"/>
          </p:cNvSpPr>
          <p:nvPr/>
        </p:nvSpPr>
        <p:spPr bwMode="auto">
          <a:xfrm>
            <a:off x="7021513" y="4494213"/>
            <a:ext cx="296862" cy="0"/>
          </a:xfrm>
          <a:prstGeom prst="line">
            <a:avLst/>
          </a:prstGeom>
          <a:noFill/>
          <a:ln w="12700">
            <a:solidFill>
              <a:schemeClr val="bg2"/>
            </a:solidFill>
            <a:round/>
            <a:headEnd/>
            <a:tailEnd/>
          </a:ln>
        </p:spPr>
        <p:txBody>
          <a:bodyPr wrap="none" anchor="ctr">
            <a:spAutoFit/>
          </a:bodyPr>
          <a:lstStyle/>
          <a:p>
            <a:endParaRPr lang="en-US"/>
          </a:p>
        </p:txBody>
      </p:sp>
      <p:pic>
        <p:nvPicPr>
          <p:cNvPr id="58389" name="Picture 164" descr="server"/>
          <p:cNvPicPr>
            <a:picLocks noChangeAspect="1" noChangeArrowheads="1"/>
          </p:cNvPicPr>
          <p:nvPr/>
        </p:nvPicPr>
        <p:blipFill>
          <a:blip r:embed="rId8"/>
          <a:srcRect/>
          <a:stretch>
            <a:fillRect/>
          </a:stretch>
        </p:blipFill>
        <p:spPr bwMode="auto">
          <a:xfrm>
            <a:off x="7226300" y="2470150"/>
            <a:ext cx="288925" cy="458788"/>
          </a:xfrm>
          <a:prstGeom prst="rect">
            <a:avLst/>
          </a:prstGeom>
          <a:noFill/>
          <a:ln w="9525">
            <a:noFill/>
            <a:miter lim="800000"/>
            <a:headEnd/>
            <a:tailEnd/>
          </a:ln>
        </p:spPr>
      </p:pic>
      <p:pic>
        <p:nvPicPr>
          <p:cNvPr id="58390" name="Picture 165" descr="server"/>
          <p:cNvPicPr>
            <a:picLocks noChangeAspect="1" noChangeArrowheads="1"/>
          </p:cNvPicPr>
          <p:nvPr/>
        </p:nvPicPr>
        <p:blipFill>
          <a:blip r:embed="rId8"/>
          <a:srcRect/>
          <a:stretch>
            <a:fillRect/>
          </a:stretch>
        </p:blipFill>
        <p:spPr bwMode="auto">
          <a:xfrm>
            <a:off x="7240588" y="2906713"/>
            <a:ext cx="287337" cy="457200"/>
          </a:xfrm>
          <a:prstGeom prst="rect">
            <a:avLst/>
          </a:prstGeom>
          <a:noFill/>
          <a:ln w="9525">
            <a:noFill/>
            <a:miter lim="800000"/>
            <a:headEnd/>
            <a:tailEnd/>
          </a:ln>
        </p:spPr>
      </p:pic>
      <p:grpSp>
        <p:nvGrpSpPr>
          <p:cNvPr id="58391" name="Group 166"/>
          <p:cNvGrpSpPr>
            <a:grpSpLocks/>
          </p:cNvGrpSpPr>
          <p:nvPr/>
        </p:nvGrpSpPr>
        <p:grpSpPr bwMode="auto">
          <a:xfrm>
            <a:off x="7183438" y="3395663"/>
            <a:ext cx="401637" cy="420687"/>
            <a:chOff x="4726" y="3324"/>
            <a:chExt cx="441" cy="462"/>
          </a:xfrm>
        </p:grpSpPr>
        <p:pic>
          <p:nvPicPr>
            <p:cNvPr id="58422" name="Picture 167" descr="database"/>
            <p:cNvPicPr>
              <a:picLocks noChangeAspect="1" noChangeArrowheads="1"/>
            </p:cNvPicPr>
            <p:nvPr/>
          </p:nvPicPr>
          <p:blipFill>
            <a:blip r:embed="rId9"/>
            <a:srcRect/>
            <a:stretch>
              <a:fillRect/>
            </a:stretch>
          </p:blipFill>
          <p:spPr bwMode="auto">
            <a:xfrm>
              <a:off x="4902" y="3324"/>
              <a:ext cx="265" cy="361"/>
            </a:xfrm>
            <a:prstGeom prst="rect">
              <a:avLst/>
            </a:prstGeom>
            <a:noFill/>
            <a:ln w="9525">
              <a:noFill/>
              <a:miter lim="800000"/>
              <a:headEnd/>
              <a:tailEnd/>
            </a:ln>
          </p:spPr>
        </p:pic>
        <p:pic>
          <p:nvPicPr>
            <p:cNvPr id="58423" name="Picture 168" descr="database"/>
            <p:cNvPicPr>
              <a:picLocks noChangeAspect="1" noChangeArrowheads="1"/>
            </p:cNvPicPr>
            <p:nvPr/>
          </p:nvPicPr>
          <p:blipFill>
            <a:blip r:embed="rId9"/>
            <a:srcRect/>
            <a:stretch>
              <a:fillRect/>
            </a:stretch>
          </p:blipFill>
          <p:spPr bwMode="auto">
            <a:xfrm>
              <a:off x="4726" y="3329"/>
              <a:ext cx="265" cy="361"/>
            </a:xfrm>
            <a:prstGeom prst="rect">
              <a:avLst/>
            </a:prstGeom>
            <a:noFill/>
            <a:ln w="9525">
              <a:noFill/>
              <a:miter lim="800000"/>
              <a:headEnd/>
              <a:tailEnd/>
            </a:ln>
          </p:spPr>
        </p:pic>
        <p:pic>
          <p:nvPicPr>
            <p:cNvPr id="58424" name="Picture 169" descr="database"/>
            <p:cNvPicPr>
              <a:picLocks noChangeAspect="1" noChangeArrowheads="1"/>
            </p:cNvPicPr>
            <p:nvPr/>
          </p:nvPicPr>
          <p:blipFill>
            <a:blip r:embed="rId9"/>
            <a:srcRect/>
            <a:stretch>
              <a:fillRect/>
            </a:stretch>
          </p:blipFill>
          <p:spPr bwMode="auto">
            <a:xfrm>
              <a:off x="4822" y="3425"/>
              <a:ext cx="265" cy="361"/>
            </a:xfrm>
            <a:prstGeom prst="rect">
              <a:avLst/>
            </a:prstGeom>
            <a:noFill/>
            <a:ln w="9525">
              <a:noFill/>
              <a:miter lim="800000"/>
              <a:headEnd/>
              <a:tailEnd/>
            </a:ln>
          </p:spPr>
        </p:pic>
      </p:grpSp>
      <p:pic>
        <p:nvPicPr>
          <p:cNvPr id="58392" name="Picture 170" descr="pc"/>
          <p:cNvPicPr>
            <a:picLocks noChangeAspect="1" noChangeArrowheads="1"/>
          </p:cNvPicPr>
          <p:nvPr/>
        </p:nvPicPr>
        <p:blipFill>
          <a:blip r:embed="rId10"/>
          <a:srcRect/>
          <a:stretch>
            <a:fillRect/>
          </a:stretch>
        </p:blipFill>
        <p:spPr bwMode="auto">
          <a:xfrm>
            <a:off x="7183438" y="3857625"/>
            <a:ext cx="319087" cy="377825"/>
          </a:xfrm>
          <a:prstGeom prst="rect">
            <a:avLst/>
          </a:prstGeom>
          <a:noFill/>
          <a:ln w="9525">
            <a:noFill/>
            <a:miter lim="800000"/>
            <a:headEnd/>
            <a:tailEnd/>
          </a:ln>
        </p:spPr>
      </p:pic>
      <p:pic>
        <p:nvPicPr>
          <p:cNvPr id="58393" name="Picture 171" descr="pc"/>
          <p:cNvPicPr>
            <a:picLocks noChangeAspect="1" noChangeArrowheads="1"/>
          </p:cNvPicPr>
          <p:nvPr/>
        </p:nvPicPr>
        <p:blipFill>
          <a:blip r:embed="rId10"/>
          <a:srcRect/>
          <a:stretch>
            <a:fillRect/>
          </a:stretch>
        </p:blipFill>
        <p:spPr bwMode="auto">
          <a:xfrm>
            <a:off x="7180263" y="4279900"/>
            <a:ext cx="320675" cy="377825"/>
          </a:xfrm>
          <a:prstGeom prst="rect">
            <a:avLst/>
          </a:prstGeom>
          <a:noFill/>
          <a:ln w="9525">
            <a:noFill/>
            <a:miter lim="800000"/>
            <a:headEnd/>
            <a:tailEnd/>
          </a:ln>
        </p:spPr>
      </p:pic>
      <p:pic>
        <p:nvPicPr>
          <p:cNvPr id="58394" name="Picture 172" descr="lightening_bolt"/>
          <p:cNvPicPr>
            <a:picLocks noChangeAspect="1" noChangeArrowheads="1"/>
          </p:cNvPicPr>
          <p:nvPr/>
        </p:nvPicPr>
        <p:blipFill>
          <a:blip r:embed="rId11"/>
          <a:srcRect/>
          <a:stretch>
            <a:fillRect/>
          </a:stretch>
        </p:blipFill>
        <p:spPr bwMode="auto">
          <a:xfrm rot="-310817">
            <a:off x="1752600" y="3073400"/>
            <a:ext cx="1182688" cy="360363"/>
          </a:xfrm>
          <a:prstGeom prst="rect">
            <a:avLst/>
          </a:prstGeom>
          <a:noFill/>
          <a:ln w="9525">
            <a:noFill/>
            <a:miter lim="800000"/>
            <a:headEnd/>
            <a:tailEnd/>
          </a:ln>
        </p:spPr>
      </p:pic>
      <p:pic>
        <p:nvPicPr>
          <p:cNvPr id="58395" name="Picture 173" descr="lightening_bolt"/>
          <p:cNvPicPr>
            <a:picLocks noChangeAspect="1" noChangeArrowheads="1"/>
          </p:cNvPicPr>
          <p:nvPr/>
        </p:nvPicPr>
        <p:blipFill>
          <a:blip r:embed="rId11"/>
          <a:srcRect/>
          <a:stretch>
            <a:fillRect/>
          </a:stretch>
        </p:blipFill>
        <p:spPr bwMode="auto">
          <a:xfrm rot="734991" flipV="1">
            <a:off x="1693863" y="3749675"/>
            <a:ext cx="1181100" cy="360363"/>
          </a:xfrm>
          <a:prstGeom prst="rect">
            <a:avLst/>
          </a:prstGeom>
          <a:noFill/>
          <a:ln w="9525">
            <a:noFill/>
            <a:miter lim="800000"/>
            <a:headEnd/>
            <a:tailEnd/>
          </a:ln>
        </p:spPr>
      </p:pic>
      <p:grpSp>
        <p:nvGrpSpPr>
          <p:cNvPr id="58396" name="Group 178"/>
          <p:cNvGrpSpPr>
            <a:grpSpLocks/>
          </p:cNvGrpSpPr>
          <p:nvPr/>
        </p:nvGrpSpPr>
        <p:grpSpPr bwMode="auto">
          <a:xfrm>
            <a:off x="4664075" y="2249488"/>
            <a:ext cx="1181100" cy="2601912"/>
            <a:chOff x="2570" y="2398"/>
            <a:chExt cx="848" cy="1869"/>
          </a:xfrm>
        </p:grpSpPr>
        <p:sp>
          <p:nvSpPr>
            <p:cNvPr id="58413" name="AutoShape 179"/>
            <p:cNvSpPr>
              <a:spLocks noChangeArrowheads="1"/>
            </p:cNvSpPr>
            <p:nvPr/>
          </p:nvSpPr>
          <p:spPr bwMode="auto">
            <a:xfrm>
              <a:off x="2570" y="2548"/>
              <a:ext cx="845" cy="760"/>
            </a:xfrm>
            <a:prstGeom prst="diamond">
              <a:avLst/>
            </a:prstGeom>
            <a:noFill/>
            <a:ln w="44450">
              <a:solidFill>
                <a:schemeClr val="tx2"/>
              </a:solidFill>
              <a:miter lim="800000"/>
              <a:headEnd/>
              <a:tailEnd/>
            </a:ln>
          </p:spPr>
          <p:txBody>
            <a:bodyPr wrap="none" anchor="ctr">
              <a:spAutoFit/>
            </a:bodyPr>
            <a:lstStyle/>
            <a:p>
              <a:endParaRPr lang="en-US">
                <a:latin typeface="Calibri" pitchFamily="34" charset="0"/>
              </a:endParaRPr>
            </a:p>
          </p:txBody>
        </p:sp>
        <p:pic>
          <p:nvPicPr>
            <p:cNvPr id="58414" name="Picture 180" descr="IPS"/>
            <p:cNvPicPr>
              <a:picLocks noChangeAspect="1" noChangeArrowheads="1"/>
            </p:cNvPicPr>
            <p:nvPr/>
          </p:nvPicPr>
          <p:blipFill>
            <a:blip r:embed="rId12"/>
            <a:srcRect/>
            <a:stretch>
              <a:fillRect/>
            </a:stretch>
          </p:blipFill>
          <p:spPr bwMode="auto">
            <a:xfrm>
              <a:off x="2891" y="2499"/>
              <a:ext cx="234" cy="263"/>
            </a:xfrm>
            <a:prstGeom prst="rect">
              <a:avLst/>
            </a:prstGeom>
            <a:noFill/>
            <a:ln w="9525">
              <a:noFill/>
              <a:miter lim="800000"/>
              <a:headEnd/>
              <a:tailEnd/>
            </a:ln>
          </p:spPr>
        </p:pic>
        <p:pic>
          <p:nvPicPr>
            <p:cNvPr id="58415" name="Picture 181" descr="IPS"/>
            <p:cNvPicPr>
              <a:picLocks noChangeAspect="1" noChangeArrowheads="1"/>
            </p:cNvPicPr>
            <p:nvPr/>
          </p:nvPicPr>
          <p:blipFill>
            <a:blip r:embed="rId12"/>
            <a:srcRect/>
            <a:stretch>
              <a:fillRect/>
            </a:stretch>
          </p:blipFill>
          <p:spPr bwMode="auto">
            <a:xfrm>
              <a:off x="2891" y="2804"/>
              <a:ext cx="234" cy="263"/>
            </a:xfrm>
            <a:prstGeom prst="rect">
              <a:avLst/>
            </a:prstGeom>
            <a:noFill/>
            <a:ln w="9525">
              <a:noFill/>
              <a:miter lim="800000"/>
              <a:headEnd/>
              <a:tailEnd/>
            </a:ln>
          </p:spPr>
        </p:pic>
        <p:pic>
          <p:nvPicPr>
            <p:cNvPr id="58416" name="Picture 182" descr="IPS"/>
            <p:cNvPicPr>
              <a:picLocks noChangeAspect="1" noChangeArrowheads="1"/>
            </p:cNvPicPr>
            <p:nvPr/>
          </p:nvPicPr>
          <p:blipFill>
            <a:blip r:embed="rId12"/>
            <a:srcRect/>
            <a:stretch>
              <a:fillRect/>
            </a:stretch>
          </p:blipFill>
          <p:spPr bwMode="auto">
            <a:xfrm>
              <a:off x="2891" y="3109"/>
              <a:ext cx="234" cy="264"/>
            </a:xfrm>
            <a:prstGeom prst="rect">
              <a:avLst/>
            </a:prstGeom>
            <a:noFill/>
            <a:ln w="9525">
              <a:noFill/>
              <a:miter lim="800000"/>
              <a:headEnd/>
              <a:tailEnd/>
            </a:ln>
          </p:spPr>
        </p:pic>
        <p:sp>
          <p:nvSpPr>
            <p:cNvPr id="58417" name="AutoShape 183"/>
            <p:cNvSpPr>
              <a:spLocks noChangeArrowheads="1"/>
            </p:cNvSpPr>
            <p:nvPr/>
          </p:nvSpPr>
          <p:spPr bwMode="auto">
            <a:xfrm>
              <a:off x="2573" y="3442"/>
              <a:ext cx="845" cy="760"/>
            </a:xfrm>
            <a:prstGeom prst="diamond">
              <a:avLst/>
            </a:prstGeom>
            <a:noFill/>
            <a:ln w="44450">
              <a:solidFill>
                <a:schemeClr val="tx2"/>
              </a:solidFill>
              <a:miter lim="800000"/>
              <a:headEnd/>
              <a:tailEnd/>
            </a:ln>
          </p:spPr>
          <p:txBody>
            <a:bodyPr wrap="none" anchor="ctr">
              <a:spAutoFit/>
            </a:bodyPr>
            <a:lstStyle/>
            <a:p>
              <a:endParaRPr lang="en-US">
                <a:latin typeface="Calibri" pitchFamily="34" charset="0"/>
              </a:endParaRPr>
            </a:p>
          </p:txBody>
        </p:sp>
        <p:pic>
          <p:nvPicPr>
            <p:cNvPr id="58418" name="Picture 184" descr="IPS"/>
            <p:cNvPicPr>
              <a:picLocks noChangeAspect="1" noChangeArrowheads="1"/>
            </p:cNvPicPr>
            <p:nvPr/>
          </p:nvPicPr>
          <p:blipFill>
            <a:blip r:embed="rId12"/>
            <a:srcRect/>
            <a:stretch>
              <a:fillRect/>
            </a:stretch>
          </p:blipFill>
          <p:spPr bwMode="auto">
            <a:xfrm>
              <a:off x="2894" y="3393"/>
              <a:ext cx="234" cy="263"/>
            </a:xfrm>
            <a:prstGeom prst="rect">
              <a:avLst/>
            </a:prstGeom>
            <a:noFill/>
            <a:ln w="9525">
              <a:noFill/>
              <a:miter lim="800000"/>
              <a:headEnd/>
              <a:tailEnd/>
            </a:ln>
          </p:spPr>
        </p:pic>
        <p:pic>
          <p:nvPicPr>
            <p:cNvPr id="58419" name="Picture 185" descr="IPS"/>
            <p:cNvPicPr>
              <a:picLocks noChangeAspect="1" noChangeArrowheads="1"/>
            </p:cNvPicPr>
            <p:nvPr/>
          </p:nvPicPr>
          <p:blipFill>
            <a:blip r:embed="rId12"/>
            <a:srcRect/>
            <a:stretch>
              <a:fillRect/>
            </a:stretch>
          </p:blipFill>
          <p:spPr bwMode="auto">
            <a:xfrm>
              <a:off x="2894" y="3698"/>
              <a:ext cx="234" cy="263"/>
            </a:xfrm>
            <a:prstGeom prst="rect">
              <a:avLst/>
            </a:prstGeom>
            <a:noFill/>
            <a:ln w="9525">
              <a:noFill/>
              <a:miter lim="800000"/>
              <a:headEnd/>
              <a:tailEnd/>
            </a:ln>
          </p:spPr>
        </p:pic>
        <p:pic>
          <p:nvPicPr>
            <p:cNvPr id="58420" name="Picture 186" descr="IPS"/>
            <p:cNvPicPr>
              <a:picLocks noChangeAspect="1" noChangeArrowheads="1"/>
            </p:cNvPicPr>
            <p:nvPr/>
          </p:nvPicPr>
          <p:blipFill>
            <a:blip r:embed="rId12"/>
            <a:srcRect/>
            <a:stretch>
              <a:fillRect/>
            </a:stretch>
          </p:blipFill>
          <p:spPr bwMode="auto">
            <a:xfrm>
              <a:off x="2894" y="4003"/>
              <a:ext cx="234" cy="264"/>
            </a:xfrm>
            <a:prstGeom prst="rect">
              <a:avLst/>
            </a:prstGeom>
            <a:noFill/>
            <a:ln w="9525">
              <a:noFill/>
              <a:miter lim="800000"/>
              <a:headEnd/>
              <a:tailEnd/>
            </a:ln>
          </p:spPr>
        </p:pic>
        <p:sp>
          <p:nvSpPr>
            <p:cNvPr id="58421" name="Text Box 187"/>
            <p:cNvSpPr txBox="1">
              <a:spLocks noChangeArrowheads="1"/>
            </p:cNvSpPr>
            <p:nvPr/>
          </p:nvSpPr>
          <p:spPr bwMode="auto">
            <a:xfrm>
              <a:off x="2942" y="2398"/>
              <a:ext cx="147" cy="109"/>
            </a:xfrm>
            <a:prstGeom prst="rect">
              <a:avLst/>
            </a:prstGeom>
            <a:noFill/>
            <a:ln w="12700">
              <a:noFill/>
              <a:miter lim="800000"/>
              <a:headEnd/>
              <a:tailEnd/>
            </a:ln>
          </p:spPr>
          <p:txBody>
            <a:bodyPr wrap="none" lIns="0" tIns="0" rIns="0" bIns="0">
              <a:spAutoFit/>
            </a:bodyPr>
            <a:lstStyle/>
            <a:p>
              <a:r>
                <a:rPr lang="en-US" sz="1000" b="1">
                  <a:latin typeface="Calibri" pitchFamily="34" charset="0"/>
                </a:rPr>
                <a:t>IPS</a:t>
              </a:r>
              <a:endParaRPr lang="en-US" sz="1600">
                <a:latin typeface="Calibri" pitchFamily="34" charset="0"/>
              </a:endParaRPr>
            </a:p>
          </p:txBody>
        </p:sp>
      </p:grpSp>
      <p:grpSp>
        <p:nvGrpSpPr>
          <p:cNvPr id="58397" name="Group 191"/>
          <p:cNvGrpSpPr>
            <a:grpSpLocks/>
          </p:cNvGrpSpPr>
          <p:nvPr/>
        </p:nvGrpSpPr>
        <p:grpSpPr bwMode="auto">
          <a:xfrm>
            <a:off x="3267075" y="2679700"/>
            <a:ext cx="481013" cy="1751013"/>
            <a:chOff x="1922" y="1394"/>
            <a:chExt cx="346" cy="1257"/>
          </a:xfrm>
        </p:grpSpPr>
        <p:sp>
          <p:nvSpPr>
            <p:cNvPr id="58409" name="Text Box 192"/>
            <p:cNvSpPr txBox="1">
              <a:spLocks noChangeArrowheads="1"/>
            </p:cNvSpPr>
            <p:nvPr/>
          </p:nvSpPr>
          <p:spPr bwMode="auto">
            <a:xfrm>
              <a:off x="2049" y="1394"/>
              <a:ext cx="106" cy="109"/>
            </a:xfrm>
            <a:prstGeom prst="rect">
              <a:avLst/>
            </a:prstGeom>
            <a:noFill/>
            <a:ln w="12700">
              <a:noFill/>
              <a:miter lim="800000"/>
              <a:headEnd/>
              <a:tailEnd/>
            </a:ln>
          </p:spPr>
          <p:txBody>
            <a:bodyPr wrap="none" lIns="0" tIns="0" rIns="0" bIns="0">
              <a:spAutoFit/>
            </a:bodyPr>
            <a:lstStyle/>
            <a:p>
              <a:r>
                <a:rPr lang="en-US" sz="1000" b="1">
                  <a:latin typeface="Calibri" pitchFamily="34" charset="0"/>
                </a:rPr>
                <a:t>L2</a:t>
              </a:r>
              <a:endParaRPr lang="en-US" sz="1600">
                <a:latin typeface="Calibri" pitchFamily="34" charset="0"/>
              </a:endParaRPr>
            </a:p>
          </p:txBody>
        </p:sp>
        <p:sp>
          <p:nvSpPr>
            <p:cNvPr id="58410" name="Text Box 193"/>
            <p:cNvSpPr txBox="1">
              <a:spLocks noChangeArrowheads="1"/>
            </p:cNvSpPr>
            <p:nvPr/>
          </p:nvSpPr>
          <p:spPr bwMode="auto">
            <a:xfrm>
              <a:off x="2055" y="2290"/>
              <a:ext cx="106" cy="109"/>
            </a:xfrm>
            <a:prstGeom prst="rect">
              <a:avLst/>
            </a:prstGeom>
            <a:noFill/>
            <a:ln w="12700">
              <a:noFill/>
              <a:miter lim="800000"/>
              <a:headEnd/>
              <a:tailEnd/>
            </a:ln>
          </p:spPr>
          <p:txBody>
            <a:bodyPr wrap="none" lIns="0" tIns="0" rIns="0" bIns="0">
              <a:spAutoFit/>
            </a:bodyPr>
            <a:lstStyle/>
            <a:p>
              <a:r>
                <a:rPr lang="en-US" sz="1000" b="1">
                  <a:latin typeface="Calibri" pitchFamily="34" charset="0"/>
                </a:rPr>
                <a:t>L2</a:t>
              </a:r>
              <a:endParaRPr lang="en-US" sz="1600">
                <a:latin typeface="Calibri" pitchFamily="34" charset="0"/>
              </a:endParaRPr>
            </a:p>
          </p:txBody>
        </p:sp>
        <p:pic>
          <p:nvPicPr>
            <p:cNvPr id="58411" name="Picture 194" descr="box_3"/>
            <p:cNvPicPr>
              <a:picLocks noChangeAspect="1" noChangeArrowheads="1"/>
            </p:cNvPicPr>
            <p:nvPr/>
          </p:nvPicPr>
          <p:blipFill>
            <a:blip r:embed="rId13"/>
            <a:srcRect/>
            <a:stretch>
              <a:fillRect/>
            </a:stretch>
          </p:blipFill>
          <p:spPr bwMode="auto">
            <a:xfrm>
              <a:off x="1922" y="1500"/>
              <a:ext cx="345" cy="276"/>
            </a:xfrm>
            <a:prstGeom prst="rect">
              <a:avLst/>
            </a:prstGeom>
            <a:noFill/>
            <a:ln w="9525">
              <a:noFill/>
              <a:miter lim="800000"/>
              <a:headEnd/>
              <a:tailEnd/>
            </a:ln>
          </p:spPr>
        </p:pic>
        <p:pic>
          <p:nvPicPr>
            <p:cNvPr id="58412" name="Picture 195" descr="box_3"/>
            <p:cNvPicPr>
              <a:picLocks noChangeAspect="1" noChangeArrowheads="1"/>
            </p:cNvPicPr>
            <p:nvPr/>
          </p:nvPicPr>
          <p:blipFill>
            <a:blip r:embed="rId13"/>
            <a:srcRect/>
            <a:stretch>
              <a:fillRect/>
            </a:stretch>
          </p:blipFill>
          <p:spPr bwMode="auto">
            <a:xfrm>
              <a:off x="1923" y="2375"/>
              <a:ext cx="345" cy="276"/>
            </a:xfrm>
            <a:prstGeom prst="rect">
              <a:avLst/>
            </a:prstGeom>
            <a:noFill/>
            <a:ln w="9525">
              <a:noFill/>
              <a:miter lim="800000"/>
              <a:headEnd/>
              <a:tailEnd/>
            </a:ln>
          </p:spPr>
        </p:pic>
      </p:grpSp>
      <p:grpSp>
        <p:nvGrpSpPr>
          <p:cNvPr id="58398" name="Group 196"/>
          <p:cNvGrpSpPr>
            <a:grpSpLocks/>
          </p:cNvGrpSpPr>
          <p:nvPr/>
        </p:nvGrpSpPr>
        <p:grpSpPr bwMode="auto">
          <a:xfrm>
            <a:off x="4467225" y="2674938"/>
            <a:ext cx="482600" cy="1766887"/>
            <a:chOff x="2429" y="2703"/>
            <a:chExt cx="346" cy="1269"/>
          </a:xfrm>
        </p:grpSpPr>
        <p:sp>
          <p:nvSpPr>
            <p:cNvPr id="58405" name="Text Box 197"/>
            <p:cNvSpPr txBox="1">
              <a:spLocks noChangeArrowheads="1"/>
            </p:cNvSpPr>
            <p:nvPr/>
          </p:nvSpPr>
          <p:spPr bwMode="auto">
            <a:xfrm>
              <a:off x="2548" y="2703"/>
              <a:ext cx="122" cy="110"/>
            </a:xfrm>
            <a:prstGeom prst="rect">
              <a:avLst/>
            </a:prstGeom>
            <a:noFill/>
            <a:ln w="12700">
              <a:noFill/>
              <a:miter lim="800000"/>
              <a:headEnd/>
              <a:tailEnd/>
            </a:ln>
          </p:spPr>
          <p:txBody>
            <a:bodyPr wrap="none" lIns="0" tIns="0" rIns="0" bIns="0">
              <a:spAutoFit/>
            </a:bodyPr>
            <a:lstStyle/>
            <a:p>
              <a:r>
                <a:rPr lang="en-US" sz="1000" b="1">
                  <a:latin typeface="Calibri" pitchFamily="34" charset="0"/>
                </a:rPr>
                <a:t>LB</a:t>
              </a:r>
              <a:endParaRPr lang="en-US" sz="1600">
                <a:latin typeface="Calibri" pitchFamily="34" charset="0"/>
              </a:endParaRPr>
            </a:p>
          </p:txBody>
        </p:sp>
        <p:sp>
          <p:nvSpPr>
            <p:cNvPr id="58406" name="Text Box 198"/>
            <p:cNvSpPr txBox="1">
              <a:spLocks noChangeArrowheads="1"/>
            </p:cNvSpPr>
            <p:nvPr/>
          </p:nvSpPr>
          <p:spPr bwMode="auto">
            <a:xfrm>
              <a:off x="2548" y="3598"/>
              <a:ext cx="122" cy="110"/>
            </a:xfrm>
            <a:prstGeom prst="rect">
              <a:avLst/>
            </a:prstGeom>
            <a:noFill/>
            <a:ln w="12700">
              <a:noFill/>
              <a:miter lim="800000"/>
              <a:headEnd/>
              <a:tailEnd/>
            </a:ln>
          </p:spPr>
          <p:txBody>
            <a:bodyPr wrap="none" lIns="0" tIns="0" rIns="0" bIns="0">
              <a:spAutoFit/>
            </a:bodyPr>
            <a:lstStyle/>
            <a:p>
              <a:r>
                <a:rPr lang="en-US" sz="1000" b="1">
                  <a:latin typeface="Calibri" pitchFamily="34" charset="0"/>
                </a:rPr>
                <a:t>LB</a:t>
              </a:r>
              <a:endParaRPr lang="en-US" sz="1600">
                <a:latin typeface="Calibri" pitchFamily="34" charset="0"/>
              </a:endParaRPr>
            </a:p>
          </p:txBody>
        </p:sp>
        <p:pic>
          <p:nvPicPr>
            <p:cNvPr id="58407" name="Picture 199" descr="box"/>
            <p:cNvPicPr>
              <a:picLocks noChangeAspect="1" noChangeArrowheads="1"/>
            </p:cNvPicPr>
            <p:nvPr/>
          </p:nvPicPr>
          <p:blipFill>
            <a:blip r:embed="rId14"/>
            <a:srcRect/>
            <a:stretch>
              <a:fillRect/>
            </a:stretch>
          </p:blipFill>
          <p:spPr bwMode="auto">
            <a:xfrm>
              <a:off x="2430" y="3696"/>
              <a:ext cx="345" cy="276"/>
            </a:xfrm>
            <a:prstGeom prst="rect">
              <a:avLst/>
            </a:prstGeom>
            <a:noFill/>
            <a:ln w="9525">
              <a:noFill/>
              <a:miter lim="800000"/>
              <a:headEnd/>
              <a:tailEnd/>
            </a:ln>
          </p:spPr>
        </p:pic>
        <p:pic>
          <p:nvPicPr>
            <p:cNvPr id="58408" name="Picture 200" descr="box"/>
            <p:cNvPicPr>
              <a:picLocks noChangeAspect="1" noChangeArrowheads="1"/>
            </p:cNvPicPr>
            <p:nvPr/>
          </p:nvPicPr>
          <p:blipFill>
            <a:blip r:embed="rId14"/>
            <a:srcRect/>
            <a:stretch>
              <a:fillRect/>
            </a:stretch>
          </p:blipFill>
          <p:spPr bwMode="auto">
            <a:xfrm>
              <a:off x="2429" y="2800"/>
              <a:ext cx="345" cy="276"/>
            </a:xfrm>
            <a:prstGeom prst="rect">
              <a:avLst/>
            </a:prstGeom>
            <a:noFill/>
            <a:ln w="9525">
              <a:noFill/>
              <a:miter lim="800000"/>
              <a:headEnd/>
              <a:tailEnd/>
            </a:ln>
          </p:spPr>
        </p:pic>
      </p:grpSp>
      <p:grpSp>
        <p:nvGrpSpPr>
          <p:cNvPr id="58399" name="Group 201"/>
          <p:cNvGrpSpPr>
            <a:grpSpLocks/>
          </p:cNvGrpSpPr>
          <p:nvPr/>
        </p:nvGrpSpPr>
        <p:grpSpPr bwMode="auto">
          <a:xfrm>
            <a:off x="5637213" y="2684463"/>
            <a:ext cx="482600" cy="1766887"/>
            <a:chOff x="3269" y="2710"/>
            <a:chExt cx="346" cy="1269"/>
          </a:xfrm>
        </p:grpSpPr>
        <p:sp>
          <p:nvSpPr>
            <p:cNvPr id="58401" name="Text Box 202"/>
            <p:cNvSpPr txBox="1">
              <a:spLocks noChangeArrowheads="1"/>
            </p:cNvSpPr>
            <p:nvPr/>
          </p:nvSpPr>
          <p:spPr bwMode="auto">
            <a:xfrm>
              <a:off x="3389" y="2710"/>
              <a:ext cx="122" cy="109"/>
            </a:xfrm>
            <a:prstGeom prst="rect">
              <a:avLst/>
            </a:prstGeom>
            <a:noFill/>
            <a:ln w="12700">
              <a:noFill/>
              <a:miter lim="800000"/>
              <a:headEnd/>
              <a:tailEnd/>
            </a:ln>
          </p:spPr>
          <p:txBody>
            <a:bodyPr wrap="none" lIns="0" tIns="0" rIns="0" bIns="0">
              <a:spAutoFit/>
            </a:bodyPr>
            <a:lstStyle/>
            <a:p>
              <a:r>
                <a:rPr lang="en-US" sz="1000" b="1">
                  <a:latin typeface="Calibri" pitchFamily="34" charset="0"/>
                </a:rPr>
                <a:t>LB</a:t>
              </a:r>
              <a:endParaRPr lang="en-US" sz="1600">
                <a:latin typeface="Calibri" pitchFamily="34" charset="0"/>
              </a:endParaRPr>
            </a:p>
          </p:txBody>
        </p:sp>
        <p:sp>
          <p:nvSpPr>
            <p:cNvPr id="58402" name="Text Box 203"/>
            <p:cNvSpPr txBox="1">
              <a:spLocks noChangeArrowheads="1"/>
            </p:cNvSpPr>
            <p:nvPr/>
          </p:nvSpPr>
          <p:spPr bwMode="auto">
            <a:xfrm>
              <a:off x="3389" y="3605"/>
              <a:ext cx="122" cy="110"/>
            </a:xfrm>
            <a:prstGeom prst="rect">
              <a:avLst/>
            </a:prstGeom>
            <a:noFill/>
            <a:ln w="12700">
              <a:noFill/>
              <a:miter lim="800000"/>
              <a:headEnd/>
              <a:tailEnd/>
            </a:ln>
          </p:spPr>
          <p:txBody>
            <a:bodyPr wrap="none" lIns="0" tIns="0" rIns="0" bIns="0">
              <a:spAutoFit/>
            </a:bodyPr>
            <a:lstStyle/>
            <a:p>
              <a:r>
                <a:rPr lang="en-US" sz="1000" b="1">
                  <a:latin typeface="Calibri" pitchFamily="34" charset="0"/>
                </a:rPr>
                <a:t>LB</a:t>
              </a:r>
              <a:endParaRPr lang="en-US" sz="1600">
                <a:latin typeface="Calibri" pitchFamily="34" charset="0"/>
              </a:endParaRPr>
            </a:p>
          </p:txBody>
        </p:sp>
        <p:pic>
          <p:nvPicPr>
            <p:cNvPr id="58403" name="Picture 204" descr="box"/>
            <p:cNvPicPr>
              <a:picLocks noChangeAspect="1" noChangeArrowheads="1"/>
            </p:cNvPicPr>
            <p:nvPr/>
          </p:nvPicPr>
          <p:blipFill>
            <a:blip r:embed="rId14"/>
            <a:srcRect/>
            <a:stretch>
              <a:fillRect/>
            </a:stretch>
          </p:blipFill>
          <p:spPr bwMode="auto">
            <a:xfrm>
              <a:off x="3270" y="3703"/>
              <a:ext cx="345" cy="276"/>
            </a:xfrm>
            <a:prstGeom prst="rect">
              <a:avLst/>
            </a:prstGeom>
            <a:noFill/>
            <a:ln w="9525">
              <a:noFill/>
              <a:miter lim="800000"/>
              <a:headEnd/>
              <a:tailEnd/>
            </a:ln>
          </p:spPr>
        </p:pic>
        <p:pic>
          <p:nvPicPr>
            <p:cNvPr id="58404" name="Picture 205" descr="box"/>
            <p:cNvPicPr>
              <a:picLocks noChangeAspect="1" noChangeArrowheads="1"/>
            </p:cNvPicPr>
            <p:nvPr/>
          </p:nvPicPr>
          <p:blipFill>
            <a:blip r:embed="rId14"/>
            <a:srcRect/>
            <a:stretch>
              <a:fillRect/>
            </a:stretch>
          </p:blipFill>
          <p:spPr bwMode="auto">
            <a:xfrm>
              <a:off x="3269" y="2807"/>
              <a:ext cx="345" cy="276"/>
            </a:xfrm>
            <a:prstGeom prst="rect">
              <a:avLst/>
            </a:prstGeom>
            <a:noFill/>
            <a:ln w="9525">
              <a:noFill/>
              <a:miter lim="800000"/>
              <a:headEnd/>
              <a:tailEnd/>
            </a:ln>
          </p:spPr>
        </p:pic>
      </p:grpSp>
      <p:sp>
        <p:nvSpPr>
          <p:cNvPr id="58400" name="Slide Number Placeholder 68"/>
          <p:cNvSpPr>
            <a:spLocks noGrp="1"/>
          </p:cNvSpPr>
          <p:nvPr>
            <p:ph type="sldNum" sz="quarter" idx="11"/>
          </p:nvPr>
        </p:nvSpPr>
        <p:spPr bwMode="auto">
          <a:noFill/>
          <a:ln>
            <a:miter lim="800000"/>
            <a:headEnd/>
            <a:tailEnd/>
          </a:ln>
        </p:spPr>
        <p:txBody>
          <a:bodyPr/>
          <a:lstStyle/>
          <a:p>
            <a:pPr fontAlgn="base">
              <a:spcBef>
                <a:spcPct val="0"/>
              </a:spcBef>
              <a:spcAft>
                <a:spcPct val="0"/>
              </a:spcAft>
            </a:pPr>
            <a:fld id="{D2C6A240-38C1-4798-9AE1-10DE65D9CCE5}" type="slidenum">
              <a:rPr lang="en-US">
                <a:latin typeface="Arial" charset="0"/>
              </a:rPr>
              <a:pPr fontAlgn="base">
                <a:spcBef>
                  <a:spcPct val="0"/>
                </a:spcBef>
                <a:spcAft>
                  <a:spcPct val="0"/>
                </a:spcAft>
              </a:pPr>
              <a:t>20</a:t>
            </a:fld>
            <a:endParaRPr lang="en-US">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2"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Title 1"/>
          <p:cNvSpPr>
            <a:spLocks noGrp="1"/>
          </p:cNvSpPr>
          <p:nvPr>
            <p:ph type="title"/>
          </p:nvPr>
        </p:nvSpPr>
        <p:spPr/>
        <p:txBody>
          <a:bodyPr/>
          <a:lstStyle/>
          <a:p>
            <a:r>
              <a:rPr lang="en-US" smtClean="0">
                <a:latin typeface="Arial" charset="0"/>
                <a:ea typeface="ＭＳ Ｐゴシック"/>
                <a:cs typeface="Arial" charset="0"/>
              </a:rPr>
              <a:t>The Crossbeam “Virtual Infrastructure”</a:t>
            </a:r>
          </a:p>
        </p:txBody>
      </p:sp>
      <p:sp>
        <p:nvSpPr>
          <p:cNvPr id="11" name="Freeform 56"/>
          <p:cNvSpPr>
            <a:spLocks noChangeAspect="1"/>
          </p:cNvSpPr>
          <p:nvPr/>
        </p:nvSpPr>
        <p:spPr bwMode="auto">
          <a:xfrm>
            <a:off x="6932613" y="1782763"/>
            <a:ext cx="57150" cy="2247900"/>
          </a:xfrm>
          <a:custGeom>
            <a:avLst/>
            <a:gdLst>
              <a:gd name="T0" fmla="*/ 2147483647 w 68"/>
              <a:gd name="T1" fmla="*/ 0 h 2720"/>
              <a:gd name="T2" fmla="*/ 2147483647 w 68"/>
              <a:gd name="T3" fmla="*/ 2147483647 h 2720"/>
              <a:gd name="T4" fmla="*/ 2147483647 w 68"/>
              <a:gd name="T5" fmla="*/ 2147483647 h 2720"/>
              <a:gd name="T6" fmla="*/ 0 w 68"/>
              <a:gd name="T7" fmla="*/ 2147483647 h 2720"/>
              <a:gd name="T8" fmla="*/ 2147483647 w 68"/>
              <a:gd name="T9" fmla="*/ 0 h 2720"/>
              <a:gd name="T10" fmla="*/ 0 60000 65536"/>
              <a:gd name="T11" fmla="*/ 0 60000 65536"/>
              <a:gd name="T12" fmla="*/ 0 60000 65536"/>
              <a:gd name="T13" fmla="*/ 0 60000 65536"/>
              <a:gd name="T14" fmla="*/ 0 60000 65536"/>
              <a:gd name="T15" fmla="*/ 0 w 68"/>
              <a:gd name="T16" fmla="*/ 0 h 2720"/>
              <a:gd name="T17" fmla="*/ 68 w 68"/>
              <a:gd name="T18" fmla="*/ 2720 h 2720"/>
            </a:gdLst>
            <a:ahLst/>
            <a:cxnLst>
              <a:cxn ang="T10">
                <a:pos x="T0" y="T1"/>
              </a:cxn>
              <a:cxn ang="T11">
                <a:pos x="T2" y="T3"/>
              </a:cxn>
              <a:cxn ang="T12">
                <a:pos x="T4" y="T5"/>
              </a:cxn>
              <a:cxn ang="T13">
                <a:pos x="T6" y="T7"/>
              </a:cxn>
              <a:cxn ang="T14">
                <a:pos x="T8" y="T9"/>
              </a:cxn>
            </a:cxnLst>
            <a:rect l="T15" t="T16" r="T17" b="T18"/>
            <a:pathLst>
              <a:path w="68" h="2720">
                <a:moveTo>
                  <a:pt x="8" y="0"/>
                </a:moveTo>
                <a:lnTo>
                  <a:pt x="68" y="4"/>
                </a:lnTo>
                <a:lnTo>
                  <a:pt x="68" y="2720"/>
                </a:lnTo>
                <a:lnTo>
                  <a:pt x="0" y="2686"/>
                </a:lnTo>
                <a:lnTo>
                  <a:pt x="8" y="0"/>
                </a:lnTo>
                <a:close/>
              </a:path>
            </a:pathLst>
          </a:custGeom>
          <a:solidFill>
            <a:srgbClr val="C7B7B2"/>
          </a:solidFill>
          <a:ln w="9525">
            <a:noFill/>
            <a:round/>
            <a:headEnd/>
            <a:tailEnd/>
          </a:ln>
        </p:spPr>
        <p:txBody>
          <a:bodyPr/>
          <a:lstStyle/>
          <a:p>
            <a:endParaRPr lang="en-US">
              <a:latin typeface="Calibri" pitchFamily="34" charset="0"/>
            </a:endParaRPr>
          </a:p>
        </p:txBody>
      </p:sp>
      <p:sp>
        <p:nvSpPr>
          <p:cNvPr id="12" name="Freeform 6"/>
          <p:cNvSpPr>
            <a:spLocks noChangeAspect="1"/>
          </p:cNvSpPr>
          <p:nvPr/>
        </p:nvSpPr>
        <p:spPr bwMode="auto">
          <a:xfrm>
            <a:off x="7805738" y="1833563"/>
            <a:ext cx="1020762" cy="1657350"/>
          </a:xfrm>
          <a:custGeom>
            <a:avLst/>
            <a:gdLst>
              <a:gd name="T0" fmla="*/ 2147483647 w 1206"/>
              <a:gd name="T1" fmla="*/ 2147483647 h 2006"/>
              <a:gd name="T2" fmla="*/ 0 w 1206"/>
              <a:gd name="T3" fmla="*/ 2147483647 h 2006"/>
              <a:gd name="T4" fmla="*/ 2147483647 w 1206"/>
              <a:gd name="T5" fmla="*/ 0 h 2006"/>
              <a:gd name="T6" fmla="*/ 2147483647 w 1206"/>
              <a:gd name="T7" fmla="*/ 2147483647 h 2006"/>
              <a:gd name="T8" fmla="*/ 2147483647 w 1206"/>
              <a:gd name="T9" fmla="*/ 2147483647 h 2006"/>
              <a:gd name="T10" fmla="*/ 0 60000 65536"/>
              <a:gd name="T11" fmla="*/ 0 60000 65536"/>
              <a:gd name="T12" fmla="*/ 0 60000 65536"/>
              <a:gd name="T13" fmla="*/ 0 60000 65536"/>
              <a:gd name="T14" fmla="*/ 0 60000 65536"/>
              <a:gd name="T15" fmla="*/ 0 w 1206"/>
              <a:gd name="T16" fmla="*/ 0 h 2006"/>
              <a:gd name="T17" fmla="*/ 1206 w 1206"/>
              <a:gd name="T18" fmla="*/ 2006 h 2006"/>
            </a:gdLst>
            <a:ahLst/>
            <a:cxnLst>
              <a:cxn ang="T10">
                <a:pos x="T0" y="T1"/>
              </a:cxn>
              <a:cxn ang="T11">
                <a:pos x="T2" y="T3"/>
              </a:cxn>
              <a:cxn ang="T12">
                <a:pos x="T4" y="T5"/>
              </a:cxn>
              <a:cxn ang="T13">
                <a:pos x="T6" y="T7"/>
              </a:cxn>
              <a:cxn ang="T14">
                <a:pos x="T8" y="T9"/>
              </a:cxn>
            </a:cxnLst>
            <a:rect l="T15" t="T16" r="T17" b="T18"/>
            <a:pathLst>
              <a:path w="1206" h="2006">
                <a:moveTo>
                  <a:pt x="1202" y="2006"/>
                </a:moveTo>
                <a:lnTo>
                  <a:pt x="0" y="1667"/>
                </a:lnTo>
                <a:lnTo>
                  <a:pt x="4" y="0"/>
                </a:lnTo>
                <a:lnTo>
                  <a:pt x="1206" y="119"/>
                </a:lnTo>
                <a:lnTo>
                  <a:pt x="1202" y="2006"/>
                </a:lnTo>
                <a:close/>
              </a:path>
            </a:pathLst>
          </a:custGeom>
          <a:solidFill>
            <a:srgbClr val="000000"/>
          </a:solidFill>
          <a:ln w="9525">
            <a:noFill/>
            <a:round/>
            <a:headEnd/>
            <a:tailEnd/>
          </a:ln>
        </p:spPr>
        <p:txBody>
          <a:bodyPr/>
          <a:lstStyle/>
          <a:p>
            <a:endParaRPr lang="en-US">
              <a:latin typeface="Calibri" pitchFamily="34" charset="0"/>
            </a:endParaRPr>
          </a:p>
        </p:txBody>
      </p:sp>
      <p:sp>
        <p:nvSpPr>
          <p:cNvPr id="13" name="AutoShape 5"/>
          <p:cNvSpPr>
            <a:spLocks noChangeAspect="1" noChangeArrowheads="1" noTextEdit="1"/>
          </p:cNvSpPr>
          <p:nvPr/>
        </p:nvSpPr>
        <p:spPr bwMode="auto">
          <a:xfrm>
            <a:off x="6921500" y="1782763"/>
            <a:ext cx="1900238" cy="2698750"/>
          </a:xfrm>
          <a:prstGeom prst="rect">
            <a:avLst/>
          </a:prstGeom>
          <a:noFill/>
          <a:ln w="9525">
            <a:noFill/>
            <a:miter lim="800000"/>
            <a:headEnd/>
            <a:tailEnd/>
          </a:ln>
        </p:spPr>
        <p:txBody>
          <a:bodyPr/>
          <a:lstStyle/>
          <a:p>
            <a:endParaRPr lang="en-US"/>
          </a:p>
        </p:txBody>
      </p:sp>
      <p:sp>
        <p:nvSpPr>
          <p:cNvPr id="14" name="Freeform 7"/>
          <p:cNvSpPr>
            <a:spLocks noChangeAspect="1"/>
          </p:cNvSpPr>
          <p:nvPr/>
        </p:nvSpPr>
        <p:spPr bwMode="auto">
          <a:xfrm>
            <a:off x="7008813" y="2030413"/>
            <a:ext cx="806450" cy="1314450"/>
          </a:xfrm>
          <a:custGeom>
            <a:avLst/>
            <a:gdLst>
              <a:gd name="T0" fmla="*/ 2147483647 w 956"/>
              <a:gd name="T1" fmla="*/ 2147483647 h 1591"/>
              <a:gd name="T2" fmla="*/ 2147483647 w 956"/>
              <a:gd name="T3" fmla="*/ 2147483647 h 1591"/>
              <a:gd name="T4" fmla="*/ 0 w 956"/>
              <a:gd name="T5" fmla="*/ 2147483647 h 1591"/>
              <a:gd name="T6" fmla="*/ 0 w 956"/>
              <a:gd name="T7" fmla="*/ 0 h 1591"/>
              <a:gd name="T8" fmla="*/ 2147483647 w 956"/>
              <a:gd name="T9" fmla="*/ 2147483647 h 1591"/>
              <a:gd name="T10" fmla="*/ 0 60000 65536"/>
              <a:gd name="T11" fmla="*/ 0 60000 65536"/>
              <a:gd name="T12" fmla="*/ 0 60000 65536"/>
              <a:gd name="T13" fmla="*/ 0 60000 65536"/>
              <a:gd name="T14" fmla="*/ 0 60000 65536"/>
              <a:gd name="T15" fmla="*/ 0 w 956"/>
              <a:gd name="T16" fmla="*/ 0 h 1591"/>
              <a:gd name="T17" fmla="*/ 956 w 956"/>
              <a:gd name="T18" fmla="*/ 1591 h 1591"/>
            </a:gdLst>
            <a:ahLst/>
            <a:cxnLst>
              <a:cxn ang="T10">
                <a:pos x="T0" y="T1"/>
              </a:cxn>
              <a:cxn ang="T11">
                <a:pos x="T2" y="T3"/>
              </a:cxn>
              <a:cxn ang="T12">
                <a:pos x="T4" y="T5"/>
              </a:cxn>
              <a:cxn ang="T13">
                <a:pos x="T6" y="T7"/>
              </a:cxn>
              <a:cxn ang="T14">
                <a:pos x="T8" y="T9"/>
              </a:cxn>
            </a:cxnLst>
            <a:rect l="T15" t="T16" r="T17" b="T18"/>
            <a:pathLst>
              <a:path w="956" h="1591">
                <a:moveTo>
                  <a:pt x="956" y="64"/>
                </a:moveTo>
                <a:lnTo>
                  <a:pt x="952" y="1430"/>
                </a:lnTo>
                <a:lnTo>
                  <a:pt x="0" y="1591"/>
                </a:lnTo>
                <a:lnTo>
                  <a:pt x="0" y="0"/>
                </a:lnTo>
                <a:lnTo>
                  <a:pt x="956" y="64"/>
                </a:lnTo>
                <a:close/>
              </a:path>
            </a:pathLst>
          </a:custGeom>
          <a:solidFill>
            <a:srgbClr val="5A3E2F"/>
          </a:solidFill>
          <a:ln w="9525">
            <a:noFill/>
            <a:round/>
            <a:headEnd/>
            <a:tailEnd/>
          </a:ln>
        </p:spPr>
        <p:txBody>
          <a:bodyPr/>
          <a:lstStyle/>
          <a:p>
            <a:endParaRPr lang="en-US">
              <a:latin typeface="Calibri" pitchFamily="34" charset="0"/>
            </a:endParaRPr>
          </a:p>
        </p:txBody>
      </p:sp>
      <p:sp>
        <p:nvSpPr>
          <p:cNvPr id="15" name="Freeform 8"/>
          <p:cNvSpPr>
            <a:spLocks noChangeAspect="1"/>
          </p:cNvSpPr>
          <p:nvPr/>
        </p:nvSpPr>
        <p:spPr bwMode="auto">
          <a:xfrm>
            <a:off x="7008813" y="3213100"/>
            <a:ext cx="1820862" cy="474663"/>
          </a:xfrm>
          <a:custGeom>
            <a:avLst/>
            <a:gdLst>
              <a:gd name="T0" fmla="*/ 0 w 2154"/>
              <a:gd name="T1" fmla="*/ 2147483647 h 576"/>
              <a:gd name="T2" fmla="*/ 2147483647 w 2154"/>
              <a:gd name="T3" fmla="*/ 0 h 576"/>
              <a:gd name="T4" fmla="*/ 2147483647 w 2154"/>
              <a:gd name="T5" fmla="*/ 2147483647 h 576"/>
              <a:gd name="T6" fmla="*/ 2147483647 w 2154"/>
              <a:gd name="T7" fmla="*/ 2147483647 h 576"/>
              <a:gd name="T8" fmla="*/ 0 w 2154"/>
              <a:gd name="T9" fmla="*/ 2147483647 h 576"/>
              <a:gd name="T10" fmla="*/ 0 60000 65536"/>
              <a:gd name="T11" fmla="*/ 0 60000 65536"/>
              <a:gd name="T12" fmla="*/ 0 60000 65536"/>
              <a:gd name="T13" fmla="*/ 0 60000 65536"/>
              <a:gd name="T14" fmla="*/ 0 60000 65536"/>
              <a:gd name="T15" fmla="*/ 0 w 2154"/>
              <a:gd name="T16" fmla="*/ 0 h 576"/>
              <a:gd name="T17" fmla="*/ 2154 w 2154"/>
              <a:gd name="T18" fmla="*/ 576 h 576"/>
            </a:gdLst>
            <a:ahLst/>
            <a:cxnLst>
              <a:cxn ang="T10">
                <a:pos x="T0" y="T1"/>
              </a:cxn>
              <a:cxn ang="T11">
                <a:pos x="T2" y="T3"/>
              </a:cxn>
              <a:cxn ang="T12">
                <a:pos x="T4" y="T5"/>
              </a:cxn>
              <a:cxn ang="T13">
                <a:pos x="T6" y="T7"/>
              </a:cxn>
              <a:cxn ang="T14">
                <a:pos x="T8" y="T9"/>
              </a:cxn>
            </a:cxnLst>
            <a:rect l="T15" t="T16" r="T17" b="T18"/>
            <a:pathLst>
              <a:path w="2154" h="576">
                <a:moveTo>
                  <a:pt x="0" y="161"/>
                </a:moveTo>
                <a:lnTo>
                  <a:pt x="952" y="0"/>
                </a:lnTo>
                <a:lnTo>
                  <a:pt x="2154" y="339"/>
                </a:lnTo>
                <a:lnTo>
                  <a:pt x="1147" y="576"/>
                </a:lnTo>
                <a:lnTo>
                  <a:pt x="0" y="161"/>
                </a:lnTo>
                <a:close/>
              </a:path>
            </a:pathLst>
          </a:custGeom>
          <a:solidFill>
            <a:srgbClr val="716D6C"/>
          </a:solidFill>
          <a:ln w="9525">
            <a:noFill/>
            <a:round/>
            <a:headEnd/>
            <a:tailEnd/>
          </a:ln>
        </p:spPr>
        <p:txBody>
          <a:bodyPr/>
          <a:lstStyle/>
          <a:p>
            <a:endParaRPr lang="en-US">
              <a:latin typeface="Calibri" pitchFamily="34" charset="0"/>
            </a:endParaRPr>
          </a:p>
        </p:txBody>
      </p:sp>
      <p:sp>
        <p:nvSpPr>
          <p:cNvPr id="16" name="Freeform 9"/>
          <p:cNvSpPr>
            <a:spLocks noChangeAspect="1"/>
          </p:cNvSpPr>
          <p:nvPr/>
        </p:nvSpPr>
        <p:spPr bwMode="auto">
          <a:xfrm>
            <a:off x="7004050" y="3344863"/>
            <a:ext cx="941388" cy="681037"/>
          </a:xfrm>
          <a:custGeom>
            <a:avLst/>
            <a:gdLst>
              <a:gd name="T0" fmla="*/ 2147483647 w 1113"/>
              <a:gd name="T1" fmla="*/ 2147483647 h 825"/>
              <a:gd name="T2" fmla="*/ 2147483647 w 1113"/>
              <a:gd name="T3" fmla="*/ 0 h 825"/>
              <a:gd name="T4" fmla="*/ 0 w 1113"/>
              <a:gd name="T5" fmla="*/ 2147483647 h 825"/>
              <a:gd name="T6" fmla="*/ 2147483647 w 1113"/>
              <a:gd name="T7" fmla="*/ 2147483647 h 825"/>
              <a:gd name="T8" fmla="*/ 2147483647 w 1113"/>
              <a:gd name="T9" fmla="*/ 2147483647 h 825"/>
              <a:gd name="T10" fmla="*/ 0 60000 65536"/>
              <a:gd name="T11" fmla="*/ 0 60000 65536"/>
              <a:gd name="T12" fmla="*/ 0 60000 65536"/>
              <a:gd name="T13" fmla="*/ 0 60000 65536"/>
              <a:gd name="T14" fmla="*/ 0 60000 65536"/>
              <a:gd name="T15" fmla="*/ 0 w 1113"/>
              <a:gd name="T16" fmla="*/ 0 h 825"/>
              <a:gd name="T17" fmla="*/ 1113 w 1113"/>
              <a:gd name="T18" fmla="*/ 825 h 825"/>
            </a:gdLst>
            <a:ahLst/>
            <a:cxnLst>
              <a:cxn ang="T10">
                <a:pos x="T0" y="T1"/>
              </a:cxn>
              <a:cxn ang="T11">
                <a:pos x="T2" y="T3"/>
              </a:cxn>
              <a:cxn ang="T12">
                <a:pos x="T4" y="T5"/>
              </a:cxn>
              <a:cxn ang="T13">
                <a:pos x="T6" y="T7"/>
              </a:cxn>
              <a:cxn ang="T14">
                <a:pos x="T8" y="T9"/>
              </a:cxn>
            </a:cxnLst>
            <a:rect l="T15" t="T16" r="T17" b="T18"/>
            <a:pathLst>
              <a:path w="1113" h="825">
                <a:moveTo>
                  <a:pt x="1113" y="398"/>
                </a:moveTo>
                <a:lnTo>
                  <a:pt x="4" y="0"/>
                </a:lnTo>
                <a:lnTo>
                  <a:pt x="0" y="415"/>
                </a:lnTo>
                <a:lnTo>
                  <a:pt x="1104" y="825"/>
                </a:lnTo>
                <a:lnTo>
                  <a:pt x="1113" y="398"/>
                </a:lnTo>
                <a:close/>
              </a:path>
            </a:pathLst>
          </a:custGeom>
          <a:solidFill>
            <a:srgbClr val="E9DCDA"/>
          </a:solidFill>
          <a:ln w="9525">
            <a:noFill/>
            <a:round/>
            <a:headEnd/>
            <a:tailEnd/>
          </a:ln>
        </p:spPr>
        <p:txBody>
          <a:bodyPr/>
          <a:lstStyle/>
          <a:p>
            <a:endParaRPr lang="en-US">
              <a:latin typeface="Calibri" pitchFamily="34" charset="0"/>
            </a:endParaRPr>
          </a:p>
        </p:txBody>
      </p:sp>
      <p:sp>
        <p:nvSpPr>
          <p:cNvPr id="17" name="Freeform 11"/>
          <p:cNvSpPr>
            <a:spLocks noChangeAspect="1"/>
          </p:cNvSpPr>
          <p:nvPr/>
        </p:nvSpPr>
        <p:spPr bwMode="auto">
          <a:xfrm>
            <a:off x="7478713" y="3763963"/>
            <a:ext cx="184150" cy="84137"/>
          </a:xfrm>
          <a:custGeom>
            <a:avLst/>
            <a:gdLst>
              <a:gd name="T0" fmla="*/ 0 w 216"/>
              <a:gd name="T1" fmla="*/ 2147483647 h 101"/>
              <a:gd name="T2" fmla="*/ 2147483647 w 216"/>
              <a:gd name="T3" fmla="*/ 2147483647 h 101"/>
              <a:gd name="T4" fmla="*/ 2147483647 w 216"/>
              <a:gd name="T5" fmla="*/ 2147483647 h 101"/>
              <a:gd name="T6" fmla="*/ 0 w 216"/>
              <a:gd name="T7" fmla="*/ 0 h 101"/>
              <a:gd name="T8" fmla="*/ 0 w 216"/>
              <a:gd name="T9" fmla="*/ 2147483647 h 101"/>
              <a:gd name="T10" fmla="*/ 0 60000 65536"/>
              <a:gd name="T11" fmla="*/ 0 60000 65536"/>
              <a:gd name="T12" fmla="*/ 0 60000 65536"/>
              <a:gd name="T13" fmla="*/ 0 60000 65536"/>
              <a:gd name="T14" fmla="*/ 0 60000 65536"/>
              <a:gd name="T15" fmla="*/ 0 w 216"/>
              <a:gd name="T16" fmla="*/ 0 h 101"/>
              <a:gd name="T17" fmla="*/ 216 w 216"/>
              <a:gd name="T18" fmla="*/ 101 h 101"/>
            </a:gdLst>
            <a:ahLst/>
            <a:cxnLst>
              <a:cxn ang="T10">
                <a:pos x="T0" y="T1"/>
              </a:cxn>
              <a:cxn ang="T11">
                <a:pos x="T2" y="T3"/>
              </a:cxn>
              <a:cxn ang="T12">
                <a:pos x="T4" y="T5"/>
              </a:cxn>
              <a:cxn ang="T13">
                <a:pos x="T6" y="T7"/>
              </a:cxn>
              <a:cxn ang="T14">
                <a:pos x="T8" y="T9"/>
              </a:cxn>
            </a:cxnLst>
            <a:rect l="T15" t="T16" r="T17" b="T18"/>
            <a:pathLst>
              <a:path w="216" h="101">
                <a:moveTo>
                  <a:pt x="0" y="21"/>
                </a:moveTo>
                <a:lnTo>
                  <a:pt x="216" y="101"/>
                </a:lnTo>
                <a:lnTo>
                  <a:pt x="216" y="80"/>
                </a:lnTo>
                <a:lnTo>
                  <a:pt x="0" y="0"/>
                </a:lnTo>
                <a:lnTo>
                  <a:pt x="0" y="21"/>
                </a:lnTo>
                <a:close/>
              </a:path>
            </a:pathLst>
          </a:custGeom>
          <a:solidFill>
            <a:srgbClr val="000000"/>
          </a:solidFill>
          <a:ln w="9525">
            <a:noFill/>
            <a:round/>
            <a:headEnd/>
            <a:tailEnd/>
          </a:ln>
        </p:spPr>
        <p:txBody>
          <a:bodyPr/>
          <a:lstStyle/>
          <a:p>
            <a:endParaRPr lang="en-US">
              <a:latin typeface="Calibri" pitchFamily="34" charset="0"/>
            </a:endParaRPr>
          </a:p>
        </p:txBody>
      </p:sp>
      <p:sp>
        <p:nvSpPr>
          <p:cNvPr id="18" name="Freeform 12"/>
          <p:cNvSpPr>
            <a:spLocks noChangeAspect="1"/>
          </p:cNvSpPr>
          <p:nvPr/>
        </p:nvSpPr>
        <p:spPr bwMode="auto">
          <a:xfrm>
            <a:off x="7261225" y="3683000"/>
            <a:ext cx="179388" cy="85725"/>
          </a:xfrm>
          <a:custGeom>
            <a:avLst/>
            <a:gdLst>
              <a:gd name="T0" fmla="*/ 0 w 212"/>
              <a:gd name="T1" fmla="*/ 2147483647 h 102"/>
              <a:gd name="T2" fmla="*/ 2147483647 w 212"/>
              <a:gd name="T3" fmla="*/ 2147483647 h 102"/>
              <a:gd name="T4" fmla="*/ 2147483647 w 212"/>
              <a:gd name="T5" fmla="*/ 2147483647 h 102"/>
              <a:gd name="T6" fmla="*/ 0 w 212"/>
              <a:gd name="T7" fmla="*/ 0 h 102"/>
              <a:gd name="T8" fmla="*/ 0 w 212"/>
              <a:gd name="T9" fmla="*/ 2147483647 h 102"/>
              <a:gd name="T10" fmla="*/ 0 60000 65536"/>
              <a:gd name="T11" fmla="*/ 0 60000 65536"/>
              <a:gd name="T12" fmla="*/ 0 60000 65536"/>
              <a:gd name="T13" fmla="*/ 0 60000 65536"/>
              <a:gd name="T14" fmla="*/ 0 60000 65536"/>
              <a:gd name="T15" fmla="*/ 0 w 212"/>
              <a:gd name="T16" fmla="*/ 0 h 102"/>
              <a:gd name="T17" fmla="*/ 212 w 212"/>
              <a:gd name="T18" fmla="*/ 102 h 102"/>
            </a:gdLst>
            <a:ahLst/>
            <a:cxnLst>
              <a:cxn ang="T10">
                <a:pos x="T0" y="T1"/>
              </a:cxn>
              <a:cxn ang="T11">
                <a:pos x="T2" y="T3"/>
              </a:cxn>
              <a:cxn ang="T12">
                <a:pos x="T4" y="T5"/>
              </a:cxn>
              <a:cxn ang="T13">
                <a:pos x="T6" y="T7"/>
              </a:cxn>
              <a:cxn ang="T14">
                <a:pos x="T8" y="T9"/>
              </a:cxn>
            </a:cxnLst>
            <a:rect l="T15" t="T16" r="T17" b="T18"/>
            <a:pathLst>
              <a:path w="212" h="102">
                <a:moveTo>
                  <a:pt x="0" y="22"/>
                </a:moveTo>
                <a:lnTo>
                  <a:pt x="212" y="102"/>
                </a:lnTo>
                <a:lnTo>
                  <a:pt x="212" y="81"/>
                </a:lnTo>
                <a:lnTo>
                  <a:pt x="0" y="0"/>
                </a:lnTo>
                <a:lnTo>
                  <a:pt x="0" y="22"/>
                </a:lnTo>
                <a:close/>
              </a:path>
            </a:pathLst>
          </a:custGeom>
          <a:solidFill>
            <a:srgbClr val="000000"/>
          </a:solidFill>
          <a:ln w="9525">
            <a:noFill/>
            <a:round/>
            <a:headEnd/>
            <a:tailEnd/>
          </a:ln>
        </p:spPr>
        <p:txBody>
          <a:bodyPr/>
          <a:lstStyle/>
          <a:p>
            <a:endParaRPr lang="en-US">
              <a:latin typeface="Calibri" pitchFamily="34" charset="0"/>
            </a:endParaRPr>
          </a:p>
        </p:txBody>
      </p:sp>
      <p:sp>
        <p:nvSpPr>
          <p:cNvPr id="19" name="Freeform 13"/>
          <p:cNvSpPr>
            <a:spLocks noChangeAspect="1"/>
          </p:cNvSpPr>
          <p:nvPr/>
        </p:nvSpPr>
        <p:spPr bwMode="auto">
          <a:xfrm>
            <a:off x="7043738" y="3603625"/>
            <a:ext cx="174625" cy="84138"/>
          </a:xfrm>
          <a:custGeom>
            <a:avLst/>
            <a:gdLst>
              <a:gd name="T0" fmla="*/ 0 w 208"/>
              <a:gd name="T1" fmla="*/ 2147483647 h 102"/>
              <a:gd name="T2" fmla="*/ 2147483647 w 208"/>
              <a:gd name="T3" fmla="*/ 2147483647 h 102"/>
              <a:gd name="T4" fmla="*/ 2147483647 w 208"/>
              <a:gd name="T5" fmla="*/ 2147483647 h 102"/>
              <a:gd name="T6" fmla="*/ 0 w 208"/>
              <a:gd name="T7" fmla="*/ 0 h 102"/>
              <a:gd name="T8" fmla="*/ 0 w 208"/>
              <a:gd name="T9" fmla="*/ 2147483647 h 102"/>
              <a:gd name="T10" fmla="*/ 0 60000 65536"/>
              <a:gd name="T11" fmla="*/ 0 60000 65536"/>
              <a:gd name="T12" fmla="*/ 0 60000 65536"/>
              <a:gd name="T13" fmla="*/ 0 60000 65536"/>
              <a:gd name="T14" fmla="*/ 0 60000 65536"/>
              <a:gd name="T15" fmla="*/ 0 w 208"/>
              <a:gd name="T16" fmla="*/ 0 h 102"/>
              <a:gd name="T17" fmla="*/ 208 w 208"/>
              <a:gd name="T18" fmla="*/ 102 h 102"/>
            </a:gdLst>
            <a:ahLst/>
            <a:cxnLst>
              <a:cxn ang="T10">
                <a:pos x="T0" y="T1"/>
              </a:cxn>
              <a:cxn ang="T11">
                <a:pos x="T2" y="T3"/>
              </a:cxn>
              <a:cxn ang="T12">
                <a:pos x="T4" y="T5"/>
              </a:cxn>
              <a:cxn ang="T13">
                <a:pos x="T6" y="T7"/>
              </a:cxn>
              <a:cxn ang="T14">
                <a:pos x="T8" y="T9"/>
              </a:cxn>
            </a:cxnLst>
            <a:rect l="T15" t="T16" r="T17" b="T18"/>
            <a:pathLst>
              <a:path w="208" h="102">
                <a:moveTo>
                  <a:pt x="0" y="21"/>
                </a:moveTo>
                <a:lnTo>
                  <a:pt x="208" y="102"/>
                </a:lnTo>
                <a:lnTo>
                  <a:pt x="208" y="81"/>
                </a:lnTo>
                <a:lnTo>
                  <a:pt x="0" y="0"/>
                </a:lnTo>
                <a:lnTo>
                  <a:pt x="0" y="21"/>
                </a:lnTo>
                <a:close/>
              </a:path>
            </a:pathLst>
          </a:custGeom>
          <a:solidFill>
            <a:srgbClr val="000000"/>
          </a:solidFill>
          <a:ln w="9525">
            <a:noFill/>
            <a:round/>
            <a:headEnd/>
            <a:tailEnd/>
          </a:ln>
        </p:spPr>
        <p:txBody>
          <a:bodyPr/>
          <a:lstStyle/>
          <a:p>
            <a:endParaRPr lang="en-US">
              <a:latin typeface="Calibri" pitchFamily="34" charset="0"/>
            </a:endParaRPr>
          </a:p>
        </p:txBody>
      </p:sp>
      <p:sp>
        <p:nvSpPr>
          <p:cNvPr id="20" name="Freeform 15"/>
          <p:cNvSpPr>
            <a:spLocks noChangeAspect="1"/>
          </p:cNvSpPr>
          <p:nvPr/>
        </p:nvSpPr>
        <p:spPr bwMode="auto">
          <a:xfrm>
            <a:off x="7478713" y="3702050"/>
            <a:ext cx="184150" cy="84138"/>
          </a:xfrm>
          <a:custGeom>
            <a:avLst/>
            <a:gdLst>
              <a:gd name="T0" fmla="*/ 0 w 216"/>
              <a:gd name="T1" fmla="*/ 2147483647 h 101"/>
              <a:gd name="T2" fmla="*/ 2147483647 w 216"/>
              <a:gd name="T3" fmla="*/ 2147483647 h 101"/>
              <a:gd name="T4" fmla="*/ 2147483647 w 216"/>
              <a:gd name="T5" fmla="*/ 2147483647 h 101"/>
              <a:gd name="T6" fmla="*/ 0 w 216"/>
              <a:gd name="T7" fmla="*/ 0 h 101"/>
              <a:gd name="T8" fmla="*/ 0 w 216"/>
              <a:gd name="T9" fmla="*/ 2147483647 h 101"/>
              <a:gd name="T10" fmla="*/ 0 60000 65536"/>
              <a:gd name="T11" fmla="*/ 0 60000 65536"/>
              <a:gd name="T12" fmla="*/ 0 60000 65536"/>
              <a:gd name="T13" fmla="*/ 0 60000 65536"/>
              <a:gd name="T14" fmla="*/ 0 60000 65536"/>
              <a:gd name="T15" fmla="*/ 0 w 216"/>
              <a:gd name="T16" fmla="*/ 0 h 101"/>
              <a:gd name="T17" fmla="*/ 216 w 216"/>
              <a:gd name="T18" fmla="*/ 101 h 101"/>
            </a:gdLst>
            <a:ahLst/>
            <a:cxnLst>
              <a:cxn ang="T10">
                <a:pos x="T0" y="T1"/>
              </a:cxn>
              <a:cxn ang="T11">
                <a:pos x="T2" y="T3"/>
              </a:cxn>
              <a:cxn ang="T12">
                <a:pos x="T4" y="T5"/>
              </a:cxn>
              <a:cxn ang="T13">
                <a:pos x="T6" y="T7"/>
              </a:cxn>
              <a:cxn ang="T14">
                <a:pos x="T8" y="T9"/>
              </a:cxn>
            </a:cxnLst>
            <a:rect l="T15" t="T16" r="T17" b="T18"/>
            <a:pathLst>
              <a:path w="216" h="101">
                <a:moveTo>
                  <a:pt x="0" y="21"/>
                </a:moveTo>
                <a:lnTo>
                  <a:pt x="216" y="101"/>
                </a:lnTo>
                <a:lnTo>
                  <a:pt x="216" y="80"/>
                </a:lnTo>
                <a:lnTo>
                  <a:pt x="0" y="0"/>
                </a:lnTo>
                <a:lnTo>
                  <a:pt x="0" y="21"/>
                </a:lnTo>
                <a:close/>
              </a:path>
            </a:pathLst>
          </a:custGeom>
          <a:solidFill>
            <a:srgbClr val="000000"/>
          </a:solidFill>
          <a:ln w="9525">
            <a:noFill/>
            <a:round/>
            <a:headEnd/>
            <a:tailEnd/>
          </a:ln>
        </p:spPr>
        <p:txBody>
          <a:bodyPr/>
          <a:lstStyle/>
          <a:p>
            <a:endParaRPr lang="en-US">
              <a:latin typeface="Calibri" pitchFamily="34" charset="0"/>
            </a:endParaRPr>
          </a:p>
        </p:txBody>
      </p:sp>
      <p:sp>
        <p:nvSpPr>
          <p:cNvPr id="21" name="Freeform 16"/>
          <p:cNvSpPr>
            <a:spLocks noChangeAspect="1"/>
          </p:cNvSpPr>
          <p:nvPr/>
        </p:nvSpPr>
        <p:spPr bwMode="auto">
          <a:xfrm>
            <a:off x="7261225" y="3621088"/>
            <a:ext cx="179388" cy="84137"/>
          </a:xfrm>
          <a:custGeom>
            <a:avLst/>
            <a:gdLst>
              <a:gd name="T0" fmla="*/ 0 w 212"/>
              <a:gd name="T1" fmla="*/ 2147483647 h 102"/>
              <a:gd name="T2" fmla="*/ 2147483647 w 212"/>
              <a:gd name="T3" fmla="*/ 2147483647 h 102"/>
              <a:gd name="T4" fmla="*/ 2147483647 w 212"/>
              <a:gd name="T5" fmla="*/ 2147483647 h 102"/>
              <a:gd name="T6" fmla="*/ 0 w 212"/>
              <a:gd name="T7" fmla="*/ 0 h 102"/>
              <a:gd name="T8" fmla="*/ 0 w 212"/>
              <a:gd name="T9" fmla="*/ 2147483647 h 102"/>
              <a:gd name="T10" fmla="*/ 0 60000 65536"/>
              <a:gd name="T11" fmla="*/ 0 60000 65536"/>
              <a:gd name="T12" fmla="*/ 0 60000 65536"/>
              <a:gd name="T13" fmla="*/ 0 60000 65536"/>
              <a:gd name="T14" fmla="*/ 0 60000 65536"/>
              <a:gd name="T15" fmla="*/ 0 w 212"/>
              <a:gd name="T16" fmla="*/ 0 h 102"/>
              <a:gd name="T17" fmla="*/ 212 w 212"/>
              <a:gd name="T18" fmla="*/ 102 h 102"/>
            </a:gdLst>
            <a:ahLst/>
            <a:cxnLst>
              <a:cxn ang="T10">
                <a:pos x="T0" y="T1"/>
              </a:cxn>
              <a:cxn ang="T11">
                <a:pos x="T2" y="T3"/>
              </a:cxn>
              <a:cxn ang="T12">
                <a:pos x="T4" y="T5"/>
              </a:cxn>
              <a:cxn ang="T13">
                <a:pos x="T6" y="T7"/>
              </a:cxn>
              <a:cxn ang="T14">
                <a:pos x="T8" y="T9"/>
              </a:cxn>
            </a:cxnLst>
            <a:rect l="T15" t="T16" r="T17" b="T18"/>
            <a:pathLst>
              <a:path w="212" h="102">
                <a:moveTo>
                  <a:pt x="0" y="21"/>
                </a:moveTo>
                <a:lnTo>
                  <a:pt x="212" y="102"/>
                </a:lnTo>
                <a:lnTo>
                  <a:pt x="212" y="81"/>
                </a:lnTo>
                <a:lnTo>
                  <a:pt x="0" y="0"/>
                </a:lnTo>
                <a:lnTo>
                  <a:pt x="0" y="21"/>
                </a:lnTo>
                <a:close/>
              </a:path>
            </a:pathLst>
          </a:custGeom>
          <a:solidFill>
            <a:srgbClr val="000000"/>
          </a:solidFill>
          <a:ln w="9525">
            <a:noFill/>
            <a:round/>
            <a:headEnd/>
            <a:tailEnd/>
          </a:ln>
        </p:spPr>
        <p:txBody>
          <a:bodyPr/>
          <a:lstStyle/>
          <a:p>
            <a:endParaRPr lang="en-US">
              <a:latin typeface="Calibri" pitchFamily="34" charset="0"/>
            </a:endParaRPr>
          </a:p>
        </p:txBody>
      </p:sp>
      <p:sp>
        <p:nvSpPr>
          <p:cNvPr id="22" name="Freeform 17"/>
          <p:cNvSpPr>
            <a:spLocks noChangeAspect="1"/>
          </p:cNvSpPr>
          <p:nvPr/>
        </p:nvSpPr>
        <p:spPr bwMode="auto">
          <a:xfrm>
            <a:off x="7043738" y="3543300"/>
            <a:ext cx="174625" cy="82550"/>
          </a:xfrm>
          <a:custGeom>
            <a:avLst/>
            <a:gdLst>
              <a:gd name="T0" fmla="*/ 0 w 208"/>
              <a:gd name="T1" fmla="*/ 2147483647 h 98"/>
              <a:gd name="T2" fmla="*/ 2147483647 w 208"/>
              <a:gd name="T3" fmla="*/ 2147483647 h 98"/>
              <a:gd name="T4" fmla="*/ 2147483647 w 208"/>
              <a:gd name="T5" fmla="*/ 2147483647 h 98"/>
              <a:gd name="T6" fmla="*/ 0 w 208"/>
              <a:gd name="T7" fmla="*/ 0 h 98"/>
              <a:gd name="T8" fmla="*/ 0 w 208"/>
              <a:gd name="T9" fmla="*/ 2147483647 h 98"/>
              <a:gd name="T10" fmla="*/ 0 60000 65536"/>
              <a:gd name="T11" fmla="*/ 0 60000 65536"/>
              <a:gd name="T12" fmla="*/ 0 60000 65536"/>
              <a:gd name="T13" fmla="*/ 0 60000 65536"/>
              <a:gd name="T14" fmla="*/ 0 60000 65536"/>
              <a:gd name="T15" fmla="*/ 0 w 208"/>
              <a:gd name="T16" fmla="*/ 0 h 98"/>
              <a:gd name="T17" fmla="*/ 208 w 208"/>
              <a:gd name="T18" fmla="*/ 98 h 98"/>
            </a:gdLst>
            <a:ahLst/>
            <a:cxnLst>
              <a:cxn ang="T10">
                <a:pos x="T0" y="T1"/>
              </a:cxn>
              <a:cxn ang="T11">
                <a:pos x="T2" y="T3"/>
              </a:cxn>
              <a:cxn ang="T12">
                <a:pos x="T4" y="T5"/>
              </a:cxn>
              <a:cxn ang="T13">
                <a:pos x="T6" y="T7"/>
              </a:cxn>
              <a:cxn ang="T14">
                <a:pos x="T8" y="T9"/>
              </a:cxn>
            </a:cxnLst>
            <a:rect l="T15" t="T16" r="T17" b="T18"/>
            <a:pathLst>
              <a:path w="208" h="98">
                <a:moveTo>
                  <a:pt x="0" y="17"/>
                </a:moveTo>
                <a:lnTo>
                  <a:pt x="208" y="98"/>
                </a:lnTo>
                <a:lnTo>
                  <a:pt x="208" y="76"/>
                </a:lnTo>
                <a:lnTo>
                  <a:pt x="0" y="0"/>
                </a:lnTo>
                <a:lnTo>
                  <a:pt x="0" y="17"/>
                </a:lnTo>
                <a:close/>
              </a:path>
            </a:pathLst>
          </a:custGeom>
          <a:solidFill>
            <a:srgbClr val="000000"/>
          </a:solidFill>
          <a:ln w="9525">
            <a:noFill/>
            <a:round/>
            <a:headEnd/>
            <a:tailEnd/>
          </a:ln>
        </p:spPr>
        <p:txBody>
          <a:bodyPr/>
          <a:lstStyle/>
          <a:p>
            <a:endParaRPr lang="en-US">
              <a:latin typeface="Calibri" pitchFamily="34" charset="0"/>
            </a:endParaRPr>
          </a:p>
        </p:txBody>
      </p:sp>
      <p:sp>
        <p:nvSpPr>
          <p:cNvPr id="23" name="Freeform 19"/>
          <p:cNvSpPr>
            <a:spLocks noChangeAspect="1"/>
          </p:cNvSpPr>
          <p:nvPr/>
        </p:nvSpPr>
        <p:spPr bwMode="auto">
          <a:xfrm>
            <a:off x="7478713" y="3638550"/>
            <a:ext cx="184150" cy="84138"/>
          </a:xfrm>
          <a:custGeom>
            <a:avLst/>
            <a:gdLst>
              <a:gd name="T0" fmla="*/ 0 w 216"/>
              <a:gd name="T1" fmla="*/ 2147483647 h 102"/>
              <a:gd name="T2" fmla="*/ 2147483647 w 216"/>
              <a:gd name="T3" fmla="*/ 2147483647 h 102"/>
              <a:gd name="T4" fmla="*/ 2147483647 w 216"/>
              <a:gd name="T5" fmla="*/ 2147483647 h 102"/>
              <a:gd name="T6" fmla="*/ 0 w 216"/>
              <a:gd name="T7" fmla="*/ 0 h 102"/>
              <a:gd name="T8" fmla="*/ 0 w 216"/>
              <a:gd name="T9" fmla="*/ 2147483647 h 102"/>
              <a:gd name="T10" fmla="*/ 0 60000 65536"/>
              <a:gd name="T11" fmla="*/ 0 60000 65536"/>
              <a:gd name="T12" fmla="*/ 0 60000 65536"/>
              <a:gd name="T13" fmla="*/ 0 60000 65536"/>
              <a:gd name="T14" fmla="*/ 0 60000 65536"/>
              <a:gd name="T15" fmla="*/ 0 w 216"/>
              <a:gd name="T16" fmla="*/ 0 h 102"/>
              <a:gd name="T17" fmla="*/ 216 w 216"/>
              <a:gd name="T18" fmla="*/ 102 h 102"/>
            </a:gdLst>
            <a:ahLst/>
            <a:cxnLst>
              <a:cxn ang="T10">
                <a:pos x="T0" y="T1"/>
              </a:cxn>
              <a:cxn ang="T11">
                <a:pos x="T2" y="T3"/>
              </a:cxn>
              <a:cxn ang="T12">
                <a:pos x="T4" y="T5"/>
              </a:cxn>
              <a:cxn ang="T13">
                <a:pos x="T6" y="T7"/>
              </a:cxn>
              <a:cxn ang="T14">
                <a:pos x="T8" y="T9"/>
              </a:cxn>
            </a:cxnLst>
            <a:rect l="T15" t="T16" r="T17" b="T18"/>
            <a:pathLst>
              <a:path w="216" h="102">
                <a:moveTo>
                  <a:pt x="0" y="22"/>
                </a:moveTo>
                <a:lnTo>
                  <a:pt x="216" y="102"/>
                </a:lnTo>
                <a:lnTo>
                  <a:pt x="216" y="81"/>
                </a:lnTo>
                <a:lnTo>
                  <a:pt x="0" y="0"/>
                </a:lnTo>
                <a:lnTo>
                  <a:pt x="0" y="22"/>
                </a:lnTo>
                <a:close/>
              </a:path>
            </a:pathLst>
          </a:custGeom>
          <a:solidFill>
            <a:srgbClr val="000000"/>
          </a:solidFill>
          <a:ln w="9525">
            <a:noFill/>
            <a:round/>
            <a:headEnd/>
            <a:tailEnd/>
          </a:ln>
        </p:spPr>
        <p:txBody>
          <a:bodyPr/>
          <a:lstStyle/>
          <a:p>
            <a:endParaRPr lang="en-US">
              <a:latin typeface="Calibri" pitchFamily="34" charset="0"/>
            </a:endParaRPr>
          </a:p>
        </p:txBody>
      </p:sp>
      <p:sp>
        <p:nvSpPr>
          <p:cNvPr id="24" name="Freeform 20"/>
          <p:cNvSpPr>
            <a:spLocks noChangeAspect="1"/>
          </p:cNvSpPr>
          <p:nvPr/>
        </p:nvSpPr>
        <p:spPr bwMode="auto">
          <a:xfrm>
            <a:off x="7261225" y="3560763"/>
            <a:ext cx="179388" cy="80962"/>
          </a:xfrm>
          <a:custGeom>
            <a:avLst/>
            <a:gdLst>
              <a:gd name="T0" fmla="*/ 0 w 212"/>
              <a:gd name="T1" fmla="*/ 2147483647 h 98"/>
              <a:gd name="T2" fmla="*/ 2147483647 w 212"/>
              <a:gd name="T3" fmla="*/ 2147483647 h 98"/>
              <a:gd name="T4" fmla="*/ 2147483647 w 212"/>
              <a:gd name="T5" fmla="*/ 2147483647 h 98"/>
              <a:gd name="T6" fmla="*/ 0 w 212"/>
              <a:gd name="T7" fmla="*/ 0 h 98"/>
              <a:gd name="T8" fmla="*/ 0 w 212"/>
              <a:gd name="T9" fmla="*/ 2147483647 h 98"/>
              <a:gd name="T10" fmla="*/ 0 60000 65536"/>
              <a:gd name="T11" fmla="*/ 0 60000 65536"/>
              <a:gd name="T12" fmla="*/ 0 60000 65536"/>
              <a:gd name="T13" fmla="*/ 0 60000 65536"/>
              <a:gd name="T14" fmla="*/ 0 60000 65536"/>
              <a:gd name="T15" fmla="*/ 0 w 212"/>
              <a:gd name="T16" fmla="*/ 0 h 98"/>
              <a:gd name="T17" fmla="*/ 212 w 212"/>
              <a:gd name="T18" fmla="*/ 98 h 98"/>
            </a:gdLst>
            <a:ahLst/>
            <a:cxnLst>
              <a:cxn ang="T10">
                <a:pos x="T0" y="T1"/>
              </a:cxn>
              <a:cxn ang="T11">
                <a:pos x="T2" y="T3"/>
              </a:cxn>
              <a:cxn ang="T12">
                <a:pos x="T4" y="T5"/>
              </a:cxn>
              <a:cxn ang="T13">
                <a:pos x="T6" y="T7"/>
              </a:cxn>
              <a:cxn ang="T14">
                <a:pos x="T8" y="T9"/>
              </a:cxn>
            </a:cxnLst>
            <a:rect l="T15" t="T16" r="T17" b="T18"/>
            <a:pathLst>
              <a:path w="212" h="98">
                <a:moveTo>
                  <a:pt x="0" y="17"/>
                </a:moveTo>
                <a:lnTo>
                  <a:pt x="212" y="98"/>
                </a:lnTo>
                <a:lnTo>
                  <a:pt x="212" y="77"/>
                </a:lnTo>
                <a:lnTo>
                  <a:pt x="0" y="0"/>
                </a:lnTo>
                <a:lnTo>
                  <a:pt x="0" y="17"/>
                </a:lnTo>
                <a:close/>
              </a:path>
            </a:pathLst>
          </a:custGeom>
          <a:solidFill>
            <a:srgbClr val="000000"/>
          </a:solidFill>
          <a:ln w="9525">
            <a:noFill/>
            <a:round/>
            <a:headEnd/>
            <a:tailEnd/>
          </a:ln>
        </p:spPr>
        <p:txBody>
          <a:bodyPr/>
          <a:lstStyle/>
          <a:p>
            <a:endParaRPr lang="en-US">
              <a:latin typeface="Calibri" pitchFamily="34" charset="0"/>
            </a:endParaRPr>
          </a:p>
        </p:txBody>
      </p:sp>
      <p:sp>
        <p:nvSpPr>
          <p:cNvPr id="25" name="Freeform 21"/>
          <p:cNvSpPr>
            <a:spLocks noChangeAspect="1"/>
          </p:cNvSpPr>
          <p:nvPr/>
        </p:nvSpPr>
        <p:spPr bwMode="auto">
          <a:xfrm>
            <a:off x="7043738" y="3481388"/>
            <a:ext cx="174625" cy="79375"/>
          </a:xfrm>
          <a:custGeom>
            <a:avLst/>
            <a:gdLst>
              <a:gd name="T0" fmla="*/ 0 w 208"/>
              <a:gd name="T1" fmla="*/ 2147483647 h 97"/>
              <a:gd name="T2" fmla="*/ 2147483647 w 208"/>
              <a:gd name="T3" fmla="*/ 2147483647 h 97"/>
              <a:gd name="T4" fmla="*/ 2147483647 w 208"/>
              <a:gd name="T5" fmla="*/ 2147483647 h 97"/>
              <a:gd name="T6" fmla="*/ 0 w 208"/>
              <a:gd name="T7" fmla="*/ 0 h 97"/>
              <a:gd name="T8" fmla="*/ 0 w 208"/>
              <a:gd name="T9" fmla="*/ 2147483647 h 97"/>
              <a:gd name="T10" fmla="*/ 0 60000 65536"/>
              <a:gd name="T11" fmla="*/ 0 60000 65536"/>
              <a:gd name="T12" fmla="*/ 0 60000 65536"/>
              <a:gd name="T13" fmla="*/ 0 60000 65536"/>
              <a:gd name="T14" fmla="*/ 0 60000 65536"/>
              <a:gd name="T15" fmla="*/ 0 w 208"/>
              <a:gd name="T16" fmla="*/ 0 h 97"/>
              <a:gd name="T17" fmla="*/ 208 w 208"/>
              <a:gd name="T18" fmla="*/ 97 h 97"/>
            </a:gdLst>
            <a:ahLst/>
            <a:cxnLst>
              <a:cxn ang="T10">
                <a:pos x="T0" y="T1"/>
              </a:cxn>
              <a:cxn ang="T11">
                <a:pos x="T2" y="T3"/>
              </a:cxn>
              <a:cxn ang="T12">
                <a:pos x="T4" y="T5"/>
              </a:cxn>
              <a:cxn ang="T13">
                <a:pos x="T6" y="T7"/>
              </a:cxn>
              <a:cxn ang="T14">
                <a:pos x="T8" y="T9"/>
              </a:cxn>
            </a:cxnLst>
            <a:rect l="T15" t="T16" r="T17" b="T18"/>
            <a:pathLst>
              <a:path w="208" h="97">
                <a:moveTo>
                  <a:pt x="0" y="21"/>
                </a:moveTo>
                <a:lnTo>
                  <a:pt x="208" y="97"/>
                </a:lnTo>
                <a:lnTo>
                  <a:pt x="208" y="76"/>
                </a:lnTo>
                <a:lnTo>
                  <a:pt x="0" y="0"/>
                </a:lnTo>
                <a:lnTo>
                  <a:pt x="0" y="21"/>
                </a:lnTo>
                <a:close/>
              </a:path>
            </a:pathLst>
          </a:custGeom>
          <a:solidFill>
            <a:srgbClr val="000000"/>
          </a:solidFill>
          <a:ln w="9525">
            <a:noFill/>
            <a:round/>
            <a:headEnd/>
            <a:tailEnd/>
          </a:ln>
        </p:spPr>
        <p:txBody>
          <a:bodyPr/>
          <a:lstStyle/>
          <a:p>
            <a:endParaRPr lang="en-US">
              <a:latin typeface="Calibri" pitchFamily="34" charset="0"/>
            </a:endParaRPr>
          </a:p>
        </p:txBody>
      </p:sp>
      <p:sp>
        <p:nvSpPr>
          <p:cNvPr id="26" name="Freeform 26"/>
          <p:cNvSpPr>
            <a:spLocks noChangeAspect="1"/>
          </p:cNvSpPr>
          <p:nvPr/>
        </p:nvSpPr>
        <p:spPr bwMode="auto">
          <a:xfrm>
            <a:off x="6981825" y="3638550"/>
            <a:ext cx="960438" cy="771525"/>
          </a:xfrm>
          <a:custGeom>
            <a:avLst/>
            <a:gdLst>
              <a:gd name="T0" fmla="*/ 0 w 1134"/>
              <a:gd name="T1" fmla="*/ 2147483647 h 935"/>
              <a:gd name="T2" fmla="*/ 2147483647 w 1134"/>
              <a:gd name="T3" fmla="*/ 2147483647 h 935"/>
              <a:gd name="T4" fmla="*/ 2147483647 w 1134"/>
              <a:gd name="T5" fmla="*/ 2147483647 h 935"/>
              <a:gd name="T6" fmla="*/ 2147483647 w 1134"/>
              <a:gd name="T7" fmla="*/ 0 h 935"/>
              <a:gd name="T8" fmla="*/ 0 w 1134"/>
              <a:gd name="T9" fmla="*/ 2147483647 h 935"/>
              <a:gd name="T10" fmla="*/ 0 60000 65536"/>
              <a:gd name="T11" fmla="*/ 0 60000 65536"/>
              <a:gd name="T12" fmla="*/ 0 60000 65536"/>
              <a:gd name="T13" fmla="*/ 0 60000 65536"/>
              <a:gd name="T14" fmla="*/ 0 60000 65536"/>
              <a:gd name="T15" fmla="*/ 0 w 1134"/>
              <a:gd name="T16" fmla="*/ 0 h 935"/>
              <a:gd name="T17" fmla="*/ 1134 w 1134"/>
              <a:gd name="T18" fmla="*/ 935 h 935"/>
            </a:gdLst>
            <a:ahLst/>
            <a:cxnLst>
              <a:cxn ang="T10">
                <a:pos x="T0" y="T1"/>
              </a:cxn>
              <a:cxn ang="T11">
                <a:pos x="T2" y="T3"/>
              </a:cxn>
              <a:cxn ang="T12">
                <a:pos x="T4" y="T5"/>
              </a:cxn>
              <a:cxn ang="T13">
                <a:pos x="T6" y="T7"/>
              </a:cxn>
              <a:cxn ang="T14">
                <a:pos x="T8" y="T9"/>
              </a:cxn>
            </a:cxnLst>
            <a:rect l="T15" t="T16" r="T17" b="T18"/>
            <a:pathLst>
              <a:path w="1134" h="935">
                <a:moveTo>
                  <a:pt x="0" y="419"/>
                </a:moveTo>
                <a:lnTo>
                  <a:pt x="1134" y="935"/>
                </a:lnTo>
                <a:lnTo>
                  <a:pt x="1130" y="440"/>
                </a:lnTo>
                <a:lnTo>
                  <a:pt x="9" y="0"/>
                </a:lnTo>
                <a:lnTo>
                  <a:pt x="0" y="419"/>
                </a:lnTo>
                <a:close/>
              </a:path>
            </a:pathLst>
          </a:custGeom>
          <a:solidFill>
            <a:srgbClr val="716D6C"/>
          </a:solidFill>
          <a:ln w="9525">
            <a:noFill/>
            <a:round/>
            <a:headEnd/>
            <a:tailEnd/>
          </a:ln>
        </p:spPr>
        <p:txBody>
          <a:bodyPr/>
          <a:lstStyle/>
          <a:p>
            <a:endParaRPr lang="en-US">
              <a:latin typeface="Calibri" pitchFamily="34" charset="0"/>
            </a:endParaRPr>
          </a:p>
        </p:txBody>
      </p:sp>
      <p:sp>
        <p:nvSpPr>
          <p:cNvPr id="27" name="Freeform 27"/>
          <p:cNvSpPr>
            <a:spLocks noChangeAspect="1"/>
          </p:cNvSpPr>
          <p:nvPr/>
        </p:nvSpPr>
        <p:spPr bwMode="auto">
          <a:xfrm>
            <a:off x="7215188" y="3740150"/>
            <a:ext cx="190500" cy="346075"/>
          </a:xfrm>
          <a:custGeom>
            <a:avLst/>
            <a:gdLst>
              <a:gd name="T0" fmla="*/ 2147483647 w 225"/>
              <a:gd name="T1" fmla="*/ 2147483647 h 419"/>
              <a:gd name="T2" fmla="*/ 2147483647 w 225"/>
              <a:gd name="T3" fmla="*/ 2147483647 h 419"/>
              <a:gd name="T4" fmla="*/ 0 w 225"/>
              <a:gd name="T5" fmla="*/ 0 h 419"/>
              <a:gd name="T6" fmla="*/ 2147483647 w 225"/>
              <a:gd name="T7" fmla="*/ 2147483647 h 419"/>
              <a:gd name="T8" fmla="*/ 2147483647 w 225"/>
              <a:gd name="T9" fmla="*/ 2147483647 h 419"/>
              <a:gd name="T10" fmla="*/ 0 60000 65536"/>
              <a:gd name="T11" fmla="*/ 0 60000 65536"/>
              <a:gd name="T12" fmla="*/ 0 60000 65536"/>
              <a:gd name="T13" fmla="*/ 0 60000 65536"/>
              <a:gd name="T14" fmla="*/ 0 60000 65536"/>
              <a:gd name="T15" fmla="*/ 0 w 225"/>
              <a:gd name="T16" fmla="*/ 0 h 419"/>
              <a:gd name="T17" fmla="*/ 225 w 225"/>
              <a:gd name="T18" fmla="*/ 419 h 419"/>
            </a:gdLst>
            <a:ahLst/>
            <a:cxnLst>
              <a:cxn ang="T10">
                <a:pos x="T0" y="T1"/>
              </a:cxn>
              <a:cxn ang="T11">
                <a:pos x="T2" y="T3"/>
              </a:cxn>
              <a:cxn ang="T12">
                <a:pos x="T4" y="T5"/>
              </a:cxn>
              <a:cxn ang="T13">
                <a:pos x="T6" y="T7"/>
              </a:cxn>
              <a:cxn ang="T14">
                <a:pos x="T8" y="T9"/>
              </a:cxn>
            </a:cxnLst>
            <a:rect l="T15" t="T16" r="T17" b="T18"/>
            <a:pathLst>
              <a:path w="225" h="419">
                <a:moveTo>
                  <a:pt x="225" y="419"/>
                </a:moveTo>
                <a:lnTo>
                  <a:pt x="5" y="317"/>
                </a:lnTo>
                <a:lnTo>
                  <a:pt x="0" y="0"/>
                </a:lnTo>
                <a:lnTo>
                  <a:pt x="225" y="89"/>
                </a:lnTo>
                <a:lnTo>
                  <a:pt x="225" y="419"/>
                </a:lnTo>
                <a:close/>
              </a:path>
            </a:pathLst>
          </a:custGeom>
          <a:solidFill>
            <a:srgbClr val="918B8A"/>
          </a:solidFill>
          <a:ln w="9525">
            <a:noFill/>
            <a:round/>
            <a:headEnd/>
            <a:tailEnd/>
          </a:ln>
        </p:spPr>
        <p:txBody>
          <a:bodyPr/>
          <a:lstStyle/>
          <a:p>
            <a:endParaRPr lang="en-US">
              <a:latin typeface="Calibri" pitchFamily="34" charset="0"/>
            </a:endParaRPr>
          </a:p>
        </p:txBody>
      </p:sp>
      <p:sp>
        <p:nvSpPr>
          <p:cNvPr id="28" name="Freeform 28"/>
          <p:cNvSpPr>
            <a:spLocks noChangeAspect="1"/>
          </p:cNvSpPr>
          <p:nvPr/>
        </p:nvSpPr>
        <p:spPr bwMode="auto">
          <a:xfrm>
            <a:off x="7215188" y="3740150"/>
            <a:ext cx="190500" cy="346075"/>
          </a:xfrm>
          <a:custGeom>
            <a:avLst/>
            <a:gdLst>
              <a:gd name="T0" fmla="*/ 2147483647 w 225"/>
              <a:gd name="T1" fmla="*/ 2147483647 h 419"/>
              <a:gd name="T2" fmla="*/ 2147483647 w 225"/>
              <a:gd name="T3" fmla="*/ 2147483647 h 419"/>
              <a:gd name="T4" fmla="*/ 0 w 225"/>
              <a:gd name="T5" fmla="*/ 0 h 419"/>
              <a:gd name="T6" fmla="*/ 2147483647 w 225"/>
              <a:gd name="T7" fmla="*/ 2147483647 h 419"/>
              <a:gd name="T8" fmla="*/ 2147483647 w 225"/>
              <a:gd name="T9" fmla="*/ 2147483647 h 419"/>
              <a:gd name="T10" fmla="*/ 0 60000 65536"/>
              <a:gd name="T11" fmla="*/ 0 60000 65536"/>
              <a:gd name="T12" fmla="*/ 0 60000 65536"/>
              <a:gd name="T13" fmla="*/ 0 60000 65536"/>
              <a:gd name="T14" fmla="*/ 0 60000 65536"/>
              <a:gd name="T15" fmla="*/ 0 w 225"/>
              <a:gd name="T16" fmla="*/ 0 h 419"/>
              <a:gd name="T17" fmla="*/ 225 w 225"/>
              <a:gd name="T18" fmla="*/ 419 h 419"/>
            </a:gdLst>
            <a:ahLst/>
            <a:cxnLst>
              <a:cxn ang="T10">
                <a:pos x="T0" y="T1"/>
              </a:cxn>
              <a:cxn ang="T11">
                <a:pos x="T2" y="T3"/>
              </a:cxn>
              <a:cxn ang="T12">
                <a:pos x="T4" y="T5"/>
              </a:cxn>
              <a:cxn ang="T13">
                <a:pos x="T6" y="T7"/>
              </a:cxn>
              <a:cxn ang="T14">
                <a:pos x="T8" y="T9"/>
              </a:cxn>
            </a:cxnLst>
            <a:rect l="T15" t="T16" r="T17" b="T18"/>
            <a:pathLst>
              <a:path w="225" h="419">
                <a:moveTo>
                  <a:pt x="225" y="419"/>
                </a:moveTo>
                <a:lnTo>
                  <a:pt x="5" y="317"/>
                </a:lnTo>
                <a:lnTo>
                  <a:pt x="0" y="0"/>
                </a:lnTo>
                <a:lnTo>
                  <a:pt x="225" y="89"/>
                </a:lnTo>
                <a:lnTo>
                  <a:pt x="225" y="419"/>
                </a:lnTo>
                <a:close/>
              </a:path>
            </a:pathLst>
          </a:custGeom>
          <a:noFill/>
          <a:ln w="26988">
            <a:solidFill>
              <a:srgbClr val="B3B3B3"/>
            </a:solidFill>
            <a:round/>
            <a:headEnd/>
            <a:tailEnd/>
          </a:ln>
        </p:spPr>
        <p:txBody>
          <a:bodyPr/>
          <a:lstStyle/>
          <a:p>
            <a:endParaRPr lang="en-US">
              <a:latin typeface="Calibri" pitchFamily="34" charset="0"/>
            </a:endParaRPr>
          </a:p>
        </p:txBody>
      </p:sp>
      <p:sp>
        <p:nvSpPr>
          <p:cNvPr id="29" name="Freeform 29"/>
          <p:cNvSpPr>
            <a:spLocks noChangeAspect="1"/>
          </p:cNvSpPr>
          <p:nvPr/>
        </p:nvSpPr>
        <p:spPr bwMode="auto">
          <a:xfrm>
            <a:off x="7280275" y="3883025"/>
            <a:ext cx="60325" cy="66675"/>
          </a:xfrm>
          <a:custGeom>
            <a:avLst/>
            <a:gdLst>
              <a:gd name="T0" fmla="*/ 2147483647 w 72"/>
              <a:gd name="T1" fmla="*/ 2147483647 h 80"/>
              <a:gd name="T2" fmla="*/ 2147483647 w 72"/>
              <a:gd name="T3" fmla="*/ 2147483647 h 80"/>
              <a:gd name="T4" fmla="*/ 2147483647 w 72"/>
              <a:gd name="T5" fmla="*/ 2147483647 h 80"/>
              <a:gd name="T6" fmla="*/ 2147483647 w 72"/>
              <a:gd name="T7" fmla="*/ 2147483647 h 80"/>
              <a:gd name="T8" fmla="*/ 2147483647 w 72"/>
              <a:gd name="T9" fmla="*/ 2147483647 h 80"/>
              <a:gd name="T10" fmla="*/ 2147483647 w 72"/>
              <a:gd name="T11" fmla="*/ 2147483647 h 80"/>
              <a:gd name="T12" fmla="*/ 2147483647 w 72"/>
              <a:gd name="T13" fmla="*/ 2147483647 h 80"/>
              <a:gd name="T14" fmla="*/ 2147483647 w 72"/>
              <a:gd name="T15" fmla="*/ 2147483647 h 80"/>
              <a:gd name="T16" fmla="*/ 2147483647 w 72"/>
              <a:gd name="T17" fmla="*/ 2147483647 h 80"/>
              <a:gd name="T18" fmla="*/ 0 w 72"/>
              <a:gd name="T19" fmla="*/ 2147483647 h 80"/>
              <a:gd name="T20" fmla="*/ 0 w 72"/>
              <a:gd name="T21" fmla="*/ 2147483647 h 80"/>
              <a:gd name="T22" fmla="*/ 0 w 72"/>
              <a:gd name="T23" fmla="*/ 2147483647 h 80"/>
              <a:gd name="T24" fmla="*/ 0 w 72"/>
              <a:gd name="T25" fmla="*/ 2147483647 h 80"/>
              <a:gd name="T26" fmla="*/ 2147483647 w 72"/>
              <a:gd name="T27" fmla="*/ 0 h 80"/>
              <a:gd name="T28" fmla="*/ 2147483647 w 72"/>
              <a:gd name="T29" fmla="*/ 0 h 80"/>
              <a:gd name="T30" fmla="*/ 2147483647 w 72"/>
              <a:gd name="T31" fmla="*/ 0 h 80"/>
              <a:gd name="T32" fmla="*/ 2147483647 w 72"/>
              <a:gd name="T33" fmla="*/ 0 h 80"/>
              <a:gd name="T34" fmla="*/ 2147483647 w 72"/>
              <a:gd name="T35" fmla="*/ 2147483647 h 80"/>
              <a:gd name="T36" fmla="*/ 2147483647 w 72"/>
              <a:gd name="T37" fmla="*/ 2147483647 h 80"/>
              <a:gd name="T38" fmla="*/ 2147483647 w 72"/>
              <a:gd name="T39" fmla="*/ 2147483647 h 80"/>
              <a:gd name="T40" fmla="*/ 2147483647 w 72"/>
              <a:gd name="T41" fmla="*/ 2147483647 h 80"/>
              <a:gd name="T42" fmla="*/ 2147483647 w 72"/>
              <a:gd name="T43" fmla="*/ 2147483647 h 8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72"/>
              <a:gd name="T67" fmla="*/ 0 h 80"/>
              <a:gd name="T68" fmla="*/ 72 w 72"/>
              <a:gd name="T69" fmla="*/ 80 h 8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72" h="80">
                <a:moveTo>
                  <a:pt x="72" y="55"/>
                </a:moveTo>
                <a:lnTo>
                  <a:pt x="72" y="55"/>
                </a:lnTo>
                <a:lnTo>
                  <a:pt x="72" y="67"/>
                </a:lnTo>
                <a:lnTo>
                  <a:pt x="64" y="76"/>
                </a:lnTo>
                <a:lnTo>
                  <a:pt x="51" y="80"/>
                </a:lnTo>
                <a:lnTo>
                  <a:pt x="34" y="76"/>
                </a:lnTo>
                <a:lnTo>
                  <a:pt x="22" y="67"/>
                </a:lnTo>
                <a:lnTo>
                  <a:pt x="9" y="55"/>
                </a:lnTo>
                <a:lnTo>
                  <a:pt x="0" y="38"/>
                </a:lnTo>
                <a:lnTo>
                  <a:pt x="0" y="25"/>
                </a:lnTo>
                <a:lnTo>
                  <a:pt x="0" y="12"/>
                </a:lnTo>
                <a:lnTo>
                  <a:pt x="9" y="0"/>
                </a:lnTo>
                <a:lnTo>
                  <a:pt x="22" y="0"/>
                </a:lnTo>
                <a:lnTo>
                  <a:pt x="34" y="0"/>
                </a:lnTo>
                <a:lnTo>
                  <a:pt x="51" y="8"/>
                </a:lnTo>
                <a:lnTo>
                  <a:pt x="64" y="21"/>
                </a:lnTo>
                <a:lnTo>
                  <a:pt x="72" y="38"/>
                </a:lnTo>
                <a:lnTo>
                  <a:pt x="72" y="55"/>
                </a:lnTo>
                <a:close/>
              </a:path>
            </a:pathLst>
          </a:custGeom>
          <a:solidFill>
            <a:srgbClr val="CFC6C4"/>
          </a:solidFill>
          <a:ln w="9525">
            <a:noFill/>
            <a:round/>
            <a:headEnd/>
            <a:tailEnd/>
          </a:ln>
        </p:spPr>
        <p:txBody>
          <a:bodyPr/>
          <a:lstStyle/>
          <a:p>
            <a:endParaRPr lang="en-US">
              <a:latin typeface="Calibri" pitchFamily="34" charset="0"/>
            </a:endParaRPr>
          </a:p>
        </p:txBody>
      </p:sp>
      <p:sp>
        <p:nvSpPr>
          <p:cNvPr id="30" name="Freeform 30"/>
          <p:cNvSpPr>
            <a:spLocks noChangeAspect="1"/>
          </p:cNvSpPr>
          <p:nvPr/>
        </p:nvSpPr>
        <p:spPr bwMode="auto">
          <a:xfrm>
            <a:off x="7015163" y="3663950"/>
            <a:ext cx="174625" cy="328613"/>
          </a:xfrm>
          <a:custGeom>
            <a:avLst/>
            <a:gdLst>
              <a:gd name="T0" fmla="*/ 2147483647 w 208"/>
              <a:gd name="T1" fmla="*/ 2147483647 h 398"/>
              <a:gd name="T2" fmla="*/ 2147483647 w 208"/>
              <a:gd name="T3" fmla="*/ 2147483647 h 398"/>
              <a:gd name="T4" fmla="*/ 0 w 208"/>
              <a:gd name="T5" fmla="*/ 0 h 398"/>
              <a:gd name="T6" fmla="*/ 2147483647 w 208"/>
              <a:gd name="T7" fmla="*/ 2147483647 h 398"/>
              <a:gd name="T8" fmla="*/ 2147483647 w 208"/>
              <a:gd name="T9" fmla="*/ 2147483647 h 398"/>
              <a:gd name="T10" fmla="*/ 0 60000 65536"/>
              <a:gd name="T11" fmla="*/ 0 60000 65536"/>
              <a:gd name="T12" fmla="*/ 0 60000 65536"/>
              <a:gd name="T13" fmla="*/ 0 60000 65536"/>
              <a:gd name="T14" fmla="*/ 0 60000 65536"/>
              <a:gd name="T15" fmla="*/ 0 w 208"/>
              <a:gd name="T16" fmla="*/ 0 h 398"/>
              <a:gd name="T17" fmla="*/ 208 w 208"/>
              <a:gd name="T18" fmla="*/ 398 h 398"/>
            </a:gdLst>
            <a:ahLst/>
            <a:cxnLst>
              <a:cxn ang="T10">
                <a:pos x="T0" y="T1"/>
              </a:cxn>
              <a:cxn ang="T11">
                <a:pos x="T2" y="T3"/>
              </a:cxn>
              <a:cxn ang="T12">
                <a:pos x="T4" y="T5"/>
              </a:cxn>
              <a:cxn ang="T13">
                <a:pos x="T6" y="T7"/>
              </a:cxn>
              <a:cxn ang="T14">
                <a:pos x="T8" y="T9"/>
              </a:cxn>
            </a:cxnLst>
            <a:rect l="T15" t="T16" r="T17" b="T18"/>
            <a:pathLst>
              <a:path w="208" h="398">
                <a:moveTo>
                  <a:pt x="208" y="398"/>
                </a:moveTo>
                <a:lnTo>
                  <a:pt x="5" y="305"/>
                </a:lnTo>
                <a:lnTo>
                  <a:pt x="0" y="0"/>
                </a:lnTo>
                <a:lnTo>
                  <a:pt x="203" y="80"/>
                </a:lnTo>
                <a:lnTo>
                  <a:pt x="208" y="398"/>
                </a:lnTo>
                <a:close/>
              </a:path>
            </a:pathLst>
          </a:custGeom>
          <a:solidFill>
            <a:srgbClr val="918B8A"/>
          </a:solidFill>
          <a:ln w="9525">
            <a:noFill/>
            <a:round/>
            <a:headEnd/>
            <a:tailEnd/>
          </a:ln>
        </p:spPr>
        <p:txBody>
          <a:bodyPr/>
          <a:lstStyle/>
          <a:p>
            <a:endParaRPr lang="en-US">
              <a:latin typeface="Calibri" pitchFamily="34" charset="0"/>
            </a:endParaRPr>
          </a:p>
        </p:txBody>
      </p:sp>
      <p:sp>
        <p:nvSpPr>
          <p:cNvPr id="31" name="Freeform 31"/>
          <p:cNvSpPr>
            <a:spLocks noChangeAspect="1"/>
          </p:cNvSpPr>
          <p:nvPr/>
        </p:nvSpPr>
        <p:spPr bwMode="auto">
          <a:xfrm>
            <a:off x="7015163" y="3663950"/>
            <a:ext cx="174625" cy="328613"/>
          </a:xfrm>
          <a:custGeom>
            <a:avLst/>
            <a:gdLst>
              <a:gd name="T0" fmla="*/ 2147483647 w 208"/>
              <a:gd name="T1" fmla="*/ 2147483647 h 398"/>
              <a:gd name="T2" fmla="*/ 2147483647 w 208"/>
              <a:gd name="T3" fmla="*/ 2147483647 h 398"/>
              <a:gd name="T4" fmla="*/ 0 w 208"/>
              <a:gd name="T5" fmla="*/ 0 h 398"/>
              <a:gd name="T6" fmla="*/ 2147483647 w 208"/>
              <a:gd name="T7" fmla="*/ 2147483647 h 398"/>
              <a:gd name="T8" fmla="*/ 2147483647 w 208"/>
              <a:gd name="T9" fmla="*/ 2147483647 h 398"/>
              <a:gd name="T10" fmla="*/ 0 60000 65536"/>
              <a:gd name="T11" fmla="*/ 0 60000 65536"/>
              <a:gd name="T12" fmla="*/ 0 60000 65536"/>
              <a:gd name="T13" fmla="*/ 0 60000 65536"/>
              <a:gd name="T14" fmla="*/ 0 60000 65536"/>
              <a:gd name="T15" fmla="*/ 0 w 208"/>
              <a:gd name="T16" fmla="*/ 0 h 398"/>
              <a:gd name="T17" fmla="*/ 208 w 208"/>
              <a:gd name="T18" fmla="*/ 398 h 398"/>
            </a:gdLst>
            <a:ahLst/>
            <a:cxnLst>
              <a:cxn ang="T10">
                <a:pos x="T0" y="T1"/>
              </a:cxn>
              <a:cxn ang="T11">
                <a:pos x="T2" y="T3"/>
              </a:cxn>
              <a:cxn ang="T12">
                <a:pos x="T4" y="T5"/>
              </a:cxn>
              <a:cxn ang="T13">
                <a:pos x="T6" y="T7"/>
              </a:cxn>
              <a:cxn ang="T14">
                <a:pos x="T8" y="T9"/>
              </a:cxn>
            </a:cxnLst>
            <a:rect l="T15" t="T16" r="T17" b="T18"/>
            <a:pathLst>
              <a:path w="208" h="398">
                <a:moveTo>
                  <a:pt x="208" y="398"/>
                </a:moveTo>
                <a:lnTo>
                  <a:pt x="5" y="305"/>
                </a:lnTo>
                <a:lnTo>
                  <a:pt x="0" y="0"/>
                </a:lnTo>
                <a:lnTo>
                  <a:pt x="203" y="80"/>
                </a:lnTo>
                <a:lnTo>
                  <a:pt x="208" y="398"/>
                </a:lnTo>
                <a:close/>
              </a:path>
            </a:pathLst>
          </a:custGeom>
          <a:noFill/>
          <a:ln w="26988">
            <a:solidFill>
              <a:srgbClr val="B3B3B3"/>
            </a:solidFill>
            <a:round/>
            <a:headEnd/>
            <a:tailEnd/>
          </a:ln>
        </p:spPr>
        <p:txBody>
          <a:bodyPr/>
          <a:lstStyle/>
          <a:p>
            <a:endParaRPr lang="en-US">
              <a:latin typeface="Calibri" pitchFamily="34" charset="0"/>
            </a:endParaRPr>
          </a:p>
        </p:txBody>
      </p:sp>
      <p:sp>
        <p:nvSpPr>
          <p:cNvPr id="32" name="Freeform 32"/>
          <p:cNvSpPr>
            <a:spLocks noChangeAspect="1"/>
          </p:cNvSpPr>
          <p:nvPr/>
        </p:nvSpPr>
        <p:spPr bwMode="auto">
          <a:xfrm>
            <a:off x="7072313" y="3803650"/>
            <a:ext cx="57150" cy="66675"/>
          </a:xfrm>
          <a:custGeom>
            <a:avLst/>
            <a:gdLst>
              <a:gd name="T0" fmla="*/ 2147483647 w 68"/>
              <a:gd name="T1" fmla="*/ 2147483647 h 81"/>
              <a:gd name="T2" fmla="*/ 2147483647 w 68"/>
              <a:gd name="T3" fmla="*/ 2147483647 h 81"/>
              <a:gd name="T4" fmla="*/ 2147483647 w 68"/>
              <a:gd name="T5" fmla="*/ 2147483647 h 81"/>
              <a:gd name="T6" fmla="*/ 2147483647 w 68"/>
              <a:gd name="T7" fmla="*/ 2147483647 h 81"/>
              <a:gd name="T8" fmla="*/ 2147483647 w 68"/>
              <a:gd name="T9" fmla="*/ 2147483647 h 81"/>
              <a:gd name="T10" fmla="*/ 2147483647 w 68"/>
              <a:gd name="T11" fmla="*/ 2147483647 h 81"/>
              <a:gd name="T12" fmla="*/ 2147483647 w 68"/>
              <a:gd name="T13" fmla="*/ 2147483647 h 81"/>
              <a:gd name="T14" fmla="*/ 2147483647 w 68"/>
              <a:gd name="T15" fmla="*/ 2147483647 h 81"/>
              <a:gd name="T16" fmla="*/ 2147483647 w 68"/>
              <a:gd name="T17" fmla="*/ 2147483647 h 81"/>
              <a:gd name="T18" fmla="*/ 2147483647 w 68"/>
              <a:gd name="T19" fmla="*/ 2147483647 h 81"/>
              <a:gd name="T20" fmla="*/ 0 w 68"/>
              <a:gd name="T21" fmla="*/ 2147483647 h 81"/>
              <a:gd name="T22" fmla="*/ 0 w 68"/>
              <a:gd name="T23" fmla="*/ 2147483647 h 81"/>
              <a:gd name="T24" fmla="*/ 2147483647 w 68"/>
              <a:gd name="T25" fmla="*/ 2147483647 h 81"/>
              <a:gd name="T26" fmla="*/ 2147483647 w 68"/>
              <a:gd name="T27" fmla="*/ 2147483647 h 81"/>
              <a:gd name="T28" fmla="*/ 2147483647 w 68"/>
              <a:gd name="T29" fmla="*/ 0 h 81"/>
              <a:gd name="T30" fmla="*/ 2147483647 w 68"/>
              <a:gd name="T31" fmla="*/ 2147483647 h 81"/>
              <a:gd name="T32" fmla="*/ 2147483647 w 68"/>
              <a:gd name="T33" fmla="*/ 2147483647 h 81"/>
              <a:gd name="T34" fmla="*/ 2147483647 w 68"/>
              <a:gd name="T35" fmla="*/ 2147483647 h 81"/>
              <a:gd name="T36" fmla="*/ 2147483647 w 68"/>
              <a:gd name="T37" fmla="*/ 2147483647 h 81"/>
              <a:gd name="T38" fmla="*/ 2147483647 w 68"/>
              <a:gd name="T39" fmla="*/ 2147483647 h 81"/>
              <a:gd name="T40" fmla="*/ 2147483647 w 68"/>
              <a:gd name="T41" fmla="*/ 2147483647 h 81"/>
              <a:gd name="T42" fmla="*/ 2147483647 w 68"/>
              <a:gd name="T43" fmla="*/ 2147483647 h 8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8"/>
              <a:gd name="T67" fmla="*/ 0 h 81"/>
              <a:gd name="T68" fmla="*/ 68 w 68"/>
              <a:gd name="T69" fmla="*/ 81 h 8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8" h="81">
                <a:moveTo>
                  <a:pt x="68" y="55"/>
                </a:moveTo>
                <a:lnTo>
                  <a:pt x="68" y="55"/>
                </a:lnTo>
                <a:lnTo>
                  <a:pt x="68" y="68"/>
                </a:lnTo>
                <a:lnTo>
                  <a:pt x="59" y="76"/>
                </a:lnTo>
                <a:lnTo>
                  <a:pt x="51" y="81"/>
                </a:lnTo>
                <a:lnTo>
                  <a:pt x="34" y="76"/>
                </a:lnTo>
                <a:lnTo>
                  <a:pt x="21" y="68"/>
                </a:lnTo>
                <a:lnTo>
                  <a:pt x="13" y="55"/>
                </a:lnTo>
                <a:lnTo>
                  <a:pt x="4" y="43"/>
                </a:lnTo>
                <a:lnTo>
                  <a:pt x="0" y="26"/>
                </a:lnTo>
                <a:lnTo>
                  <a:pt x="4" y="13"/>
                </a:lnTo>
                <a:lnTo>
                  <a:pt x="8" y="5"/>
                </a:lnTo>
                <a:lnTo>
                  <a:pt x="21" y="0"/>
                </a:lnTo>
                <a:lnTo>
                  <a:pt x="34" y="5"/>
                </a:lnTo>
                <a:lnTo>
                  <a:pt x="47" y="13"/>
                </a:lnTo>
                <a:lnTo>
                  <a:pt x="59" y="26"/>
                </a:lnTo>
                <a:lnTo>
                  <a:pt x="68" y="38"/>
                </a:lnTo>
                <a:lnTo>
                  <a:pt x="68" y="55"/>
                </a:lnTo>
                <a:close/>
              </a:path>
            </a:pathLst>
          </a:custGeom>
          <a:solidFill>
            <a:srgbClr val="CFC6C4"/>
          </a:solidFill>
          <a:ln w="9525">
            <a:noFill/>
            <a:round/>
            <a:headEnd/>
            <a:tailEnd/>
          </a:ln>
        </p:spPr>
        <p:txBody>
          <a:bodyPr/>
          <a:lstStyle/>
          <a:p>
            <a:endParaRPr lang="en-US">
              <a:latin typeface="Calibri" pitchFamily="34" charset="0"/>
            </a:endParaRPr>
          </a:p>
        </p:txBody>
      </p:sp>
      <p:sp>
        <p:nvSpPr>
          <p:cNvPr id="33" name="Freeform 33"/>
          <p:cNvSpPr>
            <a:spLocks noChangeAspect="1"/>
          </p:cNvSpPr>
          <p:nvPr/>
        </p:nvSpPr>
        <p:spPr bwMode="auto">
          <a:xfrm>
            <a:off x="7670800" y="3917950"/>
            <a:ext cx="231775" cy="384175"/>
          </a:xfrm>
          <a:custGeom>
            <a:avLst/>
            <a:gdLst>
              <a:gd name="T0" fmla="*/ 2147483647 w 275"/>
              <a:gd name="T1" fmla="*/ 2147483647 h 465"/>
              <a:gd name="T2" fmla="*/ 0 w 275"/>
              <a:gd name="T3" fmla="*/ 2147483647 h 465"/>
              <a:gd name="T4" fmla="*/ 2147483647 w 275"/>
              <a:gd name="T5" fmla="*/ 0 h 465"/>
              <a:gd name="T6" fmla="*/ 2147483647 w 275"/>
              <a:gd name="T7" fmla="*/ 2147483647 h 465"/>
              <a:gd name="T8" fmla="*/ 2147483647 w 275"/>
              <a:gd name="T9" fmla="*/ 2147483647 h 465"/>
              <a:gd name="T10" fmla="*/ 0 60000 65536"/>
              <a:gd name="T11" fmla="*/ 0 60000 65536"/>
              <a:gd name="T12" fmla="*/ 0 60000 65536"/>
              <a:gd name="T13" fmla="*/ 0 60000 65536"/>
              <a:gd name="T14" fmla="*/ 0 60000 65536"/>
              <a:gd name="T15" fmla="*/ 0 w 275"/>
              <a:gd name="T16" fmla="*/ 0 h 465"/>
              <a:gd name="T17" fmla="*/ 275 w 275"/>
              <a:gd name="T18" fmla="*/ 465 h 465"/>
            </a:gdLst>
            <a:ahLst/>
            <a:cxnLst>
              <a:cxn ang="T10">
                <a:pos x="T0" y="T1"/>
              </a:cxn>
              <a:cxn ang="T11">
                <a:pos x="T2" y="T3"/>
              </a:cxn>
              <a:cxn ang="T12">
                <a:pos x="T4" y="T5"/>
              </a:cxn>
              <a:cxn ang="T13">
                <a:pos x="T6" y="T7"/>
              </a:cxn>
              <a:cxn ang="T14">
                <a:pos x="T8" y="T9"/>
              </a:cxn>
            </a:cxnLst>
            <a:rect l="T15" t="T16" r="T17" b="T18"/>
            <a:pathLst>
              <a:path w="275" h="465">
                <a:moveTo>
                  <a:pt x="271" y="465"/>
                </a:moveTo>
                <a:lnTo>
                  <a:pt x="0" y="347"/>
                </a:lnTo>
                <a:lnTo>
                  <a:pt x="4" y="0"/>
                </a:lnTo>
                <a:lnTo>
                  <a:pt x="275" y="106"/>
                </a:lnTo>
                <a:lnTo>
                  <a:pt x="271" y="465"/>
                </a:lnTo>
                <a:close/>
              </a:path>
            </a:pathLst>
          </a:custGeom>
          <a:solidFill>
            <a:srgbClr val="918B8A"/>
          </a:solidFill>
          <a:ln w="9525">
            <a:noFill/>
            <a:round/>
            <a:headEnd/>
            <a:tailEnd/>
          </a:ln>
        </p:spPr>
        <p:txBody>
          <a:bodyPr/>
          <a:lstStyle/>
          <a:p>
            <a:endParaRPr lang="en-US">
              <a:latin typeface="Calibri" pitchFamily="34" charset="0"/>
            </a:endParaRPr>
          </a:p>
        </p:txBody>
      </p:sp>
      <p:sp>
        <p:nvSpPr>
          <p:cNvPr id="34" name="Freeform 34"/>
          <p:cNvSpPr>
            <a:spLocks noChangeAspect="1"/>
          </p:cNvSpPr>
          <p:nvPr/>
        </p:nvSpPr>
        <p:spPr bwMode="auto">
          <a:xfrm>
            <a:off x="7670800" y="3917950"/>
            <a:ext cx="231775" cy="384175"/>
          </a:xfrm>
          <a:custGeom>
            <a:avLst/>
            <a:gdLst>
              <a:gd name="T0" fmla="*/ 2147483647 w 275"/>
              <a:gd name="T1" fmla="*/ 2147483647 h 465"/>
              <a:gd name="T2" fmla="*/ 0 w 275"/>
              <a:gd name="T3" fmla="*/ 2147483647 h 465"/>
              <a:gd name="T4" fmla="*/ 2147483647 w 275"/>
              <a:gd name="T5" fmla="*/ 0 h 465"/>
              <a:gd name="T6" fmla="*/ 2147483647 w 275"/>
              <a:gd name="T7" fmla="*/ 2147483647 h 465"/>
              <a:gd name="T8" fmla="*/ 2147483647 w 275"/>
              <a:gd name="T9" fmla="*/ 2147483647 h 465"/>
              <a:gd name="T10" fmla="*/ 0 60000 65536"/>
              <a:gd name="T11" fmla="*/ 0 60000 65536"/>
              <a:gd name="T12" fmla="*/ 0 60000 65536"/>
              <a:gd name="T13" fmla="*/ 0 60000 65536"/>
              <a:gd name="T14" fmla="*/ 0 60000 65536"/>
              <a:gd name="T15" fmla="*/ 0 w 275"/>
              <a:gd name="T16" fmla="*/ 0 h 465"/>
              <a:gd name="T17" fmla="*/ 275 w 275"/>
              <a:gd name="T18" fmla="*/ 465 h 465"/>
            </a:gdLst>
            <a:ahLst/>
            <a:cxnLst>
              <a:cxn ang="T10">
                <a:pos x="T0" y="T1"/>
              </a:cxn>
              <a:cxn ang="T11">
                <a:pos x="T2" y="T3"/>
              </a:cxn>
              <a:cxn ang="T12">
                <a:pos x="T4" y="T5"/>
              </a:cxn>
              <a:cxn ang="T13">
                <a:pos x="T6" y="T7"/>
              </a:cxn>
              <a:cxn ang="T14">
                <a:pos x="T8" y="T9"/>
              </a:cxn>
            </a:cxnLst>
            <a:rect l="T15" t="T16" r="T17" b="T18"/>
            <a:pathLst>
              <a:path w="275" h="465">
                <a:moveTo>
                  <a:pt x="271" y="465"/>
                </a:moveTo>
                <a:lnTo>
                  <a:pt x="0" y="347"/>
                </a:lnTo>
                <a:lnTo>
                  <a:pt x="4" y="0"/>
                </a:lnTo>
                <a:lnTo>
                  <a:pt x="275" y="106"/>
                </a:lnTo>
                <a:lnTo>
                  <a:pt x="271" y="465"/>
                </a:lnTo>
                <a:close/>
              </a:path>
            </a:pathLst>
          </a:custGeom>
          <a:noFill/>
          <a:ln w="26988">
            <a:solidFill>
              <a:srgbClr val="B3B3B3"/>
            </a:solidFill>
            <a:round/>
            <a:headEnd/>
            <a:tailEnd/>
          </a:ln>
        </p:spPr>
        <p:txBody>
          <a:bodyPr/>
          <a:lstStyle/>
          <a:p>
            <a:endParaRPr lang="en-US">
              <a:latin typeface="Calibri" pitchFamily="34" charset="0"/>
            </a:endParaRPr>
          </a:p>
        </p:txBody>
      </p:sp>
      <p:sp>
        <p:nvSpPr>
          <p:cNvPr id="35" name="Freeform 36"/>
          <p:cNvSpPr>
            <a:spLocks noChangeAspect="1"/>
          </p:cNvSpPr>
          <p:nvPr/>
        </p:nvSpPr>
        <p:spPr bwMode="auto">
          <a:xfrm>
            <a:off x="7429500" y="3824288"/>
            <a:ext cx="209550" cy="363537"/>
          </a:xfrm>
          <a:custGeom>
            <a:avLst/>
            <a:gdLst>
              <a:gd name="T0" fmla="*/ 2147483647 w 246"/>
              <a:gd name="T1" fmla="*/ 2147483647 h 440"/>
              <a:gd name="T2" fmla="*/ 2147483647 w 246"/>
              <a:gd name="T3" fmla="*/ 2147483647 h 440"/>
              <a:gd name="T4" fmla="*/ 0 w 246"/>
              <a:gd name="T5" fmla="*/ 0 h 440"/>
              <a:gd name="T6" fmla="*/ 2147483647 w 246"/>
              <a:gd name="T7" fmla="*/ 2147483647 h 440"/>
              <a:gd name="T8" fmla="*/ 2147483647 w 246"/>
              <a:gd name="T9" fmla="*/ 2147483647 h 440"/>
              <a:gd name="T10" fmla="*/ 0 60000 65536"/>
              <a:gd name="T11" fmla="*/ 0 60000 65536"/>
              <a:gd name="T12" fmla="*/ 0 60000 65536"/>
              <a:gd name="T13" fmla="*/ 0 60000 65536"/>
              <a:gd name="T14" fmla="*/ 0 60000 65536"/>
              <a:gd name="T15" fmla="*/ 0 w 246"/>
              <a:gd name="T16" fmla="*/ 0 h 440"/>
              <a:gd name="T17" fmla="*/ 246 w 246"/>
              <a:gd name="T18" fmla="*/ 440 h 440"/>
            </a:gdLst>
            <a:ahLst/>
            <a:cxnLst>
              <a:cxn ang="T10">
                <a:pos x="T0" y="T1"/>
              </a:cxn>
              <a:cxn ang="T11">
                <a:pos x="T2" y="T3"/>
              </a:cxn>
              <a:cxn ang="T12">
                <a:pos x="T4" y="T5"/>
              </a:cxn>
              <a:cxn ang="T13">
                <a:pos x="T6" y="T7"/>
              </a:cxn>
              <a:cxn ang="T14">
                <a:pos x="T8" y="T9"/>
              </a:cxn>
            </a:cxnLst>
            <a:rect l="T15" t="T16" r="T17" b="T18"/>
            <a:pathLst>
              <a:path w="246" h="440">
                <a:moveTo>
                  <a:pt x="246" y="440"/>
                </a:moveTo>
                <a:lnTo>
                  <a:pt x="4" y="330"/>
                </a:lnTo>
                <a:lnTo>
                  <a:pt x="0" y="0"/>
                </a:lnTo>
                <a:lnTo>
                  <a:pt x="246" y="97"/>
                </a:lnTo>
                <a:lnTo>
                  <a:pt x="246" y="440"/>
                </a:lnTo>
                <a:close/>
              </a:path>
            </a:pathLst>
          </a:custGeom>
          <a:solidFill>
            <a:srgbClr val="918B8A"/>
          </a:solidFill>
          <a:ln w="9525">
            <a:noFill/>
            <a:round/>
            <a:headEnd/>
            <a:tailEnd/>
          </a:ln>
        </p:spPr>
        <p:txBody>
          <a:bodyPr/>
          <a:lstStyle/>
          <a:p>
            <a:endParaRPr lang="en-US">
              <a:latin typeface="Calibri" pitchFamily="34" charset="0"/>
            </a:endParaRPr>
          </a:p>
        </p:txBody>
      </p:sp>
      <p:sp>
        <p:nvSpPr>
          <p:cNvPr id="36" name="Freeform 37"/>
          <p:cNvSpPr>
            <a:spLocks noChangeAspect="1"/>
          </p:cNvSpPr>
          <p:nvPr/>
        </p:nvSpPr>
        <p:spPr bwMode="auto">
          <a:xfrm>
            <a:off x="7429500" y="3824288"/>
            <a:ext cx="209550" cy="363537"/>
          </a:xfrm>
          <a:custGeom>
            <a:avLst/>
            <a:gdLst>
              <a:gd name="T0" fmla="*/ 2147483647 w 246"/>
              <a:gd name="T1" fmla="*/ 2147483647 h 440"/>
              <a:gd name="T2" fmla="*/ 2147483647 w 246"/>
              <a:gd name="T3" fmla="*/ 2147483647 h 440"/>
              <a:gd name="T4" fmla="*/ 0 w 246"/>
              <a:gd name="T5" fmla="*/ 0 h 440"/>
              <a:gd name="T6" fmla="*/ 2147483647 w 246"/>
              <a:gd name="T7" fmla="*/ 2147483647 h 440"/>
              <a:gd name="T8" fmla="*/ 2147483647 w 246"/>
              <a:gd name="T9" fmla="*/ 2147483647 h 440"/>
              <a:gd name="T10" fmla="*/ 0 60000 65536"/>
              <a:gd name="T11" fmla="*/ 0 60000 65536"/>
              <a:gd name="T12" fmla="*/ 0 60000 65536"/>
              <a:gd name="T13" fmla="*/ 0 60000 65536"/>
              <a:gd name="T14" fmla="*/ 0 60000 65536"/>
              <a:gd name="T15" fmla="*/ 0 w 246"/>
              <a:gd name="T16" fmla="*/ 0 h 440"/>
              <a:gd name="T17" fmla="*/ 246 w 246"/>
              <a:gd name="T18" fmla="*/ 440 h 440"/>
            </a:gdLst>
            <a:ahLst/>
            <a:cxnLst>
              <a:cxn ang="T10">
                <a:pos x="T0" y="T1"/>
              </a:cxn>
              <a:cxn ang="T11">
                <a:pos x="T2" y="T3"/>
              </a:cxn>
              <a:cxn ang="T12">
                <a:pos x="T4" y="T5"/>
              </a:cxn>
              <a:cxn ang="T13">
                <a:pos x="T6" y="T7"/>
              </a:cxn>
              <a:cxn ang="T14">
                <a:pos x="T8" y="T9"/>
              </a:cxn>
            </a:cxnLst>
            <a:rect l="T15" t="T16" r="T17" b="T18"/>
            <a:pathLst>
              <a:path w="246" h="440">
                <a:moveTo>
                  <a:pt x="246" y="440"/>
                </a:moveTo>
                <a:lnTo>
                  <a:pt x="4" y="330"/>
                </a:lnTo>
                <a:lnTo>
                  <a:pt x="0" y="0"/>
                </a:lnTo>
                <a:lnTo>
                  <a:pt x="246" y="97"/>
                </a:lnTo>
                <a:lnTo>
                  <a:pt x="246" y="440"/>
                </a:lnTo>
                <a:close/>
              </a:path>
            </a:pathLst>
          </a:custGeom>
          <a:noFill/>
          <a:ln w="26988">
            <a:solidFill>
              <a:srgbClr val="B3B3B3"/>
            </a:solidFill>
            <a:round/>
            <a:headEnd/>
            <a:tailEnd/>
          </a:ln>
        </p:spPr>
        <p:txBody>
          <a:bodyPr/>
          <a:lstStyle/>
          <a:p>
            <a:endParaRPr lang="en-US">
              <a:latin typeface="Calibri" pitchFamily="34" charset="0"/>
            </a:endParaRPr>
          </a:p>
        </p:txBody>
      </p:sp>
      <p:sp>
        <p:nvSpPr>
          <p:cNvPr id="37" name="Freeform 38"/>
          <p:cNvSpPr>
            <a:spLocks noChangeAspect="1"/>
          </p:cNvSpPr>
          <p:nvPr/>
        </p:nvSpPr>
        <p:spPr bwMode="auto">
          <a:xfrm>
            <a:off x="7499350" y="3967163"/>
            <a:ext cx="71438" cy="69850"/>
          </a:xfrm>
          <a:custGeom>
            <a:avLst/>
            <a:gdLst>
              <a:gd name="T0" fmla="*/ 2147483647 w 84"/>
              <a:gd name="T1" fmla="*/ 2147483647 h 85"/>
              <a:gd name="T2" fmla="*/ 2147483647 w 84"/>
              <a:gd name="T3" fmla="*/ 2147483647 h 85"/>
              <a:gd name="T4" fmla="*/ 2147483647 w 84"/>
              <a:gd name="T5" fmla="*/ 2147483647 h 85"/>
              <a:gd name="T6" fmla="*/ 2147483647 w 84"/>
              <a:gd name="T7" fmla="*/ 2147483647 h 85"/>
              <a:gd name="T8" fmla="*/ 2147483647 w 84"/>
              <a:gd name="T9" fmla="*/ 2147483647 h 85"/>
              <a:gd name="T10" fmla="*/ 2147483647 w 84"/>
              <a:gd name="T11" fmla="*/ 2147483647 h 85"/>
              <a:gd name="T12" fmla="*/ 2147483647 w 84"/>
              <a:gd name="T13" fmla="*/ 2147483647 h 85"/>
              <a:gd name="T14" fmla="*/ 2147483647 w 84"/>
              <a:gd name="T15" fmla="*/ 2147483647 h 85"/>
              <a:gd name="T16" fmla="*/ 2147483647 w 84"/>
              <a:gd name="T17" fmla="*/ 2147483647 h 85"/>
              <a:gd name="T18" fmla="*/ 2147483647 w 84"/>
              <a:gd name="T19" fmla="*/ 2147483647 h 85"/>
              <a:gd name="T20" fmla="*/ 0 w 84"/>
              <a:gd name="T21" fmla="*/ 2147483647 h 85"/>
              <a:gd name="T22" fmla="*/ 0 w 84"/>
              <a:gd name="T23" fmla="*/ 2147483647 h 85"/>
              <a:gd name="T24" fmla="*/ 2147483647 w 84"/>
              <a:gd name="T25" fmla="*/ 2147483647 h 85"/>
              <a:gd name="T26" fmla="*/ 2147483647 w 84"/>
              <a:gd name="T27" fmla="*/ 0 h 85"/>
              <a:gd name="T28" fmla="*/ 2147483647 w 84"/>
              <a:gd name="T29" fmla="*/ 0 h 85"/>
              <a:gd name="T30" fmla="*/ 2147483647 w 84"/>
              <a:gd name="T31" fmla="*/ 0 h 85"/>
              <a:gd name="T32" fmla="*/ 2147483647 w 84"/>
              <a:gd name="T33" fmla="*/ 0 h 85"/>
              <a:gd name="T34" fmla="*/ 2147483647 w 84"/>
              <a:gd name="T35" fmla="*/ 2147483647 h 85"/>
              <a:gd name="T36" fmla="*/ 2147483647 w 84"/>
              <a:gd name="T37" fmla="*/ 2147483647 h 85"/>
              <a:gd name="T38" fmla="*/ 2147483647 w 84"/>
              <a:gd name="T39" fmla="*/ 2147483647 h 85"/>
              <a:gd name="T40" fmla="*/ 2147483647 w 84"/>
              <a:gd name="T41" fmla="*/ 2147483647 h 85"/>
              <a:gd name="T42" fmla="*/ 2147483647 w 84"/>
              <a:gd name="T43" fmla="*/ 2147483647 h 8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4"/>
              <a:gd name="T67" fmla="*/ 0 h 85"/>
              <a:gd name="T68" fmla="*/ 84 w 84"/>
              <a:gd name="T69" fmla="*/ 85 h 8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4" h="85">
                <a:moveTo>
                  <a:pt x="84" y="55"/>
                </a:moveTo>
                <a:lnTo>
                  <a:pt x="84" y="55"/>
                </a:lnTo>
                <a:lnTo>
                  <a:pt x="80" y="72"/>
                </a:lnTo>
                <a:lnTo>
                  <a:pt x="72" y="80"/>
                </a:lnTo>
                <a:lnTo>
                  <a:pt x="59" y="85"/>
                </a:lnTo>
                <a:lnTo>
                  <a:pt x="42" y="80"/>
                </a:lnTo>
                <a:lnTo>
                  <a:pt x="25" y="72"/>
                </a:lnTo>
                <a:lnTo>
                  <a:pt x="12" y="55"/>
                </a:lnTo>
                <a:lnTo>
                  <a:pt x="4" y="42"/>
                </a:lnTo>
                <a:lnTo>
                  <a:pt x="0" y="25"/>
                </a:lnTo>
                <a:lnTo>
                  <a:pt x="4" y="9"/>
                </a:lnTo>
                <a:lnTo>
                  <a:pt x="12" y="0"/>
                </a:lnTo>
                <a:lnTo>
                  <a:pt x="25" y="0"/>
                </a:lnTo>
                <a:lnTo>
                  <a:pt x="42" y="0"/>
                </a:lnTo>
                <a:lnTo>
                  <a:pt x="59" y="9"/>
                </a:lnTo>
                <a:lnTo>
                  <a:pt x="72" y="25"/>
                </a:lnTo>
                <a:lnTo>
                  <a:pt x="80" y="38"/>
                </a:lnTo>
                <a:lnTo>
                  <a:pt x="84" y="55"/>
                </a:lnTo>
                <a:close/>
              </a:path>
            </a:pathLst>
          </a:custGeom>
          <a:solidFill>
            <a:srgbClr val="CFC6C4"/>
          </a:solidFill>
          <a:ln w="9525">
            <a:noFill/>
            <a:round/>
            <a:headEnd/>
            <a:tailEnd/>
          </a:ln>
        </p:spPr>
        <p:txBody>
          <a:bodyPr/>
          <a:lstStyle/>
          <a:p>
            <a:endParaRPr lang="en-US">
              <a:latin typeface="Calibri" pitchFamily="34" charset="0"/>
            </a:endParaRPr>
          </a:p>
        </p:txBody>
      </p:sp>
      <p:sp>
        <p:nvSpPr>
          <p:cNvPr id="38" name="Freeform 39"/>
          <p:cNvSpPr>
            <a:spLocks noChangeAspect="1"/>
          </p:cNvSpPr>
          <p:nvPr/>
        </p:nvSpPr>
        <p:spPr bwMode="auto">
          <a:xfrm>
            <a:off x="6989763" y="1785938"/>
            <a:ext cx="952500" cy="346075"/>
          </a:xfrm>
          <a:custGeom>
            <a:avLst/>
            <a:gdLst>
              <a:gd name="T0" fmla="*/ 2147483647 w 1125"/>
              <a:gd name="T1" fmla="*/ 2147483647 h 419"/>
              <a:gd name="T2" fmla="*/ 0 w 1125"/>
              <a:gd name="T3" fmla="*/ 2147483647 h 419"/>
              <a:gd name="T4" fmla="*/ 0 w 1125"/>
              <a:gd name="T5" fmla="*/ 0 h 419"/>
              <a:gd name="T6" fmla="*/ 2147483647 w 1125"/>
              <a:gd name="T7" fmla="*/ 2147483647 h 419"/>
              <a:gd name="T8" fmla="*/ 2147483647 w 1125"/>
              <a:gd name="T9" fmla="*/ 2147483647 h 419"/>
              <a:gd name="T10" fmla="*/ 0 60000 65536"/>
              <a:gd name="T11" fmla="*/ 0 60000 65536"/>
              <a:gd name="T12" fmla="*/ 0 60000 65536"/>
              <a:gd name="T13" fmla="*/ 0 60000 65536"/>
              <a:gd name="T14" fmla="*/ 0 60000 65536"/>
              <a:gd name="T15" fmla="*/ 0 w 1125"/>
              <a:gd name="T16" fmla="*/ 0 h 419"/>
              <a:gd name="T17" fmla="*/ 1125 w 1125"/>
              <a:gd name="T18" fmla="*/ 419 h 419"/>
            </a:gdLst>
            <a:ahLst/>
            <a:cxnLst>
              <a:cxn ang="T10">
                <a:pos x="T0" y="T1"/>
              </a:cxn>
              <a:cxn ang="T11">
                <a:pos x="T2" y="T3"/>
              </a:cxn>
              <a:cxn ang="T12">
                <a:pos x="T4" y="T5"/>
              </a:cxn>
              <a:cxn ang="T13">
                <a:pos x="T6" y="T7"/>
              </a:cxn>
              <a:cxn ang="T14">
                <a:pos x="T8" y="T9"/>
              </a:cxn>
            </a:cxnLst>
            <a:rect l="T15" t="T16" r="T17" b="T18"/>
            <a:pathLst>
              <a:path w="1125" h="419">
                <a:moveTo>
                  <a:pt x="1121" y="419"/>
                </a:moveTo>
                <a:lnTo>
                  <a:pt x="0" y="318"/>
                </a:lnTo>
                <a:lnTo>
                  <a:pt x="0" y="0"/>
                </a:lnTo>
                <a:lnTo>
                  <a:pt x="1125" y="59"/>
                </a:lnTo>
                <a:lnTo>
                  <a:pt x="1121" y="419"/>
                </a:lnTo>
                <a:close/>
              </a:path>
            </a:pathLst>
          </a:custGeom>
          <a:solidFill>
            <a:srgbClr val="DFD6D0"/>
          </a:solidFill>
          <a:ln w="9525">
            <a:noFill/>
            <a:round/>
            <a:headEnd/>
            <a:tailEnd/>
          </a:ln>
        </p:spPr>
        <p:txBody>
          <a:bodyPr/>
          <a:lstStyle/>
          <a:p>
            <a:endParaRPr lang="en-US">
              <a:latin typeface="Calibri" pitchFamily="34" charset="0"/>
            </a:endParaRPr>
          </a:p>
        </p:txBody>
      </p:sp>
      <p:sp>
        <p:nvSpPr>
          <p:cNvPr id="39" name="Freeform 40"/>
          <p:cNvSpPr>
            <a:spLocks noChangeAspect="1"/>
          </p:cNvSpPr>
          <p:nvPr/>
        </p:nvSpPr>
        <p:spPr bwMode="auto">
          <a:xfrm>
            <a:off x="6989763" y="1890713"/>
            <a:ext cx="944562" cy="79375"/>
          </a:xfrm>
          <a:custGeom>
            <a:avLst/>
            <a:gdLst>
              <a:gd name="T0" fmla="*/ 2147483647 w 1117"/>
              <a:gd name="T1" fmla="*/ 2147483647 h 97"/>
              <a:gd name="T2" fmla="*/ 0 w 1117"/>
              <a:gd name="T3" fmla="*/ 2147483647 h 97"/>
              <a:gd name="T4" fmla="*/ 0 w 1117"/>
              <a:gd name="T5" fmla="*/ 0 h 97"/>
              <a:gd name="T6" fmla="*/ 2147483647 w 1117"/>
              <a:gd name="T7" fmla="*/ 2147483647 h 97"/>
              <a:gd name="T8" fmla="*/ 2147483647 w 1117"/>
              <a:gd name="T9" fmla="*/ 2147483647 h 97"/>
              <a:gd name="T10" fmla="*/ 0 60000 65536"/>
              <a:gd name="T11" fmla="*/ 0 60000 65536"/>
              <a:gd name="T12" fmla="*/ 0 60000 65536"/>
              <a:gd name="T13" fmla="*/ 0 60000 65536"/>
              <a:gd name="T14" fmla="*/ 0 60000 65536"/>
              <a:gd name="T15" fmla="*/ 0 w 1117"/>
              <a:gd name="T16" fmla="*/ 0 h 97"/>
              <a:gd name="T17" fmla="*/ 1117 w 1117"/>
              <a:gd name="T18" fmla="*/ 97 h 97"/>
            </a:gdLst>
            <a:ahLst/>
            <a:cxnLst>
              <a:cxn ang="T10">
                <a:pos x="T0" y="T1"/>
              </a:cxn>
              <a:cxn ang="T11">
                <a:pos x="T2" y="T3"/>
              </a:cxn>
              <a:cxn ang="T12">
                <a:pos x="T4" y="T5"/>
              </a:cxn>
              <a:cxn ang="T13">
                <a:pos x="T6" y="T7"/>
              </a:cxn>
              <a:cxn ang="T14">
                <a:pos x="T8" y="T9"/>
              </a:cxn>
            </a:cxnLst>
            <a:rect l="T15" t="T16" r="T17" b="T18"/>
            <a:pathLst>
              <a:path w="1117" h="97">
                <a:moveTo>
                  <a:pt x="1117" y="97"/>
                </a:moveTo>
                <a:lnTo>
                  <a:pt x="0" y="21"/>
                </a:lnTo>
                <a:lnTo>
                  <a:pt x="0" y="0"/>
                </a:lnTo>
                <a:lnTo>
                  <a:pt x="1117" y="72"/>
                </a:lnTo>
                <a:lnTo>
                  <a:pt x="1117" y="97"/>
                </a:lnTo>
                <a:close/>
              </a:path>
            </a:pathLst>
          </a:custGeom>
          <a:solidFill>
            <a:srgbClr val="0A55A3"/>
          </a:solidFill>
          <a:ln w="9525">
            <a:noFill/>
            <a:round/>
            <a:headEnd/>
            <a:tailEnd/>
          </a:ln>
        </p:spPr>
        <p:txBody>
          <a:bodyPr/>
          <a:lstStyle/>
          <a:p>
            <a:endParaRPr lang="en-US">
              <a:latin typeface="Calibri" pitchFamily="34" charset="0"/>
            </a:endParaRPr>
          </a:p>
        </p:txBody>
      </p:sp>
      <p:sp>
        <p:nvSpPr>
          <p:cNvPr id="40" name="Freeform 57"/>
          <p:cNvSpPr>
            <a:spLocks noChangeAspect="1"/>
          </p:cNvSpPr>
          <p:nvPr/>
        </p:nvSpPr>
        <p:spPr bwMode="auto">
          <a:xfrm>
            <a:off x="6951663" y="2852738"/>
            <a:ext cx="33337" cy="34925"/>
          </a:xfrm>
          <a:custGeom>
            <a:avLst/>
            <a:gdLst>
              <a:gd name="T0" fmla="*/ 2147483647 w 46"/>
              <a:gd name="T1" fmla="*/ 2147483647 h 42"/>
              <a:gd name="T2" fmla="*/ 2147483647 w 46"/>
              <a:gd name="T3" fmla="*/ 2147483647 h 42"/>
              <a:gd name="T4" fmla="*/ 2147483647 w 46"/>
              <a:gd name="T5" fmla="*/ 2147483647 h 42"/>
              <a:gd name="T6" fmla="*/ 2147483647 w 46"/>
              <a:gd name="T7" fmla="*/ 2147483647 h 42"/>
              <a:gd name="T8" fmla="*/ 2147483647 w 46"/>
              <a:gd name="T9" fmla="*/ 2147483647 h 42"/>
              <a:gd name="T10" fmla="*/ 2147483647 w 46"/>
              <a:gd name="T11" fmla="*/ 2147483647 h 42"/>
              <a:gd name="T12" fmla="*/ 2147483647 w 46"/>
              <a:gd name="T13" fmla="*/ 2147483647 h 42"/>
              <a:gd name="T14" fmla="*/ 2147483647 w 46"/>
              <a:gd name="T15" fmla="*/ 2147483647 h 42"/>
              <a:gd name="T16" fmla="*/ 0 w 46"/>
              <a:gd name="T17" fmla="*/ 2147483647 h 42"/>
              <a:gd name="T18" fmla="*/ 0 w 46"/>
              <a:gd name="T19" fmla="*/ 2147483647 h 42"/>
              <a:gd name="T20" fmla="*/ 0 w 46"/>
              <a:gd name="T21" fmla="*/ 2147483647 h 42"/>
              <a:gd name="T22" fmla="*/ 2147483647 w 46"/>
              <a:gd name="T23" fmla="*/ 2147483647 h 42"/>
              <a:gd name="T24" fmla="*/ 2147483647 w 46"/>
              <a:gd name="T25" fmla="*/ 0 h 42"/>
              <a:gd name="T26" fmla="*/ 2147483647 w 46"/>
              <a:gd name="T27" fmla="*/ 0 h 42"/>
              <a:gd name="T28" fmla="*/ 2147483647 w 46"/>
              <a:gd name="T29" fmla="*/ 2147483647 h 42"/>
              <a:gd name="T30" fmla="*/ 2147483647 w 46"/>
              <a:gd name="T31" fmla="*/ 2147483647 h 42"/>
              <a:gd name="T32" fmla="*/ 2147483647 w 46"/>
              <a:gd name="T33" fmla="*/ 2147483647 h 42"/>
              <a:gd name="T34" fmla="*/ 2147483647 w 46"/>
              <a:gd name="T35" fmla="*/ 2147483647 h 42"/>
              <a:gd name="T36" fmla="*/ 2147483647 w 46"/>
              <a:gd name="T37" fmla="*/ 2147483647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42"/>
              <a:gd name="T59" fmla="*/ 46 w 46"/>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42">
                <a:moveTo>
                  <a:pt x="46" y="29"/>
                </a:moveTo>
                <a:lnTo>
                  <a:pt x="46" y="29"/>
                </a:lnTo>
                <a:lnTo>
                  <a:pt x="42" y="38"/>
                </a:lnTo>
                <a:lnTo>
                  <a:pt x="38" y="42"/>
                </a:lnTo>
                <a:lnTo>
                  <a:pt x="34" y="42"/>
                </a:lnTo>
                <a:lnTo>
                  <a:pt x="12" y="34"/>
                </a:lnTo>
                <a:lnTo>
                  <a:pt x="4" y="25"/>
                </a:lnTo>
                <a:lnTo>
                  <a:pt x="0" y="12"/>
                </a:lnTo>
                <a:lnTo>
                  <a:pt x="4" y="4"/>
                </a:lnTo>
                <a:lnTo>
                  <a:pt x="8" y="0"/>
                </a:lnTo>
                <a:lnTo>
                  <a:pt x="12" y="0"/>
                </a:lnTo>
                <a:lnTo>
                  <a:pt x="34" y="8"/>
                </a:lnTo>
                <a:lnTo>
                  <a:pt x="42" y="12"/>
                </a:lnTo>
                <a:lnTo>
                  <a:pt x="46" y="29"/>
                </a:lnTo>
                <a:close/>
              </a:path>
            </a:pathLst>
          </a:custGeom>
          <a:solidFill>
            <a:srgbClr val="5A3D1B"/>
          </a:solidFill>
          <a:ln w="9525">
            <a:noFill/>
            <a:round/>
            <a:headEnd/>
            <a:tailEnd/>
          </a:ln>
        </p:spPr>
        <p:txBody>
          <a:bodyPr/>
          <a:lstStyle/>
          <a:p>
            <a:endParaRPr lang="en-US">
              <a:latin typeface="Calibri" pitchFamily="34" charset="0"/>
            </a:endParaRPr>
          </a:p>
        </p:txBody>
      </p:sp>
      <p:sp>
        <p:nvSpPr>
          <p:cNvPr id="41" name="Freeform 59"/>
          <p:cNvSpPr>
            <a:spLocks noChangeAspect="1"/>
          </p:cNvSpPr>
          <p:nvPr/>
        </p:nvSpPr>
        <p:spPr bwMode="auto">
          <a:xfrm>
            <a:off x="6951663" y="3371850"/>
            <a:ext cx="30162" cy="34925"/>
          </a:xfrm>
          <a:custGeom>
            <a:avLst/>
            <a:gdLst>
              <a:gd name="T0" fmla="*/ 2147483647 w 42"/>
              <a:gd name="T1" fmla="*/ 2147483647 h 42"/>
              <a:gd name="T2" fmla="*/ 2147483647 w 42"/>
              <a:gd name="T3" fmla="*/ 2147483647 h 42"/>
              <a:gd name="T4" fmla="*/ 2147483647 w 42"/>
              <a:gd name="T5" fmla="*/ 2147483647 h 42"/>
              <a:gd name="T6" fmla="*/ 2147483647 w 42"/>
              <a:gd name="T7" fmla="*/ 2147483647 h 42"/>
              <a:gd name="T8" fmla="*/ 2147483647 w 42"/>
              <a:gd name="T9" fmla="*/ 2147483647 h 42"/>
              <a:gd name="T10" fmla="*/ 2147483647 w 42"/>
              <a:gd name="T11" fmla="*/ 2147483647 h 42"/>
              <a:gd name="T12" fmla="*/ 2147483647 w 42"/>
              <a:gd name="T13" fmla="*/ 2147483647 h 42"/>
              <a:gd name="T14" fmla="*/ 2147483647 w 42"/>
              <a:gd name="T15" fmla="*/ 2147483647 h 42"/>
              <a:gd name="T16" fmla="*/ 0 w 42"/>
              <a:gd name="T17" fmla="*/ 2147483647 h 42"/>
              <a:gd name="T18" fmla="*/ 0 w 42"/>
              <a:gd name="T19" fmla="*/ 2147483647 h 42"/>
              <a:gd name="T20" fmla="*/ 0 w 42"/>
              <a:gd name="T21" fmla="*/ 2147483647 h 42"/>
              <a:gd name="T22" fmla="*/ 2147483647 w 42"/>
              <a:gd name="T23" fmla="*/ 2147483647 h 42"/>
              <a:gd name="T24" fmla="*/ 2147483647 w 42"/>
              <a:gd name="T25" fmla="*/ 0 h 42"/>
              <a:gd name="T26" fmla="*/ 2147483647 w 42"/>
              <a:gd name="T27" fmla="*/ 2147483647 h 42"/>
              <a:gd name="T28" fmla="*/ 2147483647 w 42"/>
              <a:gd name="T29" fmla="*/ 2147483647 h 42"/>
              <a:gd name="T30" fmla="*/ 2147483647 w 42"/>
              <a:gd name="T31" fmla="*/ 2147483647 h 42"/>
              <a:gd name="T32" fmla="*/ 2147483647 w 42"/>
              <a:gd name="T33" fmla="*/ 2147483647 h 42"/>
              <a:gd name="T34" fmla="*/ 2147483647 w 42"/>
              <a:gd name="T35" fmla="*/ 2147483647 h 42"/>
              <a:gd name="T36" fmla="*/ 2147483647 w 42"/>
              <a:gd name="T37" fmla="*/ 2147483647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42"/>
              <a:gd name="T59" fmla="*/ 42 w 42"/>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42">
                <a:moveTo>
                  <a:pt x="42" y="29"/>
                </a:moveTo>
                <a:lnTo>
                  <a:pt x="42" y="29"/>
                </a:lnTo>
                <a:lnTo>
                  <a:pt x="42" y="42"/>
                </a:lnTo>
                <a:lnTo>
                  <a:pt x="38" y="42"/>
                </a:lnTo>
                <a:lnTo>
                  <a:pt x="34" y="42"/>
                </a:lnTo>
                <a:lnTo>
                  <a:pt x="12" y="34"/>
                </a:lnTo>
                <a:lnTo>
                  <a:pt x="4" y="25"/>
                </a:lnTo>
                <a:lnTo>
                  <a:pt x="0" y="12"/>
                </a:lnTo>
                <a:lnTo>
                  <a:pt x="4" y="4"/>
                </a:lnTo>
                <a:lnTo>
                  <a:pt x="8" y="0"/>
                </a:lnTo>
                <a:lnTo>
                  <a:pt x="12" y="4"/>
                </a:lnTo>
                <a:lnTo>
                  <a:pt x="34" y="8"/>
                </a:lnTo>
                <a:lnTo>
                  <a:pt x="42" y="17"/>
                </a:lnTo>
                <a:lnTo>
                  <a:pt x="42" y="29"/>
                </a:lnTo>
                <a:close/>
              </a:path>
            </a:pathLst>
          </a:custGeom>
          <a:solidFill>
            <a:srgbClr val="5A3D1B"/>
          </a:solidFill>
          <a:ln w="9525">
            <a:noFill/>
            <a:round/>
            <a:headEnd/>
            <a:tailEnd/>
          </a:ln>
        </p:spPr>
        <p:txBody>
          <a:bodyPr/>
          <a:lstStyle/>
          <a:p>
            <a:endParaRPr lang="en-US">
              <a:latin typeface="Calibri" pitchFamily="34" charset="0"/>
            </a:endParaRPr>
          </a:p>
        </p:txBody>
      </p:sp>
      <p:sp>
        <p:nvSpPr>
          <p:cNvPr id="42" name="Freeform 60"/>
          <p:cNvSpPr>
            <a:spLocks noChangeAspect="1"/>
          </p:cNvSpPr>
          <p:nvPr/>
        </p:nvSpPr>
        <p:spPr bwMode="auto">
          <a:xfrm>
            <a:off x="6951663" y="2328863"/>
            <a:ext cx="33337" cy="34925"/>
          </a:xfrm>
          <a:custGeom>
            <a:avLst/>
            <a:gdLst>
              <a:gd name="T0" fmla="*/ 2147483647 w 46"/>
              <a:gd name="T1" fmla="*/ 2147483647 h 42"/>
              <a:gd name="T2" fmla="*/ 2147483647 w 46"/>
              <a:gd name="T3" fmla="*/ 2147483647 h 42"/>
              <a:gd name="T4" fmla="*/ 2147483647 w 46"/>
              <a:gd name="T5" fmla="*/ 2147483647 h 42"/>
              <a:gd name="T6" fmla="*/ 2147483647 w 46"/>
              <a:gd name="T7" fmla="*/ 2147483647 h 42"/>
              <a:gd name="T8" fmla="*/ 2147483647 w 46"/>
              <a:gd name="T9" fmla="*/ 2147483647 h 42"/>
              <a:gd name="T10" fmla="*/ 2147483647 w 46"/>
              <a:gd name="T11" fmla="*/ 2147483647 h 42"/>
              <a:gd name="T12" fmla="*/ 2147483647 w 46"/>
              <a:gd name="T13" fmla="*/ 2147483647 h 42"/>
              <a:gd name="T14" fmla="*/ 2147483647 w 46"/>
              <a:gd name="T15" fmla="*/ 2147483647 h 42"/>
              <a:gd name="T16" fmla="*/ 0 w 46"/>
              <a:gd name="T17" fmla="*/ 2147483647 h 42"/>
              <a:gd name="T18" fmla="*/ 0 w 46"/>
              <a:gd name="T19" fmla="*/ 2147483647 h 42"/>
              <a:gd name="T20" fmla="*/ 0 w 46"/>
              <a:gd name="T21" fmla="*/ 2147483647 h 42"/>
              <a:gd name="T22" fmla="*/ 2147483647 w 46"/>
              <a:gd name="T23" fmla="*/ 2147483647 h 42"/>
              <a:gd name="T24" fmla="*/ 2147483647 w 46"/>
              <a:gd name="T25" fmla="*/ 0 h 42"/>
              <a:gd name="T26" fmla="*/ 2147483647 w 46"/>
              <a:gd name="T27" fmla="*/ 0 h 42"/>
              <a:gd name="T28" fmla="*/ 2147483647 w 46"/>
              <a:gd name="T29" fmla="*/ 2147483647 h 42"/>
              <a:gd name="T30" fmla="*/ 2147483647 w 46"/>
              <a:gd name="T31" fmla="*/ 2147483647 h 42"/>
              <a:gd name="T32" fmla="*/ 2147483647 w 46"/>
              <a:gd name="T33" fmla="*/ 2147483647 h 42"/>
              <a:gd name="T34" fmla="*/ 2147483647 w 46"/>
              <a:gd name="T35" fmla="*/ 2147483647 h 42"/>
              <a:gd name="T36" fmla="*/ 2147483647 w 46"/>
              <a:gd name="T37" fmla="*/ 2147483647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
              <a:gd name="T58" fmla="*/ 0 h 42"/>
              <a:gd name="T59" fmla="*/ 46 w 46"/>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 h="42">
                <a:moveTo>
                  <a:pt x="46" y="25"/>
                </a:moveTo>
                <a:lnTo>
                  <a:pt x="46" y="25"/>
                </a:lnTo>
                <a:lnTo>
                  <a:pt x="42" y="38"/>
                </a:lnTo>
                <a:lnTo>
                  <a:pt x="38" y="42"/>
                </a:lnTo>
                <a:lnTo>
                  <a:pt x="34" y="42"/>
                </a:lnTo>
                <a:lnTo>
                  <a:pt x="12" y="38"/>
                </a:lnTo>
                <a:lnTo>
                  <a:pt x="4" y="29"/>
                </a:lnTo>
                <a:lnTo>
                  <a:pt x="0" y="12"/>
                </a:lnTo>
                <a:lnTo>
                  <a:pt x="4" y="4"/>
                </a:lnTo>
                <a:lnTo>
                  <a:pt x="8" y="0"/>
                </a:lnTo>
                <a:lnTo>
                  <a:pt x="12" y="0"/>
                </a:lnTo>
                <a:lnTo>
                  <a:pt x="34" y="4"/>
                </a:lnTo>
                <a:lnTo>
                  <a:pt x="42" y="12"/>
                </a:lnTo>
                <a:lnTo>
                  <a:pt x="46" y="25"/>
                </a:lnTo>
                <a:close/>
              </a:path>
            </a:pathLst>
          </a:custGeom>
          <a:solidFill>
            <a:srgbClr val="5A3D1B"/>
          </a:solidFill>
          <a:ln w="9525">
            <a:noFill/>
            <a:round/>
            <a:headEnd/>
            <a:tailEnd/>
          </a:ln>
        </p:spPr>
        <p:txBody>
          <a:bodyPr/>
          <a:lstStyle/>
          <a:p>
            <a:endParaRPr lang="en-US">
              <a:latin typeface="Calibri" pitchFamily="34" charset="0"/>
            </a:endParaRPr>
          </a:p>
        </p:txBody>
      </p:sp>
      <p:sp>
        <p:nvSpPr>
          <p:cNvPr id="43" name="Freeform 41"/>
          <p:cNvSpPr>
            <a:spLocks noChangeAspect="1" noEditPoints="1"/>
          </p:cNvSpPr>
          <p:nvPr/>
        </p:nvSpPr>
        <p:spPr bwMode="auto">
          <a:xfrm>
            <a:off x="7080250" y="1841500"/>
            <a:ext cx="117475" cy="22225"/>
          </a:xfrm>
          <a:custGeom>
            <a:avLst/>
            <a:gdLst>
              <a:gd name="T0" fmla="*/ 2147483647 w 140"/>
              <a:gd name="T1" fmla="*/ 2147483647 h 25"/>
              <a:gd name="T2" fmla="*/ 2147483647 w 140"/>
              <a:gd name="T3" fmla="*/ 2147483647 h 25"/>
              <a:gd name="T4" fmla="*/ 2147483647 w 140"/>
              <a:gd name="T5" fmla="*/ 2147483647 h 25"/>
              <a:gd name="T6" fmla="*/ 2147483647 w 140"/>
              <a:gd name="T7" fmla="*/ 2147483647 h 25"/>
              <a:gd name="T8" fmla="*/ 2147483647 w 140"/>
              <a:gd name="T9" fmla="*/ 2147483647 h 25"/>
              <a:gd name="T10" fmla="*/ 2147483647 w 140"/>
              <a:gd name="T11" fmla="*/ 2147483647 h 25"/>
              <a:gd name="T12" fmla="*/ 2147483647 w 140"/>
              <a:gd name="T13" fmla="*/ 2147483647 h 25"/>
              <a:gd name="T14" fmla="*/ 2147483647 w 140"/>
              <a:gd name="T15" fmla="*/ 2147483647 h 25"/>
              <a:gd name="T16" fmla="*/ 2147483647 w 140"/>
              <a:gd name="T17" fmla="*/ 2147483647 h 25"/>
              <a:gd name="T18" fmla="*/ 2147483647 w 140"/>
              <a:gd name="T19" fmla="*/ 2147483647 h 25"/>
              <a:gd name="T20" fmla="*/ 2147483647 w 140"/>
              <a:gd name="T21" fmla="*/ 2147483647 h 25"/>
              <a:gd name="T22" fmla="*/ 2147483647 w 140"/>
              <a:gd name="T23" fmla="*/ 2147483647 h 25"/>
              <a:gd name="T24" fmla="*/ 2147483647 w 140"/>
              <a:gd name="T25" fmla="*/ 2147483647 h 25"/>
              <a:gd name="T26" fmla="*/ 2147483647 w 140"/>
              <a:gd name="T27" fmla="*/ 2147483647 h 25"/>
              <a:gd name="T28" fmla="*/ 2147483647 w 140"/>
              <a:gd name="T29" fmla="*/ 2147483647 h 25"/>
              <a:gd name="T30" fmla="*/ 2147483647 w 140"/>
              <a:gd name="T31" fmla="*/ 2147483647 h 25"/>
              <a:gd name="T32" fmla="*/ 2147483647 w 140"/>
              <a:gd name="T33" fmla="*/ 2147483647 h 25"/>
              <a:gd name="T34" fmla="*/ 2147483647 w 140"/>
              <a:gd name="T35" fmla="*/ 2147483647 h 25"/>
              <a:gd name="T36" fmla="*/ 2147483647 w 140"/>
              <a:gd name="T37" fmla="*/ 2147483647 h 25"/>
              <a:gd name="T38" fmla="*/ 2147483647 w 140"/>
              <a:gd name="T39" fmla="*/ 2147483647 h 25"/>
              <a:gd name="T40" fmla="*/ 2147483647 w 140"/>
              <a:gd name="T41" fmla="*/ 2147483647 h 25"/>
              <a:gd name="T42" fmla="*/ 2147483647 w 140"/>
              <a:gd name="T43" fmla="*/ 2147483647 h 25"/>
              <a:gd name="T44" fmla="*/ 2147483647 w 140"/>
              <a:gd name="T45" fmla="*/ 2147483647 h 25"/>
              <a:gd name="T46" fmla="*/ 2147483647 w 140"/>
              <a:gd name="T47" fmla="*/ 2147483647 h 25"/>
              <a:gd name="T48" fmla="*/ 2147483647 w 140"/>
              <a:gd name="T49" fmla="*/ 2147483647 h 25"/>
              <a:gd name="T50" fmla="*/ 2147483647 w 140"/>
              <a:gd name="T51" fmla="*/ 2147483647 h 25"/>
              <a:gd name="T52" fmla="*/ 2147483647 w 140"/>
              <a:gd name="T53" fmla="*/ 2147483647 h 25"/>
              <a:gd name="T54" fmla="*/ 2147483647 w 140"/>
              <a:gd name="T55" fmla="*/ 2147483647 h 25"/>
              <a:gd name="T56" fmla="*/ 2147483647 w 140"/>
              <a:gd name="T57" fmla="*/ 2147483647 h 25"/>
              <a:gd name="T58" fmla="*/ 2147483647 w 140"/>
              <a:gd name="T59" fmla="*/ 2147483647 h 25"/>
              <a:gd name="T60" fmla="*/ 2147483647 w 140"/>
              <a:gd name="T61" fmla="*/ 2147483647 h 25"/>
              <a:gd name="T62" fmla="*/ 2147483647 w 140"/>
              <a:gd name="T63" fmla="*/ 2147483647 h 25"/>
              <a:gd name="T64" fmla="*/ 2147483647 w 140"/>
              <a:gd name="T65" fmla="*/ 2147483647 h 25"/>
              <a:gd name="T66" fmla="*/ 2147483647 w 140"/>
              <a:gd name="T67" fmla="*/ 2147483647 h 25"/>
              <a:gd name="T68" fmla="*/ 2147483647 w 140"/>
              <a:gd name="T69" fmla="*/ 2147483647 h 25"/>
              <a:gd name="T70" fmla="*/ 2147483647 w 140"/>
              <a:gd name="T71" fmla="*/ 2147483647 h 25"/>
              <a:gd name="T72" fmla="*/ 2147483647 w 140"/>
              <a:gd name="T73" fmla="*/ 2147483647 h 25"/>
              <a:gd name="T74" fmla="*/ 2147483647 w 140"/>
              <a:gd name="T75" fmla="*/ 2147483647 h 25"/>
              <a:gd name="T76" fmla="*/ 2147483647 w 140"/>
              <a:gd name="T77" fmla="*/ 2147483647 h 25"/>
              <a:gd name="T78" fmla="*/ 2147483647 w 140"/>
              <a:gd name="T79" fmla="*/ 2147483647 h 25"/>
              <a:gd name="T80" fmla="*/ 2147483647 w 140"/>
              <a:gd name="T81" fmla="*/ 2147483647 h 25"/>
              <a:gd name="T82" fmla="*/ 2147483647 w 140"/>
              <a:gd name="T83" fmla="*/ 2147483647 h 25"/>
              <a:gd name="T84" fmla="*/ 2147483647 w 140"/>
              <a:gd name="T85" fmla="*/ 2147483647 h 25"/>
              <a:gd name="T86" fmla="*/ 2147483647 w 140"/>
              <a:gd name="T87" fmla="*/ 2147483647 h 25"/>
              <a:gd name="T88" fmla="*/ 2147483647 w 140"/>
              <a:gd name="T89" fmla="*/ 2147483647 h 25"/>
              <a:gd name="T90" fmla="*/ 2147483647 w 140"/>
              <a:gd name="T91" fmla="*/ 2147483647 h 25"/>
              <a:gd name="T92" fmla="*/ 2147483647 w 140"/>
              <a:gd name="T93" fmla="*/ 2147483647 h 25"/>
              <a:gd name="T94" fmla="*/ 2147483647 w 140"/>
              <a:gd name="T95" fmla="*/ 2147483647 h 25"/>
              <a:gd name="T96" fmla="*/ 0 w 140"/>
              <a:gd name="T97" fmla="*/ 2147483647 h 25"/>
              <a:gd name="T98" fmla="*/ 2147483647 w 140"/>
              <a:gd name="T99" fmla="*/ 2147483647 h 25"/>
              <a:gd name="T100" fmla="*/ 0 w 140"/>
              <a:gd name="T101" fmla="*/ 2147483647 h 25"/>
              <a:gd name="T102" fmla="*/ 2147483647 w 140"/>
              <a:gd name="T103" fmla="*/ 2147483647 h 25"/>
              <a:gd name="T104" fmla="*/ 2147483647 w 140"/>
              <a:gd name="T105" fmla="*/ 2147483647 h 25"/>
              <a:gd name="T106" fmla="*/ 2147483647 w 140"/>
              <a:gd name="T107" fmla="*/ 2147483647 h 25"/>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40"/>
              <a:gd name="T163" fmla="*/ 0 h 25"/>
              <a:gd name="T164" fmla="*/ 140 w 140"/>
              <a:gd name="T165" fmla="*/ 25 h 25"/>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40" h="25">
                <a:moveTo>
                  <a:pt x="140" y="25"/>
                </a:moveTo>
                <a:lnTo>
                  <a:pt x="136" y="25"/>
                </a:lnTo>
                <a:lnTo>
                  <a:pt x="136" y="13"/>
                </a:lnTo>
                <a:lnTo>
                  <a:pt x="132" y="17"/>
                </a:lnTo>
                <a:lnTo>
                  <a:pt x="132" y="25"/>
                </a:lnTo>
                <a:lnTo>
                  <a:pt x="127" y="25"/>
                </a:lnTo>
                <a:lnTo>
                  <a:pt x="123" y="21"/>
                </a:lnTo>
                <a:lnTo>
                  <a:pt x="123" y="17"/>
                </a:lnTo>
                <a:lnTo>
                  <a:pt x="119" y="13"/>
                </a:lnTo>
                <a:lnTo>
                  <a:pt x="119" y="25"/>
                </a:lnTo>
                <a:lnTo>
                  <a:pt x="119" y="13"/>
                </a:lnTo>
                <a:lnTo>
                  <a:pt x="119" y="8"/>
                </a:lnTo>
                <a:lnTo>
                  <a:pt x="123" y="8"/>
                </a:lnTo>
                <a:lnTo>
                  <a:pt x="127" y="17"/>
                </a:lnTo>
                <a:lnTo>
                  <a:pt x="127" y="21"/>
                </a:lnTo>
                <a:lnTo>
                  <a:pt x="132" y="17"/>
                </a:lnTo>
                <a:lnTo>
                  <a:pt x="132" y="13"/>
                </a:lnTo>
                <a:lnTo>
                  <a:pt x="136" y="8"/>
                </a:lnTo>
                <a:lnTo>
                  <a:pt x="140" y="8"/>
                </a:lnTo>
                <a:lnTo>
                  <a:pt x="140" y="13"/>
                </a:lnTo>
                <a:lnTo>
                  <a:pt x="140" y="25"/>
                </a:lnTo>
                <a:close/>
                <a:moveTo>
                  <a:pt x="106" y="21"/>
                </a:moveTo>
                <a:lnTo>
                  <a:pt x="106" y="17"/>
                </a:lnTo>
                <a:lnTo>
                  <a:pt x="106" y="13"/>
                </a:lnTo>
                <a:lnTo>
                  <a:pt x="106" y="8"/>
                </a:lnTo>
                <a:lnTo>
                  <a:pt x="111" y="13"/>
                </a:lnTo>
                <a:lnTo>
                  <a:pt x="111" y="17"/>
                </a:lnTo>
                <a:lnTo>
                  <a:pt x="115" y="25"/>
                </a:lnTo>
                <a:lnTo>
                  <a:pt x="111" y="25"/>
                </a:lnTo>
                <a:lnTo>
                  <a:pt x="111" y="21"/>
                </a:lnTo>
                <a:lnTo>
                  <a:pt x="106" y="21"/>
                </a:lnTo>
                <a:close/>
                <a:moveTo>
                  <a:pt x="106" y="8"/>
                </a:moveTo>
                <a:lnTo>
                  <a:pt x="106" y="13"/>
                </a:lnTo>
                <a:lnTo>
                  <a:pt x="102" y="17"/>
                </a:lnTo>
                <a:lnTo>
                  <a:pt x="106" y="17"/>
                </a:lnTo>
                <a:lnTo>
                  <a:pt x="106" y="21"/>
                </a:lnTo>
                <a:lnTo>
                  <a:pt x="102" y="21"/>
                </a:lnTo>
                <a:lnTo>
                  <a:pt x="98" y="21"/>
                </a:lnTo>
                <a:lnTo>
                  <a:pt x="98" y="25"/>
                </a:lnTo>
                <a:lnTo>
                  <a:pt x="94" y="25"/>
                </a:lnTo>
                <a:lnTo>
                  <a:pt x="98" y="21"/>
                </a:lnTo>
                <a:lnTo>
                  <a:pt x="98" y="17"/>
                </a:lnTo>
                <a:lnTo>
                  <a:pt x="102" y="8"/>
                </a:lnTo>
                <a:lnTo>
                  <a:pt x="106" y="8"/>
                </a:lnTo>
                <a:close/>
                <a:moveTo>
                  <a:pt x="60" y="21"/>
                </a:moveTo>
                <a:lnTo>
                  <a:pt x="60" y="17"/>
                </a:lnTo>
                <a:lnTo>
                  <a:pt x="68" y="17"/>
                </a:lnTo>
                <a:lnTo>
                  <a:pt x="60" y="17"/>
                </a:lnTo>
                <a:lnTo>
                  <a:pt x="60" y="13"/>
                </a:lnTo>
                <a:lnTo>
                  <a:pt x="68" y="13"/>
                </a:lnTo>
                <a:lnTo>
                  <a:pt x="68" y="8"/>
                </a:lnTo>
                <a:lnTo>
                  <a:pt x="60" y="8"/>
                </a:lnTo>
                <a:lnTo>
                  <a:pt x="60" y="4"/>
                </a:lnTo>
                <a:lnTo>
                  <a:pt x="64" y="4"/>
                </a:lnTo>
                <a:lnTo>
                  <a:pt x="68" y="8"/>
                </a:lnTo>
                <a:lnTo>
                  <a:pt x="68" y="13"/>
                </a:lnTo>
                <a:lnTo>
                  <a:pt x="68" y="17"/>
                </a:lnTo>
                <a:lnTo>
                  <a:pt x="72" y="17"/>
                </a:lnTo>
                <a:lnTo>
                  <a:pt x="68" y="21"/>
                </a:lnTo>
                <a:lnTo>
                  <a:pt x="64" y="21"/>
                </a:lnTo>
                <a:lnTo>
                  <a:pt x="60" y="21"/>
                </a:lnTo>
                <a:close/>
                <a:moveTo>
                  <a:pt x="94" y="13"/>
                </a:moveTo>
                <a:lnTo>
                  <a:pt x="77" y="8"/>
                </a:lnTo>
                <a:lnTo>
                  <a:pt x="77" y="13"/>
                </a:lnTo>
                <a:lnTo>
                  <a:pt x="94" y="13"/>
                </a:lnTo>
                <a:lnTo>
                  <a:pt x="94" y="17"/>
                </a:lnTo>
                <a:lnTo>
                  <a:pt x="77" y="17"/>
                </a:lnTo>
                <a:lnTo>
                  <a:pt x="94" y="21"/>
                </a:lnTo>
                <a:lnTo>
                  <a:pt x="94" y="25"/>
                </a:lnTo>
                <a:lnTo>
                  <a:pt x="77" y="21"/>
                </a:lnTo>
                <a:lnTo>
                  <a:pt x="72" y="21"/>
                </a:lnTo>
                <a:lnTo>
                  <a:pt x="72" y="17"/>
                </a:lnTo>
                <a:lnTo>
                  <a:pt x="72" y="8"/>
                </a:lnTo>
                <a:lnTo>
                  <a:pt x="77" y="4"/>
                </a:lnTo>
                <a:lnTo>
                  <a:pt x="94" y="4"/>
                </a:lnTo>
                <a:lnTo>
                  <a:pt x="94" y="13"/>
                </a:lnTo>
                <a:close/>
                <a:moveTo>
                  <a:pt x="60" y="4"/>
                </a:moveTo>
                <a:lnTo>
                  <a:pt x="60" y="8"/>
                </a:lnTo>
                <a:lnTo>
                  <a:pt x="51" y="8"/>
                </a:lnTo>
                <a:lnTo>
                  <a:pt x="60" y="13"/>
                </a:lnTo>
                <a:lnTo>
                  <a:pt x="60" y="17"/>
                </a:lnTo>
                <a:lnTo>
                  <a:pt x="51" y="13"/>
                </a:lnTo>
                <a:lnTo>
                  <a:pt x="51" y="17"/>
                </a:lnTo>
                <a:lnTo>
                  <a:pt x="60" y="17"/>
                </a:lnTo>
                <a:lnTo>
                  <a:pt x="60" y="21"/>
                </a:lnTo>
                <a:lnTo>
                  <a:pt x="47" y="21"/>
                </a:lnTo>
                <a:lnTo>
                  <a:pt x="47" y="4"/>
                </a:lnTo>
                <a:lnTo>
                  <a:pt x="60" y="4"/>
                </a:lnTo>
                <a:close/>
                <a:moveTo>
                  <a:pt x="47" y="17"/>
                </a:moveTo>
                <a:lnTo>
                  <a:pt x="47" y="17"/>
                </a:lnTo>
                <a:lnTo>
                  <a:pt x="47" y="21"/>
                </a:lnTo>
                <a:lnTo>
                  <a:pt x="43" y="21"/>
                </a:lnTo>
                <a:lnTo>
                  <a:pt x="26" y="21"/>
                </a:lnTo>
                <a:lnTo>
                  <a:pt x="26" y="17"/>
                </a:lnTo>
                <a:lnTo>
                  <a:pt x="43" y="17"/>
                </a:lnTo>
                <a:lnTo>
                  <a:pt x="43" y="13"/>
                </a:lnTo>
                <a:lnTo>
                  <a:pt x="30" y="13"/>
                </a:lnTo>
                <a:lnTo>
                  <a:pt x="26" y="13"/>
                </a:lnTo>
                <a:lnTo>
                  <a:pt x="26" y="8"/>
                </a:lnTo>
                <a:lnTo>
                  <a:pt x="26" y="4"/>
                </a:lnTo>
                <a:lnTo>
                  <a:pt x="30" y="4"/>
                </a:lnTo>
                <a:lnTo>
                  <a:pt x="47" y="4"/>
                </a:lnTo>
                <a:lnTo>
                  <a:pt x="47" y="8"/>
                </a:lnTo>
                <a:lnTo>
                  <a:pt x="30" y="8"/>
                </a:lnTo>
                <a:lnTo>
                  <a:pt x="43" y="8"/>
                </a:lnTo>
                <a:lnTo>
                  <a:pt x="47" y="13"/>
                </a:lnTo>
                <a:lnTo>
                  <a:pt x="47" y="17"/>
                </a:lnTo>
                <a:close/>
                <a:moveTo>
                  <a:pt x="22" y="13"/>
                </a:moveTo>
                <a:lnTo>
                  <a:pt x="22" y="13"/>
                </a:lnTo>
                <a:lnTo>
                  <a:pt x="22" y="17"/>
                </a:lnTo>
                <a:lnTo>
                  <a:pt x="17" y="21"/>
                </a:lnTo>
                <a:lnTo>
                  <a:pt x="0" y="17"/>
                </a:lnTo>
                <a:lnTo>
                  <a:pt x="0" y="13"/>
                </a:lnTo>
                <a:lnTo>
                  <a:pt x="17" y="17"/>
                </a:lnTo>
                <a:lnTo>
                  <a:pt x="17" y="13"/>
                </a:lnTo>
                <a:lnTo>
                  <a:pt x="5" y="13"/>
                </a:lnTo>
                <a:lnTo>
                  <a:pt x="0" y="8"/>
                </a:lnTo>
                <a:lnTo>
                  <a:pt x="0" y="4"/>
                </a:lnTo>
                <a:lnTo>
                  <a:pt x="5" y="0"/>
                </a:lnTo>
                <a:lnTo>
                  <a:pt x="22" y="4"/>
                </a:lnTo>
                <a:lnTo>
                  <a:pt x="22" y="8"/>
                </a:lnTo>
                <a:lnTo>
                  <a:pt x="5" y="4"/>
                </a:lnTo>
                <a:lnTo>
                  <a:pt x="5" y="8"/>
                </a:lnTo>
                <a:lnTo>
                  <a:pt x="17" y="8"/>
                </a:lnTo>
                <a:lnTo>
                  <a:pt x="22" y="8"/>
                </a:lnTo>
                <a:lnTo>
                  <a:pt x="22" y="13"/>
                </a:lnTo>
                <a:close/>
              </a:path>
            </a:pathLst>
          </a:custGeom>
          <a:solidFill>
            <a:srgbClr val="000000"/>
          </a:solidFill>
          <a:ln w="9525">
            <a:noFill/>
            <a:round/>
            <a:headEnd/>
            <a:tailEnd/>
          </a:ln>
        </p:spPr>
        <p:txBody>
          <a:bodyPr/>
          <a:lstStyle/>
          <a:p>
            <a:endParaRPr lang="en-US">
              <a:latin typeface="Calibri" pitchFamily="34" charset="0"/>
            </a:endParaRPr>
          </a:p>
        </p:txBody>
      </p:sp>
      <p:sp>
        <p:nvSpPr>
          <p:cNvPr id="44" name="Freeform 42"/>
          <p:cNvSpPr>
            <a:spLocks noChangeAspect="1" noEditPoints="1"/>
          </p:cNvSpPr>
          <p:nvPr/>
        </p:nvSpPr>
        <p:spPr bwMode="auto">
          <a:xfrm>
            <a:off x="7035800" y="1841500"/>
            <a:ext cx="19050" cy="14288"/>
          </a:xfrm>
          <a:custGeom>
            <a:avLst/>
            <a:gdLst>
              <a:gd name="T0" fmla="*/ 2147483647 w 21"/>
              <a:gd name="T1" fmla="*/ 2147483647 h 17"/>
              <a:gd name="T2" fmla="*/ 2147483647 w 21"/>
              <a:gd name="T3" fmla="*/ 2147483647 h 17"/>
              <a:gd name="T4" fmla="*/ 2147483647 w 21"/>
              <a:gd name="T5" fmla="*/ 2147483647 h 17"/>
              <a:gd name="T6" fmla="*/ 2147483647 w 21"/>
              <a:gd name="T7" fmla="*/ 0 h 17"/>
              <a:gd name="T8" fmla="*/ 2147483647 w 21"/>
              <a:gd name="T9" fmla="*/ 0 h 17"/>
              <a:gd name="T10" fmla="*/ 2147483647 w 21"/>
              <a:gd name="T11" fmla="*/ 0 h 17"/>
              <a:gd name="T12" fmla="*/ 2147483647 w 21"/>
              <a:gd name="T13" fmla="*/ 0 h 17"/>
              <a:gd name="T14" fmla="*/ 2147483647 w 21"/>
              <a:gd name="T15" fmla="*/ 0 h 17"/>
              <a:gd name="T16" fmla="*/ 2147483647 w 21"/>
              <a:gd name="T17" fmla="*/ 2147483647 h 17"/>
              <a:gd name="T18" fmla="*/ 2147483647 w 21"/>
              <a:gd name="T19" fmla="*/ 2147483647 h 17"/>
              <a:gd name="T20" fmla="*/ 2147483647 w 21"/>
              <a:gd name="T21" fmla="*/ 2147483647 h 17"/>
              <a:gd name="T22" fmla="*/ 2147483647 w 21"/>
              <a:gd name="T23" fmla="*/ 2147483647 h 17"/>
              <a:gd name="T24" fmla="*/ 2147483647 w 21"/>
              <a:gd name="T25" fmla="*/ 2147483647 h 17"/>
              <a:gd name="T26" fmla="*/ 2147483647 w 21"/>
              <a:gd name="T27" fmla="*/ 2147483647 h 17"/>
              <a:gd name="T28" fmla="*/ 2147483647 w 21"/>
              <a:gd name="T29" fmla="*/ 2147483647 h 17"/>
              <a:gd name="T30" fmla="*/ 2147483647 w 21"/>
              <a:gd name="T31" fmla="*/ 2147483647 h 17"/>
              <a:gd name="T32" fmla="*/ 2147483647 w 21"/>
              <a:gd name="T33" fmla="*/ 2147483647 h 17"/>
              <a:gd name="T34" fmla="*/ 2147483647 w 21"/>
              <a:gd name="T35" fmla="*/ 2147483647 h 17"/>
              <a:gd name="T36" fmla="*/ 2147483647 w 21"/>
              <a:gd name="T37" fmla="*/ 2147483647 h 17"/>
              <a:gd name="T38" fmla="*/ 2147483647 w 21"/>
              <a:gd name="T39" fmla="*/ 2147483647 h 17"/>
              <a:gd name="T40" fmla="*/ 2147483647 w 21"/>
              <a:gd name="T41" fmla="*/ 2147483647 h 17"/>
              <a:gd name="T42" fmla="*/ 2147483647 w 21"/>
              <a:gd name="T43" fmla="*/ 2147483647 h 17"/>
              <a:gd name="T44" fmla="*/ 2147483647 w 21"/>
              <a:gd name="T45" fmla="*/ 2147483647 h 17"/>
              <a:gd name="T46" fmla="*/ 2147483647 w 21"/>
              <a:gd name="T47" fmla="*/ 2147483647 h 17"/>
              <a:gd name="T48" fmla="*/ 2147483647 w 21"/>
              <a:gd name="T49" fmla="*/ 2147483647 h 17"/>
              <a:gd name="T50" fmla="*/ 2147483647 w 21"/>
              <a:gd name="T51" fmla="*/ 2147483647 h 17"/>
              <a:gd name="T52" fmla="*/ 0 w 21"/>
              <a:gd name="T53" fmla="*/ 2147483647 h 17"/>
              <a:gd name="T54" fmla="*/ 0 w 21"/>
              <a:gd name="T55" fmla="*/ 0 h 17"/>
              <a:gd name="T56" fmla="*/ 2147483647 w 21"/>
              <a:gd name="T57" fmla="*/ 0 h 17"/>
              <a:gd name="T58" fmla="*/ 2147483647 w 21"/>
              <a:gd name="T59" fmla="*/ 2147483647 h 1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
              <a:gd name="T91" fmla="*/ 0 h 17"/>
              <a:gd name="T92" fmla="*/ 21 w 21"/>
              <a:gd name="T93" fmla="*/ 17 h 1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 h="17">
                <a:moveTo>
                  <a:pt x="17" y="4"/>
                </a:moveTo>
                <a:lnTo>
                  <a:pt x="17" y="4"/>
                </a:lnTo>
                <a:lnTo>
                  <a:pt x="8" y="4"/>
                </a:lnTo>
                <a:lnTo>
                  <a:pt x="8" y="0"/>
                </a:lnTo>
                <a:lnTo>
                  <a:pt x="17" y="0"/>
                </a:lnTo>
                <a:lnTo>
                  <a:pt x="21" y="4"/>
                </a:lnTo>
                <a:lnTo>
                  <a:pt x="17" y="8"/>
                </a:lnTo>
                <a:lnTo>
                  <a:pt x="21" y="8"/>
                </a:lnTo>
                <a:lnTo>
                  <a:pt x="21" y="17"/>
                </a:lnTo>
                <a:lnTo>
                  <a:pt x="17" y="17"/>
                </a:lnTo>
                <a:lnTo>
                  <a:pt x="17" y="8"/>
                </a:lnTo>
                <a:lnTo>
                  <a:pt x="8" y="8"/>
                </a:lnTo>
                <a:lnTo>
                  <a:pt x="8" y="4"/>
                </a:lnTo>
                <a:lnTo>
                  <a:pt x="17" y="4"/>
                </a:lnTo>
                <a:close/>
                <a:moveTo>
                  <a:pt x="8" y="4"/>
                </a:moveTo>
                <a:lnTo>
                  <a:pt x="4" y="4"/>
                </a:lnTo>
                <a:lnTo>
                  <a:pt x="8" y="4"/>
                </a:lnTo>
                <a:lnTo>
                  <a:pt x="8" y="8"/>
                </a:lnTo>
                <a:lnTo>
                  <a:pt x="4" y="8"/>
                </a:lnTo>
                <a:lnTo>
                  <a:pt x="4" y="17"/>
                </a:lnTo>
                <a:lnTo>
                  <a:pt x="0" y="17"/>
                </a:lnTo>
                <a:lnTo>
                  <a:pt x="0" y="0"/>
                </a:lnTo>
                <a:lnTo>
                  <a:pt x="8" y="0"/>
                </a:lnTo>
                <a:lnTo>
                  <a:pt x="8" y="4"/>
                </a:lnTo>
                <a:close/>
              </a:path>
            </a:pathLst>
          </a:custGeom>
          <a:solidFill>
            <a:srgbClr val="000000"/>
          </a:solidFill>
          <a:ln w="9525">
            <a:noFill/>
            <a:round/>
            <a:headEnd/>
            <a:tailEnd/>
          </a:ln>
        </p:spPr>
        <p:txBody>
          <a:bodyPr/>
          <a:lstStyle/>
          <a:p>
            <a:endParaRPr lang="en-US">
              <a:latin typeface="Calibri" pitchFamily="34" charset="0"/>
            </a:endParaRPr>
          </a:p>
        </p:txBody>
      </p:sp>
      <p:sp>
        <p:nvSpPr>
          <p:cNvPr id="45" name="Freeform 43"/>
          <p:cNvSpPr>
            <a:spLocks noChangeAspect="1"/>
          </p:cNvSpPr>
          <p:nvPr/>
        </p:nvSpPr>
        <p:spPr bwMode="auto">
          <a:xfrm>
            <a:off x="7019925" y="1839913"/>
            <a:ext cx="12700" cy="15875"/>
          </a:xfrm>
          <a:custGeom>
            <a:avLst/>
            <a:gdLst>
              <a:gd name="T0" fmla="*/ 2147483647 w 16"/>
              <a:gd name="T1" fmla="*/ 2147483647 h 21"/>
              <a:gd name="T2" fmla="*/ 0 w 16"/>
              <a:gd name="T3" fmla="*/ 2147483647 h 21"/>
              <a:gd name="T4" fmla="*/ 0 w 16"/>
              <a:gd name="T5" fmla="*/ 2147483647 h 21"/>
              <a:gd name="T6" fmla="*/ 2147483647 w 16"/>
              <a:gd name="T7" fmla="*/ 2147483647 h 21"/>
              <a:gd name="T8" fmla="*/ 2147483647 w 16"/>
              <a:gd name="T9" fmla="*/ 2147483647 h 21"/>
              <a:gd name="T10" fmla="*/ 2147483647 w 16"/>
              <a:gd name="T11" fmla="*/ 2147483647 h 21"/>
              <a:gd name="T12" fmla="*/ 2147483647 w 16"/>
              <a:gd name="T13" fmla="*/ 2147483647 h 21"/>
              <a:gd name="T14" fmla="*/ 0 w 16"/>
              <a:gd name="T15" fmla="*/ 2147483647 h 21"/>
              <a:gd name="T16" fmla="*/ 0 w 16"/>
              <a:gd name="T17" fmla="*/ 2147483647 h 21"/>
              <a:gd name="T18" fmla="*/ 0 w 16"/>
              <a:gd name="T19" fmla="*/ 2147483647 h 21"/>
              <a:gd name="T20" fmla="*/ 0 w 16"/>
              <a:gd name="T21" fmla="*/ 2147483647 h 21"/>
              <a:gd name="T22" fmla="*/ 0 w 16"/>
              <a:gd name="T23" fmla="*/ 2147483647 h 21"/>
              <a:gd name="T24" fmla="*/ 0 w 16"/>
              <a:gd name="T25" fmla="*/ 2147483647 h 21"/>
              <a:gd name="T26" fmla="*/ 0 w 16"/>
              <a:gd name="T27" fmla="*/ 2147483647 h 21"/>
              <a:gd name="T28" fmla="*/ 2147483647 w 16"/>
              <a:gd name="T29" fmla="*/ 0 h 21"/>
              <a:gd name="T30" fmla="*/ 2147483647 w 16"/>
              <a:gd name="T31" fmla="*/ 2147483647 h 21"/>
              <a:gd name="T32" fmla="*/ 2147483647 w 16"/>
              <a:gd name="T33" fmla="*/ 2147483647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1"/>
              <a:gd name="T53" fmla="*/ 16 w 16"/>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1">
                <a:moveTo>
                  <a:pt x="16" y="8"/>
                </a:moveTo>
                <a:lnTo>
                  <a:pt x="0" y="4"/>
                </a:lnTo>
                <a:lnTo>
                  <a:pt x="0" y="12"/>
                </a:lnTo>
                <a:lnTo>
                  <a:pt x="16" y="17"/>
                </a:lnTo>
                <a:lnTo>
                  <a:pt x="16" y="21"/>
                </a:lnTo>
                <a:lnTo>
                  <a:pt x="4" y="17"/>
                </a:lnTo>
                <a:lnTo>
                  <a:pt x="0" y="17"/>
                </a:lnTo>
                <a:lnTo>
                  <a:pt x="0" y="12"/>
                </a:lnTo>
                <a:lnTo>
                  <a:pt x="0" y="4"/>
                </a:lnTo>
                <a:lnTo>
                  <a:pt x="4" y="0"/>
                </a:lnTo>
                <a:lnTo>
                  <a:pt x="16" y="4"/>
                </a:lnTo>
                <a:lnTo>
                  <a:pt x="16" y="8"/>
                </a:lnTo>
                <a:close/>
              </a:path>
            </a:pathLst>
          </a:custGeom>
          <a:solidFill>
            <a:srgbClr val="000000"/>
          </a:solidFill>
          <a:ln w="9525">
            <a:noFill/>
            <a:round/>
            <a:headEnd/>
            <a:tailEnd/>
          </a:ln>
        </p:spPr>
        <p:txBody>
          <a:bodyPr/>
          <a:lstStyle/>
          <a:p>
            <a:endParaRPr lang="en-US">
              <a:latin typeface="Calibri" pitchFamily="34" charset="0"/>
            </a:endParaRPr>
          </a:p>
        </p:txBody>
      </p:sp>
      <p:sp>
        <p:nvSpPr>
          <p:cNvPr id="46" name="Freeform 44"/>
          <p:cNvSpPr>
            <a:spLocks noChangeAspect="1" noEditPoints="1"/>
          </p:cNvSpPr>
          <p:nvPr/>
        </p:nvSpPr>
        <p:spPr bwMode="auto">
          <a:xfrm>
            <a:off x="7054850" y="1835150"/>
            <a:ext cx="25400" cy="28575"/>
          </a:xfrm>
          <a:custGeom>
            <a:avLst/>
            <a:gdLst>
              <a:gd name="T0" fmla="*/ 2147483647 w 29"/>
              <a:gd name="T1" fmla="*/ 0 h 34"/>
              <a:gd name="T2" fmla="*/ 2147483647 w 29"/>
              <a:gd name="T3" fmla="*/ 0 h 34"/>
              <a:gd name="T4" fmla="*/ 2147483647 w 29"/>
              <a:gd name="T5" fmla="*/ 2147483647 h 34"/>
              <a:gd name="T6" fmla="*/ 2147483647 w 29"/>
              <a:gd name="T7" fmla="*/ 2147483647 h 34"/>
              <a:gd name="T8" fmla="*/ 2147483647 w 29"/>
              <a:gd name="T9" fmla="*/ 2147483647 h 34"/>
              <a:gd name="T10" fmla="*/ 2147483647 w 29"/>
              <a:gd name="T11" fmla="*/ 2147483647 h 34"/>
              <a:gd name="T12" fmla="*/ 2147483647 w 29"/>
              <a:gd name="T13" fmla="*/ 2147483647 h 34"/>
              <a:gd name="T14" fmla="*/ 2147483647 w 29"/>
              <a:gd name="T15" fmla="*/ 2147483647 h 34"/>
              <a:gd name="T16" fmla="*/ 2147483647 w 29"/>
              <a:gd name="T17" fmla="*/ 2147483647 h 34"/>
              <a:gd name="T18" fmla="*/ 2147483647 w 29"/>
              <a:gd name="T19" fmla="*/ 2147483647 h 34"/>
              <a:gd name="T20" fmla="*/ 2147483647 w 29"/>
              <a:gd name="T21" fmla="*/ 2147483647 h 34"/>
              <a:gd name="T22" fmla="*/ 2147483647 w 29"/>
              <a:gd name="T23" fmla="*/ 2147483647 h 34"/>
              <a:gd name="T24" fmla="*/ 2147483647 w 29"/>
              <a:gd name="T25" fmla="*/ 2147483647 h 34"/>
              <a:gd name="T26" fmla="*/ 2147483647 w 29"/>
              <a:gd name="T27" fmla="*/ 2147483647 h 34"/>
              <a:gd name="T28" fmla="*/ 2147483647 w 29"/>
              <a:gd name="T29" fmla="*/ 2147483647 h 34"/>
              <a:gd name="T30" fmla="*/ 2147483647 w 29"/>
              <a:gd name="T31" fmla="*/ 0 h 34"/>
              <a:gd name="T32" fmla="*/ 2147483647 w 29"/>
              <a:gd name="T33" fmla="*/ 2147483647 h 34"/>
              <a:gd name="T34" fmla="*/ 2147483647 w 29"/>
              <a:gd name="T35" fmla="*/ 2147483647 h 34"/>
              <a:gd name="T36" fmla="*/ 2147483647 w 29"/>
              <a:gd name="T37" fmla="*/ 2147483647 h 34"/>
              <a:gd name="T38" fmla="*/ 0 w 29"/>
              <a:gd name="T39" fmla="*/ 2147483647 h 34"/>
              <a:gd name="T40" fmla="*/ 0 w 29"/>
              <a:gd name="T41" fmla="*/ 2147483647 h 34"/>
              <a:gd name="T42" fmla="*/ 2147483647 w 29"/>
              <a:gd name="T43" fmla="*/ 2147483647 h 34"/>
              <a:gd name="T44" fmla="*/ 2147483647 w 29"/>
              <a:gd name="T45" fmla="*/ 2147483647 h 34"/>
              <a:gd name="T46" fmla="*/ 2147483647 w 29"/>
              <a:gd name="T47" fmla="*/ 0 h 34"/>
              <a:gd name="T48" fmla="*/ 2147483647 w 29"/>
              <a:gd name="T49" fmla="*/ 2147483647 h 34"/>
              <a:gd name="T50" fmla="*/ 2147483647 w 29"/>
              <a:gd name="T51" fmla="*/ 2147483647 h 34"/>
              <a:gd name="T52" fmla="*/ 2147483647 w 29"/>
              <a:gd name="T53" fmla="*/ 2147483647 h 34"/>
              <a:gd name="T54" fmla="*/ 2147483647 w 29"/>
              <a:gd name="T55" fmla="*/ 2147483647 h 34"/>
              <a:gd name="T56" fmla="*/ 2147483647 w 29"/>
              <a:gd name="T57" fmla="*/ 2147483647 h 34"/>
              <a:gd name="T58" fmla="*/ 2147483647 w 29"/>
              <a:gd name="T59" fmla="*/ 2147483647 h 34"/>
              <a:gd name="T60" fmla="*/ 2147483647 w 29"/>
              <a:gd name="T61" fmla="*/ 2147483647 h 34"/>
              <a:gd name="T62" fmla="*/ 2147483647 w 29"/>
              <a:gd name="T63" fmla="*/ 2147483647 h 34"/>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9"/>
              <a:gd name="T97" fmla="*/ 0 h 34"/>
              <a:gd name="T98" fmla="*/ 29 w 29"/>
              <a:gd name="T99" fmla="*/ 34 h 34"/>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9" h="34">
                <a:moveTo>
                  <a:pt x="13" y="0"/>
                </a:moveTo>
                <a:lnTo>
                  <a:pt x="13" y="0"/>
                </a:lnTo>
                <a:lnTo>
                  <a:pt x="25" y="9"/>
                </a:lnTo>
                <a:lnTo>
                  <a:pt x="29" y="22"/>
                </a:lnTo>
                <a:lnTo>
                  <a:pt x="25" y="30"/>
                </a:lnTo>
                <a:lnTo>
                  <a:pt x="21" y="34"/>
                </a:lnTo>
                <a:lnTo>
                  <a:pt x="13" y="34"/>
                </a:lnTo>
                <a:lnTo>
                  <a:pt x="13" y="30"/>
                </a:lnTo>
                <a:lnTo>
                  <a:pt x="21" y="26"/>
                </a:lnTo>
                <a:lnTo>
                  <a:pt x="25" y="17"/>
                </a:lnTo>
                <a:lnTo>
                  <a:pt x="21" y="9"/>
                </a:lnTo>
                <a:lnTo>
                  <a:pt x="13" y="5"/>
                </a:lnTo>
                <a:lnTo>
                  <a:pt x="13" y="0"/>
                </a:lnTo>
                <a:close/>
                <a:moveTo>
                  <a:pt x="13" y="34"/>
                </a:moveTo>
                <a:lnTo>
                  <a:pt x="13" y="34"/>
                </a:lnTo>
                <a:lnTo>
                  <a:pt x="4" y="30"/>
                </a:lnTo>
                <a:lnTo>
                  <a:pt x="0" y="17"/>
                </a:lnTo>
                <a:lnTo>
                  <a:pt x="4" y="5"/>
                </a:lnTo>
                <a:lnTo>
                  <a:pt x="8" y="5"/>
                </a:lnTo>
                <a:lnTo>
                  <a:pt x="13" y="0"/>
                </a:lnTo>
                <a:lnTo>
                  <a:pt x="13" y="5"/>
                </a:lnTo>
                <a:lnTo>
                  <a:pt x="8" y="9"/>
                </a:lnTo>
                <a:lnTo>
                  <a:pt x="4" y="17"/>
                </a:lnTo>
                <a:lnTo>
                  <a:pt x="8" y="26"/>
                </a:lnTo>
                <a:lnTo>
                  <a:pt x="13" y="30"/>
                </a:lnTo>
                <a:lnTo>
                  <a:pt x="13" y="34"/>
                </a:lnTo>
                <a:close/>
              </a:path>
            </a:pathLst>
          </a:custGeom>
          <a:solidFill>
            <a:srgbClr val="000000"/>
          </a:solidFill>
          <a:ln w="9525">
            <a:noFill/>
            <a:round/>
            <a:headEnd/>
            <a:tailEnd/>
          </a:ln>
        </p:spPr>
        <p:txBody>
          <a:bodyPr/>
          <a:lstStyle/>
          <a:p>
            <a:endParaRPr lang="en-US">
              <a:latin typeface="Calibri" pitchFamily="34" charset="0"/>
            </a:endParaRPr>
          </a:p>
        </p:txBody>
      </p:sp>
      <p:sp>
        <p:nvSpPr>
          <p:cNvPr id="47" name="Freeform 45"/>
          <p:cNvSpPr>
            <a:spLocks noChangeAspect="1"/>
          </p:cNvSpPr>
          <p:nvPr/>
        </p:nvSpPr>
        <p:spPr bwMode="auto">
          <a:xfrm>
            <a:off x="7061200" y="1839913"/>
            <a:ext cx="4763" cy="26987"/>
          </a:xfrm>
          <a:custGeom>
            <a:avLst/>
            <a:gdLst>
              <a:gd name="T0" fmla="*/ 2147483647 w 5"/>
              <a:gd name="T1" fmla="*/ 0 h 34"/>
              <a:gd name="T2" fmla="*/ 2147483647 w 5"/>
              <a:gd name="T3" fmla="*/ 2147483647 h 34"/>
              <a:gd name="T4" fmla="*/ 0 w 5"/>
              <a:gd name="T5" fmla="*/ 2147483647 h 34"/>
              <a:gd name="T6" fmla="*/ 0 w 5"/>
              <a:gd name="T7" fmla="*/ 2147483647 h 34"/>
              <a:gd name="T8" fmla="*/ 2147483647 w 5"/>
              <a:gd name="T9" fmla="*/ 2147483647 h 34"/>
              <a:gd name="T10" fmla="*/ 2147483647 w 5"/>
              <a:gd name="T11" fmla="*/ 2147483647 h 34"/>
              <a:gd name="T12" fmla="*/ 2147483647 w 5"/>
              <a:gd name="T13" fmla="*/ 0 h 34"/>
              <a:gd name="T14" fmla="*/ 2147483647 w 5"/>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34"/>
              <a:gd name="T26" fmla="*/ 5 w 5"/>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34">
                <a:moveTo>
                  <a:pt x="5" y="0"/>
                </a:moveTo>
                <a:lnTo>
                  <a:pt x="5" y="34"/>
                </a:lnTo>
                <a:lnTo>
                  <a:pt x="0" y="34"/>
                </a:lnTo>
                <a:lnTo>
                  <a:pt x="5" y="17"/>
                </a:lnTo>
                <a:lnTo>
                  <a:pt x="5" y="0"/>
                </a:lnTo>
                <a:close/>
              </a:path>
            </a:pathLst>
          </a:custGeom>
          <a:solidFill>
            <a:srgbClr val="0A55A3"/>
          </a:solidFill>
          <a:ln w="9525">
            <a:noFill/>
            <a:round/>
            <a:headEnd/>
            <a:tailEnd/>
          </a:ln>
        </p:spPr>
        <p:txBody>
          <a:bodyPr/>
          <a:lstStyle/>
          <a:p>
            <a:endParaRPr lang="en-US">
              <a:latin typeface="Calibri" pitchFamily="34" charset="0"/>
            </a:endParaRPr>
          </a:p>
        </p:txBody>
      </p:sp>
      <p:sp>
        <p:nvSpPr>
          <p:cNvPr id="48" name="Freeform 46"/>
          <p:cNvSpPr>
            <a:spLocks noChangeAspect="1"/>
          </p:cNvSpPr>
          <p:nvPr/>
        </p:nvSpPr>
        <p:spPr bwMode="auto">
          <a:xfrm>
            <a:off x="7065963" y="1839913"/>
            <a:ext cx="6350" cy="26987"/>
          </a:xfrm>
          <a:custGeom>
            <a:avLst/>
            <a:gdLst>
              <a:gd name="T0" fmla="*/ 0 w 8"/>
              <a:gd name="T1" fmla="*/ 0 h 34"/>
              <a:gd name="T2" fmla="*/ 0 w 8"/>
              <a:gd name="T3" fmla="*/ 2147483647 h 34"/>
              <a:gd name="T4" fmla="*/ 2147483647 w 8"/>
              <a:gd name="T5" fmla="*/ 2147483647 h 34"/>
              <a:gd name="T6" fmla="*/ 2147483647 w 8"/>
              <a:gd name="T7" fmla="*/ 2147483647 h 34"/>
              <a:gd name="T8" fmla="*/ 2147483647 w 8"/>
              <a:gd name="T9" fmla="*/ 2147483647 h 34"/>
              <a:gd name="T10" fmla="*/ 2147483647 w 8"/>
              <a:gd name="T11" fmla="*/ 2147483647 h 34"/>
              <a:gd name="T12" fmla="*/ 0 w 8"/>
              <a:gd name="T13" fmla="*/ 0 h 34"/>
              <a:gd name="T14" fmla="*/ 0 w 8"/>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34"/>
              <a:gd name="T26" fmla="*/ 8 w 8"/>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34">
                <a:moveTo>
                  <a:pt x="0" y="0"/>
                </a:moveTo>
                <a:lnTo>
                  <a:pt x="0" y="34"/>
                </a:lnTo>
                <a:lnTo>
                  <a:pt x="8" y="34"/>
                </a:lnTo>
                <a:lnTo>
                  <a:pt x="4" y="17"/>
                </a:lnTo>
                <a:lnTo>
                  <a:pt x="0" y="0"/>
                </a:lnTo>
                <a:close/>
              </a:path>
            </a:pathLst>
          </a:custGeom>
          <a:solidFill>
            <a:srgbClr val="0A55A3"/>
          </a:solidFill>
          <a:ln w="9525">
            <a:noFill/>
            <a:round/>
            <a:headEnd/>
            <a:tailEnd/>
          </a:ln>
        </p:spPr>
        <p:txBody>
          <a:bodyPr/>
          <a:lstStyle/>
          <a:p>
            <a:endParaRPr lang="en-US">
              <a:latin typeface="Calibri" pitchFamily="34" charset="0"/>
            </a:endParaRPr>
          </a:p>
        </p:txBody>
      </p:sp>
      <p:sp>
        <p:nvSpPr>
          <p:cNvPr id="49" name="Freeform 47"/>
          <p:cNvSpPr>
            <a:spLocks noChangeAspect="1"/>
          </p:cNvSpPr>
          <p:nvPr/>
        </p:nvSpPr>
        <p:spPr bwMode="auto">
          <a:xfrm>
            <a:off x="7046913" y="1839913"/>
            <a:ext cx="19050" cy="23812"/>
          </a:xfrm>
          <a:custGeom>
            <a:avLst/>
            <a:gdLst>
              <a:gd name="T0" fmla="*/ 2147483647 w 22"/>
              <a:gd name="T1" fmla="*/ 0 h 29"/>
              <a:gd name="T2" fmla="*/ 2147483647 w 22"/>
              <a:gd name="T3" fmla="*/ 0 h 29"/>
              <a:gd name="T4" fmla="*/ 2147483647 w 22"/>
              <a:gd name="T5" fmla="*/ 2147483647 h 29"/>
              <a:gd name="T6" fmla="*/ 2147483647 w 22"/>
              <a:gd name="T7" fmla="*/ 2147483647 h 29"/>
              <a:gd name="T8" fmla="*/ 2147483647 w 22"/>
              <a:gd name="T9" fmla="*/ 2147483647 h 29"/>
              <a:gd name="T10" fmla="*/ 2147483647 w 22"/>
              <a:gd name="T11" fmla="*/ 2147483647 h 29"/>
              <a:gd name="T12" fmla="*/ 0 w 22"/>
              <a:gd name="T13" fmla="*/ 2147483647 h 29"/>
              <a:gd name="T14" fmla="*/ 0 w 22"/>
              <a:gd name="T15" fmla="*/ 2147483647 h 29"/>
              <a:gd name="T16" fmla="*/ 2147483647 w 22"/>
              <a:gd name="T17" fmla="*/ 2147483647 h 29"/>
              <a:gd name="T18" fmla="*/ 2147483647 w 22"/>
              <a:gd name="T19" fmla="*/ 2147483647 h 29"/>
              <a:gd name="T20" fmla="*/ 2147483647 w 22"/>
              <a:gd name="T21" fmla="*/ 2147483647 h 29"/>
              <a:gd name="T22" fmla="*/ 2147483647 w 22"/>
              <a:gd name="T23" fmla="*/ 0 h 29"/>
              <a:gd name="T24" fmla="*/ 2147483647 w 22"/>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2"/>
              <a:gd name="T40" fmla="*/ 0 h 29"/>
              <a:gd name="T41" fmla="*/ 22 w 22"/>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2" h="29">
                <a:moveTo>
                  <a:pt x="22" y="0"/>
                </a:moveTo>
                <a:lnTo>
                  <a:pt x="22" y="0"/>
                </a:lnTo>
                <a:lnTo>
                  <a:pt x="22" y="17"/>
                </a:lnTo>
                <a:lnTo>
                  <a:pt x="13" y="29"/>
                </a:lnTo>
                <a:lnTo>
                  <a:pt x="0" y="29"/>
                </a:lnTo>
                <a:lnTo>
                  <a:pt x="13" y="25"/>
                </a:lnTo>
                <a:lnTo>
                  <a:pt x="17" y="17"/>
                </a:lnTo>
                <a:lnTo>
                  <a:pt x="22" y="0"/>
                </a:lnTo>
                <a:close/>
              </a:path>
            </a:pathLst>
          </a:custGeom>
          <a:solidFill>
            <a:srgbClr val="0A55A3"/>
          </a:solidFill>
          <a:ln w="9525">
            <a:noFill/>
            <a:round/>
            <a:headEnd/>
            <a:tailEnd/>
          </a:ln>
        </p:spPr>
        <p:txBody>
          <a:bodyPr/>
          <a:lstStyle/>
          <a:p>
            <a:endParaRPr lang="en-US">
              <a:latin typeface="Calibri" pitchFamily="34" charset="0"/>
            </a:endParaRPr>
          </a:p>
        </p:txBody>
      </p:sp>
      <p:sp>
        <p:nvSpPr>
          <p:cNvPr id="50" name="Freeform 48"/>
          <p:cNvSpPr>
            <a:spLocks noChangeAspect="1"/>
          </p:cNvSpPr>
          <p:nvPr/>
        </p:nvSpPr>
        <p:spPr bwMode="auto">
          <a:xfrm>
            <a:off x="7065963" y="1839913"/>
            <a:ext cx="17462" cy="26987"/>
          </a:xfrm>
          <a:custGeom>
            <a:avLst/>
            <a:gdLst>
              <a:gd name="T0" fmla="*/ 0 w 21"/>
              <a:gd name="T1" fmla="*/ 0 h 34"/>
              <a:gd name="T2" fmla="*/ 0 w 21"/>
              <a:gd name="T3" fmla="*/ 0 h 34"/>
              <a:gd name="T4" fmla="*/ 2147483647 w 21"/>
              <a:gd name="T5" fmla="*/ 2147483647 h 34"/>
              <a:gd name="T6" fmla="*/ 2147483647 w 21"/>
              <a:gd name="T7" fmla="*/ 2147483647 h 34"/>
              <a:gd name="T8" fmla="*/ 2147483647 w 21"/>
              <a:gd name="T9" fmla="*/ 2147483647 h 34"/>
              <a:gd name="T10" fmla="*/ 2147483647 w 21"/>
              <a:gd name="T11" fmla="*/ 2147483647 h 34"/>
              <a:gd name="T12" fmla="*/ 2147483647 w 21"/>
              <a:gd name="T13" fmla="*/ 2147483647 h 34"/>
              <a:gd name="T14" fmla="*/ 2147483647 w 21"/>
              <a:gd name="T15" fmla="*/ 2147483647 h 34"/>
              <a:gd name="T16" fmla="*/ 2147483647 w 21"/>
              <a:gd name="T17" fmla="*/ 2147483647 h 34"/>
              <a:gd name="T18" fmla="*/ 2147483647 w 21"/>
              <a:gd name="T19" fmla="*/ 2147483647 h 34"/>
              <a:gd name="T20" fmla="*/ 2147483647 w 21"/>
              <a:gd name="T21" fmla="*/ 2147483647 h 34"/>
              <a:gd name="T22" fmla="*/ 0 w 21"/>
              <a:gd name="T23" fmla="*/ 0 h 34"/>
              <a:gd name="T24" fmla="*/ 0 w 21"/>
              <a:gd name="T25" fmla="*/ 0 h 3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1"/>
              <a:gd name="T40" fmla="*/ 0 h 34"/>
              <a:gd name="T41" fmla="*/ 21 w 21"/>
              <a:gd name="T42" fmla="*/ 34 h 3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1" h="34">
                <a:moveTo>
                  <a:pt x="0" y="0"/>
                </a:moveTo>
                <a:lnTo>
                  <a:pt x="0" y="0"/>
                </a:lnTo>
                <a:lnTo>
                  <a:pt x="4" y="17"/>
                </a:lnTo>
                <a:lnTo>
                  <a:pt x="12" y="34"/>
                </a:lnTo>
                <a:lnTo>
                  <a:pt x="21" y="34"/>
                </a:lnTo>
                <a:lnTo>
                  <a:pt x="12" y="25"/>
                </a:lnTo>
                <a:lnTo>
                  <a:pt x="8" y="17"/>
                </a:lnTo>
                <a:lnTo>
                  <a:pt x="0" y="0"/>
                </a:lnTo>
                <a:close/>
              </a:path>
            </a:pathLst>
          </a:custGeom>
          <a:solidFill>
            <a:srgbClr val="0A55A3"/>
          </a:solidFill>
          <a:ln w="9525">
            <a:noFill/>
            <a:round/>
            <a:headEnd/>
            <a:tailEnd/>
          </a:ln>
        </p:spPr>
        <p:txBody>
          <a:bodyPr/>
          <a:lstStyle/>
          <a:p>
            <a:endParaRPr lang="en-US">
              <a:latin typeface="Calibri" pitchFamily="34" charset="0"/>
            </a:endParaRPr>
          </a:p>
        </p:txBody>
      </p:sp>
      <p:sp>
        <p:nvSpPr>
          <p:cNvPr id="51" name="Freeform 49"/>
          <p:cNvSpPr>
            <a:spLocks noChangeAspect="1"/>
          </p:cNvSpPr>
          <p:nvPr/>
        </p:nvSpPr>
        <p:spPr bwMode="auto">
          <a:xfrm>
            <a:off x="7089775" y="1863725"/>
            <a:ext cx="4763" cy="3175"/>
          </a:xfrm>
          <a:custGeom>
            <a:avLst/>
            <a:gdLst>
              <a:gd name="T0" fmla="*/ 0 w 4"/>
              <a:gd name="T1" fmla="*/ 2147483647 h 5"/>
              <a:gd name="T2" fmla="*/ 0 w 4"/>
              <a:gd name="T3" fmla="*/ 2147483647 h 5"/>
              <a:gd name="T4" fmla="*/ 0 w 4"/>
              <a:gd name="T5" fmla="*/ 2147483647 h 5"/>
              <a:gd name="T6" fmla="*/ 0 w 4"/>
              <a:gd name="T7" fmla="*/ 2147483647 h 5"/>
              <a:gd name="T8" fmla="*/ 0 w 4"/>
              <a:gd name="T9" fmla="*/ 2147483647 h 5"/>
              <a:gd name="T10" fmla="*/ 2147483647 w 4"/>
              <a:gd name="T11" fmla="*/ 2147483647 h 5"/>
              <a:gd name="T12" fmla="*/ 2147483647 w 4"/>
              <a:gd name="T13" fmla="*/ 2147483647 h 5"/>
              <a:gd name="T14" fmla="*/ 2147483647 w 4"/>
              <a:gd name="T15" fmla="*/ 2147483647 h 5"/>
              <a:gd name="T16" fmla="*/ 2147483647 w 4"/>
              <a:gd name="T17" fmla="*/ 2147483647 h 5"/>
              <a:gd name="T18" fmla="*/ 0 w 4"/>
              <a:gd name="T19" fmla="*/ 0 h 5"/>
              <a:gd name="T20" fmla="*/ 0 w 4"/>
              <a:gd name="T21" fmla="*/ 0 h 5"/>
              <a:gd name="T22" fmla="*/ 0 w 4"/>
              <a:gd name="T23" fmla="*/ 0 h 5"/>
              <a:gd name="T24" fmla="*/ 0 w 4"/>
              <a:gd name="T25" fmla="*/ 0 h 5"/>
              <a:gd name="T26" fmla="*/ 0 w 4"/>
              <a:gd name="T27" fmla="*/ 0 h 5"/>
              <a:gd name="T28" fmla="*/ 2147483647 w 4"/>
              <a:gd name="T29" fmla="*/ 0 h 5"/>
              <a:gd name="T30" fmla="*/ 2147483647 w 4"/>
              <a:gd name="T31" fmla="*/ 0 h 5"/>
              <a:gd name="T32" fmla="*/ 2147483647 w 4"/>
              <a:gd name="T33" fmla="*/ 0 h 5"/>
              <a:gd name="T34" fmla="*/ 2147483647 w 4"/>
              <a:gd name="T35" fmla="*/ 0 h 5"/>
              <a:gd name="T36" fmla="*/ 2147483647 w 4"/>
              <a:gd name="T37" fmla="*/ 0 h 5"/>
              <a:gd name="T38" fmla="*/ 2147483647 w 4"/>
              <a:gd name="T39" fmla="*/ 0 h 5"/>
              <a:gd name="T40" fmla="*/ 2147483647 w 4"/>
              <a:gd name="T41" fmla="*/ 0 h 5"/>
              <a:gd name="T42" fmla="*/ 2147483647 w 4"/>
              <a:gd name="T43" fmla="*/ 0 h 5"/>
              <a:gd name="T44" fmla="*/ 0 w 4"/>
              <a:gd name="T45" fmla="*/ 0 h 5"/>
              <a:gd name="T46" fmla="*/ 0 w 4"/>
              <a:gd name="T47" fmla="*/ 0 h 5"/>
              <a:gd name="T48" fmla="*/ 0 w 4"/>
              <a:gd name="T49" fmla="*/ 0 h 5"/>
              <a:gd name="T50" fmla="*/ 0 w 4"/>
              <a:gd name="T51" fmla="*/ 0 h 5"/>
              <a:gd name="T52" fmla="*/ 2147483647 w 4"/>
              <a:gd name="T53" fmla="*/ 0 h 5"/>
              <a:gd name="T54" fmla="*/ 2147483647 w 4"/>
              <a:gd name="T55" fmla="*/ 0 h 5"/>
              <a:gd name="T56" fmla="*/ 2147483647 w 4"/>
              <a:gd name="T57" fmla="*/ 0 h 5"/>
              <a:gd name="T58" fmla="*/ 2147483647 w 4"/>
              <a:gd name="T59" fmla="*/ 0 h 5"/>
              <a:gd name="T60" fmla="*/ 2147483647 w 4"/>
              <a:gd name="T61" fmla="*/ 2147483647 h 5"/>
              <a:gd name="T62" fmla="*/ 2147483647 w 4"/>
              <a:gd name="T63" fmla="*/ 2147483647 h 5"/>
              <a:gd name="T64" fmla="*/ 2147483647 w 4"/>
              <a:gd name="T65" fmla="*/ 2147483647 h 5"/>
              <a:gd name="T66" fmla="*/ 0 w 4"/>
              <a:gd name="T67" fmla="*/ 2147483647 h 5"/>
              <a:gd name="T68" fmla="*/ 0 w 4"/>
              <a:gd name="T69" fmla="*/ 2147483647 h 5"/>
              <a:gd name="T70" fmla="*/ 0 w 4"/>
              <a:gd name="T71" fmla="*/ 2147483647 h 5"/>
              <a:gd name="T72" fmla="*/ 0 w 4"/>
              <a:gd name="T73" fmla="*/ 2147483647 h 5"/>
              <a:gd name="T74" fmla="*/ 0 w 4"/>
              <a:gd name="T75" fmla="*/ 2147483647 h 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
              <a:gd name="T115" fmla="*/ 0 h 5"/>
              <a:gd name="T116" fmla="*/ 4 w 4"/>
              <a:gd name="T117" fmla="*/ 5 h 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 h="5">
                <a:moveTo>
                  <a:pt x="0" y="5"/>
                </a:moveTo>
                <a:lnTo>
                  <a:pt x="0" y="5"/>
                </a:lnTo>
                <a:lnTo>
                  <a:pt x="4" y="5"/>
                </a:lnTo>
                <a:lnTo>
                  <a:pt x="4" y="0"/>
                </a:lnTo>
                <a:lnTo>
                  <a:pt x="0" y="0"/>
                </a:lnTo>
                <a:lnTo>
                  <a:pt x="4" y="0"/>
                </a:lnTo>
                <a:lnTo>
                  <a:pt x="0" y="0"/>
                </a:lnTo>
                <a:lnTo>
                  <a:pt x="4" y="0"/>
                </a:lnTo>
                <a:lnTo>
                  <a:pt x="4" y="5"/>
                </a:lnTo>
                <a:lnTo>
                  <a:pt x="0" y="5"/>
                </a:lnTo>
                <a:close/>
              </a:path>
            </a:pathLst>
          </a:custGeom>
          <a:solidFill>
            <a:srgbClr val="000000"/>
          </a:solidFill>
          <a:ln w="9525">
            <a:noFill/>
            <a:round/>
            <a:headEnd/>
            <a:tailEnd/>
          </a:ln>
        </p:spPr>
        <p:txBody>
          <a:bodyPr/>
          <a:lstStyle/>
          <a:p>
            <a:endParaRPr lang="en-US">
              <a:latin typeface="Calibri" pitchFamily="34" charset="0"/>
            </a:endParaRPr>
          </a:p>
        </p:txBody>
      </p:sp>
      <p:sp>
        <p:nvSpPr>
          <p:cNvPr id="52" name="Freeform 50"/>
          <p:cNvSpPr>
            <a:spLocks noChangeAspect="1"/>
          </p:cNvSpPr>
          <p:nvPr/>
        </p:nvSpPr>
        <p:spPr bwMode="auto">
          <a:xfrm>
            <a:off x="7104063" y="1863725"/>
            <a:ext cx="7937" cy="3175"/>
          </a:xfrm>
          <a:custGeom>
            <a:avLst/>
            <a:gdLst>
              <a:gd name="T0" fmla="*/ 2147483647 w 9"/>
              <a:gd name="T1" fmla="*/ 2147483647 h 5"/>
              <a:gd name="T2" fmla="*/ 2147483647 w 9"/>
              <a:gd name="T3" fmla="*/ 2147483647 h 5"/>
              <a:gd name="T4" fmla="*/ 0 w 9"/>
              <a:gd name="T5" fmla="*/ 0 h 5"/>
              <a:gd name="T6" fmla="*/ 0 w 9"/>
              <a:gd name="T7" fmla="*/ 0 h 5"/>
              <a:gd name="T8" fmla="*/ 2147483647 w 9"/>
              <a:gd name="T9" fmla="*/ 2147483647 h 5"/>
              <a:gd name="T10" fmla="*/ 2147483647 w 9"/>
              <a:gd name="T11" fmla="*/ 0 h 5"/>
              <a:gd name="T12" fmla="*/ 2147483647 w 9"/>
              <a:gd name="T13" fmla="*/ 0 h 5"/>
              <a:gd name="T14" fmla="*/ 2147483647 w 9"/>
              <a:gd name="T15" fmla="*/ 2147483647 h 5"/>
              <a:gd name="T16" fmla="*/ 2147483647 w 9"/>
              <a:gd name="T17" fmla="*/ 2147483647 h 5"/>
              <a:gd name="T18" fmla="*/ 2147483647 w 9"/>
              <a:gd name="T19" fmla="*/ 2147483647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5"/>
              <a:gd name="T32" fmla="*/ 9 w 9"/>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5">
                <a:moveTo>
                  <a:pt x="4" y="5"/>
                </a:moveTo>
                <a:lnTo>
                  <a:pt x="4" y="5"/>
                </a:lnTo>
                <a:lnTo>
                  <a:pt x="0" y="0"/>
                </a:lnTo>
                <a:lnTo>
                  <a:pt x="4" y="5"/>
                </a:lnTo>
                <a:lnTo>
                  <a:pt x="9" y="0"/>
                </a:lnTo>
                <a:lnTo>
                  <a:pt x="4" y="5"/>
                </a:lnTo>
                <a:close/>
              </a:path>
            </a:pathLst>
          </a:custGeom>
          <a:solidFill>
            <a:srgbClr val="000000"/>
          </a:solidFill>
          <a:ln w="9525">
            <a:noFill/>
            <a:round/>
            <a:headEnd/>
            <a:tailEnd/>
          </a:ln>
        </p:spPr>
        <p:txBody>
          <a:bodyPr/>
          <a:lstStyle/>
          <a:p>
            <a:endParaRPr lang="en-US">
              <a:latin typeface="Calibri" pitchFamily="34" charset="0"/>
            </a:endParaRPr>
          </a:p>
        </p:txBody>
      </p:sp>
      <p:sp>
        <p:nvSpPr>
          <p:cNvPr id="53" name="Freeform 51"/>
          <p:cNvSpPr>
            <a:spLocks noChangeAspect="1"/>
          </p:cNvSpPr>
          <p:nvPr/>
        </p:nvSpPr>
        <p:spPr bwMode="auto">
          <a:xfrm>
            <a:off x="7121525" y="1863725"/>
            <a:ext cx="7938" cy="7938"/>
          </a:xfrm>
          <a:custGeom>
            <a:avLst/>
            <a:gdLst>
              <a:gd name="T0" fmla="*/ 0 w 9"/>
              <a:gd name="T1" fmla="*/ 2147483647 h 9"/>
              <a:gd name="T2" fmla="*/ 0 w 9"/>
              <a:gd name="T3" fmla="*/ 2147483647 h 9"/>
              <a:gd name="T4" fmla="*/ 0 w 9"/>
              <a:gd name="T5" fmla="*/ 2147483647 h 9"/>
              <a:gd name="T6" fmla="*/ 0 w 9"/>
              <a:gd name="T7" fmla="*/ 2147483647 h 9"/>
              <a:gd name="T8" fmla="*/ 2147483647 w 9"/>
              <a:gd name="T9" fmla="*/ 2147483647 h 9"/>
              <a:gd name="T10" fmla="*/ 2147483647 w 9"/>
              <a:gd name="T11" fmla="*/ 2147483647 h 9"/>
              <a:gd name="T12" fmla="*/ 2147483647 w 9"/>
              <a:gd name="T13" fmla="*/ 2147483647 h 9"/>
              <a:gd name="T14" fmla="*/ 2147483647 w 9"/>
              <a:gd name="T15" fmla="*/ 2147483647 h 9"/>
              <a:gd name="T16" fmla="*/ 2147483647 w 9"/>
              <a:gd name="T17" fmla="*/ 2147483647 h 9"/>
              <a:gd name="T18" fmla="*/ 0 w 9"/>
              <a:gd name="T19" fmla="*/ 2147483647 h 9"/>
              <a:gd name="T20" fmla="*/ 0 w 9"/>
              <a:gd name="T21" fmla="*/ 2147483647 h 9"/>
              <a:gd name="T22" fmla="*/ 0 w 9"/>
              <a:gd name="T23" fmla="*/ 2147483647 h 9"/>
              <a:gd name="T24" fmla="*/ 0 w 9"/>
              <a:gd name="T25" fmla="*/ 0 h 9"/>
              <a:gd name="T26" fmla="*/ 2147483647 w 9"/>
              <a:gd name="T27" fmla="*/ 0 h 9"/>
              <a:gd name="T28" fmla="*/ 2147483647 w 9"/>
              <a:gd name="T29" fmla="*/ 0 h 9"/>
              <a:gd name="T30" fmla="*/ 2147483647 w 9"/>
              <a:gd name="T31" fmla="*/ 0 h 9"/>
              <a:gd name="T32" fmla="*/ 2147483647 w 9"/>
              <a:gd name="T33" fmla="*/ 0 h 9"/>
              <a:gd name="T34" fmla="*/ 2147483647 w 9"/>
              <a:gd name="T35" fmla="*/ 0 h 9"/>
              <a:gd name="T36" fmla="*/ 2147483647 w 9"/>
              <a:gd name="T37" fmla="*/ 2147483647 h 9"/>
              <a:gd name="T38" fmla="*/ 2147483647 w 9"/>
              <a:gd name="T39" fmla="*/ 2147483647 h 9"/>
              <a:gd name="T40" fmla="*/ 2147483647 w 9"/>
              <a:gd name="T41" fmla="*/ 0 h 9"/>
              <a:gd name="T42" fmla="*/ 2147483647 w 9"/>
              <a:gd name="T43" fmla="*/ 0 h 9"/>
              <a:gd name="T44" fmla="*/ 2147483647 w 9"/>
              <a:gd name="T45" fmla="*/ 0 h 9"/>
              <a:gd name="T46" fmla="*/ 0 w 9"/>
              <a:gd name="T47" fmla="*/ 0 h 9"/>
              <a:gd name="T48" fmla="*/ 0 w 9"/>
              <a:gd name="T49" fmla="*/ 2147483647 h 9"/>
              <a:gd name="T50" fmla="*/ 0 w 9"/>
              <a:gd name="T51" fmla="*/ 2147483647 h 9"/>
              <a:gd name="T52" fmla="*/ 2147483647 w 9"/>
              <a:gd name="T53" fmla="*/ 2147483647 h 9"/>
              <a:gd name="T54" fmla="*/ 2147483647 w 9"/>
              <a:gd name="T55" fmla="*/ 2147483647 h 9"/>
              <a:gd name="T56" fmla="*/ 2147483647 w 9"/>
              <a:gd name="T57" fmla="*/ 2147483647 h 9"/>
              <a:gd name="T58" fmla="*/ 2147483647 w 9"/>
              <a:gd name="T59" fmla="*/ 2147483647 h 9"/>
              <a:gd name="T60" fmla="*/ 2147483647 w 9"/>
              <a:gd name="T61" fmla="*/ 2147483647 h 9"/>
              <a:gd name="T62" fmla="*/ 2147483647 w 9"/>
              <a:gd name="T63" fmla="*/ 2147483647 h 9"/>
              <a:gd name="T64" fmla="*/ 2147483647 w 9"/>
              <a:gd name="T65" fmla="*/ 2147483647 h 9"/>
              <a:gd name="T66" fmla="*/ 0 w 9"/>
              <a:gd name="T67" fmla="*/ 2147483647 h 9"/>
              <a:gd name="T68" fmla="*/ 0 w 9"/>
              <a:gd name="T69" fmla="*/ 2147483647 h 9"/>
              <a:gd name="T70" fmla="*/ 0 w 9"/>
              <a:gd name="T71" fmla="*/ 2147483647 h 9"/>
              <a:gd name="T72" fmla="*/ 0 w 9"/>
              <a:gd name="T73" fmla="*/ 2147483647 h 9"/>
              <a:gd name="T74" fmla="*/ 0 w 9"/>
              <a:gd name="T75" fmla="*/ 2147483647 h 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
              <a:gd name="T115" fmla="*/ 0 h 9"/>
              <a:gd name="T116" fmla="*/ 9 w 9"/>
              <a:gd name="T117" fmla="*/ 9 h 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 h="9">
                <a:moveTo>
                  <a:pt x="0" y="5"/>
                </a:moveTo>
                <a:lnTo>
                  <a:pt x="0" y="5"/>
                </a:lnTo>
                <a:lnTo>
                  <a:pt x="5" y="5"/>
                </a:lnTo>
                <a:lnTo>
                  <a:pt x="5" y="9"/>
                </a:lnTo>
                <a:lnTo>
                  <a:pt x="5" y="5"/>
                </a:lnTo>
                <a:lnTo>
                  <a:pt x="0" y="5"/>
                </a:lnTo>
                <a:lnTo>
                  <a:pt x="0" y="0"/>
                </a:lnTo>
                <a:lnTo>
                  <a:pt x="5" y="0"/>
                </a:lnTo>
                <a:lnTo>
                  <a:pt x="5" y="5"/>
                </a:lnTo>
                <a:lnTo>
                  <a:pt x="5" y="0"/>
                </a:lnTo>
                <a:lnTo>
                  <a:pt x="0" y="0"/>
                </a:lnTo>
                <a:lnTo>
                  <a:pt x="0" y="5"/>
                </a:lnTo>
                <a:lnTo>
                  <a:pt x="5" y="5"/>
                </a:lnTo>
                <a:lnTo>
                  <a:pt x="9" y="5"/>
                </a:lnTo>
                <a:lnTo>
                  <a:pt x="5" y="9"/>
                </a:lnTo>
                <a:lnTo>
                  <a:pt x="0" y="9"/>
                </a:lnTo>
                <a:lnTo>
                  <a:pt x="0" y="5"/>
                </a:lnTo>
                <a:close/>
              </a:path>
            </a:pathLst>
          </a:custGeom>
          <a:solidFill>
            <a:srgbClr val="000000"/>
          </a:solidFill>
          <a:ln w="9525">
            <a:noFill/>
            <a:round/>
            <a:headEnd/>
            <a:tailEnd/>
          </a:ln>
        </p:spPr>
        <p:txBody>
          <a:bodyPr/>
          <a:lstStyle/>
          <a:p>
            <a:endParaRPr lang="en-US">
              <a:latin typeface="Calibri" pitchFamily="34" charset="0"/>
            </a:endParaRPr>
          </a:p>
        </p:txBody>
      </p:sp>
      <p:sp>
        <p:nvSpPr>
          <p:cNvPr id="54" name="Freeform 52"/>
          <p:cNvSpPr>
            <a:spLocks noChangeAspect="1"/>
          </p:cNvSpPr>
          <p:nvPr/>
        </p:nvSpPr>
        <p:spPr bwMode="auto">
          <a:xfrm>
            <a:off x="7140575" y="1863725"/>
            <a:ext cx="3175" cy="7938"/>
          </a:xfrm>
          <a:custGeom>
            <a:avLst/>
            <a:gdLst>
              <a:gd name="T0" fmla="*/ 0 w 5"/>
              <a:gd name="T1" fmla="*/ 2147483647 h 9"/>
              <a:gd name="T2" fmla="*/ 0 w 5"/>
              <a:gd name="T3" fmla="*/ 2147483647 h 9"/>
              <a:gd name="T4" fmla="*/ 0 w 5"/>
              <a:gd name="T5" fmla="*/ 2147483647 h 9"/>
              <a:gd name="T6" fmla="*/ 0 w 5"/>
              <a:gd name="T7" fmla="*/ 2147483647 h 9"/>
              <a:gd name="T8" fmla="*/ 0 w 5"/>
              <a:gd name="T9" fmla="*/ 0 h 9"/>
              <a:gd name="T10" fmla="*/ 2147483647 w 5"/>
              <a:gd name="T11" fmla="*/ 2147483647 h 9"/>
              <a:gd name="T12" fmla="*/ 2147483647 w 5"/>
              <a:gd name="T13" fmla="*/ 2147483647 h 9"/>
              <a:gd name="T14" fmla="*/ 0 w 5"/>
              <a:gd name="T15" fmla="*/ 2147483647 h 9"/>
              <a:gd name="T16" fmla="*/ 0 w 5"/>
              <a:gd name="T17" fmla="*/ 2147483647 h 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
              <a:gd name="T28" fmla="*/ 0 h 9"/>
              <a:gd name="T29" fmla="*/ 5 w 5"/>
              <a:gd name="T30" fmla="*/ 9 h 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 h="9">
                <a:moveTo>
                  <a:pt x="0" y="9"/>
                </a:moveTo>
                <a:lnTo>
                  <a:pt x="0" y="9"/>
                </a:lnTo>
                <a:lnTo>
                  <a:pt x="0" y="5"/>
                </a:lnTo>
                <a:lnTo>
                  <a:pt x="0" y="0"/>
                </a:lnTo>
                <a:lnTo>
                  <a:pt x="5" y="5"/>
                </a:lnTo>
                <a:lnTo>
                  <a:pt x="0" y="5"/>
                </a:lnTo>
                <a:lnTo>
                  <a:pt x="0" y="9"/>
                </a:lnTo>
                <a:close/>
              </a:path>
            </a:pathLst>
          </a:custGeom>
          <a:solidFill>
            <a:srgbClr val="000000"/>
          </a:solidFill>
          <a:ln w="9525">
            <a:noFill/>
            <a:round/>
            <a:headEnd/>
            <a:tailEnd/>
          </a:ln>
        </p:spPr>
        <p:txBody>
          <a:bodyPr/>
          <a:lstStyle/>
          <a:p>
            <a:endParaRPr lang="en-US">
              <a:latin typeface="Calibri" pitchFamily="34" charset="0"/>
            </a:endParaRPr>
          </a:p>
        </p:txBody>
      </p:sp>
      <p:sp>
        <p:nvSpPr>
          <p:cNvPr id="55" name="Freeform 53"/>
          <p:cNvSpPr>
            <a:spLocks noChangeAspect="1"/>
          </p:cNvSpPr>
          <p:nvPr/>
        </p:nvSpPr>
        <p:spPr bwMode="auto">
          <a:xfrm>
            <a:off x="7154863" y="1866900"/>
            <a:ext cx="7937" cy="4763"/>
          </a:xfrm>
          <a:custGeom>
            <a:avLst/>
            <a:gdLst>
              <a:gd name="T0" fmla="*/ 0 w 9"/>
              <a:gd name="T1" fmla="*/ 2147483647 h 4"/>
              <a:gd name="T2" fmla="*/ 0 w 9"/>
              <a:gd name="T3" fmla="*/ 0 h 4"/>
              <a:gd name="T4" fmla="*/ 2147483647 w 9"/>
              <a:gd name="T5" fmla="*/ 0 h 4"/>
              <a:gd name="T6" fmla="*/ 2147483647 w 9"/>
              <a:gd name="T7" fmla="*/ 0 h 4"/>
              <a:gd name="T8" fmla="*/ 0 w 9"/>
              <a:gd name="T9" fmla="*/ 0 h 4"/>
              <a:gd name="T10" fmla="*/ 0 w 9"/>
              <a:gd name="T11" fmla="*/ 0 h 4"/>
              <a:gd name="T12" fmla="*/ 2147483647 w 9"/>
              <a:gd name="T13" fmla="*/ 0 h 4"/>
              <a:gd name="T14" fmla="*/ 2147483647 w 9"/>
              <a:gd name="T15" fmla="*/ 2147483647 h 4"/>
              <a:gd name="T16" fmla="*/ 0 w 9"/>
              <a:gd name="T17" fmla="*/ 2147483647 h 4"/>
              <a:gd name="T18" fmla="*/ 0 w 9"/>
              <a:gd name="T19" fmla="*/ 2147483647 h 4"/>
              <a:gd name="T20" fmla="*/ 2147483647 w 9"/>
              <a:gd name="T21" fmla="*/ 2147483647 h 4"/>
              <a:gd name="T22" fmla="*/ 2147483647 w 9"/>
              <a:gd name="T23" fmla="*/ 2147483647 h 4"/>
              <a:gd name="T24" fmla="*/ 0 w 9"/>
              <a:gd name="T25" fmla="*/ 2147483647 h 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4"/>
              <a:gd name="T41" fmla="*/ 9 w 9"/>
              <a:gd name="T42" fmla="*/ 4 h 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4">
                <a:moveTo>
                  <a:pt x="0" y="4"/>
                </a:moveTo>
                <a:lnTo>
                  <a:pt x="0" y="0"/>
                </a:lnTo>
                <a:lnTo>
                  <a:pt x="9" y="0"/>
                </a:lnTo>
                <a:lnTo>
                  <a:pt x="0" y="0"/>
                </a:lnTo>
                <a:lnTo>
                  <a:pt x="9" y="0"/>
                </a:lnTo>
                <a:lnTo>
                  <a:pt x="9" y="4"/>
                </a:lnTo>
                <a:lnTo>
                  <a:pt x="0" y="4"/>
                </a:lnTo>
                <a:lnTo>
                  <a:pt x="9" y="4"/>
                </a:lnTo>
                <a:lnTo>
                  <a:pt x="0" y="4"/>
                </a:lnTo>
                <a:close/>
              </a:path>
            </a:pathLst>
          </a:custGeom>
          <a:solidFill>
            <a:srgbClr val="000000"/>
          </a:solidFill>
          <a:ln w="9525">
            <a:noFill/>
            <a:round/>
            <a:headEnd/>
            <a:tailEnd/>
          </a:ln>
        </p:spPr>
        <p:txBody>
          <a:bodyPr/>
          <a:lstStyle/>
          <a:p>
            <a:endParaRPr lang="en-US">
              <a:latin typeface="Calibri" pitchFamily="34" charset="0"/>
            </a:endParaRPr>
          </a:p>
        </p:txBody>
      </p:sp>
      <p:sp>
        <p:nvSpPr>
          <p:cNvPr id="56" name="Freeform 54"/>
          <p:cNvSpPr>
            <a:spLocks noChangeAspect="1"/>
          </p:cNvSpPr>
          <p:nvPr/>
        </p:nvSpPr>
        <p:spPr bwMode="auto">
          <a:xfrm>
            <a:off x="7172325" y="1866900"/>
            <a:ext cx="7938" cy="6350"/>
          </a:xfrm>
          <a:custGeom>
            <a:avLst/>
            <a:gdLst>
              <a:gd name="T0" fmla="*/ 0 w 8"/>
              <a:gd name="T1" fmla="*/ 2147483647 h 8"/>
              <a:gd name="T2" fmla="*/ 0 w 8"/>
              <a:gd name="T3" fmla="*/ 2147483647 h 8"/>
              <a:gd name="T4" fmla="*/ 0 w 8"/>
              <a:gd name="T5" fmla="*/ 0 h 8"/>
              <a:gd name="T6" fmla="*/ 0 w 8"/>
              <a:gd name="T7" fmla="*/ 0 h 8"/>
              <a:gd name="T8" fmla="*/ 2147483647 w 8"/>
              <a:gd name="T9" fmla="*/ 2147483647 h 8"/>
              <a:gd name="T10" fmla="*/ 2147483647 w 8"/>
              <a:gd name="T11" fmla="*/ 0 h 8"/>
              <a:gd name="T12" fmla="*/ 2147483647 w 8"/>
              <a:gd name="T13" fmla="*/ 0 h 8"/>
              <a:gd name="T14" fmla="*/ 2147483647 w 8"/>
              <a:gd name="T15" fmla="*/ 2147483647 h 8"/>
              <a:gd name="T16" fmla="*/ 2147483647 w 8"/>
              <a:gd name="T17" fmla="*/ 2147483647 h 8"/>
              <a:gd name="T18" fmla="*/ 2147483647 w 8"/>
              <a:gd name="T19" fmla="*/ 0 h 8"/>
              <a:gd name="T20" fmla="*/ 2147483647 w 8"/>
              <a:gd name="T21" fmla="*/ 2147483647 h 8"/>
              <a:gd name="T22" fmla="*/ 2147483647 w 8"/>
              <a:gd name="T23" fmla="*/ 2147483647 h 8"/>
              <a:gd name="T24" fmla="*/ 0 w 8"/>
              <a:gd name="T25" fmla="*/ 0 h 8"/>
              <a:gd name="T26" fmla="*/ 0 w 8"/>
              <a:gd name="T27" fmla="*/ 2147483647 h 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
              <a:gd name="T43" fmla="*/ 0 h 8"/>
              <a:gd name="T44" fmla="*/ 8 w 8"/>
              <a:gd name="T45" fmla="*/ 8 h 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 h="8">
                <a:moveTo>
                  <a:pt x="0" y="4"/>
                </a:moveTo>
                <a:lnTo>
                  <a:pt x="0" y="4"/>
                </a:lnTo>
                <a:lnTo>
                  <a:pt x="0" y="0"/>
                </a:lnTo>
                <a:lnTo>
                  <a:pt x="4" y="4"/>
                </a:lnTo>
                <a:lnTo>
                  <a:pt x="8" y="0"/>
                </a:lnTo>
                <a:lnTo>
                  <a:pt x="8" y="8"/>
                </a:lnTo>
                <a:lnTo>
                  <a:pt x="8" y="0"/>
                </a:lnTo>
                <a:lnTo>
                  <a:pt x="4" y="8"/>
                </a:lnTo>
                <a:lnTo>
                  <a:pt x="0" y="0"/>
                </a:lnTo>
                <a:lnTo>
                  <a:pt x="0" y="4"/>
                </a:lnTo>
                <a:close/>
              </a:path>
            </a:pathLst>
          </a:custGeom>
          <a:solidFill>
            <a:srgbClr val="000000"/>
          </a:solidFill>
          <a:ln w="9525">
            <a:noFill/>
            <a:round/>
            <a:headEnd/>
            <a:tailEnd/>
          </a:ln>
        </p:spPr>
        <p:txBody>
          <a:bodyPr/>
          <a:lstStyle/>
          <a:p>
            <a:endParaRPr lang="en-US">
              <a:latin typeface="Calibri" pitchFamily="34" charset="0"/>
            </a:endParaRPr>
          </a:p>
        </p:txBody>
      </p:sp>
      <p:sp>
        <p:nvSpPr>
          <p:cNvPr id="57" name="Freeform 55"/>
          <p:cNvSpPr>
            <a:spLocks noChangeAspect="1"/>
          </p:cNvSpPr>
          <p:nvPr/>
        </p:nvSpPr>
        <p:spPr bwMode="auto">
          <a:xfrm>
            <a:off x="7189788" y="1866900"/>
            <a:ext cx="7937" cy="6350"/>
          </a:xfrm>
          <a:custGeom>
            <a:avLst/>
            <a:gdLst>
              <a:gd name="T0" fmla="*/ 2147483647 w 8"/>
              <a:gd name="T1" fmla="*/ 2147483647 h 8"/>
              <a:gd name="T2" fmla="*/ 2147483647 w 8"/>
              <a:gd name="T3" fmla="*/ 2147483647 h 8"/>
              <a:gd name="T4" fmla="*/ 2147483647 w 8"/>
              <a:gd name="T5" fmla="*/ 2147483647 h 8"/>
              <a:gd name="T6" fmla="*/ 2147483647 w 8"/>
              <a:gd name="T7" fmla="*/ 2147483647 h 8"/>
              <a:gd name="T8" fmla="*/ 2147483647 w 8"/>
              <a:gd name="T9" fmla="*/ 2147483647 h 8"/>
              <a:gd name="T10" fmla="*/ 2147483647 w 8"/>
              <a:gd name="T11" fmla="*/ 2147483647 h 8"/>
              <a:gd name="T12" fmla="*/ 2147483647 w 8"/>
              <a:gd name="T13" fmla="*/ 2147483647 h 8"/>
              <a:gd name="T14" fmla="*/ 2147483647 w 8"/>
              <a:gd name="T15" fmla="*/ 2147483647 h 8"/>
              <a:gd name="T16" fmla="*/ 2147483647 w 8"/>
              <a:gd name="T17" fmla="*/ 2147483647 h 8"/>
              <a:gd name="T18" fmla="*/ 2147483647 w 8"/>
              <a:gd name="T19" fmla="*/ 2147483647 h 8"/>
              <a:gd name="T20" fmla="*/ 0 w 8"/>
              <a:gd name="T21" fmla="*/ 2147483647 h 8"/>
              <a:gd name="T22" fmla="*/ 0 w 8"/>
              <a:gd name="T23" fmla="*/ 2147483647 h 8"/>
              <a:gd name="T24" fmla="*/ 0 w 8"/>
              <a:gd name="T25" fmla="*/ 0 h 8"/>
              <a:gd name="T26" fmla="*/ 2147483647 w 8"/>
              <a:gd name="T27" fmla="*/ 0 h 8"/>
              <a:gd name="T28" fmla="*/ 2147483647 w 8"/>
              <a:gd name="T29" fmla="*/ 0 h 8"/>
              <a:gd name="T30" fmla="*/ 2147483647 w 8"/>
              <a:gd name="T31" fmla="*/ 0 h 8"/>
              <a:gd name="T32" fmla="*/ 2147483647 w 8"/>
              <a:gd name="T33" fmla="*/ 0 h 8"/>
              <a:gd name="T34" fmla="*/ 2147483647 w 8"/>
              <a:gd name="T35" fmla="*/ 2147483647 h 8"/>
              <a:gd name="T36" fmla="*/ 2147483647 w 8"/>
              <a:gd name="T37" fmla="*/ 2147483647 h 8"/>
              <a:gd name="T38" fmla="*/ 2147483647 w 8"/>
              <a:gd name="T39" fmla="*/ 2147483647 h 8"/>
              <a:gd name="T40" fmla="*/ 2147483647 w 8"/>
              <a:gd name="T41" fmla="*/ 2147483647 h 8"/>
              <a:gd name="T42" fmla="*/ 2147483647 w 8"/>
              <a:gd name="T43" fmla="*/ 2147483647 h 8"/>
              <a:gd name="T44" fmla="*/ 2147483647 w 8"/>
              <a:gd name="T45" fmla="*/ 0 h 8"/>
              <a:gd name="T46" fmla="*/ 2147483647 w 8"/>
              <a:gd name="T47" fmla="*/ 2147483647 h 8"/>
              <a:gd name="T48" fmla="*/ 2147483647 w 8"/>
              <a:gd name="T49" fmla="*/ 2147483647 h 8"/>
              <a:gd name="T50" fmla="*/ 2147483647 w 8"/>
              <a:gd name="T51" fmla="*/ 2147483647 h 8"/>
              <a:gd name="T52" fmla="*/ 2147483647 w 8"/>
              <a:gd name="T53" fmla="*/ 2147483647 h 8"/>
              <a:gd name="T54" fmla="*/ 2147483647 w 8"/>
              <a:gd name="T55" fmla="*/ 2147483647 h 8"/>
              <a:gd name="T56" fmla="*/ 2147483647 w 8"/>
              <a:gd name="T57" fmla="*/ 2147483647 h 8"/>
              <a:gd name="T58" fmla="*/ 2147483647 w 8"/>
              <a:gd name="T59" fmla="*/ 2147483647 h 8"/>
              <a:gd name="T60" fmla="*/ 2147483647 w 8"/>
              <a:gd name="T61" fmla="*/ 2147483647 h 8"/>
              <a:gd name="T62" fmla="*/ 2147483647 w 8"/>
              <a:gd name="T63" fmla="*/ 2147483647 h 8"/>
              <a:gd name="T64" fmla="*/ 2147483647 w 8"/>
              <a:gd name="T65" fmla="*/ 2147483647 h 8"/>
              <a:gd name="T66" fmla="*/ 2147483647 w 8"/>
              <a:gd name="T67" fmla="*/ 2147483647 h 8"/>
              <a:gd name="T68" fmla="*/ 0 w 8"/>
              <a:gd name="T69" fmla="*/ 2147483647 h 8"/>
              <a:gd name="T70" fmla="*/ 0 w 8"/>
              <a:gd name="T71" fmla="*/ 2147483647 h 8"/>
              <a:gd name="T72" fmla="*/ 0 w 8"/>
              <a:gd name="T73" fmla="*/ 2147483647 h 8"/>
              <a:gd name="T74" fmla="*/ 0 w 8"/>
              <a:gd name="T75" fmla="*/ 2147483647 h 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8"/>
              <a:gd name="T115" fmla="*/ 0 h 8"/>
              <a:gd name="T116" fmla="*/ 8 w 8"/>
              <a:gd name="T117" fmla="*/ 8 h 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8" h="8">
                <a:moveTo>
                  <a:pt x="0" y="4"/>
                </a:moveTo>
                <a:lnTo>
                  <a:pt x="4" y="4"/>
                </a:lnTo>
                <a:lnTo>
                  <a:pt x="4" y="8"/>
                </a:lnTo>
                <a:lnTo>
                  <a:pt x="8" y="8"/>
                </a:lnTo>
                <a:lnTo>
                  <a:pt x="8" y="4"/>
                </a:lnTo>
                <a:lnTo>
                  <a:pt x="4" y="4"/>
                </a:lnTo>
                <a:lnTo>
                  <a:pt x="0" y="4"/>
                </a:lnTo>
                <a:lnTo>
                  <a:pt x="0" y="0"/>
                </a:lnTo>
                <a:lnTo>
                  <a:pt x="4" y="0"/>
                </a:lnTo>
                <a:lnTo>
                  <a:pt x="8" y="0"/>
                </a:lnTo>
                <a:lnTo>
                  <a:pt x="8" y="4"/>
                </a:lnTo>
                <a:lnTo>
                  <a:pt x="4" y="4"/>
                </a:lnTo>
                <a:lnTo>
                  <a:pt x="4" y="0"/>
                </a:lnTo>
                <a:lnTo>
                  <a:pt x="4" y="4"/>
                </a:lnTo>
                <a:lnTo>
                  <a:pt x="8" y="4"/>
                </a:lnTo>
                <a:lnTo>
                  <a:pt x="8" y="8"/>
                </a:lnTo>
                <a:lnTo>
                  <a:pt x="4" y="8"/>
                </a:lnTo>
                <a:lnTo>
                  <a:pt x="0" y="8"/>
                </a:lnTo>
                <a:lnTo>
                  <a:pt x="0" y="4"/>
                </a:lnTo>
                <a:close/>
              </a:path>
            </a:pathLst>
          </a:custGeom>
          <a:solidFill>
            <a:srgbClr val="000000"/>
          </a:solidFill>
          <a:ln w="9525">
            <a:noFill/>
            <a:round/>
            <a:headEnd/>
            <a:tailEnd/>
          </a:ln>
        </p:spPr>
        <p:txBody>
          <a:bodyPr/>
          <a:lstStyle/>
          <a:p>
            <a:endParaRPr lang="en-US">
              <a:latin typeface="Calibri" pitchFamily="34" charset="0"/>
            </a:endParaRPr>
          </a:p>
        </p:txBody>
      </p:sp>
      <p:sp>
        <p:nvSpPr>
          <p:cNvPr id="58" name="Freeform 57"/>
          <p:cNvSpPr>
            <a:spLocks noChangeAspect="1"/>
          </p:cNvSpPr>
          <p:nvPr/>
        </p:nvSpPr>
        <p:spPr bwMode="auto">
          <a:xfrm>
            <a:off x="6943725" y="1863725"/>
            <a:ext cx="38100" cy="34925"/>
          </a:xfrm>
          <a:custGeom>
            <a:avLst/>
            <a:gdLst>
              <a:gd name="T0" fmla="*/ 2147483647 w 46"/>
              <a:gd name="T1" fmla="*/ 2147483647 h 43"/>
              <a:gd name="T2" fmla="*/ 2147483647 w 46"/>
              <a:gd name="T3" fmla="*/ 2147483647 h 43"/>
              <a:gd name="T4" fmla="*/ 2147483647 w 46"/>
              <a:gd name="T5" fmla="*/ 2147483647 h 43"/>
              <a:gd name="T6" fmla="*/ 2147483647 w 46"/>
              <a:gd name="T7" fmla="*/ 2147483647 h 43"/>
              <a:gd name="T8" fmla="*/ 2147483647 w 46"/>
              <a:gd name="T9" fmla="*/ 2147483647 h 43"/>
              <a:gd name="T10" fmla="*/ 2147483647 w 46"/>
              <a:gd name="T11" fmla="*/ 2147483647 h 43"/>
              <a:gd name="T12" fmla="*/ 2147483647 w 46"/>
              <a:gd name="T13" fmla="*/ 2147483647 h 43"/>
              <a:gd name="T14" fmla="*/ 2147483647 w 46"/>
              <a:gd name="T15" fmla="*/ 2147483647 h 43"/>
              <a:gd name="T16" fmla="*/ 2147483647 w 46"/>
              <a:gd name="T17" fmla="*/ 2147483647 h 43"/>
              <a:gd name="T18" fmla="*/ 0 w 46"/>
              <a:gd name="T19" fmla="*/ 2147483647 h 43"/>
              <a:gd name="T20" fmla="*/ 0 w 46"/>
              <a:gd name="T21" fmla="*/ 2147483647 h 43"/>
              <a:gd name="T22" fmla="*/ 0 w 46"/>
              <a:gd name="T23" fmla="*/ 2147483647 h 43"/>
              <a:gd name="T24" fmla="*/ 2147483647 w 46"/>
              <a:gd name="T25" fmla="*/ 2147483647 h 43"/>
              <a:gd name="T26" fmla="*/ 2147483647 w 46"/>
              <a:gd name="T27" fmla="*/ 0 h 43"/>
              <a:gd name="T28" fmla="*/ 2147483647 w 46"/>
              <a:gd name="T29" fmla="*/ 0 h 43"/>
              <a:gd name="T30" fmla="*/ 2147483647 w 46"/>
              <a:gd name="T31" fmla="*/ 0 h 43"/>
              <a:gd name="T32" fmla="*/ 2147483647 w 46"/>
              <a:gd name="T33" fmla="*/ 0 h 43"/>
              <a:gd name="T34" fmla="*/ 2147483647 w 46"/>
              <a:gd name="T35" fmla="*/ 2147483647 h 43"/>
              <a:gd name="T36" fmla="*/ 2147483647 w 46"/>
              <a:gd name="T37" fmla="*/ 2147483647 h 43"/>
              <a:gd name="T38" fmla="*/ 2147483647 w 46"/>
              <a:gd name="T39" fmla="*/ 2147483647 h 43"/>
              <a:gd name="T40" fmla="*/ 2147483647 w 46"/>
              <a:gd name="T41" fmla="*/ 2147483647 h 4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
              <a:gd name="T64" fmla="*/ 0 h 43"/>
              <a:gd name="T65" fmla="*/ 46 w 46"/>
              <a:gd name="T66" fmla="*/ 43 h 4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 h="43">
                <a:moveTo>
                  <a:pt x="46" y="21"/>
                </a:moveTo>
                <a:lnTo>
                  <a:pt x="46" y="21"/>
                </a:lnTo>
                <a:lnTo>
                  <a:pt x="42" y="38"/>
                </a:lnTo>
                <a:lnTo>
                  <a:pt x="38" y="38"/>
                </a:lnTo>
                <a:lnTo>
                  <a:pt x="34" y="43"/>
                </a:lnTo>
                <a:lnTo>
                  <a:pt x="12" y="38"/>
                </a:lnTo>
                <a:lnTo>
                  <a:pt x="8" y="34"/>
                </a:lnTo>
                <a:lnTo>
                  <a:pt x="4" y="30"/>
                </a:lnTo>
                <a:lnTo>
                  <a:pt x="0" y="17"/>
                </a:lnTo>
                <a:lnTo>
                  <a:pt x="4" y="5"/>
                </a:lnTo>
                <a:lnTo>
                  <a:pt x="8" y="0"/>
                </a:lnTo>
                <a:lnTo>
                  <a:pt x="12" y="0"/>
                </a:lnTo>
                <a:lnTo>
                  <a:pt x="34" y="0"/>
                </a:lnTo>
                <a:lnTo>
                  <a:pt x="38" y="5"/>
                </a:lnTo>
                <a:lnTo>
                  <a:pt x="42" y="9"/>
                </a:lnTo>
                <a:lnTo>
                  <a:pt x="46" y="21"/>
                </a:lnTo>
                <a:close/>
              </a:path>
            </a:pathLst>
          </a:custGeom>
          <a:solidFill>
            <a:srgbClr val="5A3D1B"/>
          </a:solidFill>
          <a:ln w="9525">
            <a:noFill/>
            <a:round/>
            <a:headEnd/>
            <a:tailEnd/>
          </a:ln>
        </p:spPr>
        <p:txBody>
          <a:bodyPr/>
          <a:lstStyle/>
          <a:p>
            <a:endParaRPr lang="en-US">
              <a:latin typeface="Calibri" pitchFamily="34" charset="0"/>
            </a:endParaRPr>
          </a:p>
        </p:txBody>
      </p:sp>
      <p:sp>
        <p:nvSpPr>
          <p:cNvPr id="59" name="Freeform 59"/>
          <p:cNvSpPr>
            <a:spLocks noChangeAspect="1"/>
          </p:cNvSpPr>
          <p:nvPr/>
        </p:nvSpPr>
        <p:spPr bwMode="auto">
          <a:xfrm>
            <a:off x="6943725" y="3914775"/>
            <a:ext cx="36513" cy="34925"/>
          </a:xfrm>
          <a:custGeom>
            <a:avLst/>
            <a:gdLst>
              <a:gd name="T0" fmla="*/ 2147483647 w 42"/>
              <a:gd name="T1" fmla="*/ 2147483647 h 42"/>
              <a:gd name="T2" fmla="*/ 2147483647 w 42"/>
              <a:gd name="T3" fmla="*/ 2147483647 h 42"/>
              <a:gd name="T4" fmla="*/ 2147483647 w 42"/>
              <a:gd name="T5" fmla="*/ 2147483647 h 42"/>
              <a:gd name="T6" fmla="*/ 2147483647 w 42"/>
              <a:gd name="T7" fmla="*/ 2147483647 h 42"/>
              <a:gd name="T8" fmla="*/ 2147483647 w 42"/>
              <a:gd name="T9" fmla="*/ 2147483647 h 42"/>
              <a:gd name="T10" fmla="*/ 2147483647 w 42"/>
              <a:gd name="T11" fmla="*/ 2147483647 h 42"/>
              <a:gd name="T12" fmla="*/ 2147483647 w 42"/>
              <a:gd name="T13" fmla="*/ 2147483647 h 42"/>
              <a:gd name="T14" fmla="*/ 2147483647 w 42"/>
              <a:gd name="T15" fmla="*/ 2147483647 h 42"/>
              <a:gd name="T16" fmla="*/ 0 w 42"/>
              <a:gd name="T17" fmla="*/ 2147483647 h 42"/>
              <a:gd name="T18" fmla="*/ 0 w 42"/>
              <a:gd name="T19" fmla="*/ 2147483647 h 42"/>
              <a:gd name="T20" fmla="*/ 0 w 42"/>
              <a:gd name="T21" fmla="*/ 2147483647 h 42"/>
              <a:gd name="T22" fmla="*/ 2147483647 w 42"/>
              <a:gd name="T23" fmla="*/ 2147483647 h 42"/>
              <a:gd name="T24" fmla="*/ 2147483647 w 42"/>
              <a:gd name="T25" fmla="*/ 0 h 42"/>
              <a:gd name="T26" fmla="*/ 2147483647 w 42"/>
              <a:gd name="T27" fmla="*/ 2147483647 h 42"/>
              <a:gd name="T28" fmla="*/ 2147483647 w 42"/>
              <a:gd name="T29" fmla="*/ 2147483647 h 42"/>
              <a:gd name="T30" fmla="*/ 2147483647 w 42"/>
              <a:gd name="T31" fmla="*/ 2147483647 h 42"/>
              <a:gd name="T32" fmla="*/ 2147483647 w 42"/>
              <a:gd name="T33" fmla="*/ 2147483647 h 42"/>
              <a:gd name="T34" fmla="*/ 2147483647 w 42"/>
              <a:gd name="T35" fmla="*/ 2147483647 h 42"/>
              <a:gd name="T36" fmla="*/ 2147483647 w 42"/>
              <a:gd name="T37" fmla="*/ 2147483647 h 4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2"/>
              <a:gd name="T58" fmla="*/ 0 h 42"/>
              <a:gd name="T59" fmla="*/ 42 w 42"/>
              <a:gd name="T60" fmla="*/ 42 h 4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2" h="42">
                <a:moveTo>
                  <a:pt x="42" y="33"/>
                </a:moveTo>
                <a:lnTo>
                  <a:pt x="42" y="33"/>
                </a:lnTo>
                <a:lnTo>
                  <a:pt x="38" y="42"/>
                </a:lnTo>
                <a:lnTo>
                  <a:pt x="34" y="42"/>
                </a:lnTo>
                <a:lnTo>
                  <a:pt x="29" y="42"/>
                </a:lnTo>
                <a:lnTo>
                  <a:pt x="12" y="33"/>
                </a:lnTo>
                <a:lnTo>
                  <a:pt x="4" y="25"/>
                </a:lnTo>
                <a:lnTo>
                  <a:pt x="0" y="12"/>
                </a:lnTo>
                <a:lnTo>
                  <a:pt x="4" y="4"/>
                </a:lnTo>
                <a:lnTo>
                  <a:pt x="8" y="0"/>
                </a:lnTo>
                <a:lnTo>
                  <a:pt x="12" y="4"/>
                </a:lnTo>
                <a:lnTo>
                  <a:pt x="29" y="12"/>
                </a:lnTo>
                <a:lnTo>
                  <a:pt x="38" y="21"/>
                </a:lnTo>
                <a:lnTo>
                  <a:pt x="42" y="33"/>
                </a:lnTo>
                <a:close/>
              </a:path>
            </a:pathLst>
          </a:custGeom>
          <a:solidFill>
            <a:srgbClr val="5A3D1B"/>
          </a:solidFill>
          <a:ln w="9525">
            <a:noFill/>
            <a:round/>
            <a:headEnd/>
            <a:tailEnd/>
          </a:ln>
        </p:spPr>
        <p:txBody>
          <a:bodyPr/>
          <a:lstStyle/>
          <a:p>
            <a:endParaRPr lang="en-US">
              <a:latin typeface="Calibri" pitchFamily="34" charset="0"/>
            </a:endParaRPr>
          </a:p>
        </p:txBody>
      </p:sp>
      <p:grpSp>
        <p:nvGrpSpPr>
          <p:cNvPr id="3" name="Group 607"/>
          <p:cNvGrpSpPr>
            <a:grpSpLocks/>
          </p:cNvGrpSpPr>
          <p:nvPr/>
        </p:nvGrpSpPr>
        <p:grpSpPr bwMode="auto">
          <a:xfrm>
            <a:off x="5435600" y="2227263"/>
            <a:ext cx="947738" cy="1414462"/>
            <a:chOff x="4559300" y="1657104"/>
            <a:chExt cx="1144428" cy="1706812"/>
          </a:xfrm>
        </p:grpSpPr>
        <p:grpSp>
          <p:nvGrpSpPr>
            <p:cNvPr id="60578" name="Group 49"/>
            <p:cNvGrpSpPr>
              <a:grpSpLocks noChangeAspect="1"/>
            </p:cNvGrpSpPr>
            <p:nvPr/>
          </p:nvGrpSpPr>
          <p:grpSpPr bwMode="auto">
            <a:xfrm>
              <a:off x="4559300" y="1657104"/>
              <a:ext cx="1104569" cy="1683649"/>
              <a:chOff x="3630" y="1579"/>
              <a:chExt cx="1158" cy="1863"/>
            </a:xfrm>
          </p:grpSpPr>
          <p:pic>
            <p:nvPicPr>
              <p:cNvPr id="60589" name="Picture 50" descr="blade"/>
              <p:cNvPicPr preferRelativeResize="0">
                <a:picLocks noChangeAspect="1" noChangeArrowheads="1"/>
              </p:cNvPicPr>
              <p:nvPr/>
            </p:nvPicPr>
            <p:blipFill>
              <a:blip r:embed="rId4"/>
              <a:srcRect/>
              <a:stretch>
                <a:fillRect/>
              </a:stretch>
            </p:blipFill>
            <p:spPr bwMode="auto">
              <a:xfrm>
                <a:off x="3630" y="1579"/>
                <a:ext cx="1158" cy="1863"/>
              </a:xfrm>
              <a:prstGeom prst="rect">
                <a:avLst/>
              </a:prstGeom>
              <a:noFill/>
              <a:ln w="9525">
                <a:noFill/>
                <a:miter lim="800000"/>
                <a:headEnd/>
                <a:tailEnd/>
              </a:ln>
            </p:spPr>
          </p:pic>
          <p:sp>
            <p:nvSpPr>
              <p:cNvPr id="60590" name="Freeform 51"/>
              <p:cNvSpPr>
                <a:spLocks noChangeAspect="1"/>
              </p:cNvSpPr>
              <p:nvPr/>
            </p:nvSpPr>
            <p:spPr bwMode="auto">
              <a:xfrm>
                <a:off x="3734" y="2627"/>
                <a:ext cx="29" cy="51"/>
              </a:xfrm>
              <a:custGeom>
                <a:avLst/>
                <a:gdLst>
                  <a:gd name="T0" fmla="*/ 0 w 29"/>
                  <a:gd name="T1" fmla="*/ 13 h 51"/>
                  <a:gd name="T2" fmla="*/ 0 w 29"/>
                  <a:gd name="T3" fmla="*/ 34 h 51"/>
                  <a:gd name="T4" fmla="*/ 12 w 29"/>
                  <a:gd name="T5" fmla="*/ 34 h 51"/>
                  <a:gd name="T6" fmla="*/ 12 w 29"/>
                  <a:gd name="T7" fmla="*/ 47 h 51"/>
                  <a:gd name="T8" fmla="*/ 29 w 29"/>
                  <a:gd name="T9" fmla="*/ 51 h 51"/>
                  <a:gd name="T10" fmla="*/ 29 w 29"/>
                  <a:gd name="T11" fmla="*/ 4 h 51"/>
                  <a:gd name="T12" fmla="*/ 12 w 29"/>
                  <a:gd name="T13" fmla="*/ 0 h 51"/>
                  <a:gd name="T14" fmla="*/ 12 w 29"/>
                  <a:gd name="T15" fmla="*/ 13 h 51"/>
                  <a:gd name="T16" fmla="*/ 0 w 29"/>
                  <a:gd name="T17" fmla="*/ 13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1"/>
                  <a:gd name="T29" fmla="*/ 29 w 29"/>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1">
                    <a:moveTo>
                      <a:pt x="0" y="13"/>
                    </a:moveTo>
                    <a:lnTo>
                      <a:pt x="0" y="34"/>
                    </a:lnTo>
                    <a:lnTo>
                      <a:pt x="12" y="34"/>
                    </a:lnTo>
                    <a:lnTo>
                      <a:pt x="12" y="47"/>
                    </a:lnTo>
                    <a:lnTo>
                      <a:pt x="29" y="51"/>
                    </a:lnTo>
                    <a:lnTo>
                      <a:pt x="29" y="4"/>
                    </a:lnTo>
                    <a:lnTo>
                      <a:pt x="12" y="0"/>
                    </a:lnTo>
                    <a:lnTo>
                      <a:pt x="12" y="13"/>
                    </a:lnTo>
                    <a:lnTo>
                      <a:pt x="0" y="13"/>
                    </a:lnTo>
                    <a:close/>
                  </a:path>
                </a:pathLst>
              </a:custGeom>
              <a:solidFill>
                <a:srgbClr val="000000"/>
              </a:solidFill>
              <a:ln w="9525">
                <a:noFill/>
                <a:round/>
                <a:headEnd/>
                <a:tailEnd/>
              </a:ln>
            </p:spPr>
            <p:txBody>
              <a:bodyPr/>
              <a:lstStyle/>
              <a:p>
                <a:endParaRPr lang="en-US">
                  <a:latin typeface="Calibri" pitchFamily="34" charset="0"/>
                </a:endParaRPr>
              </a:p>
            </p:txBody>
          </p:sp>
          <p:sp>
            <p:nvSpPr>
              <p:cNvPr id="60591" name="Freeform 52"/>
              <p:cNvSpPr>
                <a:spLocks noChangeAspect="1"/>
              </p:cNvSpPr>
              <p:nvPr/>
            </p:nvSpPr>
            <p:spPr bwMode="auto">
              <a:xfrm>
                <a:off x="3734" y="2746"/>
                <a:ext cx="29" cy="55"/>
              </a:xfrm>
              <a:custGeom>
                <a:avLst/>
                <a:gdLst>
                  <a:gd name="T0" fmla="*/ 0 w 29"/>
                  <a:gd name="T1" fmla="*/ 12 h 55"/>
                  <a:gd name="T2" fmla="*/ 0 w 29"/>
                  <a:gd name="T3" fmla="*/ 34 h 55"/>
                  <a:gd name="T4" fmla="*/ 12 w 29"/>
                  <a:gd name="T5" fmla="*/ 38 h 55"/>
                  <a:gd name="T6" fmla="*/ 12 w 29"/>
                  <a:gd name="T7" fmla="*/ 50 h 55"/>
                  <a:gd name="T8" fmla="*/ 29 w 29"/>
                  <a:gd name="T9" fmla="*/ 55 h 55"/>
                  <a:gd name="T10" fmla="*/ 29 w 29"/>
                  <a:gd name="T11" fmla="*/ 4 h 55"/>
                  <a:gd name="T12" fmla="*/ 12 w 29"/>
                  <a:gd name="T13" fmla="*/ 0 h 55"/>
                  <a:gd name="T14" fmla="*/ 12 w 29"/>
                  <a:gd name="T15" fmla="*/ 12 h 55"/>
                  <a:gd name="T16" fmla="*/ 0 w 29"/>
                  <a:gd name="T17" fmla="*/ 12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5"/>
                  <a:gd name="T29" fmla="*/ 29 w 29"/>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5">
                    <a:moveTo>
                      <a:pt x="0" y="12"/>
                    </a:moveTo>
                    <a:lnTo>
                      <a:pt x="0" y="34"/>
                    </a:lnTo>
                    <a:lnTo>
                      <a:pt x="12" y="38"/>
                    </a:lnTo>
                    <a:lnTo>
                      <a:pt x="12" y="50"/>
                    </a:lnTo>
                    <a:lnTo>
                      <a:pt x="29" y="55"/>
                    </a:lnTo>
                    <a:lnTo>
                      <a:pt x="29" y="4"/>
                    </a:lnTo>
                    <a:lnTo>
                      <a:pt x="12" y="0"/>
                    </a:lnTo>
                    <a:lnTo>
                      <a:pt x="12" y="12"/>
                    </a:lnTo>
                    <a:lnTo>
                      <a:pt x="0" y="12"/>
                    </a:lnTo>
                    <a:close/>
                  </a:path>
                </a:pathLst>
              </a:custGeom>
              <a:solidFill>
                <a:srgbClr val="000000"/>
              </a:solidFill>
              <a:ln w="9525">
                <a:noFill/>
                <a:round/>
                <a:headEnd/>
                <a:tailEnd/>
              </a:ln>
            </p:spPr>
            <p:txBody>
              <a:bodyPr/>
              <a:lstStyle/>
              <a:p>
                <a:endParaRPr lang="en-US">
                  <a:latin typeface="Calibri" pitchFamily="34" charset="0"/>
                </a:endParaRPr>
              </a:p>
            </p:txBody>
          </p:sp>
          <p:sp>
            <p:nvSpPr>
              <p:cNvPr id="60592" name="Freeform 53"/>
              <p:cNvSpPr>
                <a:spLocks noChangeAspect="1"/>
              </p:cNvSpPr>
              <p:nvPr/>
            </p:nvSpPr>
            <p:spPr bwMode="auto">
              <a:xfrm>
                <a:off x="3734" y="2860"/>
                <a:ext cx="29" cy="55"/>
              </a:xfrm>
              <a:custGeom>
                <a:avLst/>
                <a:gdLst>
                  <a:gd name="T0" fmla="*/ 0 w 29"/>
                  <a:gd name="T1" fmla="*/ 13 h 55"/>
                  <a:gd name="T2" fmla="*/ 0 w 29"/>
                  <a:gd name="T3" fmla="*/ 34 h 55"/>
                  <a:gd name="T4" fmla="*/ 12 w 29"/>
                  <a:gd name="T5" fmla="*/ 38 h 55"/>
                  <a:gd name="T6" fmla="*/ 12 w 29"/>
                  <a:gd name="T7" fmla="*/ 51 h 55"/>
                  <a:gd name="T8" fmla="*/ 29 w 29"/>
                  <a:gd name="T9" fmla="*/ 55 h 55"/>
                  <a:gd name="T10" fmla="*/ 29 w 29"/>
                  <a:gd name="T11" fmla="*/ 4 h 55"/>
                  <a:gd name="T12" fmla="*/ 12 w 29"/>
                  <a:gd name="T13" fmla="*/ 0 h 55"/>
                  <a:gd name="T14" fmla="*/ 12 w 29"/>
                  <a:gd name="T15" fmla="*/ 13 h 55"/>
                  <a:gd name="T16" fmla="*/ 0 w 29"/>
                  <a:gd name="T17" fmla="*/ 13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5"/>
                  <a:gd name="T29" fmla="*/ 29 w 29"/>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5">
                    <a:moveTo>
                      <a:pt x="0" y="13"/>
                    </a:moveTo>
                    <a:lnTo>
                      <a:pt x="0" y="34"/>
                    </a:lnTo>
                    <a:lnTo>
                      <a:pt x="12" y="38"/>
                    </a:lnTo>
                    <a:lnTo>
                      <a:pt x="12" y="51"/>
                    </a:lnTo>
                    <a:lnTo>
                      <a:pt x="29" y="55"/>
                    </a:lnTo>
                    <a:lnTo>
                      <a:pt x="29" y="4"/>
                    </a:lnTo>
                    <a:lnTo>
                      <a:pt x="12" y="0"/>
                    </a:lnTo>
                    <a:lnTo>
                      <a:pt x="12" y="13"/>
                    </a:lnTo>
                    <a:lnTo>
                      <a:pt x="0" y="13"/>
                    </a:lnTo>
                    <a:close/>
                  </a:path>
                </a:pathLst>
              </a:custGeom>
              <a:solidFill>
                <a:srgbClr val="000000"/>
              </a:solidFill>
              <a:ln w="9525">
                <a:noFill/>
                <a:round/>
                <a:headEnd/>
                <a:tailEnd/>
              </a:ln>
            </p:spPr>
            <p:txBody>
              <a:bodyPr/>
              <a:lstStyle/>
              <a:p>
                <a:endParaRPr lang="en-US">
                  <a:latin typeface="Calibri" pitchFamily="34" charset="0"/>
                </a:endParaRPr>
              </a:p>
            </p:txBody>
          </p:sp>
          <p:sp>
            <p:nvSpPr>
              <p:cNvPr id="60593" name="Freeform 54"/>
              <p:cNvSpPr>
                <a:spLocks noChangeAspect="1"/>
              </p:cNvSpPr>
              <p:nvPr/>
            </p:nvSpPr>
            <p:spPr bwMode="auto">
              <a:xfrm>
                <a:off x="3734" y="2158"/>
                <a:ext cx="29" cy="50"/>
              </a:xfrm>
              <a:custGeom>
                <a:avLst/>
                <a:gdLst>
                  <a:gd name="T0" fmla="*/ 0 w 29"/>
                  <a:gd name="T1" fmla="*/ 8 h 50"/>
                  <a:gd name="T2" fmla="*/ 0 w 29"/>
                  <a:gd name="T3" fmla="*/ 33 h 50"/>
                  <a:gd name="T4" fmla="*/ 12 w 29"/>
                  <a:gd name="T5" fmla="*/ 33 h 50"/>
                  <a:gd name="T6" fmla="*/ 12 w 29"/>
                  <a:gd name="T7" fmla="*/ 46 h 50"/>
                  <a:gd name="T8" fmla="*/ 29 w 29"/>
                  <a:gd name="T9" fmla="*/ 50 h 50"/>
                  <a:gd name="T10" fmla="*/ 29 w 29"/>
                  <a:gd name="T11" fmla="*/ 4 h 50"/>
                  <a:gd name="T12" fmla="*/ 12 w 29"/>
                  <a:gd name="T13" fmla="*/ 0 h 50"/>
                  <a:gd name="T14" fmla="*/ 12 w 29"/>
                  <a:gd name="T15" fmla="*/ 12 h 50"/>
                  <a:gd name="T16" fmla="*/ 0 w 29"/>
                  <a:gd name="T17" fmla="*/ 8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0"/>
                  <a:gd name="T29" fmla="*/ 29 w 29"/>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0">
                    <a:moveTo>
                      <a:pt x="0" y="8"/>
                    </a:moveTo>
                    <a:lnTo>
                      <a:pt x="0" y="33"/>
                    </a:lnTo>
                    <a:lnTo>
                      <a:pt x="12" y="33"/>
                    </a:lnTo>
                    <a:lnTo>
                      <a:pt x="12" y="46"/>
                    </a:lnTo>
                    <a:lnTo>
                      <a:pt x="29" y="50"/>
                    </a:lnTo>
                    <a:lnTo>
                      <a:pt x="29" y="4"/>
                    </a:lnTo>
                    <a:lnTo>
                      <a:pt x="12" y="0"/>
                    </a:lnTo>
                    <a:lnTo>
                      <a:pt x="12" y="12"/>
                    </a:lnTo>
                    <a:lnTo>
                      <a:pt x="0" y="8"/>
                    </a:lnTo>
                    <a:close/>
                  </a:path>
                </a:pathLst>
              </a:custGeom>
              <a:solidFill>
                <a:srgbClr val="000000"/>
              </a:solidFill>
              <a:ln w="9525">
                <a:noFill/>
                <a:round/>
                <a:headEnd/>
                <a:tailEnd/>
              </a:ln>
            </p:spPr>
            <p:txBody>
              <a:bodyPr/>
              <a:lstStyle/>
              <a:p>
                <a:endParaRPr lang="en-US">
                  <a:latin typeface="Calibri" pitchFamily="34" charset="0"/>
                </a:endParaRPr>
              </a:p>
            </p:txBody>
          </p:sp>
          <p:sp>
            <p:nvSpPr>
              <p:cNvPr id="60594" name="Freeform 55"/>
              <p:cNvSpPr>
                <a:spLocks noChangeAspect="1"/>
              </p:cNvSpPr>
              <p:nvPr/>
            </p:nvSpPr>
            <p:spPr bwMode="auto">
              <a:xfrm>
                <a:off x="3734" y="2276"/>
                <a:ext cx="29" cy="55"/>
              </a:xfrm>
              <a:custGeom>
                <a:avLst/>
                <a:gdLst>
                  <a:gd name="T0" fmla="*/ 0 w 29"/>
                  <a:gd name="T1" fmla="*/ 13 h 55"/>
                  <a:gd name="T2" fmla="*/ 0 w 29"/>
                  <a:gd name="T3" fmla="*/ 34 h 55"/>
                  <a:gd name="T4" fmla="*/ 12 w 29"/>
                  <a:gd name="T5" fmla="*/ 34 h 55"/>
                  <a:gd name="T6" fmla="*/ 12 w 29"/>
                  <a:gd name="T7" fmla="*/ 47 h 55"/>
                  <a:gd name="T8" fmla="*/ 29 w 29"/>
                  <a:gd name="T9" fmla="*/ 55 h 55"/>
                  <a:gd name="T10" fmla="*/ 29 w 29"/>
                  <a:gd name="T11" fmla="*/ 4 h 55"/>
                  <a:gd name="T12" fmla="*/ 12 w 29"/>
                  <a:gd name="T13" fmla="*/ 0 h 55"/>
                  <a:gd name="T14" fmla="*/ 12 w 29"/>
                  <a:gd name="T15" fmla="*/ 13 h 55"/>
                  <a:gd name="T16" fmla="*/ 0 w 29"/>
                  <a:gd name="T17" fmla="*/ 13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5"/>
                  <a:gd name="T29" fmla="*/ 29 w 29"/>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5">
                    <a:moveTo>
                      <a:pt x="0" y="13"/>
                    </a:moveTo>
                    <a:lnTo>
                      <a:pt x="0" y="34"/>
                    </a:lnTo>
                    <a:lnTo>
                      <a:pt x="12" y="34"/>
                    </a:lnTo>
                    <a:lnTo>
                      <a:pt x="12" y="47"/>
                    </a:lnTo>
                    <a:lnTo>
                      <a:pt x="29" y="55"/>
                    </a:lnTo>
                    <a:lnTo>
                      <a:pt x="29" y="4"/>
                    </a:lnTo>
                    <a:lnTo>
                      <a:pt x="12" y="0"/>
                    </a:lnTo>
                    <a:lnTo>
                      <a:pt x="12" y="13"/>
                    </a:lnTo>
                    <a:lnTo>
                      <a:pt x="0" y="13"/>
                    </a:lnTo>
                    <a:close/>
                  </a:path>
                </a:pathLst>
              </a:custGeom>
              <a:solidFill>
                <a:srgbClr val="000000"/>
              </a:solidFill>
              <a:ln w="9525">
                <a:noFill/>
                <a:round/>
                <a:headEnd/>
                <a:tailEnd/>
              </a:ln>
            </p:spPr>
            <p:txBody>
              <a:bodyPr/>
              <a:lstStyle/>
              <a:p>
                <a:endParaRPr lang="en-US">
                  <a:latin typeface="Calibri" pitchFamily="34" charset="0"/>
                </a:endParaRPr>
              </a:p>
            </p:txBody>
          </p:sp>
          <p:sp>
            <p:nvSpPr>
              <p:cNvPr id="60595" name="Freeform 56"/>
              <p:cNvSpPr>
                <a:spLocks noChangeAspect="1"/>
              </p:cNvSpPr>
              <p:nvPr/>
            </p:nvSpPr>
            <p:spPr bwMode="auto">
              <a:xfrm>
                <a:off x="3734" y="2390"/>
                <a:ext cx="29" cy="51"/>
              </a:xfrm>
              <a:custGeom>
                <a:avLst/>
                <a:gdLst>
                  <a:gd name="T0" fmla="*/ 0 w 29"/>
                  <a:gd name="T1" fmla="*/ 13 h 51"/>
                  <a:gd name="T2" fmla="*/ 0 w 29"/>
                  <a:gd name="T3" fmla="*/ 34 h 51"/>
                  <a:gd name="T4" fmla="*/ 12 w 29"/>
                  <a:gd name="T5" fmla="*/ 34 h 51"/>
                  <a:gd name="T6" fmla="*/ 12 w 29"/>
                  <a:gd name="T7" fmla="*/ 47 h 51"/>
                  <a:gd name="T8" fmla="*/ 29 w 29"/>
                  <a:gd name="T9" fmla="*/ 51 h 51"/>
                  <a:gd name="T10" fmla="*/ 29 w 29"/>
                  <a:gd name="T11" fmla="*/ 5 h 51"/>
                  <a:gd name="T12" fmla="*/ 12 w 29"/>
                  <a:gd name="T13" fmla="*/ 0 h 51"/>
                  <a:gd name="T14" fmla="*/ 12 w 29"/>
                  <a:gd name="T15" fmla="*/ 13 h 51"/>
                  <a:gd name="T16" fmla="*/ 0 w 29"/>
                  <a:gd name="T17" fmla="*/ 13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1"/>
                  <a:gd name="T29" fmla="*/ 29 w 29"/>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1">
                    <a:moveTo>
                      <a:pt x="0" y="13"/>
                    </a:moveTo>
                    <a:lnTo>
                      <a:pt x="0" y="34"/>
                    </a:lnTo>
                    <a:lnTo>
                      <a:pt x="12" y="34"/>
                    </a:lnTo>
                    <a:lnTo>
                      <a:pt x="12" y="47"/>
                    </a:lnTo>
                    <a:lnTo>
                      <a:pt x="29" y="51"/>
                    </a:lnTo>
                    <a:lnTo>
                      <a:pt x="29" y="5"/>
                    </a:lnTo>
                    <a:lnTo>
                      <a:pt x="12" y="0"/>
                    </a:lnTo>
                    <a:lnTo>
                      <a:pt x="12" y="13"/>
                    </a:lnTo>
                    <a:lnTo>
                      <a:pt x="0" y="13"/>
                    </a:lnTo>
                    <a:close/>
                  </a:path>
                </a:pathLst>
              </a:custGeom>
              <a:solidFill>
                <a:srgbClr val="000000"/>
              </a:solidFill>
              <a:ln w="9525">
                <a:noFill/>
                <a:round/>
                <a:headEnd/>
                <a:tailEnd/>
              </a:ln>
            </p:spPr>
            <p:txBody>
              <a:bodyPr/>
              <a:lstStyle/>
              <a:p>
                <a:endParaRPr lang="en-US">
                  <a:latin typeface="Calibri" pitchFamily="34" charset="0"/>
                </a:endParaRPr>
              </a:p>
            </p:txBody>
          </p:sp>
          <p:sp>
            <p:nvSpPr>
              <p:cNvPr id="60596" name="Freeform 57"/>
              <p:cNvSpPr>
                <a:spLocks noChangeAspect="1"/>
              </p:cNvSpPr>
              <p:nvPr/>
            </p:nvSpPr>
            <p:spPr bwMode="auto">
              <a:xfrm>
                <a:off x="3734" y="2509"/>
                <a:ext cx="29" cy="55"/>
              </a:xfrm>
              <a:custGeom>
                <a:avLst/>
                <a:gdLst>
                  <a:gd name="T0" fmla="*/ 0 w 29"/>
                  <a:gd name="T1" fmla="*/ 12 h 55"/>
                  <a:gd name="T2" fmla="*/ 0 w 29"/>
                  <a:gd name="T3" fmla="*/ 34 h 55"/>
                  <a:gd name="T4" fmla="*/ 12 w 29"/>
                  <a:gd name="T5" fmla="*/ 38 h 55"/>
                  <a:gd name="T6" fmla="*/ 12 w 29"/>
                  <a:gd name="T7" fmla="*/ 51 h 55"/>
                  <a:gd name="T8" fmla="*/ 29 w 29"/>
                  <a:gd name="T9" fmla="*/ 55 h 55"/>
                  <a:gd name="T10" fmla="*/ 29 w 29"/>
                  <a:gd name="T11" fmla="*/ 4 h 55"/>
                  <a:gd name="T12" fmla="*/ 12 w 29"/>
                  <a:gd name="T13" fmla="*/ 0 h 55"/>
                  <a:gd name="T14" fmla="*/ 12 w 29"/>
                  <a:gd name="T15" fmla="*/ 12 h 55"/>
                  <a:gd name="T16" fmla="*/ 0 w 29"/>
                  <a:gd name="T17" fmla="*/ 12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5"/>
                  <a:gd name="T29" fmla="*/ 29 w 29"/>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5">
                    <a:moveTo>
                      <a:pt x="0" y="12"/>
                    </a:moveTo>
                    <a:lnTo>
                      <a:pt x="0" y="34"/>
                    </a:lnTo>
                    <a:lnTo>
                      <a:pt x="12" y="38"/>
                    </a:lnTo>
                    <a:lnTo>
                      <a:pt x="12" y="51"/>
                    </a:lnTo>
                    <a:lnTo>
                      <a:pt x="29" y="55"/>
                    </a:lnTo>
                    <a:lnTo>
                      <a:pt x="29" y="4"/>
                    </a:lnTo>
                    <a:lnTo>
                      <a:pt x="12" y="0"/>
                    </a:lnTo>
                    <a:lnTo>
                      <a:pt x="12" y="12"/>
                    </a:lnTo>
                    <a:lnTo>
                      <a:pt x="0" y="12"/>
                    </a:lnTo>
                    <a:close/>
                  </a:path>
                </a:pathLst>
              </a:custGeom>
              <a:solidFill>
                <a:srgbClr val="000000"/>
              </a:solidFill>
              <a:ln w="9525">
                <a:noFill/>
                <a:round/>
                <a:headEnd/>
                <a:tailEnd/>
              </a:ln>
            </p:spPr>
            <p:txBody>
              <a:bodyPr/>
              <a:lstStyle/>
              <a:p>
                <a:endParaRPr lang="en-US">
                  <a:latin typeface="Calibri" pitchFamily="34" charset="0"/>
                </a:endParaRPr>
              </a:p>
            </p:txBody>
          </p:sp>
          <p:sp>
            <p:nvSpPr>
              <p:cNvPr id="60597" name="Freeform 58"/>
              <p:cNvSpPr>
                <a:spLocks noChangeAspect="1"/>
              </p:cNvSpPr>
              <p:nvPr/>
            </p:nvSpPr>
            <p:spPr bwMode="auto">
              <a:xfrm>
                <a:off x="3734" y="2039"/>
                <a:ext cx="29" cy="51"/>
              </a:xfrm>
              <a:custGeom>
                <a:avLst/>
                <a:gdLst>
                  <a:gd name="T0" fmla="*/ 0 w 29"/>
                  <a:gd name="T1" fmla="*/ 9 h 51"/>
                  <a:gd name="T2" fmla="*/ 0 w 29"/>
                  <a:gd name="T3" fmla="*/ 34 h 51"/>
                  <a:gd name="T4" fmla="*/ 12 w 29"/>
                  <a:gd name="T5" fmla="*/ 34 h 51"/>
                  <a:gd name="T6" fmla="*/ 12 w 29"/>
                  <a:gd name="T7" fmla="*/ 47 h 51"/>
                  <a:gd name="T8" fmla="*/ 29 w 29"/>
                  <a:gd name="T9" fmla="*/ 51 h 51"/>
                  <a:gd name="T10" fmla="*/ 29 w 29"/>
                  <a:gd name="T11" fmla="*/ 4 h 51"/>
                  <a:gd name="T12" fmla="*/ 12 w 29"/>
                  <a:gd name="T13" fmla="*/ 0 h 51"/>
                  <a:gd name="T14" fmla="*/ 12 w 29"/>
                  <a:gd name="T15" fmla="*/ 13 h 51"/>
                  <a:gd name="T16" fmla="*/ 0 w 29"/>
                  <a:gd name="T17" fmla="*/ 9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1"/>
                  <a:gd name="T29" fmla="*/ 29 w 29"/>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1">
                    <a:moveTo>
                      <a:pt x="0" y="9"/>
                    </a:moveTo>
                    <a:lnTo>
                      <a:pt x="0" y="34"/>
                    </a:lnTo>
                    <a:lnTo>
                      <a:pt x="12" y="34"/>
                    </a:lnTo>
                    <a:lnTo>
                      <a:pt x="12" y="47"/>
                    </a:lnTo>
                    <a:lnTo>
                      <a:pt x="29" y="51"/>
                    </a:lnTo>
                    <a:lnTo>
                      <a:pt x="29" y="4"/>
                    </a:lnTo>
                    <a:lnTo>
                      <a:pt x="12" y="0"/>
                    </a:lnTo>
                    <a:lnTo>
                      <a:pt x="12" y="13"/>
                    </a:lnTo>
                    <a:lnTo>
                      <a:pt x="0" y="9"/>
                    </a:lnTo>
                    <a:close/>
                  </a:path>
                </a:pathLst>
              </a:custGeom>
              <a:solidFill>
                <a:srgbClr val="000000"/>
              </a:solidFill>
              <a:ln w="9525">
                <a:noFill/>
                <a:round/>
                <a:headEnd/>
                <a:tailEnd/>
              </a:ln>
            </p:spPr>
            <p:txBody>
              <a:bodyPr/>
              <a:lstStyle/>
              <a:p>
                <a:endParaRPr lang="en-US">
                  <a:latin typeface="Calibri" pitchFamily="34" charset="0"/>
                </a:endParaRPr>
              </a:p>
            </p:txBody>
          </p:sp>
        </p:grpSp>
        <p:grpSp>
          <p:nvGrpSpPr>
            <p:cNvPr id="60579" name="Group 49"/>
            <p:cNvGrpSpPr>
              <a:grpSpLocks noChangeAspect="1"/>
            </p:cNvGrpSpPr>
            <p:nvPr/>
          </p:nvGrpSpPr>
          <p:grpSpPr bwMode="auto">
            <a:xfrm>
              <a:off x="4632810" y="1689319"/>
              <a:ext cx="1070918" cy="1674597"/>
              <a:chOff x="3630" y="1579"/>
              <a:chExt cx="1158" cy="1863"/>
            </a:xfrm>
          </p:grpSpPr>
          <p:pic>
            <p:nvPicPr>
              <p:cNvPr id="60580" name="Picture 50" descr="blade"/>
              <p:cNvPicPr preferRelativeResize="0">
                <a:picLocks noChangeAspect="1" noChangeArrowheads="1"/>
              </p:cNvPicPr>
              <p:nvPr/>
            </p:nvPicPr>
            <p:blipFill>
              <a:blip r:embed="rId4"/>
              <a:srcRect/>
              <a:stretch>
                <a:fillRect/>
              </a:stretch>
            </p:blipFill>
            <p:spPr bwMode="auto">
              <a:xfrm>
                <a:off x="3630" y="1579"/>
                <a:ext cx="1158" cy="1863"/>
              </a:xfrm>
              <a:prstGeom prst="rect">
                <a:avLst/>
              </a:prstGeom>
              <a:noFill/>
              <a:ln w="9525">
                <a:noFill/>
                <a:miter lim="800000"/>
                <a:headEnd/>
                <a:tailEnd/>
              </a:ln>
            </p:spPr>
          </p:pic>
          <p:sp>
            <p:nvSpPr>
              <p:cNvPr id="60581" name="Freeform 51"/>
              <p:cNvSpPr>
                <a:spLocks noChangeAspect="1"/>
              </p:cNvSpPr>
              <p:nvPr/>
            </p:nvSpPr>
            <p:spPr bwMode="auto">
              <a:xfrm>
                <a:off x="3734" y="2627"/>
                <a:ext cx="29" cy="51"/>
              </a:xfrm>
              <a:custGeom>
                <a:avLst/>
                <a:gdLst>
                  <a:gd name="T0" fmla="*/ 0 w 29"/>
                  <a:gd name="T1" fmla="*/ 13 h 51"/>
                  <a:gd name="T2" fmla="*/ 0 w 29"/>
                  <a:gd name="T3" fmla="*/ 34 h 51"/>
                  <a:gd name="T4" fmla="*/ 12 w 29"/>
                  <a:gd name="T5" fmla="*/ 34 h 51"/>
                  <a:gd name="T6" fmla="*/ 12 w 29"/>
                  <a:gd name="T7" fmla="*/ 47 h 51"/>
                  <a:gd name="T8" fmla="*/ 29 w 29"/>
                  <a:gd name="T9" fmla="*/ 51 h 51"/>
                  <a:gd name="T10" fmla="*/ 29 w 29"/>
                  <a:gd name="T11" fmla="*/ 4 h 51"/>
                  <a:gd name="T12" fmla="*/ 12 w 29"/>
                  <a:gd name="T13" fmla="*/ 0 h 51"/>
                  <a:gd name="T14" fmla="*/ 12 w 29"/>
                  <a:gd name="T15" fmla="*/ 13 h 51"/>
                  <a:gd name="T16" fmla="*/ 0 w 29"/>
                  <a:gd name="T17" fmla="*/ 13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1"/>
                  <a:gd name="T29" fmla="*/ 29 w 29"/>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1">
                    <a:moveTo>
                      <a:pt x="0" y="13"/>
                    </a:moveTo>
                    <a:lnTo>
                      <a:pt x="0" y="34"/>
                    </a:lnTo>
                    <a:lnTo>
                      <a:pt x="12" y="34"/>
                    </a:lnTo>
                    <a:lnTo>
                      <a:pt x="12" y="47"/>
                    </a:lnTo>
                    <a:lnTo>
                      <a:pt x="29" y="51"/>
                    </a:lnTo>
                    <a:lnTo>
                      <a:pt x="29" y="4"/>
                    </a:lnTo>
                    <a:lnTo>
                      <a:pt x="12" y="0"/>
                    </a:lnTo>
                    <a:lnTo>
                      <a:pt x="12" y="13"/>
                    </a:lnTo>
                    <a:lnTo>
                      <a:pt x="0" y="13"/>
                    </a:lnTo>
                    <a:close/>
                  </a:path>
                </a:pathLst>
              </a:custGeom>
              <a:solidFill>
                <a:srgbClr val="000000"/>
              </a:solidFill>
              <a:ln w="9525">
                <a:noFill/>
                <a:round/>
                <a:headEnd/>
                <a:tailEnd/>
              </a:ln>
            </p:spPr>
            <p:txBody>
              <a:bodyPr/>
              <a:lstStyle/>
              <a:p>
                <a:endParaRPr lang="en-US">
                  <a:latin typeface="Calibri" pitchFamily="34" charset="0"/>
                </a:endParaRPr>
              </a:p>
            </p:txBody>
          </p:sp>
          <p:sp>
            <p:nvSpPr>
              <p:cNvPr id="60582" name="Freeform 52"/>
              <p:cNvSpPr>
                <a:spLocks noChangeAspect="1"/>
              </p:cNvSpPr>
              <p:nvPr/>
            </p:nvSpPr>
            <p:spPr bwMode="auto">
              <a:xfrm>
                <a:off x="3734" y="2746"/>
                <a:ext cx="29" cy="55"/>
              </a:xfrm>
              <a:custGeom>
                <a:avLst/>
                <a:gdLst>
                  <a:gd name="T0" fmla="*/ 0 w 29"/>
                  <a:gd name="T1" fmla="*/ 12 h 55"/>
                  <a:gd name="T2" fmla="*/ 0 w 29"/>
                  <a:gd name="T3" fmla="*/ 34 h 55"/>
                  <a:gd name="T4" fmla="*/ 12 w 29"/>
                  <a:gd name="T5" fmla="*/ 38 h 55"/>
                  <a:gd name="T6" fmla="*/ 12 w 29"/>
                  <a:gd name="T7" fmla="*/ 50 h 55"/>
                  <a:gd name="T8" fmla="*/ 29 w 29"/>
                  <a:gd name="T9" fmla="*/ 55 h 55"/>
                  <a:gd name="T10" fmla="*/ 29 w 29"/>
                  <a:gd name="T11" fmla="*/ 4 h 55"/>
                  <a:gd name="T12" fmla="*/ 12 w 29"/>
                  <a:gd name="T13" fmla="*/ 0 h 55"/>
                  <a:gd name="T14" fmla="*/ 12 w 29"/>
                  <a:gd name="T15" fmla="*/ 12 h 55"/>
                  <a:gd name="T16" fmla="*/ 0 w 29"/>
                  <a:gd name="T17" fmla="*/ 12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5"/>
                  <a:gd name="T29" fmla="*/ 29 w 29"/>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5">
                    <a:moveTo>
                      <a:pt x="0" y="12"/>
                    </a:moveTo>
                    <a:lnTo>
                      <a:pt x="0" y="34"/>
                    </a:lnTo>
                    <a:lnTo>
                      <a:pt x="12" y="38"/>
                    </a:lnTo>
                    <a:lnTo>
                      <a:pt x="12" y="50"/>
                    </a:lnTo>
                    <a:lnTo>
                      <a:pt x="29" y="55"/>
                    </a:lnTo>
                    <a:lnTo>
                      <a:pt x="29" y="4"/>
                    </a:lnTo>
                    <a:lnTo>
                      <a:pt x="12" y="0"/>
                    </a:lnTo>
                    <a:lnTo>
                      <a:pt x="12" y="12"/>
                    </a:lnTo>
                    <a:lnTo>
                      <a:pt x="0" y="12"/>
                    </a:lnTo>
                    <a:close/>
                  </a:path>
                </a:pathLst>
              </a:custGeom>
              <a:solidFill>
                <a:srgbClr val="000000"/>
              </a:solidFill>
              <a:ln w="9525">
                <a:noFill/>
                <a:round/>
                <a:headEnd/>
                <a:tailEnd/>
              </a:ln>
            </p:spPr>
            <p:txBody>
              <a:bodyPr/>
              <a:lstStyle/>
              <a:p>
                <a:endParaRPr lang="en-US">
                  <a:latin typeface="Calibri" pitchFamily="34" charset="0"/>
                </a:endParaRPr>
              </a:p>
            </p:txBody>
          </p:sp>
          <p:sp>
            <p:nvSpPr>
              <p:cNvPr id="60583" name="Freeform 53"/>
              <p:cNvSpPr>
                <a:spLocks noChangeAspect="1"/>
              </p:cNvSpPr>
              <p:nvPr/>
            </p:nvSpPr>
            <p:spPr bwMode="auto">
              <a:xfrm>
                <a:off x="3734" y="2860"/>
                <a:ext cx="29" cy="55"/>
              </a:xfrm>
              <a:custGeom>
                <a:avLst/>
                <a:gdLst>
                  <a:gd name="T0" fmla="*/ 0 w 29"/>
                  <a:gd name="T1" fmla="*/ 13 h 55"/>
                  <a:gd name="T2" fmla="*/ 0 w 29"/>
                  <a:gd name="T3" fmla="*/ 34 h 55"/>
                  <a:gd name="T4" fmla="*/ 12 w 29"/>
                  <a:gd name="T5" fmla="*/ 38 h 55"/>
                  <a:gd name="T6" fmla="*/ 12 w 29"/>
                  <a:gd name="T7" fmla="*/ 51 h 55"/>
                  <a:gd name="T8" fmla="*/ 29 w 29"/>
                  <a:gd name="T9" fmla="*/ 55 h 55"/>
                  <a:gd name="T10" fmla="*/ 29 w 29"/>
                  <a:gd name="T11" fmla="*/ 4 h 55"/>
                  <a:gd name="T12" fmla="*/ 12 w 29"/>
                  <a:gd name="T13" fmla="*/ 0 h 55"/>
                  <a:gd name="T14" fmla="*/ 12 w 29"/>
                  <a:gd name="T15" fmla="*/ 13 h 55"/>
                  <a:gd name="T16" fmla="*/ 0 w 29"/>
                  <a:gd name="T17" fmla="*/ 13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5"/>
                  <a:gd name="T29" fmla="*/ 29 w 29"/>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5">
                    <a:moveTo>
                      <a:pt x="0" y="13"/>
                    </a:moveTo>
                    <a:lnTo>
                      <a:pt x="0" y="34"/>
                    </a:lnTo>
                    <a:lnTo>
                      <a:pt x="12" y="38"/>
                    </a:lnTo>
                    <a:lnTo>
                      <a:pt x="12" y="51"/>
                    </a:lnTo>
                    <a:lnTo>
                      <a:pt x="29" y="55"/>
                    </a:lnTo>
                    <a:lnTo>
                      <a:pt x="29" y="4"/>
                    </a:lnTo>
                    <a:lnTo>
                      <a:pt x="12" y="0"/>
                    </a:lnTo>
                    <a:lnTo>
                      <a:pt x="12" y="13"/>
                    </a:lnTo>
                    <a:lnTo>
                      <a:pt x="0" y="13"/>
                    </a:lnTo>
                    <a:close/>
                  </a:path>
                </a:pathLst>
              </a:custGeom>
              <a:solidFill>
                <a:srgbClr val="000000"/>
              </a:solidFill>
              <a:ln w="9525">
                <a:noFill/>
                <a:round/>
                <a:headEnd/>
                <a:tailEnd/>
              </a:ln>
            </p:spPr>
            <p:txBody>
              <a:bodyPr/>
              <a:lstStyle/>
              <a:p>
                <a:endParaRPr lang="en-US">
                  <a:latin typeface="Calibri" pitchFamily="34" charset="0"/>
                </a:endParaRPr>
              </a:p>
            </p:txBody>
          </p:sp>
          <p:sp>
            <p:nvSpPr>
              <p:cNvPr id="60584" name="Freeform 54"/>
              <p:cNvSpPr>
                <a:spLocks noChangeAspect="1"/>
              </p:cNvSpPr>
              <p:nvPr/>
            </p:nvSpPr>
            <p:spPr bwMode="auto">
              <a:xfrm>
                <a:off x="3734" y="2158"/>
                <a:ext cx="29" cy="50"/>
              </a:xfrm>
              <a:custGeom>
                <a:avLst/>
                <a:gdLst>
                  <a:gd name="T0" fmla="*/ 0 w 29"/>
                  <a:gd name="T1" fmla="*/ 8 h 50"/>
                  <a:gd name="T2" fmla="*/ 0 w 29"/>
                  <a:gd name="T3" fmla="*/ 33 h 50"/>
                  <a:gd name="T4" fmla="*/ 12 w 29"/>
                  <a:gd name="T5" fmla="*/ 33 h 50"/>
                  <a:gd name="T6" fmla="*/ 12 w 29"/>
                  <a:gd name="T7" fmla="*/ 46 h 50"/>
                  <a:gd name="T8" fmla="*/ 29 w 29"/>
                  <a:gd name="T9" fmla="*/ 50 h 50"/>
                  <a:gd name="T10" fmla="*/ 29 w 29"/>
                  <a:gd name="T11" fmla="*/ 4 h 50"/>
                  <a:gd name="T12" fmla="*/ 12 w 29"/>
                  <a:gd name="T13" fmla="*/ 0 h 50"/>
                  <a:gd name="T14" fmla="*/ 12 w 29"/>
                  <a:gd name="T15" fmla="*/ 12 h 50"/>
                  <a:gd name="T16" fmla="*/ 0 w 29"/>
                  <a:gd name="T17" fmla="*/ 8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0"/>
                  <a:gd name="T29" fmla="*/ 29 w 29"/>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0">
                    <a:moveTo>
                      <a:pt x="0" y="8"/>
                    </a:moveTo>
                    <a:lnTo>
                      <a:pt x="0" y="33"/>
                    </a:lnTo>
                    <a:lnTo>
                      <a:pt x="12" y="33"/>
                    </a:lnTo>
                    <a:lnTo>
                      <a:pt x="12" y="46"/>
                    </a:lnTo>
                    <a:lnTo>
                      <a:pt x="29" y="50"/>
                    </a:lnTo>
                    <a:lnTo>
                      <a:pt x="29" y="4"/>
                    </a:lnTo>
                    <a:lnTo>
                      <a:pt x="12" y="0"/>
                    </a:lnTo>
                    <a:lnTo>
                      <a:pt x="12" y="12"/>
                    </a:lnTo>
                    <a:lnTo>
                      <a:pt x="0" y="8"/>
                    </a:lnTo>
                    <a:close/>
                  </a:path>
                </a:pathLst>
              </a:custGeom>
              <a:solidFill>
                <a:srgbClr val="000000"/>
              </a:solidFill>
              <a:ln w="9525">
                <a:noFill/>
                <a:round/>
                <a:headEnd/>
                <a:tailEnd/>
              </a:ln>
            </p:spPr>
            <p:txBody>
              <a:bodyPr/>
              <a:lstStyle/>
              <a:p>
                <a:endParaRPr lang="en-US">
                  <a:latin typeface="Calibri" pitchFamily="34" charset="0"/>
                </a:endParaRPr>
              </a:p>
            </p:txBody>
          </p:sp>
          <p:sp>
            <p:nvSpPr>
              <p:cNvPr id="60585" name="Freeform 55"/>
              <p:cNvSpPr>
                <a:spLocks noChangeAspect="1"/>
              </p:cNvSpPr>
              <p:nvPr/>
            </p:nvSpPr>
            <p:spPr bwMode="auto">
              <a:xfrm>
                <a:off x="3734" y="2276"/>
                <a:ext cx="29" cy="55"/>
              </a:xfrm>
              <a:custGeom>
                <a:avLst/>
                <a:gdLst>
                  <a:gd name="T0" fmla="*/ 0 w 29"/>
                  <a:gd name="T1" fmla="*/ 13 h 55"/>
                  <a:gd name="T2" fmla="*/ 0 w 29"/>
                  <a:gd name="T3" fmla="*/ 34 h 55"/>
                  <a:gd name="T4" fmla="*/ 12 w 29"/>
                  <a:gd name="T5" fmla="*/ 34 h 55"/>
                  <a:gd name="T6" fmla="*/ 12 w 29"/>
                  <a:gd name="T7" fmla="*/ 47 h 55"/>
                  <a:gd name="T8" fmla="*/ 29 w 29"/>
                  <a:gd name="T9" fmla="*/ 55 h 55"/>
                  <a:gd name="T10" fmla="*/ 29 w 29"/>
                  <a:gd name="T11" fmla="*/ 4 h 55"/>
                  <a:gd name="T12" fmla="*/ 12 w 29"/>
                  <a:gd name="T13" fmla="*/ 0 h 55"/>
                  <a:gd name="T14" fmla="*/ 12 w 29"/>
                  <a:gd name="T15" fmla="*/ 13 h 55"/>
                  <a:gd name="T16" fmla="*/ 0 w 29"/>
                  <a:gd name="T17" fmla="*/ 13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5"/>
                  <a:gd name="T29" fmla="*/ 29 w 29"/>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5">
                    <a:moveTo>
                      <a:pt x="0" y="13"/>
                    </a:moveTo>
                    <a:lnTo>
                      <a:pt x="0" y="34"/>
                    </a:lnTo>
                    <a:lnTo>
                      <a:pt x="12" y="34"/>
                    </a:lnTo>
                    <a:lnTo>
                      <a:pt x="12" y="47"/>
                    </a:lnTo>
                    <a:lnTo>
                      <a:pt x="29" y="55"/>
                    </a:lnTo>
                    <a:lnTo>
                      <a:pt x="29" y="4"/>
                    </a:lnTo>
                    <a:lnTo>
                      <a:pt x="12" y="0"/>
                    </a:lnTo>
                    <a:lnTo>
                      <a:pt x="12" y="13"/>
                    </a:lnTo>
                    <a:lnTo>
                      <a:pt x="0" y="13"/>
                    </a:lnTo>
                    <a:close/>
                  </a:path>
                </a:pathLst>
              </a:custGeom>
              <a:solidFill>
                <a:srgbClr val="000000"/>
              </a:solidFill>
              <a:ln w="9525">
                <a:noFill/>
                <a:round/>
                <a:headEnd/>
                <a:tailEnd/>
              </a:ln>
            </p:spPr>
            <p:txBody>
              <a:bodyPr/>
              <a:lstStyle/>
              <a:p>
                <a:endParaRPr lang="en-US">
                  <a:latin typeface="Calibri" pitchFamily="34" charset="0"/>
                </a:endParaRPr>
              </a:p>
            </p:txBody>
          </p:sp>
          <p:sp>
            <p:nvSpPr>
              <p:cNvPr id="60586" name="Freeform 56"/>
              <p:cNvSpPr>
                <a:spLocks noChangeAspect="1"/>
              </p:cNvSpPr>
              <p:nvPr/>
            </p:nvSpPr>
            <p:spPr bwMode="auto">
              <a:xfrm>
                <a:off x="3734" y="2390"/>
                <a:ext cx="29" cy="51"/>
              </a:xfrm>
              <a:custGeom>
                <a:avLst/>
                <a:gdLst>
                  <a:gd name="T0" fmla="*/ 0 w 29"/>
                  <a:gd name="T1" fmla="*/ 13 h 51"/>
                  <a:gd name="T2" fmla="*/ 0 w 29"/>
                  <a:gd name="T3" fmla="*/ 34 h 51"/>
                  <a:gd name="T4" fmla="*/ 12 w 29"/>
                  <a:gd name="T5" fmla="*/ 34 h 51"/>
                  <a:gd name="T6" fmla="*/ 12 w 29"/>
                  <a:gd name="T7" fmla="*/ 47 h 51"/>
                  <a:gd name="T8" fmla="*/ 29 w 29"/>
                  <a:gd name="T9" fmla="*/ 51 h 51"/>
                  <a:gd name="T10" fmla="*/ 29 w 29"/>
                  <a:gd name="T11" fmla="*/ 5 h 51"/>
                  <a:gd name="T12" fmla="*/ 12 w 29"/>
                  <a:gd name="T13" fmla="*/ 0 h 51"/>
                  <a:gd name="T14" fmla="*/ 12 w 29"/>
                  <a:gd name="T15" fmla="*/ 13 h 51"/>
                  <a:gd name="T16" fmla="*/ 0 w 29"/>
                  <a:gd name="T17" fmla="*/ 13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1"/>
                  <a:gd name="T29" fmla="*/ 29 w 29"/>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1">
                    <a:moveTo>
                      <a:pt x="0" y="13"/>
                    </a:moveTo>
                    <a:lnTo>
                      <a:pt x="0" y="34"/>
                    </a:lnTo>
                    <a:lnTo>
                      <a:pt x="12" y="34"/>
                    </a:lnTo>
                    <a:lnTo>
                      <a:pt x="12" y="47"/>
                    </a:lnTo>
                    <a:lnTo>
                      <a:pt x="29" y="51"/>
                    </a:lnTo>
                    <a:lnTo>
                      <a:pt x="29" y="5"/>
                    </a:lnTo>
                    <a:lnTo>
                      <a:pt x="12" y="0"/>
                    </a:lnTo>
                    <a:lnTo>
                      <a:pt x="12" y="13"/>
                    </a:lnTo>
                    <a:lnTo>
                      <a:pt x="0" y="13"/>
                    </a:lnTo>
                    <a:close/>
                  </a:path>
                </a:pathLst>
              </a:custGeom>
              <a:solidFill>
                <a:srgbClr val="000000"/>
              </a:solidFill>
              <a:ln w="9525">
                <a:noFill/>
                <a:round/>
                <a:headEnd/>
                <a:tailEnd/>
              </a:ln>
            </p:spPr>
            <p:txBody>
              <a:bodyPr/>
              <a:lstStyle/>
              <a:p>
                <a:endParaRPr lang="en-US">
                  <a:latin typeface="Calibri" pitchFamily="34" charset="0"/>
                </a:endParaRPr>
              </a:p>
            </p:txBody>
          </p:sp>
          <p:sp>
            <p:nvSpPr>
              <p:cNvPr id="60587" name="Freeform 57"/>
              <p:cNvSpPr>
                <a:spLocks noChangeAspect="1"/>
              </p:cNvSpPr>
              <p:nvPr/>
            </p:nvSpPr>
            <p:spPr bwMode="auto">
              <a:xfrm>
                <a:off x="3734" y="2509"/>
                <a:ext cx="29" cy="55"/>
              </a:xfrm>
              <a:custGeom>
                <a:avLst/>
                <a:gdLst>
                  <a:gd name="T0" fmla="*/ 0 w 29"/>
                  <a:gd name="T1" fmla="*/ 12 h 55"/>
                  <a:gd name="T2" fmla="*/ 0 w 29"/>
                  <a:gd name="T3" fmla="*/ 34 h 55"/>
                  <a:gd name="T4" fmla="*/ 12 w 29"/>
                  <a:gd name="T5" fmla="*/ 38 h 55"/>
                  <a:gd name="T6" fmla="*/ 12 w 29"/>
                  <a:gd name="T7" fmla="*/ 51 h 55"/>
                  <a:gd name="T8" fmla="*/ 29 w 29"/>
                  <a:gd name="T9" fmla="*/ 55 h 55"/>
                  <a:gd name="T10" fmla="*/ 29 w 29"/>
                  <a:gd name="T11" fmla="*/ 4 h 55"/>
                  <a:gd name="T12" fmla="*/ 12 w 29"/>
                  <a:gd name="T13" fmla="*/ 0 h 55"/>
                  <a:gd name="T14" fmla="*/ 12 w 29"/>
                  <a:gd name="T15" fmla="*/ 12 h 55"/>
                  <a:gd name="T16" fmla="*/ 0 w 29"/>
                  <a:gd name="T17" fmla="*/ 12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5"/>
                  <a:gd name="T29" fmla="*/ 29 w 29"/>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5">
                    <a:moveTo>
                      <a:pt x="0" y="12"/>
                    </a:moveTo>
                    <a:lnTo>
                      <a:pt x="0" y="34"/>
                    </a:lnTo>
                    <a:lnTo>
                      <a:pt x="12" y="38"/>
                    </a:lnTo>
                    <a:lnTo>
                      <a:pt x="12" y="51"/>
                    </a:lnTo>
                    <a:lnTo>
                      <a:pt x="29" y="55"/>
                    </a:lnTo>
                    <a:lnTo>
                      <a:pt x="29" y="4"/>
                    </a:lnTo>
                    <a:lnTo>
                      <a:pt x="12" y="0"/>
                    </a:lnTo>
                    <a:lnTo>
                      <a:pt x="12" y="12"/>
                    </a:lnTo>
                    <a:lnTo>
                      <a:pt x="0" y="12"/>
                    </a:lnTo>
                    <a:close/>
                  </a:path>
                </a:pathLst>
              </a:custGeom>
              <a:solidFill>
                <a:srgbClr val="000000"/>
              </a:solidFill>
              <a:ln w="9525">
                <a:noFill/>
                <a:round/>
                <a:headEnd/>
                <a:tailEnd/>
              </a:ln>
            </p:spPr>
            <p:txBody>
              <a:bodyPr/>
              <a:lstStyle/>
              <a:p>
                <a:endParaRPr lang="en-US">
                  <a:latin typeface="Calibri" pitchFamily="34" charset="0"/>
                </a:endParaRPr>
              </a:p>
            </p:txBody>
          </p:sp>
          <p:sp>
            <p:nvSpPr>
              <p:cNvPr id="60588" name="Freeform 58"/>
              <p:cNvSpPr>
                <a:spLocks noChangeAspect="1"/>
              </p:cNvSpPr>
              <p:nvPr/>
            </p:nvSpPr>
            <p:spPr bwMode="auto">
              <a:xfrm>
                <a:off x="3734" y="2039"/>
                <a:ext cx="29" cy="51"/>
              </a:xfrm>
              <a:custGeom>
                <a:avLst/>
                <a:gdLst>
                  <a:gd name="T0" fmla="*/ 0 w 29"/>
                  <a:gd name="T1" fmla="*/ 9 h 51"/>
                  <a:gd name="T2" fmla="*/ 0 w 29"/>
                  <a:gd name="T3" fmla="*/ 34 h 51"/>
                  <a:gd name="T4" fmla="*/ 12 w 29"/>
                  <a:gd name="T5" fmla="*/ 34 h 51"/>
                  <a:gd name="T6" fmla="*/ 12 w 29"/>
                  <a:gd name="T7" fmla="*/ 47 h 51"/>
                  <a:gd name="T8" fmla="*/ 29 w 29"/>
                  <a:gd name="T9" fmla="*/ 51 h 51"/>
                  <a:gd name="T10" fmla="*/ 29 w 29"/>
                  <a:gd name="T11" fmla="*/ 4 h 51"/>
                  <a:gd name="T12" fmla="*/ 12 w 29"/>
                  <a:gd name="T13" fmla="*/ 0 h 51"/>
                  <a:gd name="T14" fmla="*/ 12 w 29"/>
                  <a:gd name="T15" fmla="*/ 13 h 51"/>
                  <a:gd name="T16" fmla="*/ 0 w 29"/>
                  <a:gd name="T17" fmla="*/ 9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9"/>
                  <a:gd name="T28" fmla="*/ 0 h 51"/>
                  <a:gd name="T29" fmla="*/ 29 w 29"/>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9" h="51">
                    <a:moveTo>
                      <a:pt x="0" y="9"/>
                    </a:moveTo>
                    <a:lnTo>
                      <a:pt x="0" y="34"/>
                    </a:lnTo>
                    <a:lnTo>
                      <a:pt x="12" y="34"/>
                    </a:lnTo>
                    <a:lnTo>
                      <a:pt x="12" y="47"/>
                    </a:lnTo>
                    <a:lnTo>
                      <a:pt x="29" y="51"/>
                    </a:lnTo>
                    <a:lnTo>
                      <a:pt x="29" y="4"/>
                    </a:lnTo>
                    <a:lnTo>
                      <a:pt x="12" y="0"/>
                    </a:lnTo>
                    <a:lnTo>
                      <a:pt x="12" y="13"/>
                    </a:lnTo>
                    <a:lnTo>
                      <a:pt x="0" y="9"/>
                    </a:lnTo>
                    <a:close/>
                  </a:path>
                </a:pathLst>
              </a:custGeom>
              <a:solidFill>
                <a:srgbClr val="000000"/>
              </a:solidFill>
              <a:ln w="9525">
                <a:noFill/>
                <a:round/>
                <a:headEnd/>
                <a:tailEnd/>
              </a:ln>
            </p:spPr>
            <p:txBody>
              <a:bodyPr/>
              <a:lstStyle/>
              <a:p>
                <a:endParaRPr lang="en-US">
                  <a:latin typeface="Calibri" pitchFamily="34" charset="0"/>
                </a:endParaRPr>
              </a:p>
            </p:txBody>
          </p:sp>
        </p:grpSp>
      </p:grpSp>
      <p:grpSp>
        <p:nvGrpSpPr>
          <p:cNvPr id="6" name="Group 72"/>
          <p:cNvGrpSpPr>
            <a:grpSpLocks/>
          </p:cNvGrpSpPr>
          <p:nvPr/>
        </p:nvGrpSpPr>
        <p:grpSpPr bwMode="auto">
          <a:xfrm>
            <a:off x="5807075" y="2582863"/>
            <a:ext cx="423863" cy="827087"/>
            <a:chOff x="3671" y="1431"/>
            <a:chExt cx="267" cy="521"/>
          </a:xfrm>
        </p:grpSpPr>
        <p:pic>
          <p:nvPicPr>
            <p:cNvPr id="82" name="Picture 81" descr="LoadBal icon.png"/>
            <p:cNvPicPr>
              <a:picLocks noChangeAspect="1"/>
            </p:cNvPicPr>
            <p:nvPr/>
          </p:nvPicPr>
          <p:blipFill>
            <a:blip r:embed="rId5" cstate="print"/>
            <a:stretch>
              <a:fillRect/>
            </a:stretch>
          </p:blipFill>
          <p:spPr>
            <a:xfrm>
              <a:off x="3659" y="1440"/>
              <a:ext cx="293" cy="211"/>
            </a:xfrm>
            <a:prstGeom prst="rect">
              <a:avLst/>
            </a:prstGeom>
            <a:scene3d>
              <a:camera prst="orthographicFront">
                <a:rot lat="0" lon="19799991" rev="0"/>
              </a:camera>
              <a:lightRig rig="threePt" dir="t"/>
            </a:scene3d>
          </p:spPr>
        </p:pic>
        <p:pic>
          <p:nvPicPr>
            <p:cNvPr id="83" name="Picture 82" descr="switch icon.png"/>
            <p:cNvPicPr>
              <a:picLocks noChangeAspect="1"/>
            </p:cNvPicPr>
            <p:nvPr/>
          </p:nvPicPr>
          <p:blipFill>
            <a:blip r:embed="rId6" cstate="print"/>
            <a:stretch>
              <a:fillRect/>
            </a:stretch>
          </p:blipFill>
          <p:spPr>
            <a:xfrm>
              <a:off x="3660" y="1738"/>
              <a:ext cx="292" cy="207"/>
            </a:xfrm>
            <a:prstGeom prst="rect">
              <a:avLst/>
            </a:prstGeom>
            <a:scene3d>
              <a:camera prst="orthographicFront">
                <a:rot lat="0" lon="19799991" rev="0"/>
              </a:camera>
              <a:lightRig rig="threePt" dir="t"/>
            </a:scene3d>
          </p:spPr>
        </p:pic>
      </p:grpSp>
      <p:pic>
        <p:nvPicPr>
          <p:cNvPr id="84" name="Picture 233" descr="blade"/>
          <p:cNvPicPr>
            <a:picLocks noChangeAspect="1" noChangeArrowheads="1"/>
          </p:cNvPicPr>
          <p:nvPr/>
        </p:nvPicPr>
        <p:blipFill>
          <a:blip r:embed="rId4"/>
          <a:srcRect/>
          <a:stretch>
            <a:fillRect/>
          </a:stretch>
        </p:blipFill>
        <p:spPr bwMode="auto">
          <a:xfrm>
            <a:off x="5588000" y="2278063"/>
            <a:ext cx="781050" cy="1425575"/>
          </a:xfrm>
          <a:prstGeom prst="rect">
            <a:avLst/>
          </a:prstGeom>
          <a:noFill/>
          <a:ln w="9525">
            <a:noFill/>
            <a:miter lim="800000"/>
            <a:headEnd/>
            <a:tailEnd/>
          </a:ln>
        </p:spPr>
      </p:pic>
      <p:pic>
        <p:nvPicPr>
          <p:cNvPr id="85" name="Picture 9" descr="crlogo1dir">
            <a:hlinkClick r:id="rId7"/>
          </p:cNvPr>
          <p:cNvPicPr preferRelativeResize="0">
            <a:picLocks noChangeAspect="1" noChangeArrowheads="1"/>
          </p:cNvPicPr>
          <p:nvPr/>
        </p:nvPicPr>
        <p:blipFill>
          <a:blip r:embed="rId8" cstate="print"/>
          <a:stretch>
            <a:fillRect/>
          </a:stretch>
        </p:blipFill>
        <p:spPr bwMode="auto">
          <a:xfrm>
            <a:off x="5789810" y="2757358"/>
            <a:ext cx="525573" cy="379429"/>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86" name="Freeform 741"/>
          <p:cNvSpPr>
            <a:spLocks noChangeAspect="1"/>
          </p:cNvSpPr>
          <p:nvPr/>
        </p:nvSpPr>
        <p:spPr bwMode="auto">
          <a:xfrm>
            <a:off x="7937500" y="1828800"/>
            <a:ext cx="82550" cy="2652713"/>
          </a:xfrm>
          <a:custGeom>
            <a:avLst/>
            <a:gdLst>
              <a:gd name="T0" fmla="*/ 2147483647 w 97"/>
              <a:gd name="T1" fmla="*/ 0 h 3211"/>
              <a:gd name="T2" fmla="*/ 2147483647 w 97"/>
              <a:gd name="T3" fmla="*/ 2147483647 h 3211"/>
              <a:gd name="T4" fmla="*/ 2147483647 w 97"/>
              <a:gd name="T5" fmla="*/ 2147483647 h 3211"/>
              <a:gd name="T6" fmla="*/ 0 w 97"/>
              <a:gd name="T7" fmla="*/ 2147483647 h 3211"/>
              <a:gd name="T8" fmla="*/ 2147483647 w 97"/>
              <a:gd name="T9" fmla="*/ 0 h 3211"/>
              <a:gd name="T10" fmla="*/ 0 60000 65536"/>
              <a:gd name="T11" fmla="*/ 0 60000 65536"/>
              <a:gd name="T12" fmla="*/ 0 60000 65536"/>
              <a:gd name="T13" fmla="*/ 0 60000 65536"/>
              <a:gd name="T14" fmla="*/ 0 60000 65536"/>
              <a:gd name="T15" fmla="*/ 0 w 97"/>
              <a:gd name="T16" fmla="*/ 0 h 3211"/>
              <a:gd name="T17" fmla="*/ 97 w 97"/>
              <a:gd name="T18" fmla="*/ 3211 h 3211"/>
            </a:gdLst>
            <a:ahLst/>
            <a:cxnLst>
              <a:cxn ang="T10">
                <a:pos x="T0" y="T1"/>
              </a:cxn>
              <a:cxn ang="T11">
                <a:pos x="T2" y="T3"/>
              </a:cxn>
              <a:cxn ang="T12">
                <a:pos x="T4" y="T5"/>
              </a:cxn>
              <a:cxn ang="T13">
                <a:pos x="T6" y="T7"/>
              </a:cxn>
              <a:cxn ang="T14">
                <a:pos x="T8" y="T9"/>
              </a:cxn>
            </a:cxnLst>
            <a:rect l="T15" t="T16" r="T17" b="T18"/>
            <a:pathLst>
              <a:path w="97" h="3211">
                <a:moveTo>
                  <a:pt x="13" y="0"/>
                </a:moveTo>
                <a:lnTo>
                  <a:pt x="97" y="4"/>
                </a:lnTo>
                <a:lnTo>
                  <a:pt x="97" y="3211"/>
                </a:lnTo>
                <a:lnTo>
                  <a:pt x="0" y="3156"/>
                </a:lnTo>
                <a:lnTo>
                  <a:pt x="13" y="0"/>
                </a:lnTo>
                <a:close/>
              </a:path>
            </a:pathLst>
          </a:custGeom>
          <a:solidFill>
            <a:srgbClr val="8A644A"/>
          </a:solidFill>
          <a:ln w="9525">
            <a:noFill/>
            <a:round/>
            <a:headEnd/>
            <a:tailEnd/>
          </a:ln>
        </p:spPr>
        <p:txBody>
          <a:bodyPr/>
          <a:lstStyle/>
          <a:p>
            <a:endParaRPr lang="en-US">
              <a:latin typeface="Calibri" pitchFamily="34" charset="0"/>
            </a:endParaRPr>
          </a:p>
        </p:txBody>
      </p:sp>
      <p:sp>
        <p:nvSpPr>
          <p:cNvPr id="87" name="Freeform 743"/>
          <p:cNvSpPr>
            <a:spLocks noChangeAspect="1"/>
          </p:cNvSpPr>
          <p:nvPr/>
        </p:nvSpPr>
        <p:spPr bwMode="auto">
          <a:xfrm>
            <a:off x="7937500" y="1922463"/>
            <a:ext cx="53975" cy="38100"/>
          </a:xfrm>
          <a:custGeom>
            <a:avLst/>
            <a:gdLst>
              <a:gd name="T0" fmla="*/ 2147483647 w 63"/>
              <a:gd name="T1" fmla="*/ 2147483647 h 47"/>
              <a:gd name="T2" fmla="*/ 2147483647 w 63"/>
              <a:gd name="T3" fmla="*/ 2147483647 h 47"/>
              <a:gd name="T4" fmla="*/ 2147483647 w 63"/>
              <a:gd name="T5" fmla="*/ 2147483647 h 47"/>
              <a:gd name="T6" fmla="*/ 2147483647 w 63"/>
              <a:gd name="T7" fmla="*/ 2147483647 h 47"/>
              <a:gd name="T8" fmla="*/ 2147483647 w 63"/>
              <a:gd name="T9" fmla="*/ 2147483647 h 47"/>
              <a:gd name="T10" fmla="*/ 2147483647 w 63"/>
              <a:gd name="T11" fmla="*/ 2147483647 h 47"/>
              <a:gd name="T12" fmla="*/ 2147483647 w 63"/>
              <a:gd name="T13" fmla="*/ 2147483647 h 47"/>
              <a:gd name="T14" fmla="*/ 2147483647 w 63"/>
              <a:gd name="T15" fmla="*/ 2147483647 h 47"/>
              <a:gd name="T16" fmla="*/ 2147483647 w 63"/>
              <a:gd name="T17" fmla="*/ 2147483647 h 47"/>
              <a:gd name="T18" fmla="*/ 2147483647 w 63"/>
              <a:gd name="T19" fmla="*/ 2147483647 h 47"/>
              <a:gd name="T20" fmla="*/ 0 w 63"/>
              <a:gd name="T21" fmla="*/ 2147483647 h 47"/>
              <a:gd name="T22" fmla="*/ 0 w 63"/>
              <a:gd name="T23" fmla="*/ 2147483647 h 47"/>
              <a:gd name="T24" fmla="*/ 0 w 63"/>
              <a:gd name="T25" fmla="*/ 2147483647 h 47"/>
              <a:gd name="T26" fmla="*/ 0 w 63"/>
              <a:gd name="T27" fmla="*/ 2147483647 h 47"/>
              <a:gd name="T28" fmla="*/ 0 w 63"/>
              <a:gd name="T29" fmla="*/ 2147483647 h 47"/>
              <a:gd name="T30" fmla="*/ 2147483647 w 63"/>
              <a:gd name="T31" fmla="*/ 2147483647 h 47"/>
              <a:gd name="T32" fmla="*/ 2147483647 w 63"/>
              <a:gd name="T33" fmla="*/ 0 h 47"/>
              <a:gd name="T34" fmla="*/ 2147483647 w 63"/>
              <a:gd name="T35" fmla="*/ 0 h 47"/>
              <a:gd name="T36" fmla="*/ 2147483647 w 63"/>
              <a:gd name="T37" fmla="*/ 0 h 47"/>
              <a:gd name="T38" fmla="*/ 2147483647 w 63"/>
              <a:gd name="T39" fmla="*/ 0 h 47"/>
              <a:gd name="T40" fmla="*/ 2147483647 w 63"/>
              <a:gd name="T41" fmla="*/ 2147483647 h 47"/>
              <a:gd name="T42" fmla="*/ 2147483647 w 63"/>
              <a:gd name="T43" fmla="*/ 2147483647 h 47"/>
              <a:gd name="T44" fmla="*/ 2147483647 w 63"/>
              <a:gd name="T45" fmla="*/ 2147483647 h 47"/>
              <a:gd name="T46" fmla="*/ 2147483647 w 63"/>
              <a:gd name="T47" fmla="*/ 2147483647 h 47"/>
              <a:gd name="T48" fmla="*/ 2147483647 w 63"/>
              <a:gd name="T49" fmla="*/ 2147483647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47"/>
              <a:gd name="T77" fmla="*/ 63 w 63"/>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47">
                <a:moveTo>
                  <a:pt x="63" y="26"/>
                </a:moveTo>
                <a:lnTo>
                  <a:pt x="63" y="26"/>
                </a:lnTo>
                <a:lnTo>
                  <a:pt x="63" y="34"/>
                </a:lnTo>
                <a:lnTo>
                  <a:pt x="59" y="43"/>
                </a:lnTo>
                <a:lnTo>
                  <a:pt x="50" y="47"/>
                </a:lnTo>
                <a:lnTo>
                  <a:pt x="46" y="47"/>
                </a:lnTo>
                <a:lnTo>
                  <a:pt x="16" y="43"/>
                </a:lnTo>
                <a:lnTo>
                  <a:pt x="8" y="43"/>
                </a:lnTo>
                <a:lnTo>
                  <a:pt x="4" y="34"/>
                </a:lnTo>
                <a:lnTo>
                  <a:pt x="0" y="30"/>
                </a:lnTo>
                <a:lnTo>
                  <a:pt x="0" y="17"/>
                </a:lnTo>
                <a:lnTo>
                  <a:pt x="0" y="9"/>
                </a:lnTo>
                <a:lnTo>
                  <a:pt x="4" y="4"/>
                </a:lnTo>
                <a:lnTo>
                  <a:pt x="8" y="0"/>
                </a:lnTo>
                <a:lnTo>
                  <a:pt x="16" y="0"/>
                </a:lnTo>
                <a:lnTo>
                  <a:pt x="46" y="0"/>
                </a:lnTo>
                <a:lnTo>
                  <a:pt x="55" y="4"/>
                </a:lnTo>
                <a:lnTo>
                  <a:pt x="59" y="9"/>
                </a:lnTo>
                <a:lnTo>
                  <a:pt x="63" y="17"/>
                </a:lnTo>
                <a:lnTo>
                  <a:pt x="63" y="26"/>
                </a:lnTo>
                <a:close/>
              </a:path>
            </a:pathLst>
          </a:custGeom>
          <a:solidFill>
            <a:srgbClr val="5A3D1B"/>
          </a:solidFill>
          <a:ln w="9525">
            <a:noFill/>
            <a:round/>
            <a:headEnd/>
            <a:tailEnd/>
          </a:ln>
        </p:spPr>
        <p:txBody>
          <a:bodyPr/>
          <a:lstStyle/>
          <a:p>
            <a:endParaRPr lang="en-US">
              <a:latin typeface="Calibri" pitchFamily="34" charset="0"/>
            </a:endParaRPr>
          </a:p>
        </p:txBody>
      </p:sp>
      <p:sp>
        <p:nvSpPr>
          <p:cNvPr id="88" name="Freeform 10"/>
          <p:cNvSpPr>
            <a:spLocks noChangeAspect="1"/>
          </p:cNvSpPr>
          <p:nvPr/>
        </p:nvSpPr>
        <p:spPr bwMode="auto">
          <a:xfrm>
            <a:off x="7705725" y="3848100"/>
            <a:ext cx="185738" cy="85725"/>
          </a:xfrm>
          <a:custGeom>
            <a:avLst/>
            <a:gdLst>
              <a:gd name="T0" fmla="*/ 0 w 220"/>
              <a:gd name="T1" fmla="*/ 2147483647 h 102"/>
              <a:gd name="T2" fmla="*/ 2147483647 w 220"/>
              <a:gd name="T3" fmla="*/ 2147483647 h 102"/>
              <a:gd name="T4" fmla="*/ 2147483647 w 220"/>
              <a:gd name="T5" fmla="*/ 2147483647 h 102"/>
              <a:gd name="T6" fmla="*/ 0 w 220"/>
              <a:gd name="T7" fmla="*/ 0 h 102"/>
              <a:gd name="T8" fmla="*/ 0 w 220"/>
              <a:gd name="T9" fmla="*/ 2147483647 h 102"/>
              <a:gd name="T10" fmla="*/ 0 60000 65536"/>
              <a:gd name="T11" fmla="*/ 0 60000 65536"/>
              <a:gd name="T12" fmla="*/ 0 60000 65536"/>
              <a:gd name="T13" fmla="*/ 0 60000 65536"/>
              <a:gd name="T14" fmla="*/ 0 60000 65536"/>
              <a:gd name="T15" fmla="*/ 0 w 220"/>
              <a:gd name="T16" fmla="*/ 0 h 102"/>
              <a:gd name="T17" fmla="*/ 220 w 220"/>
              <a:gd name="T18" fmla="*/ 102 h 102"/>
            </a:gdLst>
            <a:ahLst/>
            <a:cxnLst>
              <a:cxn ang="T10">
                <a:pos x="T0" y="T1"/>
              </a:cxn>
              <a:cxn ang="T11">
                <a:pos x="T2" y="T3"/>
              </a:cxn>
              <a:cxn ang="T12">
                <a:pos x="T4" y="T5"/>
              </a:cxn>
              <a:cxn ang="T13">
                <a:pos x="T6" y="T7"/>
              </a:cxn>
              <a:cxn ang="T14">
                <a:pos x="T8" y="T9"/>
              </a:cxn>
            </a:cxnLst>
            <a:rect l="T15" t="T16" r="T17" b="T18"/>
            <a:pathLst>
              <a:path w="220" h="102">
                <a:moveTo>
                  <a:pt x="0" y="21"/>
                </a:moveTo>
                <a:lnTo>
                  <a:pt x="220" y="102"/>
                </a:lnTo>
                <a:lnTo>
                  <a:pt x="220" y="81"/>
                </a:lnTo>
                <a:lnTo>
                  <a:pt x="0" y="0"/>
                </a:lnTo>
                <a:lnTo>
                  <a:pt x="0" y="21"/>
                </a:lnTo>
                <a:close/>
              </a:path>
            </a:pathLst>
          </a:custGeom>
          <a:solidFill>
            <a:srgbClr val="000000"/>
          </a:solidFill>
          <a:ln w="9525">
            <a:noFill/>
            <a:round/>
            <a:headEnd/>
            <a:tailEnd/>
          </a:ln>
        </p:spPr>
        <p:txBody>
          <a:bodyPr/>
          <a:lstStyle/>
          <a:p>
            <a:endParaRPr lang="en-US">
              <a:latin typeface="Calibri" pitchFamily="34" charset="0"/>
            </a:endParaRPr>
          </a:p>
        </p:txBody>
      </p:sp>
      <p:sp>
        <p:nvSpPr>
          <p:cNvPr id="89" name="Freeform 14"/>
          <p:cNvSpPr>
            <a:spLocks noChangeAspect="1"/>
          </p:cNvSpPr>
          <p:nvPr/>
        </p:nvSpPr>
        <p:spPr bwMode="auto">
          <a:xfrm>
            <a:off x="7705725" y="3786188"/>
            <a:ext cx="185738" cy="84137"/>
          </a:xfrm>
          <a:custGeom>
            <a:avLst/>
            <a:gdLst>
              <a:gd name="T0" fmla="*/ 0 w 220"/>
              <a:gd name="T1" fmla="*/ 2147483647 h 102"/>
              <a:gd name="T2" fmla="*/ 2147483647 w 220"/>
              <a:gd name="T3" fmla="*/ 2147483647 h 102"/>
              <a:gd name="T4" fmla="*/ 2147483647 w 220"/>
              <a:gd name="T5" fmla="*/ 2147483647 h 102"/>
              <a:gd name="T6" fmla="*/ 0 w 220"/>
              <a:gd name="T7" fmla="*/ 0 h 102"/>
              <a:gd name="T8" fmla="*/ 0 w 220"/>
              <a:gd name="T9" fmla="*/ 2147483647 h 102"/>
              <a:gd name="T10" fmla="*/ 0 60000 65536"/>
              <a:gd name="T11" fmla="*/ 0 60000 65536"/>
              <a:gd name="T12" fmla="*/ 0 60000 65536"/>
              <a:gd name="T13" fmla="*/ 0 60000 65536"/>
              <a:gd name="T14" fmla="*/ 0 60000 65536"/>
              <a:gd name="T15" fmla="*/ 0 w 220"/>
              <a:gd name="T16" fmla="*/ 0 h 102"/>
              <a:gd name="T17" fmla="*/ 220 w 220"/>
              <a:gd name="T18" fmla="*/ 102 h 102"/>
            </a:gdLst>
            <a:ahLst/>
            <a:cxnLst>
              <a:cxn ang="T10">
                <a:pos x="T0" y="T1"/>
              </a:cxn>
              <a:cxn ang="T11">
                <a:pos x="T2" y="T3"/>
              </a:cxn>
              <a:cxn ang="T12">
                <a:pos x="T4" y="T5"/>
              </a:cxn>
              <a:cxn ang="T13">
                <a:pos x="T6" y="T7"/>
              </a:cxn>
              <a:cxn ang="T14">
                <a:pos x="T8" y="T9"/>
              </a:cxn>
            </a:cxnLst>
            <a:rect l="T15" t="T16" r="T17" b="T18"/>
            <a:pathLst>
              <a:path w="220" h="102">
                <a:moveTo>
                  <a:pt x="0" y="21"/>
                </a:moveTo>
                <a:lnTo>
                  <a:pt x="220" y="102"/>
                </a:lnTo>
                <a:lnTo>
                  <a:pt x="220" y="80"/>
                </a:lnTo>
                <a:lnTo>
                  <a:pt x="0" y="0"/>
                </a:lnTo>
                <a:lnTo>
                  <a:pt x="0" y="21"/>
                </a:lnTo>
                <a:close/>
              </a:path>
            </a:pathLst>
          </a:custGeom>
          <a:solidFill>
            <a:srgbClr val="000000"/>
          </a:solidFill>
          <a:ln w="9525">
            <a:noFill/>
            <a:round/>
            <a:headEnd/>
            <a:tailEnd/>
          </a:ln>
        </p:spPr>
        <p:txBody>
          <a:bodyPr/>
          <a:lstStyle/>
          <a:p>
            <a:endParaRPr lang="en-US">
              <a:latin typeface="Calibri" pitchFamily="34" charset="0"/>
            </a:endParaRPr>
          </a:p>
        </p:txBody>
      </p:sp>
      <p:sp>
        <p:nvSpPr>
          <p:cNvPr id="90" name="Freeform 18"/>
          <p:cNvSpPr>
            <a:spLocks noChangeAspect="1"/>
          </p:cNvSpPr>
          <p:nvPr/>
        </p:nvSpPr>
        <p:spPr bwMode="auto">
          <a:xfrm>
            <a:off x="7705725" y="3722688"/>
            <a:ext cx="185738" cy="84137"/>
          </a:xfrm>
          <a:custGeom>
            <a:avLst/>
            <a:gdLst>
              <a:gd name="T0" fmla="*/ 0 w 220"/>
              <a:gd name="T1" fmla="*/ 2147483647 h 102"/>
              <a:gd name="T2" fmla="*/ 2147483647 w 220"/>
              <a:gd name="T3" fmla="*/ 2147483647 h 102"/>
              <a:gd name="T4" fmla="*/ 2147483647 w 220"/>
              <a:gd name="T5" fmla="*/ 2147483647 h 102"/>
              <a:gd name="T6" fmla="*/ 0 w 220"/>
              <a:gd name="T7" fmla="*/ 0 h 102"/>
              <a:gd name="T8" fmla="*/ 0 w 220"/>
              <a:gd name="T9" fmla="*/ 2147483647 h 102"/>
              <a:gd name="T10" fmla="*/ 0 60000 65536"/>
              <a:gd name="T11" fmla="*/ 0 60000 65536"/>
              <a:gd name="T12" fmla="*/ 0 60000 65536"/>
              <a:gd name="T13" fmla="*/ 0 60000 65536"/>
              <a:gd name="T14" fmla="*/ 0 60000 65536"/>
              <a:gd name="T15" fmla="*/ 0 w 220"/>
              <a:gd name="T16" fmla="*/ 0 h 102"/>
              <a:gd name="T17" fmla="*/ 220 w 220"/>
              <a:gd name="T18" fmla="*/ 102 h 102"/>
            </a:gdLst>
            <a:ahLst/>
            <a:cxnLst>
              <a:cxn ang="T10">
                <a:pos x="T0" y="T1"/>
              </a:cxn>
              <a:cxn ang="T11">
                <a:pos x="T2" y="T3"/>
              </a:cxn>
              <a:cxn ang="T12">
                <a:pos x="T4" y="T5"/>
              </a:cxn>
              <a:cxn ang="T13">
                <a:pos x="T6" y="T7"/>
              </a:cxn>
              <a:cxn ang="T14">
                <a:pos x="T8" y="T9"/>
              </a:cxn>
            </a:cxnLst>
            <a:rect l="T15" t="T16" r="T17" b="T18"/>
            <a:pathLst>
              <a:path w="220" h="102">
                <a:moveTo>
                  <a:pt x="0" y="21"/>
                </a:moveTo>
                <a:lnTo>
                  <a:pt x="220" y="102"/>
                </a:lnTo>
                <a:lnTo>
                  <a:pt x="220" y="80"/>
                </a:lnTo>
                <a:lnTo>
                  <a:pt x="0" y="0"/>
                </a:lnTo>
                <a:lnTo>
                  <a:pt x="0" y="21"/>
                </a:lnTo>
                <a:close/>
              </a:path>
            </a:pathLst>
          </a:custGeom>
          <a:solidFill>
            <a:srgbClr val="000000"/>
          </a:solidFill>
          <a:ln w="9525">
            <a:noFill/>
            <a:round/>
            <a:headEnd/>
            <a:tailEnd/>
          </a:ln>
        </p:spPr>
        <p:txBody>
          <a:bodyPr/>
          <a:lstStyle/>
          <a:p>
            <a:endParaRPr lang="en-US">
              <a:latin typeface="Calibri" pitchFamily="34" charset="0"/>
            </a:endParaRPr>
          </a:p>
        </p:txBody>
      </p:sp>
      <p:sp>
        <p:nvSpPr>
          <p:cNvPr id="91" name="Freeform 740"/>
          <p:cNvSpPr>
            <a:spLocks noChangeAspect="1"/>
          </p:cNvSpPr>
          <p:nvPr/>
        </p:nvSpPr>
        <p:spPr bwMode="auto">
          <a:xfrm>
            <a:off x="7954963" y="3495675"/>
            <a:ext cx="871537" cy="950913"/>
          </a:xfrm>
          <a:custGeom>
            <a:avLst/>
            <a:gdLst>
              <a:gd name="T0" fmla="*/ 2147483647 w 1030"/>
              <a:gd name="T1" fmla="*/ 2147483647 h 1149"/>
              <a:gd name="T2" fmla="*/ 2147483647 w 1030"/>
              <a:gd name="T3" fmla="*/ 0 h 1149"/>
              <a:gd name="T4" fmla="*/ 2147483647 w 1030"/>
              <a:gd name="T5" fmla="*/ 2147483647 h 1149"/>
              <a:gd name="T6" fmla="*/ 0 w 1030"/>
              <a:gd name="T7" fmla="*/ 2147483647 h 1149"/>
              <a:gd name="T8" fmla="*/ 2147483647 w 1030"/>
              <a:gd name="T9" fmla="*/ 2147483647 h 1149"/>
              <a:gd name="T10" fmla="*/ 0 60000 65536"/>
              <a:gd name="T11" fmla="*/ 0 60000 65536"/>
              <a:gd name="T12" fmla="*/ 0 60000 65536"/>
              <a:gd name="T13" fmla="*/ 0 60000 65536"/>
              <a:gd name="T14" fmla="*/ 0 60000 65536"/>
              <a:gd name="T15" fmla="*/ 0 w 1030"/>
              <a:gd name="T16" fmla="*/ 0 h 1149"/>
              <a:gd name="T17" fmla="*/ 1030 w 1030"/>
              <a:gd name="T18" fmla="*/ 1149 h 1149"/>
            </a:gdLst>
            <a:ahLst/>
            <a:cxnLst>
              <a:cxn ang="T10">
                <a:pos x="T0" y="T1"/>
              </a:cxn>
              <a:cxn ang="T11">
                <a:pos x="T2" y="T3"/>
              </a:cxn>
              <a:cxn ang="T12">
                <a:pos x="T4" y="T5"/>
              </a:cxn>
              <a:cxn ang="T13">
                <a:pos x="T6" y="T7"/>
              </a:cxn>
              <a:cxn ang="T14">
                <a:pos x="T8" y="T9"/>
              </a:cxn>
            </a:cxnLst>
            <a:rect l="T15" t="T16" r="T17" b="T18"/>
            <a:pathLst>
              <a:path w="1030" h="1149">
                <a:moveTo>
                  <a:pt x="12" y="181"/>
                </a:moveTo>
                <a:lnTo>
                  <a:pt x="1030" y="0"/>
                </a:lnTo>
                <a:lnTo>
                  <a:pt x="1022" y="852"/>
                </a:lnTo>
                <a:lnTo>
                  <a:pt x="0" y="1149"/>
                </a:lnTo>
                <a:lnTo>
                  <a:pt x="12" y="181"/>
                </a:lnTo>
                <a:close/>
              </a:path>
            </a:pathLst>
          </a:custGeom>
          <a:solidFill>
            <a:srgbClr val="E9DCDA"/>
          </a:solidFill>
          <a:ln w="9525">
            <a:noFill/>
            <a:round/>
            <a:headEnd/>
            <a:tailEnd/>
          </a:ln>
        </p:spPr>
        <p:txBody>
          <a:bodyPr/>
          <a:lstStyle/>
          <a:p>
            <a:endParaRPr lang="en-US">
              <a:latin typeface="Calibri" pitchFamily="34" charset="0"/>
            </a:endParaRPr>
          </a:p>
        </p:txBody>
      </p:sp>
      <p:sp>
        <p:nvSpPr>
          <p:cNvPr id="92" name="Freeform 769"/>
          <p:cNvSpPr>
            <a:spLocks noChangeAspect="1"/>
          </p:cNvSpPr>
          <p:nvPr/>
        </p:nvSpPr>
        <p:spPr bwMode="auto">
          <a:xfrm>
            <a:off x="7783513" y="2552700"/>
            <a:ext cx="28575" cy="47625"/>
          </a:xfrm>
          <a:custGeom>
            <a:avLst/>
            <a:gdLst>
              <a:gd name="T0" fmla="*/ 2147483647 w 34"/>
              <a:gd name="T1" fmla="*/ 2147483647 h 59"/>
              <a:gd name="T2" fmla="*/ 0 w 34"/>
              <a:gd name="T3" fmla="*/ 2147483647 h 59"/>
              <a:gd name="T4" fmla="*/ 2147483647 w 34"/>
              <a:gd name="T5" fmla="*/ 2147483647 h 59"/>
              <a:gd name="T6" fmla="*/ 2147483647 w 34"/>
              <a:gd name="T7" fmla="*/ 2147483647 h 59"/>
              <a:gd name="T8" fmla="*/ 2147483647 w 34"/>
              <a:gd name="T9" fmla="*/ 2147483647 h 59"/>
              <a:gd name="T10" fmla="*/ 2147483647 w 34"/>
              <a:gd name="T11" fmla="*/ 2147483647 h 59"/>
              <a:gd name="T12" fmla="*/ 2147483647 w 34"/>
              <a:gd name="T13" fmla="*/ 0 h 59"/>
              <a:gd name="T14" fmla="*/ 2147483647 w 34"/>
              <a:gd name="T15" fmla="*/ 2147483647 h 59"/>
              <a:gd name="T16" fmla="*/ 2147483647 w 34"/>
              <a:gd name="T17" fmla="*/ 2147483647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59"/>
              <a:gd name="T29" fmla="*/ 34 w 34"/>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59">
                <a:moveTo>
                  <a:pt x="4" y="12"/>
                </a:moveTo>
                <a:lnTo>
                  <a:pt x="0" y="38"/>
                </a:lnTo>
                <a:lnTo>
                  <a:pt x="12" y="42"/>
                </a:lnTo>
                <a:lnTo>
                  <a:pt x="12" y="55"/>
                </a:lnTo>
                <a:lnTo>
                  <a:pt x="34" y="59"/>
                </a:lnTo>
                <a:lnTo>
                  <a:pt x="34" y="4"/>
                </a:lnTo>
                <a:lnTo>
                  <a:pt x="12" y="0"/>
                </a:lnTo>
                <a:lnTo>
                  <a:pt x="12" y="12"/>
                </a:lnTo>
                <a:lnTo>
                  <a:pt x="4" y="12"/>
                </a:lnTo>
                <a:close/>
              </a:path>
            </a:pathLst>
          </a:custGeom>
          <a:solidFill>
            <a:srgbClr val="000000"/>
          </a:solidFill>
          <a:ln w="9525">
            <a:noFill/>
            <a:round/>
            <a:headEnd/>
            <a:tailEnd/>
          </a:ln>
        </p:spPr>
        <p:txBody>
          <a:bodyPr/>
          <a:lstStyle/>
          <a:p>
            <a:endParaRPr lang="en-US">
              <a:latin typeface="Calibri" pitchFamily="34" charset="0"/>
            </a:endParaRPr>
          </a:p>
        </p:txBody>
      </p:sp>
      <p:sp>
        <p:nvSpPr>
          <p:cNvPr id="93" name="Freeform 770"/>
          <p:cNvSpPr>
            <a:spLocks noChangeAspect="1"/>
          </p:cNvSpPr>
          <p:nvPr/>
        </p:nvSpPr>
        <p:spPr bwMode="auto">
          <a:xfrm>
            <a:off x="7783513" y="2667000"/>
            <a:ext cx="28575" cy="52388"/>
          </a:xfrm>
          <a:custGeom>
            <a:avLst/>
            <a:gdLst>
              <a:gd name="T0" fmla="*/ 2147483647 w 34"/>
              <a:gd name="T1" fmla="*/ 2147483647 h 64"/>
              <a:gd name="T2" fmla="*/ 0 w 34"/>
              <a:gd name="T3" fmla="*/ 2147483647 h 64"/>
              <a:gd name="T4" fmla="*/ 2147483647 w 34"/>
              <a:gd name="T5" fmla="*/ 2147483647 h 64"/>
              <a:gd name="T6" fmla="*/ 2147483647 w 34"/>
              <a:gd name="T7" fmla="*/ 2147483647 h 64"/>
              <a:gd name="T8" fmla="*/ 2147483647 w 34"/>
              <a:gd name="T9" fmla="*/ 2147483647 h 64"/>
              <a:gd name="T10" fmla="*/ 2147483647 w 34"/>
              <a:gd name="T11" fmla="*/ 2147483647 h 64"/>
              <a:gd name="T12" fmla="*/ 2147483647 w 34"/>
              <a:gd name="T13" fmla="*/ 0 h 64"/>
              <a:gd name="T14" fmla="*/ 2147483647 w 34"/>
              <a:gd name="T15" fmla="*/ 2147483647 h 64"/>
              <a:gd name="T16" fmla="*/ 2147483647 w 34"/>
              <a:gd name="T17" fmla="*/ 214748364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64"/>
              <a:gd name="T29" fmla="*/ 34 w 34"/>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64">
                <a:moveTo>
                  <a:pt x="4" y="13"/>
                </a:moveTo>
                <a:lnTo>
                  <a:pt x="0" y="38"/>
                </a:lnTo>
                <a:lnTo>
                  <a:pt x="12" y="43"/>
                </a:lnTo>
                <a:lnTo>
                  <a:pt x="12" y="55"/>
                </a:lnTo>
                <a:lnTo>
                  <a:pt x="34" y="64"/>
                </a:lnTo>
                <a:lnTo>
                  <a:pt x="34" y="5"/>
                </a:lnTo>
                <a:lnTo>
                  <a:pt x="12" y="0"/>
                </a:lnTo>
                <a:lnTo>
                  <a:pt x="12" y="17"/>
                </a:lnTo>
                <a:lnTo>
                  <a:pt x="4" y="13"/>
                </a:lnTo>
                <a:close/>
              </a:path>
            </a:pathLst>
          </a:custGeom>
          <a:solidFill>
            <a:srgbClr val="000000"/>
          </a:solidFill>
          <a:ln w="9525">
            <a:noFill/>
            <a:round/>
            <a:headEnd/>
            <a:tailEnd/>
          </a:ln>
        </p:spPr>
        <p:txBody>
          <a:bodyPr/>
          <a:lstStyle/>
          <a:p>
            <a:endParaRPr lang="en-US">
              <a:latin typeface="Calibri" pitchFamily="34" charset="0"/>
            </a:endParaRPr>
          </a:p>
        </p:txBody>
      </p:sp>
      <p:sp>
        <p:nvSpPr>
          <p:cNvPr id="94" name="Freeform 771"/>
          <p:cNvSpPr>
            <a:spLocks noChangeAspect="1"/>
          </p:cNvSpPr>
          <p:nvPr/>
        </p:nvSpPr>
        <p:spPr bwMode="auto">
          <a:xfrm>
            <a:off x="7783513" y="2779713"/>
            <a:ext cx="28575" cy="49212"/>
          </a:xfrm>
          <a:custGeom>
            <a:avLst/>
            <a:gdLst>
              <a:gd name="T0" fmla="*/ 2147483647 w 34"/>
              <a:gd name="T1" fmla="*/ 2147483647 h 59"/>
              <a:gd name="T2" fmla="*/ 0 w 34"/>
              <a:gd name="T3" fmla="*/ 2147483647 h 59"/>
              <a:gd name="T4" fmla="*/ 2147483647 w 34"/>
              <a:gd name="T5" fmla="*/ 2147483647 h 59"/>
              <a:gd name="T6" fmla="*/ 2147483647 w 34"/>
              <a:gd name="T7" fmla="*/ 2147483647 h 59"/>
              <a:gd name="T8" fmla="*/ 2147483647 w 34"/>
              <a:gd name="T9" fmla="*/ 2147483647 h 59"/>
              <a:gd name="T10" fmla="*/ 2147483647 w 34"/>
              <a:gd name="T11" fmla="*/ 2147483647 h 59"/>
              <a:gd name="T12" fmla="*/ 2147483647 w 34"/>
              <a:gd name="T13" fmla="*/ 0 h 59"/>
              <a:gd name="T14" fmla="*/ 2147483647 w 34"/>
              <a:gd name="T15" fmla="*/ 2147483647 h 59"/>
              <a:gd name="T16" fmla="*/ 2147483647 w 34"/>
              <a:gd name="T17" fmla="*/ 2147483647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59"/>
              <a:gd name="T29" fmla="*/ 34 w 34"/>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59">
                <a:moveTo>
                  <a:pt x="4" y="12"/>
                </a:moveTo>
                <a:lnTo>
                  <a:pt x="0" y="38"/>
                </a:lnTo>
                <a:lnTo>
                  <a:pt x="12" y="38"/>
                </a:lnTo>
                <a:lnTo>
                  <a:pt x="12" y="55"/>
                </a:lnTo>
                <a:lnTo>
                  <a:pt x="34" y="59"/>
                </a:lnTo>
                <a:lnTo>
                  <a:pt x="34" y="4"/>
                </a:lnTo>
                <a:lnTo>
                  <a:pt x="12" y="0"/>
                </a:lnTo>
                <a:lnTo>
                  <a:pt x="12" y="12"/>
                </a:lnTo>
                <a:lnTo>
                  <a:pt x="4" y="12"/>
                </a:lnTo>
                <a:close/>
              </a:path>
            </a:pathLst>
          </a:custGeom>
          <a:solidFill>
            <a:srgbClr val="000000"/>
          </a:solidFill>
          <a:ln w="9525">
            <a:noFill/>
            <a:round/>
            <a:headEnd/>
            <a:tailEnd/>
          </a:ln>
        </p:spPr>
        <p:txBody>
          <a:bodyPr/>
          <a:lstStyle/>
          <a:p>
            <a:endParaRPr lang="en-US">
              <a:latin typeface="Calibri" pitchFamily="34" charset="0"/>
            </a:endParaRPr>
          </a:p>
        </p:txBody>
      </p:sp>
      <p:sp>
        <p:nvSpPr>
          <p:cNvPr id="95" name="Freeform 772"/>
          <p:cNvSpPr>
            <a:spLocks noChangeAspect="1"/>
          </p:cNvSpPr>
          <p:nvPr/>
        </p:nvSpPr>
        <p:spPr bwMode="auto">
          <a:xfrm>
            <a:off x="7783513" y="2952750"/>
            <a:ext cx="17462" cy="57150"/>
          </a:xfrm>
          <a:custGeom>
            <a:avLst/>
            <a:gdLst>
              <a:gd name="T0" fmla="*/ 2147483647 w 21"/>
              <a:gd name="T1" fmla="*/ 0 h 68"/>
              <a:gd name="T2" fmla="*/ 2147483647 w 21"/>
              <a:gd name="T3" fmla="*/ 0 h 68"/>
              <a:gd name="T4" fmla="*/ 2147483647 w 21"/>
              <a:gd name="T5" fmla="*/ 0 h 68"/>
              <a:gd name="T6" fmla="*/ 2147483647 w 21"/>
              <a:gd name="T7" fmla="*/ 0 h 68"/>
              <a:gd name="T8" fmla="*/ 0 w 21"/>
              <a:gd name="T9" fmla="*/ 2147483647 h 68"/>
              <a:gd name="T10" fmla="*/ 0 w 21"/>
              <a:gd name="T11" fmla="*/ 2147483647 h 68"/>
              <a:gd name="T12" fmla="*/ 0 w 21"/>
              <a:gd name="T13" fmla="*/ 2147483647 h 68"/>
              <a:gd name="T14" fmla="*/ 0 w 21"/>
              <a:gd name="T15" fmla="*/ 2147483647 h 68"/>
              <a:gd name="T16" fmla="*/ 0 w 21"/>
              <a:gd name="T17" fmla="*/ 2147483647 h 68"/>
              <a:gd name="T18" fmla="*/ 2147483647 w 21"/>
              <a:gd name="T19" fmla="*/ 2147483647 h 68"/>
              <a:gd name="T20" fmla="*/ 2147483647 w 21"/>
              <a:gd name="T21" fmla="*/ 2147483647 h 68"/>
              <a:gd name="T22" fmla="*/ 2147483647 w 21"/>
              <a:gd name="T23" fmla="*/ 2147483647 h 68"/>
              <a:gd name="T24" fmla="*/ 2147483647 w 21"/>
              <a:gd name="T25" fmla="*/ 2147483647 h 68"/>
              <a:gd name="T26" fmla="*/ 2147483647 w 21"/>
              <a:gd name="T27" fmla="*/ 2147483647 h 68"/>
              <a:gd name="T28" fmla="*/ 2147483647 w 21"/>
              <a:gd name="T29" fmla="*/ 2147483647 h 68"/>
              <a:gd name="T30" fmla="*/ 2147483647 w 21"/>
              <a:gd name="T31" fmla="*/ 2147483647 h 68"/>
              <a:gd name="T32" fmla="*/ 2147483647 w 21"/>
              <a:gd name="T33" fmla="*/ 2147483647 h 68"/>
              <a:gd name="T34" fmla="*/ 2147483647 w 21"/>
              <a:gd name="T35" fmla="*/ 2147483647 h 68"/>
              <a:gd name="T36" fmla="*/ 2147483647 w 21"/>
              <a:gd name="T37" fmla="*/ 2147483647 h 68"/>
              <a:gd name="T38" fmla="*/ 2147483647 w 21"/>
              <a:gd name="T39" fmla="*/ 2147483647 h 68"/>
              <a:gd name="T40" fmla="*/ 2147483647 w 21"/>
              <a:gd name="T41" fmla="*/ 0 h 68"/>
              <a:gd name="T42" fmla="*/ 2147483647 w 21"/>
              <a:gd name="T43" fmla="*/ 0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68"/>
              <a:gd name="T68" fmla="*/ 21 w 21"/>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68">
                <a:moveTo>
                  <a:pt x="12" y="0"/>
                </a:moveTo>
                <a:lnTo>
                  <a:pt x="4" y="0"/>
                </a:lnTo>
                <a:lnTo>
                  <a:pt x="0" y="13"/>
                </a:lnTo>
                <a:lnTo>
                  <a:pt x="0" y="55"/>
                </a:lnTo>
                <a:lnTo>
                  <a:pt x="4" y="64"/>
                </a:lnTo>
                <a:lnTo>
                  <a:pt x="12" y="68"/>
                </a:lnTo>
                <a:lnTo>
                  <a:pt x="17" y="68"/>
                </a:lnTo>
                <a:lnTo>
                  <a:pt x="21" y="60"/>
                </a:lnTo>
                <a:lnTo>
                  <a:pt x="21" y="9"/>
                </a:lnTo>
                <a:lnTo>
                  <a:pt x="21" y="5"/>
                </a:lnTo>
                <a:lnTo>
                  <a:pt x="12"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96" name="Freeform 773"/>
          <p:cNvSpPr>
            <a:spLocks noChangeAspect="1"/>
          </p:cNvSpPr>
          <p:nvPr/>
        </p:nvSpPr>
        <p:spPr bwMode="auto">
          <a:xfrm>
            <a:off x="7786688" y="2932113"/>
            <a:ext cx="6350" cy="6350"/>
          </a:xfrm>
          <a:custGeom>
            <a:avLst/>
            <a:gdLst>
              <a:gd name="T0" fmla="*/ 2147483647 w 8"/>
              <a:gd name="T1" fmla="*/ 2147483647 h 8"/>
              <a:gd name="T2" fmla="*/ 2147483647 w 8"/>
              <a:gd name="T3" fmla="*/ 2147483647 h 8"/>
              <a:gd name="T4" fmla="*/ 2147483647 w 8"/>
              <a:gd name="T5" fmla="*/ 2147483647 h 8"/>
              <a:gd name="T6" fmla="*/ 2147483647 w 8"/>
              <a:gd name="T7" fmla="*/ 2147483647 h 8"/>
              <a:gd name="T8" fmla="*/ 2147483647 w 8"/>
              <a:gd name="T9" fmla="*/ 2147483647 h 8"/>
              <a:gd name="T10" fmla="*/ 0 w 8"/>
              <a:gd name="T11" fmla="*/ 2147483647 h 8"/>
              <a:gd name="T12" fmla="*/ 0 w 8"/>
              <a:gd name="T13" fmla="*/ 2147483647 h 8"/>
              <a:gd name="T14" fmla="*/ 2147483647 w 8"/>
              <a:gd name="T15" fmla="*/ 0 h 8"/>
              <a:gd name="T16" fmla="*/ 2147483647 w 8"/>
              <a:gd name="T17" fmla="*/ 0 h 8"/>
              <a:gd name="T18" fmla="*/ 2147483647 w 8"/>
              <a:gd name="T19" fmla="*/ 0 h 8"/>
              <a:gd name="T20" fmla="*/ 2147483647 w 8"/>
              <a:gd name="T21" fmla="*/ 2147483647 h 8"/>
              <a:gd name="T22" fmla="*/ 2147483647 w 8"/>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8"/>
              <a:gd name="T38" fmla="*/ 8 w 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8">
                <a:moveTo>
                  <a:pt x="8" y="4"/>
                </a:moveTo>
                <a:lnTo>
                  <a:pt x="8" y="4"/>
                </a:lnTo>
                <a:lnTo>
                  <a:pt x="8" y="8"/>
                </a:lnTo>
                <a:lnTo>
                  <a:pt x="4" y="8"/>
                </a:lnTo>
                <a:lnTo>
                  <a:pt x="0" y="4"/>
                </a:lnTo>
                <a:lnTo>
                  <a:pt x="4" y="0"/>
                </a:lnTo>
                <a:lnTo>
                  <a:pt x="8" y="4"/>
                </a:lnTo>
                <a:close/>
              </a:path>
            </a:pathLst>
          </a:custGeom>
          <a:solidFill>
            <a:srgbClr val="000000"/>
          </a:solidFill>
          <a:ln w="9525">
            <a:noFill/>
            <a:round/>
            <a:headEnd/>
            <a:tailEnd/>
          </a:ln>
        </p:spPr>
        <p:txBody>
          <a:bodyPr/>
          <a:lstStyle/>
          <a:p>
            <a:endParaRPr lang="en-US">
              <a:latin typeface="Calibri" pitchFamily="34" charset="0"/>
            </a:endParaRPr>
          </a:p>
        </p:txBody>
      </p:sp>
      <p:sp>
        <p:nvSpPr>
          <p:cNvPr id="97" name="Freeform 774"/>
          <p:cNvSpPr>
            <a:spLocks noChangeAspect="1"/>
          </p:cNvSpPr>
          <p:nvPr/>
        </p:nvSpPr>
        <p:spPr bwMode="auto">
          <a:xfrm>
            <a:off x="7786688" y="3027363"/>
            <a:ext cx="6350" cy="7937"/>
          </a:xfrm>
          <a:custGeom>
            <a:avLst/>
            <a:gdLst>
              <a:gd name="T0" fmla="*/ 2147483647 w 8"/>
              <a:gd name="T1" fmla="*/ 2147483647 h 9"/>
              <a:gd name="T2" fmla="*/ 2147483647 w 8"/>
              <a:gd name="T3" fmla="*/ 2147483647 h 9"/>
              <a:gd name="T4" fmla="*/ 2147483647 w 8"/>
              <a:gd name="T5" fmla="*/ 2147483647 h 9"/>
              <a:gd name="T6" fmla="*/ 2147483647 w 8"/>
              <a:gd name="T7" fmla="*/ 2147483647 h 9"/>
              <a:gd name="T8" fmla="*/ 2147483647 w 8"/>
              <a:gd name="T9" fmla="*/ 2147483647 h 9"/>
              <a:gd name="T10" fmla="*/ 0 w 8"/>
              <a:gd name="T11" fmla="*/ 2147483647 h 9"/>
              <a:gd name="T12" fmla="*/ 0 w 8"/>
              <a:gd name="T13" fmla="*/ 2147483647 h 9"/>
              <a:gd name="T14" fmla="*/ 2147483647 w 8"/>
              <a:gd name="T15" fmla="*/ 0 h 9"/>
              <a:gd name="T16" fmla="*/ 2147483647 w 8"/>
              <a:gd name="T17" fmla="*/ 0 h 9"/>
              <a:gd name="T18" fmla="*/ 2147483647 w 8"/>
              <a:gd name="T19" fmla="*/ 0 h 9"/>
              <a:gd name="T20" fmla="*/ 2147483647 w 8"/>
              <a:gd name="T21" fmla="*/ 2147483647 h 9"/>
              <a:gd name="T22" fmla="*/ 2147483647 w 8"/>
              <a:gd name="T23" fmla="*/ 2147483647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9"/>
              <a:gd name="T38" fmla="*/ 8 w 8"/>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9">
                <a:moveTo>
                  <a:pt x="8" y="4"/>
                </a:moveTo>
                <a:lnTo>
                  <a:pt x="8" y="4"/>
                </a:lnTo>
                <a:lnTo>
                  <a:pt x="8" y="9"/>
                </a:lnTo>
                <a:lnTo>
                  <a:pt x="4" y="9"/>
                </a:lnTo>
                <a:lnTo>
                  <a:pt x="0" y="4"/>
                </a:lnTo>
                <a:lnTo>
                  <a:pt x="4" y="0"/>
                </a:lnTo>
                <a:lnTo>
                  <a:pt x="8" y="4"/>
                </a:lnTo>
                <a:close/>
              </a:path>
            </a:pathLst>
          </a:custGeom>
          <a:solidFill>
            <a:srgbClr val="000000"/>
          </a:solidFill>
          <a:ln w="9525">
            <a:noFill/>
            <a:round/>
            <a:headEnd/>
            <a:tailEnd/>
          </a:ln>
        </p:spPr>
        <p:txBody>
          <a:bodyPr/>
          <a:lstStyle/>
          <a:p>
            <a:endParaRPr lang="en-US">
              <a:latin typeface="Calibri" pitchFamily="34" charset="0"/>
            </a:endParaRPr>
          </a:p>
        </p:txBody>
      </p:sp>
      <p:sp>
        <p:nvSpPr>
          <p:cNvPr id="98" name="Freeform 775"/>
          <p:cNvSpPr>
            <a:spLocks noChangeAspect="1"/>
          </p:cNvSpPr>
          <p:nvPr/>
        </p:nvSpPr>
        <p:spPr bwMode="auto">
          <a:xfrm>
            <a:off x="7783513" y="3143250"/>
            <a:ext cx="17462" cy="53975"/>
          </a:xfrm>
          <a:custGeom>
            <a:avLst/>
            <a:gdLst>
              <a:gd name="T0" fmla="*/ 2147483647 w 21"/>
              <a:gd name="T1" fmla="*/ 0 h 67"/>
              <a:gd name="T2" fmla="*/ 2147483647 w 21"/>
              <a:gd name="T3" fmla="*/ 0 h 67"/>
              <a:gd name="T4" fmla="*/ 2147483647 w 21"/>
              <a:gd name="T5" fmla="*/ 0 h 67"/>
              <a:gd name="T6" fmla="*/ 2147483647 w 21"/>
              <a:gd name="T7" fmla="*/ 2147483647 h 67"/>
              <a:gd name="T8" fmla="*/ 0 w 21"/>
              <a:gd name="T9" fmla="*/ 2147483647 h 67"/>
              <a:gd name="T10" fmla="*/ 0 w 21"/>
              <a:gd name="T11" fmla="*/ 2147483647 h 67"/>
              <a:gd name="T12" fmla="*/ 0 w 21"/>
              <a:gd name="T13" fmla="*/ 2147483647 h 67"/>
              <a:gd name="T14" fmla="*/ 0 w 21"/>
              <a:gd name="T15" fmla="*/ 2147483647 h 67"/>
              <a:gd name="T16" fmla="*/ 0 w 21"/>
              <a:gd name="T17" fmla="*/ 2147483647 h 67"/>
              <a:gd name="T18" fmla="*/ 2147483647 w 21"/>
              <a:gd name="T19" fmla="*/ 2147483647 h 67"/>
              <a:gd name="T20" fmla="*/ 2147483647 w 21"/>
              <a:gd name="T21" fmla="*/ 2147483647 h 67"/>
              <a:gd name="T22" fmla="*/ 2147483647 w 21"/>
              <a:gd name="T23" fmla="*/ 2147483647 h 67"/>
              <a:gd name="T24" fmla="*/ 2147483647 w 21"/>
              <a:gd name="T25" fmla="*/ 2147483647 h 67"/>
              <a:gd name="T26" fmla="*/ 2147483647 w 21"/>
              <a:gd name="T27" fmla="*/ 2147483647 h 67"/>
              <a:gd name="T28" fmla="*/ 2147483647 w 21"/>
              <a:gd name="T29" fmla="*/ 2147483647 h 67"/>
              <a:gd name="T30" fmla="*/ 2147483647 w 21"/>
              <a:gd name="T31" fmla="*/ 2147483647 h 67"/>
              <a:gd name="T32" fmla="*/ 2147483647 w 21"/>
              <a:gd name="T33" fmla="*/ 2147483647 h 67"/>
              <a:gd name="T34" fmla="*/ 2147483647 w 21"/>
              <a:gd name="T35" fmla="*/ 2147483647 h 67"/>
              <a:gd name="T36" fmla="*/ 2147483647 w 21"/>
              <a:gd name="T37" fmla="*/ 2147483647 h 67"/>
              <a:gd name="T38" fmla="*/ 2147483647 w 21"/>
              <a:gd name="T39" fmla="*/ 2147483647 h 67"/>
              <a:gd name="T40" fmla="*/ 2147483647 w 21"/>
              <a:gd name="T41" fmla="*/ 0 h 67"/>
              <a:gd name="T42" fmla="*/ 2147483647 w 21"/>
              <a:gd name="T43" fmla="*/ 0 h 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67"/>
              <a:gd name="T68" fmla="*/ 21 w 21"/>
              <a:gd name="T69" fmla="*/ 67 h 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67">
                <a:moveTo>
                  <a:pt x="12" y="0"/>
                </a:moveTo>
                <a:lnTo>
                  <a:pt x="4" y="0"/>
                </a:lnTo>
                <a:lnTo>
                  <a:pt x="4" y="4"/>
                </a:lnTo>
                <a:lnTo>
                  <a:pt x="0" y="12"/>
                </a:lnTo>
                <a:lnTo>
                  <a:pt x="0" y="55"/>
                </a:lnTo>
                <a:lnTo>
                  <a:pt x="4" y="63"/>
                </a:lnTo>
                <a:lnTo>
                  <a:pt x="12" y="67"/>
                </a:lnTo>
                <a:lnTo>
                  <a:pt x="17" y="67"/>
                </a:lnTo>
                <a:lnTo>
                  <a:pt x="21" y="63"/>
                </a:lnTo>
                <a:lnTo>
                  <a:pt x="21" y="8"/>
                </a:lnTo>
                <a:lnTo>
                  <a:pt x="21" y="4"/>
                </a:lnTo>
                <a:lnTo>
                  <a:pt x="12"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99" name="Freeform 776"/>
          <p:cNvSpPr>
            <a:spLocks noChangeAspect="1"/>
          </p:cNvSpPr>
          <p:nvPr/>
        </p:nvSpPr>
        <p:spPr bwMode="auto">
          <a:xfrm>
            <a:off x="7786688" y="3121025"/>
            <a:ext cx="6350" cy="7938"/>
          </a:xfrm>
          <a:custGeom>
            <a:avLst/>
            <a:gdLst>
              <a:gd name="T0" fmla="*/ 2147483647 w 8"/>
              <a:gd name="T1" fmla="*/ 2147483647 h 9"/>
              <a:gd name="T2" fmla="*/ 2147483647 w 8"/>
              <a:gd name="T3" fmla="*/ 2147483647 h 9"/>
              <a:gd name="T4" fmla="*/ 2147483647 w 8"/>
              <a:gd name="T5" fmla="*/ 2147483647 h 9"/>
              <a:gd name="T6" fmla="*/ 2147483647 w 8"/>
              <a:gd name="T7" fmla="*/ 2147483647 h 9"/>
              <a:gd name="T8" fmla="*/ 2147483647 w 8"/>
              <a:gd name="T9" fmla="*/ 2147483647 h 9"/>
              <a:gd name="T10" fmla="*/ 0 w 8"/>
              <a:gd name="T11" fmla="*/ 2147483647 h 9"/>
              <a:gd name="T12" fmla="*/ 0 w 8"/>
              <a:gd name="T13" fmla="*/ 2147483647 h 9"/>
              <a:gd name="T14" fmla="*/ 2147483647 w 8"/>
              <a:gd name="T15" fmla="*/ 0 h 9"/>
              <a:gd name="T16" fmla="*/ 2147483647 w 8"/>
              <a:gd name="T17" fmla="*/ 0 h 9"/>
              <a:gd name="T18" fmla="*/ 2147483647 w 8"/>
              <a:gd name="T19" fmla="*/ 0 h 9"/>
              <a:gd name="T20" fmla="*/ 2147483647 w 8"/>
              <a:gd name="T21" fmla="*/ 2147483647 h 9"/>
              <a:gd name="T22" fmla="*/ 2147483647 w 8"/>
              <a:gd name="T23" fmla="*/ 2147483647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9"/>
              <a:gd name="T38" fmla="*/ 8 w 8"/>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9">
                <a:moveTo>
                  <a:pt x="8" y="5"/>
                </a:moveTo>
                <a:lnTo>
                  <a:pt x="8" y="5"/>
                </a:lnTo>
                <a:lnTo>
                  <a:pt x="8" y="9"/>
                </a:lnTo>
                <a:lnTo>
                  <a:pt x="4" y="9"/>
                </a:lnTo>
                <a:lnTo>
                  <a:pt x="0" y="5"/>
                </a:lnTo>
                <a:lnTo>
                  <a:pt x="4" y="0"/>
                </a:lnTo>
                <a:lnTo>
                  <a:pt x="8" y="5"/>
                </a:lnTo>
                <a:close/>
              </a:path>
            </a:pathLst>
          </a:custGeom>
          <a:solidFill>
            <a:srgbClr val="000000"/>
          </a:solidFill>
          <a:ln w="9525">
            <a:noFill/>
            <a:round/>
            <a:headEnd/>
            <a:tailEnd/>
          </a:ln>
        </p:spPr>
        <p:txBody>
          <a:bodyPr/>
          <a:lstStyle/>
          <a:p>
            <a:endParaRPr lang="en-US">
              <a:latin typeface="Calibri" pitchFamily="34" charset="0"/>
            </a:endParaRPr>
          </a:p>
        </p:txBody>
      </p:sp>
      <p:sp>
        <p:nvSpPr>
          <p:cNvPr id="100" name="Freeform 777"/>
          <p:cNvSpPr>
            <a:spLocks noChangeAspect="1"/>
          </p:cNvSpPr>
          <p:nvPr/>
        </p:nvSpPr>
        <p:spPr bwMode="auto">
          <a:xfrm>
            <a:off x="7788275" y="3213100"/>
            <a:ext cx="6350" cy="6350"/>
          </a:xfrm>
          <a:custGeom>
            <a:avLst/>
            <a:gdLst>
              <a:gd name="T0" fmla="*/ 2147483647 w 8"/>
              <a:gd name="T1" fmla="*/ 2147483647 h 8"/>
              <a:gd name="T2" fmla="*/ 2147483647 w 8"/>
              <a:gd name="T3" fmla="*/ 2147483647 h 8"/>
              <a:gd name="T4" fmla="*/ 2147483647 w 8"/>
              <a:gd name="T5" fmla="*/ 2147483647 h 8"/>
              <a:gd name="T6" fmla="*/ 2147483647 w 8"/>
              <a:gd name="T7" fmla="*/ 2147483647 h 8"/>
              <a:gd name="T8" fmla="*/ 2147483647 w 8"/>
              <a:gd name="T9" fmla="*/ 2147483647 h 8"/>
              <a:gd name="T10" fmla="*/ 0 w 8"/>
              <a:gd name="T11" fmla="*/ 2147483647 h 8"/>
              <a:gd name="T12" fmla="*/ 0 w 8"/>
              <a:gd name="T13" fmla="*/ 2147483647 h 8"/>
              <a:gd name="T14" fmla="*/ 2147483647 w 8"/>
              <a:gd name="T15" fmla="*/ 0 h 8"/>
              <a:gd name="T16" fmla="*/ 2147483647 w 8"/>
              <a:gd name="T17" fmla="*/ 0 h 8"/>
              <a:gd name="T18" fmla="*/ 2147483647 w 8"/>
              <a:gd name="T19" fmla="*/ 0 h 8"/>
              <a:gd name="T20" fmla="*/ 2147483647 w 8"/>
              <a:gd name="T21" fmla="*/ 2147483647 h 8"/>
              <a:gd name="T22" fmla="*/ 2147483647 w 8"/>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8"/>
              <a:gd name="T38" fmla="*/ 8 w 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8">
                <a:moveTo>
                  <a:pt x="8" y="4"/>
                </a:moveTo>
                <a:lnTo>
                  <a:pt x="8" y="4"/>
                </a:lnTo>
                <a:lnTo>
                  <a:pt x="8" y="8"/>
                </a:lnTo>
                <a:lnTo>
                  <a:pt x="4" y="8"/>
                </a:lnTo>
                <a:lnTo>
                  <a:pt x="0" y="4"/>
                </a:lnTo>
                <a:lnTo>
                  <a:pt x="4" y="0"/>
                </a:lnTo>
                <a:lnTo>
                  <a:pt x="8" y="4"/>
                </a:lnTo>
                <a:close/>
              </a:path>
            </a:pathLst>
          </a:custGeom>
          <a:solidFill>
            <a:srgbClr val="000000"/>
          </a:solidFill>
          <a:ln w="9525">
            <a:noFill/>
            <a:round/>
            <a:headEnd/>
            <a:tailEnd/>
          </a:ln>
        </p:spPr>
        <p:txBody>
          <a:bodyPr/>
          <a:lstStyle/>
          <a:p>
            <a:endParaRPr lang="en-US">
              <a:latin typeface="Calibri" pitchFamily="34" charset="0"/>
            </a:endParaRPr>
          </a:p>
        </p:txBody>
      </p:sp>
      <p:sp>
        <p:nvSpPr>
          <p:cNvPr id="101" name="Freeform 758"/>
          <p:cNvSpPr>
            <a:spLocks noChangeAspect="1"/>
          </p:cNvSpPr>
          <p:nvPr/>
        </p:nvSpPr>
        <p:spPr bwMode="auto">
          <a:xfrm>
            <a:off x="7866063" y="2571750"/>
            <a:ext cx="28575" cy="49213"/>
          </a:xfrm>
          <a:custGeom>
            <a:avLst/>
            <a:gdLst>
              <a:gd name="T0" fmla="*/ 2147483647 w 34"/>
              <a:gd name="T1" fmla="*/ 2147483647 h 59"/>
              <a:gd name="T2" fmla="*/ 0 w 34"/>
              <a:gd name="T3" fmla="*/ 2147483647 h 59"/>
              <a:gd name="T4" fmla="*/ 2147483647 w 34"/>
              <a:gd name="T5" fmla="*/ 2147483647 h 59"/>
              <a:gd name="T6" fmla="*/ 2147483647 w 34"/>
              <a:gd name="T7" fmla="*/ 2147483647 h 59"/>
              <a:gd name="T8" fmla="*/ 2147483647 w 34"/>
              <a:gd name="T9" fmla="*/ 2147483647 h 59"/>
              <a:gd name="T10" fmla="*/ 2147483647 w 34"/>
              <a:gd name="T11" fmla="*/ 2147483647 h 59"/>
              <a:gd name="T12" fmla="*/ 2147483647 w 34"/>
              <a:gd name="T13" fmla="*/ 0 h 59"/>
              <a:gd name="T14" fmla="*/ 2147483647 w 34"/>
              <a:gd name="T15" fmla="*/ 2147483647 h 59"/>
              <a:gd name="T16" fmla="*/ 2147483647 w 34"/>
              <a:gd name="T17" fmla="*/ 2147483647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59"/>
              <a:gd name="T29" fmla="*/ 34 w 34"/>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59">
                <a:moveTo>
                  <a:pt x="4" y="12"/>
                </a:moveTo>
                <a:lnTo>
                  <a:pt x="0" y="38"/>
                </a:lnTo>
                <a:lnTo>
                  <a:pt x="12" y="42"/>
                </a:lnTo>
                <a:lnTo>
                  <a:pt x="12" y="55"/>
                </a:lnTo>
                <a:lnTo>
                  <a:pt x="34" y="59"/>
                </a:lnTo>
                <a:lnTo>
                  <a:pt x="34" y="4"/>
                </a:lnTo>
                <a:lnTo>
                  <a:pt x="12" y="0"/>
                </a:lnTo>
                <a:lnTo>
                  <a:pt x="12" y="12"/>
                </a:lnTo>
                <a:lnTo>
                  <a:pt x="4" y="12"/>
                </a:lnTo>
                <a:close/>
              </a:path>
            </a:pathLst>
          </a:custGeom>
          <a:solidFill>
            <a:srgbClr val="000000"/>
          </a:solidFill>
          <a:ln w="9525">
            <a:noFill/>
            <a:round/>
            <a:headEnd/>
            <a:tailEnd/>
          </a:ln>
        </p:spPr>
        <p:txBody>
          <a:bodyPr/>
          <a:lstStyle/>
          <a:p>
            <a:endParaRPr lang="en-US">
              <a:latin typeface="Calibri" pitchFamily="34" charset="0"/>
            </a:endParaRPr>
          </a:p>
        </p:txBody>
      </p:sp>
      <p:sp>
        <p:nvSpPr>
          <p:cNvPr id="102" name="Freeform 759"/>
          <p:cNvSpPr>
            <a:spLocks noChangeAspect="1"/>
          </p:cNvSpPr>
          <p:nvPr/>
        </p:nvSpPr>
        <p:spPr bwMode="auto">
          <a:xfrm>
            <a:off x="7866063" y="2686050"/>
            <a:ext cx="28575" cy="52388"/>
          </a:xfrm>
          <a:custGeom>
            <a:avLst/>
            <a:gdLst>
              <a:gd name="T0" fmla="*/ 2147483647 w 34"/>
              <a:gd name="T1" fmla="*/ 2147483647 h 64"/>
              <a:gd name="T2" fmla="*/ 0 w 34"/>
              <a:gd name="T3" fmla="*/ 2147483647 h 64"/>
              <a:gd name="T4" fmla="*/ 2147483647 w 34"/>
              <a:gd name="T5" fmla="*/ 2147483647 h 64"/>
              <a:gd name="T6" fmla="*/ 2147483647 w 34"/>
              <a:gd name="T7" fmla="*/ 2147483647 h 64"/>
              <a:gd name="T8" fmla="*/ 2147483647 w 34"/>
              <a:gd name="T9" fmla="*/ 2147483647 h 64"/>
              <a:gd name="T10" fmla="*/ 2147483647 w 34"/>
              <a:gd name="T11" fmla="*/ 2147483647 h 64"/>
              <a:gd name="T12" fmla="*/ 2147483647 w 34"/>
              <a:gd name="T13" fmla="*/ 0 h 64"/>
              <a:gd name="T14" fmla="*/ 2147483647 w 34"/>
              <a:gd name="T15" fmla="*/ 2147483647 h 64"/>
              <a:gd name="T16" fmla="*/ 2147483647 w 34"/>
              <a:gd name="T17" fmla="*/ 2147483647 h 6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64"/>
              <a:gd name="T29" fmla="*/ 34 w 34"/>
              <a:gd name="T30" fmla="*/ 64 h 6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64">
                <a:moveTo>
                  <a:pt x="4" y="13"/>
                </a:moveTo>
                <a:lnTo>
                  <a:pt x="0" y="38"/>
                </a:lnTo>
                <a:lnTo>
                  <a:pt x="12" y="43"/>
                </a:lnTo>
                <a:lnTo>
                  <a:pt x="12" y="55"/>
                </a:lnTo>
                <a:lnTo>
                  <a:pt x="34" y="64"/>
                </a:lnTo>
                <a:lnTo>
                  <a:pt x="34" y="5"/>
                </a:lnTo>
                <a:lnTo>
                  <a:pt x="12" y="0"/>
                </a:lnTo>
                <a:lnTo>
                  <a:pt x="12" y="17"/>
                </a:lnTo>
                <a:lnTo>
                  <a:pt x="4" y="13"/>
                </a:lnTo>
                <a:close/>
              </a:path>
            </a:pathLst>
          </a:custGeom>
          <a:solidFill>
            <a:srgbClr val="000000"/>
          </a:solidFill>
          <a:ln w="9525">
            <a:noFill/>
            <a:round/>
            <a:headEnd/>
            <a:tailEnd/>
          </a:ln>
        </p:spPr>
        <p:txBody>
          <a:bodyPr/>
          <a:lstStyle/>
          <a:p>
            <a:endParaRPr lang="en-US">
              <a:latin typeface="Calibri" pitchFamily="34" charset="0"/>
            </a:endParaRPr>
          </a:p>
        </p:txBody>
      </p:sp>
      <p:sp>
        <p:nvSpPr>
          <p:cNvPr id="103" name="Freeform 760"/>
          <p:cNvSpPr>
            <a:spLocks noChangeAspect="1"/>
          </p:cNvSpPr>
          <p:nvPr/>
        </p:nvSpPr>
        <p:spPr bwMode="auto">
          <a:xfrm>
            <a:off x="7866063" y="2798763"/>
            <a:ext cx="28575" cy="49212"/>
          </a:xfrm>
          <a:custGeom>
            <a:avLst/>
            <a:gdLst>
              <a:gd name="T0" fmla="*/ 2147483647 w 34"/>
              <a:gd name="T1" fmla="*/ 2147483647 h 59"/>
              <a:gd name="T2" fmla="*/ 0 w 34"/>
              <a:gd name="T3" fmla="*/ 2147483647 h 59"/>
              <a:gd name="T4" fmla="*/ 2147483647 w 34"/>
              <a:gd name="T5" fmla="*/ 2147483647 h 59"/>
              <a:gd name="T6" fmla="*/ 2147483647 w 34"/>
              <a:gd name="T7" fmla="*/ 2147483647 h 59"/>
              <a:gd name="T8" fmla="*/ 2147483647 w 34"/>
              <a:gd name="T9" fmla="*/ 2147483647 h 59"/>
              <a:gd name="T10" fmla="*/ 2147483647 w 34"/>
              <a:gd name="T11" fmla="*/ 2147483647 h 59"/>
              <a:gd name="T12" fmla="*/ 2147483647 w 34"/>
              <a:gd name="T13" fmla="*/ 0 h 59"/>
              <a:gd name="T14" fmla="*/ 2147483647 w 34"/>
              <a:gd name="T15" fmla="*/ 2147483647 h 59"/>
              <a:gd name="T16" fmla="*/ 2147483647 w 34"/>
              <a:gd name="T17" fmla="*/ 2147483647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4"/>
              <a:gd name="T28" fmla="*/ 0 h 59"/>
              <a:gd name="T29" fmla="*/ 34 w 34"/>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4" h="59">
                <a:moveTo>
                  <a:pt x="4" y="12"/>
                </a:moveTo>
                <a:lnTo>
                  <a:pt x="0" y="38"/>
                </a:lnTo>
                <a:lnTo>
                  <a:pt x="12" y="38"/>
                </a:lnTo>
                <a:lnTo>
                  <a:pt x="12" y="55"/>
                </a:lnTo>
                <a:lnTo>
                  <a:pt x="34" y="59"/>
                </a:lnTo>
                <a:lnTo>
                  <a:pt x="34" y="4"/>
                </a:lnTo>
                <a:lnTo>
                  <a:pt x="12" y="0"/>
                </a:lnTo>
                <a:lnTo>
                  <a:pt x="12" y="12"/>
                </a:lnTo>
                <a:lnTo>
                  <a:pt x="4" y="12"/>
                </a:lnTo>
                <a:close/>
              </a:path>
            </a:pathLst>
          </a:custGeom>
          <a:solidFill>
            <a:srgbClr val="000000"/>
          </a:solidFill>
          <a:ln w="9525">
            <a:noFill/>
            <a:round/>
            <a:headEnd/>
            <a:tailEnd/>
          </a:ln>
        </p:spPr>
        <p:txBody>
          <a:bodyPr/>
          <a:lstStyle/>
          <a:p>
            <a:endParaRPr lang="en-US">
              <a:latin typeface="Calibri" pitchFamily="34" charset="0"/>
            </a:endParaRPr>
          </a:p>
        </p:txBody>
      </p:sp>
      <p:sp>
        <p:nvSpPr>
          <p:cNvPr id="104" name="Freeform 761"/>
          <p:cNvSpPr>
            <a:spLocks noChangeAspect="1"/>
          </p:cNvSpPr>
          <p:nvPr/>
        </p:nvSpPr>
        <p:spPr bwMode="auto">
          <a:xfrm>
            <a:off x="7866063" y="2973388"/>
            <a:ext cx="17462" cy="55562"/>
          </a:xfrm>
          <a:custGeom>
            <a:avLst/>
            <a:gdLst>
              <a:gd name="T0" fmla="*/ 2147483647 w 21"/>
              <a:gd name="T1" fmla="*/ 0 h 68"/>
              <a:gd name="T2" fmla="*/ 2147483647 w 21"/>
              <a:gd name="T3" fmla="*/ 0 h 68"/>
              <a:gd name="T4" fmla="*/ 2147483647 w 21"/>
              <a:gd name="T5" fmla="*/ 0 h 68"/>
              <a:gd name="T6" fmla="*/ 2147483647 w 21"/>
              <a:gd name="T7" fmla="*/ 0 h 68"/>
              <a:gd name="T8" fmla="*/ 0 w 21"/>
              <a:gd name="T9" fmla="*/ 2147483647 h 68"/>
              <a:gd name="T10" fmla="*/ 0 w 21"/>
              <a:gd name="T11" fmla="*/ 2147483647 h 68"/>
              <a:gd name="T12" fmla="*/ 0 w 21"/>
              <a:gd name="T13" fmla="*/ 2147483647 h 68"/>
              <a:gd name="T14" fmla="*/ 0 w 21"/>
              <a:gd name="T15" fmla="*/ 2147483647 h 68"/>
              <a:gd name="T16" fmla="*/ 0 w 21"/>
              <a:gd name="T17" fmla="*/ 2147483647 h 68"/>
              <a:gd name="T18" fmla="*/ 2147483647 w 21"/>
              <a:gd name="T19" fmla="*/ 2147483647 h 68"/>
              <a:gd name="T20" fmla="*/ 2147483647 w 21"/>
              <a:gd name="T21" fmla="*/ 2147483647 h 68"/>
              <a:gd name="T22" fmla="*/ 2147483647 w 21"/>
              <a:gd name="T23" fmla="*/ 2147483647 h 68"/>
              <a:gd name="T24" fmla="*/ 2147483647 w 21"/>
              <a:gd name="T25" fmla="*/ 2147483647 h 68"/>
              <a:gd name="T26" fmla="*/ 2147483647 w 21"/>
              <a:gd name="T27" fmla="*/ 2147483647 h 68"/>
              <a:gd name="T28" fmla="*/ 2147483647 w 21"/>
              <a:gd name="T29" fmla="*/ 2147483647 h 68"/>
              <a:gd name="T30" fmla="*/ 2147483647 w 21"/>
              <a:gd name="T31" fmla="*/ 2147483647 h 68"/>
              <a:gd name="T32" fmla="*/ 2147483647 w 21"/>
              <a:gd name="T33" fmla="*/ 2147483647 h 68"/>
              <a:gd name="T34" fmla="*/ 2147483647 w 21"/>
              <a:gd name="T35" fmla="*/ 2147483647 h 68"/>
              <a:gd name="T36" fmla="*/ 2147483647 w 21"/>
              <a:gd name="T37" fmla="*/ 2147483647 h 68"/>
              <a:gd name="T38" fmla="*/ 2147483647 w 21"/>
              <a:gd name="T39" fmla="*/ 2147483647 h 68"/>
              <a:gd name="T40" fmla="*/ 2147483647 w 21"/>
              <a:gd name="T41" fmla="*/ 0 h 68"/>
              <a:gd name="T42" fmla="*/ 2147483647 w 21"/>
              <a:gd name="T43" fmla="*/ 0 h 6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68"/>
              <a:gd name="T68" fmla="*/ 21 w 21"/>
              <a:gd name="T69" fmla="*/ 68 h 6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68">
                <a:moveTo>
                  <a:pt x="12" y="0"/>
                </a:moveTo>
                <a:lnTo>
                  <a:pt x="4" y="0"/>
                </a:lnTo>
                <a:lnTo>
                  <a:pt x="0" y="13"/>
                </a:lnTo>
                <a:lnTo>
                  <a:pt x="0" y="55"/>
                </a:lnTo>
                <a:lnTo>
                  <a:pt x="4" y="64"/>
                </a:lnTo>
                <a:lnTo>
                  <a:pt x="12" y="68"/>
                </a:lnTo>
                <a:lnTo>
                  <a:pt x="17" y="68"/>
                </a:lnTo>
                <a:lnTo>
                  <a:pt x="21" y="60"/>
                </a:lnTo>
                <a:lnTo>
                  <a:pt x="21" y="9"/>
                </a:lnTo>
                <a:lnTo>
                  <a:pt x="21" y="5"/>
                </a:lnTo>
                <a:lnTo>
                  <a:pt x="12"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105" name="Freeform 762"/>
          <p:cNvSpPr>
            <a:spLocks noChangeAspect="1"/>
          </p:cNvSpPr>
          <p:nvPr/>
        </p:nvSpPr>
        <p:spPr bwMode="auto">
          <a:xfrm>
            <a:off x="7869238" y="2952750"/>
            <a:ext cx="6350" cy="6350"/>
          </a:xfrm>
          <a:custGeom>
            <a:avLst/>
            <a:gdLst>
              <a:gd name="T0" fmla="*/ 2147483647 w 8"/>
              <a:gd name="T1" fmla="*/ 2147483647 h 8"/>
              <a:gd name="T2" fmla="*/ 2147483647 w 8"/>
              <a:gd name="T3" fmla="*/ 2147483647 h 8"/>
              <a:gd name="T4" fmla="*/ 2147483647 w 8"/>
              <a:gd name="T5" fmla="*/ 2147483647 h 8"/>
              <a:gd name="T6" fmla="*/ 2147483647 w 8"/>
              <a:gd name="T7" fmla="*/ 2147483647 h 8"/>
              <a:gd name="T8" fmla="*/ 2147483647 w 8"/>
              <a:gd name="T9" fmla="*/ 2147483647 h 8"/>
              <a:gd name="T10" fmla="*/ 0 w 8"/>
              <a:gd name="T11" fmla="*/ 2147483647 h 8"/>
              <a:gd name="T12" fmla="*/ 0 w 8"/>
              <a:gd name="T13" fmla="*/ 2147483647 h 8"/>
              <a:gd name="T14" fmla="*/ 2147483647 w 8"/>
              <a:gd name="T15" fmla="*/ 0 h 8"/>
              <a:gd name="T16" fmla="*/ 2147483647 w 8"/>
              <a:gd name="T17" fmla="*/ 0 h 8"/>
              <a:gd name="T18" fmla="*/ 2147483647 w 8"/>
              <a:gd name="T19" fmla="*/ 0 h 8"/>
              <a:gd name="T20" fmla="*/ 2147483647 w 8"/>
              <a:gd name="T21" fmla="*/ 2147483647 h 8"/>
              <a:gd name="T22" fmla="*/ 2147483647 w 8"/>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8"/>
              <a:gd name="T38" fmla="*/ 8 w 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8">
                <a:moveTo>
                  <a:pt x="8" y="4"/>
                </a:moveTo>
                <a:lnTo>
                  <a:pt x="8" y="4"/>
                </a:lnTo>
                <a:lnTo>
                  <a:pt x="8" y="8"/>
                </a:lnTo>
                <a:lnTo>
                  <a:pt x="4" y="8"/>
                </a:lnTo>
                <a:lnTo>
                  <a:pt x="0" y="4"/>
                </a:lnTo>
                <a:lnTo>
                  <a:pt x="4" y="0"/>
                </a:lnTo>
                <a:lnTo>
                  <a:pt x="8" y="4"/>
                </a:lnTo>
                <a:close/>
              </a:path>
            </a:pathLst>
          </a:custGeom>
          <a:solidFill>
            <a:srgbClr val="000000"/>
          </a:solidFill>
          <a:ln w="9525">
            <a:noFill/>
            <a:round/>
            <a:headEnd/>
            <a:tailEnd/>
          </a:ln>
        </p:spPr>
        <p:txBody>
          <a:bodyPr/>
          <a:lstStyle/>
          <a:p>
            <a:endParaRPr lang="en-US">
              <a:latin typeface="Calibri" pitchFamily="34" charset="0"/>
            </a:endParaRPr>
          </a:p>
        </p:txBody>
      </p:sp>
      <p:sp>
        <p:nvSpPr>
          <p:cNvPr id="106" name="Freeform 763"/>
          <p:cNvSpPr>
            <a:spLocks noChangeAspect="1"/>
          </p:cNvSpPr>
          <p:nvPr/>
        </p:nvSpPr>
        <p:spPr bwMode="auto">
          <a:xfrm>
            <a:off x="7869238" y="3046413"/>
            <a:ext cx="6350" cy="7937"/>
          </a:xfrm>
          <a:custGeom>
            <a:avLst/>
            <a:gdLst>
              <a:gd name="T0" fmla="*/ 2147483647 w 8"/>
              <a:gd name="T1" fmla="*/ 2147483647 h 9"/>
              <a:gd name="T2" fmla="*/ 2147483647 w 8"/>
              <a:gd name="T3" fmla="*/ 2147483647 h 9"/>
              <a:gd name="T4" fmla="*/ 2147483647 w 8"/>
              <a:gd name="T5" fmla="*/ 2147483647 h 9"/>
              <a:gd name="T6" fmla="*/ 2147483647 w 8"/>
              <a:gd name="T7" fmla="*/ 2147483647 h 9"/>
              <a:gd name="T8" fmla="*/ 2147483647 w 8"/>
              <a:gd name="T9" fmla="*/ 2147483647 h 9"/>
              <a:gd name="T10" fmla="*/ 0 w 8"/>
              <a:gd name="T11" fmla="*/ 2147483647 h 9"/>
              <a:gd name="T12" fmla="*/ 0 w 8"/>
              <a:gd name="T13" fmla="*/ 2147483647 h 9"/>
              <a:gd name="T14" fmla="*/ 2147483647 w 8"/>
              <a:gd name="T15" fmla="*/ 0 h 9"/>
              <a:gd name="T16" fmla="*/ 2147483647 w 8"/>
              <a:gd name="T17" fmla="*/ 0 h 9"/>
              <a:gd name="T18" fmla="*/ 2147483647 w 8"/>
              <a:gd name="T19" fmla="*/ 0 h 9"/>
              <a:gd name="T20" fmla="*/ 2147483647 w 8"/>
              <a:gd name="T21" fmla="*/ 2147483647 h 9"/>
              <a:gd name="T22" fmla="*/ 2147483647 w 8"/>
              <a:gd name="T23" fmla="*/ 2147483647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9"/>
              <a:gd name="T38" fmla="*/ 8 w 8"/>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9">
                <a:moveTo>
                  <a:pt x="8" y="4"/>
                </a:moveTo>
                <a:lnTo>
                  <a:pt x="8" y="4"/>
                </a:lnTo>
                <a:lnTo>
                  <a:pt x="8" y="9"/>
                </a:lnTo>
                <a:lnTo>
                  <a:pt x="4" y="9"/>
                </a:lnTo>
                <a:lnTo>
                  <a:pt x="0" y="4"/>
                </a:lnTo>
                <a:lnTo>
                  <a:pt x="4" y="0"/>
                </a:lnTo>
                <a:lnTo>
                  <a:pt x="8" y="4"/>
                </a:lnTo>
                <a:close/>
              </a:path>
            </a:pathLst>
          </a:custGeom>
          <a:solidFill>
            <a:srgbClr val="000000"/>
          </a:solidFill>
          <a:ln w="9525">
            <a:noFill/>
            <a:round/>
            <a:headEnd/>
            <a:tailEnd/>
          </a:ln>
        </p:spPr>
        <p:txBody>
          <a:bodyPr/>
          <a:lstStyle/>
          <a:p>
            <a:endParaRPr lang="en-US">
              <a:latin typeface="Calibri" pitchFamily="34" charset="0"/>
            </a:endParaRPr>
          </a:p>
        </p:txBody>
      </p:sp>
      <p:sp>
        <p:nvSpPr>
          <p:cNvPr id="107" name="Freeform 764"/>
          <p:cNvSpPr>
            <a:spLocks noChangeAspect="1"/>
          </p:cNvSpPr>
          <p:nvPr/>
        </p:nvSpPr>
        <p:spPr bwMode="auto">
          <a:xfrm>
            <a:off x="7866063" y="3162300"/>
            <a:ext cx="17462" cy="55563"/>
          </a:xfrm>
          <a:custGeom>
            <a:avLst/>
            <a:gdLst>
              <a:gd name="T0" fmla="*/ 2147483647 w 21"/>
              <a:gd name="T1" fmla="*/ 0 h 67"/>
              <a:gd name="T2" fmla="*/ 2147483647 w 21"/>
              <a:gd name="T3" fmla="*/ 0 h 67"/>
              <a:gd name="T4" fmla="*/ 2147483647 w 21"/>
              <a:gd name="T5" fmla="*/ 0 h 67"/>
              <a:gd name="T6" fmla="*/ 2147483647 w 21"/>
              <a:gd name="T7" fmla="*/ 2147483647 h 67"/>
              <a:gd name="T8" fmla="*/ 0 w 21"/>
              <a:gd name="T9" fmla="*/ 2147483647 h 67"/>
              <a:gd name="T10" fmla="*/ 0 w 21"/>
              <a:gd name="T11" fmla="*/ 2147483647 h 67"/>
              <a:gd name="T12" fmla="*/ 0 w 21"/>
              <a:gd name="T13" fmla="*/ 2147483647 h 67"/>
              <a:gd name="T14" fmla="*/ 0 w 21"/>
              <a:gd name="T15" fmla="*/ 2147483647 h 67"/>
              <a:gd name="T16" fmla="*/ 0 w 21"/>
              <a:gd name="T17" fmla="*/ 2147483647 h 67"/>
              <a:gd name="T18" fmla="*/ 2147483647 w 21"/>
              <a:gd name="T19" fmla="*/ 2147483647 h 67"/>
              <a:gd name="T20" fmla="*/ 2147483647 w 21"/>
              <a:gd name="T21" fmla="*/ 2147483647 h 67"/>
              <a:gd name="T22" fmla="*/ 2147483647 w 21"/>
              <a:gd name="T23" fmla="*/ 2147483647 h 67"/>
              <a:gd name="T24" fmla="*/ 2147483647 w 21"/>
              <a:gd name="T25" fmla="*/ 2147483647 h 67"/>
              <a:gd name="T26" fmla="*/ 2147483647 w 21"/>
              <a:gd name="T27" fmla="*/ 2147483647 h 67"/>
              <a:gd name="T28" fmla="*/ 2147483647 w 21"/>
              <a:gd name="T29" fmla="*/ 2147483647 h 67"/>
              <a:gd name="T30" fmla="*/ 2147483647 w 21"/>
              <a:gd name="T31" fmla="*/ 2147483647 h 67"/>
              <a:gd name="T32" fmla="*/ 2147483647 w 21"/>
              <a:gd name="T33" fmla="*/ 2147483647 h 67"/>
              <a:gd name="T34" fmla="*/ 2147483647 w 21"/>
              <a:gd name="T35" fmla="*/ 2147483647 h 67"/>
              <a:gd name="T36" fmla="*/ 2147483647 w 21"/>
              <a:gd name="T37" fmla="*/ 2147483647 h 67"/>
              <a:gd name="T38" fmla="*/ 2147483647 w 21"/>
              <a:gd name="T39" fmla="*/ 2147483647 h 67"/>
              <a:gd name="T40" fmla="*/ 2147483647 w 21"/>
              <a:gd name="T41" fmla="*/ 0 h 67"/>
              <a:gd name="T42" fmla="*/ 2147483647 w 21"/>
              <a:gd name="T43" fmla="*/ 0 h 67"/>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
              <a:gd name="T67" fmla="*/ 0 h 67"/>
              <a:gd name="T68" fmla="*/ 21 w 21"/>
              <a:gd name="T69" fmla="*/ 67 h 67"/>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 h="67">
                <a:moveTo>
                  <a:pt x="12" y="0"/>
                </a:moveTo>
                <a:lnTo>
                  <a:pt x="4" y="0"/>
                </a:lnTo>
                <a:lnTo>
                  <a:pt x="4" y="4"/>
                </a:lnTo>
                <a:lnTo>
                  <a:pt x="0" y="12"/>
                </a:lnTo>
                <a:lnTo>
                  <a:pt x="0" y="55"/>
                </a:lnTo>
                <a:lnTo>
                  <a:pt x="4" y="63"/>
                </a:lnTo>
                <a:lnTo>
                  <a:pt x="12" y="67"/>
                </a:lnTo>
                <a:lnTo>
                  <a:pt x="17" y="67"/>
                </a:lnTo>
                <a:lnTo>
                  <a:pt x="21" y="63"/>
                </a:lnTo>
                <a:lnTo>
                  <a:pt x="21" y="8"/>
                </a:lnTo>
                <a:lnTo>
                  <a:pt x="21" y="4"/>
                </a:lnTo>
                <a:lnTo>
                  <a:pt x="12" y="0"/>
                </a:lnTo>
                <a:close/>
              </a:path>
            </a:pathLst>
          </a:custGeom>
          <a:solidFill>
            <a:srgbClr val="000000"/>
          </a:solidFill>
          <a:ln w="9525">
            <a:noFill/>
            <a:round/>
            <a:headEnd/>
            <a:tailEnd/>
          </a:ln>
        </p:spPr>
        <p:txBody>
          <a:bodyPr/>
          <a:lstStyle/>
          <a:p>
            <a:endParaRPr lang="en-US">
              <a:latin typeface="Calibri" pitchFamily="34" charset="0"/>
            </a:endParaRPr>
          </a:p>
        </p:txBody>
      </p:sp>
      <p:sp>
        <p:nvSpPr>
          <p:cNvPr id="108" name="Freeform 765"/>
          <p:cNvSpPr>
            <a:spLocks noChangeAspect="1"/>
          </p:cNvSpPr>
          <p:nvPr/>
        </p:nvSpPr>
        <p:spPr bwMode="auto">
          <a:xfrm>
            <a:off x="7869238" y="3141663"/>
            <a:ext cx="6350" cy="6350"/>
          </a:xfrm>
          <a:custGeom>
            <a:avLst/>
            <a:gdLst>
              <a:gd name="T0" fmla="*/ 2147483647 w 8"/>
              <a:gd name="T1" fmla="*/ 2147483647 h 9"/>
              <a:gd name="T2" fmla="*/ 2147483647 w 8"/>
              <a:gd name="T3" fmla="*/ 2147483647 h 9"/>
              <a:gd name="T4" fmla="*/ 2147483647 w 8"/>
              <a:gd name="T5" fmla="*/ 2147483647 h 9"/>
              <a:gd name="T6" fmla="*/ 2147483647 w 8"/>
              <a:gd name="T7" fmla="*/ 2147483647 h 9"/>
              <a:gd name="T8" fmla="*/ 2147483647 w 8"/>
              <a:gd name="T9" fmla="*/ 2147483647 h 9"/>
              <a:gd name="T10" fmla="*/ 0 w 8"/>
              <a:gd name="T11" fmla="*/ 2147483647 h 9"/>
              <a:gd name="T12" fmla="*/ 0 w 8"/>
              <a:gd name="T13" fmla="*/ 2147483647 h 9"/>
              <a:gd name="T14" fmla="*/ 2147483647 w 8"/>
              <a:gd name="T15" fmla="*/ 0 h 9"/>
              <a:gd name="T16" fmla="*/ 2147483647 w 8"/>
              <a:gd name="T17" fmla="*/ 0 h 9"/>
              <a:gd name="T18" fmla="*/ 2147483647 w 8"/>
              <a:gd name="T19" fmla="*/ 0 h 9"/>
              <a:gd name="T20" fmla="*/ 2147483647 w 8"/>
              <a:gd name="T21" fmla="*/ 2147483647 h 9"/>
              <a:gd name="T22" fmla="*/ 2147483647 w 8"/>
              <a:gd name="T23" fmla="*/ 2147483647 h 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9"/>
              <a:gd name="T38" fmla="*/ 8 w 8"/>
              <a:gd name="T39" fmla="*/ 9 h 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9">
                <a:moveTo>
                  <a:pt x="8" y="5"/>
                </a:moveTo>
                <a:lnTo>
                  <a:pt x="8" y="5"/>
                </a:lnTo>
                <a:lnTo>
                  <a:pt x="8" y="9"/>
                </a:lnTo>
                <a:lnTo>
                  <a:pt x="4" y="9"/>
                </a:lnTo>
                <a:lnTo>
                  <a:pt x="0" y="5"/>
                </a:lnTo>
                <a:lnTo>
                  <a:pt x="4" y="0"/>
                </a:lnTo>
                <a:lnTo>
                  <a:pt x="8" y="5"/>
                </a:lnTo>
                <a:close/>
              </a:path>
            </a:pathLst>
          </a:custGeom>
          <a:solidFill>
            <a:srgbClr val="000000"/>
          </a:solidFill>
          <a:ln w="9525">
            <a:noFill/>
            <a:round/>
            <a:headEnd/>
            <a:tailEnd/>
          </a:ln>
        </p:spPr>
        <p:txBody>
          <a:bodyPr/>
          <a:lstStyle/>
          <a:p>
            <a:endParaRPr lang="en-US">
              <a:latin typeface="Calibri" pitchFamily="34" charset="0"/>
            </a:endParaRPr>
          </a:p>
        </p:txBody>
      </p:sp>
      <p:sp>
        <p:nvSpPr>
          <p:cNvPr id="109" name="Freeform 766"/>
          <p:cNvSpPr>
            <a:spLocks noChangeAspect="1"/>
          </p:cNvSpPr>
          <p:nvPr/>
        </p:nvSpPr>
        <p:spPr bwMode="auto">
          <a:xfrm>
            <a:off x="7870825" y="3232150"/>
            <a:ext cx="6350" cy="6350"/>
          </a:xfrm>
          <a:custGeom>
            <a:avLst/>
            <a:gdLst>
              <a:gd name="T0" fmla="*/ 2147483647 w 8"/>
              <a:gd name="T1" fmla="*/ 2147483647 h 8"/>
              <a:gd name="T2" fmla="*/ 2147483647 w 8"/>
              <a:gd name="T3" fmla="*/ 2147483647 h 8"/>
              <a:gd name="T4" fmla="*/ 2147483647 w 8"/>
              <a:gd name="T5" fmla="*/ 2147483647 h 8"/>
              <a:gd name="T6" fmla="*/ 2147483647 w 8"/>
              <a:gd name="T7" fmla="*/ 2147483647 h 8"/>
              <a:gd name="T8" fmla="*/ 2147483647 w 8"/>
              <a:gd name="T9" fmla="*/ 2147483647 h 8"/>
              <a:gd name="T10" fmla="*/ 0 w 8"/>
              <a:gd name="T11" fmla="*/ 2147483647 h 8"/>
              <a:gd name="T12" fmla="*/ 0 w 8"/>
              <a:gd name="T13" fmla="*/ 2147483647 h 8"/>
              <a:gd name="T14" fmla="*/ 2147483647 w 8"/>
              <a:gd name="T15" fmla="*/ 0 h 8"/>
              <a:gd name="T16" fmla="*/ 2147483647 w 8"/>
              <a:gd name="T17" fmla="*/ 0 h 8"/>
              <a:gd name="T18" fmla="*/ 2147483647 w 8"/>
              <a:gd name="T19" fmla="*/ 0 h 8"/>
              <a:gd name="T20" fmla="*/ 2147483647 w 8"/>
              <a:gd name="T21" fmla="*/ 2147483647 h 8"/>
              <a:gd name="T22" fmla="*/ 2147483647 w 8"/>
              <a:gd name="T23" fmla="*/ 2147483647 h 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8"/>
              <a:gd name="T38" fmla="*/ 8 w 8"/>
              <a:gd name="T39" fmla="*/ 8 h 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8">
                <a:moveTo>
                  <a:pt x="8" y="4"/>
                </a:moveTo>
                <a:lnTo>
                  <a:pt x="8" y="4"/>
                </a:lnTo>
                <a:lnTo>
                  <a:pt x="8" y="8"/>
                </a:lnTo>
                <a:lnTo>
                  <a:pt x="4" y="8"/>
                </a:lnTo>
                <a:lnTo>
                  <a:pt x="0" y="4"/>
                </a:lnTo>
                <a:lnTo>
                  <a:pt x="4" y="0"/>
                </a:lnTo>
                <a:lnTo>
                  <a:pt x="8" y="4"/>
                </a:lnTo>
                <a:close/>
              </a:path>
            </a:pathLst>
          </a:custGeom>
          <a:solidFill>
            <a:srgbClr val="000000"/>
          </a:solidFill>
          <a:ln w="9525">
            <a:noFill/>
            <a:round/>
            <a:headEnd/>
            <a:tailEnd/>
          </a:ln>
        </p:spPr>
        <p:txBody>
          <a:bodyPr/>
          <a:lstStyle/>
          <a:p>
            <a:endParaRPr lang="en-US">
              <a:latin typeface="Calibri" pitchFamily="34" charset="0"/>
            </a:endParaRPr>
          </a:p>
        </p:txBody>
      </p:sp>
      <p:sp>
        <p:nvSpPr>
          <p:cNvPr id="110" name="Freeform 746"/>
          <p:cNvSpPr>
            <a:spLocks noChangeAspect="1"/>
          </p:cNvSpPr>
          <p:nvPr/>
        </p:nvSpPr>
        <p:spPr bwMode="auto">
          <a:xfrm>
            <a:off x="7945438" y="3722688"/>
            <a:ext cx="50800" cy="39687"/>
          </a:xfrm>
          <a:custGeom>
            <a:avLst/>
            <a:gdLst>
              <a:gd name="T0" fmla="*/ 2147483647 w 59"/>
              <a:gd name="T1" fmla="*/ 2147483647 h 47"/>
              <a:gd name="T2" fmla="*/ 2147483647 w 59"/>
              <a:gd name="T3" fmla="*/ 2147483647 h 47"/>
              <a:gd name="T4" fmla="*/ 2147483647 w 59"/>
              <a:gd name="T5" fmla="*/ 2147483647 h 47"/>
              <a:gd name="T6" fmla="*/ 2147483647 w 59"/>
              <a:gd name="T7" fmla="*/ 2147483647 h 47"/>
              <a:gd name="T8" fmla="*/ 2147483647 w 59"/>
              <a:gd name="T9" fmla="*/ 2147483647 h 47"/>
              <a:gd name="T10" fmla="*/ 2147483647 w 59"/>
              <a:gd name="T11" fmla="*/ 2147483647 h 47"/>
              <a:gd name="T12" fmla="*/ 2147483647 w 59"/>
              <a:gd name="T13" fmla="*/ 2147483647 h 47"/>
              <a:gd name="T14" fmla="*/ 2147483647 w 59"/>
              <a:gd name="T15" fmla="*/ 2147483647 h 47"/>
              <a:gd name="T16" fmla="*/ 2147483647 w 59"/>
              <a:gd name="T17" fmla="*/ 2147483647 h 47"/>
              <a:gd name="T18" fmla="*/ 2147483647 w 59"/>
              <a:gd name="T19" fmla="*/ 2147483647 h 47"/>
              <a:gd name="T20" fmla="*/ 0 w 59"/>
              <a:gd name="T21" fmla="*/ 2147483647 h 47"/>
              <a:gd name="T22" fmla="*/ 0 w 59"/>
              <a:gd name="T23" fmla="*/ 2147483647 h 47"/>
              <a:gd name="T24" fmla="*/ 0 w 59"/>
              <a:gd name="T25" fmla="*/ 2147483647 h 47"/>
              <a:gd name="T26" fmla="*/ 0 w 59"/>
              <a:gd name="T27" fmla="*/ 2147483647 h 47"/>
              <a:gd name="T28" fmla="*/ 2147483647 w 59"/>
              <a:gd name="T29" fmla="*/ 0 h 47"/>
              <a:gd name="T30" fmla="*/ 2147483647 w 59"/>
              <a:gd name="T31" fmla="*/ 0 h 47"/>
              <a:gd name="T32" fmla="*/ 2147483647 w 59"/>
              <a:gd name="T33" fmla="*/ 0 h 47"/>
              <a:gd name="T34" fmla="*/ 2147483647 w 59"/>
              <a:gd name="T35" fmla="*/ 2147483647 h 47"/>
              <a:gd name="T36" fmla="*/ 2147483647 w 59"/>
              <a:gd name="T37" fmla="*/ 2147483647 h 47"/>
              <a:gd name="T38" fmla="*/ 2147483647 w 59"/>
              <a:gd name="T39" fmla="*/ 2147483647 h 47"/>
              <a:gd name="T40" fmla="*/ 2147483647 w 59"/>
              <a:gd name="T41" fmla="*/ 2147483647 h 47"/>
              <a:gd name="T42" fmla="*/ 2147483647 w 59"/>
              <a:gd name="T43" fmla="*/ 2147483647 h 47"/>
              <a:gd name="T44" fmla="*/ 2147483647 w 59"/>
              <a:gd name="T45" fmla="*/ 2147483647 h 47"/>
              <a:gd name="T46" fmla="*/ 2147483647 w 59"/>
              <a:gd name="T47" fmla="*/ 2147483647 h 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9"/>
              <a:gd name="T73" fmla="*/ 0 h 47"/>
              <a:gd name="T74" fmla="*/ 59 w 59"/>
              <a:gd name="T75" fmla="*/ 47 h 4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9" h="47">
                <a:moveTo>
                  <a:pt x="59" y="34"/>
                </a:moveTo>
                <a:lnTo>
                  <a:pt x="59" y="34"/>
                </a:lnTo>
                <a:lnTo>
                  <a:pt x="59" y="42"/>
                </a:lnTo>
                <a:lnTo>
                  <a:pt x="55" y="47"/>
                </a:lnTo>
                <a:lnTo>
                  <a:pt x="50" y="47"/>
                </a:lnTo>
                <a:lnTo>
                  <a:pt x="42" y="47"/>
                </a:lnTo>
                <a:lnTo>
                  <a:pt x="16" y="38"/>
                </a:lnTo>
                <a:lnTo>
                  <a:pt x="8" y="34"/>
                </a:lnTo>
                <a:lnTo>
                  <a:pt x="4" y="30"/>
                </a:lnTo>
                <a:lnTo>
                  <a:pt x="0" y="13"/>
                </a:lnTo>
                <a:lnTo>
                  <a:pt x="0" y="4"/>
                </a:lnTo>
                <a:lnTo>
                  <a:pt x="4" y="0"/>
                </a:lnTo>
                <a:lnTo>
                  <a:pt x="8" y="0"/>
                </a:lnTo>
                <a:lnTo>
                  <a:pt x="16" y="0"/>
                </a:lnTo>
                <a:lnTo>
                  <a:pt x="42" y="8"/>
                </a:lnTo>
                <a:lnTo>
                  <a:pt x="50" y="13"/>
                </a:lnTo>
                <a:lnTo>
                  <a:pt x="55" y="17"/>
                </a:lnTo>
                <a:lnTo>
                  <a:pt x="59" y="25"/>
                </a:lnTo>
                <a:lnTo>
                  <a:pt x="59" y="34"/>
                </a:lnTo>
                <a:close/>
              </a:path>
            </a:pathLst>
          </a:custGeom>
          <a:solidFill>
            <a:srgbClr val="5A3D1B"/>
          </a:solidFill>
          <a:ln w="9525">
            <a:noFill/>
            <a:round/>
            <a:headEnd/>
            <a:tailEnd/>
          </a:ln>
        </p:spPr>
        <p:txBody>
          <a:bodyPr/>
          <a:lstStyle/>
          <a:p>
            <a:endParaRPr lang="en-US">
              <a:latin typeface="Calibri" pitchFamily="34" charset="0"/>
            </a:endParaRPr>
          </a:p>
        </p:txBody>
      </p:sp>
      <p:sp>
        <p:nvSpPr>
          <p:cNvPr id="111" name="Freeform 744"/>
          <p:cNvSpPr>
            <a:spLocks noChangeAspect="1"/>
          </p:cNvSpPr>
          <p:nvPr/>
        </p:nvSpPr>
        <p:spPr bwMode="auto">
          <a:xfrm>
            <a:off x="7937500" y="3135313"/>
            <a:ext cx="53975" cy="41275"/>
          </a:xfrm>
          <a:custGeom>
            <a:avLst/>
            <a:gdLst>
              <a:gd name="T0" fmla="*/ 2147483647 w 63"/>
              <a:gd name="T1" fmla="*/ 2147483647 h 51"/>
              <a:gd name="T2" fmla="*/ 2147483647 w 63"/>
              <a:gd name="T3" fmla="*/ 2147483647 h 51"/>
              <a:gd name="T4" fmla="*/ 2147483647 w 63"/>
              <a:gd name="T5" fmla="*/ 2147483647 h 51"/>
              <a:gd name="T6" fmla="*/ 2147483647 w 63"/>
              <a:gd name="T7" fmla="*/ 2147483647 h 51"/>
              <a:gd name="T8" fmla="*/ 2147483647 w 63"/>
              <a:gd name="T9" fmla="*/ 2147483647 h 51"/>
              <a:gd name="T10" fmla="*/ 2147483647 w 63"/>
              <a:gd name="T11" fmla="*/ 2147483647 h 51"/>
              <a:gd name="T12" fmla="*/ 2147483647 w 63"/>
              <a:gd name="T13" fmla="*/ 2147483647 h 51"/>
              <a:gd name="T14" fmla="*/ 2147483647 w 63"/>
              <a:gd name="T15" fmla="*/ 2147483647 h 51"/>
              <a:gd name="T16" fmla="*/ 2147483647 w 63"/>
              <a:gd name="T17" fmla="*/ 2147483647 h 51"/>
              <a:gd name="T18" fmla="*/ 2147483647 w 63"/>
              <a:gd name="T19" fmla="*/ 2147483647 h 51"/>
              <a:gd name="T20" fmla="*/ 0 w 63"/>
              <a:gd name="T21" fmla="*/ 2147483647 h 51"/>
              <a:gd name="T22" fmla="*/ 0 w 63"/>
              <a:gd name="T23" fmla="*/ 2147483647 h 51"/>
              <a:gd name="T24" fmla="*/ 0 w 63"/>
              <a:gd name="T25" fmla="*/ 2147483647 h 51"/>
              <a:gd name="T26" fmla="*/ 0 w 63"/>
              <a:gd name="T27" fmla="*/ 2147483647 h 51"/>
              <a:gd name="T28" fmla="*/ 0 w 63"/>
              <a:gd name="T29" fmla="*/ 2147483647 h 51"/>
              <a:gd name="T30" fmla="*/ 2147483647 w 63"/>
              <a:gd name="T31" fmla="*/ 2147483647 h 51"/>
              <a:gd name="T32" fmla="*/ 2147483647 w 63"/>
              <a:gd name="T33" fmla="*/ 0 h 51"/>
              <a:gd name="T34" fmla="*/ 2147483647 w 63"/>
              <a:gd name="T35" fmla="*/ 0 h 51"/>
              <a:gd name="T36" fmla="*/ 2147483647 w 63"/>
              <a:gd name="T37" fmla="*/ 2147483647 h 51"/>
              <a:gd name="T38" fmla="*/ 2147483647 w 63"/>
              <a:gd name="T39" fmla="*/ 2147483647 h 51"/>
              <a:gd name="T40" fmla="*/ 2147483647 w 63"/>
              <a:gd name="T41" fmla="*/ 2147483647 h 51"/>
              <a:gd name="T42" fmla="*/ 2147483647 w 63"/>
              <a:gd name="T43" fmla="*/ 2147483647 h 51"/>
              <a:gd name="T44" fmla="*/ 2147483647 w 63"/>
              <a:gd name="T45" fmla="*/ 2147483647 h 51"/>
              <a:gd name="T46" fmla="*/ 2147483647 w 63"/>
              <a:gd name="T47" fmla="*/ 2147483647 h 51"/>
              <a:gd name="T48" fmla="*/ 2147483647 w 63"/>
              <a:gd name="T49" fmla="*/ 2147483647 h 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51"/>
              <a:gd name="T77" fmla="*/ 63 w 63"/>
              <a:gd name="T78" fmla="*/ 51 h 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51">
                <a:moveTo>
                  <a:pt x="63" y="34"/>
                </a:moveTo>
                <a:lnTo>
                  <a:pt x="63" y="34"/>
                </a:lnTo>
                <a:lnTo>
                  <a:pt x="59" y="43"/>
                </a:lnTo>
                <a:lnTo>
                  <a:pt x="55" y="47"/>
                </a:lnTo>
                <a:lnTo>
                  <a:pt x="50" y="51"/>
                </a:lnTo>
                <a:lnTo>
                  <a:pt x="42" y="47"/>
                </a:lnTo>
                <a:lnTo>
                  <a:pt x="16" y="43"/>
                </a:lnTo>
                <a:lnTo>
                  <a:pt x="8" y="38"/>
                </a:lnTo>
                <a:lnTo>
                  <a:pt x="4" y="34"/>
                </a:lnTo>
                <a:lnTo>
                  <a:pt x="0" y="26"/>
                </a:lnTo>
                <a:lnTo>
                  <a:pt x="0" y="17"/>
                </a:lnTo>
                <a:lnTo>
                  <a:pt x="0" y="9"/>
                </a:lnTo>
                <a:lnTo>
                  <a:pt x="4" y="4"/>
                </a:lnTo>
                <a:lnTo>
                  <a:pt x="8" y="0"/>
                </a:lnTo>
                <a:lnTo>
                  <a:pt x="16" y="0"/>
                </a:lnTo>
                <a:lnTo>
                  <a:pt x="42" y="9"/>
                </a:lnTo>
                <a:lnTo>
                  <a:pt x="50" y="13"/>
                </a:lnTo>
                <a:lnTo>
                  <a:pt x="55" y="17"/>
                </a:lnTo>
                <a:lnTo>
                  <a:pt x="59" y="26"/>
                </a:lnTo>
                <a:lnTo>
                  <a:pt x="63" y="34"/>
                </a:lnTo>
                <a:close/>
              </a:path>
            </a:pathLst>
          </a:custGeom>
          <a:solidFill>
            <a:srgbClr val="5A3D1B"/>
          </a:solidFill>
          <a:ln w="9525">
            <a:noFill/>
            <a:round/>
            <a:headEnd/>
            <a:tailEnd/>
          </a:ln>
        </p:spPr>
        <p:txBody>
          <a:bodyPr/>
          <a:lstStyle/>
          <a:p>
            <a:endParaRPr lang="en-US">
              <a:latin typeface="Calibri" pitchFamily="34" charset="0"/>
            </a:endParaRPr>
          </a:p>
        </p:txBody>
      </p:sp>
      <p:sp>
        <p:nvSpPr>
          <p:cNvPr id="112" name="Freeform 747"/>
          <p:cNvSpPr>
            <a:spLocks noChangeAspect="1"/>
          </p:cNvSpPr>
          <p:nvPr/>
        </p:nvSpPr>
        <p:spPr bwMode="auto">
          <a:xfrm>
            <a:off x="7937500" y="2546350"/>
            <a:ext cx="53975" cy="39688"/>
          </a:xfrm>
          <a:custGeom>
            <a:avLst/>
            <a:gdLst>
              <a:gd name="T0" fmla="*/ 2147483647 w 63"/>
              <a:gd name="T1" fmla="*/ 2147483647 h 47"/>
              <a:gd name="T2" fmla="*/ 2147483647 w 63"/>
              <a:gd name="T3" fmla="*/ 2147483647 h 47"/>
              <a:gd name="T4" fmla="*/ 2147483647 w 63"/>
              <a:gd name="T5" fmla="*/ 2147483647 h 47"/>
              <a:gd name="T6" fmla="*/ 2147483647 w 63"/>
              <a:gd name="T7" fmla="*/ 2147483647 h 47"/>
              <a:gd name="T8" fmla="*/ 2147483647 w 63"/>
              <a:gd name="T9" fmla="*/ 2147483647 h 47"/>
              <a:gd name="T10" fmla="*/ 2147483647 w 63"/>
              <a:gd name="T11" fmla="*/ 2147483647 h 47"/>
              <a:gd name="T12" fmla="*/ 2147483647 w 63"/>
              <a:gd name="T13" fmla="*/ 2147483647 h 47"/>
              <a:gd name="T14" fmla="*/ 2147483647 w 63"/>
              <a:gd name="T15" fmla="*/ 2147483647 h 47"/>
              <a:gd name="T16" fmla="*/ 2147483647 w 63"/>
              <a:gd name="T17" fmla="*/ 2147483647 h 47"/>
              <a:gd name="T18" fmla="*/ 2147483647 w 63"/>
              <a:gd name="T19" fmla="*/ 2147483647 h 47"/>
              <a:gd name="T20" fmla="*/ 0 w 63"/>
              <a:gd name="T21" fmla="*/ 2147483647 h 47"/>
              <a:gd name="T22" fmla="*/ 0 w 63"/>
              <a:gd name="T23" fmla="*/ 2147483647 h 47"/>
              <a:gd name="T24" fmla="*/ 0 w 63"/>
              <a:gd name="T25" fmla="*/ 2147483647 h 47"/>
              <a:gd name="T26" fmla="*/ 0 w 63"/>
              <a:gd name="T27" fmla="*/ 2147483647 h 47"/>
              <a:gd name="T28" fmla="*/ 0 w 63"/>
              <a:gd name="T29" fmla="*/ 2147483647 h 47"/>
              <a:gd name="T30" fmla="*/ 2147483647 w 63"/>
              <a:gd name="T31" fmla="*/ 2147483647 h 47"/>
              <a:gd name="T32" fmla="*/ 2147483647 w 63"/>
              <a:gd name="T33" fmla="*/ 0 h 47"/>
              <a:gd name="T34" fmla="*/ 2147483647 w 63"/>
              <a:gd name="T35" fmla="*/ 0 h 47"/>
              <a:gd name="T36" fmla="*/ 2147483647 w 63"/>
              <a:gd name="T37" fmla="*/ 2147483647 h 47"/>
              <a:gd name="T38" fmla="*/ 2147483647 w 63"/>
              <a:gd name="T39" fmla="*/ 2147483647 h 47"/>
              <a:gd name="T40" fmla="*/ 2147483647 w 63"/>
              <a:gd name="T41" fmla="*/ 2147483647 h 47"/>
              <a:gd name="T42" fmla="*/ 2147483647 w 63"/>
              <a:gd name="T43" fmla="*/ 2147483647 h 47"/>
              <a:gd name="T44" fmla="*/ 2147483647 w 63"/>
              <a:gd name="T45" fmla="*/ 2147483647 h 47"/>
              <a:gd name="T46" fmla="*/ 2147483647 w 63"/>
              <a:gd name="T47" fmla="*/ 2147483647 h 47"/>
              <a:gd name="T48" fmla="*/ 2147483647 w 63"/>
              <a:gd name="T49" fmla="*/ 2147483647 h 4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63"/>
              <a:gd name="T76" fmla="*/ 0 h 47"/>
              <a:gd name="T77" fmla="*/ 63 w 63"/>
              <a:gd name="T78" fmla="*/ 47 h 4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63" h="47">
                <a:moveTo>
                  <a:pt x="63" y="30"/>
                </a:moveTo>
                <a:lnTo>
                  <a:pt x="63" y="30"/>
                </a:lnTo>
                <a:lnTo>
                  <a:pt x="63" y="39"/>
                </a:lnTo>
                <a:lnTo>
                  <a:pt x="59" y="43"/>
                </a:lnTo>
                <a:lnTo>
                  <a:pt x="50" y="47"/>
                </a:lnTo>
                <a:lnTo>
                  <a:pt x="42" y="47"/>
                </a:lnTo>
                <a:lnTo>
                  <a:pt x="16" y="43"/>
                </a:lnTo>
                <a:lnTo>
                  <a:pt x="8" y="39"/>
                </a:lnTo>
                <a:lnTo>
                  <a:pt x="4" y="34"/>
                </a:lnTo>
                <a:lnTo>
                  <a:pt x="0" y="26"/>
                </a:lnTo>
                <a:lnTo>
                  <a:pt x="0" y="17"/>
                </a:lnTo>
                <a:lnTo>
                  <a:pt x="0" y="9"/>
                </a:lnTo>
                <a:lnTo>
                  <a:pt x="4" y="5"/>
                </a:lnTo>
                <a:lnTo>
                  <a:pt x="8" y="0"/>
                </a:lnTo>
                <a:lnTo>
                  <a:pt x="16" y="0"/>
                </a:lnTo>
                <a:lnTo>
                  <a:pt x="46" y="5"/>
                </a:lnTo>
                <a:lnTo>
                  <a:pt x="50" y="9"/>
                </a:lnTo>
                <a:lnTo>
                  <a:pt x="59" y="13"/>
                </a:lnTo>
                <a:lnTo>
                  <a:pt x="63" y="22"/>
                </a:lnTo>
                <a:lnTo>
                  <a:pt x="63" y="30"/>
                </a:lnTo>
                <a:close/>
              </a:path>
            </a:pathLst>
          </a:custGeom>
          <a:solidFill>
            <a:srgbClr val="5A3D1B"/>
          </a:solidFill>
          <a:ln w="9525">
            <a:noFill/>
            <a:round/>
            <a:headEnd/>
            <a:tailEnd/>
          </a:ln>
        </p:spPr>
        <p:txBody>
          <a:bodyPr/>
          <a:lstStyle/>
          <a:p>
            <a:endParaRPr lang="en-US">
              <a:latin typeface="Calibri" pitchFamily="34" charset="0"/>
            </a:endParaRPr>
          </a:p>
        </p:txBody>
      </p:sp>
      <p:sp>
        <p:nvSpPr>
          <p:cNvPr id="113" name="Freeform 1005"/>
          <p:cNvSpPr>
            <a:spLocks/>
          </p:cNvSpPr>
          <p:nvPr/>
        </p:nvSpPr>
        <p:spPr bwMode="auto">
          <a:xfrm>
            <a:off x="8016875" y="1962150"/>
            <a:ext cx="755650" cy="200025"/>
          </a:xfrm>
          <a:custGeom>
            <a:avLst/>
            <a:gdLst>
              <a:gd name="T0" fmla="*/ 2147483647 w 895"/>
              <a:gd name="T1" fmla="*/ 2147483647 h 241"/>
              <a:gd name="T2" fmla="*/ 2147483647 w 895"/>
              <a:gd name="T3" fmla="*/ 2147483647 h 241"/>
              <a:gd name="T4" fmla="*/ 2147483647 w 895"/>
              <a:gd name="T5" fmla="*/ 2147483647 h 241"/>
              <a:gd name="T6" fmla="*/ 0 w 895"/>
              <a:gd name="T7" fmla="*/ 0 h 241"/>
              <a:gd name="T8" fmla="*/ 0 w 895"/>
              <a:gd name="T9" fmla="*/ 2147483647 h 241"/>
              <a:gd name="T10" fmla="*/ 2147483647 w 895"/>
              <a:gd name="T11" fmla="*/ 2147483647 h 241"/>
              <a:gd name="T12" fmla="*/ 0 60000 65536"/>
              <a:gd name="T13" fmla="*/ 0 60000 65536"/>
              <a:gd name="T14" fmla="*/ 0 60000 65536"/>
              <a:gd name="T15" fmla="*/ 0 60000 65536"/>
              <a:gd name="T16" fmla="*/ 0 60000 65536"/>
              <a:gd name="T17" fmla="*/ 0 60000 65536"/>
              <a:gd name="T18" fmla="*/ 0 w 895"/>
              <a:gd name="T19" fmla="*/ 0 h 241"/>
              <a:gd name="T20" fmla="*/ 895 w 895"/>
              <a:gd name="T21" fmla="*/ 241 h 241"/>
            </a:gdLst>
            <a:ahLst/>
            <a:cxnLst>
              <a:cxn ang="T12">
                <a:pos x="T0" y="T1"/>
              </a:cxn>
              <a:cxn ang="T13">
                <a:pos x="T2" y="T3"/>
              </a:cxn>
              <a:cxn ang="T14">
                <a:pos x="T4" y="T5"/>
              </a:cxn>
              <a:cxn ang="T15">
                <a:pos x="T6" y="T7"/>
              </a:cxn>
              <a:cxn ang="T16">
                <a:pos x="T8" y="T9"/>
              </a:cxn>
              <a:cxn ang="T17">
                <a:pos x="T10" y="T11"/>
              </a:cxn>
            </a:cxnLst>
            <a:rect l="T18" t="T19" r="T20" b="T21"/>
            <a:pathLst>
              <a:path w="895" h="241">
                <a:moveTo>
                  <a:pt x="48" y="145"/>
                </a:moveTo>
                <a:lnTo>
                  <a:pt x="895" y="241"/>
                </a:lnTo>
                <a:lnTo>
                  <a:pt x="895" y="120"/>
                </a:lnTo>
                <a:lnTo>
                  <a:pt x="0" y="0"/>
                </a:lnTo>
                <a:lnTo>
                  <a:pt x="0" y="145"/>
                </a:lnTo>
                <a:lnTo>
                  <a:pt x="48" y="145"/>
                </a:lnTo>
                <a:close/>
              </a:path>
            </a:pathLst>
          </a:custGeom>
          <a:solidFill>
            <a:schemeClr val="accent1"/>
          </a:solidFill>
          <a:ln w="9525">
            <a:noFill/>
            <a:round/>
            <a:headEnd/>
            <a:tailEnd/>
          </a:ln>
        </p:spPr>
        <p:txBody>
          <a:bodyPr wrap="none" anchor="ctr"/>
          <a:lstStyle/>
          <a:p>
            <a:endParaRPr lang="en-US">
              <a:latin typeface="Calibri" pitchFamily="34" charset="0"/>
            </a:endParaRPr>
          </a:p>
        </p:txBody>
      </p:sp>
      <p:sp>
        <p:nvSpPr>
          <p:cNvPr id="114" name="Freeform 614"/>
          <p:cNvSpPr>
            <a:spLocks noChangeAspect="1"/>
          </p:cNvSpPr>
          <p:nvPr/>
        </p:nvSpPr>
        <p:spPr bwMode="auto">
          <a:xfrm>
            <a:off x="8243888" y="3121025"/>
            <a:ext cx="23812" cy="73025"/>
          </a:xfrm>
          <a:custGeom>
            <a:avLst/>
            <a:gdLst>
              <a:gd name="T0" fmla="*/ 2147483647 w 26"/>
              <a:gd name="T1" fmla="*/ 2147483647 h 89"/>
              <a:gd name="T2" fmla="*/ 0 w 26"/>
              <a:gd name="T3" fmla="*/ 2147483647 h 89"/>
              <a:gd name="T4" fmla="*/ 0 w 26"/>
              <a:gd name="T5" fmla="*/ 2147483647 h 89"/>
              <a:gd name="T6" fmla="*/ 2147483647 w 26"/>
              <a:gd name="T7" fmla="*/ 0 h 89"/>
              <a:gd name="T8" fmla="*/ 2147483647 w 26"/>
              <a:gd name="T9" fmla="*/ 2147483647 h 89"/>
              <a:gd name="T10" fmla="*/ 0 60000 65536"/>
              <a:gd name="T11" fmla="*/ 0 60000 65536"/>
              <a:gd name="T12" fmla="*/ 0 60000 65536"/>
              <a:gd name="T13" fmla="*/ 0 60000 65536"/>
              <a:gd name="T14" fmla="*/ 0 60000 65536"/>
              <a:gd name="T15" fmla="*/ 0 w 26"/>
              <a:gd name="T16" fmla="*/ 0 h 89"/>
              <a:gd name="T17" fmla="*/ 26 w 26"/>
              <a:gd name="T18" fmla="*/ 89 h 89"/>
            </a:gdLst>
            <a:ahLst/>
            <a:cxnLst>
              <a:cxn ang="T10">
                <a:pos x="T0" y="T1"/>
              </a:cxn>
              <a:cxn ang="T11">
                <a:pos x="T2" y="T3"/>
              </a:cxn>
              <a:cxn ang="T12">
                <a:pos x="T4" y="T5"/>
              </a:cxn>
              <a:cxn ang="T13">
                <a:pos x="T6" y="T7"/>
              </a:cxn>
              <a:cxn ang="T14">
                <a:pos x="T8" y="T9"/>
              </a:cxn>
            </a:cxnLst>
            <a:rect l="T15" t="T16" r="T17" b="T18"/>
            <a:pathLst>
              <a:path w="26" h="89">
                <a:moveTo>
                  <a:pt x="26" y="85"/>
                </a:moveTo>
                <a:lnTo>
                  <a:pt x="0" y="89"/>
                </a:lnTo>
                <a:lnTo>
                  <a:pt x="0" y="5"/>
                </a:lnTo>
                <a:lnTo>
                  <a:pt x="26" y="0"/>
                </a:lnTo>
                <a:lnTo>
                  <a:pt x="26" y="85"/>
                </a:lnTo>
                <a:close/>
              </a:path>
            </a:pathLst>
          </a:custGeom>
          <a:solidFill>
            <a:srgbClr val="000000"/>
          </a:solidFill>
          <a:ln w="9525">
            <a:noFill/>
            <a:round/>
            <a:headEnd/>
            <a:tailEnd/>
          </a:ln>
        </p:spPr>
        <p:txBody>
          <a:bodyPr/>
          <a:lstStyle/>
          <a:p>
            <a:endParaRPr lang="en-US">
              <a:latin typeface="Calibri" pitchFamily="34" charset="0"/>
            </a:endParaRPr>
          </a:p>
        </p:txBody>
      </p:sp>
      <p:sp>
        <p:nvSpPr>
          <p:cNvPr id="115" name="Freeform 615"/>
          <p:cNvSpPr>
            <a:spLocks noChangeAspect="1"/>
          </p:cNvSpPr>
          <p:nvPr/>
        </p:nvSpPr>
        <p:spPr bwMode="auto">
          <a:xfrm>
            <a:off x="8278813" y="3117850"/>
            <a:ext cx="20637" cy="69850"/>
          </a:xfrm>
          <a:custGeom>
            <a:avLst/>
            <a:gdLst>
              <a:gd name="T0" fmla="*/ 2147483647 w 25"/>
              <a:gd name="T1" fmla="*/ 2147483647 h 85"/>
              <a:gd name="T2" fmla="*/ 0 w 25"/>
              <a:gd name="T3" fmla="*/ 2147483647 h 85"/>
              <a:gd name="T4" fmla="*/ 0 w 25"/>
              <a:gd name="T5" fmla="*/ 2147483647 h 85"/>
              <a:gd name="T6" fmla="*/ 2147483647 w 25"/>
              <a:gd name="T7" fmla="*/ 0 h 85"/>
              <a:gd name="T8" fmla="*/ 2147483647 w 25"/>
              <a:gd name="T9" fmla="*/ 2147483647 h 85"/>
              <a:gd name="T10" fmla="*/ 0 60000 65536"/>
              <a:gd name="T11" fmla="*/ 0 60000 65536"/>
              <a:gd name="T12" fmla="*/ 0 60000 65536"/>
              <a:gd name="T13" fmla="*/ 0 60000 65536"/>
              <a:gd name="T14" fmla="*/ 0 60000 65536"/>
              <a:gd name="T15" fmla="*/ 0 w 25"/>
              <a:gd name="T16" fmla="*/ 0 h 85"/>
              <a:gd name="T17" fmla="*/ 25 w 25"/>
              <a:gd name="T18" fmla="*/ 85 h 85"/>
            </a:gdLst>
            <a:ahLst/>
            <a:cxnLst>
              <a:cxn ang="T10">
                <a:pos x="T0" y="T1"/>
              </a:cxn>
              <a:cxn ang="T11">
                <a:pos x="T2" y="T3"/>
              </a:cxn>
              <a:cxn ang="T12">
                <a:pos x="T4" y="T5"/>
              </a:cxn>
              <a:cxn ang="T13">
                <a:pos x="T6" y="T7"/>
              </a:cxn>
              <a:cxn ang="T14">
                <a:pos x="T8" y="T9"/>
              </a:cxn>
            </a:cxnLst>
            <a:rect l="T15" t="T16" r="T17" b="T18"/>
            <a:pathLst>
              <a:path w="25" h="85">
                <a:moveTo>
                  <a:pt x="25" y="85"/>
                </a:moveTo>
                <a:lnTo>
                  <a:pt x="0" y="85"/>
                </a:lnTo>
                <a:lnTo>
                  <a:pt x="0" y="4"/>
                </a:lnTo>
                <a:lnTo>
                  <a:pt x="25" y="0"/>
                </a:lnTo>
                <a:lnTo>
                  <a:pt x="25" y="85"/>
                </a:lnTo>
                <a:close/>
              </a:path>
            </a:pathLst>
          </a:custGeom>
          <a:solidFill>
            <a:srgbClr val="000000"/>
          </a:solidFill>
          <a:ln w="9525">
            <a:noFill/>
            <a:round/>
            <a:headEnd/>
            <a:tailEnd/>
          </a:ln>
        </p:spPr>
        <p:txBody>
          <a:bodyPr/>
          <a:lstStyle/>
          <a:p>
            <a:endParaRPr lang="en-US">
              <a:latin typeface="Calibri" pitchFamily="34" charset="0"/>
            </a:endParaRPr>
          </a:p>
        </p:txBody>
      </p:sp>
      <p:sp>
        <p:nvSpPr>
          <p:cNvPr id="116" name="Freeform 35"/>
          <p:cNvSpPr>
            <a:spLocks noChangeAspect="1"/>
          </p:cNvSpPr>
          <p:nvPr/>
        </p:nvSpPr>
        <p:spPr bwMode="auto">
          <a:xfrm>
            <a:off x="7191375" y="4030663"/>
            <a:ext cx="68263" cy="65087"/>
          </a:xfrm>
          <a:custGeom>
            <a:avLst/>
            <a:gdLst>
              <a:gd name="T0" fmla="*/ 2147483647 w 93"/>
              <a:gd name="T1" fmla="*/ 2147483647 h 89"/>
              <a:gd name="T2" fmla="*/ 2147483647 w 93"/>
              <a:gd name="T3" fmla="*/ 2147483647 h 89"/>
              <a:gd name="T4" fmla="*/ 2147483647 w 93"/>
              <a:gd name="T5" fmla="*/ 2147483647 h 89"/>
              <a:gd name="T6" fmla="*/ 2147483647 w 93"/>
              <a:gd name="T7" fmla="*/ 2147483647 h 89"/>
              <a:gd name="T8" fmla="*/ 2147483647 w 93"/>
              <a:gd name="T9" fmla="*/ 2147483647 h 89"/>
              <a:gd name="T10" fmla="*/ 2147483647 w 93"/>
              <a:gd name="T11" fmla="*/ 2147483647 h 89"/>
              <a:gd name="T12" fmla="*/ 2147483647 w 93"/>
              <a:gd name="T13" fmla="*/ 2147483647 h 89"/>
              <a:gd name="T14" fmla="*/ 2147483647 w 93"/>
              <a:gd name="T15" fmla="*/ 2147483647 h 89"/>
              <a:gd name="T16" fmla="*/ 2147483647 w 93"/>
              <a:gd name="T17" fmla="*/ 2147483647 h 89"/>
              <a:gd name="T18" fmla="*/ 2147483647 w 93"/>
              <a:gd name="T19" fmla="*/ 2147483647 h 89"/>
              <a:gd name="T20" fmla="*/ 0 w 93"/>
              <a:gd name="T21" fmla="*/ 2147483647 h 89"/>
              <a:gd name="T22" fmla="*/ 0 w 93"/>
              <a:gd name="T23" fmla="*/ 2147483647 h 89"/>
              <a:gd name="T24" fmla="*/ 2147483647 w 93"/>
              <a:gd name="T25" fmla="*/ 2147483647 h 89"/>
              <a:gd name="T26" fmla="*/ 2147483647 w 93"/>
              <a:gd name="T27" fmla="*/ 2147483647 h 89"/>
              <a:gd name="T28" fmla="*/ 2147483647 w 93"/>
              <a:gd name="T29" fmla="*/ 0 h 89"/>
              <a:gd name="T30" fmla="*/ 2147483647 w 93"/>
              <a:gd name="T31" fmla="*/ 2147483647 h 89"/>
              <a:gd name="T32" fmla="*/ 2147483647 w 93"/>
              <a:gd name="T33" fmla="*/ 2147483647 h 89"/>
              <a:gd name="T34" fmla="*/ 2147483647 w 93"/>
              <a:gd name="T35" fmla="*/ 2147483647 h 89"/>
              <a:gd name="T36" fmla="*/ 2147483647 w 93"/>
              <a:gd name="T37" fmla="*/ 2147483647 h 89"/>
              <a:gd name="T38" fmla="*/ 2147483647 w 93"/>
              <a:gd name="T39" fmla="*/ 2147483647 h 89"/>
              <a:gd name="T40" fmla="*/ 2147483647 w 93"/>
              <a:gd name="T41" fmla="*/ 2147483647 h 89"/>
              <a:gd name="T42" fmla="*/ 2147483647 w 93"/>
              <a:gd name="T43" fmla="*/ 2147483647 h 8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93"/>
              <a:gd name="T67" fmla="*/ 0 h 89"/>
              <a:gd name="T68" fmla="*/ 93 w 93"/>
              <a:gd name="T69" fmla="*/ 89 h 8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93" h="89">
                <a:moveTo>
                  <a:pt x="93" y="64"/>
                </a:moveTo>
                <a:lnTo>
                  <a:pt x="93" y="64"/>
                </a:lnTo>
                <a:lnTo>
                  <a:pt x="88" y="76"/>
                </a:lnTo>
                <a:lnTo>
                  <a:pt x="76" y="89"/>
                </a:lnTo>
                <a:lnTo>
                  <a:pt x="63" y="89"/>
                </a:lnTo>
                <a:lnTo>
                  <a:pt x="46" y="85"/>
                </a:lnTo>
                <a:lnTo>
                  <a:pt x="29" y="76"/>
                </a:lnTo>
                <a:lnTo>
                  <a:pt x="12" y="64"/>
                </a:lnTo>
                <a:lnTo>
                  <a:pt x="4" y="47"/>
                </a:lnTo>
                <a:lnTo>
                  <a:pt x="0" y="30"/>
                </a:lnTo>
                <a:lnTo>
                  <a:pt x="4" y="13"/>
                </a:lnTo>
                <a:lnTo>
                  <a:pt x="12" y="4"/>
                </a:lnTo>
                <a:lnTo>
                  <a:pt x="29" y="0"/>
                </a:lnTo>
                <a:lnTo>
                  <a:pt x="46" y="4"/>
                </a:lnTo>
                <a:lnTo>
                  <a:pt x="63" y="13"/>
                </a:lnTo>
                <a:lnTo>
                  <a:pt x="80" y="30"/>
                </a:lnTo>
                <a:lnTo>
                  <a:pt x="88" y="47"/>
                </a:lnTo>
                <a:lnTo>
                  <a:pt x="93" y="64"/>
                </a:lnTo>
                <a:close/>
              </a:path>
            </a:pathLst>
          </a:custGeom>
          <a:solidFill>
            <a:srgbClr val="CFC6C4"/>
          </a:solidFill>
          <a:ln w="9525">
            <a:noFill/>
            <a:round/>
            <a:headEnd/>
            <a:tailEnd/>
          </a:ln>
        </p:spPr>
        <p:txBody>
          <a:bodyPr/>
          <a:lstStyle/>
          <a:p>
            <a:endParaRPr lang="en-US">
              <a:latin typeface="Calibri" pitchFamily="34" charset="0"/>
            </a:endParaRPr>
          </a:p>
        </p:txBody>
      </p:sp>
      <p:sp>
        <p:nvSpPr>
          <p:cNvPr id="60504" name="Rectangle 137"/>
          <p:cNvSpPr>
            <a:spLocks noChangeArrowheads="1"/>
          </p:cNvSpPr>
          <p:nvPr/>
        </p:nvSpPr>
        <p:spPr bwMode="auto">
          <a:xfrm>
            <a:off x="1944688" y="6042025"/>
            <a:ext cx="4410075" cy="33338"/>
          </a:xfrm>
          <a:prstGeom prst="rect">
            <a:avLst/>
          </a:prstGeom>
          <a:solidFill>
            <a:schemeClr val="tx2"/>
          </a:solidFill>
          <a:ln w="12700">
            <a:noFill/>
            <a:miter lim="800000"/>
            <a:headEnd/>
            <a:tailEnd/>
          </a:ln>
        </p:spPr>
        <p:txBody>
          <a:bodyPr anchor="ctr">
            <a:spAutoFit/>
          </a:bodyPr>
          <a:lstStyle/>
          <a:p>
            <a:pPr eaLnBrk="0" hangingPunct="0"/>
            <a:endParaRPr lang="de-DE">
              <a:latin typeface="Calibri" pitchFamily="34" charset="0"/>
            </a:endParaRPr>
          </a:p>
        </p:txBody>
      </p:sp>
      <p:sp>
        <p:nvSpPr>
          <p:cNvPr id="60505" name="Rectangle 138"/>
          <p:cNvSpPr>
            <a:spLocks noChangeArrowheads="1"/>
          </p:cNvSpPr>
          <p:nvPr/>
        </p:nvSpPr>
        <p:spPr bwMode="auto">
          <a:xfrm>
            <a:off x="1941513" y="4797425"/>
            <a:ext cx="4408487" cy="33338"/>
          </a:xfrm>
          <a:prstGeom prst="rect">
            <a:avLst/>
          </a:prstGeom>
          <a:solidFill>
            <a:schemeClr val="tx2"/>
          </a:solidFill>
          <a:ln w="12700">
            <a:noFill/>
            <a:miter lim="800000"/>
            <a:headEnd/>
            <a:tailEnd/>
          </a:ln>
        </p:spPr>
        <p:txBody>
          <a:bodyPr anchor="ctr">
            <a:spAutoFit/>
          </a:bodyPr>
          <a:lstStyle/>
          <a:p>
            <a:pPr eaLnBrk="0" hangingPunct="0"/>
            <a:endParaRPr lang="de-DE">
              <a:latin typeface="Calibri" pitchFamily="34" charset="0"/>
            </a:endParaRPr>
          </a:p>
        </p:txBody>
      </p:sp>
      <p:grpSp>
        <p:nvGrpSpPr>
          <p:cNvPr id="7" name="Group 139"/>
          <p:cNvGrpSpPr>
            <a:grpSpLocks/>
          </p:cNvGrpSpPr>
          <p:nvPr/>
        </p:nvGrpSpPr>
        <p:grpSpPr bwMode="auto">
          <a:xfrm>
            <a:off x="2865438" y="4078288"/>
            <a:ext cx="1181100" cy="2597150"/>
            <a:chOff x="1756" y="2403"/>
            <a:chExt cx="848" cy="1866"/>
          </a:xfrm>
        </p:grpSpPr>
        <p:sp>
          <p:nvSpPr>
            <p:cNvPr id="60565" name="AutoShape 140"/>
            <p:cNvSpPr>
              <a:spLocks noChangeArrowheads="1"/>
            </p:cNvSpPr>
            <p:nvPr/>
          </p:nvSpPr>
          <p:spPr bwMode="auto">
            <a:xfrm>
              <a:off x="1756" y="2537"/>
              <a:ext cx="845" cy="761"/>
            </a:xfrm>
            <a:prstGeom prst="diamond">
              <a:avLst/>
            </a:prstGeom>
            <a:noFill/>
            <a:ln w="44450">
              <a:solidFill>
                <a:schemeClr val="tx2"/>
              </a:solidFill>
              <a:miter lim="800000"/>
              <a:headEnd/>
              <a:tailEnd/>
            </a:ln>
          </p:spPr>
          <p:txBody>
            <a:bodyPr wrap="none" anchor="ctr">
              <a:spAutoFit/>
            </a:bodyPr>
            <a:lstStyle/>
            <a:p>
              <a:pPr eaLnBrk="0" hangingPunct="0"/>
              <a:endParaRPr lang="de-DE">
                <a:latin typeface="Calibri" pitchFamily="34" charset="0"/>
              </a:endParaRPr>
            </a:p>
          </p:txBody>
        </p:sp>
        <p:grpSp>
          <p:nvGrpSpPr>
            <p:cNvPr id="60566" name="Group 141"/>
            <p:cNvGrpSpPr>
              <a:grpSpLocks/>
            </p:cNvGrpSpPr>
            <p:nvPr/>
          </p:nvGrpSpPr>
          <p:grpSpPr bwMode="auto">
            <a:xfrm>
              <a:off x="2058" y="2496"/>
              <a:ext cx="239" cy="879"/>
              <a:chOff x="2777" y="2179"/>
              <a:chExt cx="361" cy="1333"/>
            </a:xfrm>
          </p:grpSpPr>
          <p:pic>
            <p:nvPicPr>
              <p:cNvPr id="60573" name="Picture 142" descr="firewall"/>
              <p:cNvPicPr>
                <a:picLocks noChangeAspect="1" noChangeArrowheads="1"/>
              </p:cNvPicPr>
              <p:nvPr/>
            </p:nvPicPr>
            <p:blipFill>
              <a:blip r:embed="rId9"/>
              <a:srcRect/>
              <a:stretch>
                <a:fillRect/>
              </a:stretch>
            </p:blipFill>
            <p:spPr bwMode="auto">
              <a:xfrm>
                <a:off x="2777" y="2179"/>
                <a:ext cx="361" cy="464"/>
              </a:xfrm>
              <a:prstGeom prst="rect">
                <a:avLst/>
              </a:prstGeom>
              <a:noFill/>
              <a:ln w="9525">
                <a:noFill/>
                <a:miter lim="800000"/>
                <a:headEnd/>
                <a:tailEnd/>
              </a:ln>
            </p:spPr>
          </p:pic>
          <p:pic>
            <p:nvPicPr>
              <p:cNvPr id="60574" name="Picture 143" descr="firewall"/>
              <p:cNvPicPr>
                <a:picLocks noChangeAspect="1" noChangeArrowheads="1"/>
              </p:cNvPicPr>
              <p:nvPr/>
            </p:nvPicPr>
            <p:blipFill>
              <a:blip r:embed="rId9"/>
              <a:srcRect/>
              <a:stretch>
                <a:fillRect/>
              </a:stretch>
            </p:blipFill>
            <p:spPr bwMode="auto">
              <a:xfrm>
                <a:off x="2777" y="2614"/>
                <a:ext cx="361" cy="464"/>
              </a:xfrm>
              <a:prstGeom prst="rect">
                <a:avLst/>
              </a:prstGeom>
              <a:noFill/>
              <a:ln w="9525">
                <a:noFill/>
                <a:miter lim="800000"/>
                <a:headEnd/>
                <a:tailEnd/>
              </a:ln>
            </p:spPr>
          </p:pic>
          <p:pic>
            <p:nvPicPr>
              <p:cNvPr id="60575" name="Picture 144" descr="firewall"/>
              <p:cNvPicPr>
                <a:picLocks noChangeAspect="1" noChangeArrowheads="1"/>
              </p:cNvPicPr>
              <p:nvPr/>
            </p:nvPicPr>
            <p:blipFill>
              <a:blip r:embed="rId9"/>
              <a:srcRect/>
              <a:stretch>
                <a:fillRect/>
              </a:stretch>
            </p:blipFill>
            <p:spPr bwMode="auto">
              <a:xfrm>
                <a:off x="2777" y="3048"/>
                <a:ext cx="361" cy="464"/>
              </a:xfrm>
              <a:prstGeom prst="rect">
                <a:avLst/>
              </a:prstGeom>
              <a:noFill/>
              <a:ln w="9525">
                <a:noFill/>
                <a:miter lim="800000"/>
                <a:headEnd/>
                <a:tailEnd/>
              </a:ln>
            </p:spPr>
          </p:pic>
        </p:grpSp>
        <p:sp>
          <p:nvSpPr>
            <p:cNvPr id="60567" name="AutoShape 145"/>
            <p:cNvSpPr>
              <a:spLocks noChangeArrowheads="1"/>
            </p:cNvSpPr>
            <p:nvPr/>
          </p:nvSpPr>
          <p:spPr bwMode="auto">
            <a:xfrm>
              <a:off x="1759" y="3431"/>
              <a:ext cx="845" cy="761"/>
            </a:xfrm>
            <a:prstGeom prst="diamond">
              <a:avLst/>
            </a:prstGeom>
            <a:noFill/>
            <a:ln w="44450">
              <a:solidFill>
                <a:schemeClr val="tx2"/>
              </a:solidFill>
              <a:miter lim="800000"/>
              <a:headEnd/>
              <a:tailEnd/>
            </a:ln>
          </p:spPr>
          <p:txBody>
            <a:bodyPr wrap="none" anchor="ctr">
              <a:spAutoFit/>
            </a:bodyPr>
            <a:lstStyle/>
            <a:p>
              <a:pPr eaLnBrk="0" hangingPunct="0"/>
              <a:endParaRPr lang="de-DE">
                <a:latin typeface="Calibri" pitchFamily="34" charset="0"/>
              </a:endParaRPr>
            </a:p>
          </p:txBody>
        </p:sp>
        <p:grpSp>
          <p:nvGrpSpPr>
            <p:cNvPr id="60568" name="Group 146"/>
            <p:cNvGrpSpPr>
              <a:grpSpLocks/>
            </p:cNvGrpSpPr>
            <p:nvPr/>
          </p:nvGrpSpPr>
          <p:grpSpPr bwMode="auto">
            <a:xfrm>
              <a:off x="2061" y="3390"/>
              <a:ext cx="239" cy="879"/>
              <a:chOff x="2777" y="2179"/>
              <a:chExt cx="361" cy="1333"/>
            </a:xfrm>
          </p:grpSpPr>
          <p:pic>
            <p:nvPicPr>
              <p:cNvPr id="60570" name="Picture 147" descr="firewall"/>
              <p:cNvPicPr>
                <a:picLocks noChangeAspect="1" noChangeArrowheads="1"/>
              </p:cNvPicPr>
              <p:nvPr/>
            </p:nvPicPr>
            <p:blipFill>
              <a:blip r:embed="rId9"/>
              <a:srcRect/>
              <a:stretch>
                <a:fillRect/>
              </a:stretch>
            </p:blipFill>
            <p:spPr bwMode="auto">
              <a:xfrm>
                <a:off x="2777" y="2179"/>
                <a:ext cx="361" cy="464"/>
              </a:xfrm>
              <a:prstGeom prst="rect">
                <a:avLst/>
              </a:prstGeom>
              <a:noFill/>
              <a:ln w="9525">
                <a:noFill/>
                <a:miter lim="800000"/>
                <a:headEnd/>
                <a:tailEnd/>
              </a:ln>
            </p:spPr>
          </p:pic>
          <p:pic>
            <p:nvPicPr>
              <p:cNvPr id="60571" name="Picture 148" descr="firewall"/>
              <p:cNvPicPr>
                <a:picLocks noChangeAspect="1" noChangeArrowheads="1"/>
              </p:cNvPicPr>
              <p:nvPr/>
            </p:nvPicPr>
            <p:blipFill>
              <a:blip r:embed="rId9"/>
              <a:srcRect/>
              <a:stretch>
                <a:fillRect/>
              </a:stretch>
            </p:blipFill>
            <p:spPr bwMode="auto">
              <a:xfrm>
                <a:off x="2777" y="2614"/>
                <a:ext cx="361" cy="464"/>
              </a:xfrm>
              <a:prstGeom prst="rect">
                <a:avLst/>
              </a:prstGeom>
              <a:noFill/>
              <a:ln w="9525">
                <a:noFill/>
                <a:miter lim="800000"/>
                <a:headEnd/>
                <a:tailEnd/>
              </a:ln>
            </p:spPr>
          </p:pic>
          <p:pic>
            <p:nvPicPr>
              <p:cNvPr id="60572" name="Picture 149" descr="firewall"/>
              <p:cNvPicPr>
                <a:picLocks noChangeAspect="1" noChangeArrowheads="1"/>
              </p:cNvPicPr>
              <p:nvPr/>
            </p:nvPicPr>
            <p:blipFill>
              <a:blip r:embed="rId9"/>
              <a:srcRect/>
              <a:stretch>
                <a:fillRect/>
              </a:stretch>
            </p:blipFill>
            <p:spPr bwMode="auto">
              <a:xfrm>
                <a:off x="2777" y="3048"/>
                <a:ext cx="361" cy="464"/>
              </a:xfrm>
              <a:prstGeom prst="rect">
                <a:avLst/>
              </a:prstGeom>
              <a:noFill/>
              <a:ln w="9525">
                <a:noFill/>
                <a:miter lim="800000"/>
                <a:headEnd/>
                <a:tailEnd/>
              </a:ln>
            </p:spPr>
          </p:pic>
        </p:grpSp>
        <p:sp>
          <p:nvSpPr>
            <p:cNvPr id="60569" name="Text Box 150"/>
            <p:cNvSpPr txBox="1">
              <a:spLocks noChangeArrowheads="1"/>
            </p:cNvSpPr>
            <p:nvPr/>
          </p:nvSpPr>
          <p:spPr bwMode="auto">
            <a:xfrm>
              <a:off x="2112" y="2403"/>
              <a:ext cx="141" cy="110"/>
            </a:xfrm>
            <a:prstGeom prst="rect">
              <a:avLst/>
            </a:prstGeom>
            <a:noFill/>
            <a:ln w="12700">
              <a:noFill/>
              <a:miter lim="800000"/>
              <a:headEnd/>
              <a:tailEnd/>
            </a:ln>
          </p:spPr>
          <p:txBody>
            <a:bodyPr wrap="none" lIns="0" tIns="0" rIns="0" bIns="0">
              <a:spAutoFit/>
            </a:bodyPr>
            <a:lstStyle/>
            <a:p>
              <a:pPr eaLnBrk="0" hangingPunct="0">
                <a:buFont typeface="Wingdings" pitchFamily="2" charset="2"/>
                <a:buNone/>
              </a:pPr>
              <a:r>
                <a:rPr lang="en-US" sz="1000" b="1">
                  <a:solidFill>
                    <a:schemeClr val="tx2"/>
                  </a:solidFill>
                  <a:latin typeface="Calibri" pitchFamily="34" charset="0"/>
                </a:rPr>
                <a:t>FW</a:t>
              </a:r>
              <a:endParaRPr lang="en-US" sz="1600">
                <a:solidFill>
                  <a:schemeClr val="tx2"/>
                </a:solidFill>
                <a:latin typeface="Verdana" pitchFamily="34" charset="0"/>
              </a:endParaRPr>
            </a:p>
          </p:txBody>
        </p:sp>
      </p:grpSp>
      <p:grpSp>
        <p:nvGrpSpPr>
          <p:cNvPr id="60507" name="Group 277"/>
          <p:cNvGrpSpPr>
            <a:grpSpLocks/>
          </p:cNvGrpSpPr>
          <p:nvPr/>
        </p:nvGrpSpPr>
        <p:grpSpPr bwMode="auto">
          <a:xfrm>
            <a:off x="558800" y="5146675"/>
            <a:ext cx="1025525" cy="539750"/>
            <a:chOff x="7625" y="1781"/>
            <a:chExt cx="737" cy="387"/>
          </a:xfrm>
        </p:grpSpPr>
        <p:graphicFrame>
          <p:nvGraphicFramePr>
            <p:cNvPr id="60418" name="Object 11"/>
            <p:cNvGraphicFramePr>
              <a:graphicFrameLocks noChangeAspect="1"/>
            </p:cNvGraphicFramePr>
            <p:nvPr/>
          </p:nvGraphicFramePr>
          <p:xfrm>
            <a:off x="7625" y="1781"/>
            <a:ext cx="737" cy="387"/>
          </p:xfrm>
          <a:graphic>
            <a:graphicData uri="http://schemas.openxmlformats.org/presentationml/2006/ole">
              <p:oleObj spid="_x0000_s60418" name="Photo Editor Photo" r:id="rId10" imgW="3419952" imgH="2000000" progId="">
                <p:embed/>
              </p:oleObj>
            </a:graphicData>
          </a:graphic>
        </p:graphicFrame>
        <p:sp>
          <p:nvSpPr>
            <p:cNvPr id="60564" name="Text Box 279"/>
            <p:cNvSpPr txBox="1">
              <a:spLocks noChangeArrowheads="1"/>
            </p:cNvSpPr>
            <p:nvPr/>
          </p:nvSpPr>
          <p:spPr bwMode="auto">
            <a:xfrm>
              <a:off x="7673" y="1875"/>
              <a:ext cx="644" cy="198"/>
            </a:xfrm>
            <a:prstGeom prst="rect">
              <a:avLst/>
            </a:prstGeom>
            <a:noFill/>
            <a:ln w="9525">
              <a:noFill/>
              <a:miter lim="800000"/>
              <a:headEnd/>
              <a:tailEnd/>
            </a:ln>
          </p:spPr>
          <p:txBody>
            <a:bodyPr>
              <a:spAutoFit/>
            </a:bodyPr>
            <a:lstStyle/>
            <a:p>
              <a:pPr algn="ctr" eaLnBrk="0" hangingPunct="0">
                <a:spcBef>
                  <a:spcPct val="50000"/>
                </a:spcBef>
              </a:pPr>
              <a:r>
                <a:rPr lang="en-US" sz="1200">
                  <a:latin typeface="Calibri" pitchFamily="34" charset="0"/>
                  <a:cs typeface="Arial" charset="0"/>
                </a:rPr>
                <a:t>Internet</a:t>
              </a:r>
              <a:endParaRPr lang="en-US" sz="1600" b="1">
                <a:solidFill>
                  <a:srgbClr val="000000"/>
                </a:solidFill>
                <a:latin typeface="Calibri" pitchFamily="34" charset="0"/>
                <a:cs typeface="Arial" charset="0"/>
              </a:endParaRPr>
            </a:p>
          </p:txBody>
        </p:sp>
      </p:grpSp>
      <p:pic>
        <p:nvPicPr>
          <p:cNvPr id="60508" name="Picture 154" descr="router"/>
          <p:cNvPicPr>
            <a:picLocks noChangeAspect="1" noChangeArrowheads="1"/>
          </p:cNvPicPr>
          <p:nvPr/>
        </p:nvPicPr>
        <p:blipFill>
          <a:blip r:embed="rId11"/>
          <a:srcRect/>
          <a:stretch>
            <a:fillRect/>
          </a:stretch>
        </p:blipFill>
        <p:spPr bwMode="auto">
          <a:xfrm>
            <a:off x="1868488" y="4613275"/>
            <a:ext cx="536575" cy="419100"/>
          </a:xfrm>
          <a:prstGeom prst="rect">
            <a:avLst/>
          </a:prstGeom>
          <a:noFill/>
          <a:ln w="9525">
            <a:noFill/>
            <a:miter lim="800000"/>
            <a:headEnd/>
            <a:tailEnd/>
          </a:ln>
        </p:spPr>
      </p:pic>
      <p:pic>
        <p:nvPicPr>
          <p:cNvPr id="60509" name="Picture 155" descr="box2"/>
          <p:cNvPicPr>
            <a:picLocks noChangeAspect="1" noChangeArrowheads="1"/>
          </p:cNvPicPr>
          <p:nvPr/>
        </p:nvPicPr>
        <p:blipFill>
          <a:blip r:embed="rId12"/>
          <a:srcRect/>
          <a:stretch>
            <a:fillRect/>
          </a:stretch>
        </p:blipFill>
        <p:spPr bwMode="auto">
          <a:xfrm>
            <a:off x="5637213" y="4567238"/>
            <a:ext cx="414337" cy="454025"/>
          </a:xfrm>
          <a:prstGeom prst="rect">
            <a:avLst/>
          </a:prstGeom>
          <a:noFill/>
          <a:ln w="9525">
            <a:noFill/>
            <a:miter lim="800000"/>
            <a:headEnd/>
            <a:tailEnd/>
          </a:ln>
        </p:spPr>
      </p:pic>
      <p:pic>
        <p:nvPicPr>
          <p:cNvPr id="60510" name="Picture 156" descr="router"/>
          <p:cNvPicPr>
            <a:picLocks noChangeAspect="1" noChangeArrowheads="1"/>
          </p:cNvPicPr>
          <p:nvPr/>
        </p:nvPicPr>
        <p:blipFill>
          <a:blip r:embed="rId11"/>
          <a:srcRect/>
          <a:stretch>
            <a:fillRect/>
          </a:stretch>
        </p:blipFill>
        <p:spPr bwMode="auto">
          <a:xfrm>
            <a:off x="1873250" y="5857875"/>
            <a:ext cx="536575" cy="419100"/>
          </a:xfrm>
          <a:prstGeom prst="rect">
            <a:avLst/>
          </a:prstGeom>
          <a:noFill/>
          <a:ln w="9525">
            <a:noFill/>
            <a:miter lim="800000"/>
            <a:headEnd/>
            <a:tailEnd/>
          </a:ln>
        </p:spPr>
      </p:pic>
      <p:pic>
        <p:nvPicPr>
          <p:cNvPr id="60511" name="Picture 157" descr="box2"/>
          <p:cNvPicPr>
            <a:picLocks noChangeAspect="1" noChangeArrowheads="1"/>
          </p:cNvPicPr>
          <p:nvPr/>
        </p:nvPicPr>
        <p:blipFill>
          <a:blip r:embed="rId12"/>
          <a:srcRect/>
          <a:stretch>
            <a:fillRect/>
          </a:stretch>
        </p:blipFill>
        <p:spPr bwMode="auto">
          <a:xfrm>
            <a:off x="5641975" y="5811838"/>
            <a:ext cx="412750" cy="454025"/>
          </a:xfrm>
          <a:prstGeom prst="rect">
            <a:avLst/>
          </a:prstGeom>
          <a:noFill/>
          <a:ln w="9525">
            <a:noFill/>
            <a:miter lim="800000"/>
            <a:headEnd/>
            <a:tailEnd/>
          </a:ln>
        </p:spPr>
      </p:pic>
      <p:sp>
        <p:nvSpPr>
          <p:cNvPr id="60512" name="Rectangle 158"/>
          <p:cNvSpPr>
            <a:spLocks noChangeArrowheads="1"/>
          </p:cNvSpPr>
          <p:nvPr/>
        </p:nvSpPr>
        <p:spPr bwMode="auto">
          <a:xfrm>
            <a:off x="6324600" y="4422775"/>
            <a:ext cx="44450" cy="1989138"/>
          </a:xfrm>
          <a:prstGeom prst="rect">
            <a:avLst/>
          </a:prstGeom>
          <a:solidFill>
            <a:schemeClr val="bg2"/>
          </a:solidFill>
          <a:ln w="12700">
            <a:noFill/>
            <a:miter lim="800000"/>
            <a:headEnd/>
            <a:tailEnd/>
          </a:ln>
        </p:spPr>
        <p:txBody>
          <a:bodyPr anchor="ctr">
            <a:spAutoFit/>
          </a:bodyPr>
          <a:lstStyle/>
          <a:p>
            <a:pPr eaLnBrk="0" hangingPunct="0"/>
            <a:endParaRPr lang="de-DE">
              <a:latin typeface="Calibri" pitchFamily="34" charset="0"/>
            </a:endParaRPr>
          </a:p>
        </p:txBody>
      </p:sp>
      <p:sp>
        <p:nvSpPr>
          <p:cNvPr id="139" name="Line 159"/>
          <p:cNvSpPr>
            <a:spLocks noChangeShapeType="1"/>
          </p:cNvSpPr>
          <p:nvPr/>
        </p:nvSpPr>
        <p:spPr bwMode="auto">
          <a:xfrm>
            <a:off x="6338888" y="4429125"/>
            <a:ext cx="296862" cy="0"/>
          </a:xfrm>
          <a:prstGeom prst="line">
            <a:avLst/>
          </a:prstGeom>
          <a:noFill/>
          <a:ln w="12700">
            <a:solidFill>
              <a:schemeClr val="bg2"/>
            </a:solidFill>
            <a:round/>
            <a:headEnd/>
            <a:tailEnd/>
          </a:ln>
        </p:spPr>
        <p:txBody>
          <a:bodyPr wrap="none" anchor="ctr">
            <a:spAutoFit/>
          </a:bodyPr>
          <a:lstStyle/>
          <a:p>
            <a:endParaRPr lang="en-US"/>
          </a:p>
        </p:txBody>
      </p:sp>
      <p:sp>
        <p:nvSpPr>
          <p:cNvPr id="60514" name="Line 160"/>
          <p:cNvSpPr>
            <a:spLocks noChangeShapeType="1"/>
          </p:cNvSpPr>
          <p:nvPr/>
        </p:nvSpPr>
        <p:spPr bwMode="auto">
          <a:xfrm>
            <a:off x="6361113" y="4949825"/>
            <a:ext cx="296862" cy="0"/>
          </a:xfrm>
          <a:prstGeom prst="line">
            <a:avLst/>
          </a:prstGeom>
          <a:noFill/>
          <a:ln w="12700">
            <a:solidFill>
              <a:schemeClr val="bg2"/>
            </a:solidFill>
            <a:round/>
            <a:headEnd/>
            <a:tailEnd/>
          </a:ln>
        </p:spPr>
        <p:txBody>
          <a:bodyPr wrap="none" anchor="ctr">
            <a:spAutoFit/>
          </a:bodyPr>
          <a:lstStyle/>
          <a:p>
            <a:endParaRPr lang="en-US"/>
          </a:p>
        </p:txBody>
      </p:sp>
      <p:sp>
        <p:nvSpPr>
          <p:cNvPr id="60515" name="Line 161"/>
          <p:cNvSpPr>
            <a:spLocks noChangeShapeType="1"/>
          </p:cNvSpPr>
          <p:nvPr/>
        </p:nvSpPr>
        <p:spPr bwMode="auto">
          <a:xfrm>
            <a:off x="6369050" y="5427663"/>
            <a:ext cx="296863" cy="0"/>
          </a:xfrm>
          <a:prstGeom prst="line">
            <a:avLst/>
          </a:prstGeom>
          <a:noFill/>
          <a:ln w="12700">
            <a:solidFill>
              <a:schemeClr val="bg2"/>
            </a:solidFill>
            <a:round/>
            <a:headEnd/>
            <a:tailEnd/>
          </a:ln>
        </p:spPr>
        <p:txBody>
          <a:bodyPr wrap="none" anchor="ctr">
            <a:spAutoFit/>
          </a:bodyPr>
          <a:lstStyle/>
          <a:p>
            <a:endParaRPr lang="en-US"/>
          </a:p>
        </p:txBody>
      </p:sp>
      <p:sp>
        <p:nvSpPr>
          <p:cNvPr id="60516" name="Line 162"/>
          <p:cNvSpPr>
            <a:spLocks noChangeShapeType="1"/>
          </p:cNvSpPr>
          <p:nvPr/>
        </p:nvSpPr>
        <p:spPr bwMode="auto">
          <a:xfrm>
            <a:off x="6346825" y="5883275"/>
            <a:ext cx="295275" cy="0"/>
          </a:xfrm>
          <a:prstGeom prst="line">
            <a:avLst/>
          </a:prstGeom>
          <a:noFill/>
          <a:ln w="12700">
            <a:solidFill>
              <a:schemeClr val="bg2"/>
            </a:solidFill>
            <a:round/>
            <a:headEnd/>
            <a:tailEnd/>
          </a:ln>
        </p:spPr>
        <p:txBody>
          <a:bodyPr wrap="none" anchor="ctr">
            <a:spAutoFit/>
          </a:bodyPr>
          <a:lstStyle/>
          <a:p>
            <a:endParaRPr lang="en-US"/>
          </a:p>
        </p:txBody>
      </p:sp>
      <p:sp>
        <p:nvSpPr>
          <p:cNvPr id="60517" name="Line 163"/>
          <p:cNvSpPr>
            <a:spLocks noChangeShapeType="1"/>
          </p:cNvSpPr>
          <p:nvPr/>
        </p:nvSpPr>
        <p:spPr bwMode="auto">
          <a:xfrm>
            <a:off x="6356350" y="6315075"/>
            <a:ext cx="296863" cy="0"/>
          </a:xfrm>
          <a:prstGeom prst="line">
            <a:avLst/>
          </a:prstGeom>
          <a:noFill/>
          <a:ln w="12700">
            <a:solidFill>
              <a:schemeClr val="bg2"/>
            </a:solidFill>
            <a:round/>
            <a:headEnd/>
            <a:tailEnd/>
          </a:ln>
        </p:spPr>
        <p:txBody>
          <a:bodyPr wrap="none" anchor="ctr">
            <a:spAutoFit/>
          </a:bodyPr>
          <a:lstStyle/>
          <a:p>
            <a:endParaRPr lang="en-US"/>
          </a:p>
        </p:txBody>
      </p:sp>
      <p:pic>
        <p:nvPicPr>
          <p:cNvPr id="60518" name="Picture 164" descr="server"/>
          <p:cNvPicPr>
            <a:picLocks noChangeAspect="1" noChangeArrowheads="1"/>
          </p:cNvPicPr>
          <p:nvPr/>
        </p:nvPicPr>
        <p:blipFill>
          <a:blip r:embed="rId13"/>
          <a:srcRect/>
          <a:stretch>
            <a:fillRect/>
          </a:stretch>
        </p:blipFill>
        <p:spPr bwMode="auto">
          <a:xfrm>
            <a:off x="6561138" y="4291013"/>
            <a:ext cx="288925" cy="458787"/>
          </a:xfrm>
          <a:prstGeom prst="rect">
            <a:avLst/>
          </a:prstGeom>
          <a:noFill/>
          <a:ln w="9525">
            <a:noFill/>
            <a:miter lim="800000"/>
            <a:headEnd/>
            <a:tailEnd/>
          </a:ln>
        </p:spPr>
      </p:pic>
      <p:pic>
        <p:nvPicPr>
          <p:cNvPr id="60519" name="Picture 165" descr="server"/>
          <p:cNvPicPr>
            <a:picLocks noChangeAspect="1" noChangeArrowheads="1"/>
          </p:cNvPicPr>
          <p:nvPr/>
        </p:nvPicPr>
        <p:blipFill>
          <a:blip r:embed="rId13"/>
          <a:srcRect/>
          <a:stretch>
            <a:fillRect/>
          </a:stretch>
        </p:blipFill>
        <p:spPr bwMode="auto">
          <a:xfrm>
            <a:off x="6575425" y="4727575"/>
            <a:ext cx="287338" cy="457200"/>
          </a:xfrm>
          <a:prstGeom prst="rect">
            <a:avLst/>
          </a:prstGeom>
          <a:noFill/>
          <a:ln w="9525">
            <a:noFill/>
            <a:miter lim="800000"/>
            <a:headEnd/>
            <a:tailEnd/>
          </a:ln>
        </p:spPr>
      </p:pic>
      <p:grpSp>
        <p:nvGrpSpPr>
          <p:cNvPr id="60520" name="Group 166"/>
          <p:cNvGrpSpPr>
            <a:grpSpLocks/>
          </p:cNvGrpSpPr>
          <p:nvPr/>
        </p:nvGrpSpPr>
        <p:grpSpPr bwMode="auto">
          <a:xfrm>
            <a:off x="6518275" y="5216525"/>
            <a:ext cx="401638" cy="420688"/>
            <a:chOff x="4726" y="3324"/>
            <a:chExt cx="441" cy="462"/>
          </a:xfrm>
        </p:grpSpPr>
        <p:pic>
          <p:nvPicPr>
            <p:cNvPr id="60561" name="Picture 167" descr="database"/>
            <p:cNvPicPr>
              <a:picLocks noChangeAspect="1" noChangeArrowheads="1"/>
            </p:cNvPicPr>
            <p:nvPr/>
          </p:nvPicPr>
          <p:blipFill>
            <a:blip r:embed="rId14"/>
            <a:srcRect/>
            <a:stretch>
              <a:fillRect/>
            </a:stretch>
          </p:blipFill>
          <p:spPr bwMode="auto">
            <a:xfrm>
              <a:off x="4902" y="3324"/>
              <a:ext cx="265" cy="361"/>
            </a:xfrm>
            <a:prstGeom prst="rect">
              <a:avLst/>
            </a:prstGeom>
            <a:noFill/>
            <a:ln w="9525">
              <a:noFill/>
              <a:miter lim="800000"/>
              <a:headEnd/>
              <a:tailEnd/>
            </a:ln>
          </p:spPr>
        </p:pic>
        <p:pic>
          <p:nvPicPr>
            <p:cNvPr id="60562" name="Picture 168" descr="database"/>
            <p:cNvPicPr>
              <a:picLocks noChangeAspect="1" noChangeArrowheads="1"/>
            </p:cNvPicPr>
            <p:nvPr/>
          </p:nvPicPr>
          <p:blipFill>
            <a:blip r:embed="rId14"/>
            <a:srcRect/>
            <a:stretch>
              <a:fillRect/>
            </a:stretch>
          </p:blipFill>
          <p:spPr bwMode="auto">
            <a:xfrm>
              <a:off x="4726" y="3329"/>
              <a:ext cx="265" cy="361"/>
            </a:xfrm>
            <a:prstGeom prst="rect">
              <a:avLst/>
            </a:prstGeom>
            <a:noFill/>
            <a:ln w="9525">
              <a:noFill/>
              <a:miter lim="800000"/>
              <a:headEnd/>
              <a:tailEnd/>
            </a:ln>
          </p:spPr>
        </p:pic>
        <p:pic>
          <p:nvPicPr>
            <p:cNvPr id="60563" name="Picture 169" descr="database"/>
            <p:cNvPicPr>
              <a:picLocks noChangeAspect="1" noChangeArrowheads="1"/>
            </p:cNvPicPr>
            <p:nvPr/>
          </p:nvPicPr>
          <p:blipFill>
            <a:blip r:embed="rId14"/>
            <a:srcRect/>
            <a:stretch>
              <a:fillRect/>
            </a:stretch>
          </p:blipFill>
          <p:spPr bwMode="auto">
            <a:xfrm>
              <a:off x="4822" y="3425"/>
              <a:ext cx="265" cy="361"/>
            </a:xfrm>
            <a:prstGeom prst="rect">
              <a:avLst/>
            </a:prstGeom>
            <a:noFill/>
            <a:ln w="9525">
              <a:noFill/>
              <a:miter lim="800000"/>
              <a:headEnd/>
              <a:tailEnd/>
            </a:ln>
          </p:spPr>
        </p:pic>
      </p:grpSp>
      <p:pic>
        <p:nvPicPr>
          <p:cNvPr id="60521" name="Picture 170" descr="pc"/>
          <p:cNvPicPr>
            <a:picLocks noChangeAspect="1" noChangeArrowheads="1"/>
          </p:cNvPicPr>
          <p:nvPr/>
        </p:nvPicPr>
        <p:blipFill>
          <a:blip r:embed="rId15"/>
          <a:srcRect/>
          <a:stretch>
            <a:fillRect/>
          </a:stretch>
        </p:blipFill>
        <p:spPr bwMode="auto">
          <a:xfrm>
            <a:off x="6518275" y="5678488"/>
            <a:ext cx="319088" cy="377825"/>
          </a:xfrm>
          <a:prstGeom prst="rect">
            <a:avLst/>
          </a:prstGeom>
          <a:noFill/>
          <a:ln w="9525">
            <a:noFill/>
            <a:miter lim="800000"/>
            <a:headEnd/>
            <a:tailEnd/>
          </a:ln>
        </p:spPr>
      </p:pic>
      <p:pic>
        <p:nvPicPr>
          <p:cNvPr id="60522" name="Picture 171" descr="pc"/>
          <p:cNvPicPr>
            <a:picLocks noChangeAspect="1" noChangeArrowheads="1"/>
          </p:cNvPicPr>
          <p:nvPr/>
        </p:nvPicPr>
        <p:blipFill>
          <a:blip r:embed="rId15"/>
          <a:srcRect/>
          <a:stretch>
            <a:fillRect/>
          </a:stretch>
        </p:blipFill>
        <p:spPr bwMode="auto">
          <a:xfrm>
            <a:off x="6515100" y="6100763"/>
            <a:ext cx="320675" cy="377825"/>
          </a:xfrm>
          <a:prstGeom prst="rect">
            <a:avLst/>
          </a:prstGeom>
          <a:noFill/>
          <a:ln w="9525">
            <a:noFill/>
            <a:miter lim="800000"/>
            <a:headEnd/>
            <a:tailEnd/>
          </a:ln>
        </p:spPr>
      </p:pic>
      <p:pic>
        <p:nvPicPr>
          <p:cNvPr id="60523" name="Picture 172" descr="lightening_bolt"/>
          <p:cNvPicPr>
            <a:picLocks noChangeAspect="1" noChangeArrowheads="1"/>
          </p:cNvPicPr>
          <p:nvPr/>
        </p:nvPicPr>
        <p:blipFill>
          <a:blip r:embed="rId16"/>
          <a:srcRect/>
          <a:stretch>
            <a:fillRect/>
          </a:stretch>
        </p:blipFill>
        <p:spPr bwMode="auto">
          <a:xfrm rot="-310817">
            <a:off x="1087438" y="4894263"/>
            <a:ext cx="1182687" cy="360362"/>
          </a:xfrm>
          <a:prstGeom prst="rect">
            <a:avLst/>
          </a:prstGeom>
          <a:noFill/>
          <a:ln w="9525">
            <a:noFill/>
            <a:miter lim="800000"/>
            <a:headEnd/>
            <a:tailEnd/>
          </a:ln>
        </p:spPr>
      </p:pic>
      <p:pic>
        <p:nvPicPr>
          <p:cNvPr id="60524" name="Picture 173" descr="lightening_bolt"/>
          <p:cNvPicPr>
            <a:picLocks noChangeAspect="1" noChangeArrowheads="1"/>
          </p:cNvPicPr>
          <p:nvPr/>
        </p:nvPicPr>
        <p:blipFill>
          <a:blip r:embed="rId16"/>
          <a:srcRect/>
          <a:stretch>
            <a:fillRect/>
          </a:stretch>
        </p:blipFill>
        <p:spPr bwMode="auto">
          <a:xfrm rot="734991" flipV="1">
            <a:off x="1028700" y="5570538"/>
            <a:ext cx="1181100" cy="360362"/>
          </a:xfrm>
          <a:prstGeom prst="rect">
            <a:avLst/>
          </a:prstGeom>
          <a:noFill/>
          <a:ln w="9525">
            <a:noFill/>
            <a:miter lim="800000"/>
            <a:headEnd/>
            <a:tailEnd/>
          </a:ln>
        </p:spPr>
      </p:pic>
      <p:grpSp>
        <p:nvGrpSpPr>
          <p:cNvPr id="61" name="Group 635"/>
          <p:cNvGrpSpPr>
            <a:grpSpLocks/>
          </p:cNvGrpSpPr>
          <p:nvPr/>
        </p:nvGrpSpPr>
        <p:grpSpPr bwMode="auto">
          <a:xfrm>
            <a:off x="5740400" y="2278063"/>
            <a:ext cx="871538" cy="1425575"/>
            <a:chOff x="4804330" y="4031701"/>
            <a:chExt cx="1052170" cy="1721399"/>
          </a:xfrm>
        </p:grpSpPr>
        <p:pic>
          <p:nvPicPr>
            <p:cNvPr id="60559" name="Picture 232" descr="blade"/>
            <p:cNvPicPr>
              <a:picLocks noChangeAspect="1" noChangeArrowheads="1"/>
            </p:cNvPicPr>
            <p:nvPr/>
          </p:nvPicPr>
          <p:blipFill>
            <a:blip r:embed="rId4"/>
            <a:srcRect/>
            <a:stretch>
              <a:fillRect/>
            </a:stretch>
          </p:blipFill>
          <p:spPr bwMode="auto">
            <a:xfrm>
              <a:off x="4804330" y="4031701"/>
              <a:ext cx="919216" cy="1683299"/>
            </a:xfrm>
            <a:prstGeom prst="rect">
              <a:avLst/>
            </a:prstGeom>
            <a:noFill/>
            <a:ln w="9525">
              <a:noFill/>
              <a:miter lim="800000"/>
              <a:headEnd/>
              <a:tailEnd/>
            </a:ln>
          </p:spPr>
        </p:pic>
        <p:pic>
          <p:nvPicPr>
            <p:cNvPr id="60560" name="Picture 233" descr="blade"/>
            <p:cNvPicPr>
              <a:picLocks noChangeAspect="1" noChangeArrowheads="1"/>
            </p:cNvPicPr>
            <p:nvPr/>
          </p:nvPicPr>
          <p:blipFill>
            <a:blip r:embed="rId4"/>
            <a:srcRect/>
            <a:stretch>
              <a:fillRect/>
            </a:stretch>
          </p:blipFill>
          <p:spPr bwMode="auto">
            <a:xfrm>
              <a:off x="4911414" y="4055806"/>
              <a:ext cx="945086" cy="1697294"/>
            </a:xfrm>
            <a:prstGeom prst="rect">
              <a:avLst/>
            </a:prstGeom>
            <a:noFill/>
            <a:ln w="9525">
              <a:noFill/>
              <a:miter lim="800000"/>
              <a:headEnd/>
              <a:tailEnd/>
            </a:ln>
          </p:spPr>
        </p:pic>
      </p:grpSp>
      <p:pic>
        <p:nvPicPr>
          <p:cNvPr id="157" name="Picture 9" descr="crlogo1dir">
            <a:hlinkClick r:id="rId7"/>
          </p:cNvPr>
          <p:cNvPicPr preferRelativeResize="0">
            <a:picLocks noChangeAspect="1" noChangeArrowheads="1"/>
          </p:cNvPicPr>
          <p:nvPr/>
        </p:nvPicPr>
        <p:blipFill>
          <a:blip r:embed="rId17" cstate="print"/>
          <a:stretch>
            <a:fillRect/>
          </a:stretch>
        </p:blipFill>
        <p:spPr bwMode="auto">
          <a:xfrm>
            <a:off x="6061703" y="2762771"/>
            <a:ext cx="526905" cy="42754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grpSp>
        <p:nvGrpSpPr>
          <p:cNvPr id="62" name="Group 178"/>
          <p:cNvGrpSpPr>
            <a:grpSpLocks/>
          </p:cNvGrpSpPr>
          <p:nvPr/>
        </p:nvGrpSpPr>
        <p:grpSpPr bwMode="auto">
          <a:xfrm>
            <a:off x="3998913" y="4070350"/>
            <a:ext cx="1181100" cy="2601913"/>
            <a:chOff x="2570" y="2398"/>
            <a:chExt cx="848" cy="1869"/>
          </a:xfrm>
        </p:grpSpPr>
        <p:sp>
          <p:nvSpPr>
            <p:cNvPr id="60550" name="AutoShape 179"/>
            <p:cNvSpPr>
              <a:spLocks noChangeArrowheads="1"/>
            </p:cNvSpPr>
            <p:nvPr/>
          </p:nvSpPr>
          <p:spPr bwMode="auto">
            <a:xfrm>
              <a:off x="2570" y="2548"/>
              <a:ext cx="845" cy="760"/>
            </a:xfrm>
            <a:prstGeom prst="diamond">
              <a:avLst/>
            </a:prstGeom>
            <a:noFill/>
            <a:ln w="44450">
              <a:solidFill>
                <a:schemeClr val="tx2"/>
              </a:solidFill>
              <a:miter lim="800000"/>
              <a:headEnd/>
              <a:tailEnd/>
            </a:ln>
          </p:spPr>
          <p:txBody>
            <a:bodyPr wrap="none" anchor="ctr">
              <a:spAutoFit/>
            </a:bodyPr>
            <a:lstStyle/>
            <a:p>
              <a:pPr eaLnBrk="0" hangingPunct="0"/>
              <a:endParaRPr lang="de-DE">
                <a:latin typeface="Calibri" pitchFamily="34" charset="0"/>
              </a:endParaRPr>
            </a:p>
          </p:txBody>
        </p:sp>
        <p:pic>
          <p:nvPicPr>
            <p:cNvPr id="60551" name="Picture 180" descr="IPS"/>
            <p:cNvPicPr>
              <a:picLocks noChangeAspect="1" noChangeArrowheads="1"/>
            </p:cNvPicPr>
            <p:nvPr/>
          </p:nvPicPr>
          <p:blipFill>
            <a:blip r:embed="rId18"/>
            <a:srcRect/>
            <a:stretch>
              <a:fillRect/>
            </a:stretch>
          </p:blipFill>
          <p:spPr bwMode="auto">
            <a:xfrm>
              <a:off x="2891" y="2499"/>
              <a:ext cx="234" cy="263"/>
            </a:xfrm>
            <a:prstGeom prst="rect">
              <a:avLst/>
            </a:prstGeom>
            <a:noFill/>
            <a:ln w="9525">
              <a:noFill/>
              <a:miter lim="800000"/>
              <a:headEnd/>
              <a:tailEnd/>
            </a:ln>
          </p:spPr>
        </p:pic>
        <p:pic>
          <p:nvPicPr>
            <p:cNvPr id="60552" name="Picture 181" descr="IPS"/>
            <p:cNvPicPr>
              <a:picLocks noChangeAspect="1" noChangeArrowheads="1"/>
            </p:cNvPicPr>
            <p:nvPr/>
          </p:nvPicPr>
          <p:blipFill>
            <a:blip r:embed="rId18"/>
            <a:srcRect/>
            <a:stretch>
              <a:fillRect/>
            </a:stretch>
          </p:blipFill>
          <p:spPr bwMode="auto">
            <a:xfrm>
              <a:off x="2891" y="2804"/>
              <a:ext cx="234" cy="263"/>
            </a:xfrm>
            <a:prstGeom prst="rect">
              <a:avLst/>
            </a:prstGeom>
            <a:noFill/>
            <a:ln w="9525">
              <a:noFill/>
              <a:miter lim="800000"/>
              <a:headEnd/>
              <a:tailEnd/>
            </a:ln>
          </p:spPr>
        </p:pic>
        <p:pic>
          <p:nvPicPr>
            <p:cNvPr id="60553" name="Picture 182" descr="IPS"/>
            <p:cNvPicPr>
              <a:picLocks noChangeAspect="1" noChangeArrowheads="1"/>
            </p:cNvPicPr>
            <p:nvPr/>
          </p:nvPicPr>
          <p:blipFill>
            <a:blip r:embed="rId18"/>
            <a:srcRect/>
            <a:stretch>
              <a:fillRect/>
            </a:stretch>
          </p:blipFill>
          <p:spPr bwMode="auto">
            <a:xfrm>
              <a:off x="2891" y="3109"/>
              <a:ext cx="234" cy="264"/>
            </a:xfrm>
            <a:prstGeom prst="rect">
              <a:avLst/>
            </a:prstGeom>
            <a:noFill/>
            <a:ln w="9525">
              <a:noFill/>
              <a:miter lim="800000"/>
              <a:headEnd/>
              <a:tailEnd/>
            </a:ln>
          </p:spPr>
        </p:pic>
        <p:sp>
          <p:nvSpPr>
            <p:cNvPr id="60554" name="AutoShape 183"/>
            <p:cNvSpPr>
              <a:spLocks noChangeArrowheads="1"/>
            </p:cNvSpPr>
            <p:nvPr/>
          </p:nvSpPr>
          <p:spPr bwMode="auto">
            <a:xfrm>
              <a:off x="2573" y="3442"/>
              <a:ext cx="845" cy="760"/>
            </a:xfrm>
            <a:prstGeom prst="diamond">
              <a:avLst/>
            </a:prstGeom>
            <a:noFill/>
            <a:ln w="44450">
              <a:solidFill>
                <a:schemeClr val="tx2"/>
              </a:solidFill>
              <a:miter lim="800000"/>
              <a:headEnd/>
              <a:tailEnd/>
            </a:ln>
          </p:spPr>
          <p:txBody>
            <a:bodyPr wrap="none" anchor="ctr">
              <a:spAutoFit/>
            </a:bodyPr>
            <a:lstStyle/>
            <a:p>
              <a:pPr eaLnBrk="0" hangingPunct="0"/>
              <a:endParaRPr lang="de-DE">
                <a:latin typeface="Calibri" pitchFamily="34" charset="0"/>
              </a:endParaRPr>
            </a:p>
          </p:txBody>
        </p:sp>
        <p:pic>
          <p:nvPicPr>
            <p:cNvPr id="60555" name="Picture 184" descr="IPS"/>
            <p:cNvPicPr>
              <a:picLocks noChangeAspect="1" noChangeArrowheads="1"/>
            </p:cNvPicPr>
            <p:nvPr/>
          </p:nvPicPr>
          <p:blipFill>
            <a:blip r:embed="rId18"/>
            <a:srcRect/>
            <a:stretch>
              <a:fillRect/>
            </a:stretch>
          </p:blipFill>
          <p:spPr bwMode="auto">
            <a:xfrm>
              <a:off x="2894" y="3393"/>
              <a:ext cx="234" cy="263"/>
            </a:xfrm>
            <a:prstGeom prst="rect">
              <a:avLst/>
            </a:prstGeom>
            <a:noFill/>
            <a:ln w="9525">
              <a:noFill/>
              <a:miter lim="800000"/>
              <a:headEnd/>
              <a:tailEnd/>
            </a:ln>
          </p:spPr>
        </p:pic>
        <p:pic>
          <p:nvPicPr>
            <p:cNvPr id="60556" name="Picture 185" descr="IPS"/>
            <p:cNvPicPr>
              <a:picLocks noChangeAspect="1" noChangeArrowheads="1"/>
            </p:cNvPicPr>
            <p:nvPr/>
          </p:nvPicPr>
          <p:blipFill>
            <a:blip r:embed="rId18"/>
            <a:srcRect/>
            <a:stretch>
              <a:fillRect/>
            </a:stretch>
          </p:blipFill>
          <p:spPr bwMode="auto">
            <a:xfrm>
              <a:off x="2894" y="3698"/>
              <a:ext cx="234" cy="263"/>
            </a:xfrm>
            <a:prstGeom prst="rect">
              <a:avLst/>
            </a:prstGeom>
            <a:noFill/>
            <a:ln w="9525">
              <a:noFill/>
              <a:miter lim="800000"/>
              <a:headEnd/>
              <a:tailEnd/>
            </a:ln>
          </p:spPr>
        </p:pic>
        <p:pic>
          <p:nvPicPr>
            <p:cNvPr id="60557" name="Picture 186" descr="IPS"/>
            <p:cNvPicPr>
              <a:picLocks noChangeAspect="1" noChangeArrowheads="1"/>
            </p:cNvPicPr>
            <p:nvPr/>
          </p:nvPicPr>
          <p:blipFill>
            <a:blip r:embed="rId18"/>
            <a:srcRect/>
            <a:stretch>
              <a:fillRect/>
            </a:stretch>
          </p:blipFill>
          <p:spPr bwMode="auto">
            <a:xfrm>
              <a:off x="2894" y="4003"/>
              <a:ext cx="234" cy="264"/>
            </a:xfrm>
            <a:prstGeom prst="rect">
              <a:avLst/>
            </a:prstGeom>
            <a:noFill/>
            <a:ln w="9525">
              <a:noFill/>
              <a:miter lim="800000"/>
              <a:headEnd/>
              <a:tailEnd/>
            </a:ln>
          </p:spPr>
        </p:pic>
        <p:sp>
          <p:nvSpPr>
            <p:cNvPr id="60558" name="Text Box 187"/>
            <p:cNvSpPr txBox="1">
              <a:spLocks noChangeArrowheads="1"/>
            </p:cNvSpPr>
            <p:nvPr/>
          </p:nvSpPr>
          <p:spPr bwMode="auto">
            <a:xfrm>
              <a:off x="2942" y="2398"/>
              <a:ext cx="147" cy="109"/>
            </a:xfrm>
            <a:prstGeom prst="rect">
              <a:avLst/>
            </a:prstGeom>
            <a:noFill/>
            <a:ln w="12700">
              <a:noFill/>
              <a:miter lim="800000"/>
              <a:headEnd/>
              <a:tailEnd/>
            </a:ln>
          </p:spPr>
          <p:txBody>
            <a:bodyPr wrap="none" lIns="0" tIns="0" rIns="0" bIns="0">
              <a:spAutoFit/>
            </a:bodyPr>
            <a:lstStyle/>
            <a:p>
              <a:pPr eaLnBrk="0" hangingPunct="0">
                <a:buFont typeface="Wingdings" pitchFamily="2" charset="2"/>
                <a:buNone/>
              </a:pPr>
              <a:r>
                <a:rPr lang="en-US" sz="1000" b="1">
                  <a:solidFill>
                    <a:schemeClr val="tx2"/>
                  </a:solidFill>
                  <a:latin typeface="Calibri" pitchFamily="34" charset="0"/>
                </a:rPr>
                <a:t>IPS</a:t>
              </a:r>
              <a:endParaRPr lang="en-US" sz="1600">
                <a:solidFill>
                  <a:schemeClr val="tx2"/>
                </a:solidFill>
                <a:latin typeface="Verdana" pitchFamily="34" charset="0"/>
              </a:endParaRPr>
            </a:p>
          </p:txBody>
        </p:sp>
      </p:grpSp>
      <p:pic>
        <p:nvPicPr>
          <p:cNvPr id="168" name="Picture 768" descr="blade"/>
          <p:cNvPicPr>
            <a:picLocks noChangeAspect="1" noChangeArrowheads="1"/>
          </p:cNvPicPr>
          <p:nvPr/>
        </p:nvPicPr>
        <p:blipFill>
          <a:blip r:embed="rId4"/>
          <a:srcRect/>
          <a:stretch>
            <a:fillRect/>
          </a:stretch>
        </p:blipFill>
        <p:spPr bwMode="auto">
          <a:xfrm>
            <a:off x="7689850" y="2082800"/>
            <a:ext cx="979488" cy="1538288"/>
          </a:xfrm>
          <a:prstGeom prst="rect">
            <a:avLst/>
          </a:prstGeom>
          <a:noFill/>
          <a:ln w="9525">
            <a:noFill/>
            <a:miter lim="800000"/>
            <a:headEnd/>
            <a:tailEnd/>
          </a:ln>
        </p:spPr>
      </p:pic>
      <p:pic>
        <p:nvPicPr>
          <p:cNvPr id="169" name="Picture 757" descr="blade"/>
          <p:cNvPicPr>
            <a:picLocks noChangeAspect="1" noChangeArrowheads="1"/>
          </p:cNvPicPr>
          <p:nvPr/>
        </p:nvPicPr>
        <p:blipFill>
          <a:blip r:embed="rId4"/>
          <a:srcRect/>
          <a:stretch>
            <a:fillRect/>
          </a:stretch>
        </p:blipFill>
        <p:spPr bwMode="auto">
          <a:xfrm>
            <a:off x="7797800" y="2125663"/>
            <a:ext cx="979488" cy="1539875"/>
          </a:xfrm>
          <a:prstGeom prst="rect">
            <a:avLst/>
          </a:prstGeom>
          <a:noFill/>
          <a:ln w="9525">
            <a:noFill/>
            <a:miter lim="800000"/>
            <a:headEnd/>
            <a:tailEnd/>
          </a:ln>
        </p:spPr>
      </p:pic>
      <p:sp>
        <p:nvSpPr>
          <p:cNvPr id="170" name="Freeform 742"/>
          <p:cNvSpPr>
            <a:spLocks noChangeAspect="1"/>
          </p:cNvSpPr>
          <p:nvPr/>
        </p:nvSpPr>
        <p:spPr bwMode="auto">
          <a:xfrm>
            <a:off x="7954963" y="1828800"/>
            <a:ext cx="82550" cy="2652713"/>
          </a:xfrm>
          <a:custGeom>
            <a:avLst/>
            <a:gdLst>
              <a:gd name="T0" fmla="*/ 2147483647 w 98"/>
              <a:gd name="T1" fmla="*/ 0 h 3211"/>
              <a:gd name="T2" fmla="*/ 2147483647 w 98"/>
              <a:gd name="T3" fmla="*/ 2147483647 h 3211"/>
              <a:gd name="T4" fmla="*/ 2147483647 w 98"/>
              <a:gd name="T5" fmla="*/ 2147483647 h 3211"/>
              <a:gd name="T6" fmla="*/ 0 w 98"/>
              <a:gd name="T7" fmla="*/ 2147483647 h 3211"/>
              <a:gd name="T8" fmla="*/ 2147483647 w 98"/>
              <a:gd name="T9" fmla="*/ 0 h 3211"/>
              <a:gd name="T10" fmla="*/ 0 60000 65536"/>
              <a:gd name="T11" fmla="*/ 0 60000 65536"/>
              <a:gd name="T12" fmla="*/ 0 60000 65536"/>
              <a:gd name="T13" fmla="*/ 0 60000 65536"/>
              <a:gd name="T14" fmla="*/ 0 60000 65536"/>
              <a:gd name="T15" fmla="*/ 0 w 98"/>
              <a:gd name="T16" fmla="*/ 0 h 3211"/>
              <a:gd name="T17" fmla="*/ 98 w 98"/>
              <a:gd name="T18" fmla="*/ 3211 h 3211"/>
            </a:gdLst>
            <a:ahLst/>
            <a:cxnLst>
              <a:cxn ang="T10">
                <a:pos x="T0" y="T1"/>
              </a:cxn>
              <a:cxn ang="T11">
                <a:pos x="T2" y="T3"/>
              </a:cxn>
              <a:cxn ang="T12">
                <a:pos x="T4" y="T5"/>
              </a:cxn>
              <a:cxn ang="T13">
                <a:pos x="T6" y="T7"/>
              </a:cxn>
              <a:cxn ang="T14">
                <a:pos x="T8" y="T9"/>
              </a:cxn>
            </a:cxnLst>
            <a:rect l="T15" t="T16" r="T17" b="T18"/>
            <a:pathLst>
              <a:path w="98" h="3211">
                <a:moveTo>
                  <a:pt x="13" y="0"/>
                </a:moveTo>
                <a:lnTo>
                  <a:pt x="98" y="4"/>
                </a:lnTo>
                <a:lnTo>
                  <a:pt x="98" y="3211"/>
                </a:lnTo>
                <a:lnTo>
                  <a:pt x="0" y="3164"/>
                </a:lnTo>
                <a:lnTo>
                  <a:pt x="13" y="0"/>
                </a:lnTo>
                <a:close/>
              </a:path>
            </a:pathLst>
          </a:custGeom>
          <a:solidFill>
            <a:srgbClr val="C7B7B2"/>
          </a:solidFill>
          <a:ln w="9525">
            <a:noFill/>
            <a:round/>
            <a:headEnd/>
            <a:tailEnd/>
          </a:ln>
        </p:spPr>
        <p:txBody>
          <a:bodyPr/>
          <a:lstStyle/>
          <a:p>
            <a:endParaRPr lang="en-US">
              <a:latin typeface="Calibri" pitchFamily="34" charset="0"/>
            </a:endParaRPr>
          </a:p>
        </p:txBody>
      </p:sp>
      <p:grpSp>
        <p:nvGrpSpPr>
          <p:cNvPr id="81" name="Group 191"/>
          <p:cNvGrpSpPr>
            <a:grpSpLocks/>
          </p:cNvGrpSpPr>
          <p:nvPr/>
        </p:nvGrpSpPr>
        <p:grpSpPr bwMode="auto">
          <a:xfrm>
            <a:off x="2601913" y="4500563"/>
            <a:ext cx="481012" cy="1751012"/>
            <a:chOff x="1922" y="1394"/>
            <a:chExt cx="346" cy="1257"/>
          </a:xfrm>
        </p:grpSpPr>
        <p:sp>
          <p:nvSpPr>
            <p:cNvPr id="60546" name="Text Box 192"/>
            <p:cNvSpPr txBox="1">
              <a:spLocks noChangeArrowheads="1"/>
            </p:cNvSpPr>
            <p:nvPr/>
          </p:nvSpPr>
          <p:spPr bwMode="auto">
            <a:xfrm>
              <a:off x="2049" y="1394"/>
              <a:ext cx="106" cy="109"/>
            </a:xfrm>
            <a:prstGeom prst="rect">
              <a:avLst/>
            </a:prstGeom>
            <a:noFill/>
            <a:ln w="12700">
              <a:noFill/>
              <a:miter lim="800000"/>
              <a:headEnd/>
              <a:tailEnd/>
            </a:ln>
          </p:spPr>
          <p:txBody>
            <a:bodyPr wrap="none" lIns="0" tIns="0" rIns="0" bIns="0">
              <a:spAutoFit/>
            </a:bodyPr>
            <a:lstStyle/>
            <a:p>
              <a:pPr eaLnBrk="0" hangingPunct="0">
                <a:buFont typeface="Wingdings" pitchFamily="2" charset="2"/>
                <a:buNone/>
              </a:pPr>
              <a:r>
                <a:rPr lang="en-US" sz="1000" b="1">
                  <a:solidFill>
                    <a:schemeClr val="tx2"/>
                  </a:solidFill>
                  <a:latin typeface="Calibri" pitchFamily="34" charset="0"/>
                </a:rPr>
                <a:t>L2</a:t>
              </a:r>
              <a:endParaRPr lang="en-US" sz="1600">
                <a:solidFill>
                  <a:schemeClr val="tx2"/>
                </a:solidFill>
                <a:latin typeface="Verdana" pitchFamily="34" charset="0"/>
              </a:endParaRPr>
            </a:p>
          </p:txBody>
        </p:sp>
        <p:sp>
          <p:nvSpPr>
            <p:cNvPr id="60547" name="Text Box 193"/>
            <p:cNvSpPr txBox="1">
              <a:spLocks noChangeArrowheads="1"/>
            </p:cNvSpPr>
            <p:nvPr/>
          </p:nvSpPr>
          <p:spPr bwMode="auto">
            <a:xfrm>
              <a:off x="2055" y="2290"/>
              <a:ext cx="106" cy="109"/>
            </a:xfrm>
            <a:prstGeom prst="rect">
              <a:avLst/>
            </a:prstGeom>
            <a:noFill/>
            <a:ln w="12700">
              <a:noFill/>
              <a:miter lim="800000"/>
              <a:headEnd/>
              <a:tailEnd/>
            </a:ln>
          </p:spPr>
          <p:txBody>
            <a:bodyPr wrap="none" lIns="0" tIns="0" rIns="0" bIns="0">
              <a:spAutoFit/>
            </a:bodyPr>
            <a:lstStyle/>
            <a:p>
              <a:pPr eaLnBrk="0" hangingPunct="0">
                <a:buFont typeface="Wingdings" pitchFamily="2" charset="2"/>
                <a:buNone/>
              </a:pPr>
              <a:r>
                <a:rPr lang="en-US" sz="1000" b="1">
                  <a:solidFill>
                    <a:schemeClr val="tx2"/>
                  </a:solidFill>
                  <a:latin typeface="Calibri" pitchFamily="34" charset="0"/>
                </a:rPr>
                <a:t>L2</a:t>
              </a:r>
              <a:endParaRPr lang="en-US" sz="1600">
                <a:solidFill>
                  <a:schemeClr val="tx2"/>
                </a:solidFill>
                <a:latin typeface="Verdana" pitchFamily="34" charset="0"/>
              </a:endParaRPr>
            </a:p>
          </p:txBody>
        </p:sp>
        <p:pic>
          <p:nvPicPr>
            <p:cNvPr id="60548" name="Picture 194" descr="box_3"/>
            <p:cNvPicPr>
              <a:picLocks noChangeAspect="1" noChangeArrowheads="1"/>
            </p:cNvPicPr>
            <p:nvPr/>
          </p:nvPicPr>
          <p:blipFill>
            <a:blip r:embed="rId19"/>
            <a:srcRect/>
            <a:stretch>
              <a:fillRect/>
            </a:stretch>
          </p:blipFill>
          <p:spPr bwMode="auto">
            <a:xfrm>
              <a:off x="1922" y="1500"/>
              <a:ext cx="345" cy="276"/>
            </a:xfrm>
            <a:prstGeom prst="rect">
              <a:avLst/>
            </a:prstGeom>
            <a:noFill/>
            <a:ln w="9525">
              <a:noFill/>
              <a:miter lim="800000"/>
              <a:headEnd/>
              <a:tailEnd/>
            </a:ln>
          </p:spPr>
        </p:pic>
        <p:pic>
          <p:nvPicPr>
            <p:cNvPr id="60549" name="Picture 195" descr="box_3"/>
            <p:cNvPicPr>
              <a:picLocks noChangeAspect="1" noChangeArrowheads="1"/>
            </p:cNvPicPr>
            <p:nvPr/>
          </p:nvPicPr>
          <p:blipFill>
            <a:blip r:embed="rId19"/>
            <a:srcRect/>
            <a:stretch>
              <a:fillRect/>
            </a:stretch>
          </p:blipFill>
          <p:spPr bwMode="auto">
            <a:xfrm>
              <a:off x="1923" y="2375"/>
              <a:ext cx="345" cy="276"/>
            </a:xfrm>
            <a:prstGeom prst="rect">
              <a:avLst/>
            </a:prstGeom>
            <a:noFill/>
            <a:ln w="9525">
              <a:noFill/>
              <a:miter lim="800000"/>
              <a:headEnd/>
              <a:tailEnd/>
            </a:ln>
          </p:spPr>
        </p:pic>
      </p:grpSp>
      <p:grpSp>
        <p:nvGrpSpPr>
          <p:cNvPr id="119" name="Group 196"/>
          <p:cNvGrpSpPr>
            <a:grpSpLocks/>
          </p:cNvGrpSpPr>
          <p:nvPr/>
        </p:nvGrpSpPr>
        <p:grpSpPr bwMode="auto">
          <a:xfrm>
            <a:off x="3802063" y="4495800"/>
            <a:ext cx="482600" cy="1766888"/>
            <a:chOff x="2429" y="2703"/>
            <a:chExt cx="346" cy="1269"/>
          </a:xfrm>
        </p:grpSpPr>
        <p:sp>
          <p:nvSpPr>
            <p:cNvPr id="60542" name="Text Box 197"/>
            <p:cNvSpPr txBox="1">
              <a:spLocks noChangeArrowheads="1"/>
            </p:cNvSpPr>
            <p:nvPr/>
          </p:nvSpPr>
          <p:spPr bwMode="auto">
            <a:xfrm>
              <a:off x="2548" y="2703"/>
              <a:ext cx="122" cy="110"/>
            </a:xfrm>
            <a:prstGeom prst="rect">
              <a:avLst/>
            </a:prstGeom>
            <a:noFill/>
            <a:ln w="12700">
              <a:noFill/>
              <a:miter lim="800000"/>
              <a:headEnd/>
              <a:tailEnd/>
            </a:ln>
          </p:spPr>
          <p:txBody>
            <a:bodyPr wrap="none" lIns="0" tIns="0" rIns="0" bIns="0">
              <a:spAutoFit/>
            </a:bodyPr>
            <a:lstStyle/>
            <a:p>
              <a:pPr eaLnBrk="0" hangingPunct="0">
                <a:buFont typeface="Wingdings" pitchFamily="2" charset="2"/>
                <a:buNone/>
              </a:pPr>
              <a:r>
                <a:rPr lang="en-US" sz="1000" b="1">
                  <a:solidFill>
                    <a:schemeClr val="tx2"/>
                  </a:solidFill>
                  <a:latin typeface="Calibri" pitchFamily="34" charset="0"/>
                </a:rPr>
                <a:t>LB</a:t>
              </a:r>
              <a:endParaRPr lang="en-US" sz="1600">
                <a:solidFill>
                  <a:schemeClr val="tx2"/>
                </a:solidFill>
                <a:latin typeface="Verdana" pitchFamily="34" charset="0"/>
              </a:endParaRPr>
            </a:p>
          </p:txBody>
        </p:sp>
        <p:sp>
          <p:nvSpPr>
            <p:cNvPr id="60543" name="Text Box 198"/>
            <p:cNvSpPr txBox="1">
              <a:spLocks noChangeArrowheads="1"/>
            </p:cNvSpPr>
            <p:nvPr/>
          </p:nvSpPr>
          <p:spPr bwMode="auto">
            <a:xfrm>
              <a:off x="2548" y="3598"/>
              <a:ext cx="122" cy="110"/>
            </a:xfrm>
            <a:prstGeom prst="rect">
              <a:avLst/>
            </a:prstGeom>
            <a:noFill/>
            <a:ln w="12700">
              <a:noFill/>
              <a:miter lim="800000"/>
              <a:headEnd/>
              <a:tailEnd/>
            </a:ln>
          </p:spPr>
          <p:txBody>
            <a:bodyPr wrap="none" lIns="0" tIns="0" rIns="0" bIns="0">
              <a:spAutoFit/>
            </a:bodyPr>
            <a:lstStyle/>
            <a:p>
              <a:pPr eaLnBrk="0" hangingPunct="0">
                <a:buFont typeface="Wingdings" pitchFamily="2" charset="2"/>
                <a:buNone/>
              </a:pPr>
              <a:r>
                <a:rPr lang="en-US" sz="1000" b="1">
                  <a:solidFill>
                    <a:schemeClr val="tx2"/>
                  </a:solidFill>
                  <a:latin typeface="Calibri" pitchFamily="34" charset="0"/>
                </a:rPr>
                <a:t>LB</a:t>
              </a:r>
              <a:endParaRPr lang="en-US" sz="1600">
                <a:solidFill>
                  <a:schemeClr val="tx2"/>
                </a:solidFill>
                <a:latin typeface="Verdana" pitchFamily="34" charset="0"/>
              </a:endParaRPr>
            </a:p>
          </p:txBody>
        </p:sp>
        <p:pic>
          <p:nvPicPr>
            <p:cNvPr id="60544" name="Picture 199" descr="box"/>
            <p:cNvPicPr>
              <a:picLocks noChangeAspect="1" noChangeArrowheads="1"/>
            </p:cNvPicPr>
            <p:nvPr/>
          </p:nvPicPr>
          <p:blipFill>
            <a:blip r:embed="rId20"/>
            <a:srcRect/>
            <a:stretch>
              <a:fillRect/>
            </a:stretch>
          </p:blipFill>
          <p:spPr bwMode="auto">
            <a:xfrm>
              <a:off x="2430" y="3696"/>
              <a:ext cx="345" cy="276"/>
            </a:xfrm>
            <a:prstGeom prst="rect">
              <a:avLst/>
            </a:prstGeom>
            <a:noFill/>
            <a:ln w="9525">
              <a:noFill/>
              <a:miter lim="800000"/>
              <a:headEnd/>
              <a:tailEnd/>
            </a:ln>
          </p:spPr>
        </p:pic>
        <p:pic>
          <p:nvPicPr>
            <p:cNvPr id="60545" name="Picture 200" descr="box"/>
            <p:cNvPicPr>
              <a:picLocks noChangeAspect="1" noChangeArrowheads="1"/>
            </p:cNvPicPr>
            <p:nvPr/>
          </p:nvPicPr>
          <p:blipFill>
            <a:blip r:embed="rId20"/>
            <a:srcRect/>
            <a:stretch>
              <a:fillRect/>
            </a:stretch>
          </p:blipFill>
          <p:spPr bwMode="auto">
            <a:xfrm>
              <a:off x="2429" y="2800"/>
              <a:ext cx="345" cy="276"/>
            </a:xfrm>
            <a:prstGeom prst="rect">
              <a:avLst/>
            </a:prstGeom>
            <a:noFill/>
            <a:ln w="9525">
              <a:noFill/>
              <a:miter lim="800000"/>
              <a:headEnd/>
              <a:tailEnd/>
            </a:ln>
          </p:spPr>
        </p:pic>
      </p:grpSp>
      <p:grpSp>
        <p:nvGrpSpPr>
          <p:cNvPr id="121" name="Group 201"/>
          <p:cNvGrpSpPr>
            <a:grpSpLocks/>
          </p:cNvGrpSpPr>
          <p:nvPr/>
        </p:nvGrpSpPr>
        <p:grpSpPr bwMode="auto">
          <a:xfrm>
            <a:off x="4972050" y="4505325"/>
            <a:ext cx="482600" cy="1766888"/>
            <a:chOff x="3269" y="2710"/>
            <a:chExt cx="346" cy="1269"/>
          </a:xfrm>
        </p:grpSpPr>
        <p:sp>
          <p:nvSpPr>
            <p:cNvPr id="60538" name="Text Box 202"/>
            <p:cNvSpPr txBox="1">
              <a:spLocks noChangeArrowheads="1"/>
            </p:cNvSpPr>
            <p:nvPr/>
          </p:nvSpPr>
          <p:spPr bwMode="auto">
            <a:xfrm>
              <a:off x="3389" y="2710"/>
              <a:ext cx="122" cy="109"/>
            </a:xfrm>
            <a:prstGeom prst="rect">
              <a:avLst/>
            </a:prstGeom>
            <a:noFill/>
            <a:ln w="12700">
              <a:noFill/>
              <a:miter lim="800000"/>
              <a:headEnd/>
              <a:tailEnd/>
            </a:ln>
          </p:spPr>
          <p:txBody>
            <a:bodyPr wrap="none" lIns="0" tIns="0" rIns="0" bIns="0">
              <a:spAutoFit/>
            </a:bodyPr>
            <a:lstStyle/>
            <a:p>
              <a:pPr eaLnBrk="0" hangingPunct="0">
                <a:buFont typeface="Wingdings" pitchFamily="2" charset="2"/>
                <a:buNone/>
              </a:pPr>
              <a:r>
                <a:rPr lang="en-US" sz="1000" b="1">
                  <a:solidFill>
                    <a:schemeClr val="tx2"/>
                  </a:solidFill>
                  <a:latin typeface="Calibri" pitchFamily="34" charset="0"/>
                </a:rPr>
                <a:t>LB</a:t>
              </a:r>
              <a:endParaRPr lang="en-US" sz="1600">
                <a:solidFill>
                  <a:schemeClr val="tx2"/>
                </a:solidFill>
                <a:latin typeface="Verdana" pitchFamily="34" charset="0"/>
              </a:endParaRPr>
            </a:p>
          </p:txBody>
        </p:sp>
        <p:sp>
          <p:nvSpPr>
            <p:cNvPr id="60539" name="Text Box 203"/>
            <p:cNvSpPr txBox="1">
              <a:spLocks noChangeArrowheads="1"/>
            </p:cNvSpPr>
            <p:nvPr/>
          </p:nvSpPr>
          <p:spPr bwMode="auto">
            <a:xfrm>
              <a:off x="3389" y="3605"/>
              <a:ext cx="122" cy="110"/>
            </a:xfrm>
            <a:prstGeom prst="rect">
              <a:avLst/>
            </a:prstGeom>
            <a:noFill/>
            <a:ln w="12700">
              <a:noFill/>
              <a:miter lim="800000"/>
              <a:headEnd/>
              <a:tailEnd/>
            </a:ln>
          </p:spPr>
          <p:txBody>
            <a:bodyPr wrap="none" lIns="0" tIns="0" rIns="0" bIns="0">
              <a:spAutoFit/>
            </a:bodyPr>
            <a:lstStyle/>
            <a:p>
              <a:pPr eaLnBrk="0" hangingPunct="0">
                <a:buFont typeface="Wingdings" pitchFamily="2" charset="2"/>
                <a:buNone/>
              </a:pPr>
              <a:r>
                <a:rPr lang="en-US" sz="1000" b="1">
                  <a:solidFill>
                    <a:schemeClr val="tx2"/>
                  </a:solidFill>
                  <a:latin typeface="Calibri" pitchFamily="34" charset="0"/>
                </a:rPr>
                <a:t>LB</a:t>
              </a:r>
              <a:endParaRPr lang="en-US" sz="1600">
                <a:solidFill>
                  <a:schemeClr val="tx2"/>
                </a:solidFill>
                <a:latin typeface="Verdana" pitchFamily="34" charset="0"/>
              </a:endParaRPr>
            </a:p>
          </p:txBody>
        </p:sp>
        <p:pic>
          <p:nvPicPr>
            <p:cNvPr id="60540" name="Picture 204" descr="box"/>
            <p:cNvPicPr>
              <a:picLocks noChangeAspect="1" noChangeArrowheads="1"/>
            </p:cNvPicPr>
            <p:nvPr/>
          </p:nvPicPr>
          <p:blipFill>
            <a:blip r:embed="rId20"/>
            <a:srcRect/>
            <a:stretch>
              <a:fillRect/>
            </a:stretch>
          </p:blipFill>
          <p:spPr bwMode="auto">
            <a:xfrm>
              <a:off x="3270" y="3703"/>
              <a:ext cx="345" cy="276"/>
            </a:xfrm>
            <a:prstGeom prst="rect">
              <a:avLst/>
            </a:prstGeom>
            <a:noFill/>
            <a:ln w="9525">
              <a:noFill/>
              <a:miter lim="800000"/>
              <a:headEnd/>
              <a:tailEnd/>
            </a:ln>
          </p:spPr>
        </p:pic>
        <p:pic>
          <p:nvPicPr>
            <p:cNvPr id="60541" name="Picture 205" descr="box"/>
            <p:cNvPicPr>
              <a:picLocks noChangeAspect="1" noChangeArrowheads="1"/>
            </p:cNvPicPr>
            <p:nvPr/>
          </p:nvPicPr>
          <p:blipFill>
            <a:blip r:embed="rId20"/>
            <a:srcRect/>
            <a:stretch>
              <a:fillRect/>
            </a:stretch>
          </p:blipFill>
          <p:spPr bwMode="auto">
            <a:xfrm>
              <a:off x="3269" y="2807"/>
              <a:ext cx="345" cy="276"/>
            </a:xfrm>
            <a:prstGeom prst="rect">
              <a:avLst/>
            </a:prstGeom>
            <a:noFill/>
            <a:ln w="9525">
              <a:noFill/>
              <a:miter lim="800000"/>
              <a:headEnd/>
              <a:tailEnd/>
            </a:ln>
          </p:spPr>
        </p:pic>
      </p:grpSp>
      <p:sp>
        <p:nvSpPr>
          <p:cNvPr id="186" name="Rectangle 3"/>
          <p:cNvSpPr txBox="1">
            <a:spLocks noChangeArrowheads="1"/>
          </p:cNvSpPr>
          <p:nvPr/>
        </p:nvSpPr>
        <p:spPr bwMode="auto">
          <a:xfrm>
            <a:off x="215900" y="1427163"/>
            <a:ext cx="4572000" cy="2057400"/>
          </a:xfrm>
          <a:prstGeom prst="rect">
            <a:avLst/>
          </a:prstGeom>
          <a:noFill/>
          <a:ln w="9525">
            <a:noFill/>
            <a:miter lim="800000"/>
            <a:headEnd/>
            <a:tailEnd/>
          </a:ln>
        </p:spPr>
        <p:txBody>
          <a:bodyPr/>
          <a:lstStyle/>
          <a:p>
            <a:pPr marL="109538" indent="-109538" eaLnBrk="0" hangingPunct="0">
              <a:spcBef>
                <a:spcPct val="20000"/>
              </a:spcBef>
              <a:buSzPct val="80000"/>
            </a:pPr>
            <a:r>
              <a:rPr lang="en-US" sz="1600" b="1">
                <a:cs typeface="Arial" charset="0"/>
              </a:rPr>
              <a:t>Crossbeam creates a “Network in a Box”</a:t>
            </a:r>
          </a:p>
          <a:p>
            <a:pPr marL="109538" indent="-109538" eaLnBrk="0" hangingPunct="0">
              <a:spcBef>
                <a:spcPct val="20000"/>
              </a:spcBef>
              <a:buSzPct val="75000"/>
              <a:buFont typeface="Arial" charset="0"/>
              <a:buChar char="•"/>
            </a:pPr>
            <a:r>
              <a:rPr lang="en-US" sz="1400">
                <a:cs typeface="Arial" charset="0"/>
              </a:rPr>
              <a:t>Network Processor Modules</a:t>
            </a:r>
          </a:p>
          <a:p>
            <a:pPr marL="109538" indent="-109538" eaLnBrk="0" hangingPunct="0">
              <a:spcBef>
                <a:spcPct val="20000"/>
              </a:spcBef>
              <a:buSzPct val="75000"/>
              <a:buFont typeface="Arial" charset="0"/>
              <a:buChar char="•"/>
            </a:pPr>
            <a:r>
              <a:rPr lang="en-US" sz="1400">
                <a:cs typeface="Arial" charset="0"/>
              </a:rPr>
              <a:t>Application Processor Modules</a:t>
            </a:r>
          </a:p>
          <a:p>
            <a:pPr marL="109538" indent="-109538" eaLnBrk="0" hangingPunct="0">
              <a:spcBef>
                <a:spcPct val="20000"/>
              </a:spcBef>
              <a:buSzPct val="75000"/>
              <a:buFont typeface="Arial" charset="0"/>
              <a:buChar char="•"/>
            </a:pPr>
            <a:r>
              <a:rPr lang="en-US" sz="1400">
                <a:cs typeface="Arial" charset="0"/>
              </a:rPr>
              <a:t>Control Processing Modules</a:t>
            </a:r>
          </a:p>
        </p:txBody>
      </p:sp>
      <p:pic>
        <p:nvPicPr>
          <p:cNvPr id="187" name="Picture 57" descr="x80"/>
          <p:cNvPicPr>
            <a:picLocks noChangeAspect="1" noChangeArrowheads="1"/>
          </p:cNvPicPr>
          <p:nvPr/>
        </p:nvPicPr>
        <p:blipFill>
          <a:blip r:embed="rId21"/>
          <a:srcRect/>
          <a:stretch>
            <a:fillRect/>
          </a:stretch>
        </p:blipFill>
        <p:spPr bwMode="auto">
          <a:xfrm>
            <a:off x="3556000" y="4318000"/>
            <a:ext cx="1382713" cy="2060575"/>
          </a:xfrm>
          <a:prstGeom prst="rect">
            <a:avLst/>
          </a:prstGeom>
          <a:noFill/>
          <a:ln w="9525">
            <a:noFill/>
            <a:miter lim="800000"/>
            <a:headEnd/>
            <a:tailEnd/>
          </a:ln>
        </p:spPr>
      </p:pic>
      <p:sp>
        <p:nvSpPr>
          <p:cNvPr id="188" name="Rectangular Callout 187"/>
          <p:cNvSpPr/>
          <p:nvPr/>
        </p:nvSpPr>
        <p:spPr bwMode="auto">
          <a:xfrm>
            <a:off x="1803400" y="2806700"/>
            <a:ext cx="4635500" cy="1143000"/>
          </a:xfrm>
          <a:prstGeom prst="wedgeRectCallout">
            <a:avLst>
              <a:gd name="adj1" fmla="val 50067"/>
              <a:gd name="adj2" fmla="val -5891"/>
            </a:avLst>
          </a:prstGeom>
          <a:solidFill>
            <a:schemeClr val="accent3"/>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anchor="ctr"/>
          <a:lstStyle/>
          <a:p>
            <a:pPr algn="ctr" defTabSz="914400" eaLnBrk="0" hangingPunct="0">
              <a:defRPr/>
            </a:pPr>
            <a:r>
              <a:rPr lang="en-US" sz="1400" dirty="0">
                <a:solidFill>
                  <a:schemeClr val="tx1"/>
                </a:solidFill>
                <a:latin typeface="Arial" pitchFamily="-111" charset="0"/>
                <a:ea typeface="ＭＳ Ｐゴシック" pitchFamily="-111" charset="-128"/>
                <a:cs typeface="ＭＳ Ｐゴシック" pitchFamily="-111" charset="-128"/>
              </a:rPr>
              <a:t>The X-Series Platform becomes a “</a:t>
            </a:r>
            <a:r>
              <a:rPr lang="en-US" sz="1400" b="1" dirty="0">
                <a:solidFill>
                  <a:schemeClr val="tx1"/>
                </a:solidFill>
                <a:latin typeface="Arial" pitchFamily="-111" charset="0"/>
                <a:ea typeface="ＭＳ Ｐゴシック" pitchFamily="-111" charset="-128"/>
                <a:cs typeface="ＭＳ Ｐゴシック" pitchFamily="-111" charset="-128"/>
              </a:rPr>
              <a:t>Virtual Infrastructure</a:t>
            </a:r>
            <a:r>
              <a:rPr lang="en-US" sz="1400" dirty="0">
                <a:solidFill>
                  <a:schemeClr val="tx1"/>
                </a:solidFill>
                <a:latin typeface="Arial" pitchFamily="-111" charset="0"/>
                <a:ea typeface="ＭＳ Ｐゴシック" pitchFamily="-111" charset="-128"/>
                <a:cs typeface="ＭＳ Ｐゴシック" pitchFamily="-111" charset="-128"/>
              </a:rPr>
              <a:t>” integrating both Network Processing &amp; Application Processing</a:t>
            </a:r>
          </a:p>
        </p:txBody>
      </p:sp>
      <p:sp>
        <p:nvSpPr>
          <p:cNvPr id="60537" name="Slide Number Placeholder 180"/>
          <p:cNvSpPr>
            <a:spLocks noGrp="1"/>
          </p:cNvSpPr>
          <p:nvPr>
            <p:ph type="sldNum" sz="quarter" idx="11"/>
          </p:nvPr>
        </p:nvSpPr>
        <p:spPr bwMode="auto">
          <a:noFill/>
          <a:ln>
            <a:miter lim="800000"/>
            <a:headEnd/>
            <a:tailEnd/>
          </a:ln>
        </p:spPr>
        <p:txBody>
          <a:bodyPr/>
          <a:lstStyle/>
          <a:p>
            <a:pPr fontAlgn="base">
              <a:spcBef>
                <a:spcPct val="0"/>
              </a:spcBef>
              <a:spcAft>
                <a:spcPct val="0"/>
              </a:spcAft>
            </a:pPr>
            <a:fld id="{270263D0-D060-4643-B44F-4C554990DAA3}" type="slidenum">
              <a:rPr lang="en-US">
                <a:latin typeface="Arial" charset="0"/>
              </a:rPr>
              <a:pPr fontAlgn="base">
                <a:spcBef>
                  <a:spcPct val="0"/>
                </a:spcBef>
                <a:spcAft>
                  <a:spcPct val="0"/>
                </a:spcAft>
              </a:pPr>
              <a:t>21</a:t>
            </a:fld>
            <a:endParaRPr lang="en-US">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86">
                                            <p:txEl>
                                              <p:pRg st="0" end="0"/>
                                            </p:txEl>
                                          </p:spTgt>
                                        </p:tgtEl>
                                        <p:attrNameLst>
                                          <p:attrName>style.visibility</p:attrName>
                                        </p:attrNameLst>
                                      </p:cBhvr>
                                      <p:to>
                                        <p:strVal val="visible"/>
                                      </p:to>
                                    </p:set>
                                    <p:animEffect transition="in" filter="wipe(up)">
                                      <p:cBhvr>
                                        <p:cTn id="7" dur="500"/>
                                        <p:tgtEl>
                                          <p:spTgt spid="186">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86">
                                            <p:txEl>
                                              <p:pRg st="1" end="1"/>
                                            </p:txEl>
                                          </p:spTgt>
                                        </p:tgtEl>
                                        <p:attrNameLst>
                                          <p:attrName>style.visibility</p:attrName>
                                        </p:attrNameLst>
                                      </p:cBhvr>
                                      <p:to>
                                        <p:strVal val="visible"/>
                                      </p:to>
                                    </p:set>
                                    <p:animEffect transition="in" filter="wipe(up)">
                                      <p:cBhvr>
                                        <p:cTn id="11" dur="500"/>
                                        <p:tgtEl>
                                          <p:spTgt spid="186">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childTnLst>
                          </p:cTn>
                        </p:par>
                        <p:par>
                          <p:cTn id="17" fill="hold">
                            <p:stCondLst>
                              <p:cond delay="1000"/>
                            </p:stCondLst>
                            <p:childTnLst>
                              <p:par>
                                <p:cTn id="18" presetID="0" presetClass="path" presetSubtype="0" accel="50000" decel="50000" fill="hold" nodeType="afterEffect">
                                  <p:stCondLst>
                                    <p:cond delay="0"/>
                                  </p:stCondLst>
                                  <p:childTnLst>
                                    <p:animMotion origin="layout" path="M -7.22222E-6 -4.07407E-6 L 0.35833 -0.34444 " pathEditMode="relative" ptsTypes="AA">
                                      <p:cBhvr>
                                        <p:cTn id="19" dur="2000" fill="hold"/>
                                        <p:tgtEl>
                                          <p:spTgt spid="81"/>
                                        </p:tgtEl>
                                        <p:attrNameLst>
                                          <p:attrName>ppt_x</p:attrName>
                                          <p:attrName>ppt_y</p:attrName>
                                        </p:attrNameLst>
                                      </p:cBhvr>
                                    </p:animMotion>
                                  </p:childTnLst>
                                </p:cTn>
                              </p:par>
                            </p:childTnLst>
                          </p:cTn>
                        </p:par>
                        <p:par>
                          <p:cTn id="20" fill="hold">
                            <p:stCondLst>
                              <p:cond delay="3000"/>
                            </p:stCondLst>
                            <p:childTnLst>
                              <p:par>
                                <p:cTn id="21" presetID="53" presetClass="exit" presetSubtype="0" fill="hold" nodeType="afterEffect">
                                  <p:stCondLst>
                                    <p:cond delay="0"/>
                                  </p:stCondLst>
                                  <p:childTnLst>
                                    <p:anim calcmode="lin" valueType="num">
                                      <p:cBhvr>
                                        <p:cTn id="22" dur="500"/>
                                        <p:tgtEl>
                                          <p:spTgt spid="81"/>
                                        </p:tgtEl>
                                        <p:attrNameLst>
                                          <p:attrName>ppt_w</p:attrName>
                                        </p:attrNameLst>
                                      </p:cBhvr>
                                      <p:tavLst>
                                        <p:tav tm="0">
                                          <p:val>
                                            <p:strVal val="ppt_w"/>
                                          </p:val>
                                        </p:tav>
                                        <p:tav tm="100000">
                                          <p:val>
                                            <p:fltVal val="0"/>
                                          </p:val>
                                        </p:tav>
                                      </p:tavLst>
                                    </p:anim>
                                    <p:anim calcmode="lin" valueType="num">
                                      <p:cBhvr>
                                        <p:cTn id="23" dur="500"/>
                                        <p:tgtEl>
                                          <p:spTgt spid="81"/>
                                        </p:tgtEl>
                                        <p:attrNameLst>
                                          <p:attrName>ppt_h</p:attrName>
                                        </p:attrNameLst>
                                      </p:cBhvr>
                                      <p:tavLst>
                                        <p:tav tm="0">
                                          <p:val>
                                            <p:strVal val="ppt_h"/>
                                          </p:val>
                                        </p:tav>
                                        <p:tav tm="100000">
                                          <p:val>
                                            <p:fltVal val="0"/>
                                          </p:val>
                                        </p:tav>
                                      </p:tavLst>
                                    </p:anim>
                                    <p:animEffect transition="out" filter="fade">
                                      <p:cBhvr>
                                        <p:cTn id="24" dur="500"/>
                                        <p:tgtEl>
                                          <p:spTgt spid="81"/>
                                        </p:tgtEl>
                                      </p:cBhvr>
                                    </p:animEffect>
                                    <p:set>
                                      <p:cBhvr>
                                        <p:cTn id="25" dur="1" fill="hold">
                                          <p:stCondLst>
                                            <p:cond delay="499"/>
                                          </p:stCondLst>
                                        </p:cTn>
                                        <p:tgtEl>
                                          <p:spTgt spid="81"/>
                                        </p:tgtEl>
                                        <p:attrNameLst>
                                          <p:attrName>style.visibility</p:attrName>
                                        </p:attrNameLst>
                                      </p:cBhvr>
                                      <p:to>
                                        <p:strVal val="hidden"/>
                                      </p:to>
                                    </p:set>
                                  </p:childTnLst>
                                </p:cTn>
                              </p:par>
                            </p:childTnLst>
                          </p:cTn>
                        </p:par>
                        <p:par>
                          <p:cTn id="26" fill="hold">
                            <p:stCondLst>
                              <p:cond delay="3500"/>
                            </p:stCondLst>
                            <p:childTnLst>
                              <p:par>
                                <p:cTn id="27" presetID="0" presetClass="path" presetSubtype="0" accel="50000" decel="50000" fill="hold" nodeType="afterEffect">
                                  <p:stCondLst>
                                    <p:cond delay="0"/>
                                  </p:stCondLst>
                                  <p:childTnLst>
                                    <p:animMotion origin="layout" path="M -3.61111E-6 -2.22222E-6 L 0.23334 -0.34444 " pathEditMode="relative" ptsTypes="AA">
                                      <p:cBhvr>
                                        <p:cTn id="28" dur="2000" fill="hold"/>
                                        <p:tgtEl>
                                          <p:spTgt spid="119"/>
                                        </p:tgtEl>
                                        <p:attrNameLst>
                                          <p:attrName>ppt_x</p:attrName>
                                          <p:attrName>ppt_y</p:attrName>
                                        </p:attrNameLst>
                                      </p:cBhvr>
                                    </p:animMotion>
                                  </p:childTnLst>
                                </p:cTn>
                              </p:par>
                            </p:childTnLst>
                          </p:cTn>
                        </p:par>
                        <p:par>
                          <p:cTn id="29" fill="hold">
                            <p:stCondLst>
                              <p:cond delay="5500"/>
                            </p:stCondLst>
                            <p:childTnLst>
                              <p:par>
                                <p:cTn id="30" presetID="53" presetClass="exit" presetSubtype="0" fill="hold" nodeType="afterEffect">
                                  <p:stCondLst>
                                    <p:cond delay="0"/>
                                  </p:stCondLst>
                                  <p:childTnLst>
                                    <p:anim calcmode="lin" valueType="num">
                                      <p:cBhvr>
                                        <p:cTn id="31" dur="500"/>
                                        <p:tgtEl>
                                          <p:spTgt spid="119"/>
                                        </p:tgtEl>
                                        <p:attrNameLst>
                                          <p:attrName>ppt_w</p:attrName>
                                        </p:attrNameLst>
                                      </p:cBhvr>
                                      <p:tavLst>
                                        <p:tav tm="0">
                                          <p:val>
                                            <p:strVal val="ppt_w"/>
                                          </p:val>
                                        </p:tav>
                                        <p:tav tm="100000">
                                          <p:val>
                                            <p:fltVal val="0"/>
                                          </p:val>
                                        </p:tav>
                                      </p:tavLst>
                                    </p:anim>
                                    <p:anim calcmode="lin" valueType="num">
                                      <p:cBhvr>
                                        <p:cTn id="32" dur="500"/>
                                        <p:tgtEl>
                                          <p:spTgt spid="119"/>
                                        </p:tgtEl>
                                        <p:attrNameLst>
                                          <p:attrName>ppt_h</p:attrName>
                                        </p:attrNameLst>
                                      </p:cBhvr>
                                      <p:tavLst>
                                        <p:tav tm="0">
                                          <p:val>
                                            <p:strVal val="ppt_h"/>
                                          </p:val>
                                        </p:tav>
                                        <p:tav tm="100000">
                                          <p:val>
                                            <p:fltVal val="0"/>
                                          </p:val>
                                        </p:tav>
                                      </p:tavLst>
                                    </p:anim>
                                    <p:animEffect transition="out" filter="fade">
                                      <p:cBhvr>
                                        <p:cTn id="33" dur="500"/>
                                        <p:tgtEl>
                                          <p:spTgt spid="119"/>
                                        </p:tgtEl>
                                      </p:cBhvr>
                                    </p:animEffect>
                                    <p:set>
                                      <p:cBhvr>
                                        <p:cTn id="34" dur="1" fill="hold">
                                          <p:stCondLst>
                                            <p:cond delay="499"/>
                                          </p:stCondLst>
                                        </p:cTn>
                                        <p:tgtEl>
                                          <p:spTgt spid="119"/>
                                        </p:tgtEl>
                                        <p:attrNameLst>
                                          <p:attrName>style.visibility</p:attrName>
                                        </p:attrNameLst>
                                      </p:cBhvr>
                                      <p:to>
                                        <p:strVal val="hidden"/>
                                      </p:to>
                                    </p:set>
                                  </p:childTnLst>
                                </p:cTn>
                              </p:par>
                            </p:childTnLst>
                          </p:cTn>
                        </p:par>
                        <p:par>
                          <p:cTn id="35" fill="hold">
                            <p:stCondLst>
                              <p:cond delay="6000"/>
                            </p:stCondLst>
                            <p:childTnLst>
                              <p:par>
                                <p:cTn id="36" presetID="0" presetClass="path" presetSubtype="0" accel="50000" decel="50000" fill="hold" nodeType="afterEffect">
                                  <p:stCondLst>
                                    <p:cond delay="0"/>
                                  </p:stCondLst>
                                  <p:childTnLst>
                                    <p:animMotion origin="layout" path="M 4.44444E-6 -1.11111E-6 L 0.1 -0.32222 " pathEditMode="relative" ptsTypes="AA">
                                      <p:cBhvr>
                                        <p:cTn id="37" dur="2000" fill="hold"/>
                                        <p:tgtEl>
                                          <p:spTgt spid="121"/>
                                        </p:tgtEl>
                                        <p:attrNameLst>
                                          <p:attrName>ppt_x</p:attrName>
                                          <p:attrName>ppt_y</p:attrName>
                                        </p:attrNameLst>
                                      </p:cBhvr>
                                    </p:animMotion>
                                  </p:childTnLst>
                                </p:cTn>
                              </p:par>
                            </p:childTnLst>
                          </p:cTn>
                        </p:par>
                        <p:par>
                          <p:cTn id="38" fill="hold">
                            <p:stCondLst>
                              <p:cond delay="8000"/>
                            </p:stCondLst>
                            <p:childTnLst>
                              <p:par>
                                <p:cTn id="39" presetID="53" presetClass="exit" presetSubtype="0" fill="hold" nodeType="afterEffect">
                                  <p:stCondLst>
                                    <p:cond delay="0"/>
                                  </p:stCondLst>
                                  <p:childTnLst>
                                    <p:anim calcmode="lin" valueType="num">
                                      <p:cBhvr>
                                        <p:cTn id="40" dur="500"/>
                                        <p:tgtEl>
                                          <p:spTgt spid="121"/>
                                        </p:tgtEl>
                                        <p:attrNameLst>
                                          <p:attrName>ppt_w</p:attrName>
                                        </p:attrNameLst>
                                      </p:cBhvr>
                                      <p:tavLst>
                                        <p:tav tm="0">
                                          <p:val>
                                            <p:strVal val="ppt_w"/>
                                          </p:val>
                                        </p:tav>
                                        <p:tav tm="100000">
                                          <p:val>
                                            <p:fltVal val="0"/>
                                          </p:val>
                                        </p:tav>
                                      </p:tavLst>
                                    </p:anim>
                                    <p:anim calcmode="lin" valueType="num">
                                      <p:cBhvr>
                                        <p:cTn id="41" dur="500"/>
                                        <p:tgtEl>
                                          <p:spTgt spid="121"/>
                                        </p:tgtEl>
                                        <p:attrNameLst>
                                          <p:attrName>ppt_h</p:attrName>
                                        </p:attrNameLst>
                                      </p:cBhvr>
                                      <p:tavLst>
                                        <p:tav tm="0">
                                          <p:val>
                                            <p:strVal val="ppt_h"/>
                                          </p:val>
                                        </p:tav>
                                        <p:tav tm="100000">
                                          <p:val>
                                            <p:fltVal val="0"/>
                                          </p:val>
                                        </p:tav>
                                      </p:tavLst>
                                    </p:anim>
                                    <p:animEffect transition="out" filter="fade">
                                      <p:cBhvr>
                                        <p:cTn id="42" dur="500"/>
                                        <p:tgtEl>
                                          <p:spTgt spid="121"/>
                                        </p:tgtEl>
                                      </p:cBhvr>
                                    </p:animEffect>
                                    <p:set>
                                      <p:cBhvr>
                                        <p:cTn id="43" dur="1" fill="hold">
                                          <p:stCondLst>
                                            <p:cond delay="499"/>
                                          </p:stCondLst>
                                        </p:cTn>
                                        <p:tgtEl>
                                          <p:spTgt spid="121"/>
                                        </p:tgtEl>
                                        <p:attrNameLst>
                                          <p:attrName>style.visibility</p:attrName>
                                        </p:attrNameLst>
                                      </p:cBhvr>
                                      <p:to>
                                        <p:strVal val="hidden"/>
                                      </p:to>
                                    </p:set>
                                  </p:childTnLst>
                                </p:cTn>
                              </p:par>
                            </p:childTnLst>
                          </p:cTn>
                        </p:par>
                        <p:par>
                          <p:cTn id="44" fill="hold">
                            <p:stCondLst>
                              <p:cond delay="8500"/>
                            </p:stCondLst>
                            <p:childTnLst>
                              <p:par>
                                <p:cTn id="45" presetID="10"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childTnLst>
                                </p:cTn>
                              </p:par>
                            </p:childTnLst>
                          </p:cTn>
                        </p:par>
                        <p:par>
                          <p:cTn id="48" fill="hold">
                            <p:stCondLst>
                              <p:cond delay="9500"/>
                            </p:stCondLst>
                            <p:childTnLst>
                              <p:par>
                                <p:cTn id="49" presetID="0" presetClass="path" presetSubtype="0" accel="50000" decel="50000" fill="hold" nodeType="afterEffect">
                                  <p:stCondLst>
                                    <p:cond delay="0"/>
                                  </p:stCondLst>
                                  <p:childTnLst>
                                    <p:animMotion origin="layout" path="M 0 0 L 0.16667 -0.03333 " pathEditMode="relative" ptsTypes="AA">
                                      <p:cBhvr>
                                        <p:cTn id="50" dur="2000" fill="hold"/>
                                        <p:tgtEl>
                                          <p:spTgt spid="6"/>
                                        </p:tgtEl>
                                        <p:attrNameLst>
                                          <p:attrName>ppt_x</p:attrName>
                                          <p:attrName>ppt_y</p:attrName>
                                        </p:attrNameLst>
                                      </p:cBhvr>
                                    </p:animMotion>
                                  </p:childTnLst>
                                </p:cTn>
                              </p:par>
                              <p:par>
                                <p:cTn id="51" presetID="0" presetClass="path" presetSubtype="0" accel="50000" decel="50000" fill="hold" nodeType="withEffect">
                                  <p:stCondLst>
                                    <p:cond delay="0"/>
                                  </p:stCondLst>
                                  <p:childTnLst>
                                    <p:animMotion origin="layout" path="M 0 0 L 0.16667 -0.03333 " pathEditMode="relative" ptsTypes="AA">
                                      <p:cBhvr>
                                        <p:cTn id="52" dur="2000" fill="hold"/>
                                        <p:tgtEl>
                                          <p:spTgt spid="3"/>
                                        </p:tgtEl>
                                        <p:attrNameLst>
                                          <p:attrName>ppt_x</p:attrName>
                                          <p:attrName>ppt_y</p:attrName>
                                        </p:attrNameLst>
                                      </p:cBhvr>
                                    </p:animMotion>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186">
                                            <p:txEl>
                                              <p:pRg st="2" end="2"/>
                                            </p:txEl>
                                          </p:spTgt>
                                        </p:tgtEl>
                                        <p:attrNameLst>
                                          <p:attrName>style.visibility</p:attrName>
                                        </p:attrNameLst>
                                      </p:cBhvr>
                                      <p:to>
                                        <p:strVal val="visible"/>
                                      </p:to>
                                    </p:set>
                                    <p:animEffect transition="in" filter="wipe(up)">
                                      <p:cBhvr>
                                        <p:cTn id="57" dur="500"/>
                                        <p:tgtEl>
                                          <p:spTgt spid="186">
                                            <p:txEl>
                                              <p:pRg st="2" end="2"/>
                                            </p:txEl>
                                          </p:spTgt>
                                        </p:tgtEl>
                                      </p:cBhvr>
                                    </p:animEffec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84"/>
                                        </p:tgtEl>
                                        <p:attrNameLst>
                                          <p:attrName>style.visibility</p:attrName>
                                        </p:attrNameLst>
                                      </p:cBhvr>
                                      <p:to>
                                        <p:strVal val="visible"/>
                                      </p:to>
                                    </p:set>
                                    <p:animEffect transition="in" filter="fade">
                                      <p:cBhvr>
                                        <p:cTn id="61" dur="1000"/>
                                        <p:tgtEl>
                                          <p:spTgt spid="84"/>
                                        </p:tgtEl>
                                      </p:cBhvr>
                                    </p:animEffect>
                                  </p:childTnLst>
                                </p:cTn>
                              </p:par>
                            </p:childTnLst>
                          </p:cTn>
                        </p:par>
                        <p:par>
                          <p:cTn id="62" fill="hold">
                            <p:stCondLst>
                              <p:cond delay="1500"/>
                            </p:stCondLst>
                            <p:childTnLst>
                              <p:par>
                                <p:cTn id="63" presetID="0" presetClass="path" presetSubtype="0" accel="50000" decel="50000" fill="hold" nodeType="afterEffect">
                                  <p:stCondLst>
                                    <p:cond delay="0"/>
                                  </p:stCondLst>
                                  <p:childTnLst>
                                    <p:animMotion origin="layout" path="M 3.61111E-6 6.66667E-6 L 0.29167 -0.37777 " pathEditMode="relative" ptsTypes="AA">
                                      <p:cBhvr>
                                        <p:cTn id="64" dur="2000" fill="hold"/>
                                        <p:tgtEl>
                                          <p:spTgt spid="7"/>
                                        </p:tgtEl>
                                        <p:attrNameLst>
                                          <p:attrName>ppt_x</p:attrName>
                                          <p:attrName>ppt_y</p:attrName>
                                        </p:attrNameLst>
                                      </p:cBhvr>
                                    </p:animMotion>
                                  </p:childTnLst>
                                </p:cTn>
                              </p:par>
                            </p:childTnLst>
                          </p:cTn>
                        </p:par>
                        <p:par>
                          <p:cTn id="65" fill="hold">
                            <p:stCondLst>
                              <p:cond delay="3500"/>
                            </p:stCondLst>
                            <p:childTnLst>
                              <p:par>
                                <p:cTn id="66" presetID="53" presetClass="exit" presetSubtype="0" fill="hold" nodeType="afterEffect">
                                  <p:stCondLst>
                                    <p:cond delay="0"/>
                                  </p:stCondLst>
                                  <p:childTnLst>
                                    <p:anim calcmode="lin" valueType="num">
                                      <p:cBhvr>
                                        <p:cTn id="67" dur="500"/>
                                        <p:tgtEl>
                                          <p:spTgt spid="7"/>
                                        </p:tgtEl>
                                        <p:attrNameLst>
                                          <p:attrName>ppt_w</p:attrName>
                                        </p:attrNameLst>
                                      </p:cBhvr>
                                      <p:tavLst>
                                        <p:tav tm="0">
                                          <p:val>
                                            <p:strVal val="ppt_w"/>
                                          </p:val>
                                        </p:tav>
                                        <p:tav tm="100000">
                                          <p:val>
                                            <p:fltVal val="0"/>
                                          </p:val>
                                        </p:tav>
                                      </p:tavLst>
                                    </p:anim>
                                    <p:anim calcmode="lin" valueType="num">
                                      <p:cBhvr>
                                        <p:cTn id="68" dur="500"/>
                                        <p:tgtEl>
                                          <p:spTgt spid="7"/>
                                        </p:tgtEl>
                                        <p:attrNameLst>
                                          <p:attrName>ppt_h</p:attrName>
                                        </p:attrNameLst>
                                      </p:cBhvr>
                                      <p:tavLst>
                                        <p:tav tm="0">
                                          <p:val>
                                            <p:strVal val="ppt_h"/>
                                          </p:val>
                                        </p:tav>
                                        <p:tav tm="100000">
                                          <p:val>
                                            <p:fltVal val="0"/>
                                          </p:val>
                                        </p:tav>
                                      </p:tavLst>
                                    </p:anim>
                                    <p:animEffect transition="out" filter="fade">
                                      <p:cBhvr>
                                        <p:cTn id="69" dur="500"/>
                                        <p:tgtEl>
                                          <p:spTgt spid="7"/>
                                        </p:tgtEl>
                                      </p:cBhvr>
                                    </p:animEffect>
                                    <p:set>
                                      <p:cBhvr>
                                        <p:cTn id="70" dur="1" fill="hold">
                                          <p:stCondLst>
                                            <p:cond delay="499"/>
                                          </p:stCondLst>
                                        </p:cTn>
                                        <p:tgtEl>
                                          <p:spTgt spid="7"/>
                                        </p:tgtEl>
                                        <p:attrNameLst>
                                          <p:attrName>style.visibility</p:attrName>
                                        </p:attrNameLst>
                                      </p:cBhvr>
                                      <p:to>
                                        <p:strVal val="hidden"/>
                                      </p:to>
                                    </p:set>
                                  </p:childTnLst>
                                </p:cTn>
                              </p:par>
                            </p:childTnLst>
                          </p:cTn>
                        </p:par>
                        <p:par>
                          <p:cTn id="71" fill="hold">
                            <p:stCondLst>
                              <p:cond delay="4000"/>
                            </p:stCondLst>
                            <p:childTnLst>
                              <p:par>
                                <p:cTn id="72" presetID="10" presetClass="entr" presetSubtype="0" fill="hold" nodeType="afterEffect">
                                  <p:stCondLst>
                                    <p:cond delay="0"/>
                                  </p:stCondLst>
                                  <p:childTnLst>
                                    <p:set>
                                      <p:cBhvr>
                                        <p:cTn id="73" dur="1" fill="hold">
                                          <p:stCondLst>
                                            <p:cond delay="0"/>
                                          </p:stCondLst>
                                        </p:cTn>
                                        <p:tgtEl>
                                          <p:spTgt spid="85"/>
                                        </p:tgtEl>
                                        <p:attrNameLst>
                                          <p:attrName>style.visibility</p:attrName>
                                        </p:attrNameLst>
                                      </p:cBhvr>
                                      <p:to>
                                        <p:strVal val="visible"/>
                                      </p:to>
                                    </p:set>
                                    <p:animEffect transition="in" filter="fade">
                                      <p:cBhvr>
                                        <p:cTn id="74" dur="1000"/>
                                        <p:tgtEl>
                                          <p:spTgt spid="85"/>
                                        </p:tgtEl>
                                      </p:cBhvr>
                                    </p:animEffect>
                                  </p:childTnLst>
                                </p:cTn>
                              </p:par>
                            </p:childTnLst>
                          </p:cTn>
                        </p:par>
                        <p:par>
                          <p:cTn id="75" fill="hold">
                            <p:stCondLst>
                              <p:cond delay="5000"/>
                            </p:stCondLst>
                            <p:childTnLst>
                              <p:par>
                                <p:cTn id="76" presetID="0" presetClass="path" presetSubtype="0" accel="50000" decel="50000" fill="hold" nodeType="afterEffect">
                                  <p:stCondLst>
                                    <p:cond delay="0"/>
                                  </p:stCondLst>
                                  <p:childTnLst>
                                    <p:animMotion origin="layout" path="M 0 0 L 0.175 -0.03333 " pathEditMode="relative" ptsTypes="AA">
                                      <p:cBhvr>
                                        <p:cTn id="77" dur="2000" fill="hold"/>
                                        <p:tgtEl>
                                          <p:spTgt spid="85"/>
                                        </p:tgtEl>
                                        <p:attrNameLst>
                                          <p:attrName>ppt_x</p:attrName>
                                          <p:attrName>ppt_y</p:attrName>
                                        </p:attrNameLst>
                                      </p:cBhvr>
                                    </p:animMotion>
                                  </p:childTnLst>
                                </p:cTn>
                              </p:par>
                              <p:par>
                                <p:cTn id="78" presetID="0" presetClass="path" presetSubtype="0" accel="50000" decel="50000" fill="hold" nodeType="withEffect">
                                  <p:stCondLst>
                                    <p:cond delay="0"/>
                                  </p:stCondLst>
                                  <p:childTnLst>
                                    <p:animMotion origin="layout" path="M 0 0 L 0.175 -0.03333 " pathEditMode="relative" ptsTypes="AA">
                                      <p:cBhvr>
                                        <p:cTn id="79" dur="2000" fill="hold"/>
                                        <p:tgtEl>
                                          <p:spTgt spid="84"/>
                                        </p:tgtEl>
                                        <p:attrNameLst>
                                          <p:attrName>ppt_x</p:attrName>
                                          <p:attrName>ppt_y</p:attrName>
                                        </p:attrNameLst>
                                      </p:cBhvr>
                                    </p:animMotion>
                                  </p:childTnLst>
                                </p:cTn>
                              </p:par>
                            </p:childTnLst>
                          </p:cTn>
                        </p:par>
                        <p:par>
                          <p:cTn id="80" fill="hold">
                            <p:stCondLst>
                              <p:cond delay="7000"/>
                            </p:stCondLst>
                            <p:childTnLst>
                              <p:par>
                                <p:cTn id="81" presetID="10"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childTnLst>
                                </p:cTn>
                              </p:par>
                            </p:childTnLst>
                          </p:cTn>
                        </p:par>
                        <p:par>
                          <p:cTn id="84" fill="hold">
                            <p:stCondLst>
                              <p:cond delay="8000"/>
                            </p:stCondLst>
                            <p:childTnLst>
                              <p:par>
                                <p:cTn id="85" presetID="0" presetClass="path" presetSubtype="0" accel="50000" decel="50000" fill="hold" nodeType="afterEffect">
                                  <p:stCondLst>
                                    <p:cond delay="0"/>
                                  </p:stCondLst>
                                  <p:childTnLst>
                                    <p:animMotion origin="layout" path="M 1.94444E-6 3.7037E-7 L 0.19167 -0.35555 " pathEditMode="relative" ptsTypes="AA">
                                      <p:cBhvr>
                                        <p:cTn id="86" dur="2000" fill="hold"/>
                                        <p:tgtEl>
                                          <p:spTgt spid="62"/>
                                        </p:tgtEl>
                                        <p:attrNameLst>
                                          <p:attrName>ppt_x</p:attrName>
                                          <p:attrName>ppt_y</p:attrName>
                                        </p:attrNameLst>
                                      </p:cBhvr>
                                    </p:animMotion>
                                  </p:childTnLst>
                                </p:cTn>
                              </p:par>
                            </p:childTnLst>
                          </p:cTn>
                        </p:par>
                        <p:par>
                          <p:cTn id="87" fill="hold">
                            <p:stCondLst>
                              <p:cond delay="10000"/>
                            </p:stCondLst>
                            <p:childTnLst>
                              <p:par>
                                <p:cTn id="88" presetID="53" presetClass="exit" presetSubtype="0" fill="hold" nodeType="afterEffect">
                                  <p:stCondLst>
                                    <p:cond delay="0"/>
                                  </p:stCondLst>
                                  <p:childTnLst>
                                    <p:anim calcmode="lin" valueType="num">
                                      <p:cBhvr>
                                        <p:cTn id="89" dur="500"/>
                                        <p:tgtEl>
                                          <p:spTgt spid="62"/>
                                        </p:tgtEl>
                                        <p:attrNameLst>
                                          <p:attrName>ppt_w</p:attrName>
                                        </p:attrNameLst>
                                      </p:cBhvr>
                                      <p:tavLst>
                                        <p:tav tm="0">
                                          <p:val>
                                            <p:strVal val="ppt_w"/>
                                          </p:val>
                                        </p:tav>
                                        <p:tav tm="100000">
                                          <p:val>
                                            <p:fltVal val="0"/>
                                          </p:val>
                                        </p:tav>
                                      </p:tavLst>
                                    </p:anim>
                                    <p:anim calcmode="lin" valueType="num">
                                      <p:cBhvr>
                                        <p:cTn id="90" dur="500"/>
                                        <p:tgtEl>
                                          <p:spTgt spid="62"/>
                                        </p:tgtEl>
                                        <p:attrNameLst>
                                          <p:attrName>ppt_h</p:attrName>
                                        </p:attrNameLst>
                                      </p:cBhvr>
                                      <p:tavLst>
                                        <p:tav tm="0">
                                          <p:val>
                                            <p:strVal val="ppt_h"/>
                                          </p:val>
                                        </p:tav>
                                        <p:tav tm="100000">
                                          <p:val>
                                            <p:fltVal val="0"/>
                                          </p:val>
                                        </p:tav>
                                      </p:tavLst>
                                    </p:anim>
                                    <p:animEffect transition="out" filter="fade">
                                      <p:cBhvr>
                                        <p:cTn id="91" dur="500"/>
                                        <p:tgtEl>
                                          <p:spTgt spid="62"/>
                                        </p:tgtEl>
                                      </p:cBhvr>
                                    </p:animEffect>
                                    <p:set>
                                      <p:cBhvr>
                                        <p:cTn id="92" dur="1" fill="hold">
                                          <p:stCondLst>
                                            <p:cond delay="499"/>
                                          </p:stCondLst>
                                        </p:cTn>
                                        <p:tgtEl>
                                          <p:spTgt spid="62"/>
                                        </p:tgtEl>
                                        <p:attrNameLst>
                                          <p:attrName>style.visibility</p:attrName>
                                        </p:attrNameLst>
                                      </p:cBhvr>
                                      <p:to>
                                        <p:strVal val="hidden"/>
                                      </p:to>
                                    </p:set>
                                  </p:childTnLst>
                                </p:cTn>
                              </p:par>
                            </p:childTnLst>
                          </p:cTn>
                        </p:par>
                        <p:par>
                          <p:cTn id="93" fill="hold">
                            <p:stCondLst>
                              <p:cond delay="10500"/>
                            </p:stCondLst>
                            <p:childTnLst>
                              <p:par>
                                <p:cTn id="94" presetID="10" presetClass="entr" presetSubtype="0" fill="hold" nodeType="afterEffect">
                                  <p:stCondLst>
                                    <p:cond delay="0"/>
                                  </p:stCondLst>
                                  <p:childTnLst>
                                    <p:set>
                                      <p:cBhvr>
                                        <p:cTn id="95" dur="1" fill="hold">
                                          <p:stCondLst>
                                            <p:cond delay="0"/>
                                          </p:stCondLst>
                                        </p:cTn>
                                        <p:tgtEl>
                                          <p:spTgt spid="157"/>
                                        </p:tgtEl>
                                        <p:attrNameLst>
                                          <p:attrName>style.visibility</p:attrName>
                                        </p:attrNameLst>
                                      </p:cBhvr>
                                      <p:to>
                                        <p:strVal val="visible"/>
                                      </p:to>
                                    </p:set>
                                    <p:animEffect transition="in" filter="fade">
                                      <p:cBhvr>
                                        <p:cTn id="96" dur="1000"/>
                                        <p:tgtEl>
                                          <p:spTgt spid="157"/>
                                        </p:tgtEl>
                                      </p:cBhvr>
                                    </p:animEffect>
                                  </p:childTnLst>
                                </p:cTn>
                              </p:par>
                            </p:childTnLst>
                          </p:cTn>
                        </p:par>
                        <p:par>
                          <p:cTn id="97" fill="hold">
                            <p:stCondLst>
                              <p:cond delay="11500"/>
                            </p:stCondLst>
                            <p:childTnLst>
                              <p:par>
                                <p:cTn id="98" presetID="0" presetClass="path" presetSubtype="0" accel="50000" decel="50000" fill="hold" nodeType="afterEffect">
                                  <p:stCondLst>
                                    <p:cond delay="0"/>
                                  </p:stCondLst>
                                  <p:childTnLst>
                                    <p:animMotion origin="layout" path="M 0 0 L 0.15834 -0.03333 " pathEditMode="relative" ptsTypes="AA">
                                      <p:cBhvr>
                                        <p:cTn id="99" dur="2000" fill="hold"/>
                                        <p:tgtEl>
                                          <p:spTgt spid="157"/>
                                        </p:tgtEl>
                                        <p:attrNameLst>
                                          <p:attrName>ppt_x</p:attrName>
                                          <p:attrName>ppt_y</p:attrName>
                                        </p:attrNameLst>
                                      </p:cBhvr>
                                    </p:animMotion>
                                  </p:childTnLst>
                                </p:cTn>
                              </p:par>
                              <p:par>
                                <p:cTn id="100" presetID="0" presetClass="path" presetSubtype="0" accel="50000" decel="50000" fill="hold" nodeType="withEffect">
                                  <p:stCondLst>
                                    <p:cond delay="0"/>
                                  </p:stCondLst>
                                  <p:childTnLst>
                                    <p:animMotion origin="layout" path="M 0 0 L 0.15834 -0.03333 " pathEditMode="relative" ptsTypes="AA">
                                      <p:cBhvr>
                                        <p:cTn id="101" dur="2000" fill="hold"/>
                                        <p:tgtEl>
                                          <p:spTgt spid="61"/>
                                        </p:tgtEl>
                                        <p:attrNameLst>
                                          <p:attrName>ppt_x</p:attrName>
                                          <p:attrName>ppt_y</p:attrName>
                                        </p:attrNameLst>
                                      </p:cBhvr>
                                    </p:animMotion>
                                  </p:childTnLst>
                                </p:cTn>
                              </p:par>
                            </p:childTnLst>
                          </p:cTn>
                        </p:par>
                      </p:childTnLst>
                    </p:cTn>
                  </p:par>
                  <p:par>
                    <p:cTn id="102" fill="hold">
                      <p:stCondLst>
                        <p:cond delay="indefinite"/>
                      </p:stCondLst>
                      <p:childTnLst>
                        <p:par>
                          <p:cTn id="103" fill="hold">
                            <p:stCondLst>
                              <p:cond delay="0"/>
                            </p:stCondLst>
                            <p:childTnLst>
                              <p:par>
                                <p:cTn id="104" presetID="22" presetClass="entr" presetSubtype="1" fill="hold" nodeType="clickEffect">
                                  <p:stCondLst>
                                    <p:cond delay="0"/>
                                  </p:stCondLst>
                                  <p:childTnLst>
                                    <p:set>
                                      <p:cBhvr>
                                        <p:cTn id="105" dur="1" fill="hold">
                                          <p:stCondLst>
                                            <p:cond delay="0"/>
                                          </p:stCondLst>
                                        </p:cTn>
                                        <p:tgtEl>
                                          <p:spTgt spid="186">
                                            <p:txEl>
                                              <p:pRg st="3" end="3"/>
                                            </p:txEl>
                                          </p:spTgt>
                                        </p:tgtEl>
                                        <p:attrNameLst>
                                          <p:attrName>style.visibility</p:attrName>
                                        </p:attrNameLst>
                                      </p:cBhvr>
                                      <p:to>
                                        <p:strVal val="visible"/>
                                      </p:to>
                                    </p:set>
                                    <p:animEffect transition="in" filter="wipe(up)">
                                      <p:cBhvr>
                                        <p:cTn id="106" dur="500"/>
                                        <p:tgtEl>
                                          <p:spTgt spid="186">
                                            <p:txEl>
                                              <p:pRg st="3" end="3"/>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xit" presetSubtype="0" fill="hold" grpId="0" nodeType="clickEffect">
                                  <p:stCondLst>
                                    <p:cond delay="0"/>
                                  </p:stCondLst>
                                  <p:childTnLst>
                                    <p:animEffect transition="out" filter="fade">
                                      <p:cBhvr>
                                        <p:cTn id="110" dur="2000"/>
                                        <p:tgtEl>
                                          <p:spTgt spid="12"/>
                                        </p:tgtEl>
                                      </p:cBhvr>
                                    </p:animEffect>
                                    <p:set>
                                      <p:cBhvr>
                                        <p:cTn id="111" dur="1" fill="hold">
                                          <p:stCondLst>
                                            <p:cond delay="1999"/>
                                          </p:stCondLst>
                                        </p:cTn>
                                        <p:tgtEl>
                                          <p:spTgt spid="12"/>
                                        </p:tgtEl>
                                        <p:attrNameLst>
                                          <p:attrName>style.visibility</p:attrName>
                                        </p:attrNameLst>
                                      </p:cBhvr>
                                      <p:to>
                                        <p:strVal val="hidden"/>
                                      </p:to>
                                    </p:set>
                                  </p:childTnLst>
                                </p:cTn>
                              </p:par>
                              <p:par>
                                <p:cTn id="112" presetID="10" presetClass="exit" presetSubtype="0" fill="hold" grpId="0" nodeType="withEffect">
                                  <p:stCondLst>
                                    <p:cond delay="0"/>
                                  </p:stCondLst>
                                  <p:childTnLst>
                                    <p:animEffect transition="out" filter="fade">
                                      <p:cBhvr>
                                        <p:cTn id="113" dur="2000"/>
                                        <p:tgtEl>
                                          <p:spTgt spid="35"/>
                                        </p:tgtEl>
                                      </p:cBhvr>
                                    </p:animEffect>
                                    <p:set>
                                      <p:cBhvr>
                                        <p:cTn id="114" dur="1" fill="hold">
                                          <p:stCondLst>
                                            <p:cond delay="1999"/>
                                          </p:stCondLst>
                                        </p:cTn>
                                        <p:tgtEl>
                                          <p:spTgt spid="35"/>
                                        </p:tgtEl>
                                        <p:attrNameLst>
                                          <p:attrName>style.visibility</p:attrName>
                                        </p:attrNameLst>
                                      </p:cBhvr>
                                      <p:to>
                                        <p:strVal val="hidden"/>
                                      </p:to>
                                    </p:set>
                                  </p:childTnLst>
                                </p:cTn>
                              </p:par>
                              <p:par>
                                <p:cTn id="115" presetID="10" presetClass="exit" presetSubtype="0" fill="hold" grpId="0" nodeType="withEffect">
                                  <p:stCondLst>
                                    <p:cond delay="0"/>
                                  </p:stCondLst>
                                  <p:childTnLst>
                                    <p:animEffect transition="out" filter="fade">
                                      <p:cBhvr>
                                        <p:cTn id="116" dur="2000"/>
                                        <p:tgtEl>
                                          <p:spTgt spid="18"/>
                                        </p:tgtEl>
                                      </p:cBhvr>
                                    </p:animEffect>
                                    <p:set>
                                      <p:cBhvr>
                                        <p:cTn id="117" dur="1" fill="hold">
                                          <p:stCondLst>
                                            <p:cond delay="1999"/>
                                          </p:stCondLst>
                                        </p:cTn>
                                        <p:tgtEl>
                                          <p:spTgt spid="18"/>
                                        </p:tgtEl>
                                        <p:attrNameLst>
                                          <p:attrName>style.visibility</p:attrName>
                                        </p:attrNameLst>
                                      </p:cBhvr>
                                      <p:to>
                                        <p:strVal val="hidden"/>
                                      </p:to>
                                    </p:set>
                                  </p:childTnLst>
                                </p:cTn>
                              </p:par>
                              <p:par>
                                <p:cTn id="118" presetID="10" presetClass="exit" presetSubtype="0" fill="hold" grpId="0" nodeType="withEffect">
                                  <p:stCondLst>
                                    <p:cond delay="0"/>
                                  </p:stCondLst>
                                  <p:childTnLst>
                                    <p:animEffect transition="out" filter="fade">
                                      <p:cBhvr>
                                        <p:cTn id="119" dur="2000"/>
                                        <p:tgtEl>
                                          <p:spTgt spid="22"/>
                                        </p:tgtEl>
                                      </p:cBhvr>
                                    </p:animEffect>
                                    <p:set>
                                      <p:cBhvr>
                                        <p:cTn id="120" dur="1" fill="hold">
                                          <p:stCondLst>
                                            <p:cond delay="1999"/>
                                          </p:stCondLst>
                                        </p:cTn>
                                        <p:tgtEl>
                                          <p:spTgt spid="22"/>
                                        </p:tgtEl>
                                        <p:attrNameLst>
                                          <p:attrName>style.visibility</p:attrName>
                                        </p:attrNameLst>
                                      </p:cBhvr>
                                      <p:to>
                                        <p:strVal val="hidden"/>
                                      </p:to>
                                    </p:set>
                                  </p:childTnLst>
                                </p:cTn>
                              </p:par>
                              <p:par>
                                <p:cTn id="121" presetID="10" presetClass="exit" presetSubtype="0" fill="hold" grpId="0" nodeType="withEffect">
                                  <p:stCondLst>
                                    <p:cond delay="0"/>
                                  </p:stCondLst>
                                  <p:childTnLst>
                                    <p:animEffect transition="out" filter="fade">
                                      <p:cBhvr>
                                        <p:cTn id="122" dur="2000"/>
                                        <p:tgtEl>
                                          <p:spTgt spid="41"/>
                                        </p:tgtEl>
                                      </p:cBhvr>
                                    </p:animEffect>
                                    <p:set>
                                      <p:cBhvr>
                                        <p:cTn id="123" dur="1" fill="hold">
                                          <p:stCondLst>
                                            <p:cond delay="1999"/>
                                          </p:stCondLst>
                                        </p:cTn>
                                        <p:tgtEl>
                                          <p:spTgt spid="41"/>
                                        </p:tgtEl>
                                        <p:attrNameLst>
                                          <p:attrName>style.visibility</p:attrName>
                                        </p:attrNameLst>
                                      </p:cBhvr>
                                      <p:to>
                                        <p:strVal val="hidden"/>
                                      </p:to>
                                    </p:set>
                                  </p:childTnLst>
                                </p:cTn>
                              </p:par>
                              <p:par>
                                <p:cTn id="124" presetID="10" presetClass="exit" presetSubtype="0" fill="hold" grpId="0" nodeType="withEffect">
                                  <p:stCondLst>
                                    <p:cond delay="0"/>
                                  </p:stCondLst>
                                  <p:childTnLst>
                                    <p:animEffect transition="out" filter="fade">
                                      <p:cBhvr>
                                        <p:cTn id="125" dur="2000"/>
                                        <p:tgtEl>
                                          <p:spTgt spid="50"/>
                                        </p:tgtEl>
                                      </p:cBhvr>
                                    </p:animEffect>
                                    <p:set>
                                      <p:cBhvr>
                                        <p:cTn id="126" dur="1" fill="hold">
                                          <p:stCondLst>
                                            <p:cond delay="1999"/>
                                          </p:stCondLst>
                                        </p:cTn>
                                        <p:tgtEl>
                                          <p:spTgt spid="50"/>
                                        </p:tgtEl>
                                        <p:attrNameLst>
                                          <p:attrName>style.visibility</p:attrName>
                                        </p:attrNameLst>
                                      </p:cBhvr>
                                      <p:to>
                                        <p:strVal val="hidden"/>
                                      </p:to>
                                    </p:set>
                                  </p:childTnLst>
                                </p:cTn>
                              </p:par>
                              <p:par>
                                <p:cTn id="127" presetID="10" presetClass="exit" presetSubtype="0" fill="hold" grpId="0" nodeType="withEffect">
                                  <p:stCondLst>
                                    <p:cond delay="0"/>
                                  </p:stCondLst>
                                  <p:childTnLst>
                                    <p:animEffect transition="out" filter="fade">
                                      <p:cBhvr>
                                        <p:cTn id="128" dur="2000"/>
                                        <p:tgtEl>
                                          <p:spTgt spid="48"/>
                                        </p:tgtEl>
                                      </p:cBhvr>
                                    </p:animEffect>
                                    <p:set>
                                      <p:cBhvr>
                                        <p:cTn id="129" dur="1" fill="hold">
                                          <p:stCondLst>
                                            <p:cond delay="1999"/>
                                          </p:stCondLst>
                                        </p:cTn>
                                        <p:tgtEl>
                                          <p:spTgt spid="48"/>
                                        </p:tgtEl>
                                        <p:attrNameLst>
                                          <p:attrName>style.visibility</p:attrName>
                                        </p:attrNameLst>
                                      </p:cBhvr>
                                      <p:to>
                                        <p:strVal val="hidden"/>
                                      </p:to>
                                    </p:set>
                                  </p:childTnLst>
                                </p:cTn>
                              </p:par>
                              <p:par>
                                <p:cTn id="130" presetID="10" presetClass="exit" presetSubtype="0" fill="hold" grpId="0" nodeType="withEffect">
                                  <p:stCondLst>
                                    <p:cond delay="0"/>
                                  </p:stCondLst>
                                  <p:childTnLst>
                                    <p:animEffect transition="out" filter="fade">
                                      <p:cBhvr>
                                        <p:cTn id="131" dur="2000"/>
                                        <p:tgtEl>
                                          <p:spTgt spid="88"/>
                                        </p:tgtEl>
                                      </p:cBhvr>
                                    </p:animEffect>
                                    <p:set>
                                      <p:cBhvr>
                                        <p:cTn id="132" dur="1" fill="hold">
                                          <p:stCondLst>
                                            <p:cond delay="1999"/>
                                          </p:stCondLst>
                                        </p:cTn>
                                        <p:tgtEl>
                                          <p:spTgt spid="88"/>
                                        </p:tgtEl>
                                        <p:attrNameLst>
                                          <p:attrName>style.visibility</p:attrName>
                                        </p:attrNameLst>
                                      </p:cBhvr>
                                      <p:to>
                                        <p:strVal val="hidden"/>
                                      </p:to>
                                    </p:set>
                                  </p:childTnLst>
                                </p:cTn>
                              </p:par>
                              <p:par>
                                <p:cTn id="133" presetID="10" presetClass="exit" presetSubtype="0" fill="hold" grpId="0" nodeType="withEffect">
                                  <p:stCondLst>
                                    <p:cond delay="0"/>
                                  </p:stCondLst>
                                  <p:childTnLst>
                                    <p:animEffect transition="out" filter="fade">
                                      <p:cBhvr>
                                        <p:cTn id="134" dur="2000"/>
                                        <p:tgtEl>
                                          <p:spTgt spid="103"/>
                                        </p:tgtEl>
                                      </p:cBhvr>
                                    </p:animEffect>
                                    <p:set>
                                      <p:cBhvr>
                                        <p:cTn id="135" dur="1" fill="hold">
                                          <p:stCondLst>
                                            <p:cond delay="1999"/>
                                          </p:stCondLst>
                                        </p:cTn>
                                        <p:tgtEl>
                                          <p:spTgt spid="103"/>
                                        </p:tgtEl>
                                        <p:attrNameLst>
                                          <p:attrName>style.visibility</p:attrName>
                                        </p:attrNameLst>
                                      </p:cBhvr>
                                      <p:to>
                                        <p:strVal val="hidden"/>
                                      </p:to>
                                    </p:set>
                                  </p:childTnLst>
                                </p:cTn>
                              </p:par>
                              <p:par>
                                <p:cTn id="136" presetID="10" presetClass="exit" presetSubtype="0" fill="hold" grpId="0" nodeType="withEffect">
                                  <p:stCondLst>
                                    <p:cond delay="0"/>
                                  </p:stCondLst>
                                  <p:childTnLst>
                                    <p:animEffect transition="out" filter="fade">
                                      <p:cBhvr>
                                        <p:cTn id="137" dur="2000"/>
                                        <p:tgtEl>
                                          <p:spTgt spid="113"/>
                                        </p:tgtEl>
                                      </p:cBhvr>
                                    </p:animEffect>
                                    <p:set>
                                      <p:cBhvr>
                                        <p:cTn id="138" dur="1" fill="hold">
                                          <p:stCondLst>
                                            <p:cond delay="1999"/>
                                          </p:stCondLst>
                                        </p:cTn>
                                        <p:tgtEl>
                                          <p:spTgt spid="113"/>
                                        </p:tgtEl>
                                        <p:attrNameLst>
                                          <p:attrName>style.visibility</p:attrName>
                                        </p:attrNameLst>
                                      </p:cBhvr>
                                      <p:to>
                                        <p:strVal val="hidden"/>
                                      </p:to>
                                    </p:set>
                                  </p:childTnLst>
                                </p:cTn>
                              </p:par>
                              <p:par>
                                <p:cTn id="139" presetID="10" presetClass="exit" presetSubtype="0" fill="hold" nodeType="withEffect">
                                  <p:stCondLst>
                                    <p:cond delay="0"/>
                                  </p:stCondLst>
                                  <p:childTnLst>
                                    <p:animEffect transition="out" filter="fade">
                                      <p:cBhvr>
                                        <p:cTn id="140" dur="2000"/>
                                        <p:tgtEl>
                                          <p:spTgt spid="61"/>
                                        </p:tgtEl>
                                      </p:cBhvr>
                                    </p:animEffect>
                                    <p:set>
                                      <p:cBhvr>
                                        <p:cTn id="141" dur="1" fill="hold">
                                          <p:stCondLst>
                                            <p:cond delay="1999"/>
                                          </p:stCondLst>
                                        </p:cTn>
                                        <p:tgtEl>
                                          <p:spTgt spid="61"/>
                                        </p:tgtEl>
                                        <p:attrNameLst>
                                          <p:attrName>style.visibility</p:attrName>
                                        </p:attrNameLst>
                                      </p:cBhvr>
                                      <p:to>
                                        <p:strVal val="hidden"/>
                                      </p:to>
                                    </p:set>
                                  </p:childTnLst>
                                </p:cTn>
                              </p:par>
                              <p:par>
                                <p:cTn id="142" presetID="10" presetClass="exit" presetSubtype="0" fill="hold" grpId="0" nodeType="withEffect">
                                  <p:stCondLst>
                                    <p:cond delay="0"/>
                                  </p:stCondLst>
                                  <p:childTnLst>
                                    <p:animEffect transition="out" filter="fade">
                                      <p:cBhvr>
                                        <p:cTn id="143" dur="2000"/>
                                        <p:tgtEl>
                                          <p:spTgt spid="116"/>
                                        </p:tgtEl>
                                      </p:cBhvr>
                                    </p:animEffect>
                                    <p:set>
                                      <p:cBhvr>
                                        <p:cTn id="144" dur="1" fill="hold">
                                          <p:stCondLst>
                                            <p:cond delay="1999"/>
                                          </p:stCondLst>
                                        </p:cTn>
                                        <p:tgtEl>
                                          <p:spTgt spid="116"/>
                                        </p:tgtEl>
                                        <p:attrNameLst>
                                          <p:attrName>style.visibility</p:attrName>
                                        </p:attrNameLst>
                                      </p:cBhvr>
                                      <p:to>
                                        <p:strVal val="hidden"/>
                                      </p:to>
                                    </p:set>
                                  </p:childTnLst>
                                </p:cTn>
                              </p:par>
                              <p:par>
                                <p:cTn id="145" presetID="10" presetClass="exit" presetSubtype="0" fill="hold" grpId="0" nodeType="withEffect">
                                  <p:stCondLst>
                                    <p:cond delay="0"/>
                                  </p:stCondLst>
                                  <p:childTnLst>
                                    <p:animEffect transition="out" filter="fade">
                                      <p:cBhvr>
                                        <p:cTn id="146" dur="2000"/>
                                        <p:tgtEl>
                                          <p:spTgt spid="114"/>
                                        </p:tgtEl>
                                      </p:cBhvr>
                                    </p:animEffect>
                                    <p:set>
                                      <p:cBhvr>
                                        <p:cTn id="147" dur="1" fill="hold">
                                          <p:stCondLst>
                                            <p:cond delay="1999"/>
                                          </p:stCondLst>
                                        </p:cTn>
                                        <p:tgtEl>
                                          <p:spTgt spid="114"/>
                                        </p:tgtEl>
                                        <p:attrNameLst>
                                          <p:attrName>style.visibility</p:attrName>
                                        </p:attrNameLst>
                                      </p:cBhvr>
                                      <p:to>
                                        <p:strVal val="hidden"/>
                                      </p:to>
                                    </p:set>
                                  </p:childTnLst>
                                </p:cTn>
                              </p:par>
                              <p:par>
                                <p:cTn id="148" presetID="10" presetClass="exit" presetSubtype="0" fill="hold" grpId="0" nodeType="withEffect">
                                  <p:stCondLst>
                                    <p:cond delay="0"/>
                                  </p:stCondLst>
                                  <p:childTnLst>
                                    <p:animEffect transition="out" filter="fade">
                                      <p:cBhvr>
                                        <p:cTn id="149" dur="2000"/>
                                        <p:tgtEl>
                                          <p:spTgt spid="105"/>
                                        </p:tgtEl>
                                      </p:cBhvr>
                                    </p:animEffect>
                                    <p:set>
                                      <p:cBhvr>
                                        <p:cTn id="150" dur="1" fill="hold">
                                          <p:stCondLst>
                                            <p:cond delay="1999"/>
                                          </p:stCondLst>
                                        </p:cTn>
                                        <p:tgtEl>
                                          <p:spTgt spid="105"/>
                                        </p:tgtEl>
                                        <p:attrNameLst>
                                          <p:attrName>style.visibility</p:attrName>
                                        </p:attrNameLst>
                                      </p:cBhvr>
                                      <p:to>
                                        <p:strVal val="hidden"/>
                                      </p:to>
                                    </p:set>
                                  </p:childTnLst>
                                </p:cTn>
                              </p:par>
                              <p:par>
                                <p:cTn id="151" presetID="10" presetClass="exit" presetSubtype="0" fill="hold" grpId="0" nodeType="withEffect">
                                  <p:stCondLst>
                                    <p:cond delay="0"/>
                                  </p:stCondLst>
                                  <p:childTnLst>
                                    <p:animEffect transition="out" filter="fade">
                                      <p:cBhvr>
                                        <p:cTn id="152" dur="2000"/>
                                        <p:tgtEl>
                                          <p:spTgt spid="170"/>
                                        </p:tgtEl>
                                      </p:cBhvr>
                                    </p:animEffect>
                                    <p:set>
                                      <p:cBhvr>
                                        <p:cTn id="153" dur="1" fill="hold">
                                          <p:stCondLst>
                                            <p:cond delay="1999"/>
                                          </p:stCondLst>
                                        </p:cTn>
                                        <p:tgtEl>
                                          <p:spTgt spid="170"/>
                                        </p:tgtEl>
                                        <p:attrNameLst>
                                          <p:attrName>style.visibility</p:attrName>
                                        </p:attrNameLst>
                                      </p:cBhvr>
                                      <p:to>
                                        <p:strVal val="hidden"/>
                                      </p:to>
                                    </p:set>
                                  </p:childTnLst>
                                </p:cTn>
                              </p:par>
                              <p:par>
                                <p:cTn id="154" presetID="10" presetClass="exit" presetSubtype="0" fill="hold" grpId="0" nodeType="withEffect">
                                  <p:stCondLst>
                                    <p:cond delay="0"/>
                                  </p:stCondLst>
                                  <p:childTnLst>
                                    <p:animEffect transition="out" filter="fade">
                                      <p:cBhvr>
                                        <p:cTn id="155" dur="2000"/>
                                        <p:tgtEl>
                                          <p:spTgt spid="37"/>
                                        </p:tgtEl>
                                      </p:cBhvr>
                                    </p:animEffect>
                                    <p:set>
                                      <p:cBhvr>
                                        <p:cTn id="156" dur="1" fill="hold">
                                          <p:stCondLst>
                                            <p:cond delay="1999"/>
                                          </p:stCondLst>
                                        </p:cTn>
                                        <p:tgtEl>
                                          <p:spTgt spid="37"/>
                                        </p:tgtEl>
                                        <p:attrNameLst>
                                          <p:attrName>style.visibility</p:attrName>
                                        </p:attrNameLst>
                                      </p:cBhvr>
                                      <p:to>
                                        <p:strVal val="hidden"/>
                                      </p:to>
                                    </p:set>
                                  </p:childTnLst>
                                </p:cTn>
                              </p:par>
                              <p:par>
                                <p:cTn id="157" presetID="10" presetClass="exit" presetSubtype="0" fill="hold" grpId="0" nodeType="withEffect">
                                  <p:stCondLst>
                                    <p:cond delay="0"/>
                                  </p:stCondLst>
                                  <p:childTnLst>
                                    <p:animEffect transition="out" filter="fade">
                                      <p:cBhvr>
                                        <p:cTn id="158" dur="2000"/>
                                        <p:tgtEl>
                                          <p:spTgt spid="16"/>
                                        </p:tgtEl>
                                      </p:cBhvr>
                                    </p:animEffect>
                                    <p:set>
                                      <p:cBhvr>
                                        <p:cTn id="159" dur="1" fill="hold">
                                          <p:stCondLst>
                                            <p:cond delay="1999"/>
                                          </p:stCondLst>
                                        </p:cTn>
                                        <p:tgtEl>
                                          <p:spTgt spid="16"/>
                                        </p:tgtEl>
                                        <p:attrNameLst>
                                          <p:attrName>style.visibility</p:attrName>
                                        </p:attrNameLst>
                                      </p:cBhvr>
                                      <p:to>
                                        <p:strVal val="hidden"/>
                                      </p:to>
                                    </p:set>
                                  </p:childTnLst>
                                </p:cTn>
                              </p:par>
                              <p:par>
                                <p:cTn id="160" presetID="10" presetClass="exit" presetSubtype="0" fill="hold" grpId="0" nodeType="withEffect">
                                  <p:stCondLst>
                                    <p:cond delay="0"/>
                                  </p:stCondLst>
                                  <p:childTnLst>
                                    <p:animEffect transition="out" filter="fade">
                                      <p:cBhvr>
                                        <p:cTn id="161" dur="2000"/>
                                        <p:tgtEl>
                                          <p:spTgt spid="15"/>
                                        </p:tgtEl>
                                      </p:cBhvr>
                                    </p:animEffect>
                                    <p:set>
                                      <p:cBhvr>
                                        <p:cTn id="162" dur="1" fill="hold">
                                          <p:stCondLst>
                                            <p:cond delay="1999"/>
                                          </p:stCondLst>
                                        </p:cTn>
                                        <p:tgtEl>
                                          <p:spTgt spid="15"/>
                                        </p:tgtEl>
                                        <p:attrNameLst>
                                          <p:attrName>style.visibility</p:attrName>
                                        </p:attrNameLst>
                                      </p:cBhvr>
                                      <p:to>
                                        <p:strVal val="hidden"/>
                                      </p:to>
                                    </p:set>
                                  </p:childTnLst>
                                </p:cTn>
                              </p:par>
                              <p:par>
                                <p:cTn id="163" presetID="10" presetClass="exit" presetSubtype="0" fill="hold" grpId="0" nodeType="withEffect">
                                  <p:stCondLst>
                                    <p:cond delay="0"/>
                                  </p:stCondLst>
                                  <p:childTnLst>
                                    <p:animEffect transition="out" filter="fade">
                                      <p:cBhvr>
                                        <p:cTn id="164" dur="2000"/>
                                        <p:tgtEl>
                                          <p:spTgt spid="36"/>
                                        </p:tgtEl>
                                      </p:cBhvr>
                                    </p:animEffect>
                                    <p:set>
                                      <p:cBhvr>
                                        <p:cTn id="165" dur="1" fill="hold">
                                          <p:stCondLst>
                                            <p:cond delay="1999"/>
                                          </p:stCondLst>
                                        </p:cTn>
                                        <p:tgtEl>
                                          <p:spTgt spid="36"/>
                                        </p:tgtEl>
                                        <p:attrNameLst>
                                          <p:attrName>style.visibility</p:attrName>
                                        </p:attrNameLst>
                                      </p:cBhvr>
                                      <p:to>
                                        <p:strVal val="hidden"/>
                                      </p:to>
                                    </p:set>
                                  </p:childTnLst>
                                </p:cTn>
                              </p:par>
                              <p:par>
                                <p:cTn id="166" presetID="10" presetClass="exit" presetSubtype="0" fill="hold" grpId="0" nodeType="withEffect">
                                  <p:stCondLst>
                                    <p:cond delay="0"/>
                                  </p:stCondLst>
                                  <p:childTnLst>
                                    <p:animEffect transition="out" filter="fade">
                                      <p:cBhvr>
                                        <p:cTn id="167" dur="2000"/>
                                        <p:tgtEl>
                                          <p:spTgt spid="111"/>
                                        </p:tgtEl>
                                      </p:cBhvr>
                                    </p:animEffect>
                                    <p:set>
                                      <p:cBhvr>
                                        <p:cTn id="168" dur="1" fill="hold">
                                          <p:stCondLst>
                                            <p:cond delay="1999"/>
                                          </p:stCondLst>
                                        </p:cTn>
                                        <p:tgtEl>
                                          <p:spTgt spid="111"/>
                                        </p:tgtEl>
                                        <p:attrNameLst>
                                          <p:attrName>style.visibility</p:attrName>
                                        </p:attrNameLst>
                                      </p:cBhvr>
                                      <p:to>
                                        <p:strVal val="hidden"/>
                                      </p:to>
                                    </p:set>
                                  </p:childTnLst>
                                </p:cTn>
                              </p:par>
                              <p:par>
                                <p:cTn id="169" presetID="10" presetClass="exit" presetSubtype="0" fill="hold" grpId="0" nodeType="withEffect">
                                  <p:stCondLst>
                                    <p:cond delay="0"/>
                                  </p:stCondLst>
                                  <p:childTnLst>
                                    <p:animEffect transition="out" filter="fade">
                                      <p:cBhvr>
                                        <p:cTn id="170" dur="2000"/>
                                        <p:tgtEl>
                                          <p:spTgt spid="94"/>
                                        </p:tgtEl>
                                      </p:cBhvr>
                                    </p:animEffect>
                                    <p:set>
                                      <p:cBhvr>
                                        <p:cTn id="171" dur="1" fill="hold">
                                          <p:stCondLst>
                                            <p:cond delay="1999"/>
                                          </p:stCondLst>
                                        </p:cTn>
                                        <p:tgtEl>
                                          <p:spTgt spid="94"/>
                                        </p:tgtEl>
                                        <p:attrNameLst>
                                          <p:attrName>style.visibility</p:attrName>
                                        </p:attrNameLst>
                                      </p:cBhvr>
                                      <p:to>
                                        <p:strVal val="hidden"/>
                                      </p:to>
                                    </p:set>
                                  </p:childTnLst>
                                </p:cTn>
                              </p:par>
                              <p:par>
                                <p:cTn id="172" presetID="10" presetClass="exit" presetSubtype="0" fill="hold" grpId="0" nodeType="withEffect">
                                  <p:stCondLst>
                                    <p:cond delay="0"/>
                                  </p:stCondLst>
                                  <p:childTnLst>
                                    <p:animEffect transition="out" filter="fade">
                                      <p:cBhvr>
                                        <p:cTn id="173" dur="2000"/>
                                        <p:tgtEl>
                                          <p:spTgt spid="40"/>
                                        </p:tgtEl>
                                      </p:cBhvr>
                                    </p:animEffect>
                                    <p:set>
                                      <p:cBhvr>
                                        <p:cTn id="174" dur="1" fill="hold">
                                          <p:stCondLst>
                                            <p:cond delay="1999"/>
                                          </p:stCondLst>
                                        </p:cTn>
                                        <p:tgtEl>
                                          <p:spTgt spid="40"/>
                                        </p:tgtEl>
                                        <p:attrNameLst>
                                          <p:attrName>style.visibility</p:attrName>
                                        </p:attrNameLst>
                                      </p:cBhvr>
                                      <p:to>
                                        <p:strVal val="hidden"/>
                                      </p:to>
                                    </p:set>
                                  </p:childTnLst>
                                </p:cTn>
                              </p:par>
                              <p:par>
                                <p:cTn id="175" presetID="10" presetClass="exit" presetSubtype="0" fill="hold" grpId="0" nodeType="withEffect">
                                  <p:stCondLst>
                                    <p:cond delay="0"/>
                                  </p:stCondLst>
                                  <p:childTnLst>
                                    <p:animEffect transition="out" filter="fade">
                                      <p:cBhvr>
                                        <p:cTn id="176" dur="2000"/>
                                        <p:tgtEl>
                                          <p:spTgt spid="89"/>
                                        </p:tgtEl>
                                      </p:cBhvr>
                                    </p:animEffect>
                                    <p:set>
                                      <p:cBhvr>
                                        <p:cTn id="177" dur="1" fill="hold">
                                          <p:stCondLst>
                                            <p:cond delay="1999"/>
                                          </p:stCondLst>
                                        </p:cTn>
                                        <p:tgtEl>
                                          <p:spTgt spid="89"/>
                                        </p:tgtEl>
                                        <p:attrNameLst>
                                          <p:attrName>style.visibility</p:attrName>
                                        </p:attrNameLst>
                                      </p:cBhvr>
                                      <p:to>
                                        <p:strVal val="hidden"/>
                                      </p:to>
                                    </p:set>
                                  </p:childTnLst>
                                </p:cTn>
                              </p:par>
                              <p:par>
                                <p:cTn id="178" presetID="10" presetClass="exit" presetSubtype="0" fill="hold" grpId="0" nodeType="withEffect">
                                  <p:stCondLst>
                                    <p:cond delay="0"/>
                                  </p:stCondLst>
                                  <p:childTnLst>
                                    <p:animEffect transition="out" filter="fade">
                                      <p:cBhvr>
                                        <p:cTn id="179" dur="2000"/>
                                        <p:tgtEl>
                                          <p:spTgt spid="112"/>
                                        </p:tgtEl>
                                      </p:cBhvr>
                                    </p:animEffect>
                                    <p:set>
                                      <p:cBhvr>
                                        <p:cTn id="180" dur="1" fill="hold">
                                          <p:stCondLst>
                                            <p:cond delay="1999"/>
                                          </p:stCondLst>
                                        </p:cTn>
                                        <p:tgtEl>
                                          <p:spTgt spid="112"/>
                                        </p:tgtEl>
                                        <p:attrNameLst>
                                          <p:attrName>style.visibility</p:attrName>
                                        </p:attrNameLst>
                                      </p:cBhvr>
                                      <p:to>
                                        <p:strVal val="hidden"/>
                                      </p:to>
                                    </p:set>
                                  </p:childTnLst>
                                </p:cTn>
                              </p:par>
                              <p:par>
                                <p:cTn id="181" presetID="10" presetClass="exit" presetSubtype="0" fill="hold" grpId="0" nodeType="withEffect">
                                  <p:stCondLst>
                                    <p:cond delay="0"/>
                                  </p:stCondLst>
                                  <p:childTnLst>
                                    <p:animEffect transition="out" filter="fade">
                                      <p:cBhvr>
                                        <p:cTn id="182" dur="2000"/>
                                        <p:tgtEl>
                                          <p:spTgt spid="54"/>
                                        </p:tgtEl>
                                      </p:cBhvr>
                                    </p:animEffect>
                                    <p:set>
                                      <p:cBhvr>
                                        <p:cTn id="183" dur="1" fill="hold">
                                          <p:stCondLst>
                                            <p:cond delay="1999"/>
                                          </p:stCondLst>
                                        </p:cTn>
                                        <p:tgtEl>
                                          <p:spTgt spid="54"/>
                                        </p:tgtEl>
                                        <p:attrNameLst>
                                          <p:attrName>style.visibility</p:attrName>
                                        </p:attrNameLst>
                                      </p:cBhvr>
                                      <p:to>
                                        <p:strVal val="hidden"/>
                                      </p:to>
                                    </p:set>
                                  </p:childTnLst>
                                </p:cTn>
                              </p:par>
                              <p:par>
                                <p:cTn id="184" presetID="10" presetClass="exit" presetSubtype="0" fill="hold" grpId="0" nodeType="withEffect">
                                  <p:stCondLst>
                                    <p:cond delay="0"/>
                                  </p:stCondLst>
                                  <p:childTnLst>
                                    <p:animEffect transition="out" filter="fade">
                                      <p:cBhvr>
                                        <p:cTn id="185" dur="2000"/>
                                        <p:tgtEl>
                                          <p:spTgt spid="20"/>
                                        </p:tgtEl>
                                      </p:cBhvr>
                                    </p:animEffect>
                                    <p:set>
                                      <p:cBhvr>
                                        <p:cTn id="186" dur="1" fill="hold">
                                          <p:stCondLst>
                                            <p:cond delay="1999"/>
                                          </p:stCondLst>
                                        </p:cTn>
                                        <p:tgtEl>
                                          <p:spTgt spid="20"/>
                                        </p:tgtEl>
                                        <p:attrNameLst>
                                          <p:attrName>style.visibility</p:attrName>
                                        </p:attrNameLst>
                                      </p:cBhvr>
                                      <p:to>
                                        <p:strVal val="hidden"/>
                                      </p:to>
                                    </p:set>
                                  </p:childTnLst>
                                </p:cTn>
                              </p:par>
                              <p:par>
                                <p:cTn id="187" presetID="10" presetClass="exit" presetSubtype="0" fill="hold" grpId="0" nodeType="withEffect">
                                  <p:stCondLst>
                                    <p:cond delay="0"/>
                                  </p:stCondLst>
                                  <p:childTnLst>
                                    <p:animEffect transition="out" filter="fade">
                                      <p:cBhvr>
                                        <p:cTn id="188" dur="2000"/>
                                        <p:tgtEl>
                                          <p:spTgt spid="106"/>
                                        </p:tgtEl>
                                      </p:cBhvr>
                                    </p:animEffect>
                                    <p:set>
                                      <p:cBhvr>
                                        <p:cTn id="189" dur="1" fill="hold">
                                          <p:stCondLst>
                                            <p:cond delay="1999"/>
                                          </p:stCondLst>
                                        </p:cTn>
                                        <p:tgtEl>
                                          <p:spTgt spid="106"/>
                                        </p:tgtEl>
                                        <p:attrNameLst>
                                          <p:attrName>style.visibility</p:attrName>
                                        </p:attrNameLst>
                                      </p:cBhvr>
                                      <p:to>
                                        <p:strVal val="hidden"/>
                                      </p:to>
                                    </p:set>
                                  </p:childTnLst>
                                </p:cTn>
                              </p:par>
                              <p:par>
                                <p:cTn id="190" presetID="10" presetClass="exit" presetSubtype="0" fill="hold" grpId="0" nodeType="withEffect">
                                  <p:stCondLst>
                                    <p:cond delay="0"/>
                                  </p:stCondLst>
                                  <p:childTnLst>
                                    <p:animEffect transition="out" filter="fade">
                                      <p:cBhvr>
                                        <p:cTn id="191" dur="2000"/>
                                        <p:tgtEl>
                                          <p:spTgt spid="47"/>
                                        </p:tgtEl>
                                      </p:cBhvr>
                                    </p:animEffect>
                                    <p:set>
                                      <p:cBhvr>
                                        <p:cTn id="192" dur="1" fill="hold">
                                          <p:stCondLst>
                                            <p:cond delay="1999"/>
                                          </p:stCondLst>
                                        </p:cTn>
                                        <p:tgtEl>
                                          <p:spTgt spid="47"/>
                                        </p:tgtEl>
                                        <p:attrNameLst>
                                          <p:attrName>style.visibility</p:attrName>
                                        </p:attrNameLst>
                                      </p:cBhvr>
                                      <p:to>
                                        <p:strVal val="hidden"/>
                                      </p:to>
                                    </p:set>
                                  </p:childTnLst>
                                </p:cTn>
                              </p:par>
                              <p:par>
                                <p:cTn id="193" presetID="10" presetClass="exit" presetSubtype="0" fill="hold" grpId="0" nodeType="withEffect">
                                  <p:stCondLst>
                                    <p:cond delay="0"/>
                                  </p:stCondLst>
                                  <p:childTnLst>
                                    <p:animEffect transition="out" filter="fade">
                                      <p:cBhvr>
                                        <p:cTn id="194" dur="2000"/>
                                        <p:tgtEl>
                                          <p:spTgt spid="59"/>
                                        </p:tgtEl>
                                      </p:cBhvr>
                                    </p:animEffect>
                                    <p:set>
                                      <p:cBhvr>
                                        <p:cTn id="195" dur="1" fill="hold">
                                          <p:stCondLst>
                                            <p:cond delay="1999"/>
                                          </p:stCondLst>
                                        </p:cTn>
                                        <p:tgtEl>
                                          <p:spTgt spid="59"/>
                                        </p:tgtEl>
                                        <p:attrNameLst>
                                          <p:attrName>style.visibility</p:attrName>
                                        </p:attrNameLst>
                                      </p:cBhvr>
                                      <p:to>
                                        <p:strVal val="hidden"/>
                                      </p:to>
                                    </p:set>
                                  </p:childTnLst>
                                </p:cTn>
                              </p:par>
                              <p:par>
                                <p:cTn id="196" presetID="10" presetClass="exit" presetSubtype="0" fill="hold" grpId="0" nodeType="withEffect">
                                  <p:stCondLst>
                                    <p:cond delay="0"/>
                                  </p:stCondLst>
                                  <p:childTnLst>
                                    <p:animEffect transition="out" filter="fade">
                                      <p:cBhvr>
                                        <p:cTn id="197" dur="2000"/>
                                        <p:tgtEl>
                                          <p:spTgt spid="53"/>
                                        </p:tgtEl>
                                      </p:cBhvr>
                                    </p:animEffect>
                                    <p:set>
                                      <p:cBhvr>
                                        <p:cTn id="198" dur="1" fill="hold">
                                          <p:stCondLst>
                                            <p:cond delay="1999"/>
                                          </p:stCondLst>
                                        </p:cTn>
                                        <p:tgtEl>
                                          <p:spTgt spid="53"/>
                                        </p:tgtEl>
                                        <p:attrNameLst>
                                          <p:attrName>style.visibility</p:attrName>
                                        </p:attrNameLst>
                                      </p:cBhvr>
                                      <p:to>
                                        <p:strVal val="hidden"/>
                                      </p:to>
                                    </p:set>
                                  </p:childTnLst>
                                </p:cTn>
                              </p:par>
                              <p:par>
                                <p:cTn id="199" presetID="10" presetClass="exit" presetSubtype="0" fill="hold" nodeType="withEffect">
                                  <p:stCondLst>
                                    <p:cond delay="0"/>
                                  </p:stCondLst>
                                  <p:childTnLst>
                                    <p:animEffect transition="out" filter="fade">
                                      <p:cBhvr>
                                        <p:cTn id="200" dur="2000"/>
                                        <p:tgtEl>
                                          <p:spTgt spid="168"/>
                                        </p:tgtEl>
                                      </p:cBhvr>
                                    </p:animEffect>
                                    <p:set>
                                      <p:cBhvr>
                                        <p:cTn id="201" dur="1" fill="hold">
                                          <p:stCondLst>
                                            <p:cond delay="1999"/>
                                          </p:stCondLst>
                                        </p:cTn>
                                        <p:tgtEl>
                                          <p:spTgt spid="168"/>
                                        </p:tgtEl>
                                        <p:attrNameLst>
                                          <p:attrName>style.visibility</p:attrName>
                                        </p:attrNameLst>
                                      </p:cBhvr>
                                      <p:to>
                                        <p:strVal val="hidden"/>
                                      </p:to>
                                    </p:set>
                                  </p:childTnLst>
                                </p:cTn>
                              </p:par>
                              <p:par>
                                <p:cTn id="202" presetID="10" presetClass="exit" presetSubtype="0" fill="hold" grpId="0" nodeType="withEffect">
                                  <p:stCondLst>
                                    <p:cond delay="0"/>
                                  </p:stCondLst>
                                  <p:childTnLst>
                                    <p:animEffect transition="out" filter="fade">
                                      <p:cBhvr>
                                        <p:cTn id="203" dur="2000"/>
                                        <p:tgtEl>
                                          <p:spTgt spid="98"/>
                                        </p:tgtEl>
                                      </p:cBhvr>
                                    </p:animEffect>
                                    <p:set>
                                      <p:cBhvr>
                                        <p:cTn id="204" dur="1" fill="hold">
                                          <p:stCondLst>
                                            <p:cond delay="1999"/>
                                          </p:stCondLst>
                                        </p:cTn>
                                        <p:tgtEl>
                                          <p:spTgt spid="98"/>
                                        </p:tgtEl>
                                        <p:attrNameLst>
                                          <p:attrName>style.visibility</p:attrName>
                                        </p:attrNameLst>
                                      </p:cBhvr>
                                      <p:to>
                                        <p:strVal val="hidden"/>
                                      </p:to>
                                    </p:set>
                                  </p:childTnLst>
                                </p:cTn>
                              </p:par>
                              <p:par>
                                <p:cTn id="205" presetID="10" presetClass="exit" presetSubtype="0" fill="hold" grpId="0" nodeType="withEffect">
                                  <p:stCondLst>
                                    <p:cond delay="0"/>
                                  </p:stCondLst>
                                  <p:childTnLst>
                                    <p:animEffect transition="out" filter="fade">
                                      <p:cBhvr>
                                        <p:cTn id="206" dur="2000"/>
                                        <p:tgtEl>
                                          <p:spTgt spid="86"/>
                                        </p:tgtEl>
                                      </p:cBhvr>
                                    </p:animEffect>
                                    <p:set>
                                      <p:cBhvr>
                                        <p:cTn id="207" dur="1" fill="hold">
                                          <p:stCondLst>
                                            <p:cond delay="1999"/>
                                          </p:stCondLst>
                                        </p:cTn>
                                        <p:tgtEl>
                                          <p:spTgt spid="86"/>
                                        </p:tgtEl>
                                        <p:attrNameLst>
                                          <p:attrName>style.visibility</p:attrName>
                                        </p:attrNameLst>
                                      </p:cBhvr>
                                      <p:to>
                                        <p:strVal val="hidden"/>
                                      </p:to>
                                    </p:set>
                                  </p:childTnLst>
                                </p:cTn>
                              </p:par>
                              <p:par>
                                <p:cTn id="208" presetID="10" presetClass="exit" presetSubtype="0" fill="hold" grpId="0" nodeType="withEffect">
                                  <p:stCondLst>
                                    <p:cond delay="0"/>
                                  </p:stCondLst>
                                  <p:childTnLst>
                                    <p:animEffect transition="out" filter="fade">
                                      <p:cBhvr>
                                        <p:cTn id="209" dur="2000"/>
                                        <p:tgtEl>
                                          <p:spTgt spid="96"/>
                                        </p:tgtEl>
                                      </p:cBhvr>
                                    </p:animEffect>
                                    <p:set>
                                      <p:cBhvr>
                                        <p:cTn id="210" dur="1" fill="hold">
                                          <p:stCondLst>
                                            <p:cond delay="1999"/>
                                          </p:stCondLst>
                                        </p:cTn>
                                        <p:tgtEl>
                                          <p:spTgt spid="96"/>
                                        </p:tgtEl>
                                        <p:attrNameLst>
                                          <p:attrName>style.visibility</p:attrName>
                                        </p:attrNameLst>
                                      </p:cBhvr>
                                      <p:to>
                                        <p:strVal val="hidden"/>
                                      </p:to>
                                    </p:set>
                                  </p:childTnLst>
                                </p:cTn>
                              </p:par>
                              <p:par>
                                <p:cTn id="211" presetID="10" presetClass="exit" presetSubtype="0" fill="hold" grpId="0" nodeType="withEffect">
                                  <p:stCondLst>
                                    <p:cond delay="0"/>
                                  </p:stCondLst>
                                  <p:childTnLst>
                                    <p:animEffect transition="out" filter="fade">
                                      <p:cBhvr>
                                        <p:cTn id="212" dur="2000"/>
                                        <p:tgtEl>
                                          <p:spTgt spid="49"/>
                                        </p:tgtEl>
                                      </p:cBhvr>
                                    </p:animEffect>
                                    <p:set>
                                      <p:cBhvr>
                                        <p:cTn id="213" dur="1" fill="hold">
                                          <p:stCondLst>
                                            <p:cond delay="1999"/>
                                          </p:stCondLst>
                                        </p:cTn>
                                        <p:tgtEl>
                                          <p:spTgt spid="49"/>
                                        </p:tgtEl>
                                        <p:attrNameLst>
                                          <p:attrName>style.visibility</p:attrName>
                                        </p:attrNameLst>
                                      </p:cBhvr>
                                      <p:to>
                                        <p:strVal val="hidden"/>
                                      </p:to>
                                    </p:set>
                                  </p:childTnLst>
                                </p:cTn>
                              </p:par>
                              <p:par>
                                <p:cTn id="214" presetID="10" presetClass="exit" presetSubtype="0" fill="hold" grpId="0" nodeType="withEffect">
                                  <p:stCondLst>
                                    <p:cond delay="0"/>
                                  </p:stCondLst>
                                  <p:childTnLst>
                                    <p:animEffect transition="out" filter="fade">
                                      <p:cBhvr>
                                        <p:cTn id="215" dur="2000"/>
                                        <p:tgtEl>
                                          <p:spTgt spid="100"/>
                                        </p:tgtEl>
                                      </p:cBhvr>
                                    </p:animEffect>
                                    <p:set>
                                      <p:cBhvr>
                                        <p:cTn id="216" dur="1" fill="hold">
                                          <p:stCondLst>
                                            <p:cond delay="1999"/>
                                          </p:stCondLst>
                                        </p:cTn>
                                        <p:tgtEl>
                                          <p:spTgt spid="100"/>
                                        </p:tgtEl>
                                        <p:attrNameLst>
                                          <p:attrName>style.visibility</p:attrName>
                                        </p:attrNameLst>
                                      </p:cBhvr>
                                      <p:to>
                                        <p:strVal val="hidden"/>
                                      </p:to>
                                    </p:set>
                                  </p:childTnLst>
                                </p:cTn>
                              </p:par>
                              <p:par>
                                <p:cTn id="217" presetID="10" presetClass="exit" presetSubtype="0" fill="hold" grpId="0" nodeType="withEffect">
                                  <p:stCondLst>
                                    <p:cond delay="0"/>
                                  </p:stCondLst>
                                  <p:childTnLst>
                                    <p:animEffect transition="out" filter="fade">
                                      <p:cBhvr>
                                        <p:cTn id="218" dur="2000"/>
                                        <p:tgtEl>
                                          <p:spTgt spid="34"/>
                                        </p:tgtEl>
                                      </p:cBhvr>
                                    </p:animEffect>
                                    <p:set>
                                      <p:cBhvr>
                                        <p:cTn id="219" dur="1" fill="hold">
                                          <p:stCondLst>
                                            <p:cond delay="1999"/>
                                          </p:stCondLst>
                                        </p:cTn>
                                        <p:tgtEl>
                                          <p:spTgt spid="34"/>
                                        </p:tgtEl>
                                        <p:attrNameLst>
                                          <p:attrName>style.visibility</p:attrName>
                                        </p:attrNameLst>
                                      </p:cBhvr>
                                      <p:to>
                                        <p:strVal val="hidden"/>
                                      </p:to>
                                    </p:set>
                                  </p:childTnLst>
                                </p:cTn>
                              </p:par>
                              <p:par>
                                <p:cTn id="220" presetID="10" presetClass="exit" presetSubtype="0" fill="hold" grpId="0" nodeType="withEffect">
                                  <p:stCondLst>
                                    <p:cond delay="0"/>
                                  </p:stCondLst>
                                  <p:childTnLst>
                                    <p:animEffect transition="out" filter="fade">
                                      <p:cBhvr>
                                        <p:cTn id="221" dur="2000"/>
                                        <p:tgtEl>
                                          <p:spTgt spid="56"/>
                                        </p:tgtEl>
                                      </p:cBhvr>
                                    </p:animEffect>
                                    <p:set>
                                      <p:cBhvr>
                                        <p:cTn id="222" dur="1" fill="hold">
                                          <p:stCondLst>
                                            <p:cond delay="1999"/>
                                          </p:stCondLst>
                                        </p:cTn>
                                        <p:tgtEl>
                                          <p:spTgt spid="56"/>
                                        </p:tgtEl>
                                        <p:attrNameLst>
                                          <p:attrName>style.visibility</p:attrName>
                                        </p:attrNameLst>
                                      </p:cBhvr>
                                      <p:to>
                                        <p:strVal val="hidden"/>
                                      </p:to>
                                    </p:set>
                                  </p:childTnLst>
                                </p:cTn>
                              </p:par>
                              <p:par>
                                <p:cTn id="223" presetID="10" presetClass="exit" presetSubtype="0" fill="hold" grpId="0" nodeType="withEffect">
                                  <p:stCondLst>
                                    <p:cond delay="0"/>
                                  </p:stCondLst>
                                  <p:childTnLst>
                                    <p:animEffect transition="out" filter="fade">
                                      <p:cBhvr>
                                        <p:cTn id="224" dur="2000"/>
                                        <p:tgtEl>
                                          <p:spTgt spid="32"/>
                                        </p:tgtEl>
                                      </p:cBhvr>
                                    </p:animEffect>
                                    <p:set>
                                      <p:cBhvr>
                                        <p:cTn id="225" dur="1" fill="hold">
                                          <p:stCondLst>
                                            <p:cond delay="1999"/>
                                          </p:stCondLst>
                                        </p:cTn>
                                        <p:tgtEl>
                                          <p:spTgt spid="32"/>
                                        </p:tgtEl>
                                        <p:attrNameLst>
                                          <p:attrName>style.visibility</p:attrName>
                                        </p:attrNameLst>
                                      </p:cBhvr>
                                      <p:to>
                                        <p:strVal val="hidden"/>
                                      </p:to>
                                    </p:set>
                                  </p:childTnLst>
                                </p:cTn>
                              </p:par>
                              <p:par>
                                <p:cTn id="226" presetID="10" presetClass="exit" presetSubtype="0" fill="hold" nodeType="withEffect">
                                  <p:stCondLst>
                                    <p:cond delay="0"/>
                                  </p:stCondLst>
                                  <p:childTnLst>
                                    <p:animEffect transition="out" filter="fade">
                                      <p:cBhvr>
                                        <p:cTn id="227" dur="2000"/>
                                        <p:tgtEl>
                                          <p:spTgt spid="3"/>
                                        </p:tgtEl>
                                      </p:cBhvr>
                                    </p:animEffect>
                                    <p:set>
                                      <p:cBhvr>
                                        <p:cTn id="228" dur="1" fill="hold">
                                          <p:stCondLst>
                                            <p:cond delay="1999"/>
                                          </p:stCondLst>
                                        </p:cTn>
                                        <p:tgtEl>
                                          <p:spTgt spid="3"/>
                                        </p:tgtEl>
                                        <p:attrNameLst>
                                          <p:attrName>style.visibility</p:attrName>
                                        </p:attrNameLst>
                                      </p:cBhvr>
                                      <p:to>
                                        <p:strVal val="hidden"/>
                                      </p:to>
                                    </p:set>
                                  </p:childTnLst>
                                </p:cTn>
                              </p:par>
                              <p:par>
                                <p:cTn id="229" presetID="10" presetClass="exit" presetSubtype="0" fill="hold" grpId="0" nodeType="withEffect">
                                  <p:stCondLst>
                                    <p:cond delay="0"/>
                                  </p:stCondLst>
                                  <p:childTnLst>
                                    <p:animEffect transition="out" filter="fade">
                                      <p:cBhvr>
                                        <p:cTn id="230" dur="2000"/>
                                        <p:tgtEl>
                                          <p:spTgt spid="46"/>
                                        </p:tgtEl>
                                      </p:cBhvr>
                                    </p:animEffect>
                                    <p:set>
                                      <p:cBhvr>
                                        <p:cTn id="231" dur="1" fill="hold">
                                          <p:stCondLst>
                                            <p:cond delay="1999"/>
                                          </p:stCondLst>
                                        </p:cTn>
                                        <p:tgtEl>
                                          <p:spTgt spid="46"/>
                                        </p:tgtEl>
                                        <p:attrNameLst>
                                          <p:attrName>style.visibility</p:attrName>
                                        </p:attrNameLst>
                                      </p:cBhvr>
                                      <p:to>
                                        <p:strVal val="hidden"/>
                                      </p:to>
                                    </p:set>
                                  </p:childTnLst>
                                </p:cTn>
                              </p:par>
                              <p:par>
                                <p:cTn id="232" presetID="10" presetClass="exit" presetSubtype="0" fill="hold" nodeType="withEffect">
                                  <p:stCondLst>
                                    <p:cond delay="0"/>
                                  </p:stCondLst>
                                  <p:childTnLst>
                                    <p:animEffect transition="out" filter="fade">
                                      <p:cBhvr>
                                        <p:cTn id="233" dur="2000"/>
                                        <p:tgtEl>
                                          <p:spTgt spid="157"/>
                                        </p:tgtEl>
                                      </p:cBhvr>
                                    </p:animEffect>
                                    <p:set>
                                      <p:cBhvr>
                                        <p:cTn id="234" dur="1" fill="hold">
                                          <p:stCondLst>
                                            <p:cond delay="1999"/>
                                          </p:stCondLst>
                                        </p:cTn>
                                        <p:tgtEl>
                                          <p:spTgt spid="157"/>
                                        </p:tgtEl>
                                        <p:attrNameLst>
                                          <p:attrName>style.visibility</p:attrName>
                                        </p:attrNameLst>
                                      </p:cBhvr>
                                      <p:to>
                                        <p:strVal val="hidden"/>
                                      </p:to>
                                    </p:set>
                                  </p:childTnLst>
                                </p:cTn>
                              </p:par>
                              <p:par>
                                <p:cTn id="235" presetID="10" presetClass="exit" presetSubtype="0" fill="hold" grpId="0" nodeType="withEffect">
                                  <p:stCondLst>
                                    <p:cond delay="0"/>
                                  </p:stCondLst>
                                  <p:childTnLst>
                                    <p:animEffect transition="out" filter="fade">
                                      <p:cBhvr>
                                        <p:cTn id="236" dur="2000"/>
                                        <p:tgtEl>
                                          <p:spTgt spid="92"/>
                                        </p:tgtEl>
                                      </p:cBhvr>
                                    </p:animEffect>
                                    <p:set>
                                      <p:cBhvr>
                                        <p:cTn id="237" dur="1" fill="hold">
                                          <p:stCondLst>
                                            <p:cond delay="1999"/>
                                          </p:stCondLst>
                                        </p:cTn>
                                        <p:tgtEl>
                                          <p:spTgt spid="92"/>
                                        </p:tgtEl>
                                        <p:attrNameLst>
                                          <p:attrName>style.visibility</p:attrName>
                                        </p:attrNameLst>
                                      </p:cBhvr>
                                      <p:to>
                                        <p:strVal val="hidden"/>
                                      </p:to>
                                    </p:set>
                                  </p:childTnLst>
                                </p:cTn>
                              </p:par>
                              <p:par>
                                <p:cTn id="238" presetID="10" presetClass="exit" presetSubtype="0" fill="hold" grpId="0" nodeType="withEffect">
                                  <p:stCondLst>
                                    <p:cond delay="0"/>
                                  </p:stCondLst>
                                  <p:childTnLst>
                                    <p:animEffect transition="out" filter="fade">
                                      <p:cBhvr>
                                        <p:cTn id="239" dur="2000"/>
                                        <p:tgtEl>
                                          <p:spTgt spid="31"/>
                                        </p:tgtEl>
                                      </p:cBhvr>
                                    </p:animEffect>
                                    <p:set>
                                      <p:cBhvr>
                                        <p:cTn id="240" dur="1" fill="hold">
                                          <p:stCondLst>
                                            <p:cond delay="1999"/>
                                          </p:stCondLst>
                                        </p:cTn>
                                        <p:tgtEl>
                                          <p:spTgt spid="31"/>
                                        </p:tgtEl>
                                        <p:attrNameLst>
                                          <p:attrName>style.visibility</p:attrName>
                                        </p:attrNameLst>
                                      </p:cBhvr>
                                      <p:to>
                                        <p:strVal val="hidden"/>
                                      </p:to>
                                    </p:set>
                                  </p:childTnLst>
                                </p:cTn>
                              </p:par>
                              <p:par>
                                <p:cTn id="241" presetID="10" presetClass="exit" presetSubtype="0" fill="hold" grpId="0" nodeType="withEffect">
                                  <p:stCondLst>
                                    <p:cond delay="0"/>
                                  </p:stCondLst>
                                  <p:childTnLst>
                                    <p:animEffect transition="out" filter="fade">
                                      <p:cBhvr>
                                        <p:cTn id="242" dur="2000"/>
                                        <p:tgtEl>
                                          <p:spTgt spid="19"/>
                                        </p:tgtEl>
                                      </p:cBhvr>
                                    </p:animEffect>
                                    <p:set>
                                      <p:cBhvr>
                                        <p:cTn id="243" dur="1" fill="hold">
                                          <p:stCondLst>
                                            <p:cond delay="1999"/>
                                          </p:stCondLst>
                                        </p:cTn>
                                        <p:tgtEl>
                                          <p:spTgt spid="19"/>
                                        </p:tgtEl>
                                        <p:attrNameLst>
                                          <p:attrName>style.visibility</p:attrName>
                                        </p:attrNameLst>
                                      </p:cBhvr>
                                      <p:to>
                                        <p:strVal val="hidden"/>
                                      </p:to>
                                    </p:set>
                                  </p:childTnLst>
                                </p:cTn>
                              </p:par>
                              <p:par>
                                <p:cTn id="244" presetID="10" presetClass="exit" presetSubtype="0" fill="hold" grpId="0" nodeType="withEffect">
                                  <p:stCondLst>
                                    <p:cond delay="0"/>
                                  </p:stCondLst>
                                  <p:childTnLst>
                                    <p:animEffect transition="out" filter="fade">
                                      <p:cBhvr>
                                        <p:cTn id="245" dur="2000"/>
                                        <p:tgtEl>
                                          <p:spTgt spid="30"/>
                                        </p:tgtEl>
                                      </p:cBhvr>
                                    </p:animEffect>
                                    <p:set>
                                      <p:cBhvr>
                                        <p:cTn id="246" dur="1" fill="hold">
                                          <p:stCondLst>
                                            <p:cond delay="1999"/>
                                          </p:stCondLst>
                                        </p:cTn>
                                        <p:tgtEl>
                                          <p:spTgt spid="30"/>
                                        </p:tgtEl>
                                        <p:attrNameLst>
                                          <p:attrName>style.visibility</p:attrName>
                                        </p:attrNameLst>
                                      </p:cBhvr>
                                      <p:to>
                                        <p:strVal val="hidden"/>
                                      </p:to>
                                    </p:set>
                                  </p:childTnLst>
                                </p:cTn>
                              </p:par>
                              <p:par>
                                <p:cTn id="247" presetID="10" presetClass="exit" presetSubtype="0" fill="hold" grpId="0" nodeType="withEffect">
                                  <p:stCondLst>
                                    <p:cond delay="0"/>
                                  </p:stCondLst>
                                  <p:childTnLst>
                                    <p:animEffect transition="out" filter="fade">
                                      <p:cBhvr>
                                        <p:cTn id="248" dur="2000"/>
                                        <p:tgtEl>
                                          <p:spTgt spid="102"/>
                                        </p:tgtEl>
                                      </p:cBhvr>
                                    </p:animEffect>
                                    <p:set>
                                      <p:cBhvr>
                                        <p:cTn id="249" dur="1" fill="hold">
                                          <p:stCondLst>
                                            <p:cond delay="1999"/>
                                          </p:stCondLst>
                                        </p:cTn>
                                        <p:tgtEl>
                                          <p:spTgt spid="102"/>
                                        </p:tgtEl>
                                        <p:attrNameLst>
                                          <p:attrName>style.visibility</p:attrName>
                                        </p:attrNameLst>
                                      </p:cBhvr>
                                      <p:to>
                                        <p:strVal val="hidden"/>
                                      </p:to>
                                    </p:set>
                                  </p:childTnLst>
                                </p:cTn>
                              </p:par>
                              <p:par>
                                <p:cTn id="250" presetID="10" presetClass="exit" presetSubtype="0" fill="hold" grpId="0" nodeType="withEffect">
                                  <p:stCondLst>
                                    <p:cond delay="0"/>
                                  </p:stCondLst>
                                  <p:childTnLst>
                                    <p:animEffect transition="out" filter="fade">
                                      <p:cBhvr>
                                        <p:cTn id="251" dur="2000"/>
                                        <p:tgtEl>
                                          <p:spTgt spid="24"/>
                                        </p:tgtEl>
                                      </p:cBhvr>
                                    </p:animEffect>
                                    <p:set>
                                      <p:cBhvr>
                                        <p:cTn id="252" dur="1" fill="hold">
                                          <p:stCondLst>
                                            <p:cond delay="1999"/>
                                          </p:stCondLst>
                                        </p:cTn>
                                        <p:tgtEl>
                                          <p:spTgt spid="24"/>
                                        </p:tgtEl>
                                        <p:attrNameLst>
                                          <p:attrName>style.visibility</p:attrName>
                                        </p:attrNameLst>
                                      </p:cBhvr>
                                      <p:to>
                                        <p:strVal val="hidden"/>
                                      </p:to>
                                    </p:set>
                                  </p:childTnLst>
                                </p:cTn>
                              </p:par>
                              <p:par>
                                <p:cTn id="253" presetID="10" presetClass="exit" presetSubtype="0" fill="hold" grpId="0" nodeType="withEffect">
                                  <p:stCondLst>
                                    <p:cond delay="0"/>
                                  </p:stCondLst>
                                  <p:childTnLst>
                                    <p:animEffect transition="out" filter="fade">
                                      <p:cBhvr>
                                        <p:cTn id="254" dur="2000"/>
                                        <p:tgtEl>
                                          <p:spTgt spid="38"/>
                                        </p:tgtEl>
                                      </p:cBhvr>
                                    </p:animEffect>
                                    <p:set>
                                      <p:cBhvr>
                                        <p:cTn id="255" dur="1" fill="hold">
                                          <p:stCondLst>
                                            <p:cond delay="1999"/>
                                          </p:stCondLst>
                                        </p:cTn>
                                        <p:tgtEl>
                                          <p:spTgt spid="38"/>
                                        </p:tgtEl>
                                        <p:attrNameLst>
                                          <p:attrName>style.visibility</p:attrName>
                                        </p:attrNameLst>
                                      </p:cBhvr>
                                      <p:to>
                                        <p:strVal val="hidden"/>
                                      </p:to>
                                    </p:set>
                                  </p:childTnLst>
                                </p:cTn>
                              </p:par>
                              <p:par>
                                <p:cTn id="256" presetID="10" presetClass="exit" presetSubtype="0" fill="hold" grpId="0" nodeType="withEffect">
                                  <p:stCondLst>
                                    <p:cond delay="0"/>
                                  </p:stCondLst>
                                  <p:childTnLst>
                                    <p:animEffect transition="out" filter="fade">
                                      <p:cBhvr>
                                        <p:cTn id="257" dur="2000"/>
                                        <p:tgtEl>
                                          <p:spTgt spid="17"/>
                                        </p:tgtEl>
                                      </p:cBhvr>
                                    </p:animEffect>
                                    <p:set>
                                      <p:cBhvr>
                                        <p:cTn id="258" dur="1" fill="hold">
                                          <p:stCondLst>
                                            <p:cond delay="1999"/>
                                          </p:stCondLst>
                                        </p:cTn>
                                        <p:tgtEl>
                                          <p:spTgt spid="17"/>
                                        </p:tgtEl>
                                        <p:attrNameLst>
                                          <p:attrName>style.visibility</p:attrName>
                                        </p:attrNameLst>
                                      </p:cBhvr>
                                      <p:to>
                                        <p:strVal val="hidden"/>
                                      </p:to>
                                    </p:set>
                                  </p:childTnLst>
                                </p:cTn>
                              </p:par>
                              <p:par>
                                <p:cTn id="259" presetID="10" presetClass="exit" presetSubtype="0" fill="hold" grpId="0" nodeType="withEffect">
                                  <p:stCondLst>
                                    <p:cond delay="0"/>
                                  </p:stCondLst>
                                  <p:childTnLst>
                                    <p:animEffect transition="out" filter="fade">
                                      <p:cBhvr>
                                        <p:cTn id="260" dur="2000"/>
                                        <p:tgtEl>
                                          <p:spTgt spid="28"/>
                                        </p:tgtEl>
                                      </p:cBhvr>
                                    </p:animEffect>
                                    <p:set>
                                      <p:cBhvr>
                                        <p:cTn id="261" dur="1" fill="hold">
                                          <p:stCondLst>
                                            <p:cond delay="1999"/>
                                          </p:stCondLst>
                                        </p:cTn>
                                        <p:tgtEl>
                                          <p:spTgt spid="28"/>
                                        </p:tgtEl>
                                        <p:attrNameLst>
                                          <p:attrName>style.visibility</p:attrName>
                                        </p:attrNameLst>
                                      </p:cBhvr>
                                      <p:to>
                                        <p:strVal val="hidden"/>
                                      </p:to>
                                    </p:set>
                                  </p:childTnLst>
                                </p:cTn>
                              </p:par>
                              <p:par>
                                <p:cTn id="262" presetID="10" presetClass="exit" presetSubtype="0" fill="hold" grpId="0" nodeType="withEffect">
                                  <p:stCondLst>
                                    <p:cond delay="0"/>
                                  </p:stCondLst>
                                  <p:childTnLst>
                                    <p:animEffect transition="out" filter="fade">
                                      <p:cBhvr>
                                        <p:cTn id="263" dur="2000"/>
                                        <p:tgtEl>
                                          <p:spTgt spid="21"/>
                                        </p:tgtEl>
                                      </p:cBhvr>
                                    </p:animEffect>
                                    <p:set>
                                      <p:cBhvr>
                                        <p:cTn id="264" dur="1" fill="hold">
                                          <p:stCondLst>
                                            <p:cond delay="1999"/>
                                          </p:stCondLst>
                                        </p:cTn>
                                        <p:tgtEl>
                                          <p:spTgt spid="21"/>
                                        </p:tgtEl>
                                        <p:attrNameLst>
                                          <p:attrName>style.visibility</p:attrName>
                                        </p:attrNameLst>
                                      </p:cBhvr>
                                      <p:to>
                                        <p:strVal val="hidden"/>
                                      </p:to>
                                    </p:set>
                                  </p:childTnLst>
                                </p:cTn>
                              </p:par>
                              <p:par>
                                <p:cTn id="265" presetID="10" presetClass="exit" presetSubtype="0" fill="hold" grpId="0" nodeType="withEffect">
                                  <p:stCondLst>
                                    <p:cond delay="0"/>
                                  </p:stCondLst>
                                  <p:childTnLst>
                                    <p:animEffect transition="out" filter="fade">
                                      <p:cBhvr>
                                        <p:cTn id="266" dur="2000"/>
                                        <p:tgtEl>
                                          <p:spTgt spid="95"/>
                                        </p:tgtEl>
                                      </p:cBhvr>
                                    </p:animEffect>
                                    <p:set>
                                      <p:cBhvr>
                                        <p:cTn id="267" dur="1" fill="hold">
                                          <p:stCondLst>
                                            <p:cond delay="1999"/>
                                          </p:stCondLst>
                                        </p:cTn>
                                        <p:tgtEl>
                                          <p:spTgt spid="95"/>
                                        </p:tgtEl>
                                        <p:attrNameLst>
                                          <p:attrName>style.visibility</p:attrName>
                                        </p:attrNameLst>
                                      </p:cBhvr>
                                      <p:to>
                                        <p:strVal val="hidden"/>
                                      </p:to>
                                    </p:set>
                                  </p:childTnLst>
                                </p:cTn>
                              </p:par>
                              <p:par>
                                <p:cTn id="268" presetID="10" presetClass="exit" presetSubtype="0" fill="hold" nodeType="withEffect">
                                  <p:stCondLst>
                                    <p:cond delay="0"/>
                                  </p:stCondLst>
                                  <p:childTnLst>
                                    <p:animEffect transition="out" filter="fade">
                                      <p:cBhvr>
                                        <p:cTn id="269" dur="2000"/>
                                        <p:tgtEl>
                                          <p:spTgt spid="6"/>
                                        </p:tgtEl>
                                      </p:cBhvr>
                                    </p:animEffect>
                                    <p:set>
                                      <p:cBhvr>
                                        <p:cTn id="270" dur="1" fill="hold">
                                          <p:stCondLst>
                                            <p:cond delay="1999"/>
                                          </p:stCondLst>
                                        </p:cTn>
                                        <p:tgtEl>
                                          <p:spTgt spid="6"/>
                                        </p:tgtEl>
                                        <p:attrNameLst>
                                          <p:attrName>style.visibility</p:attrName>
                                        </p:attrNameLst>
                                      </p:cBhvr>
                                      <p:to>
                                        <p:strVal val="hidden"/>
                                      </p:to>
                                    </p:set>
                                  </p:childTnLst>
                                </p:cTn>
                              </p:par>
                              <p:par>
                                <p:cTn id="271" presetID="10" presetClass="exit" presetSubtype="0" fill="hold" grpId="0" nodeType="withEffect">
                                  <p:stCondLst>
                                    <p:cond delay="0"/>
                                  </p:stCondLst>
                                  <p:childTnLst>
                                    <p:animEffect transition="out" filter="fade">
                                      <p:cBhvr>
                                        <p:cTn id="272" dur="2000"/>
                                        <p:tgtEl>
                                          <p:spTgt spid="26"/>
                                        </p:tgtEl>
                                      </p:cBhvr>
                                    </p:animEffect>
                                    <p:set>
                                      <p:cBhvr>
                                        <p:cTn id="273" dur="1" fill="hold">
                                          <p:stCondLst>
                                            <p:cond delay="1999"/>
                                          </p:stCondLst>
                                        </p:cTn>
                                        <p:tgtEl>
                                          <p:spTgt spid="26"/>
                                        </p:tgtEl>
                                        <p:attrNameLst>
                                          <p:attrName>style.visibility</p:attrName>
                                        </p:attrNameLst>
                                      </p:cBhvr>
                                      <p:to>
                                        <p:strVal val="hidden"/>
                                      </p:to>
                                    </p:set>
                                  </p:childTnLst>
                                </p:cTn>
                              </p:par>
                              <p:par>
                                <p:cTn id="274" presetID="10" presetClass="exit" presetSubtype="0" fill="hold" grpId="0" nodeType="withEffect">
                                  <p:stCondLst>
                                    <p:cond delay="0"/>
                                  </p:stCondLst>
                                  <p:childTnLst>
                                    <p:animEffect transition="out" filter="fade">
                                      <p:cBhvr>
                                        <p:cTn id="275" dur="2000"/>
                                        <p:tgtEl>
                                          <p:spTgt spid="39"/>
                                        </p:tgtEl>
                                      </p:cBhvr>
                                    </p:animEffect>
                                    <p:set>
                                      <p:cBhvr>
                                        <p:cTn id="276" dur="1" fill="hold">
                                          <p:stCondLst>
                                            <p:cond delay="1999"/>
                                          </p:stCondLst>
                                        </p:cTn>
                                        <p:tgtEl>
                                          <p:spTgt spid="39"/>
                                        </p:tgtEl>
                                        <p:attrNameLst>
                                          <p:attrName>style.visibility</p:attrName>
                                        </p:attrNameLst>
                                      </p:cBhvr>
                                      <p:to>
                                        <p:strVal val="hidden"/>
                                      </p:to>
                                    </p:set>
                                  </p:childTnLst>
                                </p:cTn>
                              </p:par>
                              <p:par>
                                <p:cTn id="277" presetID="10" presetClass="exit" presetSubtype="0" fill="hold" nodeType="withEffect">
                                  <p:stCondLst>
                                    <p:cond delay="0"/>
                                  </p:stCondLst>
                                  <p:childTnLst>
                                    <p:animEffect transition="out" filter="fade">
                                      <p:cBhvr>
                                        <p:cTn id="278" dur="2000"/>
                                        <p:tgtEl>
                                          <p:spTgt spid="84"/>
                                        </p:tgtEl>
                                      </p:cBhvr>
                                    </p:animEffect>
                                    <p:set>
                                      <p:cBhvr>
                                        <p:cTn id="279" dur="1" fill="hold">
                                          <p:stCondLst>
                                            <p:cond delay="1999"/>
                                          </p:stCondLst>
                                        </p:cTn>
                                        <p:tgtEl>
                                          <p:spTgt spid="84"/>
                                        </p:tgtEl>
                                        <p:attrNameLst>
                                          <p:attrName>style.visibility</p:attrName>
                                        </p:attrNameLst>
                                      </p:cBhvr>
                                      <p:to>
                                        <p:strVal val="hidden"/>
                                      </p:to>
                                    </p:set>
                                  </p:childTnLst>
                                </p:cTn>
                              </p:par>
                              <p:par>
                                <p:cTn id="280" presetID="10" presetClass="exit" presetSubtype="0" fill="hold" grpId="0" nodeType="withEffect">
                                  <p:stCondLst>
                                    <p:cond delay="0"/>
                                  </p:stCondLst>
                                  <p:childTnLst>
                                    <p:animEffect transition="out" filter="fade">
                                      <p:cBhvr>
                                        <p:cTn id="281" dur="2000"/>
                                        <p:tgtEl>
                                          <p:spTgt spid="139"/>
                                        </p:tgtEl>
                                      </p:cBhvr>
                                    </p:animEffect>
                                    <p:set>
                                      <p:cBhvr>
                                        <p:cTn id="282" dur="1" fill="hold">
                                          <p:stCondLst>
                                            <p:cond delay="1999"/>
                                          </p:stCondLst>
                                        </p:cTn>
                                        <p:tgtEl>
                                          <p:spTgt spid="139"/>
                                        </p:tgtEl>
                                        <p:attrNameLst>
                                          <p:attrName>style.visibility</p:attrName>
                                        </p:attrNameLst>
                                      </p:cBhvr>
                                      <p:to>
                                        <p:strVal val="hidden"/>
                                      </p:to>
                                    </p:set>
                                  </p:childTnLst>
                                </p:cTn>
                              </p:par>
                              <p:par>
                                <p:cTn id="283" presetID="10" presetClass="exit" presetSubtype="0" fill="hold" grpId="0" nodeType="withEffect">
                                  <p:stCondLst>
                                    <p:cond delay="0"/>
                                  </p:stCondLst>
                                  <p:childTnLst>
                                    <p:animEffect transition="out" filter="fade">
                                      <p:cBhvr>
                                        <p:cTn id="284" dur="2000"/>
                                        <p:tgtEl>
                                          <p:spTgt spid="52"/>
                                        </p:tgtEl>
                                      </p:cBhvr>
                                    </p:animEffect>
                                    <p:set>
                                      <p:cBhvr>
                                        <p:cTn id="285" dur="1" fill="hold">
                                          <p:stCondLst>
                                            <p:cond delay="1999"/>
                                          </p:stCondLst>
                                        </p:cTn>
                                        <p:tgtEl>
                                          <p:spTgt spid="52"/>
                                        </p:tgtEl>
                                        <p:attrNameLst>
                                          <p:attrName>style.visibility</p:attrName>
                                        </p:attrNameLst>
                                      </p:cBhvr>
                                      <p:to>
                                        <p:strVal val="hidden"/>
                                      </p:to>
                                    </p:set>
                                  </p:childTnLst>
                                </p:cTn>
                              </p:par>
                              <p:par>
                                <p:cTn id="286" presetID="10" presetClass="exit" presetSubtype="0" fill="hold" grpId="0" nodeType="withEffect">
                                  <p:stCondLst>
                                    <p:cond delay="0"/>
                                  </p:stCondLst>
                                  <p:childTnLst>
                                    <p:animEffect transition="out" filter="fade">
                                      <p:cBhvr>
                                        <p:cTn id="287" dur="2000"/>
                                        <p:tgtEl>
                                          <p:spTgt spid="110"/>
                                        </p:tgtEl>
                                      </p:cBhvr>
                                    </p:animEffect>
                                    <p:set>
                                      <p:cBhvr>
                                        <p:cTn id="288" dur="1" fill="hold">
                                          <p:stCondLst>
                                            <p:cond delay="1999"/>
                                          </p:stCondLst>
                                        </p:cTn>
                                        <p:tgtEl>
                                          <p:spTgt spid="110"/>
                                        </p:tgtEl>
                                        <p:attrNameLst>
                                          <p:attrName>style.visibility</p:attrName>
                                        </p:attrNameLst>
                                      </p:cBhvr>
                                      <p:to>
                                        <p:strVal val="hidden"/>
                                      </p:to>
                                    </p:set>
                                  </p:childTnLst>
                                </p:cTn>
                              </p:par>
                              <p:par>
                                <p:cTn id="289" presetID="10" presetClass="exit" presetSubtype="0" fill="hold" grpId="0" nodeType="withEffect">
                                  <p:stCondLst>
                                    <p:cond delay="0"/>
                                  </p:stCondLst>
                                  <p:childTnLst>
                                    <p:animEffect transition="out" filter="fade">
                                      <p:cBhvr>
                                        <p:cTn id="290" dur="2000"/>
                                        <p:tgtEl>
                                          <p:spTgt spid="29"/>
                                        </p:tgtEl>
                                      </p:cBhvr>
                                    </p:animEffect>
                                    <p:set>
                                      <p:cBhvr>
                                        <p:cTn id="291" dur="1" fill="hold">
                                          <p:stCondLst>
                                            <p:cond delay="1999"/>
                                          </p:stCondLst>
                                        </p:cTn>
                                        <p:tgtEl>
                                          <p:spTgt spid="29"/>
                                        </p:tgtEl>
                                        <p:attrNameLst>
                                          <p:attrName>style.visibility</p:attrName>
                                        </p:attrNameLst>
                                      </p:cBhvr>
                                      <p:to>
                                        <p:strVal val="hidden"/>
                                      </p:to>
                                    </p:set>
                                  </p:childTnLst>
                                </p:cTn>
                              </p:par>
                              <p:par>
                                <p:cTn id="292" presetID="10" presetClass="exit" presetSubtype="0" fill="hold" grpId="0" nodeType="withEffect">
                                  <p:stCondLst>
                                    <p:cond delay="0"/>
                                  </p:stCondLst>
                                  <p:childTnLst>
                                    <p:animEffect transition="out" filter="fade">
                                      <p:cBhvr>
                                        <p:cTn id="293" dur="2000"/>
                                        <p:tgtEl>
                                          <p:spTgt spid="23"/>
                                        </p:tgtEl>
                                      </p:cBhvr>
                                    </p:animEffect>
                                    <p:set>
                                      <p:cBhvr>
                                        <p:cTn id="294" dur="1" fill="hold">
                                          <p:stCondLst>
                                            <p:cond delay="1999"/>
                                          </p:stCondLst>
                                        </p:cTn>
                                        <p:tgtEl>
                                          <p:spTgt spid="23"/>
                                        </p:tgtEl>
                                        <p:attrNameLst>
                                          <p:attrName>style.visibility</p:attrName>
                                        </p:attrNameLst>
                                      </p:cBhvr>
                                      <p:to>
                                        <p:strVal val="hidden"/>
                                      </p:to>
                                    </p:set>
                                  </p:childTnLst>
                                </p:cTn>
                              </p:par>
                              <p:par>
                                <p:cTn id="295" presetID="10" presetClass="exit" presetSubtype="0" fill="hold" grpId="0" nodeType="withEffect">
                                  <p:stCondLst>
                                    <p:cond delay="0"/>
                                  </p:stCondLst>
                                  <p:childTnLst>
                                    <p:animEffect transition="out" filter="fade">
                                      <p:cBhvr>
                                        <p:cTn id="296" dur="2000"/>
                                        <p:tgtEl>
                                          <p:spTgt spid="90"/>
                                        </p:tgtEl>
                                      </p:cBhvr>
                                    </p:animEffect>
                                    <p:set>
                                      <p:cBhvr>
                                        <p:cTn id="297" dur="1" fill="hold">
                                          <p:stCondLst>
                                            <p:cond delay="1999"/>
                                          </p:stCondLst>
                                        </p:cTn>
                                        <p:tgtEl>
                                          <p:spTgt spid="90"/>
                                        </p:tgtEl>
                                        <p:attrNameLst>
                                          <p:attrName>style.visibility</p:attrName>
                                        </p:attrNameLst>
                                      </p:cBhvr>
                                      <p:to>
                                        <p:strVal val="hidden"/>
                                      </p:to>
                                    </p:set>
                                  </p:childTnLst>
                                </p:cTn>
                              </p:par>
                              <p:par>
                                <p:cTn id="298" presetID="10" presetClass="exit" presetSubtype="0" fill="hold" grpId="0" nodeType="withEffect">
                                  <p:stCondLst>
                                    <p:cond delay="0"/>
                                  </p:stCondLst>
                                  <p:childTnLst>
                                    <p:animEffect transition="out" filter="fade">
                                      <p:cBhvr>
                                        <p:cTn id="299" dur="2000"/>
                                        <p:tgtEl>
                                          <p:spTgt spid="91"/>
                                        </p:tgtEl>
                                      </p:cBhvr>
                                    </p:animEffect>
                                    <p:set>
                                      <p:cBhvr>
                                        <p:cTn id="300" dur="1" fill="hold">
                                          <p:stCondLst>
                                            <p:cond delay="1999"/>
                                          </p:stCondLst>
                                        </p:cTn>
                                        <p:tgtEl>
                                          <p:spTgt spid="91"/>
                                        </p:tgtEl>
                                        <p:attrNameLst>
                                          <p:attrName>style.visibility</p:attrName>
                                        </p:attrNameLst>
                                      </p:cBhvr>
                                      <p:to>
                                        <p:strVal val="hidden"/>
                                      </p:to>
                                    </p:set>
                                  </p:childTnLst>
                                </p:cTn>
                              </p:par>
                              <p:par>
                                <p:cTn id="301" presetID="10" presetClass="exit" presetSubtype="0" fill="hold" grpId="0" nodeType="withEffect">
                                  <p:stCondLst>
                                    <p:cond delay="0"/>
                                  </p:stCondLst>
                                  <p:childTnLst>
                                    <p:animEffect transition="out" filter="fade">
                                      <p:cBhvr>
                                        <p:cTn id="302" dur="2000"/>
                                        <p:tgtEl>
                                          <p:spTgt spid="57"/>
                                        </p:tgtEl>
                                      </p:cBhvr>
                                    </p:animEffect>
                                    <p:set>
                                      <p:cBhvr>
                                        <p:cTn id="303" dur="1" fill="hold">
                                          <p:stCondLst>
                                            <p:cond delay="1999"/>
                                          </p:stCondLst>
                                        </p:cTn>
                                        <p:tgtEl>
                                          <p:spTgt spid="57"/>
                                        </p:tgtEl>
                                        <p:attrNameLst>
                                          <p:attrName>style.visibility</p:attrName>
                                        </p:attrNameLst>
                                      </p:cBhvr>
                                      <p:to>
                                        <p:strVal val="hidden"/>
                                      </p:to>
                                    </p:set>
                                  </p:childTnLst>
                                </p:cTn>
                              </p:par>
                              <p:par>
                                <p:cTn id="304" presetID="10" presetClass="exit" presetSubtype="0" fill="hold" grpId="0" nodeType="withEffect">
                                  <p:stCondLst>
                                    <p:cond delay="0"/>
                                  </p:stCondLst>
                                  <p:childTnLst>
                                    <p:animEffect transition="out" filter="fade">
                                      <p:cBhvr>
                                        <p:cTn id="305" dur="2000"/>
                                        <p:tgtEl>
                                          <p:spTgt spid="109"/>
                                        </p:tgtEl>
                                      </p:cBhvr>
                                    </p:animEffect>
                                    <p:set>
                                      <p:cBhvr>
                                        <p:cTn id="306" dur="1" fill="hold">
                                          <p:stCondLst>
                                            <p:cond delay="1999"/>
                                          </p:stCondLst>
                                        </p:cTn>
                                        <p:tgtEl>
                                          <p:spTgt spid="109"/>
                                        </p:tgtEl>
                                        <p:attrNameLst>
                                          <p:attrName>style.visibility</p:attrName>
                                        </p:attrNameLst>
                                      </p:cBhvr>
                                      <p:to>
                                        <p:strVal val="hidden"/>
                                      </p:to>
                                    </p:set>
                                  </p:childTnLst>
                                </p:cTn>
                              </p:par>
                              <p:par>
                                <p:cTn id="307" presetID="10" presetClass="exit" presetSubtype="0" fill="hold" grpId="0" nodeType="withEffect">
                                  <p:stCondLst>
                                    <p:cond delay="0"/>
                                  </p:stCondLst>
                                  <p:childTnLst>
                                    <p:animEffect transition="out" filter="fade">
                                      <p:cBhvr>
                                        <p:cTn id="308" dur="2000"/>
                                        <p:tgtEl>
                                          <p:spTgt spid="104"/>
                                        </p:tgtEl>
                                      </p:cBhvr>
                                    </p:animEffect>
                                    <p:set>
                                      <p:cBhvr>
                                        <p:cTn id="309" dur="1" fill="hold">
                                          <p:stCondLst>
                                            <p:cond delay="1999"/>
                                          </p:stCondLst>
                                        </p:cTn>
                                        <p:tgtEl>
                                          <p:spTgt spid="104"/>
                                        </p:tgtEl>
                                        <p:attrNameLst>
                                          <p:attrName>style.visibility</p:attrName>
                                        </p:attrNameLst>
                                      </p:cBhvr>
                                      <p:to>
                                        <p:strVal val="hidden"/>
                                      </p:to>
                                    </p:set>
                                  </p:childTnLst>
                                </p:cTn>
                              </p:par>
                              <p:par>
                                <p:cTn id="310" presetID="10" presetClass="exit" presetSubtype="0" fill="hold" grpId="0" nodeType="withEffect">
                                  <p:stCondLst>
                                    <p:cond delay="0"/>
                                  </p:stCondLst>
                                  <p:childTnLst>
                                    <p:animEffect transition="out" filter="fade">
                                      <p:cBhvr>
                                        <p:cTn id="311" dur="2000"/>
                                        <p:tgtEl>
                                          <p:spTgt spid="93"/>
                                        </p:tgtEl>
                                      </p:cBhvr>
                                    </p:animEffect>
                                    <p:set>
                                      <p:cBhvr>
                                        <p:cTn id="312" dur="1" fill="hold">
                                          <p:stCondLst>
                                            <p:cond delay="1999"/>
                                          </p:stCondLst>
                                        </p:cTn>
                                        <p:tgtEl>
                                          <p:spTgt spid="93"/>
                                        </p:tgtEl>
                                        <p:attrNameLst>
                                          <p:attrName>style.visibility</p:attrName>
                                        </p:attrNameLst>
                                      </p:cBhvr>
                                      <p:to>
                                        <p:strVal val="hidden"/>
                                      </p:to>
                                    </p:set>
                                  </p:childTnLst>
                                </p:cTn>
                              </p:par>
                              <p:par>
                                <p:cTn id="313" presetID="10" presetClass="exit" presetSubtype="0" fill="hold" grpId="0" nodeType="withEffect">
                                  <p:stCondLst>
                                    <p:cond delay="0"/>
                                  </p:stCondLst>
                                  <p:childTnLst>
                                    <p:animEffect transition="out" filter="fade">
                                      <p:cBhvr>
                                        <p:cTn id="314" dur="2000"/>
                                        <p:tgtEl>
                                          <p:spTgt spid="99"/>
                                        </p:tgtEl>
                                      </p:cBhvr>
                                    </p:animEffect>
                                    <p:set>
                                      <p:cBhvr>
                                        <p:cTn id="315" dur="1" fill="hold">
                                          <p:stCondLst>
                                            <p:cond delay="1999"/>
                                          </p:stCondLst>
                                        </p:cTn>
                                        <p:tgtEl>
                                          <p:spTgt spid="99"/>
                                        </p:tgtEl>
                                        <p:attrNameLst>
                                          <p:attrName>style.visibility</p:attrName>
                                        </p:attrNameLst>
                                      </p:cBhvr>
                                      <p:to>
                                        <p:strVal val="hidden"/>
                                      </p:to>
                                    </p:set>
                                  </p:childTnLst>
                                </p:cTn>
                              </p:par>
                              <p:par>
                                <p:cTn id="316" presetID="10" presetClass="exit" presetSubtype="0" fill="hold" nodeType="withEffect">
                                  <p:stCondLst>
                                    <p:cond delay="0"/>
                                  </p:stCondLst>
                                  <p:childTnLst>
                                    <p:animEffect transition="out" filter="fade">
                                      <p:cBhvr>
                                        <p:cTn id="317" dur="2000"/>
                                        <p:tgtEl>
                                          <p:spTgt spid="85"/>
                                        </p:tgtEl>
                                      </p:cBhvr>
                                    </p:animEffect>
                                    <p:set>
                                      <p:cBhvr>
                                        <p:cTn id="318" dur="1" fill="hold">
                                          <p:stCondLst>
                                            <p:cond delay="1999"/>
                                          </p:stCondLst>
                                        </p:cTn>
                                        <p:tgtEl>
                                          <p:spTgt spid="85"/>
                                        </p:tgtEl>
                                        <p:attrNameLst>
                                          <p:attrName>style.visibility</p:attrName>
                                        </p:attrNameLst>
                                      </p:cBhvr>
                                      <p:to>
                                        <p:strVal val="hidden"/>
                                      </p:to>
                                    </p:set>
                                  </p:childTnLst>
                                </p:cTn>
                              </p:par>
                              <p:par>
                                <p:cTn id="319" presetID="10" presetClass="exit" presetSubtype="0" fill="hold" grpId="0" nodeType="withEffect">
                                  <p:stCondLst>
                                    <p:cond delay="0"/>
                                  </p:stCondLst>
                                  <p:childTnLst>
                                    <p:animEffect transition="out" filter="fade">
                                      <p:cBhvr>
                                        <p:cTn id="320" dur="2000"/>
                                        <p:tgtEl>
                                          <p:spTgt spid="87"/>
                                        </p:tgtEl>
                                      </p:cBhvr>
                                    </p:animEffect>
                                    <p:set>
                                      <p:cBhvr>
                                        <p:cTn id="321" dur="1" fill="hold">
                                          <p:stCondLst>
                                            <p:cond delay="1999"/>
                                          </p:stCondLst>
                                        </p:cTn>
                                        <p:tgtEl>
                                          <p:spTgt spid="87"/>
                                        </p:tgtEl>
                                        <p:attrNameLst>
                                          <p:attrName>style.visibility</p:attrName>
                                        </p:attrNameLst>
                                      </p:cBhvr>
                                      <p:to>
                                        <p:strVal val="hidden"/>
                                      </p:to>
                                    </p:set>
                                  </p:childTnLst>
                                </p:cTn>
                              </p:par>
                              <p:par>
                                <p:cTn id="322" presetID="10" presetClass="exit" presetSubtype="0" fill="hold" grpId="0" nodeType="withEffect">
                                  <p:stCondLst>
                                    <p:cond delay="0"/>
                                  </p:stCondLst>
                                  <p:childTnLst>
                                    <p:animEffect transition="out" filter="fade">
                                      <p:cBhvr>
                                        <p:cTn id="323" dur="2000"/>
                                        <p:tgtEl>
                                          <p:spTgt spid="97"/>
                                        </p:tgtEl>
                                      </p:cBhvr>
                                    </p:animEffect>
                                    <p:set>
                                      <p:cBhvr>
                                        <p:cTn id="324" dur="1" fill="hold">
                                          <p:stCondLst>
                                            <p:cond delay="1999"/>
                                          </p:stCondLst>
                                        </p:cTn>
                                        <p:tgtEl>
                                          <p:spTgt spid="97"/>
                                        </p:tgtEl>
                                        <p:attrNameLst>
                                          <p:attrName>style.visibility</p:attrName>
                                        </p:attrNameLst>
                                      </p:cBhvr>
                                      <p:to>
                                        <p:strVal val="hidden"/>
                                      </p:to>
                                    </p:set>
                                  </p:childTnLst>
                                </p:cTn>
                              </p:par>
                              <p:par>
                                <p:cTn id="325" presetID="10" presetClass="exit" presetSubtype="0" fill="hold" nodeType="withEffect">
                                  <p:stCondLst>
                                    <p:cond delay="0"/>
                                  </p:stCondLst>
                                  <p:childTnLst>
                                    <p:animEffect transition="out" filter="fade">
                                      <p:cBhvr>
                                        <p:cTn id="326" dur="2000"/>
                                        <p:tgtEl>
                                          <p:spTgt spid="169"/>
                                        </p:tgtEl>
                                      </p:cBhvr>
                                    </p:animEffect>
                                    <p:set>
                                      <p:cBhvr>
                                        <p:cTn id="327" dur="1" fill="hold">
                                          <p:stCondLst>
                                            <p:cond delay="1999"/>
                                          </p:stCondLst>
                                        </p:cTn>
                                        <p:tgtEl>
                                          <p:spTgt spid="169"/>
                                        </p:tgtEl>
                                        <p:attrNameLst>
                                          <p:attrName>style.visibility</p:attrName>
                                        </p:attrNameLst>
                                      </p:cBhvr>
                                      <p:to>
                                        <p:strVal val="hidden"/>
                                      </p:to>
                                    </p:set>
                                  </p:childTnLst>
                                </p:cTn>
                              </p:par>
                              <p:par>
                                <p:cTn id="328" presetID="10" presetClass="exit" presetSubtype="0" fill="hold" grpId="0" nodeType="withEffect">
                                  <p:stCondLst>
                                    <p:cond delay="0"/>
                                  </p:stCondLst>
                                  <p:childTnLst>
                                    <p:animEffect transition="out" filter="fade">
                                      <p:cBhvr>
                                        <p:cTn id="329" dur="2000"/>
                                        <p:tgtEl>
                                          <p:spTgt spid="25"/>
                                        </p:tgtEl>
                                      </p:cBhvr>
                                    </p:animEffect>
                                    <p:set>
                                      <p:cBhvr>
                                        <p:cTn id="330" dur="1" fill="hold">
                                          <p:stCondLst>
                                            <p:cond delay="1999"/>
                                          </p:stCondLst>
                                        </p:cTn>
                                        <p:tgtEl>
                                          <p:spTgt spid="25"/>
                                        </p:tgtEl>
                                        <p:attrNameLst>
                                          <p:attrName>style.visibility</p:attrName>
                                        </p:attrNameLst>
                                      </p:cBhvr>
                                      <p:to>
                                        <p:strVal val="hidden"/>
                                      </p:to>
                                    </p:set>
                                  </p:childTnLst>
                                </p:cTn>
                              </p:par>
                              <p:par>
                                <p:cTn id="331" presetID="10" presetClass="exit" presetSubtype="0" fill="hold" grpId="0" nodeType="withEffect">
                                  <p:stCondLst>
                                    <p:cond delay="0"/>
                                  </p:stCondLst>
                                  <p:childTnLst>
                                    <p:animEffect transition="out" filter="fade">
                                      <p:cBhvr>
                                        <p:cTn id="332" dur="2000"/>
                                        <p:tgtEl>
                                          <p:spTgt spid="14"/>
                                        </p:tgtEl>
                                      </p:cBhvr>
                                    </p:animEffect>
                                    <p:set>
                                      <p:cBhvr>
                                        <p:cTn id="333" dur="1" fill="hold">
                                          <p:stCondLst>
                                            <p:cond delay="1999"/>
                                          </p:stCondLst>
                                        </p:cTn>
                                        <p:tgtEl>
                                          <p:spTgt spid="14"/>
                                        </p:tgtEl>
                                        <p:attrNameLst>
                                          <p:attrName>style.visibility</p:attrName>
                                        </p:attrNameLst>
                                      </p:cBhvr>
                                      <p:to>
                                        <p:strVal val="hidden"/>
                                      </p:to>
                                    </p:set>
                                  </p:childTnLst>
                                </p:cTn>
                              </p:par>
                              <p:par>
                                <p:cTn id="334" presetID="10" presetClass="exit" presetSubtype="0" fill="hold" grpId="0" nodeType="withEffect">
                                  <p:stCondLst>
                                    <p:cond delay="0"/>
                                  </p:stCondLst>
                                  <p:childTnLst>
                                    <p:animEffect transition="out" filter="fade">
                                      <p:cBhvr>
                                        <p:cTn id="335" dur="2000"/>
                                        <p:tgtEl>
                                          <p:spTgt spid="45"/>
                                        </p:tgtEl>
                                      </p:cBhvr>
                                    </p:animEffect>
                                    <p:set>
                                      <p:cBhvr>
                                        <p:cTn id="336" dur="1" fill="hold">
                                          <p:stCondLst>
                                            <p:cond delay="1999"/>
                                          </p:stCondLst>
                                        </p:cTn>
                                        <p:tgtEl>
                                          <p:spTgt spid="45"/>
                                        </p:tgtEl>
                                        <p:attrNameLst>
                                          <p:attrName>style.visibility</p:attrName>
                                        </p:attrNameLst>
                                      </p:cBhvr>
                                      <p:to>
                                        <p:strVal val="hidden"/>
                                      </p:to>
                                    </p:set>
                                  </p:childTnLst>
                                </p:cTn>
                              </p:par>
                              <p:par>
                                <p:cTn id="337" presetID="10" presetClass="exit" presetSubtype="0" fill="hold" grpId="0" nodeType="withEffect">
                                  <p:stCondLst>
                                    <p:cond delay="0"/>
                                  </p:stCondLst>
                                  <p:childTnLst>
                                    <p:animEffect transition="out" filter="fade">
                                      <p:cBhvr>
                                        <p:cTn id="338" dur="2000"/>
                                        <p:tgtEl>
                                          <p:spTgt spid="42"/>
                                        </p:tgtEl>
                                      </p:cBhvr>
                                    </p:animEffect>
                                    <p:set>
                                      <p:cBhvr>
                                        <p:cTn id="339" dur="1" fill="hold">
                                          <p:stCondLst>
                                            <p:cond delay="1999"/>
                                          </p:stCondLst>
                                        </p:cTn>
                                        <p:tgtEl>
                                          <p:spTgt spid="42"/>
                                        </p:tgtEl>
                                        <p:attrNameLst>
                                          <p:attrName>style.visibility</p:attrName>
                                        </p:attrNameLst>
                                      </p:cBhvr>
                                      <p:to>
                                        <p:strVal val="hidden"/>
                                      </p:to>
                                    </p:set>
                                  </p:childTnLst>
                                </p:cTn>
                              </p:par>
                              <p:par>
                                <p:cTn id="340" presetID="10" presetClass="exit" presetSubtype="0" fill="hold" grpId="0" nodeType="withEffect">
                                  <p:stCondLst>
                                    <p:cond delay="0"/>
                                  </p:stCondLst>
                                  <p:childTnLst>
                                    <p:animEffect transition="out" filter="fade">
                                      <p:cBhvr>
                                        <p:cTn id="341" dur="2000"/>
                                        <p:tgtEl>
                                          <p:spTgt spid="108"/>
                                        </p:tgtEl>
                                      </p:cBhvr>
                                    </p:animEffect>
                                    <p:set>
                                      <p:cBhvr>
                                        <p:cTn id="342" dur="1" fill="hold">
                                          <p:stCondLst>
                                            <p:cond delay="1999"/>
                                          </p:stCondLst>
                                        </p:cTn>
                                        <p:tgtEl>
                                          <p:spTgt spid="108"/>
                                        </p:tgtEl>
                                        <p:attrNameLst>
                                          <p:attrName>style.visibility</p:attrName>
                                        </p:attrNameLst>
                                      </p:cBhvr>
                                      <p:to>
                                        <p:strVal val="hidden"/>
                                      </p:to>
                                    </p:set>
                                  </p:childTnLst>
                                </p:cTn>
                              </p:par>
                              <p:par>
                                <p:cTn id="343" presetID="10" presetClass="exit" presetSubtype="0" fill="hold" grpId="0" nodeType="withEffect" nodePh="1">
                                  <p:stCondLst>
                                    <p:cond delay="0"/>
                                  </p:stCondLst>
                                  <p:endCondLst>
                                    <p:cond evt="begin" delay="0">
                                      <p:tn val="343"/>
                                    </p:cond>
                                  </p:endCondLst>
                                  <p:childTnLst>
                                    <p:animEffect transition="out" filter="fade">
                                      <p:cBhvr>
                                        <p:cTn id="344" dur="2000"/>
                                        <p:tgtEl>
                                          <p:spTgt spid="13"/>
                                        </p:tgtEl>
                                      </p:cBhvr>
                                    </p:animEffect>
                                    <p:set>
                                      <p:cBhvr>
                                        <p:cTn id="345" dur="1" fill="hold">
                                          <p:stCondLst>
                                            <p:cond delay="1999"/>
                                          </p:stCondLst>
                                        </p:cTn>
                                        <p:tgtEl>
                                          <p:spTgt spid="13"/>
                                        </p:tgtEl>
                                        <p:attrNameLst>
                                          <p:attrName>style.visibility</p:attrName>
                                        </p:attrNameLst>
                                      </p:cBhvr>
                                      <p:to>
                                        <p:strVal val="hidden"/>
                                      </p:to>
                                    </p:set>
                                  </p:childTnLst>
                                </p:cTn>
                              </p:par>
                              <p:par>
                                <p:cTn id="346" presetID="10" presetClass="exit" presetSubtype="0" fill="hold" grpId="0" nodeType="withEffect">
                                  <p:stCondLst>
                                    <p:cond delay="0"/>
                                  </p:stCondLst>
                                  <p:childTnLst>
                                    <p:animEffect transition="out" filter="fade">
                                      <p:cBhvr>
                                        <p:cTn id="347" dur="2000"/>
                                        <p:tgtEl>
                                          <p:spTgt spid="51"/>
                                        </p:tgtEl>
                                      </p:cBhvr>
                                    </p:animEffect>
                                    <p:set>
                                      <p:cBhvr>
                                        <p:cTn id="348" dur="1" fill="hold">
                                          <p:stCondLst>
                                            <p:cond delay="1999"/>
                                          </p:stCondLst>
                                        </p:cTn>
                                        <p:tgtEl>
                                          <p:spTgt spid="51"/>
                                        </p:tgtEl>
                                        <p:attrNameLst>
                                          <p:attrName>style.visibility</p:attrName>
                                        </p:attrNameLst>
                                      </p:cBhvr>
                                      <p:to>
                                        <p:strVal val="hidden"/>
                                      </p:to>
                                    </p:set>
                                  </p:childTnLst>
                                </p:cTn>
                              </p:par>
                              <p:par>
                                <p:cTn id="349" presetID="10" presetClass="exit" presetSubtype="0" fill="hold" grpId="0" nodeType="withEffect">
                                  <p:stCondLst>
                                    <p:cond delay="0"/>
                                  </p:stCondLst>
                                  <p:childTnLst>
                                    <p:animEffect transition="out" filter="fade">
                                      <p:cBhvr>
                                        <p:cTn id="350" dur="2000"/>
                                        <p:tgtEl>
                                          <p:spTgt spid="43"/>
                                        </p:tgtEl>
                                      </p:cBhvr>
                                    </p:animEffect>
                                    <p:set>
                                      <p:cBhvr>
                                        <p:cTn id="351" dur="1" fill="hold">
                                          <p:stCondLst>
                                            <p:cond delay="1999"/>
                                          </p:stCondLst>
                                        </p:cTn>
                                        <p:tgtEl>
                                          <p:spTgt spid="43"/>
                                        </p:tgtEl>
                                        <p:attrNameLst>
                                          <p:attrName>style.visibility</p:attrName>
                                        </p:attrNameLst>
                                      </p:cBhvr>
                                      <p:to>
                                        <p:strVal val="hidden"/>
                                      </p:to>
                                    </p:set>
                                  </p:childTnLst>
                                </p:cTn>
                              </p:par>
                              <p:par>
                                <p:cTn id="352" presetID="10" presetClass="exit" presetSubtype="0" fill="hold" grpId="0" nodeType="withEffect">
                                  <p:stCondLst>
                                    <p:cond delay="0"/>
                                  </p:stCondLst>
                                  <p:childTnLst>
                                    <p:animEffect transition="out" filter="fade">
                                      <p:cBhvr>
                                        <p:cTn id="353" dur="2000"/>
                                        <p:tgtEl>
                                          <p:spTgt spid="58"/>
                                        </p:tgtEl>
                                      </p:cBhvr>
                                    </p:animEffect>
                                    <p:set>
                                      <p:cBhvr>
                                        <p:cTn id="354" dur="1" fill="hold">
                                          <p:stCondLst>
                                            <p:cond delay="1999"/>
                                          </p:stCondLst>
                                        </p:cTn>
                                        <p:tgtEl>
                                          <p:spTgt spid="58"/>
                                        </p:tgtEl>
                                        <p:attrNameLst>
                                          <p:attrName>style.visibility</p:attrName>
                                        </p:attrNameLst>
                                      </p:cBhvr>
                                      <p:to>
                                        <p:strVal val="hidden"/>
                                      </p:to>
                                    </p:set>
                                  </p:childTnLst>
                                </p:cTn>
                              </p:par>
                              <p:par>
                                <p:cTn id="355" presetID="10" presetClass="exit" presetSubtype="0" fill="hold" grpId="0" nodeType="withEffect">
                                  <p:stCondLst>
                                    <p:cond delay="0"/>
                                  </p:stCondLst>
                                  <p:childTnLst>
                                    <p:animEffect transition="out" filter="fade">
                                      <p:cBhvr>
                                        <p:cTn id="356" dur="2000"/>
                                        <p:tgtEl>
                                          <p:spTgt spid="11"/>
                                        </p:tgtEl>
                                      </p:cBhvr>
                                    </p:animEffect>
                                    <p:set>
                                      <p:cBhvr>
                                        <p:cTn id="357" dur="1" fill="hold">
                                          <p:stCondLst>
                                            <p:cond delay="1999"/>
                                          </p:stCondLst>
                                        </p:cTn>
                                        <p:tgtEl>
                                          <p:spTgt spid="11"/>
                                        </p:tgtEl>
                                        <p:attrNameLst>
                                          <p:attrName>style.visibility</p:attrName>
                                        </p:attrNameLst>
                                      </p:cBhvr>
                                      <p:to>
                                        <p:strVal val="hidden"/>
                                      </p:to>
                                    </p:set>
                                  </p:childTnLst>
                                </p:cTn>
                              </p:par>
                              <p:par>
                                <p:cTn id="358" presetID="10" presetClass="exit" presetSubtype="0" fill="hold" grpId="0" nodeType="withEffect">
                                  <p:stCondLst>
                                    <p:cond delay="0"/>
                                  </p:stCondLst>
                                  <p:childTnLst>
                                    <p:animEffect transition="out" filter="fade">
                                      <p:cBhvr>
                                        <p:cTn id="359" dur="2000"/>
                                        <p:tgtEl>
                                          <p:spTgt spid="33"/>
                                        </p:tgtEl>
                                      </p:cBhvr>
                                    </p:animEffect>
                                    <p:set>
                                      <p:cBhvr>
                                        <p:cTn id="360" dur="1" fill="hold">
                                          <p:stCondLst>
                                            <p:cond delay="1999"/>
                                          </p:stCondLst>
                                        </p:cTn>
                                        <p:tgtEl>
                                          <p:spTgt spid="33"/>
                                        </p:tgtEl>
                                        <p:attrNameLst>
                                          <p:attrName>style.visibility</p:attrName>
                                        </p:attrNameLst>
                                      </p:cBhvr>
                                      <p:to>
                                        <p:strVal val="hidden"/>
                                      </p:to>
                                    </p:set>
                                  </p:childTnLst>
                                </p:cTn>
                              </p:par>
                              <p:par>
                                <p:cTn id="361" presetID="10" presetClass="exit" presetSubtype="0" fill="hold" grpId="0" nodeType="withEffect">
                                  <p:stCondLst>
                                    <p:cond delay="0"/>
                                  </p:stCondLst>
                                  <p:childTnLst>
                                    <p:animEffect transition="out" filter="fade">
                                      <p:cBhvr>
                                        <p:cTn id="362" dur="2000"/>
                                        <p:tgtEl>
                                          <p:spTgt spid="55"/>
                                        </p:tgtEl>
                                      </p:cBhvr>
                                    </p:animEffect>
                                    <p:set>
                                      <p:cBhvr>
                                        <p:cTn id="363" dur="1" fill="hold">
                                          <p:stCondLst>
                                            <p:cond delay="1999"/>
                                          </p:stCondLst>
                                        </p:cTn>
                                        <p:tgtEl>
                                          <p:spTgt spid="55"/>
                                        </p:tgtEl>
                                        <p:attrNameLst>
                                          <p:attrName>style.visibility</p:attrName>
                                        </p:attrNameLst>
                                      </p:cBhvr>
                                      <p:to>
                                        <p:strVal val="hidden"/>
                                      </p:to>
                                    </p:set>
                                  </p:childTnLst>
                                </p:cTn>
                              </p:par>
                              <p:par>
                                <p:cTn id="364" presetID="10" presetClass="exit" presetSubtype="0" fill="hold" grpId="0" nodeType="withEffect">
                                  <p:stCondLst>
                                    <p:cond delay="0"/>
                                  </p:stCondLst>
                                  <p:childTnLst>
                                    <p:animEffect transition="out" filter="fade">
                                      <p:cBhvr>
                                        <p:cTn id="365" dur="2000"/>
                                        <p:tgtEl>
                                          <p:spTgt spid="101"/>
                                        </p:tgtEl>
                                      </p:cBhvr>
                                    </p:animEffect>
                                    <p:set>
                                      <p:cBhvr>
                                        <p:cTn id="366" dur="1" fill="hold">
                                          <p:stCondLst>
                                            <p:cond delay="1999"/>
                                          </p:stCondLst>
                                        </p:cTn>
                                        <p:tgtEl>
                                          <p:spTgt spid="101"/>
                                        </p:tgtEl>
                                        <p:attrNameLst>
                                          <p:attrName>style.visibility</p:attrName>
                                        </p:attrNameLst>
                                      </p:cBhvr>
                                      <p:to>
                                        <p:strVal val="hidden"/>
                                      </p:to>
                                    </p:set>
                                  </p:childTnLst>
                                </p:cTn>
                              </p:par>
                              <p:par>
                                <p:cTn id="367" presetID="10" presetClass="exit" presetSubtype="0" fill="hold" grpId="0" nodeType="withEffect">
                                  <p:stCondLst>
                                    <p:cond delay="0"/>
                                  </p:stCondLst>
                                  <p:childTnLst>
                                    <p:animEffect transition="out" filter="fade">
                                      <p:cBhvr>
                                        <p:cTn id="368" dur="2000"/>
                                        <p:tgtEl>
                                          <p:spTgt spid="115"/>
                                        </p:tgtEl>
                                      </p:cBhvr>
                                    </p:animEffect>
                                    <p:set>
                                      <p:cBhvr>
                                        <p:cTn id="369" dur="1" fill="hold">
                                          <p:stCondLst>
                                            <p:cond delay="1999"/>
                                          </p:stCondLst>
                                        </p:cTn>
                                        <p:tgtEl>
                                          <p:spTgt spid="115"/>
                                        </p:tgtEl>
                                        <p:attrNameLst>
                                          <p:attrName>style.visibility</p:attrName>
                                        </p:attrNameLst>
                                      </p:cBhvr>
                                      <p:to>
                                        <p:strVal val="hidden"/>
                                      </p:to>
                                    </p:set>
                                  </p:childTnLst>
                                </p:cTn>
                              </p:par>
                              <p:par>
                                <p:cTn id="370" presetID="10" presetClass="exit" presetSubtype="0" fill="hold" grpId="0" nodeType="withEffect">
                                  <p:stCondLst>
                                    <p:cond delay="0"/>
                                  </p:stCondLst>
                                  <p:childTnLst>
                                    <p:animEffect transition="out" filter="fade">
                                      <p:cBhvr>
                                        <p:cTn id="371" dur="2000"/>
                                        <p:tgtEl>
                                          <p:spTgt spid="107"/>
                                        </p:tgtEl>
                                      </p:cBhvr>
                                    </p:animEffect>
                                    <p:set>
                                      <p:cBhvr>
                                        <p:cTn id="372" dur="1" fill="hold">
                                          <p:stCondLst>
                                            <p:cond delay="1999"/>
                                          </p:stCondLst>
                                        </p:cTn>
                                        <p:tgtEl>
                                          <p:spTgt spid="107"/>
                                        </p:tgtEl>
                                        <p:attrNameLst>
                                          <p:attrName>style.visibility</p:attrName>
                                        </p:attrNameLst>
                                      </p:cBhvr>
                                      <p:to>
                                        <p:strVal val="hidden"/>
                                      </p:to>
                                    </p:set>
                                  </p:childTnLst>
                                </p:cTn>
                              </p:par>
                              <p:par>
                                <p:cTn id="373" presetID="10" presetClass="exit" presetSubtype="0" fill="hold" grpId="0" nodeType="withEffect">
                                  <p:stCondLst>
                                    <p:cond delay="0"/>
                                  </p:stCondLst>
                                  <p:childTnLst>
                                    <p:animEffect transition="out" filter="fade">
                                      <p:cBhvr>
                                        <p:cTn id="374" dur="2000"/>
                                        <p:tgtEl>
                                          <p:spTgt spid="44"/>
                                        </p:tgtEl>
                                      </p:cBhvr>
                                    </p:animEffect>
                                    <p:set>
                                      <p:cBhvr>
                                        <p:cTn id="375" dur="1" fill="hold">
                                          <p:stCondLst>
                                            <p:cond delay="1999"/>
                                          </p:stCondLst>
                                        </p:cTn>
                                        <p:tgtEl>
                                          <p:spTgt spid="44"/>
                                        </p:tgtEl>
                                        <p:attrNameLst>
                                          <p:attrName>style.visibility</p:attrName>
                                        </p:attrNameLst>
                                      </p:cBhvr>
                                      <p:to>
                                        <p:strVal val="hidden"/>
                                      </p:to>
                                    </p:set>
                                  </p:childTnLst>
                                </p:cTn>
                              </p:par>
                              <p:par>
                                <p:cTn id="376" presetID="10" presetClass="exit" presetSubtype="0" fill="hold" grpId="0" nodeType="withEffect">
                                  <p:stCondLst>
                                    <p:cond delay="0"/>
                                  </p:stCondLst>
                                  <p:childTnLst>
                                    <p:animEffect transition="out" filter="fade">
                                      <p:cBhvr>
                                        <p:cTn id="377" dur="2000"/>
                                        <p:tgtEl>
                                          <p:spTgt spid="27"/>
                                        </p:tgtEl>
                                      </p:cBhvr>
                                    </p:animEffect>
                                    <p:set>
                                      <p:cBhvr>
                                        <p:cTn id="378" dur="1" fill="hold">
                                          <p:stCondLst>
                                            <p:cond delay="1999"/>
                                          </p:stCondLst>
                                        </p:cTn>
                                        <p:tgtEl>
                                          <p:spTgt spid="27"/>
                                        </p:tgtEl>
                                        <p:attrNameLst>
                                          <p:attrName>style.visibility</p:attrName>
                                        </p:attrNameLst>
                                      </p:cBhvr>
                                      <p:to>
                                        <p:strVal val="hidden"/>
                                      </p:to>
                                    </p:set>
                                  </p:childTnLst>
                                </p:cTn>
                              </p:par>
                            </p:childTnLst>
                          </p:cTn>
                        </p:par>
                        <p:par>
                          <p:cTn id="379" fill="hold">
                            <p:stCondLst>
                              <p:cond delay="2000"/>
                            </p:stCondLst>
                            <p:childTnLst>
                              <p:par>
                                <p:cTn id="380" presetID="10" presetClass="entr" presetSubtype="0" fill="hold" nodeType="afterEffect">
                                  <p:stCondLst>
                                    <p:cond delay="0"/>
                                  </p:stCondLst>
                                  <p:childTnLst>
                                    <p:set>
                                      <p:cBhvr>
                                        <p:cTn id="381" dur="1" fill="hold">
                                          <p:stCondLst>
                                            <p:cond delay="0"/>
                                          </p:stCondLst>
                                        </p:cTn>
                                        <p:tgtEl>
                                          <p:spTgt spid="187"/>
                                        </p:tgtEl>
                                        <p:attrNameLst>
                                          <p:attrName>style.visibility</p:attrName>
                                        </p:attrNameLst>
                                      </p:cBhvr>
                                      <p:to>
                                        <p:strVal val="visible"/>
                                      </p:to>
                                    </p:set>
                                    <p:animEffect transition="in" filter="fade">
                                      <p:cBhvr>
                                        <p:cTn id="382" dur="2000"/>
                                        <p:tgtEl>
                                          <p:spTgt spid="187"/>
                                        </p:tgtEl>
                                      </p:cBhvr>
                                    </p:animEffect>
                                  </p:childTnLst>
                                </p:cTn>
                              </p:par>
                              <p:par>
                                <p:cTn id="383" presetID="1" presetClass="exit" presetSubtype="0" fill="hold" grpId="0" nodeType="withEffect">
                                  <p:stCondLst>
                                    <p:cond delay="0"/>
                                  </p:stCondLst>
                                  <p:childTnLst>
                                    <p:set>
                                      <p:cBhvr>
                                        <p:cTn id="384" dur="1" fill="hold">
                                          <p:stCondLst>
                                            <p:cond delay="0"/>
                                          </p:stCondLst>
                                        </p:cTn>
                                        <p:tgtEl>
                                          <p:spTgt spid="186">
                                            <p:txEl>
                                              <p:pRg st="0" end="0"/>
                                            </p:txEl>
                                          </p:spTgt>
                                        </p:tgtEl>
                                        <p:attrNameLst>
                                          <p:attrName>style.visibility</p:attrName>
                                        </p:attrNameLst>
                                      </p:cBhvr>
                                      <p:to>
                                        <p:strVal val="hidden"/>
                                      </p:to>
                                    </p:set>
                                  </p:childTnLst>
                                </p:cTn>
                              </p:par>
                              <p:par>
                                <p:cTn id="385" presetID="1" presetClass="exit" presetSubtype="0" fill="hold" grpId="0" nodeType="withEffect">
                                  <p:stCondLst>
                                    <p:cond delay="0"/>
                                  </p:stCondLst>
                                  <p:childTnLst>
                                    <p:set>
                                      <p:cBhvr>
                                        <p:cTn id="386" dur="1" fill="hold">
                                          <p:stCondLst>
                                            <p:cond delay="0"/>
                                          </p:stCondLst>
                                        </p:cTn>
                                        <p:tgtEl>
                                          <p:spTgt spid="186">
                                            <p:txEl>
                                              <p:pRg st="1" end="1"/>
                                            </p:txEl>
                                          </p:spTgt>
                                        </p:tgtEl>
                                        <p:attrNameLst>
                                          <p:attrName>style.visibility</p:attrName>
                                        </p:attrNameLst>
                                      </p:cBhvr>
                                      <p:to>
                                        <p:strVal val="hidden"/>
                                      </p:to>
                                    </p:set>
                                  </p:childTnLst>
                                </p:cTn>
                              </p:par>
                              <p:par>
                                <p:cTn id="387" presetID="1" presetClass="exit" presetSubtype="0" fill="hold" grpId="0" nodeType="withEffect">
                                  <p:stCondLst>
                                    <p:cond delay="0"/>
                                  </p:stCondLst>
                                  <p:childTnLst>
                                    <p:set>
                                      <p:cBhvr>
                                        <p:cTn id="388" dur="1" fill="hold">
                                          <p:stCondLst>
                                            <p:cond delay="0"/>
                                          </p:stCondLst>
                                        </p:cTn>
                                        <p:tgtEl>
                                          <p:spTgt spid="186">
                                            <p:txEl>
                                              <p:pRg st="2" end="2"/>
                                            </p:txEl>
                                          </p:spTgt>
                                        </p:tgtEl>
                                        <p:attrNameLst>
                                          <p:attrName>style.visibility</p:attrName>
                                        </p:attrNameLst>
                                      </p:cBhvr>
                                      <p:to>
                                        <p:strVal val="hidden"/>
                                      </p:to>
                                    </p:set>
                                  </p:childTnLst>
                                </p:cTn>
                              </p:par>
                              <p:par>
                                <p:cTn id="389" presetID="1" presetClass="exit" presetSubtype="0" fill="hold" grpId="0" nodeType="withEffect">
                                  <p:stCondLst>
                                    <p:cond delay="0"/>
                                  </p:stCondLst>
                                  <p:childTnLst>
                                    <p:set>
                                      <p:cBhvr>
                                        <p:cTn id="390" dur="1" fill="hold">
                                          <p:stCondLst>
                                            <p:cond delay="0"/>
                                          </p:stCondLst>
                                        </p:cTn>
                                        <p:tgtEl>
                                          <p:spTgt spid="186">
                                            <p:txEl>
                                              <p:pRg st="3" end="3"/>
                                            </p:txEl>
                                          </p:spTgt>
                                        </p:tgtEl>
                                        <p:attrNameLst>
                                          <p:attrName>style.visibility</p:attrName>
                                        </p:attrNameLst>
                                      </p:cBhvr>
                                      <p:to>
                                        <p:strVal val="hidden"/>
                                      </p:to>
                                    </p:set>
                                  </p:childTnLst>
                                </p:cTn>
                              </p:par>
                            </p:childTnLst>
                          </p:cTn>
                        </p:par>
                        <p:par>
                          <p:cTn id="391" fill="hold">
                            <p:stCondLst>
                              <p:cond delay="4000"/>
                            </p:stCondLst>
                            <p:childTnLst>
                              <p:par>
                                <p:cTn id="392" presetID="10" presetClass="entr" presetSubtype="0" fill="hold" grpId="0" nodeType="afterEffect">
                                  <p:stCondLst>
                                    <p:cond delay="0"/>
                                  </p:stCondLst>
                                  <p:childTnLst>
                                    <p:set>
                                      <p:cBhvr>
                                        <p:cTn id="393" dur="1" fill="hold">
                                          <p:stCondLst>
                                            <p:cond delay="0"/>
                                          </p:stCondLst>
                                        </p:cTn>
                                        <p:tgtEl>
                                          <p:spTgt spid="188"/>
                                        </p:tgtEl>
                                        <p:attrNameLst>
                                          <p:attrName>style.visibility</p:attrName>
                                        </p:attrNameLst>
                                      </p:cBhvr>
                                      <p:to>
                                        <p:strVal val="visible"/>
                                      </p:to>
                                    </p:set>
                                    <p:animEffect transition="in" filter="fade">
                                      <p:cBhvr>
                                        <p:cTn id="394" dur="1000"/>
                                        <p:tgtEl>
                                          <p:spTgt spid="1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39" grpId="0" animBg="1"/>
      <p:bldP spid="170" grpId="0" animBg="1"/>
      <p:bldP spid="186" grpId="0" build="allAtOnce"/>
      <p:bldP spid="18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p:txBody>
          <a:bodyPr/>
          <a:lstStyle/>
          <a:p>
            <a:r>
              <a:rPr lang="en-US" smtClean="0">
                <a:latin typeface="Arial" charset="0"/>
                <a:ea typeface="ＭＳ Ｐゴシック"/>
                <a:cs typeface="Arial" charset="0"/>
              </a:rPr>
              <a:t>Crossbeam XOS</a:t>
            </a:r>
          </a:p>
        </p:txBody>
      </p:sp>
      <p:sp>
        <p:nvSpPr>
          <p:cNvPr id="188" name="Rounded Rectangle 187"/>
          <p:cNvSpPr>
            <a:spLocks noChangeArrowheads="1"/>
          </p:cNvSpPr>
          <p:nvPr/>
        </p:nvSpPr>
        <p:spPr bwMode="auto">
          <a:xfrm>
            <a:off x="2403475" y="1587500"/>
            <a:ext cx="3962400" cy="3733800"/>
          </a:xfrm>
          <a:prstGeom prst="roundRect">
            <a:avLst>
              <a:gd name="adj" fmla="val 4074"/>
            </a:avLst>
          </a:prstGeom>
          <a:solidFill>
            <a:srgbClr val="A6BCC6"/>
          </a:solidFill>
          <a:ln w="9525">
            <a:noFill/>
            <a:round/>
            <a:headEnd/>
            <a:tailEnd/>
          </a:ln>
          <a:effectLst>
            <a:outerShdw dist="38100" dir="2700000" algn="tl" rotWithShape="0">
              <a:srgbClr val="808080">
                <a:alpha val="39999"/>
              </a:srgbClr>
            </a:outerShdw>
          </a:effectLst>
        </p:spPr>
        <p:txBody>
          <a:bodyPr/>
          <a:lstStyle/>
          <a:p>
            <a:pPr eaLnBrk="0" fontAlgn="auto" hangingPunct="0">
              <a:spcBef>
                <a:spcPts val="0"/>
              </a:spcBef>
              <a:spcAft>
                <a:spcPts val="0"/>
              </a:spcAft>
              <a:defRPr/>
            </a:pPr>
            <a:endParaRPr lang="de-DE" dirty="0">
              <a:latin typeface="Arial"/>
              <a:ea typeface="ＭＳ Ｐゴシック" charset="-128"/>
            </a:endParaRPr>
          </a:p>
        </p:txBody>
      </p:sp>
      <p:sp>
        <p:nvSpPr>
          <p:cNvPr id="62467" name="Rectangle 3"/>
          <p:cNvSpPr txBox="1">
            <a:spLocks noChangeArrowheads="1"/>
          </p:cNvSpPr>
          <p:nvPr/>
        </p:nvSpPr>
        <p:spPr bwMode="auto">
          <a:xfrm>
            <a:off x="2265363" y="5718175"/>
            <a:ext cx="4238625" cy="381000"/>
          </a:xfrm>
          <a:prstGeom prst="rect">
            <a:avLst/>
          </a:prstGeom>
          <a:noFill/>
          <a:ln w="9525">
            <a:noFill/>
            <a:miter lim="800000"/>
            <a:headEnd/>
            <a:tailEnd/>
          </a:ln>
        </p:spPr>
        <p:txBody>
          <a:bodyPr/>
          <a:lstStyle/>
          <a:p>
            <a:pPr marL="342900" indent="-342900" algn="ctr" eaLnBrk="0" hangingPunct="0">
              <a:lnSpc>
                <a:spcPct val="90000"/>
              </a:lnSpc>
              <a:spcBef>
                <a:spcPct val="20000"/>
              </a:spcBef>
            </a:pPr>
            <a:r>
              <a:rPr lang="en-US" sz="1200">
                <a:cs typeface="Arial" charset="0"/>
              </a:rPr>
              <a:t>Broad support of best-in-class security applications</a:t>
            </a:r>
          </a:p>
        </p:txBody>
      </p:sp>
      <p:sp>
        <p:nvSpPr>
          <p:cNvPr id="62468" name="Freeform 55"/>
          <p:cNvSpPr>
            <a:spLocks noChangeArrowheads="1"/>
          </p:cNvSpPr>
          <p:nvPr/>
        </p:nvSpPr>
        <p:spPr bwMode="auto">
          <a:xfrm>
            <a:off x="1924050" y="5299075"/>
            <a:ext cx="3298825" cy="560388"/>
          </a:xfrm>
          <a:custGeom>
            <a:avLst/>
            <a:gdLst>
              <a:gd name="T0" fmla="*/ 2147483647 w 2165230"/>
              <a:gd name="T1" fmla="*/ 0 h 560717"/>
              <a:gd name="T2" fmla="*/ 0 w 2165230"/>
              <a:gd name="T3" fmla="*/ 0 h 560717"/>
              <a:gd name="T4" fmla="*/ 0 w 2165230"/>
              <a:gd name="T5" fmla="*/ 556129 h 560717"/>
              <a:gd name="T6" fmla="*/ 2147483647 w 2165230"/>
              <a:gd name="T7" fmla="*/ 556129 h 560717"/>
              <a:gd name="T8" fmla="*/ 0 60000 65536"/>
              <a:gd name="T9" fmla="*/ 0 60000 65536"/>
              <a:gd name="T10" fmla="*/ 0 60000 65536"/>
              <a:gd name="T11" fmla="*/ 0 60000 65536"/>
              <a:gd name="T12" fmla="*/ 0 w 2165230"/>
              <a:gd name="T13" fmla="*/ 0 h 560717"/>
              <a:gd name="T14" fmla="*/ 2165230 w 2165230"/>
              <a:gd name="T15" fmla="*/ 560717 h 560717"/>
            </a:gdLst>
            <a:ahLst/>
            <a:cxnLst>
              <a:cxn ang="T8">
                <a:pos x="T0" y="T1"/>
              </a:cxn>
              <a:cxn ang="T9">
                <a:pos x="T2" y="T3"/>
              </a:cxn>
              <a:cxn ang="T10">
                <a:pos x="T4" y="T5"/>
              </a:cxn>
              <a:cxn ang="T11">
                <a:pos x="T6" y="T7"/>
              </a:cxn>
            </a:cxnLst>
            <a:rect l="T12" t="T13" r="T14" b="T15"/>
            <a:pathLst>
              <a:path w="2165230" h="560717">
                <a:moveTo>
                  <a:pt x="2165230" y="0"/>
                </a:moveTo>
                <a:lnTo>
                  <a:pt x="0" y="0"/>
                </a:lnTo>
                <a:lnTo>
                  <a:pt x="0" y="560717"/>
                </a:lnTo>
                <a:lnTo>
                  <a:pt x="362309" y="560717"/>
                </a:lnTo>
              </a:path>
            </a:pathLst>
          </a:custGeom>
          <a:noFill/>
          <a:ln w="9525">
            <a:solidFill>
              <a:schemeClr val="tx1"/>
            </a:solidFill>
            <a:round/>
            <a:headEnd/>
            <a:tailEnd/>
          </a:ln>
        </p:spPr>
        <p:txBody>
          <a:bodyPr/>
          <a:lstStyle/>
          <a:p>
            <a:endParaRPr lang="en-US"/>
          </a:p>
        </p:txBody>
      </p:sp>
      <p:cxnSp>
        <p:nvCxnSpPr>
          <p:cNvPr id="66" name="Straight Connector 65"/>
          <p:cNvCxnSpPr/>
          <p:nvPr/>
        </p:nvCxnSpPr>
        <p:spPr>
          <a:xfrm rot="5400000">
            <a:off x="1910556" y="3571082"/>
            <a:ext cx="3163887" cy="0"/>
          </a:xfrm>
          <a:prstGeom prst="line">
            <a:avLst/>
          </a:prstGeom>
        </p:spPr>
        <p:style>
          <a:lnRef idx="2">
            <a:schemeClr val="dk1"/>
          </a:lnRef>
          <a:fillRef idx="0">
            <a:schemeClr val="dk1"/>
          </a:fillRef>
          <a:effectRef idx="1">
            <a:schemeClr val="dk1"/>
          </a:effectRef>
          <a:fontRef idx="minor">
            <a:schemeClr val="tx1"/>
          </a:fontRef>
        </p:style>
      </p:cxnSp>
      <p:sp>
        <p:nvSpPr>
          <p:cNvPr id="214" name="TextBox 213"/>
          <p:cNvSpPr txBox="1"/>
          <p:nvPr/>
        </p:nvSpPr>
        <p:spPr>
          <a:xfrm>
            <a:off x="2708360" y="4940300"/>
            <a:ext cx="3352800" cy="685800"/>
          </a:xfrm>
          <a:prstGeom prst="rect">
            <a:avLst/>
          </a:prstGeom>
          <a:solidFill>
            <a:schemeClr val="tx1"/>
          </a:solidFill>
          <a:effectLst>
            <a:outerShdw blurRad="50800" dist="38100" dir="2700000" algn="tl" rotWithShape="0">
              <a:prstClr val="black">
                <a:alpha val="40000"/>
              </a:prstClr>
            </a:outerShdw>
          </a:effectLst>
          <a:scene3d>
            <a:camera prst="orthographicFront"/>
            <a:lightRig rig="threePt" dir="t"/>
          </a:scene3d>
          <a:sp3d>
            <a:bevelT w="6350"/>
          </a:sp3d>
        </p:spPr>
        <p:txBody>
          <a:bodyPr wrap="none" anchor="ctr" anchorCtr="1"/>
          <a:lstStyle/>
          <a:p>
            <a:pPr eaLnBrk="0" fontAlgn="auto" hangingPunct="0">
              <a:spcBef>
                <a:spcPts val="0"/>
              </a:spcBef>
              <a:spcAft>
                <a:spcPts val="0"/>
              </a:spcAft>
              <a:defRPr/>
            </a:pPr>
            <a:r>
              <a:rPr lang="en-US" b="1" dirty="0">
                <a:solidFill>
                  <a:srgbClr val="FFFF00"/>
                </a:solidFill>
                <a:latin typeface="Arial"/>
                <a:ea typeface="ＭＳ Ｐゴシック" charset="-128"/>
              </a:rPr>
              <a:t>Open Secure OS</a:t>
            </a:r>
          </a:p>
        </p:txBody>
      </p:sp>
      <p:grpSp>
        <p:nvGrpSpPr>
          <p:cNvPr id="43" name="Group 42"/>
          <p:cNvGrpSpPr>
            <a:grpSpLocks/>
          </p:cNvGrpSpPr>
          <p:nvPr/>
        </p:nvGrpSpPr>
        <p:grpSpPr bwMode="auto">
          <a:xfrm>
            <a:off x="127000" y="1503363"/>
            <a:ext cx="4173538" cy="3336925"/>
            <a:chOff x="127000" y="1503209"/>
            <a:chExt cx="4172793" cy="3336447"/>
          </a:xfrm>
        </p:grpSpPr>
        <p:sp>
          <p:nvSpPr>
            <p:cNvPr id="187" name="Rectangle 3"/>
            <p:cNvSpPr txBox="1">
              <a:spLocks noChangeArrowheads="1"/>
            </p:cNvSpPr>
            <p:nvPr/>
          </p:nvSpPr>
          <p:spPr bwMode="auto">
            <a:xfrm>
              <a:off x="127000" y="1503209"/>
              <a:ext cx="1963387" cy="609513"/>
            </a:xfrm>
            <a:prstGeom prst="rect">
              <a:avLst/>
            </a:prstGeom>
            <a:noFill/>
            <a:ln w="9525">
              <a:noFill/>
              <a:miter lim="800000"/>
              <a:headEnd/>
              <a:tailEnd/>
            </a:ln>
          </p:spPr>
          <p:txBody>
            <a:bodyPr/>
            <a:lstStyle/>
            <a:p>
              <a:pPr defTabSz="914400">
                <a:lnSpc>
                  <a:spcPct val="90000"/>
                </a:lnSpc>
                <a:spcBef>
                  <a:spcPct val="20000"/>
                </a:spcBef>
                <a:buSzPct val="80000"/>
                <a:buFont typeface="Wingdings 3" pitchFamily="18" charset="2"/>
                <a:buNone/>
                <a:defRPr/>
              </a:pPr>
              <a:r>
                <a:rPr lang="en-US" sz="1100" kern="0" dirty="0">
                  <a:latin typeface="Arial" pitchFamily="34" charset="0"/>
                  <a:cs typeface="Arial" pitchFamily="34" charset="0"/>
                </a:rPr>
                <a:t>Optimizes data flow between the network and application processors</a:t>
              </a:r>
            </a:p>
          </p:txBody>
        </p:sp>
        <p:sp>
          <p:nvSpPr>
            <p:cNvPr id="62498" name="TextBox 32"/>
            <p:cNvSpPr txBox="1">
              <a:spLocks noChangeArrowheads="1"/>
            </p:cNvSpPr>
            <p:nvPr/>
          </p:nvSpPr>
          <p:spPr bwMode="auto">
            <a:xfrm>
              <a:off x="127000" y="3023612"/>
              <a:ext cx="1674757" cy="600164"/>
            </a:xfrm>
            <a:prstGeom prst="rect">
              <a:avLst/>
            </a:prstGeom>
            <a:noFill/>
            <a:ln w="9525">
              <a:noFill/>
              <a:miter lim="800000"/>
              <a:headEnd/>
              <a:tailEnd/>
            </a:ln>
          </p:spPr>
          <p:txBody>
            <a:bodyPr>
              <a:spAutoFit/>
            </a:bodyPr>
            <a:lstStyle/>
            <a:p>
              <a:pPr eaLnBrk="0" hangingPunct="0"/>
              <a:r>
                <a:rPr lang="en-US" sz="1100">
                  <a:cs typeface="Arial" charset="0"/>
                </a:rPr>
                <a:t>Protects &amp; ensures optimum network processing</a:t>
              </a:r>
            </a:p>
          </p:txBody>
        </p:sp>
        <p:sp>
          <p:nvSpPr>
            <p:cNvPr id="62499" name="TextBox 38"/>
            <p:cNvSpPr txBox="1">
              <a:spLocks noChangeArrowheads="1"/>
            </p:cNvSpPr>
            <p:nvPr/>
          </p:nvSpPr>
          <p:spPr bwMode="auto">
            <a:xfrm>
              <a:off x="127000" y="2298700"/>
              <a:ext cx="1639986" cy="430887"/>
            </a:xfrm>
            <a:prstGeom prst="rect">
              <a:avLst/>
            </a:prstGeom>
            <a:noFill/>
            <a:ln w="9525">
              <a:noFill/>
              <a:miter lim="800000"/>
              <a:headEnd/>
              <a:tailEnd/>
            </a:ln>
          </p:spPr>
          <p:txBody>
            <a:bodyPr>
              <a:spAutoFit/>
            </a:bodyPr>
            <a:lstStyle/>
            <a:p>
              <a:pPr eaLnBrk="0" hangingPunct="0"/>
              <a:r>
                <a:rPr lang="en-US" sz="1100">
                  <a:cs typeface="Arial" charset="0"/>
                </a:rPr>
                <a:t>Optimizes &amp; controls flows between apps</a:t>
              </a:r>
            </a:p>
          </p:txBody>
        </p:sp>
        <p:cxnSp>
          <p:nvCxnSpPr>
            <p:cNvPr id="62500" name="Straight Connector 43"/>
            <p:cNvCxnSpPr>
              <a:cxnSpLocks noChangeShapeType="1"/>
            </p:cNvCxnSpPr>
            <p:nvPr/>
          </p:nvCxnSpPr>
          <p:spPr bwMode="auto">
            <a:xfrm>
              <a:off x="2003004" y="3325504"/>
              <a:ext cx="1606943" cy="0"/>
            </a:xfrm>
            <a:prstGeom prst="line">
              <a:avLst/>
            </a:prstGeom>
            <a:noFill/>
            <a:ln w="9525">
              <a:solidFill>
                <a:schemeClr val="tx1"/>
              </a:solidFill>
              <a:round/>
              <a:headEnd/>
              <a:tailEnd/>
            </a:ln>
          </p:spPr>
        </p:cxnSp>
        <p:sp>
          <p:nvSpPr>
            <p:cNvPr id="62501" name="TextBox 50"/>
            <p:cNvSpPr txBox="1">
              <a:spLocks noChangeArrowheads="1"/>
            </p:cNvSpPr>
            <p:nvPr/>
          </p:nvSpPr>
          <p:spPr bwMode="auto">
            <a:xfrm>
              <a:off x="127000" y="4087264"/>
              <a:ext cx="1925905" cy="430887"/>
            </a:xfrm>
            <a:prstGeom prst="rect">
              <a:avLst/>
            </a:prstGeom>
            <a:noFill/>
            <a:ln w="9525">
              <a:noFill/>
              <a:miter lim="800000"/>
              <a:headEnd/>
              <a:tailEnd/>
            </a:ln>
          </p:spPr>
          <p:txBody>
            <a:bodyPr>
              <a:spAutoFit/>
            </a:bodyPr>
            <a:lstStyle/>
            <a:p>
              <a:pPr eaLnBrk="0" hangingPunct="0"/>
              <a:r>
                <a:rPr lang="en-US" sz="1100" b="1">
                  <a:cs typeface="Arial" charset="0"/>
                </a:rPr>
                <a:t>Provides Superior Network Performance</a:t>
              </a:r>
            </a:p>
          </p:txBody>
        </p:sp>
        <p:cxnSp>
          <p:nvCxnSpPr>
            <p:cNvPr id="62502" name="Straight Connector 43"/>
            <p:cNvCxnSpPr>
              <a:cxnSpLocks noChangeShapeType="1"/>
            </p:cNvCxnSpPr>
            <p:nvPr/>
          </p:nvCxnSpPr>
          <p:spPr bwMode="auto">
            <a:xfrm>
              <a:off x="2003004" y="2595871"/>
              <a:ext cx="1606943" cy="0"/>
            </a:xfrm>
            <a:prstGeom prst="line">
              <a:avLst/>
            </a:prstGeom>
            <a:noFill/>
            <a:ln w="9525">
              <a:solidFill>
                <a:schemeClr val="tx1"/>
              </a:solidFill>
              <a:round/>
              <a:headEnd/>
              <a:tailEnd/>
            </a:ln>
          </p:spPr>
        </p:cxnSp>
        <p:cxnSp>
          <p:nvCxnSpPr>
            <p:cNvPr id="62503" name="Straight Connector 43"/>
            <p:cNvCxnSpPr>
              <a:cxnSpLocks noChangeShapeType="1"/>
            </p:cNvCxnSpPr>
            <p:nvPr/>
          </p:nvCxnSpPr>
          <p:spPr bwMode="auto">
            <a:xfrm>
              <a:off x="2003004" y="1914791"/>
              <a:ext cx="1606943" cy="0"/>
            </a:xfrm>
            <a:prstGeom prst="line">
              <a:avLst/>
            </a:prstGeom>
            <a:noFill/>
            <a:ln w="9525">
              <a:solidFill>
                <a:schemeClr val="tx1"/>
              </a:solidFill>
              <a:round/>
              <a:headEnd/>
              <a:tailEnd/>
            </a:ln>
          </p:spPr>
        </p:cxnSp>
        <p:cxnSp>
          <p:nvCxnSpPr>
            <p:cNvPr id="62504" name="Straight Connector 43"/>
            <p:cNvCxnSpPr>
              <a:cxnSpLocks noChangeShapeType="1"/>
            </p:cNvCxnSpPr>
            <p:nvPr/>
          </p:nvCxnSpPr>
          <p:spPr bwMode="auto">
            <a:xfrm>
              <a:off x="2003004" y="4319475"/>
              <a:ext cx="1606943" cy="0"/>
            </a:xfrm>
            <a:prstGeom prst="line">
              <a:avLst/>
            </a:prstGeom>
            <a:noFill/>
            <a:ln w="9525">
              <a:solidFill>
                <a:schemeClr val="tx1"/>
              </a:solidFill>
              <a:round/>
              <a:headEnd/>
              <a:tailEnd/>
            </a:ln>
          </p:spPr>
        </p:cxnSp>
        <p:sp>
          <p:nvSpPr>
            <p:cNvPr id="190" name="TextBox 189"/>
            <p:cNvSpPr txBox="1"/>
            <p:nvPr/>
          </p:nvSpPr>
          <p:spPr>
            <a:xfrm>
              <a:off x="2695547" y="3772856"/>
              <a:ext cx="1600200" cy="1066800"/>
            </a:xfrm>
            <a:prstGeom prst="rect">
              <a:avLst/>
            </a:prstGeom>
            <a:solidFill>
              <a:schemeClr val="tx1"/>
            </a:solidFill>
            <a:effectLst>
              <a:outerShdw blurRad="50800" dist="38100" dir="2700000" algn="tl" rotWithShape="0">
                <a:prstClr val="black">
                  <a:alpha val="40000"/>
                </a:prstClr>
              </a:outerShdw>
            </a:effectLst>
            <a:scene3d>
              <a:camera prst="orthographicFront"/>
              <a:lightRig rig="threePt" dir="t"/>
            </a:scene3d>
            <a:sp3d>
              <a:bevelT w="6350"/>
            </a:sp3d>
          </p:spPr>
          <p:txBody>
            <a:bodyPr wrap="none" anchor="ctr" anchorCtr="1"/>
            <a:lstStyle/>
            <a:p>
              <a:pPr algn="ctr" eaLnBrk="0" fontAlgn="auto" hangingPunct="0">
                <a:spcBef>
                  <a:spcPts val="0"/>
                </a:spcBef>
                <a:spcAft>
                  <a:spcPts val="0"/>
                </a:spcAft>
                <a:defRPr/>
              </a:pPr>
              <a:r>
                <a:rPr lang="en-US" sz="1400" b="1" dirty="0">
                  <a:solidFill>
                    <a:srgbClr val="FFC000"/>
                  </a:solidFill>
                  <a:latin typeface="Arial"/>
                  <a:ea typeface="ＭＳ Ｐゴシック" charset="-128"/>
                </a:rPr>
                <a:t>Network</a:t>
              </a:r>
            </a:p>
            <a:p>
              <a:pPr algn="ctr" eaLnBrk="0" fontAlgn="auto" hangingPunct="0">
                <a:spcBef>
                  <a:spcPts val="0"/>
                </a:spcBef>
                <a:spcAft>
                  <a:spcPts val="0"/>
                </a:spcAft>
                <a:defRPr/>
              </a:pPr>
              <a:r>
                <a:rPr lang="en-US" sz="1400" b="1" dirty="0">
                  <a:solidFill>
                    <a:srgbClr val="FFC000"/>
                  </a:solidFill>
                  <a:latin typeface="Arial"/>
                  <a:ea typeface="ＭＳ Ｐゴシック" charset="-128"/>
                </a:rPr>
                <a:t>Processing </a:t>
              </a:r>
            </a:p>
            <a:p>
              <a:pPr algn="ctr" eaLnBrk="0" fontAlgn="auto" hangingPunct="0">
                <a:spcBef>
                  <a:spcPts val="0"/>
                </a:spcBef>
                <a:spcAft>
                  <a:spcPts val="0"/>
                </a:spcAft>
                <a:defRPr/>
              </a:pPr>
              <a:r>
                <a:rPr lang="en-US" sz="1400" b="1" dirty="0">
                  <a:solidFill>
                    <a:srgbClr val="FFC000"/>
                  </a:solidFill>
                  <a:latin typeface="Arial"/>
                  <a:ea typeface="ＭＳ Ｐゴシック" charset="-128"/>
                </a:rPr>
                <a:t>Environment</a:t>
              </a:r>
              <a:endParaRPr lang="en-US" sz="1400" b="1" dirty="0">
                <a:solidFill>
                  <a:srgbClr val="FFC000"/>
                </a:solidFill>
                <a:latin typeface="Arial"/>
                <a:ea typeface="ＭＳ Ｐゴシック" charset="-128"/>
              </a:endParaRPr>
            </a:p>
          </p:txBody>
        </p:sp>
        <p:sp>
          <p:nvSpPr>
            <p:cNvPr id="193" name="TextBox 192"/>
            <p:cNvSpPr txBox="1"/>
            <p:nvPr/>
          </p:nvSpPr>
          <p:spPr>
            <a:xfrm>
              <a:off x="2691501" y="2975958"/>
              <a:ext cx="1608292" cy="643063"/>
            </a:xfrm>
            <a:prstGeom prst="rect">
              <a:avLst/>
            </a:prstGeom>
            <a:solidFill>
              <a:schemeClr val="tx1"/>
            </a:solidFill>
            <a:ln>
              <a:noFill/>
            </a:ln>
            <a:effectLst>
              <a:outerShdw blurRad="50800" dist="38100" dir="2700000" algn="tl" rotWithShape="0">
                <a:prstClr val="black">
                  <a:alpha val="40000"/>
                </a:prstClr>
              </a:outerShdw>
            </a:effectLst>
            <a:scene3d>
              <a:camera prst="orthographicFront"/>
              <a:lightRig rig="threePt" dir="t"/>
            </a:scene3d>
            <a:sp3d>
              <a:bevelT w="6350"/>
            </a:sp3d>
          </p:spPr>
          <p:txBody>
            <a:bodyPr wrap="none" anchor="ctr"/>
            <a:lstStyle/>
            <a:p>
              <a:pPr algn="ctr" eaLnBrk="0" fontAlgn="auto" hangingPunct="0">
                <a:spcBef>
                  <a:spcPts val="0"/>
                </a:spcBef>
                <a:spcAft>
                  <a:spcPts val="0"/>
                </a:spcAft>
                <a:defRPr/>
              </a:pPr>
              <a:r>
                <a:rPr lang="en-US" sz="1050" b="1" dirty="0">
                  <a:solidFill>
                    <a:srgbClr val="FFC000"/>
                  </a:solidFill>
                  <a:latin typeface="Arial"/>
                  <a:ea typeface="ＭＳ Ｐゴシック" charset="-128"/>
                </a:rPr>
                <a:t>Chassis Resource</a:t>
              </a:r>
            </a:p>
            <a:p>
              <a:pPr algn="ctr" eaLnBrk="0" fontAlgn="auto" hangingPunct="0">
                <a:spcBef>
                  <a:spcPts val="0"/>
                </a:spcBef>
                <a:spcAft>
                  <a:spcPts val="0"/>
                </a:spcAft>
                <a:defRPr/>
              </a:pPr>
              <a:r>
                <a:rPr lang="en-US" sz="1050" b="1" dirty="0">
                  <a:solidFill>
                    <a:srgbClr val="FFC000"/>
                  </a:solidFill>
                  <a:latin typeface="Arial"/>
                  <a:ea typeface="ＭＳ Ｐゴシック" charset="-128"/>
                </a:rPr>
                <a:t>Protection </a:t>
              </a:r>
              <a:endParaRPr lang="en-US" sz="1050" b="1" dirty="0">
                <a:solidFill>
                  <a:srgbClr val="FFC000"/>
                </a:solidFill>
                <a:latin typeface="Arial"/>
                <a:ea typeface="ＭＳ Ｐゴシック" charset="-128"/>
              </a:endParaRPr>
            </a:p>
          </p:txBody>
        </p:sp>
        <p:sp>
          <p:nvSpPr>
            <p:cNvPr id="45" name="TextBox 44"/>
            <p:cNvSpPr txBox="1"/>
            <p:nvPr/>
          </p:nvSpPr>
          <p:spPr>
            <a:xfrm>
              <a:off x="2691501" y="2282740"/>
              <a:ext cx="1608292" cy="643063"/>
            </a:xfrm>
            <a:prstGeom prst="rect">
              <a:avLst/>
            </a:prstGeom>
            <a:solidFill>
              <a:schemeClr val="tx1"/>
            </a:solidFill>
            <a:ln>
              <a:noFill/>
            </a:ln>
            <a:effectLst>
              <a:outerShdw blurRad="50800" dist="38100" dir="2700000" algn="tl" rotWithShape="0">
                <a:prstClr val="black">
                  <a:alpha val="40000"/>
                </a:prstClr>
              </a:outerShdw>
            </a:effectLst>
            <a:scene3d>
              <a:camera prst="orthographicFront"/>
              <a:lightRig rig="threePt" dir="t"/>
            </a:scene3d>
            <a:sp3d>
              <a:bevelT w="6350"/>
            </a:sp3d>
          </p:spPr>
          <p:txBody>
            <a:bodyPr wrap="none" anchor="ctr"/>
            <a:lstStyle/>
            <a:p>
              <a:pPr algn="ctr" eaLnBrk="0" fontAlgn="auto" hangingPunct="0">
                <a:spcBef>
                  <a:spcPts val="0"/>
                </a:spcBef>
                <a:spcAft>
                  <a:spcPts val="0"/>
                </a:spcAft>
                <a:defRPr/>
              </a:pPr>
              <a:r>
                <a:rPr lang="en-US" sz="1050" b="1" dirty="0">
                  <a:solidFill>
                    <a:srgbClr val="FFC000"/>
                  </a:solidFill>
                  <a:latin typeface="Arial"/>
                  <a:ea typeface="ＭＳ Ｐゴシック" charset="-128"/>
                </a:rPr>
                <a:t>Secure Flow Processing</a:t>
              </a:r>
              <a:endParaRPr lang="en-US" sz="1050" b="1" dirty="0">
                <a:solidFill>
                  <a:srgbClr val="FFC000"/>
                </a:solidFill>
                <a:latin typeface="Arial"/>
                <a:ea typeface="ＭＳ Ｐゴシック" charset="-128"/>
              </a:endParaRPr>
            </a:p>
          </p:txBody>
        </p:sp>
        <p:sp>
          <p:nvSpPr>
            <p:cNvPr id="46" name="TextBox 45"/>
            <p:cNvSpPr txBox="1"/>
            <p:nvPr/>
          </p:nvSpPr>
          <p:spPr>
            <a:xfrm>
              <a:off x="2691501" y="1589522"/>
              <a:ext cx="1608292" cy="643063"/>
            </a:xfrm>
            <a:prstGeom prst="rect">
              <a:avLst/>
            </a:prstGeom>
            <a:solidFill>
              <a:schemeClr val="tx1"/>
            </a:solidFill>
            <a:ln>
              <a:noFill/>
            </a:ln>
            <a:effectLst>
              <a:outerShdw blurRad="50800" dist="38100" dir="2700000" algn="tl" rotWithShape="0">
                <a:prstClr val="black">
                  <a:alpha val="40000"/>
                </a:prstClr>
              </a:outerShdw>
            </a:effectLst>
            <a:scene3d>
              <a:camera prst="orthographicFront"/>
              <a:lightRig rig="threePt" dir="t"/>
            </a:scene3d>
            <a:sp3d>
              <a:bevelT w="6350"/>
            </a:sp3d>
          </p:spPr>
          <p:txBody>
            <a:bodyPr wrap="none" anchor="ctr"/>
            <a:lstStyle/>
            <a:p>
              <a:pPr algn="ctr" eaLnBrk="0" fontAlgn="auto" hangingPunct="0">
                <a:spcBef>
                  <a:spcPts val="0"/>
                </a:spcBef>
                <a:spcAft>
                  <a:spcPts val="0"/>
                </a:spcAft>
                <a:defRPr/>
              </a:pPr>
              <a:r>
                <a:rPr lang="en-US" sz="1050" b="1" dirty="0">
                  <a:solidFill>
                    <a:srgbClr val="FFC000"/>
                  </a:solidFill>
                  <a:latin typeface="Arial"/>
                  <a:ea typeface="ＭＳ Ｐゴシック" charset="-128"/>
                </a:rPr>
                <a:t>Switched Data Path</a:t>
              </a:r>
            </a:p>
            <a:p>
              <a:pPr algn="ctr" eaLnBrk="0" fontAlgn="auto" hangingPunct="0">
                <a:spcBef>
                  <a:spcPts val="0"/>
                </a:spcBef>
                <a:spcAft>
                  <a:spcPts val="0"/>
                </a:spcAft>
                <a:defRPr/>
              </a:pPr>
              <a:r>
                <a:rPr lang="en-US" sz="1050" b="1" dirty="0">
                  <a:solidFill>
                    <a:srgbClr val="FFC000"/>
                  </a:solidFill>
                  <a:latin typeface="Arial"/>
                  <a:ea typeface="ＭＳ Ｐゴシック" charset="-128"/>
                </a:rPr>
                <a:t>Management </a:t>
              </a:r>
              <a:endParaRPr lang="en-US" sz="1050" b="1" dirty="0">
                <a:solidFill>
                  <a:srgbClr val="FFC000"/>
                </a:solidFill>
                <a:latin typeface="Arial"/>
                <a:ea typeface="ＭＳ Ｐゴシック" charset="-128"/>
              </a:endParaRPr>
            </a:p>
          </p:txBody>
        </p:sp>
      </p:grpSp>
      <p:cxnSp>
        <p:nvCxnSpPr>
          <p:cNvPr id="67" name="Straight Connector 66"/>
          <p:cNvCxnSpPr/>
          <p:nvPr/>
        </p:nvCxnSpPr>
        <p:spPr>
          <a:xfrm rot="5400000">
            <a:off x="3697287" y="3367088"/>
            <a:ext cx="3165475" cy="0"/>
          </a:xfrm>
          <a:prstGeom prst="line">
            <a:avLst/>
          </a:prstGeom>
        </p:spPr>
        <p:style>
          <a:lnRef idx="2">
            <a:schemeClr val="dk1"/>
          </a:lnRef>
          <a:fillRef idx="0">
            <a:schemeClr val="dk1"/>
          </a:fillRef>
          <a:effectRef idx="1">
            <a:schemeClr val="dk1"/>
          </a:effectRef>
          <a:fontRef idx="minor">
            <a:schemeClr val="tx1"/>
          </a:fontRef>
        </p:style>
      </p:cxnSp>
      <p:grpSp>
        <p:nvGrpSpPr>
          <p:cNvPr id="50" name="Group 49"/>
          <p:cNvGrpSpPr>
            <a:grpSpLocks/>
          </p:cNvGrpSpPr>
          <p:nvPr/>
        </p:nvGrpSpPr>
        <p:grpSpPr bwMode="auto">
          <a:xfrm>
            <a:off x="4465638" y="1597025"/>
            <a:ext cx="4489450" cy="3243263"/>
            <a:chOff x="4465680" y="1596265"/>
            <a:chExt cx="4489730" cy="3243391"/>
          </a:xfrm>
        </p:grpSpPr>
        <p:sp>
          <p:nvSpPr>
            <p:cNvPr id="62477" name="TextBox 56"/>
            <p:cNvSpPr txBox="1">
              <a:spLocks noChangeArrowheads="1"/>
            </p:cNvSpPr>
            <p:nvPr/>
          </p:nvSpPr>
          <p:spPr bwMode="auto">
            <a:xfrm>
              <a:off x="7005231" y="4151032"/>
              <a:ext cx="1950179" cy="430887"/>
            </a:xfrm>
            <a:prstGeom prst="rect">
              <a:avLst/>
            </a:prstGeom>
            <a:noFill/>
            <a:ln w="9525">
              <a:noFill/>
              <a:miter lim="800000"/>
              <a:headEnd/>
              <a:tailEnd/>
            </a:ln>
          </p:spPr>
          <p:txBody>
            <a:bodyPr>
              <a:spAutoFit/>
            </a:bodyPr>
            <a:lstStyle/>
            <a:p>
              <a:pPr algn="r" eaLnBrk="0" hangingPunct="0"/>
              <a:r>
                <a:rPr lang="en-US" sz="1100" b="1">
                  <a:cs typeface="Arial" charset="0"/>
                </a:rPr>
                <a:t>Ensures Exceptional Application Processing </a:t>
              </a:r>
            </a:p>
          </p:txBody>
        </p:sp>
        <p:cxnSp>
          <p:nvCxnSpPr>
            <p:cNvPr id="62478" name="Straight Connector 57"/>
            <p:cNvCxnSpPr>
              <a:cxnSpLocks noChangeShapeType="1"/>
            </p:cNvCxnSpPr>
            <p:nvPr/>
          </p:nvCxnSpPr>
          <p:spPr bwMode="auto">
            <a:xfrm>
              <a:off x="5947872" y="4330700"/>
              <a:ext cx="853710" cy="0"/>
            </a:xfrm>
            <a:prstGeom prst="line">
              <a:avLst/>
            </a:prstGeom>
            <a:noFill/>
            <a:ln w="9525">
              <a:solidFill>
                <a:schemeClr val="tx1"/>
              </a:solidFill>
              <a:round/>
              <a:headEnd/>
              <a:tailEnd/>
            </a:ln>
          </p:spPr>
        </p:cxnSp>
        <p:sp>
          <p:nvSpPr>
            <p:cNvPr id="62479" name="TextBox 58"/>
            <p:cNvSpPr txBox="1">
              <a:spLocks noChangeArrowheads="1"/>
            </p:cNvSpPr>
            <p:nvPr/>
          </p:nvSpPr>
          <p:spPr bwMode="auto">
            <a:xfrm>
              <a:off x="7050410" y="3145217"/>
              <a:ext cx="1905000" cy="430887"/>
            </a:xfrm>
            <a:prstGeom prst="rect">
              <a:avLst/>
            </a:prstGeom>
            <a:noFill/>
            <a:ln w="9525">
              <a:noFill/>
              <a:miter lim="800000"/>
              <a:headEnd/>
              <a:tailEnd/>
            </a:ln>
          </p:spPr>
          <p:txBody>
            <a:bodyPr>
              <a:spAutoFit/>
            </a:bodyPr>
            <a:lstStyle/>
            <a:p>
              <a:pPr algn="r" eaLnBrk="0" hangingPunct="0"/>
              <a:r>
                <a:rPr lang="en-US" sz="1100">
                  <a:cs typeface="Arial" charset="0"/>
                </a:rPr>
                <a:t>Automatic performance capacity restoration</a:t>
              </a:r>
            </a:p>
          </p:txBody>
        </p:sp>
        <p:sp>
          <p:nvSpPr>
            <p:cNvPr id="62480" name="TextBox 60"/>
            <p:cNvSpPr txBox="1">
              <a:spLocks noChangeArrowheads="1"/>
            </p:cNvSpPr>
            <p:nvPr/>
          </p:nvSpPr>
          <p:spPr bwMode="auto">
            <a:xfrm>
              <a:off x="7279010" y="2452449"/>
              <a:ext cx="1676400" cy="600164"/>
            </a:xfrm>
            <a:prstGeom prst="rect">
              <a:avLst/>
            </a:prstGeom>
            <a:noFill/>
            <a:ln w="9525">
              <a:noFill/>
              <a:miter lim="800000"/>
              <a:headEnd/>
              <a:tailEnd/>
            </a:ln>
          </p:spPr>
          <p:txBody>
            <a:bodyPr>
              <a:spAutoFit/>
            </a:bodyPr>
            <a:lstStyle/>
            <a:p>
              <a:pPr algn="r" eaLnBrk="0" hangingPunct="0"/>
              <a:r>
                <a:rPr lang="en-US" sz="1100">
                  <a:cs typeface="Arial" charset="0"/>
                </a:rPr>
                <a:t>Allows application performance to scale independently</a:t>
              </a:r>
            </a:p>
          </p:txBody>
        </p:sp>
        <p:sp>
          <p:nvSpPr>
            <p:cNvPr id="62481" name="TextBox 61"/>
            <p:cNvSpPr txBox="1">
              <a:spLocks noChangeArrowheads="1"/>
            </p:cNvSpPr>
            <p:nvPr/>
          </p:nvSpPr>
          <p:spPr bwMode="auto">
            <a:xfrm>
              <a:off x="6821810" y="1609529"/>
              <a:ext cx="2133600" cy="600164"/>
            </a:xfrm>
            <a:prstGeom prst="rect">
              <a:avLst/>
            </a:prstGeom>
            <a:noFill/>
            <a:ln w="9525">
              <a:noFill/>
              <a:miter lim="800000"/>
              <a:headEnd/>
              <a:tailEnd/>
            </a:ln>
          </p:spPr>
          <p:txBody>
            <a:bodyPr>
              <a:spAutoFit/>
            </a:bodyPr>
            <a:lstStyle/>
            <a:p>
              <a:pPr algn="r" eaLnBrk="0" hangingPunct="0"/>
              <a:r>
                <a:rPr lang="en-US" sz="1100">
                  <a:cs typeface="Arial" charset="0"/>
                </a:rPr>
                <a:t>Provides a responsive system to application processing needs</a:t>
              </a:r>
            </a:p>
          </p:txBody>
        </p:sp>
        <p:sp>
          <p:nvSpPr>
            <p:cNvPr id="189" name="TextBox 188"/>
            <p:cNvSpPr txBox="1"/>
            <p:nvPr/>
          </p:nvSpPr>
          <p:spPr>
            <a:xfrm>
              <a:off x="4469726" y="3772856"/>
              <a:ext cx="1600200" cy="1066800"/>
            </a:xfrm>
            <a:prstGeom prst="rect">
              <a:avLst/>
            </a:prstGeom>
            <a:solidFill>
              <a:schemeClr val="tx1"/>
            </a:solidFill>
            <a:effectLst>
              <a:outerShdw blurRad="50800" dist="38100" dir="2700000" algn="tl" rotWithShape="0">
                <a:prstClr val="black">
                  <a:alpha val="40000"/>
                </a:prstClr>
              </a:outerShdw>
            </a:effectLst>
            <a:scene3d>
              <a:camera prst="orthographicFront"/>
              <a:lightRig rig="threePt" dir="t"/>
            </a:scene3d>
            <a:sp3d>
              <a:bevelT w="6350"/>
            </a:sp3d>
          </p:spPr>
          <p:txBody>
            <a:bodyPr wrap="none" anchor="ctr" anchorCtr="1"/>
            <a:lstStyle/>
            <a:p>
              <a:pPr algn="ctr" eaLnBrk="0" fontAlgn="auto" hangingPunct="0">
                <a:spcBef>
                  <a:spcPts val="0"/>
                </a:spcBef>
                <a:spcAft>
                  <a:spcPts val="0"/>
                </a:spcAft>
                <a:defRPr/>
              </a:pPr>
              <a:r>
                <a:rPr lang="en-US" sz="1400" b="1" dirty="0">
                  <a:solidFill>
                    <a:srgbClr val="92D050"/>
                  </a:solidFill>
                  <a:latin typeface="Arial"/>
                  <a:ea typeface="ＭＳ Ｐゴシック" charset="-128"/>
                </a:rPr>
                <a:t>Application </a:t>
              </a:r>
              <a:endParaRPr lang="en-US" sz="1400" b="1" dirty="0">
                <a:solidFill>
                  <a:srgbClr val="92D050"/>
                </a:solidFill>
                <a:latin typeface="Arial"/>
                <a:ea typeface="ＭＳ Ｐゴシック" charset="-128"/>
              </a:endParaRPr>
            </a:p>
            <a:p>
              <a:pPr algn="ctr" eaLnBrk="0" fontAlgn="auto" hangingPunct="0">
                <a:spcBef>
                  <a:spcPts val="0"/>
                </a:spcBef>
                <a:spcAft>
                  <a:spcPts val="0"/>
                </a:spcAft>
                <a:defRPr/>
              </a:pPr>
              <a:r>
                <a:rPr lang="en-US" sz="1400" b="1" dirty="0">
                  <a:solidFill>
                    <a:srgbClr val="92D050"/>
                  </a:solidFill>
                  <a:latin typeface="Arial"/>
                  <a:ea typeface="ＭＳ Ｐゴシック" charset="-128"/>
                </a:rPr>
                <a:t>Processing</a:t>
              </a:r>
            </a:p>
            <a:p>
              <a:pPr algn="ctr" eaLnBrk="0" fontAlgn="auto" hangingPunct="0">
                <a:spcBef>
                  <a:spcPts val="0"/>
                </a:spcBef>
                <a:spcAft>
                  <a:spcPts val="0"/>
                </a:spcAft>
                <a:defRPr/>
              </a:pPr>
              <a:r>
                <a:rPr lang="en-US" sz="1400" b="1" dirty="0">
                  <a:solidFill>
                    <a:srgbClr val="92D050"/>
                  </a:solidFill>
                  <a:latin typeface="Arial"/>
                  <a:ea typeface="ＭＳ Ｐゴシック" charset="-128"/>
                </a:rPr>
                <a:t>Environment</a:t>
              </a:r>
              <a:endParaRPr lang="en-US" sz="1400" b="1" dirty="0">
                <a:solidFill>
                  <a:srgbClr val="92D050"/>
                </a:solidFill>
                <a:latin typeface="Arial"/>
                <a:ea typeface="ＭＳ Ｐゴシック" charset="-128"/>
              </a:endParaRPr>
            </a:p>
          </p:txBody>
        </p:sp>
        <p:sp>
          <p:nvSpPr>
            <p:cNvPr id="47" name="TextBox 46"/>
            <p:cNvSpPr txBox="1"/>
            <p:nvPr/>
          </p:nvSpPr>
          <p:spPr>
            <a:xfrm>
              <a:off x="4465680" y="2982701"/>
              <a:ext cx="1608292" cy="643063"/>
            </a:xfrm>
            <a:prstGeom prst="rect">
              <a:avLst/>
            </a:prstGeom>
            <a:solidFill>
              <a:schemeClr val="tx1"/>
            </a:solidFill>
            <a:ln>
              <a:noFill/>
            </a:ln>
            <a:effectLst>
              <a:outerShdw blurRad="50800" dist="38100" dir="2700000" algn="tl" rotWithShape="0">
                <a:prstClr val="black">
                  <a:alpha val="40000"/>
                </a:prstClr>
              </a:outerShdw>
            </a:effectLst>
            <a:scene3d>
              <a:camera prst="orthographicFront"/>
              <a:lightRig rig="threePt" dir="t"/>
            </a:scene3d>
            <a:sp3d>
              <a:bevelT w="6350"/>
            </a:sp3d>
          </p:spPr>
          <p:txBody>
            <a:bodyPr wrap="none" anchor="ctr"/>
            <a:lstStyle/>
            <a:p>
              <a:pPr algn="ctr" eaLnBrk="0" fontAlgn="auto" hangingPunct="0">
                <a:spcBef>
                  <a:spcPts val="0"/>
                </a:spcBef>
                <a:spcAft>
                  <a:spcPts val="0"/>
                </a:spcAft>
                <a:defRPr/>
              </a:pPr>
              <a:r>
                <a:rPr lang="en-US" sz="1050" b="1" dirty="0">
                  <a:solidFill>
                    <a:srgbClr val="92D050"/>
                  </a:solidFill>
                  <a:latin typeface="Arial"/>
                  <a:ea typeface="ＭＳ Ｐゴシック" charset="-128"/>
                </a:rPr>
                <a:t>Self-Healing</a:t>
              </a:r>
              <a:endParaRPr lang="en-US" sz="1050" b="1" dirty="0">
                <a:solidFill>
                  <a:srgbClr val="92D050"/>
                </a:solidFill>
                <a:latin typeface="Arial"/>
                <a:ea typeface="ＭＳ Ｐゴシック" charset="-128"/>
              </a:endParaRPr>
            </a:p>
          </p:txBody>
        </p:sp>
        <p:sp>
          <p:nvSpPr>
            <p:cNvPr id="48" name="TextBox 47"/>
            <p:cNvSpPr txBox="1"/>
            <p:nvPr/>
          </p:nvSpPr>
          <p:spPr>
            <a:xfrm>
              <a:off x="4465680" y="2289483"/>
              <a:ext cx="1608292" cy="643063"/>
            </a:xfrm>
            <a:prstGeom prst="rect">
              <a:avLst/>
            </a:prstGeom>
            <a:solidFill>
              <a:schemeClr val="tx1"/>
            </a:solidFill>
            <a:ln>
              <a:noFill/>
            </a:ln>
            <a:effectLst>
              <a:outerShdw blurRad="50800" dist="38100" dir="2700000" algn="tl" rotWithShape="0">
                <a:prstClr val="black">
                  <a:alpha val="40000"/>
                </a:prstClr>
              </a:outerShdw>
            </a:effectLst>
            <a:scene3d>
              <a:camera prst="orthographicFront"/>
              <a:lightRig rig="threePt" dir="t"/>
            </a:scene3d>
            <a:sp3d>
              <a:bevelT w="6350"/>
            </a:sp3d>
          </p:spPr>
          <p:txBody>
            <a:bodyPr wrap="none" anchor="ctr"/>
            <a:lstStyle/>
            <a:p>
              <a:pPr algn="ctr" eaLnBrk="0" fontAlgn="auto" hangingPunct="0">
                <a:spcBef>
                  <a:spcPts val="0"/>
                </a:spcBef>
                <a:spcAft>
                  <a:spcPts val="0"/>
                </a:spcAft>
                <a:defRPr/>
              </a:pPr>
              <a:r>
                <a:rPr lang="en-US" sz="1050" b="1" dirty="0">
                  <a:solidFill>
                    <a:srgbClr val="92D050"/>
                  </a:solidFill>
                  <a:latin typeface="Arial"/>
                  <a:ea typeface="ＭＳ Ｐゴシック" charset="-128"/>
                </a:rPr>
                <a:t>Virtual Application </a:t>
              </a:r>
            </a:p>
            <a:p>
              <a:pPr algn="ctr" eaLnBrk="0" fontAlgn="auto" hangingPunct="0">
                <a:spcBef>
                  <a:spcPts val="0"/>
                </a:spcBef>
                <a:spcAft>
                  <a:spcPts val="0"/>
                </a:spcAft>
                <a:defRPr/>
              </a:pPr>
              <a:r>
                <a:rPr lang="en-US" sz="1050" b="1" dirty="0">
                  <a:solidFill>
                    <a:srgbClr val="92D050"/>
                  </a:solidFill>
                  <a:latin typeface="Arial"/>
                  <a:ea typeface="ＭＳ Ｐゴシック" charset="-128"/>
                </a:rPr>
                <a:t>Processor / Grouping</a:t>
              </a:r>
              <a:endParaRPr lang="en-US" sz="1050" b="1" dirty="0">
                <a:solidFill>
                  <a:srgbClr val="92D050"/>
                </a:solidFill>
                <a:latin typeface="Arial"/>
                <a:ea typeface="ＭＳ Ｐゴシック" charset="-128"/>
              </a:endParaRPr>
            </a:p>
          </p:txBody>
        </p:sp>
        <p:sp>
          <p:nvSpPr>
            <p:cNvPr id="49" name="TextBox 48"/>
            <p:cNvSpPr txBox="1"/>
            <p:nvPr/>
          </p:nvSpPr>
          <p:spPr>
            <a:xfrm>
              <a:off x="4465680" y="1596265"/>
              <a:ext cx="1608292" cy="643063"/>
            </a:xfrm>
            <a:prstGeom prst="rect">
              <a:avLst/>
            </a:prstGeom>
            <a:solidFill>
              <a:schemeClr val="tx1"/>
            </a:solidFill>
            <a:ln>
              <a:noFill/>
            </a:ln>
            <a:effectLst>
              <a:outerShdw blurRad="50800" dist="38100" dir="2700000" algn="tl" rotWithShape="0">
                <a:prstClr val="black">
                  <a:alpha val="40000"/>
                </a:prstClr>
              </a:outerShdw>
            </a:effectLst>
            <a:scene3d>
              <a:camera prst="orthographicFront"/>
              <a:lightRig rig="threePt" dir="t"/>
            </a:scene3d>
            <a:sp3d>
              <a:bevelT w="6350"/>
            </a:sp3d>
          </p:spPr>
          <p:txBody>
            <a:bodyPr wrap="none" anchor="ctr"/>
            <a:lstStyle/>
            <a:p>
              <a:pPr algn="ctr" eaLnBrk="0" fontAlgn="auto" hangingPunct="0">
                <a:spcBef>
                  <a:spcPts val="0"/>
                </a:spcBef>
                <a:spcAft>
                  <a:spcPts val="0"/>
                </a:spcAft>
                <a:defRPr/>
              </a:pPr>
              <a:r>
                <a:rPr lang="en-US" sz="1050" b="1" dirty="0">
                  <a:solidFill>
                    <a:srgbClr val="92D050"/>
                  </a:solidFill>
                  <a:latin typeface="Arial"/>
                  <a:ea typeface="ＭＳ Ｐゴシック" charset="-128"/>
                </a:rPr>
                <a:t>Dynamic Resource </a:t>
              </a:r>
            </a:p>
            <a:p>
              <a:pPr algn="ctr" eaLnBrk="0" fontAlgn="auto" hangingPunct="0">
                <a:spcBef>
                  <a:spcPts val="0"/>
                </a:spcBef>
                <a:spcAft>
                  <a:spcPts val="0"/>
                </a:spcAft>
                <a:defRPr/>
              </a:pPr>
              <a:r>
                <a:rPr lang="en-US" sz="1050" b="1" dirty="0">
                  <a:solidFill>
                    <a:srgbClr val="92D050"/>
                  </a:solidFill>
                  <a:latin typeface="Arial"/>
                  <a:ea typeface="ＭＳ Ｐゴシック" charset="-128"/>
                </a:rPr>
                <a:t>Allocation</a:t>
              </a:r>
              <a:endParaRPr lang="en-US" sz="1050" b="1" dirty="0">
                <a:solidFill>
                  <a:srgbClr val="92D050"/>
                </a:solidFill>
                <a:latin typeface="Arial"/>
                <a:ea typeface="ＭＳ Ｐゴシック" charset="-128"/>
              </a:endParaRPr>
            </a:p>
          </p:txBody>
        </p:sp>
        <p:cxnSp>
          <p:nvCxnSpPr>
            <p:cNvPr id="62494" name="Straight Connector 57"/>
            <p:cNvCxnSpPr>
              <a:cxnSpLocks noChangeShapeType="1"/>
            </p:cNvCxnSpPr>
            <p:nvPr/>
          </p:nvCxnSpPr>
          <p:spPr bwMode="auto">
            <a:xfrm>
              <a:off x="5947872" y="3317847"/>
              <a:ext cx="853710" cy="0"/>
            </a:xfrm>
            <a:prstGeom prst="line">
              <a:avLst/>
            </a:prstGeom>
            <a:noFill/>
            <a:ln w="9525">
              <a:solidFill>
                <a:schemeClr val="tx1"/>
              </a:solidFill>
              <a:round/>
              <a:headEnd/>
              <a:tailEnd/>
            </a:ln>
          </p:spPr>
        </p:cxnSp>
        <p:cxnSp>
          <p:nvCxnSpPr>
            <p:cNvPr id="62495" name="Straight Connector 57"/>
            <p:cNvCxnSpPr>
              <a:cxnSpLocks noChangeShapeType="1"/>
            </p:cNvCxnSpPr>
            <p:nvPr/>
          </p:nvCxnSpPr>
          <p:spPr bwMode="auto">
            <a:xfrm>
              <a:off x="5947872" y="2628675"/>
              <a:ext cx="853710" cy="0"/>
            </a:xfrm>
            <a:prstGeom prst="line">
              <a:avLst/>
            </a:prstGeom>
            <a:noFill/>
            <a:ln w="9525">
              <a:solidFill>
                <a:schemeClr val="tx1"/>
              </a:solidFill>
              <a:round/>
              <a:headEnd/>
              <a:tailEnd/>
            </a:ln>
          </p:spPr>
        </p:cxnSp>
        <p:cxnSp>
          <p:nvCxnSpPr>
            <p:cNvPr id="62496" name="Straight Connector 57"/>
            <p:cNvCxnSpPr>
              <a:cxnSpLocks noChangeShapeType="1"/>
            </p:cNvCxnSpPr>
            <p:nvPr/>
          </p:nvCxnSpPr>
          <p:spPr bwMode="auto">
            <a:xfrm>
              <a:off x="5947872" y="1931411"/>
              <a:ext cx="853710" cy="0"/>
            </a:xfrm>
            <a:prstGeom prst="line">
              <a:avLst/>
            </a:prstGeom>
            <a:noFill/>
            <a:ln w="9525">
              <a:solidFill>
                <a:schemeClr val="tx1"/>
              </a:solidFill>
              <a:round/>
              <a:headEnd/>
              <a:tailEnd/>
            </a:ln>
          </p:spPr>
        </p:cxnSp>
      </p:grpSp>
      <p:sp>
        <p:nvSpPr>
          <p:cNvPr id="62476" name="Slide Number Placeholder 34"/>
          <p:cNvSpPr>
            <a:spLocks noGrp="1"/>
          </p:cNvSpPr>
          <p:nvPr>
            <p:ph type="sldNum" sz="quarter" idx="11"/>
          </p:nvPr>
        </p:nvSpPr>
        <p:spPr bwMode="auto">
          <a:noFill/>
          <a:ln>
            <a:miter lim="800000"/>
            <a:headEnd/>
            <a:tailEnd/>
          </a:ln>
        </p:spPr>
        <p:txBody>
          <a:bodyPr/>
          <a:lstStyle/>
          <a:p>
            <a:pPr fontAlgn="base">
              <a:spcBef>
                <a:spcPct val="0"/>
              </a:spcBef>
              <a:spcAft>
                <a:spcPct val="0"/>
              </a:spcAft>
            </a:pPr>
            <a:fld id="{5DC7C842-75E8-4859-8CE3-ED0E48C75AFD}" type="slidenum">
              <a:rPr lang="en-US">
                <a:latin typeface="Arial" charset="0"/>
              </a:rPr>
              <a:pPr fontAlgn="base">
                <a:spcBef>
                  <a:spcPct val="0"/>
                </a:spcBef>
                <a:spcAft>
                  <a:spcPct val="0"/>
                </a:spcAft>
              </a:pPr>
              <a:t>22</a:t>
            </a:fld>
            <a:endParaRPr lang="en-US">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900" decel="100000" fill="hold"/>
                                        <p:tgtEl>
                                          <p:spTgt spid="4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50"/>
                                        </p:tgtEl>
                                        <p:attrNameLst>
                                          <p:attrName>style.visibility</p:attrName>
                                        </p:attrNameLst>
                                      </p:cBhvr>
                                      <p:to>
                                        <p:strVal val="visible"/>
                                      </p:to>
                                    </p:set>
                                    <p:animEffect transition="in" filter="fade">
                                      <p:cBhvr>
                                        <p:cTn id="14" dur="1000"/>
                                        <p:tgtEl>
                                          <p:spTgt spid="50"/>
                                        </p:tgtEl>
                                      </p:cBhvr>
                                    </p:animEffect>
                                    <p:anim calcmode="lin" valueType="num">
                                      <p:cBhvr>
                                        <p:cTn id="15" dur="1000" fill="hold"/>
                                        <p:tgtEl>
                                          <p:spTgt spid="50"/>
                                        </p:tgtEl>
                                        <p:attrNameLst>
                                          <p:attrName>ppt_x</p:attrName>
                                        </p:attrNameLst>
                                      </p:cBhvr>
                                      <p:tavLst>
                                        <p:tav tm="0">
                                          <p:val>
                                            <p:strVal val="#ppt_x"/>
                                          </p:val>
                                        </p:tav>
                                        <p:tav tm="100000">
                                          <p:val>
                                            <p:strVal val="#ppt_x"/>
                                          </p:val>
                                        </p:tav>
                                      </p:tavLst>
                                    </p:anim>
                                    <p:anim calcmode="lin" valueType="num">
                                      <p:cBhvr>
                                        <p:cTn id="16" dur="900" decel="100000" fill="hold"/>
                                        <p:tgtEl>
                                          <p:spTgt spid="50"/>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3" name="Picture 57" descr="x80"/>
          <p:cNvPicPr>
            <a:picLocks noChangeAspect="1" noChangeArrowheads="1"/>
          </p:cNvPicPr>
          <p:nvPr/>
        </p:nvPicPr>
        <p:blipFill>
          <a:blip r:embed="rId3">
            <a:grayscl/>
          </a:blip>
          <a:srcRect/>
          <a:stretch>
            <a:fillRect/>
          </a:stretch>
        </p:blipFill>
        <p:spPr bwMode="auto">
          <a:xfrm>
            <a:off x="6565900" y="2019300"/>
            <a:ext cx="1993900" cy="2971800"/>
          </a:xfrm>
          <a:prstGeom prst="rect">
            <a:avLst/>
          </a:prstGeom>
          <a:noFill/>
          <a:ln w="9525">
            <a:noFill/>
            <a:miter lim="800000"/>
            <a:headEnd/>
            <a:tailEnd/>
          </a:ln>
        </p:spPr>
      </p:pic>
      <p:sp>
        <p:nvSpPr>
          <p:cNvPr id="64514" name="Title 1"/>
          <p:cNvSpPr>
            <a:spLocks noGrp="1"/>
          </p:cNvSpPr>
          <p:nvPr>
            <p:ph type="title"/>
          </p:nvPr>
        </p:nvSpPr>
        <p:spPr/>
        <p:txBody>
          <a:bodyPr/>
          <a:lstStyle/>
          <a:p>
            <a:r>
              <a:rPr lang="en-US" smtClean="0">
                <a:latin typeface="Arial" charset="0"/>
                <a:ea typeface="ＭＳ Ｐゴシック"/>
                <a:cs typeface="Arial" charset="0"/>
              </a:rPr>
              <a:t>The Power Of The Virtual Infrastructure</a:t>
            </a:r>
          </a:p>
        </p:txBody>
      </p:sp>
      <p:sp>
        <p:nvSpPr>
          <p:cNvPr id="64515" name="Slide Number Placeholder 3"/>
          <p:cNvSpPr>
            <a:spLocks noGrp="1"/>
          </p:cNvSpPr>
          <p:nvPr>
            <p:ph type="sldNum" sz="quarter" idx="11"/>
          </p:nvPr>
        </p:nvSpPr>
        <p:spPr bwMode="auto">
          <a:xfrm>
            <a:off x="6781800" y="6492875"/>
            <a:ext cx="2133600" cy="365125"/>
          </a:xfrm>
          <a:noFill/>
          <a:ln>
            <a:miter lim="800000"/>
            <a:headEnd/>
            <a:tailEnd/>
          </a:ln>
        </p:spPr>
        <p:txBody>
          <a:bodyPr/>
          <a:lstStyle/>
          <a:p>
            <a:pPr fontAlgn="base">
              <a:spcBef>
                <a:spcPct val="0"/>
              </a:spcBef>
              <a:spcAft>
                <a:spcPct val="0"/>
              </a:spcAft>
            </a:pPr>
            <a:fld id="{C3DA46D1-407B-468B-A9BA-1AE4FEF5DA5B}" type="slidenum">
              <a:rPr lang="en-US">
                <a:latin typeface="Arial" charset="0"/>
              </a:rPr>
              <a:pPr fontAlgn="base">
                <a:spcBef>
                  <a:spcPct val="0"/>
                </a:spcBef>
                <a:spcAft>
                  <a:spcPct val="0"/>
                </a:spcAft>
              </a:pPr>
              <a:t>23</a:t>
            </a:fld>
            <a:endParaRPr lang="en-US">
              <a:latin typeface="Arial" charset="0"/>
            </a:endParaRPr>
          </a:p>
        </p:txBody>
      </p:sp>
      <p:grpSp>
        <p:nvGrpSpPr>
          <p:cNvPr id="3" name="Group 75"/>
          <p:cNvGrpSpPr>
            <a:grpSpLocks/>
          </p:cNvGrpSpPr>
          <p:nvPr/>
        </p:nvGrpSpPr>
        <p:grpSpPr bwMode="auto">
          <a:xfrm>
            <a:off x="323850" y="1495425"/>
            <a:ext cx="4648200" cy="1120775"/>
            <a:chOff x="1644121" y="1106031"/>
            <a:chExt cx="5963179" cy="1437654"/>
          </a:xfrm>
        </p:grpSpPr>
        <p:sp>
          <p:nvSpPr>
            <p:cNvPr id="64560" name="Rectangle 138"/>
            <p:cNvSpPr>
              <a:spLocks noChangeArrowheads="1"/>
            </p:cNvSpPr>
            <p:nvPr/>
          </p:nvSpPr>
          <p:spPr bwMode="auto">
            <a:xfrm>
              <a:off x="1717146" y="1909763"/>
              <a:ext cx="4408487" cy="33337"/>
            </a:xfrm>
            <a:prstGeom prst="rect">
              <a:avLst/>
            </a:prstGeom>
            <a:solidFill>
              <a:schemeClr val="tx2"/>
            </a:solidFill>
            <a:ln w="12700">
              <a:solidFill>
                <a:schemeClr val="accent1"/>
              </a:solidFill>
              <a:miter lim="800000"/>
              <a:headEnd/>
              <a:tailEnd/>
            </a:ln>
          </p:spPr>
          <p:txBody>
            <a:bodyPr anchor="ctr">
              <a:spAutoFit/>
            </a:bodyPr>
            <a:lstStyle/>
            <a:p>
              <a:endParaRPr lang="en-US">
                <a:latin typeface="Calibri" pitchFamily="34" charset="0"/>
              </a:endParaRPr>
            </a:p>
          </p:txBody>
        </p:sp>
        <p:sp>
          <p:nvSpPr>
            <p:cNvPr id="64561" name="AutoShape 140"/>
            <p:cNvSpPr>
              <a:spLocks noChangeArrowheads="1"/>
            </p:cNvSpPr>
            <p:nvPr/>
          </p:nvSpPr>
          <p:spPr bwMode="auto">
            <a:xfrm>
              <a:off x="2641071" y="1377158"/>
              <a:ext cx="1176922" cy="1059340"/>
            </a:xfrm>
            <a:prstGeom prst="diamond">
              <a:avLst/>
            </a:prstGeom>
            <a:noFill/>
            <a:ln w="44450">
              <a:solidFill>
                <a:schemeClr val="accent1"/>
              </a:solidFill>
              <a:miter lim="800000"/>
              <a:headEnd/>
              <a:tailEnd/>
            </a:ln>
          </p:spPr>
          <p:txBody>
            <a:bodyPr anchor="ctr">
              <a:spAutoFit/>
            </a:bodyPr>
            <a:lstStyle/>
            <a:p>
              <a:endParaRPr lang="en-US">
                <a:latin typeface="Calibri" pitchFamily="34" charset="0"/>
              </a:endParaRPr>
            </a:p>
          </p:txBody>
        </p:sp>
        <p:grpSp>
          <p:nvGrpSpPr>
            <p:cNvPr id="64562" name="Group 141"/>
            <p:cNvGrpSpPr>
              <a:grpSpLocks/>
            </p:cNvGrpSpPr>
            <p:nvPr/>
          </p:nvGrpSpPr>
          <p:grpSpPr bwMode="auto">
            <a:xfrm>
              <a:off x="3061699" y="1320084"/>
              <a:ext cx="332881" cy="1223601"/>
              <a:chOff x="2777" y="2179"/>
              <a:chExt cx="361" cy="1333"/>
            </a:xfrm>
          </p:grpSpPr>
          <p:pic>
            <p:nvPicPr>
              <p:cNvPr id="64572" name="Picture 142" descr="firewall"/>
              <p:cNvPicPr>
                <a:picLocks noChangeAspect="1" noChangeArrowheads="1"/>
              </p:cNvPicPr>
              <p:nvPr/>
            </p:nvPicPr>
            <p:blipFill>
              <a:blip r:embed="rId4"/>
              <a:srcRect/>
              <a:stretch>
                <a:fillRect/>
              </a:stretch>
            </p:blipFill>
            <p:spPr bwMode="auto">
              <a:xfrm>
                <a:off x="2777" y="2179"/>
                <a:ext cx="361" cy="464"/>
              </a:xfrm>
              <a:prstGeom prst="rect">
                <a:avLst/>
              </a:prstGeom>
              <a:noFill/>
              <a:ln w="9525">
                <a:noFill/>
                <a:miter lim="800000"/>
                <a:headEnd/>
                <a:tailEnd/>
              </a:ln>
            </p:spPr>
          </p:pic>
          <p:pic>
            <p:nvPicPr>
              <p:cNvPr id="64573" name="Picture 143" descr="firewall"/>
              <p:cNvPicPr>
                <a:picLocks noChangeAspect="1" noChangeArrowheads="1"/>
              </p:cNvPicPr>
              <p:nvPr/>
            </p:nvPicPr>
            <p:blipFill>
              <a:blip r:embed="rId4"/>
              <a:srcRect/>
              <a:stretch>
                <a:fillRect/>
              </a:stretch>
            </p:blipFill>
            <p:spPr bwMode="auto">
              <a:xfrm>
                <a:off x="2777" y="2614"/>
                <a:ext cx="361" cy="464"/>
              </a:xfrm>
              <a:prstGeom prst="rect">
                <a:avLst/>
              </a:prstGeom>
              <a:noFill/>
              <a:ln w="9525">
                <a:noFill/>
                <a:miter lim="800000"/>
                <a:headEnd/>
                <a:tailEnd/>
              </a:ln>
            </p:spPr>
          </p:pic>
          <p:pic>
            <p:nvPicPr>
              <p:cNvPr id="64574" name="Picture 144" descr="firewall"/>
              <p:cNvPicPr>
                <a:picLocks noChangeAspect="1" noChangeArrowheads="1"/>
              </p:cNvPicPr>
              <p:nvPr/>
            </p:nvPicPr>
            <p:blipFill>
              <a:blip r:embed="rId4"/>
              <a:srcRect/>
              <a:stretch>
                <a:fillRect/>
              </a:stretch>
            </p:blipFill>
            <p:spPr bwMode="auto">
              <a:xfrm>
                <a:off x="2777" y="3048"/>
                <a:ext cx="361" cy="464"/>
              </a:xfrm>
              <a:prstGeom prst="rect">
                <a:avLst/>
              </a:prstGeom>
              <a:noFill/>
              <a:ln w="9525">
                <a:noFill/>
                <a:miter lim="800000"/>
                <a:headEnd/>
                <a:tailEnd/>
              </a:ln>
            </p:spPr>
          </p:pic>
        </p:grpSp>
        <p:sp>
          <p:nvSpPr>
            <p:cNvPr id="64563" name="Text Box 150"/>
            <p:cNvSpPr txBox="1">
              <a:spLocks noChangeArrowheads="1"/>
            </p:cNvSpPr>
            <p:nvPr/>
          </p:nvSpPr>
          <p:spPr bwMode="auto">
            <a:xfrm>
              <a:off x="2841218" y="1106031"/>
              <a:ext cx="913742" cy="177674"/>
            </a:xfrm>
            <a:prstGeom prst="rect">
              <a:avLst/>
            </a:prstGeom>
            <a:noFill/>
            <a:ln w="12700">
              <a:noFill/>
              <a:miter lim="800000"/>
              <a:headEnd/>
              <a:tailEnd/>
            </a:ln>
          </p:spPr>
          <p:txBody>
            <a:bodyPr lIns="0" tIns="0" rIns="0" bIns="0">
              <a:spAutoFit/>
            </a:bodyPr>
            <a:lstStyle/>
            <a:p>
              <a:r>
                <a:rPr lang="en-US" sz="900" b="1">
                  <a:latin typeface="Calibri" pitchFamily="34" charset="0"/>
                </a:rPr>
                <a:t>FW – Policy 1</a:t>
              </a:r>
              <a:endParaRPr lang="en-US" sz="900">
                <a:latin typeface="Calibri" pitchFamily="34" charset="0"/>
              </a:endParaRPr>
            </a:p>
          </p:txBody>
        </p:sp>
        <p:pic>
          <p:nvPicPr>
            <p:cNvPr id="64564" name="Picture 154" descr="router"/>
            <p:cNvPicPr>
              <a:picLocks noChangeAspect="1" noChangeArrowheads="1"/>
            </p:cNvPicPr>
            <p:nvPr/>
          </p:nvPicPr>
          <p:blipFill>
            <a:blip r:embed="rId5"/>
            <a:srcRect/>
            <a:stretch>
              <a:fillRect/>
            </a:stretch>
          </p:blipFill>
          <p:spPr bwMode="auto">
            <a:xfrm>
              <a:off x="1644121" y="1725613"/>
              <a:ext cx="536575" cy="419100"/>
            </a:xfrm>
            <a:prstGeom prst="rect">
              <a:avLst/>
            </a:prstGeom>
            <a:noFill/>
            <a:ln w="9525">
              <a:noFill/>
              <a:miter lim="800000"/>
              <a:headEnd/>
              <a:tailEnd/>
            </a:ln>
          </p:spPr>
        </p:pic>
        <p:pic>
          <p:nvPicPr>
            <p:cNvPr id="64565" name="Picture 155" descr="box2"/>
            <p:cNvPicPr>
              <a:picLocks noChangeAspect="1" noChangeArrowheads="1"/>
            </p:cNvPicPr>
            <p:nvPr/>
          </p:nvPicPr>
          <p:blipFill>
            <a:blip r:embed="rId6"/>
            <a:srcRect/>
            <a:stretch>
              <a:fillRect/>
            </a:stretch>
          </p:blipFill>
          <p:spPr bwMode="auto">
            <a:xfrm>
              <a:off x="5412846" y="1679575"/>
              <a:ext cx="414337" cy="454025"/>
            </a:xfrm>
            <a:prstGeom prst="rect">
              <a:avLst/>
            </a:prstGeom>
            <a:noFill/>
            <a:ln w="9525">
              <a:noFill/>
              <a:miter lim="800000"/>
              <a:headEnd/>
              <a:tailEnd/>
            </a:ln>
          </p:spPr>
        </p:pic>
        <p:sp>
          <p:nvSpPr>
            <p:cNvPr id="64566" name="AutoShape 179"/>
            <p:cNvSpPr>
              <a:spLocks noChangeArrowheads="1"/>
            </p:cNvSpPr>
            <p:nvPr/>
          </p:nvSpPr>
          <p:spPr bwMode="auto">
            <a:xfrm>
              <a:off x="3774546" y="1391509"/>
              <a:ext cx="1176922" cy="1058027"/>
            </a:xfrm>
            <a:prstGeom prst="diamond">
              <a:avLst/>
            </a:prstGeom>
            <a:noFill/>
            <a:ln w="44450">
              <a:solidFill>
                <a:schemeClr val="accent1"/>
              </a:solidFill>
              <a:miter lim="800000"/>
              <a:headEnd/>
              <a:tailEnd/>
            </a:ln>
          </p:spPr>
          <p:txBody>
            <a:bodyPr anchor="ctr">
              <a:spAutoFit/>
            </a:bodyPr>
            <a:lstStyle/>
            <a:p>
              <a:endParaRPr lang="en-US">
                <a:latin typeface="Calibri" pitchFamily="34" charset="0"/>
              </a:endParaRPr>
            </a:p>
          </p:txBody>
        </p:sp>
        <p:pic>
          <p:nvPicPr>
            <p:cNvPr id="64567" name="Picture 180" descr="IPS"/>
            <p:cNvPicPr>
              <a:picLocks noChangeAspect="1" noChangeArrowheads="1"/>
            </p:cNvPicPr>
            <p:nvPr/>
          </p:nvPicPr>
          <p:blipFill>
            <a:blip r:embed="rId7"/>
            <a:srcRect/>
            <a:stretch>
              <a:fillRect/>
            </a:stretch>
          </p:blipFill>
          <p:spPr bwMode="auto">
            <a:xfrm>
              <a:off x="4221637" y="1323294"/>
              <a:ext cx="325917" cy="366133"/>
            </a:xfrm>
            <a:prstGeom prst="rect">
              <a:avLst/>
            </a:prstGeom>
            <a:noFill/>
            <a:ln w="9525">
              <a:noFill/>
              <a:miter lim="800000"/>
              <a:headEnd/>
              <a:tailEnd/>
            </a:ln>
          </p:spPr>
        </p:pic>
        <p:pic>
          <p:nvPicPr>
            <p:cNvPr id="64568" name="Picture 181" descr="IPS"/>
            <p:cNvPicPr>
              <a:picLocks noChangeAspect="1" noChangeArrowheads="1"/>
            </p:cNvPicPr>
            <p:nvPr/>
          </p:nvPicPr>
          <p:blipFill>
            <a:blip r:embed="rId7"/>
            <a:srcRect/>
            <a:stretch>
              <a:fillRect/>
            </a:stretch>
          </p:blipFill>
          <p:spPr bwMode="auto">
            <a:xfrm>
              <a:off x="4221637" y="1747897"/>
              <a:ext cx="325917" cy="366133"/>
            </a:xfrm>
            <a:prstGeom prst="rect">
              <a:avLst/>
            </a:prstGeom>
            <a:noFill/>
            <a:ln w="9525">
              <a:noFill/>
              <a:miter lim="800000"/>
              <a:headEnd/>
              <a:tailEnd/>
            </a:ln>
          </p:spPr>
        </p:pic>
        <p:pic>
          <p:nvPicPr>
            <p:cNvPr id="64569" name="Picture 182" descr="IPS"/>
            <p:cNvPicPr>
              <a:picLocks noChangeAspect="1" noChangeArrowheads="1"/>
            </p:cNvPicPr>
            <p:nvPr/>
          </p:nvPicPr>
          <p:blipFill>
            <a:blip r:embed="rId7"/>
            <a:srcRect/>
            <a:stretch>
              <a:fillRect/>
            </a:stretch>
          </p:blipFill>
          <p:spPr bwMode="auto">
            <a:xfrm>
              <a:off x="4221637" y="2172500"/>
              <a:ext cx="325917" cy="367525"/>
            </a:xfrm>
            <a:prstGeom prst="rect">
              <a:avLst/>
            </a:prstGeom>
            <a:noFill/>
            <a:ln w="9525">
              <a:noFill/>
              <a:miter lim="800000"/>
              <a:headEnd/>
              <a:tailEnd/>
            </a:ln>
          </p:spPr>
        </p:pic>
        <p:sp>
          <p:nvSpPr>
            <p:cNvPr id="64570" name="Text Box 187"/>
            <p:cNvSpPr txBox="1">
              <a:spLocks noChangeArrowheads="1"/>
            </p:cNvSpPr>
            <p:nvPr/>
          </p:nvSpPr>
          <p:spPr bwMode="auto">
            <a:xfrm>
              <a:off x="3996978" y="1106031"/>
              <a:ext cx="898125" cy="177674"/>
            </a:xfrm>
            <a:prstGeom prst="rect">
              <a:avLst/>
            </a:prstGeom>
            <a:noFill/>
            <a:ln w="12700">
              <a:noFill/>
              <a:miter lim="800000"/>
              <a:headEnd/>
              <a:tailEnd/>
            </a:ln>
          </p:spPr>
          <p:txBody>
            <a:bodyPr lIns="0" tIns="0" rIns="0" bIns="0">
              <a:spAutoFit/>
            </a:bodyPr>
            <a:lstStyle/>
            <a:p>
              <a:r>
                <a:rPr lang="en-US" sz="900" b="1">
                  <a:latin typeface="Calibri" pitchFamily="34" charset="0"/>
                </a:rPr>
                <a:t>IPS – Policy 1</a:t>
              </a:r>
              <a:endParaRPr lang="en-US" sz="900">
                <a:latin typeface="Calibri" pitchFamily="34" charset="0"/>
              </a:endParaRPr>
            </a:p>
          </p:txBody>
        </p:sp>
        <p:sp>
          <p:nvSpPr>
            <p:cNvPr id="42" name="Cloud Callout 41"/>
            <p:cNvSpPr/>
            <p:nvPr/>
          </p:nvSpPr>
          <p:spPr>
            <a:xfrm>
              <a:off x="6069664" y="1421664"/>
              <a:ext cx="1537636" cy="928570"/>
            </a:xfrm>
            <a:prstGeom prst="cloudCallout">
              <a:avLst>
                <a:gd name="adj1" fmla="val -10089"/>
                <a:gd name="adj2" fmla="val 26884"/>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solidFill>
                    <a:schemeClr val="accent4"/>
                  </a:solidFill>
                </a:rPr>
                <a:t>Zone 1</a:t>
              </a:r>
              <a:endParaRPr lang="en-US" sz="1200" dirty="0">
                <a:solidFill>
                  <a:schemeClr val="accent4"/>
                </a:solidFill>
              </a:endParaRPr>
            </a:p>
          </p:txBody>
        </p:sp>
      </p:grpSp>
      <p:grpSp>
        <p:nvGrpSpPr>
          <p:cNvPr id="7" name="Group 74"/>
          <p:cNvGrpSpPr>
            <a:grpSpLocks/>
          </p:cNvGrpSpPr>
          <p:nvPr/>
        </p:nvGrpSpPr>
        <p:grpSpPr bwMode="auto">
          <a:xfrm>
            <a:off x="374650" y="2801938"/>
            <a:ext cx="4616450" cy="1089025"/>
            <a:chOff x="1618721" y="2838242"/>
            <a:chExt cx="5963179" cy="1407243"/>
          </a:xfrm>
        </p:grpSpPr>
        <p:sp>
          <p:nvSpPr>
            <p:cNvPr id="64545" name="Rectangle 138"/>
            <p:cNvSpPr>
              <a:spLocks noChangeArrowheads="1"/>
            </p:cNvSpPr>
            <p:nvPr/>
          </p:nvSpPr>
          <p:spPr bwMode="auto">
            <a:xfrm>
              <a:off x="1691746" y="3611563"/>
              <a:ext cx="4408487" cy="33337"/>
            </a:xfrm>
            <a:prstGeom prst="rect">
              <a:avLst/>
            </a:prstGeom>
            <a:solidFill>
              <a:schemeClr val="tx2"/>
            </a:solidFill>
            <a:ln w="12700">
              <a:solidFill>
                <a:schemeClr val="accent1"/>
              </a:solidFill>
              <a:miter lim="800000"/>
              <a:headEnd/>
              <a:tailEnd/>
            </a:ln>
          </p:spPr>
          <p:txBody>
            <a:bodyPr anchor="ctr">
              <a:spAutoFit/>
            </a:bodyPr>
            <a:lstStyle/>
            <a:p>
              <a:endParaRPr lang="en-US">
                <a:latin typeface="Calibri" pitchFamily="34" charset="0"/>
              </a:endParaRPr>
            </a:p>
          </p:txBody>
        </p:sp>
        <p:sp>
          <p:nvSpPr>
            <p:cNvPr id="64546" name="AutoShape 140"/>
            <p:cNvSpPr>
              <a:spLocks noChangeArrowheads="1"/>
            </p:cNvSpPr>
            <p:nvPr/>
          </p:nvSpPr>
          <p:spPr bwMode="auto">
            <a:xfrm>
              <a:off x="2615671" y="3078958"/>
              <a:ext cx="1176922" cy="1059340"/>
            </a:xfrm>
            <a:prstGeom prst="diamond">
              <a:avLst/>
            </a:prstGeom>
            <a:noFill/>
            <a:ln w="44450">
              <a:solidFill>
                <a:schemeClr val="accent1"/>
              </a:solidFill>
              <a:miter lim="800000"/>
              <a:headEnd/>
              <a:tailEnd/>
            </a:ln>
          </p:spPr>
          <p:txBody>
            <a:bodyPr anchor="ctr">
              <a:spAutoFit/>
            </a:bodyPr>
            <a:lstStyle/>
            <a:p>
              <a:endParaRPr lang="en-US">
                <a:latin typeface="Calibri" pitchFamily="34" charset="0"/>
              </a:endParaRPr>
            </a:p>
          </p:txBody>
        </p:sp>
        <p:grpSp>
          <p:nvGrpSpPr>
            <p:cNvPr id="64547" name="Group 141"/>
            <p:cNvGrpSpPr>
              <a:grpSpLocks/>
            </p:cNvGrpSpPr>
            <p:nvPr/>
          </p:nvGrpSpPr>
          <p:grpSpPr bwMode="auto">
            <a:xfrm>
              <a:off x="3036299" y="3021884"/>
              <a:ext cx="332881" cy="1223601"/>
              <a:chOff x="2777" y="2179"/>
              <a:chExt cx="361" cy="1333"/>
            </a:xfrm>
          </p:grpSpPr>
          <p:pic>
            <p:nvPicPr>
              <p:cNvPr id="64557" name="Picture 142" descr="firewall"/>
              <p:cNvPicPr>
                <a:picLocks noChangeAspect="1" noChangeArrowheads="1"/>
              </p:cNvPicPr>
              <p:nvPr/>
            </p:nvPicPr>
            <p:blipFill>
              <a:blip r:embed="rId4"/>
              <a:srcRect/>
              <a:stretch>
                <a:fillRect/>
              </a:stretch>
            </p:blipFill>
            <p:spPr bwMode="auto">
              <a:xfrm>
                <a:off x="2777" y="2179"/>
                <a:ext cx="361" cy="464"/>
              </a:xfrm>
              <a:prstGeom prst="rect">
                <a:avLst/>
              </a:prstGeom>
              <a:noFill/>
              <a:ln w="9525">
                <a:noFill/>
                <a:miter lim="800000"/>
                <a:headEnd/>
                <a:tailEnd/>
              </a:ln>
            </p:spPr>
          </p:pic>
          <p:pic>
            <p:nvPicPr>
              <p:cNvPr id="64558" name="Picture 143" descr="firewall"/>
              <p:cNvPicPr>
                <a:picLocks noChangeAspect="1" noChangeArrowheads="1"/>
              </p:cNvPicPr>
              <p:nvPr/>
            </p:nvPicPr>
            <p:blipFill>
              <a:blip r:embed="rId4"/>
              <a:srcRect/>
              <a:stretch>
                <a:fillRect/>
              </a:stretch>
            </p:blipFill>
            <p:spPr bwMode="auto">
              <a:xfrm>
                <a:off x="2777" y="2614"/>
                <a:ext cx="361" cy="464"/>
              </a:xfrm>
              <a:prstGeom prst="rect">
                <a:avLst/>
              </a:prstGeom>
              <a:noFill/>
              <a:ln w="9525">
                <a:noFill/>
                <a:miter lim="800000"/>
                <a:headEnd/>
                <a:tailEnd/>
              </a:ln>
            </p:spPr>
          </p:pic>
          <p:pic>
            <p:nvPicPr>
              <p:cNvPr id="64559" name="Picture 144" descr="firewall"/>
              <p:cNvPicPr>
                <a:picLocks noChangeAspect="1" noChangeArrowheads="1"/>
              </p:cNvPicPr>
              <p:nvPr/>
            </p:nvPicPr>
            <p:blipFill>
              <a:blip r:embed="rId4"/>
              <a:srcRect/>
              <a:stretch>
                <a:fillRect/>
              </a:stretch>
            </p:blipFill>
            <p:spPr bwMode="auto">
              <a:xfrm>
                <a:off x="2777" y="3048"/>
                <a:ext cx="361" cy="464"/>
              </a:xfrm>
              <a:prstGeom prst="rect">
                <a:avLst/>
              </a:prstGeom>
              <a:noFill/>
              <a:ln w="9525">
                <a:noFill/>
                <a:miter lim="800000"/>
                <a:headEnd/>
                <a:tailEnd/>
              </a:ln>
            </p:spPr>
          </p:pic>
        </p:grpSp>
        <p:sp>
          <p:nvSpPr>
            <p:cNvPr id="64548" name="Text Box 150"/>
            <p:cNvSpPr txBox="1">
              <a:spLocks noChangeArrowheads="1"/>
            </p:cNvSpPr>
            <p:nvPr/>
          </p:nvSpPr>
          <p:spPr bwMode="auto">
            <a:xfrm>
              <a:off x="2848513" y="2838242"/>
              <a:ext cx="869587" cy="178882"/>
            </a:xfrm>
            <a:prstGeom prst="rect">
              <a:avLst/>
            </a:prstGeom>
            <a:noFill/>
            <a:ln w="12700">
              <a:noFill/>
              <a:miter lim="800000"/>
              <a:headEnd/>
              <a:tailEnd/>
            </a:ln>
          </p:spPr>
          <p:txBody>
            <a:bodyPr lIns="0" tIns="0" rIns="0" bIns="0">
              <a:spAutoFit/>
            </a:bodyPr>
            <a:lstStyle/>
            <a:p>
              <a:r>
                <a:rPr lang="en-US" sz="900" b="1">
                  <a:latin typeface="Calibri" pitchFamily="34" charset="0"/>
                </a:rPr>
                <a:t>FW – Policy 2</a:t>
              </a:r>
              <a:endParaRPr lang="en-US" sz="900">
                <a:latin typeface="Calibri" pitchFamily="34" charset="0"/>
              </a:endParaRPr>
            </a:p>
          </p:txBody>
        </p:sp>
        <p:pic>
          <p:nvPicPr>
            <p:cNvPr id="64549" name="Picture 154" descr="router"/>
            <p:cNvPicPr>
              <a:picLocks noChangeAspect="1" noChangeArrowheads="1"/>
            </p:cNvPicPr>
            <p:nvPr/>
          </p:nvPicPr>
          <p:blipFill>
            <a:blip r:embed="rId5"/>
            <a:srcRect/>
            <a:stretch>
              <a:fillRect/>
            </a:stretch>
          </p:blipFill>
          <p:spPr bwMode="auto">
            <a:xfrm>
              <a:off x="1618721" y="3427413"/>
              <a:ext cx="536575" cy="419100"/>
            </a:xfrm>
            <a:prstGeom prst="rect">
              <a:avLst/>
            </a:prstGeom>
            <a:noFill/>
            <a:ln w="9525">
              <a:noFill/>
              <a:miter lim="800000"/>
              <a:headEnd/>
              <a:tailEnd/>
            </a:ln>
          </p:spPr>
        </p:pic>
        <p:pic>
          <p:nvPicPr>
            <p:cNvPr id="64550" name="Picture 155" descr="box2"/>
            <p:cNvPicPr>
              <a:picLocks noChangeAspect="1" noChangeArrowheads="1"/>
            </p:cNvPicPr>
            <p:nvPr/>
          </p:nvPicPr>
          <p:blipFill>
            <a:blip r:embed="rId6"/>
            <a:srcRect/>
            <a:stretch>
              <a:fillRect/>
            </a:stretch>
          </p:blipFill>
          <p:spPr bwMode="auto">
            <a:xfrm>
              <a:off x="5387446" y="3381375"/>
              <a:ext cx="414337" cy="454025"/>
            </a:xfrm>
            <a:prstGeom prst="rect">
              <a:avLst/>
            </a:prstGeom>
            <a:noFill/>
            <a:ln w="9525">
              <a:noFill/>
              <a:miter lim="800000"/>
              <a:headEnd/>
              <a:tailEnd/>
            </a:ln>
          </p:spPr>
        </p:pic>
        <p:sp>
          <p:nvSpPr>
            <p:cNvPr id="64551" name="AutoShape 179"/>
            <p:cNvSpPr>
              <a:spLocks noChangeArrowheads="1"/>
            </p:cNvSpPr>
            <p:nvPr/>
          </p:nvSpPr>
          <p:spPr bwMode="auto">
            <a:xfrm>
              <a:off x="3749146" y="3093309"/>
              <a:ext cx="1176922" cy="1058027"/>
            </a:xfrm>
            <a:prstGeom prst="diamond">
              <a:avLst/>
            </a:prstGeom>
            <a:noFill/>
            <a:ln w="44450">
              <a:solidFill>
                <a:schemeClr val="accent1"/>
              </a:solidFill>
              <a:miter lim="800000"/>
              <a:headEnd/>
              <a:tailEnd/>
            </a:ln>
          </p:spPr>
          <p:txBody>
            <a:bodyPr anchor="ctr">
              <a:spAutoFit/>
            </a:bodyPr>
            <a:lstStyle/>
            <a:p>
              <a:endParaRPr lang="en-US">
                <a:latin typeface="Calibri" pitchFamily="34" charset="0"/>
              </a:endParaRPr>
            </a:p>
          </p:txBody>
        </p:sp>
        <p:pic>
          <p:nvPicPr>
            <p:cNvPr id="64552" name="Picture 180" descr="IPS"/>
            <p:cNvPicPr>
              <a:picLocks noChangeAspect="1" noChangeArrowheads="1"/>
            </p:cNvPicPr>
            <p:nvPr/>
          </p:nvPicPr>
          <p:blipFill>
            <a:blip r:embed="rId7"/>
            <a:srcRect/>
            <a:stretch>
              <a:fillRect/>
            </a:stretch>
          </p:blipFill>
          <p:spPr bwMode="auto">
            <a:xfrm>
              <a:off x="4196237" y="3025094"/>
              <a:ext cx="325917" cy="366133"/>
            </a:xfrm>
            <a:prstGeom prst="rect">
              <a:avLst/>
            </a:prstGeom>
            <a:noFill/>
            <a:ln w="9525">
              <a:noFill/>
              <a:miter lim="800000"/>
              <a:headEnd/>
              <a:tailEnd/>
            </a:ln>
          </p:spPr>
        </p:pic>
        <p:pic>
          <p:nvPicPr>
            <p:cNvPr id="64553" name="Picture 181" descr="IPS"/>
            <p:cNvPicPr>
              <a:picLocks noChangeAspect="1" noChangeArrowheads="1"/>
            </p:cNvPicPr>
            <p:nvPr/>
          </p:nvPicPr>
          <p:blipFill>
            <a:blip r:embed="rId7"/>
            <a:srcRect/>
            <a:stretch>
              <a:fillRect/>
            </a:stretch>
          </p:blipFill>
          <p:spPr bwMode="auto">
            <a:xfrm>
              <a:off x="4196237" y="3449697"/>
              <a:ext cx="325917" cy="366133"/>
            </a:xfrm>
            <a:prstGeom prst="rect">
              <a:avLst/>
            </a:prstGeom>
            <a:noFill/>
            <a:ln w="9525">
              <a:noFill/>
              <a:miter lim="800000"/>
              <a:headEnd/>
              <a:tailEnd/>
            </a:ln>
          </p:spPr>
        </p:pic>
        <p:pic>
          <p:nvPicPr>
            <p:cNvPr id="64554" name="Picture 182" descr="IPS"/>
            <p:cNvPicPr>
              <a:picLocks noChangeAspect="1" noChangeArrowheads="1"/>
            </p:cNvPicPr>
            <p:nvPr/>
          </p:nvPicPr>
          <p:blipFill>
            <a:blip r:embed="rId7"/>
            <a:srcRect/>
            <a:stretch>
              <a:fillRect/>
            </a:stretch>
          </p:blipFill>
          <p:spPr bwMode="auto">
            <a:xfrm>
              <a:off x="4196237" y="3874300"/>
              <a:ext cx="325917" cy="367525"/>
            </a:xfrm>
            <a:prstGeom prst="rect">
              <a:avLst/>
            </a:prstGeom>
            <a:noFill/>
            <a:ln w="9525">
              <a:noFill/>
              <a:miter lim="800000"/>
              <a:headEnd/>
              <a:tailEnd/>
            </a:ln>
          </p:spPr>
        </p:pic>
        <p:sp>
          <p:nvSpPr>
            <p:cNvPr id="64555" name="Text Box 187"/>
            <p:cNvSpPr txBox="1">
              <a:spLocks noChangeArrowheads="1"/>
            </p:cNvSpPr>
            <p:nvPr/>
          </p:nvSpPr>
          <p:spPr bwMode="auto">
            <a:xfrm>
              <a:off x="4004273" y="2838242"/>
              <a:ext cx="854726" cy="178882"/>
            </a:xfrm>
            <a:prstGeom prst="rect">
              <a:avLst/>
            </a:prstGeom>
            <a:noFill/>
            <a:ln w="12700">
              <a:noFill/>
              <a:miter lim="800000"/>
              <a:headEnd/>
              <a:tailEnd/>
            </a:ln>
          </p:spPr>
          <p:txBody>
            <a:bodyPr lIns="0" tIns="0" rIns="0" bIns="0">
              <a:spAutoFit/>
            </a:bodyPr>
            <a:lstStyle/>
            <a:p>
              <a:r>
                <a:rPr lang="en-US" sz="900" b="1">
                  <a:latin typeface="Calibri" pitchFamily="34" charset="0"/>
                </a:rPr>
                <a:t>IPS – Policy 2</a:t>
              </a:r>
              <a:endParaRPr lang="en-US" sz="900">
                <a:latin typeface="Calibri" pitchFamily="34" charset="0"/>
              </a:endParaRPr>
            </a:p>
          </p:txBody>
        </p:sp>
        <p:sp>
          <p:nvSpPr>
            <p:cNvPr id="58" name="Cloud Callout 57"/>
            <p:cNvSpPr/>
            <p:nvPr/>
          </p:nvSpPr>
          <p:spPr>
            <a:xfrm>
              <a:off x="6045992" y="3123382"/>
              <a:ext cx="1535908" cy="927221"/>
            </a:xfrm>
            <a:prstGeom prst="cloudCallout">
              <a:avLst>
                <a:gd name="adj1" fmla="val -10089"/>
                <a:gd name="adj2" fmla="val 26884"/>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solidFill>
                    <a:schemeClr val="accent5"/>
                  </a:solidFill>
                </a:rPr>
                <a:t>Zone 2</a:t>
              </a:r>
              <a:endParaRPr lang="en-US" sz="1200" dirty="0">
                <a:solidFill>
                  <a:schemeClr val="accent5"/>
                </a:solidFill>
              </a:endParaRPr>
            </a:p>
          </p:txBody>
        </p:sp>
      </p:grpSp>
      <p:grpSp>
        <p:nvGrpSpPr>
          <p:cNvPr id="10" name="Group 73"/>
          <p:cNvGrpSpPr>
            <a:grpSpLocks/>
          </p:cNvGrpSpPr>
          <p:nvPr/>
        </p:nvGrpSpPr>
        <p:grpSpPr bwMode="auto">
          <a:xfrm>
            <a:off x="349250" y="4162425"/>
            <a:ext cx="4672013" cy="1133475"/>
            <a:chOff x="1618721" y="4589588"/>
            <a:chExt cx="5963178" cy="1446597"/>
          </a:xfrm>
        </p:grpSpPr>
        <p:sp>
          <p:nvSpPr>
            <p:cNvPr id="64530" name="Rectangle 138"/>
            <p:cNvSpPr>
              <a:spLocks noChangeArrowheads="1"/>
            </p:cNvSpPr>
            <p:nvPr/>
          </p:nvSpPr>
          <p:spPr bwMode="auto">
            <a:xfrm>
              <a:off x="1691746" y="5402263"/>
              <a:ext cx="4408487" cy="33337"/>
            </a:xfrm>
            <a:prstGeom prst="rect">
              <a:avLst/>
            </a:prstGeom>
            <a:solidFill>
              <a:schemeClr val="tx2"/>
            </a:solidFill>
            <a:ln w="12700">
              <a:solidFill>
                <a:schemeClr val="accent1"/>
              </a:solidFill>
              <a:miter lim="800000"/>
              <a:headEnd/>
              <a:tailEnd/>
            </a:ln>
          </p:spPr>
          <p:txBody>
            <a:bodyPr anchor="ctr">
              <a:spAutoFit/>
            </a:bodyPr>
            <a:lstStyle/>
            <a:p>
              <a:endParaRPr lang="en-US">
                <a:latin typeface="Calibri" pitchFamily="34" charset="0"/>
              </a:endParaRPr>
            </a:p>
          </p:txBody>
        </p:sp>
        <p:sp>
          <p:nvSpPr>
            <p:cNvPr id="64531" name="AutoShape 140"/>
            <p:cNvSpPr>
              <a:spLocks noChangeArrowheads="1"/>
            </p:cNvSpPr>
            <p:nvPr/>
          </p:nvSpPr>
          <p:spPr bwMode="auto">
            <a:xfrm>
              <a:off x="2615671" y="4869658"/>
              <a:ext cx="1176922" cy="1059340"/>
            </a:xfrm>
            <a:prstGeom prst="diamond">
              <a:avLst/>
            </a:prstGeom>
            <a:noFill/>
            <a:ln w="44450">
              <a:solidFill>
                <a:schemeClr val="accent1"/>
              </a:solidFill>
              <a:miter lim="800000"/>
              <a:headEnd/>
              <a:tailEnd/>
            </a:ln>
          </p:spPr>
          <p:txBody>
            <a:bodyPr anchor="ctr">
              <a:spAutoFit/>
            </a:bodyPr>
            <a:lstStyle/>
            <a:p>
              <a:endParaRPr lang="en-US">
                <a:latin typeface="Calibri" pitchFamily="34" charset="0"/>
              </a:endParaRPr>
            </a:p>
          </p:txBody>
        </p:sp>
        <p:grpSp>
          <p:nvGrpSpPr>
            <p:cNvPr id="64532" name="Group 141"/>
            <p:cNvGrpSpPr>
              <a:grpSpLocks/>
            </p:cNvGrpSpPr>
            <p:nvPr/>
          </p:nvGrpSpPr>
          <p:grpSpPr bwMode="auto">
            <a:xfrm>
              <a:off x="3036299" y="4812584"/>
              <a:ext cx="332881" cy="1223601"/>
              <a:chOff x="2777" y="2179"/>
              <a:chExt cx="361" cy="1333"/>
            </a:xfrm>
          </p:grpSpPr>
          <p:pic>
            <p:nvPicPr>
              <p:cNvPr id="64542" name="Picture 142" descr="firewall"/>
              <p:cNvPicPr>
                <a:picLocks noChangeAspect="1" noChangeArrowheads="1"/>
              </p:cNvPicPr>
              <p:nvPr/>
            </p:nvPicPr>
            <p:blipFill>
              <a:blip r:embed="rId4"/>
              <a:srcRect/>
              <a:stretch>
                <a:fillRect/>
              </a:stretch>
            </p:blipFill>
            <p:spPr bwMode="auto">
              <a:xfrm>
                <a:off x="2777" y="2179"/>
                <a:ext cx="361" cy="464"/>
              </a:xfrm>
              <a:prstGeom prst="rect">
                <a:avLst/>
              </a:prstGeom>
              <a:noFill/>
              <a:ln w="9525">
                <a:noFill/>
                <a:miter lim="800000"/>
                <a:headEnd/>
                <a:tailEnd/>
              </a:ln>
            </p:spPr>
          </p:pic>
          <p:pic>
            <p:nvPicPr>
              <p:cNvPr id="64543" name="Picture 143" descr="firewall"/>
              <p:cNvPicPr>
                <a:picLocks noChangeAspect="1" noChangeArrowheads="1"/>
              </p:cNvPicPr>
              <p:nvPr/>
            </p:nvPicPr>
            <p:blipFill>
              <a:blip r:embed="rId4"/>
              <a:srcRect/>
              <a:stretch>
                <a:fillRect/>
              </a:stretch>
            </p:blipFill>
            <p:spPr bwMode="auto">
              <a:xfrm>
                <a:off x="2777" y="2614"/>
                <a:ext cx="361" cy="464"/>
              </a:xfrm>
              <a:prstGeom prst="rect">
                <a:avLst/>
              </a:prstGeom>
              <a:noFill/>
              <a:ln w="9525">
                <a:noFill/>
                <a:miter lim="800000"/>
                <a:headEnd/>
                <a:tailEnd/>
              </a:ln>
            </p:spPr>
          </p:pic>
          <p:pic>
            <p:nvPicPr>
              <p:cNvPr id="64544" name="Picture 144" descr="firewall"/>
              <p:cNvPicPr>
                <a:picLocks noChangeAspect="1" noChangeArrowheads="1"/>
              </p:cNvPicPr>
              <p:nvPr/>
            </p:nvPicPr>
            <p:blipFill>
              <a:blip r:embed="rId4"/>
              <a:srcRect/>
              <a:stretch>
                <a:fillRect/>
              </a:stretch>
            </p:blipFill>
            <p:spPr bwMode="auto">
              <a:xfrm>
                <a:off x="2777" y="3048"/>
                <a:ext cx="361" cy="464"/>
              </a:xfrm>
              <a:prstGeom prst="rect">
                <a:avLst/>
              </a:prstGeom>
              <a:noFill/>
              <a:ln w="9525">
                <a:noFill/>
                <a:miter lim="800000"/>
                <a:headEnd/>
                <a:tailEnd/>
              </a:ln>
            </p:spPr>
          </p:pic>
        </p:grpSp>
        <p:sp>
          <p:nvSpPr>
            <p:cNvPr id="64533" name="Text Box 150"/>
            <p:cNvSpPr txBox="1">
              <a:spLocks noChangeArrowheads="1"/>
            </p:cNvSpPr>
            <p:nvPr/>
          </p:nvSpPr>
          <p:spPr bwMode="auto">
            <a:xfrm>
              <a:off x="2832111" y="4589588"/>
              <a:ext cx="1210420" cy="176783"/>
            </a:xfrm>
            <a:prstGeom prst="rect">
              <a:avLst/>
            </a:prstGeom>
            <a:noFill/>
            <a:ln w="12700">
              <a:noFill/>
              <a:miter lim="800000"/>
              <a:headEnd/>
              <a:tailEnd/>
            </a:ln>
          </p:spPr>
          <p:txBody>
            <a:bodyPr lIns="0" tIns="0" rIns="0" bIns="0">
              <a:spAutoFit/>
            </a:bodyPr>
            <a:lstStyle/>
            <a:p>
              <a:r>
                <a:rPr lang="en-US" sz="900" b="1">
                  <a:latin typeface="Calibri" pitchFamily="34" charset="0"/>
                </a:rPr>
                <a:t>FW – Policy 3</a:t>
              </a:r>
              <a:endParaRPr lang="en-US" sz="900">
                <a:latin typeface="Calibri" pitchFamily="34" charset="0"/>
              </a:endParaRPr>
            </a:p>
          </p:txBody>
        </p:sp>
        <p:pic>
          <p:nvPicPr>
            <p:cNvPr id="64534" name="Picture 154" descr="router"/>
            <p:cNvPicPr>
              <a:picLocks noChangeAspect="1" noChangeArrowheads="1"/>
            </p:cNvPicPr>
            <p:nvPr/>
          </p:nvPicPr>
          <p:blipFill>
            <a:blip r:embed="rId5"/>
            <a:srcRect/>
            <a:stretch>
              <a:fillRect/>
            </a:stretch>
          </p:blipFill>
          <p:spPr bwMode="auto">
            <a:xfrm>
              <a:off x="1618721" y="5218113"/>
              <a:ext cx="536575" cy="419100"/>
            </a:xfrm>
            <a:prstGeom prst="rect">
              <a:avLst/>
            </a:prstGeom>
            <a:noFill/>
            <a:ln w="9525">
              <a:noFill/>
              <a:miter lim="800000"/>
              <a:headEnd/>
              <a:tailEnd/>
            </a:ln>
          </p:spPr>
        </p:pic>
        <p:pic>
          <p:nvPicPr>
            <p:cNvPr id="64535" name="Picture 155" descr="box2"/>
            <p:cNvPicPr>
              <a:picLocks noChangeAspect="1" noChangeArrowheads="1"/>
            </p:cNvPicPr>
            <p:nvPr/>
          </p:nvPicPr>
          <p:blipFill>
            <a:blip r:embed="rId6"/>
            <a:srcRect/>
            <a:stretch>
              <a:fillRect/>
            </a:stretch>
          </p:blipFill>
          <p:spPr bwMode="auto">
            <a:xfrm>
              <a:off x="5387446" y="5172075"/>
              <a:ext cx="414337" cy="454025"/>
            </a:xfrm>
            <a:prstGeom prst="rect">
              <a:avLst/>
            </a:prstGeom>
            <a:noFill/>
            <a:ln w="9525">
              <a:noFill/>
              <a:miter lim="800000"/>
              <a:headEnd/>
              <a:tailEnd/>
            </a:ln>
          </p:spPr>
        </p:pic>
        <p:sp>
          <p:nvSpPr>
            <p:cNvPr id="64536" name="AutoShape 179"/>
            <p:cNvSpPr>
              <a:spLocks noChangeArrowheads="1"/>
            </p:cNvSpPr>
            <p:nvPr/>
          </p:nvSpPr>
          <p:spPr bwMode="auto">
            <a:xfrm>
              <a:off x="3749146" y="4884009"/>
              <a:ext cx="1176922" cy="1058027"/>
            </a:xfrm>
            <a:prstGeom prst="diamond">
              <a:avLst/>
            </a:prstGeom>
            <a:noFill/>
            <a:ln w="44450">
              <a:solidFill>
                <a:schemeClr val="accent1"/>
              </a:solidFill>
              <a:miter lim="800000"/>
              <a:headEnd/>
              <a:tailEnd/>
            </a:ln>
          </p:spPr>
          <p:txBody>
            <a:bodyPr anchor="ctr">
              <a:spAutoFit/>
            </a:bodyPr>
            <a:lstStyle/>
            <a:p>
              <a:endParaRPr lang="en-US">
                <a:latin typeface="Calibri" pitchFamily="34" charset="0"/>
              </a:endParaRPr>
            </a:p>
          </p:txBody>
        </p:sp>
        <p:pic>
          <p:nvPicPr>
            <p:cNvPr id="64537" name="Picture 180" descr="IPS"/>
            <p:cNvPicPr>
              <a:picLocks noChangeAspect="1" noChangeArrowheads="1"/>
            </p:cNvPicPr>
            <p:nvPr/>
          </p:nvPicPr>
          <p:blipFill>
            <a:blip r:embed="rId7"/>
            <a:srcRect/>
            <a:stretch>
              <a:fillRect/>
            </a:stretch>
          </p:blipFill>
          <p:spPr bwMode="auto">
            <a:xfrm>
              <a:off x="4196237" y="4815794"/>
              <a:ext cx="325917" cy="366133"/>
            </a:xfrm>
            <a:prstGeom prst="rect">
              <a:avLst/>
            </a:prstGeom>
            <a:noFill/>
            <a:ln w="9525">
              <a:noFill/>
              <a:miter lim="800000"/>
              <a:headEnd/>
              <a:tailEnd/>
            </a:ln>
          </p:spPr>
        </p:pic>
        <p:pic>
          <p:nvPicPr>
            <p:cNvPr id="64538" name="Picture 181" descr="IPS"/>
            <p:cNvPicPr>
              <a:picLocks noChangeAspect="1" noChangeArrowheads="1"/>
            </p:cNvPicPr>
            <p:nvPr/>
          </p:nvPicPr>
          <p:blipFill>
            <a:blip r:embed="rId7"/>
            <a:srcRect/>
            <a:stretch>
              <a:fillRect/>
            </a:stretch>
          </p:blipFill>
          <p:spPr bwMode="auto">
            <a:xfrm>
              <a:off x="4196237" y="5240397"/>
              <a:ext cx="325917" cy="366133"/>
            </a:xfrm>
            <a:prstGeom prst="rect">
              <a:avLst/>
            </a:prstGeom>
            <a:noFill/>
            <a:ln w="9525">
              <a:noFill/>
              <a:miter lim="800000"/>
              <a:headEnd/>
              <a:tailEnd/>
            </a:ln>
          </p:spPr>
        </p:pic>
        <p:pic>
          <p:nvPicPr>
            <p:cNvPr id="64539" name="Picture 182" descr="IPS"/>
            <p:cNvPicPr>
              <a:picLocks noChangeAspect="1" noChangeArrowheads="1"/>
            </p:cNvPicPr>
            <p:nvPr/>
          </p:nvPicPr>
          <p:blipFill>
            <a:blip r:embed="rId7"/>
            <a:srcRect/>
            <a:stretch>
              <a:fillRect/>
            </a:stretch>
          </p:blipFill>
          <p:spPr bwMode="auto">
            <a:xfrm>
              <a:off x="4196237" y="5665000"/>
              <a:ext cx="325917" cy="367525"/>
            </a:xfrm>
            <a:prstGeom prst="rect">
              <a:avLst/>
            </a:prstGeom>
            <a:noFill/>
            <a:ln w="9525">
              <a:noFill/>
              <a:miter lim="800000"/>
              <a:headEnd/>
              <a:tailEnd/>
            </a:ln>
          </p:spPr>
        </p:pic>
        <p:sp>
          <p:nvSpPr>
            <p:cNvPr id="64540" name="Text Box 187"/>
            <p:cNvSpPr txBox="1">
              <a:spLocks noChangeArrowheads="1"/>
            </p:cNvSpPr>
            <p:nvPr/>
          </p:nvSpPr>
          <p:spPr bwMode="auto">
            <a:xfrm>
              <a:off x="3987870" y="4589588"/>
              <a:ext cx="1189734" cy="176783"/>
            </a:xfrm>
            <a:prstGeom prst="rect">
              <a:avLst/>
            </a:prstGeom>
            <a:noFill/>
            <a:ln w="12700">
              <a:noFill/>
              <a:miter lim="800000"/>
              <a:headEnd/>
              <a:tailEnd/>
            </a:ln>
          </p:spPr>
          <p:txBody>
            <a:bodyPr lIns="0" tIns="0" rIns="0" bIns="0">
              <a:spAutoFit/>
            </a:bodyPr>
            <a:lstStyle/>
            <a:p>
              <a:r>
                <a:rPr lang="en-US" sz="900" b="1">
                  <a:latin typeface="Calibri" pitchFamily="34" charset="0"/>
                </a:rPr>
                <a:t>IPS – Policy 3</a:t>
              </a:r>
              <a:endParaRPr lang="en-US" sz="900">
                <a:latin typeface="Calibri" pitchFamily="34" charset="0"/>
              </a:endParaRPr>
            </a:p>
          </p:txBody>
        </p:sp>
        <p:sp>
          <p:nvSpPr>
            <p:cNvPr id="73" name="Cloud Callout 72"/>
            <p:cNvSpPr/>
            <p:nvPr/>
          </p:nvSpPr>
          <p:spPr>
            <a:xfrm>
              <a:off x="6046021" y="4915782"/>
              <a:ext cx="1535878" cy="925902"/>
            </a:xfrm>
            <a:prstGeom prst="cloudCallout">
              <a:avLst>
                <a:gd name="adj1" fmla="val -10089"/>
                <a:gd name="adj2" fmla="val 26884"/>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200" dirty="0">
                  <a:solidFill>
                    <a:schemeClr val="accent6"/>
                  </a:solidFill>
                </a:rPr>
                <a:t>Zone 3</a:t>
              </a:r>
              <a:endParaRPr lang="en-US" sz="1200" dirty="0">
                <a:solidFill>
                  <a:schemeClr val="accent6"/>
                </a:solidFill>
              </a:endParaRPr>
            </a:p>
          </p:txBody>
        </p:sp>
      </p:grpSp>
      <p:sp>
        <p:nvSpPr>
          <p:cNvPr id="129" name="Rectangle 128"/>
          <p:cNvSpPr/>
          <p:nvPr/>
        </p:nvSpPr>
        <p:spPr>
          <a:xfrm>
            <a:off x="7213600" y="2489200"/>
            <a:ext cx="330200" cy="1498600"/>
          </a:xfrm>
          <a:prstGeom prst="rect">
            <a:avLst/>
          </a:prstGeom>
          <a:solidFill>
            <a:schemeClr val="accent4">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0" name="Rectangle 129"/>
          <p:cNvSpPr/>
          <p:nvPr/>
        </p:nvSpPr>
        <p:spPr>
          <a:xfrm>
            <a:off x="7531100" y="2489200"/>
            <a:ext cx="330200" cy="1498600"/>
          </a:xfrm>
          <a:prstGeom prst="rect">
            <a:avLst/>
          </a:prstGeom>
          <a:solidFill>
            <a:schemeClr val="accent5">
              <a:alpha val="56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1" name="Rectangle 130"/>
          <p:cNvSpPr/>
          <p:nvPr/>
        </p:nvSpPr>
        <p:spPr>
          <a:xfrm>
            <a:off x="7861300" y="2489200"/>
            <a:ext cx="215900" cy="1498600"/>
          </a:xfrm>
          <a:prstGeom prst="rect">
            <a:avLst/>
          </a:prstGeom>
          <a:solidFill>
            <a:schemeClr val="accent6">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2" name="Rectangle 131"/>
          <p:cNvSpPr/>
          <p:nvPr/>
        </p:nvSpPr>
        <p:spPr>
          <a:xfrm>
            <a:off x="7200900" y="2489200"/>
            <a:ext cx="533400" cy="1498600"/>
          </a:xfrm>
          <a:prstGeom prst="rect">
            <a:avLst/>
          </a:prstGeom>
          <a:solidFill>
            <a:schemeClr val="accent4">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3" name="Rectangle 132"/>
          <p:cNvSpPr/>
          <p:nvPr/>
        </p:nvSpPr>
        <p:spPr>
          <a:xfrm>
            <a:off x="7734300" y="2489200"/>
            <a:ext cx="127000" cy="1498600"/>
          </a:xfrm>
          <a:prstGeom prst="rect">
            <a:avLst/>
          </a:prstGeom>
          <a:solidFill>
            <a:schemeClr val="accent5">
              <a:alpha val="6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4" name="TextBox 133"/>
          <p:cNvSpPr txBox="1"/>
          <p:nvPr/>
        </p:nvSpPr>
        <p:spPr>
          <a:xfrm>
            <a:off x="6299200" y="5068256"/>
            <a:ext cx="2590800" cy="621344"/>
          </a:xfrm>
          <a:prstGeom prst="rect">
            <a:avLst/>
          </a:prstGeom>
          <a:solidFill>
            <a:schemeClr val="accent2"/>
          </a:solidFill>
          <a:ln>
            <a:noFill/>
          </a:ln>
          <a:effectLst/>
          <a:scene3d>
            <a:camera prst="orthographicFront"/>
            <a:lightRig rig="threePt" dir="t"/>
          </a:scene3d>
          <a:sp3d>
            <a:bevelT w="6350"/>
          </a:sp3d>
        </p:spPr>
        <p:txBody>
          <a:bodyPr wrap="none" anchor="ctr" anchorCtr="1"/>
          <a:lstStyle/>
          <a:p>
            <a:pPr algn="ctr" eaLnBrk="0" fontAlgn="auto" hangingPunct="0">
              <a:spcBef>
                <a:spcPts val="0"/>
              </a:spcBef>
              <a:spcAft>
                <a:spcPts val="0"/>
              </a:spcAft>
              <a:defRPr/>
            </a:pPr>
            <a:r>
              <a:rPr lang="en-US" sz="1200" dirty="0">
                <a:latin typeface="Arial"/>
                <a:ea typeface="ＭＳ Ｐゴシック" charset="-128"/>
                <a:cs typeface="Arial"/>
              </a:rPr>
              <a:t>Collapse </a:t>
            </a:r>
            <a:r>
              <a:rPr lang="en-US" sz="1200" b="1" dirty="0">
                <a:latin typeface="Arial"/>
                <a:ea typeface="ＭＳ Ｐゴシック" charset="-128"/>
                <a:cs typeface="Arial"/>
              </a:rPr>
              <a:t>hundreds </a:t>
            </a:r>
            <a:r>
              <a:rPr lang="en-US" sz="1200" dirty="0">
                <a:latin typeface="Arial"/>
                <a:ea typeface="ＭＳ Ｐゴシック" charset="-128"/>
                <a:cs typeface="Arial"/>
              </a:rPr>
              <a:t>of unique </a:t>
            </a:r>
          </a:p>
          <a:p>
            <a:pPr algn="ctr" eaLnBrk="0" fontAlgn="auto" hangingPunct="0">
              <a:spcBef>
                <a:spcPts val="0"/>
              </a:spcBef>
              <a:spcAft>
                <a:spcPts val="0"/>
              </a:spcAft>
              <a:defRPr/>
            </a:pPr>
            <a:r>
              <a:rPr lang="en-US" sz="1200" dirty="0">
                <a:latin typeface="Arial"/>
                <a:ea typeface="ＭＳ Ｐゴシック" charset="-128"/>
                <a:cs typeface="Arial"/>
              </a:rPr>
              <a:t>security policies </a:t>
            </a:r>
            <a:endParaRPr lang="en-US" sz="1200" dirty="0">
              <a:latin typeface="Arial"/>
              <a:ea typeface="ＭＳ Ｐゴシック" charset="-128"/>
              <a:cs typeface="Arial"/>
            </a:endParaRPr>
          </a:p>
        </p:txBody>
      </p:sp>
      <p:sp>
        <p:nvSpPr>
          <p:cNvPr id="135" name="TextBox 134"/>
          <p:cNvSpPr txBox="1"/>
          <p:nvPr/>
        </p:nvSpPr>
        <p:spPr>
          <a:xfrm>
            <a:off x="6299200" y="5754056"/>
            <a:ext cx="2590800" cy="621344"/>
          </a:xfrm>
          <a:prstGeom prst="rect">
            <a:avLst/>
          </a:prstGeom>
          <a:solidFill>
            <a:schemeClr val="accent2"/>
          </a:solidFill>
          <a:ln>
            <a:noFill/>
          </a:ln>
          <a:effectLst/>
          <a:scene3d>
            <a:camera prst="orthographicFront"/>
            <a:lightRig rig="threePt" dir="t"/>
          </a:scene3d>
          <a:sp3d>
            <a:bevelT w="6350"/>
          </a:sp3d>
        </p:spPr>
        <p:txBody>
          <a:bodyPr wrap="none" anchor="ctr" anchorCtr="1"/>
          <a:lstStyle/>
          <a:p>
            <a:pPr algn="ctr" eaLnBrk="0" fontAlgn="auto" hangingPunct="0">
              <a:spcBef>
                <a:spcPts val="0"/>
              </a:spcBef>
              <a:spcAft>
                <a:spcPts val="0"/>
              </a:spcAft>
              <a:defRPr/>
            </a:pPr>
            <a:r>
              <a:rPr lang="en-US" sz="1200" dirty="0">
                <a:latin typeface="Arial"/>
                <a:ea typeface="ＭＳ Ｐゴシック" charset="-128"/>
                <a:cs typeface="Arial"/>
              </a:rPr>
              <a:t>Scale, add, remove or change </a:t>
            </a:r>
          </a:p>
          <a:p>
            <a:pPr algn="ctr" eaLnBrk="0" fontAlgn="auto" hangingPunct="0">
              <a:spcBef>
                <a:spcPts val="0"/>
              </a:spcBef>
              <a:spcAft>
                <a:spcPts val="0"/>
              </a:spcAft>
              <a:defRPr/>
            </a:pPr>
            <a:r>
              <a:rPr lang="en-US" sz="1200" dirty="0">
                <a:latin typeface="Arial"/>
                <a:ea typeface="ＭＳ Ｐゴシック" charset="-128"/>
                <a:cs typeface="Arial"/>
              </a:rPr>
              <a:t>security policies - </a:t>
            </a:r>
            <a:r>
              <a:rPr lang="en-US" sz="1200" b="1" dirty="0">
                <a:latin typeface="Arial"/>
                <a:ea typeface="ＭＳ Ｐゴシック" charset="-128"/>
                <a:cs typeface="Arial"/>
              </a:rPr>
              <a:t>virtually</a:t>
            </a:r>
            <a:endParaRPr lang="en-US" sz="1200" b="1" dirty="0">
              <a:latin typeface="Arial"/>
              <a:ea typeface="ＭＳ Ｐゴシック" charset="-128"/>
              <a:cs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3.33333E-6 -4.07407E-6 L 0.52361 0.15556 " pathEditMode="relative" rAng="0" ptsTypes="AA">
                                      <p:cBhvr>
                                        <p:cTn id="6" dur="1000" fill="hold"/>
                                        <p:tgtEl>
                                          <p:spTgt spid="3"/>
                                        </p:tgtEl>
                                        <p:attrNameLst>
                                          <p:attrName>ppt_x</p:attrName>
                                          <p:attrName>ppt_y</p:attrName>
                                        </p:attrNameLst>
                                      </p:cBhvr>
                                      <p:rCtr x="262" y="78"/>
                                    </p:animMotion>
                                  </p:childTnLst>
                                </p:cTn>
                              </p:par>
                              <p:par>
                                <p:cTn id="7" presetID="23" presetClass="exit" presetSubtype="32" fill="hold" nodeType="withEffect">
                                  <p:stCondLst>
                                    <p:cond delay="0"/>
                                  </p:stCondLst>
                                  <p:childTnLst>
                                    <p:anim calcmode="lin" valueType="num">
                                      <p:cBhvr>
                                        <p:cTn id="8" dur="2000"/>
                                        <p:tgtEl>
                                          <p:spTgt spid="3"/>
                                        </p:tgtEl>
                                        <p:attrNameLst>
                                          <p:attrName>ppt_w</p:attrName>
                                        </p:attrNameLst>
                                      </p:cBhvr>
                                      <p:tavLst>
                                        <p:tav tm="0">
                                          <p:val>
                                            <p:strVal val="ppt_w"/>
                                          </p:val>
                                        </p:tav>
                                        <p:tav tm="100000">
                                          <p:val>
                                            <p:fltVal val="0"/>
                                          </p:val>
                                        </p:tav>
                                      </p:tavLst>
                                    </p:anim>
                                    <p:anim calcmode="lin" valueType="num">
                                      <p:cBhvr>
                                        <p:cTn id="9" dur="2000"/>
                                        <p:tgtEl>
                                          <p:spTgt spid="3"/>
                                        </p:tgtEl>
                                        <p:attrNameLst>
                                          <p:attrName>ppt_h</p:attrName>
                                        </p:attrNameLst>
                                      </p:cBhvr>
                                      <p:tavLst>
                                        <p:tav tm="0">
                                          <p:val>
                                            <p:strVal val="ppt_h"/>
                                          </p:val>
                                        </p:tav>
                                        <p:tav tm="100000">
                                          <p:val>
                                            <p:fltVal val="0"/>
                                          </p:val>
                                        </p:tav>
                                      </p:tavLst>
                                    </p:anim>
                                    <p:set>
                                      <p:cBhvr>
                                        <p:cTn id="10" dur="1" fill="hold">
                                          <p:stCondLst>
                                            <p:cond delay="1999"/>
                                          </p:stCondLst>
                                        </p:cTn>
                                        <p:tgtEl>
                                          <p:spTgt spid="3"/>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3"/>
                                        </p:tgtEl>
                                      </p:cBhvr>
                                    </p:animEffect>
                                    <p:set>
                                      <p:cBhvr>
                                        <p:cTn id="13" dur="1" fill="hold">
                                          <p:stCondLst>
                                            <p:cond delay="1999"/>
                                          </p:stCondLst>
                                        </p:cTn>
                                        <p:tgtEl>
                                          <p:spTgt spid="3"/>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29"/>
                                        </p:tgtEl>
                                        <p:attrNameLst>
                                          <p:attrName>style.visibility</p:attrName>
                                        </p:attrNameLst>
                                      </p:cBhvr>
                                      <p:to>
                                        <p:strVal val="visible"/>
                                      </p:to>
                                    </p:set>
                                    <p:animEffect transition="in" filter="fade">
                                      <p:cBhvr>
                                        <p:cTn id="16" dur="2000"/>
                                        <p:tgtEl>
                                          <p:spTgt spid="129"/>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134"/>
                                        </p:tgtEl>
                                        <p:attrNameLst>
                                          <p:attrName>style.visibility</p:attrName>
                                        </p:attrNameLst>
                                      </p:cBhvr>
                                      <p:to>
                                        <p:strVal val="visible"/>
                                      </p:to>
                                    </p:set>
                                    <p:animEffect transition="in" filter="fade">
                                      <p:cBhvr>
                                        <p:cTn id="20" dur="500"/>
                                        <p:tgtEl>
                                          <p:spTgt spid="134"/>
                                        </p:tgtEl>
                                      </p:cBhvr>
                                    </p:animEffect>
                                  </p:childTnLst>
                                </p:cTn>
                              </p:par>
                            </p:childTnLst>
                          </p:cTn>
                        </p:par>
                      </p:childTnLst>
                    </p:cTn>
                  </p:par>
                  <p:par>
                    <p:cTn id="21" fill="hold">
                      <p:stCondLst>
                        <p:cond delay="indefinite"/>
                      </p:stCondLst>
                      <p:childTnLst>
                        <p:par>
                          <p:cTn id="22" fill="hold">
                            <p:stCondLst>
                              <p:cond delay="0"/>
                            </p:stCondLst>
                            <p:childTnLst>
                              <p:par>
                                <p:cTn id="23" presetID="0" presetClass="path" presetSubtype="0" accel="50000" decel="50000" fill="hold" nodeType="clickEffect">
                                  <p:stCondLst>
                                    <p:cond delay="0"/>
                                  </p:stCondLst>
                                  <p:childTnLst>
                                    <p:animMotion origin="layout" path="M -2.77778E-6 1.48148E-6 L 0.54861 -0.01482 " pathEditMode="relative" rAng="0" ptsTypes="AA">
                                      <p:cBhvr>
                                        <p:cTn id="24" dur="1000" fill="hold"/>
                                        <p:tgtEl>
                                          <p:spTgt spid="7"/>
                                        </p:tgtEl>
                                        <p:attrNameLst>
                                          <p:attrName>ppt_x</p:attrName>
                                          <p:attrName>ppt_y</p:attrName>
                                        </p:attrNameLst>
                                      </p:cBhvr>
                                      <p:rCtr x="274" y="-7"/>
                                    </p:animMotion>
                                  </p:childTnLst>
                                </p:cTn>
                              </p:par>
                              <p:par>
                                <p:cTn id="25" presetID="23" presetClass="exit" presetSubtype="32" fill="hold" nodeType="withEffect">
                                  <p:stCondLst>
                                    <p:cond delay="0"/>
                                  </p:stCondLst>
                                  <p:childTnLst>
                                    <p:anim calcmode="lin" valueType="num">
                                      <p:cBhvr>
                                        <p:cTn id="26" dur="2000"/>
                                        <p:tgtEl>
                                          <p:spTgt spid="7"/>
                                        </p:tgtEl>
                                        <p:attrNameLst>
                                          <p:attrName>ppt_w</p:attrName>
                                        </p:attrNameLst>
                                      </p:cBhvr>
                                      <p:tavLst>
                                        <p:tav tm="0">
                                          <p:val>
                                            <p:strVal val="ppt_w"/>
                                          </p:val>
                                        </p:tav>
                                        <p:tav tm="100000">
                                          <p:val>
                                            <p:fltVal val="0"/>
                                          </p:val>
                                        </p:tav>
                                      </p:tavLst>
                                    </p:anim>
                                    <p:anim calcmode="lin" valueType="num">
                                      <p:cBhvr>
                                        <p:cTn id="27" dur="2000"/>
                                        <p:tgtEl>
                                          <p:spTgt spid="7"/>
                                        </p:tgtEl>
                                        <p:attrNameLst>
                                          <p:attrName>ppt_h</p:attrName>
                                        </p:attrNameLst>
                                      </p:cBhvr>
                                      <p:tavLst>
                                        <p:tav tm="0">
                                          <p:val>
                                            <p:strVal val="ppt_h"/>
                                          </p:val>
                                        </p:tav>
                                        <p:tav tm="100000">
                                          <p:val>
                                            <p:fltVal val="0"/>
                                          </p:val>
                                        </p:tav>
                                      </p:tavLst>
                                    </p:anim>
                                    <p:set>
                                      <p:cBhvr>
                                        <p:cTn id="28" dur="1" fill="hold">
                                          <p:stCondLst>
                                            <p:cond delay="1999"/>
                                          </p:stCondLst>
                                        </p:cTn>
                                        <p:tgtEl>
                                          <p:spTgt spid="7"/>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2000"/>
                                        <p:tgtEl>
                                          <p:spTgt spid="7"/>
                                        </p:tgtEl>
                                      </p:cBhvr>
                                    </p:animEffect>
                                    <p:set>
                                      <p:cBhvr>
                                        <p:cTn id="31" dur="1" fill="hold">
                                          <p:stCondLst>
                                            <p:cond delay="1999"/>
                                          </p:stCondLst>
                                        </p:cTn>
                                        <p:tgtEl>
                                          <p:spTgt spid="7"/>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130"/>
                                        </p:tgtEl>
                                        <p:attrNameLst>
                                          <p:attrName>style.visibility</p:attrName>
                                        </p:attrNameLst>
                                      </p:cBhvr>
                                      <p:to>
                                        <p:strVal val="visible"/>
                                      </p:to>
                                    </p:set>
                                    <p:animEffect transition="in" filter="fade">
                                      <p:cBhvr>
                                        <p:cTn id="34" dur="2000"/>
                                        <p:tgtEl>
                                          <p:spTgt spid="130"/>
                                        </p:tgtEl>
                                      </p:cBhvr>
                                    </p:animEffect>
                                  </p:childTnLst>
                                </p:cTn>
                              </p:par>
                            </p:childTnLst>
                          </p:cTn>
                        </p:par>
                      </p:childTnLst>
                    </p:cTn>
                  </p:par>
                  <p:par>
                    <p:cTn id="35" fill="hold">
                      <p:stCondLst>
                        <p:cond delay="indefinite"/>
                      </p:stCondLst>
                      <p:childTnLst>
                        <p:par>
                          <p:cTn id="36" fill="hold">
                            <p:stCondLst>
                              <p:cond delay="0"/>
                            </p:stCondLst>
                            <p:childTnLst>
                              <p:par>
                                <p:cTn id="37" presetID="0" presetClass="path" presetSubtype="0" accel="50000" decel="50000" fill="hold" nodeType="clickEffect">
                                  <p:stCondLst>
                                    <p:cond delay="0"/>
                                  </p:stCondLst>
                                  <p:childTnLst>
                                    <p:animMotion origin="layout" path="M 3.61111E-6 1.11111E-6 L 0.57916 -0.1963 " pathEditMode="relative" rAng="0" ptsTypes="AA">
                                      <p:cBhvr>
                                        <p:cTn id="38" dur="1000" fill="hold"/>
                                        <p:tgtEl>
                                          <p:spTgt spid="10"/>
                                        </p:tgtEl>
                                        <p:attrNameLst>
                                          <p:attrName>ppt_x</p:attrName>
                                          <p:attrName>ppt_y</p:attrName>
                                        </p:attrNameLst>
                                      </p:cBhvr>
                                      <p:rCtr x="290" y="-98"/>
                                    </p:animMotion>
                                  </p:childTnLst>
                                </p:cTn>
                              </p:par>
                              <p:par>
                                <p:cTn id="39" presetID="23" presetClass="exit" presetSubtype="32" fill="hold" nodeType="withEffect">
                                  <p:stCondLst>
                                    <p:cond delay="0"/>
                                  </p:stCondLst>
                                  <p:childTnLst>
                                    <p:anim calcmode="lin" valueType="num">
                                      <p:cBhvr>
                                        <p:cTn id="40" dur="2000"/>
                                        <p:tgtEl>
                                          <p:spTgt spid="10"/>
                                        </p:tgtEl>
                                        <p:attrNameLst>
                                          <p:attrName>ppt_w</p:attrName>
                                        </p:attrNameLst>
                                      </p:cBhvr>
                                      <p:tavLst>
                                        <p:tav tm="0">
                                          <p:val>
                                            <p:strVal val="ppt_w"/>
                                          </p:val>
                                        </p:tav>
                                        <p:tav tm="100000">
                                          <p:val>
                                            <p:fltVal val="0"/>
                                          </p:val>
                                        </p:tav>
                                      </p:tavLst>
                                    </p:anim>
                                    <p:anim calcmode="lin" valueType="num">
                                      <p:cBhvr>
                                        <p:cTn id="41" dur="2000"/>
                                        <p:tgtEl>
                                          <p:spTgt spid="10"/>
                                        </p:tgtEl>
                                        <p:attrNameLst>
                                          <p:attrName>ppt_h</p:attrName>
                                        </p:attrNameLst>
                                      </p:cBhvr>
                                      <p:tavLst>
                                        <p:tav tm="0">
                                          <p:val>
                                            <p:strVal val="ppt_h"/>
                                          </p:val>
                                        </p:tav>
                                        <p:tav tm="100000">
                                          <p:val>
                                            <p:fltVal val="0"/>
                                          </p:val>
                                        </p:tav>
                                      </p:tavLst>
                                    </p:anim>
                                    <p:set>
                                      <p:cBhvr>
                                        <p:cTn id="42" dur="1" fill="hold">
                                          <p:stCondLst>
                                            <p:cond delay="1999"/>
                                          </p:stCondLst>
                                        </p:cTn>
                                        <p:tgtEl>
                                          <p:spTgt spid="10"/>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2000"/>
                                        <p:tgtEl>
                                          <p:spTgt spid="10"/>
                                        </p:tgtEl>
                                      </p:cBhvr>
                                    </p:animEffect>
                                    <p:set>
                                      <p:cBhvr>
                                        <p:cTn id="45" dur="1" fill="hold">
                                          <p:stCondLst>
                                            <p:cond delay="1999"/>
                                          </p:stCondLst>
                                        </p:cTn>
                                        <p:tgtEl>
                                          <p:spTgt spid="10"/>
                                        </p:tgtEl>
                                        <p:attrNameLst>
                                          <p:attrName>style.visibility</p:attrName>
                                        </p:attrNameLst>
                                      </p:cBhvr>
                                      <p:to>
                                        <p:strVal val="hidden"/>
                                      </p:to>
                                    </p:set>
                                  </p:childTnLst>
                                </p:cTn>
                              </p:par>
                              <p:par>
                                <p:cTn id="46" presetID="10" presetClass="entr" presetSubtype="0" fill="hold" grpId="0" nodeType="withEffect">
                                  <p:stCondLst>
                                    <p:cond delay="0"/>
                                  </p:stCondLst>
                                  <p:childTnLst>
                                    <p:set>
                                      <p:cBhvr>
                                        <p:cTn id="47" dur="1" fill="hold">
                                          <p:stCondLst>
                                            <p:cond delay="0"/>
                                          </p:stCondLst>
                                        </p:cTn>
                                        <p:tgtEl>
                                          <p:spTgt spid="131"/>
                                        </p:tgtEl>
                                        <p:attrNameLst>
                                          <p:attrName>style.visibility</p:attrName>
                                        </p:attrNameLst>
                                      </p:cBhvr>
                                      <p:to>
                                        <p:strVal val="visible"/>
                                      </p:to>
                                    </p:set>
                                    <p:animEffect transition="in" filter="fade">
                                      <p:cBhvr>
                                        <p:cTn id="48" dur="2000"/>
                                        <p:tgtEl>
                                          <p:spTgt spid="13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grpId="1" nodeType="clickEffect">
                                  <p:stCondLst>
                                    <p:cond delay="0"/>
                                  </p:stCondLst>
                                  <p:childTnLst>
                                    <p:animEffect transition="out" filter="fade">
                                      <p:cBhvr>
                                        <p:cTn id="52" dur="2000"/>
                                        <p:tgtEl>
                                          <p:spTgt spid="130"/>
                                        </p:tgtEl>
                                      </p:cBhvr>
                                    </p:animEffect>
                                    <p:set>
                                      <p:cBhvr>
                                        <p:cTn id="53" dur="1" fill="hold">
                                          <p:stCondLst>
                                            <p:cond delay="1999"/>
                                          </p:stCondLst>
                                        </p:cTn>
                                        <p:tgtEl>
                                          <p:spTgt spid="130"/>
                                        </p:tgtEl>
                                        <p:attrNameLst>
                                          <p:attrName>style.visibility</p:attrName>
                                        </p:attrNameLst>
                                      </p:cBhvr>
                                      <p:to>
                                        <p:strVal val="hidden"/>
                                      </p:to>
                                    </p:set>
                                  </p:childTnLst>
                                </p:cTn>
                              </p:par>
                              <p:par>
                                <p:cTn id="54" presetID="10" presetClass="exit" presetSubtype="0" fill="hold" grpId="1" nodeType="withEffect">
                                  <p:stCondLst>
                                    <p:cond delay="0"/>
                                  </p:stCondLst>
                                  <p:childTnLst>
                                    <p:animEffect transition="out" filter="fade">
                                      <p:cBhvr>
                                        <p:cTn id="55" dur="2000"/>
                                        <p:tgtEl>
                                          <p:spTgt spid="129"/>
                                        </p:tgtEl>
                                      </p:cBhvr>
                                    </p:animEffect>
                                    <p:set>
                                      <p:cBhvr>
                                        <p:cTn id="56" dur="1" fill="hold">
                                          <p:stCondLst>
                                            <p:cond delay="1999"/>
                                          </p:stCondLst>
                                        </p:cTn>
                                        <p:tgtEl>
                                          <p:spTgt spid="129"/>
                                        </p:tgtEl>
                                        <p:attrNameLst>
                                          <p:attrName>style.visibility</p:attrName>
                                        </p:attrNameLst>
                                      </p:cBhvr>
                                      <p:to>
                                        <p:strVal val="hidden"/>
                                      </p:to>
                                    </p:set>
                                  </p:childTnLst>
                                </p:cTn>
                              </p:par>
                              <p:par>
                                <p:cTn id="57" presetID="12" presetClass="entr" presetSubtype="8" fill="hold" grpId="0" nodeType="withEffect">
                                  <p:stCondLst>
                                    <p:cond delay="0"/>
                                  </p:stCondLst>
                                  <p:childTnLst>
                                    <p:set>
                                      <p:cBhvr>
                                        <p:cTn id="58" dur="1" fill="hold">
                                          <p:stCondLst>
                                            <p:cond delay="0"/>
                                          </p:stCondLst>
                                        </p:cTn>
                                        <p:tgtEl>
                                          <p:spTgt spid="132"/>
                                        </p:tgtEl>
                                        <p:attrNameLst>
                                          <p:attrName>style.visibility</p:attrName>
                                        </p:attrNameLst>
                                      </p:cBhvr>
                                      <p:to>
                                        <p:strVal val="visible"/>
                                      </p:to>
                                    </p:set>
                                    <p:animEffect transition="in" filter="slide(fromLeft)">
                                      <p:cBhvr>
                                        <p:cTn id="59" dur="1000"/>
                                        <p:tgtEl>
                                          <p:spTgt spid="132"/>
                                        </p:tgtEl>
                                      </p:cBhvr>
                                    </p:animEffect>
                                  </p:childTnLst>
                                </p:cTn>
                              </p:par>
                              <p:par>
                                <p:cTn id="60" presetID="12" presetClass="entr" presetSubtype="8" fill="hold" grpId="0" nodeType="withEffect">
                                  <p:stCondLst>
                                    <p:cond delay="0"/>
                                  </p:stCondLst>
                                  <p:childTnLst>
                                    <p:set>
                                      <p:cBhvr>
                                        <p:cTn id="61" dur="1" fill="hold">
                                          <p:stCondLst>
                                            <p:cond delay="0"/>
                                          </p:stCondLst>
                                        </p:cTn>
                                        <p:tgtEl>
                                          <p:spTgt spid="133"/>
                                        </p:tgtEl>
                                        <p:attrNameLst>
                                          <p:attrName>style.visibility</p:attrName>
                                        </p:attrNameLst>
                                      </p:cBhvr>
                                      <p:to>
                                        <p:strVal val="visible"/>
                                      </p:to>
                                    </p:set>
                                    <p:animEffect transition="in" filter="slide(fromLeft)">
                                      <p:cBhvr>
                                        <p:cTn id="62" dur="1000"/>
                                        <p:tgtEl>
                                          <p:spTgt spid="133"/>
                                        </p:tgtEl>
                                      </p:cBhvr>
                                    </p:animEffect>
                                  </p:childTnLst>
                                </p:cTn>
                              </p:par>
                              <p:par>
                                <p:cTn id="63" presetID="10" presetClass="entr" presetSubtype="0" fill="hold" nodeType="withEffect">
                                  <p:stCondLst>
                                    <p:cond delay="0"/>
                                  </p:stCondLst>
                                  <p:childTnLst>
                                    <p:set>
                                      <p:cBhvr>
                                        <p:cTn id="64" dur="1" fill="hold">
                                          <p:stCondLst>
                                            <p:cond delay="0"/>
                                          </p:stCondLst>
                                        </p:cTn>
                                        <p:tgtEl>
                                          <p:spTgt spid="135"/>
                                        </p:tgtEl>
                                        <p:attrNameLst>
                                          <p:attrName>style.visibility</p:attrName>
                                        </p:attrNameLst>
                                      </p:cBhvr>
                                      <p:to>
                                        <p:strVal val="visible"/>
                                      </p:to>
                                    </p:set>
                                    <p:animEffect transition="in" filter="fade">
                                      <p:cBhvr>
                                        <p:cTn id="65" dur="5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29" grpId="1" animBg="1"/>
      <p:bldP spid="130" grpId="0" animBg="1"/>
      <p:bldP spid="130" grpId="1" animBg="1"/>
      <p:bldP spid="131" grpId="0" animBg="1"/>
      <p:bldP spid="132" grpId="0" animBg="1"/>
      <p:bldP spid="1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p:txBody>
          <a:bodyPr/>
          <a:lstStyle/>
          <a:p>
            <a:r>
              <a:rPr lang="en-US" smtClean="0">
                <a:latin typeface="Arial" charset="0"/>
                <a:ea typeface="ＭＳ Ｐゴシック"/>
                <a:cs typeface="Arial" charset="0"/>
              </a:rPr>
              <a:t>Crossbeam Management</a:t>
            </a:r>
          </a:p>
        </p:txBody>
      </p:sp>
      <p:sp>
        <p:nvSpPr>
          <p:cNvPr id="15" name="Rectangular Callout 14"/>
          <p:cNvSpPr/>
          <p:nvPr/>
        </p:nvSpPr>
        <p:spPr bwMode="auto">
          <a:xfrm>
            <a:off x="273050" y="2900363"/>
            <a:ext cx="3473450" cy="719137"/>
          </a:xfrm>
          <a:prstGeom prst="wedgeRectCallout">
            <a:avLst>
              <a:gd name="adj1" fmla="val 50067"/>
              <a:gd name="adj2" fmla="val -16918"/>
            </a:avLst>
          </a:prstGeom>
          <a:solidFill>
            <a:srgbClr val="00000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defTabSz="914400" eaLnBrk="0" hangingPunct="0">
              <a:defRPr/>
            </a:pPr>
            <a:r>
              <a:rPr lang="en-US" sz="1200" b="1" dirty="0">
                <a:solidFill>
                  <a:srgbClr val="B9C9D0"/>
                </a:solidFill>
                <a:latin typeface="Arial" pitchFamily="-111" charset="0"/>
                <a:ea typeface="ＭＳ Ｐゴシック" pitchFamily="-111" charset="-128"/>
                <a:cs typeface="ＭＳ Ｐゴシック" pitchFamily="-111" charset="-128"/>
              </a:rPr>
              <a:t>Configuration – </a:t>
            </a:r>
            <a:r>
              <a:rPr lang="en-US" sz="1200" dirty="0">
                <a:solidFill>
                  <a:srgbClr val="B9C9D0"/>
                </a:solidFill>
                <a:latin typeface="Arial" pitchFamily="-111" charset="0"/>
                <a:ea typeface="ＭＳ Ｐゴシック" pitchFamily="-111" charset="-128"/>
                <a:cs typeface="ＭＳ Ｐゴシック" pitchFamily="-111" charset="-128"/>
              </a:rPr>
              <a:t>C</a:t>
            </a:r>
            <a:r>
              <a:rPr lang="en-US" sz="1200" dirty="0">
                <a:solidFill>
                  <a:srgbClr val="B9C9D0"/>
                </a:solidFill>
                <a:latin typeface="Arial" pitchFamily="-111" charset="0"/>
                <a:ea typeface="ＭＳ Ｐゴシック" pitchFamily="-111" charset="-128"/>
                <a:cs typeface="ＭＳ Ｐゴシック" pitchFamily="-111" charset="-128"/>
              </a:rPr>
              <a:t>ommon tasks completed in one command saving operational headaches</a:t>
            </a:r>
            <a:endParaRPr lang="en-US" sz="1200" dirty="0">
              <a:solidFill>
                <a:srgbClr val="B9C9D0"/>
              </a:solidFill>
              <a:latin typeface="Arial" pitchFamily="-111" charset="0"/>
              <a:ea typeface="ＭＳ Ｐゴシック" pitchFamily="-111" charset="-128"/>
              <a:cs typeface="ＭＳ Ｐゴシック" pitchFamily="-111" charset="-128"/>
            </a:endParaRPr>
          </a:p>
        </p:txBody>
      </p:sp>
      <p:sp>
        <p:nvSpPr>
          <p:cNvPr id="74" name="Rectangular Callout 73"/>
          <p:cNvSpPr/>
          <p:nvPr/>
        </p:nvSpPr>
        <p:spPr bwMode="auto">
          <a:xfrm>
            <a:off x="269875" y="2030413"/>
            <a:ext cx="3476625" cy="712787"/>
          </a:xfrm>
          <a:prstGeom prst="wedgeRectCallout">
            <a:avLst>
              <a:gd name="adj1" fmla="val -50052"/>
              <a:gd name="adj2" fmla="val 20848"/>
            </a:avLst>
          </a:prstGeom>
          <a:solidFill>
            <a:srgbClr val="00000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defTabSz="914400" eaLnBrk="0" hangingPunct="0">
              <a:defRPr/>
            </a:pPr>
            <a:r>
              <a:rPr lang="en-US" sz="1200" b="1" dirty="0">
                <a:solidFill>
                  <a:schemeClr val="accent3"/>
                </a:solidFill>
                <a:latin typeface="Arial" pitchFamily="-111" charset="0"/>
                <a:ea typeface="ＭＳ Ｐゴシック" pitchFamily="-111" charset="-128"/>
                <a:cs typeface="ＭＳ Ｐゴシック" pitchFamily="-111" charset="-128"/>
              </a:rPr>
              <a:t>Installation – </a:t>
            </a:r>
            <a:r>
              <a:rPr lang="en-US" sz="1200" dirty="0">
                <a:solidFill>
                  <a:schemeClr val="accent3"/>
                </a:solidFill>
                <a:latin typeface="Arial" pitchFamily="-111" charset="0"/>
                <a:ea typeface="ＭＳ Ｐゴシック" pitchFamily="-111" charset="-128"/>
                <a:cs typeface="ＭＳ Ｐゴシック" pitchFamily="-111" charset="-128"/>
              </a:rPr>
              <a:t>Install new firmware direct from a USB disk</a:t>
            </a:r>
            <a:endParaRPr lang="en-US" sz="1200" dirty="0">
              <a:solidFill>
                <a:schemeClr val="accent3"/>
              </a:solidFill>
              <a:latin typeface="Arial" pitchFamily="-111" charset="0"/>
              <a:ea typeface="ＭＳ Ｐゴシック" pitchFamily="-111" charset="-128"/>
              <a:cs typeface="ＭＳ Ｐゴシック" pitchFamily="-111" charset="-128"/>
            </a:endParaRPr>
          </a:p>
        </p:txBody>
      </p:sp>
      <p:sp>
        <p:nvSpPr>
          <p:cNvPr id="90" name="Rectangular Callout 89"/>
          <p:cNvSpPr/>
          <p:nvPr/>
        </p:nvSpPr>
        <p:spPr bwMode="auto">
          <a:xfrm>
            <a:off x="273050" y="3814763"/>
            <a:ext cx="3473450" cy="820737"/>
          </a:xfrm>
          <a:prstGeom prst="wedgeRectCallout">
            <a:avLst>
              <a:gd name="adj1" fmla="val 50067"/>
              <a:gd name="adj2" fmla="val -16918"/>
            </a:avLst>
          </a:prstGeom>
          <a:solidFill>
            <a:srgbClr val="00000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defTabSz="914400" eaLnBrk="0" hangingPunct="0">
              <a:defRPr/>
            </a:pPr>
            <a:r>
              <a:rPr lang="en-US" sz="1200" b="1" dirty="0">
                <a:solidFill>
                  <a:srgbClr val="B9C9D0"/>
                </a:solidFill>
                <a:latin typeface="Arial" pitchFamily="-111" charset="0"/>
                <a:ea typeface="ＭＳ Ｐゴシック" pitchFamily="-111" charset="-128"/>
                <a:cs typeface="ＭＳ Ｐゴシック" pitchFamily="-111" charset="-128"/>
              </a:rPr>
              <a:t>Operations –</a:t>
            </a:r>
            <a:r>
              <a:rPr lang="en-US" sz="1200" i="1" dirty="0">
                <a:solidFill>
                  <a:srgbClr val="B9C9D0"/>
                </a:solidFill>
                <a:latin typeface="Arial" pitchFamily="-111" charset="0"/>
                <a:ea typeface="ＭＳ Ｐゴシック" pitchFamily="-111" charset="-128"/>
                <a:cs typeface="ＭＳ Ｐゴシック" pitchFamily="-111" charset="-128"/>
              </a:rPr>
              <a:t> </a:t>
            </a:r>
            <a:r>
              <a:rPr lang="en-US" sz="1200" dirty="0">
                <a:solidFill>
                  <a:srgbClr val="B9C9D0"/>
                </a:solidFill>
                <a:latin typeface="Arial" pitchFamily="-111" charset="0"/>
                <a:ea typeface="ＭＳ Ｐゴシック" pitchFamily="-111" charset="-128"/>
                <a:cs typeface="ＭＳ Ｐゴシック" pitchFamily="-111" charset="-128"/>
              </a:rPr>
              <a:t>Health, Capacity Planning, Troubleshooting – all provided in one graphical “at-a-glance” interface</a:t>
            </a:r>
            <a:endParaRPr lang="en-US" sz="1200" dirty="0">
              <a:solidFill>
                <a:srgbClr val="B9C9D0"/>
              </a:solidFill>
              <a:latin typeface="Arial" pitchFamily="-111" charset="0"/>
              <a:ea typeface="ＭＳ Ｐゴシック" pitchFamily="-111" charset="-128"/>
              <a:cs typeface="ＭＳ Ｐゴシック" pitchFamily="-111" charset="-128"/>
            </a:endParaRPr>
          </a:p>
        </p:txBody>
      </p:sp>
      <p:sp>
        <p:nvSpPr>
          <p:cNvPr id="40" name="Rectangular Callout 39"/>
          <p:cNvSpPr/>
          <p:nvPr/>
        </p:nvSpPr>
        <p:spPr bwMode="auto">
          <a:xfrm>
            <a:off x="241300" y="1150938"/>
            <a:ext cx="8674100" cy="500062"/>
          </a:xfrm>
          <a:prstGeom prst="wedgeRectCallout">
            <a:avLst>
              <a:gd name="adj1" fmla="val 50065"/>
              <a:gd name="adj2" fmla="val 21926"/>
            </a:avLst>
          </a:prstGeom>
          <a:solidFill>
            <a:srgbClr val="00000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defTabSz="914400" eaLnBrk="0" hangingPunct="0">
              <a:defRPr/>
            </a:pPr>
            <a:r>
              <a:rPr lang="en-US" b="1" dirty="0">
                <a:solidFill>
                  <a:srgbClr val="E4D700"/>
                </a:solidFill>
                <a:latin typeface="Arial" pitchFamily="-111" charset="0"/>
                <a:ea typeface="ＭＳ Ｐゴシック" pitchFamily="-111" charset="-128"/>
                <a:cs typeface="ＭＳ Ｐゴシック" pitchFamily="-111" charset="-128"/>
              </a:rPr>
              <a:t>Simplifying the Complex. Always.</a:t>
            </a:r>
            <a:endParaRPr lang="en-US" dirty="0">
              <a:solidFill>
                <a:srgbClr val="E4D700"/>
              </a:solidFill>
              <a:latin typeface="Arial" pitchFamily="-111" charset="0"/>
              <a:ea typeface="ＭＳ Ｐゴシック" pitchFamily="-111" charset="-128"/>
              <a:cs typeface="ＭＳ Ｐゴシック" pitchFamily="-111" charset="-128"/>
            </a:endParaRPr>
          </a:p>
        </p:txBody>
      </p:sp>
      <p:pic>
        <p:nvPicPr>
          <p:cNvPr id="66566" name="Picture 25" descr="Screen shot 2010-01-27 at 6.49.31 PM.png"/>
          <p:cNvPicPr>
            <a:picLocks noChangeAspect="1"/>
          </p:cNvPicPr>
          <p:nvPr/>
        </p:nvPicPr>
        <p:blipFill>
          <a:blip r:embed="rId3"/>
          <a:srcRect l="63518" t="8923" r="1772" b="26573"/>
          <a:stretch>
            <a:fillRect/>
          </a:stretch>
        </p:blipFill>
        <p:spPr bwMode="auto">
          <a:xfrm>
            <a:off x="4445000" y="1768475"/>
            <a:ext cx="4064000" cy="4314825"/>
          </a:xfrm>
          <a:prstGeom prst="rect">
            <a:avLst/>
          </a:prstGeom>
          <a:noFill/>
          <a:ln w="9525">
            <a:noFill/>
            <a:miter lim="800000"/>
            <a:headEnd/>
            <a:tailEnd/>
          </a:ln>
        </p:spPr>
      </p:pic>
      <p:sp>
        <p:nvSpPr>
          <p:cNvPr id="66567" name="Slide Number Placeholder 7"/>
          <p:cNvSpPr>
            <a:spLocks noGrp="1"/>
          </p:cNvSpPr>
          <p:nvPr>
            <p:ph type="sldNum" sz="quarter" idx="11"/>
          </p:nvPr>
        </p:nvSpPr>
        <p:spPr bwMode="auto">
          <a:noFill/>
          <a:ln>
            <a:miter lim="800000"/>
            <a:headEnd/>
            <a:tailEnd/>
          </a:ln>
        </p:spPr>
        <p:txBody>
          <a:bodyPr/>
          <a:lstStyle/>
          <a:p>
            <a:pPr fontAlgn="base">
              <a:spcBef>
                <a:spcPct val="0"/>
              </a:spcBef>
              <a:spcAft>
                <a:spcPct val="0"/>
              </a:spcAft>
            </a:pPr>
            <a:fld id="{4D08CA70-3D1D-46FD-BC79-3ECF7A96F648}" type="slidenum">
              <a:rPr lang="en-US">
                <a:latin typeface="Arial" charset="0"/>
              </a:rPr>
              <a:pPr fontAlgn="base">
                <a:spcBef>
                  <a:spcPct val="0"/>
                </a:spcBef>
                <a:spcAft>
                  <a:spcPct val="0"/>
                </a:spcAft>
              </a:pPr>
              <a:t>24</a:t>
            </a:fld>
            <a:endParaRPr lang="en-US">
              <a:latin typeface="Arial" charset="0"/>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09" name="Content Placeholder 5" descr="Screen shot 2010-02-04 at 5.43.18 PM.png"/>
          <p:cNvPicPr>
            <a:picLocks noGrp="1" noChangeAspect="1"/>
          </p:cNvPicPr>
          <p:nvPr>
            <p:ph idx="1"/>
          </p:nvPr>
        </p:nvPicPr>
        <p:blipFill>
          <a:blip r:embed="rId3"/>
          <a:srcRect l="-33173" t="313" r="9421"/>
          <a:stretch>
            <a:fillRect/>
          </a:stretch>
        </p:blipFill>
        <p:spPr>
          <a:xfrm>
            <a:off x="3683000" y="1592263"/>
            <a:ext cx="5461000" cy="3602037"/>
          </a:xfrm>
        </p:spPr>
      </p:pic>
      <p:sp>
        <p:nvSpPr>
          <p:cNvPr id="68610" name="Title 1"/>
          <p:cNvSpPr>
            <a:spLocks noGrp="1"/>
          </p:cNvSpPr>
          <p:nvPr>
            <p:ph type="title"/>
          </p:nvPr>
        </p:nvSpPr>
        <p:spPr/>
        <p:txBody>
          <a:bodyPr/>
          <a:lstStyle/>
          <a:p>
            <a:r>
              <a:rPr lang="en-US" smtClean="0">
                <a:latin typeface="Arial" charset="0"/>
                <a:ea typeface="ＭＳ Ｐゴシック"/>
                <a:cs typeface="Arial" charset="0"/>
              </a:rPr>
              <a:t>Demand the Best</a:t>
            </a:r>
          </a:p>
        </p:txBody>
      </p:sp>
      <p:sp>
        <p:nvSpPr>
          <p:cNvPr id="5" name="Rectangular Callout 4"/>
          <p:cNvSpPr/>
          <p:nvPr/>
        </p:nvSpPr>
        <p:spPr bwMode="auto">
          <a:xfrm>
            <a:off x="241300" y="1150938"/>
            <a:ext cx="8674100" cy="500062"/>
          </a:xfrm>
          <a:prstGeom prst="wedgeRectCallout">
            <a:avLst>
              <a:gd name="adj1" fmla="val 50065"/>
              <a:gd name="adj2" fmla="val 21926"/>
            </a:avLst>
          </a:prstGeom>
          <a:solidFill>
            <a:srgbClr val="00000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defTabSz="914400" eaLnBrk="0" hangingPunct="0">
              <a:defRPr/>
            </a:pPr>
            <a:r>
              <a:rPr lang="en-US" b="1" dirty="0">
                <a:solidFill>
                  <a:srgbClr val="91C853"/>
                </a:solidFill>
                <a:latin typeface="Arial" pitchFamily="-111" charset="0"/>
                <a:ea typeface="ＭＳ Ｐゴシック" pitchFamily="-111" charset="-128"/>
                <a:cs typeface="ＭＳ Ｐゴシック" pitchFamily="-111" charset="-128"/>
              </a:rPr>
              <a:t>One Size fits all Actually fits no one</a:t>
            </a:r>
            <a:endParaRPr lang="en-US" dirty="0">
              <a:solidFill>
                <a:srgbClr val="91C853"/>
              </a:solidFill>
              <a:latin typeface="Arial" pitchFamily="-111" charset="0"/>
              <a:ea typeface="ＭＳ Ｐゴシック" pitchFamily="-111" charset="-128"/>
              <a:cs typeface="ＭＳ Ｐゴシック" pitchFamily="-111" charset="-128"/>
            </a:endParaRPr>
          </a:p>
        </p:txBody>
      </p:sp>
      <p:sp>
        <p:nvSpPr>
          <p:cNvPr id="9" name="Rectangle 8"/>
          <p:cNvSpPr/>
          <p:nvPr/>
        </p:nvSpPr>
        <p:spPr>
          <a:xfrm>
            <a:off x="0" y="3632200"/>
            <a:ext cx="5181600" cy="508000"/>
          </a:xfrm>
          <a:prstGeom prst="rect">
            <a:avLst/>
          </a:prstGeom>
          <a:solidFill>
            <a:srgbClr val="F2F4F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a:endParaRPr>
          </a:p>
        </p:txBody>
      </p:sp>
      <p:sp>
        <p:nvSpPr>
          <p:cNvPr id="68613" name="Rectangle 9"/>
          <p:cNvSpPr>
            <a:spLocks noChangeArrowheads="1"/>
          </p:cNvSpPr>
          <p:nvPr/>
        </p:nvSpPr>
        <p:spPr bwMode="auto">
          <a:xfrm>
            <a:off x="355600" y="2247900"/>
            <a:ext cx="5653088" cy="1385888"/>
          </a:xfrm>
          <a:prstGeom prst="rect">
            <a:avLst/>
          </a:prstGeom>
          <a:noFill/>
          <a:ln w="9525">
            <a:noFill/>
            <a:miter lim="800000"/>
            <a:headEnd/>
            <a:tailEnd/>
          </a:ln>
        </p:spPr>
        <p:txBody>
          <a:bodyPr>
            <a:spAutoFit/>
          </a:bodyPr>
          <a:lstStyle/>
          <a:p>
            <a:r>
              <a:rPr lang="en-US" sz="1400">
                <a:cs typeface="Arial" charset="0"/>
              </a:rPr>
              <a:t>No matter the security jargon - you should demand the best solution that fits </a:t>
            </a:r>
            <a:r>
              <a:rPr lang="en-US" sz="1400" b="1">
                <a:cs typeface="Arial" charset="0"/>
              </a:rPr>
              <a:t>your</a:t>
            </a:r>
            <a:r>
              <a:rPr lang="en-US" sz="1400">
                <a:cs typeface="Arial" charset="0"/>
              </a:rPr>
              <a:t> business.  </a:t>
            </a:r>
          </a:p>
          <a:p>
            <a:endParaRPr lang="en-US" sz="1400">
              <a:cs typeface="Arial" charset="0"/>
            </a:endParaRPr>
          </a:p>
          <a:p>
            <a:r>
              <a:rPr lang="en-US" sz="1400" b="1">
                <a:solidFill>
                  <a:schemeClr val="accent1"/>
                </a:solidFill>
                <a:cs typeface="Arial" charset="0"/>
              </a:rPr>
              <a:t>We think the same way. </a:t>
            </a:r>
            <a:r>
              <a:rPr lang="en-US" sz="1400">
                <a:cs typeface="Arial" charset="0"/>
              </a:rPr>
              <a:t>That’s why Crossbeams’ platform allows you to utilize the innovation from </a:t>
            </a:r>
            <a:r>
              <a:rPr lang="en-US" sz="1400" b="1">
                <a:cs typeface="Arial" charset="0"/>
              </a:rPr>
              <a:t>best-in-class application </a:t>
            </a:r>
            <a:r>
              <a:rPr lang="en-US" sz="1400">
                <a:cs typeface="Arial" charset="0"/>
              </a:rPr>
              <a:t>vendors in any certified configuration. </a:t>
            </a:r>
          </a:p>
        </p:txBody>
      </p:sp>
      <p:sp>
        <p:nvSpPr>
          <p:cNvPr id="68614" name="TextBox 10"/>
          <p:cNvSpPr txBox="1">
            <a:spLocks noChangeArrowheads="1"/>
          </p:cNvSpPr>
          <p:nvPr/>
        </p:nvSpPr>
        <p:spPr bwMode="auto">
          <a:xfrm>
            <a:off x="355600" y="1816100"/>
            <a:ext cx="5922963" cy="369888"/>
          </a:xfrm>
          <a:prstGeom prst="rect">
            <a:avLst/>
          </a:prstGeom>
          <a:noFill/>
          <a:ln w="9525">
            <a:noFill/>
            <a:miter lim="800000"/>
            <a:headEnd/>
            <a:tailEnd/>
          </a:ln>
        </p:spPr>
        <p:txBody>
          <a:bodyPr wrap="none" anchor="ctr">
            <a:spAutoFit/>
          </a:bodyPr>
          <a:lstStyle/>
          <a:p>
            <a:r>
              <a:rPr lang="en-US">
                <a:solidFill>
                  <a:srgbClr val="7293AA"/>
                </a:solidFill>
              </a:rPr>
              <a:t>Worms. Bots. Phishing. Trojans. PCI. GLB. HIPAA. SOX</a:t>
            </a:r>
          </a:p>
        </p:txBody>
      </p:sp>
      <p:pic>
        <p:nvPicPr>
          <p:cNvPr id="12" name="Picture 11"/>
          <p:cNvPicPr>
            <a:picLocks noChangeAspect="1"/>
          </p:cNvPicPr>
          <p:nvPr/>
        </p:nvPicPr>
        <p:blipFill>
          <a:blip r:embed="rId4">
            <a:grayscl/>
          </a:blip>
          <a:srcRect/>
          <a:stretch>
            <a:fillRect/>
          </a:stretch>
        </p:blipFill>
        <p:spPr bwMode="auto">
          <a:xfrm>
            <a:off x="869950" y="5449888"/>
            <a:ext cx="742950" cy="644525"/>
          </a:xfrm>
          <a:prstGeom prst="rect">
            <a:avLst/>
          </a:prstGeom>
          <a:noFill/>
          <a:ln w="9525">
            <a:noFill/>
            <a:miter lim="800000"/>
            <a:headEnd/>
            <a:tailEnd/>
          </a:ln>
        </p:spPr>
      </p:pic>
      <p:pic>
        <p:nvPicPr>
          <p:cNvPr id="13" name="Picture 12"/>
          <p:cNvPicPr>
            <a:picLocks noChangeAspect="1"/>
          </p:cNvPicPr>
          <p:nvPr/>
        </p:nvPicPr>
        <p:blipFill>
          <a:blip r:embed="rId5">
            <a:grayscl/>
          </a:blip>
          <a:srcRect/>
          <a:stretch>
            <a:fillRect/>
          </a:stretch>
        </p:blipFill>
        <p:spPr bwMode="auto">
          <a:xfrm>
            <a:off x="4965700" y="4356100"/>
            <a:ext cx="876300" cy="876300"/>
          </a:xfrm>
          <a:prstGeom prst="rect">
            <a:avLst/>
          </a:prstGeom>
          <a:noFill/>
          <a:ln w="9525">
            <a:noFill/>
            <a:miter lim="800000"/>
            <a:headEnd/>
            <a:tailEnd/>
          </a:ln>
        </p:spPr>
      </p:pic>
      <p:pic>
        <p:nvPicPr>
          <p:cNvPr id="15" name="Picture 14"/>
          <p:cNvPicPr>
            <a:picLocks noChangeAspect="1"/>
          </p:cNvPicPr>
          <p:nvPr/>
        </p:nvPicPr>
        <p:blipFill>
          <a:blip r:embed="rId6">
            <a:grayscl/>
          </a:blip>
          <a:srcRect/>
          <a:stretch>
            <a:fillRect/>
          </a:stretch>
        </p:blipFill>
        <p:spPr bwMode="auto">
          <a:xfrm>
            <a:off x="2568575" y="4422775"/>
            <a:ext cx="1624013" cy="742950"/>
          </a:xfrm>
          <a:prstGeom prst="rect">
            <a:avLst/>
          </a:prstGeom>
          <a:noFill/>
          <a:ln w="9525">
            <a:noFill/>
            <a:miter lim="800000"/>
            <a:headEnd/>
            <a:tailEnd/>
          </a:ln>
        </p:spPr>
      </p:pic>
      <p:pic>
        <p:nvPicPr>
          <p:cNvPr id="16" name="Picture 15"/>
          <p:cNvPicPr>
            <a:picLocks noChangeAspect="1"/>
          </p:cNvPicPr>
          <p:nvPr/>
        </p:nvPicPr>
        <p:blipFill>
          <a:blip r:embed="rId7">
            <a:grayscl/>
          </a:blip>
          <a:srcRect/>
          <a:stretch>
            <a:fillRect/>
          </a:stretch>
        </p:blipFill>
        <p:spPr bwMode="auto">
          <a:xfrm>
            <a:off x="574675" y="4546600"/>
            <a:ext cx="1406525" cy="495300"/>
          </a:xfrm>
          <a:prstGeom prst="rect">
            <a:avLst/>
          </a:prstGeom>
          <a:noFill/>
          <a:ln w="9525">
            <a:noFill/>
            <a:miter lim="800000"/>
            <a:headEnd/>
            <a:tailEnd/>
          </a:ln>
        </p:spPr>
      </p:pic>
      <p:pic>
        <p:nvPicPr>
          <p:cNvPr id="17" name="Picture 16"/>
          <p:cNvPicPr>
            <a:picLocks noChangeAspect="1"/>
          </p:cNvPicPr>
          <p:nvPr/>
        </p:nvPicPr>
        <p:blipFill>
          <a:blip r:embed="rId8">
            <a:grayscl/>
          </a:blip>
          <a:srcRect/>
          <a:stretch>
            <a:fillRect/>
          </a:stretch>
        </p:blipFill>
        <p:spPr bwMode="auto">
          <a:xfrm>
            <a:off x="5029200" y="5410200"/>
            <a:ext cx="723900" cy="723900"/>
          </a:xfrm>
          <a:prstGeom prst="rect">
            <a:avLst/>
          </a:prstGeom>
          <a:noFill/>
          <a:ln w="9525">
            <a:noFill/>
            <a:miter lim="800000"/>
            <a:headEnd/>
            <a:tailEnd/>
          </a:ln>
        </p:spPr>
      </p:pic>
      <p:pic>
        <p:nvPicPr>
          <p:cNvPr id="18" name="Picture 17"/>
          <p:cNvPicPr>
            <a:picLocks noChangeAspect="1"/>
          </p:cNvPicPr>
          <p:nvPr/>
        </p:nvPicPr>
        <p:blipFill>
          <a:blip r:embed="rId9">
            <a:grayscl/>
          </a:blip>
          <a:srcRect t="25999" b="26801"/>
          <a:stretch>
            <a:fillRect/>
          </a:stretch>
        </p:blipFill>
        <p:spPr bwMode="auto">
          <a:xfrm>
            <a:off x="2717800" y="5492750"/>
            <a:ext cx="1422400" cy="558800"/>
          </a:xfrm>
          <a:prstGeom prst="rect">
            <a:avLst/>
          </a:prstGeom>
          <a:noFill/>
          <a:ln w="9525">
            <a:noFill/>
            <a:miter lim="800000"/>
            <a:headEnd/>
            <a:tailEnd/>
          </a:ln>
        </p:spPr>
      </p:pic>
      <p:sp>
        <p:nvSpPr>
          <p:cNvPr id="19" name="Rectangle 18"/>
          <p:cNvSpPr/>
          <p:nvPr/>
        </p:nvSpPr>
        <p:spPr>
          <a:xfrm>
            <a:off x="6489700" y="5187950"/>
            <a:ext cx="139700" cy="1670050"/>
          </a:xfrm>
          <a:prstGeom prst="rect">
            <a:avLst/>
          </a:prstGeom>
          <a:solidFill>
            <a:srgbClr val="91C85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a:endParaRPr>
          </a:p>
        </p:txBody>
      </p:sp>
      <p:sp>
        <p:nvSpPr>
          <p:cNvPr id="68622" name="Slide Number Placeholder 19"/>
          <p:cNvSpPr>
            <a:spLocks noGrp="1"/>
          </p:cNvSpPr>
          <p:nvPr>
            <p:ph type="sldNum" sz="quarter" idx="11"/>
          </p:nvPr>
        </p:nvSpPr>
        <p:spPr bwMode="auto">
          <a:noFill/>
          <a:ln>
            <a:miter lim="800000"/>
            <a:headEnd/>
            <a:tailEnd/>
          </a:ln>
        </p:spPr>
        <p:txBody>
          <a:bodyPr/>
          <a:lstStyle/>
          <a:p>
            <a:pPr fontAlgn="base">
              <a:spcBef>
                <a:spcPct val="0"/>
              </a:spcBef>
              <a:spcAft>
                <a:spcPct val="0"/>
              </a:spcAft>
            </a:pPr>
            <a:fld id="{3A05BCC9-AD8E-4336-9DC0-8EABCAA09320}" type="slidenum">
              <a:rPr lang="en-US">
                <a:latin typeface="Arial" charset="0"/>
              </a:rPr>
              <a:pPr fontAlgn="base">
                <a:spcBef>
                  <a:spcPct val="0"/>
                </a:spcBef>
                <a:spcAft>
                  <a:spcPct val="0"/>
                </a:spcAft>
              </a:pPr>
              <a:t>25</a:t>
            </a:fld>
            <a:endParaRPr lang="en-US">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strips(downLeft)">
                                      <p:cBhvr>
                                        <p:cTn id="7" dur="500"/>
                                        <p:tgtEl>
                                          <p:spTgt spid="13"/>
                                        </p:tgtEl>
                                      </p:cBhvr>
                                    </p:animEffec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strips(downLeft)">
                                      <p:cBhvr>
                                        <p:cTn id="11" dur="500"/>
                                        <p:tgtEl>
                                          <p:spTgt spid="16"/>
                                        </p:tgtEl>
                                      </p:cBhvr>
                                    </p:animEffect>
                                  </p:childTnLst>
                                </p:cTn>
                              </p:par>
                            </p:childTnLst>
                          </p:cTn>
                        </p:par>
                        <p:par>
                          <p:cTn id="12" fill="hold">
                            <p:stCondLst>
                              <p:cond delay="1000"/>
                            </p:stCondLst>
                            <p:childTnLst>
                              <p:par>
                                <p:cTn id="13" presetID="18" presetClass="entr" presetSubtype="12"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strips(downLeft)">
                                      <p:cBhvr>
                                        <p:cTn id="15" dur="500"/>
                                        <p:tgtEl>
                                          <p:spTgt spid="18"/>
                                        </p:tgtEl>
                                      </p:cBhvr>
                                    </p:animEffect>
                                  </p:childTnLst>
                                </p:cTn>
                              </p:par>
                            </p:childTnLst>
                          </p:cTn>
                        </p:par>
                        <p:par>
                          <p:cTn id="16" fill="hold">
                            <p:stCondLst>
                              <p:cond delay="1500"/>
                            </p:stCondLst>
                            <p:childTnLst>
                              <p:par>
                                <p:cTn id="17" presetID="18" presetClass="entr" presetSubtype="12"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strips(downLeft)">
                                      <p:cBhvr>
                                        <p:cTn id="19" dur="500"/>
                                        <p:tgtEl>
                                          <p:spTgt spid="15"/>
                                        </p:tgtEl>
                                      </p:cBhvr>
                                    </p:animEffect>
                                  </p:childTnLst>
                                </p:cTn>
                              </p:par>
                            </p:childTnLst>
                          </p:cTn>
                        </p:par>
                        <p:par>
                          <p:cTn id="20" fill="hold">
                            <p:stCondLst>
                              <p:cond delay="2000"/>
                            </p:stCondLst>
                            <p:childTnLst>
                              <p:par>
                                <p:cTn id="21" presetID="18" presetClass="entr" presetSubtype="12"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strips(downLeft)">
                                      <p:cBhvr>
                                        <p:cTn id="23" dur="500"/>
                                        <p:tgtEl>
                                          <p:spTgt spid="17"/>
                                        </p:tgtEl>
                                      </p:cBhvr>
                                    </p:animEffect>
                                  </p:childTnLst>
                                </p:cTn>
                              </p:par>
                            </p:childTnLst>
                          </p:cTn>
                        </p:par>
                        <p:par>
                          <p:cTn id="24" fill="hold">
                            <p:stCondLst>
                              <p:cond delay="2500"/>
                            </p:stCondLst>
                            <p:childTnLst>
                              <p:par>
                                <p:cTn id="25" presetID="18" presetClass="entr" presetSubtype="12"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strips(downLeft)">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0" y="3295650"/>
            <a:ext cx="9144000" cy="14605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latin typeface="Arial"/>
              </a:rPr>
              <a:t> </a:t>
            </a:r>
            <a:endParaRPr lang="en-US" dirty="0">
              <a:latin typeface="Arial"/>
            </a:endParaRPr>
          </a:p>
        </p:txBody>
      </p:sp>
      <p:sp>
        <p:nvSpPr>
          <p:cNvPr id="21" name="Rectangle 20"/>
          <p:cNvSpPr/>
          <p:nvPr/>
        </p:nvSpPr>
        <p:spPr>
          <a:xfrm>
            <a:off x="0" y="3143250"/>
            <a:ext cx="9144000" cy="1460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latin typeface="Arial"/>
              </a:rPr>
              <a:t> </a:t>
            </a:r>
            <a:endParaRPr lang="en-US" dirty="0">
              <a:latin typeface="Arial"/>
            </a:endParaRPr>
          </a:p>
        </p:txBody>
      </p:sp>
      <p:sp>
        <p:nvSpPr>
          <p:cNvPr id="20" name="Rectangle 19"/>
          <p:cNvSpPr/>
          <p:nvPr/>
        </p:nvSpPr>
        <p:spPr>
          <a:xfrm>
            <a:off x="0" y="2997200"/>
            <a:ext cx="8832850" cy="139700"/>
          </a:xfrm>
          <a:prstGeom prst="rect">
            <a:avLst/>
          </a:prstGeom>
          <a:solidFill>
            <a:srgbClr val="D3462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latin typeface="Arial"/>
              </a:rPr>
              <a:t> </a:t>
            </a:r>
            <a:endParaRPr lang="en-US" dirty="0">
              <a:latin typeface="Arial"/>
            </a:endParaRPr>
          </a:p>
        </p:txBody>
      </p:sp>
      <p:sp>
        <p:nvSpPr>
          <p:cNvPr id="70660" name="Title 1"/>
          <p:cNvSpPr>
            <a:spLocks noGrp="1"/>
          </p:cNvSpPr>
          <p:nvPr>
            <p:ph type="title"/>
          </p:nvPr>
        </p:nvSpPr>
        <p:spPr/>
        <p:txBody>
          <a:bodyPr/>
          <a:lstStyle/>
          <a:p>
            <a:r>
              <a:rPr lang="en-US" smtClean="0">
                <a:latin typeface="Arial" charset="0"/>
                <a:ea typeface="ＭＳ Ｐゴシック"/>
                <a:cs typeface="Arial" charset="0"/>
              </a:rPr>
              <a:t>Crossbeam Delivers</a:t>
            </a:r>
          </a:p>
        </p:txBody>
      </p:sp>
      <p:sp>
        <p:nvSpPr>
          <p:cNvPr id="4" name="Rectangular Callout 3"/>
          <p:cNvSpPr/>
          <p:nvPr/>
        </p:nvSpPr>
        <p:spPr bwMode="auto">
          <a:xfrm>
            <a:off x="254000" y="1208088"/>
            <a:ext cx="2665413" cy="500062"/>
          </a:xfrm>
          <a:prstGeom prst="wedgeRectCallout">
            <a:avLst>
              <a:gd name="adj1" fmla="val 50065"/>
              <a:gd name="adj2" fmla="val 21926"/>
            </a:avLst>
          </a:prstGeom>
          <a:solidFill>
            <a:srgbClr val="00000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defTabSz="914400" eaLnBrk="0" hangingPunct="0">
              <a:defRPr/>
            </a:pPr>
            <a:r>
              <a:rPr lang="en-US" sz="1400" b="1" dirty="0">
                <a:solidFill>
                  <a:schemeClr val="accent5"/>
                </a:solidFill>
                <a:latin typeface="Arial" pitchFamily="-111" charset="0"/>
                <a:ea typeface="ＭＳ Ｐゴシック" pitchFamily="-111" charset="-128"/>
                <a:cs typeface="ＭＳ Ｐゴシック" pitchFamily="-111" charset="-128"/>
              </a:rPr>
              <a:t>Maximized Security</a:t>
            </a:r>
            <a:endParaRPr lang="en-US" sz="1400" dirty="0">
              <a:solidFill>
                <a:schemeClr val="accent5"/>
              </a:solidFill>
              <a:latin typeface="Arial" pitchFamily="-111" charset="0"/>
              <a:ea typeface="ＭＳ Ｐゴシック" pitchFamily="-111" charset="-128"/>
              <a:cs typeface="ＭＳ Ｐゴシック" pitchFamily="-111" charset="-128"/>
            </a:endParaRPr>
          </a:p>
        </p:txBody>
      </p:sp>
      <p:sp>
        <p:nvSpPr>
          <p:cNvPr id="7" name="Rectangular Callout 6"/>
          <p:cNvSpPr/>
          <p:nvPr/>
        </p:nvSpPr>
        <p:spPr bwMode="auto">
          <a:xfrm>
            <a:off x="3240088" y="1208088"/>
            <a:ext cx="2663825" cy="500062"/>
          </a:xfrm>
          <a:prstGeom prst="wedgeRectCallout">
            <a:avLst>
              <a:gd name="adj1" fmla="val 50065"/>
              <a:gd name="adj2" fmla="val 21926"/>
            </a:avLst>
          </a:prstGeom>
          <a:solidFill>
            <a:srgbClr val="00000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defTabSz="914400" eaLnBrk="0" hangingPunct="0">
              <a:defRPr/>
            </a:pPr>
            <a:r>
              <a:rPr lang="en-US" sz="1400" b="1" dirty="0">
                <a:solidFill>
                  <a:schemeClr val="accent5"/>
                </a:solidFill>
                <a:latin typeface="Arial" pitchFamily="-111" charset="0"/>
                <a:ea typeface="ＭＳ Ｐゴシック" pitchFamily="-111" charset="-128"/>
                <a:cs typeface="ＭＳ Ｐゴシック" pitchFamily="-111" charset="-128"/>
              </a:rPr>
              <a:t>Lower Cost of Ownership</a:t>
            </a:r>
            <a:endParaRPr lang="en-US" sz="1400" dirty="0">
              <a:solidFill>
                <a:schemeClr val="accent5"/>
              </a:solidFill>
              <a:latin typeface="Arial" pitchFamily="-111" charset="0"/>
              <a:ea typeface="ＭＳ Ｐゴシック" pitchFamily="-111" charset="-128"/>
              <a:cs typeface="ＭＳ Ｐゴシック" pitchFamily="-111" charset="-128"/>
            </a:endParaRPr>
          </a:p>
        </p:txBody>
      </p:sp>
      <p:sp>
        <p:nvSpPr>
          <p:cNvPr id="9" name="Rectangular Callout 8"/>
          <p:cNvSpPr/>
          <p:nvPr/>
        </p:nvSpPr>
        <p:spPr bwMode="auto">
          <a:xfrm>
            <a:off x="6264275" y="1208088"/>
            <a:ext cx="2663825" cy="500062"/>
          </a:xfrm>
          <a:prstGeom prst="wedgeRectCallout">
            <a:avLst>
              <a:gd name="adj1" fmla="val 50065"/>
              <a:gd name="adj2" fmla="val 21926"/>
            </a:avLst>
          </a:prstGeom>
          <a:solidFill>
            <a:srgbClr val="000000"/>
          </a:soli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anchor="ctr"/>
          <a:lstStyle/>
          <a:p>
            <a:pPr algn="ctr" defTabSz="914400" eaLnBrk="0" hangingPunct="0">
              <a:defRPr/>
            </a:pPr>
            <a:r>
              <a:rPr lang="en-US" sz="1400" b="1" dirty="0">
                <a:solidFill>
                  <a:schemeClr val="accent5"/>
                </a:solidFill>
                <a:latin typeface="Arial" pitchFamily="-111" charset="0"/>
                <a:ea typeface="ＭＳ Ｐゴシック" pitchFamily="-111" charset="-128"/>
                <a:cs typeface="ＭＳ Ｐゴシック" pitchFamily="-111" charset="-128"/>
              </a:rPr>
              <a:t>Exceptional Performance</a:t>
            </a:r>
            <a:endParaRPr lang="en-US" sz="1400" dirty="0">
              <a:solidFill>
                <a:schemeClr val="accent5"/>
              </a:solidFill>
              <a:latin typeface="Arial" pitchFamily="-111" charset="0"/>
              <a:ea typeface="ＭＳ Ｐゴシック" pitchFamily="-111" charset="-128"/>
              <a:cs typeface="ＭＳ Ｐゴシック" pitchFamily="-111" charset="-128"/>
            </a:endParaRPr>
          </a:p>
        </p:txBody>
      </p:sp>
      <p:grpSp>
        <p:nvGrpSpPr>
          <p:cNvPr id="25" name="Group 24"/>
          <p:cNvGrpSpPr>
            <a:grpSpLocks/>
          </p:cNvGrpSpPr>
          <p:nvPr/>
        </p:nvGrpSpPr>
        <p:grpSpPr bwMode="auto">
          <a:xfrm>
            <a:off x="265113" y="1892300"/>
            <a:ext cx="2654300" cy="4013200"/>
            <a:chOff x="265613" y="1892300"/>
            <a:chExt cx="2654300" cy="4013200"/>
          </a:xfrm>
        </p:grpSpPr>
        <p:sp>
          <p:nvSpPr>
            <p:cNvPr id="5" name="Rectangle 4"/>
            <p:cNvSpPr/>
            <p:nvPr/>
          </p:nvSpPr>
          <p:spPr>
            <a:xfrm>
              <a:off x="265613" y="1892300"/>
              <a:ext cx="2654300" cy="4013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a:endParaRPr>
            </a:p>
          </p:txBody>
        </p:sp>
        <p:sp>
          <p:nvSpPr>
            <p:cNvPr id="70675" name="Rectangle 9"/>
            <p:cNvSpPr>
              <a:spLocks noChangeArrowheads="1"/>
            </p:cNvSpPr>
            <p:nvPr/>
          </p:nvSpPr>
          <p:spPr bwMode="auto">
            <a:xfrm>
              <a:off x="355600" y="2119848"/>
              <a:ext cx="2374900" cy="1815882"/>
            </a:xfrm>
            <a:prstGeom prst="rect">
              <a:avLst/>
            </a:prstGeom>
            <a:noFill/>
            <a:ln w="9525">
              <a:noFill/>
              <a:miter lim="800000"/>
              <a:headEnd/>
              <a:tailEnd/>
            </a:ln>
          </p:spPr>
          <p:txBody>
            <a:bodyPr>
              <a:spAutoFit/>
            </a:bodyPr>
            <a:lstStyle/>
            <a:p>
              <a:r>
                <a:rPr lang="en-US" sz="1400">
                  <a:cs typeface="Arial" charset="0"/>
                </a:rPr>
                <a:t>A platform that utilizes innovation from best-in-class security vendors to fit </a:t>
              </a:r>
              <a:r>
                <a:rPr lang="en-US" sz="1400" b="1">
                  <a:cs typeface="Arial" charset="0"/>
                </a:rPr>
                <a:t>your business</a:t>
              </a:r>
            </a:p>
            <a:p>
              <a:endParaRPr lang="en-US" sz="1400">
                <a:cs typeface="Arial" charset="0"/>
              </a:endParaRPr>
            </a:p>
            <a:p>
              <a:r>
                <a:rPr lang="en-US" sz="1400">
                  <a:cs typeface="Arial" charset="0"/>
                </a:rPr>
                <a:t>The ability to </a:t>
              </a:r>
              <a:r>
                <a:rPr lang="en-US" sz="1400" b="1">
                  <a:cs typeface="Arial" charset="0"/>
                </a:rPr>
                <a:t>adapt </a:t>
              </a:r>
              <a:r>
                <a:rPr lang="en-US" sz="1400">
                  <a:cs typeface="Arial" charset="0"/>
                </a:rPr>
                <a:t>security performance and scaling needs to fit </a:t>
              </a:r>
              <a:r>
                <a:rPr lang="en-US" sz="1400" b="1">
                  <a:cs typeface="Arial" charset="0"/>
                </a:rPr>
                <a:t>your business</a:t>
              </a:r>
            </a:p>
          </p:txBody>
        </p:sp>
      </p:grpSp>
      <p:grpSp>
        <p:nvGrpSpPr>
          <p:cNvPr id="23" name="Group 22"/>
          <p:cNvGrpSpPr>
            <a:grpSpLocks/>
          </p:cNvGrpSpPr>
          <p:nvPr/>
        </p:nvGrpSpPr>
        <p:grpSpPr bwMode="auto">
          <a:xfrm>
            <a:off x="3251200" y="1892300"/>
            <a:ext cx="2654300" cy="4013200"/>
            <a:chOff x="3251200" y="1892300"/>
            <a:chExt cx="2654300" cy="4013200"/>
          </a:xfrm>
        </p:grpSpPr>
        <p:sp>
          <p:nvSpPr>
            <p:cNvPr id="6" name="Rectangle 5"/>
            <p:cNvSpPr/>
            <p:nvPr/>
          </p:nvSpPr>
          <p:spPr>
            <a:xfrm>
              <a:off x="3251200" y="1892300"/>
              <a:ext cx="2654300" cy="4013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a:endParaRPr>
            </a:p>
          </p:txBody>
        </p:sp>
        <p:sp>
          <p:nvSpPr>
            <p:cNvPr id="70673" name="Rectangle 15"/>
            <p:cNvSpPr>
              <a:spLocks noChangeArrowheads="1"/>
            </p:cNvSpPr>
            <p:nvPr/>
          </p:nvSpPr>
          <p:spPr bwMode="auto">
            <a:xfrm>
              <a:off x="3376916" y="2132548"/>
              <a:ext cx="2374900" cy="2246769"/>
            </a:xfrm>
            <a:prstGeom prst="rect">
              <a:avLst/>
            </a:prstGeom>
            <a:noFill/>
            <a:ln w="9525">
              <a:noFill/>
              <a:miter lim="800000"/>
              <a:headEnd/>
              <a:tailEnd/>
            </a:ln>
          </p:spPr>
          <p:txBody>
            <a:bodyPr>
              <a:spAutoFit/>
            </a:bodyPr>
            <a:lstStyle/>
            <a:p>
              <a:r>
                <a:rPr lang="en-US" sz="1400">
                  <a:cs typeface="Arial" charset="0"/>
                </a:rPr>
                <a:t>Cut the security appliance farm and consolidate </a:t>
              </a:r>
              <a:r>
                <a:rPr lang="en-US" sz="1400" b="1">
                  <a:cs typeface="Arial" charset="0"/>
                </a:rPr>
                <a:t>50:1</a:t>
              </a:r>
              <a:r>
                <a:rPr lang="en-US" sz="1400">
                  <a:cs typeface="Arial" charset="0"/>
                </a:rPr>
                <a:t> saving time &amp; money</a:t>
              </a:r>
            </a:p>
            <a:p>
              <a:endParaRPr lang="en-US" sz="1400">
                <a:cs typeface="Arial" charset="0"/>
              </a:endParaRPr>
            </a:p>
            <a:p>
              <a:r>
                <a:rPr lang="en-US" sz="1400">
                  <a:cs typeface="Arial" charset="0"/>
                </a:rPr>
                <a:t>Reduce energy consumption by </a:t>
              </a:r>
              <a:r>
                <a:rPr lang="en-US" sz="1400" b="1">
                  <a:cs typeface="Arial" charset="0"/>
                </a:rPr>
                <a:t>&gt;50%</a:t>
              </a:r>
            </a:p>
            <a:p>
              <a:endParaRPr lang="en-US" sz="1400" b="1">
                <a:cs typeface="Arial" charset="0"/>
              </a:endParaRPr>
            </a:p>
            <a:p>
              <a:r>
                <a:rPr lang="en-US" sz="1400">
                  <a:cs typeface="Arial" charset="0"/>
                </a:rPr>
                <a:t>Simplify the complex and reduce </a:t>
              </a:r>
              <a:r>
                <a:rPr lang="en-US" sz="1400" b="1">
                  <a:cs typeface="Arial" charset="0"/>
                </a:rPr>
                <a:t>operational labor expense</a:t>
              </a:r>
            </a:p>
          </p:txBody>
        </p:sp>
      </p:grpSp>
      <p:sp>
        <p:nvSpPr>
          <p:cNvPr id="70666" name="Slide Number Placeholder 18"/>
          <p:cNvSpPr>
            <a:spLocks noGrp="1"/>
          </p:cNvSpPr>
          <p:nvPr>
            <p:ph type="sldNum" sz="quarter" idx="11"/>
          </p:nvPr>
        </p:nvSpPr>
        <p:spPr bwMode="auto">
          <a:noFill/>
          <a:ln>
            <a:miter lim="800000"/>
            <a:headEnd/>
            <a:tailEnd/>
          </a:ln>
        </p:spPr>
        <p:txBody>
          <a:bodyPr/>
          <a:lstStyle/>
          <a:p>
            <a:pPr fontAlgn="base">
              <a:spcBef>
                <a:spcPct val="0"/>
              </a:spcBef>
              <a:spcAft>
                <a:spcPct val="0"/>
              </a:spcAft>
            </a:pPr>
            <a:fld id="{43B28534-B899-41A5-B4AE-3C72BA0F4180}" type="slidenum">
              <a:rPr lang="en-US">
                <a:latin typeface="Arial" charset="0"/>
              </a:rPr>
              <a:pPr fontAlgn="base">
                <a:spcBef>
                  <a:spcPct val="0"/>
                </a:spcBef>
                <a:spcAft>
                  <a:spcPct val="0"/>
                </a:spcAft>
              </a:pPr>
              <a:t>26</a:t>
            </a:fld>
            <a:endParaRPr lang="en-US">
              <a:latin typeface="Arial" charset="0"/>
            </a:endParaRPr>
          </a:p>
        </p:txBody>
      </p:sp>
      <p:pic>
        <p:nvPicPr>
          <p:cNvPr id="70667" name="Picture 25" descr="Mouse Pad seq_4.png"/>
          <p:cNvPicPr>
            <a:picLocks noChangeAspect="1"/>
          </p:cNvPicPr>
          <p:nvPr/>
        </p:nvPicPr>
        <p:blipFill>
          <a:blip r:embed="rId3"/>
          <a:srcRect l="27539" t="38652" r="47733" b="49696"/>
          <a:stretch>
            <a:fillRect/>
          </a:stretch>
        </p:blipFill>
        <p:spPr bwMode="auto">
          <a:xfrm>
            <a:off x="7737475" y="2451100"/>
            <a:ext cx="1406525" cy="811213"/>
          </a:xfrm>
          <a:prstGeom prst="rect">
            <a:avLst/>
          </a:prstGeom>
          <a:noFill/>
          <a:ln w="9525">
            <a:noFill/>
            <a:miter lim="800000"/>
            <a:headEnd/>
            <a:tailEnd/>
          </a:ln>
        </p:spPr>
      </p:pic>
      <p:grpSp>
        <p:nvGrpSpPr>
          <p:cNvPr id="24" name="Group 23"/>
          <p:cNvGrpSpPr>
            <a:grpSpLocks/>
          </p:cNvGrpSpPr>
          <p:nvPr/>
        </p:nvGrpSpPr>
        <p:grpSpPr bwMode="auto">
          <a:xfrm>
            <a:off x="6248400" y="1863725"/>
            <a:ext cx="2654300" cy="4013200"/>
            <a:chOff x="6275388" y="1892300"/>
            <a:chExt cx="2654300" cy="4013200"/>
          </a:xfrm>
        </p:grpSpPr>
        <p:sp>
          <p:nvSpPr>
            <p:cNvPr id="8" name="Rectangle 7"/>
            <p:cNvSpPr/>
            <p:nvPr/>
          </p:nvSpPr>
          <p:spPr>
            <a:xfrm>
              <a:off x="6275388" y="1892300"/>
              <a:ext cx="2654300" cy="40132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a:endParaRPr>
            </a:p>
          </p:txBody>
        </p:sp>
        <p:sp>
          <p:nvSpPr>
            <p:cNvPr id="70671" name="Rectangle 16"/>
            <p:cNvSpPr>
              <a:spLocks noChangeArrowheads="1"/>
            </p:cNvSpPr>
            <p:nvPr/>
          </p:nvSpPr>
          <p:spPr bwMode="auto">
            <a:xfrm>
              <a:off x="6451904" y="2170648"/>
              <a:ext cx="2374900" cy="1815882"/>
            </a:xfrm>
            <a:prstGeom prst="rect">
              <a:avLst/>
            </a:prstGeom>
            <a:noFill/>
            <a:ln w="9525">
              <a:noFill/>
              <a:miter lim="800000"/>
              <a:headEnd/>
              <a:tailEnd/>
            </a:ln>
          </p:spPr>
          <p:txBody>
            <a:bodyPr>
              <a:spAutoFit/>
            </a:bodyPr>
            <a:lstStyle/>
            <a:p>
              <a:r>
                <a:rPr lang="en-US" sz="1400">
                  <a:cs typeface="Arial" charset="0"/>
                </a:rPr>
                <a:t>Extend hardware capital depreciation cycles </a:t>
              </a:r>
              <a:r>
                <a:rPr lang="en-US" sz="1400" b="1">
                  <a:cs typeface="Arial" charset="0"/>
                </a:rPr>
                <a:t>to 5+ years</a:t>
              </a:r>
            </a:p>
            <a:p>
              <a:endParaRPr lang="en-US" sz="1400">
                <a:cs typeface="Arial" charset="0"/>
              </a:endParaRPr>
            </a:p>
            <a:p>
              <a:r>
                <a:rPr lang="en-US" sz="1400">
                  <a:cs typeface="Arial" charset="0"/>
                </a:rPr>
                <a:t>Increase confidence and </a:t>
              </a:r>
              <a:r>
                <a:rPr lang="en-US" sz="1400" b="1">
                  <a:cs typeface="Arial" charset="0"/>
                </a:rPr>
                <a:t>decrease downtime </a:t>
              </a:r>
              <a:r>
                <a:rPr lang="en-US" sz="1400">
                  <a:cs typeface="Arial" charset="0"/>
                </a:rPr>
                <a:t>with Crossbeam’s self-healing technology</a:t>
              </a:r>
            </a:p>
          </p:txBody>
        </p:sp>
      </p:grpSp>
      <p:sp>
        <p:nvSpPr>
          <p:cNvPr id="18" name="Rectangle 17"/>
          <p:cNvSpPr/>
          <p:nvPr/>
        </p:nvSpPr>
        <p:spPr>
          <a:xfrm>
            <a:off x="1065213" y="4724400"/>
            <a:ext cx="7405687" cy="660400"/>
          </a:xfrm>
          <a:prstGeom prst="rect">
            <a:avLst/>
          </a:prstGeom>
          <a:solidFill>
            <a:schemeClr val="accent1"/>
          </a:solidFill>
          <a:ln>
            <a:noFill/>
          </a:ln>
          <a:effectLst>
            <a:outerShdw blurRad="50800" dist="38100" dir="2700000">
              <a:srgbClr val="000000">
                <a:alpha val="43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dirty="0">
                <a:latin typeface="Arial"/>
              </a:rPr>
              <a:t>Crossbeam provides the worlds most optimized network so you have unwavering confidence in your business</a:t>
            </a:r>
            <a:endParaRPr lang="en-US" dirty="0">
              <a:latin typeface="Aria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1000"/>
                                        <p:tgtEl>
                                          <p:spTgt spid="24"/>
                                        </p:tgtEl>
                                      </p:cBhvr>
                                    </p:animEffect>
                                  </p:childTnLst>
                                </p:cTn>
                              </p:par>
                            </p:childTnLst>
                          </p:cTn>
                        </p:par>
                        <p:par>
                          <p:cTn id="16" fill="hold">
                            <p:stCondLst>
                              <p:cond delay="3000"/>
                            </p:stCondLst>
                            <p:childTnLst>
                              <p:par>
                                <p:cTn id="17" presetID="16" presetClass="entr" presetSubtype="37"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barn(outVertical)">
                                      <p:cBhvr>
                                        <p:cTn id="1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3"/>
          <p:cNvSpPr>
            <a:spLocks noGrp="1"/>
          </p:cNvSpPr>
          <p:nvPr>
            <p:ph type="title"/>
          </p:nvPr>
        </p:nvSpPr>
        <p:spPr/>
        <p:txBody>
          <a:bodyPr/>
          <a:lstStyle/>
          <a:p>
            <a:r>
              <a:rPr lang="en-US" smtClean="0">
                <a:latin typeface="Arial" charset="0"/>
                <a:ea typeface="ＭＳ Ｐゴシック"/>
                <a:cs typeface="Arial" charset="0"/>
              </a:rPr>
              <a:t>We are Proven – In All Industries</a:t>
            </a:r>
          </a:p>
        </p:txBody>
      </p:sp>
      <p:grpSp>
        <p:nvGrpSpPr>
          <p:cNvPr id="61" name="Group 60"/>
          <p:cNvGrpSpPr>
            <a:grpSpLocks/>
          </p:cNvGrpSpPr>
          <p:nvPr/>
        </p:nvGrpSpPr>
        <p:grpSpPr bwMode="auto">
          <a:xfrm>
            <a:off x="463550" y="1282700"/>
            <a:ext cx="2495550" cy="4124325"/>
            <a:chOff x="234950" y="1270702"/>
            <a:chExt cx="2495550" cy="4123359"/>
          </a:xfrm>
        </p:grpSpPr>
        <p:sp>
          <p:nvSpPr>
            <p:cNvPr id="7" name="TextBox 6"/>
            <p:cNvSpPr txBox="1"/>
            <p:nvPr/>
          </p:nvSpPr>
          <p:spPr>
            <a:xfrm>
              <a:off x="234950" y="1270702"/>
              <a:ext cx="2495550" cy="643063"/>
            </a:xfrm>
            <a:prstGeom prst="rect">
              <a:avLst/>
            </a:prstGeom>
            <a:solidFill>
              <a:schemeClr val="tx1"/>
            </a:solidFill>
            <a:ln>
              <a:noFill/>
            </a:ln>
            <a:effectLst>
              <a:outerShdw blurRad="50800" dist="38100" dir="2700000" algn="tl" rotWithShape="0">
                <a:prstClr val="black">
                  <a:alpha val="40000"/>
                </a:prstClr>
              </a:outerShdw>
            </a:effectLst>
            <a:scene3d>
              <a:camera prst="orthographicFront"/>
              <a:lightRig rig="threePt" dir="t"/>
            </a:scene3d>
            <a:sp3d>
              <a:bevelT w="6350"/>
            </a:sp3d>
          </p:spPr>
          <p:txBody>
            <a:bodyPr anchor="ctr"/>
            <a:lstStyle/>
            <a:p>
              <a:pPr algn="ctr" eaLnBrk="0" fontAlgn="auto" hangingPunct="0">
                <a:spcBef>
                  <a:spcPts val="0"/>
                </a:spcBef>
                <a:spcAft>
                  <a:spcPts val="0"/>
                </a:spcAft>
                <a:defRPr/>
              </a:pPr>
              <a:r>
                <a:rPr lang="en-US" sz="1200" b="1" dirty="0">
                  <a:solidFill>
                    <a:srgbClr val="FFC000"/>
                  </a:solidFill>
                  <a:latin typeface="Arial"/>
                  <a:ea typeface="ＭＳ Ｐゴシック" charset="-128"/>
                </a:rPr>
                <a:t>Deployed in 10 out of top 11 Service Providers in the world</a:t>
              </a:r>
              <a:endParaRPr lang="en-US" sz="1200" b="1" dirty="0">
                <a:solidFill>
                  <a:srgbClr val="FFC000"/>
                </a:solidFill>
                <a:latin typeface="Arial"/>
                <a:ea typeface="ＭＳ Ｐゴシック" charset="-128"/>
              </a:endParaRPr>
            </a:p>
          </p:txBody>
        </p:sp>
        <p:grpSp>
          <p:nvGrpSpPr>
            <p:cNvPr id="16432" name="Group 22"/>
            <p:cNvGrpSpPr>
              <a:grpSpLocks/>
            </p:cNvGrpSpPr>
            <p:nvPr/>
          </p:nvGrpSpPr>
          <p:grpSpPr bwMode="auto">
            <a:xfrm>
              <a:off x="355600" y="2192337"/>
              <a:ext cx="2159000" cy="3201724"/>
              <a:chOff x="165100" y="2230437"/>
              <a:chExt cx="2483791" cy="3533338"/>
            </a:xfrm>
          </p:grpSpPr>
          <p:pic>
            <p:nvPicPr>
              <p:cNvPr id="16433" name="Picture 46" descr="C:\Documents and Settings\ganderson\Desktop\logos\ATT.jpg"/>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319882" y="3201193"/>
                <a:ext cx="782637" cy="782638"/>
              </a:xfrm>
              <a:prstGeom prst="rect">
                <a:avLst/>
              </a:prstGeom>
              <a:noFill/>
              <a:ln w="9525">
                <a:noFill/>
                <a:miter lim="800000"/>
                <a:headEnd/>
                <a:tailEnd/>
              </a:ln>
            </p:spPr>
          </p:pic>
          <p:pic>
            <p:nvPicPr>
              <p:cNvPr id="16434" name="Picture 75" descr="C:\Documents and Settings\ganderson\Desktop\logos\Vodafone.jpg"/>
              <p:cNvPicPr>
                <a:picLocks noChangeAspect="1" noChangeArrowheads="1"/>
              </p:cNvPicPr>
              <p:nvPr/>
            </p:nvPicPr>
            <p:blipFill>
              <a:blip r:embed="rId4"/>
              <a:srcRect/>
              <a:stretch>
                <a:fillRect/>
              </a:stretch>
            </p:blipFill>
            <p:spPr bwMode="auto">
              <a:xfrm>
                <a:off x="165100" y="3983831"/>
                <a:ext cx="1092200" cy="1092200"/>
              </a:xfrm>
              <a:prstGeom prst="rect">
                <a:avLst/>
              </a:prstGeom>
              <a:noFill/>
              <a:ln w="9525">
                <a:noFill/>
                <a:miter lim="800000"/>
                <a:headEnd/>
                <a:tailEnd/>
              </a:ln>
            </p:spPr>
          </p:pic>
          <p:pic>
            <p:nvPicPr>
              <p:cNvPr id="16435" name="Picture 4" descr="Go to O2 homepage">
                <a:hlinkClick r:id="rId5" tooltip="Go to O2 homepage"/>
              </p:cNvPr>
              <p:cNvPicPr>
                <a:picLocks noChangeAspect="1" noChangeArrowheads="1"/>
              </p:cNvPicPr>
              <p:nvPr/>
            </p:nvPicPr>
            <p:blipFill>
              <a:blip r:embed="rId6">
                <a:clrChange>
                  <a:clrFrom>
                    <a:srgbClr val="FFFFFF"/>
                  </a:clrFrom>
                  <a:clrTo>
                    <a:srgbClr val="FFFFFF">
                      <a:alpha val="0"/>
                    </a:srgbClr>
                  </a:clrTo>
                </a:clrChange>
              </a:blip>
              <a:srcRect/>
              <a:stretch>
                <a:fillRect/>
              </a:stretch>
            </p:blipFill>
            <p:spPr bwMode="auto">
              <a:xfrm>
                <a:off x="410369" y="5079207"/>
                <a:ext cx="601663" cy="514350"/>
              </a:xfrm>
              <a:prstGeom prst="rect">
                <a:avLst/>
              </a:prstGeom>
              <a:noFill/>
              <a:ln w="9525">
                <a:noFill/>
                <a:miter lim="800000"/>
                <a:headEnd/>
                <a:tailEnd/>
              </a:ln>
            </p:spPr>
          </p:pic>
          <p:pic>
            <p:nvPicPr>
              <p:cNvPr id="16436" name="Picture 7" descr="Orange™">
                <a:hlinkClick r:id="rId7" tooltip="Orange home"/>
              </p:cNvPr>
              <p:cNvPicPr>
                <a:picLocks noChangeAspect="1" noChangeArrowheads="1"/>
              </p:cNvPicPr>
              <p:nvPr/>
            </p:nvPicPr>
            <p:blipFill>
              <a:blip r:embed="rId8"/>
              <a:srcRect/>
              <a:stretch>
                <a:fillRect/>
              </a:stretch>
            </p:blipFill>
            <p:spPr bwMode="auto">
              <a:xfrm>
                <a:off x="410369" y="2276474"/>
                <a:ext cx="601663" cy="601663"/>
              </a:xfrm>
              <a:prstGeom prst="rect">
                <a:avLst/>
              </a:prstGeom>
              <a:noFill/>
              <a:ln w="9525">
                <a:noFill/>
                <a:miter lim="800000"/>
                <a:headEnd/>
                <a:tailEnd/>
              </a:ln>
            </p:spPr>
          </p:pic>
          <p:pic>
            <p:nvPicPr>
              <p:cNvPr id="16437" name="Picture 35" descr="Telefonica"/>
              <p:cNvPicPr>
                <a:picLocks noChangeAspect="1" noChangeArrowheads="1"/>
              </p:cNvPicPr>
              <p:nvPr/>
            </p:nvPicPr>
            <p:blipFill>
              <a:blip r:embed="rId9"/>
              <a:srcRect/>
              <a:stretch>
                <a:fillRect/>
              </a:stretch>
            </p:blipFill>
            <p:spPr bwMode="auto">
              <a:xfrm>
                <a:off x="1614028" y="5096328"/>
                <a:ext cx="927717" cy="667447"/>
              </a:xfrm>
              <a:prstGeom prst="rect">
                <a:avLst/>
              </a:prstGeom>
              <a:noFill/>
              <a:ln w="9525">
                <a:noFill/>
                <a:miter lim="800000"/>
                <a:headEnd/>
                <a:tailEnd/>
              </a:ln>
            </p:spPr>
          </p:pic>
          <p:pic>
            <p:nvPicPr>
              <p:cNvPr id="16438" name="Picture 6"/>
              <p:cNvPicPr>
                <a:picLocks noChangeAspect="1" noChangeArrowheads="1"/>
              </p:cNvPicPr>
              <p:nvPr/>
            </p:nvPicPr>
            <p:blipFill>
              <a:blip r:embed="rId10"/>
              <a:srcRect/>
              <a:stretch>
                <a:fillRect/>
              </a:stretch>
            </p:blipFill>
            <p:spPr bwMode="auto">
              <a:xfrm>
                <a:off x="1551118" y="2230437"/>
                <a:ext cx="1097773" cy="987241"/>
              </a:xfrm>
              <a:prstGeom prst="rect">
                <a:avLst/>
              </a:prstGeom>
              <a:noFill/>
              <a:ln w="9525">
                <a:noFill/>
                <a:miter lim="800000"/>
                <a:headEnd/>
                <a:tailEnd/>
              </a:ln>
            </p:spPr>
          </p:pic>
          <p:pic>
            <p:nvPicPr>
              <p:cNvPr id="16439" name="Picture 13" descr="Swisscom(1)"/>
              <p:cNvPicPr>
                <a:picLocks noChangeAspect="1" noChangeArrowheads="1"/>
              </p:cNvPicPr>
              <p:nvPr/>
            </p:nvPicPr>
            <p:blipFill>
              <a:blip r:embed="rId11">
                <a:clrChange>
                  <a:clrFrom>
                    <a:srgbClr val="FFFFFF"/>
                  </a:clrFrom>
                  <a:clrTo>
                    <a:srgbClr val="FFFFFF">
                      <a:alpha val="0"/>
                    </a:srgbClr>
                  </a:clrTo>
                </a:clrChange>
              </a:blip>
              <a:srcRect l="4909" t="36909" r="2000" b="36908"/>
              <a:stretch>
                <a:fillRect/>
              </a:stretch>
            </p:blipFill>
            <p:spPr bwMode="auto">
              <a:xfrm>
                <a:off x="1618416" y="4192814"/>
                <a:ext cx="975237" cy="275431"/>
              </a:xfrm>
              <a:prstGeom prst="rect">
                <a:avLst/>
              </a:prstGeom>
              <a:noFill/>
              <a:ln w="9525">
                <a:noFill/>
                <a:miter lim="800000"/>
                <a:headEnd/>
                <a:tailEnd/>
              </a:ln>
            </p:spPr>
          </p:pic>
          <p:pic>
            <p:nvPicPr>
              <p:cNvPr id="16440" name="Picture 10" descr="british_telecom3"/>
              <p:cNvPicPr>
                <a:picLocks noChangeAspect="1" noChangeArrowheads="1"/>
              </p:cNvPicPr>
              <p:nvPr/>
            </p:nvPicPr>
            <p:blipFill>
              <a:blip r:embed="rId12"/>
              <a:srcRect/>
              <a:stretch>
                <a:fillRect/>
              </a:stretch>
            </p:blipFill>
            <p:spPr bwMode="auto">
              <a:xfrm>
                <a:off x="1672821" y="3092426"/>
                <a:ext cx="827466" cy="392908"/>
              </a:xfrm>
              <a:prstGeom prst="rect">
                <a:avLst/>
              </a:prstGeom>
              <a:noFill/>
              <a:ln w="9525">
                <a:noFill/>
                <a:miter lim="800000"/>
                <a:headEnd/>
                <a:tailEnd/>
              </a:ln>
            </p:spPr>
          </p:pic>
          <p:pic>
            <p:nvPicPr>
              <p:cNvPr id="16441" name="Picture 32" descr="T-Mobile"/>
              <p:cNvPicPr>
                <a:picLocks noChangeAspect="1" noChangeArrowheads="1"/>
              </p:cNvPicPr>
              <p:nvPr/>
            </p:nvPicPr>
            <p:blipFill>
              <a:blip r:embed="rId13"/>
              <a:srcRect/>
              <a:stretch>
                <a:fillRect/>
              </a:stretch>
            </p:blipFill>
            <p:spPr bwMode="auto">
              <a:xfrm>
                <a:off x="1570253" y="3797741"/>
                <a:ext cx="1071562" cy="176429"/>
              </a:xfrm>
              <a:prstGeom prst="rect">
                <a:avLst/>
              </a:prstGeom>
              <a:noFill/>
              <a:ln w="9525">
                <a:noFill/>
                <a:miter lim="800000"/>
                <a:headEnd/>
                <a:tailEnd/>
              </a:ln>
            </p:spPr>
          </p:pic>
          <p:pic>
            <p:nvPicPr>
              <p:cNvPr id="16442" name="Picture 80"/>
              <p:cNvPicPr>
                <a:picLocks noChangeAspect="1"/>
              </p:cNvPicPr>
              <p:nvPr/>
            </p:nvPicPr>
            <p:blipFill>
              <a:blip r:embed="rId14">
                <a:clrChange>
                  <a:clrFrom>
                    <a:srgbClr val="FFFFFF"/>
                  </a:clrFrom>
                  <a:clrTo>
                    <a:srgbClr val="FFFFFF">
                      <a:alpha val="0"/>
                    </a:srgbClr>
                  </a:clrTo>
                </a:clrChange>
              </a:blip>
              <a:srcRect/>
              <a:stretch>
                <a:fillRect/>
              </a:stretch>
            </p:blipFill>
            <p:spPr bwMode="auto">
              <a:xfrm>
                <a:off x="1749214" y="4737099"/>
                <a:ext cx="694159" cy="403225"/>
              </a:xfrm>
              <a:prstGeom prst="rect">
                <a:avLst/>
              </a:prstGeom>
              <a:noFill/>
              <a:ln w="9525">
                <a:noFill/>
                <a:miter lim="800000"/>
                <a:headEnd/>
                <a:tailEnd/>
              </a:ln>
            </p:spPr>
          </p:pic>
        </p:grpSp>
      </p:grpSp>
      <p:grpSp>
        <p:nvGrpSpPr>
          <p:cNvPr id="62" name="Group 61"/>
          <p:cNvGrpSpPr>
            <a:grpSpLocks/>
          </p:cNvGrpSpPr>
          <p:nvPr/>
        </p:nvGrpSpPr>
        <p:grpSpPr bwMode="auto">
          <a:xfrm>
            <a:off x="3305175" y="1270000"/>
            <a:ext cx="2495550" cy="4308475"/>
            <a:chOff x="3075929" y="1270702"/>
            <a:chExt cx="2495550" cy="4307772"/>
          </a:xfrm>
        </p:grpSpPr>
        <p:sp>
          <p:nvSpPr>
            <p:cNvPr id="6" name="TextBox 5"/>
            <p:cNvSpPr txBox="1"/>
            <p:nvPr/>
          </p:nvSpPr>
          <p:spPr>
            <a:xfrm>
              <a:off x="3075929" y="1270702"/>
              <a:ext cx="2495550" cy="643063"/>
            </a:xfrm>
            <a:prstGeom prst="rect">
              <a:avLst/>
            </a:prstGeom>
            <a:solidFill>
              <a:schemeClr val="tx1"/>
            </a:solidFill>
            <a:ln>
              <a:noFill/>
            </a:ln>
            <a:effectLst>
              <a:outerShdw blurRad="50800" dist="38100" dir="2700000" algn="tl" rotWithShape="0">
                <a:prstClr val="black">
                  <a:alpha val="40000"/>
                </a:prstClr>
              </a:outerShdw>
            </a:effectLst>
            <a:scene3d>
              <a:camera prst="orthographicFront"/>
              <a:lightRig rig="threePt" dir="t"/>
            </a:scene3d>
            <a:sp3d>
              <a:bevelT w="6350"/>
            </a:sp3d>
          </p:spPr>
          <p:txBody>
            <a:bodyPr anchor="ctr"/>
            <a:lstStyle/>
            <a:p>
              <a:pPr algn="ctr" eaLnBrk="0" fontAlgn="auto" hangingPunct="0">
                <a:spcBef>
                  <a:spcPts val="0"/>
                </a:spcBef>
                <a:spcAft>
                  <a:spcPts val="0"/>
                </a:spcAft>
                <a:defRPr/>
              </a:pPr>
              <a:r>
                <a:rPr lang="en-US" sz="1200" b="1" dirty="0">
                  <a:solidFill>
                    <a:srgbClr val="92D050"/>
                  </a:solidFill>
                  <a:latin typeface="Arial"/>
                  <a:ea typeface="ＭＳ Ｐゴシック" charset="-128"/>
                </a:rPr>
                <a:t>Deployed in over 900 Global Enterprise Companies</a:t>
              </a:r>
              <a:endParaRPr lang="en-US" sz="1200" b="1" dirty="0">
                <a:solidFill>
                  <a:srgbClr val="92D050"/>
                </a:solidFill>
                <a:latin typeface="Arial"/>
                <a:ea typeface="ＭＳ Ｐゴシック" charset="-128"/>
              </a:endParaRPr>
            </a:p>
          </p:txBody>
        </p:sp>
        <p:grpSp>
          <p:nvGrpSpPr>
            <p:cNvPr id="16418" name="Group 38"/>
            <p:cNvGrpSpPr>
              <a:grpSpLocks/>
            </p:cNvGrpSpPr>
            <p:nvPr/>
          </p:nvGrpSpPr>
          <p:grpSpPr bwMode="auto">
            <a:xfrm>
              <a:off x="3314700" y="2095500"/>
              <a:ext cx="2217156" cy="3482974"/>
              <a:chOff x="3283733" y="2094304"/>
              <a:chExt cx="2387823" cy="3687370"/>
            </a:xfrm>
          </p:grpSpPr>
          <p:pic>
            <p:nvPicPr>
              <p:cNvPr id="16419" name="Picture 49" descr="C:\Documents and Settings\ganderson\Desktop\logos\BOA.jpg"/>
              <p:cNvPicPr>
                <a:picLocks noChangeAspect="1" noChangeArrowheads="1"/>
              </p:cNvPicPr>
              <p:nvPr/>
            </p:nvPicPr>
            <p:blipFill>
              <a:blip r:embed="rId15">
                <a:clrChange>
                  <a:clrFrom>
                    <a:srgbClr val="FFFFFF"/>
                  </a:clrFrom>
                  <a:clrTo>
                    <a:srgbClr val="FFFFFF">
                      <a:alpha val="0"/>
                    </a:srgbClr>
                  </a:clrTo>
                </a:clrChange>
              </a:blip>
              <a:srcRect/>
              <a:stretch>
                <a:fillRect/>
              </a:stretch>
            </p:blipFill>
            <p:spPr bwMode="auto">
              <a:xfrm>
                <a:off x="4455106" y="3689088"/>
                <a:ext cx="1216450" cy="565411"/>
              </a:xfrm>
              <a:prstGeom prst="rect">
                <a:avLst/>
              </a:prstGeom>
              <a:noFill/>
              <a:ln w="9525">
                <a:noFill/>
                <a:miter lim="800000"/>
                <a:headEnd/>
                <a:tailEnd/>
              </a:ln>
            </p:spPr>
          </p:pic>
          <p:pic>
            <p:nvPicPr>
              <p:cNvPr id="16420" name="Picture 58" descr="C:\Documents and Settings\ganderson\Desktop\logos\GSK.jpg"/>
              <p:cNvPicPr>
                <a:picLocks noChangeAspect="1" noChangeArrowheads="1"/>
              </p:cNvPicPr>
              <p:nvPr/>
            </p:nvPicPr>
            <p:blipFill>
              <a:blip r:embed="rId16">
                <a:clrChange>
                  <a:clrFrom>
                    <a:srgbClr val="FFFFFF"/>
                  </a:clrFrom>
                  <a:clrTo>
                    <a:srgbClr val="FFFFFF">
                      <a:alpha val="0"/>
                    </a:srgbClr>
                  </a:clrTo>
                </a:clrChange>
              </a:blip>
              <a:srcRect r="60870"/>
              <a:stretch>
                <a:fillRect/>
              </a:stretch>
            </p:blipFill>
            <p:spPr bwMode="auto">
              <a:xfrm>
                <a:off x="4818682" y="2094304"/>
                <a:ext cx="489298" cy="937821"/>
              </a:xfrm>
              <a:prstGeom prst="rect">
                <a:avLst/>
              </a:prstGeom>
              <a:noFill/>
              <a:ln w="9525">
                <a:noFill/>
                <a:miter lim="800000"/>
                <a:headEnd/>
                <a:tailEnd/>
              </a:ln>
            </p:spPr>
          </p:pic>
          <p:pic>
            <p:nvPicPr>
              <p:cNvPr id="16421" name="Picture 68" descr="C:\Documents and Settings\ganderson\Desktop\logos\Sony.jpg"/>
              <p:cNvPicPr>
                <a:picLocks noChangeAspect="1" noChangeArrowheads="1"/>
              </p:cNvPicPr>
              <p:nvPr/>
            </p:nvPicPr>
            <p:blipFill>
              <a:blip r:embed="rId17">
                <a:clrChange>
                  <a:clrFrom>
                    <a:srgbClr val="FFFFFF"/>
                  </a:clrFrom>
                  <a:clrTo>
                    <a:srgbClr val="FFFFFF">
                      <a:alpha val="0"/>
                    </a:srgbClr>
                  </a:clrTo>
                </a:clrChange>
              </a:blip>
              <a:srcRect/>
              <a:stretch>
                <a:fillRect/>
              </a:stretch>
            </p:blipFill>
            <p:spPr bwMode="auto">
              <a:xfrm>
                <a:off x="3327377" y="5134713"/>
                <a:ext cx="973160" cy="646961"/>
              </a:xfrm>
              <a:prstGeom prst="rect">
                <a:avLst/>
              </a:prstGeom>
              <a:noFill/>
              <a:ln w="9525">
                <a:noFill/>
                <a:miter lim="800000"/>
                <a:headEnd/>
                <a:tailEnd/>
              </a:ln>
            </p:spPr>
          </p:pic>
          <p:pic>
            <p:nvPicPr>
              <p:cNvPr id="16422" name="Picture 99" descr="C:\Documents and Settings\ganderson\Desktop\IAG.jpg"/>
              <p:cNvPicPr>
                <a:picLocks noChangeAspect="1" noChangeArrowheads="1"/>
              </p:cNvPicPr>
              <p:nvPr/>
            </p:nvPicPr>
            <p:blipFill>
              <a:blip r:embed="rId18">
                <a:clrChange>
                  <a:clrFrom>
                    <a:srgbClr val="FFFFFF"/>
                  </a:clrFrom>
                  <a:clrTo>
                    <a:srgbClr val="FFFFFF">
                      <a:alpha val="0"/>
                    </a:srgbClr>
                  </a:clrTo>
                </a:clrChange>
              </a:blip>
              <a:srcRect/>
              <a:stretch>
                <a:fillRect/>
              </a:stretch>
            </p:blipFill>
            <p:spPr bwMode="auto">
              <a:xfrm>
                <a:off x="3356599" y="2298699"/>
                <a:ext cx="914716" cy="396875"/>
              </a:xfrm>
              <a:prstGeom prst="rect">
                <a:avLst/>
              </a:prstGeom>
              <a:noFill/>
              <a:ln w="9525">
                <a:noFill/>
                <a:miter lim="800000"/>
                <a:headEnd/>
                <a:tailEnd/>
              </a:ln>
            </p:spPr>
          </p:pic>
          <p:pic>
            <p:nvPicPr>
              <p:cNvPr id="16423" name="Picture 100" descr="C:\Documents and Settings\ganderson\Desktop\HRBlock.jpg"/>
              <p:cNvPicPr>
                <a:picLocks noChangeAspect="1" noChangeArrowheads="1"/>
              </p:cNvPicPr>
              <p:nvPr/>
            </p:nvPicPr>
            <p:blipFill>
              <a:blip r:embed="rId19">
                <a:clrChange>
                  <a:clrFrom>
                    <a:srgbClr val="FFFFFF"/>
                  </a:clrFrom>
                  <a:clrTo>
                    <a:srgbClr val="FFFFFF">
                      <a:alpha val="0"/>
                    </a:srgbClr>
                  </a:clrTo>
                </a:clrChange>
              </a:blip>
              <a:srcRect/>
              <a:stretch>
                <a:fillRect/>
              </a:stretch>
            </p:blipFill>
            <p:spPr bwMode="auto">
              <a:xfrm>
                <a:off x="3283733" y="3047508"/>
                <a:ext cx="1060449" cy="311642"/>
              </a:xfrm>
              <a:prstGeom prst="rect">
                <a:avLst/>
              </a:prstGeom>
              <a:noFill/>
              <a:ln w="9525">
                <a:noFill/>
                <a:miter lim="800000"/>
                <a:headEnd/>
                <a:tailEnd/>
              </a:ln>
            </p:spPr>
          </p:pic>
          <p:pic>
            <p:nvPicPr>
              <p:cNvPr id="16424" name="Picture 41" descr="EDS"/>
              <p:cNvPicPr>
                <a:picLocks noChangeAspect="1" noChangeArrowheads="1"/>
              </p:cNvPicPr>
              <p:nvPr/>
            </p:nvPicPr>
            <p:blipFill>
              <a:blip r:embed="rId20"/>
              <a:srcRect/>
              <a:stretch>
                <a:fillRect/>
              </a:stretch>
            </p:blipFill>
            <p:spPr bwMode="auto">
              <a:xfrm>
                <a:off x="4734415" y="3017360"/>
                <a:ext cx="657833" cy="375128"/>
              </a:xfrm>
              <a:prstGeom prst="rect">
                <a:avLst/>
              </a:prstGeom>
              <a:noFill/>
              <a:ln w="9525">
                <a:noFill/>
                <a:miter lim="800000"/>
                <a:headEnd/>
                <a:tailEnd/>
              </a:ln>
            </p:spPr>
          </p:pic>
          <p:pic>
            <p:nvPicPr>
              <p:cNvPr id="16425" name="Picture 50" descr="federal_express"/>
              <p:cNvPicPr>
                <a:picLocks noChangeAspect="1" noChangeArrowheads="1"/>
              </p:cNvPicPr>
              <p:nvPr/>
            </p:nvPicPr>
            <p:blipFill>
              <a:blip r:embed="rId21"/>
              <a:srcRect/>
              <a:stretch>
                <a:fillRect/>
              </a:stretch>
            </p:blipFill>
            <p:spPr bwMode="auto">
              <a:xfrm>
                <a:off x="4606653" y="4645252"/>
                <a:ext cx="913357" cy="398235"/>
              </a:xfrm>
              <a:prstGeom prst="rect">
                <a:avLst/>
              </a:prstGeom>
              <a:noFill/>
              <a:ln w="9525">
                <a:noFill/>
                <a:miter lim="800000"/>
                <a:headEnd/>
                <a:tailEnd/>
              </a:ln>
            </p:spPr>
          </p:pic>
          <p:pic>
            <p:nvPicPr>
              <p:cNvPr id="16426" name="Picture 48" descr="intel"/>
              <p:cNvPicPr>
                <a:picLocks noChangeAspect="1" noChangeArrowheads="1"/>
              </p:cNvPicPr>
              <p:nvPr/>
            </p:nvPicPr>
            <p:blipFill>
              <a:blip r:embed="rId22"/>
              <a:srcRect/>
              <a:stretch>
                <a:fillRect/>
              </a:stretch>
            </p:blipFill>
            <p:spPr bwMode="auto">
              <a:xfrm>
                <a:off x="3429994" y="3639355"/>
                <a:ext cx="767927" cy="505608"/>
              </a:xfrm>
              <a:prstGeom prst="rect">
                <a:avLst/>
              </a:prstGeom>
              <a:noFill/>
              <a:ln w="9525">
                <a:noFill/>
                <a:miter lim="800000"/>
                <a:headEnd/>
                <a:tailEnd/>
              </a:ln>
            </p:spPr>
          </p:pic>
          <p:pic>
            <p:nvPicPr>
              <p:cNvPr id="16427" name="Picture 18" descr="BP"/>
              <p:cNvPicPr>
                <a:picLocks noChangeAspect="1" noChangeArrowheads="1"/>
              </p:cNvPicPr>
              <p:nvPr/>
            </p:nvPicPr>
            <p:blipFill>
              <a:blip r:embed="rId23"/>
              <a:srcRect/>
              <a:stretch>
                <a:fillRect/>
              </a:stretch>
            </p:blipFill>
            <p:spPr bwMode="auto">
              <a:xfrm>
                <a:off x="3536688" y="4373269"/>
                <a:ext cx="554538" cy="735306"/>
              </a:xfrm>
              <a:prstGeom prst="rect">
                <a:avLst/>
              </a:prstGeom>
              <a:noFill/>
              <a:ln w="9525">
                <a:noFill/>
                <a:miter lim="800000"/>
                <a:headEnd/>
                <a:tailEnd/>
              </a:ln>
            </p:spPr>
          </p:pic>
          <p:pic>
            <p:nvPicPr>
              <p:cNvPr id="16428" name="Picture 88" descr="C:\Documents and Settings\ganderson\Desktop\Banco_Popolare.jpg"/>
              <p:cNvPicPr>
                <a:picLocks noChangeAspect="1" noChangeArrowheads="1"/>
              </p:cNvPicPr>
              <p:nvPr/>
            </p:nvPicPr>
            <p:blipFill>
              <a:blip r:embed="rId24"/>
              <a:srcRect t="20856" b="27007"/>
              <a:stretch>
                <a:fillRect/>
              </a:stretch>
            </p:blipFill>
            <p:spPr bwMode="auto">
              <a:xfrm>
                <a:off x="4488656" y="5287662"/>
                <a:ext cx="1149350" cy="287637"/>
              </a:xfrm>
              <a:prstGeom prst="rect">
                <a:avLst/>
              </a:prstGeom>
              <a:noFill/>
              <a:ln w="9525">
                <a:noFill/>
                <a:miter lim="800000"/>
                <a:headEnd/>
                <a:tailEnd/>
              </a:ln>
            </p:spPr>
          </p:pic>
        </p:grpSp>
      </p:grpSp>
      <p:grpSp>
        <p:nvGrpSpPr>
          <p:cNvPr id="66" name="Group 65"/>
          <p:cNvGrpSpPr>
            <a:grpSpLocks/>
          </p:cNvGrpSpPr>
          <p:nvPr/>
        </p:nvGrpSpPr>
        <p:grpSpPr bwMode="auto">
          <a:xfrm>
            <a:off x="6142038" y="1270000"/>
            <a:ext cx="2773362" cy="4445000"/>
            <a:chOff x="5913966" y="1270702"/>
            <a:chExt cx="2772833" cy="4444298"/>
          </a:xfrm>
        </p:grpSpPr>
        <p:grpSp>
          <p:nvGrpSpPr>
            <p:cNvPr id="16390" name="Group 62"/>
            <p:cNvGrpSpPr>
              <a:grpSpLocks/>
            </p:cNvGrpSpPr>
            <p:nvPr/>
          </p:nvGrpSpPr>
          <p:grpSpPr bwMode="auto">
            <a:xfrm>
              <a:off x="5969000" y="1270702"/>
              <a:ext cx="2510779" cy="2442479"/>
              <a:chOff x="5969000" y="1270702"/>
              <a:chExt cx="2510779" cy="2442479"/>
            </a:xfrm>
          </p:grpSpPr>
          <p:sp>
            <p:nvSpPr>
              <p:cNvPr id="8" name="TextBox 7"/>
              <p:cNvSpPr txBox="1"/>
              <p:nvPr/>
            </p:nvSpPr>
            <p:spPr>
              <a:xfrm>
                <a:off x="5984229" y="1270702"/>
                <a:ext cx="2495550" cy="643063"/>
              </a:xfrm>
              <a:prstGeom prst="rect">
                <a:avLst/>
              </a:prstGeom>
              <a:solidFill>
                <a:schemeClr val="tx1"/>
              </a:solidFill>
              <a:ln>
                <a:noFill/>
              </a:ln>
              <a:effectLst>
                <a:outerShdw blurRad="50800" dist="38100" dir="2700000" algn="tl" rotWithShape="0">
                  <a:prstClr val="black">
                    <a:alpha val="40000"/>
                  </a:prstClr>
                </a:outerShdw>
              </a:effectLst>
              <a:scene3d>
                <a:camera prst="orthographicFront"/>
                <a:lightRig rig="threePt" dir="t"/>
              </a:scene3d>
              <a:sp3d>
                <a:bevelT w="6350"/>
              </a:sp3d>
            </p:spPr>
            <p:txBody>
              <a:bodyPr anchor="ctr"/>
              <a:lstStyle/>
              <a:p>
                <a:pPr algn="ctr" eaLnBrk="0" fontAlgn="auto" hangingPunct="0">
                  <a:spcBef>
                    <a:spcPts val="0"/>
                  </a:spcBef>
                  <a:spcAft>
                    <a:spcPts val="0"/>
                  </a:spcAft>
                  <a:defRPr/>
                </a:pPr>
                <a:r>
                  <a:rPr lang="en-US" sz="1200" b="1" dirty="0">
                    <a:solidFill>
                      <a:schemeClr val="accent5"/>
                    </a:solidFill>
                    <a:latin typeface="Arial"/>
                    <a:ea typeface="ＭＳ Ｐゴシック" charset="-128"/>
                  </a:rPr>
                  <a:t>Global operations – </a:t>
                </a:r>
              </a:p>
              <a:p>
                <a:pPr algn="ctr" eaLnBrk="0" fontAlgn="auto" hangingPunct="0">
                  <a:spcBef>
                    <a:spcPts val="0"/>
                  </a:spcBef>
                  <a:spcAft>
                    <a:spcPts val="0"/>
                  </a:spcAft>
                  <a:defRPr/>
                </a:pPr>
                <a:r>
                  <a:rPr lang="en-US" sz="1200" b="1" dirty="0">
                    <a:solidFill>
                      <a:schemeClr val="accent5"/>
                    </a:solidFill>
                    <a:latin typeface="Arial"/>
                    <a:ea typeface="ＭＳ Ｐゴシック" charset="-128"/>
                  </a:rPr>
                  <a:t>10 Years Strong. </a:t>
                </a:r>
                <a:endParaRPr lang="en-US" sz="1200" b="1" dirty="0">
                  <a:solidFill>
                    <a:schemeClr val="accent5"/>
                  </a:solidFill>
                  <a:latin typeface="Arial"/>
                  <a:ea typeface="ＭＳ Ｐゴシック" charset="-128"/>
                </a:endParaRPr>
              </a:p>
            </p:txBody>
          </p:sp>
          <p:grpSp>
            <p:nvGrpSpPr>
              <p:cNvPr id="16395" name="Group 58"/>
              <p:cNvGrpSpPr>
                <a:grpSpLocks/>
              </p:cNvGrpSpPr>
              <p:nvPr/>
            </p:nvGrpSpPr>
            <p:grpSpPr bwMode="auto">
              <a:xfrm>
                <a:off x="5969000" y="2184400"/>
                <a:ext cx="2476500" cy="1528781"/>
                <a:chOff x="457200" y="1371600"/>
                <a:chExt cx="4879975" cy="3154363"/>
              </a:xfrm>
            </p:grpSpPr>
            <p:pic>
              <p:nvPicPr>
                <p:cNvPr id="16396" name="Picture 2" descr="Slide 15"/>
                <p:cNvPicPr>
                  <a:picLocks noChangeAspect="1" noChangeArrowheads="1"/>
                </p:cNvPicPr>
                <p:nvPr/>
              </p:nvPicPr>
              <p:blipFill>
                <a:blip r:embed="rId25"/>
                <a:srcRect/>
                <a:stretch>
                  <a:fillRect/>
                </a:stretch>
              </p:blipFill>
              <p:spPr bwMode="auto">
                <a:xfrm>
                  <a:off x="457200" y="1371600"/>
                  <a:ext cx="4879975" cy="3154363"/>
                </a:xfrm>
                <a:prstGeom prst="rect">
                  <a:avLst/>
                </a:prstGeom>
                <a:noFill/>
                <a:ln w="9525">
                  <a:noFill/>
                  <a:miter lim="800000"/>
                  <a:headEnd/>
                  <a:tailEnd/>
                </a:ln>
              </p:spPr>
            </p:pic>
            <p:sp>
              <p:nvSpPr>
                <p:cNvPr id="41" name="Rectangle 40"/>
                <p:cNvSpPr/>
                <p:nvPr/>
              </p:nvSpPr>
              <p:spPr>
                <a:xfrm>
                  <a:off x="4408371" y="3809352"/>
                  <a:ext cx="315886" cy="510900"/>
                </a:xfrm>
                <a:prstGeom prst="rect">
                  <a:avLst/>
                </a:prstGeom>
              </p:spPr>
              <p:txBody>
                <a:bodyPr>
                  <a:spAutoFit/>
                </a:bodyPr>
                <a:lstStyle/>
                <a:p>
                  <a:pPr eaLnBrk="0" fontAlgn="auto" hangingPunct="0">
                    <a:spcBef>
                      <a:spcPts val="0"/>
                    </a:spcBef>
                    <a:spcAft>
                      <a:spcPts val="0"/>
                    </a:spcAft>
                    <a:defRPr/>
                  </a:pPr>
                  <a:r>
                    <a:rPr lang="en-US" sz="1000" dirty="0">
                      <a:solidFill>
                        <a:schemeClr val="tx2"/>
                      </a:solidFill>
                      <a:latin typeface="Arial"/>
                      <a:ea typeface="Arial" charset="0"/>
                      <a:cs typeface="Arial" charset="0"/>
                    </a:rPr>
                    <a:t> </a:t>
                  </a:r>
                  <a:r>
                    <a:rPr lang="en-US" sz="1000" dirty="0" err="1">
                      <a:solidFill>
                        <a:srgbClr val="F7931E"/>
                      </a:solidFill>
                      <a:effectLst>
                        <a:outerShdw blurRad="38100" dist="38100" dir="2700000" algn="tl">
                          <a:srgbClr val="DDDDDD"/>
                        </a:outerShdw>
                      </a:effectLst>
                      <a:latin typeface="Wingdings" charset="2"/>
                    </a:rPr>
                    <a:t></a:t>
                  </a:r>
                  <a:endParaRPr lang="en-US" sz="1000" dirty="0">
                    <a:latin typeface="Arial"/>
                  </a:endParaRPr>
                </a:p>
              </p:txBody>
            </p:sp>
            <p:sp>
              <p:nvSpPr>
                <p:cNvPr id="42" name="Rectangle 41"/>
                <p:cNvSpPr/>
                <p:nvPr/>
              </p:nvSpPr>
              <p:spPr>
                <a:xfrm>
                  <a:off x="4267629" y="3946902"/>
                  <a:ext cx="315888" cy="507626"/>
                </a:xfrm>
                <a:prstGeom prst="rect">
                  <a:avLst/>
                </a:prstGeom>
              </p:spPr>
              <p:txBody>
                <a:bodyPr>
                  <a:spAutoFit/>
                </a:bodyPr>
                <a:lstStyle/>
                <a:p>
                  <a:pPr eaLnBrk="0" fontAlgn="auto" hangingPunct="0">
                    <a:spcBef>
                      <a:spcPts val="0"/>
                    </a:spcBef>
                    <a:spcAft>
                      <a:spcPts val="0"/>
                    </a:spcAft>
                    <a:defRPr/>
                  </a:pPr>
                  <a:r>
                    <a:rPr lang="en-US" sz="1000" dirty="0">
                      <a:solidFill>
                        <a:schemeClr val="tx2"/>
                      </a:solidFill>
                      <a:latin typeface="Arial"/>
                      <a:ea typeface="Arial" charset="0"/>
                      <a:cs typeface="Arial" charset="0"/>
                    </a:rPr>
                    <a:t> </a:t>
                  </a:r>
                  <a:r>
                    <a:rPr lang="en-US" sz="1000" dirty="0" err="1">
                      <a:solidFill>
                        <a:srgbClr val="F7931E"/>
                      </a:solidFill>
                      <a:effectLst>
                        <a:outerShdw blurRad="38100" dist="38100" dir="2700000" algn="tl">
                          <a:srgbClr val="DDDDDD"/>
                        </a:outerShdw>
                      </a:effectLst>
                      <a:latin typeface="Wingdings" charset="2"/>
                    </a:rPr>
                    <a:t></a:t>
                  </a:r>
                  <a:endParaRPr lang="en-US" sz="1000" dirty="0">
                    <a:latin typeface="Arial"/>
                  </a:endParaRPr>
                </a:p>
              </p:txBody>
            </p:sp>
            <p:sp>
              <p:nvSpPr>
                <p:cNvPr id="43" name="Rectangle 42"/>
                <p:cNvSpPr/>
                <p:nvPr/>
              </p:nvSpPr>
              <p:spPr>
                <a:xfrm>
                  <a:off x="3798490" y="3429452"/>
                  <a:ext cx="315888" cy="507626"/>
                </a:xfrm>
                <a:prstGeom prst="rect">
                  <a:avLst/>
                </a:prstGeom>
              </p:spPr>
              <p:txBody>
                <a:bodyPr>
                  <a:spAutoFit/>
                </a:bodyPr>
                <a:lstStyle/>
                <a:p>
                  <a:pPr eaLnBrk="0" fontAlgn="auto" hangingPunct="0">
                    <a:spcBef>
                      <a:spcPts val="0"/>
                    </a:spcBef>
                    <a:spcAft>
                      <a:spcPts val="0"/>
                    </a:spcAft>
                    <a:defRPr/>
                  </a:pPr>
                  <a:r>
                    <a:rPr lang="en-US" sz="1000" dirty="0">
                      <a:solidFill>
                        <a:schemeClr val="tx2"/>
                      </a:solidFill>
                      <a:latin typeface="Arial"/>
                      <a:ea typeface="Arial" charset="0"/>
                      <a:cs typeface="Arial" charset="0"/>
                    </a:rPr>
                    <a:t> </a:t>
                  </a:r>
                  <a:r>
                    <a:rPr lang="en-US" sz="1000" dirty="0" err="1">
                      <a:solidFill>
                        <a:srgbClr val="F7931E"/>
                      </a:solidFill>
                      <a:effectLst>
                        <a:outerShdw blurRad="38100" dist="38100" dir="2700000" algn="tl">
                          <a:srgbClr val="DDDDDD"/>
                        </a:outerShdw>
                      </a:effectLst>
                      <a:latin typeface="Wingdings" charset="2"/>
                    </a:rPr>
                    <a:t></a:t>
                  </a:r>
                  <a:endParaRPr lang="en-US" sz="1000" dirty="0">
                    <a:latin typeface="Arial"/>
                  </a:endParaRPr>
                </a:p>
              </p:txBody>
            </p:sp>
            <p:sp>
              <p:nvSpPr>
                <p:cNvPr id="44" name="Rectangle 43"/>
                <p:cNvSpPr/>
                <p:nvPr/>
              </p:nvSpPr>
              <p:spPr>
                <a:xfrm>
                  <a:off x="4104994" y="2515727"/>
                  <a:ext cx="315888" cy="507624"/>
                </a:xfrm>
                <a:prstGeom prst="rect">
                  <a:avLst/>
                </a:prstGeom>
              </p:spPr>
              <p:txBody>
                <a:bodyPr>
                  <a:spAutoFit/>
                </a:bodyPr>
                <a:lstStyle/>
                <a:p>
                  <a:pPr eaLnBrk="0" fontAlgn="auto" hangingPunct="0">
                    <a:spcBef>
                      <a:spcPts val="0"/>
                    </a:spcBef>
                    <a:spcAft>
                      <a:spcPts val="0"/>
                    </a:spcAft>
                    <a:defRPr/>
                  </a:pPr>
                  <a:r>
                    <a:rPr lang="en-US" sz="1000" dirty="0">
                      <a:solidFill>
                        <a:schemeClr val="tx2"/>
                      </a:solidFill>
                      <a:latin typeface="Arial"/>
                      <a:ea typeface="Arial" charset="0"/>
                      <a:cs typeface="Arial" charset="0"/>
                    </a:rPr>
                    <a:t> </a:t>
                  </a:r>
                  <a:r>
                    <a:rPr lang="en-US" sz="1000" dirty="0" err="1">
                      <a:solidFill>
                        <a:srgbClr val="F7931E"/>
                      </a:solidFill>
                      <a:effectLst>
                        <a:outerShdw blurRad="38100" dist="38100" dir="2700000" algn="tl">
                          <a:srgbClr val="DDDDDD"/>
                        </a:outerShdw>
                      </a:effectLst>
                      <a:latin typeface="Wingdings" charset="2"/>
                    </a:rPr>
                    <a:t></a:t>
                  </a:r>
                  <a:endParaRPr lang="en-US" sz="1000" dirty="0">
                    <a:latin typeface="Arial"/>
                  </a:endParaRPr>
                </a:p>
              </p:txBody>
            </p:sp>
            <p:sp>
              <p:nvSpPr>
                <p:cNvPr id="45" name="Rectangle 44"/>
                <p:cNvSpPr/>
                <p:nvPr/>
              </p:nvSpPr>
              <p:spPr>
                <a:xfrm>
                  <a:off x="4180056" y="2666377"/>
                  <a:ext cx="315888" cy="510900"/>
                </a:xfrm>
                <a:prstGeom prst="rect">
                  <a:avLst/>
                </a:prstGeom>
              </p:spPr>
              <p:txBody>
                <a:bodyPr>
                  <a:spAutoFit/>
                </a:bodyPr>
                <a:lstStyle/>
                <a:p>
                  <a:pPr eaLnBrk="0" fontAlgn="auto" hangingPunct="0">
                    <a:spcBef>
                      <a:spcPts val="0"/>
                    </a:spcBef>
                    <a:spcAft>
                      <a:spcPts val="0"/>
                    </a:spcAft>
                    <a:defRPr/>
                  </a:pPr>
                  <a:r>
                    <a:rPr lang="en-US" sz="1000" dirty="0">
                      <a:solidFill>
                        <a:schemeClr val="tx2"/>
                      </a:solidFill>
                      <a:latin typeface="Arial"/>
                      <a:ea typeface="Arial" charset="0"/>
                      <a:cs typeface="Arial" charset="0"/>
                    </a:rPr>
                    <a:t> </a:t>
                  </a:r>
                  <a:r>
                    <a:rPr lang="en-US" sz="1000" dirty="0" err="1">
                      <a:solidFill>
                        <a:srgbClr val="F7931E"/>
                      </a:solidFill>
                      <a:effectLst>
                        <a:outerShdw blurRad="38100" dist="38100" dir="2700000" algn="tl">
                          <a:srgbClr val="DDDDDD"/>
                        </a:outerShdw>
                      </a:effectLst>
                      <a:latin typeface="Wingdings" charset="2"/>
                    </a:rPr>
                    <a:t></a:t>
                  </a:r>
                  <a:endParaRPr lang="en-US" sz="1000" dirty="0">
                    <a:latin typeface="Arial"/>
                  </a:endParaRPr>
                </a:p>
              </p:txBody>
            </p:sp>
            <p:sp>
              <p:nvSpPr>
                <p:cNvPr id="46" name="Rectangle 45"/>
                <p:cNvSpPr/>
                <p:nvPr/>
              </p:nvSpPr>
              <p:spPr>
                <a:xfrm>
                  <a:off x="2744492" y="2744977"/>
                  <a:ext cx="315886" cy="507624"/>
                </a:xfrm>
                <a:prstGeom prst="rect">
                  <a:avLst/>
                </a:prstGeom>
              </p:spPr>
              <p:txBody>
                <a:bodyPr>
                  <a:spAutoFit/>
                </a:bodyPr>
                <a:lstStyle/>
                <a:p>
                  <a:pPr eaLnBrk="0" fontAlgn="auto" hangingPunct="0">
                    <a:spcBef>
                      <a:spcPts val="0"/>
                    </a:spcBef>
                    <a:spcAft>
                      <a:spcPts val="0"/>
                    </a:spcAft>
                    <a:defRPr/>
                  </a:pPr>
                  <a:r>
                    <a:rPr lang="en-US" sz="1000" dirty="0">
                      <a:solidFill>
                        <a:schemeClr val="tx2"/>
                      </a:solidFill>
                      <a:latin typeface="Arial"/>
                      <a:ea typeface="Arial" charset="0"/>
                      <a:cs typeface="Arial" charset="0"/>
                    </a:rPr>
                    <a:t> </a:t>
                  </a:r>
                  <a:r>
                    <a:rPr lang="en-US" sz="1000" dirty="0" err="1">
                      <a:solidFill>
                        <a:srgbClr val="F7931E"/>
                      </a:solidFill>
                      <a:effectLst>
                        <a:outerShdw blurRad="38100" dist="38100" dir="2700000" algn="tl">
                          <a:srgbClr val="DDDDDD"/>
                        </a:outerShdw>
                      </a:effectLst>
                      <a:latin typeface="Wingdings" charset="2"/>
                    </a:rPr>
                    <a:t></a:t>
                  </a:r>
                  <a:endParaRPr lang="en-US" sz="1000" dirty="0">
                    <a:latin typeface="Arial"/>
                  </a:endParaRPr>
                </a:p>
              </p:txBody>
            </p:sp>
            <p:sp>
              <p:nvSpPr>
                <p:cNvPr id="47" name="Rectangle 46"/>
                <p:cNvSpPr/>
                <p:nvPr/>
              </p:nvSpPr>
              <p:spPr>
                <a:xfrm>
                  <a:off x="2810170" y="2574677"/>
                  <a:ext cx="315888" cy="507624"/>
                </a:xfrm>
                <a:prstGeom prst="rect">
                  <a:avLst/>
                </a:prstGeom>
              </p:spPr>
              <p:txBody>
                <a:bodyPr>
                  <a:spAutoFit/>
                </a:bodyPr>
                <a:lstStyle/>
                <a:p>
                  <a:pPr eaLnBrk="0" fontAlgn="auto" hangingPunct="0">
                    <a:spcBef>
                      <a:spcPts val="0"/>
                    </a:spcBef>
                    <a:spcAft>
                      <a:spcPts val="0"/>
                    </a:spcAft>
                    <a:defRPr/>
                  </a:pPr>
                  <a:r>
                    <a:rPr lang="en-US" sz="1000" dirty="0">
                      <a:solidFill>
                        <a:schemeClr val="tx2"/>
                      </a:solidFill>
                      <a:latin typeface="Arial"/>
                      <a:ea typeface="Arial" charset="0"/>
                      <a:cs typeface="Arial" charset="0"/>
                    </a:rPr>
                    <a:t> </a:t>
                  </a:r>
                  <a:r>
                    <a:rPr lang="en-US" sz="1000" dirty="0" err="1">
                      <a:solidFill>
                        <a:srgbClr val="F7931E"/>
                      </a:solidFill>
                      <a:effectLst>
                        <a:outerShdw blurRad="38100" dist="38100" dir="2700000" algn="tl">
                          <a:srgbClr val="DDDDDD"/>
                        </a:outerShdw>
                      </a:effectLst>
                      <a:latin typeface="Wingdings" charset="2"/>
                    </a:rPr>
                    <a:t></a:t>
                  </a:r>
                  <a:endParaRPr lang="en-US" sz="1000" dirty="0">
                    <a:latin typeface="Arial"/>
                  </a:endParaRPr>
                </a:p>
              </p:txBody>
            </p:sp>
            <p:sp>
              <p:nvSpPr>
                <p:cNvPr id="48" name="Rectangle 47"/>
                <p:cNvSpPr/>
                <p:nvPr/>
              </p:nvSpPr>
              <p:spPr>
                <a:xfrm>
                  <a:off x="2731982" y="2574677"/>
                  <a:ext cx="315886" cy="507624"/>
                </a:xfrm>
                <a:prstGeom prst="rect">
                  <a:avLst/>
                </a:prstGeom>
              </p:spPr>
              <p:txBody>
                <a:bodyPr>
                  <a:spAutoFit/>
                </a:bodyPr>
                <a:lstStyle/>
                <a:p>
                  <a:pPr eaLnBrk="0" fontAlgn="auto" hangingPunct="0">
                    <a:spcBef>
                      <a:spcPts val="0"/>
                    </a:spcBef>
                    <a:spcAft>
                      <a:spcPts val="0"/>
                    </a:spcAft>
                    <a:defRPr/>
                  </a:pPr>
                  <a:r>
                    <a:rPr lang="en-US" sz="1000" dirty="0">
                      <a:solidFill>
                        <a:schemeClr val="tx2"/>
                      </a:solidFill>
                      <a:latin typeface="Arial"/>
                      <a:ea typeface="Arial" charset="0"/>
                      <a:cs typeface="Arial" charset="0"/>
                    </a:rPr>
                    <a:t> </a:t>
                  </a:r>
                  <a:r>
                    <a:rPr lang="en-US" sz="1000" dirty="0" err="1">
                      <a:solidFill>
                        <a:srgbClr val="F7931E"/>
                      </a:solidFill>
                      <a:effectLst>
                        <a:outerShdw blurRad="38100" dist="38100" dir="2700000" algn="tl">
                          <a:srgbClr val="DDDDDD"/>
                        </a:outerShdw>
                      </a:effectLst>
                      <a:latin typeface="Wingdings" charset="2"/>
                    </a:rPr>
                    <a:t></a:t>
                  </a:r>
                  <a:endParaRPr lang="en-US" sz="1000" dirty="0">
                    <a:latin typeface="Arial"/>
                  </a:endParaRPr>
                </a:p>
              </p:txBody>
            </p:sp>
            <p:sp>
              <p:nvSpPr>
                <p:cNvPr id="49" name="Rectangle 48"/>
                <p:cNvSpPr/>
                <p:nvPr/>
              </p:nvSpPr>
              <p:spPr>
                <a:xfrm>
                  <a:off x="2503666" y="2744977"/>
                  <a:ext cx="315888" cy="507624"/>
                </a:xfrm>
                <a:prstGeom prst="rect">
                  <a:avLst/>
                </a:prstGeom>
              </p:spPr>
              <p:txBody>
                <a:bodyPr>
                  <a:spAutoFit/>
                </a:bodyPr>
                <a:lstStyle/>
                <a:p>
                  <a:pPr eaLnBrk="0" fontAlgn="auto" hangingPunct="0">
                    <a:spcBef>
                      <a:spcPts val="0"/>
                    </a:spcBef>
                    <a:spcAft>
                      <a:spcPts val="0"/>
                    </a:spcAft>
                    <a:defRPr/>
                  </a:pPr>
                  <a:r>
                    <a:rPr lang="en-US" sz="1000" dirty="0">
                      <a:solidFill>
                        <a:schemeClr val="tx2"/>
                      </a:solidFill>
                      <a:latin typeface="Arial"/>
                      <a:ea typeface="Arial" charset="0"/>
                      <a:cs typeface="Arial" charset="0"/>
                    </a:rPr>
                    <a:t> </a:t>
                  </a:r>
                  <a:r>
                    <a:rPr lang="en-US" sz="1000" dirty="0" err="1">
                      <a:solidFill>
                        <a:srgbClr val="F7931E"/>
                      </a:solidFill>
                      <a:effectLst>
                        <a:outerShdw blurRad="38100" dist="38100" dir="2700000" algn="tl">
                          <a:srgbClr val="DDDDDD"/>
                        </a:outerShdw>
                      </a:effectLst>
                      <a:latin typeface="Wingdings" charset="2"/>
                    </a:rPr>
                    <a:t></a:t>
                  </a:r>
                  <a:endParaRPr lang="en-US" sz="1000" dirty="0">
                    <a:latin typeface="Arial"/>
                  </a:endParaRPr>
                </a:p>
              </p:txBody>
            </p:sp>
            <p:sp>
              <p:nvSpPr>
                <p:cNvPr id="50" name="Rectangle 49"/>
                <p:cNvSpPr/>
                <p:nvPr/>
              </p:nvSpPr>
              <p:spPr>
                <a:xfrm>
                  <a:off x="2656919" y="2591051"/>
                  <a:ext cx="315886" cy="507626"/>
                </a:xfrm>
                <a:prstGeom prst="rect">
                  <a:avLst/>
                </a:prstGeom>
              </p:spPr>
              <p:txBody>
                <a:bodyPr>
                  <a:spAutoFit/>
                </a:bodyPr>
                <a:lstStyle/>
                <a:p>
                  <a:pPr eaLnBrk="0" fontAlgn="auto" hangingPunct="0">
                    <a:spcBef>
                      <a:spcPts val="0"/>
                    </a:spcBef>
                    <a:spcAft>
                      <a:spcPts val="0"/>
                    </a:spcAft>
                    <a:defRPr/>
                  </a:pPr>
                  <a:r>
                    <a:rPr lang="en-US" sz="1000" dirty="0">
                      <a:solidFill>
                        <a:schemeClr val="tx2"/>
                      </a:solidFill>
                      <a:latin typeface="Arial"/>
                      <a:ea typeface="Arial" charset="0"/>
                      <a:cs typeface="Arial" charset="0"/>
                    </a:rPr>
                    <a:t> </a:t>
                  </a:r>
                  <a:r>
                    <a:rPr lang="en-US" sz="1000" dirty="0" err="1">
                      <a:solidFill>
                        <a:srgbClr val="F7931E"/>
                      </a:solidFill>
                      <a:effectLst>
                        <a:outerShdw blurRad="38100" dist="38100" dir="2700000" algn="tl">
                          <a:srgbClr val="DDDDDD"/>
                        </a:outerShdw>
                      </a:effectLst>
                      <a:latin typeface="Wingdings" charset="2"/>
                    </a:rPr>
                    <a:t></a:t>
                  </a:r>
                  <a:endParaRPr lang="en-US" sz="1000" dirty="0">
                    <a:latin typeface="Arial"/>
                  </a:endParaRPr>
                </a:p>
              </p:txBody>
            </p:sp>
            <p:sp>
              <p:nvSpPr>
                <p:cNvPr id="51" name="Rectangle 50"/>
                <p:cNvSpPr/>
                <p:nvPr/>
              </p:nvSpPr>
              <p:spPr>
                <a:xfrm>
                  <a:off x="2581857" y="2591051"/>
                  <a:ext cx="312759" cy="507626"/>
                </a:xfrm>
                <a:prstGeom prst="rect">
                  <a:avLst/>
                </a:prstGeom>
              </p:spPr>
              <p:txBody>
                <a:bodyPr>
                  <a:spAutoFit/>
                </a:bodyPr>
                <a:lstStyle/>
                <a:p>
                  <a:pPr eaLnBrk="0" fontAlgn="auto" hangingPunct="0">
                    <a:spcBef>
                      <a:spcPts val="0"/>
                    </a:spcBef>
                    <a:spcAft>
                      <a:spcPts val="0"/>
                    </a:spcAft>
                    <a:defRPr/>
                  </a:pPr>
                  <a:r>
                    <a:rPr lang="en-US" sz="1000" dirty="0">
                      <a:solidFill>
                        <a:schemeClr val="tx2"/>
                      </a:solidFill>
                      <a:latin typeface="Arial"/>
                      <a:ea typeface="Arial" charset="0"/>
                      <a:cs typeface="Arial" charset="0"/>
                    </a:rPr>
                    <a:t> </a:t>
                  </a:r>
                  <a:r>
                    <a:rPr lang="en-US" sz="1000" dirty="0" err="1">
                      <a:solidFill>
                        <a:srgbClr val="F7931E"/>
                      </a:solidFill>
                      <a:effectLst>
                        <a:outerShdw blurRad="38100" dist="38100" dir="2700000" algn="tl">
                          <a:srgbClr val="DDDDDD"/>
                        </a:outerShdw>
                      </a:effectLst>
                      <a:latin typeface="Wingdings" charset="2"/>
                    </a:rPr>
                    <a:t></a:t>
                  </a:r>
                  <a:endParaRPr lang="en-US" sz="1000" dirty="0">
                    <a:latin typeface="Arial"/>
                  </a:endParaRPr>
                </a:p>
              </p:txBody>
            </p:sp>
            <p:sp>
              <p:nvSpPr>
                <p:cNvPr id="52" name="Rectangle 51"/>
                <p:cNvSpPr/>
                <p:nvPr/>
              </p:nvSpPr>
              <p:spPr>
                <a:xfrm>
                  <a:off x="2731982" y="2286477"/>
                  <a:ext cx="315886" cy="507624"/>
                </a:xfrm>
                <a:prstGeom prst="rect">
                  <a:avLst/>
                </a:prstGeom>
              </p:spPr>
              <p:txBody>
                <a:bodyPr>
                  <a:spAutoFit/>
                </a:bodyPr>
                <a:lstStyle/>
                <a:p>
                  <a:pPr eaLnBrk="0" fontAlgn="auto" hangingPunct="0">
                    <a:spcBef>
                      <a:spcPts val="0"/>
                    </a:spcBef>
                    <a:spcAft>
                      <a:spcPts val="0"/>
                    </a:spcAft>
                    <a:defRPr/>
                  </a:pPr>
                  <a:r>
                    <a:rPr lang="en-US" sz="1000" dirty="0">
                      <a:solidFill>
                        <a:schemeClr val="tx2"/>
                      </a:solidFill>
                      <a:latin typeface="Arial"/>
                      <a:ea typeface="Arial" charset="0"/>
                      <a:cs typeface="Arial" charset="0"/>
                    </a:rPr>
                    <a:t> </a:t>
                  </a:r>
                  <a:r>
                    <a:rPr lang="en-US" sz="1000" dirty="0" err="1">
                      <a:solidFill>
                        <a:srgbClr val="F7931E"/>
                      </a:solidFill>
                      <a:effectLst>
                        <a:outerShdw blurRad="38100" dist="38100" dir="2700000" algn="tl">
                          <a:srgbClr val="DDDDDD"/>
                        </a:outerShdw>
                      </a:effectLst>
                      <a:latin typeface="Wingdings" charset="2"/>
                    </a:rPr>
                    <a:t></a:t>
                  </a:r>
                  <a:endParaRPr lang="en-US" sz="1000" dirty="0">
                    <a:latin typeface="Arial"/>
                  </a:endParaRPr>
                </a:p>
              </p:txBody>
            </p:sp>
            <p:sp>
              <p:nvSpPr>
                <p:cNvPr id="53" name="Rectangle 52"/>
                <p:cNvSpPr/>
                <p:nvPr/>
              </p:nvSpPr>
              <p:spPr>
                <a:xfrm>
                  <a:off x="2516177" y="2499351"/>
                  <a:ext cx="315888" cy="507626"/>
                </a:xfrm>
                <a:prstGeom prst="rect">
                  <a:avLst/>
                </a:prstGeom>
              </p:spPr>
              <p:txBody>
                <a:bodyPr>
                  <a:spAutoFit/>
                </a:bodyPr>
                <a:lstStyle/>
                <a:p>
                  <a:pPr eaLnBrk="0" fontAlgn="auto" hangingPunct="0">
                    <a:spcBef>
                      <a:spcPts val="0"/>
                    </a:spcBef>
                    <a:spcAft>
                      <a:spcPts val="0"/>
                    </a:spcAft>
                    <a:defRPr/>
                  </a:pPr>
                  <a:r>
                    <a:rPr lang="en-US" sz="1000" dirty="0">
                      <a:solidFill>
                        <a:schemeClr val="tx2"/>
                      </a:solidFill>
                      <a:latin typeface="Arial"/>
                      <a:ea typeface="Arial" charset="0"/>
                      <a:cs typeface="Arial" charset="0"/>
                    </a:rPr>
                    <a:t> </a:t>
                  </a:r>
                  <a:r>
                    <a:rPr lang="en-US" sz="1000" dirty="0" err="1">
                      <a:solidFill>
                        <a:srgbClr val="F7931E"/>
                      </a:solidFill>
                      <a:effectLst>
                        <a:outerShdw blurRad="38100" dist="38100" dir="2700000" algn="tl">
                          <a:srgbClr val="DDDDDD"/>
                        </a:outerShdw>
                      </a:effectLst>
                      <a:latin typeface="Wingdings" charset="2"/>
                    </a:rPr>
                    <a:t></a:t>
                  </a:r>
                  <a:endParaRPr lang="en-US" sz="1000" dirty="0">
                    <a:latin typeface="Arial"/>
                  </a:endParaRPr>
                </a:p>
              </p:txBody>
            </p:sp>
            <p:sp>
              <p:nvSpPr>
                <p:cNvPr id="54" name="Rectangle 53"/>
                <p:cNvSpPr/>
                <p:nvPr/>
              </p:nvSpPr>
              <p:spPr>
                <a:xfrm>
                  <a:off x="1527857" y="2587777"/>
                  <a:ext cx="315888" cy="510900"/>
                </a:xfrm>
                <a:prstGeom prst="rect">
                  <a:avLst/>
                </a:prstGeom>
              </p:spPr>
              <p:txBody>
                <a:bodyPr>
                  <a:spAutoFit/>
                </a:bodyPr>
                <a:lstStyle/>
                <a:p>
                  <a:pPr eaLnBrk="0" fontAlgn="auto" hangingPunct="0">
                    <a:spcBef>
                      <a:spcPts val="0"/>
                    </a:spcBef>
                    <a:spcAft>
                      <a:spcPts val="0"/>
                    </a:spcAft>
                    <a:defRPr/>
                  </a:pPr>
                  <a:r>
                    <a:rPr lang="en-US" sz="1000" dirty="0">
                      <a:solidFill>
                        <a:schemeClr val="tx2"/>
                      </a:solidFill>
                      <a:latin typeface="Arial"/>
                      <a:ea typeface="Arial" charset="0"/>
                      <a:cs typeface="Arial" charset="0"/>
                    </a:rPr>
                    <a:t> </a:t>
                  </a:r>
                  <a:r>
                    <a:rPr lang="en-US" sz="1000" dirty="0" err="1">
                      <a:solidFill>
                        <a:srgbClr val="F7931E"/>
                      </a:solidFill>
                      <a:effectLst>
                        <a:outerShdw blurRad="38100" dist="38100" dir="2700000" algn="tl">
                          <a:srgbClr val="DDDDDD"/>
                        </a:outerShdw>
                      </a:effectLst>
                      <a:latin typeface="Wingdings" charset="2"/>
                    </a:rPr>
                    <a:t></a:t>
                  </a:r>
                  <a:endParaRPr lang="en-US" sz="1000" dirty="0">
                    <a:latin typeface="Arial"/>
                  </a:endParaRPr>
                </a:p>
              </p:txBody>
            </p:sp>
            <p:sp>
              <p:nvSpPr>
                <p:cNvPr id="55" name="Rectangle 54"/>
                <p:cNvSpPr/>
                <p:nvPr/>
              </p:nvSpPr>
              <p:spPr>
                <a:xfrm>
                  <a:off x="1296415" y="2820301"/>
                  <a:ext cx="315888" cy="507626"/>
                </a:xfrm>
                <a:prstGeom prst="rect">
                  <a:avLst/>
                </a:prstGeom>
              </p:spPr>
              <p:txBody>
                <a:bodyPr>
                  <a:spAutoFit/>
                </a:bodyPr>
                <a:lstStyle/>
                <a:p>
                  <a:pPr eaLnBrk="0" fontAlgn="auto" hangingPunct="0">
                    <a:spcBef>
                      <a:spcPts val="0"/>
                    </a:spcBef>
                    <a:spcAft>
                      <a:spcPts val="0"/>
                    </a:spcAft>
                    <a:defRPr/>
                  </a:pPr>
                  <a:r>
                    <a:rPr lang="en-US" sz="1000" dirty="0">
                      <a:solidFill>
                        <a:schemeClr val="tx2"/>
                      </a:solidFill>
                      <a:latin typeface="Arial"/>
                      <a:ea typeface="Arial" charset="0"/>
                      <a:cs typeface="Arial" charset="0"/>
                    </a:rPr>
                    <a:t> </a:t>
                  </a:r>
                  <a:r>
                    <a:rPr lang="en-US" sz="1000" dirty="0" err="1">
                      <a:solidFill>
                        <a:srgbClr val="F7931E"/>
                      </a:solidFill>
                      <a:effectLst>
                        <a:outerShdw blurRad="38100" dist="38100" dir="2700000" algn="tl">
                          <a:srgbClr val="DDDDDD"/>
                        </a:outerShdw>
                      </a:effectLst>
                      <a:latin typeface="Wingdings" charset="2"/>
                    </a:rPr>
                    <a:t></a:t>
                  </a:r>
                  <a:endParaRPr lang="en-US" sz="1000" dirty="0">
                    <a:latin typeface="Arial"/>
                  </a:endParaRPr>
                </a:p>
              </p:txBody>
            </p:sp>
            <p:sp>
              <p:nvSpPr>
                <p:cNvPr id="56" name="Rectangle 55"/>
                <p:cNvSpPr/>
                <p:nvPr/>
              </p:nvSpPr>
              <p:spPr>
                <a:xfrm>
                  <a:off x="1846872" y="3665252"/>
                  <a:ext cx="315888" cy="507626"/>
                </a:xfrm>
                <a:prstGeom prst="rect">
                  <a:avLst/>
                </a:prstGeom>
              </p:spPr>
              <p:txBody>
                <a:bodyPr>
                  <a:spAutoFit/>
                </a:bodyPr>
                <a:lstStyle/>
                <a:p>
                  <a:pPr eaLnBrk="0" fontAlgn="auto" hangingPunct="0">
                    <a:spcBef>
                      <a:spcPts val="0"/>
                    </a:spcBef>
                    <a:spcAft>
                      <a:spcPts val="0"/>
                    </a:spcAft>
                    <a:defRPr/>
                  </a:pPr>
                  <a:r>
                    <a:rPr lang="en-US" sz="1000" dirty="0">
                      <a:solidFill>
                        <a:schemeClr val="tx2"/>
                      </a:solidFill>
                      <a:latin typeface="Arial"/>
                      <a:ea typeface="Arial" charset="0"/>
                      <a:cs typeface="Arial" charset="0"/>
                    </a:rPr>
                    <a:t> </a:t>
                  </a:r>
                  <a:r>
                    <a:rPr lang="en-US" sz="1000" dirty="0" err="1">
                      <a:solidFill>
                        <a:srgbClr val="F7931E"/>
                      </a:solidFill>
                      <a:effectLst>
                        <a:outerShdw blurRad="38100" dist="38100" dir="2700000" algn="tl">
                          <a:srgbClr val="DDDDDD"/>
                        </a:outerShdw>
                      </a:effectLst>
                      <a:latin typeface="Wingdings" charset="2"/>
                    </a:rPr>
                    <a:t></a:t>
                  </a:r>
                  <a:endParaRPr lang="en-US" sz="1000" dirty="0">
                    <a:latin typeface="Arial"/>
                  </a:endParaRPr>
                </a:p>
              </p:txBody>
            </p:sp>
            <p:sp>
              <p:nvSpPr>
                <p:cNvPr id="57" name="Rectangle 56"/>
                <p:cNvSpPr/>
                <p:nvPr/>
              </p:nvSpPr>
              <p:spPr>
                <a:xfrm>
                  <a:off x="3038486" y="2345427"/>
                  <a:ext cx="315886" cy="507624"/>
                </a:xfrm>
                <a:prstGeom prst="rect">
                  <a:avLst/>
                </a:prstGeom>
              </p:spPr>
              <p:txBody>
                <a:bodyPr>
                  <a:spAutoFit/>
                </a:bodyPr>
                <a:lstStyle/>
                <a:p>
                  <a:pPr eaLnBrk="0" fontAlgn="auto" hangingPunct="0">
                    <a:spcBef>
                      <a:spcPts val="0"/>
                    </a:spcBef>
                    <a:spcAft>
                      <a:spcPts val="0"/>
                    </a:spcAft>
                    <a:defRPr/>
                  </a:pPr>
                  <a:r>
                    <a:rPr lang="en-US" sz="1000" dirty="0">
                      <a:solidFill>
                        <a:schemeClr val="tx2"/>
                      </a:solidFill>
                      <a:latin typeface="Arial"/>
                      <a:ea typeface="Arial" charset="0"/>
                      <a:cs typeface="Arial" charset="0"/>
                    </a:rPr>
                    <a:t> </a:t>
                  </a:r>
                  <a:r>
                    <a:rPr lang="en-US" sz="1000" dirty="0" err="1">
                      <a:solidFill>
                        <a:srgbClr val="F7931E"/>
                      </a:solidFill>
                      <a:effectLst>
                        <a:outerShdw blurRad="38100" dist="38100" dir="2700000" algn="tl">
                          <a:srgbClr val="DDDDDD"/>
                        </a:outerShdw>
                      </a:effectLst>
                      <a:latin typeface="Wingdings" charset="2"/>
                    </a:rPr>
                    <a:t></a:t>
                  </a:r>
                  <a:endParaRPr lang="en-US" sz="1000" dirty="0">
                    <a:latin typeface="Arial"/>
                  </a:endParaRPr>
                </a:p>
              </p:txBody>
            </p:sp>
            <p:sp>
              <p:nvSpPr>
                <p:cNvPr id="58" name="Rectangle 57"/>
                <p:cNvSpPr/>
                <p:nvPr/>
              </p:nvSpPr>
              <p:spPr>
                <a:xfrm>
                  <a:off x="4267629" y="2820301"/>
                  <a:ext cx="315888" cy="507626"/>
                </a:xfrm>
                <a:prstGeom prst="rect">
                  <a:avLst/>
                </a:prstGeom>
              </p:spPr>
              <p:txBody>
                <a:bodyPr>
                  <a:spAutoFit/>
                </a:bodyPr>
                <a:lstStyle/>
                <a:p>
                  <a:pPr eaLnBrk="0" fontAlgn="auto" hangingPunct="0">
                    <a:spcBef>
                      <a:spcPts val="0"/>
                    </a:spcBef>
                    <a:spcAft>
                      <a:spcPts val="0"/>
                    </a:spcAft>
                    <a:defRPr/>
                  </a:pPr>
                  <a:r>
                    <a:rPr lang="en-US" sz="1000" dirty="0">
                      <a:solidFill>
                        <a:schemeClr val="tx2"/>
                      </a:solidFill>
                      <a:latin typeface="Arial"/>
                      <a:ea typeface="Arial" charset="0"/>
                      <a:cs typeface="Arial" charset="0"/>
                    </a:rPr>
                    <a:t> </a:t>
                  </a:r>
                  <a:r>
                    <a:rPr lang="en-US" sz="1000" dirty="0" err="1">
                      <a:solidFill>
                        <a:srgbClr val="F7931E"/>
                      </a:solidFill>
                      <a:effectLst>
                        <a:outerShdw blurRad="38100" dist="38100" dir="2700000" algn="tl">
                          <a:srgbClr val="DDDDDD"/>
                        </a:outerShdw>
                      </a:effectLst>
                      <a:latin typeface="Wingdings" charset="2"/>
                    </a:rPr>
                    <a:t></a:t>
                  </a:r>
                  <a:endParaRPr lang="en-US" sz="1000" dirty="0">
                    <a:latin typeface="Arial"/>
                  </a:endParaRPr>
                </a:p>
              </p:txBody>
            </p:sp>
          </p:grpSp>
        </p:grpSp>
        <p:sp>
          <p:nvSpPr>
            <p:cNvPr id="16391" name="Content Placeholder 6"/>
            <p:cNvSpPr txBox="1">
              <a:spLocks/>
            </p:cNvSpPr>
            <p:nvPr/>
          </p:nvSpPr>
          <p:spPr bwMode="auto">
            <a:xfrm>
              <a:off x="5913966" y="3990241"/>
              <a:ext cx="2772833" cy="1724759"/>
            </a:xfrm>
            <a:prstGeom prst="rect">
              <a:avLst/>
            </a:prstGeom>
            <a:solidFill>
              <a:schemeClr val="bg1"/>
            </a:solidFill>
            <a:ln w="9525">
              <a:noFill/>
              <a:miter lim="800000"/>
              <a:headEnd/>
              <a:tailEnd/>
            </a:ln>
          </p:spPr>
          <p:txBody>
            <a:bodyPr/>
            <a:lstStyle/>
            <a:p>
              <a:pPr marL="342900" indent="-342900">
                <a:spcBef>
                  <a:spcPct val="20000"/>
                </a:spcBef>
                <a:buFont typeface="Arial" charset="0"/>
                <a:buChar char="•"/>
              </a:pPr>
              <a:r>
                <a:rPr lang="en-US" sz="1200">
                  <a:ea typeface="ＭＳ Ｐゴシック"/>
                  <a:cs typeface="Arial" charset="0"/>
                </a:rPr>
                <a:t>Support &amp; services in over 50 countries</a:t>
              </a:r>
            </a:p>
            <a:p>
              <a:pPr marL="342900" indent="-342900">
                <a:spcBef>
                  <a:spcPct val="20000"/>
                </a:spcBef>
                <a:buFont typeface="Arial" charset="0"/>
                <a:buChar char="•"/>
              </a:pPr>
              <a:r>
                <a:rPr lang="en-US" sz="1200">
                  <a:ea typeface="ＭＳ Ｐゴシック"/>
                  <a:cs typeface="Arial" charset="0"/>
                </a:rPr>
                <a:t>56 Global Integrators</a:t>
              </a:r>
            </a:p>
            <a:p>
              <a:pPr marL="342900" indent="-342900">
                <a:spcBef>
                  <a:spcPct val="20000"/>
                </a:spcBef>
                <a:buFont typeface="Arial" charset="0"/>
                <a:buChar char="•"/>
              </a:pPr>
              <a:r>
                <a:rPr lang="en-US" sz="1200">
                  <a:ea typeface="ＭＳ Ｐゴシック"/>
                  <a:cs typeface="Arial" charset="0"/>
                </a:rPr>
                <a:t>24% y/y growth in X-Series</a:t>
              </a:r>
            </a:p>
            <a:p>
              <a:pPr marL="342900" indent="-342900">
                <a:spcBef>
                  <a:spcPct val="20000"/>
                </a:spcBef>
                <a:buFont typeface="Arial" charset="0"/>
                <a:buChar char="•"/>
              </a:pPr>
              <a:r>
                <a:rPr lang="en-US" sz="1200">
                  <a:ea typeface="ＭＳ Ｐゴシック"/>
                  <a:cs typeface="Arial" charset="0"/>
                </a:rPr>
                <a:t>50% International Business</a:t>
              </a:r>
            </a:p>
            <a:p>
              <a:pPr marL="342900" indent="-342900">
                <a:spcBef>
                  <a:spcPct val="20000"/>
                </a:spcBef>
                <a:buFont typeface="Arial" charset="0"/>
                <a:buChar char="•"/>
              </a:pPr>
              <a:r>
                <a:rPr lang="en-US" sz="1200">
                  <a:ea typeface="ＭＳ Ｐゴシック"/>
                  <a:cs typeface="Arial" charset="0"/>
                </a:rPr>
                <a:t>2009 Private Company of the Year</a:t>
              </a:r>
            </a:p>
            <a:p>
              <a:pPr marL="342900" indent="-342900">
                <a:spcBef>
                  <a:spcPct val="20000"/>
                </a:spcBef>
                <a:buFont typeface="Arial" charset="0"/>
                <a:buChar char="•"/>
              </a:pPr>
              <a:endParaRPr lang="en-US" sz="1200">
                <a:ea typeface="ＭＳ Ｐゴシック"/>
                <a:cs typeface="Arial" charset="0"/>
              </a:endParaRPr>
            </a:p>
            <a:p>
              <a:pPr marL="342900" indent="-342900">
                <a:spcBef>
                  <a:spcPct val="20000"/>
                </a:spcBef>
                <a:buFont typeface="Arial" charset="0"/>
                <a:buChar char="•"/>
              </a:pPr>
              <a:endParaRPr lang="en-US" sz="1200">
                <a:ea typeface="ＭＳ Ｐゴシック"/>
                <a:cs typeface="Arial" charset="0"/>
              </a:endParaRPr>
            </a:p>
          </p:txBody>
        </p:sp>
      </p:grpSp>
      <p:sp>
        <p:nvSpPr>
          <p:cNvPr id="16389" name="Slide Number Placeholder 59"/>
          <p:cNvSpPr>
            <a:spLocks noGrp="1"/>
          </p:cNvSpPr>
          <p:nvPr>
            <p:ph type="sldNum" sz="quarter" idx="11"/>
          </p:nvPr>
        </p:nvSpPr>
        <p:spPr bwMode="auto">
          <a:noFill/>
          <a:ln>
            <a:miter lim="800000"/>
            <a:headEnd/>
            <a:tailEnd/>
          </a:ln>
        </p:spPr>
        <p:txBody>
          <a:bodyPr/>
          <a:lstStyle/>
          <a:p>
            <a:pPr fontAlgn="base">
              <a:spcBef>
                <a:spcPct val="0"/>
              </a:spcBef>
              <a:spcAft>
                <a:spcPct val="0"/>
              </a:spcAft>
            </a:pPr>
            <a:fld id="{7DF62359-B65B-4A31-9342-B13531A15D4C}" type="slidenum">
              <a:rPr lang="en-US">
                <a:latin typeface="Arial" charset="0"/>
              </a:rPr>
              <a:pPr fontAlgn="base">
                <a:spcBef>
                  <a:spcPct val="0"/>
                </a:spcBef>
                <a:spcAft>
                  <a:spcPct val="0"/>
                </a:spcAft>
              </a:pPr>
              <a:t>3</a:t>
            </a:fld>
            <a:endParaRPr lang="en-US">
              <a:latin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500"/>
                                        <p:tgtEl>
                                          <p:spTgt spid="6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500"/>
                                        <p:tgtEl>
                                          <p:spTgt spid="6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6"/>
                                        </p:tgtEl>
                                        <p:attrNameLst>
                                          <p:attrName>style.visibility</p:attrName>
                                        </p:attrNameLst>
                                      </p:cBhvr>
                                      <p:to>
                                        <p:strVal val="visible"/>
                                      </p:to>
                                    </p:set>
                                    <p:animEffect transition="in" filter="fade">
                                      <p:cBhvr>
                                        <p:cTn id="15"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Placeholder 3"/>
          <p:cNvSpPr>
            <a:spLocks noGrp="1"/>
          </p:cNvSpPr>
          <p:nvPr>
            <p:ph type="body" sz="quarter" idx="13"/>
          </p:nvPr>
        </p:nvSpPr>
        <p:spPr>
          <a:xfrm>
            <a:off x="444500" y="3055938"/>
            <a:ext cx="5905500" cy="522287"/>
          </a:xfrm>
        </p:spPr>
        <p:txBody>
          <a:bodyPr/>
          <a:lstStyle/>
          <a:p>
            <a:r>
              <a:rPr>
                <a:ea typeface="ＭＳ Ｐゴシック"/>
                <a:cs typeface="ＭＳ Ｐゴシック"/>
              </a:rPr>
              <a:t>What Are We Up Against</a:t>
            </a:r>
            <a:r>
              <a:rPr i="1">
                <a:ea typeface="ＭＳ Ｐゴシック"/>
                <a:cs typeface="ＭＳ Ｐゴシック"/>
              </a:rPr>
              <a:t>?</a:t>
            </a:r>
            <a:endParaRPr>
              <a:ea typeface="ＭＳ Ｐゴシック"/>
              <a:cs typeface="ＭＳ Ｐゴシック"/>
            </a:endParaRPr>
          </a:p>
        </p:txBody>
      </p:sp>
      <p:sp>
        <p:nvSpPr>
          <p:cNvPr id="18434" name="Slide Number Placeholder 2"/>
          <p:cNvSpPr>
            <a:spLocks noGrp="1"/>
          </p:cNvSpPr>
          <p:nvPr>
            <p:ph type="sldNum" sz="quarter" idx="15"/>
          </p:nvPr>
        </p:nvSpPr>
        <p:spPr bwMode="auto">
          <a:noFill/>
          <a:ln>
            <a:miter lim="800000"/>
            <a:headEnd/>
            <a:tailEnd/>
          </a:ln>
        </p:spPr>
        <p:txBody>
          <a:bodyPr/>
          <a:lstStyle/>
          <a:p>
            <a:pPr fontAlgn="base">
              <a:spcBef>
                <a:spcPct val="0"/>
              </a:spcBef>
              <a:spcAft>
                <a:spcPct val="0"/>
              </a:spcAft>
            </a:pPr>
            <a:fld id="{A39143D9-D0A6-40CB-AD71-2DFBC5A56296}" type="slidenum">
              <a:rPr lang="en-US">
                <a:latin typeface="Arial" charset="0"/>
              </a:rPr>
              <a:pPr fontAlgn="base">
                <a:spcBef>
                  <a:spcPct val="0"/>
                </a:spcBef>
                <a:spcAft>
                  <a:spcPct val="0"/>
                </a:spcAft>
              </a:pPr>
              <a:t>4</a:t>
            </a:fld>
            <a:endParaRPr lang="en-US">
              <a:latin typeface="Arial" charset="0"/>
            </a:endParaRP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latin typeface="Arial" charset="0"/>
                <a:ea typeface="ＭＳ Ｐゴシック"/>
                <a:cs typeface="Arial" charset="0"/>
              </a:rPr>
              <a:t>The Appliance Farm</a:t>
            </a:r>
          </a:p>
        </p:txBody>
      </p:sp>
      <p:pic>
        <p:nvPicPr>
          <p:cNvPr id="20482" name="Content Placeholder 5" descr="Screen shot 2010-02-04 at 4.37.15 PM.png"/>
          <p:cNvPicPr>
            <a:picLocks noGrp="1" noChangeAspect="1"/>
          </p:cNvPicPr>
          <p:nvPr>
            <p:ph idx="1"/>
          </p:nvPr>
        </p:nvPicPr>
        <p:blipFill>
          <a:blip r:embed="rId3"/>
          <a:srcRect l="-9587" r="-9587"/>
          <a:stretch>
            <a:fillRect/>
          </a:stretch>
        </p:blipFill>
        <p:spPr>
          <a:xfrm>
            <a:off x="3670300" y="1235075"/>
            <a:ext cx="5689600" cy="3222625"/>
          </a:xfrm>
        </p:spPr>
      </p:pic>
      <p:sp>
        <p:nvSpPr>
          <p:cNvPr id="7" name="Rectangle 6"/>
          <p:cNvSpPr/>
          <p:nvPr/>
        </p:nvSpPr>
        <p:spPr>
          <a:xfrm>
            <a:off x="215900" y="1231900"/>
            <a:ext cx="3937000" cy="32258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a:endParaRPr>
          </a:p>
        </p:txBody>
      </p:sp>
      <p:sp>
        <p:nvSpPr>
          <p:cNvPr id="20484" name="TextBox 7"/>
          <p:cNvSpPr txBox="1">
            <a:spLocks noChangeArrowheads="1"/>
          </p:cNvSpPr>
          <p:nvPr/>
        </p:nvSpPr>
        <p:spPr bwMode="auto">
          <a:xfrm>
            <a:off x="647700" y="2247900"/>
            <a:ext cx="2933700" cy="954088"/>
          </a:xfrm>
          <a:prstGeom prst="rect">
            <a:avLst/>
          </a:prstGeom>
          <a:noFill/>
          <a:ln w="9525">
            <a:noFill/>
            <a:miter lim="800000"/>
            <a:headEnd/>
            <a:tailEnd/>
          </a:ln>
        </p:spPr>
        <p:txBody>
          <a:bodyPr anchor="ctr">
            <a:spAutoFit/>
          </a:bodyPr>
          <a:lstStyle/>
          <a:p>
            <a:r>
              <a:rPr lang="en-US" sz="2800">
                <a:solidFill>
                  <a:srgbClr val="7293AA"/>
                </a:solidFill>
              </a:rPr>
              <a:t>We Think its time to Cut the Crop</a:t>
            </a:r>
          </a:p>
        </p:txBody>
      </p:sp>
      <p:sp>
        <p:nvSpPr>
          <p:cNvPr id="9" name="Content Placeholder 6"/>
          <p:cNvSpPr txBox="1">
            <a:spLocks/>
          </p:cNvSpPr>
          <p:nvPr/>
        </p:nvSpPr>
        <p:spPr bwMode="auto">
          <a:xfrm>
            <a:off x="190500" y="4651375"/>
            <a:ext cx="8699500" cy="352425"/>
          </a:xfrm>
          <a:prstGeom prst="rect">
            <a:avLst/>
          </a:prstGeom>
          <a:solidFill>
            <a:schemeClr val="accent3"/>
          </a:solidFill>
          <a:ln w="9525">
            <a:noFill/>
            <a:miter lim="800000"/>
            <a:headEnd/>
            <a:tailEnd/>
          </a:ln>
        </p:spPr>
        <p:txBody>
          <a:bodyPr wrap="none"/>
          <a:lstStyle/>
          <a:p>
            <a:pPr marL="342900" indent="-342900">
              <a:spcBef>
                <a:spcPct val="20000"/>
              </a:spcBef>
              <a:defRPr/>
            </a:pPr>
            <a:r>
              <a:rPr lang="en-US" sz="1400" dirty="0">
                <a:latin typeface="Arial"/>
                <a:ea typeface="ＭＳ Ｐゴシック" charset="-128"/>
                <a:cs typeface="Arial"/>
              </a:rPr>
              <a:t>Firewalls.  IPS.  Web Application Firewalls.  Secure Web Gateways.  Load Balancers.  Switches. Routers.</a:t>
            </a:r>
          </a:p>
          <a:p>
            <a:pPr marL="342900" indent="-342900">
              <a:spcBef>
                <a:spcPct val="20000"/>
              </a:spcBef>
              <a:defRPr/>
            </a:pPr>
            <a:endParaRPr lang="en-US" sz="1400" dirty="0">
              <a:latin typeface="Arial"/>
              <a:ea typeface="ＭＳ Ｐゴシック" charset="-128"/>
              <a:cs typeface="Arial"/>
            </a:endParaRPr>
          </a:p>
          <a:p>
            <a:pPr marL="342900" indent="-342900">
              <a:spcBef>
                <a:spcPct val="20000"/>
              </a:spcBef>
              <a:defRPr/>
            </a:pPr>
            <a:endParaRPr lang="en-US" sz="1400" dirty="0">
              <a:latin typeface="Arial"/>
              <a:ea typeface="ＭＳ Ｐゴシック" charset="-128"/>
              <a:cs typeface="Arial"/>
            </a:endParaRPr>
          </a:p>
        </p:txBody>
      </p:sp>
      <p:sp>
        <p:nvSpPr>
          <p:cNvPr id="20486" name="Content Placeholder 6"/>
          <p:cNvSpPr txBox="1">
            <a:spLocks/>
          </p:cNvSpPr>
          <p:nvPr/>
        </p:nvSpPr>
        <p:spPr bwMode="auto">
          <a:xfrm>
            <a:off x="1473200" y="5184775"/>
            <a:ext cx="5842000" cy="1038225"/>
          </a:xfrm>
          <a:prstGeom prst="rect">
            <a:avLst/>
          </a:prstGeom>
          <a:noFill/>
          <a:ln w="9525">
            <a:noFill/>
            <a:miter lim="800000"/>
            <a:headEnd/>
            <a:tailEnd/>
          </a:ln>
        </p:spPr>
        <p:txBody>
          <a:bodyPr/>
          <a:lstStyle/>
          <a:p>
            <a:pPr marL="342900" indent="-342900" algn="ctr">
              <a:spcBef>
                <a:spcPct val="20000"/>
              </a:spcBef>
            </a:pPr>
            <a:r>
              <a:rPr lang="en-US" sz="1600">
                <a:ea typeface="ＭＳ Ｐゴシック"/>
                <a:cs typeface="Arial" charset="0"/>
              </a:rPr>
              <a:t>Security in the data center is </a:t>
            </a:r>
            <a:r>
              <a:rPr lang="en-US" sz="1600" b="1">
                <a:ea typeface="ＭＳ Ｐゴシック"/>
                <a:cs typeface="Arial" charset="0"/>
              </a:rPr>
              <a:t>too complex </a:t>
            </a:r>
            <a:r>
              <a:rPr lang="en-US" sz="1600">
                <a:ea typeface="ＭＳ Ｐゴシック"/>
                <a:cs typeface="Arial" charset="0"/>
              </a:rPr>
              <a:t>today   </a:t>
            </a:r>
          </a:p>
          <a:p>
            <a:pPr marL="342900" indent="-342900" algn="ctr">
              <a:spcBef>
                <a:spcPct val="20000"/>
              </a:spcBef>
            </a:pPr>
            <a:r>
              <a:rPr lang="en-US" sz="1600">
                <a:ea typeface="ＭＳ Ｐゴシック"/>
                <a:cs typeface="Arial" charset="0"/>
              </a:rPr>
              <a:t>Appliance and network sprawl is increasing </a:t>
            </a:r>
            <a:r>
              <a:rPr lang="en-US" sz="1600" b="1">
                <a:ea typeface="ＭＳ Ｐゴシック"/>
                <a:cs typeface="Arial" charset="0"/>
              </a:rPr>
              <a:t>capital costs, operational expense </a:t>
            </a:r>
            <a:r>
              <a:rPr lang="en-US" sz="1600">
                <a:ea typeface="ＭＳ Ｐゴシック"/>
                <a:cs typeface="Arial" charset="0"/>
              </a:rPr>
              <a:t>&amp; </a:t>
            </a:r>
            <a:r>
              <a:rPr lang="en-US" sz="1600" b="1">
                <a:ea typeface="ＭＳ Ｐゴシック"/>
                <a:cs typeface="Arial" charset="0"/>
              </a:rPr>
              <a:t>energy consumption </a:t>
            </a:r>
            <a:endParaRPr lang="en-US" sz="1600">
              <a:ea typeface="ＭＳ Ｐゴシック"/>
              <a:cs typeface="Arial" charset="0"/>
            </a:endParaRPr>
          </a:p>
          <a:p>
            <a:pPr marL="342900" indent="-342900" algn="ctr">
              <a:spcBef>
                <a:spcPct val="20000"/>
              </a:spcBef>
            </a:pPr>
            <a:endParaRPr lang="en-US" sz="1600">
              <a:ea typeface="ＭＳ Ｐゴシック"/>
              <a:cs typeface="Arial" charset="0"/>
            </a:endParaRPr>
          </a:p>
          <a:p>
            <a:pPr marL="342900" indent="-342900" algn="ctr">
              <a:spcBef>
                <a:spcPct val="20000"/>
              </a:spcBef>
            </a:pPr>
            <a:endParaRPr lang="en-US" sz="1600">
              <a:ea typeface="ＭＳ Ｐゴシック"/>
              <a:cs typeface="Arial" charset="0"/>
            </a:endParaRPr>
          </a:p>
        </p:txBody>
      </p:sp>
      <p:sp>
        <p:nvSpPr>
          <p:cNvPr id="20487" name="Slide Number Placeholder 10"/>
          <p:cNvSpPr>
            <a:spLocks noGrp="1"/>
          </p:cNvSpPr>
          <p:nvPr>
            <p:ph type="sldNum" sz="quarter" idx="11"/>
          </p:nvPr>
        </p:nvSpPr>
        <p:spPr bwMode="auto">
          <a:noFill/>
          <a:ln>
            <a:miter lim="800000"/>
            <a:headEnd/>
            <a:tailEnd/>
          </a:ln>
        </p:spPr>
        <p:txBody>
          <a:bodyPr/>
          <a:lstStyle/>
          <a:p>
            <a:pPr fontAlgn="base">
              <a:spcBef>
                <a:spcPct val="0"/>
              </a:spcBef>
              <a:spcAft>
                <a:spcPct val="0"/>
              </a:spcAft>
            </a:pPr>
            <a:fld id="{D4277BD4-16B9-4C18-A613-7BD28B8F07F2}" type="slidenum">
              <a:rPr lang="en-US">
                <a:latin typeface="Arial" charset="0"/>
              </a:rPr>
              <a:pPr fontAlgn="base">
                <a:spcBef>
                  <a:spcPct val="0"/>
                </a:spcBef>
                <a:spcAft>
                  <a:spcPct val="0"/>
                </a:spcAft>
              </a:pPr>
              <a:t>5</a:t>
            </a:fld>
            <a:endParaRPr lang="en-US">
              <a:latin typeface="Arial" charset="0"/>
            </a:endParaRP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p:txBody>
          <a:bodyPr/>
          <a:lstStyle/>
          <a:p>
            <a:r>
              <a:rPr lang="en-US" smtClean="0">
                <a:latin typeface="Arial" charset="0"/>
                <a:ea typeface="ＭＳ Ｐゴシック"/>
                <a:cs typeface="Arial" charset="0"/>
              </a:rPr>
              <a:t>The Bandwidth Struggle</a:t>
            </a:r>
          </a:p>
        </p:txBody>
      </p:sp>
      <p:pic>
        <p:nvPicPr>
          <p:cNvPr id="22530" name="Content Placeholder 5" descr="Screen shot 2010-02-04 at 4.36.44 PM.png"/>
          <p:cNvPicPr>
            <a:picLocks noGrp="1" noChangeAspect="1"/>
          </p:cNvPicPr>
          <p:nvPr>
            <p:ph idx="1"/>
          </p:nvPr>
        </p:nvPicPr>
        <p:blipFill>
          <a:blip r:embed="rId3"/>
          <a:srcRect l="-10362" r="-4169"/>
          <a:stretch>
            <a:fillRect/>
          </a:stretch>
        </p:blipFill>
        <p:spPr>
          <a:xfrm>
            <a:off x="3746500" y="1235075"/>
            <a:ext cx="5397500" cy="3222625"/>
          </a:xfrm>
        </p:spPr>
      </p:pic>
      <p:sp>
        <p:nvSpPr>
          <p:cNvPr id="4" name="Rectangle 3"/>
          <p:cNvSpPr/>
          <p:nvPr/>
        </p:nvSpPr>
        <p:spPr>
          <a:xfrm>
            <a:off x="233363" y="1231900"/>
            <a:ext cx="4025900" cy="32258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a:endParaRPr>
          </a:p>
        </p:txBody>
      </p:sp>
      <p:sp>
        <p:nvSpPr>
          <p:cNvPr id="22532" name="TextBox 4"/>
          <p:cNvSpPr txBox="1">
            <a:spLocks noChangeArrowheads="1"/>
          </p:cNvSpPr>
          <p:nvPr/>
        </p:nvSpPr>
        <p:spPr bwMode="auto">
          <a:xfrm>
            <a:off x="647700" y="2033588"/>
            <a:ext cx="3221038" cy="1384300"/>
          </a:xfrm>
          <a:prstGeom prst="rect">
            <a:avLst/>
          </a:prstGeom>
          <a:noFill/>
          <a:ln w="9525">
            <a:noFill/>
            <a:miter lim="800000"/>
            <a:headEnd/>
            <a:tailEnd/>
          </a:ln>
        </p:spPr>
        <p:txBody>
          <a:bodyPr anchor="ctr">
            <a:spAutoFit/>
          </a:bodyPr>
          <a:lstStyle/>
          <a:p>
            <a:r>
              <a:rPr lang="en-US" sz="2800">
                <a:solidFill>
                  <a:srgbClr val="7293AA"/>
                </a:solidFill>
              </a:rPr>
              <a:t>Goodbye Gigabyte.</a:t>
            </a:r>
          </a:p>
          <a:p>
            <a:r>
              <a:rPr lang="en-US" sz="2800">
                <a:solidFill>
                  <a:srgbClr val="7293AA"/>
                </a:solidFill>
              </a:rPr>
              <a:t>Hello Zettabyte.</a:t>
            </a:r>
          </a:p>
        </p:txBody>
      </p:sp>
      <p:sp>
        <p:nvSpPr>
          <p:cNvPr id="22533" name="Content Placeholder 6"/>
          <p:cNvSpPr txBox="1">
            <a:spLocks/>
          </p:cNvSpPr>
          <p:nvPr/>
        </p:nvSpPr>
        <p:spPr bwMode="auto">
          <a:xfrm>
            <a:off x="774700" y="4930775"/>
            <a:ext cx="7467600" cy="873125"/>
          </a:xfrm>
          <a:prstGeom prst="rect">
            <a:avLst/>
          </a:prstGeom>
          <a:noFill/>
          <a:ln w="9525">
            <a:noFill/>
            <a:miter lim="800000"/>
            <a:headEnd/>
            <a:tailEnd/>
          </a:ln>
        </p:spPr>
        <p:txBody>
          <a:bodyPr/>
          <a:lstStyle/>
          <a:p>
            <a:pPr marL="342900" indent="-342900" algn="ctr">
              <a:spcBef>
                <a:spcPct val="20000"/>
              </a:spcBef>
            </a:pPr>
            <a:endParaRPr lang="en-US" sz="1600">
              <a:ea typeface="ＭＳ Ｐゴシック"/>
              <a:cs typeface="Arial" charset="0"/>
            </a:endParaRPr>
          </a:p>
          <a:p>
            <a:pPr marL="342900" indent="-342900" algn="ctr">
              <a:spcBef>
                <a:spcPct val="20000"/>
              </a:spcBef>
            </a:pPr>
            <a:r>
              <a:rPr lang="en-US" sz="1600">
                <a:ea typeface="ＭＳ Ｐゴシック"/>
                <a:cs typeface="Arial" charset="0"/>
              </a:rPr>
              <a:t>Connections between online and offline are </a:t>
            </a:r>
            <a:r>
              <a:rPr lang="en-US" sz="1600" b="1">
                <a:ea typeface="ＭＳ Ｐゴシック"/>
                <a:cs typeface="Arial" charset="0"/>
              </a:rPr>
              <a:t>growing </a:t>
            </a:r>
            <a:r>
              <a:rPr lang="en-US" sz="1600">
                <a:ea typeface="ＭＳ Ｐゴシック"/>
                <a:cs typeface="Arial" charset="0"/>
              </a:rPr>
              <a:t>more pervasive every day.</a:t>
            </a:r>
          </a:p>
          <a:p>
            <a:pPr marL="342900" indent="-342900" algn="ctr">
              <a:spcBef>
                <a:spcPct val="20000"/>
              </a:spcBef>
            </a:pPr>
            <a:r>
              <a:rPr lang="en-US" sz="1600">
                <a:ea typeface="ＭＳ Ｐゴシック"/>
                <a:cs typeface="Arial" charset="0"/>
              </a:rPr>
              <a:t>Network bandwidth is </a:t>
            </a:r>
            <a:r>
              <a:rPr lang="en-US" sz="1600" b="1">
                <a:ea typeface="ＭＳ Ｐゴシック"/>
                <a:cs typeface="Arial" charset="0"/>
              </a:rPr>
              <a:t>out of control.  </a:t>
            </a:r>
            <a:endParaRPr lang="en-US" sz="1600">
              <a:ea typeface="ＭＳ Ｐゴシック"/>
              <a:cs typeface="Arial" charset="0"/>
            </a:endParaRPr>
          </a:p>
          <a:p>
            <a:pPr marL="342900" indent="-342900" algn="ctr">
              <a:spcBef>
                <a:spcPct val="20000"/>
              </a:spcBef>
            </a:pPr>
            <a:endParaRPr lang="en-US" sz="1600" b="1">
              <a:ea typeface="ＭＳ Ｐゴシック"/>
              <a:cs typeface="Arial" charset="0"/>
            </a:endParaRPr>
          </a:p>
          <a:p>
            <a:pPr marL="342900" indent="-342900" algn="ctr">
              <a:spcBef>
                <a:spcPct val="20000"/>
              </a:spcBef>
            </a:pPr>
            <a:endParaRPr lang="en-US" sz="1600">
              <a:ea typeface="ＭＳ Ｐゴシック"/>
              <a:cs typeface="Arial" charset="0"/>
            </a:endParaRPr>
          </a:p>
          <a:p>
            <a:pPr marL="342900" indent="-342900" algn="ctr">
              <a:spcBef>
                <a:spcPct val="20000"/>
              </a:spcBef>
            </a:pPr>
            <a:endParaRPr lang="en-US" sz="1600">
              <a:ea typeface="ＭＳ Ｐゴシック"/>
              <a:cs typeface="Arial" charset="0"/>
            </a:endParaRPr>
          </a:p>
        </p:txBody>
      </p:sp>
      <p:sp>
        <p:nvSpPr>
          <p:cNvPr id="22534" name="Content Placeholder 6"/>
          <p:cNvSpPr txBox="1">
            <a:spLocks/>
          </p:cNvSpPr>
          <p:nvPr/>
        </p:nvSpPr>
        <p:spPr bwMode="auto">
          <a:xfrm>
            <a:off x="228600" y="4625975"/>
            <a:ext cx="8674100" cy="339725"/>
          </a:xfrm>
          <a:prstGeom prst="rect">
            <a:avLst/>
          </a:prstGeom>
          <a:solidFill>
            <a:srgbClr val="B9C9D0"/>
          </a:solidFill>
          <a:ln w="9525">
            <a:noFill/>
            <a:miter lim="800000"/>
            <a:headEnd/>
            <a:tailEnd/>
          </a:ln>
        </p:spPr>
        <p:txBody>
          <a:bodyPr/>
          <a:lstStyle/>
          <a:p>
            <a:pPr marL="342900" indent="-342900" algn="ctr">
              <a:spcBef>
                <a:spcPct val="20000"/>
              </a:spcBef>
            </a:pPr>
            <a:r>
              <a:rPr lang="en-US" sz="1400">
                <a:ea typeface="ＭＳ Ｐゴシック"/>
                <a:cs typeface="Arial" charset="0"/>
              </a:rPr>
              <a:t>We need to adjust our thinking from Gigabytes to Zettabytes</a:t>
            </a:r>
          </a:p>
          <a:p>
            <a:pPr marL="342900" indent="-342900" algn="ctr">
              <a:spcBef>
                <a:spcPct val="20000"/>
              </a:spcBef>
            </a:pPr>
            <a:endParaRPr lang="en-US" sz="1600" b="1">
              <a:ea typeface="ＭＳ Ｐゴシック"/>
              <a:cs typeface="Arial" charset="0"/>
            </a:endParaRPr>
          </a:p>
          <a:p>
            <a:pPr marL="342900" indent="-342900" algn="ctr">
              <a:spcBef>
                <a:spcPct val="20000"/>
              </a:spcBef>
            </a:pPr>
            <a:endParaRPr lang="en-US" sz="1600">
              <a:ea typeface="ＭＳ Ｐゴシック"/>
              <a:cs typeface="Arial" charset="0"/>
            </a:endParaRPr>
          </a:p>
          <a:p>
            <a:pPr marL="342900" indent="-342900" algn="ctr">
              <a:spcBef>
                <a:spcPct val="20000"/>
              </a:spcBef>
            </a:pPr>
            <a:endParaRPr lang="en-US" sz="1600">
              <a:ea typeface="ＭＳ Ｐゴシック"/>
              <a:cs typeface="Arial" charset="0"/>
            </a:endParaRPr>
          </a:p>
        </p:txBody>
      </p:sp>
      <p:sp>
        <p:nvSpPr>
          <p:cNvPr id="22535" name="Slide Number Placeholder 7"/>
          <p:cNvSpPr>
            <a:spLocks noGrp="1"/>
          </p:cNvSpPr>
          <p:nvPr>
            <p:ph type="sldNum" sz="quarter" idx="11"/>
          </p:nvPr>
        </p:nvSpPr>
        <p:spPr bwMode="auto">
          <a:noFill/>
          <a:ln>
            <a:miter lim="800000"/>
            <a:headEnd/>
            <a:tailEnd/>
          </a:ln>
        </p:spPr>
        <p:txBody>
          <a:bodyPr/>
          <a:lstStyle/>
          <a:p>
            <a:pPr fontAlgn="base">
              <a:spcBef>
                <a:spcPct val="0"/>
              </a:spcBef>
              <a:spcAft>
                <a:spcPct val="0"/>
              </a:spcAft>
            </a:pPr>
            <a:fld id="{454331A7-A2FE-4A84-87DE-FAE3F5F526F7}" type="slidenum">
              <a:rPr lang="en-US">
                <a:latin typeface="Arial" charset="0"/>
              </a:rPr>
              <a:pPr fontAlgn="base">
                <a:spcBef>
                  <a:spcPct val="0"/>
                </a:spcBef>
                <a:spcAft>
                  <a:spcPct val="0"/>
                </a:spcAft>
              </a:pPr>
              <a:t>6</a:t>
            </a:fld>
            <a:endParaRPr lang="en-US">
              <a:latin typeface="Arial" charset="0"/>
            </a:endParaRP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p:txBody>
          <a:bodyPr/>
          <a:lstStyle/>
          <a:p>
            <a:r>
              <a:rPr lang="en-US" smtClean="0">
                <a:latin typeface="Arial" charset="0"/>
                <a:ea typeface="ＭＳ Ｐゴシック"/>
                <a:cs typeface="Arial" charset="0"/>
              </a:rPr>
              <a:t>Things are Changing</a:t>
            </a:r>
          </a:p>
        </p:txBody>
      </p:sp>
      <p:sp>
        <p:nvSpPr>
          <p:cNvPr id="4" name="Rectangle 3"/>
          <p:cNvSpPr/>
          <p:nvPr/>
        </p:nvSpPr>
        <p:spPr>
          <a:xfrm>
            <a:off x="215900" y="1231900"/>
            <a:ext cx="4025900" cy="3225800"/>
          </a:xfrm>
          <a:prstGeom prst="rect">
            <a:avLst/>
          </a:prstGeom>
          <a:solidFill>
            <a:srgbClr val="0000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latin typeface="Arial"/>
            </a:endParaRPr>
          </a:p>
        </p:txBody>
      </p:sp>
      <p:pic>
        <p:nvPicPr>
          <p:cNvPr id="24579" name="Picture 5" descr="Screen shot 2010-02-04 at 4.37.27 PM.png"/>
          <p:cNvPicPr>
            <a:picLocks noChangeAspect="1"/>
          </p:cNvPicPr>
          <p:nvPr/>
        </p:nvPicPr>
        <p:blipFill>
          <a:blip r:embed="rId3"/>
          <a:srcRect/>
          <a:stretch>
            <a:fillRect/>
          </a:stretch>
        </p:blipFill>
        <p:spPr bwMode="auto">
          <a:xfrm>
            <a:off x="3178175" y="1231900"/>
            <a:ext cx="5737225" cy="3225800"/>
          </a:xfrm>
          <a:prstGeom prst="rect">
            <a:avLst/>
          </a:prstGeom>
          <a:noFill/>
          <a:ln w="9525">
            <a:noFill/>
            <a:miter lim="800000"/>
            <a:headEnd/>
            <a:tailEnd/>
          </a:ln>
        </p:spPr>
      </p:pic>
      <p:sp>
        <p:nvSpPr>
          <p:cNvPr id="24580" name="TextBox 6"/>
          <p:cNvSpPr txBox="1">
            <a:spLocks noChangeArrowheads="1"/>
          </p:cNvSpPr>
          <p:nvPr/>
        </p:nvSpPr>
        <p:spPr bwMode="auto">
          <a:xfrm>
            <a:off x="647700" y="2033588"/>
            <a:ext cx="2146300" cy="1384300"/>
          </a:xfrm>
          <a:prstGeom prst="rect">
            <a:avLst/>
          </a:prstGeom>
          <a:noFill/>
          <a:ln w="9525">
            <a:noFill/>
            <a:miter lim="800000"/>
            <a:headEnd/>
            <a:tailEnd/>
          </a:ln>
        </p:spPr>
        <p:txBody>
          <a:bodyPr anchor="ctr">
            <a:spAutoFit/>
          </a:bodyPr>
          <a:lstStyle/>
          <a:p>
            <a:r>
              <a:rPr lang="en-US" sz="2800">
                <a:solidFill>
                  <a:srgbClr val="7293AA"/>
                </a:solidFill>
              </a:rPr>
              <a:t>We need to prepare for the future</a:t>
            </a:r>
          </a:p>
        </p:txBody>
      </p:sp>
      <p:sp>
        <p:nvSpPr>
          <p:cNvPr id="24581" name="Content Placeholder 6"/>
          <p:cNvSpPr txBox="1">
            <a:spLocks/>
          </p:cNvSpPr>
          <p:nvPr/>
        </p:nvSpPr>
        <p:spPr bwMode="auto">
          <a:xfrm>
            <a:off x="444500" y="5384800"/>
            <a:ext cx="7962900" cy="584200"/>
          </a:xfrm>
          <a:prstGeom prst="rect">
            <a:avLst/>
          </a:prstGeom>
          <a:noFill/>
          <a:ln w="9525">
            <a:noFill/>
            <a:miter lim="800000"/>
            <a:headEnd/>
            <a:tailEnd/>
          </a:ln>
        </p:spPr>
        <p:txBody>
          <a:bodyPr/>
          <a:lstStyle/>
          <a:p>
            <a:pPr marL="342900" indent="-342900" algn="ctr">
              <a:spcBef>
                <a:spcPct val="20000"/>
              </a:spcBef>
            </a:pPr>
            <a:r>
              <a:rPr lang="en-US" sz="1600">
                <a:ea typeface="ＭＳ Ｐゴシック"/>
                <a:cs typeface="Arial" charset="0"/>
              </a:rPr>
              <a:t>How we </a:t>
            </a:r>
            <a:r>
              <a:rPr lang="en-US" sz="1600" b="1">
                <a:ea typeface="ＭＳ Ｐゴシック"/>
                <a:cs typeface="Arial" charset="0"/>
              </a:rPr>
              <a:t>adapt </a:t>
            </a:r>
            <a:r>
              <a:rPr lang="en-US" sz="1600">
                <a:ea typeface="ＭＳ Ｐゴシック"/>
                <a:cs typeface="Arial" charset="0"/>
              </a:rPr>
              <a:t>to these changes in the future will dictate our success. </a:t>
            </a:r>
          </a:p>
          <a:p>
            <a:pPr marL="342900" indent="-342900" algn="ctr">
              <a:spcBef>
                <a:spcPct val="20000"/>
              </a:spcBef>
            </a:pPr>
            <a:endParaRPr lang="en-US" sz="1600" b="1">
              <a:ea typeface="ＭＳ Ｐゴシック"/>
              <a:cs typeface="Arial" charset="0"/>
            </a:endParaRPr>
          </a:p>
          <a:p>
            <a:pPr marL="342900" indent="-342900" algn="ctr">
              <a:spcBef>
                <a:spcPct val="20000"/>
              </a:spcBef>
            </a:pPr>
            <a:endParaRPr lang="en-US" sz="1600">
              <a:ea typeface="ＭＳ Ｐゴシック"/>
              <a:cs typeface="Arial" charset="0"/>
            </a:endParaRPr>
          </a:p>
          <a:p>
            <a:pPr marL="342900" indent="-342900" algn="ctr">
              <a:spcBef>
                <a:spcPct val="20000"/>
              </a:spcBef>
            </a:pPr>
            <a:endParaRPr lang="en-US" sz="1600">
              <a:ea typeface="ＭＳ Ｐゴシック"/>
              <a:cs typeface="Arial" charset="0"/>
            </a:endParaRPr>
          </a:p>
        </p:txBody>
      </p:sp>
      <p:sp>
        <p:nvSpPr>
          <p:cNvPr id="24582" name="Content Placeholder 6"/>
          <p:cNvSpPr txBox="1">
            <a:spLocks/>
          </p:cNvSpPr>
          <p:nvPr/>
        </p:nvSpPr>
        <p:spPr bwMode="auto">
          <a:xfrm>
            <a:off x="228600" y="4625975"/>
            <a:ext cx="8674100" cy="339725"/>
          </a:xfrm>
          <a:prstGeom prst="rect">
            <a:avLst/>
          </a:prstGeom>
          <a:solidFill>
            <a:srgbClr val="B9C9D0"/>
          </a:solidFill>
          <a:ln w="9525">
            <a:noFill/>
            <a:miter lim="800000"/>
            <a:headEnd/>
            <a:tailEnd/>
          </a:ln>
        </p:spPr>
        <p:txBody>
          <a:bodyPr/>
          <a:lstStyle/>
          <a:p>
            <a:pPr marL="342900" indent="-342900" algn="ctr">
              <a:spcBef>
                <a:spcPct val="20000"/>
              </a:spcBef>
            </a:pPr>
            <a:r>
              <a:rPr lang="en-US" sz="1400" b="1">
                <a:ea typeface="ＭＳ Ｐゴシック"/>
                <a:cs typeface="Arial" charset="0"/>
              </a:rPr>
              <a:t>Threats </a:t>
            </a:r>
            <a:r>
              <a:rPr lang="en-US" sz="1400">
                <a:ea typeface="ＭＳ Ｐゴシック"/>
                <a:cs typeface="Arial" charset="0"/>
              </a:rPr>
              <a:t>are exploding.  </a:t>
            </a:r>
            <a:r>
              <a:rPr lang="en-US" sz="1400" b="1">
                <a:ea typeface="ＭＳ Ｐゴシック"/>
                <a:cs typeface="Arial" charset="0"/>
              </a:rPr>
              <a:t>Vulnerabilities </a:t>
            </a:r>
            <a:r>
              <a:rPr lang="en-US" sz="1400">
                <a:ea typeface="ＭＳ Ｐゴシック"/>
                <a:cs typeface="Arial" charset="0"/>
              </a:rPr>
              <a:t>are everywhere.  </a:t>
            </a:r>
            <a:r>
              <a:rPr lang="en-US" sz="1400" b="1">
                <a:ea typeface="ＭＳ Ｐゴシック"/>
                <a:cs typeface="Arial" charset="0"/>
              </a:rPr>
              <a:t>Regulations </a:t>
            </a:r>
            <a:r>
              <a:rPr lang="en-US" sz="1400">
                <a:ea typeface="ＭＳ Ｐゴシック"/>
                <a:cs typeface="Arial" charset="0"/>
              </a:rPr>
              <a:t>are increasing. </a:t>
            </a:r>
          </a:p>
          <a:p>
            <a:pPr marL="342900" indent="-342900" algn="ctr">
              <a:spcBef>
                <a:spcPct val="20000"/>
              </a:spcBef>
            </a:pPr>
            <a:endParaRPr lang="en-US" sz="1600" b="1">
              <a:ea typeface="ＭＳ Ｐゴシック"/>
              <a:cs typeface="Arial" charset="0"/>
            </a:endParaRPr>
          </a:p>
          <a:p>
            <a:pPr marL="342900" indent="-342900" algn="ctr">
              <a:spcBef>
                <a:spcPct val="20000"/>
              </a:spcBef>
            </a:pPr>
            <a:endParaRPr lang="en-US" sz="1600">
              <a:ea typeface="ＭＳ Ｐゴシック"/>
              <a:cs typeface="Arial" charset="0"/>
            </a:endParaRPr>
          </a:p>
          <a:p>
            <a:pPr marL="342900" indent="-342900" algn="ctr">
              <a:spcBef>
                <a:spcPct val="20000"/>
              </a:spcBef>
            </a:pPr>
            <a:endParaRPr lang="en-US" sz="1600">
              <a:ea typeface="ＭＳ Ｐゴシック"/>
              <a:cs typeface="Arial" charset="0"/>
            </a:endParaRPr>
          </a:p>
        </p:txBody>
      </p:sp>
      <p:sp>
        <p:nvSpPr>
          <p:cNvPr id="24583" name="Slide Number Placeholder 9"/>
          <p:cNvSpPr>
            <a:spLocks noGrp="1"/>
          </p:cNvSpPr>
          <p:nvPr>
            <p:ph type="sldNum" sz="quarter" idx="11"/>
          </p:nvPr>
        </p:nvSpPr>
        <p:spPr bwMode="auto">
          <a:noFill/>
          <a:ln>
            <a:miter lim="800000"/>
            <a:headEnd/>
            <a:tailEnd/>
          </a:ln>
        </p:spPr>
        <p:txBody>
          <a:bodyPr/>
          <a:lstStyle/>
          <a:p>
            <a:pPr fontAlgn="base">
              <a:spcBef>
                <a:spcPct val="0"/>
              </a:spcBef>
              <a:spcAft>
                <a:spcPct val="0"/>
              </a:spcAft>
            </a:pPr>
            <a:fld id="{D7A2341A-686A-47AD-B6EE-76A70F9C57F9}" type="slidenum">
              <a:rPr lang="en-US">
                <a:latin typeface="Arial" charset="0"/>
              </a:rPr>
              <a:pPr fontAlgn="base">
                <a:spcBef>
                  <a:spcPct val="0"/>
                </a:spcBef>
                <a:spcAft>
                  <a:spcPct val="0"/>
                </a:spcAft>
              </a:pPr>
              <a:t>7</a:t>
            </a:fld>
            <a:endParaRPr lang="en-US">
              <a:latin typeface="Arial" charset="0"/>
            </a:endParaRP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a:lstStyle/>
          <a:p>
            <a:r>
              <a:rPr lang="en-US" smtClean="0">
                <a:latin typeface="Arial" charset="0"/>
                <a:ea typeface="ＭＳ Ｐゴシック"/>
                <a:cs typeface="Arial" charset="0"/>
              </a:rPr>
              <a:t>Malware is #1 Problem</a:t>
            </a:r>
          </a:p>
        </p:txBody>
      </p:sp>
      <p:sp>
        <p:nvSpPr>
          <p:cNvPr id="26626" name="Content Placeholder 6"/>
          <p:cNvSpPr txBox="1">
            <a:spLocks/>
          </p:cNvSpPr>
          <p:nvPr/>
        </p:nvSpPr>
        <p:spPr bwMode="auto">
          <a:xfrm>
            <a:off x="255588" y="3549650"/>
            <a:ext cx="8674100" cy="342900"/>
          </a:xfrm>
          <a:prstGeom prst="rect">
            <a:avLst/>
          </a:prstGeom>
          <a:solidFill>
            <a:schemeClr val="tx1"/>
          </a:solidFill>
          <a:ln w="9525">
            <a:noFill/>
            <a:miter lim="800000"/>
            <a:headEnd/>
            <a:tailEnd/>
          </a:ln>
        </p:spPr>
        <p:txBody>
          <a:bodyPr/>
          <a:lstStyle/>
          <a:p>
            <a:pPr marL="342900" indent="-342900" algn="ctr">
              <a:spcBef>
                <a:spcPct val="20000"/>
              </a:spcBef>
            </a:pPr>
            <a:endParaRPr lang="en-US" sz="1600" b="1">
              <a:ea typeface="ＭＳ Ｐゴシック"/>
              <a:cs typeface="Arial" charset="0"/>
            </a:endParaRPr>
          </a:p>
          <a:p>
            <a:pPr marL="342900" indent="-342900" algn="ctr">
              <a:spcBef>
                <a:spcPct val="20000"/>
              </a:spcBef>
            </a:pPr>
            <a:endParaRPr lang="en-US" sz="1600">
              <a:ea typeface="ＭＳ Ｐゴシック"/>
              <a:cs typeface="Arial" charset="0"/>
            </a:endParaRPr>
          </a:p>
          <a:p>
            <a:pPr marL="342900" indent="-342900" algn="ctr">
              <a:spcBef>
                <a:spcPct val="20000"/>
              </a:spcBef>
            </a:pPr>
            <a:endParaRPr lang="en-US" sz="1600">
              <a:ea typeface="ＭＳ Ｐゴシック"/>
              <a:cs typeface="Arial" charset="0"/>
            </a:endParaRPr>
          </a:p>
        </p:txBody>
      </p:sp>
      <p:sp>
        <p:nvSpPr>
          <p:cNvPr id="26627" name="Slide Number Placeholder 9"/>
          <p:cNvSpPr>
            <a:spLocks noGrp="1"/>
          </p:cNvSpPr>
          <p:nvPr>
            <p:ph type="sldNum" sz="quarter" idx="11"/>
          </p:nvPr>
        </p:nvSpPr>
        <p:spPr bwMode="auto">
          <a:noFill/>
          <a:ln>
            <a:miter lim="800000"/>
            <a:headEnd/>
            <a:tailEnd/>
          </a:ln>
        </p:spPr>
        <p:txBody>
          <a:bodyPr/>
          <a:lstStyle/>
          <a:p>
            <a:pPr fontAlgn="base">
              <a:spcBef>
                <a:spcPct val="0"/>
              </a:spcBef>
              <a:spcAft>
                <a:spcPct val="0"/>
              </a:spcAft>
            </a:pPr>
            <a:fld id="{9AB85E70-4937-46C6-845C-ACD213FC00F2}" type="slidenum">
              <a:rPr lang="en-US">
                <a:latin typeface="Arial" charset="0"/>
              </a:rPr>
              <a:pPr fontAlgn="base">
                <a:spcBef>
                  <a:spcPct val="0"/>
                </a:spcBef>
                <a:spcAft>
                  <a:spcPct val="0"/>
                </a:spcAft>
              </a:pPr>
              <a:t>8</a:t>
            </a:fld>
            <a:endParaRPr lang="en-US">
              <a:latin typeface="Arial" charset="0"/>
            </a:endParaRPr>
          </a:p>
        </p:txBody>
      </p:sp>
      <p:sp>
        <p:nvSpPr>
          <p:cNvPr id="11" name="Rectangle 3"/>
          <p:cNvSpPr txBox="1">
            <a:spLocks noChangeArrowheads="1"/>
          </p:cNvSpPr>
          <p:nvPr/>
        </p:nvSpPr>
        <p:spPr bwMode="auto">
          <a:xfrm>
            <a:off x="914400" y="1177925"/>
            <a:ext cx="6934200" cy="457200"/>
          </a:xfrm>
          <a:prstGeom prst="rect">
            <a:avLst/>
          </a:prstGeom>
          <a:noFill/>
          <a:ln w="9525">
            <a:noFill/>
            <a:miter lim="800000"/>
            <a:headEnd/>
            <a:tailEnd/>
          </a:ln>
        </p:spPr>
        <p:txBody>
          <a:bodyPr/>
          <a:lstStyle/>
          <a:p>
            <a:pPr marL="533400" indent="-533400" algn="ctr" defTabSz="914400">
              <a:spcAft>
                <a:spcPct val="20000"/>
              </a:spcAft>
              <a:buFont typeface="Times" pitchFamily="18" charset="0"/>
              <a:buNone/>
              <a:defRPr/>
            </a:pPr>
            <a:r>
              <a:rPr lang="en-US" sz="2800" kern="0" dirty="0">
                <a:latin typeface="Arial"/>
              </a:rPr>
              <a:t>Malware</a:t>
            </a:r>
          </a:p>
        </p:txBody>
      </p:sp>
      <p:sp>
        <p:nvSpPr>
          <p:cNvPr id="12" name="TextBox 11"/>
          <p:cNvSpPr txBox="1">
            <a:spLocks noChangeArrowheads="1"/>
          </p:cNvSpPr>
          <p:nvPr/>
        </p:nvSpPr>
        <p:spPr bwMode="auto">
          <a:xfrm>
            <a:off x="2514600" y="2051050"/>
            <a:ext cx="1146175" cy="369888"/>
          </a:xfrm>
          <a:prstGeom prst="rect">
            <a:avLst/>
          </a:prstGeom>
          <a:noFill/>
          <a:ln w="9525">
            <a:noFill/>
            <a:miter lim="800000"/>
            <a:headEnd/>
            <a:tailEnd/>
          </a:ln>
        </p:spPr>
        <p:txBody>
          <a:bodyPr wrap="none">
            <a:spAutoFit/>
          </a:bodyPr>
          <a:lstStyle/>
          <a:p>
            <a:r>
              <a:rPr lang="en-US"/>
              <a:t>Malicious </a:t>
            </a:r>
          </a:p>
        </p:txBody>
      </p:sp>
      <p:sp>
        <p:nvSpPr>
          <p:cNvPr id="13" name="TextBox 12"/>
          <p:cNvSpPr txBox="1">
            <a:spLocks noChangeArrowheads="1"/>
          </p:cNvSpPr>
          <p:nvPr/>
        </p:nvSpPr>
        <p:spPr bwMode="auto">
          <a:xfrm>
            <a:off x="5067300" y="2038350"/>
            <a:ext cx="1095375" cy="369888"/>
          </a:xfrm>
          <a:prstGeom prst="rect">
            <a:avLst/>
          </a:prstGeom>
          <a:noFill/>
          <a:ln w="9525">
            <a:noFill/>
            <a:miter lim="800000"/>
            <a:headEnd/>
            <a:tailEnd/>
          </a:ln>
        </p:spPr>
        <p:txBody>
          <a:bodyPr wrap="none">
            <a:spAutoFit/>
          </a:bodyPr>
          <a:lstStyle/>
          <a:p>
            <a:r>
              <a:rPr lang="en-US"/>
              <a:t>Software</a:t>
            </a:r>
          </a:p>
        </p:txBody>
      </p:sp>
      <p:sp>
        <p:nvSpPr>
          <p:cNvPr id="14" name="Left-Right Arrow 13"/>
          <p:cNvSpPr>
            <a:spLocks noChangeArrowheads="1"/>
          </p:cNvSpPr>
          <p:nvPr/>
        </p:nvSpPr>
        <p:spPr bwMode="auto">
          <a:xfrm>
            <a:off x="3733800" y="2092325"/>
            <a:ext cx="1219200" cy="228600"/>
          </a:xfrm>
          <a:prstGeom prst="leftRightArrow">
            <a:avLst>
              <a:gd name="adj1" fmla="val 50000"/>
              <a:gd name="adj2" fmla="val 50000"/>
            </a:avLst>
          </a:prstGeom>
          <a:solidFill>
            <a:schemeClr val="accent1"/>
          </a:solidFill>
          <a:ln w="9525" algn="ctr">
            <a:solidFill>
              <a:schemeClr val="tx1"/>
            </a:solidFill>
            <a:round/>
            <a:headEnd/>
            <a:tailEnd/>
          </a:ln>
        </p:spPr>
        <p:txBody>
          <a:bodyPr/>
          <a:lstStyle/>
          <a:p>
            <a:pPr defTabSz="914400" eaLnBrk="0" hangingPunct="0"/>
            <a:endParaRPr lang="en-US" sz="2400">
              <a:ea typeface="ＭＳ Ｐゴシック"/>
              <a:cs typeface="ＭＳ Ｐゴシック"/>
            </a:endParaRPr>
          </a:p>
        </p:txBody>
      </p:sp>
      <p:sp>
        <p:nvSpPr>
          <p:cNvPr id="15" name="Rectangle 14"/>
          <p:cNvSpPr/>
          <p:nvPr/>
        </p:nvSpPr>
        <p:spPr>
          <a:xfrm>
            <a:off x="3281363" y="3492500"/>
            <a:ext cx="2438400" cy="400050"/>
          </a:xfrm>
          <a:prstGeom prst="rect">
            <a:avLst/>
          </a:prstGeom>
        </p:spPr>
        <p:txBody>
          <a:bodyPr anchor="ctr">
            <a:spAutoFit/>
          </a:bodyPr>
          <a:lstStyle/>
          <a:p>
            <a:pPr algn="ctr" fontAlgn="auto">
              <a:spcBef>
                <a:spcPts val="0"/>
              </a:spcBef>
              <a:spcAft>
                <a:spcPts val="0"/>
              </a:spcAft>
              <a:defRPr/>
            </a:pPr>
            <a:r>
              <a:rPr lang="en-US" sz="2000" dirty="0">
                <a:solidFill>
                  <a:schemeClr val="accent2">
                    <a:lumMod val="75000"/>
                  </a:schemeClr>
                </a:solidFill>
                <a:latin typeface="Arial"/>
              </a:rPr>
              <a:t>The Malware Tools</a:t>
            </a:r>
            <a:endParaRPr lang="en-US" sz="2000" dirty="0">
              <a:solidFill>
                <a:schemeClr val="accent2">
                  <a:lumMod val="75000"/>
                </a:schemeClr>
              </a:solidFill>
              <a:latin typeface="Arial"/>
            </a:endParaRPr>
          </a:p>
        </p:txBody>
      </p:sp>
      <p:sp>
        <p:nvSpPr>
          <p:cNvPr id="16" name="Left-Right Arrow 15"/>
          <p:cNvSpPr>
            <a:spLocks noChangeArrowheads="1"/>
          </p:cNvSpPr>
          <p:nvPr/>
        </p:nvSpPr>
        <p:spPr bwMode="auto">
          <a:xfrm rot="3013596">
            <a:off x="5018088" y="1684338"/>
            <a:ext cx="558800" cy="234950"/>
          </a:xfrm>
          <a:prstGeom prst="leftRightArrow">
            <a:avLst>
              <a:gd name="adj1" fmla="val 50000"/>
              <a:gd name="adj2" fmla="val 49858"/>
            </a:avLst>
          </a:prstGeom>
          <a:solidFill>
            <a:schemeClr val="accent1"/>
          </a:solidFill>
          <a:ln w="9525" algn="ctr">
            <a:solidFill>
              <a:schemeClr val="tx1"/>
            </a:solidFill>
            <a:round/>
            <a:headEnd/>
            <a:tailEnd/>
          </a:ln>
        </p:spPr>
        <p:txBody>
          <a:bodyPr/>
          <a:lstStyle/>
          <a:p>
            <a:pPr defTabSz="914400" eaLnBrk="0" hangingPunct="0"/>
            <a:endParaRPr lang="en-US" sz="2400">
              <a:ea typeface="ＭＳ Ｐゴシック"/>
              <a:cs typeface="ＭＳ Ｐゴシック"/>
            </a:endParaRPr>
          </a:p>
        </p:txBody>
      </p:sp>
      <p:sp>
        <p:nvSpPr>
          <p:cNvPr id="17" name="Left-Right Arrow 16"/>
          <p:cNvSpPr>
            <a:spLocks noChangeArrowheads="1"/>
          </p:cNvSpPr>
          <p:nvPr/>
        </p:nvSpPr>
        <p:spPr bwMode="auto">
          <a:xfrm rot="-2545166">
            <a:off x="3189288" y="1700213"/>
            <a:ext cx="558800" cy="233362"/>
          </a:xfrm>
          <a:prstGeom prst="leftRightArrow">
            <a:avLst>
              <a:gd name="adj1" fmla="val 50000"/>
              <a:gd name="adj2" fmla="val 50197"/>
            </a:avLst>
          </a:prstGeom>
          <a:solidFill>
            <a:schemeClr val="accent1"/>
          </a:solidFill>
          <a:ln w="9525" algn="ctr">
            <a:solidFill>
              <a:schemeClr val="tx1"/>
            </a:solidFill>
            <a:round/>
            <a:headEnd/>
            <a:tailEnd/>
          </a:ln>
        </p:spPr>
        <p:txBody>
          <a:bodyPr/>
          <a:lstStyle/>
          <a:p>
            <a:pPr defTabSz="914400" eaLnBrk="0" hangingPunct="0"/>
            <a:endParaRPr lang="en-US" sz="2400">
              <a:ea typeface="ＭＳ Ｐゴシック"/>
              <a:cs typeface="ＭＳ Ｐゴシック"/>
            </a:endParaRPr>
          </a:p>
        </p:txBody>
      </p:sp>
      <p:grpSp>
        <p:nvGrpSpPr>
          <p:cNvPr id="3" name="Group 17"/>
          <p:cNvGrpSpPr>
            <a:grpSpLocks/>
          </p:cNvGrpSpPr>
          <p:nvPr/>
        </p:nvGrpSpPr>
        <p:grpSpPr bwMode="auto">
          <a:xfrm>
            <a:off x="1951038" y="4216400"/>
            <a:ext cx="946150" cy="1076325"/>
            <a:chOff x="2079533" y="4505960"/>
            <a:chExt cx="945804" cy="1075690"/>
          </a:xfrm>
        </p:grpSpPr>
        <p:pic>
          <p:nvPicPr>
            <p:cNvPr id="26654" name="Picture 18"/>
            <p:cNvPicPr>
              <a:picLocks noChangeAspect="1"/>
            </p:cNvPicPr>
            <p:nvPr/>
          </p:nvPicPr>
          <p:blipFill>
            <a:blip r:embed="rId3"/>
            <a:srcRect/>
            <a:stretch>
              <a:fillRect/>
            </a:stretch>
          </p:blipFill>
          <p:spPr bwMode="auto">
            <a:xfrm>
              <a:off x="2209800" y="4505960"/>
              <a:ext cx="660400" cy="528320"/>
            </a:xfrm>
            <a:prstGeom prst="rect">
              <a:avLst/>
            </a:prstGeom>
            <a:noFill/>
            <a:ln w="9525">
              <a:noFill/>
              <a:miter lim="800000"/>
              <a:headEnd/>
              <a:tailEnd/>
            </a:ln>
          </p:spPr>
        </p:pic>
        <p:sp>
          <p:nvSpPr>
            <p:cNvPr id="26655" name="TextBox 19"/>
            <p:cNvSpPr txBox="1">
              <a:spLocks noChangeArrowheads="1"/>
            </p:cNvSpPr>
            <p:nvPr/>
          </p:nvSpPr>
          <p:spPr bwMode="auto">
            <a:xfrm>
              <a:off x="2079533" y="5212318"/>
              <a:ext cx="945804" cy="369332"/>
            </a:xfrm>
            <a:prstGeom prst="rect">
              <a:avLst/>
            </a:prstGeom>
            <a:noFill/>
            <a:ln w="9525">
              <a:noFill/>
              <a:miter lim="800000"/>
              <a:headEnd/>
              <a:tailEnd/>
            </a:ln>
          </p:spPr>
          <p:txBody>
            <a:bodyPr wrap="none">
              <a:spAutoFit/>
            </a:bodyPr>
            <a:lstStyle/>
            <a:p>
              <a:r>
                <a:rPr lang="en-US"/>
                <a:t>Trojans</a:t>
              </a:r>
            </a:p>
          </p:txBody>
        </p:sp>
      </p:grpSp>
      <p:sp>
        <p:nvSpPr>
          <p:cNvPr id="26636" name="TextBox 20"/>
          <p:cNvSpPr txBox="1">
            <a:spLocks noChangeArrowheads="1"/>
          </p:cNvSpPr>
          <p:nvPr/>
        </p:nvSpPr>
        <p:spPr bwMode="auto">
          <a:xfrm>
            <a:off x="2244725" y="2941638"/>
            <a:ext cx="4586288" cy="338137"/>
          </a:xfrm>
          <a:prstGeom prst="rect">
            <a:avLst/>
          </a:prstGeom>
          <a:noFill/>
          <a:ln w="9525">
            <a:noFill/>
            <a:miter lim="800000"/>
            <a:headEnd/>
            <a:tailEnd/>
          </a:ln>
        </p:spPr>
        <p:txBody>
          <a:bodyPr wrap="none">
            <a:spAutoFit/>
          </a:bodyPr>
          <a:lstStyle/>
          <a:p>
            <a:r>
              <a:rPr lang="en-US" sz="1600"/>
              <a:t>New Malware is hidden &amp; silent for financial gain</a:t>
            </a:r>
          </a:p>
        </p:txBody>
      </p:sp>
      <p:sp>
        <p:nvSpPr>
          <p:cNvPr id="26637" name="TextBox 21"/>
          <p:cNvSpPr txBox="1">
            <a:spLocks noChangeArrowheads="1"/>
          </p:cNvSpPr>
          <p:nvPr/>
        </p:nvSpPr>
        <p:spPr bwMode="auto">
          <a:xfrm>
            <a:off x="2703513" y="2565400"/>
            <a:ext cx="3514725" cy="338138"/>
          </a:xfrm>
          <a:prstGeom prst="rect">
            <a:avLst/>
          </a:prstGeom>
          <a:noFill/>
          <a:ln w="9525">
            <a:noFill/>
            <a:miter lim="800000"/>
            <a:headEnd/>
            <a:tailEnd/>
          </a:ln>
        </p:spPr>
        <p:txBody>
          <a:bodyPr wrap="none">
            <a:spAutoFit/>
          </a:bodyPr>
          <a:lstStyle/>
          <a:p>
            <a:r>
              <a:rPr lang="en-US" sz="1600"/>
              <a:t>Classic malware was about notoriety</a:t>
            </a:r>
          </a:p>
        </p:txBody>
      </p:sp>
      <p:grpSp>
        <p:nvGrpSpPr>
          <p:cNvPr id="4" name="Group 22"/>
          <p:cNvGrpSpPr>
            <a:grpSpLocks/>
          </p:cNvGrpSpPr>
          <p:nvPr/>
        </p:nvGrpSpPr>
        <p:grpSpPr bwMode="auto">
          <a:xfrm>
            <a:off x="4090988" y="4156075"/>
            <a:ext cx="1017587" cy="1136650"/>
            <a:chOff x="4218858" y="4445000"/>
            <a:chExt cx="1018503" cy="1136650"/>
          </a:xfrm>
        </p:grpSpPr>
        <p:pic>
          <p:nvPicPr>
            <p:cNvPr id="26652" name="Picture 23"/>
            <p:cNvPicPr>
              <a:picLocks noChangeAspect="1"/>
            </p:cNvPicPr>
            <p:nvPr/>
          </p:nvPicPr>
          <p:blipFill>
            <a:blip r:embed="rId4"/>
            <a:srcRect/>
            <a:stretch>
              <a:fillRect/>
            </a:stretch>
          </p:blipFill>
          <p:spPr bwMode="auto">
            <a:xfrm>
              <a:off x="4356100" y="4445000"/>
              <a:ext cx="711200" cy="711200"/>
            </a:xfrm>
            <a:prstGeom prst="rect">
              <a:avLst/>
            </a:prstGeom>
            <a:noFill/>
            <a:ln w="9525">
              <a:noFill/>
              <a:miter lim="800000"/>
              <a:headEnd/>
              <a:tailEnd/>
            </a:ln>
          </p:spPr>
        </p:pic>
        <p:sp>
          <p:nvSpPr>
            <p:cNvPr id="26653" name="TextBox 24"/>
            <p:cNvSpPr txBox="1">
              <a:spLocks noChangeArrowheads="1"/>
            </p:cNvSpPr>
            <p:nvPr/>
          </p:nvSpPr>
          <p:spPr bwMode="auto">
            <a:xfrm>
              <a:off x="4218858" y="5212318"/>
              <a:ext cx="1018503" cy="369332"/>
            </a:xfrm>
            <a:prstGeom prst="rect">
              <a:avLst/>
            </a:prstGeom>
            <a:noFill/>
            <a:ln w="9525">
              <a:noFill/>
              <a:miter lim="800000"/>
              <a:headEnd/>
              <a:tailEnd/>
            </a:ln>
          </p:spPr>
          <p:txBody>
            <a:bodyPr wrap="none">
              <a:spAutoFit/>
            </a:bodyPr>
            <a:lstStyle/>
            <a:p>
              <a:r>
                <a:rPr lang="en-US"/>
                <a:t>Rootkits</a:t>
              </a:r>
            </a:p>
          </p:txBody>
        </p:sp>
      </p:grpSp>
      <p:grpSp>
        <p:nvGrpSpPr>
          <p:cNvPr id="5" name="Group 25"/>
          <p:cNvGrpSpPr>
            <a:grpSpLocks/>
          </p:cNvGrpSpPr>
          <p:nvPr/>
        </p:nvGrpSpPr>
        <p:grpSpPr bwMode="auto">
          <a:xfrm>
            <a:off x="3038475" y="4295775"/>
            <a:ext cx="911225" cy="996950"/>
            <a:chOff x="3166440" y="4584700"/>
            <a:chExt cx="911315" cy="996950"/>
          </a:xfrm>
        </p:grpSpPr>
        <p:sp>
          <p:nvSpPr>
            <p:cNvPr id="26650" name="TextBox 26"/>
            <p:cNvSpPr txBox="1">
              <a:spLocks noChangeArrowheads="1"/>
            </p:cNvSpPr>
            <p:nvPr/>
          </p:nvSpPr>
          <p:spPr bwMode="auto">
            <a:xfrm>
              <a:off x="3166440" y="5212318"/>
              <a:ext cx="911315" cy="369332"/>
            </a:xfrm>
            <a:prstGeom prst="rect">
              <a:avLst/>
            </a:prstGeom>
            <a:noFill/>
            <a:ln w="9525">
              <a:noFill/>
              <a:miter lim="800000"/>
              <a:headEnd/>
              <a:tailEnd/>
            </a:ln>
          </p:spPr>
          <p:txBody>
            <a:bodyPr wrap="none">
              <a:spAutoFit/>
            </a:bodyPr>
            <a:lstStyle/>
            <a:p>
              <a:r>
                <a:rPr lang="en-US"/>
                <a:t>Worms</a:t>
              </a:r>
            </a:p>
          </p:txBody>
        </p:sp>
        <p:pic>
          <p:nvPicPr>
            <p:cNvPr id="26651" name="Picture 27"/>
            <p:cNvPicPr>
              <a:picLocks noChangeAspect="1"/>
            </p:cNvPicPr>
            <p:nvPr/>
          </p:nvPicPr>
          <p:blipFill>
            <a:blip r:embed="rId5"/>
            <a:srcRect/>
            <a:stretch>
              <a:fillRect/>
            </a:stretch>
          </p:blipFill>
          <p:spPr bwMode="auto">
            <a:xfrm>
              <a:off x="3282042" y="4584700"/>
              <a:ext cx="680357" cy="476250"/>
            </a:xfrm>
            <a:prstGeom prst="rect">
              <a:avLst/>
            </a:prstGeom>
            <a:noFill/>
            <a:ln w="9525">
              <a:noFill/>
              <a:miter lim="800000"/>
              <a:headEnd/>
              <a:tailEnd/>
            </a:ln>
          </p:spPr>
        </p:pic>
      </p:grpSp>
      <p:grpSp>
        <p:nvGrpSpPr>
          <p:cNvPr id="6" name="Group 28"/>
          <p:cNvGrpSpPr>
            <a:grpSpLocks/>
          </p:cNvGrpSpPr>
          <p:nvPr/>
        </p:nvGrpSpPr>
        <p:grpSpPr bwMode="auto">
          <a:xfrm>
            <a:off x="1090613" y="4194175"/>
            <a:ext cx="719137" cy="1098550"/>
            <a:chOff x="1219200" y="4483100"/>
            <a:chExt cx="719230" cy="1098550"/>
          </a:xfrm>
        </p:grpSpPr>
        <p:sp>
          <p:nvSpPr>
            <p:cNvPr id="26648" name="TextBox 29"/>
            <p:cNvSpPr txBox="1">
              <a:spLocks noChangeArrowheads="1"/>
            </p:cNvSpPr>
            <p:nvPr/>
          </p:nvSpPr>
          <p:spPr bwMode="auto">
            <a:xfrm>
              <a:off x="1219200" y="5212318"/>
              <a:ext cx="719230" cy="369332"/>
            </a:xfrm>
            <a:prstGeom prst="rect">
              <a:avLst/>
            </a:prstGeom>
            <a:noFill/>
            <a:ln w="9525">
              <a:noFill/>
              <a:miter lim="800000"/>
              <a:headEnd/>
              <a:tailEnd/>
            </a:ln>
          </p:spPr>
          <p:txBody>
            <a:bodyPr wrap="none">
              <a:spAutoFit/>
            </a:bodyPr>
            <a:lstStyle/>
            <a:p>
              <a:r>
                <a:rPr lang="en-US"/>
                <a:t>Virus</a:t>
              </a:r>
            </a:p>
          </p:txBody>
        </p:sp>
        <p:pic>
          <p:nvPicPr>
            <p:cNvPr id="26649" name="Picture 30"/>
            <p:cNvPicPr>
              <a:picLocks noChangeAspect="1"/>
            </p:cNvPicPr>
            <p:nvPr/>
          </p:nvPicPr>
          <p:blipFill>
            <a:blip r:embed="rId6"/>
            <a:srcRect/>
            <a:stretch>
              <a:fillRect/>
            </a:stretch>
          </p:blipFill>
          <p:spPr bwMode="auto">
            <a:xfrm>
              <a:off x="1328804" y="4483100"/>
              <a:ext cx="588896" cy="565150"/>
            </a:xfrm>
            <a:prstGeom prst="rect">
              <a:avLst/>
            </a:prstGeom>
            <a:noFill/>
            <a:ln w="9525">
              <a:noFill/>
              <a:miter lim="800000"/>
              <a:headEnd/>
              <a:tailEnd/>
            </a:ln>
          </p:spPr>
        </p:pic>
      </p:grpSp>
      <p:grpSp>
        <p:nvGrpSpPr>
          <p:cNvPr id="7" name="Group 31"/>
          <p:cNvGrpSpPr>
            <a:grpSpLocks/>
          </p:cNvGrpSpPr>
          <p:nvPr/>
        </p:nvGrpSpPr>
        <p:grpSpPr bwMode="auto">
          <a:xfrm>
            <a:off x="5300663" y="4105275"/>
            <a:ext cx="1943100" cy="1187450"/>
            <a:chOff x="5429264" y="4394200"/>
            <a:chExt cx="1942371" cy="1187450"/>
          </a:xfrm>
        </p:grpSpPr>
        <p:sp>
          <p:nvSpPr>
            <p:cNvPr id="26646" name="TextBox 32"/>
            <p:cNvSpPr txBox="1">
              <a:spLocks noChangeArrowheads="1"/>
            </p:cNvSpPr>
            <p:nvPr/>
          </p:nvSpPr>
          <p:spPr bwMode="auto">
            <a:xfrm>
              <a:off x="5429264" y="5212318"/>
              <a:ext cx="1942371" cy="369332"/>
            </a:xfrm>
            <a:prstGeom prst="rect">
              <a:avLst/>
            </a:prstGeom>
            <a:noFill/>
            <a:ln w="9525">
              <a:noFill/>
              <a:miter lim="800000"/>
              <a:headEnd/>
              <a:tailEnd/>
            </a:ln>
          </p:spPr>
          <p:txBody>
            <a:bodyPr wrap="none">
              <a:spAutoFit/>
            </a:bodyPr>
            <a:lstStyle/>
            <a:p>
              <a:r>
                <a:rPr lang="en-US"/>
                <a:t>Adware/Spyware</a:t>
              </a:r>
            </a:p>
          </p:txBody>
        </p:sp>
        <p:pic>
          <p:nvPicPr>
            <p:cNvPr id="26647" name="Picture 33"/>
            <p:cNvPicPr>
              <a:picLocks noChangeAspect="1"/>
            </p:cNvPicPr>
            <p:nvPr/>
          </p:nvPicPr>
          <p:blipFill>
            <a:blip r:embed="rId7"/>
            <a:srcRect/>
            <a:stretch>
              <a:fillRect/>
            </a:stretch>
          </p:blipFill>
          <p:spPr bwMode="auto">
            <a:xfrm>
              <a:off x="5894994" y="4394200"/>
              <a:ext cx="1013806" cy="908049"/>
            </a:xfrm>
            <a:prstGeom prst="rect">
              <a:avLst/>
            </a:prstGeom>
            <a:noFill/>
            <a:ln w="9525">
              <a:noFill/>
              <a:miter lim="800000"/>
              <a:headEnd/>
              <a:tailEnd/>
            </a:ln>
          </p:spPr>
        </p:pic>
      </p:grpSp>
      <p:grpSp>
        <p:nvGrpSpPr>
          <p:cNvPr id="8" name="Group 34"/>
          <p:cNvGrpSpPr>
            <a:grpSpLocks/>
          </p:cNvGrpSpPr>
          <p:nvPr/>
        </p:nvGrpSpPr>
        <p:grpSpPr bwMode="auto">
          <a:xfrm>
            <a:off x="7415213" y="4117975"/>
            <a:ext cx="1019175" cy="1174750"/>
            <a:chOff x="7543800" y="4406900"/>
            <a:chExt cx="1018616" cy="1174750"/>
          </a:xfrm>
        </p:grpSpPr>
        <p:sp>
          <p:nvSpPr>
            <p:cNvPr id="26644" name="TextBox 35"/>
            <p:cNvSpPr txBox="1">
              <a:spLocks noChangeArrowheads="1"/>
            </p:cNvSpPr>
            <p:nvPr/>
          </p:nvSpPr>
          <p:spPr bwMode="auto">
            <a:xfrm>
              <a:off x="7543800" y="5212318"/>
              <a:ext cx="1018616" cy="369332"/>
            </a:xfrm>
            <a:prstGeom prst="rect">
              <a:avLst/>
            </a:prstGeom>
            <a:noFill/>
            <a:ln w="9525">
              <a:noFill/>
              <a:miter lim="800000"/>
              <a:headEnd/>
              <a:tailEnd/>
            </a:ln>
          </p:spPr>
          <p:txBody>
            <a:bodyPr wrap="none">
              <a:spAutoFit/>
            </a:bodyPr>
            <a:lstStyle/>
            <a:p>
              <a:r>
                <a:rPr lang="en-US"/>
                <a:t>Cookies</a:t>
              </a:r>
            </a:p>
          </p:txBody>
        </p:sp>
        <p:pic>
          <p:nvPicPr>
            <p:cNvPr id="26645" name="Picture 36"/>
            <p:cNvPicPr>
              <a:picLocks noChangeAspect="1"/>
            </p:cNvPicPr>
            <p:nvPr/>
          </p:nvPicPr>
          <p:blipFill>
            <a:blip r:embed="rId8"/>
            <a:srcRect/>
            <a:stretch>
              <a:fillRect/>
            </a:stretch>
          </p:blipFill>
          <p:spPr bwMode="auto">
            <a:xfrm>
              <a:off x="7607300" y="4406900"/>
              <a:ext cx="812800" cy="812800"/>
            </a:xfrm>
            <a:prstGeom prst="rect">
              <a:avLst/>
            </a:prstGeom>
            <a:noFill/>
            <a:ln w="9525">
              <a:noFill/>
              <a:miter lim="800000"/>
              <a:headEnd/>
              <a:tailEnd/>
            </a:ln>
          </p:spPr>
        </p:pic>
      </p:grpSp>
      <p:sp>
        <p:nvSpPr>
          <p:cNvPr id="26643" name="Content Placeholder 6"/>
          <p:cNvSpPr txBox="1">
            <a:spLocks/>
          </p:cNvSpPr>
          <p:nvPr/>
        </p:nvSpPr>
        <p:spPr bwMode="auto">
          <a:xfrm>
            <a:off x="234950" y="5651500"/>
            <a:ext cx="8674100" cy="342900"/>
          </a:xfrm>
          <a:prstGeom prst="rect">
            <a:avLst/>
          </a:prstGeom>
          <a:solidFill>
            <a:schemeClr val="tx1"/>
          </a:solidFill>
          <a:ln w="9525">
            <a:noFill/>
            <a:miter lim="800000"/>
            <a:headEnd/>
            <a:tailEnd/>
          </a:ln>
        </p:spPr>
        <p:txBody>
          <a:bodyPr/>
          <a:lstStyle/>
          <a:p>
            <a:pPr marL="342900" indent="-342900" algn="ctr">
              <a:spcBef>
                <a:spcPct val="20000"/>
              </a:spcBef>
            </a:pPr>
            <a:endParaRPr lang="en-US" sz="1600" b="1">
              <a:ea typeface="ＭＳ Ｐゴシック"/>
              <a:cs typeface="Arial" charset="0"/>
            </a:endParaRPr>
          </a:p>
          <a:p>
            <a:pPr marL="342900" indent="-342900" algn="ctr">
              <a:spcBef>
                <a:spcPct val="20000"/>
              </a:spcBef>
            </a:pPr>
            <a:endParaRPr lang="en-US" sz="1600">
              <a:ea typeface="ＭＳ Ｐゴシック"/>
              <a:cs typeface="Arial" charset="0"/>
            </a:endParaRPr>
          </a:p>
          <a:p>
            <a:pPr marL="342900" indent="-342900" algn="ctr">
              <a:spcBef>
                <a:spcPct val="20000"/>
              </a:spcBef>
            </a:pPr>
            <a:endParaRPr lang="en-US" sz="1600">
              <a:ea typeface="ＭＳ Ｐゴシック"/>
              <a:cs typeface="Arial"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up)">
                                      <p:cBhvr>
                                        <p:cTn id="10" dur="500"/>
                                        <p:tgtEl>
                                          <p:spTgt spid="16"/>
                                        </p:tgtEl>
                                      </p:cBhvr>
                                    </p:animEffect>
                                  </p:childTnLst>
                                </p:cTn>
                              </p:par>
                            </p:childTnLst>
                          </p:cTn>
                        </p:par>
                        <p:par>
                          <p:cTn id="11" fill="hold">
                            <p:stCondLst>
                              <p:cond delay="500"/>
                            </p:stCondLst>
                            <p:childTnLst>
                              <p:par>
                                <p:cTn id="12" presetID="40" presetClass="entr" presetSubtype="0" fill="hold" grpId="0" nodeType="afterEffect">
                                  <p:stCondLst>
                                    <p:cond delay="0"/>
                                  </p:stCondLst>
                                  <p:iterate type="lt">
                                    <p:tmPct val="10000"/>
                                  </p:iterate>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1"/>
                                          </p:val>
                                        </p:tav>
                                        <p:tav tm="100000">
                                          <p:val>
                                            <p:strVal val="#ppt_x"/>
                                          </p:val>
                                        </p:tav>
                                      </p:tavLst>
                                    </p:anim>
                                    <p:anim calcmode="lin" valueType="num">
                                      <p:cBhvr>
                                        <p:cTn id="16" dur="1000" fill="hold"/>
                                        <p:tgtEl>
                                          <p:spTgt spid="13"/>
                                        </p:tgtEl>
                                        <p:attrNameLst>
                                          <p:attrName>ppt_y</p:attrName>
                                        </p:attrNameLst>
                                      </p:cBhvr>
                                      <p:tavLst>
                                        <p:tav tm="0">
                                          <p:val>
                                            <p:strVal val="#ppt_y"/>
                                          </p:val>
                                        </p:tav>
                                        <p:tav tm="100000">
                                          <p:val>
                                            <p:strVal val="#ppt_y"/>
                                          </p:val>
                                        </p:tav>
                                      </p:tavLst>
                                    </p:anim>
                                  </p:childTnLst>
                                </p:cTn>
                              </p:par>
                            </p:childTnLst>
                          </p:cTn>
                        </p:par>
                        <p:par>
                          <p:cTn id="17" fill="hold">
                            <p:stCondLst>
                              <p:cond delay="2200"/>
                            </p:stCondLst>
                            <p:childTnLst>
                              <p:par>
                                <p:cTn id="18" presetID="40" presetClass="entr" presetSubtype="0" fill="hold" grpId="0" nodeType="afterEffect">
                                  <p:stCondLst>
                                    <p:cond delay="0"/>
                                  </p:stCondLst>
                                  <p:iterate type="lt">
                                    <p:tmPct val="10000"/>
                                  </p:iterate>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1"/>
                                          </p:val>
                                        </p:tav>
                                        <p:tav tm="100000">
                                          <p:val>
                                            <p:strVal val="#ppt_x"/>
                                          </p:val>
                                        </p:tav>
                                      </p:tavLst>
                                    </p:anim>
                                    <p:anim calcmode="lin" valueType="num">
                                      <p:cBhvr>
                                        <p:cTn id="22" dur="1000" fill="hold"/>
                                        <p:tgtEl>
                                          <p:spTgt spid="12"/>
                                        </p:tgtEl>
                                        <p:attrNameLst>
                                          <p:attrName>ppt_y</p:attrName>
                                        </p:attrNameLst>
                                      </p:cBhvr>
                                      <p:tavLst>
                                        <p:tav tm="0">
                                          <p:val>
                                            <p:strVal val="#ppt_y"/>
                                          </p:val>
                                        </p:tav>
                                        <p:tav tm="100000">
                                          <p:val>
                                            <p:strVal val="#ppt_y"/>
                                          </p:val>
                                        </p:tav>
                                      </p:tavLst>
                                    </p:anim>
                                  </p:childTnLst>
                                </p:cTn>
                              </p:par>
                              <p:par>
                                <p:cTn id="23" presetID="17" presetClass="entr" presetSubtype="1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fill="hold"/>
                                        <p:tgtEl>
                                          <p:spTgt spid="6"/>
                                        </p:tgtEl>
                                        <p:attrNameLst>
                                          <p:attrName>ppt_w</p:attrName>
                                        </p:attrNameLst>
                                      </p:cBhvr>
                                      <p:tavLst>
                                        <p:tav tm="0">
                                          <p:val>
                                            <p:fltVal val="0"/>
                                          </p:val>
                                        </p:tav>
                                        <p:tav tm="100000">
                                          <p:val>
                                            <p:strVal val="#ppt_w"/>
                                          </p:val>
                                        </p:tav>
                                      </p:tavLst>
                                    </p:anim>
                                    <p:anim calcmode="lin" valueType="num">
                                      <p:cBhvr>
                                        <p:cTn id="32" dur="500" fill="hold"/>
                                        <p:tgtEl>
                                          <p:spTgt spid="6"/>
                                        </p:tgtEl>
                                        <p:attrNameLst>
                                          <p:attrName>ppt_h</p:attrName>
                                        </p:attrNameLst>
                                      </p:cBhvr>
                                      <p:tavLst>
                                        <p:tav tm="0">
                                          <p:val>
                                            <p:fltVal val="0"/>
                                          </p:val>
                                        </p:tav>
                                        <p:tav tm="100000">
                                          <p:val>
                                            <p:strVal val="#ppt_h"/>
                                          </p:val>
                                        </p:tav>
                                      </p:tavLst>
                                    </p:anim>
                                    <p:anim calcmode="lin" valueType="num">
                                      <p:cBhvr>
                                        <p:cTn id="33" dur="500" fill="hold"/>
                                        <p:tgtEl>
                                          <p:spTgt spid="6"/>
                                        </p:tgtEl>
                                        <p:attrNameLst>
                                          <p:attrName>style.rotation</p:attrName>
                                        </p:attrNameLst>
                                      </p:cBhvr>
                                      <p:tavLst>
                                        <p:tav tm="0">
                                          <p:val>
                                            <p:fltVal val="360"/>
                                          </p:val>
                                        </p:tav>
                                        <p:tav tm="100000">
                                          <p:val>
                                            <p:fltVal val="0"/>
                                          </p:val>
                                        </p:tav>
                                      </p:tavLst>
                                    </p:anim>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p:cTn id="39" dur="500" fill="hold"/>
                                        <p:tgtEl>
                                          <p:spTgt spid="3"/>
                                        </p:tgtEl>
                                        <p:attrNameLst>
                                          <p:attrName>ppt_w</p:attrName>
                                        </p:attrNameLst>
                                      </p:cBhvr>
                                      <p:tavLst>
                                        <p:tav tm="0">
                                          <p:val>
                                            <p:fltVal val="0"/>
                                          </p:val>
                                        </p:tav>
                                        <p:tav tm="100000">
                                          <p:val>
                                            <p:strVal val="#ppt_w"/>
                                          </p:val>
                                        </p:tav>
                                      </p:tavLst>
                                    </p:anim>
                                    <p:anim calcmode="lin" valueType="num">
                                      <p:cBhvr>
                                        <p:cTn id="40" dur="500" fill="hold"/>
                                        <p:tgtEl>
                                          <p:spTgt spid="3"/>
                                        </p:tgtEl>
                                        <p:attrNameLst>
                                          <p:attrName>ppt_h</p:attrName>
                                        </p:attrNameLst>
                                      </p:cBhvr>
                                      <p:tavLst>
                                        <p:tav tm="0">
                                          <p:val>
                                            <p:fltVal val="0"/>
                                          </p:val>
                                        </p:tav>
                                        <p:tav tm="100000">
                                          <p:val>
                                            <p:strVal val="#ppt_h"/>
                                          </p:val>
                                        </p:tav>
                                      </p:tavLst>
                                    </p:anim>
                                    <p:anim calcmode="lin" valueType="num">
                                      <p:cBhvr>
                                        <p:cTn id="41" dur="500" fill="hold"/>
                                        <p:tgtEl>
                                          <p:spTgt spid="3"/>
                                        </p:tgtEl>
                                        <p:attrNameLst>
                                          <p:attrName>style.rotation</p:attrName>
                                        </p:attrNameLst>
                                      </p:cBhvr>
                                      <p:tavLst>
                                        <p:tav tm="0">
                                          <p:val>
                                            <p:fltVal val="360"/>
                                          </p:val>
                                        </p:tav>
                                        <p:tav tm="100000">
                                          <p:val>
                                            <p:fltVal val="0"/>
                                          </p:val>
                                        </p:tav>
                                      </p:tavLst>
                                    </p:anim>
                                    <p:animEffect transition="in" filter="fade">
                                      <p:cBhvr>
                                        <p:cTn id="42" dur="500"/>
                                        <p:tgtEl>
                                          <p:spTgt spid="3"/>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 calcmode="lin" valueType="num">
                                      <p:cBhvr>
                                        <p:cTn id="49" dur="500" fill="hold"/>
                                        <p:tgtEl>
                                          <p:spTgt spid="5"/>
                                        </p:tgtEl>
                                        <p:attrNameLst>
                                          <p:attrName>style.rotation</p:attrName>
                                        </p:attrNameLst>
                                      </p:cBhvr>
                                      <p:tavLst>
                                        <p:tav tm="0">
                                          <p:val>
                                            <p:fltVal val="360"/>
                                          </p:val>
                                        </p:tav>
                                        <p:tav tm="100000">
                                          <p:val>
                                            <p:fltVal val="0"/>
                                          </p:val>
                                        </p:tav>
                                      </p:tavLst>
                                    </p:anim>
                                    <p:animEffect transition="in" filter="fade">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ppt_w</p:attrName>
                                        </p:attrNameLst>
                                      </p:cBhvr>
                                      <p:tavLst>
                                        <p:tav tm="0">
                                          <p:val>
                                            <p:fltVal val="0"/>
                                          </p:val>
                                        </p:tav>
                                        <p:tav tm="100000">
                                          <p:val>
                                            <p:strVal val="#ppt_w"/>
                                          </p:val>
                                        </p:tav>
                                      </p:tavLst>
                                    </p:anim>
                                    <p:anim calcmode="lin" valueType="num">
                                      <p:cBhvr>
                                        <p:cTn id="56" dur="500" fill="hold"/>
                                        <p:tgtEl>
                                          <p:spTgt spid="4"/>
                                        </p:tgtEl>
                                        <p:attrNameLst>
                                          <p:attrName>ppt_h</p:attrName>
                                        </p:attrNameLst>
                                      </p:cBhvr>
                                      <p:tavLst>
                                        <p:tav tm="0">
                                          <p:val>
                                            <p:fltVal val="0"/>
                                          </p:val>
                                        </p:tav>
                                        <p:tav tm="100000">
                                          <p:val>
                                            <p:strVal val="#ppt_h"/>
                                          </p:val>
                                        </p:tav>
                                      </p:tavLst>
                                    </p:anim>
                                    <p:anim calcmode="lin" valueType="num">
                                      <p:cBhvr>
                                        <p:cTn id="57" dur="500" fill="hold"/>
                                        <p:tgtEl>
                                          <p:spTgt spid="4"/>
                                        </p:tgtEl>
                                        <p:attrNameLst>
                                          <p:attrName>style.rotation</p:attrName>
                                        </p:attrNameLst>
                                      </p:cBhvr>
                                      <p:tavLst>
                                        <p:tav tm="0">
                                          <p:val>
                                            <p:fltVal val="360"/>
                                          </p:val>
                                        </p:tav>
                                        <p:tav tm="100000">
                                          <p:val>
                                            <p:fltVal val="0"/>
                                          </p:val>
                                        </p:tav>
                                      </p:tavLst>
                                    </p:anim>
                                    <p:animEffect transition="in" filter="fade">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49" presetClass="entr" presetSubtype="0" decel="10000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anim calcmode="lin" valueType="num">
                                      <p:cBhvr>
                                        <p:cTn id="63" dur="500" fill="hold"/>
                                        <p:tgtEl>
                                          <p:spTgt spid="7"/>
                                        </p:tgtEl>
                                        <p:attrNameLst>
                                          <p:attrName>ppt_w</p:attrName>
                                        </p:attrNameLst>
                                      </p:cBhvr>
                                      <p:tavLst>
                                        <p:tav tm="0">
                                          <p:val>
                                            <p:fltVal val="0"/>
                                          </p:val>
                                        </p:tav>
                                        <p:tav tm="100000">
                                          <p:val>
                                            <p:strVal val="#ppt_w"/>
                                          </p:val>
                                        </p:tav>
                                      </p:tavLst>
                                    </p:anim>
                                    <p:anim calcmode="lin" valueType="num">
                                      <p:cBhvr>
                                        <p:cTn id="64" dur="500" fill="hold"/>
                                        <p:tgtEl>
                                          <p:spTgt spid="7"/>
                                        </p:tgtEl>
                                        <p:attrNameLst>
                                          <p:attrName>ppt_h</p:attrName>
                                        </p:attrNameLst>
                                      </p:cBhvr>
                                      <p:tavLst>
                                        <p:tav tm="0">
                                          <p:val>
                                            <p:fltVal val="0"/>
                                          </p:val>
                                        </p:tav>
                                        <p:tav tm="100000">
                                          <p:val>
                                            <p:strVal val="#ppt_h"/>
                                          </p:val>
                                        </p:tav>
                                      </p:tavLst>
                                    </p:anim>
                                    <p:anim calcmode="lin" valueType="num">
                                      <p:cBhvr>
                                        <p:cTn id="65" dur="500" fill="hold"/>
                                        <p:tgtEl>
                                          <p:spTgt spid="7"/>
                                        </p:tgtEl>
                                        <p:attrNameLst>
                                          <p:attrName>style.rotation</p:attrName>
                                        </p:attrNameLst>
                                      </p:cBhvr>
                                      <p:tavLst>
                                        <p:tav tm="0">
                                          <p:val>
                                            <p:fltVal val="360"/>
                                          </p:val>
                                        </p:tav>
                                        <p:tav tm="100000">
                                          <p:val>
                                            <p:fltVal val="0"/>
                                          </p:val>
                                        </p:tav>
                                      </p:tavLst>
                                    </p:anim>
                                    <p:animEffect transition="in" filter="fade">
                                      <p:cBhvr>
                                        <p:cTn id="66" dur="500"/>
                                        <p:tgtEl>
                                          <p:spTgt spid="7"/>
                                        </p:tgtEl>
                                      </p:cBhvr>
                                    </p:animEffect>
                                  </p:childTnLst>
                                </p:cTn>
                              </p:par>
                            </p:childTnLst>
                          </p:cTn>
                        </p:par>
                      </p:childTnLst>
                    </p:cTn>
                  </p:par>
                  <p:par>
                    <p:cTn id="67" fill="hold">
                      <p:stCondLst>
                        <p:cond delay="indefinite"/>
                      </p:stCondLst>
                      <p:childTnLst>
                        <p:par>
                          <p:cTn id="68" fill="hold">
                            <p:stCondLst>
                              <p:cond delay="0"/>
                            </p:stCondLst>
                            <p:childTnLst>
                              <p:par>
                                <p:cTn id="69" presetID="49" presetClass="entr" presetSubtype="0" decel="100000" fill="hold" nodeType="click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500" fill="hold"/>
                                        <p:tgtEl>
                                          <p:spTgt spid="8"/>
                                        </p:tgtEl>
                                        <p:attrNameLst>
                                          <p:attrName>ppt_w</p:attrName>
                                        </p:attrNameLst>
                                      </p:cBhvr>
                                      <p:tavLst>
                                        <p:tav tm="0">
                                          <p:val>
                                            <p:fltVal val="0"/>
                                          </p:val>
                                        </p:tav>
                                        <p:tav tm="100000">
                                          <p:val>
                                            <p:strVal val="#ppt_w"/>
                                          </p:val>
                                        </p:tav>
                                      </p:tavLst>
                                    </p:anim>
                                    <p:anim calcmode="lin" valueType="num">
                                      <p:cBhvr>
                                        <p:cTn id="72" dur="500" fill="hold"/>
                                        <p:tgtEl>
                                          <p:spTgt spid="8"/>
                                        </p:tgtEl>
                                        <p:attrNameLst>
                                          <p:attrName>ppt_h</p:attrName>
                                        </p:attrNameLst>
                                      </p:cBhvr>
                                      <p:tavLst>
                                        <p:tav tm="0">
                                          <p:val>
                                            <p:fltVal val="0"/>
                                          </p:val>
                                        </p:tav>
                                        <p:tav tm="100000">
                                          <p:val>
                                            <p:strVal val="#ppt_h"/>
                                          </p:val>
                                        </p:tav>
                                      </p:tavLst>
                                    </p:anim>
                                    <p:anim calcmode="lin" valueType="num">
                                      <p:cBhvr>
                                        <p:cTn id="73" dur="500" fill="hold"/>
                                        <p:tgtEl>
                                          <p:spTgt spid="8"/>
                                        </p:tgtEl>
                                        <p:attrNameLst>
                                          <p:attrName>style.rotation</p:attrName>
                                        </p:attrNameLst>
                                      </p:cBhvr>
                                      <p:tavLst>
                                        <p:tav tm="0">
                                          <p:val>
                                            <p:fltVal val="360"/>
                                          </p:val>
                                        </p:tav>
                                        <p:tav tm="100000">
                                          <p:val>
                                            <p:fltVal val="0"/>
                                          </p:val>
                                        </p:tav>
                                      </p:tavLst>
                                    </p:anim>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r>
              <a:rPr lang="en-US" smtClean="0">
                <a:latin typeface="Arial" charset="0"/>
                <a:ea typeface="ＭＳ Ｐゴシック"/>
                <a:cs typeface="Arial" charset="0"/>
              </a:rPr>
              <a:t>Explosion of Malware Tools</a:t>
            </a:r>
          </a:p>
        </p:txBody>
      </p:sp>
      <p:sp>
        <p:nvSpPr>
          <p:cNvPr id="28674" name="Slide Number Placeholder 9"/>
          <p:cNvSpPr>
            <a:spLocks noGrp="1"/>
          </p:cNvSpPr>
          <p:nvPr>
            <p:ph type="sldNum" sz="quarter" idx="11"/>
          </p:nvPr>
        </p:nvSpPr>
        <p:spPr bwMode="auto">
          <a:noFill/>
          <a:ln>
            <a:miter lim="800000"/>
            <a:headEnd/>
            <a:tailEnd/>
          </a:ln>
        </p:spPr>
        <p:txBody>
          <a:bodyPr/>
          <a:lstStyle/>
          <a:p>
            <a:pPr fontAlgn="base">
              <a:spcBef>
                <a:spcPct val="0"/>
              </a:spcBef>
              <a:spcAft>
                <a:spcPct val="0"/>
              </a:spcAft>
            </a:pPr>
            <a:fld id="{A729742E-6314-4C89-B471-FA9404D7D1C1}" type="slidenum">
              <a:rPr lang="en-US">
                <a:latin typeface="Arial" charset="0"/>
              </a:rPr>
              <a:pPr fontAlgn="base">
                <a:spcBef>
                  <a:spcPct val="0"/>
                </a:spcBef>
                <a:spcAft>
                  <a:spcPct val="0"/>
                </a:spcAft>
              </a:pPr>
              <a:t>9</a:t>
            </a:fld>
            <a:endParaRPr lang="en-US">
              <a:latin typeface="Arial" charset="0"/>
            </a:endParaRPr>
          </a:p>
        </p:txBody>
      </p:sp>
      <p:pic>
        <p:nvPicPr>
          <p:cNvPr id="28675" name="Picture 64"/>
          <p:cNvPicPr>
            <a:picLocks noChangeAspect="1"/>
          </p:cNvPicPr>
          <p:nvPr/>
        </p:nvPicPr>
        <p:blipFill>
          <a:blip r:embed="rId3"/>
          <a:srcRect/>
          <a:stretch>
            <a:fillRect/>
          </a:stretch>
        </p:blipFill>
        <p:spPr bwMode="auto">
          <a:xfrm>
            <a:off x="803275" y="1409700"/>
            <a:ext cx="7883525" cy="4470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Crossbeam Template 2010">
  <a:themeElements>
    <a:clrScheme name="Crossbeam Palette">
      <a:dk1>
        <a:sysClr val="windowText" lastClr="000000"/>
      </a:dk1>
      <a:lt1>
        <a:sysClr val="window" lastClr="FFFFFF"/>
      </a:lt1>
      <a:dk2>
        <a:srgbClr val="1F497D"/>
      </a:dk2>
      <a:lt2>
        <a:srgbClr val="B9C9D0"/>
      </a:lt2>
      <a:accent1>
        <a:srgbClr val="7D9AAA"/>
      </a:accent1>
      <a:accent2>
        <a:srgbClr val="A6BCC6"/>
      </a:accent2>
      <a:accent3>
        <a:srgbClr val="B9C9D0"/>
      </a:accent3>
      <a:accent4>
        <a:srgbClr val="FB4F14"/>
      </a:accent4>
      <a:accent5>
        <a:srgbClr val="E4D700"/>
      </a:accent5>
      <a:accent6>
        <a:srgbClr val="92D4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bwMode="auto">
        <a:noFill/>
        <a:ln w="9525">
          <a:noFill/>
          <a:miter lim="800000"/>
          <a:headEnd/>
          <a:tailEnd/>
        </a:ln>
      </a:spPr>
      <a:bodyPr anchor="ctr">
        <a:prstTxWarp prst="textNoShape">
          <a:avLst/>
        </a:prstTxWarp>
        <a:spAutoFit/>
      </a:bodyPr>
      <a:lstStyle>
        <a:defPPr>
          <a:defRPr sz="2800" dirty="0">
            <a:solidFill>
              <a:srgbClr val="7293AA"/>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Crossbeam 2009 PPT Template 10 year.thmx</Template>
  <TotalTime>5965</TotalTime>
  <Words>2494</Words>
  <Application>Microsoft Macintosh PowerPoint</Application>
  <PresentationFormat>On-screen Show (4:3)</PresentationFormat>
  <Paragraphs>345</Paragraphs>
  <Slides>27</Slides>
  <Notes>18</Notes>
  <HiddenSlides>0</HiddenSlides>
  <MMClips>0</MMClips>
  <ScaleCrop>false</ScaleCrop>
  <HeadingPairs>
    <vt:vector size="8" baseType="variant">
      <vt:variant>
        <vt:lpstr>Fonts Used</vt:lpstr>
      </vt:variant>
      <vt:variant>
        <vt:i4>7</vt:i4>
      </vt:variant>
      <vt:variant>
        <vt:lpstr>Design Template</vt:lpstr>
      </vt:variant>
      <vt:variant>
        <vt:i4>9</vt:i4>
      </vt:variant>
      <vt:variant>
        <vt:lpstr>Embedded OLE Servers</vt:lpstr>
      </vt:variant>
      <vt:variant>
        <vt:i4>1</vt:i4>
      </vt:variant>
      <vt:variant>
        <vt:lpstr>Slide Titles</vt:lpstr>
      </vt:variant>
      <vt:variant>
        <vt:i4>27</vt:i4>
      </vt:variant>
    </vt:vector>
  </HeadingPairs>
  <TitlesOfParts>
    <vt:vector size="44" baseType="lpstr">
      <vt:lpstr>Calibri</vt:lpstr>
      <vt:lpstr>Arial</vt:lpstr>
      <vt:lpstr>ＭＳ Ｐゴシック</vt:lpstr>
      <vt:lpstr>Wingdings</vt:lpstr>
      <vt:lpstr>Times</vt:lpstr>
      <vt:lpstr>Wingdings 3</vt:lpstr>
      <vt:lpstr>Verdana</vt:lpstr>
      <vt:lpstr>Crossbeam Template 2010</vt:lpstr>
      <vt:lpstr>Crossbeam Template 2010</vt:lpstr>
      <vt:lpstr>Crossbeam Template 2010</vt:lpstr>
      <vt:lpstr>Crossbeam Template 2010</vt:lpstr>
      <vt:lpstr>Crossbeam Template 2010</vt:lpstr>
      <vt:lpstr>Crossbeam Template 2010</vt:lpstr>
      <vt:lpstr>Crossbeam Template 2010</vt:lpstr>
      <vt:lpstr>Crossbeam Template 2010</vt:lpstr>
      <vt:lpstr>Crossbeam Template 2010</vt:lpstr>
      <vt:lpstr>Photo Editor Photo</vt:lpstr>
      <vt:lpstr>Slide 1</vt:lpstr>
      <vt:lpstr>Crossbeam</vt:lpstr>
      <vt:lpstr>We are Proven – In All Industries</vt:lpstr>
      <vt:lpstr>Slide 4</vt:lpstr>
      <vt:lpstr>The Appliance Farm</vt:lpstr>
      <vt:lpstr>The Bandwidth Struggle</vt:lpstr>
      <vt:lpstr>Things are Changing</vt:lpstr>
      <vt:lpstr>Malware is #1 Problem</vt:lpstr>
      <vt:lpstr>Explosion of Malware Tools</vt:lpstr>
      <vt:lpstr>Even Students can afford it</vt:lpstr>
      <vt:lpstr>It’s Complex to Catch</vt:lpstr>
      <vt:lpstr>It’s Hard to Catch</vt:lpstr>
      <vt:lpstr>And it’s Growing</vt:lpstr>
      <vt:lpstr>Malware effects everything</vt:lpstr>
      <vt:lpstr>Malware affects every device</vt:lpstr>
      <vt:lpstr>Malware loves the way we now access content</vt:lpstr>
      <vt:lpstr>Web 2.0 is a breeding ground for Malware</vt:lpstr>
      <vt:lpstr> </vt:lpstr>
      <vt:lpstr>Slide 19</vt:lpstr>
      <vt:lpstr>Our Life Today</vt:lpstr>
      <vt:lpstr>The Crossbeam “Virtual Infrastructure”</vt:lpstr>
      <vt:lpstr>Crossbeam XOS</vt:lpstr>
      <vt:lpstr>The Power Of The Virtual Infrastructure</vt:lpstr>
      <vt:lpstr>Crossbeam Management</vt:lpstr>
      <vt:lpstr>Demand the Best</vt:lpstr>
      <vt:lpstr>Crossbeam Delivers</vt:lpstr>
      <vt:lpstr>Slide 27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Peter Doggart</dc:creator>
  <cp:lastModifiedBy>sraja</cp:lastModifiedBy>
  <cp:revision>105</cp:revision>
  <cp:lastPrinted>2010-02-09T16:39:04Z</cp:lastPrinted>
  <dcterms:created xsi:type="dcterms:W3CDTF">2010-04-12T20:13:32Z</dcterms:created>
  <dcterms:modified xsi:type="dcterms:W3CDTF">2010-04-13T19:12:49Z</dcterms:modified>
</cp:coreProperties>
</file>