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8"/>
  </p:notesMasterIdLst>
  <p:sldIdLst>
    <p:sldId id="309" r:id="rId2"/>
    <p:sldId id="257" r:id="rId3"/>
    <p:sldId id="259" r:id="rId4"/>
    <p:sldId id="258" r:id="rId5"/>
    <p:sldId id="260" r:id="rId6"/>
    <p:sldId id="264" r:id="rId7"/>
    <p:sldId id="319" r:id="rId8"/>
    <p:sldId id="289" r:id="rId9"/>
    <p:sldId id="290" r:id="rId10"/>
    <p:sldId id="292" r:id="rId11"/>
    <p:sldId id="262" r:id="rId12"/>
    <p:sldId id="263" r:id="rId13"/>
    <p:sldId id="275" r:id="rId14"/>
    <p:sldId id="265" r:id="rId15"/>
    <p:sldId id="317" r:id="rId16"/>
    <p:sldId id="314" r:id="rId17"/>
    <p:sldId id="316" r:id="rId18"/>
    <p:sldId id="320" r:id="rId19"/>
    <p:sldId id="321" r:id="rId20"/>
    <p:sldId id="322" r:id="rId21"/>
    <p:sldId id="323" r:id="rId22"/>
    <p:sldId id="291" r:id="rId23"/>
    <p:sldId id="311" r:id="rId24"/>
    <p:sldId id="312" r:id="rId25"/>
    <p:sldId id="313" r:id="rId26"/>
    <p:sldId id="271" r:id="rId27"/>
    <p:sldId id="267" r:id="rId28"/>
    <p:sldId id="283" r:id="rId29"/>
    <p:sldId id="294" r:id="rId30"/>
    <p:sldId id="288" r:id="rId31"/>
    <p:sldId id="293" r:id="rId32"/>
    <p:sldId id="284" r:id="rId33"/>
    <p:sldId id="318" r:id="rId34"/>
    <p:sldId id="295" r:id="rId35"/>
    <p:sldId id="296" r:id="rId36"/>
    <p:sldId id="297" r:id="rId37"/>
    <p:sldId id="299" r:id="rId38"/>
    <p:sldId id="298" r:id="rId39"/>
    <p:sldId id="300" r:id="rId40"/>
    <p:sldId id="301" r:id="rId41"/>
    <p:sldId id="276" r:id="rId42"/>
    <p:sldId id="324" r:id="rId43"/>
    <p:sldId id="277" r:id="rId44"/>
    <p:sldId id="278" r:id="rId45"/>
    <p:sldId id="279" r:id="rId46"/>
    <p:sldId id="280" r:id="rId47"/>
    <p:sldId id="281" r:id="rId48"/>
    <p:sldId id="302" r:id="rId49"/>
    <p:sldId id="303" r:id="rId50"/>
    <p:sldId id="304" r:id="rId51"/>
    <p:sldId id="308" r:id="rId52"/>
    <p:sldId id="305" r:id="rId53"/>
    <p:sldId id="325" r:id="rId54"/>
    <p:sldId id="306" r:id="rId55"/>
    <p:sldId id="307" r:id="rId56"/>
    <p:sldId id="310"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0764" autoAdjust="0"/>
  </p:normalViewPr>
  <p:slideViewPr>
    <p:cSldViewPr>
      <p:cViewPr varScale="1">
        <p:scale>
          <a:sx n="55" d="100"/>
          <a:sy n="55" d="100"/>
        </p:scale>
        <p:origin x="-1590" y="-84"/>
      </p:cViewPr>
      <p:guideLst>
        <p:guide orient="horz" pos="2160"/>
        <p:guide pos="2880"/>
      </p:guideLst>
    </p:cSldViewPr>
  </p:slideViewPr>
  <p:outlineViewPr>
    <p:cViewPr>
      <p:scale>
        <a:sx n="33" d="100"/>
        <a:sy n="33" d="100"/>
      </p:scale>
      <p:origin x="48" y="2405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A95FB3-F0E1-4743-9E63-E52105D74ED5}" type="datetimeFigureOut">
              <a:rPr lang="en-US" smtClean="0"/>
              <a:pPr/>
              <a:t>3/11/2011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E662B6-8DB2-48C7-8356-DCE5CFBB56A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E662B6-8DB2-48C7-8356-DCE5CFBB56AA}"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I originally wrote this slide, I said each</a:t>
            </a:r>
            <a:r>
              <a:rPr lang="en-US" baseline="0" dirty="0" smtClean="0"/>
              <a:t> host received a /64.  This is not correct.  Each host has a 64-bit prefix and that prefix includes all the </a:t>
            </a:r>
            <a:r>
              <a:rPr lang="en-US" baseline="0" dirty="0" err="1" smtClean="0"/>
              <a:t>subnetting</a:t>
            </a:r>
            <a:r>
              <a:rPr lang="en-US" baseline="0" dirty="0" smtClean="0"/>
              <a:t> for that host.  The lower order 64 bits are the IP addresses in that subnet, of which there might be many assigned to a single system.  A host may have multiple /128 addresses in use assigned to a host, but does not (unless through maliciousness or </a:t>
            </a:r>
            <a:r>
              <a:rPr lang="en-US" baseline="0" dirty="0" err="1" smtClean="0"/>
              <a:t>misconfiguration</a:t>
            </a:r>
            <a:r>
              <a:rPr lang="en-US" baseline="0" dirty="0" smtClean="0"/>
              <a:t> of some kind) answer to all the </a:t>
            </a:r>
            <a:r>
              <a:rPr lang="en-US" baseline="0" dirty="0" err="1" smtClean="0"/>
              <a:t>Ips</a:t>
            </a:r>
            <a:r>
              <a:rPr lang="en-US" baseline="0" dirty="0" smtClean="0"/>
              <a:t> in that /64.  Sorry for the screw-up.</a:t>
            </a:r>
            <a:endParaRPr lang="en-US" dirty="0"/>
          </a:p>
        </p:txBody>
      </p:sp>
      <p:sp>
        <p:nvSpPr>
          <p:cNvPr id="4" name="Slide Number Placeholder 3"/>
          <p:cNvSpPr>
            <a:spLocks noGrp="1"/>
          </p:cNvSpPr>
          <p:nvPr>
            <p:ph type="sldNum" sz="quarter" idx="10"/>
          </p:nvPr>
        </p:nvSpPr>
        <p:spPr/>
        <p:txBody>
          <a:bodyPr/>
          <a:lstStyle/>
          <a:p>
            <a:fld id="{7EE662B6-8DB2-48C7-8356-DCE5CFBB56AA}"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E662B6-8DB2-48C7-8356-DCE5CFBB56AA}" type="slidenum">
              <a:rPr lang="en-US" smtClean="0"/>
              <a:pPr/>
              <a:t>15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EE662B6-8DB2-48C7-8356-DCE5CFBB56AA}" type="slidenum">
              <a:rPr lang="en-US" smtClean="0"/>
              <a:pPr/>
              <a:t>16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EE662B6-8DB2-48C7-8356-DCE5CFBB56AA}" type="slidenum">
              <a:rPr lang="en-US" smtClean="0"/>
              <a:pPr/>
              <a:t>56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3/11/2011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xEl>
                                              <p:pRg st="1" end="1"/>
                                            </p:txEl>
                                          </p:spTgt>
                                        </p:tgtEl>
                                        <p:attrNameLst>
                                          <p:attrName>style.visibility</p:attrName>
                                        </p:attrNameLst>
                                      </p:cBhvr>
                                      <p:to>
                                        <p:strVal val="visible"/>
                                      </p:to>
                                    </p:set>
                                    <p:animEffect transition="in" filter="blinds(horizontal)">
                                      <p:cBhvr>
                                        <p:cTn id="10" dur="500"/>
                                        <p:tgtEl>
                                          <p:spTgt spid="8">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animEffect transition="in" filter="blinds(horizontal)">
                                      <p:cBhvr>
                                        <p:cTn id="13" dur="500"/>
                                        <p:tgtEl>
                                          <p:spTgt spid="8">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8">
                                            <p:txEl>
                                              <p:pRg st="3" end="3"/>
                                            </p:txEl>
                                          </p:spTgt>
                                        </p:tgtEl>
                                        <p:attrNameLst>
                                          <p:attrName>style.visibility</p:attrName>
                                        </p:attrNameLst>
                                      </p:cBhvr>
                                      <p:to>
                                        <p:strVal val="visible"/>
                                      </p:to>
                                    </p:set>
                                    <p:animEffect transition="in" filter="blinds(horizontal)">
                                      <p:cBhvr>
                                        <p:cTn id="16" dur="500"/>
                                        <p:tgtEl>
                                          <p:spTgt spid="8">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animEffect transition="in" filter="blinds(horizontal)">
                                      <p:cBhvr>
                                        <p:cTn id="19"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tmplLst>
          <p:tmpl lvl="1">
            <p:tnLst>
              <p:par>
                <p:cTn presetID="3" presetClass="entr" presetSubtype="10" fill="hold" nodeType="click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blinds(horizontal)">
                      <p:cBhvr>
                        <p:cTn dur="500"/>
                        <p:tgtEl>
                          <p:spTgt spid="8"/>
                        </p:tgtEl>
                      </p:cBhvr>
                    </p:animEffect>
                  </p:childTnLst>
                </p:cTn>
              </p:par>
            </p:tnLst>
          </p:tmpl>
          <p:tmpl lvl="2">
            <p:tnLst>
              <p:par>
                <p:cTn presetID="3" presetClass="entr" presetSubtype="10"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blinds(horizontal)">
                      <p:cBhvr>
                        <p:cTn dur="500"/>
                        <p:tgtEl>
                          <p:spTgt spid="8"/>
                        </p:tgtEl>
                      </p:cBhvr>
                    </p:animEffect>
                  </p:childTnLst>
                </p:cTn>
              </p:par>
            </p:tnLst>
          </p:tmpl>
          <p:tmpl lvl="3">
            <p:tnLst>
              <p:par>
                <p:cTn presetID="3" presetClass="entr" presetSubtype="10"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blinds(horizontal)">
                      <p:cBhvr>
                        <p:cTn dur="500"/>
                        <p:tgtEl>
                          <p:spTgt spid="8"/>
                        </p:tgtEl>
                      </p:cBhvr>
                    </p:animEffect>
                  </p:childTnLst>
                </p:cTn>
              </p:par>
            </p:tnLst>
          </p:tmpl>
          <p:tmpl lvl="4">
            <p:tnLst>
              <p:par>
                <p:cTn presetID="3" presetClass="entr" presetSubtype="10"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blinds(horizontal)">
                      <p:cBhvr>
                        <p:cTn dur="500"/>
                        <p:tgtEl>
                          <p:spTgt spid="8"/>
                        </p:tgtEl>
                      </p:cBhvr>
                    </p:animEffect>
                  </p:childTnLst>
                </p:cTn>
              </p:par>
            </p:tnLst>
          </p:tmpl>
          <p:tmpl lvl="5">
            <p:tnLst>
              <p:par>
                <p:cTn presetID="3" presetClass="entr" presetSubtype="10" fill="hold" nodeType="with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blinds(horizontal)">
                      <p:cBhvr>
                        <p:cTn dur="500"/>
                        <p:tgtEl>
                          <p:spTgt spid="8"/>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3/11/2011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spd="med"/>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getipv6.info/index.php/How_do_I_get_IPv6_from_ARI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tools.ietf.org/html/rfc5569" TargetMode="External"/><Relationship Id="rId2" Type="http://schemas.openxmlformats.org/officeDocument/2006/relationships/hyperlink" Target="http://en.wikipedia.org/wiki/IPv6_rapid_deployment" TargetMode="External"/><Relationship Id="rId1" Type="http://schemas.openxmlformats.org/officeDocument/2006/relationships/slideLayout" Target="../slideLayouts/slideLayout2.xml"/><Relationship Id="rId4" Type="http://schemas.openxmlformats.org/officeDocument/2006/relationships/hyperlink" Target="http://tools.ietf.org/html/rfc6106"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smtClean="0"/>
              <a:t>Phillip </a:t>
            </a:r>
            <a:r>
              <a:rPr lang="en-US" dirty="0" err="1" smtClean="0"/>
              <a:t>Deneault</a:t>
            </a:r>
            <a:endParaRPr lang="en-US" dirty="0" smtClean="0"/>
          </a:p>
          <a:p>
            <a:r>
              <a:rPr lang="en-US" dirty="0" smtClean="0"/>
              <a:t>Network Security Officer</a:t>
            </a:r>
          </a:p>
          <a:p>
            <a:r>
              <a:rPr lang="en-US" dirty="0" smtClean="0"/>
              <a:t>WPI</a:t>
            </a:r>
          </a:p>
        </p:txBody>
      </p:sp>
      <p:sp>
        <p:nvSpPr>
          <p:cNvPr id="4" name="Title 3"/>
          <p:cNvSpPr>
            <a:spLocks noGrp="1"/>
          </p:cNvSpPr>
          <p:nvPr>
            <p:ph type="ctrTitle"/>
          </p:nvPr>
        </p:nvSpPr>
        <p:spPr/>
        <p:txBody>
          <a:bodyPr>
            <a:normAutofit/>
          </a:bodyPr>
          <a:lstStyle/>
          <a:p>
            <a:r>
              <a:rPr lang="en-US" dirty="0" smtClean="0"/>
              <a:t>Security Considerations for </a:t>
            </a:r>
            <a:r>
              <a:rPr lang="en-US" dirty="0" err="1" smtClean="0"/>
              <a:t>IPv6</a:t>
            </a:r>
            <a:endParaRPr lang="en-US"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 Address Assignment</a:t>
            </a:r>
            <a:endParaRPr lang="en-US" dirty="0"/>
          </a:p>
        </p:txBody>
      </p:sp>
      <p:sp>
        <p:nvSpPr>
          <p:cNvPr id="3" name="Content Placeholder 2"/>
          <p:cNvSpPr>
            <a:spLocks noGrp="1"/>
          </p:cNvSpPr>
          <p:nvPr>
            <p:ph sz="quarter" idx="1"/>
          </p:nvPr>
        </p:nvSpPr>
        <p:spPr/>
        <p:txBody>
          <a:bodyPr>
            <a:normAutofit fontScale="32500" lnSpcReduction="20000"/>
          </a:bodyPr>
          <a:lstStyle/>
          <a:p>
            <a:r>
              <a:rPr lang="en-US" sz="8600" dirty="0" smtClean="0"/>
              <a:t>Windows Vista IPv6 </a:t>
            </a:r>
            <a:r>
              <a:rPr lang="en-US" sz="8600" dirty="0" err="1" smtClean="0"/>
              <a:t>AutoConfiguration</a:t>
            </a:r>
            <a:r>
              <a:rPr lang="en-US" sz="8600" dirty="0" smtClean="0"/>
              <a:t> Process</a:t>
            </a:r>
          </a:p>
          <a:p>
            <a:pPr lvl="1"/>
            <a:r>
              <a:rPr lang="en-US" sz="3200" dirty="0" smtClean="0"/>
              <a:t>The following steps describe the </a:t>
            </a:r>
            <a:r>
              <a:rPr lang="en-US" sz="3200" dirty="0" err="1" smtClean="0"/>
              <a:t>autoconfiguration</a:t>
            </a:r>
            <a:r>
              <a:rPr lang="en-US" sz="3200" dirty="0" smtClean="0"/>
              <a:t> process for an IPv6 host running Windows Vista: Derive a tentative link-local address for the LAN interface with a randomly derived interface ID (the default setting).</a:t>
            </a:r>
          </a:p>
          <a:p>
            <a:pPr lvl="1"/>
            <a:r>
              <a:rPr lang="en-US" sz="3200" dirty="0" smtClean="0"/>
              <a:t>Perform DAD for the derived link-local address of the LAN interface (send a Neighbor Solicitation message with the Target Address field that is set to the tentative link-local address).</a:t>
            </a:r>
          </a:p>
          <a:p>
            <a:pPr lvl="1"/>
            <a:r>
              <a:rPr lang="en-US" sz="3200" dirty="0" smtClean="0"/>
              <a:t>Perform router discovery on the LAN interface (send a Router Solicitation message from the tentative link-local address).</a:t>
            </a:r>
          </a:p>
          <a:p>
            <a:pPr lvl="1"/>
            <a:r>
              <a:rPr lang="en-US" sz="3200" dirty="0" smtClean="0"/>
              <a:t>If a Neighbor Advertisement message sent in response to the Neighbor Solicitation message sent in Step 2 is received, mark the link-local address as a duplicate.</a:t>
            </a:r>
          </a:p>
          <a:p>
            <a:pPr lvl="1"/>
            <a:r>
              <a:rPr lang="en-US" sz="3200" dirty="0" smtClean="0"/>
              <a:t>If no Neighbor Advertisement messages in response to the Neighbor Solicitation message are received, change the state of the link-local address on the LAN interface to preferred. </a:t>
            </a:r>
          </a:p>
          <a:p>
            <a:pPr lvl="1"/>
            <a:r>
              <a:rPr lang="en-US" sz="3200" dirty="0" smtClean="0"/>
              <a:t>If no router advertisements are received, stop IPv6 address </a:t>
            </a:r>
            <a:r>
              <a:rPr lang="en-US" sz="3200" dirty="0" err="1" smtClean="0"/>
              <a:t>autoconfiguration</a:t>
            </a:r>
            <a:r>
              <a:rPr lang="en-US" sz="3200" dirty="0" smtClean="0"/>
              <a:t> on the LAN interface. Go to Step 13.</a:t>
            </a:r>
          </a:p>
          <a:p>
            <a:pPr lvl="1"/>
            <a:r>
              <a:rPr lang="en-US" sz="3200" dirty="0" smtClean="0"/>
              <a:t>If a router advertisement is received, create tentative public addresses corresponding to the global or unique local address prefixes in the message based on the random interface ID derived in Step 1, and perform DAD.</a:t>
            </a:r>
          </a:p>
          <a:p>
            <a:pPr lvl="1"/>
            <a:r>
              <a:rPr lang="en-US" sz="3200" dirty="0" smtClean="0"/>
              <a:t>Create tentative temporary addresses corresponding to the global or unique local address prefixes in the message using new randomly derived random interface IDs, and perform DAD.</a:t>
            </a:r>
          </a:p>
          <a:p>
            <a:pPr lvl="1"/>
            <a:r>
              <a:rPr lang="en-US" sz="3200" dirty="0" smtClean="0"/>
              <a:t>For each new address, if no Neighbor Advertisement messages in response to the Neighbor Solicitation message are received, change the state of the address on the LAN interface to preferred.</a:t>
            </a:r>
          </a:p>
          <a:p>
            <a:pPr lvl="1"/>
            <a:r>
              <a:rPr lang="en-US" sz="3200" dirty="0" smtClean="0"/>
              <a:t>If the router advertisement has both the M and O flags set to 0, stop IPv6 </a:t>
            </a:r>
            <a:r>
              <a:rPr lang="en-US" sz="3200" dirty="0" err="1" smtClean="0"/>
              <a:t>autoconfiguration</a:t>
            </a:r>
            <a:r>
              <a:rPr lang="en-US" sz="3200" dirty="0" smtClean="0"/>
              <a:t> on the LAN interface. Go to Step 13.</a:t>
            </a:r>
          </a:p>
          <a:p>
            <a:pPr lvl="1"/>
            <a:r>
              <a:rPr lang="en-US" sz="3200" dirty="0" smtClean="0"/>
              <a:t>If the router advertisement has the M flag set to 1, use DHCPv6 to obtain both </a:t>
            </a:r>
            <a:r>
              <a:rPr lang="en-US" sz="3200" dirty="0" err="1" smtClean="0"/>
              <a:t>stateful</a:t>
            </a:r>
            <a:r>
              <a:rPr lang="en-US" sz="3200" dirty="0" smtClean="0"/>
              <a:t> IPv6 addresses and additional configuration settings.</a:t>
            </a:r>
          </a:p>
          <a:p>
            <a:pPr lvl="1"/>
            <a:r>
              <a:rPr lang="en-US" sz="3200" dirty="0" smtClean="0"/>
              <a:t>If the router advertisement has the M flag set to 0 and the O flag set to 1, use DHCPv6 to obtain additional configuration settings.</a:t>
            </a:r>
          </a:p>
          <a:p>
            <a:pPr lvl="1"/>
            <a:r>
              <a:rPr lang="en-US" sz="3200" dirty="0" smtClean="0"/>
              <a:t>Derive link-local ISATAP addresses based on the IPv4 addresses of the LAN interface and assign them to the ISATAP tunneling interface.</a:t>
            </a:r>
          </a:p>
          <a:p>
            <a:pPr lvl="1"/>
            <a:r>
              <a:rPr lang="en-US" sz="3200" dirty="0" smtClean="0"/>
              <a:t>Attempt to resolve the host name "ISATAP" to an IPv4 address.</a:t>
            </a:r>
          </a:p>
          <a:p>
            <a:pPr lvl="1"/>
            <a:r>
              <a:rPr lang="en-US" sz="3200" dirty="0" smtClean="0"/>
              <a:t>If the host name "ISATAP" cannot be resolved, stop IPv6 configuration.</a:t>
            </a:r>
          </a:p>
          <a:p>
            <a:pPr lvl="1"/>
            <a:r>
              <a:rPr lang="en-US" sz="3200" dirty="0" smtClean="0"/>
              <a:t>If the host name "ISATAP" is resolved to an IPv4 address, send an IPv4-encapsulated router solicitation to the ISATAP router.</a:t>
            </a:r>
          </a:p>
          <a:p>
            <a:pPr lvl="1"/>
            <a:r>
              <a:rPr lang="en-US" sz="3200" dirty="0" smtClean="0"/>
              <a:t>If a router advertisement from the ISATAP router is received, create additional ISATAP addresses corresponding to the advertised global or unique local address prefixes and assign them to the ISATAP tunneling interface.</a:t>
            </a:r>
          </a:p>
        </p:txBody>
      </p:sp>
      <p:sp>
        <p:nvSpPr>
          <p:cNvPr id="4" name="TextBox 3"/>
          <p:cNvSpPr txBox="1"/>
          <p:nvPr/>
        </p:nvSpPr>
        <p:spPr>
          <a:xfrm>
            <a:off x="1143000" y="6172200"/>
            <a:ext cx="6736075" cy="369332"/>
          </a:xfrm>
          <a:prstGeom prst="rect">
            <a:avLst/>
          </a:prstGeom>
          <a:noFill/>
        </p:spPr>
        <p:txBody>
          <a:bodyPr wrap="none" rtlCol="0">
            <a:spAutoFit/>
          </a:bodyPr>
          <a:lstStyle/>
          <a:p>
            <a:r>
              <a:rPr lang="en-US" dirty="0" smtClean="0"/>
              <a:t>http://technet.microsoft.com/en-us/magazine/2007.08.cableguy.aspx</a:t>
            </a:r>
            <a:endParaRPr lang="en-US" dirty="0"/>
          </a:p>
        </p:txBody>
      </p:sp>
    </p:spTree>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Case: </a:t>
            </a:r>
            <a:r>
              <a:rPr lang="en-US" dirty="0" err="1" smtClean="0"/>
              <a:t>DHCPv6</a:t>
            </a:r>
            <a:endParaRPr lang="en-US" dirty="0"/>
          </a:p>
        </p:txBody>
      </p:sp>
      <p:sp>
        <p:nvSpPr>
          <p:cNvPr id="3" name="Content Placeholder 2"/>
          <p:cNvSpPr>
            <a:spLocks noGrp="1"/>
          </p:cNvSpPr>
          <p:nvPr>
            <p:ph sz="quarter" idx="1"/>
          </p:nvPr>
        </p:nvSpPr>
        <p:spPr/>
        <p:txBody>
          <a:bodyPr>
            <a:normAutofit/>
          </a:bodyPr>
          <a:lstStyle/>
          <a:p>
            <a:r>
              <a:rPr lang="en-US" dirty="0" smtClean="0"/>
              <a:t>You choose to use </a:t>
            </a:r>
            <a:r>
              <a:rPr lang="en-US" dirty="0" err="1" smtClean="0"/>
              <a:t>DHCPv6</a:t>
            </a:r>
            <a:r>
              <a:rPr lang="en-US" dirty="0" smtClean="0"/>
              <a:t> </a:t>
            </a:r>
            <a:r>
              <a:rPr lang="en-US" dirty="0" err="1" smtClean="0"/>
              <a:t>stateful</a:t>
            </a:r>
            <a:r>
              <a:rPr lang="en-US" dirty="0" smtClean="0"/>
              <a:t> addressing</a:t>
            </a:r>
          </a:p>
          <a:p>
            <a:r>
              <a:rPr lang="en-US" dirty="0" smtClean="0"/>
              <a:t>Who knows what a DUID is?</a:t>
            </a:r>
          </a:p>
          <a:p>
            <a:r>
              <a:rPr lang="en-US" dirty="0" smtClean="0"/>
              <a:t>Driving Under the Influence of Drugs?</a:t>
            </a:r>
          </a:p>
          <a:p>
            <a:r>
              <a:rPr lang="en-US" dirty="0" smtClean="0"/>
              <a:t>DHCPv6 Unique </a:t>
            </a:r>
            <a:r>
              <a:rPr lang="en-US" dirty="0" err="1" smtClean="0"/>
              <a:t>IDentifier</a:t>
            </a:r>
            <a:endParaRPr lang="en-US" dirty="0" smtClean="0"/>
          </a:p>
          <a:p>
            <a:pPr lvl="1">
              <a:buNone/>
            </a:pPr>
            <a:r>
              <a:rPr lang="en-US" dirty="0" smtClean="0"/>
              <a:t>    “The DUID is designed to be unique across all DHCP clients and servers, and stable for any specific client or server - that is, the DUID used by a client or server SHOULD NOT change over time if at all possible; for example, a device's DUID should not change as a result of a change in the device's network hardware.” </a:t>
            </a:r>
          </a:p>
          <a:p>
            <a:pPr lvl="1">
              <a:buNone/>
            </a:pPr>
            <a:r>
              <a:rPr lang="en-US" dirty="0" smtClean="0"/>
              <a:t>		- RFC 3315, RFC 4361</a:t>
            </a:r>
          </a:p>
          <a:p>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Autoconfiguration</a:t>
            </a:r>
            <a:endParaRPr lang="en-US" dirty="0"/>
          </a:p>
        </p:txBody>
      </p:sp>
      <p:sp>
        <p:nvSpPr>
          <p:cNvPr id="3" name="Content Placeholder 2"/>
          <p:cNvSpPr>
            <a:spLocks noGrp="1"/>
          </p:cNvSpPr>
          <p:nvPr>
            <p:ph sz="quarter" idx="1"/>
          </p:nvPr>
        </p:nvSpPr>
        <p:spPr/>
        <p:txBody>
          <a:bodyPr>
            <a:normAutofit/>
          </a:bodyPr>
          <a:lstStyle/>
          <a:p>
            <a:r>
              <a:rPr lang="en-US" dirty="0" smtClean="0"/>
              <a:t>Network!  Configure Thyself! </a:t>
            </a:r>
          </a:p>
          <a:p>
            <a:r>
              <a:rPr lang="en-US" dirty="0" smtClean="0"/>
              <a:t>Ok, but can you map individual owners to address use without a registration database? How does that affect:</a:t>
            </a:r>
          </a:p>
          <a:p>
            <a:pPr lvl="1"/>
            <a:r>
              <a:rPr lang="en-US" dirty="0" smtClean="0"/>
              <a:t>Abuse cases</a:t>
            </a:r>
          </a:p>
          <a:p>
            <a:pPr lvl="1"/>
            <a:r>
              <a:rPr lang="en-US" dirty="0" smtClean="0"/>
              <a:t>DMCA violations</a:t>
            </a:r>
          </a:p>
          <a:p>
            <a:pPr lvl="1"/>
            <a:r>
              <a:rPr lang="en-US" dirty="0" smtClean="0"/>
              <a:t>Virus Infection responses</a:t>
            </a:r>
          </a:p>
          <a:p>
            <a:pPr lvl="1"/>
            <a:r>
              <a:rPr lang="en-US" dirty="0" smtClean="0"/>
              <a:t>Vulnerability reporting</a:t>
            </a:r>
          </a:p>
          <a:p>
            <a:pPr lvl="1"/>
            <a:r>
              <a:rPr lang="en-US" dirty="0" smtClean="0"/>
              <a:t>Network troubleshooting</a:t>
            </a:r>
          </a:p>
        </p:txBody>
      </p:sp>
    </p:spTree>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 I’ll build a database!</a:t>
            </a:r>
            <a:endParaRPr lang="en-US" dirty="0"/>
          </a:p>
        </p:txBody>
      </p:sp>
      <p:sp>
        <p:nvSpPr>
          <p:cNvPr id="3" name="Content Placeholder 2"/>
          <p:cNvSpPr>
            <a:spLocks noGrp="1"/>
          </p:cNvSpPr>
          <p:nvPr>
            <p:ph sz="quarter" idx="1"/>
          </p:nvPr>
        </p:nvSpPr>
        <p:spPr/>
        <p:txBody>
          <a:bodyPr>
            <a:normAutofit/>
          </a:bodyPr>
          <a:lstStyle/>
          <a:p>
            <a:r>
              <a:rPr lang="en-US" dirty="0" smtClean="0"/>
              <a:t>Sure, maybe you can</a:t>
            </a:r>
          </a:p>
          <a:p>
            <a:r>
              <a:rPr lang="en-US" dirty="0" smtClean="0"/>
              <a:t>Maybe you can even use your existing management schema!</a:t>
            </a:r>
          </a:p>
          <a:p>
            <a:r>
              <a:rPr lang="en-US" dirty="0" smtClean="0"/>
              <a:t>Well… as long its not in </a:t>
            </a:r>
            <a:r>
              <a:rPr lang="en-US" dirty="0" err="1" smtClean="0"/>
              <a:t>MySQL</a:t>
            </a:r>
            <a:r>
              <a:rPr lang="en-US" dirty="0" smtClean="0"/>
              <a:t> since it doesn’t have a 128-bit field…</a:t>
            </a:r>
          </a:p>
          <a:p>
            <a:r>
              <a:rPr lang="en-US" dirty="0" smtClean="0"/>
              <a:t>…and assuming it can access those tables in your routers….</a:t>
            </a:r>
          </a:p>
          <a:p>
            <a:r>
              <a:rPr lang="en-US" dirty="0" smtClean="0"/>
              <a:t>…assuming  your routers and switches have hooks for them….</a:t>
            </a:r>
          </a:p>
          <a:p>
            <a:r>
              <a:rPr lang="en-US" dirty="0" smtClean="0"/>
              <a:t>…If it even makes sense for your environment</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Thinking Caps On!</a:t>
            </a:r>
            <a:endParaRPr lang="en-US" dirty="0"/>
          </a:p>
        </p:txBody>
      </p:sp>
      <p:sp>
        <p:nvSpPr>
          <p:cNvPr id="3" name="Content Placeholder 2"/>
          <p:cNvSpPr>
            <a:spLocks noGrp="1"/>
          </p:cNvSpPr>
          <p:nvPr>
            <p:ph sz="quarter" idx="1"/>
          </p:nvPr>
        </p:nvSpPr>
        <p:spPr/>
        <p:txBody>
          <a:bodyPr/>
          <a:lstStyle/>
          <a:p>
            <a:r>
              <a:rPr lang="en-US" dirty="0" smtClean="0"/>
              <a:t>This presentation is a thinking presentation.  It will require you to think about applications of principles at your site.</a:t>
            </a:r>
          </a:p>
          <a:p>
            <a:r>
              <a:rPr lang="en-US" dirty="0" smtClean="0"/>
              <a:t>This presentation is not super technical, there are better resources for that.</a:t>
            </a:r>
          </a:p>
          <a:p>
            <a:r>
              <a:rPr lang="en-US" dirty="0" smtClean="0"/>
              <a:t>We’ll start at the top….</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Engage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Proper deployment is an uphill struggle</a:t>
            </a:r>
          </a:p>
          <a:p>
            <a:r>
              <a:rPr lang="en-US" dirty="0" smtClean="0"/>
              <a:t>Management needs to be engaged to understand both the benefits to your community and the monetary requirements </a:t>
            </a:r>
          </a:p>
          <a:p>
            <a:r>
              <a:rPr lang="en-US" dirty="0" smtClean="0"/>
              <a:t>Unlike when most sites deployed </a:t>
            </a:r>
            <a:r>
              <a:rPr lang="en-US" dirty="0" err="1" smtClean="0"/>
              <a:t>IPv4</a:t>
            </a:r>
            <a:r>
              <a:rPr lang="en-US" dirty="0" smtClean="0"/>
              <a:t>, there are consequences for failures and insecure configurations nowadays</a:t>
            </a:r>
          </a:p>
          <a:p>
            <a:r>
              <a:rPr lang="en-US" dirty="0" smtClean="0"/>
              <a:t>Networking needs to work with Security and Security needs to work with Networking.  Both sides can never be allowed to be happy and get their way.</a:t>
            </a:r>
          </a:p>
          <a:p>
            <a:r>
              <a:rPr lang="en-US" dirty="0" err="1" smtClean="0"/>
              <a:t>Sysadmins</a:t>
            </a:r>
            <a:r>
              <a:rPr lang="en-US" dirty="0" smtClean="0"/>
              <a:t> need to be engaged to make sure their systems are deployed maintaining the same level of security and robustness they had before</a:t>
            </a:r>
          </a:p>
          <a:p>
            <a:pPr lvl="1"/>
            <a:r>
              <a:rPr lang="en-US" dirty="0" smtClean="0"/>
              <a:t>Load Balancing, Blacklists, Host-level firewalls, etc</a:t>
            </a:r>
          </a:p>
          <a:p>
            <a:endParaRPr lang="en-US"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an </a:t>
            </a:r>
            <a:r>
              <a:rPr lang="en-US" dirty="0" err="1" smtClean="0"/>
              <a:t>IPv6</a:t>
            </a:r>
            <a:r>
              <a:rPr lang="en-US" dirty="0" smtClean="0"/>
              <a:t> Allocation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How do you get the addresses allocated to you?</a:t>
            </a:r>
          </a:p>
          <a:p>
            <a:r>
              <a:rPr lang="en-US" dirty="0" smtClean="0"/>
              <a:t>Two types of addresses</a:t>
            </a:r>
          </a:p>
          <a:p>
            <a:pPr lvl="1"/>
            <a:r>
              <a:rPr lang="en-US" dirty="0" smtClean="0"/>
              <a:t>ISP allocation</a:t>
            </a:r>
          </a:p>
          <a:p>
            <a:pPr lvl="1"/>
            <a:r>
              <a:rPr lang="en-US" dirty="0" smtClean="0"/>
              <a:t>Provider Independent</a:t>
            </a:r>
          </a:p>
          <a:p>
            <a:r>
              <a:rPr lang="en-US" dirty="0" smtClean="0"/>
              <a:t>Provider Independent </a:t>
            </a:r>
          </a:p>
          <a:p>
            <a:pPr lvl="1"/>
            <a:r>
              <a:rPr lang="en-US" dirty="0" err="1" smtClean="0"/>
              <a:t>ARIN</a:t>
            </a:r>
            <a:r>
              <a:rPr lang="en-US" dirty="0" smtClean="0"/>
              <a:t> </a:t>
            </a:r>
            <a:r>
              <a:rPr lang="en-US" sz="2000" dirty="0" smtClean="0"/>
              <a:t>(</a:t>
            </a:r>
            <a:r>
              <a:rPr lang="en-US" sz="2000" dirty="0" err="1" smtClean="0">
                <a:hlinkClick r:id="rId3"/>
              </a:rPr>
              <a:t>http://www.getipv6.info/index.php/How_do_I_get_IPv6_from_ARIN</a:t>
            </a:r>
            <a:r>
              <a:rPr lang="en-US" sz="2000" dirty="0" smtClean="0"/>
              <a:t>)</a:t>
            </a:r>
          </a:p>
          <a:p>
            <a:pPr lvl="1"/>
            <a:r>
              <a:rPr lang="en-US" dirty="0" smtClean="0"/>
              <a:t>/40 or larger</a:t>
            </a:r>
          </a:p>
          <a:p>
            <a:r>
              <a:rPr lang="en-US" dirty="0" smtClean="0"/>
              <a:t>ISP allocation</a:t>
            </a:r>
          </a:p>
          <a:p>
            <a:pPr lvl="1"/>
            <a:r>
              <a:rPr lang="en-US" dirty="0" err="1" smtClean="0"/>
              <a:t>Internet2</a:t>
            </a:r>
            <a:r>
              <a:rPr lang="en-US" dirty="0" smtClean="0"/>
              <a:t> - </a:t>
            </a:r>
            <a:r>
              <a:rPr lang="en-US" dirty="0" err="1" smtClean="0"/>
              <a:t>NOX</a:t>
            </a:r>
            <a:r>
              <a:rPr lang="en-US" dirty="0" smtClean="0"/>
              <a:t> – UMASS</a:t>
            </a:r>
          </a:p>
          <a:p>
            <a:pPr lvl="1"/>
            <a:r>
              <a:rPr lang="en-US" dirty="0" smtClean="0"/>
              <a:t>Don’t get less than a /48</a:t>
            </a:r>
          </a:p>
          <a:p>
            <a:pPr lvl="1"/>
            <a:endParaRPr lang="en-US" dirty="0"/>
          </a:p>
        </p:txBody>
      </p:sp>
    </p:spTree>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CHOOSE?!</a:t>
            </a:r>
            <a:endParaRPr lang="en-US" dirty="0"/>
          </a:p>
        </p:txBody>
      </p:sp>
      <p:sp>
        <p:nvSpPr>
          <p:cNvPr id="3" name="Content Placeholder 2"/>
          <p:cNvSpPr>
            <a:spLocks noGrp="1"/>
          </p:cNvSpPr>
          <p:nvPr>
            <p:ph sz="quarter" idx="1"/>
          </p:nvPr>
        </p:nvSpPr>
        <p:spPr/>
        <p:txBody>
          <a:bodyPr>
            <a:normAutofit/>
          </a:bodyPr>
          <a:lstStyle/>
          <a:p>
            <a:r>
              <a:rPr lang="en-US" dirty="0" smtClean="0"/>
              <a:t>You don’t need to, you can have both!</a:t>
            </a:r>
          </a:p>
          <a:p>
            <a:r>
              <a:rPr lang="en-US" dirty="0" smtClean="0"/>
              <a:t>Multiple interfaces can have multiple </a:t>
            </a:r>
            <a:r>
              <a:rPr lang="en-US" dirty="0" err="1" smtClean="0"/>
              <a:t>IPv6</a:t>
            </a:r>
            <a:r>
              <a:rPr lang="en-US" dirty="0" smtClean="0"/>
              <a:t> addresses at the same </a:t>
            </a:r>
            <a:r>
              <a:rPr lang="en-US" dirty="0" smtClean="0"/>
              <a:t>time, including multiple addresses in the same subnet</a:t>
            </a:r>
            <a:endParaRPr lang="en-US" dirty="0" smtClean="0"/>
          </a:p>
          <a:p>
            <a:r>
              <a:rPr lang="en-US" dirty="0" smtClean="0"/>
              <a:t>Addresses </a:t>
            </a:r>
            <a:r>
              <a:rPr lang="en-US" dirty="0" smtClean="0"/>
              <a:t>can be </a:t>
            </a:r>
            <a:r>
              <a:rPr lang="en-US" dirty="0" err="1" smtClean="0"/>
              <a:t>statefully</a:t>
            </a:r>
            <a:r>
              <a:rPr lang="en-US" dirty="0" smtClean="0"/>
              <a:t> </a:t>
            </a:r>
            <a:r>
              <a:rPr lang="en-US" dirty="0" smtClean="0"/>
              <a:t>allocated via </a:t>
            </a:r>
            <a:r>
              <a:rPr lang="en-US" dirty="0" err="1" smtClean="0"/>
              <a:t>DHCPv6</a:t>
            </a:r>
            <a:r>
              <a:rPr lang="en-US" dirty="0" smtClean="0"/>
              <a:t> ,  </a:t>
            </a:r>
            <a:r>
              <a:rPr lang="en-US" dirty="0" err="1" smtClean="0"/>
              <a:t>autoconfigured</a:t>
            </a:r>
            <a:r>
              <a:rPr lang="en-US" dirty="0" smtClean="0"/>
              <a:t> (more on this later), or statically defined</a:t>
            </a:r>
          </a:p>
          <a:p>
            <a:r>
              <a:rPr lang="en-US" dirty="0" smtClean="0"/>
              <a:t>Footnote: </a:t>
            </a:r>
            <a:r>
              <a:rPr lang="en-US" dirty="0" err="1" smtClean="0"/>
              <a:t>IANAL</a:t>
            </a:r>
            <a:r>
              <a:rPr lang="en-US" dirty="0" smtClean="0"/>
              <a:t> (</a:t>
            </a:r>
            <a:r>
              <a:rPr lang="en-US" dirty="0" err="1" smtClean="0"/>
              <a:t>ATAABMITR</a:t>
            </a:r>
            <a:r>
              <a:rPr lang="en-US" dirty="0" smtClean="0"/>
              <a:t>)</a:t>
            </a:r>
            <a:endParaRPr lang="en-US" dirty="0" smtClean="0"/>
          </a:p>
          <a:p>
            <a:pPr lvl="1"/>
            <a:r>
              <a:rPr lang="en-US" dirty="0" smtClean="0"/>
              <a:t>Legacy </a:t>
            </a:r>
            <a:r>
              <a:rPr lang="en-US" dirty="0" err="1" smtClean="0"/>
              <a:t>IPv4</a:t>
            </a:r>
            <a:r>
              <a:rPr lang="en-US" dirty="0" smtClean="0"/>
              <a:t> address holders need to be concerned about the merits and disadvantages of signing the </a:t>
            </a:r>
            <a:r>
              <a:rPr lang="en-US" dirty="0" err="1" smtClean="0"/>
              <a:t>LRSA</a:t>
            </a:r>
            <a:r>
              <a:rPr lang="en-US" dirty="0" smtClean="0"/>
              <a:t>.</a:t>
            </a:r>
          </a:p>
          <a:p>
            <a:pPr lvl="2"/>
            <a:r>
              <a:rPr lang="en-US" dirty="0" err="1" smtClean="0"/>
              <a:t>ARIN</a:t>
            </a:r>
            <a:r>
              <a:rPr lang="en-US" dirty="0" smtClean="0"/>
              <a:t>-prop-133  - “No Volunteer Services on Behalf of Unaffiliated Address Blocks”</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use it?</a:t>
            </a:r>
            <a:endParaRPr lang="en-US" dirty="0"/>
          </a:p>
        </p:txBody>
      </p:sp>
      <p:sp>
        <p:nvSpPr>
          <p:cNvPr id="3" name="Content Placeholder 2"/>
          <p:cNvSpPr>
            <a:spLocks noGrp="1"/>
          </p:cNvSpPr>
          <p:nvPr>
            <p:ph sz="quarter" idx="1"/>
          </p:nvPr>
        </p:nvSpPr>
        <p:spPr/>
        <p:txBody>
          <a:bodyPr/>
          <a:lstStyle/>
          <a:p>
            <a:pPr marL="514350" indent="-514350">
              <a:buNone/>
            </a:pPr>
            <a:r>
              <a:rPr lang="en-US" dirty="0" err="1" smtClean="0"/>
              <a:t>1a</a:t>
            </a:r>
            <a:r>
              <a:rPr lang="en-US" dirty="0" smtClean="0"/>
              <a:t>. Check for support throughout your network equipment</a:t>
            </a:r>
          </a:p>
          <a:p>
            <a:pPr marL="914400" lvl="1" indent="-514350"/>
            <a:r>
              <a:rPr lang="en-US" dirty="0" smtClean="0"/>
              <a:t>Network</a:t>
            </a:r>
          </a:p>
          <a:p>
            <a:pPr marL="1314450" lvl="2" indent="-514350"/>
            <a:r>
              <a:rPr lang="en-US" dirty="0" smtClean="0"/>
              <a:t>Router - Switches - Hubs - Bandwidth Management </a:t>
            </a:r>
          </a:p>
          <a:p>
            <a:pPr marL="1314450" lvl="2" indent="-514350"/>
            <a:r>
              <a:rPr lang="en-US" dirty="0" err="1" smtClean="0"/>
              <a:t>DHCP</a:t>
            </a:r>
            <a:r>
              <a:rPr lang="en-US" dirty="0" smtClean="0"/>
              <a:t> - DNS - </a:t>
            </a:r>
            <a:r>
              <a:rPr lang="en-US" dirty="0" err="1" smtClean="0"/>
              <a:t>NTP</a:t>
            </a:r>
            <a:r>
              <a:rPr lang="en-US" dirty="0" smtClean="0"/>
              <a:t>- WINS</a:t>
            </a:r>
          </a:p>
          <a:p>
            <a:pPr marL="914400" lvl="1" indent="-514350"/>
            <a:r>
              <a:rPr lang="en-US" dirty="0" smtClean="0"/>
              <a:t>Security</a:t>
            </a:r>
          </a:p>
          <a:p>
            <a:pPr marL="1314450" lvl="2" indent="-514350"/>
            <a:r>
              <a:rPr lang="en-US" dirty="0" smtClean="0"/>
              <a:t>Firewalls - IDS/</a:t>
            </a:r>
            <a:r>
              <a:rPr lang="en-US" dirty="0" err="1" smtClean="0"/>
              <a:t>IPS</a:t>
            </a:r>
            <a:r>
              <a:rPr lang="en-US" dirty="0" smtClean="0"/>
              <a:t> - Flow Monitoring – Logging</a:t>
            </a:r>
          </a:p>
          <a:p>
            <a:pPr marL="914400" lvl="1" indent="-514350"/>
            <a:r>
              <a:rPr lang="en-US" dirty="0" smtClean="0"/>
              <a:t>Applications</a:t>
            </a:r>
          </a:p>
          <a:p>
            <a:pPr marL="1314450" lvl="2" indent="-514350"/>
            <a:r>
              <a:rPr lang="en-US" dirty="0" smtClean="0"/>
              <a:t>WWW - SMTP</a:t>
            </a:r>
          </a:p>
          <a:p>
            <a:pPr marL="914400" lvl="1" indent="-514350"/>
            <a:r>
              <a:rPr lang="en-US" dirty="0" smtClean="0"/>
              <a:t>This </a:t>
            </a:r>
            <a:r>
              <a:rPr lang="en-US" u="sng" dirty="0" smtClean="0"/>
              <a:t>will</a:t>
            </a:r>
            <a:r>
              <a:rPr lang="en-US" dirty="0" smtClean="0"/>
              <a:t> turn up technical/policy/process problems</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I use it?</a:t>
            </a:r>
            <a:endParaRPr lang="en-US" dirty="0"/>
          </a:p>
        </p:txBody>
      </p:sp>
      <p:sp>
        <p:nvSpPr>
          <p:cNvPr id="3" name="Content Placeholder 2"/>
          <p:cNvSpPr>
            <a:spLocks noGrp="1"/>
          </p:cNvSpPr>
          <p:nvPr>
            <p:ph sz="quarter" idx="1"/>
          </p:nvPr>
        </p:nvSpPr>
        <p:spPr/>
        <p:txBody>
          <a:bodyPr>
            <a:normAutofit lnSpcReduction="10000"/>
          </a:bodyPr>
          <a:lstStyle/>
          <a:p>
            <a:pPr marL="514350" indent="-514350">
              <a:buNone/>
            </a:pPr>
            <a:r>
              <a:rPr lang="en-US" dirty="0" err="1" smtClean="0"/>
              <a:t>2a</a:t>
            </a:r>
            <a:r>
              <a:rPr lang="en-US" dirty="0" smtClean="0"/>
              <a:t>. Announce the Address Space</a:t>
            </a:r>
          </a:p>
          <a:p>
            <a:pPr marL="914400" lvl="1" indent="-514350"/>
            <a:r>
              <a:rPr lang="en-US" dirty="0" smtClean="0"/>
              <a:t>Check for basic  connectivity</a:t>
            </a:r>
          </a:p>
          <a:p>
            <a:pPr marL="514350" indent="-514350">
              <a:buNone/>
            </a:pPr>
            <a:r>
              <a:rPr lang="en-US" dirty="0" err="1" smtClean="0"/>
              <a:t>2b</a:t>
            </a:r>
            <a:r>
              <a:rPr lang="en-US" dirty="0" smtClean="0"/>
              <a:t>. Evaluate Transitional Technologies</a:t>
            </a:r>
          </a:p>
          <a:p>
            <a:pPr marL="914400" lvl="1" indent="-514350"/>
            <a:r>
              <a:rPr lang="en-US" dirty="0" smtClean="0"/>
              <a:t>It might make sense to deploy something while trying to ‘Go Native’</a:t>
            </a:r>
          </a:p>
          <a:p>
            <a:pPr marL="914400" lvl="1" indent="-514350"/>
            <a:r>
              <a:rPr lang="en-US" dirty="0" smtClean="0"/>
              <a:t>More on this in a moment</a:t>
            </a:r>
          </a:p>
          <a:p>
            <a:pPr marL="514350" indent="-514350">
              <a:buNone/>
            </a:pPr>
            <a:r>
              <a:rPr lang="en-US" dirty="0" err="1" smtClean="0"/>
              <a:t>2c</a:t>
            </a:r>
            <a:r>
              <a:rPr lang="en-US" dirty="0" smtClean="0"/>
              <a:t>. Develop DNS resources</a:t>
            </a:r>
          </a:p>
          <a:p>
            <a:pPr marL="914400" lvl="1" indent="-514350"/>
            <a:r>
              <a:rPr lang="en-US" sz="2000" dirty="0" smtClean="0"/>
              <a:t>Network Registration system might trip you up</a:t>
            </a:r>
          </a:p>
          <a:p>
            <a:pPr marL="914400" lvl="1" indent="-514350"/>
            <a:r>
              <a:rPr lang="en-US" sz="2000" dirty="0" smtClean="0"/>
              <a:t>Start with an exception list if necessary</a:t>
            </a:r>
          </a:p>
          <a:p>
            <a:pPr marL="914400" lvl="1" indent="-514350"/>
            <a:r>
              <a:rPr lang="en-US" sz="2000" dirty="0" err="1" smtClean="0"/>
              <a:t>http://www.getipv6.info/index.php/DNS_and_Naming_Issues</a:t>
            </a:r>
            <a:endParaRPr lang="en-US" sz="2000" dirty="0" smtClean="0"/>
          </a:p>
          <a:p>
            <a:pPr marL="514350" indent="-514350">
              <a:buNone/>
            </a:pPr>
            <a:r>
              <a:rPr lang="en-US" dirty="0" err="1" smtClean="0"/>
              <a:t>2d</a:t>
            </a:r>
            <a:r>
              <a:rPr lang="en-US" dirty="0" smtClean="0"/>
              <a:t>. Statically define a few non-essential machines</a:t>
            </a:r>
          </a:p>
          <a:p>
            <a:pPr marL="914400" lvl="1" indent="-514350"/>
            <a:r>
              <a:rPr lang="en-US" dirty="0" smtClean="0"/>
              <a:t>Graduate to some essential machines (www)</a:t>
            </a:r>
            <a:endParaRPr lang="en-US"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Introduction</a:t>
            </a:r>
            <a:endParaRPr lang="en-US" dirty="0"/>
          </a:p>
        </p:txBody>
      </p:sp>
      <p:sp>
        <p:nvSpPr>
          <p:cNvPr id="2" name="Content Placeholder 1"/>
          <p:cNvSpPr>
            <a:spLocks noGrp="1"/>
          </p:cNvSpPr>
          <p:nvPr>
            <p:ph sz="quarter" idx="1"/>
          </p:nvPr>
        </p:nvSpPr>
        <p:spPr/>
        <p:txBody>
          <a:bodyPr>
            <a:normAutofit/>
          </a:bodyPr>
          <a:lstStyle/>
          <a:p>
            <a:r>
              <a:rPr lang="en-US" dirty="0" smtClean="0"/>
              <a:t>Dec 1998 IETF ratified </a:t>
            </a:r>
            <a:r>
              <a:rPr lang="en-US" b="1" dirty="0" smtClean="0"/>
              <a:t>RFC 2460:</a:t>
            </a:r>
          </a:p>
          <a:p>
            <a:pPr lvl="1">
              <a:buNone/>
            </a:pPr>
            <a:r>
              <a:rPr lang="en-US" dirty="0" smtClean="0"/>
              <a:t>“Internet Protocol, Version 6 (IPv6) “</a:t>
            </a:r>
          </a:p>
          <a:p>
            <a:r>
              <a:rPr lang="en-US" dirty="0" smtClean="0"/>
              <a:t>A wholly different protocol, with its own Ethernet code and structures</a:t>
            </a:r>
          </a:p>
          <a:p>
            <a:r>
              <a:rPr lang="en-US" dirty="0" smtClean="0"/>
              <a:t>Seen as the absolute, must-do, fire-and-brimstone, OMG, epic fail if we don’t migrate.</a:t>
            </a:r>
          </a:p>
          <a:p>
            <a:r>
              <a:rPr lang="en-US" dirty="0" smtClean="0"/>
              <a:t>So…how many places are running IPv6?</a:t>
            </a: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I use it?</a:t>
            </a:r>
            <a:endParaRPr lang="en-US" dirty="0"/>
          </a:p>
        </p:txBody>
      </p:sp>
      <p:sp>
        <p:nvSpPr>
          <p:cNvPr id="3" name="Content Placeholder 2"/>
          <p:cNvSpPr>
            <a:spLocks noGrp="1"/>
          </p:cNvSpPr>
          <p:nvPr>
            <p:ph sz="quarter" idx="1"/>
          </p:nvPr>
        </p:nvSpPr>
        <p:spPr/>
        <p:txBody>
          <a:bodyPr/>
          <a:lstStyle/>
          <a:p>
            <a:pPr>
              <a:buNone/>
            </a:pPr>
            <a:r>
              <a:rPr lang="en-US" dirty="0" smtClean="0"/>
              <a:t>3. Deploy to Clients</a:t>
            </a:r>
          </a:p>
          <a:p>
            <a:pPr lvl="1"/>
            <a:r>
              <a:rPr lang="en-US" dirty="0" smtClean="0"/>
              <a:t>At this point, you will have ‘Gone Native’</a:t>
            </a:r>
          </a:p>
          <a:p>
            <a:pPr lvl="1"/>
            <a:r>
              <a:rPr lang="en-US" dirty="0" smtClean="0"/>
              <a:t>You should be comfortable with your infrastructure, procedures, and security before you flip the switch.</a:t>
            </a:r>
          </a:p>
          <a:p>
            <a:pPr lvl="2"/>
            <a:r>
              <a:rPr lang="en-US" dirty="0" smtClean="0"/>
              <a:t>You might be making trade-offs with accessibility if you aren’t</a:t>
            </a:r>
          </a:p>
          <a:p>
            <a:pPr lvl="2">
              <a:buNone/>
            </a:pPr>
            <a:endParaRPr lang="en-US" dirty="0" smtClean="0"/>
          </a:p>
          <a:p>
            <a:pPr>
              <a:buNone/>
            </a:pPr>
            <a:r>
              <a:rPr lang="en-US" dirty="0" smtClean="0"/>
              <a:t>4. Sometime, this side of never, get rid of </a:t>
            </a:r>
            <a:r>
              <a:rPr lang="en-US" dirty="0" err="1" smtClean="0"/>
              <a:t>IPv4</a:t>
            </a:r>
            <a:endParaRPr lang="en-US" dirty="0" smtClean="0"/>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quarter" idx="1"/>
          </p:nvPr>
        </p:nvSpPr>
        <p:spPr>
          <a:xfrm>
            <a:off x="838200" y="914400"/>
            <a:ext cx="7467600" cy="4572000"/>
          </a:xfrm>
        </p:spPr>
        <p:txBody>
          <a:bodyPr/>
          <a:lstStyle/>
          <a:p>
            <a:endParaRPr lang="en-US" dirty="0" smtClean="0"/>
          </a:p>
          <a:p>
            <a:endParaRPr lang="en-US" dirty="0" smtClean="0"/>
          </a:p>
          <a:p>
            <a:endParaRPr lang="en-US" dirty="0" smtClean="0"/>
          </a:p>
          <a:p>
            <a:endParaRPr lang="en-US" dirty="0" smtClean="0"/>
          </a:p>
          <a:p>
            <a:pPr algn="ctr">
              <a:buNone/>
            </a:pPr>
            <a:r>
              <a:rPr lang="en-US" sz="5400" dirty="0" smtClean="0"/>
              <a:t>Pitfalls</a:t>
            </a:r>
            <a:endParaRPr lang="en-US" sz="5400" dirty="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Layer 2 Issues</a:t>
            </a:r>
            <a:endParaRPr lang="en-US" dirty="0"/>
          </a:p>
        </p:txBody>
      </p:sp>
      <p:sp>
        <p:nvSpPr>
          <p:cNvPr id="3" name="Content Placeholder 2"/>
          <p:cNvSpPr>
            <a:spLocks noGrp="1"/>
          </p:cNvSpPr>
          <p:nvPr>
            <p:ph sz="quarter" idx="1"/>
          </p:nvPr>
        </p:nvSpPr>
        <p:spPr/>
        <p:txBody>
          <a:bodyPr/>
          <a:lstStyle/>
          <a:p>
            <a:r>
              <a:rPr lang="en-US" dirty="0" err="1" smtClean="0"/>
              <a:t>NDP</a:t>
            </a:r>
            <a:r>
              <a:rPr lang="en-US" dirty="0" smtClean="0"/>
              <a:t> Spoofing </a:t>
            </a:r>
          </a:p>
          <a:p>
            <a:pPr lvl="1"/>
            <a:r>
              <a:rPr lang="en-US" dirty="0" smtClean="0"/>
              <a:t>Exactly the same as ARP Spoofing</a:t>
            </a:r>
          </a:p>
          <a:p>
            <a:pPr lvl="1"/>
            <a:r>
              <a:rPr lang="en-US" dirty="0" smtClean="0"/>
              <a:t>SEND (RFC 3971)</a:t>
            </a:r>
          </a:p>
          <a:p>
            <a:pPr lvl="2"/>
            <a:r>
              <a:rPr lang="en-US" dirty="0" smtClean="0"/>
              <a:t>Secure Neighbor Discovery – Pub/</a:t>
            </a:r>
            <a:r>
              <a:rPr lang="en-US" dirty="0" err="1" smtClean="0"/>
              <a:t>Priv</a:t>
            </a:r>
            <a:r>
              <a:rPr lang="en-US" dirty="0" smtClean="0"/>
              <a:t> Keys</a:t>
            </a:r>
          </a:p>
          <a:p>
            <a:pPr lvl="2"/>
            <a:r>
              <a:rPr lang="en-US" dirty="0" smtClean="0"/>
              <a:t>Windows will never support SEND</a:t>
            </a:r>
          </a:p>
          <a:p>
            <a:r>
              <a:rPr lang="en-US" dirty="0" smtClean="0"/>
              <a:t>Rogue </a:t>
            </a:r>
            <a:r>
              <a:rPr lang="en-US" dirty="0" err="1" smtClean="0"/>
              <a:t>DHCPv6</a:t>
            </a:r>
            <a:endParaRPr lang="en-US" dirty="0" smtClean="0"/>
          </a:p>
          <a:p>
            <a:pPr lvl="1"/>
            <a:r>
              <a:rPr lang="en-US" dirty="0" smtClean="0"/>
              <a:t>Exactly the same as Rogue </a:t>
            </a:r>
            <a:r>
              <a:rPr lang="en-US" dirty="0" err="1" smtClean="0"/>
              <a:t>DHCP</a:t>
            </a:r>
            <a:endParaRPr lang="en-US" dirty="0" smtClean="0"/>
          </a:p>
          <a:p>
            <a:r>
              <a:rPr lang="en-US" dirty="0" smtClean="0"/>
              <a:t>Rogue RAs</a:t>
            </a:r>
          </a:p>
        </p:txBody>
      </p:sp>
    </p:spTree>
  </p:cSld>
  <p:clrMapOvr>
    <a:masterClrMapping/>
  </p:clrMapOvr>
  <p:transition spd="med"/>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Background: </a:t>
            </a:r>
            <a:br>
              <a:rPr lang="en-US" dirty="0" smtClean="0"/>
            </a:br>
            <a:r>
              <a:rPr lang="en-US" dirty="0" smtClean="0"/>
              <a:t>Neighbor Discovery Protocol</a:t>
            </a:r>
            <a:endParaRPr lang="en-US" dirty="0"/>
          </a:p>
        </p:txBody>
      </p:sp>
      <p:sp>
        <p:nvSpPr>
          <p:cNvPr id="3" name="Content Placeholder 2"/>
          <p:cNvSpPr>
            <a:spLocks noGrp="1"/>
          </p:cNvSpPr>
          <p:nvPr>
            <p:ph sz="quarter" idx="1"/>
          </p:nvPr>
        </p:nvSpPr>
        <p:spPr/>
        <p:txBody>
          <a:bodyPr/>
          <a:lstStyle/>
          <a:p>
            <a:r>
              <a:rPr lang="en-US" dirty="0" smtClean="0"/>
              <a:t>‘IPv6 nodes on the same link use Neighbor Discovery to discover each other's presence, to determine each other's link-layer addresses, to find routers, and to maintain </a:t>
            </a:r>
            <a:r>
              <a:rPr lang="en-US" dirty="0" err="1" smtClean="0"/>
              <a:t>reachability</a:t>
            </a:r>
            <a:r>
              <a:rPr lang="en-US" dirty="0" smtClean="0"/>
              <a:t> information about the paths to active neighbors.’*</a:t>
            </a:r>
          </a:p>
          <a:p>
            <a:r>
              <a:rPr lang="en-US" dirty="0" smtClean="0"/>
              <a:t>“Its more than ARP…Its an Adventure!”™</a:t>
            </a:r>
            <a:endParaRPr lang="en-US" dirty="0"/>
          </a:p>
        </p:txBody>
      </p:sp>
      <p:sp>
        <p:nvSpPr>
          <p:cNvPr id="4" name="TextBox 3"/>
          <p:cNvSpPr txBox="1"/>
          <p:nvPr/>
        </p:nvSpPr>
        <p:spPr>
          <a:xfrm>
            <a:off x="990600" y="6172200"/>
            <a:ext cx="3886200" cy="369332"/>
          </a:xfrm>
          <a:prstGeom prst="rect">
            <a:avLst/>
          </a:prstGeom>
          <a:noFill/>
        </p:spPr>
        <p:txBody>
          <a:bodyPr wrap="square" rtlCol="0">
            <a:spAutoFit/>
          </a:bodyPr>
          <a:lstStyle/>
          <a:p>
            <a:r>
              <a:rPr lang="en-US" dirty="0" smtClean="0"/>
              <a:t>*http://tools.ietf.org/html/rfc4861</a:t>
            </a:r>
            <a:endParaRPr lang="en-US" dirty="0"/>
          </a:p>
        </p:txBody>
      </p:sp>
    </p:spTree>
  </p:cSld>
  <p:clrMapOvr>
    <a:masterClrMapping/>
  </p:clrMapOvr>
  <p:transition spd="med"/>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NDP</a:t>
            </a:r>
            <a:endParaRPr lang="en-US" dirty="0"/>
          </a:p>
        </p:txBody>
      </p:sp>
      <p:sp>
        <p:nvSpPr>
          <p:cNvPr id="3" name="Content Placeholder 2"/>
          <p:cNvSpPr>
            <a:spLocks noGrp="1"/>
          </p:cNvSpPr>
          <p:nvPr>
            <p:ph sz="quarter" idx="1"/>
          </p:nvPr>
        </p:nvSpPr>
        <p:spPr/>
        <p:txBody>
          <a:bodyPr/>
          <a:lstStyle/>
          <a:p>
            <a:r>
              <a:rPr lang="en-US" dirty="0" smtClean="0"/>
              <a:t>NDP enables a number of technologies including:</a:t>
            </a:r>
          </a:p>
          <a:p>
            <a:pPr lvl="1"/>
            <a:r>
              <a:rPr lang="en-US" dirty="0" smtClean="0"/>
              <a:t>Finding local IPv6 systems</a:t>
            </a:r>
          </a:p>
          <a:p>
            <a:pPr lvl="1"/>
            <a:r>
              <a:rPr lang="en-US" dirty="0" smtClean="0"/>
              <a:t>Proper MTU (max packet size) configuration</a:t>
            </a:r>
          </a:p>
          <a:p>
            <a:pPr lvl="1"/>
            <a:r>
              <a:rPr lang="en-US" dirty="0" smtClean="0"/>
              <a:t>Uses multicast rather than broadcast</a:t>
            </a:r>
          </a:p>
          <a:p>
            <a:pPr lvl="1"/>
            <a:r>
              <a:rPr lang="en-US" dirty="0" smtClean="0"/>
              <a:t>Advertisement of Routers </a:t>
            </a:r>
          </a:p>
        </p:txBody>
      </p:sp>
    </p:spTree>
  </p:cSld>
  <p:clrMapOvr>
    <a:masterClrMapping/>
  </p:clrMapOvr>
  <p:transition spd="med"/>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 Advertisement</a:t>
            </a:r>
            <a:endParaRPr lang="en-US" dirty="0"/>
          </a:p>
        </p:txBody>
      </p:sp>
      <p:sp>
        <p:nvSpPr>
          <p:cNvPr id="3" name="Content Placeholder 2"/>
          <p:cNvSpPr>
            <a:spLocks noGrp="1"/>
          </p:cNvSpPr>
          <p:nvPr>
            <p:ph sz="quarter" idx="1"/>
          </p:nvPr>
        </p:nvSpPr>
        <p:spPr/>
        <p:txBody>
          <a:bodyPr>
            <a:normAutofit/>
          </a:bodyPr>
          <a:lstStyle/>
          <a:p>
            <a:r>
              <a:rPr lang="en-US" dirty="0" smtClean="0"/>
              <a:t>Routers declare themselves on the network</a:t>
            </a:r>
          </a:p>
          <a:p>
            <a:r>
              <a:rPr lang="en-US" dirty="0" smtClean="0"/>
              <a:t>Router Advertisements contain information about the routers and the networks they are on</a:t>
            </a:r>
          </a:p>
          <a:p>
            <a:r>
              <a:rPr lang="en-US" dirty="0" smtClean="0"/>
              <a:t>Router advertisements are used to self-configure</a:t>
            </a:r>
          </a:p>
          <a:p>
            <a:r>
              <a:rPr lang="en-US" dirty="0" smtClean="0"/>
              <a:t>Router Advertisements DO NOT contain information on DNS/</a:t>
            </a:r>
            <a:r>
              <a:rPr lang="en-US" dirty="0" err="1" smtClean="0"/>
              <a:t>NTP</a:t>
            </a:r>
            <a:r>
              <a:rPr lang="en-US" dirty="0" smtClean="0"/>
              <a:t> (Well for now… see </a:t>
            </a:r>
            <a:r>
              <a:rPr lang="en-US" dirty="0" err="1" smtClean="0"/>
              <a:t>RFC</a:t>
            </a:r>
            <a:r>
              <a:rPr lang="en-US" dirty="0" smtClean="0"/>
              <a:t> 6106 about DNS)</a:t>
            </a:r>
          </a:p>
          <a:p>
            <a:r>
              <a:rPr lang="en-US" dirty="0" smtClean="0"/>
              <a:t>Router advertisements should only sent by routers</a:t>
            </a:r>
          </a:p>
          <a:p>
            <a:r>
              <a:rPr lang="en-US" dirty="0" smtClean="0"/>
              <a:t>But what is a router anyway?  Well… its anything that routes packets!</a:t>
            </a:r>
          </a:p>
        </p:txBody>
      </p:sp>
    </p:spTree>
  </p:cSld>
  <p:clrMapOvr>
    <a:masterClrMapping/>
  </p:clrMapOvr>
  <p:transition spd="med"/>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Rogue Routers</a:t>
            </a:r>
            <a:endParaRPr lang="en-US" dirty="0"/>
          </a:p>
        </p:txBody>
      </p:sp>
      <p:sp>
        <p:nvSpPr>
          <p:cNvPr id="3" name="Content Placeholder 2"/>
          <p:cNvSpPr>
            <a:spLocks noGrp="1"/>
          </p:cNvSpPr>
          <p:nvPr>
            <p:ph sz="quarter" idx="1"/>
          </p:nvPr>
        </p:nvSpPr>
        <p:spPr/>
        <p:txBody>
          <a:bodyPr/>
          <a:lstStyle/>
          <a:p>
            <a:r>
              <a:rPr lang="en-US" dirty="0" smtClean="0"/>
              <a:t>They </a:t>
            </a:r>
            <a:r>
              <a:rPr lang="en-US" b="1" dirty="0" smtClean="0"/>
              <a:t>DO</a:t>
            </a:r>
            <a:r>
              <a:rPr lang="en-US" dirty="0" smtClean="0"/>
              <a:t> exist!</a:t>
            </a:r>
          </a:p>
          <a:p>
            <a:pPr lvl="1"/>
            <a:r>
              <a:rPr lang="en-US" dirty="0" smtClean="0"/>
              <a:t>Administrator </a:t>
            </a:r>
            <a:r>
              <a:rPr lang="en-US" dirty="0" err="1" smtClean="0"/>
              <a:t>misconfiguration</a:t>
            </a:r>
            <a:endParaRPr lang="en-US" dirty="0" smtClean="0"/>
          </a:p>
          <a:p>
            <a:pPr lvl="2"/>
            <a:r>
              <a:rPr lang="en-US" dirty="0" smtClean="0"/>
              <a:t>“Oops!  Wrong VLAN!”</a:t>
            </a:r>
          </a:p>
          <a:p>
            <a:pPr lvl="1"/>
            <a:r>
              <a:rPr lang="en-US" dirty="0" smtClean="0"/>
              <a:t>User </a:t>
            </a:r>
            <a:r>
              <a:rPr lang="en-US" dirty="0" err="1" smtClean="0"/>
              <a:t>misconfiguration</a:t>
            </a:r>
            <a:endParaRPr lang="en-US" dirty="0" smtClean="0"/>
          </a:p>
          <a:p>
            <a:pPr lvl="2"/>
            <a:r>
              <a:rPr lang="en-US" dirty="0" smtClean="0"/>
              <a:t>“Oops!  I turned on Internet Connection Sharing by accident!  You weren’t using that subnet were you?</a:t>
            </a:r>
          </a:p>
          <a:p>
            <a:pPr lvl="1"/>
            <a:r>
              <a:rPr lang="en-US" dirty="0" smtClean="0"/>
              <a:t>Malicious </a:t>
            </a:r>
            <a:r>
              <a:rPr lang="en-US" dirty="0" err="1" smtClean="0"/>
              <a:t>misconfiguration</a:t>
            </a:r>
            <a:endParaRPr lang="en-US" dirty="0" smtClean="0"/>
          </a:p>
          <a:p>
            <a:pPr lvl="2"/>
            <a:r>
              <a:rPr lang="en-US" dirty="0" smtClean="0"/>
              <a:t>For the l33t… if the other two options weren’t easy enough.</a:t>
            </a:r>
          </a:p>
        </p:txBody>
      </p:sp>
      <p:sp>
        <p:nvSpPr>
          <p:cNvPr id="4" name="TextBox 3"/>
          <p:cNvSpPr txBox="1"/>
          <p:nvPr/>
        </p:nvSpPr>
        <p:spPr>
          <a:xfrm>
            <a:off x="914400" y="6172200"/>
            <a:ext cx="5263300" cy="369332"/>
          </a:xfrm>
          <a:prstGeom prst="rect">
            <a:avLst/>
          </a:prstGeom>
          <a:noFill/>
        </p:spPr>
        <p:txBody>
          <a:bodyPr wrap="square" rtlCol="0">
            <a:spAutoFit/>
          </a:bodyPr>
          <a:lstStyle/>
          <a:p>
            <a:r>
              <a:rPr lang="en-US" dirty="0" smtClean="0"/>
              <a:t>http://tools.ietf.org/html/draft-ietf-v6ops-rogue-ra-00</a:t>
            </a:r>
            <a:endParaRPr lang="en-US" dirty="0"/>
          </a:p>
        </p:txBody>
      </p:sp>
    </p:spTree>
  </p:cSld>
  <p:clrMapOvr>
    <a:masterClrMapping/>
  </p:clrMapOvr>
  <p:transition spd="med"/>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ICS and behavior</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Windows likes to use IPv6 by default over IPv4 if both are available</a:t>
            </a:r>
          </a:p>
          <a:p>
            <a:r>
              <a:rPr lang="en-US" dirty="0" smtClean="0"/>
              <a:t>If ICS is enabled with v6, it broadcasts itself as a router and client windows systems will use the </a:t>
            </a:r>
            <a:r>
              <a:rPr lang="en-US" dirty="0" err="1" smtClean="0"/>
              <a:t>v6</a:t>
            </a:r>
            <a:r>
              <a:rPr lang="en-US" dirty="0" smtClean="0"/>
              <a:t> route if you attempt to connect to a </a:t>
            </a:r>
            <a:r>
              <a:rPr lang="en-US" dirty="0" err="1" smtClean="0"/>
              <a:t>v6</a:t>
            </a:r>
            <a:r>
              <a:rPr lang="en-US" dirty="0" smtClean="0"/>
              <a:t>-enabled site</a:t>
            </a:r>
          </a:p>
          <a:p>
            <a:r>
              <a:rPr lang="en-US" dirty="0" smtClean="0"/>
              <a:t>If ICS is enabled with tunneling, then the client and the server fallback is a big giant mess…</a:t>
            </a:r>
          </a:p>
          <a:p>
            <a:r>
              <a:rPr lang="en-US" dirty="0" smtClean="0"/>
              <a:t>Since an interface can have many </a:t>
            </a:r>
            <a:r>
              <a:rPr lang="en-US" dirty="0" err="1" smtClean="0"/>
              <a:t>v6</a:t>
            </a:r>
            <a:r>
              <a:rPr lang="en-US" dirty="0" smtClean="0"/>
              <a:t> addresses this is compounded with every ICS-enabled machine</a:t>
            </a:r>
          </a:p>
          <a:p>
            <a:r>
              <a:rPr lang="en-US" dirty="0" smtClean="0"/>
              <a:t>This can lead to some performance problems reported to </a:t>
            </a:r>
            <a:r>
              <a:rPr lang="en-US" u="sng" dirty="0" smtClean="0"/>
              <a:t>you</a:t>
            </a:r>
            <a:r>
              <a:rPr lang="en-US" dirty="0" smtClean="0"/>
              <a:t> as “Slowness” </a:t>
            </a:r>
            <a:r>
              <a:rPr lang="en-US" u="sng" dirty="0" smtClean="0"/>
              <a:t>at best</a:t>
            </a:r>
          </a:p>
          <a:p>
            <a:endParaRPr lang="en-US" dirty="0"/>
          </a:p>
        </p:txBody>
      </p:sp>
    </p:spTree>
  </p:cSld>
  <p:clrMapOvr>
    <a:masterClrMapping/>
  </p:clrMapOvr>
  <p:transition spd="med"/>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Network Mgmt and Security</a:t>
            </a:r>
            <a:endParaRPr lang="en-US" dirty="0"/>
          </a:p>
        </p:txBody>
      </p:sp>
      <p:sp>
        <p:nvSpPr>
          <p:cNvPr id="3" name="Content Placeholder 2"/>
          <p:cNvSpPr>
            <a:spLocks noGrp="1"/>
          </p:cNvSpPr>
          <p:nvPr>
            <p:ph sz="quarter" idx="1"/>
          </p:nvPr>
        </p:nvSpPr>
        <p:spPr/>
        <p:txBody>
          <a:bodyPr/>
          <a:lstStyle/>
          <a:p>
            <a:r>
              <a:rPr lang="en-US" dirty="0" err="1" smtClean="0"/>
              <a:t>IPv6</a:t>
            </a:r>
            <a:r>
              <a:rPr lang="en-US" dirty="0" smtClean="0"/>
              <a:t> Network Management</a:t>
            </a:r>
          </a:p>
          <a:p>
            <a:r>
              <a:rPr lang="en-US" dirty="0" err="1" smtClean="0"/>
              <a:t>IPv6</a:t>
            </a:r>
            <a:r>
              <a:rPr lang="en-US" dirty="0" smtClean="0"/>
              <a:t> Network Monitoring</a:t>
            </a:r>
          </a:p>
          <a:p>
            <a:r>
              <a:rPr lang="en-US" dirty="0" smtClean="0"/>
              <a:t>Network Detection</a:t>
            </a:r>
          </a:p>
          <a:p>
            <a:r>
              <a:rPr lang="en-US" dirty="0" smtClean="0"/>
              <a:t>Network Prevention</a:t>
            </a:r>
          </a:p>
          <a:p>
            <a:r>
              <a:rPr lang="en-US" dirty="0" smtClean="0"/>
              <a:t>Services</a:t>
            </a:r>
          </a:p>
        </p:txBody>
      </p:sp>
    </p:spTree>
  </p:cSld>
  <p:clrMapOvr>
    <a:masterClrMapping/>
  </p:clrMapOvr>
  <p:transition spd="med"/>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Tools</a:t>
            </a:r>
            <a:endParaRPr lang="en-US" dirty="0"/>
          </a:p>
        </p:txBody>
      </p:sp>
      <p:sp>
        <p:nvSpPr>
          <p:cNvPr id="3" name="Content Placeholder 2"/>
          <p:cNvSpPr>
            <a:spLocks noGrp="1"/>
          </p:cNvSpPr>
          <p:nvPr>
            <p:ph sz="quarter" idx="1"/>
          </p:nvPr>
        </p:nvSpPr>
        <p:spPr>
          <a:xfrm>
            <a:off x="914400" y="1447800"/>
            <a:ext cx="7772400" cy="4648200"/>
          </a:xfrm>
        </p:spPr>
        <p:txBody>
          <a:bodyPr>
            <a:normAutofit fontScale="92500" lnSpcReduction="10000"/>
          </a:bodyPr>
          <a:lstStyle/>
          <a:p>
            <a:r>
              <a:rPr lang="en-US" dirty="0" smtClean="0"/>
              <a:t>Lag behind Networking… the more sophisticated, the further behind</a:t>
            </a:r>
          </a:p>
          <a:p>
            <a:r>
              <a:rPr lang="en-US" dirty="0" smtClean="0"/>
              <a:t>Bandwidth Management</a:t>
            </a:r>
          </a:p>
          <a:p>
            <a:r>
              <a:rPr lang="en-US" dirty="0" smtClean="0"/>
              <a:t>Detection	</a:t>
            </a:r>
          </a:p>
          <a:p>
            <a:pPr lvl="1"/>
            <a:r>
              <a:rPr lang="en-US" dirty="0" smtClean="0"/>
              <a:t>IDS (Packet Inspection Systems)</a:t>
            </a:r>
          </a:p>
          <a:p>
            <a:pPr lvl="1"/>
            <a:r>
              <a:rPr lang="en-US" dirty="0" smtClean="0"/>
              <a:t>Vulnerability Scanners</a:t>
            </a:r>
          </a:p>
          <a:p>
            <a:r>
              <a:rPr lang="en-US" dirty="0" smtClean="0"/>
              <a:t>Prevention</a:t>
            </a:r>
          </a:p>
          <a:p>
            <a:pPr lvl="1"/>
            <a:r>
              <a:rPr lang="en-US" dirty="0" smtClean="0"/>
              <a:t>IPS (Packet Inspection Systems)</a:t>
            </a:r>
          </a:p>
          <a:p>
            <a:pPr lvl="1"/>
            <a:r>
              <a:rPr lang="en-US" dirty="0" smtClean="0"/>
              <a:t>Firewalls</a:t>
            </a:r>
          </a:p>
          <a:p>
            <a:r>
              <a:rPr lang="en-US" dirty="0" smtClean="0"/>
              <a:t>Service-Specific requirements</a:t>
            </a:r>
          </a:p>
          <a:p>
            <a:r>
              <a:rPr lang="en-US" dirty="0" smtClean="0"/>
              <a:t>Terms for you to say to vendors: “Feature Parity”</a:t>
            </a:r>
          </a:p>
          <a:p>
            <a:r>
              <a:rPr lang="en-US" dirty="0" smtClean="0"/>
              <a:t>Terms for you to listen for from vendors: Blanket “Yes” Answers</a:t>
            </a:r>
          </a:p>
          <a:p>
            <a:pPr lvl="1"/>
            <a:endParaRPr lang="en-US" dirty="0" smtClean="0"/>
          </a:p>
          <a:p>
            <a:pPr>
              <a:buNone/>
            </a:pPr>
            <a:endParaRPr lang="en-US" dirty="0" smtClean="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Almost None</a:t>
            </a:r>
            <a:endParaRPr lang="en-US" dirty="0"/>
          </a:p>
        </p:txBody>
      </p:sp>
      <p:sp>
        <p:nvSpPr>
          <p:cNvPr id="3" name="Content Placeholder 2"/>
          <p:cNvSpPr>
            <a:spLocks noGrp="1"/>
          </p:cNvSpPr>
          <p:nvPr>
            <p:ph sz="quarter" idx="1"/>
          </p:nvPr>
        </p:nvSpPr>
        <p:spPr/>
        <p:txBody>
          <a:bodyPr>
            <a:normAutofit/>
          </a:bodyPr>
          <a:lstStyle/>
          <a:p>
            <a:r>
              <a:rPr lang="en-US" dirty="0" smtClean="0"/>
              <a:t>10 years later in 2008, Google found that less than 1% of the Internet used IPv6 </a:t>
            </a:r>
            <a:r>
              <a:rPr lang="en-US" baseline="30000" dirty="0" smtClean="0"/>
              <a:t>1</a:t>
            </a:r>
          </a:p>
          <a:p>
            <a:r>
              <a:rPr lang="en-US" dirty="0" smtClean="0"/>
              <a:t>Why?</a:t>
            </a:r>
          </a:p>
          <a:p>
            <a:pPr lvl="1"/>
            <a:r>
              <a:rPr lang="en-US" dirty="0" smtClean="0"/>
              <a:t>Poor support(functions and encouragement) by vendors</a:t>
            </a:r>
          </a:p>
          <a:p>
            <a:pPr lvl="1"/>
            <a:r>
              <a:rPr lang="en-US" dirty="0" smtClean="0"/>
              <a:t>Little widespread experience</a:t>
            </a:r>
          </a:p>
          <a:p>
            <a:pPr lvl="1"/>
            <a:r>
              <a:rPr lang="en-US" dirty="0" smtClean="0"/>
              <a:t>Don’t need any of the features of IPv6</a:t>
            </a:r>
          </a:p>
          <a:p>
            <a:pPr lvl="1"/>
            <a:r>
              <a:rPr lang="en-US" dirty="0" smtClean="0"/>
              <a:t>IP Exhaustion is a myth!  </a:t>
            </a:r>
          </a:p>
          <a:p>
            <a:endParaRPr lang="en-US" dirty="0" smtClean="0"/>
          </a:p>
        </p:txBody>
      </p:sp>
      <p:sp>
        <p:nvSpPr>
          <p:cNvPr id="4" name="TextBox 3"/>
          <p:cNvSpPr txBox="1"/>
          <p:nvPr/>
        </p:nvSpPr>
        <p:spPr>
          <a:xfrm>
            <a:off x="457200" y="6172200"/>
            <a:ext cx="6014019" cy="461665"/>
          </a:xfrm>
          <a:prstGeom prst="rect">
            <a:avLst/>
          </a:prstGeom>
          <a:noFill/>
        </p:spPr>
        <p:txBody>
          <a:bodyPr wrap="none" rtlCol="0">
            <a:spAutoFit/>
          </a:bodyPr>
          <a:lstStyle/>
          <a:p>
            <a:pPr marL="228600" indent="-228600">
              <a:buAutoNum type="arabicPeriod"/>
            </a:pPr>
            <a:r>
              <a:rPr lang="en-US" sz="1200" dirty="0" smtClean="0"/>
              <a:t>http://www.ripe.net/ripe/meetings/ripe-57/presentations/Colitti-Global_IPv6_statistics_-</a:t>
            </a:r>
          </a:p>
          <a:p>
            <a:pPr marL="228600" indent="-228600"/>
            <a:r>
              <a:rPr lang="en-US" sz="1200" dirty="0" smtClean="0"/>
              <a:t>       _Measuring_the_current_state_of_IPv6_for_ordinary_users_.7gzD.pdf</a:t>
            </a:r>
            <a:endParaRPr lang="en-US" sz="1200" dirty="0"/>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Network Management</a:t>
            </a:r>
            <a:endParaRPr lang="en-US" dirty="0"/>
          </a:p>
        </p:txBody>
      </p:sp>
      <p:sp>
        <p:nvSpPr>
          <p:cNvPr id="3" name="Content Placeholder 2"/>
          <p:cNvSpPr>
            <a:spLocks noGrp="1"/>
          </p:cNvSpPr>
          <p:nvPr>
            <p:ph sz="quarter" idx="1"/>
          </p:nvPr>
        </p:nvSpPr>
        <p:spPr/>
        <p:txBody>
          <a:bodyPr>
            <a:normAutofit/>
          </a:bodyPr>
          <a:lstStyle/>
          <a:p>
            <a:r>
              <a:rPr lang="en-US" dirty="0" smtClean="0"/>
              <a:t>Network Registration and the scarcity of IPs has spoiled us.</a:t>
            </a:r>
          </a:p>
          <a:p>
            <a:r>
              <a:rPr lang="en-US" dirty="0" smtClean="0"/>
              <a:t>We use MAC addresses as authentication tokens</a:t>
            </a:r>
          </a:p>
          <a:p>
            <a:r>
              <a:rPr lang="en-US" dirty="0" smtClean="0"/>
              <a:t>Anyone can get an address with </a:t>
            </a:r>
            <a:r>
              <a:rPr lang="en-US" dirty="0" err="1" smtClean="0"/>
              <a:t>SLAAC</a:t>
            </a:r>
            <a:r>
              <a:rPr lang="en-US" dirty="0" smtClean="0"/>
              <a:t>, </a:t>
            </a:r>
            <a:r>
              <a:rPr lang="en-US" dirty="0" err="1" smtClean="0"/>
              <a:t>DHCPv6</a:t>
            </a:r>
            <a:r>
              <a:rPr lang="en-US" dirty="0" smtClean="0"/>
              <a:t> is not required</a:t>
            </a:r>
          </a:p>
          <a:p>
            <a:r>
              <a:rPr lang="en-US" dirty="0" smtClean="0"/>
              <a:t>So much IP space, there would be few collisions, if any</a:t>
            </a:r>
          </a:p>
          <a:p>
            <a:r>
              <a:rPr lang="en-US" dirty="0" smtClean="0"/>
              <a:t>So is it important?</a:t>
            </a:r>
            <a:endParaRPr lang="en-US" dirty="0"/>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of Policy</a:t>
            </a:r>
            <a:endParaRPr lang="en-US" dirty="0"/>
          </a:p>
        </p:txBody>
      </p:sp>
      <p:sp>
        <p:nvSpPr>
          <p:cNvPr id="3" name="Content Placeholder 2"/>
          <p:cNvSpPr>
            <a:spLocks noGrp="1"/>
          </p:cNvSpPr>
          <p:nvPr>
            <p:ph sz="quarter" idx="1"/>
          </p:nvPr>
        </p:nvSpPr>
        <p:spPr/>
        <p:txBody>
          <a:bodyPr>
            <a:normAutofit/>
          </a:bodyPr>
          <a:lstStyle/>
          <a:p>
            <a:r>
              <a:rPr lang="en-US" dirty="0" smtClean="0"/>
              <a:t>Does your institution have need of understanding which users use which network devices?</a:t>
            </a:r>
          </a:p>
          <a:p>
            <a:r>
              <a:rPr lang="en-US" dirty="0" smtClean="0"/>
              <a:t>Should your institution use alternative methods of authentication (802.1x, NAC, </a:t>
            </a:r>
            <a:r>
              <a:rPr lang="en-US" dirty="0" err="1" smtClean="0"/>
              <a:t>DHCP</a:t>
            </a:r>
            <a:r>
              <a:rPr lang="en-US" dirty="0" smtClean="0"/>
              <a:t> snooping, etc)?  Is this too heavy handed?</a:t>
            </a:r>
          </a:p>
          <a:p>
            <a:r>
              <a:rPr lang="en-US" dirty="0" smtClean="0"/>
              <a:t>Should your institution use alternative methods?  I.E. tracking only by using login information on campus servers or MAC address filtering/blocking?</a:t>
            </a: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Flow recording</a:t>
            </a:r>
          </a:p>
          <a:p>
            <a:pPr lvl="1"/>
            <a:r>
              <a:rPr lang="en-US" dirty="0" err="1" smtClean="0"/>
              <a:t>Netflow</a:t>
            </a:r>
            <a:r>
              <a:rPr lang="en-US" dirty="0" smtClean="0"/>
              <a:t> v5 doesn’t work, only v9</a:t>
            </a:r>
          </a:p>
          <a:p>
            <a:pPr lvl="2"/>
            <a:r>
              <a:rPr lang="en-US" dirty="0" smtClean="0"/>
              <a:t>Not reverse compatible</a:t>
            </a:r>
          </a:p>
          <a:p>
            <a:pPr lvl="2"/>
            <a:r>
              <a:rPr lang="en-US" dirty="0" smtClean="0"/>
              <a:t>More in a moment</a:t>
            </a:r>
          </a:p>
          <a:p>
            <a:pPr lvl="1"/>
            <a:r>
              <a:rPr lang="en-US" dirty="0" smtClean="0"/>
              <a:t>Argus, </a:t>
            </a:r>
            <a:r>
              <a:rPr lang="en-US" dirty="0" err="1" smtClean="0"/>
              <a:t>IPFIX</a:t>
            </a:r>
            <a:endParaRPr lang="en-US" dirty="0" smtClean="0"/>
          </a:p>
          <a:p>
            <a:r>
              <a:rPr lang="en-US" dirty="0" smtClean="0"/>
              <a:t>What kind of things are we monitoring?</a:t>
            </a:r>
          </a:p>
          <a:p>
            <a:pPr lvl="1"/>
            <a:r>
              <a:rPr lang="en-US" dirty="0" smtClean="0"/>
              <a:t>Normal Traffic</a:t>
            </a:r>
          </a:p>
          <a:p>
            <a:pPr lvl="1"/>
            <a:r>
              <a:rPr lang="en-US" dirty="0" err="1" smtClean="0"/>
              <a:t>ICMPv6</a:t>
            </a:r>
            <a:endParaRPr lang="en-US" dirty="0" smtClean="0"/>
          </a:p>
          <a:p>
            <a:pPr lvl="2"/>
            <a:r>
              <a:rPr lang="en-US" dirty="0" smtClean="0"/>
              <a:t>So much more important in </a:t>
            </a:r>
            <a:r>
              <a:rPr lang="en-US" dirty="0" err="1" smtClean="0"/>
              <a:t>IPv6</a:t>
            </a:r>
            <a:r>
              <a:rPr lang="en-US" dirty="0" smtClean="0"/>
              <a:t> than </a:t>
            </a:r>
            <a:r>
              <a:rPr lang="en-US" dirty="0" err="1" smtClean="0"/>
              <a:t>IPv4</a:t>
            </a:r>
            <a:endParaRPr lang="en-US" dirty="0" smtClean="0"/>
          </a:p>
          <a:p>
            <a:pPr lvl="2"/>
            <a:r>
              <a:rPr lang="en-US" dirty="0" smtClean="0"/>
              <a:t>Router Advertisements</a:t>
            </a:r>
          </a:p>
          <a:p>
            <a:pPr lvl="1"/>
            <a:r>
              <a:rPr lang="en-US" dirty="0" smtClean="0"/>
              <a:t>Neighbor Discovery Protocol for rogue routers</a:t>
            </a:r>
          </a:p>
          <a:p>
            <a:r>
              <a:rPr lang="en-US" dirty="0" smtClean="0"/>
              <a:t>Does your monitoring solutions support these technologies?</a:t>
            </a:r>
          </a:p>
          <a:p>
            <a:pPr lvl="2"/>
            <a:endParaRPr lang="en-US" dirty="0" smtClean="0"/>
          </a:p>
          <a:p>
            <a:pPr lvl="2"/>
            <a:endParaRPr lang="en-US" dirty="0" smtClean="0"/>
          </a:p>
          <a:p>
            <a:pPr lvl="2"/>
            <a:endParaRPr lang="en-US" dirty="0" smtClean="0"/>
          </a:p>
          <a:p>
            <a:pPr lvl="2"/>
            <a:endParaRPr lang="en-US" dirty="0"/>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Bandwidth Management</a:t>
            </a:r>
            <a:endParaRPr lang="en-US" dirty="0"/>
          </a:p>
        </p:txBody>
      </p:sp>
      <p:sp>
        <p:nvSpPr>
          <p:cNvPr id="3" name="Content Placeholder 2"/>
          <p:cNvSpPr>
            <a:spLocks noGrp="1"/>
          </p:cNvSpPr>
          <p:nvPr>
            <p:ph sz="quarter" idx="1"/>
          </p:nvPr>
        </p:nvSpPr>
        <p:spPr/>
        <p:txBody>
          <a:bodyPr/>
          <a:lstStyle/>
          <a:p>
            <a:r>
              <a:rPr lang="en-US" dirty="0" smtClean="0"/>
              <a:t>Appliances which allow classification of types of traffic with the ability to filter or rate-limit by application</a:t>
            </a:r>
          </a:p>
          <a:p>
            <a:r>
              <a:rPr lang="en-US" dirty="0" smtClean="0"/>
              <a:t>At this time, no company supports </a:t>
            </a:r>
            <a:r>
              <a:rPr lang="en-US" dirty="0" err="1" smtClean="0"/>
              <a:t>IPv6</a:t>
            </a:r>
            <a:r>
              <a:rPr lang="en-US" dirty="0" smtClean="0"/>
              <a:t> well</a:t>
            </a:r>
          </a:p>
          <a:p>
            <a:pPr lvl="1"/>
            <a:r>
              <a:rPr lang="en-US" dirty="0" smtClean="0"/>
              <a:t>Some allow you to address your device via </a:t>
            </a:r>
            <a:r>
              <a:rPr lang="en-US" dirty="0" err="1" smtClean="0"/>
              <a:t>v6</a:t>
            </a:r>
            <a:r>
              <a:rPr lang="en-US" dirty="0" smtClean="0"/>
              <a:t> </a:t>
            </a:r>
          </a:p>
          <a:p>
            <a:pPr lvl="1"/>
            <a:r>
              <a:rPr lang="en-US" dirty="0" smtClean="0"/>
              <a:t>Some have </a:t>
            </a:r>
            <a:r>
              <a:rPr lang="en-US" dirty="0" err="1" smtClean="0"/>
              <a:t>IPv6</a:t>
            </a:r>
            <a:r>
              <a:rPr lang="en-US" dirty="0" smtClean="0"/>
              <a:t> as a separate class rather than detecting data within a class</a:t>
            </a:r>
          </a:p>
          <a:p>
            <a:r>
              <a:rPr lang="en-US" dirty="0" smtClean="0"/>
              <a:t>Features must exist for classification on </a:t>
            </a:r>
            <a:r>
              <a:rPr lang="en-US" dirty="0" err="1" smtClean="0"/>
              <a:t>IPv6</a:t>
            </a:r>
            <a:r>
              <a:rPr lang="en-US" dirty="0" smtClean="0"/>
              <a:t> AND within transition technologies tunnels AND GRE.</a:t>
            </a:r>
          </a:p>
          <a:p>
            <a:endParaRPr lang="en-US" dirty="0"/>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a:t>
            </a:r>
            <a:endParaRPr lang="en-US" dirty="0"/>
          </a:p>
        </p:txBody>
      </p:sp>
      <p:sp>
        <p:nvSpPr>
          <p:cNvPr id="3" name="Content Placeholder 2"/>
          <p:cNvSpPr>
            <a:spLocks noGrp="1"/>
          </p:cNvSpPr>
          <p:nvPr>
            <p:ph sz="quarter" idx="1"/>
          </p:nvPr>
        </p:nvSpPr>
        <p:spPr/>
        <p:txBody>
          <a:bodyPr>
            <a:normAutofit/>
          </a:bodyPr>
          <a:lstStyle/>
          <a:p>
            <a:r>
              <a:rPr lang="en-US" dirty="0" smtClean="0"/>
              <a:t>IDS</a:t>
            </a:r>
          </a:p>
          <a:p>
            <a:pPr lvl="1"/>
            <a:r>
              <a:rPr lang="en-US" dirty="0" smtClean="0"/>
              <a:t>Snort</a:t>
            </a:r>
          </a:p>
          <a:p>
            <a:pPr lvl="2"/>
            <a:r>
              <a:rPr lang="en-US" dirty="0" smtClean="0"/>
              <a:t>Sept 2007, Snort 2.8 was released with IPv6 support</a:t>
            </a:r>
          </a:p>
          <a:p>
            <a:pPr lvl="2"/>
            <a:r>
              <a:rPr lang="en-US" dirty="0" smtClean="0"/>
              <a:t>April 2010, Not one IPv6-based rule in official snort rules, only three in Emerging Threats</a:t>
            </a:r>
          </a:p>
          <a:p>
            <a:pPr lvl="1"/>
            <a:r>
              <a:rPr lang="en-US" dirty="0" smtClean="0"/>
              <a:t>Unified2 output</a:t>
            </a:r>
          </a:p>
          <a:p>
            <a:pPr lvl="2"/>
            <a:r>
              <a:rPr lang="en-US" dirty="0" smtClean="0"/>
              <a:t>Most popular tools don’t read unified2</a:t>
            </a:r>
          </a:p>
          <a:p>
            <a:pPr lvl="3"/>
            <a:r>
              <a:rPr lang="en-US" dirty="0" smtClean="0"/>
              <a:t>There are solutions… odds are, you aren’t using them</a:t>
            </a:r>
          </a:p>
          <a:p>
            <a:pPr lvl="2"/>
            <a:r>
              <a:rPr lang="en-US" dirty="0" smtClean="0"/>
              <a:t>The most commonly used storage method, a database, has no cross-platform schema</a:t>
            </a:r>
          </a:p>
          <a:p>
            <a:pPr lvl="3"/>
            <a:r>
              <a:rPr lang="en-US" dirty="0" smtClean="0"/>
              <a:t>Those that do treat IPv6 addresses as text…yuck</a:t>
            </a:r>
          </a:p>
          <a:p>
            <a:pPr lvl="2"/>
            <a:r>
              <a:rPr lang="en-US" dirty="0" smtClean="0"/>
              <a:t>Almost no event viewers support IPv6 events, even mine*</a:t>
            </a:r>
            <a:endParaRPr lang="en-US" dirty="0"/>
          </a:p>
        </p:txBody>
      </p:sp>
      <p:sp>
        <p:nvSpPr>
          <p:cNvPr id="4" name="TextBox 3"/>
          <p:cNvSpPr txBox="1"/>
          <p:nvPr/>
        </p:nvSpPr>
        <p:spPr>
          <a:xfrm>
            <a:off x="1676400" y="6096000"/>
            <a:ext cx="4267200" cy="369332"/>
          </a:xfrm>
          <a:prstGeom prst="rect">
            <a:avLst/>
          </a:prstGeom>
          <a:noFill/>
        </p:spPr>
        <p:txBody>
          <a:bodyPr wrap="square" rtlCol="0">
            <a:spAutoFit/>
          </a:bodyPr>
          <a:lstStyle/>
          <a:p>
            <a:r>
              <a:rPr lang="en-US" dirty="0" smtClean="0"/>
              <a:t>*Placid - http://www.hiddenlab.net/placid.html</a:t>
            </a:r>
            <a:endParaRPr lang="en-US" dirty="0"/>
          </a:p>
        </p:txBody>
      </p:sp>
    </p:spTree>
  </p:cSld>
  <p:clrMapOvr>
    <a:masterClrMapping/>
  </p:clrMapOvr>
  <p:transition spd="med"/>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a:t>
            </a:r>
            <a:endParaRPr lang="en-US" dirty="0"/>
          </a:p>
        </p:txBody>
      </p:sp>
      <p:sp>
        <p:nvSpPr>
          <p:cNvPr id="3" name="Content Placeholder 2"/>
          <p:cNvSpPr>
            <a:spLocks noGrp="1"/>
          </p:cNvSpPr>
          <p:nvPr>
            <p:ph sz="quarter" idx="1"/>
          </p:nvPr>
        </p:nvSpPr>
        <p:spPr/>
        <p:txBody>
          <a:bodyPr>
            <a:normAutofit/>
          </a:bodyPr>
          <a:lstStyle/>
          <a:p>
            <a:r>
              <a:rPr lang="en-US" dirty="0" smtClean="0"/>
              <a:t>IDS</a:t>
            </a:r>
          </a:p>
          <a:p>
            <a:pPr lvl="1"/>
            <a:r>
              <a:rPr lang="en-US" dirty="0" smtClean="0"/>
              <a:t>Bro</a:t>
            </a:r>
          </a:p>
          <a:p>
            <a:pPr lvl="2"/>
            <a:r>
              <a:rPr lang="en-US" dirty="0" smtClean="0"/>
              <a:t>Full support for IPv6</a:t>
            </a:r>
          </a:p>
          <a:p>
            <a:pPr lvl="2"/>
            <a:r>
              <a:rPr lang="en-US" dirty="0" smtClean="0"/>
              <a:t>No prepackaged IPv6 policy included</a:t>
            </a:r>
          </a:p>
          <a:p>
            <a:pPr lvl="1"/>
            <a:r>
              <a:rPr lang="en-US" dirty="0" smtClean="0"/>
              <a:t>Generally</a:t>
            </a:r>
          </a:p>
          <a:p>
            <a:pPr lvl="2"/>
            <a:r>
              <a:rPr lang="en-US" dirty="0" smtClean="0"/>
              <a:t>Do they support IPv6 Packet formats?</a:t>
            </a:r>
          </a:p>
          <a:p>
            <a:pPr lvl="2"/>
            <a:r>
              <a:rPr lang="en-US" dirty="0" smtClean="0"/>
              <a:t>What header types do they support?</a:t>
            </a:r>
          </a:p>
          <a:p>
            <a:pPr lvl="2"/>
            <a:r>
              <a:rPr lang="en-US" dirty="0" smtClean="0"/>
              <a:t>What sigs/policy do they come with?</a:t>
            </a:r>
          </a:p>
          <a:p>
            <a:pPr lvl="2"/>
            <a:r>
              <a:rPr lang="en-US" dirty="0" smtClean="0"/>
              <a:t>What storage mechanisms do they use and can you find anything to read and use those formats to analyze data?</a:t>
            </a:r>
          </a:p>
          <a:p>
            <a:pPr lvl="1"/>
            <a:endParaRPr lang="en-US" dirty="0" smtClean="0"/>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Detection</a:t>
            </a:r>
            <a:endParaRPr lang="en-US" dirty="0"/>
          </a:p>
        </p:txBody>
      </p:sp>
      <p:sp>
        <p:nvSpPr>
          <p:cNvPr id="3" name="Content Placeholder 2"/>
          <p:cNvSpPr>
            <a:spLocks noGrp="1"/>
          </p:cNvSpPr>
          <p:nvPr>
            <p:ph sz="quarter" idx="1"/>
          </p:nvPr>
        </p:nvSpPr>
        <p:spPr/>
        <p:txBody>
          <a:bodyPr>
            <a:normAutofit/>
          </a:bodyPr>
          <a:lstStyle/>
          <a:p>
            <a:r>
              <a:rPr lang="en-US" dirty="0" smtClean="0"/>
              <a:t>Vulnerability Scanning</a:t>
            </a:r>
          </a:p>
          <a:p>
            <a:pPr lvl="1"/>
            <a:r>
              <a:rPr lang="en-US" dirty="0" smtClean="0"/>
              <a:t>How many support IPv6 address scanning?</a:t>
            </a:r>
          </a:p>
          <a:p>
            <a:pPr lvl="1"/>
            <a:r>
              <a:rPr lang="en-US" dirty="0" smtClean="0"/>
              <a:t>How do you know what to scan?</a:t>
            </a:r>
          </a:p>
          <a:p>
            <a:pPr lvl="2"/>
            <a:r>
              <a:rPr lang="en-US" dirty="0" smtClean="0"/>
              <a:t>IP address space is too big to brute-force quickly</a:t>
            </a:r>
          </a:p>
          <a:p>
            <a:pPr lvl="2"/>
            <a:r>
              <a:rPr lang="en-US" dirty="0" smtClean="0"/>
              <a:t>Can you get active IPv6 addresses into your scanner?</a:t>
            </a:r>
          </a:p>
          <a:p>
            <a:pPr lvl="1"/>
            <a:r>
              <a:rPr lang="en-US" dirty="0" smtClean="0"/>
              <a:t>How do you know what you are scanning?</a:t>
            </a:r>
          </a:p>
          <a:p>
            <a:pPr lvl="2"/>
            <a:r>
              <a:rPr lang="en-US" dirty="0" smtClean="0"/>
              <a:t>Can your scanner recognize multiple IPs on the same system?</a:t>
            </a:r>
          </a:p>
          <a:p>
            <a:pPr lvl="1"/>
            <a:r>
              <a:rPr lang="en-US" dirty="0" smtClean="0"/>
              <a:t>Do they scan for anything IPv6 specific?</a:t>
            </a:r>
          </a:p>
          <a:p>
            <a:pPr lvl="1"/>
            <a:r>
              <a:rPr lang="en-US" dirty="0" smtClean="0"/>
              <a:t>This might tie into policy decisions you’ll make if you use technology like NAC, to scan addresses as they come online</a:t>
            </a:r>
          </a:p>
          <a:p>
            <a:pPr lvl="1"/>
            <a:endParaRPr lang="en-US" dirty="0"/>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sz="quarter" idx="1"/>
          </p:nvPr>
        </p:nvSpPr>
        <p:spPr/>
        <p:txBody>
          <a:bodyPr/>
          <a:lstStyle/>
          <a:p>
            <a:r>
              <a:rPr lang="en-US" dirty="0" smtClean="0"/>
              <a:t>IPS</a:t>
            </a:r>
          </a:p>
          <a:p>
            <a:pPr lvl="1"/>
            <a:r>
              <a:rPr lang="en-US" dirty="0" smtClean="0"/>
              <a:t>All the major commercial brands claim to support </a:t>
            </a:r>
            <a:r>
              <a:rPr lang="en-US" dirty="0" err="1" smtClean="0"/>
              <a:t>IPv6</a:t>
            </a:r>
            <a:endParaRPr lang="en-US" dirty="0" smtClean="0"/>
          </a:p>
          <a:p>
            <a:pPr lvl="2"/>
            <a:r>
              <a:rPr lang="en-US" dirty="0" smtClean="0"/>
              <a:t>What does ‘support’ really mean?</a:t>
            </a:r>
          </a:p>
          <a:p>
            <a:pPr lvl="1"/>
            <a:r>
              <a:rPr lang="en-US" dirty="0" smtClean="0"/>
              <a:t>I didn’t find anything beyond this in public documentation</a:t>
            </a:r>
          </a:p>
        </p:txBody>
      </p:sp>
      <p:sp>
        <p:nvSpPr>
          <p:cNvPr id="4" name="TextBox 3"/>
          <p:cNvSpPr txBox="1"/>
          <p:nvPr/>
        </p:nvSpPr>
        <p:spPr>
          <a:xfrm>
            <a:off x="533400" y="6096000"/>
            <a:ext cx="4447756" cy="369332"/>
          </a:xfrm>
          <a:prstGeom prst="rect">
            <a:avLst/>
          </a:prstGeom>
          <a:noFill/>
        </p:spPr>
        <p:txBody>
          <a:bodyPr wrap="none" rtlCol="0">
            <a:spAutoFit/>
          </a:bodyPr>
          <a:lstStyle/>
          <a:p>
            <a:r>
              <a:rPr lang="en-US" dirty="0" smtClean="0"/>
              <a:t>http://jitc.fhu.disa.mil/apl/ipv6.html#security</a:t>
            </a:r>
            <a:endParaRPr lang="en-US" dirty="0"/>
          </a:p>
        </p:txBody>
      </p:sp>
    </p:spTree>
  </p:cSld>
  <p:clrMapOvr>
    <a:masterClrMapping/>
  </p:clrMapOvr>
  <p:transition spd="med"/>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a:t>
            </a:r>
            <a:endParaRPr lang="en-US" dirty="0"/>
          </a:p>
        </p:txBody>
      </p:sp>
      <p:sp>
        <p:nvSpPr>
          <p:cNvPr id="3" name="Content Placeholder 2"/>
          <p:cNvSpPr>
            <a:spLocks noGrp="1"/>
          </p:cNvSpPr>
          <p:nvPr>
            <p:ph sz="quarter" idx="1"/>
          </p:nvPr>
        </p:nvSpPr>
        <p:spPr/>
        <p:txBody>
          <a:bodyPr/>
          <a:lstStyle/>
          <a:p>
            <a:r>
              <a:rPr lang="en-US" dirty="0" smtClean="0"/>
              <a:t>Firewalls</a:t>
            </a:r>
          </a:p>
          <a:p>
            <a:pPr lvl="1"/>
            <a:r>
              <a:rPr lang="en-US" dirty="0" smtClean="0"/>
              <a:t>Easiest to deal with</a:t>
            </a:r>
          </a:p>
          <a:p>
            <a:pPr lvl="1"/>
            <a:r>
              <a:rPr lang="en-US" dirty="0" smtClean="0"/>
              <a:t>Works exactly the same way as all other firewalls</a:t>
            </a:r>
          </a:p>
          <a:p>
            <a:pPr lvl="1"/>
            <a:r>
              <a:rPr lang="en-US" dirty="0" smtClean="0"/>
              <a:t>In </a:t>
            </a:r>
            <a:r>
              <a:rPr lang="en-US" dirty="0" err="1" smtClean="0"/>
              <a:t>IPv6</a:t>
            </a:r>
            <a:r>
              <a:rPr lang="en-US" dirty="0" smtClean="0"/>
              <a:t>, End-to-End connectivity is important</a:t>
            </a:r>
          </a:p>
          <a:p>
            <a:pPr lvl="2"/>
            <a:r>
              <a:rPr lang="en-US" dirty="0" smtClean="0"/>
              <a:t>NAT device “firewalls” are bad and largely unnecessary</a:t>
            </a:r>
          </a:p>
          <a:p>
            <a:pPr lvl="1"/>
            <a:r>
              <a:rPr lang="en-US" dirty="0" smtClean="0"/>
              <a:t>Policy</a:t>
            </a:r>
          </a:p>
          <a:p>
            <a:pPr lvl="2"/>
            <a:r>
              <a:rPr lang="en-US" dirty="0" smtClean="0"/>
              <a:t>There are non-routable IP ranges you want to block</a:t>
            </a:r>
          </a:p>
          <a:p>
            <a:pPr lvl="2"/>
            <a:r>
              <a:rPr lang="en-US" dirty="0" smtClean="0"/>
              <a:t>There are ICMPv6 types you want to block</a:t>
            </a:r>
          </a:p>
          <a:p>
            <a:pPr lvl="2"/>
            <a:r>
              <a:rPr lang="en-US" dirty="0" smtClean="0"/>
              <a:t>You still have to block layer 4 protocols per your policy</a:t>
            </a:r>
            <a:endParaRPr lang="en-US" dirty="0"/>
          </a:p>
        </p:txBody>
      </p:sp>
    </p:spTree>
  </p:cSld>
  <p:clrMapOvr>
    <a:masterClrMapping/>
  </p:clrMapOvr>
  <p:transition spd="med"/>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Services</a:t>
            </a:r>
            <a:endParaRPr lang="en-US" dirty="0"/>
          </a:p>
        </p:txBody>
      </p:sp>
      <p:sp>
        <p:nvSpPr>
          <p:cNvPr id="3" name="Content Placeholder 2"/>
          <p:cNvSpPr>
            <a:spLocks noGrp="1"/>
          </p:cNvSpPr>
          <p:nvPr>
            <p:ph sz="quarter" idx="1"/>
          </p:nvPr>
        </p:nvSpPr>
        <p:spPr/>
        <p:txBody>
          <a:bodyPr>
            <a:normAutofit/>
          </a:bodyPr>
          <a:lstStyle/>
          <a:p>
            <a:r>
              <a:rPr lang="en-US" dirty="0" smtClean="0"/>
              <a:t>Host-based firewalls</a:t>
            </a:r>
          </a:p>
          <a:p>
            <a:pPr lvl="1"/>
            <a:r>
              <a:rPr lang="en-US" dirty="0" err="1" smtClean="0"/>
              <a:t>Ip6tables</a:t>
            </a:r>
            <a:endParaRPr lang="en-US" dirty="0" smtClean="0"/>
          </a:p>
          <a:p>
            <a:pPr lvl="1"/>
            <a:r>
              <a:rPr lang="en-US" dirty="0" smtClean="0"/>
              <a:t>Windows Vista/7/2008 supported (XP and 2003 just ‘</a:t>
            </a:r>
            <a:r>
              <a:rPr lang="en-US" dirty="0" err="1" smtClean="0"/>
              <a:t>sorta</a:t>
            </a:r>
            <a:r>
              <a:rPr lang="en-US" dirty="0" smtClean="0"/>
              <a:t>’)</a:t>
            </a:r>
          </a:p>
          <a:p>
            <a:r>
              <a:rPr lang="en-US" dirty="0" smtClean="0"/>
              <a:t>DNS</a:t>
            </a:r>
          </a:p>
          <a:p>
            <a:pPr lvl="1"/>
            <a:r>
              <a:rPr lang="en-US" dirty="0" smtClean="0"/>
              <a:t>Blacklists?</a:t>
            </a:r>
          </a:p>
          <a:p>
            <a:r>
              <a:rPr lang="en-US" dirty="0" smtClean="0"/>
              <a:t>Common Services</a:t>
            </a:r>
          </a:p>
          <a:p>
            <a:pPr lvl="1"/>
            <a:r>
              <a:rPr lang="en-US" dirty="0" smtClean="0"/>
              <a:t>SMTP</a:t>
            </a:r>
          </a:p>
          <a:p>
            <a:pPr lvl="2"/>
            <a:r>
              <a:rPr lang="en-US" dirty="0" smtClean="0"/>
              <a:t>RBLs?</a:t>
            </a:r>
          </a:p>
          <a:p>
            <a:pPr lvl="1"/>
            <a:r>
              <a:rPr lang="en-US" dirty="0" smtClean="0"/>
              <a:t>HTTP</a:t>
            </a:r>
          </a:p>
          <a:p>
            <a:pPr lvl="2"/>
            <a:r>
              <a:rPr lang="en-US" dirty="0" smtClean="0"/>
              <a:t>.</a:t>
            </a:r>
            <a:r>
              <a:rPr lang="en-US" dirty="0" err="1" smtClean="0"/>
              <a:t>htaccess</a:t>
            </a:r>
            <a:r>
              <a:rPr lang="en-US" dirty="0" smtClean="0"/>
              <a:t> files?</a:t>
            </a:r>
            <a:endParaRPr lang="en-US" dirty="0"/>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Where’s my beret?</a:t>
            </a:r>
            <a:endParaRPr lang="en-US" dirty="0"/>
          </a:p>
        </p:txBody>
      </p:sp>
      <p:sp>
        <p:nvSpPr>
          <p:cNvPr id="5" name="TextBox 4"/>
          <p:cNvSpPr txBox="1"/>
          <p:nvPr/>
        </p:nvSpPr>
        <p:spPr>
          <a:xfrm>
            <a:off x="1981200" y="6172200"/>
            <a:ext cx="5253682" cy="369332"/>
          </a:xfrm>
          <a:prstGeom prst="rect">
            <a:avLst/>
          </a:prstGeom>
          <a:noFill/>
        </p:spPr>
        <p:txBody>
          <a:bodyPr wrap="none" rtlCol="0">
            <a:spAutoFit/>
          </a:bodyPr>
          <a:lstStyle/>
          <a:p>
            <a:r>
              <a:rPr lang="en-US" dirty="0" err="1" smtClean="0"/>
              <a:t>http://www.apnic.net/publications/news/2011/delegation</a:t>
            </a:r>
            <a:endParaRPr lang="en-US" dirty="0"/>
          </a:p>
        </p:txBody>
      </p:sp>
      <p:sp>
        <p:nvSpPr>
          <p:cNvPr id="6" name="Content Placeholder 5"/>
          <p:cNvSpPr>
            <a:spLocks noGrp="1"/>
          </p:cNvSpPr>
          <p:nvPr>
            <p:ph sz="quarter" idx="1"/>
          </p:nvPr>
        </p:nvSpPr>
        <p:spPr/>
        <p:txBody>
          <a:bodyPr anchor="ctr">
            <a:normAutofit fontScale="77500" lnSpcReduction="20000"/>
          </a:bodyPr>
          <a:lstStyle/>
          <a:p>
            <a:pPr>
              <a:buNone/>
            </a:pPr>
            <a:r>
              <a:rPr lang="en-US" dirty="0" smtClean="0"/>
              <a:t>Please be aware, this will be the final allocation made by </a:t>
            </a:r>
            <a:r>
              <a:rPr lang="en-US" dirty="0" err="1" smtClean="0"/>
              <a:t>IANA</a:t>
            </a:r>
            <a:r>
              <a:rPr lang="en-US" dirty="0" smtClean="0"/>
              <a:t> under the current framework and will trigger the final distribution of five /8 blocks, one to each </a:t>
            </a:r>
            <a:r>
              <a:rPr lang="en-US" dirty="0" err="1" smtClean="0"/>
              <a:t>RIR</a:t>
            </a:r>
            <a:r>
              <a:rPr lang="en-US" dirty="0" smtClean="0"/>
              <a:t> under the agreed "Global policy for the allocation of the remaining </a:t>
            </a:r>
            <a:r>
              <a:rPr lang="en-US" dirty="0" err="1" smtClean="0"/>
              <a:t>IPv4</a:t>
            </a:r>
            <a:r>
              <a:rPr lang="en-US" dirty="0" smtClean="0"/>
              <a:t> address space".</a:t>
            </a:r>
          </a:p>
          <a:p>
            <a:pPr>
              <a:buNone/>
            </a:pPr>
            <a:r>
              <a:rPr lang="en-US" dirty="0" smtClean="0"/>
              <a:t>After these final allocations, each </a:t>
            </a:r>
            <a:r>
              <a:rPr lang="en-US" dirty="0" err="1" smtClean="0"/>
              <a:t>RIR</a:t>
            </a:r>
            <a:r>
              <a:rPr lang="en-US" dirty="0" smtClean="0"/>
              <a:t> will continue to make allocations according to their own established policies.</a:t>
            </a:r>
          </a:p>
          <a:p>
            <a:pPr>
              <a:buNone/>
            </a:pPr>
            <a:r>
              <a:rPr lang="en-US" dirty="0" err="1" smtClean="0"/>
              <a:t>APNIC</a:t>
            </a:r>
            <a:r>
              <a:rPr lang="en-US" dirty="0" smtClean="0"/>
              <a:t> expects normal allocations to continue for a further three to six months. After this time, </a:t>
            </a:r>
            <a:r>
              <a:rPr lang="en-US" dirty="0" err="1" smtClean="0"/>
              <a:t>APNIC</a:t>
            </a:r>
            <a:r>
              <a:rPr lang="en-US" dirty="0" smtClean="0"/>
              <a:t> will continue to make small allocations from the last /8 block, guided by section 9.10 in "Policies for </a:t>
            </a:r>
            <a:r>
              <a:rPr lang="en-US" dirty="0" err="1" smtClean="0"/>
              <a:t>IPv4</a:t>
            </a:r>
            <a:r>
              <a:rPr lang="en-US" dirty="0" smtClean="0"/>
              <a:t> address space management in the Asia Pacific region". This policy ensures that </a:t>
            </a:r>
            <a:r>
              <a:rPr lang="en-US" dirty="0" err="1" smtClean="0"/>
              <a:t>IPv4</a:t>
            </a:r>
            <a:r>
              <a:rPr lang="en-US" dirty="0" smtClean="0"/>
              <a:t> address space is available for </a:t>
            </a:r>
            <a:r>
              <a:rPr lang="en-US" dirty="0" err="1" smtClean="0"/>
              <a:t>IPv6</a:t>
            </a:r>
            <a:r>
              <a:rPr lang="en-US" dirty="0" smtClean="0"/>
              <a:t> transition.</a:t>
            </a:r>
          </a:p>
          <a:p>
            <a:pPr>
              <a:buNone/>
            </a:pPr>
            <a:r>
              <a:rPr lang="en-US" dirty="0" smtClean="0"/>
              <a:t>It is expected that these allocations will continue for at least another five years.</a:t>
            </a:r>
          </a:p>
          <a:p>
            <a:pPr>
              <a:buNone/>
            </a:pPr>
            <a:r>
              <a:rPr lang="en-US" dirty="0" err="1" smtClean="0"/>
              <a:t>APNIC</a:t>
            </a:r>
            <a:r>
              <a:rPr lang="en-US" dirty="0" smtClean="0"/>
              <a:t> reiterates that </a:t>
            </a:r>
            <a:r>
              <a:rPr lang="en-US" dirty="0" err="1" smtClean="0"/>
              <a:t>IPv6</a:t>
            </a:r>
            <a:r>
              <a:rPr lang="en-US" dirty="0" smtClean="0"/>
              <a:t> is the only means available for the sustained ongoing growth of the Internet, and urges all Members of the Internet industry to move quickly towards its deployment.</a:t>
            </a:r>
          </a:p>
          <a:p>
            <a:endParaRPr lang="en-US" dirty="0"/>
          </a:p>
        </p:txBody>
      </p:sp>
    </p:spTree>
  </p:cSld>
  <p:clrMapOvr>
    <a:masterClrMapping/>
  </p:clrMapOvr>
  <p:transition spd="med"/>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391400" cy="1143000"/>
          </a:xfrm>
        </p:spPr>
        <p:txBody>
          <a:bodyPr/>
          <a:lstStyle/>
          <a:p>
            <a:pPr algn="ctr"/>
            <a:r>
              <a:rPr lang="en-US" dirty="0" smtClean="0"/>
              <a:t> </a:t>
            </a:r>
            <a:endParaRPr lang="en-US" dirty="0"/>
          </a:p>
        </p:txBody>
      </p:sp>
      <p:sp>
        <p:nvSpPr>
          <p:cNvPr id="3" name="Content Placeholder 2"/>
          <p:cNvSpPr>
            <a:spLocks noGrp="1"/>
          </p:cNvSpPr>
          <p:nvPr>
            <p:ph sz="quarter" idx="1"/>
          </p:nvPr>
        </p:nvSpPr>
        <p:spPr>
          <a:xfrm>
            <a:off x="914400" y="1447800"/>
            <a:ext cx="7315200" cy="4572000"/>
          </a:xfrm>
        </p:spPr>
        <p:txBody>
          <a:bodyPr>
            <a:normAutofit/>
          </a:bodyPr>
          <a:lstStyle/>
          <a:p>
            <a:pPr algn="ctr">
              <a:buNone/>
            </a:pPr>
            <a:endParaRPr lang="en-US" dirty="0" smtClean="0"/>
          </a:p>
          <a:p>
            <a:pPr algn="ctr">
              <a:buNone/>
            </a:pPr>
            <a:endParaRPr lang="en-US" dirty="0" smtClean="0"/>
          </a:p>
          <a:p>
            <a:pPr algn="ctr">
              <a:buNone/>
            </a:pPr>
            <a:endParaRPr lang="en-US" dirty="0" smtClean="0"/>
          </a:p>
          <a:p>
            <a:pPr algn="ctr">
              <a:buNone/>
            </a:pPr>
            <a:r>
              <a:rPr lang="en-US" dirty="0" smtClean="0"/>
              <a:t>You don’t want to deploy IPv6?</a:t>
            </a:r>
          </a:p>
          <a:p>
            <a:pPr algn="ctr">
              <a:buNone/>
            </a:pPr>
            <a:endParaRPr lang="en-US" dirty="0" smtClean="0"/>
          </a:p>
          <a:p>
            <a:pPr algn="ctr">
              <a:buNone/>
            </a:pPr>
            <a:r>
              <a:rPr lang="en-US" dirty="0" smtClean="0"/>
              <a:t>Too bad… you’ve already been transitioned…</a:t>
            </a:r>
            <a:endParaRPr lang="en-US" dirty="0"/>
          </a:p>
        </p:txBody>
      </p:sp>
    </p:spTree>
  </p:cSld>
  <p:clrMapOvr>
    <a:masterClrMapping/>
  </p:clrMapOvr>
  <p:transition spd="med"/>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V4 -&gt; V6</a:t>
            </a:r>
            <a:endParaRPr lang="en-US" dirty="0"/>
          </a:p>
        </p:txBody>
      </p:sp>
      <p:sp>
        <p:nvSpPr>
          <p:cNvPr id="3" name="Content Placeholder 2"/>
          <p:cNvSpPr>
            <a:spLocks noGrp="1"/>
          </p:cNvSpPr>
          <p:nvPr>
            <p:ph sz="quarter" idx="1"/>
          </p:nvPr>
        </p:nvSpPr>
        <p:spPr/>
        <p:txBody>
          <a:bodyPr>
            <a:normAutofit/>
          </a:bodyPr>
          <a:lstStyle/>
          <a:p>
            <a:r>
              <a:rPr lang="en-US" dirty="0" smtClean="0"/>
              <a:t>“Transitional technologies”*</a:t>
            </a:r>
          </a:p>
          <a:p>
            <a:r>
              <a:rPr lang="en-US" dirty="0" smtClean="0"/>
              <a:t>Automatic mechanisms</a:t>
            </a:r>
          </a:p>
          <a:p>
            <a:pPr lvl="1"/>
            <a:r>
              <a:rPr lang="en-US" dirty="0" smtClean="0"/>
              <a:t>IPv6 runs over IPv4</a:t>
            </a:r>
          </a:p>
          <a:p>
            <a:pPr lvl="1"/>
            <a:r>
              <a:rPr lang="en-US" dirty="0" smtClean="0"/>
              <a:t>IP protocol 41</a:t>
            </a:r>
          </a:p>
          <a:p>
            <a:pPr lvl="2"/>
            <a:r>
              <a:rPr lang="en-US" dirty="0" smtClean="0"/>
              <a:t>Sometimes 3544/UDP, more on that later</a:t>
            </a:r>
          </a:p>
          <a:p>
            <a:r>
              <a:rPr lang="en-US" dirty="0" smtClean="0"/>
              <a:t>Static tunnels</a:t>
            </a:r>
          </a:p>
          <a:p>
            <a:pPr lvl="1"/>
            <a:r>
              <a:rPr lang="en-US" dirty="0" smtClean="0"/>
              <a:t>IPv6 over GRE or MPLS</a:t>
            </a:r>
          </a:p>
          <a:p>
            <a:pPr lvl="1"/>
            <a:r>
              <a:rPr lang="en-US" dirty="0" smtClean="0"/>
              <a:t>IPSec</a:t>
            </a:r>
          </a:p>
        </p:txBody>
      </p:sp>
      <p:sp>
        <p:nvSpPr>
          <p:cNvPr id="4" name="TextBox 3"/>
          <p:cNvSpPr txBox="1"/>
          <p:nvPr/>
        </p:nvSpPr>
        <p:spPr>
          <a:xfrm>
            <a:off x="457200" y="6172200"/>
            <a:ext cx="6434326" cy="369332"/>
          </a:xfrm>
          <a:prstGeom prst="rect">
            <a:avLst/>
          </a:prstGeom>
          <a:noFill/>
        </p:spPr>
        <p:txBody>
          <a:bodyPr wrap="none" rtlCol="0">
            <a:spAutoFit/>
          </a:bodyPr>
          <a:lstStyle/>
          <a:p>
            <a:r>
              <a:rPr lang="en-US" dirty="0" smtClean="0"/>
              <a:t>*RFC  1933, 2893, 2766, 2185, 3493, 3056, 4380, 4214, 3053, 3142</a:t>
            </a:r>
            <a:endParaRPr lang="en-US" dirty="0"/>
          </a:p>
        </p:txBody>
      </p:sp>
    </p:spTree>
  </p:cSld>
  <p:clrMapOvr>
    <a:masterClrMapping/>
  </p:clrMapOvr>
  <p:transition spd="med"/>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Automatic Mechanisms</a:t>
            </a:r>
            <a:endParaRPr lang="en-US" dirty="0"/>
          </a:p>
        </p:txBody>
      </p:sp>
      <p:sp>
        <p:nvSpPr>
          <p:cNvPr id="3" name="Content Placeholder 2"/>
          <p:cNvSpPr>
            <a:spLocks noGrp="1"/>
          </p:cNvSpPr>
          <p:nvPr>
            <p:ph sz="quarter" idx="1"/>
          </p:nvPr>
        </p:nvSpPr>
        <p:spPr/>
        <p:txBody>
          <a:bodyPr/>
          <a:lstStyle/>
          <a:p>
            <a:r>
              <a:rPr lang="en-US" dirty="0" smtClean="0"/>
              <a:t>On by default in Windows Vista/7, </a:t>
            </a:r>
            <a:r>
              <a:rPr lang="en-US" dirty="0" err="1" smtClean="0"/>
              <a:t>OSX</a:t>
            </a:r>
            <a:r>
              <a:rPr lang="en-US" dirty="0" smtClean="0"/>
              <a:t> 10.4 and up</a:t>
            </a:r>
          </a:p>
          <a:p>
            <a:r>
              <a:rPr lang="en-US" dirty="0" smtClean="0"/>
              <a:t>All these technologies function on similar principles</a:t>
            </a:r>
          </a:p>
          <a:p>
            <a:pPr lvl="1"/>
            <a:r>
              <a:rPr lang="en-US" dirty="0" smtClean="0"/>
              <a:t>Client auto-configures with </a:t>
            </a:r>
            <a:r>
              <a:rPr lang="en-US" dirty="0" err="1" smtClean="0"/>
              <a:t>v6</a:t>
            </a:r>
            <a:r>
              <a:rPr lang="en-US" dirty="0" smtClean="0"/>
              <a:t> address</a:t>
            </a:r>
          </a:p>
          <a:p>
            <a:pPr lvl="1"/>
            <a:r>
              <a:rPr lang="en-US" dirty="0" smtClean="0"/>
              <a:t>Client queries for relays</a:t>
            </a:r>
          </a:p>
          <a:p>
            <a:pPr lvl="1"/>
            <a:r>
              <a:rPr lang="en-US" dirty="0" smtClean="0"/>
              <a:t>Client sends </a:t>
            </a:r>
            <a:r>
              <a:rPr lang="en-US" dirty="0" err="1" smtClean="0"/>
              <a:t>IPv6</a:t>
            </a:r>
            <a:r>
              <a:rPr lang="en-US" dirty="0" smtClean="0"/>
              <a:t> packet inside an </a:t>
            </a:r>
            <a:r>
              <a:rPr lang="en-US" dirty="0" err="1" smtClean="0"/>
              <a:t>IPv4</a:t>
            </a:r>
            <a:r>
              <a:rPr lang="en-US" dirty="0" smtClean="0"/>
              <a:t> packet</a:t>
            </a:r>
          </a:p>
          <a:p>
            <a:pPr lvl="1"/>
            <a:r>
              <a:rPr lang="en-US" dirty="0" smtClean="0"/>
              <a:t>Relay strips off </a:t>
            </a:r>
            <a:r>
              <a:rPr lang="en-US" dirty="0" err="1" smtClean="0"/>
              <a:t>IPv4</a:t>
            </a:r>
            <a:r>
              <a:rPr lang="en-US" dirty="0" smtClean="0"/>
              <a:t> packet and forwards on </a:t>
            </a:r>
            <a:r>
              <a:rPr lang="en-US" dirty="0" err="1" smtClean="0"/>
              <a:t>IPv6</a:t>
            </a:r>
            <a:r>
              <a:rPr lang="en-US" dirty="0" smtClean="0"/>
              <a:t> packet.</a:t>
            </a:r>
          </a:p>
          <a:p>
            <a:endParaRPr lang="en-US" dirty="0"/>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History….</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6in4  is where it started – (RPC 1933)</a:t>
            </a:r>
          </a:p>
          <a:p>
            <a:pPr lvl="1"/>
            <a:r>
              <a:rPr lang="en-US" dirty="0" smtClean="0"/>
              <a:t>Defines use of protocol 41</a:t>
            </a:r>
          </a:p>
          <a:p>
            <a:pPr lvl="1"/>
            <a:r>
              <a:rPr lang="en-US" dirty="0" smtClean="0"/>
              <a:t>MUST BE CONFIGURED MANUALLY</a:t>
            </a:r>
          </a:p>
          <a:p>
            <a:pPr lvl="1"/>
            <a:r>
              <a:rPr lang="en-US" dirty="0" smtClean="0"/>
              <a:t>Obsolete</a:t>
            </a:r>
          </a:p>
          <a:p>
            <a:r>
              <a:rPr lang="en-US" dirty="0" smtClean="0"/>
              <a:t>6over4 adds features (RFC 2529)</a:t>
            </a:r>
          </a:p>
          <a:p>
            <a:pPr lvl="1"/>
            <a:r>
              <a:rPr lang="en-US" dirty="0" smtClean="0"/>
              <a:t>First automatic tunnel</a:t>
            </a:r>
          </a:p>
          <a:p>
            <a:pPr lvl="1"/>
            <a:r>
              <a:rPr lang="en-US" dirty="0" smtClean="0"/>
              <a:t>Used to provide Neighbor Discovery over v4</a:t>
            </a:r>
          </a:p>
          <a:p>
            <a:pPr lvl="1"/>
            <a:r>
              <a:rPr lang="en-US" dirty="0" smtClean="0"/>
              <a:t>Uses Multicast</a:t>
            </a:r>
          </a:p>
          <a:p>
            <a:r>
              <a:rPr lang="en-US" dirty="0" smtClean="0"/>
              <a:t>ISATAP fixed multicast problem (5214)</a:t>
            </a:r>
          </a:p>
          <a:p>
            <a:pPr lvl="1"/>
            <a:r>
              <a:rPr lang="it-IT" dirty="0" smtClean="0"/>
              <a:t>Intra-Site Automatic Tunnel Addressing Protocol</a:t>
            </a:r>
          </a:p>
          <a:p>
            <a:pPr lvl="1"/>
            <a:r>
              <a:rPr lang="it-IT" dirty="0" smtClean="0"/>
              <a:t>No multicast necessary - </a:t>
            </a:r>
            <a:r>
              <a:rPr lang="en-US" dirty="0" smtClean="0"/>
              <a:t>Potential Routers List(PRL)</a:t>
            </a:r>
          </a:p>
          <a:p>
            <a:pPr lvl="1"/>
            <a:r>
              <a:rPr lang="en-US" dirty="0" smtClean="0"/>
              <a:t>Ever see isatap.yourschool.edu before?</a:t>
            </a:r>
            <a:endParaRPr lang="en-US" dirty="0"/>
          </a:p>
        </p:txBody>
      </p:sp>
    </p:spTree>
  </p:cSld>
  <p:clrMapOvr>
    <a:masterClrMapping/>
  </p:clrMapOvr>
  <p:transition spd="med"/>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History….</a:t>
            </a:r>
            <a:endParaRPr lang="en-US" dirty="0"/>
          </a:p>
        </p:txBody>
      </p:sp>
      <p:sp>
        <p:nvSpPr>
          <p:cNvPr id="3" name="Content Placeholder 2"/>
          <p:cNvSpPr>
            <a:spLocks noGrp="1"/>
          </p:cNvSpPr>
          <p:nvPr>
            <p:ph sz="quarter" idx="1"/>
          </p:nvPr>
        </p:nvSpPr>
        <p:spPr/>
        <p:txBody>
          <a:bodyPr/>
          <a:lstStyle/>
          <a:p>
            <a:r>
              <a:rPr lang="en-US" dirty="0" smtClean="0"/>
              <a:t>6to4</a:t>
            </a:r>
          </a:p>
          <a:p>
            <a:pPr lvl="1"/>
            <a:r>
              <a:rPr lang="en-US" dirty="0" smtClean="0"/>
              <a:t>Use of IPv6 over IPv4 to transmit regular traffic (RFC 2893, RFC 3056, RFC 3964)</a:t>
            </a:r>
          </a:p>
          <a:p>
            <a:r>
              <a:rPr lang="en-US" dirty="0" smtClean="0"/>
              <a:t>6to4 with </a:t>
            </a:r>
            <a:r>
              <a:rPr lang="en-US" dirty="0" err="1" smtClean="0"/>
              <a:t>Anycast</a:t>
            </a:r>
            <a:r>
              <a:rPr lang="en-US" dirty="0" smtClean="0"/>
              <a:t> is used to find relay routers</a:t>
            </a:r>
          </a:p>
          <a:p>
            <a:pPr lvl="1"/>
            <a:r>
              <a:rPr lang="en-US" dirty="0" smtClean="0"/>
              <a:t>IPv4 traffic with a destination of 192.88.99.1</a:t>
            </a:r>
          </a:p>
          <a:p>
            <a:r>
              <a:rPr lang="en-US" dirty="0" smtClean="0"/>
              <a:t>These are all perfectly valid tunneling technologies on open networks with end-to-end connectivity (no firewalls and NAT junk)</a:t>
            </a:r>
          </a:p>
          <a:p>
            <a:endParaRPr lang="en-US" dirty="0" smtClean="0"/>
          </a:p>
          <a:p>
            <a:endParaRPr lang="en-US" dirty="0"/>
          </a:p>
        </p:txBody>
      </p:sp>
    </p:spTree>
  </p:cSld>
  <p:clrMapOvr>
    <a:masterClrMapping/>
  </p:clrMapOvr>
  <p:transition spd="med"/>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get through junk….</a:t>
            </a: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Teredo</a:t>
            </a:r>
            <a:endParaRPr lang="en-US" dirty="0" smtClean="0"/>
          </a:p>
          <a:p>
            <a:pPr lvl="1"/>
            <a:r>
              <a:rPr lang="en-US" dirty="0" smtClean="0"/>
              <a:t>Most well known of all the technologies</a:t>
            </a:r>
          </a:p>
          <a:p>
            <a:pPr lvl="1"/>
            <a:r>
              <a:rPr lang="en-US" dirty="0" smtClean="0"/>
              <a:t>Used to tunnel IPv6 through NAT devices</a:t>
            </a:r>
          </a:p>
          <a:p>
            <a:pPr lvl="1"/>
            <a:r>
              <a:rPr lang="en-US" dirty="0" smtClean="0"/>
              <a:t>Uses UDP/3544</a:t>
            </a:r>
          </a:p>
          <a:p>
            <a:pPr lvl="1"/>
            <a:r>
              <a:rPr lang="en-US" dirty="0" smtClean="0"/>
              <a:t>Clients need to be programmed to understand the tunnel</a:t>
            </a:r>
          </a:p>
          <a:p>
            <a:pPr lvl="2"/>
            <a:r>
              <a:rPr lang="en-US" dirty="0" smtClean="0"/>
              <a:t>P2P like </a:t>
            </a:r>
            <a:r>
              <a:rPr lang="en-US" dirty="0" err="1" smtClean="0"/>
              <a:t>uTorrent</a:t>
            </a:r>
            <a:endParaRPr lang="en-US" dirty="0" smtClean="0"/>
          </a:p>
          <a:p>
            <a:pPr lvl="1"/>
            <a:r>
              <a:rPr lang="en-US" dirty="0" smtClean="0"/>
              <a:t>Clients use well-known </a:t>
            </a:r>
            <a:r>
              <a:rPr lang="en-US" u="sng" dirty="0" smtClean="0"/>
              <a:t>Servers</a:t>
            </a:r>
            <a:r>
              <a:rPr lang="en-US" dirty="0" smtClean="0"/>
              <a:t> to test connectivity</a:t>
            </a:r>
          </a:p>
          <a:p>
            <a:pPr lvl="2"/>
            <a:r>
              <a:rPr lang="en-US" dirty="0" smtClean="0"/>
              <a:t>Servers use very little traffic</a:t>
            </a:r>
          </a:p>
          <a:p>
            <a:pPr lvl="2"/>
            <a:r>
              <a:rPr lang="en-US" dirty="0" smtClean="0"/>
              <a:t>teredo.ipv6.microsoft.com</a:t>
            </a:r>
          </a:p>
          <a:p>
            <a:pPr lvl="1"/>
            <a:r>
              <a:rPr lang="en-US" dirty="0" smtClean="0"/>
              <a:t>Clients use </a:t>
            </a:r>
            <a:r>
              <a:rPr lang="en-US" u="sng" dirty="0" smtClean="0"/>
              <a:t>Relays</a:t>
            </a:r>
            <a:r>
              <a:rPr lang="en-US" dirty="0" smtClean="0"/>
              <a:t> to actually move traffic</a:t>
            </a:r>
          </a:p>
          <a:p>
            <a:pPr lvl="2"/>
            <a:r>
              <a:rPr lang="en-US" dirty="0" smtClean="0"/>
              <a:t>End Sites can employ local relays</a:t>
            </a:r>
          </a:p>
          <a:p>
            <a:pPr lvl="2"/>
            <a:r>
              <a:rPr lang="en-US" dirty="0" smtClean="0"/>
              <a:t>Hurricane Electric</a:t>
            </a:r>
          </a:p>
        </p:txBody>
      </p:sp>
      <p:sp>
        <p:nvSpPr>
          <p:cNvPr id="4" name="TextBox 3"/>
          <p:cNvSpPr txBox="1"/>
          <p:nvPr/>
        </p:nvSpPr>
        <p:spPr>
          <a:xfrm>
            <a:off x="685800" y="5867400"/>
            <a:ext cx="5755230" cy="369332"/>
          </a:xfrm>
          <a:prstGeom prst="rect">
            <a:avLst/>
          </a:prstGeom>
          <a:noFill/>
        </p:spPr>
        <p:txBody>
          <a:bodyPr wrap="none" rtlCol="0">
            <a:spAutoFit/>
          </a:bodyPr>
          <a:lstStyle/>
          <a:p>
            <a:r>
              <a:rPr lang="en-US" dirty="0" smtClean="0"/>
              <a:t>http://technet.microsoft.com/en-us/library/bb457011.aspx</a:t>
            </a:r>
            <a:endParaRPr lang="en-US" dirty="0"/>
          </a:p>
        </p:txBody>
      </p:sp>
    </p:spTree>
  </p:cSld>
  <p:clrMapOvr>
    <a:masterClrMapping/>
  </p:clrMapOvr>
  <p:transition spd="med"/>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IPv6 Use (6to4 and </a:t>
            </a:r>
            <a:r>
              <a:rPr lang="en-US" dirty="0" err="1" smtClean="0"/>
              <a:t>Teredo</a:t>
            </a:r>
            <a:r>
              <a:rPr lang="en-US" dirty="0" smtClean="0"/>
              <a:t>)</a:t>
            </a:r>
            <a:endParaRPr lang="en-US" dirty="0"/>
          </a:p>
        </p:txBody>
      </p:sp>
      <p:sp>
        <p:nvSpPr>
          <p:cNvPr id="3" name="Content Placeholder 2"/>
          <p:cNvSpPr>
            <a:spLocks noGrp="1"/>
          </p:cNvSpPr>
          <p:nvPr>
            <p:ph sz="quarter" idx="1"/>
          </p:nvPr>
        </p:nvSpPr>
        <p:spPr>
          <a:xfrm>
            <a:off x="304800" y="1676400"/>
            <a:ext cx="8229600" cy="4525963"/>
          </a:xfrm>
        </p:spPr>
        <p:txBody>
          <a:bodyPr/>
          <a:lstStyle/>
          <a:p>
            <a:pPr>
              <a:buNone/>
            </a:pPr>
            <a:r>
              <a:rPr lang="en-US" dirty="0" smtClean="0"/>
              <a:t> </a:t>
            </a:r>
            <a:endParaRPr lang="en-US" dirty="0"/>
          </a:p>
        </p:txBody>
      </p:sp>
      <p:sp>
        <p:nvSpPr>
          <p:cNvPr id="4" name="TextBox 3"/>
          <p:cNvSpPr txBox="1"/>
          <p:nvPr/>
        </p:nvSpPr>
        <p:spPr>
          <a:xfrm>
            <a:off x="533400" y="6248400"/>
            <a:ext cx="7326686" cy="369332"/>
          </a:xfrm>
          <a:prstGeom prst="rect">
            <a:avLst/>
          </a:prstGeom>
          <a:noFill/>
        </p:spPr>
        <p:txBody>
          <a:bodyPr wrap="none" rtlCol="0">
            <a:spAutoFit/>
          </a:bodyPr>
          <a:lstStyle/>
          <a:p>
            <a:r>
              <a:rPr lang="en-US" dirty="0" smtClean="0"/>
              <a:t>http://asert.arbornetworks.com/2009/09/who-put-the-ipv6-in-my-internet/</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990600" y="1371600"/>
            <a:ext cx="6945725" cy="4327441"/>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Concerns</a:t>
            </a:r>
            <a:endParaRPr lang="en-US" dirty="0"/>
          </a:p>
        </p:txBody>
      </p:sp>
      <p:sp>
        <p:nvSpPr>
          <p:cNvPr id="3" name="Content Placeholder 2"/>
          <p:cNvSpPr>
            <a:spLocks noGrp="1"/>
          </p:cNvSpPr>
          <p:nvPr>
            <p:ph sz="quarter" idx="1"/>
          </p:nvPr>
        </p:nvSpPr>
        <p:spPr/>
        <p:txBody>
          <a:bodyPr/>
          <a:lstStyle/>
          <a:p>
            <a:r>
              <a:rPr lang="en-US" dirty="0" smtClean="0"/>
              <a:t>Tunneled technologies encapsulate one protocol inside another</a:t>
            </a:r>
          </a:p>
          <a:p>
            <a:r>
              <a:rPr lang="en-US" dirty="0" smtClean="0"/>
              <a:t>Masks true source and destination at IPv4 level</a:t>
            </a:r>
          </a:p>
          <a:p>
            <a:r>
              <a:rPr lang="en-US" dirty="0" smtClean="0"/>
              <a:t>Shifts payload inside the packet, possibly masking payload to IDS systems</a:t>
            </a:r>
          </a:p>
          <a:p>
            <a:r>
              <a:rPr lang="en-US" dirty="0" smtClean="0"/>
              <a:t>Bypasses traditional firewall or bandwidth shaping policy</a:t>
            </a:r>
          </a:p>
          <a:p>
            <a:r>
              <a:rPr lang="en-US" dirty="0" smtClean="0"/>
              <a:t>Could be creating deliberate Man-In-The-Middle attacks by routing </a:t>
            </a:r>
            <a:r>
              <a:rPr lang="en-US" dirty="0" err="1" smtClean="0"/>
              <a:t>6to4</a:t>
            </a:r>
            <a:r>
              <a:rPr lang="en-US" dirty="0" smtClean="0"/>
              <a:t> with </a:t>
            </a:r>
            <a:r>
              <a:rPr lang="en-US" dirty="0" err="1" smtClean="0"/>
              <a:t>Anycast</a:t>
            </a:r>
            <a:r>
              <a:rPr lang="en-US" dirty="0" smtClean="0"/>
              <a:t>/</a:t>
            </a:r>
            <a:r>
              <a:rPr lang="en-US" dirty="0" err="1" smtClean="0"/>
              <a:t>Teredo</a:t>
            </a:r>
            <a:r>
              <a:rPr lang="en-US" dirty="0" smtClean="0"/>
              <a:t> traffic to the closest server.</a:t>
            </a:r>
          </a:p>
          <a:p>
            <a:endParaRPr lang="en-US" dirty="0"/>
          </a:p>
        </p:txBody>
      </p:sp>
    </p:spTree>
  </p:cSld>
  <p:clrMapOvr>
    <a:masterClrMapping/>
  </p:clrMapOvr>
  <p:transition spd="med"/>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Teredont.py</a:t>
            </a:r>
            <a:endParaRPr lang="en-US" dirty="0"/>
          </a:p>
        </p:txBody>
      </p:sp>
      <p:sp>
        <p:nvSpPr>
          <p:cNvPr id="3" name="Content Placeholder 2"/>
          <p:cNvSpPr>
            <a:spLocks noGrp="1"/>
          </p:cNvSpPr>
          <p:nvPr>
            <p:ph sz="quarter" idx="1"/>
          </p:nvPr>
        </p:nvSpPr>
        <p:spPr/>
        <p:txBody>
          <a:bodyPr>
            <a:normAutofit/>
          </a:bodyPr>
          <a:lstStyle/>
          <a:p>
            <a:r>
              <a:rPr lang="en-US" dirty="0" smtClean="0"/>
              <a:t>My attempt to understand these tunnels</a:t>
            </a:r>
          </a:p>
          <a:p>
            <a:r>
              <a:rPr lang="en-US" dirty="0" smtClean="0"/>
              <a:t>Listens on interface, reads packets, write out a ‘flow log’ of the tunnel interfaces and native IPv6 packets to a second interface.</a:t>
            </a:r>
          </a:p>
          <a:p>
            <a:r>
              <a:rPr lang="en-US" dirty="0" smtClean="0"/>
              <a:t>Python and </a:t>
            </a:r>
            <a:r>
              <a:rPr lang="en-US" dirty="0" err="1" smtClean="0"/>
              <a:t>Scapy</a:t>
            </a:r>
            <a:endParaRPr lang="en-US" dirty="0" smtClean="0"/>
          </a:p>
          <a:p>
            <a:r>
              <a:rPr lang="en-US" dirty="0" smtClean="0"/>
              <a:t>Other tools (IDS, flows, etc) can then listen on the output interface and record packets normally</a:t>
            </a:r>
          </a:p>
          <a:p>
            <a:r>
              <a:rPr lang="en-US" dirty="0" smtClean="0"/>
              <a:t>Attempts to record any IPv6 encapsulated over IPv4, but specifically understanding 6over4, ISATAP, 6to4, 6to4/</a:t>
            </a:r>
            <a:r>
              <a:rPr lang="en-US" dirty="0" err="1" smtClean="0"/>
              <a:t>Anycast</a:t>
            </a:r>
            <a:r>
              <a:rPr lang="en-US" dirty="0" smtClean="0"/>
              <a:t>, </a:t>
            </a:r>
            <a:r>
              <a:rPr lang="en-US" dirty="0" err="1" smtClean="0"/>
              <a:t>Teredo</a:t>
            </a:r>
            <a:r>
              <a:rPr lang="en-US" dirty="0" smtClean="0"/>
              <a:t>, GRE</a:t>
            </a:r>
          </a:p>
        </p:txBody>
      </p:sp>
    </p:spTree>
  </p:cSld>
  <p:clrMapOvr>
    <a:masterClrMapping/>
  </p:clrMapOvr>
  <p:transition spd="med"/>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Teredont.py</a:t>
            </a:r>
            <a:endParaRPr lang="en-US" dirty="0"/>
          </a:p>
        </p:txBody>
      </p:sp>
      <p:sp>
        <p:nvSpPr>
          <p:cNvPr id="3" name="Content Placeholder 2"/>
          <p:cNvSpPr>
            <a:spLocks noGrp="1"/>
          </p:cNvSpPr>
          <p:nvPr>
            <p:ph sz="quarter" idx="1"/>
          </p:nvPr>
        </p:nvSpPr>
        <p:spPr/>
        <p:txBody>
          <a:bodyPr>
            <a:normAutofit/>
          </a:bodyPr>
          <a:lstStyle/>
          <a:p>
            <a:r>
              <a:rPr lang="en-US" sz="1800" dirty="0" smtClean="0"/>
              <a:t>Timestamp, ipv4src, ipv4dst, v4sport, v4dport, ipv6src, ipv6dst, tunnel type</a:t>
            </a:r>
          </a:p>
          <a:p>
            <a:pPr>
              <a:buNone/>
            </a:pPr>
            <a:r>
              <a:rPr lang="en-US" sz="2400" dirty="0" smtClean="0"/>
              <a:t>1270731788.33</a:t>
            </a:r>
          </a:p>
          <a:p>
            <a:pPr>
              <a:buNone/>
            </a:pPr>
            <a:r>
              <a:rPr lang="en-US" sz="2400" dirty="0" smtClean="0"/>
              <a:t>130.215.248.103</a:t>
            </a:r>
          </a:p>
          <a:p>
            <a:pPr>
              <a:buNone/>
            </a:pPr>
            <a:r>
              <a:rPr lang="en-US" sz="2400" dirty="0" smtClean="0"/>
              <a:t>192.88.99.1</a:t>
            </a:r>
          </a:p>
          <a:p>
            <a:pPr>
              <a:buNone/>
            </a:pPr>
            <a:r>
              <a:rPr lang="en-US" sz="2400" dirty="0" smtClean="0"/>
              <a:t>0</a:t>
            </a:r>
          </a:p>
          <a:p>
            <a:pPr>
              <a:buNone/>
            </a:pPr>
            <a:r>
              <a:rPr lang="en-US" sz="2400" dirty="0" smtClean="0"/>
              <a:t>0</a:t>
            </a:r>
          </a:p>
          <a:p>
            <a:pPr>
              <a:buNone/>
            </a:pPr>
            <a:r>
              <a:rPr lang="en-US" sz="2400" dirty="0" smtClean="0"/>
              <a:t>41</a:t>
            </a:r>
          </a:p>
          <a:p>
            <a:pPr>
              <a:buNone/>
            </a:pPr>
            <a:r>
              <a:rPr lang="en-US" sz="2400" dirty="0" smtClean="0"/>
              <a:t>2002:82D7:F867:0000:0000:0000:82D7:F867</a:t>
            </a:r>
          </a:p>
          <a:p>
            <a:pPr>
              <a:buNone/>
            </a:pPr>
            <a:r>
              <a:rPr lang="en-US" sz="2400" dirty="0" smtClean="0"/>
              <a:t>2001:0000:4137:9E74:0494:3B5E:51C4:BA21</a:t>
            </a:r>
          </a:p>
          <a:p>
            <a:pPr>
              <a:buNone/>
            </a:pPr>
            <a:r>
              <a:rPr lang="en-US" sz="2400" dirty="0" smtClean="0"/>
              <a:t>6to4\</a:t>
            </a:r>
            <a:r>
              <a:rPr lang="en-US" sz="2400" dirty="0" err="1" smtClean="0"/>
              <a:t>Anycast</a:t>
            </a:r>
            <a:endParaRPr lang="en-US" sz="2400" dirty="0" smtClean="0"/>
          </a:p>
          <a:p>
            <a:endParaRPr lang="en-US" sz="2400" dirty="0" smtClean="0"/>
          </a:p>
          <a:p>
            <a:endParaRPr lang="en-US" sz="2400" dirty="0"/>
          </a:p>
        </p:txBody>
      </p:sp>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Well, it should be easy, right?</a:t>
            </a:r>
            <a:endParaRPr lang="en-US" dirty="0"/>
          </a:p>
        </p:txBody>
      </p:sp>
      <p:sp>
        <p:nvSpPr>
          <p:cNvPr id="3" name="Content Placeholder 2"/>
          <p:cNvSpPr>
            <a:spLocks noGrp="1"/>
          </p:cNvSpPr>
          <p:nvPr>
            <p:ph sz="quarter" idx="1"/>
          </p:nvPr>
        </p:nvSpPr>
        <p:spPr/>
        <p:txBody>
          <a:bodyPr>
            <a:noAutofit/>
          </a:bodyPr>
          <a:lstStyle/>
          <a:p>
            <a:r>
              <a:rPr lang="en-US" sz="2400" dirty="0" smtClean="0"/>
              <a:t>Of course!  You could already be running it!</a:t>
            </a:r>
          </a:p>
          <a:p>
            <a:pPr>
              <a:buNone/>
            </a:pPr>
            <a:r>
              <a:rPr lang="en-US" sz="2400" dirty="0" smtClean="0"/>
              <a:t>   </a:t>
            </a:r>
            <a:r>
              <a:rPr lang="en-US" sz="1100" dirty="0" smtClean="0">
                <a:latin typeface="Courier New" pitchFamily="49" charset="0"/>
                <a:cs typeface="Courier New" pitchFamily="49" charset="0"/>
              </a:rPr>
              <a:t>Link-local IPv6 Address . . . . . : fe80::31bf:5e2b:2e56:3cd3%12</a:t>
            </a:r>
          </a:p>
          <a:p>
            <a:pPr>
              <a:buNone/>
            </a:pPr>
            <a:r>
              <a:rPr lang="en-US" sz="1100" dirty="0" smtClean="0">
                <a:latin typeface="Courier New" pitchFamily="49" charset="0"/>
                <a:cs typeface="Courier New" pitchFamily="49" charset="0"/>
              </a:rPr>
              <a:t>   IPv4 Address. . . . . . . . . . . : 192.168.1.166</a:t>
            </a:r>
          </a:p>
          <a:p>
            <a:pPr>
              <a:buNone/>
            </a:pPr>
            <a:r>
              <a:rPr lang="en-US" sz="1100" dirty="0" smtClean="0">
                <a:latin typeface="Courier New" pitchFamily="49" charset="0"/>
                <a:cs typeface="Courier New" pitchFamily="49" charset="0"/>
              </a:rPr>
              <a:t>   Subnet Mask . . . . . . . . . . . : 255.255.255.0</a:t>
            </a:r>
          </a:p>
          <a:p>
            <a:pPr>
              <a:buNone/>
            </a:pPr>
            <a:r>
              <a:rPr lang="en-US" sz="1100" dirty="0" smtClean="0">
                <a:latin typeface="Courier New" pitchFamily="49" charset="0"/>
                <a:cs typeface="Courier New" pitchFamily="49" charset="0"/>
              </a:rPr>
              <a:t>   Default Gateway . . . . . . . . . : 192.168.1.1</a:t>
            </a:r>
          </a:p>
          <a:p>
            <a:pPr>
              <a:buNone/>
            </a:pPr>
            <a:r>
              <a:rPr lang="en-US" sz="1100" dirty="0" smtClean="0">
                <a:latin typeface="Courier New" pitchFamily="49" charset="0"/>
                <a:cs typeface="Courier New" pitchFamily="49" charset="0"/>
              </a:rPr>
              <a:t>Tunnel adapter 6TO4 Adapter:</a:t>
            </a:r>
          </a:p>
          <a:p>
            <a:pPr>
              <a:buNone/>
            </a:pPr>
            <a:r>
              <a:rPr lang="en-US" sz="1100" dirty="0" smtClean="0">
                <a:latin typeface="Courier New" pitchFamily="49" charset="0"/>
                <a:cs typeface="Courier New" pitchFamily="49" charset="0"/>
              </a:rPr>
              <a:t>   Media State . . . . . . . . . . . : Media disconnected</a:t>
            </a:r>
          </a:p>
          <a:p>
            <a:pPr>
              <a:buNone/>
            </a:pPr>
            <a:r>
              <a:rPr lang="en-US" sz="1100" dirty="0" smtClean="0">
                <a:latin typeface="Courier New" pitchFamily="49" charset="0"/>
                <a:cs typeface="Courier New" pitchFamily="49" charset="0"/>
              </a:rPr>
              <a:t>   Connection-specific DNS Suffix  . : </a:t>
            </a:r>
          </a:p>
          <a:p>
            <a:pPr>
              <a:buNone/>
            </a:pPr>
            <a:r>
              <a:rPr lang="en-US" sz="1100" dirty="0" smtClean="0">
                <a:latin typeface="Courier New" pitchFamily="49" charset="0"/>
                <a:cs typeface="Courier New" pitchFamily="49" charset="0"/>
              </a:rPr>
              <a:t>Tunnel adapter Local Area Connection* 14:</a:t>
            </a:r>
          </a:p>
          <a:p>
            <a:pPr>
              <a:buNone/>
            </a:pPr>
            <a:r>
              <a:rPr lang="en-US" sz="1100" dirty="0" smtClean="0">
                <a:latin typeface="Courier New" pitchFamily="49" charset="0"/>
                <a:cs typeface="Courier New" pitchFamily="49" charset="0"/>
              </a:rPr>
              <a:t>   Connection-specific DNS Suffix  . : </a:t>
            </a:r>
          </a:p>
          <a:p>
            <a:pPr>
              <a:buNone/>
            </a:pPr>
            <a:r>
              <a:rPr lang="en-US" sz="1100" dirty="0" smtClean="0">
                <a:latin typeface="Courier New" pitchFamily="49" charset="0"/>
                <a:cs typeface="Courier New" pitchFamily="49" charset="0"/>
              </a:rPr>
              <a:t>   IPv6 Address. . . . . . . . . . . : 2001:0:4137:9e76:8fd:3706:3f57:fe59</a:t>
            </a:r>
          </a:p>
          <a:p>
            <a:pPr>
              <a:buNone/>
            </a:pPr>
            <a:r>
              <a:rPr lang="en-US" sz="1100" dirty="0" smtClean="0">
                <a:latin typeface="Courier New" pitchFamily="49" charset="0"/>
                <a:cs typeface="Courier New" pitchFamily="49" charset="0"/>
              </a:rPr>
              <a:t>   Link-local IPv6 Address . . . . . : fe80::8fd:3706:3f57:fe59%19</a:t>
            </a:r>
          </a:p>
          <a:p>
            <a:pPr>
              <a:buNone/>
            </a:pPr>
            <a:r>
              <a:rPr lang="en-US" sz="1100" dirty="0" smtClean="0">
                <a:latin typeface="Courier New" pitchFamily="49" charset="0"/>
                <a:cs typeface="Courier New" pitchFamily="49" charset="0"/>
              </a:rPr>
              <a:t>   Default Gateway . . . . . . . . . : ::</a:t>
            </a:r>
          </a:p>
          <a:p>
            <a:pPr>
              <a:buNone/>
            </a:pPr>
            <a:r>
              <a:rPr lang="en-US" sz="1100" dirty="0" smtClean="0">
                <a:latin typeface="Courier New" pitchFamily="49" charset="0"/>
                <a:cs typeface="Courier New" pitchFamily="49" charset="0"/>
              </a:rPr>
              <a:t>Tunnel adapter isatap.mydomain.net:</a:t>
            </a:r>
          </a:p>
          <a:p>
            <a:pPr>
              <a:buNone/>
            </a:pPr>
            <a:r>
              <a:rPr lang="en-US" sz="1100" dirty="0" smtClean="0">
                <a:latin typeface="Courier New" pitchFamily="49" charset="0"/>
                <a:cs typeface="Courier New" pitchFamily="49" charset="0"/>
              </a:rPr>
              <a:t>   Connection-specific DNS Suffix  . : mydomain.net</a:t>
            </a:r>
          </a:p>
          <a:p>
            <a:pPr>
              <a:buNone/>
            </a:pPr>
            <a:r>
              <a:rPr lang="en-US" sz="1100" dirty="0" smtClean="0">
                <a:latin typeface="Courier New" pitchFamily="49" charset="0"/>
                <a:cs typeface="Courier New" pitchFamily="49" charset="0"/>
              </a:rPr>
              <a:t>   Link-local IPv6 Address . . . . . : fe80::5efe:192.168.1.166%21</a:t>
            </a:r>
          </a:p>
          <a:p>
            <a:pPr>
              <a:buNone/>
            </a:pPr>
            <a:r>
              <a:rPr lang="en-US" sz="1100" dirty="0" smtClean="0">
                <a:latin typeface="Courier New" pitchFamily="49" charset="0"/>
                <a:cs typeface="Courier New" pitchFamily="49" charset="0"/>
              </a:rPr>
              <a:t>   Default Gateway . . . . . . . . . : </a:t>
            </a:r>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I find?</a:t>
            </a:r>
            <a:endParaRPr lang="en-US" dirty="0"/>
          </a:p>
        </p:txBody>
      </p:sp>
      <p:sp>
        <p:nvSpPr>
          <p:cNvPr id="3" name="Content Placeholder 2"/>
          <p:cNvSpPr>
            <a:spLocks noGrp="1"/>
          </p:cNvSpPr>
          <p:nvPr>
            <p:ph sz="quarter" idx="1"/>
          </p:nvPr>
        </p:nvSpPr>
        <p:spPr/>
        <p:txBody>
          <a:bodyPr>
            <a:noAutofit/>
          </a:bodyPr>
          <a:lstStyle/>
          <a:p>
            <a:r>
              <a:rPr lang="en-US" sz="2800" dirty="0" smtClean="0"/>
              <a:t>I block Protocol 41 and </a:t>
            </a:r>
            <a:r>
              <a:rPr lang="en-US" sz="2800" dirty="0" err="1" smtClean="0"/>
              <a:t>Teredo</a:t>
            </a:r>
            <a:r>
              <a:rPr lang="en-US" sz="2800" dirty="0" smtClean="0"/>
              <a:t> (And have for a while)</a:t>
            </a:r>
          </a:p>
          <a:p>
            <a:r>
              <a:rPr lang="en-US" sz="2400" dirty="0" smtClean="0"/>
              <a:t>In 4 days of traffic:</a:t>
            </a:r>
          </a:p>
          <a:p>
            <a:pPr lvl="1"/>
            <a:r>
              <a:rPr lang="en-US" dirty="0" smtClean="0"/>
              <a:t>Total:          2500616</a:t>
            </a:r>
          </a:p>
          <a:p>
            <a:pPr lvl="1"/>
            <a:r>
              <a:rPr lang="en-US" dirty="0" smtClean="0"/>
              <a:t>Unknown:       3588    0%</a:t>
            </a:r>
          </a:p>
          <a:p>
            <a:pPr lvl="1"/>
            <a:r>
              <a:rPr lang="en-US" dirty="0" smtClean="0"/>
              <a:t>ISATAP:       2059    0%</a:t>
            </a:r>
          </a:p>
          <a:p>
            <a:pPr lvl="1"/>
            <a:r>
              <a:rPr lang="en-US" dirty="0" err="1" smtClean="0"/>
              <a:t>Teredo</a:t>
            </a:r>
            <a:r>
              <a:rPr lang="en-US" dirty="0" smtClean="0"/>
              <a:t>:       14062   0%</a:t>
            </a:r>
          </a:p>
          <a:p>
            <a:pPr lvl="1"/>
            <a:r>
              <a:rPr lang="en-US" dirty="0" smtClean="0"/>
              <a:t>6to4:  18%</a:t>
            </a:r>
          </a:p>
          <a:p>
            <a:pPr lvl="1"/>
            <a:r>
              <a:rPr lang="en-US" dirty="0" smtClean="0"/>
              <a:t>6to4\</a:t>
            </a:r>
            <a:r>
              <a:rPr lang="en-US" dirty="0" err="1" smtClean="0"/>
              <a:t>Anycast</a:t>
            </a:r>
            <a:r>
              <a:rPr lang="en-US" dirty="0" smtClean="0"/>
              <a:t>: 80%</a:t>
            </a:r>
          </a:p>
          <a:p>
            <a:r>
              <a:rPr lang="en-US" sz="2800" dirty="0" smtClean="0"/>
              <a:t>Unique Local IPv4 </a:t>
            </a:r>
            <a:r>
              <a:rPr lang="en-US" sz="2800" dirty="0" err="1" smtClean="0"/>
              <a:t>Src</a:t>
            </a:r>
            <a:r>
              <a:rPr lang="en-US" sz="2800" dirty="0" smtClean="0"/>
              <a:t> Addresses: 1621</a:t>
            </a:r>
          </a:p>
          <a:p>
            <a:endParaRPr lang="en-US" sz="3200" dirty="0"/>
          </a:p>
        </p:txBody>
      </p:sp>
    </p:spTree>
  </p:cSld>
  <p:clrMapOvr>
    <a:masterClrMapping/>
  </p:clrMapOvr>
  <p:transition spd="med"/>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site?</a:t>
            </a:r>
            <a:endParaRPr lang="en-US" dirty="0"/>
          </a:p>
        </p:txBody>
      </p:sp>
      <p:sp>
        <p:nvSpPr>
          <p:cNvPr id="3" name="Content Placeholder 2"/>
          <p:cNvSpPr>
            <a:spLocks noGrp="1"/>
          </p:cNvSpPr>
          <p:nvPr>
            <p:ph sz="quarter" idx="1"/>
          </p:nvPr>
        </p:nvSpPr>
        <p:spPr/>
        <p:txBody>
          <a:bodyPr>
            <a:normAutofit/>
          </a:bodyPr>
          <a:lstStyle/>
          <a:p>
            <a:r>
              <a:rPr lang="en-US" dirty="0" smtClean="0"/>
              <a:t>…Which does nothing specific to </a:t>
            </a:r>
            <a:r>
              <a:rPr lang="en-US" dirty="0" err="1" smtClean="0"/>
              <a:t>IPv6</a:t>
            </a:r>
            <a:r>
              <a:rPr lang="en-US" dirty="0" smtClean="0"/>
              <a:t> in a /24</a:t>
            </a:r>
          </a:p>
          <a:p>
            <a:r>
              <a:rPr lang="en-US" dirty="0" smtClean="0"/>
              <a:t>In 1 day of traffic:</a:t>
            </a:r>
          </a:p>
          <a:p>
            <a:pPr lvl="1"/>
            <a:r>
              <a:rPr lang="en-US" dirty="0" smtClean="0"/>
              <a:t>Total:          188684</a:t>
            </a:r>
          </a:p>
          <a:p>
            <a:pPr lvl="1"/>
            <a:r>
              <a:rPr lang="en-US" dirty="0" err="1" smtClean="0"/>
              <a:t>Teredo</a:t>
            </a:r>
            <a:r>
              <a:rPr lang="en-US" dirty="0" smtClean="0"/>
              <a:t>:       124039  65%</a:t>
            </a:r>
          </a:p>
          <a:p>
            <a:pPr lvl="1"/>
            <a:r>
              <a:rPr lang="en-US" dirty="0" smtClean="0"/>
              <a:t>6to4:       64596   34%</a:t>
            </a:r>
          </a:p>
          <a:p>
            <a:endParaRPr lang="en-US" dirty="0" smtClean="0"/>
          </a:p>
          <a:p>
            <a:r>
              <a:rPr lang="en-US" dirty="0" smtClean="0"/>
              <a:t>Unique Local IPv4 </a:t>
            </a:r>
            <a:r>
              <a:rPr lang="en-US" dirty="0" err="1" smtClean="0"/>
              <a:t>Src</a:t>
            </a:r>
            <a:r>
              <a:rPr lang="en-US" dirty="0" smtClean="0"/>
              <a:t> Addresses: 192</a:t>
            </a:r>
          </a:p>
          <a:p>
            <a:endParaRPr lang="en-US" dirty="0"/>
          </a:p>
        </p:txBody>
      </p:sp>
    </p:spTree>
  </p:cSld>
  <p:clrMapOvr>
    <a:masterClrMapping/>
  </p:clrMapOvr>
  <p:transition spd="med"/>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Handling the Transitional Mechanisms</a:t>
            </a:r>
            <a:endParaRPr lang="en-US" dirty="0"/>
          </a:p>
        </p:txBody>
      </p:sp>
      <p:sp>
        <p:nvSpPr>
          <p:cNvPr id="3" name="Content Placeholder 2"/>
          <p:cNvSpPr>
            <a:spLocks noGrp="1"/>
          </p:cNvSpPr>
          <p:nvPr>
            <p:ph sz="quarter" idx="1"/>
          </p:nvPr>
        </p:nvSpPr>
        <p:spPr/>
        <p:txBody>
          <a:bodyPr>
            <a:noAutofit/>
          </a:bodyPr>
          <a:lstStyle/>
          <a:p>
            <a:r>
              <a:rPr lang="en-US" sz="2000" dirty="0" smtClean="0"/>
              <a:t>You need to decide what to do with these technologies if you haven’t yet</a:t>
            </a:r>
          </a:p>
          <a:p>
            <a:pPr lvl="1"/>
            <a:r>
              <a:rPr lang="en-US" sz="2000" dirty="0" smtClean="0"/>
              <a:t>Skip entirely by Going Native.</a:t>
            </a:r>
          </a:p>
          <a:p>
            <a:pPr lvl="1"/>
            <a:r>
              <a:rPr lang="en-US" sz="2000" dirty="0" smtClean="0"/>
              <a:t>Choose to ignore</a:t>
            </a:r>
          </a:p>
          <a:p>
            <a:pPr lvl="2"/>
            <a:r>
              <a:rPr lang="en-US" sz="1800" dirty="0" smtClean="0"/>
              <a:t>They will bypass your firewall</a:t>
            </a:r>
          </a:p>
          <a:p>
            <a:pPr lvl="2"/>
            <a:r>
              <a:rPr lang="en-US" sz="1800" dirty="0" smtClean="0"/>
              <a:t>They will cause odd network issues in certain situations</a:t>
            </a:r>
          </a:p>
          <a:p>
            <a:pPr lvl="2"/>
            <a:r>
              <a:rPr lang="en-US" sz="1800" dirty="0" smtClean="0"/>
              <a:t>They will send traffic to relays you don’t control</a:t>
            </a:r>
          </a:p>
          <a:p>
            <a:pPr lvl="1"/>
            <a:r>
              <a:rPr lang="en-US" sz="2000" dirty="0" smtClean="0"/>
              <a:t>Choose to block</a:t>
            </a:r>
          </a:p>
          <a:p>
            <a:pPr lvl="2"/>
            <a:r>
              <a:rPr lang="en-US" sz="1800" dirty="0" smtClean="0"/>
              <a:t>Easy (IP protocol 41 and </a:t>
            </a:r>
            <a:r>
              <a:rPr lang="en-US" sz="1800" dirty="0" err="1" smtClean="0"/>
              <a:t>UDP</a:t>
            </a:r>
            <a:r>
              <a:rPr lang="en-US" sz="1800" dirty="0" smtClean="0"/>
              <a:t> port 3544)</a:t>
            </a:r>
          </a:p>
          <a:p>
            <a:pPr lvl="2"/>
            <a:r>
              <a:rPr lang="en-US" sz="1800" dirty="0" smtClean="0"/>
              <a:t>Eliminates </a:t>
            </a:r>
            <a:r>
              <a:rPr lang="en-US" sz="1800" dirty="0" err="1" smtClean="0"/>
              <a:t>IPv6</a:t>
            </a:r>
            <a:r>
              <a:rPr lang="en-US" sz="1800" dirty="0" smtClean="0"/>
              <a:t> accessibility</a:t>
            </a:r>
          </a:p>
          <a:p>
            <a:pPr lvl="2"/>
            <a:r>
              <a:rPr lang="en-US" sz="1800" dirty="0" smtClean="0"/>
              <a:t>Not sustainable unless </a:t>
            </a:r>
            <a:r>
              <a:rPr lang="en-US" sz="1800" dirty="0" err="1" smtClean="0"/>
              <a:t>IPv6</a:t>
            </a:r>
            <a:r>
              <a:rPr lang="en-US" sz="1800" dirty="0" smtClean="0"/>
              <a:t> is deployed natively in the short term</a:t>
            </a:r>
          </a:p>
          <a:p>
            <a:pPr lvl="1"/>
            <a:r>
              <a:rPr lang="en-US" sz="2000" dirty="0" smtClean="0"/>
              <a:t>Choose to run your own relay</a:t>
            </a:r>
          </a:p>
          <a:p>
            <a:pPr lvl="2"/>
            <a:r>
              <a:rPr lang="en-US" sz="1800" dirty="0" smtClean="0"/>
              <a:t>Control what leaves your network</a:t>
            </a:r>
          </a:p>
          <a:p>
            <a:pPr lvl="2"/>
            <a:r>
              <a:rPr lang="en-US" sz="1800" dirty="0" smtClean="0"/>
              <a:t>Control your own relay</a:t>
            </a:r>
          </a:p>
          <a:p>
            <a:pPr lvl="2"/>
            <a:r>
              <a:rPr lang="en-US" sz="1800" dirty="0" smtClean="0"/>
              <a:t>Might be a good idea if you think native deployment is going to take a long </a:t>
            </a:r>
            <a:r>
              <a:rPr lang="en-US" sz="1800" dirty="0" err="1" smtClean="0"/>
              <a:t>tim</a:t>
            </a:r>
            <a:endParaRPr lang="en-US" sz="1800"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linds(horizontal)">
                                      <p:cBhvr>
                                        <p:cTn id="25" dur="500"/>
                                        <p:tgtEl>
                                          <p:spTgt spid="3">
                                            <p:txEl>
                                              <p:pRg st="6" end="6"/>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linds(horizontal)">
                                      <p:cBhvr>
                                        <p:cTn id="28" dur="500"/>
                                        <p:tgtEl>
                                          <p:spTgt spid="3">
                                            <p:txEl>
                                              <p:pRg st="7" end="7"/>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linds(horizontal)">
                                      <p:cBhvr>
                                        <p:cTn id="31" dur="500"/>
                                        <p:tgtEl>
                                          <p:spTgt spid="3">
                                            <p:txEl>
                                              <p:pRg st="8" end="8"/>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linds(horizontal)">
                                      <p:cBhvr>
                                        <p:cTn id="34" dur="500"/>
                                        <p:tgtEl>
                                          <p:spTgt spid="3">
                                            <p:txEl>
                                              <p:pRg st="9" end="9"/>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linds(horizontal)">
                                      <p:cBhvr>
                                        <p:cTn id="37" dur="500"/>
                                        <p:tgtEl>
                                          <p:spTgt spid="3">
                                            <p:txEl>
                                              <p:pRg st="10" end="10"/>
                                            </p:txEl>
                                          </p:spTgt>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blinds(horizontal)">
                                      <p:cBhvr>
                                        <p:cTn id="40" dur="500"/>
                                        <p:tgtEl>
                                          <p:spTgt spid="3">
                                            <p:txEl>
                                              <p:pRg st="11" end="11"/>
                                            </p:txEl>
                                          </p:spTgt>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blinds(horizontal)">
                                      <p:cBhvr>
                                        <p:cTn id="43" dur="500"/>
                                        <p:tgtEl>
                                          <p:spTgt spid="3">
                                            <p:txEl>
                                              <p:pRg st="12" end="12"/>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
                                            <p:txEl>
                                              <p:pRg st="13" end="13"/>
                                            </p:txEl>
                                          </p:spTgt>
                                        </p:tgtEl>
                                        <p:attrNameLst>
                                          <p:attrName>style.visibility</p:attrName>
                                        </p:attrNameLst>
                                      </p:cBhvr>
                                      <p:to>
                                        <p:strVal val="visible"/>
                                      </p:to>
                                    </p:set>
                                    <p:animEffect transition="in" filter="blinds(horizontal)">
                                      <p:cBhvr>
                                        <p:cTn id="46"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things appear all the time</a:t>
            </a: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6rd</a:t>
            </a:r>
            <a:r>
              <a:rPr lang="en-US" dirty="0" smtClean="0"/>
              <a:t> (</a:t>
            </a:r>
            <a:r>
              <a:rPr lang="en-US" dirty="0" err="1" smtClean="0"/>
              <a:t>IPv6</a:t>
            </a:r>
            <a:r>
              <a:rPr lang="en-US" dirty="0" smtClean="0"/>
              <a:t> Rapid Deployment)</a:t>
            </a:r>
          </a:p>
          <a:p>
            <a:pPr lvl="1"/>
            <a:r>
              <a:rPr lang="en-US" dirty="0" err="1" smtClean="0">
                <a:hlinkClick r:id="rId2"/>
              </a:rPr>
              <a:t>http://</a:t>
            </a:r>
            <a:r>
              <a:rPr lang="en-US" dirty="0" err="1" smtClean="0">
                <a:hlinkClick r:id="rId2"/>
              </a:rPr>
              <a:t>en.wikipedia.org/wiki/IPv6_rapid_deployment</a:t>
            </a:r>
            <a:endParaRPr lang="en-US" dirty="0" smtClean="0"/>
          </a:p>
          <a:p>
            <a:pPr lvl="1"/>
            <a:r>
              <a:rPr lang="en-US" dirty="0" err="1" smtClean="0">
                <a:hlinkClick r:id="rId3"/>
              </a:rPr>
              <a:t>http://</a:t>
            </a:r>
            <a:r>
              <a:rPr lang="en-US" dirty="0" err="1" smtClean="0">
                <a:hlinkClick r:id="rId3"/>
              </a:rPr>
              <a:t>tools.ietf.org/html/rfc5569</a:t>
            </a:r>
            <a:endParaRPr lang="en-US" dirty="0" smtClean="0"/>
          </a:p>
          <a:p>
            <a:endParaRPr lang="en-US" dirty="0" smtClean="0"/>
          </a:p>
          <a:p>
            <a:pPr marL="274320" lvl="1" indent="-274320">
              <a:spcBef>
                <a:spcPts val="580"/>
              </a:spcBef>
              <a:buClr>
                <a:schemeClr val="accent1"/>
              </a:buClr>
            </a:pPr>
            <a:r>
              <a:rPr lang="en-US" dirty="0" err="1" smtClean="0"/>
              <a:t>RFC</a:t>
            </a:r>
            <a:r>
              <a:rPr lang="en-US" dirty="0" smtClean="0"/>
              <a:t> </a:t>
            </a:r>
            <a:r>
              <a:rPr lang="en-US" strike="sngStrike" dirty="0" smtClean="0"/>
              <a:t>5006 </a:t>
            </a:r>
            <a:r>
              <a:rPr lang="en-US" dirty="0" smtClean="0"/>
              <a:t>6106 </a:t>
            </a:r>
            <a:br>
              <a:rPr lang="en-US" dirty="0" smtClean="0"/>
            </a:br>
            <a:r>
              <a:rPr lang="en-US" dirty="0" smtClean="0"/>
              <a:t>(</a:t>
            </a:r>
            <a:r>
              <a:rPr lang="en-US" dirty="0" err="1" smtClean="0"/>
              <a:t>IPv6</a:t>
            </a:r>
            <a:r>
              <a:rPr lang="en-US" dirty="0" smtClean="0"/>
              <a:t> Router Advertisement Options for DNS </a:t>
            </a:r>
            <a:r>
              <a:rPr lang="en-US" dirty="0" smtClean="0"/>
              <a:t>Configuration)</a:t>
            </a:r>
          </a:p>
          <a:p>
            <a:pPr lvl="1"/>
            <a:r>
              <a:rPr lang="en-US" dirty="0" err="1" smtClean="0">
                <a:hlinkClick r:id="rId4"/>
              </a:rPr>
              <a:t>http</a:t>
            </a:r>
            <a:r>
              <a:rPr lang="en-US" dirty="0" err="1" smtClean="0">
                <a:hlinkClick r:id="rId4"/>
              </a:rPr>
              <a:t>://</a:t>
            </a:r>
            <a:r>
              <a:rPr lang="en-US" dirty="0" err="1" smtClean="0">
                <a:hlinkClick r:id="rId4"/>
              </a:rPr>
              <a:t>tools.ietf.org/html/rfc6106</a:t>
            </a:r>
            <a:endParaRPr lang="en-US" dirty="0" smtClean="0"/>
          </a:p>
          <a:p>
            <a:pPr lvl="1"/>
            <a:endParaRPr lang="en-US" dirty="0" smtClean="0"/>
          </a:p>
          <a:p>
            <a:r>
              <a:rPr lang="en-US" dirty="0" err="1" smtClean="0"/>
              <a:t>ISC</a:t>
            </a:r>
            <a:r>
              <a:rPr lang="en-US" dirty="0" smtClean="0"/>
              <a:t> </a:t>
            </a:r>
            <a:r>
              <a:rPr lang="en-US" dirty="0" err="1" smtClean="0"/>
              <a:t>DHCP</a:t>
            </a:r>
            <a:r>
              <a:rPr lang="en-US" dirty="0" smtClean="0"/>
              <a:t> server </a:t>
            </a:r>
            <a:r>
              <a:rPr lang="en-US" dirty="0" err="1" smtClean="0"/>
              <a:t>DHCPv6</a:t>
            </a:r>
            <a:r>
              <a:rPr lang="en-US" dirty="0" smtClean="0"/>
              <a:t> decline message processing </a:t>
            </a:r>
            <a:r>
              <a:rPr lang="en-US" dirty="0" smtClean="0"/>
              <a:t>vulnerability</a:t>
            </a:r>
          </a:p>
          <a:p>
            <a:pPr lvl="1"/>
            <a:r>
              <a:rPr lang="en-US" dirty="0" err="1" smtClean="0"/>
              <a:t>http://www.kb.cert.org/vuls/id/686084</a:t>
            </a:r>
            <a:endParaRPr lang="en-US" dirty="0"/>
          </a:p>
        </p:txBody>
      </p:sp>
    </p:spTree>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Ultimatum</a:t>
            </a:r>
            <a:endParaRPr lang="en-US" dirty="0"/>
          </a:p>
        </p:txBody>
      </p:sp>
      <p:sp>
        <p:nvSpPr>
          <p:cNvPr id="3" name="Content Placeholder 2"/>
          <p:cNvSpPr>
            <a:spLocks noGrp="1"/>
          </p:cNvSpPr>
          <p:nvPr>
            <p:ph sz="quarter" idx="1"/>
          </p:nvPr>
        </p:nvSpPr>
        <p:spPr/>
        <p:txBody>
          <a:bodyPr>
            <a:normAutofit/>
          </a:bodyPr>
          <a:lstStyle/>
          <a:p>
            <a:r>
              <a:rPr lang="en-US" dirty="0" smtClean="0"/>
              <a:t>Deploying IPv6 is about to become a major issue even if you never thought you’d need the addresses</a:t>
            </a:r>
          </a:p>
          <a:p>
            <a:r>
              <a:rPr lang="en-US" dirty="0" smtClean="0"/>
              <a:t>Because IPv4 addresses are dwindling, it is only a matter of time before some sites are only connected via </a:t>
            </a:r>
            <a:r>
              <a:rPr lang="en-US" dirty="0" err="1" smtClean="0"/>
              <a:t>IPv6</a:t>
            </a:r>
            <a:endParaRPr lang="en-US" dirty="0" smtClean="0"/>
          </a:p>
          <a:p>
            <a:r>
              <a:rPr lang="en-US" dirty="0" smtClean="0"/>
              <a:t>Making the routes available, preferably </a:t>
            </a:r>
            <a:r>
              <a:rPr lang="en-US" dirty="0" smtClean="0"/>
              <a:t>by going native, </a:t>
            </a:r>
            <a:r>
              <a:rPr lang="en-US" dirty="0" smtClean="0"/>
              <a:t>is going to be necessary to prevent panic.</a:t>
            </a:r>
          </a:p>
          <a:p>
            <a:r>
              <a:rPr lang="en-US" dirty="0" smtClean="0"/>
              <a:t>You can be proactive</a:t>
            </a:r>
            <a:endParaRPr lang="en-US" dirty="0"/>
          </a:p>
        </p:txBody>
      </p:sp>
    </p:spTree>
  </p:cSld>
  <p:clrMapOvr>
    <a:masterClrMapping/>
  </p:clrMapOvr>
  <p:transition spd="med"/>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Checklist</a:t>
            </a:r>
            <a:endParaRPr lang="en-US" dirty="0"/>
          </a:p>
        </p:txBody>
      </p:sp>
      <p:sp>
        <p:nvSpPr>
          <p:cNvPr id="3" name="Content Placeholder 2"/>
          <p:cNvSpPr>
            <a:spLocks noGrp="1"/>
          </p:cNvSpPr>
          <p:nvPr>
            <p:ph sz="quarter" idx="1"/>
          </p:nvPr>
        </p:nvSpPr>
        <p:spPr/>
        <p:txBody>
          <a:bodyPr>
            <a:normAutofit fontScale="55000" lnSpcReduction="20000"/>
          </a:bodyPr>
          <a:lstStyle/>
          <a:p>
            <a:r>
              <a:rPr lang="en-US" sz="4400" dirty="0" smtClean="0"/>
              <a:t>Communication to all parties involved</a:t>
            </a:r>
          </a:p>
          <a:p>
            <a:pPr lvl="1"/>
            <a:r>
              <a:rPr lang="en-US" sz="3300" dirty="0" smtClean="0"/>
              <a:t>Engage management</a:t>
            </a:r>
          </a:p>
          <a:p>
            <a:pPr lvl="1"/>
            <a:r>
              <a:rPr lang="en-US" sz="3300" dirty="0" smtClean="0"/>
              <a:t>If you are networking, engage your security people</a:t>
            </a:r>
          </a:p>
          <a:p>
            <a:pPr lvl="1"/>
            <a:r>
              <a:rPr lang="en-US" sz="3300" dirty="0" smtClean="0"/>
              <a:t>If you are security, engage your networking people</a:t>
            </a:r>
          </a:p>
          <a:p>
            <a:pPr lvl="1"/>
            <a:r>
              <a:rPr lang="en-US" sz="3300" dirty="0" smtClean="0"/>
              <a:t>Coordinate with server </a:t>
            </a:r>
            <a:r>
              <a:rPr lang="en-US" sz="3300" dirty="0" err="1" smtClean="0"/>
              <a:t>admins</a:t>
            </a:r>
            <a:r>
              <a:rPr lang="en-US" sz="3300" dirty="0" smtClean="0"/>
              <a:t>, they need to support </a:t>
            </a:r>
            <a:r>
              <a:rPr lang="en-US" sz="3300" dirty="0" err="1" smtClean="0"/>
              <a:t>IPv6</a:t>
            </a:r>
            <a:r>
              <a:rPr lang="en-US" sz="3300" dirty="0" smtClean="0"/>
              <a:t> too</a:t>
            </a:r>
          </a:p>
          <a:p>
            <a:r>
              <a:rPr lang="en-US" sz="4400" dirty="0" smtClean="0"/>
              <a:t>Understanding the requirements and issues</a:t>
            </a:r>
          </a:p>
          <a:p>
            <a:pPr lvl="1"/>
            <a:r>
              <a:rPr lang="en-US" sz="3300" dirty="0" smtClean="0"/>
              <a:t>Work on making your infrastructure support </a:t>
            </a:r>
            <a:r>
              <a:rPr lang="en-US" sz="3300" dirty="0" err="1" smtClean="0"/>
              <a:t>IPv6</a:t>
            </a:r>
            <a:r>
              <a:rPr lang="en-US" sz="3300" dirty="0" smtClean="0"/>
              <a:t> now</a:t>
            </a:r>
          </a:p>
          <a:p>
            <a:pPr lvl="1"/>
            <a:r>
              <a:rPr lang="en-US" sz="3300" dirty="0" smtClean="0"/>
              <a:t>Evaluate current tools you have and options</a:t>
            </a:r>
          </a:p>
          <a:p>
            <a:pPr lvl="1"/>
            <a:r>
              <a:rPr lang="en-US" sz="3300" dirty="0" smtClean="0"/>
              <a:t>Add requirements during procurement phases and </a:t>
            </a:r>
            <a:r>
              <a:rPr lang="en-US" sz="3300" dirty="0" err="1" smtClean="0"/>
              <a:t>RFPs</a:t>
            </a:r>
            <a:endParaRPr lang="en-US" sz="3300" dirty="0" smtClean="0"/>
          </a:p>
          <a:p>
            <a:pPr lvl="1"/>
            <a:r>
              <a:rPr lang="en-US" sz="3300" dirty="0" smtClean="0"/>
              <a:t>Plan for replacement tools if necessary</a:t>
            </a:r>
          </a:p>
          <a:p>
            <a:pPr lvl="1"/>
            <a:r>
              <a:rPr lang="en-US" sz="3300" dirty="0" smtClean="0"/>
              <a:t>Pester your vendors for features you will need (“Feature parity”)</a:t>
            </a:r>
          </a:p>
          <a:p>
            <a:r>
              <a:rPr lang="en-US" sz="4400" dirty="0" smtClean="0"/>
              <a:t>Mindful execution</a:t>
            </a:r>
          </a:p>
          <a:p>
            <a:pPr lvl="1"/>
            <a:r>
              <a:rPr lang="en-US" sz="3300" dirty="0" smtClean="0"/>
              <a:t>Think about address assignment methods and DNS conventions</a:t>
            </a:r>
          </a:p>
          <a:p>
            <a:pPr lvl="1"/>
            <a:r>
              <a:rPr lang="en-US" sz="3300" dirty="0" smtClean="0"/>
              <a:t>Start small and work up to big</a:t>
            </a:r>
          </a:p>
          <a:p>
            <a:pPr lvl="1"/>
            <a:r>
              <a:rPr lang="en-US" sz="3300" dirty="0" smtClean="0"/>
              <a:t>Decide what to do about transitional technologies</a:t>
            </a:r>
            <a:endParaRPr lang="en-US" dirty="0" smtClean="0"/>
          </a:p>
          <a:p>
            <a:endParaRPr lang="en-US" dirty="0"/>
          </a:p>
        </p:txBody>
      </p:sp>
    </p:spTree>
  </p:cSld>
  <p:clrMapOvr>
    <a:masterClrMapping/>
  </p:clrMapOvr>
  <p:transition spd="med">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it Safe?</a:t>
            </a:r>
            <a:endParaRPr lang="en-US" dirty="0"/>
          </a:p>
        </p:txBody>
      </p:sp>
      <p:sp>
        <p:nvSpPr>
          <p:cNvPr id="3" name="Content Placeholder 2"/>
          <p:cNvSpPr>
            <a:spLocks noGrp="1"/>
          </p:cNvSpPr>
          <p:nvPr>
            <p:ph sz="quarter" idx="1"/>
          </p:nvPr>
        </p:nvSpPr>
        <p:spPr/>
        <p:txBody>
          <a:bodyPr>
            <a:normAutofit fontScale="92500"/>
          </a:bodyPr>
          <a:lstStyle/>
          <a:p>
            <a:r>
              <a:rPr lang="en-US" dirty="0" smtClean="0"/>
              <a:t>No.</a:t>
            </a:r>
          </a:p>
          <a:p>
            <a:r>
              <a:rPr lang="en-US" dirty="0" smtClean="0"/>
              <a:t>But you can still ask questions anyway. </a:t>
            </a:r>
          </a:p>
          <a:p>
            <a:pPr>
              <a:buNone/>
            </a:pPr>
            <a:r>
              <a:rPr lang="en-US" dirty="0" smtClean="0"/>
              <a:t>	deneault@wpi.edu or pdeneault@gmail.com</a:t>
            </a:r>
          </a:p>
          <a:p>
            <a:r>
              <a:rPr lang="en-US" dirty="0" smtClean="0"/>
              <a:t>Good resources to read on IPv6:</a:t>
            </a:r>
          </a:p>
          <a:p>
            <a:pPr lvl="1"/>
            <a:r>
              <a:rPr lang="en-US" dirty="0" smtClean="0"/>
              <a:t>http://www.tcpipguide.com/     - Free, and free is always good</a:t>
            </a:r>
          </a:p>
          <a:p>
            <a:pPr lvl="1"/>
            <a:r>
              <a:rPr lang="en-US" dirty="0" smtClean="0"/>
              <a:t>http://csrc.nist.gov/publications/nistpubs/800-119/sp800-119.pdf</a:t>
            </a:r>
          </a:p>
          <a:p>
            <a:pPr lvl="2">
              <a:buNone/>
            </a:pPr>
            <a:r>
              <a:rPr lang="en-US" dirty="0" smtClean="0"/>
              <a:t>“”</a:t>
            </a:r>
            <a:r>
              <a:rPr lang="en-US" dirty="0" err="1" smtClean="0"/>
              <a:t>NIST</a:t>
            </a:r>
            <a:r>
              <a:rPr lang="en-US" dirty="0" smtClean="0"/>
              <a:t> Guidelines for Secure Deployment of </a:t>
            </a:r>
            <a:r>
              <a:rPr lang="en-US" dirty="0" err="1" smtClean="0"/>
              <a:t>IPv6</a:t>
            </a:r>
            <a:r>
              <a:rPr lang="en-US" dirty="0" smtClean="0"/>
              <a:t>”</a:t>
            </a:r>
          </a:p>
          <a:p>
            <a:pPr lvl="1"/>
            <a:r>
              <a:rPr lang="en-US" dirty="0" smtClean="0"/>
              <a:t>IPv6 Security, Scott Hogg and Eric  </a:t>
            </a:r>
            <a:r>
              <a:rPr lang="en-US" dirty="0" err="1" smtClean="0"/>
              <a:t>Vyncke</a:t>
            </a:r>
            <a:r>
              <a:rPr lang="en-US" dirty="0" smtClean="0"/>
              <a:t>, Cisco Press</a:t>
            </a:r>
          </a:p>
          <a:p>
            <a:pPr lvl="1"/>
            <a:r>
              <a:rPr lang="en-US" dirty="0" smtClean="0"/>
              <a:t>Joe St. </a:t>
            </a:r>
            <a:r>
              <a:rPr lang="en-US" dirty="0" err="1" smtClean="0"/>
              <a:t>Sauver</a:t>
            </a:r>
            <a:r>
              <a:rPr lang="en-US" dirty="0" smtClean="0"/>
              <a:t>, http://www.uoregon.edu/~joe/</a:t>
            </a:r>
          </a:p>
          <a:p>
            <a:r>
              <a:rPr lang="en-US" dirty="0" err="1" smtClean="0"/>
              <a:t>Teredont</a:t>
            </a:r>
            <a:endParaRPr lang="en-US" dirty="0" smtClean="0"/>
          </a:p>
          <a:p>
            <a:pPr lvl="1"/>
            <a:r>
              <a:rPr lang="en-US" dirty="0" smtClean="0"/>
              <a:t>http://www.hiddenlab.net/projects.html</a:t>
            </a: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is this about?</a:t>
            </a:r>
            <a:endParaRPr lang="en-US" dirty="0"/>
          </a:p>
        </p:txBody>
      </p:sp>
      <p:sp>
        <p:nvSpPr>
          <p:cNvPr id="3" name="Content Placeholder 2"/>
          <p:cNvSpPr>
            <a:spLocks noGrp="1"/>
          </p:cNvSpPr>
          <p:nvPr>
            <p:ph sz="quarter" idx="1"/>
          </p:nvPr>
        </p:nvSpPr>
        <p:spPr/>
        <p:txBody>
          <a:bodyPr>
            <a:normAutofit/>
          </a:bodyPr>
          <a:lstStyle/>
          <a:p>
            <a:r>
              <a:rPr lang="en-US" dirty="0" smtClean="0"/>
              <a:t>IPv6 is important and worth investigating NOW, since may take time to support properly</a:t>
            </a:r>
          </a:p>
          <a:p>
            <a:r>
              <a:rPr lang="en-US" dirty="0" smtClean="0"/>
              <a:t>You want to support your deployment properly and not wait for the white hot panic when it is suddenly demanded of you</a:t>
            </a:r>
          </a:p>
          <a:p>
            <a:r>
              <a:rPr lang="en-US" dirty="0" smtClean="0"/>
              <a:t>IPv6 is already affecting your network and security whether you know it or not.</a:t>
            </a:r>
          </a:p>
          <a:p>
            <a:r>
              <a:rPr lang="en-US" dirty="0" smtClean="0"/>
              <a:t>Current assumptions for operating your network will not be the same for your </a:t>
            </a:r>
            <a:r>
              <a:rPr lang="en-US" dirty="0" err="1" smtClean="0"/>
              <a:t>IPv6</a:t>
            </a:r>
            <a:r>
              <a:rPr lang="en-US" dirty="0" smtClean="0"/>
              <a:t> network as your </a:t>
            </a:r>
            <a:r>
              <a:rPr lang="en-US" dirty="0" err="1" smtClean="0"/>
              <a:t>IPv4</a:t>
            </a:r>
            <a:r>
              <a:rPr lang="en-US" dirty="0" smtClean="0"/>
              <a:t> network.</a:t>
            </a:r>
          </a:p>
          <a:p>
            <a:pPr lvl="1">
              <a:buNone/>
            </a:pPr>
            <a:endParaRPr lang="en-US"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sz="quarter" idx="1"/>
          </p:nvPr>
        </p:nvSpPr>
        <p:spPr/>
        <p:txBody>
          <a:bodyPr>
            <a:noAutofit/>
          </a:bodyPr>
          <a:lstStyle/>
          <a:p>
            <a:r>
              <a:rPr lang="en-US" sz="3200" dirty="0" smtClean="0"/>
              <a:t>Some of these differences come from:</a:t>
            </a:r>
          </a:p>
          <a:p>
            <a:pPr lvl="1"/>
            <a:r>
              <a:rPr lang="en-US" sz="3200" dirty="0" smtClean="0"/>
              <a:t>Auto-configuration of addresses</a:t>
            </a:r>
          </a:p>
          <a:p>
            <a:pPr lvl="2"/>
            <a:r>
              <a:rPr lang="en-US" sz="2800" dirty="0" smtClean="0"/>
              <a:t>Policy enforcement  (i.e. Abuse Tracking)</a:t>
            </a:r>
          </a:p>
          <a:p>
            <a:pPr lvl="1"/>
            <a:r>
              <a:rPr lang="en-US" sz="3200" dirty="0" smtClean="0"/>
              <a:t>Reliance on the scarcity of </a:t>
            </a:r>
            <a:r>
              <a:rPr lang="en-US" sz="3200" dirty="0" err="1" smtClean="0"/>
              <a:t>IPv4</a:t>
            </a:r>
            <a:r>
              <a:rPr lang="en-US" sz="3200" dirty="0" smtClean="0"/>
              <a:t> addresses</a:t>
            </a:r>
          </a:p>
          <a:p>
            <a:pPr lvl="2"/>
            <a:r>
              <a:rPr lang="en-US" sz="2800" dirty="0" smtClean="0"/>
              <a:t>Auditing (i.e. Vulnerability Assessment)</a:t>
            </a:r>
          </a:p>
          <a:p>
            <a:pPr lvl="1"/>
            <a:r>
              <a:rPr lang="en-US" sz="3200" dirty="0" smtClean="0"/>
              <a:t>Lack of ‘Feature Parity’</a:t>
            </a:r>
          </a:p>
          <a:p>
            <a:pPr lvl="2"/>
            <a:r>
              <a:rPr lang="en-US" sz="2800" dirty="0" smtClean="0"/>
              <a:t>Procurement  (i.e. </a:t>
            </a:r>
            <a:r>
              <a:rPr lang="en-US" sz="2800" dirty="0" err="1" smtClean="0"/>
              <a:t>IPv4</a:t>
            </a:r>
            <a:r>
              <a:rPr lang="en-US" sz="2800" dirty="0" smtClean="0"/>
              <a:t> vs. </a:t>
            </a:r>
            <a:r>
              <a:rPr lang="en-US" sz="2800" dirty="0" err="1" smtClean="0"/>
              <a:t>IPv6</a:t>
            </a:r>
            <a:r>
              <a:rPr lang="en-US" sz="2800" dirty="0" smtClean="0"/>
              <a:t> vendor support)</a:t>
            </a:r>
          </a:p>
          <a:p>
            <a:pPr lvl="1"/>
            <a:r>
              <a:rPr lang="en-US" sz="3200" dirty="0" smtClean="0"/>
              <a:t>Transitional Technologies</a:t>
            </a:r>
          </a:p>
          <a:p>
            <a:pPr lvl="2"/>
            <a:r>
              <a:rPr lang="en-US" sz="2800" dirty="0" smtClean="0"/>
              <a:t>Support (i.e. Network Troubleshooting)</a:t>
            </a:r>
            <a:endParaRPr lang="en-US" sz="2800"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r>
              <a:rPr lang="en-US" dirty="0" err="1" smtClean="0"/>
              <a:t>IPv6</a:t>
            </a:r>
            <a:r>
              <a:rPr lang="en-US" dirty="0" smtClean="0"/>
              <a:t> Addresses</a:t>
            </a:r>
            <a:endParaRPr lang="en-US" dirty="0"/>
          </a:p>
        </p:txBody>
      </p:sp>
      <p:sp>
        <p:nvSpPr>
          <p:cNvPr id="3" name="Content Placeholder 2"/>
          <p:cNvSpPr>
            <a:spLocks noGrp="1"/>
          </p:cNvSpPr>
          <p:nvPr>
            <p:ph sz="quarter" idx="1"/>
          </p:nvPr>
        </p:nvSpPr>
        <p:spPr/>
        <p:txBody>
          <a:bodyPr>
            <a:normAutofit/>
          </a:bodyPr>
          <a:lstStyle/>
          <a:p>
            <a:r>
              <a:rPr lang="en-US" dirty="0" smtClean="0"/>
              <a:t>Each host has a 64-bit prefix length, and 64-bit host length</a:t>
            </a:r>
          </a:p>
          <a:p>
            <a:r>
              <a:rPr lang="en-US" dirty="0" smtClean="0"/>
              <a:t>SLAAC</a:t>
            </a:r>
          </a:p>
          <a:p>
            <a:pPr lvl="1"/>
            <a:r>
              <a:rPr lang="en-US" dirty="0" err="1" smtClean="0"/>
              <a:t>StateLess</a:t>
            </a:r>
            <a:r>
              <a:rPr lang="en-US" dirty="0" smtClean="0"/>
              <a:t> Address </a:t>
            </a:r>
            <a:r>
              <a:rPr lang="en-US" dirty="0" err="1" smtClean="0"/>
              <a:t>AutoConfiguration</a:t>
            </a:r>
            <a:endParaRPr lang="en-US" dirty="0" smtClean="0"/>
          </a:p>
          <a:p>
            <a:pPr lvl="1"/>
            <a:r>
              <a:rPr lang="en-US" dirty="0" smtClean="0"/>
              <a:t>Uses Router Advertisements (More on this Later)</a:t>
            </a:r>
          </a:p>
          <a:p>
            <a:pPr lvl="2"/>
            <a:r>
              <a:rPr lang="en-US" dirty="0" smtClean="0"/>
              <a:t>Prefix  (subnet) from the RA message</a:t>
            </a:r>
          </a:p>
          <a:p>
            <a:pPr lvl="2"/>
            <a:r>
              <a:rPr lang="en-US" dirty="0" smtClean="0"/>
              <a:t>Interface Identifier (Host Address) - Function using MAC address and </a:t>
            </a:r>
            <a:r>
              <a:rPr lang="en-US" dirty="0" err="1" smtClean="0"/>
              <a:t>EUI</a:t>
            </a:r>
            <a:r>
              <a:rPr lang="en-US" dirty="0" smtClean="0"/>
              <a:t>-64</a:t>
            </a:r>
          </a:p>
          <a:p>
            <a:pPr lvl="2"/>
            <a:r>
              <a:rPr lang="en-US" dirty="0" smtClean="0"/>
              <a:t>Because the Interface Identifier is the same on all networks, someone developed Privacy Extensions   (adds randomness to function)</a:t>
            </a:r>
          </a:p>
          <a:p>
            <a:pPr lvl="1"/>
            <a:r>
              <a:rPr lang="en-US" dirty="0" smtClean="0"/>
              <a:t>Default on all </a:t>
            </a:r>
            <a:r>
              <a:rPr lang="en-US" dirty="0" err="1" smtClean="0"/>
              <a:t>OSs</a:t>
            </a:r>
            <a:endParaRPr lang="en-US" dirty="0"/>
          </a:p>
        </p:txBody>
      </p:sp>
      <p:sp>
        <p:nvSpPr>
          <p:cNvPr id="4" name="TextBox 3"/>
          <p:cNvSpPr txBox="1"/>
          <p:nvPr/>
        </p:nvSpPr>
        <p:spPr>
          <a:xfrm>
            <a:off x="762000" y="6096000"/>
            <a:ext cx="1057854" cy="369332"/>
          </a:xfrm>
          <a:prstGeom prst="rect">
            <a:avLst/>
          </a:prstGeom>
          <a:noFill/>
        </p:spPr>
        <p:txBody>
          <a:bodyPr wrap="none" rtlCol="0">
            <a:spAutoFit/>
          </a:bodyPr>
          <a:lstStyle/>
          <a:p>
            <a:r>
              <a:rPr lang="en-US" dirty="0" smtClean="0"/>
              <a:t>RFC 2462</a:t>
            </a:r>
            <a:endParaRPr lang="en-US" dirty="0"/>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r>
              <a:rPr lang="en-US" dirty="0" err="1" smtClean="0"/>
              <a:t>IPv6</a:t>
            </a:r>
            <a:r>
              <a:rPr lang="en-US" dirty="0" smtClean="0"/>
              <a:t> Addresses</a:t>
            </a:r>
            <a:endParaRPr lang="en-US" dirty="0"/>
          </a:p>
        </p:txBody>
      </p:sp>
      <p:sp>
        <p:nvSpPr>
          <p:cNvPr id="3" name="Content Placeholder 2"/>
          <p:cNvSpPr>
            <a:spLocks noGrp="1"/>
          </p:cNvSpPr>
          <p:nvPr>
            <p:ph sz="quarter" idx="1"/>
          </p:nvPr>
        </p:nvSpPr>
        <p:spPr/>
        <p:txBody>
          <a:bodyPr>
            <a:normAutofit/>
          </a:bodyPr>
          <a:lstStyle/>
          <a:p>
            <a:r>
              <a:rPr lang="en-US" dirty="0" smtClean="0"/>
              <a:t>DHCPv6</a:t>
            </a:r>
          </a:p>
          <a:p>
            <a:pPr lvl="1"/>
            <a:r>
              <a:rPr lang="en-US" dirty="0" err="1" smtClean="0"/>
              <a:t>Stateful</a:t>
            </a:r>
            <a:endParaRPr lang="en-US" dirty="0" smtClean="0"/>
          </a:p>
          <a:p>
            <a:pPr lvl="1"/>
            <a:r>
              <a:rPr lang="en-US" dirty="0" smtClean="0"/>
              <a:t>Different from IPv4</a:t>
            </a:r>
          </a:p>
          <a:p>
            <a:pPr lvl="2"/>
            <a:r>
              <a:rPr lang="en-US" dirty="0" smtClean="0"/>
              <a:t>DUID</a:t>
            </a:r>
          </a:p>
          <a:p>
            <a:pPr lvl="2"/>
            <a:r>
              <a:rPr lang="en-US" dirty="0" smtClean="0"/>
              <a:t>Can request multiple addresses</a:t>
            </a:r>
          </a:p>
          <a:p>
            <a:pPr lvl="2"/>
            <a:r>
              <a:rPr lang="en-US" dirty="0" smtClean="0"/>
              <a:t>Does not rely on broadcast</a:t>
            </a:r>
          </a:p>
          <a:p>
            <a:pPr lvl="2"/>
            <a:r>
              <a:rPr lang="en-US" dirty="0" smtClean="0"/>
              <a:t>Uses transaction identifier</a:t>
            </a:r>
          </a:p>
          <a:p>
            <a:r>
              <a:rPr lang="en-US" dirty="0" smtClean="0"/>
              <a:t>Can </a:t>
            </a:r>
            <a:r>
              <a:rPr lang="en-US" dirty="0" smtClean="0"/>
              <a:t>be used with SLAAC for additional options</a:t>
            </a:r>
          </a:p>
          <a:p>
            <a:r>
              <a:rPr lang="en-US" dirty="0" smtClean="0"/>
              <a:t>This can make for a long process</a:t>
            </a:r>
          </a:p>
        </p:txBody>
      </p:sp>
    </p:spTree>
  </p:cSld>
  <p:clrMapOvr>
    <a:masterClrMapping/>
  </p:clrMapOvr>
  <p:transition spd="med"/>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4957</TotalTime>
  <Words>3857</Words>
  <Application>Microsoft Office PowerPoint</Application>
  <PresentationFormat>On-screen Show (4:3)</PresentationFormat>
  <Paragraphs>499</Paragraphs>
  <Slides>56</Slides>
  <Notes>5</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Equity</vt:lpstr>
      <vt:lpstr>Security Considerations for IPv6</vt:lpstr>
      <vt:lpstr>Introduction</vt:lpstr>
      <vt:lpstr>Almost None</vt:lpstr>
      <vt:lpstr>Where’s my beret?</vt:lpstr>
      <vt:lpstr>Well, it should be easy, right?</vt:lpstr>
      <vt:lpstr>So what is this about?</vt:lpstr>
      <vt:lpstr>For example:</vt:lpstr>
      <vt:lpstr>Background: IPv6 Addresses</vt:lpstr>
      <vt:lpstr>Background: IPv6 Addresses</vt:lpstr>
      <vt:lpstr>Default Address Assignment</vt:lpstr>
      <vt:lpstr>Test Case: DHCPv6</vt:lpstr>
      <vt:lpstr>Autoconfiguration</vt:lpstr>
      <vt:lpstr>Well, I’ll build a database!</vt:lpstr>
      <vt:lpstr>Thinking Caps On!</vt:lpstr>
      <vt:lpstr>Engage</vt:lpstr>
      <vt:lpstr>Getting an IPv6 Allocation</vt:lpstr>
      <vt:lpstr>HOW DO I CHOOSE?!</vt:lpstr>
      <vt:lpstr>How do I use it?</vt:lpstr>
      <vt:lpstr>How do I use it?</vt:lpstr>
      <vt:lpstr>How do I use it?</vt:lpstr>
      <vt:lpstr> </vt:lpstr>
      <vt:lpstr>Common Layer 2 Issues</vt:lpstr>
      <vt:lpstr>Background:  Neighbor Discovery Protocol</vt:lpstr>
      <vt:lpstr>NDP</vt:lpstr>
      <vt:lpstr>Router Advertisement</vt:lpstr>
      <vt:lpstr>Rogue Routers</vt:lpstr>
      <vt:lpstr>Windows ICS and behavior</vt:lpstr>
      <vt:lpstr>Network Mgmt and Security</vt:lpstr>
      <vt:lpstr>Security Tools</vt:lpstr>
      <vt:lpstr>Network Management</vt:lpstr>
      <vt:lpstr>Question of Policy</vt:lpstr>
      <vt:lpstr>Monitoring</vt:lpstr>
      <vt:lpstr>Bandwidth Management</vt:lpstr>
      <vt:lpstr>Detection</vt:lpstr>
      <vt:lpstr>Detection</vt:lpstr>
      <vt:lpstr>Detection</vt:lpstr>
      <vt:lpstr>Prevention</vt:lpstr>
      <vt:lpstr>Prevention</vt:lpstr>
      <vt:lpstr>Services</vt:lpstr>
      <vt:lpstr> </vt:lpstr>
      <vt:lpstr>V4 -&gt; V6</vt:lpstr>
      <vt:lpstr>Automatic Mechanisms</vt:lpstr>
      <vt:lpstr>A History….</vt:lpstr>
      <vt:lpstr>Recent History….</vt:lpstr>
      <vt:lpstr>To get through junk….</vt:lpstr>
      <vt:lpstr>IPv6 Use (6to4 and Teredo)</vt:lpstr>
      <vt:lpstr>Security Concerns</vt:lpstr>
      <vt:lpstr>Teredont.py</vt:lpstr>
      <vt:lpstr>Teredont.py</vt:lpstr>
      <vt:lpstr>What did I find?</vt:lpstr>
      <vt:lpstr>Another site?</vt:lpstr>
      <vt:lpstr>Handling the Transitional Mechanisms</vt:lpstr>
      <vt:lpstr>New things appear all the time</vt:lpstr>
      <vt:lpstr>Ultimatum</vt:lpstr>
      <vt:lpstr>Checklist</vt:lpstr>
      <vt:lpstr>Is it Safe?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Starting Over From The Top: IPv6 Deployment and Security</dc:title>
  <dc:creator>Sho</dc:creator>
  <cp:lastModifiedBy>Sho</cp:lastModifiedBy>
  <cp:revision>260</cp:revision>
  <dcterms:created xsi:type="dcterms:W3CDTF">2006-08-16T00:00:00Z</dcterms:created>
  <dcterms:modified xsi:type="dcterms:W3CDTF">2011-03-11T14:33:40Z</dcterms:modified>
</cp:coreProperties>
</file>