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1"/>
  </p:handoutMasterIdLst>
  <p:sldIdLst>
    <p:sldId id="256" r:id="rId2"/>
    <p:sldId id="302" r:id="rId3"/>
    <p:sldId id="259" r:id="rId4"/>
    <p:sldId id="260" r:id="rId5"/>
    <p:sldId id="290" r:id="rId6"/>
    <p:sldId id="298" r:id="rId7"/>
    <p:sldId id="258" r:id="rId8"/>
    <p:sldId id="261" r:id="rId9"/>
    <p:sldId id="291" r:id="rId10"/>
    <p:sldId id="262" r:id="rId11"/>
    <p:sldId id="300" r:id="rId12"/>
    <p:sldId id="265" r:id="rId13"/>
    <p:sldId id="299" r:id="rId14"/>
    <p:sldId id="267" r:id="rId15"/>
    <p:sldId id="301" r:id="rId16"/>
    <p:sldId id="270" r:id="rId17"/>
    <p:sldId id="272" r:id="rId18"/>
    <p:sldId id="271" r:id="rId19"/>
    <p:sldId id="273" r:id="rId20"/>
    <p:sldId id="292" r:id="rId21"/>
    <p:sldId id="274" r:id="rId22"/>
    <p:sldId id="275" r:id="rId23"/>
    <p:sldId id="276" r:id="rId24"/>
    <p:sldId id="293" r:id="rId25"/>
    <p:sldId id="264" r:id="rId26"/>
    <p:sldId id="278" r:id="rId27"/>
    <p:sldId id="284" r:id="rId28"/>
    <p:sldId id="279" r:id="rId29"/>
    <p:sldId id="282" r:id="rId30"/>
    <p:sldId id="281" r:id="rId31"/>
    <p:sldId id="283" r:id="rId32"/>
    <p:sldId id="285" r:id="rId33"/>
    <p:sldId id="294" r:id="rId34"/>
    <p:sldId id="277" r:id="rId35"/>
    <p:sldId id="295" r:id="rId36"/>
    <p:sldId id="266" r:id="rId37"/>
    <p:sldId id="296" r:id="rId38"/>
    <p:sldId id="297" r:id="rId39"/>
    <p:sldId id="257" r:id="rId40"/>
  </p:sldIdLst>
  <p:sldSz cx="9144000" cy="6858000" type="screen4x3"/>
  <p:notesSz cx="6918325" cy="920432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06" autoAdjust="0"/>
    <p:restoredTop sz="94660"/>
  </p:normalViewPr>
  <p:slideViewPr>
    <p:cSldViewPr>
      <p:cViewPr varScale="1">
        <p:scale>
          <a:sx n="69" d="100"/>
          <a:sy n="69" d="100"/>
        </p:scale>
        <p:origin x="-37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F:\Educause%20Security%202010\DOAA%20audit%20breakdown.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Educause%20Security%202010\DOAA%20audit%20breakdown.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Educause%20Security%202010\DOAA%20audit%20breakdown.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F:\Educause%20Security%202010\DOAA%20audit%20breakdown.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F:\Educause%20Security%202010\DOAA%20audit%20breakdow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bar"/>
        <c:grouping val="stacked"/>
        <c:ser>
          <c:idx val="0"/>
          <c:order val="0"/>
          <c:tx>
            <c:strRef>
              <c:f>'End of Audit'!$B$1</c:f>
              <c:strCache>
                <c:ptCount val="1"/>
                <c:pt idx="0">
                  <c:v>Open</c:v>
                </c:pt>
              </c:strCache>
            </c:strRef>
          </c:tx>
          <c:spPr>
            <a:solidFill>
              <a:srgbClr val="FF0000"/>
            </a:solidFill>
          </c:spPr>
          <c:cat>
            <c:strRef>
              <c:f>'End of Audit'!$A$2:$A$11</c:f>
              <c:strCache>
                <c:ptCount val="10"/>
                <c:pt idx="0">
                  <c:v>Systems Security &amp; Protection </c:v>
                </c:pt>
                <c:pt idx="1">
                  <c:v>Data &amp; Systems integrity </c:v>
                </c:pt>
                <c:pt idx="2">
                  <c:v>Change Management </c:v>
                </c:pt>
                <c:pt idx="3">
                  <c:v>Identification &amp; Authentication </c:v>
                </c:pt>
                <c:pt idx="4">
                  <c:v>Access Control </c:v>
                </c:pt>
                <c:pt idx="5">
                  <c:v>Education &amp; Awareness </c:v>
                </c:pt>
                <c:pt idx="6">
                  <c:v>Contingency Planning </c:v>
                </c:pt>
                <c:pt idx="7">
                  <c:v>Policy &amp; Procedures </c:v>
                </c:pt>
                <c:pt idx="8">
                  <c:v>Systems &amp; Services Acquisition </c:v>
                </c:pt>
                <c:pt idx="9">
                  <c:v>Auditing </c:v>
                </c:pt>
              </c:strCache>
            </c:strRef>
          </c:cat>
          <c:val>
            <c:numRef>
              <c:f>'End of Audit'!$B$2:$B$11</c:f>
              <c:numCache>
                <c:formatCode>General</c:formatCode>
                <c:ptCount val="10"/>
                <c:pt idx="0">
                  <c:v>9</c:v>
                </c:pt>
                <c:pt idx="1">
                  <c:v>1</c:v>
                </c:pt>
                <c:pt idx="2">
                  <c:v>5</c:v>
                </c:pt>
                <c:pt idx="3">
                  <c:v>7</c:v>
                </c:pt>
                <c:pt idx="4">
                  <c:v>5</c:v>
                </c:pt>
                <c:pt idx="5">
                  <c:v>1</c:v>
                </c:pt>
                <c:pt idx="6">
                  <c:v>4</c:v>
                </c:pt>
                <c:pt idx="7">
                  <c:v>3</c:v>
                </c:pt>
                <c:pt idx="8">
                  <c:v>1</c:v>
                </c:pt>
                <c:pt idx="9">
                  <c:v>4</c:v>
                </c:pt>
              </c:numCache>
            </c:numRef>
          </c:val>
        </c:ser>
        <c:ser>
          <c:idx val="1"/>
          <c:order val="1"/>
          <c:tx>
            <c:strRef>
              <c:f>'End of Audit'!$C$1</c:f>
              <c:strCache>
                <c:ptCount val="1"/>
                <c:pt idx="0">
                  <c:v>Closed</c:v>
                </c:pt>
              </c:strCache>
            </c:strRef>
          </c:tx>
          <c:spPr>
            <a:solidFill>
              <a:srgbClr val="0070C0"/>
            </a:solidFill>
          </c:spPr>
          <c:cat>
            <c:strRef>
              <c:f>'End of Audit'!$A$2:$A$11</c:f>
              <c:strCache>
                <c:ptCount val="10"/>
                <c:pt idx="0">
                  <c:v>Systems Security &amp; Protection </c:v>
                </c:pt>
                <c:pt idx="1">
                  <c:v>Data &amp; Systems integrity </c:v>
                </c:pt>
                <c:pt idx="2">
                  <c:v>Change Management </c:v>
                </c:pt>
                <c:pt idx="3">
                  <c:v>Identification &amp; Authentication </c:v>
                </c:pt>
                <c:pt idx="4">
                  <c:v>Access Control </c:v>
                </c:pt>
                <c:pt idx="5">
                  <c:v>Education &amp; Awareness </c:v>
                </c:pt>
                <c:pt idx="6">
                  <c:v>Contingency Planning </c:v>
                </c:pt>
                <c:pt idx="7">
                  <c:v>Policy &amp; Procedures </c:v>
                </c:pt>
                <c:pt idx="8">
                  <c:v>Systems &amp; Services Acquisition </c:v>
                </c:pt>
                <c:pt idx="9">
                  <c:v>Auditing </c:v>
                </c:pt>
              </c:strCache>
            </c:strRef>
          </c:cat>
          <c:val>
            <c:numRef>
              <c:f>'End of Audit'!$C$2:$C$11</c:f>
              <c:numCache>
                <c:formatCode>General</c:formatCode>
                <c:ptCount val="10"/>
                <c:pt idx="0">
                  <c:v>0</c:v>
                </c:pt>
                <c:pt idx="1">
                  <c:v>0</c:v>
                </c:pt>
                <c:pt idx="2">
                  <c:v>0</c:v>
                </c:pt>
                <c:pt idx="3">
                  <c:v>0</c:v>
                </c:pt>
                <c:pt idx="4">
                  <c:v>0</c:v>
                </c:pt>
                <c:pt idx="5">
                  <c:v>0</c:v>
                </c:pt>
                <c:pt idx="6">
                  <c:v>0</c:v>
                </c:pt>
                <c:pt idx="7">
                  <c:v>0</c:v>
                </c:pt>
                <c:pt idx="8">
                  <c:v>0</c:v>
                </c:pt>
                <c:pt idx="9">
                  <c:v>0</c:v>
                </c:pt>
              </c:numCache>
            </c:numRef>
          </c:val>
        </c:ser>
        <c:overlap val="100"/>
        <c:axId val="62811136"/>
        <c:axId val="63648896"/>
      </c:barChart>
      <c:catAx>
        <c:axId val="62811136"/>
        <c:scaling>
          <c:orientation val="maxMin"/>
        </c:scaling>
        <c:axPos val="l"/>
        <c:tickLblPos val="nextTo"/>
        <c:crossAx val="63648896"/>
        <c:crosses val="autoZero"/>
        <c:lblAlgn val="ctr"/>
        <c:lblOffset val="100"/>
      </c:catAx>
      <c:valAx>
        <c:axId val="63648896"/>
        <c:scaling>
          <c:orientation val="minMax"/>
        </c:scaling>
        <c:axPos val="t"/>
        <c:majorGridlines/>
        <c:numFmt formatCode="General" sourceLinked="1"/>
        <c:tickLblPos val="nextTo"/>
        <c:spPr>
          <a:noFill/>
        </c:spPr>
        <c:crossAx val="62811136"/>
        <c:crosses val="autoZero"/>
        <c:crossBetween val="between"/>
      </c:valAx>
    </c:plotArea>
    <c:plotVisOnly val="1"/>
  </c:chart>
  <c:spPr>
    <a:noFill/>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bar"/>
        <c:grouping val="stacked"/>
        <c:ser>
          <c:idx val="0"/>
          <c:order val="0"/>
          <c:tx>
            <c:strRef>
              <c:f>'FY09 Q3'!$B$1</c:f>
              <c:strCache>
                <c:ptCount val="1"/>
                <c:pt idx="0">
                  <c:v>Open</c:v>
                </c:pt>
              </c:strCache>
            </c:strRef>
          </c:tx>
          <c:spPr>
            <a:solidFill>
              <a:srgbClr val="FF0000"/>
            </a:solidFill>
          </c:spPr>
          <c:cat>
            <c:strRef>
              <c:f>'FY09 Q3'!$A$2:$A$11</c:f>
              <c:strCache>
                <c:ptCount val="10"/>
                <c:pt idx="0">
                  <c:v>Systems Security &amp; Protection </c:v>
                </c:pt>
                <c:pt idx="1">
                  <c:v>Data &amp; Systems integrity </c:v>
                </c:pt>
                <c:pt idx="2">
                  <c:v>Change Management </c:v>
                </c:pt>
                <c:pt idx="3">
                  <c:v>Identification &amp; Authentication </c:v>
                </c:pt>
                <c:pt idx="4">
                  <c:v>Access Control </c:v>
                </c:pt>
                <c:pt idx="5">
                  <c:v>Education &amp; Awareness </c:v>
                </c:pt>
                <c:pt idx="6">
                  <c:v>Contingency Planning </c:v>
                </c:pt>
                <c:pt idx="7">
                  <c:v>Policy &amp; Procedures </c:v>
                </c:pt>
                <c:pt idx="8">
                  <c:v>Systems &amp; Services Acquisition </c:v>
                </c:pt>
                <c:pt idx="9">
                  <c:v>Auditing </c:v>
                </c:pt>
              </c:strCache>
            </c:strRef>
          </c:cat>
          <c:val>
            <c:numRef>
              <c:f>'FY09 Q3'!$B$2:$B$11</c:f>
              <c:numCache>
                <c:formatCode>General</c:formatCode>
                <c:ptCount val="10"/>
                <c:pt idx="0">
                  <c:v>4</c:v>
                </c:pt>
                <c:pt idx="1">
                  <c:v>1</c:v>
                </c:pt>
                <c:pt idx="2">
                  <c:v>3</c:v>
                </c:pt>
                <c:pt idx="3">
                  <c:v>3</c:v>
                </c:pt>
                <c:pt idx="4">
                  <c:v>3</c:v>
                </c:pt>
                <c:pt idx="5">
                  <c:v>1</c:v>
                </c:pt>
                <c:pt idx="6">
                  <c:v>4</c:v>
                </c:pt>
                <c:pt idx="7">
                  <c:v>2</c:v>
                </c:pt>
                <c:pt idx="8">
                  <c:v>1</c:v>
                </c:pt>
                <c:pt idx="9">
                  <c:v>4</c:v>
                </c:pt>
              </c:numCache>
            </c:numRef>
          </c:val>
        </c:ser>
        <c:ser>
          <c:idx val="1"/>
          <c:order val="1"/>
          <c:tx>
            <c:strRef>
              <c:f>'FY09 Q3'!$C$1</c:f>
              <c:strCache>
                <c:ptCount val="1"/>
                <c:pt idx="0">
                  <c:v>Closed</c:v>
                </c:pt>
              </c:strCache>
            </c:strRef>
          </c:tx>
          <c:spPr>
            <a:solidFill>
              <a:srgbClr val="0070C0"/>
            </a:solidFill>
          </c:spPr>
          <c:cat>
            <c:strRef>
              <c:f>'FY09 Q3'!$A$2:$A$11</c:f>
              <c:strCache>
                <c:ptCount val="10"/>
                <c:pt idx="0">
                  <c:v>Systems Security &amp; Protection </c:v>
                </c:pt>
                <c:pt idx="1">
                  <c:v>Data &amp; Systems integrity </c:v>
                </c:pt>
                <c:pt idx="2">
                  <c:v>Change Management </c:v>
                </c:pt>
                <c:pt idx="3">
                  <c:v>Identification &amp; Authentication </c:v>
                </c:pt>
                <c:pt idx="4">
                  <c:v>Access Control </c:v>
                </c:pt>
                <c:pt idx="5">
                  <c:v>Education &amp; Awareness </c:v>
                </c:pt>
                <c:pt idx="6">
                  <c:v>Contingency Planning </c:v>
                </c:pt>
                <c:pt idx="7">
                  <c:v>Policy &amp; Procedures </c:v>
                </c:pt>
                <c:pt idx="8">
                  <c:v>Systems &amp; Services Acquisition </c:v>
                </c:pt>
                <c:pt idx="9">
                  <c:v>Auditing </c:v>
                </c:pt>
              </c:strCache>
            </c:strRef>
          </c:cat>
          <c:val>
            <c:numRef>
              <c:f>'FY09 Q3'!$C$2:$C$11</c:f>
              <c:numCache>
                <c:formatCode>General</c:formatCode>
                <c:ptCount val="10"/>
                <c:pt idx="0">
                  <c:v>5</c:v>
                </c:pt>
                <c:pt idx="1">
                  <c:v>0</c:v>
                </c:pt>
                <c:pt idx="2">
                  <c:v>2</c:v>
                </c:pt>
                <c:pt idx="3">
                  <c:v>4</c:v>
                </c:pt>
                <c:pt idx="4">
                  <c:v>2</c:v>
                </c:pt>
                <c:pt idx="5">
                  <c:v>0</c:v>
                </c:pt>
                <c:pt idx="6">
                  <c:v>0</c:v>
                </c:pt>
                <c:pt idx="7">
                  <c:v>1</c:v>
                </c:pt>
                <c:pt idx="8">
                  <c:v>0</c:v>
                </c:pt>
                <c:pt idx="9">
                  <c:v>0</c:v>
                </c:pt>
              </c:numCache>
            </c:numRef>
          </c:val>
        </c:ser>
        <c:overlap val="100"/>
        <c:axId val="63591168"/>
        <c:axId val="63592704"/>
      </c:barChart>
      <c:catAx>
        <c:axId val="63591168"/>
        <c:scaling>
          <c:orientation val="maxMin"/>
        </c:scaling>
        <c:axPos val="l"/>
        <c:tickLblPos val="nextTo"/>
        <c:crossAx val="63592704"/>
        <c:crosses val="autoZero"/>
        <c:lblAlgn val="ctr"/>
        <c:lblOffset val="100"/>
      </c:catAx>
      <c:valAx>
        <c:axId val="63592704"/>
        <c:scaling>
          <c:orientation val="minMax"/>
        </c:scaling>
        <c:axPos val="t"/>
        <c:majorGridlines/>
        <c:numFmt formatCode="General" sourceLinked="1"/>
        <c:tickLblPos val="nextTo"/>
        <c:spPr>
          <a:noFill/>
        </c:spPr>
        <c:crossAx val="63591168"/>
        <c:crosses val="autoZero"/>
        <c:crossBetween val="between"/>
      </c:valAx>
    </c:plotArea>
    <c:legend>
      <c:legendPos val="r"/>
      <c:spPr>
        <a:noFill/>
      </c:spPr>
    </c:legend>
    <c:plotVisOnly val="1"/>
  </c:chart>
  <c:spPr>
    <a:noFill/>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bar"/>
        <c:grouping val="stacked"/>
        <c:ser>
          <c:idx val="0"/>
          <c:order val="0"/>
          <c:tx>
            <c:strRef>
              <c:f>'FY09 Q4'!$B$1</c:f>
              <c:strCache>
                <c:ptCount val="1"/>
                <c:pt idx="0">
                  <c:v>Open</c:v>
                </c:pt>
              </c:strCache>
            </c:strRef>
          </c:tx>
          <c:spPr>
            <a:solidFill>
              <a:srgbClr val="FF0000"/>
            </a:solidFill>
          </c:spPr>
          <c:cat>
            <c:strRef>
              <c:f>'FY09 Q4'!$A$2:$A$11</c:f>
              <c:strCache>
                <c:ptCount val="10"/>
                <c:pt idx="0">
                  <c:v>Systems Security &amp; Protection </c:v>
                </c:pt>
                <c:pt idx="1">
                  <c:v>Data &amp; Systems integrity </c:v>
                </c:pt>
                <c:pt idx="2">
                  <c:v>Change Management </c:v>
                </c:pt>
                <c:pt idx="3">
                  <c:v>Identification &amp; Authentication </c:v>
                </c:pt>
                <c:pt idx="4">
                  <c:v>Access Control </c:v>
                </c:pt>
                <c:pt idx="5">
                  <c:v>Education &amp; Awareness </c:v>
                </c:pt>
                <c:pt idx="6">
                  <c:v>Contingency Planning </c:v>
                </c:pt>
                <c:pt idx="7">
                  <c:v>Policy &amp; Procedures </c:v>
                </c:pt>
                <c:pt idx="8">
                  <c:v>Systems &amp; Services Acquisition </c:v>
                </c:pt>
                <c:pt idx="9">
                  <c:v>Auditing </c:v>
                </c:pt>
              </c:strCache>
            </c:strRef>
          </c:cat>
          <c:val>
            <c:numRef>
              <c:f>'FY09 Q4'!$B$2:$B$11</c:f>
              <c:numCache>
                <c:formatCode>General</c:formatCode>
                <c:ptCount val="10"/>
                <c:pt idx="0">
                  <c:v>1</c:v>
                </c:pt>
                <c:pt idx="1">
                  <c:v>1</c:v>
                </c:pt>
                <c:pt idx="2">
                  <c:v>2</c:v>
                </c:pt>
                <c:pt idx="3">
                  <c:v>2</c:v>
                </c:pt>
                <c:pt idx="4">
                  <c:v>2</c:v>
                </c:pt>
                <c:pt idx="5">
                  <c:v>0</c:v>
                </c:pt>
                <c:pt idx="6">
                  <c:v>4</c:v>
                </c:pt>
                <c:pt idx="7">
                  <c:v>2</c:v>
                </c:pt>
                <c:pt idx="8">
                  <c:v>1</c:v>
                </c:pt>
                <c:pt idx="9">
                  <c:v>4</c:v>
                </c:pt>
              </c:numCache>
            </c:numRef>
          </c:val>
        </c:ser>
        <c:ser>
          <c:idx val="1"/>
          <c:order val="1"/>
          <c:tx>
            <c:strRef>
              <c:f>'FY09 Q4'!$C$1</c:f>
              <c:strCache>
                <c:ptCount val="1"/>
                <c:pt idx="0">
                  <c:v>Closed</c:v>
                </c:pt>
              </c:strCache>
            </c:strRef>
          </c:tx>
          <c:spPr>
            <a:solidFill>
              <a:srgbClr val="0070C0"/>
            </a:solidFill>
          </c:spPr>
          <c:cat>
            <c:strRef>
              <c:f>'FY09 Q4'!$A$2:$A$11</c:f>
              <c:strCache>
                <c:ptCount val="10"/>
                <c:pt idx="0">
                  <c:v>Systems Security &amp; Protection </c:v>
                </c:pt>
                <c:pt idx="1">
                  <c:v>Data &amp; Systems integrity </c:v>
                </c:pt>
                <c:pt idx="2">
                  <c:v>Change Management </c:v>
                </c:pt>
                <c:pt idx="3">
                  <c:v>Identification &amp; Authentication </c:v>
                </c:pt>
                <c:pt idx="4">
                  <c:v>Access Control </c:v>
                </c:pt>
                <c:pt idx="5">
                  <c:v>Education &amp; Awareness </c:v>
                </c:pt>
                <c:pt idx="6">
                  <c:v>Contingency Planning </c:v>
                </c:pt>
                <c:pt idx="7">
                  <c:v>Policy &amp; Procedures </c:v>
                </c:pt>
                <c:pt idx="8">
                  <c:v>Systems &amp; Services Acquisition </c:v>
                </c:pt>
                <c:pt idx="9">
                  <c:v>Auditing </c:v>
                </c:pt>
              </c:strCache>
            </c:strRef>
          </c:cat>
          <c:val>
            <c:numRef>
              <c:f>'FY09 Q4'!$C$2:$C$11</c:f>
              <c:numCache>
                <c:formatCode>General</c:formatCode>
                <c:ptCount val="10"/>
                <c:pt idx="0">
                  <c:v>8</c:v>
                </c:pt>
                <c:pt idx="1">
                  <c:v>0</c:v>
                </c:pt>
                <c:pt idx="2">
                  <c:v>3</c:v>
                </c:pt>
                <c:pt idx="3">
                  <c:v>5</c:v>
                </c:pt>
                <c:pt idx="4">
                  <c:v>3</c:v>
                </c:pt>
                <c:pt idx="5">
                  <c:v>1</c:v>
                </c:pt>
                <c:pt idx="6">
                  <c:v>0</c:v>
                </c:pt>
                <c:pt idx="7">
                  <c:v>1</c:v>
                </c:pt>
                <c:pt idx="8">
                  <c:v>0</c:v>
                </c:pt>
                <c:pt idx="9">
                  <c:v>0</c:v>
                </c:pt>
              </c:numCache>
            </c:numRef>
          </c:val>
        </c:ser>
        <c:overlap val="100"/>
        <c:axId val="63609856"/>
        <c:axId val="63628032"/>
      </c:barChart>
      <c:catAx>
        <c:axId val="63609856"/>
        <c:scaling>
          <c:orientation val="maxMin"/>
        </c:scaling>
        <c:axPos val="l"/>
        <c:tickLblPos val="nextTo"/>
        <c:crossAx val="63628032"/>
        <c:crosses val="autoZero"/>
        <c:lblAlgn val="ctr"/>
        <c:lblOffset val="100"/>
      </c:catAx>
      <c:valAx>
        <c:axId val="63628032"/>
        <c:scaling>
          <c:orientation val="minMax"/>
        </c:scaling>
        <c:axPos val="t"/>
        <c:majorGridlines/>
        <c:numFmt formatCode="General" sourceLinked="1"/>
        <c:tickLblPos val="nextTo"/>
        <c:spPr>
          <a:noFill/>
        </c:spPr>
        <c:crossAx val="63609856"/>
        <c:crosses val="autoZero"/>
        <c:crossBetween val="between"/>
      </c:valAx>
    </c:plotArea>
    <c:legend>
      <c:legendPos val="r"/>
      <c:spPr>
        <a:noFill/>
      </c:spPr>
    </c:legend>
    <c:plotVisOnly val="1"/>
  </c:chart>
  <c:spPr>
    <a:noFill/>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bar"/>
        <c:grouping val="stacked"/>
        <c:ser>
          <c:idx val="0"/>
          <c:order val="0"/>
          <c:tx>
            <c:strRef>
              <c:f>'FY10 Q1'!$B$1</c:f>
              <c:strCache>
                <c:ptCount val="1"/>
                <c:pt idx="0">
                  <c:v>Open</c:v>
                </c:pt>
              </c:strCache>
            </c:strRef>
          </c:tx>
          <c:spPr>
            <a:solidFill>
              <a:srgbClr val="FF0000"/>
            </a:solidFill>
          </c:spPr>
          <c:cat>
            <c:strRef>
              <c:f>'FY10 Q1'!$A$2:$A$11</c:f>
              <c:strCache>
                <c:ptCount val="10"/>
                <c:pt idx="0">
                  <c:v>Systems Security &amp; Protection </c:v>
                </c:pt>
                <c:pt idx="1">
                  <c:v>Data &amp; Systems integrity </c:v>
                </c:pt>
                <c:pt idx="2">
                  <c:v>Change Management </c:v>
                </c:pt>
                <c:pt idx="3">
                  <c:v>Identification &amp; Authentication </c:v>
                </c:pt>
                <c:pt idx="4">
                  <c:v>Access Control </c:v>
                </c:pt>
                <c:pt idx="5">
                  <c:v>Education &amp; Awareness </c:v>
                </c:pt>
                <c:pt idx="6">
                  <c:v>Contingency Planning </c:v>
                </c:pt>
                <c:pt idx="7">
                  <c:v>Policy &amp; Procedures </c:v>
                </c:pt>
                <c:pt idx="8">
                  <c:v>Systems &amp; Services Acquisition </c:v>
                </c:pt>
                <c:pt idx="9">
                  <c:v>Auditing </c:v>
                </c:pt>
              </c:strCache>
            </c:strRef>
          </c:cat>
          <c:val>
            <c:numRef>
              <c:f>'FY10 Q1'!$B$2:$B$11</c:f>
              <c:numCache>
                <c:formatCode>General</c:formatCode>
                <c:ptCount val="10"/>
                <c:pt idx="0">
                  <c:v>1</c:v>
                </c:pt>
                <c:pt idx="1">
                  <c:v>0</c:v>
                </c:pt>
                <c:pt idx="2">
                  <c:v>1</c:v>
                </c:pt>
                <c:pt idx="3">
                  <c:v>2</c:v>
                </c:pt>
                <c:pt idx="4">
                  <c:v>1</c:v>
                </c:pt>
                <c:pt idx="5">
                  <c:v>0</c:v>
                </c:pt>
                <c:pt idx="6">
                  <c:v>4</c:v>
                </c:pt>
                <c:pt idx="7">
                  <c:v>1</c:v>
                </c:pt>
                <c:pt idx="8">
                  <c:v>0</c:v>
                </c:pt>
                <c:pt idx="9">
                  <c:v>4</c:v>
                </c:pt>
              </c:numCache>
            </c:numRef>
          </c:val>
        </c:ser>
        <c:ser>
          <c:idx val="1"/>
          <c:order val="1"/>
          <c:tx>
            <c:strRef>
              <c:f>'FY10 Q1'!$C$1</c:f>
              <c:strCache>
                <c:ptCount val="1"/>
                <c:pt idx="0">
                  <c:v>Closed</c:v>
                </c:pt>
              </c:strCache>
            </c:strRef>
          </c:tx>
          <c:spPr>
            <a:solidFill>
              <a:srgbClr val="0070C0"/>
            </a:solidFill>
          </c:spPr>
          <c:cat>
            <c:strRef>
              <c:f>'FY10 Q1'!$A$2:$A$11</c:f>
              <c:strCache>
                <c:ptCount val="10"/>
                <c:pt idx="0">
                  <c:v>Systems Security &amp; Protection </c:v>
                </c:pt>
                <c:pt idx="1">
                  <c:v>Data &amp; Systems integrity </c:v>
                </c:pt>
                <c:pt idx="2">
                  <c:v>Change Management </c:v>
                </c:pt>
                <c:pt idx="3">
                  <c:v>Identification &amp; Authentication </c:v>
                </c:pt>
                <c:pt idx="4">
                  <c:v>Access Control </c:v>
                </c:pt>
                <c:pt idx="5">
                  <c:v>Education &amp; Awareness </c:v>
                </c:pt>
                <c:pt idx="6">
                  <c:v>Contingency Planning </c:v>
                </c:pt>
                <c:pt idx="7">
                  <c:v>Policy &amp; Procedures </c:v>
                </c:pt>
                <c:pt idx="8">
                  <c:v>Systems &amp; Services Acquisition </c:v>
                </c:pt>
                <c:pt idx="9">
                  <c:v>Auditing </c:v>
                </c:pt>
              </c:strCache>
            </c:strRef>
          </c:cat>
          <c:val>
            <c:numRef>
              <c:f>'FY10 Q1'!$C$2:$C$11</c:f>
              <c:numCache>
                <c:formatCode>General</c:formatCode>
                <c:ptCount val="10"/>
                <c:pt idx="0">
                  <c:v>8</c:v>
                </c:pt>
                <c:pt idx="1">
                  <c:v>1</c:v>
                </c:pt>
                <c:pt idx="2">
                  <c:v>4</c:v>
                </c:pt>
                <c:pt idx="3">
                  <c:v>5</c:v>
                </c:pt>
                <c:pt idx="4">
                  <c:v>4</c:v>
                </c:pt>
                <c:pt idx="5">
                  <c:v>1</c:v>
                </c:pt>
                <c:pt idx="6">
                  <c:v>0</c:v>
                </c:pt>
                <c:pt idx="7">
                  <c:v>2</c:v>
                </c:pt>
                <c:pt idx="8">
                  <c:v>1</c:v>
                </c:pt>
                <c:pt idx="9">
                  <c:v>0</c:v>
                </c:pt>
              </c:numCache>
            </c:numRef>
          </c:val>
        </c:ser>
        <c:overlap val="100"/>
        <c:axId val="65099264"/>
        <c:axId val="65100800"/>
      </c:barChart>
      <c:catAx>
        <c:axId val="65099264"/>
        <c:scaling>
          <c:orientation val="maxMin"/>
        </c:scaling>
        <c:axPos val="l"/>
        <c:tickLblPos val="nextTo"/>
        <c:crossAx val="65100800"/>
        <c:crosses val="autoZero"/>
        <c:lblAlgn val="ctr"/>
        <c:lblOffset val="100"/>
      </c:catAx>
      <c:valAx>
        <c:axId val="65100800"/>
        <c:scaling>
          <c:orientation val="minMax"/>
        </c:scaling>
        <c:axPos val="t"/>
        <c:majorGridlines/>
        <c:numFmt formatCode="General" sourceLinked="1"/>
        <c:tickLblPos val="nextTo"/>
        <c:spPr>
          <a:noFill/>
        </c:spPr>
        <c:crossAx val="65099264"/>
        <c:crosses val="autoZero"/>
        <c:crossBetween val="between"/>
      </c:valAx>
    </c:plotArea>
    <c:legend>
      <c:legendPos val="r"/>
      <c:spPr>
        <a:noFill/>
      </c:spPr>
    </c:legend>
    <c:plotVisOnly val="1"/>
  </c:chart>
  <c:spPr>
    <a:noFill/>
  </c:sp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plotArea>
      <c:layout/>
      <c:barChart>
        <c:barDir val="bar"/>
        <c:grouping val="stacked"/>
        <c:ser>
          <c:idx val="0"/>
          <c:order val="0"/>
          <c:tx>
            <c:strRef>
              <c:f>'FY10 Q3'!$B$1</c:f>
              <c:strCache>
                <c:ptCount val="1"/>
                <c:pt idx="0">
                  <c:v>Open</c:v>
                </c:pt>
              </c:strCache>
            </c:strRef>
          </c:tx>
          <c:spPr>
            <a:solidFill>
              <a:srgbClr val="FF0000"/>
            </a:solidFill>
          </c:spPr>
          <c:cat>
            <c:strRef>
              <c:f>'FY10 Q3'!$A$2:$A$11</c:f>
              <c:strCache>
                <c:ptCount val="10"/>
                <c:pt idx="0">
                  <c:v>Systems Security &amp; Protection </c:v>
                </c:pt>
                <c:pt idx="1">
                  <c:v>Data &amp; Systems integrity </c:v>
                </c:pt>
                <c:pt idx="2">
                  <c:v>Change Management </c:v>
                </c:pt>
                <c:pt idx="3">
                  <c:v>Identification &amp; Authentication </c:v>
                </c:pt>
                <c:pt idx="4">
                  <c:v>Access Control </c:v>
                </c:pt>
                <c:pt idx="5">
                  <c:v>Education &amp; Awareness </c:v>
                </c:pt>
                <c:pt idx="6">
                  <c:v>Contingency Planning </c:v>
                </c:pt>
                <c:pt idx="7">
                  <c:v>Policy &amp; Procedures </c:v>
                </c:pt>
                <c:pt idx="8">
                  <c:v>Systems &amp; Services Acquisition </c:v>
                </c:pt>
                <c:pt idx="9">
                  <c:v>Auditing </c:v>
                </c:pt>
              </c:strCache>
            </c:strRef>
          </c:cat>
          <c:val>
            <c:numRef>
              <c:f>'FY10 Q3'!$B$2:$B$11</c:f>
              <c:numCache>
                <c:formatCode>General</c:formatCode>
                <c:ptCount val="10"/>
                <c:pt idx="0">
                  <c:v>1</c:v>
                </c:pt>
                <c:pt idx="1">
                  <c:v>0</c:v>
                </c:pt>
                <c:pt idx="2">
                  <c:v>1</c:v>
                </c:pt>
                <c:pt idx="3">
                  <c:v>2</c:v>
                </c:pt>
                <c:pt idx="4">
                  <c:v>1</c:v>
                </c:pt>
                <c:pt idx="5">
                  <c:v>0</c:v>
                </c:pt>
                <c:pt idx="6">
                  <c:v>2</c:v>
                </c:pt>
                <c:pt idx="7">
                  <c:v>1</c:v>
                </c:pt>
                <c:pt idx="8">
                  <c:v>0</c:v>
                </c:pt>
                <c:pt idx="9">
                  <c:v>2</c:v>
                </c:pt>
              </c:numCache>
            </c:numRef>
          </c:val>
        </c:ser>
        <c:ser>
          <c:idx val="1"/>
          <c:order val="1"/>
          <c:tx>
            <c:strRef>
              <c:f>'FY10 Q3'!$C$1</c:f>
              <c:strCache>
                <c:ptCount val="1"/>
                <c:pt idx="0">
                  <c:v>Closed</c:v>
                </c:pt>
              </c:strCache>
            </c:strRef>
          </c:tx>
          <c:spPr>
            <a:solidFill>
              <a:srgbClr val="0070C0"/>
            </a:solidFill>
          </c:spPr>
          <c:cat>
            <c:strRef>
              <c:f>'FY10 Q3'!$A$2:$A$11</c:f>
              <c:strCache>
                <c:ptCount val="10"/>
                <c:pt idx="0">
                  <c:v>Systems Security &amp; Protection </c:v>
                </c:pt>
                <c:pt idx="1">
                  <c:v>Data &amp; Systems integrity </c:v>
                </c:pt>
                <c:pt idx="2">
                  <c:v>Change Management </c:v>
                </c:pt>
                <c:pt idx="3">
                  <c:v>Identification &amp; Authentication </c:v>
                </c:pt>
                <c:pt idx="4">
                  <c:v>Access Control </c:v>
                </c:pt>
                <c:pt idx="5">
                  <c:v>Education &amp; Awareness </c:v>
                </c:pt>
                <c:pt idx="6">
                  <c:v>Contingency Planning </c:v>
                </c:pt>
                <c:pt idx="7">
                  <c:v>Policy &amp; Procedures </c:v>
                </c:pt>
                <c:pt idx="8">
                  <c:v>Systems &amp; Services Acquisition </c:v>
                </c:pt>
                <c:pt idx="9">
                  <c:v>Auditing </c:v>
                </c:pt>
              </c:strCache>
            </c:strRef>
          </c:cat>
          <c:val>
            <c:numRef>
              <c:f>'FY10 Q3'!$C$2:$C$11</c:f>
              <c:numCache>
                <c:formatCode>General</c:formatCode>
                <c:ptCount val="10"/>
                <c:pt idx="0">
                  <c:v>8</c:v>
                </c:pt>
                <c:pt idx="1">
                  <c:v>1</c:v>
                </c:pt>
                <c:pt idx="2">
                  <c:v>4</c:v>
                </c:pt>
                <c:pt idx="3">
                  <c:v>5</c:v>
                </c:pt>
                <c:pt idx="4">
                  <c:v>4</c:v>
                </c:pt>
                <c:pt idx="5">
                  <c:v>1</c:v>
                </c:pt>
                <c:pt idx="6">
                  <c:v>2</c:v>
                </c:pt>
                <c:pt idx="7">
                  <c:v>2</c:v>
                </c:pt>
                <c:pt idx="8">
                  <c:v>1</c:v>
                </c:pt>
                <c:pt idx="9">
                  <c:v>2</c:v>
                </c:pt>
              </c:numCache>
            </c:numRef>
          </c:val>
        </c:ser>
        <c:overlap val="100"/>
        <c:axId val="65285504"/>
        <c:axId val="65295488"/>
      </c:barChart>
      <c:catAx>
        <c:axId val="65285504"/>
        <c:scaling>
          <c:orientation val="maxMin"/>
        </c:scaling>
        <c:axPos val="l"/>
        <c:tickLblPos val="nextTo"/>
        <c:crossAx val="65295488"/>
        <c:crosses val="autoZero"/>
        <c:lblAlgn val="ctr"/>
        <c:lblOffset val="100"/>
      </c:catAx>
      <c:valAx>
        <c:axId val="65295488"/>
        <c:scaling>
          <c:orientation val="minMax"/>
        </c:scaling>
        <c:axPos val="t"/>
        <c:majorGridlines/>
        <c:numFmt formatCode="General" sourceLinked="1"/>
        <c:tickLblPos val="nextTo"/>
        <c:spPr>
          <a:noFill/>
        </c:spPr>
        <c:crossAx val="65285504"/>
        <c:crosses val="autoZero"/>
        <c:crossBetween val="between"/>
      </c:valAx>
    </c:plotArea>
    <c:legend>
      <c:legendPos val="r"/>
      <c:spPr>
        <a:noFill/>
      </c:spPr>
    </c:legend>
    <c:plotVisOnly val="1"/>
  </c:chart>
  <c:spPr>
    <a:noFill/>
  </c:sp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97200" cy="460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19538" y="0"/>
            <a:ext cx="2997200" cy="460375"/>
          </a:xfrm>
          <a:prstGeom prst="rect">
            <a:avLst/>
          </a:prstGeom>
        </p:spPr>
        <p:txBody>
          <a:bodyPr vert="horz" lIns="91440" tIns="45720" rIns="91440" bIns="45720" rtlCol="0"/>
          <a:lstStyle>
            <a:lvl1pPr algn="r">
              <a:defRPr sz="1200"/>
            </a:lvl1pPr>
          </a:lstStyle>
          <a:p>
            <a:fld id="{7A38A5D5-AC78-4E7D-A98E-5B48956ECD51}" type="datetimeFigureOut">
              <a:rPr lang="en-US" smtClean="0"/>
              <a:pPr/>
              <a:t>4/14/2010</a:t>
            </a:fld>
            <a:endParaRPr lang="en-US"/>
          </a:p>
        </p:txBody>
      </p:sp>
      <p:sp>
        <p:nvSpPr>
          <p:cNvPr id="4" name="Footer Placeholder 3"/>
          <p:cNvSpPr>
            <a:spLocks noGrp="1"/>
          </p:cNvSpPr>
          <p:nvPr>
            <p:ph type="ftr" sz="quarter" idx="2"/>
          </p:nvPr>
        </p:nvSpPr>
        <p:spPr>
          <a:xfrm>
            <a:off x="0" y="8742363"/>
            <a:ext cx="2997200" cy="4603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19538" y="8742363"/>
            <a:ext cx="2997200" cy="460375"/>
          </a:xfrm>
          <a:prstGeom prst="rect">
            <a:avLst/>
          </a:prstGeom>
        </p:spPr>
        <p:txBody>
          <a:bodyPr vert="horz" lIns="91440" tIns="45720" rIns="91440" bIns="45720" rtlCol="0" anchor="b"/>
          <a:lstStyle>
            <a:lvl1pPr algn="r">
              <a:defRPr sz="1200"/>
            </a:lvl1pPr>
          </a:lstStyle>
          <a:p>
            <a:fld id="{62E48461-C667-4559-A632-C7A1374CE33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C5D9773-11D0-4534-88FD-82E96FAC845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29E82F6-F689-48D6-ACB3-8A2EAFF4ACC1}"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A4B9AE3-652F-4017-BE8A-C9BDE9D3418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86B4BD5-DB76-4C0A-B759-51CF15AC2E2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EB524DC-2B94-4F08-8C3B-B8AB85FC603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2F872B7-B101-4192-B94B-5228B4CD9D7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BABBB48A-BDDB-4229-A15B-0EA108CC24D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43F17DF9-A4A0-4C5D-9AEE-9F8F869F126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95B4285-E4CE-4406-9BFE-1B1F1DE1F60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6F48132-0FB9-4ACF-85C5-78DDB37F210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DD3C250F-F1E3-4F70-A07F-F4C72DED9D00}" type="slidenum">
              <a:rPr lang="en-US"/>
              <a:pPr>
                <a:defRPr/>
              </a:pPr>
              <a:t>‹#›</a:t>
            </a:fld>
            <a:endParaRPr lang="en-US" dirty="0"/>
          </a:p>
        </p:txBody>
      </p:sp>
      <p:pic>
        <p:nvPicPr>
          <p:cNvPr id="1031" name="Picture 6" descr="2-Color.jpg"/>
          <p:cNvPicPr>
            <a:picLocks noChangeAspect="1"/>
          </p:cNvPicPr>
          <p:nvPr/>
        </p:nvPicPr>
        <p:blipFill>
          <a:blip r:embed="rId14" cstate="print"/>
          <a:srcRect/>
          <a:stretch>
            <a:fillRect/>
          </a:stretch>
        </p:blipFill>
        <p:spPr bwMode="auto">
          <a:xfrm>
            <a:off x="6629400" y="6248400"/>
            <a:ext cx="1943100" cy="4857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7"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905000"/>
            <a:ext cx="7772400" cy="1470025"/>
          </a:xfrm>
        </p:spPr>
        <p:txBody>
          <a:bodyPr/>
          <a:lstStyle/>
          <a:p>
            <a:pPr eaLnBrk="1" hangingPunct="1"/>
            <a:r>
              <a:rPr lang="en-US" dirty="0" smtClean="0"/>
              <a:t>IT Audit Response</a:t>
            </a:r>
            <a:br>
              <a:rPr lang="en-US" dirty="0" smtClean="0"/>
            </a:br>
            <a:r>
              <a:rPr lang="en-US" sz="2400" dirty="0" smtClean="0"/>
              <a:t>A cross-discipline approach</a:t>
            </a:r>
          </a:p>
        </p:txBody>
      </p:sp>
      <p:sp>
        <p:nvSpPr>
          <p:cNvPr id="3075" name="Rectangle 3"/>
          <p:cNvSpPr>
            <a:spLocks noGrp="1" noChangeArrowheads="1"/>
          </p:cNvSpPr>
          <p:nvPr>
            <p:ph type="subTitle" idx="1"/>
          </p:nvPr>
        </p:nvSpPr>
        <p:spPr>
          <a:xfrm>
            <a:off x="1371600" y="4191000"/>
            <a:ext cx="6400800" cy="1600200"/>
          </a:xfrm>
        </p:spPr>
        <p:txBody>
          <a:bodyPr/>
          <a:lstStyle/>
          <a:p>
            <a:pPr eaLnBrk="1" hangingPunct="1"/>
            <a:r>
              <a:rPr lang="en-US" sz="2400" dirty="0" smtClean="0"/>
              <a:t>Stephen C. Gay  CISSP</a:t>
            </a:r>
          </a:p>
          <a:p>
            <a:pPr eaLnBrk="1" hangingPunct="1"/>
            <a:r>
              <a:rPr lang="en-US" sz="2400" dirty="0" smtClean="0"/>
              <a:t>Information Security Officer</a:t>
            </a:r>
          </a:p>
          <a:p>
            <a:pPr eaLnBrk="1" hangingPunct="1"/>
            <a:r>
              <a:rPr lang="en-US" sz="2400" dirty="0" smtClean="0"/>
              <a:t>Kennesaw State University</a:t>
            </a:r>
          </a:p>
        </p:txBody>
      </p:sp>
      <p:sp>
        <p:nvSpPr>
          <p:cNvPr id="4" name="Rectangle 3"/>
          <p:cNvSpPr/>
          <p:nvPr/>
        </p:nvSpPr>
        <p:spPr>
          <a:xfrm>
            <a:off x="457200" y="3505200"/>
            <a:ext cx="815340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0"/>
            <a:ext cx="8229600" cy="2316163"/>
          </a:xfrm>
        </p:spPr>
        <p:txBody>
          <a:bodyPr/>
          <a:lstStyle/>
          <a:p>
            <a:r>
              <a:rPr lang="en-US" dirty="0" smtClean="0"/>
              <a:t>The Georgia Department of </a:t>
            </a:r>
            <a:r>
              <a:rPr lang="en-US" u="sng" dirty="0" smtClean="0"/>
              <a:t>Audits &amp; Accounts 2008 IT Audit</a:t>
            </a:r>
          </a:p>
        </p:txBody>
      </p:sp>
      <p:sp>
        <p:nvSpPr>
          <p:cNvPr id="3" name="Content Placeholder 2"/>
          <p:cNvSpPr>
            <a:spLocks noGrp="1"/>
          </p:cNvSpPr>
          <p:nvPr>
            <p:ph idx="1"/>
          </p:nvPr>
        </p:nvSpPr>
        <p:spPr>
          <a:xfrm>
            <a:off x="457200" y="1981200"/>
            <a:ext cx="8229600" cy="3916363"/>
          </a:xfrm>
        </p:spPr>
        <p:txBody>
          <a:bodyPr>
            <a:normAutofit fontScale="92500" lnSpcReduction="20000"/>
          </a:bodyPr>
          <a:lstStyle/>
          <a:p>
            <a:pPr>
              <a:defRPr/>
            </a:pPr>
            <a:r>
              <a:rPr lang="en-US" dirty="0" smtClean="0"/>
              <a:t>April 2008 – December 2008</a:t>
            </a:r>
          </a:p>
          <a:p>
            <a:pPr>
              <a:defRPr/>
            </a:pPr>
            <a:endParaRPr lang="en-US" dirty="0" smtClean="0"/>
          </a:p>
          <a:p>
            <a:pPr>
              <a:defRPr/>
            </a:pPr>
            <a:r>
              <a:rPr lang="en-US" dirty="0" smtClean="0"/>
              <a:t>3-member team</a:t>
            </a:r>
          </a:p>
          <a:p>
            <a:pPr>
              <a:defRPr/>
            </a:pPr>
            <a:endParaRPr lang="en-US" dirty="0" smtClean="0"/>
          </a:p>
          <a:p>
            <a:pPr>
              <a:defRPr/>
            </a:pPr>
            <a:r>
              <a:rPr lang="en-US" dirty="0" smtClean="0"/>
              <a:t>Scope: </a:t>
            </a:r>
            <a:r>
              <a:rPr lang="en-US" i="1" dirty="0" smtClean="0"/>
              <a:t>“The information systems and applications that were publically accessible and those that included or interacted with Kennesaw State University’s Banner Student Information System”</a:t>
            </a:r>
          </a:p>
          <a:p>
            <a:pPr>
              <a:defRPr/>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0"/>
            <a:ext cx="8229600" cy="2316163"/>
          </a:xfrm>
        </p:spPr>
        <p:txBody>
          <a:bodyPr/>
          <a:lstStyle/>
          <a:p>
            <a:r>
              <a:rPr lang="en-US" dirty="0" smtClean="0"/>
              <a:t>The Georgia Department of </a:t>
            </a:r>
            <a:r>
              <a:rPr lang="en-US" u="sng" dirty="0" smtClean="0"/>
              <a:t>Audits &amp; Accounts 2008 IT Audit</a:t>
            </a:r>
          </a:p>
        </p:txBody>
      </p:sp>
      <p:sp>
        <p:nvSpPr>
          <p:cNvPr id="3" name="Content Placeholder 2"/>
          <p:cNvSpPr>
            <a:spLocks noGrp="1"/>
          </p:cNvSpPr>
          <p:nvPr>
            <p:ph idx="1"/>
          </p:nvPr>
        </p:nvSpPr>
        <p:spPr>
          <a:xfrm>
            <a:off x="457200" y="1981200"/>
            <a:ext cx="8229600" cy="3916363"/>
          </a:xfrm>
        </p:spPr>
        <p:txBody>
          <a:bodyPr>
            <a:normAutofit fontScale="92500" lnSpcReduction="20000"/>
          </a:bodyPr>
          <a:lstStyle/>
          <a:p>
            <a:pPr>
              <a:defRPr/>
            </a:pPr>
            <a:r>
              <a:rPr lang="en-US" dirty="0" smtClean="0"/>
              <a:t>April 2008 – December 2008</a:t>
            </a:r>
          </a:p>
          <a:p>
            <a:pPr>
              <a:defRPr/>
            </a:pPr>
            <a:endParaRPr lang="en-US" dirty="0" smtClean="0"/>
          </a:p>
          <a:p>
            <a:pPr>
              <a:defRPr/>
            </a:pPr>
            <a:r>
              <a:rPr lang="en-US" dirty="0" smtClean="0"/>
              <a:t>3-member team</a:t>
            </a:r>
          </a:p>
          <a:p>
            <a:pPr>
              <a:defRPr/>
            </a:pPr>
            <a:endParaRPr lang="en-US" dirty="0" smtClean="0"/>
          </a:p>
          <a:p>
            <a:pPr>
              <a:defRPr/>
            </a:pPr>
            <a:r>
              <a:rPr lang="en-US" dirty="0" smtClean="0"/>
              <a:t>Scope: </a:t>
            </a:r>
            <a:r>
              <a:rPr lang="en-US" i="1" dirty="0" smtClean="0"/>
              <a:t>“The information systems and applications that were </a:t>
            </a:r>
            <a:r>
              <a:rPr lang="en-US" b="1" i="1" u="sng" dirty="0" smtClean="0">
                <a:solidFill>
                  <a:srgbClr val="FF0000"/>
                </a:solidFill>
              </a:rPr>
              <a:t>publically accessible </a:t>
            </a:r>
            <a:r>
              <a:rPr lang="en-US" i="1" dirty="0" smtClean="0"/>
              <a:t>and those that included or interacted with Kennesaw State University’s Banner Student Information System”</a:t>
            </a:r>
          </a:p>
          <a:p>
            <a:pPr>
              <a:defRPr/>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2008 IT Audit - </a:t>
            </a:r>
            <a:br>
              <a:rPr lang="en-US" dirty="0" smtClean="0"/>
            </a:br>
            <a:r>
              <a:rPr lang="en-US" u="sng" dirty="0" smtClean="0"/>
              <a:t>Domains evaluated</a:t>
            </a:r>
          </a:p>
        </p:txBody>
      </p:sp>
      <p:sp>
        <p:nvSpPr>
          <p:cNvPr id="3" name="Content Placeholder 2"/>
          <p:cNvSpPr>
            <a:spLocks noGrp="1"/>
          </p:cNvSpPr>
          <p:nvPr>
            <p:ph idx="1"/>
          </p:nvPr>
        </p:nvSpPr>
        <p:spPr>
          <a:xfrm>
            <a:off x="457200" y="1676400"/>
            <a:ext cx="8229600" cy="4525963"/>
          </a:xfrm>
        </p:spPr>
        <p:txBody>
          <a:bodyPr>
            <a:normAutofit fontScale="77500" lnSpcReduction="20000"/>
          </a:bodyPr>
          <a:lstStyle/>
          <a:p>
            <a:pPr>
              <a:defRPr/>
            </a:pPr>
            <a:r>
              <a:rPr lang="en-US" dirty="0" smtClean="0">
                <a:cs typeface="Arial" pitchFamily="34" charset="0"/>
              </a:rPr>
              <a:t>Systems Security &amp; Protection 			</a:t>
            </a:r>
            <a:endParaRPr lang="en-US" dirty="0" smtClean="0">
              <a:solidFill>
                <a:srgbClr val="FF0000"/>
              </a:solidFill>
              <a:cs typeface="Arial" pitchFamily="34" charset="0"/>
            </a:endParaRPr>
          </a:p>
          <a:p>
            <a:pPr>
              <a:defRPr/>
            </a:pPr>
            <a:r>
              <a:rPr lang="en-US" dirty="0" smtClean="0">
                <a:cs typeface="Arial" pitchFamily="34" charset="0"/>
              </a:rPr>
              <a:t>Data &amp; Systems integrity 				</a:t>
            </a:r>
            <a:endParaRPr lang="en-US" dirty="0" smtClean="0">
              <a:solidFill>
                <a:srgbClr val="FF0000"/>
              </a:solidFill>
              <a:cs typeface="Arial" pitchFamily="34" charset="0"/>
            </a:endParaRPr>
          </a:p>
          <a:p>
            <a:pPr>
              <a:defRPr/>
            </a:pPr>
            <a:r>
              <a:rPr lang="en-US" dirty="0" smtClean="0">
                <a:cs typeface="Arial" pitchFamily="34" charset="0"/>
              </a:rPr>
              <a:t>Change Management 				</a:t>
            </a:r>
            <a:endParaRPr lang="en-US" dirty="0" smtClean="0">
              <a:solidFill>
                <a:srgbClr val="FF0000"/>
              </a:solidFill>
              <a:cs typeface="Arial" pitchFamily="34" charset="0"/>
            </a:endParaRPr>
          </a:p>
          <a:p>
            <a:pPr>
              <a:defRPr/>
            </a:pPr>
            <a:r>
              <a:rPr lang="en-US" dirty="0" smtClean="0">
                <a:cs typeface="Arial" pitchFamily="34" charset="0"/>
              </a:rPr>
              <a:t>Identification &amp; Authentication 			</a:t>
            </a:r>
            <a:endParaRPr lang="en-US" dirty="0" smtClean="0">
              <a:solidFill>
                <a:srgbClr val="FF0000"/>
              </a:solidFill>
              <a:cs typeface="Arial" pitchFamily="34" charset="0"/>
            </a:endParaRPr>
          </a:p>
          <a:p>
            <a:pPr>
              <a:defRPr/>
            </a:pPr>
            <a:r>
              <a:rPr lang="en-US" dirty="0" smtClean="0">
                <a:cs typeface="Arial" pitchFamily="34" charset="0"/>
              </a:rPr>
              <a:t>Access Control 					</a:t>
            </a:r>
            <a:endParaRPr lang="en-US" dirty="0" smtClean="0">
              <a:solidFill>
                <a:srgbClr val="FF0000"/>
              </a:solidFill>
              <a:cs typeface="Arial" pitchFamily="34" charset="0"/>
            </a:endParaRPr>
          </a:p>
          <a:p>
            <a:pPr>
              <a:defRPr/>
            </a:pPr>
            <a:r>
              <a:rPr lang="en-US" dirty="0" smtClean="0">
                <a:cs typeface="Arial" pitchFamily="34" charset="0"/>
              </a:rPr>
              <a:t>Education &amp; Awareness 				</a:t>
            </a:r>
            <a:endParaRPr lang="en-US" dirty="0" smtClean="0">
              <a:solidFill>
                <a:srgbClr val="FF0000"/>
              </a:solidFill>
              <a:cs typeface="Arial" pitchFamily="34" charset="0"/>
            </a:endParaRPr>
          </a:p>
          <a:p>
            <a:pPr>
              <a:defRPr/>
            </a:pPr>
            <a:r>
              <a:rPr lang="en-US" dirty="0" smtClean="0">
                <a:cs typeface="Arial" pitchFamily="34" charset="0"/>
              </a:rPr>
              <a:t>Contingency Planning 				</a:t>
            </a:r>
            <a:endParaRPr lang="en-US" dirty="0" smtClean="0">
              <a:solidFill>
                <a:srgbClr val="FF0000"/>
              </a:solidFill>
              <a:cs typeface="Arial" pitchFamily="34" charset="0"/>
            </a:endParaRPr>
          </a:p>
          <a:p>
            <a:pPr>
              <a:defRPr/>
            </a:pPr>
            <a:r>
              <a:rPr lang="en-US" dirty="0" smtClean="0">
                <a:cs typeface="Arial" pitchFamily="34" charset="0"/>
              </a:rPr>
              <a:t>Policy &amp; Procedures 				</a:t>
            </a:r>
            <a:endParaRPr lang="en-US" dirty="0" smtClean="0">
              <a:solidFill>
                <a:srgbClr val="FF0000"/>
              </a:solidFill>
              <a:cs typeface="Arial" pitchFamily="34" charset="0"/>
            </a:endParaRPr>
          </a:p>
          <a:p>
            <a:pPr>
              <a:defRPr/>
            </a:pPr>
            <a:r>
              <a:rPr lang="en-US" dirty="0" smtClean="0">
                <a:cs typeface="Arial" pitchFamily="34" charset="0"/>
              </a:rPr>
              <a:t>Systems &amp; Services Acquisition 			</a:t>
            </a:r>
            <a:endParaRPr lang="en-US" dirty="0" smtClean="0">
              <a:solidFill>
                <a:srgbClr val="FF0000"/>
              </a:solidFill>
              <a:cs typeface="Arial" pitchFamily="34" charset="0"/>
            </a:endParaRPr>
          </a:p>
          <a:p>
            <a:pPr>
              <a:defRPr/>
            </a:pPr>
            <a:r>
              <a:rPr lang="en-US" dirty="0" smtClean="0">
                <a:cs typeface="Arial" pitchFamily="34" charset="0"/>
              </a:rPr>
              <a:t>Auditing 						</a:t>
            </a:r>
          </a:p>
          <a:p>
            <a:pPr>
              <a:defRPr/>
            </a:pPr>
            <a:r>
              <a:rPr lang="en-US" dirty="0" smtClean="0">
                <a:cs typeface="Arial" pitchFamily="34" charset="0"/>
              </a:rPr>
              <a:t>Incident Response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fontScale="90000"/>
          </a:bodyPr>
          <a:lstStyle/>
          <a:p>
            <a:r>
              <a:rPr lang="en-US" dirty="0" smtClean="0"/>
              <a:t>2008 IT Audit - </a:t>
            </a:r>
            <a:br>
              <a:rPr lang="en-US" dirty="0" smtClean="0"/>
            </a:br>
            <a:r>
              <a:rPr lang="en-US" u="sng" dirty="0" smtClean="0"/>
              <a:t>Domains evaluated </a:t>
            </a:r>
            <a:r>
              <a:rPr lang="en-US" sz="3100" u="sng" dirty="0" smtClean="0">
                <a:solidFill>
                  <a:srgbClr val="FF0000"/>
                </a:solidFill>
              </a:rPr>
              <a:t>(w/ 27001 mapping)</a:t>
            </a:r>
          </a:p>
        </p:txBody>
      </p:sp>
      <p:sp>
        <p:nvSpPr>
          <p:cNvPr id="3" name="Content Placeholder 2"/>
          <p:cNvSpPr>
            <a:spLocks noGrp="1"/>
          </p:cNvSpPr>
          <p:nvPr>
            <p:ph idx="1"/>
          </p:nvPr>
        </p:nvSpPr>
        <p:spPr>
          <a:xfrm>
            <a:off x="457200" y="1676400"/>
            <a:ext cx="8229600" cy="4525963"/>
          </a:xfrm>
        </p:spPr>
        <p:txBody>
          <a:bodyPr>
            <a:normAutofit fontScale="77500" lnSpcReduction="20000"/>
          </a:bodyPr>
          <a:lstStyle/>
          <a:p>
            <a:pPr>
              <a:defRPr/>
            </a:pPr>
            <a:r>
              <a:rPr lang="en-US" dirty="0" smtClean="0">
                <a:cs typeface="Arial" pitchFamily="34" charset="0"/>
              </a:rPr>
              <a:t>Systems Security &amp; Protection </a:t>
            </a:r>
            <a:r>
              <a:rPr lang="en-US" sz="2600" dirty="0" smtClean="0">
                <a:solidFill>
                  <a:srgbClr val="FF0000"/>
                </a:solidFill>
                <a:cs typeface="Arial" pitchFamily="34" charset="0"/>
              </a:rPr>
              <a:t>– Asset management</a:t>
            </a:r>
            <a:r>
              <a:rPr lang="en-US" dirty="0" smtClean="0">
                <a:cs typeface="Arial" pitchFamily="34" charset="0"/>
              </a:rPr>
              <a:t>	</a:t>
            </a:r>
            <a:endParaRPr lang="en-US" dirty="0" smtClean="0">
              <a:solidFill>
                <a:srgbClr val="FF0000"/>
              </a:solidFill>
              <a:cs typeface="Arial" pitchFamily="34" charset="0"/>
            </a:endParaRPr>
          </a:p>
          <a:p>
            <a:pPr>
              <a:defRPr/>
            </a:pPr>
            <a:r>
              <a:rPr lang="en-US" dirty="0" smtClean="0">
                <a:cs typeface="Arial" pitchFamily="34" charset="0"/>
              </a:rPr>
              <a:t>Data &amp; Systems integrity </a:t>
            </a:r>
            <a:r>
              <a:rPr lang="en-US" sz="2300" dirty="0" smtClean="0">
                <a:solidFill>
                  <a:srgbClr val="FF0000"/>
                </a:solidFill>
                <a:cs typeface="Arial" pitchFamily="34" charset="0"/>
              </a:rPr>
              <a:t>– Communication &amp; Operations Mgmt</a:t>
            </a:r>
            <a:endParaRPr lang="en-US" dirty="0" smtClean="0">
              <a:solidFill>
                <a:srgbClr val="FF0000"/>
              </a:solidFill>
              <a:cs typeface="Arial" pitchFamily="34" charset="0"/>
            </a:endParaRPr>
          </a:p>
          <a:p>
            <a:pPr>
              <a:defRPr/>
            </a:pPr>
            <a:r>
              <a:rPr lang="en-US" dirty="0" smtClean="0">
                <a:cs typeface="Arial" pitchFamily="34" charset="0"/>
              </a:rPr>
              <a:t>Change Management  </a:t>
            </a:r>
            <a:r>
              <a:rPr lang="en-US" sz="2600" dirty="0" smtClean="0">
                <a:solidFill>
                  <a:srgbClr val="FF0000"/>
                </a:solidFill>
                <a:cs typeface="Arial" pitchFamily="34" charset="0"/>
              </a:rPr>
              <a:t>- Systems development &amp; maintenance</a:t>
            </a:r>
            <a:endParaRPr lang="en-US" dirty="0" smtClean="0">
              <a:solidFill>
                <a:srgbClr val="FF0000"/>
              </a:solidFill>
              <a:cs typeface="Arial" pitchFamily="34" charset="0"/>
            </a:endParaRPr>
          </a:p>
          <a:p>
            <a:pPr>
              <a:defRPr/>
            </a:pPr>
            <a:r>
              <a:rPr lang="en-US" dirty="0" smtClean="0">
                <a:cs typeface="Arial" pitchFamily="34" charset="0"/>
              </a:rPr>
              <a:t>Identification &amp; Authentication </a:t>
            </a:r>
            <a:r>
              <a:rPr lang="en-US" sz="2600" dirty="0" smtClean="0">
                <a:solidFill>
                  <a:srgbClr val="FF0000"/>
                </a:solidFill>
                <a:cs typeface="Arial" pitchFamily="34" charset="0"/>
              </a:rPr>
              <a:t>– Access Control</a:t>
            </a:r>
            <a:r>
              <a:rPr lang="en-US" dirty="0" smtClean="0">
                <a:cs typeface="Arial" pitchFamily="34" charset="0"/>
              </a:rPr>
              <a:t>	</a:t>
            </a:r>
            <a:endParaRPr lang="en-US" dirty="0" smtClean="0">
              <a:solidFill>
                <a:srgbClr val="FF0000"/>
              </a:solidFill>
              <a:cs typeface="Arial" pitchFamily="34" charset="0"/>
            </a:endParaRPr>
          </a:p>
          <a:p>
            <a:pPr>
              <a:defRPr/>
            </a:pPr>
            <a:r>
              <a:rPr lang="en-US" dirty="0" smtClean="0">
                <a:cs typeface="Arial" pitchFamily="34" charset="0"/>
              </a:rPr>
              <a:t>Access Control </a:t>
            </a:r>
            <a:r>
              <a:rPr lang="en-US" sz="2600" dirty="0" smtClean="0">
                <a:solidFill>
                  <a:srgbClr val="FF0000"/>
                </a:solidFill>
                <a:cs typeface="Arial" pitchFamily="34" charset="0"/>
              </a:rPr>
              <a:t>– Access Control</a:t>
            </a:r>
            <a:r>
              <a:rPr lang="en-US" dirty="0" smtClean="0">
                <a:cs typeface="Arial" pitchFamily="34" charset="0"/>
              </a:rPr>
              <a:t>			</a:t>
            </a:r>
            <a:endParaRPr lang="en-US" dirty="0" smtClean="0">
              <a:solidFill>
                <a:srgbClr val="FF0000"/>
              </a:solidFill>
              <a:cs typeface="Arial" pitchFamily="34" charset="0"/>
            </a:endParaRPr>
          </a:p>
          <a:p>
            <a:pPr>
              <a:defRPr/>
            </a:pPr>
            <a:r>
              <a:rPr lang="en-US" dirty="0" smtClean="0">
                <a:cs typeface="Arial" pitchFamily="34" charset="0"/>
              </a:rPr>
              <a:t>Education &amp; Awareness </a:t>
            </a:r>
            <a:r>
              <a:rPr lang="en-US" sz="2600" dirty="0" smtClean="0">
                <a:solidFill>
                  <a:srgbClr val="FF0000"/>
                </a:solidFill>
                <a:cs typeface="Arial" pitchFamily="34" charset="0"/>
              </a:rPr>
              <a:t>– Human Resources Security</a:t>
            </a:r>
          </a:p>
          <a:p>
            <a:pPr>
              <a:defRPr/>
            </a:pPr>
            <a:r>
              <a:rPr lang="en-US" dirty="0" smtClean="0">
                <a:cs typeface="Arial" pitchFamily="34" charset="0"/>
              </a:rPr>
              <a:t>Contingency Planning </a:t>
            </a:r>
            <a:r>
              <a:rPr lang="en-US" sz="2600" dirty="0" smtClean="0">
                <a:solidFill>
                  <a:srgbClr val="FF0000"/>
                </a:solidFill>
                <a:cs typeface="Arial" pitchFamily="34" charset="0"/>
              </a:rPr>
              <a:t>– Business Continuity Plan</a:t>
            </a:r>
            <a:r>
              <a:rPr lang="en-US" dirty="0" smtClean="0">
                <a:cs typeface="Arial" pitchFamily="34" charset="0"/>
              </a:rPr>
              <a:t>	</a:t>
            </a:r>
            <a:endParaRPr lang="en-US" dirty="0" smtClean="0">
              <a:solidFill>
                <a:srgbClr val="FF0000"/>
              </a:solidFill>
              <a:cs typeface="Arial" pitchFamily="34" charset="0"/>
            </a:endParaRPr>
          </a:p>
          <a:p>
            <a:pPr>
              <a:defRPr/>
            </a:pPr>
            <a:r>
              <a:rPr lang="en-US" dirty="0" smtClean="0">
                <a:cs typeface="Arial" pitchFamily="34" charset="0"/>
              </a:rPr>
              <a:t>Policy &amp; Procedures </a:t>
            </a:r>
            <a:r>
              <a:rPr lang="en-US" sz="2600" dirty="0" smtClean="0">
                <a:solidFill>
                  <a:srgbClr val="FF0000"/>
                </a:solidFill>
                <a:cs typeface="Arial" pitchFamily="34" charset="0"/>
              </a:rPr>
              <a:t>– Security Policy</a:t>
            </a:r>
            <a:r>
              <a:rPr lang="en-US" dirty="0" smtClean="0">
                <a:cs typeface="Arial" pitchFamily="34" charset="0"/>
              </a:rPr>
              <a:t>		</a:t>
            </a:r>
            <a:endParaRPr lang="en-US" dirty="0" smtClean="0">
              <a:solidFill>
                <a:srgbClr val="FF0000"/>
              </a:solidFill>
              <a:cs typeface="Arial" pitchFamily="34" charset="0"/>
            </a:endParaRPr>
          </a:p>
          <a:p>
            <a:pPr>
              <a:defRPr/>
            </a:pPr>
            <a:r>
              <a:rPr lang="en-US" dirty="0" smtClean="0">
                <a:cs typeface="Arial" pitchFamily="34" charset="0"/>
              </a:rPr>
              <a:t>Systems &amp; Services Acquisition </a:t>
            </a:r>
            <a:r>
              <a:rPr lang="en-US" sz="2600" dirty="0" smtClean="0">
                <a:solidFill>
                  <a:srgbClr val="FF0000"/>
                </a:solidFill>
                <a:cs typeface="Arial" pitchFamily="34" charset="0"/>
              </a:rPr>
              <a:t>– Asset management</a:t>
            </a:r>
            <a:r>
              <a:rPr lang="en-US" dirty="0" smtClean="0">
                <a:cs typeface="Arial" pitchFamily="34" charset="0"/>
              </a:rPr>
              <a:t>	</a:t>
            </a:r>
            <a:endParaRPr lang="en-US" dirty="0" smtClean="0">
              <a:solidFill>
                <a:srgbClr val="FF0000"/>
              </a:solidFill>
              <a:cs typeface="Arial" pitchFamily="34" charset="0"/>
            </a:endParaRPr>
          </a:p>
          <a:p>
            <a:pPr>
              <a:defRPr/>
            </a:pPr>
            <a:r>
              <a:rPr lang="en-US" dirty="0" smtClean="0">
                <a:cs typeface="Arial" pitchFamily="34" charset="0"/>
              </a:rPr>
              <a:t>Auditing </a:t>
            </a:r>
            <a:r>
              <a:rPr lang="en-US" sz="2600" dirty="0" smtClean="0">
                <a:solidFill>
                  <a:srgbClr val="FF0000"/>
                </a:solidFill>
                <a:cs typeface="Arial" pitchFamily="34" charset="0"/>
              </a:rPr>
              <a:t>- Compliance</a:t>
            </a:r>
            <a:r>
              <a:rPr lang="en-US" dirty="0" smtClean="0">
                <a:cs typeface="Arial" pitchFamily="34" charset="0"/>
              </a:rPr>
              <a:t>					</a:t>
            </a:r>
          </a:p>
          <a:p>
            <a:pPr>
              <a:defRPr/>
            </a:pPr>
            <a:r>
              <a:rPr lang="en-US" dirty="0" smtClean="0">
                <a:cs typeface="Arial" pitchFamily="34" charset="0"/>
              </a:rPr>
              <a:t>Incident Response </a:t>
            </a:r>
            <a:r>
              <a:rPr lang="en-US" sz="2600" dirty="0" smtClean="0">
                <a:solidFill>
                  <a:srgbClr val="FF0000"/>
                </a:solidFill>
                <a:cs typeface="Arial" pitchFamily="34" charset="0"/>
              </a:rPr>
              <a:t>– Information Security &amp; Incident Mgmt</a:t>
            </a:r>
            <a:endParaRPr lang="en-US" sz="2600" dirty="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u="sng" dirty="0" smtClean="0"/>
              <a:t>2008 IT Audit - Timeline</a:t>
            </a:r>
          </a:p>
        </p:txBody>
      </p:sp>
      <p:sp>
        <p:nvSpPr>
          <p:cNvPr id="3" name="Content Placeholder 2"/>
          <p:cNvSpPr>
            <a:spLocks noGrp="1"/>
          </p:cNvSpPr>
          <p:nvPr>
            <p:ph idx="1"/>
          </p:nvPr>
        </p:nvSpPr>
        <p:spPr/>
        <p:txBody>
          <a:bodyPr>
            <a:normAutofit fontScale="70000" lnSpcReduction="20000"/>
          </a:bodyPr>
          <a:lstStyle/>
          <a:p>
            <a:pPr>
              <a:defRPr/>
            </a:pPr>
            <a:r>
              <a:rPr lang="en-US" dirty="0" smtClean="0"/>
              <a:t>May 2008</a:t>
            </a:r>
          </a:p>
          <a:p>
            <a:pPr lvl="1">
              <a:defRPr/>
            </a:pPr>
            <a:r>
              <a:rPr lang="en-US" dirty="0" smtClean="0"/>
              <a:t>Initial document request</a:t>
            </a:r>
          </a:p>
          <a:p>
            <a:pPr>
              <a:defRPr/>
            </a:pPr>
            <a:r>
              <a:rPr lang="en-US" dirty="0" smtClean="0"/>
              <a:t>June 2008</a:t>
            </a:r>
          </a:p>
          <a:p>
            <a:pPr lvl="1">
              <a:defRPr/>
            </a:pPr>
            <a:r>
              <a:rPr lang="en-US" dirty="0" smtClean="0"/>
              <a:t>Results from (external) network scan</a:t>
            </a:r>
          </a:p>
          <a:p>
            <a:pPr lvl="1">
              <a:defRPr/>
            </a:pPr>
            <a:r>
              <a:rPr lang="en-US" dirty="0" smtClean="0"/>
              <a:t>Audit team arrives at KSU</a:t>
            </a:r>
          </a:p>
          <a:p>
            <a:pPr>
              <a:defRPr/>
            </a:pPr>
            <a:r>
              <a:rPr lang="en-US" dirty="0" smtClean="0"/>
              <a:t>July 2008</a:t>
            </a:r>
          </a:p>
          <a:p>
            <a:pPr lvl="1">
              <a:defRPr/>
            </a:pPr>
            <a:r>
              <a:rPr lang="en-US" dirty="0" smtClean="0"/>
              <a:t>Interviews with KSU IT Staff</a:t>
            </a:r>
          </a:p>
          <a:p>
            <a:pPr lvl="1">
              <a:defRPr/>
            </a:pPr>
            <a:r>
              <a:rPr lang="en-US" dirty="0" smtClean="0"/>
              <a:t>Results from (internal) network scan</a:t>
            </a:r>
          </a:p>
          <a:p>
            <a:pPr>
              <a:defRPr/>
            </a:pPr>
            <a:r>
              <a:rPr lang="en-US" dirty="0" smtClean="0"/>
              <a:t>August 2008</a:t>
            </a:r>
          </a:p>
          <a:p>
            <a:pPr lvl="1">
              <a:defRPr/>
            </a:pPr>
            <a:r>
              <a:rPr lang="en-US" dirty="0" smtClean="0"/>
              <a:t>Audit team leaves KSU</a:t>
            </a:r>
          </a:p>
          <a:p>
            <a:pPr>
              <a:defRPr/>
            </a:pPr>
            <a:r>
              <a:rPr lang="en-US" dirty="0" smtClean="0"/>
              <a:t>November 2008</a:t>
            </a:r>
          </a:p>
          <a:p>
            <a:pPr lvl="1">
              <a:defRPr/>
            </a:pPr>
            <a:r>
              <a:rPr lang="en-US" dirty="0" smtClean="0"/>
              <a:t>Final Report DRAFT submitted to KSU</a:t>
            </a:r>
          </a:p>
          <a:p>
            <a:pPr lvl="1">
              <a:defRPr/>
            </a:pPr>
            <a:r>
              <a:rPr lang="en-US" dirty="0" smtClean="0"/>
              <a:t>Feedback Meeting</a:t>
            </a:r>
          </a:p>
          <a:p>
            <a:pPr lvl="1">
              <a:defRPr/>
            </a:pPr>
            <a:r>
              <a:rPr lang="en-US" dirty="0" smtClean="0"/>
              <a:t>Final Report published to DOAA website</a:t>
            </a:r>
          </a:p>
          <a:p>
            <a:pPr lvl="4">
              <a:defRPr/>
            </a:pPr>
            <a:endParaRPr lang="en-US" dirty="0" smtClean="0"/>
          </a:p>
          <a:p>
            <a:pPr>
              <a:defRPr/>
            </a:pPr>
            <a:endParaRPr lang="en-US" dirty="0" smtClean="0"/>
          </a:p>
          <a:p>
            <a:pP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3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30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30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30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30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30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3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3000"/>
                                        <p:tgtEl>
                                          <p:spTgt spid="3">
                                            <p:txEl>
                                              <p:pRg st="8" end="8"/>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3000"/>
                                        <p:tgtEl>
                                          <p:spTgt spid="3">
                                            <p:txEl>
                                              <p:pRg st="9" end="9"/>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fade">
                                      <p:cBhvr>
                                        <p:cTn id="45" dur="3000"/>
                                        <p:tgtEl>
                                          <p:spTgt spid="3">
                                            <p:txEl>
                                              <p:pRg st="10" end="10"/>
                                            </p:txEl>
                                          </p:spTgt>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
                                            <p:txEl>
                                              <p:pRg st="11" end="11"/>
                                            </p:txEl>
                                          </p:spTgt>
                                        </p:tgtEl>
                                        <p:attrNameLst>
                                          <p:attrName>style.visibility</p:attrName>
                                        </p:attrNameLst>
                                      </p:cBhvr>
                                      <p:to>
                                        <p:strVal val="visible"/>
                                      </p:to>
                                    </p:set>
                                    <p:animEffect transition="in" filter="fade">
                                      <p:cBhvr>
                                        <p:cTn id="48" dur="3000"/>
                                        <p:tgtEl>
                                          <p:spTgt spid="3">
                                            <p:txEl>
                                              <p:pRg st="11" end="11"/>
                                            </p:txEl>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animEffect transition="in" filter="fade">
                                      <p:cBhvr>
                                        <p:cTn id="51" dur="3000"/>
                                        <p:tgtEl>
                                          <p:spTgt spid="3">
                                            <p:txEl>
                                              <p:pRg st="12" end="12"/>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
                                            <p:txEl>
                                              <p:pRg st="13" end="13"/>
                                            </p:txEl>
                                          </p:spTgt>
                                        </p:tgtEl>
                                        <p:attrNameLst>
                                          <p:attrName>style.visibility</p:attrName>
                                        </p:attrNameLst>
                                      </p:cBhvr>
                                      <p:to>
                                        <p:strVal val="visible"/>
                                      </p:to>
                                    </p:set>
                                    <p:animEffect transition="in" filter="fade">
                                      <p:cBhvr>
                                        <p:cTn id="54" dur="30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u="sng" dirty="0" smtClean="0"/>
              <a:t>2008 IT Audit - Timeline</a:t>
            </a:r>
          </a:p>
        </p:txBody>
      </p:sp>
      <p:sp>
        <p:nvSpPr>
          <p:cNvPr id="3" name="Content Placeholder 2"/>
          <p:cNvSpPr>
            <a:spLocks noGrp="1"/>
          </p:cNvSpPr>
          <p:nvPr>
            <p:ph idx="1"/>
          </p:nvPr>
        </p:nvSpPr>
        <p:spPr/>
        <p:txBody>
          <a:bodyPr>
            <a:normAutofit/>
          </a:bodyPr>
          <a:lstStyle/>
          <a:p>
            <a:pPr algn="ctr">
              <a:buNone/>
              <a:defRPr/>
            </a:pPr>
            <a:r>
              <a:rPr lang="en-US" i="1" dirty="0" smtClean="0"/>
              <a:t>Incident Response…</a:t>
            </a:r>
          </a:p>
          <a:p>
            <a:pPr algn="ctr">
              <a:buNone/>
              <a:defRPr/>
            </a:pPr>
            <a:endParaRPr lang="en-US" i="1" dirty="0" smtClean="0"/>
          </a:p>
          <a:p>
            <a:pPr algn="ctr">
              <a:buNone/>
              <a:defRPr/>
            </a:pPr>
            <a:r>
              <a:rPr lang="en-US" i="1" dirty="0" smtClean="0"/>
              <a:t>Let’s look at a couple of examples</a:t>
            </a:r>
            <a:endParaRPr lang="en-US"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52400"/>
            <a:ext cx="8229600" cy="1401762"/>
          </a:xfrm>
        </p:spPr>
        <p:txBody>
          <a:bodyPr>
            <a:normAutofit/>
          </a:bodyPr>
          <a:lstStyle/>
          <a:p>
            <a:r>
              <a:rPr lang="en-US" dirty="0" smtClean="0"/>
              <a:t>2008 IT Audit – </a:t>
            </a:r>
            <a:r>
              <a:rPr lang="en-US" u="sng" dirty="0" smtClean="0"/>
              <a:t/>
            </a:r>
            <a:br>
              <a:rPr lang="en-US" u="sng" dirty="0" smtClean="0"/>
            </a:br>
            <a:r>
              <a:rPr lang="en-US" sz="3100" u="sng" dirty="0" smtClean="0"/>
              <a:t>In-depth examination: Banner numerical login </a:t>
            </a:r>
          </a:p>
        </p:txBody>
      </p:sp>
      <p:sp>
        <p:nvSpPr>
          <p:cNvPr id="11267" name="Content Placeholder 2"/>
          <p:cNvSpPr>
            <a:spLocks noGrp="1"/>
          </p:cNvSpPr>
          <p:nvPr>
            <p:ph idx="1"/>
          </p:nvPr>
        </p:nvSpPr>
        <p:spPr/>
        <p:txBody>
          <a:bodyPr/>
          <a:lstStyle/>
          <a:p>
            <a:pPr lvl="1"/>
            <a:r>
              <a:rPr lang="en-US" dirty="0" smtClean="0"/>
              <a:t>OwlExpress Login, Pre-October 2008</a:t>
            </a:r>
          </a:p>
          <a:p>
            <a:pPr lvl="2"/>
            <a:r>
              <a:rPr lang="en-US" dirty="0" smtClean="0"/>
              <a:t>KSU ID &amp; DOB </a:t>
            </a:r>
            <a:r>
              <a:rPr lang="en-US" i="1" u="sng" dirty="0" smtClean="0"/>
              <a:t>or</a:t>
            </a:r>
          </a:p>
          <a:p>
            <a:pPr lvl="2"/>
            <a:r>
              <a:rPr lang="en-US" dirty="0" smtClean="0"/>
              <a:t>NetID &amp; Password</a:t>
            </a:r>
          </a:p>
          <a:p>
            <a:pPr lvl="1"/>
            <a:r>
              <a:rPr lang="en-US" dirty="0" smtClean="0"/>
              <a:t>DOAA Audit team</a:t>
            </a:r>
          </a:p>
          <a:p>
            <a:pPr lvl="2"/>
            <a:r>
              <a:rPr lang="en-US" dirty="0" smtClean="0"/>
              <a:t>Collected Student Athlete DOB’s from KSU Athletics website</a:t>
            </a:r>
          </a:p>
          <a:p>
            <a:pPr lvl="2"/>
            <a:r>
              <a:rPr lang="en-US" dirty="0" smtClean="0"/>
              <a:t>Collected KSU ID from NetID search page</a:t>
            </a:r>
          </a:p>
          <a:p>
            <a:pPr lvl="1"/>
            <a:endParaRPr lang="en-US" dirty="0" smtClean="0"/>
          </a:p>
          <a:p>
            <a:pPr lvl="1"/>
            <a:r>
              <a:rPr lang="en-US" dirty="0" smtClean="0"/>
              <a:t>Result: Account compromise</a:t>
            </a:r>
          </a:p>
          <a:p>
            <a:pPr lvl="1"/>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3000"/>
                                        <p:tgtEl>
                                          <p:spTgt spid="1126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267">
                                            <p:txEl>
                                              <p:pRg st="1" end="1"/>
                                            </p:txEl>
                                          </p:spTgt>
                                        </p:tgtEl>
                                        <p:attrNameLst>
                                          <p:attrName>style.visibility</p:attrName>
                                        </p:attrNameLst>
                                      </p:cBhvr>
                                      <p:to>
                                        <p:strVal val="visible"/>
                                      </p:to>
                                    </p:set>
                                    <p:animEffect transition="in" filter="fade">
                                      <p:cBhvr>
                                        <p:cTn id="10" dur="3000"/>
                                        <p:tgtEl>
                                          <p:spTgt spid="11267">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267">
                                            <p:txEl>
                                              <p:pRg st="2" end="2"/>
                                            </p:txEl>
                                          </p:spTgt>
                                        </p:tgtEl>
                                        <p:attrNameLst>
                                          <p:attrName>style.visibility</p:attrName>
                                        </p:attrNameLst>
                                      </p:cBhvr>
                                      <p:to>
                                        <p:strVal val="visible"/>
                                      </p:to>
                                    </p:set>
                                    <p:animEffect transition="in" filter="fade">
                                      <p:cBhvr>
                                        <p:cTn id="13" dur="3000"/>
                                        <p:tgtEl>
                                          <p:spTgt spid="11267">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267">
                                            <p:txEl>
                                              <p:pRg st="3" end="3"/>
                                            </p:txEl>
                                          </p:spTgt>
                                        </p:tgtEl>
                                        <p:attrNameLst>
                                          <p:attrName>style.visibility</p:attrName>
                                        </p:attrNameLst>
                                      </p:cBhvr>
                                      <p:to>
                                        <p:strVal val="visible"/>
                                      </p:to>
                                    </p:set>
                                    <p:animEffect transition="in" filter="fade">
                                      <p:cBhvr>
                                        <p:cTn id="18" dur="3000"/>
                                        <p:tgtEl>
                                          <p:spTgt spid="11267">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1267">
                                            <p:txEl>
                                              <p:pRg st="4" end="4"/>
                                            </p:txEl>
                                          </p:spTgt>
                                        </p:tgtEl>
                                        <p:attrNameLst>
                                          <p:attrName>style.visibility</p:attrName>
                                        </p:attrNameLst>
                                      </p:cBhvr>
                                      <p:to>
                                        <p:strVal val="visible"/>
                                      </p:to>
                                    </p:set>
                                    <p:animEffect transition="in" filter="fade">
                                      <p:cBhvr>
                                        <p:cTn id="21" dur="3000"/>
                                        <p:tgtEl>
                                          <p:spTgt spid="11267">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1267">
                                            <p:txEl>
                                              <p:pRg st="5" end="5"/>
                                            </p:txEl>
                                          </p:spTgt>
                                        </p:tgtEl>
                                        <p:attrNameLst>
                                          <p:attrName>style.visibility</p:attrName>
                                        </p:attrNameLst>
                                      </p:cBhvr>
                                      <p:to>
                                        <p:strVal val="visible"/>
                                      </p:to>
                                    </p:set>
                                    <p:animEffect transition="in" filter="fade">
                                      <p:cBhvr>
                                        <p:cTn id="24" dur="3000"/>
                                        <p:tgtEl>
                                          <p:spTgt spid="11267">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1267">
                                            <p:txEl>
                                              <p:pRg st="7" end="7"/>
                                            </p:txEl>
                                          </p:spTgt>
                                        </p:tgtEl>
                                        <p:attrNameLst>
                                          <p:attrName>style.visibility</p:attrName>
                                        </p:attrNameLst>
                                      </p:cBhvr>
                                      <p:to>
                                        <p:strVal val="visible"/>
                                      </p:to>
                                    </p:set>
                                    <p:animEffect transition="in" filter="fade">
                                      <p:cBhvr>
                                        <p:cTn id="29" dur="3000"/>
                                        <p:tgtEl>
                                          <p:spTgt spid="1126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143000" y="4267200"/>
            <a:ext cx="6934200" cy="7620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990600" y="3429000"/>
            <a:ext cx="7162800" cy="914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Oval 3"/>
          <p:cNvSpPr/>
          <p:nvPr/>
        </p:nvSpPr>
        <p:spPr>
          <a:xfrm>
            <a:off x="1295400" y="2057400"/>
            <a:ext cx="3124200" cy="609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66" name="Title 1"/>
          <p:cNvSpPr>
            <a:spLocks noGrp="1"/>
          </p:cNvSpPr>
          <p:nvPr>
            <p:ph type="title"/>
          </p:nvPr>
        </p:nvSpPr>
        <p:spPr>
          <a:xfrm>
            <a:off x="457200" y="152400"/>
            <a:ext cx="8229600" cy="1401762"/>
          </a:xfrm>
        </p:spPr>
        <p:txBody>
          <a:bodyPr>
            <a:normAutofit/>
          </a:bodyPr>
          <a:lstStyle/>
          <a:p>
            <a:r>
              <a:rPr lang="en-US" dirty="0" smtClean="0">
                <a:solidFill>
                  <a:srgbClr val="FF0000"/>
                </a:solidFill>
              </a:rPr>
              <a:t>Lessons Learned</a:t>
            </a:r>
            <a:r>
              <a:rPr lang="en-US" u="sng" dirty="0" smtClean="0"/>
              <a:t/>
            </a:r>
            <a:br>
              <a:rPr lang="en-US" u="sng" dirty="0" smtClean="0"/>
            </a:br>
            <a:r>
              <a:rPr lang="en-US" sz="3100" u="sng" dirty="0" smtClean="0"/>
              <a:t>In-depth examination: Banner numerical login </a:t>
            </a:r>
          </a:p>
        </p:txBody>
      </p:sp>
      <p:sp>
        <p:nvSpPr>
          <p:cNvPr id="11267" name="Content Placeholder 2"/>
          <p:cNvSpPr>
            <a:spLocks noGrp="1"/>
          </p:cNvSpPr>
          <p:nvPr>
            <p:ph idx="1"/>
          </p:nvPr>
        </p:nvSpPr>
        <p:spPr>
          <a:xfrm>
            <a:off x="609600" y="1600200"/>
            <a:ext cx="7924800" cy="4525963"/>
          </a:xfrm>
        </p:spPr>
        <p:txBody>
          <a:bodyPr/>
          <a:lstStyle/>
          <a:p>
            <a:pPr lvl="1"/>
            <a:r>
              <a:rPr lang="en-US" dirty="0" smtClean="0"/>
              <a:t>OwlExpress Login, Pre-October 2008</a:t>
            </a:r>
          </a:p>
          <a:p>
            <a:pPr lvl="2"/>
            <a:r>
              <a:rPr lang="en-US" dirty="0" smtClean="0"/>
              <a:t>KSU ID &amp; DOB </a:t>
            </a:r>
            <a:r>
              <a:rPr lang="en-US" i="1" u="sng" dirty="0" smtClean="0"/>
              <a:t>or</a:t>
            </a:r>
          </a:p>
          <a:p>
            <a:pPr lvl="2"/>
            <a:r>
              <a:rPr lang="en-US" dirty="0" smtClean="0"/>
              <a:t>NetID &amp; Password</a:t>
            </a:r>
          </a:p>
          <a:p>
            <a:pPr lvl="1"/>
            <a:r>
              <a:rPr lang="en-US" dirty="0" smtClean="0"/>
              <a:t>DOAA Audit team</a:t>
            </a:r>
          </a:p>
          <a:p>
            <a:pPr lvl="2"/>
            <a:r>
              <a:rPr lang="en-US" dirty="0" smtClean="0"/>
              <a:t>Collected Student Athlete DOB’s from KSU Athletics website</a:t>
            </a:r>
          </a:p>
          <a:p>
            <a:pPr lvl="2"/>
            <a:r>
              <a:rPr lang="en-US" dirty="0" smtClean="0"/>
              <a:t>Collected KSU ID from NetID search page</a:t>
            </a:r>
          </a:p>
          <a:p>
            <a:pPr lvl="1"/>
            <a:endParaRPr lang="en-US" dirty="0" smtClean="0"/>
          </a:p>
          <a:p>
            <a:pPr lvl="1"/>
            <a:r>
              <a:rPr lang="en-US" dirty="0" smtClean="0"/>
              <a:t>Result: Account compromise</a:t>
            </a:r>
          </a:p>
          <a:p>
            <a:pPr lvl="1" algn="ctr">
              <a:buNone/>
            </a:pPr>
            <a:endParaRPr lang="en-US" sz="2000" b="1" i="1" dirty="0" smtClean="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52400"/>
            <a:ext cx="8229600" cy="1401762"/>
          </a:xfrm>
        </p:spPr>
        <p:txBody>
          <a:bodyPr>
            <a:normAutofit fontScale="90000"/>
          </a:bodyPr>
          <a:lstStyle/>
          <a:p>
            <a:r>
              <a:rPr lang="en-US" dirty="0" smtClean="0"/>
              <a:t>2008 IT Audit – </a:t>
            </a:r>
            <a:r>
              <a:rPr lang="en-US" u="sng" dirty="0" smtClean="0"/>
              <a:t/>
            </a:r>
            <a:br>
              <a:rPr lang="en-US" u="sng" dirty="0" smtClean="0"/>
            </a:br>
            <a:r>
              <a:rPr lang="en-US" sz="2700" u="sng" dirty="0" smtClean="0"/>
              <a:t>In-depth examination: FERPA data in public web space</a:t>
            </a:r>
            <a:endParaRPr lang="en-US" sz="3100" u="sng" dirty="0" smtClean="0"/>
          </a:p>
        </p:txBody>
      </p:sp>
      <p:sp>
        <p:nvSpPr>
          <p:cNvPr id="4" name="Content Placeholder 3"/>
          <p:cNvSpPr>
            <a:spLocks noGrp="1"/>
          </p:cNvSpPr>
          <p:nvPr>
            <p:ph idx="1"/>
          </p:nvPr>
        </p:nvSpPr>
        <p:spPr/>
        <p:txBody>
          <a:bodyPr/>
          <a:lstStyle/>
          <a:p>
            <a:pPr lvl="1"/>
            <a:r>
              <a:rPr lang="en-US" dirty="0" smtClean="0"/>
              <a:t>A pair of data sources</a:t>
            </a:r>
          </a:p>
          <a:p>
            <a:pPr lvl="2"/>
            <a:r>
              <a:rPr lang="en-US" dirty="0" smtClean="0"/>
              <a:t>Text file hosted on faculty member’s KSU homepage</a:t>
            </a:r>
          </a:p>
          <a:p>
            <a:pPr lvl="3"/>
            <a:r>
              <a:rPr lang="en-US" dirty="0" smtClean="0"/>
              <a:t>KSU ID &amp; Test Score</a:t>
            </a:r>
          </a:p>
          <a:p>
            <a:pPr lvl="2"/>
            <a:r>
              <a:rPr lang="en-US" dirty="0" smtClean="0"/>
              <a:t>Oracle Web Cache</a:t>
            </a:r>
          </a:p>
          <a:p>
            <a:pPr lvl="3"/>
            <a:r>
              <a:rPr lang="en-US" dirty="0" smtClean="0"/>
              <a:t>KSU ID &amp; SSN matrix</a:t>
            </a:r>
          </a:p>
          <a:p>
            <a:pPr lvl="1"/>
            <a:r>
              <a:rPr lang="en-US" dirty="0" smtClean="0"/>
              <a:t>SSN &lt;&gt; KSU ID &lt;&gt; Test Score</a:t>
            </a:r>
          </a:p>
          <a:p>
            <a:pPr lvl="1"/>
            <a:endParaRPr lang="en-US" dirty="0" smtClean="0"/>
          </a:p>
          <a:p>
            <a:pPr lvl="1"/>
            <a:r>
              <a:rPr lang="en-US" dirty="0" smtClean="0"/>
              <a:t>Result: Potential FERPA disclosure for 32 students &amp; Audit Finding 1.8</a:t>
            </a:r>
          </a:p>
          <a:p>
            <a:endParaRPr lang="en-US" dirty="0" smtClean="0"/>
          </a:p>
          <a:p>
            <a:endParaRPr lang="en-US" dirty="0" smtClean="0"/>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2000"/>
                                        <p:tgtEl>
                                          <p:spTgt spid="4">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2000"/>
                                        <p:tgtEl>
                                          <p:spTgt spid="4">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fade">
                                      <p:cBhvr>
                                        <p:cTn id="16" dur="2000"/>
                                        <p:tgtEl>
                                          <p:spTgt spid="4">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fade">
                                      <p:cBhvr>
                                        <p:cTn id="19" dur="2000"/>
                                        <p:tgtEl>
                                          <p:spTgt spid="4">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xEl>
                                              <p:pRg st="5" end="5"/>
                                            </p:txEl>
                                          </p:spTgt>
                                        </p:tgtEl>
                                        <p:attrNameLst>
                                          <p:attrName>style.visibility</p:attrName>
                                        </p:attrNameLst>
                                      </p:cBhvr>
                                      <p:to>
                                        <p:strVal val="visible"/>
                                      </p:to>
                                    </p:set>
                                    <p:animEffect transition="in" filter="fade">
                                      <p:cBhvr>
                                        <p:cTn id="24" dur="2000"/>
                                        <p:tgtEl>
                                          <p:spTgt spid="4">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animEffect transition="in" filter="fade">
                                      <p:cBhvr>
                                        <p:cTn id="29" dur="2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762000" y="3276600"/>
            <a:ext cx="4495800" cy="8382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p:cNvSpPr/>
          <p:nvPr/>
        </p:nvSpPr>
        <p:spPr>
          <a:xfrm>
            <a:off x="914400" y="1981200"/>
            <a:ext cx="6781800" cy="9906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66" name="Title 1"/>
          <p:cNvSpPr>
            <a:spLocks noGrp="1"/>
          </p:cNvSpPr>
          <p:nvPr>
            <p:ph type="title"/>
          </p:nvPr>
        </p:nvSpPr>
        <p:spPr>
          <a:xfrm>
            <a:off x="457200" y="152400"/>
            <a:ext cx="8229600" cy="1401762"/>
          </a:xfrm>
        </p:spPr>
        <p:txBody>
          <a:bodyPr>
            <a:normAutofit fontScale="90000"/>
          </a:bodyPr>
          <a:lstStyle/>
          <a:p>
            <a:r>
              <a:rPr lang="en-US" dirty="0" smtClean="0">
                <a:solidFill>
                  <a:srgbClr val="FF0000"/>
                </a:solidFill>
              </a:rPr>
              <a:t>Lessons Learned</a:t>
            </a:r>
            <a:r>
              <a:rPr lang="en-US" u="sng" dirty="0" smtClean="0"/>
              <a:t/>
            </a:r>
            <a:br>
              <a:rPr lang="en-US" u="sng" dirty="0" smtClean="0"/>
            </a:br>
            <a:r>
              <a:rPr lang="en-US" sz="2700" u="sng" dirty="0" smtClean="0"/>
              <a:t>In-depth examination: FERPA data in public web space</a:t>
            </a:r>
            <a:endParaRPr lang="en-US" sz="3100" u="sng" dirty="0" smtClean="0"/>
          </a:p>
        </p:txBody>
      </p:sp>
      <p:sp>
        <p:nvSpPr>
          <p:cNvPr id="4" name="Content Placeholder 3"/>
          <p:cNvSpPr>
            <a:spLocks noGrp="1"/>
          </p:cNvSpPr>
          <p:nvPr>
            <p:ph idx="1"/>
          </p:nvPr>
        </p:nvSpPr>
        <p:spPr>
          <a:xfrm>
            <a:off x="533400" y="1600200"/>
            <a:ext cx="8229600" cy="4525963"/>
          </a:xfrm>
        </p:spPr>
        <p:txBody>
          <a:bodyPr/>
          <a:lstStyle/>
          <a:p>
            <a:pPr lvl="1"/>
            <a:r>
              <a:rPr lang="en-US" dirty="0" smtClean="0"/>
              <a:t>A pair of data sources</a:t>
            </a:r>
          </a:p>
          <a:p>
            <a:pPr lvl="2"/>
            <a:r>
              <a:rPr lang="en-US" dirty="0" smtClean="0"/>
              <a:t>Text file hosted on faculty member’s KSU homepage</a:t>
            </a:r>
          </a:p>
          <a:p>
            <a:pPr lvl="3"/>
            <a:r>
              <a:rPr lang="en-US" dirty="0" smtClean="0"/>
              <a:t>KSU ID &amp; Test Score</a:t>
            </a:r>
          </a:p>
          <a:p>
            <a:pPr lvl="2"/>
            <a:r>
              <a:rPr lang="en-US" dirty="0" smtClean="0"/>
              <a:t>Oracle Web Cache</a:t>
            </a:r>
          </a:p>
          <a:p>
            <a:pPr lvl="3"/>
            <a:r>
              <a:rPr lang="en-US" dirty="0" smtClean="0"/>
              <a:t>KSU ID &amp; SSN matrix</a:t>
            </a:r>
          </a:p>
          <a:p>
            <a:pPr lvl="1"/>
            <a:r>
              <a:rPr lang="en-US" dirty="0" smtClean="0"/>
              <a:t>SSN &lt;&gt; KSU ID &lt;&gt; Test Score</a:t>
            </a:r>
          </a:p>
          <a:p>
            <a:pPr lvl="1"/>
            <a:endParaRPr lang="en-US" dirty="0" smtClean="0"/>
          </a:p>
          <a:p>
            <a:pPr lvl="1"/>
            <a:r>
              <a:rPr lang="en-US" dirty="0" smtClean="0"/>
              <a:t>Result: Potential FERPA disclosure for 32 students &amp; Audit Finding 1.8</a:t>
            </a:r>
          </a:p>
          <a:p>
            <a:pPr lvl="1"/>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idx="1"/>
          </p:nvPr>
        </p:nvSpPr>
        <p:spPr>
          <a:xfrm>
            <a:off x="381000" y="1066800"/>
            <a:ext cx="8229600" cy="4031873"/>
          </a:xfrm>
          <a:prstGeom prst="rect">
            <a:avLst/>
          </a:prstGeom>
          <a:noFill/>
        </p:spPr>
        <p:txBody>
          <a:bodyPr wrap="square" rtlCol="0">
            <a:spAutoFit/>
          </a:bodyPr>
          <a:lstStyle/>
          <a:p>
            <a:pPr>
              <a:buNone/>
            </a:pPr>
            <a:r>
              <a:rPr lang="en-US" dirty="0" smtClean="0"/>
              <a:t>	</a:t>
            </a:r>
            <a:r>
              <a:rPr lang="en-US" sz="2800" i="1" dirty="0" smtClean="0"/>
              <a:t>Copyright Stephen C. Gay, 2010. This </a:t>
            </a:r>
            <a:r>
              <a:rPr lang="en-US" sz="2800" i="1" dirty="0" smtClean="0"/>
              <a:t>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a:t>
            </a:r>
            <a:endParaRPr lang="en-US" sz="2800"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905000"/>
            <a:ext cx="8229600" cy="3352800"/>
          </a:xfrm>
        </p:spPr>
        <p:txBody>
          <a:bodyPr/>
          <a:lstStyle/>
          <a:p>
            <a:r>
              <a:rPr lang="en-US" dirty="0" smtClean="0"/>
              <a:t>IT Audit Response</a:t>
            </a:r>
            <a:br>
              <a:rPr lang="en-US" dirty="0" smtClean="0"/>
            </a:br>
            <a:r>
              <a:rPr lang="en-US" sz="2000" dirty="0" smtClean="0"/>
              <a:t>A cross-discipline approach</a:t>
            </a:r>
            <a:br>
              <a:rPr lang="en-US" sz="2000" dirty="0" smtClean="0"/>
            </a:br>
            <a:r>
              <a:rPr lang="en-US" dirty="0" smtClean="0"/>
              <a:t/>
            </a:r>
            <a:br>
              <a:rPr lang="en-US" dirty="0" smtClean="0"/>
            </a:br>
            <a:r>
              <a:rPr lang="en-US" sz="3200" dirty="0" smtClean="0"/>
              <a:t>Section III: </a:t>
            </a:r>
            <a:br>
              <a:rPr lang="en-US" sz="3200" dirty="0" smtClean="0"/>
            </a:br>
            <a:r>
              <a:rPr lang="en-US" sz="3200" i="1" dirty="0" smtClean="0">
                <a:solidFill>
                  <a:schemeClr val="tx1"/>
                </a:solidFill>
              </a:rPr>
              <a:t>Summary of Findings</a:t>
            </a:r>
            <a:endParaRPr lang="en-US" sz="3200" i="1" dirty="0">
              <a:solidFill>
                <a:schemeClr val="tx1"/>
              </a:solidFill>
            </a:endParaRPr>
          </a:p>
        </p:txBody>
      </p:sp>
      <p:sp>
        <p:nvSpPr>
          <p:cNvPr id="6" name="Rectangle 5"/>
          <p:cNvSpPr/>
          <p:nvPr/>
        </p:nvSpPr>
        <p:spPr>
          <a:xfrm>
            <a:off x="457200" y="3352800"/>
            <a:ext cx="815340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33400" y="1295400"/>
            <a:ext cx="4114800" cy="4800600"/>
          </a:xfrm>
          <a:prstGeom prst="rect">
            <a:avLst/>
          </a:prstGeom>
          <a:gradFill>
            <a:gsLst>
              <a:gs pos="0">
                <a:srgbClr val="FF0000">
                  <a:alpha val="22000"/>
                </a:srgbClr>
              </a:gs>
              <a:gs pos="30000">
                <a:srgbClr val="D49E6C"/>
              </a:gs>
              <a:gs pos="70000">
                <a:srgbClr val="A65528"/>
              </a:gs>
              <a:gs pos="100000">
                <a:srgbClr val="663012"/>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u="sng" dirty="0" smtClean="0"/>
              <a:t>Summary of Findings</a:t>
            </a:r>
            <a:endParaRPr lang="en-US" u="sng" dirty="0"/>
          </a:p>
        </p:txBody>
      </p:sp>
      <p:pic>
        <p:nvPicPr>
          <p:cNvPr id="6" name="Content Placeholder 5" descr="DOAA Coverpage.jpg"/>
          <p:cNvPicPr>
            <a:picLocks noGrp="1" noChangeAspect="1"/>
          </p:cNvPicPr>
          <p:nvPr>
            <p:ph idx="1"/>
          </p:nvPr>
        </p:nvPicPr>
        <p:blipFill>
          <a:blip r:embed="rId2" cstate="print"/>
          <a:stretch>
            <a:fillRect/>
          </a:stretch>
        </p:blipFill>
        <p:spPr>
          <a:xfrm>
            <a:off x="685800" y="1447800"/>
            <a:ext cx="3711190" cy="4525963"/>
          </a:xfrm>
        </p:spPr>
      </p:pic>
      <p:sp>
        <p:nvSpPr>
          <p:cNvPr id="9" name="TextBox 8"/>
          <p:cNvSpPr txBox="1"/>
          <p:nvPr/>
        </p:nvSpPr>
        <p:spPr>
          <a:xfrm>
            <a:off x="4953000" y="2895600"/>
            <a:ext cx="3581400" cy="1200329"/>
          </a:xfrm>
          <a:prstGeom prst="rect">
            <a:avLst/>
          </a:prstGeom>
          <a:noFill/>
        </p:spPr>
        <p:txBody>
          <a:bodyPr wrap="square" rtlCol="0">
            <a:spAutoFit/>
          </a:bodyPr>
          <a:lstStyle/>
          <a:p>
            <a:r>
              <a:rPr lang="en-US" i="1" dirty="0" smtClean="0"/>
              <a:t>“Inadequate security controls leave personal information and critical systems vulnerable to possible attack or exploitation.”</a:t>
            </a:r>
            <a:endParaRPr lang="en-US" i="1" dirty="0"/>
          </a:p>
        </p:txBody>
      </p:sp>
      <p:sp>
        <p:nvSpPr>
          <p:cNvPr id="10" name="Rectangle 9"/>
          <p:cNvSpPr/>
          <p:nvPr/>
        </p:nvSpPr>
        <p:spPr>
          <a:xfrm>
            <a:off x="4800600" y="2819400"/>
            <a:ext cx="3581400" cy="14478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200400" y="1524000"/>
            <a:ext cx="5486400" cy="411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u="sng" dirty="0" smtClean="0"/>
              <a:t>Initial Summary of Findings</a:t>
            </a:r>
            <a:endParaRPr lang="en-US" u="sng" dirty="0"/>
          </a:p>
        </p:txBody>
      </p:sp>
      <p:sp>
        <p:nvSpPr>
          <p:cNvPr id="3" name="Content Placeholder 2"/>
          <p:cNvSpPr>
            <a:spLocks noGrp="1"/>
          </p:cNvSpPr>
          <p:nvPr>
            <p:ph idx="1"/>
          </p:nvPr>
        </p:nvSpPr>
        <p:spPr>
          <a:xfrm>
            <a:off x="304800" y="1752600"/>
            <a:ext cx="3200400" cy="3962400"/>
          </a:xfrm>
        </p:spPr>
        <p:txBody>
          <a:bodyPr>
            <a:normAutofit/>
          </a:bodyPr>
          <a:lstStyle/>
          <a:p>
            <a:pPr>
              <a:buNone/>
              <a:defRPr/>
            </a:pPr>
            <a:r>
              <a:rPr lang="en-US" sz="1400" dirty="0" smtClean="0">
                <a:cs typeface="Arial" pitchFamily="34" charset="0"/>
              </a:rPr>
              <a:t>Systems Security &amp; Protection – 9</a:t>
            </a:r>
            <a:endParaRPr lang="en-US" sz="1400" dirty="0" smtClean="0">
              <a:solidFill>
                <a:srgbClr val="FF0000"/>
              </a:solidFill>
              <a:cs typeface="Arial" pitchFamily="34" charset="0"/>
            </a:endParaRPr>
          </a:p>
          <a:p>
            <a:pPr>
              <a:buNone/>
              <a:defRPr/>
            </a:pPr>
            <a:r>
              <a:rPr lang="en-US" sz="1400" dirty="0" smtClean="0">
                <a:cs typeface="Arial" pitchFamily="34" charset="0"/>
              </a:rPr>
              <a:t>Data &amp; Systems integrity - 1</a:t>
            </a:r>
            <a:endParaRPr lang="en-US" sz="1400" dirty="0" smtClean="0">
              <a:solidFill>
                <a:srgbClr val="FF0000"/>
              </a:solidFill>
              <a:cs typeface="Arial" pitchFamily="34" charset="0"/>
            </a:endParaRPr>
          </a:p>
          <a:p>
            <a:pPr>
              <a:buNone/>
              <a:defRPr/>
            </a:pPr>
            <a:r>
              <a:rPr lang="en-US" sz="1400" dirty="0" smtClean="0">
                <a:cs typeface="Arial" pitchFamily="34" charset="0"/>
              </a:rPr>
              <a:t>Change Management - 5</a:t>
            </a:r>
            <a:endParaRPr lang="en-US" sz="1400" dirty="0" smtClean="0">
              <a:solidFill>
                <a:srgbClr val="FF0000"/>
              </a:solidFill>
              <a:cs typeface="Arial" pitchFamily="34" charset="0"/>
            </a:endParaRPr>
          </a:p>
          <a:p>
            <a:pPr>
              <a:buNone/>
              <a:defRPr/>
            </a:pPr>
            <a:r>
              <a:rPr lang="en-US" sz="1400" dirty="0" smtClean="0">
                <a:cs typeface="Arial" pitchFamily="34" charset="0"/>
              </a:rPr>
              <a:t>Identification &amp; Authentication -7 	</a:t>
            </a:r>
            <a:endParaRPr lang="en-US" sz="1400" dirty="0" smtClean="0">
              <a:solidFill>
                <a:srgbClr val="FF0000"/>
              </a:solidFill>
              <a:cs typeface="Arial" pitchFamily="34" charset="0"/>
            </a:endParaRPr>
          </a:p>
          <a:p>
            <a:pPr>
              <a:buNone/>
              <a:defRPr/>
            </a:pPr>
            <a:r>
              <a:rPr lang="en-US" sz="1400" dirty="0" smtClean="0">
                <a:cs typeface="Arial" pitchFamily="34" charset="0"/>
              </a:rPr>
              <a:t>Access Control - 5</a:t>
            </a:r>
            <a:endParaRPr lang="en-US" sz="1400" dirty="0" smtClean="0">
              <a:solidFill>
                <a:srgbClr val="FF0000"/>
              </a:solidFill>
              <a:cs typeface="Arial" pitchFamily="34" charset="0"/>
            </a:endParaRPr>
          </a:p>
          <a:p>
            <a:pPr>
              <a:buNone/>
              <a:defRPr/>
            </a:pPr>
            <a:r>
              <a:rPr lang="en-US" sz="1400" dirty="0" smtClean="0">
                <a:cs typeface="Arial" pitchFamily="34" charset="0"/>
              </a:rPr>
              <a:t>Education &amp; Awareness - 1</a:t>
            </a:r>
            <a:endParaRPr lang="en-US" sz="1400" dirty="0" smtClean="0">
              <a:solidFill>
                <a:srgbClr val="FF0000"/>
              </a:solidFill>
              <a:cs typeface="Arial" pitchFamily="34" charset="0"/>
            </a:endParaRPr>
          </a:p>
          <a:p>
            <a:pPr>
              <a:buNone/>
              <a:defRPr/>
            </a:pPr>
            <a:r>
              <a:rPr lang="en-US" sz="1400" dirty="0" smtClean="0">
                <a:cs typeface="Arial" pitchFamily="34" charset="0"/>
              </a:rPr>
              <a:t>Contingency Planning - 4	</a:t>
            </a:r>
            <a:endParaRPr lang="en-US" sz="1400" dirty="0" smtClean="0">
              <a:solidFill>
                <a:srgbClr val="FF0000"/>
              </a:solidFill>
              <a:cs typeface="Arial" pitchFamily="34" charset="0"/>
            </a:endParaRPr>
          </a:p>
          <a:p>
            <a:pPr>
              <a:buNone/>
              <a:defRPr/>
            </a:pPr>
            <a:r>
              <a:rPr lang="en-US" sz="1400" dirty="0" smtClean="0">
                <a:cs typeface="Arial" pitchFamily="34" charset="0"/>
              </a:rPr>
              <a:t>Policy &amp; Procedures - 3</a:t>
            </a:r>
            <a:endParaRPr lang="en-US" sz="1400" dirty="0" smtClean="0">
              <a:solidFill>
                <a:srgbClr val="FF0000"/>
              </a:solidFill>
              <a:cs typeface="Arial" pitchFamily="34" charset="0"/>
            </a:endParaRPr>
          </a:p>
          <a:p>
            <a:pPr>
              <a:buNone/>
              <a:defRPr/>
            </a:pPr>
            <a:r>
              <a:rPr lang="en-US" sz="1400" dirty="0" smtClean="0">
                <a:cs typeface="Arial" pitchFamily="34" charset="0"/>
              </a:rPr>
              <a:t>Systems &amp; Services Acquisition – 1</a:t>
            </a:r>
            <a:endParaRPr lang="en-US" sz="1400" dirty="0" smtClean="0">
              <a:solidFill>
                <a:srgbClr val="FF0000"/>
              </a:solidFill>
              <a:cs typeface="Arial" pitchFamily="34" charset="0"/>
            </a:endParaRPr>
          </a:p>
          <a:p>
            <a:pPr>
              <a:buNone/>
              <a:defRPr/>
            </a:pPr>
            <a:r>
              <a:rPr lang="en-US" sz="1400" dirty="0" smtClean="0">
                <a:cs typeface="Arial" pitchFamily="34" charset="0"/>
              </a:rPr>
              <a:t>Auditing - 4	</a:t>
            </a:r>
            <a:endParaRPr lang="en-US" sz="1400" dirty="0" smtClean="0">
              <a:solidFill>
                <a:srgbClr val="FF0000"/>
              </a:solidFill>
              <a:cs typeface="Arial" pitchFamily="34" charset="0"/>
            </a:endParaRPr>
          </a:p>
          <a:p>
            <a:pPr>
              <a:buNone/>
              <a:defRPr/>
            </a:pPr>
            <a:r>
              <a:rPr lang="en-US" sz="1400" dirty="0" smtClean="0">
                <a:cs typeface="Arial" pitchFamily="34" charset="0"/>
              </a:rPr>
              <a:t>Incident Response - 0</a:t>
            </a:r>
            <a:endParaRPr lang="en-US" sz="1400" dirty="0" smtClean="0">
              <a:solidFill>
                <a:srgbClr val="FF0000"/>
              </a:solidFill>
              <a:cs typeface="Arial" pitchFamily="34" charset="0"/>
            </a:endParaRPr>
          </a:p>
          <a:p>
            <a:pPr algn="ctr">
              <a:buNone/>
              <a:defRPr/>
            </a:pPr>
            <a:endParaRPr lang="en-US" sz="1700" b="1" i="1" dirty="0" smtClean="0">
              <a:solidFill>
                <a:srgbClr val="FF0000"/>
              </a:solidFill>
              <a:cs typeface="Arial" pitchFamily="34" charset="0"/>
            </a:endParaRPr>
          </a:p>
          <a:p>
            <a:pPr algn="ctr">
              <a:buNone/>
              <a:defRPr/>
            </a:pPr>
            <a:r>
              <a:rPr lang="en-US" sz="1700" b="1" i="1" dirty="0" smtClean="0">
                <a:solidFill>
                  <a:srgbClr val="FF0000"/>
                </a:solidFill>
                <a:cs typeface="Arial" pitchFamily="34" charset="0"/>
              </a:rPr>
              <a:t>Total: 40</a:t>
            </a:r>
            <a:endParaRPr lang="en-US" sz="1700" b="1" i="1" dirty="0" smtClean="0">
              <a:solidFill>
                <a:srgbClr val="FF0000"/>
              </a:solidFill>
            </a:endParaRPr>
          </a:p>
          <a:p>
            <a:endParaRPr lang="en-US" dirty="0"/>
          </a:p>
        </p:txBody>
      </p:sp>
      <p:graphicFrame>
        <p:nvGraphicFramePr>
          <p:cNvPr id="6" name="Chart 5"/>
          <p:cNvGraphicFramePr/>
          <p:nvPr/>
        </p:nvGraphicFramePr>
        <p:xfrm>
          <a:off x="3352800" y="1600200"/>
          <a:ext cx="5181600" cy="381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fade">
                                      <p:cBhvr>
                                        <p:cTn id="62"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closer examination of findings for a single domain</a:t>
            </a:r>
            <a:endParaRPr lang="en-US" dirty="0"/>
          </a:p>
        </p:txBody>
      </p:sp>
      <p:sp>
        <p:nvSpPr>
          <p:cNvPr id="3" name="Content Placeholder 2"/>
          <p:cNvSpPr>
            <a:spLocks noGrp="1"/>
          </p:cNvSpPr>
          <p:nvPr>
            <p:ph idx="1"/>
          </p:nvPr>
        </p:nvSpPr>
        <p:spPr>
          <a:xfrm>
            <a:off x="457200" y="1600200"/>
            <a:ext cx="8458200" cy="4525963"/>
          </a:xfrm>
        </p:spPr>
        <p:txBody>
          <a:bodyPr>
            <a:normAutofit fontScale="92500"/>
          </a:bodyPr>
          <a:lstStyle/>
          <a:p>
            <a:pPr lvl="1">
              <a:buNone/>
            </a:pPr>
            <a:r>
              <a:rPr lang="en-US" dirty="0" smtClean="0">
                <a:cs typeface="Arial" pitchFamily="34" charset="0"/>
              </a:rPr>
              <a:t>Systems Security &amp; Protection</a:t>
            </a:r>
          </a:p>
          <a:p>
            <a:pPr lvl="2"/>
            <a:r>
              <a:rPr lang="en-US" dirty="0" smtClean="0">
                <a:cs typeface="Arial" pitchFamily="34" charset="0"/>
              </a:rPr>
              <a:t>1.1 – No DMZ</a:t>
            </a:r>
          </a:p>
          <a:p>
            <a:pPr lvl="2"/>
            <a:r>
              <a:rPr lang="en-US" dirty="0" smtClean="0">
                <a:cs typeface="Arial" pitchFamily="34" charset="0"/>
              </a:rPr>
              <a:t>1.2 – No review of firewall rules before implementation</a:t>
            </a:r>
          </a:p>
          <a:p>
            <a:pPr lvl="2"/>
            <a:r>
              <a:rPr lang="en-US" dirty="0" smtClean="0">
                <a:cs typeface="Arial" pitchFamily="34" charset="0"/>
              </a:rPr>
              <a:t>1.3 – No annual review of existing firewall rules</a:t>
            </a:r>
          </a:p>
          <a:p>
            <a:pPr lvl="2"/>
            <a:r>
              <a:rPr lang="en-US" dirty="0" smtClean="0">
                <a:cs typeface="Arial" pitchFamily="34" charset="0"/>
              </a:rPr>
              <a:t>1.4 – FTP &amp; Telnet usage at KSU</a:t>
            </a:r>
          </a:p>
          <a:p>
            <a:pPr lvl="2"/>
            <a:r>
              <a:rPr lang="en-US" dirty="0" smtClean="0">
                <a:cs typeface="Arial" pitchFamily="34" charset="0"/>
              </a:rPr>
              <a:t>1.5 – Application log files found in public directories</a:t>
            </a:r>
          </a:p>
          <a:p>
            <a:pPr lvl="2"/>
            <a:r>
              <a:rPr lang="en-US" dirty="0" smtClean="0">
                <a:cs typeface="Arial" pitchFamily="34" charset="0"/>
              </a:rPr>
              <a:t>1.6 – Web Directory indexing enabled on critical servers</a:t>
            </a:r>
          </a:p>
          <a:p>
            <a:pPr lvl="2"/>
            <a:r>
              <a:rPr lang="en-US" dirty="0" smtClean="0">
                <a:cs typeface="Arial" pitchFamily="34" charset="0"/>
              </a:rPr>
              <a:t>1.7 – Redundant copies of web pages found in public web space</a:t>
            </a:r>
          </a:p>
          <a:p>
            <a:pPr lvl="2"/>
            <a:r>
              <a:rPr lang="en-US" dirty="0" smtClean="0">
                <a:cs typeface="Arial" pitchFamily="34" charset="0"/>
              </a:rPr>
              <a:t>1.8 – Potential FERPA disclosure (as discussed earlier)</a:t>
            </a:r>
          </a:p>
          <a:p>
            <a:pPr lvl="2"/>
            <a:r>
              <a:rPr lang="en-US" dirty="0" smtClean="0">
                <a:cs typeface="Arial" pitchFamily="34" charset="0"/>
              </a:rPr>
              <a:t>1.9 – No scheduled vulnerability scans of KSU servers </a:t>
            </a:r>
          </a:p>
          <a:p>
            <a:endParaRPr lang="en-US" dirty="0" smtClean="0">
              <a:solidFill>
                <a:srgbClr val="FF0000"/>
              </a:solidFill>
              <a:cs typeface="Arial" pitchFamily="34" charset="0"/>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905000"/>
            <a:ext cx="8229600" cy="3352800"/>
          </a:xfrm>
        </p:spPr>
        <p:txBody>
          <a:bodyPr/>
          <a:lstStyle/>
          <a:p>
            <a:r>
              <a:rPr lang="en-US" dirty="0" smtClean="0"/>
              <a:t>IT Audit Response</a:t>
            </a:r>
            <a:br>
              <a:rPr lang="en-US" dirty="0" smtClean="0"/>
            </a:br>
            <a:r>
              <a:rPr lang="en-US" sz="2000" dirty="0" smtClean="0"/>
              <a:t>A cross-discipline approach</a:t>
            </a:r>
            <a:br>
              <a:rPr lang="en-US" sz="2000" dirty="0" smtClean="0"/>
            </a:br>
            <a:r>
              <a:rPr lang="en-US" dirty="0" smtClean="0"/>
              <a:t/>
            </a:r>
            <a:br>
              <a:rPr lang="en-US" dirty="0" smtClean="0"/>
            </a:br>
            <a:r>
              <a:rPr lang="en-US" sz="3200" dirty="0" smtClean="0"/>
              <a:t>Section IV: </a:t>
            </a:r>
            <a:br>
              <a:rPr lang="en-US" sz="3200" dirty="0" smtClean="0"/>
            </a:br>
            <a:r>
              <a:rPr lang="en-US" sz="3200" i="1" dirty="0" smtClean="0"/>
              <a:t>Response</a:t>
            </a:r>
            <a:endParaRPr lang="en-US" sz="3200" i="1" dirty="0"/>
          </a:p>
        </p:txBody>
      </p:sp>
      <p:sp>
        <p:nvSpPr>
          <p:cNvPr id="6" name="Rectangle 5"/>
          <p:cNvSpPr/>
          <p:nvPr/>
        </p:nvSpPr>
        <p:spPr>
          <a:xfrm>
            <a:off x="457200" y="3352800"/>
            <a:ext cx="815340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u="sng" dirty="0" smtClean="0"/>
              <a:t>Response</a:t>
            </a:r>
          </a:p>
        </p:txBody>
      </p:sp>
      <p:sp>
        <p:nvSpPr>
          <p:cNvPr id="14339" name="Content Placeholder 2"/>
          <p:cNvSpPr>
            <a:spLocks noGrp="1"/>
          </p:cNvSpPr>
          <p:nvPr>
            <p:ph idx="1"/>
          </p:nvPr>
        </p:nvSpPr>
        <p:spPr>
          <a:xfrm>
            <a:off x="381000" y="1447800"/>
            <a:ext cx="8229600" cy="4495800"/>
          </a:xfrm>
        </p:spPr>
        <p:txBody>
          <a:bodyPr/>
          <a:lstStyle/>
          <a:p>
            <a:r>
              <a:rPr lang="en-US" sz="2800" dirty="0" smtClean="0"/>
              <a:t>November 2008 – CIO &amp; Stakeholder Meeting</a:t>
            </a:r>
          </a:p>
          <a:p>
            <a:pPr lvl="1"/>
            <a:endParaRPr lang="en-US" sz="2400" dirty="0" smtClean="0"/>
          </a:p>
          <a:p>
            <a:pPr lvl="1"/>
            <a:r>
              <a:rPr lang="en-US" sz="2400" dirty="0" smtClean="0"/>
              <a:t>ITS Information Security Office assigned coordination responsibilities</a:t>
            </a:r>
          </a:p>
          <a:p>
            <a:pPr lvl="1"/>
            <a:endParaRPr lang="en-US" sz="2400" dirty="0" smtClean="0"/>
          </a:p>
          <a:p>
            <a:pPr lvl="1"/>
            <a:r>
              <a:rPr lang="en-US" sz="2400" dirty="0" smtClean="0"/>
              <a:t>Commitment to the security of university data and the closure of all findings.</a:t>
            </a:r>
          </a:p>
          <a:p>
            <a:pPr lvl="1"/>
            <a:endParaRPr lang="en-US" sz="2400" dirty="0" smtClean="0"/>
          </a:p>
          <a:p>
            <a:pPr lvl="1"/>
            <a:endParaRPr lang="en-US" dirty="0" smtClean="0"/>
          </a:p>
          <a:p>
            <a:pPr lvl="1"/>
            <a:endParaRPr lang="en-US" dirty="0" smtClean="0"/>
          </a:p>
          <a:p>
            <a:endParaRPr lang="en-US" dirty="0" smtClean="0"/>
          </a:p>
          <a:p>
            <a:pPr lvl="1"/>
            <a:endParaRPr lang="en-US" sz="2400" dirty="0" smtClean="0"/>
          </a:p>
          <a:p>
            <a:pPr lvl="1"/>
            <a:endParaRPr lang="en-US" sz="24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u="sng" dirty="0" smtClean="0"/>
              <a:t>Response</a:t>
            </a:r>
          </a:p>
        </p:txBody>
      </p:sp>
      <p:sp>
        <p:nvSpPr>
          <p:cNvPr id="14339" name="Content Placeholder 2"/>
          <p:cNvSpPr>
            <a:spLocks noGrp="1"/>
          </p:cNvSpPr>
          <p:nvPr>
            <p:ph idx="1"/>
          </p:nvPr>
        </p:nvSpPr>
        <p:spPr>
          <a:xfrm>
            <a:off x="381000" y="1295401"/>
            <a:ext cx="8229600" cy="4419600"/>
          </a:xfrm>
        </p:spPr>
        <p:txBody>
          <a:bodyPr>
            <a:normAutofit fontScale="92500" lnSpcReduction="10000"/>
          </a:bodyPr>
          <a:lstStyle/>
          <a:p>
            <a:r>
              <a:rPr lang="en-US" sz="2800" dirty="0" smtClean="0"/>
              <a:t>No findings are to be closed without necessary documentation to support </a:t>
            </a:r>
            <a:r>
              <a:rPr lang="en-US" sz="2800" i="1" dirty="0" smtClean="0">
                <a:solidFill>
                  <a:srgbClr val="FF0000"/>
                </a:solidFill>
              </a:rPr>
              <a:t>closure &amp; maintenance</a:t>
            </a:r>
          </a:p>
          <a:p>
            <a:pPr lvl="1"/>
            <a:r>
              <a:rPr lang="en-US" sz="2600" dirty="0" smtClean="0">
                <a:solidFill>
                  <a:srgbClr val="FF0000"/>
                </a:solidFill>
              </a:rPr>
              <a:t>A cross-discipline approach</a:t>
            </a:r>
          </a:p>
          <a:p>
            <a:endParaRPr lang="en-US" sz="2800" dirty="0" smtClean="0"/>
          </a:p>
          <a:p>
            <a:r>
              <a:rPr lang="en-US" sz="2800" dirty="0" smtClean="0"/>
              <a:t>Quarterly update reports to USG, via KSU Internal Audit Department</a:t>
            </a:r>
          </a:p>
          <a:p>
            <a:endParaRPr lang="en-US" sz="2800" dirty="0" smtClean="0"/>
          </a:p>
          <a:p>
            <a:r>
              <a:rPr lang="en-US" sz="2800" dirty="0" smtClean="0"/>
              <a:t>Balance the mission of the University with the need to resolve audit findings</a:t>
            </a:r>
          </a:p>
          <a:p>
            <a:pPr lvl="1"/>
            <a:r>
              <a:rPr lang="en-US" sz="2400" dirty="0" smtClean="0"/>
              <a:t>“It’s not about saying no, it’s about saying how”</a:t>
            </a:r>
          </a:p>
          <a:p>
            <a:pPr lvl="2"/>
            <a:r>
              <a:rPr lang="en-US" sz="1500" dirty="0" smtClean="0"/>
              <a:t>David Rowan, Chief Security Officer SunTrust Banks</a:t>
            </a:r>
          </a:p>
          <a:p>
            <a:pPr lvl="1"/>
            <a:endParaRPr lang="en-US" dirty="0" smtClean="0"/>
          </a:p>
          <a:p>
            <a:endParaRPr lang="en-US" dirty="0" smtClean="0"/>
          </a:p>
          <a:p>
            <a:pPr lvl="1"/>
            <a:endParaRPr lang="en-US" sz="2400" dirty="0" smtClean="0"/>
          </a:p>
          <a:p>
            <a:pPr lvl="1"/>
            <a:endParaRPr lang="en-US" sz="24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1295400"/>
            <a:ext cx="4267200" cy="502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8" name="Title 1"/>
          <p:cNvSpPr>
            <a:spLocks noGrp="1"/>
          </p:cNvSpPr>
          <p:nvPr>
            <p:ph type="title"/>
          </p:nvPr>
        </p:nvSpPr>
        <p:spPr/>
        <p:txBody>
          <a:bodyPr/>
          <a:lstStyle/>
          <a:p>
            <a:r>
              <a:rPr lang="en-US" u="sng" dirty="0" smtClean="0"/>
              <a:t>Response</a:t>
            </a:r>
          </a:p>
        </p:txBody>
      </p:sp>
      <p:sp>
        <p:nvSpPr>
          <p:cNvPr id="14339" name="Content Placeholder 2"/>
          <p:cNvSpPr>
            <a:spLocks noGrp="1"/>
          </p:cNvSpPr>
          <p:nvPr>
            <p:ph idx="1"/>
          </p:nvPr>
        </p:nvSpPr>
        <p:spPr>
          <a:xfrm>
            <a:off x="4648200" y="1447800"/>
            <a:ext cx="4267200" cy="4419600"/>
          </a:xfrm>
        </p:spPr>
        <p:txBody>
          <a:bodyPr>
            <a:normAutofit lnSpcReduction="10000"/>
          </a:bodyPr>
          <a:lstStyle/>
          <a:p>
            <a:r>
              <a:rPr lang="en-US" sz="2800" dirty="0" smtClean="0"/>
              <a:t>December 2008</a:t>
            </a:r>
          </a:p>
          <a:p>
            <a:pPr lvl="1"/>
            <a:r>
              <a:rPr lang="en-US" sz="2400" dirty="0" smtClean="0"/>
              <a:t>Residual Risk Mitigation Form</a:t>
            </a:r>
          </a:p>
          <a:p>
            <a:pPr lvl="2"/>
            <a:r>
              <a:rPr lang="en-US" sz="2000" dirty="0" smtClean="0"/>
              <a:t>Individual assigned primary responsibility for EACH finding</a:t>
            </a:r>
          </a:p>
          <a:p>
            <a:pPr lvl="2"/>
            <a:r>
              <a:rPr lang="en-US" sz="2000" dirty="0" smtClean="0"/>
              <a:t>Supporting staff documented</a:t>
            </a:r>
          </a:p>
          <a:p>
            <a:pPr lvl="2"/>
            <a:r>
              <a:rPr lang="en-US" sz="2000" dirty="0" smtClean="0"/>
              <a:t>Closure requires primary and one supporting staff sign-off, followed by ITS Information Security Office review</a:t>
            </a:r>
          </a:p>
          <a:p>
            <a:pPr lvl="1"/>
            <a:endParaRPr lang="en-US" sz="2400" dirty="0" smtClean="0"/>
          </a:p>
          <a:p>
            <a:pPr lvl="1"/>
            <a:endParaRPr lang="en-US" sz="2400" dirty="0" smtClean="0"/>
          </a:p>
        </p:txBody>
      </p:sp>
      <p:graphicFrame>
        <p:nvGraphicFramePr>
          <p:cNvPr id="1026" name="Object 2"/>
          <p:cNvGraphicFramePr>
            <a:graphicFrameLocks noChangeAspect="1"/>
          </p:cNvGraphicFramePr>
          <p:nvPr/>
        </p:nvGraphicFramePr>
        <p:xfrm>
          <a:off x="533400" y="1524000"/>
          <a:ext cx="3886200" cy="4648200"/>
        </p:xfrm>
        <a:graphic>
          <a:graphicData uri="http://schemas.openxmlformats.org/presentationml/2006/ole">
            <p:oleObj spid="_x0000_s1026" name="Document" r:id="rId3" imgW="5483860" imgH="8149828" progId="Word.Document.8">
              <p:embed/>
            </p:oleObj>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0" y="1600200"/>
            <a:ext cx="5638800" cy="441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u="sng" dirty="0" smtClean="0"/>
              <a:t>Response: Q3 FY09</a:t>
            </a:r>
            <a:endParaRPr lang="en-US" dirty="0"/>
          </a:p>
        </p:txBody>
      </p:sp>
      <p:sp>
        <p:nvSpPr>
          <p:cNvPr id="3" name="Content Placeholder 2"/>
          <p:cNvSpPr>
            <a:spLocks noGrp="1"/>
          </p:cNvSpPr>
          <p:nvPr>
            <p:ph idx="1"/>
          </p:nvPr>
        </p:nvSpPr>
        <p:spPr>
          <a:xfrm>
            <a:off x="457200" y="1447800"/>
            <a:ext cx="2590800" cy="4678363"/>
          </a:xfrm>
        </p:spPr>
        <p:txBody>
          <a:bodyPr>
            <a:normAutofit fontScale="92500" lnSpcReduction="10000"/>
          </a:bodyPr>
          <a:lstStyle/>
          <a:p>
            <a:pPr>
              <a:buNone/>
            </a:pPr>
            <a:r>
              <a:rPr lang="en-US" sz="1800" b="1" u="sng" dirty="0" smtClean="0"/>
              <a:t>14 findings closed, including:</a:t>
            </a:r>
          </a:p>
          <a:p>
            <a:r>
              <a:rPr lang="en-US" sz="1800" dirty="0" smtClean="0"/>
              <a:t>FW rule documentation</a:t>
            </a:r>
          </a:p>
          <a:p>
            <a:endParaRPr lang="en-US" sz="1800" dirty="0" smtClean="0"/>
          </a:p>
          <a:p>
            <a:r>
              <a:rPr lang="en-US" sz="1800" dirty="0" smtClean="0"/>
              <a:t>Web Directory Indexing</a:t>
            </a:r>
          </a:p>
          <a:p>
            <a:endParaRPr lang="en-US" sz="1800" dirty="0" smtClean="0"/>
          </a:p>
          <a:p>
            <a:r>
              <a:rPr lang="en-US" sz="1800" dirty="0" smtClean="0"/>
              <a:t>Scheduled Server Scans</a:t>
            </a:r>
          </a:p>
          <a:p>
            <a:endParaRPr lang="en-US" sz="1800" dirty="0" smtClean="0"/>
          </a:p>
          <a:p>
            <a:r>
              <a:rPr lang="en-US" sz="1800" dirty="0" smtClean="0"/>
              <a:t>Default Passwords</a:t>
            </a:r>
          </a:p>
          <a:p>
            <a:endParaRPr lang="en-US" sz="1800" dirty="0" smtClean="0"/>
          </a:p>
          <a:p>
            <a:r>
              <a:rPr lang="en-US" sz="1800" dirty="0" smtClean="0"/>
              <a:t>Incident Responses</a:t>
            </a:r>
          </a:p>
          <a:p>
            <a:endParaRPr lang="en-US" sz="1800" dirty="0" smtClean="0"/>
          </a:p>
          <a:p>
            <a:r>
              <a:rPr lang="en-US" sz="1800" dirty="0" smtClean="0"/>
              <a:t>Policy heading revisions</a:t>
            </a:r>
          </a:p>
          <a:p>
            <a:endParaRPr lang="en-US" sz="1800" dirty="0" smtClean="0"/>
          </a:p>
          <a:p>
            <a:endParaRPr lang="en-US" sz="1800" dirty="0" smtClean="0"/>
          </a:p>
        </p:txBody>
      </p:sp>
      <p:graphicFrame>
        <p:nvGraphicFramePr>
          <p:cNvPr id="4" name="Chart 3"/>
          <p:cNvGraphicFramePr/>
          <p:nvPr/>
        </p:nvGraphicFramePr>
        <p:xfrm>
          <a:off x="3200400" y="1600200"/>
          <a:ext cx="5410200" cy="4191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124200" y="1600200"/>
            <a:ext cx="5638800" cy="441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u="sng" dirty="0" smtClean="0"/>
              <a:t>Response: Q4 FY09</a:t>
            </a:r>
            <a:endParaRPr lang="en-US" dirty="0"/>
          </a:p>
        </p:txBody>
      </p:sp>
      <p:sp>
        <p:nvSpPr>
          <p:cNvPr id="3" name="Content Placeholder 2"/>
          <p:cNvSpPr>
            <a:spLocks noGrp="1"/>
          </p:cNvSpPr>
          <p:nvPr>
            <p:ph idx="1"/>
          </p:nvPr>
        </p:nvSpPr>
        <p:spPr>
          <a:xfrm>
            <a:off x="457200" y="1447800"/>
            <a:ext cx="2514600" cy="4648199"/>
          </a:xfrm>
        </p:spPr>
        <p:txBody>
          <a:bodyPr>
            <a:normAutofit lnSpcReduction="10000"/>
          </a:bodyPr>
          <a:lstStyle/>
          <a:p>
            <a:pPr>
              <a:buNone/>
            </a:pPr>
            <a:r>
              <a:rPr lang="en-US" sz="1800" b="1" u="sng" dirty="0" smtClean="0"/>
              <a:t>7 findings closed, including:</a:t>
            </a:r>
          </a:p>
          <a:p>
            <a:r>
              <a:rPr lang="en-US" sz="1800" dirty="0" smtClean="0"/>
              <a:t>Annual Firewall review</a:t>
            </a:r>
          </a:p>
          <a:p>
            <a:endParaRPr lang="en-US" sz="1800" dirty="0" smtClean="0"/>
          </a:p>
          <a:p>
            <a:r>
              <a:rPr lang="en-US" sz="1800" dirty="0" smtClean="0"/>
              <a:t>FTP &amp; Telnet Usage</a:t>
            </a:r>
          </a:p>
          <a:p>
            <a:endParaRPr lang="en-US" sz="1800" dirty="0" smtClean="0"/>
          </a:p>
          <a:p>
            <a:r>
              <a:rPr lang="en-US" sz="1800" dirty="0" smtClean="0"/>
              <a:t>Redundant web copies</a:t>
            </a:r>
          </a:p>
          <a:p>
            <a:endParaRPr lang="en-US" sz="1800" dirty="0" smtClean="0"/>
          </a:p>
          <a:p>
            <a:r>
              <a:rPr lang="en-US" sz="1800" dirty="0" smtClean="0"/>
              <a:t>Default files &amp; directories on web servers</a:t>
            </a:r>
          </a:p>
          <a:p>
            <a:endParaRPr lang="en-US" sz="1800" dirty="0" smtClean="0"/>
          </a:p>
          <a:p>
            <a:r>
              <a:rPr lang="en-US" sz="1800" dirty="0" smtClean="0"/>
              <a:t>SETA for new hires</a:t>
            </a:r>
            <a:endParaRPr lang="en-US" sz="1800" dirty="0"/>
          </a:p>
        </p:txBody>
      </p:sp>
      <p:graphicFrame>
        <p:nvGraphicFramePr>
          <p:cNvPr id="4" name="Chart 3"/>
          <p:cNvGraphicFramePr/>
          <p:nvPr/>
        </p:nvGraphicFramePr>
        <p:xfrm>
          <a:off x="3276600" y="1600200"/>
          <a:ext cx="5543550" cy="3962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u="sng" dirty="0" smtClean="0"/>
              <a:t>Presentation Outline</a:t>
            </a:r>
          </a:p>
        </p:txBody>
      </p:sp>
      <p:sp>
        <p:nvSpPr>
          <p:cNvPr id="4099" name="Content Placeholder 2"/>
          <p:cNvSpPr>
            <a:spLocks noGrp="1"/>
          </p:cNvSpPr>
          <p:nvPr>
            <p:ph idx="1"/>
          </p:nvPr>
        </p:nvSpPr>
        <p:spPr/>
        <p:txBody>
          <a:bodyPr/>
          <a:lstStyle/>
          <a:p>
            <a:r>
              <a:rPr lang="en-US" dirty="0" smtClean="0"/>
              <a:t>Prologue</a:t>
            </a:r>
          </a:p>
          <a:p>
            <a:r>
              <a:rPr lang="en-US" dirty="0" smtClean="0"/>
              <a:t>The Georgia Department of Audits &amp; Accounts 2008 IT Audit</a:t>
            </a:r>
          </a:p>
          <a:p>
            <a:r>
              <a:rPr lang="en-US" dirty="0" smtClean="0"/>
              <a:t>Summary of Findings</a:t>
            </a:r>
          </a:p>
          <a:p>
            <a:r>
              <a:rPr lang="en-US" dirty="0" smtClean="0"/>
              <a:t>Response</a:t>
            </a:r>
          </a:p>
          <a:p>
            <a:r>
              <a:rPr lang="en-US" dirty="0" smtClean="0"/>
              <a:t>Current Status</a:t>
            </a:r>
          </a:p>
          <a:p>
            <a:r>
              <a:rPr lang="en-US" dirty="0" smtClean="0"/>
              <a:t>Closing Thoughts / Discussion</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124200" y="1600200"/>
            <a:ext cx="5638800" cy="441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u="sng" dirty="0" smtClean="0"/>
              <a:t>Response: Q1 FY10</a:t>
            </a:r>
            <a:endParaRPr lang="en-US" dirty="0"/>
          </a:p>
        </p:txBody>
      </p:sp>
      <p:sp>
        <p:nvSpPr>
          <p:cNvPr id="3" name="Content Placeholder 2"/>
          <p:cNvSpPr>
            <a:spLocks noGrp="1"/>
          </p:cNvSpPr>
          <p:nvPr>
            <p:ph idx="1"/>
          </p:nvPr>
        </p:nvSpPr>
        <p:spPr>
          <a:xfrm>
            <a:off x="457200" y="1524000"/>
            <a:ext cx="2286000" cy="4602163"/>
          </a:xfrm>
        </p:spPr>
        <p:txBody>
          <a:bodyPr>
            <a:noAutofit/>
          </a:bodyPr>
          <a:lstStyle/>
          <a:p>
            <a:pPr>
              <a:buNone/>
            </a:pPr>
            <a:r>
              <a:rPr lang="en-US" sz="1800" b="1" u="sng" dirty="0" smtClean="0"/>
              <a:t>5 findings closed, including:</a:t>
            </a:r>
          </a:p>
          <a:p>
            <a:r>
              <a:rPr lang="en-US" sz="1800" dirty="0" smtClean="0"/>
              <a:t>Inventory of system configurations</a:t>
            </a:r>
          </a:p>
          <a:p>
            <a:endParaRPr lang="en-US" sz="1800" dirty="0" smtClean="0"/>
          </a:p>
          <a:p>
            <a:r>
              <a:rPr lang="en-US" sz="1800" dirty="0" smtClean="0"/>
              <a:t>SDLC for production servers</a:t>
            </a:r>
          </a:p>
          <a:p>
            <a:endParaRPr lang="en-US" sz="1800" dirty="0" smtClean="0"/>
          </a:p>
          <a:p>
            <a:r>
              <a:rPr lang="en-US" sz="1800" dirty="0" smtClean="0"/>
              <a:t>Banner Procedures</a:t>
            </a:r>
          </a:p>
          <a:p>
            <a:endParaRPr lang="en-US" sz="1800" dirty="0" smtClean="0"/>
          </a:p>
          <a:p>
            <a:r>
              <a:rPr lang="en-US" sz="1800" dirty="0" smtClean="0"/>
              <a:t>SDLC usage documentation</a:t>
            </a:r>
            <a:endParaRPr lang="en-US" sz="1800" dirty="0"/>
          </a:p>
        </p:txBody>
      </p:sp>
      <p:graphicFrame>
        <p:nvGraphicFramePr>
          <p:cNvPr id="4" name="Chart 3"/>
          <p:cNvGraphicFramePr/>
          <p:nvPr/>
        </p:nvGraphicFramePr>
        <p:xfrm>
          <a:off x="3200400" y="1524000"/>
          <a:ext cx="5524500" cy="4191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Response: Q2 FY10</a:t>
            </a:r>
            <a:endParaRPr lang="en-US" dirty="0"/>
          </a:p>
        </p:txBody>
      </p:sp>
      <p:sp>
        <p:nvSpPr>
          <p:cNvPr id="3" name="Content Placeholder 2"/>
          <p:cNvSpPr>
            <a:spLocks noGrp="1"/>
          </p:cNvSpPr>
          <p:nvPr>
            <p:ph idx="1"/>
          </p:nvPr>
        </p:nvSpPr>
        <p:spPr/>
        <p:txBody>
          <a:bodyPr/>
          <a:lstStyle/>
          <a:p>
            <a:pPr>
              <a:buNone/>
            </a:pPr>
            <a:r>
              <a:rPr lang="en-US" dirty="0" smtClean="0"/>
              <a:t> Zero findings closed…why?</a:t>
            </a:r>
          </a:p>
          <a:p>
            <a:pPr lvl="1"/>
            <a:r>
              <a:rPr lang="en-US" dirty="0" smtClean="0"/>
              <a:t>Focus on maintenance tasks</a:t>
            </a:r>
          </a:p>
          <a:p>
            <a:pPr lvl="1"/>
            <a:r>
              <a:rPr lang="en-US" dirty="0" smtClean="0"/>
              <a:t>Concentrated efforts in the domains of disaster recovery &amp; auditing</a:t>
            </a:r>
          </a:p>
          <a:p>
            <a:pPr lvl="1"/>
            <a:r>
              <a:rPr lang="en-US" dirty="0" smtClean="0"/>
              <a:t>Other responsibilities…</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124200" y="1600200"/>
            <a:ext cx="5638800" cy="441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u="sng" dirty="0" smtClean="0"/>
              <a:t>Response: Q3 FY10</a:t>
            </a:r>
            <a:endParaRPr lang="en-US" dirty="0"/>
          </a:p>
        </p:txBody>
      </p:sp>
      <p:sp>
        <p:nvSpPr>
          <p:cNvPr id="3" name="Content Placeholder 2"/>
          <p:cNvSpPr>
            <a:spLocks noGrp="1"/>
          </p:cNvSpPr>
          <p:nvPr>
            <p:ph idx="1"/>
          </p:nvPr>
        </p:nvSpPr>
        <p:spPr>
          <a:xfrm>
            <a:off x="457200" y="1600200"/>
            <a:ext cx="2286000" cy="4419599"/>
          </a:xfrm>
        </p:spPr>
        <p:txBody>
          <a:bodyPr/>
          <a:lstStyle/>
          <a:p>
            <a:pPr>
              <a:buNone/>
            </a:pPr>
            <a:r>
              <a:rPr lang="en-US" sz="1800" b="1" u="sng" dirty="0" smtClean="0"/>
              <a:t>4 findings closed, including:</a:t>
            </a:r>
          </a:p>
          <a:p>
            <a:pPr>
              <a:buNone/>
            </a:pPr>
            <a:endParaRPr lang="en-US" sz="1800" b="1" u="sng" dirty="0" smtClean="0"/>
          </a:p>
          <a:p>
            <a:r>
              <a:rPr lang="en-US" sz="1800" dirty="0" smtClean="0"/>
              <a:t>Modular IT DR Plan</a:t>
            </a:r>
          </a:p>
          <a:p>
            <a:endParaRPr lang="en-US" sz="1800" dirty="0" smtClean="0"/>
          </a:p>
          <a:p>
            <a:r>
              <a:rPr lang="en-US" sz="1800" dirty="0" smtClean="0"/>
              <a:t>IT DR Plan testing</a:t>
            </a:r>
          </a:p>
          <a:p>
            <a:endParaRPr lang="en-US" sz="1800" dirty="0" smtClean="0"/>
          </a:p>
          <a:p>
            <a:r>
              <a:rPr lang="en-US" sz="1800" dirty="0" smtClean="0"/>
              <a:t>Auditable data definition</a:t>
            </a:r>
          </a:p>
          <a:p>
            <a:pPr>
              <a:buNone/>
            </a:pPr>
            <a:endParaRPr lang="en-US" sz="1800" dirty="0" smtClean="0"/>
          </a:p>
          <a:p>
            <a:pPr>
              <a:buNone/>
            </a:pPr>
            <a:endParaRPr lang="en-US" sz="1800" dirty="0" smtClean="0"/>
          </a:p>
        </p:txBody>
      </p:sp>
      <p:graphicFrame>
        <p:nvGraphicFramePr>
          <p:cNvPr id="4" name="Chart 3"/>
          <p:cNvGraphicFramePr/>
          <p:nvPr/>
        </p:nvGraphicFramePr>
        <p:xfrm>
          <a:off x="3200400" y="1524000"/>
          <a:ext cx="5648325" cy="4191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905000"/>
            <a:ext cx="8229600" cy="3352800"/>
          </a:xfrm>
        </p:spPr>
        <p:txBody>
          <a:bodyPr/>
          <a:lstStyle/>
          <a:p>
            <a:r>
              <a:rPr lang="en-US" dirty="0" smtClean="0"/>
              <a:t>IT Audit Response</a:t>
            </a:r>
            <a:br>
              <a:rPr lang="en-US" dirty="0" smtClean="0"/>
            </a:br>
            <a:r>
              <a:rPr lang="en-US" sz="2000" dirty="0" smtClean="0"/>
              <a:t>A cross-discipline approach</a:t>
            </a:r>
            <a:br>
              <a:rPr lang="en-US" sz="2000" dirty="0" smtClean="0"/>
            </a:br>
            <a:r>
              <a:rPr lang="en-US" dirty="0" smtClean="0"/>
              <a:t/>
            </a:r>
            <a:br>
              <a:rPr lang="en-US" dirty="0" smtClean="0"/>
            </a:br>
            <a:r>
              <a:rPr lang="en-US" sz="3200" dirty="0" smtClean="0"/>
              <a:t>Section V: </a:t>
            </a:r>
            <a:r>
              <a:rPr lang="en-US" dirty="0" smtClean="0"/>
              <a:t/>
            </a:r>
            <a:br>
              <a:rPr lang="en-US" dirty="0" smtClean="0"/>
            </a:br>
            <a:r>
              <a:rPr lang="en-US" sz="3200" i="1" dirty="0" smtClean="0"/>
              <a:t>Current Status</a:t>
            </a:r>
            <a:endParaRPr lang="en-US" sz="3200" i="1" dirty="0"/>
          </a:p>
        </p:txBody>
      </p:sp>
      <p:sp>
        <p:nvSpPr>
          <p:cNvPr id="6" name="Rectangle 5"/>
          <p:cNvSpPr/>
          <p:nvPr/>
        </p:nvSpPr>
        <p:spPr>
          <a:xfrm>
            <a:off x="457200" y="3352800"/>
            <a:ext cx="815340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Current Status</a:t>
            </a:r>
            <a:endParaRPr lang="en-US" u="sng" dirty="0"/>
          </a:p>
        </p:txBody>
      </p:sp>
      <p:pic>
        <p:nvPicPr>
          <p:cNvPr id="4" name="Content Placeholder 3" descr="whiteboard.jpg"/>
          <p:cNvPicPr>
            <a:picLocks noGrp="1" noChangeAspect="1"/>
          </p:cNvPicPr>
          <p:nvPr>
            <p:ph idx="1"/>
          </p:nvPr>
        </p:nvPicPr>
        <p:blipFill>
          <a:blip r:embed="rId2" cstate="print"/>
          <a:stretch>
            <a:fillRect/>
          </a:stretch>
        </p:blipFill>
        <p:spPr>
          <a:xfrm>
            <a:off x="457200" y="1295400"/>
            <a:ext cx="3276600" cy="4868966"/>
          </a:xfrm>
        </p:spPr>
      </p:pic>
      <p:sp>
        <p:nvSpPr>
          <p:cNvPr id="5" name="TextBox 4"/>
          <p:cNvSpPr txBox="1"/>
          <p:nvPr/>
        </p:nvSpPr>
        <p:spPr>
          <a:xfrm>
            <a:off x="4114800" y="2057400"/>
            <a:ext cx="4572000" cy="2585323"/>
          </a:xfrm>
          <a:prstGeom prst="rect">
            <a:avLst/>
          </a:prstGeom>
          <a:noFill/>
        </p:spPr>
        <p:txBody>
          <a:bodyPr wrap="square" rtlCol="0">
            <a:spAutoFit/>
          </a:bodyPr>
          <a:lstStyle/>
          <a:p>
            <a:pPr>
              <a:buFont typeface="Arial" pitchFamily="34" charset="0"/>
              <a:buChar char="•"/>
            </a:pPr>
            <a:r>
              <a:rPr lang="en-US" dirty="0" smtClean="0"/>
              <a:t> 30 of 40 findings closed (75%)</a:t>
            </a:r>
          </a:p>
          <a:p>
            <a:pPr>
              <a:buFont typeface="Arial" pitchFamily="34" charset="0"/>
              <a:buChar char="•"/>
            </a:pPr>
            <a:endParaRPr lang="en-US" dirty="0" smtClean="0"/>
          </a:p>
          <a:p>
            <a:pPr>
              <a:buFont typeface="Arial" pitchFamily="34" charset="0"/>
              <a:buChar char="•"/>
            </a:pPr>
            <a:r>
              <a:rPr lang="en-US" dirty="0" smtClean="0"/>
              <a:t> Reexamination &amp; maintenance of findings previously closed</a:t>
            </a:r>
          </a:p>
          <a:p>
            <a:pPr>
              <a:buFont typeface="Arial" pitchFamily="34" charset="0"/>
              <a:buChar char="•"/>
            </a:pPr>
            <a:endParaRPr lang="en-US" dirty="0" smtClean="0"/>
          </a:p>
          <a:p>
            <a:pPr>
              <a:buFont typeface="Arial" pitchFamily="34" charset="0"/>
              <a:buChar char="•"/>
            </a:pPr>
            <a:r>
              <a:rPr lang="en-US" dirty="0" smtClean="0"/>
              <a:t> Approaching anticipated return of DOAA Audit team</a:t>
            </a:r>
          </a:p>
          <a:p>
            <a:pPr>
              <a:buFont typeface="Arial" pitchFamily="34" charset="0"/>
              <a:buChar char="•"/>
            </a:pP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905000"/>
            <a:ext cx="8229600" cy="3352800"/>
          </a:xfrm>
        </p:spPr>
        <p:txBody>
          <a:bodyPr/>
          <a:lstStyle/>
          <a:p>
            <a:r>
              <a:rPr lang="en-US" dirty="0" smtClean="0"/>
              <a:t>IT Audit Response</a:t>
            </a:r>
            <a:br>
              <a:rPr lang="en-US" dirty="0" smtClean="0"/>
            </a:br>
            <a:r>
              <a:rPr lang="en-US" sz="2000" dirty="0" smtClean="0"/>
              <a:t>A cross-discipline approach</a:t>
            </a:r>
            <a:br>
              <a:rPr lang="en-US" sz="2000" dirty="0" smtClean="0"/>
            </a:br>
            <a:r>
              <a:rPr lang="en-US" dirty="0" smtClean="0"/>
              <a:t/>
            </a:r>
            <a:br>
              <a:rPr lang="en-US" dirty="0" smtClean="0"/>
            </a:br>
            <a:r>
              <a:rPr lang="en-US" sz="3200" dirty="0" smtClean="0"/>
              <a:t>Section VI: </a:t>
            </a:r>
            <a:br>
              <a:rPr lang="en-US" sz="3200" dirty="0" smtClean="0"/>
            </a:br>
            <a:r>
              <a:rPr lang="en-US" sz="3200" i="1" dirty="0" smtClean="0"/>
              <a:t>Closing Thoughts &amp; Lessons Learned</a:t>
            </a:r>
            <a:endParaRPr lang="en-US" sz="3200" i="1" dirty="0"/>
          </a:p>
        </p:txBody>
      </p:sp>
      <p:sp>
        <p:nvSpPr>
          <p:cNvPr id="6" name="Rectangle 5"/>
          <p:cNvSpPr/>
          <p:nvPr/>
        </p:nvSpPr>
        <p:spPr>
          <a:xfrm>
            <a:off x="457200" y="3352800"/>
            <a:ext cx="815340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z="3200" u="sng" dirty="0" smtClean="0"/>
              <a:t>Closing Thoughts / Lessons Learned</a:t>
            </a:r>
          </a:p>
        </p:txBody>
      </p:sp>
      <p:sp>
        <p:nvSpPr>
          <p:cNvPr id="15363" name="Content Placeholder 2"/>
          <p:cNvSpPr>
            <a:spLocks noGrp="1"/>
          </p:cNvSpPr>
          <p:nvPr>
            <p:ph idx="1"/>
          </p:nvPr>
        </p:nvSpPr>
        <p:spPr>
          <a:xfrm>
            <a:off x="457200" y="1371600"/>
            <a:ext cx="8229600" cy="4754563"/>
          </a:xfrm>
        </p:spPr>
        <p:txBody>
          <a:bodyPr>
            <a:normAutofit fontScale="77500" lnSpcReduction="20000"/>
          </a:bodyPr>
          <a:lstStyle/>
          <a:p>
            <a:pPr>
              <a:defRPr/>
            </a:pPr>
            <a:r>
              <a:rPr lang="en-US" dirty="0" smtClean="0"/>
              <a:t>A formal engagement meeting is a necessity</a:t>
            </a:r>
          </a:p>
          <a:p>
            <a:pPr lvl="1">
              <a:defRPr/>
            </a:pPr>
            <a:r>
              <a:rPr lang="en-US" dirty="0" smtClean="0"/>
              <a:t>Audit scope is </a:t>
            </a:r>
            <a:r>
              <a:rPr lang="en-US" u="sng" dirty="0" smtClean="0"/>
              <a:t>clearly</a:t>
            </a:r>
            <a:r>
              <a:rPr lang="en-US" dirty="0" smtClean="0"/>
              <a:t> defined</a:t>
            </a:r>
          </a:p>
          <a:p>
            <a:pPr lvl="1">
              <a:defRPr/>
            </a:pPr>
            <a:r>
              <a:rPr lang="en-US" dirty="0" smtClean="0"/>
              <a:t>Procedures for reporting critical findings</a:t>
            </a:r>
          </a:p>
          <a:p>
            <a:pPr lvl="1">
              <a:defRPr/>
            </a:pPr>
            <a:r>
              <a:rPr lang="en-US" dirty="0" smtClean="0"/>
              <a:t>Single point of contact, with backup</a:t>
            </a:r>
          </a:p>
          <a:p>
            <a:pPr>
              <a:defRPr/>
            </a:pPr>
            <a:endParaRPr lang="en-US" dirty="0" smtClean="0"/>
          </a:p>
          <a:p>
            <a:pPr>
              <a:defRPr/>
            </a:pPr>
            <a:r>
              <a:rPr lang="en-US" dirty="0" smtClean="0"/>
              <a:t>A formal response meeting is a necessity</a:t>
            </a:r>
          </a:p>
          <a:p>
            <a:pPr lvl="1">
              <a:defRPr/>
            </a:pPr>
            <a:r>
              <a:rPr lang="en-US" dirty="0" smtClean="0"/>
              <a:t>Match stakeholders to specific findings</a:t>
            </a:r>
          </a:p>
          <a:p>
            <a:pPr lvl="1">
              <a:defRPr/>
            </a:pPr>
            <a:r>
              <a:rPr lang="en-US" dirty="0" smtClean="0"/>
              <a:t>Procedures for reporting responses</a:t>
            </a:r>
          </a:p>
          <a:p>
            <a:pPr lvl="1">
              <a:defRPr/>
            </a:pPr>
            <a:r>
              <a:rPr lang="en-US" dirty="0" smtClean="0"/>
              <a:t>Single point for response coordination, with backup</a:t>
            </a:r>
          </a:p>
          <a:p>
            <a:pPr lvl="1">
              <a:defRPr/>
            </a:pPr>
            <a:endParaRPr lang="en-US" dirty="0" smtClean="0"/>
          </a:p>
          <a:p>
            <a:pPr>
              <a:defRPr/>
            </a:pPr>
            <a:r>
              <a:rPr lang="en-US" dirty="0" smtClean="0"/>
              <a:t>It is critical to develop quantitative measures for all projects or tasks.</a:t>
            </a:r>
          </a:p>
          <a:p>
            <a:pPr lvl="1">
              <a:defRPr/>
            </a:pPr>
            <a:r>
              <a:rPr lang="en-US" dirty="0" smtClean="0"/>
              <a:t>Especially maintenance / reoccurring tasks </a:t>
            </a:r>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fade">
                                      <p:cBhvr>
                                        <p:cTn id="7" dur="2000"/>
                                        <p:tgtEl>
                                          <p:spTgt spid="1536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5363">
                                            <p:txEl>
                                              <p:pRg st="1" end="1"/>
                                            </p:txEl>
                                          </p:spTgt>
                                        </p:tgtEl>
                                        <p:attrNameLst>
                                          <p:attrName>style.visibility</p:attrName>
                                        </p:attrNameLst>
                                      </p:cBhvr>
                                      <p:to>
                                        <p:strVal val="visible"/>
                                      </p:to>
                                    </p:set>
                                    <p:animEffect transition="in" filter="fade">
                                      <p:cBhvr>
                                        <p:cTn id="10" dur="2000"/>
                                        <p:tgtEl>
                                          <p:spTgt spid="1536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5363">
                                            <p:txEl>
                                              <p:pRg st="2" end="2"/>
                                            </p:txEl>
                                          </p:spTgt>
                                        </p:tgtEl>
                                        <p:attrNameLst>
                                          <p:attrName>style.visibility</p:attrName>
                                        </p:attrNameLst>
                                      </p:cBhvr>
                                      <p:to>
                                        <p:strVal val="visible"/>
                                      </p:to>
                                    </p:set>
                                    <p:animEffect transition="in" filter="fade">
                                      <p:cBhvr>
                                        <p:cTn id="13" dur="2000"/>
                                        <p:tgtEl>
                                          <p:spTgt spid="1536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5363">
                                            <p:txEl>
                                              <p:pRg st="3" end="3"/>
                                            </p:txEl>
                                          </p:spTgt>
                                        </p:tgtEl>
                                        <p:attrNameLst>
                                          <p:attrName>style.visibility</p:attrName>
                                        </p:attrNameLst>
                                      </p:cBhvr>
                                      <p:to>
                                        <p:strVal val="visible"/>
                                      </p:to>
                                    </p:set>
                                    <p:animEffect transition="in" filter="fade">
                                      <p:cBhvr>
                                        <p:cTn id="16" dur="2000"/>
                                        <p:tgtEl>
                                          <p:spTgt spid="1536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5363">
                                            <p:txEl>
                                              <p:pRg st="5" end="5"/>
                                            </p:txEl>
                                          </p:spTgt>
                                        </p:tgtEl>
                                        <p:attrNameLst>
                                          <p:attrName>style.visibility</p:attrName>
                                        </p:attrNameLst>
                                      </p:cBhvr>
                                      <p:to>
                                        <p:strVal val="visible"/>
                                      </p:to>
                                    </p:set>
                                    <p:animEffect transition="in" filter="fade">
                                      <p:cBhvr>
                                        <p:cTn id="21" dur="2000"/>
                                        <p:tgtEl>
                                          <p:spTgt spid="15363">
                                            <p:txEl>
                                              <p:pRg st="5" end="5"/>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5363">
                                            <p:txEl>
                                              <p:pRg st="6" end="6"/>
                                            </p:txEl>
                                          </p:spTgt>
                                        </p:tgtEl>
                                        <p:attrNameLst>
                                          <p:attrName>style.visibility</p:attrName>
                                        </p:attrNameLst>
                                      </p:cBhvr>
                                      <p:to>
                                        <p:strVal val="visible"/>
                                      </p:to>
                                    </p:set>
                                    <p:animEffect transition="in" filter="fade">
                                      <p:cBhvr>
                                        <p:cTn id="24" dur="2000"/>
                                        <p:tgtEl>
                                          <p:spTgt spid="15363">
                                            <p:txEl>
                                              <p:pRg st="6" end="6"/>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363">
                                            <p:txEl>
                                              <p:pRg st="7" end="7"/>
                                            </p:txEl>
                                          </p:spTgt>
                                        </p:tgtEl>
                                        <p:attrNameLst>
                                          <p:attrName>style.visibility</p:attrName>
                                        </p:attrNameLst>
                                      </p:cBhvr>
                                      <p:to>
                                        <p:strVal val="visible"/>
                                      </p:to>
                                    </p:set>
                                    <p:animEffect transition="in" filter="fade">
                                      <p:cBhvr>
                                        <p:cTn id="27" dur="2000"/>
                                        <p:tgtEl>
                                          <p:spTgt spid="15363">
                                            <p:txEl>
                                              <p:pRg st="7" end="7"/>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5363">
                                            <p:txEl>
                                              <p:pRg st="8" end="8"/>
                                            </p:txEl>
                                          </p:spTgt>
                                        </p:tgtEl>
                                        <p:attrNameLst>
                                          <p:attrName>style.visibility</p:attrName>
                                        </p:attrNameLst>
                                      </p:cBhvr>
                                      <p:to>
                                        <p:strVal val="visible"/>
                                      </p:to>
                                    </p:set>
                                    <p:animEffect transition="in" filter="fade">
                                      <p:cBhvr>
                                        <p:cTn id="30" dur="2000"/>
                                        <p:tgtEl>
                                          <p:spTgt spid="15363">
                                            <p:txEl>
                                              <p:pRg st="8" end="8"/>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5363">
                                            <p:txEl>
                                              <p:pRg st="10" end="10"/>
                                            </p:txEl>
                                          </p:spTgt>
                                        </p:tgtEl>
                                        <p:attrNameLst>
                                          <p:attrName>style.visibility</p:attrName>
                                        </p:attrNameLst>
                                      </p:cBhvr>
                                      <p:to>
                                        <p:strVal val="visible"/>
                                      </p:to>
                                    </p:set>
                                    <p:animEffect transition="in" filter="fade">
                                      <p:cBhvr>
                                        <p:cTn id="35" dur="2000"/>
                                        <p:tgtEl>
                                          <p:spTgt spid="15363">
                                            <p:txEl>
                                              <p:pRg st="10" end="10"/>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5363">
                                            <p:txEl>
                                              <p:pRg st="11" end="11"/>
                                            </p:txEl>
                                          </p:spTgt>
                                        </p:tgtEl>
                                        <p:attrNameLst>
                                          <p:attrName>style.visibility</p:attrName>
                                        </p:attrNameLst>
                                      </p:cBhvr>
                                      <p:to>
                                        <p:strVal val="visible"/>
                                      </p:to>
                                    </p:set>
                                    <p:animEffect transition="in" filter="fade">
                                      <p:cBhvr>
                                        <p:cTn id="38" dur="2000"/>
                                        <p:tgtEl>
                                          <p:spTgt spid="1536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u="sng" dirty="0" smtClean="0"/>
              <a:t>Closing Thoughts / Lessons Learned (cont)</a:t>
            </a:r>
            <a:endParaRPr lang="en-US" sz="3200" dirty="0"/>
          </a:p>
        </p:txBody>
      </p:sp>
      <p:sp>
        <p:nvSpPr>
          <p:cNvPr id="3" name="Content Placeholder 2"/>
          <p:cNvSpPr>
            <a:spLocks noGrp="1"/>
          </p:cNvSpPr>
          <p:nvPr>
            <p:ph idx="1"/>
          </p:nvPr>
        </p:nvSpPr>
        <p:spPr/>
        <p:txBody>
          <a:bodyPr>
            <a:normAutofit fontScale="92500"/>
          </a:bodyPr>
          <a:lstStyle/>
          <a:p>
            <a:pPr>
              <a:defRPr/>
            </a:pPr>
            <a:r>
              <a:rPr lang="en-US" dirty="0" smtClean="0"/>
              <a:t>An information security framework is critical</a:t>
            </a:r>
          </a:p>
          <a:p>
            <a:pPr lvl="1">
              <a:defRPr/>
            </a:pPr>
            <a:r>
              <a:rPr lang="en-US" dirty="0" smtClean="0"/>
              <a:t>To better communicate the overarching impact of a finding</a:t>
            </a:r>
          </a:p>
          <a:p>
            <a:pPr lvl="1">
              <a:defRPr/>
            </a:pPr>
            <a:r>
              <a:rPr lang="en-US" dirty="0" smtClean="0"/>
              <a:t>To match appropriate safeguards.</a:t>
            </a:r>
          </a:p>
          <a:p>
            <a:pPr>
              <a:defRPr/>
            </a:pPr>
            <a:endParaRPr lang="en-US" dirty="0" smtClean="0"/>
          </a:p>
          <a:p>
            <a:pPr>
              <a:defRPr/>
            </a:pPr>
            <a:r>
              <a:rPr lang="en-US" dirty="0" smtClean="0"/>
              <a:t>A </a:t>
            </a:r>
            <a:r>
              <a:rPr lang="en-US" i="1" dirty="0" smtClean="0">
                <a:solidFill>
                  <a:srgbClr val="FF0000"/>
                </a:solidFill>
              </a:rPr>
              <a:t>collaborative relationship </a:t>
            </a:r>
            <a:r>
              <a:rPr lang="en-US" dirty="0" smtClean="0"/>
              <a:t>between the audit team and the university is crucial to reap the </a:t>
            </a:r>
            <a:r>
              <a:rPr lang="en-US" b="1" i="1" dirty="0" smtClean="0">
                <a:solidFill>
                  <a:srgbClr val="FF0000"/>
                </a:solidFill>
              </a:rPr>
              <a:t>most benefit</a:t>
            </a:r>
            <a:r>
              <a:rPr lang="en-US" dirty="0" smtClean="0">
                <a:solidFill>
                  <a:srgbClr val="FF0000"/>
                </a:solidFill>
              </a:rPr>
              <a:t> </a:t>
            </a:r>
            <a:r>
              <a:rPr lang="en-US" dirty="0" smtClean="0"/>
              <a:t>from the audit work performed</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or Comments about IT Audit Response?</a:t>
            </a:r>
            <a:endParaRPr lang="en-US" dirty="0"/>
          </a:p>
        </p:txBody>
      </p:sp>
      <p:sp>
        <p:nvSpPr>
          <p:cNvPr id="3" name="Content Placeholder 2"/>
          <p:cNvSpPr>
            <a:spLocks noGrp="1"/>
          </p:cNvSpPr>
          <p:nvPr>
            <p:ph idx="1"/>
          </p:nvPr>
        </p:nvSpPr>
        <p:spPr>
          <a:xfrm>
            <a:off x="457200" y="1981200"/>
            <a:ext cx="8229600" cy="4525963"/>
          </a:xfrm>
        </p:spPr>
        <p:txBody>
          <a:bodyPr/>
          <a:lstStyle/>
          <a:p>
            <a:pPr algn="ctr">
              <a:buNone/>
            </a:pPr>
            <a:r>
              <a:rPr lang="en-US" i="1" dirty="0" smtClean="0"/>
              <a:t>Feel free to contact me!</a:t>
            </a:r>
          </a:p>
          <a:p>
            <a:pPr algn="ctr">
              <a:buNone/>
            </a:pPr>
            <a:endParaRPr lang="en-US" dirty="0" smtClean="0"/>
          </a:p>
          <a:p>
            <a:pPr algn="ctr">
              <a:buNone/>
            </a:pPr>
            <a:r>
              <a:rPr lang="en-US" dirty="0" smtClean="0"/>
              <a:t>Stephen C. Gay</a:t>
            </a:r>
          </a:p>
          <a:p>
            <a:pPr algn="ctr">
              <a:buNone/>
            </a:pPr>
            <a:r>
              <a:rPr lang="en-US" dirty="0" smtClean="0"/>
              <a:t>Kennesaw State University</a:t>
            </a:r>
          </a:p>
          <a:p>
            <a:pPr lvl="1" algn="ctr">
              <a:buNone/>
            </a:pPr>
            <a:r>
              <a:rPr lang="en-US" i="1" dirty="0" smtClean="0"/>
              <a:t>sgay@kennesaw.edu</a:t>
            </a:r>
            <a:endParaRPr lang="en-US" i="1"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u="sng" dirty="0" smtClean="0"/>
              <a:t>What did you think?</a:t>
            </a:r>
          </a:p>
        </p:txBody>
      </p:sp>
      <p:sp>
        <p:nvSpPr>
          <p:cNvPr id="16387" name="Rectangle 3"/>
          <p:cNvSpPr>
            <a:spLocks noGrp="1" noChangeArrowheads="1"/>
          </p:cNvSpPr>
          <p:nvPr>
            <p:ph type="body" idx="1"/>
          </p:nvPr>
        </p:nvSpPr>
        <p:spPr/>
        <p:txBody>
          <a:bodyPr/>
          <a:lstStyle/>
          <a:p>
            <a:pPr eaLnBrk="1" hangingPunct="1">
              <a:buFontTx/>
              <a:buNone/>
            </a:pPr>
            <a:endParaRPr lang="en-US" dirty="0" smtClean="0"/>
          </a:p>
          <a:p>
            <a:pPr eaLnBrk="1" hangingPunct="1"/>
            <a:r>
              <a:rPr lang="en-US" dirty="0" smtClean="0"/>
              <a:t>Your input is important to us!</a:t>
            </a:r>
          </a:p>
          <a:p>
            <a:pPr eaLnBrk="1" hangingPunct="1">
              <a:buFontTx/>
              <a:buNone/>
            </a:pPr>
            <a:endParaRPr lang="en-US" sz="1400" dirty="0" smtClean="0"/>
          </a:p>
          <a:p>
            <a:pPr eaLnBrk="1" hangingPunct="1"/>
            <a:r>
              <a:rPr lang="en-US" dirty="0" smtClean="0"/>
              <a:t>Click on “Evaluate This Session” on the EDUCAUSE Security program page.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u="sng" dirty="0" smtClean="0"/>
              <a:t>Presentation Format</a:t>
            </a:r>
            <a:endParaRPr lang="en-US" dirty="0" smtClean="0"/>
          </a:p>
        </p:txBody>
      </p:sp>
      <p:sp>
        <p:nvSpPr>
          <p:cNvPr id="5123" name="Content Placeholder 2"/>
          <p:cNvSpPr>
            <a:spLocks noGrp="1"/>
          </p:cNvSpPr>
          <p:nvPr>
            <p:ph idx="1"/>
          </p:nvPr>
        </p:nvSpPr>
        <p:spPr/>
        <p:txBody>
          <a:bodyPr/>
          <a:lstStyle/>
          <a:p>
            <a:r>
              <a:rPr lang="en-US" dirty="0" smtClean="0"/>
              <a:t>For each section…</a:t>
            </a:r>
          </a:p>
          <a:p>
            <a:pPr lvl="1"/>
            <a:r>
              <a:rPr lang="en-US" dirty="0" smtClean="0"/>
              <a:t>Narrative of KSU’s experience</a:t>
            </a:r>
          </a:p>
          <a:p>
            <a:pPr lvl="1"/>
            <a:r>
              <a:rPr lang="en-US" dirty="0" smtClean="0"/>
              <a:t>In-depth examination of select points</a:t>
            </a:r>
          </a:p>
          <a:p>
            <a:pPr lvl="1"/>
            <a:r>
              <a:rPr lang="en-US" dirty="0" smtClean="0"/>
              <a:t>Lessons Learned \ Tools</a:t>
            </a:r>
          </a:p>
          <a:p>
            <a:pPr lvl="1"/>
            <a:r>
              <a:rPr lang="en-US" dirty="0" smtClean="0"/>
              <a:t>Discussion!</a:t>
            </a:r>
          </a:p>
          <a:p>
            <a:pPr lvl="1"/>
            <a:endParaRPr lang="en-US" dirty="0" smtClean="0"/>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362200"/>
            <a:ext cx="8229600" cy="3276600"/>
          </a:xfrm>
        </p:spPr>
        <p:txBody>
          <a:bodyPr/>
          <a:lstStyle/>
          <a:p>
            <a:r>
              <a:rPr lang="en-US" dirty="0" smtClean="0"/>
              <a:t>IT Audit Response</a:t>
            </a:r>
            <a:br>
              <a:rPr lang="en-US" dirty="0" smtClean="0"/>
            </a:br>
            <a:r>
              <a:rPr lang="en-US" sz="2000" dirty="0" smtClean="0"/>
              <a:t>A cross-discipline approach</a:t>
            </a:r>
            <a:br>
              <a:rPr lang="en-US" sz="2000" dirty="0" smtClean="0"/>
            </a:br>
            <a:r>
              <a:rPr lang="en-US" dirty="0" smtClean="0"/>
              <a:t/>
            </a:r>
            <a:br>
              <a:rPr lang="en-US" dirty="0" smtClean="0"/>
            </a:br>
            <a:r>
              <a:rPr lang="en-US" sz="3200" dirty="0" smtClean="0"/>
              <a:t>Section I:</a:t>
            </a:r>
            <a:br>
              <a:rPr lang="en-US" sz="3200" dirty="0" smtClean="0"/>
            </a:br>
            <a:r>
              <a:rPr lang="en-US" sz="3200" i="1" dirty="0" smtClean="0"/>
              <a:t>Prologue</a:t>
            </a:r>
            <a:endParaRPr lang="en-US" sz="3200" i="1" dirty="0"/>
          </a:p>
        </p:txBody>
      </p:sp>
      <p:sp>
        <p:nvSpPr>
          <p:cNvPr id="6" name="Rectangle 5"/>
          <p:cNvSpPr/>
          <p:nvPr/>
        </p:nvSpPr>
        <p:spPr>
          <a:xfrm>
            <a:off x="457200" y="3657600"/>
            <a:ext cx="815340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Kennesaw State University</a:t>
            </a:r>
            <a:endParaRPr lang="en-US" u="sng" dirty="0"/>
          </a:p>
        </p:txBody>
      </p:sp>
      <p:sp>
        <p:nvSpPr>
          <p:cNvPr id="3" name="Content Placeholder 2"/>
          <p:cNvSpPr>
            <a:spLocks noGrp="1"/>
          </p:cNvSpPr>
          <p:nvPr>
            <p:ph idx="1"/>
          </p:nvPr>
        </p:nvSpPr>
        <p:spPr>
          <a:xfrm>
            <a:off x="457200" y="1600200"/>
            <a:ext cx="8229600" cy="4525963"/>
          </a:xfrm>
        </p:spPr>
        <p:txBody>
          <a:bodyPr/>
          <a:lstStyle/>
          <a:p>
            <a:r>
              <a:rPr lang="en-US" sz="2800" dirty="0" smtClean="0"/>
              <a:t>Founded in 1963</a:t>
            </a:r>
          </a:p>
          <a:p>
            <a:r>
              <a:rPr lang="en-US" sz="2800" dirty="0" smtClean="0"/>
              <a:t>3</a:t>
            </a:r>
            <a:r>
              <a:rPr lang="en-US" sz="2800" baseline="30000" dirty="0" smtClean="0"/>
              <a:t>rd</a:t>
            </a:r>
            <a:r>
              <a:rPr lang="en-US" sz="2800" dirty="0" smtClean="0"/>
              <a:t> largest university in Georgia</a:t>
            </a:r>
          </a:p>
          <a:p>
            <a:r>
              <a:rPr lang="en-US" sz="2800" dirty="0" smtClean="0"/>
              <a:t>22,500 undergraduate &amp; graduate students</a:t>
            </a:r>
          </a:p>
          <a:p>
            <a:r>
              <a:rPr lang="en-US" sz="2800" dirty="0" smtClean="0"/>
              <a:t>2,500 faculty &amp; staff</a:t>
            </a:r>
          </a:p>
          <a:p>
            <a:r>
              <a:rPr lang="en-US" sz="2800" dirty="0" smtClean="0"/>
              <a:t>70 bachelor’s, master’s and doctorate degree programs</a:t>
            </a:r>
          </a:p>
          <a:p>
            <a:r>
              <a:rPr lang="en-US" sz="2800" i="1" dirty="0" smtClean="0"/>
              <a:t>Information Security Office founded 2006</a:t>
            </a:r>
            <a:endParaRPr lang="en-US" sz="2800"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3" descr="2006 to do.jpg"/>
          <p:cNvPicPr>
            <a:picLocks noChangeAspect="1"/>
          </p:cNvPicPr>
          <p:nvPr/>
        </p:nvPicPr>
        <p:blipFill>
          <a:blip r:embed="rId2" cstate="print"/>
          <a:srcRect/>
          <a:stretch>
            <a:fillRect/>
          </a:stretch>
        </p:blipFill>
        <p:spPr bwMode="auto">
          <a:xfrm>
            <a:off x="1066800" y="1066800"/>
            <a:ext cx="6896100" cy="5029200"/>
          </a:xfrm>
          <a:prstGeom prst="rect">
            <a:avLst/>
          </a:prstGeom>
          <a:noFill/>
          <a:ln w="9525">
            <a:noFill/>
            <a:miter lim="800000"/>
            <a:headEnd/>
            <a:tailEnd/>
          </a:ln>
        </p:spPr>
      </p:pic>
      <p:sp>
        <p:nvSpPr>
          <p:cNvPr id="6147" name="TextBox 2"/>
          <p:cNvSpPr txBox="1">
            <a:spLocks noChangeArrowheads="1"/>
          </p:cNvSpPr>
          <p:nvPr/>
        </p:nvSpPr>
        <p:spPr bwMode="auto">
          <a:xfrm>
            <a:off x="2438400" y="228600"/>
            <a:ext cx="4343400" cy="769441"/>
          </a:xfrm>
          <a:prstGeom prst="rect">
            <a:avLst/>
          </a:prstGeom>
          <a:noFill/>
          <a:ln w="9525">
            <a:noFill/>
            <a:miter lim="800000"/>
            <a:headEnd/>
            <a:tailEnd/>
          </a:ln>
        </p:spPr>
        <p:txBody>
          <a:bodyPr wrap="square">
            <a:spAutoFit/>
          </a:bodyPr>
          <a:lstStyle/>
          <a:p>
            <a:pPr algn="ctr"/>
            <a:r>
              <a:rPr lang="en-US" sz="4400" u="sng" dirty="0" smtClean="0"/>
              <a:t>To Do… </a:t>
            </a:r>
            <a:endParaRPr lang="en-US" sz="4400" u="sng"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b="1" u="sng" dirty="0" smtClean="0"/>
              <a:t>Prologue</a:t>
            </a:r>
            <a:r>
              <a:rPr lang="en-US" u="sng" dirty="0" smtClean="0"/>
              <a:t>: </a:t>
            </a:r>
            <a:r>
              <a:rPr lang="en-US" sz="4000" u="sng" dirty="0" smtClean="0"/>
              <a:t>Lessons Learned</a:t>
            </a:r>
          </a:p>
        </p:txBody>
      </p:sp>
      <p:sp>
        <p:nvSpPr>
          <p:cNvPr id="3" name="Content Placeholder 2"/>
          <p:cNvSpPr>
            <a:spLocks noGrp="1"/>
          </p:cNvSpPr>
          <p:nvPr>
            <p:ph idx="1"/>
          </p:nvPr>
        </p:nvSpPr>
        <p:spPr>
          <a:xfrm>
            <a:off x="1524000" y="2286000"/>
            <a:ext cx="6781800" cy="838200"/>
          </a:xfrm>
        </p:spPr>
        <p:txBody>
          <a:bodyPr/>
          <a:lstStyle/>
          <a:p>
            <a:pPr>
              <a:buFontTx/>
              <a:buNone/>
            </a:pPr>
            <a:r>
              <a:rPr lang="en-US" dirty="0" smtClean="0"/>
              <a:t>Be careful what you wish for…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905000"/>
            <a:ext cx="8229600" cy="3352800"/>
          </a:xfrm>
        </p:spPr>
        <p:txBody>
          <a:bodyPr/>
          <a:lstStyle/>
          <a:p>
            <a:r>
              <a:rPr lang="en-US" dirty="0" smtClean="0"/>
              <a:t>IT Audit Response</a:t>
            </a:r>
            <a:br>
              <a:rPr lang="en-US" dirty="0" smtClean="0"/>
            </a:br>
            <a:r>
              <a:rPr lang="en-US" sz="2000" dirty="0" smtClean="0"/>
              <a:t>A cross-discipline approach</a:t>
            </a:r>
            <a:br>
              <a:rPr lang="en-US" sz="2000" dirty="0" smtClean="0"/>
            </a:br>
            <a:r>
              <a:rPr lang="en-US" dirty="0" smtClean="0"/>
              <a:t/>
            </a:r>
            <a:br>
              <a:rPr lang="en-US" dirty="0" smtClean="0"/>
            </a:br>
            <a:r>
              <a:rPr lang="en-US" sz="3200" dirty="0" smtClean="0"/>
              <a:t>Section II: </a:t>
            </a:r>
            <a:br>
              <a:rPr lang="en-US" sz="3200" dirty="0" smtClean="0"/>
            </a:br>
            <a:r>
              <a:rPr lang="en-US" sz="3200" i="1" dirty="0" smtClean="0"/>
              <a:t>The Georgia Department of Audits &amp; Accounts 2008 IT Audit</a:t>
            </a:r>
            <a:endParaRPr lang="en-US" sz="3200" i="1" dirty="0"/>
          </a:p>
        </p:txBody>
      </p:sp>
      <p:sp>
        <p:nvSpPr>
          <p:cNvPr id="6" name="Rectangle 5"/>
          <p:cNvSpPr/>
          <p:nvPr/>
        </p:nvSpPr>
        <p:spPr>
          <a:xfrm>
            <a:off x="457200" y="3352800"/>
            <a:ext cx="815340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udit Response v01">
  <a:themeElements>
    <a:clrScheme name="marc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r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arc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rc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rc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rc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rc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rc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rc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rc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rc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rc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rc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rc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Audit Response v01</Template>
  <TotalTime>2282</TotalTime>
  <Words>1061</Words>
  <Application>Microsoft Office PowerPoint</Application>
  <PresentationFormat>On-screen Show (4:3)</PresentationFormat>
  <Paragraphs>263</Paragraphs>
  <Slides>39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1" baseType="lpstr">
      <vt:lpstr>Audit Response v01</vt:lpstr>
      <vt:lpstr>Document</vt:lpstr>
      <vt:lpstr>IT Audit Response A cross-discipline approach</vt:lpstr>
      <vt:lpstr>Slide 2</vt:lpstr>
      <vt:lpstr>Presentation Outline</vt:lpstr>
      <vt:lpstr>Presentation Format</vt:lpstr>
      <vt:lpstr>IT Audit Response A cross-discipline approach  Section I: Prologue</vt:lpstr>
      <vt:lpstr>Kennesaw State University</vt:lpstr>
      <vt:lpstr>Slide 7</vt:lpstr>
      <vt:lpstr>Prologue: Lessons Learned</vt:lpstr>
      <vt:lpstr>IT Audit Response A cross-discipline approach  Section II:  The Georgia Department of Audits &amp; Accounts 2008 IT Audit</vt:lpstr>
      <vt:lpstr>The Georgia Department of Audits &amp; Accounts 2008 IT Audit</vt:lpstr>
      <vt:lpstr>The Georgia Department of Audits &amp; Accounts 2008 IT Audit</vt:lpstr>
      <vt:lpstr>2008 IT Audit -  Domains evaluated</vt:lpstr>
      <vt:lpstr>2008 IT Audit -  Domains evaluated (w/ 27001 mapping)</vt:lpstr>
      <vt:lpstr>2008 IT Audit - Timeline</vt:lpstr>
      <vt:lpstr>2008 IT Audit - Timeline</vt:lpstr>
      <vt:lpstr>2008 IT Audit –  In-depth examination: Banner numerical login </vt:lpstr>
      <vt:lpstr>Lessons Learned In-depth examination: Banner numerical login </vt:lpstr>
      <vt:lpstr>2008 IT Audit –  In-depth examination: FERPA data in public web space</vt:lpstr>
      <vt:lpstr>Lessons Learned In-depth examination: FERPA data in public web space</vt:lpstr>
      <vt:lpstr>IT Audit Response A cross-discipline approach  Section III:  Summary of Findings</vt:lpstr>
      <vt:lpstr>Summary of Findings</vt:lpstr>
      <vt:lpstr>Initial Summary of Findings</vt:lpstr>
      <vt:lpstr>A closer examination of findings for a single domain</vt:lpstr>
      <vt:lpstr>IT Audit Response A cross-discipline approach  Section IV:  Response</vt:lpstr>
      <vt:lpstr>Response</vt:lpstr>
      <vt:lpstr>Response</vt:lpstr>
      <vt:lpstr>Response</vt:lpstr>
      <vt:lpstr>Response: Q3 FY09</vt:lpstr>
      <vt:lpstr>Response: Q4 FY09</vt:lpstr>
      <vt:lpstr>Response: Q1 FY10</vt:lpstr>
      <vt:lpstr>Response: Q2 FY10</vt:lpstr>
      <vt:lpstr>Response: Q3 FY10</vt:lpstr>
      <vt:lpstr>IT Audit Response A cross-discipline approach  Section V:  Current Status</vt:lpstr>
      <vt:lpstr>Current Status</vt:lpstr>
      <vt:lpstr>IT Audit Response A cross-discipline approach  Section VI:  Closing Thoughts &amp; Lessons Learned</vt:lpstr>
      <vt:lpstr>Closing Thoughts / Lessons Learned</vt:lpstr>
      <vt:lpstr>Closing Thoughts / Lessons Learned (cont)</vt:lpstr>
      <vt:lpstr>Questions or Comments about IT Audit Response?</vt:lpstr>
      <vt:lpstr>What did you think?</vt:lpstr>
    </vt:vector>
  </TitlesOfParts>
  <Company>Kennesaw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Audit Response: A Cross Discipline Approash</dc:title>
  <dc:subject>SEC10</dc:subject>
  <dc:creator>Stephen C Gay</dc:creator>
  <cp:lastModifiedBy>juser</cp:lastModifiedBy>
  <cp:revision>189</cp:revision>
  <dcterms:created xsi:type="dcterms:W3CDTF">2010-03-17T15:20:10Z</dcterms:created>
  <dcterms:modified xsi:type="dcterms:W3CDTF">2010-04-14T19:17:18Z</dcterms:modified>
</cp:coreProperties>
</file>